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Arial Black"/>
      <p:regular r:id="rId36"/>
    </p:embeddedFont>
    <p:embeddedFont>
      <p:font typeface="Century Gothic"/>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iDeLoIpYnSJY9GKGbRLd67m9Cr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0151196-81B0-435B-849F-4334BC3D886C}">
  <a:tblStyle styleId="{60151196-81B0-435B-849F-4334BC3D886C}" styleName="Table_0">
    <a:wholeTbl>
      <a:tcTxStyle b="off" i="off">
        <a:font>
          <a:latin typeface="Arial"/>
          <a:ea typeface="Arial"/>
          <a:cs typeface="Arial"/>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9EFF7"/>
          </a:solidFill>
        </a:fill>
      </a:tcStyle>
    </a:band1H>
    <a:band2H>
      <a:tcTxStyle b="off" i="off"/>
    </a:band2H>
    <a:band1V>
      <a:tcTxStyle b="off" i="off"/>
      <a:tcStyle>
        <a:fill>
          <a:solidFill>
            <a:srgbClr val="E9EFF7"/>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Arial"/>
          <a:ea typeface="Arial"/>
          <a:cs typeface="Arial"/>
        </a:font>
        <a:schemeClr val="lt1"/>
      </a:tcTxStyle>
      <a:tcStyle>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CenturyGothic-boldItalic.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CenturyGothic-regular.fntdata"/><Relationship Id="rId14" Type="http://schemas.openxmlformats.org/officeDocument/2006/relationships/slide" Target="slides/slide9.xml"/><Relationship Id="rId36" Type="http://schemas.openxmlformats.org/officeDocument/2006/relationships/font" Target="fonts/ArialBlack-regular.fntdata"/><Relationship Id="rId17" Type="http://schemas.openxmlformats.org/officeDocument/2006/relationships/slide" Target="slides/slide12.xml"/><Relationship Id="rId39" Type="http://schemas.openxmlformats.org/officeDocument/2006/relationships/font" Target="fonts/CenturyGothic-italic.fntdata"/><Relationship Id="rId16" Type="http://schemas.openxmlformats.org/officeDocument/2006/relationships/slide" Target="slides/slide11.xml"/><Relationship Id="rId38" Type="http://schemas.openxmlformats.org/officeDocument/2006/relationships/font" Target="fonts/CenturyGothic-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4c3ae7660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g34c3ae7660a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4c3ae7660a_0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g34c3ae7660a_0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 name="Google Shape;26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4c3ae7660a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g34c3ae7660a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4c3ae7660a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 name="Google Shape;298;g34c3ae7660a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2" name="Google Shape;42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 name="Google Shape;43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1" name="Google Shape;46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5" name="Google Shape;50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1" name="Google Shape;63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4c3f644d4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0" name="Google Shape;650;g34c3f644d4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5" name="Google Shape;66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4c3f644d43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0" name="Google Shape;680;g34c3f644d43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30: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697" name="Google Shape;697;p3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31: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712" name="Google Shape;712;p3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7" name="Google Shape;72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470b4abcb0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g3470b4abcb0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4c3ae7660a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g34c3ae7660a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470b4abcb0_1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g3470b4abcb0_1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 name="Google Shape;16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7" name="Shape 17"/>
        <p:cNvGrpSpPr/>
        <p:nvPr/>
      </p:nvGrpSpPr>
      <p:grpSpPr>
        <a:xfrm>
          <a:off x="0" y="0"/>
          <a:ext cx="0" cy="0"/>
          <a:chOff x="0" y="0"/>
          <a:chExt cx="0" cy="0"/>
        </a:xfrm>
      </p:grpSpPr>
      <p:sp>
        <p:nvSpPr>
          <p:cNvPr id="18" name="Google Shape;1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3" name="Shape 23"/>
        <p:cNvGrpSpPr/>
        <p:nvPr/>
      </p:nvGrpSpPr>
      <p:grpSpPr>
        <a:xfrm>
          <a:off x="0" y="0"/>
          <a:ext cx="0" cy="0"/>
          <a:chOff x="0" y="0"/>
          <a:chExt cx="0" cy="0"/>
        </a:xfrm>
      </p:grpSpPr>
      <p:sp>
        <p:nvSpPr>
          <p:cNvPr id="24" name="Google Shape;24;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9" name="Shape 29"/>
        <p:cNvGrpSpPr/>
        <p:nvPr/>
      </p:nvGrpSpPr>
      <p:grpSpPr>
        <a:xfrm>
          <a:off x="0" y="0"/>
          <a:ext cx="0" cy="0"/>
          <a:chOff x="0" y="0"/>
          <a:chExt cx="0" cy="0"/>
        </a:xfrm>
      </p:grpSpPr>
      <p:sp>
        <p:nvSpPr>
          <p:cNvPr id="30" name="Google Shape;3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6" name="Shape 36"/>
        <p:cNvGrpSpPr/>
        <p:nvPr/>
      </p:nvGrpSpPr>
      <p:grpSpPr>
        <a:xfrm>
          <a:off x="0" y="0"/>
          <a:ext cx="0" cy="0"/>
          <a:chOff x="0" y="0"/>
          <a:chExt cx="0" cy="0"/>
        </a:xfrm>
      </p:grpSpPr>
      <p:sp>
        <p:nvSpPr>
          <p:cNvPr id="37" name="Google Shape;37;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5" name="Shape 45"/>
        <p:cNvGrpSpPr/>
        <p:nvPr/>
      </p:nvGrpSpPr>
      <p:grpSpPr>
        <a:xfrm>
          <a:off x="0" y="0"/>
          <a:ext cx="0" cy="0"/>
          <a:chOff x="0" y="0"/>
          <a:chExt cx="0" cy="0"/>
        </a:xfrm>
      </p:grpSpPr>
      <p:sp>
        <p:nvSpPr>
          <p:cNvPr id="46" name="Google Shape;4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0" name="Shape 50"/>
        <p:cNvGrpSpPr/>
        <p:nvPr/>
      </p:nvGrpSpPr>
      <p:grpSpPr>
        <a:xfrm>
          <a:off x="0" y="0"/>
          <a:ext cx="0" cy="0"/>
          <a:chOff x="0" y="0"/>
          <a:chExt cx="0" cy="0"/>
        </a:xfrm>
      </p:grpSpPr>
      <p:sp>
        <p:nvSpPr>
          <p:cNvPr id="51" name="Google Shape;5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4" name="Shape 54"/>
        <p:cNvGrpSpPr/>
        <p:nvPr/>
      </p:nvGrpSpPr>
      <p:grpSpPr>
        <a:xfrm>
          <a:off x="0" y="0"/>
          <a:ext cx="0" cy="0"/>
          <a:chOff x="0" y="0"/>
          <a:chExt cx="0" cy="0"/>
        </a:xfrm>
      </p:grpSpPr>
      <p:sp>
        <p:nvSpPr>
          <p:cNvPr id="55" name="Google Shape;55;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1" name="Shape 61"/>
        <p:cNvGrpSpPr/>
        <p:nvPr/>
      </p:nvGrpSpPr>
      <p:grpSpPr>
        <a:xfrm>
          <a:off x="0" y="0"/>
          <a:ext cx="0" cy="0"/>
          <a:chOff x="0" y="0"/>
          <a:chExt cx="0" cy="0"/>
        </a:xfrm>
      </p:grpSpPr>
      <p:sp>
        <p:nvSpPr>
          <p:cNvPr id="62" name="Google Shape;62;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4"/>
          <p:cNvSpPr/>
          <p:nvPr>
            <p:ph idx="2" type="pic"/>
          </p:nvPr>
        </p:nvSpPr>
        <p:spPr>
          <a:xfrm>
            <a:off x="5183188" y="987425"/>
            <a:ext cx="6172200" cy="4873625"/>
          </a:xfrm>
          <a:prstGeom prst="rect">
            <a:avLst/>
          </a:prstGeom>
          <a:noFill/>
          <a:ln>
            <a:noFill/>
          </a:ln>
        </p:spPr>
      </p:sp>
      <p:sp>
        <p:nvSpPr>
          <p:cNvPr id="64" name="Google Shape;64;p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10.png"/><Relationship Id="rId9"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8.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50.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18.png"/><Relationship Id="rId8" Type="http://schemas.openxmlformats.org/officeDocument/2006/relationships/image" Target="../media/image92.png"/></Relationships>
</file>

<file path=ppt/slides/_rels/slide11.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6.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18.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18.png"/><Relationship Id="rId8" Type="http://schemas.openxmlformats.org/officeDocument/2006/relationships/image" Target="../media/image23.png"/></Relationships>
</file>

<file path=ppt/slides/_rels/slide13.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31.png"/><Relationship Id="rId12"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37.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18.png"/><Relationship Id="rId8" Type="http://schemas.openxmlformats.org/officeDocument/2006/relationships/image" Target="../media/image92.png"/></Relationships>
</file>

<file path=ppt/slides/_rels/slide14.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8.png"/><Relationship Id="rId12"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51.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18.png"/><Relationship Id="rId8" Type="http://schemas.openxmlformats.org/officeDocument/2006/relationships/image" Target="../media/image92.png"/></Relationships>
</file>

<file path=ppt/slides/_rels/slide15.xml.rels><?xml version="1.0" encoding="UTF-8" standalone="yes"?><Relationships xmlns="http://schemas.openxmlformats.org/package/2006/relationships"><Relationship Id="rId10"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45.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39.png"/></Relationships>
</file>

<file path=ppt/slides/_rels/slide16.xml.rels><?xml version="1.0" encoding="UTF-8" standalone="yes"?><Relationships xmlns="http://schemas.openxmlformats.org/package/2006/relationships"><Relationship Id="rId10"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63.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78.png"/><Relationship Id="rId5" Type="http://schemas.openxmlformats.org/officeDocument/2006/relationships/image" Target="../media/image18.png"/><Relationship Id="rId6" Type="http://schemas.openxmlformats.org/officeDocument/2006/relationships/image" Target="../media/image12.png"/><Relationship Id="rId7" Type="http://schemas.openxmlformats.org/officeDocument/2006/relationships/image" Target="../media/image3.png"/><Relationship Id="rId8" Type="http://schemas.openxmlformats.org/officeDocument/2006/relationships/image" Target="../media/image46.png"/></Relationships>
</file>

<file path=ppt/slides/_rels/slide18.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49.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1" Type="http://schemas.openxmlformats.org/officeDocument/2006/relationships/image" Target="../media/image77.png"/><Relationship Id="rId10"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59.png"/><Relationship Id="rId8" Type="http://schemas.openxmlformats.org/officeDocument/2006/relationships/image" Target="../media/image84.png"/></Relationships>
</file>

<file path=ppt/slides/_rels/slide21.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58.png"/><Relationship Id="rId12"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56.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61.png"/></Relationships>
</file>

<file path=ppt/slides/_rels/slide22.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5.png"/><Relationship Id="rId5" Type="http://schemas.openxmlformats.org/officeDocument/2006/relationships/image" Target="../media/image56.png"/><Relationship Id="rId6" Type="http://schemas.openxmlformats.org/officeDocument/2006/relationships/image" Target="../media/image28.png"/><Relationship Id="rId7" Type="http://schemas.openxmlformats.org/officeDocument/2006/relationships/image" Target="../media/image58.png"/><Relationship Id="rId8" Type="http://schemas.openxmlformats.org/officeDocument/2006/relationships/image" Target="../media/image66.png"/></Relationships>
</file>

<file path=ppt/slides/_rels/slide23.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6.png"/><Relationship Id="rId5" Type="http://schemas.openxmlformats.org/officeDocument/2006/relationships/image" Target="../media/image15.png"/><Relationship Id="rId6" Type="http://schemas.openxmlformats.org/officeDocument/2006/relationships/image" Target="../media/image56.png"/><Relationship Id="rId7" Type="http://schemas.openxmlformats.org/officeDocument/2006/relationships/image" Target="../media/image28.png"/><Relationship Id="rId8" Type="http://schemas.openxmlformats.org/officeDocument/2006/relationships/image" Target="../media/image58.png"/></Relationships>
</file>

<file path=ppt/slides/_rels/slide24.xml.rels><?xml version="1.0" encoding="UTF-8" standalone="yes"?><Relationships xmlns="http://schemas.openxmlformats.org/package/2006/relationships"><Relationship Id="rId10"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69.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https://supercade.bogota.gov.co/" TargetMode="External"/><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86.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76.png"/></Relationships>
</file>

<file path=ppt/slides/_rels/slide28.xml.rels><?xml version="1.0" encoding="UTF-8" standalone="yes"?><Relationships xmlns="http://schemas.openxmlformats.org/package/2006/relationships"><Relationship Id="rId10"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94.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9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85.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15.png"/></Relationships>
</file>

<file path=ppt/slides/_rels/slide30.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6.jpg"/><Relationship Id="rId4" Type="http://schemas.openxmlformats.org/officeDocument/2006/relationships/image" Target="../media/image6.png"/><Relationship Id="rId9" Type="http://schemas.openxmlformats.org/officeDocument/2006/relationships/image" Target="../media/image87.png"/><Relationship Id="rId5" Type="http://schemas.openxmlformats.org/officeDocument/2006/relationships/image" Target="../media/image1.png"/><Relationship Id="rId6" Type="http://schemas.openxmlformats.org/officeDocument/2006/relationships/image" Target="../media/image91.png"/><Relationship Id="rId7" Type="http://schemas.openxmlformats.org/officeDocument/2006/relationships/image" Target="../media/image18.png"/><Relationship Id="rId8"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3.png"/><Relationship Id="rId7"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3.png"/><Relationship Id="rId7"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3.png"/><Relationship Id="rId7"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3.png"/><Relationship Id="rId7"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27.png"/></Relationships>
</file>

<file path=ppt/slides/_rels/slide9.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33.png"/><Relationship Id="rId13" Type="http://schemas.openxmlformats.org/officeDocument/2006/relationships/image" Target="../media/image25.png"/><Relationship Id="rId12"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48.png"/><Relationship Id="rId1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3.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17681" l="31838" r="0" t="18583"/>
          <a:stretch/>
        </p:blipFill>
        <p:spPr>
          <a:xfrm>
            <a:off x="199250" y="195188"/>
            <a:ext cx="10684961" cy="6662811"/>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5564559" y="353119"/>
            <a:ext cx="6285357" cy="6151762"/>
          </a:xfrm>
          <a:prstGeom prst="rect">
            <a:avLst/>
          </a:prstGeom>
          <a:noFill/>
          <a:ln>
            <a:noFill/>
          </a:ln>
        </p:spPr>
      </p:pic>
      <p:pic>
        <p:nvPicPr>
          <p:cNvPr id="86" name="Google Shape;86;p1"/>
          <p:cNvPicPr preferRelativeResize="0"/>
          <p:nvPr/>
        </p:nvPicPr>
        <p:blipFill rotWithShape="1">
          <a:blip r:embed="rId5">
            <a:alphaModFix/>
          </a:blip>
          <a:srcRect b="0" l="0" r="0" t="0"/>
          <a:stretch/>
        </p:blipFill>
        <p:spPr>
          <a:xfrm>
            <a:off x="4060120" y="353119"/>
            <a:ext cx="3097367" cy="3983932"/>
          </a:xfrm>
          <a:prstGeom prst="rect">
            <a:avLst/>
          </a:prstGeom>
          <a:noFill/>
          <a:ln>
            <a:noFill/>
          </a:ln>
        </p:spPr>
      </p:pic>
      <p:pic>
        <p:nvPicPr>
          <p:cNvPr id="87" name="Google Shape;87;p1"/>
          <p:cNvPicPr preferRelativeResize="0"/>
          <p:nvPr/>
        </p:nvPicPr>
        <p:blipFill rotWithShape="1">
          <a:blip r:embed="rId6">
            <a:alphaModFix/>
          </a:blip>
          <a:srcRect b="0" l="0" r="0" t="0"/>
          <a:stretch/>
        </p:blipFill>
        <p:spPr>
          <a:xfrm>
            <a:off x="4742537" y="4433654"/>
            <a:ext cx="1598390" cy="2071227"/>
          </a:xfrm>
          <a:prstGeom prst="rect">
            <a:avLst/>
          </a:prstGeom>
          <a:noFill/>
          <a:ln>
            <a:noFill/>
          </a:ln>
        </p:spPr>
      </p:pic>
      <p:pic>
        <p:nvPicPr>
          <p:cNvPr id="88" name="Google Shape;88;p1"/>
          <p:cNvPicPr preferRelativeResize="0"/>
          <p:nvPr/>
        </p:nvPicPr>
        <p:blipFill rotWithShape="1">
          <a:blip r:embed="rId7">
            <a:alphaModFix amt="52999"/>
          </a:blip>
          <a:srcRect b="0" l="65628" r="0" t="0"/>
          <a:stretch/>
        </p:blipFill>
        <p:spPr>
          <a:xfrm>
            <a:off x="199251" y="-367867"/>
            <a:ext cx="1317569" cy="6858000"/>
          </a:xfrm>
          <a:prstGeom prst="rect">
            <a:avLst/>
          </a:prstGeom>
          <a:noFill/>
          <a:ln>
            <a:noFill/>
          </a:ln>
        </p:spPr>
      </p:pic>
      <p:pic>
        <p:nvPicPr>
          <p:cNvPr id="89" name="Google Shape;89;p1"/>
          <p:cNvPicPr preferRelativeResize="0"/>
          <p:nvPr/>
        </p:nvPicPr>
        <p:blipFill rotWithShape="1">
          <a:blip r:embed="rId8">
            <a:alphaModFix/>
          </a:blip>
          <a:srcRect b="0" l="0" r="0" t="0"/>
          <a:stretch/>
        </p:blipFill>
        <p:spPr>
          <a:xfrm>
            <a:off x="2467" y="0"/>
            <a:ext cx="12187064" cy="6857999"/>
          </a:xfrm>
          <a:prstGeom prst="rect">
            <a:avLst/>
          </a:prstGeom>
          <a:noFill/>
          <a:ln>
            <a:noFill/>
          </a:ln>
        </p:spPr>
      </p:pic>
      <p:sp>
        <p:nvSpPr>
          <p:cNvPr id="90" name="Google Shape;90;p1"/>
          <p:cNvSpPr txBox="1"/>
          <p:nvPr/>
        </p:nvSpPr>
        <p:spPr>
          <a:xfrm>
            <a:off x="6746323" y="1207652"/>
            <a:ext cx="48711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ESTRATEGIA DE RENDICIÓN DE CUENTAS LOCALES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GESTIÓN 2024</a:t>
            </a:r>
            <a:endParaRPr b="0" i="0" sz="1400" u="none" cap="none" strike="noStrike">
              <a:solidFill>
                <a:srgbClr val="000000"/>
              </a:solidFill>
              <a:latin typeface="Arial"/>
              <a:ea typeface="Arial"/>
              <a:cs typeface="Arial"/>
              <a:sym typeface="Arial"/>
            </a:endParaRPr>
          </a:p>
        </p:txBody>
      </p:sp>
      <p:cxnSp>
        <p:nvCxnSpPr>
          <p:cNvPr id="91" name="Google Shape;91;p1"/>
          <p:cNvCxnSpPr/>
          <p:nvPr/>
        </p:nvCxnSpPr>
        <p:spPr>
          <a:xfrm>
            <a:off x="6232647" y="5476438"/>
            <a:ext cx="5402306" cy="0"/>
          </a:xfrm>
          <a:prstGeom prst="straightConnector1">
            <a:avLst/>
          </a:prstGeom>
          <a:noFill/>
          <a:ln cap="flat" cmpd="sng" w="19050">
            <a:solidFill>
              <a:srgbClr val="BED000"/>
            </a:solidFill>
            <a:prstDash val="solid"/>
            <a:miter lim="800000"/>
            <a:headEnd len="sm" w="sm" type="none"/>
            <a:tailEnd len="sm" w="sm" type="none"/>
          </a:ln>
        </p:spPr>
      </p:cxnSp>
      <p:pic>
        <p:nvPicPr>
          <p:cNvPr id="92" name="Google Shape;92;p1"/>
          <p:cNvPicPr preferRelativeResize="0"/>
          <p:nvPr/>
        </p:nvPicPr>
        <p:blipFill rotWithShape="1">
          <a:blip r:embed="rId9">
            <a:alphaModFix/>
          </a:blip>
          <a:srcRect b="0" l="0" r="0" t="0"/>
          <a:stretch/>
        </p:blipFill>
        <p:spPr>
          <a:xfrm>
            <a:off x="7178291" y="5585108"/>
            <a:ext cx="4032250" cy="806450"/>
          </a:xfrm>
          <a:prstGeom prst="rect">
            <a:avLst/>
          </a:prstGeom>
          <a:noFill/>
          <a:ln>
            <a:noFill/>
          </a:ln>
        </p:spPr>
      </p:pic>
      <p:sp>
        <p:nvSpPr>
          <p:cNvPr id="93" name="Google Shape;93;p1"/>
          <p:cNvSpPr txBox="1"/>
          <p:nvPr/>
        </p:nvSpPr>
        <p:spPr>
          <a:xfrm>
            <a:off x="5791200" y="4370469"/>
            <a:ext cx="60483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Localidad Santa Fe</a:t>
            </a:r>
            <a:endParaRPr b="1" i="0" sz="36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34c3ae7660a_0_6"/>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17" name="Google Shape;217;g34c3ae7660a_0_6"/>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18" name="Google Shape;218;g34c3ae7660a_0_6"/>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19" name="Google Shape;219;g34c3ae7660a_0_6"/>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Señalización </a:t>
            </a:r>
            <a:endParaRPr b="0" i="0" sz="1400" u="none" cap="none" strike="noStrike">
              <a:solidFill>
                <a:srgbClr val="000000"/>
              </a:solidFill>
              <a:latin typeface="Arial"/>
              <a:ea typeface="Arial"/>
              <a:cs typeface="Arial"/>
              <a:sym typeface="Arial"/>
            </a:endParaRPr>
          </a:p>
        </p:txBody>
      </p:sp>
      <p:pic>
        <p:nvPicPr>
          <p:cNvPr id="220" name="Google Shape;220;g34c3ae7660a_0_6"/>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21" name="Google Shape;221;g34c3ae7660a_0_6"/>
          <p:cNvSpPr txBox="1"/>
          <p:nvPr/>
        </p:nvSpPr>
        <p:spPr>
          <a:xfrm>
            <a:off x="257600" y="1313838"/>
            <a:ext cx="115713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Santa Fe  durante en el 2024 se realizó lo siguiente:</a:t>
            </a:r>
            <a:endParaRPr b="1" i="0" sz="2000" u="none" cap="none" strike="noStrike">
              <a:solidFill>
                <a:srgbClr val="1D2046"/>
              </a:solidFill>
              <a:latin typeface="Arial"/>
              <a:ea typeface="Arial"/>
              <a:cs typeface="Arial"/>
              <a:sym typeface="Arial"/>
            </a:endParaRPr>
          </a:p>
        </p:txBody>
      </p:sp>
      <p:pic>
        <p:nvPicPr>
          <p:cNvPr id="222" name="Google Shape;222;g34c3ae7660a_0_6"/>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23" name="Google Shape;223;g34c3ae7660a_0_6"/>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24" name="Google Shape;224;g34c3ae7660a_0_6"/>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25" name="Google Shape;225;g34c3ae7660a_0_6"/>
          <p:cNvSpPr txBox="1"/>
          <p:nvPr/>
        </p:nvSpPr>
        <p:spPr>
          <a:xfrm>
            <a:off x="1615000" y="2676400"/>
            <a:ext cx="6879900" cy="8310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5,0 </a:t>
            </a:r>
            <a:r>
              <a:rPr b="1" i="0" lang="es-CO" sz="3000" u="none" cap="none" strike="noStrike">
                <a:solidFill>
                  <a:srgbClr val="BED000"/>
                </a:solidFill>
                <a:latin typeface="Arial Black"/>
                <a:ea typeface="Arial Black"/>
                <a:cs typeface="Arial Black"/>
                <a:sym typeface="Arial Black"/>
              </a:rPr>
              <a:t>INSTALACIÓN DE              SEÑALIZACIÓN</a:t>
            </a:r>
            <a:endParaRPr b="1" i="0" sz="3000" u="none" cap="none" strike="noStrike">
              <a:solidFill>
                <a:srgbClr val="BED000"/>
              </a:solidFill>
              <a:latin typeface="Arial Black"/>
              <a:ea typeface="Arial Black"/>
              <a:cs typeface="Arial Black"/>
              <a:sym typeface="Arial Black"/>
            </a:endParaRPr>
          </a:p>
        </p:txBody>
      </p:sp>
      <p:sp>
        <p:nvSpPr>
          <p:cNvPr id="226" name="Google Shape;226;g34c3ae7660a_0_6"/>
          <p:cNvSpPr txBox="1"/>
          <p:nvPr/>
        </p:nvSpPr>
        <p:spPr>
          <a:xfrm>
            <a:off x="1615000" y="4058047"/>
            <a:ext cx="6981900" cy="830906"/>
          </a:xfrm>
          <a:prstGeom prst="rect">
            <a:avLst/>
          </a:prstGeom>
          <a:noFill/>
          <a:ln>
            <a:noFill/>
          </a:ln>
        </p:spPr>
        <p:txBody>
          <a:bodyPr anchorCtr="0" anchor="ctr" bIns="45675" lIns="45675" spcFirstLastPara="1" rIns="45675" wrap="square" tIns="45675">
            <a:spAutoFit/>
          </a:bodyPr>
          <a:lstStyle/>
          <a:p>
            <a:pPr indent="-400050" lvl="0" marL="457200" marR="0" rtl="0" algn="l">
              <a:lnSpc>
                <a:spcPct val="80000"/>
              </a:lnSpc>
              <a:spcBef>
                <a:spcPts val="0"/>
              </a:spcBef>
              <a:spcAft>
                <a:spcPts val="0"/>
              </a:spcAft>
              <a:buClr>
                <a:srgbClr val="BED000"/>
              </a:buClr>
              <a:buSzPts val="2700"/>
              <a:buFont typeface="Arial Black"/>
              <a:buChar char="●"/>
            </a:pPr>
            <a:r>
              <a:rPr b="0" i="0" lang="es-CO" sz="3000" u="none" cap="none" strike="noStrike">
                <a:solidFill>
                  <a:srgbClr val="151A3B"/>
                </a:solidFill>
                <a:latin typeface="Arial Black"/>
                <a:ea typeface="Arial Black"/>
                <a:cs typeface="Arial Black"/>
                <a:sym typeface="Arial Black"/>
              </a:rPr>
              <a:t>589 </a:t>
            </a:r>
            <a:r>
              <a:rPr b="1" i="0" lang="es-CO" sz="3000" u="none" cap="none" strike="noStrike">
                <a:solidFill>
                  <a:srgbClr val="BED000"/>
                </a:solidFill>
                <a:latin typeface="Arial Black"/>
                <a:ea typeface="Arial Black"/>
                <a:cs typeface="Arial Black"/>
                <a:sym typeface="Arial Black"/>
              </a:rPr>
              <a:t>MANTENIMIENTO DE SEÑALIZACIÓN </a:t>
            </a:r>
            <a:endParaRPr b="1" i="0" sz="3000" u="none" cap="none" strike="noStrike">
              <a:solidFill>
                <a:srgbClr val="BED000"/>
              </a:solidFill>
              <a:latin typeface="Arial Black"/>
              <a:ea typeface="Arial Black"/>
              <a:cs typeface="Arial Black"/>
              <a:sym typeface="Arial Black"/>
            </a:endParaRPr>
          </a:p>
        </p:txBody>
      </p:sp>
      <p:sp>
        <p:nvSpPr>
          <p:cNvPr id="227" name="Google Shape;227;g34c3ae7660a_0_6"/>
          <p:cNvSpPr txBox="1"/>
          <p:nvPr/>
        </p:nvSpPr>
        <p:spPr>
          <a:xfrm>
            <a:off x="1689325" y="5295650"/>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22</a:t>
            </a:r>
            <a:r>
              <a:rPr b="1" i="0" lang="es-CO" sz="3000" u="none" cap="none" strike="noStrike">
                <a:solidFill>
                  <a:srgbClr val="BED000"/>
                </a:solidFill>
                <a:latin typeface="Arial Black"/>
                <a:ea typeface="Arial Black"/>
                <a:cs typeface="Arial Black"/>
                <a:sym typeface="Arial Black"/>
              </a:rPr>
              <a:t> PASOS PEATONALES</a:t>
            </a:r>
            <a:endParaRPr b="1" i="0" sz="3000" u="none" cap="none" strike="noStrike">
              <a:solidFill>
                <a:srgbClr val="BED000"/>
              </a:solidFill>
              <a:latin typeface="Arial Black"/>
              <a:ea typeface="Arial Black"/>
              <a:cs typeface="Arial Black"/>
              <a:sym typeface="Arial Black"/>
            </a:endParaRPr>
          </a:p>
        </p:txBody>
      </p:sp>
      <p:grpSp>
        <p:nvGrpSpPr>
          <p:cNvPr id="228" name="Google Shape;228;g34c3ae7660a_0_6"/>
          <p:cNvGrpSpPr/>
          <p:nvPr/>
        </p:nvGrpSpPr>
        <p:grpSpPr>
          <a:xfrm>
            <a:off x="246900" y="4514533"/>
            <a:ext cx="1267500" cy="1268100"/>
            <a:chOff x="169275" y="3813133"/>
            <a:chExt cx="1267500" cy="1268100"/>
          </a:xfrm>
        </p:grpSpPr>
        <p:sp>
          <p:nvSpPr>
            <p:cNvPr id="229" name="Google Shape;229;g34c3ae7660a_0_6"/>
            <p:cNvSpPr/>
            <p:nvPr/>
          </p:nvSpPr>
          <p:spPr>
            <a:xfrm>
              <a:off x="169275" y="3813133"/>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30" name="Google Shape;230;g34c3ae7660a_0_6"/>
            <p:cNvPicPr preferRelativeResize="0"/>
            <p:nvPr/>
          </p:nvPicPr>
          <p:blipFill rotWithShape="1">
            <a:blip r:embed="rId8">
              <a:alphaModFix/>
            </a:blip>
            <a:srcRect b="0" l="0" r="0" t="0"/>
            <a:stretch/>
          </p:blipFill>
          <p:spPr>
            <a:xfrm>
              <a:off x="247485" y="4029232"/>
              <a:ext cx="1111078" cy="703500"/>
            </a:xfrm>
            <a:prstGeom prst="rect">
              <a:avLst/>
            </a:prstGeom>
            <a:noFill/>
            <a:ln>
              <a:noFill/>
            </a:ln>
          </p:spPr>
        </p:pic>
      </p:grpSp>
      <p:sp>
        <p:nvSpPr>
          <p:cNvPr id="231" name="Google Shape;231;g34c3ae7660a_0_6"/>
          <p:cNvSpPr/>
          <p:nvPr/>
        </p:nvSpPr>
        <p:spPr>
          <a:xfrm>
            <a:off x="246894" y="2516167"/>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32" name="Google Shape;232;g34c3ae7660a_0_6"/>
          <p:cNvPicPr preferRelativeResize="0"/>
          <p:nvPr/>
        </p:nvPicPr>
        <p:blipFill rotWithShape="1">
          <a:blip r:embed="rId9">
            <a:alphaModFix/>
          </a:blip>
          <a:srcRect b="0" l="0" r="0" t="0"/>
          <a:stretch/>
        </p:blipFill>
        <p:spPr>
          <a:xfrm>
            <a:off x="7971000" y="2329652"/>
            <a:ext cx="2608150" cy="2426575"/>
          </a:xfrm>
          <a:prstGeom prst="rect">
            <a:avLst/>
          </a:prstGeom>
          <a:noFill/>
          <a:ln>
            <a:noFill/>
          </a:ln>
        </p:spPr>
      </p:pic>
      <p:pic>
        <p:nvPicPr>
          <p:cNvPr id="233" name="Google Shape;233;g34c3ae7660a_0_6"/>
          <p:cNvPicPr preferRelativeResize="0"/>
          <p:nvPr/>
        </p:nvPicPr>
        <p:blipFill rotWithShape="1">
          <a:blip r:embed="rId10">
            <a:alphaModFix/>
          </a:blip>
          <a:srcRect b="0" l="0" r="0" t="0"/>
          <a:stretch/>
        </p:blipFill>
        <p:spPr>
          <a:xfrm>
            <a:off x="9156575" y="4250200"/>
            <a:ext cx="2725084" cy="2552600"/>
          </a:xfrm>
          <a:prstGeom prst="rect">
            <a:avLst/>
          </a:prstGeom>
          <a:noFill/>
          <a:ln>
            <a:noFill/>
          </a:ln>
        </p:spPr>
      </p:pic>
      <p:pic>
        <p:nvPicPr>
          <p:cNvPr id="234" name="Google Shape;234;g34c3ae7660a_0_6"/>
          <p:cNvPicPr preferRelativeResize="0"/>
          <p:nvPr/>
        </p:nvPicPr>
        <p:blipFill rotWithShape="1">
          <a:blip r:embed="rId11">
            <a:alphaModFix/>
          </a:blip>
          <a:srcRect b="0" l="0" r="0" t="0"/>
          <a:stretch/>
        </p:blipFill>
        <p:spPr>
          <a:xfrm>
            <a:off x="465138" y="2686715"/>
            <a:ext cx="831020" cy="831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g34c3ae7660a_0_211"/>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40" name="Google Shape;240;g34c3ae7660a_0_211"/>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41" name="Google Shape;241;g34c3ae7660a_0_211"/>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42" name="Google Shape;242;g34c3ae7660a_0_211"/>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Señalización </a:t>
            </a:r>
            <a:endParaRPr b="0" i="0" sz="1400" u="none" cap="none" strike="noStrike">
              <a:solidFill>
                <a:srgbClr val="000000"/>
              </a:solidFill>
              <a:latin typeface="Arial"/>
              <a:ea typeface="Arial"/>
              <a:cs typeface="Arial"/>
              <a:sym typeface="Arial"/>
            </a:endParaRPr>
          </a:p>
        </p:txBody>
      </p:sp>
      <p:pic>
        <p:nvPicPr>
          <p:cNvPr id="243" name="Google Shape;243;g34c3ae7660a_0_211"/>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44" name="Google Shape;244;g34c3ae7660a_0_211"/>
          <p:cNvSpPr txBox="1"/>
          <p:nvPr/>
        </p:nvSpPr>
        <p:spPr>
          <a:xfrm>
            <a:off x="157950" y="1077213"/>
            <a:ext cx="115713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Santa Fe durante en el 2024 se realizó lo siguiente:</a:t>
            </a:r>
            <a:endParaRPr b="1" i="0" sz="2000" u="none" cap="none" strike="noStrike">
              <a:solidFill>
                <a:srgbClr val="1D2046"/>
              </a:solidFill>
              <a:latin typeface="Arial"/>
              <a:ea typeface="Arial"/>
              <a:cs typeface="Arial"/>
              <a:sym typeface="Arial"/>
            </a:endParaRPr>
          </a:p>
        </p:txBody>
      </p:sp>
      <p:pic>
        <p:nvPicPr>
          <p:cNvPr id="245" name="Google Shape;245;g34c3ae7660a_0_211"/>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46" name="Google Shape;246;g34c3ae7660a_0_211"/>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47" name="Google Shape;247;g34c3ae7660a_0_211"/>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48" name="Google Shape;248;g34c3ae7660a_0_211"/>
          <p:cNvSpPr txBox="1"/>
          <p:nvPr/>
        </p:nvSpPr>
        <p:spPr>
          <a:xfrm>
            <a:off x="1765525" y="2965147"/>
            <a:ext cx="8283000" cy="830906"/>
          </a:xfrm>
          <a:prstGeom prst="rect">
            <a:avLst/>
          </a:prstGeom>
          <a:noFill/>
          <a:ln>
            <a:noFill/>
          </a:ln>
        </p:spPr>
        <p:txBody>
          <a:bodyPr anchorCtr="0" anchor="ctr" bIns="45675" lIns="45675" spcFirstLastPara="1" rIns="45675" wrap="square" tIns="45675">
            <a:spAutoFit/>
          </a:bodyPr>
          <a:lstStyle/>
          <a:p>
            <a:pPr indent="-425450" lvl="0" marL="457200" marR="0" rtl="0" algn="l">
              <a:lnSpc>
                <a:spcPct val="80000"/>
              </a:lnSpc>
              <a:spcBef>
                <a:spcPts val="0"/>
              </a:spcBef>
              <a:spcAft>
                <a:spcPts val="0"/>
              </a:spcAft>
              <a:buClr>
                <a:srgbClr val="BED000"/>
              </a:buClr>
              <a:buSzPts val="3100"/>
              <a:buFont typeface="Arial Black"/>
              <a:buChar char="●"/>
            </a:pPr>
            <a:r>
              <a:rPr b="0" i="0" lang="es-CO" sz="3000" u="none" cap="none" strike="noStrike">
                <a:solidFill>
                  <a:srgbClr val="151A3B"/>
                </a:solidFill>
                <a:latin typeface="Arial Black"/>
                <a:ea typeface="Arial Black"/>
                <a:cs typeface="Arial Black"/>
                <a:sym typeface="Arial Black"/>
              </a:rPr>
              <a:t>08 </a:t>
            </a:r>
            <a:r>
              <a:rPr b="1" i="0" lang="es-CO" sz="3000" u="none" cap="none" strike="noStrike">
                <a:solidFill>
                  <a:srgbClr val="BED000"/>
                </a:solidFill>
                <a:latin typeface="Arial Black"/>
                <a:ea typeface="Arial Black"/>
                <a:cs typeface="Arial Black"/>
                <a:sym typeface="Arial Black"/>
              </a:rPr>
              <a:t>MEDIDAS INTEGRALES DE PACIFICACIÓN </a:t>
            </a:r>
            <a:endParaRPr b="1" i="0" sz="3000" u="none" cap="none" strike="noStrike">
              <a:solidFill>
                <a:srgbClr val="BED000"/>
              </a:solidFill>
              <a:latin typeface="Arial Black"/>
              <a:ea typeface="Arial Black"/>
              <a:cs typeface="Arial Black"/>
              <a:sym typeface="Arial Black"/>
            </a:endParaRPr>
          </a:p>
        </p:txBody>
      </p:sp>
      <p:sp>
        <p:nvSpPr>
          <p:cNvPr id="249" name="Google Shape;249;g34c3ae7660a_0_211"/>
          <p:cNvSpPr txBox="1"/>
          <p:nvPr/>
        </p:nvSpPr>
        <p:spPr>
          <a:xfrm>
            <a:off x="1765525" y="4286600"/>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2,43 </a:t>
            </a:r>
            <a:r>
              <a:rPr b="1" i="0" lang="es-CO" sz="3000" u="none" cap="none" strike="noStrike">
                <a:solidFill>
                  <a:srgbClr val="BED000"/>
                </a:solidFill>
                <a:latin typeface="Arial Black"/>
                <a:ea typeface="Arial Black"/>
                <a:cs typeface="Arial Black"/>
                <a:sym typeface="Arial Black"/>
              </a:rPr>
              <a:t>KM CARRIL DEMARCADO </a:t>
            </a:r>
            <a:endParaRPr b="1" i="0" sz="3000" u="none" cap="none" strike="noStrike">
              <a:solidFill>
                <a:srgbClr val="BED000"/>
              </a:solidFill>
              <a:latin typeface="Arial Black"/>
              <a:ea typeface="Arial Black"/>
              <a:cs typeface="Arial Black"/>
              <a:sym typeface="Arial Black"/>
            </a:endParaRPr>
          </a:p>
        </p:txBody>
      </p:sp>
      <p:grpSp>
        <p:nvGrpSpPr>
          <p:cNvPr id="250" name="Google Shape;250;g34c3ae7660a_0_211"/>
          <p:cNvGrpSpPr/>
          <p:nvPr/>
        </p:nvGrpSpPr>
        <p:grpSpPr>
          <a:xfrm>
            <a:off x="281483" y="4365538"/>
            <a:ext cx="1195500" cy="1100400"/>
            <a:chOff x="5624031" y="2326562"/>
            <a:chExt cx="1195500" cy="1100400"/>
          </a:xfrm>
        </p:grpSpPr>
        <p:sp>
          <p:nvSpPr>
            <p:cNvPr id="251" name="Google Shape;251;g34c3ae7660a_0_211"/>
            <p:cNvSpPr/>
            <p:nvPr/>
          </p:nvSpPr>
          <p:spPr>
            <a:xfrm>
              <a:off x="5624031" y="2326562"/>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252" name="Google Shape;252;g34c3ae7660a_0_211"/>
            <p:cNvPicPr preferRelativeResize="0"/>
            <p:nvPr/>
          </p:nvPicPr>
          <p:blipFill rotWithShape="1">
            <a:blip r:embed="rId8">
              <a:alphaModFix/>
            </a:blip>
            <a:srcRect b="0" l="0" r="0" t="0"/>
            <a:stretch/>
          </p:blipFill>
          <p:spPr>
            <a:xfrm>
              <a:off x="5886737" y="2502355"/>
              <a:ext cx="732457" cy="778338"/>
            </a:xfrm>
            <a:prstGeom prst="rect">
              <a:avLst/>
            </a:prstGeom>
            <a:noFill/>
            <a:ln>
              <a:noFill/>
            </a:ln>
          </p:spPr>
        </p:pic>
      </p:grpSp>
      <p:grpSp>
        <p:nvGrpSpPr>
          <p:cNvPr id="253" name="Google Shape;253;g34c3ae7660a_0_211"/>
          <p:cNvGrpSpPr/>
          <p:nvPr/>
        </p:nvGrpSpPr>
        <p:grpSpPr>
          <a:xfrm>
            <a:off x="169269" y="2809655"/>
            <a:ext cx="1267500" cy="1172100"/>
            <a:chOff x="169269" y="2428655"/>
            <a:chExt cx="1267500" cy="1172100"/>
          </a:xfrm>
        </p:grpSpPr>
        <p:sp>
          <p:nvSpPr>
            <p:cNvPr id="254" name="Google Shape;254;g34c3ae7660a_0_211"/>
            <p:cNvSpPr/>
            <p:nvPr/>
          </p:nvSpPr>
          <p:spPr>
            <a:xfrm>
              <a:off x="169269" y="2428655"/>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55" name="Google Shape;255;g34c3ae7660a_0_211"/>
            <p:cNvPicPr preferRelativeResize="0"/>
            <p:nvPr/>
          </p:nvPicPr>
          <p:blipFill rotWithShape="1">
            <a:blip r:embed="rId9">
              <a:alphaModFix/>
            </a:blip>
            <a:srcRect b="0" l="0" r="0" t="0"/>
            <a:stretch/>
          </p:blipFill>
          <p:spPr>
            <a:xfrm>
              <a:off x="405071" y="2693670"/>
              <a:ext cx="749974" cy="597950"/>
            </a:xfrm>
            <a:prstGeom prst="rect">
              <a:avLst/>
            </a:prstGeom>
            <a:noFill/>
            <a:ln>
              <a:noFill/>
            </a:ln>
          </p:spPr>
        </p:pic>
      </p:grpSp>
      <p:pic>
        <p:nvPicPr>
          <p:cNvPr id="256" name="Google Shape;256;g34c3ae7660a_0_211"/>
          <p:cNvPicPr preferRelativeResize="0"/>
          <p:nvPr/>
        </p:nvPicPr>
        <p:blipFill rotWithShape="1">
          <a:blip r:embed="rId10">
            <a:alphaModFix/>
          </a:blip>
          <a:srcRect b="0" l="0" r="0" t="0"/>
          <a:stretch/>
        </p:blipFill>
        <p:spPr>
          <a:xfrm>
            <a:off x="9110550" y="4260700"/>
            <a:ext cx="2275950" cy="2224500"/>
          </a:xfrm>
          <a:prstGeom prst="rect">
            <a:avLst/>
          </a:prstGeom>
          <a:noFill/>
          <a:ln>
            <a:noFill/>
          </a:ln>
        </p:spPr>
      </p:pic>
      <p:pic>
        <p:nvPicPr>
          <p:cNvPr id="257" name="Google Shape;257;g34c3ae7660a_0_211"/>
          <p:cNvPicPr preferRelativeResize="0"/>
          <p:nvPr/>
        </p:nvPicPr>
        <p:blipFill rotWithShape="1">
          <a:blip r:embed="rId11">
            <a:alphaModFix/>
          </a:blip>
          <a:srcRect b="0" l="0" r="0" t="0"/>
          <a:stretch/>
        </p:blipFill>
        <p:spPr>
          <a:xfrm>
            <a:off x="9707850" y="1882050"/>
            <a:ext cx="2331750" cy="2224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0"/>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63" name="Google Shape;263;p20"/>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64" name="Google Shape;264;p20"/>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65" name="Google Shape;265;p20"/>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Señalización - PEP </a:t>
            </a:r>
            <a:endParaRPr b="0" i="0" sz="1400" u="none" cap="none" strike="noStrike">
              <a:solidFill>
                <a:srgbClr val="000000"/>
              </a:solidFill>
              <a:latin typeface="Arial"/>
              <a:ea typeface="Arial"/>
              <a:cs typeface="Arial"/>
              <a:sym typeface="Arial"/>
            </a:endParaRPr>
          </a:p>
        </p:txBody>
      </p:sp>
      <p:pic>
        <p:nvPicPr>
          <p:cNvPr id="266" name="Google Shape;266;p20"/>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67" name="Google Shape;267;p20"/>
          <p:cNvSpPr txBox="1"/>
          <p:nvPr/>
        </p:nvSpPr>
        <p:spPr>
          <a:xfrm>
            <a:off x="1175091" y="1799742"/>
            <a:ext cx="5176976" cy="19389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400" u="none" cap="none" strike="noStrike">
                <a:solidFill>
                  <a:srgbClr val="1D2046"/>
                </a:solidFill>
                <a:latin typeface="Arial"/>
                <a:ea typeface="Arial"/>
                <a:cs typeface="Arial"/>
                <a:sym typeface="Arial"/>
              </a:rPr>
              <a:t>Recuperación de 30.000 m2 de espacio público mediante la intervención de tres (3) proyectos de urbanismo táctico en en distrito.</a:t>
            </a:r>
            <a:endParaRPr b="0" i="0" sz="1400" u="none" cap="none" strike="noStrike">
              <a:solidFill>
                <a:srgbClr val="000000"/>
              </a:solidFill>
              <a:latin typeface="Arial"/>
              <a:ea typeface="Arial"/>
              <a:cs typeface="Arial"/>
              <a:sym typeface="Arial"/>
            </a:endParaRPr>
          </a:p>
        </p:txBody>
      </p:sp>
      <p:pic>
        <p:nvPicPr>
          <p:cNvPr id="268" name="Google Shape;268;p20"/>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69" name="Google Shape;269;p20"/>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70" name="Google Shape;270;p20"/>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71" name="Google Shape;271;p20"/>
          <p:cNvSpPr txBox="1"/>
          <p:nvPr/>
        </p:nvSpPr>
        <p:spPr>
          <a:xfrm>
            <a:off x="625639" y="1242918"/>
            <a:ext cx="5761739" cy="461574"/>
          </a:xfrm>
          <a:prstGeom prst="rect">
            <a:avLst/>
          </a:prstGeom>
          <a:noFill/>
          <a:ln>
            <a:noFill/>
          </a:ln>
        </p:spPr>
        <p:txBody>
          <a:bodyPr anchorCtr="0" anchor="ctr" bIns="45675" lIns="45675" spcFirstLastPara="1" rIns="45675" wrap="square" tIns="45675">
            <a:spAutoFit/>
          </a:bodyPr>
          <a:lstStyle/>
          <a:p>
            <a:pPr indent="-425450" lvl="0" marL="457200" marR="0" rtl="0" algn="l">
              <a:lnSpc>
                <a:spcPct val="80000"/>
              </a:lnSpc>
              <a:spcBef>
                <a:spcPts val="0"/>
              </a:spcBef>
              <a:spcAft>
                <a:spcPts val="0"/>
              </a:spcAft>
              <a:buClr>
                <a:srgbClr val="BED000"/>
              </a:buClr>
              <a:buSzPts val="3100"/>
              <a:buFont typeface="Arial Black"/>
              <a:buChar char="●"/>
            </a:pPr>
            <a:r>
              <a:rPr b="0" i="0" lang="es-CO" sz="3000" u="none" cap="none" strike="noStrike">
                <a:solidFill>
                  <a:srgbClr val="151A3B"/>
                </a:solidFill>
                <a:latin typeface="Arial Black"/>
                <a:ea typeface="Arial Black"/>
                <a:cs typeface="Arial Black"/>
                <a:sym typeface="Arial Black"/>
              </a:rPr>
              <a:t>PEP MUSEO NACIONAL</a:t>
            </a:r>
            <a:endParaRPr b="1" i="0" sz="3000" u="none" cap="none" strike="noStrike">
              <a:solidFill>
                <a:srgbClr val="BED000"/>
              </a:solidFill>
              <a:latin typeface="Arial Black"/>
              <a:ea typeface="Arial Black"/>
              <a:cs typeface="Arial Black"/>
              <a:sym typeface="Arial Black"/>
            </a:endParaRPr>
          </a:p>
        </p:txBody>
      </p:sp>
      <p:pic>
        <p:nvPicPr>
          <p:cNvPr id="272" name="Google Shape;272;p20"/>
          <p:cNvPicPr preferRelativeResize="0"/>
          <p:nvPr/>
        </p:nvPicPr>
        <p:blipFill rotWithShape="1">
          <a:blip r:embed="rId8">
            <a:alphaModFix/>
          </a:blip>
          <a:srcRect b="0" l="0" r="0" t="0"/>
          <a:stretch/>
        </p:blipFill>
        <p:spPr>
          <a:xfrm>
            <a:off x="6576961" y="1218682"/>
            <a:ext cx="5121276" cy="4957396"/>
          </a:xfrm>
          <a:prstGeom prst="rect">
            <a:avLst/>
          </a:prstGeom>
          <a:noFill/>
          <a:ln>
            <a:noFill/>
          </a:ln>
        </p:spPr>
      </p:pic>
      <p:sp>
        <p:nvSpPr>
          <p:cNvPr id="273" name="Google Shape;273;p20"/>
          <p:cNvSpPr txBox="1"/>
          <p:nvPr/>
        </p:nvSpPr>
        <p:spPr>
          <a:xfrm>
            <a:off x="1097038" y="3947921"/>
            <a:ext cx="5176976" cy="19389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400" u="none" cap="none" strike="noStrike">
                <a:solidFill>
                  <a:srgbClr val="1D2046"/>
                </a:solidFill>
                <a:latin typeface="Arial"/>
                <a:ea typeface="Arial"/>
                <a:cs typeface="Arial"/>
                <a:sym typeface="Arial"/>
              </a:rPr>
              <a:t>En la localidad de Santa Fe en el 2024 se realizó una intervención en el sector del Museo Nacional  con el fin de mejorar la seguridad vial y la accesibilidad peatonal.</a:t>
            </a:r>
            <a:endParaRPr b="1" i="0" sz="2400" u="none" cap="none" strike="noStrike">
              <a:solidFill>
                <a:srgbClr val="1D2046"/>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g34c3ae7660a_0_178"/>
          <p:cNvPicPr preferRelativeResize="0"/>
          <p:nvPr/>
        </p:nvPicPr>
        <p:blipFill rotWithShape="1">
          <a:blip r:embed="rId3">
            <a:alphaModFix/>
          </a:blip>
          <a:srcRect b="2111" l="0" r="62912" t="35961"/>
          <a:stretch/>
        </p:blipFill>
        <p:spPr>
          <a:xfrm>
            <a:off x="10153056" y="99380"/>
            <a:ext cx="2038944" cy="6858000"/>
          </a:xfrm>
          <a:prstGeom prst="rect">
            <a:avLst/>
          </a:prstGeom>
          <a:noFill/>
          <a:ln>
            <a:noFill/>
          </a:ln>
        </p:spPr>
      </p:pic>
      <p:cxnSp>
        <p:nvCxnSpPr>
          <p:cNvPr id="279" name="Google Shape;279;g34c3ae7660a_0_178"/>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80" name="Google Shape;280;g34c3ae7660a_0_178"/>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81" name="Google Shape;281;g34c3ae7660a_0_178"/>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5. Semaforización </a:t>
            </a:r>
            <a:endParaRPr b="0" i="0" sz="1400" u="none" cap="none" strike="noStrike">
              <a:solidFill>
                <a:srgbClr val="000000"/>
              </a:solidFill>
              <a:latin typeface="Arial"/>
              <a:ea typeface="Arial"/>
              <a:cs typeface="Arial"/>
              <a:sym typeface="Arial"/>
            </a:endParaRPr>
          </a:p>
        </p:txBody>
      </p:sp>
      <p:pic>
        <p:nvPicPr>
          <p:cNvPr id="282" name="Google Shape;282;g34c3ae7660a_0_178"/>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83" name="Google Shape;283;g34c3ae7660a_0_178"/>
          <p:cNvSpPr txBox="1"/>
          <p:nvPr/>
        </p:nvSpPr>
        <p:spPr>
          <a:xfrm>
            <a:off x="335100" y="1040075"/>
            <a:ext cx="11571300" cy="136648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s-CO" sz="2400" u="none" cap="none" strike="noStrike">
                <a:solidFill>
                  <a:srgbClr val="1D2046"/>
                </a:solidFill>
                <a:latin typeface="Arial"/>
                <a:ea typeface="Arial"/>
                <a:cs typeface="Arial"/>
                <a:sym typeface="Arial"/>
              </a:rPr>
              <a:t>Durante el año 2024 en el distrito se implementaron </a:t>
            </a:r>
            <a:r>
              <a:rPr b="1" i="0" lang="es-CO" sz="2400" u="none" cap="none" strike="noStrike">
                <a:solidFill>
                  <a:srgbClr val="BED000"/>
                </a:solidFill>
                <a:latin typeface="Arial Black"/>
                <a:ea typeface="Arial Black"/>
                <a:cs typeface="Arial Black"/>
                <a:sym typeface="Arial Black"/>
              </a:rPr>
              <a:t>38</a:t>
            </a:r>
            <a:r>
              <a:rPr b="1" i="0" lang="es-CO" sz="2400" u="none" cap="none" strike="noStrike">
                <a:solidFill>
                  <a:srgbClr val="1D2046"/>
                </a:solidFill>
                <a:latin typeface="Arial"/>
                <a:ea typeface="Arial"/>
                <a:cs typeface="Arial"/>
                <a:sym typeface="Arial"/>
              </a:rPr>
              <a:t> intersecciones nuevas y </a:t>
            </a:r>
            <a:r>
              <a:rPr b="1" i="0" lang="es-CO" sz="2400" u="none" cap="none" strike="noStrike">
                <a:solidFill>
                  <a:srgbClr val="BED000"/>
                </a:solidFill>
                <a:latin typeface="Arial Black"/>
                <a:ea typeface="Arial Black"/>
                <a:cs typeface="Arial Black"/>
                <a:sym typeface="Arial Black"/>
              </a:rPr>
              <a:t>34</a:t>
            </a:r>
            <a:r>
              <a:rPr b="1" i="0" lang="es-CO" sz="2400" u="none" cap="none" strike="noStrike">
                <a:solidFill>
                  <a:srgbClr val="1D2046"/>
                </a:solidFill>
                <a:latin typeface="Arial"/>
                <a:ea typeface="Arial"/>
                <a:cs typeface="Arial"/>
                <a:sym typeface="Arial"/>
              </a:rPr>
              <a:t> intersecciones se complementaron con nuevos dispositivos de señalización.</a:t>
            </a:r>
            <a:endParaRPr b="1" i="0" sz="2400" u="none" cap="none" strike="noStrike">
              <a:solidFill>
                <a:srgbClr val="1D2046"/>
              </a:solidFill>
              <a:latin typeface="Arial"/>
              <a:ea typeface="Arial"/>
              <a:cs typeface="Arial"/>
              <a:sym typeface="Arial"/>
            </a:endParaRPr>
          </a:p>
        </p:txBody>
      </p:sp>
      <p:pic>
        <p:nvPicPr>
          <p:cNvPr id="284" name="Google Shape;284;g34c3ae7660a_0_178"/>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85" name="Google Shape;285;g34c3ae7660a_0_178"/>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86" name="Google Shape;286;g34c3ae7660a_0_178"/>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87" name="Google Shape;287;g34c3ae7660a_0_178"/>
          <p:cNvSpPr/>
          <p:nvPr/>
        </p:nvSpPr>
        <p:spPr>
          <a:xfrm>
            <a:off x="169257" y="2356280"/>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8" name="Google Shape;288;g34c3ae7660a_0_178"/>
          <p:cNvSpPr/>
          <p:nvPr/>
        </p:nvSpPr>
        <p:spPr>
          <a:xfrm>
            <a:off x="182700" y="3828771"/>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9" name="Google Shape;289;g34c3ae7660a_0_178"/>
          <p:cNvSpPr/>
          <p:nvPr/>
        </p:nvSpPr>
        <p:spPr>
          <a:xfrm>
            <a:off x="205258" y="5400913"/>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90" name="Google Shape;290;g34c3ae7660a_0_178"/>
          <p:cNvPicPr preferRelativeResize="0"/>
          <p:nvPr/>
        </p:nvPicPr>
        <p:blipFill rotWithShape="1">
          <a:blip r:embed="rId8">
            <a:alphaModFix/>
          </a:blip>
          <a:srcRect b="0" l="0" r="0" t="0"/>
          <a:stretch/>
        </p:blipFill>
        <p:spPr>
          <a:xfrm>
            <a:off x="247485" y="4034807"/>
            <a:ext cx="1111078" cy="703500"/>
          </a:xfrm>
          <a:prstGeom prst="rect">
            <a:avLst/>
          </a:prstGeom>
          <a:noFill/>
          <a:ln>
            <a:noFill/>
          </a:ln>
        </p:spPr>
      </p:pic>
      <p:pic>
        <p:nvPicPr>
          <p:cNvPr id="291" name="Google Shape;291;g34c3ae7660a_0_178"/>
          <p:cNvPicPr preferRelativeResize="0"/>
          <p:nvPr/>
        </p:nvPicPr>
        <p:blipFill rotWithShape="1">
          <a:blip r:embed="rId9">
            <a:alphaModFix/>
          </a:blip>
          <a:srcRect b="0" l="0" r="0" t="0"/>
          <a:stretch/>
        </p:blipFill>
        <p:spPr>
          <a:xfrm>
            <a:off x="401188" y="2546082"/>
            <a:ext cx="803650" cy="792493"/>
          </a:xfrm>
          <a:prstGeom prst="rect">
            <a:avLst/>
          </a:prstGeom>
          <a:noFill/>
          <a:ln cap="flat" cmpd="sng" w="28575">
            <a:solidFill>
              <a:schemeClr val="lt1"/>
            </a:solidFill>
            <a:prstDash val="solid"/>
            <a:round/>
            <a:headEnd len="sm" w="sm" type="none"/>
            <a:tailEnd len="sm" w="sm" type="none"/>
          </a:ln>
        </p:spPr>
      </p:pic>
      <p:pic>
        <p:nvPicPr>
          <p:cNvPr id="292" name="Google Shape;292;g34c3ae7660a_0_178"/>
          <p:cNvPicPr preferRelativeResize="0"/>
          <p:nvPr/>
        </p:nvPicPr>
        <p:blipFill rotWithShape="1">
          <a:blip r:embed="rId10">
            <a:alphaModFix/>
          </a:blip>
          <a:srcRect b="0" l="0" r="0" t="0"/>
          <a:stretch/>
        </p:blipFill>
        <p:spPr>
          <a:xfrm>
            <a:off x="431148" y="5578925"/>
            <a:ext cx="697495" cy="703500"/>
          </a:xfrm>
          <a:prstGeom prst="rect">
            <a:avLst/>
          </a:prstGeom>
          <a:noFill/>
          <a:ln>
            <a:noFill/>
          </a:ln>
        </p:spPr>
      </p:pic>
      <p:sp>
        <p:nvSpPr>
          <p:cNvPr id="293" name="Google Shape;293;g34c3ae7660a_0_178"/>
          <p:cNvSpPr txBox="1"/>
          <p:nvPr/>
        </p:nvSpPr>
        <p:spPr>
          <a:xfrm>
            <a:off x="1571085" y="2495077"/>
            <a:ext cx="8167794" cy="3951760"/>
          </a:xfrm>
          <a:prstGeom prst="rect">
            <a:avLst/>
          </a:prstGeom>
          <a:noFill/>
          <a:ln>
            <a:noFill/>
          </a:ln>
        </p:spPr>
        <p:txBody>
          <a:bodyPr anchorCtr="0" anchor="ctr" bIns="45675" lIns="45675" spcFirstLastPara="1" rIns="45675" wrap="square" tIns="45675">
            <a:spAutoFit/>
          </a:bodyPr>
          <a:lstStyle/>
          <a:p>
            <a:pPr indent="0" lvl="0" marL="0" marR="0" rtl="0" algn="just">
              <a:lnSpc>
                <a:spcPct val="120000"/>
              </a:lnSpc>
              <a:spcBef>
                <a:spcPts val="0"/>
              </a:spcBef>
              <a:spcAft>
                <a:spcPts val="0"/>
              </a:spcAft>
              <a:buClr>
                <a:schemeClr val="dk1"/>
              </a:buClr>
              <a:buSzPts val="3600"/>
              <a:buFont typeface="Arial"/>
              <a:buNone/>
            </a:pPr>
            <a:r>
              <a:rPr b="1" i="0" lang="es-CO" sz="2800" u="none" cap="none" strike="noStrike">
                <a:solidFill>
                  <a:srgbClr val="1D2046"/>
                </a:solidFill>
                <a:latin typeface="Arial"/>
                <a:ea typeface="Arial"/>
                <a:cs typeface="Arial"/>
                <a:sym typeface="Arial"/>
              </a:rPr>
              <a:t>Llegando a las siguientes cifras</a:t>
            </a:r>
            <a:r>
              <a:rPr b="1" i="0" lang="es-CO" sz="2500" u="none" cap="none" strike="noStrike">
                <a:solidFill>
                  <a:srgbClr val="1D2046"/>
                </a:solidFill>
                <a:latin typeface="Arial"/>
                <a:ea typeface="Arial"/>
                <a:cs typeface="Arial"/>
                <a:sym typeface="Arial"/>
              </a:rPr>
              <a:t>:</a:t>
            </a:r>
            <a:endParaRPr b="1" i="0" sz="2000" u="none" cap="none" strike="noStrike">
              <a:solidFill>
                <a:srgbClr val="1D2046"/>
              </a:solidFill>
              <a:latin typeface="Arial"/>
              <a:ea typeface="Arial"/>
              <a:cs typeface="Arial"/>
              <a:sym typeface="Arial"/>
            </a:endParaRPr>
          </a:p>
          <a:p>
            <a:pPr indent="0" lvl="0" marL="0" marR="0" rtl="0" algn="just">
              <a:lnSpc>
                <a:spcPct val="120000"/>
              </a:lnSpc>
              <a:spcBef>
                <a:spcPts val="0"/>
              </a:spcBef>
              <a:spcAft>
                <a:spcPts val="0"/>
              </a:spcAft>
              <a:buClr>
                <a:schemeClr val="dk1"/>
              </a:buClr>
              <a:buSzPts val="1100"/>
              <a:buFont typeface="Arial"/>
              <a:buNone/>
            </a:pPr>
            <a:r>
              <a:t/>
            </a:r>
            <a:endParaRPr b="1" i="0" sz="2000" u="none" cap="none" strike="noStrike">
              <a:solidFill>
                <a:srgbClr val="1D2046"/>
              </a:solidFill>
              <a:latin typeface="Arial"/>
              <a:ea typeface="Arial"/>
              <a:cs typeface="Arial"/>
              <a:sym typeface="Arial"/>
            </a:endParaRPr>
          </a:p>
          <a:p>
            <a:pPr indent="-355600" lvl="0" marL="457200" marR="0" rtl="0" algn="l">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1657</a:t>
            </a:r>
            <a:r>
              <a:rPr b="1" i="0" lang="es-CO" sz="2000" u="none" cap="none" strike="noStrike">
                <a:solidFill>
                  <a:srgbClr val="1D2046"/>
                </a:solidFill>
                <a:latin typeface="Arial Black"/>
                <a:ea typeface="Arial Black"/>
                <a:cs typeface="Arial Black"/>
                <a:sym typeface="Arial Black"/>
              </a:rPr>
              <a:t> </a:t>
            </a:r>
            <a:r>
              <a:rPr b="1" i="0" lang="es-CO" sz="2500" u="none" cap="none" strike="noStrike">
                <a:solidFill>
                  <a:srgbClr val="1D2046"/>
                </a:solidFill>
                <a:latin typeface="Arial Black"/>
                <a:ea typeface="Arial Black"/>
                <a:cs typeface="Arial Black"/>
                <a:sym typeface="Arial Black"/>
              </a:rPr>
              <a:t>INTERSECCIONES CON SEMÁFOROS PARA REGULACIÓN PEATONAL</a:t>
            </a:r>
            <a:endParaRPr b="1" i="0" sz="2500" u="none" cap="none" strike="noStrike">
              <a:solidFill>
                <a:srgbClr val="1D2046"/>
              </a:solidFill>
              <a:latin typeface="Arial Black"/>
              <a:ea typeface="Arial Black"/>
              <a:cs typeface="Arial Black"/>
              <a:sym typeface="Arial Black"/>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319</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INTERSECCIONES CON SEMÁFOROS PARA REGULACIÓN CICLISTA.</a:t>
            </a:r>
            <a:endParaRPr b="0" i="0" sz="1400" u="none" cap="none" strike="noStrike">
              <a:solidFill>
                <a:srgbClr val="000000"/>
              </a:solidFill>
              <a:latin typeface="Arial"/>
              <a:ea typeface="Arial"/>
              <a:cs typeface="Arial"/>
              <a:sym typeface="Arial"/>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2.860</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DISPOSITIVOS SONOROS</a:t>
            </a:r>
            <a:endParaRPr b="1" i="0" sz="2000" u="none" cap="none" strike="noStrike">
              <a:solidFill>
                <a:srgbClr val="1D2046"/>
              </a:solidFill>
              <a:latin typeface="Arial Black"/>
              <a:ea typeface="Arial Black"/>
              <a:cs typeface="Arial Black"/>
              <a:sym typeface="Arial Black"/>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3096</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DISPOSITIVOS BOTÓN PEATONAL</a:t>
            </a:r>
            <a:endParaRPr b="1" i="0" sz="2400" u="none" cap="none" strike="noStrike">
              <a:solidFill>
                <a:srgbClr val="1D2046"/>
              </a:solidFill>
              <a:latin typeface="Arial Black"/>
              <a:ea typeface="Arial Black"/>
              <a:cs typeface="Arial Black"/>
              <a:sym typeface="Arial Black"/>
            </a:endParaRPr>
          </a:p>
        </p:txBody>
      </p:sp>
      <p:pic>
        <p:nvPicPr>
          <p:cNvPr id="294" name="Google Shape;294;g34c3ae7660a_0_178"/>
          <p:cNvPicPr preferRelativeResize="0"/>
          <p:nvPr/>
        </p:nvPicPr>
        <p:blipFill rotWithShape="1">
          <a:blip r:embed="rId11">
            <a:alphaModFix/>
          </a:blip>
          <a:srcRect b="0" l="0" r="0" t="0"/>
          <a:stretch/>
        </p:blipFill>
        <p:spPr>
          <a:xfrm>
            <a:off x="9714144" y="2008877"/>
            <a:ext cx="2150661" cy="2025923"/>
          </a:xfrm>
          <a:prstGeom prst="rect">
            <a:avLst/>
          </a:prstGeom>
          <a:noFill/>
          <a:ln>
            <a:noFill/>
          </a:ln>
        </p:spPr>
      </p:pic>
      <p:pic>
        <p:nvPicPr>
          <p:cNvPr id="295" name="Google Shape;295;g34c3ae7660a_0_178"/>
          <p:cNvPicPr preferRelativeResize="0"/>
          <p:nvPr/>
        </p:nvPicPr>
        <p:blipFill rotWithShape="1">
          <a:blip r:embed="rId12">
            <a:alphaModFix/>
          </a:blip>
          <a:srcRect b="0" l="0" r="0" t="0"/>
          <a:stretch/>
        </p:blipFill>
        <p:spPr>
          <a:xfrm>
            <a:off x="9761938" y="4210440"/>
            <a:ext cx="2297193" cy="22322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g34c3ae7660a_0_259"/>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301" name="Google Shape;301;g34c3ae7660a_0_259"/>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302" name="Google Shape;302;g34c3ae7660a_0_259"/>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303" name="Google Shape;303;g34c3ae7660a_0_259"/>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5. Semaforización </a:t>
            </a:r>
            <a:endParaRPr b="0" i="0" sz="1400" u="none" cap="none" strike="noStrike">
              <a:solidFill>
                <a:srgbClr val="000000"/>
              </a:solidFill>
              <a:latin typeface="Arial"/>
              <a:ea typeface="Arial"/>
              <a:cs typeface="Arial"/>
              <a:sym typeface="Arial"/>
            </a:endParaRPr>
          </a:p>
        </p:txBody>
      </p:sp>
      <p:pic>
        <p:nvPicPr>
          <p:cNvPr id="304" name="Google Shape;304;g34c3ae7660a_0_259"/>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305" name="Google Shape;305;g34c3ae7660a_0_259"/>
          <p:cNvSpPr txBox="1"/>
          <p:nvPr/>
        </p:nvSpPr>
        <p:spPr>
          <a:xfrm>
            <a:off x="335100" y="1116275"/>
            <a:ext cx="11571300" cy="53472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s-CO" sz="2500" u="none" cap="none" strike="noStrike">
                <a:solidFill>
                  <a:srgbClr val="1D2046"/>
                </a:solidFill>
                <a:latin typeface="Arial"/>
                <a:ea typeface="Arial"/>
                <a:cs typeface="Arial"/>
                <a:sym typeface="Arial"/>
              </a:rPr>
              <a:t>En la localidad de Santa Fe se realizó:</a:t>
            </a:r>
            <a:endParaRPr b="1" i="0" sz="2500" u="none" cap="none" strike="noStrike">
              <a:solidFill>
                <a:srgbClr val="1D2046"/>
              </a:solidFill>
              <a:latin typeface="Arial"/>
              <a:ea typeface="Arial"/>
              <a:cs typeface="Arial"/>
              <a:sym typeface="Arial"/>
            </a:endParaRPr>
          </a:p>
        </p:txBody>
      </p:sp>
      <p:pic>
        <p:nvPicPr>
          <p:cNvPr id="306" name="Google Shape;306;g34c3ae7660a_0_259"/>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307" name="Google Shape;307;g34c3ae7660a_0_259"/>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308" name="Google Shape;308;g34c3ae7660a_0_259"/>
          <p:cNvPicPr preferRelativeResize="0"/>
          <p:nvPr/>
        </p:nvPicPr>
        <p:blipFill rotWithShape="1">
          <a:blip r:embed="rId7">
            <a:alphaModFix amt="52999"/>
          </a:blip>
          <a:srcRect b="0" l="32614" r="0" t="0"/>
          <a:stretch/>
        </p:blipFill>
        <p:spPr>
          <a:xfrm>
            <a:off x="-15097" y="3205758"/>
            <a:ext cx="1375635" cy="3652300"/>
          </a:xfrm>
          <a:prstGeom prst="rect">
            <a:avLst/>
          </a:prstGeom>
          <a:noFill/>
          <a:ln>
            <a:noFill/>
          </a:ln>
        </p:spPr>
      </p:pic>
      <p:sp>
        <p:nvSpPr>
          <p:cNvPr id="309" name="Google Shape;309;g34c3ae7660a_0_259"/>
          <p:cNvSpPr txBox="1"/>
          <p:nvPr/>
        </p:nvSpPr>
        <p:spPr>
          <a:xfrm>
            <a:off x="1518162" y="2700500"/>
            <a:ext cx="82185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1</a:t>
            </a:r>
            <a:r>
              <a:rPr b="0" i="0" lang="es-CO" sz="3000" u="none" cap="none" strike="noStrike">
                <a:solidFill>
                  <a:srgbClr val="151A3B"/>
                </a:solidFill>
                <a:latin typeface="Arial Black"/>
                <a:ea typeface="Arial Black"/>
                <a:cs typeface="Arial Black"/>
                <a:sym typeface="Arial Black"/>
              </a:rPr>
              <a:t> COMPLEMENTO</a:t>
            </a:r>
            <a:endParaRPr b="1" i="0" sz="3000" u="none" cap="none" strike="noStrike">
              <a:solidFill>
                <a:srgbClr val="BED000"/>
              </a:solidFill>
              <a:latin typeface="Arial Black"/>
              <a:ea typeface="Arial Black"/>
              <a:cs typeface="Arial Black"/>
              <a:sym typeface="Arial Black"/>
            </a:endParaRPr>
          </a:p>
        </p:txBody>
      </p:sp>
      <p:sp>
        <p:nvSpPr>
          <p:cNvPr id="310" name="Google Shape;310;g34c3ae7660a_0_259"/>
          <p:cNvSpPr txBox="1"/>
          <p:nvPr/>
        </p:nvSpPr>
        <p:spPr>
          <a:xfrm>
            <a:off x="1549260" y="3272251"/>
            <a:ext cx="83592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512</a:t>
            </a:r>
            <a:r>
              <a:rPr b="0" i="0" lang="es-CO" sz="3000" u="none" cap="none" strike="noStrike">
                <a:solidFill>
                  <a:srgbClr val="151A3B"/>
                </a:solidFill>
                <a:latin typeface="Arial Black"/>
                <a:ea typeface="Arial Black"/>
                <a:cs typeface="Arial Black"/>
                <a:sym typeface="Arial Black"/>
              </a:rPr>
              <a:t> MANTENIMIENTO PREVENTIVO</a:t>
            </a:r>
            <a:endParaRPr b="1" i="0" sz="3000" u="none" cap="none" strike="noStrike">
              <a:solidFill>
                <a:srgbClr val="BED000"/>
              </a:solidFill>
              <a:latin typeface="Arial Black"/>
              <a:ea typeface="Arial Black"/>
              <a:cs typeface="Arial Black"/>
              <a:sym typeface="Arial Black"/>
            </a:endParaRPr>
          </a:p>
        </p:txBody>
      </p:sp>
      <p:sp>
        <p:nvSpPr>
          <p:cNvPr id="311" name="Google Shape;311;g34c3ae7660a_0_259"/>
          <p:cNvSpPr txBox="1"/>
          <p:nvPr/>
        </p:nvSpPr>
        <p:spPr>
          <a:xfrm>
            <a:off x="1576787" y="4590548"/>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000000"/>
              </a:buClr>
              <a:buSzPts val="3000"/>
              <a:buFont typeface="Arial Black"/>
              <a:buChar char="●"/>
            </a:pPr>
            <a:r>
              <a:rPr b="1" i="0" lang="es-CO" sz="3000" u="none" cap="none" strike="noStrike">
                <a:solidFill>
                  <a:srgbClr val="BED000"/>
                </a:solidFill>
                <a:latin typeface="Arial Black"/>
                <a:ea typeface="Arial Black"/>
                <a:cs typeface="Arial Black"/>
                <a:sym typeface="Arial Black"/>
              </a:rPr>
              <a:t>56  </a:t>
            </a:r>
            <a:r>
              <a:rPr b="0" i="0" lang="es-CO" sz="3000" u="none" cap="none" strike="noStrike">
                <a:solidFill>
                  <a:srgbClr val="151A3B"/>
                </a:solidFill>
                <a:latin typeface="Arial Black"/>
                <a:ea typeface="Arial Black"/>
                <a:cs typeface="Arial Black"/>
                <a:sym typeface="Arial Black"/>
              </a:rPr>
              <a:t>REPROGRAMACIONES</a:t>
            </a:r>
            <a:endParaRPr b="1" i="0" sz="3000" u="none" cap="none" strike="noStrike">
              <a:solidFill>
                <a:srgbClr val="BED000"/>
              </a:solidFill>
              <a:latin typeface="Arial Black"/>
              <a:ea typeface="Arial Black"/>
              <a:cs typeface="Arial Black"/>
              <a:sym typeface="Arial Black"/>
            </a:endParaRPr>
          </a:p>
        </p:txBody>
      </p:sp>
      <p:sp>
        <p:nvSpPr>
          <p:cNvPr id="312" name="Google Shape;312;g34c3ae7660a_0_259"/>
          <p:cNvSpPr txBox="1"/>
          <p:nvPr/>
        </p:nvSpPr>
        <p:spPr>
          <a:xfrm>
            <a:off x="1545369" y="2140125"/>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1 </a:t>
            </a:r>
            <a:r>
              <a:rPr b="0" i="0" lang="es-CO" sz="3000" u="none" cap="none" strike="noStrike">
                <a:solidFill>
                  <a:srgbClr val="151A3B"/>
                </a:solidFill>
                <a:latin typeface="Arial Black"/>
                <a:ea typeface="Arial Black"/>
                <a:cs typeface="Arial Black"/>
                <a:sym typeface="Arial Black"/>
              </a:rPr>
              <a:t>INTERSECCIÓN NUEVA </a:t>
            </a:r>
            <a:endParaRPr b="1" i="0" sz="3000" u="none" cap="none" strike="noStrike">
              <a:solidFill>
                <a:srgbClr val="BED000"/>
              </a:solidFill>
              <a:latin typeface="Arial Black"/>
              <a:ea typeface="Arial Black"/>
              <a:cs typeface="Arial Black"/>
              <a:sym typeface="Arial Black"/>
            </a:endParaRPr>
          </a:p>
        </p:txBody>
      </p:sp>
      <p:sp>
        <p:nvSpPr>
          <p:cNvPr id="313" name="Google Shape;313;g34c3ae7660a_0_259"/>
          <p:cNvSpPr/>
          <p:nvPr/>
        </p:nvSpPr>
        <p:spPr>
          <a:xfrm>
            <a:off x="169257" y="1822880"/>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4" name="Google Shape;314;g34c3ae7660a_0_259"/>
          <p:cNvSpPr/>
          <p:nvPr/>
        </p:nvSpPr>
        <p:spPr>
          <a:xfrm>
            <a:off x="182700" y="3371571"/>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5" name="Google Shape;315;g34c3ae7660a_0_259"/>
          <p:cNvSpPr/>
          <p:nvPr/>
        </p:nvSpPr>
        <p:spPr>
          <a:xfrm>
            <a:off x="205259" y="4943713"/>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16" name="Google Shape;316;g34c3ae7660a_0_259"/>
          <p:cNvPicPr preferRelativeResize="0"/>
          <p:nvPr/>
        </p:nvPicPr>
        <p:blipFill rotWithShape="1">
          <a:blip r:embed="rId8">
            <a:alphaModFix/>
          </a:blip>
          <a:srcRect b="0" l="0" r="0" t="0"/>
          <a:stretch/>
        </p:blipFill>
        <p:spPr>
          <a:xfrm>
            <a:off x="247485" y="3560354"/>
            <a:ext cx="1111078" cy="703500"/>
          </a:xfrm>
          <a:prstGeom prst="rect">
            <a:avLst/>
          </a:prstGeom>
          <a:noFill/>
          <a:ln>
            <a:noFill/>
          </a:ln>
        </p:spPr>
      </p:pic>
      <p:pic>
        <p:nvPicPr>
          <p:cNvPr id="317" name="Google Shape;317;g34c3ae7660a_0_259"/>
          <p:cNvPicPr preferRelativeResize="0"/>
          <p:nvPr/>
        </p:nvPicPr>
        <p:blipFill rotWithShape="1">
          <a:blip r:embed="rId9">
            <a:alphaModFix/>
          </a:blip>
          <a:srcRect b="0" l="0" r="0" t="0"/>
          <a:stretch/>
        </p:blipFill>
        <p:spPr>
          <a:xfrm>
            <a:off x="9558947" y="1165703"/>
            <a:ext cx="2424675" cy="2255875"/>
          </a:xfrm>
          <a:prstGeom prst="rect">
            <a:avLst/>
          </a:prstGeom>
          <a:noFill/>
          <a:ln>
            <a:noFill/>
          </a:ln>
        </p:spPr>
      </p:pic>
      <p:pic>
        <p:nvPicPr>
          <p:cNvPr id="318" name="Google Shape;318;g34c3ae7660a_0_259"/>
          <p:cNvPicPr preferRelativeResize="0"/>
          <p:nvPr/>
        </p:nvPicPr>
        <p:blipFill rotWithShape="1">
          <a:blip r:embed="rId10">
            <a:alphaModFix/>
          </a:blip>
          <a:srcRect b="0" l="0" r="0" t="0"/>
          <a:stretch/>
        </p:blipFill>
        <p:spPr>
          <a:xfrm>
            <a:off x="9109300" y="4269413"/>
            <a:ext cx="2424675" cy="2270225"/>
          </a:xfrm>
          <a:prstGeom prst="rect">
            <a:avLst/>
          </a:prstGeom>
          <a:noFill/>
          <a:ln>
            <a:noFill/>
          </a:ln>
        </p:spPr>
      </p:pic>
      <p:pic>
        <p:nvPicPr>
          <p:cNvPr id="319" name="Google Shape;319;g34c3ae7660a_0_259"/>
          <p:cNvPicPr preferRelativeResize="0"/>
          <p:nvPr/>
        </p:nvPicPr>
        <p:blipFill rotWithShape="1">
          <a:blip r:embed="rId11">
            <a:alphaModFix/>
          </a:blip>
          <a:srcRect b="0" l="0" r="0" t="0"/>
          <a:stretch/>
        </p:blipFill>
        <p:spPr>
          <a:xfrm>
            <a:off x="401188" y="2012682"/>
            <a:ext cx="803650" cy="792493"/>
          </a:xfrm>
          <a:prstGeom prst="rect">
            <a:avLst/>
          </a:prstGeom>
          <a:noFill/>
          <a:ln cap="flat" cmpd="sng" w="28575">
            <a:solidFill>
              <a:schemeClr val="lt1"/>
            </a:solidFill>
            <a:prstDash val="solid"/>
            <a:round/>
            <a:headEnd len="sm" w="sm" type="none"/>
            <a:tailEnd len="sm" w="sm" type="none"/>
          </a:ln>
        </p:spPr>
      </p:pic>
      <p:pic>
        <p:nvPicPr>
          <p:cNvPr id="320" name="Google Shape;320;g34c3ae7660a_0_259"/>
          <p:cNvPicPr preferRelativeResize="0"/>
          <p:nvPr/>
        </p:nvPicPr>
        <p:blipFill rotWithShape="1">
          <a:blip r:embed="rId12">
            <a:alphaModFix/>
          </a:blip>
          <a:srcRect b="0" l="0" r="0" t="0"/>
          <a:stretch/>
        </p:blipFill>
        <p:spPr>
          <a:xfrm>
            <a:off x="431148" y="5121725"/>
            <a:ext cx="697495" cy="703500"/>
          </a:xfrm>
          <a:prstGeom prst="rect">
            <a:avLst/>
          </a:prstGeom>
          <a:noFill/>
          <a:ln>
            <a:noFill/>
          </a:ln>
        </p:spPr>
      </p:pic>
      <p:sp>
        <p:nvSpPr>
          <p:cNvPr id="321" name="Google Shape;321;g34c3ae7660a_0_259"/>
          <p:cNvSpPr/>
          <p:nvPr/>
        </p:nvSpPr>
        <p:spPr>
          <a:xfrm>
            <a:off x="4923477" y="5830750"/>
            <a:ext cx="1089300" cy="555000"/>
          </a:xfrm>
          <a:prstGeom prst="rightArrow">
            <a:avLst>
              <a:gd fmla="val 50000" name="adj1"/>
              <a:gd fmla="val 50000" name="adj2"/>
            </a:avLst>
          </a:prstGeom>
          <a:solidFill>
            <a:srgbClr val="B8D101"/>
          </a:solidFill>
          <a:ln cap="flat" cmpd="sng" w="9525">
            <a:solidFill>
              <a:srgbClr val="5E5E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2" name="Google Shape;322;g34c3ae7660a_0_259"/>
          <p:cNvSpPr txBox="1"/>
          <p:nvPr/>
        </p:nvSpPr>
        <p:spPr>
          <a:xfrm>
            <a:off x="2710400" y="5241250"/>
            <a:ext cx="6593400" cy="486300"/>
          </a:xfrm>
          <a:prstGeom prst="rect">
            <a:avLst/>
          </a:prstGeom>
          <a:noFill/>
          <a:ln>
            <a:noFill/>
          </a:ln>
        </p:spPr>
        <p:txBody>
          <a:bodyPr anchorCtr="0" anchor="ctr" bIns="45675" lIns="45675" spcFirstLastPara="1" rIns="45675" wrap="square" tIns="45675">
            <a:spAutoFit/>
          </a:bodyPr>
          <a:lstStyle/>
          <a:p>
            <a:pPr indent="0" lvl="0" marL="457200" marR="0" rtl="0" algn="l">
              <a:lnSpc>
                <a:spcPct val="80000"/>
              </a:lnSpc>
              <a:spcBef>
                <a:spcPts val="0"/>
              </a:spcBef>
              <a:spcAft>
                <a:spcPts val="0"/>
              </a:spcAft>
              <a:buClr>
                <a:srgbClr val="000000"/>
              </a:buClr>
              <a:buSzPts val="3200"/>
              <a:buFont typeface="Arial"/>
              <a:buNone/>
            </a:pPr>
            <a:r>
              <a:rPr b="1" i="0" lang="es-CO" sz="3200" u="none" cap="none" strike="noStrike">
                <a:solidFill>
                  <a:srgbClr val="BED000"/>
                </a:solidFill>
                <a:latin typeface="Arial Black"/>
                <a:ea typeface="Arial Black"/>
                <a:cs typeface="Arial Black"/>
                <a:sym typeface="Arial Black"/>
              </a:rPr>
              <a:t>Expansión del sistema</a:t>
            </a:r>
            <a:endParaRPr b="1" i="0" sz="3200" u="none" cap="none" strike="noStrike">
              <a:solidFill>
                <a:srgbClr val="BED000"/>
              </a:solidFill>
              <a:latin typeface="Arial Black"/>
              <a:ea typeface="Arial Black"/>
              <a:cs typeface="Arial Black"/>
              <a:sym typeface="Arial Black"/>
            </a:endParaRPr>
          </a:p>
        </p:txBody>
      </p:sp>
      <p:sp>
        <p:nvSpPr>
          <p:cNvPr id="323" name="Google Shape;323;g34c3ae7660a_0_259"/>
          <p:cNvSpPr txBox="1"/>
          <p:nvPr/>
        </p:nvSpPr>
        <p:spPr>
          <a:xfrm>
            <a:off x="3966700" y="6336250"/>
            <a:ext cx="697500" cy="301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1700"/>
              <a:buFont typeface="Arial"/>
              <a:buNone/>
            </a:pPr>
            <a:r>
              <a:rPr b="1" i="0" lang="es-CO" sz="1700" u="none" cap="none" strike="noStrike">
                <a:solidFill>
                  <a:srgbClr val="BED000"/>
                </a:solidFill>
                <a:latin typeface="Arial Black"/>
                <a:ea typeface="Arial Black"/>
                <a:cs typeface="Arial Black"/>
                <a:sym typeface="Arial Black"/>
              </a:rPr>
              <a:t>2023</a:t>
            </a:r>
            <a:endParaRPr b="0" i="0" sz="2300" u="none" cap="none" strike="noStrike">
              <a:solidFill>
                <a:srgbClr val="151A3B"/>
              </a:solidFill>
              <a:latin typeface="Arial Black"/>
              <a:ea typeface="Arial Black"/>
              <a:cs typeface="Arial Black"/>
              <a:sym typeface="Arial Black"/>
            </a:endParaRPr>
          </a:p>
        </p:txBody>
      </p:sp>
      <p:sp>
        <p:nvSpPr>
          <p:cNvPr id="324" name="Google Shape;324;g34c3ae7660a_0_259"/>
          <p:cNvSpPr txBox="1"/>
          <p:nvPr/>
        </p:nvSpPr>
        <p:spPr>
          <a:xfrm>
            <a:off x="6400700" y="6348925"/>
            <a:ext cx="697500" cy="301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1700"/>
              <a:buFont typeface="Arial"/>
              <a:buNone/>
            </a:pPr>
            <a:r>
              <a:rPr b="1" i="0" lang="es-CO" sz="1700" u="none" cap="none" strike="noStrike">
                <a:solidFill>
                  <a:srgbClr val="BED000"/>
                </a:solidFill>
                <a:latin typeface="Arial Black"/>
                <a:ea typeface="Arial Black"/>
                <a:cs typeface="Arial Black"/>
                <a:sym typeface="Arial Black"/>
              </a:rPr>
              <a:t>2024</a:t>
            </a:r>
            <a:endParaRPr b="1" i="0" sz="1700" u="none" cap="none" strike="noStrike">
              <a:solidFill>
                <a:srgbClr val="BED000"/>
              </a:solidFill>
              <a:latin typeface="Arial Black"/>
              <a:ea typeface="Arial Black"/>
              <a:cs typeface="Arial Black"/>
              <a:sym typeface="Arial Black"/>
            </a:endParaRPr>
          </a:p>
        </p:txBody>
      </p:sp>
      <p:sp>
        <p:nvSpPr>
          <p:cNvPr id="325" name="Google Shape;325;g34c3ae7660a_0_259"/>
          <p:cNvSpPr txBox="1"/>
          <p:nvPr/>
        </p:nvSpPr>
        <p:spPr>
          <a:xfrm>
            <a:off x="3826000" y="5907850"/>
            <a:ext cx="1267500" cy="535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3600"/>
              <a:buFont typeface="Arial"/>
              <a:buNone/>
            </a:pPr>
            <a:r>
              <a:rPr b="0" i="0" lang="es-CO" sz="3600" u="none" cap="none" strike="noStrike">
                <a:solidFill>
                  <a:srgbClr val="151A3B"/>
                </a:solidFill>
                <a:latin typeface="Arial Black"/>
                <a:ea typeface="Arial Black"/>
                <a:cs typeface="Arial Black"/>
                <a:sym typeface="Arial Black"/>
              </a:rPr>
              <a:t>93</a:t>
            </a:r>
            <a:endParaRPr b="0" i="0" sz="3600" u="none" cap="none" strike="noStrike">
              <a:solidFill>
                <a:srgbClr val="151A3B"/>
              </a:solidFill>
              <a:latin typeface="Arial Black"/>
              <a:ea typeface="Arial Black"/>
              <a:cs typeface="Arial Black"/>
              <a:sym typeface="Arial Black"/>
            </a:endParaRPr>
          </a:p>
        </p:txBody>
      </p:sp>
      <p:sp>
        <p:nvSpPr>
          <p:cNvPr id="326" name="Google Shape;326;g34c3ae7660a_0_259"/>
          <p:cNvSpPr txBox="1"/>
          <p:nvPr/>
        </p:nvSpPr>
        <p:spPr>
          <a:xfrm>
            <a:off x="6253950" y="5887225"/>
            <a:ext cx="1267500" cy="535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3600"/>
              <a:buFont typeface="Arial"/>
              <a:buNone/>
            </a:pPr>
            <a:r>
              <a:rPr b="1" i="0" lang="es-CO" sz="3600" u="none" cap="none" strike="noStrike">
                <a:solidFill>
                  <a:srgbClr val="151A3B"/>
                </a:solidFill>
                <a:latin typeface="Arial Black"/>
                <a:ea typeface="Arial Black"/>
                <a:cs typeface="Arial Black"/>
                <a:sym typeface="Arial Black"/>
              </a:rPr>
              <a:t>94</a:t>
            </a:r>
            <a:endParaRPr b="1" i="0" sz="3600" u="none" cap="none" strike="noStrike">
              <a:solidFill>
                <a:srgbClr val="BED000"/>
              </a:solidFill>
              <a:latin typeface="Arial Black"/>
              <a:ea typeface="Arial Black"/>
              <a:cs typeface="Arial Black"/>
              <a:sym typeface="Arial Black"/>
            </a:endParaRPr>
          </a:p>
        </p:txBody>
      </p:sp>
      <p:sp>
        <p:nvSpPr>
          <p:cNvPr id="327" name="Google Shape;327;g34c3ae7660a_0_259"/>
          <p:cNvSpPr txBox="1"/>
          <p:nvPr/>
        </p:nvSpPr>
        <p:spPr>
          <a:xfrm>
            <a:off x="1520725" y="3952131"/>
            <a:ext cx="8531480" cy="461574"/>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1.326 </a:t>
            </a:r>
            <a:r>
              <a:rPr b="0" i="0" lang="es-CO" sz="3000" u="none" cap="none" strike="noStrike">
                <a:solidFill>
                  <a:srgbClr val="151A3B"/>
                </a:solidFill>
                <a:latin typeface="Arial Black"/>
                <a:ea typeface="Arial Black"/>
                <a:cs typeface="Arial Black"/>
                <a:sym typeface="Arial Black"/>
              </a:rPr>
              <a:t>MANTENIMIENTO CORRECTIVO</a:t>
            </a:r>
            <a:endParaRPr b="1" i="0" sz="3000" u="none" cap="none" strike="noStrike">
              <a:solidFill>
                <a:srgbClr val="BED000"/>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cxnSp>
        <p:nvCxnSpPr>
          <p:cNvPr id="332" name="Google Shape;332;p23"/>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33" name="Google Shape;333;p23"/>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34" name="Google Shape;334;p23"/>
          <p:cNvSpPr txBox="1"/>
          <p:nvPr/>
        </p:nvSpPr>
        <p:spPr>
          <a:xfrm>
            <a:off x="42885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6. Control de Tránsito y Transporte</a:t>
            </a:r>
            <a:endParaRPr b="0" i="0" sz="1400" u="none" cap="none" strike="noStrike">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b="0" l="0" r="0" t="0"/>
          <a:stretch/>
        </p:blipFill>
        <p:spPr>
          <a:xfrm>
            <a:off x="0" y="6260050"/>
            <a:ext cx="1864895" cy="597950"/>
          </a:xfrm>
          <a:prstGeom prst="rect">
            <a:avLst/>
          </a:prstGeom>
          <a:noFill/>
          <a:ln>
            <a:noFill/>
          </a:ln>
        </p:spPr>
      </p:pic>
      <p:sp>
        <p:nvSpPr>
          <p:cNvPr id="336" name="Google Shape;336;p23"/>
          <p:cNvSpPr txBox="1"/>
          <p:nvPr/>
        </p:nvSpPr>
        <p:spPr>
          <a:xfrm>
            <a:off x="250036" y="1008785"/>
            <a:ext cx="11775600" cy="1169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el 2024 la SCTT en la localidad de Santa Fe se registraron</a:t>
            </a:r>
            <a:r>
              <a:rPr b="1" i="0" lang="es-CO" sz="2000" u="none" cap="none" strike="noStrike">
                <a:solidFill>
                  <a:srgbClr val="C3D029"/>
                </a:solidFill>
                <a:latin typeface="Arial"/>
                <a:ea typeface="Arial"/>
                <a:cs typeface="Arial"/>
                <a:sym typeface="Arial"/>
              </a:rPr>
              <a:t> </a:t>
            </a:r>
            <a:r>
              <a:rPr b="1" i="0" lang="es-CO" sz="3000" u="none" cap="none" strike="noStrike">
                <a:solidFill>
                  <a:srgbClr val="BED000"/>
                </a:solidFill>
                <a:latin typeface="Arial Black"/>
                <a:ea typeface="Arial Black"/>
                <a:cs typeface="Arial Black"/>
                <a:sym typeface="Arial Black"/>
              </a:rPr>
              <a:t>22.632</a:t>
            </a:r>
            <a:r>
              <a:rPr b="1" i="0" lang="es-CO" sz="2000" u="none" cap="none" strike="noStrike">
                <a:solidFill>
                  <a:srgbClr val="C3D029"/>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comparendos, a continuación se muestran los registros de comparendos por medio de imposición y top de las diez (10) infracciones más recurrentes.</a:t>
            </a:r>
            <a:endParaRPr b="0" i="0" sz="1400" u="none" cap="none" strike="noStrike">
              <a:solidFill>
                <a:srgbClr val="000000"/>
              </a:solidFill>
              <a:latin typeface="Arial"/>
              <a:ea typeface="Arial"/>
              <a:cs typeface="Arial"/>
              <a:sym typeface="Arial"/>
            </a:endParaRPr>
          </a:p>
        </p:txBody>
      </p:sp>
      <p:pic>
        <p:nvPicPr>
          <p:cNvPr id="337" name="Google Shape;337;p23"/>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38" name="Google Shape;338;p23"/>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39" name="Google Shape;339;p23"/>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sp>
        <p:nvSpPr>
          <p:cNvPr id="340" name="Google Shape;340;p23"/>
          <p:cNvSpPr txBox="1"/>
          <p:nvPr/>
        </p:nvSpPr>
        <p:spPr>
          <a:xfrm>
            <a:off x="8247047" y="5728135"/>
            <a:ext cx="33459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C29: Exceso de velocidad</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C14: Sitios u horarios prohibidos</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C35: Revisión técnico-mecánica</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D02: Conducir sin seguros</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C02: Estacionar en sitios prohibidos</a:t>
            </a:r>
            <a:endParaRPr b="1" i="0" sz="1200" u="none" cap="none" strike="noStrike">
              <a:solidFill>
                <a:srgbClr val="1D2046"/>
              </a:solidFill>
              <a:latin typeface="Arial"/>
              <a:ea typeface="Arial"/>
              <a:cs typeface="Arial"/>
              <a:sym typeface="Arial"/>
            </a:endParaRPr>
          </a:p>
        </p:txBody>
      </p:sp>
      <p:pic>
        <p:nvPicPr>
          <p:cNvPr id="341" name="Google Shape;341;p23"/>
          <p:cNvPicPr preferRelativeResize="0"/>
          <p:nvPr/>
        </p:nvPicPr>
        <p:blipFill rotWithShape="1">
          <a:blip r:embed="rId7">
            <a:alphaModFix/>
          </a:blip>
          <a:srcRect b="2110" l="0" r="62912" t="35963"/>
          <a:stretch/>
        </p:blipFill>
        <p:spPr>
          <a:xfrm>
            <a:off x="10153055" y="19402"/>
            <a:ext cx="2038945" cy="6858000"/>
          </a:xfrm>
          <a:prstGeom prst="rect">
            <a:avLst/>
          </a:prstGeom>
          <a:noFill/>
          <a:ln>
            <a:noFill/>
          </a:ln>
        </p:spPr>
      </p:pic>
      <p:pic>
        <p:nvPicPr>
          <p:cNvPr id="342" name="Google Shape;342;p23"/>
          <p:cNvPicPr preferRelativeResize="0"/>
          <p:nvPr/>
        </p:nvPicPr>
        <p:blipFill rotWithShape="1">
          <a:blip r:embed="rId8">
            <a:alphaModFix/>
          </a:blip>
          <a:srcRect b="0" l="0" r="0" t="0"/>
          <a:stretch/>
        </p:blipFill>
        <p:spPr>
          <a:xfrm>
            <a:off x="6017493" y="2365195"/>
            <a:ext cx="1729507" cy="3342300"/>
          </a:xfrm>
          <a:prstGeom prst="rect">
            <a:avLst/>
          </a:prstGeom>
          <a:noFill/>
          <a:ln>
            <a:noFill/>
          </a:ln>
        </p:spPr>
      </p:pic>
      <p:pic>
        <p:nvPicPr>
          <p:cNvPr id="343" name="Google Shape;343;p23"/>
          <p:cNvPicPr preferRelativeResize="0"/>
          <p:nvPr/>
        </p:nvPicPr>
        <p:blipFill rotWithShape="1">
          <a:blip r:embed="rId9">
            <a:alphaModFix/>
          </a:blip>
          <a:srcRect b="0" l="0" r="1310" t="0"/>
          <a:stretch/>
        </p:blipFill>
        <p:spPr>
          <a:xfrm>
            <a:off x="61407" y="2318178"/>
            <a:ext cx="5947568" cy="3409957"/>
          </a:xfrm>
          <a:prstGeom prst="rect">
            <a:avLst/>
          </a:prstGeom>
          <a:noFill/>
          <a:ln>
            <a:noFill/>
          </a:ln>
        </p:spPr>
      </p:pic>
      <p:pic>
        <p:nvPicPr>
          <p:cNvPr id="344" name="Google Shape;344;p23"/>
          <p:cNvPicPr preferRelativeResize="0"/>
          <p:nvPr/>
        </p:nvPicPr>
        <p:blipFill rotWithShape="1">
          <a:blip r:embed="rId10">
            <a:alphaModFix/>
          </a:blip>
          <a:srcRect b="0" l="0" r="0" t="0"/>
          <a:stretch/>
        </p:blipFill>
        <p:spPr>
          <a:xfrm>
            <a:off x="7747000" y="1956867"/>
            <a:ext cx="4280848" cy="34087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cxnSp>
        <p:nvCxnSpPr>
          <p:cNvPr id="349" name="Google Shape;349;p24"/>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50" name="Google Shape;350;p24"/>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51" name="Google Shape;351;p24"/>
          <p:cNvSpPr txBox="1"/>
          <p:nvPr/>
        </p:nvSpPr>
        <p:spPr>
          <a:xfrm>
            <a:off x="41834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7. Acciones de Gestión en Vía </a:t>
            </a:r>
            <a:endParaRPr b="0" i="0" sz="1400" u="none" cap="none" strike="noStrike">
              <a:solidFill>
                <a:srgbClr val="000000"/>
              </a:solidFill>
              <a:latin typeface="Arial"/>
              <a:ea typeface="Arial"/>
              <a:cs typeface="Arial"/>
              <a:sym typeface="Arial"/>
            </a:endParaRPr>
          </a:p>
        </p:txBody>
      </p:sp>
      <p:pic>
        <p:nvPicPr>
          <p:cNvPr id="352" name="Google Shape;352;p24"/>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53" name="Google Shape;353;p24"/>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54" name="Google Shape;354;p24"/>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55" name="Google Shape;355;p24"/>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356" name="Google Shape;356;p24"/>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pic>
        <p:nvPicPr>
          <p:cNvPr id="357" name="Google Shape;357;p24"/>
          <p:cNvPicPr preferRelativeResize="0"/>
          <p:nvPr/>
        </p:nvPicPr>
        <p:blipFill rotWithShape="1">
          <a:blip r:embed="rId8">
            <a:alphaModFix/>
          </a:blip>
          <a:srcRect b="0" l="0" r="0" t="0"/>
          <a:stretch/>
        </p:blipFill>
        <p:spPr>
          <a:xfrm>
            <a:off x="0" y="1009711"/>
            <a:ext cx="1181100" cy="1054100"/>
          </a:xfrm>
          <a:prstGeom prst="rect">
            <a:avLst/>
          </a:prstGeom>
          <a:noFill/>
          <a:ln>
            <a:noFill/>
          </a:ln>
        </p:spPr>
      </p:pic>
      <p:sp>
        <p:nvSpPr>
          <p:cNvPr id="358" name="Google Shape;358;p24"/>
          <p:cNvSpPr txBox="1"/>
          <p:nvPr/>
        </p:nvSpPr>
        <p:spPr>
          <a:xfrm>
            <a:off x="932447" y="1289161"/>
            <a:ext cx="727748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171C3C"/>
                </a:solidFill>
                <a:latin typeface="Arial Black"/>
                <a:ea typeface="Arial Black"/>
                <a:cs typeface="Arial Black"/>
                <a:sym typeface="Arial Black"/>
              </a:rPr>
              <a:t>GESTIÓN Y </a:t>
            </a:r>
            <a:r>
              <a:rPr b="1" i="0" lang="es-CO" sz="3000" u="none" cap="none" strike="noStrike">
                <a:solidFill>
                  <a:srgbClr val="BBD700"/>
                </a:solidFill>
                <a:latin typeface="Arial Black"/>
                <a:ea typeface="Arial Black"/>
                <a:cs typeface="Arial Black"/>
                <a:sym typeface="Arial Black"/>
              </a:rPr>
              <a:t>RESULTADOS</a:t>
            </a:r>
            <a:endParaRPr b="1" i="0" sz="3000" u="none" cap="none" strike="noStrike">
              <a:solidFill>
                <a:srgbClr val="000000"/>
              </a:solidFill>
              <a:latin typeface="Arial"/>
              <a:ea typeface="Arial"/>
              <a:cs typeface="Arial"/>
              <a:sym typeface="Arial"/>
            </a:endParaRPr>
          </a:p>
        </p:txBody>
      </p:sp>
      <p:sp>
        <p:nvSpPr>
          <p:cNvPr id="359" name="Google Shape;359;p24"/>
          <p:cNvSpPr txBox="1"/>
          <p:nvPr/>
        </p:nvSpPr>
        <p:spPr>
          <a:xfrm>
            <a:off x="326539" y="2137470"/>
            <a:ext cx="952199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CO" sz="2400" u="none" cap="none" strike="noStrike">
                <a:solidFill>
                  <a:srgbClr val="171C3C"/>
                </a:solidFill>
                <a:latin typeface="Arial Black"/>
                <a:ea typeface="Arial Black"/>
                <a:cs typeface="Arial Black"/>
                <a:sym typeface="Arial Black"/>
              </a:rPr>
              <a:t>PILOTO AV. CARACAS </a:t>
            </a:r>
            <a:r>
              <a:rPr b="1" i="0" lang="es-CO" sz="2400" u="none" cap="none" strike="noStrike">
                <a:solidFill>
                  <a:srgbClr val="BBD700"/>
                </a:solidFill>
                <a:latin typeface="Arial Black"/>
                <a:ea typeface="Arial Black"/>
                <a:cs typeface="Arial Black"/>
                <a:sym typeface="Arial Black"/>
              </a:rPr>
              <a:t>ENTRE AV. CL 26 Y LA AV. CL 32</a:t>
            </a:r>
            <a:endParaRPr b="0" i="0" sz="1400" u="none" cap="none" strike="noStrike">
              <a:solidFill>
                <a:srgbClr val="000000"/>
              </a:solidFill>
              <a:latin typeface="Arial"/>
              <a:ea typeface="Arial"/>
              <a:cs typeface="Arial"/>
              <a:sym typeface="Arial"/>
            </a:endParaRPr>
          </a:p>
        </p:txBody>
      </p:sp>
      <p:pic>
        <p:nvPicPr>
          <p:cNvPr id="360" name="Google Shape;360;p24"/>
          <p:cNvPicPr preferRelativeResize="0"/>
          <p:nvPr/>
        </p:nvPicPr>
        <p:blipFill rotWithShape="1">
          <a:blip r:embed="rId9">
            <a:alphaModFix/>
          </a:blip>
          <a:srcRect b="0" l="0" r="0" t="0"/>
          <a:stretch/>
        </p:blipFill>
        <p:spPr>
          <a:xfrm>
            <a:off x="8929838" y="4682502"/>
            <a:ext cx="2651167" cy="2003687"/>
          </a:xfrm>
          <a:prstGeom prst="rect">
            <a:avLst/>
          </a:prstGeom>
          <a:noFill/>
          <a:ln>
            <a:noFill/>
          </a:ln>
        </p:spPr>
      </p:pic>
      <p:pic>
        <p:nvPicPr>
          <p:cNvPr id="361" name="Google Shape;361;p24"/>
          <p:cNvPicPr preferRelativeResize="0"/>
          <p:nvPr/>
        </p:nvPicPr>
        <p:blipFill rotWithShape="1">
          <a:blip r:embed="rId10">
            <a:alphaModFix/>
          </a:blip>
          <a:srcRect b="0" l="0" r="0" t="0"/>
          <a:stretch/>
        </p:blipFill>
        <p:spPr>
          <a:xfrm>
            <a:off x="9497816" y="2579158"/>
            <a:ext cx="2584410" cy="2003679"/>
          </a:xfrm>
          <a:prstGeom prst="rect">
            <a:avLst/>
          </a:prstGeom>
          <a:noFill/>
          <a:ln>
            <a:noFill/>
          </a:ln>
        </p:spPr>
      </p:pic>
      <p:sp>
        <p:nvSpPr>
          <p:cNvPr id="362" name="Google Shape;362;p24"/>
          <p:cNvSpPr txBox="1"/>
          <p:nvPr/>
        </p:nvSpPr>
        <p:spPr>
          <a:xfrm>
            <a:off x="932446" y="2975497"/>
            <a:ext cx="7649223" cy="9233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71C3C"/>
                </a:solidFill>
                <a:latin typeface="Arial Black"/>
                <a:ea typeface="Arial Black"/>
                <a:cs typeface="Arial Black"/>
                <a:sym typeface="Arial Black"/>
              </a:rPr>
              <a:t>Mitigación al impacto en términos de movilidad al PMT implementado en la Av. Caracas entre Av. Calle 26 y Av. Calle 32.</a:t>
            </a:r>
            <a:endParaRPr b="0" i="0" sz="1400" u="none" cap="none" strike="noStrike">
              <a:solidFill>
                <a:srgbClr val="000000"/>
              </a:solidFill>
              <a:latin typeface="Arial"/>
              <a:ea typeface="Arial"/>
              <a:cs typeface="Arial"/>
              <a:sym typeface="Arial"/>
            </a:endParaRPr>
          </a:p>
        </p:txBody>
      </p:sp>
      <p:sp>
        <p:nvSpPr>
          <p:cNvPr id="363" name="Google Shape;363;p24"/>
          <p:cNvSpPr txBox="1"/>
          <p:nvPr/>
        </p:nvSpPr>
        <p:spPr>
          <a:xfrm>
            <a:off x="932447" y="4144284"/>
            <a:ext cx="7770460"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71C3C"/>
                </a:solidFill>
                <a:latin typeface="Arial Black"/>
                <a:ea typeface="Arial Black"/>
                <a:cs typeface="Arial Black"/>
                <a:sym typeface="Arial Black"/>
              </a:rPr>
              <a:t>La medida de gestión de tránsito implementada se enfoca en evitar el descenso de la velocidad promedio en máximo el 15% respecto a la línea base de velocidad en la zona de influencia del cierre de la Av. Caracas entre la Av. Calle 26 a la Av. Calle 32.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26"/>
          <p:cNvPicPr preferRelativeResize="0"/>
          <p:nvPr/>
        </p:nvPicPr>
        <p:blipFill rotWithShape="1">
          <a:blip r:embed="rId3">
            <a:alphaModFix/>
          </a:blip>
          <a:srcRect b="2110" l="0" r="62912" t="35963"/>
          <a:stretch/>
        </p:blipFill>
        <p:spPr>
          <a:xfrm>
            <a:off x="10159482" y="1543"/>
            <a:ext cx="2038945" cy="6858000"/>
          </a:xfrm>
          <a:prstGeom prst="rect">
            <a:avLst/>
          </a:prstGeom>
          <a:noFill/>
          <a:ln>
            <a:noFill/>
          </a:ln>
        </p:spPr>
      </p:pic>
      <p:cxnSp>
        <p:nvCxnSpPr>
          <p:cNvPr id="369" name="Google Shape;369;p26"/>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70" name="Google Shape;370;p26"/>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71" name="Google Shape;371;p26"/>
          <p:cNvSpPr txBox="1"/>
          <p:nvPr/>
        </p:nvSpPr>
        <p:spPr>
          <a:xfrm>
            <a:off x="376303"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8. Planes de Manejo de Tránsito-PMT</a:t>
            </a:r>
            <a:endParaRPr b="0" i="0" sz="1400" u="none" cap="none" strike="noStrike">
              <a:solidFill>
                <a:srgbClr val="000000"/>
              </a:solidFill>
              <a:latin typeface="Arial"/>
              <a:ea typeface="Arial"/>
              <a:cs typeface="Arial"/>
              <a:sym typeface="Arial"/>
            </a:endParaRPr>
          </a:p>
        </p:txBody>
      </p:sp>
      <p:sp>
        <p:nvSpPr>
          <p:cNvPr id="372" name="Google Shape;372;p26"/>
          <p:cNvSpPr txBox="1"/>
          <p:nvPr/>
        </p:nvSpPr>
        <p:spPr>
          <a:xfrm>
            <a:off x="376298" y="963153"/>
            <a:ext cx="11775600" cy="1477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Santa Fe en el 2024 se atendieron </a:t>
            </a:r>
            <a:r>
              <a:rPr b="1" i="0" lang="es-CO" sz="3000" u="none" cap="none" strike="noStrike">
                <a:solidFill>
                  <a:srgbClr val="BED000"/>
                </a:solidFill>
                <a:latin typeface="Arial Black"/>
                <a:ea typeface="Arial Black"/>
                <a:cs typeface="Arial Black"/>
                <a:sym typeface="Arial Black"/>
              </a:rPr>
              <a:t>955</a:t>
            </a:r>
            <a:r>
              <a:rPr b="1" i="0" lang="es-CO" sz="2000" u="none" cap="none" strike="noStrike">
                <a:solidFill>
                  <a:srgbClr val="1D2046"/>
                </a:solidFill>
                <a:latin typeface="Arial"/>
                <a:ea typeface="Arial"/>
                <a:cs typeface="Arial"/>
                <a:sym typeface="Arial"/>
              </a:rPr>
              <a:t> solicitudes de PMT que equivalen al </a:t>
            </a:r>
            <a:r>
              <a:rPr b="1" i="0" lang="es-CO" sz="3000" u="none" cap="none" strike="noStrike">
                <a:solidFill>
                  <a:srgbClr val="BED000"/>
                </a:solidFill>
                <a:latin typeface="Arial Black"/>
                <a:ea typeface="Arial Black"/>
                <a:cs typeface="Arial Black"/>
                <a:sym typeface="Arial Black"/>
              </a:rPr>
              <a:t>2% </a:t>
            </a:r>
            <a:r>
              <a:rPr b="1" i="0" lang="es-CO" sz="2000" u="none" cap="none" strike="noStrike">
                <a:solidFill>
                  <a:srgbClr val="1D2046"/>
                </a:solidFill>
                <a:latin typeface="Arial"/>
                <a:ea typeface="Arial"/>
                <a:cs typeface="Arial"/>
                <a:sym typeface="Arial"/>
              </a:rPr>
              <a:t>del total de PMT atendidos en Bogotá. Sobre los PMT locales, </a:t>
            </a:r>
            <a:r>
              <a:rPr b="1" i="0" lang="es-CO" sz="3000" u="none" cap="none" strike="noStrike">
                <a:solidFill>
                  <a:srgbClr val="BED000"/>
                </a:solidFill>
                <a:latin typeface="Arial Black"/>
                <a:ea typeface="Arial Black"/>
                <a:cs typeface="Arial Black"/>
                <a:sym typeface="Arial Black"/>
              </a:rPr>
              <a:t>94% </a:t>
            </a:r>
            <a:r>
              <a:rPr b="1" i="0" lang="es-CO" sz="2000" u="none" cap="none" strike="noStrike">
                <a:solidFill>
                  <a:srgbClr val="1D2046"/>
                </a:solidFill>
                <a:latin typeface="Arial"/>
                <a:ea typeface="Arial"/>
                <a:cs typeface="Arial"/>
                <a:sym typeface="Arial"/>
              </a:rPr>
              <a:t>son PMT para obras de infraestructura y </a:t>
            </a:r>
            <a:r>
              <a:rPr b="1" i="0" lang="es-CO" sz="3000" u="none" cap="none" strike="noStrike">
                <a:solidFill>
                  <a:srgbClr val="BED000"/>
                </a:solidFill>
                <a:latin typeface="Arial Black"/>
                <a:ea typeface="Arial Black"/>
                <a:cs typeface="Arial Black"/>
                <a:sym typeface="Arial Black"/>
              </a:rPr>
              <a:t>6% </a:t>
            </a:r>
            <a:r>
              <a:rPr b="1" i="0" lang="es-CO" sz="2000" u="none" cap="none" strike="noStrike">
                <a:solidFill>
                  <a:srgbClr val="1D2046"/>
                </a:solidFill>
                <a:latin typeface="Arial"/>
                <a:ea typeface="Arial"/>
                <a:cs typeface="Arial"/>
                <a:sym typeface="Arial"/>
              </a:rPr>
              <a:t>son PMT para obras de infraestructura de servicios públicos.</a:t>
            </a:r>
            <a:endParaRPr b="0" i="0" sz="1400" u="none" cap="none" strike="noStrike">
              <a:solidFill>
                <a:srgbClr val="000000"/>
              </a:solidFill>
              <a:latin typeface="Arial"/>
              <a:ea typeface="Arial"/>
              <a:cs typeface="Arial"/>
              <a:sym typeface="Arial"/>
            </a:endParaRPr>
          </a:p>
        </p:txBody>
      </p:sp>
      <p:pic>
        <p:nvPicPr>
          <p:cNvPr id="373" name="Google Shape;373;p26"/>
          <p:cNvPicPr preferRelativeResize="0"/>
          <p:nvPr/>
        </p:nvPicPr>
        <p:blipFill rotWithShape="1">
          <a:blip r:embed="rId4">
            <a:alphaModFix/>
          </a:blip>
          <a:srcRect b="0" l="0" r="0" t="0"/>
          <a:stretch/>
        </p:blipFill>
        <p:spPr>
          <a:xfrm>
            <a:off x="9726677" y="207295"/>
            <a:ext cx="2129687" cy="703500"/>
          </a:xfrm>
          <a:prstGeom prst="rect">
            <a:avLst/>
          </a:prstGeom>
          <a:noFill/>
          <a:ln>
            <a:noFill/>
          </a:ln>
        </p:spPr>
      </p:pic>
      <p:pic>
        <p:nvPicPr>
          <p:cNvPr id="374" name="Google Shape;374;p26"/>
          <p:cNvPicPr preferRelativeResize="0"/>
          <p:nvPr/>
        </p:nvPicPr>
        <p:blipFill rotWithShape="1">
          <a:blip r:embed="rId5">
            <a:alphaModFix amt="52999"/>
          </a:blip>
          <a:srcRect b="0" l="32615" r="0" t="0"/>
          <a:stretch/>
        </p:blipFill>
        <p:spPr>
          <a:xfrm>
            <a:off x="-3848" y="3229533"/>
            <a:ext cx="1375636" cy="3652299"/>
          </a:xfrm>
          <a:prstGeom prst="rect">
            <a:avLst/>
          </a:prstGeom>
          <a:noFill/>
          <a:ln>
            <a:noFill/>
          </a:ln>
        </p:spPr>
      </p:pic>
      <p:sp>
        <p:nvSpPr>
          <p:cNvPr id="375" name="Google Shape;375;p26"/>
          <p:cNvSpPr txBox="1"/>
          <p:nvPr/>
        </p:nvSpPr>
        <p:spPr>
          <a:xfrm>
            <a:off x="8125799" y="2830691"/>
            <a:ext cx="3332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rgbClr val="BED000"/>
                </a:solidFill>
                <a:latin typeface="Arial Black"/>
                <a:ea typeface="Arial Black"/>
                <a:cs typeface="Arial Black"/>
                <a:sym typeface="Arial Black"/>
              </a:rPr>
              <a:t>PMT atendidos</a:t>
            </a:r>
            <a:r>
              <a:rPr b="1" i="0" lang="es-CO" sz="1800" u="none" cap="none" strike="noStrike">
                <a:solidFill>
                  <a:srgbClr val="151837"/>
                </a:solidFill>
                <a:latin typeface="Arial"/>
                <a:ea typeface="Arial"/>
                <a:cs typeface="Arial"/>
                <a:sym typeface="Arial"/>
              </a:rPr>
              <a:t> </a:t>
            </a:r>
            <a:r>
              <a:rPr b="1" i="0" lang="es-CO" sz="1400" u="none" cap="none" strike="noStrike">
                <a:solidFill>
                  <a:srgbClr val="151837"/>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grpSp>
        <p:nvGrpSpPr>
          <p:cNvPr id="376" name="Google Shape;376;p26"/>
          <p:cNvGrpSpPr/>
          <p:nvPr/>
        </p:nvGrpSpPr>
        <p:grpSpPr>
          <a:xfrm>
            <a:off x="1864893" y="2551733"/>
            <a:ext cx="3874917" cy="707747"/>
            <a:chOff x="6967947" y="4957495"/>
            <a:chExt cx="2444743" cy="589200"/>
          </a:xfrm>
        </p:grpSpPr>
        <p:sp>
          <p:nvSpPr>
            <p:cNvPr id="377" name="Google Shape;377;p26"/>
            <p:cNvSpPr/>
            <p:nvPr/>
          </p:nvSpPr>
          <p:spPr>
            <a:xfrm>
              <a:off x="6967947" y="4957495"/>
              <a:ext cx="2420400" cy="589200"/>
            </a:xfrm>
            <a:prstGeom prst="rect">
              <a:avLst/>
            </a:prstGeom>
            <a:solidFill>
              <a:srgbClr val="151837"/>
            </a:solidFill>
            <a:ln cap="flat" cmpd="sng" w="19050">
              <a:solidFill>
                <a:srgbClr val="A1DB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sp>
          <p:nvSpPr>
            <p:cNvPr id="378" name="Google Shape;378;p26"/>
            <p:cNvSpPr txBox="1"/>
            <p:nvPr/>
          </p:nvSpPr>
          <p:spPr>
            <a:xfrm>
              <a:off x="6992290" y="5025684"/>
              <a:ext cx="2420400" cy="461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3000" u="none" cap="none" strike="noStrike">
                  <a:solidFill>
                    <a:srgbClr val="C3D029"/>
                  </a:solidFill>
                  <a:latin typeface="Arial Black"/>
                  <a:ea typeface="Arial Black"/>
                  <a:cs typeface="Arial Black"/>
                  <a:sym typeface="Arial Black"/>
                </a:rPr>
                <a:t>42.876</a:t>
              </a:r>
              <a:r>
                <a:rPr b="1" i="0" lang="es-CO" sz="2000" u="none" cap="none" strike="noStrike">
                  <a:solidFill>
                    <a:schemeClr val="lt1"/>
                  </a:solidFill>
                  <a:latin typeface="Arial Black"/>
                  <a:ea typeface="Arial Black"/>
                  <a:cs typeface="Arial Black"/>
                  <a:sym typeface="Arial Black"/>
                </a:rPr>
                <a:t> PMT´s Bogotá</a:t>
              </a:r>
              <a:endParaRPr b="0" i="0" sz="1400" u="none" cap="none" strike="noStrike">
                <a:solidFill>
                  <a:srgbClr val="000000"/>
                </a:solidFill>
                <a:latin typeface="Arial"/>
                <a:ea typeface="Arial"/>
                <a:cs typeface="Arial"/>
                <a:sym typeface="Arial"/>
              </a:endParaRPr>
            </a:p>
          </p:txBody>
        </p:sp>
      </p:grpSp>
      <p:pic>
        <p:nvPicPr>
          <p:cNvPr id="379" name="Google Shape;379;p26"/>
          <p:cNvPicPr preferRelativeResize="0"/>
          <p:nvPr/>
        </p:nvPicPr>
        <p:blipFill rotWithShape="1">
          <a:blip r:embed="rId6">
            <a:alphaModFix/>
          </a:blip>
          <a:srcRect b="0" l="0" r="0" t="0"/>
          <a:stretch/>
        </p:blipFill>
        <p:spPr>
          <a:xfrm>
            <a:off x="0" y="6260050"/>
            <a:ext cx="1864895" cy="597950"/>
          </a:xfrm>
          <a:prstGeom prst="rect">
            <a:avLst/>
          </a:prstGeom>
          <a:noFill/>
          <a:ln>
            <a:noFill/>
          </a:ln>
        </p:spPr>
      </p:pic>
      <p:pic>
        <p:nvPicPr>
          <p:cNvPr id="380" name="Google Shape;380;p26"/>
          <p:cNvPicPr preferRelativeResize="0"/>
          <p:nvPr/>
        </p:nvPicPr>
        <p:blipFill rotWithShape="1">
          <a:blip r:embed="rId7">
            <a:alphaModFix/>
          </a:blip>
          <a:srcRect b="0" l="0" r="0" t="0"/>
          <a:stretch/>
        </p:blipFill>
        <p:spPr>
          <a:xfrm>
            <a:off x="0" y="5237349"/>
            <a:ext cx="641678" cy="1649079"/>
          </a:xfrm>
          <a:prstGeom prst="rect">
            <a:avLst/>
          </a:prstGeom>
          <a:noFill/>
          <a:ln>
            <a:noFill/>
          </a:ln>
        </p:spPr>
      </p:pic>
      <p:sp>
        <p:nvSpPr>
          <p:cNvPr id="381" name="Google Shape;381;p26"/>
          <p:cNvSpPr txBox="1"/>
          <p:nvPr/>
        </p:nvSpPr>
        <p:spPr>
          <a:xfrm>
            <a:off x="8187000" y="3998140"/>
            <a:ext cx="36885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BED000"/>
                </a:solidFill>
                <a:latin typeface="Arial Black"/>
                <a:ea typeface="Arial Black"/>
                <a:cs typeface="Arial Black"/>
                <a:sym typeface="Arial Black"/>
              </a:rPr>
              <a:t>PMT para obras de infraestructura</a:t>
            </a:r>
            <a:endParaRPr b="1" i="0" sz="2500" u="none" cap="none" strike="noStrike">
              <a:solidFill>
                <a:srgbClr val="151837"/>
              </a:solidFill>
              <a:latin typeface="Arial"/>
              <a:ea typeface="Arial"/>
              <a:cs typeface="Arial"/>
              <a:sym typeface="Arial"/>
            </a:endParaRPr>
          </a:p>
        </p:txBody>
      </p:sp>
      <p:grpSp>
        <p:nvGrpSpPr>
          <p:cNvPr id="382" name="Google Shape;382;p26"/>
          <p:cNvGrpSpPr/>
          <p:nvPr/>
        </p:nvGrpSpPr>
        <p:grpSpPr>
          <a:xfrm>
            <a:off x="6960572" y="3824701"/>
            <a:ext cx="1297286" cy="1227900"/>
            <a:chOff x="6959504" y="3588144"/>
            <a:chExt cx="1297286" cy="1227900"/>
          </a:xfrm>
        </p:grpSpPr>
        <p:grpSp>
          <p:nvGrpSpPr>
            <p:cNvPr id="383" name="Google Shape;383;p26"/>
            <p:cNvGrpSpPr/>
            <p:nvPr/>
          </p:nvGrpSpPr>
          <p:grpSpPr>
            <a:xfrm>
              <a:off x="6959504" y="3588144"/>
              <a:ext cx="1297286" cy="1227900"/>
              <a:chOff x="6905337" y="2379736"/>
              <a:chExt cx="1297286" cy="1227900"/>
            </a:xfrm>
          </p:grpSpPr>
          <p:sp>
            <p:nvSpPr>
              <p:cNvPr id="384" name="Google Shape;384;p26"/>
              <p:cNvSpPr/>
              <p:nvPr/>
            </p:nvSpPr>
            <p:spPr>
              <a:xfrm>
                <a:off x="6905337" y="2379736"/>
                <a:ext cx="1272000" cy="122790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5" name="Google Shape;385;p26"/>
              <p:cNvSpPr txBox="1"/>
              <p:nvPr/>
            </p:nvSpPr>
            <p:spPr>
              <a:xfrm>
                <a:off x="7071623" y="2636419"/>
                <a:ext cx="1131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94%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893*</a:t>
                </a:r>
                <a:endParaRPr b="0" i="0" sz="1400" u="none" cap="none" strike="noStrike">
                  <a:solidFill>
                    <a:srgbClr val="151837"/>
                  </a:solidFill>
                  <a:latin typeface="Arial"/>
                  <a:ea typeface="Arial"/>
                  <a:cs typeface="Arial"/>
                  <a:sym typeface="Arial"/>
                </a:endParaRPr>
              </a:p>
            </p:txBody>
          </p:sp>
        </p:grpSp>
        <p:cxnSp>
          <p:nvCxnSpPr>
            <p:cNvPr id="386" name="Google Shape;386;p26"/>
            <p:cNvCxnSpPr/>
            <p:nvPr/>
          </p:nvCxnSpPr>
          <p:spPr>
            <a:xfrm rot="10800000">
              <a:off x="7185489" y="4182413"/>
              <a:ext cx="900000" cy="0"/>
            </a:xfrm>
            <a:prstGeom prst="straightConnector1">
              <a:avLst/>
            </a:prstGeom>
            <a:noFill/>
            <a:ln cap="flat" cmpd="sng" w="38100">
              <a:solidFill>
                <a:srgbClr val="1D2046"/>
              </a:solidFill>
              <a:prstDash val="solid"/>
              <a:miter lim="800000"/>
              <a:headEnd len="sm" w="sm" type="none"/>
              <a:tailEnd len="sm" w="sm" type="none"/>
            </a:ln>
          </p:spPr>
        </p:cxnSp>
      </p:grpSp>
      <p:grpSp>
        <p:nvGrpSpPr>
          <p:cNvPr id="387" name="Google Shape;387;p26"/>
          <p:cNvGrpSpPr/>
          <p:nvPr/>
        </p:nvGrpSpPr>
        <p:grpSpPr>
          <a:xfrm>
            <a:off x="6917037" y="2478864"/>
            <a:ext cx="1375609" cy="1227976"/>
            <a:chOff x="6875311" y="2379732"/>
            <a:chExt cx="1145100" cy="1020083"/>
          </a:xfrm>
        </p:grpSpPr>
        <p:sp>
          <p:nvSpPr>
            <p:cNvPr id="388" name="Google Shape;388;p26"/>
            <p:cNvSpPr/>
            <p:nvPr/>
          </p:nvSpPr>
          <p:spPr>
            <a:xfrm>
              <a:off x="6905352" y="2379732"/>
              <a:ext cx="1040867" cy="102008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9" name="Google Shape;389;p26"/>
            <p:cNvSpPr txBox="1"/>
            <p:nvPr/>
          </p:nvSpPr>
          <p:spPr>
            <a:xfrm>
              <a:off x="6875311" y="2591742"/>
              <a:ext cx="1145100" cy="5880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955</a:t>
              </a:r>
              <a:endParaRPr b="0" i="0" sz="1400" u="none" cap="none" strike="noStrike">
                <a:solidFill>
                  <a:srgbClr val="151837"/>
                </a:solidFill>
                <a:latin typeface="Arial"/>
                <a:ea typeface="Arial"/>
                <a:cs typeface="Arial"/>
                <a:sym typeface="Arial"/>
              </a:endParaRPr>
            </a:p>
          </p:txBody>
        </p:sp>
      </p:grpSp>
      <p:sp>
        <p:nvSpPr>
          <p:cNvPr id="390" name="Google Shape;390;p26"/>
          <p:cNvSpPr txBox="1"/>
          <p:nvPr/>
        </p:nvSpPr>
        <p:spPr>
          <a:xfrm>
            <a:off x="8239200" y="5061873"/>
            <a:ext cx="35841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BED000"/>
                </a:solidFill>
                <a:latin typeface="Arial Black"/>
                <a:ea typeface="Arial Black"/>
                <a:cs typeface="Arial Black"/>
                <a:sym typeface="Arial Black"/>
              </a:rPr>
              <a:t>PMT para obras de infraestructura de servicios públicos </a:t>
            </a:r>
            <a:endParaRPr b="1" i="0" sz="2500" u="none" cap="none" strike="noStrike">
              <a:solidFill>
                <a:srgbClr val="BED000"/>
              </a:solidFill>
              <a:latin typeface="Arial Black"/>
              <a:ea typeface="Arial Black"/>
              <a:cs typeface="Arial Black"/>
              <a:sym typeface="Arial Black"/>
            </a:endParaRPr>
          </a:p>
        </p:txBody>
      </p:sp>
      <p:cxnSp>
        <p:nvCxnSpPr>
          <p:cNvPr id="391" name="Google Shape;391;p26"/>
          <p:cNvCxnSpPr/>
          <p:nvPr/>
        </p:nvCxnSpPr>
        <p:spPr>
          <a:xfrm rot="10800000">
            <a:off x="7106415" y="3049179"/>
            <a:ext cx="981300" cy="0"/>
          </a:xfrm>
          <a:prstGeom prst="straightConnector1">
            <a:avLst/>
          </a:prstGeom>
          <a:noFill/>
          <a:ln cap="flat" cmpd="sng" w="38100">
            <a:solidFill>
              <a:srgbClr val="1D2046"/>
            </a:solidFill>
            <a:prstDash val="solid"/>
            <a:miter lim="800000"/>
            <a:headEnd len="sm" w="sm" type="none"/>
            <a:tailEnd len="sm" w="sm" type="none"/>
          </a:ln>
        </p:spPr>
      </p:cxnSp>
      <p:grpSp>
        <p:nvGrpSpPr>
          <p:cNvPr id="392" name="Google Shape;392;p26"/>
          <p:cNvGrpSpPr/>
          <p:nvPr/>
        </p:nvGrpSpPr>
        <p:grpSpPr>
          <a:xfrm>
            <a:off x="7023703" y="5128101"/>
            <a:ext cx="1297311" cy="1227874"/>
            <a:chOff x="6959519" y="3588140"/>
            <a:chExt cx="1082084" cy="1020083"/>
          </a:xfrm>
        </p:grpSpPr>
        <p:grpSp>
          <p:nvGrpSpPr>
            <p:cNvPr id="393" name="Google Shape;393;p26"/>
            <p:cNvGrpSpPr/>
            <p:nvPr/>
          </p:nvGrpSpPr>
          <p:grpSpPr>
            <a:xfrm>
              <a:off x="6959519" y="3588140"/>
              <a:ext cx="1082084" cy="1020083"/>
              <a:chOff x="6905352" y="2379732"/>
              <a:chExt cx="1082084" cy="1020083"/>
            </a:xfrm>
          </p:grpSpPr>
          <p:sp>
            <p:nvSpPr>
              <p:cNvPr id="394" name="Google Shape;394;p26"/>
              <p:cNvSpPr/>
              <p:nvPr/>
            </p:nvSpPr>
            <p:spPr>
              <a:xfrm>
                <a:off x="6905352" y="2379732"/>
                <a:ext cx="1040867" cy="102008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5" name="Google Shape;395;p26"/>
              <p:cNvSpPr txBox="1"/>
              <p:nvPr/>
            </p:nvSpPr>
            <p:spPr>
              <a:xfrm>
                <a:off x="6983036" y="2591749"/>
                <a:ext cx="1004400" cy="58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6%</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62**</a:t>
                </a:r>
                <a:endParaRPr b="0" i="0" sz="1400" u="none" cap="none" strike="noStrike">
                  <a:solidFill>
                    <a:srgbClr val="151837"/>
                  </a:solidFill>
                  <a:latin typeface="Arial"/>
                  <a:ea typeface="Arial"/>
                  <a:cs typeface="Arial"/>
                  <a:sym typeface="Arial"/>
                </a:endParaRPr>
              </a:p>
            </p:txBody>
          </p:sp>
        </p:grpSp>
        <p:cxnSp>
          <p:nvCxnSpPr>
            <p:cNvPr id="396" name="Google Shape;396;p26"/>
            <p:cNvCxnSpPr/>
            <p:nvPr/>
          </p:nvCxnSpPr>
          <p:spPr>
            <a:xfrm rot="10800000">
              <a:off x="7033089" y="4074438"/>
              <a:ext cx="900000" cy="0"/>
            </a:xfrm>
            <a:prstGeom prst="straightConnector1">
              <a:avLst/>
            </a:prstGeom>
            <a:noFill/>
            <a:ln cap="flat" cmpd="sng" w="38100">
              <a:solidFill>
                <a:srgbClr val="1D2046"/>
              </a:solidFill>
              <a:prstDash val="solid"/>
              <a:miter lim="800000"/>
              <a:headEnd len="sm" w="sm" type="none"/>
              <a:tailEnd len="sm" w="sm" type="none"/>
            </a:ln>
          </p:spPr>
        </p:cxnSp>
      </p:grpSp>
      <p:grpSp>
        <p:nvGrpSpPr>
          <p:cNvPr id="397" name="Google Shape;397;p26"/>
          <p:cNvGrpSpPr/>
          <p:nvPr/>
        </p:nvGrpSpPr>
        <p:grpSpPr>
          <a:xfrm>
            <a:off x="5640839" y="6405524"/>
            <a:ext cx="5981390" cy="400047"/>
            <a:chOff x="7458194" y="4904132"/>
            <a:chExt cx="2550900" cy="739200"/>
          </a:xfrm>
        </p:grpSpPr>
        <p:sp>
          <p:nvSpPr>
            <p:cNvPr id="398" name="Google Shape;398;p26"/>
            <p:cNvSpPr/>
            <p:nvPr/>
          </p:nvSpPr>
          <p:spPr>
            <a:xfrm>
              <a:off x="7467470" y="4961782"/>
              <a:ext cx="2420495" cy="630959"/>
            </a:xfrm>
            <a:prstGeom prst="rect">
              <a:avLst/>
            </a:prstGeom>
            <a:solidFill>
              <a:srgbClr val="C3D029"/>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s-CO" sz="1000" u="none" cap="none" strike="noStrike">
                  <a:solidFill>
                    <a:schemeClr val="lt1"/>
                  </a:solidFill>
                  <a:latin typeface="Calibri"/>
                  <a:ea typeface="Calibri"/>
                  <a:cs typeface="Calibri"/>
                  <a:sym typeface="Calibri"/>
                </a:rPr>
                <a:t>`</a:t>
              </a:r>
              <a:endParaRPr b="0" i="0" sz="1000" u="none" cap="none" strike="noStrike">
                <a:solidFill>
                  <a:schemeClr val="lt1"/>
                </a:solidFill>
                <a:latin typeface="Calibri"/>
                <a:ea typeface="Calibri"/>
                <a:cs typeface="Calibri"/>
                <a:sym typeface="Calibri"/>
              </a:endParaRPr>
            </a:p>
          </p:txBody>
        </p:sp>
        <p:sp>
          <p:nvSpPr>
            <p:cNvPr id="399" name="Google Shape;399;p26"/>
            <p:cNvSpPr txBox="1"/>
            <p:nvPr/>
          </p:nvSpPr>
          <p:spPr>
            <a:xfrm>
              <a:off x="7458194" y="4904132"/>
              <a:ext cx="2550900" cy="73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151837"/>
                  </a:solidFill>
                  <a:latin typeface="Arial Black"/>
                  <a:ea typeface="Arial Black"/>
                  <a:cs typeface="Arial Black"/>
                  <a:sym typeface="Arial Black"/>
                </a:rPr>
                <a:t>* COI: Consolidado de obras de infraestructura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151837"/>
                  </a:solidFill>
                  <a:latin typeface="Arial Black"/>
                  <a:ea typeface="Arial Black"/>
                  <a:cs typeface="Arial Black"/>
                  <a:sym typeface="Arial Black"/>
                </a:rPr>
                <a:t>** COSS: Consolidado de obras de Infraestructura de servicios</a:t>
              </a:r>
              <a:r>
                <a:rPr b="0" i="0" lang="es-CO" sz="1000" u="none" cap="none" strike="noStrike">
                  <a:solidFill>
                    <a:srgbClr val="C3D029"/>
                  </a:solidFill>
                  <a:latin typeface="Arial Black"/>
                  <a:ea typeface="Arial Black"/>
                  <a:cs typeface="Arial Black"/>
                  <a:sym typeface="Arial Black"/>
                </a:rPr>
                <a:t> </a:t>
              </a:r>
              <a:r>
                <a:rPr b="0" i="0" lang="es-CO" sz="1000" u="none" cap="none" strike="noStrike">
                  <a:solidFill>
                    <a:srgbClr val="151837"/>
                  </a:solidFill>
                  <a:latin typeface="Arial Black"/>
                  <a:ea typeface="Arial Black"/>
                  <a:cs typeface="Arial Black"/>
                  <a:sym typeface="Arial Black"/>
                </a:rPr>
                <a:t>públicos.</a:t>
              </a:r>
              <a:endParaRPr b="0" i="0" sz="1000" u="none" cap="none" strike="noStrike">
                <a:solidFill>
                  <a:srgbClr val="151837"/>
                </a:solidFill>
                <a:latin typeface="Arial"/>
                <a:ea typeface="Arial"/>
                <a:cs typeface="Arial"/>
                <a:sym typeface="Arial"/>
              </a:endParaRPr>
            </a:p>
          </p:txBody>
        </p:sp>
      </p:grpSp>
      <p:pic>
        <p:nvPicPr>
          <p:cNvPr id="400" name="Google Shape;400;p26"/>
          <p:cNvPicPr preferRelativeResize="0"/>
          <p:nvPr/>
        </p:nvPicPr>
        <p:blipFill rotWithShape="1">
          <a:blip r:embed="rId8">
            <a:alphaModFix/>
          </a:blip>
          <a:srcRect b="0" l="0" r="0" t="0"/>
          <a:stretch/>
        </p:blipFill>
        <p:spPr>
          <a:xfrm>
            <a:off x="744950" y="3442675"/>
            <a:ext cx="3181350" cy="2952750"/>
          </a:xfrm>
          <a:prstGeom prst="rect">
            <a:avLst/>
          </a:prstGeom>
          <a:noFill/>
          <a:ln>
            <a:noFill/>
          </a:ln>
        </p:spPr>
      </p:pic>
      <p:pic>
        <p:nvPicPr>
          <p:cNvPr id="401" name="Google Shape;401;p26"/>
          <p:cNvPicPr preferRelativeResize="0"/>
          <p:nvPr/>
        </p:nvPicPr>
        <p:blipFill rotWithShape="1">
          <a:blip r:embed="rId9">
            <a:alphaModFix/>
          </a:blip>
          <a:srcRect b="0" l="0" r="0" t="0"/>
          <a:stretch/>
        </p:blipFill>
        <p:spPr>
          <a:xfrm>
            <a:off x="3311704" y="3335373"/>
            <a:ext cx="3874033" cy="31767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cxnSp>
        <p:nvCxnSpPr>
          <p:cNvPr id="406" name="Google Shape;406;p27"/>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407" name="Google Shape;407;p27"/>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408" name="Google Shape;408;p27"/>
          <p:cNvSpPr txBox="1"/>
          <p:nvPr/>
        </p:nvSpPr>
        <p:spPr>
          <a:xfrm>
            <a:off x="418346"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9. Infraestructura </a:t>
            </a:r>
            <a:endParaRPr b="0" i="0" sz="1400" u="none" cap="none" strike="noStrike">
              <a:solidFill>
                <a:srgbClr val="000000"/>
              </a:solidFill>
              <a:latin typeface="Arial"/>
              <a:ea typeface="Arial"/>
              <a:cs typeface="Arial"/>
              <a:sym typeface="Arial"/>
            </a:endParaRPr>
          </a:p>
        </p:txBody>
      </p:sp>
      <p:pic>
        <p:nvPicPr>
          <p:cNvPr id="409" name="Google Shape;409;p27"/>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410" name="Google Shape;410;p27"/>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11" name="Google Shape;411;p27"/>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412" name="Google Shape;412;p27"/>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413" name="Google Shape;413;p27"/>
          <p:cNvPicPr preferRelativeResize="0"/>
          <p:nvPr/>
        </p:nvPicPr>
        <p:blipFill rotWithShape="1">
          <a:blip r:embed="rId7">
            <a:alphaModFix/>
          </a:blip>
          <a:srcRect b="2110" l="0" r="62912" t="35963"/>
          <a:stretch/>
        </p:blipFill>
        <p:spPr>
          <a:xfrm>
            <a:off x="10142545" y="-44"/>
            <a:ext cx="2038945" cy="6858000"/>
          </a:xfrm>
          <a:prstGeom prst="rect">
            <a:avLst/>
          </a:prstGeom>
          <a:noFill/>
          <a:ln>
            <a:noFill/>
          </a:ln>
        </p:spPr>
      </p:pic>
      <p:sp>
        <p:nvSpPr>
          <p:cNvPr id="414" name="Google Shape;414;p27"/>
          <p:cNvSpPr txBox="1"/>
          <p:nvPr/>
        </p:nvSpPr>
        <p:spPr>
          <a:xfrm>
            <a:off x="410551" y="1483826"/>
            <a:ext cx="11458500" cy="400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Para la localidad de Santa Fe en el 2024 se evaluó:</a:t>
            </a:r>
            <a:endParaRPr b="0" i="0" sz="1400" u="none" cap="none" strike="noStrike">
              <a:solidFill>
                <a:srgbClr val="000000"/>
              </a:solidFill>
              <a:latin typeface="Arial"/>
              <a:ea typeface="Arial"/>
              <a:cs typeface="Arial"/>
              <a:sym typeface="Arial"/>
            </a:endParaRPr>
          </a:p>
        </p:txBody>
      </p:sp>
      <p:sp>
        <p:nvSpPr>
          <p:cNvPr id="415" name="Google Shape;415;p27"/>
          <p:cNvSpPr txBox="1"/>
          <p:nvPr/>
        </p:nvSpPr>
        <p:spPr>
          <a:xfrm>
            <a:off x="8464750" y="2111075"/>
            <a:ext cx="3115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rgbClr val="CAD24C"/>
                </a:solidFill>
                <a:latin typeface="Arial Black"/>
                <a:ea typeface="Arial Black"/>
                <a:cs typeface="Arial Black"/>
                <a:sym typeface="Arial Black"/>
              </a:rPr>
              <a:t>Zonas de Parqueo Pago</a:t>
            </a:r>
            <a:endParaRPr b="0" i="0" sz="1400" u="none" cap="none" strike="noStrike">
              <a:solidFill>
                <a:srgbClr val="000000"/>
              </a:solidFill>
              <a:latin typeface="Arial"/>
              <a:ea typeface="Arial"/>
              <a:cs typeface="Arial"/>
              <a:sym typeface="Arial"/>
            </a:endParaRPr>
          </a:p>
        </p:txBody>
      </p:sp>
      <p:pic>
        <p:nvPicPr>
          <p:cNvPr id="416" name="Google Shape;416;p27"/>
          <p:cNvPicPr preferRelativeResize="0"/>
          <p:nvPr/>
        </p:nvPicPr>
        <p:blipFill rotWithShape="1">
          <a:blip r:embed="rId8">
            <a:alphaModFix/>
          </a:blip>
          <a:srcRect b="5313" l="0" r="39506" t="2243"/>
          <a:stretch/>
        </p:blipFill>
        <p:spPr>
          <a:xfrm>
            <a:off x="221567" y="2400780"/>
            <a:ext cx="3879874" cy="3157670"/>
          </a:xfrm>
          <a:prstGeom prst="rect">
            <a:avLst/>
          </a:prstGeom>
          <a:noFill/>
          <a:ln>
            <a:noFill/>
          </a:ln>
        </p:spPr>
      </p:pic>
      <p:pic>
        <p:nvPicPr>
          <p:cNvPr id="417" name="Google Shape;417;p27"/>
          <p:cNvPicPr preferRelativeResize="0"/>
          <p:nvPr/>
        </p:nvPicPr>
        <p:blipFill rotWithShape="1">
          <a:blip r:embed="rId9">
            <a:alphaModFix/>
          </a:blip>
          <a:srcRect b="0" l="0" r="0" t="0"/>
          <a:stretch/>
        </p:blipFill>
        <p:spPr>
          <a:xfrm>
            <a:off x="4101441" y="4734308"/>
            <a:ext cx="4076700" cy="1206500"/>
          </a:xfrm>
          <a:prstGeom prst="rect">
            <a:avLst/>
          </a:prstGeom>
          <a:noFill/>
          <a:ln>
            <a:noFill/>
          </a:ln>
        </p:spPr>
      </p:pic>
      <p:pic>
        <p:nvPicPr>
          <p:cNvPr id="418" name="Google Shape;418;p27"/>
          <p:cNvPicPr preferRelativeResize="0"/>
          <p:nvPr/>
        </p:nvPicPr>
        <p:blipFill rotWithShape="1">
          <a:blip r:embed="rId10">
            <a:alphaModFix/>
          </a:blip>
          <a:srcRect b="0" l="0" r="0" t="0"/>
          <a:stretch/>
        </p:blipFill>
        <p:spPr>
          <a:xfrm>
            <a:off x="4779752" y="2820300"/>
            <a:ext cx="2392561" cy="1288872"/>
          </a:xfrm>
          <a:prstGeom prst="rect">
            <a:avLst/>
          </a:prstGeom>
          <a:noFill/>
          <a:ln>
            <a:noFill/>
          </a:ln>
        </p:spPr>
      </p:pic>
      <p:pic>
        <p:nvPicPr>
          <p:cNvPr id="419" name="Google Shape;419;p27"/>
          <p:cNvPicPr preferRelativeResize="0"/>
          <p:nvPr/>
        </p:nvPicPr>
        <p:blipFill rotWithShape="1">
          <a:blip r:embed="rId11">
            <a:alphaModFix/>
          </a:blip>
          <a:srcRect b="0" l="4274" r="3837" t="0"/>
          <a:stretch/>
        </p:blipFill>
        <p:spPr>
          <a:xfrm>
            <a:off x="8344830" y="2978470"/>
            <a:ext cx="3514177" cy="270349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cxnSp>
        <p:nvCxnSpPr>
          <p:cNvPr id="424" name="Google Shape;424;p21"/>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425" name="Google Shape;425;p21"/>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426" name="Google Shape;426;p21"/>
          <p:cNvSpPr txBox="1"/>
          <p:nvPr/>
        </p:nvSpPr>
        <p:spPr>
          <a:xfrm>
            <a:off x="418346"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9. Infraestructura </a:t>
            </a:r>
            <a:endParaRPr b="0" i="0" sz="1400" u="none" cap="none" strike="noStrike">
              <a:solidFill>
                <a:srgbClr val="000000"/>
              </a:solidFill>
              <a:latin typeface="Arial"/>
              <a:ea typeface="Arial"/>
              <a:cs typeface="Arial"/>
              <a:sym typeface="Arial"/>
            </a:endParaRPr>
          </a:p>
        </p:txBody>
      </p:sp>
      <p:pic>
        <p:nvPicPr>
          <p:cNvPr id="427" name="Google Shape;427;p21"/>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428" name="Google Shape;428;p21"/>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29" name="Google Shape;429;p21"/>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430" name="Google Shape;430;p21"/>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431" name="Google Shape;431;p21"/>
          <p:cNvPicPr preferRelativeResize="0"/>
          <p:nvPr/>
        </p:nvPicPr>
        <p:blipFill rotWithShape="1">
          <a:blip r:embed="rId7">
            <a:alphaModFix/>
          </a:blip>
          <a:srcRect b="2110" l="0" r="62912" t="35963"/>
          <a:stretch/>
        </p:blipFill>
        <p:spPr>
          <a:xfrm>
            <a:off x="10142545" y="-44"/>
            <a:ext cx="2038945" cy="6858000"/>
          </a:xfrm>
          <a:prstGeom prst="rect">
            <a:avLst/>
          </a:prstGeom>
          <a:noFill/>
          <a:ln>
            <a:noFill/>
          </a:ln>
        </p:spPr>
      </p:pic>
      <p:sp>
        <p:nvSpPr>
          <p:cNvPr id="432" name="Google Shape;432;p21"/>
          <p:cNvSpPr txBox="1"/>
          <p:nvPr/>
        </p:nvSpPr>
        <p:spPr>
          <a:xfrm>
            <a:off x="266026" y="1176026"/>
            <a:ext cx="8198724" cy="52318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800"/>
              <a:buFont typeface="Arial"/>
              <a:buNone/>
            </a:pPr>
            <a:r>
              <a:rPr b="1" i="0" lang="es-CO" sz="2800" u="none" cap="none" strike="noStrike">
                <a:solidFill>
                  <a:srgbClr val="1D2046"/>
                </a:solidFill>
                <a:latin typeface="Arial Black"/>
                <a:ea typeface="Arial Black"/>
                <a:cs typeface="Arial Black"/>
                <a:sym typeface="Arial Black"/>
              </a:rPr>
              <a:t>CABLE AÉREO CANDELARIA Y SANTA FE</a:t>
            </a:r>
            <a:endParaRPr b="1" i="0" sz="2800" u="none" cap="none" strike="noStrike">
              <a:solidFill>
                <a:srgbClr val="1D2046"/>
              </a:solidFill>
              <a:latin typeface="Arial Black"/>
              <a:ea typeface="Arial Black"/>
              <a:cs typeface="Arial Black"/>
              <a:sym typeface="Arial Black"/>
            </a:endParaRPr>
          </a:p>
        </p:txBody>
      </p:sp>
      <p:sp>
        <p:nvSpPr>
          <p:cNvPr id="433" name="Google Shape;433;p21"/>
          <p:cNvSpPr txBox="1"/>
          <p:nvPr/>
        </p:nvSpPr>
        <p:spPr>
          <a:xfrm>
            <a:off x="6543662" y="2091226"/>
            <a:ext cx="5632153" cy="4228759"/>
          </a:xfrm>
          <a:prstGeom prst="rect">
            <a:avLst/>
          </a:prstGeom>
          <a:noFill/>
          <a:ln>
            <a:noFill/>
          </a:ln>
        </p:spPr>
        <p:txBody>
          <a:bodyPr anchorCtr="0" anchor="ctr" bIns="45675" lIns="45675" spcFirstLastPara="1" rIns="45675" wrap="square" tIns="45675">
            <a:spAutoFit/>
          </a:bodyPr>
          <a:lstStyle/>
          <a:p>
            <a:pPr indent="0" lvl="0" marL="38100" marR="0" rtl="0" algn="l">
              <a:lnSpc>
                <a:spcPct val="80000"/>
              </a:lnSpc>
              <a:spcBef>
                <a:spcPts val="0"/>
              </a:spcBef>
              <a:spcAft>
                <a:spcPts val="0"/>
              </a:spcAft>
              <a:buClr>
                <a:srgbClr val="000000"/>
              </a:buClr>
              <a:buSzPts val="2400"/>
              <a:buFont typeface="Arial"/>
              <a:buNone/>
            </a:pPr>
            <a:r>
              <a:rPr b="1" i="0" lang="es-CO" sz="2400" u="none" cap="none" strike="noStrike">
                <a:solidFill>
                  <a:srgbClr val="1D2046"/>
                </a:solidFill>
                <a:latin typeface="Arial"/>
                <a:ea typeface="Arial"/>
                <a:cs typeface="Arial"/>
                <a:sym typeface="Arial"/>
              </a:rPr>
              <a:t>El proyecto contempla 2 líneas de cable aéreo. </a:t>
            </a:r>
            <a:endParaRPr b="0" i="0" sz="1400" u="none" cap="none" strike="noStrike">
              <a:solidFill>
                <a:srgbClr val="000000"/>
              </a:solidFill>
              <a:latin typeface="Arial"/>
              <a:ea typeface="Arial"/>
              <a:cs typeface="Arial"/>
              <a:sym typeface="Arial"/>
            </a:endParaRPr>
          </a:p>
          <a:p>
            <a:pPr indent="-228600" lvl="0" marL="457200" marR="0" rtl="0" algn="l">
              <a:lnSpc>
                <a:spcPct val="80000"/>
              </a:lnSpc>
              <a:spcBef>
                <a:spcPts val="0"/>
              </a:spcBef>
              <a:spcAft>
                <a:spcPts val="0"/>
              </a:spcAft>
              <a:buClr>
                <a:srgbClr val="BED000"/>
              </a:buClr>
              <a:buSzPts val="3000"/>
              <a:buFont typeface="Arial Black"/>
              <a:buNone/>
            </a:pPr>
            <a:r>
              <a:t/>
            </a:r>
            <a:endParaRPr b="1" i="0" sz="2400" u="none" cap="none" strike="noStrike">
              <a:solidFill>
                <a:srgbClr val="171C3C"/>
              </a:solidFill>
              <a:latin typeface="Arial Black"/>
              <a:ea typeface="Arial Black"/>
              <a:cs typeface="Arial Black"/>
              <a:sym typeface="Arial Black"/>
            </a:endParaRPr>
          </a:p>
          <a:p>
            <a:pPr indent="-228600" lvl="0" marL="457200" marR="0" rtl="0" algn="l">
              <a:lnSpc>
                <a:spcPct val="80000"/>
              </a:lnSpc>
              <a:spcBef>
                <a:spcPts val="0"/>
              </a:spcBef>
              <a:spcAft>
                <a:spcPts val="0"/>
              </a:spcAft>
              <a:buClr>
                <a:srgbClr val="BED000"/>
              </a:buClr>
              <a:buSzPts val="3000"/>
              <a:buFont typeface="Arial Black"/>
              <a:buNone/>
            </a:pPr>
            <a:r>
              <a:t/>
            </a:r>
            <a:endParaRPr b="1" i="0" sz="2400" u="none" cap="none" strike="noStrike">
              <a:solidFill>
                <a:srgbClr val="171C3C"/>
              </a:solidFill>
              <a:latin typeface="Arial Black"/>
              <a:ea typeface="Arial Black"/>
              <a:cs typeface="Arial Black"/>
              <a:sym typeface="Arial Black"/>
            </a:endParaRPr>
          </a:p>
          <a:p>
            <a:pPr indent="-419100" lvl="0" marL="457200" marR="0" rtl="0" algn="l">
              <a:lnSpc>
                <a:spcPct val="80000"/>
              </a:lnSpc>
              <a:spcBef>
                <a:spcPts val="0"/>
              </a:spcBef>
              <a:spcAft>
                <a:spcPts val="0"/>
              </a:spcAft>
              <a:buClr>
                <a:srgbClr val="BED000"/>
              </a:buClr>
              <a:buSzPts val="3000"/>
              <a:buFont typeface="Arial Black"/>
              <a:buChar char="●"/>
            </a:pPr>
            <a:r>
              <a:rPr b="1" i="0" lang="es-CO" sz="2400" u="none" cap="none" strike="noStrike">
                <a:solidFill>
                  <a:srgbClr val="1D2046"/>
                </a:solidFill>
                <a:latin typeface="Arial"/>
                <a:ea typeface="Arial"/>
                <a:cs typeface="Arial"/>
                <a:sym typeface="Arial"/>
              </a:rPr>
              <a:t>La línea norte tendrá </a:t>
            </a:r>
            <a:r>
              <a:rPr b="0" i="0" lang="es-CO" sz="2400" u="none" cap="none" strike="noStrike">
                <a:solidFill>
                  <a:srgbClr val="CAD24C"/>
                </a:solidFill>
                <a:latin typeface="Arial Black"/>
                <a:ea typeface="Arial Black"/>
                <a:cs typeface="Arial Black"/>
                <a:sym typeface="Arial Black"/>
              </a:rPr>
              <a:t>2,34 Km </a:t>
            </a:r>
            <a:r>
              <a:rPr b="1" i="0" lang="es-CO" sz="2400" u="none" cap="none" strike="noStrike">
                <a:solidFill>
                  <a:srgbClr val="1D2046"/>
                </a:solidFill>
                <a:latin typeface="Arial"/>
                <a:ea typeface="Arial"/>
                <a:cs typeface="Arial"/>
                <a:sym typeface="Arial"/>
              </a:rPr>
              <a:t>en total y 2 estaciones en la Localidad de la Candelaria: </a:t>
            </a:r>
            <a:r>
              <a:rPr b="0" i="0" lang="es-CO" sz="2400" u="none" cap="none" strike="noStrike">
                <a:solidFill>
                  <a:srgbClr val="CAD24C"/>
                </a:solidFill>
                <a:latin typeface="Arial Black"/>
                <a:ea typeface="Arial Black"/>
                <a:cs typeface="Arial Black"/>
                <a:sym typeface="Arial Black"/>
              </a:rPr>
              <a:t>Monserrate y Universidades.</a:t>
            </a:r>
            <a:endParaRPr b="0" i="0" sz="1400" u="none" cap="none" strike="noStrike">
              <a:solidFill>
                <a:srgbClr val="000000"/>
              </a:solidFill>
              <a:latin typeface="Arial"/>
              <a:ea typeface="Arial"/>
              <a:cs typeface="Arial"/>
              <a:sym typeface="Arial"/>
            </a:endParaRPr>
          </a:p>
          <a:p>
            <a:pPr indent="0" lvl="0" marL="38100" marR="0" rtl="0" algn="l">
              <a:lnSpc>
                <a:spcPct val="80000"/>
              </a:lnSpc>
              <a:spcBef>
                <a:spcPts val="0"/>
              </a:spcBef>
              <a:spcAft>
                <a:spcPts val="0"/>
              </a:spcAft>
              <a:buClr>
                <a:srgbClr val="000000"/>
              </a:buClr>
              <a:buSzPts val="2400"/>
              <a:buFont typeface="Arial"/>
              <a:buNone/>
            </a:pPr>
            <a:r>
              <a:t/>
            </a:r>
            <a:endParaRPr b="0" i="0" sz="2400" u="none" cap="none" strike="noStrike">
              <a:solidFill>
                <a:srgbClr val="CAD24C"/>
              </a:solidFill>
              <a:latin typeface="Arial Black"/>
              <a:ea typeface="Arial Black"/>
              <a:cs typeface="Arial Black"/>
              <a:sym typeface="Arial Black"/>
            </a:endParaRPr>
          </a:p>
          <a:p>
            <a:pPr indent="-419100" lvl="0" marL="457200" marR="0" rtl="0" algn="l">
              <a:lnSpc>
                <a:spcPct val="80000"/>
              </a:lnSpc>
              <a:spcBef>
                <a:spcPts val="0"/>
              </a:spcBef>
              <a:spcAft>
                <a:spcPts val="0"/>
              </a:spcAft>
              <a:buClr>
                <a:srgbClr val="BED000"/>
              </a:buClr>
              <a:buSzPts val="3000"/>
              <a:buFont typeface="Arial Black"/>
              <a:buChar char="●"/>
            </a:pPr>
            <a:r>
              <a:rPr b="1" i="0" lang="es-CO" sz="2400" u="none" cap="none" strike="noStrike">
                <a:solidFill>
                  <a:srgbClr val="1D2046"/>
                </a:solidFill>
                <a:latin typeface="Arial"/>
                <a:ea typeface="Arial"/>
                <a:cs typeface="Arial"/>
                <a:sym typeface="Arial"/>
              </a:rPr>
              <a:t>La línea sur tendrá </a:t>
            </a:r>
            <a:r>
              <a:rPr b="0" i="0" lang="es-CO" sz="2400" u="none" cap="none" strike="noStrike">
                <a:solidFill>
                  <a:srgbClr val="CAD24C"/>
                </a:solidFill>
                <a:latin typeface="Arial Black"/>
                <a:ea typeface="Arial Black"/>
                <a:cs typeface="Arial Black"/>
                <a:sym typeface="Arial Black"/>
              </a:rPr>
              <a:t>2,94 Km </a:t>
            </a:r>
            <a:r>
              <a:rPr b="1" i="0" lang="es-CO" sz="2400" u="none" cap="none" strike="noStrike">
                <a:solidFill>
                  <a:srgbClr val="1D2046"/>
                </a:solidFill>
                <a:latin typeface="Arial"/>
                <a:ea typeface="Arial"/>
                <a:cs typeface="Arial"/>
                <a:sym typeface="Arial"/>
              </a:rPr>
              <a:t>en total y 1 estación en la Localidad de la Candelaria: </a:t>
            </a:r>
            <a:r>
              <a:rPr b="0" i="0" lang="es-CO" sz="2400" u="none" cap="none" strike="noStrike">
                <a:solidFill>
                  <a:srgbClr val="CAD24C"/>
                </a:solidFill>
                <a:latin typeface="Arial Black"/>
                <a:ea typeface="Arial Black"/>
                <a:cs typeface="Arial Black"/>
                <a:sym typeface="Arial Black"/>
              </a:rPr>
              <a:t>Egipto.</a:t>
            </a:r>
            <a:endParaRPr b="0" i="0" sz="1400" u="none" cap="none" strike="noStrike">
              <a:solidFill>
                <a:srgbClr val="000000"/>
              </a:solidFill>
              <a:latin typeface="Arial"/>
              <a:ea typeface="Arial"/>
              <a:cs typeface="Arial"/>
              <a:sym typeface="Arial"/>
            </a:endParaRPr>
          </a:p>
          <a:p>
            <a:pPr indent="-228600" lvl="0" marL="457200" marR="0" rtl="0" algn="l">
              <a:lnSpc>
                <a:spcPct val="80000"/>
              </a:lnSpc>
              <a:spcBef>
                <a:spcPts val="0"/>
              </a:spcBef>
              <a:spcAft>
                <a:spcPts val="0"/>
              </a:spcAft>
              <a:buClr>
                <a:srgbClr val="BED000"/>
              </a:buClr>
              <a:buSzPts val="3000"/>
              <a:buFont typeface="Arial Black"/>
              <a:buNone/>
            </a:pPr>
            <a:r>
              <a:t/>
            </a:r>
            <a:endParaRPr b="0" i="0" sz="2400" u="none" cap="none" strike="noStrike">
              <a:solidFill>
                <a:srgbClr val="CAD24C"/>
              </a:solidFill>
              <a:latin typeface="Arial Black"/>
              <a:ea typeface="Arial Black"/>
              <a:cs typeface="Arial Black"/>
              <a:sym typeface="Arial Black"/>
            </a:endParaRPr>
          </a:p>
          <a:p>
            <a:pPr indent="-228600" lvl="0" marL="457200" marR="0" rtl="0" algn="l">
              <a:lnSpc>
                <a:spcPct val="80000"/>
              </a:lnSpc>
              <a:spcBef>
                <a:spcPts val="0"/>
              </a:spcBef>
              <a:spcAft>
                <a:spcPts val="0"/>
              </a:spcAft>
              <a:buClr>
                <a:srgbClr val="BED000"/>
              </a:buClr>
              <a:buSzPts val="3000"/>
              <a:buFont typeface="Arial Black"/>
              <a:buNone/>
            </a:pPr>
            <a:r>
              <a:t/>
            </a:r>
            <a:endParaRPr b="1" i="0" sz="2400" u="none" cap="none" strike="noStrike">
              <a:solidFill>
                <a:srgbClr val="171C3C"/>
              </a:solidFill>
              <a:latin typeface="Arial Black"/>
              <a:ea typeface="Arial Black"/>
              <a:cs typeface="Arial Black"/>
              <a:sym typeface="Arial Black"/>
            </a:endParaRPr>
          </a:p>
        </p:txBody>
      </p:sp>
      <p:pic>
        <p:nvPicPr>
          <p:cNvPr id="434" name="Google Shape;434;p21"/>
          <p:cNvPicPr preferRelativeResize="0"/>
          <p:nvPr/>
        </p:nvPicPr>
        <p:blipFill rotWithShape="1">
          <a:blip r:embed="rId8">
            <a:alphaModFix/>
          </a:blip>
          <a:srcRect b="0" l="0" r="0" t="0"/>
          <a:stretch/>
        </p:blipFill>
        <p:spPr>
          <a:xfrm>
            <a:off x="182901" y="2392221"/>
            <a:ext cx="6261958" cy="349870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cxnSp>
        <p:nvCxnSpPr>
          <p:cNvPr id="98" name="Google Shape;98;p2"/>
          <p:cNvCxnSpPr/>
          <p:nvPr/>
        </p:nvCxnSpPr>
        <p:spPr>
          <a:xfrm>
            <a:off x="979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99" name="Google Shape;99;p2"/>
          <p:cNvCxnSpPr/>
          <p:nvPr/>
        </p:nvCxnSpPr>
        <p:spPr>
          <a:xfrm rot="10800000">
            <a:off x="10196423" y="967072"/>
            <a:ext cx="1149356" cy="0"/>
          </a:xfrm>
          <a:prstGeom prst="straightConnector1">
            <a:avLst/>
          </a:prstGeom>
          <a:noFill/>
          <a:ln cap="flat" cmpd="sng" w="38100">
            <a:solidFill>
              <a:srgbClr val="1D2046"/>
            </a:solidFill>
            <a:prstDash val="solid"/>
            <a:miter lim="800000"/>
            <a:headEnd len="sm" w="sm" type="none"/>
            <a:tailEnd len="sm" w="sm" type="none"/>
          </a:ln>
        </p:spPr>
      </p:cxnSp>
      <p:sp>
        <p:nvSpPr>
          <p:cNvPr id="100" name="Google Shape;100;p2"/>
          <p:cNvSpPr txBox="1"/>
          <p:nvPr/>
        </p:nvSpPr>
        <p:spPr>
          <a:xfrm>
            <a:off x="445169" y="295282"/>
            <a:ext cx="10580183"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¿Qué es la rendición de cuentas?</a:t>
            </a:r>
            <a:endParaRPr b="1" i="0" sz="3400" u="none" cap="none" strike="noStrike">
              <a:solidFill>
                <a:srgbClr val="1D2046"/>
              </a:solidFill>
              <a:latin typeface="Arial Black"/>
              <a:ea typeface="Arial Black"/>
              <a:cs typeface="Arial Black"/>
              <a:sym typeface="Arial Black"/>
            </a:endParaRPr>
          </a:p>
        </p:txBody>
      </p:sp>
      <p:sp>
        <p:nvSpPr>
          <p:cNvPr id="101" name="Google Shape;101;p2"/>
          <p:cNvSpPr txBox="1"/>
          <p:nvPr/>
        </p:nvSpPr>
        <p:spPr>
          <a:xfrm>
            <a:off x="110633" y="1112997"/>
            <a:ext cx="11156458" cy="184661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i="0" lang="es-CO" sz="2400" u="none" cap="none" strike="noStrike">
                <a:solidFill>
                  <a:srgbClr val="1D2046"/>
                </a:solidFill>
                <a:latin typeface="Arial"/>
                <a:ea typeface="Arial"/>
                <a:cs typeface="Arial"/>
                <a:sym typeface="Arial"/>
              </a:rPr>
              <a:t>“La rendición de cuentas es un proceso que busca la transparencia de la gestión de la Administración Pública, y la adopción de los principios de Buen Gobierno, eficiencia, eficacia y transparencia en todas las actuaciones del servidor público”. (Ley 1757 de 2015 art. 48).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3">
            <a:alphaModFix/>
          </a:blip>
          <a:srcRect b="0" l="28880" r="0" t="8695"/>
          <a:stretch/>
        </p:blipFill>
        <p:spPr>
          <a:xfrm>
            <a:off x="0" y="2771820"/>
            <a:ext cx="4414630" cy="4083078"/>
          </a:xfrm>
          <a:prstGeom prst="rect">
            <a:avLst/>
          </a:prstGeom>
          <a:noFill/>
          <a:ln>
            <a:noFill/>
          </a:ln>
        </p:spPr>
      </p:pic>
      <p:pic>
        <p:nvPicPr>
          <p:cNvPr id="103" name="Google Shape;103;p2"/>
          <p:cNvPicPr preferRelativeResize="0"/>
          <p:nvPr/>
        </p:nvPicPr>
        <p:blipFill rotWithShape="1">
          <a:blip r:embed="rId4">
            <a:alphaModFix amt="52999"/>
          </a:blip>
          <a:srcRect b="0" l="32615" r="0" t="0"/>
          <a:stretch/>
        </p:blipFill>
        <p:spPr>
          <a:xfrm>
            <a:off x="-15097" y="3223011"/>
            <a:ext cx="1375636" cy="3652299"/>
          </a:xfrm>
          <a:prstGeom prst="rect">
            <a:avLst/>
          </a:prstGeom>
          <a:noFill/>
          <a:ln>
            <a:noFill/>
          </a:ln>
        </p:spPr>
      </p:pic>
      <p:pic>
        <p:nvPicPr>
          <p:cNvPr id="104" name="Google Shape;104;p2"/>
          <p:cNvPicPr preferRelativeResize="0"/>
          <p:nvPr/>
        </p:nvPicPr>
        <p:blipFill rotWithShape="1">
          <a:blip r:embed="rId5">
            <a:alphaModFix/>
          </a:blip>
          <a:srcRect b="0" l="0" r="0" t="0"/>
          <a:stretch/>
        </p:blipFill>
        <p:spPr>
          <a:xfrm>
            <a:off x="0" y="6260050"/>
            <a:ext cx="1864895" cy="597950"/>
          </a:xfrm>
          <a:prstGeom prst="rect">
            <a:avLst/>
          </a:prstGeom>
          <a:noFill/>
          <a:ln>
            <a:noFill/>
          </a:ln>
        </p:spPr>
      </p:pic>
      <p:pic>
        <p:nvPicPr>
          <p:cNvPr id="105" name="Google Shape;105;p2"/>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06" name="Google Shape;106;p2"/>
          <p:cNvPicPr preferRelativeResize="0"/>
          <p:nvPr/>
        </p:nvPicPr>
        <p:blipFill rotWithShape="1">
          <a:blip r:embed="rId7">
            <a:alphaModFix/>
          </a:blip>
          <a:srcRect b="0" l="0" r="0" t="0"/>
          <a:stretch/>
        </p:blipFill>
        <p:spPr>
          <a:xfrm>
            <a:off x="4850104" y="2771820"/>
            <a:ext cx="5754834" cy="4011855"/>
          </a:xfrm>
          <a:prstGeom prst="rect">
            <a:avLst/>
          </a:prstGeom>
          <a:noFill/>
          <a:ln>
            <a:noFill/>
          </a:ln>
        </p:spPr>
      </p:pic>
      <p:pic>
        <p:nvPicPr>
          <p:cNvPr id="107" name="Google Shape;107;p2"/>
          <p:cNvPicPr preferRelativeResize="0"/>
          <p:nvPr/>
        </p:nvPicPr>
        <p:blipFill rotWithShape="1">
          <a:blip r:embed="rId8">
            <a:alphaModFix/>
          </a:blip>
          <a:srcRect b="2111" l="0" r="62912" t="35961"/>
          <a:stretch/>
        </p:blipFill>
        <p:spPr>
          <a:xfrm>
            <a:off x="10173245" y="1190"/>
            <a:ext cx="2038944"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cxnSp>
        <p:nvCxnSpPr>
          <p:cNvPr id="439" name="Google Shape;439;p28"/>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440" name="Google Shape;440;p28"/>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441" name="Google Shape;441;p28"/>
          <p:cNvSpPr txBox="1"/>
          <p:nvPr/>
        </p:nvSpPr>
        <p:spPr>
          <a:xfrm>
            <a:off x="50242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10. Transporte Privado </a:t>
            </a:r>
            <a:endParaRPr b="0" i="0" sz="1400" u="none" cap="none" strike="noStrike">
              <a:solidFill>
                <a:srgbClr val="000000"/>
              </a:solidFill>
              <a:latin typeface="Arial"/>
              <a:ea typeface="Arial"/>
              <a:cs typeface="Arial"/>
              <a:sym typeface="Arial"/>
            </a:endParaRPr>
          </a:p>
        </p:txBody>
      </p:sp>
      <p:pic>
        <p:nvPicPr>
          <p:cNvPr id="442" name="Google Shape;442;p28"/>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443" name="Google Shape;443;p28"/>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44" name="Google Shape;444;p28"/>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445" name="Google Shape;445;p28"/>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sp>
        <p:nvSpPr>
          <p:cNvPr id="446" name="Google Shape;446;p28"/>
          <p:cNvSpPr txBox="1"/>
          <p:nvPr/>
        </p:nvSpPr>
        <p:spPr>
          <a:xfrm>
            <a:off x="229802" y="1042792"/>
            <a:ext cx="11662500" cy="708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la localidad de Santa Fe se tiene implementada el área AI07 del proyecto ZPP - Contrato interadministrativo 2021-2470 con la TTSA, con un total de 184 cupos .</a:t>
            </a:r>
            <a:endParaRPr b="1" i="0" sz="2000" u="none" cap="none" strike="noStrike">
              <a:solidFill>
                <a:srgbClr val="1D2046"/>
              </a:solidFill>
              <a:latin typeface="Arial"/>
              <a:ea typeface="Arial"/>
              <a:cs typeface="Arial"/>
              <a:sym typeface="Arial"/>
            </a:endParaRPr>
          </a:p>
        </p:txBody>
      </p:sp>
      <p:sp>
        <p:nvSpPr>
          <p:cNvPr id="447" name="Google Shape;447;p28"/>
          <p:cNvSpPr txBox="1"/>
          <p:nvPr/>
        </p:nvSpPr>
        <p:spPr>
          <a:xfrm>
            <a:off x="4572667" y="3860889"/>
            <a:ext cx="3179223" cy="1138733"/>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s-CO" sz="1600" u="none" cap="none" strike="noStrike">
                <a:solidFill>
                  <a:schemeClr val="lt1"/>
                </a:solidFill>
                <a:latin typeface="Arial"/>
                <a:ea typeface="Arial"/>
                <a:cs typeface="Arial"/>
                <a:sym typeface="Arial"/>
              </a:rPr>
              <a:t>En el 2024 se realizaron </a:t>
            </a:r>
            <a:r>
              <a:rPr b="1" i="0" lang="es-CO" sz="2000" u="none" cap="none" strike="noStrike">
                <a:solidFill>
                  <a:srgbClr val="BED000"/>
                </a:solidFill>
                <a:latin typeface="Arial Black"/>
                <a:ea typeface="Arial Black"/>
                <a:cs typeface="Arial Black"/>
                <a:sym typeface="Arial Black"/>
              </a:rPr>
              <a:t>18.651</a:t>
            </a:r>
            <a:r>
              <a:rPr b="0" i="0" lang="es-CO" sz="1600" u="none" cap="none" strike="noStrike">
                <a:solidFill>
                  <a:schemeClr val="lt1"/>
                </a:solidFill>
                <a:latin typeface="Arial"/>
                <a:ea typeface="Arial"/>
                <a:cs typeface="Arial"/>
                <a:sym typeface="Arial"/>
              </a:rPr>
              <a:t> solicitudes de permiso alcanzando un recaudo de $2.045.782.900.</a:t>
            </a:r>
            <a:endParaRPr b="1" i="0" sz="2800" u="none" cap="none" strike="noStrike">
              <a:solidFill>
                <a:schemeClr val="lt1"/>
              </a:solidFill>
              <a:latin typeface="Arial Black"/>
              <a:ea typeface="Arial Black"/>
              <a:cs typeface="Arial Black"/>
              <a:sym typeface="Arial Black"/>
            </a:endParaRPr>
          </a:p>
        </p:txBody>
      </p:sp>
      <p:sp>
        <p:nvSpPr>
          <p:cNvPr id="448" name="Google Shape;448;p28"/>
          <p:cNvSpPr txBox="1"/>
          <p:nvPr/>
        </p:nvSpPr>
        <p:spPr>
          <a:xfrm>
            <a:off x="10316076" y="4156768"/>
            <a:ext cx="931500" cy="400200"/>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131</a:t>
            </a:r>
            <a:endParaRPr b="0" i="0" sz="1400" u="none" cap="none" strike="noStrike">
              <a:solidFill>
                <a:srgbClr val="000000"/>
              </a:solidFill>
              <a:latin typeface="Arial"/>
              <a:ea typeface="Arial"/>
              <a:cs typeface="Arial"/>
              <a:sym typeface="Arial"/>
            </a:endParaRPr>
          </a:p>
        </p:txBody>
      </p:sp>
      <p:sp>
        <p:nvSpPr>
          <p:cNvPr id="449" name="Google Shape;449;p28"/>
          <p:cNvSpPr txBox="1"/>
          <p:nvPr/>
        </p:nvSpPr>
        <p:spPr>
          <a:xfrm>
            <a:off x="4596000" y="3523058"/>
            <a:ext cx="3000000" cy="415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Pico y placa solidario</a:t>
            </a:r>
            <a:endParaRPr b="0" i="0" sz="1500" u="none" cap="none" strike="noStrike">
              <a:solidFill>
                <a:schemeClr val="accent6"/>
              </a:solidFill>
              <a:latin typeface="Arial"/>
              <a:ea typeface="Arial"/>
              <a:cs typeface="Arial"/>
              <a:sym typeface="Arial"/>
            </a:endParaRPr>
          </a:p>
        </p:txBody>
      </p:sp>
      <p:pic>
        <p:nvPicPr>
          <p:cNvPr id="450" name="Google Shape;450;p28"/>
          <p:cNvPicPr preferRelativeResize="0"/>
          <p:nvPr/>
        </p:nvPicPr>
        <p:blipFill rotWithShape="1">
          <a:blip r:embed="rId7">
            <a:alphaModFix/>
          </a:blip>
          <a:srcRect b="0" l="0" r="0" t="0"/>
          <a:stretch/>
        </p:blipFill>
        <p:spPr>
          <a:xfrm>
            <a:off x="4675691" y="1857708"/>
            <a:ext cx="3000000" cy="1550096"/>
          </a:xfrm>
          <a:prstGeom prst="rect">
            <a:avLst/>
          </a:prstGeom>
          <a:noFill/>
          <a:ln>
            <a:noFill/>
          </a:ln>
        </p:spPr>
      </p:pic>
      <p:sp>
        <p:nvSpPr>
          <p:cNvPr id="451" name="Google Shape;451;p28"/>
          <p:cNvSpPr txBox="1"/>
          <p:nvPr/>
        </p:nvSpPr>
        <p:spPr>
          <a:xfrm>
            <a:off x="8372382" y="3796758"/>
            <a:ext cx="2038944" cy="87713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Registro Distrital de Estacionamiento fuera de vía</a:t>
            </a:r>
            <a:endParaRPr b="0" i="0" sz="1500" u="none" cap="none" strike="noStrike">
              <a:solidFill>
                <a:srgbClr val="000000"/>
              </a:solidFill>
              <a:latin typeface="Arial"/>
              <a:ea typeface="Arial"/>
              <a:cs typeface="Arial"/>
              <a:sym typeface="Arial"/>
            </a:endParaRPr>
          </a:p>
        </p:txBody>
      </p:sp>
      <p:sp>
        <p:nvSpPr>
          <p:cNvPr id="452" name="Google Shape;452;p28"/>
          <p:cNvSpPr txBox="1"/>
          <p:nvPr/>
        </p:nvSpPr>
        <p:spPr>
          <a:xfrm>
            <a:off x="8756606" y="1823024"/>
            <a:ext cx="3000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Zonas de cargue y descargue</a:t>
            </a:r>
            <a:endParaRPr b="0" i="0" sz="1500" u="none" cap="none" strike="noStrike">
              <a:solidFill>
                <a:srgbClr val="000000"/>
              </a:solidFill>
              <a:latin typeface="Arial"/>
              <a:ea typeface="Arial"/>
              <a:cs typeface="Arial"/>
              <a:sym typeface="Arial"/>
            </a:endParaRPr>
          </a:p>
        </p:txBody>
      </p:sp>
      <p:sp>
        <p:nvSpPr>
          <p:cNvPr id="453" name="Google Shape;453;p28"/>
          <p:cNvSpPr txBox="1"/>
          <p:nvPr/>
        </p:nvSpPr>
        <p:spPr>
          <a:xfrm>
            <a:off x="4751891" y="5237349"/>
            <a:ext cx="18648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Planes Integrales de Movilidad Sostenible</a:t>
            </a:r>
            <a:endParaRPr b="1" i="0" sz="1500" u="none" cap="none" strike="noStrike">
              <a:solidFill>
                <a:schemeClr val="accent6"/>
              </a:solidFill>
              <a:latin typeface="Arial"/>
              <a:ea typeface="Arial"/>
              <a:cs typeface="Arial"/>
              <a:sym typeface="Arial"/>
            </a:endParaRPr>
          </a:p>
        </p:txBody>
      </p:sp>
      <p:sp>
        <p:nvSpPr>
          <p:cNvPr id="454" name="Google Shape;454;p28"/>
          <p:cNvSpPr txBox="1"/>
          <p:nvPr/>
        </p:nvSpPr>
        <p:spPr>
          <a:xfrm>
            <a:off x="4931833" y="6054026"/>
            <a:ext cx="931500" cy="400069"/>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28</a:t>
            </a:r>
            <a:endParaRPr b="0" i="0" sz="1400" u="none" cap="none" strike="noStrike">
              <a:solidFill>
                <a:srgbClr val="000000"/>
              </a:solidFill>
              <a:latin typeface="Arial"/>
              <a:ea typeface="Arial"/>
              <a:cs typeface="Arial"/>
              <a:sym typeface="Arial"/>
            </a:endParaRPr>
          </a:p>
        </p:txBody>
      </p:sp>
      <p:pic>
        <p:nvPicPr>
          <p:cNvPr id="455" name="Google Shape;455;p28"/>
          <p:cNvPicPr preferRelativeResize="0"/>
          <p:nvPr/>
        </p:nvPicPr>
        <p:blipFill rotWithShape="1">
          <a:blip r:embed="rId8">
            <a:alphaModFix/>
          </a:blip>
          <a:srcRect b="0" l="0" r="0" t="0"/>
          <a:stretch/>
        </p:blipFill>
        <p:spPr>
          <a:xfrm>
            <a:off x="7162325" y="5271667"/>
            <a:ext cx="4544175" cy="1462559"/>
          </a:xfrm>
          <a:prstGeom prst="rect">
            <a:avLst/>
          </a:prstGeom>
          <a:noFill/>
          <a:ln>
            <a:noFill/>
          </a:ln>
        </p:spPr>
      </p:pic>
      <p:pic>
        <p:nvPicPr>
          <p:cNvPr id="456" name="Google Shape;456;p28"/>
          <p:cNvPicPr preferRelativeResize="0"/>
          <p:nvPr/>
        </p:nvPicPr>
        <p:blipFill rotWithShape="1">
          <a:blip r:embed="rId9">
            <a:alphaModFix/>
          </a:blip>
          <a:srcRect b="2111" l="0" r="62912" t="35961"/>
          <a:stretch/>
        </p:blipFill>
        <p:spPr>
          <a:xfrm>
            <a:off x="10169441" y="5677"/>
            <a:ext cx="2038944" cy="6858000"/>
          </a:xfrm>
          <a:prstGeom prst="rect">
            <a:avLst/>
          </a:prstGeom>
          <a:noFill/>
          <a:ln>
            <a:noFill/>
          </a:ln>
        </p:spPr>
      </p:pic>
      <p:pic>
        <p:nvPicPr>
          <p:cNvPr id="457" name="Google Shape;457;p28"/>
          <p:cNvPicPr preferRelativeResize="0"/>
          <p:nvPr/>
        </p:nvPicPr>
        <p:blipFill rotWithShape="1">
          <a:blip r:embed="rId10">
            <a:alphaModFix/>
          </a:blip>
          <a:srcRect b="0" l="0" r="0" t="0"/>
          <a:stretch/>
        </p:blipFill>
        <p:spPr>
          <a:xfrm>
            <a:off x="8282439" y="2153275"/>
            <a:ext cx="3918677" cy="1209192"/>
          </a:xfrm>
          <a:prstGeom prst="rect">
            <a:avLst/>
          </a:prstGeom>
          <a:noFill/>
          <a:ln>
            <a:noFill/>
          </a:ln>
        </p:spPr>
      </p:pic>
      <p:pic>
        <p:nvPicPr>
          <p:cNvPr id="458" name="Google Shape;458;p28"/>
          <p:cNvPicPr preferRelativeResize="0"/>
          <p:nvPr/>
        </p:nvPicPr>
        <p:blipFill rotWithShape="1">
          <a:blip r:embed="rId11">
            <a:alphaModFix/>
          </a:blip>
          <a:srcRect b="0" l="12293" r="10782" t="0"/>
          <a:stretch/>
        </p:blipFill>
        <p:spPr>
          <a:xfrm>
            <a:off x="169157" y="2060444"/>
            <a:ext cx="4157116" cy="365229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cxnSp>
        <p:nvCxnSpPr>
          <p:cNvPr id="463" name="Google Shape;463;p29"/>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464" name="Google Shape;464;p29"/>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465" name="Google Shape;465;p29"/>
          <p:cNvSpPr txBox="1"/>
          <p:nvPr/>
        </p:nvSpPr>
        <p:spPr>
          <a:xfrm>
            <a:off x="41834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11. Bicicleta y Peatón  </a:t>
            </a:r>
            <a:endParaRPr b="0" i="0" sz="1400" u="none" cap="none" strike="noStrike">
              <a:solidFill>
                <a:srgbClr val="000000"/>
              </a:solidFill>
              <a:latin typeface="Arial"/>
              <a:ea typeface="Arial"/>
              <a:cs typeface="Arial"/>
              <a:sym typeface="Arial"/>
            </a:endParaRPr>
          </a:p>
        </p:txBody>
      </p:sp>
      <p:pic>
        <p:nvPicPr>
          <p:cNvPr id="466" name="Google Shape;466;p29"/>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467" name="Google Shape;467;p29"/>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68" name="Google Shape;468;p29"/>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469" name="Google Shape;469;p29"/>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470" name="Google Shape;470;p29"/>
          <p:cNvPicPr preferRelativeResize="0"/>
          <p:nvPr/>
        </p:nvPicPr>
        <p:blipFill rotWithShape="1">
          <a:blip r:embed="rId7">
            <a:alphaModFix/>
          </a:blip>
          <a:srcRect b="2110" l="0" r="62912" t="35963"/>
          <a:stretch/>
        </p:blipFill>
        <p:spPr>
          <a:xfrm>
            <a:off x="10153055" y="1638"/>
            <a:ext cx="2038945" cy="6858000"/>
          </a:xfrm>
          <a:prstGeom prst="rect">
            <a:avLst/>
          </a:prstGeom>
          <a:noFill/>
          <a:ln>
            <a:noFill/>
          </a:ln>
        </p:spPr>
      </p:pic>
      <p:grpSp>
        <p:nvGrpSpPr>
          <p:cNvPr id="471" name="Google Shape;471;p29"/>
          <p:cNvGrpSpPr/>
          <p:nvPr/>
        </p:nvGrpSpPr>
        <p:grpSpPr>
          <a:xfrm>
            <a:off x="433037" y="2409498"/>
            <a:ext cx="1195544" cy="1100280"/>
            <a:chOff x="5925336" y="4746615"/>
            <a:chExt cx="1195544" cy="1100280"/>
          </a:xfrm>
        </p:grpSpPr>
        <p:sp>
          <p:nvSpPr>
            <p:cNvPr id="472" name="Google Shape;472;p29"/>
            <p:cNvSpPr/>
            <p:nvPr/>
          </p:nvSpPr>
          <p:spPr>
            <a:xfrm>
              <a:off x="5925336" y="4746615"/>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73" name="Google Shape;473;p29"/>
            <p:cNvPicPr preferRelativeResize="0"/>
            <p:nvPr/>
          </p:nvPicPr>
          <p:blipFill rotWithShape="1">
            <a:blip r:embed="rId8">
              <a:alphaModFix/>
            </a:blip>
            <a:srcRect b="0" l="0" r="0" t="0"/>
            <a:stretch/>
          </p:blipFill>
          <p:spPr>
            <a:xfrm>
              <a:off x="6192785" y="5082146"/>
              <a:ext cx="719102" cy="430563"/>
            </a:xfrm>
            <a:prstGeom prst="rect">
              <a:avLst/>
            </a:prstGeom>
            <a:noFill/>
            <a:ln>
              <a:noFill/>
            </a:ln>
          </p:spPr>
        </p:pic>
      </p:grpSp>
      <p:grpSp>
        <p:nvGrpSpPr>
          <p:cNvPr id="474" name="Google Shape;474;p29"/>
          <p:cNvGrpSpPr/>
          <p:nvPr/>
        </p:nvGrpSpPr>
        <p:grpSpPr>
          <a:xfrm>
            <a:off x="1702676" y="2710386"/>
            <a:ext cx="3147759" cy="400111"/>
            <a:chOff x="299142" y="2211699"/>
            <a:chExt cx="2262784" cy="635400"/>
          </a:xfrm>
        </p:grpSpPr>
        <p:sp>
          <p:nvSpPr>
            <p:cNvPr id="475" name="Google Shape;475;p29"/>
            <p:cNvSpPr/>
            <p:nvPr/>
          </p:nvSpPr>
          <p:spPr>
            <a:xfrm>
              <a:off x="299142" y="2211699"/>
              <a:ext cx="2254200" cy="6354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76" name="Google Shape;476;p29"/>
            <p:cNvSpPr txBox="1"/>
            <p:nvPr/>
          </p:nvSpPr>
          <p:spPr>
            <a:xfrm>
              <a:off x="307726" y="2304267"/>
              <a:ext cx="22542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Bicicletas compartidas – Tem Bici</a:t>
              </a:r>
              <a:endParaRPr b="1" i="0" sz="1200" u="none" cap="none" strike="noStrike">
                <a:solidFill>
                  <a:srgbClr val="151837"/>
                </a:solidFill>
                <a:latin typeface="Arial"/>
                <a:ea typeface="Arial"/>
                <a:cs typeface="Arial"/>
                <a:sym typeface="Arial"/>
              </a:endParaRPr>
            </a:p>
          </p:txBody>
        </p:sp>
      </p:grpSp>
      <p:grpSp>
        <p:nvGrpSpPr>
          <p:cNvPr id="477" name="Google Shape;477;p29"/>
          <p:cNvGrpSpPr/>
          <p:nvPr/>
        </p:nvGrpSpPr>
        <p:grpSpPr>
          <a:xfrm>
            <a:off x="5097154" y="5519110"/>
            <a:ext cx="2253030" cy="1084324"/>
            <a:chOff x="603312" y="4469673"/>
            <a:chExt cx="1348151" cy="402466"/>
          </a:xfrm>
        </p:grpSpPr>
        <p:sp>
          <p:nvSpPr>
            <p:cNvPr id="478" name="Google Shape;478;p29"/>
            <p:cNvSpPr/>
            <p:nvPr/>
          </p:nvSpPr>
          <p:spPr>
            <a:xfrm>
              <a:off x="630750" y="4469673"/>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9" name="Google Shape;479;p29"/>
            <p:cNvSpPr txBox="1"/>
            <p:nvPr/>
          </p:nvSpPr>
          <p:spPr>
            <a:xfrm>
              <a:off x="603312" y="4528332"/>
              <a:ext cx="1348151" cy="2513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CO" sz="1900" u="none" cap="none" strike="noStrike">
                  <a:solidFill>
                    <a:schemeClr val="lt1"/>
                  </a:solidFill>
                  <a:latin typeface="Arial Black"/>
                  <a:ea typeface="Arial Black"/>
                  <a:cs typeface="Arial Black"/>
                  <a:sym typeface="Arial Black"/>
                </a:rPr>
                <a:t>7 IED</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CO" sz="1900" u="none" cap="none" strike="noStrike">
                  <a:solidFill>
                    <a:schemeClr val="lt1"/>
                  </a:solidFill>
                  <a:latin typeface="Arial Black"/>
                  <a:ea typeface="Arial Black"/>
                  <a:cs typeface="Arial Black"/>
                  <a:sym typeface="Arial Black"/>
                </a:rPr>
                <a:t>con 236 cupos</a:t>
              </a:r>
              <a:r>
                <a:rPr b="1" i="0" lang="es-CO" sz="1600" u="none" cap="none" strike="noStrike">
                  <a:solidFill>
                    <a:schemeClr val="lt1"/>
                  </a:solidFill>
                  <a:latin typeface="Arial Black"/>
                  <a:ea typeface="Arial Black"/>
                  <a:cs typeface="Arial Black"/>
                  <a:sym typeface="Arial Black"/>
                </a:rPr>
                <a:t>  </a:t>
              </a:r>
              <a:endParaRPr b="0" i="0" sz="1400" u="none" cap="none" strike="noStrike">
                <a:solidFill>
                  <a:srgbClr val="000000"/>
                </a:solidFill>
                <a:latin typeface="Arial"/>
                <a:ea typeface="Arial"/>
                <a:cs typeface="Arial"/>
                <a:sym typeface="Arial"/>
              </a:endParaRPr>
            </a:p>
          </p:txBody>
        </p:sp>
      </p:grpSp>
      <p:grpSp>
        <p:nvGrpSpPr>
          <p:cNvPr id="480" name="Google Shape;480;p29"/>
          <p:cNvGrpSpPr/>
          <p:nvPr/>
        </p:nvGrpSpPr>
        <p:grpSpPr>
          <a:xfrm>
            <a:off x="2464305" y="5817133"/>
            <a:ext cx="2472586" cy="400069"/>
            <a:chOff x="299142" y="2332709"/>
            <a:chExt cx="2262819" cy="635304"/>
          </a:xfrm>
        </p:grpSpPr>
        <p:sp>
          <p:nvSpPr>
            <p:cNvPr id="481" name="Google Shape;481;p29"/>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82" name="Google Shape;482;p29"/>
            <p:cNvSpPr txBox="1"/>
            <p:nvPr/>
          </p:nvSpPr>
          <p:spPr>
            <a:xfrm>
              <a:off x="307726" y="2425277"/>
              <a:ext cx="2254235"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Cupos IED para Bicicletas</a:t>
              </a:r>
              <a:endParaRPr b="1" i="0" sz="1200" u="none" cap="none" strike="noStrike">
                <a:solidFill>
                  <a:srgbClr val="151837"/>
                </a:solidFill>
                <a:latin typeface="Arial"/>
                <a:ea typeface="Arial"/>
                <a:cs typeface="Arial"/>
                <a:sym typeface="Arial"/>
              </a:endParaRPr>
            </a:p>
          </p:txBody>
        </p:sp>
      </p:grpSp>
      <p:grpSp>
        <p:nvGrpSpPr>
          <p:cNvPr id="483" name="Google Shape;483;p29"/>
          <p:cNvGrpSpPr/>
          <p:nvPr/>
        </p:nvGrpSpPr>
        <p:grpSpPr>
          <a:xfrm>
            <a:off x="4982475" y="2068789"/>
            <a:ext cx="2547409" cy="1342797"/>
            <a:chOff x="541003" y="4244199"/>
            <a:chExt cx="1524299" cy="532096"/>
          </a:xfrm>
        </p:grpSpPr>
        <p:sp>
          <p:nvSpPr>
            <p:cNvPr id="484" name="Google Shape;484;p29"/>
            <p:cNvSpPr/>
            <p:nvPr/>
          </p:nvSpPr>
          <p:spPr>
            <a:xfrm>
              <a:off x="541003" y="4244199"/>
              <a:ext cx="1524299" cy="53209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5" name="Google Shape;485;p29"/>
            <p:cNvSpPr txBox="1"/>
            <p:nvPr/>
          </p:nvSpPr>
          <p:spPr>
            <a:xfrm>
              <a:off x="611887" y="4346823"/>
              <a:ext cx="1408675" cy="3292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rgbClr val="A1DB27"/>
                  </a:solidFill>
                  <a:latin typeface="Arial Black"/>
                  <a:ea typeface="Arial Black"/>
                  <a:cs typeface="Arial Black"/>
                  <a:sym typeface="Arial Black"/>
                </a:rPr>
                <a:t>24</a:t>
              </a:r>
              <a:r>
                <a:rPr b="1" i="0" lang="es-CO" sz="2000" u="none" cap="none" strike="noStrike">
                  <a:solidFill>
                    <a:schemeClr val="lt1"/>
                  </a:solidFill>
                  <a:latin typeface="Arial Black"/>
                  <a:ea typeface="Arial Black"/>
                  <a:cs typeface="Arial Black"/>
                  <a:sym typeface="Arial Black"/>
                </a:rPr>
                <a:t> </a:t>
              </a:r>
              <a:r>
                <a:rPr b="1" i="0" lang="es-CO" sz="1600" u="none" cap="none" strike="noStrike">
                  <a:solidFill>
                    <a:schemeClr val="lt1"/>
                  </a:solidFill>
                  <a:latin typeface="Arial Black"/>
                  <a:ea typeface="Arial Black"/>
                  <a:cs typeface="Arial Black"/>
                  <a:sym typeface="Arial Black"/>
                </a:rPr>
                <a:t>Estaciones</a:t>
              </a:r>
              <a:endParaRPr b="1" i="0" sz="2000" u="none" cap="none" strike="noStrike">
                <a:solidFill>
                  <a:schemeClr val="lt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rgbClr val="A1DB27"/>
                  </a:solidFill>
                  <a:latin typeface="Arial Black"/>
                  <a:ea typeface="Arial Black"/>
                  <a:cs typeface="Arial Black"/>
                  <a:sym typeface="Arial Black"/>
                </a:rPr>
                <a:t>5</a:t>
              </a:r>
              <a:r>
                <a:rPr b="1" i="0" lang="es-CO" sz="2000" u="none" cap="none" strike="noStrike">
                  <a:solidFill>
                    <a:schemeClr val="lt1"/>
                  </a:solidFill>
                  <a:latin typeface="Arial Black"/>
                  <a:ea typeface="Arial Black"/>
                  <a:cs typeface="Arial Black"/>
                  <a:sym typeface="Arial Black"/>
                </a:rPr>
                <a:t>  </a:t>
              </a:r>
              <a:r>
                <a:rPr b="1" i="0" lang="es-CO" sz="1600" u="none" cap="none" strike="noStrike">
                  <a:solidFill>
                    <a:schemeClr val="lt1"/>
                  </a:solidFill>
                  <a:latin typeface="Arial Black"/>
                  <a:ea typeface="Arial Black"/>
                  <a:cs typeface="Arial Black"/>
                  <a:sym typeface="Arial Black"/>
                </a:rPr>
                <a:t>Ciclo talleres</a:t>
              </a:r>
              <a:endParaRPr b="1" i="0" sz="2000" u="none" cap="none" strike="noStrike">
                <a:solidFill>
                  <a:schemeClr val="lt1"/>
                </a:solidFill>
                <a:latin typeface="Arial Black"/>
                <a:ea typeface="Arial Black"/>
                <a:cs typeface="Arial Black"/>
                <a:sym typeface="Arial Black"/>
              </a:endParaRPr>
            </a:p>
          </p:txBody>
        </p:sp>
      </p:grpSp>
      <p:grpSp>
        <p:nvGrpSpPr>
          <p:cNvPr id="486" name="Google Shape;486;p29"/>
          <p:cNvGrpSpPr/>
          <p:nvPr/>
        </p:nvGrpSpPr>
        <p:grpSpPr>
          <a:xfrm>
            <a:off x="778488" y="3966876"/>
            <a:ext cx="1195544" cy="1100280"/>
            <a:chOff x="1197347" y="3211893"/>
            <a:chExt cx="1195544" cy="1100280"/>
          </a:xfrm>
        </p:grpSpPr>
        <p:sp>
          <p:nvSpPr>
            <p:cNvPr id="487" name="Google Shape;487;p29"/>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88" name="Google Shape;488;p29"/>
            <p:cNvPicPr preferRelativeResize="0"/>
            <p:nvPr/>
          </p:nvPicPr>
          <p:blipFill rotWithShape="1">
            <a:blip r:embed="rId9">
              <a:alphaModFix/>
            </a:blip>
            <a:srcRect b="0" l="0" r="0" t="0"/>
            <a:stretch/>
          </p:blipFill>
          <p:spPr>
            <a:xfrm>
              <a:off x="1335124" y="3404578"/>
              <a:ext cx="765021" cy="711306"/>
            </a:xfrm>
            <a:prstGeom prst="rect">
              <a:avLst/>
            </a:prstGeom>
            <a:noFill/>
            <a:ln>
              <a:noFill/>
            </a:ln>
          </p:spPr>
        </p:pic>
      </p:grpSp>
      <p:grpSp>
        <p:nvGrpSpPr>
          <p:cNvPr id="489" name="Google Shape;489;p29"/>
          <p:cNvGrpSpPr/>
          <p:nvPr/>
        </p:nvGrpSpPr>
        <p:grpSpPr>
          <a:xfrm>
            <a:off x="5132354" y="4521650"/>
            <a:ext cx="2191682" cy="621689"/>
            <a:chOff x="630750" y="4469673"/>
            <a:chExt cx="1311442" cy="402466"/>
          </a:xfrm>
        </p:grpSpPr>
        <p:sp>
          <p:nvSpPr>
            <p:cNvPr id="490" name="Google Shape;490;p29"/>
            <p:cNvSpPr/>
            <p:nvPr/>
          </p:nvSpPr>
          <p:spPr>
            <a:xfrm>
              <a:off x="630750" y="4469673"/>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1" name="Google Shape;491;p29"/>
            <p:cNvSpPr txBox="1"/>
            <p:nvPr/>
          </p:nvSpPr>
          <p:spPr>
            <a:xfrm>
              <a:off x="650170" y="4533437"/>
              <a:ext cx="1242942" cy="258997"/>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1.645</a:t>
              </a:r>
              <a:endParaRPr b="1" i="0" sz="2000" u="none" cap="none" strike="noStrike">
                <a:solidFill>
                  <a:schemeClr val="lt1"/>
                </a:solidFill>
                <a:latin typeface="Arial Black"/>
                <a:ea typeface="Arial Black"/>
                <a:cs typeface="Arial Black"/>
                <a:sym typeface="Arial Black"/>
              </a:endParaRPr>
            </a:p>
          </p:txBody>
        </p:sp>
      </p:grpSp>
      <p:sp>
        <p:nvSpPr>
          <p:cNvPr id="492" name="Google Shape;492;p29"/>
          <p:cNvSpPr txBox="1"/>
          <p:nvPr/>
        </p:nvSpPr>
        <p:spPr>
          <a:xfrm>
            <a:off x="229802" y="1200446"/>
            <a:ext cx="11662500" cy="769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De los</a:t>
            </a:r>
            <a:r>
              <a:rPr b="1" i="0" lang="es-CO" sz="2400" u="none" cap="none" strike="noStrike">
                <a:solidFill>
                  <a:srgbClr val="1D2046"/>
                </a:solidFill>
                <a:latin typeface="Arial"/>
                <a:ea typeface="Arial"/>
                <a:cs typeface="Arial"/>
                <a:sym typeface="Arial"/>
              </a:rPr>
              <a:t> </a:t>
            </a:r>
            <a:r>
              <a:rPr b="1" i="0" lang="es-CO" sz="2400" u="none" cap="none" strike="noStrike">
                <a:solidFill>
                  <a:srgbClr val="C3D029"/>
                </a:solidFill>
                <a:latin typeface="Arial"/>
                <a:ea typeface="Arial"/>
                <a:cs typeface="Arial"/>
                <a:sym typeface="Arial"/>
              </a:rPr>
              <a:t>661,07 Km</a:t>
            </a:r>
            <a:r>
              <a:rPr b="1" i="0" lang="es-CO" sz="2400" u="none" cap="none" strike="noStrike">
                <a:solidFill>
                  <a:srgbClr val="1D2046"/>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Ciclo Infraestructura existente en el Distrito, </a:t>
            </a:r>
            <a:r>
              <a:rPr b="1" i="0" lang="es-CO" sz="2400" u="none" cap="none" strike="noStrike">
                <a:solidFill>
                  <a:srgbClr val="C3D029"/>
                </a:solidFill>
                <a:latin typeface="Arial"/>
                <a:ea typeface="Arial"/>
                <a:cs typeface="Arial"/>
                <a:sym typeface="Arial"/>
              </a:rPr>
              <a:t>10,25 km</a:t>
            </a:r>
            <a:r>
              <a:rPr b="1" i="0" lang="es-CO" sz="2000" u="none" cap="none" strike="noStrike">
                <a:solidFill>
                  <a:srgbClr val="C3D029"/>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se encuentra en la localidad de Santa Fe.</a:t>
            </a:r>
            <a:endParaRPr b="1" i="0" sz="2000" u="none" cap="none" strike="noStrike">
              <a:solidFill>
                <a:srgbClr val="1D2046"/>
              </a:solidFill>
              <a:latin typeface="Arial"/>
              <a:ea typeface="Arial"/>
              <a:cs typeface="Arial"/>
              <a:sym typeface="Arial"/>
            </a:endParaRPr>
          </a:p>
        </p:txBody>
      </p:sp>
      <p:grpSp>
        <p:nvGrpSpPr>
          <p:cNvPr id="493" name="Google Shape;493;p29"/>
          <p:cNvGrpSpPr/>
          <p:nvPr/>
        </p:nvGrpSpPr>
        <p:grpSpPr>
          <a:xfrm>
            <a:off x="1178954" y="5466869"/>
            <a:ext cx="1195544" cy="1100280"/>
            <a:chOff x="1914720" y="5466869"/>
            <a:chExt cx="1195544" cy="1100280"/>
          </a:xfrm>
        </p:grpSpPr>
        <p:sp>
          <p:nvSpPr>
            <p:cNvPr id="494" name="Google Shape;494;p29"/>
            <p:cNvSpPr/>
            <p:nvPr/>
          </p:nvSpPr>
          <p:spPr>
            <a:xfrm>
              <a:off x="1914720" y="5466869"/>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95" name="Google Shape;495;p29"/>
            <p:cNvPicPr preferRelativeResize="0"/>
            <p:nvPr/>
          </p:nvPicPr>
          <p:blipFill rotWithShape="1">
            <a:blip r:embed="rId10">
              <a:alphaModFix/>
            </a:blip>
            <a:srcRect b="0" l="0" r="0" t="0"/>
            <a:stretch/>
          </p:blipFill>
          <p:spPr>
            <a:xfrm>
              <a:off x="2128125" y="5677651"/>
              <a:ext cx="752556" cy="591928"/>
            </a:xfrm>
            <a:prstGeom prst="rect">
              <a:avLst/>
            </a:prstGeom>
            <a:noFill/>
            <a:ln>
              <a:noFill/>
            </a:ln>
          </p:spPr>
        </p:pic>
      </p:grpSp>
      <p:sp>
        <p:nvSpPr>
          <p:cNvPr id="496" name="Google Shape;496;p29"/>
          <p:cNvSpPr txBox="1"/>
          <p:nvPr/>
        </p:nvSpPr>
        <p:spPr>
          <a:xfrm>
            <a:off x="2038852" y="461741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Registro de Bicicletas </a:t>
            </a:r>
            <a:endParaRPr b="0" i="0" sz="1400" u="none" cap="none" strike="noStrike">
              <a:solidFill>
                <a:srgbClr val="000000"/>
              </a:solidFill>
              <a:latin typeface="Arial"/>
              <a:ea typeface="Arial"/>
              <a:cs typeface="Arial"/>
              <a:sym typeface="Arial"/>
            </a:endParaRPr>
          </a:p>
        </p:txBody>
      </p:sp>
      <p:sp>
        <p:nvSpPr>
          <p:cNvPr id="497" name="Google Shape;497;p29"/>
          <p:cNvSpPr txBox="1"/>
          <p:nvPr/>
        </p:nvSpPr>
        <p:spPr>
          <a:xfrm>
            <a:off x="2042377" y="3951885"/>
            <a:ext cx="3000000" cy="615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Jornada de registro de Bicicletas en la vía</a:t>
            </a:r>
            <a:endParaRPr b="0" i="0" sz="1400" u="none" cap="none" strike="noStrike">
              <a:solidFill>
                <a:srgbClr val="000000"/>
              </a:solidFill>
              <a:latin typeface="Arial"/>
              <a:ea typeface="Arial"/>
              <a:cs typeface="Arial"/>
              <a:sym typeface="Arial"/>
            </a:endParaRPr>
          </a:p>
        </p:txBody>
      </p:sp>
      <p:grpSp>
        <p:nvGrpSpPr>
          <p:cNvPr id="498" name="Google Shape;498;p29"/>
          <p:cNvGrpSpPr/>
          <p:nvPr/>
        </p:nvGrpSpPr>
        <p:grpSpPr>
          <a:xfrm>
            <a:off x="5132467" y="3865675"/>
            <a:ext cx="2191445" cy="621896"/>
            <a:chOff x="630750" y="4469673"/>
            <a:chExt cx="1311300" cy="402600"/>
          </a:xfrm>
        </p:grpSpPr>
        <p:sp>
          <p:nvSpPr>
            <p:cNvPr id="499" name="Google Shape;499;p29"/>
            <p:cNvSpPr/>
            <p:nvPr/>
          </p:nvSpPr>
          <p:spPr>
            <a:xfrm>
              <a:off x="630750" y="4469673"/>
              <a:ext cx="1311300" cy="402600"/>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0" name="Google Shape;500;p29"/>
            <p:cNvSpPr txBox="1"/>
            <p:nvPr/>
          </p:nvSpPr>
          <p:spPr>
            <a:xfrm>
              <a:off x="650170" y="4533437"/>
              <a:ext cx="1242900" cy="259200"/>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4</a:t>
              </a:r>
              <a:endParaRPr b="1" i="0" sz="2000" u="none" cap="none" strike="noStrike">
                <a:solidFill>
                  <a:schemeClr val="lt1"/>
                </a:solidFill>
                <a:latin typeface="Arial Black"/>
                <a:ea typeface="Arial Black"/>
                <a:cs typeface="Arial Black"/>
                <a:sym typeface="Arial Black"/>
              </a:endParaRPr>
            </a:p>
          </p:txBody>
        </p:sp>
      </p:grpSp>
      <p:pic>
        <p:nvPicPr>
          <p:cNvPr id="501" name="Google Shape;501;p29"/>
          <p:cNvPicPr preferRelativeResize="0"/>
          <p:nvPr/>
        </p:nvPicPr>
        <p:blipFill rotWithShape="1">
          <a:blip r:embed="rId11">
            <a:alphaModFix/>
          </a:blip>
          <a:srcRect b="0" l="0" r="0" t="0"/>
          <a:stretch/>
        </p:blipFill>
        <p:spPr>
          <a:xfrm>
            <a:off x="8529402" y="5996803"/>
            <a:ext cx="2297631" cy="810929"/>
          </a:xfrm>
          <a:prstGeom prst="rect">
            <a:avLst/>
          </a:prstGeom>
          <a:noFill/>
          <a:ln>
            <a:noFill/>
          </a:ln>
        </p:spPr>
      </p:pic>
      <p:pic>
        <p:nvPicPr>
          <p:cNvPr id="502" name="Google Shape;502;p29"/>
          <p:cNvPicPr preferRelativeResize="0"/>
          <p:nvPr/>
        </p:nvPicPr>
        <p:blipFill rotWithShape="1">
          <a:blip r:embed="rId12">
            <a:alphaModFix/>
          </a:blip>
          <a:srcRect b="0" l="0" r="0" t="0"/>
          <a:stretch/>
        </p:blipFill>
        <p:spPr>
          <a:xfrm>
            <a:off x="7680001" y="2088001"/>
            <a:ext cx="4429708" cy="345983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cxnSp>
        <p:nvCxnSpPr>
          <p:cNvPr id="507" name="Google Shape;507;p22"/>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508" name="Google Shape;508;p22"/>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509" name="Google Shape;509;p22"/>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12. Gestión Social  </a:t>
            </a:r>
            <a:endParaRPr b="0" i="0" sz="1400" u="none" cap="none" strike="noStrike">
              <a:solidFill>
                <a:srgbClr val="000000"/>
              </a:solidFill>
              <a:latin typeface="Arial"/>
              <a:ea typeface="Arial"/>
              <a:cs typeface="Arial"/>
              <a:sym typeface="Arial"/>
            </a:endParaRPr>
          </a:p>
        </p:txBody>
      </p:sp>
      <p:pic>
        <p:nvPicPr>
          <p:cNvPr id="510" name="Google Shape;510;p22"/>
          <p:cNvPicPr preferRelativeResize="0"/>
          <p:nvPr/>
        </p:nvPicPr>
        <p:blipFill rotWithShape="1">
          <a:blip r:embed="rId3">
            <a:alphaModFix/>
          </a:blip>
          <a:srcRect b="0" l="0" r="0" t="0"/>
          <a:stretch/>
        </p:blipFill>
        <p:spPr>
          <a:xfrm>
            <a:off x="9251899" y="184927"/>
            <a:ext cx="2129687" cy="703500"/>
          </a:xfrm>
          <a:prstGeom prst="rect">
            <a:avLst/>
          </a:prstGeom>
          <a:noFill/>
          <a:ln>
            <a:noFill/>
          </a:ln>
        </p:spPr>
      </p:pic>
      <p:pic>
        <p:nvPicPr>
          <p:cNvPr id="511" name="Google Shape;511;p22"/>
          <p:cNvPicPr preferRelativeResize="0"/>
          <p:nvPr/>
        </p:nvPicPr>
        <p:blipFill rotWithShape="1">
          <a:blip r:embed="rId4">
            <a:alphaModFix/>
          </a:blip>
          <a:srcRect b="0" l="0" r="0" t="0"/>
          <a:stretch/>
        </p:blipFill>
        <p:spPr>
          <a:xfrm>
            <a:off x="0" y="5237349"/>
            <a:ext cx="641678" cy="1649080"/>
          </a:xfrm>
          <a:prstGeom prst="rect">
            <a:avLst/>
          </a:prstGeom>
          <a:noFill/>
          <a:ln>
            <a:noFill/>
          </a:ln>
        </p:spPr>
      </p:pic>
      <p:grpSp>
        <p:nvGrpSpPr>
          <p:cNvPr id="512" name="Google Shape;512;p22"/>
          <p:cNvGrpSpPr/>
          <p:nvPr/>
        </p:nvGrpSpPr>
        <p:grpSpPr>
          <a:xfrm>
            <a:off x="288452" y="5412748"/>
            <a:ext cx="777387" cy="791982"/>
            <a:chOff x="1197347" y="3211893"/>
            <a:chExt cx="1195544" cy="1100280"/>
          </a:xfrm>
        </p:grpSpPr>
        <p:sp>
          <p:nvSpPr>
            <p:cNvPr id="513" name="Google Shape;513;p22"/>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514" name="Google Shape;514;p22"/>
            <p:cNvPicPr preferRelativeResize="0"/>
            <p:nvPr/>
          </p:nvPicPr>
          <p:blipFill rotWithShape="1">
            <a:blip r:embed="rId5">
              <a:alphaModFix/>
            </a:blip>
            <a:srcRect b="0" l="0" r="0" t="0"/>
            <a:stretch/>
          </p:blipFill>
          <p:spPr>
            <a:xfrm>
              <a:off x="1335124" y="3404578"/>
              <a:ext cx="765021" cy="711306"/>
            </a:xfrm>
            <a:prstGeom prst="rect">
              <a:avLst/>
            </a:prstGeom>
            <a:noFill/>
            <a:ln>
              <a:noFill/>
            </a:ln>
          </p:spPr>
        </p:pic>
      </p:grpSp>
      <p:grpSp>
        <p:nvGrpSpPr>
          <p:cNvPr id="515" name="Google Shape;515;p22"/>
          <p:cNvGrpSpPr/>
          <p:nvPr/>
        </p:nvGrpSpPr>
        <p:grpSpPr>
          <a:xfrm>
            <a:off x="261033" y="3611842"/>
            <a:ext cx="777348" cy="792031"/>
            <a:chOff x="868710" y="3848061"/>
            <a:chExt cx="1015249" cy="863343"/>
          </a:xfrm>
        </p:grpSpPr>
        <p:pic>
          <p:nvPicPr>
            <p:cNvPr descr="Imagen" id="516" name="Google Shape;516;p22"/>
            <p:cNvPicPr preferRelativeResize="0"/>
            <p:nvPr/>
          </p:nvPicPr>
          <p:blipFill rotWithShape="1">
            <a:blip r:embed="rId6">
              <a:alphaModFix/>
            </a:blip>
            <a:srcRect b="0" l="0" r="0" t="0"/>
            <a:stretch/>
          </p:blipFill>
          <p:spPr>
            <a:xfrm>
              <a:off x="1081017" y="3993771"/>
              <a:ext cx="586243" cy="510953"/>
            </a:xfrm>
            <a:prstGeom prst="rect">
              <a:avLst/>
            </a:prstGeom>
            <a:noFill/>
            <a:ln>
              <a:noFill/>
            </a:ln>
          </p:spPr>
        </p:pic>
        <p:sp>
          <p:nvSpPr>
            <p:cNvPr id="517" name="Google Shape;517;p22"/>
            <p:cNvSpPr/>
            <p:nvPr/>
          </p:nvSpPr>
          <p:spPr>
            <a:xfrm>
              <a:off x="868710" y="3848061"/>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18" name="Google Shape;518;p22"/>
          <p:cNvGrpSpPr/>
          <p:nvPr/>
        </p:nvGrpSpPr>
        <p:grpSpPr>
          <a:xfrm>
            <a:off x="287011" y="4512433"/>
            <a:ext cx="777348" cy="792031"/>
            <a:chOff x="1236944" y="5027585"/>
            <a:chExt cx="1015249" cy="863343"/>
          </a:xfrm>
        </p:grpSpPr>
        <p:pic>
          <p:nvPicPr>
            <p:cNvPr descr="Imagen" id="519" name="Google Shape;519;p22"/>
            <p:cNvPicPr preferRelativeResize="0"/>
            <p:nvPr/>
          </p:nvPicPr>
          <p:blipFill rotWithShape="1">
            <a:blip r:embed="rId7">
              <a:alphaModFix/>
            </a:blip>
            <a:srcRect b="0" l="0" r="0" t="0"/>
            <a:stretch/>
          </p:blipFill>
          <p:spPr>
            <a:xfrm>
              <a:off x="1397553" y="5159008"/>
              <a:ext cx="688307" cy="568128"/>
            </a:xfrm>
            <a:prstGeom prst="rect">
              <a:avLst/>
            </a:prstGeom>
            <a:noFill/>
            <a:ln>
              <a:noFill/>
            </a:ln>
          </p:spPr>
        </p:pic>
        <p:sp>
          <p:nvSpPr>
            <p:cNvPr id="520" name="Google Shape;520;p22"/>
            <p:cNvSpPr/>
            <p:nvPr/>
          </p:nvSpPr>
          <p:spPr>
            <a:xfrm>
              <a:off x="1236944" y="5027585"/>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21" name="Google Shape;521;p22"/>
          <p:cNvGrpSpPr/>
          <p:nvPr/>
        </p:nvGrpSpPr>
        <p:grpSpPr>
          <a:xfrm>
            <a:off x="283174" y="2730642"/>
            <a:ext cx="777374" cy="792031"/>
            <a:chOff x="3017232" y="4014646"/>
            <a:chExt cx="858000" cy="863343"/>
          </a:xfrm>
        </p:grpSpPr>
        <p:pic>
          <p:nvPicPr>
            <p:cNvPr descr="Imagen" id="522" name="Google Shape;522;p22"/>
            <p:cNvPicPr preferRelativeResize="0"/>
            <p:nvPr/>
          </p:nvPicPr>
          <p:blipFill rotWithShape="1">
            <a:blip r:embed="rId8">
              <a:alphaModFix/>
            </a:blip>
            <a:srcRect b="0" l="0" r="0" t="0"/>
            <a:stretch/>
          </p:blipFill>
          <p:spPr>
            <a:xfrm>
              <a:off x="3095551" y="4140968"/>
              <a:ext cx="720000" cy="612000"/>
            </a:xfrm>
            <a:prstGeom prst="rect">
              <a:avLst/>
            </a:prstGeom>
            <a:noFill/>
            <a:ln>
              <a:noFill/>
            </a:ln>
          </p:spPr>
        </p:pic>
        <p:sp>
          <p:nvSpPr>
            <p:cNvPr id="523" name="Google Shape;523;p22"/>
            <p:cNvSpPr/>
            <p:nvPr/>
          </p:nvSpPr>
          <p:spPr>
            <a:xfrm>
              <a:off x="3017232" y="4014646"/>
              <a:ext cx="858000"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24" name="Google Shape;524;p22"/>
          <p:cNvGrpSpPr/>
          <p:nvPr/>
        </p:nvGrpSpPr>
        <p:grpSpPr>
          <a:xfrm>
            <a:off x="1354291" y="5580709"/>
            <a:ext cx="2257620" cy="400051"/>
            <a:chOff x="299142" y="2332709"/>
            <a:chExt cx="2254234" cy="635304"/>
          </a:xfrm>
        </p:grpSpPr>
        <p:sp>
          <p:nvSpPr>
            <p:cNvPr id="525" name="Google Shape;525;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26" name="Google Shape;526;p22"/>
            <p:cNvSpPr txBox="1"/>
            <p:nvPr/>
          </p:nvSpPr>
          <p:spPr>
            <a:xfrm>
              <a:off x="342732" y="2425277"/>
              <a:ext cx="21861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CONTROL SOCIAL</a:t>
              </a:r>
              <a:endParaRPr b="1" i="0" sz="1200" u="none" cap="none" strike="noStrike">
                <a:solidFill>
                  <a:srgbClr val="151837"/>
                </a:solidFill>
                <a:latin typeface="Arial"/>
                <a:ea typeface="Arial"/>
                <a:cs typeface="Arial"/>
                <a:sym typeface="Arial"/>
              </a:endParaRPr>
            </a:p>
          </p:txBody>
        </p:sp>
      </p:grpSp>
      <p:grpSp>
        <p:nvGrpSpPr>
          <p:cNvPr id="527" name="Google Shape;527;p22"/>
          <p:cNvGrpSpPr/>
          <p:nvPr/>
        </p:nvGrpSpPr>
        <p:grpSpPr>
          <a:xfrm>
            <a:off x="5480074" y="5609640"/>
            <a:ext cx="1098266" cy="504008"/>
            <a:chOff x="630750" y="4469672"/>
            <a:chExt cx="1311442" cy="402466"/>
          </a:xfrm>
        </p:grpSpPr>
        <p:sp>
          <p:nvSpPr>
            <p:cNvPr id="528" name="Google Shape;528;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9" name="Google Shape;529;p22"/>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12</a:t>
              </a:r>
              <a:endParaRPr b="1" i="0" sz="2000" u="none" cap="none" strike="noStrike">
                <a:solidFill>
                  <a:schemeClr val="lt1"/>
                </a:solidFill>
                <a:latin typeface="Arial Black"/>
                <a:ea typeface="Arial Black"/>
                <a:cs typeface="Arial Black"/>
                <a:sym typeface="Arial Black"/>
              </a:endParaRPr>
            </a:p>
          </p:txBody>
        </p:sp>
      </p:grpSp>
      <p:grpSp>
        <p:nvGrpSpPr>
          <p:cNvPr id="530" name="Google Shape;530;p22"/>
          <p:cNvGrpSpPr/>
          <p:nvPr/>
        </p:nvGrpSpPr>
        <p:grpSpPr>
          <a:xfrm>
            <a:off x="3850060" y="5597436"/>
            <a:ext cx="1098266" cy="504008"/>
            <a:chOff x="630750" y="4469673"/>
            <a:chExt cx="1311442" cy="402466"/>
          </a:xfrm>
        </p:grpSpPr>
        <p:sp>
          <p:nvSpPr>
            <p:cNvPr id="531" name="Google Shape;531;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2" name="Google Shape;532;p22"/>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6</a:t>
              </a:r>
              <a:endParaRPr b="1" i="0" sz="2000" u="none" cap="none" strike="noStrike">
                <a:solidFill>
                  <a:srgbClr val="151837"/>
                </a:solidFill>
                <a:latin typeface="Arial Black"/>
                <a:ea typeface="Arial Black"/>
                <a:cs typeface="Arial Black"/>
                <a:sym typeface="Arial Black"/>
              </a:endParaRPr>
            </a:p>
          </p:txBody>
        </p:sp>
      </p:grpSp>
      <p:grpSp>
        <p:nvGrpSpPr>
          <p:cNvPr id="533" name="Google Shape;533;p22"/>
          <p:cNvGrpSpPr/>
          <p:nvPr/>
        </p:nvGrpSpPr>
        <p:grpSpPr>
          <a:xfrm>
            <a:off x="1385613" y="2810057"/>
            <a:ext cx="2257574" cy="688986"/>
            <a:chOff x="299142" y="2332709"/>
            <a:chExt cx="2262819" cy="635304"/>
          </a:xfrm>
        </p:grpSpPr>
        <p:sp>
          <p:nvSpPr>
            <p:cNvPr id="534" name="Google Shape;534;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35" name="Google Shape;535;p22"/>
            <p:cNvSpPr txBox="1"/>
            <p:nvPr/>
          </p:nvSpPr>
          <p:spPr>
            <a:xfrm>
              <a:off x="307726" y="2425277"/>
              <a:ext cx="2254235" cy="48241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ESTRATEGIAS DE INFORMACIÓN</a:t>
              </a:r>
              <a:endParaRPr b="1" i="0" sz="1200" u="none" cap="none" strike="noStrike">
                <a:solidFill>
                  <a:srgbClr val="151837"/>
                </a:solidFill>
                <a:latin typeface="Arial"/>
                <a:ea typeface="Arial"/>
                <a:cs typeface="Arial"/>
                <a:sym typeface="Arial"/>
              </a:endParaRPr>
            </a:p>
          </p:txBody>
        </p:sp>
      </p:grpSp>
      <p:grpSp>
        <p:nvGrpSpPr>
          <p:cNvPr id="536" name="Google Shape;536;p22"/>
          <p:cNvGrpSpPr/>
          <p:nvPr/>
        </p:nvGrpSpPr>
        <p:grpSpPr>
          <a:xfrm>
            <a:off x="5573082" y="2828783"/>
            <a:ext cx="1098266" cy="504008"/>
            <a:chOff x="630750" y="4469672"/>
            <a:chExt cx="1311442" cy="402466"/>
          </a:xfrm>
        </p:grpSpPr>
        <p:sp>
          <p:nvSpPr>
            <p:cNvPr id="537" name="Google Shape;537;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8" name="Google Shape;538;p22"/>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222</a:t>
              </a:r>
              <a:endParaRPr b="1" i="0" sz="2000" u="none" cap="none" strike="noStrike">
                <a:solidFill>
                  <a:schemeClr val="lt1"/>
                </a:solidFill>
                <a:latin typeface="Arial Black"/>
                <a:ea typeface="Arial Black"/>
                <a:cs typeface="Arial Black"/>
                <a:sym typeface="Arial Black"/>
              </a:endParaRPr>
            </a:p>
          </p:txBody>
        </p:sp>
      </p:grpSp>
      <p:grpSp>
        <p:nvGrpSpPr>
          <p:cNvPr id="539" name="Google Shape;539;p22"/>
          <p:cNvGrpSpPr/>
          <p:nvPr/>
        </p:nvGrpSpPr>
        <p:grpSpPr>
          <a:xfrm>
            <a:off x="3878053" y="2799363"/>
            <a:ext cx="1098266" cy="504008"/>
            <a:chOff x="630750" y="4469673"/>
            <a:chExt cx="1311442" cy="402466"/>
          </a:xfrm>
        </p:grpSpPr>
        <p:sp>
          <p:nvSpPr>
            <p:cNvPr id="540" name="Google Shape;540;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1" name="Google Shape;541;p22"/>
            <p:cNvSpPr txBox="1"/>
            <p:nvPr/>
          </p:nvSpPr>
          <p:spPr>
            <a:xfrm>
              <a:off x="650170" y="4533437"/>
              <a:ext cx="1242942" cy="3194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81</a:t>
              </a:r>
              <a:endParaRPr b="1" i="0" sz="2000" u="none" cap="none" strike="noStrike">
                <a:solidFill>
                  <a:srgbClr val="151837"/>
                </a:solidFill>
                <a:latin typeface="Arial Black"/>
                <a:ea typeface="Arial Black"/>
                <a:cs typeface="Arial Black"/>
                <a:sym typeface="Arial Black"/>
              </a:endParaRPr>
            </a:p>
          </p:txBody>
        </p:sp>
      </p:grpSp>
      <p:grpSp>
        <p:nvGrpSpPr>
          <p:cNvPr id="542" name="Google Shape;542;p22"/>
          <p:cNvGrpSpPr/>
          <p:nvPr/>
        </p:nvGrpSpPr>
        <p:grpSpPr>
          <a:xfrm>
            <a:off x="1394466" y="3657695"/>
            <a:ext cx="2257620" cy="781413"/>
            <a:chOff x="299142" y="2332709"/>
            <a:chExt cx="2254234" cy="669104"/>
          </a:xfrm>
        </p:grpSpPr>
        <p:sp>
          <p:nvSpPr>
            <p:cNvPr id="543" name="Google Shape;543;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44" name="Google Shape;544;p22"/>
            <p:cNvSpPr txBox="1"/>
            <p:nvPr/>
          </p:nvSpPr>
          <p:spPr>
            <a:xfrm>
              <a:off x="359036" y="2369349"/>
              <a:ext cx="2067205" cy="6324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ACCIONES PARA EL FORTALECIMIENTO DE PARTICIPACIÓN</a:t>
              </a:r>
              <a:endParaRPr b="1" i="0" sz="1400" u="none" cap="none" strike="noStrike">
                <a:solidFill>
                  <a:srgbClr val="151837"/>
                </a:solidFill>
                <a:latin typeface="Arial"/>
                <a:ea typeface="Arial"/>
                <a:cs typeface="Arial"/>
                <a:sym typeface="Arial"/>
              </a:endParaRPr>
            </a:p>
          </p:txBody>
        </p:sp>
      </p:grpSp>
      <p:grpSp>
        <p:nvGrpSpPr>
          <p:cNvPr id="545" name="Google Shape;545;p22"/>
          <p:cNvGrpSpPr/>
          <p:nvPr/>
        </p:nvGrpSpPr>
        <p:grpSpPr>
          <a:xfrm>
            <a:off x="1398822" y="4553905"/>
            <a:ext cx="2257620" cy="825068"/>
            <a:chOff x="299142" y="2332709"/>
            <a:chExt cx="2254234" cy="635304"/>
          </a:xfrm>
        </p:grpSpPr>
        <p:sp>
          <p:nvSpPr>
            <p:cNvPr id="546" name="Google Shape;546;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47" name="Google Shape;547;p22"/>
            <p:cNvSpPr txBox="1"/>
            <p:nvPr/>
          </p:nvSpPr>
          <p:spPr>
            <a:xfrm>
              <a:off x="342732" y="2387556"/>
              <a:ext cx="2186100" cy="5687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PARTICIPACION CIUDADANA GRUPOS DE INTERES Y VALOR</a:t>
              </a:r>
              <a:endParaRPr b="1" i="0" sz="1200" u="none" cap="none" strike="noStrike">
                <a:solidFill>
                  <a:srgbClr val="151837"/>
                </a:solidFill>
                <a:latin typeface="Arial"/>
                <a:ea typeface="Arial"/>
                <a:cs typeface="Arial"/>
                <a:sym typeface="Arial"/>
              </a:endParaRPr>
            </a:p>
          </p:txBody>
        </p:sp>
      </p:grpSp>
      <p:sp>
        <p:nvSpPr>
          <p:cNvPr id="548" name="Google Shape;548;p22"/>
          <p:cNvSpPr txBox="1"/>
          <p:nvPr/>
        </p:nvSpPr>
        <p:spPr>
          <a:xfrm>
            <a:off x="3299559" y="2486394"/>
            <a:ext cx="2230414"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Actividades</a:t>
            </a:r>
            <a:endParaRPr b="1" i="0" sz="1200" u="none" cap="none" strike="noStrike">
              <a:solidFill>
                <a:srgbClr val="151837"/>
              </a:solidFill>
              <a:latin typeface="Arial"/>
              <a:ea typeface="Arial"/>
              <a:cs typeface="Arial"/>
              <a:sym typeface="Arial"/>
            </a:endParaRPr>
          </a:p>
        </p:txBody>
      </p:sp>
      <p:sp>
        <p:nvSpPr>
          <p:cNvPr id="549" name="Google Shape;549;p22"/>
          <p:cNvSpPr txBox="1"/>
          <p:nvPr/>
        </p:nvSpPr>
        <p:spPr>
          <a:xfrm>
            <a:off x="5430442" y="2321764"/>
            <a:ext cx="130623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Ciudadanos atendidos </a:t>
            </a:r>
            <a:endParaRPr b="0" i="0" sz="1400" u="none" cap="none" strike="noStrike">
              <a:solidFill>
                <a:srgbClr val="000000"/>
              </a:solidFill>
              <a:latin typeface="Arial"/>
              <a:ea typeface="Arial"/>
              <a:cs typeface="Arial"/>
              <a:sym typeface="Arial"/>
            </a:endParaRPr>
          </a:p>
        </p:txBody>
      </p:sp>
      <p:grpSp>
        <p:nvGrpSpPr>
          <p:cNvPr id="550" name="Google Shape;550;p22"/>
          <p:cNvGrpSpPr/>
          <p:nvPr/>
        </p:nvGrpSpPr>
        <p:grpSpPr>
          <a:xfrm>
            <a:off x="5577856" y="3682355"/>
            <a:ext cx="1098267" cy="504008"/>
            <a:chOff x="630750" y="4469672"/>
            <a:chExt cx="1311442" cy="402466"/>
          </a:xfrm>
        </p:grpSpPr>
        <p:sp>
          <p:nvSpPr>
            <p:cNvPr id="551" name="Google Shape;551;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2" name="Google Shape;552;p22"/>
            <p:cNvSpPr txBox="1"/>
            <p:nvPr/>
          </p:nvSpPr>
          <p:spPr>
            <a:xfrm>
              <a:off x="713532" y="4533437"/>
              <a:ext cx="1101586" cy="319468"/>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120</a:t>
              </a:r>
              <a:endParaRPr b="1" i="0" sz="2000" u="none" cap="none" strike="noStrike">
                <a:solidFill>
                  <a:schemeClr val="lt1"/>
                </a:solidFill>
                <a:latin typeface="Arial Black"/>
                <a:ea typeface="Arial Black"/>
                <a:cs typeface="Arial Black"/>
                <a:sym typeface="Arial Black"/>
              </a:endParaRPr>
            </a:p>
          </p:txBody>
        </p:sp>
      </p:grpSp>
      <p:grpSp>
        <p:nvGrpSpPr>
          <p:cNvPr id="553" name="Google Shape;553;p22"/>
          <p:cNvGrpSpPr/>
          <p:nvPr/>
        </p:nvGrpSpPr>
        <p:grpSpPr>
          <a:xfrm>
            <a:off x="3891162" y="3659349"/>
            <a:ext cx="1098266" cy="504008"/>
            <a:chOff x="630750" y="4469673"/>
            <a:chExt cx="1311442" cy="402466"/>
          </a:xfrm>
        </p:grpSpPr>
        <p:sp>
          <p:nvSpPr>
            <p:cNvPr id="554" name="Google Shape;554;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5" name="Google Shape;555;p22"/>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15</a:t>
              </a:r>
              <a:endParaRPr b="1" i="0" sz="2000" u="none" cap="none" strike="noStrike">
                <a:solidFill>
                  <a:srgbClr val="151837"/>
                </a:solidFill>
                <a:latin typeface="Arial Black"/>
                <a:ea typeface="Arial Black"/>
                <a:cs typeface="Arial Black"/>
                <a:sym typeface="Arial Black"/>
              </a:endParaRPr>
            </a:p>
          </p:txBody>
        </p:sp>
      </p:grpSp>
      <p:grpSp>
        <p:nvGrpSpPr>
          <p:cNvPr id="556" name="Google Shape;556;p22"/>
          <p:cNvGrpSpPr/>
          <p:nvPr/>
        </p:nvGrpSpPr>
        <p:grpSpPr>
          <a:xfrm>
            <a:off x="5534428" y="4581087"/>
            <a:ext cx="1098266" cy="504008"/>
            <a:chOff x="630750" y="4469672"/>
            <a:chExt cx="1311442" cy="402466"/>
          </a:xfrm>
        </p:grpSpPr>
        <p:sp>
          <p:nvSpPr>
            <p:cNvPr id="557" name="Google Shape;557;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8" name="Google Shape;558;p22"/>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51</a:t>
              </a:r>
              <a:endParaRPr b="1" i="0" sz="2000" u="none" cap="none" strike="noStrike">
                <a:solidFill>
                  <a:schemeClr val="lt1"/>
                </a:solidFill>
                <a:latin typeface="Arial Black"/>
                <a:ea typeface="Arial Black"/>
                <a:cs typeface="Arial Black"/>
                <a:sym typeface="Arial Black"/>
              </a:endParaRPr>
            </a:p>
          </p:txBody>
        </p:sp>
      </p:grpSp>
      <p:grpSp>
        <p:nvGrpSpPr>
          <p:cNvPr id="559" name="Google Shape;559;p22"/>
          <p:cNvGrpSpPr/>
          <p:nvPr/>
        </p:nvGrpSpPr>
        <p:grpSpPr>
          <a:xfrm>
            <a:off x="3904414" y="4562728"/>
            <a:ext cx="1098266" cy="504008"/>
            <a:chOff x="630750" y="4469673"/>
            <a:chExt cx="1311442" cy="402466"/>
          </a:xfrm>
        </p:grpSpPr>
        <p:sp>
          <p:nvSpPr>
            <p:cNvPr id="560" name="Google Shape;560;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1" name="Google Shape;561;p22"/>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29</a:t>
              </a:r>
              <a:endParaRPr b="1" i="0" sz="2000" u="none" cap="none" strike="noStrike">
                <a:solidFill>
                  <a:srgbClr val="151837"/>
                </a:solidFill>
                <a:latin typeface="Arial Black"/>
                <a:ea typeface="Arial Black"/>
                <a:cs typeface="Arial Black"/>
                <a:sym typeface="Arial Black"/>
              </a:endParaRPr>
            </a:p>
          </p:txBody>
        </p:sp>
      </p:grpSp>
      <p:sp>
        <p:nvSpPr>
          <p:cNvPr id="562" name="Google Shape;562;p22"/>
          <p:cNvSpPr txBox="1"/>
          <p:nvPr/>
        </p:nvSpPr>
        <p:spPr>
          <a:xfrm>
            <a:off x="230458" y="987775"/>
            <a:ext cx="11858700" cy="1323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de Santa Fe:</a:t>
            </a:r>
            <a:endParaRPr b="1" i="0" sz="2000" u="none" cap="none" strike="noStrike">
              <a:solidFill>
                <a:srgbClr val="1D2046"/>
              </a:solidFill>
              <a:latin typeface="Arial"/>
              <a:ea typeface="Arial"/>
              <a:cs typeface="Arial"/>
              <a:sym typeface="Arial"/>
            </a:endParaRPr>
          </a:p>
        </p:txBody>
      </p:sp>
      <p:pic>
        <p:nvPicPr>
          <p:cNvPr id="563" name="Google Shape;563;p22"/>
          <p:cNvPicPr preferRelativeResize="0"/>
          <p:nvPr/>
        </p:nvPicPr>
        <p:blipFill rotWithShape="1">
          <a:blip r:embed="rId9">
            <a:alphaModFix/>
          </a:blip>
          <a:srcRect b="2111" l="0" r="62912" t="35961"/>
          <a:stretch/>
        </p:blipFill>
        <p:spPr>
          <a:xfrm>
            <a:off x="10153055" y="-12186"/>
            <a:ext cx="2038944" cy="6858000"/>
          </a:xfrm>
          <a:prstGeom prst="rect">
            <a:avLst/>
          </a:prstGeom>
          <a:noFill/>
          <a:ln>
            <a:noFill/>
          </a:ln>
        </p:spPr>
      </p:pic>
      <p:pic>
        <p:nvPicPr>
          <p:cNvPr id="564" name="Google Shape;564;p22"/>
          <p:cNvPicPr preferRelativeResize="0"/>
          <p:nvPr/>
        </p:nvPicPr>
        <p:blipFill rotWithShape="1">
          <a:blip r:embed="rId10">
            <a:alphaModFix/>
          </a:blip>
          <a:srcRect b="0" l="0" r="0" t="0"/>
          <a:stretch/>
        </p:blipFill>
        <p:spPr>
          <a:xfrm>
            <a:off x="7333878" y="2223920"/>
            <a:ext cx="3737654" cy="2093086"/>
          </a:xfrm>
          <a:prstGeom prst="rect">
            <a:avLst/>
          </a:prstGeom>
          <a:noFill/>
          <a:ln>
            <a:noFill/>
          </a:ln>
        </p:spPr>
      </p:pic>
      <p:pic>
        <p:nvPicPr>
          <p:cNvPr id="565" name="Google Shape;565;p22"/>
          <p:cNvPicPr preferRelativeResize="0"/>
          <p:nvPr/>
        </p:nvPicPr>
        <p:blipFill rotWithShape="1">
          <a:blip r:embed="rId11">
            <a:alphaModFix/>
          </a:blip>
          <a:srcRect b="0" l="0" r="0" t="0"/>
          <a:stretch/>
        </p:blipFill>
        <p:spPr>
          <a:xfrm>
            <a:off x="7335840" y="4475813"/>
            <a:ext cx="3735692" cy="19749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cxnSp>
        <p:nvCxnSpPr>
          <p:cNvPr id="570" name="Google Shape;570;p25"/>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571" name="Google Shape;571;p25"/>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572" name="Google Shape;572;p25"/>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12. Gestión Social  </a:t>
            </a:r>
            <a:endParaRPr b="0" i="0" sz="1400" u="none" cap="none" strike="noStrike">
              <a:solidFill>
                <a:srgbClr val="000000"/>
              </a:solidFill>
              <a:latin typeface="Arial"/>
              <a:ea typeface="Arial"/>
              <a:cs typeface="Arial"/>
              <a:sym typeface="Arial"/>
            </a:endParaRPr>
          </a:p>
        </p:txBody>
      </p:sp>
      <p:pic>
        <p:nvPicPr>
          <p:cNvPr id="573" name="Google Shape;573;p25"/>
          <p:cNvPicPr preferRelativeResize="0"/>
          <p:nvPr/>
        </p:nvPicPr>
        <p:blipFill rotWithShape="1">
          <a:blip r:embed="rId3">
            <a:alphaModFix/>
          </a:blip>
          <a:srcRect b="0" l="0" r="0" t="0"/>
          <a:stretch/>
        </p:blipFill>
        <p:spPr>
          <a:xfrm>
            <a:off x="9251899" y="184927"/>
            <a:ext cx="2129687" cy="703500"/>
          </a:xfrm>
          <a:prstGeom prst="rect">
            <a:avLst/>
          </a:prstGeom>
          <a:noFill/>
          <a:ln>
            <a:noFill/>
          </a:ln>
        </p:spPr>
      </p:pic>
      <p:pic>
        <p:nvPicPr>
          <p:cNvPr id="574" name="Google Shape;574;p25"/>
          <p:cNvPicPr preferRelativeResize="0"/>
          <p:nvPr/>
        </p:nvPicPr>
        <p:blipFill rotWithShape="1">
          <a:blip r:embed="rId4">
            <a:alphaModFix/>
          </a:blip>
          <a:srcRect b="0" l="0" r="0" t="0"/>
          <a:stretch/>
        </p:blipFill>
        <p:spPr>
          <a:xfrm>
            <a:off x="0" y="5237349"/>
            <a:ext cx="641678" cy="1649080"/>
          </a:xfrm>
          <a:prstGeom prst="rect">
            <a:avLst/>
          </a:prstGeom>
          <a:noFill/>
          <a:ln>
            <a:noFill/>
          </a:ln>
        </p:spPr>
      </p:pic>
      <p:pic>
        <p:nvPicPr>
          <p:cNvPr id="575" name="Google Shape;575;p25"/>
          <p:cNvPicPr preferRelativeResize="0"/>
          <p:nvPr/>
        </p:nvPicPr>
        <p:blipFill rotWithShape="1">
          <a:blip r:embed="rId5">
            <a:alphaModFix/>
          </a:blip>
          <a:srcRect b="2111" l="0" r="62912" t="35961"/>
          <a:stretch/>
        </p:blipFill>
        <p:spPr>
          <a:xfrm>
            <a:off x="10153055" y="-12186"/>
            <a:ext cx="2038944" cy="6858000"/>
          </a:xfrm>
          <a:prstGeom prst="rect">
            <a:avLst/>
          </a:prstGeom>
          <a:noFill/>
          <a:ln>
            <a:noFill/>
          </a:ln>
        </p:spPr>
      </p:pic>
      <p:grpSp>
        <p:nvGrpSpPr>
          <p:cNvPr id="576" name="Google Shape;576;p25"/>
          <p:cNvGrpSpPr/>
          <p:nvPr/>
        </p:nvGrpSpPr>
        <p:grpSpPr>
          <a:xfrm>
            <a:off x="288452" y="5412748"/>
            <a:ext cx="777387" cy="791982"/>
            <a:chOff x="1197347" y="3211893"/>
            <a:chExt cx="1195544" cy="1100280"/>
          </a:xfrm>
        </p:grpSpPr>
        <p:sp>
          <p:nvSpPr>
            <p:cNvPr id="577" name="Google Shape;577;p25"/>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578" name="Google Shape;578;p25"/>
            <p:cNvPicPr preferRelativeResize="0"/>
            <p:nvPr/>
          </p:nvPicPr>
          <p:blipFill rotWithShape="1">
            <a:blip r:embed="rId6">
              <a:alphaModFix/>
            </a:blip>
            <a:srcRect b="0" l="0" r="0" t="0"/>
            <a:stretch/>
          </p:blipFill>
          <p:spPr>
            <a:xfrm>
              <a:off x="1335124" y="3404578"/>
              <a:ext cx="765021" cy="711306"/>
            </a:xfrm>
            <a:prstGeom prst="rect">
              <a:avLst/>
            </a:prstGeom>
            <a:noFill/>
            <a:ln>
              <a:noFill/>
            </a:ln>
          </p:spPr>
        </p:pic>
      </p:grpSp>
      <p:grpSp>
        <p:nvGrpSpPr>
          <p:cNvPr id="579" name="Google Shape;579;p25"/>
          <p:cNvGrpSpPr/>
          <p:nvPr/>
        </p:nvGrpSpPr>
        <p:grpSpPr>
          <a:xfrm>
            <a:off x="261033" y="3611842"/>
            <a:ext cx="777348" cy="792031"/>
            <a:chOff x="868710" y="3848061"/>
            <a:chExt cx="1015249" cy="863343"/>
          </a:xfrm>
        </p:grpSpPr>
        <p:pic>
          <p:nvPicPr>
            <p:cNvPr descr="Imagen" id="580" name="Google Shape;580;p25"/>
            <p:cNvPicPr preferRelativeResize="0"/>
            <p:nvPr/>
          </p:nvPicPr>
          <p:blipFill rotWithShape="1">
            <a:blip r:embed="rId7">
              <a:alphaModFix/>
            </a:blip>
            <a:srcRect b="0" l="0" r="0" t="0"/>
            <a:stretch/>
          </p:blipFill>
          <p:spPr>
            <a:xfrm>
              <a:off x="1081017" y="3993771"/>
              <a:ext cx="586243" cy="510953"/>
            </a:xfrm>
            <a:prstGeom prst="rect">
              <a:avLst/>
            </a:prstGeom>
            <a:noFill/>
            <a:ln>
              <a:noFill/>
            </a:ln>
          </p:spPr>
        </p:pic>
        <p:sp>
          <p:nvSpPr>
            <p:cNvPr id="581" name="Google Shape;581;p25"/>
            <p:cNvSpPr/>
            <p:nvPr/>
          </p:nvSpPr>
          <p:spPr>
            <a:xfrm>
              <a:off x="868710" y="3848061"/>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82" name="Google Shape;582;p25"/>
          <p:cNvGrpSpPr/>
          <p:nvPr/>
        </p:nvGrpSpPr>
        <p:grpSpPr>
          <a:xfrm>
            <a:off x="287011" y="4512433"/>
            <a:ext cx="777348" cy="792031"/>
            <a:chOff x="1236944" y="5027585"/>
            <a:chExt cx="1015249" cy="863343"/>
          </a:xfrm>
        </p:grpSpPr>
        <p:pic>
          <p:nvPicPr>
            <p:cNvPr descr="Imagen" id="583" name="Google Shape;583;p25"/>
            <p:cNvPicPr preferRelativeResize="0"/>
            <p:nvPr/>
          </p:nvPicPr>
          <p:blipFill rotWithShape="1">
            <a:blip r:embed="rId8">
              <a:alphaModFix/>
            </a:blip>
            <a:srcRect b="0" l="0" r="0" t="0"/>
            <a:stretch/>
          </p:blipFill>
          <p:spPr>
            <a:xfrm>
              <a:off x="1397553" y="5159008"/>
              <a:ext cx="688307" cy="568128"/>
            </a:xfrm>
            <a:prstGeom prst="rect">
              <a:avLst/>
            </a:prstGeom>
            <a:noFill/>
            <a:ln>
              <a:noFill/>
            </a:ln>
          </p:spPr>
        </p:pic>
        <p:sp>
          <p:nvSpPr>
            <p:cNvPr id="584" name="Google Shape;584;p25"/>
            <p:cNvSpPr/>
            <p:nvPr/>
          </p:nvSpPr>
          <p:spPr>
            <a:xfrm>
              <a:off x="1236944" y="5027585"/>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85" name="Google Shape;585;p25"/>
          <p:cNvGrpSpPr/>
          <p:nvPr/>
        </p:nvGrpSpPr>
        <p:grpSpPr>
          <a:xfrm>
            <a:off x="283174" y="2730642"/>
            <a:ext cx="777374" cy="792031"/>
            <a:chOff x="3017232" y="4014646"/>
            <a:chExt cx="858000" cy="863343"/>
          </a:xfrm>
        </p:grpSpPr>
        <p:pic>
          <p:nvPicPr>
            <p:cNvPr descr="Imagen" id="586" name="Google Shape;586;p25"/>
            <p:cNvPicPr preferRelativeResize="0"/>
            <p:nvPr/>
          </p:nvPicPr>
          <p:blipFill rotWithShape="1">
            <a:blip r:embed="rId9">
              <a:alphaModFix/>
            </a:blip>
            <a:srcRect b="0" l="0" r="0" t="0"/>
            <a:stretch/>
          </p:blipFill>
          <p:spPr>
            <a:xfrm>
              <a:off x="3095551" y="4140968"/>
              <a:ext cx="720000" cy="612000"/>
            </a:xfrm>
            <a:prstGeom prst="rect">
              <a:avLst/>
            </a:prstGeom>
            <a:noFill/>
            <a:ln>
              <a:noFill/>
            </a:ln>
          </p:spPr>
        </p:pic>
        <p:sp>
          <p:nvSpPr>
            <p:cNvPr id="587" name="Google Shape;587;p25"/>
            <p:cNvSpPr/>
            <p:nvPr/>
          </p:nvSpPr>
          <p:spPr>
            <a:xfrm>
              <a:off x="3017232" y="4014646"/>
              <a:ext cx="858000"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88" name="Google Shape;588;p25"/>
          <p:cNvGrpSpPr/>
          <p:nvPr/>
        </p:nvGrpSpPr>
        <p:grpSpPr>
          <a:xfrm>
            <a:off x="1258107" y="2922853"/>
            <a:ext cx="2257574" cy="688986"/>
            <a:chOff x="299142" y="2332709"/>
            <a:chExt cx="2262819" cy="635304"/>
          </a:xfrm>
        </p:grpSpPr>
        <p:sp>
          <p:nvSpPr>
            <p:cNvPr id="589" name="Google Shape;589;p25"/>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90" name="Google Shape;590;p25"/>
            <p:cNvSpPr txBox="1"/>
            <p:nvPr/>
          </p:nvSpPr>
          <p:spPr>
            <a:xfrm>
              <a:off x="307726" y="2425277"/>
              <a:ext cx="2254235"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ARTICULACIÓN INTERINSTITUCIONAL</a:t>
              </a:r>
              <a:endParaRPr b="1" i="0" sz="1200" u="none" cap="none" strike="noStrike">
                <a:solidFill>
                  <a:srgbClr val="151837"/>
                </a:solidFill>
                <a:latin typeface="Arial"/>
                <a:ea typeface="Arial"/>
                <a:cs typeface="Arial"/>
                <a:sym typeface="Arial"/>
              </a:endParaRPr>
            </a:p>
          </p:txBody>
        </p:sp>
      </p:grpSp>
      <p:grpSp>
        <p:nvGrpSpPr>
          <p:cNvPr id="591" name="Google Shape;591;p25"/>
          <p:cNvGrpSpPr/>
          <p:nvPr/>
        </p:nvGrpSpPr>
        <p:grpSpPr>
          <a:xfrm>
            <a:off x="5445576" y="2908921"/>
            <a:ext cx="1098266" cy="504008"/>
            <a:chOff x="630750" y="4469672"/>
            <a:chExt cx="1311442" cy="402466"/>
          </a:xfrm>
        </p:grpSpPr>
        <p:sp>
          <p:nvSpPr>
            <p:cNvPr id="592" name="Google Shape;592;p25"/>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3" name="Google Shape;593;p25"/>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171</a:t>
              </a:r>
              <a:endParaRPr b="1" i="0" sz="2000" u="none" cap="none" strike="noStrike">
                <a:solidFill>
                  <a:schemeClr val="lt1"/>
                </a:solidFill>
                <a:latin typeface="Arial Black"/>
                <a:ea typeface="Arial Black"/>
                <a:cs typeface="Arial Black"/>
                <a:sym typeface="Arial Black"/>
              </a:endParaRPr>
            </a:p>
          </p:txBody>
        </p:sp>
      </p:grpSp>
      <p:grpSp>
        <p:nvGrpSpPr>
          <p:cNvPr id="594" name="Google Shape;594;p25"/>
          <p:cNvGrpSpPr/>
          <p:nvPr/>
        </p:nvGrpSpPr>
        <p:grpSpPr>
          <a:xfrm>
            <a:off x="3750547" y="2912159"/>
            <a:ext cx="1098266" cy="504008"/>
            <a:chOff x="630750" y="4469673"/>
            <a:chExt cx="1311442" cy="402466"/>
          </a:xfrm>
        </p:grpSpPr>
        <p:sp>
          <p:nvSpPr>
            <p:cNvPr id="595" name="Google Shape;595;p25"/>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6" name="Google Shape;596;p25"/>
            <p:cNvSpPr txBox="1"/>
            <p:nvPr/>
          </p:nvSpPr>
          <p:spPr>
            <a:xfrm>
              <a:off x="650170" y="4533437"/>
              <a:ext cx="1132087"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45</a:t>
              </a:r>
              <a:endParaRPr b="1" i="0" sz="2000" u="none" cap="none" strike="noStrike">
                <a:solidFill>
                  <a:srgbClr val="151837"/>
                </a:solidFill>
                <a:latin typeface="Arial Black"/>
                <a:ea typeface="Arial Black"/>
                <a:cs typeface="Arial Black"/>
                <a:sym typeface="Arial Black"/>
              </a:endParaRPr>
            </a:p>
          </p:txBody>
        </p:sp>
      </p:grpSp>
      <p:grpSp>
        <p:nvGrpSpPr>
          <p:cNvPr id="597" name="Google Shape;597;p25"/>
          <p:cNvGrpSpPr/>
          <p:nvPr/>
        </p:nvGrpSpPr>
        <p:grpSpPr>
          <a:xfrm>
            <a:off x="1266960" y="3770490"/>
            <a:ext cx="2257620" cy="741940"/>
            <a:chOff x="299142" y="2332709"/>
            <a:chExt cx="2254234" cy="635304"/>
          </a:xfrm>
        </p:grpSpPr>
        <p:sp>
          <p:nvSpPr>
            <p:cNvPr id="598" name="Google Shape;598;p25"/>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99" name="Google Shape;599;p25"/>
            <p:cNvSpPr txBox="1"/>
            <p:nvPr/>
          </p:nvSpPr>
          <p:spPr>
            <a:xfrm>
              <a:off x="342732" y="2425277"/>
              <a:ext cx="2067205" cy="48874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ATENCIÓN A LA CIUDADANÍA </a:t>
              </a:r>
              <a:endParaRPr b="1" i="0" sz="1200" u="none" cap="none" strike="noStrike">
                <a:solidFill>
                  <a:srgbClr val="151837"/>
                </a:solidFill>
                <a:latin typeface="Arial"/>
                <a:ea typeface="Arial"/>
                <a:cs typeface="Arial"/>
                <a:sym typeface="Arial"/>
              </a:endParaRPr>
            </a:p>
          </p:txBody>
        </p:sp>
      </p:grpSp>
      <p:grpSp>
        <p:nvGrpSpPr>
          <p:cNvPr id="600" name="Google Shape;600;p25"/>
          <p:cNvGrpSpPr/>
          <p:nvPr/>
        </p:nvGrpSpPr>
        <p:grpSpPr>
          <a:xfrm>
            <a:off x="1271316" y="4666702"/>
            <a:ext cx="2257620" cy="825068"/>
            <a:chOff x="299142" y="2332709"/>
            <a:chExt cx="2254234" cy="635304"/>
          </a:xfrm>
        </p:grpSpPr>
        <p:sp>
          <p:nvSpPr>
            <p:cNvPr id="601" name="Google Shape;601;p25"/>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602" name="Google Shape;602;p25"/>
            <p:cNvSpPr txBox="1"/>
            <p:nvPr/>
          </p:nvSpPr>
          <p:spPr>
            <a:xfrm>
              <a:off x="342732" y="2425277"/>
              <a:ext cx="21861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GESTIÓN SOCIAL DE PROYECTOS</a:t>
              </a:r>
              <a:endParaRPr b="1" i="0" sz="1200" u="none" cap="none" strike="noStrike">
                <a:solidFill>
                  <a:srgbClr val="151837"/>
                </a:solidFill>
                <a:latin typeface="Arial"/>
                <a:ea typeface="Arial"/>
                <a:cs typeface="Arial"/>
                <a:sym typeface="Arial"/>
              </a:endParaRPr>
            </a:p>
          </p:txBody>
        </p:sp>
      </p:grpSp>
      <p:sp>
        <p:nvSpPr>
          <p:cNvPr id="603" name="Google Shape;603;p25"/>
          <p:cNvSpPr txBox="1"/>
          <p:nvPr/>
        </p:nvSpPr>
        <p:spPr>
          <a:xfrm>
            <a:off x="3172053" y="2599190"/>
            <a:ext cx="2230414"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Actividades</a:t>
            </a:r>
            <a:endParaRPr b="1" i="0" sz="1200" u="none" cap="none" strike="noStrike">
              <a:solidFill>
                <a:srgbClr val="151837"/>
              </a:solidFill>
              <a:latin typeface="Arial"/>
              <a:ea typeface="Arial"/>
              <a:cs typeface="Arial"/>
              <a:sym typeface="Arial"/>
            </a:endParaRPr>
          </a:p>
        </p:txBody>
      </p:sp>
      <p:sp>
        <p:nvSpPr>
          <p:cNvPr id="604" name="Google Shape;604;p25"/>
          <p:cNvSpPr txBox="1"/>
          <p:nvPr/>
        </p:nvSpPr>
        <p:spPr>
          <a:xfrm>
            <a:off x="5302936" y="2401902"/>
            <a:ext cx="130623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Ciudadanos atendidos </a:t>
            </a:r>
            <a:endParaRPr b="0" i="0" sz="1400" u="none" cap="none" strike="noStrike">
              <a:solidFill>
                <a:srgbClr val="000000"/>
              </a:solidFill>
              <a:latin typeface="Arial"/>
              <a:ea typeface="Arial"/>
              <a:cs typeface="Arial"/>
              <a:sym typeface="Arial"/>
            </a:endParaRPr>
          </a:p>
        </p:txBody>
      </p:sp>
      <p:grpSp>
        <p:nvGrpSpPr>
          <p:cNvPr id="605" name="Google Shape;605;p25"/>
          <p:cNvGrpSpPr/>
          <p:nvPr/>
        </p:nvGrpSpPr>
        <p:grpSpPr>
          <a:xfrm>
            <a:off x="1273241" y="5587394"/>
            <a:ext cx="2257620" cy="741940"/>
            <a:chOff x="299142" y="2332709"/>
            <a:chExt cx="2254234" cy="635304"/>
          </a:xfrm>
        </p:grpSpPr>
        <p:sp>
          <p:nvSpPr>
            <p:cNvPr id="606" name="Google Shape;606;p25"/>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607" name="Google Shape;607;p25"/>
            <p:cNvSpPr txBox="1"/>
            <p:nvPr/>
          </p:nvSpPr>
          <p:spPr>
            <a:xfrm>
              <a:off x="342732" y="2425277"/>
              <a:ext cx="2185951"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RENDICIÓN DE CUENTAS  </a:t>
              </a:r>
              <a:endParaRPr b="1" i="0" sz="1200" u="none" cap="none" strike="noStrike">
                <a:solidFill>
                  <a:srgbClr val="151837"/>
                </a:solidFill>
                <a:latin typeface="Arial"/>
                <a:ea typeface="Arial"/>
                <a:cs typeface="Arial"/>
                <a:sym typeface="Arial"/>
              </a:endParaRPr>
            </a:p>
          </p:txBody>
        </p:sp>
      </p:grpSp>
      <p:grpSp>
        <p:nvGrpSpPr>
          <p:cNvPr id="608" name="Google Shape;608;p25"/>
          <p:cNvGrpSpPr/>
          <p:nvPr/>
        </p:nvGrpSpPr>
        <p:grpSpPr>
          <a:xfrm>
            <a:off x="5450348" y="3762493"/>
            <a:ext cx="1098266" cy="504008"/>
            <a:chOff x="630750" y="4469672"/>
            <a:chExt cx="1311442" cy="402466"/>
          </a:xfrm>
        </p:grpSpPr>
        <p:sp>
          <p:nvSpPr>
            <p:cNvPr id="609" name="Google Shape;609;p25"/>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0" name="Google Shape;610;p25"/>
            <p:cNvSpPr txBox="1"/>
            <p:nvPr/>
          </p:nvSpPr>
          <p:spPr>
            <a:xfrm>
              <a:off x="669667"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91</a:t>
              </a:r>
              <a:endParaRPr b="1" i="0" sz="2000" u="none" cap="none" strike="noStrike">
                <a:solidFill>
                  <a:schemeClr val="lt1"/>
                </a:solidFill>
                <a:latin typeface="Arial Black"/>
                <a:ea typeface="Arial Black"/>
                <a:cs typeface="Arial Black"/>
                <a:sym typeface="Arial Black"/>
              </a:endParaRPr>
            </a:p>
          </p:txBody>
        </p:sp>
      </p:grpSp>
      <p:grpSp>
        <p:nvGrpSpPr>
          <p:cNvPr id="611" name="Google Shape;611;p25"/>
          <p:cNvGrpSpPr/>
          <p:nvPr/>
        </p:nvGrpSpPr>
        <p:grpSpPr>
          <a:xfrm>
            <a:off x="3763656" y="3772145"/>
            <a:ext cx="1098266" cy="504008"/>
            <a:chOff x="630750" y="4469673"/>
            <a:chExt cx="1311442" cy="402466"/>
          </a:xfrm>
        </p:grpSpPr>
        <p:sp>
          <p:nvSpPr>
            <p:cNvPr id="612" name="Google Shape;612;p25"/>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3" name="Google Shape;613;p25"/>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77</a:t>
              </a:r>
              <a:endParaRPr b="1" i="0" sz="2000" u="none" cap="none" strike="noStrike">
                <a:solidFill>
                  <a:srgbClr val="151837"/>
                </a:solidFill>
                <a:latin typeface="Arial Black"/>
                <a:ea typeface="Arial Black"/>
                <a:cs typeface="Arial Black"/>
                <a:sym typeface="Arial Black"/>
              </a:endParaRPr>
            </a:p>
          </p:txBody>
        </p:sp>
      </p:grpSp>
      <p:grpSp>
        <p:nvGrpSpPr>
          <p:cNvPr id="614" name="Google Shape;614;p25"/>
          <p:cNvGrpSpPr/>
          <p:nvPr/>
        </p:nvGrpSpPr>
        <p:grpSpPr>
          <a:xfrm>
            <a:off x="5406922" y="4661225"/>
            <a:ext cx="1098266" cy="504008"/>
            <a:chOff x="630750" y="4469672"/>
            <a:chExt cx="1311442" cy="402466"/>
          </a:xfrm>
        </p:grpSpPr>
        <p:sp>
          <p:nvSpPr>
            <p:cNvPr id="615" name="Google Shape;615;p25"/>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6" name="Google Shape;616;p25"/>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38</a:t>
              </a:r>
              <a:endParaRPr b="1" i="0" sz="2000" u="none" cap="none" strike="noStrike">
                <a:solidFill>
                  <a:schemeClr val="lt1"/>
                </a:solidFill>
                <a:latin typeface="Arial Black"/>
                <a:ea typeface="Arial Black"/>
                <a:cs typeface="Arial Black"/>
                <a:sym typeface="Arial Black"/>
              </a:endParaRPr>
            </a:p>
          </p:txBody>
        </p:sp>
      </p:grpSp>
      <p:grpSp>
        <p:nvGrpSpPr>
          <p:cNvPr id="617" name="Google Shape;617;p25"/>
          <p:cNvGrpSpPr/>
          <p:nvPr/>
        </p:nvGrpSpPr>
        <p:grpSpPr>
          <a:xfrm>
            <a:off x="3776908" y="4675524"/>
            <a:ext cx="1098266" cy="504008"/>
            <a:chOff x="630750" y="4469673"/>
            <a:chExt cx="1311442" cy="402466"/>
          </a:xfrm>
        </p:grpSpPr>
        <p:sp>
          <p:nvSpPr>
            <p:cNvPr id="618" name="Google Shape;618;p25"/>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9" name="Google Shape;619;p25"/>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a:t>
              </a:r>
              <a:endParaRPr b="1" i="0" sz="2000" u="none" cap="none" strike="noStrike">
                <a:solidFill>
                  <a:srgbClr val="151837"/>
                </a:solidFill>
                <a:latin typeface="Arial Black"/>
                <a:ea typeface="Arial Black"/>
                <a:cs typeface="Arial Black"/>
                <a:sym typeface="Arial Black"/>
              </a:endParaRPr>
            </a:p>
          </p:txBody>
        </p:sp>
      </p:grpSp>
      <p:grpSp>
        <p:nvGrpSpPr>
          <p:cNvPr id="620" name="Google Shape;620;p25"/>
          <p:cNvGrpSpPr/>
          <p:nvPr/>
        </p:nvGrpSpPr>
        <p:grpSpPr>
          <a:xfrm>
            <a:off x="5433577" y="5586348"/>
            <a:ext cx="1098266" cy="504008"/>
            <a:chOff x="630750" y="4469672"/>
            <a:chExt cx="1311442" cy="402466"/>
          </a:xfrm>
        </p:grpSpPr>
        <p:sp>
          <p:nvSpPr>
            <p:cNvPr id="621" name="Google Shape;621;p25"/>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2" name="Google Shape;622;p25"/>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76</a:t>
              </a:r>
              <a:endParaRPr b="1" i="0" sz="2000" u="none" cap="none" strike="noStrike">
                <a:solidFill>
                  <a:schemeClr val="lt1"/>
                </a:solidFill>
                <a:latin typeface="Arial Black"/>
                <a:ea typeface="Arial Black"/>
                <a:cs typeface="Arial Black"/>
                <a:sym typeface="Arial Black"/>
              </a:endParaRPr>
            </a:p>
          </p:txBody>
        </p:sp>
      </p:grpSp>
      <p:grpSp>
        <p:nvGrpSpPr>
          <p:cNvPr id="623" name="Google Shape;623;p25"/>
          <p:cNvGrpSpPr/>
          <p:nvPr/>
        </p:nvGrpSpPr>
        <p:grpSpPr>
          <a:xfrm>
            <a:off x="3803563" y="5606802"/>
            <a:ext cx="1098266" cy="504008"/>
            <a:chOff x="630750" y="4469673"/>
            <a:chExt cx="1311442" cy="402466"/>
          </a:xfrm>
        </p:grpSpPr>
        <p:sp>
          <p:nvSpPr>
            <p:cNvPr id="624" name="Google Shape;624;p25"/>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5" name="Google Shape;625;p25"/>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a:t>
              </a:r>
              <a:endParaRPr b="1" i="0" sz="2000" u="none" cap="none" strike="noStrike">
                <a:solidFill>
                  <a:srgbClr val="151837"/>
                </a:solidFill>
                <a:latin typeface="Arial Black"/>
                <a:ea typeface="Arial Black"/>
                <a:cs typeface="Arial Black"/>
                <a:sym typeface="Arial Black"/>
              </a:endParaRPr>
            </a:p>
          </p:txBody>
        </p:sp>
      </p:grpSp>
      <p:sp>
        <p:nvSpPr>
          <p:cNvPr id="626" name="Google Shape;626;p25"/>
          <p:cNvSpPr txBox="1"/>
          <p:nvPr/>
        </p:nvSpPr>
        <p:spPr>
          <a:xfrm>
            <a:off x="193458" y="963700"/>
            <a:ext cx="11858700" cy="1323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de Santa Fe:</a:t>
            </a:r>
            <a:endParaRPr b="1" i="0" sz="2000" u="none" cap="none" strike="noStrike">
              <a:solidFill>
                <a:srgbClr val="1D2046"/>
              </a:solidFill>
              <a:latin typeface="Arial"/>
              <a:ea typeface="Arial"/>
              <a:cs typeface="Arial"/>
              <a:sym typeface="Arial"/>
            </a:endParaRPr>
          </a:p>
        </p:txBody>
      </p:sp>
      <p:pic>
        <p:nvPicPr>
          <p:cNvPr id="627" name="Google Shape;627;p25"/>
          <p:cNvPicPr preferRelativeResize="0"/>
          <p:nvPr/>
        </p:nvPicPr>
        <p:blipFill rotWithShape="1">
          <a:blip r:embed="rId10">
            <a:alphaModFix/>
          </a:blip>
          <a:srcRect b="0" l="0" r="0" t="0"/>
          <a:stretch/>
        </p:blipFill>
        <p:spPr>
          <a:xfrm>
            <a:off x="7024271" y="2060196"/>
            <a:ext cx="3154773" cy="1814808"/>
          </a:xfrm>
          <a:prstGeom prst="rect">
            <a:avLst/>
          </a:prstGeom>
          <a:noFill/>
          <a:ln>
            <a:noFill/>
          </a:ln>
        </p:spPr>
      </p:pic>
      <p:pic>
        <p:nvPicPr>
          <p:cNvPr id="628" name="Google Shape;628;p25"/>
          <p:cNvPicPr preferRelativeResize="0"/>
          <p:nvPr/>
        </p:nvPicPr>
        <p:blipFill rotWithShape="1">
          <a:blip r:embed="rId11">
            <a:alphaModFix/>
          </a:blip>
          <a:srcRect b="0" l="0" r="0" t="0"/>
          <a:stretch/>
        </p:blipFill>
        <p:spPr>
          <a:xfrm>
            <a:off x="8477685" y="4128497"/>
            <a:ext cx="3215226" cy="192913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cxnSp>
        <p:nvCxnSpPr>
          <p:cNvPr id="633" name="Google Shape;633;p32"/>
          <p:cNvCxnSpPr/>
          <p:nvPr/>
        </p:nvCxnSpPr>
        <p:spPr>
          <a:xfrm>
            <a:off x="0" y="1345444"/>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634" name="Google Shape;634;p32"/>
          <p:cNvCxnSpPr/>
          <p:nvPr/>
        </p:nvCxnSpPr>
        <p:spPr>
          <a:xfrm rot="10800000">
            <a:off x="10306233" y="1345441"/>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635" name="Google Shape;635;p32"/>
          <p:cNvSpPr txBox="1"/>
          <p:nvPr/>
        </p:nvSpPr>
        <p:spPr>
          <a:xfrm>
            <a:off x="428855" y="295282"/>
            <a:ext cx="11417965"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1D2046"/>
                </a:solidFill>
                <a:latin typeface="Arial Black"/>
                <a:ea typeface="Arial Black"/>
                <a:cs typeface="Arial Black"/>
                <a:sym typeface="Arial Black"/>
              </a:rPr>
              <a:t>13. Acciones Pedagógicas en Seguridad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1D2046"/>
                </a:solidFill>
                <a:latin typeface="Arial Black"/>
                <a:ea typeface="Arial Black"/>
                <a:cs typeface="Arial Black"/>
                <a:sym typeface="Arial Black"/>
              </a:rPr>
              <a:t> Vial y Cultura Ciudadana.   </a:t>
            </a:r>
            <a:endParaRPr b="0" i="0" sz="1400" u="none" cap="none" strike="noStrike">
              <a:solidFill>
                <a:srgbClr val="000000"/>
              </a:solidFill>
              <a:latin typeface="Arial"/>
              <a:ea typeface="Arial"/>
              <a:cs typeface="Arial"/>
              <a:sym typeface="Arial"/>
            </a:endParaRPr>
          </a:p>
        </p:txBody>
      </p:sp>
      <p:pic>
        <p:nvPicPr>
          <p:cNvPr id="636" name="Google Shape;636;p32"/>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637" name="Google Shape;637;p32"/>
          <p:cNvPicPr preferRelativeResize="0"/>
          <p:nvPr/>
        </p:nvPicPr>
        <p:blipFill rotWithShape="1">
          <a:blip r:embed="rId4">
            <a:alphaModFix/>
          </a:blip>
          <a:srcRect b="0" l="0" r="0" t="0"/>
          <a:stretch/>
        </p:blipFill>
        <p:spPr>
          <a:xfrm>
            <a:off x="9906552" y="142886"/>
            <a:ext cx="2129687" cy="703500"/>
          </a:xfrm>
          <a:prstGeom prst="rect">
            <a:avLst/>
          </a:prstGeom>
          <a:noFill/>
          <a:ln>
            <a:noFill/>
          </a:ln>
        </p:spPr>
      </p:pic>
      <p:pic>
        <p:nvPicPr>
          <p:cNvPr id="638" name="Google Shape;638;p32"/>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639" name="Google Shape;639;p32"/>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640" name="Google Shape;640;p32"/>
          <p:cNvPicPr preferRelativeResize="0"/>
          <p:nvPr/>
        </p:nvPicPr>
        <p:blipFill rotWithShape="1">
          <a:blip r:embed="rId7">
            <a:alphaModFix/>
          </a:blip>
          <a:srcRect b="2110" l="0" r="62912" t="35963"/>
          <a:stretch/>
        </p:blipFill>
        <p:spPr>
          <a:xfrm>
            <a:off x="10135155" y="-39924"/>
            <a:ext cx="2038944" cy="6897924"/>
          </a:xfrm>
          <a:prstGeom prst="rect">
            <a:avLst/>
          </a:prstGeom>
          <a:noFill/>
          <a:ln>
            <a:noFill/>
          </a:ln>
        </p:spPr>
      </p:pic>
      <p:sp>
        <p:nvSpPr>
          <p:cNvPr id="641" name="Google Shape;641;p32"/>
          <p:cNvSpPr txBox="1"/>
          <p:nvPr/>
        </p:nvSpPr>
        <p:spPr>
          <a:xfrm>
            <a:off x="320250" y="1507100"/>
            <a:ext cx="115515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el 2024, en la localidad de Santa Fe se desarrollaron </a:t>
            </a:r>
            <a:r>
              <a:rPr b="1" i="0" lang="es-CO" sz="3000" u="none" cap="none" strike="noStrike">
                <a:solidFill>
                  <a:srgbClr val="BED000"/>
                </a:solidFill>
                <a:latin typeface="Arial Black"/>
                <a:ea typeface="Arial Black"/>
                <a:cs typeface="Arial Black"/>
                <a:sym typeface="Arial Black"/>
              </a:rPr>
              <a:t>75</a:t>
            </a:r>
            <a:r>
              <a:rPr b="1" i="0" lang="es-CO" sz="2000" u="none" cap="none" strike="noStrike">
                <a:solidFill>
                  <a:srgbClr val="1D2046"/>
                </a:solidFill>
                <a:latin typeface="Arial"/>
                <a:ea typeface="Arial"/>
                <a:cs typeface="Arial"/>
                <a:sym typeface="Arial"/>
              </a:rPr>
              <a:t> acciones pedagógicas en educación vial en las cuales participaron </a:t>
            </a:r>
            <a:r>
              <a:rPr b="1" i="0" lang="es-CO" sz="3000" u="none" cap="none" strike="noStrike">
                <a:solidFill>
                  <a:srgbClr val="BED000"/>
                </a:solidFill>
                <a:latin typeface="Arial Black"/>
                <a:ea typeface="Arial Black"/>
                <a:cs typeface="Arial Black"/>
                <a:sym typeface="Arial Black"/>
              </a:rPr>
              <a:t>5.898 </a:t>
            </a:r>
            <a:r>
              <a:rPr b="1" i="0" lang="es-CO" sz="2000" u="none" cap="none" strike="noStrike">
                <a:solidFill>
                  <a:srgbClr val="1D2046"/>
                </a:solidFill>
                <a:latin typeface="Arial"/>
                <a:ea typeface="Arial"/>
                <a:cs typeface="Arial"/>
                <a:sym typeface="Arial"/>
              </a:rPr>
              <a:t>personas.</a:t>
            </a:r>
            <a:endParaRPr b="1" i="0" sz="2000" u="none" cap="none" strike="noStrike">
              <a:solidFill>
                <a:srgbClr val="1D2046"/>
              </a:solidFill>
              <a:latin typeface="Arial"/>
              <a:ea typeface="Arial"/>
              <a:cs typeface="Arial"/>
              <a:sym typeface="Arial"/>
            </a:endParaRPr>
          </a:p>
        </p:txBody>
      </p:sp>
      <p:sp>
        <p:nvSpPr>
          <p:cNvPr id="642" name="Google Shape;642;p32"/>
          <p:cNvSpPr/>
          <p:nvPr/>
        </p:nvSpPr>
        <p:spPr>
          <a:xfrm>
            <a:off x="428855" y="3128528"/>
            <a:ext cx="5533062" cy="7428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BED000"/>
                </a:solidFill>
                <a:latin typeface="Arial Black"/>
                <a:ea typeface="Arial Black"/>
                <a:cs typeface="Arial Black"/>
                <a:sym typeface="Arial Black"/>
              </a:rPr>
              <a:t>32</a:t>
            </a:r>
            <a:r>
              <a:rPr b="1" i="0" lang="es-CO" sz="1500" u="none" cap="none" strike="noStrike">
                <a:solidFill>
                  <a:srgbClr val="929000"/>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Actividades en empresas y entidades</a:t>
            </a:r>
            <a:endParaRPr b="1" i="0" sz="2000" u="none" cap="none" strike="noStrike">
              <a:solidFill>
                <a:srgbClr val="1D2046"/>
              </a:solidFill>
              <a:latin typeface="Arial"/>
              <a:ea typeface="Arial"/>
              <a:cs typeface="Arial"/>
              <a:sym typeface="Arial"/>
            </a:endParaRPr>
          </a:p>
        </p:txBody>
      </p:sp>
      <p:sp>
        <p:nvSpPr>
          <p:cNvPr id="643" name="Google Shape;643;p32"/>
          <p:cNvSpPr/>
          <p:nvPr/>
        </p:nvSpPr>
        <p:spPr>
          <a:xfrm>
            <a:off x="721278" y="4161267"/>
            <a:ext cx="5455402" cy="8544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BED000"/>
                </a:solidFill>
                <a:latin typeface="Arial Black"/>
                <a:ea typeface="Arial Black"/>
                <a:cs typeface="Arial Black"/>
                <a:sym typeface="Arial Black"/>
              </a:rPr>
              <a:t>4 </a:t>
            </a:r>
            <a:r>
              <a:rPr b="1" i="0" lang="es-CO" sz="2000" u="none" cap="none" strike="noStrike">
                <a:solidFill>
                  <a:srgbClr val="1D2046"/>
                </a:solidFill>
                <a:latin typeface="Arial"/>
                <a:ea typeface="Arial"/>
                <a:cs typeface="Arial"/>
                <a:sym typeface="Arial"/>
              </a:rPr>
              <a:t>Actividades en instituciones educativas</a:t>
            </a:r>
            <a:endParaRPr b="1" i="0" sz="2000" u="none" cap="none" strike="noStrike">
              <a:solidFill>
                <a:srgbClr val="1D2046"/>
              </a:solidFill>
              <a:latin typeface="Arial"/>
              <a:ea typeface="Arial"/>
              <a:cs typeface="Arial"/>
              <a:sym typeface="Arial"/>
            </a:endParaRPr>
          </a:p>
        </p:txBody>
      </p:sp>
      <p:sp>
        <p:nvSpPr>
          <p:cNvPr id="644" name="Google Shape;644;p32"/>
          <p:cNvSpPr/>
          <p:nvPr/>
        </p:nvSpPr>
        <p:spPr>
          <a:xfrm>
            <a:off x="1076020" y="5110245"/>
            <a:ext cx="4962900" cy="7709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BED000"/>
                </a:solidFill>
                <a:latin typeface="Arial Black"/>
                <a:ea typeface="Arial Black"/>
                <a:cs typeface="Arial Black"/>
                <a:sym typeface="Arial Black"/>
              </a:rPr>
              <a:t>39</a:t>
            </a:r>
            <a:r>
              <a:rPr b="1" i="0" lang="es-CO" sz="1400" u="none" cap="none" strike="noStrike">
                <a:solidFill>
                  <a:srgbClr val="72801C"/>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Acciones pedagógicas en vía</a:t>
            </a:r>
            <a:endParaRPr b="1" i="0" sz="2000" u="none" cap="none" strike="noStrike">
              <a:solidFill>
                <a:srgbClr val="1D2046"/>
              </a:solidFill>
              <a:latin typeface="Arial"/>
              <a:ea typeface="Arial"/>
              <a:cs typeface="Arial"/>
              <a:sym typeface="Arial"/>
            </a:endParaRPr>
          </a:p>
        </p:txBody>
      </p:sp>
      <p:pic>
        <p:nvPicPr>
          <p:cNvPr id="645" name="Google Shape;645;p32"/>
          <p:cNvPicPr preferRelativeResize="0"/>
          <p:nvPr/>
        </p:nvPicPr>
        <p:blipFill rotWithShape="1">
          <a:blip r:embed="rId8">
            <a:alphaModFix/>
          </a:blip>
          <a:srcRect b="0" l="0" r="0" t="0"/>
          <a:stretch/>
        </p:blipFill>
        <p:spPr>
          <a:xfrm>
            <a:off x="9362102" y="2654831"/>
            <a:ext cx="2546865" cy="1769759"/>
          </a:xfrm>
          <a:prstGeom prst="rect">
            <a:avLst/>
          </a:prstGeom>
          <a:noFill/>
          <a:ln>
            <a:noFill/>
          </a:ln>
        </p:spPr>
      </p:pic>
      <p:pic>
        <p:nvPicPr>
          <p:cNvPr id="646" name="Google Shape;646;p32"/>
          <p:cNvPicPr preferRelativeResize="0"/>
          <p:nvPr/>
        </p:nvPicPr>
        <p:blipFill rotWithShape="1">
          <a:blip r:embed="rId9">
            <a:alphaModFix/>
          </a:blip>
          <a:srcRect b="0" l="10119" r="0" t="0"/>
          <a:stretch/>
        </p:blipFill>
        <p:spPr>
          <a:xfrm>
            <a:off x="6096000" y="2654832"/>
            <a:ext cx="3037499" cy="1750331"/>
          </a:xfrm>
          <a:prstGeom prst="rect">
            <a:avLst/>
          </a:prstGeom>
          <a:noFill/>
          <a:ln>
            <a:noFill/>
          </a:ln>
        </p:spPr>
      </p:pic>
      <p:pic>
        <p:nvPicPr>
          <p:cNvPr id="647" name="Google Shape;647;p32"/>
          <p:cNvPicPr preferRelativeResize="0"/>
          <p:nvPr/>
        </p:nvPicPr>
        <p:blipFill rotWithShape="1">
          <a:blip r:embed="rId10">
            <a:alphaModFix/>
          </a:blip>
          <a:srcRect b="0" l="8054" r="0" t="0"/>
          <a:stretch/>
        </p:blipFill>
        <p:spPr>
          <a:xfrm>
            <a:off x="7608224" y="4547122"/>
            <a:ext cx="3507756" cy="19133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cxnSp>
        <p:nvCxnSpPr>
          <p:cNvPr id="652" name="Google Shape;652;g34c3f644d43_0_0"/>
          <p:cNvCxnSpPr/>
          <p:nvPr/>
        </p:nvCxnSpPr>
        <p:spPr>
          <a:xfrm>
            <a:off x="14503" y="14242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653" name="Google Shape;653;g34c3f644d43_0_0"/>
          <p:cNvCxnSpPr/>
          <p:nvPr/>
        </p:nvCxnSpPr>
        <p:spPr>
          <a:xfrm rot="10800000">
            <a:off x="10316700" y="14242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654" name="Google Shape;654;g34c3f644d43_0_0"/>
          <p:cNvSpPr txBox="1"/>
          <p:nvPr/>
        </p:nvSpPr>
        <p:spPr>
          <a:xfrm>
            <a:off x="428858" y="295282"/>
            <a:ext cx="11418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14. Dirección de Inteligencia para la</a:t>
            </a:r>
            <a:endParaRPr b="1" i="0" sz="3400" u="none" cap="none" strike="noStrike">
              <a:solidFill>
                <a:srgbClr val="1D2046"/>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 Movilidad   </a:t>
            </a:r>
            <a:endParaRPr b="0" i="0" sz="1400" u="none" cap="none" strike="noStrike">
              <a:solidFill>
                <a:srgbClr val="000000"/>
              </a:solidFill>
              <a:latin typeface="Arial"/>
              <a:ea typeface="Arial"/>
              <a:cs typeface="Arial"/>
              <a:sym typeface="Arial"/>
            </a:endParaRPr>
          </a:p>
        </p:txBody>
      </p:sp>
      <p:pic>
        <p:nvPicPr>
          <p:cNvPr id="655" name="Google Shape;655;g34c3f644d43_0_0"/>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656" name="Google Shape;656;g34c3f644d43_0_0"/>
          <p:cNvPicPr preferRelativeResize="0"/>
          <p:nvPr/>
        </p:nvPicPr>
        <p:blipFill rotWithShape="1">
          <a:blip r:embed="rId4">
            <a:alphaModFix/>
          </a:blip>
          <a:srcRect b="0" l="0" r="0" t="0"/>
          <a:stretch/>
        </p:blipFill>
        <p:spPr>
          <a:xfrm>
            <a:off x="9913827" y="451941"/>
            <a:ext cx="2129687" cy="703500"/>
          </a:xfrm>
          <a:prstGeom prst="rect">
            <a:avLst/>
          </a:prstGeom>
          <a:noFill/>
          <a:ln>
            <a:noFill/>
          </a:ln>
        </p:spPr>
      </p:pic>
      <p:pic>
        <p:nvPicPr>
          <p:cNvPr id="657" name="Google Shape;657;g34c3f644d43_0_0"/>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658" name="Google Shape;658;g34c3f644d43_0_0"/>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659" name="Google Shape;659;g34c3f644d43_0_0"/>
          <p:cNvPicPr preferRelativeResize="0"/>
          <p:nvPr/>
        </p:nvPicPr>
        <p:blipFill rotWithShape="1">
          <a:blip r:embed="rId7">
            <a:alphaModFix/>
          </a:blip>
          <a:srcRect b="2111" l="0" r="62912" t="35961"/>
          <a:stretch/>
        </p:blipFill>
        <p:spPr>
          <a:xfrm>
            <a:off x="10153055" y="9"/>
            <a:ext cx="2038944" cy="6858000"/>
          </a:xfrm>
          <a:prstGeom prst="rect">
            <a:avLst/>
          </a:prstGeom>
          <a:noFill/>
          <a:ln>
            <a:noFill/>
          </a:ln>
        </p:spPr>
      </p:pic>
      <p:sp>
        <p:nvSpPr>
          <p:cNvPr id="660" name="Google Shape;660;g34c3f644d43_0_0"/>
          <p:cNvSpPr txBox="1"/>
          <p:nvPr/>
        </p:nvSpPr>
        <p:spPr>
          <a:xfrm>
            <a:off x="245150" y="1548025"/>
            <a:ext cx="11798400" cy="1200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En el Observatorio de Movilidad de Bogotá se encontrar información relevante y actualizada sobre factores como siniestralidad vial, cómo se mueven los ciudadanos en Bogotá, número de registros de ciclistas entre otros temas, durante el 2024 se presentaron las siguientes cifras en la Localidad de Santa Fe.</a:t>
            </a:r>
            <a:endParaRPr b="1" i="0" sz="2000" u="none" cap="none" strike="noStrike">
              <a:solidFill>
                <a:srgbClr val="FF0000"/>
              </a:solidFill>
              <a:latin typeface="Arial"/>
              <a:ea typeface="Arial"/>
              <a:cs typeface="Arial"/>
              <a:sym typeface="Arial"/>
            </a:endParaRPr>
          </a:p>
        </p:txBody>
      </p:sp>
      <p:sp>
        <p:nvSpPr>
          <p:cNvPr id="661" name="Google Shape;661;g34c3f644d43_0_0"/>
          <p:cNvSpPr txBox="1"/>
          <p:nvPr/>
        </p:nvSpPr>
        <p:spPr>
          <a:xfrm>
            <a:off x="627754" y="3141164"/>
            <a:ext cx="5007300" cy="2493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Viajes diarios: </a:t>
            </a:r>
            <a:r>
              <a:rPr b="1" i="0" lang="es-CO" sz="2800" u="none" cap="none" strike="noStrike">
                <a:solidFill>
                  <a:srgbClr val="BED000"/>
                </a:solidFill>
                <a:latin typeface="Arial Black"/>
                <a:ea typeface="Arial Black"/>
                <a:cs typeface="Arial Black"/>
                <a:sym typeface="Arial Black"/>
              </a:rPr>
              <a:t>181 </a:t>
            </a:r>
            <a:r>
              <a:rPr b="1" i="0" lang="es-CO" sz="1800" u="none" cap="none" strike="noStrike">
                <a:solidFill>
                  <a:srgbClr val="1D2046"/>
                </a:solidFill>
                <a:latin typeface="Arial"/>
                <a:ea typeface="Arial"/>
                <a:cs typeface="Arial"/>
                <a:sym typeface="Arial"/>
              </a:rPr>
              <a:t>mil</a:t>
            </a:r>
            <a:endParaRPr b="1"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Tiempo de viaje promedio: </a:t>
            </a:r>
            <a:r>
              <a:rPr b="1" i="0" lang="es-CO" sz="2800" u="none" cap="none" strike="noStrike">
                <a:solidFill>
                  <a:srgbClr val="BED000"/>
                </a:solidFill>
                <a:latin typeface="Arial Black"/>
                <a:ea typeface="Arial Black"/>
                <a:cs typeface="Arial Black"/>
                <a:sym typeface="Arial Black"/>
              </a:rPr>
              <a:t>49 </a:t>
            </a:r>
            <a:r>
              <a:rPr b="1" i="0" lang="es-CO" sz="1800" u="none" cap="none" strike="noStrike">
                <a:solidFill>
                  <a:srgbClr val="1D2046"/>
                </a:solidFill>
                <a:latin typeface="Arial"/>
                <a:ea typeface="Arial"/>
                <a:cs typeface="Arial"/>
                <a:sym typeface="Arial"/>
              </a:rPr>
              <a:t>min</a:t>
            </a:r>
            <a:endParaRPr b="1" i="0" sz="1800" u="none" cap="none" strike="noStrike">
              <a:solidFill>
                <a:srgbClr val="1D2046"/>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Modos de transporte: </a:t>
            </a:r>
            <a:r>
              <a:rPr b="1" i="0" lang="es-CO" sz="2800" u="none" cap="none" strike="noStrike">
                <a:solidFill>
                  <a:srgbClr val="BED000"/>
                </a:solidFill>
                <a:latin typeface="Arial Black"/>
                <a:ea typeface="Arial Black"/>
                <a:cs typeface="Arial Black"/>
                <a:sym typeface="Arial Black"/>
              </a:rPr>
              <a:t>80%</a:t>
            </a:r>
            <a:r>
              <a:rPr b="1" i="0" lang="es-CO" sz="1800" u="none" cap="none" strike="noStrike">
                <a:solidFill>
                  <a:srgbClr val="1D2046"/>
                </a:solidFill>
                <a:latin typeface="Arial"/>
                <a:ea typeface="Arial"/>
                <a:cs typeface="Arial"/>
                <a:sym typeface="Arial"/>
              </a:rPr>
              <a:t> viajes en modos sostenibles</a:t>
            </a:r>
            <a:endParaRPr b="1" i="0" sz="1800" u="none" cap="none" strike="noStrike">
              <a:solidFill>
                <a:srgbClr val="1D2046"/>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Principal motivo de viaje: Trabajar con el </a:t>
            </a:r>
            <a:r>
              <a:rPr b="1" i="0" lang="es-CO" sz="2800" u="none" cap="none" strike="noStrike">
                <a:solidFill>
                  <a:srgbClr val="BED000"/>
                </a:solidFill>
                <a:latin typeface="Arial Black"/>
                <a:ea typeface="Arial Black"/>
                <a:cs typeface="Arial Black"/>
                <a:sym typeface="Arial Black"/>
              </a:rPr>
              <a:t>47%</a:t>
            </a:r>
            <a:endParaRPr b="1" i="0" sz="2000" u="none" cap="none" strike="noStrike">
              <a:solidFill>
                <a:srgbClr val="000000"/>
              </a:solidFill>
              <a:latin typeface="Arial"/>
              <a:ea typeface="Arial"/>
              <a:cs typeface="Arial"/>
              <a:sym typeface="Arial"/>
            </a:endParaRPr>
          </a:p>
        </p:txBody>
      </p:sp>
      <p:pic>
        <p:nvPicPr>
          <p:cNvPr id="662" name="Google Shape;662;g34c3f644d43_0_0"/>
          <p:cNvPicPr preferRelativeResize="0"/>
          <p:nvPr/>
        </p:nvPicPr>
        <p:blipFill rotWithShape="1">
          <a:blip r:embed="rId8">
            <a:alphaModFix/>
          </a:blip>
          <a:srcRect b="0" l="0" r="0" t="0"/>
          <a:stretch/>
        </p:blipFill>
        <p:spPr>
          <a:xfrm>
            <a:off x="5952561" y="2692776"/>
            <a:ext cx="5609802" cy="35370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cxnSp>
        <p:nvCxnSpPr>
          <p:cNvPr id="667" name="Google Shape;667;p34"/>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668" name="Google Shape;668;p34"/>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669" name="Google Shape;669;p34"/>
          <p:cNvSpPr txBox="1"/>
          <p:nvPr/>
        </p:nvSpPr>
        <p:spPr>
          <a:xfrm>
            <a:off x="56548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15. Transparencia</a:t>
            </a:r>
            <a:endParaRPr b="0" i="0" sz="1400" u="none" cap="none" strike="noStrike">
              <a:solidFill>
                <a:srgbClr val="000000"/>
              </a:solidFill>
              <a:latin typeface="Arial"/>
              <a:ea typeface="Arial"/>
              <a:cs typeface="Arial"/>
              <a:sym typeface="Arial"/>
            </a:endParaRPr>
          </a:p>
        </p:txBody>
      </p:sp>
      <p:pic>
        <p:nvPicPr>
          <p:cNvPr id="670" name="Google Shape;670;p34"/>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671" name="Google Shape;671;p34"/>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672" name="Google Shape;672;p34"/>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673" name="Google Shape;673;p34"/>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674" name="Google Shape;674;p34"/>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sp>
        <p:nvSpPr>
          <p:cNvPr id="675" name="Google Shape;675;p34"/>
          <p:cNvSpPr txBox="1"/>
          <p:nvPr/>
        </p:nvSpPr>
        <p:spPr>
          <a:xfrm>
            <a:off x="320839" y="1056692"/>
            <a:ext cx="11560314" cy="92328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Para la Secretaría Distrital de Movilidad es fundamental la generación de mecanismos de confianza entre la ciudadanía y la Entidad, para consolidar la eficiencia del valor público y los elementos de consolidación de un gobierno abierto y una gestión pública efectiva.</a:t>
            </a:r>
            <a:endParaRPr b="1" i="0" sz="1800" u="none" cap="none" strike="noStrike">
              <a:solidFill>
                <a:srgbClr val="1D2046"/>
              </a:solidFill>
              <a:latin typeface="Arial"/>
              <a:ea typeface="Arial"/>
              <a:cs typeface="Arial"/>
              <a:sym typeface="Arial"/>
            </a:endParaRPr>
          </a:p>
        </p:txBody>
      </p:sp>
      <p:pic>
        <p:nvPicPr>
          <p:cNvPr descr="Interfaz de usuario gráfica, Texto&#10;&#10;Descripción generada automáticamente" id="676" name="Google Shape;676;p34"/>
          <p:cNvPicPr preferRelativeResize="0"/>
          <p:nvPr/>
        </p:nvPicPr>
        <p:blipFill rotWithShape="1">
          <a:blip r:embed="rId8">
            <a:alphaModFix/>
          </a:blip>
          <a:srcRect b="9754" l="22263" r="23999" t="27100"/>
          <a:stretch/>
        </p:blipFill>
        <p:spPr>
          <a:xfrm>
            <a:off x="42874" y="2290342"/>
            <a:ext cx="5198015" cy="3600577"/>
          </a:xfrm>
          <a:prstGeom prst="rect">
            <a:avLst/>
          </a:prstGeom>
          <a:noFill/>
          <a:ln>
            <a:noFill/>
          </a:ln>
        </p:spPr>
      </p:pic>
      <p:sp>
        <p:nvSpPr>
          <p:cNvPr id="677" name="Google Shape;677;p34"/>
          <p:cNvSpPr txBox="1"/>
          <p:nvPr/>
        </p:nvSpPr>
        <p:spPr>
          <a:xfrm>
            <a:off x="5693949" y="2444991"/>
            <a:ext cx="6545224" cy="404978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telefónico:</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Centro de Contacto de Movilidad PBX: (601) 364-94-00 opción 2 ✔ Línea 195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Virtual: </a:t>
            </a:r>
            <a:endParaRPr b="1"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0" i="0" lang="es-CO" sz="1400" u="none" cap="none" strike="noStrike">
                <a:solidFill>
                  <a:srgbClr val="1D2046"/>
                </a:solidFill>
                <a:latin typeface="Arial"/>
                <a:ea typeface="Arial"/>
                <a:cs typeface="Arial"/>
                <a:sym typeface="Arial"/>
              </a:rPr>
              <a:t> </a:t>
            </a:r>
            <a:r>
              <a:rPr b="1" i="0" lang="es-CO" sz="1400" u="none" cap="none" strike="noStrike">
                <a:solidFill>
                  <a:srgbClr val="1D2046"/>
                </a:solidFill>
                <a:latin typeface="Arial"/>
                <a:ea typeface="Arial"/>
                <a:cs typeface="Arial"/>
                <a:sym typeface="Arial"/>
              </a:rPr>
              <a:t>1.</a:t>
            </a:r>
            <a:r>
              <a:rPr b="0" i="0" lang="es-CO" sz="1400" u="none" cap="none" strike="noStrike">
                <a:solidFill>
                  <a:srgbClr val="1D2046"/>
                </a:solidFill>
                <a:latin typeface="Arial"/>
                <a:ea typeface="Arial"/>
                <a:cs typeface="Arial"/>
                <a:sym typeface="Arial"/>
              </a:rPr>
              <a:t>Página Secretaría Distrital de Movilidad:                        https://www.movilidadbogota.gov.co/web/sdqs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Correo Institucional: Bogotá te escucha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 </a:t>
            </a:r>
            <a:r>
              <a:rPr b="0" i="0" lang="es-CO" sz="1400" u="none" cap="none" strike="noStrike">
                <a:solidFill>
                  <a:srgbClr val="1D2046"/>
                </a:solidFill>
                <a:latin typeface="Arial"/>
                <a:ea typeface="Arial"/>
                <a:cs typeface="Arial"/>
                <a:sym typeface="Arial"/>
              </a:rPr>
              <a:t>SuperCADE Virtual: </a:t>
            </a:r>
            <a:r>
              <a:rPr b="0" i="0" lang="es-CO" sz="1400" u="sng" cap="none" strike="noStrike">
                <a:solidFill>
                  <a:srgbClr val="1D2046"/>
                </a:solidFill>
                <a:latin typeface="Arial"/>
                <a:ea typeface="Arial"/>
                <a:cs typeface="Arial"/>
                <a:sym typeface="Arial"/>
                <a:hlinkClick r:id="rId9">
                  <a:extLst>
                    <a:ext uri="{A12FA001-AC4F-418D-AE19-62706E023703}">
                      <ahyp:hlinkClr val="tx"/>
                    </a:ext>
                  </a:extLst>
                </a:hlinkClick>
              </a:rPr>
              <a:t>https://supercade.bogota.gov.co/</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Redes Sociales: </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Facebook: https://www.facebook.com /secretaríamovilidadbogota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Twitter: https://twitter.com/ SectorMovilidad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a:t>
            </a:r>
            <a:r>
              <a:rPr b="0" i="0" lang="es-CO" sz="1400" u="none" cap="none" strike="noStrike">
                <a:solidFill>
                  <a:srgbClr val="1D2046"/>
                </a:solidFill>
                <a:latin typeface="Arial"/>
                <a:ea typeface="Arial"/>
                <a:cs typeface="Arial"/>
                <a:sym typeface="Arial"/>
              </a:rPr>
              <a:t> Instagram: https://www.instagram.com/ sectormovilidad/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Presencial: </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Ventanillas de radicación de la sede de Calle 13 y Paloquemao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En los Centros Locales de Movilidad, los cuales se encuentran ubicados en todas las Alcaldías Locales.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a:t>
            </a:r>
            <a:r>
              <a:rPr b="0" i="0" lang="es-CO" sz="1400" u="none" cap="none" strike="noStrike">
                <a:solidFill>
                  <a:srgbClr val="1D2046"/>
                </a:solidFill>
                <a:latin typeface="Arial"/>
                <a:ea typeface="Arial"/>
                <a:cs typeface="Arial"/>
                <a:sym typeface="Arial"/>
              </a:rPr>
              <a:t> RED CADE de Movilidad, ubicados en los SuperCADE de 20 de</a:t>
            </a:r>
            <a:r>
              <a:rPr b="0" i="0" lang="es-CO" sz="1400" u="none" cap="none" strike="noStrike">
                <a:solidFill>
                  <a:schemeClr val="lt1"/>
                </a:solidFill>
                <a:latin typeface="Arial"/>
                <a:ea typeface="Arial"/>
                <a:cs typeface="Arial"/>
                <a:sym typeface="Arial"/>
              </a:rPr>
              <a:t> Julio,</a:t>
            </a:r>
            <a:r>
              <a:rPr b="0" i="0" lang="es-CO" sz="1400" u="none" cap="none" strike="noStrike">
                <a:solidFill>
                  <a:srgbClr val="1D2046"/>
                </a:solidFill>
                <a:latin typeface="Arial"/>
                <a:ea typeface="Arial"/>
                <a:cs typeface="Arial"/>
                <a:sym typeface="Arial"/>
              </a:rPr>
              <a:t> Américas, Suba, Bosa y Fontibón.</a:t>
            </a:r>
            <a:endParaRPr b="0" i="0" sz="1400" u="none" cap="none" strike="noStrike">
              <a:solidFill>
                <a:srgbClr val="1D2046"/>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cxnSp>
        <p:nvCxnSpPr>
          <p:cNvPr id="682" name="Google Shape;682;g34c3f644d43_0_16"/>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683" name="Google Shape;683;g34c3f644d43_0_16"/>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684" name="Google Shape;684;g34c3f644d43_0_16"/>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15. Transparencia</a:t>
            </a:r>
            <a:endParaRPr b="0" i="0" sz="1400" u="none" cap="none" strike="noStrike">
              <a:solidFill>
                <a:srgbClr val="000000"/>
              </a:solidFill>
              <a:latin typeface="Arial"/>
              <a:ea typeface="Arial"/>
              <a:cs typeface="Arial"/>
              <a:sym typeface="Arial"/>
            </a:endParaRPr>
          </a:p>
        </p:txBody>
      </p:sp>
      <p:pic>
        <p:nvPicPr>
          <p:cNvPr id="685" name="Google Shape;685;g34c3f644d43_0_16"/>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686" name="Google Shape;686;g34c3f644d43_0_16"/>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687" name="Google Shape;687;g34c3f644d43_0_16"/>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688" name="Google Shape;688;g34c3f644d43_0_16"/>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689" name="Google Shape;689;g34c3f644d43_0_16"/>
          <p:cNvPicPr preferRelativeResize="0"/>
          <p:nvPr/>
        </p:nvPicPr>
        <p:blipFill rotWithShape="1">
          <a:blip r:embed="rId7">
            <a:alphaModFix/>
          </a:blip>
          <a:srcRect b="2111" l="13450" r="63810" t="35961"/>
          <a:stretch/>
        </p:blipFill>
        <p:spPr>
          <a:xfrm>
            <a:off x="10892575" y="-12175"/>
            <a:ext cx="1249975" cy="6858000"/>
          </a:xfrm>
          <a:prstGeom prst="rect">
            <a:avLst/>
          </a:prstGeom>
          <a:noFill/>
          <a:ln>
            <a:noFill/>
          </a:ln>
        </p:spPr>
      </p:pic>
      <p:sp>
        <p:nvSpPr>
          <p:cNvPr id="690" name="Google Shape;690;g34c3f644d43_0_16"/>
          <p:cNvSpPr txBox="1"/>
          <p:nvPr/>
        </p:nvSpPr>
        <p:spPr>
          <a:xfrm>
            <a:off x="230725" y="1140125"/>
            <a:ext cx="6088432" cy="84964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s-CO" sz="2100" u="none" cap="none" strike="noStrike">
                <a:solidFill>
                  <a:srgbClr val="BED000"/>
                </a:solidFill>
                <a:latin typeface="Arial Black"/>
                <a:ea typeface="Arial Black"/>
                <a:cs typeface="Arial Black"/>
                <a:sym typeface="Arial Black"/>
              </a:rPr>
              <a:t>PARTICIPACIÓN POR LOCALIDAD EN LAS PETICIONES PQR RADICADAS 2024</a:t>
            </a:r>
            <a:endParaRPr b="0" i="0" sz="500" u="none" cap="none" strike="noStrike">
              <a:solidFill>
                <a:srgbClr val="000000"/>
              </a:solidFill>
              <a:latin typeface="Arial"/>
              <a:ea typeface="Arial"/>
              <a:cs typeface="Arial"/>
              <a:sym typeface="Arial"/>
            </a:endParaRPr>
          </a:p>
        </p:txBody>
      </p:sp>
      <p:sp>
        <p:nvSpPr>
          <p:cNvPr id="691" name="Google Shape;691;g34c3f644d43_0_16"/>
          <p:cNvSpPr txBox="1"/>
          <p:nvPr/>
        </p:nvSpPr>
        <p:spPr>
          <a:xfrm>
            <a:off x="7188075" y="1140125"/>
            <a:ext cx="47955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ORVI</a:t>
            </a:r>
            <a:endParaRPr b="1" i="0" sz="3400" u="none" cap="none" strike="noStrike">
              <a:solidFill>
                <a:srgbClr val="1D2046"/>
              </a:solidFill>
              <a:latin typeface="Arial Black"/>
              <a:ea typeface="Arial Black"/>
              <a:cs typeface="Arial Black"/>
              <a:sym typeface="Arial Black"/>
            </a:endParaRPr>
          </a:p>
        </p:txBody>
      </p:sp>
      <p:pic>
        <p:nvPicPr>
          <p:cNvPr id="692" name="Google Shape;692;g34c3f644d43_0_16"/>
          <p:cNvPicPr preferRelativeResize="0"/>
          <p:nvPr/>
        </p:nvPicPr>
        <p:blipFill rotWithShape="1">
          <a:blip r:embed="rId8">
            <a:alphaModFix/>
          </a:blip>
          <a:srcRect b="0" l="4816" r="0" t="0"/>
          <a:stretch/>
        </p:blipFill>
        <p:spPr>
          <a:xfrm>
            <a:off x="6773373" y="2017338"/>
            <a:ext cx="5120710" cy="3647590"/>
          </a:xfrm>
          <a:prstGeom prst="rect">
            <a:avLst/>
          </a:prstGeom>
          <a:noFill/>
          <a:ln>
            <a:noFill/>
          </a:ln>
        </p:spPr>
      </p:pic>
      <p:sp>
        <p:nvSpPr>
          <p:cNvPr id="693" name="Google Shape;693;g34c3f644d43_0_16"/>
          <p:cNvSpPr txBox="1"/>
          <p:nvPr/>
        </p:nvSpPr>
        <p:spPr>
          <a:xfrm>
            <a:off x="297916" y="2165822"/>
            <a:ext cx="5798083" cy="784800"/>
          </a:xfrm>
          <a:prstGeom prst="rect">
            <a:avLst/>
          </a:prstGeom>
          <a:noFill/>
          <a:ln>
            <a:noFill/>
          </a:ln>
        </p:spPr>
        <p:txBody>
          <a:bodyPr anchorCtr="0" anchor="t" bIns="91425" lIns="91425" spcFirstLastPara="1" rIns="91425" wrap="square" tIns="91425">
            <a:spAutoFit/>
          </a:bodyPr>
          <a:lstStyle/>
          <a:p>
            <a:pPr indent="0" lvl="0" marL="101600" marR="0" rtl="0" algn="l">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De las </a:t>
            </a:r>
            <a:r>
              <a:rPr b="1" i="0" lang="es-CO" sz="2100" u="none" cap="none" strike="noStrike">
                <a:solidFill>
                  <a:srgbClr val="BED000"/>
                </a:solidFill>
                <a:latin typeface="Arial Black"/>
                <a:ea typeface="Arial Black"/>
                <a:cs typeface="Arial Black"/>
                <a:sym typeface="Arial Black"/>
              </a:rPr>
              <a:t>25.396 </a:t>
            </a:r>
            <a:r>
              <a:rPr b="1" i="0" lang="es-CO" sz="1800" u="none" cap="none" strike="noStrike">
                <a:solidFill>
                  <a:srgbClr val="1D2046"/>
                </a:solidFill>
                <a:latin typeface="Arial"/>
                <a:ea typeface="Arial"/>
                <a:cs typeface="Arial"/>
                <a:sym typeface="Arial"/>
              </a:rPr>
              <a:t>atendidas en el Distrito, </a:t>
            </a:r>
            <a:r>
              <a:rPr b="1" i="0" lang="es-CO" sz="2100" u="none" cap="none" strike="noStrike">
                <a:solidFill>
                  <a:srgbClr val="BED000"/>
                </a:solidFill>
                <a:latin typeface="Arial Black"/>
                <a:ea typeface="Arial Black"/>
                <a:cs typeface="Arial Black"/>
                <a:sym typeface="Arial Black"/>
              </a:rPr>
              <a:t>677</a:t>
            </a:r>
            <a:r>
              <a:rPr b="1" i="0" lang="es-CO" sz="1800" u="none" cap="none" strike="noStrike">
                <a:solidFill>
                  <a:srgbClr val="1D2046"/>
                </a:solidFill>
                <a:latin typeface="Arial"/>
                <a:ea typeface="Arial"/>
                <a:cs typeface="Arial"/>
                <a:sym typeface="Arial"/>
              </a:rPr>
              <a:t> corresponden a la localidad Santa Fe</a:t>
            </a:r>
            <a:endParaRPr b="1" i="0" sz="2100" u="none" cap="none" strike="noStrike">
              <a:solidFill>
                <a:srgbClr val="BED000"/>
              </a:solidFill>
              <a:latin typeface="Arial Black"/>
              <a:ea typeface="Arial Black"/>
              <a:cs typeface="Arial Black"/>
              <a:sym typeface="Arial Black"/>
            </a:endParaRPr>
          </a:p>
        </p:txBody>
      </p:sp>
      <p:pic>
        <p:nvPicPr>
          <p:cNvPr id="694" name="Google Shape;694;g34c3f644d43_0_16"/>
          <p:cNvPicPr preferRelativeResize="0"/>
          <p:nvPr/>
        </p:nvPicPr>
        <p:blipFill rotWithShape="1">
          <a:blip r:embed="rId9">
            <a:alphaModFix/>
          </a:blip>
          <a:srcRect b="0" l="0" r="0" t="0"/>
          <a:stretch/>
        </p:blipFill>
        <p:spPr>
          <a:xfrm>
            <a:off x="1371047" y="3058780"/>
            <a:ext cx="4831335" cy="364758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cxnSp>
        <p:nvCxnSpPr>
          <p:cNvPr id="699" name="Google Shape;699;p30"/>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700" name="Google Shape;700;p30"/>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701" name="Google Shape;701;p30"/>
          <p:cNvSpPr txBox="1"/>
          <p:nvPr/>
        </p:nvSpPr>
        <p:spPr>
          <a:xfrm>
            <a:off x="56548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16. Talento humano SDM</a:t>
            </a:r>
            <a:endParaRPr b="0" i="0" sz="1400" u="none" cap="none" strike="noStrike">
              <a:solidFill>
                <a:srgbClr val="000000"/>
              </a:solidFill>
              <a:latin typeface="Arial"/>
              <a:ea typeface="Arial"/>
              <a:cs typeface="Arial"/>
              <a:sym typeface="Arial"/>
            </a:endParaRPr>
          </a:p>
        </p:txBody>
      </p:sp>
      <p:pic>
        <p:nvPicPr>
          <p:cNvPr id="702" name="Google Shape;702;p30"/>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703" name="Google Shape;703;p30"/>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704" name="Google Shape;704;p30"/>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705" name="Google Shape;705;p30"/>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706" name="Google Shape;706;p30"/>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pic>
        <p:nvPicPr>
          <p:cNvPr id="707" name="Google Shape;707;p30"/>
          <p:cNvPicPr preferRelativeResize="0"/>
          <p:nvPr/>
        </p:nvPicPr>
        <p:blipFill rotWithShape="1">
          <a:blip r:embed="rId8">
            <a:alphaModFix/>
          </a:blip>
          <a:srcRect b="0" l="0" r="34030" t="0"/>
          <a:stretch/>
        </p:blipFill>
        <p:spPr>
          <a:xfrm>
            <a:off x="1476657" y="1021150"/>
            <a:ext cx="3634430" cy="3099016"/>
          </a:xfrm>
          <a:prstGeom prst="rect">
            <a:avLst/>
          </a:prstGeom>
          <a:noFill/>
          <a:ln>
            <a:noFill/>
          </a:ln>
        </p:spPr>
      </p:pic>
      <p:pic>
        <p:nvPicPr>
          <p:cNvPr id="708" name="Google Shape;708;p30"/>
          <p:cNvPicPr preferRelativeResize="0"/>
          <p:nvPr/>
        </p:nvPicPr>
        <p:blipFill rotWithShape="1">
          <a:blip r:embed="rId9">
            <a:alphaModFix/>
          </a:blip>
          <a:srcRect b="0" l="0" r="0" t="0"/>
          <a:stretch/>
        </p:blipFill>
        <p:spPr>
          <a:xfrm>
            <a:off x="7142046" y="1047689"/>
            <a:ext cx="3670554" cy="3013795"/>
          </a:xfrm>
          <a:prstGeom prst="rect">
            <a:avLst/>
          </a:prstGeom>
          <a:noFill/>
          <a:ln>
            <a:noFill/>
          </a:ln>
        </p:spPr>
      </p:pic>
      <p:pic>
        <p:nvPicPr>
          <p:cNvPr id="709" name="Google Shape;709;p30"/>
          <p:cNvPicPr preferRelativeResize="0"/>
          <p:nvPr/>
        </p:nvPicPr>
        <p:blipFill rotWithShape="1">
          <a:blip r:embed="rId10">
            <a:alphaModFix/>
          </a:blip>
          <a:srcRect b="0" l="0" r="0" t="0"/>
          <a:stretch/>
        </p:blipFill>
        <p:spPr>
          <a:xfrm>
            <a:off x="4304049" y="4053748"/>
            <a:ext cx="3681159" cy="279206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cxnSp>
        <p:nvCxnSpPr>
          <p:cNvPr id="714" name="Google Shape;714;p31"/>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715" name="Google Shape;715;p31"/>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716" name="Google Shape;716;p31"/>
          <p:cNvSpPr txBox="1"/>
          <p:nvPr/>
        </p:nvSpPr>
        <p:spPr>
          <a:xfrm>
            <a:off x="56548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17. Talento humano SDM</a:t>
            </a:r>
            <a:endParaRPr b="0" i="0" sz="1400" u="none" cap="none" strike="noStrike">
              <a:solidFill>
                <a:srgbClr val="000000"/>
              </a:solidFill>
              <a:latin typeface="Arial"/>
              <a:ea typeface="Arial"/>
              <a:cs typeface="Arial"/>
              <a:sym typeface="Arial"/>
            </a:endParaRPr>
          </a:p>
        </p:txBody>
      </p:sp>
      <p:pic>
        <p:nvPicPr>
          <p:cNvPr id="717" name="Google Shape;717;p31"/>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718" name="Google Shape;718;p31"/>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719" name="Google Shape;719;p31"/>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720" name="Google Shape;720;p31"/>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721" name="Google Shape;721;p31"/>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pic>
        <p:nvPicPr>
          <p:cNvPr id="722" name="Google Shape;722;p31"/>
          <p:cNvPicPr preferRelativeResize="0"/>
          <p:nvPr/>
        </p:nvPicPr>
        <p:blipFill rotWithShape="1">
          <a:blip r:embed="rId8">
            <a:alphaModFix/>
          </a:blip>
          <a:srcRect b="0" l="0" r="0" t="0"/>
          <a:stretch/>
        </p:blipFill>
        <p:spPr>
          <a:xfrm>
            <a:off x="683232" y="1021150"/>
            <a:ext cx="5043594" cy="2789053"/>
          </a:xfrm>
          <a:prstGeom prst="rect">
            <a:avLst/>
          </a:prstGeom>
          <a:noFill/>
          <a:ln>
            <a:noFill/>
          </a:ln>
        </p:spPr>
      </p:pic>
      <p:pic>
        <p:nvPicPr>
          <p:cNvPr id="723" name="Google Shape;723;p31"/>
          <p:cNvPicPr preferRelativeResize="0"/>
          <p:nvPr/>
        </p:nvPicPr>
        <p:blipFill rotWithShape="1">
          <a:blip r:embed="rId9">
            <a:alphaModFix/>
          </a:blip>
          <a:srcRect b="0" l="0" r="0" t="0"/>
          <a:stretch/>
        </p:blipFill>
        <p:spPr>
          <a:xfrm>
            <a:off x="6627981" y="1007032"/>
            <a:ext cx="4841121" cy="2723131"/>
          </a:xfrm>
          <a:prstGeom prst="rect">
            <a:avLst/>
          </a:prstGeom>
          <a:noFill/>
          <a:ln>
            <a:noFill/>
          </a:ln>
        </p:spPr>
      </p:pic>
      <p:pic>
        <p:nvPicPr>
          <p:cNvPr id="724" name="Google Shape;724;p31"/>
          <p:cNvPicPr preferRelativeResize="0"/>
          <p:nvPr/>
        </p:nvPicPr>
        <p:blipFill rotWithShape="1">
          <a:blip r:embed="rId9">
            <a:alphaModFix/>
          </a:blip>
          <a:srcRect b="0" l="0" r="0" t="0"/>
          <a:stretch/>
        </p:blipFill>
        <p:spPr>
          <a:xfrm>
            <a:off x="3722656" y="4001934"/>
            <a:ext cx="4572638" cy="25721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b="20703" l="3915" r="41016" t="2246"/>
          <a:stretch/>
        </p:blipFill>
        <p:spPr>
          <a:xfrm>
            <a:off x="-11064" y="1332921"/>
            <a:ext cx="5287259" cy="5525073"/>
          </a:xfrm>
          <a:prstGeom prst="rect">
            <a:avLst/>
          </a:prstGeom>
          <a:noFill/>
          <a:ln>
            <a:noFill/>
          </a:ln>
        </p:spPr>
      </p:pic>
      <p:cxnSp>
        <p:nvCxnSpPr>
          <p:cNvPr id="113" name="Google Shape;113;p17"/>
          <p:cNvCxnSpPr/>
          <p:nvPr/>
        </p:nvCxnSpPr>
        <p:spPr>
          <a:xfrm rot="10800000">
            <a:off x="10196423" y="967072"/>
            <a:ext cx="1149356" cy="0"/>
          </a:xfrm>
          <a:prstGeom prst="straightConnector1">
            <a:avLst/>
          </a:prstGeom>
          <a:noFill/>
          <a:ln cap="flat" cmpd="sng" w="38100">
            <a:solidFill>
              <a:srgbClr val="1D2046"/>
            </a:solidFill>
            <a:prstDash val="solid"/>
            <a:miter lim="800000"/>
            <a:headEnd len="sm" w="sm" type="none"/>
            <a:tailEnd len="sm" w="sm" type="none"/>
          </a:ln>
        </p:spPr>
      </p:cxnSp>
      <p:pic>
        <p:nvPicPr>
          <p:cNvPr id="114" name="Google Shape;114;p17"/>
          <p:cNvPicPr preferRelativeResize="0"/>
          <p:nvPr/>
        </p:nvPicPr>
        <p:blipFill rotWithShape="1">
          <a:blip r:embed="rId4">
            <a:alphaModFix amt="52999"/>
          </a:blip>
          <a:srcRect b="0" l="32615" r="0" t="0"/>
          <a:stretch/>
        </p:blipFill>
        <p:spPr>
          <a:xfrm>
            <a:off x="-15097" y="3212501"/>
            <a:ext cx="1375636" cy="3652299"/>
          </a:xfrm>
          <a:prstGeom prst="rect">
            <a:avLst/>
          </a:prstGeom>
          <a:noFill/>
          <a:ln>
            <a:noFill/>
          </a:ln>
        </p:spPr>
      </p:pic>
      <p:pic>
        <p:nvPicPr>
          <p:cNvPr id="115" name="Google Shape;115;p17"/>
          <p:cNvPicPr preferRelativeResize="0"/>
          <p:nvPr/>
        </p:nvPicPr>
        <p:blipFill rotWithShape="1">
          <a:blip r:embed="rId5">
            <a:alphaModFix/>
          </a:blip>
          <a:srcRect b="0" l="0" r="0" t="0"/>
          <a:stretch/>
        </p:blipFill>
        <p:spPr>
          <a:xfrm>
            <a:off x="0" y="6260050"/>
            <a:ext cx="1864895" cy="597950"/>
          </a:xfrm>
          <a:prstGeom prst="rect">
            <a:avLst/>
          </a:prstGeom>
          <a:noFill/>
          <a:ln>
            <a:noFill/>
          </a:ln>
        </p:spPr>
      </p:pic>
      <p:pic>
        <p:nvPicPr>
          <p:cNvPr id="116" name="Google Shape;116;p17"/>
          <p:cNvPicPr preferRelativeResize="0"/>
          <p:nvPr/>
        </p:nvPicPr>
        <p:blipFill rotWithShape="1">
          <a:blip r:embed="rId6">
            <a:alphaModFix/>
          </a:blip>
          <a:srcRect b="0" l="0" r="0" t="0"/>
          <a:stretch/>
        </p:blipFill>
        <p:spPr>
          <a:xfrm>
            <a:off x="0" y="5205819"/>
            <a:ext cx="641678" cy="1649079"/>
          </a:xfrm>
          <a:prstGeom prst="rect">
            <a:avLst/>
          </a:prstGeom>
          <a:noFill/>
          <a:ln>
            <a:noFill/>
          </a:ln>
        </p:spPr>
      </p:pic>
      <p:sp>
        <p:nvSpPr>
          <p:cNvPr id="117" name="Google Shape;117;p17"/>
          <p:cNvSpPr/>
          <p:nvPr/>
        </p:nvSpPr>
        <p:spPr>
          <a:xfrm rot="-5400000">
            <a:off x="1942803" y="2963637"/>
            <a:ext cx="5546095" cy="2284663"/>
          </a:xfrm>
          <a:prstGeom prst="downArrow">
            <a:avLst>
              <a:gd fmla="val 100000" name="adj1"/>
              <a:gd fmla="val 15788" name="adj2"/>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17"/>
          <p:cNvSpPr/>
          <p:nvPr/>
        </p:nvSpPr>
        <p:spPr>
          <a:xfrm>
            <a:off x="3615557" y="3138160"/>
            <a:ext cx="2307493" cy="19110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2000"/>
              <a:buFont typeface="Arial"/>
              <a:buNone/>
            </a:pPr>
            <a:r>
              <a:rPr b="1" i="0" lang="es-CO" sz="2400" u="none" cap="none" strike="noStrike">
                <a:solidFill>
                  <a:srgbClr val="FFFFFF"/>
                </a:solidFill>
                <a:latin typeface="Arial"/>
                <a:ea typeface="Arial"/>
                <a:cs typeface="Arial"/>
                <a:sym typeface="Arial"/>
              </a:rPr>
              <a:t>CONTENIDO</a:t>
            </a:r>
            <a:endParaRPr b="1" i="0" sz="2800" u="none" cap="none" strike="noStrike">
              <a:solidFill>
                <a:srgbClr val="FFFFFF"/>
              </a:solidFill>
              <a:latin typeface="Arial"/>
              <a:ea typeface="Arial"/>
              <a:cs typeface="Arial"/>
              <a:sym typeface="Arial"/>
            </a:endParaRPr>
          </a:p>
        </p:txBody>
      </p:sp>
      <p:sp>
        <p:nvSpPr>
          <p:cNvPr id="119" name="Google Shape;119;p17"/>
          <p:cNvSpPr txBox="1"/>
          <p:nvPr/>
        </p:nvSpPr>
        <p:spPr>
          <a:xfrm>
            <a:off x="5923046" y="1503718"/>
            <a:ext cx="5905200" cy="5017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Inversión Presupuestal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Siniestralidad vial</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Niñas y niños primero</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Señalización</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Semaforización</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Control de tránsito y transporte</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Acciones de gestión en vía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Planes de Manejo de Tránsito - PMT</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Infraestructura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Transporte privado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Bicicleta y Peatón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Gestión Social</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Acciones pedagógicas en seguridad.        vial y cultura ciudadana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1D2046"/>
              </a:buClr>
              <a:buSzPts val="2000"/>
              <a:buFont typeface="Arial"/>
              <a:buAutoNum type="arabicPeriod"/>
            </a:pPr>
            <a:r>
              <a:rPr b="1" i="0" lang="es-CO" sz="2000" u="none" cap="none" strike="noStrike">
                <a:solidFill>
                  <a:srgbClr val="1D2046"/>
                </a:solidFill>
                <a:latin typeface="Arial"/>
                <a:ea typeface="Arial"/>
                <a:cs typeface="Arial"/>
                <a:sym typeface="Arial"/>
              </a:rPr>
              <a:t>Dirección de Inteligencia para la Movilidad </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Transparencia</a:t>
            </a:r>
            <a:endParaRPr b="1" i="0" sz="2000" u="none" cap="none" strike="noStrike">
              <a:solidFill>
                <a:srgbClr val="1D2046"/>
              </a:solidFill>
              <a:latin typeface="Arial"/>
              <a:ea typeface="Arial"/>
              <a:cs typeface="Arial"/>
              <a:sym typeface="Arial"/>
            </a:endParaRPr>
          </a:p>
        </p:txBody>
      </p:sp>
      <p:cxnSp>
        <p:nvCxnSpPr>
          <p:cNvPr id="120" name="Google Shape;120;p17"/>
          <p:cNvCxnSpPr/>
          <p:nvPr/>
        </p:nvCxnSpPr>
        <p:spPr>
          <a:xfrm>
            <a:off x="9793" y="967072"/>
            <a:ext cx="10302240" cy="0"/>
          </a:xfrm>
          <a:prstGeom prst="straightConnector1">
            <a:avLst/>
          </a:prstGeom>
          <a:noFill/>
          <a:ln cap="flat" cmpd="sng" w="38100">
            <a:solidFill>
              <a:srgbClr val="BED000"/>
            </a:solidFill>
            <a:prstDash val="solid"/>
            <a:miter lim="800000"/>
            <a:headEnd len="sm" w="sm" type="none"/>
            <a:tailEnd len="sm" w="sm" type="none"/>
          </a:ln>
        </p:spPr>
      </p:cxnSp>
      <p:pic>
        <p:nvPicPr>
          <p:cNvPr id="121" name="Google Shape;121;p17"/>
          <p:cNvPicPr preferRelativeResize="0"/>
          <p:nvPr/>
        </p:nvPicPr>
        <p:blipFill rotWithShape="1">
          <a:blip r:embed="rId7">
            <a:alphaModFix/>
          </a:blip>
          <a:srcRect b="0" l="0" r="0" t="0"/>
          <a:stretch/>
        </p:blipFill>
        <p:spPr>
          <a:xfrm>
            <a:off x="326144" y="301279"/>
            <a:ext cx="2751271" cy="908828"/>
          </a:xfrm>
          <a:prstGeom prst="rect">
            <a:avLst/>
          </a:prstGeom>
          <a:noFill/>
          <a:ln>
            <a:noFill/>
          </a:ln>
        </p:spPr>
      </p:pic>
      <p:pic>
        <p:nvPicPr>
          <p:cNvPr id="122" name="Google Shape;122;p17"/>
          <p:cNvPicPr preferRelativeResize="0"/>
          <p:nvPr/>
        </p:nvPicPr>
        <p:blipFill rotWithShape="1">
          <a:blip r:embed="rId8">
            <a:alphaModFix/>
          </a:blip>
          <a:srcRect b="2111" l="0" r="62912" t="35961"/>
          <a:stretch/>
        </p:blipFill>
        <p:spPr>
          <a:xfrm>
            <a:off x="10196420" y="-10"/>
            <a:ext cx="2038944"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4"/>
          <p:cNvPicPr preferRelativeResize="0"/>
          <p:nvPr/>
        </p:nvPicPr>
        <p:blipFill rotWithShape="1">
          <a:blip r:embed="rId3">
            <a:alphaModFix/>
          </a:blip>
          <a:srcRect b="9056" l="15939" r="0" t="28695"/>
          <a:stretch/>
        </p:blipFill>
        <p:spPr>
          <a:xfrm>
            <a:off x="264696" y="125506"/>
            <a:ext cx="11750840" cy="6526306"/>
          </a:xfrm>
          <a:prstGeom prst="rect">
            <a:avLst/>
          </a:prstGeom>
          <a:noFill/>
          <a:ln>
            <a:noFill/>
          </a:ln>
        </p:spPr>
      </p:pic>
      <p:pic>
        <p:nvPicPr>
          <p:cNvPr id="730" name="Google Shape;730;p4"/>
          <p:cNvPicPr preferRelativeResize="0"/>
          <p:nvPr/>
        </p:nvPicPr>
        <p:blipFill rotWithShape="1">
          <a:blip r:embed="rId4">
            <a:alphaModFix/>
          </a:blip>
          <a:srcRect b="0" l="0" r="0" t="0"/>
          <a:stretch/>
        </p:blipFill>
        <p:spPr>
          <a:xfrm>
            <a:off x="657726" y="352593"/>
            <a:ext cx="3120190" cy="4013288"/>
          </a:xfrm>
          <a:prstGeom prst="rect">
            <a:avLst/>
          </a:prstGeom>
          <a:noFill/>
          <a:ln>
            <a:noFill/>
          </a:ln>
        </p:spPr>
      </p:pic>
      <p:pic>
        <p:nvPicPr>
          <p:cNvPr id="731" name="Google Shape;731;p4"/>
          <p:cNvPicPr preferRelativeResize="0"/>
          <p:nvPr/>
        </p:nvPicPr>
        <p:blipFill rotWithShape="1">
          <a:blip r:embed="rId5">
            <a:alphaModFix/>
          </a:blip>
          <a:srcRect b="0" l="0" r="0" t="0"/>
          <a:stretch/>
        </p:blipFill>
        <p:spPr>
          <a:xfrm>
            <a:off x="1293729" y="4259178"/>
            <a:ext cx="1733442" cy="2246229"/>
          </a:xfrm>
          <a:prstGeom prst="rect">
            <a:avLst/>
          </a:prstGeom>
          <a:noFill/>
          <a:ln>
            <a:noFill/>
          </a:ln>
        </p:spPr>
      </p:pic>
      <p:pic>
        <p:nvPicPr>
          <p:cNvPr id="732" name="Google Shape;732;p4"/>
          <p:cNvPicPr preferRelativeResize="0"/>
          <p:nvPr/>
        </p:nvPicPr>
        <p:blipFill rotWithShape="1">
          <a:blip r:embed="rId6">
            <a:alphaModFix/>
          </a:blip>
          <a:srcRect b="0" l="0" r="0" t="0"/>
          <a:stretch/>
        </p:blipFill>
        <p:spPr>
          <a:xfrm>
            <a:off x="359887" y="352593"/>
            <a:ext cx="1857934" cy="6152814"/>
          </a:xfrm>
          <a:prstGeom prst="rect">
            <a:avLst/>
          </a:prstGeom>
          <a:noFill/>
          <a:ln>
            <a:noFill/>
          </a:ln>
        </p:spPr>
      </p:pic>
      <p:pic>
        <p:nvPicPr>
          <p:cNvPr id="733" name="Google Shape;733;p4"/>
          <p:cNvPicPr preferRelativeResize="0"/>
          <p:nvPr/>
        </p:nvPicPr>
        <p:blipFill rotWithShape="1">
          <a:blip r:embed="rId7">
            <a:alphaModFix amt="52999"/>
          </a:blip>
          <a:srcRect b="221" l="20950" r="-1747" t="6744"/>
          <a:stretch/>
        </p:blipFill>
        <p:spPr>
          <a:xfrm flipH="1">
            <a:off x="8925092" y="125506"/>
            <a:ext cx="3097202" cy="6379900"/>
          </a:xfrm>
          <a:prstGeom prst="rect">
            <a:avLst/>
          </a:prstGeom>
          <a:noFill/>
          <a:ln>
            <a:noFill/>
          </a:ln>
        </p:spPr>
      </p:pic>
      <p:pic>
        <p:nvPicPr>
          <p:cNvPr id="734" name="Google Shape;734;p4"/>
          <p:cNvPicPr preferRelativeResize="0"/>
          <p:nvPr/>
        </p:nvPicPr>
        <p:blipFill rotWithShape="1">
          <a:blip r:embed="rId8">
            <a:alphaModFix/>
          </a:blip>
          <a:srcRect b="0" l="0" r="0" t="0"/>
          <a:stretch/>
        </p:blipFill>
        <p:spPr>
          <a:xfrm>
            <a:off x="10130589" y="2210173"/>
            <a:ext cx="1701524" cy="4295233"/>
          </a:xfrm>
          <a:prstGeom prst="rect">
            <a:avLst/>
          </a:prstGeom>
          <a:noFill/>
          <a:ln>
            <a:noFill/>
          </a:ln>
        </p:spPr>
      </p:pic>
      <p:sp>
        <p:nvSpPr>
          <p:cNvPr id="735" name="Google Shape;735;p4"/>
          <p:cNvSpPr/>
          <p:nvPr/>
        </p:nvSpPr>
        <p:spPr>
          <a:xfrm>
            <a:off x="264696" y="2796988"/>
            <a:ext cx="11839072" cy="213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6" name="Google Shape;736;p4"/>
          <p:cNvSpPr txBox="1"/>
          <p:nvPr/>
        </p:nvSpPr>
        <p:spPr>
          <a:xfrm>
            <a:off x="742601" y="3110270"/>
            <a:ext cx="5870966"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es-CO" sz="8800" u="none" cap="none" strike="noStrike">
                <a:solidFill>
                  <a:srgbClr val="1D2046"/>
                </a:solidFill>
                <a:latin typeface="Arial Black"/>
                <a:ea typeface="Arial Black"/>
                <a:cs typeface="Arial Black"/>
                <a:sym typeface="Arial Black"/>
              </a:rPr>
              <a:t>GRACIAS</a:t>
            </a:r>
            <a:endParaRPr b="0" i="0" sz="1400" u="none" cap="none" strike="noStrike">
              <a:solidFill>
                <a:srgbClr val="000000"/>
              </a:solidFill>
              <a:latin typeface="Arial"/>
              <a:ea typeface="Arial"/>
              <a:cs typeface="Arial"/>
              <a:sym typeface="Arial"/>
            </a:endParaRPr>
          </a:p>
        </p:txBody>
      </p:sp>
      <p:pic>
        <p:nvPicPr>
          <p:cNvPr id="737" name="Google Shape;737;p4"/>
          <p:cNvPicPr preferRelativeResize="0"/>
          <p:nvPr/>
        </p:nvPicPr>
        <p:blipFill rotWithShape="1">
          <a:blip r:embed="rId9">
            <a:alphaModFix/>
          </a:blip>
          <a:srcRect b="0" l="0" r="0" t="0"/>
          <a:stretch/>
        </p:blipFill>
        <p:spPr>
          <a:xfrm>
            <a:off x="7547409" y="3492696"/>
            <a:ext cx="3541043" cy="709487"/>
          </a:xfrm>
          <a:prstGeom prst="rect">
            <a:avLst/>
          </a:prstGeom>
          <a:noFill/>
          <a:ln>
            <a:noFill/>
          </a:ln>
        </p:spPr>
      </p:pic>
      <p:pic>
        <p:nvPicPr>
          <p:cNvPr id="738" name="Google Shape;738;p4"/>
          <p:cNvPicPr preferRelativeResize="0"/>
          <p:nvPr/>
        </p:nvPicPr>
        <p:blipFill rotWithShape="1">
          <a:blip r:embed="rId10">
            <a:alphaModFix/>
          </a:blip>
          <a:srcRect b="0" l="0" r="0" t="0"/>
          <a:stretch/>
        </p:blipFill>
        <p:spPr>
          <a:xfrm>
            <a:off x="2467" y="0"/>
            <a:ext cx="12187066"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g3470b4abcb0_0_14"/>
          <p:cNvPicPr preferRelativeResize="0"/>
          <p:nvPr/>
        </p:nvPicPr>
        <p:blipFill rotWithShape="1">
          <a:blip r:embed="rId3">
            <a:alphaModFix/>
          </a:blip>
          <a:srcRect b="2111" l="0" r="62912" t="35961"/>
          <a:stretch/>
        </p:blipFill>
        <p:spPr>
          <a:xfrm>
            <a:off x="10173245" y="1190"/>
            <a:ext cx="2038944" cy="6858000"/>
          </a:xfrm>
          <a:prstGeom prst="rect">
            <a:avLst/>
          </a:prstGeom>
          <a:noFill/>
          <a:ln>
            <a:noFill/>
          </a:ln>
        </p:spPr>
      </p:pic>
      <p:cxnSp>
        <p:nvCxnSpPr>
          <p:cNvPr id="128" name="Google Shape;128;g3470b4abcb0_0_14"/>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29" name="Google Shape;129;g3470b4abcb0_0_14"/>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30" name="Google Shape;130;g3470b4abcb0_0_14"/>
          <p:cNvSpPr txBox="1"/>
          <p:nvPr/>
        </p:nvSpPr>
        <p:spPr>
          <a:xfrm>
            <a:off x="126135" y="295282"/>
            <a:ext cx="11418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 Inversión Presupuestal 2024 </a:t>
            </a:r>
            <a:endParaRPr b="1" i="0" sz="3400" u="none" cap="none" strike="noStrike">
              <a:solidFill>
                <a:srgbClr val="1D2046"/>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 </a:t>
            </a:r>
            <a:endParaRPr b="0" i="0" sz="1400" u="none" cap="none" strike="noStrike">
              <a:solidFill>
                <a:srgbClr val="000000"/>
              </a:solidFill>
              <a:latin typeface="Arial"/>
              <a:ea typeface="Arial"/>
              <a:cs typeface="Arial"/>
              <a:sym typeface="Arial"/>
            </a:endParaRPr>
          </a:p>
        </p:txBody>
      </p:sp>
      <p:pic>
        <p:nvPicPr>
          <p:cNvPr id="131" name="Google Shape;131;g3470b4abcb0_0_14"/>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32" name="Google Shape;132;g3470b4abcb0_0_14"/>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33" name="Google Shape;133;g3470b4abcb0_0_14"/>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34" name="Google Shape;134;g3470b4abcb0_0_14"/>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sp>
        <p:nvSpPr>
          <p:cNvPr id="135" name="Google Shape;135;g3470b4abcb0_0_14"/>
          <p:cNvSpPr txBox="1"/>
          <p:nvPr/>
        </p:nvSpPr>
        <p:spPr>
          <a:xfrm>
            <a:off x="283799" y="2356032"/>
            <a:ext cx="11624400" cy="26550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000"/>
              <a:buFont typeface="Arial"/>
              <a:buNone/>
            </a:pPr>
            <a:r>
              <a:rPr b="1" i="0" lang="es-CO" sz="3100" u="none" cap="none" strike="noStrike">
                <a:solidFill>
                  <a:srgbClr val="1D2046"/>
                </a:solidFill>
                <a:latin typeface="Arial"/>
                <a:ea typeface="Arial"/>
                <a:cs typeface="Arial"/>
                <a:sym typeface="Arial"/>
              </a:rPr>
              <a:t>La Inversión presupuestal para la presente RdC obedece a: </a:t>
            </a:r>
            <a:endParaRPr b="1" i="0" sz="3100" u="none" cap="none" strike="noStrike">
              <a:solidFill>
                <a:srgbClr val="1D2046"/>
              </a:solidFill>
              <a:latin typeface="Arial"/>
              <a:ea typeface="Arial"/>
              <a:cs typeface="Arial"/>
              <a:sym typeface="Arial"/>
            </a:endParaRPr>
          </a:p>
          <a:p>
            <a:pPr indent="-419100" lvl="0" marL="457200" marR="0" rtl="0" algn="just">
              <a:lnSpc>
                <a:spcPct val="150000"/>
              </a:lnSpc>
              <a:spcBef>
                <a:spcPts val="0"/>
              </a:spcBef>
              <a:spcAft>
                <a:spcPts val="0"/>
              </a:spcAft>
              <a:buClr>
                <a:srgbClr val="1D2046"/>
              </a:buClr>
              <a:buSzPts val="3000"/>
              <a:buFont typeface="Arial"/>
              <a:buChar char="-"/>
            </a:pPr>
            <a:r>
              <a:rPr b="1" i="0" lang="es-CO" sz="3000" u="none" cap="none" strike="noStrike">
                <a:solidFill>
                  <a:srgbClr val="1D2046"/>
                </a:solidFill>
                <a:latin typeface="Arial"/>
                <a:ea typeface="Arial"/>
                <a:cs typeface="Arial"/>
                <a:sym typeface="Arial"/>
              </a:rPr>
              <a:t>Plan de Desarrollo 2021-2024 “UN NUEVO CONTRATO SOCIAL Y AMBIENTAL PARA LA BOGOTÁ DEL SIGLO XXI”  </a:t>
            </a:r>
            <a:endParaRPr b="1" i="0" sz="3000" u="none" cap="none" strike="noStrike">
              <a:solidFill>
                <a:srgbClr val="1D2046"/>
              </a:solidFill>
              <a:latin typeface="Arial"/>
              <a:ea typeface="Arial"/>
              <a:cs typeface="Arial"/>
              <a:sym typeface="Arial"/>
            </a:endParaRPr>
          </a:p>
          <a:p>
            <a:pPr indent="-419100" lvl="0" marL="457200" marR="0" rtl="0" algn="just">
              <a:lnSpc>
                <a:spcPct val="150000"/>
              </a:lnSpc>
              <a:spcBef>
                <a:spcPts val="0"/>
              </a:spcBef>
              <a:spcAft>
                <a:spcPts val="0"/>
              </a:spcAft>
              <a:buClr>
                <a:srgbClr val="1D2046"/>
              </a:buClr>
              <a:buSzPts val="3000"/>
              <a:buFont typeface="Arial"/>
              <a:buChar char="-"/>
            </a:pPr>
            <a:r>
              <a:rPr b="1" i="0" lang="es-CO" sz="3000" u="none" cap="none" strike="noStrike">
                <a:solidFill>
                  <a:srgbClr val="1D2046"/>
                </a:solidFill>
                <a:latin typeface="Arial"/>
                <a:ea typeface="Arial"/>
                <a:cs typeface="Arial"/>
                <a:sym typeface="Arial"/>
              </a:rPr>
              <a:t>Plan de Desarrollo 2024-2027 “BOGOTÁ CAMINA SEGURA” </a:t>
            </a:r>
            <a:endParaRPr b="1" i="0" sz="3000" u="none" cap="none" strike="noStrike">
              <a:solidFill>
                <a:srgbClr val="1D204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g34c3ae7660a_3_0"/>
          <p:cNvPicPr preferRelativeResize="0"/>
          <p:nvPr/>
        </p:nvPicPr>
        <p:blipFill rotWithShape="1">
          <a:blip r:embed="rId3">
            <a:alphaModFix/>
          </a:blip>
          <a:srcRect b="2111" l="0" r="64665" t="35961"/>
          <a:stretch/>
        </p:blipFill>
        <p:spPr>
          <a:xfrm>
            <a:off x="10249450" y="1200"/>
            <a:ext cx="1942550" cy="6858000"/>
          </a:xfrm>
          <a:prstGeom prst="rect">
            <a:avLst/>
          </a:prstGeom>
          <a:noFill/>
          <a:ln>
            <a:noFill/>
          </a:ln>
        </p:spPr>
      </p:pic>
      <p:cxnSp>
        <p:nvCxnSpPr>
          <p:cNvPr id="141" name="Google Shape;141;g34c3ae7660a_3_0"/>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42" name="Google Shape;142;g34c3ae7660a_3_0"/>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43" name="Google Shape;143;g34c3ae7660a_3_0"/>
          <p:cNvSpPr txBox="1"/>
          <p:nvPr/>
        </p:nvSpPr>
        <p:spPr>
          <a:xfrm>
            <a:off x="12613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44" name="Google Shape;144;g34c3ae7660a_3_0"/>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45" name="Google Shape;145;g34c3ae7660a_3_0"/>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46" name="Google Shape;146;g34c3ae7660a_3_0"/>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47" name="Google Shape;147;g34c3ae7660a_3_0"/>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graphicFrame>
        <p:nvGraphicFramePr>
          <p:cNvPr id="148" name="Google Shape;148;g34c3ae7660a_3_0"/>
          <p:cNvGraphicFramePr/>
          <p:nvPr/>
        </p:nvGraphicFramePr>
        <p:xfrm>
          <a:off x="878367" y="2323964"/>
          <a:ext cx="3000000" cy="3000000"/>
        </p:xfrm>
        <a:graphic>
          <a:graphicData uri="http://schemas.openxmlformats.org/drawingml/2006/table">
            <a:tbl>
              <a:tblPr bandRow="1" firstCol="1" firstRow="1">
                <a:noFill/>
                <a:tableStyleId>{60151196-81B0-435B-849F-4334BC3D886C}</a:tableStyleId>
              </a:tblPr>
              <a:tblGrid>
                <a:gridCol w="6137900"/>
                <a:gridCol w="2449425"/>
                <a:gridCol w="2363475"/>
              </a:tblGrid>
              <a:tr h="673600">
                <a:tc>
                  <a:txBody>
                    <a:bodyPr/>
                    <a:lstStyle/>
                    <a:p>
                      <a:pPr indent="0" lvl="0" marL="0" marR="0" rtl="0" algn="ctr">
                        <a:lnSpc>
                          <a:spcPct val="115000"/>
                        </a:lnSpc>
                        <a:spcBef>
                          <a:spcPts val="0"/>
                        </a:spcBef>
                        <a:spcAft>
                          <a:spcPts val="0"/>
                        </a:spcAft>
                        <a:buClr>
                          <a:srgbClr val="000000"/>
                        </a:buClr>
                        <a:buSzPts val="1800"/>
                        <a:buFont typeface="Arial"/>
                        <a:buNone/>
                      </a:pPr>
                      <a:r>
                        <a:rPr b="1" lang="es-CO" sz="1800" u="none" cap="none" strike="noStrike"/>
                        <a:t>PROYECTO</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086750">
                <a:tc>
                  <a:txBody>
                    <a:bodyPr/>
                    <a:lstStyle/>
                    <a:p>
                      <a:pPr indent="0" lvl="0" marL="0" marR="0" rtl="0" algn="just">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Consolidación del programa niñas y niños primero para mejorar las experiencias de viaje de la población estudiantil en Bogotá (Al Colegio en Bici, Ciempiés, Ruta Pila)</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$8´241,630.00</a:t>
                      </a:r>
                      <a:endParaRPr b="1" i="0" sz="2000" u="none" cap="none" strike="noStrike">
                        <a:solidFill>
                          <a:srgbClr val="1D2046"/>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lang="es-CO" sz="2000" u="none" cap="none" strike="noStrike">
                          <a:solidFill>
                            <a:srgbClr val="1D2046"/>
                          </a:solidFill>
                        </a:rPr>
                        <a:t>$8´241,630.00</a:t>
                      </a:r>
                      <a:endParaRPr sz="1400" u="none" cap="none" strike="noStrike"/>
                    </a:p>
                  </a:txBody>
                  <a:tcPr marT="0" marB="0" marR="68575" marL="68575" anchor="ctr">
                    <a:lnL cap="flat" cmpd="sng" w="12700">
                      <a:solidFill>
                        <a:srgbClr val="0070C0"/>
                      </a:solidFill>
                      <a:prstDash val="solid"/>
                      <a:round/>
                      <a:headEnd len="sm" w="sm" type="none"/>
                      <a:tailEnd len="sm" w="sm" type="none"/>
                    </a:lnL>
                  </a:tcPr>
                </a:tc>
              </a:tr>
              <a:tr h="1696350">
                <a:tc>
                  <a:txBody>
                    <a:bodyPr/>
                    <a:lstStyle/>
                    <a:p>
                      <a:pPr indent="0" lvl="0" marL="0" marR="0" rtl="0" algn="just">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Implementación de señalización para mejorar las condiciones de seguridad vial, movilidad y accesibilidad en Bogotá (Medidas de pacificación, mantenimiento señales verticales, sistemas de contención vehicular, implementación señales verticales, zonas escolares, pasos peatonales, demarcación Km-carril)</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t/>
                      </a:r>
                      <a:endParaRPr b="1" sz="2000" u="none" cap="none" strike="noStrike">
                        <a:solidFill>
                          <a:srgbClr val="1D2046"/>
                        </a:solidFill>
                      </a:endParaRPr>
                    </a:p>
                    <a:p>
                      <a:pPr indent="0" lvl="0" marL="0" marR="0" rtl="0" algn="ctr">
                        <a:lnSpc>
                          <a:spcPct val="100000"/>
                        </a:lnSpc>
                        <a:spcBef>
                          <a:spcPts val="0"/>
                        </a:spcBef>
                        <a:spcAft>
                          <a:spcPts val="0"/>
                        </a:spcAft>
                        <a:buClr>
                          <a:srgbClr val="000000"/>
                        </a:buClr>
                        <a:buSzPts val="1600"/>
                        <a:buFont typeface="Arial"/>
                        <a:buNone/>
                      </a:pPr>
                      <a:r>
                        <a:rPr b="1" i="0" lang="es-CO" sz="2000" u="none" cap="none" strike="noStrike">
                          <a:solidFill>
                            <a:srgbClr val="1D2046"/>
                          </a:solidFill>
                          <a:latin typeface="Arial"/>
                          <a:ea typeface="Arial"/>
                          <a:cs typeface="Arial"/>
                          <a:sym typeface="Arial"/>
                        </a:rPr>
                        <a:t>$214´930,197.00</a:t>
                      </a:r>
                      <a:endParaRPr b="1" i="0" sz="2000" u="none" cap="none" strike="noStrike">
                        <a:solidFill>
                          <a:srgbClr val="1D2046"/>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600"/>
                        <a:buFont typeface="Arial"/>
                        <a:buNone/>
                      </a:pPr>
                      <a:r>
                        <a:t/>
                      </a:r>
                      <a:endParaRPr b="1" sz="20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s-CO" sz="2000" u="none" cap="none" strike="noStrike">
                          <a:solidFill>
                            <a:srgbClr val="1D2046"/>
                          </a:solidFill>
                          <a:latin typeface="Arial"/>
                          <a:ea typeface="Arial"/>
                          <a:cs typeface="Arial"/>
                          <a:sym typeface="Arial"/>
                        </a:rPr>
                        <a:t>$114,502,811.00</a:t>
                      </a:r>
                      <a:endParaRPr b="1" i="0" sz="2000" u="none" cap="none" strike="noStrike">
                        <a:solidFill>
                          <a:srgbClr val="1D2046"/>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203100">
                <a:tc>
                  <a:txBody>
                    <a:bodyPr/>
                    <a:lstStyle/>
                    <a:p>
                      <a:pPr indent="0" lvl="0" marL="0" marR="0" rtl="0" algn="ctr">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a:ea typeface="Arial"/>
                          <a:cs typeface="Arial"/>
                          <a:sym typeface="Arial"/>
                        </a:rPr>
                        <a:t>$</a:t>
                      </a:r>
                      <a:r>
                        <a:rPr b="1" lang="es-CO" sz="2000" u="none" cap="none" strike="noStrike">
                          <a:solidFill>
                            <a:schemeClr val="lt1"/>
                          </a:solidFill>
                        </a:rPr>
                        <a:t>223.171.827,00</a:t>
                      </a:r>
                      <a:endParaRPr b="1" sz="2000" u="none" cap="none" strike="noStrike">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$ 122</a:t>
                      </a:r>
                      <a:r>
                        <a:rPr b="1" lang="es-CO" sz="1800" u="none" cap="none" strike="noStrike">
                          <a:solidFill>
                            <a:schemeClr val="lt1"/>
                          </a:solidFill>
                        </a:rPr>
                        <a:t>.</a:t>
                      </a:r>
                      <a:r>
                        <a:rPr b="1" i="0" lang="es-CO" sz="1800" u="none" cap="none" strike="noStrike">
                          <a:solidFill>
                            <a:schemeClr val="lt1"/>
                          </a:solidFill>
                          <a:latin typeface="Arial"/>
                          <a:ea typeface="Arial"/>
                          <a:cs typeface="Arial"/>
                          <a:sym typeface="Arial"/>
                        </a:rPr>
                        <a:t>744</a:t>
                      </a:r>
                      <a:r>
                        <a:rPr b="1" lang="es-CO" sz="1800" u="none" cap="none" strike="noStrike">
                          <a:solidFill>
                            <a:schemeClr val="lt1"/>
                          </a:solidFill>
                        </a:rPr>
                        <a:t>.441,</a:t>
                      </a:r>
                      <a:r>
                        <a:rPr b="1" i="0" lang="es-CO" sz="1800" u="none" cap="none" strike="noStrike">
                          <a:solidFill>
                            <a:schemeClr val="lt1"/>
                          </a:solidFill>
                          <a:latin typeface="Arial"/>
                          <a:ea typeface="Arial"/>
                          <a:cs typeface="Arial"/>
                          <a:sym typeface="Arial"/>
                        </a:rPr>
                        <a:t>00</a:t>
                      </a:r>
                      <a:endParaRPr b="1" sz="1800" u="none" cap="none" strike="noStrike">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
        <p:nvSpPr>
          <p:cNvPr id="149" name="Google Shape;149;g34c3ae7660a_3_0"/>
          <p:cNvSpPr txBox="1"/>
          <p:nvPr/>
        </p:nvSpPr>
        <p:spPr>
          <a:xfrm>
            <a:off x="763050" y="1114525"/>
            <a:ext cx="10665900" cy="1062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t/>
            </a:r>
            <a:endParaRPr b="1" i="0" sz="21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s-CO" sz="2100" u="none" cap="none" strike="noStrike">
                <a:solidFill>
                  <a:srgbClr val="1D2046"/>
                </a:solidFill>
                <a:latin typeface="Arial"/>
                <a:ea typeface="Arial"/>
                <a:cs typeface="Arial"/>
                <a:sym typeface="Arial"/>
              </a:rPr>
              <a:t>Plan de  Desarrollo 2021-2024 (Nuevo contrato Social y Ambiental para la Bogotá del siglo XXI).</a:t>
            </a:r>
            <a:endParaRPr b="1" i="0" sz="2100" u="none" cap="none" strike="noStrike">
              <a:solidFill>
                <a:srgbClr val="1D2046"/>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g3470b4abcb0_1_2"/>
          <p:cNvPicPr preferRelativeResize="0"/>
          <p:nvPr/>
        </p:nvPicPr>
        <p:blipFill rotWithShape="1">
          <a:blip r:embed="rId3">
            <a:alphaModFix/>
          </a:blip>
          <a:srcRect b="2111" l="0" r="62912" t="35961"/>
          <a:stretch/>
        </p:blipFill>
        <p:spPr>
          <a:xfrm>
            <a:off x="10401845" y="-75010"/>
            <a:ext cx="2038944" cy="6858000"/>
          </a:xfrm>
          <a:prstGeom prst="rect">
            <a:avLst/>
          </a:prstGeom>
          <a:noFill/>
          <a:ln>
            <a:noFill/>
          </a:ln>
        </p:spPr>
      </p:pic>
      <p:cxnSp>
        <p:nvCxnSpPr>
          <p:cNvPr id="155" name="Google Shape;155;g3470b4abcb0_1_2"/>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56" name="Google Shape;156;g3470b4abcb0_1_2"/>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57" name="Google Shape;157;g3470b4abcb0_1_2"/>
          <p:cNvSpPr txBox="1"/>
          <p:nvPr/>
        </p:nvSpPr>
        <p:spPr>
          <a:xfrm>
            <a:off x="46038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58" name="Google Shape;158;g3470b4abcb0_1_2"/>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59" name="Google Shape;159;g3470b4abcb0_1_2"/>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60" name="Google Shape;160;g3470b4abcb0_1_2"/>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61" name="Google Shape;161;g3470b4abcb0_1_2"/>
          <p:cNvPicPr preferRelativeResize="0"/>
          <p:nvPr/>
        </p:nvPicPr>
        <p:blipFill rotWithShape="1">
          <a:blip r:embed="rId7">
            <a:alphaModFix/>
          </a:blip>
          <a:srcRect b="0" l="0" r="0" t="0"/>
          <a:stretch/>
        </p:blipFill>
        <p:spPr>
          <a:xfrm>
            <a:off x="9251899" y="184927"/>
            <a:ext cx="2129687" cy="703500"/>
          </a:xfrm>
          <a:prstGeom prst="rect">
            <a:avLst/>
          </a:prstGeom>
          <a:noFill/>
          <a:ln>
            <a:noFill/>
          </a:ln>
        </p:spPr>
      </p:pic>
      <p:graphicFrame>
        <p:nvGraphicFramePr>
          <p:cNvPr id="162" name="Google Shape;162;g3470b4abcb0_1_2"/>
          <p:cNvGraphicFramePr/>
          <p:nvPr/>
        </p:nvGraphicFramePr>
        <p:xfrm>
          <a:off x="558717" y="1741114"/>
          <a:ext cx="3000000" cy="3000000"/>
        </p:xfrm>
        <a:graphic>
          <a:graphicData uri="http://schemas.openxmlformats.org/drawingml/2006/table">
            <a:tbl>
              <a:tblPr bandRow="1" firstCol="1" firstRow="1">
                <a:noFill/>
                <a:tableStyleId>{60151196-81B0-435B-849F-4334BC3D886C}</a:tableStyleId>
              </a:tblPr>
              <a:tblGrid>
                <a:gridCol w="6182800"/>
                <a:gridCol w="2614200"/>
                <a:gridCol w="2424300"/>
              </a:tblGrid>
              <a:tr h="681425">
                <a:tc>
                  <a:txBody>
                    <a:bodyPr/>
                    <a:lstStyle/>
                    <a:p>
                      <a:pPr indent="0" lvl="0" marL="0" marR="0" rtl="0" algn="ctr">
                        <a:lnSpc>
                          <a:spcPct val="115000"/>
                        </a:lnSpc>
                        <a:spcBef>
                          <a:spcPts val="0"/>
                        </a:spcBef>
                        <a:spcAft>
                          <a:spcPts val="0"/>
                        </a:spcAft>
                        <a:buClr>
                          <a:srgbClr val="000000"/>
                        </a:buClr>
                        <a:buSzPts val="1800"/>
                        <a:buFont typeface="Arial"/>
                        <a:buNone/>
                      </a:pPr>
                      <a:r>
                        <a:rPr b="1" lang="es-CO" sz="1800" u="none" cap="none" strike="noStrike"/>
                        <a:t>PROYECTOS</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086750">
                <a:tc>
                  <a:txBody>
                    <a:bodyPr/>
                    <a:lstStyle/>
                    <a:p>
                      <a:pPr indent="0" lvl="0" marL="0" marR="0" rtl="0" algn="just">
                        <a:lnSpc>
                          <a:spcPct val="115000"/>
                        </a:lnSpc>
                        <a:spcBef>
                          <a:spcPts val="0"/>
                        </a:spcBef>
                        <a:spcAft>
                          <a:spcPts val="0"/>
                        </a:spcAft>
                        <a:buClr>
                          <a:srgbClr val="000000"/>
                        </a:buClr>
                        <a:buSzPts val="1600"/>
                        <a:buFont typeface="Arial"/>
                        <a:buNone/>
                      </a:pPr>
                      <a:r>
                        <a:rPr lang="es-CO" sz="1600" u="none" cap="none" strike="noStrike">
                          <a:solidFill>
                            <a:srgbClr val="1D2046"/>
                          </a:solidFill>
                        </a:rPr>
                        <a:t>8001 - Semaforización: Complementar 361 intersecciones semaforizadas con otros dispositivos de señalización semafórica; implementar regulación semafórica en 76 intersecciones.</a:t>
                      </a:r>
                      <a:endParaRPr sz="1600" u="none" cap="none" strike="noStrike">
                        <a:solidFill>
                          <a:srgbClr val="1D2046"/>
                        </a:solidFil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$273.673.384,00</a:t>
                      </a:r>
                      <a:endParaRPr sz="2000" u="none" cap="none" strike="noStrike"/>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t/>
                      </a:r>
                      <a:endParaRPr b="1" i="0" sz="2000" u="none" cap="none" strike="noStrike">
                        <a:solidFill>
                          <a:srgbClr val="1D204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CO" sz="2000" u="none" cap="none" strike="noStrike">
                          <a:solidFill>
                            <a:srgbClr val="1D2046"/>
                          </a:solidFill>
                          <a:latin typeface="Arial"/>
                          <a:ea typeface="Arial"/>
                          <a:cs typeface="Arial"/>
                          <a:sym typeface="Arial"/>
                        </a:rPr>
                        <a:t>$ 236.842.734,00</a:t>
                      </a:r>
                      <a:endParaRPr b="1" sz="2000" u="none" cap="none" strike="noStrike">
                        <a:solidFill>
                          <a:srgbClr val="1D2046"/>
                        </a:solidFill>
                      </a:endParaRPr>
                    </a:p>
                    <a:p>
                      <a:pPr indent="0" lvl="0" marL="0" marR="0" rtl="0" algn="ctr">
                        <a:lnSpc>
                          <a:spcPct val="115000"/>
                        </a:lnSpc>
                        <a:spcBef>
                          <a:spcPts val="0"/>
                        </a:spcBef>
                        <a:spcAft>
                          <a:spcPts val="0"/>
                        </a:spcAft>
                        <a:buClr>
                          <a:srgbClr val="000000"/>
                        </a:buClr>
                        <a:buSzPts val="1600"/>
                        <a:buFont typeface="Arial"/>
                        <a:buNone/>
                      </a:pPr>
                      <a:r>
                        <a:t/>
                      </a:r>
                      <a:endParaRPr b="1" i="0" sz="2000" u="none" cap="none" strike="noStrike">
                        <a:solidFill>
                          <a:srgbClr val="1D2046"/>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1091425">
                <a:tc>
                  <a:txBody>
                    <a:bodyPr/>
                    <a:lstStyle/>
                    <a:p>
                      <a:pPr indent="0" lvl="0" marL="0" marR="0" rtl="0" algn="just">
                        <a:lnSpc>
                          <a:spcPct val="115000"/>
                        </a:lnSpc>
                        <a:spcBef>
                          <a:spcPts val="0"/>
                        </a:spcBef>
                        <a:spcAft>
                          <a:spcPts val="0"/>
                        </a:spcAft>
                        <a:buClr>
                          <a:srgbClr val="000000"/>
                        </a:buClr>
                        <a:buSzPts val="1600"/>
                        <a:buFont typeface="Arial"/>
                        <a:buNone/>
                      </a:pPr>
                      <a:r>
                        <a:t/>
                      </a:r>
                      <a:endParaRPr sz="1600" u="none" cap="none" strike="noStrike">
                        <a:solidFill>
                          <a:srgbClr val="1D2046"/>
                        </a:solidFill>
                      </a:endParaRPr>
                    </a:p>
                    <a:p>
                      <a:pPr indent="0" lvl="0" marL="0" marR="0" rtl="0" algn="just">
                        <a:lnSpc>
                          <a:spcPct val="115000"/>
                        </a:lnSpc>
                        <a:spcBef>
                          <a:spcPts val="0"/>
                        </a:spcBef>
                        <a:spcAft>
                          <a:spcPts val="0"/>
                        </a:spcAft>
                        <a:buClr>
                          <a:srgbClr val="000000"/>
                        </a:buClr>
                        <a:buSzPts val="1600"/>
                        <a:buFont typeface="Arial"/>
                        <a:buNone/>
                      </a:pPr>
                      <a:r>
                        <a:rPr lang="es-CO" sz="1600" u="none" cap="none" strike="noStrike">
                          <a:solidFill>
                            <a:srgbClr val="1D2046"/>
                          </a:solidFill>
                        </a:rPr>
                        <a:t>7996 - Niñas y Niños Primero: Acompañamiento de viajes Biciparceros, cienpies, Guardacaminos y Ruta Pila.</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2000"/>
                        <a:buFont typeface="Arial"/>
                        <a:buNone/>
                      </a:pPr>
                      <a:r>
                        <a:rPr b="1" lang="es-CO" sz="2000" u="none" cap="none" strike="noStrike">
                          <a:solidFill>
                            <a:srgbClr val="1D2046"/>
                          </a:solidFill>
                        </a:rPr>
                        <a:t>$ 47.676.580,42</a:t>
                      </a:r>
                      <a:endParaRPr b="1" sz="20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2000"/>
                        <a:buFont typeface="Arial"/>
                        <a:buNone/>
                      </a:pPr>
                      <a:r>
                        <a:rPr b="1" lang="es-CO" sz="2000" u="none" cap="none" strike="noStrike">
                          <a:solidFill>
                            <a:srgbClr val="1D2046"/>
                          </a:solidFill>
                        </a:rPr>
                        <a:t>$ 44.363.674,59</a:t>
                      </a:r>
                      <a:endParaRPr sz="1400" u="none" cap="none" strike="noStrike"/>
                    </a:p>
                  </a:txBody>
                  <a:tcPr marT="0" marB="0" marR="68575" marL="68575" anchor="ctr">
                    <a:lnL cap="flat" cmpd="sng" w="12700">
                      <a:solidFill>
                        <a:srgbClr val="0070C0"/>
                      </a:solidFill>
                      <a:prstDash val="solid"/>
                      <a:round/>
                      <a:headEnd len="sm" w="sm" type="none"/>
                      <a:tailEnd len="sm" w="sm" type="none"/>
                    </a:lnL>
                  </a:tcPr>
                </a:tc>
              </a:tr>
              <a:tr h="203100">
                <a:tc>
                  <a:txBody>
                    <a:bodyPr/>
                    <a:lstStyle/>
                    <a:p>
                      <a:pPr indent="0" lvl="0" marL="0" marR="0" rtl="0" algn="l">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a:ea typeface="Arial"/>
                          <a:cs typeface="Arial"/>
                          <a:sym typeface="Arial"/>
                        </a:rPr>
                        <a:t> $ </a:t>
                      </a:r>
                      <a:r>
                        <a:rPr b="1" lang="es-CO" sz="2000" u="none" cap="none" strike="noStrike">
                          <a:solidFill>
                            <a:schemeClr val="lt1"/>
                          </a:solidFill>
                        </a:rPr>
                        <a:t>321.349.964,42</a:t>
                      </a:r>
                      <a:endParaRPr b="1" sz="2000" u="none" cap="none" strike="noStrike">
                        <a:solidFill>
                          <a:schemeClr val="lt1"/>
                        </a:solidFil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a:ea typeface="Arial"/>
                          <a:cs typeface="Arial"/>
                          <a:sym typeface="Arial"/>
                        </a:rPr>
                        <a:t>  $ 281</a:t>
                      </a:r>
                      <a:r>
                        <a:rPr b="1" lang="es-CO" sz="2000" u="none" cap="none" strike="noStrike">
                          <a:solidFill>
                            <a:schemeClr val="lt1"/>
                          </a:solidFill>
                        </a:rPr>
                        <a:t>.206.408,59</a:t>
                      </a:r>
                      <a:endParaRPr b="1" sz="2000" u="none" cap="none" strike="noStrike">
                        <a:solidFill>
                          <a:schemeClr val="lt1"/>
                        </a:solidFil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
        <p:nvSpPr>
          <p:cNvPr id="163" name="Google Shape;163;g3470b4abcb0_1_2"/>
          <p:cNvSpPr txBox="1"/>
          <p:nvPr/>
        </p:nvSpPr>
        <p:spPr>
          <a:xfrm>
            <a:off x="836425" y="1130888"/>
            <a:ext cx="10665900" cy="446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300" u="none" cap="none" strike="noStrike">
                <a:solidFill>
                  <a:srgbClr val="1D2046"/>
                </a:solidFill>
                <a:latin typeface="Arial"/>
                <a:ea typeface="Arial"/>
                <a:cs typeface="Arial"/>
                <a:sym typeface="Arial"/>
              </a:rPr>
              <a:t>            Plan de  Desarrollo 2024-2027 ( Bogotá Camina Segura) </a:t>
            </a:r>
            <a:endParaRPr b="1" i="0" sz="2300" u="none" cap="none" strike="noStrike">
              <a:solidFill>
                <a:srgbClr val="1D2046"/>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8"/>
          <p:cNvPicPr preferRelativeResize="0"/>
          <p:nvPr/>
        </p:nvPicPr>
        <p:blipFill rotWithShape="1">
          <a:blip r:embed="rId3">
            <a:alphaModFix/>
          </a:blip>
          <a:srcRect b="2110" l="0" r="62912" t="35963"/>
          <a:stretch/>
        </p:blipFill>
        <p:spPr>
          <a:xfrm>
            <a:off x="10173245" y="1190"/>
            <a:ext cx="2038944" cy="6858000"/>
          </a:xfrm>
          <a:prstGeom prst="rect">
            <a:avLst/>
          </a:prstGeom>
          <a:noFill/>
          <a:ln>
            <a:noFill/>
          </a:ln>
        </p:spPr>
      </p:pic>
      <p:cxnSp>
        <p:nvCxnSpPr>
          <p:cNvPr id="169" name="Google Shape;169;p18"/>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70" name="Google Shape;170;p18"/>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171" name="Google Shape;171;p18"/>
          <p:cNvSpPr txBox="1"/>
          <p:nvPr/>
        </p:nvSpPr>
        <p:spPr>
          <a:xfrm>
            <a:off x="12613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72" name="Google Shape;172;p18"/>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173" name="Google Shape;173;p18"/>
          <p:cNvPicPr preferRelativeResize="0"/>
          <p:nvPr/>
        </p:nvPicPr>
        <p:blipFill rotWithShape="1">
          <a:blip r:embed="rId5">
            <a:alphaModFix amt="52999"/>
          </a:blip>
          <a:srcRect b="0" l="32615" r="0" t="0"/>
          <a:stretch/>
        </p:blipFill>
        <p:spPr>
          <a:xfrm>
            <a:off x="-15097" y="3223011"/>
            <a:ext cx="1375636" cy="3652299"/>
          </a:xfrm>
          <a:prstGeom prst="rect">
            <a:avLst/>
          </a:prstGeom>
          <a:noFill/>
          <a:ln>
            <a:noFill/>
          </a:ln>
        </p:spPr>
      </p:pic>
      <p:pic>
        <p:nvPicPr>
          <p:cNvPr id="174" name="Google Shape;174;p18"/>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75" name="Google Shape;175;p18"/>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graphicFrame>
        <p:nvGraphicFramePr>
          <p:cNvPr id="176" name="Google Shape;176;p18"/>
          <p:cNvGraphicFramePr/>
          <p:nvPr/>
        </p:nvGraphicFramePr>
        <p:xfrm>
          <a:off x="672721" y="1701018"/>
          <a:ext cx="3000000" cy="3000000"/>
        </p:xfrm>
        <a:graphic>
          <a:graphicData uri="http://schemas.openxmlformats.org/drawingml/2006/table">
            <a:tbl>
              <a:tblPr bandRow="1" firstCol="1" firstRow="1">
                <a:noFill/>
                <a:tableStyleId>{60151196-81B0-435B-849F-4334BC3D886C}</a:tableStyleId>
              </a:tblPr>
              <a:tblGrid>
                <a:gridCol w="6137900"/>
                <a:gridCol w="2449425"/>
                <a:gridCol w="2363475"/>
              </a:tblGrid>
              <a:tr h="673600">
                <a:tc>
                  <a:txBody>
                    <a:bodyPr/>
                    <a:lstStyle/>
                    <a:p>
                      <a:pPr indent="0" lvl="0" marL="0" marR="0" rtl="0" algn="ctr">
                        <a:lnSpc>
                          <a:spcPct val="115000"/>
                        </a:lnSpc>
                        <a:spcBef>
                          <a:spcPts val="0"/>
                        </a:spcBef>
                        <a:spcAft>
                          <a:spcPts val="0"/>
                        </a:spcAft>
                        <a:buClr>
                          <a:srgbClr val="000000"/>
                        </a:buClr>
                        <a:buSzPts val="1800"/>
                        <a:buFont typeface="Arial"/>
                        <a:buNone/>
                      </a:pPr>
                      <a:r>
                        <a:rPr lang="es-CO" sz="1800" u="none" cap="none" strike="noStrike"/>
                        <a:t>INVERSIÓN PRESUPUESTAL 2024</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406450">
                <a:tc>
                  <a:txBody>
                    <a:bodyPr/>
                    <a:lstStyle/>
                    <a:p>
                      <a:pPr indent="0" lvl="0" marL="0" marR="0" rtl="0" algn="l">
                        <a:lnSpc>
                          <a:spcPct val="100000"/>
                        </a:lnSpc>
                        <a:spcBef>
                          <a:spcPts val="0"/>
                        </a:spcBef>
                        <a:spcAft>
                          <a:spcPts val="0"/>
                        </a:spcAft>
                        <a:buClr>
                          <a:schemeClr val="dk1"/>
                        </a:buClr>
                        <a:buSzPts val="2000"/>
                        <a:buFont typeface="Arial"/>
                        <a:buNone/>
                      </a:pPr>
                      <a:r>
                        <a:t/>
                      </a:r>
                      <a:endParaRPr sz="2100" u="none" cap="none" strike="noStrike">
                        <a:solidFill>
                          <a:srgbClr val="1C4587"/>
                        </a:solidFill>
                      </a:endParaRPr>
                    </a:p>
                    <a:p>
                      <a:pPr indent="0" lvl="0" marL="0" marR="0" rtl="0" algn="l">
                        <a:lnSpc>
                          <a:spcPct val="100000"/>
                        </a:lnSpc>
                        <a:spcBef>
                          <a:spcPts val="0"/>
                        </a:spcBef>
                        <a:spcAft>
                          <a:spcPts val="0"/>
                        </a:spcAft>
                        <a:buClr>
                          <a:schemeClr val="dk1"/>
                        </a:buClr>
                        <a:buSzPts val="2000"/>
                        <a:buFont typeface="Arial"/>
                        <a:buNone/>
                      </a:pPr>
                      <a:r>
                        <a:rPr lang="es-CO" sz="2100" u="none" cap="none" strike="noStrike">
                          <a:solidFill>
                            <a:srgbClr val="1C4587"/>
                          </a:solidFill>
                        </a:rPr>
                        <a:t>Plan de  Desarrollo 2021-2024 (Nuevo contrato Social y Ambiental para la Bogotá del siglo XXI).</a:t>
                      </a:r>
                      <a:endParaRPr sz="2100" u="none" cap="none" strike="noStrike">
                        <a:solidFill>
                          <a:srgbClr val="1C4587"/>
                        </a:solidFill>
                      </a:endParaRPr>
                    </a:p>
                    <a:p>
                      <a:pPr indent="0" lvl="0" marL="0" marR="0" rtl="0" algn="just">
                        <a:lnSpc>
                          <a:spcPct val="115000"/>
                        </a:lnSpc>
                        <a:spcBef>
                          <a:spcPts val="0"/>
                        </a:spcBef>
                        <a:spcAft>
                          <a:spcPts val="0"/>
                        </a:spcAft>
                        <a:buClr>
                          <a:srgbClr val="000000"/>
                        </a:buClr>
                        <a:buSzPts val="1600"/>
                        <a:buFont typeface="Arial"/>
                        <a:buNone/>
                      </a:pPr>
                      <a:r>
                        <a:t/>
                      </a:r>
                      <a:endParaRPr sz="1600" u="none" cap="none" strike="noStrike">
                        <a:solidFill>
                          <a:srgbClr val="1C4587"/>
                        </a:solidFil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600"/>
                        <a:buFont typeface="Arial"/>
                        <a:buNone/>
                      </a:pPr>
                      <a:r>
                        <a:rPr b="1" i="0" lang="es-CO" sz="1800" u="none" cap="none" strike="noStrike">
                          <a:solidFill>
                            <a:srgbClr val="1C4587"/>
                          </a:solidFill>
                          <a:latin typeface="Arial"/>
                          <a:ea typeface="Arial"/>
                          <a:cs typeface="Arial"/>
                          <a:sym typeface="Arial"/>
                        </a:rPr>
                        <a:t>$223.171.827,00</a:t>
                      </a:r>
                      <a:endParaRPr sz="1400" u="none" cap="none" strike="noStrike"/>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600"/>
                        <a:buFont typeface="Arial"/>
                        <a:buNone/>
                      </a:pPr>
                      <a:r>
                        <a:rPr b="1" i="0" lang="es-CO" sz="1800" u="none" cap="none" strike="noStrike">
                          <a:solidFill>
                            <a:srgbClr val="1C4587"/>
                          </a:solidFill>
                          <a:latin typeface="Arial"/>
                          <a:ea typeface="Arial"/>
                          <a:cs typeface="Arial"/>
                          <a:sym typeface="Arial"/>
                        </a:rPr>
                        <a:t>$ 122.744.441,00</a:t>
                      </a:r>
                      <a:endParaRPr sz="1400" u="none" cap="none" strike="noStrike"/>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tcPr>
                </a:tc>
              </a:tr>
              <a:tr h="1324050">
                <a:tc>
                  <a:txBody>
                    <a:bodyPr/>
                    <a:lstStyle/>
                    <a:p>
                      <a:pPr indent="0" lvl="0" marL="0" marR="0" rtl="0" algn="just">
                        <a:lnSpc>
                          <a:spcPct val="100000"/>
                        </a:lnSpc>
                        <a:spcBef>
                          <a:spcPts val="0"/>
                        </a:spcBef>
                        <a:spcAft>
                          <a:spcPts val="0"/>
                        </a:spcAft>
                        <a:buClr>
                          <a:schemeClr val="dk1"/>
                        </a:buClr>
                        <a:buSzPts val="2000"/>
                        <a:buFont typeface="Arial"/>
                        <a:buNone/>
                      </a:pPr>
                      <a:r>
                        <a:t/>
                      </a:r>
                      <a:endParaRPr sz="2300" u="none" cap="none" strike="noStrike">
                        <a:solidFill>
                          <a:srgbClr val="1C4587"/>
                        </a:solidFill>
                      </a:endParaRPr>
                    </a:p>
                    <a:p>
                      <a:pPr indent="0" lvl="0" marL="0" marR="0" rtl="0" algn="just">
                        <a:lnSpc>
                          <a:spcPct val="100000"/>
                        </a:lnSpc>
                        <a:spcBef>
                          <a:spcPts val="0"/>
                        </a:spcBef>
                        <a:spcAft>
                          <a:spcPts val="0"/>
                        </a:spcAft>
                        <a:buClr>
                          <a:schemeClr val="dk1"/>
                        </a:buClr>
                        <a:buSzPts val="2000"/>
                        <a:buFont typeface="Arial"/>
                        <a:buNone/>
                      </a:pPr>
                      <a:r>
                        <a:rPr lang="es-CO" sz="2300" u="none" cap="none" strike="noStrike">
                          <a:solidFill>
                            <a:srgbClr val="1C4587"/>
                          </a:solidFill>
                        </a:rPr>
                        <a:t>Plan de  Desarrollo 2024-2027 ( Bogotá Camina Segura) </a:t>
                      </a:r>
                      <a:endParaRPr b="1" i="0" sz="1600" u="none" cap="none" strike="noStrike">
                        <a:solidFill>
                          <a:srgbClr val="1C4587"/>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600"/>
                        <a:buFont typeface="Arial"/>
                        <a:buNone/>
                      </a:pPr>
                      <a:r>
                        <a:rPr b="1" i="0" lang="es-CO" sz="1800" u="none" cap="none" strike="noStrike">
                          <a:solidFill>
                            <a:srgbClr val="1C4587"/>
                          </a:solidFill>
                          <a:latin typeface="Arial"/>
                          <a:ea typeface="Arial"/>
                          <a:cs typeface="Arial"/>
                          <a:sym typeface="Arial"/>
                        </a:rPr>
                        <a:t> $ 321.349.964,42</a:t>
                      </a:r>
                      <a:endParaRPr sz="1400" u="none" cap="none" strike="noStrike"/>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600"/>
                        <a:buFont typeface="Arial"/>
                        <a:buNone/>
                      </a:pPr>
                      <a:r>
                        <a:rPr b="1" i="0" lang="es-CO" sz="1800" u="none" cap="none" strike="noStrike">
                          <a:solidFill>
                            <a:srgbClr val="1C4587"/>
                          </a:solidFill>
                          <a:latin typeface="Arial"/>
                          <a:ea typeface="Arial"/>
                          <a:cs typeface="Arial"/>
                          <a:sym typeface="Arial"/>
                        </a:rPr>
                        <a:t>  $ 281.206.408,59</a:t>
                      </a:r>
                      <a:endParaRPr sz="1400" u="none" cap="none" strike="noStrike"/>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tcPr>
                </a:tc>
              </a:tr>
              <a:tr h="203100">
                <a:tc>
                  <a:txBody>
                    <a:bodyPr/>
                    <a:lstStyle/>
                    <a:p>
                      <a:pPr indent="0" lvl="0" marL="0" marR="0" rtl="0" algn="ctr">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2400" u="none" cap="none" strike="noStrike">
                          <a:solidFill>
                            <a:schemeClr val="lt1"/>
                          </a:solidFill>
                        </a:rPr>
                        <a:t>TOTAL</a:t>
                      </a:r>
                      <a:endParaRPr sz="18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a:ea typeface="Arial"/>
                          <a:cs typeface="Arial"/>
                          <a:sym typeface="Arial"/>
                        </a:rPr>
                        <a:t>$ 544.521.791,42</a:t>
                      </a:r>
                      <a:endParaRPr sz="1400" u="none" cap="none" strike="noStrike"/>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a:ea typeface="Arial"/>
                          <a:cs typeface="Arial"/>
                          <a:sym typeface="Arial"/>
                        </a:rPr>
                        <a:t>$ 403.950.849,59</a:t>
                      </a:r>
                      <a:endParaRPr sz="1400" u="none" cap="none" strike="noStrike"/>
                    </a:p>
                    <a:p>
                      <a:pPr indent="0" lvl="0" marL="0" marR="0" rtl="0" algn="ctr">
                        <a:lnSpc>
                          <a:spcPct val="100000"/>
                        </a:lnSpc>
                        <a:spcBef>
                          <a:spcPts val="0"/>
                        </a:spcBef>
                        <a:spcAft>
                          <a:spcPts val="0"/>
                        </a:spcAft>
                        <a:buClr>
                          <a:srgbClr val="000000"/>
                        </a:buClr>
                        <a:buSzPts val="2000"/>
                        <a:buFont typeface="Arial"/>
                        <a:buNone/>
                      </a:pPr>
                      <a:r>
                        <a:t/>
                      </a:r>
                      <a:endParaRPr b="1" sz="20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19"/>
          <p:cNvPicPr preferRelativeResize="0"/>
          <p:nvPr/>
        </p:nvPicPr>
        <p:blipFill rotWithShape="1">
          <a:blip r:embed="rId3">
            <a:alphaModFix/>
          </a:blip>
          <a:srcRect b="2110" l="0" r="62912" t="35963"/>
          <a:stretch/>
        </p:blipFill>
        <p:spPr>
          <a:xfrm>
            <a:off x="10165758" y="6255"/>
            <a:ext cx="2038945" cy="6858000"/>
          </a:xfrm>
          <a:prstGeom prst="rect">
            <a:avLst/>
          </a:prstGeom>
          <a:noFill/>
          <a:ln>
            <a:noFill/>
          </a:ln>
        </p:spPr>
      </p:pic>
      <p:cxnSp>
        <p:nvCxnSpPr>
          <p:cNvPr id="182" name="Google Shape;182;p19"/>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83" name="Google Shape;183;p19"/>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184" name="Google Shape;184;p19"/>
          <p:cNvSpPr txBox="1"/>
          <p:nvPr/>
        </p:nvSpPr>
        <p:spPr>
          <a:xfrm>
            <a:off x="48140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2. Siniestralidad Vial</a:t>
            </a:r>
            <a:endParaRPr b="0" i="0" sz="1400" u="none" cap="none" strike="noStrike">
              <a:solidFill>
                <a:srgbClr val="000000"/>
              </a:solidFill>
              <a:latin typeface="Arial"/>
              <a:ea typeface="Arial"/>
              <a:cs typeface="Arial"/>
              <a:sym typeface="Arial"/>
            </a:endParaRPr>
          </a:p>
        </p:txBody>
      </p:sp>
      <p:pic>
        <p:nvPicPr>
          <p:cNvPr id="185" name="Google Shape;185;p19"/>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186" name="Google Shape;186;p19"/>
          <p:cNvPicPr preferRelativeResize="0"/>
          <p:nvPr/>
        </p:nvPicPr>
        <p:blipFill rotWithShape="1">
          <a:blip r:embed="rId5">
            <a:alphaModFix amt="52999"/>
          </a:blip>
          <a:srcRect b="0" l="32615" r="0" t="0"/>
          <a:stretch/>
        </p:blipFill>
        <p:spPr>
          <a:xfrm>
            <a:off x="-15097" y="3223011"/>
            <a:ext cx="1375636" cy="3652299"/>
          </a:xfrm>
          <a:prstGeom prst="rect">
            <a:avLst/>
          </a:prstGeom>
          <a:noFill/>
          <a:ln>
            <a:noFill/>
          </a:ln>
        </p:spPr>
      </p:pic>
      <p:pic>
        <p:nvPicPr>
          <p:cNvPr id="187" name="Google Shape;187;p19"/>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88" name="Google Shape;188;p19"/>
          <p:cNvPicPr preferRelativeResize="0"/>
          <p:nvPr/>
        </p:nvPicPr>
        <p:blipFill rotWithShape="1">
          <a:blip r:embed="rId7">
            <a:alphaModFix/>
          </a:blip>
          <a:srcRect b="0" l="0" r="0" t="0"/>
          <a:stretch/>
        </p:blipFill>
        <p:spPr>
          <a:xfrm>
            <a:off x="9251899" y="184927"/>
            <a:ext cx="2129687" cy="703500"/>
          </a:xfrm>
          <a:prstGeom prst="rect">
            <a:avLst/>
          </a:prstGeom>
          <a:noFill/>
          <a:ln>
            <a:noFill/>
          </a:ln>
        </p:spPr>
      </p:pic>
      <p:sp>
        <p:nvSpPr>
          <p:cNvPr id="189" name="Google Shape;189;p19"/>
          <p:cNvSpPr txBox="1"/>
          <p:nvPr/>
        </p:nvSpPr>
        <p:spPr>
          <a:xfrm>
            <a:off x="4805725" y="1055500"/>
            <a:ext cx="7214700" cy="72939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s-CO" sz="1800" u="none" cap="none" strike="noStrike">
                <a:solidFill>
                  <a:srgbClr val="595959"/>
                </a:solidFill>
                <a:latin typeface="Arial"/>
                <a:ea typeface="Arial"/>
                <a:cs typeface="Arial"/>
                <a:sym typeface="Arial"/>
              </a:rPr>
              <a:t>En el año 2024 la localidad de Santa Fe reportó 533 siniestros graves de tránsito con al menos un lesionado o víctima fatal.</a:t>
            </a:r>
            <a:endParaRPr b="1" i="0" sz="1800" u="none" cap="none" strike="noStrike">
              <a:solidFill>
                <a:srgbClr val="595959"/>
              </a:solidFill>
              <a:latin typeface="Arial"/>
              <a:ea typeface="Arial"/>
              <a:cs typeface="Arial"/>
              <a:sym typeface="Arial"/>
            </a:endParaRPr>
          </a:p>
        </p:txBody>
      </p:sp>
      <p:sp>
        <p:nvSpPr>
          <p:cNvPr id="190" name="Google Shape;190;p19"/>
          <p:cNvSpPr txBox="1"/>
          <p:nvPr/>
        </p:nvSpPr>
        <p:spPr>
          <a:xfrm>
            <a:off x="5128358" y="5418697"/>
            <a:ext cx="6332848"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CO" sz="1800" u="none" cap="none" strike="noStrike">
                <a:solidFill>
                  <a:srgbClr val="595959"/>
                </a:solidFill>
                <a:latin typeface="Arial"/>
                <a:ea typeface="Arial"/>
                <a:cs typeface="Arial"/>
                <a:sym typeface="Arial"/>
              </a:rPr>
              <a:t>En el tema de fallecidos se evidenció un aumento en las cifras de víctimas fatales en el año 2024 respecto a 2023 (14%), pasando de 22 muertes en 2023 a 25 muertes en 2024.</a:t>
            </a:r>
            <a:endParaRPr b="0" i="0" sz="1400" u="none" cap="none" strike="noStrike">
              <a:solidFill>
                <a:srgbClr val="000000"/>
              </a:solidFill>
              <a:latin typeface="Arial"/>
              <a:ea typeface="Arial"/>
              <a:cs typeface="Arial"/>
              <a:sym typeface="Arial"/>
            </a:endParaRPr>
          </a:p>
        </p:txBody>
      </p:sp>
      <p:pic>
        <p:nvPicPr>
          <p:cNvPr id="191" name="Google Shape;191;p19"/>
          <p:cNvPicPr preferRelativeResize="0"/>
          <p:nvPr/>
        </p:nvPicPr>
        <p:blipFill rotWithShape="1">
          <a:blip r:embed="rId8">
            <a:alphaModFix/>
          </a:blip>
          <a:srcRect b="0" l="0" r="0" t="0"/>
          <a:stretch/>
        </p:blipFill>
        <p:spPr>
          <a:xfrm>
            <a:off x="443682" y="1067906"/>
            <a:ext cx="4240994" cy="5646933"/>
          </a:xfrm>
          <a:prstGeom prst="rect">
            <a:avLst/>
          </a:prstGeom>
          <a:noFill/>
          <a:ln>
            <a:noFill/>
          </a:ln>
        </p:spPr>
      </p:pic>
      <p:pic>
        <p:nvPicPr>
          <p:cNvPr id="192" name="Google Shape;192;p19"/>
          <p:cNvPicPr preferRelativeResize="0"/>
          <p:nvPr/>
        </p:nvPicPr>
        <p:blipFill rotWithShape="1">
          <a:blip r:embed="rId9">
            <a:alphaModFix/>
          </a:blip>
          <a:srcRect b="0" l="0" r="0" t="0"/>
          <a:stretch/>
        </p:blipFill>
        <p:spPr>
          <a:xfrm>
            <a:off x="5155757" y="1808708"/>
            <a:ext cx="6332849" cy="34286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
          <p:cNvPicPr preferRelativeResize="0"/>
          <p:nvPr/>
        </p:nvPicPr>
        <p:blipFill rotWithShape="1">
          <a:blip r:embed="rId3">
            <a:alphaModFix/>
          </a:blip>
          <a:srcRect b="2110" l="0" r="62912" t="35963"/>
          <a:stretch/>
        </p:blipFill>
        <p:spPr>
          <a:xfrm>
            <a:off x="10153055" y="32527"/>
            <a:ext cx="2038944" cy="6858000"/>
          </a:xfrm>
          <a:prstGeom prst="rect">
            <a:avLst/>
          </a:prstGeom>
          <a:noFill/>
          <a:ln>
            <a:noFill/>
          </a:ln>
        </p:spPr>
      </p:pic>
      <p:cxnSp>
        <p:nvCxnSpPr>
          <p:cNvPr id="198" name="Google Shape;198;p3"/>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99" name="Google Shape;199;p3"/>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200" name="Google Shape;200;p3"/>
          <p:cNvSpPr txBox="1"/>
          <p:nvPr/>
        </p:nvSpPr>
        <p:spPr>
          <a:xfrm>
            <a:off x="418347"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3. Niñas y niños primero</a:t>
            </a:r>
            <a:endParaRPr b="0" i="0" sz="1400" u="none" cap="none" strike="noStrike">
              <a:solidFill>
                <a:srgbClr val="000000"/>
              </a:solidFill>
              <a:latin typeface="Arial"/>
              <a:ea typeface="Arial"/>
              <a:cs typeface="Arial"/>
              <a:sym typeface="Arial"/>
            </a:endParaRPr>
          </a:p>
        </p:txBody>
      </p:sp>
      <p:pic>
        <p:nvPicPr>
          <p:cNvPr id="201" name="Google Shape;201;p3"/>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202" name="Google Shape;202;p3"/>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03" name="Google Shape;203;p3"/>
          <p:cNvPicPr preferRelativeResize="0"/>
          <p:nvPr/>
        </p:nvPicPr>
        <p:blipFill rotWithShape="1">
          <a:blip r:embed="rId6">
            <a:alphaModFix amt="52999"/>
          </a:blip>
          <a:srcRect b="0" l="32615" r="0" t="0"/>
          <a:stretch/>
        </p:blipFill>
        <p:spPr>
          <a:xfrm>
            <a:off x="-15097" y="3223011"/>
            <a:ext cx="1375636" cy="3652299"/>
          </a:xfrm>
          <a:prstGeom prst="rect">
            <a:avLst/>
          </a:prstGeom>
          <a:noFill/>
          <a:ln>
            <a:noFill/>
          </a:ln>
        </p:spPr>
      </p:pic>
      <p:pic>
        <p:nvPicPr>
          <p:cNvPr id="204" name="Google Shape;204;p3"/>
          <p:cNvPicPr preferRelativeResize="0"/>
          <p:nvPr/>
        </p:nvPicPr>
        <p:blipFill rotWithShape="1">
          <a:blip r:embed="rId7">
            <a:alphaModFix/>
          </a:blip>
          <a:srcRect b="0" l="0" r="0" t="0"/>
          <a:stretch/>
        </p:blipFill>
        <p:spPr>
          <a:xfrm>
            <a:off x="0" y="5237349"/>
            <a:ext cx="641678" cy="1649079"/>
          </a:xfrm>
          <a:prstGeom prst="rect">
            <a:avLst/>
          </a:prstGeom>
          <a:noFill/>
          <a:ln>
            <a:noFill/>
          </a:ln>
        </p:spPr>
      </p:pic>
      <p:pic>
        <p:nvPicPr>
          <p:cNvPr id="205" name="Google Shape;205;p3"/>
          <p:cNvPicPr preferRelativeResize="0"/>
          <p:nvPr/>
        </p:nvPicPr>
        <p:blipFill rotWithShape="1">
          <a:blip r:embed="rId8">
            <a:alphaModFix/>
          </a:blip>
          <a:srcRect b="-9" l="0" r="0" t="3335"/>
          <a:stretch/>
        </p:blipFill>
        <p:spPr>
          <a:xfrm>
            <a:off x="8012532" y="1023352"/>
            <a:ext cx="3436125" cy="919749"/>
          </a:xfrm>
          <a:prstGeom prst="rect">
            <a:avLst/>
          </a:prstGeom>
          <a:noFill/>
          <a:ln>
            <a:noFill/>
          </a:ln>
        </p:spPr>
      </p:pic>
      <p:pic>
        <p:nvPicPr>
          <p:cNvPr id="206" name="Google Shape;206;p3"/>
          <p:cNvPicPr preferRelativeResize="0"/>
          <p:nvPr/>
        </p:nvPicPr>
        <p:blipFill rotWithShape="1">
          <a:blip r:embed="rId9">
            <a:alphaModFix/>
          </a:blip>
          <a:srcRect b="0" l="0" r="0" t="0"/>
          <a:stretch/>
        </p:blipFill>
        <p:spPr>
          <a:xfrm>
            <a:off x="8201263" y="2017337"/>
            <a:ext cx="2960717" cy="2194414"/>
          </a:xfrm>
          <a:prstGeom prst="rect">
            <a:avLst/>
          </a:prstGeom>
          <a:noFill/>
          <a:ln>
            <a:noFill/>
          </a:ln>
        </p:spPr>
      </p:pic>
      <p:pic>
        <p:nvPicPr>
          <p:cNvPr id="207" name="Google Shape;207;p3"/>
          <p:cNvPicPr preferRelativeResize="0"/>
          <p:nvPr/>
        </p:nvPicPr>
        <p:blipFill rotWithShape="1">
          <a:blip r:embed="rId10">
            <a:alphaModFix/>
          </a:blip>
          <a:srcRect b="0" l="0" r="0" t="0"/>
          <a:stretch/>
        </p:blipFill>
        <p:spPr>
          <a:xfrm>
            <a:off x="8282625" y="4728588"/>
            <a:ext cx="3692124" cy="1887125"/>
          </a:xfrm>
          <a:prstGeom prst="rect">
            <a:avLst/>
          </a:prstGeom>
          <a:noFill/>
          <a:ln>
            <a:noFill/>
          </a:ln>
        </p:spPr>
      </p:pic>
      <p:pic>
        <p:nvPicPr>
          <p:cNvPr id="208" name="Google Shape;208;p3"/>
          <p:cNvPicPr preferRelativeResize="0"/>
          <p:nvPr/>
        </p:nvPicPr>
        <p:blipFill rotWithShape="1">
          <a:blip r:embed="rId11">
            <a:alphaModFix/>
          </a:blip>
          <a:srcRect b="17918" l="0" r="6138" t="0"/>
          <a:stretch/>
        </p:blipFill>
        <p:spPr>
          <a:xfrm>
            <a:off x="7965850" y="4332410"/>
            <a:ext cx="2503300" cy="828750"/>
          </a:xfrm>
          <a:prstGeom prst="rect">
            <a:avLst/>
          </a:prstGeom>
          <a:noFill/>
          <a:ln>
            <a:noFill/>
          </a:ln>
        </p:spPr>
      </p:pic>
      <p:pic>
        <p:nvPicPr>
          <p:cNvPr id="209" name="Google Shape;209;p3"/>
          <p:cNvPicPr preferRelativeResize="0"/>
          <p:nvPr/>
        </p:nvPicPr>
        <p:blipFill rotWithShape="1">
          <a:blip r:embed="rId12">
            <a:alphaModFix/>
          </a:blip>
          <a:srcRect b="0" l="0" r="0" t="0"/>
          <a:stretch/>
        </p:blipFill>
        <p:spPr>
          <a:xfrm>
            <a:off x="1542835" y="1607205"/>
            <a:ext cx="6530106" cy="4701677"/>
          </a:xfrm>
          <a:prstGeom prst="rect">
            <a:avLst/>
          </a:prstGeom>
          <a:noFill/>
          <a:ln>
            <a:noFill/>
          </a:ln>
        </p:spPr>
      </p:pic>
      <p:pic>
        <p:nvPicPr>
          <p:cNvPr id="210" name="Google Shape;210;p3"/>
          <p:cNvPicPr preferRelativeResize="0"/>
          <p:nvPr/>
        </p:nvPicPr>
        <p:blipFill rotWithShape="1">
          <a:blip r:embed="rId13">
            <a:alphaModFix/>
          </a:blip>
          <a:srcRect b="0" l="0" r="0" t="0"/>
          <a:stretch/>
        </p:blipFill>
        <p:spPr>
          <a:xfrm>
            <a:off x="207224" y="1220040"/>
            <a:ext cx="1506725" cy="1439260"/>
          </a:xfrm>
          <a:prstGeom prst="rect">
            <a:avLst/>
          </a:prstGeom>
          <a:noFill/>
          <a:ln>
            <a:noFill/>
          </a:ln>
        </p:spPr>
      </p:pic>
      <p:pic>
        <p:nvPicPr>
          <p:cNvPr id="211" name="Google Shape;211;p3"/>
          <p:cNvPicPr preferRelativeResize="0"/>
          <p:nvPr/>
        </p:nvPicPr>
        <p:blipFill rotWithShape="1">
          <a:blip r:embed="rId14">
            <a:alphaModFix/>
          </a:blip>
          <a:srcRect b="0" l="0" r="0" t="0"/>
          <a:stretch/>
        </p:blipFill>
        <p:spPr>
          <a:xfrm>
            <a:off x="256589" y="2845511"/>
            <a:ext cx="1506725" cy="14798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2023-07-24T20:46:18Z</dcterms:created>
  <dc:creator>Mafe Mora</dc:creator>
</cp:coreProperties>
</file>