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6858000" cx="12192000"/>
  <p:notesSz cx="6858000" cy="9144000"/>
  <p:embeddedFontLst>
    <p:embeddedFont>
      <p:font typeface="Arial Black"/>
      <p:regular r:id="rId30"/>
    </p:embeddedFont>
    <p:embeddedFont>
      <p:font typeface="Century Gothic"/>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gXWILrjCuBknGIGgd1ndsExGHF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56DA95A-20F2-40E2-A2F8-11AE6CB5F41B}">
  <a:tblStyle styleId="{956DA95A-20F2-40E2-A2F8-11AE6CB5F41B}" styleName="Table_0">
    <a:wholeTbl>
      <a:tcTxStyle b="off" i="off">
        <a:font>
          <a:latin typeface="Arial"/>
          <a:ea typeface="Arial"/>
          <a:cs typeface="Arial"/>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9EFF7"/>
          </a:solidFill>
        </a:fill>
      </a:tcStyle>
    </a:band1H>
    <a:band2H>
      <a:tcTxStyle b="off" i="off"/>
    </a:band2H>
    <a:band1V>
      <a:tcTxStyle b="off" i="off"/>
      <a:tcStyle>
        <a:fill>
          <a:solidFill>
            <a:srgbClr val="E9EFF7"/>
          </a:solidFill>
        </a:fill>
      </a:tcStyle>
    </a:band1V>
    <a:band2V>
      <a:tcTxStyle b="off" i="off"/>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Arial"/>
          <a:ea typeface="Arial"/>
          <a:cs typeface="Arial"/>
        </a:font>
        <a:schemeClr val="lt1"/>
      </a:tcTxStyle>
      <a:tcStyle>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enturyGothic-regular.fntdata"/><Relationship Id="rId30" Type="http://schemas.openxmlformats.org/officeDocument/2006/relationships/font" Target="fonts/ArialBlack-regular.fntdata"/><Relationship Id="rId11" Type="http://schemas.openxmlformats.org/officeDocument/2006/relationships/slide" Target="slides/slide6.xml"/><Relationship Id="rId33" Type="http://schemas.openxmlformats.org/officeDocument/2006/relationships/font" Target="fonts/CenturyGothic-italic.fntdata"/><Relationship Id="rId10" Type="http://schemas.openxmlformats.org/officeDocument/2006/relationships/slide" Target="slides/slide5.xml"/><Relationship Id="rId32" Type="http://schemas.openxmlformats.org/officeDocument/2006/relationships/font" Target="fonts/CenturyGothic-bold.fntdata"/><Relationship Id="rId13" Type="http://schemas.openxmlformats.org/officeDocument/2006/relationships/slide" Target="slides/slide8.xml"/><Relationship Id="rId35" Type="http://customschemas.google.com/relationships/presentationmetadata" Target="metadata"/><Relationship Id="rId12" Type="http://schemas.openxmlformats.org/officeDocument/2006/relationships/slide" Target="slides/slide7.xml"/><Relationship Id="rId34" Type="http://schemas.openxmlformats.org/officeDocument/2006/relationships/font" Target="fonts/CenturyGothic-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1" name="Google Shape;25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 name="Google Shape;27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8" name="Google Shape;32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3" name="Google Shape;34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7" name="Google Shape;36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1" name="Google Shape;41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3" name="Google Shape;47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6" name="Google Shape;52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4c3f644d4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5" name="Google Shape;545;g34c3f644d4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0" name="Google Shape;560;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4c3f644d43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5" name="Google Shape;575;g34c3f644d43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3: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592" name="Google Shape;592;p3: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18: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607" name="Google Shape;607;p18: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2" name="Google Shape;62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4c3ae7660a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g34c3ae7660a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9" name="Google Shape;13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4c3ae7660a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 name="Google Shape;155;g34c3ae7660a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4c3ae7660a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g34c3ae7660a_0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4c3ae7660a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4" name="Google Shape;204;g34c3ae7660a_0_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1" name="Shape 11"/>
        <p:cNvGrpSpPr/>
        <p:nvPr/>
      </p:nvGrpSpPr>
      <p:grpSpPr>
        <a:xfrm>
          <a:off x="0" y="0"/>
          <a:ext cx="0" cy="0"/>
          <a:chOff x="0" y="0"/>
          <a:chExt cx="0" cy="0"/>
        </a:xfrm>
      </p:grpSpPr>
      <p:sp>
        <p:nvSpPr>
          <p:cNvPr id="12" name="Google Shape;12;p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68" name="Shape 68"/>
        <p:cNvGrpSpPr/>
        <p:nvPr/>
      </p:nvGrpSpPr>
      <p:grpSpPr>
        <a:xfrm>
          <a:off x="0" y="0"/>
          <a:ext cx="0" cy="0"/>
          <a:chOff x="0" y="0"/>
          <a:chExt cx="0" cy="0"/>
        </a:xfrm>
      </p:grpSpPr>
      <p:sp>
        <p:nvSpPr>
          <p:cNvPr id="69" name="Google Shape;69;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Google Shape;75;p1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7" name="Shape 17"/>
        <p:cNvGrpSpPr/>
        <p:nvPr/>
      </p:nvGrpSpPr>
      <p:grpSpPr>
        <a:xfrm>
          <a:off x="0" y="0"/>
          <a:ext cx="0" cy="0"/>
          <a:chOff x="0" y="0"/>
          <a:chExt cx="0" cy="0"/>
        </a:xfrm>
      </p:grpSpPr>
      <p:sp>
        <p:nvSpPr>
          <p:cNvPr id="18" name="Google Shape;18;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3" name="Shape 23"/>
        <p:cNvGrpSpPr/>
        <p:nvPr/>
      </p:nvGrpSpPr>
      <p:grpSpPr>
        <a:xfrm>
          <a:off x="0" y="0"/>
          <a:ext cx="0" cy="0"/>
          <a:chOff x="0" y="0"/>
          <a:chExt cx="0" cy="0"/>
        </a:xfrm>
      </p:grpSpPr>
      <p:sp>
        <p:nvSpPr>
          <p:cNvPr id="24" name="Google Shape;24;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29" name="Shape 29"/>
        <p:cNvGrpSpPr/>
        <p:nvPr/>
      </p:nvGrpSpPr>
      <p:grpSpPr>
        <a:xfrm>
          <a:off x="0" y="0"/>
          <a:ext cx="0" cy="0"/>
          <a:chOff x="0" y="0"/>
          <a:chExt cx="0" cy="0"/>
        </a:xfrm>
      </p:grpSpPr>
      <p:sp>
        <p:nvSpPr>
          <p:cNvPr id="30" name="Google Shape;3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36" name="Shape 36"/>
        <p:cNvGrpSpPr/>
        <p:nvPr/>
      </p:nvGrpSpPr>
      <p:grpSpPr>
        <a:xfrm>
          <a:off x="0" y="0"/>
          <a:ext cx="0" cy="0"/>
          <a:chOff x="0" y="0"/>
          <a:chExt cx="0" cy="0"/>
        </a:xfrm>
      </p:grpSpPr>
      <p:sp>
        <p:nvSpPr>
          <p:cNvPr id="37" name="Google Shape;37;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45" name="Shape 45"/>
        <p:cNvGrpSpPr/>
        <p:nvPr/>
      </p:nvGrpSpPr>
      <p:grpSpPr>
        <a:xfrm>
          <a:off x="0" y="0"/>
          <a:ext cx="0" cy="0"/>
          <a:chOff x="0" y="0"/>
          <a:chExt cx="0" cy="0"/>
        </a:xfrm>
      </p:grpSpPr>
      <p:sp>
        <p:nvSpPr>
          <p:cNvPr id="46" name="Google Shape;4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0" name="Shape 50"/>
        <p:cNvGrpSpPr/>
        <p:nvPr/>
      </p:nvGrpSpPr>
      <p:grpSpPr>
        <a:xfrm>
          <a:off x="0" y="0"/>
          <a:ext cx="0" cy="0"/>
          <a:chOff x="0" y="0"/>
          <a:chExt cx="0" cy="0"/>
        </a:xfrm>
      </p:grpSpPr>
      <p:sp>
        <p:nvSpPr>
          <p:cNvPr id="51" name="Google Shape;5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4" name="Shape 54"/>
        <p:cNvGrpSpPr/>
        <p:nvPr/>
      </p:nvGrpSpPr>
      <p:grpSpPr>
        <a:xfrm>
          <a:off x="0" y="0"/>
          <a:ext cx="0" cy="0"/>
          <a:chOff x="0" y="0"/>
          <a:chExt cx="0" cy="0"/>
        </a:xfrm>
      </p:grpSpPr>
      <p:sp>
        <p:nvSpPr>
          <p:cNvPr id="55" name="Google Shape;55;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1" name="Shape 61"/>
        <p:cNvGrpSpPr/>
        <p:nvPr/>
      </p:nvGrpSpPr>
      <p:grpSpPr>
        <a:xfrm>
          <a:off x="0" y="0"/>
          <a:ext cx="0" cy="0"/>
          <a:chOff x="0" y="0"/>
          <a:chExt cx="0" cy="0"/>
        </a:xfrm>
      </p:grpSpPr>
      <p:sp>
        <p:nvSpPr>
          <p:cNvPr id="62" name="Google Shape;62;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4"/>
          <p:cNvSpPr/>
          <p:nvPr>
            <p:ph idx="2" type="pic"/>
          </p:nvPr>
        </p:nvSpPr>
        <p:spPr>
          <a:xfrm>
            <a:off x="5183188" y="987425"/>
            <a:ext cx="6172200" cy="4873625"/>
          </a:xfrm>
          <a:prstGeom prst="rect">
            <a:avLst/>
          </a:prstGeom>
          <a:noFill/>
          <a:ln>
            <a:noFill/>
          </a:ln>
        </p:spPr>
      </p:sp>
      <p:sp>
        <p:nvSpPr>
          <p:cNvPr id="64" name="Google Shape;64;p1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 Id="rId9"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18.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4.png"/><Relationship Id="rId11" Type="http://schemas.openxmlformats.org/officeDocument/2006/relationships/image" Target="../media/image40.png"/><Relationship Id="rId10" Type="http://schemas.openxmlformats.org/officeDocument/2006/relationships/image" Target="../media/image36.png"/><Relationship Id="rId9" Type="http://schemas.openxmlformats.org/officeDocument/2006/relationships/image" Target="../media/image31.jp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54.png"/><Relationship Id="rId5" Type="http://schemas.openxmlformats.org/officeDocument/2006/relationships/image" Target="../media/image18.png"/><Relationship Id="rId6" Type="http://schemas.openxmlformats.org/officeDocument/2006/relationships/image" Target="../media/image12.png"/><Relationship Id="rId7" Type="http://schemas.openxmlformats.org/officeDocument/2006/relationships/image" Target="../media/image8.png"/><Relationship Id="rId8"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4.png"/><Relationship Id="rId11" Type="http://schemas.openxmlformats.org/officeDocument/2006/relationships/image" Target="../media/image64.png"/><Relationship Id="rId10" Type="http://schemas.openxmlformats.org/officeDocument/2006/relationships/image" Target="../media/image74.png"/><Relationship Id="rId9" Type="http://schemas.openxmlformats.org/officeDocument/2006/relationships/image" Target="../media/image37.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4.png"/><Relationship Id="rId11" Type="http://schemas.openxmlformats.org/officeDocument/2006/relationships/image" Target="../media/image48.png"/><Relationship Id="rId10" Type="http://schemas.openxmlformats.org/officeDocument/2006/relationships/image" Target="../media/image46.png"/><Relationship Id="rId9" Type="http://schemas.openxmlformats.org/officeDocument/2006/relationships/image" Target="../media/image15.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62.png"/><Relationship Id="rId8"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4.png"/><Relationship Id="rId11" Type="http://schemas.openxmlformats.org/officeDocument/2006/relationships/image" Target="../media/image56.png"/><Relationship Id="rId10" Type="http://schemas.openxmlformats.org/officeDocument/2006/relationships/image" Target="../media/image47.png"/><Relationship Id="rId12" Type="http://schemas.openxmlformats.org/officeDocument/2006/relationships/image" Target="../media/image60.png"/><Relationship Id="rId9" Type="http://schemas.openxmlformats.org/officeDocument/2006/relationships/image" Target="../media/image52.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8.png"/><Relationship Id="rId10" Type="http://schemas.openxmlformats.org/officeDocument/2006/relationships/image" Target="../media/image83.png"/><Relationship Id="rId9" Type="http://schemas.openxmlformats.org/officeDocument/2006/relationships/image" Target="../media/image15.png"/><Relationship Id="rId5" Type="http://schemas.openxmlformats.org/officeDocument/2006/relationships/image" Target="../media/image52.png"/><Relationship Id="rId6" Type="http://schemas.openxmlformats.org/officeDocument/2006/relationships/image" Target="../media/image55.png"/><Relationship Id="rId7" Type="http://schemas.openxmlformats.org/officeDocument/2006/relationships/image" Target="../media/image47.png"/><Relationship Id="rId8"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8.png"/><Relationship Id="rId10" Type="http://schemas.openxmlformats.org/officeDocument/2006/relationships/image" Target="../media/image70.jpg"/><Relationship Id="rId9" Type="http://schemas.openxmlformats.org/officeDocument/2006/relationships/image" Target="../media/image58.png"/><Relationship Id="rId5" Type="http://schemas.openxmlformats.org/officeDocument/2006/relationships/image" Target="../media/image15.png"/><Relationship Id="rId6" Type="http://schemas.openxmlformats.org/officeDocument/2006/relationships/image" Target="../media/image52.png"/><Relationship Id="rId7" Type="http://schemas.openxmlformats.org/officeDocument/2006/relationships/image" Target="../media/image55.png"/><Relationship Id="rId8"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14.png"/><Relationship Id="rId10" Type="http://schemas.openxmlformats.org/officeDocument/2006/relationships/image" Target="../media/image71.png"/><Relationship Id="rId9" Type="http://schemas.openxmlformats.org/officeDocument/2006/relationships/image" Target="../media/image82.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18.png"/><Relationship Id="rId5" Type="http://schemas.openxmlformats.org/officeDocument/2006/relationships/image" Target="../media/image12.png"/><Relationship Id="rId6" Type="http://schemas.openxmlformats.org/officeDocument/2006/relationships/image" Target="../media/image8.png"/><Relationship Id="rId7" Type="http://schemas.openxmlformats.org/officeDocument/2006/relationships/image" Target="../media/image11.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hyperlink" Target="https://supercade.bogota.gov.co/" TargetMode="External"/><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67.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7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14.png"/><Relationship Id="rId10" Type="http://schemas.openxmlformats.org/officeDocument/2006/relationships/image" Target="../media/image78.png"/><Relationship Id="rId9" Type="http://schemas.openxmlformats.org/officeDocument/2006/relationships/image" Target="../media/image81.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8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76.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7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5.jpg"/><Relationship Id="rId4" Type="http://schemas.openxmlformats.org/officeDocument/2006/relationships/image" Target="../media/image3.png"/><Relationship Id="rId10" Type="http://schemas.openxmlformats.org/officeDocument/2006/relationships/image" Target="../media/image5.png"/><Relationship Id="rId9" Type="http://schemas.openxmlformats.org/officeDocument/2006/relationships/image" Target="../media/image72.png"/><Relationship Id="rId5" Type="http://schemas.openxmlformats.org/officeDocument/2006/relationships/image" Target="../media/image6.png"/><Relationship Id="rId6" Type="http://schemas.openxmlformats.org/officeDocument/2006/relationships/image" Target="../media/image77.png"/><Relationship Id="rId7" Type="http://schemas.openxmlformats.org/officeDocument/2006/relationships/image" Target="../media/image18.png"/><Relationship Id="rId8"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18.png"/><Relationship Id="rId5" Type="http://schemas.openxmlformats.org/officeDocument/2006/relationships/image" Target="../media/image12.png"/><Relationship Id="rId6" Type="http://schemas.openxmlformats.org/officeDocument/2006/relationships/image" Target="../media/image8.png"/><Relationship Id="rId7" Type="http://schemas.openxmlformats.org/officeDocument/2006/relationships/image" Target="../media/image14.png"/><Relationship Id="rId8"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8.png"/><Relationship Id="rId7"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43.png"/><Relationship Id="rId5" Type="http://schemas.openxmlformats.org/officeDocument/2006/relationships/image" Target="../media/image18.png"/><Relationship Id="rId6" Type="http://schemas.openxmlformats.org/officeDocument/2006/relationships/image" Target="../media/image8.png"/><Relationship Id="rId7" Type="http://schemas.openxmlformats.org/officeDocument/2006/relationships/image" Target="../media/image14.png"/><Relationship Id="rId8"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2.png"/><Relationship Id="rId11" Type="http://schemas.openxmlformats.org/officeDocument/2006/relationships/image" Target="../media/image20.png"/><Relationship Id="rId10" Type="http://schemas.openxmlformats.org/officeDocument/2006/relationships/image" Target="../media/image21.png"/><Relationship Id="rId12" Type="http://schemas.openxmlformats.org/officeDocument/2006/relationships/image" Target="../media/image25.png"/><Relationship Id="rId9" Type="http://schemas.openxmlformats.org/officeDocument/2006/relationships/image" Target="../media/image22.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18.png"/><Relationship Id="rId8"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2.png"/><Relationship Id="rId11" Type="http://schemas.openxmlformats.org/officeDocument/2006/relationships/image" Target="../media/image33.png"/><Relationship Id="rId10" Type="http://schemas.openxmlformats.org/officeDocument/2006/relationships/image" Target="../media/image24.png"/><Relationship Id="rId12" Type="http://schemas.openxmlformats.org/officeDocument/2006/relationships/image" Target="../media/image26.png"/><Relationship Id="rId9" Type="http://schemas.openxmlformats.org/officeDocument/2006/relationships/image" Target="../media/image29.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18.png"/><Relationship Id="rId8"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2.png"/><Relationship Id="rId11" Type="http://schemas.openxmlformats.org/officeDocument/2006/relationships/image" Target="../media/image29.png"/><Relationship Id="rId10" Type="http://schemas.openxmlformats.org/officeDocument/2006/relationships/image" Target="../media/image53.png"/><Relationship Id="rId12" Type="http://schemas.openxmlformats.org/officeDocument/2006/relationships/image" Target="../media/image24.png"/><Relationship Id="rId9" Type="http://schemas.openxmlformats.org/officeDocument/2006/relationships/image" Target="../media/image39.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18.png"/><Relationship Id="rId8"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4.png"/><Relationship Id="rId10" Type="http://schemas.openxmlformats.org/officeDocument/2006/relationships/image" Target="../media/image28.png"/><Relationship Id="rId9" Type="http://schemas.openxmlformats.org/officeDocument/2006/relationships/image" Target="../media/image34.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17681" l="31838" r="0" t="18583"/>
          <a:stretch/>
        </p:blipFill>
        <p:spPr>
          <a:xfrm>
            <a:off x="199250" y="195188"/>
            <a:ext cx="10684961" cy="6662811"/>
          </a:xfrm>
          <a:prstGeom prst="rect">
            <a:avLst/>
          </a:prstGeom>
          <a:noFill/>
          <a:ln>
            <a:noFill/>
          </a:ln>
        </p:spPr>
      </p:pic>
      <p:pic>
        <p:nvPicPr>
          <p:cNvPr id="85" name="Google Shape;85;p1"/>
          <p:cNvPicPr preferRelativeResize="0"/>
          <p:nvPr/>
        </p:nvPicPr>
        <p:blipFill rotWithShape="1">
          <a:blip r:embed="rId4">
            <a:alphaModFix/>
          </a:blip>
          <a:srcRect b="0" l="0" r="0" t="0"/>
          <a:stretch/>
        </p:blipFill>
        <p:spPr>
          <a:xfrm>
            <a:off x="5564559" y="353119"/>
            <a:ext cx="6285357" cy="6151762"/>
          </a:xfrm>
          <a:prstGeom prst="rect">
            <a:avLst/>
          </a:prstGeom>
          <a:noFill/>
          <a:ln>
            <a:noFill/>
          </a:ln>
        </p:spPr>
      </p:pic>
      <p:pic>
        <p:nvPicPr>
          <p:cNvPr id="86" name="Google Shape;86;p1"/>
          <p:cNvPicPr preferRelativeResize="0"/>
          <p:nvPr/>
        </p:nvPicPr>
        <p:blipFill rotWithShape="1">
          <a:blip r:embed="rId5">
            <a:alphaModFix/>
          </a:blip>
          <a:srcRect b="0" l="0" r="0" t="0"/>
          <a:stretch/>
        </p:blipFill>
        <p:spPr>
          <a:xfrm>
            <a:off x="4060120" y="353119"/>
            <a:ext cx="3097367" cy="3983932"/>
          </a:xfrm>
          <a:prstGeom prst="rect">
            <a:avLst/>
          </a:prstGeom>
          <a:noFill/>
          <a:ln>
            <a:noFill/>
          </a:ln>
        </p:spPr>
      </p:pic>
      <p:pic>
        <p:nvPicPr>
          <p:cNvPr id="87" name="Google Shape;87;p1"/>
          <p:cNvPicPr preferRelativeResize="0"/>
          <p:nvPr/>
        </p:nvPicPr>
        <p:blipFill rotWithShape="1">
          <a:blip r:embed="rId6">
            <a:alphaModFix/>
          </a:blip>
          <a:srcRect b="0" l="0" r="0" t="0"/>
          <a:stretch/>
        </p:blipFill>
        <p:spPr>
          <a:xfrm>
            <a:off x="4742537" y="4433654"/>
            <a:ext cx="1598390" cy="2071227"/>
          </a:xfrm>
          <a:prstGeom prst="rect">
            <a:avLst/>
          </a:prstGeom>
          <a:noFill/>
          <a:ln>
            <a:noFill/>
          </a:ln>
        </p:spPr>
      </p:pic>
      <p:pic>
        <p:nvPicPr>
          <p:cNvPr id="88" name="Google Shape;88;p1"/>
          <p:cNvPicPr preferRelativeResize="0"/>
          <p:nvPr/>
        </p:nvPicPr>
        <p:blipFill rotWithShape="1">
          <a:blip r:embed="rId7">
            <a:alphaModFix amt="52999"/>
          </a:blip>
          <a:srcRect b="0" l="65628" r="0" t="0"/>
          <a:stretch/>
        </p:blipFill>
        <p:spPr>
          <a:xfrm>
            <a:off x="199251" y="-367867"/>
            <a:ext cx="1317569" cy="6858000"/>
          </a:xfrm>
          <a:prstGeom prst="rect">
            <a:avLst/>
          </a:prstGeom>
          <a:noFill/>
          <a:ln>
            <a:noFill/>
          </a:ln>
        </p:spPr>
      </p:pic>
      <p:pic>
        <p:nvPicPr>
          <p:cNvPr id="89" name="Google Shape;89;p1"/>
          <p:cNvPicPr preferRelativeResize="0"/>
          <p:nvPr/>
        </p:nvPicPr>
        <p:blipFill rotWithShape="1">
          <a:blip r:embed="rId8">
            <a:alphaModFix/>
          </a:blip>
          <a:srcRect b="0" l="0" r="0" t="0"/>
          <a:stretch/>
        </p:blipFill>
        <p:spPr>
          <a:xfrm>
            <a:off x="2467" y="0"/>
            <a:ext cx="12187064" cy="6857999"/>
          </a:xfrm>
          <a:prstGeom prst="rect">
            <a:avLst/>
          </a:prstGeom>
          <a:noFill/>
          <a:ln>
            <a:noFill/>
          </a:ln>
        </p:spPr>
      </p:pic>
      <p:sp>
        <p:nvSpPr>
          <p:cNvPr id="90" name="Google Shape;90;p1"/>
          <p:cNvSpPr txBox="1"/>
          <p:nvPr/>
        </p:nvSpPr>
        <p:spPr>
          <a:xfrm>
            <a:off x="6746323" y="1207652"/>
            <a:ext cx="48711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CO" sz="3600" u="none" cap="none" strike="noStrike">
                <a:solidFill>
                  <a:schemeClr val="lt1"/>
                </a:solidFill>
                <a:latin typeface="Arial"/>
                <a:ea typeface="Arial"/>
                <a:cs typeface="Arial"/>
                <a:sym typeface="Arial"/>
              </a:rPr>
              <a:t>ESTRATEGIA DE RENDICIÓN DE CUENTAS LOCALES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es-CO" sz="3600" u="none" cap="none" strike="noStrike">
                <a:solidFill>
                  <a:schemeClr val="lt1"/>
                </a:solidFill>
                <a:latin typeface="Arial"/>
                <a:ea typeface="Arial"/>
                <a:cs typeface="Arial"/>
                <a:sym typeface="Arial"/>
              </a:rPr>
              <a:t>GESTIÓN 2024</a:t>
            </a:r>
            <a:endParaRPr b="0" i="0" sz="1400" u="none" cap="none" strike="noStrike">
              <a:solidFill>
                <a:srgbClr val="000000"/>
              </a:solidFill>
              <a:latin typeface="Arial"/>
              <a:ea typeface="Arial"/>
              <a:cs typeface="Arial"/>
              <a:sym typeface="Arial"/>
            </a:endParaRPr>
          </a:p>
        </p:txBody>
      </p:sp>
      <p:cxnSp>
        <p:nvCxnSpPr>
          <p:cNvPr id="91" name="Google Shape;91;p1"/>
          <p:cNvCxnSpPr/>
          <p:nvPr/>
        </p:nvCxnSpPr>
        <p:spPr>
          <a:xfrm>
            <a:off x="6232647" y="5476438"/>
            <a:ext cx="5402306" cy="0"/>
          </a:xfrm>
          <a:prstGeom prst="straightConnector1">
            <a:avLst/>
          </a:prstGeom>
          <a:noFill/>
          <a:ln cap="flat" cmpd="sng" w="19050">
            <a:solidFill>
              <a:srgbClr val="BED000"/>
            </a:solidFill>
            <a:prstDash val="solid"/>
            <a:miter lim="800000"/>
            <a:headEnd len="sm" w="sm" type="none"/>
            <a:tailEnd len="sm" w="sm" type="none"/>
          </a:ln>
        </p:spPr>
      </p:cxnSp>
      <p:pic>
        <p:nvPicPr>
          <p:cNvPr id="92" name="Google Shape;92;p1"/>
          <p:cNvPicPr preferRelativeResize="0"/>
          <p:nvPr/>
        </p:nvPicPr>
        <p:blipFill rotWithShape="1">
          <a:blip r:embed="rId9">
            <a:alphaModFix/>
          </a:blip>
          <a:srcRect b="0" l="0" r="0" t="0"/>
          <a:stretch/>
        </p:blipFill>
        <p:spPr>
          <a:xfrm>
            <a:off x="7178291" y="5585108"/>
            <a:ext cx="4032250" cy="806450"/>
          </a:xfrm>
          <a:prstGeom prst="rect">
            <a:avLst/>
          </a:prstGeom>
          <a:noFill/>
          <a:ln>
            <a:noFill/>
          </a:ln>
        </p:spPr>
      </p:pic>
      <p:sp>
        <p:nvSpPr>
          <p:cNvPr id="93" name="Google Shape;93;p1"/>
          <p:cNvSpPr txBox="1"/>
          <p:nvPr/>
        </p:nvSpPr>
        <p:spPr>
          <a:xfrm>
            <a:off x="5791200" y="4370469"/>
            <a:ext cx="6048300"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s-CO" sz="4400" u="none" cap="none" strike="noStrike">
                <a:solidFill>
                  <a:schemeClr val="lt1"/>
                </a:solidFill>
                <a:latin typeface="Arial"/>
                <a:ea typeface="Arial"/>
                <a:cs typeface="Arial"/>
                <a:sym typeface="Arial"/>
              </a:rPr>
              <a:t>La Candelaria</a:t>
            </a:r>
            <a:endParaRPr b="1" i="0" sz="4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cxnSp>
        <p:nvCxnSpPr>
          <p:cNvPr id="253" name="Google Shape;253;p24"/>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254" name="Google Shape;254;p24"/>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255" name="Google Shape;255;p24"/>
          <p:cNvSpPr txBox="1"/>
          <p:nvPr/>
        </p:nvSpPr>
        <p:spPr>
          <a:xfrm>
            <a:off x="418344"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6. Acciones de Gestión en Vía </a:t>
            </a:r>
            <a:endParaRPr b="0" i="0" sz="1400" u="none" cap="none" strike="noStrike">
              <a:solidFill>
                <a:srgbClr val="000000"/>
              </a:solidFill>
              <a:latin typeface="Arial"/>
              <a:ea typeface="Arial"/>
              <a:cs typeface="Arial"/>
              <a:sym typeface="Arial"/>
            </a:endParaRPr>
          </a:p>
        </p:txBody>
      </p:sp>
      <p:pic>
        <p:nvPicPr>
          <p:cNvPr id="256" name="Google Shape;256;p24"/>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257" name="Google Shape;257;p24"/>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258" name="Google Shape;258;p24"/>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259" name="Google Shape;259;p24"/>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260" name="Google Shape;260;p24"/>
          <p:cNvPicPr preferRelativeResize="0"/>
          <p:nvPr/>
        </p:nvPicPr>
        <p:blipFill rotWithShape="1">
          <a:blip r:embed="rId7">
            <a:alphaModFix/>
          </a:blip>
          <a:srcRect b="2110" l="0" r="62912" t="35963"/>
          <a:stretch/>
        </p:blipFill>
        <p:spPr>
          <a:xfrm>
            <a:off x="10153055" y="-12186"/>
            <a:ext cx="2038945" cy="6858000"/>
          </a:xfrm>
          <a:prstGeom prst="rect">
            <a:avLst/>
          </a:prstGeom>
          <a:noFill/>
          <a:ln>
            <a:noFill/>
          </a:ln>
        </p:spPr>
      </p:pic>
      <p:pic>
        <p:nvPicPr>
          <p:cNvPr id="261" name="Google Shape;261;p24"/>
          <p:cNvPicPr preferRelativeResize="0"/>
          <p:nvPr/>
        </p:nvPicPr>
        <p:blipFill rotWithShape="1">
          <a:blip r:embed="rId8">
            <a:alphaModFix/>
          </a:blip>
          <a:srcRect b="0" l="0" r="0" t="0"/>
          <a:stretch/>
        </p:blipFill>
        <p:spPr>
          <a:xfrm>
            <a:off x="0" y="1009711"/>
            <a:ext cx="1181100" cy="1054100"/>
          </a:xfrm>
          <a:prstGeom prst="rect">
            <a:avLst/>
          </a:prstGeom>
          <a:noFill/>
          <a:ln>
            <a:noFill/>
          </a:ln>
        </p:spPr>
      </p:pic>
      <p:sp>
        <p:nvSpPr>
          <p:cNvPr id="262" name="Google Shape;262;p24"/>
          <p:cNvSpPr txBox="1"/>
          <p:nvPr/>
        </p:nvSpPr>
        <p:spPr>
          <a:xfrm>
            <a:off x="932447" y="1289161"/>
            <a:ext cx="7277488"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171C3C"/>
                </a:solidFill>
                <a:latin typeface="Arial Black"/>
                <a:ea typeface="Arial Black"/>
                <a:cs typeface="Arial Black"/>
                <a:sym typeface="Arial Black"/>
              </a:rPr>
              <a:t>GESTIÓN Y </a:t>
            </a:r>
            <a:r>
              <a:rPr b="1" i="0" lang="es-CO" sz="3000" u="none" cap="none" strike="noStrike">
                <a:solidFill>
                  <a:srgbClr val="BBD700"/>
                </a:solidFill>
                <a:latin typeface="Arial Black"/>
                <a:ea typeface="Arial Black"/>
                <a:cs typeface="Arial Black"/>
                <a:sym typeface="Arial Black"/>
              </a:rPr>
              <a:t>RESULTADOS</a:t>
            </a:r>
            <a:endParaRPr b="1" i="0" sz="3000" u="none" cap="none" strike="noStrike">
              <a:solidFill>
                <a:srgbClr val="000000"/>
              </a:solidFill>
              <a:latin typeface="Arial"/>
              <a:ea typeface="Arial"/>
              <a:cs typeface="Arial"/>
              <a:sym typeface="Arial"/>
            </a:endParaRPr>
          </a:p>
        </p:txBody>
      </p:sp>
      <p:pic>
        <p:nvPicPr>
          <p:cNvPr id="263" name="Google Shape;263;p24"/>
          <p:cNvPicPr preferRelativeResize="0"/>
          <p:nvPr/>
        </p:nvPicPr>
        <p:blipFill rotWithShape="1">
          <a:blip r:embed="rId9">
            <a:alphaModFix/>
          </a:blip>
          <a:srcRect b="0" l="0" r="0" t="28452"/>
          <a:stretch/>
        </p:blipFill>
        <p:spPr>
          <a:xfrm>
            <a:off x="7924907" y="1222643"/>
            <a:ext cx="2883138" cy="1547124"/>
          </a:xfrm>
          <a:prstGeom prst="rect">
            <a:avLst/>
          </a:prstGeom>
          <a:noFill/>
          <a:ln>
            <a:noFill/>
          </a:ln>
        </p:spPr>
      </p:pic>
      <p:pic>
        <p:nvPicPr>
          <p:cNvPr id="264" name="Google Shape;264;p24"/>
          <p:cNvPicPr preferRelativeResize="0"/>
          <p:nvPr/>
        </p:nvPicPr>
        <p:blipFill rotWithShape="1">
          <a:blip r:embed="rId10">
            <a:alphaModFix/>
          </a:blip>
          <a:srcRect b="0" l="0" r="0" t="0"/>
          <a:stretch/>
        </p:blipFill>
        <p:spPr>
          <a:xfrm>
            <a:off x="9458612" y="2935217"/>
            <a:ext cx="2698865" cy="1510732"/>
          </a:xfrm>
          <a:prstGeom prst="rect">
            <a:avLst/>
          </a:prstGeom>
          <a:noFill/>
          <a:ln>
            <a:noFill/>
          </a:ln>
        </p:spPr>
      </p:pic>
      <p:pic>
        <p:nvPicPr>
          <p:cNvPr id="265" name="Google Shape;265;p24"/>
          <p:cNvPicPr preferRelativeResize="0"/>
          <p:nvPr/>
        </p:nvPicPr>
        <p:blipFill rotWithShape="1">
          <a:blip r:embed="rId11">
            <a:alphaModFix/>
          </a:blip>
          <a:srcRect b="0" l="0" r="0" t="0"/>
          <a:stretch/>
        </p:blipFill>
        <p:spPr>
          <a:xfrm>
            <a:off x="8079101" y="4633157"/>
            <a:ext cx="3302485" cy="1696986"/>
          </a:xfrm>
          <a:prstGeom prst="rect">
            <a:avLst/>
          </a:prstGeom>
          <a:noFill/>
          <a:ln>
            <a:noFill/>
          </a:ln>
        </p:spPr>
      </p:pic>
      <p:sp>
        <p:nvSpPr>
          <p:cNvPr id="266" name="Google Shape;266;p24"/>
          <p:cNvSpPr txBox="1"/>
          <p:nvPr/>
        </p:nvSpPr>
        <p:spPr>
          <a:xfrm>
            <a:off x="957956" y="2449916"/>
            <a:ext cx="7356162" cy="683173"/>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1" i="0" lang="es-CO" sz="2400" u="none" cap="none" strike="noStrike">
                <a:solidFill>
                  <a:srgbClr val="171C3C"/>
                </a:solidFill>
                <a:latin typeface="Arial Black"/>
                <a:ea typeface="Arial Black"/>
                <a:cs typeface="Arial Black"/>
                <a:sym typeface="Arial Black"/>
              </a:rPr>
              <a:t>Monitoreo y Recorridos de Administración Vial R.A.V.</a:t>
            </a:r>
            <a:endParaRPr b="0" i="0" sz="1400" u="none" cap="none" strike="noStrike">
              <a:solidFill>
                <a:srgbClr val="000000"/>
              </a:solidFill>
              <a:latin typeface="Arial"/>
              <a:ea typeface="Arial"/>
              <a:cs typeface="Arial"/>
              <a:sym typeface="Arial"/>
            </a:endParaRPr>
          </a:p>
        </p:txBody>
      </p:sp>
      <p:sp>
        <p:nvSpPr>
          <p:cNvPr id="267" name="Google Shape;267;p24"/>
          <p:cNvSpPr txBox="1"/>
          <p:nvPr/>
        </p:nvSpPr>
        <p:spPr>
          <a:xfrm>
            <a:off x="942707" y="3304106"/>
            <a:ext cx="7356162" cy="978639"/>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1" i="0" lang="es-CO" sz="2400" u="none" cap="none" strike="noStrike">
                <a:solidFill>
                  <a:srgbClr val="171C3C"/>
                </a:solidFill>
                <a:latin typeface="Arial Black"/>
                <a:ea typeface="Arial Black"/>
                <a:cs typeface="Arial Black"/>
                <a:sym typeface="Arial Black"/>
              </a:rPr>
              <a:t>Implementación de Planes de Manejo de Tránsito para condiciones de Riesgo en la Localidad.</a:t>
            </a:r>
            <a:endParaRPr b="0" i="0" sz="1400" u="none" cap="none" strike="noStrike">
              <a:solidFill>
                <a:srgbClr val="000000"/>
              </a:solidFill>
              <a:latin typeface="Arial"/>
              <a:ea typeface="Arial"/>
              <a:cs typeface="Arial"/>
              <a:sym typeface="Arial"/>
            </a:endParaRPr>
          </a:p>
        </p:txBody>
      </p:sp>
      <p:sp>
        <p:nvSpPr>
          <p:cNvPr id="268" name="Google Shape;268;p24"/>
          <p:cNvSpPr txBox="1"/>
          <p:nvPr/>
        </p:nvSpPr>
        <p:spPr>
          <a:xfrm>
            <a:off x="964353" y="4482478"/>
            <a:ext cx="7356162" cy="683173"/>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1" i="0" lang="es-CO" sz="2400" u="none" cap="none" strike="noStrike">
                <a:solidFill>
                  <a:srgbClr val="171C3C"/>
                </a:solidFill>
                <a:latin typeface="Arial Black"/>
                <a:ea typeface="Arial Black"/>
                <a:cs typeface="Arial Black"/>
                <a:sym typeface="Arial Black"/>
              </a:rPr>
              <a:t>Acciones de gestión y control de espacio público.</a:t>
            </a:r>
            <a:endParaRPr b="0" i="0" sz="1400" u="none" cap="none" strike="noStrike">
              <a:solidFill>
                <a:srgbClr val="000000"/>
              </a:solidFill>
              <a:latin typeface="Arial"/>
              <a:ea typeface="Arial"/>
              <a:cs typeface="Arial"/>
              <a:sym typeface="Arial"/>
            </a:endParaRPr>
          </a:p>
        </p:txBody>
      </p:sp>
      <p:sp>
        <p:nvSpPr>
          <p:cNvPr id="269" name="Google Shape;269;p24"/>
          <p:cNvSpPr txBox="1"/>
          <p:nvPr/>
        </p:nvSpPr>
        <p:spPr>
          <a:xfrm>
            <a:off x="1022195" y="5259380"/>
            <a:ext cx="6902712" cy="978639"/>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1" i="0" lang="es-CO" sz="2400" u="none" cap="none" strike="noStrike">
                <a:solidFill>
                  <a:srgbClr val="171C3C"/>
                </a:solidFill>
                <a:latin typeface="Arial Black"/>
                <a:ea typeface="Arial Black"/>
                <a:cs typeface="Arial Black"/>
                <a:sym typeface="Arial Black"/>
              </a:rPr>
              <a:t>Coordinación con el sector de movilidad sobre los requerimientos de la localidad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26"/>
          <p:cNvPicPr preferRelativeResize="0"/>
          <p:nvPr/>
        </p:nvPicPr>
        <p:blipFill rotWithShape="1">
          <a:blip r:embed="rId3">
            <a:alphaModFix/>
          </a:blip>
          <a:srcRect b="2110" l="0" r="62912" t="35963"/>
          <a:stretch/>
        </p:blipFill>
        <p:spPr>
          <a:xfrm>
            <a:off x="10159482" y="1543"/>
            <a:ext cx="2038945" cy="6858000"/>
          </a:xfrm>
          <a:prstGeom prst="rect">
            <a:avLst/>
          </a:prstGeom>
          <a:noFill/>
          <a:ln>
            <a:noFill/>
          </a:ln>
        </p:spPr>
      </p:pic>
      <p:cxnSp>
        <p:nvCxnSpPr>
          <p:cNvPr id="275" name="Google Shape;275;p26"/>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276" name="Google Shape;276;p26"/>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277" name="Google Shape;277;p26"/>
          <p:cNvSpPr txBox="1"/>
          <p:nvPr/>
        </p:nvSpPr>
        <p:spPr>
          <a:xfrm>
            <a:off x="376303"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7. Planes de Manejo de Tránsito-PMT</a:t>
            </a:r>
            <a:endParaRPr b="0" i="0" sz="1400" u="none" cap="none" strike="noStrike">
              <a:solidFill>
                <a:srgbClr val="000000"/>
              </a:solidFill>
              <a:latin typeface="Arial"/>
              <a:ea typeface="Arial"/>
              <a:cs typeface="Arial"/>
              <a:sym typeface="Arial"/>
            </a:endParaRPr>
          </a:p>
        </p:txBody>
      </p:sp>
      <p:sp>
        <p:nvSpPr>
          <p:cNvPr id="278" name="Google Shape;278;p26"/>
          <p:cNvSpPr txBox="1"/>
          <p:nvPr/>
        </p:nvSpPr>
        <p:spPr>
          <a:xfrm>
            <a:off x="252248" y="1035978"/>
            <a:ext cx="11775600" cy="14772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La Candelaria en el 2024 se atendieron </a:t>
            </a:r>
            <a:r>
              <a:rPr b="1" i="0" lang="es-CO" sz="3000" u="none" cap="none" strike="noStrike">
                <a:solidFill>
                  <a:srgbClr val="BED000"/>
                </a:solidFill>
                <a:latin typeface="Arial Black"/>
                <a:ea typeface="Arial Black"/>
                <a:cs typeface="Arial Black"/>
                <a:sym typeface="Arial Black"/>
              </a:rPr>
              <a:t>330</a:t>
            </a:r>
            <a:r>
              <a:rPr b="1" i="0" lang="es-CO" sz="2000" u="none" cap="none" strike="noStrike">
                <a:solidFill>
                  <a:srgbClr val="1D2046"/>
                </a:solidFill>
                <a:latin typeface="Arial"/>
                <a:ea typeface="Arial"/>
                <a:cs typeface="Arial"/>
                <a:sym typeface="Arial"/>
              </a:rPr>
              <a:t> solicitudes de PMT que equivalen al </a:t>
            </a:r>
            <a:r>
              <a:rPr b="1" i="0" lang="es-CO" sz="3000" u="none" cap="none" strike="noStrike">
                <a:solidFill>
                  <a:srgbClr val="BED000"/>
                </a:solidFill>
                <a:latin typeface="Arial Black"/>
                <a:ea typeface="Arial Black"/>
                <a:cs typeface="Arial Black"/>
                <a:sym typeface="Arial Black"/>
              </a:rPr>
              <a:t>1% </a:t>
            </a:r>
            <a:r>
              <a:rPr b="1" i="0" lang="es-CO" sz="2000" u="none" cap="none" strike="noStrike">
                <a:solidFill>
                  <a:srgbClr val="1D2046"/>
                </a:solidFill>
                <a:latin typeface="Arial"/>
                <a:ea typeface="Arial"/>
                <a:cs typeface="Arial"/>
                <a:sym typeface="Arial"/>
              </a:rPr>
              <a:t>del total de PMT atendidos en Bogotá. Sobre los PMT locales, </a:t>
            </a:r>
            <a:r>
              <a:rPr b="1" i="0" lang="es-CO" sz="3000" u="none" cap="none" strike="noStrike">
                <a:solidFill>
                  <a:srgbClr val="BED000"/>
                </a:solidFill>
                <a:latin typeface="Arial Black"/>
                <a:ea typeface="Arial Black"/>
                <a:cs typeface="Arial Black"/>
                <a:sym typeface="Arial Black"/>
              </a:rPr>
              <a:t>93% </a:t>
            </a:r>
            <a:r>
              <a:rPr b="1" i="0" lang="es-CO" sz="2000" u="none" cap="none" strike="noStrike">
                <a:solidFill>
                  <a:srgbClr val="1D2046"/>
                </a:solidFill>
                <a:latin typeface="Arial"/>
                <a:ea typeface="Arial"/>
                <a:cs typeface="Arial"/>
                <a:sym typeface="Arial"/>
              </a:rPr>
              <a:t>son PMT para obras de infraestructura y </a:t>
            </a:r>
            <a:r>
              <a:rPr b="1" i="0" lang="es-CO" sz="3000" u="none" cap="none" strike="noStrike">
                <a:solidFill>
                  <a:srgbClr val="BED000"/>
                </a:solidFill>
                <a:latin typeface="Arial Black"/>
                <a:ea typeface="Arial Black"/>
                <a:cs typeface="Arial Black"/>
                <a:sym typeface="Arial Black"/>
              </a:rPr>
              <a:t>7% </a:t>
            </a:r>
            <a:r>
              <a:rPr b="1" i="0" lang="es-CO" sz="2000" u="none" cap="none" strike="noStrike">
                <a:solidFill>
                  <a:srgbClr val="1D2046"/>
                </a:solidFill>
                <a:latin typeface="Arial"/>
                <a:ea typeface="Arial"/>
                <a:cs typeface="Arial"/>
                <a:sym typeface="Arial"/>
              </a:rPr>
              <a:t>son PMT para obras de infraestructura de servicios públicos.</a:t>
            </a:r>
            <a:endParaRPr b="0" i="0" sz="1400" u="none" cap="none" strike="noStrike">
              <a:solidFill>
                <a:srgbClr val="000000"/>
              </a:solidFill>
              <a:latin typeface="Arial"/>
              <a:ea typeface="Arial"/>
              <a:cs typeface="Arial"/>
              <a:sym typeface="Arial"/>
            </a:endParaRPr>
          </a:p>
        </p:txBody>
      </p:sp>
      <p:pic>
        <p:nvPicPr>
          <p:cNvPr id="279" name="Google Shape;279;p26"/>
          <p:cNvPicPr preferRelativeResize="0"/>
          <p:nvPr/>
        </p:nvPicPr>
        <p:blipFill rotWithShape="1">
          <a:blip r:embed="rId4">
            <a:alphaModFix/>
          </a:blip>
          <a:srcRect b="0" l="0" r="0" t="0"/>
          <a:stretch/>
        </p:blipFill>
        <p:spPr>
          <a:xfrm>
            <a:off x="9726677" y="207295"/>
            <a:ext cx="2129687" cy="703500"/>
          </a:xfrm>
          <a:prstGeom prst="rect">
            <a:avLst/>
          </a:prstGeom>
          <a:noFill/>
          <a:ln>
            <a:noFill/>
          </a:ln>
        </p:spPr>
      </p:pic>
      <p:pic>
        <p:nvPicPr>
          <p:cNvPr id="280" name="Google Shape;280;p26"/>
          <p:cNvPicPr preferRelativeResize="0"/>
          <p:nvPr/>
        </p:nvPicPr>
        <p:blipFill rotWithShape="1">
          <a:blip r:embed="rId5">
            <a:alphaModFix amt="52999"/>
          </a:blip>
          <a:srcRect b="0" l="32615" r="0" t="0"/>
          <a:stretch/>
        </p:blipFill>
        <p:spPr>
          <a:xfrm>
            <a:off x="-3848" y="3229533"/>
            <a:ext cx="1375636" cy="3652299"/>
          </a:xfrm>
          <a:prstGeom prst="rect">
            <a:avLst/>
          </a:prstGeom>
          <a:noFill/>
          <a:ln>
            <a:noFill/>
          </a:ln>
        </p:spPr>
      </p:pic>
      <p:sp>
        <p:nvSpPr>
          <p:cNvPr id="281" name="Google Shape;281;p26"/>
          <p:cNvSpPr txBox="1"/>
          <p:nvPr/>
        </p:nvSpPr>
        <p:spPr>
          <a:xfrm>
            <a:off x="8125799" y="2830691"/>
            <a:ext cx="3332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CO" sz="2800" u="none" cap="none" strike="noStrike">
                <a:solidFill>
                  <a:srgbClr val="BED000"/>
                </a:solidFill>
                <a:latin typeface="Arial Black"/>
                <a:ea typeface="Arial Black"/>
                <a:cs typeface="Arial Black"/>
                <a:sym typeface="Arial Black"/>
              </a:rPr>
              <a:t>PMT atendidos</a:t>
            </a:r>
            <a:r>
              <a:rPr b="1" i="0" lang="es-CO" sz="1800" u="none" cap="none" strike="noStrike">
                <a:solidFill>
                  <a:srgbClr val="151837"/>
                </a:solidFill>
                <a:latin typeface="Arial"/>
                <a:ea typeface="Arial"/>
                <a:cs typeface="Arial"/>
                <a:sym typeface="Arial"/>
              </a:rPr>
              <a:t> </a:t>
            </a:r>
            <a:r>
              <a:rPr b="1" i="0" lang="es-CO" sz="1400" u="none" cap="none" strike="noStrike">
                <a:solidFill>
                  <a:srgbClr val="151837"/>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p:txBody>
      </p:sp>
      <p:grpSp>
        <p:nvGrpSpPr>
          <p:cNvPr id="282" name="Google Shape;282;p26"/>
          <p:cNvGrpSpPr/>
          <p:nvPr/>
        </p:nvGrpSpPr>
        <p:grpSpPr>
          <a:xfrm>
            <a:off x="1864893" y="2551733"/>
            <a:ext cx="3874917" cy="707747"/>
            <a:chOff x="6967947" y="4957495"/>
            <a:chExt cx="2444743" cy="589200"/>
          </a:xfrm>
        </p:grpSpPr>
        <p:sp>
          <p:nvSpPr>
            <p:cNvPr id="283" name="Google Shape;283;p26"/>
            <p:cNvSpPr/>
            <p:nvPr/>
          </p:nvSpPr>
          <p:spPr>
            <a:xfrm>
              <a:off x="6967947" y="4957495"/>
              <a:ext cx="2420400" cy="589200"/>
            </a:xfrm>
            <a:prstGeom prst="rect">
              <a:avLst/>
            </a:prstGeom>
            <a:solidFill>
              <a:srgbClr val="151837"/>
            </a:solidFill>
            <a:ln cap="flat" cmpd="sng" w="19050">
              <a:solidFill>
                <a:srgbClr val="A1DB2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lt1"/>
                  </a:solidFill>
                  <a:latin typeface="Calibri"/>
                  <a:ea typeface="Calibri"/>
                  <a:cs typeface="Calibri"/>
                  <a:sym typeface="Calibri"/>
                </a:rPr>
                <a:t>`    </a:t>
              </a:r>
              <a:endParaRPr b="0" i="0" sz="1800" u="none" cap="none" strike="noStrike">
                <a:solidFill>
                  <a:schemeClr val="lt1"/>
                </a:solidFill>
                <a:latin typeface="Calibri"/>
                <a:ea typeface="Calibri"/>
                <a:cs typeface="Calibri"/>
                <a:sym typeface="Calibri"/>
              </a:endParaRPr>
            </a:p>
          </p:txBody>
        </p:sp>
        <p:sp>
          <p:nvSpPr>
            <p:cNvPr id="284" name="Google Shape;284;p26"/>
            <p:cNvSpPr txBox="1"/>
            <p:nvPr/>
          </p:nvSpPr>
          <p:spPr>
            <a:xfrm>
              <a:off x="6992290" y="5025684"/>
              <a:ext cx="2420400" cy="461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CO" sz="3000" u="none" cap="none" strike="noStrike">
                  <a:solidFill>
                    <a:srgbClr val="C3D029"/>
                  </a:solidFill>
                  <a:latin typeface="Arial Black"/>
                  <a:ea typeface="Arial Black"/>
                  <a:cs typeface="Arial Black"/>
                  <a:sym typeface="Arial Black"/>
                </a:rPr>
                <a:t>42.876</a:t>
              </a:r>
              <a:r>
                <a:rPr b="1" i="0" lang="es-CO" sz="2000" u="none" cap="none" strike="noStrike">
                  <a:solidFill>
                    <a:schemeClr val="lt1"/>
                  </a:solidFill>
                  <a:latin typeface="Arial Black"/>
                  <a:ea typeface="Arial Black"/>
                  <a:cs typeface="Arial Black"/>
                  <a:sym typeface="Arial Black"/>
                </a:rPr>
                <a:t> PMT´s Bogotá</a:t>
              </a:r>
              <a:endParaRPr b="0" i="0" sz="1400" u="none" cap="none" strike="noStrike">
                <a:solidFill>
                  <a:srgbClr val="000000"/>
                </a:solidFill>
                <a:latin typeface="Arial"/>
                <a:ea typeface="Arial"/>
                <a:cs typeface="Arial"/>
                <a:sym typeface="Arial"/>
              </a:endParaRPr>
            </a:p>
          </p:txBody>
        </p:sp>
      </p:grpSp>
      <p:pic>
        <p:nvPicPr>
          <p:cNvPr id="285" name="Google Shape;285;p26"/>
          <p:cNvPicPr preferRelativeResize="0"/>
          <p:nvPr/>
        </p:nvPicPr>
        <p:blipFill rotWithShape="1">
          <a:blip r:embed="rId6">
            <a:alphaModFix/>
          </a:blip>
          <a:srcRect b="0" l="0" r="0" t="0"/>
          <a:stretch/>
        </p:blipFill>
        <p:spPr>
          <a:xfrm>
            <a:off x="0" y="6260050"/>
            <a:ext cx="1864895" cy="597950"/>
          </a:xfrm>
          <a:prstGeom prst="rect">
            <a:avLst/>
          </a:prstGeom>
          <a:noFill/>
          <a:ln>
            <a:noFill/>
          </a:ln>
        </p:spPr>
      </p:pic>
      <p:pic>
        <p:nvPicPr>
          <p:cNvPr id="286" name="Google Shape;286;p26"/>
          <p:cNvPicPr preferRelativeResize="0"/>
          <p:nvPr/>
        </p:nvPicPr>
        <p:blipFill rotWithShape="1">
          <a:blip r:embed="rId7">
            <a:alphaModFix/>
          </a:blip>
          <a:srcRect b="0" l="0" r="0" t="0"/>
          <a:stretch/>
        </p:blipFill>
        <p:spPr>
          <a:xfrm>
            <a:off x="0" y="5237349"/>
            <a:ext cx="641678" cy="1649079"/>
          </a:xfrm>
          <a:prstGeom prst="rect">
            <a:avLst/>
          </a:prstGeom>
          <a:noFill/>
          <a:ln>
            <a:noFill/>
          </a:ln>
        </p:spPr>
      </p:pic>
      <p:sp>
        <p:nvSpPr>
          <p:cNvPr id="287" name="Google Shape;287;p26"/>
          <p:cNvSpPr txBox="1"/>
          <p:nvPr/>
        </p:nvSpPr>
        <p:spPr>
          <a:xfrm>
            <a:off x="8187000" y="3848512"/>
            <a:ext cx="36885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BED000"/>
                </a:solidFill>
                <a:latin typeface="Arial Black"/>
                <a:ea typeface="Arial Black"/>
                <a:cs typeface="Arial Black"/>
                <a:sym typeface="Arial Black"/>
              </a:rPr>
              <a:t>PMT para obras de infraestructura</a:t>
            </a:r>
            <a:endParaRPr b="1" i="0" sz="2500" u="none" cap="none" strike="noStrike">
              <a:solidFill>
                <a:srgbClr val="151837"/>
              </a:solidFill>
              <a:latin typeface="Arial"/>
              <a:ea typeface="Arial"/>
              <a:cs typeface="Arial"/>
              <a:sym typeface="Arial"/>
            </a:endParaRPr>
          </a:p>
        </p:txBody>
      </p:sp>
      <p:grpSp>
        <p:nvGrpSpPr>
          <p:cNvPr id="288" name="Google Shape;288;p26"/>
          <p:cNvGrpSpPr/>
          <p:nvPr/>
        </p:nvGrpSpPr>
        <p:grpSpPr>
          <a:xfrm>
            <a:off x="6960572" y="3824701"/>
            <a:ext cx="1297286" cy="1227900"/>
            <a:chOff x="6959504" y="3588144"/>
            <a:chExt cx="1297286" cy="1227900"/>
          </a:xfrm>
        </p:grpSpPr>
        <p:grpSp>
          <p:nvGrpSpPr>
            <p:cNvPr id="289" name="Google Shape;289;p26"/>
            <p:cNvGrpSpPr/>
            <p:nvPr/>
          </p:nvGrpSpPr>
          <p:grpSpPr>
            <a:xfrm>
              <a:off x="6959504" y="3588144"/>
              <a:ext cx="1297286" cy="1227900"/>
              <a:chOff x="6905337" y="2379736"/>
              <a:chExt cx="1297286" cy="1227900"/>
            </a:xfrm>
          </p:grpSpPr>
          <p:sp>
            <p:nvSpPr>
              <p:cNvPr id="290" name="Google Shape;290;p26"/>
              <p:cNvSpPr/>
              <p:nvPr/>
            </p:nvSpPr>
            <p:spPr>
              <a:xfrm>
                <a:off x="6905337" y="2379736"/>
                <a:ext cx="1272000" cy="122790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1" name="Google Shape;291;p26"/>
              <p:cNvSpPr txBox="1"/>
              <p:nvPr/>
            </p:nvSpPr>
            <p:spPr>
              <a:xfrm>
                <a:off x="7071623" y="2636419"/>
                <a:ext cx="11310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93%</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308*</a:t>
                </a:r>
                <a:endParaRPr b="0" i="0" sz="1400" u="none" cap="none" strike="noStrike">
                  <a:solidFill>
                    <a:srgbClr val="151837"/>
                  </a:solidFill>
                  <a:latin typeface="Arial"/>
                  <a:ea typeface="Arial"/>
                  <a:cs typeface="Arial"/>
                  <a:sym typeface="Arial"/>
                </a:endParaRPr>
              </a:p>
            </p:txBody>
          </p:sp>
        </p:grpSp>
        <p:cxnSp>
          <p:nvCxnSpPr>
            <p:cNvPr id="292" name="Google Shape;292;p26"/>
            <p:cNvCxnSpPr/>
            <p:nvPr/>
          </p:nvCxnSpPr>
          <p:spPr>
            <a:xfrm rot="10800000">
              <a:off x="7185489" y="4182413"/>
              <a:ext cx="900000" cy="0"/>
            </a:xfrm>
            <a:prstGeom prst="straightConnector1">
              <a:avLst/>
            </a:prstGeom>
            <a:noFill/>
            <a:ln cap="flat" cmpd="sng" w="38100">
              <a:solidFill>
                <a:srgbClr val="1D2046"/>
              </a:solidFill>
              <a:prstDash val="solid"/>
              <a:miter lim="800000"/>
              <a:headEnd len="sm" w="sm" type="none"/>
              <a:tailEnd len="sm" w="sm" type="none"/>
            </a:ln>
          </p:spPr>
        </p:cxnSp>
      </p:grpSp>
      <p:grpSp>
        <p:nvGrpSpPr>
          <p:cNvPr id="293" name="Google Shape;293;p26"/>
          <p:cNvGrpSpPr/>
          <p:nvPr/>
        </p:nvGrpSpPr>
        <p:grpSpPr>
          <a:xfrm>
            <a:off x="6917037" y="2478864"/>
            <a:ext cx="1375609" cy="1227976"/>
            <a:chOff x="6875311" y="2379732"/>
            <a:chExt cx="1145100" cy="1020083"/>
          </a:xfrm>
        </p:grpSpPr>
        <p:sp>
          <p:nvSpPr>
            <p:cNvPr id="294" name="Google Shape;294;p26"/>
            <p:cNvSpPr/>
            <p:nvPr/>
          </p:nvSpPr>
          <p:spPr>
            <a:xfrm>
              <a:off x="6905352" y="2379732"/>
              <a:ext cx="1040867" cy="102008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5" name="Google Shape;295;p26"/>
            <p:cNvSpPr txBox="1"/>
            <p:nvPr/>
          </p:nvSpPr>
          <p:spPr>
            <a:xfrm>
              <a:off x="6875311" y="2591742"/>
              <a:ext cx="1145100" cy="5880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330</a:t>
              </a:r>
              <a:endParaRPr b="0" i="0" sz="1400" u="none" cap="none" strike="noStrike">
                <a:solidFill>
                  <a:srgbClr val="151837"/>
                </a:solidFill>
                <a:latin typeface="Arial"/>
                <a:ea typeface="Arial"/>
                <a:cs typeface="Arial"/>
                <a:sym typeface="Arial"/>
              </a:endParaRPr>
            </a:p>
          </p:txBody>
        </p:sp>
      </p:grpSp>
      <p:sp>
        <p:nvSpPr>
          <p:cNvPr id="296" name="Google Shape;296;p26"/>
          <p:cNvSpPr txBox="1"/>
          <p:nvPr/>
        </p:nvSpPr>
        <p:spPr>
          <a:xfrm>
            <a:off x="8239200" y="5028621"/>
            <a:ext cx="35841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BED000"/>
                </a:solidFill>
                <a:latin typeface="Arial Black"/>
                <a:ea typeface="Arial Black"/>
                <a:cs typeface="Arial Black"/>
                <a:sym typeface="Arial Black"/>
              </a:rPr>
              <a:t>PMT para obras de infraestructura de servicios públicos </a:t>
            </a:r>
            <a:endParaRPr b="1" i="0" sz="2500" u="none" cap="none" strike="noStrike">
              <a:solidFill>
                <a:srgbClr val="BED000"/>
              </a:solidFill>
              <a:latin typeface="Arial Black"/>
              <a:ea typeface="Arial Black"/>
              <a:cs typeface="Arial Black"/>
              <a:sym typeface="Arial Black"/>
            </a:endParaRPr>
          </a:p>
        </p:txBody>
      </p:sp>
      <p:cxnSp>
        <p:nvCxnSpPr>
          <p:cNvPr id="297" name="Google Shape;297;p26"/>
          <p:cNvCxnSpPr/>
          <p:nvPr/>
        </p:nvCxnSpPr>
        <p:spPr>
          <a:xfrm rot="10800000">
            <a:off x="7106415" y="3049179"/>
            <a:ext cx="981300" cy="0"/>
          </a:xfrm>
          <a:prstGeom prst="straightConnector1">
            <a:avLst/>
          </a:prstGeom>
          <a:noFill/>
          <a:ln cap="flat" cmpd="sng" w="38100">
            <a:solidFill>
              <a:srgbClr val="1D2046"/>
            </a:solidFill>
            <a:prstDash val="solid"/>
            <a:miter lim="800000"/>
            <a:headEnd len="sm" w="sm" type="none"/>
            <a:tailEnd len="sm" w="sm" type="none"/>
          </a:ln>
        </p:spPr>
      </p:cxnSp>
      <p:grpSp>
        <p:nvGrpSpPr>
          <p:cNvPr id="298" name="Google Shape;298;p26"/>
          <p:cNvGrpSpPr/>
          <p:nvPr/>
        </p:nvGrpSpPr>
        <p:grpSpPr>
          <a:xfrm>
            <a:off x="7023703" y="5128101"/>
            <a:ext cx="1297311" cy="1227874"/>
            <a:chOff x="6959519" y="3588140"/>
            <a:chExt cx="1082084" cy="1020083"/>
          </a:xfrm>
        </p:grpSpPr>
        <p:grpSp>
          <p:nvGrpSpPr>
            <p:cNvPr id="299" name="Google Shape;299;p26"/>
            <p:cNvGrpSpPr/>
            <p:nvPr/>
          </p:nvGrpSpPr>
          <p:grpSpPr>
            <a:xfrm>
              <a:off x="6959519" y="3588140"/>
              <a:ext cx="1082084" cy="1020083"/>
              <a:chOff x="6905352" y="2379732"/>
              <a:chExt cx="1082084" cy="1020083"/>
            </a:xfrm>
          </p:grpSpPr>
          <p:sp>
            <p:nvSpPr>
              <p:cNvPr id="300" name="Google Shape;300;p26"/>
              <p:cNvSpPr/>
              <p:nvPr/>
            </p:nvSpPr>
            <p:spPr>
              <a:xfrm>
                <a:off x="6905352" y="2379732"/>
                <a:ext cx="1040867" cy="102008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1" name="Google Shape;301;p26"/>
              <p:cNvSpPr txBox="1"/>
              <p:nvPr/>
            </p:nvSpPr>
            <p:spPr>
              <a:xfrm>
                <a:off x="6983036" y="2591749"/>
                <a:ext cx="1004400" cy="58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7%</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22**</a:t>
                </a:r>
                <a:endParaRPr b="0" i="0" sz="1400" u="none" cap="none" strike="noStrike">
                  <a:solidFill>
                    <a:srgbClr val="151837"/>
                  </a:solidFill>
                  <a:latin typeface="Arial"/>
                  <a:ea typeface="Arial"/>
                  <a:cs typeface="Arial"/>
                  <a:sym typeface="Arial"/>
                </a:endParaRPr>
              </a:p>
            </p:txBody>
          </p:sp>
        </p:grpSp>
        <p:cxnSp>
          <p:nvCxnSpPr>
            <p:cNvPr id="302" name="Google Shape;302;p26"/>
            <p:cNvCxnSpPr/>
            <p:nvPr/>
          </p:nvCxnSpPr>
          <p:spPr>
            <a:xfrm rot="10800000">
              <a:off x="7033089" y="4074438"/>
              <a:ext cx="900000" cy="0"/>
            </a:xfrm>
            <a:prstGeom prst="straightConnector1">
              <a:avLst/>
            </a:prstGeom>
            <a:noFill/>
            <a:ln cap="flat" cmpd="sng" w="38100">
              <a:solidFill>
                <a:srgbClr val="1D2046"/>
              </a:solidFill>
              <a:prstDash val="solid"/>
              <a:miter lim="800000"/>
              <a:headEnd len="sm" w="sm" type="none"/>
              <a:tailEnd len="sm" w="sm" type="none"/>
            </a:ln>
          </p:spPr>
        </p:cxnSp>
      </p:grpSp>
      <p:grpSp>
        <p:nvGrpSpPr>
          <p:cNvPr id="303" name="Google Shape;303;p26"/>
          <p:cNvGrpSpPr/>
          <p:nvPr/>
        </p:nvGrpSpPr>
        <p:grpSpPr>
          <a:xfrm>
            <a:off x="5640839" y="6405524"/>
            <a:ext cx="5981390" cy="400047"/>
            <a:chOff x="7458194" y="4904132"/>
            <a:chExt cx="2550900" cy="739200"/>
          </a:xfrm>
        </p:grpSpPr>
        <p:sp>
          <p:nvSpPr>
            <p:cNvPr id="304" name="Google Shape;304;p26"/>
            <p:cNvSpPr/>
            <p:nvPr/>
          </p:nvSpPr>
          <p:spPr>
            <a:xfrm>
              <a:off x="7467470" y="4961782"/>
              <a:ext cx="2420495" cy="630959"/>
            </a:xfrm>
            <a:prstGeom prst="rect">
              <a:avLst/>
            </a:prstGeom>
            <a:solidFill>
              <a:srgbClr val="C3D029"/>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s-CO" sz="1000" u="none" cap="none" strike="noStrike">
                  <a:solidFill>
                    <a:schemeClr val="lt1"/>
                  </a:solidFill>
                  <a:latin typeface="Calibri"/>
                  <a:ea typeface="Calibri"/>
                  <a:cs typeface="Calibri"/>
                  <a:sym typeface="Calibri"/>
                </a:rPr>
                <a:t>`</a:t>
              </a:r>
              <a:endParaRPr b="0" i="0" sz="1000" u="none" cap="none" strike="noStrike">
                <a:solidFill>
                  <a:schemeClr val="lt1"/>
                </a:solidFill>
                <a:latin typeface="Calibri"/>
                <a:ea typeface="Calibri"/>
                <a:cs typeface="Calibri"/>
                <a:sym typeface="Calibri"/>
              </a:endParaRPr>
            </a:p>
          </p:txBody>
        </p:sp>
        <p:sp>
          <p:nvSpPr>
            <p:cNvPr id="305" name="Google Shape;305;p26"/>
            <p:cNvSpPr txBox="1"/>
            <p:nvPr/>
          </p:nvSpPr>
          <p:spPr>
            <a:xfrm>
              <a:off x="7458194" y="4904132"/>
              <a:ext cx="2550900" cy="73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151837"/>
                  </a:solidFill>
                  <a:latin typeface="Arial Black"/>
                  <a:ea typeface="Arial Black"/>
                  <a:cs typeface="Arial Black"/>
                  <a:sym typeface="Arial Black"/>
                </a:rPr>
                <a:t>* COI: Consolidado de obras de infraestructura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151837"/>
                  </a:solidFill>
                  <a:latin typeface="Arial Black"/>
                  <a:ea typeface="Arial Black"/>
                  <a:cs typeface="Arial Black"/>
                  <a:sym typeface="Arial Black"/>
                </a:rPr>
                <a:t>** COSS: Consolidado de obras de Infraestructura de servicios</a:t>
              </a:r>
              <a:r>
                <a:rPr b="0" i="0" lang="es-CO" sz="1000" u="none" cap="none" strike="noStrike">
                  <a:solidFill>
                    <a:srgbClr val="C3D029"/>
                  </a:solidFill>
                  <a:latin typeface="Arial Black"/>
                  <a:ea typeface="Arial Black"/>
                  <a:cs typeface="Arial Black"/>
                  <a:sym typeface="Arial Black"/>
                </a:rPr>
                <a:t> </a:t>
              </a:r>
              <a:r>
                <a:rPr b="0" i="0" lang="es-CO" sz="1000" u="none" cap="none" strike="noStrike">
                  <a:solidFill>
                    <a:srgbClr val="151837"/>
                  </a:solidFill>
                  <a:latin typeface="Arial Black"/>
                  <a:ea typeface="Arial Black"/>
                  <a:cs typeface="Arial Black"/>
                  <a:sym typeface="Arial Black"/>
                </a:rPr>
                <a:t>públicos.</a:t>
              </a:r>
              <a:endParaRPr b="0" i="0" sz="1000" u="none" cap="none" strike="noStrike">
                <a:solidFill>
                  <a:srgbClr val="151837"/>
                </a:solidFill>
                <a:latin typeface="Arial"/>
                <a:ea typeface="Arial"/>
                <a:cs typeface="Arial"/>
                <a:sym typeface="Arial"/>
              </a:endParaRPr>
            </a:p>
          </p:txBody>
        </p:sp>
      </p:grpSp>
      <p:pic>
        <p:nvPicPr>
          <p:cNvPr id="306" name="Google Shape;306;p26"/>
          <p:cNvPicPr preferRelativeResize="0"/>
          <p:nvPr/>
        </p:nvPicPr>
        <p:blipFill rotWithShape="1">
          <a:blip r:embed="rId8">
            <a:alphaModFix/>
          </a:blip>
          <a:srcRect b="0" l="0" r="0" t="0"/>
          <a:stretch/>
        </p:blipFill>
        <p:spPr>
          <a:xfrm>
            <a:off x="744950" y="3442675"/>
            <a:ext cx="3181350" cy="2952750"/>
          </a:xfrm>
          <a:prstGeom prst="rect">
            <a:avLst/>
          </a:prstGeom>
          <a:noFill/>
          <a:ln>
            <a:noFill/>
          </a:ln>
        </p:spPr>
      </p:pic>
      <p:pic>
        <p:nvPicPr>
          <p:cNvPr id="307" name="Google Shape;307;p26"/>
          <p:cNvPicPr preferRelativeResize="0"/>
          <p:nvPr/>
        </p:nvPicPr>
        <p:blipFill rotWithShape="1">
          <a:blip r:embed="rId9">
            <a:alphaModFix/>
          </a:blip>
          <a:srcRect b="0" l="0" r="0" t="0"/>
          <a:stretch/>
        </p:blipFill>
        <p:spPr>
          <a:xfrm>
            <a:off x="3311704" y="3335373"/>
            <a:ext cx="3874033" cy="317670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cxnSp>
        <p:nvCxnSpPr>
          <p:cNvPr id="312" name="Google Shape;312;p27"/>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13" name="Google Shape;313;p27"/>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14" name="Google Shape;314;p27"/>
          <p:cNvSpPr txBox="1"/>
          <p:nvPr/>
        </p:nvSpPr>
        <p:spPr>
          <a:xfrm>
            <a:off x="418346"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8. Infraestructura </a:t>
            </a:r>
            <a:endParaRPr b="0" i="0" sz="1400" u="none" cap="none" strike="noStrike">
              <a:solidFill>
                <a:srgbClr val="000000"/>
              </a:solidFill>
              <a:latin typeface="Arial"/>
              <a:ea typeface="Arial"/>
              <a:cs typeface="Arial"/>
              <a:sym typeface="Arial"/>
            </a:endParaRPr>
          </a:p>
        </p:txBody>
      </p:sp>
      <p:pic>
        <p:nvPicPr>
          <p:cNvPr id="315" name="Google Shape;315;p27"/>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316" name="Google Shape;316;p27"/>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317" name="Google Shape;317;p27"/>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318" name="Google Shape;318;p27"/>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319" name="Google Shape;319;p27"/>
          <p:cNvPicPr preferRelativeResize="0"/>
          <p:nvPr/>
        </p:nvPicPr>
        <p:blipFill rotWithShape="1">
          <a:blip r:embed="rId7">
            <a:alphaModFix/>
          </a:blip>
          <a:srcRect b="2110" l="0" r="62912" t="35963"/>
          <a:stretch/>
        </p:blipFill>
        <p:spPr>
          <a:xfrm>
            <a:off x="10142545" y="-44"/>
            <a:ext cx="2038945" cy="6858000"/>
          </a:xfrm>
          <a:prstGeom prst="rect">
            <a:avLst/>
          </a:prstGeom>
          <a:noFill/>
          <a:ln>
            <a:noFill/>
          </a:ln>
        </p:spPr>
      </p:pic>
      <p:sp>
        <p:nvSpPr>
          <p:cNvPr id="320" name="Google Shape;320;p27"/>
          <p:cNvSpPr txBox="1"/>
          <p:nvPr/>
        </p:nvSpPr>
        <p:spPr>
          <a:xfrm>
            <a:off x="266025" y="1059650"/>
            <a:ext cx="11764581"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Desde la SI se encaminan las políticas de desarrollo, construcción, mantenimiento y rehabilitación de la Infraestructura vial y de transporte; para la localidad de La Candelaria en el 2024 se evaluó:</a:t>
            </a:r>
            <a:endParaRPr b="0" i="0" sz="1400" u="none" cap="none" strike="noStrike">
              <a:solidFill>
                <a:srgbClr val="000000"/>
              </a:solidFill>
              <a:latin typeface="Arial"/>
              <a:ea typeface="Arial"/>
              <a:cs typeface="Arial"/>
              <a:sym typeface="Arial"/>
            </a:endParaRPr>
          </a:p>
        </p:txBody>
      </p:sp>
      <p:sp>
        <p:nvSpPr>
          <p:cNvPr id="321" name="Google Shape;321;p27"/>
          <p:cNvSpPr txBox="1"/>
          <p:nvPr/>
        </p:nvSpPr>
        <p:spPr>
          <a:xfrm>
            <a:off x="8631001" y="2111075"/>
            <a:ext cx="31155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rgbClr val="CAD24C"/>
                </a:solidFill>
                <a:latin typeface="Arial Black"/>
                <a:ea typeface="Arial Black"/>
                <a:cs typeface="Arial Black"/>
                <a:sym typeface="Arial Black"/>
              </a:rPr>
              <a:t>Zonas de Parqueo Pago</a:t>
            </a:r>
            <a:endParaRPr b="0" i="0" sz="1400" u="none" cap="none" strike="noStrike">
              <a:solidFill>
                <a:srgbClr val="000000"/>
              </a:solidFill>
              <a:latin typeface="Arial"/>
              <a:ea typeface="Arial"/>
              <a:cs typeface="Arial"/>
              <a:sym typeface="Arial"/>
            </a:endParaRPr>
          </a:p>
        </p:txBody>
      </p:sp>
      <p:pic>
        <p:nvPicPr>
          <p:cNvPr id="322" name="Google Shape;322;p27"/>
          <p:cNvPicPr preferRelativeResize="0"/>
          <p:nvPr/>
        </p:nvPicPr>
        <p:blipFill rotWithShape="1">
          <a:blip r:embed="rId8">
            <a:alphaModFix/>
          </a:blip>
          <a:srcRect b="0" l="3723" r="0" t="0"/>
          <a:stretch/>
        </p:blipFill>
        <p:spPr>
          <a:xfrm>
            <a:off x="8681459" y="2971321"/>
            <a:ext cx="3349148" cy="2417831"/>
          </a:xfrm>
          <a:prstGeom prst="rect">
            <a:avLst/>
          </a:prstGeom>
          <a:noFill/>
          <a:ln>
            <a:noFill/>
          </a:ln>
        </p:spPr>
      </p:pic>
      <p:pic>
        <p:nvPicPr>
          <p:cNvPr id="323" name="Google Shape;323;p27"/>
          <p:cNvPicPr preferRelativeResize="0"/>
          <p:nvPr/>
        </p:nvPicPr>
        <p:blipFill rotWithShape="1">
          <a:blip r:embed="rId9">
            <a:alphaModFix/>
          </a:blip>
          <a:srcRect b="0" l="0" r="3691" t="0"/>
          <a:stretch/>
        </p:blipFill>
        <p:spPr>
          <a:xfrm>
            <a:off x="347514" y="2641757"/>
            <a:ext cx="1755250" cy="1426912"/>
          </a:xfrm>
          <a:prstGeom prst="rect">
            <a:avLst/>
          </a:prstGeom>
          <a:noFill/>
          <a:ln>
            <a:noFill/>
          </a:ln>
        </p:spPr>
      </p:pic>
      <p:pic>
        <p:nvPicPr>
          <p:cNvPr id="324" name="Google Shape;324;p27"/>
          <p:cNvPicPr preferRelativeResize="0"/>
          <p:nvPr/>
        </p:nvPicPr>
        <p:blipFill rotWithShape="1">
          <a:blip r:embed="rId10">
            <a:alphaModFix/>
          </a:blip>
          <a:srcRect b="0" l="0" r="0" t="0"/>
          <a:stretch/>
        </p:blipFill>
        <p:spPr>
          <a:xfrm>
            <a:off x="2102764" y="2092594"/>
            <a:ext cx="6300281" cy="3898851"/>
          </a:xfrm>
          <a:prstGeom prst="rect">
            <a:avLst/>
          </a:prstGeom>
          <a:noFill/>
          <a:ln>
            <a:noFill/>
          </a:ln>
        </p:spPr>
      </p:pic>
      <p:pic>
        <p:nvPicPr>
          <p:cNvPr id="325" name="Google Shape;325;p27"/>
          <p:cNvPicPr preferRelativeResize="0"/>
          <p:nvPr/>
        </p:nvPicPr>
        <p:blipFill rotWithShape="1">
          <a:blip r:embed="rId11">
            <a:alphaModFix/>
          </a:blip>
          <a:srcRect b="0" l="0" r="0" t="0"/>
          <a:stretch/>
        </p:blipFill>
        <p:spPr>
          <a:xfrm>
            <a:off x="1724795" y="6061888"/>
            <a:ext cx="3759200" cy="596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cxnSp>
        <p:nvCxnSpPr>
          <p:cNvPr id="330" name="Google Shape;330;p20"/>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31" name="Google Shape;331;p20"/>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32" name="Google Shape;332;p20"/>
          <p:cNvSpPr txBox="1"/>
          <p:nvPr/>
        </p:nvSpPr>
        <p:spPr>
          <a:xfrm>
            <a:off x="418346"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8. Infraestructura </a:t>
            </a:r>
            <a:endParaRPr b="0" i="0" sz="1400" u="none" cap="none" strike="noStrike">
              <a:solidFill>
                <a:srgbClr val="000000"/>
              </a:solidFill>
              <a:latin typeface="Arial"/>
              <a:ea typeface="Arial"/>
              <a:cs typeface="Arial"/>
              <a:sym typeface="Arial"/>
            </a:endParaRPr>
          </a:p>
        </p:txBody>
      </p:sp>
      <p:pic>
        <p:nvPicPr>
          <p:cNvPr id="333" name="Google Shape;333;p20"/>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334" name="Google Shape;334;p20"/>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335" name="Google Shape;335;p20"/>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336" name="Google Shape;336;p20"/>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337" name="Google Shape;337;p20"/>
          <p:cNvPicPr preferRelativeResize="0"/>
          <p:nvPr/>
        </p:nvPicPr>
        <p:blipFill rotWithShape="1">
          <a:blip r:embed="rId7">
            <a:alphaModFix/>
          </a:blip>
          <a:srcRect b="2110" l="0" r="62912" t="35963"/>
          <a:stretch/>
        </p:blipFill>
        <p:spPr>
          <a:xfrm>
            <a:off x="10142545" y="-44"/>
            <a:ext cx="2038945" cy="6858000"/>
          </a:xfrm>
          <a:prstGeom prst="rect">
            <a:avLst/>
          </a:prstGeom>
          <a:noFill/>
          <a:ln>
            <a:noFill/>
          </a:ln>
        </p:spPr>
      </p:pic>
      <p:sp>
        <p:nvSpPr>
          <p:cNvPr id="338" name="Google Shape;338;p20"/>
          <p:cNvSpPr txBox="1"/>
          <p:nvPr/>
        </p:nvSpPr>
        <p:spPr>
          <a:xfrm>
            <a:off x="266026" y="1176026"/>
            <a:ext cx="8198724" cy="52318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800"/>
              <a:buFont typeface="Arial"/>
              <a:buNone/>
            </a:pPr>
            <a:r>
              <a:rPr b="1" i="0" lang="es-CO" sz="2800" u="none" cap="none" strike="noStrike">
                <a:solidFill>
                  <a:srgbClr val="1D2046"/>
                </a:solidFill>
                <a:latin typeface="Arial Black"/>
                <a:ea typeface="Arial Black"/>
                <a:cs typeface="Arial Black"/>
                <a:sym typeface="Arial Black"/>
              </a:rPr>
              <a:t>CABLE AÉREO CANDELARIA Y SANTA FE</a:t>
            </a:r>
            <a:endParaRPr b="1" i="0" sz="2800" u="none" cap="none" strike="noStrike">
              <a:solidFill>
                <a:srgbClr val="1D2046"/>
              </a:solidFill>
              <a:latin typeface="Arial Black"/>
              <a:ea typeface="Arial Black"/>
              <a:cs typeface="Arial Black"/>
              <a:sym typeface="Arial Black"/>
            </a:endParaRPr>
          </a:p>
        </p:txBody>
      </p:sp>
      <p:sp>
        <p:nvSpPr>
          <p:cNvPr id="339" name="Google Shape;339;p20"/>
          <p:cNvSpPr txBox="1"/>
          <p:nvPr/>
        </p:nvSpPr>
        <p:spPr>
          <a:xfrm>
            <a:off x="6543662" y="2091226"/>
            <a:ext cx="5632153" cy="4228759"/>
          </a:xfrm>
          <a:prstGeom prst="rect">
            <a:avLst/>
          </a:prstGeom>
          <a:noFill/>
          <a:ln>
            <a:noFill/>
          </a:ln>
        </p:spPr>
        <p:txBody>
          <a:bodyPr anchorCtr="0" anchor="ctr" bIns="45675" lIns="45675" spcFirstLastPara="1" rIns="45675" wrap="square" tIns="45675">
            <a:spAutoFit/>
          </a:bodyPr>
          <a:lstStyle/>
          <a:p>
            <a:pPr indent="0" lvl="0" marL="38100" marR="0" rtl="0" algn="l">
              <a:lnSpc>
                <a:spcPct val="80000"/>
              </a:lnSpc>
              <a:spcBef>
                <a:spcPts val="0"/>
              </a:spcBef>
              <a:spcAft>
                <a:spcPts val="0"/>
              </a:spcAft>
              <a:buClr>
                <a:srgbClr val="000000"/>
              </a:buClr>
              <a:buSzPts val="2400"/>
              <a:buFont typeface="Arial"/>
              <a:buNone/>
            </a:pPr>
            <a:r>
              <a:rPr b="1" i="0" lang="es-CO" sz="2400" u="none" cap="none" strike="noStrike">
                <a:solidFill>
                  <a:srgbClr val="1D2046"/>
                </a:solidFill>
                <a:latin typeface="Arial"/>
                <a:ea typeface="Arial"/>
                <a:cs typeface="Arial"/>
                <a:sym typeface="Arial"/>
              </a:rPr>
              <a:t>El proyecto contempla 2 líneas de cable aéreo. </a:t>
            </a:r>
            <a:endParaRPr b="0" i="0" sz="1400" u="none" cap="none" strike="noStrike">
              <a:solidFill>
                <a:srgbClr val="000000"/>
              </a:solidFill>
              <a:latin typeface="Arial"/>
              <a:ea typeface="Arial"/>
              <a:cs typeface="Arial"/>
              <a:sym typeface="Arial"/>
            </a:endParaRPr>
          </a:p>
          <a:p>
            <a:pPr indent="-228600" lvl="0" marL="457200" marR="0" rtl="0" algn="l">
              <a:lnSpc>
                <a:spcPct val="80000"/>
              </a:lnSpc>
              <a:spcBef>
                <a:spcPts val="0"/>
              </a:spcBef>
              <a:spcAft>
                <a:spcPts val="0"/>
              </a:spcAft>
              <a:buClr>
                <a:srgbClr val="BED000"/>
              </a:buClr>
              <a:buSzPts val="3000"/>
              <a:buFont typeface="Arial Black"/>
              <a:buNone/>
            </a:pPr>
            <a:r>
              <a:t/>
            </a:r>
            <a:endParaRPr b="1" i="0" sz="2400" u="none" cap="none" strike="noStrike">
              <a:solidFill>
                <a:srgbClr val="171C3C"/>
              </a:solidFill>
              <a:latin typeface="Arial Black"/>
              <a:ea typeface="Arial Black"/>
              <a:cs typeface="Arial Black"/>
              <a:sym typeface="Arial Black"/>
            </a:endParaRPr>
          </a:p>
          <a:p>
            <a:pPr indent="-228600" lvl="0" marL="457200" marR="0" rtl="0" algn="l">
              <a:lnSpc>
                <a:spcPct val="80000"/>
              </a:lnSpc>
              <a:spcBef>
                <a:spcPts val="0"/>
              </a:spcBef>
              <a:spcAft>
                <a:spcPts val="0"/>
              </a:spcAft>
              <a:buClr>
                <a:srgbClr val="BED000"/>
              </a:buClr>
              <a:buSzPts val="3000"/>
              <a:buFont typeface="Arial Black"/>
              <a:buNone/>
            </a:pPr>
            <a:r>
              <a:t/>
            </a:r>
            <a:endParaRPr b="1" i="0" sz="2400" u="none" cap="none" strike="noStrike">
              <a:solidFill>
                <a:srgbClr val="171C3C"/>
              </a:solidFill>
              <a:latin typeface="Arial Black"/>
              <a:ea typeface="Arial Black"/>
              <a:cs typeface="Arial Black"/>
              <a:sym typeface="Arial Black"/>
            </a:endParaRPr>
          </a:p>
          <a:p>
            <a:pPr indent="-419100" lvl="0" marL="457200" marR="0" rtl="0" algn="l">
              <a:lnSpc>
                <a:spcPct val="80000"/>
              </a:lnSpc>
              <a:spcBef>
                <a:spcPts val="0"/>
              </a:spcBef>
              <a:spcAft>
                <a:spcPts val="0"/>
              </a:spcAft>
              <a:buClr>
                <a:srgbClr val="BED000"/>
              </a:buClr>
              <a:buSzPts val="3000"/>
              <a:buFont typeface="Arial Black"/>
              <a:buChar char="●"/>
            </a:pPr>
            <a:r>
              <a:rPr b="1" i="0" lang="es-CO" sz="2400" u="none" cap="none" strike="noStrike">
                <a:solidFill>
                  <a:srgbClr val="1D2046"/>
                </a:solidFill>
                <a:latin typeface="Arial"/>
                <a:ea typeface="Arial"/>
                <a:cs typeface="Arial"/>
                <a:sym typeface="Arial"/>
              </a:rPr>
              <a:t>La línea norte tendrá </a:t>
            </a:r>
            <a:r>
              <a:rPr b="0" i="0" lang="es-CO" sz="2400" u="none" cap="none" strike="noStrike">
                <a:solidFill>
                  <a:srgbClr val="CAD24C"/>
                </a:solidFill>
                <a:latin typeface="Arial Black"/>
                <a:ea typeface="Arial Black"/>
                <a:cs typeface="Arial Black"/>
                <a:sym typeface="Arial Black"/>
              </a:rPr>
              <a:t>2,34 Km </a:t>
            </a:r>
            <a:r>
              <a:rPr b="1" i="0" lang="es-CO" sz="2400" u="none" cap="none" strike="noStrike">
                <a:solidFill>
                  <a:srgbClr val="1D2046"/>
                </a:solidFill>
                <a:latin typeface="Arial"/>
                <a:ea typeface="Arial"/>
                <a:cs typeface="Arial"/>
                <a:sym typeface="Arial"/>
              </a:rPr>
              <a:t>en total y 2 estaciones en la Localidad de la Candelaria: </a:t>
            </a:r>
            <a:r>
              <a:rPr b="0" i="0" lang="es-CO" sz="2400" u="none" cap="none" strike="noStrike">
                <a:solidFill>
                  <a:srgbClr val="CAD24C"/>
                </a:solidFill>
                <a:latin typeface="Arial Black"/>
                <a:ea typeface="Arial Black"/>
                <a:cs typeface="Arial Black"/>
                <a:sym typeface="Arial Black"/>
              </a:rPr>
              <a:t>Monserrate y Universidades.</a:t>
            </a:r>
            <a:endParaRPr b="0" i="0" sz="1400" u="none" cap="none" strike="noStrike">
              <a:solidFill>
                <a:srgbClr val="000000"/>
              </a:solidFill>
              <a:latin typeface="Arial"/>
              <a:ea typeface="Arial"/>
              <a:cs typeface="Arial"/>
              <a:sym typeface="Arial"/>
            </a:endParaRPr>
          </a:p>
          <a:p>
            <a:pPr indent="0" lvl="0" marL="38100" marR="0" rtl="0" algn="l">
              <a:lnSpc>
                <a:spcPct val="80000"/>
              </a:lnSpc>
              <a:spcBef>
                <a:spcPts val="0"/>
              </a:spcBef>
              <a:spcAft>
                <a:spcPts val="0"/>
              </a:spcAft>
              <a:buClr>
                <a:srgbClr val="000000"/>
              </a:buClr>
              <a:buSzPts val="2400"/>
              <a:buFont typeface="Arial"/>
              <a:buNone/>
            </a:pPr>
            <a:r>
              <a:t/>
            </a:r>
            <a:endParaRPr b="0" i="0" sz="2400" u="none" cap="none" strike="noStrike">
              <a:solidFill>
                <a:srgbClr val="CAD24C"/>
              </a:solidFill>
              <a:latin typeface="Arial Black"/>
              <a:ea typeface="Arial Black"/>
              <a:cs typeface="Arial Black"/>
              <a:sym typeface="Arial Black"/>
            </a:endParaRPr>
          </a:p>
          <a:p>
            <a:pPr indent="-419100" lvl="0" marL="457200" marR="0" rtl="0" algn="l">
              <a:lnSpc>
                <a:spcPct val="80000"/>
              </a:lnSpc>
              <a:spcBef>
                <a:spcPts val="0"/>
              </a:spcBef>
              <a:spcAft>
                <a:spcPts val="0"/>
              </a:spcAft>
              <a:buClr>
                <a:srgbClr val="BED000"/>
              </a:buClr>
              <a:buSzPts val="3000"/>
              <a:buFont typeface="Arial Black"/>
              <a:buChar char="●"/>
            </a:pPr>
            <a:r>
              <a:rPr b="1" i="0" lang="es-CO" sz="2400" u="none" cap="none" strike="noStrike">
                <a:solidFill>
                  <a:srgbClr val="1D2046"/>
                </a:solidFill>
                <a:latin typeface="Arial"/>
                <a:ea typeface="Arial"/>
                <a:cs typeface="Arial"/>
                <a:sym typeface="Arial"/>
              </a:rPr>
              <a:t>La línea sur tendrá </a:t>
            </a:r>
            <a:r>
              <a:rPr b="0" i="0" lang="es-CO" sz="2400" u="none" cap="none" strike="noStrike">
                <a:solidFill>
                  <a:srgbClr val="CAD24C"/>
                </a:solidFill>
                <a:latin typeface="Arial Black"/>
                <a:ea typeface="Arial Black"/>
                <a:cs typeface="Arial Black"/>
                <a:sym typeface="Arial Black"/>
              </a:rPr>
              <a:t>2,94 Km </a:t>
            </a:r>
            <a:r>
              <a:rPr b="1" i="0" lang="es-CO" sz="2400" u="none" cap="none" strike="noStrike">
                <a:solidFill>
                  <a:srgbClr val="1D2046"/>
                </a:solidFill>
                <a:latin typeface="Arial"/>
                <a:ea typeface="Arial"/>
                <a:cs typeface="Arial"/>
                <a:sym typeface="Arial"/>
              </a:rPr>
              <a:t>en total y 1 estación en la Localidad de la Candelaria: </a:t>
            </a:r>
            <a:r>
              <a:rPr b="0" i="0" lang="es-CO" sz="2400" u="none" cap="none" strike="noStrike">
                <a:solidFill>
                  <a:srgbClr val="CAD24C"/>
                </a:solidFill>
                <a:latin typeface="Arial Black"/>
                <a:ea typeface="Arial Black"/>
                <a:cs typeface="Arial Black"/>
                <a:sym typeface="Arial Black"/>
              </a:rPr>
              <a:t>Egipto.</a:t>
            </a:r>
            <a:endParaRPr b="0" i="0" sz="1400" u="none" cap="none" strike="noStrike">
              <a:solidFill>
                <a:srgbClr val="000000"/>
              </a:solidFill>
              <a:latin typeface="Arial"/>
              <a:ea typeface="Arial"/>
              <a:cs typeface="Arial"/>
              <a:sym typeface="Arial"/>
            </a:endParaRPr>
          </a:p>
          <a:p>
            <a:pPr indent="-228600" lvl="0" marL="457200" marR="0" rtl="0" algn="l">
              <a:lnSpc>
                <a:spcPct val="80000"/>
              </a:lnSpc>
              <a:spcBef>
                <a:spcPts val="0"/>
              </a:spcBef>
              <a:spcAft>
                <a:spcPts val="0"/>
              </a:spcAft>
              <a:buClr>
                <a:srgbClr val="BED000"/>
              </a:buClr>
              <a:buSzPts val="3000"/>
              <a:buFont typeface="Arial Black"/>
              <a:buNone/>
            </a:pPr>
            <a:r>
              <a:t/>
            </a:r>
            <a:endParaRPr b="0" i="0" sz="2400" u="none" cap="none" strike="noStrike">
              <a:solidFill>
                <a:srgbClr val="CAD24C"/>
              </a:solidFill>
              <a:latin typeface="Arial Black"/>
              <a:ea typeface="Arial Black"/>
              <a:cs typeface="Arial Black"/>
              <a:sym typeface="Arial Black"/>
            </a:endParaRPr>
          </a:p>
          <a:p>
            <a:pPr indent="-228600" lvl="0" marL="457200" marR="0" rtl="0" algn="l">
              <a:lnSpc>
                <a:spcPct val="80000"/>
              </a:lnSpc>
              <a:spcBef>
                <a:spcPts val="0"/>
              </a:spcBef>
              <a:spcAft>
                <a:spcPts val="0"/>
              </a:spcAft>
              <a:buClr>
                <a:srgbClr val="BED000"/>
              </a:buClr>
              <a:buSzPts val="3000"/>
              <a:buFont typeface="Arial Black"/>
              <a:buNone/>
            </a:pPr>
            <a:r>
              <a:t/>
            </a:r>
            <a:endParaRPr b="1" i="0" sz="2400" u="none" cap="none" strike="noStrike">
              <a:solidFill>
                <a:srgbClr val="171C3C"/>
              </a:solidFill>
              <a:latin typeface="Arial Black"/>
              <a:ea typeface="Arial Black"/>
              <a:cs typeface="Arial Black"/>
              <a:sym typeface="Arial Black"/>
            </a:endParaRPr>
          </a:p>
        </p:txBody>
      </p:sp>
      <p:pic>
        <p:nvPicPr>
          <p:cNvPr id="340" name="Google Shape;340;p20"/>
          <p:cNvPicPr preferRelativeResize="0"/>
          <p:nvPr/>
        </p:nvPicPr>
        <p:blipFill rotWithShape="1">
          <a:blip r:embed="rId8">
            <a:alphaModFix/>
          </a:blip>
          <a:srcRect b="0" l="0" r="0" t="0"/>
          <a:stretch/>
        </p:blipFill>
        <p:spPr>
          <a:xfrm>
            <a:off x="182901" y="2392221"/>
            <a:ext cx="6261958" cy="34987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cxnSp>
        <p:nvCxnSpPr>
          <p:cNvPr id="345" name="Google Shape;345;p28"/>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46" name="Google Shape;346;p28"/>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47" name="Google Shape;347;p28"/>
          <p:cNvSpPr txBox="1"/>
          <p:nvPr/>
        </p:nvSpPr>
        <p:spPr>
          <a:xfrm>
            <a:off x="50242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9. Transporte Privado </a:t>
            </a:r>
            <a:endParaRPr b="0" i="0" sz="1400" u="none" cap="none" strike="noStrike">
              <a:solidFill>
                <a:srgbClr val="000000"/>
              </a:solidFill>
              <a:latin typeface="Arial"/>
              <a:ea typeface="Arial"/>
              <a:cs typeface="Arial"/>
              <a:sym typeface="Arial"/>
            </a:endParaRPr>
          </a:p>
        </p:txBody>
      </p:sp>
      <p:pic>
        <p:nvPicPr>
          <p:cNvPr id="348" name="Google Shape;348;p28"/>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349" name="Google Shape;349;p28"/>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350" name="Google Shape;350;p28"/>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351" name="Google Shape;351;p28"/>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sp>
        <p:nvSpPr>
          <p:cNvPr id="352" name="Google Shape;352;p28"/>
          <p:cNvSpPr txBox="1"/>
          <p:nvPr/>
        </p:nvSpPr>
        <p:spPr>
          <a:xfrm>
            <a:off x="229802" y="992917"/>
            <a:ext cx="11662500" cy="708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la localidad de La Candelaria se tiene</a:t>
            </a:r>
            <a:r>
              <a:rPr b="1" i="0" lang="es-CO" sz="2000" u="none" cap="none" strike="noStrike">
                <a:solidFill>
                  <a:srgbClr val="1D2046"/>
                </a:solidFill>
                <a:latin typeface="Arial"/>
                <a:ea typeface="Arial"/>
                <a:cs typeface="Arial"/>
                <a:sym typeface="Arial"/>
              </a:rPr>
              <a:t> implementada el área AI07 del proyecto ZPP - Contrato interadministrativo 2021-2470 con la TTSA</a:t>
            </a:r>
            <a:r>
              <a:rPr b="1" i="0" lang="es-CO" sz="2000" u="none" cap="none" strike="noStrike">
                <a:solidFill>
                  <a:srgbClr val="1D2046"/>
                </a:solidFill>
                <a:latin typeface="Arial"/>
                <a:ea typeface="Arial"/>
                <a:cs typeface="Arial"/>
                <a:sym typeface="Arial"/>
              </a:rPr>
              <a:t>.</a:t>
            </a:r>
            <a:endParaRPr b="1" i="0" sz="2000" u="none" cap="none" strike="noStrike">
              <a:solidFill>
                <a:srgbClr val="1D2046"/>
              </a:solidFill>
              <a:latin typeface="Arial"/>
              <a:ea typeface="Arial"/>
              <a:cs typeface="Arial"/>
              <a:sym typeface="Arial"/>
            </a:endParaRPr>
          </a:p>
        </p:txBody>
      </p:sp>
      <p:sp>
        <p:nvSpPr>
          <p:cNvPr id="353" name="Google Shape;353;p28"/>
          <p:cNvSpPr txBox="1"/>
          <p:nvPr/>
        </p:nvSpPr>
        <p:spPr>
          <a:xfrm>
            <a:off x="8412480" y="4167694"/>
            <a:ext cx="3449585" cy="892512"/>
          </a:xfrm>
          <a:prstGeom prst="rect">
            <a:avLst/>
          </a:prstGeom>
          <a:solidFill>
            <a:srgbClr val="151837"/>
          </a:solidFill>
          <a:ln cap="flat" cmpd="sng" w="9525">
            <a:solidFill>
              <a:srgbClr val="A4D05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es-CO" sz="1600" u="none" cap="none" strike="noStrike">
                <a:solidFill>
                  <a:schemeClr val="lt1"/>
                </a:solidFill>
                <a:latin typeface="Arial"/>
                <a:ea typeface="Arial"/>
                <a:cs typeface="Arial"/>
                <a:sym typeface="Arial"/>
              </a:rPr>
              <a:t>En el 2024 se realizaron </a:t>
            </a:r>
            <a:r>
              <a:rPr b="1" i="0" lang="es-CO" sz="2000" u="none" cap="none" strike="noStrike">
                <a:solidFill>
                  <a:srgbClr val="BED000"/>
                </a:solidFill>
                <a:latin typeface="Arial Black"/>
                <a:ea typeface="Arial Black"/>
                <a:cs typeface="Arial Black"/>
                <a:sym typeface="Arial Black"/>
              </a:rPr>
              <a:t>5.145</a:t>
            </a:r>
            <a:r>
              <a:rPr b="0" i="0" lang="es-CO" sz="1600" u="none" cap="none" strike="noStrike">
                <a:solidFill>
                  <a:schemeClr val="lt1"/>
                </a:solidFill>
                <a:latin typeface="Arial"/>
                <a:ea typeface="Arial"/>
                <a:cs typeface="Arial"/>
                <a:sym typeface="Arial"/>
              </a:rPr>
              <a:t> solicitudes de permiso alcanzando un recaudo de $580.087.700</a:t>
            </a:r>
            <a:endParaRPr b="1" i="0" sz="2800" u="none" cap="none" strike="noStrike">
              <a:solidFill>
                <a:schemeClr val="lt1"/>
              </a:solidFill>
              <a:latin typeface="Arial Black"/>
              <a:ea typeface="Arial Black"/>
              <a:cs typeface="Arial Black"/>
              <a:sym typeface="Arial Black"/>
            </a:endParaRPr>
          </a:p>
        </p:txBody>
      </p:sp>
      <p:sp>
        <p:nvSpPr>
          <p:cNvPr id="354" name="Google Shape;354;p28"/>
          <p:cNvSpPr txBox="1"/>
          <p:nvPr/>
        </p:nvSpPr>
        <p:spPr>
          <a:xfrm>
            <a:off x="6471058" y="3401899"/>
            <a:ext cx="931500" cy="400200"/>
          </a:xfrm>
          <a:prstGeom prst="rect">
            <a:avLst/>
          </a:prstGeom>
          <a:solidFill>
            <a:srgbClr val="151837"/>
          </a:solidFill>
          <a:ln cap="flat" cmpd="sng" w="9525">
            <a:solidFill>
              <a:srgbClr val="A4D05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77</a:t>
            </a:r>
            <a:endParaRPr b="0" i="0" sz="1400" u="none" cap="none" strike="noStrike">
              <a:solidFill>
                <a:srgbClr val="000000"/>
              </a:solidFill>
              <a:latin typeface="Arial"/>
              <a:ea typeface="Arial"/>
              <a:cs typeface="Arial"/>
              <a:sym typeface="Arial"/>
            </a:endParaRPr>
          </a:p>
        </p:txBody>
      </p:sp>
      <p:sp>
        <p:nvSpPr>
          <p:cNvPr id="355" name="Google Shape;355;p28"/>
          <p:cNvSpPr txBox="1"/>
          <p:nvPr/>
        </p:nvSpPr>
        <p:spPr>
          <a:xfrm>
            <a:off x="8509219" y="1757399"/>
            <a:ext cx="3449585" cy="46163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accent6"/>
                </a:solidFill>
                <a:latin typeface="Arial"/>
                <a:ea typeface="Arial"/>
                <a:cs typeface="Arial"/>
                <a:sym typeface="Arial"/>
              </a:rPr>
              <a:t>Pico y placa solidario</a:t>
            </a:r>
            <a:endParaRPr b="0" i="0" sz="1800" u="none" cap="none" strike="noStrike">
              <a:solidFill>
                <a:schemeClr val="accent6"/>
              </a:solidFill>
              <a:latin typeface="Arial"/>
              <a:ea typeface="Arial"/>
              <a:cs typeface="Arial"/>
              <a:sym typeface="Arial"/>
            </a:endParaRPr>
          </a:p>
        </p:txBody>
      </p:sp>
      <p:pic>
        <p:nvPicPr>
          <p:cNvPr id="356" name="Google Shape;356;p28"/>
          <p:cNvPicPr preferRelativeResize="0"/>
          <p:nvPr/>
        </p:nvPicPr>
        <p:blipFill rotWithShape="1">
          <a:blip r:embed="rId7">
            <a:alphaModFix/>
          </a:blip>
          <a:srcRect b="0" l="0" r="0" t="0"/>
          <a:stretch/>
        </p:blipFill>
        <p:spPr>
          <a:xfrm>
            <a:off x="8535114" y="2131081"/>
            <a:ext cx="3304386" cy="1878482"/>
          </a:xfrm>
          <a:prstGeom prst="rect">
            <a:avLst/>
          </a:prstGeom>
          <a:noFill/>
          <a:ln>
            <a:noFill/>
          </a:ln>
        </p:spPr>
      </p:pic>
      <p:sp>
        <p:nvSpPr>
          <p:cNvPr id="357" name="Google Shape;357;p28"/>
          <p:cNvSpPr txBox="1"/>
          <p:nvPr/>
        </p:nvSpPr>
        <p:spPr>
          <a:xfrm>
            <a:off x="5715530" y="2498343"/>
            <a:ext cx="2258964" cy="92329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chemeClr val="accent6"/>
                </a:solidFill>
                <a:latin typeface="Arial"/>
                <a:ea typeface="Arial"/>
                <a:cs typeface="Arial"/>
                <a:sym typeface="Arial"/>
              </a:rPr>
              <a:t>Registro Distrital de Estacionamiento fuera de vía</a:t>
            </a:r>
            <a:endParaRPr b="0" i="0" sz="1600" u="none" cap="none" strike="noStrike">
              <a:solidFill>
                <a:srgbClr val="000000"/>
              </a:solidFill>
              <a:latin typeface="Arial"/>
              <a:ea typeface="Arial"/>
              <a:cs typeface="Arial"/>
              <a:sym typeface="Arial"/>
            </a:endParaRPr>
          </a:p>
        </p:txBody>
      </p:sp>
      <p:sp>
        <p:nvSpPr>
          <p:cNvPr id="358" name="Google Shape;358;p28"/>
          <p:cNvSpPr txBox="1"/>
          <p:nvPr/>
        </p:nvSpPr>
        <p:spPr>
          <a:xfrm>
            <a:off x="233197" y="1771566"/>
            <a:ext cx="5342860" cy="553968"/>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chemeClr val="accent6"/>
                </a:solidFill>
                <a:latin typeface="Arial"/>
                <a:ea typeface="Arial"/>
                <a:cs typeface="Arial"/>
                <a:sym typeface="Arial"/>
              </a:rPr>
              <a:t>Zonas de Cargue y Descargue</a:t>
            </a:r>
            <a:endParaRPr b="1" i="0" sz="2400" u="none" cap="none" strike="noStrike">
              <a:solidFill>
                <a:schemeClr val="accent6"/>
              </a:solidFill>
              <a:latin typeface="Arial"/>
              <a:ea typeface="Arial"/>
              <a:cs typeface="Arial"/>
              <a:sym typeface="Arial"/>
            </a:endParaRPr>
          </a:p>
        </p:txBody>
      </p:sp>
      <p:sp>
        <p:nvSpPr>
          <p:cNvPr id="359" name="Google Shape;359;p28"/>
          <p:cNvSpPr txBox="1"/>
          <p:nvPr/>
        </p:nvSpPr>
        <p:spPr>
          <a:xfrm>
            <a:off x="5845207" y="5435736"/>
            <a:ext cx="1918888" cy="92329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chemeClr val="accent6"/>
                </a:solidFill>
                <a:latin typeface="Arial"/>
                <a:ea typeface="Arial"/>
                <a:cs typeface="Arial"/>
                <a:sym typeface="Arial"/>
              </a:rPr>
              <a:t>Planes Integrales de Movilidad Sostenible</a:t>
            </a:r>
            <a:endParaRPr b="1" i="0" sz="1600" u="none" cap="none" strike="noStrike">
              <a:solidFill>
                <a:schemeClr val="accent6"/>
              </a:solidFill>
              <a:latin typeface="Arial"/>
              <a:ea typeface="Arial"/>
              <a:cs typeface="Arial"/>
              <a:sym typeface="Arial"/>
            </a:endParaRPr>
          </a:p>
        </p:txBody>
      </p:sp>
      <p:pic>
        <p:nvPicPr>
          <p:cNvPr id="360" name="Google Shape;360;p28"/>
          <p:cNvPicPr preferRelativeResize="0"/>
          <p:nvPr/>
        </p:nvPicPr>
        <p:blipFill rotWithShape="1">
          <a:blip r:embed="rId8">
            <a:alphaModFix/>
          </a:blip>
          <a:srcRect b="0" l="0" r="0" t="0"/>
          <a:stretch/>
        </p:blipFill>
        <p:spPr>
          <a:xfrm>
            <a:off x="7693389" y="5636861"/>
            <a:ext cx="4313565" cy="1191682"/>
          </a:xfrm>
          <a:prstGeom prst="rect">
            <a:avLst/>
          </a:prstGeom>
          <a:noFill/>
          <a:ln>
            <a:noFill/>
          </a:ln>
        </p:spPr>
      </p:pic>
      <p:pic>
        <p:nvPicPr>
          <p:cNvPr id="361" name="Google Shape;361;p28"/>
          <p:cNvPicPr preferRelativeResize="0"/>
          <p:nvPr/>
        </p:nvPicPr>
        <p:blipFill rotWithShape="1">
          <a:blip r:embed="rId9">
            <a:alphaModFix/>
          </a:blip>
          <a:srcRect b="2111" l="0" r="62912" t="35961"/>
          <a:stretch/>
        </p:blipFill>
        <p:spPr>
          <a:xfrm>
            <a:off x="10188428" y="-24655"/>
            <a:ext cx="2038944" cy="6858000"/>
          </a:xfrm>
          <a:prstGeom prst="rect">
            <a:avLst/>
          </a:prstGeom>
          <a:noFill/>
          <a:ln>
            <a:noFill/>
          </a:ln>
        </p:spPr>
      </p:pic>
      <p:pic>
        <p:nvPicPr>
          <p:cNvPr id="362" name="Google Shape;362;p28"/>
          <p:cNvPicPr preferRelativeResize="0"/>
          <p:nvPr/>
        </p:nvPicPr>
        <p:blipFill rotWithShape="1">
          <a:blip r:embed="rId10">
            <a:alphaModFix/>
          </a:blip>
          <a:srcRect b="0" l="0" r="0" t="0"/>
          <a:stretch/>
        </p:blipFill>
        <p:spPr>
          <a:xfrm>
            <a:off x="229802" y="2259149"/>
            <a:ext cx="5320359" cy="3410962"/>
          </a:xfrm>
          <a:prstGeom prst="rect">
            <a:avLst/>
          </a:prstGeom>
          <a:noFill/>
          <a:ln cap="flat" cmpd="sng" w="9525">
            <a:solidFill>
              <a:schemeClr val="dk1"/>
            </a:solidFill>
            <a:prstDash val="solid"/>
            <a:round/>
            <a:headEnd len="sm" w="sm" type="none"/>
            <a:tailEnd len="sm" w="sm" type="none"/>
          </a:ln>
        </p:spPr>
      </p:pic>
      <p:pic>
        <p:nvPicPr>
          <p:cNvPr id="363" name="Google Shape;363;p28"/>
          <p:cNvPicPr preferRelativeResize="0"/>
          <p:nvPr/>
        </p:nvPicPr>
        <p:blipFill rotWithShape="1">
          <a:blip r:embed="rId11">
            <a:alphaModFix/>
          </a:blip>
          <a:srcRect b="0" l="0" r="0" t="0"/>
          <a:stretch/>
        </p:blipFill>
        <p:spPr>
          <a:xfrm>
            <a:off x="1040627" y="5760940"/>
            <a:ext cx="3798204" cy="1067603"/>
          </a:xfrm>
          <a:prstGeom prst="rect">
            <a:avLst/>
          </a:prstGeom>
          <a:noFill/>
          <a:ln>
            <a:noFill/>
          </a:ln>
        </p:spPr>
      </p:pic>
      <p:sp>
        <p:nvSpPr>
          <p:cNvPr id="364" name="Google Shape;364;p28"/>
          <p:cNvSpPr txBox="1"/>
          <p:nvPr/>
        </p:nvSpPr>
        <p:spPr>
          <a:xfrm>
            <a:off x="6329612" y="6356436"/>
            <a:ext cx="931500" cy="400200"/>
          </a:xfrm>
          <a:prstGeom prst="rect">
            <a:avLst/>
          </a:prstGeom>
          <a:solidFill>
            <a:srgbClr val="151837"/>
          </a:solidFill>
          <a:ln cap="flat" cmpd="sng" w="9525">
            <a:solidFill>
              <a:srgbClr val="A4D05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11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cxnSp>
        <p:nvCxnSpPr>
          <p:cNvPr id="369" name="Google Shape;369;p29"/>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70" name="Google Shape;370;p29"/>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71" name="Google Shape;371;p29"/>
          <p:cNvSpPr txBox="1"/>
          <p:nvPr/>
        </p:nvSpPr>
        <p:spPr>
          <a:xfrm>
            <a:off x="41834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10. Bicicleta y Peatón  </a:t>
            </a:r>
            <a:endParaRPr b="0" i="0" sz="1400" u="none" cap="none" strike="noStrike">
              <a:solidFill>
                <a:srgbClr val="000000"/>
              </a:solidFill>
              <a:latin typeface="Arial"/>
              <a:ea typeface="Arial"/>
              <a:cs typeface="Arial"/>
              <a:sym typeface="Arial"/>
            </a:endParaRPr>
          </a:p>
        </p:txBody>
      </p:sp>
      <p:pic>
        <p:nvPicPr>
          <p:cNvPr id="372" name="Google Shape;372;p29"/>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373" name="Google Shape;373;p29"/>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374" name="Google Shape;374;p29"/>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375" name="Google Shape;375;p29"/>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376" name="Google Shape;376;p29"/>
          <p:cNvPicPr preferRelativeResize="0"/>
          <p:nvPr/>
        </p:nvPicPr>
        <p:blipFill rotWithShape="1">
          <a:blip r:embed="rId7">
            <a:alphaModFix/>
          </a:blip>
          <a:srcRect b="2110" l="0" r="62912" t="35963"/>
          <a:stretch/>
        </p:blipFill>
        <p:spPr>
          <a:xfrm>
            <a:off x="10153055" y="1638"/>
            <a:ext cx="2038945" cy="6858000"/>
          </a:xfrm>
          <a:prstGeom prst="rect">
            <a:avLst/>
          </a:prstGeom>
          <a:noFill/>
          <a:ln>
            <a:noFill/>
          </a:ln>
        </p:spPr>
      </p:pic>
      <p:grpSp>
        <p:nvGrpSpPr>
          <p:cNvPr id="377" name="Google Shape;377;p29"/>
          <p:cNvGrpSpPr/>
          <p:nvPr/>
        </p:nvGrpSpPr>
        <p:grpSpPr>
          <a:xfrm>
            <a:off x="433037" y="2409498"/>
            <a:ext cx="1195544" cy="1100280"/>
            <a:chOff x="5925336" y="4746615"/>
            <a:chExt cx="1195544" cy="1100280"/>
          </a:xfrm>
        </p:grpSpPr>
        <p:sp>
          <p:nvSpPr>
            <p:cNvPr id="378" name="Google Shape;378;p29"/>
            <p:cNvSpPr/>
            <p:nvPr/>
          </p:nvSpPr>
          <p:spPr>
            <a:xfrm>
              <a:off x="5925336" y="4746615"/>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79" name="Google Shape;379;p29"/>
            <p:cNvPicPr preferRelativeResize="0"/>
            <p:nvPr/>
          </p:nvPicPr>
          <p:blipFill rotWithShape="1">
            <a:blip r:embed="rId8">
              <a:alphaModFix/>
            </a:blip>
            <a:srcRect b="0" l="0" r="0" t="0"/>
            <a:stretch/>
          </p:blipFill>
          <p:spPr>
            <a:xfrm>
              <a:off x="6192785" y="5082146"/>
              <a:ext cx="719102" cy="430563"/>
            </a:xfrm>
            <a:prstGeom prst="rect">
              <a:avLst/>
            </a:prstGeom>
            <a:noFill/>
            <a:ln>
              <a:noFill/>
            </a:ln>
          </p:spPr>
        </p:pic>
      </p:grpSp>
      <p:grpSp>
        <p:nvGrpSpPr>
          <p:cNvPr id="380" name="Google Shape;380;p29"/>
          <p:cNvGrpSpPr/>
          <p:nvPr/>
        </p:nvGrpSpPr>
        <p:grpSpPr>
          <a:xfrm>
            <a:off x="1702676" y="2557986"/>
            <a:ext cx="3147759" cy="643025"/>
            <a:chOff x="299142" y="2211699"/>
            <a:chExt cx="2262784" cy="1021162"/>
          </a:xfrm>
        </p:grpSpPr>
        <p:sp>
          <p:nvSpPr>
            <p:cNvPr id="381" name="Google Shape;381;p29"/>
            <p:cNvSpPr/>
            <p:nvPr/>
          </p:nvSpPr>
          <p:spPr>
            <a:xfrm>
              <a:off x="299142" y="2211699"/>
              <a:ext cx="2254200" cy="635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382" name="Google Shape;382;p29"/>
            <p:cNvSpPr txBox="1"/>
            <p:nvPr/>
          </p:nvSpPr>
          <p:spPr>
            <a:xfrm>
              <a:off x="307726" y="2304267"/>
              <a:ext cx="2254200" cy="92859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es-CO" sz="1600" u="none" cap="none" strike="noStrike">
                  <a:solidFill>
                    <a:srgbClr val="151837"/>
                  </a:solidFill>
                  <a:latin typeface="Arial"/>
                  <a:ea typeface="Arial"/>
                  <a:cs typeface="Arial"/>
                  <a:sym typeface="Arial"/>
                </a:rPr>
                <a:t>Bicicletas compartidas – Tem Bici</a:t>
              </a:r>
              <a:endParaRPr b="1" i="0" sz="1400" u="none" cap="none" strike="noStrike">
                <a:solidFill>
                  <a:srgbClr val="151837"/>
                </a:solidFill>
                <a:latin typeface="Arial"/>
                <a:ea typeface="Arial"/>
                <a:cs typeface="Arial"/>
                <a:sym typeface="Arial"/>
              </a:endParaRPr>
            </a:p>
          </p:txBody>
        </p:sp>
      </p:grpSp>
      <p:grpSp>
        <p:nvGrpSpPr>
          <p:cNvPr id="383" name="Google Shape;383;p29"/>
          <p:cNvGrpSpPr/>
          <p:nvPr/>
        </p:nvGrpSpPr>
        <p:grpSpPr>
          <a:xfrm>
            <a:off x="4929841" y="5519110"/>
            <a:ext cx="2493304" cy="1084324"/>
            <a:chOff x="497714" y="4469673"/>
            <a:chExt cx="1473915" cy="402466"/>
          </a:xfrm>
        </p:grpSpPr>
        <p:sp>
          <p:nvSpPr>
            <p:cNvPr id="384" name="Google Shape;384;p29"/>
            <p:cNvSpPr/>
            <p:nvPr/>
          </p:nvSpPr>
          <p:spPr>
            <a:xfrm>
              <a:off x="630750" y="4469673"/>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5" name="Google Shape;385;p29"/>
            <p:cNvSpPr txBox="1"/>
            <p:nvPr/>
          </p:nvSpPr>
          <p:spPr>
            <a:xfrm>
              <a:off x="497714" y="4528332"/>
              <a:ext cx="1473915" cy="2627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CO" sz="2000" u="none" cap="none" strike="noStrike">
                  <a:solidFill>
                    <a:srgbClr val="A1DB27"/>
                  </a:solidFill>
                  <a:latin typeface="Arial Black"/>
                  <a:ea typeface="Arial Black"/>
                  <a:cs typeface="Arial Black"/>
                  <a:sym typeface="Arial Black"/>
                </a:rPr>
                <a:t>1</a:t>
              </a:r>
              <a:r>
                <a:rPr b="1" i="0" lang="es-CO" sz="1900" u="none" cap="none" strike="noStrike">
                  <a:solidFill>
                    <a:schemeClr val="lt1"/>
                  </a:solidFill>
                  <a:latin typeface="Arial Black"/>
                  <a:ea typeface="Arial Black"/>
                  <a:cs typeface="Arial Black"/>
                  <a:sym typeface="Arial Black"/>
                </a:rPr>
                <a:t> IED</a:t>
              </a:r>
              <a:endParaRPr b="0"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s-CO" sz="1900" u="none" cap="none" strike="noStrike">
                  <a:solidFill>
                    <a:schemeClr val="lt1"/>
                  </a:solidFill>
                  <a:latin typeface="Arial Black"/>
                  <a:ea typeface="Arial Black"/>
                  <a:cs typeface="Arial Black"/>
                  <a:sym typeface="Arial Black"/>
                </a:rPr>
                <a:t>con </a:t>
              </a:r>
              <a:r>
                <a:rPr b="1" i="0" lang="es-CO" sz="2000" u="none" cap="none" strike="noStrike">
                  <a:solidFill>
                    <a:srgbClr val="A1DB27"/>
                  </a:solidFill>
                  <a:latin typeface="Arial Black"/>
                  <a:ea typeface="Arial Black"/>
                  <a:cs typeface="Arial Black"/>
                  <a:sym typeface="Arial Black"/>
                </a:rPr>
                <a:t>12 </a:t>
              </a:r>
              <a:r>
                <a:rPr b="1" i="0" lang="es-CO" sz="1900" u="none" cap="none" strike="noStrike">
                  <a:solidFill>
                    <a:schemeClr val="lt1"/>
                  </a:solidFill>
                  <a:latin typeface="Arial Black"/>
                  <a:ea typeface="Arial Black"/>
                  <a:cs typeface="Arial Black"/>
                  <a:sym typeface="Arial Black"/>
                </a:rPr>
                <a:t>cupos</a:t>
              </a:r>
              <a:r>
                <a:rPr b="1" i="0" lang="es-CO" sz="1600" u="none" cap="none" strike="noStrike">
                  <a:solidFill>
                    <a:schemeClr val="lt1"/>
                  </a:solidFill>
                  <a:latin typeface="Arial Black"/>
                  <a:ea typeface="Arial Black"/>
                  <a:cs typeface="Arial Black"/>
                  <a:sym typeface="Arial Black"/>
                </a:rPr>
                <a:t>  </a:t>
              </a:r>
              <a:endParaRPr b="0" i="0" sz="1400" u="none" cap="none" strike="noStrike">
                <a:solidFill>
                  <a:srgbClr val="000000"/>
                </a:solidFill>
                <a:latin typeface="Arial"/>
                <a:ea typeface="Arial"/>
                <a:cs typeface="Arial"/>
                <a:sym typeface="Arial"/>
              </a:endParaRPr>
            </a:p>
          </p:txBody>
        </p:sp>
      </p:grpSp>
      <p:grpSp>
        <p:nvGrpSpPr>
          <p:cNvPr id="386" name="Google Shape;386;p29"/>
          <p:cNvGrpSpPr/>
          <p:nvPr/>
        </p:nvGrpSpPr>
        <p:grpSpPr>
          <a:xfrm>
            <a:off x="2357624" y="5817134"/>
            <a:ext cx="3200185" cy="643028"/>
            <a:chOff x="299142" y="2332709"/>
            <a:chExt cx="2262819" cy="1021119"/>
          </a:xfrm>
        </p:grpSpPr>
        <p:sp>
          <p:nvSpPr>
            <p:cNvPr id="387" name="Google Shape;387;p29"/>
            <p:cNvSpPr/>
            <p:nvPr/>
          </p:nvSpPr>
          <p:spPr>
            <a:xfrm>
              <a:off x="299142" y="2332709"/>
              <a:ext cx="2254234" cy="63530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2000" u="none" cap="none" strike="noStrike">
                <a:solidFill>
                  <a:srgbClr val="002060"/>
                </a:solidFill>
                <a:latin typeface="Calibri"/>
                <a:ea typeface="Calibri"/>
                <a:cs typeface="Calibri"/>
                <a:sym typeface="Calibri"/>
              </a:endParaRPr>
            </a:p>
          </p:txBody>
        </p:sp>
        <p:sp>
          <p:nvSpPr>
            <p:cNvPr id="388" name="Google Shape;388;p29"/>
            <p:cNvSpPr txBox="1"/>
            <p:nvPr/>
          </p:nvSpPr>
          <p:spPr>
            <a:xfrm>
              <a:off x="307726" y="2425277"/>
              <a:ext cx="2254235" cy="92855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es-CO" sz="1600" u="none" cap="none" strike="noStrike">
                  <a:solidFill>
                    <a:srgbClr val="151837"/>
                  </a:solidFill>
                  <a:latin typeface="Arial"/>
                  <a:ea typeface="Arial"/>
                  <a:cs typeface="Arial"/>
                  <a:sym typeface="Arial"/>
                </a:rPr>
                <a:t>Cupos IED para Bicicletas</a:t>
              </a:r>
              <a:endParaRPr b="1" i="0" sz="1400" u="none" cap="none" strike="noStrike">
                <a:solidFill>
                  <a:srgbClr val="151837"/>
                </a:solidFill>
                <a:latin typeface="Arial"/>
                <a:ea typeface="Arial"/>
                <a:cs typeface="Arial"/>
                <a:sym typeface="Arial"/>
              </a:endParaRPr>
            </a:p>
          </p:txBody>
        </p:sp>
      </p:grpSp>
      <p:grpSp>
        <p:nvGrpSpPr>
          <p:cNvPr id="389" name="Google Shape;389;p29"/>
          <p:cNvGrpSpPr/>
          <p:nvPr/>
        </p:nvGrpSpPr>
        <p:grpSpPr>
          <a:xfrm>
            <a:off x="4982476" y="2092818"/>
            <a:ext cx="2493304" cy="1318768"/>
            <a:chOff x="541003" y="4244199"/>
            <a:chExt cx="1524299" cy="532096"/>
          </a:xfrm>
        </p:grpSpPr>
        <p:sp>
          <p:nvSpPr>
            <p:cNvPr id="390" name="Google Shape;390;p29"/>
            <p:cNvSpPr/>
            <p:nvPr/>
          </p:nvSpPr>
          <p:spPr>
            <a:xfrm>
              <a:off x="541003" y="4244199"/>
              <a:ext cx="1524299" cy="53209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1" name="Google Shape;391;p29"/>
            <p:cNvSpPr txBox="1"/>
            <p:nvPr/>
          </p:nvSpPr>
          <p:spPr>
            <a:xfrm>
              <a:off x="611887" y="4346823"/>
              <a:ext cx="1408675" cy="3292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rgbClr val="A1DB27"/>
                  </a:solidFill>
                  <a:latin typeface="Arial Black"/>
                  <a:ea typeface="Arial Black"/>
                  <a:cs typeface="Arial Black"/>
                  <a:sym typeface="Arial Black"/>
                </a:rPr>
                <a:t>6</a:t>
              </a:r>
              <a:r>
                <a:rPr b="1" i="0" lang="es-CO" sz="2000" u="none" cap="none" strike="noStrike">
                  <a:solidFill>
                    <a:schemeClr val="lt1"/>
                  </a:solidFill>
                  <a:latin typeface="Arial Black"/>
                  <a:ea typeface="Arial Black"/>
                  <a:cs typeface="Arial Black"/>
                  <a:sym typeface="Arial Black"/>
                </a:rPr>
                <a:t> </a:t>
              </a:r>
              <a:r>
                <a:rPr b="1" i="0" lang="es-CO" sz="1600" u="none" cap="none" strike="noStrike">
                  <a:solidFill>
                    <a:schemeClr val="lt1"/>
                  </a:solidFill>
                  <a:latin typeface="Arial Black"/>
                  <a:ea typeface="Arial Black"/>
                  <a:cs typeface="Arial Black"/>
                  <a:sym typeface="Arial Black"/>
                </a:rPr>
                <a:t>Estaciones</a:t>
              </a:r>
              <a:endParaRPr b="1" i="0" sz="2000" u="none" cap="none" strike="noStrike">
                <a:solidFill>
                  <a:schemeClr val="lt1"/>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rgbClr val="A1DB27"/>
                  </a:solidFill>
                  <a:latin typeface="Arial Black"/>
                  <a:ea typeface="Arial Black"/>
                  <a:cs typeface="Arial Black"/>
                  <a:sym typeface="Arial Black"/>
                </a:rPr>
                <a:t>2</a:t>
              </a:r>
              <a:r>
                <a:rPr b="1" i="0" lang="es-CO" sz="2000" u="none" cap="none" strike="noStrike">
                  <a:solidFill>
                    <a:schemeClr val="lt1"/>
                  </a:solidFill>
                  <a:latin typeface="Arial Black"/>
                  <a:ea typeface="Arial Black"/>
                  <a:cs typeface="Arial Black"/>
                  <a:sym typeface="Arial Black"/>
                </a:rPr>
                <a:t> </a:t>
              </a:r>
              <a:r>
                <a:rPr b="1" i="0" lang="es-CO" sz="1600" u="none" cap="none" strike="noStrike">
                  <a:solidFill>
                    <a:schemeClr val="lt1"/>
                  </a:solidFill>
                  <a:latin typeface="Arial Black"/>
                  <a:ea typeface="Arial Black"/>
                  <a:cs typeface="Arial Black"/>
                  <a:sym typeface="Arial Black"/>
                </a:rPr>
                <a:t>Ciclo talleres</a:t>
              </a:r>
              <a:endParaRPr b="1" i="0" sz="2000" u="none" cap="none" strike="noStrike">
                <a:solidFill>
                  <a:schemeClr val="lt1"/>
                </a:solidFill>
                <a:latin typeface="Arial Black"/>
                <a:ea typeface="Arial Black"/>
                <a:cs typeface="Arial Black"/>
                <a:sym typeface="Arial Black"/>
              </a:endParaRPr>
            </a:p>
          </p:txBody>
        </p:sp>
      </p:grpSp>
      <p:grpSp>
        <p:nvGrpSpPr>
          <p:cNvPr id="392" name="Google Shape;392;p29"/>
          <p:cNvGrpSpPr/>
          <p:nvPr/>
        </p:nvGrpSpPr>
        <p:grpSpPr>
          <a:xfrm>
            <a:off x="778488" y="3905916"/>
            <a:ext cx="1195544" cy="1100280"/>
            <a:chOff x="1197347" y="3211893"/>
            <a:chExt cx="1195544" cy="1100280"/>
          </a:xfrm>
        </p:grpSpPr>
        <p:sp>
          <p:nvSpPr>
            <p:cNvPr id="393" name="Google Shape;393;p29"/>
            <p:cNvSpPr/>
            <p:nvPr/>
          </p:nvSpPr>
          <p:spPr>
            <a:xfrm>
              <a:off x="1197347" y="3211893"/>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394" name="Google Shape;394;p29"/>
            <p:cNvPicPr preferRelativeResize="0"/>
            <p:nvPr/>
          </p:nvPicPr>
          <p:blipFill rotWithShape="1">
            <a:blip r:embed="rId9">
              <a:alphaModFix/>
            </a:blip>
            <a:srcRect b="0" l="0" r="0" t="0"/>
            <a:stretch/>
          </p:blipFill>
          <p:spPr>
            <a:xfrm>
              <a:off x="1335124" y="3404578"/>
              <a:ext cx="765021" cy="711306"/>
            </a:xfrm>
            <a:prstGeom prst="rect">
              <a:avLst/>
            </a:prstGeom>
            <a:noFill/>
            <a:ln>
              <a:noFill/>
            </a:ln>
          </p:spPr>
        </p:pic>
      </p:grpSp>
      <p:grpSp>
        <p:nvGrpSpPr>
          <p:cNvPr id="395" name="Google Shape;395;p29"/>
          <p:cNvGrpSpPr/>
          <p:nvPr/>
        </p:nvGrpSpPr>
        <p:grpSpPr>
          <a:xfrm>
            <a:off x="5132354" y="4550228"/>
            <a:ext cx="2191682" cy="621689"/>
            <a:chOff x="630750" y="4488174"/>
            <a:chExt cx="1311442" cy="402466"/>
          </a:xfrm>
        </p:grpSpPr>
        <p:sp>
          <p:nvSpPr>
            <p:cNvPr id="396" name="Google Shape;396;p29"/>
            <p:cNvSpPr/>
            <p:nvPr/>
          </p:nvSpPr>
          <p:spPr>
            <a:xfrm>
              <a:off x="630750" y="4488174"/>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7" name="Google Shape;397;p29"/>
            <p:cNvSpPr txBox="1"/>
            <p:nvPr/>
          </p:nvSpPr>
          <p:spPr>
            <a:xfrm>
              <a:off x="650170" y="4533437"/>
              <a:ext cx="1242942" cy="258997"/>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A1DB27"/>
                  </a:solidFill>
                  <a:latin typeface="Arial Black"/>
                  <a:ea typeface="Arial Black"/>
                  <a:cs typeface="Arial Black"/>
                  <a:sym typeface="Arial Black"/>
                </a:rPr>
                <a:t>132 </a:t>
              </a:r>
              <a:endParaRPr b="1" i="0" sz="2000" u="none" cap="none" strike="noStrike">
                <a:solidFill>
                  <a:schemeClr val="lt1"/>
                </a:solidFill>
                <a:latin typeface="Arial Black"/>
                <a:ea typeface="Arial Black"/>
                <a:cs typeface="Arial Black"/>
                <a:sym typeface="Arial Black"/>
              </a:endParaRPr>
            </a:p>
          </p:txBody>
        </p:sp>
      </p:grpSp>
      <p:sp>
        <p:nvSpPr>
          <p:cNvPr id="398" name="Google Shape;398;p29"/>
          <p:cNvSpPr txBox="1"/>
          <p:nvPr/>
        </p:nvSpPr>
        <p:spPr>
          <a:xfrm>
            <a:off x="229802" y="1032806"/>
            <a:ext cx="11662500" cy="86173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De los</a:t>
            </a:r>
            <a:r>
              <a:rPr b="1" i="0" lang="es-CO" sz="2400" u="none" cap="none" strike="noStrike">
                <a:solidFill>
                  <a:srgbClr val="1D2046"/>
                </a:solidFill>
                <a:latin typeface="Arial"/>
                <a:ea typeface="Arial"/>
                <a:cs typeface="Arial"/>
                <a:sym typeface="Arial"/>
              </a:rPr>
              <a:t> </a:t>
            </a:r>
            <a:r>
              <a:rPr b="1" i="0" lang="es-CO" sz="3000" u="none" cap="none" strike="noStrike">
                <a:solidFill>
                  <a:srgbClr val="BED000"/>
                </a:solidFill>
                <a:latin typeface="Arial Black"/>
                <a:ea typeface="Arial Black"/>
                <a:cs typeface="Arial Black"/>
                <a:sym typeface="Arial Black"/>
              </a:rPr>
              <a:t>661,07 Km </a:t>
            </a:r>
            <a:r>
              <a:rPr b="1" i="0" lang="es-CO" sz="2000" u="none" cap="none" strike="noStrike">
                <a:solidFill>
                  <a:srgbClr val="1D2046"/>
                </a:solidFill>
                <a:latin typeface="Arial"/>
                <a:ea typeface="Arial"/>
                <a:cs typeface="Arial"/>
                <a:sym typeface="Arial"/>
              </a:rPr>
              <a:t>Ciclo Infraestructura existente en el Distrito, </a:t>
            </a:r>
            <a:r>
              <a:rPr b="1" i="0" lang="es-CO" sz="3000" u="none" cap="none" strike="noStrike">
                <a:solidFill>
                  <a:srgbClr val="BED000"/>
                </a:solidFill>
                <a:latin typeface="Arial Black"/>
                <a:ea typeface="Arial Black"/>
                <a:cs typeface="Arial Black"/>
                <a:sym typeface="Arial Black"/>
              </a:rPr>
              <a:t>4,18 km </a:t>
            </a:r>
            <a:r>
              <a:rPr b="1" i="0" lang="es-CO" sz="2000" u="none" cap="none" strike="noStrike">
                <a:solidFill>
                  <a:srgbClr val="1D2046"/>
                </a:solidFill>
                <a:latin typeface="Arial"/>
                <a:ea typeface="Arial"/>
                <a:cs typeface="Arial"/>
                <a:sym typeface="Arial"/>
              </a:rPr>
              <a:t>se encuentra en la localidad de La Candelaria.</a:t>
            </a:r>
            <a:endParaRPr b="1" i="0" sz="2000" u="none" cap="none" strike="noStrike">
              <a:solidFill>
                <a:srgbClr val="1D2046"/>
              </a:solidFill>
              <a:latin typeface="Arial"/>
              <a:ea typeface="Arial"/>
              <a:cs typeface="Arial"/>
              <a:sym typeface="Arial"/>
            </a:endParaRPr>
          </a:p>
        </p:txBody>
      </p:sp>
      <p:grpSp>
        <p:nvGrpSpPr>
          <p:cNvPr id="399" name="Google Shape;399;p29"/>
          <p:cNvGrpSpPr/>
          <p:nvPr/>
        </p:nvGrpSpPr>
        <p:grpSpPr>
          <a:xfrm>
            <a:off x="1178954" y="5466869"/>
            <a:ext cx="1195544" cy="1100280"/>
            <a:chOff x="1914720" y="5466869"/>
            <a:chExt cx="1195544" cy="1100280"/>
          </a:xfrm>
        </p:grpSpPr>
        <p:sp>
          <p:nvSpPr>
            <p:cNvPr id="400" name="Google Shape;400;p29"/>
            <p:cNvSpPr/>
            <p:nvPr/>
          </p:nvSpPr>
          <p:spPr>
            <a:xfrm>
              <a:off x="1914720" y="5466869"/>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401" name="Google Shape;401;p29"/>
            <p:cNvPicPr preferRelativeResize="0"/>
            <p:nvPr/>
          </p:nvPicPr>
          <p:blipFill rotWithShape="1">
            <a:blip r:embed="rId10">
              <a:alphaModFix/>
            </a:blip>
            <a:srcRect b="0" l="0" r="0" t="0"/>
            <a:stretch/>
          </p:blipFill>
          <p:spPr>
            <a:xfrm>
              <a:off x="2128125" y="5677651"/>
              <a:ext cx="752556" cy="591928"/>
            </a:xfrm>
            <a:prstGeom prst="rect">
              <a:avLst/>
            </a:prstGeom>
            <a:noFill/>
            <a:ln>
              <a:noFill/>
            </a:ln>
          </p:spPr>
        </p:pic>
      </p:grpSp>
      <p:sp>
        <p:nvSpPr>
          <p:cNvPr id="402" name="Google Shape;402;p29"/>
          <p:cNvSpPr txBox="1"/>
          <p:nvPr/>
        </p:nvSpPr>
        <p:spPr>
          <a:xfrm>
            <a:off x="2038852" y="4617410"/>
            <a:ext cx="3000000" cy="430857"/>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s-CO" sz="1600" u="none" cap="none" strike="noStrike">
                <a:solidFill>
                  <a:srgbClr val="151837"/>
                </a:solidFill>
                <a:latin typeface="Arial"/>
                <a:ea typeface="Arial"/>
                <a:cs typeface="Arial"/>
                <a:sym typeface="Arial"/>
              </a:rPr>
              <a:t>Registro de Bicicletas </a:t>
            </a:r>
            <a:endParaRPr b="0" i="0" sz="1600" u="none" cap="none" strike="noStrike">
              <a:solidFill>
                <a:srgbClr val="000000"/>
              </a:solidFill>
              <a:latin typeface="Arial"/>
              <a:ea typeface="Arial"/>
              <a:cs typeface="Arial"/>
              <a:sym typeface="Arial"/>
            </a:endParaRPr>
          </a:p>
        </p:txBody>
      </p:sp>
      <p:sp>
        <p:nvSpPr>
          <p:cNvPr id="403" name="Google Shape;403;p29"/>
          <p:cNvSpPr txBox="1"/>
          <p:nvPr/>
        </p:nvSpPr>
        <p:spPr>
          <a:xfrm>
            <a:off x="2042377" y="3814725"/>
            <a:ext cx="3000000" cy="677078"/>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1" i="0" lang="es-CO" sz="1600" u="none" cap="none" strike="noStrike">
                <a:solidFill>
                  <a:srgbClr val="151837"/>
                </a:solidFill>
                <a:latin typeface="Arial"/>
                <a:ea typeface="Arial"/>
                <a:cs typeface="Arial"/>
                <a:sym typeface="Arial"/>
              </a:rPr>
              <a:t>Jornada de registro de Bicicletas en la vía</a:t>
            </a:r>
            <a:endParaRPr b="0" i="0" sz="1600" u="none" cap="none" strike="noStrike">
              <a:solidFill>
                <a:srgbClr val="000000"/>
              </a:solidFill>
              <a:latin typeface="Arial"/>
              <a:ea typeface="Arial"/>
              <a:cs typeface="Arial"/>
              <a:sym typeface="Arial"/>
            </a:endParaRPr>
          </a:p>
        </p:txBody>
      </p:sp>
      <p:grpSp>
        <p:nvGrpSpPr>
          <p:cNvPr id="404" name="Google Shape;404;p29"/>
          <p:cNvGrpSpPr/>
          <p:nvPr/>
        </p:nvGrpSpPr>
        <p:grpSpPr>
          <a:xfrm>
            <a:off x="5132467" y="3751373"/>
            <a:ext cx="2191445" cy="621896"/>
            <a:chOff x="630750" y="4469673"/>
            <a:chExt cx="1311300" cy="402600"/>
          </a:xfrm>
        </p:grpSpPr>
        <p:sp>
          <p:nvSpPr>
            <p:cNvPr id="405" name="Google Shape;405;p29"/>
            <p:cNvSpPr/>
            <p:nvPr/>
          </p:nvSpPr>
          <p:spPr>
            <a:xfrm>
              <a:off x="630750" y="4469673"/>
              <a:ext cx="1311300" cy="402600"/>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6" name="Google Shape;406;p29"/>
            <p:cNvSpPr txBox="1"/>
            <p:nvPr/>
          </p:nvSpPr>
          <p:spPr>
            <a:xfrm>
              <a:off x="650170" y="4524187"/>
              <a:ext cx="1242900" cy="259200"/>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A1DB27"/>
                  </a:solidFill>
                  <a:latin typeface="Arial Black"/>
                  <a:ea typeface="Arial Black"/>
                  <a:cs typeface="Arial Black"/>
                  <a:sym typeface="Arial Black"/>
                </a:rPr>
                <a:t>7</a:t>
              </a:r>
              <a:endParaRPr b="1" i="0" sz="2000" u="none" cap="none" strike="noStrike">
                <a:solidFill>
                  <a:schemeClr val="lt1"/>
                </a:solidFill>
                <a:latin typeface="Arial Black"/>
                <a:ea typeface="Arial Black"/>
                <a:cs typeface="Arial Black"/>
                <a:sym typeface="Arial Black"/>
              </a:endParaRPr>
            </a:p>
          </p:txBody>
        </p:sp>
      </p:grpSp>
      <p:pic>
        <p:nvPicPr>
          <p:cNvPr id="407" name="Google Shape;407;p29"/>
          <p:cNvPicPr preferRelativeResize="0"/>
          <p:nvPr/>
        </p:nvPicPr>
        <p:blipFill rotWithShape="1">
          <a:blip r:embed="rId11">
            <a:alphaModFix/>
          </a:blip>
          <a:srcRect b="0" l="0" r="0" t="0"/>
          <a:stretch/>
        </p:blipFill>
        <p:spPr>
          <a:xfrm>
            <a:off x="8529402" y="5996803"/>
            <a:ext cx="2297631" cy="810929"/>
          </a:xfrm>
          <a:prstGeom prst="rect">
            <a:avLst/>
          </a:prstGeom>
          <a:noFill/>
          <a:ln>
            <a:noFill/>
          </a:ln>
        </p:spPr>
      </p:pic>
      <p:pic>
        <p:nvPicPr>
          <p:cNvPr id="408" name="Google Shape;408;p29"/>
          <p:cNvPicPr preferRelativeResize="0"/>
          <p:nvPr/>
        </p:nvPicPr>
        <p:blipFill rotWithShape="1">
          <a:blip r:embed="rId12">
            <a:alphaModFix/>
          </a:blip>
          <a:srcRect b="0" l="0" r="0" t="0"/>
          <a:stretch/>
        </p:blipFill>
        <p:spPr>
          <a:xfrm>
            <a:off x="7673590" y="2409498"/>
            <a:ext cx="4320599" cy="301304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cxnSp>
        <p:nvCxnSpPr>
          <p:cNvPr id="413" name="Google Shape;413;p21"/>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414" name="Google Shape;414;p21"/>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415" name="Google Shape;415;p21"/>
          <p:cNvSpPr txBox="1"/>
          <p:nvPr/>
        </p:nvSpPr>
        <p:spPr>
          <a:xfrm>
            <a:off x="565488"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11. Gestión Social  </a:t>
            </a:r>
            <a:endParaRPr b="0" i="0" sz="1400" u="none" cap="none" strike="noStrike">
              <a:solidFill>
                <a:srgbClr val="000000"/>
              </a:solidFill>
              <a:latin typeface="Arial"/>
              <a:ea typeface="Arial"/>
              <a:cs typeface="Arial"/>
              <a:sym typeface="Arial"/>
            </a:endParaRPr>
          </a:p>
        </p:txBody>
      </p:sp>
      <p:pic>
        <p:nvPicPr>
          <p:cNvPr id="416" name="Google Shape;416;p21"/>
          <p:cNvPicPr preferRelativeResize="0"/>
          <p:nvPr/>
        </p:nvPicPr>
        <p:blipFill rotWithShape="1">
          <a:blip r:embed="rId3">
            <a:alphaModFix/>
          </a:blip>
          <a:srcRect b="0" l="0" r="0" t="0"/>
          <a:stretch/>
        </p:blipFill>
        <p:spPr>
          <a:xfrm>
            <a:off x="9251899" y="184927"/>
            <a:ext cx="2129687" cy="703500"/>
          </a:xfrm>
          <a:prstGeom prst="rect">
            <a:avLst/>
          </a:prstGeom>
          <a:noFill/>
          <a:ln>
            <a:noFill/>
          </a:ln>
        </p:spPr>
      </p:pic>
      <p:pic>
        <p:nvPicPr>
          <p:cNvPr id="417" name="Google Shape;417;p21"/>
          <p:cNvPicPr preferRelativeResize="0"/>
          <p:nvPr/>
        </p:nvPicPr>
        <p:blipFill rotWithShape="1">
          <a:blip r:embed="rId4">
            <a:alphaModFix/>
          </a:blip>
          <a:srcRect b="0" l="0" r="0" t="0"/>
          <a:stretch/>
        </p:blipFill>
        <p:spPr>
          <a:xfrm>
            <a:off x="0" y="5237349"/>
            <a:ext cx="641678" cy="1649080"/>
          </a:xfrm>
          <a:prstGeom prst="rect">
            <a:avLst/>
          </a:prstGeom>
          <a:noFill/>
          <a:ln>
            <a:noFill/>
          </a:ln>
        </p:spPr>
      </p:pic>
      <p:grpSp>
        <p:nvGrpSpPr>
          <p:cNvPr id="418" name="Google Shape;418;p21"/>
          <p:cNvGrpSpPr/>
          <p:nvPr/>
        </p:nvGrpSpPr>
        <p:grpSpPr>
          <a:xfrm>
            <a:off x="288452" y="5412748"/>
            <a:ext cx="777387" cy="791982"/>
            <a:chOff x="1197347" y="3211893"/>
            <a:chExt cx="1195544" cy="1100280"/>
          </a:xfrm>
        </p:grpSpPr>
        <p:sp>
          <p:nvSpPr>
            <p:cNvPr id="419" name="Google Shape;419;p21"/>
            <p:cNvSpPr/>
            <p:nvPr/>
          </p:nvSpPr>
          <p:spPr>
            <a:xfrm>
              <a:off x="1197347" y="3211893"/>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420" name="Google Shape;420;p21"/>
            <p:cNvPicPr preferRelativeResize="0"/>
            <p:nvPr/>
          </p:nvPicPr>
          <p:blipFill rotWithShape="1">
            <a:blip r:embed="rId5">
              <a:alphaModFix/>
            </a:blip>
            <a:srcRect b="0" l="0" r="0" t="0"/>
            <a:stretch/>
          </p:blipFill>
          <p:spPr>
            <a:xfrm>
              <a:off x="1335124" y="3404578"/>
              <a:ext cx="765021" cy="711306"/>
            </a:xfrm>
            <a:prstGeom prst="rect">
              <a:avLst/>
            </a:prstGeom>
            <a:noFill/>
            <a:ln>
              <a:noFill/>
            </a:ln>
          </p:spPr>
        </p:pic>
      </p:grpSp>
      <p:grpSp>
        <p:nvGrpSpPr>
          <p:cNvPr id="421" name="Google Shape;421;p21"/>
          <p:cNvGrpSpPr/>
          <p:nvPr/>
        </p:nvGrpSpPr>
        <p:grpSpPr>
          <a:xfrm>
            <a:off x="261033" y="3611842"/>
            <a:ext cx="777348" cy="792031"/>
            <a:chOff x="868710" y="3848061"/>
            <a:chExt cx="1015249" cy="863343"/>
          </a:xfrm>
        </p:grpSpPr>
        <p:pic>
          <p:nvPicPr>
            <p:cNvPr descr="Imagen" id="422" name="Google Shape;422;p21"/>
            <p:cNvPicPr preferRelativeResize="0"/>
            <p:nvPr/>
          </p:nvPicPr>
          <p:blipFill rotWithShape="1">
            <a:blip r:embed="rId6">
              <a:alphaModFix/>
            </a:blip>
            <a:srcRect b="0" l="0" r="0" t="0"/>
            <a:stretch/>
          </p:blipFill>
          <p:spPr>
            <a:xfrm>
              <a:off x="1081017" y="3993771"/>
              <a:ext cx="586243" cy="510953"/>
            </a:xfrm>
            <a:prstGeom prst="rect">
              <a:avLst/>
            </a:prstGeom>
            <a:noFill/>
            <a:ln>
              <a:noFill/>
            </a:ln>
          </p:spPr>
        </p:pic>
        <p:sp>
          <p:nvSpPr>
            <p:cNvPr id="423" name="Google Shape;423;p21"/>
            <p:cNvSpPr/>
            <p:nvPr/>
          </p:nvSpPr>
          <p:spPr>
            <a:xfrm>
              <a:off x="868710" y="3848061"/>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24" name="Google Shape;424;p21"/>
          <p:cNvGrpSpPr/>
          <p:nvPr/>
        </p:nvGrpSpPr>
        <p:grpSpPr>
          <a:xfrm>
            <a:off x="287011" y="4512433"/>
            <a:ext cx="777348" cy="792031"/>
            <a:chOff x="1236944" y="5027585"/>
            <a:chExt cx="1015249" cy="863343"/>
          </a:xfrm>
        </p:grpSpPr>
        <p:pic>
          <p:nvPicPr>
            <p:cNvPr descr="Imagen" id="425" name="Google Shape;425;p21"/>
            <p:cNvPicPr preferRelativeResize="0"/>
            <p:nvPr/>
          </p:nvPicPr>
          <p:blipFill rotWithShape="1">
            <a:blip r:embed="rId7">
              <a:alphaModFix/>
            </a:blip>
            <a:srcRect b="0" l="0" r="0" t="0"/>
            <a:stretch/>
          </p:blipFill>
          <p:spPr>
            <a:xfrm>
              <a:off x="1397553" y="5159008"/>
              <a:ext cx="688307" cy="568128"/>
            </a:xfrm>
            <a:prstGeom prst="rect">
              <a:avLst/>
            </a:prstGeom>
            <a:noFill/>
            <a:ln>
              <a:noFill/>
            </a:ln>
          </p:spPr>
        </p:pic>
        <p:sp>
          <p:nvSpPr>
            <p:cNvPr id="426" name="Google Shape;426;p21"/>
            <p:cNvSpPr/>
            <p:nvPr/>
          </p:nvSpPr>
          <p:spPr>
            <a:xfrm>
              <a:off x="1236944" y="5027585"/>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27" name="Google Shape;427;p21"/>
          <p:cNvGrpSpPr/>
          <p:nvPr/>
        </p:nvGrpSpPr>
        <p:grpSpPr>
          <a:xfrm>
            <a:off x="283174" y="2730642"/>
            <a:ext cx="777374" cy="792031"/>
            <a:chOff x="3017232" y="4014646"/>
            <a:chExt cx="858000" cy="863343"/>
          </a:xfrm>
        </p:grpSpPr>
        <p:pic>
          <p:nvPicPr>
            <p:cNvPr descr="Imagen" id="428" name="Google Shape;428;p21"/>
            <p:cNvPicPr preferRelativeResize="0"/>
            <p:nvPr/>
          </p:nvPicPr>
          <p:blipFill rotWithShape="1">
            <a:blip r:embed="rId8">
              <a:alphaModFix/>
            </a:blip>
            <a:srcRect b="0" l="0" r="0" t="0"/>
            <a:stretch/>
          </p:blipFill>
          <p:spPr>
            <a:xfrm>
              <a:off x="3095551" y="4140968"/>
              <a:ext cx="720000" cy="612000"/>
            </a:xfrm>
            <a:prstGeom prst="rect">
              <a:avLst/>
            </a:prstGeom>
            <a:noFill/>
            <a:ln>
              <a:noFill/>
            </a:ln>
          </p:spPr>
        </p:pic>
        <p:sp>
          <p:nvSpPr>
            <p:cNvPr id="429" name="Google Shape;429;p21"/>
            <p:cNvSpPr/>
            <p:nvPr/>
          </p:nvSpPr>
          <p:spPr>
            <a:xfrm>
              <a:off x="3017232" y="4014646"/>
              <a:ext cx="858000"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30" name="Google Shape;430;p21"/>
          <p:cNvGrpSpPr/>
          <p:nvPr/>
        </p:nvGrpSpPr>
        <p:grpSpPr>
          <a:xfrm>
            <a:off x="1354291" y="5580709"/>
            <a:ext cx="2257620" cy="400051"/>
            <a:chOff x="299142" y="2332709"/>
            <a:chExt cx="2254234" cy="635304"/>
          </a:xfrm>
        </p:grpSpPr>
        <p:sp>
          <p:nvSpPr>
            <p:cNvPr id="431" name="Google Shape;431;p21"/>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32" name="Google Shape;432;p21"/>
            <p:cNvSpPr txBox="1"/>
            <p:nvPr/>
          </p:nvSpPr>
          <p:spPr>
            <a:xfrm>
              <a:off x="342732" y="2425277"/>
              <a:ext cx="2186100" cy="488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CONTROL SOCIAL</a:t>
              </a:r>
              <a:endParaRPr b="1" i="0" sz="1200" u="none" cap="none" strike="noStrike">
                <a:solidFill>
                  <a:srgbClr val="151837"/>
                </a:solidFill>
                <a:latin typeface="Arial"/>
                <a:ea typeface="Arial"/>
                <a:cs typeface="Arial"/>
                <a:sym typeface="Arial"/>
              </a:endParaRPr>
            </a:p>
          </p:txBody>
        </p:sp>
      </p:grpSp>
      <p:grpSp>
        <p:nvGrpSpPr>
          <p:cNvPr id="433" name="Google Shape;433;p21"/>
          <p:cNvGrpSpPr/>
          <p:nvPr/>
        </p:nvGrpSpPr>
        <p:grpSpPr>
          <a:xfrm>
            <a:off x="5480074" y="5609640"/>
            <a:ext cx="1098266" cy="504008"/>
            <a:chOff x="630750" y="4469672"/>
            <a:chExt cx="1311442" cy="402466"/>
          </a:xfrm>
        </p:grpSpPr>
        <p:sp>
          <p:nvSpPr>
            <p:cNvPr id="434" name="Google Shape;434;p21"/>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5" name="Google Shape;435;p21"/>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7</a:t>
              </a:r>
              <a:endParaRPr b="1" i="0" sz="2000" u="none" cap="none" strike="noStrike">
                <a:solidFill>
                  <a:schemeClr val="lt1"/>
                </a:solidFill>
                <a:latin typeface="Arial Black"/>
                <a:ea typeface="Arial Black"/>
                <a:cs typeface="Arial Black"/>
                <a:sym typeface="Arial Black"/>
              </a:endParaRPr>
            </a:p>
          </p:txBody>
        </p:sp>
      </p:grpSp>
      <p:grpSp>
        <p:nvGrpSpPr>
          <p:cNvPr id="436" name="Google Shape;436;p21"/>
          <p:cNvGrpSpPr/>
          <p:nvPr/>
        </p:nvGrpSpPr>
        <p:grpSpPr>
          <a:xfrm>
            <a:off x="3850060" y="5597436"/>
            <a:ext cx="1098266" cy="504008"/>
            <a:chOff x="630750" y="4469673"/>
            <a:chExt cx="1311442" cy="402466"/>
          </a:xfrm>
        </p:grpSpPr>
        <p:sp>
          <p:nvSpPr>
            <p:cNvPr id="437" name="Google Shape;437;p21"/>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8" name="Google Shape;438;p21"/>
            <p:cNvSpPr txBox="1"/>
            <p:nvPr/>
          </p:nvSpPr>
          <p:spPr>
            <a:xfrm>
              <a:off x="650170" y="4533437"/>
              <a:ext cx="1242942" cy="2948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1800" u="none" cap="none" strike="noStrike">
                  <a:solidFill>
                    <a:srgbClr val="151837"/>
                  </a:solidFill>
                  <a:latin typeface="Arial Black"/>
                  <a:ea typeface="Arial Black"/>
                  <a:cs typeface="Arial Black"/>
                  <a:sym typeface="Arial Black"/>
                </a:rPr>
                <a:t>1</a:t>
              </a:r>
              <a:endParaRPr b="1" i="0" sz="2000" u="none" cap="none" strike="noStrike">
                <a:solidFill>
                  <a:srgbClr val="151837"/>
                </a:solidFill>
                <a:latin typeface="Arial Black"/>
                <a:ea typeface="Arial Black"/>
                <a:cs typeface="Arial Black"/>
                <a:sym typeface="Arial Black"/>
              </a:endParaRPr>
            </a:p>
          </p:txBody>
        </p:sp>
      </p:grpSp>
      <p:grpSp>
        <p:nvGrpSpPr>
          <p:cNvPr id="439" name="Google Shape;439;p21"/>
          <p:cNvGrpSpPr/>
          <p:nvPr/>
        </p:nvGrpSpPr>
        <p:grpSpPr>
          <a:xfrm>
            <a:off x="1385613" y="2810057"/>
            <a:ext cx="2257574" cy="688986"/>
            <a:chOff x="299142" y="2332709"/>
            <a:chExt cx="2262819" cy="635304"/>
          </a:xfrm>
        </p:grpSpPr>
        <p:sp>
          <p:nvSpPr>
            <p:cNvPr id="440" name="Google Shape;440;p21"/>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41" name="Google Shape;441;p21"/>
            <p:cNvSpPr txBox="1"/>
            <p:nvPr/>
          </p:nvSpPr>
          <p:spPr>
            <a:xfrm>
              <a:off x="307726" y="2425277"/>
              <a:ext cx="2254235" cy="48241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ESTRATEGIAS DE INFORMACIÓN</a:t>
              </a:r>
              <a:endParaRPr b="1" i="0" sz="1200" u="none" cap="none" strike="noStrike">
                <a:solidFill>
                  <a:srgbClr val="151837"/>
                </a:solidFill>
                <a:latin typeface="Arial"/>
                <a:ea typeface="Arial"/>
                <a:cs typeface="Arial"/>
                <a:sym typeface="Arial"/>
              </a:endParaRPr>
            </a:p>
          </p:txBody>
        </p:sp>
      </p:grpSp>
      <p:grpSp>
        <p:nvGrpSpPr>
          <p:cNvPr id="442" name="Google Shape;442;p21"/>
          <p:cNvGrpSpPr/>
          <p:nvPr/>
        </p:nvGrpSpPr>
        <p:grpSpPr>
          <a:xfrm>
            <a:off x="5573082" y="2828783"/>
            <a:ext cx="1098266" cy="504008"/>
            <a:chOff x="630750" y="4469672"/>
            <a:chExt cx="1311442" cy="402466"/>
          </a:xfrm>
        </p:grpSpPr>
        <p:sp>
          <p:nvSpPr>
            <p:cNvPr id="443" name="Google Shape;443;p21"/>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4" name="Google Shape;444;p21"/>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347</a:t>
              </a:r>
              <a:endParaRPr b="1" i="0" sz="2000" u="none" cap="none" strike="noStrike">
                <a:solidFill>
                  <a:schemeClr val="lt1"/>
                </a:solidFill>
                <a:latin typeface="Arial Black"/>
                <a:ea typeface="Arial Black"/>
                <a:cs typeface="Arial Black"/>
                <a:sym typeface="Arial Black"/>
              </a:endParaRPr>
            </a:p>
          </p:txBody>
        </p:sp>
      </p:grpSp>
      <p:grpSp>
        <p:nvGrpSpPr>
          <p:cNvPr id="445" name="Google Shape;445;p21"/>
          <p:cNvGrpSpPr/>
          <p:nvPr/>
        </p:nvGrpSpPr>
        <p:grpSpPr>
          <a:xfrm>
            <a:off x="3878053" y="2799363"/>
            <a:ext cx="1098266" cy="504008"/>
            <a:chOff x="630750" y="4469673"/>
            <a:chExt cx="1311442" cy="402466"/>
          </a:xfrm>
        </p:grpSpPr>
        <p:sp>
          <p:nvSpPr>
            <p:cNvPr id="446" name="Google Shape;446;p21"/>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7" name="Google Shape;447;p21"/>
            <p:cNvSpPr txBox="1"/>
            <p:nvPr/>
          </p:nvSpPr>
          <p:spPr>
            <a:xfrm>
              <a:off x="650170" y="4533437"/>
              <a:ext cx="1242942" cy="3194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81</a:t>
              </a:r>
              <a:endParaRPr b="1" i="0" sz="2000" u="none" cap="none" strike="noStrike">
                <a:solidFill>
                  <a:srgbClr val="151837"/>
                </a:solidFill>
                <a:latin typeface="Arial Black"/>
                <a:ea typeface="Arial Black"/>
                <a:cs typeface="Arial Black"/>
                <a:sym typeface="Arial Black"/>
              </a:endParaRPr>
            </a:p>
          </p:txBody>
        </p:sp>
      </p:grpSp>
      <p:grpSp>
        <p:nvGrpSpPr>
          <p:cNvPr id="448" name="Google Shape;448;p21"/>
          <p:cNvGrpSpPr/>
          <p:nvPr/>
        </p:nvGrpSpPr>
        <p:grpSpPr>
          <a:xfrm>
            <a:off x="1394466" y="3657695"/>
            <a:ext cx="2257620" cy="781413"/>
            <a:chOff x="299142" y="2332709"/>
            <a:chExt cx="2254234" cy="669104"/>
          </a:xfrm>
        </p:grpSpPr>
        <p:sp>
          <p:nvSpPr>
            <p:cNvPr id="449" name="Google Shape;449;p21"/>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50" name="Google Shape;450;p21"/>
            <p:cNvSpPr txBox="1"/>
            <p:nvPr/>
          </p:nvSpPr>
          <p:spPr>
            <a:xfrm>
              <a:off x="359036" y="2369349"/>
              <a:ext cx="2067205" cy="6324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ACCIONES PARA EL FORTALECIMIENTO DE PARTICIPACIÓN</a:t>
              </a:r>
              <a:endParaRPr b="1" i="0" sz="1400" u="none" cap="none" strike="noStrike">
                <a:solidFill>
                  <a:srgbClr val="151837"/>
                </a:solidFill>
                <a:latin typeface="Arial"/>
                <a:ea typeface="Arial"/>
                <a:cs typeface="Arial"/>
                <a:sym typeface="Arial"/>
              </a:endParaRPr>
            </a:p>
          </p:txBody>
        </p:sp>
      </p:grpSp>
      <p:grpSp>
        <p:nvGrpSpPr>
          <p:cNvPr id="451" name="Google Shape;451;p21"/>
          <p:cNvGrpSpPr/>
          <p:nvPr/>
        </p:nvGrpSpPr>
        <p:grpSpPr>
          <a:xfrm>
            <a:off x="1398822" y="4553905"/>
            <a:ext cx="2257620" cy="825068"/>
            <a:chOff x="299142" y="2332709"/>
            <a:chExt cx="2254234" cy="635304"/>
          </a:xfrm>
        </p:grpSpPr>
        <p:sp>
          <p:nvSpPr>
            <p:cNvPr id="452" name="Google Shape;452;p21"/>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53" name="Google Shape;453;p21"/>
            <p:cNvSpPr txBox="1"/>
            <p:nvPr/>
          </p:nvSpPr>
          <p:spPr>
            <a:xfrm>
              <a:off x="342732" y="2387556"/>
              <a:ext cx="2186100" cy="56874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PARTICIPACION CIUDADANA GRUPOS DE INTERES Y VALOR</a:t>
              </a:r>
              <a:endParaRPr b="1" i="0" sz="1200" u="none" cap="none" strike="noStrike">
                <a:solidFill>
                  <a:srgbClr val="151837"/>
                </a:solidFill>
                <a:latin typeface="Arial"/>
                <a:ea typeface="Arial"/>
                <a:cs typeface="Arial"/>
                <a:sym typeface="Arial"/>
              </a:endParaRPr>
            </a:p>
          </p:txBody>
        </p:sp>
      </p:grpSp>
      <p:sp>
        <p:nvSpPr>
          <p:cNvPr id="454" name="Google Shape;454;p21"/>
          <p:cNvSpPr txBox="1"/>
          <p:nvPr/>
        </p:nvSpPr>
        <p:spPr>
          <a:xfrm>
            <a:off x="3299559" y="2486394"/>
            <a:ext cx="2230414"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Actividades</a:t>
            </a:r>
            <a:endParaRPr b="1" i="0" sz="1200" u="none" cap="none" strike="noStrike">
              <a:solidFill>
                <a:srgbClr val="151837"/>
              </a:solidFill>
              <a:latin typeface="Arial"/>
              <a:ea typeface="Arial"/>
              <a:cs typeface="Arial"/>
              <a:sym typeface="Arial"/>
            </a:endParaRPr>
          </a:p>
        </p:txBody>
      </p:sp>
      <p:sp>
        <p:nvSpPr>
          <p:cNvPr id="455" name="Google Shape;455;p21"/>
          <p:cNvSpPr txBox="1"/>
          <p:nvPr/>
        </p:nvSpPr>
        <p:spPr>
          <a:xfrm>
            <a:off x="5430442" y="2321764"/>
            <a:ext cx="1306238"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Ciudadanos atendidos </a:t>
            </a:r>
            <a:endParaRPr b="0" i="0" sz="1400" u="none" cap="none" strike="noStrike">
              <a:solidFill>
                <a:srgbClr val="000000"/>
              </a:solidFill>
              <a:latin typeface="Arial"/>
              <a:ea typeface="Arial"/>
              <a:cs typeface="Arial"/>
              <a:sym typeface="Arial"/>
            </a:endParaRPr>
          </a:p>
        </p:txBody>
      </p:sp>
      <p:grpSp>
        <p:nvGrpSpPr>
          <p:cNvPr id="456" name="Google Shape;456;p21"/>
          <p:cNvGrpSpPr/>
          <p:nvPr/>
        </p:nvGrpSpPr>
        <p:grpSpPr>
          <a:xfrm>
            <a:off x="5577856" y="3682355"/>
            <a:ext cx="1098267" cy="504008"/>
            <a:chOff x="630750" y="4469672"/>
            <a:chExt cx="1311442" cy="402466"/>
          </a:xfrm>
        </p:grpSpPr>
        <p:sp>
          <p:nvSpPr>
            <p:cNvPr id="457" name="Google Shape;457;p21"/>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8" name="Google Shape;458;p21"/>
            <p:cNvSpPr txBox="1"/>
            <p:nvPr/>
          </p:nvSpPr>
          <p:spPr>
            <a:xfrm>
              <a:off x="713532" y="4533437"/>
              <a:ext cx="1101586" cy="319468"/>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550</a:t>
              </a:r>
              <a:endParaRPr b="1" i="0" sz="2000" u="none" cap="none" strike="noStrike">
                <a:solidFill>
                  <a:schemeClr val="lt1"/>
                </a:solidFill>
                <a:latin typeface="Arial Black"/>
                <a:ea typeface="Arial Black"/>
                <a:cs typeface="Arial Black"/>
                <a:sym typeface="Arial Black"/>
              </a:endParaRPr>
            </a:p>
          </p:txBody>
        </p:sp>
      </p:grpSp>
      <p:grpSp>
        <p:nvGrpSpPr>
          <p:cNvPr id="459" name="Google Shape;459;p21"/>
          <p:cNvGrpSpPr/>
          <p:nvPr/>
        </p:nvGrpSpPr>
        <p:grpSpPr>
          <a:xfrm>
            <a:off x="3891162" y="3659349"/>
            <a:ext cx="1098266" cy="504008"/>
            <a:chOff x="630750" y="4469673"/>
            <a:chExt cx="1311442" cy="402466"/>
          </a:xfrm>
        </p:grpSpPr>
        <p:sp>
          <p:nvSpPr>
            <p:cNvPr id="460" name="Google Shape;460;p21"/>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1" name="Google Shape;461;p21"/>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20</a:t>
              </a:r>
              <a:endParaRPr b="1" i="0" sz="2000" u="none" cap="none" strike="noStrike">
                <a:solidFill>
                  <a:srgbClr val="151837"/>
                </a:solidFill>
                <a:latin typeface="Arial Black"/>
                <a:ea typeface="Arial Black"/>
                <a:cs typeface="Arial Black"/>
                <a:sym typeface="Arial Black"/>
              </a:endParaRPr>
            </a:p>
          </p:txBody>
        </p:sp>
      </p:grpSp>
      <p:grpSp>
        <p:nvGrpSpPr>
          <p:cNvPr id="462" name="Google Shape;462;p21"/>
          <p:cNvGrpSpPr/>
          <p:nvPr/>
        </p:nvGrpSpPr>
        <p:grpSpPr>
          <a:xfrm>
            <a:off x="5534428" y="4581087"/>
            <a:ext cx="1098266" cy="504008"/>
            <a:chOff x="630750" y="4469672"/>
            <a:chExt cx="1311442" cy="402466"/>
          </a:xfrm>
        </p:grpSpPr>
        <p:sp>
          <p:nvSpPr>
            <p:cNvPr id="463" name="Google Shape;463;p21"/>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4" name="Google Shape;464;p21"/>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84</a:t>
              </a:r>
              <a:endParaRPr b="1" i="0" sz="2000" u="none" cap="none" strike="noStrike">
                <a:solidFill>
                  <a:schemeClr val="lt1"/>
                </a:solidFill>
                <a:latin typeface="Arial Black"/>
                <a:ea typeface="Arial Black"/>
                <a:cs typeface="Arial Black"/>
                <a:sym typeface="Arial Black"/>
              </a:endParaRPr>
            </a:p>
          </p:txBody>
        </p:sp>
      </p:grpSp>
      <p:grpSp>
        <p:nvGrpSpPr>
          <p:cNvPr id="465" name="Google Shape;465;p21"/>
          <p:cNvGrpSpPr/>
          <p:nvPr/>
        </p:nvGrpSpPr>
        <p:grpSpPr>
          <a:xfrm>
            <a:off x="3904414" y="4562728"/>
            <a:ext cx="1098266" cy="504008"/>
            <a:chOff x="630750" y="4469673"/>
            <a:chExt cx="1311442" cy="402466"/>
          </a:xfrm>
        </p:grpSpPr>
        <p:sp>
          <p:nvSpPr>
            <p:cNvPr id="466" name="Google Shape;466;p21"/>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7" name="Google Shape;467;p21"/>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13</a:t>
              </a:r>
              <a:endParaRPr b="1" i="0" sz="2000" u="none" cap="none" strike="noStrike">
                <a:solidFill>
                  <a:srgbClr val="151837"/>
                </a:solidFill>
                <a:latin typeface="Arial Black"/>
                <a:ea typeface="Arial Black"/>
                <a:cs typeface="Arial Black"/>
                <a:sym typeface="Arial Black"/>
              </a:endParaRPr>
            </a:p>
          </p:txBody>
        </p:sp>
      </p:grpSp>
      <p:sp>
        <p:nvSpPr>
          <p:cNvPr id="468" name="Google Shape;468;p21"/>
          <p:cNvSpPr txBox="1"/>
          <p:nvPr/>
        </p:nvSpPr>
        <p:spPr>
          <a:xfrm>
            <a:off x="200033" y="1059800"/>
            <a:ext cx="11858700" cy="1323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La Oficina de Gestión Social a través de los Centros Locales de Movilidad-EGSL, promueve la participación activa e incidente de la ciudadanía en los territorios a partir de diversos escenarios de participación. En el 2024 se realizaron las siguientes acciones en la localidad de La Candelaria:</a:t>
            </a:r>
            <a:endParaRPr b="1" i="0" sz="2000" u="none" cap="none" strike="noStrike">
              <a:solidFill>
                <a:srgbClr val="1D2046"/>
              </a:solidFill>
              <a:latin typeface="Arial"/>
              <a:ea typeface="Arial"/>
              <a:cs typeface="Arial"/>
              <a:sym typeface="Arial"/>
            </a:endParaRPr>
          </a:p>
        </p:txBody>
      </p:sp>
      <p:pic>
        <p:nvPicPr>
          <p:cNvPr id="469" name="Google Shape;469;p21"/>
          <p:cNvPicPr preferRelativeResize="0"/>
          <p:nvPr/>
        </p:nvPicPr>
        <p:blipFill rotWithShape="1">
          <a:blip r:embed="rId9">
            <a:alphaModFix/>
          </a:blip>
          <a:srcRect b="2111" l="0" r="62912" t="35961"/>
          <a:stretch/>
        </p:blipFill>
        <p:spPr>
          <a:xfrm>
            <a:off x="10153055" y="-12186"/>
            <a:ext cx="2038944" cy="6858000"/>
          </a:xfrm>
          <a:prstGeom prst="rect">
            <a:avLst/>
          </a:prstGeom>
          <a:noFill/>
          <a:ln>
            <a:noFill/>
          </a:ln>
        </p:spPr>
      </p:pic>
      <p:pic>
        <p:nvPicPr>
          <p:cNvPr id="470" name="Google Shape;470;p21"/>
          <p:cNvPicPr preferRelativeResize="0"/>
          <p:nvPr/>
        </p:nvPicPr>
        <p:blipFill rotWithShape="1">
          <a:blip r:embed="rId10">
            <a:alphaModFix/>
          </a:blip>
          <a:srcRect b="0" l="0" r="0" t="0"/>
          <a:stretch/>
        </p:blipFill>
        <p:spPr>
          <a:xfrm>
            <a:off x="7168078" y="2785203"/>
            <a:ext cx="4799011" cy="26921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cxnSp>
        <p:nvCxnSpPr>
          <p:cNvPr id="475" name="Google Shape;475;p22"/>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476" name="Google Shape;476;p22"/>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477" name="Google Shape;477;p22"/>
          <p:cNvSpPr txBox="1"/>
          <p:nvPr/>
        </p:nvSpPr>
        <p:spPr>
          <a:xfrm>
            <a:off x="565488"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11. Gestión Social  </a:t>
            </a:r>
            <a:endParaRPr b="0" i="0" sz="1400" u="none" cap="none" strike="noStrike">
              <a:solidFill>
                <a:srgbClr val="000000"/>
              </a:solidFill>
              <a:latin typeface="Arial"/>
              <a:ea typeface="Arial"/>
              <a:cs typeface="Arial"/>
              <a:sym typeface="Arial"/>
            </a:endParaRPr>
          </a:p>
        </p:txBody>
      </p:sp>
      <p:pic>
        <p:nvPicPr>
          <p:cNvPr id="478" name="Google Shape;478;p22"/>
          <p:cNvPicPr preferRelativeResize="0"/>
          <p:nvPr/>
        </p:nvPicPr>
        <p:blipFill rotWithShape="1">
          <a:blip r:embed="rId3">
            <a:alphaModFix/>
          </a:blip>
          <a:srcRect b="0" l="0" r="0" t="0"/>
          <a:stretch/>
        </p:blipFill>
        <p:spPr>
          <a:xfrm>
            <a:off x="9251899" y="184927"/>
            <a:ext cx="2129687" cy="703500"/>
          </a:xfrm>
          <a:prstGeom prst="rect">
            <a:avLst/>
          </a:prstGeom>
          <a:noFill/>
          <a:ln>
            <a:noFill/>
          </a:ln>
        </p:spPr>
      </p:pic>
      <p:pic>
        <p:nvPicPr>
          <p:cNvPr id="479" name="Google Shape;479;p22"/>
          <p:cNvPicPr preferRelativeResize="0"/>
          <p:nvPr/>
        </p:nvPicPr>
        <p:blipFill rotWithShape="1">
          <a:blip r:embed="rId4">
            <a:alphaModFix/>
          </a:blip>
          <a:srcRect b="0" l="0" r="0" t="0"/>
          <a:stretch/>
        </p:blipFill>
        <p:spPr>
          <a:xfrm>
            <a:off x="0" y="5237349"/>
            <a:ext cx="641678" cy="1649080"/>
          </a:xfrm>
          <a:prstGeom prst="rect">
            <a:avLst/>
          </a:prstGeom>
          <a:noFill/>
          <a:ln>
            <a:noFill/>
          </a:ln>
        </p:spPr>
      </p:pic>
      <p:pic>
        <p:nvPicPr>
          <p:cNvPr id="480" name="Google Shape;480;p22"/>
          <p:cNvPicPr preferRelativeResize="0"/>
          <p:nvPr/>
        </p:nvPicPr>
        <p:blipFill rotWithShape="1">
          <a:blip r:embed="rId5">
            <a:alphaModFix/>
          </a:blip>
          <a:srcRect b="2111" l="0" r="62912" t="35961"/>
          <a:stretch/>
        </p:blipFill>
        <p:spPr>
          <a:xfrm>
            <a:off x="10153055" y="-12186"/>
            <a:ext cx="2038944" cy="6858000"/>
          </a:xfrm>
          <a:prstGeom prst="rect">
            <a:avLst/>
          </a:prstGeom>
          <a:noFill/>
          <a:ln>
            <a:noFill/>
          </a:ln>
        </p:spPr>
      </p:pic>
      <p:grpSp>
        <p:nvGrpSpPr>
          <p:cNvPr id="481" name="Google Shape;481;p22"/>
          <p:cNvGrpSpPr/>
          <p:nvPr/>
        </p:nvGrpSpPr>
        <p:grpSpPr>
          <a:xfrm>
            <a:off x="288452" y="5412748"/>
            <a:ext cx="777387" cy="791982"/>
            <a:chOff x="1197347" y="3211893"/>
            <a:chExt cx="1195544" cy="1100280"/>
          </a:xfrm>
        </p:grpSpPr>
        <p:sp>
          <p:nvSpPr>
            <p:cNvPr id="482" name="Google Shape;482;p22"/>
            <p:cNvSpPr/>
            <p:nvPr/>
          </p:nvSpPr>
          <p:spPr>
            <a:xfrm>
              <a:off x="1197347" y="3211893"/>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483" name="Google Shape;483;p22"/>
            <p:cNvPicPr preferRelativeResize="0"/>
            <p:nvPr/>
          </p:nvPicPr>
          <p:blipFill rotWithShape="1">
            <a:blip r:embed="rId6">
              <a:alphaModFix/>
            </a:blip>
            <a:srcRect b="0" l="0" r="0" t="0"/>
            <a:stretch/>
          </p:blipFill>
          <p:spPr>
            <a:xfrm>
              <a:off x="1335124" y="3404578"/>
              <a:ext cx="765021" cy="711306"/>
            </a:xfrm>
            <a:prstGeom prst="rect">
              <a:avLst/>
            </a:prstGeom>
            <a:noFill/>
            <a:ln>
              <a:noFill/>
            </a:ln>
          </p:spPr>
        </p:pic>
      </p:grpSp>
      <p:grpSp>
        <p:nvGrpSpPr>
          <p:cNvPr id="484" name="Google Shape;484;p22"/>
          <p:cNvGrpSpPr/>
          <p:nvPr/>
        </p:nvGrpSpPr>
        <p:grpSpPr>
          <a:xfrm>
            <a:off x="261033" y="3611842"/>
            <a:ext cx="777348" cy="792031"/>
            <a:chOff x="868710" y="3848061"/>
            <a:chExt cx="1015249" cy="863343"/>
          </a:xfrm>
        </p:grpSpPr>
        <p:pic>
          <p:nvPicPr>
            <p:cNvPr descr="Imagen" id="485" name="Google Shape;485;p22"/>
            <p:cNvPicPr preferRelativeResize="0"/>
            <p:nvPr/>
          </p:nvPicPr>
          <p:blipFill rotWithShape="1">
            <a:blip r:embed="rId7">
              <a:alphaModFix/>
            </a:blip>
            <a:srcRect b="0" l="0" r="0" t="0"/>
            <a:stretch/>
          </p:blipFill>
          <p:spPr>
            <a:xfrm>
              <a:off x="1081017" y="3993771"/>
              <a:ext cx="586243" cy="510953"/>
            </a:xfrm>
            <a:prstGeom prst="rect">
              <a:avLst/>
            </a:prstGeom>
            <a:noFill/>
            <a:ln>
              <a:noFill/>
            </a:ln>
          </p:spPr>
        </p:pic>
        <p:sp>
          <p:nvSpPr>
            <p:cNvPr id="486" name="Google Shape;486;p22"/>
            <p:cNvSpPr/>
            <p:nvPr/>
          </p:nvSpPr>
          <p:spPr>
            <a:xfrm>
              <a:off x="868710" y="3848061"/>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87" name="Google Shape;487;p22"/>
          <p:cNvGrpSpPr/>
          <p:nvPr/>
        </p:nvGrpSpPr>
        <p:grpSpPr>
          <a:xfrm>
            <a:off x="287011" y="4512433"/>
            <a:ext cx="777348" cy="792031"/>
            <a:chOff x="1236944" y="5027585"/>
            <a:chExt cx="1015249" cy="863343"/>
          </a:xfrm>
        </p:grpSpPr>
        <p:pic>
          <p:nvPicPr>
            <p:cNvPr descr="Imagen" id="488" name="Google Shape;488;p22"/>
            <p:cNvPicPr preferRelativeResize="0"/>
            <p:nvPr/>
          </p:nvPicPr>
          <p:blipFill rotWithShape="1">
            <a:blip r:embed="rId8">
              <a:alphaModFix/>
            </a:blip>
            <a:srcRect b="0" l="0" r="0" t="0"/>
            <a:stretch/>
          </p:blipFill>
          <p:spPr>
            <a:xfrm>
              <a:off x="1397553" y="5159008"/>
              <a:ext cx="688307" cy="568128"/>
            </a:xfrm>
            <a:prstGeom prst="rect">
              <a:avLst/>
            </a:prstGeom>
            <a:noFill/>
            <a:ln>
              <a:noFill/>
            </a:ln>
          </p:spPr>
        </p:pic>
        <p:sp>
          <p:nvSpPr>
            <p:cNvPr id="489" name="Google Shape;489;p22"/>
            <p:cNvSpPr/>
            <p:nvPr/>
          </p:nvSpPr>
          <p:spPr>
            <a:xfrm>
              <a:off x="1236944" y="5027585"/>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90" name="Google Shape;490;p22"/>
          <p:cNvGrpSpPr/>
          <p:nvPr/>
        </p:nvGrpSpPr>
        <p:grpSpPr>
          <a:xfrm>
            <a:off x="283174" y="2730642"/>
            <a:ext cx="777374" cy="792031"/>
            <a:chOff x="3017232" y="4014646"/>
            <a:chExt cx="858000" cy="863343"/>
          </a:xfrm>
        </p:grpSpPr>
        <p:pic>
          <p:nvPicPr>
            <p:cNvPr descr="Imagen" id="491" name="Google Shape;491;p22"/>
            <p:cNvPicPr preferRelativeResize="0"/>
            <p:nvPr/>
          </p:nvPicPr>
          <p:blipFill rotWithShape="1">
            <a:blip r:embed="rId9">
              <a:alphaModFix/>
            </a:blip>
            <a:srcRect b="0" l="0" r="0" t="0"/>
            <a:stretch/>
          </p:blipFill>
          <p:spPr>
            <a:xfrm>
              <a:off x="3095551" y="4140968"/>
              <a:ext cx="720000" cy="612000"/>
            </a:xfrm>
            <a:prstGeom prst="rect">
              <a:avLst/>
            </a:prstGeom>
            <a:noFill/>
            <a:ln>
              <a:noFill/>
            </a:ln>
          </p:spPr>
        </p:pic>
        <p:sp>
          <p:nvSpPr>
            <p:cNvPr id="492" name="Google Shape;492;p22"/>
            <p:cNvSpPr/>
            <p:nvPr/>
          </p:nvSpPr>
          <p:spPr>
            <a:xfrm>
              <a:off x="3017232" y="4014646"/>
              <a:ext cx="858000"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93" name="Google Shape;493;p22"/>
          <p:cNvGrpSpPr/>
          <p:nvPr/>
        </p:nvGrpSpPr>
        <p:grpSpPr>
          <a:xfrm>
            <a:off x="1258107" y="3094305"/>
            <a:ext cx="2257574" cy="688986"/>
            <a:chOff x="299142" y="2332709"/>
            <a:chExt cx="2262819" cy="635304"/>
          </a:xfrm>
        </p:grpSpPr>
        <p:sp>
          <p:nvSpPr>
            <p:cNvPr id="494" name="Google Shape;494;p22"/>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95" name="Google Shape;495;p22"/>
            <p:cNvSpPr txBox="1"/>
            <p:nvPr/>
          </p:nvSpPr>
          <p:spPr>
            <a:xfrm>
              <a:off x="307726" y="2425277"/>
              <a:ext cx="2254235" cy="4887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ARTICULACIÓN INTERINSTITUCIONAL</a:t>
              </a:r>
              <a:endParaRPr b="1" i="0" sz="1200" u="none" cap="none" strike="noStrike">
                <a:solidFill>
                  <a:srgbClr val="151837"/>
                </a:solidFill>
                <a:latin typeface="Arial"/>
                <a:ea typeface="Arial"/>
                <a:cs typeface="Arial"/>
                <a:sym typeface="Arial"/>
              </a:endParaRPr>
            </a:p>
          </p:txBody>
        </p:sp>
      </p:grpSp>
      <p:grpSp>
        <p:nvGrpSpPr>
          <p:cNvPr id="496" name="Google Shape;496;p22"/>
          <p:cNvGrpSpPr/>
          <p:nvPr/>
        </p:nvGrpSpPr>
        <p:grpSpPr>
          <a:xfrm>
            <a:off x="5445576" y="3180383"/>
            <a:ext cx="1098266" cy="504008"/>
            <a:chOff x="630750" y="4469672"/>
            <a:chExt cx="1311442" cy="402466"/>
          </a:xfrm>
        </p:grpSpPr>
        <p:sp>
          <p:nvSpPr>
            <p:cNvPr id="497" name="Google Shape;497;p22"/>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8" name="Google Shape;498;p22"/>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25</a:t>
              </a:r>
              <a:endParaRPr b="1" i="0" sz="2000" u="none" cap="none" strike="noStrike">
                <a:solidFill>
                  <a:schemeClr val="lt1"/>
                </a:solidFill>
                <a:latin typeface="Arial Black"/>
                <a:ea typeface="Arial Black"/>
                <a:cs typeface="Arial Black"/>
                <a:sym typeface="Arial Black"/>
              </a:endParaRPr>
            </a:p>
          </p:txBody>
        </p:sp>
      </p:grpSp>
      <p:grpSp>
        <p:nvGrpSpPr>
          <p:cNvPr id="499" name="Google Shape;499;p22"/>
          <p:cNvGrpSpPr/>
          <p:nvPr/>
        </p:nvGrpSpPr>
        <p:grpSpPr>
          <a:xfrm>
            <a:off x="3750547" y="3183621"/>
            <a:ext cx="1098266" cy="504008"/>
            <a:chOff x="630750" y="4469673"/>
            <a:chExt cx="1311442" cy="402466"/>
          </a:xfrm>
        </p:grpSpPr>
        <p:sp>
          <p:nvSpPr>
            <p:cNvPr id="500" name="Google Shape;500;p22"/>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1" name="Google Shape;501;p22"/>
            <p:cNvSpPr txBox="1"/>
            <p:nvPr/>
          </p:nvSpPr>
          <p:spPr>
            <a:xfrm>
              <a:off x="650170" y="4533437"/>
              <a:ext cx="1132087"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111</a:t>
              </a:r>
              <a:endParaRPr b="1" i="0" sz="2000" u="none" cap="none" strike="noStrike">
                <a:solidFill>
                  <a:srgbClr val="151837"/>
                </a:solidFill>
                <a:latin typeface="Arial Black"/>
                <a:ea typeface="Arial Black"/>
                <a:cs typeface="Arial Black"/>
                <a:sym typeface="Arial Black"/>
              </a:endParaRPr>
            </a:p>
          </p:txBody>
        </p:sp>
      </p:grpSp>
      <p:grpSp>
        <p:nvGrpSpPr>
          <p:cNvPr id="502" name="Google Shape;502;p22"/>
          <p:cNvGrpSpPr/>
          <p:nvPr/>
        </p:nvGrpSpPr>
        <p:grpSpPr>
          <a:xfrm>
            <a:off x="1282703" y="4012211"/>
            <a:ext cx="2257620" cy="741940"/>
            <a:chOff x="299142" y="2332709"/>
            <a:chExt cx="2254234" cy="635304"/>
          </a:xfrm>
        </p:grpSpPr>
        <p:sp>
          <p:nvSpPr>
            <p:cNvPr id="503" name="Google Shape;503;p22"/>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04" name="Google Shape;504;p22"/>
            <p:cNvSpPr txBox="1"/>
            <p:nvPr/>
          </p:nvSpPr>
          <p:spPr>
            <a:xfrm>
              <a:off x="342732" y="2425277"/>
              <a:ext cx="2067205" cy="48874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ATENCIÓN A LA CIUDADANÍA </a:t>
              </a:r>
              <a:endParaRPr b="1" i="0" sz="1200" u="none" cap="none" strike="noStrike">
                <a:solidFill>
                  <a:srgbClr val="151837"/>
                </a:solidFill>
                <a:latin typeface="Arial"/>
                <a:ea typeface="Arial"/>
                <a:cs typeface="Arial"/>
                <a:sym typeface="Arial"/>
              </a:endParaRPr>
            </a:p>
          </p:txBody>
        </p:sp>
      </p:grpSp>
      <p:sp>
        <p:nvSpPr>
          <p:cNvPr id="505" name="Google Shape;505;p22"/>
          <p:cNvSpPr txBox="1"/>
          <p:nvPr/>
        </p:nvSpPr>
        <p:spPr>
          <a:xfrm>
            <a:off x="3172053" y="2599190"/>
            <a:ext cx="2230414"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Actividades</a:t>
            </a:r>
            <a:endParaRPr b="1" i="0" sz="1200" u="none" cap="none" strike="noStrike">
              <a:solidFill>
                <a:srgbClr val="151837"/>
              </a:solidFill>
              <a:latin typeface="Arial"/>
              <a:ea typeface="Arial"/>
              <a:cs typeface="Arial"/>
              <a:sym typeface="Arial"/>
            </a:endParaRPr>
          </a:p>
        </p:txBody>
      </p:sp>
      <p:sp>
        <p:nvSpPr>
          <p:cNvPr id="506" name="Google Shape;506;p22"/>
          <p:cNvSpPr txBox="1"/>
          <p:nvPr/>
        </p:nvSpPr>
        <p:spPr>
          <a:xfrm>
            <a:off x="5302936" y="2401902"/>
            <a:ext cx="1306238"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Ciudadanos atendidos </a:t>
            </a:r>
            <a:endParaRPr b="0" i="0" sz="1400" u="none" cap="none" strike="noStrike">
              <a:solidFill>
                <a:srgbClr val="000000"/>
              </a:solidFill>
              <a:latin typeface="Arial"/>
              <a:ea typeface="Arial"/>
              <a:cs typeface="Arial"/>
              <a:sym typeface="Arial"/>
            </a:endParaRPr>
          </a:p>
        </p:txBody>
      </p:sp>
      <p:grpSp>
        <p:nvGrpSpPr>
          <p:cNvPr id="507" name="Google Shape;507;p22"/>
          <p:cNvGrpSpPr/>
          <p:nvPr/>
        </p:nvGrpSpPr>
        <p:grpSpPr>
          <a:xfrm>
            <a:off x="1273241" y="5073040"/>
            <a:ext cx="2257620" cy="741940"/>
            <a:chOff x="299142" y="2332709"/>
            <a:chExt cx="2254234" cy="635304"/>
          </a:xfrm>
        </p:grpSpPr>
        <p:sp>
          <p:nvSpPr>
            <p:cNvPr id="508" name="Google Shape;508;p22"/>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09" name="Google Shape;509;p22"/>
            <p:cNvSpPr txBox="1"/>
            <p:nvPr/>
          </p:nvSpPr>
          <p:spPr>
            <a:xfrm>
              <a:off x="342732" y="2425277"/>
              <a:ext cx="2185951" cy="4887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RENDICIÓN DE CUENTAS  </a:t>
              </a:r>
              <a:endParaRPr b="1" i="0" sz="1200" u="none" cap="none" strike="noStrike">
                <a:solidFill>
                  <a:srgbClr val="151837"/>
                </a:solidFill>
                <a:latin typeface="Arial"/>
                <a:ea typeface="Arial"/>
                <a:cs typeface="Arial"/>
                <a:sym typeface="Arial"/>
              </a:endParaRPr>
            </a:p>
          </p:txBody>
        </p:sp>
      </p:grpSp>
      <p:grpSp>
        <p:nvGrpSpPr>
          <p:cNvPr id="510" name="Google Shape;510;p22"/>
          <p:cNvGrpSpPr/>
          <p:nvPr/>
        </p:nvGrpSpPr>
        <p:grpSpPr>
          <a:xfrm>
            <a:off x="5450348" y="4105393"/>
            <a:ext cx="1098266" cy="504008"/>
            <a:chOff x="630750" y="4469672"/>
            <a:chExt cx="1311442" cy="402466"/>
          </a:xfrm>
        </p:grpSpPr>
        <p:sp>
          <p:nvSpPr>
            <p:cNvPr id="511" name="Google Shape;511;p22"/>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2" name="Google Shape;512;p22"/>
            <p:cNvSpPr txBox="1"/>
            <p:nvPr/>
          </p:nvSpPr>
          <p:spPr>
            <a:xfrm>
              <a:off x="669667"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86</a:t>
              </a:r>
              <a:endParaRPr b="1" i="0" sz="2000" u="none" cap="none" strike="noStrike">
                <a:solidFill>
                  <a:schemeClr val="lt1"/>
                </a:solidFill>
                <a:latin typeface="Arial Black"/>
                <a:ea typeface="Arial Black"/>
                <a:cs typeface="Arial Black"/>
                <a:sym typeface="Arial Black"/>
              </a:endParaRPr>
            </a:p>
          </p:txBody>
        </p:sp>
      </p:grpSp>
      <p:grpSp>
        <p:nvGrpSpPr>
          <p:cNvPr id="513" name="Google Shape;513;p22"/>
          <p:cNvGrpSpPr/>
          <p:nvPr/>
        </p:nvGrpSpPr>
        <p:grpSpPr>
          <a:xfrm>
            <a:off x="3763656" y="4115045"/>
            <a:ext cx="1098266" cy="504008"/>
            <a:chOff x="630750" y="4469673"/>
            <a:chExt cx="1311442" cy="402466"/>
          </a:xfrm>
        </p:grpSpPr>
        <p:sp>
          <p:nvSpPr>
            <p:cNvPr id="514" name="Google Shape;514;p22"/>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5" name="Google Shape;515;p22"/>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98</a:t>
              </a:r>
              <a:endParaRPr b="1" i="0" sz="2000" u="none" cap="none" strike="noStrike">
                <a:solidFill>
                  <a:srgbClr val="151837"/>
                </a:solidFill>
                <a:latin typeface="Arial Black"/>
                <a:ea typeface="Arial Black"/>
                <a:cs typeface="Arial Black"/>
                <a:sym typeface="Arial Black"/>
              </a:endParaRPr>
            </a:p>
          </p:txBody>
        </p:sp>
      </p:grpSp>
      <p:grpSp>
        <p:nvGrpSpPr>
          <p:cNvPr id="516" name="Google Shape;516;p22"/>
          <p:cNvGrpSpPr/>
          <p:nvPr/>
        </p:nvGrpSpPr>
        <p:grpSpPr>
          <a:xfrm>
            <a:off x="5447865" y="5129144"/>
            <a:ext cx="1098266" cy="504008"/>
            <a:chOff x="630750" y="4469672"/>
            <a:chExt cx="1311442" cy="402466"/>
          </a:xfrm>
        </p:grpSpPr>
        <p:sp>
          <p:nvSpPr>
            <p:cNvPr id="517" name="Google Shape;517;p22"/>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8" name="Google Shape;518;p22"/>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50</a:t>
              </a:r>
              <a:endParaRPr b="1" i="0" sz="2000" u="none" cap="none" strike="noStrike">
                <a:solidFill>
                  <a:schemeClr val="lt1"/>
                </a:solidFill>
                <a:latin typeface="Arial Black"/>
                <a:ea typeface="Arial Black"/>
                <a:cs typeface="Arial Black"/>
                <a:sym typeface="Arial Black"/>
              </a:endParaRPr>
            </a:p>
          </p:txBody>
        </p:sp>
      </p:grpSp>
      <p:grpSp>
        <p:nvGrpSpPr>
          <p:cNvPr id="519" name="Google Shape;519;p22"/>
          <p:cNvGrpSpPr/>
          <p:nvPr/>
        </p:nvGrpSpPr>
        <p:grpSpPr>
          <a:xfrm>
            <a:off x="3817851" y="5149598"/>
            <a:ext cx="1098266" cy="504008"/>
            <a:chOff x="630750" y="4469673"/>
            <a:chExt cx="1311442" cy="402466"/>
          </a:xfrm>
        </p:grpSpPr>
        <p:sp>
          <p:nvSpPr>
            <p:cNvPr id="520" name="Google Shape;520;p22"/>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1" name="Google Shape;521;p22"/>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a:t>
              </a:r>
              <a:endParaRPr b="1" i="0" sz="2000" u="none" cap="none" strike="noStrike">
                <a:solidFill>
                  <a:srgbClr val="151837"/>
                </a:solidFill>
                <a:latin typeface="Arial Black"/>
                <a:ea typeface="Arial Black"/>
                <a:cs typeface="Arial Black"/>
                <a:sym typeface="Arial Black"/>
              </a:endParaRPr>
            </a:p>
          </p:txBody>
        </p:sp>
      </p:grpSp>
      <p:sp>
        <p:nvSpPr>
          <p:cNvPr id="522" name="Google Shape;522;p22"/>
          <p:cNvSpPr txBox="1"/>
          <p:nvPr/>
        </p:nvSpPr>
        <p:spPr>
          <a:xfrm>
            <a:off x="200033" y="1059800"/>
            <a:ext cx="11858700" cy="132339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La Oficina de Gestión Social a través de los Centros Locales de Movilidad-EGSL, promueve la participación activa e incidente de la ciudadanía en los territorios a partir de diversos escenarios de participación. En el 2024 se realizaron las siguientes acciones en la localidad La Candelaria:</a:t>
            </a:r>
            <a:endParaRPr b="1" i="0" sz="2000" u="none" cap="none" strike="noStrike">
              <a:solidFill>
                <a:srgbClr val="1D2046"/>
              </a:solidFill>
              <a:latin typeface="Arial"/>
              <a:ea typeface="Arial"/>
              <a:cs typeface="Arial"/>
              <a:sym typeface="Arial"/>
            </a:endParaRPr>
          </a:p>
        </p:txBody>
      </p:sp>
      <p:pic>
        <p:nvPicPr>
          <p:cNvPr id="523" name="Google Shape;523;p22"/>
          <p:cNvPicPr preferRelativeResize="0"/>
          <p:nvPr/>
        </p:nvPicPr>
        <p:blipFill rotWithShape="1">
          <a:blip r:embed="rId10">
            <a:alphaModFix/>
          </a:blip>
          <a:srcRect b="0" l="0" r="0" t="0"/>
          <a:stretch/>
        </p:blipFill>
        <p:spPr>
          <a:xfrm>
            <a:off x="7626074" y="2697529"/>
            <a:ext cx="4057033" cy="303347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cxnSp>
        <p:nvCxnSpPr>
          <p:cNvPr id="528" name="Google Shape;528;p32"/>
          <p:cNvCxnSpPr/>
          <p:nvPr/>
        </p:nvCxnSpPr>
        <p:spPr>
          <a:xfrm>
            <a:off x="0" y="1345444"/>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529" name="Google Shape;529;p32"/>
          <p:cNvCxnSpPr/>
          <p:nvPr/>
        </p:nvCxnSpPr>
        <p:spPr>
          <a:xfrm rot="10800000">
            <a:off x="10306233" y="1345441"/>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530" name="Google Shape;530;p32"/>
          <p:cNvSpPr txBox="1"/>
          <p:nvPr/>
        </p:nvSpPr>
        <p:spPr>
          <a:xfrm>
            <a:off x="428855" y="295282"/>
            <a:ext cx="11417965"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rgbClr val="1D2046"/>
                </a:solidFill>
                <a:latin typeface="Arial Black"/>
                <a:ea typeface="Arial Black"/>
                <a:cs typeface="Arial Black"/>
                <a:sym typeface="Arial Black"/>
              </a:rPr>
              <a:t>12. Acciones Pedagógicas en Seguridad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rgbClr val="1D2046"/>
                </a:solidFill>
                <a:latin typeface="Arial Black"/>
                <a:ea typeface="Arial Black"/>
                <a:cs typeface="Arial Black"/>
                <a:sym typeface="Arial Black"/>
              </a:rPr>
              <a:t> Vial y Cultura Ciudadana.   </a:t>
            </a:r>
            <a:endParaRPr b="0" i="0" sz="1400" u="none" cap="none" strike="noStrike">
              <a:solidFill>
                <a:srgbClr val="000000"/>
              </a:solidFill>
              <a:latin typeface="Arial"/>
              <a:ea typeface="Arial"/>
              <a:cs typeface="Arial"/>
              <a:sym typeface="Arial"/>
            </a:endParaRPr>
          </a:p>
        </p:txBody>
      </p:sp>
      <p:pic>
        <p:nvPicPr>
          <p:cNvPr id="531" name="Google Shape;531;p32"/>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532" name="Google Shape;532;p32"/>
          <p:cNvPicPr preferRelativeResize="0"/>
          <p:nvPr/>
        </p:nvPicPr>
        <p:blipFill rotWithShape="1">
          <a:blip r:embed="rId4">
            <a:alphaModFix/>
          </a:blip>
          <a:srcRect b="0" l="0" r="0" t="0"/>
          <a:stretch/>
        </p:blipFill>
        <p:spPr>
          <a:xfrm>
            <a:off x="9906552" y="142886"/>
            <a:ext cx="2129687" cy="703500"/>
          </a:xfrm>
          <a:prstGeom prst="rect">
            <a:avLst/>
          </a:prstGeom>
          <a:noFill/>
          <a:ln>
            <a:noFill/>
          </a:ln>
        </p:spPr>
      </p:pic>
      <p:pic>
        <p:nvPicPr>
          <p:cNvPr id="533" name="Google Shape;533;p32"/>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534" name="Google Shape;534;p32"/>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535" name="Google Shape;535;p32"/>
          <p:cNvPicPr preferRelativeResize="0"/>
          <p:nvPr/>
        </p:nvPicPr>
        <p:blipFill rotWithShape="1">
          <a:blip r:embed="rId7">
            <a:alphaModFix/>
          </a:blip>
          <a:srcRect b="2110" l="0" r="62912" t="35963"/>
          <a:stretch/>
        </p:blipFill>
        <p:spPr>
          <a:xfrm>
            <a:off x="10135155" y="-39924"/>
            <a:ext cx="2038944" cy="6897924"/>
          </a:xfrm>
          <a:prstGeom prst="rect">
            <a:avLst/>
          </a:prstGeom>
          <a:noFill/>
          <a:ln>
            <a:noFill/>
          </a:ln>
        </p:spPr>
      </p:pic>
      <p:sp>
        <p:nvSpPr>
          <p:cNvPr id="536" name="Google Shape;536;p32"/>
          <p:cNvSpPr txBox="1"/>
          <p:nvPr/>
        </p:nvSpPr>
        <p:spPr>
          <a:xfrm>
            <a:off x="320850" y="1417775"/>
            <a:ext cx="11551500" cy="101562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el 2024, en la localidad de La Candelaria se desarrollaron </a:t>
            </a:r>
            <a:r>
              <a:rPr b="1" i="0" lang="es-CO" sz="3000" u="none" cap="none" strike="noStrike">
                <a:solidFill>
                  <a:srgbClr val="BED000"/>
                </a:solidFill>
                <a:latin typeface="Arial Black"/>
                <a:ea typeface="Arial Black"/>
                <a:cs typeface="Arial Black"/>
                <a:sym typeface="Arial Black"/>
              </a:rPr>
              <a:t>32</a:t>
            </a:r>
            <a:r>
              <a:rPr b="1" i="0" lang="es-CO" sz="2000" u="none" cap="none" strike="noStrike">
                <a:solidFill>
                  <a:srgbClr val="1D2046"/>
                </a:solidFill>
                <a:latin typeface="Arial"/>
                <a:ea typeface="Arial"/>
                <a:cs typeface="Arial"/>
                <a:sym typeface="Arial"/>
              </a:rPr>
              <a:t> acciones pedagógicas en educación vial en las cuales participaron </a:t>
            </a:r>
            <a:r>
              <a:rPr b="1" i="0" lang="es-CO" sz="3000" u="none" cap="none" strike="noStrike">
                <a:solidFill>
                  <a:srgbClr val="BED000"/>
                </a:solidFill>
                <a:latin typeface="Arial Black"/>
                <a:ea typeface="Arial Black"/>
                <a:cs typeface="Arial Black"/>
                <a:sym typeface="Arial Black"/>
              </a:rPr>
              <a:t>1.632 </a:t>
            </a:r>
            <a:r>
              <a:rPr b="1" i="0" lang="es-CO" sz="2000" u="none" cap="none" strike="noStrike">
                <a:solidFill>
                  <a:srgbClr val="1D2046"/>
                </a:solidFill>
                <a:latin typeface="Arial"/>
                <a:ea typeface="Arial"/>
                <a:cs typeface="Arial"/>
                <a:sym typeface="Arial"/>
              </a:rPr>
              <a:t>personas.</a:t>
            </a:r>
            <a:endParaRPr b="1" i="0" sz="2000" u="none" cap="none" strike="noStrike">
              <a:solidFill>
                <a:srgbClr val="1D2046"/>
              </a:solidFill>
              <a:latin typeface="Arial"/>
              <a:ea typeface="Arial"/>
              <a:cs typeface="Arial"/>
              <a:sym typeface="Arial"/>
            </a:endParaRPr>
          </a:p>
        </p:txBody>
      </p:sp>
      <p:sp>
        <p:nvSpPr>
          <p:cNvPr id="537" name="Google Shape;537;p32"/>
          <p:cNvSpPr/>
          <p:nvPr/>
        </p:nvSpPr>
        <p:spPr>
          <a:xfrm>
            <a:off x="428855" y="3128528"/>
            <a:ext cx="5533062" cy="7428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BED000"/>
                </a:solidFill>
                <a:latin typeface="Arial Black"/>
                <a:ea typeface="Arial Black"/>
                <a:cs typeface="Arial Black"/>
                <a:sym typeface="Arial Black"/>
              </a:rPr>
              <a:t>23</a:t>
            </a:r>
            <a:r>
              <a:rPr b="1" i="0" lang="es-CO" sz="1500" u="none" cap="none" strike="noStrike">
                <a:solidFill>
                  <a:srgbClr val="929000"/>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Actividades en empresas y entidades</a:t>
            </a:r>
            <a:endParaRPr b="1" i="0" sz="2000" u="none" cap="none" strike="noStrike">
              <a:solidFill>
                <a:srgbClr val="1D2046"/>
              </a:solidFill>
              <a:latin typeface="Arial"/>
              <a:ea typeface="Arial"/>
              <a:cs typeface="Arial"/>
              <a:sym typeface="Arial"/>
            </a:endParaRPr>
          </a:p>
        </p:txBody>
      </p:sp>
      <p:sp>
        <p:nvSpPr>
          <p:cNvPr id="538" name="Google Shape;538;p32"/>
          <p:cNvSpPr/>
          <p:nvPr/>
        </p:nvSpPr>
        <p:spPr>
          <a:xfrm>
            <a:off x="721278" y="4161267"/>
            <a:ext cx="5455402" cy="8544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BED000"/>
                </a:solidFill>
                <a:latin typeface="Arial Black"/>
                <a:ea typeface="Arial Black"/>
                <a:cs typeface="Arial Black"/>
                <a:sym typeface="Arial Black"/>
              </a:rPr>
              <a:t>6 </a:t>
            </a:r>
            <a:r>
              <a:rPr b="1" i="0" lang="es-CO" sz="2000" u="none" cap="none" strike="noStrike">
                <a:solidFill>
                  <a:srgbClr val="1D2046"/>
                </a:solidFill>
                <a:latin typeface="Arial"/>
                <a:ea typeface="Arial"/>
                <a:cs typeface="Arial"/>
                <a:sym typeface="Arial"/>
              </a:rPr>
              <a:t>Actividades en instituciones educativas</a:t>
            </a:r>
            <a:endParaRPr b="1" i="0" sz="2000" u="none" cap="none" strike="noStrike">
              <a:solidFill>
                <a:srgbClr val="1D2046"/>
              </a:solidFill>
              <a:latin typeface="Arial"/>
              <a:ea typeface="Arial"/>
              <a:cs typeface="Arial"/>
              <a:sym typeface="Arial"/>
            </a:endParaRPr>
          </a:p>
        </p:txBody>
      </p:sp>
      <p:sp>
        <p:nvSpPr>
          <p:cNvPr id="539" name="Google Shape;539;p32"/>
          <p:cNvSpPr/>
          <p:nvPr/>
        </p:nvSpPr>
        <p:spPr>
          <a:xfrm>
            <a:off x="1076020" y="5110245"/>
            <a:ext cx="4962900" cy="7709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BED000"/>
                </a:solidFill>
                <a:latin typeface="Arial Black"/>
                <a:ea typeface="Arial Black"/>
                <a:cs typeface="Arial Black"/>
                <a:sym typeface="Arial Black"/>
              </a:rPr>
              <a:t>3</a:t>
            </a:r>
            <a:r>
              <a:rPr b="1" i="0" lang="es-CO" sz="1400" u="none" cap="none" strike="noStrike">
                <a:solidFill>
                  <a:srgbClr val="72801C"/>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Acciones pedagógicas en vía</a:t>
            </a:r>
            <a:endParaRPr b="1" i="0" sz="2000" u="none" cap="none" strike="noStrike">
              <a:solidFill>
                <a:srgbClr val="1D2046"/>
              </a:solidFill>
              <a:latin typeface="Arial"/>
              <a:ea typeface="Arial"/>
              <a:cs typeface="Arial"/>
              <a:sym typeface="Arial"/>
            </a:endParaRPr>
          </a:p>
        </p:txBody>
      </p:sp>
      <p:pic>
        <p:nvPicPr>
          <p:cNvPr id="540" name="Google Shape;540;p32"/>
          <p:cNvPicPr preferRelativeResize="0"/>
          <p:nvPr/>
        </p:nvPicPr>
        <p:blipFill rotWithShape="1">
          <a:blip r:embed="rId8">
            <a:alphaModFix/>
          </a:blip>
          <a:srcRect b="0" l="0" r="0" t="0"/>
          <a:stretch/>
        </p:blipFill>
        <p:spPr>
          <a:xfrm>
            <a:off x="9535995" y="3243681"/>
            <a:ext cx="2561565" cy="2035273"/>
          </a:xfrm>
          <a:prstGeom prst="rect">
            <a:avLst/>
          </a:prstGeom>
          <a:noFill/>
          <a:ln>
            <a:noFill/>
          </a:ln>
        </p:spPr>
      </p:pic>
      <p:pic>
        <p:nvPicPr>
          <p:cNvPr id="541" name="Google Shape;541;p32"/>
          <p:cNvPicPr preferRelativeResize="0"/>
          <p:nvPr/>
        </p:nvPicPr>
        <p:blipFill rotWithShape="1">
          <a:blip r:embed="rId9">
            <a:alphaModFix/>
          </a:blip>
          <a:srcRect b="0" l="0" r="0" t="0"/>
          <a:stretch/>
        </p:blipFill>
        <p:spPr>
          <a:xfrm>
            <a:off x="6621763" y="2429913"/>
            <a:ext cx="2787406" cy="1920213"/>
          </a:xfrm>
          <a:prstGeom prst="rect">
            <a:avLst/>
          </a:prstGeom>
          <a:noFill/>
          <a:ln>
            <a:noFill/>
          </a:ln>
        </p:spPr>
      </p:pic>
      <p:pic>
        <p:nvPicPr>
          <p:cNvPr id="542" name="Google Shape;542;p32"/>
          <p:cNvPicPr preferRelativeResize="0"/>
          <p:nvPr/>
        </p:nvPicPr>
        <p:blipFill rotWithShape="1">
          <a:blip r:embed="rId10">
            <a:alphaModFix/>
          </a:blip>
          <a:srcRect b="0" l="0" r="0" t="0"/>
          <a:stretch/>
        </p:blipFill>
        <p:spPr>
          <a:xfrm>
            <a:off x="6191503" y="4656528"/>
            <a:ext cx="3191909" cy="17120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cxnSp>
        <p:nvCxnSpPr>
          <p:cNvPr id="547" name="Google Shape;547;g34c3f644d43_0_0"/>
          <p:cNvCxnSpPr/>
          <p:nvPr/>
        </p:nvCxnSpPr>
        <p:spPr>
          <a:xfrm>
            <a:off x="14503" y="14242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548" name="Google Shape;548;g34c3f644d43_0_0"/>
          <p:cNvCxnSpPr/>
          <p:nvPr/>
        </p:nvCxnSpPr>
        <p:spPr>
          <a:xfrm rot="10800000">
            <a:off x="10316700" y="14242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549" name="Google Shape;549;g34c3f644d43_0_0"/>
          <p:cNvSpPr txBox="1"/>
          <p:nvPr/>
        </p:nvSpPr>
        <p:spPr>
          <a:xfrm>
            <a:off x="428858" y="295282"/>
            <a:ext cx="114180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13. Dirección de Inteligencia para la</a:t>
            </a:r>
            <a:endParaRPr b="1" i="0" sz="3400" u="none" cap="none" strike="noStrike">
              <a:solidFill>
                <a:srgbClr val="1D2046"/>
              </a:solidFill>
              <a:latin typeface="Arial Black"/>
              <a:ea typeface="Arial Black"/>
              <a:cs typeface="Arial Black"/>
              <a:sym typeface="Arial Black"/>
            </a:endParaRPr>
          </a:p>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 Movilidad   </a:t>
            </a:r>
            <a:endParaRPr b="0" i="0" sz="1400" u="none" cap="none" strike="noStrike">
              <a:solidFill>
                <a:srgbClr val="000000"/>
              </a:solidFill>
              <a:latin typeface="Arial"/>
              <a:ea typeface="Arial"/>
              <a:cs typeface="Arial"/>
              <a:sym typeface="Arial"/>
            </a:endParaRPr>
          </a:p>
        </p:txBody>
      </p:sp>
      <p:pic>
        <p:nvPicPr>
          <p:cNvPr id="550" name="Google Shape;550;g34c3f644d43_0_0"/>
          <p:cNvPicPr preferRelativeResize="0"/>
          <p:nvPr/>
        </p:nvPicPr>
        <p:blipFill rotWithShape="1">
          <a:blip r:embed="rId3">
            <a:alphaModFix/>
          </a:blip>
          <a:srcRect b="0" l="0" r="0" t="0"/>
          <a:stretch/>
        </p:blipFill>
        <p:spPr>
          <a:xfrm>
            <a:off x="0" y="6260050"/>
            <a:ext cx="1864897" cy="597951"/>
          </a:xfrm>
          <a:prstGeom prst="rect">
            <a:avLst/>
          </a:prstGeom>
          <a:noFill/>
          <a:ln>
            <a:noFill/>
          </a:ln>
        </p:spPr>
      </p:pic>
      <p:pic>
        <p:nvPicPr>
          <p:cNvPr id="551" name="Google Shape;551;g34c3f644d43_0_0"/>
          <p:cNvPicPr preferRelativeResize="0"/>
          <p:nvPr/>
        </p:nvPicPr>
        <p:blipFill rotWithShape="1">
          <a:blip r:embed="rId4">
            <a:alphaModFix/>
          </a:blip>
          <a:srcRect b="0" l="0" r="0" t="0"/>
          <a:stretch/>
        </p:blipFill>
        <p:spPr>
          <a:xfrm>
            <a:off x="9913827" y="451941"/>
            <a:ext cx="2129687" cy="703500"/>
          </a:xfrm>
          <a:prstGeom prst="rect">
            <a:avLst/>
          </a:prstGeom>
          <a:noFill/>
          <a:ln>
            <a:noFill/>
          </a:ln>
        </p:spPr>
      </p:pic>
      <p:pic>
        <p:nvPicPr>
          <p:cNvPr id="552" name="Google Shape;552;g34c3f644d43_0_0"/>
          <p:cNvPicPr preferRelativeResize="0"/>
          <p:nvPr/>
        </p:nvPicPr>
        <p:blipFill rotWithShape="1">
          <a:blip r:embed="rId5">
            <a:alphaModFix/>
          </a:blip>
          <a:srcRect b="0" l="0" r="0" t="0"/>
          <a:stretch/>
        </p:blipFill>
        <p:spPr>
          <a:xfrm>
            <a:off x="0" y="5237349"/>
            <a:ext cx="641678" cy="1649080"/>
          </a:xfrm>
          <a:prstGeom prst="rect">
            <a:avLst/>
          </a:prstGeom>
          <a:noFill/>
          <a:ln>
            <a:noFill/>
          </a:ln>
        </p:spPr>
      </p:pic>
      <p:pic>
        <p:nvPicPr>
          <p:cNvPr id="553" name="Google Shape;553;g34c3f644d43_0_0"/>
          <p:cNvPicPr preferRelativeResize="0"/>
          <p:nvPr/>
        </p:nvPicPr>
        <p:blipFill rotWithShape="1">
          <a:blip r:embed="rId6">
            <a:alphaModFix amt="52999"/>
          </a:blip>
          <a:srcRect b="0" l="32614" r="0" t="0"/>
          <a:stretch/>
        </p:blipFill>
        <p:spPr>
          <a:xfrm>
            <a:off x="-4587" y="3223011"/>
            <a:ext cx="1375635" cy="3652300"/>
          </a:xfrm>
          <a:prstGeom prst="rect">
            <a:avLst/>
          </a:prstGeom>
          <a:noFill/>
          <a:ln>
            <a:noFill/>
          </a:ln>
        </p:spPr>
      </p:pic>
      <p:pic>
        <p:nvPicPr>
          <p:cNvPr id="554" name="Google Shape;554;g34c3f644d43_0_0"/>
          <p:cNvPicPr preferRelativeResize="0"/>
          <p:nvPr/>
        </p:nvPicPr>
        <p:blipFill rotWithShape="1">
          <a:blip r:embed="rId7">
            <a:alphaModFix/>
          </a:blip>
          <a:srcRect b="2111" l="0" r="62912" t="35961"/>
          <a:stretch/>
        </p:blipFill>
        <p:spPr>
          <a:xfrm>
            <a:off x="10153055" y="9"/>
            <a:ext cx="2038944" cy="6858000"/>
          </a:xfrm>
          <a:prstGeom prst="rect">
            <a:avLst/>
          </a:prstGeom>
          <a:noFill/>
          <a:ln>
            <a:noFill/>
          </a:ln>
        </p:spPr>
      </p:pic>
      <p:sp>
        <p:nvSpPr>
          <p:cNvPr id="555" name="Google Shape;555;g34c3f644d43_0_0"/>
          <p:cNvSpPr txBox="1"/>
          <p:nvPr/>
        </p:nvSpPr>
        <p:spPr>
          <a:xfrm>
            <a:off x="306589" y="1601879"/>
            <a:ext cx="11662500" cy="120028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s-CO" sz="1800" u="none" cap="none" strike="noStrike">
                <a:solidFill>
                  <a:srgbClr val="1D2046"/>
                </a:solidFill>
                <a:latin typeface="Arial"/>
                <a:ea typeface="Arial"/>
                <a:cs typeface="Arial"/>
                <a:sym typeface="Arial"/>
              </a:rPr>
              <a:t>En el Observatorio de Movilidad de Bogotá se encontrar información relevante y actualizada sobre factores como siniestralidad vial, cómo se mueven los ciudadanos en Bogotá, número de registros de ciclistas entre otros temas, durante el 2024 se presentaron las siguientes cifras en la Localidad de La Candelaria.</a:t>
            </a:r>
            <a:endParaRPr b="1" i="0" sz="2000" u="none" cap="none" strike="noStrike">
              <a:solidFill>
                <a:srgbClr val="FF0000"/>
              </a:solidFill>
              <a:latin typeface="Arial"/>
              <a:ea typeface="Arial"/>
              <a:cs typeface="Arial"/>
              <a:sym typeface="Arial"/>
            </a:endParaRPr>
          </a:p>
        </p:txBody>
      </p:sp>
      <p:sp>
        <p:nvSpPr>
          <p:cNvPr id="556" name="Google Shape;556;g34c3f644d43_0_0"/>
          <p:cNvSpPr txBox="1"/>
          <p:nvPr/>
        </p:nvSpPr>
        <p:spPr>
          <a:xfrm>
            <a:off x="627754" y="3141164"/>
            <a:ext cx="5007300" cy="2493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Viajes diarios: </a:t>
            </a:r>
            <a:r>
              <a:rPr b="1" i="0" lang="es-CO" sz="2800" u="none" cap="none" strike="noStrike">
                <a:solidFill>
                  <a:srgbClr val="BED000"/>
                </a:solidFill>
                <a:latin typeface="Arial Black"/>
                <a:ea typeface="Arial Black"/>
                <a:cs typeface="Arial Black"/>
                <a:sym typeface="Arial Black"/>
              </a:rPr>
              <a:t>25.485 </a:t>
            </a:r>
            <a:r>
              <a:rPr b="1" i="0" lang="es-CO" sz="1800" u="none" cap="none" strike="noStrike">
                <a:solidFill>
                  <a:srgbClr val="1D2046"/>
                </a:solidFill>
                <a:latin typeface="Arial"/>
                <a:ea typeface="Arial"/>
                <a:cs typeface="Arial"/>
                <a:sym typeface="Arial"/>
              </a:rPr>
              <a:t>mil</a:t>
            </a:r>
            <a:endParaRPr b="1"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Tiempo de viaje promedio: </a:t>
            </a:r>
            <a:r>
              <a:rPr b="1" i="0" lang="es-CO" sz="2800" u="none" cap="none" strike="noStrike">
                <a:solidFill>
                  <a:srgbClr val="BED000"/>
                </a:solidFill>
                <a:latin typeface="Arial Black"/>
                <a:ea typeface="Arial Black"/>
                <a:cs typeface="Arial Black"/>
                <a:sym typeface="Arial Black"/>
              </a:rPr>
              <a:t>35 </a:t>
            </a:r>
            <a:r>
              <a:rPr b="1" i="0" lang="es-CO" sz="1800" u="none" cap="none" strike="noStrike">
                <a:solidFill>
                  <a:srgbClr val="1D2046"/>
                </a:solidFill>
                <a:latin typeface="Arial"/>
                <a:ea typeface="Arial"/>
                <a:cs typeface="Arial"/>
                <a:sym typeface="Arial"/>
              </a:rPr>
              <a:t>min</a:t>
            </a:r>
            <a:endParaRPr b="1" i="0" sz="1800" u="none" cap="none" strike="noStrike">
              <a:solidFill>
                <a:srgbClr val="1D2046"/>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Modos de transporte: </a:t>
            </a:r>
            <a:r>
              <a:rPr b="1" i="0" lang="es-CO" sz="2800" u="none" cap="none" strike="noStrike">
                <a:solidFill>
                  <a:srgbClr val="BED000"/>
                </a:solidFill>
                <a:latin typeface="Arial Black"/>
                <a:ea typeface="Arial Black"/>
                <a:cs typeface="Arial Black"/>
                <a:sym typeface="Arial Black"/>
              </a:rPr>
              <a:t>85%</a:t>
            </a:r>
            <a:r>
              <a:rPr b="1" i="0" lang="es-CO" sz="1800" u="none" cap="none" strike="noStrike">
                <a:solidFill>
                  <a:srgbClr val="1D2046"/>
                </a:solidFill>
                <a:latin typeface="Arial"/>
                <a:ea typeface="Arial"/>
                <a:cs typeface="Arial"/>
                <a:sym typeface="Arial"/>
              </a:rPr>
              <a:t> viajes en modos sostenibles</a:t>
            </a:r>
            <a:endParaRPr b="1" i="0" sz="1800" u="none" cap="none" strike="noStrike">
              <a:solidFill>
                <a:srgbClr val="1D2046"/>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Principal motivo de viaje: Trabajar con el </a:t>
            </a:r>
            <a:r>
              <a:rPr b="1" i="0" lang="es-CO" sz="2800" u="none" cap="none" strike="noStrike">
                <a:solidFill>
                  <a:srgbClr val="BED000"/>
                </a:solidFill>
                <a:latin typeface="Arial Black"/>
                <a:ea typeface="Arial Black"/>
                <a:cs typeface="Arial Black"/>
                <a:sym typeface="Arial Black"/>
              </a:rPr>
              <a:t>57%</a:t>
            </a:r>
            <a:endParaRPr b="1" i="0" sz="2000" u="none" cap="none" strike="noStrike">
              <a:solidFill>
                <a:srgbClr val="000000"/>
              </a:solidFill>
              <a:latin typeface="Arial"/>
              <a:ea typeface="Arial"/>
              <a:cs typeface="Arial"/>
              <a:sym typeface="Arial"/>
            </a:endParaRPr>
          </a:p>
        </p:txBody>
      </p:sp>
      <p:pic>
        <p:nvPicPr>
          <p:cNvPr id="557" name="Google Shape;557;g34c3f644d43_0_0"/>
          <p:cNvPicPr preferRelativeResize="0"/>
          <p:nvPr/>
        </p:nvPicPr>
        <p:blipFill rotWithShape="1">
          <a:blip r:embed="rId8">
            <a:alphaModFix/>
          </a:blip>
          <a:srcRect b="0" l="0" r="0" t="0"/>
          <a:stretch/>
        </p:blipFill>
        <p:spPr>
          <a:xfrm>
            <a:off x="6057363" y="2594682"/>
            <a:ext cx="5615997" cy="354694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cxnSp>
        <p:nvCxnSpPr>
          <p:cNvPr id="98" name="Google Shape;98;p2"/>
          <p:cNvCxnSpPr/>
          <p:nvPr/>
        </p:nvCxnSpPr>
        <p:spPr>
          <a:xfrm>
            <a:off x="979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99" name="Google Shape;99;p2"/>
          <p:cNvCxnSpPr/>
          <p:nvPr/>
        </p:nvCxnSpPr>
        <p:spPr>
          <a:xfrm rot="10800000">
            <a:off x="10196423" y="967072"/>
            <a:ext cx="1149356" cy="0"/>
          </a:xfrm>
          <a:prstGeom prst="straightConnector1">
            <a:avLst/>
          </a:prstGeom>
          <a:noFill/>
          <a:ln cap="flat" cmpd="sng" w="38100">
            <a:solidFill>
              <a:srgbClr val="1D2046"/>
            </a:solidFill>
            <a:prstDash val="solid"/>
            <a:miter lim="800000"/>
            <a:headEnd len="sm" w="sm" type="none"/>
            <a:tailEnd len="sm" w="sm" type="none"/>
          </a:ln>
        </p:spPr>
      </p:cxnSp>
      <p:sp>
        <p:nvSpPr>
          <p:cNvPr id="100" name="Google Shape;100;p2"/>
          <p:cNvSpPr txBox="1"/>
          <p:nvPr/>
        </p:nvSpPr>
        <p:spPr>
          <a:xfrm>
            <a:off x="445169" y="295282"/>
            <a:ext cx="10580183"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¿Qué es la rendición de cuentas?</a:t>
            </a:r>
            <a:endParaRPr b="1" i="0" sz="3400" u="none" cap="none" strike="noStrike">
              <a:solidFill>
                <a:srgbClr val="1D2046"/>
              </a:solidFill>
              <a:latin typeface="Arial Black"/>
              <a:ea typeface="Arial Black"/>
              <a:cs typeface="Arial Black"/>
              <a:sym typeface="Arial Black"/>
            </a:endParaRPr>
          </a:p>
        </p:txBody>
      </p:sp>
      <p:sp>
        <p:nvSpPr>
          <p:cNvPr id="101" name="Google Shape;101;p2"/>
          <p:cNvSpPr txBox="1"/>
          <p:nvPr/>
        </p:nvSpPr>
        <p:spPr>
          <a:xfrm>
            <a:off x="110633" y="1112997"/>
            <a:ext cx="11156458" cy="184661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1" i="0" lang="es-CO" sz="2400" u="none" cap="none" strike="noStrike">
                <a:solidFill>
                  <a:srgbClr val="1D2046"/>
                </a:solidFill>
                <a:latin typeface="Arial"/>
                <a:ea typeface="Arial"/>
                <a:cs typeface="Arial"/>
                <a:sym typeface="Arial"/>
              </a:rPr>
              <a:t>“La rendición de cuentas es un proceso que busca la transparencia de la gestión de la Administración Pública, y la adopción de los principios de Buen Gobierno, eficiencia, eficacia y transparencia en todas las actuaciones del servidor público”. (Ley 1757 de 2015 art. 48).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id="102" name="Google Shape;102;p2"/>
          <p:cNvPicPr preferRelativeResize="0"/>
          <p:nvPr/>
        </p:nvPicPr>
        <p:blipFill rotWithShape="1">
          <a:blip r:embed="rId3">
            <a:alphaModFix/>
          </a:blip>
          <a:srcRect b="0" l="28880" r="0" t="8695"/>
          <a:stretch/>
        </p:blipFill>
        <p:spPr>
          <a:xfrm>
            <a:off x="0" y="2771820"/>
            <a:ext cx="4414630" cy="4083078"/>
          </a:xfrm>
          <a:prstGeom prst="rect">
            <a:avLst/>
          </a:prstGeom>
          <a:noFill/>
          <a:ln>
            <a:noFill/>
          </a:ln>
        </p:spPr>
      </p:pic>
      <p:pic>
        <p:nvPicPr>
          <p:cNvPr id="103" name="Google Shape;103;p2"/>
          <p:cNvPicPr preferRelativeResize="0"/>
          <p:nvPr/>
        </p:nvPicPr>
        <p:blipFill rotWithShape="1">
          <a:blip r:embed="rId4">
            <a:alphaModFix amt="52999"/>
          </a:blip>
          <a:srcRect b="0" l="32615" r="0" t="0"/>
          <a:stretch/>
        </p:blipFill>
        <p:spPr>
          <a:xfrm>
            <a:off x="-15097" y="3223011"/>
            <a:ext cx="1375636" cy="3652299"/>
          </a:xfrm>
          <a:prstGeom prst="rect">
            <a:avLst/>
          </a:prstGeom>
          <a:noFill/>
          <a:ln>
            <a:noFill/>
          </a:ln>
        </p:spPr>
      </p:pic>
      <p:pic>
        <p:nvPicPr>
          <p:cNvPr id="104" name="Google Shape;104;p2"/>
          <p:cNvPicPr preferRelativeResize="0"/>
          <p:nvPr/>
        </p:nvPicPr>
        <p:blipFill rotWithShape="1">
          <a:blip r:embed="rId5">
            <a:alphaModFix/>
          </a:blip>
          <a:srcRect b="0" l="0" r="0" t="0"/>
          <a:stretch/>
        </p:blipFill>
        <p:spPr>
          <a:xfrm>
            <a:off x="0" y="6260050"/>
            <a:ext cx="1864895" cy="597950"/>
          </a:xfrm>
          <a:prstGeom prst="rect">
            <a:avLst/>
          </a:prstGeom>
          <a:noFill/>
          <a:ln>
            <a:noFill/>
          </a:ln>
        </p:spPr>
      </p:pic>
      <p:pic>
        <p:nvPicPr>
          <p:cNvPr id="105" name="Google Shape;105;p2"/>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106" name="Google Shape;106;p2"/>
          <p:cNvPicPr preferRelativeResize="0"/>
          <p:nvPr/>
        </p:nvPicPr>
        <p:blipFill rotWithShape="1">
          <a:blip r:embed="rId7">
            <a:alphaModFix/>
          </a:blip>
          <a:srcRect b="0" l="0" r="0" t="0"/>
          <a:stretch/>
        </p:blipFill>
        <p:spPr>
          <a:xfrm>
            <a:off x="4850104" y="2771820"/>
            <a:ext cx="5754834" cy="4011855"/>
          </a:xfrm>
          <a:prstGeom prst="rect">
            <a:avLst/>
          </a:prstGeom>
          <a:noFill/>
          <a:ln>
            <a:noFill/>
          </a:ln>
        </p:spPr>
      </p:pic>
      <p:pic>
        <p:nvPicPr>
          <p:cNvPr id="107" name="Google Shape;107;p2"/>
          <p:cNvPicPr preferRelativeResize="0"/>
          <p:nvPr/>
        </p:nvPicPr>
        <p:blipFill rotWithShape="1">
          <a:blip r:embed="rId8">
            <a:alphaModFix/>
          </a:blip>
          <a:srcRect b="2111" l="0" r="62912" t="35961"/>
          <a:stretch/>
        </p:blipFill>
        <p:spPr>
          <a:xfrm>
            <a:off x="10173245" y="1190"/>
            <a:ext cx="2038944"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cxnSp>
        <p:nvCxnSpPr>
          <p:cNvPr id="562" name="Google Shape;562;p34"/>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563" name="Google Shape;563;p34"/>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564" name="Google Shape;564;p34"/>
          <p:cNvSpPr txBox="1"/>
          <p:nvPr/>
        </p:nvSpPr>
        <p:spPr>
          <a:xfrm>
            <a:off x="56548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14. Transparencia</a:t>
            </a:r>
            <a:endParaRPr b="0" i="0" sz="1400" u="none" cap="none" strike="noStrike">
              <a:solidFill>
                <a:srgbClr val="000000"/>
              </a:solidFill>
              <a:latin typeface="Arial"/>
              <a:ea typeface="Arial"/>
              <a:cs typeface="Arial"/>
              <a:sym typeface="Arial"/>
            </a:endParaRPr>
          </a:p>
        </p:txBody>
      </p:sp>
      <p:pic>
        <p:nvPicPr>
          <p:cNvPr id="565" name="Google Shape;565;p34"/>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566" name="Google Shape;566;p34"/>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567" name="Google Shape;567;p34"/>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568" name="Google Shape;568;p34"/>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569" name="Google Shape;569;p34"/>
          <p:cNvPicPr preferRelativeResize="0"/>
          <p:nvPr/>
        </p:nvPicPr>
        <p:blipFill rotWithShape="1">
          <a:blip r:embed="rId7">
            <a:alphaModFix/>
          </a:blip>
          <a:srcRect b="2110" l="0" r="62912" t="35963"/>
          <a:stretch/>
        </p:blipFill>
        <p:spPr>
          <a:xfrm>
            <a:off x="10153055" y="-12186"/>
            <a:ext cx="2038945" cy="6858000"/>
          </a:xfrm>
          <a:prstGeom prst="rect">
            <a:avLst/>
          </a:prstGeom>
          <a:noFill/>
          <a:ln>
            <a:noFill/>
          </a:ln>
        </p:spPr>
      </p:pic>
      <p:sp>
        <p:nvSpPr>
          <p:cNvPr id="570" name="Google Shape;570;p34"/>
          <p:cNvSpPr txBox="1"/>
          <p:nvPr/>
        </p:nvSpPr>
        <p:spPr>
          <a:xfrm>
            <a:off x="320839" y="1056692"/>
            <a:ext cx="11560314" cy="92328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s-CO" sz="1800" u="none" cap="none" strike="noStrike">
                <a:solidFill>
                  <a:srgbClr val="1D2046"/>
                </a:solidFill>
                <a:latin typeface="Arial"/>
                <a:ea typeface="Arial"/>
                <a:cs typeface="Arial"/>
                <a:sym typeface="Arial"/>
              </a:rPr>
              <a:t>Para la Secretaría Distrital de Movilidad es fundamental la generación de mecanismos de confianza entre la ciudadanía y la Entidad, para consolidar la eficiencia del valor público y los elementos de consolidación de un gobierno abierto y una gestión pública efectiva.</a:t>
            </a:r>
            <a:endParaRPr b="1" i="0" sz="1800" u="none" cap="none" strike="noStrike">
              <a:solidFill>
                <a:srgbClr val="1D2046"/>
              </a:solidFill>
              <a:latin typeface="Arial"/>
              <a:ea typeface="Arial"/>
              <a:cs typeface="Arial"/>
              <a:sym typeface="Arial"/>
            </a:endParaRPr>
          </a:p>
        </p:txBody>
      </p:sp>
      <p:pic>
        <p:nvPicPr>
          <p:cNvPr descr="Interfaz de usuario gráfica, Texto&#10;&#10;Descripción generada automáticamente" id="571" name="Google Shape;571;p34"/>
          <p:cNvPicPr preferRelativeResize="0"/>
          <p:nvPr/>
        </p:nvPicPr>
        <p:blipFill rotWithShape="1">
          <a:blip r:embed="rId8">
            <a:alphaModFix/>
          </a:blip>
          <a:srcRect b="9754" l="22263" r="23999" t="27100"/>
          <a:stretch/>
        </p:blipFill>
        <p:spPr>
          <a:xfrm>
            <a:off x="42874" y="2290342"/>
            <a:ext cx="5198015" cy="3600577"/>
          </a:xfrm>
          <a:prstGeom prst="rect">
            <a:avLst/>
          </a:prstGeom>
          <a:noFill/>
          <a:ln>
            <a:noFill/>
          </a:ln>
        </p:spPr>
      </p:pic>
      <p:sp>
        <p:nvSpPr>
          <p:cNvPr id="572" name="Google Shape;572;p34"/>
          <p:cNvSpPr txBox="1"/>
          <p:nvPr/>
        </p:nvSpPr>
        <p:spPr>
          <a:xfrm>
            <a:off x="5693949" y="2444991"/>
            <a:ext cx="6545224" cy="404978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Canal telefónico:</a:t>
            </a:r>
            <a:endParaRPr b="1"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1. </a:t>
            </a:r>
            <a:r>
              <a:rPr b="0" i="0" lang="es-CO" sz="1400" u="none" cap="none" strike="noStrike">
                <a:solidFill>
                  <a:srgbClr val="1D2046"/>
                </a:solidFill>
                <a:latin typeface="Arial"/>
                <a:ea typeface="Arial"/>
                <a:cs typeface="Arial"/>
                <a:sym typeface="Arial"/>
              </a:rPr>
              <a:t>Centro de Contacto de Movilidad PBX: (601) 364-94-00 opción 2 ✔ Línea 195 </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Canal Virtual: </a:t>
            </a:r>
            <a:endParaRPr b="1" i="0" sz="1400" u="none" cap="none" strike="noStrike">
              <a:solidFill>
                <a:srgbClr val="1D2046"/>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0" i="0" lang="es-CO" sz="1400" u="none" cap="none" strike="noStrike">
                <a:solidFill>
                  <a:srgbClr val="1D2046"/>
                </a:solidFill>
                <a:latin typeface="Arial"/>
                <a:ea typeface="Arial"/>
                <a:cs typeface="Arial"/>
                <a:sym typeface="Arial"/>
              </a:rPr>
              <a:t> </a:t>
            </a:r>
            <a:r>
              <a:rPr b="1" i="0" lang="es-CO" sz="1400" u="none" cap="none" strike="noStrike">
                <a:solidFill>
                  <a:srgbClr val="1D2046"/>
                </a:solidFill>
                <a:latin typeface="Arial"/>
                <a:ea typeface="Arial"/>
                <a:cs typeface="Arial"/>
                <a:sym typeface="Arial"/>
              </a:rPr>
              <a:t>1.</a:t>
            </a:r>
            <a:r>
              <a:rPr b="0" i="0" lang="es-CO" sz="1400" u="none" cap="none" strike="noStrike">
                <a:solidFill>
                  <a:srgbClr val="1D2046"/>
                </a:solidFill>
                <a:latin typeface="Arial"/>
                <a:ea typeface="Arial"/>
                <a:cs typeface="Arial"/>
                <a:sym typeface="Arial"/>
              </a:rPr>
              <a:t>Página Secretaría Distrital de Movilidad:                        https://www.movilidadbogota.gov.co/web/sdqs </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2. </a:t>
            </a:r>
            <a:r>
              <a:rPr b="0" i="0" lang="es-CO" sz="1400" u="none" cap="none" strike="noStrike">
                <a:solidFill>
                  <a:srgbClr val="1D2046"/>
                </a:solidFill>
                <a:latin typeface="Arial"/>
                <a:ea typeface="Arial"/>
                <a:cs typeface="Arial"/>
                <a:sym typeface="Arial"/>
              </a:rPr>
              <a:t>Correo Institucional: Bogotá te escucha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3. </a:t>
            </a:r>
            <a:r>
              <a:rPr b="0" i="0" lang="es-CO" sz="1400" u="none" cap="none" strike="noStrike">
                <a:solidFill>
                  <a:srgbClr val="1D2046"/>
                </a:solidFill>
                <a:latin typeface="Arial"/>
                <a:ea typeface="Arial"/>
                <a:cs typeface="Arial"/>
                <a:sym typeface="Arial"/>
              </a:rPr>
              <a:t>SuperCADE Virtual: </a:t>
            </a:r>
            <a:r>
              <a:rPr b="0" i="0" lang="es-CO" sz="1400" u="sng" cap="none" strike="noStrike">
                <a:solidFill>
                  <a:srgbClr val="1D2046"/>
                </a:solidFill>
                <a:latin typeface="Arial"/>
                <a:ea typeface="Arial"/>
                <a:cs typeface="Arial"/>
                <a:sym typeface="Arial"/>
                <a:hlinkClick r:id="rId9">
                  <a:extLst>
                    <a:ext uri="{A12FA001-AC4F-418D-AE19-62706E023703}">
                      <ahyp:hlinkClr val="tx"/>
                    </a:ext>
                  </a:extLst>
                </a:hlinkClick>
              </a:rPr>
              <a:t>https://supercade.bogota.gov.co/</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Redes Sociales: </a:t>
            </a:r>
            <a:endParaRPr b="1"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1. </a:t>
            </a:r>
            <a:r>
              <a:rPr b="0" i="0" lang="es-CO" sz="1400" u="none" cap="none" strike="noStrike">
                <a:solidFill>
                  <a:srgbClr val="1D2046"/>
                </a:solidFill>
                <a:latin typeface="Arial"/>
                <a:ea typeface="Arial"/>
                <a:cs typeface="Arial"/>
                <a:sym typeface="Arial"/>
              </a:rPr>
              <a:t>Facebook: https://www.facebook.com /secretaríamovilidadbogota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2. </a:t>
            </a:r>
            <a:r>
              <a:rPr b="0" i="0" lang="es-CO" sz="1400" u="none" cap="none" strike="noStrike">
                <a:solidFill>
                  <a:srgbClr val="1D2046"/>
                </a:solidFill>
                <a:latin typeface="Arial"/>
                <a:ea typeface="Arial"/>
                <a:cs typeface="Arial"/>
                <a:sym typeface="Arial"/>
              </a:rPr>
              <a:t>Twitter: https://twitter.com/ SectorMovilidad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3.</a:t>
            </a:r>
            <a:r>
              <a:rPr b="0" i="0" lang="es-CO" sz="1400" u="none" cap="none" strike="noStrike">
                <a:solidFill>
                  <a:srgbClr val="1D2046"/>
                </a:solidFill>
                <a:latin typeface="Arial"/>
                <a:ea typeface="Arial"/>
                <a:cs typeface="Arial"/>
                <a:sym typeface="Arial"/>
              </a:rPr>
              <a:t> Instagram: https://www.instagram.com/ sectormovilidad/ </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Canal Presencial: </a:t>
            </a:r>
            <a:endParaRPr b="1"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1. </a:t>
            </a:r>
            <a:r>
              <a:rPr b="0" i="0" lang="es-CO" sz="1400" u="none" cap="none" strike="noStrike">
                <a:solidFill>
                  <a:srgbClr val="1D2046"/>
                </a:solidFill>
                <a:latin typeface="Arial"/>
                <a:ea typeface="Arial"/>
                <a:cs typeface="Arial"/>
                <a:sym typeface="Arial"/>
              </a:rPr>
              <a:t>Ventanillas de radicación de la sede de Calle 13 y Paloquemao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2. </a:t>
            </a:r>
            <a:r>
              <a:rPr b="0" i="0" lang="es-CO" sz="1400" u="none" cap="none" strike="noStrike">
                <a:solidFill>
                  <a:srgbClr val="1D2046"/>
                </a:solidFill>
                <a:latin typeface="Arial"/>
                <a:ea typeface="Arial"/>
                <a:cs typeface="Arial"/>
                <a:sym typeface="Arial"/>
              </a:rPr>
              <a:t>En los Centros Locales de Movilidad, los cuales se encuentran ubicados en todas las Alcaldías Locales.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3.</a:t>
            </a:r>
            <a:r>
              <a:rPr b="0" i="0" lang="es-CO" sz="1400" u="none" cap="none" strike="noStrike">
                <a:solidFill>
                  <a:srgbClr val="1D2046"/>
                </a:solidFill>
                <a:latin typeface="Arial"/>
                <a:ea typeface="Arial"/>
                <a:cs typeface="Arial"/>
                <a:sym typeface="Arial"/>
              </a:rPr>
              <a:t> RED CADE de Movilidad, ubicados en los SuperCADE de 20 de</a:t>
            </a:r>
            <a:r>
              <a:rPr b="0" i="0" lang="es-CO" sz="1400" u="none" cap="none" strike="noStrike">
                <a:solidFill>
                  <a:schemeClr val="lt1"/>
                </a:solidFill>
                <a:latin typeface="Arial"/>
                <a:ea typeface="Arial"/>
                <a:cs typeface="Arial"/>
                <a:sym typeface="Arial"/>
              </a:rPr>
              <a:t> Julio,</a:t>
            </a:r>
            <a:r>
              <a:rPr b="0" i="0" lang="es-CO" sz="1400" u="none" cap="none" strike="noStrike">
                <a:solidFill>
                  <a:srgbClr val="1D2046"/>
                </a:solidFill>
                <a:latin typeface="Arial"/>
                <a:ea typeface="Arial"/>
                <a:cs typeface="Arial"/>
                <a:sym typeface="Arial"/>
              </a:rPr>
              <a:t> Américas, Suba, Bosa y Fontibón.</a:t>
            </a:r>
            <a:endParaRPr b="0" i="0" sz="1400" u="none" cap="none" strike="noStrike">
              <a:solidFill>
                <a:srgbClr val="1D2046"/>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cxnSp>
        <p:nvCxnSpPr>
          <p:cNvPr id="577" name="Google Shape;577;g34c3f644d43_0_16"/>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578" name="Google Shape;578;g34c3f644d43_0_16"/>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579" name="Google Shape;579;g34c3f644d43_0_16"/>
          <p:cNvSpPr txBox="1"/>
          <p:nvPr/>
        </p:nvSpPr>
        <p:spPr>
          <a:xfrm>
            <a:off x="565488"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14. Transparencia</a:t>
            </a:r>
            <a:endParaRPr b="0" i="0" sz="1400" u="none" cap="none" strike="noStrike">
              <a:solidFill>
                <a:srgbClr val="000000"/>
              </a:solidFill>
              <a:latin typeface="Arial"/>
              <a:ea typeface="Arial"/>
              <a:cs typeface="Arial"/>
              <a:sym typeface="Arial"/>
            </a:endParaRPr>
          </a:p>
        </p:txBody>
      </p:sp>
      <p:pic>
        <p:nvPicPr>
          <p:cNvPr id="580" name="Google Shape;580;g34c3f644d43_0_16"/>
          <p:cNvPicPr preferRelativeResize="0"/>
          <p:nvPr/>
        </p:nvPicPr>
        <p:blipFill rotWithShape="1">
          <a:blip r:embed="rId3">
            <a:alphaModFix/>
          </a:blip>
          <a:srcRect b="0" l="0" r="0" t="0"/>
          <a:stretch/>
        </p:blipFill>
        <p:spPr>
          <a:xfrm>
            <a:off x="0" y="6260050"/>
            <a:ext cx="1864897" cy="597951"/>
          </a:xfrm>
          <a:prstGeom prst="rect">
            <a:avLst/>
          </a:prstGeom>
          <a:noFill/>
          <a:ln>
            <a:noFill/>
          </a:ln>
        </p:spPr>
      </p:pic>
      <p:pic>
        <p:nvPicPr>
          <p:cNvPr id="581" name="Google Shape;581;g34c3f644d43_0_16"/>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582" name="Google Shape;582;g34c3f644d43_0_16"/>
          <p:cNvPicPr preferRelativeResize="0"/>
          <p:nvPr/>
        </p:nvPicPr>
        <p:blipFill rotWithShape="1">
          <a:blip r:embed="rId5">
            <a:alphaModFix/>
          </a:blip>
          <a:srcRect b="0" l="0" r="0" t="0"/>
          <a:stretch/>
        </p:blipFill>
        <p:spPr>
          <a:xfrm>
            <a:off x="0" y="5237349"/>
            <a:ext cx="641678" cy="1649080"/>
          </a:xfrm>
          <a:prstGeom prst="rect">
            <a:avLst/>
          </a:prstGeom>
          <a:noFill/>
          <a:ln>
            <a:noFill/>
          </a:ln>
        </p:spPr>
      </p:pic>
      <p:pic>
        <p:nvPicPr>
          <p:cNvPr id="583" name="Google Shape;583;g34c3f644d43_0_16"/>
          <p:cNvPicPr preferRelativeResize="0"/>
          <p:nvPr/>
        </p:nvPicPr>
        <p:blipFill rotWithShape="1">
          <a:blip r:embed="rId6">
            <a:alphaModFix amt="52999"/>
          </a:blip>
          <a:srcRect b="0" l="32614" r="0" t="0"/>
          <a:stretch/>
        </p:blipFill>
        <p:spPr>
          <a:xfrm>
            <a:off x="-4587" y="3223011"/>
            <a:ext cx="1375635" cy="3652300"/>
          </a:xfrm>
          <a:prstGeom prst="rect">
            <a:avLst/>
          </a:prstGeom>
          <a:noFill/>
          <a:ln>
            <a:noFill/>
          </a:ln>
        </p:spPr>
      </p:pic>
      <p:pic>
        <p:nvPicPr>
          <p:cNvPr id="584" name="Google Shape;584;g34c3f644d43_0_16"/>
          <p:cNvPicPr preferRelativeResize="0"/>
          <p:nvPr/>
        </p:nvPicPr>
        <p:blipFill rotWithShape="1">
          <a:blip r:embed="rId7">
            <a:alphaModFix/>
          </a:blip>
          <a:srcRect b="2111" l="13450" r="63810" t="35961"/>
          <a:stretch/>
        </p:blipFill>
        <p:spPr>
          <a:xfrm>
            <a:off x="10892575" y="-12175"/>
            <a:ext cx="1249975" cy="6858000"/>
          </a:xfrm>
          <a:prstGeom prst="rect">
            <a:avLst/>
          </a:prstGeom>
          <a:noFill/>
          <a:ln>
            <a:noFill/>
          </a:ln>
        </p:spPr>
      </p:pic>
      <p:sp>
        <p:nvSpPr>
          <p:cNvPr id="585" name="Google Shape;585;g34c3f644d43_0_16"/>
          <p:cNvSpPr txBox="1"/>
          <p:nvPr/>
        </p:nvSpPr>
        <p:spPr>
          <a:xfrm>
            <a:off x="230725" y="1140125"/>
            <a:ext cx="6088432" cy="84964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s-CO" sz="2100" u="none" cap="none" strike="noStrike">
                <a:solidFill>
                  <a:srgbClr val="BED000"/>
                </a:solidFill>
                <a:latin typeface="Arial Black"/>
                <a:ea typeface="Arial Black"/>
                <a:cs typeface="Arial Black"/>
                <a:sym typeface="Arial Black"/>
              </a:rPr>
              <a:t>PARTICIPACIÓN POR LOCALIDAD EN LAS PETICIONES PQR RADICADAS 2024</a:t>
            </a:r>
            <a:endParaRPr b="0" i="0" sz="500" u="none" cap="none" strike="noStrike">
              <a:solidFill>
                <a:srgbClr val="000000"/>
              </a:solidFill>
              <a:latin typeface="Arial"/>
              <a:ea typeface="Arial"/>
              <a:cs typeface="Arial"/>
              <a:sym typeface="Arial"/>
            </a:endParaRPr>
          </a:p>
        </p:txBody>
      </p:sp>
      <p:sp>
        <p:nvSpPr>
          <p:cNvPr id="586" name="Google Shape;586;g34c3f644d43_0_16"/>
          <p:cNvSpPr txBox="1"/>
          <p:nvPr/>
        </p:nvSpPr>
        <p:spPr>
          <a:xfrm>
            <a:off x="7188075" y="1320431"/>
            <a:ext cx="47955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ORVI</a:t>
            </a:r>
            <a:endParaRPr b="1" i="0" sz="3400" u="none" cap="none" strike="noStrike">
              <a:solidFill>
                <a:srgbClr val="1D2046"/>
              </a:solidFill>
              <a:latin typeface="Arial Black"/>
              <a:ea typeface="Arial Black"/>
              <a:cs typeface="Arial Black"/>
              <a:sym typeface="Arial Black"/>
            </a:endParaRPr>
          </a:p>
        </p:txBody>
      </p:sp>
      <p:sp>
        <p:nvSpPr>
          <p:cNvPr id="587" name="Google Shape;587;g34c3f644d43_0_16"/>
          <p:cNvSpPr txBox="1"/>
          <p:nvPr/>
        </p:nvSpPr>
        <p:spPr>
          <a:xfrm>
            <a:off x="297916" y="2165822"/>
            <a:ext cx="5798083" cy="784800"/>
          </a:xfrm>
          <a:prstGeom prst="rect">
            <a:avLst/>
          </a:prstGeom>
          <a:noFill/>
          <a:ln>
            <a:noFill/>
          </a:ln>
        </p:spPr>
        <p:txBody>
          <a:bodyPr anchorCtr="0" anchor="t" bIns="91425" lIns="91425" spcFirstLastPara="1" rIns="91425" wrap="square" tIns="91425">
            <a:spAutoFit/>
          </a:bodyPr>
          <a:lstStyle/>
          <a:p>
            <a:pPr indent="0" lvl="0" marL="101600" marR="0" rtl="0" algn="l">
              <a:lnSpc>
                <a:spcPct val="100000"/>
              </a:lnSpc>
              <a:spcBef>
                <a:spcPts val="0"/>
              </a:spcBef>
              <a:spcAft>
                <a:spcPts val="0"/>
              </a:spcAft>
              <a:buClr>
                <a:srgbClr val="000000"/>
              </a:buClr>
              <a:buSzPts val="1800"/>
              <a:buFont typeface="Arial"/>
              <a:buNone/>
            </a:pPr>
            <a:r>
              <a:rPr b="1" i="0" lang="es-CO" sz="1800" u="none" cap="none" strike="noStrike">
                <a:solidFill>
                  <a:srgbClr val="1D2046"/>
                </a:solidFill>
                <a:latin typeface="Arial"/>
                <a:ea typeface="Arial"/>
                <a:cs typeface="Arial"/>
                <a:sym typeface="Arial"/>
              </a:rPr>
              <a:t>De las </a:t>
            </a:r>
            <a:r>
              <a:rPr b="1" i="0" lang="es-CO" sz="2100" u="none" cap="none" strike="noStrike">
                <a:solidFill>
                  <a:srgbClr val="BED000"/>
                </a:solidFill>
                <a:latin typeface="Arial Black"/>
                <a:ea typeface="Arial Black"/>
                <a:cs typeface="Arial Black"/>
                <a:sym typeface="Arial Black"/>
              </a:rPr>
              <a:t>25.396 </a:t>
            </a:r>
            <a:r>
              <a:rPr b="1" i="0" lang="es-CO" sz="1800" u="none" cap="none" strike="noStrike">
                <a:solidFill>
                  <a:srgbClr val="1D2046"/>
                </a:solidFill>
                <a:latin typeface="Arial"/>
                <a:ea typeface="Arial"/>
                <a:cs typeface="Arial"/>
                <a:sym typeface="Arial"/>
              </a:rPr>
              <a:t>atendidas en el Distrito, </a:t>
            </a:r>
            <a:r>
              <a:rPr b="1" i="0" lang="es-CO" sz="2100" u="none" cap="none" strike="noStrike">
                <a:solidFill>
                  <a:srgbClr val="BED000"/>
                </a:solidFill>
                <a:latin typeface="Arial Black"/>
                <a:ea typeface="Arial Black"/>
                <a:cs typeface="Arial Black"/>
                <a:sym typeface="Arial Black"/>
              </a:rPr>
              <a:t>584</a:t>
            </a:r>
            <a:r>
              <a:rPr b="1" i="0" lang="es-CO" sz="1800" u="none" cap="none" strike="noStrike">
                <a:solidFill>
                  <a:srgbClr val="1D2046"/>
                </a:solidFill>
                <a:latin typeface="Arial"/>
                <a:ea typeface="Arial"/>
                <a:cs typeface="Arial"/>
                <a:sym typeface="Arial"/>
              </a:rPr>
              <a:t> corresponden a la localidad La Candelaria.</a:t>
            </a:r>
            <a:endParaRPr b="1" i="0" sz="2100" u="none" cap="none" strike="noStrike">
              <a:solidFill>
                <a:srgbClr val="BED000"/>
              </a:solidFill>
              <a:latin typeface="Arial Black"/>
              <a:ea typeface="Arial Black"/>
              <a:cs typeface="Arial Black"/>
              <a:sym typeface="Arial Black"/>
            </a:endParaRPr>
          </a:p>
        </p:txBody>
      </p:sp>
      <p:pic>
        <p:nvPicPr>
          <p:cNvPr id="588" name="Google Shape;588;g34c3f644d43_0_16"/>
          <p:cNvPicPr preferRelativeResize="0"/>
          <p:nvPr/>
        </p:nvPicPr>
        <p:blipFill rotWithShape="1">
          <a:blip r:embed="rId8">
            <a:alphaModFix/>
          </a:blip>
          <a:srcRect b="0" l="0" r="0" t="0"/>
          <a:stretch/>
        </p:blipFill>
        <p:spPr>
          <a:xfrm>
            <a:off x="1482396" y="3126670"/>
            <a:ext cx="4457700" cy="3365500"/>
          </a:xfrm>
          <a:prstGeom prst="rect">
            <a:avLst/>
          </a:prstGeom>
          <a:noFill/>
          <a:ln>
            <a:noFill/>
          </a:ln>
        </p:spPr>
      </p:pic>
      <p:pic>
        <p:nvPicPr>
          <p:cNvPr id="589" name="Google Shape;589;g34c3f644d43_0_16"/>
          <p:cNvPicPr preferRelativeResize="0"/>
          <p:nvPr/>
        </p:nvPicPr>
        <p:blipFill rotWithShape="1">
          <a:blip r:embed="rId9">
            <a:alphaModFix/>
          </a:blip>
          <a:srcRect b="0" l="0" r="0" t="0"/>
          <a:stretch/>
        </p:blipFill>
        <p:spPr>
          <a:xfrm>
            <a:off x="7184737" y="2426694"/>
            <a:ext cx="4775541" cy="29690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cxnSp>
        <p:nvCxnSpPr>
          <p:cNvPr id="594" name="Google Shape;594;p3"/>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595" name="Google Shape;595;p3"/>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596" name="Google Shape;596;p3"/>
          <p:cNvSpPr txBox="1"/>
          <p:nvPr/>
        </p:nvSpPr>
        <p:spPr>
          <a:xfrm>
            <a:off x="56548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15. Talento humano SDM</a:t>
            </a:r>
            <a:endParaRPr b="0" i="0" sz="1400" u="none" cap="none" strike="noStrike">
              <a:solidFill>
                <a:srgbClr val="000000"/>
              </a:solidFill>
              <a:latin typeface="Arial"/>
              <a:ea typeface="Arial"/>
              <a:cs typeface="Arial"/>
              <a:sym typeface="Arial"/>
            </a:endParaRPr>
          </a:p>
        </p:txBody>
      </p:sp>
      <p:pic>
        <p:nvPicPr>
          <p:cNvPr id="597" name="Google Shape;597;p3"/>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598" name="Google Shape;598;p3"/>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599" name="Google Shape;599;p3"/>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600" name="Google Shape;600;p3"/>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601" name="Google Shape;601;p3"/>
          <p:cNvPicPr preferRelativeResize="0"/>
          <p:nvPr/>
        </p:nvPicPr>
        <p:blipFill rotWithShape="1">
          <a:blip r:embed="rId7">
            <a:alphaModFix/>
          </a:blip>
          <a:srcRect b="2110" l="0" r="62912" t="35963"/>
          <a:stretch/>
        </p:blipFill>
        <p:spPr>
          <a:xfrm>
            <a:off x="10153055" y="-12186"/>
            <a:ext cx="2038945" cy="6858000"/>
          </a:xfrm>
          <a:prstGeom prst="rect">
            <a:avLst/>
          </a:prstGeom>
          <a:noFill/>
          <a:ln>
            <a:noFill/>
          </a:ln>
        </p:spPr>
      </p:pic>
      <p:pic>
        <p:nvPicPr>
          <p:cNvPr id="602" name="Google Shape;602;p3"/>
          <p:cNvPicPr preferRelativeResize="0"/>
          <p:nvPr/>
        </p:nvPicPr>
        <p:blipFill rotWithShape="1">
          <a:blip r:embed="rId8">
            <a:alphaModFix/>
          </a:blip>
          <a:srcRect b="0" l="0" r="34030" t="0"/>
          <a:stretch/>
        </p:blipFill>
        <p:spPr>
          <a:xfrm>
            <a:off x="1476657" y="1021150"/>
            <a:ext cx="3634430" cy="3099016"/>
          </a:xfrm>
          <a:prstGeom prst="rect">
            <a:avLst/>
          </a:prstGeom>
          <a:noFill/>
          <a:ln>
            <a:noFill/>
          </a:ln>
        </p:spPr>
      </p:pic>
      <p:pic>
        <p:nvPicPr>
          <p:cNvPr id="603" name="Google Shape;603;p3"/>
          <p:cNvPicPr preferRelativeResize="0"/>
          <p:nvPr/>
        </p:nvPicPr>
        <p:blipFill rotWithShape="1">
          <a:blip r:embed="rId9">
            <a:alphaModFix/>
          </a:blip>
          <a:srcRect b="0" l="0" r="0" t="0"/>
          <a:stretch/>
        </p:blipFill>
        <p:spPr>
          <a:xfrm>
            <a:off x="7142046" y="1047689"/>
            <a:ext cx="3670554" cy="3013795"/>
          </a:xfrm>
          <a:prstGeom prst="rect">
            <a:avLst/>
          </a:prstGeom>
          <a:noFill/>
          <a:ln>
            <a:noFill/>
          </a:ln>
        </p:spPr>
      </p:pic>
      <p:pic>
        <p:nvPicPr>
          <p:cNvPr id="604" name="Google Shape;604;p3"/>
          <p:cNvPicPr preferRelativeResize="0"/>
          <p:nvPr/>
        </p:nvPicPr>
        <p:blipFill rotWithShape="1">
          <a:blip r:embed="rId10">
            <a:alphaModFix/>
          </a:blip>
          <a:srcRect b="0" l="0" r="0" t="0"/>
          <a:stretch/>
        </p:blipFill>
        <p:spPr>
          <a:xfrm>
            <a:off x="4304049" y="4053748"/>
            <a:ext cx="3681159" cy="279206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cxnSp>
        <p:nvCxnSpPr>
          <p:cNvPr id="609" name="Google Shape;609;p18"/>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610" name="Google Shape;610;p18"/>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611" name="Google Shape;611;p18"/>
          <p:cNvSpPr txBox="1"/>
          <p:nvPr/>
        </p:nvSpPr>
        <p:spPr>
          <a:xfrm>
            <a:off x="56548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16. Talento humano SDM</a:t>
            </a:r>
            <a:endParaRPr b="0" i="0" sz="1400" u="none" cap="none" strike="noStrike">
              <a:solidFill>
                <a:srgbClr val="000000"/>
              </a:solidFill>
              <a:latin typeface="Arial"/>
              <a:ea typeface="Arial"/>
              <a:cs typeface="Arial"/>
              <a:sym typeface="Arial"/>
            </a:endParaRPr>
          </a:p>
        </p:txBody>
      </p:sp>
      <p:pic>
        <p:nvPicPr>
          <p:cNvPr id="612" name="Google Shape;612;p18"/>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613" name="Google Shape;613;p18"/>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614" name="Google Shape;614;p18"/>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615" name="Google Shape;615;p18"/>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616" name="Google Shape;616;p18"/>
          <p:cNvPicPr preferRelativeResize="0"/>
          <p:nvPr/>
        </p:nvPicPr>
        <p:blipFill rotWithShape="1">
          <a:blip r:embed="rId7">
            <a:alphaModFix/>
          </a:blip>
          <a:srcRect b="2110" l="0" r="62912" t="35963"/>
          <a:stretch/>
        </p:blipFill>
        <p:spPr>
          <a:xfrm>
            <a:off x="10153055" y="-12186"/>
            <a:ext cx="2038945" cy="6858000"/>
          </a:xfrm>
          <a:prstGeom prst="rect">
            <a:avLst/>
          </a:prstGeom>
          <a:noFill/>
          <a:ln>
            <a:noFill/>
          </a:ln>
        </p:spPr>
      </p:pic>
      <p:pic>
        <p:nvPicPr>
          <p:cNvPr id="617" name="Google Shape;617;p18"/>
          <p:cNvPicPr preferRelativeResize="0"/>
          <p:nvPr/>
        </p:nvPicPr>
        <p:blipFill rotWithShape="1">
          <a:blip r:embed="rId8">
            <a:alphaModFix/>
          </a:blip>
          <a:srcRect b="0" l="0" r="0" t="0"/>
          <a:stretch/>
        </p:blipFill>
        <p:spPr>
          <a:xfrm>
            <a:off x="683232" y="1021150"/>
            <a:ext cx="5043594" cy="2789053"/>
          </a:xfrm>
          <a:prstGeom prst="rect">
            <a:avLst/>
          </a:prstGeom>
          <a:noFill/>
          <a:ln>
            <a:noFill/>
          </a:ln>
        </p:spPr>
      </p:pic>
      <p:pic>
        <p:nvPicPr>
          <p:cNvPr id="618" name="Google Shape;618;p18"/>
          <p:cNvPicPr preferRelativeResize="0"/>
          <p:nvPr/>
        </p:nvPicPr>
        <p:blipFill rotWithShape="1">
          <a:blip r:embed="rId9">
            <a:alphaModFix/>
          </a:blip>
          <a:srcRect b="0" l="0" r="0" t="0"/>
          <a:stretch/>
        </p:blipFill>
        <p:spPr>
          <a:xfrm>
            <a:off x="6627981" y="1007032"/>
            <a:ext cx="4841121" cy="2723131"/>
          </a:xfrm>
          <a:prstGeom prst="rect">
            <a:avLst/>
          </a:prstGeom>
          <a:noFill/>
          <a:ln>
            <a:noFill/>
          </a:ln>
        </p:spPr>
      </p:pic>
      <p:pic>
        <p:nvPicPr>
          <p:cNvPr id="619" name="Google Shape;619;p18"/>
          <p:cNvPicPr preferRelativeResize="0"/>
          <p:nvPr/>
        </p:nvPicPr>
        <p:blipFill rotWithShape="1">
          <a:blip r:embed="rId9">
            <a:alphaModFix/>
          </a:blip>
          <a:srcRect b="0" l="0" r="0" t="0"/>
          <a:stretch/>
        </p:blipFill>
        <p:spPr>
          <a:xfrm>
            <a:off x="3722656" y="4001934"/>
            <a:ext cx="4572638" cy="257210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id="624" name="Google Shape;624;p4"/>
          <p:cNvPicPr preferRelativeResize="0"/>
          <p:nvPr/>
        </p:nvPicPr>
        <p:blipFill rotWithShape="1">
          <a:blip r:embed="rId3">
            <a:alphaModFix/>
          </a:blip>
          <a:srcRect b="9056" l="15939" r="0" t="28695"/>
          <a:stretch/>
        </p:blipFill>
        <p:spPr>
          <a:xfrm>
            <a:off x="264696" y="125506"/>
            <a:ext cx="11750840" cy="6526306"/>
          </a:xfrm>
          <a:prstGeom prst="rect">
            <a:avLst/>
          </a:prstGeom>
          <a:noFill/>
          <a:ln>
            <a:noFill/>
          </a:ln>
        </p:spPr>
      </p:pic>
      <p:pic>
        <p:nvPicPr>
          <p:cNvPr id="625" name="Google Shape;625;p4"/>
          <p:cNvPicPr preferRelativeResize="0"/>
          <p:nvPr/>
        </p:nvPicPr>
        <p:blipFill rotWithShape="1">
          <a:blip r:embed="rId4">
            <a:alphaModFix/>
          </a:blip>
          <a:srcRect b="0" l="0" r="0" t="0"/>
          <a:stretch/>
        </p:blipFill>
        <p:spPr>
          <a:xfrm>
            <a:off x="657726" y="352593"/>
            <a:ext cx="3120190" cy="4013288"/>
          </a:xfrm>
          <a:prstGeom prst="rect">
            <a:avLst/>
          </a:prstGeom>
          <a:noFill/>
          <a:ln>
            <a:noFill/>
          </a:ln>
        </p:spPr>
      </p:pic>
      <p:pic>
        <p:nvPicPr>
          <p:cNvPr id="626" name="Google Shape;626;p4"/>
          <p:cNvPicPr preferRelativeResize="0"/>
          <p:nvPr/>
        </p:nvPicPr>
        <p:blipFill rotWithShape="1">
          <a:blip r:embed="rId5">
            <a:alphaModFix/>
          </a:blip>
          <a:srcRect b="0" l="0" r="0" t="0"/>
          <a:stretch/>
        </p:blipFill>
        <p:spPr>
          <a:xfrm>
            <a:off x="1293729" y="4259178"/>
            <a:ext cx="1733442" cy="2246229"/>
          </a:xfrm>
          <a:prstGeom prst="rect">
            <a:avLst/>
          </a:prstGeom>
          <a:noFill/>
          <a:ln>
            <a:noFill/>
          </a:ln>
        </p:spPr>
      </p:pic>
      <p:pic>
        <p:nvPicPr>
          <p:cNvPr id="627" name="Google Shape;627;p4"/>
          <p:cNvPicPr preferRelativeResize="0"/>
          <p:nvPr/>
        </p:nvPicPr>
        <p:blipFill rotWithShape="1">
          <a:blip r:embed="rId6">
            <a:alphaModFix/>
          </a:blip>
          <a:srcRect b="0" l="0" r="0" t="0"/>
          <a:stretch/>
        </p:blipFill>
        <p:spPr>
          <a:xfrm>
            <a:off x="359887" y="352593"/>
            <a:ext cx="1857934" cy="6152814"/>
          </a:xfrm>
          <a:prstGeom prst="rect">
            <a:avLst/>
          </a:prstGeom>
          <a:noFill/>
          <a:ln>
            <a:noFill/>
          </a:ln>
        </p:spPr>
      </p:pic>
      <p:pic>
        <p:nvPicPr>
          <p:cNvPr id="628" name="Google Shape;628;p4"/>
          <p:cNvPicPr preferRelativeResize="0"/>
          <p:nvPr/>
        </p:nvPicPr>
        <p:blipFill rotWithShape="1">
          <a:blip r:embed="rId7">
            <a:alphaModFix amt="52999"/>
          </a:blip>
          <a:srcRect b="221" l="20950" r="-1747" t="6744"/>
          <a:stretch/>
        </p:blipFill>
        <p:spPr>
          <a:xfrm flipH="1">
            <a:off x="8925092" y="125506"/>
            <a:ext cx="3097202" cy="6379900"/>
          </a:xfrm>
          <a:prstGeom prst="rect">
            <a:avLst/>
          </a:prstGeom>
          <a:noFill/>
          <a:ln>
            <a:noFill/>
          </a:ln>
        </p:spPr>
      </p:pic>
      <p:pic>
        <p:nvPicPr>
          <p:cNvPr id="629" name="Google Shape;629;p4"/>
          <p:cNvPicPr preferRelativeResize="0"/>
          <p:nvPr/>
        </p:nvPicPr>
        <p:blipFill rotWithShape="1">
          <a:blip r:embed="rId8">
            <a:alphaModFix/>
          </a:blip>
          <a:srcRect b="0" l="0" r="0" t="0"/>
          <a:stretch/>
        </p:blipFill>
        <p:spPr>
          <a:xfrm>
            <a:off x="10130589" y="2210173"/>
            <a:ext cx="1701524" cy="4295233"/>
          </a:xfrm>
          <a:prstGeom prst="rect">
            <a:avLst/>
          </a:prstGeom>
          <a:noFill/>
          <a:ln>
            <a:noFill/>
          </a:ln>
        </p:spPr>
      </p:pic>
      <p:sp>
        <p:nvSpPr>
          <p:cNvPr id="630" name="Google Shape;630;p4"/>
          <p:cNvSpPr/>
          <p:nvPr/>
        </p:nvSpPr>
        <p:spPr>
          <a:xfrm>
            <a:off x="264696" y="2796988"/>
            <a:ext cx="11839072" cy="2133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1" name="Google Shape;631;p4"/>
          <p:cNvSpPr txBox="1"/>
          <p:nvPr/>
        </p:nvSpPr>
        <p:spPr>
          <a:xfrm>
            <a:off x="742601" y="3110270"/>
            <a:ext cx="5870966"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800"/>
              <a:buFont typeface="Arial"/>
              <a:buNone/>
            </a:pPr>
            <a:r>
              <a:rPr b="1" i="0" lang="es-CO" sz="8800" u="none" cap="none" strike="noStrike">
                <a:solidFill>
                  <a:srgbClr val="1D2046"/>
                </a:solidFill>
                <a:latin typeface="Arial Black"/>
                <a:ea typeface="Arial Black"/>
                <a:cs typeface="Arial Black"/>
                <a:sym typeface="Arial Black"/>
              </a:rPr>
              <a:t>GRACIAS</a:t>
            </a:r>
            <a:endParaRPr b="0" i="0" sz="1400" u="none" cap="none" strike="noStrike">
              <a:solidFill>
                <a:srgbClr val="000000"/>
              </a:solidFill>
              <a:latin typeface="Arial"/>
              <a:ea typeface="Arial"/>
              <a:cs typeface="Arial"/>
              <a:sym typeface="Arial"/>
            </a:endParaRPr>
          </a:p>
        </p:txBody>
      </p:sp>
      <p:pic>
        <p:nvPicPr>
          <p:cNvPr id="632" name="Google Shape;632;p4"/>
          <p:cNvPicPr preferRelativeResize="0"/>
          <p:nvPr/>
        </p:nvPicPr>
        <p:blipFill rotWithShape="1">
          <a:blip r:embed="rId9">
            <a:alphaModFix/>
          </a:blip>
          <a:srcRect b="0" l="0" r="0" t="0"/>
          <a:stretch/>
        </p:blipFill>
        <p:spPr>
          <a:xfrm>
            <a:off x="7547409" y="3492696"/>
            <a:ext cx="3541043" cy="709487"/>
          </a:xfrm>
          <a:prstGeom prst="rect">
            <a:avLst/>
          </a:prstGeom>
          <a:noFill/>
          <a:ln>
            <a:noFill/>
          </a:ln>
        </p:spPr>
      </p:pic>
      <p:pic>
        <p:nvPicPr>
          <p:cNvPr id="633" name="Google Shape;633;p4"/>
          <p:cNvPicPr preferRelativeResize="0"/>
          <p:nvPr/>
        </p:nvPicPr>
        <p:blipFill rotWithShape="1">
          <a:blip r:embed="rId10">
            <a:alphaModFix/>
          </a:blip>
          <a:srcRect b="0" l="0" r="0" t="0"/>
          <a:stretch/>
        </p:blipFill>
        <p:spPr>
          <a:xfrm>
            <a:off x="2467" y="0"/>
            <a:ext cx="12187066"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7"/>
          <p:cNvPicPr preferRelativeResize="0"/>
          <p:nvPr/>
        </p:nvPicPr>
        <p:blipFill rotWithShape="1">
          <a:blip r:embed="rId3">
            <a:alphaModFix/>
          </a:blip>
          <a:srcRect b="20703" l="3915" r="41016" t="2246"/>
          <a:stretch/>
        </p:blipFill>
        <p:spPr>
          <a:xfrm>
            <a:off x="-11064" y="1332921"/>
            <a:ext cx="5287259" cy="5525073"/>
          </a:xfrm>
          <a:prstGeom prst="rect">
            <a:avLst/>
          </a:prstGeom>
          <a:noFill/>
          <a:ln>
            <a:noFill/>
          </a:ln>
        </p:spPr>
      </p:pic>
      <p:cxnSp>
        <p:nvCxnSpPr>
          <p:cNvPr id="113" name="Google Shape;113;p17"/>
          <p:cNvCxnSpPr/>
          <p:nvPr/>
        </p:nvCxnSpPr>
        <p:spPr>
          <a:xfrm rot="10800000">
            <a:off x="10196423" y="967072"/>
            <a:ext cx="1149356" cy="0"/>
          </a:xfrm>
          <a:prstGeom prst="straightConnector1">
            <a:avLst/>
          </a:prstGeom>
          <a:noFill/>
          <a:ln cap="flat" cmpd="sng" w="38100">
            <a:solidFill>
              <a:srgbClr val="1D2046"/>
            </a:solidFill>
            <a:prstDash val="solid"/>
            <a:miter lim="800000"/>
            <a:headEnd len="sm" w="sm" type="none"/>
            <a:tailEnd len="sm" w="sm" type="none"/>
          </a:ln>
        </p:spPr>
      </p:cxnSp>
      <p:pic>
        <p:nvPicPr>
          <p:cNvPr id="114" name="Google Shape;114;p17"/>
          <p:cNvPicPr preferRelativeResize="0"/>
          <p:nvPr/>
        </p:nvPicPr>
        <p:blipFill rotWithShape="1">
          <a:blip r:embed="rId4">
            <a:alphaModFix amt="52999"/>
          </a:blip>
          <a:srcRect b="0" l="32615" r="0" t="0"/>
          <a:stretch/>
        </p:blipFill>
        <p:spPr>
          <a:xfrm>
            <a:off x="-15097" y="3212501"/>
            <a:ext cx="1375636" cy="3652299"/>
          </a:xfrm>
          <a:prstGeom prst="rect">
            <a:avLst/>
          </a:prstGeom>
          <a:noFill/>
          <a:ln>
            <a:noFill/>
          </a:ln>
        </p:spPr>
      </p:pic>
      <p:pic>
        <p:nvPicPr>
          <p:cNvPr id="115" name="Google Shape;115;p17"/>
          <p:cNvPicPr preferRelativeResize="0"/>
          <p:nvPr/>
        </p:nvPicPr>
        <p:blipFill rotWithShape="1">
          <a:blip r:embed="rId5">
            <a:alphaModFix/>
          </a:blip>
          <a:srcRect b="0" l="0" r="0" t="0"/>
          <a:stretch/>
        </p:blipFill>
        <p:spPr>
          <a:xfrm>
            <a:off x="0" y="6260050"/>
            <a:ext cx="1864895" cy="597950"/>
          </a:xfrm>
          <a:prstGeom prst="rect">
            <a:avLst/>
          </a:prstGeom>
          <a:noFill/>
          <a:ln>
            <a:noFill/>
          </a:ln>
        </p:spPr>
      </p:pic>
      <p:pic>
        <p:nvPicPr>
          <p:cNvPr id="116" name="Google Shape;116;p17"/>
          <p:cNvPicPr preferRelativeResize="0"/>
          <p:nvPr/>
        </p:nvPicPr>
        <p:blipFill rotWithShape="1">
          <a:blip r:embed="rId6">
            <a:alphaModFix/>
          </a:blip>
          <a:srcRect b="0" l="0" r="0" t="0"/>
          <a:stretch/>
        </p:blipFill>
        <p:spPr>
          <a:xfrm>
            <a:off x="0" y="5205819"/>
            <a:ext cx="641678" cy="1649079"/>
          </a:xfrm>
          <a:prstGeom prst="rect">
            <a:avLst/>
          </a:prstGeom>
          <a:noFill/>
          <a:ln>
            <a:noFill/>
          </a:ln>
        </p:spPr>
      </p:pic>
      <p:sp>
        <p:nvSpPr>
          <p:cNvPr id="117" name="Google Shape;117;p17"/>
          <p:cNvSpPr/>
          <p:nvPr/>
        </p:nvSpPr>
        <p:spPr>
          <a:xfrm rot="-5400000">
            <a:off x="1942803" y="2963637"/>
            <a:ext cx="5546095" cy="2284663"/>
          </a:xfrm>
          <a:prstGeom prst="downArrow">
            <a:avLst>
              <a:gd fmla="val 100000" name="adj1"/>
              <a:gd fmla="val 15788" name="adj2"/>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17"/>
          <p:cNvSpPr/>
          <p:nvPr/>
        </p:nvSpPr>
        <p:spPr>
          <a:xfrm>
            <a:off x="3615557" y="3138160"/>
            <a:ext cx="2307493" cy="19110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2000"/>
              <a:buFont typeface="Arial"/>
              <a:buNone/>
            </a:pPr>
            <a:r>
              <a:rPr b="1" i="0" lang="es-CO" sz="2400" u="none" cap="none" strike="noStrike">
                <a:solidFill>
                  <a:srgbClr val="FFFFFF"/>
                </a:solidFill>
                <a:latin typeface="Arial"/>
                <a:ea typeface="Arial"/>
                <a:cs typeface="Arial"/>
                <a:sym typeface="Arial"/>
              </a:rPr>
              <a:t>CONTENIDO</a:t>
            </a:r>
            <a:endParaRPr b="1" i="0" sz="2800" u="none" cap="none" strike="noStrike">
              <a:solidFill>
                <a:srgbClr val="FFFFFF"/>
              </a:solidFill>
              <a:latin typeface="Arial"/>
              <a:ea typeface="Arial"/>
              <a:cs typeface="Arial"/>
              <a:sym typeface="Arial"/>
            </a:endParaRPr>
          </a:p>
        </p:txBody>
      </p:sp>
      <p:sp>
        <p:nvSpPr>
          <p:cNvPr id="119" name="Google Shape;119;p17"/>
          <p:cNvSpPr txBox="1"/>
          <p:nvPr/>
        </p:nvSpPr>
        <p:spPr>
          <a:xfrm>
            <a:off x="5923046" y="1503718"/>
            <a:ext cx="5905200" cy="470894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Inversión Presupuestal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Siniestralidad vial</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Señalización</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Semaforización</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Control de tránsito y transporte</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Acciones de gestión en vía</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Planes de Manejo de Tránsito - PMT</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Infraestructura</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Transporte privado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Bicicleta y Peatón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Gestión Social</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Acciones pedagógicas en seguridad.        vial y cultura ciudadana</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1D2046"/>
              </a:buClr>
              <a:buSzPts val="2000"/>
              <a:buFont typeface="Arial"/>
              <a:buAutoNum type="arabicPeriod"/>
            </a:pPr>
            <a:r>
              <a:rPr b="1" i="0" lang="es-CO" sz="2000" u="none" cap="none" strike="noStrike">
                <a:solidFill>
                  <a:srgbClr val="1D2046"/>
                </a:solidFill>
                <a:latin typeface="Arial"/>
                <a:ea typeface="Arial"/>
                <a:cs typeface="Arial"/>
                <a:sym typeface="Arial"/>
              </a:rPr>
              <a:t>Dirección de Inteligencia para la Movilidad </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Transparencia</a:t>
            </a:r>
            <a:endParaRPr b="1" i="0" sz="2000" u="none" cap="none" strike="noStrike">
              <a:solidFill>
                <a:srgbClr val="1D2046"/>
              </a:solidFill>
              <a:latin typeface="Arial"/>
              <a:ea typeface="Arial"/>
              <a:cs typeface="Arial"/>
              <a:sym typeface="Arial"/>
            </a:endParaRPr>
          </a:p>
        </p:txBody>
      </p:sp>
      <p:cxnSp>
        <p:nvCxnSpPr>
          <p:cNvPr id="120" name="Google Shape;120;p17"/>
          <p:cNvCxnSpPr/>
          <p:nvPr/>
        </p:nvCxnSpPr>
        <p:spPr>
          <a:xfrm>
            <a:off x="9793" y="967072"/>
            <a:ext cx="10302240" cy="0"/>
          </a:xfrm>
          <a:prstGeom prst="straightConnector1">
            <a:avLst/>
          </a:prstGeom>
          <a:noFill/>
          <a:ln cap="flat" cmpd="sng" w="38100">
            <a:solidFill>
              <a:srgbClr val="BED000"/>
            </a:solidFill>
            <a:prstDash val="solid"/>
            <a:miter lim="800000"/>
            <a:headEnd len="sm" w="sm" type="none"/>
            <a:tailEnd len="sm" w="sm" type="none"/>
          </a:ln>
        </p:spPr>
      </p:cxnSp>
      <p:pic>
        <p:nvPicPr>
          <p:cNvPr id="121" name="Google Shape;121;p17"/>
          <p:cNvPicPr preferRelativeResize="0"/>
          <p:nvPr/>
        </p:nvPicPr>
        <p:blipFill rotWithShape="1">
          <a:blip r:embed="rId7">
            <a:alphaModFix/>
          </a:blip>
          <a:srcRect b="0" l="0" r="0" t="0"/>
          <a:stretch/>
        </p:blipFill>
        <p:spPr>
          <a:xfrm>
            <a:off x="326144" y="301279"/>
            <a:ext cx="2751271" cy="908828"/>
          </a:xfrm>
          <a:prstGeom prst="rect">
            <a:avLst/>
          </a:prstGeom>
          <a:noFill/>
          <a:ln>
            <a:noFill/>
          </a:ln>
        </p:spPr>
      </p:pic>
      <p:pic>
        <p:nvPicPr>
          <p:cNvPr id="122" name="Google Shape;122;p17"/>
          <p:cNvPicPr preferRelativeResize="0"/>
          <p:nvPr/>
        </p:nvPicPr>
        <p:blipFill rotWithShape="1">
          <a:blip r:embed="rId8">
            <a:alphaModFix/>
          </a:blip>
          <a:srcRect b="2111" l="0" r="62912" t="35961"/>
          <a:stretch/>
        </p:blipFill>
        <p:spPr>
          <a:xfrm>
            <a:off x="10196420" y="-10"/>
            <a:ext cx="2038944"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g34c3ae7660a_3_0"/>
          <p:cNvPicPr preferRelativeResize="0"/>
          <p:nvPr/>
        </p:nvPicPr>
        <p:blipFill rotWithShape="1">
          <a:blip r:embed="rId3">
            <a:alphaModFix/>
          </a:blip>
          <a:srcRect b="2111" l="0" r="64665" t="35961"/>
          <a:stretch/>
        </p:blipFill>
        <p:spPr>
          <a:xfrm>
            <a:off x="10249450" y="1200"/>
            <a:ext cx="1942550" cy="6858000"/>
          </a:xfrm>
          <a:prstGeom prst="rect">
            <a:avLst/>
          </a:prstGeom>
          <a:noFill/>
          <a:ln>
            <a:noFill/>
          </a:ln>
        </p:spPr>
      </p:pic>
      <p:cxnSp>
        <p:nvCxnSpPr>
          <p:cNvPr id="128" name="Google Shape;128;g34c3ae7660a_3_0"/>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29" name="Google Shape;129;g34c3ae7660a_3_0"/>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130" name="Google Shape;130;g34c3ae7660a_3_0"/>
          <p:cNvSpPr txBox="1"/>
          <p:nvPr/>
        </p:nvSpPr>
        <p:spPr>
          <a:xfrm>
            <a:off x="126135"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Inversión Presupuestal 2024</a:t>
            </a:r>
            <a:endParaRPr b="0" i="0" sz="1400" u="none" cap="none" strike="noStrike">
              <a:solidFill>
                <a:srgbClr val="000000"/>
              </a:solidFill>
              <a:latin typeface="Arial"/>
              <a:ea typeface="Arial"/>
              <a:cs typeface="Arial"/>
              <a:sym typeface="Arial"/>
            </a:endParaRPr>
          </a:p>
        </p:txBody>
      </p:sp>
      <p:pic>
        <p:nvPicPr>
          <p:cNvPr id="131" name="Google Shape;131;g34c3ae7660a_3_0"/>
          <p:cNvPicPr preferRelativeResize="0"/>
          <p:nvPr/>
        </p:nvPicPr>
        <p:blipFill rotWithShape="1">
          <a:blip r:embed="rId4">
            <a:alphaModFix/>
          </a:blip>
          <a:srcRect b="0" l="0" r="0" t="0"/>
          <a:stretch/>
        </p:blipFill>
        <p:spPr>
          <a:xfrm>
            <a:off x="0" y="6260050"/>
            <a:ext cx="1864897" cy="597951"/>
          </a:xfrm>
          <a:prstGeom prst="rect">
            <a:avLst/>
          </a:prstGeom>
          <a:noFill/>
          <a:ln>
            <a:noFill/>
          </a:ln>
        </p:spPr>
      </p:pic>
      <p:pic>
        <p:nvPicPr>
          <p:cNvPr id="132" name="Google Shape;132;g34c3ae7660a_3_0"/>
          <p:cNvPicPr preferRelativeResize="0"/>
          <p:nvPr/>
        </p:nvPicPr>
        <p:blipFill rotWithShape="1">
          <a:blip r:embed="rId5">
            <a:alphaModFix amt="52999"/>
          </a:blip>
          <a:srcRect b="0" l="32614" r="0" t="0"/>
          <a:stretch/>
        </p:blipFill>
        <p:spPr>
          <a:xfrm>
            <a:off x="-15097" y="3223011"/>
            <a:ext cx="1375635" cy="3652300"/>
          </a:xfrm>
          <a:prstGeom prst="rect">
            <a:avLst/>
          </a:prstGeom>
          <a:noFill/>
          <a:ln>
            <a:noFill/>
          </a:ln>
        </p:spPr>
      </p:pic>
      <p:pic>
        <p:nvPicPr>
          <p:cNvPr id="133" name="Google Shape;133;g34c3ae7660a_3_0"/>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134" name="Google Shape;134;g34c3ae7660a_3_0"/>
          <p:cNvPicPr preferRelativeResize="0"/>
          <p:nvPr/>
        </p:nvPicPr>
        <p:blipFill rotWithShape="1">
          <a:blip r:embed="rId7">
            <a:alphaModFix/>
          </a:blip>
          <a:srcRect b="0" l="0" r="0" t="0"/>
          <a:stretch/>
        </p:blipFill>
        <p:spPr>
          <a:xfrm>
            <a:off x="9465699" y="192852"/>
            <a:ext cx="2129687" cy="703500"/>
          </a:xfrm>
          <a:prstGeom prst="rect">
            <a:avLst/>
          </a:prstGeom>
          <a:noFill/>
          <a:ln>
            <a:noFill/>
          </a:ln>
        </p:spPr>
      </p:pic>
      <p:graphicFrame>
        <p:nvGraphicFramePr>
          <p:cNvPr id="135" name="Google Shape;135;g34c3ae7660a_3_0"/>
          <p:cNvGraphicFramePr/>
          <p:nvPr/>
        </p:nvGraphicFramePr>
        <p:xfrm>
          <a:off x="878367" y="2323964"/>
          <a:ext cx="3000000" cy="3000000"/>
        </p:xfrm>
        <a:graphic>
          <a:graphicData uri="http://schemas.openxmlformats.org/drawingml/2006/table">
            <a:tbl>
              <a:tblPr bandRow="1" firstCol="1" firstRow="1">
                <a:noFill/>
                <a:tableStyleId>{956DA95A-20F2-40E2-A2F8-11AE6CB5F41B}</a:tableStyleId>
              </a:tblPr>
              <a:tblGrid>
                <a:gridCol w="6137900"/>
                <a:gridCol w="2449425"/>
                <a:gridCol w="2363475"/>
              </a:tblGrid>
              <a:tr h="673600">
                <a:tc>
                  <a:txBody>
                    <a:bodyPr/>
                    <a:lstStyle/>
                    <a:p>
                      <a:pPr indent="0" lvl="0" marL="0" marR="0" rtl="0" algn="ctr">
                        <a:lnSpc>
                          <a:spcPct val="115000"/>
                        </a:lnSpc>
                        <a:spcBef>
                          <a:spcPts val="0"/>
                        </a:spcBef>
                        <a:spcAft>
                          <a:spcPts val="0"/>
                        </a:spcAft>
                        <a:buClr>
                          <a:srgbClr val="000000"/>
                        </a:buClr>
                        <a:buSzPts val="1800"/>
                        <a:buFont typeface="Arial"/>
                        <a:buNone/>
                      </a:pPr>
                      <a:r>
                        <a:rPr b="1" lang="es-CO" sz="1800" u="none" cap="none" strike="noStrike"/>
                        <a:t>PROYECTO</a:t>
                      </a:r>
                      <a:endParaRPr b="1" sz="1800" u="none" cap="none" strike="noStrike">
                        <a:latin typeface="Century Gothic"/>
                        <a:ea typeface="Century Gothic"/>
                        <a:cs typeface="Century Gothic"/>
                        <a:sym typeface="Century Gothic"/>
                      </a:endParaRPr>
                    </a:p>
                  </a:txBody>
                  <a:tcPr marT="0" marB="0" marR="68575" marL="68575" anchor="ctr">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RESERVA-EJECUTADO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VIGENCIA-EJECUTADO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solidFill>
                      <a:srgbClr val="002060"/>
                    </a:solidFill>
                  </a:tcPr>
                </a:tc>
              </a:tr>
              <a:tr h="1696350">
                <a:tc>
                  <a:txBody>
                    <a:bodyPr/>
                    <a:lstStyle/>
                    <a:p>
                      <a:pPr indent="0" lvl="0" marL="0" marR="0" rtl="0" algn="just">
                        <a:lnSpc>
                          <a:spcPct val="115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Implementación de señalización para mejorar las condiciones de seguridad vial, movilidad y accesibilidad en Bogotá (Medidas de pacificación, mantenimiento señales verticales, sistemas de contención vehicular, implementación señales verticales, zonas escolares, pasos peatonales, demarcación Km-carril)</a:t>
                      </a:r>
                      <a:endParaRPr b="1" i="0" sz="1600" u="none" cap="none" strike="noStrike">
                        <a:solidFill>
                          <a:srgbClr val="1D2046"/>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b="1" i="0" sz="2000" u="none" cap="none" strike="noStrike">
                        <a:solidFill>
                          <a:srgbClr val="1D204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s-CO" sz="2000" u="none" cap="none" strike="noStrike">
                          <a:solidFill>
                            <a:srgbClr val="1D2046"/>
                          </a:solidFill>
                          <a:latin typeface="Arial"/>
                          <a:ea typeface="Arial"/>
                          <a:cs typeface="Arial"/>
                          <a:sym typeface="Arial"/>
                        </a:rPr>
                        <a:t>$25,585,494.00</a:t>
                      </a:r>
                      <a:endParaRPr b="1" i="0" sz="2000" u="none" cap="none" strike="noStrike">
                        <a:solidFill>
                          <a:srgbClr val="1D2046"/>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600"/>
                        <a:buFont typeface="Arial"/>
                        <a:buNone/>
                      </a:pPr>
                      <a:r>
                        <a:t/>
                      </a:r>
                      <a:endParaRPr b="1" sz="2000" u="none" cap="none" strike="noStrike">
                        <a:solidFill>
                          <a:srgbClr val="1D2046"/>
                        </a:solidFill>
                      </a:endParaRPr>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b="1" i="0" lang="es-CO" sz="2000" u="none" cap="none" strike="noStrike">
                          <a:solidFill>
                            <a:srgbClr val="1D2046"/>
                          </a:solidFill>
                          <a:latin typeface="Arial"/>
                          <a:ea typeface="Arial"/>
                          <a:cs typeface="Arial"/>
                          <a:sym typeface="Arial"/>
                        </a:rPr>
                        <a:t>$17,912,306.00</a:t>
                      </a:r>
                      <a:endParaRPr b="1" i="0" sz="2000" u="none" cap="none" strike="noStrike">
                        <a:solidFill>
                          <a:srgbClr val="1D2046"/>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tcPr>
                </a:tc>
              </a:tr>
              <a:tr h="203100">
                <a:tc>
                  <a:txBody>
                    <a:bodyPr/>
                    <a:lstStyle/>
                    <a:p>
                      <a:pPr indent="0" lvl="0" marL="0" marR="0" rtl="0" algn="ctr">
                        <a:lnSpc>
                          <a:spcPct val="115000"/>
                        </a:lnSpc>
                        <a:spcBef>
                          <a:spcPts val="0"/>
                        </a:spcBef>
                        <a:spcAft>
                          <a:spcPts val="0"/>
                        </a:spcAft>
                        <a:buClr>
                          <a:srgbClr val="000000"/>
                        </a:buClr>
                        <a:buSzPts val="1100"/>
                        <a:buFont typeface="Arial"/>
                        <a:buNone/>
                      </a:pPr>
                      <a:r>
                        <a:t/>
                      </a:r>
                      <a:endParaRPr b="1" sz="1100" u="none" cap="none" strike="noStrike">
                        <a:solidFill>
                          <a:schemeClr val="lt1"/>
                        </a:solidFill>
                      </a:endParaRPr>
                    </a:p>
                    <a:p>
                      <a:pPr indent="0" lvl="0" marL="0" marR="0" rtl="0" algn="ctr">
                        <a:lnSpc>
                          <a:spcPct val="115000"/>
                        </a:lnSpc>
                        <a:spcBef>
                          <a:spcPts val="0"/>
                        </a:spcBef>
                        <a:spcAft>
                          <a:spcPts val="0"/>
                        </a:spcAft>
                        <a:buClr>
                          <a:srgbClr val="000000"/>
                        </a:buClr>
                        <a:buSzPts val="1800"/>
                        <a:buFont typeface="Arial"/>
                        <a:buNone/>
                      </a:pPr>
                      <a:r>
                        <a:rPr b="1" lang="es-CO" sz="1800" u="none" cap="none" strike="noStrike">
                          <a:solidFill>
                            <a:schemeClr val="lt1"/>
                          </a:solidFill>
                        </a:rPr>
                        <a:t>TOTAL</a:t>
                      </a:r>
                      <a:endParaRPr sz="1400" u="none" cap="none" strike="noStrike"/>
                    </a:p>
                    <a:p>
                      <a:pPr indent="0" lvl="0" marL="0" marR="0" rtl="0" algn="ctr">
                        <a:lnSpc>
                          <a:spcPct val="115000"/>
                        </a:lnSpc>
                        <a:spcBef>
                          <a:spcPts val="0"/>
                        </a:spcBef>
                        <a:spcAft>
                          <a:spcPts val="0"/>
                        </a:spcAft>
                        <a:buClr>
                          <a:srgbClr val="000000"/>
                        </a:buClr>
                        <a:buSzPts val="1400"/>
                        <a:buFont typeface="Arial"/>
                        <a:buNone/>
                      </a:pPr>
                      <a:r>
                        <a:t/>
                      </a:r>
                      <a:endParaRPr b="1" sz="1400" u="none" cap="none" strike="noStrike">
                        <a:solidFill>
                          <a:schemeClr val="lt1"/>
                        </a:solidFill>
                        <a:latin typeface="Century Gothic"/>
                        <a:ea typeface="Century Gothic"/>
                        <a:cs typeface="Century Gothic"/>
                        <a:sym typeface="Century Gothic"/>
                      </a:endParaRPr>
                    </a:p>
                  </a:txBody>
                  <a:tcPr marT="0" marB="0" marR="68575" marL="68575">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2000"/>
                        <a:buFont typeface="Arial"/>
                        <a:buNone/>
                      </a:pPr>
                      <a:r>
                        <a:t/>
                      </a:r>
                      <a:endParaRPr b="1" sz="2000" u="none" cap="none" strike="noStrike">
                        <a:solidFill>
                          <a:schemeClr val="lt1"/>
                        </a:solidFill>
                      </a:endParaRPr>
                    </a:p>
                    <a:p>
                      <a:pPr indent="0" lvl="0" marL="0" marR="0" rtl="0" algn="ctr">
                        <a:lnSpc>
                          <a:spcPct val="100000"/>
                        </a:lnSpc>
                        <a:spcBef>
                          <a:spcPts val="0"/>
                        </a:spcBef>
                        <a:spcAft>
                          <a:spcPts val="0"/>
                        </a:spcAft>
                        <a:buClr>
                          <a:srgbClr val="000000"/>
                        </a:buClr>
                        <a:buSzPts val="2000"/>
                        <a:buFont typeface="Arial"/>
                        <a:buNone/>
                      </a:pPr>
                      <a:r>
                        <a:rPr b="1" lang="es-CO" sz="2000" u="none" cap="none" strike="noStrike">
                          <a:solidFill>
                            <a:schemeClr val="lt1"/>
                          </a:solidFill>
                        </a:rPr>
                        <a:t>$25,585,494.00</a:t>
                      </a:r>
                      <a:endParaRPr b="1" sz="2000" u="none" cap="none" strike="noStrike">
                        <a:solidFill>
                          <a:schemeClr val="lt1"/>
                        </a:solidFil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s-CO" sz="1800" u="none" cap="none" strike="noStrike">
                          <a:solidFill>
                            <a:schemeClr val="lt1"/>
                          </a:solidFill>
                        </a:rPr>
                        <a:t>$17,912,306.00</a:t>
                      </a:r>
                      <a:endParaRPr b="1" sz="1800" u="none" cap="none" strike="noStrike">
                        <a:solidFill>
                          <a:schemeClr val="lt1"/>
                        </a:solidFil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solidFill>
                      <a:srgbClr val="002060"/>
                    </a:solidFill>
                  </a:tcPr>
                </a:tc>
              </a:tr>
            </a:tbl>
          </a:graphicData>
        </a:graphic>
      </p:graphicFrame>
      <p:sp>
        <p:nvSpPr>
          <p:cNvPr id="136" name="Google Shape;136;g34c3ae7660a_3_0"/>
          <p:cNvSpPr txBox="1"/>
          <p:nvPr/>
        </p:nvSpPr>
        <p:spPr>
          <a:xfrm>
            <a:off x="763050" y="1114525"/>
            <a:ext cx="10665900" cy="1062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t/>
            </a:r>
            <a:endParaRPr b="1" i="0" sz="21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s-CO" sz="2100" u="none" cap="none" strike="noStrike">
                <a:solidFill>
                  <a:srgbClr val="1D2046"/>
                </a:solidFill>
                <a:latin typeface="Arial"/>
                <a:ea typeface="Arial"/>
                <a:cs typeface="Arial"/>
                <a:sym typeface="Arial"/>
              </a:rPr>
              <a:t>Plan de  Desarrollo 2021-2024 (Nuevo contrato Social y Ambiental para la Bogotá del siglo XXI).</a:t>
            </a:r>
            <a:endParaRPr b="1" i="0" sz="2100" u="none" cap="none" strike="noStrike">
              <a:solidFill>
                <a:srgbClr val="1D2046"/>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19"/>
          <p:cNvPicPr preferRelativeResize="0"/>
          <p:nvPr/>
        </p:nvPicPr>
        <p:blipFill rotWithShape="1">
          <a:blip r:embed="rId3">
            <a:alphaModFix/>
          </a:blip>
          <a:srcRect b="2110" l="0" r="62912" t="35963"/>
          <a:stretch/>
        </p:blipFill>
        <p:spPr>
          <a:xfrm>
            <a:off x="10165758" y="6255"/>
            <a:ext cx="2038945" cy="6858000"/>
          </a:xfrm>
          <a:prstGeom prst="rect">
            <a:avLst/>
          </a:prstGeom>
          <a:noFill/>
          <a:ln>
            <a:noFill/>
          </a:ln>
        </p:spPr>
      </p:pic>
      <p:cxnSp>
        <p:nvCxnSpPr>
          <p:cNvPr id="142" name="Google Shape;142;p19"/>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143" name="Google Shape;143;p19"/>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144" name="Google Shape;144;p19"/>
          <p:cNvSpPr txBox="1"/>
          <p:nvPr/>
        </p:nvSpPr>
        <p:spPr>
          <a:xfrm>
            <a:off x="48140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2. Siniestralidad Vial</a:t>
            </a:r>
            <a:endParaRPr b="0" i="0" sz="1400" u="none" cap="none" strike="noStrike">
              <a:solidFill>
                <a:srgbClr val="000000"/>
              </a:solidFill>
              <a:latin typeface="Arial"/>
              <a:ea typeface="Arial"/>
              <a:cs typeface="Arial"/>
              <a:sym typeface="Arial"/>
            </a:endParaRPr>
          </a:p>
        </p:txBody>
      </p:sp>
      <p:pic>
        <p:nvPicPr>
          <p:cNvPr id="145" name="Google Shape;145;p19"/>
          <p:cNvPicPr preferRelativeResize="0"/>
          <p:nvPr/>
        </p:nvPicPr>
        <p:blipFill rotWithShape="1">
          <a:blip r:embed="rId4">
            <a:alphaModFix/>
          </a:blip>
          <a:srcRect b="0" l="0" r="0" t="0"/>
          <a:stretch/>
        </p:blipFill>
        <p:spPr>
          <a:xfrm>
            <a:off x="0" y="6260050"/>
            <a:ext cx="1864895" cy="597950"/>
          </a:xfrm>
          <a:prstGeom prst="rect">
            <a:avLst/>
          </a:prstGeom>
          <a:noFill/>
          <a:ln>
            <a:noFill/>
          </a:ln>
        </p:spPr>
      </p:pic>
      <p:pic>
        <p:nvPicPr>
          <p:cNvPr id="146" name="Google Shape;146;p19"/>
          <p:cNvPicPr preferRelativeResize="0"/>
          <p:nvPr/>
        </p:nvPicPr>
        <p:blipFill rotWithShape="1">
          <a:blip r:embed="rId5">
            <a:alphaModFix amt="52999"/>
          </a:blip>
          <a:srcRect b="0" l="32615" r="0" t="0"/>
          <a:stretch/>
        </p:blipFill>
        <p:spPr>
          <a:xfrm>
            <a:off x="-15097" y="3223011"/>
            <a:ext cx="1375636" cy="3652299"/>
          </a:xfrm>
          <a:prstGeom prst="rect">
            <a:avLst/>
          </a:prstGeom>
          <a:noFill/>
          <a:ln>
            <a:noFill/>
          </a:ln>
        </p:spPr>
      </p:pic>
      <p:pic>
        <p:nvPicPr>
          <p:cNvPr id="147" name="Google Shape;147;p19"/>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148" name="Google Shape;148;p19"/>
          <p:cNvPicPr preferRelativeResize="0"/>
          <p:nvPr/>
        </p:nvPicPr>
        <p:blipFill rotWithShape="1">
          <a:blip r:embed="rId7">
            <a:alphaModFix/>
          </a:blip>
          <a:srcRect b="0" l="0" r="0" t="0"/>
          <a:stretch/>
        </p:blipFill>
        <p:spPr>
          <a:xfrm>
            <a:off x="9251899" y="184927"/>
            <a:ext cx="2129687" cy="703500"/>
          </a:xfrm>
          <a:prstGeom prst="rect">
            <a:avLst/>
          </a:prstGeom>
          <a:noFill/>
          <a:ln>
            <a:noFill/>
          </a:ln>
        </p:spPr>
      </p:pic>
      <p:sp>
        <p:nvSpPr>
          <p:cNvPr id="149" name="Google Shape;149;p19"/>
          <p:cNvSpPr txBox="1"/>
          <p:nvPr/>
        </p:nvSpPr>
        <p:spPr>
          <a:xfrm>
            <a:off x="4805725" y="1055500"/>
            <a:ext cx="7093648" cy="104793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1" i="0" lang="es-CO" sz="1800" u="none" cap="none" strike="noStrike">
                <a:solidFill>
                  <a:srgbClr val="595959"/>
                </a:solidFill>
                <a:latin typeface="Arial"/>
                <a:ea typeface="Arial"/>
                <a:cs typeface="Arial"/>
                <a:sym typeface="Arial"/>
              </a:rPr>
              <a:t>En el año 2024 la localidad de La Candelaria reportó 91 siniestros graves de tránsito con al menos un lesionado o víctima fatal.</a:t>
            </a:r>
            <a:endParaRPr b="1" i="0" sz="1800" u="none" cap="none" strike="noStrike">
              <a:solidFill>
                <a:srgbClr val="595959"/>
              </a:solidFill>
              <a:latin typeface="Arial"/>
              <a:ea typeface="Arial"/>
              <a:cs typeface="Arial"/>
              <a:sym typeface="Arial"/>
            </a:endParaRPr>
          </a:p>
        </p:txBody>
      </p:sp>
      <p:sp>
        <p:nvSpPr>
          <p:cNvPr id="150" name="Google Shape;150;p19"/>
          <p:cNvSpPr txBox="1"/>
          <p:nvPr/>
        </p:nvSpPr>
        <p:spPr>
          <a:xfrm>
            <a:off x="5045233" y="5983955"/>
            <a:ext cx="6619960"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CO" sz="1800" u="none" cap="none" strike="noStrike">
                <a:solidFill>
                  <a:srgbClr val="595959"/>
                </a:solidFill>
                <a:latin typeface="Arial"/>
                <a:ea typeface="Arial"/>
                <a:cs typeface="Arial"/>
                <a:sym typeface="Arial"/>
              </a:rPr>
              <a:t>Para el año 2024 se identificó que los peatones fallecidos son el total de víctimas de la localidad.</a:t>
            </a:r>
            <a:endParaRPr b="0" i="0" sz="1400" u="none" cap="none" strike="noStrike">
              <a:solidFill>
                <a:srgbClr val="000000"/>
              </a:solidFill>
              <a:latin typeface="Arial"/>
              <a:ea typeface="Arial"/>
              <a:cs typeface="Arial"/>
              <a:sym typeface="Arial"/>
            </a:endParaRPr>
          </a:p>
        </p:txBody>
      </p:sp>
      <p:pic>
        <p:nvPicPr>
          <p:cNvPr id="151" name="Google Shape;151;p19"/>
          <p:cNvPicPr preferRelativeResize="0"/>
          <p:nvPr/>
        </p:nvPicPr>
        <p:blipFill rotWithShape="1">
          <a:blip r:embed="rId8">
            <a:alphaModFix/>
          </a:blip>
          <a:srcRect b="0" l="0" r="0" t="0"/>
          <a:stretch/>
        </p:blipFill>
        <p:spPr>
          <a:xfrm>
            <a:off x="5099752" y="2039182"/>
            <a:ext cx="6656417" cy="3763318"/>
          </a:xfrm>
          <a:prstGeom prst="rect">
            <a:avLst/>
          </a:prstGeom>
          <a:noFill/>
          <a:ln>
            <a:noFill/>
          </a:ln>
        </p:spPr>
      </p:pic>
      <p:pic>
        <p:nvPicPr>
          <p:cNvPr id="152" name="Google Shape;152;p19"/>
          <p:cNvPicPr preferRelativeResize="0"/>
          <p:nvPr/>
        </p:nvPicPr>
        <p:blipFill rotWithShape="1">
          <a:blip r:embed="rId9">
            <a:alphaModFix/>
          </a:blip>
          <a:srcRect b="0" l="0" r="0" t="0"/>
          <a:stretch/>
        </p:blipFill>
        <p:spPr>
          <a:xfrm>
            <a:off x="350940" y="1055500"/>
            <a:ext cx="4029951" cy="55875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g34c3ae7660a_0_6"/>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158" name="Google Shape;158;g34c3ae7660a_0_6"/>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59" name="Google Shape;159;g34c3ae7660a_0_6"/>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160" name="Google Shape;160;g34c3ae7660a_0_6"/>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3. Señalización </a:t>
            </a:r>
            <a:endParaRPr b="0" i="0" sz="1400" u="none" cap="none" strike="noStrike">
              <a:solidFill>
                <a:srgbClr val="000000"/>
              </a:solidFill>
              <a:latin typeface="Arial"/>
              <a:ea typeface="Arial"/>
              <a:cs typeface="Arial"/>
              <a:sym typeface="Arial"/>
            </a:endParaRPr>
          </a:p>
        </p:txBody>
      </p:sp>
      <p:pic>
        <p:nvPicPr>
          <p:cNvPr id="161" name="Google Shape;161;g34c3ae7660a_0_6"/>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162" name="Google Shape;162;g34c3ae7660a_0_6"/>
          <p:cNvSpPr txBox="1"/>
          <p:nvPr/>
        </p:nvSpPr>
        <p:spPr>
          <a:xfrm>
            <a:off x="310350" y="1023275"/>
            <a:ext cx="11571300"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Busca mejorar las condiciones de seguridad vial, movilidad y accesibilidad para todos los usuarios de la vía, a través de las mejoras al sistema de señalización en Bogotá D.C.; En La Candelaria durante en el 2024 se realizó lo siguiente:</a:t>
            </a:r>
            <a:endParaRPr b="1" i="0" sz="2000" u="none" cap="none" strike="noStrike">
              <a:solidFill>
                <a:srgbClr val="1D2046"/>
              </a:solidFill>
              <a:latin typeface="Arial"/>
              <a:ea typeface="Arial"/>
              <a:cs typeface="Arial"/>
              <a:sym typeface="Arial"/>
            </a:endParaRPr>
          </a:p>
        </p:txBody>
      </p:sp>
      <p:pic>
        <p:nvPicPr>
          <p:cNvPr id="163" name="Google Shape;163;g34c3ae7660a_0_6"/>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164" name="Google Shape;164;g34c3ae7660a_0_6"/>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165" name="Google Shape;165;g34c3ae7660a_0_6"/>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166" name="Google Shape;166;g34c3ae7660a_0_6"/>
          <p:cNvSpPr txBox="1"/>
          <p:nvPr/>
        </p:nvSpPr>
        <p:spPr>
          <a:xfrm>
            <a:off x="1615000" y="2410395"/>
            <a:ext cx="6879900" cy="8310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0" i="0" lang="es-CO" sz="3000" u="none" cap="none" strike="noStrike">
                <a:solidFill>
                  <a:srgbClr val="151A3B"/>
                </a:solidFill>
                <a:latin typeface="Arial Black"/>
                <a:ea typeface="Arial Black"/>
                <a:cs typeface="Arial Black"/>
                <a:sym typeface="Arial Black"/>
              </a:rPr>
              <a:t>2,0 </a:t>
            </a:r>
            <a:r>
              <a:rPr b="1" i="0" lang="es-CO" sz="3000" u="none" cap="none" strike="noStrike">
                <a:solidFill>
                  <a:srgbClr val="BED000"/>
                </a:solidFill>
                <a:latin typeface="Arial Black"/>
                <a:ea typeface="Arial Black"/>
                <a:cs typeface="Arial Black"/>
                <a:sym typeface="Arial Black"/>
              </a:rPr>
              <a:t>INSTALACIÓN DE              SEÑALIZACIÓN</a:t>
            </a:r>
            <a:endParaRPr b="1" i="0" sz="3000" u="none" cap="none" strike="noStrike">
              <a:solidFill>
                <a:srgbClr val="BED000"/>
              </a:solidFill>
              <a:latin typeface="Arial Black"/>
              <a:ea typeface="Arial Black"/>
              <a:cs typeface="Arial Black"/>
              <a:sym typeface="Arial Black"/>
            </a:endParaRPr>
          </a:p>
        </p:txBody>
      </p:sp>
      <p:sp>
        <p:nvSpPr>
          <p:cNvPr id="167" name="Google Shape;167;g34c3ae7660a_0_6"/>
          <p:cNvSpPr txBox="1"/>
          <p:nvPr/>
        </p:nvSpPr>
        <p:spPr>
          <a:xfrm>
            <a:off x="1615000" y="3625787"/>
            <a:ext cx="6981900" cy="830906"/>
          </a:xfrm>
          <a:prstGeom prst="rect">
            <a:avLst/>
          </a:prstGeom>
          <a:noFill/>
          <a:ln>
            <a:noFill/>
          </a:ln>
        </p:spPr>
        <p:txBody>
          <a:bodyPr anchorCtr="0" anchor="ctr" bIns="45675" lIns="45675" spcFirstLastPara="1" rIns="45675" wrap="square" tIns="45675">
            <a:spAutoFit/>
          </a:bodyPr>
          <a:lstStyle/>
          <a:p>
            <a:pPr indent="-400050" lvl="0" marL="457200" marR="0" rtl="0" algn="l">
              <a:lnSpc>
                <a:spcPct val="80000"/>
              </a:lnSpc>
              <a:spcBef>
                <a:spcPts val="0"/>
              </a:spcBef>
              <a:spcAft>
                <a:spcPts val="0"/>
              </a:spcAft>
              <a:buClr>
                <a:srgbClr val="BED000"/>
              </a:buClr>
              <a:buSzPts val="2700"/>
              <a:buFont typeface="Arial Black"/>
              <a:buChar char="●"/>
            </a:pPr>
            <a:r>
              <a:rPr b="0" i="0" lang="es-CO" sz="3000" u="none" cap="none" strike="noStrike">
                <a:solidFill>
                  <a:srgbClr val="151A3B"/>
                </a:solidFill>
                <a:latin typeface="Arial Black"/>
                <a:ea typeface="Arial Black"/>
                <a:cs typeface="Arial Black"/>
                <a:sym typeface="Arial Black"/>
              </a:rPr>
              <a:t>93 </a:t>
            </a:r>
            <a:r>
              <a:rPr b="1" i="0" lang="es-CO" sz="3000" u="none" cap="none" strike="noStrike">
                <a:solidFill>
                  <a:srgbClr val="BED000"/>
                </a:solidFill>
                <a:latin typeface="Arial Black"/>
                <a:ea typeface="Arial Black"/>
                <a:cs typeface="Arial Black"/>
                <a:sym typeface="Arial Black"/>
              </a:rPr>
              <a:t>MANTENIMIENTO DE SEÑALIZACIÓN </a:t>
            </a:r>
            <a:endParaRPr b="1" i="0" sz="3000" u="none" cap="none" strike="noStrike">
              <a:solidFill>
                <a:srgbClr val="BED000"/>
              </a:solidFill>
              <a:latin typeface="Arial Black"/>
              <a:ea typeface="Arial Black"/>
              <a:cs typeface="Arial Black"/>
              <a:sym typeface="Arial Black"/>
            </a:endParaRPr>
          </a:p>
        </p:txBody>
      </p:sp>
      <p:sp>
        <p:nvSpPr>
          <p:cNvPr id="168" name="Google Shape;168;g34c3ae7660a_0_6"/>
          <p:cNvSpPr txBox="1"/>
          <p:nvPr/>
        </p:nvSpPr>
        <p:spPr>
          <a:xfrm>
            <a:off x="1672700" y="4763640"/>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1" i="0" lang="es-CO" sz="3000" u="none" cap="none" strike="noStrike">
                <a:solidFill>
                  <a:srgbClr val="151A3B"/>
                </a:solidFill>
                <a:latin typeface="Arial Black"/>
                <a:ea typeface="Arial Black"/>
                <a:cs typeface="Arial Black"/>
                <a:sym typeface="Arial Black"/>
              </a:rPr>
              <a:t>9</a:t>
            </a:r>
            <a:r>
              <a:rPr b="1" i="0" lang="es-CO" sz="3000" u="none" cap="none" strike="noStrike">
                <a:solidFill>
                  <a:srgbClr val="BED000"/>
                </a:solidFill>
                <a:latin typeface="Arial Black"/>
                <a:ea typeface="Arial Black"/>
                <a:cs typeface="Arial Black"/>
                <a:sym typeface="Arial Black"/>
              </a:rPr>
              <a:t> PASOS PEATONALES</a:t>
            </a:r>
            <a:endParaRPr b="1" i="0" sz="3000" u="none" cap="none" strike="noStrike">
              <a:solidFill>
                <a:srgbClr val="BED000"/>
              </a:solidFill>
              <a:latin typeface="Arial Black"/>
              <a:ea typeface="Arial Black"/>
              <a:cs typeface="Arial Black"/>
              <a:sym typeface="Arial Black"/>
            </a:endParaRPr>
          </a:p>
        </p:txBody>
      </p:sp>
      <p:grpSp>
        <p:nvGrpSpPr>
          <p:cNvPr id="169" name="Google Shape;169;g34c3ae7660a_0_6"/>
          <p:cNvGrpSpPr/>
          <p:nvPr/>
        </p:nvGrpSpPr>
        <p:grpSpPr>
          <a:xfrm>
            <a:off x="276909" y="5012356"/>
            <a:ext cx="1267500" cy="1268100"/>
            <a:chOff x="169275" y="3813133"/>
            <a:chExt cx="1267500" cy="1268100"/>
          </a:xfrm>
        </p:grpSpPr>
        <p:sp>
          <p:nvSpPr>
            <p:cNvPr id="170" name="Google Shape;170;g34c3ae7660a_0_6"/>
            <p:cNvSpPr/>
            <p:nvPr/>
          </p:nvSpPr>
          <p:spPr>
            <a:xfrm>
              <a:off x="169275" y="3813133"/>
              <a:ext cx="1267500" cy="1268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71" name="Google Shape;171;g34c3ae7660a_0_6"/>
            <p:cNvPicPr preferRelativeResize="0"/>
            <p:nvPr/>
          </p:nvPicPr>
          <p:blipFill rotWithShape="1">
            <a:blip r:embed="rId8">
              <a:alphaModFix/>
            </a:blip>
            <a:srcRect b="0" l="0" r="0" t="0"/>
            <a:stretch/>
          </p:blipFill>
          <p:spPr>
            <a:xfrm>
              <a:off x="247485" y="4029232"/>
              <a:ext cx="1111078" cy="703500"/>
            </a:xfrm>
            <a:prstGeom prst="rect">
              <a:avLst/>
            </a:prstGeom>
            <a:noFill/>
            <a:ln>
              <a:noFill/>
            </a:ln>
          </p:spPr>
        </p:pic>
      </p:grpSp>
      <p:sp>
        <p:nvSpPr>
          <p:cNvPr id="172" name="Google Shape;172;g34c3ae7660a_0_6"/>
          <p:cNvSpPr/>
          <p:nvPr/>
        </p:nvSpPr>
        <p:spPr>
          <a:xfrm>
            <a:off x="246894" y="2233538"/>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73" name="Google Shape;173;g34c3ae7660a_0_6"/>
          <p:cNvPicPr preferRelativeResize="0"/>
          <p:nvPr/>
        </p:nvPicPr>
        <p:blipFill rotWithShape="1">
          <a:blip r:embed="rId9">
            <a:alphaModFix/>
          </a:blip>
          <a:srcRect b="0" l="0" r="0" t="0"/>
          <a:stretch/>
        </p:blipFill>
        <p:spPr>
          <a:xfrm>
            <a:off x="7859115" y="1765677"/>
            <a:ext cx="2608150" cy="2426575"/>
          </a:xfrm>
          <a:prstGeom prst="rect">
            <a:avLst/>
          </a:prstGeom>
          <a:noFill/>
          <a:ln>
            <a:noFill/>
          </a:ln>
        </p:spPr>
      </p:pic>
      <p:pic>
        <p:nvPicPr>
          <p:cNvPr id="174" name="Google Shape;174;g34c3ae7660a_0_6"/>
          <p:cNvPicPr preferRelativeResize="0"/>
          <p:nvPr/>
        </p:nvPicPr>
        <p:blipFill rotWithShape="1">
          <a:blip r:embed="rId10">
            <a:alphaModFix/>
          </a:blip>
          <a:srcRect b="0" l="0" r="0" t="0"/>
          <a:stretch/>
        </p:blipFill>
        <p:spPr>
          <a:xfrm>
            <a:off x="9156575" y="3984199"/>
            <a:ext cx="2725084" cy="2552600"/>
          </a:xfrm>
          <a:prstGeom prst="rect">
            <a:avLst/>
          </a:prstGeom>
          <a:noFill/>
          <a:ln>
            <a:noFill/>
          </a:ln>
        </p:spPr>
      </p:pic>
      <p:pic>
        <p:nvPicPr>
          <p:cNvPr id="175" name="Google Shape;175;g34c3ae7660a_0_6"/>
          <p:cNvPicPr preferRelativeResize="0"/>
          <p:nvPr/>
        </p:nvPicPr>
        <p:blipFill rotWithShape="1">
          <a:blip r:embed="rId11">
            <a:alphaModFix/>
          </a:blip>
          <a:srcRect b="0" l="0" r="0" t="0"/>
          <a:stretch/>
        </p:blipFill>
        <p:spPr>
          <a:xfrm>
            <a:off x="465138" y="2404086"/>
            <a:ext cx="831020" cy="831000"/>
          </a:xfrm>
          <a:prstGeom prst="rect">
            <a:avLst/>
          </a:prstGeom>
          <a:noFill/>
          <a:ln>
            <a:noFill/>
          </a:ln>
        </p:spPr>
      </p:pic>
      <p:sp>
        <p:nvSpPr>
          <p:cNvPr id="176" name="Google Shape;176;g34c3ae7660a_0_6"/>
          <p:cNvSpPr txBox="1"/>
          <p:nvPr/>
        </p:nvSpPr>
        <p:spPr>
          <a:xfrm>
            <a:off x="1672700" y="5565315"/>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0" i="0" lang="es-CO" sz="3000" u="none" cap="none" strike="noStrike">
                <a:solidFill>
                  <a:srgbClr val="151A3B"/>
                </a:solidFill>
                <a:latin typeface="Arial Black"/>
                <a:ea typeface="Arial Black"/>
                <a:cs typeface="Arial Black"/>
                <a:sym typeface="Arial Black"/>
              </a:rPr>
              <a:t>2,37 </a:t>
            </a:r>
            <a:r>
              <a:rPr b="1" i="0" lang="es-CO" sz="3000" u="none" cap="none" strike="noStrike">
                <a:solidFill>
                  <a:srgbClr val="BED000"/>
                </a:solidFill>
                <a:latin typeface="Arial Black"/>
                <a:ea typeface="Arial Black"/>
                <a:cs typeface="Arial Black"/>
                <a:sym typeface="Arial Black"/>
              </a:rPr>
              <a:t>KM CARRIL DEMARCADO </a:t>
            </a:r>
            <a:endParaRPr b="1" i="0" sz="3000" u="none" cap="none" strike="noStrike">
              <a:solidFill>
                <a:srgbClr val="BED000"/>
              </a:solidFill>
              <a:latin typeface="Arial Black"/>
              <a:ea typeface="Arial Black"/>
              <a:cs typeface="Arial Black"/>
              <a:sym typeface="Arial Black"/>
            </a:endParaRPr>
          </a:p>
        </p:txBody>
      </p:sp>
      <p:grpSp>
        <p:nvGrpSpPr>
          <p:cNvPr id="177" name="Google Shape;177;g34c3ae7660a_0_6"/>
          <p:cNvGrpSpPr/>
          <p:nvPr/>
        </p:nvGrpSpPr>
        <p:grpSpPr>
          <a:xfrm>
            <a:off x="222303" y="3609709"/>
            <a:ext cx="1267500" cy="1172100"/>
            <a:chOff x="169269" y="2428655"/>
            <a:chExt cx="1267500" cy="1172100"/>
          </a:xfrm>
        </p:grpSpPr>
        <p:sp>
          <p:nvSpPr>
            <p:cNvPr id="178" name="Google Shape;178;g34c3ae7660a_0_6"/>
            <p:cNvSpPr/>
            <p:nvPr/>
          </p:nvSpPr>
          <p:spPr>
            <a:xfrm>
              <a:off x="169269" y="2428655"/>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79" name="Google Shape;179;g34c3ae7660a_0_6"/>
            <p:cNvPicPr preferRelativeResize="0"/>
            <p:nvPr/>
          </p:nvPicPr>
          <p:blipFill rotWithShape="1">
            <a:blip r:embed="rId12">
              <a:alphaModFix/>
            </a:blip>
            <a:srcRect b="0" l="0" r="0" t="0"/>
            <a:stretch/>
          </p:blipFill>
          <p:spPr>
            <a:xfrm>
              <a:off x="405071" y="2693670"/>
              <a:ext cx="749974" cy="597950"/>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g34c3ae7660a_0_178"/>
          <p:cNvPicPr preferRelativeResize="0"/>
          <p:nvPr/>
        </p:nvPicPr>
        <p:blipFill rotWithShape="1">
          <a:blip r:embed="rId3">
            <a:alphaModFix/>
          </a:blip>
          <a:srcRect b="2111" l="0" r="62912" t="35961"/>
          <a:stretch/>
        </p:blipFill>
        <p:spPr>
          <a:xfrm>
            <a:off x="10153056" y="99380"/>
            <a:ext cx="2038944" cy="6858000"/>
          </a:xfrm>
          <a:prstGeom prst="rect">
            <a:avLst/>
          </a:prstGeom>
          <a:noFill/>
          <a:ln>
            <a:noFill/>
          </a:ln>
        </p:spPr>
      </p:pic>
      <p:cxnSp>
        <p:nvCxnSpPr>
          <p:cNvPr id="185" name="Google Shape;185;g34c3ae7660a_0_178"/>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86" name="Google Shape;186;g34c3ae7660a_0_178"/>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187" name="Google Shape;187;g34c3ae7660a_0_178"/>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4. Semaforización </a:t>
            </a:r>
            <a:endParaRPr b="0" i="0" sz="1400" u="none" cap="none" strike="noStrike">
              <a:solidFill>
                <a:srgbClr val="000000"/>
              </a:solidFill>
              <a:latin typeface="Arial"/>
              <a:ea typeface="Arial"/>
              <a:cs typeface="Arial"/>
              <a:sym typeface="Arial"/>
            </a:endParaRPr>
          </a:p>
        </p:txBody>
      </p:sp>
      <p:pic>
        <p:nvPicPr>
          <p:cNvPr id="188" name="Google Shape;188;g34c3ae7660a_0_178"/>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189" name="Google Shape;189;g34c3ae7660a_0_178"/>
          <p:cNvSpPr txBox="1"/>
          <p:nvPr/>
        </p:nvSpPr>
        <p:spPr>
          <a:xfrm>
            <a:off x="335100" y="1040075"/>
            <a:ext cx="11571300" cy="1366488"/>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chemeClr val="dk1"/>
              </a:buClr>
              <a:buSzPts val="1100"/>
              <a:buFont typeface="Arial"/>
              <a:buNone/>
            </a:pPr>
            <a:r>
              <a:rPr b="1" i="0" lang="es-CO" sz="2400" u="none" cap="none" strike="noStrike">
                <a:solidFill>
                  <a:srgbClr val="1D2046"/>
                </a:solidFill>
                <a:latin typeface="Arial"/>
                <a:ea typeface="Arial"/>
                <a:cs typeface="Arial"/>
                <a:sym typeface="Arial"/>
              </a:rPr>
              <a:t>Durante el año 2024 en el distrito se implementaron </a:t>
            </a:r>
            <a:r>
              <a:rPr b="1" i="0" lang="es-CO" sz="2400" u="none" cap="none" strike="noStrike">
                <a:solidFill>
                  <a:srgbClr val="BED000"/>
                </a:solidFill>
                <a:latin typeface="Arial Black"/>
                <a:ea typeface="Arial Black"/>
                <a:cs typeface="Arial Black"/>
                <a:sym typeface="Arial Black"/>
              </a:rPr>
              <a:t>38</a:t>
            </a:r>
            <a:r>
              <a:rPr b="1" i="0" lang="es-CO" sz="2400" u="none" cap="none" strike="noStrike">
                <a:solidFill>
                  <a:srgbClr val="1D2046"/>
                </a:solidFill>
                <a:latin typeface="Arial"/>
                <a:ea typeface="Arial"/>
                <a:cs typeface="Arial"/>
                <a:sym typeface="Arial"/>
              </a:rPr>
              <a:t> intersecciones nuevas y </a:t>
            </a:r>
            <a:r>
              <a:rPr b="1" i="0" lang="es-CO" sz="2400" u="none" cap="none" strike="noStrike">
                <a:solidFill>
                  <a:srgbClr val="BED000"/>
                </a:solidFill>
                <a:latin typeface="Arial Black"/>
                <a:ea typeface="Arial Black"/>
                <a:cs typeface="Arial Black"/>
                <a:sym typeface="Arial Black"/>
              </a:rPr>
              <a:t>34</a:t>
            </a:r>
            <a:r>
              <a:rPr b="1" i="0" lang="es-CO" sz="2400" u="none" cap="none" strike="noStrike">
                <a:solidFill>
                  <a:srgbClr val="1D2046"/>
                </a:solidFill>
                <a:latin typeface="Arial"/>
                <a:ea typeface="Arial"/>
                <a:cs typeface="Arial"/>
                <a:sym typeface="Arial"/>
              </a:rPr>
              <a:t> intersecciones se complementaron con nuevos dispositivos de señalización.</a:t>
            </a:r>
            <a:endParaRPr b="1" i="0" sz="2400" u="none" cap="none" strike="noStrike">
              <a:solidFill>
                <a:srgbClr val="1D2046"/>
              </a:solidFill>
              <a:latin typeface="Arial"/>
              <a:ea typeface="Arial"/>
              <a:cs typeface="Arial"/>
              <a:sym typeface="Arial"/>
            </a:endParaRPr>
          </a:p>
        </p:txBody>
      </p:sp>
      <p:pic>
        <p:nvPicPr>
          <p:cNvPr id="190" name="Google Shape;190;g34c3ae7660a_0_178"/>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191" name="Google Shape;191;g34c3ae7660a_0_178"/>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192" name="Google Shape;192;g34c3ae7660a_0_178"/>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193" name="Google Shape;193;g34c3ae7660a_0_178"/>
          <p:cNvSpPr/>
          <p:nvPr/>
        </p:nvSpPr>
        <p:spPr>
          <a:xfrm>
            <a:off x="169257" y="2356280"/>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4" name="Google Shape;194;g34c3ae7660a_0_178"/>
          <p:cNvSpPr/>
          <p:nvPr/>
        </p:nvSpPr>
        <p:spPr>
          <a:xfrm>
            <a:off x="182700" y="3828771"/>
            <a:ext cx="1267500" cy="1268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5" name="Google Shape;195;g34c3ae7660a_0_178"/>
          <p:cNvSpPr/>
          <p:nvPr/>
        </p:nvSpPr>
        <p:spPr>
          <a:xfrm>
            <a:off x="205258" y="5400913"/>
            <a:ext cx="1195500" cy="1100400"/>
          </a:xfrm>
          <a:prstGeom prst="ellipse">
            <a:avLst/>
          </a:prstGeom>
          <a:no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96" name="Google Shape;196;g34c3ae7660a_0_178"/>
          <p:cNvPicPr preferRelativeResize="0"/>
          <p:nvPr/>
        </p:nvPicPr>
        <p:blipFill rotWithShape="1">
          <a:blip r:embed="rId8">
            <a:alphaModFix/>
          </a:blip>
          <a:srcRect b="0" l="0" r="0" t="0"/>
          <a:stretch/>
        </p:blipFill>
        <p:spPr>
          <a:xfrm>
            <a:off x="247485" y="4034807"/>
            <a:ext cx="1111078" cy="703500"/>
          </a:xfrm>
          <a:prstGeom prst="rect">
            <a:avLst/>
          </a:prstGeom>
          <a:noFill/>
          <a:ln>
            <a:noFill/>
          </a:ln>
        </p:spPr>
      </p:pic>
      <p:pic>
        <p:nvPicPr>
          <p:cNvPr id="197" name="Google Shape;197;g34c3ae7660a_0_178"/>
          <p:cNvPicPr preferRelativeResize="0"/>
          <p:nvPr/>
        </p:nvPicPr>
        <p:blipFill rotWithShape="1">
          <a:blip r:embed="rId9">
            <a:alphaModFix/>
          </a:blip>
          <a:srcRect b="0" l="0" r="0" t="0"/>
          <a:stretch/>
        </p:blipFill>
        <p:spPr>
          <a:xfrm>
            <a:off x="401188" y="2546082"/>
            <a:ext cx="803650" cy="792493"/>
          </a:xfrm>
          <a:prstGeom prst="rect">
            <a:avLst/>
          </a:prstGeom>
          <a:noFill/>
          <a:ln cap="flat" cmpd="sng" w="28575">
            <a:solidFill>
              <a:schemeClr val="lt1"/>
            </a:solidFill>
            <a:prstDash val="solid"/>
            <a:round/>
            <a:headEnd len="sm" w="sm" type="none"/>
            <a:tailEnd len="sm" w="sm" type="none"/>
          </a:ln>
        </p:spPr>
      </p:pic>
      <p:pic>
        <p:nvPicPr>
          <p:cNvPr id="198" name="Google Shape;198;g34c3ae7660a_0_178"/>
          <p:cNvPicPr preferRelativeResize="0"/>
          <p:nvPr/>
        </p:nvPicPr>
        <p:blipFill rotWithShape="1">
          <a:blip r:embed="rId10">
            <a:alphaModFix/>
          </a:blip>
          <a:srcRect b="0" l="0" r="0" t="0"/>
          <a:stretch/>
        </p:blipFill>
        <p:spPr>
          <a:xfrm>
            <a:off x="431148" y="5578925"/>
            <a:ext cx="697495" cy="703500"/>
          </a:xfrm>
          <a:prstGeom prst="rect">
            <a:avLst/>
          </a:prstGeom>
          <a:noFill/>
          <a:ln>
            <a:noFill/>
          </a:ln>
        </p:spPr>
      </p:pic>
      <p:sp>
        <p:nvSpPr>
          <p:cNvPr id="199" name="Google Shape;199;g34c3ae7660a_0_178"/>
          <p:cNvSpPr txBox="1"/>
          <p:nvPr/>
        </p:nvSpPr>
        <p:spPr>
          <a:xfrm>
            <a:off x="1571085" y="2522777"/>
            <a:ext cx="8167794" cy="3896360"/>
          </a:xfrm>
          <a:prstGeom prst="rect">
            <a:avLst/>
          </a:prstGeom>
          <a:noFill/>
          <a:ln>
            <a:noFill/>
          </a:ln>
        </p:spPr>
        <p:txBody>
          <a:bodyPr anchorCtr="0" anchor="ctr" bIns="45675" lIns="45675" spcFirstLastPara="1" rIns="45675" wrap="square" tIns="45675">
            <a:spAutoFit/>
          </a:bodyPr>
          <a:lstStyle/>
          <a:p>
            <a:pPr indent="0" lvl="0" marL="0" marR="0" rtl="0" algn="just">
              <a:lnSpc>
                <a:spcPct val="120000"/>
              </a:lnSpc>
              <a:spcBef>
                <a:spcPts val="0"/>
              </a:spcBef>
              <a:spcAft>
                <a:spcPts val="0"/>
              </a:spcAft>
              <a:buClr>
                <a:schemeClr val="dk1"/>
              </a:buClr>
              <a:buSzPts val="3600"/>
              <a:buFont typeface="Arial"/>
              <a:buNone/>
            </a:pPr>
            <a:r>
              <a:rPr b="1" i="0" lang="es-CO" sz="2500" u="none" cap="none" strike="noStrike">
                <a:solidFill>
                  <a:srgbClr val="1D2046"/>
                </a:solidFill>
                <a:latin typeface="Arial"/>
                <a:ea typeface="Arial"/>
                <a:cs typeface="Arial"/>
                <a:sym typeface="Arial"/>
              </a:rPr>
              <a:t>Llegando a las siguientes cifras:</a:t>
            </a:r>
            <a:endParaRPr b="1" i="0" sz="2000" u="none" cap="none" strike="noStrike">
              <a:solidFill>
                <a:srgbClr val="1D2046"/>
              </a:solidFill>
              <a:latin typeface="Arial"/>
              <a:ea typeface="Arial"/>
              <a:cs typeface="Arial"/>
              <a:sym typeface="Arial"/>
            </a:endParaRPr>
          </a:p>
          <a:p>
            <a:pPr indent="0" lvl="0" marL="0" marR="0" rtl="0" algn="just">
              <a:lnSpc>
                <a:spcPct val="120000"/>
              </a:lnSpc>
              <a:spcBef>
                <a:spcPts val="0"/>
              </a:spcBef>
              <a:spcAft>
                <a:spcPts val="0"/>
              </a:spcAft>
              <a:buClr>
                <a:schemeClr val="dk1"/>
              </a:buClr>
              <a:buSzPts val="1100"/>
              <a:buFont typeface="Arial"/>
              <a:buNone/>
            </a:pPr>
            <a:r>
              <a:t/>
            </a:r>
            <a:endParaRPr b="1" i="0" sz="2000" u="none" cap="none" strike="noStrike">
              <a:solidFill>
                <a:srgbClr val="1D2046"/>
              </a:solidFill>
              <a:latin typeface="Arial"/>
              <a:ea typeface="Arial"/>
              <a:cs typeface="Arial"/>
              <a:sym typeface="Arial"/>
            </a:endParaRPr>
          </a:p>
          <a:p>
            <a:pPr indent="-355600" lvl="0" marL="457200" marR="0" rtl="0" algn="l">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1657</a:t>
            </a:r>
            <a:r>
              <a:rPr b="1" i="0" lang="es-CO" sz="2000" u="none" cap="none" strike="noStrike">
                <a:solidFill>
                  <a:srgbClr val="1D2046"/>
                </a:solidFill>
                <a:latin typeface="Arial Black"/>
                <a:ea typeface="Arial Black"/>
                <a:cs typeface="Arial Black"/>
                <a:sym typeface="Arial Black"/>
              </a:rPr>
              <a:t> </a:t>
            </a:r>
            <a:r>
              <a:rPr b="1" i="0" lang="es-CO" sz="2500" u="none" cap="none" strike="noStrike">
                <a:solidFill>
                  <a:srgbClr val="1D2046"/>
                </a:solidFill>
                <a:latin typeface="Arial Black"/>
                <a:ea typeface="Arial Black"/>
                <a:cs typeface="Arial Black"/>
                <a:sym typeface="Arial Black"/>
              </a:rPr>
              <a:t>INTERSECCIONES CON SEMÁFOROS PARA REGULACIÓN PEATONAL</a:t>
            </a:r>
            <a:endParaRPr b="1" i="0" sz="2500" u="none" cap="none" strike="noStrike">
              <a:solidFill>
                <a:srgbClr val="1D2046"/>
              </a:solidFill>
              <a:latin typeface="Arial Black"/>
              <a:ea typeface="Arial Black"/>
              <a:cs typeface="Arial Black"/>
              <a:sym typeface="Arial Black"/>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319</a:t>
            </a:r>
            <a:r>
              <a:rPr b="1" i="0" lang="es-CO" sz="2000" u="none" cap="none" strike="noStrike">
                <a:solidFill>
                  <a:srgbClr val="1D2046"/>
                </a:solidFill>
                <a:latin typeface="Arial Black"/>
                <a:ea typeface="Arial Black"/>
                <a:cs typeface="Arial Black"/>
                <a:sym typeface="Arial Black"/>
              </a:rPr>
              <a:t> </a:t>
            </a:r>
            <a:r>
              <a:rPr b="1" i="0" lang="es-CO" sz="2400" u="none" cap="none" strike="noStrike">
                <a:solidFill>
                  <a:srgbClr val="1D2046"/>
                </a:solidFill>
                <a:latin typeface="Arial Black"/>
                <a:ea typeface="Arial Black"/>
                <a:cs typeface="Arial Black"/>
                <a:sym typeface="Arial Black"/>
              </a:rPr>
              <a:t>INTERSECCIONES CON SEMÁFOROS PARA REGULACIÓN CICLISTA.</a:t>
            </a:r>
            <a:endParaRPr b="0" i="0" sz="1400" u="none" cap="none" strike="noStrike">
              <a:solidFill>
                <a:srgbClr val="000000"/>
              </a:solidFill>
              <a:latin typeface="Arial"/>
              <a:ea typeface="Arial"/>
              <a:cs typeface="Arial"/>
              <a:sym typeface="Arial"/>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2.860</a:t>
            </a:r>
            <a:r>
              <a:rPr b="1" i="0" lang="es-CO" sz="2000" u="none" cap="none" strike="noStrike">
                <a:solidFill>
                  <a:srgbClr val="1D2046"/>
                </a:solidFill>
                <a:latin typeface="Arial Black"/>
                <a:ea typeface="Arial Black"/>
                <a:cs typeface="Arial Black"/>
                <a:sym typeface="Arial Black"/>
              </a:rPr>
              <a:t> </a:t>
            </a:r>
            <a:r>
              <a:rPr b="1" i="0" lang="es-CO" sz="2400" u="none" cap="none" strike="noStrike">
                <a:solidFill>
                  <a:srgbClr val="1D2046"/>
                </a:solidFill>
                <a:latin typeface="Arial Black"/>
                <a:ea typeface="Arial Black"/>
                <a:cs typeface="Arial Black"/>
                <a:sym typeface="Arial Black"/>
              </a:rPr>
              <a:t>DISPOSITIVOS SONOROS</a:t>
            </a:r>
            <a:endParaRPr b="1" i="0" sz="2000" u="none" cap="none" strike="noStrike">
              <a:solidFill>
                <a:srgbClr val="1D2046"/>
              </a:solidFill>
              <a:latin typeface="Arial Black"/>
              <a:ea typeface="Arial Black"/>
              <a:cs typeface="Arial Black"/>
              <a:sym typeface="Arial Black"/>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3096</a:t>
            </a:r>
            <a:r>
              <a:rPr b="1" i="0" lang="es-CO" sz="2000" u="none" cap="none" strike="noStrike">
                <a:solidFill>
                  <a:srgbClr val="1D2046"/>
                </a:solidFill>
                <a:latin typeface="Arial Black"/>
                <a:ea typeface="Arial Black"/>
                <a:cs typeface="Arial Black"/>
                <a:sym typeface="Arial Black"/>
              </a:rPr>
              <a:t> </a:t>
            </a:r>
            <a:r>
              <a:rPr b="1" i="0" lang="es-CO" sz="2400" u="none" cap="none" strike="noStrike">
                <a:solidFill>
                  <a:srgbClr val="1D2046"/>
                </a:solidFill>
                <a:latin typeface="Arial Black"/>
                <a:ea typeface="Arial Black"/>
                <a:cs typeface="Arial Black"/>
                <a:sym typeface="Arial Black"/>
              </a:rPr>
              <a:t>DISPOSITIVOS BOTÓN PEATONAL</a:t>
            </a:r>
            <a:endParaRPr b="1" i="0" sz="2400" u="none" cap="none" strike="noStrike">
              <a:solidFill>
                <a:srgbClr val="1D2046"/>
              </a:solidFill>
              <a:latin typeface="Arial Black"/>
              <a:ea typeface="Arial Black"/>
              <a:cs typeface="Arial Black"/>
              <a:sym typeface="Arial Black"/>
            </a:endParaRPr>
          </a:p>
        </p:txBody>
      </p:sp>
      <p:pic>
        <p:nvPicPr>
          <p:cNvPr id="200" name="Google Shape;200;g34c3ae7660a_0_178"/>
          <p:cNvPicPr preferRelativeResize="0"/>
          <p:nvPr/>
        </p:nvPicPr>
        <p:blipFill rotWithShape="1">
          <a:blip r:embed="rId11">
            <a:alphaModFix/>
          </a:blip>
          <a:srcRect b="0" l="0" r="0" t="0"/>
          <a:stretch/>
        </p:blipFill>
        <p:spPr>
          <a:xfrm>
            <a:off x="9714144" y="2008877"/>
            <a:ext cx="2150661" cy="2025923"/>
          </a:xfrm>
          <a:prstGeom prst="rect">
            <a:avLst/>
          </a:prstGeom>
          <a:noFill/>
          <a:ln>
            <a:noFill/>
          </a:ln>
        </p:spPr>
      </p:pic>
      <p:pic>
        <p:nvPicPr>
          <p:cNvPr id="201" name="Google Shape;201;g34c3ae7660a_0_178"/>
          <p:cNvPicPr preferRelativeResize="0"/>
          <p:nvPr/>
        </p:nvPicPr>
        <p:blipFill rotWithShape="1">
          <a:blip r:embed="rId12">
            <a:alphaModFix/>
          </a:blip>
          <a:srcRect b="0" l="0" r="0" t="0"/>
          <a:stretch/>
        </p:blipFill>
        <p:spPr>
          <a:xfrm>
            <a:off x="9761938" y="4210440"/>
            <a:ext cx="2297193" cy="22322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g34c3ae7660a_0_259"/>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207" name="Google Shape;207;g34c3ae7660a_0_259"/>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08" name="Google Shape;208;g34c3ae7660a_0_259"/>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09" name="Google Shape;209;g34c3ae7660a_0_259"/>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4. Semaforización </a:t>
            </a:r>
            <a:endParaRPr b="0" i="0" sz="1400" u="none" cap="none" strike="noStrike">
              <a:solidFill>
                <a:srgbClr val="000000"/>
              </a:solidFill>
              <a:latin typeface="Arial"/>
              <a:ea typeface="Arial"/>
              <a:cs typeface="Arial"/>
              <a:sym typeface="Arial"/>
            </a:endParaRPr>
          </a:p>
        </p:txBody>
      </p:sp>
      <p:pic>
        <p:nvPicPr>
          <p:cNvPr id="210" name="Google Shape;210;g34c3ae7660a_0_259"/>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11" name="Google Shape;211;g34c3ae7660a_0_259"/>
          <p:cNvSpPr txBox="1"/>
          <p:nvPr/>
        </p:nvSpPr>
        <p:spPr>
          <a:xfrm>
            <a:off x="335100" y="1116275"/>
            <a:ext cx="11571300" cy="53472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chemeClr val="dk1"/>
              </a:buClr>
              <a:buSzPts val="1100"/>
              <a:buFont typeface="Arial"/>
              <a:buNone/>
            </a:pPr>
            <a:r>
              <a:rPr b="1" i="0" lang="es-CO" sz="2500" u="none" cap="none" strike="noStrike">
                <a:solidFill>
                  <a:srgbClr val="1D2046"/>
                </a:solidFill>
                <a:latin typeface="Arial"/>
                <a:ea typeface="Arial"/>
                <a:cs typeface="Arial"/>
                <a:sym typeface="Arial"/>
              </a:rPr>
              <a:t>En la localidad de La Candelaria se realizó:</a:t>
            </a:r>
            <a:endParaRPr b="1" i="0" sz="2500" u="none" cap="none" strike="noStrike">
              <a:solidFill>
                <a:srgbClr val="1D2046"/>
              </a:solidFill>
              <a:latin typeface="Arial"/>
              <a:ea typeface="Arial"/>
              <a:cs typeface="Arial"/>
              <a:sym typeface="Arial"/>
            </a:endParaRPr>
          </a:p>
        </p:txBody>
      </p:sp>
      <p:pic>
        <p:nvPicPr>
          <p:cNvPr id="212" name="Google Shape;212;g34c3ae7660a_0_259"/>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13" name="Google Shape;213;g34c3ae7660a_0_259"/>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14" name="Google Shape;214;g34c3ae7660a_0_259"/>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15" name="Google Shape;215;g34c3ae7660a_0_259"/>
          <p:cNvSpPr txBox="1"/>
          <p:nvPr/>
        </p:nvSpPr>
        <p:spPr>
          <a:xfrm>
            <a:off x="1473992" y="2543888"/>
            <a:ext cx="83592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151A3B"/>
              </a:buClr>
              <a:buSzPts val="3000"/>
              <a:buFont typeface="Arial Black"/>
              <a:buChar char="●"/>
            </a:pPr>
            <a:r>
              <a:rPr b="1" i="0" lang="es-CO" sz="3000" u="none" cap="none" strike="noStrike">
                <a:solidFill>
                  <a:srgbClr val="BED000"/>
                </a:solidFill>
                <a:latin typeface="Arial Black"/>
                <a:ea typeface="Arial Black"/>
                <a:cs typeface="Arial Black"/>
                <a:sym typeface="Arial Black"/>
              </a:rPr>
              <a:t>140</a:t>
            </a:r>
            <a:r>
              <a:rPr b="0" i="0" lang="es-CO" sz="3000" u="none" cap="none" strike="noStrike">
                <a:solidFill>
                  <a:srgbClr val="151A3B"/>
                </a:solidFill>
                <a:latin typeface="Arial Black"/>
                <a:ea typeface="Arial Black"/>
                <a:cs typeface="Arial Black"/>
                <a:sym typeface="Arial Black"/>
              </a:rPr>
              <a:t> MANTENIMIENTO PREVENTIVO</a:t>
            </a:r>
            <a:endParaRPr b="1" i="0" sz="3000" u="none" cap="none" strike="noStrike">
              <a:solidFill>
                <a:srgbClr val="BED000"/>
              </a:solidFill>
              <a:latin typeface="Arial Black"/>
              <a:ea typeface="Arial Black"/>
              <a:cs typeface="Arial Black"/>
              <a:sym typeface="Arial Black"/>
            </a:endParaRPr>
          </a:p>
        </p:txBody>
      </p:sp>
      <p:sp>
        <p:nvSpPr>
          <p:cNvPr id="216" name="Google Shape;216;g34c3ae7660a_0_259"/>
          <p:cNvSpPr txBox="1"/>
          <p:nvPr/>
        </p:nvSpPr>
        <p:spPr>
          <a:xfrm>
            <a:off x="1576787" y="4324543"/>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000000"/>
              </a:buClr>
              <a:buSzPts val="3000"/>
              <a:buFont typeface="Arial Black"/>
              <a:buChar char="●"/>
            </a:pPr>
            <a:r>
              <a:rPr b="1" i="0" lang="es-CO" sz="3000" u="none" cap="none" strike="noStrike">
                <a:solidFill>
                  <a:srgbClr val="BED000"/>
                </a:solidFill>
                <a:latin typeface="Arial Black"/>
                <a:ea typeface="Arial Black"/>
                <a:cs typeface="Arial Black"/>
                <a:sym typeface="Arial Black"/>
              </a:rPr>
              <a:t>7  </a:t>
            </a:r>
            <a:r>
              <a:rPr b="0" i="0" lang="es-CO" sz="3000" u="none" cap="none" strike="noStrike">
                <a:solidFill>
                  <a:srgbClr val="151A3B"/>
                </a:solidFill>
                <a:latin typeface="Arial Black"/>
                <a:ea typeface="Arial Black"/>
                <a:cs typeface="Arial Black"/>
                <a:sym typeface="Arial Black"/>
              </a:rPr>
              <a:t>REPROGRAMACIONES</a:t>
            </a:r>
            <a:endParaRPr b="1" i="0" sz="3000" u="none" cap="none" strike="noStrike">
              <a:solidFill>
                <a:srgbClr val="BED000"/>
              </a:solidFill>
              <a:latin typeface="Arial Black"/>
              <a:ea typeface="Arial Black"/>
              <a:cs typeface="Arial Black"/>
              <a:sym typeface="Arial Black"/>
            </a:endParaRPr>
          </a:p>
        </p:txBody>
      </p:sp>
      <p:sp>
        <p:nvSpPr>
          <p:cNvPr id="217" name="Google Shape;217;g34c3ae7660a_0_259"/>
          <p:cNvSpPr/>
          <p:nvPr/>
        </p:nvSpPr>
        <p:spPr>
          <a:xfrm>
            <a:off x="169257" y="1822880"/>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8" name="Google Shape;218;g34c3ae7660a_0_259"/>
          <p:cNvSpPr/>
          <p:nvPr/>
        </p:nvSpPr>
        <p:spPr>
          <a:xfrm>
            <a:off x="182700" y="3371571"/>
            <a:ext cx="1267500" cy="1268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9" name="Google Shape;219;g34c3ae7660a_0_259"/>
          <p:cNvSpPr/>
          <p:nvPr/>
        </p:nvSpPr>
        <p:spPr>
          <a:xfrm>
            <a:off x="205259" y="4943713"/>
            <a:ext cx="1195500" cy="1100400"/>
          </a:xfrm>
          <a:prstGeom prst="ellipse">
            <a:avLst/>
          </a:prstGeom>
          <a:no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20" name="Google Shape;220;g34c3ae7660a_0_259"/>
          <p:cNvPicPr preferRelativeResize="0"/>
          <p:nvPr/>
        </p:nvPicPr>
        <p:blipFill rotWithShape="1">
          <a:blip r:embed="rId8">
            <a:alphaModFix/>
          </a:blip>
          <a:srcRect b="0" l="0" r="0" t="0"/>
          <a:stretch/>
        </p:blipFill>
        <p:spPr>
          <a:xfrm>
            <a:off x="247485" y="3577607"/>
            <a:ext cx="1111078" cy="703500"/>
          </a:xfrm>
          <a:prstGeom prst="rect">
            <a:avLst/>
          </a:prstGeom>
          <a:noFill/>
          <a:ln>
            <a:noFill/>
          </a:ln>
        </p:spPr>
      </p:pic>
      <p:pic>
        <p:nvPicPr>
          <p:cNvPr id="221" name="Google Shape;221;g34c3ae7660a_0_259"/>
          <p:cNvPicPr preferRelativeResize="0"/>
          <p:nvPr/>
        </p:nvPicPr>
        <p:blipFill rotWithShape="1">
          <a:blip r:embed="rId9">
            <a:alphaModFix/>
          </a:blip>
          <a:srcRect b="0" l="0" r="0" t="0"/>
          <a:stretch/>
        </p:blipFill>
        <p:spPr>
          <a:xfrm>
            <a:off x="9558947" y="1165703"/>
            <a:ext cx="2424675" cy="2255875"/>
          </a:xfrm>
          <a:prstGeom prst="rect">
            <a:avLst/>
          </a:prstGeom>
          <a:noFill/>
          <a:ln>
            <a:noFill/>
          </a:ln>
        </p:spPr>
      </p:pic>
      <p:pic>
        <p:nvPicPr>
          <p:cNvPr id="222" name="Google Shape;222;g34c3ae7660a_0_259"/>
          <p:cNvPicPr preferRelativeResize="0"/>
          <p:nvPr/>
        </p:nvPicPr>
        <p:blipFill rotWithShape="1">
          <a:blip r:embed="rId10">
            <a:alphaModFix/>
          </a:blip>
          <a:srcRect b="0" l="0" r="0" t="0"/>
          <a:stretch/>
        </p:blipFill>
        <p:spPr>
          <a:xfrm>
            <a:off x="9114636" y="4053078"/>
            <a:ext cx="2424675" cy="2270225"/>
          </a:xfrm>
          <a:prstGeom prst="rect">
            <a:avLst/>
          </a:prstGeom>
          <a:noFill/>
          <a:ln>
            <a:noFill/>
          </a:ln>
        </p:spPr>
      </p:pic>
      <p:pic>
        <p:nvPicPr>
          <p:cNvPr id="223" name="Google Shape;223;g34c3ae7660a_0_259"/>
          <p:cNvPicPr preferRelativeResize="0"/>
          <p:nvPr/>
        </p:nvPicPr>
        <p:blipFill rotWithShape="1">
          <a:blip r:embed="rId11">
            <a:alphaModFix/>
          </a:blip>
          <a:srcRect b="0" l="0" r="0" t="0"/>
          <a:stretch/>
        </p:blipFill>
        <p:spPr>
          <a:xfrm>
            <a:off x="401188" y="2012682"/>
            <a:ext cx="803650" cy="792493"/>
          </a:xfrm>
          <a:prstGeom prst="rect">
            <a:avLst/>
          </a:prstGeom>
          <a:noFill/>
          <a:ln cap="flat" cmpd="sng" w="28575">
            <a:solidFill>
              <a:schemeClr val="lt1"/>
            </a:solidFill>
            <a:prstDash val="solid"/>
            <a:round/>
            <a:headEnd len="sm" w="sm" type="none"/>
            <a:tailEnd len="sm" w="sm" type="none"/>
          </a:ln>
        </p:spPr>
      </p:pic>
      <p:pic>
        <p:nvPicPr>
          <p:cNvPr id="224" name="Google Shape;224;g34c3ae7660a_0_259"/>
          <p:cNvPicPr preferRelativeResize="0"/>
          <p:nvPr/>
        </p:nvPicPr>
        <p:blipFill rotWithShape="1">
          <a:blip r:embed="rId12">
            <a:alphaModFix/>
          </a:blip>
          <a:srcRect b="0" l="0" r="0" t="0"/>
          <a:stretch/>
        </p:blipFill>
        <p:spPr>
          <a:xfrm>
            <a:off x="431148" y="5121725"/>
            <a:ext cx="697495" cy="703500"/>
          </a:xfrm>
          <a:prstGeom prst="rect">
            <a:avLst/>
          </a:prstGeom>
          <a:noFill/>
          <a:ln>
            <a:noFill/>
          </a:ln>
        </p:spPr>
      </p:pic>
      <p:sp>
        <p:nvSpPr>
          <p:cNvPr id="225" name="Google Shape;225;g34c3ae7660a_0_259"/>
          <p:cNvSpPr/>
          <p:nvPr/>
        </p:nvSpPr>
        <p:spPr>
          <a:xfrm>
            <a:off x="4923477" y="5830750"/>
            <a:ext cx="1089300" cy="555000"/>
          </a:xfrm>
          <a:prstGeom prst="rightArrow">
            <a:avLst>
              <a:gd fmla="val 50000" name="adj1"/>
              <a:gd fmla="val 50000" name="adj2"/>
            </a:avLst>
          </a:prstGeom>
          <a:solidFill>
            <a:srgbClr val="B8D101"/>
          </a:solidFill>
          <a:ln cap="flat" cmpd="sng" w="9525">
            <a:solidFill>
              <a:srgbClr val="5E5E5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226" name="Google Shape;226;g34c3ae7660a_0_259"/>
          <p:cNvSpPr txBox="1"/>
          <p:nvPr/>
        </p:nvSpPr>
        <p:spPr>
          <a:xfrm>
            <a:off x="2710400" y="5241250"/>
            <a:ext cx="6593400" cy="486300"/>
          </a:xfrm>
          <a:prstGeom prst="rect">
            <a:avLst/>
          </a:prstGeom>
          <a:noFill/>
          <a:ln>
            <a:noFill/>
          </a:ln>
        </p:spPr>
        <p:txBody>
          <a:bodyPr anchorCtr="0" anchor="ctr" bIns="45675" lIns="45675" spcFirstLastPara="1" rIns="45675" wrap="square" tIns="45675">
            <a:spAutoFit/>
          </a:bodyPr>
          <a:lstStyle/>
          <a:p>
            <a:pPr indent="0" lvl="0" marL="457200" marR="0" rtl="0" algn="l">
              <a:lnSpc>
                <a:spcPct val="80000"/>
              </a:lnSpc>
              <a:spcBef>
                <a:spcPts val="0"/>
              </a:spcBef>
              <a:spcAft>
                <a:spcPts val="0"/>
              </a:spcAft>
              <a:buClr>
                <a:srgbClr val="000000"/>
              </a:buClr>
              <a:buSzPts val="3200"/>
              <a:buFont typeface="Arial"/>
              <a:buNone/>
            </a:pPr>
            <a:r>
              <a:rPr b="1" i="0" lang="es-CO" sz="3200" u="none" cap="none" strike="noStrike">
                <a:solidFill>
                  <a:srgbClr val="BED000"/>
                </a:solidFill>
                <a:latin typeface="Arial Black"/>
                <a:ea typeface="Arial Black"/>
                <a:cs typeface="Arial Black"/>
                <a:sym typeface="Arial Black"/>
              </a:rPr>
              <a:t>Expansión del sistema</a:t>
            </a:r>
            <a:endParaRPr b="1" i="0" sz="3200" u="none" cap="none" strike="noStrike">
              <a:solidFill>
                <a:srgbClr val="BED000"/>
              </a:solidFill>
              <a:latin typeface="Arial Black"/>
              <a:ea typeface="Arial Black"/>
              <a:cs typeface="Arial Black"/>
              <a:sym typeface="Arial Black"/>
            </a:endParaRPr>
          </a:p>
        </p:txBody>
      </p:sp>
      <p:sp>
        <p:nvSpPr>
          <p:cNvPr id="227" name="Google Shape;227;g34c3ae7660a_0_259"/>
          <p:cNvSpPr txBox="1"/>
          <p:nvPr/>
        </p:nvSpPr>
        <p:spPr>
          <a:xfrm>
            <a:off x="3966700" y="6336250"/>
            <a:ext cx="697500" cy="301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1700"/>
              <a:buFont typeface="Arial"/>
              <a:buNone/>
            </a:pPr>
            <a:r>
              <a:rPr b="1" i="0" lang="es-CO" sz="1700" u="none" cap="none" strike="noStrike">
                <a:solidFill>
                  <a:srgbClr val="BED000"/>
                </a:solidFill>
                <a:latin typeface="Arial Black"/>
                <a:ea typeface="Arial Black"/>
                <a:cs typeface="Arial Black"/>
                <a:sym typeface="Arial Black"/>
              </a:rPr>
              <a:t>2023</a:t>
            </a:r>
            <a:endParaRPr b="0" i="0" sz="2300" u="none" cap="none" strike="noStrike">
              <a:solidFill>
                <a:srgbClr val="151A3B"/>
              </a:solidFill>
              <a:latin typeface="Arial Black"/>
              <a:ea typeface="Arial Black"/>
              <a:cs typeface="Arial Black"/>
              <a:sym typeface="Arial Black"/>
            </a:endParaRPr>
          </a:p>
        </p:txBody>
      </p:sp>
      <p:sp>
        <p:nvSpPr>
          <p:cNvPr id="228" name="Google Shape;228;g34c3ae7660a_0_259"/>
          <p:cNvSpPr txBox="1"/>
          <p:nvPr/>
        </p:nvSpPr>
        <p:spPr>
          <a:xfrm>
            <a:off x="6400700" y="6348925"/>
            <a:ext cx="697500" cy="301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1700"/>
              <a:buFont typeface="Arial"/>
              <a:buNone/>
            </a:pPr>
            <a:r>
              <a:rPr b="1" i="0" lang="es-CO" sz="1700" u="none" cap="none" strike="noStrike">
                <a:solidFill>
                  <a:srgbClr val="BED000"/>
                </a:solidFill>
                <a:latin typeface="Arial Black"/>
                <a:ea typeface="Arial Black"/>
                <a:cs typeface="Arial Black"/>
                <a:sym typeface="Arial Black"/>
              </a:rPr>
              <a:t>2024</a:t>
            </a:r>
            <a:endParaRPr b="1" i="0" sz="1700" u="none" cap="none" strike="noStrike">
              <a:solidFill>
                <a:srgbClr val="BED000"/>
              </a:solidFill>
              <a:latin typeface="Arial Black"/>
              <a:ea typeface="Arial Black"/>
              <a:cs typeface="Arial Black"/>
              <a:sym typeface="Arial Black"/>
            </a:endParaRPr>
          </a:p>
        </p:txBody>
      </p:sp>
      <p:sp>
        <p:nvSpPr>
          <p:cNvPr id="229" name="Google Shape;229;g34c3ae7660a_0_259"/>
          <p:cNvSpPr txBox="1"/>
          <p:nvPr/>
        </p:nvSpPr>
        <p:spPr>
          <a:xfrm>
            <a:off x="3826000" y="5907850"/>
            <a:ext cx="1267500" cy="535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3600"/>
              <a:buFont typeface="Arial"/>
              <a:buNone/>
            </a:pPr>
            <a:r>
              <a:rPr b="0" i="0" lang="es-CO" sz="3600" u="none" cap="none" strike="noStrike">
                <a:solidFill>
                  <a:srgbClr val="151A3B"/>
                </a:solidFill>
                <a:latin typeface="Arial Black"/>
                <a:ea typeface="Arial Black"/>
                <a:cs typeface="Arial Black"/>
                <a:sym typeface="Arial Black"/>
              </a:rPr>
              <a:t>27</a:t>
            </a:r>
            <a:endParaRPr b="0" i="0" sz="3600" u="none" cap="none" strike="noStrike">
              <a:solidFill>
                <a:srgbClr val="151A3B"/>
              </a:solidFill>
              <a:latin typeface="Arial Black"/>
              <a:ea typeface="Arial Black"/>
              <a:cs typeface="Arial Black"/>
              <a:sym typeface="Arial Black"/>
            </a:endParaRPr>
          </a:p>
        </p:txBody>
      </p:sp>
      <p:sp>
        <p:nvSpPr>
          <p:cNvPr id="230" name="Google Shape;230;g34c3ae7660a_0_259"/>
          <p:cNvSpPr txBox="1"/>
          <p:nvPr/>
        </p:nvSpPr>
        <p:spPr>
          <a:xfrm>
            <a:off x="6253950" y="5887225"/>
            <a:ext cx="1089300" cy="535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3600"/>
              <a:buFont typeface="Arial"/>
              <a:buNone/>
            </a:pPr>
            <a:r>
              <a:rPr b="1" i="0" lang="es-CO" sz="3600" u="none" cap="none" strike="noStrike">
                <a:solidFill>
                  <a:srgbClr val="151A3B"/>
                </a:solidFill>
                <a:latin typeface="Arial Black"/>
                <a:ea typeface="Arial Black"/>
                <a:cs typeface="Arial Black"/>
                <a:sym typeface="Arial Black"/>
              </a:rPr>
              <a:t>27</a:t>
            </a:r>
            <a:endParaRPr b="1" i="0" sz="3600" u="none" cap="none" strike="noStrike">
              <a:solidFill>
                <a:srgbClr val="BED000"/>
              </a:solidFill>
              <a:latin typeface="Arial Black"/>
              <a:ea typeface="Arial Black"/>
              <a:cs typeface="Arial Black"/>
              <a:sym typeface="Arial Black"/>
            </a:endParaRPr>
          </a:p>
        </p:txBody>
      </p:sp>
      <p:sp>
        <p:nvSpPr>
          <p:cNvPr id="231" name="Google Shape;231;g34c3ae7660a_0_259"/>
          <p:cNvSpPr txBox="1"/>
          <p:nvPr/>
        </p:nvSpPr>
        <p:spPr>
          <a:xfrm>
            <a:off x="1519400" y="3436423"/>
            <a:ext cx="8531480" cy="461574"/>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151A3B"/>
              </a:buClr>
              <a:buSzPts val="3000"/>
              <a:buFont typeface="Arial Black"/>
              <a:buChar char="●"/>
            </a:pPr>
            <a:r>
              <a:rPr b="1" i="0" lang="es-CO" sz="3000" u="none" cap="none" strike="noStrike">
                <a:solidFill>
                  <a:srgbClr val="BED000"/>
                </a:solidFill>
                <a:latin typeface="Arial Black"/>
                <a:ea typeface="Arial Black"/>
                <a:cs typeface="Arial Black"/>
                <a:sym typeface="Arial Black"/>
              </a:rPr>
              <a:t>244 </a:t>
            </a:r>
            <a:r>
              <a:rPr b="0" i="0" lang="es-CO" sz="3000" u="none" cap="none" strike="noStrike">
                <a:solidFill>
                  <a:srgbClr val="151A3B"/>
                </a:solidFill>
                <a:latin typeface="Arial Black"/>
                <a:ea typeface="Arial Black"/>
                <a:cs typeface="Arial Black"/>
                <a:sym typeface="Arial Black"/>
              </a:rPr>
              <a:t>MANTENIMIENTO CORRECTIVO</a:t>
            </a:r>
            <a:endParaRPr b="1" i="0" sz="3000" u="none" cap="none" strike="noStrike">
              <a:solidFill>
                <a:srgbClr val="BED000"/>
              </a:solidFill>
              <a:latin typeface="Arial Black"/>
              <a:ea typeface="Arial Black"/>
              <a:cs typeface="Arial Black"/>
              <a:sym typeface="Arial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cxnSp>
        <p:nvCxnSpPr>
          <p:cNvPr id="236" name="Google Shape;236;p23"/>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237" name="Google Shape;237;p23"/>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238" name="Google Shape;238;p23"/>
          <p:cNvSpPr txBox="1"/>
          <p:nvPr/>
        </p:nvSpPr>
        <p:spPr>
          <a:xfrm>
            <a:off x="428854"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5. Control de Tránsito y Transporte</a:t>
            </a:r>
            <a:endParaRPr b="0" i="0" sz="1400" u="none" cap="none" strike="noStrike">
              <a:solidFill>
                <a:srgbClr val="000000"/>
              </a:solidFill>
              <a:latin typeface="Arial"/>
              <a:ea typeface="Arial"/>
              <a:cs typeface="Arial"/>
              <a:sym typeface="Arial"/>
            </a:endParaRPr>
          </a:p>
        </p:txBody>
      </p:sp>
      <p:pic>
        <p:nvPicPr>
          <p:cNvPr id="239" name="Google Shape;239;p23"/>
          <p:cNvPicPr preferRelativeResize="0"/>
          <p:nvPr/>
        </p:nvPicPr>
        <p:blipFill rotWithShape="1">
          <a:blip r:embed="rId3">
            <a:alphaModFix/>
          </a:blip>
          <a:srcRect b="0" l="0" r="0" t="0"/>
          <a:stretch/>
        </p:blipFill>
        <p:spPr>
          <a:xfrm>
            <a:off x="0" y="6260050"/>
            <a:ext cx="1864895" cy="597950"/>
          </a:xfrm>
          <a:prstGeom prst="rect">
            <a:avLst/>
          </a:prstGeom>
          <a:noFill/>
          <a:ln>
            <a:noFill/>
          </a:ln>
        </p:spPr>
      </p:pic>
      <p:sp>
        <p:nvSpPr>
          <p:cNvPr id="240" name="Google Shape;240;p23"/>
          <p:cNvSpPr txBox="1"/>
          <p:nvPr/>
        </p:nvSpPr>
        <p:spPr>
          <a:xfrm>
            <a:off x="252248" y="928248"/>
            <a:ext cx="11775600" cy="1169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el 2024 la SCTT en la localidad La Candelaria se registraron</a:t>
            </a:r>
            <a:r>
              <a:rPr b="1" i="0" lang="es-CO" sz="2000" u="none" cap="none" strike="noStrike">
                <a:solidFill>
                  <a:srgbClr val="C3D029"/>
                </a:solidFill>
                <a:latin typeface="Arial"/>
                <a:ea typeface="Arial"/>
                <a:cs typeface="Arial"/>
                <a:sym typeface="Arial"/>
              </a:rPr>
              <a:t> </a:t>
            </a:r>
            <a:r>
              <a:rPr b="1" i="0" lang="es-CO" sz="3000" u="none" cap="none" strike="noStrike">
                <a:solidFill>
                  <a:srgbClr val="BED000"/>
                </a:solidFill>
                <a:latin typeface="Arial Black"/>
                <a:ea typeface="Arial Black"/>
                <a:cs typeface="Arial Black"/>
                <a:sym typeface="Arial Black"/>
              </a:rPr>
              <a:t>7.612</a:t>
            </a:r>
            <a:r>
              <a:rPr b="1" i="0" lang="es-CO" sz="2000" u="none" cap="none" strike="noStrike">
                <a:solidFill>
                  <a:srgbClr val="C3D029"/>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comparendos, a continuación se muestran los registros de comparendos por medio de imposición y top de las diez (10) infracciones más recurrentes.</a:t>
            </a:r>
            <a:endParaRPr b="0" i="0" sz="1400" u="none" cap="none" strike="noStrike">
              <a:solidFill>
                <a:srgbClr val="000000"/>
              </a:solidFill>
              <a:latin typeface="Arial"/>
              <a:ea typeface="Arial"/>
              <a:cs typeface="Arial"/>
              <a:sym typeface="Arial"/>
            </a:endParaRPr>
          </a:p>
        </p:txBody>
      </p:sp>
      <p:pic>
        <p:nvPicPr>
          <p:cNvPr id="241" name="Google Shape;241;p23"/>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242" name="Google Shape;242;p23"/>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243" name="Google Shape;243;p23"/>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sp>
        <p:nvSpPr>
          <p:cNvPr id="244" name="Google Shape;244;p23"/>
          <p:cNvSpPr txBox="1"/>
          <p:nvPr/>
        </p:nvSpPr>
        <p:spPr>
          <a:xfrm>
            <a:off x="8247047" y="5728135"/>
            <a:ext cx="33459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C29: Exceso de velocidad</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C14: Sitios u horarios prohibidos</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C35: Revisión técnico-mecánica</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D02: Conducir sin seguros</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C02: Estacionar en sitios prohibidos</a:t>
            </a:r>
            <a:endParaRPr b="1" i="0" sz="1200" u="none" cap="none" strike="noStrike">
              <a:solidFill>
                <a:srgbClr val="1D2046"/>
              </a:solidFill>
              <a:latin typeface="Arial"/>
              <a:ea typeface="Arial"/>
              <a:cs typeface="Arial"/>
              <a:sym typeface="Arial"/>
            </a:endParaRPr>
          </a:p>
        </p:txBody>
      </p:sp>
      <p:pic>
        <p:nvPicPr>
          <p:cNvPr id="245" name="Google Shape;245;p23"/>
          <p:cNvPicPr preferRelativeResize="0"/>
          <p:nvPr/>
        </p:nvPicPr>
        <p:blipFill rotWithShape="1">
          <a:blip r:embed="rId7">
            <a:alphaModFix/>
          </a:blip>
          <a:srcRect b="2110" l="0" r="62912" t="35963"/>
          <a:stretch/>
        </p:blipFill>
        <p:spPr>
          <a:xfrm>
            <a:off x="10153055" y="19402"/>
            <a:ext cx="2038945" cy="6858000"/>
          </a:xfrm>
          <a:prstGeom prst="rect">
            <a:avLst/>
          </a:prstGeom>
          <a:noFill/>
          <a:ln>
            <a:noFill/>
          </a:ln>
        </p:spPr>
      </p:pic>
      <p:pic>
        <p:nvPicPr>
          <p:cNvPr id="246" name="Google Shape;246;p23"/>
          <p:cNvPicPr preferRelativeResize="0"/>
          <p:nvPr/>
        </p:nvPicPr>
        <p:blipFill rotWithShape="1">
          <a:blip r:embed="rId8">
            <a:alphaModFix/>
          </a:blip>
          <a:srcRect b="0" l="0" r="0" t="0"/>
          <a:stretch/>
        </p:blipFill>
        <p:spPr>
          <a:xfrm>
            <a:off x="5921121" y="2801941"/>
            <a:ext cx="1375636" cy="2160157"/>
          </a:xfrm>
          <a:prstGeom prst="rect">
            <a:avLst/>
          </a:prstGeom>
          <a:noFill/>
          <a:ln>
            <a:noFill/>
          </a:ln>
        </p:spPr>
      </p:pic>
      <p:pic>
        <p:nvPicPr>
          <p:cNvPr id="247" name="Google Shape;247;p23"/>
          <p:cNvPicPr preferRelativeResize="0"/>
          <p:nvPr/>
        </p:nvPicPr>
        <p:blipFill rotWithShape="1">
          <a:blip r:embed="rId9">
            <a:alphaModFix/>
          </a:blip>
          <a:srcRect b="0" l="0" r="0" t="0"/>
          <a:stretch/>
        </p:blipFill>
        <p:spPr>
          <a:xfrm>
            <a:off x="139700" y="2136772"/>
            <a:ext cx="5662584" cy="3340100"/>
          </a:xfrm>
          <a:prstGeom prst="rect">
            <a:avLst/>
          </a:prstGeom>
          <a:noFill/>
          <a:ln>
            <a:noFill/>
          </a:ln>
        </p:spPr>
      </p:pic>
      <p:pic>
        <p:nvPicPr>
          <p:cNvPr id="248" name="Google Shape;248;p23"/>
          <p:cNvPicPr preferRelativeResize="0"/>
          <p:nvPr/>
        </p:nvPicPr>
        <p:blipFill rotWithShape="1">
          <a:blip r:embed="rId10">
            <a:alphaModFix/>
          </a:blip>
          <a:srcRect b="0" l="0" r="0" t="0"/>
          <a:stretch/>
        </p:blipFill>
        <p:spPr>
          <a:xfrm>
            <a:off x="7355686" y="1886141"/>
            <a:ext cx="4674750" cy="365721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2023-07-24T20:46:18Z</dcterms:created>
  <dc:creator>Mafe Mora</dc:creator>
</cp:coreProperties>
</file>