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y="6858000" cx="12192000"/>
  <p:notesSz cx="6858000" cy="9144000"/>
  <p:embeddedFontLst>
    <p:embeddedFont>
      <p:font typeface="Arial Black"/>
      <p:regular r:id="rId32"/>
    </p:embeddedFont>
    <p:embeddedFont>
      <p:font typeface="Century Gothic"/>
      <p:regular r:id="rId33"/>
      <p:bold r:id="rId34"/>
      <p:italic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7" roundtripDataSignature="AMtx7mhZYF0HHtrH4pOuh2OQdTIgJdHE/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B02B772-D791-4923-A611-8DDE77B707DA}">
  <a:tblStyle styleId="{AB02B772-D791-4923-A611-8DDE77B707DA}" styleName="Table_0">
    <a:wholeTbl>
      <a:tcTxStyle b="off" i="off">
        <a:font>
          <a:latin typeface="Arial"/>
          <a:ea typeface="Arial"/>
          <a:cs typeface="Arial"/>
        </a:font>
        <a:schemeClr val="dk1"/>
      </a:tcTxStyle>
      <a:tcStyle>
        <a:tcBdr>
          <a:left>
            <a:ln cap="flat" cmpd="sng" w="12700">
              <a:solidFill>
                <a:schemeClr val="accent1"/>
              </a:solidFill>
              <a:prstDash val="solid"/>
              <a:round/>
              <a:headEnd len="sm" w="sm" type="none"/>
              <a:tailEnd len="sm" w="sm" type="none"/>
            </a:ln>
          </a:left>
          <a:right>
            <a:ln cap="flat" cmpd="sng" w="12700">
              <a:solidFill>
                <a:schemeClr val="accent1"/>
              </a:solidFill>
              <a:prstDash val="solid"/>
              <a:round/>
              <a:headEnd len="sm" w="sm" type="none"/>
              <a:tailEnd len="sm" w="sm" type="none"/>
            </a:ln>
          </a:right>
          <a:top>
            <a:ln cap="flat" cmpd="sng" w="12700">
              <a:solidFill>
                <a:schemeClr val="accent1"/>
              </a:solidFill>
              <a:prstDash val="solid"/>
              <a:round/>
              <a:headEnd len="sm" w="sm" type="none"/>
              <a:tailEnd len="sm" w="sm" type="none"/>
            </a:ln>
          </a:top>
          <a:bottom>
            <a:ln cap="flat" cmpd="sng" w="12700">
              <a:solidFill>
                <a:schemeClr val="accent1"/>
              </a:solidFill>
              <a:prstDash val="solid"/>
              <a:round/>
              <a:headEnd len="sm" w="sm" type="none"/>
              <a:tailEnd len="sm" w="sm" type="none"/>
            </a:ln>
          </a:bottom>
          <a:insideH>
            <a:ln cap="flat" cmpd="sng" w="12700">
              <a:solidFill>
                <a:schemeClr val="accent1"/>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chemeClr val="lt1"/>
          </a:solidFill>
        </a:fill>
      </a:tcStyle>
    </a:wholeTbl>
    <a:band1H>
      <a:tcTxStyle b="off" i="off"/>
      <a:tcStyle>
        <a:fill>
          <a:solidFill>
            <a:srgbClr val="E9EFF7"/>
          </a:solidFill>
        </a:fill>
      </a:tcStyle>
    </a:band1H>
    <a:band2H>
      <a:tcTxStyle b="off" i="off"/>
    </a:band2H>
    <a:band1V>
      <a:tcTxStyle b="off" i="off"/>
      <a:tcStyle>
        <a:fill>
          <a:solidFill>
            <a:srgbClr val="E9EFF7"/>
          </a:solidFill>
        </a:fill>
      </a:tcStyle>
    </a:band1V>
    <a:band2V>
      <a:tcTxStyle b="off" i="off"/>
    </a:band2V>
    <a:lastCol>
      <a:tcTxStyle b="on" i="off"/>
    </a:lastCol>
    <a:firstCol>
      <a:tcTxStyle b="on" i="off"/>
    </a:firstCol>
    <a:lastRow>
      <a:tcTxStyle b="on" i="off"/>
      <a:tcStyle>
        <a:tcBdr>
          <a:top>
            <a:ln cap="flat" cmpd="sng" w="50800">
              <a:solidFill>
                <a:schemeClr val="accent1"/>
              </a:solidFill>
              <a:prstDash val="solid"/>
              <a:round/>
              <a:headEnd len="sm" w="sm" type="none"/>
              <a:tailEnd len="sm" w="sm" type="none"/>
            </a:ln>
          </a:top>
        </a:tcBdr>
        <a:fill>
          <a:solidFill>
            <a:schemeClr val="lt1"/>
          </a:solidFill>
        </a:fill>
      </a:tcStyle>
    </a:lastRow>
    <a:seCell>
      <a:tcTxStyle b="off" i="off"/>
    </a:seCell>
    <a:swCell>
      <a:tcTxStyle b="off" i="off"/>
    </a:swCell>
    <a:firstRow>
      <a:tcTxStyle b="on" i="off">
        <a:font>
          <a:latin typeface="Arial"/>
          <a:ea typeface="Arial"/>
          <a:cs typeface="Arial"/>
        </a:font>
        <a:schemeClr val="lt1"/>
      </a:tcTxStyle>
      <a:tcStyle>
        <a:fill>
          <a:solidFill>
            <a:schemeClr val="accent1"/>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CenturyGothic-regular.fntdata"/><Relationship Id="rId10" Type="http://schemas.openxmlformats.org/officeDocument/2006/relationships/slide" Target="slides/slide5.xml"/><Relationship Id="rId32" Type="http://schemas.openxmlformats.org/officeDocument/2006/relationships/font" Target="fonts/ArialBlack-regular.fntdata"/><Relationship Id="rId13" Type="http://schemas.openxmlformats.org/officeDocument/2006/relationships/slide" Target="slides/slide8.xml"/><Relationship Id="rId35" Type="http://schemas.openxmlformats.org/officeDocument/2006/relationships/font" Target="fonts/CenturyGothic-italic.fntdata"/><Relationship Id="rId12" Type="http://schemas.openxmlformats.org/officeDocument/2006/relationships/slide" Target="slides/slide7.xml"/><Relationship Id="rId34" Type="http://schemas.openxmlformats.org/officeDocument/2006/relationships/font" Target="fonts/CenturyGothic-bold.fntdata"/><Relationship Id="rId15" Type="http://schemas.openxmlformats.org/officeDocument/2006/relationships/slide" Target="slides/slide10.xml"/><Relationship Id="rId37" Type="http://customschemas.google.com/relationships/presentationmetadata" Target="metadata"/><Relationship Id="rId14" Type="http://schemas.openxmlformats.org/officeDocument/2006/relationships/slide" Target="slides/slide9.xml"/><Relationship Id="rId36" Type="http://schemas.openxmlformats.org/officeDocument/2006/relationships/font" Target="fonts/CenturyGothic-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 name="Google Shape;82;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34c3ae7660a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5" name="Google Shape;215;g34c3ae7660a_0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34c3ae7660a_0_2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8" name="Google Shape;238;g34c3ae7660a_0_2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34c3ae7660a_0_1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1" name="Google Shape;261;g34c3ae7660a_0_1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34c3ae7660a_0_2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3" name="Google Shape;283;g34c3ae7660a_0_2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5" name="Google Shape;315;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3" name="Google Shape;333;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6" name="Google Shape;346;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4" name="Google Shape;384;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2" name="Google Shape;402;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6" name="Google Shape;426;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6" name="Google Shape;96;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66" name="Google Shape;466;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29" name="Google Shape;529;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91" name="Google Shape;591;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g34c3f644d43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05" name="Google Shape;605;g34c3f644d43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20" name="Google Shape;620;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g34c3f644d43_0_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35" name="Google Shape;635;g34c3f644d43_0_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51" name="Google Shape;651;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0" name="Google Shape;110;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3470b4abcb0_0_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5" name="Google Shape;125;g3470b4abcb0_0_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34c3ae7660a_3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8" name="Google Shape;138;g34c3ae7660a_3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2" name="Google Shape;152;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6" name="Google Shape;166;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9" name="Google Shape;179;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5" name="Google Shape;195;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type="title">
  <p:cSld name="TITLE">
    <p:spTree>
      <p:nvGrpSpPr>
        <p:cNvPr id="11" name="Shape 11"/>
        <p:cNvGrpSpPr/>
        <p:nvPr/>
      </p:nvGrpSpPr>
      <p:grpSpPr>
        <a:xfrm>
          <a:off x="0" y="0"/>
          <a:ext cx="0" cy="0"/>
          <a:chOff x="0" y="0"/>
          <a:chExt cx="0" cy="0"/>
        </a:xfrm>
      </p:grpSpPr>
      <p:sp>
        <p:nvSpPr>
          <p:cNvPr id="12" name="Google Shape;12;p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texto vertical" type="vertTx">
  <p:cSld name="VERTICAL_TEXT">
    <p:spTree>
      <p:nvGrpSpPr>
        <p:cNvPr id="68" name="Shape 68"/>
        <p:cNvGrpSpPr/>
        <p:nvPr/>
      </p:nvGrpSpPr>
      <p:grpSpPr>
        <a:xfrm>
          <a:off x="0" y="0"/>
          <a:ext cx="0" cy="0"/>
          <a:chOff x="0" y="0"/>
          <a:chExt cx="0" cy="0"/>
        </a:xfrm>
      </p:grpSpPr>
      <p:sp>
        <p:nvSpPr>
          <p:cNvPr id="69" name="Google Shape;69;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5"/>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ertical y texto" type="vertTitleAndTx">
  <p:cSld name="VERTICAL_TITLE_AND_VERTICAL_TEXT">
    <p:spTree>
      <p:nvGrpSpPr>
        <p:cNvPr id="74" name="Shape 74"/>
        <p:cNvGrpSpPr/>
        <p:nvPr/>
      </p:nvGrpSpPr>
      <p:grpSpPr>
        <a:xfrm>
          <a:off x="0" y="0"/>
          <a:ext cx="0" cy="0"/>
          <a:chOff x="0" y="0"/>
          <a:chExt cx="0" cy="0"/>
        </a:xfrm>
      </p:grpSpPr>
      <p:sp>
        <p:nvSpPr>
          <p:cNvPr id="75" name="Google Shape;75;p16"/>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6"/>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type="obj">
  <p:cSld name="OBJECT">
    <p:spTree>
      <p:nvGrpSpPr>
        <p:cNvPr id="17" name="Shape 17"/>
        <p:cNvGrpSpPr/>
        <p:nvPr/>
      </p:nvGrpSpPr>
      <p:grpSpPr>
        <a:xfrm>
          <a:off x="0" y="0"/>
          <a:ext cx="0" cy="0"/>
          <a:chOff x="0" y="0"/>
          <a:chExt cx="0" cy="0"/>
        </a:xfrm>
      </p:grpSpPr>
      <p:sp>
        <p:nvSpPr>
          <p:cNvPr id="18" name="Google Shape;18;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cabezado de sección" type="secHead">
  <p:cSld name="SECTION_HEADER">
    <p:spTree>
      <p:nvGrpSpPr>
        <p:cNvPr id="23" name="Shape 23"/>
        <p:cNvGrpSpPr/>
        <p:nvPr/>
      </p:nvGrpSpPr>
      <p:grpSpPr>
        <a:xfrm>
          <a:off x="0" y="0"/>
          <a:ext cx="0" cy="0"/>
          <a:chOff x="0" y="0"/>
          <a:chExt cx="0" cy="0"/>
        </a:xfrm>
      </p:grpSpPr>
      <p:sp>
        <p:nvSpPr>
          <p:cNvPr id="24" name="Google Shape;24;p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6" name="Google Shape;26;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tos" type="twoObj">
  <p:cSld name="TWO_OBJECTS">
    <p:spTree>
      <p:nvGrpSpPr>
        <p:cNvPr id="29" name="Shape 29"/>
        <p:cNvGrpSpPr/>
        <p:nvPr/>
      </p:nvGrpSpPr>
      <p:grpSpPr>
        <a:xfrm>
          <a:off x="0" y="0"/>
          <a:ext cx="0" cy="0"/>
          <a:chOff x="0" y="0"/>
          <a:chExt cx="0" cy="0"/>
        </a:xfrm>
      </p:grpSpPr>
      <p:sp>
        <p:nvSpPr>
          <p:cNvPr id="30" name="Google Shape;30;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ción" type="twoTxTwoObj">
  <p:cSld name="TWO_OBJECTS_WITH_TEXT">
    <p:spTree>
      <p:nvGrpSpPr>
        <p:cNvPr id="36" name="Shape 36"/>
        <p:cNvGrpSpPr/>
        <p:nvPr/>
      </p:nvGrpSpPr>
      <p:grpSpPr>
        <a:xfrm>
          <a:off x="0" y="0"/>
          <a:ext cx="0" cy="0"/>
          <a:chOff x="0" y="0"/>
          <a:chExt cx="0" cy="0"/>
        </a:xfrm>
      </p:grpSpPr>
      <p:sp>
        <p:nvSpPr>
          <p:cNvPr id="37" name="Google Shape;37;p1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1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1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1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1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el título" type="titleOnly">
  <p:cSld name="TITLE_ONLY">
    <p:spTree>
      <p:nvGrpSpPr>
        <p:cNvPr id="45" name="Shape 45"/>
        <p:cNvGrpSpPr/>
        <p:nvPr/>
      </p:nvGrpSpPr>
      <p:grpSpPr>
        <a:xfrm>
          <a:off x="0" y="0"/>
          <a:ext cx="0" cy="0"/>
          <a:chOff x="0" y="0"/>
          <a:chExt cx="0" cy="0"/>
        </a:xfrm>
      </p:grpSpPr>
      <p:sp>
        <p:nvSpPr>
          <p:cNvPr id="46" name="Google Shape;46;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blanco" type="blank">
  <p:cSld name="BLANK">
    <p:spTree>
      <p:nvGrpSpPr>
        <p:cNvPr id="50" name="Shape 50"/>
        <p:cNvGrpSpPr/>
        <p:nvPr/>
      </p:nvGrpSpPr>
      <p:grpSpPr>
        <a:xfrm>
          <a:off x="0" y="0"/>
          <a:ext cx="0" cy="0"/>
          <a:chOff x="0" y="0"/>
          <a:chExt cx="0" cy="0"/>
        </a:xfrm>
      </p:grpSpPr>
      <p:sp>
        <p:nvSpPr>
          <p:cNvPr id="51" name="Google Shape;51;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ido con título" type="objTx">
  <p:cSld name="OBJECT_WITH_CAPTION_TEXT">
    <p:spTree>
      <p:nvGrpSpPr>
        <p:cNvPr id="54" name="Shape 54"/>
        <p:cNvGrpSpPr/>
        <p:nvPr/>
      </p:nvGrpSpPr>
      <p:grpSpPr>
        <a:xfrm>
          <a:off x="0" y="0"/>
          <a:ext cx="0" cy="0"/>
          <a:chOff x="0" y="0"/>
          <a:chExt cx="0" cy="0"/>
        </a:xfrm>
      </p:grpSpPr>
      <p:sp>
        <p:nvSpPr>
          <p:cNvPr id="55" name="Google Shape;55;p1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3"/>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13"/>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n con título" type="picTx">
  <p:cSld name="PICTURE_WITH_CAPTION_TEXT">
    <p:spTree>
      <p:nvGrpSpPr>
        <p:cNvPr id="61" name="Shape 61"/>
        <p:cNvGrpSpPr/>
        <p:nvPr/>
      </p:nvGrpSpPr>
      <p:grpSpPr>
        <a:xfrm>
          <a:off x="0" y="0"/>
          <a:ext cx="0" cy="0"/>
          <a:chOff x="0" y="0"/>
          <a:chExt cx="0" cy="0"/>
        </a:xfrm>
      </p:grpSpPr>
      <p:sp>
        <p:nvSpPr>
          <p:cNvPr id="62" name="Google Shape;62;p1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4"/>
          <p:cNvSpPr/>
          <p:nvPr>
            <p:ph idx="2" type="pic"/>
          </p:nvPr>
        </p:nvSpPr>
        <p:spPr>
          <a:xfrm>
            <a:off x="5183188" y="987425"/>
            <a:ext cx="6172200" cy="4873625"/>
          </a:xfrm>
          <a:prstGeom prst="rect">
            <a:avLst/>
          </a:prstGeom>
          <a:noFill/>
          <a:ln>
            <a:noFill/>
          </a:ln>
        </p:spPr>
      </p:sp>
      <p:sp>
        <p:nvSpPr>
          <p:cNvPr id="64" name="Google Shape;64;p14"/>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O"/>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jpg"/><Relationship Id="rId4" Type="http://schemas.openxmlformats.org/officeDocument/2006/relationships/image" Target="../media/image3.png"/><Relationship Id="rId9" Type="http://schemas.openxmlformats.org/officeDocument/2006/relationships/image" Target="../media/image8.png"/><Relationship Id="rId5" Type="http://schemas.openxmlformats.org/officeDocument/2006/relationships/image" Target="../media/image6.png"/><Relationship Id="rId6" Type="http://schemas.openxmlformats.org/officeDocument/2006/relationships/image" Target="../media/image4.png"/><Relationship Id="rId7" Type="http://schemas.openxmlformats.org/officeDocument/2006/relationships/image" Target="../media/image9.png"/><Relationship Id="rId8" Type="http://schemas.openxmlformats.org/officeDocument/2006/relationships/image" Target="../media/image11.png"/></Relationships>
</file>

<file path=ppt/slides/_rels/slide10.xml.rels><?xml version="1.0" encoding="UTF-8" standalone="yes"?><Relationships xmlns="http://schemas.openxmlformats.org/package/2006/relationships"><Relationship Id="rId11" Type="http://schemas.openxmlformats.org/officeDocument/2006/relationships/image" Target="../media/image24.png"/><Relationship Id="rId10"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6.png"/><Relationship Id="rId4" Type="http://schemas.openxmlformats.org/officeDocument/2006/relationships/image" Target="../media/image26.png"/><Relationship Id="rId9" Type="http://schemas.openxmlformats.org/officeDocument/2006/relationships/image" Target="../media/image37.png"/><Relationship Id="rId5" Type="http://schemas.openxmlformats.org/officeDocument/2006/relationships/image" Target="../media/image15.png"/><Relationship Id="rId6" Type="http://schemas.openxmlformats.org/officeDocument/2006/relationships/image" Target="../media/image2.png"/><Relationship Id="rId7" Type="http://schemas.openxmlformats.org/officeDocument/2006/relationships/image" Target="../media/image9.png"/><Relationship Id="rId8" Type="http://schemas.openxmlformats.org/officeDocument/2006/relationships/image" Target="../media/image28.png"/></Relationships>
</file>

<file path=ppt/slides/_rels/slide11.xml.rels><?xml version="1.0" encoding="UTF-8" standalone="yes"?><Relationships xmlns="http://schemas.openxmlformats.org/package/2006/relationships"><Relationship Id="rId11" Type="http://schemas.openxmlformats.org/officeDocument/2006/relationships/image" Target="../media/image30.png"/><Relationship Id="rId10"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6.png"/><Relationship Id="rId4" Type="http://schemas.openxmlformats.org/officeDocument/2006/relationships/image" Target="../media/image26.png"/><Relationship Id="rId9" Type="http://schemas.openxmlformats.org/officeDocument/2006/relationships/image" Target="../media/image33.png"/><Relationship Id="rId5" Type="http://schemas.openxmlformats.org/officeDocument/2006/relationships/image" Target="../media/image15.png"/><Relationship Id="rId6" Type="http://schemas.openxmlformats.org/officeDocument/2006/relationships/image" Target="../media/image2.png"/><Relationship Id="rId7" Type="http://schemas.openxmlformats.org/officeDocument/2006/relationships/image" Target="../media/image9.png"/><Relationship Id="rId8" Type="http://schemas.openxmlformats.org/officeDocument/2006/relationships/image" Target="../media/image32.png"/></Relationships>
</file>

<file path=ppt/slides/_rels/slide12.xml.rels><?xml version="1.0" encoding="UTF-8" standalone="yes"?><Relationships xmlns="http://schemas.openxmlformats.org/package/2006/relationships"><Relationship Id="rId11" Type="http://schemas.openxmlformats.org/officeDocument/2006/relationships/image" Target="../media/image62.png"/><Relationship Id="rId10" Type="http://schemas.openxmlformats.org/officeDocument/2006/relationships/image" Target="../media/image81.png"/><Relationship Id="rId12"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6.png"/><Relationship Id="rId4" Type="http://schemas.openxmlformats.org/officeDocument/2006/relationships/image" Target="../media/image26.png"/><Relationship Id="rId9" Type="http://schemas.openxmlformats.org/officeDocument/2006/relationships/image" Target="../media/image55.png"/><Relationship Id="rId5" Type="http://schemas.openxmlformats.org/officeDocument/2006/relationships/image" Target="../media/image15.png"/><Relationship Id="rId6" Type="http://schemas.openxmlformats.org/officeDocument/2006/relationships/image" Target="../media/image2.png"/><Relationship Id="rId7" Type="http://schemas.openxmlformats.org/officeDocument/2006/relationships/image" Target="../media/image9.png"/><Relationship Id="rId8" Type="http://schemas.openxmlformats.org/officeDocument/2006/relationships/image" Target="../media/image28.png"/></Relationships>
</file>

<file path=ppt/slides/_rels/slide13.xml.rels><?xml version="1.0" encoding="UTF-8" standalone="yes"?><Relationships xmlns="http://schemas.openxmlformats.org/package/2006/relationships"><Relationship Id="rId11" Type="http://schemas.openxmlformats.org/officeDocument/2006/relationships/image" Target="../media/image55.png"/><Relationship Id="rId10" Type="http://schemas.openxmlformats.org/officeDocument/2006/relationships/image" Target="../media/image46.png"/><Relationship Id="rId12" Type="http://schemas.openxmlformats.org/officeDocument/2006/relationships/image" Target="../media/image81.png"/><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6.png"/><Relationship Id="rId4" Type="http://schemas.openxmlformats.org/officeDocument/2006/relationships/image" Target="../media/image26.png"/><Relationship Id="rId9" Type="http://schemas.openxmlformats.org/officeDocument/2006/relationships/image" Target="../media/image35.png"/><Relationship Id="rId5" Type="http://schemas.openxmlformats.org/officeDocument/2006/relationships/image" Target="../media/image15.png"/><Relationship Id="rId6" Type="http://schemas.openxmlformats.org/officeDocument/2006/relationships/image" Target="../media/image2.png"/><Relationship Id="rId7" Type="http://schemas.openxmlformats.org/officeDocument/2006/relationships/image" Target="../media/image9.png"/><Relationship Id="rId8" Type="http://schemas.openxmlformats.org/officeDocument/2006/relationships/image" Target="../media/image28.png"/></Relationships>
</file>

<file path=ppt/slides/_rels/slide14.xml.rels><?xml version="1.0" encoding="UTF-8" standalone="yes"?><Relationships xmlns="http://schemas.openxmlformats.org/package/2006/relationships"><Relationship Id="rId10"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6.png"/><Relationship Id="rId4" Type="http://schemas.openxmlformats.org/officeDocument/2006/relationships/image" Target="../media/image39.png"/><Relationship Id="rId9" Type="http://schemas.openxmlformats.org/officeDocument/2006/relationships/image" Target="../media/image16.png"/><Relationship Id="rId5" Type="http://schemas.openxmlformats.org/officeDocument/2006/relationships/image" Target="../media/image26.png"/><Relationship Id="rId6" Type="http://schemas.openxmlformats.org/officeDocument/2006/relationships/image" Target="../media/image15.png"/><Relationship Id="rId7" Type="http://schemas.openxmlformats.org/officeDocument/2006/relationships/image" Target="../media/image2.png"/><Relationship Id="rId8"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8.png"/><Relationship Id="rId4" Type="http://schemas.openxmlformats.org/officeDocument/2006/relationships/image" Target="../media/image26.png"/><Relationship Id="rId5" Type="http://schemas.openxmlformats.org/officeDocument/2006/relationships/image" Target="../media/image15.png"/><Relationship Id="rId6" Type="http://schemas.openxmlformats.org/officeDocument/2006/relationships/image" Target="../media/image2.png"/><Relationship Id="rId7" Type="http://schemas.openxmlformats.org/officeDocument/2006/relationships/image" Target="../media/image9.png"/><Relationship Id="rId8"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43.png"/><Relationship Id="rId5" Type="http://schemas.openxmlformats.org/officeDocument/2006/relationships/image" Target="../media/image9.png"/><Relationship Id="rId6" Type="http://schemas.openxmlformats.org/officeDocument/2006/relationships/image" Target="../media/image26.png"/><Relationship Id="rId7" Type="http://schemas.openxmlformats.org/officeDocument/2006/relationships/image" Target="../media/image2.png"/><Relationship Id="rId8" Type="http://schemas.openxmlformats.org/officeDocument/2006/relationships/image" Target="../media/image41.png"/></Relationships>
</file>

<file path=ppt/slides/_rels/slide17.xml.rels><?xml version="1.0" encoding="UTF-8" standalone="yes"?><Relationships xmlns="http://schemas.openxmlformats.org/package/2006/relationships"><Relationship Id="rId11" Type="http://schemas.openxmlformats.org/officeDocument/2006/relationships/image" Target="../media/image47.png"/><Relationship Id="rId10"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50.png"/><Relationship Id="rId4" Type="http://schemas.openxmlformats.org/officeDocument/2006/relationships/image" Target="../media/image26.png"/><Relationship Id="rId9" Type="http://schemas.openxmlformats.org/officeDocument/2006/relationships/image" Target="../media/image49.png"/><Relationship Id="rId5" Type="http://schemas.openxmlformats.org/officeDocument/2006/relationships/image" Target="../media/image15.png"/><Relationship Id="rId6" Type="http://schemas.openxmlformats.org/officeDocument/2006/relationships/image" Target="../media/image2.png"/><Relationship Id="rId7" Type="http://schemas.openxmlformats.org/officeDocument/2006/relationships/image" Target="../media/image9.png"/><Relationship Id="rId8" Type="http://schemas.openxmlformats.org/officeDocument/2006/relationships/image" Target="../media/image16.png"/></Relationships>
</file>

<file path=ppt/slides/_rels/slide18.xml.rels><?xml version="1.0" encoding="UTF-8" standalone="yes"?><Relationships xmlns="http://schemas.openxmlformats.org/package/2006/relationships"><Relationship Id="rId11" Type="http://schemas.openxmlformats.org/officeDocument/2006/relationships/image" Target="../media/image51.png"/><Relationship Id="rId10"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6.png"/><Relationship Id="rId4" Type="http://schemas.openxmlformats.org/officeDocument/2006/relationships/image" Target="../media/image15.png"/><Relationship Id="rId9" Type="http://schemas.openxmlformats.org/officeDocument/2006/relationships/image" Target="../media/image16.png"/><Relationship Id="rId5" Type="http://schemas.openxmlformats.org/officeDocument/2006/relationships/image" Target="../media/image2.png"/><Relationship Id="rId6" Type="http://schemas.openxmlformats.org/officeDocument/2006/relationships/image" Target="../media/image9.png"/><Relationship Id="rId7" Type="http://schemas.openxmlformats.org/officeDocument/2006/relationships/image" Target="../media/image48.png"/><Relationship Id="rId8" Type="http://schemas.openxmlformats.org/officeDocument/2006/relationships/image" Target="../media/image60.png"/></Relationships>
</file>

<file path=ppt/slides/_rels/slide19.xml.rels><?xml version="1.0" encoding="UTF-8" standalone="yes"?><Relationships xmlns="http://schemas.openxmlformats.org/package/2006/relationships"><Relationship Id="rId10"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6.png"/><Relationship Id="rId4" Type="http://schemas.openxmlformats.org/officeDocument/2006/relationships/image" Target="../media/image15.png"/><Relationship Id="rId9" Type="http://schemas.openxmlformats.org/officeDocument/2006/relationships/image" Target="../media/image52.png"/><Relationship Id="rId5" Type="http://schemas.openxmlformats.org/officeDocument/2006/relationships/image" Target="../media/image2.png"/><Relationship Id="rId6" Type="http://schemas.openxmlformats.org/officeDocument/2006/relationships/image" Target="../media/image9.png"/><Relationship Id="rId7" Type="http://schemas.openxmlformats.org/officeDocument/2006/relationships/image" Target="../media/image16.png"/><Relationship Id="rId8" Type="http://schemas.openxmlformats.org/officeDocument/2006/relationships/image" Target="../media/image5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3.jpg"/><Relationship Id="rId4" Type="http://schemas.openxmlformats.org/officeDocument/2006/relationships/image" Target="../media/image9.png"/><Relationship Id="rId5" Type="http://schemas.openxmlformats.org/officeDocument/2006/relationships/image" Target="../media/image26.png"/><Relationship Id="rId6" Type="http://schemas.openxmlformats.org/officeDocument/2006/relationships/image" Target="../media/image2.png"/><Relationship Id="rId7" Type="http://schemas.openxmlformats.org/officeDocument/2006/relationships/image" Target="../media/image7.png"/><Relationship Id="rId8" Type="http://schemas.openxmlformats.org/officeDocument/2006/relationships/image" Target="../media/image16.png"/></Relationships>
</file>

<file path=ppt/slides/_rels/slide20.xml.rels><?xml version="1.0" encoding="UTF-8" standalone="yes"?><Relationships xmlns="http://schemas.openxmlformats.org/package/2006/relationships"><Relationship Id="rId11" Type="http://schemas.openxmlformats.org/officeDocument/2006/relationships/image" Target="../media/image71.png"/><Relationship Id="rId10"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9.png"/><Relationship Id="rId4" Type="http://schemas.openxmlformats.org/officeDocument/2006/relationships/image" Target="../media/image15.png"/><Relationship Id="rId9" Type="http://schemas.openxmlformats.org/officeDocument/2006/relationships/image" Target="../media/image84.png"/><Relationship Id="rId5" Type="http://schemas.openxmlformats.org/officeDocument/2006/relationships/image" Target="../media/image2.png"/><Relationship Id="rId6" Type="http://schemas.openxmlformats.org/officeDocument/2006/relationships/image" Target="../media/image52.png"/><Relationship Id="rId7" Type="http://schemas.openxmlformats.org/officeDocument/2006/relationships/image" Target="../media/image32.png"/><Relationship Id="rId8" Type="http://schemas.openxmlformats.org/officeDocument/2006/relationships/image" Target="../media/image63.png"/></Relationships>
</file>

<file path=ppt/slides/_rels/slide21.xml.rels><?xml version="1.0" encoding="UTF-8" standalone="yes"?><Relationships xmlns="http://schemas.openxmlformats.org/package/2006/relationships"><Relationship Id="rId10" Type="http://schemas.openxmlformats.org/officeDocument/2006/relationships/image" Target="../media/image78.jpg"/><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5.png"/><Relationship Id="rId4" Type="http://schemas.openxmlformats.org/officeDocument/2006/relationships/image" Target="../media/image2.png"/><Relationship Id="rId9" Type="http://schemas.openxmlformats.org/officeDocument/2006/relationships/image" Target="../media/image84.png"/><Relationship Id="rId5" Type="http://schemas.openxmlformats.org/officeDocument/2006/relationships/image" Target="../media/image16.png"/><Relationship Id="rId6" Type="http://schemas.openxmlformats.org/officeDocument/2006/relationships/image" Target="../media/image52.png"/><Relationship Id="rId7" Type="http://schemas.openxmlformats.org/officeDocument/2006/relationships/image" Target="../media/image32.png"/><Relationship Id="rId8" Type="http://schemas.openxmlformats.org/officeDocument/2006/relationships/image" Target="../media/image6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6.png"/><Relationship Id="rId4" Type="http://schemas.openxmlformats.org/officeDocument/2006/relationships/image" Target="../media/image15.png"/><Relationship Id="rId5" Type="http://schemas.openxmlformats.org/officeDocument/2006/relationships/image" Target="../media/image2.png"/><Relationship Id="rId6" Type="http://schemas.openxmlformats.org/officeDocument/2006/relationships/image" Target="../media/image9.png"/><Relationship Id="rId7" Type="http://schemas.openxmlformats.org/officeDocument/2006/relationships/image" Target="../media/image16.png"/><Relationship Id="rId8" Type="http://schemas.openxmlformats.org/officeDocument/2006/relationships/image" Target="../media/image7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6.png"/><Relationship Id="rId4" Type="http://schemas.openxmlformats.org/officeDocument/2006/relationships/image" Target="../media/image15.png"/><Relationship Id="rId5" Type="http://schemas.openxmlformats.org/officeDocument/2006/relationships/image" Target="../media/image2.png"/><Relationship Id="rId6" Type="http://schemas.openxmlformats.org/officeDocument/2006/relationships/image" Target="../media/image9.png"/><Relationship Id="rId7" Type="http://schemas.openxmlformats.org/officeDocument/2006/relationships/image" Target="../media/image16.png"/><Relationship Id="rId8" Type="http://schemas.openxmlformats.org/officeDocument/2006/relationships/image" Target="../media/image7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6.png"/><Relationship Id="rId4" Type="http://schemas.openxmlformats.org/officeDocument/2006/relationships/image" Target="../media/image15.png"/><Relationship Id="rId9" Type="http://schemas.openxmlformats.org/officeDocument/2006/relationships/hyperlink" Target="https://supercade.bogota.gov.co/" TargetMode="External"/><Relationship Id="rId5" Type="http://schemas.openxmlformats.org/officeDocument/2006/relationships/image" Target="../media/image2.png"/><Relationship Id="rId6" Type="http://schemas.openxmlformats.org/officeDocument/2006/relationships/image" Target="../media/image9.png"/><Relationship Id="rId7" Type="http://schemas.openxmlformats.org/officeDocument/2006/relationships/image" Target="../media/image16.png"/><Relationship Id="rId8" Type="http://schemas.openxmlformats.org/officeDocument/2006/relationships/image" Target="../media/image7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6.png"/><Relationship Id="rId4" Type="http://schemas.openxmlformats.org/officeDocument/2006/relationships/image" Target="../media/image15.png"/><Relationship Id="rId9" Type="http://schemas.openxmlformats.org/officeDocument/2006/relationships/image" Target="../media/image74.png"/><Relationship Id="rId5" Type="http://schemas.openxmlformats.org/officeDocument/2006/relationships/image" Target="../media/image2.png"/><Relationship Id="rId6" Type="http://schemas.openxmlformats.org/officeDocument/2006/relationships/image" Target="../media/image9.png"/><Relationship Id="rId7" Type="http://schemas.openxmlformats.org/officeDocument/2006/relationships/image" Target="../media/image16.png"/><Relationship Id="rId8" Type="http://schemas.openxmlformats.org/officeDocument/2006/relationships/image" Target="../media/image69.png"/></Relationships>
</file>

<file path=ppt/slides/_rels/slide26.xml.rels><?xml version="1.0" encoding="UTF-8" standalone="yes"?><Relationships xmlns="http://schemas.openxmlformats.org/package/2006/relationships"><Relationship Id="rId10"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72.jpg"/><Relationship Id="rId4" Type="http://schemas.openxmlformats.org/officeDocument/2006/relationships/image" Target="../media/image6.png"/><Relationship Id="rId9" Type="http://schemas.openxmlformats.org/officeDocument/2006/relationships/image" Target="../media/image79.png"/><Relationship Id="rId5" Type="http://schemas.openxmlformats.org/officeDocument/2006/relationships/image" Target="../media/image4.png"/><Relationship Id="rId6" Type="http://schemas.openxmlformats.org/officeDocument/2006/relationships/image" Target="../media/image73.png"/><Relationship Id="rId7" Type="http://schemas.openxmlformats.org/officeDocument/2006/relationships/image" Target="../media/image9.png"/><Relationship Id="rId8" Type="http://schemas.openxmlformats.org/officeDocument/2006/relationships/image" Target="../media/image8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9.jpg"/><Relationship Id="rId4" Type="http://schemas.openxmlformats.org/officeDocument/2006/relationships/image" Target="../media/image9.png"/><Relationship Id="rId5" Type="http://schemas.openxmlformats.org/officeDocument/2006/relationships/image" Target="../media/image26.png"/><Relationship Id="rId6" Type="http://schemas.openxmlformats.org/officeDocument/2006/relationships/image" Target="../media/image2.png"/><Relationship Id="rId7" Type="http://schemas.openxmlformats.org/officeDocument/2006/relationships/image" Target="../media/image15.png"/><Relationship Id="rId8"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6.png"/><Relationship Id="rId4" Type="http://schemas.openxmlformats.org/officeDocument/2006/relationships/image" Target="../media/image26.png"/><Relationship Id="rId5" Type="http://schemas.openxmlformats.org/officeDocument/2006/relationships/image" Target="../media/image9.png"/><Relationship Id="rId6" Type="http://schemas.openxmlformats.org/officeDocument/2006/relationships/image" Target="../media/image2.png"/><Relationship Id="rId7"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26.png"/><Relationship Id="rId5" Type="http://schemas.openxmlformats.org/officeDocument/2006/relationships/image" Target="../media/image9.png"/><Relationship Id="rId6" Type="http://schemas.openxmlformats.org/officeDocument/2006/relationships/image" Target="../media/image2.png"/><Relationship Id="rId7"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6.png"/><Relationship Id="rId4" Type="http://schemas.openxmlformats.org/officeDocument/2006/relationships/image" Target="../media/image26.png"/><Relationship Id="rId5" Type="http://schemas.openxmlformats.org/officeDocument/2006/relationships/image" Target="../media/image9.png"/><Relationship Id="rId6" Type="http://schemas.openxmlformats.org/officeDocument/2006/relationships/image" Target="../media/image2.png"/><Relationship Id="rId7"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6.png"/><Relationship Id="rId4" Type="http://schemas.openxmlformats.org/officeDocument/2006/relationships/image" Target="../media/image26.png"/><Relationship Id="rId5" Type="http://schemas.openxmlformats.org/officeDocument/2006/relationships/image" Target="../media/image9.png"/><Relationship Id="rId6" Type="http://schemas.openxmlformats.org/officeDocument/2006/relationships/image" Target="../media/image2.png"/><Relationship Id="rId7"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image" Target="../media/image26.png"/><Relationship Id="rId9" Type="http://schemas.openxmlformats.org/officeDocument/2006/relationships/image" Target="../media/image20.png"/><Relationship Id="rId5" Type="http://schemas.openxmlformats.org/officeDocument/2006/relationships/image" Target="../media/image9.png"/><Relationship Id="rId6" Type="http://schemas.openxmlformats.org/officeDocument/2006/relationships/image" Target="../media/image2.png"/><Relationship Id="rId7" Type="http://schemas.openxmlformats.org/officeDocument/2006/relationships/image" Target="../media/image15.png"/><Relationship Id="rId8" Type="http://schemas.openxmlformats.org/officeDocument/2006/relationships/image" Target="../media/image18.png"/></Relationships>
</file>

<file path=ppt/slides/_rels/slide9.xml.rels><?xml version="1.0" encoding="UTF-8" standalone="yes"?><Relationships xmlns="http://schemas.openxmlformats.org/package/2006/relationships"><Relationship Id="rId11" Type="http://schemas.openxmlformats.org/officeDocument/2006/relationships/image" Target="../media/image23.png"/><Relationship Id="rId10" Type="http://schemas.openxmlformats.org/officeDocument/2006/relationships/image" Target="../media/image44.png"/><Relationship Id="rId13" Type="http://schemas.openxmlformats.org/officeDocument/2006/relationships/image" Target="../media/image22.png"/><Relationship Id="rId12"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6.png"/><Relationship Id="rId4" Type="http://schemas.openxmlformats.org/officeDocument/2006/relationships/image" Target="../media/image26.png"/><Relationship Id="rId9" Type="http://schemas.openxmlformats.org/officeDocument/2006/relationships/image" Target="../media/image17.png"/><Relationship Id="rId15" Type="http://schemas.openxmlformats.org/officeDocument/2006/relationships/image" Target="../media/image19.png"/><Relationship Id="rId14" Type="http://schemas.openxmlformats.org/officeDocument/2006/relationships/image" Target="../media/image21.png"/><Relationship Id="rId5" Type="http://schemas.openxmlformats.org/officeDocument/2006/relationships/image" Target="../media/image15.png"/><Relationship Id="rId6" Type="http://schemas.openxmlformats.org/officeDocument/2006/relationships/image" Target="../media/image9.png"/><Relationship Id="rId7" Type="http://schemas.openxmlformats.org/officeDocument/2006/relationships/image" Target="../media/image2.png"/><Relationship Id="rId8"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1"/>
          <p:cNvPicPr preferRelativeResize="0"/>
          <p:nvPr/>
        </p:nvPicPr>
        <p:blipFill rotWithShape="1">
          <a:blip r:embed="rId3">
            <a:alphaModFix/>
          </a:blip>
          <a:srcRect b="17681" l="31838" r="0" t="18583"/>
          <a:stretch/>
        </p:blipFill>
        <p:spPr>
          <a:xfrm>
            <a:off x="199250" y="195188"/>
            <a:ext cx="10684961" cy="6662811"/>
          </a:xfrm>
          <a:prstGeom prst="rect">
            <a:avLst/>
          </a:prstGeom>
          <a:noFill/>
          <a:ln>
            <a:noFill/>
          </a:ln>
        </p:spPr>
      </p:pic>
      <p:pic>
        <p:nvPicPr>
          <p:cNvPr id="85" name="Google Shape;85;p1"/>
          <p:cNvPicPr preferRelativeResize="0"/>
          <p:nvPr/>
        </p:nvPicPr>
        <p:blipFill rotWithShape="1">
          <a:blip r:embed="rId4">
            <a:alphaModFix/>
          </a:blip>
          <a:srcRect b="0" l="0" r="0" t="0"/>
          <a:stretch/>
        </p:blipFill>
        <p:spPr>
          <a:xfrm>
            <a:off x="5564559" y="353119"/>
            <a:ext cx="6285357" cy="6151762"/>
          </a:xfrm>
          <a:prstGeom prst="rect">
            <a:avLst/>
          </a:prstGeom>
          <a:noFill/>
          <a:ln>
            <a:noFill/>
          </a:ln>
        </p:spPr>
      </p:pic>
      <p:pic>
        <p:nvPicPr>
          <p:cNvPr id="86" name="Google Shape;86;p1"/>
          <p:cNvPicPr preferRelativeResize="0"/>
          <p:nvPr/>
        </p:nvPicPr>
        <p:blipFill rotWithShape="1">
          <a:blip r:embed="rId5">
            <a:alphaModFix/>
          </a:blip>
          <a:srcRect b="0" l="0" r="0" t="0"/>
          <a:stretch/>
        </p:blipFill>
        <p:spPr>
          <a:xfrm>
            <a:off x="4060120" y="353119"/>
            <a:ext cx="3097367" cy="3983932"/>
          </a:xfrm>
          <a:prstGeom prst="rect">
            <a:avLst/>
          </a:prstGeom>
          <a:noFill/>
          <a:ln>
            <a:noFill/>
          </a:ln>
        </p:spPr>
      </p:pic>
      <p:pic>
        <p:nvPicPr>
          <p:cNvPr id="87" name="Google Shape;87;p1"/>
          <p:cNvPicPr preferRelativeResize="0"/>
          <p:nvPr/>
        </p:nvPicPr>
        <p:blipFill rotWithShape="1">
          <a:blip r:embed="rId6">
            <a:alphaModFix/>
          </a:blip>
          <a:srcRect b="0" l="0" r="0" t="0"/>
          <a:stretch/>
        </p:blipFill>
        <p:spPr>
          <a:xfrm>
            <a:off x="4742537" y="4433654"/>
            <a:ext cx="1598390" cy="2071227"/>
          </a:xfrm>
          <a:prstGeom prst="rect">
            <a:avLst/>
          </a:prstGeom>
          <a:noFill/>
          <a:ln>
            <a:noFill/>
          </a:ln>
        </p:spPr>
      </p:pic>
      <p:pic>
        <p:nvPicPr>
          <p:cNvPr id="88" name="Google Shape;88;p1"/>
          <p:cNvPicPr preferRelativeResize="0"/>
          <p:nvPr/>
        </p:nvPicPr>
        <p:blipFill rotWithShape="1">
          <a:blip r:embed="rId7">
            <a:alphaModFix amt="52999"/>
          </a:blip>
          <a:srcRect b="0" l="65628" r="0" t="0"/>
          <a:stretch/>
        </p:blipFill>
        <p:spPr>
          <a:xfrm>
            <a:off x="199251" y="-367867"/>
            <a:ext cx="1317569" cy="6858000"/>
          </a:xfrm>
          <a:prstGeom prst="rect">
            <a:avLst/>
          </a:prstGeom>
          <a:noFill/>
          <a:ln>
            <a:noFill/>
          </a:ln>
        </p:spPr>
      </p:pic>
      <p:pic>
        <p:nvPicPr>
          <p:cNvPr id="89" name="Google Shape;89;p1"/>
          <p:cNvPicPr preferRelativeResize="0"/>
          <p:nvPr/>
        </p:nvPicPr>
        <p:blipFill rotWithShape="1">
          <a:blip r:embed="rId8">
            <a:alphaModFix/>
          </a:blip>
          <a:srcRect b="0" l="0" r="0" t="0"/>
          <a:stretch/>
        </p:blipFill>
        <p:spPr>
          <a:xfrm>
            <a:off x="2467" y="0"/>
            <a:ext cx="12187064" cy="6857999"/>
          </a:xfrm>
          <a:prstGeom prst="rect">
            <a:avLst/>
          </a:prstGeom>
          <a:noFill/>
          <a:ln>
            <a:noFill/>
          </a:ln>
        </p:spPr>
      </p:pic>
      <p:sp>
        <p:nvSpPr>
          <p:cNvPr id="90" name="Google Shape;90;p1"/>
          <p:cNvSpPr txBox="1"/>
          <p:nvPr/>
        </p:nvSpPr>
        <p:spPr>
          <a:xfrm>
            <a:off x="6746323" y="1207652"/>
            <a:ext cx="4871100" cy="230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s-CO" sz="3600" u="none" cap="none" strike="noStrike">
                <a:solidFill>
                  <a:schemeClr val="lt1"/>
                </a:solidFill>
                <a:latin typeface="Arial"/>
                <a:ea typeface="Arial"/>
                <a:cs typeface="Arial"/>
                <a:sym typeface="Arial"/>
              </a:rPr>
              <a:t>ESTRATEGIA DE RENDICIÓN DE CUENTAS LOCALES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600"/>
              <a:buFont typeface="Arial"/>
              <a:buNone/>
            </a:pPr>
            <a:r>
              <a:rPr b="1" i="0" lang="es-CO" sz="3600" u="none" cap="none" strike="noStrike">
                <a:solidFill>
                  <a:schemeClr val="lt1"/>
                </a:solidFill>
                <a:latin typeface="Arial"/>
                <a:ea typeface="Arial"/>
                <a:cs typeface="Arial"/>
                <a:sym typeface="Arial"/>
              </a:rPr>
              <a:t>GESTIÓN 2024</a:t>
            </a:r>
            <a:endParaRPr b="0" i="0" sz="1400" u="none" cap="none" strike="noStrike">
              <a:solidFill>
                <a:srgbClr val="000000"/>
              </a:solidFill>
              <a:latin typeface="Arial"/>
              <a:ea typeface="Arial"/>
              <a:cs typeface="Arial"/>
              <a:sym typeface="Arial"/>
            </a:endParaRPr>
          </a:p>
        </p:txBody>
      </p:sp>
      <p:cxnSp>
        <p:nvCxnSpPr>
          <p:cNvPr id="91" name="Google Shape;91;p1"/>
          <p:cNvCxnSpPr/>
          <p:nvPr/>
        </p:nvCxnSpPr>
        <p:spPr>
          <a:xfrm>
            <a:off x="6232647" y="5476438"/>
            <a:ext cx="5402306" cy="0"/>
          </a:xfrm>
          <a:prstGeom prst="straightConnector1">
            <a:avLst/>
          </a:prstGeom>
          <a:noFill/>
          <a:ln cap="flat" cmpd="sng" w="19050">
            <a:solidFill>
              <a:srgbClr val="BED000"/>
            </a:solidFill>
            <a:prstDash val="solid"/>
            <a:miter lim="800000"/>
            <a:headEnd len="sm" w="sm" type="none"/>
            <a:tailEnd len="sm" w="sm" type="none"/>
          </a:ln>
        </p:spPr>
      </p:cxnSp>
      <p:pic>
        <p:nvPicPr>
          <p:cNvPr id="92" name="Google Shape;92;p1"/>
          <p:cNvPicPr preferRelativeResize="0"/>
          <p:nvPr/>
        </p:nvPicPr>
        <p:blipFill rotWithShape="1">
          <a:blip r:embed="rId9">
            <a:alphaModFix/>
          </a:blip>
          <a:srcRect b="0" l="0" r="0" t="0"/>
          <a:stretch/>
        </p:blipFill>
        <p:spPr>
          <a:xfrm>
            <a:off x="7178291" y="5585108"/>
            <a:ext cx="4032250" cy="806450"/>
          </a:xfrm>
          <a:prstGeom prst="rect">
            <a:avLst/>
          </a:prstGeom>
          <a:noFill/>
          <a:ln>
            <a:noFill/>
          </a:ln>
        </p:spPr>
      </p:pic>
      <p:sp>
        <p:nvSpPr>
          <p:cNvPr id="93" name="Google Shape;93;p1"/>
          <p:cNvSpPr txBox="1"/>
          <p:nvPr/>
        </p:nvSpPr>
        <p:spPr>
          <a:xfrm>
            <a:off x="5791200" y="4370469"/>
            <a:ext cx="60483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es-CO" sz="3200" u="none" cap="none" strike="noStrike">
                <a:solidFill>
                  <a:schemeClr val="lt1"/>
                </a:solidFill>
                <a:latin typeface="Century Gothic"/>
                <a:ea typeface="Century Gothic"/>
                <a:cs typeface="Century Gothic"/>
                <a:sym typeface="Century Gothic"/>
              </a:rPr>
              <a:t>Localidad Kennedy</a:t>
            </a:r>
            <a:endParaRPr b="1" i="0" sz="3200" u="none" cap="none" strike="noStrike">
              <a:solidFill>
                <a:schemeClr val="lt1"/>
              </a:solidFill>
              <a:latin typeface="Arial Black"/>
              <a:ea typeface="Arial Black"/>
              <a:cs typeface="Arial Black"/>
              <a:sym typeface="Arial Black"/>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pic>
        <p:nvPicPr>
          <p:cNvPr id="217" name="Google Shape;217;g34c3ae7660a_0_6"/>
          <p:cNvPicPr preferRelativeResize="0"/>
          <p:nvPr/>
        </p:nvPicPr>
        <p:blipFill rotWithShape="1">
          <a:blip r:embed="rId3">
            <a:alphaModFix/>
          </a:blip>
          <a:srcRect b="2111" l="0" r="62912" t="35961"/>
          <a:stretch/>
        </p:blipFill>
        <p:spPr>
          <a:xfrm>
            <a:off x="10153055" y="6252"/>
            <a:ext cx="2038944" cy="6858000"/>
          </a:xfrm>
          <a:prstGeom prst="rect">
            <a:avLst/>
          </a:prstGeom>
          <a:noFill/>
          <a:ln>
            <a:noFill/>
          </a:ln>
        </p:spPr>
      </p:pic>
      <p:cxnSp>
        <p:nvCxnSpPr>
          <p:cNvPr id="218" name="Google Shape;218;g34c3ae7660a_0_6"/>
          <p:cNvCxnSpPr/>
          <p:nvPr/>
        </p:nvCxnSpPr>
        <p:spPr>
          <a:xfrm>
            <a:off x="14503" y="967072"/>
            <a:ext cx="10302300" cy="0"/>
          </a:xfrm>
          <a:prstGeom prst="straightConnector1">
            <a:avLst/>
          </a:prstGeom>
          <a:noFill/>
          <a:ln cap="flat" cmpd="sng" w="38100">
            <a:solidFill>
              <a:srgbClr val="BED000"/>
            </a:solidFill>
            <a:prstDash val="solid"/>
            <a:miter lim="800000"/>
            <a:headEnd len="sm" w="sm" type="none"/>
            <a:tailEnd len="sm" w="sm" type="none"/>
          </a:ln>
        </p:spPr>
      </p:cxnSp>
      <p:cxnSp>
        <p:nvCxnSpPr>
          <p:cNvPr id="219" name="Google Shape;219;g34c3ae7660a_0_6"/>
          <p:cNvCxnSpPr/>
          <p:nvPr/>
        </p:nvCxnSpPr>
        <p:spPr>
          <a:xfrm rot="10800000">
            <a:off x="10316700" y="967072"/>
            <a:ext cx="1875300" cy="0"/>
          </a:xfrm>
          <a:prstGeom prst="straightConnector1">
            <a:avLst/>
          </a:prstGeom>
          <a:noFill/>
          <a:ln cap="flat" cmpd="sng" w="38100">
            <a:solidFill>
              <a:srgbClr val="1D2046"/>
            </a:solidFill>
            <a:prstDash val="solid"/>
            <a:miter lim="800000"/>
            <a:headEnd len="sm" w="sm" type="none"/>
            <a:tailEnd len="sm" w="sm" type="none"/>
          </a:ln>
        </p:spPr>
      </p:cxnSp>
      <p:sp>
        <p:nvSpPr>
          <p:cNvPr id="220" name="Google Shape;220;g34c3ae7660a_0_6"/>
          <p:cNvSpPr txBox="1"/>
          <p:nvPr/>
        </p:nvSpPr>
        <p:spPr>
          <a:xfrm>
            <a:off x="334261" y="295282"/>
            <a:ext cx="11418000" cy="61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4. Señalización </a:t>
            </a:r>
            <a:endParaRPr b="0" i="0" sz="1400" u="none" cap="none" strike="noStrike">
              <a:solidFill>
                <a:srgbClr val="000000"/>
              </a:solidFill>
              <a:latin typeface="Arial"/>
              <a:ea typeface="Arial"/>
              <a:cs typeface="Arial"/>
              <a:sym typeface="Arial"/>
            </a:endParaRPr>
          </a:p>
        </p:txBody>
      </p:sp>
      <p:pic>
        <p:nvPicPr>
          <p:cNvPr id="221" name="Google Shape;221;g34c3ae7660a_0_6"/>
          <p:cNvPicPr preferRelativeResize="0"/>
          <p:nvPr/>
        </p:nvPicPr>
        <p:blipFill rotWithShape="1">
          <a:blip r:embed="rId4">
            <a:alphaModFix/>
          </a:blip>
          <a:srcRect b="0" l="0" r="0" t="0"/>
          <a:stretch/>
        </p:blipFill>
        <p:spPr>
          <a:xfrm>
            <a:off x="0" y="6260050"/>
            <a:ext cx="1864897" cy="597951"/>
          </a:xfrm>
          <a:prstGeom prst="rect">
            <a:avLst/>
          </a:prstGeom>
          <a:noFill/>
          <a:ln>
            <a:noFill/>
          </a:ln>
        </p:spPr>
      </p:pic>
      <p:sp>
        <p:nvSpPr>
          <p:cNvPr id="222" name="Google Shape;222;g34c3ae7660a_0_6"/>
          <p:cNvSpPr txBox="1"/>
          <p:nvPr/>
        </p:nvSpPr>
        <p:spPr>
          <a:xfrm>
            <a:off x="310350" y="1023275"/>
            <a:ext cx="11571300" cy="10158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Arial"/>
              <a:buNone/>
            </a:pPr>
            <a:r>
              <a:rPr b="1" i="0" lang="es-CO" sz="2000" u="none" cap="none" strike="noStrike">
                <a:solidFill>
                  <a:srgbClr val="1D2046"/>
                </a:solidFill>
                <a:latin typeface="Arial"/>
                <a:ea typeface="Arial"/>
                <a:cs typeface="Arial"/>
                <a:sym typeface="Arial"/>
              </a:rPr>
              <a:t>Busca mejorar las condiciones de seguridad vial, movilidad y accesibilidad para todos los usuarios de la vía, a través de las mejoras al sistema de señalización en Bogotá D.C. En Kennedy  durante en el 2024 se realizó lo siguiente:</a:t>
            </a:r>
            <a:endParaRPr b="1" i="0" sz="2000" u="none" cap="none" strike="noStrike">
              <a:solidFill>
                <a:srgbClr val="1D2046"/>
              </a:solidFill>
              <a:latin typeface="Arial"/>
              <a:ea typeface="Arial"/>
              <a:cs typeface="Arial"/>
              <a:sym typeface="Arial"/>
            </a:endParaRPr>
          </a:p>
        </p:txBody>
      </p:sp>
      <p:pic>
        <p:nvPicPr>
          <p:cNvPr id="223" name="Google Shape;223;g34c3ae7660a_0_6"/>
          <p:cNvPicPr preferRelativeResize="0"/>
          <p:nvPr/>
        </p:nvPicPr>
        <p:blipFill rotWithShape="1">
          <a:blip r:embed="rId5">
            <a:alphaModFix/>
          </a:blip>
          <a:srcRect b="0" l="0" r="0" t="0"/>
          <a:stretch/>
        </p:blipFill>
        <p:spPr>
          <a:xfrm>
            <a:off x="9251899" y="184927"/>
            <a:ext cx="2129687" cy="703500"/>
          </a:xfrm>
          <a:prstGeom prst="rect">
            <a:avLst/>
          </a:prstGeom>
          <a:noFill/>
          <a:ln>
            <a:noFill/>
          </a:ln>
        </p:spPr>
      </p:pic>
      <p:pic>
        <p:nvPicPr>
          <p:cNvPr id="224" name="Google Shape;224;g34c3ae7660a_0_6"/>
          <p:cNvPicPr preferRelativeResize="0"/>
          <p:nvPr/>
        </p:nvPicPr>
        <p:blipFill rotWithShape="1">
          <a:blip r:embed="rId6">
            <a:alphaModFix/>
          </a:blip>
          <a:srcRect b="0" l="0" r="0" t="0"/>
          <a:stretch/>
        </p:blipFill>
        <p:spPr>
          <a:xfrm>
            <a:off x="0" y="5237349"/>
            <a:ext cx="641678" cy="1649080"/>
          </a:xfrm>
          <a:prstGeom prst="rect">
            <a:avLst/>
          </a:prstGeom>
          <a:noFill/>
          <a:ln>
            <a:noFill/>
          </a:ln>
        </p:spPr>
      </p:pic>
      <p:pic>
        <p:nvPicPr>
          <p:cNvPr id="225" name="Google Shape;225;g34c3ae7660a_0_6"/>
          <p:cNvPicPr preferRelativeResize="0"/>
          <p:nvPr/>
        </p:nvPicPr>
        <p:blipFill rotWithShape="1">
          <a:blip r:embed="rId7">
            <a:alphaModFix amt="52999"/>
          </a:blip>
          <a:srcRect b="0" l="32614" r="0" t="0"/>
          <a:stretch/>
        </p:blipFill>
        <p:spPr>
          <a:xfrm>
            <a:off x="-15097" y="3223011"/>
            <a:ext cx="1375635" cy="3652300"/>
          </a:xfrm>
          <a:prstGeom prst="rect">
            <a:avLst/>
          </a:prstGeom>
          <a:noFill/>
          <a:ln>
            <a:noFill/>
          </a:ln>
        </p:spPr>
      </p:pic>
      <p:sp>
        <p:nvSpPr>
          <p:cNvPr id="226" name="Google Shape;226;g34c3ae7660a_0_6"/>
          <p:cNvSpPr txBox="1"/>
          <p:nvPr/>
        </p:nvSpPr>
        <p:spPr>
          <a:xfrm>
            <a:off x="1615000" y="2676400"/>
            <a:ext cx="6879900" cy="831000"/>
          </a:xfrm>
          <a:prstGeom prst="rect">
            <a:avLst/>
          </a:prstGeom>
          <a:noFill/>
          <a:ln>
            <a:noFill/>
          </a:ln>
        </p:spPr>
        <p:txBody>
          <a:bodyPr anchorCtr="0" anchor="ctr" bIns="45675" lIns="45675" spcFirstLastPara="1" rIns="45675" wrap="square" tIns="45675">
            <a:spAutoFit/>
          </a:bodyPr>
          <a:lstStyle/>
          <a:p>
            <a:pPr indent="-419100" lvl="0" marL="457200" marR="0" rtl="0" algn="l">
              <a:lnSpc>
                <a:spcPct val="80000"/>
              </a:lnSpc>
              <a:spcBef>
                <a:spcPts val="0"/>
              </a:spcBef>
              <a:spcAft>
                <a:spcPts val="0"/>
              </a:spcAft>
              <a:buClr>
                <a:srgbClr val="BED000"/>
              </a:buClr>
              <a:buSzPts val="3000"/>
              <a:buFont typeface="Arial Black"/>
              <a:buChar char="●"/>
            </a:pPr>
            <a:r>
              <a:rPr b="0" i="0" lang="es-CO" sz="3000" u="none" cap="none" strike="noStrike">
                <a:solidFill>
                  <a:srgbClr val="151A3B"/>
                </a:solidFill>
                <a:latin typeface="Arial Black"/>
                <a:ea typeface="Arial Black"/>
                <a:cs typeface="Arial Black"/>
                <a:sym typeface="Arial Black"/>
              </a:rPr>
              <a:t>191 </a:t>
            </a:r>
            <a:r>
              <a:rPr b="1" i="0" lang="es-CO" sz="3000" u="none" cap="none" strike="noStrike">
                <a:solidFill>
                  <a:srgbClr val="BED000"/>
                </a:solidFill>
                <a:latin typeface="Arial Black"/>
                <a:ea typeface="Arial Black"/>
                <a:cs typeface="Arial Black"/>
                <a:sym typeface="Arial Black"/>
              </a:rPr>
              <a:t>INSTALACIÓN DE              SEÑALIZACIÓN</a:t>
            </a:r>
            <a:endParaRPr b="1" i="0" sz="3000" u="none" cap="none" strike="noStrike">
              <a:solidFill>
                <a:srgbClr val="BED000"/>
              </a:solidFill>
              <a:latin typeface="Arial Black"/>
              <a:ea typeface="Arial Black"/>
              <a:cs typeface="Arial Black"/>
              <a:sym typeface="Arial Black"/>
            </a:endParaRPr>
          </a:p>
        </p:txBody>
      </p:sp>
      <p:sp>
        <p:nvSpPr>
          <p:cNvPr id="227" name="Google Shape;227;g34c3ae7660a_0_6"/>
          <p:cNvSpPr txBox="1"/>
          <p:nvPr/>
        </p:nvSpPr>
        <p:spPr>
          <a:xfrm>
            <a:off x="1615000" y="4094900"/>
            <a:ext cx="6981900" cy="757200"/>
          </a:xfrm>
          <a:prstGeom prst="rect">
            <a:avLst/>
          </a:prstGeom>
          <a:noFill/>
          <a:ln>
            <a:noFill/>
          </a:ln>
        </p:spPr>
        <p:txBody>
          <a:bodyPr anchorCtr="0" anchor="ctr" bIns="45675" lIns="45675" spcFirstLastPara="1" rIns="45675" wrap="square" tIns="45675">
            <a:spAutoFit/>
          </a:bodyPr>
          <a:lstStyle/>
          <a:p>
            <a:pPr indent="-400050" lvl="0" marL="457200" marR="0" rtl="0" algn="l">
              <a:lnSpc>
                <a:spcPct val="80000"/>
              </a:lnSpc>
              <a:spcBef>
                <a:spcPts val="0"/>
              </a:spcBef>
              <a:spcAft>
                <a:spcPts val="0"/>
              </a:spcAft>
              <a:buClr>
                <a:srgbClr val="BED000"/>
              </a:buClr>
              <a:buSzPts val="2700"/>
              <a:buFont typeface="Arial Black"/>
              <a:buChar char="●"/>
            </a:pPr>
            <a:r>
              <a:rPr b="0" i="0" lang="es-CO" sz="2700" u="none" cap="none" strike="noStrike">
                <a:solidFill>
                  <a:srgbClr val="151A3B"/>
                </a:solidFill>
                <a:latin typeface="Arial Black"/>
                <a:ea typeface="Arial Black"/>
                <a:cs typeface="Arial Black"/>
                <a:sym typeface="Arial Black"/>
              </a:rPr>
              <a:t>830 </a:t>
            </a:r>
            <a:r>
              <a:rPr b="1" i="0" lang="es-CO" sz="2700" u="none" cap="none" strike="noStrike">
                <a:solidFill>
                  <a:srgbClr val="BED000"/>
                </a:solidFill>
                <a:latin typeface="Arial Black"/>
                <a:ea typeface="Arial Black"/>
                <a:cs typeface="Arial Black"/>
                <a:sym typeface="Arial Black"/>
              </a:rPr>
              <a:t>MANTENIMIENTO DE SEÑALIZACIÓN </a:t>
            </a:r>
            <a:endParaRPr b="1" i="0" sz="2700" u="none" cap="none" strike="noStrike">
              <a:solidFill>
                <a:srgbClr val="BED000"/>
              </a:solidFill>
              <a:latin typeface="Arial Black"/>
              <a:ea typeface="Arial Black"/>
              <a:cs typeface="Arial Black"/>
              <a:sym typeface="Arial Black"/>
            </a:endParaRPr>
          </a:p>
        </p:txBody>
      </p:sp>
      <p:sp>
        <p:nvSpPr>
          <p:cNvPr id="228" name="Google Shape;228;g34c3ae7660a_0_6"/>
          <p:cNvSpPr txBox="1"/>
          <p:nvPr/>
        </p:nvSpPr>
        <p:spPr>
          <a:xfrm>
            <a:off x="1689325" y="5295650"/>
            <a:ext cx="8283000" cy="461700"/>
          </a:xfrm>
          <a:prstGeom prst="rect">
            <a:avLst/>
          </a:prstGeom>
          <a:noFill/>
          <a:ln>
            <a:noFill/>
          </a:ln>
        </p:spPr>
        <p:txBody>
          <a:bodyPr anchorCtr="0" anchor="ctr" bIns="45675" lIns="45675" spcFirstLastPara="1" rIns="45675" wrap="square" tIns="45675">
            <a:spAutoFit/>
          </a:bodyPr>
          <a:lstStyle/>
          <a:p>
            <a:pPr indent="-419100" lvl="0" marL="457200" marR="0" rtl="0" algn="l">
              <a:lnSpc>
                <a:spcPct val="80000"/>
              </a:lnSpc>
              <a:spcBef>
                <a:spcPts val="0"/>
              </a:spcBef>
              <a:spcAft>
                <a:spcPts val="0"/>
              </a:spcAft>
              <a:buClr>
                <a:srgbClr val="BED000"/>
              </a:buClr>
              <a:buSzPts val="3000"/>
              <a:buFont typeface="Arial Black"/>
              <a:buChar char="●"/>
            </a:pPr>
            <a:r>
              <a:rPr b="1" i="0" lang="es-CO" sz="3000" u="none" cap="none" strike="noStrike">
                <a:solidFill>
                  <a:srgbClr val="151A3B"/>
                </a:solidFill>
                <a:latin typeface="Arial Black"/>
                <a:ea typeface="Arial Black"/>
                <a:cs typeface="Arial Black"/>
                <a:sym typeface="Arial Black"/>
              </a:rPr>
              <a:t>174</a:t>
            </a:r>
            <a:r>
              <a:rPr b="1" i="0" lang="es-CO" sz="3000" u="none" cap="none" strike="noStrike">
                <a:solidFill>
                  <a:srgbClr val="BED000"/>
                </a:solidFill>
                <a:latin typeface="Arial Black"/>
                <a:ea typeface="Arial Black"/>
                <a:cs typeface="Arial Black"/>
                <a:sym typeface="Arial Black"/>
              </a:rPr>
              <a:t> PASOS PEATONALES</a:t>
            </a:r>
            <a:endParaRPr b="1" i="0" sz="3000" u="none" cap="none" strike="noStrike">
              <a:solidFill>
                <a:srgbClr val="BED000"/>
              </a:solidFill>
              <a:latin typeface="Arial Black"/>
              <a:ea typeface="Arial Black"/>
              <a:cs typeface="Arial Black"/>
              <a:sym typeface="Arial Black"/>
            </a:endParaRPr>
          </a:p>
        </p:txBody>
      </p:sp>
      <p:grpSp>
        <p:nvGrpSpPr>
          <p:cNvPr id="229" name="Google Shape;229;g34c3ae7660a_0_6"/>
          <p:cNvGrpSpPr/>
          <p:nvPr/>
        </p:nvGrpSpPr>
        <p:grpSpPr>
          <a:xfrm>
            <a:off x="246900" y="4514533"/>
            <a:ext cx="1267500" cy="1268100"/>
            <a:chOff x="169275" y="3813133"/>
            <a:chExt cx="1267500" cy="1268100"/>
          </a:xfrm>
        </p:grpSpPr>
        <p:sp>
          <p:nvSpPr>
            <p:cNvPr id="230" name="Google Shape;230;g34c3ae7660a_0_6"/>
            <p:cNvSpPr/>
            <p:nvPr/>
          </p:nvSpPr>
          <p:spPr>
            <a:xfrm>
              <a:off x="169275" y="3813133"/>
              <a:ext cx="1267500" cy="1268100"/>
            </a:xfrm>
            <a:prstGeom prst="ellipse">
              <a:avLst/>
            </a:prstGeom>
            <a:noFill/>
            <a:ln cap="flat" cmpd="sng" w="28575">
              <a:solidFill>
                <a:srgbClr val="15183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231" name="Google Shape;231;g34c3ae7660a_0_6"/>
            <p:cNvPicPr preferRelativeResize="0"/>
            <p:nvPr/>
          </p:nvPicPr>
          <p:blipFill rotWithShape="1">
            <a:blip r:embed="rId8">
              <a:alphaModFix/>
            </a:blip>
            <a:srcRect b="0" l="0" r="0" t="0"/>
            <a:stretch/>
          </p:blipFill>
          <p:spPr>
            <a:xfrm>
              <a:off x="247485" y="4029232"/>
              <a:ext cx="1111078" cy="703500"/>
            </a:xfrm>
            <a:prstGeom prst="rect">
              <a:avLst/>
            </a:prstGeom>
            <a:noFill/>
            <a:ln>
              <a:noFill/>
            </a:ln>
          </p:spPr>
        </p:pic>
      </p:grpSp>
      <p:sp>
        <p:nvSpPr>
          <p:cNvPr id="232" name="Google Shape;232;g34c3ae7660a_0_6"/>
          <p:cNvSpPr/>
          <p:nvPr/>
        </p:nvSpPr>
        <p:spPr>
          <a:xfrm>
            <a:off x="246894" y="2516167"/>
            <a:ext cx="1267500" cy="1172100"/>
          </a:xfrm>
          <a:prstGeom prst="ellipse">
            <a:avLst/>
          </a:prstGeom>
          <a:noFill/>
          <a:ln cap="flat" cmpd="sng" w="28575">
            <a:solidFill>
              <a:srgbClr val="15183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233" name="Google Shape;233;g34c3ae7660a_0_6"/>
          <p:cNvPicPr preferRelativeResize="0"/>
          <p:nvPr/>
        </p:nvPicPr>
        <p:blipFill rotWithShape="1">
          <a:blip r:embed="rId9">
            <a:alphaModFix/>
          </a:blip>
          <a:srcRect b="0" l="0" r="0" t="0"/>
          <a:stretch/>
        </p:blipFill>
        <p:spPr>
          <a:xfrm>
            <a:off x="8324625" y="1765677"/>
            <a:ext cx="2608150" cy="2426575"/>
          </a:xfrm>
          <a:prstGeom prst="rect">
            <a:avLst/>
          </a:prstGeom>
          <a:noFill/>
          <a:ln>
            <a:noFill/>
          </a:ln>
        </p:spPr>
      </p:pic>
      <p:pic>
        <p:nvPicPr>
          <p:cNvPr id="234" name="Google Shape;234;g34c3ae7660a_0_6"/>
          <p:cNvPicPr preferRelativeResize="0"/>
          <p:nvPr/>
        </p:nvPicPr>
        <p:blipFill rotWithShape="1">
          <a:blip r:embed="rId10">
            <a:alphaModFix/>
          </a:blip>
          <a:srcRect b="0" l="0" r="0" t="0"/>
          <a:stretch/>
        </p:blipFill>
        <p:spPr>
          <a:xfrm>
            <a:off x="9156575" y="4250200"/>
            <a:ext cx="2725084" cy="2552600"/>
          </a:xfrm>
          <a:prstGeom prst="rect">
            <a:avLst/>
          </a:prstGeom>
          <a:noFill/>
          <a:ln>
            <a:noFill/>
          </a:ln>
        </p:spPr>
      </p:pic>
      <p:pic>
        <p:nvPicPr>
          <p:cNvPr id="235" name="Google Shape;235;g34c3ae7660a_0_6"/>
          <p:cNvPicPr preferRelativeResize="0"/>
          <p:nvPr/>
        </p:nvPicPr>
        <p:blipFill rotWithShape="1">
          <a:blip r:embed="rId11">
            <a:alphaModFix/>
          </a:blip>
          <a:srcRect b="0" l="0" r="0" t="0"/>
          <a:stretch/>
        </p:blipFill>
        <p:spPr>
          <a:xfrm>
            <a:off x="465138" y="2686715"/>
            <a:ext cx="831020" cy="831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pic>
        <p:nvPicPr>
          <p:cNvPr id="240" name="Google Shape;240;g34c3ae7660a_0_211"/>
          <p:cNvPicPr preferRelativeResize="0"/>
          <p:nvPr/>
        </p:nvPicPr>
        <p:blipFill rotWithShape="1">
          <a:blip r:embed="rId3">
            <a:alphaModFix/>
          </a:blip>
          <a:srcRect b="2111" l="0" r="62912" t="35961"/>
          <a:stretch/>
        </p:blipFill>
        <p:spPr>
          <a:xfrm>
            <a:off x="10153055" y="6252"/>
            <a:ext cx="2038944" cy="6858000"/>
          </a:xfrm>
          <a:prstGeom prst="rect">
            <a:avLst/>
          </a:prstGeom>
          <a:noFill/>
          <a:ln>
            <a:noFill/>
          </a:ln>
        </p:spPr>
      </p:pic>
      <p:cxnSp>
        <p:nvCxnSpPr>
          <p:cNvPr id="241" name="Google Shape;241;g34c3ae7660a_0_211"/>
          <p:cNvCxnSpPr/>
          <p:nvPr/>
        </p:nvCxnSpPr>
        <p:spPr>
          <a:xfrm>
            <a:off x="14503" y="967072"/>
            <a:ext cx="10302300" cy="0"/>
          </a:xfrm>
          <a:prstGeom prst="straightConnector1">
            <a:avLst/>
          </a:prstGeom>
          <a:noFill/>
          <a:ln cap="flat" cmpd="sng" w="38100">
            <a:solidFill>
              <a:srgbClr val="BED000"/>
            </a:solidFill>
            <a:prstDash val="solid"/>
            <a:miter lim="800000"/>
            <a:headEnd len="sm" w="sm" type="none"/>
            <a:tailEnd len="sm" w="sm" type="none"/>
          </a:ln>
        </p:spPr>
      </p:cxnSp>
      <p:cxnSp>
        <p:nvCxnSpPr>
          <p:cNvPr id="242" name="Google Shape;242;g34c3ae7660a_0_211"/>
          <p:cNvCxnSpPr/>
          <p:nvPr/>
        </p:nvCxnSpPr>
        <p:spPr>
          <a:xfrm rot="10800000">
            <a:off x="10316700" y="967072"/>
            <a:ext cx="1875300" cy="0"/>
          </a:xfrm>
          <a:prstGeom prst="straightConnector1">
            <a:avLst/>
          </a:prstGeom>
          <a:noFill/>
          <a:ln cap="flat" cmpd="sng" w="38100">
            <a:solidFill>
              <a:srgbClr val="1D2046"/>
            </a:solidFill>
            <a:prstDash val="solid"/>
            <a:miter lim="800000"/>
            <a:headEnd len="sm" w="sm" type="none"/>
            <a:tailEnd len="sm" w="sm" type="none"/>
          </a:ln>
        </p:spPr>
      </p:cxnSp>
      <p:sp>
        <p:nvSpPr>
          <p:cNvPr id="243" name="Google Shape;243;g34c3ae7660a_0_211"/>
          <p:cNvSpPr txBox="1"/>
          <p:nvPr/>
        </p:nvSpPr>
        <p:spPr>
          <a:xfrm>
            <a:off x="334261" y="295282"/>
            <a:ext cx="11418000" cy="61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4. Señalización </a:t>
            </a:r>
            <a:endParaRPr b="0" i="0" sz="1400" u="none" cap="none" strike="noStrike">
              <a:solidFill>
                <a:srgbClr val="000000"/>
              </a:solidFill>
              <a:latin typeface="Arial"/>
              <a:ea typeface="Arial"/>
              <a:cs typeface="Arial"/>
              <a:sym typeface="Arial"/>
            </a:endParaRPr>
          </a:p>
        </p:txBody>
      </p:sp>
      <p:pic>
        <p:nvPicPr>
          <p:cNvPr id="244" name="Google Shape;244;g34c3ae7660a_0_211"/>
          <p:cNvPicPr preferRelativeResize="0"/>
          <p:nvPr/>
        </p:nvPicPr>
        <p:blipFill rotWithShape="1">
          <a:blip r:embed="rId4">
            <a:alphaModFix/>
          </a:blip>
          <a:srcRect b="0" l="0" r="0" t="0"/>
          <a:stretch/>
        </p:blipFill>
        <p:spPr>
          <a:xfrm>
            <a:off x="0" y="6260050"/>
            <a:ext cx="1864897" cy="597951"/>
          </a:xfrm>
          <a:prstGeom prst="rect">
            <a:avLst/>
          </a:prstGeom>
          <a:noFill/>
          <a:ln>
            <a:noFill/>
          </a:ln>
        </p:spPr>
      </p:pic>
      <p:sp>
        <p:nvSpPr>
          <p:cNvPr id="245" name="Google Shape;245;g34c3ae7660a_0_211"/>
          <p:cNvSpPr txBox="1"/>
          <p:nvPr/>
        </p:nvSpPr>
        <p:spPr>
          <a:xfrm>
            <a:off x="335100" y="1116275"/>
            <a:ext cx="11571300" cy="10158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Arial"/>
              <a:buNone/>
            </a:pPr>
            <a:r>
              <a:rPr b="1" i="0" lang="es-CO" sz="2000" u="none" cap="none" strike="noStrike">
                <a:solidFill>
                  <a:srgbClr val="1D2046"/>
                </a:solidFill>
                <a:latin typeface="Arial"/>
                <a:ea typeface="Arial"/>
                <a:cs typeface="Arial"/>
                <a:sym typeface="Arial"/>
              </a:rPr>
              <a:t>Busca mejorar las condiciones de seguridad vial, movilidad y accesibilidad para todos los usuarios de la vía, a través de las mejoras al sistema de señalización en Bogotá D.C. En Kennedy durante en el 2024 se realizó lo siguiente:</a:t>
            </a:r>
            <a:endParaRPr b="1" i="0" sz="2000" u="none" cap="none" strike="noStrike">
              <a:solidFill>
                <a:srgbClr val="1D2046"/>
              </a:solidFill>
              <a:latin typeface="Arial"/>
              <a:ea typeface="Arial"/>
              <a:cs typeface="Arial"/>
              <a:sym typeface="Arial"/>
            </a:endParaRPr>
          </a:p>
        </p:txBody>
      </p:sp>
      <p:pic>
        <p:nvPicPr>
          <p:cNvPr id="246" name="Google Shape;246;g34c3ae7660a_0_211"/>
          <p:cNvPicPr preferRelativeResize="0"/>
          <p:nvPr/>
        </p:nvPicPr>
        <p:blipFill rotWithShape="1">
          <a:blip r:embed="rId5">
            <a:alphaModFix/>
          </a:blip>
          <a:srcRect b="0" l="0" r="0" t="0"/>
          <a:stretch/>
        </p:blipFill>
        <p:spPr>
          <a:xfrm>
            <a:off x="9251899" y="184927"/>
            <a:ext cx="2129687" cy="703500"/>
          </a:xfrm>
          <a:prstGeom prst="rect">
            <a:avLst/>
          </a:prstGeom>
          <a:noFill/>
          <a:ln>
            <a:noFill/>
          </a:ln>
        </p:spPr>
      </p:pic>
      <p:pic>
        <p:nvPicPr>
          <p:cNvPr id="247" name="Google Shape;247;g34c3ae7660a_0_211"/>
          <p:cNvPicPr preferRelativeResize="0"/>
          <p:nvPr/>
        </p:nvPicPr>
        <p:blipFill rotWithShape="1">
          <a:blip r:embed="rId6">
            <a:alphaModFix/>
          </a:blip>
          <a:srcRect b="0" l="0" r="0" t="0"/>
          <a:stretch/>
        </p:blipFill>
        <p:spPr>
          <a:xfrm>
            <a:off x="0" y="5237349"/>
            <a:ext cx="641678" cy="1649080"/>
          </a:xfrm>
          <a:prstGeom prst="rect">
            <a:avLst/>
          </a:prstGeom>
          <a:noFill/>
          <a:ln>
            <a:noFill/>
          </a:ln>
        </p:spPr>
      </p:pic>
      <p:pic>
        <p:nvPicPr>
          <p:cNvPr id="248" name="Google Shape;248;g34c3ae7660a_0_211"/>
          <p:cNvPicPr preferRelativeResize="0"/>
          <p:nvPr/>
        </p:nvPicPr>
        <p:blipFill rotWithShape="1">
          <a:blip r:embed="rId7">
            <a:alphaModFix amt="52999"/>
          </a:blip>
          <a:srcRect b="0" l="32614" r="0" t="0"/>
          <a:stretch/>
        </p:blipFill>
        <p:spPr>
          <a:xfrm>
            <a:off x="-15097" y="3223011"/>
            <a:ext cx="1375635" cy="3652300"/>
          </a:xfrm>
          <a:prstGeom prst="rect">
            <a:avLst/>
          </a:prstGeom>
          <a:noFill/>
          <a:ln>
            <a:noFill/>
          </a:ln>
        </p:spPr>
      </p:pic>
      <p:sp>
        <p:nvSpPr>
          <p:cNvPr id="249" name="Google Shape;249;g34c3ae7660a_0_211"/>
          <p:cNvSpPr txBox="1"/>
          <p:nvPr/>
        </p:nvSpPr>
        <p:spPr>
          <a:xfrm>
            <a:off x="1639331" y="4541331"/>
            <a:ext cx="8283000" cy="461700"/>
          </a:xfrm>
          <a:prstGeom prst="rect">
            <a:avLst/>
          </a:prstGeom>
          <a:noFill/>
          <a:ln>
            <a:noFill/>
          </a:ln>
        </p:spPr>
        <p:txBody>
          <a:bodyPr anchorCtr="0" anchor="ctr" bIns="45675" lIns="45675" spcFirstLastPara="1" rIns="45675" wrap="square" tIns="45675">
            <a:spAutoFit/>
          </a:bodyPr>
          <a:lstStyle/>
          <a:p>
            <a:pPr indent="-419100" lvl="0" marL="457200" marR="0" rtl="0" algn="l">
              <a:lnSpc>
                <a:spcPct val="80000"/>
              </a:lnSpc>
              <a:spcBef>
                <a:spcPts val="0"/>
              </a:spcBef>
              <a:spcAft>
                <a:spcPts val="0"/>
              </a:spcAft>
              <a:buClr>
                <a:srgbClr val="BED000"/>
              </a:buClr>
              <a:buSzPts val="3000"/>
              <a:buFont typeface="Arial Black"/>
              <a:buChar char="●"/>
            </a:pPr>
            <a:r>
              <a:rPr b="0" i="0" lang="es-CO" sz="3000" u="none" cap="none" strike="noStrike">
                <a:solidFill>
                  <a:srgbClr val="151A3B"/>
                </a:solidFill>
                <a:latin typeface="Arial Black"/>
                <a:ea typeface="Arial Black"/>
                <a:cs typeface="Arial Black"/>
                <a:sym typeface="Arial Black"/>
              </a:rPr>
              <a:t>0,39 </a:t>
            </a:r>
            <a:r>
              <a:rPr b="1" i="0" lang="es-CO" sz="3000" u="none" cap="none" strike="noStrike">
                <a:solidFill>
                  <a:srgbClr val="BED000"/>
                </a:solidFill>
                <a:latin typeface="Arial Black"/>
                <a:ea typeface="Arial Black"/>
                <a:cs typeface="Arial Black"/>
                <a:sym typeface="Arial Black"/>
              </a:rPr>
              <a:t>KM CARRIL DEMARCADO </a:t>
            </a:r>
            <a:endParaRPr b="1" i="0" sz="3000" u="none" cap="none" strike="noStrike">
              <a:solidFill>
                <a:srgbClr val="BED000"/>
              </a:solidFill>
              <a:latin typeface="Arial Black"/>
              <a:ea typeface="Arial Black"/>
              <a:cs typeface="Arial Black"/>
              <a:sym typeface="Arial Black"/>
            </a:endParaRPr>
          </a:p>
        </p:txBody>
      </p:sp>
      <p:grpSp>
        <p:nvGrpSpPr>
          <p:cNvPr id="250" name="Google Shape;250;g34c3ae7660a_0_211"/>
          <p:cNvGrpSpPr/>
          <p:nvPr/>
        </p:nvGrpSpPr>
        <p:grpSpPr>
          <a:xfrm>
            <a:off x="281483" y="4365538"/>
            <a:ext cx="1195500" cy="1100400"/>
            <a:chOff x="5624031" y="2326562"/>
            <a:chExt cx="1195500" cy="1100400"/>
          </a:xfrm>
        </p:grpSpPr>
        <p:sp>
          <p:nvSpPr>
            <p:cNvPr id="251" name="Google Shape;251;g34c3ae7660a_0_211"/>
            <p:cNvSpPr/>
            <p:nvPr/>
          </p:nvSpPr>
          <p:spPr>
            <a:xfrm>
              <a:off x="5624031" y="2326562"/>
              <a:ext cx="1195500" cy="1100400"/>
            </a:xfrm>
            <a:prstGeom prst="ellipse">
              <a:avLst/>
            </a:prstGeom>
            <a:noFill/>
            <a:ln cap="flat" cmpd="sng" w="28575">
              <a:solidFill>
                <a:srgbClr val="00206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descr="Imagen" id="252" name="Google Shape;252;g34c3ae7660a_0_211"/>
            <p:cNvPicPr preferRelativeResize="0"/>
            <p:nvPr/>
          </p:nvPicPr>
          <p:blipFill rotWithShape="1">
            <a:blip r:embed="rId8">
              <a:alphaModFix/>
            </a:blip>
            <a:srcRect b="0" l="0" r="0" t="0"/>
            <a:stretch/>
          </p:blipFill>
          <p:spPr>
            <a:xfrm>
              <a:off x="5886737" y="2502355"/>
              <a:ext cx="732457" cy="778338"/>
            </a:xfrm>
            <a:prstGeom prst="rect">
              <a:avLst/>
            </a:prstGeom>
            <a:noFill/>
            <a:ln>
              <a:noFill/>
            </a:ln>
          </p:spPr>
        </p:pic>
      </p:grpSp>
      <p:grpSp>
        <p:nvGrpSpPr>
          <p:cNvPr id="253" name="Google Shape;253;g34c3ae7660a_0_211"/>
          <p:cNvGrpSpPr/>
          <p:nvPr/>
        </p:nvGrpSpPr>
        <p:grpSpPr>
          <a:xfrm>
            <a:off x="169269" y="2809655"/>
            <a:ext cx="1267500" cy="1172100"/>
            <a:chOff x="169269" y="2428655"/>
            <a:chExt cx="1267500" cy="1172100"/>
          </a:xfrm>
        </p:grpSpPr>
        <p:sp>
          <p:nvSpPr>
            <p:cNvPr id="254" name="Google Shape;254;g34c3ae7660a_0_211"/>
            <p:cNvSpPr/>
            <p:nvPr/>
          </p:nvSpPr>
          <p:spPr>
            <a:xfrm>
              <a:off x="169269" y="2428655"/>
              <a:ext cx="1267500" cy="1172100"/>
            </a:xfrm>
            <a:prstGeom prst="ellipse">
              <a:avLst/>
            </a:prstGeom>
            <a:noFill/>
            <a:ln cap="flat" cmpd="sng" w="28575">
              <a:solidFill>
                <a:srgbClr val="15183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255" name="Google Shape;255;g34c3ae7660a_0_211"/>
            <p:cNvPicPr preferRelativeResize="0"/>
            <p:nvPr/>
          </p:nvPicPr>
          <p:blipFill rotWithShape="1">
            <a:blip r:embed="rId9">
              <a:alphaModFix/>
            </a:blip>
            <a:srcRect b="0" l="0" r="0" t="0"/>
            <a:stretch/>
          </p:blipFill>
          <p:spPr>
            <a:xfrm>
              <a:off x="405071" y="2693670"/>
              <a:ext cx="749974" cy="597950"/>
            </a:xfrm>
            <a:prstGeom prst="rect">
              <a:avLst/>
            </a:prstGeom>
            <a:noFill/>
            <a:ln>
              <a:noFill/>
            </a:ln>
          </p:spPr>
        </p:pic>
      </p:grpSp>
      <p:pic>
        <p:nvPicPr>
          <p:cNvPr id="256" name="Google Shape;256;g34c3ae7660a_0_211"/>
          <p:cNvPicPr preferRelativeResize="0"/>
          <p:nvPr/>
        </p:nvPicPr>
        <p:blipFill rotWithShape="1">
          <a:blip r:embed="rId10">
            <a:alphaModFix/>
          </a:blip>
          <a:srcRect b="0" l="0" r="0" t="0"/>
          <a:stretch/>
        </p:blipFill>
        <p:spPr>
          <a:xfrm>
            <a:off x="10201100" y="4106550"/>
            <a:ext cx="2275950" cy="2224500"/>
          </a:xfrm>
          <a:prstGeom prst="rect">
            <a:avLst/>
          </a:prstGeom>
          <a:noFill/>
          <a:ln>
            <a:noFill/>
          </a:ln>
        </p:spPr>
      </p:pic>
      <p:pic>
        <p:nvPicPr>
          <p:cNvPr id="257" name="Google Shape;257;g34c3ae7660a_0_211"/>
          <p:cNvPicPr preferRelativeResize="0"/>
          <p:nvPr/>
        </p:nvPicPr>
        <p:blipFill rotWithShape="1">
          <a:blip r:embed="rId11">
            <a:alphaModFix/>
          </a:blip>
          <a:srcRect b="0" l="0" r="0" t="0"/>
          <a:stretch/>
        </p:blipFill>
        <p:spPr>
          <a:xfrm>
            <a:off x="9707850" y="1882050"/>
            <a:ext cx="2331750" cy="2224500"/>
          </a:xfrm>
          <a:prstGeom prst="rect">
            <a:avLst/>
          </a:prstGeom>
          <a:noFill/>
          <a:ln>
            <a:noFill/>
          </a:ln>
        </p:spPr>
      </p:pic>
      <p:sp>
        <p:nvSpPr>
          <p:cNvPr id="258" name="Google Shape;258;g34c3ae7660a_0_211"/>
          <p:cNvSpPr txBox="1"/>
          <p:nvPr/>
        </p:nvSpPr>
        <p:spPr>
          <a:xfrm>
            <a:off x="1600250" y="3032005"/>
            <a:ext cx="8283000" cy="855528"/>
          </a:xfrm>
          <a:prstGeom prst="rect">
            <a:avLst/>
          </a:prstGeom>
          <a:noFill/>
          <a:ln>
            <a:noFill/>
          </a:ln>
        </p:spPr>
        <p:txBody>
          <a:bodyPr anchorCtr="0" anchor="ctr" bIns="45675" lIns="45675" spcFirstLastPara="1" rIns="45675" wrap="square" tIns="45675">
            <a:spAutoFit/>
          </a:bodyPr>
          <a:lstStyle/>
          <a:p>
            <a:pPr indent="-425450" lvl="0" marL="457200" marR="0" rtl="0" algn="l">
              <a:lnSpc>
                <a:spcPct val="80000"/>
              </a:lnSpc>
              <a:spcBef>
                <a:spcPts val="0"/>
              </a:spcBef>
              <a:spcAft>
                <a:spcPts val="0"/>
              </a:spcAft>
              <a:buClr>
                <a:srgbClr val="BED000"/>
              </a:buClr>
              <a:buSzPts val="3100"/>
              <a:buFont typeface="Arial Black"/>
              <a:buChar char="●"/>
            </a:pPr>
            <a:r>
              <a:rPr b="0" i="0" lang="es-CO" sz="3100" u="none" cap="none" strike="noStrike">
                <a:solidFill>
                  <a:srgbClr val="151A3B"/>
                </a:solidFill>
                <a:latin typeface="Arial Black"/>
                <a:ea typeface="Arial Black"/>
                <a:cs typeface="Arial Black"/>
                <a:sym typeface="Arial Black"/>
              </a:rPr>
              <a:t>89  </a:t>
            </a:r>
            <a:r>
              <a:rPr b="1" i="0" lang="es-CO" sz="3100" u="none" cap="none" strike="noStrike">
                <a:solidFill>
                  <a:srgbClr val="BED000"/>
                </a:solidFill>
                <a:latin typeface="Arial Black"/>
                <a:ea typeface="Arial Black"/>
                <a:cs typeface="Arial Black"/>
                <a:sym typeface="Arial Black"/>
              </a:rPr>
              <a:t>PACIFICACIONES O </a:t>
            </a:r>
            <a:r>
              <a:rPr b="1" lang="es-CO" sz="3100">
                <a:solidFill>
                  <a:srgbClr val="BED000"/>
                </a:solidFill>
                <a:latin typeface="Arial Black"/>
                <a:ea typeface="Arial Black"/>
                <a:cs typeface="Arial Black"/>
                <a:sym typeface="Arial Black"/>
              </a:rPr>
              <a:t>TRÁFICO</a:t>
            </a:r>
            <a:r>
              <a:rPr b="1" i="0" lang="es-CO" sz="3100" u="none" cap="none" strike="noStrike">
                <a:solidFill>
                  <a:srgbClr val="BED000"/>
                </a:solidFill>
                <a:latin typeface="Arial Black"/>
                <a:ea typeface="Arial Black"/>
                <a:cs typeface="Arial Black"/>
                <a:sym typeface="Arial Black"/>
              </a:rPr>
              <a:t> </a:t>
            </a:r>
            <a:endParaRPr/>
          </a:p>
          <a:p>
            <a:pPr indent="0" lvl="0" marL="31750" marR="0" rtl="0" algn="l">
              <a:lnSpc>
                <a:spcPct val="80000"/>
              </a:lnSpc>
              <a:spcBef>
                <a:spcPts val="0"/>
              </a:spcBef>
              <a:spcAft>
                <a:spcPts val="0"/>
              </a:spcAft>
              <a:buNone/>
            </a:pPr>
            <a:r>
              <a:rPr b="1" i="0" lang="es-CO" sz="3100" u="none" cap="none" strike="noStrike">
                <a:solidFill>
                  <a:srgbClr val="BED000"/>
                </a:solidFill>
                <a:latin typeface="Arial Black"/>
                <a:ea typeface="Arial Black"/>
                <a:cs typeface="Arial Black"/>
                <a:sym typeface="Arial Black"/>
              </a:rPr>
              <a:t>         CALMADO</a:t>
            </a:r>
            <a:endParaRPr b="1" i="0" sz="3100" u="none" cap="none" strike="noStrike">
              <a:solidFill>
                <a:srgbClr val="BED000"/>
              </a:solidFill>
              <a:latin typeface="Arial Black"/>
              <a:ea typeface="Arial Black"/>
              <a:cs typeface="Arial Black"/>
              <a:sym typeface="Arial Black"/>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pic>
        <p:nvPicPr>
          <p:cNvPr id="263" name="Google Shape;263;g34c3ae7660a_0_178"/>
          <p:cNvPicPr preferRelativeResize="0"/>
          <p:nvPr/>
        </p:nvPicPr>
        <p:blipFill rotWithShape="1">
          <a:blip r:embed="rId3">
            <a:alphaModFix/>
          </a:blip>
          <a:srcRect b="2111" l="0" r="62912" t="35961"/>
          <a:stretch/>
        </p:blipFill>
        <p:spPr>
          <a:xfrm>
            <a:off x="10153056" y="99380"/>
            <a:ext cx="2038944" cy="6858000"/>
          </a:xfrm>
          <a:prstGeom prst="rect">
            <a:avLst/>
          </a:prstGeom>
          <a:noFill/>
          <a:ln>
            <a:noFill/>
          </a:ln>
        </p:spPr>
      </p:pic>
      <p:cxnSp>
        <p:nvCxnSpPr>
          <p:cNvPr id="264" name="Google Shape;264;g34c3ae7660a_0_178"/>
          <p:cNvCxnSpPr/>
          <p:nvPr/>
        </p:nvCxnSpPr>
        <p:spPr>
          <a:xfrm>
            <a:off x="14503" y="967072"/>
            <a:ext cx="10302300" cy="0"/>
          </a:xfrm>
          <a:prstGeom prst="straightConnector1">
            <a:avLst/>
          </a:prstGeom>
          <a:noFill/>
          <a:ln cap="flat" cmpd="sng" w="38100">
            <a:solidFill>
              <a:srgbClr val="BED000"/>
            </a:solidFill>
            <a:prstDash val="solid"/>
            <a:miter lim="800000"/>
            <a:headEnd len="sm" w="sm" type="none"/>
            <a:tailEnd len="sm" w="sm" type="none"/>
          </a:ln>
        </p:spPr>
      </p:cxnSp>
      <p:cxnSp>
        <p:nvCxnSpPr>
          <p:cNvPr id="265" name="Google Shape;265;g34c3ae7660a_0_178"/>
          <p:cNvCxnSpPr/>
          <p:nvPr/>
        </p:nvCxnSpPr>
        <p:spPr>
          <a:xfrm rot="10800000">
            <a:off x="10316700" y="967072"/>
            <a:ext cx="1875300" cy="0"/>
          </a:xfrm>
          <a:prstGeom prst="straightConnector1">
            <a:avLst/>
          </a:prstGeom>
          <a:noFill/>
          <a:ln cap="flat" cmpd="sng" w="38100">
            <a:solidFill>
              <a:srgbClr val="1D2046"/>
            </a:solidFill>
            <a:prstDash val="solid"/>
            <a:miter lim="800000"/>
            <a:headEnd len="sm" w="sm" type="none"/>
            <a:tailEnd len="sm" w="sm" type="none"/>
          </a:ln>
        </p:spPr>
      </p:cxnSp>
      <p:sp>
        <p:nvSpPr>
          <p:cNvPr id="266" name="Google Shape;266;g34c3ae7660a_0_178"/>
          <p:cNvSpPr txBox="1"/>
          <p:nvPr/>
        </p:nvSpPr>
        <p:spPr>
          <a:xfrm>
            <a:off x="334261" y="295282"/>
            <a:ext cx="11418000" cy="61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5. Semaforización </a:t>
            </a:r>
            <a:endParaRPr b="0" i="0" sz="1400" u="none" cap="none" strike="noStrike">
              <a:solidFill>
                <a:srgbClr val="000000"/>
              </a:solidFill>
              <a:latin typeface="Arial"/>
              <a:ea typeface="Arial"/>
              <a:cs typeface="Arial"/>
              <a:sym typeface="Arial"/>
            </a:endParaRPr>
          </a:p>
        </p:txBody>
      </p:sp>
      <p:pic>
        <p:nvPicPr>
          <p:cNvPr id="267" name="Google Shape;267;g34c3ae7660a_0_178"/>
          <p:cNvPicPr preferRelativeResize="0"/>
          <p:nvPr/>
        </p:nvPicPr>
        <p:blipFill rotWithShape="1">
          <a:blip r:embed="rId4">
            <a:alphaModFix/>
          </a:blip>
          <a:srcRect b="0" l="0" r="0" t="0"/>
          <a:stretch/>
        </p:blipFill>
        <p:spPr>
          <a:xfrm>
            <a:off x="0" y="6260050"/>
            <a:ext cx="1864897" cy="597951"/>
          </a:xfrm>
          <a:prstGeom prst="rect">
            <a:avLst/>
          </a:prstGeom>
          <a:noFill/>
          <a:ln>
            <a:noFill/>
          </a:ln>
        </p:spPr>
      </p:pic>
      <p:sp>
        <p:nvSpPr>
          <p:cNvPr id="268" name="Google Shape;268;g34c3ae7660a_0_178"/>
          <p:cNvSpPr txBox="1"/>
          <p:nvPr/>
        </p:nvSpPr>
        <p:spPr>
          <a:xfrm>
            <a:off x="335100" y="1040075"/>
            <a:ext cx="11571300" cy="895800"/>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Clr>
                <a:schemeClr val="dk1"/>
              </a:buClr>
              <a:buSzPts val="1100"/>
              <a:buFont typeface="Arial"/>
              <a:buNone/>
            </a:pPr>
            <a:r>
              <a:rPr b="1" i="0" lang="es-CO" sz="2000" u="none" cap="none" strike="noStrike">
                <a:solidFill>
                  <a:srgbClr val="1D2046"/>
                </a:solidFill>
                <a:latin typeface="Arial"/>
                <a:ea typeface="Arial"/>
                <a:cs typeface="Arial"/>
                <a:sym typeface="Arial"/>
              </a:rPr>
              <a:t>Durante el año 2024 en el distrito se implementaron </a:t>
            </a:r>
            <a:r>
              <a:rPr b="1" i="0" lang="es-CO" sz="2800" u="none" cap="none" strike="noStrike">
                <a:solidFill>
                  <a:srgbClr val="BED000"/>
                </a:solidFill>
                <a:latin typeface="Arial Black"/>
                <a:ea typeface="Arial Black"/>
                <a:cs typeface="Arial Black"/>
                <a:sym typeface="Arial Black"/>
              </a:rPr>
              <a:t>38</a:t>
            </a:r>
            <a:r>
              <a:rPr b="1" i="0" lang="es-CO" sz="2000" u="none" cap="none" strike="noStrike">
                <a:solidFill>
                  <a:srgbClr val="1D2046"/>
                </a:solidFill>
                <a:latin typeface="Arial"/>
                <a:ea typeface="Arial"/>
                <a:cs typeface="Arial"/>
                <a:sym typeface="Arial"/>
              </a:rPr>
              <a:t> intersecciones nuevas y </a:t>
            </a:r>
            <a:r>
              <a:rPr b="1" i="0" lang="es-CO" sz="2800" u="none" cap="none" strike="noStrike">
                <a:solidFill>
                  <a:srgbClr val="BED000"/>
                </a:solidFill>
                <a:latin typeface="Arial Black"/>
                <a:ea typeface="Arial Black"/>
                <a:cs typeface="Arial Black"/>
                <a:sym typeface="Arial Black"/>
              </a:rPr>
              <a:t>34</a:t>
            </a:r>
            <a:r>
              <a:rPr b="1" i="0" lang="es-CO" sz="2000" u="none" cap="none" strike="noStrike">
                <a:solidFill>
                  <a:srgbClr val="1D2046"/>
                </a:solidFill>
                <a:latin typeface="Arial"/>
                <a:ea typeface="Arial"/>
                <a:cs typeface="Arial"/>
                <a:sym typeface="Arial"/>
              </a:rPr>
              <a:t> intersecciones se complementaron con nuevos dispositivos de señalización.</a:t>
            </a:r>
            <a:endParaRPr b="1" i="0" sz="2000" u="none" cap="none" strike="noStrike">
              <a:solidFill>
                <a:srgbClr val="1D2046"/>
              </a:solidFill>
              <a:latin typeface="Arial"/>
              <a:ea typeface="Arial"/>
              <a:cs typeface="Arial"/>
              <a:sym typeface="Arial"/>
            </a:endParaRPr>
          </a:p>
        </p:txBody>
      </p:sp>
      <p:pic>
        <p:nvPicPr>
          <p:cNvPr id="269" name="Google Shape;269;g34c3ae7660a_0_178"/>
          <p:cNvPicPr preferRelativeResize="0"/>
          <p:nvPr/>
        </p:nvPicPr>
        <p:blipFill rotWithShape="1">
          <a:blip r:embed="rId5">
            <a:alphaModFix/>
          </a:blip>
          <a:srcRect b="0" l="0" r="0" t="0"/>
          <a:stretch/>
        </p:blipFill>
        <p:spPr>
          <a:xfrm>
            <a:off x="9251899" y="184927"/>
            <a:ext cx="2129687" cy="703500"/>
          </a:xfrm>
          <a:prstGeom prst="rect">
            <a:avLst/>
          </a:prstGeom>
          <a:noFill/>
          <a:ln>
            <a:noFill/>
          </a:ln>
        </p:spPr>
      </p:pic>
      <p:pic>
        <p:nvPicPr>
          <p:cNvPr id="270" name="Google Shape;270;g34c3ae7660a_0_178"/>
          <p:cNvPicPr preferRelativeResize="0"/>
          <p:nvPr/>
        </p:nvPicPr>
        <p:blipFill rotWithShape="1">
          <a:blip r:embed="rId6">
            <a:alphaModFix/>
          </a:blip>
          <a:srcRect b="0" l="0" r="0" t="0"/>
          <a:stretch/>
        </p:blipFill>
        <p:spPr>
          <a:xfrm>
            <a:off x="0" y="5237349"/>
            <a:ext cx="641678" cy="1649080"/>
          </a:xfrm>
          <a:prstGeom prst="rect">
            <a:avLst/>
          </a:prstGeom>
          <a:noFill/>
          <a:ln>
            <a:noFill/>
          </a:ln>
        </p:spPr>
      </p:pic>
      <p:pic>
        <p:nvPicPr>
          <p:cNvPr id="271" name="Google Shape;271;g34c3ae7660a_0_178"/>
          <p:cNvPicPr preferRelativeResize="0"/>
          <p:nvPr/>
        </p:nvPicPr>
        <p:blipFill rotWithShape="1">
          <a:blip r:embed="rId7">
            <a:alphaModFix amt="52999"/>
          </a:blip>
          <a:srcRect b="0" l="32614" r="0" t="0"/>
          <a:stretch/>
        </p:blipFill>
        <p:spPr>
          <a:xfrm>
            <a:off x="-15097" y="3223011"/>
            <a:ext cx="1375635" cy="3652300"/>
          </a:xfrm>
          <a:prstGeom prst="rect">
            <a:avLst/>
          </a:prstGeom>
          <a:noFill/>
          <a:ln>
            <a:noFill/>
          </a:ln>
        </p:spPr>
      </p:pic>
      <p:sp>
        <p:nvSpPr>
          <p:cNvPr id="272" name="Google Shape;272;g34c3ae7660a_0_178"/>
          <p:cNvSpPr/>
          <p:nvPr/>
        </p:nvSpPr>
        <p:spPr>
          <a:xfrm>
            <a:off x="169257" y="2356280"/>
            <a:ext cx="1267500" cy="1172100"/>
          </a:xfrm>
          <a:prstGeom prst="ellipse">
            <a:avLst/>
          </a:prstGeom>
          <a:noFill/>
          <a:ln cap="flat" cmpd="sng" w="28575">
            <a:solidFill>
              <a:srgbClr val="15183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73" name="Google Shape;273;g34c3ae7660a_0_178"/>
          <p:cNvSpPr/>
          <p:nvPr/>
        </p:nvSpPr>
        <p:spPr>
          <a:xfrm>
            <a:off x="182700" y="3828771"/>
            <a:ext cx="1267500" cy="1268100"/>
          </a:xfrm>
          <a:prstGeom prst="ellipse">
            <a:avLst/>
          </a:prstGeom>
          <a:noFill/>
          <a:ln cap="flat" cmpd="sng" w="28575">
            <a:solidFill>
              <a:srgbClr val="15183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74" name="Google Shape;274;g34c3ae7660a_0_178"/>
          <p:cNvSpPr/>
          <p:nvPr/>
        </p:nvSpPr>
        <p:spPr>
          <a:xfrm>
            <a:off x="205258" y="5400913"/>
            <a:ext cx="1195500" cy="1100400"/>
          </a:xfrm>
          <a:prstGeom prst="ellipse">
            <a:avLst/>
          </a:prstGeom>
          <a:noFill/>
          <a:ln cap="flat" cmpd="sng" w="28575">
            <a:solidFill>
              <a:srgbClr val="00206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275" name="Google Shape;275;g34c3ae7660a_0_178"/>
          <p:cNvPicPr preferRelativeResize="0"/>
          <p:nvPr/>
        </p:nvPicPr>
        <p:blipFill rotWithShape="1">
          <a:blip r:embed="rId8">
            <a:alphaModFix/>
          </a:blip>
          <a:srcRect b="0" l="0" r="0" t="0"/>
          <a:stretch/>
        </p:blipFill>
        <p:spPr>
          <a:xfrm>
            <a:off x="247485" y="4034807"/>
            <a:ext cx="1111078" cy="703500"/>
          </a:xfrm>
          <a:prstGeom prst="rect">
            <a:avLst/>
          </a:prstGeom>
          <a:noFill/>
          <a:ln>
            <a:noFill/>
          </a:ln>
        </p:spPr>
      </p:pic>
      <p:pic>
        <p:nvPicPr>
          <p:cNvPr id="276" name="Google Shape;276;g34c3ae7660a_0_178"/>
          <p:cNvPicPr preferRelativeResize="0"/>
          <p:nvPr/>
        </p:nvPicPr>
        <p:blipFill rotWithShape="1">
          <a:blip r:embed="rId9">
            <a:alphaModFix/>
          </a:blip>
          <a:srcRect b="0" l="0" r="0" t="0"/>
          <a:stretch/>
        </p:blipFill>
        <p:spPr>
          <a:xfrm>
            <a:off x="401188" y="2546082"/>
            <a:ext cx="803650" cy="792493"/>
          </a:xfrm>
          <a:prstGeom prst="rect">
            <a:avLst/>
          </a:prstGeom>
          <a:noFill/>
          <a:ln cap="flat" cmpd="sng" w="28575">
            <a:solidFill>
              <a:schemeClr val="lt1"/>
            </a:solidFill>
            <a:prstDash val="solid"/>
            <a:round/>
            <a:headEnd len="sm" w="sm" type="none"/>
            <a:tailEnd len="sm" w="sm" type="none"/>
          </a:ln>
        </p:spPr>
      </p:pic>
      <p:pic>
        <p:nvPicPr>
          <p:cNvPr id="277" name="Google Shape;277;g34c3ae7660a_0_178"/>
          <p:cNvPicPr preferRelativeResize="0"/>
          <p:nvPr/>
        </p:nvPicPr>
        <p:blipFill rotWithShape="1">
          <a:blip r:embed="rId10">
            <a:alphaModFix/>
          </a:blip>
          <a:srcRect b="0" l="0" r="0" t="0"/>
          <a:stretch/>
        </p:blipFill>
        <p:spPr>
          <a:xfrm>
            <a:off x="431148" y="5578925"/>
            <a:ext cx="697495" cy="703500"/>
          </a:xfrm>
          <a:prstGeom prst="rect">
            <a:avLst/>
          </a:prstGeom>
          <a:noFill/>
          <a:ln>
            <a:noFill/>
          </a:ln>
        </p:spPr>
      </p:pic>
      <p:sp>
        <p:nvSpPr>
          <p:cNvPr id="278" name="Google Shape;278;g34c3ae7660a_0_178"/>
          <p:cNvSpPr txBox="1"/>
          <p:nvPr/>
        </p:nvSpPr>
        <p:spPr>
          <a:xfrm>
            <a:off x="1739900" y="1985939"/>
            <a:ext cx="7772038" cy="4801223"/>
          </a:xfrm>
          <a:prstGeom prst="rect">
            <a:avLst/>
          </a:prstGeom>
          <a:noFill/>
          <a:ln>
            <a:noFill/>
          </a:ln>
        </p:spPr>
        <p:txBody>
          <a:bodyPr anchorCtr="0" anchor="ctr" bIns="45675" lIns="45675" spcFirstLastPara="1" rIns="45675" wrap="square" tIns="45675">
            <a:spAutoFit/>
          </a:bodyPr>
          <a:lstStyle/>
          <a:p>
            <a:pPr indent="0" lvl="0" marL="0" marR="0" rtl="0" algn="just">
              <a:lnSpc>
                <a:spcPct val="120000"/>
              </a:lnSpc>
              <a:spcBef>
                <a:spcPts val="0"/>
              </a:spcBef>
              <a:spcAft>
                <a:spcPts val="0"/>
              </a:spcAft>
              <a:buClr>
                <a:schemeClr val="dk1"/>
              </a:buClr>
              <a:buSzPts val="3600"/>
              <a:buFont typeface="Arial"/>
              <a:buNone/>
            </a:pPr>
            <a:r>
              <a:rPr b="1" i="0" lang="es-CO" sz="2500" u="none" cap="none" strike="noStrike">
                <a:solidFill>
                  <a:srgbClr val="1D2046"/>
                </a:solidFill>
                <a:latin typeface="Arial"/>
                <a:ea typeface="Arial"/>
                <a:cs typeface="Arial"/>
                <a:sym typeface="Arial"/>
              </a:rPr>
              <a:t>Llegando a las siguientes cifras:</a:t>
            </a:r>
            <a:endParaRPr b="1" i="0" sz="2000" u="none" cap="none" strike="noStrike">
              <a:solidFill>
                <a:srgbClr val="1D2046"/>
              </a:solidFill>
              <a:latin typeface="Arial"/>
              <a:ea typeface="Arial"/>
              <a:cs typeface="Arial"/>
              <a:sym typeface="Arial"/>
            </a:endParaRPr>
          </a:p>
          <a:p>
            <a:pPr indent="0" lvl="0" marL="0" marR="0" rtl="0" algn="just">
              <a:lnSpc>
                <a:spcPct val="120000"/>
              </a:lnSpc>
              <a:spcBef>
                <a:spcPts val="0"/>
              </a:spcBef>
              <a:spcAft>
                <a:spcPts val="0"/>
              </a:spcAft>
              <a:buClr>
                <a:schemeClr val="dk1"/>
              </a:buClr>
              <a:buSzPts val="1100"/>
              <a:buFont typeface="Arial"/>
              <a:buNone/>
            </a:pPr>
            <a:r>
              <a:t/>
            </a:r>
            <a:endParaRPr b="1" i="0" sz="2000" u="none" cap="none" strike="noStrike">
              <a:solidFill>
                <a:srgbClr val="1D2046"/>
              </a:solidFill>
              <a:latin typeface="Arial"/>
              <a:ea typeface="Arial"/>
              <a:cs typeface="Arial"/>
              <a:sym typeface="Arial"/>
            </a:endParaRPr>
          </a:p>
          <a:p>
            <a:pPr indent="-355600" lvl="0" marL="457200" marR="0" rtl="0" algn="just">
              <a:lnSpc>
                <a:spcPct val="120000"/>
              </a:lnSpc>
              <a:spcBef>
                <a:spcPts val="0"/>
              </a:spcBef>
              <a:spcAft>
                <a:spcPts val="0"/>
              </a:spcAft>
              <a:buClr>
                <a:srgbClr val="1D2046"/>
              </a:buClr>
              <a:buSzPts val="2000"/>
              <a:buFont typeface="Arial"/>
              <a:buChar char="●"/>
            </a:pPr>
            <a:r>
              <a:rPr b="1" i="0" lang="es-CO" sz="2800" u="none" cap="none" strike="noStrike">
                <a:solidFill>
                  <a:srgbClr val="BED000"/>
                </a:solidFill>
                <a:latin typeface="Arial Black"/>
                <a:ea typeface="Arial Black"/>
                <a:cs typeface="Arial Black"/>
                <a:sym typeface="Arial Black"/>
              </a:rPr>
              <a:t>1657</a:t>
            </a:r>
            <a:r>
              <a:rPr b="1" i="0" lang="es-CO" sz="2000" u="none" cap="none" strike="noStrike">
                <a:solidFill>
                  <a:srgbClr val="1D2046"/>
                </a:solidFill>
                <a:latin typeface="Arial Black"/>
                <a:ea typeface="Arial Black"/>
                <a:cs typeface="Arial Black"/>
                <a:sym typeface="Arial Black"/>
              </a:rPr>
              <a:t> </a:t>
            </a:r>
            <a:r>
              <a:rPr b="1" i="0" lang="es-CO" sz="2500" u="none" cap="none" strike="noStrike">
                <a:solidFill>
                  <a:srgbClr val="1D2046"/>
                </a:solidFill>
                <a:latin typeface="Arial Black"/>
                <a:ea typeface="Arial Black"/>
                <a:cs typeface="Arial Black"/>
                <a:sym typeface="Arial Black"/>
              </a:rPr>
              <a:t>INTERSECCIONES CON SEMÁFOROS PARA REGULACIÓN PEATONAL</a:t>
            </a:r>
            <a:endParaRPr b="1" i="0" sz="2500" u="none" cap="none" strike="noStrike">
              <a:solidFill>
                <a:srgbClr val="1D2046"/>
              </a:solidFill>
              <a:latin typeface="Arial Black"/>
              <a:ea typeface="Arial Black"/>
              <a:cs typeface="Arial Black"/>
              <a:sym typeface="Arial Black"/>
            </a:endParaRPr>
          </a:p>
          <a:p>
            <a:pPr indent="-355600" lvl="0" marL="457200" marR="0" rtl="0" algn="just">
              <a:lnSpc>
                <a:spcPct val="120000"/>
              </a:lnSpc>
              <a:spcBef>
                <a:spcPts val="0"/>
              </a:spcBef>
              <a:spcAft>
                <a:spcPts val="0"/>
              </a:spcAft>
              <a:buClr>
                <a:srgbClr val="1D2046"/>
              </a:buClr>
              <a:buSzPts val="2000"/>
              <a:buFont typeface="Arial"/>
              <a:buChar char="●"/>
            </a:pPr>
            <a:r>
              <a:rPr b="1" i="0" lang="es-CO" sz="2800" u="none" cap="none" strike="noStrike">
                <a:solidFill>
                  <a:srgbClr val="BED000"/>
                </a:solidFill>
                <a:latin typeface="Arial Black"/>
                <a:ea typeface="Arial Black"/>
                <a:cs typeface="Arial Black"/>
                <a:sym typeface="Arial Black"/>
              </a:rPr>
              <a:t>319</a:t>
            </a:r>
            <a:r>
              <a:rPr b="1" i="0" lang="es-CO" sz="2000" u="none" cap="none" strike="noStrike">
                <a:solidFill>
                  <a:srgbClr val="1D2046"/>
                </a:solidFill>
                <a:latin typeface="Arial Black"/>
                <a:ea typeface="Arial Black"/>
                <a:cs typeface="Arial Black"/>
                <a:sym typeface="Arial Black"/>
              </a:rPr>
              <a:t> </a:t>
            </a:r>
            <a:r>
              <a:rPr b="1" i="0" lang="es-CO" sz="2400" u="none" cap="none" strike="noStrike">
                <a:solidFill>
                  <a:srgbClr val="1D2046"/>
                </a:solidFill>
                <a:latin typeface="Arial Black"/>
                <a:ea typeface="Arial Black"/>
                <a:cs typeface="Arial Black"/>
                <a:sym typeface="Arial Black"/>
              </a:rPr>
              <a:t>INTERSECCIONES CON SEMÁFOROS PARA REGULACIÓN CICLISTA.</a:t>
            </a:r>
            <a:endParaRPr/>
          </a:p>
          <a:p>
            <a:pPr indent="-355600" lvl="0" marL="457200" marR="0" rtl="0" algn="just">
              <a:lnSpc>
                <a:spcPct val="120000"/>
              </a:lnSpc>
              <a:spcBef>
                <a:spcPts val="0"/>
              </a:spcBef>
              <a:spcAft>
                <a:spcPts val="0"/>
              </a:spcAft>
              <a:buClr>
                <a:srgbClr val="1D2046"/>
              </a:buClr>
              <a:buSzPts val="2000"/>
              <a:buFont typeface="Arial"/>
              <a:buChar char="●"/>
            </a:pPr>
            <a:r>
              <a:rPr b="1" i="0" lang="es-CO" sz="2800" u="none" cap="none" strike="noStrike">
                <a:solidFill>
                  <a:srgbClr val="BED000"/>
                </a:solidFill>
                <a:latin typeface="Arial Black"/>
                <a:ea typeface="Arial Black"/>
                <a:cs typeface="Arial Black"/>
                <a:sym typeface="Arial Black"/>
              </a:rPr>
              <a:t>2.860</a:t>
            </a:r>
            <a:r>
              <a:rPr b="1" i="0" lang="es-CO" sz="2000" u="none" cap="none" strike="noStrike">
                <a:solidFill>
                  <a:srgbClr val="1D2046"/>
                </a:solidFill>
                <a:latin typeface="Arial Black"/>
                <a:ea typeface="Arial Black"/>
                <a:cs typeface="Arial Black"/>
                <a:sym typeface="Arial Black"/>
              </a:rPr>
              <a:t> </a:t>
            </a:r>
            <a:r>
              <a:rPr b="1" i="0" lang="es-CO" sz="2400" u="none" cap="none" strike="noStrike">
                <a:solidFill>
                  <a:srgbClr val="1D2046"/>
                </a:solidFill>
                <a:latin typeface="Arial Black"/>
                <a:ea typeface="Arial Black"/>
                <a:cs typeface="Arial Black"/>
                <a:sym typeface="Arial Black"/>
              </a:rPr>
              <a:t>DISPOSITIVOS SONOROS</a:t>
            </a:r>
            <a:endParaRPr b="1" i="0" sz="2000" u="none" cap="none" strike="noStrike">
              <a:solidFill>
                <a:srgbClr val="1D2046"/>
              </a:solidFill>
              <a:latin typeface="Arial Black"/>
              <a:ea typeface="Arial Black"/>
              <a:cs typeface="Arial Black"/>
              <a:sym typeface="Arial Black"/>
            </a:endParaRPr>
          </a:p>
          <a:p>
            <a:pPr indent="-355600" lvl="0" marL="457200" marR="0" rtl="0" algn="just">
              <a:lnSpc>
                <a:spcPct val="120000"/>
              </a:lnSpc>
              <a:spcBef>
                <a:spcPts val="0"/>
              </a:spcBef>
              <a:spcAft>
                <a:spcPts val="0"/>
              </a:spcAft>
              <a:buClr>
                <a:srgbClr val="1D2046"/>
              </a:buClr>
              <a:buSzPts val="2000"/>
              <a:buFont typeface="Arial"/>
              <a:buChar char="●"/>
            </a:pPr>
            <a:r>
              <a:rPr b="1" i="0" lang="es-CO" sz="2800" u="none" cap="none" strike="noStrike">
                <a:solidFill>
                  <a:srgbClr val="BED000"/>
                </a:solidFill>
                <a:latin typeface="Arial Black"/>
                <a:ea typeface="Arial Black"/>
                <a:cs typeface="Arial Black"/>
                <a:sym typeface="Arial Black"/>
              </a:rPr>
              <a:t>3096</a:t>
            </a:r>
            <a:r>
              <a:rPr b="1" i="0" lang="es-CO" sz="2000" u="none" cap="none" strike="noStrike">
                <a:solidFill>
                  <a:srgbClr val="1D2046"/>
                </a:solidFill>
                <a:latin typeface="Arial Black"/>
                <a:ea typeface="Arial Black"/>
                <a:cs typeface="Arial Black"/>
                <a:sym typeface="Arial Black"/>
              </a:rPr>
              <a:t> </a:t>
            </a:r>
            <a:r>
              <a:rPr b="1" i="0" lang="es-CO" sz="2400" u="none" cap="none" strike="noStrike">
                <a:solidFill>
                  <a:srgbClr val="1D2046"/>
                </a:solidFill>
                <a:latin typeface="Arial Black"/>
                <a:ea typeface="Arial Black"/>
                <a:cs typeface="Arial Black"/>
                <a:sym typeface="Arial Black"/>
              </a:rPr>
              <a:t>DISPOSITIVOS BOTÓN PEATONAL</a:t>
            </a:r>
            <a:endParaRPr b="1" i="0" sz="2400" u="none" cap="none" strike="noStrike">
              <a:solidFill>
                <a:srgbClr val="1D2046"/>
              </a:solidFill>
              <a:latin typeface="Arial Black"/>
              <a:ea typeface="Arial Black"/>
              <a:cs typeface="Arial Black"/>
              <a:sym typeface="Arial Black"/>
            </a:endParaRPr>
          </a:p>
          <a:p>
            <a:pPr indent="0" lvl="0" marL="457200" marR="0" rtl="0" algn="just">
              <a:lnSpc>
                <a:spcPct val="120000"/>
              </a:lnSpc>
              <a:spcBef>
                <a:spcPts val="0"/>
              </a:spcBef>
              <a:spcAft>
                <a:spcPts val="0"/>
              </a:spcAft>
              <a:buClr>
                <a:srgbClr val="000000"/>
              </a:buClr>
              <a:buSzPts val="2400"/>
              <a:buFont typeface="Arial"/>
              <a:buNone/>
            </a:pPr>
            <a:r>
              <a:t/>
            </a:r>
            <a:endParaRPr b="1" i="0" sz="2400" u="none" cap="none" strike="noStrike">
              <a:solidFill>
                <a:srgbClr val="1D2046"/>
              </a:solidFill>
              <a:latin typeface="Arial"/>
              <a:ea typeface="Arial"/>
              <a:cs typeface="Arial"/>
              <a:sym typeface="Arial"/>
            </a:endParaRPr>
          </a:p>
        </p:txBody>
      </p:sp>
      <p:pic>
        <p:nvPicPr>
          <p:cNvPr id="279" name="Google Shape;279;g34c3ae7660a_0_178"/>
          <p:cNvPicPr preferRelativeResize="0"/>
          <p:nvPr/>
        </p:nvPicPr>
        <p:blipFill rotWithShape="1">
          <a:blip r:embed="rId11">
            <a:alphaModFix/>
          </a:blip>
          <a:srcRect b="0" l="0" r="0" t="0"/>
          <a:stretch/>
        </p:blipFill>
        <p:spPr>
          <a:xfrm>
            <a:off x="9601600" y="2008877"/>
            <a:ext cx="2150661" cy="2025923"/>
          </a:xfrm>
          <a:prstGeom prst="rect">
            <a:avLst/>
          </a:prstGeom>
          <a:noFill/>
          <a:ln>
            <a:noFill/>
          </a:ln>
        </p:spPr>
      </p:pic>
      <p:pic>
        <p:nvPicPr>
          <p:cNvPr id="280" name="Google Shape;280;g34c3ae7660a_0_178"/>
          <p:cNvPicPr preferRelativeResize="0"/>
          <p:nvPr/>
        </p:nvPicPr>
        <p:blipFill rotWithShape="1">
          <a:blip r:embed="rId12">
            <a:alphaModFix/>
          </a:blip>
          <a:srcRect b="0" l="0" r="0" t="0"/>
          <a:stretch/>
        </p:blipFill>
        <p:spPr>
          <a:xfrm>
            <a:off x="9550921" y="4210440"/>
            <a:ext cx="2297193" cy="223227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pic>
        <p:nvPicPr>
          <p:cNvPr id="285" name="Google Shape;285;g34c3ae7660a_0_259"/>
          <p:cNvPicPr preferRelativeResize="0"/>
          <p:nvPr/>
        </p:nvPicPr>
        <p:blipFill rotWithShape="1">
          <a:blip r:embed="rId3">
            <a:alphaModFix/>
          </a:blip>
          <a:srcRect b="2111" l="0" r="62912" t="35961"/>
          <a:stretch/>
        </p:blipFill>
        <p:spPr>
          <a:xfrm>
            <a:off x="10153055" y="6252"/>
            <a:ext cx="2038944" cy="6858000"/>
          </a:xfrm>
          <a:prstGeom prst="rect">
            <a:avLst/>
          </a:prstGeom>
          <a:noFill/>
          <a:ln>
            <a:noFill/>
          </a:ln>
        </p:spPr>
      </p:pic>
      <p:cxnSp>
        <p:nvCxnSpPr>
          <p:cNvPr id="286" name="Google Shape;286;g34c3ae7660a_0_259"/>
          <p:cNvCxnSpPr/>
          <p:nvPr/>
        </p:nvCxnSpPr>
        <p:spPr>
          <a:xfrm>
            <a:off x="14503" y="967072"/>
            <a:ext cx="10302300" cy="0"/>
          </a:xfrm>
          <a:prstGeom prst="straightConnector1">
            <a:avLst/>
          </a:prstGeom>
          <a:noFill/>
          <a:ln cap="flat" cmpd="sng" w="38100">
            <a:solidFill>
              <a:srgbClr val="BED000"/>
            </a:solidFill>
            <a:prstDash val="solid"/>
            <a:miter lim="800000"/>
            <a:headEnd len="sm" w="sm" type="none"/>
            <a:tailEnd len="sm" w="sm" type="none"/>
          </a:ln>
        </p:spPr>
      </p:cxnSp>
      <p:cxnSp>
        <p:nvCxnSpPr>
          <p:cNvPr id="287" name="Google Shape;287;g34c3ae7660a_0_259"/>
          <p:cNvCxnSpPr/>
          <p:nvPr/>
        </p:nvCxnSpPr>
        <p:spPr>
          <a:xfrm rot="10800000">
            <a:off x="10316700" y="967072"/>
            <a:ext cx="1875300" cy="0"/>
          </a:xfrm>
          <a:prstGeom prst="straightConnector1">
            <a:avLst/>
          </a:prstGeom>
          <a:noFill/>
          <a:ln cap="flat" cmpd="sng" w="38100">
            <a:solidFill>
              <a:srgbClr val="1D2046"/>
            </a:solidFill>
            <a:prstDash val="solid"/>
            <a:miter lim="800000"/>
            <a:headEnd len="sm" w="sm" type="none"/>
            <a:tailEnd len="sm" w="sm" type="none"/>
          </a:ln>
        </p:spPr>
      </p:cxnSp>
      <p:sp>
        <p:nvSpPr>
          <p:cNvPr id="288" name="Google Shape;288;g34c3ae7660a_0_259"/>
          <p:cNvSpPr txBox="1"/>
          <p:nvPr/>
        </p:nvSpPr>
        <p:spPr>
          <a:xfrm>
            <a:off x="334261" y="295282"/>
            <a:ext cx="11418000" cy="61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5. Semaforización </a:t>
            </a:r>
            <a:endParaRPr b="0" i="0" sz="1400" u="none" cap="none" strike="noStrike">
              <a:solidFill>
                <a:srgbClr val="000000"/>
              </a:solidFill>
              <a:latin typeface="Arial"/>
              <a:ea typeface="Arial"/>
              <a:cs typeface="Arial"/>
              <a:sym typeface="Arial"/>
            </a:endParaRPr>
          </a:p>
        </p:txBody>
      </p:sp>
      <p:pic>
        <p:nvPicPr>
          <p:cNvPr id="289" name="Google Shape;289;g34c3ae7660a_0_259"/>
          <p:cNvPicPr preferRelativeResize="0"/>
          <p:nvPr/>
        </p:nvPicPr>
        <p:blipFill rotWithShape="1">
          <a:blip r:embed="rId4">
            <a:alphaModFix/>
          </a:blip>
          <a:srcRect b="0" l="0" r="0" t="0"/>
          <a:stretch/>
        </p:blipFill>
        <p:spPr>
          <a:xfrm>
            <a:off x="0" y="6260050"/>
            <a:ext cx="1864897" cy="597951"/>
          </a:xfrm>
          <a:prstGeom prst="rect">
            <a:avLst/>
          </a:prstGeom>
          <a:noFill/>
          <a:ln>
            <a:noFill/>
          </a:ln>
        </p:spPr>
      </p:pic>
      <p:sp>
        <p:nvSpPr>
          <p:cNvPr id="290" name="Google Shape;290;g34c3ae7660a_0_259"/>
          <p:cNvSpPr txBox="1"/>
          <p:nvPr/>
        </p:nvSpPr>
        <p:spPr>
          <a:xfrm>
            <a:off x="335100" y="1116275"/>
            <a:ext cx="11571300" cy="534721"/>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Clr>
                <a:schemeClr val="dk1"/>
              </a:buClr>
              <a:buSzPts val="1100"/>
              <a:buFont typeface="Arial"/>
              <a:buNone/>
            </a:pPr>
            <a:r>
              <a:rPr b="1" i="0" lang="es-CO" sz="2500" u="none" cap="none" strike="noStrike">
                <a:solidFill>
                  <a:srgbClr val="1D2046"/>
                </a:solidFill>
                <a:latin typeface="Arial"/>
                <a:ea typeface="Arial"/>
                <a:cs typeface="Arial"/>
                <a:sym typeface="Arial"/>
              </a:rPr>
              <a:t>En la localidad de Kennedy se realizó:</a:t>
            </a:r>
            <a:endParaRPr b="1" i="0" sz="2500" u="none" cap="none" strike="noStrike">
              <a:solidFill>
                <a:srgbClr val="1D2046"/>
              </a:solidFill>
              <a:latin typeface="Arial"/>
              <a:ea typeface="Arial"/>
              <a:cs typeface="Arial"/>
              <a:sym typeface="Arial"/>
            </a:endParaRPr>
          </a:p>
        </p:txBody>
      </p:sp>
      <p:pic>
        <p:nvPicPr>
          <p:cNvPr id="291" name="Google Shape;291;g34c3ae7660a_0_259"/>
          <p:cNvPicPr preferRelativeResize="0"/>
          <p:nvPr/>
        </p:nvPicPr>
        <p:blipFill rotWithShape="1">
          <a:blip r:embed="rId5">
            <a:alphaModFix/>
          </a:blip>
          <a:srcRect b="0" l="0" r="0" t="0"/>
          <a:stretch/>
        </p:blipFill>
        <p:spPr>
          <a:xfrm>
            <a:off x="9251899" y="184927"/>
            <a:ext cx="2129687" cy="703500"/>
          </a:xfrm>
          <a:prstGeom prst="rect">
            <a:avLst/>
          </a:prstGeom>
          <a:noFill/>
          <a:ln>
            <a:noFill/>
          </a:ln>
        </p:spPr>
      </p:pic>
      <p:pic>
        <p:nvPicPr>
          <p:cNvPr id="292" name="Google Shape;292;g34c3ae7660a_0_259"/>
          <p:cNvPicPr preferRelativeResize="0"/>
          <p:nvPr/>
        </p:nvPicPr>
        <p:blipFill rotWithShape="1">
          <a:blip r:embed="rId6">
            <a:alphaModFix/>
          </a:blip>
          <a:srcRect b="0" l="0" r="0" t="0"/>
          <a:stretch/>
        </p:blipFill>
        <p:spPr>
          <a:xfrm>
            <a:off x="0" y="5237349"/>
            <a:ext cx="641678" cy="1649080"/>
          </a:xfrm>
          <a:prstGeom prst="rect">
            <a:avLst/>
          </a:prstGeom>
          <a:noFill/>
          <a:ln>
            <a:noFill/>
          </a:ln>
        </p:spPr>
      </p:pic>
      <p:pic>
        <p:nvPicPr>
          <p:cNvPr id="293" name="Google Shape;293;g34c3ae7660a_0_259"/>
          <p:cNvPicPr preferRelativeResize="0"/>
          <p:nvPr/>
        </p:nvPicPr>
        <p:blipFill rotWithShape="1">
          <a:blip r:embed="rId7">
            <a:alphaModFix amt="52999"/>
          </a:blip>
          <a:srcRect b="0" l="32614" r="0" t="0"/>
          <a:stretch/>
        </p:blipFill>
        <p:spPr>
          <a:xfrm>
            <a:off x="-15097" y="3223011"/>
            <a:ext cx="1375635" cy="3652300"/>
          </a:xfrm>
          <a:prstGeom prst="rect">
            <a:avLst/>
          </a:prstGeom>
          <a:noFill/>
          <a:ln>
            <a:noFill/>
          </a:ln>
        </p:spPr>
      </p:pic>
      <p:sp>
        <p:nvSpPr>
          <p:cNvPr id="294" name="Google Shape;294;g34c3ae7660a_0_259"/>
          <p:cNvSpPr txBox="1"/>
          <p:nvPr/>
        </p:nvSpPr>
        <p:spPr>
          <a:xfrm>
            <a:off x="1609365" y="2686713"/>
            <a:ext cx="8218500" cy="461700"/>
          </a:xfrm>
          <a:prstGeom prst="rect">
            <a:avLst/>
          </a:prstGeom>
          <a:noFill/>
          <a:ln>
            <a:noFill/>
          </a:ln>
        </p:spPr>
        <p:txBody>
          <a:bodyPr anchorCtr="0" anchor="ctr" bIns="45675" lIns="45675" spcFirstLastPara="1" rIns="45675" wrap="square" tIns="45675">
            <a:spAutoFit/>
          </a:bodyPr>
          <a:lstStyle/>
          <a:p>
            <a:pPr indent="-419100" lvl="0" marL="457200" marR="0" rtl="0" algn="l">
              <a:lnSpc>
                <a:spcPct val="80000"/>
              </a:lnSpc>
              <a:spcBef>
                <a:spcPts val="0"/>
              </a:spcBef>
              <a:spcAft>
                <a:spcPts val="0"/>
              </a:spcAft>
              <a:buClr>
                <a:srgbClr val="151A3B"/>
              </a:buClr>
              <a:buSzPts val="3000"/>
              <a:buFont typeface="Arial Black"/>
              <a:buChar char="●"/>
            </a:pPr>
            <a:r>
              <a:rPr b="1" i="0" lang="es-CO" sz="3000" u="none" cap="none" strike="noStrike">
                <a:solidFill>
                  <a:srgbClr val="BED000"/>
                </a:solidFill>
                <a:latin typeface="Arial Black"/>
                <a:ea typeface="Arial Black"/>
                <a:cs typeface="Arial Black"/>
                <a:sym typeface="Arial Black"/>
              </a:rPr>
              <a:t>7</a:t>
            </a:r>
            <a:r>
              <a:rPr b="0" i="0" lang="es-CO" sz="3000" u="none" cap="none" strike="noStrike">
                <a:solidFill>
                  <a:srgbClr val="151A3B"/>
                </a:solidFill>
                <a:latin typeface="Arial Black"/>
                <a:ea typeface="Arial Black"/>
                <a:cs typeface="Arial Black"/>
                <a:sym typeface="Arial Black"/>
              </a:rPr>
              <a:t>     COMPLEMENTOS</a:t>
            </a:r>
            <a:endParaRPr b="1" i="0" sz="3000" u="none" cap="none" strike="noStrike">
              <a:solidFill>
                <a:srgbClr val="BED000"/>
              </a:solidFill>
              <a:latin typeface="Arial Black"/>
              <a:ea typeface="Arial Black"/>
              <a:cs typeface="Arial Black"/>
              <a:sym typeface="Arial Black"/>
            </a:endParaRPr>
          </a:p>
        </p:txBody>
      </p:sp>
      <p:sp>
        <p:nvSpPr>
          <p:cNvPr id="295" name="Google Shape;295;g34c3ae7660a_0_259"/>
          <p:cNvSpPr txBox="1"/>
          <p:nvPr/>
        </p:nvSpPr>
        <p:spPr>
          <a:xfrm>
            <a:off x="1619600" y="3947500"/>
            <a:ext cx="8359200" cy="461700"/>
          </a:xfrm>
          <a:prstGeom prst="rect">
            <a:avLst/>
          </a:prstGeom>
          <a:noFill/>
          <a:ln>
            <a:noFill/>
          </a:ln>
        </p:spPr>
        <p:txBody>
          <a:bodyPr anchorCtr="0" anchor="ctr" bIns="45675" lIns="45675" spcFirstLastPara="1" rIns="45675" wrap="square" tIns="45675">
            <a:spAutoFit/>
          </a:bodyPr>
          <a:lstStyle/>
          <a:p>
            <a:pPr indent="-419100" lvl="0" marL="457200" marR="0" rtl="0" algn="l">
              <a:lnSpc>
                <a:spcPct val="80000"/>
              </a:lnSpc>
              <a:spcBef>
                <a:spcPts val="0"/>
              </a:spcBef>
              <a:spcAft>
                <a:spcPts val="0"/>
              </a:spcAft>
              <a:buClr>
                <a:srgbClr val="151A3B"/>
              </a:buClr>
              <a:buSzPts val="3000"/>
              <a:buFont typeface="Arial Black"/>
              <a:buChar char="●"/>
            </a:pPr>
            <a:r>
              <a:rPr b="1" i="0" lang="es-CO" sz="3000" u="none" cap="none" strike="noStrike">
                <a:solidFill>
                  <a:srgbClr val="BED000"/>
                </a:solidFill>
                <a:latin typeface="Arial Black"/>
                <a:ea typeface="Arial Black"/>
                <a:cs typeface="Arial Black"/>
                <a:sym typeface="Arial Black"/>
              </a:rPr>
              <a:t>919</a:t>
            </a:r>
            <a:r>
              <a:rPr b="0" i="0" lang="es-CO" sz="3000" u="none" cap="none" strike="noStrike">
                <a:solidFill>
                  <a:srgbClr val="151A3B"/>
                </a:solidFill>
                <a:latin typeface="Arial Black"/>
                <a:ea typeface="Arial Black"/>
                <a:cs typeface="Arial Black"/>
                <a:sym typeface="Arial Black"/>
              </a:rPr>
              <a:t> MANTENIMIENTO PREVENTIVO</a:t>
            </a:r>
            <a:endParaRPr b="1" i="0" sz="3000" u="none" cap="none" strike="noStrike">
              <a:solidFill>
                <a:srgbClr val="BED000"/>
              </a:solidFill>
              <a:latin typeface="Arial Black"/>
              <a:ea typeface="Arial Black"/>
              <a:cs typeface="Arial Black"/>
              <a:sym typeface="Arial Black"/>
            </a:endParaRPr>
          </a:p>
        </p:txBody>
      </p:sp>
      <p:sp>
        <p:nvSpPr>
          <p:cNvPr id="296" name="Google Shape;296;g34c3ae7660a_0_259"/>
          <p:cNvSpPr txBox="1"/>
          <p:nvPr/>
        </p:nvSpPr>
        <p:spPr>
          <a:xfrm>
            <a:off x="1660125" y="4561588"/>
            <a:ext cx="8283000" cy="461700"/>
          </a:xfrm>
          <a:prstGeom prst="rect">
            <a:avLst/>
          </a:prstGeom>
          <a:noFill/>
          <a:ln>
            <a:noFill/>
          </a:ln>
        </p:spPr>
        <p:txBody>
          <a:bodyPr anchorCtr="0" anchor="ctr" bIns="45675" lIns="45675" spcFirstLastPara="1" rIns="45675" wrap="square" tIns="45675">
            <a:spAutoFit/>
          </a:bodyPr>
          <a:lstStyle/>
          <a:p>
            <a:pPr indent="-419100" lvl="0" marL="457200" marR="0" rtl="0" algn="l">
              <a:lnSpc>
                <a:spcPct val="80000"/>
              </a:lnSpc>
              <a:spcBef>
                <a:spcPts val="0"/>
              </a:spcBef>
              <a:spcAft>
                <a:spcPts val="0"/>
              </a:spcAft>
              <a:buClr>
                <a:srgbClr val="000000"/>
              </a:buClr>
              <a:buSzPts val="3000"/>
              <a:buFont typeface="Arial Black"/>
              <a:buChar char="●"/>
            </a:pPr>
            <a:r>
              <a:rPr b="1" i="0" lang="es-CO" sz="3000" u="none" cap="none" strike="noStrike">
                <a:solidFill>
                  <a:srgbClr val="BED000"/>
                </a:solidFill>
                <a:latin typeface="Arial Black"/>
                <a:ea typeface="Arial Black"/>
                <a:cs typeface="Arial Black"/>
                <a:sym typeface="Arial Black"/>
              </a:rPr>
              <a:t>191  </a:t>
            </a:r>
            <a:r>
              <a:rPr b="0" i="0" lang="es-CO" sz="3000" u="none" cap="none" strike="noStrike">
                <a:solidFill>
                  <a:srgbClr val="151A3B"/>
                </a:solidFill>
                <a:latin typeface="Arial Black"/>
                <a:ea typeface="Arial Black"/>
                <a:cs typeface="Arial Black"/>
                <a:sym typeface="Arial Black"/>
              </a:rPr>
              <a:t>REPROGRAMACIONES</a:t>
            </a:r>
            <a:endParaRPr b="1" i="0" sz="3000" u="none" cap="none" strike="noStrike">
              <a:solidFill>
                <a:srgbClr val="BED000"/>
              </a:solidFill>
              <a:latin typeface="Arial Black"/>
              <a:ea typeface="Arial Black"/>
              <a:cs typeface="Arial Black"/>
              <a:sym typeface="Arial Black"/>
            </a:endParaRPr>
          </a:p>
        </p:txBody>
      </p:sp>
      <p:sp>
        <p:nvSpPr>
          <p:cNvPr id="297" name="Google Shape;297;g34c3ae7660a_0_259"/>
          <p:cNvSpPr txBox="1"/>
          <p:nvPr/>
        </p:nvSpPr>
        <p:spPr>
          <a:xfrm>
            <a:off x="1653400" y="2140125"/>
            <a:ext cx="8283000" cy="461700"/>
          </a:xfrm>
          <a:prstGeom prst="rect">
            <a:avLst/>
          </a:prstGeom>
          <a:noFill/>
          <a:ln>
            <a:noFill/>
          </a:ln>
        </p:spPr>
        <p:txBody>
          <a:bodyPr anchorCtr="0" anchor="ctr" bIns="45675" lIns="45675" spcFirstLastPara="1" rIns="45675" wrap="square" tIns="45675">
            <a:spAutoFit/>
          </a:bodyPr>
          <a:lstStyle/>
          <a:p>
            <a:pPr indent="-419100" lvl="0" marL="457200" marR="0" rtl="0" algn="l">
              <a:lnSpc>
                <a:spcPct val="80000"/>
              </a:lnSpc>
              <a:spcBef>
                <a:spcPts val="0"/>
              </a:spcBef>
              <a:spcAft>
                <a:spcPts val="0"/>
              </a:spcAft>
              <a:buClr>
                <a:srgbClr val="151A3B"/>
              </a:buClr>
              <a:buSzPts val="3000"/>
              <a:buFont typeface="Arial Black"/>
              <a:buChar char="●"/>
            </a:pPr>
            <a:r>
              <a:rPr b="1" i="0" lang="es-CO" sz="3000" u="none" cap="none" strike="noStrike">
                <a:solidFill>
                  <a:srgbClr val="BED000"/>
                </a:solidFill>
                <a:latin typeface="Arial Black"/>
                <a:ea typeface="Arial Black"/>
                <a:cs typeface="Arial Black"/>
                <a:sym typeface="Arial Black"/>
              </a:rPr>
              <a:t>7   </a:t>
            </a:r>
            <a:r>
              <a:rPr b="0" i="0" lang="es-CO" sz="3000" u="none" cap="none" strike="noStrike">
                <a:solidFill>
                  <a:srgbClr val="151A3B"/>
                </a:solidFill>
                <a:latin typeface="Arial Black"/>
                <a:ea typeface="Arial Black"/>
                <a:cs typeface="Arial Black"/>
                <a:sym typeface="Arial Black"/>
              </a:rPr>
              <a:t>INTERSECCIONES NUEVAS </a:t>
            </a:r>
            <a:endParaRPr b="1" i="0" sz="3000" u="none" cap="none" strike="noStrike">
              <a:solidFill>
                <a:srgbClr val="BED000"/>
              </a:solidFill>
              <a:latin typeface="Arial Black"/>
              <a:ea typeface="Arial Black"/>
              <a:cs typeface="Arial Black"/>
              <a:sym typeface="Arial Black"/>
            </a:endParaRPr>
          </a:p>
        </p:txBody>
      </p:sp>
      <p:sp>
        <p:nvSpPr>
          <p:cNvPr id="298" name="Google Shape;298;g34c3ae7660a_0_259"/>
          <p:cNvSpPr/>
          <p:nvPr/>
        </p:nvSpPr>
        <p:spPr>
          <a:xfrm>
            <a:off x="169257" y="1822880"/>
            <a:ext cx="1267500" cy="1172100"/>
          </a:xfrm>
          <a:prstGeom prst="ellipse">
            <a:avLst/>
          </a:prstGeom>
          <a:noFill/>
          <a:ln cap="flat" cmpd="sng" w="28575">
            <a:solidFill>
              <a:srgbClr val="15183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99" name="Google Shape;299;g34c3ae7660a_0_259"/>
          <p:cNvSpPr/>
          <p:nvPr/>
        </p:nvSpPr>
        <p:spPr>
          <a:xfrm>
            <a:off x="182700" y="3371571"/>
            <a:ext cx="1267500" cy="1268100"/>
          </a:xfrm>
          <a:prstGeom prst="ellipse">
            <a:avLst/>
          </a:prstGeom>
          <a:noFill/>
          <a:ln cap="flat" cmpd="sng" w="28575">
            <a:solidFill>
              <a:srgbClr val="15183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00" name="Google Shape;300;g34c3ae7660a_0_259"/>
          <p:cNvSpPr/>
          <p:nvPr/>
        </p:nvSpPr>
        <p:spPr>
          <a:xfrm>
            <a:off x="205259" y="4943713"/>
            <a:ext cx="1195500" cy="1100400"/>
          </a:xfrm>
          <a:prstGeom prst="ellipse">
            <a:avLst/>
          </a:prstGeom>
          <a:noFill/>
          <a:ln cap="flat" cmpd="sng" w="28575">
            <a:solidFill>
              <a:srgbClr val="00206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301" name="Google Shape;301;g34c3ae7660a_0_259"/>
          <p:cNvPicPr preferRelativeResize="0"/>
          <p:nvPr/>
        </p:nvPicPr>
        <p:blipFill rotWithShape="1">
          <a:blip r:embed="rId8">
            <a:alphaModFix/>
          </a:blip>
          <a:srcRect b="0" l="0" r="0" t="0"/>
          <a:stretch/>
        </p:blipFill>
        <p:spPr>
          <a:xfrm>
            <a:off x="247485" y="3577607"/>
            <a:ext cx="1111078" cy="703500"/>
          </a:xfrm>
          <a:prstGeom prst="rect">
            <a:avLst/>
          </a:prstGeom>
          <a:noFill/>
          <a:ln>
            <a:noFill/>
          </a:ln>
        </p:spPr>
      </p:pic>
      <p:pic>
        <p:nvPicPr>
          <p:cNvPr id="302" name="Google Shape;302;g34c3ae7660a_0_259"/>
          <p:cNvPicPr preferRelativeResize="0"/>
          <p:nvPr/>
        </p:nvPicPr>
        <p:blipFill rotWithShape="1">
          <a:blip r:embed="rId9">
            <a:alphaModFix/>
          </a:blip>
          <a:srcRect b="0" l="0" r="0" t="0"/>
          <a:stretch/>
        </p:blipFill>
        <p:spPr>
          <a:xfrm>
            <a:off x="9502675" y="1221975"/>
            <a:ext cx="2424675" cy="2255875"/>
          </a:xfrm>
          <a:prstGeom prst="rect">
            <a:avLst/>
          </a:prstGeom>
          <a:noFill/>
          <a:ln>
            <a:noFill/>
          </a:ln>
        </p:spPr>
      </p:pic>
      <p:pic>
        <p:nvPicPr>
          <p:cNvPr id="303" name="Google Shape;303;g34c3ae7660a_0_259"/>
          <p:cNvPicPr preferRelativeResize="0"/>
          <p:nvPr/>
        </p:nvPicPr>
        <p:blipFill rotWithShape="1">
          <a:blip r:embed="rId10">
            <a:alphaModFix/>
          </a:blip>
          <a:srcRect b="0" l="0" r="0" t="0"/>
          <a:stretch/>
        </p:blipFill>
        <p:spPr>
          <a:xfrm>
            <a:off x="9109300" y="4269413"/>
            <a:ext cx="2424675" cy="2270225"/>
          </a:xfrm>
          <a:prstGeom prst="rect">
            <a:avLst/>
          </a:prstGeom>
          <a:noFill/>
          <a:ln>
            <a:noFill/>
          </a:ln>
        </p:spPr>
      </p:pic>
      <p:pic>
        <p:nvPicPr>
          <p:cNvPr id="304" name="Google Shape;304;g34c3ae7660a_0_259"/>
          <p:cNvPicPr preferRelativeResize="0"/>
          <p:nvPr/>
        </p:nvPicPr>
        <p:blipFill rotWithShape="1">
          <a:blip r:embed="rId11">
            <a:alphaModFix/>
          </a:blip>
          <a:srcRect b="0" l="0" r="0" t="0"/>
          <a:stretch/>
        </p:blipFill>
        <p:spPr>
          <a:xfrm>
            <a:off x="401188" y="2012682"/>
            <a:ext cx="803650" cy="792493"/>
          </a:xfrm>
          <a:prstGeom prst="rect">
            <a:avLst/>
          </a:prstGeom>
          <a:noFill/>
          <a:ln cap="flat" cmpd="sng" w="28575">
            <a:solidFill>
              <a:schemeClr val="lt1"/>
            </a:solidFill>
            <a:prstDash val="solid"/>
            <a:round/>
            <a:headEnd len="sm" w="sm" type="none"/>
            <a:tailEnd len="sm" w="sm" type="none"/>
          </a:ln>
        </p:spPr>
      </p:pic>
      <p:pic>
        <p:nvPicPr>
          <p:cNvPr id="305" name="Google Shape;305;g34c3ae7660a_0_259"/>
          <p:cNvPicPr preferRelativeResize="0"/>
          <p:nvPr/>
        </p:nvPicPr>
        <p:blipFill rotWithShape="1">
          <a:blip r:embed="rId12">
            <a:alphaModFix/>
          </a:blip>
          <a:srcRect b="0" l="0" r="0" t="0"/>
          <a:stretch/>
        </p:blipFill>
        <p:spPr>
          <a:xfrm>
            <a:off x="431148" y="5121725"/>
            <a:ext cx="697495" cy="703500"/>
          </a:xfrm>
          <a:prstGeom prst="rect">
            <a:avLst/>
          </a:prstGeom>
          <a:noFill/>
          <a:ln>
            <a:noFill/>
          </a:ln>
        </p:spPr>
      </p:pic>
      <p:sp>
        <p:nvSpPr>
          <p:cNvPr id="306" name="Google Shape;306;g34c3ae7660a_0_259"/>
          <p:cNvSpPr/>
          <p:nvPr/>
        </p:nvSpPr>
        <p:spPr>
          <a:xfrm>
            <a:off x="4923477" y="5830750"/>
            <a:ext cx="1089300" cy="555000"/>
          </a:xfrm>
          <a:prstGeom prst="rightArrow">
            <a:avLst>
              <a:gd fmla="val 50000" name="adj1"/>
              <a:gd fmla="val 50000" name="adj2"/>
            </a:avLst>
          </a:prstGeom>
          <a:solidFill>
            <a:srgbClr val="B8D101"/>
          </a:solidFill>
          <a:ln cap="flat" cmpd="sng" w="9525">
            <a:solidFill>
              <a:srgbClr val="5E5E5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07" name="Google Shape;307;g34c3ae7660a_0_259"/>
          <p:cNvSpPr txBox="1"/>
          <p:nvPr/>
        </p:nvSpPr>
        <p:spPr>
          <a:xfrm>
            <a:off x="2710400" y="5241250"/>
            <a:ext cx="6593400" cy="486300"/>
          </a:xfrm>
          <a:prstGeom prst="rect">
            <a:avLst/>
          </a:prstGeom>
          <a:noFill/>
          <a:ln>
            <a:noFill/>
          </a:ln>
        </p:spPr>
        <p:txBody>
          <a:bodyPr anchorCtr="0" anchor="ctr" bIns="45675" lIns="45675" spcFirstLastPara="1" rIns="45675" wrap="square" tIns="45675">
            <a:spAutoFit/>
          </a:bodyPr>
          <a:lstStyle/>
          <a:p>
            <a:pPr indent="0" lvl="0" marL="457200" marR="0" rtl="0" algn="l">
              <a:lnSpc>
                <a:spcPct val="80000"/>
              </a:lnSpc>
              <a:spcBef>
                <a:spcPts val="0"/>
              </a:spcBef>
              <a:spcAft>
                <a:spcPts val="0"/>
              </a:spcAft>
              <a:buClr>
                <a:srgbClr val="000000"/>
              </a:buClr>
              <a:buSzPts val="3200"/>
              <a:buFont typeface="Arial"/>
              <a:buNone/>
            </a:pPr>
            <a:r>
              <a:rPr b="1" i="0" lang="es-CO" sz="3200" u="none" cap="none" strike="noStrike">
                <a:solidFill>
                  <a:srgbClr val="BED000"/>
                </a:solidFill>
                <a:latin typeface="Arial Black"/>
                <a:ea typeface="Arial Black"/>
                <a:cs typeface="Arial Black"/>
                <a:sym typeface="Arial Black"/>
              </a:rPr>
              <a:t>Expansión del sistema</a:t>
            </a:r>
            <a:endParaRPr b="1" i="0" sz="3200" u="none" cap="none" strike="noStrike">
              <a:solidFill>
                <a:srgbClr val="BED000"/>
              </a:solidFill>
              <a:latin typeface="Arial Black"/>
              <a:ea typeface="Arial Black"/>
              <a:cs typeface="Arial Black"/>
              <a:sym typeface="Arial Black"/>
            </a:endParaRPr>
          </a:p>
        </p:txBody>
      </p:sp>
      <p:sp>
        <p:nvSpPr>
          <p:cNvPr id="308" name="Google Shape;308;g34c3ae7660a_0_259"/>
          <p:cNvSpPr txBox="1"/>
          <p:nvPr/>
        </p:nvSpPr>
        <p:spPr>
          <a:xfrm>
            <a:off x="3966700" y="6336250"/>
            <a:ext cx="697500" cy="301500"/>
          </a:xfrm>
          <a:prstGeom prst="rect">
            <a:avLst/>
          </a:prstGeom>
          <a:noFill/>
          <a:ln>
            <a:noFill/>
          </a:ln>
        </p:spPr>
        <p:txBody>
          <a:bodyPr anchorCtr="0" anchor="ctr" bIns="45675" lIns="45675" spcFirstLastPara="1" rIns="45675" wrap="square" tIns="45675">
            <a:spAutoFit/>
          </a:bodyPr>
          <a:lstStyle/>
          <a:p>
            <a:pPr indent="0" lvl="0" marL="0" marR="0" rtl="0" algn="l">
              <a:lnSpc>
                <a:spcPct val="80000"/>
              </a:lnSpc>
              <a:spcBef>
                <a:spcPts val="0"/>
              </a:spcBef>
              <a:spcAft>
                <a:spcPts val="0"/>
              </a:spcAft>
              <a:buClr>
                <a:srgbClr val="000000"/>
              </a:buClr>
              <a:buSzPts val="1700"/>
              <a:buFont typeface="Arial"/>
              <a:buNone/>
            </a:pPr>
            <a:r>
              <a:rPr b="1" i="0" lang="es-CO" sz="1700" u="none" cap="none" strike="noStrike">
                <a:solidFill>
                  <a:srgbClr val="BED000"/>
                </a:solidFill>
                <a:latin typeface="Arial Black"/>
                <a:ea typeface="Arial Black"/>
                <a:cs typeface="Arial Black"/>
                <a:sym typeface="Arial Black"/>
              </a:rPr>
              <a:t>2023</a:t>
            </a:r>
            <a:endParaRPr b="0" i="0" sz="2300" u="none" cap="none" strike="noStrike">
              <a:solidFill>
                <a:srgbClr val="151A3B"/>
              </a:solidFill>
              <a:latin typeface="Arial Black"/>
              <a:ea typeface="Arial Black"/>
              <a:cs typeface="Arial Black"/>
              <a:sym typeface="Arial Black"/>
            </a:endParaRPr>
          </a:p>
        </p:txBody>
      </p:sp>
      <p:sp>
        <p:nvSpPr>
          <p:cNvPr id="309" name="Google Shape;309;g34c3ae7660a_0_259"/>
          <p:cNvSpPr txBox="1"/>
          <p:nvPr/>
        </p:nvSpPr>
        <p:spPr>
          <a:xfrm>
            <a:off x="6400700" y="6348925"/>
            <a:ext cx="697500" cy="301500"/>
          </a:xfrm>
          <a:prstGeom prst="rect">
            <a:avLst/>
          </a:prstGeom>
          <a:noFill/>
          <a:ln>
            <a:noFill/>
          </a:ln>
        </p:spPr>
        <p:txBody>
          <a:bodyPr anchorCtr="0" anchor="ctr" bIns="45675" lIns="45675" spcFirstLastPara="1" rIns="45675" wrap="square" tIns="45675">
            <a:spAutoFit/>
          </a:bodyPr>
          <a:lstStyle/>
          <a:p>
            <a:pPr indent="0" lvl="0" marL="0" marR="0" rtl="0" algn="l">
              <a:lnSpc>
                <a:spcPct val="80000"/>
              </a:lnSpc>
              <a:spcBef>
                <a:spcPts val="0"/>
              </a:spcBef>
              <a:spcAft>
                <a:spcPts val="0"/>
              </a:spcAft>
              <a:buClr>
                <a:srgbClr val="000000"/>
              </a:buClr>
              <a:buSzPts val="1700"/>
              <a:buFont typeface="Arial"/>
              <a:buNone/>
            </a:pPr>
            <a:r>
              <a:rPr b="1" i="0" lang="es-CO" sz="1700" u="none" cap="none" strike="noStrike">
                <a:solidFill>
                  <a:srgbClr val="BED000"/>
                </a:solidFill>
                <a:latin typeface="Arial Black"/>
                <a:ea typeface="Arial Black"/>
                <a:cs typeface="Arial Black"/>
                <a:sym typeface="Arial Black"/>
              </a:rPr>
              <a:t>2024</a:t>
            </a:r>
            <a:endParaRPr b="1" i="0" sz="1700" u="none" cap="none" strike="noStrike">
              <a:solidFill>
                <a:srgbClr val="BED000"/>
              </a:solidFill>
              <a:latin typeface="Arial Black"/>
              <a:ea typeface="Arial Black"/>
              <a:cs typeface="Arial Black"/>
              <a:sym typeface="Arial Black"/>
            </a:endParaRPr>
          </a:p>
        </p:txBody>
      </p:sp>
      <p:sp>
        <p:nvSpPr>
          <p:cNvPr id="310" name="Google Shape;310;g34c3ae7660a_0_259"/>
          <p:cNvSpPr txBox="1"/>
          <p:nvPr/>
        </p:nvSpPr>
        <p:spPr>
          <a:xfrm>
            <a:off x="3826000" y="5907850"/>
            <a:ext cx="1267500" cy="535500"/>
          </a:xfrm>
          <a:prstGeom prst="rect">
            <a:avLst/>
          </a:prstGeom>
          <a:noFill/>
          <a:ln>
            <a:noFill/>
          </a:ln>
        </p:spPr>
        <p:txBody>
          <a:bodyPr anchorCtr="0" anchor="ctr" bIns="45675" lIns="45675" spcFirstLastPara="1" rIns="45675" wrap="square" tIns="45675">
            <a:spAutoFit/>
          </a:bodyPr>
          <a:lstStyle/>
          <a:p>
            <a:pPr indent="0" lvl="0" marL="0" marR="0" rtl="0" algn="l">
              <a:lnSpc>
                <a:spcPct val="80000"/>
              </a:lnSpc>
              <a:spcBef>
                <a:spcPts val="0"/>
              </a:spcBef>
              <a:spcAft>
                <a:spcPts val="0"/>
              </a:spcAft>
              <a:buClr>
                <a:srgbClr val="000000"/>
              </a:buClr>
              <a:buSzPts val="3600"/>
              <a:buFont typeface="Arial"/>
              <a:buNone/>
            </a:pPr>
            <a:r>
              <a:rPr b="0" i="0" lang="es-CO" sz="3600" u="none" cap="none" strike="noStrike">
                <a:solidFill>
                  <a:srgbClr val="151A3B"/>
                </a:solidFill>
                <a:latin typeface="Arial Black"/>
                <a:ea typeface="Arial Black"/>
                <a:cs typeface="Arial Black"/>
                <a:sym typeface="Arial Black"/>
              </a:rPr>
              <a:t>148</a:t>
            </a:r>
            <a:endParaRPr b="0" i="0" sz="3600" u="none" cap="none" strike="noStrike">
              <a:solidFill>
                <a:srgbClr val="151A3B"/>
              </a:solidFill>
              <a:latin typeface="Arial Black"/>
              <a:ea typeface="Arial Black"/>
              <a:cs typeface="Arial Black"/>
              <a:sym typeface="Arial Black"/>
            </a:endParaRPr>
          </a:p>
        </p:txBody>
      </p:sp>
      <p:sp>
        <p:nvSpPr>
          <p:cNvPr id="311" name="Google Shape;311;g34c3ae7660a_0_259"/>
          <p:cNvSpPr txBox="1"/>
          <p:nvPr/>
        </p:nvSpPr>
        <p:spPr>
          <a:xfrm>
            <a:off x="6253950" y="5887225"/>
            <a:ext cx="1267500" cy="535500"/>
          </a:xfrm>
          <a:prstGeom prst="rect">
            <a:avLst/>
          </a:prstGeom>
          <a:noFill/>
          <a:ln>
            <a:noFill/>
          </a:ln>
        </p:spPr>
        <p:txBody>
          <a:bodyPr anchorCtr="0" anchor="ctr" bIns="45675" lIns="45675" spcFirstLastPara="1" rIns="45675" wrap="square" tIns="45675">
            <a:spAutoFit/>
          </a:bodyPr>
          <a:lstStyle/>
          <a:p>
            <a:pPr indent="0" lvl="0" marL="0" marR="0" rtl="0" algn="l">
              <a:lnSpc>
                <a:spcPct val="80000"/>
              </a:lnSpc>
              <a:spcBef>
                <a:spcPts val="0"/>
              </a:spcBef>
              <a:spcAft>
                <a:spcPts val="0"/>
              </a:spcAft>
              <a:buClr>
                <a:srgbClr val="000000"/>
              </a:buClr>
              <a:buSzPts val="3600"/>
              <a:buFont typeface="Arial"/>
              <a:buNone/>
            </a:pPr>
            <a:r>
              <a:rPr b="0" i="0" lang="es-CO" sz="3600" u="none" cap="none" strike="noStrike">
                <a:solidFill>
                  <a:srgbClr val="151A3B"/>
                </a:solidFill>
                <a:latin typeface="Arial Black"/>
                <a:ea typeface="Arial Black"/>
                <a:cs typeface="Arial Black"/>
                <a:sym typeface="Arial Black"/>
              </a:rPr>
              <a:t>155</a:t>
            </a:r>
            <a:endParaRPr b="1" i="0" sz="3600" u="none" cap="none" strike="noStrike">
              <a:solidFill>
                <a:srgbClr val="BED000"/>
              </a:solidFill>
              <a:latin typeface="Arial Black"/>
              <a:ea typeface="Arial Black"/>
              <a:cs typeface="Arial Black"/>
              <a:sym typeface="Arial Black"/>
            </a:endParaRPr>
          </a:p>
        </p:txBody>
      </p:sp>
      <p:sp>
        <p:nvSpPr>
          <p:cNvPr id="312" name="Google Shape;312;g34c3ae7660a_0_259"/>
          <p:cNvSpPr txBox="1"/>
          <p:nvPr/>
        </p:nvSpPr>
        <p:spPr>
          <a:xfrm>
            <a:off x="1619600" y="3260875"/>
            <a:ext cx="8359200" cy="461700"/>
          </a:xfrm>
          <a:prstGeom prst="rect">
            <a:avLst/>
          </a:prstGeom>
          <a:noFill/>
          <a:ln>
            <a:noFill/>
          </a:ln>
        </p:spPr>
        <p:txBody>
          <a:bodyPr anchorCtr="0" anchor="ctr" bIns="45675" lIns="45675" spcFirstLastPara="1" rIns="45675" wrap="square" tIns="45675">
            <a:spAutoFit/>
          </a:bodyPr>
          <a:lstStyle/>
          <a:p>
            <a:pPr indent="-419100" lvl="0" marL="457200" marR="0" rtl="0" algn="l">
              <a:lnSpc>
                <a:spcPct val="80000"/>
              </a:lnSpc>
              <a:spcBef>
                <a:spcPts val="0"/>
              </a:spcBef>
              <a:spcAft>
                <a:spcPts val="0"/>
              </a:spcAft>
              <a:buClr>
                <a:srgbClr val="151A3B"/>
              </a:buClr>
              <a:buSzPts val="3000"/>
              <a:buFont typeface="Arial Black"/>
              <a:buChar char="●"/>
            </a:pPr>
            <a:r>
              <a:rPr b="1" i="0" lang="es-CO" sz="3000" u="none" cap="none" strike="noStrike">
                <a:solidFill>
                  <a:srgbClr val="BED000"/>
                </a:solidFill>
                <a:latin typeface="Arial Black"/>
                <a:ea typeface="Arial Black"/>
                <a:cs typeface="Arial Black"/>
                <a:sym typeface="Arial Black"/>
              </a:rPr>
              <a:t>2703</a:t>
            </a:r>
            <a:r>
              <a:rPr b="0" i="0" lang="es-CO" sz="3000" u="none" cap="none" strike="noStrike">
                <a:solidFill>
                  <a:srgbClr val="151A3B"/>
                </a:solidFill>
                <a:latin typeface="Arial Black"/>
                <a:ea typeface="Arial Black"/>
                <a:cs typeface="Arial Black"/>
                <a:sym typeface="Arial Black"/>
              </a:rPr>
              <a:t> MANTENIMIENTO CORRECTIVO</a:t>
            </a:r>
            <a:endParaRPr b="1" i="0" sz="3000" u="none" cap="none" strike="noStrike">
              <a:solidFill>
                <a:srgbClr val="BED000"/>
              </a:solidFill>
              <a:latin typeface="Arial Black"/>
              <a:ea typeface="Arial Black"/>
              <a:cs typeface="Arial Black"/>
              <a:sym typeface="Arial Black"/>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pic>
        <p:nvPicPr>
          <p:cNvPr id="317" name="Google Shape;317;p23"/>
          <p:cNvPicPr preferRelativeResize="0"/>
          <p:nvPr/>
        </p:nvPicPr>
        <p:blipFill rotWithShape="1">
          <a:blip r:embed="rId3">
            <a:alphaModFix/>
          </a:blip>
          <a:srcRect b="0" l="0" r="0" t="0"/>
          <a:stretch/>
        </p:blipFill>
        <p:spPr>
          <a:xfrm>
            <a:off x="6570647" y="2368757"/>
            <a:ext cx="1676400" cy="2733675"/>
          </a:xfrm>
          <a:prstGeom prst="rect">
            <a:avLst/>
          </a:prstGeom>
          <a:noFill/>
          <a:ln>
            <a:noFill/>
          </a:ln>
        </p:spPr>
      </p:pic>
      <p:pic>
        <p:nvPicPr>
          <p:cNvPr id="318" name="Google Shape;318;p23"/>
          <p:cNvPicPr preferRelativeResize="0"/>
          <p:nvPr/>
        </p:nvPicPr>
        <p:blipFill rotWithShape="1">
          <a:blip r:embed="rId4">
            <a:alphaModFix/>
          </a:blip>
          <a:srcRect b="0" l="0" r="0" t="0"/>
          <a:stretch/>
        </p:blipFill>
        <p:spPr>
          <a:xfrm>
            <a:off x="252248" y="2368757"/>
            <a:ext cx="6482979" cy="3487057"/>
          </a:xfrm>
          <a:prstGeom prst="rect">
            <a:avLst/>
          </a:prstGeom>
          <a:noFill/>
          <a:ln>
            <a:noFill/>
          </a:ln>
        </p:spPr>
      </p:pic>
      <p:cxnSp>
        <p:nvCxnSpPr>
          <p:cNvPr id="319" name="Google Shape;319;p23"/>
          <p:cNvCxnSpPr/>
          <p:nvPr/>
        </p:nvCxnSpPr>
        <p:spPr>
          <a:xfrm>
            <a:off x="14503" y="967072"/>
            <a:ext cx="10302240" cy="0"/>
          </a:xfrm>
          <a:prstGeom prst="straightConnector1">
            <a:avLst/>
          </a:prstGeom>
          <a:noFill/>
          <a:ln cap="flat" cmpd="sng" w="38100">
            <a:solidFill>
              <a:srgbClr val="BED000"/>
            </a:solidFill>
            <a:prstDash val="solid"/>
            <a:miter lim="800000"/>
            <a:headEnd len="sm" w="sm" type="none"/>
            <a:tailEnd len="sm" w="sm" type="none"/>
          </a:ln>
        </p:spPr>
      </p:cxnSp>
      <p:cxnSp>
        <p:nvCxnSpPr>
          <p:cNvPr id="320" name="Google Shape;320;p23"/>
          <p:cNvCxnSpPr/>
          <p:nvPr/>
        </p:nvCxnSpPr>
        <p:spPr>
          <a:xfrm rot="10800000">
            <a:off x="10316743" y="967072"/>
            <a:ext cx="1875257" cy="0"/>
          </a:xfrm>
          <a:prstGeom prst="straightConnector1">
            <a:avLst/>
          </a:prstGeom>
          <a:noFill/>
          <a:ln cap="flat" cmpd="sng" w="38100">
            <a:solidFill>
              <a:srgbClr val="1D2046"/>
            </a:solidFill>
            <a:prstDash val="solid"/>
            <a:miter lim="800000"/>
            <a:headEnd len="sm" w="sm" type="none"/>
            <a:tailEnd len="sm" w="sm" type="none"/>
          </a:ln>
        </p:spPr>
      </p:cxnSp>
      <p:sp>
        <p:nvSpPr>
          <p:cNvPr id="321" name="Google Shape;321;p23"/>
          <p:cNvSpPr txBox="1"/>
          <p:nvPr/>
        </p:nvSpPr>
        <p:spPr>
          <a:xfrm>
            <a:off x="428854" y="295282"/>
            <a:ext cx="11417965" cy="6155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6. Control de Tránsito y Transporte</a:t>
            </a:r>
            <a:endParaRPr b="0" i="0" sz="1400" u="none" cap="none" strike="noStrike">
              <a:solidFill>
                <a:srgbClr val="000000"/>
              </a:solidFill>
              <a:latin typeface="Arial"/>
              <a:ea typeface="Arial"/>
              <a:cs typeface="Arial"/>
              <a:sym typeface="Arial"/>
            </a:endParaRPr>
          </a:p>
        </p:txBody>
      </p:sp>
      <p:pic>
        <p:nvPicPr>
          <p:cNvPr id="322" name="Google Shape;322;p23"/>
          <p:cNvPicPr preferRelativeResize="0"/>
          <p:nvPr/>
        </p:nvPicPr>
        <p:blipFill rotWithShape="1">
          <a:blip r:embed="rId5">
            <a:alphaModFix/>
          </a:blip>
          <a:srcRect b="0" l="0" r="0" t="0"/>
          <a:stretch/>
        </p:blipFill>
        <p:spPr>
          <a:xfrm>
            <a:off x="0" y="6260050"/>
            <a:ext cx="1864895" cy="597950"/>
          </a:xfrm>
          <a:prstGeom prst="rect">
            <a:avLst/>
          </a:prstGeom>
          <a:noFill/>
          <a:ln>
            <a:noFill/>
          </a:ln>
        </p:spPr>
      </p:pic>
      <p:sp>
        <p:nvSpPr>
          <p:cNvPr id="323" name="Google Shape;323;p23"/>
          <p:cNvSpPr txBox="1"/>
          <p:nvPr/>
        </p:nvSpPr>
        <p:spPr>
          <a:xfrm>
            <a:off x="252248" y="928248"/>
            <a:ext cx="11775600" cy="11697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Arial"/>
              <a:buNone/>
            </a:pPr>
            <a:r>
              <a:rPr b="1" i="0" lang="es-CO" sz="2000" u="none" cap="none" strike="noStrike">
                <a:solidFill>
                  <a:srgbClr val="1D2046"/>
                </a:solidFill>
                <a:latin typeface="Arial"/>
                <a:ea typeface="Arial"/>
                <a:cs typeface="Arial"/>
                <a:sym typeface="Arial"/>
              </a:rPr>
              <a:t>En el 2024 la SCTT en la localidad de Kennedy se registraron</a:t>
            </a:r>
            <a:r>
              <a:rPr b="1" i="0" lang="es-CO" sz="2000" u="none" cap="none" strike="noStrike">
                <a:solidFill>
                  <a:srgbClr val="C3D029"/>
                </a:solidFill>
                <a:latin typeface="Arial"/>
                <a:ea typeface="Arial"/>
                <a:cs typeface="Arial"/>
                <a:sym typeface="Arial"/>
              </a:rPr>
              <a:t> </a:t>
            </a:r>
            <a:r>
              <a:rPr b="1" i="0" lang="es-CO" sz="3000" u="none" cap="none" strike="noStrike">
                <a:solidFill>
                  <a:srgbClr val="BED000"/>
                </a:solidFill>
                <a:latin typeface="Arial Black"/>
                <a:ea typeface="Arial Black"/>
                <a:cs typeface="Arial Black"/>
                <a:sym typeface="Arial Black"/>
              </a:rPr>
              <a:t>119.210</a:t>
            </a:r>
            <a:r>
              <a:rPr b="1" i="0" lang="es-CO" sz="2000" u="none" cap="none" strike="noStrike">
                <a:solidFill>
                  <a:srgbClr val="C3D029"/>
                </a:solidFill>
                <a:latin typeface="Arial"/>
                <a:ea typeface="Arial"/>
                <a:cs typeface="Arial"/>
                <a:sym typeface="Arial"/>
              </a:rPr>
              <a:t> </a:t>
            </a:r>
            <a:r>
              <a:rPr b="1" i="0" lang="es-CO" sz="2000" u="none" cap="none" strike="noStrike">
                <a:solidFill>
                  <a:srgbClr val="1D2046"/>
                </a:solidFill>
                <a:latin typeface="Arial"/>
                <a:ea typeface="Arial"/>
                <a:cs typeface="Arial"/>
                <a:sym typeface="Arial"/>
              </a:rPr>
              <a:t>comparendos, a continuación se muestran los registros de comparendos por medio de imposición y top de las diez (10) infracciones más recurrentes.</a:t>
            </a:r>
            <a:endParaRPr b="0" i="0" sz="1400" u="none" cap="none" strike="noStrike">
              <a:solidFill>
                <a:srgbClr val="000000"/>
              </a:solidFill>
              <a:latin typeface="Arial"/>
              <a:ea typeface="Arial"/>
              <a:cs typeface="Arial"/>
              <a:sym typeface="Arial"/>
            </a:endParaRPr>
          </a:p>
        </p:txBody>
      </p:sp>
      <p:pic>
        <p:nvPicPr>
          <p:cNvPr id="324" name="Google Shape;324;p23"/>
          <p:cNvPicPr preferRelativeResize="0"/>
          <p:nvPr/>
        </p:nvPicPr>
        <p:blipFill rotWithShape="1">
          <a:blip r:embed="rId6">
            <a:alphaModFix/>
          </a:blip>
          <a:srcRect b="0" l="0" r="0" t="0"/>
          <a:stretch/>
        </p:blipFill>
        <p:spPr>
          <a:xfrm>
            <a:off x="9251899" y="184927"/>
            <a:ext cx="2129687" cy="703500"/>
          </a:xfrm>
          <a:prstGeom prst="rect">
            <a:avLst/>
          </a:prstGeom>
          <a:noFill/>
          <a:ln>
            <a:noFill/>
          </a:ln>
        </p:spPr>
      </p:pic>
      <p:pic>
        <p:nvPicPr>
          <p:cNvPr id="325" name="Google Shape;325;p23"/>
          <p:cNvPicPr preferRelativeResize="0"/>
          <p:nvPr/>
        </p:nvPicPr>
        <p:blipFill rotWithShape="1">
          <a:blip r:embed="rId7">
            <a:alphaModFix/>
          </a:blip>
          <a:srcRect b="0" l="0" r="0" t="0"/>
          <a:stretch/>
        </p:blipFill>
        <p:spPr>
          <a:xfrm>
            <a:off x="0" y="5237349"/>
            <a:ext cx="641678" cy="1649079"/>
          </a:xfrm>
          <a:prstGeom prst="rect">
            <a:avLst/>
          </a:prstGeom>
          <a:noFill/>
          <a:ln>
            <a:noFill/>
          </a:ln>
        </p:spPr>
      </p:pic>
      <p:pic>
        <p:nvPicPr>
          <p:cNvPr id="326" name="Google Shape;326;p23"/>
          <p:cNvPicPr preferRelativeResize="0"/>
          <p:nvPr/>
        </p:nvPicPr>
        <p:blipFill rotWithShape="1">
          <a:blip r:embed="rId8">
            <a:alphaModFix amt="52999"/>
          </a:blip>
          <a:srcRect b="0" l="32615" r="0" t="0"/>
          <a:stretch/>
        </p:blipFill>
        <p:spPr>
          <a:xfrm>
            <a:off x="-4587" y="3223011"/>
            <a:ext cx="1375636" cy="3652299"/>
          </a:xfrm>
          <a:prstGeom prst="rect">
            <a:avLst/>
          </a:prstGeom>
          <a:noFill/>
          <a:ln>
            <a:noFill/>
          </a:ln>
        </p:spPr>
      </p:pic>
      <p:sp>
        <p:nvSpPr>
          <p:cNvPr id="327" name="Google Shape;327;p23"/>
          <p:cNvSpPr txBox="1"/>
          <p:nvPr/>
        </p:nvSpPr>
        <p:spPr>
          <a:xfrm>
            <a:off x="8247047" y="5593225"/>
            <a:ext cx="3345900" cy="1015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es-CO" sz="1200" u="none" cap="none" strike="noStrike">
                <a:solidFill>
                  <a:srgbClr val="1D2046"/>
                </a:solidFill>
                <a:latin typeface="Arial"/>
                <a:ea typeface="Arial"/>
                <a:cs typeface="Arial"/>
                <a:sym typeface="Arial"/>
              </a:rPr>
              <a:t>C29: Exceso de velocidad</a:t>
            </a:r>
            <a:endParaRPr b="1" i="0" sz="1200" u="none" cap="none" strike="noStrike">
              <a:solidFill>
                <a:srgbClr val="1D204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s-CO" sz="1200" u="none" cap="none" strike="noStrike">
                <a:solidFill>
                  <a:srgbClr val="1D2046"/>
                </a:solidFill>
                <a:latin typeface="Arial"/>
                <a:ea typeface="Arial"/>
                <a:cs typeface="Arial"/>
                <a:sym typeface="Arial"/>
              </a:rPr>
              <a:t>C14: Sitios u horarios prohibidos</a:t>
            </a:r>
            <a:endParaRPr b="1" i="0" sz="1200" u="none" cap="none" strike="noStrike">
              <a:solidFill>
                <a:srgbClr val="1D204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s-CO" sz="1200" u="none" cap="none" strike="noStrike">
                <a:solidFill>
                  <a:srgbClr val="1D2046"/>
                </a:solidFill>
                <a:latin typeface="Arial"/>
                <a:ea typeface="Arial"/>
                <a:cs typeface="Arial"/>
                <a:sym typeface="Arial"/>
              </a:rPr>
              <a:t>C35: Revisión técnico-mecánica</a:t>
            </a:r>
            <a:endParaRPr b="1" i="0" sz="1200" u="none" cap="none" strike="noStrike">
              <a:solidFill>
                <a:srgbClr val="1D204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s-CO" sz="1200" u="none" cap="none" strike="noStrike">
                <a:solidFill>
                  <a:srgbClr val="1D2046"/>
                </a:solidFill>
                <a:latin typeface="Arial"/>
                <a:ea typeface="Arial"/>
                <a:cs typeface="Arial"/>
                <a:sym typeface="Arial"/>
              </a:rPr>
              <a:t>D02: Conducir sin seguros</a:t>
            </a:r>
            <a:endParaRPr b="1" i="0" sz="1200" u="none" cap="none" strike="noStrike">
              <a:solidFill>
                <a:srgbClr val="1D204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s-CO" sz="1200" u="none" cap="none" strike="noStrike">
                <a:solidFill>
                  <a:srgbClr val="1D2046"/>
                </a:solidFill>
                <a:latin typeface="Arial"/>
                <a:ea typeface="Arial"/>
                <a:cs typeface="Arial"/>
                <a:sym typeface="Arial"/>
              </a:rPr>
              <a:t>C02: Estacionar en sitios prohibidos</a:t>
            </a:r>
            <a:endParaRPr b="1" i="0" sz="1200" u="none" cap="none" strike="noStrike">
              <a:solidFill>
                <a:srgbClr val="1D2046"/>
              </a:solidFill>
              <a:latin typeface="Arial"/>
              <a:ea typeface="Arial"/>
              <a:cs typeface="Arial"/>
              <a:sym typeface="Arial"/>
            </a:endParaRPr>
          </a:p>
        </p:txBody>
      </p:sp>
      <p:pic>
        <p:nvPicPr>
          <p:cNvPr id="328" name="Google Shape;328;p23"/>
          <p:cNvPicPr preferRelativeResize="0"/>
          <p:nvPr/>
        </p:nvPicPr>
        <p:blipFill rotWithShape="1">
          <a:blip r:embed="rId9">
            <a:alphaModFix/>
          </a:blip>
          <a:srcRect b="2110" l="0" r="62912" t="35963"/>
          <a:stretch/>
        </p:blipFill>
        <p:spPr>
          <a:xfrm>
            <a:off x="10153055" y="-130498"/>
            <a:ext cx="2038945" cy="6858000"/>
          </a:xfrm>
          <a:prstGeom prst="rect">
            <a:avLst/>
          </a:prstGeom>
          <a:noFill/>
          <a:ln>
            <a:noFill/>
          </a:ln>
        </p:spPr>
      </p:pic>
      <p:sp>
        <p:nvSpPr>
          <p:cNvPr id="329" name="Google Shape;329;p23"/>
          <p:cNvSpPr/>
          <p:nvPr/>
        </p:nvSpPr>
        <p:spPr>
          <a:xfrm>
            <a:off x="7835705" y="4149969"/>
            <a:ext cx="548640" cy="1153551"/>
          </a:xfrm>
          <a:custGeom>
            <a:rect b="b" l="l" r="r" t="t"/>
            <a:pathLst>
              <a:path extrusionOk="0" h="1153551" w="548640">
                <a:moveTo>
                  <a:pt x="506437" y="1111348"/>
                </a:moveTo>
                <a:lnTo>
                  <a:pt x="506437" y="1111348"/>
                </a:lnTo>
                <a:lnTo>
                  <a:pt x="0" y="1083213"/>
                </a:lnTo>
                <a:lnTo>
                  <a:pt x="393895" y="0"/>
                </a:lnTo>
                <a:lnTo>
                  <a:pt x="548640" y="829994"/>
                </a:lnTo>
                <a:lnTo>
                  <a:pt x="464233" y="1153551"/>
                </a:lnTo>
                <a:lnTo>
                  <a:pt x="506437" y="111134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330" name="Google Shape;330;p23"/>
          <p:cNvPicPr preferRelativeResize="0"/>
          <p:nvPr/>
        </p:nvPicPr>
        <p:blipFill rotWithShape="1">
          <a:blip r:embed="rId10">
            <a:alphaModFix/>
          </a:blip>
          <a:srcRect b="0" l="0" r="0" t="0"/>
          <a:stretch/>
        </p:blipFill>
        <p:spPr>
          <a:xfrm>
            <a:off x="8107977" y="2288343"/>
            <a:ext cx="3556898" cy="280201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pic>
        <p:nvPicPr>
          <p:cNvPr id="335" name="Google Shape;335;p24"/>
          <p:cNvPicPr preferRelativeResize="0"/>
          <p:nvPr/>
        </p:nvPicPr>
        <p:blipFill rotWithShape="1">
          <a:blip r:embed="rId3">
            <a:alphaModFix/>
          </a:blip>
          <a:srcRect b="0" l="0" r="0" t="0"/>
          <a:stretch/>
        </p:blipFill>
        <p:spPr>
          <a:xfrm>
            <a:off x="961889" y="1044663"/>
            <a:ext cx="10228557" cy="5723561"/>
          </a:xfrm>
          <a:prstGeom prst="rect">
            <a:avLst/>
          </a:prstGeom>
          <a:noFill/>
          <a:ln>
            <a:noFill/>
          </a:ln>
        </p:spPr>
      </p:pic>
      <p:cxnSp>
        <p:nvCxnSpPr>
          <p:cNvPr id="336" name="Google Shape;336;p24"/>
          <p:cNvCxnSpPr/>
          <p:nvPr/>
        </p:nvCxnSpPr>
        <p:spPr>
          <a:xfrm>
            <a:off x="14503" y="967072"/>
            <a:ext cx="10302240" cy="0"/>
          </a:xfrm>
          <a:prstGeom prst="straightConnector1">
            <a:avLst/>
          </a:prstGeom>
          <a:noFill/>
          <a:ln cap="flat" cmpd="sng" w="38100">
            <a:solidFill>
              <a:srgbClr val="BED000"/>
            </a:solidFill>
            <a:prstDash val="solid"/>
            <a:miter lim="800000"/>
            <a:headEnd len="sm" w="sm" type="none"/>
            <a:tailEnd len="sm" w="sm" type="none"/>
          </a:ln>
        </p:spPr>
      </p:cxnSp>
      <p:cxnSp>
        <p:nvCxnSpPr>
          <p:cNvPr id="337" name="Google Shape;337;p24"/>
          <p:cNvCxnSpPr/>
          <p:nvPr/>
        </p:nvCxnSpPr>
        <p:spPr>
          <a:xfrm rot="10800000">
            <a:off x="10316743" y="967072"/>
            <a:ext cx="1875257" cy="0"/>
          </a:xfrm>
          <a:prstGeom prst="straightConnector1">
            <a:avLst/>
          </a:prstGeom>
          <a:noFill/>
          <a:ln cap="flat" cmpd="sng" w="38100">
            <a:solidFill>
              <a:srgbClr val="1D2046"/>
            </a:solidFill>
            <a:prstDash val="solid"/>
            <a:miter lim="800000"/>
            <a:headEnd len="sm" w="sm" type="none"/>
            <a:tailEnd len="sm" w="sm" type="none"/>
          </a:ln>
        </p:spPr>
      </p:cxnSp>
      <p:sp>
        <p:nvSpPr>
          <p:cNvPr id="338" name="Google Shape;338;p24"/>
          <p:cNvSpPr txBox="1"/>
          <p:nvPr/>
        </p:nvSpPr>
        <p:spPr>
          <a:xfrm>
            <a:off x="418344" y="295282"/>
            <a:ext cx="11417965" cy="6155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7. Acciones de Gestión en Vía </a:t>
            </a:r>
            <a:endParaRPr b="0" i="0" sz="1400" u="none" cap="none" strike="noStrike">
              <a:solidFill>
                <a:srgbClr val="000000"/>
              </a:solidFill>
              <a:latin typeface="Arial"/>
              <a:ea typeface="Arial"/>
              <a:cs typeface="Arial"/>
              <a:sym typeface="Arial"/>
            </a:endParaRPr>
          </a:p>
        </p:txBody>
      </p:sp>
      <p:pic>
        <p:nvPicPr>
          <p:cNvPr id="339" name="Google Shape;339;p24"/>
          <p:cNvPicPr preferRelativeResize="0"/>
          <p:nvPr/>
        </p:nvPicPr>
        <p:blipFill rotWithShape="1">
          <a:blip r:embed="rId4">
            <a:alphaModFix/>
          </a:blip>
          <a:srcRect b="0" l="0" r="0" t="0"/>
          <a:stretch/>
        </p:blipFill>
        <p:spPr>
          <a:xfrm>
            <a:off x="0" y="6260050"/>
            <a:ext cx="1864895" cy="597950"/>
          </a:xfrm>
          <a:prstGeom prst="rect">
            <a:avLst/>
          </a:prstGeom>
          <a:noFill/>
          <a:ln>
            <a:noFill/>
          </a:ln>
        </p:spPr>
      </p:pic>
      <p:pic>
        <p:nvPicPr>
          <p:cNvPr id="340" name="Google Shape;340;p24"/>
          <p:cNvPicPr preferRelativeResize="0"/>
          <p:nvPr/>
        </p:nvPicPr>
        <p:blipFill rotWithShape="1">
          <a:blip r:embed="rId5">
            <a:alphaModFix/>
          </a:blip>
          <a:srcRect b="0" l="0" r="0" t="0"/>
          <a:stretch/>
        </p:blipFill>
        <p:spPr>
          <a:xfrm>
            <a:off x="9251899" y="184927"/>
            <a:ext cx="2129687" cy="703500"/>
          </a:xfrm>
          <a:prstGeom prst="rect">
            <a:avLst/>
          </a:prstGeom>
          <a:noFill/>
          <a:ln>
            <a:noFill/>
          </a:ln>
        </p:spPr>
      </p:pic>
      <p:pic>
        <p:nvPicPr>
          <p:cNvPr id="341" name="Google Shape;341;p24"/>
          <p:cNvPicPr preferRelativeResize="0"/>
          <p:nvPr/>
        </p:nvPicPr>
        <p:blipFill rotWithShape="1">
          <a:blip r:embed="rId6">
            <a:alphaModFix/>
          </a:blip>
          <a:srcRect b="0" l="0" r="0" t="0"/>
          <a:stretch/>
        </p:blipFill>
        <p:spPr>
          <a:xfrm>
            <a:off x="0" y="5237349"/>
            <a:ext cx="641678" cy="1649079"/>
          </a:xfrm>
          <a:prstGeom prst="rect">
            <a:avLst/>
          </a:prstGeom>
          <a:noFill/>
          <a:ln>
            <a:noFill/>
          </a:ln>
        </p:spPr>
      </p:pic>
      <p:pic>
        <p:nvPicPr>
          <p:cNvPr id="342" name="Google Shape;342;p24"/>
          <p:cNvPicPr preferRelativeResize="0"/>
          <p:nvPr/>
        </p:nvPicPr>
        <p:blipFill rotWithShape="1">
          <a:blip r:embed="rId7">
            <a:alphaModFix amt="52999"/>
          </a:blip>
          <a:srcRect b="0" l="32615" r="0" t="0"/>
          <a:stretch/>
        </p:blipFill>
        <p:spPr>
          <a:xfrm>
            <a:off x="-4587" y="3223011"/>
            <a:ext cx="1375636" cy="3652299"/>
          </a:xfrm>
          <a:prstGeom prst="rect">
            <a:avLst/>
          </a:prstGeom>
          <a:noFill/>
          <a:ln>
            <a:noFill/>
          </a:ln>
        </p:spPr>
      </p:pic>
      <p:pic>
        <p:nvPicPr>
          <p:cNvPr id="343" name="Google Shape;343;p24"/>
          <p:cNvPicPr preferRelativeResize="0"/>
          <p:nvPr/>
        </p:nvPicPr>
        <p:blipFill rotWithShape="1">
          <a:blip r:embed="rId8">
            <a:alphaModFix/>
          </a:blip>
          <a:srcRect b="2110" l="0" r="62912" t="35963"/>
          <a:stretch/>
        </p:blipFill>
        <p:spPr>
          <a:xfrm>
            <a:off x="10153055" y="-12186"/>
            <a:ext cx="2038945" cy="6858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pic>
        <p:nvPicPr>
          <p:cNvPr id="348" name="Google Shape;348;p26"/>
          <p:cNvPicPr preferRelativeResize="0"/>
          <p:nvPr/>
        </p:nvPicPr>
        <p:blipFill rotWithShape="1">
          <a:blip r:embed="rId3">
            <a:alphaModFix/>
          </a:blip>
          <a:srcRect b="2110" l="0" r="62912" t="35963"/>
          <a:stretch/>
        </p:blipFill>
        <p:spPr>
          <a:xfrm>
            <a:off x="10159482" y="1543"/>
            <a:ext cx="2038945" cy="6858000"/>
          </a:xfrm>
          <a:prstGeom prst="rect">
            <a:avLst/>
          </a:prstGeom>
          <a:noFill/>
          <a:ln>
            <a:noFill/>
          </a:ln>
        </p:spPr>
      </p:pic>
      <p:cxnSp>
        <p:nvCxnSpPr>
          <p:cNvPr id="349" name="Google Shape;349;p26"/>
          <p:cNvCxnSpPr/>
          <p:nvPr/>
        </p:nvCxnSpPr>
        <p:spPr>
          <a:xfrm>
            <a:off x="14503" y="967072"/>
            <a:ext cx="10302240" cy="0"/>
          </a:xfrm>
          <a:prstGeom prst="straightConnector1">
            <a:avLst/>
          </a:prstGeom>
          <a:noFill/>
          <a:ln cap="flat" cmpd="sng" w="38100">
            <a:solidFill>
              <a:srgbClr val="BED000"/>
            </a:solidFill>
            <a:prstDash val="solid"/>
            <a:miter lim="800000"/>
            <a:headEnd len="sm" w="sm" type="none"/>
            <a:tailEnd len="sm" w="sm" type="none"/>
          </a:ln>
        </p:spPr>
      </p:cxnSp>
      <p:cxnSp>
        <p:nvCxnSpPr>
          <p:cNvPr id="350" name="Google Shape;350;p26"/>
          <p:cNvCxnSpPr/>
          <p:nvPr/>
        </p:nvCxnSpPr>
        <p:spPr>
          <a:xfrm rot="10800000">
            <a:off x="10316743" y="967072"/>
            <a:ext cx="1875257" cy="0"/>
          </a:xfrm>
          <a:prstGeom prst="straightConnector1">
            <a:avLst/>
          </a:prstGeom>
          <a:noFill/>
          <a:ln cap="flat" cmpd="sng" w="38100">
            <a:solidFill>
              <a:srgbClr val="1D2046"/>
            </a:solidFill>
            <a:prstDash val="solid"/>
            <a:miter lim="800000"/>
            <a:headEnd len="sm" w="sm" type="none"/>
            <a:tailEnd len="sm" w="sm" type="none"/>
          </a:ln>
        </p:spPr>
      </p:cxnSp>
      <p:sp>
        <p:nvSpPr>
          <p:cNvPr id="351" name="Google Shape;351;p26"/>
          <p:cNvSpPr txBox="1"/>
          <p:nvPr/>
        </p:nvSpPr>
        <p:spPr>
          <a:xfrm>
            <a:off x="376303" y="295282"/>
            <a:ext cx="11417965" cy="6155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8. Planes de Manejo de Tránsito-PMT</a:t>
            </a:r>
            <a:endParaRPr b="0" i="0" sz="1400" u="none" cap="none" strike="noStrike">
              <a:solidFill>
                <a:srgbClr val="000000"/>
              </a:solidFill>
              <a:latin typeface="Arial"/>
              <a:ea typeface="Arial"/>
              <a:cs typeface="Arial"/>
              <a:sym typeface="Arial"/>
            </a:endParaRPr>
          </a:p>
        </p:txBody>
      </p:sp>
      <p:sp>
        <p:nvSpPr>
          <p:cNvPr id="352" name="Google Shape;352;p26"/>
          <p:cNvSpPr txBox="1"/>
          <p:nvPr/>
        </p:nvSpPr>
        <p:spPr>
          <a:xfrm>
            <a:off x="252248" y="1035978"/>
            <a:ext cx="11775600" cy="1169511"/>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Arial"/>
              <a:buNone/>
            </a:pPr>
            <a:r>
              <a:rPr b="1" i="0" lang="es-CO" sz="2000" u="none" cap="none" strike="noStrike">
                <a:solidFill>
                  <a:srgbClr val="1D2046"/>
                </a:solidFill>
                <a:latin typeface="Arial"/>
                <a:ea typeface="Arial"/>
                <a:cs typeface="Arial"/>
                <a:sym typeface="Arial"/>
              </a:rPr>
              <a:t>En Kennedy en el 2024 se atendieron </a:t>
            </a:r>
            <a:r>
              <a:rPr b="1" i="0" lang="es-CO" sz="3000" u="none" cap="none" strike="noStrike">
                <a:solidFill>
                  <a:srgbClr val="BED000"/>
                </a:solidFill>
                <a:latin typeface="Arial Black"/>
                <a:ea typeface="Arial Black"/>
                <a:cs typeface="Arial Black"/>
                <a:sym typeface="Arial Black"/>
              </a:rPr>
              <a:t>5.053</a:t>
            </a:r>
            <a:r>
              <a:rPr b="1" i="0" lang="es-CO" sz="2000" u="none" cap="none" strike="noStrike">
                <a:solidFill>
                  <a:srgbClr val="1D2046"/>
                </a:solidFill>
                <a:latin typeface="Arial"/>
                <a:ea typeface="Arial"/>
                <a:cs typeface="Arial"/>
                <a:sym typeface="Arial"/>
              </a:rPr>
              <a:t> solicitudes de PMT que equivalen al 12% del total de PMT atendidos en Bogotá. Sobre los PMT locales, 80% son PMT para obras de infraestructura y 20% son PMT para obras de infraestructura de servicios públicos.</a:t>
            </a:r>
            <a:endParaRPr b="0" i="0" sz="1400" u="none" cap="none" strike="noStrike">
              <a:solidFill>
                <a:srgbClr val="000000"/>
              </a:solidFill>
              <a:latin typeface="Arial"/>
              <a:ea typeface="Arial"/>
              <a:cs typeface="Arial"/>
              <a:sym typeface="Arial"/>
            </a:endParaRPr>
          </a:p>
        </p:txBody>
      </p:sp>
      <p:pic>
        <p:nvPicPr>
          <p:cNvPr id="353" name="Google Shape;353;p26"/>
          <p:cNvPicPr preferRelativeResize="0"/>
          <p:nvPr/>
        </p:nvPicPr>
        <p:blipFill rotWithShape="1">
          <a:blip r:embed="rId4">
            <a:alphaModFix/>
          </a:blip>
          <a:srcRect b="0" l="0" r="0" t="0"/>
          <a:stretch/>
        </p:blipFill>
        <p:spPr>
          <a:xfrm>
            <a:off x="9726677" y="207295"/>
            <a:ext cx="2129687" cy="703500"/>
          </a:xfrm>
          <a:prstGeom prst="rect">
            <a:avLst/>
          </a:prstGeom>
          <a:noFill/>
          <a:ln>
            <a:noFill/>
          </a:ln>
        </p:spPr>
      </p:pic>
      <p:pic>
        <p:nvPicPr>
          <p:cNvPr id="354" name="Google Shape;354;p26"/>
          <p:cNvPicPr preferRelativeResize="0"/>
          <p:nvPr/>
        </p:nvPicPr>
        <p:blipFill rotWithShape="1">
          <a:blip r:embed="rId5">
            <a:alphaModFix amt="52999"/>
          </a:blip>
          <a:srcRect b="0" l="32615" r="0" t="0"/>
          <a:stretch/>
        </p:blipFill>
        <p:spPr>
          <a:xfrm>
            <a:off x="-3848" y="3229533"/>
            <a:ext cx="1375636" cy="3652299"/>
          </a:xfrm>
          <a:prstGeom prst="rect">
            <a:avLst/>
          </a:prstGeom>
          <a:noFill/>
          <a:ln>
            <a:noFill/>
          </a:ln>
        </p:spPr>
      </p:pic>
      <p:sp>
        <p:nvSpPr>
          <p:cNvPr id="355" name="Google Shape;355;p26"/>
          <p:cNvSpPr txBox="1"/>
          <p:nvPr/>
        </p:nvSpPr>
        <p:spPr>
          <a:xfrm>
            <a:off x="8110809" y="2500911"/>
            <a:ext cx="33321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es-CO" sz="2800" u="none" cap="none" strike="noStrike">
                <a:solidFill>
                  <a:srgbClr val="BED000"/>
                </a:solidFill>
                <a:latin typeface="Arial Black"/>
                <a:ea typeface="Arial Black"/>
                <a:cs typeface="Arial Black"/>
                <a:sym typeface="Arial Black"/>
              </a:rPr>
              <a:t>PMT atendidos</a:t>
            </a:r>
            <a:r>
              <a:rPr b="1" i="0" lang="es-CO" sz="1800" u="none" cap="none" strike="noStrike">
                <a:solidFill>
                  <a:srgbClr val="151837"/>
                </a:solidFill>
                <a:latin typeface="Arial"/>
                <a:ea typeface="Arial"/>
                <a:cs typeface="Arial"/>
                <a:sym typeface="Arial"/>
              </a:rPr>
              <a:t> </a:t>
            </a:r>
            <a:r>
              <a:rPr b="1" i="0" lang="es-CO" sz="1400" u="none" cap="none" strike="noStrike">
                <a:solidFill>
                  <a:srgbClr val="151837"/>
                </a:solidFill>
                <a:latin typeface="Arial"/>
                <a:ea typeface="Arial"/>
                <a:cs typeface="Arial"/>
                <a:sym typeface="Arial"/>
              </a:rPr>
              <a:t> </a:t>
            </a:r>
            <a:endParaRPr b="0" i="0" sz="1200" u="none" cap="none" strike="noStrike">
              <a:solidFill>
                <a:srgbClr val="000000"/>
              </a:solidFill>
              <a:latin typeface="Arial"/>
              <a:ea typeface="Arial"/>
              <a:cs typeface="Arial"/>
              <a:sym typeface="Arial"/>
            </a:endParaRPr>
          </a:p>
        </p:txBody>
      </p:sp>
      <p:grpSp>
        <p:nvGrpSpPr>
          <p:cNvPr id="356" name="Google Shape;356;p26"/>
          <p:cNvGrpSpPr/>
          <p:nvPr/>
        </p:nvGrpSpPr>
        <p:grpSpPr>
          <a:xfrm>
            <a:off x="1864893" y="2401833"/>
            <a:ext cx="3874917" cy="707747"/>
            <a:chOff x="6967947" y="4957495"/>
            <a:chExt cx="2444743" cy="589200"/>
          </a:xfrm>
        </p:grpSpPr>
        <p:sp>
          <p:nvSpPr>
            <p:cNvPr id="357" name="Google Shape;357;p26"/>
            <p:cNvSpPr/>
            <p:nvPr/>
          </p:nvSpPr>
          <p:spPr>
            <a:xfrm>
              <a:off x="6967947" y="4957495"/>
              <a:ext cx="2420400" cy="589200"/>
            </a:xfrm>
            <a:prstGeom prst="rect">
              <a:avLst/>
            </a:prstGeom>
            <a:solidFill>
              <a:srgbClr val="151837"/>
            </a:solidFill>
            <a:ln cap="flat" cmpd="sng" w="19050">
              <a:solidFill>
                <a:srgbClr val="A1DB2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s-CO" sz="1800" u="none" cap="none" strike="noStrike">
                  <a:solidFill>
                    <a:schemeClr val="lt1"/>
                  </a:solidFill>
                  <a:latin typeface="Calibri"/>
                  <a:ea typeface="Calibri"/>
                  <a:cs typeface="Calibri"/>
                  <a:sym typeface="Calibri"/>
                </a:rPr>
                <a:t>`    </a:t>
              </a:r>
              <a:endParaRPr b="0" i="0" sz="1800" u="none" cap="none" strike="noStrike">
                <a:solidFill>
                  <a:schemeClr val="lt1"/>
                </a:solidFill>
                <a:latin typeface="Calibri"/>
                <a:ea typeface="Calibri"/>
                <a:cs typeface="Calibri"/>
                <a:sym typeface="Calibri"/>
              </a:endParaRPr>
            </a:p>
          </p:txBody>
        </p:sp>
        <p:sp>
          <p:nvSpPr>
            <p:cNvPr id="358" name="Google Shape;358;p26"/>
            <p:cNvSpPr txBox="1"/>
            <p:nvPr/>
          </p:nvSpPr>
          <p:spPr>
            <a:xfrm>
              <a:off x="6992290" y="5025684"/>
              <a:ext cx="2420400" cy="461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es-CO" sz="3000" u="none" cap="none" strike="noStrike">
                  <a:solidFill>
                    <a:srgbClr val="C3D029"/>
                  </a:solidFill>
                  <a:latin typeface="Arial Black"/>
                  <a:ea typeface="Arial Black"/>
                  <a:cs typeface="Arial Black"/>
                  <a:sym typeface="Arial Black"/>
                </a:rPr>
                <a:t>42.876</a:t>
              </a:r>
              <a:r>
                <a:rPr b="1" i="0" lang="es-CO" sz="2000" u="none" cap="none" strike="noStrike">
                  <a:solidFill>
                    <a:schemeClr val="lt1"/>
                  </a:solidFill>
                  <a:latin typeface="Arial Black"/>
                  <a:ea typeface="Arial Black"/>
                  <a:cs typeface="Arial Black"/>
                  <a:sym typeface="Arial Black"/>
                </a:rPr>
                <a:t> PMT´s Bogotá</a:t>
              </a:r>
              <a:endParaRPr b="0" i="0" sz="1400" u="none" cap="none" strike="noStrike">
                <a:solidFill>
                  <a:srgbClr val="000000"/>
                </a:solidFill>
                <a:latin typeface="Arial"/>
                <a:ea typeface="Arial"/>
                <a:cs typeface="Arial"/>
                <a:sym typeface="Arial"/>
              </a:endParaRPr>
            </a:p>
          </p:txBody>
        </p:sp>
      </p:grpSp>
      <p:pic>
        <p:nvPicPr>
          <p:cNvPr id="359" name="Google Shape;359;p26"/>
          <p:cNvPicPr preferRelativeResize="0"/>
          <p:nvPr/>
        </p:nvPicPr>
        <p:blipFill rotWithShape="1">
          <a:blip r:embed="rId6">
            <a:alphaModFix/>
          </a:blip>
          <a:srcRect b="0" l="0" r="0" t="0"/>
          <a:stretch/>
        </p:blipFill>
        <p:spPr>
          <a:xfrm>
            <a:off x="0" y="6260050"/>
            <a:ext cx="1864895" cy="597950"/>
          </a:xfrm>
          <a:prstGeom prst="rect">
            <a:avLst/>
          </a:prstGeom>
          <a:noFill/>
          <a:ln>
            <a:noFill/>
          </a:ln>
        </p:spPr>
      </p:pic>
      <p:pic>
        <p:nvPicPr>
          <p:cNvPr id="360" name="Google Shape;360;p26"/>
          <p:cNvPicPr preferRelativeResize="0"/>
          <p:nvPr/>
        </p:nvPicPr>
        <p:blipFill rotWithShape="1">
          <a:blip r:embed="rId7">
            <a:alphaModFix/>
          </a:blip>
          <a:srcRect b="0" l="0" r="0" t="0"/>
          <a:stretch/>
        </p:blipFill>
        <p:spPr>
          <a:xfrm>
            <a:off x="0" y="5237349"/>
            <a:ext cx="641678" cy="1649079"/>
          </a:xfrm>
          <a:prstGeom prst="rect">
            <a:avLst/>
          </a:prstGeom>
          <a:noFill/>
          <a:ln>
            <a:noFill/>
          </a:ln>
        </p:spPr>
      </p:pic>
      <p:sp>
        <p:nvSpPr>
          <p:cNvPr id="361" name="Google Shape;361;p26"/>
          <p:cNvSpPr txBox="1"/>
          <p:nvPr/>
        </p:nvSpPr>
        <p:spPr>
          <a:xfrm>
            <a:off x="8187000" y="3683350"/>
            <a:ext cx="3688500" cy="861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500"/>
              <a:buFont typeface="Arial"/>
              <a:buNone/>
            </a:pPr>
            <a:r>
              <a:rPr b="1" i="0" lang="es-CO" sz="2500" u="none" cap="none" strike="noStrike">
                <a:solidFill>
                  <a:srgbClr val="BED000"/>
                </a:solidFill>
                <a:latin typeface="Arial Black"/>
                <a:ea typeface="Arial Black"/>
                <a:cs typeface="Arial Black"/>
                <a:sym typeface="Arial Black"/>
              </a:rPr>
              <a:t>PMT para obras de infraestructura</a:t>
            </a:r>
            <a:endParaRPr b="1" i="0" sz="2500" u="none" cap="none" strike="noStrike">
              <a:solidFill>
                <a:srgbClr val="151837"/>
              </a:solidFill>
              <a:latin typeface="Arial"/>
              <a:ea typeface="Arial"/>
              <a:cs typeface="Arial"/>
              <a:sym typeface="Arial"/>
            </a:endParaRPr>
          </a:p>
        </p:txBody>
      </p:sp>
      <p:grpSp>
        <p:nvGrpSpPr>
          <p:cNvPr id="362" name="Google Shape;362;p26"/>
          <p:cNvGrpSpPr/>
          <p:nvPr/>
        </p:nvGrpSpPr>
        <p:grpSpPr>
          <a:xfrm>
            <a:off x="6960572" y="3524901"/>
            <a:ext cx="1297286" cy="1227900"/>
            <a:chOff x="6959504" y="3588144"/>
            <a:chExt cx="1297286" cy="1227900"/>
          </a:xfrm>
        </p:grpSpPr>
        <p:grpSp>
          <p:nvGrpSpPr>
            <p:cNvPr id="363" name="Google Shape;363;p26"/>
            <p:cNvGrpSpPr/>
            <p:nvPr/>
          </p:nvGrpSpPr>
          <p:grpSpPr>
            <a:xfrm>
              <a:off x="6959504" y="3588144"/>
              <a:ext cx="1297286" cy="1227900"/>
              <a:chOff x="6905337" y="2379736"/>
              <a:chExt cx="1297286" cy="1227900"/>
            </a:xfrm>
          </p:grpSpPr>
          <p:sp>
            <p:nvSpPr>
              <p:cNvPr id="364" name="Google Shape;364;p26"/>
              <p:cNvSpPr/>
              <p:nvPr/>
            </p:nvSpPr>
            <p:spPr>
              <a:xfrm>
                <a:off x="6905337" y="2379736"/>
                <a:ext cx="1272000" cy="1227900"/>
              </a:xfrm>
              <a:prstGeom prst="ellipse">
                <a:avLst/>
              </a:prstGeom>
              <a:noFill/>
              <a:ln cap="flat" cmpd="sng" w="28575">
                <a:solidFill>
                  <a:srgbClr val="C3D02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65" name="Google Shape;365;p26"/>
              <p:cNvSpPr txBox="1"/>
              <p:nvPr/>
            </p:nvSpPr>
            <p:spPr>
              <a:xfrm>
                <a:off x="7071623" y="2636419"/>
                <a:ext cx="11310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rgbClr val="151837"/>
                    </a:solidFill>
                    <a:latin typeface="Arial Black"/>
                    <a:ea typeface="Arial Black"/>
                    <a:cs typeface="Arial Black"/>
                    <a:sym typeface="Arial Black"/>
                  </a:rPr>
                  <a:t>80%</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rgbClr val="151837"/>
                    </a:solidFill>
                    <a:latin typeface="Arial Black"/>
                    <a:ea typeface="Arial Black"/>
                    <a:cs typeface="Arial Black"/>
                    <a:sym typeface="Arial Black"/>
                  </a:rPr>
                  <a:t>4.046*</a:t>
                </a:r>
                <a:endParaRPr b="0" i="0" sz="1400" u="none" cap="none" strike="noStrike">
                  <a:solidFill>
                    <a:srgbClr val="151837"/>
                  </a:solidFill>
                  <a:latin typeface="Arial"/>
                  <a:ea typeface="Arial"/>
                  <a:cs typeface="Arial"/>
                  <a:sym typeface="Arial"/>
                </a:endParaRPr>
              </a:p>
            </p:txBody>
          </p:sp>
        </p:grpSp>
        <p:cxnSp>
          <p:nvCxnSpPr>
            <p:cNvPr id="366" name="Google Shape;366;p26"/>
            <p:cNvCxnSpPr/>
            <p:nvPr/>
          </p:nvCxnSpPr>
          <p:spPr>
            <a:xfrm rot="10800000">
              <a:off x="7185489" y="4182413"/>
              <a:ext cx="900000" cy="0"/>
            </a:xfrm>
            <a:prstGeom prst="straightConnector1">
              <a:avLst/>
            </a:prstGeom>
            <a:noFill/>
            <a:ln cap="flat" cmpd="sng" w="38100">
              <a:solidFill>
                <a:srgbClr val="1D2046"/>
              </a:solidFill>
              <a:prstDash val="solid"/>
              <a:miter lim="800000"/>
              <a:headEnd len="sm" w="sm" type="none"/>
              <a:tailEnd len="sm" w="sm" type="none"/>
            </a:ln>
          </p:spPr>
        </p:cxnSp>
      </p:grpSp>
      <p:grpSp>
        <p:nvGrpSpPr>
          <p:cNvPr id="367" name="Google Shape;367;p26"/>
          <p:cNvGrpSpPr/>
          <p:nvPr/>
        </p:nvGrpSpPr>
        <p:grpSpPr>
          <a:xfrm>
            <a:off x="6857077" y="2209044"/>
            <a:ext cx="1375609" cy="1227976"/>
            <a:chOff x="6875311" y="2379732"/>
            <a:chExt cx="1145100" cy="1020083"/>
          </a:xfrm>
        </p:grpSpPr>
        <p:sp>
          <p:nvSpPr>
            <p:cNvPr id="368" name="Google Shape;368;p26"/>
            <p:cNvSpPr/>
            <p:nvPr/>
          </p:nvSpPr>
          <p:spPr>
            <a:xfrm>
              <a:off x="6905352" y="2379732"/>
              <a:ext cx="1040867" cy="1020083"/>
            </a:xfrm>
            <a:prstGeom prst="ellipse">
              <a:avLst/>
            </a:prstGeom>
            <a:noFill/>
            <a:ln cap="flat" cmpd="sng" w="28575">
              <a:solidFill>
                <a:srgbClr val="C3D02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69" name="Google Shape;369;p26"/>
            <p:cNvSpPr txBox="1"/>
            <p:nvPr/>
          </p:nvSpPr>
          <p:spPr>
            <a:xfrm>
              <a:off x="6875311" y="2591742"/>
              <a:ext cx="1145100" cy="5880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rgbClr val="151837"/>
                  </a:solidFill>
                  <a:latin typeface="Arial Black"/>
                  <a:ea typeface="Arial Black"/>
                  <a:cs typeface="Arial Black"/>
                  <a:sym typeface="Arial Black"/>
                </a:rPr>
                <a:t>12%</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rgbClr val="151837"/>
                  </a:solidFill>
                  <a:latin typeface="Arial Black"/>
                  <a:ea typeface="Arial Black"/>
                  <a:cs typeface="Arial Black"/>
                  <a:sym typeface="Arial Black"/>
                </a:rPr>
                <a:t>5.053</a:t>
              </a:r>
              <a:endParaRPr b="0" i="0" sz="1400" u="none" cap="none" strike="noStrike">
                <a:solidFill>
                  <a:srgbClr val="151837"/>
                </a:solidFill>
                <a:latin typeface="Arial"/>
                <a:ea typeface="Arial"/>
                <a:cs typeface="Arial"/>
                <a:sym typeface="Arial"/>
              </a:endParaRPr>
            </a:p>
          </p:txBody>
        </p:sp>
      </p:grpSp>
      <p:sp>
        <p:nvSpPr>
          <p:cNvPr id="370" name="Google Shape;370;p26"/>
          <p:cNvSpPr txBox="1"/>
          <p:nvPr/>
        </p:nvSpPr>
        <p:spPr>
          <a:xfrm>
            <a:off x="8239200" y="4852013"/>
            <a:ext cx="3584100" cy="1246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500"/>
              <a:buFont typeface="Arial"/>
              <a:buNone/>
            </a:pPr>
            <a:r>
              <a:rPr b="1" i="0" lang="es-CO" sz="2500" u="none" cap="none" strike="noStrike">
                <a:solidFill>
                  <a:srgbClr val="BED000"/>
                </a:solidFill>
                <a:latin typeface="Arial Black"/>
                <a:ea typeface="Arial Black"/>
                <a:cs typeface="Arial Black"/>
                <a:sym typeface="Arial Black"/>
              </a:rPr>
              <a:t>PMT para obras de infraestructura de servicios públicos </a:t>
            </a:r>
            <a:endParaRPr b="1" i="0" sz="2500" u="none" cap="none" strike="noStrike">
              <a:solidFill>
                <a:srgbClr val="BED000"/>
              </a:solidFill>
              <a:latin typeface="Arial Black"/>
              <a:ea typeface="Arial Black"/>
              <a:cs typeface="Arial Black"/>
              <a:sym typeface="Arial Black"/>
            </a:endParaRPr>
          </a:p>
        </p:txBody>
      </p:sp>
      <p:cxnSp>
        <p:nvCxnSpPr>
          <p:cNvPr id="371" name="Google Shape;371;p26"/>
          <p:cNvCxnSpPr/>
          <p:nvPr/>
        </p:nvCxnSpPr>
        <p:spPr>
          <a:xfrm rot="10800000">
            <a:off x="7046455" y="2839319"/>
            <a:ext cx="981300" cy="0"/>
          </a:xfrm>
          <a:prstGeom prst="straightConnector1">
            <a:avLst/>
          </a:prstGeom>
          <a:noFill/>
          <a:ln cap="flat" cmpd="sng" w="38100">
            <a:solidFill>
              <a:srgbClr val="1D2046"/>
            </a:solidFill>
            <a:prstDash val="solid"/>
            <a:miter lim="800000"/>
            <a:headEnd len="sm" w="sm" type="none"/>
            <a:tailEnd len="sm" w="sm" type="none"/>
          </a:ln>
        </p:spPr>
      </p:cxnSp>
      <p:grpSp>
        <p:nvGrpSpPr>
          <p:cNvPr id="372" name="Google Shape;372;p26"/>
          <p:cNvGrpSpPr/>
          <p:nvPr/>
        </p:nvGrpSpPr>
        <p:grpSpPr>
          <a:xfrm>
            <a:off x="7023703" y="4873271"/>
            <a:ext cx="1297311" cy="1227874"/>
            <a:chOff x="6959519" y="3588140"/>
            <a:chExt cx="1082084" cy="1020083"/>
          </a:xfrm>
        </p:grpSpPr>
        <p:grpSp>
          <p:nvGrpSpPr>
            <p:cNvPr id="373" name="Google Shape;373;p26"/>
            <p:cNvGrpSpPr/>
            <p:nvPr/>
          </p:nvGrpSpPr>
          <p:grpSpPr>
            <a:xfrm>
              <a:off x="6959519" y="3588140"/>
              <a:ext cx="1082084" cy="1020083"/>
              <a:chOff x="6905352" y="2379732"/>
              <a:chExt cx="1082084" cy="1020083"/>
            </a:xfrm>
          </p:grpSpPr>
          <p:sp>
            <p:nvSpPr>
              <p:cNvPr id="374" name="Google Shape;374;p26"/>
              <p:cNvSpPr/>
              <p:nvPr/>
            </p:nvSpPr>
            <p:spPr>
              <a:xfrm>
                <a:off x="6905352" y="2379732"/>
                <a:ext cx="1040867" cy="1020083"/>
              </a:xfrm>
              <a:prstGeom prst="ellipse">
                <a:avLst/>
              </a:prstGeom>
              <a:noFill/>
              <a:ln cap="flat" cmpd="sng" w="28575">
                <a:solidFill>
                  <a:srgbClr val="C3D02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75" name="Google Shape;375;p26"/>
              <p:cNvSpPr txBox="1"/>
              <p:nvPr/>
            </p:nvSpPr>
            <p:spPr>
              <a:xfrm>
                <a:off x="6924329" y="2591749"/>
                <a:ext cx="1063107" cy="58805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rgbClr val="151837"/>
                    </a:solidFill>
                    <a:latin typeface="Arial Black"/>
                    <a:ea typeface="Arial Black"/>
                    <a:cs typeface="Arial Black"/>
                    <a:sym typeface="Arial Black"/>
                  </a:rPr>
                  <a:t>20%</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rgbClr val="151837"/>
                    </a:solidFill>
                    <a:latin typeface="Arial Black"/>
                    <a:ea typeface="Arial Black"/>
                    <a:cs typeface="Arial Black"/>
                    <a:sym typeface="Arial Black"/>
                  </a:rPr>
                  <a:t>1.007**</a:t>
                </a:r>
                <a:endParaRPr b="0" i="0" sz="1400" u="none" cap="none" strike="noStrike">
                  <a:solidFill>
                    <a:srgbClr val="151837"/>
                  </a:solidFill>
                  <a:latin typeface="Arial"/>
                  <a:ea typeface="Arial"/>
                  <a:cs typeface="Arial"/>
                  <a:sym typeface="Arial"/>
                </a:endParaRPr>
              </a:p>
            </p:txBody>
          </p:sp>
        </p:grpSp>
        <p:cxnSp>
          <p:nvCxnSpPr>
            <p:cNvPr id="376" name="Google Shape;376;p26"/>
            <p:cNvCxnSpPr/>
            <p:nvPr/>
          </p:nvCxnSpPr>
          <p:spPr>
            <a:xfrm rot="10800000">
              <a:off x="7033089" y="4074438"/>
              <a:ext cx="900000" cy="0"/>
            </a:xfrm>
            <a:prstGeom prst="straightConnector1">
              <a:avLst/>
            </a:prstGeom>
            <a:noFill/>
            <a:ln cap="flat" cmpd="sng" w="38100">
              <a:solidFill>
                <a:srgbClr val="1D2046"/>
              </a:solidFill>
              <a:prstDash val="solid"/>
              <a:miter lim="800000"/>
              <a:headEnd len="sm" w="sm" type="none"/>
              <a:tailEnd len="sm" w="sm" type="none"/>
            </a:ln>
          </p:spPr>
        </p:cxnSp>
      </p:grpSp>
      <p:grpSp>
        <p:nvGrpSpPr>
          <p:cNvPr id="377" name="Google Shape;377;p26"/>
          <p:cNvGrpSpPr/>
          <p:nvPr/>
        </p:nvGrpSpPr>
        <p:grpSpPr>
          <a:xfrm>
            <a:off x="5790739" y="6405524"/>
            <a:ext cx="5471353" cy="400047"/>
            <a:chOff x="7458194" y="4904132"/>
            <a:chExt cx="2550900" cy="739200"/>
          </a:xfrm>
        </p:grpSpPr>
        <p:sp>
          <p:nvSpPr>
            <p:cNvPr id="378" name="Google Shape;378;p26"/>
            <p:cNvSpPr/>
            <p:nvPr/>
          </p:nvSpPr>
          <p:spPr>
            <a:xfrm>
              <a:off x="7467470" y="4961782"/>
              <a:ext cx="2420495" cy="630959"/>
            </a:xfrm>
            <a:prstGeom prst="rect">
              <a:avLst/>
            </a:prstGeom>
            <a:solidFill>
              <a:srgbClr val="C3D029"/>
            </a:solidFill>
            <a:ln cap="flat" cmpd="sng" w="19050">
              <a:solidFill>
                <a:srgbClr val="15183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0" i="0" lang="es-CO" sz="1000" u="none" cap="none" strike="noStrike">
                  <a:solidFill>
                    <a:schemeClr val="lt1"/>
                  </a:solidFill>
                  <a:latin typeface="Calibri"/>
                  <a:ea typeface="Calibri"/>
                  <a:cs typeface="Calibri"/>
                  <a:sym typeface="Calibri"/>
                </a:rPr>
                <a:t>`</a:t>
              </a:r>
              <a:endParaRPr b="0" i="0" sz="1000" u="none" cap="none" strike="noStrike">
                <a:solidFill>
                  <a:schemeClr val="lt1"/>
                </a:solidFill>
                <a:latin typeface="Calibri"/>
                <a:ea typeface="Calibri"/>
                <a:cs typeface="Calibri"/>
                <a:sym typeface="Calibri"/>
              </a:endParaRPr>
            </a:p>
          </p:txBody>
        </p:sp>
        <p:sp>
          <p:nvSpPr>
            <p:cNvPr id="379" name="Google Shape;379;p26"/>
            <p:cNvSpPr txBox="1"/>
            <p:nvPr/>
          </p:nvSpPr>
          <p:spPr>
            <a:xfrm>
              <a:off x="7458194" y="4904132"/>
              <a:ext cx="2550900" cy="739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s-CO" sz="1000" u="none" cap="none" strike="noStrike">
                  <a:solidFill>
                    <a:srgbClr val="151837"/>
                  </a:solidFill>
                  <a:latin typeface="Arial Black"/>
                  <a:ea typeface="Arial Black"/>
                  <a:cs typeface="Arial Black"/>
                  <a:sym typeface="Arial Black"/>
                </a:rPr>
                <a:t>* COI: Consolidado de obras de infraestructura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s-CO" sz="1000" u="none" cap="none" strike="noStrike">
                  <a:solidFill>
                    <a:srgbClr val="151837"/>
                  </a:solidFill>
                  <a:latin typeface="Arial Black"/>
                  <a:ea typeface="Arial Black"/>
                  <a:cs typeface="Arial Black"/>
                  <a:sym typeface="Arial Black"/>
                </a:rPr>
                <a:t>** COSS: Consolidado de obras de Infraestructura de servicios</a:t>
              </a:r>
              <a:r>
                <a:rPr b="0" i="0" lang="es-CO" sz="1000" u="none" cap="none" strike="noStrike">
                  <a:solidFill>
                    <a:srgbClr val="C3D029"/>
                  </a:solidFill>
                  <a:latin typeface="Arial Black"/>
                  <a:ea typeface="Arial Black"/>
                  <a:cs typeface="Arial Black"/>
                  <a:sym typeface="Arial Black"/>
                </a:rPr>
                <a:t> </a:t>
              </a:r>
              <a:r>
                <a:rPr b="0" i="0" lang="es-CO" sz="1000" u="none" cap="none" strike="noStrike">
                  <a:solidFill>
                    <a:srgbClr val="151837"/>
                  </a:solidFill>
                  <a:latin typeface="Arial Black"/>
                  <a:ea typeface="Arial Black"/>
                  <a:cs typeface="Arial Black"/>
                  <a:sym typeface="Arial Black"/>
                </a:rPr>
                <a:t>públicos.</a:t>
              </a:r>
              <a:endParaRPr b="0" i="0" sz="1000" u="none" cap="none" strike="noStrike">
                <a:solidFill>
                  <a:srgbClr val="151837"/>
                </a:solidFill>
                <a:latin typeface="Arial"/>
                <a:ea typeface="Arial"/>
                <a:cs typeface="Arial"/>
                <a:sym typeface="Arial"/>
              </a:endParaRPr>
            </a:p>
          </p:txBody>
        </p:sp>
      </p:grpSp>
      <p:pic>
        <p:nvPicPr>
          <p:cNvPr id="380" name="Google Shape;380;p26"/>
          <p:cNvPicPr preferRelativeResize="0"/>
          <p:nvPr/>
        </p:nvPicPr>
        <p:blipFill rotWithShape="1">
          <a:blip r:embed="rId8">
            <a:alphaModFix/>
          </a:blip>
          <a:srcRect b="0" l="0" r="0" t="0"/>
          <a:stretch/>
        </p:blipFill>
        <p:spPr>
          <a:xfrm>
            <a:off x="744950" y="3442675"/>
            <a:ext cx="3181350" cy="2952750"/>
          </a:xfrm>
          <a:prstGeom prst="rect">
            <a:avLst/>
          </a:prstGeom>
          <a:noFill/>
          <a:ln>
            <a:noFill/>
          </a:ln>
        </p:spPr>
      </p:pic>
      <p:pic>
        <p:nvPicPr>
          <p:cNvPr id="381" name="Google Shape;381;p26"/>
          <p:cNvPicPr preferRelativeResize="0"/>
          <p:nvPr/>
        </p:nvPicPr>
        <p:blipFill rotWithShape="1">
          <a:blip r:embed="rId9">
            <a:alphaModFix/>
          </a:blip>
          <a:srcRect b="0" l="0" r="0" t="0"/>
          <a:stretch/>
        </p:blipFill>
        <p:spPr>
          <a:xfrm>
            <a:off x="3378723" y="3398196"/>
            <a:ext cx="3870988" cy="288388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pic>
        <p:nvPicPr>
          <p:cNvPr id="386" name="Google Shape;386;p27"/>
          <p:cNvPicPr preferRelativeResize="0"/>
          <p:nvPr/>
        </p:nvPicPr>
        <p:blipFill rotWithShape="1">
          <a:blip r:embed="rId3">
            <a:alphaModFix/>
          </a:blip>
          <a:srcRect b="0" l="0" r="0" t="0"/>
          <a:stretch/>
        </p:blipFill>
        <p:spPr>
          <a:xfrm>
            <a:off x="266026" y="3255470"/>
            <a:ext cx="3451693" cy="2786193"/>
          </a:xfrm>
          <a:prstGeom prst="rect">
            <a:avLst/>
          </a:prstGeom>
          <a:noFill/>
          <a:ln>
            <a:noFill/>
          </a:ln>
        </p:spPr>
      </p:pic>
      <p:cxnSp>
        <p:nvCxnSpPr>
          <p:cNvPr id="387" name="Google Shape;387;p27"/>
          <p:cNvCxnSpPr/>
          <p:nvPr/>
        </p:nvCxnSpPr>
        <p:spPr>
          <a:xfrm>
            <a:off x="14503" y="967072"/>
            <a:ext cx="10302240" cy="0"/>
          </a:xfrm>
          <a:prstGeom prst="straightConnector1">
            <a:avLst/>
          </a:prstGeom>
          <a:noFill/>
          <a:ln cap="flat" cmpd="sng" w="38100">
            <a:solidFill>
              <a:srgbClr val="BED000"/>
            </a:solidFill>
            <a:prstDash val="solid"/>
            <a:miter lim="800000"/>
            <a:headEnd len="sm" w="sm" type="none"/>
            <a:tailEnd len="sm" w="sm" type="none"/>
          </a:ln>
        </p:spPr>
      </p:cxnSp>
      <p:cxnSp>
        <p:nvCxnSpPr>
          <p:cNvPr id="388" name="Google Shape;388;p27"/>
          <p:cNvCxnSpPr/>
          <p:nvPr/>
        </p:nvCxnSpPr>
        <p:spPr>
          <a:xfrm rot="10800000">
            <a:off x="10316743" y="967072"/>
            <a:ext cx="1875257" cy="0"/>
          </a:xfrm>
          <a:prstGeom prst="straightConnector1">
            <a:avLst/>
          </a:prstGeom>
          <a:noFill/>
          <a:ln cap="flat" cmpd="sng" w="38100">
            <a:solidFill>
              <a:srgbClr val="1D2046"/>
            </a:solidFill>
            <a:prstDash val="solid"/>
            <a:miter lim="800000"/>
            <a:headEnd len="sm" w="sm" type="none"/>
            <a:tailEnd len="sm" w="sm" type="none"/>
          </a:ln>
        </p:spPr>
      </p:cxnSp>
      <p:sp>
        <p:nvSpPr>
          <p:cNvPr id="389" name="Google Shape;389;p27"/>
          <p:cNvSpPr txBox="1"/>
          <p:nvPr/>
        </p:nvSpPr>
        <p:spPr>
          <a:xfrm>
            <a:off x="418346" y="295282"/>
            <a:ext cx="11417965" cy="6155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9. Infraestructura </a:t>
            </a:r>
            <a:endParaRPr b="0" i="0" sz="1400" u="none" cap="none" strike="noStrike">
              <a:solidFill>
                <a:srgbClr val="000000"/>
              </a:solidFill>
              <a:latin typeface="Arial"/>
              <a:ea typeface="Arial"/>
              <a:cs typeface="Arial"/>
              <a:sym typeface="Arial"/>
            </a:endParaRPr>
          </a:p>
        </p:txBody>
      </p:sp>
      <p:pic>
        <p:nvPicPr>
          <p:cNvPr id="390" name="Google Shape;390;p27"/>
          <p:cNvPicPr preferRelativeResize="0"/>
          <p:nvPr/>
        </p:nvPicPr>
        <p:blipFill rotWithShape="1">
          <a:blip r:embed="rId4">
            <a:alphaModFix/>
          </a:blip>
          <a:srcRect b="0" l="0" r="0" t="0"/>
          <a:stretch/>
        </p:blipFill>
        <p:spPr>
          <a:xfrm>
            <a:off x="0" y="6260050"/>
            <a:ext cx="1864895" cy="597950"/>
          </a:xfrm>
          <a:prstGeom prst="rect">
            <a:avLst/>
          </a:prstGeom>
          <a:noFill/>
          <a:ln>
            <a:noFill/>
          </a:ln>
        </p:spPr>
      </p:pic>
      <p:pic>
        <p:nvPicPr>
          <p:cNvPr id="391" name="Google Shape;391;p27"/>
          <p:cNvPicPr preferRelativeResize="0"/>
          <p:nvPr/>
        </p:nvPicPr>
        <p:blipFill rotWithShape="1">
          <a:blip r:embed="rId5">
            <a:alphaModFix/>
          </a:blip>
          <a:srcRect b="0" l="0" r="0" t="0"/>
          <a:stretch/>
        </p:blipFill>
        <p:spPr>
          <a:xfrm>
            <a:off x="9251899" y="184927"/>
            <a:ext cx="2129687" cy="703500"/>
          </a:xfrm>
          <a:prstGeom prst="rect">
            <a:avLst/>
          </a:prstGeom>
          <a:noFill/>
          <a:ln>
            <a:noFill/>
          </a:ln>
        </p:spPr>
      </p:pic>
      <p:pic>
        <p:nvPicPr>
          <p:cNvPr id="392" name="Google Shape;392;p27"/>
          <p:cNvPicPr preferRelativeResize="0"/>
          <p:nvPr/>
        </p:nvPicPr>
        <p:blipFill rotWithShape="1">
          <a:blip r:embed="rId6">
            <a:alphaModFix/>
          </a:blip>
          <a:srcRect b="0" l="0" r="0" t="0"/>
          <a:stretch/>
        </p:blipFill>
        <p:spPr>
          <a:xfrm>
            <a:off x="0" y="5237349"/>
            <a:ext cx="641678" cy="1649079"/>
          </a:xfrm>
          <a:prstGeom prst="rect">
            <a:avLst/>
          </a:prstGeom>
          <a:noFill/>
          <a:ln>
            <a:noFill/>
          </a:ln>
        </p:spPr>
      </p:pic>
      <p:pic>
        <p:nvPicPr>
          <p:cNvPr id="393" name="Google Shape;393;p27"/>
          <p:cNvPicPr preferRelativeResize="0"/>
          <p:nvPr/>
        </p:nvPicPr>
        <p:blipFill rotWithShape="1">
          <a:blip r:embed="rId7">
            <a:alphaModFix amt="52999"/>
          </a:blip>
          <a:srcRect b="0" l="32615" r="0" t="0"/>
          <a:stretch/>
        </p:blipFill>
        <p:spPr>
          <a:xfrm>
            <a:off x="-4587" y="3223011"/>
            <a:ext cx="1375636" cy="3652299"/>
          </a:xfrm>
          <a:prstGeom prst="rect">
            <a:avLst/>
          </a:prstGeom>
          <a:noFill/>
          <a:ln>
            <a:noFill/>
          </a:ln>
        </p:spPr>
      </p:pic>
      <p:pic>
        <p:nvPicPr>
          <p:cNvPr id="394" name="Google Shape;394;p27"/>
          <p:cNvPicPr preferRelativeResize="0"/>
          <p:nvPr/>
        </p:nvPicPr>
        <p:blipFill rotWithShape="1">
          <a:blip r:embed="rId8">
            <a:alphaModFix/>
          </a:blip>
          <a:srcRect b="2110" l="0" r="62912" t="35963"/>
          <a:stretch/>
        </p:blipFill>
        <p:spPr>
          <a:xfrm>
            <a:off x="10142545" y="-44"/>
            <a:ext cx="2038945" cy="6858000"/>
          </a:xfrm>
          <a:prstGeom prst="rect">
            <a:avLst/>
          </a:prstGeom>
          <a:noFill/>
          <a:ln>
            <a:noFill/>
          </a:ln>
        </p:spPr>
      </p:pic>
      <p:sp>
        <p:nvSpPr>
          <p:cNvPr id="395" name="Google Shape;395;p27"/>
          <p:cNvSpPr txBox="1"/>
          <p:nvPr/>
        </p:nvSpPr>
        <p:spPr>
          <a:xfrm>
            <a:off x="266026" y="1176026"/>
            <a:ext cx="11458500" cy="10158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Arial"/>
              <a:buNone/>
            </a:pPr>
            <a:r>
              <a:rPr b="1" i="0" lang="es-CO" sz="2000" u="none" cap="none" strike="noStrike">
                <a:solidFill>
                  <a:srgbClr val="1D2046"/>
                </a:solidFill>
                <a:latin typeface="Arial"/>
                <a:ea typeface="Arial"/>
                <a:cs typeface="Arial"/>
                <a:sym typeface="Arial"/>
              </a:rPr>
              <a:t>Desde la SI se encaminan las políticas de desarrollo, construcción, mantenimiento y rehabilitación de la Infraestructura vial y de transporte, para la localidad de Kennedy en el 2024 se evaluó:</a:t>
            </a:r>
            <a:endParaRPr b="0" i="0" sz="1400" u="none" cap="none" strike="noStrike">
              <a:solidFill>
                <a:srgbClr val="000000"/>
              </a:solidFill>
              <a:latin typeface="Arial"/>
              <a:ea typeface="Arial"/>
              <a:cs typeface="Arial"/>
              <a:sym typeface="Arial"/>
            </a:endParaRPr>
          </a:p>
        </p:txBody>
      </p:sp>
      <p:sp>
        <p:nvSpPr>
          <p:cNvPr id="396" name="Google Shape;396;p27"/>
          <p:cNvSpPr txBox="1"/>
          <p:nvPr/>
        </p:nvSpPr>
        <p:spPr>
          <a:xfrm>
            <a:off x="418346" y="2204224"/>
            <a:ext cx="3115500" cy="800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0" i="0" lang="es-CO" sz="2000" u="none" cap="none" strike="noStrike">
                <a:solidFill>
                  <a:srgbClr val="CAD24C"/>
                </a:solidFill>
                <a:latin typeface="Arial Black"/>
                <a:ea typeface="Arial Black"/>
                <a:cs typeface="Arial Black"/>
                <a:sym typeface="Arial Black"/>
              </a:rPr>
              <a:t>Zonas de Parqueo Pago</a:t>
            </a:r>
            <a:endParaRPr b="0" i="0" sz="1400" u="none" cap="none" strike="noStrike">
              <a:solidFill>
                <a:srgbClr val="000000"/>
              </a:solidFill>
              <a:latin typeface="Arial"/>
              <a:ea typeface="Arial"/>
              <a:cs typeface="Arial"/>
              <a:sym typeface="Arial"/>
            </a:endParaRPr>
          </a:p>
        </p:txBody>
      </p:sp>
      <p:pic>
        <p:nvPicPr>
          <p:cNvPr id="397" name="Google Shape;397;p27"/>
          <p:cNvPicPr preferRelativeResize="0"/>
          <p:nvPr/>
        </p:nvPicPr>
        <p:blipFill rotWithShape="1">
          <a:blip r:embed="rId9">
            <a:alphaModFix/>
          </a:blip>
          <a:srcRect b="0" l="0" r="0" t="0"/>
          <a:stretch/>
        </p:blipFill>
        <p:spPr>
          <a:xfrm>
            <a:off x="7567594" y="2935670"/>
            <a:ext cx="4021500" cy="3366837"/>
          </a:xfrm>
          <a:prstGeom prst="rect">
            <a:avLst/>
          </a:prstGeom>
          <a:noFill/>
          <a:ln>
            <a:noFill/>
          </a:ln>
        </p:spPr>
      </p:pic>
      <p:pic>
        <p:nvPicPr>
          <p:cNvPr id="398" name="Google Shape;398;p27"/>
          <p:cNvPicPr preferRelativeResize="0"/>
          <p:nvPr/>
        </p:nvPicPr>
        <p:blipFill rotWithShape="1">
          <a:blip r:embed="rId10">
            <a:alphaModFix/>
          </a:blip>
          <a:srcRect b="0" l="0" r="0" t="0"/>
          <a:stretch/>
        </p:blipFill>
        <p:spPr>
          <a:xfrm>
            <a:off x="4096156" y="3877553"/>
            <a:ext cx="3301935" cy="2013375"/>
          </a:xfrm>
          <a:prstGeom prst="rect">
            <a:avLst/>
          </a:prstGeom>
          <a:noFill/>
          <a:ln>
            <a:noFill/>
          </a:ln>
        </p:spPr>
      </p:pic>
      <p:pic>
        <p:nvPicPr>
          <p:cNvPr id="399" name="Google Shape;399;p27"/>
          <p:cNvPicPr preferRelativeResize="0"/>
          <p:nvPr/>
        </p:nvPicPr>
        <p:blipFill rotWithShape="1">
          <a:blip r:embed="rId11">
            <a:alphaModFix/>
          </a:blip>
          <a:srcRect b="0" l="0" r="0" t="0"/>
          <a:stretch/>
        </p:blipFill>
        <p:spPr>
          <a:xfrm>
            <a:off x="4185320" y="2450795"/>
            <a:ext cx="3021148" cy="134122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cxnSp>
        <p:nvCxnSpPr>
          <p:cNvPr id="404" name="Google Shape;404;p28"/>
          <p:cNvCxnSpPr/>
          <p:nvPr/>
        </p:nvCxnSpPr>
        <p:spPr>
          <a:xfrm>
            <a:off x="14503" y="967072"/>
            <a:ext cx="10302240" cy="0"/>
          </a:xfrm>
          <a:prstGeom prst="straightConnector1">
            <a:avLst/>
          </a:prstGeom>
          <a:noFill/>
          <a:ln cap="flat" cmpd="sng" w="38100">
            <a:solidFill>
              <a:srgbClr val="BED000"/>
            </a:solidFill>
            <a:prstDash val="solid"/>
            <a:miter lim="800000"/>
            <a:headEnd len="sm" w="sm" type="none"/>
            <a:tailEnd len="sm" w="sm" type="none"/>
          </a:ln>
        </p:spPr>
      </p:cxnSp>
      <p:cxnSp>
        <p:nvCxnSpPr>
          <p:cNvPr id="405" name="Google Shape;405;p28"/>
          <p:cNvCxnSpPr/>
          <p:nvPr/>
        </p:nvCxnSpPr>
        <p:spPr>
          <a:xfrm rot="10800000">
            <a:off x="10316743" y="967072"/>
            <a:ext cx="1875257" cy="0"/>
          </a:xfrm>
          <a:prstGeom prst="straightConnector1">
            <a:avLst/>
          </a:prstGeom>
          <a:noFill/>
          <a:ln cap="flat" cmpd="sng" w="38100">
            <a:solidFill>
              <a:srgbClr val="1D2046"/>
            </a:solidFill>
            <a:prstDash val="solid"/>
            <a:miter lim="800000"/>
            <a:headEnd len="sm" w="sm" type="none"/>
            <a:tailEnd len="sm" w="sm" type="none"/>
          </a:ln>
        </p:spPr>
      </p:cxnSp>
      <p:sp>
        <p:nvSpPr>
          <p:cNvPr id="406" name="Google Shape;406;p28"/>
          <p:cNvSpPr txBox="1"/>
          <p:nvPr/>
        </p:nvSpPr>
        <p:spPr>
          <a:xfrm>
            <a:off x="502428" y="295282"/>
            <a:ext cx="11417965" cy="6155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10. Transporte Privado </a:t>
            </a:r>
            <a:endParaRPr b="0" i="0" sz="1400" u="none" cap="none" strike="noStrike">
              <a:solidFill>
                <a:srgbClr val="000000"/>
              </a:solidFill>
              <a:latin typeface="Arial"/>
              <a:ea typeface="Arial"/>
              <a:cs typeface="Arial"/>
              <a:sym typeface="Arial"/>
            </a:endParaRPr>
          </a:p>
        </p:txBody>
      </p:sp>
      <p:pic>
        <p:nvPicPr>
          <p:cNvPr id="407" name="Google Shape;407;p28"/>
          <p:cNvPicPr preferRelativeResize="0"/>
          <p:nvPr/>
        </p:nvPicPr>
        <p:blipFill rotWithShape="1">
          <a:blip r:embed="rId3">
            <a:alphaModFix/>
          </a:blip>
          <a:srcRect b="0" l="0" r="0" t="0"/>
          <a:stretch/>
        </p:blipFill>
        <p:spPr>
          <a:xfrm>
            <a:off x="0" y="6260050"/>
            <a:ext cx="1864895" cy="597950"/>
          </a:xfrm>
          <a:prstGeom prst="rect">
            <a:avLst/>
          </a:prstGeom>
          <a:noFill/>
          <a:ln>
            <a:noFill/>
          </a:ln>
        </p:spPr>
      </p:pic>
      <p:pic>
        <p:nvPicPr>
          <p:cNvPr id="408" name="Google Shape;408;p28"/>
          <p:cNvPicPr preferRelativeResize="0"/>
          <p:nvPr/>
        </p:nvPicPr>
        <p:blipFill rotWithShape="1">
          <a:blip r:embed="rId4">
            <a:alphaModFix/>
          </a:blip>
          <a:srcRect b="0" l="0" r="0" t="0"/>
          <a:stretch/>
        </p:blipFill>
        <p:spPr>
          <a:xfrm>
            <a:off x="9251899" y="184927"/>
            <a:ext cx="2129687" cy="703500"/>
          </a:xfrm>
          <a:prstGeom prst="rect">
            <a:avLst/>
          </a:prstGeom>
          <a:noFill/>
          <a:ln>
            <a:noFill/>
          </a:ln>
        </p:spPr>
      </p:pic>
      <p:pic>
        <p:nvPicPr>
          <p:cNvPr id="409" name="Google Shape;409;p28"/>
          <p:cNvPicPr preferRelativeResize="0"/>
          <p:nvPr/>
        </p:nvPicPr>
        <p:blipFill rotWithShape="1">
          <a:blip r:embed="rId5">
            <a:alphaModFix/>
          </a:blip>
          <a:srcRect b="0" l="0" r="0" t="0"/>
          <a:stretch/>
        </p:blipFill>
        <p:spPr>
          <a:xfrm>
            <a:off x="0" y="5237349"/>
            <a:ext cx="641678" cy="1649079"/>
          </a:xfrm>
          <a:prstGeom prst="rect">
            <a:avLst/>
          </a:prstGeom>
          <a:noFill/>
          <a:ln>
            <a:noFill/>
          </a:ln>
        </p:spPr>
      </p:pic>
      <p:pic>
        <p:nvPicPr>
          <p:cNvPr id="410" name="Google Shape;410;p28"/>
          <p:cNvPicPr preferRelativeResize="0"/>
          <p:nvPr/>
        </p:nvPicPr>
        <p:blipFill rotWithShape="1">
          <a:blip r:embed="rId6">
            <a:alphaModFix amt="52999"/>
          </a:blip>
          <a:srcRect b="0" l="32615" r="0" t="0"/>
          <a:stretch/>
        </p:blipFill>
        <p:spPr>
          <a:xfrm>
            <a:off x="-4587" y="3223011"/>
            <a:ext cx="1375636" cy="3652299"/>
          </a:xfrm>
          <a:prstGeom prst="rect">
            <a:avLst/>
          </a:prstGeom>
          <a:noFill/>
          <a:ln>
            <a:noFill/>
          </a:ln>
        </p:spPr>
      </p:pic>
      <p:sp>
        <p:nvSpPr>
          <p:cNvPr id="411" name="Google Shape;411;p28"/>
          <p:cNvSpPr txBox="1"/>
          <p:nvPr/>
        </p:nvSpPr>
        <p:spPr>
          <a:xfrm>
            <a:off x="229802" y="1042792"/>
            <a:ext cx="11662500" cy="707846"/>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Arial"/>
              <a:buNone/>
            </a:pPr>
            <a:r>
              <a:rPr b="1" i="0" lang="es-CO" sz="2000" u="none" cap="none" strike="noStrike">
                <a:solidFill>
                  <a:srgbClr val="1D2046"/>
                </a:solidFill>
                <a:latin typeface="Arial"/>
                <a:ea typeface="Arial"/>
                <a:cs typeface="Arial"/>
                <a:sym typeface="Arial"/>
              </a:rPr>
              <a:t>En la localidad de Kennedy se tiene implementada el área AI16 del proyecto Zona de Parqueo Pago, con una oferta de 280 cupos para el estacionamiento.</a:t>
            </a:r>
            <a:endParaRPr b="1" i="0" sz="2000" u="none" cap="none" strike="noStrike">
              <a:solidFill>
                <a:srgbClr val="1D2046"/>
              </a:solidFill>
              <a:latin typeface="Arial"/>
              <a:ea typeface="Arial"/>
              <a:cs typeface="Arial"/>
              <a:sym typeface="Arial"/>
            </a:endParaRPr>
          </a:p>
        </p:txBody>
      </p:sp>
      <p:sp>
        <p:nvSpPr>
          <p:cNvPr id="412" name="Google Shape;412;p28"/>
          <p:cNvSpPr txBox="1"/>
          <p:nvPr/>
        </p:nvSpPr>
        <p:spPr>
          <a:xfrm>
            <a:off x="4550875" y="2206283"/>
            <a:ext cx="3000000" cy="954067"/>
          </a:xfrm>
          <a:prstGeom prst="rect">
            <a:avLst/>
          </a:prstGeom>
          <a:solidFill>
            <a:srgbClr val="151837"/>
          </a:solidFill>
          <a:ln cap="flat" cmpd="sng" w="9525">
            <a:solidFill>
              <a:srgbClr val="A4D057"/>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1100"/>
              <a:buFont typeface="Arial"/>
              <a:buNone/>
            </a:pPr>
            <a:r>
              <a:rPr b="1" i="0" lang="es-CO" sz="1400" u="none" cap="none" strike="noStrike">
                <a:solidFill>
                  <a:schemeClr val="lt1"/>
                </a:solidFill>
                <a:latin typeface="Arial"/>
                <a:ea typeface="Arial"/>
                <a:cs typeface="Arial"/>
                <a:sym typeface="Arial"/>
              </a:rPr>
              <a:t>En el 2024 se realizaron 281.083 solicitudes de permiso alcanzando un recaudo de $27.907.600.300.</a:t>
            </a:r>
            <a:endParaRPr b="1" i="0" sz="1400" u="none" cap="none" strike="noStrike">
              <a:solidFill>
                <a:schemeClr val="lt1"/>
              </a:solidFill>
              <a:latin typeface="Arial Black"/>
              <a:ea typeface="Arial Black"/>
              <a:cs typeface="Arial Black"/>
              <a:sym typeface="Arial Black"/>
            </a:endParaRPr>
          </a:p>
        </p:txBody>
      </p:sp>
      <p:sp>
        <p:nvSpPr>
          <p:cNvPr id="413" name="Google Shape;413;p28"/>
          <p:cNvSpPr txBox="1"/>
          <p:nvPr/>
        </p:nvSpPr>
        <p:spPr>
          <a:xfrm>
            <a:off x="4945676" y="1772964"/>
            <a:ext cx="3000000" cy="4155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500"/>
              <a:buFont typeface="Arial"/>
              <a:buNone/>
            </a:pPr>
            <a:r>
              <a:rPr b="1" i="0" lang="es-CO" sz="1500" u="none" cap="none" strike="noStrike">
                <a:solidFill>
                  <a:schemeClr val="accent6"/>
                </a:solidFill>
                <a:latin typeface="Arial"/>
                <a:ea typeface="Arial"/>
                <a:cs typeface="Arial"/>
                <a:sym typeface="Arial"/>
              </a:rPr>
              <a:t>Pico y placa solidario</a:t>
            </a:r>
            <a:endParaRPr b="0" i="0" sz="1500" u="none" cap="none" strike="noStrike">
              <a:solidFill>
                <a:schemeClr val="accent6"/>
              </a:solidFill>
              <a:latin typeface="Arial"/>
              <a:ea typeface="Arial"/>
              <a:cs typeface="Arial"/>
              <a:sym typeface="Arial"/>
            </a:endParaRPr>
          </a:p>
        </p:txBody>
      </p:sp>
      <p:pic>
        <p:nvPicPr>
          <p:cNvPr id="414" name="Google Shape;414;p28"/>
          <p:cNvPicPr preferRelativeResize="0"/>
          <p:nvPr/>
        </p:nvPicPr>
        <p:blipFill rotWithShape="1">
          <a:blip r:embed="rId7">
            <a:alphaModFix/>
          </a:blip>
          <a:srcRect b="0" l="0" r="0" t="0"/>
          <a:stretch/>
        </p:blipFill>
        <p:spPr>
          <a:xfrm>
            <a:off x="8106075" y="1925339"/>
            <a:ext cx="3085248" cy="1775823"/>
          </a:xfrm>
          <a:prstGeom prst="rect">
            <a:avLst/>
          </a:prstGeom>
          <a:noFill/>
          <a:ln>
            <a:noFill/>
          </a:ln>
        </p:spPr>
      </p:pic>
      <p:sp>
        <p:nvSpPr>
          <p:cNvPr id="415" name="Google Shape;415;p28"/>
          <p:cNvSpPr txBox="1"/>
          <p:nvPr/>
        </p:nvSpPr>
        <p:spPr>
          <a:xfrm>
            <a:off x="4217635" y="3364873"/>
            <a:ext cx="28113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1" i="0" lang="es-CO" sz="1500" u="none" cap="none" strike="noStrike">
                <a:solidFill>
                  <a:schemeClr val="accent6"/>
                </a:solidFill>
                <a:latin typeface="Arial"/>
                <a:ea typeface="Arial"/>
                <a:cs typeface="Arial"/>
                <a:sym typeface="Arial"/>
              </a:rPr>
              <a:t>Registro Distrital de Estacionamiento</a:t>
            </a:r>
            <a:endParaRPr b="0" i="0" sz="1500" u="none" cap="none" strike="noStrike">
              <a:solidFill>
                <a:srgbClr val="000000"/>
              </a:solidFill>
              <a:latin typeface="Arial"/>
              <a:ea typeface="Arial"/>
              <a:cs typeface="Arial"/>
              <a:sym typeface="Arial"/>
            </a:endParaRPr>
          </a:p>
        </p:txBody>
      </p:sp>
      <p:sp>
        <p:nvSpPr>
          <p:cNvPr id="416" name="Google Shape;416;p28"/>
          <p:cNvSpPr txBox="1"/>
          <p:nvPr/>
        </p:nvSpPr>
        <p:spPr>
          <a:xfrm>
            <a:off x="4162325" y="4163563"/>
            <a:ext cx="3000000" cy="646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1" i="0" lang="es-CO" sz="1500" u="none" cap="none" strike="noStrike">
                <a:solidFill>
                  <a:schemeClr val="accent6"/>
                </a:solidFill>
                <a:latin typeface="Arial"/>
                <a:ea typeface="Arial"/>
                <a:cs typeface="Arial"/>
                <a:sym typeface="Arial"/>
              </a:rPr>
              <a:t>Zonas de cargue </a:t>
            </a:r>
            <a:endParaRPr/>
          </a:p>
          <a:p>
            <a:pPr indent="0" lvl="0" marL="0" marR="0" rtl="0" algn="l">
              <a:lnSpc>
                <a:spcPct val="100000"/>
              </a:lnSpc>
              <a:spcBef>
                <a:spcPts val="0"/>
              </a:spcBef>
              <a:spcAft>
                <a:spcPts val="0"/>
              </a:spcAft>
              <a:buClr>
                <a:srgbClr val="000000"/>
              </a:buClr>
              <a:buSzPts val="1500"/>
              <a:buFont typeface="Arial"/>
              <a:buNone/>
            </a:pPr>
            <a:r>
              <a:rPr b="1" i="0" lang="es-CO" sz="1500" u="none" cap="none" strike="noStrike">
                <a:solidFill>
                  <a:schemeClr val="accent6"/>
                </a:solidFill>
                <a:latin typeface="Arial"/>
                <a:ea typeface="Arial"/>
                <a:cs typeface="Arial"/>
                <a:sym typeface="Arial"/>
              </a:rPr>
              <a:t>y descargue</a:t>
            </a:r>
            <a:endParaRPr b="0" i="0" sz="1500" u="none" cap="none" strike="noStrike">
              <a:solidFill>
                <a:srgbClr val="000000"/>
              </a:solidFill>
              <a:latin typeface="Arial"/>
              <a:ea typeface="Arial"/>
              <a:cs typeface="Arial"/>
              <a:sym typeface="Arial"/>
            </a:endParaRPr>
          </a:p>
        </p:txBody>
      </p:sp>
      <p:sp>
        <p:nvSpPr>
          <p:cNvPr id="417" name="Google Shape;417;p28"/>
          <p:cNvSpPr txBox="1"/>
          <p:nvPr/>
        </p:nvSpPr>
        <p:spPr>
          <a:xfrm>
            <a:off x="4186075" y="5564350"/>
            <a:ext cx="1864800" cy="877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1" i="0" lang="es-CO" sz="1500" u="none" cap="none" strike="noStrike">
                <a:solidFill>
                  <a:schemeClr val="accent6"/>
                </a:solidFill>
                <a:latin typeface="Arial"/>
                <a:ea typeface="Arial"/>
                <a:cs typeface="Arial"/>
                <a:sym typeface="Arial"/>
              </a:rPr>
              <a:t>Planes Integrales de Movilidad Sostenible</a:t>
            </a:r>
            <a:endParaRPr b="1" i="0" sz="1500" u="none" cap="none" strike="noStrike">
              <a:solidFill>
                <a:schemeClr val="accent6"/>
              </a:solidFill>
              <a:latin typeface="Arial"/>
              <a:ea typeface="Arial"/>
              <a:cs typeface="Arial"/>
              <a:sym typeface="Arial"/>
            </a:endParaRPr>
          </a:p>
        </p:txBody>
      </p:sp>
      <p:sp>
        <p:nvSpPr>
          <p:cNvPr id="418" name="Google Shape;418;p28"/>
          <p:cNvSpPr txBox="1"/>
          <p:nvPr/>
        </p:nvSpPr>
        <p:spPr>
          <a:xfrm>
            <a:off x="6084025" y="5820300"/>
            <a:ext cx="931500" cy="400069"/>
          </a:xfrm>
          <a:prstGeom prst="rect">
            <a:avLst/>
          </a:prstGeom>
          <a:solidFill>
            <a:srgbClr val="151837"/>
          </a:solidFill>
          <a:ln cap="flat" cmpd="sng" w="9525">
            <a:solidFill>
              <a:srgbClr val="A4D057"/>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20</a:t>
            </a:r>
            <a:endParaRPr b="0" i="0" sz="1400" u="none" cap="none" strike="noStrike">
              <a:solidFill>
                <a:srgbClr val="000000"/>
              </a:solidFill>
              <a:latin typeface="Arial"/>
              <a:ea typeface="Arial"/>
              <a:cs typeface="Arial"/>
              <a:sym typeface="Arial"/>
            </a:endParaRPr>
          </a:p>
        </p:txBody>
      </p:sp>
      <p:pic>
        <p:nvPicPr>
          <p:cNvPr id="419" name="Google Shape;419;p28"/>
          <p:cNvPicPr preferRelativeResize="0"/>
          <p:nvPr/>
        </p:nvPicPr>
        <p:blipFill rotWithShape="1">
          <a:blip r:embed="rId8">
            <a:alphaModFix/>
          </a:blip>
          <a:srcRect b="0" l="0" r="0" t="0"/>
          <a:stretch/>
        </p:blipFill>
        <p:spPr>
          <a:xfrm>
            <a:off x="7162325" y="5271667"/>
            <a:ext cx="4544175" cy="1462559"/>
          </a:xfrm>
          <a:prstGeom prst="rect">
            <a:avLst/>
          </a:prstGeom>
          <a:noFill/>
          <a:ln>
            <a:noFill/>
          </a:ln>
        </p:spPr>
      </p:pic>
      <p:pic>
        <p:nvPicPr>
          <p:cNvPr id="420" name="Google Shape;420;p28"/>
          <p:cNvPicPr preferRelativeResize="0"/>
          <p:nvPr/>
        </p:nvPicPr>
        <p:blipFill rotWithShape="1">
          <a:blip r:embed="rId9">
            <a:alphaModFix/>
          </a:blip>
          <a:srcRect b="2111" l="0" r="62912" t="35961"/>
          <a:stretch/>
        </p:blipFill>
        <p:spPr>
          <a:xfrm>
            <a:off x="10142545" y="-44"/>
            <a:ext cx="2038944" cy="6858000"/>
          </a:xfrm>
          <a:prstGeom prst="rect">
            <a:avLst/>
          </a:prstGeom>
          <a:noFill/>
          <a:ln>
            <a:noFill/>
          </a:ln>
        </p:spPr>
      </p:pic>
      <p:pic>
        <p:nvPicPr>
          <p:cNvPr id="421" name="Google Shape;421;p28"/>
          <p:cNvPicPr preferRelativeResize="0"/>
          <p:nvPr/>
        </p:nvPicPr>
        <p:blipFill rotWithShape="1">
          <a:blip r:embed="rId10">
            <a:alphaModFix/>
          </a:blip>
          <a:srcRect b="0" l="0" r="0" t="0"/>
          <a:stretch/>
        </p:blipFill>
        <p:spPr>
          <a:xfrm>
            <a:off x="391776" y="1719325"/>
            <a:ext cx="3560359" cy="4994776"/>
          </a:xfrm>
          <a:prstGeom prst="rect">
            <a:avLst/>
          </a:prstGeom>
          <a:noFill/>
          <a:ln cap="flat" cmpd="sng" w="9525">
            <a:solidFill>
              <a:schemeClr val="dk1"/>
            </a:solidFill>
            <a:prstDash val="solid"/>
            <a:round/>
            <a:headEnd len="sm" w="sm" type="none"/>
            <a:tailEnd len="sm" w="sm" type="none"/>
          </a:ln>
        </p:spPr>
      </p:pic>
      <p:sp>
        <p:nvSpPr>
          <p:cNvPr id="422" name="Google Shape;422;p28"/>
          <p:cNvSpPr txBox="1"/>
          <p:nvPr/>
        </p:nvSpPr>
        <p:spPr>
          <a:xfrm>
            <a:off x="6333046" y="3490587"/>
            <a:ext cx="931500" cy="400200"/>
          </a:xfrm>
          <a:prstGeom prst="rect">
            <a:avLst/>
          </a:prstGeom>
          <a:solidFill>
            <a:srgbClr val="151837"/>
          </a:solidFill>
          <a:ln cap="flat" cmpd="sng" w="9525">
            <a:solidFill>
              <a:srgbClr val="A4D057"/>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39</a:t>
            </a:r>
            <a:endParaRPr b="0" i="0" sz="1400" u="none" cap="none" strike="noStrike">
              <a:solidFill>
                <a:srgbClr val="000000"/>
              </a:solidFill>
              <a:latin typeface="Arial"/>
              <a:ea typeface="Arial"/>
              <a:cs typeface="Arial"/>
              <a:sym typeface="Arial"/>
            </a:endParaRPr>
          </a:p>
        </p:txBody>
      </p:sp>
      <p:pic>
        <p:nvPicPr>
          <p:cNvPr id="423" name="Google Shape;423;p28"/>
          <p:cNvPicPr preferRelativeResize="0"/>
          <p:nvPr/>
        </p:nvPicPr>
        <p:blipFill rotWithShape="1">
          <a:blip r:embed="rId11">
            <a:alphaModFix/>
          </a:blip>
          <a:srcRect b="0" l="0" r="0" t="0"/>
          <a:stretch/>
        </p:blipFill>
        <p:spPr>
          <a:xfrm>
            <a:off x="5908364" y="4044749"/>
            <a:ext cx="5638800" cy="11334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cxnSp>
        <p:nvCxnSpPr>
          <p:cNvPr id="428" name="Google Shape;428;p29"/>
          <p:cNvCxnSpPr/>
          <p:nvPr/>
        </p:nvCxnSpPr>
        <p:spPr>
          <a:xfrm>
            <a:off x="14503" y="967072"/>
            <a:ext cx="10302240" cy="0"/>
          </a:xfrm>
          <a:prstGeom prst="straightConnector1">
            <a:avLst/>
          </a:prstGeom>
          <a:noFill/>
          <a:ln cap="flat" cmpd="sng" w="38100">
            <a:solidFill>
              <a:srgbClr val="BED000"/>
            </a:solidFill>
            <a:prstDash val="solid"/>
            <a:miter lim="800000"/>
            <a:headEnd len="sm" w="sm" type="none"/>
            <a:tailEnd len="sm" w="sm" type="none"/>
          </a:ln>
        </p:spPr>
      </p:cxnSp>
      <p:cxnSp>
        <p:nvCxnSpPr>
          <p:cNvPr id="429" name="Google Shape;429;p29"/>
          <p:cNvCxnSpPr/>
          <p:nvPr/>
        </p:nvCxnSpPr>
        <p:spPr>
          <a:xfrm rot="10800000">
            <a:off x="10316743" y="967072"/>
            <a:ext cx="1875257" cy="0"/>
          </a:xfrm>
          <a:prstGeom prst="straightConnector1">
            <a:avLst/>
          </a:prstGeom>
          <a:noFill/>
          <a:ln cap="flat" cmpd="sng" w="38100">
            <a:solidFill>
              <a:srgbClr val="1D2046"/>
            </a:solidFill>
            <a:prstDash val="solid"/>
            <a:miter lim="800000"/>
            <a:headEnd len="sm" w="sm" type="none"/>
            <a:tailEnd len="sm" w="sm" type="none"/>
          </a:ln>
        </p:spPr>
      </p:cxnSp>
      <p:sp>
        <p:nvSpPr>
          <p:cNvPr id="430" name="Google Shape;430;p29"/>
          <p:cNvSpPr txBox="1"/>
          <p:nvPr/>
        </p:nvSpPr>
        <p:spPr>
          <a:xfrm>
            <a:off x="418348" y="295282"/>
            <a:ext cx="11417965" cy="6155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11. Bicicleta y Peatón  </a:t>
            </a:r>
            <a:endParaRPr b="0" i="0" sz="1400" u="none" cap="none" strike="noStrike">
              <a:solidFill>
                <a:srgbClr val="000000"/>
              </a:solidFill>
              <a:latin typeface="Arial"/>
              <a:ea typeface="Arial"/>
              <a:cs typeface="Arial"/>
              <a:sym typeface="Arial"/>
            </a:endParaRPr>
          </a:p>
        </p:txBody>
      </p:sp>
      <p:pic>
        <p:nvPicPr>
          <p:cNvPr id="431" name="Google Shape;431;p29"/>
          <p:cNvPicPr preferRelativeResize="0"/>
          <p:nvPr/>
        </p:nvPicPr>
        <p:blipFill rotWithShape="1">
          <a:blip r:embed="rId3">
            <a:alphaModFix/>
          </a:blip>
          <a:srcRect b="0" l="0" r="0" t="0"/>
          <a:stretch/>
        </p:blipFill>
        <p:spPr>
          <a:xfrm>
            <a:off x="0" y="6260050"/>
            <a:ext cx="1864895" cy="597950"/>
          </a:xfrm>
          <a:prstGeom prst="rect">
            <a:avLst/>
          </a:prstGeom>
          <a:noFill/>
          <a:ln>
            <a:noFill/>
          </a:ln>
        </p:spPr>
      </p:pic>
      <p:pic>
        <p:nvPicPr>
          <p:cNvPr id="432" name="Google Shape;432;p29"/>
          <p:cNvPicPr preferRelativeResize="0"/>
          <p:nvPr/>
        </p:nvPicPr>
        <p:blipFill rotWithShape="1">
          <a:blip r:embed="rId4">
            <a:alphaModFix/>
          </a:blip>
          <a:srcRect b="0" l="0" r="0" t="0"/>
          <a:stretch/>
        </p:blipFill>
        <p:spPr>
          <a:xfrm>
            <a:off x="9251899" y="184927"/>
            <a:ext cx="2129687" cy="703500"/>
          </a:xfrm>
          <a:prstGeom prst="rect">
            <a:avLst/>
          </a:prstGeom>
          <a:noFill/>
          <a:ln>
            <a:noFill/>
          </a:ln>
        </p:spPr>
      </p:pic>
      <p:pic>
        <p:nvPicPr>
          <p:cNvPr id="433" name="Google Shape;433;p29"/>
          <p:cNvPicPr preferRelativeResize="0"/>
          <p:nvPr/>
        </p:nvPicPr>
        <p:blipFill rotWithShape="1">
          <a:blip r:embed="rId5">
            <a:alphaModFix/>
          </a:blip>
          <a:srcRect b="0" l="0" r="0" t="0"/>
          <a:stretch/>
        </p:blipFill>
        <p:spPr>
          <a:xfrm>
            <a:off x="0" y="5237349"/>
            <a:ext cx="641678" cy="1649079"/>
          </a:xfrm>
          <a:prstGeom prst="rect">
            <a:avLst/>
          </a:prstGeom>
          <a:noFill/>
          <a:ln>
            <a:noFill/>
          </a:ln>
        </p:spPr>
      </p:pic>
      <p:pic>
        <p:nvPicPr>
          <p:cNvPr id="434" name="Google Shape;434;p29"/>
          <p:cNvPicPr preferRelativeResize="0"/>
          <p:nvPr/>
        </p:nvPicPr>
        <p:blipFill rotWithShape="1">
          <a:blip r:embed="rId6">
            <a:alphaModFix amt="52999"/>
          </a:blip>
          <a:srcRect b="0" l="32615" r="0" t="0"/>
          <a:stretch/>
        </p:blipFill>
        <p:spPr>
          <a:xfrm>
            <a:off x="-4587" y="3223011"/>
            <a:ext cx="1375636" cy="3652299"/>
          </a:xfrm>
          <a:prstGeom prst="rect">
            <a:avLst/>
          </a:prstGeom>
          <a:noFill/>
          <a:ln>
            <a:noFill/>
          </a:ln>
        </p:spPr>
      </p:pic>
      <p:pic>
        <p:nvPicPr>
          <p:cNvPr id="435" name="Google Shape;435;p29"/>
          <p:cNvPicPr preferRelativeResize="0"/>
          <p:nvPr/>
        </p:nvPicPr>
        <p:blipFill rotWithShape="1">
          <a:blip r:embed="rId7">
            <a:alphaModFix/>
          </a:blip>
          <a:srcRect b="2110" l="0" r="62912" t="35963"/>
          <a:stretch/>
        </p:blipFill>
        <p:spPr>
          <a:xfrm>
            <a:off x="10179624" y="0"/>
            <a:ext cx="2038945" cy="6858000"/>
          </a:xfrm>
          <a:prstGeom prst="rect">
            <a:avLst/>
          </a:prstGeom>
          <a:noFill/>
          <a:ln>
            <a:noFill/>
          </a:ln>
        </p:spPr>
      </p:pic>
      <p:grpSp>
        <p:nvGrpSpPr>
          <p:cNvPr id="436" name="Google Shape;436;p29"/>
          <p:cNvGrpSpPr/>
          <p:nvPr/>
        </p:nvGrpSpPr>
        <p:grpSpPr>
          <a:xfrm>
            <a:off x="10404373" y="2378148"/>
            <a:ext cx="1195544" cy="1100280"/>
            <a:chOff x="5925336" y="4746615"/>
            <a:chExt cx="1195544" cy="1100280"/>
          </a:xfrm>
        </p:grpSpPr>
        <p:sp>
          <p:nvSpPr>
            <p:cNvPr id="437" name="Google Shape;437;p29"/>
            <p:cNvSpPr/>
            <p:nvPr/>
          </p:nvSpPr>
          <p:spPr>
            <a:xfrm>
              <a:off x="5925336" y="4746615"/>
              <a:ext cx="1195544" cy="1100280"/>
            </a:xfrm>
            <a:prstGeom prst="ellipse">
              <a:avLst/>
            </a:prstGeom>
            <a:noFill/>
            <a:ln cap="flat" cmpd="sng" w="28575">
              <a:solidFill>
                <a:srgbClr val="C3D02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438" name="Google Shape;438;p29"/>
            <p:cNvPicPr preferRelativeResize="0"/>
            <p:nvPr/>
          </p:nvPicPr>
          <p:blipFill rotWithShape="1">
            <a:blip r:embed="rId8">
              <a:alphaModFix/>
            </a:blip>
            <a:srcRect b="0" l="0" r="0" t="0"/>
            <a:stretch/>
          </p:blipFill>
          <p:spPr>
            <a:xfrm>
              <a:off x="6192785" y="5082146"/>
              <a:ext cx="719102" cy="430563"/>
            </a:xfrm>
            <a:prstGeom prst="rect">
              <a:avLst/>
            </a:prstGeom>
            <a:noFill/>
            <a:ln>
              <a:noFill/>
            </a:ln>
          </p:spPr>
        </p:pic>
      </p:grpSp>
      <p:grpSp>
        <p:nvGrpSpPr>
          <p:cNvPr id="439" name="Google Shape;439;p29"/>
          <p:cNvGrpSpPr/>
          <p:nvPr/>
        </p:nvGrpSpPr>
        <p:grpSpPr>
          <a:xfrm>
            <a:off x="8173476" y="2524855"/>
            <a:ext cx="2156311" cy="904145"/>
            <a:chOff x="299142" y="2211699"/>
            <a:chExt cx="2262784" cy="923409"/>
          </a:xfrm>
        </p:grpSpPr>
        <p:sp>
          <p:nvSpPr>
            <p:cNvPr id="440" name="Google Shape;440;p29"/>
            <p:cNvSpPr/>
            <p:nvPr/>
          </p:nvSpPr>
          <p:spPr>
            <a:xfrm>
              <a:off x="299142" y="2211699"/>
              <a:ext cx="2254200" cy="635400"/>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2060"/>
                </a:solidFill>
                <a:latin typeface="Calibri"/>
                <a:ea typeface="Calibri"/>
                <a:cs typeface="Calibri"/>
                <a:sym typeface="Calibri"/>
              </a:endParaRPr>
            </a:p>
          </p:txBody>
        </p:sp>
        <p:sp>
          <p:nvSpPr>
            <p:cNvPr id="441" name="Google Shape;441;p29"/>
            <p:cNvSpPr txBox="1"/>
            <p:nvPr/>
          </p:nvSpPr>
          <p:spPr>
            <a:xfrm>
              <a:off x="307726" y="2304267"/>
              <a:ext cx="2254200" cy="830841"/>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1" i="0" lang="es-CO" sz="1400" u="none" cap="none" strike="noStrike">
                  <a:solidFill>
                    <a:srgbClr val="151837"/>
                  </a:solidFill>
                  <a:latin typeface="Arial"/>
                  <a:ea typeface="Arial"/>
                  <a:cs typeface="Arial"/>
                  <a:sym typeface="Arial"/>
                </a:rPr>
                <a:t>Bicicletas compartidas </a:t>
              </a:r>
              <a:endParaRPr b="1" i="0" sz="1400" u="none" cap="none" strike="noStrike">
                <a:solidFill>
                  <a:srgbClr val="151837"/>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rPr b="1" i="0" lang="es-CO" sz="1400" u="none" cap="none" strike="noStrike">
                  <a:solidFill>
                    <a:srgbClr val="151837"/>
                  </a:solidFill>
                  <a:latin typeface="Arial"/>
                  <a:ea typeface="Arial"/>
                  <a:cs typeface="Arial"/>
                  <a:sym typeface="Arial"/>
                </a:rPr>
                <a:t>Tem Bici</a:t>
              </a:r>
              <a:endParaRPr b="1" i="0" sz="1200" u="none" cap="none" strike="noStrike">
                <a:solidFill>
                  <a:srgbClr val="151837"/>
                </a:solidFill>
                <a:latin typeface="Arial"/>
                <a:ea typeface="Arial"/>
                <a:cs typeface="Arial"/>
                <a:sym typeface="Arial"/>
              </a:endParaRPr>
            </a:p>
          </p:txBody>
        </p:sp>
      </p:grpSp>
      <p:grpSp>
        <p:nvGrpSpPr>
          <p:cNvPr id="442" name="Google Shape;442;p29"/>
          <p:cNvGrpSpPr/>
          <p:nvPr/>
        </p:nvGrpSpPr>
        <p:grpSpPr>
          <a:xfrm>
            <a:off x="5830476" y="5519110"/>
            <a:ext cx="2191682" cy="1084324"/>
            <a:chOff x="630750" y="4469673"/>
            <a:chExt cx="1311442" cy="402466"/>
          </a:xfrm>
        </p:grpSpPr>
        <p:sp>
          <p:nvSpPr>
            <p:cNvPr id="443" name="Google Shape;443;p29"/>
            <p:cNvSpPr/>
            <p:nvPr/>
          </p:nvSpPr>
          <p:spPr>
            <a:xfrm>
              <a:off x="630750" y="4469673"/>
              <a:ext cx="1311442" cy="402466"/>
            </a:xfrm>
            <a:prstGeom prst="rect">
              <a:avLst/>
            </a:prstGeom>
            <a:solidFill>
              <a:srgbClr val="151837"/>
            </a:solidFill>
            <a:ln cap="flat" cmpd="sng" w="19050">
              <a:solidFill>
                <a:srgbClr val="A4D05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44" name="Google Shape;444;p29"/>
            <p:cNvSpPr txBox="1"/>
            <p:nvPr/>
          </p:nvSpPr>
          <p:spPr>
            <a:xfrm>
              <a:off x="666098" y="4500512"/>
              <a:ext cx="1242900" cy="3598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s-CO" sz="1900" u="none" cap="none" strike="noStrike">
                  <a:solidFill>
                    <a:schemeClr val="lt1"/>
                  </a:solidFill>
                  <a:latin typeface="Arial Black"/>
                  <a:ea typeface="Arial Black"/>
                  <a:cs typeface="Arial Black"/>
                  <a:sym typeface="Arial Black"/>
                </a:rPr>
                <a:t>42 IED</a:t>
              </a:r>
              <a:endParaRPr b="0" i="0" sz="19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i="0" lang="es-CO" sz="1900" u="none" cap="none" strike="noStrike">
                  <a:solidFill>
                    <a:schemeClr val="lt1"/>
                  </a:solidFill>
                  <a:latin typeface="Arial Black"/>
                  <a:ea typeface="Arial Black"/>
                  <a:cs typeface="Arial Black"/>
                  <a:sym typeface="Arial Black"/>
                </a:rPr>
                <a:t>con 2.180 cupos</a:t>
              </a:r>
              <a:r>
                <a:rPr b="1" i="0" lang="es-CO" sz="1600" u="none" cap="none" strike="noStrike">
                  <a:solidFill>
                    <a:schemeClr val="lt1"/>
                  </a:solidFill>
                  <a:latin typeface="Arial Black"/>
                  <a:ea typeface="Arial Black"/>
                  <a:cs typeface="Arial Black"/>
                  <a:sym typeface="Arial Black"/>
                </a:rPr>
                <a:t>  </a:t>
              </a:r>
              <a:endParaRPr b="0" i="0" sz="1400" u="none" cap="none" strike="noStrike">
                <a:solidFill>
                  <a:srgbClr val="000000"/>
                </a:solidFill>
                <a:latin typeface="Arial"/>
                <a:ea typeface="Arial"/>
                <a:cs typeface="Arial"/>
                <a:sym typeface="Arial"/>
              </a:endParaRPr>
            </a:p>
          </p:txBody>
        </p:sp>
      </p:grpSp>
      <p:grpSp>
        <p:nvGrpSpPr>
          <p:cNvPr id="445" name="Google Shape;445;p29"/>
          <p:cNvGrpSpPr/>
          <p:nvPr/>
        </p:nvGrpSpPr>
        <p:grpSpPr>
          <a:xfrm>
            <a:off x="8229824" y="5879101"/>
            <a:ext cx="2472586" cy="400069"/>
            <a:chOff x="299142" y="2332709"/>
            <a:chExt cx="2262819" cy="635304"/>
          </a:xfrm>
        </p:grpSpPr>
        <p:sp>
          <p:nvSpPr>
            <p:cNvPr id="446" name="Google Shape;446;p29"/>
            <p:cNvSpPr/>
            <p:nvPr/>
          </p:nvSpPr>
          <p:spPr>
            <a:xfrm>
              <a:off x="299142" y="2332709"/>
              <a:ext cx="2254234" cy="635304"/>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2060"/>
                </a:solidFill>
                <a:latin typeface="Calibri"/>
                <a:ea typeface="Calibri"/>
                <a:cs typeface="Calibri"/>
                <a:sym typeface="Calibri"/>
              </a:endParaRPr>
            </a:p>
          </p:txBody>
        </p:sp>
        <p:sp>
          <p:nvSpPr>
            <p:cNvPr id="447" name="Google Shape;447;p29"/>
            <p:cNvSpPr txBox="1"/>
            <p:nvPr/>
          </p:nvSpPr>
          <p:spPr>
            <a:xfrm>
              <a:off x="307726" y="2425277"/>
              <a:ext cx="2254235" cy="48874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1" i="0" lang="es-CO" sz="1400" u="none" cap="none" strike="noStrike">
                  <a:solidFill>
                    <a:srgbClr val="151837"/>
                  </a:solidFill>
                  <a:latin typeface="Arial"/>
                  <a:ea typeface="Arial"/>
                  <a:cs typeface="Arial"/>
                  <a:sym typeface="Arial"/>
                </a:rPr>
                <a:t>Cupos IED para Bicicletas</a:t>
              </a:r>
              <a:endParaRPr b="1" i="0" sz="1200" u="none" cap="none" strike="noStrike">
                <a:solidFill>
                  <a:srgbClr val="151837"/>
                </a:solidFill>
                <a:latin typeface="Arial"/>
                <a:ea typeface="Arial"/>
                <a:cs typeface="Arial"/>
                <a:sym typeface="Arial"/>
              </a:endParaRPr>
            </a:p>
          </p:txBody>
        </p:sp>
      </p:grpSp>
      <p:grpSp>
        <p:nvGrpSpPr>
          <p:cNvPr id="448" name="Google Shape;448;p29"/>
          <p:cNvGrpSpPr/>
          <p:nvPr/>
        </p:nvGrpSpPr>
        <p:grpSpPr>
          <a:xfrm>
            <a:off x="5819926" y="2323004"/>
            <a:ext cx="2191682" cy="1342797"/>
            <a:chOff x="630750" y="4469673"/>
            <a:chExt cx="1311442" cy="532096"/>
          </a:xfrm>
        </p:grpSpPr>
        <p:sp>
          <p:nvSpPr>
            <p:cNvPr id="449" name="Google Shape;449;p29"/>
            <p:cNvSpPr/>
            <p:nvPr/>
          </p:nvSpPr>
          <p:spPr>
            <a:xfrm>
              <a:off x="630750" y="4469673"/>
              <a:ext cx="1311442" cy="532096"/>
            </a:xfrm>
            <a:prstGeom prst="rect">
              <a:avLst/>
            </a:prstGeom>
            <a:solidFill>
              <a:srgbClr val="151837"/>
            </a:solidFill>
            <a:ln cap="flat" cmpd="sng" w="19050">
              <a:solidFill>
                <a:srgbClr val="A4D05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50" name="Google Shape;450;p29"/>
            <p:cNvSpPr txBox="1"/>
            <p:nvPr/>
          </p:nvSpPr>
          <p:spPr>
            <a:xfrm>
              <a:off x="664954" y="4565723"/>
              <a:ext cx="1242900" cy="280491"/>
            </a:xfrm>
            <a:prstGeom prst="rect">
              <a:avLst/>
            </a:prstGeom>
            <a:solidFill>
              <a:srgbClr val="151837"/>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s-CO" sz="2400" u="none" cap="none" strike="noStrike">
                  <a:solidFill>
                    <a:srgbClr val="A1DB27"/>
                  </a:solidFill>
                  <a:latin typeface="Arial Black"/>
                  <a:ea typeface="Arial Black"/>
                  <a:cs typeface="Arial Black"/>
                  <a:sym typeface="Arial Black"/>
                </a:rPr>
                <a:t>45</a:t>
              </a:r>
              <a:r>
                <a:rPr b="1" i="0" lang="es-CO" sz="2000" u="none" cap="none" strike="noStrike">
                  <a:solidFill>
                    <a:schemeClr val="lt1"/>
                  </a:solidFill>
                  <a:latin typeface="Arial Black"/>
                  <a:ea typeface="Arial Black"/>
                  <a:cs typeface="Arial Black"/>
                  <a:sym typeface="Arial Black"/>
                </a:rPr>
                <a:t> </a:t>
              </a:r>
              <a:r>
                <a:rPr b="1" i="0" lang="es-CO" sz="1600" u="none" cap="none" strike="noStrike">
                  <a:solidFill>
                    <a:schemeClr val="lt1"/>
                  </a:solidFill>
                  <a:latin typeface="Arial Black"/>
                  <a:ea typeface="Arial Black"/>
                  <a:cs typeface="Arial Black"/>
                  <a:sym typeface="Arial Black"/>
                </a:rPr>
                <a:t>Ciclo talleres</a:t>
              </a:r>
              <a:endParaRPr b="1" i="0" sz="2000" u="none" cap="none" strike="noStrike">
                <a:solidFill>
                  <a:schemeClr val="lt1"/>
                </a:solidFill>
                <a:latin typeface="Arial Black"/>
                <a:ea typeface="Arial Black"/>
                <a:cs typeface="Arial Black"/>
                <a:sym typeface="Arial Black"/>
              </a:endParaRPr>
            </a:p>
          </p:txBody>
        </p:sp>
      </p:grpSp>
      <p:grpSp>
        <p:nvGrpSpPr>
          <p:cNvPr id="451" name="Google Shape;451;p29"/>
          <p:cNvGrpSpPr/>
          <p:nvPr/>
        </p:nvGrpSpPr>
        <p:grpSpPr>
          <a:xfrm>
            <a:off x="10329787" y="3865029"/>
            <a:ext cx="1195544" cy="1100280"/>
            <a:chOff x="1197347" y="3211893"/>
            <a:chExt cx="1195544" cy="1100280"/>
          </a:xfrm>
        </p:grpSpPr>
        <p:sp>
          <p:nvSpPr>
            <p:cNvPr id="452" name="Google Shape;452;p29"/>
            <p:cNvSpPr/>
            <p:nvPr/>
          </p:nvSpPr>
          <p:spPr>
            <a:xfrm>
              <a:off x="1197347" y="3211893"/>
              <a:ext cx="1195544" cy="1100280"/>
            </a:xfrm>
            <a:prstGeom prst="ellipse">
              <a:avLst/>
            </a:prstGeom>
            <a:noFill/>
            <a:ln cap="flat" cmpd="sng" w="28575">
              <a:solidFill>
                <a:srgbClr val="C3D02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descr="Imagen" id="453" name="Google Shape;453;p29"/>
            <p:cNvPicPr preferRelativeResize="0"/>
            <p:nvPr/>
          </p:nvPicPr>
          <p:blipFill rotWithShape="1">
            <a:blip r:embed="rId9">
              <a:alphaModFix/>
            </a:blip>
            <a:srcRect b="0" l="0" r="0" t="0"/>
            <a:stretch/>
          </p:blipFill>
          <p:spPr>
            <a:xfrm>
              <a:off x="1335124" y="3404578"/>
              <a:ext cx="765021" cy="711306"/>
            </a:xfrm>
            <a:prstGeom prst="rect">
              <a:avLst/>
            </a:prstGeom>
            <a:noFill/>
            <a:ln>
              <a:noFill/>
            </a:ln>
          </p:spPr>
        </p:pic>
      </p:grpSp>
      <p:grpSp>
        <p:nvGrpSpPr>
          <p:cNvPr id="454" name="Google Shape;454;p29"/>
          <p:cNvGrpSpPr/>
          <p:nvPr/>
        </p:nvGrpSpPr>
        <p:grpSpPr>
          <a:xfrm>
            <a:off x="5819820" y="4521650"/>
            <a:ext cx="2191682" cy="621689"/>
            <a:chOff x="630750" y="4469673"/>
            <a:chExt cx="1311442" cy="402466"/>
          </a:xfrm>
        </p:grpSpPr>
        <p:sp>
          <p:nvSpPr>
            <p:cNvPr id="455" name="Google Shape;455;p29"/>
            <p:cNvSpPr/>
            <p:nvPr/>
          </p:nvSpPr>
          <p:spPr>
            <a:xfrm>
              <a:off x="630750" y="4469673"/>
              <a:ext cx="1311442" cy="402466"/>
            </a:xfrm>
            <a:prstGeom prst="rect">
              <a:avLst/>
            </a:prstGeom>
            <a:solidFill>
              <a:srgbClr val="151837"/>
            </a:solidFill>
            <a:ln cap="flat" cmpd="sng" w="19050">
              <a:solidFill>
                <a:srgbClr val="A4D05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56" name="Google Shape;456;p29"/>
            <p:cNvSpPr txBox="1"/>
            <p:nvPr/>
          </p:nvSpPr>
          <p:spPr>
            <a:xfrm>
              <a:off x="650170" y="4533437"/>
              <a:ext cx="1242942" cy="258997"/>
            </a:xfrm>
            <a:prstGeom prst="rect">
              <a:avLst/>
            </a:prstGeom>
            <a:solidFill>
              <a:srgbClr val="151837"/>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11.437</a:t>
              </a:r>
              <a:endParaRPr b="1" i="0" sz="2000" u="none" cap="none" strike="noStrike">
                <a:solidFill>
                  <a:schemeClr val="lt1"/>
                </a:solidFill>
                <a:latin typeface="Arial Black"/>
                <a:ea typeface="Arial Black"/>
                <a:cs typeface="Arial Black"/>
                <a:sym typeface="Arial Black"/>
              </a:endParaRPr>
            </a:p>
          </p:txBody>
        </p:sp>
      </p:grpSp>
      <p:sp>
        <p:nvSpPr>
          <p:cNvPr id="457" name="Google Shape;457;p29"/>
          <p:cNvSpPr txBox="1"/>
          <p:nvPr/>
        </p:nvSpPr>
        <p:spPr>
          <a:xfrm>
            <a:off x="229802" y="1200446"/>
            <a:ext cx="11662500" cy="7695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Arial"/>
              <a:buNone/>
            </a:pPr>
            <a:r>
              <a:rPr b="1" i="0" lang="es-CO" sz="2000" u="none" cap="none" strike="noStrike">
                <a:solidFill>
                  <a:srgbClr val="1D2046"/>
                </a:solidFill>
                <a:latin typeface="Arial"/>
                <a:ea typeface="Arial"/>
                <a:cs typeface="Arial"/>
                <a:sym typeface="Arial"/>
              </a:rPr>
              <a:t>De los</a:t>
            </a:r>
            <a:r>
              <a:rPr b="1" i="0" lang="es-CO" sz="2400" u="none" cap="none" strike="noStrike">
                <a:solidFill>
                  <a:srgbClr val="1D2046"/>
                </a:solidFill>
                <a:latin typeface="Arial"/>
                <a:ea typeface="Arial"/>
                <a:cs typeface="Arial"/>
                <a:sym typeface="Arial"/>
              </a:rPr>
              <a:t> </a:t>
            </a:r>
            <a:r>
              <a:rPr b="1" i="0" lang="es-CO" sz="2400" u="none" cap="none" strike="noStrike">
                <a:solidFill>
                  <a:srgbClr val="C3D029"/>
                </a:solidFill>
                <a:latin typeface="Arial"/>
                <a:ea typeface="Arial"/>
                <a:cs typeface="Arial"/>
                <a:sym typeface="Arial"/>
              </a:rPr>
              <a:t>661,07 Km</a:t>
            </a:r>
            <a:r>
              <a:rPr b="1" i="0" lang="es-CO" sz="2400" u="none" cap="none" strike="noStrike">
                <a:solidFill>
                  <a:srgbClr val="1D2046"/>
                </a:solidFill>
                <a:latin typeface="Arial"/>
                <a:ea typeface="Arial"/>
                <a:cs typeface="Arial"/>
                <a:sym typeface="Arial"/>
              </a:rPr>
              <a:t> </a:t>
            </a:r>
            <a:r>
              <a:rPr b="1" i="0" lang="es-CO" sz="2000" u="none" cap="none" strike="noStrike">
                <a:solidFill>
                  <a:srgbClr val="1D2046"/>
                </a:solidFill>
                <a:latin typeface="Arial"/>
                <a:ea typeface="Arial"/>
                <a:cs typeface="Arial"/>
                <a:sym typeface="Arial"/>
              </a:rPr>
              <a:t>Ciclo infraestructura existente, </a:t>
            </a:r>
            <a:r>
              <a:rPr b="1" i="0" lang="es-CO" sz="2400" u="none" cap="none" strike="noStrike">
                <a:solidFill>
                  <a:srgbClr val="C3D029"/>
                </a:solidFill>
                <a:latin typeface="Arial"/>
                <a:ea typeface="Arial"/>
                <a:cs typeface="Arial"/>
                <a:sym typeface="Arial"/>
              </a:rPr>
              <a:t>95,64 km</a:t>
            </a:r>
            <a:r>
              <a:rPr b="1" i="0" lang="es-CO" sz="2000" u="none" cap="none" strike="noStrike">
                <a:solidFill>
                  <a:srgbClr val="C3D029"/>
                </a:solidFill>
                <a:latin typeface="Arial"/>
                <a:ea typeface="Arial"/>
                <a:cs typeface="Arial"/>
                <a:sym typeface="Arial"/>
              </a:rPr>
              <a:t> </a:t>
            </a:r>
            <a:r>
              <a:rPr b="1" i="0" lang="es-CO" sz="2000" u="none" cap="none" strike="noStrike">
                <a:solidFill>
                  <a:srgbClr val="1D2046"/>
                </a:solidFill>
                <a:latin typeface="Arial"/>
                <a:ea typeface="Arial"/>
                <a:cs typeface="Arial"/>
                <a:sym typeface="Arial"/>
              </a:rPr>
              <a:t>se encuentra en la localidad de Kennedy.</a:t>
            </a:r>
            <a:endParaRPr b="1" i="0" sz="2000" u="none" cap="none" strike="noStrike">
              <a:solidFill>
                <a:srgbClr val="1D2046"/>
              </a:solidFill>
              <a:latin typeface="Arial"/>
              <a:ea typeface="Arial"/>
              <a:cs typeface="Arial"/>
              <a:sym typeface="Arial"/>
            </a:endParaRPr>
          </a:p>
        </p:txBody>
      </p:sp>
      <p:sp>
        <p:nvSpPr>
          <p:cNvPr id="458" name="Google Shape;458;p29"/>
          <p:cNvSpPr txBox="1"/>
          <p:nvPr/>
        </p:nvSpPr>
        <p:spPr>
          <a:xfrm>
            <a:off x="8100310" y="4620082"/>
            <a:ext cx="300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400"/>
              <a:buFont typeface="Arial"/>
              <a:buNone/>
            </a:pPr>
            <a:r>
              <a:rPr b="1" i="0" lang="es-CO" sz="1400" u="none" cap="none" strike="noStrike">
                <a:solidFill>
                  <a:srgbClr val="151837"/>
                </a:solidFill>
                <a:latin typeface="Arial"/>
                <a:ea typeface="Arial"/>
                <a:cs typeface="Arial"/>
                <a:sym typeface="Arial"/>
              </a:rPr>
              <a:t>Registro de Bicicletas </a:t>
            </a:r>
            <a:endParaRPr b="0" i="0" sz="1400" u="none" cap="none" strike="noStrike">
              <a:solidFill>
                <a:srgbClr val="000000"/>
              </a:solidFill>
              <a:latin typeface="Arial"/>
              <a:ea typeface="Arial"/>
              <a:cs typeface="Arial"/>
              <a:sym typeface="Arial"/>
            </a:endParaRPr>
          </a:p>
        </p:txBody>
      </p:sp>
      <p:sp>
        <p:nvSpPr>
          <p:cNvPr id="459" name="Google Shape;459;p29"/>
          <p:cNvSpPr txBox="1"/>
          <p:nvPr/>
        </p:nvSpPr>
        <p:spPr>
          <a:xfrm>
            <a:off x="8137023" y="3906050"/>
            <a:ext cx="3000000" cy="6156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400"/>
              <a:buFont typeface="Arial"/>
              <a:buNone/>
            </a:pPr>
            <a:r>
              <a:rPr b="1" i="0" lang="es-CO" sz="1400" u="none" cap="none" strike="noStrike">
                <a:solidFill>
                  <a:srgbClr val="151837"/>
                </a:solidFill>
                <a:latin typeface="Arial"/>
                <a:ea typeface="Arial"/>
                <a:cs typeface="Arial"/>
                <a:sym typeface="Arial"/>
              </a:rPr>
              <a:t>Jornada de registro de</a:t>
            </a:r>
            <a:endParaRPr/>
          </a:p>
          <a:p>
            <a:pPr indent="0" lvl="0" marL="0" marR="0" rtl="0" algn="just">
              <a:lnSpc>
                <a:spcPct val="100000"/>
              </a:lnSpc>
              <a:spcBef>
                <a:spcPts val="0"/>
              </a:spcBef>
              <a:spcAft>
                <a:spcPts val="0"/>
              </a:spcAft>
              <a:buClr>
                <a:srgbClr val="000000"/>
              </a:buClr>
              <a:buSzPts val="1400"/>
              <a:buFont typeface="Arial"/>
              <a:buNone/>
            </a:pPr>
            <a:r>
              <a:rPr b="1" i="0" lang="es-CO" sz="1400" u="none" cap="none" strike="noStrike">
                <a:solidFill>
                  <a:srgbClr val="151837"/>
                </a:solidFill>
                <a:latin typeface="Arial"/>
                <a:ea typeface="Arial"/>
                <a:cs typeface="Arial"/>
                <a:sym typeface="Arial"/>
              </a:rPr>
              <a:t>Bicicletas en la vía</a:t>
            </a:r>
            <a:endParaRPr b="0" i="0" sz="1400" u="none" cap="none" strike="noStrike">
              <a:solidFill>
                <a:srgbClr val="000000"/>
              </a:solidFill>
              <a:latin typeface="Arial"/>
              <a:ea typeface="Arial"/>
              <a:cs typeface="Arial"/>
              <a:sym typeface="Arial"/>
            </a:endParaRPr>
          </a:p>
        </p:txBody>
      </p:sp>
      <p:grpSp>
        <p:nvGrpSpPr>
          <p:cNvPr id="460" name="Google Shape;460;p29"/>
          <p:cNvGrpSpPr/>
          <p:nvPr/>
        </p:nvGrpSpPr>
        <p:grpSpPr>
          <a:xfrm>
            <a:off x="5819933" y="3865675"/>
            <a:ext cx="2191445" cy="621896"/>
            <a:chOff x="630750" y="4469673"/>
            <a:chExt cx="1311300" cy="402600"/>
          </a:xfrm>
        </p:grpSpPr>
        <p:sp>
          <p:nvSpPr>
            <p:cNvPr id="461" name="Google Shape;461;p29"/>
            <p:cNvSpPr/>
            <p:nvPr/>
          </p:nvSpPr>
          <p:spPr>
            <a:xfrm>
              <a:off x="630750" y="4469673"/>
              <a:ext cx="1311300" cy="402600"/>
            </a:xfrm>
            <a:prstGeom prst="rect">
              <a:avLst/>
            </a:prstGeom>
            <a:solidFill>
              <a:srgbClr val="151837"/>
            </a:solidFill>
            <a:ln cap="flat" cmpd="sng" w="19050">
              <a:solidFill>
                <a:srgbClr val="A4D05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62" name="Google Shape;462;p29"/>
            <p:cNvSpPr txBox="1"/>
            <p:nvPr/>
          </p:nvSpPr>
          <p:spPr>
            <a:xfrm>
              <a:off x="650170" y="4533437"/>
              <a:ext cx="1242900" cy="259200"/>
            </a:xfrm>
            <a:prstGeom prst="rect">
              <a:avLst/>
            </a:prstGeom>
            <a:solidFill>
              <a:srgbClr val="151837"/>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40</a:t>
              </a:r>
              <a:endParaRPr b="1" i="0" sz="2000" u="none" cap="none" strike="noStrike">
                <a:solidFill>
                  <a:schemeClr val="lt1"/>
                </a:solidFill>
                <a:latin typeface="Arial Black"/>
                <a:ea typeface="Arial Black"/>
                <a:cs typeface="Arial Black"/>
                <a:sym typeface="Arial Black"/>
              </a:endParaRPr>
            </a:p>
          </p:txBody>
        </p:sp>
      </p:grpSp>
      <p:pic>
        <p:nvPicPr>
          <p:cNvPr id="463" name="Google Shape;463;p29"/>
          <p:cNvPicPr preferRelativeResize="0"/>
          <p:nvPr/>
        </p:nvPicPr>
        <p:blipFill rotWithShape="1">
          <a:blip r:embed="rId10">
            <a:alphaModFix/>
          </a:blip>
          <a:srcRect b="0" l="0" r="0" t="0"/>
          <a:stretch/>
        </p:blipFill>
        <p:spPr>
          <a:xfrm>
            <a:off x="803546" y="2365520"/>
            <a:ext cx="4524938" cy="419350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cxnSp>
        <p:nvCxnSpPr>
          <p:cNvPr id="98" name="Google Shape;98;p2"/>
          <p:cNvCxnSpPr/>
          <p:nvPr/>
        </p:nvCxnSpPr>
        <p:spPr>
          <a:xfrm>
            <a:off x="9793" y="967072"/>
            <a:ext cx="10302240" cy="0"/>
          </a:xfrm>
          <a:prstGeom prst="straightConnector1">
            <a:avLst/>
          </a:prstGeom>
          <a:noFill/>
          <a:ln cap="flat" cmpd="sng" w="38100">
            <a:solidFill>
              <a:srgbClr val="BED000"/>
            </a:solidFill>
            <a:prstDash val="solid"/>
            <a:miter lim="800000"/>
            <a:headEnd len="sm" w="sm" type="none"/>
            <a:tailEnd len="sm" w="sm" type="none"/>
          </a:ln>
        </p:spPr>
      </p:cxnSp>
      <p:cxnSp>
        <p:nvCxnSpPr>
          <p:cNvPr id="99" name="Google Shape;99;p2"/>
          <p:cNvCxnSpPr/>
          <p:nvPr/>
        </p:nvCxnSpPr>
        <p:spPr>
          <a:xfrm rot="10800000">
            <a:off x="10196423" y="967072"/>
            <a:ext cx="1149356" cy="0"/>
          </a:xfrm>
          <a:prstGeom prst="straightConnector1">
            <a:avLst/>
          </a:prstGeom>
          <a:noFill/>
          <a:ln cap="flat" cmpd="sng" w="38100">
            <a:solidFill>
              <a:srgbClr val="1D2046"/>
            </a:solidFill>
            <a:prstDash val="solid"/>
            <a:miter lim="800000"/>
            <a:headEnd len="sm" w="sm" type="none"/>
            <a:tailEnd len="sm" w="sm" type="none"/>
          </a:ln>
        </p:spPr>
      </p:cxnSp>
      <p:sp>
        <p:nvSpPr>
          <p:cNvPr id="100" name="Google Shape;100;p2"/>
          <p:cNvSpPr txBox="1"/>
          <p:nvPr/>
        </p:nvSpPr>
        <p:spPr>
          <a:xfrm>
            <a:off x="445169" y="295282"/>
            <a:ext cx="10580183" cy="6155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¿Qué es la rendición de cuentas?</a:t>
            </a:r>
            <a:endParaRPr b="1" i="0" sz="3400" u="none" cap="none" strike="noStrike">
              <a:solidFill>
                <a:srgbClr val="1D2046"/>
              </a:solidFill>
              <a:latin typeface="Arial Black"/>
              <a:ea typeface="Arial Black"/>
              <a:cs typeface="Arial Black"/>
              <a:sym typeface="Arial Black"/>
            </a:endParaRPr>
          </a:p>
        </p:txBody>
      </p:sp>
      <p:sp>
        <p:nvSpPr>
          <p:cNvPr id="101" name="Google Shape;101;p2"/>
          <p:cNvSpPr txBox="1"/>
          <p:nvPr/>
        </p:nvSpPr>
        <p:spPr>
          <a:xfrm>
            <a:off x="110633" y="1112997"/>
            <a:ext cx="11156458" cy="1846619"/>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400"/>
              <a:buFont typeface="Arial"/>
              <a:buNone/>
            </a:pPr>
            <a:r>
              <a:rPr b="1" i="0" lang="es-CO" sz="2400" u="none" cap="none" strike="noStrike">
                <a:solidFill>
                  <a:srgbClr val="1D2046"/>
                </a:solidFill>
                <a:latin typeface="Arial"/>
                <a:ea typeface="Arial"/>
                <a:cs typeface="Arial"/>
                <a:sym typeface="Arial"/>
              </a:rPr>
              <a:t>“La rendición de cuentas es un proceso que busca la transparencia de la gestión de la Administración Pública, y la adopción de los principios de Buen Gobierno, eficiencia, eficacia y transparencia en todas las actuaciones del servidor público”. (Ley 1757 de 2015 art. 48).</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p:txBody>
      </p:sp>
      <p:pic>
        <p:nvPicPr>
          <p:cNvPr id="102" name="Google Shape;102;p2"/>
          <p:cNvPicPr preferRelativeResize="0"/>
          <p:nvPr/>
        </p:nvPicPr>
        <p:blipFill rotWithShape="1">
          <a:blip r:embed="rId3">
            <a:alphaModFix/>
          </a:blip>
          <a:srcRect b="0" l="28880" r="0" t="8695"/>
          <a:stretch/>
        </p:blipFill>
        <p:spPr>
          <a:xfrm>
            <a:off x="0" y="2771820"/>
            <a:ext cx="4414630" cy="4083078"/>
          </a:xfrm>
          <a:prstGeom prst="rect">
            <a:avLst/>
          </a:prstGeom>
          <a:noFill/>
          <a:ln>
            <a:noFill/>
          </a:ln>
        </p:spPr>
      </p:pic>
      <p:pic>
        <p:nvPicPr>
          <p:cNvPr id="103" name="Google Shape;103;p2"/>
          <p:cNvPicPr preferRelativeResize="0"/>
          <p:nvPr/>
        </p:nvPicPr>
        <p:blipFill rotWithShape="1">
          <a:blip r:embed="rId4">
            <a:alphaModFix amt="52999"/>
          </a:blip>
          <a:srcRect b="0" l="32615" r="0" t="0"/>
          <a:stretch/>
        </p:blipFill>
        <p:spPr>
          <a:xfrm>
            <a:off x="-15097" y="3223011"/>
            <a:ext cx="1375636" cy="3652299"/>
          </a:xfrm>
          <a:prstGeom prst="rect">
            <a:avLst/>
          </a:prstGeom>
          <a:noFill/>
          <a:ln>
            <a:noFill/>
          </a:ln>
        </p:spPr>
      </p:pic>
      <p:pic>
        <p:nvPicPr>
          <p:cNvPr id="104" name="Google Shape;104;p2"/>
          <p:cNvPicPr preferRelativeResize="0"/>
          <p:nvPr/>
        </p:nvPicPr>
        <p:blipFill rotWithShape="1">
          <a:blip r:embed="rId5">
            <a:alphaModFix/>
          </a:blip>
          <a:srcRect b="0" l="0" r="0" t="0"/>
          <a:stretch/>
        </p:blipFill>
        <p:spPr>
          <a:xfrm>
            <a:off x="0" y="6260050"/>
            <a:ext cx="1864895" cy="597950"/>
          </a:xfrm>
          <a:prstGeom prst="rect">
            <a:avLst/>
          </a:prstGeom>
          <a:noFill/>
          <a:ln>
            <a:noFill/>
          </a:ln>
        </p:spPr>
      </p:pic>
      <p:pic>
        <p:nvPicPr>
          <p:cNvPr id="105" name="Google Shape;105;p2"/>
          <p:cNvPicPr preferRelativeResize="0"/>
          <p:nvPr/>
        </p:nvPicPr>
        <p:blipFill rotWithShape="1">
          <a:blip r:embed="rId6">
            <a:alphaModFix/>
          </a:blip>
          <a:srcRect b="0" l="0" r="0" t="0"/>
          <a:stretch/>
        </p:blipFill>
        <p:spPr>
          <a:xfrm>
            <a:off x="0" y="5237349"/>
            <a:ext cx="641678" cy="1649079"/>
          </a:xfrm>
          <a:prstGeom prst="rect">
            <a:avLst/>
          </a:prstGeom>
          <a:noFill/>
          <a:ln>
            <a:noFill/>
          </a:ln>
        </p:spPr>
      </p:pic>
      <p:pic>
        <p:nvPicPr>
          <p:cNvPr id="106" name="Google Shape;106;p2"/>
          <p:cNvPicPr preferRelativeResize="0"/>
          <p:nvPr/>
        </p:nvPicPr>
        <p:blipFill rotWithShape="1">
          <a:blip r:embed="rId7">
            <a:alphaModFix/>
          </a:blip>
          <a:srcRect b="0" l="0" r="0" t="0"/>
          <a:stretch/>
        </p:blipFill>
        <p:spPr>
          <a:xfrm>
            <a:off x="4850104" y="2771820"/>
            <a:ext cx="5754834" cy="4011855"/>
          </a:xfrm>
          <a:prstGeom prst="rect">
            <a:avLst/>
          </a:prstGeom>
          <a:noFill/>
          <a:ln>
            <a:noFill/>
          </a:ln>
        </p:spPr>
      </p:pic>
      <p:pic>
        <p:nvPicPr>
          <p:cNvPr id="107" name="Google Shape;107;p2"/>
          <p:cNvPicPr preferRelativeResize="0"/>
          <p:nvPr/>
        </p:nvPicPr>
        <p:blipFill rotWithShape="1">
          <a:blip r:embed="rId8">
            <a:alphaModFix/>
          </a:blip>
          <a:srcRect b="2111" l="0" r="62912" t="35961"/>
          <a:stretch/>
        </p:blipFill>
        <p:spPr>
          <a:xfrm>
            <a:off x="10173245" y="1190"/>
            <a:ext cx="2038944" cy="6858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pic>
        <p:nvPicPr>
          <p:cNvPr id="468" name="Google Shape;468;p21"/>
          <p:cNvPicPr preferRelativeResize="0"/>
          <p:nvPr/>
        </p:nvPicPr>
        <p:blipFill rotWithShape="1">
          <a:blip r:embed="rId3">
            <a:alphaModFix/>
          </a:blip>
          <a:srcRect b="0" l="0" r="0" t="0"/>
          <a:stretch/>
        </p:blipFill>
        <p:spPr>
          <a:xfrm>
            <a:off x="6785210" y="4670843"/>
            <a:ext cx="5124450" cy="2000250"/>
          </a:xfrm>
          <a:prstGeom prst="rect">
            <a:avLst/>
          </a:prstGeom>
          <a:noFill/>
          <a:ln>
            <a:noFill/>
          </a:ln>
        </p:spPr>
      </p:pic>
      <p:cxnSp>
        <p:nvCxnSpPr>
          <p:cNvPr id="469" name="Google Shape;469;p21"/>
          <p:cNvCxnSpPr/>
          <p:nvPr/>
        </p:nvCxnSpPr>
        <p:spPr>
          <a:xfrm>
            <a:off x="14503" y="967072"/>
            <a:ext cx="10302300" cy="0"/>
          </a:xfrm>
          <a:prstGeom prst="straightConnector1">
            <a:avLst/>
          </a:prstGeom>
          <a:noFill/>
          <a:ln cap="flat" cmpd="sng" w="38100">
            <a:solidFill>
              <a:srgbClr val="BED000"/>
            </a:solidFill>
            <a:prstDash val="solid"/>
            <a:miter lim="800000"/>
            <a:headEnd len="sm" w="sm" type="none"/>
            <a:tailEnd len="sm" w="sm" type="none"/>
          </a:ln>
        </p:spPr>
      </p:cxnSp>
      <p:cxnSp>
        <p:nvCxnSpPr>
          <p:cNvPr id="470" name="Google Shape;470;p21"/>
          <p:cNvCxnSpPr/>
          <p:nvPr/>
        </p:nvCxnSpPr>
        <p:spPr>
          <a:xfrm rot="10800000">
            <a:off x="10316700" y="967072"/>
            <a:ext cx="1875300" cy="0"/>
          </a:xfrm>
          <a:prstGeom prst="straightConnector1">
            <a:avLst/>
          </a:prstGeom>
          <a:noFill/>
          <a:ln cap="flat" cmpd="sng" w="38100">
            <a:solidFill>
              <a:srgbClr val="1D2046"/>
            </a:solidFill>
            <a:prstDash val="solid"/>
            <a:miter lim="800000"/>
            <a:headEnd len="sm" w="sm" type="none"/>
            <a:tailEnd len="sm" w="sm" type="none"/>
          </a:ln>
        </p:spPr>
      </p:cxnSp>
      <p:sp>
        <p:nvSpPr>
          <p:cNvPr id="471" name="Google Shape;471;p21"/>
          <p:cNvSpPr txBox="1"/>
          <p:nvPr/>
        </p:nvSpPr>
        <p:spPr>
          <a:xfrm>
            <a:off x="565488" y="295282"/>
            <a:ext cx="11418000" cy="61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12. Gestión Social  </a:t>
            </a:r>
            <a:endParaRPr b="0" i="0" sz="1400" u="none" cap="none" strike="noStrike">
              <a:solidFill>
                <a:srgbClr val="000000"/>
              </a:solidFill>
              <a:latin typeface="Arial"/>
              <a:ea typeface="Arial"/>
              <a:cs typeface="Arial"/>
              <a:sym typeface="Arial"/>
            </a:endParaRPr>
          </a:p>
        </p:txBody>
      </p:sp>
      <p:pic>
        <p:nvPicPr>
          <p:cNvPr id="472" name="Google Shape;472;p21"/>
          <p:cNvPicPr preferRelativeResize="0"/>
          <p:nvPr/>
        </p:nvPicPr>
        <p:blipFill rotWithShape="1">
          <a:blip r:embed="rId4">
            <a:alphaModFix/>
          </a:blip>
          <a:srcRect b="0" l="0" r="0" t="0"/>
          <a:stretch/>
        </p:blipFill>
        <p:spPr>
          <a:xfrm>
            <a:off x="9251899" y="184927"/>
            <a:ext cx="2129687" cy="703500"/>
          </a:xfrm>
          <a:prstGeom prst="rect">
            <a:avLst/>
          </a:prstGeom>
          <a:noFill/>
          <a:ln>
            <a:noFill/>
          </a:ln>
        </p:spPr>
      </p:pic>
      <p:pic>
        <p:nvPicPr>
          <p:cNvPr id="473" name="Google Shape;473;p21"/>
          <p:cNvPicPr preferRelativeResize="0"/>
          <p:nvPr/>
        </p:nvPicPr>
        <p:blipFill rotWithShape="1">
          <a:blip r:embed="rId5">
            <a:alphaModFix/>
          </a:blip>
          <a:srcRect b="0" l="0" r="0" t="0"/>
          <a:stretch/>
        </p:blipFill>
        <p:spPr>
          <a:xfrm>
            <a:off x="0" y="5237349"/>
            <a:ext cx="641678" cy="1649080"/>
          </a:xfrm>
          <a:prstGeom prst="rect">
            <a:avLst/>
          </a:prstGeom>
          <a:noFill/>
          <a:ln>
            <a:noFill/>
          </a:ln>
        </p:spPr>
      </p:pic>
      <p:grpSp>
        <p:nvGrpSpPr>
          <p:cNvPr id="474" name="Google Shape;474;p21"/>
          <p:cNvGrpSpPr/>
          <p:nvPr/>
        </p:nvGrpSpPr>
        <p:grpSpPr>
          <a:xfrm>
            <a:off x="288452" y="5412748"/>
            <a:ext cx="777387" cy="791982"/>
            <a:chOff x="1197347" y="3211893"/>
            <a:chExt cx="1195544" cy="1100280"/>
          </a:xfrm>
        </p:grpSpPr>
        <p:sp>
          <p:nvSpPr>
            <p:cNvPr id="475" name="Google Shape;475;p21"/>
            <p:cNvSpPr/>
            <p:nvPr/>
          </p:nvSpPr>
          <p:spPr>
            <a:xfrm>
              <a:off x="1197347" y="3211893"/>
              <a:ext cx="1195544" cy="1100280"/>
            </a:xfrm>
            <a:prstGeom prst="ellipse">
              <a:avLst/>
            </a:prstGeom>
            <a:noFill/>
            <a:ln cap="flat" cmpd="sng" w="28575">
              <a:solidFill>
                <a:srgbClr val="C3D02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descr="Imagen" id="476" name="Google Shape;476;p21"/>
            <p:cNvPicPr preferRelativeResize="0"/>
            <p:nvPr/>
          </p:nvPicPr>
          <p:blipFill rotWithShape="1">
            <a:blip r:embed="rId6">
              <a:alphaModFix/>
            </a:blip>
            <a:srcRect b="0" l="0" r="0" t="0"/>
            <a:stretch/>
          </p:blipFill>
          <p:spPr>
            <a:xfrm>
              <a:off x="1335124" y="3404578"/>
              <a:ext cx="765021" cy="711306"/>
            </a:xfrm>
            <a:prstGeom prst="rect">
              <a:avLst/>
            </a:prstGeom>
            <a:noFill/>
            <a:ln>
              <a:noFill/>
            </a:ln>
          </p:spPr>
        </p:pic>
      </p:grpSp>
      <p:grpSp>
        <p:nvGrpSpPr>
          <p:cNvPr id="477" name="Google Shape;477;p21"/>
          <p:cNvGrpSpPr/>
          <p:nvPr/>
        </p:nvGrpSpPr>
        <p:grpSpPr>
          <a:xfrm>
            <a:off x="261033" y="3611842"/>
            <a:ext cx="777348" cy="792031"/>
            <a:chOff x="868710" y="3848061"/>
            <a:chExt cx="1015249" cy="863343"/>
          </a:xfrm>
        </p:grpSpPr>
        <p:pic>
          <p:nvPicPr>
            <p:cNvPr descr="Imagen" id="478" name="Google Shape;478;p21"/>
            <p:cNvPicPr preferRelativeResize="0"/>
            <p:nvPr/>
          </p:nvPicPr>
          <p:blipFill rotWithShape="1">
            <a:blip r:embed="rId7">
              <a:alphaModFix/>
            </a:blip>
            <a:srcRect b="0" l="0" r="0" t="0"/>
            <a:stretch/>
          </p:blipFill>
          <p:spPr>
            <a:xfrm>
              <a:off x="1081017" y="3993771"/>
              <a:ext cx="586243" cy="510953"/>
            </a:xfrm>
            <a:prstGeom prst="rect">
              <a:avLst/>
            </a:prstGeom>
            <a:noFill/>
            <a:ln>
              <a:noFill/>
            </a:ln>
          </p:spPr>
        </p:pic>
        <p:sp>
          <p:nvSpPr>
            <p:cNvPr id="479" name="Google Shape;479;p21"/>
            <p:cNvSpPr/>
            <p:nvPr/>
          </p:nvSpPr>
          <p:spPr>
            <a:xfrm>
              <a:off x="868710" y="3848061"/>
              <a:ext cx="1015249" cy="863343"/>
            </a:xfrm>
            <a:prstGeom prst="ellipse">
              <a:avLst/>
            </a:prstGeom>
            <a:noFill/>
            <a:ln cap="flat" cmpd="sng" w="28575">
              <a:solidFill>
                <a:srgbClr val="C3D02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480" name="Google Shape;480;p21"/>
          <p:cNvGrpSpPr/>
          <p:nvPr/>
        </p:nvGrpSpPr>
        <p:grpSpPr>
          <a:xfrm>
            <a:off x="287011" y="4512433"/>
            <a:ext cx="777348" cy="792031"/>
            <a:chOff x="1236944" y="5027585"/>
            <a:chExt cx="1015249" cy="863343"/>
          </a:xfrm>
        </p:grpSpPr>
        <p:pic>
          <p:nvPicPr>
            <p:cNvPr descr="Imagen" id="481" name="Google Shape;481;p21"/>
            <p:cNvPicPr preferRelativeResize="0"/>
            <p:nvPr/>
          </p:nvPicPr>
          <p:blipFill rotWithShape="1">
            <a:blip r:embed="rId8">
              <a:alphaModFix/>
            </a:blip>
            <a:srcRect b="0" l="0" r="0" t="0"/>
            <a:stretch/>
          </p:blipFill>
          <p:spPr>
            <a:xfrm>
              <a:off x="1397553" y="5159008"/>
              <a:ext cx="688307" cy="568128"/>
            </a:xfrm>
            <a:prstGeom prst="rect">
              <a:avLst/>
            </a:prstGeom>
            <a:noFill/>
            <a:ln>
              <a:noFill/>
            </a:ln>
          </p:spPr>
        </p:pic>
        <p:sp>
          <p:nvSpPr>
            <p:cNvPr id="482" name="Google Shape;482;p21"/>
            <p:cNvSpPr/>
            <p:nvPr/>
          </p:nvSpPr>
          <p:spPr>
            <a:xfrm>
              <a:off x="1236944" y="5027585"/>
              <a:ext cx="1015249" cy="863343"/>
            </a:xfrm>
            <a:prstGeom prst="ellipse">
              <a:avLst/>
            </a:prstGeom>
            <a:noFill/>
            <a:ln cap="flat" cmpd="sng" w="28575">
              <a:solidFill>
                <a:srgbClr val="C3D02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483" name="Google Shape;483;p21"/>
          <p:cNvGrpSpPr/>
          <p:nvPr/>
        </p:nvGrpSpPr>
        <p:grpSpPr>
          <a:xfrm>
            <a:off x="283174" y="2730642"/>
            <a:ext cx="777374" cy="792031"/>
            <a:chOff x="3017232" y="4014646"/>
            <a:chExt cx="858000" cy="863343"/>
          </a:xfrm>
        </p:grpSpPr>
        <p:pic>
          <p:nvPicPr>
            <p:cNvPr descr="Imagen" id="484" name="Google Shape;484;p21"/>
            <p:cNvPicPr preferRelativeResize="0"/>
            <p:nvPr/>
          </p:nvPicPr>
          <p:blipFill rotWithShape="1">
            <a:blip r:embed="rId9">
              <a:alphaModFix/>
            </a:blip>
            <a:srcRect b="0" l="0" r="0" t="0"/>
            <a:stretch/>
          </p:blipFill>
          <p:spPr>
            <a:xfrm>
              <a:off x="3095551" y="4140968"/>
              <a:ext cx="720000" cy="612000"/>
            </a:xfrm>
            <a:prstGeom prst="rect">
              <a:avLst/>
            </a:prstGeom>
            <a:noFill/>
            <a:ln>
              <a:noFill/>
            </a:ln>
          </p:spPr>
        </p:pic>
        <p:sp>
          <p:nvSpPr>
            <p:cNvPr id="485" name="Google Shape;485;p21"/>
            <p:cNvSpPr/>
            <p:nvPr/>
          </p:nvSpPr>
          <p:spPr>
            <a:xfrm>
              <a:off x="3017232" y="4014646"/>
              <a:ext cx="858000" cy="863343"/>
            </a:xfrm>
            <a:prstGeom prst="ellipse">
              <a:avLst/>
            </a:prstGeom>
            <a:noFill/>
            <a:ln cap="flat" cmpd="sng" w="28575">
              <a:solidFill>
                <a:srgbClr val="C3D02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486" name="Google Shape;486;p21"/>
          <p:cNvGrpSpPr/>
          <p:nvPr/>
        </p:nvGrpSpPr>
        <p:grpSpPr>
          <a:xfrm>
            <a:off x="1354291" y="5580709"/>
            <a:ext cx="2257620" cy="400051"/>
            <a:chOff x="299142" y="2332709"/>
            <a:chExt cx="2254234" cy="635304"/>
          </a:xfrm>
        </p:grpSpPr>
        <p:sp>
          <p:nvSpPr>
            <p:cNvPr id="487" name="Google Shape;487;p21"/>
            <p:cNvSpPr/>
            <p:nvPr/>
          </p:nvSpPr>
          <p:spPr>
            <a:xfrm>
              <a:off x="299142" y="2332709"/>
              <a:ext cx="2254234" cy="635304"/>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2060"/>
                </a:solidFill>
                <a:latin typeface="Calibri"/>
                <a:ea typeface="Calibri"/>
                <a:cs typeface="Calibri"/>
                <a:sym typeface="Calibri"/>
              </a:endParaRPr>
            </a:p>
          </p:txBody>
        </p:sp>
        <p:sp>
          <p:nvSpPr>
            <p:cNvPr id="488" name="Google Shape;488;p21"/>
            <p:cNvSpPr txBox="1"/>
            <p:nvPr/>
          </p:nvSpPr>
          <p:spPr>
            <a:xfrm>
              <a:off x="342732" y="2425277"/>
              <a:ext cx="2186100" cy="4887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1" i="0" lang="es-CO" sz="1400" u="none" cap="none" strike="noStrike">
                  <a:solidFill>
                    <a:srgbClr val="151837"/>
                  </a:solidFill>
                  <a:latin typeface="Arial"/>
                  <a:ea typeface="Arial"/>
                  <a:cs typeface="Arial"/>
                  <a:sym typeface="Arial"/>
                </a:rPr>
                <a:t>CONTROL SOCIAL</a:t>
              </a:r>
              <a:endParaRPr b="1" i="0" sz="1200" u="none" cap="none" strike="noStrike">
                <a:solidFill>
                  <a:srgbClr val="151837"/>
                </a:solidFill>
                <a:latin typeface="Arial"/>
                <a:ea typeface="Arial"/>
                <a:cs typeface="Arial"/>
                <a:sym typeface="Arial"/>
              </a:endParaRPr>
            </a:p>
          </p:txBody>
        </p:sp>
      </p:grpSp>
      <p:grpSp>
        <p:nvGrpSpPr>
          <p:cNvPr id="489" name="Google Shape;489;p21"/>
          <p:cNvGrpSpPr/>
          <p:nvPr/>
        </p:nvGrpSpPr>
        <p:grpSpPr>
          <a:xfrm>
            <a:off x="5480074" y="5609640"/>
            <a:ext cx="1098266" cy="504008"/>
            <a:chOff x="630750" y="4469672"/>
            <a:chExt cx="1311442" cy="402466"/>
          </a:xfrm>
        </p:grpSpPr>
        <p:sp>
          <p:nvSpPr>
            <p:cNvPr id="490" name="Google Shape;490;p21"/>
            <p:cNvSpPr/>
            <p:nvPr/>
          </p:nvSpPr>
          <p:spPr>
            <a:xfrm>
              <a:off x="630750" y="4469672"/>
              <a:ext cx="1311442" cy="402466"/>
            </a:xfrm>
            <a:prstGeom prst="rect">
              <a:avLst/>
            </a:prstGeom>
            <a:solidFill>
              <a:srgbClr val="151837"/>
            </a:solidFill>
            <a:ln cap="flat" cmpd="sng" w="19050">
              <a:solidFill>
                <a:srgbClr val="A4D05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91" name="Google Shape;491;p21"/>
            <p:cNvSpPr txBox="1"/>
            <p:nvPr/>
          </p:nvSpPr>
          <p:spPr>
            <a:xfrm>
              <a:off x="650170" y="4533437"/>
              <a:ext cx="1242942" cy="319473"/>
            </a:xfrm>
            <a:prstGeom prst="rect">
              <a:avLst/>
            </a:prstGeom>
            <a:solidFill>
              <a:srgbClr val="151837"/>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85</a:t>
              </a:r>
              <a:endParaRPr b="1" i="0" sz="2000" u="none" cap="none" strike="noStrike">
                <a:solidFill>
                  <a:schemeClr val="lt1"/>
                </a:solidFill>
                <a:latin typeface="Arial Black"/>
                <a:ea typeface="Arial Black"/>
                <a:cs typeface="Arial Black"/>
                <a:sym typeface="Arial Black"/>
              </a:endParaRPr>
            </a:p>
          </p:txBody>
        </p:sp>
      </p:grpSp>
      <p:grpSp>
        <p:nvGrpSpPr>
          <p:cNvPr id="492" name="Google Shape;492;p21"/>
          <p:cNvGrpSpPr/>
          <p:nvPr/>
        </p:nvGrpSpPr>
        <p:grpSpPr>
          <a:xfrm>
            <a:off x="3850060" y="5597436"/>
            <a:ext cx="1098266" cy="504008"/>
            <a:chOff x="630750" y="4469673"/>
            <a:chExt cx="1311442" cy="402466"/>
          </a:xfrm>
        </p:grpSpPr>
        <p:sp>
          <p:nvSpPr>
            <p:cNvPr id="493" name="Google Shape;493;p21"/>
            <p:cNvSpPr/>
            <p:nvPr/>
          </p:nvSpPr>
          <p:spPr>
            <a:xfrm>
              <a:off x="630750" y="4469673"/>
              <a:ext cx="1311442" cy="402466"/>
            </a:xfrm>
            <a:prstGeom prst="rect">
              <a:avLst/>
            </a:prstGeom>
            <a:solidFill>
              <a:srgbClr val="A1DB27"/>
            </a:solidFill>
            <a:ln cap="flat" cmpd="sng" w="19050">
              <a:solidFill>
                <a:srgbClr val="15183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94" name="Google Shape;494;p21"/>
            <p:cNvSpPr txBox="1"/>
            <p:nvPr/>
          </p:nvSpPr>
          <p:spPr>
            <a:xfrm>
              <a:off x="650170" y="4533437"/>
              <a:ext cx="1242942" cy="31947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 </a:t>
              </a:r>
              <a:r>
                <a:rPr b="1" i="0" lang="es-CO" sz="1800" u="none" cap="none" strike="noStrike">
                  <a:solidFill>
                    <a:schemeClr val="lt1"/>
                  </a:solidFill>
                  <a:latin typeface="Arial Black"/>
                  <a:ea typeface="Arial Black"/>
                  <a:cs typeface="Arial Black"/>
                  <a:sym typeface="Arial Black"/>
                </a:rPr>
                <a:t> </a:t>
              </a:r>
              <a:r>
                <a:rPr b="1" i="0" lang="es-CO" sz="1800" u="none" cap="none" strike="noStrike">
                  <a:solidFill>
                    <a:srgbClr val="151837"/>
                  </a:solidFill>
                  <a:latin typeface="Arial Black"/>
                  <a:ea typeface="Arial Black"/>
                  <a:cs typeface="Arial Black"/>
                  <a:sym typeface="Arial Black"/>
                </a:rPr>
                <a:t>7</a:t>
              </a:r>
              <a:endParaRPr b="1" i="0" sz="2000" u="none" cap="none" strike="noStrike">
                <a:solidFill>
                  <a:srgbClr val="151837"/>
                </a:solidFill>
                <a:latin typeface="Arial Black"/>
                <a:ea typeface="Arial Black"/>
                <a:cs typeface="Arial Black"/>
                <a:sym typeface="Arial Black"/>
              </a:endParaRPr>
            </a:p>
          </p:txBody>
        </p:sp>
      </p:grpSp>
      <p:grpSp>
        <p:nvGrpSpPr>
          <p:cNvPr id="495" name="Google Shape;495;p21"/>
          <p:cNvGrpSpPr/>
          <p:nvPr/>
        </p:nvGrpSpPr>
        <p:grpSpPr>
          <a:xfrm>
            <a:off x="1385613" y="2810057"/>
            <a:ext cx="2257574" cy="688986"/>
            <a:chOff x="299142" y="2332709"/>
            <a:chExt cx="2262819" cy="635304"/>
          </a:xfrm>
        </p:grpSpPr>
        <p:sp>
          <p:nvSpPr>
            <p:cNvPr id="496" name="Google Shape;496;p21"/>
            <p:cNvSpPr/>
            <p:nvPr/>
          </p:nvSpPr>
          <p:spPr>
            <a:xfrm>
              <a:off x="299142" y="2332709"/>
              <a:ext cx="2254234" cy="635304"/>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2060"/>
                </a:solidFill>
                <a:latin typeface="Calibri"/>
                <a:ea typeface="Calibri"/>
                <a:cs typeface="Calibri"/>
                <a:sym typeface="Calibri"/>
              </a:endParaRPr>
            </a:p>
          </p:txBody>
        </p:sp>
        <p:sp>
          <p:nvSpPr>
            <p:cNvPr id="497" name="Google Shape;497;p21"/>
            <p:cNvSpPr txBox="1"/>
            <p:nvPr/>
          </p:nvSpPr>
          <p:spPr>
            <a:xfrm>
              <a:off x="307726" y="2425277"/>
              <a:ext cx="2254235" cy="482417"/>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1" i="0" lang="es-CO" sz="1400" u="none" cap="none" strike="noStrike">
                  <a:solidFill>
                    <a:srgbClr val="151837"/>
                  </a:solidFill>
                  <a:latin typeface="Arial"/>
                  <a:ea typeface="Arial"/>
                  <a:cs typeface="Arial"/>
                  <a:sym typeface="Arial"/>
                </a:rPr>
                <a:t>ESTRATEGIAS DE INFORMACIÓN</a:t>
              </a:r>
              <a:endParaRPr b="1" i="0" sz="1200" u="none" cap="none" strike="noStrike">
                <a:solidFill>
                  <a:srgbClr val="151837"/>
                </a:solidFill>
                <a:latin typeface="Arial"/>
                <a:ea typeface="Arial"/>
                <a:cs typeface="Arial"/>
                <a:sym typeface="Arial"/>
              </a:endParaRPr>
            </a:p>
          </p:txBody>
        </p:sp>
      </p:grpSp>
      <p:grpSp>
        <p:nvGrpSpPr>
          <p:cNvPr id="498" name="Google Shape;498;p21"/>
          <p:cNvGrpSpPr/>
          <p:nvPr/>
        </p:nvGrpSpPr>
        <p:grpSpPr>
          <a:xfrm>
            <a:off x="5573082" y="2828783"/>
            <a:ext cx="1098266" cy="504008"/>
            <a:chOff x="630750" y="4469672"/>
            <a:chExt cx="1311442" cy="402466"/>
          </a:xfrm>
        </p:grpSpPr>
        <p:sp>
          <p:nvSpPr>
            <p:cNvPr id="499" name="Google Shape;499;p21"/>
            <p:cNvSpPr/>
            <p:nvPr/>
          </p:nvSpPr>
          <p:spPr>
            <a:xfrm>
              <a:off x="630750" y="4469672"/>
              <a:ext cx="1311442" cy="402466"/>
            </a:xfrm>
            <a:prstGeom prst="rect">
              <a:avLst/>
            </a:prstGeom>
            <a:solidFill>
              <a:srgbClr val="151837"/>
            </a:solidFill>
            <a:ln cap="flat" cmpd="sng" w="19050">
              <a:solidFill>
                <a:srgbClr val="A4D05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00" name="Google Shape;500;p21"/>
            <p:cNvSpPr txBox="1"/>
            <p:nvPr/>
          </p:nvSpPr>
          <p:spPr>
            <a:xfrm>
              <a:off x="650170" y="4533437"/>
              <a:ext cx="1242942" cy="319473"/>
            </a:xfrm>
            <a:prstGeom prst="rect">
              <a:avLst/>
            </a:prstGeom>
            <a:solidFill>
              <a:srgbClr val="151837"/>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4481</a:t>
              </a:r>
              <a:endParaRPr b="1" i="0" sz="2000" u="none" cap="none" strike="noStrike">
                <a:solidFill>
                  <a:schemeClr val="lt1"/>
                </a:solidFill>
                <a:latin typeface="Arial Black"/>
                <a:ea typeface="Arial Black"/>
                <a:cs typeface="Arial Black"/>
                <a:sym typeface="Arial Black"/>
              </a:endParaRPr>
            </a:p>
          </p:txBody>
        </p:sp>
      </p:grpSp>
      <p:grpSp>
        <p:nvGrpSpPr>
          <p:cNvPr id="501" name="Google Shape;501;p21"/>
          <p:cNvGrpSpPr/>
          <p:nvPr/>
        </p:nvGrpSpPr>
        <p:grpSpPr>
          <a:xfrm>
            <a:off x="3878053" y="2799363"/>
            <a:ext cx="1098266" cy="504008"/>
            <a:chOff x="630750" y="4469673"/>
            <a:chExt cx="1311442" cy="402466"/>
          </a:xfrm>
        </p:grpSpPr>
        <p:sp>
          <p:nvSpPr>
            <p:cNvPr id="502" name="Google Shape;502;p21"/>
            <p:cNvSpPr/>
            <p:nvPr/>
          </p:nvSpPr>
          <p:spPr>
            <a:xfrm>
              <a:off x="630750" y="4469673"/>
              <a:ext cx="1311442" cy="402466"/>
            </a:xfrm>
            <a:prstGeom prst="rect">
              <a:avLst/>
            </a:prstGeom>
            <a:solidFill>
              <a:srgbClr val="A1DB27"/>
            </a:solidFill>
            <a:ln cap="flat" cmpd="sng" w="19050">
              <a:solidFill>
                <a:srgbClr val="15183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03" name="Google Shape;503;p21"/>
            <p:cNvSpPr txBox="1"/>
            <p:nvPr/>
          </p:nvSpPr>
          <p:spPr>
            <a:xfrm>
              <a:off x="650170" y="4533437"/>
              <a:ext cx="1242942" cy="31946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 </a:t>
              </a:r>
              <a:r>
                <a:rPr b="1" i="0" lang="es-CO" sz="1800" u="none" cap="none" strike="noStrike">
                  <a:solidFill>
                    <a:schemeClr val="lt1"/>
                  </a:solidFill>
                  <a:latin typeface="Arial Black"/>
                  <a:ea typeface="Arial Black"/>
                  <a:cs typeface="Arial Black"/>
                  <a:sym typeface="Arial Black"/>
                </a:rPr>
                <a:t> </a:t>
              </a:r>
              <a:r>
                <a:rPr b="1" i="0" lang="es-CO" sz="1800" u="none" cap="none" strike="noStrike">
                  <a:solidFill>
                    <a:srgbClr val="151837"/>
                  </a:solidFill>
                  <a:latin typeface="Arial Black"/>
                  <a:ea typeface="Arial Black"/>
                  <a:cs typeface="Arial Black"/>
                  <a:sym typeface="Arial Black"/>
                </a:rPr>
                <a:t>92</a:t>
              </a:r>
              <a:endParaRPr b="1" i="0" sz="2000" u="none" cap="none" strike="noStrike">
                <a:solidFill>
                  <a:srgbClr val="151837"/>
                </a:solidFill>
                <a:latin typeface="Arial Black"/>
                <a:ea typeface="Arial Black"/>
                <a:cs typeface="Arial Black"/>
                <a:sym typeface="Arial Black"/>
              </a:endParaRPr>
            </a:p>
          </p:txBody>
        </p:sp>
      </p:grpSp>
      <p:grpSp>
        <p:nvGrpSpPr>
          <p:cNvPr id="504" name="Google Shape;504;p21"/>
          <p:cNvGrpSpPr/>
          <p:nvPr/>
        </p:nvGrpSpPr>
        <p:grpSpPr>
          <a:xfrm>
            <a:off x="1394466" y="3657694"/>
            <a:ext cx="2257620" cy="741940"/>
            <a:chOff x="299142" y="2332709"/>
            <a:chExt cx="2254234" cy="635304"/>
          </a:xfrm>
        </p:grpSpPr>
        <p:sp>
          <p:nvSpPr>
            <p:cNvPr id="505" name="Google Shape;505;p21"/>
            <p:cNvSpPr/>
            <p:nvPr/>
          </p:nvSpPr>
          <p:spPr>
            <a:xfrm>
              <a:off x="299142" y="2332709"/>
              <a:ext cx="2254234" cy="635304"/>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2060"/>
                </a:solidFill>
                <a:latin typeface="Calibri"/>
                <a:ea typeface="Calibri"/>
                <a:cs typeface="Calibri"/>
                <a:sym typeface="Calibri"/>
              </a:endParaRPr>
            </a:p>
          </p:txBody>
        </p:sp>
        <p:sp>
          <p:nvSpPr>
            <p:cNvPr id="506" name="Google Shape;506;p21"/>
            <p:cNvSpPr txBox="1"/>
            <p:nvPr/>
          </p:nvSpPr>
          <p:spPr>
            <a:xfrm>
              <a:off x="342732" y="2425277"/>
              <a:ext cx="2067205" cy="395277"/>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200"/>
                <a:buFont typeface="Arial"/>
                <a:buNone/>
              </a:pPr>
              <a:r>
                <a:rPr b="1" i="0" lang="es-CO" sz="1200" u="none" cap="none" strike="noStrike">
                  <a:solidFill>
                    <a:srgbClr val="151837"/>
                  </a:solidFill>
                  <a:latin typeface="Arial"/>
                  <a:ea typeface="Arial"/>
                  <a:cs typeface="Arial"/>
                  <a:sym typeface="Arial"/>
                </a:rPr>
                <a:t>ACCIONES PARA FORTALECIMIENTO</a:t>
              </a:r>
              <a:endParaRPr b="1" i="0" sz="1200" u="none" cap="none" strike="noStrike">
                <a:solidFill>
                  <a:srgbClr val="151837"/>
                </a:solidFill>
                <a:latin typeface="Arial"/>
                <a:ea typeface="Arial"/>
                <a:cs typeface="Arial"/>
                <a:sym typeface="Arial"/>
              </a:endParaRPr>
            </a:p>
          </p:txBody>
        </p:sp>
      </p:grpSp>
      <p:grpSp>
        <p:nvGrpSpPr>
          <p:cNvPr id="507" name="Google Shape;507;p21"/>
          <p:cNvGrpSpPr/>
          <p:nvPr/>
        </p:nvGrpSpPr>
        <p:grpSpPr>
          <a:xfrm>
            <a:off x="1398822" y="4553907"/>
            <a:ext cx="2257620" cy="858841"/>
            <a:chOff x="299142" y="2332709"/>
            <a:chExt cx="2254234" cy="661309"/>
          </a:xfrm>
        </p:grpSpPr>
        <p:sp>
          <p:nvSpPr>
            <p:cNvPr id="508" name="Google Shape;508;p21"/>
            <p:cNvSpPr/>
            <p:nvPr/>
          </p:nvSpPr>
          <p:spPr>
            <a:xfrm>
              <a:off x="299142" y="2332709"/>
              <a:ext cx="2254234" cy="635304"/>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2060"/>
                </a:solidFill>
                <a:latin typeface="Calibri"/>
                <a:ea typeface="Calibri"/>
                <a:cs typeface="Calibri"/>
                <a:sym typeface="Calibri"/>
              </a:endParaRPr>
            </a:p>
          </p:txBody>
        </p:sp>
        <p:sp>
          <p:nvSpPr>
            <p:cNvPr id="509" name="Google Shape;509;p21"/>
            <p:cNvSpPr txBox="1"/>
            <p:nvPr/>
          </p:nvSpPr>
          <p:spPr>
            <a:xfrm>
              <a:off x="342732" y="2425277"/>
              <a:ext cx="2186100" cy="568741"/>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1" i="0" lang="es-CO" sz="1400" u="none" cap="none" strike="noStrike">
                  <a:solidFill>
                    <a:srgbClr val="151837"/>
                  </a:solidFill>
                  <a:latin typeface="Arial"/>
                  <a:ea typeface="Arial"/>
                  <a:cs typeface="Arial"/>
                  <a:sym typeface="Arial"/>
                </a:rPr>
                <a:t>PARTICIPACION CIUDADANA GRUPOS DE INTERES Y VALOR</a:t>
              </a:r>
              <a:endParaRPr b="1" i="0" sz="1200" u="none" cap="none" strike="noStrike">
                <a:solidFill>
                  <a:srgbClr val="151837"/>
                </a:solidFill>
                <a:latin typeface="Arial"/>
                <a:ea typeface="Arial"/>
                <a:cs typeface="Arial"/>
                <a:sym typeface="Arial"/>
              </a:endParaRPr>
            </a:p>
          </p:txBody>
        </p:sp>
      </p:grpSp>
      <p:sp>
        <p:nvSpPr>
          <p:cNvPr id="510" name="Google Shape;510;p21"/>
          <p:cNvSpPr txBox="1"/>
          <p:nvPr/>
        </p:nvSpPr>
        <p:spPr>
          <a:xfrm>
            <a:off x="3299559" y="2486394"/>
            <a:ext cx="2230414"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s-CO" sz="1400" u="none" cap="none" strike="noStrike">
                <a:solidFill>
                  <a:srgbClr val="151837"/>
                </a:solidFill>
                <a:latin typeface="Arial"/>
                <a:ea typeface="Arial"/>
                <a:cs typeface="Arial"/>
                <a:sym typeface="Arial"/>
              </a:rPr>
              <a:t>Actividades</a:t>
            </a:r>
            <a:endParaRPr b="1" i="0" sz="1200" u="none" cap="none" strike="noStrike">
              <a:solidFill>
                <a:srgbClr val="151837"/>
              </a:solidFill>
              <a:latin typeface="Arial"/>
              <a:ea typeface="Arial"/>
              <a:cs typeface="Arial"/>
              <a:sym typeface="Arial"/>
            </a:endParaRPr>
          </a:p>
        </p:txBody>
      </p:sp>
      <p:sp>
        <p:nvSpPr>
          <p:cNvPr id="511" name="Google Shape;511;p21"/>
          <p:cNvSpPr txBox="1"/>
          <p:nvPr/>
        </p:nvSpPr>
        <p:spPr>
          <a:xfrm>
            <a:off x="5430442" y="2370751"/>
            <a:ext cx="1306238" cy="52318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s-CO" sz="1400" u="none" cap="none" strike="noStrike">
                <a:solidFill>
                  <a:srgbClr val="151837"/>
                </a:solidFill>
                <a:latin typeface="Arial"/>
                <a:ea typeface="Arial"/>
                <a:cs typeface="Arial"/>
                <a:sym typeface="Arial"/>
              </a:rPr>
              <a:t>Ciudadanos atendidos </a:t>
            </a:r>
            <a:endParaRPr b="0" i="0" sz="1400" u="none" cap="none" strike="noStrike">
              <a:solidFill>
                <a:srgbClr val="000000"/>
              </a:solidFill>
              <a:latin typeface="Arial"/>
              <a:ea typeface="Arial"/>
              <a:cs typeface="Arial"/>
              <a:sym typeface="Arial"/>
            </a:endParaRPr>
          </a:p>
        </p:txBody>
      </p:sp>
      <p:grpSp>
        <p:nvGrpSpPr>
          <p:cNvPr id="512" name="Google Shape;512;p21"/>
          <p:cNvGrpSpPr/>
          <p:nvPr/>
        </p:nvGrpSpPr>
        <p:grpSpPr>
          <a:xfrm>
            <a:off x="5577854" y="3682355"/>
            <a:ext cx="1098266" cy="504008"/>
            <a:chOff x="630750" y="4469672"/>
            <a:chExt cx="1311442" cy="402466"/>
          </a:xfrm>
        </p:grpSpPr>
        <p:sp>
          <p:nvSpPr>
            <p:cNvPr id="513" name="Google Shape;513;p21"/>
            <p:cNvSpPr/>
            <p:nvPr/>
          </p:nvSpPr>
          <p:spPr>
            <a:xfrm>
              <a:off x="630750" y="4469672"/>
              <a:ext cx="1311442" cy="402466"/>
            </a:xfrm>
            <a:prstGeom prst="rect">
              <a:avLst/>
            </a:prstGeom>
            <a:solidFill>
              <a:srgbClr val="151837"/>
            </a:solidFill>
            <a:ln cap="flat" cmpd="sng" w="19050">
              <a:solidFill>
                <a:srgbClr val="A4D05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14" name="Google Shape;514;p21"/>
            <p:cNvSpPr txBox="1"/>
            <p:nvPr/>
          </p:nvSpPr>
          <p:spPr>
            <a:xfrm>
              <a:off x="650170" y="4533437"/>
              <a:ext cx="1242942" cy="319473"/>
            </a:xfrm>
            <a:prstGeom prst="rect">
              <a:avLst/>
            </a:prstGeom>
            <a:solidFill>
              <a:srgbClr val="151837"/>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 </a:t>
              </a:r>
              <a:r>
                <a:rPr b="1" i="0" lang="es-CO" sz="1800" u="none" cap="none" strike="noStrike">
                  <a:solidFill>
                    <a:schemeClr val="lt1"/>
                  </a:solidFill>
                  <a:latin typeface="Arial Black"/>
                  <a:ea typeface="Arial Black"/>
                  <a:cs typeface="Arial Black"/>
                  <a:sym typeface="Arial Black"/>
                </a:rPr>
                <a:t>889</a:t>
              </a:r>
              <a:endParaRPr b="1" i="0" sz="2000" u="none" cap="none" strike="noStrike">
                <a:solidFill>
                  <a:schemeClr val="lt1"/>
                </a:solidFill>
                <a:latin typeface="Arial Black"/>
                <a:ea typeface="Arial Black"/>
                <a:cs typeface="Arial Black"/>
                <a:sym typeface="Arial Black"/>
              </a:endParaRPr>
            </a:p>
          </p:txBody>
        </p:sp>
      </p:grpSp>
      <p:grpSp>
        <p:nvGrpSpPr>
          <p:cNvPr id="515" name="Google Shape;515;p21"/>
          <p:cNvGrpSpPr/>
          <p:nvPr/>
        </p:nvGrpSpPr>
        <p:grpSpPr>
          <a:xfrm>
            <a:off x="3891162" y="3659349"/>
            <a:ext cx="1098266" cy="504008"/>
            <a:chOff x="630750" y="4469673"/>
            <a:chExt cx="1311442" cy="402466"/>
          </a:xfrm>
        </p:grpSpPr>
        <p:sp>
          <p:nvSpPr>
            <p:cNvPr id="516" name="Google Shape;516;p21"/>
            <p:cNvSpPr/>
            <p:nvPr/>
          </p:nvSpPr>
          <p:spPr>
            <a:xfrm>
              <a:off x="630750" y="4469673"/>
              <a:ext cx="1311442" cy="402466"/>
            </a:xfrm>
            <a:prstGeom prst="rect">
              <a:avLst/>
            </a:prstGeom>
            <a:solidFill>
              <a:srgbClr val="A1DB27"/>
            </a:solidFill>
            <a:ln cap="flat" cmpd="sng" w="19050">
              <a:solidFill>
                <a:srgbClr val="15183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17" name="Google Shape;517;p21"/>
            <p:cNvSpPr txBox="1"/>
            <p:nvPr/>
          </p:nvSpPr>
          <p:spPr>
            <a:xfrm>
              <a:off x="650170" y="4533437"/>
              <a:ext cx="1242942" cy="31947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 </a:t>
              </a:r>
              <a:r>
                <a:rPr b="1" i="0" lang="es-CO" sz="1800" u="none" cap="none" strike="noStrike">
                  <a:solidFill>
                    <a:schemeClr val="lt1"/>
                  </a:solidFill>
                  <a:latin typeface="Arial Black"/>
                  <a:ea typeface="Arial Black"/>
                  <a:cs typeface="Arial Black"/>
                  <a:sym typeface="Arial Black"/>
                </a:rPr>
                <a:t> </a:t>
              </a:r>
              <a:r>
                <a:rPr b="1" i="0" lang="es-CO" sz="1800" u="none" cap="none" strike="noStrike">
                  <a:solidFill>
                    <a:srgbClr val="151837"/>
                  </a:solidFill>
                  <a:latin typeface="Arial Black"/>
                  <a:ea typeface="Arial Black"/>
                  <a:cs typeface="Arial Black"/>
                  <a:sym typeface="Arial Black"/>
                </a:rPr>
                <a:t>20</a:t>
              </a:r>
              <a:endParaRPr b="1" i="0" sz="2000" u="none" cap="none" strike="noStrike">
                <a:solidFill>
                  <a:srgbClr val="151837"/>
                </a:solidFill>
                <a:latin typeface="Arial Black"/>
                <a:ea typeface="Arial Black"/>
                <a:cs typeface="Arial Black"/>
                <a:sym typeface="Arial Black"/>
              </a:endParaRPr>
            </a:p>
          </p:txBody>
        </p:sp>
      </p:grpSp>
      <p:grpSp>
        <p:nvGrpSpPr>
          <p:cNvPr id="518" name="Google Shape;518;p21"/>
          <p:cNvGrpSpPr/>
          <p:nvPr/>
        </p:nvGrpSpPr>
        <p:grpSpPr>
          <a:xfrm>
            <a:off x="5534428" y="4581087"/>
            <a:ext cx="1098266" cy="504008"/>
            <a:chOff x="630750" y="4469672"/>
            <a:chExt cx="1311442" cy="402466"/>
          </a:xfrm>
        </p:grpSpPr>
        <p:sp>
          <p:nvSpPr>
            <p:cNvPr id="519" name="Google Shape;519;p21"/>
            <p:cNvSpPr/>
            <p:nvPr/>
          </p:nvSpPr>
          <p:spPr>
            <a:xfrm>
              <a:off x="630750" y="4469672"/>
              <a:ext cx="1311442" cy="402466"/>
            </a:xfrm>
            <a:prstGeom prst="rect">
              <a:avLst/>
            </a:prstGeom>
            <a:solidFill>
              <a:srgbClr val="151837"/>
            </a:solidFill>
            <a:ln cap="flat" cmpd="sng" w="19050">
              <a:solidFill>
                <a:srgbClr val="A4D05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20" name="Google Shape;520;p21"/>
            <p:cNvSpPr txBox="1"/>
            <p:nvPr/>
          </p:nvSpPr>
          <p:spPr>
            <a:xfrm>
              <a:off x="650170" y="4533437"/>
              <a:ext cx="1242942" cy="319473"/>
            </a:xfrm>
            <a:prstGeom prst="rect">
              <a:avLst/>
            </a:prstGeom>
            <a:solidFill>
              <a:srgbClr val="151837"/>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1801</a:t>
              </a:r>
              <a:endParaRPr b="1" i="0" sz="2000" u="none" cap="none" strike="noStrike">
                <a:solidFill>
                  <a:schemeClr val="lt1"/>
                </a:solidFill>
                <a:latin typeface="Arial Black"/>
                <a:ea typeface="Arial Black"/>
                <a:cs typeface="Arial Black"/>
                <a:sym typeface="Arial Black"/>
              </a:endParaRPr>
            </a:p>
          </p:txBody>
        </p:sp>
      </p:grpSp>
      <p:grpSp>
        <p:nvGrpSpPr>
          <p:cNvPr id="521" name="Google Shape;521;p21"/>
          <p:cNvGrpSpPr/>
          <p:nvPr/>
        </p:nvGrpSpPr>
        <p:grpSpPr>
          <a:xfrm>
            <a:off x="3904414" y="4562728"/>
            <a:ext cx="1098266" cy="504008"/>
            <a:chOff x="630750" y="4469673"/>
            <a:chExt cx="1311442" cy="402466"/>
          </a:xfrm>
        </p:grpSpPr>
        <p:sp>
          <p:nvSpPr>
            <p:cNvPr id="522" name="Google Shape;522;p21"/>
            <p:cNvSpPr/>
            <p:nvPr/>
          </p:nvSpPr>
          <p:spPr>
            <a:xfrm>
              <a:off x="630750" y="4469673"/>
              <a:ext cx="1311442" cy="402466"/>
            </a:xfrm>
            <a:prstGeom prst="rect">
              <a:avLst/>
            </a:prstGeom>
            <a:solidFill>
              <a:srgbClr val="A1DB27"/>
            </a:solidFill>
            <a:ln cap="flat" cmpd="sng" w="19050">
              <a:solidFill>
                <a:srgbClr val="15183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23" name="Google Shape;523;p21"/>
            <p:cNvSpPr txBox="1"/>
            <p:nvPr/>
          </p:nvSpPr>
          <p:spPr>
            <a:xfrm>
              <a:off x="650170" y="4533437"/>
              <a:ext cx="1242942" cy="31947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rgbClr val="151837"/>
                  </a:solidFill>
                  <a:latin typeface="Arial Black"/>
                  <a:ea typeface="Arial Black"/>
                  <a:cs typeface="Arial Black"/>
                  <a:sym typeface="Arial Black"/>
                </a:rPr>
                <a:t>85</a:t>
              </a:r>
              <a:endParaRPr b="1" i="0" sz="2000" u="none" cap="none" strike="noStrike">
                <a:solidFill>
                  <a:srgbClr val="151837"/>
                </a:solidFill>
                <a:latin typeface="Arial Black"/>
                <a:ea typeface="Arial Black"/>
                <a:cs typeface="Arial Black"/>
                <a:sym typeface="Arial Black"/>
              </a:endParaRPr>
            </a:p>
          </p:txBody>
        </p:sp>
      </p:grpSp>
      <p:sp>
        <p:nvSpPr>
          <p:cNvPr id="524" name="Google Shape;524;p21"/>
          <p:cNvSpPr txBox="1"/>
          <p:nvPr/>
        </p:nvSpPr>
        <p:spPr>
          <a:xfrm>
            <a:off x="200033" y="1059800"/>
            <a:ext cx="11858700" cy="1323399"/>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Arial"/>
              <a:buNone/>
            </a:pPr>
            <a:r>
              <a:rPr b="1" i="0" lang="es-CO" sz="2000" u="none" cap="none" strike="noStrike">
                <a:solidFill>
                  <a:srgbClr val="1D2046"/>
                </a:solidFill>
                <a:latin typeface="Arial"/>
                <a:ea typeface="Arial"/>
                <a:cs typeface="Arial"/>
                <a:sym typeface="Arial"/>
              </a:rPr>
              <a:t>La Oficina de Gestión Social a través de los Centros Locales de Movilidad-EGSL, promueve la participación activa e incidente de la ciudadanía en los territorios a partir de diversos escenarios de participación. En el 2024 se realizaron las siguientes acciones en la localidad de Kennedy:</a:t>
            </a:r>
            <a:endParaRPr b="1" i="0" sz="2000" u="none" cap="none" strike="noStrike">
              <a:solidFill>
                <a:srgbClr val="1D2046"/>
              </a:solidFill>
              <a:latin typeface="Arial"/>
              <a:ea typeface="Arial"/>
              <a:cs typeface="Arial"/>
              <a:sym typeface="Arial"/>
            </a:endParaRPr>
          </a:p>
        </p:txBody>
      </p:sp>
      <p:pic>
        <p:nvPicPr>
          <p:cNvPr id="525" name="Google Shape;525;p21"/>
          <p:cNvPicPr preferRelativeResize="0"/>
          <p:nvPr/>
        </p:nvPicPr>
        <p:blipFill rotWithShape="1">
          <a:blip r:embed="rId10">
            <a:alphaModFix/>
          </a:blip>
          <a:srcRect b="2111" l="0" r="62912" t="35961"/>
          <a:stretch/>
        </p:blipFill>
        <p:spPr>
          <a:xfrm>
            <a:off x="10153055" y="-12186"/>
            <a:ext cx="2038944" cy="6858000"/>
          </a:xfrm>
          <a:prstGeom prst="rect">
            <a:avLst/>
          </a:prstGeom>
          <a:noFill/>
          <a:ln>
            <a:noFill/>
          </a:ln>
        </p:spPr>
      </p:pic>
      <p:pic>
        <p:nvPicPr>
          <p:cNvPr id="526" name="Google Shape;526;p21"/>
          <p:cNvPicPr preferRelativeResize="0"/>
          <p:nvPr/>
        </p:nvPicPr>
        <p:blipFill rotWithShape="1">
          <a:blip r:embed="rId11">
            <a:alphaModFix/>
          </a:blip>
          <a:srcRect b="0" l="0" r="2770" t="0"/>
          <a:stretch/>
        </p:blipFill>
        <p:spPr>
          <a:xfrm>
            <a:off x="7066100" y="2314278"/>
            <a:ext cx="4359557" cy="226707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cxnSp>
        <p:nvCxnSpPr>
          <p:cNvPr id="531" name="Google Shape;531;p22"/>
          <p:cNvCxnSpPr/>
          <p:nvPr/>
        </p:nvCxnSpPr>
        <p:spPr>
          <a:xfrm>
            <a:off x="14503" y="967072"/>
            <a:ext cx="10302300" cy="0"/>
          </a:xfrm>
          <a:prstGeom prst="straightConnector1">
            <a:avLst/>
          </a:prstGeom>
          <a:noFill/>
          <a:ln cap="flat" cmpd="sng" w="38100">
            <a:solidFill>
              <a:srgbClr val="BED000"/>
            </a:solidFill>
            <a:prstDash val="solid"/>
            <a:miter lim="800000"/>
            <a:headEnd len="sm" w="sm" type="none"/>
            <a:tailEnd len="sm" w="sm" type="none"/>
          </a:ln>
        </p:spPr>
      </p:cxnSp>
      <p:cxnSp>
        <p:nvCxnSpPr>
          <p:cNvPr id="532" name="Google Shape;532;p22"/>
          <p:cNvCxnSpPr/>
          <p:nvPr/>
        </p:nvCxnSpPr>
        <p:spPr>
          <a:xfrm rot="10800000">
            <a:off x="10316700" y="967072"/>
            <a:ext cx="1875300" cy="0"/>
          </a:xfrm>
          <a:prstGeom prst="straightConnector1">
            <a:avLst/>
          </a:prstGeom>
          <a:noFill/>
          <a:ln cap="flat" cmpd="sng" w="38100">
            <a:solidFill>
              <a:srgbClr val="1D2046"/>
            </a:solidFill>
            <a:prstDash val="solid"/>
            <a:miter lim="800000"/>
            <a:headEnd len="sm" w="sm" type="none"/>
            <a:tailEnd len="sm" w="sm" type="none"/>
          </a:ln>
        </p:spPr>
      </p:cxnSp>
      <p:sp>
        <p:nvSpPr>
          <p:cNvPr id="533" name="Google Shape;533;p22"/>
          <p:cNvSpPr txBox="1"/>
          <p:nvPr/>
        </p:nvSpPr>
        <p:spPr>
          <a:xfrm>
            <a:off x="565488" y="295282"/>
            <a:ext cx="11418000" cy="61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12. Gestión Social  </a:t>
            </a:r>
            <a:endParaRPr b="0" i="0" sz="1400" u="none" cap="none" strike="noStrike">
              <a:solidFill>
                <a:srgbClr val="000000"/>
              </a:solidFill>
              <a:latin typeface="Arial"/>
              <a:ea typeface="Arial"/>
              <a:cs typeface="Arial"/>
              <a:sym typeface="Arial"/>
            </a:endParaRPr>
          </a:p>
        </p:txBody>
      </p:sp>
      <p:pic>
        <p:nvPicPr>
          <p:cNvPr id="534" name="Google Shape;534;p22"/>
          <p:cNvPicPr preferRelativeResize="0"/>
          <p:nvPr/>
        </p:nvPicPr>
        <p:blipFill rotWithShape="1">
          <a:blip r:embed="rId3">
            <a:alphaModFix/>
          </a:blip>
          <a:srcRect b="0" l="0" r="0" t="0"/>
          <a:stretch/>
        </p:blipFill>
        <p:spPr>
          <a:xfrm>
            <a:off x="9251899" y="184927"/>
            <a:ext cx="2129687" cy="703500"/>
          </a:xfrm>
          <a:prstGeom prst="rect">
            <a:avLst/>
          </a:prstGeom>
          <a:noFill/>
          <a:ln>
            <a:noFill/>
          </a:ln>
        </p:spPr>
      </p:pic>
      <p:pic>
        <p:nvPicPr>
          <p:cNvPr id="535" name="Google Shape;535;p22"/>
          <p:cNvPicPr preferRelativeResize="0"/>
          <p:nvPr/>
        </p:nvPicPr>
        <p:blipFill rotWithShape="1">
          <a:blip r:embed="rId4">
            <a:alphaModFix/>
          </a:blip>
          <a:srcRect b="0" l="0" r="0" t="0"/>
          <a:stretch/>
        </p:blipFill>
        <p:spPr>
          <a:xfrm>
            <a:off x="0" y="5237349"/>
            <a:ext cx="641678" cy="1649080"/>
          </a:xfrm>
          <a:prstGeom prst="rect">
            <a:avLst/>
          </a:prstGeom>
          <a:noFill/>
          <a:ln>
            <a:noFill/>
          </a:ln>
        </p:spPr>
      </p:pic>
      <p:pic>
        <p:nvPicPr>
          <p:cNvPr id="536" name="Google Shape;536;p22"/>
          <p:cNvPicPr preferRelativeResize="0"/>
          <p:nvPr/>
        </p:nvPicPr>
        <p:blipFill rotWithShape="1">
          <a:blip r:embed="rId5">
            <a:alphaModFix/>
          </a:blip>
          <a:srcRect b="2111" l="0" r="62912" t="35961"/>
          <a:stretch/>
        </p:blipFill>
        <p:spPr>
          <a:xfrm>
            <a:off x="10153055" y="-12186"/>
            <a:ext cx="2038944" cy="6858000"/>
          </a:xfrm>
          <a:prstGeom prst="rect">
            <a:avLst/>
          </a:prstGeom>
          <a:noFill/>
          <a:ln>
            <a:noFill/>
          </a:ln>
        </p:spPr>
      </p:pic>
      <p:grpSp>
        <p:nvGrpSpPr>
          <p:cNvPr id="537" name="Google Shape;537;p22"/>
          <p:cNvGrpSpPr/>
          <p:nvPr/>
        </p:nvGrpSpPr>
        <p:grpSpPr>
          <a:xfrm>
            <a:off x="288452" y="5412748"/>
            <a:ext cx="777387" cy="791982"/>
            <a:chOff x="1197347" y="3211893"/>
            <a:chExt cx="1195544" cy="1100280"/>
          </a:xfrm>
        </p:grpSpPr>
        <p:sp>
          <p:nvSpPr>
            <p:cNvPr id="538" name="Google Shape;538;p22"/>
            <p:cNvSpPr/>
            <p:nvPr/>
          </p:nvSpPr>
          <p:spPr>
            <a:xfrm>
              <a:off x="1197347" y="3211893"/>
              <a:ext cx="1195544" cy="1100280"/>
            </a:xfrm>
            <a:prstGeom prst="ellipse">
              <a:avLst/>
            </a:prstGeom>
            <a:noFill/>
            <a:ln cap="flat" cmpd="sng" w="28575">
              <a:solidFill>
                <a:srgbClr val="C3D02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descr="Imagen" id="539" name="Google Shape;539;p22"/>
            <p:cNvPicPr preferRelativeResize="0"/>
            <p:nvPr/>
          </p:nvPicPr>
          <p:blipFill rotWithShape="1">
            <a:blip r:embed="rId6">
              <a:alphaModFix/>
            </a:blip>
            <a:srcRect b="0" l="0" r="0" t="0"/>
            <a:stretch/>
          </p:blipFill>
          <p:spPr>
            <a:xfrm>
              <a:off x="1335124" y="3404578"/>
              <a:ext cx="765021" cy="711306"/>
            </a:xfrm>
            <a:prstGeom prst="rect">
              <a:avLst/>
            </a:prstGeom>
            <a:noFill/>
            <a:ln>
              <a:noFill/>
            </a:ln>
          </p:spPr>
        </p:pic>
      </p:grpSp>
      <p:grpSp>
        <p:nvGrpSpPr>
          <p:cNvPr id="540" name="Google Shape;540;p22"/>
          <p:cNvGrpSpPr/>
          <p:nvPr/>
        </p:nvGrpSpPr>
        <p:grpSpPr>
          <a:xfrm>
            <a:off x="261033" y="3611842"/>
            <a:ext cx="777348" cy="792031"/>
            <a:chOff x="868710" y="3848061"/>
            <a:chExt cx="1015249" cy="863343"/>
          </a:xfrm>
        </p:grpSpPr>
        <p:pic>
          <p:nvPicPr>
            <p:cNvPr descr="Imagen" id="541" name="Google Shape;541;p22"/>
            <p:cNvPicPr preferRelativeResize="0"/>
            <p:nvPr/>
          </p:nvPicPr>
          <p:blipFill rotWithShape="1">
            <a:blip r:embed="rId7">
              <a:alphaModFix/>
            </a:blip>
            <a:srcRect b="0" l="0" r="0" t="0"/>
            <a:stretch/>
          </p:blipFill>
          <p:spPr>
            <a:xfrm>
              <a:off x="1081017" y="3993771"/>
              <a:ext cx="586243" cy="510953"/>
            </a:xfrm>
            <a:prstGeom prst="rect">
              <a:avLst/>
            </a:prstGeom>
            <a:noFill/>
            <a:ln>
              <a:noFill/>
            </a:ln>
          </p:spPr>
        </p:pic>
        <p:sp>
          <p:nvSpPr>
            <p:cNvPr id="542" name="Google Shape;542;p22"/>
            <p:cNvSpPr/>
            <p:nvPr/>
          </p:nvSpPr>
          <p:spPr>
            <a:xfrm>
              <a:off x="868710" y="3848061"/>
              <a:ext cx="1015249" cy="863343"/>
            </a:xfrm>
            <a:prstGeom prst="ellipse">
              <a:avLst/>
            </a:prstGeom>
            <a:noFill/>
            <a:ln cap="flat" cmpd="sng" w="28575">
              <a:solidFill>
                <a:srgbClr val="C3D02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543" name="Google Shape;543;p22"/>
          <p:cNvGrpSpPr/>
          <p:nvPr/>
        </p:nvGrpSpPr>
        <p:grpSpPr>
          <a:xfrm>
            <a:off x="287011" y="4512433"/>
            <a:ext cx="777348" cy="792031"/>
            <a:chOff x="1236944" y="5027585"/>
            <a:chExt cx="1015249" cy="863343"/>
          </a:xfrm>
        </p:grpSpPr>
        <p:pic>
          <p:nvPicPr>
            <p:cNvPr descr="Imagen" id="544" name="Google Shape;544;p22"/>
            <p:cNvPicPr preferRelativeResize="0"/>
            <p:nvPr/>
          </p:nvPicPr>
          <p:blipFill rotWithShape="1">
            <a:blip r:embed="rId8">
              <a:alphaModFix/>
            </a:blip>
            <a:srcRect b="0" l="0" r="0" t="0"/>
            <a:stretch/>
          </p:blipFill>
          <p:spPr>
            <a:xfrm>
              <a:off x="1397553" y="5159008"/>
              <a:ext cx="688307" cy="568128"/>
            </a:xfrm>
            <a:prstGeom prst="rect">
              <a:avLst/>
            </a:prstGeom>
            <a:noFill/>
            <a:ln>
              <a:noFill/>
            </a:ln>
          </p:spPr>
        </p:pic>
        <p:sp>
          <p:nvSpPr>
            <p:cNvPr id="545" name="Google Shape;545;p22"/>
            <p:cNvSpPr/>
            <p:nvPr/>
          </p:nvSpPr>
          <p:spPr>
            <a:xfrm>
              <a:off x="1236944" y="5027585"/>
              <a:ext cx="1015249" cy="863343"/>
            </a:xfrm>
            <a:prstGeom prst="ellipse">
              <a:avLst/>
            </a:prstGeom>
            <a:noFill/>
            <a:ln cap="flat" cmpd="sng" w="28575">
              <a:solidFill>
                <a:srgbClr val="C3D02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546" name="Google Shape;546;p22"/>
          <p:cNvGrpSpPr/>
          <p:nvPr/>
        </p:nvGrpSpPr>
        <p:grpSpPr>
          <a:xfrm>
            <a:off x="283174" y="2730642"/>
            <a:ext cx="777374" cy="792031"/>
            <a:chOff x="3017232" y="4014646"/>
            <a:chExt cx="858000" cy="863343"/>
          </a:xfrm>
        </p:grpSpPr>
        <p:pic>
          <p:nvPicPr>
            <p:cNvPr descr="Imagen" id="547" name="Google Shape;547;p22"/>
            <p:cNvPicPr preferRelativeResize="0"/>
            <p:nvPr/>
          </p:nvPicPr>
          <p:blipFill rotWithShape="1">
            <a:blip r:embed="rId9">
              <a:alphaModFix/>
            </a:blip>
            <a:srcRect b="0" l="0" r="0" t="0"/>
            <a:stretch/>
          </p:blipFill>
          <p:spPr>
            <a:xfrm>
              <a:off x="3095551" y="4140968"/>
              <a:ext cx="720000" cy="612000"/>
            </a:xfrm>
            <a:prstGeom prst="rect">
              <a:avLst/>
            </a:prstGeom>
            <a:noFill/>
            <a:ln>
              <a:noFill/>
            </a:ln>
          </p:spPr>
        </p:pic>
        <p:sp>
          <p:nvSpPr>
            <p:cNvPr id="548" name="Google Shape;548;p22"/>
            <p:cNvSpPr/>
            <p:nvPr/>
          </p:nvSpPr>
          <p:spPr>
            <a:xfrm>
              <a:off x="3017232" y="4014646"/>
              <a:ext cx="858000" cy="863343"/>
            </a:xfrm>
            <a:prstGeom prst="ellipse">
              <a:avLst/>
            </a:prstGeom>
            <a:noFill/>
            <a:ln cap="flat" cmpd="sng" w="28575">
              <a:solidFill>
                <a:srgbClr val="C3D02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549" name="Google Shape;549;p22"/>
          <p:cNvGrpSpPr/>
          <p:nvPr/>
        </p:nvGrpSpPr>
        <p:grpSpPr>
          <a:xfrm>
            <a:off x="1258107" y="2922853"/>
            <a:ext cx="2257574" cy="688986"/>
            <a:chOff x="299142" y="2332709"/>
            <a:chExt cx="2262819" cy="635304"/>
          </a:xfrm>
        </p:grpSpPr>
        <p:sp>
          <p:nvSpPr>
            <p:cNvPr id="550" name="Google Shape;550;p22"/>
            <p:cNvSpPr/>
            <p:nvPr/>
          </p:nvSpPr>
          <p:spPr>
            <a:xfrm>
              <a:off x="299142" y="2332709"/>
              <a:ext cx="2254234" cy="635304"/>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2060"/>
                </a:solidFill>
                <a:latin typeface="Calibri"/>
                <a:ea typeface="Calibri"/>
                <a:cs typeface="Calibri"/>
                <a:sym typeface="Calibri"/>
              </a:endParaRPr>
            </a:p>
          </p:txBody>
        </p:sp>
        <p:sp>
          <p:nvSpPr>
            <p:cNvPr id="551" name="Google Shape;551;p22"/>
            <p:cNvSpPr txBox="1"/>
            <p:nvPr/>
          </p:nvSpPr>
          <p:spPr>
            <a:xfrm>
              <a:off x="307726" y="2425277"/>
              <a:ext cx="2254235" cy="48874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1" i="0" lang="es-CO" sz="1400" u="none" cap="none" strike="noStrike">
                  <a:solidFill>
                    <a:srgbClr val="151837"/>
                  </a:solidFill>
                  <a:latin typeface="Arial"/>
                  <a:ea typeface="Arial"/>
                  <a:cs typeface="Arial"/>
                  <a:sym typeface="Arial"/>
                </a:rPr>
                <a:t>ARTICULACIÓN INTERINSTITUCIONAL</a:t>
              </a:r>
              <a:endParaRPr b="1" i="0" sz="1200" u="none" cap="none" strike="noStrike">
                <a:solidFill>
                  <a:srgbClr val="151837"/>
                </a:solidFill>
                <a:latin typeface="Arial"/>
                <a:ea typeface="Arial"/>
                <a:cs typeface="Arial"/>
                <a:sym typeface="Arial"/>
              </a:endParaRPr>
            </a:p>
          </p:txBody>
        </p:sp>
      </p:grpSp>
      <p:grpSp>
        <p:nvGrpSpPr>
          <p:cNvPr id="552" name="Google Shape;552;p22"/>
          <p:cNvGrpSpPr/>
          <p:nvPr/>
        </p:nvGrpSpPr>
        <p:grpSpPr>
          <a:xfrm>
            <a:off x="5445576" y="2941579"/>
            <a:ext cx="1098266" cy="504008"/>
            <a:chOff x="630750" y="4469672"/>
            <a:chExt cx="1311442" cy="402466"/>
          </a:xfrm>
        </p:grpSpPr>
        <p:sp>
          <p:nvSpPr>
            <p:cNvPr id="553" name="Google Shape;553;p22"/>
            <p:cNvSpPr/>
            <p:nvPr/>
          </p:nvSpPr>
          <p:spPr>
            <a:xfrm>
              <a:off x="630750" y="4469672"/>
              <a:ext cx="1311442" cy="402466"/>
            </a:xfrm>
            <a:prstGeom prst="rect">
              <a:avLst/>
            </a:prstGeom>
            <a:solidFill>
              <a:srgbClr val="151837"/>
            </a:solidFill>
            <a:ln cap="flat" cmpd="sng" w="19050">
              <a:solidFill>
                <a:srgbClr val="A4D05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54" name="Google Shape;554;p22"/>
            <p:cNvSpPr txBox="1"/>
            <p:nvPr/>
          </p:nvSpPr>
          <p:spPr>
            <a:xfrm>
              <a:off x="650170" y="4533437"/>
              <a:ext cx="1242942" cy="319473"/>
            </a:xfrm>
            <a:prstGeom prst="rect">
              <a:avLst/>
            </a:prstGeom>
            <a:solidFill>
              <a:srgbClr val="151837"/>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247</a:t>
              </a:r>
              <a:endParaRPr b="1" i="0" sz="2000" u="none" cap="none" strike="noStrike">
                <a:solidFill>
                  <a:schemeClr val="lt1"/>
                </a:solidFill>
                <a:latin typeface="Arial Black"/>
                <a:ea typeface="Arial Black"/>
                <a:cs typeface="Arial Black"/>
                <a:sym typeface="Arial Black"/>
              </a:endParaRPr>
            </a:p>
          </p:txBody>
        </p:sp>
      </p:grpSp>
      <p:grpSp>
        <p:nvGrpSpPr>
          <p:cNvPr id="555" name="Google Shape;555;p22"/>
          <p:cNvGrpSpPr/>
          <p:nvPr/>
        </p:nvGrpSpPr>
        <p:grpSpPr>
          <a:xfrm>
            <a:off x="3750547" y="2912159"/>
            <a:ext cx="1098266" cy="504008"/>
            <a:chOff x="630750" y="4469673"/>
            <a:chExt cx="1311442" cy="402466"/>
          </a:xfrm>
        </p:grpSpPr>
        <p:sp>
          <p:nvSpPr>
            <p:cNvPr id="556" name="Google Shape;556;p22"/>
            <p:cNvSpPr/>
            <p:nvPr/>
          </p:nvSpPr>
          <p:spPr>
            <a:xfrm>
              <a:off x="630750" y="4469673"/>
              <a:ext cx="1311442" cy="402466"/>
            </a:xfrm>
            <a:prstGeom prst="rect">
              <a:avLst/>
            </a:prstGeom>
            <a:solidFill>
              <a:srgbClr val="A1DB27"/>
            </a:solidFill>
            <a:ln cap="flat" cmpd="sng" w="19050">
              <a:solidFill>
                <a:srgbClr val="15183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57" name="Google Shape;557;p22"/>
            <p:cNvSpPr txBox="1"/>
            <p:nvPr/>
          </p:nvSpPr>
          <p:spPr>
            <a:xfrm>
              <a:off x="650170" y="4533437"/>
              <a:ext cx="1132087" cy="31947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 </a:t>
              </a:r>
              <a:r>
                <a:rPr b="1" i="0" lang="es-CO" sz="1800" u="none" cap="none" strike="noStrike">
                  <a:solidFill>
                    <a:schemeClr val="lt1"/>
                  </a:solidFill>
                  <a:latin typeface="Arial Black"/>
                  <a:ea typeface="Arial Black"/>
                  <a:cs typeface="Arial Black"/>
                  <a:sym typeface="Arial Black"/>
                </a:rPr>
                <a:t> </a:t>
              </a:r>
              <a:r>
                <a:rPr b="1" i="0" lang="es-CO" sz="1800" u="none" cap="none" strike="noStrike">
                  <a:solidFill>
                    <a:srgbClr val="151837"/>
                  </a:solidFill>
                  <a:latin typeface="Arial Black"/>
                  <a:ea typeface="Arial Black"/>
                  <a:cs typeface="Arial Black"/>
                  <a:sym typeface="Arial Black"/>
                </a:rPr>
                <a:t>157</a:t>
              </a:r>
              <a:endParaRPr b="1" i="0" sz="2000" u="none" cap="none" strike="noStrike">
                <a:solidFill>
                  <a:srgbClr val="151837"/>
                </a:solidFill>
                <a:latin typeface="Arial Black"/>
                <a:ea typeface="Arial Black"/>
                <a:cs typeface="Arial Black"/>
                <a:sym typeface="Arial Black"/>
              </a:endParaRPr>
            </a:p>
          </p:txBody>
        </p:sp>
      </p:grpSp>
      <p:grpSp>
        <p:nvGrpSpPr>
          <p:cNvPr id="558" name="Google Shape;558;p22"/>
          <p:cNvGrpSpPr/>
          <p:nvPr/>
        </p:nvGrpSpPr>
        <p:grpSpPr>
          <a:xfrm>
            <a:off x="1266960" y="3770490"/>
            <a:ext cx="2257620" cy="741940"/>
            <a:chOff x="299142" y="2332709"/>
            <a:chExt cx="2254234" cy="635304"/>
          </a:xfrm>
        </p:grpSpPr>
        <p:sp>
          <p:nvSpPr>
            <p:cNvPr id="559" name="Google Shape;559;p22"/>
            <p:cNvSpPr/>
            <p:nvPr/>
          </p:nvSpPr>
          <p:spPr>
            <a:xfrm>
              <a:off x="299142" y="2332709"/>
              <a:ext cx="2254234" cy="635304"/>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2060"/>
                </a:solidFill>
                <a:latin typeface="Calibri"/>
                <a:ea typeface="Calibri"/>
                <a:cs typeface="Calibri"/>
                <a:sym typeface="Calibri"/>
              </a:endParaRPr>
            </a:p>
          </p:txBody>
        </p:sp>
        <p:sp>
          <p:nvSpPr>
            <p:cNvPr id="560" name="Google Shape;560;p22"/>
            <p:cNvSpPr txBox="1"/>
            <p:nvPr/>
          </p:nvSpPr>
          <p:spPr>
            <a:xfrm>
              <a:off x="342732" y="2425277"/>
              <a:ext cx="2067205" cy="488746"/>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1" i="0" lang="es-CO" sz="1400" u="none" cap="none" strike="noStrike">
                  <a:solidFill>
                    <a:srgbClr val="151837"/>
                  </a:solidFill>
                  <a:latin typeface="Arial"/>
                  <a:ea typeface="Arial"/>
                  <a:cs typeface="Arial"/>
                  <a:sym typeface="Arial"/>
                </a:rPr>
                <a:t>ATENCIÓN A LA CIUDADANÍA </a:t>
              </a:r>
              <a:endParaRPr b="1" i="0" sz="1200" u="none" cap="none" strike="noStrike">
                <a:solidFill>
                  <a:srgbClr val="151837"/>
                </a:solidFill>
                <a:latin typeface="Arial"/>
                <a:ea typeface="Arial"/>
                <a:cs typeface="Arial"/>
                <a:sym typeface="Arial"/>
              </a:endParaRPr>
            </a:p>
          </p:txBody>
        </p:sp>
      </p:grpSp>
      <p:grpSp>
        <p:nvGrpSpPr>
          <p:cNvPr id="561" name="Google Shape;561;p22"/>
          <p:cNvGrpSpPr/>
          <p:nvPr/>
        </p:nvGrpSpPr>
        <p:grpSpPr>
          <a:xfrm>
            <a:off x="1271316" y="4666702"/>
            <a:ext cx="2257620" cy="825068"/>
            <a:chOff x="299142" y="2332709"/>
            <a:chExt cx="2254234" cy="635304"/>
          </a:xfrm>
        </p:grpSpPr>
        <p:sp>
          <p:nvSpPr>
            <p:cNvPr id="562" name="Google Shape;562;p22"/>
            <p:cNvSpPr/>
            <p:nvPr/>
          </p:nvSpPr>
          <p:spPr>
            <a:xfrm>
              <a:off x="299142" y="2332709"/>
              <a:ext cx="2254234" cy="635304"/>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2060"/>
                </a:solidFill>
                <a:latin typeface="Calibri"/>
                <a:ea typeface="Calibri"/>
                <a:cs typeface="Calibri"/>
                <a:sym typeface="Calibri"/>
              </a:endParaRPr>
            </a:p>
          </p:txBody>
        </p:sp>
        <p:sp>
          <p:nvSpPr>
            <p:cNvPr id="563" name="Google Shape;563;p22"/>
            <p:cNvSpPr txBox="1"/>
            <p:nvPr/>
          </p:nvSpPr>
          <p:spPr>
            <a:xfrm>
              <a:off x="342732" y="2425277"/>
              <a:ext cx="2186100" cy="4887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1" i="0" lang="es-CO" sz="1400" u="none" cap="none" strike="noStrike">
                  <a:solidFill>
                    <a:srgbClr val="151837"/>
                  </a:solidFill>
                  <a:latin typeface="Arial"/>
                  <a:ea typeface="Arial"/>
                  <a:cs typeface="Arial"/>
                  <a:sym typeface="Arial"/>
                </a:rPr>
                <a:t>GESTIÓN SOCIAL DE PROYECTOS</a:t>
              </a:r>
              <a:endParaRPr b="1" i="0" sz="1200" u="none" cap="none" strike="noStrike">
                <a:solidFill>
                  <a:srgbClr val="151837"/>
                </a:solidFill>
                <a:latin typeface="Arial"/>
                <a:ea typeface="Arial"/>
                <a:cs typeface="Arial"/>
                <a:sym typeface="Arial"/>
              </a:endParaRPr>
            </a:p>
          </p:txBody>
        </p:sp>
      </p:grpSp>
      <p:sp>
        <p:nvSpPr>
          <p:cNvPr id="564" name="Google Shape;564;p22"/>
          <p:cNvSpPr txBox="1"/>
          <p:nvPr/>
        </p:nvSpPr>
        <p:spPr>
          <a:xfrm>
            <a:off x="3172053" y="2599190"/>
            <a:ext cx="2230414"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s-CO" sz="1400" u="none" cap="none" strike="noStrike">
                <a:solidFill>
                  <a:srgbClr val="151837"/>
                </a:solidFill>
                <a:latin typeface="Arial"/>
                <a:ea typeface="Arial"/>
                <a:cs typeface="Arial"/>
                <a:sym typeface="Arial"/>
              </a:rPr>
              <a:t>Actividades</a:t>
            </a:r>
            <a:endParaRPr b="1" i="0" sz="1200" u="none" cap="none" strike="noStrike">
              <a:solidFill>
                <a:srgbClr val="151837"/>
              </a:solidFill>
              <a:latin typeface="Arial"/>
              <a:ea typeface="Arial"/>
              <a:cs typeface="Arial"/>
              <a:sym typeface="Arial"/>
            </a:endParaRPr>
          </a:p>
        </p:txBody>
      </p:sp>
      <p:sp>
        <p:nvSpPr>
          <p:cNvPr id="565" name="Google Shape;565;p22"/>
          <p:cNvSpPr txBox="1"/>
          <p:nvPr/>
        </p:nvSpPr>
        <p:spPr>
          <a:xfrm>
            <a:off x="5302936" y="2483547"/>
            <a:ext cx="1306238" cy="52318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s-CO" sz="1400" u="none" cap="none" strike="noStrike">
                <a:solidFill>
                  <a:srgbClr val="151837"/>
                </a:solidFill>
                <a:latin typeface="Arial"/>
                <a:ea typeface="Arial"/>
                <a:cs typeface="Arial"/>
                <a:sym typeface="Arial"/>
              </a:rPr>
              <a:t>Ciudadanos atendidos </a:t>
            </a:r>
            <a:endParaRPr b="0" i="0" sz="1400" u="none" cap="none" strike="noStrike">
              <a:solidFill>
                <a:srgbClr val="000000"/>
              </a:solidFill>
              <a:latin typeface="Arial"/>
              <a:ea typeface="Arial"/>
              <a:cs typeface="Arial"/>
              <a:sym typeface="Arial"/>
            </a:endParaRPr>
          </a:p>
        </p:txBody>
      </p:sp>
      <p:grpSp>
        <p:nvGrpSpPr>
          <p:cNvPr id="566" name="Google Shape;566;p22"/>
          <p:cNvGrpSpPr/>
          <p:nvPr/>
        </p:nvGrpSpPr>
        <p:grpSpPr>
          <a:xfrm>
            <a:off x="1273241" y="5587394"/>
            <a:ext cx="2257620" cy="741940"/>
            <a:chOff x="299142" y="2332709"/>
            <a:chExt cx="2254234" cy="635304"/>
          </a:xfrm>
        </p:grpSpPr>
        <p:sp>
          <p:nvSpPr>
            <p:cNvPr id="567" name="Google Shape;567;p22"/>
            <p:cNvSpPr/>
            <p:nvPr/>
          </p:nvSpPr>
          <p:spPr>
            <a:xfrm>
              <a:off x="299142" y="2332709"/>
              <a:ext cx="2254234" cy="635304"/>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2060"/>
                </a:solidFill>
                <a:latin typeface="Calibri"/>
                <a:ea typeface="Calibri"/>
                <a:cs typeface="Calibri"/>
                <a:sym typeface="Calibri"/>
              </a:endParaRPr>
            </a:p>
          </p:txBody>
        </p:sp>
        <p:sp>
          <p:nvSpPr>
            <p:cNvPr id="568" name="Google Shape;568;p22"/>
            <p:cNvSpPr txBox="1"/>
            <p:nvPr/>
          </p:nvSpPr>
          <p:spPr>
            <a:xfrm>
              <a:off x="342732" y="2425277"/>
              <a:ext cx="2185951" cy="48874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1" i="0" lang="es-CO" sz="1400" u="none" cap="none" strike="noStrike">
                  <a:solidFill>
                    <a:srgbClr val="151837"/>
                  </a:solidFill>
                  <a:latin typeface="Arial"/>
                  <a:ea typeface="Arial"/>
                  <a:cs typeface="Arial"/>
                  <a:sym typeface="Arial"/>
                </a:rPr>
                <a:t>RENDICIÓN DE CUENTAS  </a:t>
              </a:r>
              <a:endParaRPr b="1" i="0" sz="1200" u="none" cap="none" strike="noStrike">
                <a:solidFill>
                  <a:srgbClr val="151837"/>
                </a:solidFill>
                <a:latin typeface="Arial"/>
                <a:ea typeface="Arial"/>
                <a:cs typeface="Arial"/>
                <a:sym typeface="Arial"/>
              </a:endParaRPr>
            </a:p>
          </p:txBody>
        </p:sp>
      </p:grpSp>
      <p:grpSp>
        <p:nvGrpSpPr>
          <p:cNvPr id="569" name="Google Shape;569;p22"/>
          <p:cNvGrpSpPr/>
          <p:nvPr/>
        </p:nvGrpSpPr>
        <p:grpSpPr>
          <a:xfrm>
            <a:off x="5450348" y="3795151"/>
            <a:ext cx="1098266" cy="504008"/>
            <a:chOff x="630750" y="4469672"/>
            <a:chExt cx="1311442" cy="402466"/>
          </a:xfrm>
        </p:grpSpPr>
        <p:sp>
          <p:nvSpPr>
            <p:cNvPr id="570" name="Google Shape;570;p22"/>
            <p:cNvSpPr/>
            <p:nvPr/>
          </p:nvSpPr>
          <p:spPr>
            <a:xfrm>
              <a:off x="630750" y="4469672"/>
              <a:ext cx="1311442" cy="402466"/>
            </a:xfrm>
            <a:prstGeom prst="rect">
              <a:avLst/>
            </a:prstGeom>
            <a:solidFill>
              <a:srgbClr val="151837"/>
            </a:solidFill>
            <a:ln cap="flat" cmpd="sng" w="19050">
              <a:solidFill>
                <a:srgbClr val="A4D05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71" name="Google Shape;571;p22"/>
            <p:cNvSpPr txBox="1"/>
            <p:nvPr/>
          </p:nvSpPr>
          <p:spPr>
            <a:xfrm>
              <a:off x="650170" y="4533437"/>
              <a:ext cx="1242942" cy="319473"/>
            </a:xfrm>
            <a:prstGeom prst="rect">
              <a:avLst/>
            </a:prstGeom>
            <a:solidFill>
              <a:srgbClr val="151837"/>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 </a:t>
              </a:r>
              <a:r>
                <a:rPr b="1" i="0" lang="es-CO" sz="1800" u="none" cap="none" strike="noStrike">
                  <a:solidFill>
                    <a:schemeClr val="lt1"/>
                  </a:solidFill>
                  <a:latin typeface="Arial Black"/>
                  <a:ea typeface="Arial Black"/>
                  <a:cs typeface="Arial Black"/>
                  <a:sym typeface="Arial Black"/>
                </a:rPr>
                <a:t> 320</a:t>
              </a:r>
              <a:endParaRPr b="1" i="0" sz="2000" u="none" cap="none" strike="noStrike">
                <a:solidFill>
                  <a:schemeClr val="lt1"/>
                </a:solidFill>
                <a:latin typeface="Arial Black"/>
                <a:ea typeface="Arial Black"/>
                <a:cs typeface="Arial Black"/>
                <a:sym typeface="Arial Black"/>
              </a:endParaRPr>
            </a:p>
          </p:txBody>
        </p:sp>
      </p:grpSp>
      <p:grpSp>
        <p:nvGrpSpPr>
          <p:cNvPr id="572" name="Google Shape;572;p22"/>
          <p:cNvGrpSpPr/>
          <p:nvPr/>
        </p:nvGrpSpPr>
        <p:grpSpPr>
          <a:xfrm>
            <a:off x="3763656" y="3772145"/>
            <a:ext cx="1098266" cy="504008"/>
            <a:chOff x="630750" y="4469673"/>
            <a:chExt cx="1311442" cy="402466"/>
          </a:xfrm>
        </p:grpSpPr>
        <p:sp>
          <p:nvSpPr>
            <p:cNvPr id="573" name="Google Shape;573;p22"/>
            <p:cNvSpPr/>
            <p:nvPr/>
          </p:nvSpPr>
          <p:spPr>
            <a:xfrm>
              <a:off x="630750" y="4469673"/>
              <a:ext cx="1311442" cy="402466"/>
            </a:xfrm>
            <a:prstGeom prst="rect">
              <a:avLst/>
            </a:prstGeom>
            <a:solidFill>
              <a:srgbClr val="A1DB27"/>
            </a:solidFill>
            <a:ln cap="flat" cmpd="sng" w="19050">
              <a:solidFill>
                <a:srgbClr val="15183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74" name="Google Shape;574;p22"/>
            <p:cNvSpPr txBox="1"/>
            <p:nvPr/>
          </p:nvSpPr>
          <p:spPr>
            <a:xfrm>
              <a:off x="650170" y="4533437"/>
              <a:ext cx="1242942" cy="31947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 </a:t>
              </a:r>
              <a:r>
                <a:rPr b="1" i="0" lang="es-CO" sz="1800" u="none" cap="none" strike="noStrike">
                  <a:solidFill>
                    <a:schemeClr val="lt1"/>
                  </a:solidFill>
                  <a:latin typeface="Arial Black"/>
                  <a:ea typeface="Arial Black"/>
                  <a:cs typeface="Arial Black"/>
                  <a:sym typeface="Arial Black"/>
                </a:rPr>
                <a:t> </a:t>
              </a:r>
              <a:r>
                <a:rPr b="1" i="0" lang="es-CO" sz="1800" u="none" cap="none" strike="noStrike">
                  <a:solidFill>
                    <a:srgbClr val="151837"/>
                  </a:solidFill>
                  <a:latin typeface="Arial Black"/>
                  <a:ea typeface="Arial Black"/>
                  <a:cs typeface="Arial Black"/>
                  <a:sym typeface="Arial Black"/>
                </a:rPr>
                <a:t>117</a:t>
              </a:r>
              <a:endParaRPr b="1" i="0" sz="2000" u="none" cap="none" strike="noStrike">
                <a:solidFill>
                  <a:srgbClr val="151837"/>
                </a:solidFill>
                <a:latin typeface="Arial Black"/>
                <a:ea typeface="Arial Black"/>
                <a:cs typeface="Arial Black"/>
                <a:sym typeface="Arial Black"/>
              </a:endParaRPr>
            </a:p>
          </p:txBody>
        </p:sp>
      </p:grpSp>
      <p:grpSp>
        <p:nvGrpSpPr>
          <p:cNvPr id="575" name="Google Shape;575;p22"/>
          <p:cNvGrpSpPr/>
          <p:nvPr/>
        </p:nvGrpSpPr>
        <p:grpSpPr>
          <a:xfrm>
            <a:off x="5406922" y="4693883"/>
            <a:ext cx="1098266" cy="504008"/>
            <a:chOff x="630750" y="4469672"/>
            <a:chExt cx="1311442" cy="402466"/>
          </a:xfrm>
        </p:grpSpPr>
        <p:sp>
          <p:nvSpPr>
            <p:cNvPr id="576" name="Google Shape;576;p22"/>
            <p:cNvSpPr/>
            <p:nvPr/>
          </p:nvSpPr>
          <p:spPr>
            <a:xfrm>
              <a:off x="630750" y="4469672"/>
              <a:ext cx="1311442" cy="402466"/>
            </a:xfrm>
            <a:prstGeom prst="rect">
              <a:avLst/>
            </a:prstGeom>
            <a:solidFill>
              <a:srgbClr val="151837"/>
            </a:solidFill>
            <a:ln cap="flat" cmpd="sng" w="19050">
              <a:solidFill>
                <a:srgbClr val="A4D05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77" name="Google Shape;577;p22"/>
            <p:cNvSpPr txBox="1"/>
            <p:nvPr/>
          </p:nvSpPr>
          <p:spPr>
            <a:xfrm>
              <a:off x="650170" y="4533437"/>
              <a:ext cx="1242942" cy="319473"/>
            </a:xfrm>
            <a:prstGeom prst="rect">
              <a:avLst/>
            </a:prstGeom>
            <a:solidFill>
              <a:srgbClr val="151837"/>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258</a:t>
              </a:r>
              <a:endParaRPr b="1" i="0" sz="2000" u="none" cap="none" strike="noStrike">
                <a:solidFill>
                  <a:schemeClr val="lt1"/>
                </a:solidFill>
                <a:latin typeface="Arial Black"/>
                <a:ea typeface="Arial Black"/>
                <a:cs typeface="Arial Black"/>
                <a:sym typeface="Arial Black"/>
              </a:endParaRPr>
            </a:p>
          </p:txBody>
        </p:sp>
      </p:grpSp>
      <p:grpSp>
        <p:nvGrpSpPr>
          <p:cNvPr id="578" name="Google Shape;578;p22"/>
          <p:cNvGrpSpPr/>
          <p:nvPr/>
        </p:nvGrpSpPr>
        <p:grpSpPr>
          <a:xfrm>
            <a:off x="3776908" y="4675524"/>
            <a:ext cx="1098266" cy="504008"/>
            <a:chOff x="630750" y="4469673"/>
            <a:chExt cx="1311442" cy="402466"/>
          </a:xfrm>
        </p:grpSpPr>
        <p:sp>
          <p:nvSpPr>
            <p:cNvPr id="579" name="Google Shape;579;p22"/>
            <p:cNvSpPr/>
            <p:nvPr/>
          </p:nvSpPr>
          <p:spPr>
            <a:xfrm>
              <a:off x="630750" y="4469673"/>
              <a:ext cx="1311442" cy="402466"/>
            </a:xfrm>
            <a:prstGeom prst="rect">
              <a:avLst/>
            </a:prstGeom>
            <a:solidFill>
              <a:srgbClr val="A1DB27"/>
            </a:solidFill>
            <a:ln cap="flat" cmpd="sng" w="19050">
              <a:solidFill>
                <a:srgbClr val="15183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80" name="Google Shape;580;p22"/>
            <p:cNvSpPr txBox="1"/>
            <p:nvPr/>
          </p:nvSpPr>
          <p:spPr>
            <a:xfrm>
              <a:off x="650170" y="4533437"/>
              <a:ext cx="1242942" cy="31947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 </a:t>
              </a:r>
              <a:r>
                <a:rPr b="1" i="0" lang="es-CO" sz="1800" u="none" cap="none" strike="noStrike">
                  <a:solidFill>
                    <a:schemeClr val="lt1"/>
                  </a:solidFill>
                  <a:latin typeface="Arial Black"/>
                  <a:ea typeface="Arial Black"/>
                  <a:cs typeface="Arial Black"/>
                  <a:sym typeface="Arial Black"/>
                </a:rPr>
                <a:t> </a:t>
              </a:r>
              <a:r>
                <a:rPr b="1" i="0" lang="es-CO" sz="1800" u="none" cap="none" strike="noStrike">
                  <a:solidFill>
                    <a:srgbClr val="151837"/>
                  </a:solidFill>
                  <a:latin typeface="Arial Black"/>
                  <a:ea typeface="Arial Black"/>
                  <a:cs typeface="Arial Black"/>
                  <a:sym typeface="Arial Black"/>
                </a:rPr>
                <a:t>2</a:t>
              </a:r>
              <a:endParaRPr b="1" i="0" sz="2000" u="none" cap="none" strike="noStrike">
                <a:solidFill>
                  <a:srgbClr val="151837"/>
                </a:solidFill>
                <a:latin typeface="Arial Black"/>
                <a:ea typeface="Arial Black"/>
                <a:cs typeface="Arial Black"/>
                <a:sym typeface="Arial Black"/>
              </a:endParaRPr>
            </a:p>
          </p:txBody>
        </p:sp>
      </p:grpSp>
      <p:grpSp>
        <p:nvGrpSpPr>
          <p:cNvPr id="581" name="Google Shape;581;p22"/>
          <p:cNvGrpSpPr/>
          <p:nvPr/>
        </p:nvGrpSpPr>
        <p:grpSpPr>
          <a:xfrm>
            <a:off x="5433577" y="5619006"/>
            <a:ext cx="1098266" cy="504008"/>
            <a:chOff x="630750" y="4469672"/>
            <a:chExt cx="1311442" cy="402466"/>
          </a:xfrm>
        </p:grpSpPr>
        <p:sp>
          <p:nvSpPr>
            <p:cNvPr id="582" name="Google Shape;582;p22"/>
            <p:cNvSpPr/>
            <p:nvPr/>
          </p:nvSpPr>
          <p:spPr>
            <a:xfrm>
              <a:off x="630750" y="4469672"/>
              <a:ext cx="1311442" cy="402466"/>
            </a:xfrm>
            <a:prstGeom prst="rect">
              <a:avLst/>
            </a:prstGeom>
            <a:solidFill>
              <a:srgbClr val="151837"/>
            </a:solidFill>
            <a:ln cap="flat" cmpd="sng" w="19050">
              <a:solidFill>
                <a:srgbClr val="A4D05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83" name="Google Shape;583;p22"/>
            <p:cNvSpPr txBox="1"/>
            <p:nvPr/>
          </p:nvSpPr>
          <p:spPr>
            <a:xfrm>
              <a:off x="650170" y="4533437"/>
              <a:ext cx="1242942" cy="319473"/>
            </a:xfrm>
            <a:prstGeom prst="rect">
              <a:avLst/>
            </a:prstGeom>
            <a:solidFill>
              <a:srgbClr val="151837"/>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 </a:t>
              </a:r>
              <a:r>
                <a:rPr b="1" i="0" lang="es-CO" sz="1800" u="none" cap="none" strike="noStrike">
                  <a:solidFill>
                    <a:schemeClr val="lt1"/>
                  </a:solidFill>
                  <a:latin typeface="Arial Black"/>
                  <a:ea typeface="Arial Black"/>
                  <a:cs typeface="Arial Black"/>
                  <a:sym typeface="Arial Black"/>
                </a:rPr>
                <a:t> 57</a:t>
              </a:r>
              <a:endParaRPr b="1" i="0" sz="2000" u="none" cap="none" strike="noStrike">
                <a:solidFill>
                  <a:schemeClr val="lt1"/>
                </a:solidFill>
                <a:latin typeface="Arial Black"/>
                <a:ea typeface="Arial Black"/>
                <a:cs typeface="Arial Black"/>
                <a:sym typeface="Arial Black"/>
              </a:endParaRPr>
            </a:p>
          </p:txBody>
        </p:sp>
      </p:grpSp>
      <p:grpSp>
        <p:nvGrpSpPr>
          <p:cNvPr id="584" name="Google Shape;584;p22"/>
          <p:cNvGrpSpPr/>
          <p:nvPr/>
        </p:nvGrpSpPr>
        <p:grpSpPr>
          <a:xfrm>
            <a:off x="3803563" y="5606802"/>
            <a:ext cx="1098266" cy="504008"/>
            <a:chOff x="630750" y="4469673"/>
            <a:chExt cx="1311442" cy="402466"/>
          </a:xfrm>
        </p:grpSpPr>
        <p:sp>
          <p:nvSpPr>
            <p:cNvPr id="585" name="Google Shape;585;p22"/>
            <p:cNvSpPr/>
            <p:nvPr/>
          </p:nvSpPr>
          <p:spPr>
            <a:xfrm>
              <a:off x="630750" y="4469673"/>
              <a:ext cx="1311442" cy="402466"/>
            </a:xfrm>
            <a:prstGeom prst="rect">
              <a:avLst/>
            </a:prstGeom>
            <a:solidFill>
              <a:srgbClr val="A1DB27"/>
            </a:solidFill>
            <a:ln cap="flat" cmpd="sng" w="19050">
              <a:solidFill>
                <a:srgbClr val="15183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86" name="Google Shape;586;p22"/>
            <p:cNvSpPr txBox="1"/>
            <p:nvPr/>
          </p:nvSpPr>
          <p:spPr>
            <a:xfrm>
              <a:off x="650170" y="4533437"/>
              <a:ext cx="1242942" cy="31947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 </a:t>
              </a:r>
              <a:r>
                <a:rPr b="1" i="0" lang="es-CO" sz="1800" u="none" cap="none" strike="noStrike">
                  <a:solidFill>
                    <a:schemeClr val="lt1"/>
                  </a:solidFill>
                  <a:latin typeface="Arial Black"/>
                  <a:ea typeface="Arial Black"/>
                  <a:cs typeface="Arial Black"/>
                  <a:sym typeface="Arial Black"/>
                </a:rPr>
                <a:t> </a:t>
              </a:r>
              <a:r>
                <a:rPr b="1" i="0" lang="es-CO" sz="1800" u="none" cap="none" strike="noStrike">
                  <a:solidFill>
                    <a:srgbClr val="151837"/>
                  </a:solidFill>
                  <a:latin typeface="Arial Black"/>
                  <a:ea typeface="Arial Black"/>
                  <a:cs typeface="Arial Black"/>
                  <a:sym typeface="Arial Black"/>
                </a:rPr>
                <a:t>1</a:t>
              </a:r>
              <a:endParaRPr b="1" i="0" sz="2000" u="none" cap="none" strike="noStrike">
                <a:solidFill>
                  <a:srgbClr val="151837"/>
                </a:solidFill>
                <a:latin typeface="Arial Black"/>
                <a:ea typeface="Arial Black"/>
                <a:cs typeface="Arial Black"/>
                <a:sym typeface="Arial Black"/>
              </a:endParaRPr>
            </a:p>
          </p:txBody>
        </p:sp>
      </p:grpSp>
      <p:sp>
        <p:nvSpPr>
          <p:cNvPr id="587" name="Google Shape;587;p22"/>
          <p:cNvSpPr txBox="1"/>
          <p:nvPr/>
        </p:nvSpPr>
        <p:spPr>
          <a:xfrm>
            <a:off x="200033" y="1059800"/>
            <a:ext cx="11858700" cy="1323399"/>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Arial"/>
              <a:buNone/>
            </a:pPr>
            <a:r>
              <a:rPr b="1" i="0" lang="es-CO" sz="2000" u="none" cap="none" strike="noStrike">
                <a:solidFill>
                  <a:srgbClr val="1D2046"/>
                </a:solidFill>
                <a:latin typeface="Arial"/>
                <a:ea typeface="Arial"/>
                <a:cs typeface="Arial"/>
                <a:sym typeface="Arial"/>
              </a:rPr>
              <a:t>La Oficina de Gestión Social a través de los Centros Locales de Movilidad-EGSL, promueve la participación activa e incidente de la ciudadanía en los territorios a partir de diversos escenarios de participación. En el 2024 se realizaron las siguientes acciones en la localidad de Kennedy:</a:t>
            </a:r>
            <a:endParaRPr b="1" i="0" sz="2000" u="none" cap="none" strike="noStrike">
              <a:solidFill>
                <a:srgbClr val="1D2046"/>
              </a:solidFill>
              <a:latin typeface="Arial"/>
              <a:ea typeface="Arial"/>
              <a:cs typeface="Arial"/>
              <a:sym typeface="Arial"/>
            </a:endParaRPr>
          </a:p>
        </p:txBody>
      </p:sp>
      <p:pic>
        <p:nvPicPr>
          <p:cNvPr id="588" name="Google Shape;588;p22"/>
          <p:cNvPicPr preferRelativeResize="0"/>
          <p:nvPr/>
        </p:nvPicPr>
        <p:blipFill rotWithShape="1">
          <a:blip r:embed="rId10">
            <a:alphaModFix/>
          </a:blip>
          <a:srcRect b="248" l="311" r="-310" t="10470"/>
          <a:stretch/>
        </p:blipFill>
        <p:spPr>
          <a:xfrm>
            <a:off x="6912679" y="2792136"/>
            <a:ext cx="4439570" cy="333087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cxnSp>
        <p:nvCxnSpPr>
          <p:cNvPr id="593" name="Google Shape;593;p32"/>
          <p:cNvCxnSpPr/>
          <p:nvPr/>
        </p:nvCxnSpPr>
        <p:spPr>
          <a:xfrm>
            <a:off x="0" y="1345444"/>
            <a:ext cx="10302240" cy="0"/>
          </a:xfrm>
          <a:prstGeom prst="straightConnector1">
            <a:avLst/>
          </a:prstGeom>
          <a:noFill/>
          <a:ln cap="flat" cmpd="sng" w="38100">
            <a:solidFill>
              <a:srgbClr val="BED000"/>
            </a:solidFill>
            <a:prstDash val="solid"/>
            <a:miter lim="800000"/>
            <a:headEnd len="sm" w="sm" type="none"/>
            <a:tailEnd len="sm" w="sm" type="none"/>
          </a:ln>
        </p:spPr>
      </p:cxnSp>
      <p:cxnSp>
        <p:nvCxnSpPr>
          <p:cNvPr id="594" name="Google Shape;594;p32"/>
          <p:cNvCxnSpPr/>
          <p:nvPr/>
        </p:nvCxnSpPr>
        <p:spPr>
          <a:xfrm rot="10800000">
            <a:off x="10306233" y="1345441"/>
            <a:ext cx="1875257" cy="0"/>
          </a:xfrm>
          <a:prstGeom prst="straightConnector1">
            <a:avLst/>
          </a:prstGeom>
          <a:noFill/>
          <a:ln cap="flat" cmpd="sng" w="38100">
            <a:solidFill>
              <a:srgbClr val="1D2046"/>
            </a:solidFill>
            <a:prstDash val="solid"/>
            <a:miter lim="800000"/>
            <a:headEnd len="sm" w="sm" type="none"/>
            <a:tailEnd len="sm" w="sm" type="none"/>
          </a:ln>
        </p:spPr>
      </p:cxnSp>
      <p:sp>
        <p:nvSpPr>
          <p:cNvPr id="595" name="Google Shape;595;p32"/>
          <p:cNvSpPr txBox="1"/>
          <p:nvPr/>
        </p:nvSpPr>
        <p:spPr>
          <a:xfrm>
            <a:off x="428855" y="295282"/>
            <a:ext cx="11417965"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s-CO" sz="3200" u="none" cap="none" strike="noStrike">
                <a:solidFill>
                  <a:srgbClr val="1D2046"/>
                </a:solidFill>
                <a:latin typeface="Arial Black"/>
                <a:ea typeface="Arial Black"/>
                <a:cs typeface="Arial Black"/>
                <a:sym typeface="Arial Black"/>
              </a:rPr>
              <a:t>13. Acciones Pedagógicas en Seguridad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1" i="0" lang="es-CO" sz="3200" u="none" cap="none" strike="noStrike">
                <a:solidFill>
                  <a:srgbClr val="1D2046"/>
                </a:solidFill>
                <a:latin typeface="Arial Black"/>
                <a:ea typeface="Arial Black"/>
                <a:cs typeface="Arial Black"/>
                <a:sym typeface="Arial Black"/>
              </a:rPr>
              <a:t> Vial y Cultura Ciudadana.   </a:t>
            </a:r>
            <a:endParaRPr b="0" i="0" sz="1400" u="none" cap="none" strike="noStrike">
              <a:solidFill>
                <a:srgbClr val="000000"/>
              </a:solidFill>
              <a:latin typeface="Arial"/>
              <a:ea typeface="Arial"/>
              <a:cs typeface="Arial"/>
              <a:sym typeface="Arial"/>
            </a:endParaRPr>
          </a:p>
        </p:txBody>
      </p:sp>
      <p:pic>
        <p:nvPicPr>
          <p:cNvPr id="596" name="Google Shape;596;p32"/>
          <p:cNvPicPr preferRelativeResize="0"/>
          <p:nvPr/>
        </p:nvPicPr>
        <p:blipFill rotWithShape="1">
          <a:blip r:embed="rId3">
            <a:alphaModFix/>
          </a:blip>
          <a:srcRect b="0" l="0" r="0" t="0"/>
          <a:stretch/>
        </p:blipFill>
        <p:spPr>
          <a:xfrm>
            <a:off x="0" y="6260050"/>
            <a:ext cx="1864895" cy="597950"/>
          </a:xfrm>
          <a:prstGeom prst="rect">
            <a:avLst/>
          </a:prstGeom>
          <a:noFill/>
          <a:ln>
            <a:noFill/>
          </a:ln>
        </p:spPr>
      </p:pic>
      <p:pic>
        <p:nvPicPr>
          <p:cNvPr id="597" name="Google Shape;597;p32"/>
          <p:cNvPicPr preferRelativeResize="0"/>
          <p:nvPr/>
        </p:nvPicPr>
        <p:blipFill rotWithShape="1">
          <a:blip r:embed="rId4">
            <a:alphaModFix/>
          </a:blip>
          <a:srcRect b="0" l="0" r="0" t="0"/>
          <a:stretch/>
        </p:blipFill>
        <p:spPr>
          <a:xfrm>
            <a:off x="9906552" y="142886"/>
            <a:ext cx="2129687" cy="703500"/>
          </a:xfrm>
          <a:prstGeom prst="rect">
            <a:avLst/>
          </a:prstGeom>
          <a:noFill/>
          <a:ln>
            <a:noFill/>
          </a:ln>
        </p:spPr>
      </p:pic>
      <p:pic>
        <p:nvPicPr>
          <p:cNvPr id="598" name="Google Shape;598;p32"/>
          <p:cNvPicPr preferRelativeResize="0"/>
          <p:nvPr/>
        </p:nvPicPr>
        <p:blipFill rotWithShape="1">
          <a:blip r:embed="rId5">
            <a:alphaModFix/>
          </a:blip>
          <a:srcRect b="0" l="0" r="0" t="0"/>
          <a:stretch/>
        </p:blipFill>
        <p:spPr>
          <a:xfrm>
            <a:off x="0" y="5237349"/>
            <a:ext cx="641678" cy="1649079"/>
          </a:xfrm>
          <a:prstGeom prst="rect">
            <a:avLst/>
          </a:prstGeom>
          <a:noFill/>
          <a:ln>
            <a:noFill/>
          </a:ln>
        </p:spPr>
      </p:pic>
      <p:pic>
        <p:nvPicPr>
          <p:cNvPr id="599" name="Google Shape;599;p32"/>
          <p:cNvPicPr preferRelativeResize="0"/>
          <p:nvPr/>
        </p:nvPicPr>
        <p:blipFill rotWithShape="1">
          <a:blip r:embed="rId6">
            <a:alphaModFix amt="52999"/>
          </a:blip>
          <a:srcRect b="0" l="32615" r="0" t="0"/>
          <a:stretch/>
        </p:blipFill>
        <p:spPr>
          <a:xfrm>
            <a:off x="-4587" y="3223011"/>
            <a:ext cx="1375636" cy="3652299"/>
          </a:xfrm>
          <a:prstGeom prst="rect">
            <a:avLst/>
          </a:prstGeom>
          <a:noFill/>
          <a:ln>
            <a:noFill/>
          </a:ln>
        </p:spPr>
      </p:pic>
      <p:pic>
        <p:nvPicPr>
          <p:cNvPr id="600" name="Google Shape;600;p32"/>
          <p:cNvPicPr preferRelativeResize="0"/>
          <p:nvPr/>
        </p:nvPicPr>
        <p:blipFill rotWithShape="1">
          <a:blip r:embed="rId7">
            <a:alphaModFix/>
          </a:blip>
          <a:srcRect b="2110" l="0" r="62912" t="35963"/>
          <a:stretch/>
        </p:blipFill>
        <p:spPr>
          <a:xfrm>
            <a:off x="10135155" y="-39924"/>
            <a:ext cx="2038944" cy="6897924"/>
          </a:xfrm>
          <a:prstGeom prst="rect">
            <a:avLst/>
          </a:prstGeom>
          <a:noFill/>
          <a:ln>
            <a:noFill/>
          </a:ln>
        </p:spPr>
      </p:pic>
      <p:sp>
        <p:nvSpPr>
          <p:cNvPr id="601" name="Google Shape;601;p32"/>
          <p:cNvSpPr txBox="1"/>
          <p:nvPr/>
        </p:nvSpPr>
        <p:spPr>
          <a:xfrm>
            <a:off x="320850" y="1417775"/>
            <a:ext cx="11551500" cy="101562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Arial"/>
              <a:buNone/>
            </a:pPr>
            <a:r>
              <a:rPr b="1" i="0" lang="es-CO" sz="2000" u="none" cap="none" strike="noStrike">
                <a:solidFill>
                  <a:srgbClr val="1D2046"/>
                </a:solidFill>
                <a:latin typeface="Arial"/>
                <a:ea typeface="Arial"/>
                <a:cs typeface="Arial"/>
                <a:sym typeface="Arial"/>
              </a:rPr>
              <a:t>En el 2024, en la localidad de Kennedy se desarrollaron </a:t>
            </a:r>
            <a:r>
              <a:rPr b="1" i="0" lang="es-CO" sz="3000" u="none" cap="none" strike="noStrike">
                <a:solidFill>
                  <a:srgbClr val="BED000"/>
                </a:solidFill>
                <a:latin typeface="Arial Black"/>
                <a:ea typeface="Arial Black"/>
                <a:cs typeface="Arial Black"/>
                <a:sym typeface="Arial Black"/>
              </a:rPr>
              <a:t>234</a:t>
            </a:r>
            <a:r>
              <a:rPr b="1" i="0" lang="es-CO" sz="2000" u="none" cap="none" strike="noStrike">
                <a:solidFill>
                  <a:srgbClr val="1D2046"/>
                </a:solidFill>
                <a:latin typeface="Arial"/>
                <a:ea typeface="Arial"/>
                <a:cs typeface="Arial"/>
                <a:sym typeface="Arial"/>
              </a:rPr>
              <a:t> acciones pedagógicas en educación vial en las cuales participaron </a:t>
            </a:r>
            <a:r>
              <a:rPr b="1" i="0" lang="es-CO" sz="3000" u="none" cap="none" strike="noStrike">
                <a:solidFill>
                  <a:srgbClr val="BED000"/>
                </a:solidFill>
                <a:latin typeface="Arial Black"/>
                <a:ea typeface="Arial Black"/>
                <a:cs typeface="Arial Black"/>
                <a:sym typeface="Arial Black"/>
              </a:rPr>
              <a:t>17.872 </a:t>
            </a:r>
            <a:r>
              <a:rPr b="1" i="0" lang="es-CO" sz="2000" u="none" cap="none" strike="noStrike">
                <a:solidFill>
                  <a:srgbClr val="1D2046"/>
                </a:solidFill>
                <a:latin typeface="Arial"/>
                <a:ea typeface="Arial"/>
                <a:cs typeface="Arial"/>
                <a:sym typeface="Arial"/>
              </a:rPr>
              <a:t>personas.</a:t>
            </a:r>
            <a:endParaRPr b="1" i="0" sz="2000" u="none" cap="none" strike="noStrike">
              <a:solidFill>
                <a:srgbClr val="1D2046"/>
              </a:solidFill>
              <a:latin typeface="Arial"/>
              <a:ea typeface="Arial"/>
              <a:cs typeface="Arial"/>
              <a:sym typeface="Arial"/>
            </a:endParaRPr>
          </a:p>
        </p:txBody>
      </p:sp>
      <p:pic>
        <p:nvPicPr>
          <p:cNvPr id="602" name="Google Shape;602;p32"/>
          <p:cNvPicPr preferRelativeResize="0"/>
          <p:nvPr/>
        </p:nvPicPr>
        <p:blipFill rotWithShape="1">
          <a:blip r:embed="rId8">
            <a:alphaModFix/>
          </a:blip>
          <a:srcRect b="0" l="0" r="0" t="0"/>
          <a:stretch/>
        </p:blipFill>
        <p:spPr>
          <a:xfrm>
            <a:off x="1599652" y="2368142"/>
            <a:ext cx="8975562" cy="444356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cxnSp>
        <p:nvCxnSpPr>
          <p:cNvPr id="607" name="Google Shape;607;g34c3f644d43_0_0"/>
          <p:cNvCxnSpPr/>
          <p:nvPr/>
        </p:nvCxnSpPr>
        <p:spPr>
          <a:xfrm>
            <a:off x="14503" y="1424272"/>
            <a:ext cx="10302300" cy="0"/>
          </a:xfrm>
          <a:prstGeom prst="straightConnector1">
            <a:avLst/>
          </a:prstGeom>
          <a:noFill/>
          <a:ln cap="flat" cmpd="sng" w="38100">
            <a:solidFill>
              <a:srgbClr val="BED000"/>
            </a:solidFill>
            <a:prstDash val="solid"/>
            <a:miter lim="800000"/>
            <a:headEnd len="sm" w="sm" type="none"/>
            <a:tailEnd len="sm" w="sm" type="none"/>
          </a:ln>
        </p:spPr>
      </p:cxnSp>
      <p:cxnSp>
        <p:nvCxnSpPr>
          <p:cNvPr id="608" name="Google Shape;608;g34c3f644d43_0_0"/>
          <p:cNvCxnSpPr/>
          <p:nvPr/>
        </p:nvCxnSpPr>
        <p:spPr>
          <a:xfrm rot="10800000">
            <a:off x="10316700" y="1424272"/>
            <a:ext cx="1875300" cy="0"/>
          </a:xfrm>
          <a:prstGeom prst="straightConnector1">
            <a:avLst/>
          </a:prstGeom>
          <a:noFill/>
          <a:ln cap="flat" cmpd="sng" w="38100">
            <a:solidFill>
              <a:srgbClr val="1D2046"/>
            </a:solidFill>
            <a:prstDash val="solid"/>
            <a:miter lim="800000"/>
            <a:headEnd len="sm" w="sm" type="none"/>
            <a:tailEnd len="sm" w="sm" type="none"/>
          </a:ln>
        </p:spPr>
      </p:cxnSp>
      <p:sp>
        <p:nvSpPr>
          <p:cNvPr id="609" name="Google Shape;609;g34c3f644d43_0_0"/>
          <p:cNvSpPr txBox="1"/>
          <p:nvPr/>
        </p:nvSpPr>
        <p:spPr>
          <a:xfrm>
            <a:off x="428858" y="295282"/>
            <a:ext cx="11418000" cy="1139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14. Dirección de Inteligencia para la</a:t>
            </a:r>
            <a:endParaRPr b="1" i="0" sz="3400" u="none" cap="none" strike="noStrike">
              <a:solidFill>
                <a:srgbClr val="1D2046"/>
              </a:solidFill>
              <a:latin typeface="Arial Black"/>
              <a:ea typeface="Arial Black"/>
              <a:cs typeface="Arial Black"/>
              <a:sym typeface="Arial Black"/>
            </a:endParaRPr>
          </a:p>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 Movilidad   </a:t>
            </a:r>
            <a:endParaRPr b="0" i="0" sz="1400" u="none" cap="none" strike="noStrike">
              <a:solidFill>
                <a:srgbClr val="000000"/>
              </a:solidFill>
              <a:latin typeface="Arial"/>
              <a:ea typeface="Arial"/>
              <a:cs typeface="Arial"/>
              <a:sym typeface="Arial"/>
            </a:endParaRPr>
          </a:p>
        </p:txBody>
      </p:sp>
      <p:pic>
        <p:nvPicPr>
          <p:cNvPr id="610" name="Google Shape;610;g34c3f644d43_0_0"/>
          <p:cNvPicPr preferRelativeResize="0"/>
          <p:nvPr/>
        </p:nvPicPr>
        <p:blipFill rotWithShape="1">
          <a:blip r:embed="rId3">
            <a:alphaModFix/>
          </a:blip>
          <a:srcRect b="0" l="0" r="0" t="0"/>
          <a:stretch/>
        </p:blipFill>
        <p:spPr>
          <a:xfrm>
            <a:off x="0" y="6260050"/>
            <a:ext cx="1864897" cy="597951"/>
          </a:xfrm>
          <a:prstGeom prst="rect">
            <a:avLst/>
          </a:prstGeom>
          <a:noFill/>
          <a:ln>
            <a:noFill/>
          </a:ln>
        </p:spPr>
      </p:pic>
      <p:pic>
        <p:nvPicPr>
          <p:cNvPr id="611" name="Google Shape;611;g34c3f644d43_0_0"/>
          <p:cNvPicPr preferRelativeResize="0"/>
          <p:nvPr/>
        </p:nvPicPr>
        <p:blipFill rotWithShape="1">
          <a:blip r:embed="rId4">
            <a:alphaModFix/>
          </a:blip>
          <a:srcRect b="0" l="0" r="0" t="0"/>
          <a:stretch/>
        </p:blipFill>
        <p:spPr>
          <a:xfrm>
            <a:off x="9913827" y="451941"/>
            <a:ext cx="2129687" cy="703500"/>
          </a:xfrm>
          <a:prstGeom prst="rect">
            <a:avLst/>
          </a:prstGeom>
          <a:noFill/>
          <a:ln>
            <a:noFill/>
          </a:ln>
        </p:spPr>
      </p:pic>
      <p:pic>
        <p:nvPicPr>
          <p:cNvPr id="612" name="Google Shape;612;g34c3f644d43_0_0"/>
          <p:cNvPicPr preferRelativeResize="0"/>
          <p:nvPr/>
        </p:nvPicPr>
        <p:blipFill rotWithShape="1">
          <a:blip r:embed="rId5">
            <a:alphaModFix/>
          </a:blip>
          <a:srcRect b="0" l="0" r="0" t="0"/>
          <a:stretch/>
        </p:blipFill>
        <p:spPr>
          <a:xfrm>
            <a:off x="0" y="5237349"/>
            <a:ext cx="641678" cy="1649080"/>
          </a:xfrm>
          <a:prstGeom prst="rect">
            <a:avLst/>
          </a:prstGeom>
          <a:noFill/>
          <a:ln>
            <a:noFill/>
          </a:ln>
        </p:spPr>
      </p:pic>
      <p:pic>
        <p:nvPicPr>
          <p:cNvPr id="613" name="Google Shape;613;g34c3f644d43_0_0"/>
          <p:cNvPicPr preferRelativeResize="0"/>
          <p:nvPr/>
        </p:nvPicPr>
        <p:blipFill rotWithShape="1">
          <a:blip r:embed="rId6">
            <a:alphaModFix amt="52999"/>
          </a:blip>
          <a:srcRect b="0" l="32614" r="0" t="0"/>
          <a:stretch/>
        </p:blipFill>
        <p:spPr>
          <a:xfrm>
            <a:off x="-4587" y="3223011"/>
            <a:ext cx="1375635" cy="3652300"/>
          </a:xfrm>
          <a:prstGeom prst="rect">
            <a:avLst/>
          </a:prstGeom>
          <a:noFill/>
          <a:ln>
            <a:noFill/>
          </a:ln>
        </p:spPr>
      </p:pic>
      <p:pic>
        <p:nvPicPr>
          <p:cNvPr id="614" name="Google Shape;614;g34c3f644d43_0_0"/>
          <p:cNvPicPr preferRelativeResize="0"/>
          <p:nvPr/>
        </p:nvPicPr>
        <p:blipFill rotWithShape="1">
          <a:blip r:embed="rId7">
            <a:alphaModFix/>
          </a:blip>
          <a:srcRect b="2111" l="0" r="62912" t="35961"/>
          <a:stretch/>
        </p:blipFill>
        <p:spPr>
          <a:xfrm>
            <a:off x="10153055" y="9"/>
            <a:ext cx="2038944" cy="6858000"/>
          </a:xfrm>
          <a:prstGeom prst="rect">
            <a:avLst/>
          </a:prstGeom>
          <a:noFill/>
          <a:ln>
            <a:noFill/>
          </a:ln>
        </p:spPr>
      </p:pic>
      <p:sp>
        <p:nvSpPr>
          <p:cNvPr id="615" name="Google Shape;615;g34c3f644d43_0_0"/>
          <p:cNvSpPr txBox="1"/>
          <p:nvPr/>
        </p:nvSpPr>
        <p:spPr>
          <a:xfrm>
            <a:off x="306589" y="1601879"/>
            <a:ext cx="11662500" cy="9234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1" i="0" lang="es-CO" sz="1800" u="none" cap="none" strike="noStrike">
                <a:solidFill>
                  <a:srgbClr val="1D2046"/>
                </a:solidFill>
                <a:latin typeface="Arial"/>
                <a:ea typeface="Arial"/>
                <a:cs typeface="Arial"/>
                <a:sym typeface="Arial"/>
              </a:rPr>
              <a:t>En el Observatorio de Movilidad de Bogotá puedes encontrar información relevante y actualizada sobre factores como siniestralidad vial, cómo se mueven los ciudadanos en Bogotá, número de registros de biciusuarios, durante el 2024 se presentaron las siguientes cifras en la Localidad de Kennedy.</a:t>
            </a:r>
            <a:endParaRPr b="1" i="0" sz="2000" u="none" cap="none" strike="noStrike">
              <a:solidFill>
                <a:srgbClr val="FF0000"/>
              </a:solidFill>
              <a:latin typeface="Arial"/>
              <a:ea typeface="Arial"/>
              <a:cs typeface="Arial"/>
              <a:sym typeface="Arial"/>
            </a:endParaRPr>
          </a:p>
        </p:txBody>
      </p:sp>
      <p:sp>
        <p:nvSpPr>
          <p:cNvPr id="616" name="Google Shape;616;g34c3f644d43_0_0"/>
          <p:cNvSpPr txBox="1"/>
          <p:nvPr/>
        </p:nvSpPr>
        <p:spPr>
          <a:xfrm>
            <a:off x="539050" y="3145855"/>
            <a:ext cx="5007300" cy="2493600"/>
          </a:xfrm>
          <a:prstGeom prst="rect">
            <a:avLst/>
          </a:prstGeom>
          <a:noFill/>
          <a:ln>
            <a:noFill/>
          </a:ln>
        </p:spPr>
        <p:txBody>
          <a:bodyPr anchorCtr="0" anchor="t" bIns="91425" lIns="91425" spcFirstLastPara="1" rIns="91425" wrap="square" tIns="91425">
            <a:spAutoFit/>
          </a:bodyPr>
          <a:lstStyle/>
          <a:p>
            <a:pPr indent="-355600" lvl="0" marL="457200" marR="0" rtl="0" algn="l">
              <a:lnSpc>
                <a:spcPct val="100000"/>
              </a:lnSpc>
              <a:spcBef>
                <a:spcPts val="0"/>
              </a:spcBef>
              <a:spcAft>
                <a:spcPts val="0"/>
              </a:spcAft>
              <a:buClr>
                <a:srgbClr val="000000"/>
              </a:buClr>
              <a:buSzPts val="2000"/>
              <a:buFont typeface="Arial"/>
              <a:buChar char="●"/>
            </a:pPr>
            <a:r>
              <a:rPr b="1" i="0" lang="es-CO" sz="1800" u="none" cap="none" strike="noStrike">
                <a:solidFill>
                  <a:srgbClr val="1D2046"/>
                </a:solidFill>
                <a:latin typeface="Arial"/>
                <a:ea typeface="Arial"/>
                <a:cs typeface="Arial"/>
                <a:sym typeface="Arial"/>
              </a:rPr>
              <a:t>Viajes diarios: </a:t>
            </a:r>
            <a:r>
              <a:rPr b="1" i="0" lang="es-CO" sz="2800" u="none" cap="none" strike="noStrike">
                <a:solidFill>
                  <a:srgbClr val="BED000"/>
                </a:solidFill>
                <a:latin typeface="Arial Black"/>
                <a:ea typeface="Arial Black"/>
                <a:cs typeface="Arial Black"/>
                <a:sym typeface="Arial Black"/>
              </a:rPr>
              <a:t>1.872.000 </a:t>
            </a:r>
            <a:endParaRPr b="1" i="0" sz="2000" u="none" cap="none" strike="noStrike">
              <a:solidFill>
                <a:srgbClr val="000000"/>
              </a:solidFill>
              <a:latin typeface="Arial"/>
              <a:ea typeface="Arial"/>
              <a:cs typeface="Arial"/>
              <a:sym typeface="Arial"/>
            </a:endParaRPr>
          </a:p>
          <a:p>
            <a:pPr indent="-355600" lvl="0" marL="457200" marR="0" rtl="0" algn="l">
              <a:lnSpc>
                <a:spcPct val="100000"/>
              </a:lnSpc>
              <a:spcBef>
                <a:spcPts val="0"/>
              </a:spcBef>
              <a:spcAft>
                <a:spcPts val="0"/>
              </a:spcAft>
              <a:buClr>
                <a:srgbClr val="000000"/>
              </a:buClr>
              <a:buSzPts val="2000"/>
              <a:buFont typeface="Arial"/>
              <a:buChar char="●"/>
            </a:pPr>
            <a:r>
              <a:rPr b="1" i="0" lang="es-CO" sz="1800" u="none" cap="none" strike="noStrike">
                <a:solidFill>
                  <a:srgbClr val="1D2046"/>
                </a:solidFill>
                <a:latin typeface="Arial"/>
                <a:ea typeface="Arial"/>
                <a:cs typeface="Arial"/>
                <a:sym typeface="Arial"/>
              </a:rPr>
              <a:t>Tiempo de viaje promedio: </a:t>
            </a:r>
            <a:r>
              <a:rPr b="1" i="0" lang="es-CO" sz="2800" u="none" cap="none" strike="noStrike">
                <a:solidFill>
                  <a:srgbClr val="BED000"/>
                </a:solidFill>
                <a:latin typeface="Arial Black"/>
                <a:ea typeface="Arial Black"/>
                <a:cs typeface="Arial Black"/>
                <a:sym typeface="Arial Black"/>
              </a:rPr>
              <a:t>54 </a:t>
            </a:r>
            <a:r>
              <a:rPr b="1" i="0" lang="es-CO" sz="1800" u="none" cap="none" strike="noStrike">
                <a:solidFill>
                  <a:srgbClr val="1D2046"/>
                </a:solidFill>
                <a:latin typeface="Arial"/>
                <a:ea typeface="Arial"/>
                <a:cs typeface="Arial"/>
                <a:sym typeface="Arial"/>
              </a:rPr>
              <a:t>min</a:t>
            </a:r>
            <a:endParaRPr b="1" i="0" sz="1800" u="none" cap="none" strike="noStrike">
              <a:solidFill>
                <a:srgbClr val="1D2046"/>
              </a:solidFill>
              <a:latin typeface="Arial"/>
              <a:ea typeface="Arial"/>
              <a:cs typeface="Arial"/>
              <a:sym typeface="Arial"/>
            </a:endParaRPr>
          </a:p>
          <a:p>
            <a:pPr indent="-355600" lvl="0" marL="457200" marR="0" rtl="0" algn="l">
              <a:lnSpc>
                <a:spcPct val="100000"/>
              </a:lnSpc>
              <a:spcBef>
                <a:spcPts val="0"/>
              </a:spcBef>
              <a:spcAft>
                <a:spcPts val="0"/>
              </a:spcAft>
              <a:buClr>
                <a:srgbClr val="000000"/>
              </a:buClr>
              <a:buSzPts val="2000"/>
              <a:buFont typeface="Arial"/>
              <a:buChar char="●"/>
            </a:pPr>
            <a:r>
              <a:rPr b="1" i="0" lang="es-CO" sz="1800" u="none" cap="none" strike="noStrike">
                <a:solidFill>
                  <a:srgbClr val="1D2046"/>
                </a:solidFill>
                <a:latin typeface="Arial"/>
                <a:ea typeface="Arial"/>
                <a:cs typeface="Arial"/>
                <a:sym typeface="Arial"/>
              </a:rPr>
              <a:t>Modos de transporte: </a:t>
            </a:r>
            <a:r>
              <a:rPr b="1" i="0" lang="es-CO" sz="2800" u="none" cap="none" strike="noStrike">
                <a:solidFill>
                  <a:srgbClr val="BED000"/>
                </a:solidFill>
                <a:latin typeface="Arial Black"/>
                <a:ea typeface="Arial Black"/>
                <a:cs typeface="Arial Black"/>
                <a:sym typeface="Arial Black"/>
              </a:rPr>
              <a:t>73%</a:t>
            </a:r>
            <a:r>
              <a:rPr b="1" i="0" lang="es-CO" sz="1800" u="none" cap="none" strike="noStrike">
                <a:solidFill>
                  <a:srgbClr val="1D2046"/>
                </a:solidFill>
                <a:latin typeface="Arial"/>
                <a:ea typeface="Arial"/>
                <a:cs typeface="Arial"/>
                <a:sym typeface="Arial"/>
              </a:rPr>
              <a:t> viajes en modos sostenibles</a:t>
            </a:r>
            <a:endParaRPr b="1" i="0" sz="1800" u="none" cap="none" strike="noStrike">
              <a:solidFill>
                <a:srgbClr val="1D2046"/>
              </a:solidFill>
              <a:latin typeface="Arial"/>
              <a:ea typeface="Arial"/>
              <a:cs typeface="Arial"/>
              <a:sym typeface="Arial"/>
            </a:endParaRPr>
          </a:p>
          <a:p>
            <a:pPr indent="-355600" lvl="0" marL="457200" marR="0" rtl="0" algn="l">
              <a:lnSpc>
                <a:spcPct val="100000"/>
              </a:lnSpc>
              <a:spcBef>
                <a:spcPts val="0"/>
              </a:spcBef>
              <a:spcAft>
                <a:spcPts val="0"/>
              </a:spcAft>
              <a:buClr>
                <a:srgbClr val="000000"/>
              </a:buClr>
              <a:buSzPts val="2000"/>
              <a:buFont typeface="Arial"/>
              <a:buChar char="●"/>
            </a:pPr>
            <a:r>
              <a:rPr b="1" i="0" lang="es-CO" sz="1800" u="none" cap="none" strike="noStrike">
                <a:solidFill>
                  <a:srgbClr val="1D2046"/>
                </a:solidFill>
                <a:latin typeface="Arial"/>
                <a:ea typeface="Arial"/>
                <a:cs typeface="Arial"/>
                <a:sym typeface="Arial"/>
              </a:rPr>
              <a:t>Principal motivo de viaje: Trabajar con el </a:t>
            </a:r>
            <a:r>
              <a:rPr b="1" i="0" lang="es-CO" sz="2800" u="none" cap="none" strike="noStrike">
                <a:solidFill>
                  <a:srgbClr val="BED000"/>
                </a:solidFill>
                <a:latin typeface="Arial Black"/>
                <a:ea typeface="Arial Black"/>
                <a:cs typeface="Arial Black"/>
                <a:sym typeface="Arial Black"/>
              </a:rPr>
              <a:t>41%</a:t>
            </a:r>
            <a:endParaRPr b="1" i="0" sz="2000" u="none" cap="none" strike="noStrike">
              <a:solidFill>
                <a:srgbClr val="000000"/>
              </a:solidFill>
              <a:latin typeface="Arial"/>
              <a:ea typeface="Arial"/>
              <a:cs typeface="Arial"/>
              <a:sym typeface="Arial"/>
            </a:endParaRPr>
          </a:p>
        </p:txBody>
      </p:sp>
      <p:pic>
        <p:nvPicPr>
          <p:cNvPr id="617" name="Google Shape;617;g34c3f644d43_0_0"/>
          <p:cNvPicPr preferRelativeResize="0"/>
          <p:nvPr/>
        </p:nvPicPr>
        <p:blipFill rotWithShape="1">
          <a:blip r:embed="rId8">
            <a:alphaModFix/>
          </a:blip>
          <a:srcRect b="0" l="0" r="0" t="0"/>
          <a:stretch/>
        </p:blipFill>
        <p:spPr>
          <a:xfrm>
            <a:off x="5664200" y="2525264"/>
            <a:ext cx="6182645" cy="391108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cxnSp>
        <p:nvCxnSpPr>
          <p:cNvPr id="622" name="Google Shape;622;p34"/>
          <p:cNvCxnSpPr/>
          <p:nvPr/>
        </p:nvCxnSpPr>
        <p:spPr>
          <a:xfrm>
            <a:off x="14503" y="967072"/>
            <a:ext cx="10302240" cy="0"/>
          </a:xfrm>
          <a:prstGeom prst="straightConnector1">
            <a:avLst/>
          </a:prstGeom>
          <a:noFill/>
          <a:ln cap="flat" cmpd="sng" w="38100">
            <a:solidFill>
              <a:srgbClr val="BED000"/>
            </a:solidFill>
            <a:prstDash val="solid"/>
            <a:miter lim="800000"/>
            <a:headEnd len="sm" w="sm" type="none"/>
            <a:tailEnd len="sm" w="sm" type="none"/>
          </a:ln>
        </p:spPr>
      </p:cxnSp>
      <p:cxnSp>
        <p:nvCxnSpPr>
          <p:cNvPr id="623" name="Google Shape;623;p34"/>
          <p:cNvCxnSpPr/>
          <p:nvPr/>
        </p:nvCxnSpPr>
        <p:spPr>
          <a:xfrm rot="10800000">
            <a:off x="10316743" y="967072"/>
            <a:ext cx="1875257" cy="0"/>
          </a:xfrm>
          <a:prstGeom prst="straightConnector1">
            <a:avLst/>
          </a:prstGeom>
          <a:noFill/>
          <a:ln cap="flat" cmpd="sng" w="38100">
            <a:solidFill>
              <a:srgbClr val="1D2046"/>
            </a:solidFill>
            <a:prstDash val="solid"/>
            <a:miter lim="800000"/>
            <a:headEnd len="sm" w="sm" type="none"/>
            <a:tailEnd len="sm" w="sm" type="none"/>
          </a:ln>
        </p:spPr>
      </p:cxnSp>
      <p:sp>
        <p:nvSpPr>
          <p:cNvPr id="624" name="Google Shape;624;p34"/>
          <p:cNvSpPr txBox="1"/>
          <p:nvPr/>
        </p:nvSpPr>
        <p:spPr>
          <a:xfrm>
            <a:off x="565488" y="295282"/>
            <a:ext cx="11417965" cy="6155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15. Transparencia</a:t>
            </a:r>
            <a:endParaRPr b="0" i="0" sz="1400" u="none" cap="none" strike="noStrike">
              <a:solidFill>
                <a:srgbClr val="000000"/>
              </a:solidFill>
              <a:latin typeface="Arial"/>
              <a:ea typeface="Arial"/>
              <a:cs typeface="Arial"/>
              <a:sym typeface="Arial"/>
            </a:endParaRPr>
          </a:p>
        </p:txBody>
      </p:sp>
      <p:pic>
        <p:nvPicPr>
          <p:cNvPr id="625" name="Google Shape;625;p34"/>
          <p:cNvPicPr preferRelativeResize="0"/>
          <p:nvPr/>
        </p:nvPicPr>
        <p:blipFill rotWithShape="1">
          <a:blip r:embed="rId3">
            <a:alphaModFix/>
          </a:blip>
          <a:srcRect b="0" l="0" r="0" t="0"/>
          <a:stretch/>
        </p:blipFill>
        <p:spPr>
          <a:xfrm>
            <a:off x="0" y="6260050"/>
            <a:ext cx="1864895" cy="597950"/>
          </a:xfrm>
          <a:prstGeom prst="rect">
            <a:avLst/>
          </a:prstGeom>
          <a:noFill/>
          <a:ln>
            <a:noFill/>
          </a:ln>
        </p:spPr>
      </p:pic>
      <p:pic>
        <p:nvPicPr>
          <p:cNvPr id="626" name="Google Shape;626;p34"/>
          <p:cNvPicPr preferRelativeResize="0"/>
          <p:nvPr/>
        </p:nvPicPr>
        <p:blipFill rotWithShape="1">
          <a:blip r:embed="rId4">
            <a:alphaModFix/>
          </a:blip>
          <a:srcRect b="0" l="0" r="0" t="0"/>
          <a:stretch/>
        </p:blipFill>
        <p:spPr>
          <a:xfrm>
            <a:off x="9251899" y="184927"/>
            <a:ext cx="2129687" cy="703500"/>
          </a:xfrm>
          <a:prstGeom prst="rect">
            <a:avLst/>
          </a:prstGeom>
          <a:noFill/>
          <a:ln>
            <a:noFill/>
          </a:ln>
        </p:spPr>
      </p:pic>
      <p:pic>
        <p:nvPicPr>
          <p:cNvPr id="627" name="Google Shape;627;p34"/>
          <p:cNvPicPr preferRelativeResize="0"/>
          <p:nvPr/>
        </p:nvPicPr>
        <p:blipFill rotWithShape="1">
          <a:blip r:embed="rId5">
            <a:alphaModFix/>
          </a:blip>
          <a:srcRect b="0" l="0" r="0" t="0"/>
          <a:stretch/>
        </p:blipFill>
        <p:spPr>
          <a:xfrm>
            <a:off x="0" y="5237349"/>
            <a:ext cx="641678" cy="1649079"/>
          </a:xfrm>
          <a:prstGeom prst="rect">
            <a:avLst/>
          </a:prstGeom>
          <a:noFill/>
          <a:ln>
            <a:noFill/>
          </a:ln>
        </p:spPr>
      </p:pic>
      <p:pic>
        <p:nvPicPr>
          <p:cNvPr id="628" name="Google Shape;628;p34"/>
          <p:cNvPicPr preferRelativeResize="0"/>
          <p:nvPr/>
        </p:nvPicPr>
        <p:blipFill rotWithShape="1">
          <a:blip r:embed="rId6">
            <a:alphaModFix amt="52999"/>
          </a:blip>
          <a:srcRect b="0" l="32615" r="0" t="0"/>
          <a:stretch/>
        </p:blipFill>
        <p:spPr>
          <a:xfrm>
            <a:off x="-4587" y="3223011"/>
            <a:ext cx="1375636" cy="3652299"/>
          </a:xfrm>
          <a:prstGeom prst="rect">
            <a:avLst/>
          </a:prstGeom>
          <a:noFill/>
          <a:ln>
            <a:noFill/>
          </a:ln>
        </p:spPr>
      </p:pic>
      <p:pic>
        <p:nvPicPr>
          <p:cNvPr id="629" name="Google Shape;629;p34"/>
          <p:cNvPicPr preferRelativeResize="0"/>
          <p:nvPr/>
        </p:nvPicPr>
        <p:blipFill rotWithShape="1">
          <a:blip r:embed="rId7">
            <a:alphaModFix/>
          </a:blip>
          <a:srcRect b="2110" l="0" r="62912" t="35963"/>
          <a:stretch/>
        </p:blipFill>
        <p:spPr>
          <a:xfrm>
            <a:off x="10153055" y="-12186"/>
            <a:ext cx="2038945" cy="6858000"/>
          </a:xfrm>
          <a:prstGeom prst="rect">
            <a:avLst/>
          </a:prstGeom>
          <a:noFill/>
          <a:ln>
            <a:noFill/>
          </a:ln>
        </p:spPr>
      </p:pic>
      <p:sp>
        <p:nvSpPr>
          <p:cNvPr id="630" name="Google Shape;630;p34"/>
          <p:cNvSpPr txBox="1"/>
          <p:nvPr/>
        </p:nvSpPr>
        <p:spPr>
          <a:xfrm>
            <a:off x="320839" y="1056692"/>
            <a:ext cx="11560314" cy="923289"/>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1" i="0" lang="es-CO" sz="1800" u="none" cap="none" strike="noStrike">
                <a:solidFill>
                  <a:srgbClr val="1D2046"/>
                </a:solidFill>
                <a:latin typeface="Arial"/>
                <a:ea typeface="Arial"/>
                <a:cs typeface="Arial"/>
                <a:sym typeface="Arial"/>
              </a:rPr>
              <a:t>Para la Secretaría Distrital de Movilidad es fundamental la generación de mecanismos de confianza entre la ciudadanía y la Entidad, para consolidar la eficiencia del valor público y los elementos de consolidación de un gobierno abierto y una gestión pública efectiva.</a:t>
            </a:r>
            <a:endParaRPr b="1" i="0" sz="1800" u="none" cap="none" strike="noStrike">
              <a:solidFill>
                <a:srgbClr val="1D2046"/>
              </a:solidFill>
              <a:latin typeface="Arial"/>
              <a:ea typeface="Arial"/>
              <a:cs typeface="Arial"/>
              <a:sym typeface="Arial"/>
            </a:endParaRPr>
          </a:p>
        </p:txBody>
      </p:sp>
      <p:pic>
        <p:nvPicPr>
          <p:cNvPr descr="Interfaz de usuario gráfica, Texto&#10;&#10;Descripción generada automáticamente" id="631" name="Google Shape;631;p34"/>
          <p:cNvPicPr preferRelativeResize="0"/>
          <p:nvPr/>
        </p:nvPicPr>
        <p:blipFill rotWithShape="1">
          <a:blip r:embed="rId8">
            <a:alphaModFix/>
          </a:blip>
          <a:srcRect b="9754" l="22263" r="23999" t="27100"/>
          <a:stretch/>
        </p:blipFill>
        <p:spPr>
          <a:xfrm>
            <a:off x="42874" y="2290342"/>
            <a:ext cx="5198015" cy="3600577"/>
          </a:xfrm>
          <a:prstGeom prst="rect">
            <a:avLst/>
          </a:prstGeom>
          <a:noFill/>
          <a:ln>
            <a:noFill/>
          </a:ln>
        </p:spPr>
      </p:pic>
      <p:sp>
        <p:nvSpPr>
          <p:cNvPr id="632" name="Google Shape;632;p34"/>
          <p:cNvSpPr txBox="1"/>
          <p:nvPr/>
        </p:nvSpPr>
        <p:spPr>
          <a:xfrm>
            <a:off x="5693949" y="2444991"/>
            <a:ext cx="6545224" cy="4049786"/>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1" i="0" lang="es-CO" sz="1400" u="none" cap="none" strike="noStrike">
                <a:solidFill>
                  <a:srgbClr val="1D2046"/>
                </a:solidFill>
                <a:latin typeface="Arial"/>
                <a:ea typeface="Arial"/>
                <a:cs typeface="Arial"/>
                <a:sym typeface="Arial"/>
              </a:rPr>
              <a:t>Canal telefónico:</a:t>
            </a:r>
            <a:endParaRPr b="1" i="0" sz="1400" u="none" cap="none" strike="noStrike">
              <a:solidFill>
                <a:srgbClr val="1D2046"/>
              </a:solidFill>
              <a:latin typeface="Arial"/>
              <a:ea typeface="Arial"/>
              <a:cs typeface="Arial"/>
              <a:sym typeface="Arial"/>
            </a:endParaRPr>
          </a:p>
          <a:p>
            <a:pPr indent="0" lvl="0" marL="19050" marR="0" rtl="0" algn="just">
              <a:lnSpc>
                <a:spcPct val="100000"/>
              </a:lnSpc>
              <a:spcBef>
                <a:spcPts val="100"/>
              </a:spcBef>
              <a:spcAft>
                <a:spcPts val="0"/>
              </a:spcAft>
              <a:buClr>
                <a:srgbClr val="000000"/>
              </a:buClr>
              <a:buSzPts val="1400"/>
              <a:buFont typeface="Arial"/>
              <a:buNone/>
            </a:pPr>
            <a:r>
              <a:rPr b="1" i="0" lang="es-CO" sz="1400" u="none" cap="none" strike="noStrike">
                <a:solidFill>
                  <a:srgbClr val="1D2046"/>
                </a:solidFill>
                <a:latin typeface="Arial"/>
                <a:ea typeface="Arial"/>
                <a:cs typeface="Arial"/>
                <a:sym typeface="Arial"/>
              </a:rPr>
              <a:t>1. </a:t>
            </a:r>
            <a:r>
              <a:rPr b="0" i="0" lang="es-CO" sz="1400" u="none" cap="none" strike="noStrike">
                <a:solidFill>
                  <a:srgbClr val="1D2046"/>
                </a:solidFill>
                <a:latin typeface="Arial"/>
                <a:ea typeface="Arial"/>
                <a:cs typeface="Arial"/>
                <a:sym typeface="Arial"/>
              </a:rPr>
              <a:t>Centro de Contacto de Movilidad PBX: (601) 364-94-00 opción 2 ✔ Línea 195 </a:t>
            </a:r>
            <a:endParaRPr b="0" i="0" sz="1400" u="none" cap="none" strike="noStrike">
              <a:solidFill>
                <a:srgbClr val="1D2046"/>
              </a:solidFill>
              <a:latin typeface="Arial"/>
              <a:ea typeface="Arial"/>
              <a:cs typeface="Arial"/>
              <a:sym typeface="Arial"/>
            </a:endParaRPr>
          </a:p>
          <a:p>
            <a:pPr indent="0" lvl="0" marL="0" marR="0" rtl="0" algn="just">
              <a:lnSpc>
                <a:spcPct val="100000"/>
              </a:lnSpc>
              <a:spcBef>
                <a:spcPts val="600"/>
              </a:spcBef>
              <a:spcAft>
                <a:spcPts val="0"/>
              </a:spcAft>
              <a:buClr>
                <a:srgbClr val="000000"/>
              </a:buClr>
              <a:buSzPts val="1400"/>
              <a:buFont typeface="Arial"/>
              <a:buNone/>
            </a:pPr>
            <a:r>
              <a:rPr b="1" i="0" lang="es-CO" sz="1400" u="none" cap="none" strike="noStrike">
                <a:solidFill>
                  <a:srgbClr val="1D2046"/>
                </a:solidFill>
                <a:latin typeface="Arial"/>
                <a:ea typeface="Arial"/>
                <a:cs typeface="Arial"/>
                <a:sym typeface="Arial"/>
              </a:rPr>
              <a:t>Canal Virtual: </a:t>
            </a:r>
            <a:endParaRPr b="1" i="0" sz="1400" u="none" cap="none" strike="noStrike">
              <a:solidFill>
                <a:srgbClr val="1D2046"/>
              </a:solidFill>
              <a:latin typeface="Arial"/>
              <a:ea typeface="Arial"/>
              <a:cs typeface="Arial"/>
              <a:sym typeface="Arial"/>
            </a:endParaRPr>
          </a:p>
          <a:p>
            <a:pPr indent="0" lvl="0" marL="0" marR="0" rtl="0" algn="just">
              <a:lnSpc>
                <a:spcPct val="100000"/>
              </a:lnSpc>
              <a:spcBef>
                <a:spcPts val="100"/>
              </a:spcBef>
              <a:spcAft>
                <a:spcPts val="0"/>
              </a:spcAft>
              <a:buClr>
                <a:srgbClr val="000000"/>
              </a:buClr>
              <a:buSzPts val="1400"/>
              <a:buFont typeface="Arial"/>
              <a:buNone/>
            </a:pPr>
            <a:r>
              <a:rPr b="0" i="0" lang="es-CO" sz="1400" u="none" cap="none" strike="noStrike">
                <a:solidFill>
                  <a:srgbClr val="1D2046"/>
                </a:solidFill>
                <a:latin typeface="Arial"/>
                <a:ea typeface="Arial"/>
                <a:cs typeface="Arial"/>
                <a:sym typeface="Arial"/>
              </a:rPr>
              <a:t> </a:t>
            </a:r>
            <a:r>
              <a:rPr b="1" i="0" lang="es-CO" sz="1400" u="none" cap="none" strike="noStrike">
                <a:solidFill>
                  <a:srgbClr val="1D2046"/>
                </a:solidFill>
                <a:latin typeface="Arial"/>
                <a:ea typeface="Arial"/>
                <a:cs typeface="Arial"/>
                <a:sym typeface="Arial"/>
              </a:rPr>
              <a:t>1.</a:t>
            </a:r>
            <a:r>
              <a:rPr b="0" i="0" lang="es-CO" sz="1400" u="none" cap="none" strike="noStrike">
                <a:solidFill>
                  <a:srgbClr val="1D2046"/>
                </a:solidFill>
                <a:latin typeface="Arial"/>
                <a:ea typeface="Arial"/>
                <a:cs typeface="Arial"/>
                <a:sym typeface="Arial"/>
              </a:rPr>
              <a:t>Página Secretaría Distrital de Movilidad:                        https://www.movilidadbogota.gov.co/web/sdqs </a:t>
            </a:r>
            <a:endParaRPr b="0" i="0" sz="1400" u="none" cap="none" strike="noStrike">
              <a:solidFill>
                <a:srgbClr val="1D2046"/>
              </a:solidFill>
              <a:latin typeface="Arial"/>
              <a:ea typeface="Arial"/>
              <a:cs typeface="Arial"/>
              <a:sym typeface="Arial"/>
            </a:endParaRPr>
          </a:p>
          <a:p>
            <a:pPr indent="0" lvl="0" marL="0" marR="0" rtl="0" algn="just">
              <a:lnSpc>
                <a:spcPct val="100000"/>
              </a:lnSpc>
              <a:spcBef>
                <a:spcPts val="100"/>
              </a:spcBef>
              <a:spcAft>
                <a:spcPts val="0"/>
              </a:spcAft>
              <a:buClr>
                <a:srgbClr val="000000"/>
              </a:buClr>
              <a:buSzPts val="1400"/>
              <a:buFont typeface="Arial"/>
              <a:buNone/>
            </a:pPr>
            <a:r>
              <a:rPr b="1" i="0" lang="es-CO" sz="1400" u="none" cap="none" strike="noStrike">
                <a:solidFill>
                  <a:srgbClr val="1D2046"/>
                </a:solidFill>
                <a:latin typeface="Arial"/>
                <a:ea typeface="Arial"/>
                <a:cs typeface="Arial"/>
                <a:sym typeface="Arial"/>
              </a:rPr>
              <a:t>2. </a:t>
            </a:r>
            <a:r>
              <a:rPr b="0" i="0" lang="es-CO" sz="1400" u="none" cap="none" strike="noStrike">
                <a:solidFill>
                  <a:srgbClr val="1D2046"/>
                </a:solidFill>
                <a:latin typeface="Arial"/>
                <a:ea typeface="Arial"/>
                <a:cs typeface="Arial"/>
                <a:sym typeface="Arial"/>
              </a:rPr>
              <a:t>Correo Institucional: Bogotá te escucha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100"/>
              </a:spcBef>
              <a:spcAft>
                <a:spcPts val="0"/>
              </a:spcAft>
              <a:buClr>
                <a:srgbClr val="000000"/>
              </a:buClr>
              <a:buSzPts val="1400"/>
              <a:buFont typeface="Arial"/>
              <a:buNone/>
            </a:pPr>
            <a:r>
              <a:rPr b="1" i="0" lang="es-CO" sz="1400" u="none" cap="none" strike="noStrike">
                <a:solidFill>
                  <a:srgbClr val="1D2046"/>
                </a:solidFill>
                <a:latin typeface="Arial"/>
                <a:ea typeface="Arial"/>
                <a:cs typeface="Arial"/>
                <a:sym typeface="Arial"/>
              </a:rPr>
              <a:t>3. </a:t>
            </a:r>
            <a:r>
              <a:rPr b="0" i="0" lang="es-CO" sz="1400" u="none" cap="none" strike="noStrike">
                <a:solidFill>
                  <a:srgbClr val="1D2046"/>
                </a:solidFill>
                <a:latin typeface="Arial"/>
                <a:ea typeface="Arial"/>
                <a:cs typeface="Arial"/>
                <a:sym typeface="Arial"/>
              </a:rPr>
              <a:t>SuperCADE Virtual: </a:t>
            </a:r>
            <a:r>
              <a:rPr b="0" i="0" lang="es-CO" sz="1400" u="sng" cap="none" strike="noStrike">
                <a:solidFill>
                  <a:srgbClr val="1D2046"/>
                </a:solidFill>
                <a:latin typeface="Arial"/>
                <a:ea typeface="Arial"/>
                <a:cs typeface="Arial"/>
                <a:sym typeface="Arial"/>
                <a:hlinkClick r:id="rId9">
                  <a:extLst>
                    <a:ext uri="{A12FA001-AC4F-418D-AE19-62706E023703}">
                      <ahyp:hlinkClr val="tx"/>
                    </a:ext>
                  </a:extLst>
                </a:hlinkClick>
              </a:rPr>
              <a:t>https://supercade.bogota.gov.co/</a:t>
            </a:r>
            <a:endParaRPr b="0" i="0" sz="1400" u="none" cap="none" strike="noStrike">
              <a:solidFill>
                <a:srgbClr val="1D2046"/>
              </a:solidFill>
              <a:latin typeface="Arial"/>
              <a:ea typeface="Arial"/>
              <a:cs typeface="Arial"/>
              <a:sym typeface="Arial"/>
            </a:endParaRPr>
          </a:p>
          <a:p>
            <a:pPr indent="0" lvl="0" marL="0" marR="0" rtl="0" algn="just">
              <a:lnSpc>
                <a:spcPct val="100000"/>
              </a:lnSpc>
              <a:spcBef>
                <a:spcPts val="100"/>
              </a:spcBef>
              <a:spcAft>
                <a:spcPts val="0"/>
              </a:spcAft>
              <a:buClr>
                <a:srgbClr val="000000"/>
              </a:buClr>
              <a:buSzPts val="1400"/>
              <a:buFont typeface="Arial"/>
              <a:buNone/>
            </a:pPr>
            <a:r>
              <a:rPr b="1" i="0" lang="es-CO" sz="1400" u="none" cap="none" strike="noStrike">
                <a:solidFill>
                  <a:srgbClr val="1D2046"/>
                </a:solidFill>
                <a:latin typeface="Arial"/>
                <a:ea typeface="Arial"/>
                <a:cs typeface="Arial"/>
                <a:sym typeface="Arial"/>
              </a:rPr>
              <a:t>Redes Sociales: </a:t>
            </a:r>
            <a:endParaRPr b="1" i="0" sz="1400" u="none" cap="none" strike="noStrike">
              <a:solidFill>
                <a:srgbClr val="1D2046"/>
              </a:solidFill>
              <a:latin typeface="Arial"/>
              <a:ea typeface="Arial"/>
              <a:cs typeface="Arial"/>
              <a:sym typeface="Arial"/>
            </a:endParaRPr>
          </a:p>
          <a:p>
            <a:pPr indent="0" lvl="0" marL="19050" marR="0" rtl="0" algn="just">
              <a:lnSpc>
                <a:spcPct val="100000"/>
              </a:lnSpc>
              <a:spcBef>
                <a:spcPts val="100"/>
              </a:spcBef>
              <a:spcAft>
                <a:spcPts val="0"/>
              </a:spcAft>
              <a:buClr>
                <a:srgbClr val="000000"/>
              </a:buClr>
              <a:buSzPts val="1400"/>
              <a:buFont typeface="Arial"/>
              <a:buNone/>
            </a:pPr>
            <a:r>
              <a:rPr b="1" i="0" lang="es-CO" sz="1400" u="none" cap="none" strike="noStrike">
                <a:solidFill>
                  <a:srgbClr val="1D2046"/>
                </a:solidFill>
                <a:latin typeface="Arial"/>
                <a:ea typeface="Arial"/>
                <a:cs typeface="Arial"/>
                <a:sym typeface="Arial"/>
              </a:rPr>
              <a:t>1. </a:t>
            </a:r>
            <a:r>
              <a:rPr b="0" i="0" lang="es-CO" sz="1400" u="none" cap="none" strike="noStrike">
                <a:solidFill>
                  <a:srgbClr val="1D2046"/>
                </a:solidFill>
                <a:latin typeface="Arial"/>
                <a:ea typeface="Arial"/>
                <a:cs typeface="Arial"/>
                <a:sym typeface="Arial"/>
              </a:rPr>
              <a:t>Facebook: https://www.facebook.com /secretaríamovilidadbogota </a:t>
            </a:r>
            <a:endParaRPr b="0" i="0" sz="1400" u="none" cap="none" strike="noStrike">
              <a:solidFill>
                <a:srgbClr val="1D2046"/>
              </a:solidFill>
              <a:latin typeface="Arial"/>
              <a:ea typeface="Arial"/>
              <a:cs typeface="Arial"/>
              <a:sym typeface="Arial"/>
            </a:endParaRPr>
          </a:p>
          <a:p>
            <a:pPr indent="0" lvl="0" marL="19050" marR="0" rtl="0" algn="just">
              <a:lnSpc>
                <a:spcPct val="100000"/>
              </a:lnSpc>
              <a:spcBef>
                <a:spcPts val="100"/>
              </a:spcBef>
              <a:spcAft>
                <a:spcPts val="0"/>
              </a:spcAft>
              <a:buClr>
                <a:srgbClr val="000000"/>
              </a:buClr>
              <a:buSzPts val="1400"/>
              <a:buFont typeface="Arial"/>
              <a:buNone/>
            </a:pPr>
            <a:r>
              <a:rPr b="1" i="0" lang="es-CO" sz="1400" u="none" cap="none" strike="noStrike">
                <a:solidFill>
                  <a:srgbClr val="1D2046"/>
                </a:solidFill>
                <a:latin typeface="Arial"/>
                <a:ea typeface="Arial"/>
                <a:cs typeface="Arial"/>
                <a:sym typeface="Arial"/>
              </a:rPr>
              <a:t>2. </a:t>
            </a:r>
            <a:r>
              <a:rPr b="0" i="0" lang="es-CO" sz="1400" u="none" cap="none" strike="noStrike">
                <a:solidFill>
                  <a:srgbClr val="1D2046"/>
                </a:solidFill>
                <a:latin typeface="Arial"/>
                <a:ea typeface="Arial"/>
                <a:cs typeface="Arial"/>
                <a:sym typeface="Arial"/>
              </a:rPr>
              <a:t>Twitter: https://twitter.com/ SectorMovilidad </a:t>
            </a:r>
            <a:endParaRPr b="0" i="0" sz="1400" u="none" cap="none" strike="noStrike">
              <a:solidFill>
                <a:srgbClr val="1D2046"/>
              </a:solidFill>
              <a:latin typeface="Arial"/>
              <a:ea typeface="Arial"/>
              <a:cs typeface="Arial"/>
              <a:sym typeface="Arial"/>
            </a:endParaRPr>
          </a:p>
          <a:p>
            <a:pPr indent="0" lvl="0" marL="19050" marR="0" rtl="0" algn="just">
              <a:lnSpc>
                <a:spcPct val="100000"/>
              </a:lnSpc>
              <a:spcBef>
                <a:spcPts val="100"/>
              </a:spcBef>
              <a:spcAft>
                <a:spcPts val="0"/>
              </a:spcAft>
              <a:buClr>
                <a:srgbClr val="000000"/>
              </a:buClr>
              <a:buSzPts val="1400"/>
              <a:buFont typeface="Arial"/>
              <a:buNone/>
            </a:pPr>
            <a:r>
              <a:rPr b="1" i="0" lang="es-CO" sz="1400" u="none" cap="none" strike="noStrike">
                <a:solidFill>
                  <a:srgbClr val="1D2046"/>
                </a:solidFill>
                <a:latin typeface="Arial"/>
                <a:ea typeface="Arial"/>
                <a:cs typeface="Arial"/>
                <a:sym typeface="Arial"/>
              </a:rPr>
              <a:t>3.</a:t>
            </a:r>
            <a:r>
              <a:rPr b="0" i="0" lang="es-CO" sz="1400" u="none" cap="none" strike="noStrike">
                <a:solidFill>
                  <a:srgbClr val="1D2046"/>
                </a:solidFill>
                <a:latin typeface="Arial"/>
                <a:ea typeface="Arial"/>
                <a:cs typeface="Arial"/>
                <a:sym typeface="Arial"/>
              </a:rPr>
              <a:t> Instagram: https://www.instagram.com/ sectormovilidad/ </a:t>
            </a:r>
            <a:endParaRPr b="0" i="0" sz="1400" u="none" cap="none" strike="noStrike">
              <a:solidFill>
                <a:srgbClr val="1D2046"/>
              </a:solidFill>
              <a:latin typeface="Arial"/>
              <a:ea typeface="Arial"/>
              <a:cs typeface="Arial"/>
              <a:sym typeface="Arial"/>
            </a:endParaRPr>
          </a:p>
          <a:p>
            <a:pPr indent="0" lvl="0" marL="0" marR="0" rtl="0" algn="just">
              <a:lnSpc>
                <a:spcPct val="100000"/>
              </a:lnSpc>
              <a:spcBef>
                <a:spcPts val="600"/>
              </a:spcBef>
              <a:spcAft>
                <a:spcPts val="0"/>
              </a:spcAft>
              <a:buClr>
                <a:srgbClr val="000000"/>
              </a:buClr>
              <a:buSzPts val="1400"/>
              <a:buFont typeface="Arial"/>
              <a:buNone/>
            </a:pPr>
            <a:r>
              <a:rPr b="1" i="0" lang="es-CO" sz="1400" u="none" cap="none" strike="noStrike">
                <a:solidFill>
                  <a:srgbClr val="1D2046"/>
                </a:solidFill>
                <a:latin typeface="Arial"/>
                <a:ea typeface="Arial"/>
                <a:cs typeface="Arial"/>
                <a:sym typeface="Arial"/>
              </a:rPr>
              <a:t>Canal Presencial: </a:t>
            </a:r>
            <a:endParaRPr b="1" i="0" sz="1400" u="none" cap="none" strike="noStrike">
              <a:solidFill>
                <a:srgbClr val="1D2046"/>
              </a:solidFill>
              <a:latin typeface="Arial"/>
              <a:ea typeface="Arial"/>
              <a:cs typeface="Arial"/>
              <a:sym typeface="Arial"/>
            </a:endParaRPr>
          </a:p>
          <a:p>
            <a:pPr indent="0" lvl="0" marL="19050" marR="0" rtl="0" algn="just">
              <a:lnSpc>
                <a:spcPct val="100000"/>
              </a:lnSpc>
              <a:spcBef>
                <a:spcPts val="100"/>
              </a:spcBef>
              <a:spcAft>
                <a:spcPts val="0"/>
              </a:spcAft>
              <a:buClr>
                <a:srgbClr val="000000"/>
              </a:buClr>
              <a:buSzPts val="1400"/>
              <a:buFont typeface="Arial"/>
              <a:buNone/>
            </a:pPr>
            <a:r>
              <a:rPr b="1" i="0" lang="es-CO" sz="1400" u="none" cap="none" strike="noStrike">
                <a:solidFill>
                  <a:srgbClr val="1D2046"/>
                </a:solidFill>
                <a:latin typeface="Arial"/>
                <a:ea typeface="Arial"/>
                <a:cs typeface="Arial"/>
                <a:sym typeface="Arial"/>
              </a:rPr>
              <a:t>1. </a:t>
            </a:r>
            <a:r>
              <a:rPr b="0" i="0" lang="es-CO" sz="1400" u="none" cap="none" strike="noStrike">
                <a:solidFill>
                  <a:srgbClr val="1D2046"/>
                </a:solidFill>
                <a:latin typeface="Arial"/>
                <a:ea typeface="Arial"/>
                <a:cs typeface="Arial"/>
                <a:sym typeface="Arial"/>
              </a:rPr>
              <a:t>Ventanillas de radicación de la sede de Calle 13 y Paloquemao </a:t>
            </a:r>
            <a:endParaRPr b="0" i="0" sz="1400" u="none" cap="none" strike="noStrike">
              <a:solidFill>
                <a:srgbClr val="1D2046"/>
              </a:solidFill>
              <a:latin typeface="Arial"/>
              <a:ea typeface="Arial"/>
              <a:cs typeface="Arial"/>
              <a:sym typeface="Arial"/>
            </a:endParaRPr>
          </a:p>
          <a:p>
            <a:pPr indent="0" lvl="0" marL="19050" marR="0" rtl="0" algn="just">
              <a:lnSpc>
                <a:spcPct val="100000"/>
              </a:lnSpc>
              <a:spcBef>
                <a:spcPts val="100"/>
              </a:spcBef>
              <a:spcAft>
                <a:spcPts val="0"/>
              </a:spcAft>
              <a:buClr>
                <a:srgbClr val="000000"/>
              </a:buClr>
              <a:buSzPts val="1400"/>
              <a:buFont typeface="Arial"/>
              <a:buNone/>
            </a:pPr>
            <a:r>
              <a:rPr b="1" i="0" lang="es-CO" sz="1400" u="none" cap="none" strike="noStrike">
                <a:solidFill>
                  <a:srgbClr val="1D2046"/>
                </a:solidFill>
                <a:latin typeface="Arial"/>
                <a:ea typeface="Arial"/>
                <a:cs typeface="Arial"/>
                <a:sym typeface="Arial"/>
              </a:rPr>
              <a:t>2. </a:t>
            </a:r>
            <a:r>
              <a:rPr b="0" i="0" lang="es-CO" sz="1400" u="none" cap="none" strike="noStrike">
                <a:solidFill>
                  <a:srgbClr val="1D2046"/>
                </a:solidFill>
                <a:latin typeface="Arial"/>
                <a:ea typeface="Arial"/>
                <a:cs typeface="Arial"/>
                <a:sym typeface="Arial"/>
              </a:rPr>
              <a:t>En los Centros Locales de Movilidad, los cuales se encuentran ubicados en todas las Alcaldías Locales. </a:t>
            </a:r>
            <a:endParaRPr b="0" i="0" sz="1400" u="none" cap="none" strike="noStrike">
              <a:solidFill>
                <a:srgbClr val="1D2046"/>
              </a:solidFill>
              <a:latin typeface="Arial"/>
              <a:ea typeface="Arial"/>
              <a:cs typeface="Arial"/>
              <a:sym typeface="Arial"/>
            </a:endParaRPr>
          </a:p>
          <a:p>
            <a:pPr indent="0" lvl="0" marL="19050" marR="0" rtl="0" algn="just">
              <a:lnSpc>
                <a:spcPct val="100000"/>
              </a:lnSpc>
              <a:spcBef>
                <a:spcPts val="100"/>
              </a:spcBef>
              <a:spcAft>
                <a:spcPts val="0"/>
              </a:spcAft>
              <a:buClr>
                <a:srgbClr val="000000"/>
              </a:buClr>
              <a:buSzPts val="1400"/>
              <a:buFont typeface="Arial"/>
              <a:buNone/>
            </a:pPr>
            <a:r>
              <a:rPr b="1" i="0" lang="es-CO" sz="1400" u="none" cap="none" strike="noStrike">
                <a:solidFill>
                  <a:srgbClr val="1D2046"/>
                </a:solidFill>
                <a:latin typeface="Arial"/>
                <a:ea typeface="Arial"/>
                <a:cs typeface="Arial"/>
                <a:sym typeface="Arial"/>
              </a:rPr>
              <a:t>3.</a:t>
            </a:r>
            <a:r>
              <a:rPr b="0" i="0" lang="es-CO" sz="1400" u="none" cap="none" strike="noStrike">
                <a:solidFill>
                  <a:srgbClr val="1D2046"/>
                </a:solidFill>
                <a:latin typeface="Arial"/>
                <a:ea typeface="Arial"/>
                <a:cs typeface="Arial"/>
                <a:sym typeface="Arial"/>
              </a:rPr>
              <a:t> RED CADE de Movilidad, ubicados en los SuperCADE de 20 de</a:t>
            </a:r>
            <a:r>
              <a:rPr b="0" i="0" lang="es-CO" sz="1400" u="none" cap="none" strike="noStrike">
                <a:solidFill>
                  <a:schemeClr val="lt1"/>
                </a:solidFill>
                <a:latin typeface="Arial"/>
                <a:ea typeface="Arial"/>
                <a:cs typeface="Arial"/>
                <a:sym typeface="Arial"/>
              </a:rPr>
              <a:t> Julio,</a:t>
            </a:r>
            <a:r>
              <a:rPr b="0" i="0" lang="es-CO" sz="1400" u="none" cap="none" strike="noStrike">
                <a:solidFill>
                  <a:srgbClr val="1D2046"/>
                </a:solidFill>
                <a:latin typeface="Arial"/>
                <a:ea typeface="Arial"/>
                <a:cs typeface="Arial"/>
                <a:sym typeface="Arial"/>
              </a:rPr>
              <a:t> Américas, Suba, Bosa y Fontibón.</a:t>
            </a:r>
            <a:endParaRPr b="0" i="0" sz="1400" u="none" cap="none" strike="noStrike">
              <a:solidFill>
                <a:srgbClr val="1D2046"/>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cxnSp>
        <p:nvCxnSpPr>
          <p:cNvPr id="637" name="Google Shape;637;g34c3f644d43_0_16"/>
          <p:cNvCxnSpPr/>
          <p:nvPr/>
        </p:nvCxnSpPr>
        <p:spPr>
          <a:xfrm>
            <a:off x="14503" y="967072"/>
            <a:ext cx="10302300" cy="0"/>
          </a:xfrm>
          <a:prstGeom prst="straightConnector1">
            <a:avLst/>
          </a:prstGeom>
          <a:noFill/>
          <a:ln cap="flat" cmpd="sng" w="38100">
            <a:solidFill>
              <a:srgbClr val="BED000"/>
            </a:solidFill>
            <a:prstDash val="solid"/>
            <a:miter lim="800000"/>
            <a:headEnd len="sm" w="sm" type="none"/>
            <a:tailEnd len="sm" w="sm" type="none"/>
          </a:ln>
        </p:spPr>
      </p:cxnSp>
      <p:cxnSp>
        <p:nvCxnSpPr>
          <p:cNvPr id="638" name="Google Shape;638;g34c3f644d43_0_16"/>
          <p:cNvCxnSpPr/>
          <p:nvPr/>
        </p:nvCxnSpPr>
        <p:spPr>
          <a:xfrm rot="10800000">
            <a:off x="10316700" y="967072"/>
            <a:ext cx="1875300" cy="0"/>
          </a:xfrm>
          <a:prstGeom prst="straightConnector1">
            <a:avLst/>
          </a:prstGeom>
          <a:noFill/>
          <a:ln cap="flat" cmpd="sng" w="38100">
            <a:solidFill>
              <a:srgbClr val="1D2046"/>
            </a:solidFill>
            <a:prstDash val="solid"/>
            <a:miter lim="800000"/>
            <a:headEnd len="sm" w="sm" type="none"/>
            <a:tailEnd len="sm" w="sm" type="none"/>
          </a:ln>
        </p:spPr>
      </p:cxnSp>
      <p:sp>
        <p:nvSpPr>
          <p:cNvPr id="639" name="Google Shape;639;g34c3f644d43_0_16"/>
          <p:cNvSpPr txBox="1"/>
          <p:nvPr/>
        </p:nvSpPr>
        <p:spPr>
          <a:xfrm>
            <a:off x="565488" y="295282"/>
            <a:ext cx="11418000" cy="61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15. Transparencia</a:t>
            </a:r>
            <a:endParaRPr b="0" i="0" sz="1400" u="none" cap="none" strike="noStrike">
              <a:solidFill>
                <a:srgbClr val="000000"/>
              </a:solidFill>
              <a:latin typeface="Arial"/>
              <a:ea typeface="Arial"/>
              <a:cs typeface="Arial"/>
              <a:sym typeface="Arial"/>
            </a:endParaRPr>
          </a:p>
        </p:txBody>
      </p:sp>
      <p:pic>
        <p:nvPicPr>
          <p:cNvPr id="640" name="Google Shape;640;g34c3f644d43_0_16"/>
          <p:cNvPicPr preferRelativeResize="0"/>
          <p:nvPr/>
        </p:nvPicPr>
        <p:blipFill rotWithShape="1">
          <a:blip r:embed="rId3">
            <a:alphaModFix/>
          </a:blip>
          <a:srcRect b="0" l="0" r="0" t="0"/>
          <a:stretch/>
        </p:blipFill>
        <p:spPr>
          <a:xfrm>
            <a:off x="0" y="6260050"/>
            <a:ext cx="1864897" cy="597951"/>
          </a:xfrm>
          <a:prstGeom prst="rect">
            <a:avLst/>
          </a:prstGeom>
          <a:noFill/>
          <a:ln>
            <a:noFill/>
          </a:ln>
        </p:spPr>
      </p:pic>
      <p:pic>
        <p:nvPicPr>
          <p:cNvPr id="641" name="Google Shape;641;g34c3f644d43_0_16"/>
          <p:cNvPicPr preferRelativeResize="0"/>
          <p:nvPr/>
        </p:nvPicPr>
        <p:blipFill rotWithShape="1">
          <a:blip r:embed="rId4">
            <a:alphaModFix/>
          </a:blip>
          <a:srcRect b="0" l="0" r="0" t="0"/>
          <a:stretch/>
        </p:blipFill>
        <p:spPr>
          <a:xfrm>
            <a:off x="9251899" y="184927"/>
            <a:ext cx="2129687" cy="703500"/>
          </a:xfrm>
          <a:prstGeom prst="rect">
            <a:avLst/>
          </a:prstGeom>
          <a:noFill/>
          <a:ln>
            <a:noFill/>
          </a:ln>
        </p:spPr>
      </p:pic>
      <p:pic>
        <p:nvPicPr>
          <p:cNvPr id="642" name="Google Shape;642;g34c3f644d43_0_16"/>
          <p:cNvPicPr preferRelativeResize="0"/>
          <p:nvPr/>
        </p:nvPicPr>
        <p:blipFill rotWithShape="1">
          <a:blip r:embed="rId5">
            <a:alphaModFix/>
          </a:blip>
          <a:srcRect b="0" l="0" r="0" t="0"/>
          <a:stretch/>
        </p:blipFill>
        <p:spPr>
          <a:xfrm>
            <a:off x="0" y="5237349"/>
            <a:ext cx="641678" cy="1649080"/>
          </a:xfrm>
          <a:prstGeom prst="rect">
            <a:avLst/>
          </a:prstGeom>
          <a:noFill/>
          <a:ln>
            <a:noFill/>
          </a:ln>
        </p:spPr>
      </p:pic>
      <p:pic>
        <p:nvPicPr>
          <p:cNvPr id="643" name="Google Shape;643;g34c3f644d43_0_16"/>
          <p:cNvPicPr preferRelativeResize="0"/>
          <p:nvPr/>
        </p:nvPicPr>
        <p:blipFill rotWithShape="1">
          <a:blip r:embed="rId6">
            <a:alphaModFix amt="52999"/>
          </a:blip>
          <a:srcRect b="0" l="32614" r="0" t="0"/>
          <a:stretch/>
        </p:blipFill>
        <p:spPr>
          <a:xfrm>
            <a:off x="-4587" y="3223011"/>
            <a:ext cx="1375635" cy="3652300"/>
          </a:xfrm>
          <a:prstGeom prst="rect">
            <a:avLst/>
          </a:prstGeom>
          <a:noFill/>
          <a:ln>
            <a:noFill/>
          </a:ln>
        </p:spPr>
      </p:pic>
      <p:pic>
        <p:nvPicPr>
          <p:cNvPr id="644" name="Google Shape;644;g34c3f644d43_0_16"/>
          <p:cNvPicPr preferRelativeResize="0"/>
          <p:nvPr/>
        </p:nvPicPr>
        <p:blipFill rotWithShape="1">
          <a:blip r:embed="rId7">
            <a:alphaModFix/>
          </a:blip>
          <a:srcRect b="2111" l="13450" r="63810" t="35961"/>
          <a:stretch/>
        </p:blipFill>
        <p:spPr>
          <a:xfrm>
            <a:off x="10892575" y="-12175"/>
            <a:ext cx="1249975" cy="6858000"/>
          </a:xfrm>
          <a:prstGeom prst="rect">
            <a:avLst/>
          </a:prstGeom>
          <a:noFill/>
          <a:ln>
            <a:noFill/>
          </a:ln>
        </p:spPr>
      </p:pic>
      <p:sp>
        <p:nvSpPr>
          <p:cNvPr id="645" name="Google Shape;645;g34c3f644d43_0_16"/>
          <p:cNvSpPr txBox="1"/>
          <p:nvPr/>
        </p:nvSpPr>
        <p:spPr>
          <a:xfrm>
            <a:off x="230725" y="1140125"/>
            <a:ext cx="6098400" cy="1154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100"/>
              <a:buFont typeface="Arial"/>
              <a:buNone/>
            </a:pPr>
            <a:r>
              <a:rPr b="1" i="0" lang="es-CO" sz="2100" u="none" cap="none" strike="noStrike">
                <a:solidFill>
                  <a:srgbClr val="BED000"/>
                </a:solidFill>
                <a:latin typeface="Arial Black"/>
                <a:ea typeface="Arial Black"/>
                <a:cs typeface="Arial Black"/>
                <a:sym typeface="Arial Black"/>
              </a:rPr>
              <a:t>PARTICIPACIÓN POR LOCALIDAD EN LAS PETICIONES PQR RADICADAS 2024</a:t>
            </a:r>
            <a:endParaRPr b="0" i="0" sz="500" u="none" cap="none" strike="noStrike">
              <a:solidFill>
                <a:srgbClr val="000000"/>
              </a:solidFill>
              <a:latin typeface="Arial"/>
              <a:ea typeface="Arial"/>
              <a:cs typeface="Arial"/>
              <a:sym typeface="Arial"/>
            </a:endParaRPr>
          </a:p>
        </p:txBody>
      </p:sp>
      <p:sp>
        <p:nvSpPr>
          <p:cNvPr id="646" name="Google Shape;646;g34c3f644d43_0_16"/>
          <p:cNvSpPr txBox="1"/>
          <p:nvPr/>
        </p:nvSpPr>
        <p:spPr>
          <a:xfrm>
            <a:off x="7188075" y="1140125"/>
            <a:ext cx="4795500" cy="708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ORVI</a:t>
            </a:r>
            <a:endParaRPr b="1" i="0" sz="3400" u="none" cap="none" strike="noStrike">
              <a:solidFill>
                <a:srgbClr val="1D2046"/>
              </a:solidFill>
              <a:latin typeface="Arial Black"/>
              <a:ea typeface="Arial Black"/>
              <a:cs typeface="Arial Black"/>
              <a:sym typeface="Arial Black"/>
            </a:endParaRPr>
          </a:p>
        </p:txBody>
      </p:sp>
      <p:pic>
        <p:nvPicPr>
          <p:cNvPr id="647" name="Google Shape;647;g34c3f644d43_0_16"/>
          <p:cNvPicPr preferRelativeResize="0"/>
          <p:nvPr/>
        </p:nvPicPr>
        <p:blipFill rotWithShape="1">
          <a:blip r:embed="rId8">
            <a:alphaModFix/>
          </a:blip>
          <a:srcRect b="0" l="0" r="0" t="0"/>
          <a:stretch/>
        </p:blipFill>
        <p:spPr>
          <a:xfrm>
            <a:off x="5934498" y="2293673"/>
            <a:ext cx="5928180" cy="3597251"/>
          </a:xfrm>
          <a:prstGeom prst="rect">
            <a:avLst/>
          </a:prstGeom>
          <a:noFill/>
          <a:ln>
            <a:noFill/>
          </a:ln>
        </p:spPr>
      </p:pic>
      <p:pic>
        <p:nvPicPr>
          <p:cNvPr id="648" name="Google Shape;648;g34c3f644d43_0_16"/>
          <p:cNvPicPr preferRelativeResize="0"/>
          <p:nvPr/>
        </p:nvPicPr>
        <p:blipFill rotWithShape="1">
          <a:blip r:embed="rId9">
            <a:alphaModFix/>
          </a:blip>
          <a:srcRect b="0" l="0" r="0" t="0"/>
          <a:stretch/>
        </p:blipFill>
        <p:spPr>
          <a:xfrm>
            <a:off x="852195" y="2257014"/>
            <a:ext cx="4802431" cy="376661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pic>
        <p:nvPicPr>
          <p:cNvPr id="653" name="Google Shape;653;p4"/>
          <p:cNvPicPr preferRelativeResize="0"/>
          <p:nvPr/>
        </p:nvPicPr>
        <p:blipFill rotWithShape="1">
          <a:blip r:embed="rId3">
            <a:alphaModFix/>
          </a:blip>
          <a:srcRect b="9056" l="15939" r="0" t="28695"/>
          <a:stretch/>
        </p:blipFill>
        <p:spPr>
          <a:xfrm>
            <a:off x="264696" y="125506"/>
            <a:ext cx="11750840" cy="6526306"/>
          </a:xfrm>
          <a:prstGeom prst="rect">
            <a:avLst/>
          </a:prstGeom>
          <a:noFill/>
          <a:ln>
            <a:noFill/>
          </a:ln>
        </p:spPr>
      </p:pic>
      <p:pic>
        <p:nvPicPr>
          <p:cNvPr id="654" name="Google Shape;654;p4"/>
          <p:cNvPicPr preferRelativeResize="0"/>
          <p:nvPr/>
        </p:nvPicPr>
        <p:blipFill rotWithShape="1">
          <a:blip r:embed="rId4">
            <a:alphaModFix/>
          </a:blip>
          <a:srcRect b="0" l="0" r="0" t="0"/>
          <a:stretch/>
        </p:blipFill>
        <p:spPr>
          <a:xfrm>
            <a:off x="657726" y="352593"/>
            <a:ext cx="3120190" cy="4013288"/>
          </a:xfrm>
          <a:prstGeom prst="rect">
            <a:avLst/>
          </a:prstGeom>
          <a:noFill/>
          <a:ln>
            <a:noFill/>
          </a:ln>
        </p:spPr>
      </p:pic>
      <p:pic>
        <p:nvPicPr>
          <p:cNvPr id="655" name="Google Shape;655;p4"/>
          <p:cNvPicPr preferRelativeResize="0"/>
          <p:nvPr/>
        </p:nvPicPr>
        <p:blipFill rotWithShape="1">
          <a:blip r:embed="rId5">
            <a:alphaModFix/>
          </a:blip>
          <a:srcRect b="0" l="0" r="0" t="0"/>
          <a:stretch/>
        </p:blipFill>
        <p:spPr>
          <a:xfrm>
            <a:off x="1293729" y="4259178"/>
            <a:ext cx="1733442" cy="2246229"/>
          </a:xfrm>
          <a:prstGeom prst="rect">
            <a:avLst/>
          </a:prstGeom>
          <a:noFill/>
          <a:ln>
            <a:noFill/>
          </a:ln>
        </p:spPr>
      </p:pic>
      <p:pic>
        <p:nvPicPr>
          <p:cNvPr id="656" name="Google Shape;656;p4"/>
          <p:cNvPicPr preferRelativeResize="0"/>
          <p:nvPr/>
        </p:nvPicPr>
        <p:blipFill rotWithShape="1">
          <a:blip r:embed="rId6">
            <a:alphaModFix/>
          </a:blip>
          <a:srcRect b="0" l="0" r="0" t="0"/>
          <a:stretch/>
        </p:blipFill>
        <p:spPr>
          <a:xfrm>
            <a:off x="359887" y="352593"/>
            <a:ext cx="1857934" cy="6152814"/>
          </a:xfrm>
          <a:prstGeom prst="rect">
            <a:avLst/>
          </a:prstGeom>
          <a:noFill/>
          <a:ln>
            <a:noFill/>
          </a:ln>
        </p:spPr>
      </p:pic>
      <p:pic>
        <p:nvPicPr>
          <p:cNvPr id="657" name="Google Shape;657;p4"/>
          <p:cNvPicPr preferRelativeResize="0"/>
          <p:nvPr/>
        </p:nvPicPr>
        <p:blipFill rotWithShape="1">
          <a:blip r:embed="rId7">
            <a:alphaModFix amt="52999"/>
          </a:blip>
          <a:srcRect b="222" l="20950" r="-1747" t="6745"/>
          <a:stretch/>
        </p:blipFill>
        <p:spPr>
          <a:xfrm flipH="1">
            <a:off x="8925092" y="125506"/>
            <a:ext cx="3097202" cy="6379900"/>
          </a:xfrm>
          <a:prstGeom prst="rect">
            <a:avLst/>
          </a:prstGeom>
          <a:noFill/>
          <a:ln>
            <a:noFill/>
          </a:ln>
        </p:spPr>
      </p:pic>
      <p:pic>
        <p:nvPicPr>
          <p:cNvPr id="658" name="Google Shape;658;p4"/>
          <p:cNvPicPr preferRelativeResize="0"/>
          <p:nvPr/>
        </p:nvPicPr>
        <p:blipFill rotWithShape="1">
          <a:blip r:embed="rId8">
            <a:alphaModFix/>
          </a:blip>
          <a:srcRect b="0" l="0" r="0" t="0"/>
          <a:stretch/>
        </p:blipFill>
        <p:spPr>
          <a:xfrm>
            <a:off x="10130589" y="2210173"/>
            <a:ext cx="1701524" cy="4295233"/>
          </a:xfrm>
          <a:prstGeom prst="rect">
            <a:avLst/>
          </a:prstGeom>
          <a:noFill/>
          <a:ln>
            <a:noFill/>
          </a:ln>
        </p:spPr>
      </p:pic>
      <p:sp>
        <p:nvSpPr>
          <p:cNvPr id="659" name="Google Shape;659;p4"/>
          <p:cNvSpPr/>
          <p:nvPr/>
        </p:nvSpPr>
        <p:spPr>
          <a:xfrm>
            <a:off x="264696" y="2796988"/>
            <a:ext cx="11839072" cy="21336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60" name="Google Shape;660;p4"/>
          <p:cNvSpPr txBox="1"/>
          <p:nvPr/>
        </p:nvSpPr>
        <p:spPr>
          <a:xfrm>
            <a:off x="742601" y="3110270"/>
            <a:ext cx="5870966" cy="14465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800"/>
              <a:buFont typeface="Arial"/>
              <a:buNone/>
            </a:pPr>
            <a:r>
              <a:rPr b="1" i="0" lang="es-CO" sz="8800" u="none" cap="none" strike="noStrike">
                <a:solidFill>
                  <a:srgbClr val="1D2046"/>
                </a:solidFill>
                <a:latin typeface="Arial Black"/>
                <a:ea typeface="Arial Black"/>
                <a:cs typeface="Arial Black"/>
                <a:sym typeface="Arial Black"/>
              </a:rPr>
              <a:t>GRACIAS</a:t>
            </a:r>
            <a:endParaRPr b="0" i="0" sz="1400" u="none" cap="none" strike="noStrike">
              <a:solidFill>
                <a:srgbClr val="000000"/>
              </a:solidFill>
              <a:latin typeface="Arial"/>
              <a:ea typeface="Arial"/>
              <a:cs typeface="Arial"/>
              <a:sym typeface="Arial"/>
            </a:endParaRPr>
          </a:p>
        </p:txBody>
      </p:sp>
      <p:pic>
        <p:nvPicPr>
          <p:cNvPr id="661" name="Google Shape;661;p4"/>
          <p:cNvPicPr preferRelativeResize="0"/>
          <p:nvPr/>
        </p:nvPicPr>
        <p:blipFill rotWithShape="1">
          <a:blip r:embed="rId9">
            <a:alphaModFix/>
          </a:blip>
          <a:srcRect b="0" l="0" r="0" t="0"/>
          <a:stretch/>
        </p:blipFill>
        <p:spPr>
          <a:xfrm>
            <a:off x="7547409" y="3492696"/>
            <a:ext cx="3541043" cy="709487"/>
          </a:xfrm>
          <a:prstGeom prst="rect">
            <a:avLst/>
          </a:prstGeom>
          <a:noFill/>
          <a:ln>
            <a:noFill/>
          </a:ln>
        </p:spPr>
      </p:pic>
      <p:pic>
        <p:nvPicPr>
          <p:cNvPr id="662" name="Google Shape;662;p4"/>
          <p:cNvPicPr preferRelativeResize="0"/>
          <p:nvPr/>
        </p:nvPicPr>
        <p:blipFill rotWithShape="1">
          <a:blip r:embed="rId10">
            <a:alphaModFix/>
          </a:blip>
          <a:srcRect b="0" l="0" r="0" t="0"/>
          <a:stretch/>
        </p:blipFill>
        <p:spPr>
          <a:xfrm>
            <a:off x="2467" y="0"/>
            <a:ext cx="12187066" cy="6858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pic>
        <p:nvPicPr>
          <p:cNvPr id="112" name="Google Shape;112;p17"/>
          <p:cNvPicPr preferRelativeResize="0"/>
          <p:nvPr/>
        </p:nvPicPr>
        <p:blipFill rotWithShape="1">
          <a:blip r:embed="rId3">
            <a:alphaModFix/>
          </a:blip>
          <a:srcRect b="20703" l="3915" r="41016" t="2246"/>
          <a:stretch/>
        </p:blipFill>
        <p:spPr>
          <a:xfrm>
            <a:off x="-11064" y="1332921"/>
            <a:ext cx="5287259" cy="5525073"/>
          </a:xfrm>
          <a:prstGeom prst="rect">
            <a:avLst/>
          </a:prstGeom>
          <a:noFill/>
          <a:ln>
            <a:noFill/>
          </a:ln>
        </p:spPr>
      </p:pic>
      <p:cxnSp>
        <p:nvCxnSpPr>
          <p:cNvPr id="113" name="Google Shape;113;p17"/>
          <p:cNvCxnSpPr/>
          <p:nvPr/>
        </p:nvCxnSpPr>
        <p:spPr>
          <a:xfrm rot="10800000">
            <a:off x="10196423" y="967072"/>
            <a:ext cx="1149356" cy="0"/>
          </a:xfrm>
          <a:prstGeom prst="straightConnector1">
            <a:avLst/>
          </a:prstGeom>
          <a:noFill/>
          <a:ln cap="flat" cmpd="sng" w="38100">
            <a:solidFill>
              <a:srgbClr val="1D2046"/>
            </a:solidFill>
            <a:prstDash val="solid"/>
            <a:miter lim="800000"/>
            <a:headEnd len="sm" w="sm" type="none"/>
            <a:tailEnd len="sm" w="sm" type="none"/>
          </a:ln>
        </p:spPr>
      </p:cxnSp>
      <p:pic>
        <p:nvPicPr>
          <p:cNvPr id="114" name="Google Shape;114;p17"/>
          <p:cNvPicPr preferRelativeResize="0"/>
          <p:nvPr/>
        </p:nvPicPr>
        <p:blipFill rotWithShape="1">
          <a:blip r:embed="rId4">
            <a:alphaModFix amt="52999"/>
          </a:blip>
          <a:srcRect b="0" l="32615" r="0" t="0"/>
          <a:stretch/>
        </p:blipFill>
        <p:spPr>
          <a:xfrm>
            <a:off x="-15097" y="3212501"/>
            <a:ext cx="1375636" cy="3652299"/>
          </a:xfrm>
          <a:prstGeom prst="rect">
            <a:avLst/>
          </a:prstGeom>
          <a:noFill/>
          <a:ln>
            <a:noFill/>
          </a:ln>
        </p:spPr>
      </p:pic>
      <p:pic>
        <p:nvPicPr>
          <p:cNvPr id="115" name="Google Shape;115;p17"/>
          <p:cNvPicPr preferRelativeResize="0"/>
          <p:nvPr/>
        </p:nvPicPr>
        <p:blipFill rotWithShape="1">
          <a:blip r:embed="rId5">
            <a:alphaModFix/>
          </a:blip>
          <a:srcRect b="0" l="0" r="0" t="0"/>
          <a:stretch/>
        </p:blipFill>
        <p:spPr>
          <a:xfrm>
            <a:off x="0" y="6260050"/>
            <a:ext cx="1864895" cy="597950"/>
          </a:xfrm>
          <a:prstGeom prst="rect">
            <a:avLst/>
          </a:prstGeom>
          <a:noFill/>
          <a:ln>
            <a:noFill/>
          </a:ln>
        </p:spPr>
      </p:pic>
      <p:pic>
        <p:nvPicPr>
          <p:cNvPr id="116" name="Google Shape;116;p17"/>
          <p:cNvPicPr preferRelativeResize="0"/>
          <p:nvPr/>
        </p:nvPicPr>
        <p:blipFill rotWithShape="1">
          <a:blip r:embed="rId6">
            <a:alphaModFix/>
          </a:blip>
          <a:srcRect b="0" l="0" r="0" t="0"/>
          <a:stretch/>
        </p:blipFill>
        <p:spPr>
          <a:xfrm>
            <a:off x="0" y="5205819"/>
            <a:ext cx="641678" cy="1649079"/>
          </a:xfrm>
          <a:prstGeom prst="rect">
            <a:avLst/>
          </a:prstGeom>
          <a:noFill/>
          <a:ln>
            <a:noFill/>
          </a:ln>
        </p:spPr>
      </p:pic>
      <p:sp>
        <p:nvSpPr>
          <p:cNvPr id="117" name="Google Shape;117;p17"/>
          <p:cNvSpPr/>
          <p:nvPr/>
        </p:nvSpPr>
        <p:spPr>
          <a:xfrm rot="-5400000">
            <a:off x="1942803" y="2963637"/>
            <a:ext cx="5546095" cy="2284663"/>
          </a:xfrm>
          <a:prstGeom prst="downArrow">
            <a:avLst>
              <a:gd fmla="val 100000" name="adj1"/>
              <a:gd fmla="val 15788" name="adj2"/>
            </a:avLst>
          </a:prstGeom>
          <a:solidFill>
            <a:srgbClr val="00206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8" name="Google Shape;118;p17"/>
          <p:cNvSpPr/>
          <p:nvPr/>
        </p:nvSpPr>
        <p:spPr>
          <a:xfrm>
            <a:off x="3615557" y="3138160"/>
            <a:ext cx="2307493" cy="19110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000000"/>
              </a:buClr>
              <a:buSzPts val="2000"/>
              <a:buFont typeface="Arial"/>
              <a:buNone/>
            </a:pPr>
            <a:r>
              <a:rPr b="1" i="0" lang="es-CO" sz="2400" u="none" cap="none" strike="noStrike">
                <a:solidFill>
                  <a:srgbClr val="FFFFFF"/>
                </a:solidFill>
                <a:latin typeface="Arial"/>
                <a:ea typeface="Arial"/>
                <a:cs typeface="Arial"/>
                <a:sym typeface="Arial"/>
              </a:rPr>
              <a:t>CONTENIDO</a:t>
            </a:r>
            <a:endParaRPr b="1" i="0" sz="2800" u="none" cap="none" strike="noStrike">
              <a:solidFill>
                <a:srgbClr val="FFFFFF"/>
              </a:solidFill>
              <a:latin typeface="Arial"/>
              <a:ea typeface="Arial"/>
              <a:cs typeface="Arial"/>
              <a:sym typeface="Arial"/>
            </a:endParaRPr>
          </a:p>
        </p:txBody>
      </p:sp>
      <p:sp>
        <p:nvSpPr>
          <p:cNvPr id="119" name="Google Shape;119;p17"/>
          <p:cNvSpPr txBox="1"/>
          <p:nvPr/>
        </p:nvSpPr>
        <p:spPr>
          <a:xfrm>
            <a:off x="5923046" y="1503718"/>
            <a:ext cx="5905200" cy="5017800"/>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1800"/>
              <a:buFont typeface="Arial"/>
              <a:buAutoNum type="arabicPeriod"/>
            </a:pPr>
            <a:r>
              <a:rPr b="1" i="0" lang="es-CO" sz="2000" u="none" cap="none" strike="noStrike">
                <a:solidFill>
                  <a:srgbClr val="1D2046"/>
                </a:solidFill>
                <a:latin typeface="Arial"/>
                <a:ea typeface="Arial"/>
                <a:cs typeface="Arial"/>
                <a:sym typeface="Arial"/>
              </a:rPr>
              <a:t>Inversión Presupuestal</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Arial"/>
              <a:buAutoNum type="arabicPeriod"/>
            </a:pPr>
            <a:r>
              <a:rPr b="1" i="0" lang="es-CO" sz="2000" u="none" cap="none" strike="noStrike">
                <a:solidFill>
                  <a:srgbClr val="1D2046"/>
                </a:solidFill>
                <a:latin typeface="Arial"/>
                <a:ea typeface="Arial"/>
                <a:cs typeface="Arial"/>
                <a:sym typeface="Arial"/>
              </a:rPr>
              <a:t>Siniestralidad vial</a:t>
            </a:r>
            <a:endParaRPr b="1" i="0" sz="2000" u="none" cap="none" strike="noStrike">
              <a:solidFill>
                <a:srgbClr val="1D2046"/>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Arial"/>
              <a:buAutoNum type="arabicPeriod"/>
            </a:pPr>
            <a:r>
              <a:rPr b="1" i="0" lang="es-CO" sz="2000" u="none" cap="none" strike="noStrike">
                <a:solidFill>
                  <a:srgbClr val="1D2046"/>
                </a:solidFill>
                <a:latin typeface="Arial"/>
                <a:ea typeface="Arial"/>
                <a:cs typeface="Arial"/>
                <a:sym typeface="Arial"/>
              </a:rPr>
              <a:t>Niñas y niños primero</a:t>
            </a:r>
            <a:endParaRPr b="1" i="0" sz="2000" u="none" cap="none" strike="noStrike">
              <a:solidFill>
                <a:srgbClr val="1D2046"/>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Arial"/>
              <a:buAutoNum type="arabicPeriod"/>
            </a:pPr>
            <a:r>
              <a:rPr b="1" i="0" lang="es-CO" sz="2000" u="none" cap="none" strike="noStrike">
                <a:solidFill>
                  <a:srgbClr val="1D2046"/>
                </a:solidFill>
                <a:latin typeface="Arial"/>
                <a:ea typeface="Arial"/>
                <a:cs typeface="Arial"/>
                <a:sym typeface="Arial"/>
              </a:rPr>
              <a:t>Señalización</a:t>
            </a:r>
            <a:endParaRPr b="1" i="0" sz="2000" u="none" cap="none" strike="noStrike">
              <a:solidFill>
                <a:srgbClr val="1D2046"/>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Arial"/>
              <a:buAutoNum type="arabicPeriod"/>
            </a:pPr>
            <a:r>
              <a:rPr b="1" i="0" lang="es-CO" sz="2000" u="none" cap="none" strike="noStrike">
                <a:solidFill>
                  <a:srgbClr val="1D2046"/>
                </a:solidFill>
                <a:latin typeface="Arial"/>
                <a:ea typeface="Arial"/>
                <a:cs typeface="Arial"/>
                <a:sym typeface="Arial"/>
              </a:rPr>
              <a:t>Semaforización</a:t>
            </a:r>
            <a:endParaRPr b="1" i="0" sz="2000" u="none" cap="none" strike="noStrike">
              <a:solidFill>
                <a:srgbClr val="1D2046"/>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Arial"/>
              <a:buAutoNum type="arabicPeriod"/>
            </a:pPr>
            <a:r>
              <a:rPr b="1" i="0" lang="es-CO" sz="2000" u="none" cap="none" strike="noStrike">
                <a:solidFill>
                  <a:srgbClr val="1D2046"/>
                </a:solidFill>
                <a:latin typeface="Arial"/>
                <a:ea typeface="Arial"/>
                <a:cs typeface="Arial"/>
                <a:sym typeface="Arial"/>
              </a:rPr>
              <a:t>Control de tránsito y transporte</a:t>
            </a:r>
            <a:endParaRPr b="1" i="0" sz="2000" u="none" cap="none" strike="noStrike">
              <a:solidFill>
                <a:srgbClr val="1D2046"/>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Arial"/>
              <a:buAutoNum type="arabicPeriod"/>
            </a:pPr>
            <a:r>
              <a:rPr b="1" i="0" lang="es-CO" sz="2000" u="none" cap="none" strike="noStrike">
                <a:solidFill>
                  <a:srgbClr val="1D2046"/>
                </a:solidFill>
                <a:latin typeface="Arial"/>
                <a:ea typeface="Arial"/>
                <a:cs typeface="Arial"/>
                <a:sym typeface="Arial"/>
              </a:rPr>
              <a:t>Acciones de gestión en vía</a:t>
            </a:r>
            <a:endParaRPr b="1" i="0" sz="2000" u="none" cap="none" strike="noStrike">
              <a:solidFill>
                <a:srgbClr val="1D2046"/>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Arial"/>
              <a:buAutoNum type="arabicPeriod"/>
            </a:pPr>
            <a:r>
              <a:rPr b="1" i="0" lang="es-CO" sz="2000" u="none" cap="none" strike="noStrike">
                <a:solidFill>
                  <a:srgbClr val="1D2046"/>
                </a:solidFill>
                <a:latin typeface="Arial"/>
                <a:ea typeface="Arial"/>
                <a:cs typeface="Arial"/>
                <a:sym typeface="Arial"/>
              </a:rPr>
              <a:t>Planes de Manejo de Tránsito - PMT</a:t>
            </a:r>
            <a:endParaRPr b="1" i="0" sz="2000" u="none" cap="none" strike="noStrike">
              <a:solidFill>
                <a:srgbClr val="1D2046"/>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Arial"/>
              <a:buAutoNum type="arabicPeriod"/>
            </a:pPr>
            <a:r>
              <a:rPr b="1" i="0" lang="es-CO" sz="2000" u="none" cap="none" strike="noStrike">
                <a:solidFill>
                  <a:srgbClr val="1D2046"/>
                </a:solidFill>
                <a:latin typeface="Arial"/>
                <a:ea typeface="Arial"/>
                <a:cs typeface="Arial"/>
                <a:sym typeface="Arial"/>
              </a:rPr>
              <a:t>Infraestructura</a:t>
            </a:r>
            <a:endParaRPr b="1" i="0" sz="2000" u="none" cap="none" strike="noStrike">
              <a:solidFill>
                <a:srgbClr val="1D2046"/>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Arial"/>
              <a:buAutoNum type="arabicPeriod"/>
            </a:pPr>
            <a:r>
              <a:rPr b="1" i="0" lang="es-CO" sz="2000" u="none" cap="none" strike="noStrike">
                <a:solidFill>
                  <a:srgbClr val="1D2046"/>
                </a:solidFill>
                <a:latin typeface="Arial"/>
                <a:ea typeface="Arial"/>
                <a:cs typeface="Arial"/>
                <a:sym typeface="Arial"/>
              </a:rPr>
              <a:t>Transporte privado</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Arial"/>
              <a:buAutoNum type="arabicPeriod"/>
            </a:pPr>
            <a:r>
              <a:rPr b="1" i="0" lang="es-CO" sz="2000" u="none" cap="none" strike="noStrike">
                <a:solidFill>
                  <a:srgbClr val="1D2046"/>
                </a:solidFill>
                <a:latin typeface="Arial"/>
                <a:ea typeface="Arial"/>
                <a:cs typeface="Arial"/>
                <a:sym typeface="Arial"/>
              </a:rPr>
              <a:t>Bicicleta y Peatón</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Arial"/>
              <a:buAutoNum type="arabicPeriod"/>
            </a:pPr>
            <a:r>
              <a:rPr b="1" i="0" lang="es-CO" sz="2000" u="none" cap="none" strike="noStrike">
                <a:solidFill>
                  <a:srgbClr val="1D2046"/>
                </a:solidFill>
                <a:latin typeface="Arial"/>
                <a:ea typeface="Arial"/>
                <a:cs typeface="Arial"/>
                <a:sym typeface="Arial"/>
              </a:rPr>
              <a:t>Gestión Social</a:t>
            </a:r>
            <a:endParaRPr b="1" i="0" sz="2000" u="none" cap="none" strike="noStrike">
              <a:solidFill>
                <a:srgbClr val="1D2046"/>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Arial"/>
              <a:buAutoNum type="arabicPeriod"/>
            </a:pPr>
            <a:r>
              <a:rPr b="1" i="0" lang="es-CO" sz="2000" u="none" cap="none" strike="noStrike">
                <a:solidFill>
                  <a:srgbClr val="1D2046"/>
                </a:solidFill>
                <a:latin typeface="Arial"/>
                <a:ea typeface="Arial"/>
                <a:cs typeface="Arial"/>
                <a:sym typeface="Arial"/>
              </a:rPr>
              <a:t>Acciones pedagógicas en seguridad.        vial y cultura ciudadana</a:t>
            </a:r>
            <a:endParaRPr b="1" i="0" sz="2000" u="none" cap="none" strike="noStrike">
              <a:solidFill>
                <a:srgbClr val="1D2046"/>
              </a:solidFill>
              <a:latin typeface="Arial"/>
              <a:ea typeface="Arial"/>
              <a:cs typeface="Arial"/>
              <a:sym typeface="Arial"/>
            </a:endParaRPr>
          </a:p>
          <a:p>
            <a:pPr indent="-342900" lvl="0" marL="342900" marR="0" rtl="0" algn="l">
              <a:lnSpc>
                <a:spcPct val="100000"/>
              </a:lnSpc>
              <a:spcBef>
                <a:spcPts val="0"/>
              </a:spcBef>
              <a:spcAft>
                <a:spcPts val="0"/>
              </a:spcAft>
              <a:buClr>
                <a:srgbClr val="1D2046"/>
              </a:buClr>
              <a:buSzPts val="2000"/>
              <a:buFont typeface="Arial"/>
              <a:buAutoNum type="arabicPeriod"/>
            </a:pPr>
            <a:r>
              <a:rPr b="1" i="0" lang="es-CO" sz="2000" u="none" cap="none" strike="noStrike">
                <a:solidFill>
                  <a:srgbClr val="1D2046"/>
                </a:solidFill>
                <a:latin typeface="Arial"/>
                <a:ea typeface="Arial"/>
                <a:cs typeface="Arial"/>
                <a:sym typeface="Arial"/>
              </a:rPr>
              <a:t>Dirección de Inteligencia para la Movilidad </a:t>
            </a:r>
            <a:endParaRPr b="1" i="0" sz="2000" u="none" cap="none" strike="noStrike">
              <a:solidFill>
                <a:srgbClr val="1D2046"/>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Arial"/>
              <a:buAutoNum type="arabicPeriod"/>
            </a:pPr>
            <a:r>
              <a:rPr b="1" i="0" lang="es-CO" sz="2000" u="none" cap="none" strike="noStrike">
                <a:solidFill>
                  <a:srgbClr val="1D2046"/>
                </a:solidFill>
                <a:latin typeface="Arial"/>
                <a:ea typeface="Arial"/>
                <a:cs typeface="Arial"/>
                <a:sym typeface="Arial"/>
              </a:rPr>
              <a:t>Transparencia</a:t>
            </a:r>
            <a:endParaRPr b="1" i="0" sz="2000" u="none" cap="none" strike="noStrike">
              <a:solidFill>
                <a:srgbClr val="1D2046"/>
              </a:solidFill>
              <a:latin typeface="Arial"/>
              <a:ea typeface="Arial"/>
              <a:cs typeface="Arial"/>
              <a:sym typeface="Arial"/>
            </a:endParaRPr>
          </a:p>
        </p:txBody>
      </p:sp>
      <p:cxnSp>
        <p:nvCxnSpPr>
          <p:cNvPr id="120" name="Google Shape;120;p17"/>
          <p:cNvCxnSpPr/>
          <p:nvPr/>
        </p:nvCxnSpPr>
        <p:spPr>
          <a:xfrm>
            <a:off x="9793" y="967072"/>
            <a:ext cx="10302240" cy="0"/>
          </a:xfrm>
          <a:prstGeom prst="straightConnector1">
            <a:avLst/>
          </a:prstGeom>
          <a:noFill/>
          <a:ln cap="flat" cmpd="sng" w="38100">
            <a:solidFill>
              <a:srgbClr val="BED000"/>
            </a:solidFill>
            <a:prstDash val="solid"/>
            <a:miter lim="800000"/>
            <a:headEnd len="sm" w="sm" type="none"/>
            <a:tailEnd len="sm" w="sm" type="none"/>
          </a:ln>
        </p:spPr>
      </p:cxnSp>
      <p:pic>
        <p:nvPicPr>
          <p:cNvPr id="121" name="Google Shape;121;p17"/>
          <p:cNvPicPr preferRelativeResize="0"/>
          <p:nvPr/>
        </p:nvPicPr>
        <p:blipFill rotWithShape="1">
          <a:blip r:embed="rId7">
            <a:alphaModFix/>
          </a:blip>
          <a:srcRect b="0" l="0" r="0" t="0"/>
          <a:stretch/>
        </p:blipFill>
        <p:spPr>
          <a:xfrm>
            <a:off x="326144" y="301279"/>
            <a:ext cx="2751271" cy="908828"/>
          </a:xfrm>
          <a:prstGeom prst="rect">
            <a:avLst/>
          </a:prstGeom>
          <a:noFill/>
          <a:ln>
            <a:noFill/>
          </a:ln>
        </p:spPr>
      </p:pic>
      <p:pic>
        <p:nvPicPr>
          <p:cNvPr id="122" name="Google Shape;122;p17"/>
          <p:cNvPicPr preferRelativeResize="0"/>
          <p:nvPr/>
        </p:nvPicPr>
        <p:blipFill rotWithShape="1">
          <a:blip r:embed="rId8">
            <a:alphaModFix/>
          </a:blip>
          <a:srcRect b="2111" l="0" r="62912" t="35961"/>
          <a:stretch/>
        </p:blipFill>
        <p:spPr>
          <a:xfrm>
            <a:off x="10196420" y="-10"/>
            <a:ext cx="2038944" cy="6858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pic>
        <p:nvPicPr>
          <p:cNvPr id="127" name="Google Shape;127;g3470b4abcb0_0_14"/>
          <p:cNvPicPr preferRelativeResize="0"/>
          <p:nvPr/>
        </p:nvPicPr>
        <p:blipFill rotWithShape="1">
          <a:blip r:embed="rId3">
            <a:alphaModFix/>
          </a:blip>
          <a:srcRect b="2111" l="0" r="62912" t="35961"/>
          <a:stretch/>
        </p:blipFill>
        <p:spPr>
          <a:xfrm>
            <a:off x="10173245" y="1190"/>
            <a:ext cx="2038944" cy="6858000"/>
          </a:xfrm>
          <a:prstGeom prst="rect">
            <a:avLst/>
          </a:prstGeom>
          <a:noFill/>
          <a:ln>
            <a:noFill/>
          </a:ln>
        </p:spPr>
      </p:pic>
      <p:cxnSp>
        <p:nvCxnSpPr>
          <p:cNvPr id="128" name="Google Shape;128;g3470b4abcb0_0_14"/>
          <p:cNvCxnSpPr/>
          <p:nvPr/>
        </p:nvCxnSpPr>
        <p:spPr>
          <a:xfrm>
            <a:off x="14503" y="967072"/>
            <a:ext cx="10302300" cy="0"/>
          </a:xfrm>
          <a:prstGeom prst="straightConnector1">
            <a:avLst/>
          </a:prstGeom>
          <a:noFill/>
          <a:ln cap="flat" cmpd="sng" w="38100">
            <a:solidFill>
              <a:srgbClr val="BED000"/>
            </a:solidFill>
            <a:prstDash val="solid"/>
            <a:miter lim="800000"/>
            <a:headEnd len="sm" w="sm" type="none"/>
            <a:tailEnd len="sm" w="sm" type="none"/>
          </a:ln>
        </p:spPr>
      </p:cxnSp>
      <p:cxnSp>
        <p:nvCxnSpPr>
          <p:cNvPr id="129" name="Google Shape;129;g3470b4abcb0_0_14"/>
          <p:cNvCxnSpPr/>
          <p:nvPr/>
        </p:nvCxnSpPr>
        <p:spPr>
          <a:xfrm rot="10800000">
            <a:off x="10316700" y="967072"/>
            <a:ext cx="1875300" cy="0"/>
          </a:xfrm>
          <a:prstGeom prst="straightConnector1">
            <a:avLst/>
          </a:prstGeom>
          <a:noFill/>
          <a:ln cap="flat" cmpd="sng" w="38100">
            <a:solidFill>
              <a:srgbClr val="1D2046"/>
            </a:solidFill>
            <a:prstDash val="solid"/>
            <a:miter lim="800000"/>
            <a:headEnd len="sm" w="sm" type="none"/>
            <a:tailEnd len="sm" w="sm" type="none"/>
          </a:ln>
        </p:spPr>
      </p:cxnSp>
      <p:sp>
        <p:nvSpPr>
          <p:cNvPr id="130" name="Google Shape;130;g3470b4abcb0_0_14"/>
          <p:cNvSpPr txBox="1"/>
          <p:nvPr/>
        </p:nvSpPr>
        <p:spPr>
          <a:xfrm>
            <a:off x="126135" y="295282"/>
            <a:ext cx="11418000" cy="1139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1. Inversión Presupuestal 2024 </a:t>
            </a:r>
            <a:endParaRPr b="1" i="0" sz="3400" u="none" cap="none" strike="noStrike">
              <a:solidFill>
                <a:srgbClr val="1D2046"/>
              </a:solidFill>
              <a:latin typeface="Arial Black"/>
              <a:ea typeface="Arial Black"/>
              <a:cs typeface="Arial Black"/>
              <a:sym typeface="Arial Black"/>
            </a:endParaRPr>
          </a:p>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 </a:t>
            </a:r>
            <a:endParaRPr b="0" i="0" sz="1400" u="none" cap="none" strike="noStrike">
              <a:solidFill>
                <a:srgbClr val="000000"/>
              </a:solidFill>
              <a:latin typeface="Arial"/>
              <a:ea typeface="Arial"/>
              <a:cs typeface="Arial"/>
              <a:sym typeface="Arial"/>
            </a:endParaRPr>
          </a:p>
        </p:txBody>
      </p:sp>
      <p:pic>
        <p:nvPicPr>
          <p:cNvPr id="131" name="Google Shape;131;g3470b4abcb0_0_14"/>
          <p:cNvPicPr preferRelativeResize="0"/>
          <p:nvPr/>
        </p:nvPicPr>
        <p:blipFill rotWithShape="1">
          <a:blip r:embed="rId4">
            <a:alphaModFix/>
          </a:blip>
          <a:srcRect b="0" l="0" r="0" t="0"/>
          <a:stretch/>
        </p:blipFill>
        <p:spPr>
          <a:xfrm>
            <a:off x="0" y="6260050"/>
            <a:ext cx="1864897" cy="597951"/>
          </a:xfrm>
          <a:prstGeom prst="rect">
            <a:avLst/>
          </a:prstGeom>
          <a:noFill/>
          <a:ln>
            <a:noFill/>
          </a:ln>
        </p:spPr>
      </p:pic>
      <p:pic>
        <p:nvPicPr>
          <p:cNvPr id="132" name="Google Shape;132;g3470b4abcb0_0_14"/>
          <p:cNvPicPr preferRelativeResize="0"/>
          <p:nvPr/>
        </p:nvPicPr>
        <p:blipFill rotWithShape="1">
          <a:blip r:embed="rId5">
            <a:alphaModFix amt="52999"/>
          </a:blip>
          <a:srcRect b="0" l="32614" r="0" t="0"/>
          <a:stretch/>
        </p:blipFill>
        <p:spPr>
          <a:xfrm>
            <a:off x="-15097" y="3223011"/>
            <a:ext cx="1375635" cy="3652300"/>
          </a:xfrm>
          <a:prstGeom prst="rect">
            <a:avLst/>
          </a:prstGeom>
          <a:noFill/>
          <a:ln>
            <a:noFill/>
          </a:ln>
        </p:spPr>
      </p:pic>
      <p:pic>
        <p:nvPicPr>
          <p:cNvPr id="133" name="Google Shape;133;g3470b4abcb0_0_14"/>
          <p:cNvPicPr preferRelativeResize="0"/>
          <p:nvPr/>
        </p:nvPicPr>
        <p:blipFill rotWithShape="1">
          <a:blip r:embed="rId6">
            <a:alphaModFix/>
          </a:blip>
          <a:srcRect b="0" l="0" r="0" t="0"/>
          <a:stretch/>
        </p:blipFill>
        <p:spPr>
          <a:xfrm>
            <a:off x="0" y="5237349"/>
            <a:ext cx="641678" cy="1649080"/>
          </a:xfrm>
          <a:prstGeom prst="rect">
            <a:avLst/>
          </a:prstGeom>
          <a:noFill/>
          <a:ln>
            <a:noFill/>
          </a:ln>
        </p:spPr>
      </p:pic>
      <p:pic>
        <p:nvPicPr>
          <p:cNvPr id="134" name="Google Shape;134;g3470b4abcb0_0_14"/>
          <p:cNvPicPr preferRelativeResize="0"/>
          <p:nvPr/>
        </p:nvPicPr>
        <p:blipFill rotWithShape="1">
          <a:blip r:embed="rId7">
            <a:alphaModFix/>
          </a:blip>
          <a:srcRect b="0" l="0" r="0" t="0"/>
          <a:stretch/>
        </p:blipFill>
        <p:spPr>
          <a:xfrm>
            <a:off x="9465699" y="192852"/>
            <a:ext cx="2129687" cy="703500"/>
          </a:xfrm>
          <a:prstGeom prst="rect">
            <a:avLst/>
          </a:prstGeom>
          <a:noFill/>
          <a:ln>
            <a:noFill/>
          </a:ln>
        </p:spPr>
      </p:pic>
      <p:sp>
        <p:nvSpPr>
          <p:cNvPr id="135" name="Google Shape;135;g3470b4abcb0_0_14"/>
          <p:cNvSpPr txBox="1"/>
          <p:nvPr/>
        </p:nvSpPr>
        <p:spPr>
          <a:xfrm>
            <a:off x="283799" y="2356032"/>
            <a:ext cx="11624400" cy="265500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0000"/>
              </a:buClr>
              <a:buSzPts val="2000"/>
              <a:buFont typeface="Arial"/>
              <a:buNone/>
            </a:pPr>
            <a:r>
              <a:rPr b="1" i="0" lang="es-CO" sz="3100" u="none" cap="none" strike="noStrike">
                <a:solidFill>
                  <a:srgbClr val="1D2046"/>
                </a:solidFill>
                <a:latin typeface="Arial"/>
                <a:ea typeface="Arial"/>
                <a:cs typeface="Arial"/>
                <a:sym typeface="Arial"/>
              </a:rPr>
              <a:t>La Inversión presupuestal para la presente RdC obedece a: </a:t>
            </a:r>
            <a:endParaRPr b="1" i="0" sz="3100" u="none" cap="none" strike="noStrike">
              <a:solidFill>
                <a:srgbClr val="1D2046"/>
              </a:solidFill>
              <a:latin typeface="Arial"/>
              <a:ea typeface="Arial"/>
              <a:cs typeface="Arial"/>
              <a:sym typeface="Arial"/>
            </a:endParaRPr>
          </a:p>
          <a:p>
            <a:pPr indent="-419100" lvl="0" marL="457200" marR="0" rtl="0" algn="just">
              <a:lnSpc>
                <a:spcPct val="150000"/>
              </a:lnSpc>
              <a:spcBef>
                <a:spcPts val="0"/>
              </a:spcBef>
              <a:spcAft>
                <a:spcPts val="0"/>
              </a:spcAft>
              <a:buClr>
                <a:srgbClr val="1D2046"/>
              </a:buClr>
              <a:buSzPts val="3000"/>
              <a:buFont typeface="Arial"/>
              <a:buChar char="-"/>
            </a:pPr>
            <a:r>
              <a:rPr b="1" i="0" lang="es-CO" sz="3000" u="none" cap="none" strike="noStrike">
                <a:solidFill>
                  <a:srgbClr val="1D2046"/>
                </a:solidFill>
                <a:latin typeface="Arial"/>
                <a:ea typeface="Arial"/>
                <a:cs typeface="Arial"/>
                <a:sym typeface="Arial"/>
              </a:rPr>
              <a:t>Plan de Desarrollo 2021-2024 “UN NUEVO CONTRATO SOCIAL Y AMBIENTAL PARA LA BOGOTÁ DEL SIGLO XXI”  </a:t>
            </a:r>
            <a:endParaRPr b="1" i="0" sz="3000" u="none" cap="none" strike="noStrike">
              <a:solidFill>
                <a:srgbClr val="1D2046"/>
              </a:solidFill>
              <a:latin typeface="Arial"/>
              <a:ea typeface="Arial"/>
              <a:cs typeface="Arial"/>
              <a:sym typeface="Arial"/>
            </a:endParaRPr>
          </a:p>
          <a:p>
            <a:pPr indent="-419100" lvl="0" marL="457200" marR="0" rtl="0" algn="just">
              <a:lnSpc>
                <a:spcPct val="150000"/>
              </a:lnSpc>
              <a:spcBef>
                <a:spcPts val="0"/>
              </a:spcBef>
              <a:spcAft>
                <a:spcPts val="0"/>
              </a:spcAft>
              <a:buClr>
                <a:srgbClr val="1D2046"/>
              </a:buClr>
              <a:buSzPts val="3000"/>
              <a:buFont typeface="Arial"/>
              <a:buChar char="-"/>
            </a:pPr>
            <a:r>
              <a:rPr b="1" i="0" lang="es-CO" sz="3000" u="none" cap="none" strike="noStrike">
                <a:solidFill>
                  <a:srgbClr val="1D2046"/>
                </a:solidFill>
                <a:latin typeface="Arial"/>
                <a:ea typeface="Arial"/>
                <a:cs typeface="Arial"/>
                <a:sym typeface="Arial"/>
              </a:rPr>
              <a:t>Plan de Desarrollo 2024-2027 “BOGOTÁ CAMINA SEGURA” </a:t>
            </a:r>
            <a:endParaRPr b="1" i="0" sz="3000" u="none" cap="none" strike="noStrike">
              <a:solidFill>
                <a:srgbClr val="1D2046"/>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pic>
        <p:nvPicPr>
          <p:cNvPr id="140" name="Google Shape;140;g34c3ae7660a_3_0"/>
          <p:cNvPicPr preferRelativeResize="0"/>
          <p:nvPr/>
        </p:nvPicPr>
        <p:blipFill rotWithShape="1">
          <a:blip r:embed="rId3">
            <a:alphaModFix/>
          </a:blip>
          <a:srcRect b="2111" l="0" r="64665" t="35961"/>
          <a:stretch/>
        </p:blipFill>
        <p:spPr>
          <a:xfrm>
            <a:off x="10249450" y="1200"/>
            <a:ext cx="1942550" cy="6858000"/>
          </a:xfrm>
          <a:prstGeom prst="rect">
            <a:avLst/>
          </a:prstGeom>
          <a:noFill/>
          <a:ln>
            <a:noFill/>
          </a:ln>
        </p:spPr>
      </p:pic>
      <p:cxnSp>
        <p:nvCxnSpPr>
          <p:cNvPr id="141" name="Google Shape;141;g34c3ae7660a_3_0"/>
          <p:cNvCxnSpPr/>
          <p:nvPr/>
        </p:nvCxnSpPr>
        <p:spPr>
          <a:xfrm>
            <a:off x="14503" y="967072"/>
            <a:ext cx="10302300" cy="0"/>
          </a:xfrm>
          <a:prstGeom prst="straightConnector1">
            <a:avLst/>
          </a:prstGeom>
          <a:noFill/>
          <a:ln cap="flat" cmpd="sng" w="38100">
            <a:solidFill>
              <a:srgbClr val="BED000"/>
            </a:solidFill>
            <a:prstDash val="solid"/>
            <a:miter lim="800000"/>
            <a:headEnd len="sm" w="sm" type="none"/>
            <a:tailEnd len="sm" w="sm" type="none"/>
          </a:ln>
        </p:spPr>
      </p:cxnSp>
      <p:cxnSp>
        <p:nvCxnSpPr>
          <p:cNvPr id="142" name="Google Shape;142;g34c3ae7660a_3_0"/>
          <p:cNvCxnSpPr/>
          <p:nvPr/>
        </p:nvCxnSpPr>
        <p:spPr>
          <a:xfrm rot="10800000">
            <a:off x="10316700" y="967072"/>
            <a:ext cx="1875300" cy="0"/>
          </a:xfrm>
          <a:prstGeom prst="straightConnector1">
            <a:avLst/>
          </a:prstGeom>
          <a:noFill/>
          <a:ln cap="flat" cmpd="sng" w="38100">
            <a:solidFill>
              <a:srgbClr val="1D2046"/>
            </a:solidFill>
            <a:prstDash val="solid"/>
            <a:miter lim="800000"/>
            <a:headEnd len="sm" w="sm" type="none"/>
            <a:tailEnd len="sm" w="sm" type="none"/>
          </a:ln>
        </p:spPr>
      </p:cxnSp>
      <p:sp>
        <p:nvSpPr>
          <p:cNvPr id="143" name="Google Shape;143;g34c3ae7660a_3_0"/>
          <p:cNvSpPr txBox="1"/>
          <p:nvPr/>
        </p:nvSpPr>
        <p:spPr>
          <a:xfrm>
            <a:off x="126135" y="295282"/>
            <a:ext cx="11418000" cy="61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Inversión Presupuestal 2024</a:t>
            </a:r>
            <a:endParaRPr b="0" i="0" sz="1400" u="none" cap="none" strike="noStrike">
              <a:solidFill>
                <a:srgbClr val="000000"/>
              </a:solidFill>
              <a:latin typeface="Arial"/>
              <a:ea typeface="Arial"/>
              <a:cs typeface="Arial"/>
              <a:sym typeface="Arial"/>
            </a:endParaRPr>
          </a:p>
        </p:txBody>
      </p:sp>
      <p:pic>
        <p:nvPicPr>
          <p:cNvPr id="144" name="Google Shape;144;g34c3ae7660a_3_0"/>
          <p:cNvPicPr preferRelativeResize="0"/>
          <p:nvPr/>
        </p:nvPicPr>
        <p:blipFill rotWithShape="1">
          <a:blip r:embed="rId4">
            <a:alphaModFix/>
          </a:blip>
          <a:srcRect b="0" l="0" r="0" t="0"/>
          <a:stretch/>
        </p:blipFill>
        <p:spPr>
          <a:xfrm>
            <a:off x="0" y="6260050"/>
            <a:ext cx="1864897" cy="597951"/>
          </a:xfrm>
          <a:prstGeom prst="rect">
            <a:avLst/>
          </a:prstGeom>
          <a:noFill/>
          <a:ln>
            <a:noFill/>
          </a:ln>
        </p:spPr>
      </p:pic>
      <p:pic>
        <p:nvPicPr>
          <p:cNvPr id="145" name="Google Shape;145;g34c3ae7660a_3_0"/>
          <p:cNvPicPr preferRelativeResize="0"/>
          <p:nvPr/>
        </p:nvPicPr>
        <p:blipFill rotWithShape="1">
          <a:blip r:embed="rId5">
            <a:alphaModFix amt="52999"/>
          </a:blip>
          <a:srcRect b="0" l="32614" r="0" t="0"/>
          <a:stretch/>
        </p:blipFill>
        <p:spPr>
          <a:xfrm>
            <a:off x="-15097" y="3223011"/>
            <a:ext cx="1375635" cy="3652300"/>
          </a:xfrm>
          <a:prstGeom prst="rect">
            <a:avLst/>
          </a:prstGeom>
          <a:noFill/>
          <a:ln>
            <a:noFill/>
          </a:ln>
        </p:spPr>
      </p:pic>
      <p:pic>
        <p:nvPicPr>
          <p:cNvPr id="146" name="Google Shape;146;g34c3ae7660a_3_0"/>
          <p:cNvPicPr preferRelativeResize="0"/>
          <p:nvPr/>
        </p:nvPicPr>
        <p:blipFill rotWithShape="1">
          <a:blip r:embed="rId6">
            <a:alphaModFix/>
          </a:blip>
          <a:srcRect b="0" l="0" r="0" t="0"/>
          <a:stretch/>
        </p:blipFill>
        <p:spPr>
          <a:xfrm>
            <a:off x="0" y="5237349"/>
            <a:ext cx="641678" cy="1649080"/>
          </a:xfrm>
          <a:prstGeom prst="rect">
            <a:avLst/>
          </a:prstGeom>
          <a:noFill/>
          <a:ln>
            <a:noFill/>
          </a:ln>
        </p:spPr>
      </p:pic>
      <p:pic>
        <p:nvPicPr>
          <p:cNvPr id="147" name="Google Shape;147;g34c3ae7660a_3_0"/>
          <p:cNvPicPr preferRelativeResize="0"/>
          <p:nvPr/>
        </p:nvPicPr>
        <p:blipFill rotWithShape="1">
          <a:blip r:embed="rId7">
            <a:alphaModFix/>
          </a:blip>
          <a:srcRect b="0" l="0" r="0" t="0"/>
          <a:stretch/>
        </p:blipFill>
        <p:spPr>
          <a:xfrm>
            <a:off x="9465699" y="192852"/>
            <a:ext cx="2129687" cy="703500"/>
          </a:xfrm>
          <a:prstGeom prst="rect">
            <a:avLst/>
          </a:prstGeom>
          <a:noFill/>
          <a:ln>
            <a:noFill/>
          </a:ln>
        </p:spPr>
      </p:pic>
      <p:graphicFrame>
        <p:nvGraphicFramePr>
          <p:cNvPr id="148" name="Google Shape;148;g34c3ae7660a_3_0"/>
          <p:cNvGraphicFramePr/>
          <p:nvPr/>
        </p:nvGraphicFramePr>
        <p:xfrm>
          <a:off x="878367" y="2323964"/>
          <a:ext cx="3000000" cy="3000000"/>
        </p:xfrm>
        <a:graphic>
          <a:graphicData uri="http://schemas.openxmlformats.org/drawingml/2006/table">
            <a:tbl>
              <a:tblPr bandRow="1" firstCol="1" firstRow="1">
                <a:noFill/>
                <a:tableStyleId>{AB02B772-D791-4923-A611-8DDE77B707DA}</a:tableStyleId>
              </a:tblPr>
              <a:tblGrid>
                <a:gridCol w="6137900"/>
                <a:gridCol w="2449425"/>
                <a:gridCol w="2363475"/>
              </a:tblGrid>
              <a:tr h="673600">
                <a:tc>
                  <a:txBody>
                    <a:bodyPr/>
                    <a:lstStyle/>
                    <a:p>
                      <a:pPr indent="0" lvl="0" marL="0" marR="0" rtl="0" algn="ctr">
                        <a:lnSpc>
                          <a:spcPct val="115000"/>
                        </a:lnSpc>
                        <a:spcBef>
                          <a:spcPts val="0"/>
                        </a:spcBef>
                        <a:spcAft>
                          <a:spcPts val="0"/>
                        </a:spcAft>
                        <a:buClr>
                          <a:srgbClr val="000000"/>
                        </a:buClr>
                        <a:buSzPts val="1800"/>
                        <a:buFont typeface="Arial"/>
                        <a:buNone/>
                      </a:pPr>
                      <a:r>
                        <a:rPr b="1" lang="es-CO" sz="1800" u="none" cap="none" strike="noStrike"/>
                        <a:t>PROYECTO</a:t>
                      </a:r>
                      <a:endParaRPr b="1" sz="1800" u="none" cap="none" strike="noStrike">
                        <a:latin typeface="Century Gothic"/>
                        <a:ea typeface="Century Gothic"/>
                        <a:cs typeface="Century Gothic"/>
                        <a:sym typeface="Century Gothic"/>
                      </a:endParaRPr>
                    </a:p>
                  </a:txBody>
                  <a:tcPr marT="0" marB="0" marR="68575" marL="68575" anchor="ctr">
                    <a:lnR cap="flat" cmpd="sng" w="12700">
                      <a:solidFill>
                        <a:srgbClr val="9CC2E5"/>
                      </a:solidFill>
                      <a:prstDash val="solid"/>
                      <a:round/>
                      <a:headEnd len="sm" w="sm" type="none"/>
                      <a:tailEnd len="sm" w="sm" type="none"/>
                    </a:lnR>
                    <a:solidFill>
                      <a:srgbClr val="002060"/>
                    </a:solidFill>
                  </a:tcPr>
                </a:tc>
                <a:tc>
                  <a:txBody>
                    <a:bodyPr/>
                    <a:lstStyle/>
                    <a:p>
                      <a:pPr indent="0" lvl="0" marL="0" marR="0" rtl="0" algn="ctr">
                        <a:lnSpc>
                          <a:spcPct val="115000"/>
                        </a:lnSpc>
                        <a:spcBef>
                          <a:spcPts val="0"/>
                        </a:spcBef>
                        <a:spcAft>
                          <a:spcPts val="0"/>
                        </a:spcAft>
                        <a:buClr>
                          <a:srgbClr val="000000"/>
                        </a:buClr>
                        <a:buSzPts val="1800"/>
                        <a:buFont typeface="Arial"/>
                        <a:buNone/>
                      </a:pPr>
                      <a:r>
                        <a:rPr b="1" lang="es-CO" sz="1500" u="none" cap="none" strike="noStrike"/>
                        <a:t>RESERVA-EJECUTADO</a:t>
                      </a:r>
                      <a:endParaRPr b="1" sz="1500" u="none" cap="none" strike="noStrike">
                        <a:latin typeface="Century Gothic"/>
                        <a:ea typeface="Century Gothic"/>
                        <a:cs typeface="Century Gothic"/>
                        <a:sym typeface="Century Gothic"/>
                      </a:endParaRPr>
                    </a:p>
                  </a:txBody>
                  <a:tcPr marT="0" marB="0" marR="68575" marL="68575" anchor="ctr">
                    <a:lnL cap="flat" cmpd="sng" w="12700">
                      <a:solidFill>
                        <a:srgbClr val="9CC2E5"/>
                      </a:solidFill>
                      <a:prstDash val="solid"/>
                      <a:round/>
                      <a:headEnd len="sm" w="sm" type="none"/>
                      <a:tailEnd len="sm" w="sm" type="none"/>
                    </a:lnL>
                    <a:lnR cap="flat" cmpd="sng" w="12700">
                      <a:solidFill>
                        <a:srgbClr val="9CC2E5"/>
                      </a:solidFill>
                      <a:prstDash val="solid"/>
                      <a:round/>
                      <a:headEnd len="sm" w="sm" type="none"/>
                      <a:tailEnd len="sm" w="sm" type="none"/>
                    </a:lnR>
                    <a:solidFill>
                      <a:srgbClr val="002060"/>
                    </a:solidFill>
                  </a:tcPr>
                </a:tc>
                <a:tc>
                  <a:txBody>
                    <a:bodyPr/>
                    <a:lstStyle/>
                    <a:p>
                      <a:pPr indent="0" lvl="0" marL="0" marR="0" rtl="0" algn="ctr">
                        <a:lnSpc>
                          <a:spcPct val="115000"/>
                        </a:lnSpc>
                        <a:spcBef>
                          <a:spcPts val="0"/>
                        </a:spcBef>
                        <a:spcAft>
                          <a:spcPts val="0"/>
                        </a:spcAft>
                        <a:buClr>
                          <a:srgbClr val="000000"/>
                        </a:buClr>
                        <a:buSzPts val="1800"/>
                        <a:buFont typeface="Arial"/>
                        <a:buNone/>
                      </a:pPr>
                      <a:r>
                        <a:rPr b="1" lang="es-CO" sz="1500" u="none" cap="none" strike="noStrike"/>
                        <a:t>VIGENCIA-EJECUTADO</a:t>
                      </a:r>
                      <a:endParaRPr b="1" sz="1500" u="none" cap="none" strike="noStrike">
                        <a:latin typeface="Century Gothic"/>
                        <a:ea typeface="Century Gothic"/>
                        <a:cs typeface="Century Gothic"/>
                        <a:sym typeface="Century Gothic"/>
                      </a:endParaRPr>
                    </a:p>
                  </a:txBody>
                  <a:tcPr marT="0" marB="0" marR="68575" marL="68575" anchor="ctr">
                    <a:lnL cap="flat" cmpd="sng" w="12700">
                      <a:solidFill>
                        <a:srgbClr val="9CC2E5"/>
                      </a:solidFill>
                      <a:prstDash val="solid"/>
                      <a:round/>
                      <a:headEnd len="sm" w="sm" type="none"/>
                      <a:tailEnd len="sm" w="sm" type="none"/>
                    </a:lnL>
                    <a:solidFill>
                      <a:srgbClr val="002060"/>
                    </a:solidFill>
                  </a:tcPr>
                </a:tc>
              </a:tr>
              <a:tr h="1086750">
                <a:tc>
                  <a:txBody>
                    <a:bodyPr/>
                    <a:lstStyle/>
                    <a:p>
                      <a:pPr indent="0" lvl="0" marL="0" marR="0" rtl="0" algn="just">
                        <a:lnSpc>
                          <a:spcPct val="115000"/>
                        </a:lnSpc>
                        <a:spcBef>
                          <a:spcPts val="0"/>
                        </a:spcBef>
                        <a:spcAft>
                          <a:spcPts val="0"/>
                        </a:spcAft>
                        <a:buClr>
                          <a:srgbClr val="000000"/>
                        </a:buClr>
                        <a:buSzPts val="1600"/>
                        <a:buFont typeface="Arial"/>
                        <a:buNone/>
                      </a:pPr>
                      <a:r>
                        <a:rPr b="1" i="0" lang="es-CO" sz="1600" u="none" cap="none" strike="noStrike">
                          <a:solidFill>
                            <a:srgbClr val="1D2046"/>
                          </a:solidFill>
                          <a:latin typeface="Arial"/>
                          <a:ea typeface="Arial"/>
                          <a:cs typeface="Arial"/>
                          <a:sym typeface="Arial"/>
                        </a:rPr>
                        <a:t>Consolidación del programa niñas y niños primero para mejorar las experiencias de viaje de la población estudiantil en Bogotá (Al Colegio en Bici, Ciempiés, Ruta Pila)</a:t>
                      </a:r>
                      <a:endParaRPr b="1" i="0" sz="1600" u="none" cap="none" strike="noStrike">
                        <a:solidFill>
                          <a:srgbClr val="1D2046"/>
                        </a:solidFill>
                        <a:latin typeface="Arial"/>
                        <a:ea typeface="Arial"/>
                        <a:cs typeface="Arial"/>
                        <a:sym typeface="Arial"/>
                      </a:endParaRPr>
                    </a:p>
                  </a:txBody>
                  <a:tcPr marT="0" marB="0" marR="68575" marL="68575">
                    <a:lnR cap="flat" cmpd="sng" w="12700">
                      <a:solidFill>
                        <a:srgbClr val="0070C0"/>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1600"/>
                        <a:buFont typeface="Arial"/>
                        <a:buNone/>
                      </a:pPr>
                      <a:r>
                        <a:rPr b="1" lang="es-CO" sz="1600" u="none" cap="none" strike="noStrike">
                          <a:solidFill>
                            <a:srgbClr val="1D2046"/>
                          </a:solidFill>
                        </a:rPr>
                        <a:t>$3,147,417,917,00</a:t>
                      </a:r>
                      <a:endParaRPr sz="1700" u="none" cap="none" strike="noStrike"/>
                    </a:p>
                  </a:txBody>
                  <a:tcPr marT="0" marB="0" marR="68575" marL="68575" anchor="ctr">
                    <a:lnL cap="flat" cmpd="sng" w="12700">
                      <a:solidFill>
                        <a:srgbClr val="0070C0"/>
                      </a:solidFill>
                      <a:prstDash val="solid"/>
                      <a:round/>
                      <a:headEnd len="sm" w="sm" type="none"/>
                      <a:tailEnd len="sm" w="sm" type="none"/>
                    </a:lnL>
                    <a:lnR cap="flat" cmpd="sng" w="12700">
                      <a:solidFill>
                        <a:srgbClr val="0070C0"/>
                      </a:solidFill>
                      <a:prstDash val="solid"/>
                      <a:round/>
                      <a:headEnd len="sm" w="sm" type="none"/>
                      <a:tailEnd len="sm" w="sm" type="none"/>
                    </a:lnR>
                  </a:tcPr>
                </a:tc>
                <a:tc>
                  <a:txBody>
                    <a:bodyPr/>
                    <a:lstStyle/>
                    <a:p>
                      <a:pPr indent="0" lvl="0" marL="0" marR="0" rtl="0" algn="ctr">
                        <a:lnSpc>
                          <a:spcPct val="115000"/>
                        </a:lnSpc>
                        <a:spcBef>
                          <a:spcPts val="0"/>
                        </a:spcBef>
                        <a:spcAft>
                          <a:spcPts val="0"/>
                        </a:spcAft>
                        <a:buClr>
                          <a:srgbClr val="000000"/>
                        </a:buClr>
                        <a:buSzPts val="1600"/>
                        <a:buFont typeface="Arial"/>
                        <a:buNone/>
                      </a:pPr>
                      <a:r>
                        <a:rPr b="1" lang="es-CO" sz="1600" u="none" cap="none" strike="noStrike">
                          <a:solidFill>
                            <a:srgbClr val="1D2046"/>
                          </a:solidFill>
                        </a:rPr>
                        <a:t>$1,890,964,023,00</a:t>
                      </a:r>
                      <a:endParaRPr b="1" i="0" sz="1700" u="none" cap="none" strike="noStrike">
                        <a:solidFill>
                          <a:srgbClr val="1D2046"/>
                        </a:solidFill>
                        <a:latin typeface="Arial"/>
                        <a:ea typeface="Arial"/>
                        <a:cs typeface="Arial"/>
                        <a:sym typeface="Arial"/>
                      </a:endParaRPr>
                    </a:p>
                  </a:txBody>
                  <a:tcPr marT="0" marB="0" marR="68575" marL="68575" anchor="ctr">
                    <a:lnL cap="flat" cmpd="sng" w="12700">
                      <a:solidFill>
                        <a:srgbClr val="0070C0"/>
                      </a:solidFill>
                      <a:prstDash val="solid"/>
                      <a:round/>
                      <a:headEnd len="sm" w="sm" type="none"/>
                      <a:tailEnd len="sm" w="sm" type="none"/>
                    </a:lnL>
                  </a:tcPr>
                </a:tc>
              </a:tr>
              <a:tr h="1696350">
                <a:tc>
                  <a:txBody>
                    <a:bodyPr/>
                    <a:lstStyle/>
                    <a:p>
                      <a:pPr indent="0" lvl="0" marL="0" marR="0" rtl="0" algn="just">
                        <a:lnSpc>
                          <a:spcPct val="115000"/>
                        </a:lnSpc>
                        <a:spcBef>
                          <a:spcPts val="0"/>
                        </a:spcBef>
                        <a:spcAft>
                          <a:spcPts val="0"/>
                        </a:spcAft>
                        <a:buClr>
                          <a:srgbClr val="000000"/>
                        </a:buClr>
                        <a:buSzPts val="1600"/>
                        <a:buFont typeface="Arial"/>
                        <a:buNone/>
                      </a:pPr>
                      <a:r>
                        <a:rPr b="1" i="0" lang="es-CO" sz="1600" u="none" cap="none" strike="noStrike">
                          <a:solidFill>
                            <a:srgbClr val="1D2046"/>
                          </a:solidFill>
                          <a:latin typeface="Arial"/>
                          <a:ea typeface="Arial"/>
                          <a:cs typeface="Arial"/>
                          <a:sym typeface="Arial"/>
                        </a:rPr>
                        <a:t>Implementación de señalización para mejorar las condiciones de seguridad vial, movilidad y accesibilidad en Bogotá (Medidas de pacificación, mantenimiento señales verticales, sistemas de contención vehicular, implementación señales verticales, zonas escolares, pasos peatonales, demarcación Km-carril)</a:t>
                      </a:r>
                      <a:endParaRPr b="1" i="0" sz="1600" u="none" cap="none" strike="noStrike">
                        <a:solidFill>
                          <a:srgbClr val="1D2046"/>
                        </a:solidFill>
                        <a:latin typeface="Arial"/>
                        <a:ea typeface="Arial"/>
                        <a:cs typeface="Arial"/>
                        <a:sym typeface="Arial"/>
                      </a:endParaRPr>
                    </a:p>
                  </a:txBody>
                  <a:tcPr marT="0" marB="0" marR="68575" marL="68575">
                    <a:lnR cap="flat" cmpd="sng" w="12700">
                      <a:solidFill>
                        <a:srgbClr val="0070C0"/>
                      </a:solidFill>
                      <a:prstDash val="solid"/>
                      <a:round/>
                      <a:headEnd len="sm" w="sm" type="none"/>
                      <a:tailEnd len="sm" w="sm" type="none"/>
                    </a:lnR>
                  </a:tcPr>
                </a:tc>
                <a:tc>
                  <a:txBody>
                    <a:bodyPr/>
                    <a:lstStyle/>
                    <a:p>
                      <a:pPr indent="0" lvl="0" marL="0" marR="0" rtl="0" algn="ctr">
                        <a:lnSpc>
                          <a:spcPct val="115000"/>
                        </a:lnSpc>
                        <a:spcBef>
                          <a:spcPts val="0"/>
                        </a:spcBef>
                        <a:spcAft>
                          <a:spcPts val="0"/>
                        </a:spcAft>
                        <a:buClr>
                          <a:srgbClr val="000000"/>
                        </a:buClr>
                        <a:buSzPts val="1600"/>
                        <a:buFont typeface="Arial"/>
                        <a:buNone/>
                      </a:pPr>
                      <a:r>
                        <a:t/>
                      </a:r>
                      <a:endParaRPr b="1" sz="1600" u="none" cap="none" strike="noStrike">
                        <a:solidFill>
                          <a:srgbClr val="1D2046"/>
                        </a:solidFill>
                      </a:endParaRPr>
                    </a:p>
                    <a:p>
                      <a:pPr indent="0" lvl="0" marL="0" marR="0" rtl="0" algn="ctr">
                        <a:lnSpc>
                          <a:spcPct val="115000"/>
                        </a:lnSpc>
                        <a:spcBef>
                          <a:spcPts val="0"/>
                        </a:spcBef>
                        <a:spcAft>
                          <a:spcPts val="0"/>
                        </a:spcAft>
                        <a:buClr>
                          <a:srgbClr val="000000"/>
                        </a:buClr>
                        <a:buSzPts val="1600"/>
                        <a:buFont typeface="Arial"/>
                        <a:buNone/>
                      </a:pPr>
                      <a:r>
                        <a:rPr b="1" lang="es-CO" sz="1600" u="none" cap="none" strike="noStrike">
                          <a:solidFill>
                            <a:srgbClr val="1D2046"/>
                          </a:solidFill>
                        </a:rPr>
                        <a:t>$2,829,031,082.00</a:t>
                      </a:r>
                      <a:endParaRPr b="1" sz="1600" u="none" cap="none" strike="noStrike">
                        <a:solidFill>
                          <a:srgbClr val="1D2046"/>
                        </a:solidFill>
                      </a:endParaRPr>
                    </a:p>
                  </a:txBody>
                  <a:tcPr marT="0" marB="0" marR="68575" marL="68575" anchor="ctr">
                    <a:lnL cap="flat" cmpd="sng" w="12700">
                      <a:solidFill>
                        <a:srgbClr val="0070C0"/>
                      </a:solidFill>
                      <a:prstDash val="solid"/>
                      <a:round/>
                      <a:headEnd len="sm" w="sm" type="none"/>
                      <a:tailEnd len="sm" w="sm" type="none"/>
                    </a:lnL>
                    <a:lnR cap="flat" cmpd="sng" w="12700">
                      <a:solidFill>
                        <a:srgbClr val="0070C0"/>
                      </a:solidFill>
                      <a:prstDash val="solid"/>
                      <a:round/>
                      <a:headEnd len="sm" w="sm" type="none"/>
                      <a:tailEnd len="sm" w="sm" type="none"/>
                    </a:lnR>
                  </a:tcPr>
                </a:tc>
                <a:tc>
                  <a:txBody>
                    <a:bodyPr/>
                    <a:lstStyle/>
                    <a:p>
                      <a:pPr indent="0" lvl="0" marL="0" marR="0" rtl="0" algn="ctr">
                        <a:lnSpc>
                          <a:spcPct val="115000"/>
                        </a:lnSpc>
                        <a:spcBef>
                          <a:spcPts val="0"/>
                        </a:spcBef>
                        <a:spcAft>
                          <a:spcPts val="0"/>
                        </a:spcAft>
                        <a:buClr>
                          <a:srgbClr val="000000"/>
                        </a:buClr>
                        <a:buSzPts val="1600"/>
                        <a:buFont typeface="Arial"/>
                        <a:buNone/>
                      </a:pPr>
                      <a:r>
                        <a:rPr b="1" lang="es-CO" sz="1600" u="none" cap="none" strike="noStrike">
                          <a:solidFill>
                            <a:srgbClr val="1D2046"/>
                          </a:solidFill>
                        </a:rPr>
                        <a:t>$1,631,874,680.00</a:t>
                      </a:r>
                      <a:endParaRPr b="1" sz="1600" u="none" cap="none" strike="noStrike">
                        <a:solidFill>
                          <a:srgbClr val="1D2046"/>
                        </a:solidFill>
                      </a:endParaRPr>
                    </a:p>
                  </a:txBody>
                  <a:tcPr marT="0" marB="0" marR="68575" marL="68575" anchor="ctr">
                    <a:lnL cap="flat" cmpd="sng" w="12700">
                      <a:solidFill>
                        <a:srgbClr val="0070C0"/>
                      </a:solidFill>
                      <a:prstDash val="solid"/>
                      <a:round/>
                      <a:headEnd len="sm" w="sm" type="none"/>
                      <a:tailEnd len="sm" w="sm" type="none"/>
                    </a:lnL>
                  </a:tcPr>
                </a:tc>
              </a:tr>
              <a:tr h="203100">
                <a:tc>
                  <a:txBody>
                    <a:bodyPr/>
                    <a:lstStyle/>
                    <a:p>
                      <a:pPr indent="0" lvl="0" marL="0" marR="0" rtl="0" algn="ctr">
                        <a:lnSpc>
                          <a:spcPct val="115000"/>
                        </a:lnSpc>
                        <a:spcBef>
                          <a:spcPts val="0"/>
                        </a:spcBef>
                        <a:spcAft>
                          <a:spcPts val="0"/>
                        </a:spcAft>
                        <a:buClr>
                          <a:srgbClr val="000000"/>
                        </a:buClr>
                        <a:buSzPts val="1100"/>
                        <a:buFont typeface="Arial"/>
                        <a:buNone/>
                      </a:pPr>
                      <a:r>
                        <a:t/>
                      </a:r>
                      <a:endParaRPr b="1" sz="1100" u="none" cap="none" strike="noStrike">
                        <a:solidFill>
                          <a:schemeClr val="lt1"/>
                        </a:solidFill>
                      </a:endParaRPr>
                    </a:p>
                    <a:p>
                      <a:pPr indent="0" lvl="0" marL="0" marR="0" rtl="0" algn="ctr">
                        <a:lnSpc>
                          <a:spcPct val="115000"/>
                        </a:lnSpc>
                        <a:spcBef>
                          <a:spcPts val="0"/>
                        </a:spcBef>
                        <a:spcAft>
                          <a:spcPts val="0"/>
                        </a:spcAft>
                        <a:buClr>
                          <a:srgbClr val="000000"/>
                        </a:buClr>
                        <a:buSzPts val="1800"/>
                        <a:buFont typeface="Arial"/>
                        <a:buNone/>
                      </a:pPr>
                      <a:r>
                        <a:rPr b="1" lang="es-CO" sz="1800" u="none" cap="none" strike="noStrike">
                          <a:solidFill>
                            <a:schemeClr val="lt1"/>
                          </a:solidFill>
                        </a:rPr>
                        <a:t>TOTAL</a:t>
                      </a:r>
                      <a:endParaRPr sz="1400" u="none" cap="none" strike="noStrike"/>
                    </a:p>
                    <a:p>
                      <a:pPr indent="0" lvl="0" marL="0" marR="0" rtl="0" algn="ctr">
                        <a:lnSpc>
                          <a:spcPct val="115000"/>
                        </a:lnSpc>
                        <a:spcBef>
                          <a:spcPts val="0"/>
                        </a:spcBef>
                        <a:spcAft>
                          <a:spcPts val="0"/>
                        </a:spcAft>
                        <a:buClr>
                          <a:srgbClr val="000000"/>
                        </a:buClr>
                        <a:buSzPts val="1400"/>
                        <a:buFont typeface="Arial"/>
                        <a:buNone/>
                      </a:pPr>
                      <a:r>
                        <a:t/>
                      </a:r>
                      <a:endParaRPr b="1" sz="1400" u="none" cap="none" strike="noStrike">
                        <a:solidFill>
                          <a:schemeClr val="lt1"/>
                        </a:solidFill>
                        <a:latin typeface="Century Gothic"/>
                        <a:ea typeface="Century Gothic"/>
                        <a:cs typeface="Century Gothic"/>
                        <a:sym typeface="Century Gothic"/>
                      </a:endParaRPr>
                    </a:p>
                  </a:txBody>
                  <a:tcPr marT="0" marB="0" marR="68575" marL="68575">
                    <a:lnR cap="flat" cmpd="sng" w="12700">
                      <a:solidFill>
                        <a:srgbClr val="9CC2E5"/>
                      </a:solidFill>
                      <a:prstDash val="solid"/>
                      <a:round/>
                      <a:headEnd len="sm" w="sm" type="none"/>
                      <a:tailEnd len="sm" w="sm" type="none"/>
                    </a:lnR>
                    <a:solidFill>
                      <a:srgbClr val="002060"/>
                    </a:solidFill>
                  </a:tcPr>
                </a:tc>
                <a:tc>
                  <a:txBody>
                    <a:bodyPr/>
                    <a:lstStyle/>
                    <a:p>
                      <a:pPr indent="0" lvl="0" marL="0" marR="0" rtl="0" algn="ctr">
                        <a:lnSpc>
                          <a:spcPct val="100000"/>
                        </a:lnSpc>
                        <a:spcBef>
                          <a:spcPts val="0"/>
                        </a:spcBef>
                        <a:spcAft>
                          <a:spcPts val="0"/>
                        </a:spcAft>
                        <a:buNone/>
                      </a:pPr>
                      <a:r>
                        <a:rPr b="1" i="0" lang="es-CO" sz="1800" u="none" cap="none" strike="noStrike">
                          <a:solidFill>
                            <a:schemeClr val="lt1"/>
                          </a:solidFill>
                          <a:latin typeface="Arial"/>
                          <a:ea typeface="Arial"/>
                          <a:cs typeface="Arial"/>
                          <a:sym typeface="Arial"/>
                        </a:rPr>
                        <a:t>$ 5.976.448.999,00</a:t>
                      </a:r>
                      <a:endParaRPr/>
                    </a:p>
                  </a:txBody>
                  <a:tcPr marT="9525" marB="0" marR="9525" marL="9525" anchor="b">
                    <a:lnL cap="flat" cmpd="sng" w="12700">
                      <a:solidFill>
                        <a:srgbClr val="9CC2E5"/>
                      </a:solidFill>
                      <a:prstDash val="solid"/>
                      <a:round/>
                      <a:headEnd len="sm" w="sm" type="none"/>
                      <a:tailEnd len="sm" w="sm" type="none"/>
                    </a:lnL>
                    <a:lnR cap="flat" cmpd="sng" w="12700">
                      <a:solidFill>
                        <a:srgbClr val="9CC2E5"/>
                      </a:solidFill>
                      <a:prstDash val="solid"/>
                      <a:round/>
                      <a:headEnd len="sm" w="sm" type="none"/>
                      <a:tailEnd len="sm" w="sm" type="none"/>
                    </a:lnR>
                    <a:solidFill>
                      <a:srgbClr val="002060"/>
                    </a:solidFill>
                  </a:tcPr>
                </a:tc>
                <a:tc>
                  <a:txBody>
                    <a:bodyPr/>
                    <a:lstStyle/>
                    <a:p>
                      <a:pPr indent="0" lvl="0" marL="0" marR="0" rtl="0" algn="ctr">
                        <a:lnSpc>
                          <a:spcPct val="100000"/>
                        </a:lnSpc>
                        <a:spcBef>
                          <a:spcPts val="0"/>
                        </a:spcBef>
                        <a:spcAft>
                          <a:spcPts val="0"/>
                        </a:spcAft>
                        <a:buNone/>
                      </a:pPr>
                      <a:r>
                        <a:rPr b="1" i="0" lang="es-CO" sz="1800" u="none" cap="none" strike="noStrike">
                          <a:solidFill>
                            <a:schemeClr val="lt1"/>
                          </a:solidFill>
                          <a:latin typeface="Arial"/>
                          <a:ea typeface="Arial"/>
                          <a:cs typeface="Arial"/>
                          <a:sym typeface="Arial"/>
                        </a:rPr>
                        <a:t>$ 3.522.838.703,00</a:t>
                      </a:r>
                      <a:endParaRPr/>
                    </a:p>
                  </a:txBody>
                  <a:tcPr marT="9525" marB="0" marR="9525" marL="9525" anchor="b">
                    <a:lnL cap="flat" cmpd="sng" w="12700">
                      <a:solidFill>
                        <a:srgbClr val="9CC2E5"/>
                      </a:solidFill>
                      <a:prstDash val="solid"/>
                      <a:round/>
                      <a:headEnd len="sm" w="sm" type="none"/>
                      <a:tailEnd len="sm" w="sm" type="none"/>
                    </a:lnL>
                    <a:solidFill>
                      <a:srgbClr val="002060"/>
                    </a:solidFill>
                  </a:tcPr>
                </a:tc>
              </a:tr>
            </a:tbl>
          </a:graphicData>
        </a:graphic>
      </p:graphicFrame>
      <p:sp>
        <p:nvSpPr>
          <p:cNvPr id="149" name="Google Shape;149;g34c3ae7660a_3_0"/>
          <p:cNvSpPr txBox="1"/>
          <p:nvPr/>
        </p:nvSpPr>
        <p:spPr>
          <a:xfrm>
            <a:off x="763050" y="1114525"/>
            <a:ext cx="10665900" cy="10620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Arial"/>
              <a:buNone/>
            </a:pPr>
            <a:r>
              <a:t/>
            </a:r>
            <a:endParaRPr b="1" i="0" sz="2100" u="none" cap="none" strike="noStrike">
              <a:solidFill>
                <a:srgbClr val="1D204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1" i="0" lang="es-CO" sz="2100" u="none" cap="none" strike="noStrike">
                <a:solidFill>
                  <a:srgbClr val="1D2046"/>
                </a:solidFill>
                <a:latin typeface="Arial"/>
                <a:ea typeface="Arial"/>
                <a:cs typeface="Arial"/>
                <a:sym typeface="Arial"/>
              </a:rPr>
              <a:t>Plan de  Desarrollo 2021-2024 (Nuevo contrato Social y Ambiental para la Bogotá del siglo XXI).</a:t>
            </a:r>
            <a:endParaRPr b="1" i="0" sz="2100" u="none" cap="none" strike="noStrike">
              <a:solidFill>
                <a:srgbClr val="1D2046"/>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pic>
        <p:nvPicPr>
          <p:cNvPr id="154" name="Google Shape;154;p20"/>
          <p:cNvPicPr preferRelativeResize="0"/>
          <p:nvPr/>
        </p:nvPicPr>
        <p:blipFill rotWithShape="1">
          <a:blip r:embed="rId3">
            <a:alphaModFix/>
          </a:blip>
          <a:srcRect b="2111" l="0" r="62912" t="35961"/>
          <a:stretch/>
        </p:blipFill>
        <p:spPr>
          <a:xfrm>
            <a:off x="10401845" y="-75010"/>
            <a:ext cx="2038944" cy="6858000"/>
          </a:xfrm>
          <a:prstGeom prst="rect">
            <a:avLst/>
          </a:prstGeom>
          <a:noFill/>
          <a:ln>
            <a:noFill/>
          </a:ln>
        </p:spPr>
      </p:pic>
      <p:cxnSp>
        <p:nvCxnSpPr>
          <p:cNvPr id="155" name="Google Shape;155;p20"/>
          <p:cNvCxnSpPr/>
          <p:nvPr/>
        </p:nvCxnSpPr>
        <p:spPr>
          <a:xfrm>
            <a:off x="14503" y="967072"/>
            <a:ext cx="10302300" cy="0"/>
          </a:xfrm>
          <a:prstGeom prst="straightConnector1">
            <a:avLst/>
          </a:prstGeom>
          <a:noFill/>
          <a:ln cap="flat" cmpd="sng" w="38100">
            <a:solidFill>
              <a:srgbClr val="BED000"/>
            </a:solidFill>
            <a:prstDash val="solid"/>
            <a:miter lim="800000"/>
            <a:headEnd len="sm" w="sm" type="none"/>
            <a:tailEnd len="sm" w="sm" type="none"/>
          </a:ln>
        </p:spPr>
      </p:cxnSp>
      <p:cxnSp>
        <p:nvCxnSpPr>
          <p:cNvPr id="156" name="Google Shape;156;p20"/>
          <p:cNvCxnSpPr/>
          <p:nvPr/>
        </p:nvCxnSpPr>
        <p:spPr>
          <a:xfrm rot="10800000">
            <a:off x="10316700" y="967072"/>
            <a:ext cx="1875300" cy="0"/>
          </a:xfrm>
          <a:prstGeom prst="straightConnector1">
            <a:avLst/>
          </a:prstGeom>
          <a:noFill/>
          <a:ln cap="flat" cmpd="sng" w="38100">
            <a:solidFill>
              <a:srgbClr val="1D2046"/>
            </a:solidFill>
            <a:prstDash val="solid"/>
            <a:miter lim="800000"/>
            <a:headEnd len="sm" w="sm" type="none"/>
            <a:tailEnd len="sm" w="sm" type="none"/>
          </a:ln>
        </p:spPr>
      </p:cxnSp>
      <p:sp>
        <p:nvSpPr>
          <p:cNvPr id="157" name="Google Shape;157;p20"/>
          <p:cNvSpPr txBox="1"/>
          <p:nvPr/>
        </p:nvSpPr>
        <p:spPr>
          <a:xfrm>
            <a:off x="460385" y="295282"/>
            <a:ext cx="11418000" cy="61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Inversión Presupuestal 2024</a:t>
            </a:r>
            <a:endParaRPr b="0" i="0" sz="1400" u="none" cap="none" strike="noStrike">
              <a:solidFill>
                <a:srgbClr val="000000"/>
              </a:solidFill>
              <a:latin typeface="Arial"/>
              <a:ea typeface="Arial"/>
              <a:cs typeface="Arial"/>
              <a:sym typeface="Arial"/>
            </a:endParaRPr>
          </a:p>
        </p:txBody>
      </p:sp>
      <p:pic>
        <p:nvPicPr>
          <p:cNvPr id="158" name="Google Shape;158;p20"/>
          <p:cNvPicPr preferRelativeResize="0"/>
          <p:nvPr/>
        </p:nvPicPr>
        <p:blipFill rotWithShape="1">
          <a:blip r:embed="rId4">
            <a:alphaModFix/>
          </a:blip>
          <a:srcRect b="0" l="0" r="0" t="0"/>
          <a:stretch/>
        </p:blipFill>
        <p:spPr>
          <a:xfrm>
            <a:off x="0" y="6260050"/>
            <a:ext cx="1864897" cy="597951"/>
          </a:xfrm>
          <a:prstGeom prst="rect">
            <a:avLst/>
          </a:prstGeom>
          <a:noFill/>
          <a:ln>
            <a:noFill/>
          </a:ln>
        </p:spPr>
      </p:pic>
      <p:pic>
        <p:nvPicPr>
          <p:cNvPr id="159" name="Google Shape;159;p20"/>
          <p:cNvPicPr preferRelativeResize="0"/>
          <p:nvPr/>
        </p:nvPicPr>
        <p:blipFill rotWithShape="1">
          <a:blip r:embed="rId5">
            <a:alphaModFix amt="52999"/>
          </a:blip>
          <a:srcRect b="0" l="32614" r="0" t="0"/>
          <a:stretch/>
        </p:blipFill>
        <p:spPr>
          <a:xfrm>
            <a:off x="-15097" y="3223011"/>
            <a:ext cx="1375635" cy="3652300"/>
          </a:xfrm>
          <a:prstGeom prst="rect">
            <a:avLst/>
          </a:prstGeom>
          <a:noFill/>
          <a:ln>
            <a:noFill/>
          </a:ln>
        </p:spPr>
      </p:pic>
      <p:pic>
        <p:nvPicPr>
          <p:cNvPr id="160" name="Google Shape;160;p20"/>
          <p:cNvPicPr preferRelativeResize="0"/>
          <p:nvPr/>
        </p:nvPicPr>
        <p:blipFill rotWithShape="1">
          <a:blip r:embed="rId6">
            <a:alphaModFix/>
          </a:blip>
          <a:srcRect b="0" l="0" r="0" t="0"/>
          <a:stretch/>
        </p:blipFill>
        <p:spPr>
          <a:xfrm>
            <a:off x="0" y="5237349"/>
            <a:ext cx="641678" cy="1649080"/>
          </a:xfrm>
          <a:prstGeom prst="rect">
            <a:avLst/>
          </a:prstGeom>
          <a:noFill/>
          <a:ln>
            <a:noFill/>
          </a:ln>
        </p:spPr>
      </p:pic>
      <p:pic>
        <p:nvPicPr>
          <p:cNvPr id="161" name="Google Shape;161;p20"/>
          <p:cNvPicPr preferRelativeResize="0"/>
          <p:nvPr/>
        </p:nvPicPr>
        <p:blipFill rotWithShape="1">
          <a:blip r:embed="rId7">
            <a:alphaModFix/>
          </a:blip>
          <a:srcRect b="0" l="0" r="0" t="0"/>
          <a:stretch/>
        </p:blipFill>
        <p:spPr>
          <a:xfrm>
            <a:off x="9251899" y="184927"/>
            <a:ext cx="2129687" cy="703500"/>
          </a:xfrm>
          <a:prstGeom prst="rect">
            <a:avLst/>
          </a:prstGeom>
          <a:noFill/>
          <a:ln>
            <a:noFill/>
          </a:ln>
        </p:spPr>
      </p:pic>
      <p:graphicFrame>
        <p:nvGraphicFramePr>
          <p:cNvPr id="162" name="Google Shape;162;p20"/>
          <p:cNvGraphicFramePr/>
          <p:nvPr/>
        </p:nvGraphicFramePr>
        <p:xfrm>
          <a:off x="558717" y="1741114"/>
          <a:ext cx="3000000" cy="3000000"/>
        </p:xfrm>
        <a:graphic>
          <a:graphicData uri="http://schemas.openxmlformats.org/drawingml/2006/table">
            <a:tbl>
              <a:tblPr bandRow="1" firstCol="1" firstRow="1">
                <a:noFill/>
                <a:tableStyleId>{AB02B772-D791-4923-A611-8DDE77B707DA}</a:tableStyleId>
              </a:tblPr>
              <a:tblGrid>
                <a:gridCol w="6182800"/>
                <a:gridCol w="2614200"/>
                <a:gridCol w="2424300"/>
              </a:tblGrid>
              <a:tr h="681425">
                <a:tc>
                  <a:txBody>
                    <a:bodyPr/>
                    <a:lstStyle/>
                    <a:p>
                      <a:pPr indent="0" lvl="0" marL="0" marR="0" rtl="0" algn="ctr">
                        <a:lnSpc>
                          <a:spcPct val="115000"/>
                        </a:lnSpc>
                        <a:spcBef>
                          <a:spcPts val="0"/>
                        </a:spcBef>
                        <a:spcAft>
                          <a:spcPts val="0"/>
                        </a:spcAft>
                        <a:buClr>
                          <a:srgbClr val="000000"/>
                        </a:buClr>
                        <a:buSzPts val="1800"/>
                        <a:buFont typeface="Arial"/>
                        <a:buNone/>
                      </a:pPr>
                      <a:r>
                        <a:rPr b="1" lang="es-CO" sz="1800" u="none" cap="none" strike="noStrike"/>
                        <a:t>PROYECTOS</a:t>
                      </a:r>
                      <a:endParaRPr b="1" sz="1800" u="none" cap="none" strike="noStrike">
                        <a:latin typeface="Century Gothic"/>
                        <a:ea typeface="Century Gothic"/>
                        <a:cs typeface="Century Gothic"/>
                        <a:sym typeface="Century Gothic"/>
                      </a:endParaRPr>
                    </a:p>
                  </a:txBody>
                  <a:tcPr marT="0" marB="0" marR="68575" marL="68575" anchor="ctr">
                    <a:lnR cap="flat" cmpd="sng" w="12700">
                      <a:solidFill>
                        <a:srgbClr val="9CC2E5"/>
                      </a:solidFill>
                      <a:prstDash val="solid"/>
                      <a:round/>
                      <a:headEnd len="sm" w="sm" type="none"/>
                      <a:tailEnd len="sm" w="sm" type="none"/>
                    </a:lnR>
                    <a:solidFill>
                      <a:srgbClr val="002060"/>
                    </a:solidFill>
                  </a:tcPr>
                </a:tc>
                <a:tc>
                  <a:txBody>
                    <a:bodyPr/>
                    <a:lstStyle/>
                    <a:p>
                      <a:pPr indent="0" lvl="0" marL="0" marR="0" rtl="0" algn="ctr">
                        <a:lnSpc>
                          <a:spcPct val="115000"/>
                        </a:lnSpc>
                        <a:spcBef>
                          <a:spcPts val="0"/>
                        </a:spcBef>
                        <a:spcAft>
                          <a:spcPts val="0"/>
                        </a:spcAft>
                        <a:buClr>
                          <a:srgbClr val="000000"/>
                        </a:buClr>
                        <a:buSzPts val="1800"/>
                        <a:buFont typeface="Arial"/>
                        <a:buNone/>
                      </a:pPr>
                      <a:r>
                        <a:rPr b="1" lang="es-CO" sz="1500" u="none" cap="none" strike="noStrike"/>
                        <a:t>RESERVA-EJECUTADO</a:t>
                      </a:r>
                      <a:endParaRPr b="1" sz="1500" u="none" cap="none" strike="noStrike">
                        <a:latin typeface="Century Gothic"/>
                        <a:ea typeface="Century Gothic"/>
                        <a:cs typeface="Century Gothic"/>
                        <a:sym typeface="Century Gothic"/>
                      </a:endParaRPr>
                    </a:p>
                  </a:txBody>
                  <a:tcPr marT="0" marB="0" marR="68575" marL="68575" anchor="ctr">
                    <a:lnL cap="flat" cmpd="sng" w="12700">
                      <a:solidFill>
                        <a:srgbClr val="9CC2E5"/>
                      </a:solidFill>
                      <a:prstDash val="solid"/>
                      <a:round/>
                      <a:headEnd len="sm" w="sm" type="none"/>
                      <a:tailEnd len="sm" w="sm" type="none"/>
                    </a:lnL>
                    <a:lnR cap="flat" cmpd="sng" w="12700">
                      <a:solidFill>
                        <a:srgbClr val="9CC2E5"/>
                      </a:solidFill>
                      <a:prstDash val="solid"/>
                      <a:round/>
                      <a:headEnd len="sm" w="sm" type="none"/>
                      <a:tailEnd len="sm" w="sm" type="none"/>
                    </a:lnR>
                    <a:solidFill>
                      <a:srgbClr val="002060"/>
                    </a:solidFill>
                  </a:tcPr>
                </a:tc>
                <a:tc>
                  <a:txBody>
                    <a:bodyPr/>
                    <a:lstStyle/>
                    <a:p>
                      <a:pPr indent="0" lvl="0" marL="0" marR="0" rtl="0" algn="ctr">
                        <a:lnSpc>
                          <a:spcPct val="115000"/>
                        </a:lnSpc>
                        <a:spcBef>
                          <a:spcPts val="0"/>
                        </a:spcBef>
                        <a:spcAft>
                          <a:spcPts val="0"/>
                        </a:spcAft>
                        <a:buClr>
                          <a:srgbClr val="000000"/>
                        </a:buClr>
                        <a:buSzPts val="1800"/>
                        <a:buFont typeface="Arial"/>
                        <a:buNone/>
                      </a:pPr>
                      <a:r>
                        <a:rPr b="1" lang="es-CO" sz="1500" u="none" cap="none" strike="noStrike"/>
                        <a:t>VIGENCIA-EJECUTADO</a:t>
                      </a:r>
                      <a:endParaRPr b="1" sz="1500" u="none" cap="none" strike="noStrike">
                        <a:latin typeface="Century Gothic"/>
                        <a:ea typeface="Century Gothic"/>
                        <a:cs typeface="Century Gothic"/>
                        <a:sym typeface="Century Gothic"/>
                      </a:endParaRPr>
                    </a:p>
                  </a:txBody>
                  <a:tcPr marT="0" marB="0" marR="68575" marL="68575" anchor="ctr">
                    <a:lnL cap="flat" cmpd="sng" w="12700">
                      <a:solidFill>
                        <a:srgbClr val="9CC2E5"/>
                      </a:solidFill>
                      <a:prstDash val="solid"/>
                      <a:round/>
                      <a:headEnd len="sm" w="sm" type="none"/>
                      <a:tailEnd len="sm" w="sm" type="none"/>
                    </a:lnL>
                    <a:solidFill>
                      <a:srgbClr val="002060"/>
                    </a:solidFill>
                  </a:tcPr>
                </a:tc>
              </a:tr>
              <a:tr h="1086750">
                <a:tc>
                  <a:txBody>
                    <a:bodyPr/>
                    <a:lstStyle/>
                    <a:p>
                      <a:pPr indent="0" lvl="0" marL="0" marR="0" rtl="0" algn="just">
                        <a:lnSpc>
                          <a:spcPct val="115000"/>
                        </a:lnSpc>
                        <a:spcBef>
                          <a:spcPts val="0"/>
                        </a:spcBef>
                        <a:spcAft>
                          <a:spcPts val="0"/>
                        </a:spcAft>
                        <a:buClr>
                          <a:srgbClr val="000000"/>
                        </a:buClr>
                        <a:buSzPts val="1600"/>
                        <a:buFont typeface="Arial"/>
                        <a:buNone/>
                      </a:pPr>
                      <a:r>
                        <a:rPr lang="es-CO" sz="1600" u="none" cap="none" strike="noStrike">
                          <a:solidFill>
                            <a:srgbClr val="1D2046"/>
                          </a:solidFill>
                        </a:rPr>
                        <a:t>8001-Consolidación de las intervenciones en el espacio público para el mejoramiento de las condiciones de movilidad y seguridad vial en los corredores y puntos estratégicos en Bogotá D.C.</a:t>
                      </a:r>
                      <a:endParaRPr sz="1600" u="none" cap="none" strike="noStrike">
                        <a:solidFill>
                          <a:srgbClr val="1D2046"/>
                        </a:solidFill>
                      </a:endParaRPr>
                    </a:p>
                  </a:txBody>
                  <a:tcPr marT="0" marB="0" marR="68575" marL="68575">
                    <a:lnR cap="flat" cmpd="sng" w="12700">
                      <a:solidFill>
                        <a:srgbClr val="0070C0"/>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1600"/>
                        <a:buFont typeface="Arial"/>
                        <a:buNone/>
                      </a:pPr>
                      <a:r>
                        <a:rPr b="1" i="0" lang="es-CO" sz="1600" u="none" cap="none" strike="noStrike">
                          <a:solidFill>
                            <a:srgbClr val="1D2046"/>
                          </a:solidFill>
                          <a:latin typeface="Arial"/>
                          <a:ea typeface="Arial"/>
                          <a:cs typeface="Arial"/>
                          <a:sym typeface="Arial"/>
                        </a:rPr>
                        <a:t>$ 530.674.271</a:t>
                      </a:r>
                      <a:endParaRPr sz="1400" u="none" cap="none" strike="noStrike"/>
                    </a:p>
                  </a:txBody>
                  <a:tcPr marT="0" marB="0" marR="68575" marL="68575" anchor="ctr">
                    <a:lnL cap="flat" cmpd="sng" w="12700">
                      <a:solidFill>
                        <a:srgbClr val="0070C0"/>
                      </a:solidFill>
                      <a:prstDash val="solid"/>
                      <a:round/>
                      <a:headEnd len="sm" w="sm" type="none"/>
                      <a:tailEnd len="sm" w="sm" type="none"/>
                    </a:lnL>
                    <a:lnR cap="flat" cmpd="sng" w="12700">
                      <a:solidFill>
                        <a:srgbClr val="0070C0"/>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1600"/>
                        <a:buFont typeface="Arial"/>
                        <a:buNone/>
                      </a:pPr>
                      <a:r>
                        <a:rPr b="1" i="0" lang="es-CO" sz="1600" u="none" cap="none" strike="noStrike">
                          <a:solidFill>
                            <a:srgbClr val="1D2046"/>
                          </a:solidFill>
                          <a:latin typeface="Arial"/>
                          <a:ea typeface="Arial"/>
                          <a:cs typeface="Arial"/>
                          <a:sym typeface="Arial"/>
                        </a:rPr>
                        <a:t>$ 530.674.271</a:t>
                      </a:r>
                      <a:endParaRPr b="1" i="0" sz="1600" u="none" cap="none" strike="noStrike">
                        <a:solidFill>
                          <a:srgbClr val="1D2046"/>
                        </a:solidFill>
                        <a:latin typeface="Arial"/>
                        <a:ea typeface="Arial"/>
                        <a:cs typeface="Arial"/>
                        <a:sym typeface="Arial"/>
                      </a:endParaRPr>
                    </a:p>
                  </a:txBody>
                  <a:tcPr marT="0" marB="0" marR="68575" marL="68575" anchor="ctr">
                    <a:lnL cap="flat" cmpd="sng" w="12700">
                      <a:solidFill>
                        <a:srgbClr val="0070C0"/>
                      </a:solidFill>
                      <a:prstDash val="solid"/>
                      <a:round/>
                      <a:headEnd len="sm" w="sm" type="none"/>
                      <a:tailEnd len="sm" w="sm" type="none"/>
                    </a:lnL>
                  </a:tcPr>
                </a:tc>
              </a:tr>
              <a:tr h="788575">
                <a:tc>
                  <a:txBody>
                    <a:bodyPr/>
                    <a:lstStyle/>
                    <a:p>
                      <a:pPr indent="0" lvl="0" marL="0" marR="0" rtl="0" algn="just">
                        <a:lnSpc>
                          <a:spcPct val="115000"/>
                        </a:lnSpc>
                        <a:spcBef>
                          <a:spcPts val="0"/>
                        </a:spcBef>
                        <a:spcAft>
                          <a:spcPts val="0"/>
                        </a:spcAft>
                        <a:buClr>
                          <a:srgbClr val="000000"/>
                        </a:buClr>
                        <a:buSzPts val="1600"/>
                        <a:buFont typeface="Arial"/>
                        <a:buNone/>
                      </a:pPr>
                      <a:r>
                        <a:rPr b="1" i="0" lang="es-CO" sz="1600" u="none" cap="none" strike="noStrike">
                          <a:solidFill>
                            <a:srgbClr val="1D2046"/>
                          </a:solidFill>
                          <a:latin typeface="Arial"/>
                          <a:ea typeface="Arial"/>
                          <a:cs typeface="Arial"/>
                          <a:sym typeface="Arial"/>
                        </a:rPr>
                        <a:t>7996-Fortalecimiento del programa niñas y niños primero para mejorar la seguridad vial y la confianza en el camino al colegio en Bogotá D.C.</a:t>
                      </a:r>
                      <a:endParaRPr b="1" i="0" sz="1600" u="none" cap="none" strike="noStrike">
                        <a:solidFill>
                          <a:srgbClr val="1D2046"/>
                        </a:solidFill>
                        <a:latin typeface="Arial"/>
                        <a:ea typeface="Arial"/>
                        <a:cs typeface="Arial"/>
                        <a:sym typeface="Arial"/>
                      </a:endParaRPr>
                    </a:p>
                  </a:txBody>
                  <a:tcPr marT="0" marB="0" marR="68575" marL="68575">
                    <a:lnR cap="flat" cmpd="sng" w="12700">
                      <a:solidFill>
                        <a:srgbClr val="0070C0"/>
                      </a:solidFill>
                      <a:prstDash val="solid"/>
                      <a:round/>
                      <a:headEnd len="sm" w="sm" type="none"/>
                      <a:tailEnd len="sm" w="sm" type="none"/>
                    </a:lnR>
                  </a:tcPr>
                </a:tc>
                <a:tc>
                  <a:txBody>
                    <a:bodyPr/>
                    <a:lstStyle/>
                    <a:p>
                      <a:pPr indent="0" lvl="0" marL="0" marR="0" rtl="0" algn="ctr">
                        <a:lnSpc>
                          <a:spcPct val="115000"/>
                        </a:lnSpc>
                        <a:spcBef>
                          <a:spcPts val="0"/>
                        </a:spcBef>
                        <a:spcAft>
                          <a:spcPts val="0"/>
                        </a:spcAft>
                        <a:buClr>
                          <a:srgbClr val="000000"/>
                        </a:buClr>
                        <a:buSzPts val="1600"/>
                        <a:buFont typeface="Arial"/>
                        <a:buNone/>
                      </a:pPr>
                      <a:r>
                        <a:rPr b="1" lang="es-CO" sz="1600" u="none" cap="none" strike="noStrike">
                          <a:solidFill>
                            <a:srgbClr val="1D2046"/>
                          </a:solidFill>
                        </a:rPr>
                        <a:t>$ 256231807,51</a:t>
                      </a:r>
                      <a:endParaRPr b="1" sz="1600" u="none" cap="none" strike="noStrike">
                        <a:solidFill>
                          <a:srgbClr val="1D2046"/>
                        </a:solidFill>
                      </a:endParaRPr>
                    </a:p>
                  </a:txBody>
                  <a:tcPr marT="0" marB="0" marR="68575" marL="68575" anchor="ctr">
                    <a:lnL cap="flat" cmpd="sng" w="12700">
                      <a:solidFill>
                        <a:srgbClr val="0070C0"/>
                      </a:solidFill>
                      <a:prstDash val="solid"/>
                      <a:round/>
                      <a:headEnd len="sm" w="sm" type="none"/>
                      <a:tailEnd len="sm" w="sm" type="none"/>
                    </a:lnL>
                    <a:lnR cap="flat" cmpd="sng" w="12700">
                      <a:solidFill>
                        <a:srgbClr val="0070C0"/>
                      </a:solidFill>
                      <a:prstDash val="solid"/>
                      <a:round/>
                      <a:headEnd len="sm" w="sm" type="none"/>
                      <a:tailEnd len="sm" w="sm" type="none"/>
                    </a:lnR>
                  </a:tcPr>
                </a:tc>
                <a:tc>
                  <a:txBody>
                    <a:bodyPr/>
                    <a:lstStyle/>
                    <a:p>
                      <a:pPr indent="0" lvl="0" marL="0" marR="0" rtl="0" algn="ctr">
                        <a:lnSpc>
                          <a:spcPct val="115000"/>
                        </a:lnSpc>
                        <a:spcBef>
                          <a:spcPts val="0"/>
                        </a:spcBef>
                        <a:spcAft>
                          <a:spcPts val="0"/>
                        </a:spcAft>
                        <a:buClr>
                          <a:srgbClr val="000000"/>
                        </a:buClr>
                        <a:buSzPts val="1600"/>
                        <a:buFont typeface="Arial"/>
                        <a:buNone/>
                      </a:pPr>
                      <a:r>
                        <a:rPr b="1" lang="es-CO" sz="1600" u="none" cap="none" strike="noStrike">
                          <a:solidFill>
                            <a:srgbClr val="1D2046"/>
                          </a:solidFill>
                        </a:rPr>
                        <a:t>$ 2.35.630.232,69</a:t>
                      </a:r>
                      <a:endParaRPr b="1" sz="1600" u="none" cap="none" strike="noStrike">
                        <a:solidFill>
                          <a:srgbClr val="1D2046"/>
                        </a:solidFill>
                      </a:endParaRPr>
                    </a:p>
                  </a:txBody>
                  <a:tcPr marT="0" marB="0" marR="68575" marL="68575" anchor="ctr">
                    <a:lnL cap="flat" cmpd="sng" w="12700">
                      <a:solidFill>
                        <a:srgbClr val="0070C0"/>
                      </a:solidFill>
                      <a:prstDash val="solid"/>
                      <a:round/>
                      <a:headEnd len="sm" w="sm" type="none"/>
                      <a:tailEnd len="sm" w="sm" type="none"/>
                    </a:lnL>
                  </a:tcPr>
                </a:tc>
              </a:tr>
              <a:tr h="1069350">
                <a:tc>
                  <a:txBody>
                    <a:bodyPr/>
                    <a:lstStyle/>
                    <a:p>
                      <a:pPr indent="0" lvl="0" marL="0" marR="0" rtl="0" algn="just">
                        <a:lnSpc>
                          <a:spcPct val="115000"/>
                        </a:lnSpc>
                        <a:spcBef>
                          <a:spcPts val="0"/>
                        </a:spcBef>
                        <a:spcAft>
                          <a:spcPts val="0"/>
                        </a:spcAft>
                        <a:buClr>
                          <a:srgbClr val="000000"/>
                        </a:buClr>
                        <a:buSzPts val="1600"/>
                        <a:buFont typeface="Arial"/>
                        <a:buNone/>
                      </a:pPr>
                      <a:r>
                        <a:t/>
                      </a:r>
                      <a:endParaRPr sz="1600" u="none" cap="none" strike="noStrike">
                        <a:solidFill>
                          <a:srgbClr val="1D2046"/>
                        </a:solidFill>
                      </a:endParaRPr>
                    </a:p>
                    <a:p>
                      <a:pPr indent="0" lvl="0" marL="0" marR="0" rtl="0" algn="just">
                        <a:lnSpc>
                          <a:spcPct val="115000"/>
                        </a:lnSpc>
                        <a:spcBef>
                          <a:spcPts val="0"/>
                        </a:spcBef>
                        <a:spcAft>
                          <a:spcPts val="0"/>
                        </a:spcAft>
                        <a:buClr>
                          <a:srgbClr val="000000"/>
                        </a:buClr>
                        <a:buSzPts val="1600"/>
                        <a:buFont typeface="Arial"/>
                        <a:buNone/>
                      </a:pPr>
                      <a:r>
                        <a:rPr lang="es-CO" sz="1600" u="none" cap="none" strike="noStrike">
                          <a:solidFill>
                            <a:srgbClr val="1D2046"/>
                          </a:solidFill>
                        </a:rPr>
                        <a:t>7998-Implementar 60km de mantenimiento de señalización y/o demarcación en cicloinfraestructura en la ciudad</a:t>
                      </a:r>
                      <a:endParaRPr sz="3100" u="none" cap="none" strike="noStrike">
                        <a:solidFill>
                          <a:srgbClr val="1D2046"/>
                        </a:solidFill>
                      </a:endParaRPr>
                    </a:p>
                  </a:txBody>
                  <a:tcPr marT="0" marB="0" marR="84500" marL="68575">
                    <a:lnR cap="flat" cmpd="sng" w="12700">
                      <a:solidFill>
                        <a:srgbClr val="0070C0"/>
                      </a:solidFill>
                      <a:prstDash val="solid"/>
                      <a:round/>
                      <a:headEnd len="sm" w="sm" type="none"/>
                      <a:tailEnd len="sm" w="sm" type="none"/>
                    </a:lnR>
                  </a:tcPr>
                </a:tc>
                <a:tc>
                  <a:txBody>
                    <a:bodyPr/>
                    <a:lstStyle/>
                    <a:p>
                      <a:pPr indent="0" lvl="0" marL="0" marR="0" rtl="0" algn="ctr">
                        <a:lnSpc>
                          <a:spcPct val="115000"/>
                        </a:lnSpc>
                        <a:spcBef>
                          <a:spcPts val="0"/>
                        </a:spcBef>
                        <a:spcAft>
                          <a:spcPts val="0"/>
                        </a:spcAft>
                        <a:buClr>
                          <a:srgbClr val="000000"/>
                        </a:buClr>
                        <a:buSzPts val="1600"/>
                        <a:buFont typeface="Arial"/>
                        <a:buNone/>
                      </a:pPr>
                      <a:r>
                        <a:t/>
                      </a:r>
                      <a:endParaRPr b="1" i="0" sz="1600" u="none" cap="none" strike="noStrike">
                        <a:solidFill>
                          <a:srgbClr val="1D2046"/>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600"/>
                        <a:buFont typeface="Arial"/>
                        <a:buNone/>
                      </a:pPr>
                      <a:r>
                        <a:rPr b="1" i="0" lang="es-CO" sz="1600" u="none" cap="none" strike="noStrike">
                          <a:solidFill>
                            <a:srgbClr val="1D2046"/>
                          </a:solidFill>
                          <a:latin typeface="Arial"/>
                          <a:ea typeface="Arial"/>
                          <a:cs typeface="Arial"/>
                          <a:sym typeface="Arial"/>
                        </a:rPr>
                        <a:t>$0.00</a:t>
                      </a:r>
                      <a:endParaRPr b="1" i="0" sz="1600" u="none" cap="none" strike="noStrike">
                        <a:solidFill>
                          <a:srgbClr val="1D2046"/>
                        </a:solidFill>
                        <a:latin typeface="Arial"/>
                        <a:ea typeface="Arial"/>
                        <a:cs typeface="Arial"/>
                        <a:sym typeface="Arial"/>
                      </a:endParaRPr>
                    </a:p>
                  </a:txBody>
                  <a:tcPr marT="0" marB="0" marR="68575" marL="68575" anchor="ctr">
                    <a:lnL cap="flat" cmpd="sng" w="12700">
                      <a:solidFill>
                        <a:srgbClr val="0070C0"/>
                      </a:solidFill>
                      <a:prstDash val="solid"/>
                      <a:round/>
                      <a:headEnd len="sm" w="sm" type="none"/>
                      <a:tailEnd len="sm" w="sm" type="none"/>
                    </a:lnL>
                    <a:lnR cap="flat" cmpd="sng" w="12700">
                      <a:solidFill>
                        <a:srgbClr val="0070C0"/>
                      </a:solidFill>
                      <a:prstDash val="solid"/>
                      <a:round/>
                      <a:headEnd len="sm" w="sm" type="none"/>
                      <a:tailEnd len="sm" w="sm" type="none"/>
                    </a:lnR>
                  </a:tcPr>
                </a:tc>
                <a:tc>
                  <a:txBody>
                    <a:bodyPr/>
                    <a:lstStyle/>
                    <a:p>
                      <a:pPr indent="0" lvl="0" marL="0" marR="0" rtl="0" algn="ctr">
                        <a:lnSpc>
                          <a:spcPct val="115000"/>
                        </a:lnSpc>
                        <a:spcBef>
                          <a:spcPts val="0"/>
                        </a:spcBef>
                        <a:spcAft>
                          <a:spcPts val="0"/>
                        </a:spcAft>
                        <a:buClr>
                          <a:srgbClr val="000000"/>
                        </a:buClr>
                        <a:buSzPts val="1600"/>
                        <a:buFont typeface="Arial"/>
                        <a:buNone/>
                      </a:pPr>
                      <a:r>
                        <a:rPr b="1" i="0" lang="es-CO" sz="1600" u="none" cap="none" strike="noStrike">
                          <a:solidFill>
                            <a:srgbClr val="1D2046"/>
                          </a:solidFill>
                          <a:latin typeface="Arial"/>
                          <a:ea typeface="Arial"/>
                          <a:cs typeface="Arial"/>
                          <a:sym typeface="Arial"/>
                        </a:rPr>
                        <a:t>$ 0.00</a:t>
                      </a:r>
                      <a:endParaRPr sz="1400" u="none" cap="none" strike="noStrike"/>
                    </a:p>
                  </a:txBody>
                  <a:tcPr marT="0" marB="0" marR="68575" marL="68575" anchor="ctr">
                    <a:lnL cap="flat" cmpd="sng" w="12700">
                      <a:solidFill>
                        <a:srgbClr val="0070C0"/>
                      </a:solidFill>
                      <a:prstDash val="solid"/>
                      <a:round/>
                      <a:headEnd len="sm" w="sm" type="none"/>
                      <a:tailEnd len="sm" w="sm" type="none"/>
                    </a:lnL>
                  </a:tcPr>
                </a:tc>
              </a:tr>
              <a:tr h="128150">
                <a:tc>
                  <a:txBody>
                    <a:bodyPr/>
                    <a:lstStyle/>
                    <a:p>
                      <a:pPr indent="0" lvl="0" marL="0" marR="0" rtl="0" algn="l">
                        <a:lnSpc>
                          <a:spcPct val="115000"/>
                        </a:lnSpc>
                        <a:spcBef>
                          <a:spcPts val="0"/>
                        </a:spcBef>
                        <a:spcAft>
                          <a:spcPts val="0"/>
                        </a:spcAft>
                        <a:buClr>
                          <a:srgbClr val="000000"/>
                        </a:buClr>
                        <a:buSzPts val="1100"/>
                        <a:buFont typeface="Arial"/>
                        <a:buNone/>
                      </a:pPr>
                      <a:r>
                        <a:t/>
                      </a:r>
                      <a:endParaRPr b="1" sz="1100" u="none" cap="none" strike="noStrike">
                        <a:solidFill>
                          <a:schemeClr val="lt1"/>
                        </a:solidFill>
                      </a:endParaRPr>
                    </a:p>
                    <a:p>
                      <a:pPr indent="0" lvl="0" marL="0" marR="0" rtl="0" algn="ctr">
                        <a:lnSpc>
                          <a:spcPct val="115000"/>
                        </a:lnSpc>
                        <a:spcBef>
                          <a:spcPts val="0"/>
                        </a:spcBef>
                        <a:spcAft>
                          <a:spcPts val="0"/>
                        </a:spcAft>
                        <a:buClr>
                          <a:srgbClr val="000000"/>
                        </a:buClr>
                        <a:buSzPts val="1800"/>
                        <a:buFont typeface="Arial"/>
                        <a:buNone/>
                      </a:pPr>
                      <a:r>
                        <a:rPr b="1" lang="es-CO" sz="1800" u="none" cap="none" strike="noStrike">
                          <a:solidFill>
                            <a:schemeClr val="lt1"/>
                          </a:solidFill>
                        </a:rPr>
                        <a:t>TOTAL</a:t>
                      </a:r>
                      <a:endParaRPr sz="1400" u="none" cap="none" strike="noStrike"/>
                    </a:p>
                    <a:p>
                      <a:pPr indent="0" lvl="0" marL="0" marR="0" rtl="0" algn="ctr">
                        <a:lnSpc>
                          <a:spcPct val="115000"/>
                        </a:lnSpc>
                        <a:spcBef>
                          <a:spcPts val="0"/>
                        </a:spcBef>
                        <a:spcAft>
                          <a:spcPts val="0"/>
                        </a:spcAft>
                        <a:buClr>
                          <a:srgbClr val="000000"/>
                        </a:buClr>
                        <a:buSzPts val="1400"/>
                        <a:buFont typeface="Arial"/>
                        <a:buNone/>
                      </a:pPr>
                      <a:r>
                        <a:t/>
                      </a:r>
                      <a:endParaRPr b="1" sz="1400" u="none" cap="none" strike="noStrike">
                        <a:solidFill>
                          <a:schemeClr val="lt1"/>
                        </a:solidFill>
                        <a:latin typeface="Century Gothic"/>
                        <a:ea typeface="Century Gothic"/>
                        <a:cs typeface="Century Gothic"/>
                        <a:sym typeface="Century Gothic"/>
                      </a:endParaRPr>
                    </a:p>
                  </a:txBody>
                  <a:tcPr marT="0" marB="0" marR="68575" marL="68575">
                    <a:lnR cap="flat" cmpd="sng" w="12700">
                      <a:solidFill>
                        <a:srgbClr val="9CC2E5"/>
                      </a:solidFill>
                      <a:prstDash val="solid"/>
                      <a:round/>
                      <a:headEnd len="sm" w="sm" type="none"/>
                      <a:tailEnd len="sm" w="sm" type="none"/>
                    </a:lnR>
                    <a:solidFill>
                      <a:srgbClr val="002060"/>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b="1" i="0" lang="es-CO" sz="1800" u="none" cap="none" strike="noStrike">
                          <a:solidFill>
                            <a:schemeClr val="lt1"/>
                          </a:solidFill>
                          <a:latin typeface="Arial"/>
                          <a:ea typeface="Arial"/>
                          <a:cs typeface="Arial"/>
                          <a:sym typeface="Arial"/>
                        </a:rPr>
                        <a:t> $ 786.906.078,51 </a:t>
                      </a:r>
                      <a:endParaRPr b="1" i="0" sz="1800" u="none" cap="none" strike="noStrike">
                        <a:solidFill>
                          <a:schemeClr val="lt1"/>
                        </a:solidFill>
                        <a:latin typeface="Arial"/>
                        <a:ea typeface="Arial"/>
                        <a:cs typeface="Arial"/>
                        <a:sym typeface="Arial"/>
                      </a:endParaRPr>
                    </a:p>
                  </a:txBody>
                  <a:tcPr marT="9525" marB="0" marR="9525" marL="9525" anchor="b">
                    <a:lnL cap="flat" cmpd="sng" w="12700">
                      <a:solidFill>
                        <a:srgbClr val="9CC2E5"/>
                      </a:solidFill>
                      <a:prstDash val="solid"/>
                      <a:round/>
                      <a:headEnd len="sm" w="sm" type="none"/>
                      <a:tailEnd len="sm" w="sm" type="none"/>
                    </a:lnL>
                    <a:lnR cap="flat" cmpd="sng" w="12700">
                      <a:solidFill>
                        <a:srgbClr val="9CC2E5"/>
                      </a:solidFill>
                      <a:prstDash val="solid"/>
                      <a:round/>
                      <a:headEnd len="sm" w="sm" type="none"/>
                      <a:tailEnd len="sm" w="sm" type="none"/>
                    </a:lnR>
                    <a:solidFill>
                      <a:srgbClr val="002060"/>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b="1" i="0" lang="es-CO" sz="1800" u="none" cap="none" strike="noStrike">
                          <a:solidFill>
                            <a:schemeClr val="lt1"/>
                          </a:solidFill>
                          <a:latin typeface="Arial"/>
                          <a:ea typeface="Arial"/>
                          <a:cs typeface="Arial"/>
                          <a:sym typeface="Arial"/>
                        </a:rPr>
                        <a:t>$ 766.304.503,69   </a:t>
                      </a:r>
                      <a:endParaRPr b="1" i="0" sz="1800" u="none" cap="none" strike="noStrike">
                        <a:solidFill>
                          <a:schemeClr val="lt1"/>
                        </a:solidFill>
                        <a:latin typeface="Arial"/>
                        <a:ea typeface="Arial"/>
                        <a:cs typeface="Arial"/>
                        <a:sym typeface="Arial"/>
                      </a:endParaRPr>
                    </a:p>
                  </a:txBody>
                  <a:tcPr marT="9525" marB="0" marR="9525" marL="9525" anchor="b">
                    <a:lnL cap="flat" cmpd="sng" w="12700">
                      <a:solidFill>
                        <a:srgbClr val="9CC2E5"/>
                      </a:solidFill>
                      <a:prstDash val="solid"/>
                      <a:round/>
                      <a:headEnd len="sm" w="sm" type="none"/>
                      <a:tailEnd len="sm" w="sm" type="none"/>
                    </a:lnL>
                    <a:solidFill>
                      <a:srgbClr val="002060"/>
                    </a:solidFill>
                  </a:tcPr>
                </a:tc>
              </a:tr>
            </a:tbl>
          </a:graphicData>
        </a:graphic>
      </p:graphicFrame>
      <p:sp>
        <p:nvSpPr>
          <p:cNvPr id="163" name="Google Shape;163;p20"/>
          <p:cNvSpPr txBox="1"/>
          <p:nvPr/>
        </p:nvSpPr>
        <p:spPr>
          <a:xfrm>
            <a:off x="836425" y="1130888"/>
            <a:ext cx="10665900" cy="4464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Arial"/>
              <a:buNone/>
            </a:pPr>
            <a:r>
              <a:rPr b="1" i="0" lang="es-CO" sz="2300" u="none" cap="none" strike="noStrike">
                <a:solidFill>
                  <a:srgbClr val="1D2046"/>
                </a:solidFill>
                <a:latin typeface="Arial"/>
                <a:ea typeface="Arial"/>
                <a:cs typeface="Arial"/>
                <a:sym typeface="Arial"/>
              </a:rPr>
              <a:t>            Plan de  Desarrollo 2024-2027 ( Bogotá Camina Segura) </a:t>
            </a:r>
            <a:endParaRPr b="1" i="0" sz="2300" u="none" cap="none" strike="noStrike">
              <a:solidFill>
                <a:srgbClr val="1D2046"/>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pic>
        <p:nvPicPr>
          <p:cNvPr id="168" name="Google Shape;168;p18"/>
          <p:cNvPicPr preferRelativeResize="0"/>
          <p:nvPr/>
        </p:nvPicPr>
        <p:blipFill rotWithShape="1">
          <a:blip r:embed="rId3">
            <a:alphaModFix/>
          </a:blip>
          <a:srcRect b="2110" l="0" r="62912" t="35963"/>
          <a:stretch/>
        </p:blipFill>
        <p:spPr>
          <a:xfrm>
            <a:off x="10173245" y="1190"/>
            <a:ext cx="2038944" cy="6858000"/>
          </a:xfrm>
          <a:prstGeom prst="rect">
            <a:avLst/>
          </a:prstGeom>
          <a:noFill/>
          <a:ln>
            <a:noFill/>
          </a:ln>
        </p:spPr>
      </p:pic>
      <p:cxnSp>
        <p:nvCxnSpPr>
          <p:cNvPr id="169" name="Google Shape;169;p18"/>
          <p:cNvCxnSpPr/>
          <p:nvPr/>
        </p:nvCxnSpPr>
        <p:spPr>
          <a:xfrm>
            <a:off x="14503" y="967072"/>
            <a:ext cx="10302240" cy="0"/>
          </a:xfrm>
          <a:prstGeom prst="straightConnector1">
            <a:avLst/>
          </a:prstGeom>
          <a:noFill/>
          <a:ln cap="flat" cmpd="sng" w="38100">
            <a:solidFill>
              <a:srgbClr val="BED000"/>
            </a:solidFill>
            <a:prstDash val="solid"/>
            <a:miter lim="800000"/>
            <a:headEnd len="sm" w="sm" type="none"/>
            <a:tailEnd len="sm" w="sm" type="none"/>
          </a:ln>
        </p:spPr>
      </p:cxnSp>
      <p:cxnSp>
        <p:nvCxnSpPr>
          <p:cNvPr id="170" name="Google Shape;170;p18"/>
          <p:cNvCxnSpPr/>
          <p:nvPr/>
        </p:nvCxnSpPr>
        <p:spPr>
          <a:xfrm rot="10800000">
            <a:off x="10316743" y="967072"/>
            <a:ext cx="1875257" cy="0"/>
          </a:xfrm>
          <a:prstGeom prst="straightConnector1">
            <a:avLst/>
          </a:prstGeom>
          <a:noFill/>
          <a:ln cap="flat" cmpd="sng" w="38100">
            <a:solidFill>
              <a:srgbClr val="1D2046"/>
            </a:solidFill>
            <a:prstDash val="solid"/>
            <a:miter lim="800000"/>
            <a:headEnd len="sm" w="sm" type="none"/>
            <a:tailEnd len="sm" w="sm" type="none"/>
          </a:ln>
        </p:spPr>
      </p:cxnSp>
      <p:sp>
        <p:nvSpPr>
          <p:cNvPr id="171" name="Google Shape;171;p18"/>
          <p:cNvSpPr txBox="1"/>
          <p:nvPr/>
        </p:nvSpPr>
        <p:spPr>
          <a:xfrm>
            <a:off x="126135" y="295282"/>
            <a:ext cx="11418000" cy="61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Inversión Presupuestal 2024</a:t>
            </a:r>
            <a:endParaRPr b="0" i="0" sz="1400" u="none" cap="none" strike="noStrike">
              <a:solidFill>
                <a:srgbClr val="000000"/>
              </a:solidFill>
              <a:latin typeface="Arial"/>
              <a:ea typeface="Arial"/>
              <a:cs typeface="Arial"/>
              <a:sym typeface="Arial"/>
            </a:endParaRPr>
          </a:p>
        </p:txBody>
      </p:sp>
      <p:pic>
        <p:nvPicPr>
          <p:cNvPr id="172" name="Google Shape;172;p18"/>
          <p:cNvPicPr preferRelativeResize="0"/>
          <p:nvPr/>
        </p:nvPicPr>
        <p:blipFill rotWithShape="1">
          <a:blip r:embed="rId4">
            <a:alphaModFix/>
          </a:blip>
          <a:srcRect b="0" l="0" r="0" t="0"/>
          <a:stretch/>
        </p:blipFill>
        <p:spPr>
          <a:xfrm>
            <a:off x="0" y="6260050"/>
            <a:ext cx="1864895" cy="597950"/>
          </a:xfrm>
          <a:prstGeom prst="rect">
            <a:avLst/>
          </a:prstGeom>
          <a:noFill/>
          <a:ln>
            <a:noFill/>
          </a:ln>
        </p:spPr>
      </p:pic>
      <p:pic>
        <p:nvPicPr>
          <p:cNvPr id="173" name="Google Shape;173;p18"/>
          <p:cNvPicPr preferRelativeResize="0"/>
          <p:nvPr/>
        </p:nvPicPr>
        <p:blipFill rotWithShape="1">
          <a:blip r:embed="rId5">
            <a:alphaModFix amt="52999"/>
          </a:blip>
          <a:srcRect b="0" l="32615" r="0" t="0"/>
          <a:stretch/>
        </p:blipFill>
        <p:spPr>
          <a:xfrm>
            <a:off x="-15097" y="3223011"/>
            <a:ext cx="1375636" cy="3652299"/>
          </a:xfrm>
          <a:prstGeom prst="rect">
            <a:avLst/>
          </a:prstGeom>
          <a:noFill/>
          <a:ln>
            <a:noFill/>
          </a:ln>
        </p:spPr>
      </p:pic>
      <p:pic>
        <p:nvPicPr>
          <p:cNvPr id="174" name="Google Shape;174;p18"/>
          <p:cNvPicPr preferRelativeResize="0"/>
          <p:nvPr/>
        </p:nvPicPr>
        <p:blipFill rotWithShape="1">
          <a:blip r:embed="rId6">
            <a:alphaModFix/>
          </a:blip>
          <a:srcRect b="0" l="0" r="0" t="0"/>
          <a:stretch/>
        </p:blipFill>
        <p:spPr>
          <a:xfrm>
            <a:off x="0" y="5237349"/>
            <a:ext cx="641678" cy="1649079"/>
          </a:xfrm>
          <a:prstGeom prst="rect">
            <a:avLst/>
          </a:prstGeom>
          <a:noFill/>
          <a:ln>
            <a:noFill/>
          </a:ln>
        </p:spPr>
      </p:pic>
      <p:pic>
        <p:nvPicPr>
          <p:cNvPr id="175" name="Google Shape;175;p18"/>
          <p:cNvPicPr preferRelativeResize="0"/>
          <p:nvPr/>
        </p:nvPicPr>
        <p:blipFill rotWithShape="1">
          <a:blip r:embed="rId7">
            <a:alphaModFix/>
          </a:blip>
          <a:srcRect b="0" l="0" r="0" t="0"/>
          <a:stretch/>
        </p:blipFill>
        <p:spPr>
          <a:xfrm>
            <a:off x="9465699" y="192852"/>
            <a:ext cx="2129687" cy="703500"/>
          </a:xfrm>
          <a:prstGeom prst="rect">
            <a:avLst/>
          </a:prstGeom>
          <a:noFill/>
          <a:ln>
            <a:noFill/>
          </a:ln>
        </p:spPr>
      </p:pic>
      <p:graphicFrame>
        <p:nvGraphicFramePr>
          <p:cNvPr id="176" name="Google Shape;176;p18"/>
          <p:cNvGraphicFramePr/>
          <p:nvPr/>
        </p:nvGraphicFramePr>
        <p:xfrm>
          <a:off x="641678" y="1701018"/>
          <a:ext cx="3000000" cy="3000000"/>
        </p:xfrm>
        <a:graphic>
          <a:graphicData uri="http://schemas.openxmlformats.org/drawingml/2006/table">
            <a:tbl>
              <a:tblPr bandRow="1" firstCol="1" firstRow="1">
                <a:noFill/>
                <a:tableStyleId>{AB02B772-D791-4923-A611-8DDE77B707DA}</a:tableStyleId>
              </a:tblPr>
              <a:tblGrid>
                <a:gridCol w="6200575"/>
                <a:gridCol w="2474450"/>
                <a:gridCol w="2387625"/>
              </a:tblGrid>
              <a:tr h="673600">
                <a:tc>
                  <a:txBody>
                    <a:bodyPr/>
                    <a:lstStyle/>
                    <a:p>
                      <a:pPr indent="0" lvl="0" marL="0" marR="0" rtl="0" algn="ctr">
                        <a:lnSpc>
                          <a:spcPct val="115000"/>
                        </a:lnSpc>
                        <a:spcBef>
                          <a:spcPts val="0"/>
                        </a:spcBef>
                        <a:spcAft>
                          <a:spcPts val="0"/>
                        </a:spcAft>
                        <a:buClr>
                          <a:srgbClr val="000000"/>
                        </a:buClr>
                        <a:buSzPts val="1800"/>
                        <a:buFont typeface="Arial"/>
                        <a:buNone/>
                      </a:pPr>
                      <a:r>
                        <a:rPr lang="es-CO" sz="1800" u="none" cap="none" strike="noStrike"/>
                        <a:t>INVERSIÓN PRESUPUESTAL 2024</a:t>
                      </a:r>
                      <a:endParaRPr b="1" sz="1800" u="none" cap="none" strike="noStrike">
                        <a:latin typeface="Century Gothic"/>
                        <a:ea typeface="Century Gothic"/>
                        <a:cs typeface="Century Gothic"/>
                        <a:sym typeface="Century Gothic"/>
                      </a:endParaRPr>
                    </a:p>
                  </a:txBody>
                  <a:tcPr marT="0" marB="0" marR="68575" marL="68575" anchor="ctr">
                    <a:lnR cap="flat" cmpd="sng" w="12700">
                      <a:solidFill>
                        <a:srgbClr val="9CC2E5"/>
                      </a:solidFill>
                      <a:prstDash val="solid"/>
                      <a:round/>
                      <a:headEnd len="sm" w="sm" type="none"/>
                      <a:tailEnd len="sm" w="sm" type="none"/>
                    </a:lnR>
                    <a:solidFill>
                      <a:srgbClr val="002060"/>
                    </a:solidFill>
                  </a:tcPr>
                </a:tc>
                <a:tc>
                  <a:txBody>
                    <a:bodyPr/>
                    <a:lstStyle/>
                    <a:p>
                      <a:pPr indent="0" lvl="0" marL="0" marR="0" rtl="0" algn="ctr">
                        <a:lnSpc>
                          <a:spcPct val="115000"/>
                        </a:lnSpc>
                        <a:spcBef>
                          <a:spcPts val="0"/>
                        </a:spcBef>
                        <a:spcAft>
                          <a:spcPts val="0"/>
                        </a:spcAft>
                        <a:buClr>
                          <a:srgbClr val="000000"/>
                        </a:buClr>
                        <a:buSzPts val="1800"/>
                        <a:buFont typeface="Arial"/>
                        <a:buNone/>
                      </a:pPr>
                      <a:r>
                        <a:rPr b="1" lang="es-CO" sz="1500" u="none" cap="none" strike="noStrike"/>
                        <a:t>RESERVA-EJECUTADO</a:t>
                      </a:r>
                      <a:endParaRPr b="1" sz="1500" u="none" cap="none" strike="noStrike">
                        <a:latin typeface="Century Gothic"/>
                        <a:ea typeface="Century Gothic"/>
                        <a:cs typeface="Century Gothic"/>
                        <a:sym typeface="Century Gothic"/>
                      </a:endParaRPr>
                    </a:p>
                  </a:txBody>
                  <a:tcPr marT="0" marB="0" marR="68575" marL="68575" anchor="ctr">
                    <a:lnL cap="flat" cmpd="sng" w="12700">
                      <a:solidFill>
                        <a:srgbClr val="9CC2E5"/>
                      </a:solidFill>
                      <a:prstDash val="solid"/>
                      <a:round/>
                      <a:headEnd len="sm" w="sm" type="none"/>
                      <a:tailEnd len="sm" w="sm" type="none"/>
                    </a:lnL>
                    <a:lnR cap="flat" cmpd="sng" w="12700">
                      <a:solidFill>
                        <a:srgbClr val="9CC2E5"/>
                      </a:solidFill>
                      <a:prstDash val="solid"/>
                      <a:round/>
                      <a:headEnd len="sm" w="sm" type="none"/>
                      <a:tailEnd len="sm" w="sm" type="none"/>
                    </a:lnR>
                    <a:solidFill>
                      <a:srgbClr val="002060"/>
                    </a:solidFill>
                  </a:tcPr>
                </a:tc>
                <a:tc>
                  <a:txBody>
                    <a:bodyPr/>
                    <a:lstStyle/>
                    <a:p>
                      <a:pPr indent="0" lvl="0" marL="0" marR="0" rtl="0" algn="ctr">
                        <a:lnSpc>
                          <a:spcPct val="115000"/>
                        </a:lnSpc>
                        <a:spcBef>
                          <a:spcPts val="0"/>
                        </a:spcBef>
                        <a:spcAft>
                          <a:spcPts val="0"/>
                        </a:spcAft>
                        <a:buClr>
                          <a:srgbClr val="000000"/>
                        </a:buClr>
                        <a:buSzPts val="1800"/>
                        <a:buFont typeface="Arial"/>
                        <a:buNone/>
                      </a:pPr>
                      <a:r>
                        <a:rPr b="1" lang="es-CO" sz="1500" u="none" cap="none" strike="noStrike"/>
                        <a:t>VIGENCIA-EJECUTADO</a:t>
                      </a:r>
                      <a:endParaRPr b="1" sz="1500" u="none" cap="none" strike="noStrike">
                        <a:latin typeface="Century Gothic"/>
                        <a:ea typeface="Century Gothic"/>
                        <a:cs typeface="Century Gothic"/>
                        <a:sym typeface="Century Gothic"/>
                      </a:endParaRPr>
                    </a:p>
                  </a:txBody>
                  <a:tcPr marT="0" marB="0" marR="68575" marL="68575" anchor="ctr">
                    <a:lnL cap="flat" cmpd="sng" w="12700">
                      <a:solidFill>
                        <a:srgbClr val="9CC2E5"/>
                      </a:solidFill>
                      <a:prstDash val="solid"/>
                      <a:round/>
                      <a:headEnd len="sm" w="sm" type="none"/>
                      <a:tailEnd len="sm" w="sm" type="none"/>
                    </a:lnL>
                    <a:solidFill>
                      <a:srgbClr val="002060"/>
                    </a:solidFill>
                  </a:tcPr>
                </a:tc>
              </a:tr>
              <a:tr h="1406450">
                <a:tc>
                  <a:txBody>
                    <a:bodyPr/>
                    <a:lstStyle/>
                    <a:p>
                      <a:pPr indent="0" lvl="0" marL="0" marR="0" rtl="0" algn="l">
                        <a:lnSpc>
                          <a:spcPct val="100000"/>
                        </a:lnSpc>
                        <a:spcBef>
                          <a:spcPts val="0"/>
                        </a:spcBef>
                        <a:spcAft>
                          <a:spcPts val="0"/>
                        </a:spcAft>
                        <a:buClr>
                          <a:schemeClr val="dk1"/>
                        </a:buClr>
                        <a:buSzPts val="2000"/>
                        <a:buFont typeface="Arial"/>
                        <a:buNone/>
                      </a:pPr>
                      <a:r>
                        <a:t/>
                      </a:r>
                      <a:endParaRPr sz="2100" u="none" cap="none" strike="noStrike">
                        <a:solidFill>
                          <a:srgbClr val="1C4587"/>
                        </a:solidFill>
                      </a:endParaRPr>
                    </a:p>
                    <a:p>
                      <a:pPr indent="0" lvl="0" marL="0" marR="0" rtl="0" algn="l">
                        <a:lnSpc>
                          <a:spcPct val="100000"/>
                        </a:lnSpc>
                        <a:spcBef>
                          <a:spcPts val="0"/>
                        </a:spcBef>
                        <a:spcAft>
                          <a:spcPts val="0"/>
                        </a:spcAft>
                        <a:buClr>
                          <a:schemeClr val="dk1"/>
                        </a:buClr>
                        <a:buSzPts val="2000"/>
                        <a:buFont typeface="Arial"/>
                        <a:buNone/>
                      </a:pPr>
                      <a:r>
                        <a:rPr lang="es-CO" sz="2100" u="none" cap="none" strike="noStrike">
                          <a:solidFill>
                            <a:srgbClr val="1C4587"/>
                          </a:solidFill>
                        </a:rPr>
                        <a:t>Plan de  Desarrollo 2021-2024 (Nuevo contrato Social y Ambiental para la Bogotá del siglo XXI).</a:t>
                      </a:r>
                      <a:endParaRPr sz="2100" u="none" cap="none" strike="noStrike">
                        <a:solidFill>
                          <a:srgbClr val="1C4587"/>
                        </a:solidFill>
                      </a:endParaRPr>
                    </a:p>
                    <a:p>
                      <a:pPr indent="0" lvl="0" marL="0" marR="0" rtl="0" algn="just">
                        <a:lnSpc>
                          <a:spcPct val="115000"/>
                        </a:lnSpc>
                        <a:spcBef>
                          <a:spcPts val="0"/>
                        </a:spcBef>
                        <a:spcAft>
                          <a:spcPts val="0"/>
                        </a:spcAft>
                        <a:buClr>
                          <a:srgbClr val="000000"/>
                        </a:buClr>
                        <a:buSzPts val="1600"/>
                        <a:buFont typeface="Arial"/>
                        <a:buNone/>
                      </a:pPr>
                      <a:r>
                        <a:t/>
                      </a:r>
                      <a:endParaRPr sz="1600" u="none" cap="none" strike="noStrike">
                        <a:solidFill>
                          <a:srgbClr val="1C4587"/>
                        </a:solidFill>
                      </a:endParaRPr>
                    </a:p>
                  </a:txBody>
                  <a:tcPr marT="0" marB="0" marR="68575" marL="68575">
                    <a:lnR cap="flat" cmpd="sng" w="12700">
                      <a:solidFill>
                        <a:srgbClr val="0070C0"/>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chemeClr val="dk1"/>
                        </a:buClr>
                        <a:buSzPts val="2100"/>
                        <a:buFont typeface="Arial"/>
                        <a:buNone/>
                      </a:pPr>
                      <a:r>
                        <a:rPr b="1" i="0" lang="es-CO" sz="2100" u="none" cap="none" strike="noStrike">
                          <a:solidFill>
                            <a:srgbClr val="1C4587"/>
                          </a:solidFill>
                          <a:latin typeface="Arial"/>
                          <a:ea typeface="Arial"/>
                          <a:cs typeface="Arial"/>
                          <a:sym typeface="Arial"/>
                        </a:rPr>
                        <a:t>$ 5.976.448.999</a:t>
                      </a:r>
                      <a:endParaRPr/>
                    </a:p>
                    <a:p>
                      <a:pPr indent="0" lvl="0" marL="0" marR="0" rtl="0" algn="ctr">
                        <a:lnSpc>
                          <a:spcPct val="100000"/>
                        </a:lnSpc>
                        <a:spcBef>
                          <a:spcPts val="0"/>
                        </a:spcBef>
                        <a:spcAft>
                          <a:spcPts val="0"/>
                        </a:spcAft>
                        <a:buClr>
                          <a:schemeClr val="dk1"/>
                        </a:buClr>
                        <a:buSzPts val="1700"/>
                        <a:buFont typeface="Arial"/>
                        <a:buNone/>
                      </a:pPr>
                      <a:r>
                        <a:t/>
                      </a:r>
                      <a:endParaRPr sz="1700" u="none" cap="none" strike="noStrike">
                        <a:solidFill>
                          <a:srgbClr val="1C4587"/>
                        </a:solidFill>
                      </a:endParaRPr>
                    </a:p>
                  </a:txBody>
                  <a:tcPr marT="0" marB="0" marR="68575" marL="68575" anchor="ctr">
                    <a:lnL cap="flat" cmpd="sng" w="12700">
                      <a:solidFill>
                        <a:srgbClr val="0070C0"/>
                      </a:solidFill>
                      <a:prstDash val="solid"/>
                      <a:round/>
                      <a:headEnd len="sm" w="sm" type="none"/>
                      <a:tailEnd len="sm" w="sm" type="none"/>
                    </a:lnL>
                    <a:lnR cap="flat" cmpd="sng" w="12700">
                      <a:solidFill>
                        <a:srgbClr val="0070C0"/>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chemeClr val="dk1"/>
                        </a:buClr>
                        <a:buSzPts val="2100"/>
                        <a:buFont typeface="Arial"/>
                        <a:buNone/>
                      </a:pPr>
                      <a:r>
                        <a:rPr b="1" i="0" lang="es-CO" sz="2100" u="none" cap="none" strike="noStrike">
                          <a:solidFill>
                            <a:srgbClr val="1C4587"/>
                          </a:solidFill>
                          <a:latin typeface="Arial"/>
                          <a:ea typeface="Arial"/>
                          <a:cs typeface="Arial"/>
                          <a:sym typeface="Arial"/>
                        </a:rPr>
                        <a:t>$ 3.522.838.703</a:t>
                      </a:r>
                      <a:endParaRPr/>
                    </a:p>
                    <a:p>
                      <a:pPr indent="0" lvl="0" marL="0" marR="0" rtl="0" algn="ctr">
                        <a:lnSpc>
                          <a:spcPct val="100000"/>
                        </a:lnSpc>
                        <a:spcBef>
                          <a:spcPts val="0"/>
                        </a:spcBef>
                        <a:spcAft>
                          <a:spcPts val="0"/>
                        </a:spcAft>
                        <a:buClr>
                          <a:schemeClr val="dk1"/>
                        </a:buClr>
                        <a:buSzPts val="1700"/>
                        <a:buFont typeface="Arial"/>
                        <a:buNone/>
                      </a:pPr>
                      <a:r>
                        <a:t/>
                      </a:r>
                      <a:endParaRPr b="1" i="0" sz="1700" u="none" cap="none" strike="noStrike">
                        <a:solidFill>
                          <a:srgbClr val="1C4587"/>
                        </a:solidFill>
                        <a:latin typeface="Arial"/>
                        <a:ea typeface="Arial"/>
                        <a:cs typeface="Arial"/>
                        <a:sym typeface="Arial"/>
                      </a:endParaRPr>
                    </a:p>
                  </a:txBody>
                  <a:tcPr marT="0" marB="0" marR="68575" marL="68575" anchor="ctr">
                    <a:lnL cap="flat" cmpd="sng" w="12700">
                      <a:solidFill>
                        <a:srgbClr val="0070C0"/>
                      </a:solidFill>
                      <a:prstDash val="solid"/>
                      <a:round/>
                      <a:headEnd len="sm" w="sm" type="none"/>
                      <a:tailEnd len="sm" w="sm" type="none"/>
                    </a:lnL>
                  </a:tcPr>
                </a:tc>
              </a:tr>
              <a:tr h="1324050">
                <a:tc>
                  <a:txBody>
                    <a:bodyPr/>
                    <a:lstStyle/>
                    <a:p>
                      <a:pPr indent="0" lvl="0" marL="0" marR="0" rtl="0" algn="just">
                        <a:lnSpc>
                          <a:spcPct val="100000"/>
                        </a:lnSpc>
                        <a:spcBef>
                          <a:spcPts val="0"/>
                        </a:spcBef>
                        <a:spcAft>
                          <a:spcPts val="0"/>
                        </a:spcAft>
                        <a:buClr>
                          <a:schemeClr val="dk1"/>
                        </a:buClr>
                        <a:buSzPts val="2000"/>
                        <a:buFont typeface="Arial"/>
                        <a:buNone/>
                      </a:pPr>
                      <a:r>
                        <a:t/>
                      </a:r>
                      <a:endParaRPr sz="2300" u="none" cap="none" strike="noStrike">
                        <a:solidFill>
                          <a:srgbClr val="1C4587"/>
                        </a:solidFill>
                      </a:endParaRPr>
                    </a:p>
                    <a:p>
                      <a:pPr indent="0" lvl="0" marL="0" marR="0" rtl="0" algn="just">
                        <a:lnSpc>
                          <a:spcPct val="100000"/>
                        </a:lnSpc>
                        <a:spcBef>
                          <a:spcPts val="0"/>
                        </a:spcBef>
                        <a:spcAft>
                          <a:spcPts val="0"/>
                        </a:spcAft>
                        <a:buClr>
                          <a:schemeClr val="dk1"/>
                        </a:buClr>
                        <a:buSzPts val="2000"/>
                        <a:buFont typeface="Arial"/>
                        <a:buNone/>
                      </a:pPr>
                      <a:r>
                        <a:rPr lang="es-CO" sz="2300" u="none" cap="none" strike="noStrike">
                          <a:solidFill>
                            <a:srgbClr val="1C4587"/>
                          </a:solidFill>
                        </a:rPr>
                        <a:t>Plan de  Desarrollo 2024-2027 ( Bogotá Camina Segura) </a:t>
                      </a:r>
                      <a:endParaRPr b="1" i="0" sz="1600" u="none" cap="none" strike="noStrike">
                        <a:solidFill>
                          <a:srgbClr val="1C4587"/>
                        </a:solidFill>
                        <a:latin typeface="Arial"/>
                        <a:ea typeface="Arial"/>
                        <a:cs typeface="Arial"/>
                        <a:sym typeface="Arial"/>
                      </a:endParaRPr>
                    </a:p>
                  </a:txBody>
                  <a:tcPr marT="0" marB="0" marR="68575" marL="68575">
                    <a:lnR cap="flat" cmpd="sng" w="12700">
                      <a:solidFill>
                        <a:srgbClr val="0070C0"/>
                      </a:solidFill>
                      <a:prstDash val="solid"/>
                      <a:round/>
                      <a:headEnd len="sm" w="sm" type="none"/>
                      <a:tailEnd len="sm" w="sm" type="none"/>
                    </a:lnR>
                  </a:tcPr>
                </a:tc>
                <a:tc>
                  <a:txBody>
                    <a:bodyPr/>
                    <a:lstStyle/>
                    <a:p>
                      <a:pPr indent="0" lvl="0" marL="0" marR="0" rtl="0" algn="ctr">
                        <a:lnSpc>
                          <a:spcPct val="115000"/>
                        </a:lnSpc>
                        <a:spcBef>
                          <a:spcPts val="0"/>
                        </a:spcBef>
                        <a:spcAft>
                          <a:spcPts val="0"/>
                        </a:spcAft>
                        <a:buClr>
                          <a:srgbClr val="000000"/>
                        </a:buClr>
                        <a:buSzPts val="1600"/>
                        <a:buFont typeface="Arial"/>
                        <a:buNone/>
                      </a:pPr>
                      <a:r>
                        <a:rPr b="1" i="0" lang="es-CO" sz="2100" u="none" cap="none" strike="noStrike">
                          <a:solidFill>
                            <a:srgbClr val="1C4587"/>
                          </a:solidFill>
                          <a:latin typeface="Arial"/>
                          <a:ea typeface="Arial"/>
                          <a:cs typeface="Arial"/>
                          <a:sym typeface="Arial"/>
                        </a:rPr>
                        <a:t> </a:t>
                      </a:r>
                      <a:endParaRPr/>
                    </a:p>
                    <a:p>
                      <a:pPr indent="0" lvl="0" marL="0" marR="0" rtl="0" algn="ctr">
                        <a:lnSpc>
                          <a:spcPct val="115000"/>
                        </a:lnSpc>
                        <a:spcBef>
                          <a:spcPts val="0"/>
                        </a:spcBef>
                        <a:spcAft>
                          <a:spcPts val="0"/>
                        </a:spcAft>
                        <a:buClr>
                          <a:srgbClr val="000000"/>
                        </a:buClr>
                        <a:buSzPts val="1600"/>
                        <a:buFont typeface="Arial"/>
                        <a:buNone/>
                      </a:pPr>
                      <a:r>
                        <a:rPr b="1" i="0" lang="es-CO" sz="2100" u="none" cap="none" strike="noStrike">
                          <a:solidFill>
                            <a:srgbClr val="1C4587"/>
                          </a:solidFill>
                          <a:latin typeface="Arial"/>
                          <a:ea typeface="Arial"/>
                          <a:cs typeface="Arial"/>
                          <a:sym typeface="Arial"/>
                        </a:rPr>
                        <a:t>$ 786.906.078,51 </a:t>
                      </a:r>
                      <a:endParaRPr b="1" i="0" sz="2100" u="none" cap="none" strike="noStrike">
                        <a:solidFill>
                          <a:srgbClr val="1C4587"/>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600"/>
                        <a:buFont typeface="Arial"/>
                        <a:buNone/>
                      </a:pPr>
                      <a:r>
                        <a:t/>
                      </a:r>
                      <a:endParaRPr b="1" i="0" sz="1800" u="none" cap="none" strike="noStrike">
                        <a:solidFill>
                          <a:srgbClr val="1C4587"/>
                        </a:solidFill>
                        <a:latin typeface="Arial"/>
                        <a:ea typeface="Arial"/>
                        <a:cs typeface="Arial"/>
                        <a:sym typeface="Arial"/>
                      </a:endParaRPr>
                    </a:p>
                  </a:txBody>
                  <a:tcPr marT="0" marB="0" marR="68575" marL="68575" anchor="ctr">
                    <a:lnL cap="flat" cmpd="sng" w="12700">
                      <a:solidFill>
                        <a:srgbClr val="0070C0"/>
                      </a:solidFill>
                      <a:prstDash val="solid"/>
                      <a:round/>
                      <a:headEnd len="sm" w="sm" type="none"/>
                      <a:tailEnd len="sm" w="sm" type="none"/>
                    </a:lnL>
                    <a:lnR cap="flat" cmpd="sng" w="12700">
                      <a:solidFill>
                        <a:srgbClr val="0070C0"/>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chemeClr val="dk1"/>
                        </a:buClr>
                        <a:buSzPts val="1600"/>
                        <a:buFont typeface="Arial"/>
                        <a:buNone/>
                      </a:pPr>
                      <a:r>
                        <a:rPr b="1" i="0" lang="es-CO" sz="2100" u="none" cap="none" strike="noStrike">
                          <a:solidFill>
                            <a:srgbClr val="1C4587"/>
                          </a:solidFill>
                          <a:latin typeface="Arial"/>
                          <a:ea typeface="Arial"/>
                          <a:cs typeface="Arial"/>
                          <a:sym typeface="Arial"/>
                        </a:rPr>
                        <a:t>$ 766.304.503,69</a:t>
                      </a:r>
                      <a:endParaRPr b="1" i="0" sz="2100" u="none" cap="none" strike="noStrike">
                        <a:solidFill>
                          <a:srgbClr val="1C4587"/>
                        </a:solidFill>
                        <a:latin typeface="Arial"/>
                        <a:ea typeface="Arial"/>
                        <a:cs typeface="Arial"/>
                        <a:sym typeface="Arial"/>
                      </a:endParaRPr>
                    </a:p>
                  </a:txBody>
                  <a:tcPr marT="0" marB="0" marR="68575" marL="68575" anchor="ctr">
                    <a:lnL cap="flat" cmpd="sng" w="12700">
                      <a:solidFill>
                        <a:srgbClr val="0070C0"/>
                      </a:solidFill>
                      <a:prstDash val="solid"/>
                      <a:round/>
                      <a:headEnd len="sm" w="sm" type="none"/>
                      <a:tailEnd len="sm" w="sm" type="none"/>
                    </a:lnL>
                  </a:tcPr>
                </a:tc>
              </a:tr>
              <a:tr h="203100">
                <a:tc>
                  <a:txBody>
                    <a:bodyPr/>
                    <a:lstStyle/>
                    <a:p>
                      <a:pPr indent="0" lvl="0" marL="0" marR="0" rtl="0" algn="ctr">
                        <a:lnSpc>
                          <a:spcPct val="115000"/>
                        </a:lnSpc>
                        <a:spcBef>
                          <a:spcPts val="0"/>
                        </a:spcBef>
                        <a:spcAft>
                          <a:spcPts val="0"/>
                        </a:spcAft>
                        <a:buClr>
                          <a:srgbClr val="000000"/>
                        </a:buClr>
                        <a:buSzPts val="1100"/>
                        <a:buFont typeface="Arial"/>
                        <a:buNone/>
                      </a:pPr>
                      <a:r>
                        <a:t/>
                      </a:r>
                      <a:endParaRPr b="1" sz="1100" u="none" cap="none" strike="noStrike">
                        <a:solidFill>
                          <a:schemeClr val="lt1"/>
                        </a:solidFill>
                      </a:endParaRPr>
                    </a:p>
                    <a:p>
                      <a:pPr indent="0" lvl="0" marL="0" marR="0" rtl="0" algn="ctr">
                        <a:lnSpc>
                          <a:spcPct val="115000"/>
                        </a:lnSpc>
                        <a:spcBef>
                          <a:spcPts val="0"/>
                        </a:spcBef>
                        <a:spcAft>
                          <a:spcPts val="0"/>
                        </a:spcAft>
                        <a:buClr>
                          <a:srgbClr val="000000"/>
                        </a:buClr>
                        <a:buSzPts val="1800"/>
                        <a:buFont typeface="Arial"/>
                        <a:buNone/>
                      </a:pPr>
                      <a:r>
                        <a:rPr b="1" lang="es-CO" sz="1800" u="none" cap="none" strike="noStrike">
                          <a:solidFill>
                            <a:schemeClr val="lt1"/>
                          </a:solidFill>
                        </a:rPr>
                        <a:t>TOTAL</a:t>
                      </a:r>
                      <a:endParaRPr sz="1400" u="none" cap="none" strike="noStrike"/>
                    </a:p>
                    <a:p>
                      <a:pPr indent="0" lvl="0" marL="0" marR="0" rtl="0" algn="ctr">
                        <a:lnSpc>
                          <a:spcPct val="115000"/>
                        </a:lnSpc>
                        <a:spcBef>
                          <a:spcPts val="0"/>
                        </a:spcBef>
                        <a:spcAft>
                          <a:spcPts val="0"/>
                        </a:spcAft>
                        <a:buClr>
                          <a:srgbClr val="000000"/>
                        </a:buClr>
                        <a:buSzPts val="1400"/>
                        <a:buFont typeface="Arial"/>
                        <a:buNone/>
                      </a:pPr>
                      <a:r>
                        <a:t/>
                      </a:r>
                      <a:endParaRPr b="1" sz="1400" u="none" cap="none" strike="noStrike">
                        <a:solidFill>
                          <a:schemeClr val="lt1"/>
                        </a:solidFill>
                        <a:latin typeface="Century Gothic"/>
                        <a:ea typeface="Century Gothic"/>
                        <a:cs typeface="Century Gothic"/>
                        <a:sym typeface="Century Gothic"/>
                      </a:endParaRPr>
                    </a:p>
                  </a:txBody>
                  <a:tcPr marT="0" marB="0" marR="68575" marL="68575">
                    <a:lnR cap="flat" cmpd="sng" w="12700">
                      <a:solidFill>
                        <a:srgbClr val="9CC2E5"/>
                      </a:solidFill>
                      <a:prstDash val="solid"/>
                      <a:round/>
                      <a:headEnd len="sm" w="sm" type="none"/>
                      <a:tailEnd len="sm" w="sm" type="none"/>
                    </a:lnR>
                    <a:solidFill>
                      <a:srgbClr val="002060"/>
                    </a:solidFill>
                  </a:tcPr>
                </a:tc>
                <a:tc>
                  <a:txBody>
                    <a:bodyPr/>
                    <a:lstStyle/>
                    <a:p>
                      <a:pPr indent="0" lvl="0" marL="0" marR="0" rtl="0" algn="ctr">
                        <a:lnSpc>
                          <a:spcPct val="100000"/>
                        </a:lnSpc>
                        <a:spcBef>
                          <a:spcPts val="0"/>
                        </a:spcBef>
                        <a:spcAft>
                          <a:spcPts val="0"/>
                        </a:spcAft>
                        <a:buNone/>
                      </a:pPr>
                      <a:r>
                        <a:rPr b="1" i="0" lang="es-CO" sz="1800" u="none" cap="none" strike="noStrike">
                          <a:solidFill>
                            <a:schemeClr val="lt1"/>
                          </a:solidFill>
                          <a:latin typeface="Arial"/>
                          <a:ea typeface="Arial"/>
                          <a:cs typeface="Arial"/>
                          <a:sym typeface="Arial"/>
                        </a:rPr>
                        <a:t>$ 6.763.355.077,51</a:t>
                      </a:r>
                      <a:endParaRPr/>
                    </a:p>
                  </a:txBody>
                  <a:tcPr marT="9525" marB="0" marR="9525" marL="9525" anchor="b">
                    <a:lnL cap="flat" cmpd="sng" w="12700">
                      <a:solidFill>
                        <a:srgbClr val="9CC2E5"/>
                      </a:solidFill>
                      <a:prstDash val="solid"/>
                      <a:round/>
                      <a:headEnd len="sm" w="sm" type="none"/>
                      <a:tailEnd len="sm" w="sm" type="none"/>
                    </a:lnL>
                    <a:lnR cap="flat" cmpd="sng" w="12700">
                      <a:solidFill>
                        <a:srgbClr val="9CC2E5"/>
                      </a:solidFill>
                      <a:prstDash val="solid"/>
                      <a:round/>
                      <a:headEnd len="sm" w="sm" type="none"/>
                      <a:tailEnd len="sm" w="sm" type="none"/>
                    </a:lnR>
                    <a:solidFill>
                      <a:srgbClr val="002060"/>
                    </a:solidFill>
                  </a:tcPr>
                </a:tc>
                <a:tc>
                  <a:txBody>
                    <a:bodyPr/>
                    <a:lstStyle/>
                    <a:p>
                      <a:pPr indent="0" lvl="0" marL="0" marR="0" rtl="0" algn="ctr">
                        <a:lnSpc>
                          <a:spcPct val="100000"/>
                        </a:lnSpc>
                        <a:spcBef>
                          <a:spcPts val="0"/>
                        </a:spcBef>
                        <a:spcAft>
                          <a:spcPts val="0"/>
                        </a:spcAft>
                        <a:buNone/>
                      </a:pPr>
                      <a:r>
                        <a:rPr b="1" i="0" lang="es-CO" sz="1800" u="none" cap="none" strike="noStrike">
                          <a:solidFill>
                            <a:schemeClr val="lt1"/>
                          </a:solidFill>
                          <a:latin typeface="Arial"/>
                          <a:ea typeface="Arial"/>
                          <a:cs typeface="Arial"/>
                          <a:sym typeface="Arial"/>
                        </a:rPr>
                        <a:t>$ 4.289.143.206,69</a:t>
                      </a:r>
                      <a:endParaRPr/>
                    </a:p>
                  </a:txBody>
                  <a:tcPr marT="9525" marB="0" marR="9525" marL="9525" anchor="b">
                    <a:lnL cap="flat" cmpd="sng" w="12700">
                      <a:solidFill>
                        <a:srgbClr val="9CC2E5"/>
                      </a:solidFill>
                      <a:prstDash val="solid"/>
                      <a:round/>
                      <a:headEnd len="sm" w="sm" type="none"/>
                      <a:tailEnd len="sm" w="sm" type="none"/>
                    </a:lnL>
                    <a:solidFill>
                      <a:srgbClr val="002060"/>
                    </a:solidFill>
                  </a:tcPr>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pic>
        <p:nvPicPr>
          <p:cNvPr id="181" name="Google Shape;181;p19"/>
          <p:cNvPicPr preferRelativeResize="0"/>
          <p:nvPr/>
        </p:nvPicPr>
        <p:blipFill rotWithShape="1">
          <a:blip r:embed="rId3">
            <a:alphaModFix/>
          </a:blip>
          <a:srcRect b="2110" l="0" r="62912" t="35963"/>
          <a:stretch/>
        </p:blipFill>
        <p:spPr>
          <a:xfrm>
            <a:off x="10165758" y="6255"/>
            <a:ext cx="2038945" cy="6858000"/>
          </a:xfrm>
          <a:prstGeom prst="rect">
            <a:avLst/>
          </a:prstGeom>
          <a:noFill/>
          <a:ln>
            <a:noFill/>
          </a:ln>
        </p:spPr>
      </p:pic>
      <p:cxnSp>
        <p:nvCxnSpPr>
          <p:cNvPr id="182" name="Google Shape;182;p19"/>
          <p:cNvCxnSpPr/>
          <p:nvPr/>
        </p:nvCxnSpPr>
        <p:spPr>
          <a:xfrm>
            <a:off x="14503" y="967072"/>
            <a:ext cx="10302240" cy="0"/>
          </a:xfrm>
          <a:prstGeom prst="straightConnector1">
            <a:avLst/>
          </a:prstGeom>
          <a:noFill/>
          <a:ln cap="flat" cmpd="sng" w="38100">
            <a:solidFill>
              <a:srgbClr val="BED000"/>
            </a:solidFill>
            <a:prstDash val="solid"/>
            <a:miter lim="800000"/>
            <a:headEnd len="sm" w="sm" type="none"/>
            <a:tailEnd len="sm" w="sm" type="none"/>
          </a:ln>
        </p:spPr>
      </p:cxnSp>
      <p:cxnSp>
        <p:nvCxnSpPr>
          <p:cNvPr id="183" name="Google Shape;183;p19"/>
          <p:cNvCxnSpPr/>
          <p:nvPr/>
        </p:nvCxnSpPr>
        <p:spPr>
          <a:xfrm rot="10800000">
            <a:off x="10316743" y="967072"/>
            <a:ext cx="1875257" cy="0"/>
          </a:xfrm>
          <a:prstGeom prst="straightConnector1">
            <a:avLst/>
          </a:prstGeom>
          <a:noFill/>
          <a:ln cap="flat" cmpd="sng" w="38100">
            <a:solidFill>
              <a:srgbClr val="1D2046"/>
            </a:solidFill>
            <a:prstDash val="solid"/>
            <a:miter lim="800000"/>
            <a:headEnd len="sm" w="sm" type="none"/>
            <a:tailEnd len="sm" w="sm" type="none"/>
          </a:ln>
        </p:spPr>
      </p:cxnSp>
      <p:sp>
        <p:nvSpPr>
          <p:cNvPr id="184" name="Google Shape;184;p19"/>
          <p:cNvSpPr txBox="1"/>
          <p:nvPr/>
        </p:nvSpPr>
        <p:spPr>
          <a:xfrm>
            <a:off x="481408" y="295282"/>
            <a:ext cx="11417965" cy="6155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2. Siniestralidad Vial</a:t>
            </a:r>
            <a:endParaRPr b="0" i="0" sz="1400" u="none" cap="none" strike="noStrike">
              <a:solidFill>
                <a:srgbClr val="000000"/>
              </a:solidFill>
              <a:latin typeface="Arial"/>
              <a:ea typeface="Arial"/>
              <a:cs typeface="Arial"/>
              <a:sym typeface="Arial"/>
            </a:endParaRPr>
          </a:p>
        </p:txBody>
      </p:sp>
      <p:pic>
        <p:nvPicPr>
          <p:cNvPr id="185" name="Google Shape;185;p19"/>
          <p:cNvPicPr preferRelativeResize="0"/>
          <p:nvPr/>
        </p:nvPicPr>
        <p:blipFill rotWithShape="1">
          <a:blip r:embed="rId4">
            <a:alphaModFix/>
          </a:blip>
          <a:srcRect b="0" l="0" r="0" t="0"/>
          <a:stretch/>
        </p:blipFill>
        <p:spPr>
          <a:xfrm>
            <a:off x="0" y="6260050"/>
            <a:ext cx="1864895" cy="597950"/>
          </a:xfrm>
          <a:prstGeom prst="rect">
            <a:avLst/>
          </a:prstGeom>
          <a:noFill/>
          <a:ln>
            <a:noFill/>
          </a:ln>
        </p:spPr>
      </p:pic>
      <p:pic>
        <p:nvPicPr>
          <p:cNvPr id="186" name="Google Shape;186;p19"/>
          <p:cNvPicPr preferRelativeResize="0"/>
          <p:nvPr/>
        </p:nvPicPr>
        <p:blipFill rotWithShape="1">
          <a:blip r:embed="rId5">
            <a:alphaModFix amt="52999"/>
          </a:blip>
          <a:srcRect b="0" l="32615" r="0" t="0"/>
          <a:stretch/>
        </p:blipFill>
        <p:spPr>
          <a:xfrm>
            <a:off x="-15097" y="3223011"/>
            <a:ext cx="1375636" cy="3652299"/>
          </a:xfrm>
          <a:prstGeom prst="rect">
            <a:avLst/>
          </a:prstGeom>
          <a:noFill/>
          <a:ln>
            <a:noFill/>
          </a:ln>
        </p:spPr>
      </p:pic>
      <p:pic>
        <p:nvPicPr>
          <p:cNvPr id="187" name="Google Shape;187;p19"/>
          <p:cNvPicPr preferRelativeResize="0"/>
          <p:nvPr/>
        </p:nvPicPr>
        <p:blipFill rotWithShape="1">
          <a:blip r:embed="rId6">
            <a:alphaModFix/>
          </a:blip>
          <a:srcRect b="0" l="0" r="0" t="0"/>
          <a:stretch/>
        </p:blipFill>
        <p:spPr>
          <a:xfrm>
            <a:off x="0" y="5237349"/>
            <a:ext cx="641678" cy="1649079"/>
          </a:xfrm>
          <a:prstGeom prst="rect">
            <a:avLst/>
          </a:prstGeom>
          <a:noFill/>
          <a:ln>
            <a:noFill/>
          </a:ln>
        </p:spPr>
      </p:pic>
      <p:pic>
        <p:nvPicPr>
          <p:cNvPr id="188" name="Google Shape;188;p19"/>
          <p:cNvPicPr preferRelativeResize="0"/>
          <p:nvPr/>
        </p:nvPicPr>
        <p:blipFill rotWithShape="1">
          <a:blip r:embed="rId7">
            <a:alphaModFix/>
          </a:blip>
          <a:srcRect b="0" l="0" r="0" t="0"/>
          <a:stretch/>
        </p:blipFill>
        <p:spPr>
          <a:xfrm>
            <a:off x="9251899" y="184927"/>
            <a:ext cx="2129687" cy="703500"/>
          </a:xfrm>
          <a:prstGeom prst="rect">
            <a:avLst/>
          </a:prstGeom>
          <a:noFill/>
          <a:ln>
            <a:noFill/>
          </a:ln>
        </p:spPr>
      </p:pic>
      <p:sp>
        <p:nvSpPr>
          <p:cNvPr id="189" name="Google Shape;189;p19"/>
          <p:cNvSpPr txBox="1"/>
          <p:nvPr/>
        </p:nvSpPr>
        <p:spPr>
          <a:xfrm>
            <a:off x="1558272" y="1119146"/>
            <a:ext cx="7807569" cy="729390"/>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chemeClr val="dk1"/>
              </a:buClr>
              <a:buSzPts val="1100"/>
              <a:buFont typeface="Arial"/>
              <a:buNone/>
            </a:pPr>
            <a:r>
              <a:rPr b="1" i="0" lang="es-CO" sz="1800" u="none" cap="none" strike="noStrike">
                <a:solidFill>
                  <a:srgbClr val="595959"/>
                </a:solidFill>
                <a:latin typeface="Arial"/>
                <a:ea typeface="Arial"/>
                <a:cs typeface="Arial"/>
                <a:sym typeface="Arial"/>
              </a:rPr>
              <a:t>En el año 2024 la localidad de Kennedy reportó 1809 siniestros graves de tránsito con al menos un lesionado o víctima fatal.</a:t>
            </a:r>
            <a:endParaRPr b="1" i="0" sz="1800" u="none" cap="none" strike="noStrike">
              <a:solidFill>
                <a:srgbClr val="595959"/>
              </a:solidFill>
              <a:latin typeface="Arial"/>
              <a:ea typeface="Arial"/>
              <a:cs typeface="Arial"/>
              <a:sym typeface="Arial"/>
            </a:endParaRPr>
          </a:p>
        </p:txBody>
      </p:sp>
      <p:sp>
        <p:nvSpPr>
          <p:cNvPr id="190" name="Google Shape;190;p19"/>
          <p:cNvSpPr txBox="1"/>
          <p:nvPr/>
        </p:nvSpPr>
        <p:spPr>
          <a:xfrm>
            <a:off x="5351512" y="5367098"/>
            <a:ext cx="6185400" cy="124645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1" i="0" lang="es-CO" sz="1500" u="none" cap="none" strike="noStrike">
                <a:solidFill>
                  <a:srgbClr val="595959"/>
                </a:solidFill>
                <a:latin typeface="Arial"/>
                <a:ea typeface="Arial"/>
                <a:cs typeface="Arial"/>
                <a:sym typeface="Arial"/>
              </a:rPr>
              <a:t>En la localidad de Kennedy se tiene una concentración de siniestros en:</a:t>
            </a:r>
            <a:endParaRPr b="0" i="0" sz="1500" u="none" cap="none" strike="noStrike">
              <a:solidFill>
                <a:srgbClr val="000000"/>
              </a:solidFill>
              <a:latin typeface="Arial"/>
              <a:ea typeface="Arial"/>
              <a:cs typeface="Arial"/>
              <a:sym typeface="Arial"/>
            </a:endParaRPr>
          </a:p>
          <a:p>
            <a:pPr indent="-285750" lvl="0" marL="285750" marR="0" rtl="0" algn="just">
              <a:lnSpc>
                <a:spcPct val="100000"/>
              </a:lnSpc>
              <a:spcBef>
                <a:spcPts val="0"/>
              </a:spcBef>
              <a:spcAft>
                <a:spcPts val="0"/>
              </a:spcAft>
              <a:buClr>
                <a:srgbClr val="000000"/>
              </a:buClr>
              <a:buSzPts val="1500"/>
              <a:buFont typeface="Arial"/>
              <a:buChar char="•"/>
            </a:pPr>
            <a:r>
              <a:rPr b="1" i="0" lang="es-CO" sz="1500" u="none" cap="none" strike="noStrike">
                <a:solidFill>
                  <a:srgbClr val="595959"/>
                </a:solidFill>
                <a:latin typeface="Arial"/>
                <a:ea typeface="Arial"/>
                <a:cs typeface="Arial"/>
                <a:sym typeface="Arial"/>
              </a:rPr>
              <a:t>Av. Boyacá entre autopista sur y  Av. de las Américas</a:t>
            </a:r>
            <a:endParaRPr b="1" i="0" sz="1400" u="none" cap="none" strike="noStrike">
              <a:solidFill>
                <a:srgbClr val="595959"/>
              </a:solidFill>
              <a:latin typeface="Arial"/>
              <a:ea typeface="Arial"/>
              <a:cs typeface="Arial"/>
              <a:sym typeface="Arial"/>
            </a:endParaRPr>
          </a:p>
          <a:p>
            <a:pPr indent="-285750" lvl="0" marL="285750" marR="0" rtl="0" algn="just">
              <a:lnSpc>
                <a:spcPct val="100000"/>
              </a:lnSpc>
              <a:spcBef>
                <a:spcPts val="0"/>
              </a:spcBef>
              <a:spcAft>
                <a:spcPts val="0"/>
              </a:spcAft>
              <a:buClr>
                <a:srgbClr val="000000"/>
              </a:buClr>
              <a:buSzPts val="1500"/>
              <a:buFont typeface="Arial"/>
              <a:buChar char="•"/>
            </a:pPr>
            <a:r>
              <a:rPr b="1" i="0" lang="es-CO" sz="1500" u="none" cap="none" strike="noStrike">
                <a:solidFill>
                  <a:srgbClr val="595959"/>
                </a:solidFill>
                <a:latin typeface="Arial"/>
                <a:ea typeface="Arial"/>
                <a:cs typeface="Arial"/>
                <a:sym typeface="Arial"/>
              </a:rPr>
              <a:t>Av. de las Américas entre Av. 68 y Av. Agoberto Mejía</a:t>
            </a:r>
            <a:endParaRPr b="1" i="0" sz="1600" u="none" cap="none" strike="noStrike">
              <a:solidFill>
                <a:srgbClr val="595959"/>
              </a:solidFill>
              <a:latin typeface="Arial"/>
              <a:ea typeface="Arial"/>
              <a:cs typeface="Arial"/>
              <a:sym typeface="Arial"/>
            </a:endParaRPr>
          </a:p>
          <a:p>
            <a:pPr indent="-285750" lvl="0" marL="285750" marR="0" rtl="0" algn="just">
              <a:lnSpc>
                <a:spcPct val="100000"/>
              </a:lnSpc>
              <a:spcBef>
                <a:spcPts val="0"/>
              </a:spcBef>
              <a:spcAft>
                <a:spcPts val="0"/>
              </a:spcAft>
              <a:buClr>
                <a:srgbClr val="595959"/>
              </a:buClr>
              <a:buSzPts val="1500"/>
              <a:buFont typeface="Arial"/>
              <a:buChar char="•"/>
            </a:pPr>
            <a:r>
              <a:rPr b="1" i="0" lang="es-CO" sz="1500" u="none" cap="none" strike="noStrike">
                <a:solidFill>
                  <a:srgbClr val="595959"/>
                </a:solidFill>
                <a:latin typeface="Arial"/>
                <a:ea typeface="Arial"/>
                <a:cs typeface="Arial"/>
                <a:sym typeface="Arial"/>
              </a:rPr>
              <a:t>Av. Primero de Mayo entre Av. Villavicencio y Av. Boyacá</a:t>
            </a:r>
            <a:endParaRPr b="1" i="0" sz="1500" u="none" cap="none" strike="noStrike">
              <a:solidFill>
                <a:srgbClr val="595959"/>
              </a:solidFill>
              <a:latin typeface="Arial"/>
              <a:ea typeface="Arial"/>
              <a:cs typeface="Arial"/>
              <a:sym typeface="Arial"/>
            </a:endParaRPr>
          </a:p>
        </p:txBody>
      </p:sp>
      <p:pic>
        <p:nvPicPr>
          <p:cNvPr id="191" name="Google Shape;191;p19"/>
          <p:cNvPicPr preferRelativeResize="0"/>
          <p:nvPr/>
        </p:nvPicPr>
        <p:blipFill rotWithShape="1">
          <a:blip r:embed="rId8">
            <a:alphaModFix/>
          </a:blip>
          <a:srcRect b="0" l="0" r="0" t="0"/>
          <a:stretch/>
        </p:blipFill>
        <p:spPr>
          <a:xfrm>
            <a:off x="5033498" y="1848535"/>
            <a:ext cx="6239164" cy="3646265"/>
          </a:xfrm>
          <a:prstGeom prst="rect">
            <a:avLst/>
          </a:prstGeom>
          <a:noFill/>
          <a:ln>
            <a:noFill/>
          </a:ln>
        </p:spPr>
      </p:pic>
      <p:pic>
        <p:nvPicPr>
          <p:cNvPr id="192" name="Google Shape;192;p19"/>
          <p:cNvPicPr preferRelativeResize="0"/>
          <p:nvPr/>
        </p:nvPicPr>
        <p:blipFill rotWithShape="1">
          <a:blip r:embed="rId9">
            <a:alphaModFix/>
          </a:blip>
          <a:srcRect b="0" l="0" r="0" t="0"/>
          <a:stretch/>
        </p:blipFill>
        <p:spPr>
          <a:xfrm>
            <a:off x="440713" y="2123273"/>
            <a:ext cx="4592785" cy="396240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pic>
        <p:nvPicPr>
          <p:cNvPr id="197" name="Google Shape;197;p3"/>
          <p:cNvPicPr preferRelativeResize="0"/>
          <p:nvPr/>
        </p:nvPicPr>
        <p:blipFill rotWithShape="1">
          <a:blip r:embed="rId3">
            <a:alphaModFix/>
          </a:blip>
          <a:srcRect b="2110" l="0" r="62912" t="35963"/>
          <a:stretch/>
        </p:blipFill>
        <p:spPr>
          <a:xfrm>
            <a:off x="10153055" y="32527"/>
            <a:ext cx="2038944" cy="6858000"/>
          </a:xfrm>
          <a:prstGeom prst="rect">
            <a:avLst/>
          </a:prstGeom>
          <a:noFill/>
          <a:ln>
            <a:noFill/>
          </a:ln>
        </p:spPr>
      </p:pic>
      <p:cxnSp>
        <p:nvCxnSpPr>
          <p:cNvPr id="198" name="Google Shape;198;p3"/>
          <p:cNvCxnSpPr/>
          <p:nvPr/>
        </p:nvCxnSpPr>
        <p:spPr>
          <a:xfrm>
            <a:off x="14503" y="967072"/>
            <a:ext cx="10302240" cy="0"/>
          </a:xfrm>
          <a:prstGeom prst="straightConnector1">
            <a:avLst/>
          </a:prstGeom>
          <a:noFill/>
          <a:ln cap="flat" cmpd="sng" w="38100">
            <a:solidFill>
              <a:srgbClr val="BED000"/>
            </a:solidFill>
            <a:prstDash val="solid"/>
            <a:miter lim="800000"/>
            <a:headEnd len="sm" w="sm" type="none"/>
            <a:tailEnd len="sm" w="sm" type="none"/>
          </a:ln>
        </p:spPr>
      </p:cxnSp>
      <p:cxnSp>
        <p:nvCxnSpPr>
          <p:cNvPr id="199" name="Google Shape;199;p3"/>
          <p:cNvCxnSpPr/>
          <p:nvPr/>
        </p:nvCxnSpPr>
        <p:spPr>
          <a:xfrm rot="10800000">
            <a:off x="10316743" y="967072"/>
            <a:ext cx="1875257" cy="0"/>
          </a:xfrm>
          <a:prstGeom prst="straightConnector1">
            <a:avLst/>
          </a:prstGeom>
          <a:noFill/>
          <a:ln cap="flat" cmpd="sng" w="38100">
            <a:solidFill>
              <a:srgbClr val="1D2046"/>
            </a:solidFill>
            <a:prstDash val="solid"/>
            <a:miter lim="800000"/>
            <a:headEnd len="sm" w="sm" type="none"/>
            <a:tailEnd len="sm" w="sm" type="none"/>
          </a:ln>
        </p:spPr>
      </p:cxnSp>
      <p:sp>
        <p:nvSpPr>
          <p:cNvPr id="200" name="Google Shape;200;p3"/>
          <p:cNvSpPr txBox="1"/>
          <p:nvPr/>
        </p:nvSpPr>
        <p:spPr>
          <a:xfrm>
            <a:off x="418347" y="295282"/>
            <a:ext cx="11417965" cy="6155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3. Niñas y niños primero</a:t>
            </a:r>
            <a:endParaRPr b="0" i="0" sz="1400" u="none" cap="none" strike="noStrike">
              <a:solidFill>
                <a:srgbClr val="000000"/>
              </a:solidFill>
              <a:latin typeface="Arial"/>
              <a:ea typeface="Arial"/>
              <a:cs typeface="Arial"/>
              <a:sym typeface="Arial"/>
            </a:endParaRPr>
          </a:p>
        </p:txBody>
      </p:sp>
      <p:pic>
        <p:nvPicPr>
          <p:cNvPr id="201" name="Google Shape;201;p3"/>
          <p:cNvPicPr preferRelativeResize="0"/>
          <p:nvPr/>
        </p:nvPicPr>
        <p:blipFill rotWithShape="1">
          <a:blip r:embed="rId4">
            <a:alphaModFix/>
          </a:blip>
          <a:srcRect b="0" l="0" r="0" t="0"/>
          <a:stretch/>
        </p:blipFill>
        <p:spPr>
          <a:xfrm>
            <a:off x="0" y="6260050"/>
            <a:ext cx="1864895" cy="597950"/>
          </a:xfrm>
          <a:prstGeom prst="rect">
            <a:avLst/>
          </a:prstGeom>
          <a:noFill/>
          <a:ln>
            <a:noFill/>
          </a:ln>
        </p:spPr>
      </p:pic>
      <p:pic>
        <p:nvPicPr>
          <p:cNvPr id="202" name="Google Shape;202;p3"/>
          <p:cNvPicPr preferRelativeResize="0"/>
          <p:nvPr/>
        </p:nvPicPr>
        <p:blipFill rotWithShape="1">
          <a:blip r:embed="rId5">
            <a:alphaModFix/>
          </a:blip>
          <a:srcRect b="0" l="0" r="0" t="0"/>
          <a:stretch/>
        </p:blipFill>
        <p:spPr>
          <a:xfrm>
            <a:off x="9251899" y="184927"/>
            <a:ext cx="2129687" cy="703500"/>
          </a:xfrm>
          <a:prstGeom prst="rect">
            <a:avLst/>
          </a:prstGeom>
          <a:noFill/>
          <a:ln>
            <a:noFill/>
          </a:ln>
        </p:spPr>
      </p:pic>
      <p:pic>
        <p:nvPicPr>
          <p:cNvPr id="203" name="Google Shape;203;p3"/>
          <p:cNvPicPr preferRelativeResize="0"/>
          <p:nvPr/>
        </p:nvPicPr>
        <p:blipFill rotWithShape="1">
          <a:blip r:embed="rId6">
            <a:alphaModFix amt="52999"/>
          </a:blip>
          <a:srcRect b="0" l="32615" r="0" t="0"/>
          <a:stretch/>
        </p:blipFill>
        <p:spPr>
          <a:xfrm>
            <a:off x="-15097" y="3223011"/>
            <a:ext cx="1375636" cy="3652299"/>
          </a:xfrm>
          <a:prstGeom prst="rect">
            <a:avLst/>
          </a:prstGeom>
          <a:noFill/>
          <a:ln>
            <a:noFill/>
          </a:ln>
        </p:spPr>
      </p:pic>
      <p:pic>
        <p:nvPicPr>
          <p:cNvPr id="204" name="Google Shape;204;p3"/>
          <p:cNvPicPr preferRelativeResize="0"/>
          <p:nvPr/>
        </p:nvPicPr>
        <p:blipFill rotWithShape="1">
          <a:blip r:embed="rId7">
            <a:alphaModFix/>
          </a:blip>
          <a:srcRect b="0" l="0" r="0" t="0"/>
          <a:stretch/>
        </p:blipFill>
        <p:spPr>
          <a:xfrm>
            <a:off x="0" y="5237349"/>
            <a:ext cx="641678" cy="1649079"/>
          </a:xfrm>
          <a:prstGeom prst="rect">
            <a:avLst/>
          </a:prstGeom>
          <a:noFill/>
          <a:ln>
            <a:noFill/>
          </a:ln>
        </p:spPr>
      </p:pic>
      <p:pic>
        <p:nvPicPr>
          <p:cNvPr id="205" name="Google Shape;205;p3"/>
          <p:cNvPicPr preferRelativeResize="0"/>
          <p:nvPr/>
        </p:nvPicPr>
        <p:blipFill rotWithShape="1">
          <a:blip r:embed="rId8">
            <a:alphaModFix/>
          </a:blip>
          <a:srcRect b="0" l="0" r="0" t="0"/>
          <a:stretch/>
        </p:blipFill>
        <p:spPr>
          <a:xfrm>
            <a:off x="256589" y="2845511"/>
            <a:ext cx="1506725" cy="1479836"/>
          </a:xfrm>
          <a:prstGeom prst="rect">
            <a:avLst/>
          </a:prstGeom>
          <a:noFill/>
          <a:ln>
            <a:noFill/>
          </a:ln>
        </p:spPr>
      </p:pic>
      <p:pic>
        <p:nvPicPr>
          <p:cNvPr id="206" name="Google Shape;206;p3"/>
          <p:cNvPicPr preferRelativeResize="0"/>
          <p:nvPr/>
        </p:nvPicPr>
        <p:blipFill rotWithShape="1">
          <a:blip r:embed="rId9">
            <a:alphaModFix/>
          </a:blip>
          <a:srcRect b="-9" l="0" r="0" t="3335"/>
          <a:stretch/>
        </p:blipFill>
        <p:spPr>
          <a:xfrm>
            <a:off x="8125075" y="1023352"/>
            <a:ext cx="2960701" cy="919749"/>
          </a:xfrm>
          <a:prstGeom prst="rect">
            <a:avLst/>
          </a:prstGeom>
          <a:noFill/>
          <a:ln>
            <a:noFill/>
          </a:ln>
        </p:spPr>
      </p:pic>
      <p:pic>
        <p:nvPicPr>
          <p:cNvPr id="207" name="Google Shape;207;p3"/>
          <p:cNvPicPr preferRelativeResize="0"/>
          <p:nvPr/>
        </p:nvPicPr>
        <p:blipFill rotWithShape="1">
          <a:blip r:embed="rId10">
            <a:alphaModFix/>
          </a:blip>
          <a:srcRect b="0" l="0" r="0" t="0"/>
          <a:stretch/>
        </p:blipFill>
        <p:spPr>
          <a:xfrm>
            <a:off x="8201263" y="2017337"/>
            <a:ext cx="2960717" cy="2194414"/>
          </a:xfrm>
          <a:prstGeom prst="rect">
            <a:avLst/>
          </a:prstGeom>
          <a:noFill/>
          <a:ln>
            <a:noFill/>
          </a:ln>
        </p:spPr>
      </p:pic>
      <p:pic>
        <p:nvPicPr>
          <p:cNvPr id="208" name="Google Shape;208;p3"/>
          <p:cNvPicPr preferRelativeResize="0"/>
          <p:nvPr/>
        </p:nvPicPr>
        <p:blipFill rotWithShape="1">
          <a:blip r:embed="rId11">
            <a:alphaModFix/>
          </a:blip>
          <a:srcRect b="0" l="0" r="0" t="0"/>
          <a:stretch/>
        </p:blipFill>
        <p:spPr>
          <a:xfrm>
            <a:off x="8282625" y="4728588"/>
            <a:ext cx="3692124" cy="1887125"/>
          </a:xfrm>
          <a:prstGeom prst="rect">
            <a:avLst/>
          </a:prstGeom>
          <a:noFill/>
          <a:ln>
            <a:noFill/>
          </a:ln>
        </p:spPr>
      </p:pic>
      <p:pic>
        <p:nvPicPr>
          <p:cNvPr id="209" name="Google Shape;209;p3"/>
          <p:cNvPicPr preferRelativeResize="0"/>
          <p:nvPr/>
        </p:nvPicPr>
        <p:blipFill rotWithShape="1">
          <a:blip r:embed="rId12">
            <a:alphaModFix/>
          </a:blip>
          <a:srcRect b="0" l="0" r="0" t="0"/>
          <a:stretch/>
        </p:blipFill>
        <p:spPr>
          <a:xfrm>
            <a:off x="179088" y="1220040"/>
            <a:ext cx="1506725" cy="1439260"/>
          </a:xfrm>
          <a:prstGeom prst="rect">
            <a:avLst/>
          </a:prstGeom>
          <a:noFill/>
          <a:ln>
            <a:noFill/>
          </a:ln>
        </p:spPr>
      </p:pic>
      <p:pic>
        <p:nvPicPr>
          <p:cNvPr id="210" name="Google Shape;210;p3"/>
          <p:cNvPicPr preferRelativeResize="0"/>
          <p:nvPr/>
        </p:nvPicPr>
        <p:blipFill rotWithShape="1">
          <a:blip r:embed="rId13">
            <a:alphaModFix/>
          </a:blip>
          <a:srcRect b="17918" l="0" r="6138" t="0"/>
          <a:stretch/>
        </p:blipFill>
        <p:spPr>
          <a:xfrm>
            <a:off x="7965850" y="4332410"/>
            <a:ext cx="2503300" cy="828750"/>
          </a:xfrm>
          <a:prstGeom prst="rect">
            <a:avLst/>
          </a:prstGeom>
          <a:noFill/>
          <a:ln>
            <a:noFill/>
          </a:ln>
        </p:spPr>
      </p:pic>
      <p:pic>
        <p:nvPicPr>
          <p:cNvPr id="211" name="Google Shape;211;p3"/>
          <p:cNvPicPr preferRelativeResize="0"/>
          <p:nvPr/>
        </p:nvPicPr>
        <p:blipFill rotWithShape="1">
          <a:blip r:embed="rId14">
            <a:alphaModFix/>
          </a:blip>
          <a:srcRect b="0" l="0" r="0" t="0"/>
          <a:stretch/>
        </p:blipFill>
        <p:spPr>
          <a:xfrm>
            <a:off x="1632225" y="1382736"/>
            <a:ext cx="6748120" cy="5503689"/>
          </a:xfrm>
          <a:prstGeom prst="rect">
            <a:avLst/>
          </a:prstGeom>
          <a:noFill/>
          <a:ln>
            <a:noFill/>
          </a:ln>
        </p:spPr>
      </p:pic>
      <p:pic>
        <p:nvPicPr>
          <p:cNvPr id="212" name="Google Shape;212;p3"/>
          <p:cNvPicPr preferRelativeResize="0"/>
          <p:nvPr/>
        </p:nvPicPr>
        <p:blipFill rotWithShape="1">
          <a:blip r:embed="rId15">
            <a:alphaModFix/>
          </a:blip>
          <a:srcRect b="0" l="0" r="0" t="0"/>
          <a:stretch/>
        </p:blipFill>
        <p:spPr>
          <a:xfrm>
            <a:off x="2503439" y="2131891"/>
            <a:ext cx="4947794" cy="375903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2023-07-24T20:46:18Z</dcterms:created>
  <dc:creator>Mafe Mora</dc:creator>
</cp:coreProperties>
</file>