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12192000"/>
  <p:notesSz cx="6858000" cy="9144000"/>
  <p:embeddedFontLst>
    <p:embeddedFont>
      <p:font typeface="Arial Black"/>
      <p:regular r:id="rId36"/>
    </p:embeddedFon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hwJFE2obeI5nJKnBiQ4XHaM5Yz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31E4B7-8853-4204-8E88-B21FCD4C70DE}">
  <a:tblStyle styleId="{7A31E4B7-8853-4204-8E88-B21FCD4C70DE}" styleName="Table_0">
    <a:wholeTbl>
      <a:tcTxStyle b="off" i="off">
        <a:font>
          <a:latin typeface="Arial"/>
          <a:ea typeface="Arial"/>
          <a:cs typeface="Arial"/>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b="off" i="off"/>
      <a:tcStyle>
        <a:fill>
          <a:solidFill>
            <a:srgbClr val="E9EFF7"/>
          </a:solidFill>
        </a:fill>
      </a:tcStyle>
    </a:band1H>
    <a:band2H>
      <a:tcTxStyle b="off" i="off"/>
    </a:band2H>
    <a:band1V>
      <a:tcTxStyle b="off" i="off"/>
      <a:tcStyle>
        <a:fill>
          <a:solidFill>
            <a:srgbClr val="E9EFF7"/>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b="off" i="off"/>
    </a:seCell>
    <a:swCell>
      <a:tcTxStyle b="off" i="off"/>
    </a:swCell>
    <a:firstRow>
      <a:tcTxStyle b="on" i="off">
        <a:font>
          <a:latin typeface="Arial"/>
          <a:ea typeface="Arial"/>
          <a:cs typeface="Arial"/>
        </a:font>
        <a:schemeClr val="lt1"/>
      </a:tcTxStyle>
      <a:tcStyle>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enturyGothic-regular.fntdata"/><Relationship Id="rId14" Type="http://schemas.openxmlformats.org/officeDocument/2006/relationships/slide" Target="slides/slide9.xml"/><Relationship Id="rId36" Type="http://schemas.openxmlformats.org/officeDocument/2006/relationships/font" Target="fonts/ArialBlack-regular.fntdata"/><Relationship Id="rId17" Type="http://schemas.openxmlformats.org/officeDocument/2006/relationships/slide" Target="slides/slide12.xml"/><Relationship Id="rId39" Type="http://schemas.openxmlformats.org/officeDocument/2006/relationships/font" Target="fonts/CenturyGothic-italic.fntdata"/><Relationship Id="rId16" Type="http://schemas.openxmlformats.org/officeDocument/2006/relationships/slide" Target="slides/slide11.xml"/><Relationship Id="rId38" Type="http://schemas.openxmlformats.org/officeDocument/2006/relationships/font" Target="fonts/CenturyGothic-bold.fntdata"/><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dayanna/Documents/RDC/2025/PPT/graficas%20RDC%20.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dayanna/Documents/RDC/2025/PPT/graficas%20RDC%20.xlsx" TargetMode="Externa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r>
              <a:rPr lang="es-MX" sz="1800" b="1">
                <a:solidFill>
                  <a:schemeClr val="tx1"/>
                </a:solidFill>
                <a:latin typeface="Arial" panose="020B0604020202020204" pitchFamily="34" charset="0"/>
                <a:cs typeface="Arial" panose="020B0604020202020204" pitchFamily="34" charset="0"/>
              </a:rPr>
              <a:t>CHAPINERO</a:t>
            </a:r>
          </a:p>
        </c:rich>
      </c:tx>
      <c:layout>
        <c:manualLayout>
          <c:xMode val="edge"/>
          <c:yMode val="edge"/>
          <c:x val="0.35088516984859053"/>
          <c:y val="3.1041406709407221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plotArea>
      <c:layout>
        <c:manualLayout>
          <c:layoutTarget val="inner"/>
          <c:xMode val="edge"/>
          <c:yMode val="edge"/>
          <c:x val="0.28372896713572487"/>
          <c:y val="0.15293461268161154"/>
          <c:w val="0.42374872013265313"/>
          <c:h val="0.67074250964531068"/>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89-0E43-8CBE-8593AFEBDD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89-0E43-8CBE-8593AFEBDD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89-0E43-8CBE-8593AFEBDD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189-0E43-8CBE-8593AFEBDD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189-0E43-8CBE-8593AFEBDDE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189-0E43-8CBE-8593AFEBDD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189-0E43-8CBE-8593AFEBDDE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0189-0E43-8CBE-8593AFEBDDE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0189-0E43-8CBE-8593AFEBDDEA}"/>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0189-0E43-8CBE-8593AFEBDDEA}"/>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0189-0E43-8CBE-8593AFEBDDEA}"/>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0189-0E43-8CBE-8593AFEBDDEA}"/>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GRAFICAS!$D$3:$D$14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GRAFICAS!$G$3:$G$14</c:f>
              <c:numCache>
                <c:formatCode>General</c:formatCode>
                <c:ptCount val="12"/>
                <c:pt idx="0">
                  <c:v>127</c:v>
                </c:pt>
                <c:pt idx="1">
                  <c:v>91</c:v>
                </c:pt>
                <c:pt idx="2">
                  <c:v>77</c:v>
                </c:pt>
                <c:pt idx="3">
                  <c:v>120</c:v>
                </c:pt>
                <c:pt idx="4">
                  <c:v>118</c:v>
                </c:pt>
                <c:pt idx="5">
                  <c:v>91</c:v>
                </c:pt>
                <c:pt idx="6">
                  <c:v>101</c:v>
                </c:pt>
                <c:pt idx="7">
                  <c:v>126</c:v>
                </c:pt>
                <c:pt idx="8">
                  <c:v>80</c:v>
                </c:pt>
                <c:pt idx="9">
                  <c:v>121</c:v>
                </c:pt>
                <c:pt idx="10">
                  <c:v>305</c:v>
                </c:pt>
                <c:pt idx="11">
                  <c:v>222</c:v>
                </c:pt>
              </c:numCache>
            </c:numRef>
          </c:val>
          <c:extLst>
            <c:ext xmlns:c16="http://schemas.microsoft.com/office/drawing/2014/chart" uri="{C3380CC4-5D6E-409C-BE32-E72D297353CC}">
              <c16:uniqueId val="{00000018-0189-0E43-8CBE-8593AFEBDDE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0726312260449607"/>
          <c:y val="0.84456893707958636"/>
          <c:w val="0.77396627492909764"/>
          <c:h val="0.126287164924056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s-MX" sz="1600" b="1"/>
              <a:t>Mujeres y Hombres atendidos por ORVI - Chapinero 2024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29031066215978585"/>
          <c:y val="0.2536385851455088"/>
          <c:w val="0.51404368808737622"/>
          <c:h val="0.6494031545429862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BF-DD4F-BF46-3F75DA9E34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FBF-DD4F-BF46-3F75DA9E34E2}"/>
              </c:ext>
            </c:extLst>
          </c:dPt>
          <c:dLbls>
            <c:dLbl>
              <c:idx val="0"/>
              <c:layout>
                <c:manualLayout>
                  <c:x val="2.8129970106094061E-2"/>
                  <c:y val="-7.8127267790585764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r>
                      <a:rPr lang="en-US"/>
                      <a:t>Mujeres </a:t>
                    </a:r>
                    <a:fld id="{9DAB4F23-3790-C54D-BDC8-A739E8CF6763}" type="VALUE">
                      <a:rPr lang="en-US"/>
                      <a:pPr>
                        <a:defRPr sz="1600"/>
                      </a:pPr>
                      <a:t>[VALOR]</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1758054746878724"/>
                      <c:h val="0.14749216300940438"/>
                    </c:manualLayout>
                  </c15:layout>
                  <c15:dlblFieldTable/>
                  <c15:showDataLabelsRange val="0"/>
                </c:ext>
                <c:ext xmlns:c16="http://schemas.microsoft.com/office/drawing/2014/chart" uri="{C3380CC4-5D6E-409C-BE32-E72D297353CC}">
                  <c16:uniqueId val="{00000001-8FBF-DD4F-BF46-3F75DA9E34E2}"/>
                </c:ext>
              </c:extLst>
            </c:dLbl>
            <c:dLbl>
              <c:idx val="1"/>
              <c:layout>
                <c:manualLayout>
                  <c:x val="4.7739395478790962E-2"/>
                  <c:y val="0.1250935502184484"/>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r>
                      <a:rPr lang="en-US"/>
                      <a:t>Hombres </a:t>
                    </a:r>
                    <a:fld id="{8A32ADBD-2B37-7945-89CB-E988BCFC3BCB}" type="VALUE">
                      <a:rPr lang="en-US"/>
                      <a:pPr>
                        <a:defRPr sz="1600"/>
                      </a:pPr>
                      <a:t>[VALOR]</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33940270803618533"/>
                      <c:h val="5.7940414188038393E-2"/>
                    </c:manualLayout>
                  </c15:layout>
                  <c15:dlblFieldTable/>
                  <c15:showDataLabelsRange val="0"/>
                </c:ext>
                <c:ext xmlns:c16="http://schemas.microsoft.com/office/drawing/2014/chart" uri="{C3380CC4-5D6E-409C-BE32-E72D297353CC}">
                  <c16:uniqueId val="{00000003-8FBF-DD4F-BF46-3F75DA9E34E2}"/>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Hoja1!$B$28:$B$29</c:f>
              <c:strCache>
                <c:ptCount val="2"/>
                <c:pt idx="0">
                  <c:v>Mujer</c:v>
                </c:pt>
                <c:pt idx="1">
                  <c:v>Hombre</c:v>
                </c:pt>
              </c:strCache>
            </c:strRef>
          </c:cat>
          <c:val>
            <c:numRef>
              <c:f>Hoja1!$C$28:$C$29</c:f>
              <c:numCache>
                <c:formatCode>0%</c:formatCode>
                <c:ptCount val="2"/>
                <c:pt idx="0">
                  <c:v>0.30434782608695654</c:v>
                </c:pt>
                <c:pt idx="1">
                  <c:v>0.69565217391304346</c:v>
                </c:pt>
              </c:numCache>
            </c:numRef>
          </c:val>
          <c:extLst>
            <c:ext xmlns:c16="http://schemas.microsoft.com/office/drawing/2014/chart" uri="{C3380CC4-5D6E-409C-BE32-E72D297353CC}">
              <c16:uniqueId val="{00000004-8FBF-DD4F-BF46-3F75DA9E34E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0.35278</cdr:x>
      <cdr:y>0.41947</cdr:y>
    </cdr:from>
    <cdr:to>
      <cdr:x>0.42222</cdr:x>
      <cdr:y>0.5469</cdr:y>
    </cdr:to>
    <cdr:sp macro="" textlink="">
      <cdr:nvSpPr>
        <cdr:cNvPr id="2" name="CuadroTexto 1">
          <a:extLst xmlns:a="http://schemas.openxmlformats.org/drawingml/2006/main">
            <a:ext uri="{FF2B5EF4-FFF2-40B4-BE49-F238E27FC236}">
              <a16:creationId xmlns:a16="http://schemas.microsoft.com/office/drawing/2014/main" id="{2FCDD022-8051-6790-E523-D0668A290A11}"/>
            </a:ext>
          </a:extLst>
        </cdr:cNvPr>
        <cdr:cNvSpPr txBox="1"/>
      </cdr:nvSpPr>
      <cdr:spPr>
        <a:xfrm xmlns:a="http://schemas.openxmlformats.org/drawingml/2006/main">
          <a:off x="1612900" y="1504950"/>
          <a:ext cx="3175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a:p>
      </cdr:txBody>
    </cdr:sp>
  </cdr:relSizeAnchor>
  <cdr:relSizeAnchor xmlns:cdr="http://schemas.openxmlformats.org/drawingml/2006/chartDrawing">
    <cdr:from>
      <cdr:x>0.37555</cdr:x>
      <cdr:y>0.60878</cdr:y>
    </cdr:from>
    <cdr:to>
      <cdr:x>0.50611</cdr:x>
      <cdr:y>0.73975</cdr:y>
    </cdr:to>
    <cdr:sp macro="" textlink="">
      <cdr:nvSpPr>
        <cdr:cNvPr id="3" name="CuadroTexto 2">
          <a:extLst xmlns:a="http://schemas.openxmlformats.org/drawingml/2006/main">
            <a:ext uri="{FF2B5EF4-FFF2-40B4-BE49-F238E27FC236}">
              <a16:creationId xmlns:a16="http://schemas.microsoft.com/office/drawing/2014/main" id="{4EC5E684-3556-C68E-2604-5A6A72B3B66A}"/>
            </a:ext>
          </a:extLst>
        </cdr:cNvPr>
        <cdr:cNvSpPr txBox="1"/>
      </cdr:nvSpPr>
      <cdr:spPr>
        <a:xfrm xmlns:a="http://schemas.openxmlformats.org/drawingml/2006/main">
          <a:off x="1922110" y="2466333"/>
          <a:ext cx="668219" cy="530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2000" b="1"/>
            <a:t>7</a:t>
          </a:r>
          <a:endParaRPr lang="es-MX" sz="1600" b="1"/>
        </a:p>
      </cdr:txBody>
    </cdr:sp>
  </cdr:relSizeAnchor>
  <cdr:relSizeAnchor xmlns:cdr="http://schemas.openxmlformats.org/drawingml/2006/chartDrawing">
    <cdr:from>
      <cdr:x>0.56389</cdr:x>
      <cdr:y>0.39115</cdr:y>
    </cdr:from>
    <cdr:to>
      <cdr:x>0.66944</cdr:x>
      <cdr:y>0.50442</cdr:y>
    </cdr:to>
    <cdr:sp macro="" textlink="">
      <cdr:nvSpPr>
        <cdr:cNvPr id="4" name="CuadroTexto 3">
          <a:extLst xmlns:a="http://schemas.openxmlformats.org/drawingml/2006/main">
            <a:ext uri="{FF2B5EF4-FFF2-40B4-BE49-F238E27FC236}">
              <a16:creationId xmlns:a16="http://schemas.microsoft.com/office/drawing/2014/main" id="{8B9B649E-79EC-1B58-3249-1000C2B1A33A}"/>
            </a:ext>
          </a:extLst>
        </cdr:cNvPr>
        <cdr:cNvSpPr txBox="1"/>
      </cdr:nvSpPr>
      <cdr:spPr>
        <a:xfrm xmlns:a="http://schemas.openxmlformats.org/drawingml/2006/main">
          <a:off x="2578100" y="1403350"/>
          <a:ext cx="482600" cy="406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2000" b="1"/>
            <a:t>16</a:t>
          </a:r>
          <a:endParaRPr lang="es-MX" sz="1100" b="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4c3ae7660a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g34c3ae7660a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4c3ae7660a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g34c3ae7660a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4c3ae7660a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g34c3ae7660a_0_2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7" name="Google Shape;32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6" name="Google Shape;34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6" name="Google Shape;466;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2" name="Google Shape;51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7" name="Google Shape;63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4c3f644d4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4" name="Google Shape;654;g34c3f644d4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9" name="Google Shape;66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4c3f644d43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g34c3f644d43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3d46a5243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3d46a5243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3d46a5243e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8" name="Google Shape;708;g33d46a5243e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3" name="Google Shape;72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470b4abcb0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g3470b4abcb0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4c3ae7660a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g34c3ae7660a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470b4abcb0_1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g3470b4abcb0_1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6" name="Google Shape;16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4c3ae7660a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5" name="Google Shape;195;g34c3ae7660a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1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4"/>
          <p:cNvSpPr/>
          <p:nvPr>
            <p:ph idx="2" type="pic"/>
          </p:nvPr>
        </p:nvSpPr>
        <p:spPr>
          <a:xfrm>
            <a:off x="5183188" y="987425"/>
            <a:ext cx="6172200" cy="4873625"/>
          </a:xfrm>
          <a:prstGeom prst="rect">
            <a:avLst/>
          </a:prstGeom>
          <a:noFill/>
          <a:ln>
            <a:noFill/>
          </a:ln>
        </p:spPr>
      </p:sp>
      <p:sp>
        <p:nvSpPr>
          <p:cNvPr id="64" name="Google Shape;64;p1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CO"/>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 Id="rId4" Type="http://schemas.openxmlformats.org/officeDocument/2006/relationships/image" Target="../media/image1.png"/><Relationship Id="rId9"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20.png"/><Relationship Id="rId7" Type="http://schemas.openxmlformats.org/officeDocument/2006/relationships/image" Target="../media/image7.png"/><Relationship Id="rId8"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1.png"/><Relationship Id="rId11" Type="http://schemas.openxmlformats.org/officeDocument/2006/relationships/image" Target="../media/image27.png"/><Relationship Id="rId10" Type="http://schemas.openxmlformats.org/officeDocument/2006/relationships/image" Target="../media/image37.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1.png"/><Relationship Id="rId11" Type="http://schemas.openxmlformats.org/officeDocument/2006/relationships/image" Target="../media/image30.png"/><Relationship Id="rId10" Type="http://schemas.openxmlformats.org/officeDocument/2006/relationships/image" Target="../media/image33.png"/><Relationship Id="rId12" Type="http://schemas.openxmlformats.org/officeDocument/2006/relationships/image" Target="../media/image26.png"/><Relationship Id="rId9" Type="http://schemas.openxmlformats.org/officeDocument/2006/relationships/image" Target="../media/image29.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1.png"/><Relationship Id="rId11" Type="http://schemas.openxmlformats.org/officeDocument/2006/relationships/image" Target="../media/image29.png"/><Relationship Id="rId10" Type="http://schemas.openxmlformats.org/officeDocument/2006/relationships/image" Target="../media/image32.png"/><Relationship Id="rId12" Type="http://schemas.openxmlformats.org/officeDocument/2006/relationships/image" Target="../media/image33.png"/><Relationship Id="rId9" Type="http://schemas.openxmlformats.org/officeDocument/2006/relationships/image" Target="../media/image36.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12.png"/><Relationship Id="rId10" Type="http://schemas.openxmlformats.org/officeDocument/2006/relationships/image" Target="../media/image38.png"/><Relationship Id="rId9"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12.png"/><Relationship Id="rId10" Type="http://schemas.openxmlformats.org/officeDocument/2006/relationships/image" Target="../media/image49.png"/><Relationship Id="rId9"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png"/><Relationship Id="rId4" Type="http://schemas.openxmlformats.org/officeDocument/2006/relationships/image" Target="../media/image12.png"/><Relationship Id="rId10" Type="http://schemas.openxmlformats.org/officeDocument/2006/relationships/image" Target="../media/image48.png"/><Relationship Id="rId9" Type="http://schemas.openxmlformats.org/officeDocument/2006/relationships/image" Target="../media/image41.jp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5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12.png"/><Relationship Id="rId10" Type="http://schemas.openxmlformats.org/officeDocument/2006/relationships/image" Target="../media/image44.jpg"/><Relationship Id="rId9" Type="http://schemas.openxmlformats.org/officeDocument/2006/relationships/image" Target="../media/image43.jp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58.png"/><Relationship Id="rId5" Type="http://schemas.openxmlformats.org/officeDocument/2006/relationships/image" Target="../media/image7.png"/><Relationship Id="rId6" Type="http://schemas.openxmlformats.org/officeDocument/2006/relationships/image" Target="../media/image31.png"/><Relationship Id="rId7" Type="http://schemas.openxmlformats.org/officeDocument/2006/relationships/image" Target="../media/image4.png"/><Relationship Id="rId8" Type="http://schemas.openxmlformats.org/officeDocument/2006/relationships/image" Target="../media/image39.png"/></Relationships>
</file>

<file path=ppt/slides/_rels/slide19.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45.png"/><Relationship Id="rId13" Type="http://schemas.openxmlformats.org/officeDocument/2006/relationships/image" Target="../media/image52.png"/><Relationship Id="rId12"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7.png"/><Relationship Id="rId5" Type="http://schemas.openxmlformats.org/officeDocument/2006/relationships/image" Target="../media/image31.png"/><Relationship Id="rId6" Type="http://schemas.openxmlformats.org/officeDocument/2006/relationships/image" Target="../media/image4.png"/><Relationship Id="rId7" Type="http://schemas.openxmlformats.org/officeDocument/2006/relationships/image" Target="../media/image13.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69.png"/><Relationship Id="rId8" Type="http://schemas.openxmlformats.org/officeDocument/2006/relationships/image" Target="../media/image67.png"/></Relationships>
</file>

<file path=ppt/slides/_rels/slide21.xml.rels><?xml version="1.0" encoding="UTF-8" standalone="yes"?><Relationships xmlns="http://schemas.openxmlformats.org/package/2006/relationships"><Relationship Id="rId11" Type="http://schemas.openxmlformats.org/officeDocument/2006/relationships/image" Target="../media/image72.png"/><Relationship Id="rId10" Type="http://schemas.openxmlformats.org/officeDocument/2006/relationships/image" Target="../media/image65.png"/><Relationship Id="rId12"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5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63.png"/></Relationships>
</file>

<file path=ppt/slides/_rels/slide22.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59.png"/><Relationship Id="rId6" Type="http://schemas.openxmlformats.org/officeDocument/2006/relationships/image" Target="../media/image18.png"/><Relationship Id="rId7" Type="http://schemas.openxmlformats.org/officeDocument/2006/relationships/image" Target="../media/image65.png"/><Relationship Id="rId8" Type="http://schemas.openxmlformats.org/officeDocument/2006/relationships/image" Target="../media/image71.png"/></Relationships>
</file>

<file path=ppt/slides/_rels/slide23.xml.rels><?xml version="1.0" encoding="UTF-8" standalone="yes"?><Relationships xmlns="http://schemas.openxmlformats.org/package/2006/relationships"><Relationship Id="rId10"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71.png"/><Relationship Id="rId5" Type="http://schemas.openxmlformats.org/officeDocument/2006/relationships/image" Target="../media/image2.png"/><Relationship Id="rId6" Type="http://schemas.openxmlformats.org/officeDocument/2006/relationships/image" Target="../media/image59.png"/><Relationship Id="rId7" Type="http://schemas.openxmlformats.org/officeDocument/2006/relationships/image" Target="../media/image18.png"/><Relationship Id="rId8" Type="http://schemas.openxmlformats.org/officeDocument/2006/relationships/image" Target="../media/image6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7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hyperlink" Target="https://supercade.bogota.gov.co/" TargetMode="External"/><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7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chart" Target="../charts/chart2.xml"/><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chart" Target="../charts/char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5.png"/></Relationships>
</file>

<file path=ppt/slides/_rels/slide29.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7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2.png"/><Relationship Id="rId8"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image" Target="../media/image31.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6.jpg"/><Relationship Id="rId4" Type="http://schemas.openxmlformats.org/officeDocument/2006/relationships/image" Target="../media/image8.png"/><Relationship Id="rId9" Type="http://schemas.openxmlformats.org/officeDocument/2006/relationships/image" Target="../media/image77.png"/><Relationship Id="rId5" Type="http://schemas.openxmlformats.org/officeDocument/2006/relationships/image" Target="../media/image20.png"/><Relationship Id="rId6" Type="http://schemas.openxmlformats.org/officeDocument/2006/relationships/image" Target="../media/image81.png"/><Relationship Id="rId7" Type="http://schemas.openxmlformats.org/officeDocument/2006/relationships/image" Target="../media/image7.png"/><Relationship Id="rId8"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21.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2.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1.png"/><Relationship Id="rId11" Type="http://schemas.openxmlformats.org/officeDocument/2006/relationships/image" Target="../media/image23.png"/><Relationship Id="rId10" Type="http://schemas.openxmlformats.org/officeDocument/2006/relationships/image" Target="../media/image24.png"/><Relationship Id="rId9" Type="http://schemas.openxmlformats.org/officeDocument/2006/relationships/image" Target="../media/image46.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17681" l="31838" r="0" t="18583"/>
          <a:stretch/>
        </p:blipFill>
        <p:spPr>
          <a:xfrm>
            <a:off x="199250" y="195188"/>
            <a:ext cx="10684961" cy="6662811"/>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5564559" y="353119"/>
            <a:ext cx="6285357" cy="6151762"/>
          </a:xfrm>
          <a:prstGeom prst="rect">
            <a:avLst/>
          </a:prstGeom>
          <a:noFill/>
          <a:ln>
            <a:noFill/>
          </a:ln>
        </p:spPr>
      </p:pic>
      <p:pic>
        <p:nvPicPr>
          <p:cNvPr id="86" name="Google Shape;86;p1"/>
          <p:cNvPicPr preferRelativeResize="0"/>
          <p:nvPr/>
        </p:nvPicPr>
        <p:blipFill rotWithShape="1">
          <a:blip r:embed="rId5">
            <a:alphaModFix/>
          </a:blip>
          <a:srcRect b="0" l="0" r="0" t="0"/>
          <a:stretch/>
        </p:blipFill>
        <p:spPr>
          <a:xfrm>
            <a:off x="4060120" y="353119"/>
            <a:ext cx="3097367" cy="3983932"/>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4742537" y="4433654"/>
            <a:ext cx="1598390" cy="2071227"/>
          </a:xfrm>
          <a:prstGeom prst="rect">
            <a:avLst/>
          </a:prstGeom>
          <a:noFill/>
          <a:ln>
            <a:noFill/>
          </a:ln>
        </p:spPr>
      </p:pic>
      <p:pic>
        <p:nvPicPr>
          <p:cNvPr id="88" name="Google Shape;88;p1"/>
          <p:cNvPicPr preferRelativeResize="0"/>
          <p:nvPr/>
        </p:nvPicPr>
        <p:blipFill rotWithShape="1">
          <a:blip r:embed="rId7">
            <a:alphaModFix amt="52999"/>
          </a:blip>
          <a:srcRect b="0" l="65628" r="0" t="0"/>
          <a:stretch/>
        </p:blipFill>
        <p:spPr>
          <a:xfrm>
            <a:off x="199251" y="-367867"/>
            <a:ext cx="1317569" cy="6858000"/>
          </a:xfrm>
          <a:prstGeom prst="rect">
            <a:avLst/>
          </a:prstGeom>
          <a:noFill/>
          <a:ln>
            <a:noFill/>
          </a:ln>
        </p:spPr>
      </p:pic>
      <p:pic>
        <p:nvPicPr>
          <p:cNvPr id="89" name="Google Shape;89;p1"/>
          <p:cNvPicPr preferRelativeResize="0"/>
          <p:nvPr/>
        </p:nvPicPr>
        <p:blipFill rotWithShape="1">
          <a:blip r:embed="rId8">
            <a:alphaModFix/>
          </a:blip>
          <a:srcRect b="0" l="0" r="0" t="0"/>
          <a:stretch/>
        </p:blipFill>
        <p:spPr>
          <a:xfrm>
            <a:off x="139115" y="1"/>
            <a:ext cx="12187064" cy="6857999"/>
          </a:xfrm>
          <a:prstGeom prst="rect">
            <a:avLst/>
          </a:prstGeom>
          <a:noFill/>
          <a:ln>
            <a:noFill/>
          </a:ln>
        </p:spPr>
      </p:pic>
      <p:sp>
        <p:nvSpPr>
          <p:cNvPr id="90" name="Google Shape;90;p1"/>
          <p:cNvSpPr txBox="1"/>
          <p:nvPr/>
        </p:nvSpPr>
        <p:spPr>
          <a:xfrm>
            <a:off x="6746323" y="1207652"/>
            <a:ext cx="48711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ESTRATEGIA DE RENDICIÓN DE CUENTAS LOCALES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1" i="0" lang="es-CO" sz="3600" u="none" cap="none" strike="noStrike">
                <a:solidFill>
                  <a:schemeClr val="lt1"/>
                </a:solidFill>
                <a:latin typeface="Arial"/>
                <a:ea typeface="Arial"/>
                <a:cs typeface="Arial"/>
                <a:sym typeface="Arial"/>
              </a:rPr>
              <a:t>GESTIÓN 2024</a:t>
            </a:r>
            <a:endParaRPr b="0" i="0" sz="1400" u="none" cap="none" strike="noStrike">
              <a:solidFill>
                <a:srgbClr val="000000"/>
              </a:solidFill>
              <a:latin typeface="Arial"/>
              <a:ea typeface="Arial"/>
              <a:cs typeface="Arial"/>
              <a:sym typeface="Arial"/>
            </a:endParaRPr>
          </a:p>
        </p:txBody>
      </p:sp>
      <p:cxnSp>
        <p:nvCxnSpPr>
          <p:cNvPr id="91" name="Google Shape;91;p1"/>
          <p:cNvCxnSpPr/>
          <p:nvPr/>
        </p:nvCxnSpPr>
        <p:spPr>
          <a:xfrm>
            <a:off x="6232647" y="5476438"/>
            <a:ext cx="5402306" cy="0"/>
          </a:xfrm>
          <a:prstGeom prst="straightConnector1">
            <a:avLst/>
          </a:prstGeom>
          <a:noFill/>
          <a:ln cap="flat" cmpd="sng" w="19050">
            <a:solidFill>
              <a:srgbClr val="BED000"/>
            </a:solidFill>
            <a:prstDash val="solid"/>
            <a:miter lim="800000"/>
            <a:headEnd len="sm" w="sm" type="none"/>
            <a:tailEnd len="sm" w="sm" type="none"/>
          </a:ln>
        </p:spPr>
      </p:cxnSp>
      <p:pic>
        <p:nvPicPr>
          <p:cNvPr id="92" name="Google Shape;92;p1"/>
          <p:cNvPicPr preferRelativeResize="0"/>
          <p:nvPr/>
        </p:nvPicPr>
        <p:blipFill rotWithShape="1">
          <a:blip r:embed="rId9">
            <a:alphaModFix/>
          </a:blip>
          <a:srcRect b="0" l="0" r="0" t="0"/>
          <a:stretch/>
        </p:blipFill>
        <p:spPr>
          <a:xfrm>
            <a:off x="7178291" y="5585108"/>
            <a:ext cx="4032250" cy="806450"/>
          </a:xfrm>
          <a:prstGeom prst="rect">
            <a:avLst/>
          </a:prstGeom>
          <a:noFill/>
          <a:ln>
            <a:noFill/>
          </a:ln>
        </p:spPr>
      </p:pic>
      <p:sp>
        <p:nvSpPr>
          <p:cNvPr id="93" name="Google Shape;93;p1"/>
          <p:cNvSpPr txBox="1"/>
          <p:nvPr/>
        </p:nvSpPr>
        <p:spPr>
          <a:xfrm>
            <a:off x="5791200" y="4370469"/>
            <a:ext cx="6048300"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s-CO" sz="4000" u="none" cap="none" strike="noStrike">
                <a:solidFill>
                  <a:schemeClr val="lt1"/>
                </a:solidFill>
                <a:latin typeface="Arial"/>
                <a:ea typeface="Arial"/>
                <a:cs typeface="Arial"/>
                <a:sym typeface="Arial"/>
              </a:rPr>
              <a:t>Chapinero</a:t>
            </a:r>
            <a:endParaRPr b="1" i="0" sz="36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g34c3ae7660a_0_211"/>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21" name="Google Shape;221;g34c3ae7660a_0_211"/>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22" name="Google Shape;222;g34c3ae7660a_0_211"/>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23" name="Google Shape;223;g34c3ae7660a_0_211"/>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a:t>
            </a:r>
            <a:endParaRPr b="0" i="0" sz="1400" u="none" cap="none" strike="noStrike">
              <a:solidFill>
                <a:srgbClr val="000000"/>
              </a:solidFill>
              <a:latin typeface="Arial"/>
              <a:ea typeface="Arial"/>
              <a:cs typeface="Arial"/>
              <a:sym typeface="Arial"/>
            </a:endParaRPr>
          </a:p>
        </p:txBody>
      </p:sp>
      <p:pic>
        <p:nvPicPr>
          <p:cNvPr id="224" name="Google Shape;224;g34c3ae7660a_0_211"/>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25" name="Google Shape;225;g34c3ae7660a_0_211"/>
          <p:cNvSpPr txBox="1"/>
          <p:nvPr/>
        </p:nvSpPr>
        <p:spPr>
          <a:xfrm>
            <a:off x="335100" y="1116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Chapinero durante en el 2024 se realizó lo siguiente:</a:t>
            </a:r>
            <a:endParaRPr b="1" i="0" sz="2000" u="none" cap="none" strike="noStrike">
              <a:solidFill>
                <a:srgbClr val="1D2046"/>
              </a:solidFill>
              <a:latin typeface="Arial"/>
              <a:ea typeface="Arial"/>
              <a:cs typeface="Arial"/>
              <a:sym typeface="Arial"/>
            </a:endParaRPr>
          </a:p>
        </p:txBody>
      </p:sp>
      <p:pic>
        <p:nvPicPr>
          <p:cNvPr id="226" name="Google Shape;226;g34c3ae7660a_0_211"/>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27" name="Google Shape;227;g34c3ae7660a_0_211"/>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28" name="Google Shape;228;g34c3ae7660a_0_211"/>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29" name="Google Shape;229;g34c3ae7660a_0_211"/>
          <p:cNvSpPr txBox="1"/>
          <p:nvPr/>
        </p:nvSpPr>
        <p:spPr>
          <a:xfrm>
            <a:off x="1765525" y="2965147"/>
            <a:ext cx="8283000" cy="830906"/>
          </a:xfrm>
          <a:prstGeom prst="rect">
            <a:avLst/>
          </a:prstGeom>
          <a:noFill/>
          <a:ln>
            <a:noFill/>
          </a:ln>
        </p:spPr>
        <p:txBody>
          <a:bodyPr anchorCtr="0" anchor="ctr" bIns="45675" lIns="45675" spcFirstLastPara="1" rIns="45675" wrap="square" tIns="45675">
            <a:spAutoFit/>
          </a:bodyPr>
          <a:lstStyle/>
          <a:p>
            <a:pPr indent="-425450" lvl="0" marL="457200" marR="0" rtl="0" algn="l">
              <a:lnSpc>
                <a:spcPct val="80000"/>
              </a:lnSpc>
              <a:spcBef>
                <a:spcPts val="0"/>
              </a:spcBef>
              <a:spcAft>
                <a:spcPts val="0"/>
              </a:spcAft>
              <a:buClr>
                <a:srgbClr val="BED000"/>
              </a:buClr>
              <a:buSzPts val="3100"/>
              <a:buFont typeface="Arial Black"/>
              <a:buChar char="●"/>
            </a:pPr>
            <a:r>
              <a:rPr b="0" i="0" lang="es-CO" sz="3000" u="none" cap="none" strike="noStrike">
                <a:solidFill>
                  <a:srgbClr val="151A3B"/>
                </a:solidFill>
                <a:latin typeface="Arial Black"/>
                <a:ea typeface="Arial Black"/>
                <a:cs typeface="Arial Black"/>
                <a:sym typeface="Arial Black"/>
              </a:rPr>
              <a:t>25 </a:t>
            </a:r>
            <a:r>
              <a:rPr b="1" i="0" lang="es-CO" sz="3000" u="none" cap="none" strike="noStrike">
                <a:solidFill>
                  <a:srgbClr val="BED000"/>
                </a:solidFill>
                <a:latin typeface="Arial Black"/>
                <a:ea typeface="Arial Black"/>
                <a:cs typeface="Arial Black"/>
                <a:sym typeface="Arial Black"/>
              </a:rPr>
              <a:t>MEDIDAS INTEGRALES DE PACIFICACIÓN </a:t>
            </a:r>
            <a:endParaRPr b="1" i="0" sz="3000" u="none" cap="none" strike="noStrike">
              <a:solidFill>
                <a:srgbClr val="BED000"/>
              </a:solidFill>
              <a:latin typeface="Arial Black"/>
              <a:ea typeface="Arial Black"/>
              <a:cs typeface="Arial Black"/>
              <a:sym typeface="Arial Black"/>
            </a:endParaRPr>
          </a:p>
        </p:txBody>
      </p:sp>
      <p:sp>
        <p:nvSpPr>
          <p:cNvPr id="230" name="Google Shape;230;g34c3ae7660a_0_211"/>
          <p:cNvSpPr txBox="1"/>
          <p:nvPr/>
        </p:nvSpPr>
        <p:spPr>
          <a:xfrm>
            <a:off x="1765525" y="428660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13,72 </a:t>
            </a:r>
            <a:r>
              <a:rPr b="1" i="0" lang="es-CO" sz="3000" u="none" cap="none" strike="noStrike">
                <a:solidFill>
                  <a:srgbClr val="BED000"/>
                </a:solidFill>
                <a:latin typeface="Arial Black"/>
                <a:ea typeface="Arial Black"/>
                <a:cs typeface="Arial Black"/>
                <a:sym typeface="Arial Black"/>
              </a:rPr>
              <a:t>KM CARRIL DEMARCADO </a:t>
            </a:r>
            <a:endParaRPr b="1" i="0" sz="3000" u="none" cap="none" strike="noStrike">
              <a:solidFill>
                <a:srgbClr val="BED000"/>
              </a:solidFill>
              <a:latin typeface="Arial Black"/>
              <a:ea typeface="Arial Black"/>
              <a:cs typeface="Arial Black"/>
              <a:sym typeface="Arial Black"/>
            </a:endParaRPr>
          </a:p>
        </p:txBody>
      </p:sp>
      <p:grpSp>
        <p:nvGrpSpPr>
          <p:cNvPr id="231" name="Google Shape;231;g34c3ae7660a_0_211"/>
          <p:cNvGrpSpPr/>
          <p:nvPr/>
        </p:nvGrpSpPr>
        <p:grpSpPr>
          <a:xfrm>
            <a:off x="281483" y="4365538"/>
            <a:ext cx="1195500" cy="1100400"/>
            <a:chOff x="5624031" y="2326562"/>
            <a:chExt cx="1195500" cy="1100400"/>
          </a:xfrm>
        </p:grpSpPr>
        <p:sp>
          <p:nvSpPr>
            <p:cNvPr id="232" name="Google Shape;232;g34c3ae7660a_0_211"/>
            <p:cNvSpPr/>
            <p:nvPr/>
          </p:nvSpPr>
          <p:spPr>
            <a:xfrm>
              <a:off x="5624031" y="2326562"/>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233" name="Google Shape;233;g34c3ae7660a_0_211"/>
            <p:cNvPicPr preferRelativeResize="0"/>
            <p:nvPr/>
          </p:nvPicPr>
          <p:blipFill rotWithShape="1">
            <a:blip r:embed="rId8">
              <a:alphaModFix/>
            </a:blip>
            <a:srcRect b="0" l="0" r="0" t="0"/>
            <a:stretch/>
          </p:blipFill>
          <p:spPr>
            <a:xfrm>
              <a:off x="5886737" y="2502355"/>
              <a:ext cx="732457" cy="778338"/>
            </a:xfrm>
            <a:prstGeom prst="rect">
              <a:avLst/>
            </a:prstGeom>
            <a:noFill/>
            <a:ln>
              <a:noFill/>
            </a:ln>
          </p:spPr>
        </p:pic>
      </p:grpSp>
      <p:grpSp>
        <p:nvGrpSpPr>
          <p:cNvPr id="234" name="Google Shape;234;g34c3ae7660a_0_211"/>
          <p:cNvGrpSpPr/>
          <p:nvPr/>
        </p:nvGrpSpPr>
        <p:grpSpPr>
          <a:xfrm>
            <a:off x="169269" y="2809655"/>
            <a:ext cx="1267500" cy="1172100"/>
            <a:chOff x="169269" y="2428655"/>
            <a:chExt cx="1267500" cy="1172100"/>
          </a:xfrm>
        </p:grpSpPr>
        <p:sp>
          <p:nvSpPr>
            <p:cNvPr id="235" name="Google Shape;235;g34c3ae7660a_0_211"/>
            <p:cNvSpPr/>
            <p:nvPr/>
          </p:nvSpPr>
          <p:spPr>
            <a:xfrm>
              <a:off x="169269" y="2428655"/>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36" name="Google Shape;236;g34c3ae7660a_0_211"/>
            <p:cNvPicPr preferRelativeResize="0"/>
            <p:nvPr/>
          </p:nvPicPr>
          <p:blipFill rotWithShape="1">
            <a:blip r:embed="rId9">
              <a:alphaModFix/>
            </a:blip>
            <a:srcRect b="0" l="0" r="0" t="0"/>
            <a:stretch/>
          </p:blipFill>
          <p:spPr>
            <a:xfrm>
              <a:off x="405071" y="2693670"/>
              <a:ext cx="749974" cy="597950"/>
            </a:xfrm>
            <a:prstGeom prst="rect">
              <a:avLst/>
            </a:prstGeom>
            <a:noFill/>
            <a:ln>
              <a:noFill/>
            </a:ln>
          </p:spPr>
        </p:pic>
      </p:grpSp>
      <p:pic>
        <p:nvPicPr>
          <p:cNvPr id="237" name="Google Shape;237;g34c3ae7660a_0_211"/>
          <p:cNvPicPr preferRelativeResize="0"/>
          <p:nvPr/>
        </p:nvPicPr>
        <p:blipFill rotWithShape="1">
          <a:blip r:embed="rId10">
            <a:alphaModFix/>
          </a:blip>
          <a:srcRect b="0" l="0" r="0" t="0"/>
          <a:stretch/>
        </p:blipFill>
        <p:spPr>
          <a:xfrm>
            <a:off x="9110550" y="4260700"/>
            <a:ext cx="2275950" cy="2224500"/>
          </a:xfrm>
          <a:prstGeom prst="rect">
            <a:avLst/>
          </a:prstGeom>
          <a:noFill/>
          <a:ln>
            <a:noFill/>
          </a:ln>
        </p:spPr>
      </p:pic>
      <p:pic>
        <p:nvPicPr>
          <p:cNvPr id="238" name="Google Shape;238;g34c3ae7660a_0_211"/>
          <p:cNvPicPr preferRelativeResize="0"/>
          <p:nvPr/>
        </p:nvPicPr>
        <p:blipFill rotWithShape="1">
          <a:blip r:embed="rId11">
            <a:alphaModFix/>
          </a:blip>
          <a:srcRect b="0" l="0" r="0" t="0"/>
          <a:stretch/>
        </p:blipFill>
        <p:spPr>
          <a:xfrm>
            <a:off x="9707850" y="1882050"/>
            <a:ext cx="2331750" cy="2224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0"/>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44" name="Google Shape;244;p2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45" name="Google Shape;245;p2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46" name="Google Shape;246;p20"/>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4. Señalización - PEP </a:t>
            </a:r>
            <a:endParaRPr b="0" i="0" sz="1400" u="none" cap="none" strike="noStrike">
              <a:solidFill>
                <a:srgbClr val="000000"/>
              </a:solidFill>
              <a:latin typeface="Arial"/>
              <a:ea typeface="Arial"/>
              <a:cs typeface="Arial"/>
              <a:sym typeface="Arial"/>
            </a:endParaRPr>
          </a:p>
        </p:txBody>
      </p:sp>
      <p:pic>
        <p:nvPicPr>
          <p:cNvPr id="247" name="Google Shape;247;p2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48" name="Google Shape;248;p20"/>
          <p:cNvSpPr txBox="1"/>
          <p:nvPr/>
        </p:nvSpPr>
        <p:spPr>
          <a:xfrm>
            <a:off x="1175091" y="1799742"/>
            <a:ext cx="5176976"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400" u="none" cap="none" strike="noStrike">
                <a:solidFill>
                  <a:srgbClr val="1D2046"/>
                </a:solidFill>
                <a:latin typeface="Arial"/>
                <a:ea typeface="Arial"/>
                <a:cs typeface="Arial"/>
                <a:sym typeface="Arial"/>
              </a:rPr>
              <a:t>Recuperación de 30.000 m2 de espacio público mediante la intervención de tres (3) proyectos de urbanismo táctico en en distrito.</a:t>
            </a:r>
            <a:endParaRPr/>
          </a:p>
        </p:txBody>
      </p:sp>
      <p:pic>
        <p:nvPicPr>
          <p:cNvPr id="249" name="Google Shape;249;p20"/>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50" name="Google Shape;250;p2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51" name="Google Shape;251;p20"/>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52" name="Google Shape;252;p20"/>
          <p:cNvSpPr txBox="1"/>
          <p:nvPr/>
        </p:nvSpPr>
        <p:spPr>
          <a:xfrm>
            <a:off x="625639" y="1242918"/>
            <a:ext cx="5761739" cy="461574"/>
          </a:xfrm>
          <a:prstGeom prst="rect">
            <a:avLst/>
          </a:prstGeom>
          <a:noFill/>
          <a:ln>
            <a:noFill/>
          </a:ln>
        </p:spPr>
        <p:txBody>
          <a:bodyPr anchorCtr="0" anchor="ctr" bIns="45675" lIns="45675" spcFirstLastPara="1" rIns="45675" wrap="square" tIns="45675">
            <a:spAutoFit/>
          </a:bodyPr>
          <a:lstStyle/>
          <a:p>
            <a:pPr indent="-425450" lvl="0" marL="457200" marR="0" rtl="0" algn="l">
              <a:lnSpc>
                <a:spcPct val="80000"/>
              </a:lnSpc>
              <a:spcBef>
                <a:spcPts val="0"/>
              </a:spcBef>
              <a:spcAft>
                <a:spcPts val="0"/>
              </a:spcAft>
              <a:buClr>
                <a:srgbClr val="BED000"/>
              </a:buClr>
              <a:buSzPts val="3100"/>
              <a:buFont typeface="Arial Black"/>
              <a:buChar char="●"/>
            </a:pPr>
            <a:r>
              <a:rPr b="0" i="0" lang="es-CO" sz="3000" u="none" cap="none" strike="noStrike">
                <a:solidFill>
                  <a:srgbClr val="151A3B"/>
                </a:solidFill>
                <a:latin typeface="Arial Black"/>
                <a:ea typeface="Arial Black"/>
                <a:cs typeface="Arial Black"/>
                <a:sym typeface="Arial Black"/>
              </a:rPr>
              <a:t>PEP EL LAGO</a:t>
            </a:r>
            <a:endParaRPr b="1" i="0" sz="3000" u="none" cap="none" strike="noStrike">
              <a:solidFill>
                <a:srgbClr val="BED000"/>
              </a:solidFill>
              <a:latin typeface="Arial Black"/>
              <a:ea typeface="Arial Black"/>
              <a:cs typeface="Arial Black"/>
              <a:sym typeface="Arial Black"/>
            </a:endParaRPr>
          </a:p>
        </p:txBody>
      </p:sp>
      <p:sp>
        <p:nvSpPr>
          <p:cNvPr id="253" name="Google Shape;253;p20"/>
          <p:cNvSpPr txBox="1"/>
          <p:nvPr/>
        </p:nvSpPr>
        <p:spPr>
          <a:xfrm>
            <a:off x="1097038" y="3947921"/>
            <a:ext cx="5176976" cy="193895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400" u="none" cap="none" strike="noStrike">
                <a:solidFill>
                  <a:srgbClr val="1D2046"/>
                </a:solidFill>
                <a:latin typeface="Arial"/>
                <a:ea typeface="Arial"/>
                <a:cs typeface="Arial"/>
                <a:sym typeface="Arial"/>
              </a:rPr>
              <a:t>En la localidad de Chapinero en el 2024 se realizó una intervención en el sector de El Lago con el fin de mejorar la seguridad vial y la accesibilidad peatonal.</a:t>
            </a:r>
            <a:endParaRPr b="1" i="0" sz="2400" u="none" cap="none" strike="noStrike">
              <a:solidFill>
                <a:srgbClr val="1D2046"/>
              </a:solidFill>
              <a:latin typeface="Arial"/>
              <a:ea typeface="Arial"/>
              <a:cs typeface="Arial"/>
              <a:sym typeface="Arial"/>
            </a:endParaRPr>
          </a:p>
        </p:txBody>
      </p:sp>
      <p:pic>
        <p:nvPicPr>
          <p:cNvPr id="254" name="Google Shape;254;p20"/>
          <p:cNvPicPr preferRelativeResize="0"/>
          <p:nvPr/>
        </p:nvPicPr>
        <p:blipFill rotWithShape="1">
          <a:blip r:embed="rId8">
            <a:alphaModFix/>
          </a:blip>
          <a:srcRect b="0" l="0" r="0" t="0"/>
          <a:stretch/>
        </p:blipFill>
        <p:spPr>
          <a:xfrm>
            <a:off x="6842738" y="1300454"/>
            <a:ext cx="4467611" cy="5036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34c3ae7660a_0_178"/>
          <p:cNvPicPr preferRelativeResize="0"/>
          <p:nvPr/>
        </p:nvPicPr>
        <p:blipFill rotWithShape="1">
          <a:blip r:embed="rId3">
            <a:alphaModFix/>
          </a:blip>
          <a:srcRect b="2111" l="0" r="62912" t="35961"/>
          <a:stretch/>
        </p:blipFill>
        <p:spPr>
          <a:xfrm>
            <a:off x="10153056" y="99380"/>
            <a:ext cx="2038944" cy="6858000"/>
          </a:xfrm>
          <a:prstGeom prst="rect">
            <a:avLst/>
          </a:prstGeom>
          <a:noFill/>
          <a:ln>
            <a:noFill/>
          </a:ln>
        </p:spPr>
      </p:pic>
      <p:cxnSp>
        <p:nvCxnSpPr>
          <p:cNvPr id="260" name="Google Shape;260;g34c3ae7660a_0_178"/>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61" name="Google Shape;261;g34c3ae7660a_0_178"/>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62" name="Google Shape;262;g34c3ae7660a_0_178"/>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63" name="Google Shape;263;g34c3ae7660a_0_178"/>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64" name="Google Shape;264;g34c3ae7660a_0_178"/>
          <p:cNvSpPr txBox="1"/>
          <p:nvPr/>
        </p:nvSpPr>
        <p:spPr>
          <a:xfrm>
            <a:off x="335100" y="1040075"/>
            <a:ext cx="11571300" cy="136648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400" u="none" cap="none" strike="noStrike">
                <a:solidFill>
                  <a:srgbClr val="1D2046"/>
                </a:solidFill>
                <a:latin typeface="Arial"/>
                <a:ea typeface="Arial"/>
                <a:cs typeface="Arial"/>
                <a:sym typeface="Arial"/>
              </a:rPr>
              <a:t>Durante el año 2024 en el distrito se implementaron </a:t>
            </a:r>
            <a:r>
              <a:rPr b="1" i="0" lang="es-CO" sz="2400" u="none" cap="none" strike="noStrike">
                <a:solidFill>
                  <a:srgbClr val="BED000"/>
                </a:solidFill>
                <a:latin typeface="Arial Black"/>
                <a:ea typeface="Arial Black"/>
                <a:cs typeface="Arial Black"/>
                <a:sym typeface="Arial Black"/>
              </a:rPr>
              <a:t>38</a:t>
            </a:r>
            <a:r>
              <a:rPr b="1" i="0" lang="es-CO" sz="2400" u="none" cap="none" strike="noStrike">
                <a:solidFill>
                  <a:srgbClr val="1D2046"/>
                </a:solidFill>
                <a:latin typeface="Arial"/>
                <a:ea typeface="Arial"/>
                <a:cs typeface="Arial"/>
                <a:sym typeface="Arial"/>
              </a:rPr>
              <a:t> intersecciones nuevas y </a:t>
            </a:r>
            <a:r>
              <a:rPr b="1" i="0" lang="es-CO" sz="2400" u="none" cap="none" strike="noStrike">
                <a:solidFill>
                  <a:srgbClr val="BED000"/>
                </a:solidFill>
                <a:latin typeface="Arial Black"/>
                <a:ea typeface="Arial Black"/>
                <a:cs typeface="Arial Black"/>
                <a:sym typeface="Arial Black"/>
              </a:rPr>
              <a:t>34</a:t>
            </a:r>
            <a:r>
              <a:rPr b="1" i="0" lang="es-CO" sz="2400" u="none" cap="none" strike="noStrike">
                <a:solidFill>
                  <a:srgbClr val="1D2046"/>
                </a:solidFill>
                <a:latin typeface="Arial"/>
                <a:ea typeface="Arial"/>
                <a:cs typeface="Arial"/>
                <a:sym typeface="Arial"/>
              </a:rPr>
              <a:t> intersecciones se complementaron con nuevos dispositivos de señalización.</a:t>
            </a:r>
            <a:endParaRPr b="1" i="0" sz="2400" u="none" cap="none" strike="noStrike">
              <a:solidFill>
                <a:srgbClr val="1D2046"/>
              </a:solidFill>
              <a:latin typeface="Arial"/>
              <a:ea typeface="Arial"/>
              <a:cs typeface="Arial"/>
              <a:sym typeface="Arial"/>
            </a:endParaRPr>
          </a:p>
        </p:txBody>
      </p:sp>
      <p:pic>
        <p:nvPicPr>
          <p:cNvPr id="265" name="Google Shape;265;g34c3ae7660a_0_178"/>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66" name="Google Shape;266;g34c3ae7660a_0_178"/>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67" name="Google Shape;267;g34c3ae7660a_0_178"/>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68" name="Google Shape;268;g34c3ae7660a_0_178"/>
          <p:cNvSpPr/>
          <p:nvPr/>
        </p:nvSpPr>
        <p:spPr>
          <a:xfrm>
            <a:off x="169257" y="23562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9" name="Google Shape;269;g34c3ae7660a_0_178"/>
          <p:cNvSpPr/>
          <p:nvPr/>
        </p:nvSpPr>
        <p:spPr>
          <a:xfrm>
            <a:off x="182700" y="38287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0" name="Google Shape;270;g34c3ae7660a_0_178"/>
          <p:cNvSpPr/>
          <p:nvPr/>
        </p:nvSpPr>
        <p:spPr>
          <a:xfrm>
            <a:off x="205258" y="54009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71" name="Google Shape;271;g34c3ae7660a_0_178"/>
          <p:cNvPicPr preferRelativeResize="0"/>
          <p:nvPr/>
        </p:nvPicPr>
        <p:blipFill rotWithShape="1">
          <a:blip r:embed="rId8">
            <a:alphaModFix/>
          </a:blip>
          <a:srcRect b="0" l="0" r="0" t="0"/>
          <a:stretch/>
        </p:blipFill>
        <p:spPr>
          <a:xfrm>
            <a:off x="247485" y="4034807"/>
            <a:ext cx="1111078" cy="703500"/>
          </a:xfrm>
          <a:prstGeom prst="rect">
            <a:avLst/>
          </a:prstGeom>
          <a:noFill/>
          <a:ln>
            <a:noFill/>
          </a:ln>
        </p:spPr>
      </p:pic>
      <p:pic>
        <p:nvPicPr>
          <p:cNvPr id="272" name="Google Shape;272;g34c3ae7660a_0_178"/>
          <p:cNvPicPr preferRelativeResize="0"/>
          <p:nvPr/>
        </p:nvPicPr>
        <p:blipFill rotWithShape="1">
          <a:blip r:embed="rId9">
            <a:alphaModFix/>
          </a:blip>
          <a:srcRect b="0" l="0" r="0" t="0"/>
          <a:stretch/>
        </p:blipFill>
        <p:spPr>
          <a:xfrm>
            <a:off x="401188" y="2546082"/>
            <a:ext cx="803650" cy="792493"/>
          </a:xfrm>
          <a:prstGeom prst="rect">
            <a:avLst/>
          </a:prstGeom>
          <a:noFill/>
          <a:ln cap="flat" cmpd="sng" w="28575">
            <a:solidFill>
              <a:schemeClr val="lt1"/>
            </a:solidFill>
            <a:prstDash val="solid"/>
            <a:round/>
            <a:headEnd len="sm" w="sm" type="none"/>
            <a:tailEnd len="sm" w="sm" type="none"/>
          </a:ln>
        </p:spPr>
      </p:pic>
      <p:pic>
        <p:nvPicPr>
          <p:cNvPr id="273" name="Google Shape;273;g34c3ae7660a_0_178"/>
          <p:cNvPicPr preferRelativeResize="0"/>
          <p:nvPr/>
        </p:nvPicPr>
        <p:blipFill rotWithShape="1">
          <a:blip r:embed="rId10">
            <a:alphaModFix/>
          </a:blip>
          <a:srcRect b="0" l="0" r="0" t="0"/>
          <a:stretch/>
        </p:blipFill>
        <p:spPr>
          <a:xfrm>
            <a:off x="431148" y="5578925"/>
            <a:ext cx="697495" cy="703500"/>
          </a:xfrm>
          <a:prstGeom prst="rect">
            <a:avLst/>
          </a:prstGeom>
          <a:noFill/>
          <a:ln>
            <a:noFill/>
          </a:ln>
        </p:spPr>
      </p:pic>
      <p:sp>
        <p:nvSpPr>
          <p:cNvPr id="274" name="Google Shape;274;g34c3ae7660a_0_178"/>
          <p:cNvSpPr txBox="1"/>
          <p:nvPr/>
        </p:nvSpPr>
        <p:spPr>
          <a:xfrm>
            <a:off x="1571085" y="2495077"/>
            <a:ext cx="8167794" cy="3951760"/>
          </a:xfrm>
          <a:prstGeom prst="rect">
            <a:avLst/>
          </a:prstGeom>
          <a:noFill/>
          <a:ln>
            <a:noFill/>
          </a:ln>
        </p:spPr>
        <p:txBody>
          <a:bodyPr anchorCtr="0" anchor="ctr" bIns="45675" lIns="45675" spcFirstLastPara="1" rIns="45675" wrap="square" tIns="45675">
            <a:spAutoFit/>
          </a:bodyPr>
          <a:lstStyle/>
          <a:p>
            <a:pPr indent="0" lvl="0" marL="0" marR="0" rtl="0" algn="just">
              <a:lnSpc>
                <a:spcPct val="120000"/>
              </a:lnSpc>
              <a:spcBef>
                <a:spcPts val="0"/>
              </a:spcBef>
              <a:spcAft>
                <a:spcPts val="0"/>
              </a:spcAft>
              <a:buClr>
                <a:schemeClr val="dk1"/>
              </a:buClr>
              <a:buSzPts val="3600"/>
              <a:buFont typeface="Arial"/>
              <a:buNone/>
            </a:pPr>
            <a:r>
              <a:rPr b="1" i="0" lang="es-CO" sz="2800" u="none" cap="none" strike="noStrike">
                <a:solidFill>
                  <a:srgbClr val="1D2046"/>
                </a:solidFill>
                <a:latin typeface="Arial"/>
                <a:ea typeface="Arial"/>
                <a:cs typeface="Arial"/>
                <a:sym typeface="Arial"/>
              </a:rPr>
              <a:t>Llegando a las siguientes cifras</a:t>
            </a:r>
            <a:r>
              <a:rPr b="1" i="0" lang="es-CO" sz="2500" u="none" cap="none" strike="noStrike">
                <a:solidFill>
                  <a:srgbClr val="1D2046"/>
                </a:solidFill>
                <a:latin typeface="Arial"/>
                <a:ea typeface="Arial"/>
                <a:cs typeface="Arial"/>
                <a:sym typeface="Arial"/>
              </a:rPr>
              <a:t>:</a:t>
            </a:r>
            <a:endParaRPr b="1" i="0" sz="2000" u="none" cap="none" strike="noStrike">
              <a:solidFill>
                <a:srgbClr val="1D2046"/>
              </a:solidFill>
              <a:latin typeface="Arial"/>
              <a:ea typeface="Arial"/>
              <a:cs typeface="Arial"/>
              <a:sym typeface="Arial"/>
            </a:endParaRPr>
          </a:p>
          <a:p>
            <a:pPr indent="0" lvl="0" marL="0" marR="0" rtl="0" algn="just">
              <a:lnSpc>
                <a:spcPct val="120000"/>
              </a:lnSpc>
              <a:spcBef>
                <a:spcPts val="0"/>
              </a:spcBef>
              <a:spcAft>
                <a:spcPts val="0"/>
              </a:spcAft>
              <a:buClr>
                <a:schemeClr val="dk1"/>
              </a:buClr>
              <a:buSzPts val="1100"/>
              <a:buFont typeface="Arial"/>
              <a:buNone/>
            </a:pPr>
            <a:r>
              <a:t/>
            </a:r>
            <a:endParaRPr b="1" i="0" sz="2000" u="none" cap="none" strike="noStrike">
              <a:solidFill>
                <a:srgbClr val="1D2046"/>
              </a:solidFill>
              <a:latin typeface="Arial"/>
              <a:ea typeface="Arial"/>
              <a:cs typeface="Arial"/>
              <a:sym typeface="Arial"/>
            </a:endParaRPr>
          </a:p>
          <a:p>
            <a:pPr indent="-355600" lvl="0" marL="457200" marR="0" rtl="0" algn="l">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1657</a:t>
            </a:r>
            <a:r>
              <a:rPr b="1" i="0" lang="es-CO" sz="2000" u="none" cap="none" strike="noStrike">
                <a:solidFill>
                  <a:srgbClr val="1D2046"/>
                </a:solidFill>
                <a:latin typeface="Arial Black"/>
                <a:ea typeface="Arial Black"/>
                <a:cs typeface="Arial Black"/>
                <a:sym typeface="Arial Black"/>
              </a:rPr>
              <a:t> </a:t>
            </a:r>
            <a:r>
              <a:rPr b="1" i="0" lang="es-CO" sz="2500" u="none" cap="none" strike="noStrike">
                <a:solidFill>
                  <a:srgbClr val="1D2046"/>
                </a:solidFill>
                <a:latin typeface="Arial Black"/>
                <a:ea typeface="Arial Black"/>
                <a:cs typeface="Arial Black"/>
                <a:sym typeface="Arial Black"/>
              </a:rPr>
              <a:t>INTERSECCIONES CON SEMÁFOROS PARA REGULACIÓN PEATONAL</a:t>
            </a:r>
            <a:endParaRPr b="1" i="0" sz="25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319</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INTERSECCIONES CON SEMÁFOROS PARA REGULACIÓN CICLISTA.</a:t>
            </a:r>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2.860</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SONOROS</a:t>
            </a:r>
            <a:endParaRPr b="1" i="0" sz="2000" u="none" cap="none" strike="noStrike">
              <a:solidFill>
                <a:srgbClr val="1D2046"/>
              </a:solidFill>
              <a:latin typeface="Arial Black"/>
              <a:ea typeface="Arial Black"/>
              <a:cs typeface="Arial Black"/>
              <a:sym typeface="Arial Black"/>
            </a:endParaRPr>
          </a:p>
          <a:p>
            <a:pPr indent="-355600" lvl="0" marL="457200" marR="0" rtl="0" algn="just">
              <a:lnSpc>
                <a:spcPct val="120000"/>
              </a:lnSpc>
              <a:spcBef>
                <a:spcPts val="0"/>
              </a:spcBef>
              <a:spcAft>
                <a:spcPts val="0"/>
              </a:spcAft>
              <a:buClr>
                <a:srgbClr val="1D2046"/>
              </a:buClr>
              <a:buSzPts val="2000"/>
              <a:buFont typeface="Arial"/>
              <a:buChar char="●"/>
            </a:pPr>
            <a:r>
              <a:rPr b="1" i="0" lang="es-CO" sz="2800" u="none" cap="none" strike="noStrike">
                <a:solidFill>
                  <a:srgbClr val="BED000"/>
                </a:solidFill>
                <a:latin typeface="Arial Black"/>
                <a:ea typeface="Arial Black"/>
                <a:cs typeface="Arial Black"/>
                <a:sym typeface="Arial Black"/>
              </a:rPr>
              <a:t>3096</a:t>
            </a:r>
            <a:r>
              <a:rPr b="1" i="0" lang="es-CO" sz="2000" u="none" cap="none" strike="noStrike">
                <a:solidFill>
                  <a:srgbClr val="1D2046"/>
                </a:solidFill>
                <a:latin typeface="Arial Black"/>
                <a:ea typeface="Arial Black"/>
                <a:cs typeface="Arial Black"/>
                <a:sym typeface="Arial Black"/>
              </a:rPr>
              <a:t> </a:t>
            </a:r>
            <a:r>
              <a:rPr b="1" i="0" lang="es-CO" sz="2400" u="none" cap="none" strike="noStrike">
                <a:solidFill>
                  <a:srgbClr val="1D2046"/>
                </a:solidFill>
                <a:latin typeface="Arial Black"/>
                <a:ea typeface="Arial Black"/>
                <a:cs typeface="Arial Black"/>
                <a:sym typeface="Arial Black"/>
              </a:rPr>
              <a:t>DISPOSITIVOS BOTÓN PEATONAL</a:t>
            </a:r>
            <a:endParaRPr b="1" i="0" sz="2400" u="none" cap="none" strike="noStrike">
              <a:solidFill>
                <a:srgbClr val="1D2046"/>
              </a:solidFill>
              <a:latin typeface="Arial Black"/>
              <a:ea typeface="Arial Black"/>
              <a:cs typeface="Arial Black"/>
              <a:sym typeface="Arial Black"/>
            </a:endParaRPr>
          </a:p>
        </p:txBody>
      </p:sp>
      <p:pic>
        <p:nvPicPr>
          <p:cNvPr id="275" name="Google Shape;275;g34c3ae7660a_0_178"/>
          <p:cNvPicPr preferRelativeResize="0"/>
          <p:nvPr/>
        </p:nvPicPr>
        <p:blipFill rotWithShape="1">
          <a:blip r:embed="rId11">
            <a:alphaModFix/>
          </a:blip>
          <a:srcRect b="0" l="0" r="0" t="0"/>
          <a:stretch/>
        </p:blipFill>
        <p:spPr>
          <a:xfrm>
            <a:off x="9714144" y="2008877"/>
            <a:ext cx="2150661" cy="2025923"/>
          </a:xfrm>
          <a:prstGeom prst="rect">
            <a:avLst/>
          </a:prstGeom>
          <a:noFill/>
          <a:ln>
            <a:noFill/>
          </a:ln>
        </p:spPr>
      </p:pic>
      <p:pic>
        <p:nvPicPr>
          <p:cNvPr id="276" name="Google Shape;276;g34c3ae7660a_0_178"/>
          <p:cNvPicPr preferRelativeResize="0"/>
          <p:nvPr/>
        </p:nvPicPr>
        <p:blipFill rotWithShape="1">
          <a:blip r:embed="rId12">
            <a:alphaModFix/>
          </a:blip>
          <a:srcRect b="0" l="0" r="0" t="0"/>
          <a:stretch/>
        </p:blipFill>
        <p:spPr>
          <a:xfrm>
            <a:off x="9761938" y="4210440"/>
            <a:ext cx="2297193" cy="22322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g34c3ae7660a_0_259"/>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282" name="Google Shape;282;g34c3ae7660a_0_259"/>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283" name="Google Shape;283;g34c3ae7660a_0_259"/>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84" name="Google Shape;284;g34c3ae7660a_0_259"/>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5. Semaforización </a:t>
            </a:r>
            <a:endParaRPr b="0" i="0" sz="1400" u="none" cap="none" strike="noStrike">
              <a:solidFill>
                <a:srgbClr val="000000"/>
              </a:solidFill>
              <a:latin typeface="Arial"/>
              <a:ea typeface="Arial"/>
              <a:cs typeface="Arial"/>
              <a:sym typeface="Arial"/>
            </a:endParaRPr>
          </a:p>
        </p:txBody>
      </p:sp>
      <p:pic>
        <p:nvPicPr>
          <p:cNvPr id="285" name="Google Shape;285;g34c3ae7660a_0_259"/>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86" name="Google Shape;286;g34c3ae7660a_0_259"/>
          <p:cNvSpPr txBox="1"/>
          <p:nvPr/>
        </p:nvSpPr>
        <p:spPr>
          <a:xfrm>
            <a:off x="335100" y="1116275"/>
            <a:ext cx="11571300" cy="53472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1" i="0" lang="es-CO" sz="2500" u="none" cap="none" strike="noStrike">
                <a:solidFill>
                  <a:srgbClr val="1D2046"/>
                </a:solidFill>
                <a:latin typeface="Arial"/>
                <a:ea typeface="Arial"/>
                <a:cs typeface="Arial"/>
                <a:sym typeface="Arial"/>
              </a:rPr>
              <a:t>En la localidad de Chapinero se realizó:</a:t>
            </a:r>
            <a:endParaRPr b="1" i="0" sz="2500" u="none" cap="none" strike="noStrike">
              <a:solidFill>
                <a:srgbClr val="1D2046"/>
              </a:solidFill>
              <a:latin typeface="Arial"/>
              <a:ea typeface="Arial"/>
              <a:cs typeface="Arial"/>
              <a:sym typeface="Arial"/>
            </a:endParaRPr>
          </a:p>
        </p:txBody>
      </p:sp>
      <p:pic>
        <p:nvPicPr>
          <p:cNvPr id="287" name="Google Shape;287;g34c3ae7660a_0_259"/>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88" name="Google Shape;288;g34c3ae7660a_0_259"/>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89" name="Google Shape;289;g34c3ae7660a_0_259"/>
          <p:cNvPicPr preferRelativeResize="0"/>
          <p:nvPr/>
        </p:nvPicPr>
        <p:blipFill rotWithShape="1">
          <a:blip r:embed="rId7">
            <a:alphaModFix amt="52999"/>
          </a:blip>
          <a:srcRect b="0" l="32614" r="0" t="0"/>
          <a:stretch/>
        </p:blipFill>
        <p:spPr>
          <a:xfrm>
            <a:off x="-15097" y="3205758"/>
            <a:ext cx="1375635" cy="3652300"/>
          </a:xfrm>
          <a:prstGeom prst="rect">
            <a:avLst/>
          </a:prstGeom>
          <a:noFill/>
          <a:ln>
            <a:noFill/>
          </a:ln>
        </p:spPr>
      </p:pic>
      <p:sp>
        <p:nvSpPr>
          <p:cNvPr id="290" name="Google Shape;290;g34c3ae7660a_0_259"/>
          <p:cNvSpPr txBox="1"/>
          <p:nvPr/>
        </p:nvSpPr>
        <p:spPr>
          <a:xfrm>
            <a:off x="1506415" y="2163362"/>
            <a:ext cx="82185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2</a:t>
            </a:r>
            <a:r>
              <a:rPr b="0" i="0" lang="es-CO" sz="3000" u="none" cap="none" strike="noStrike">
                <a:solidFill>
                  <a:srgbClr val="151A3B"/>
                </a:solidFill>
                <a:latin typeface="Arial Black"/>
                <a:ea typeface="Arial Black"/>
                <a:cs typeface="Arial Black"/>
                <a:sym typeface="Arial Black"/>
              </a:rPr>
              <a:t> COMPLEMENTO</a:t>
            </a:r>
            <a:endParaRPr b="1" i="0" sz="3000" u="none" cap="none" strike="noStrike">
              <a:solidFill>
                <a:srgbClr val="BED000"/>
              </a:solidFill>
              <a:latin typeface="Arial Black"/>
              <a:ea typeface="Arial Black"/>
              <a:cs typeface="Arial Black"/>
              <a:sym typeface="Arial Black"/>
            </a:endParaRPr>
          </a:p>
        </p:txBody>
      </p:sp>
      <p:sp>
        <p:nvSpPr>
          <p:cNvPr id="291" name="Google Shape;291;g34c3ae7660a_0_259"/>
          <p:cNvSpPr txBox="1"/>
          <p:nvPr/>
        </p:nvSpPr>
        <p:spPr>
          <a:xfrm>
            <a:off x="1514985" y="3045028"/>
            <a:ext cx="83592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864</a:t>
            </a:r>
            <a:r>
              <a:rPr b="0" i="0" lang="es-CO" sz="3000" u="none" cap="none" strike="noStrike">
                <a:solidFill>
                  <a:srgbClr val="151A3B"/>
                </a:solidFill>
                <a:latin typeface="Arial Black"/>
                <a:ea typeface="Arial Black"/>
                <a:cs typeface="Arial Black"/>
                <a:sym typeface="Arial Black"/>
              </a:rPr>
              <a:t> MANTENIMIENTO PREVENTIVO</a:t>
            </a:r>
            <a:endParaRPr b="1" i="0" sz="3000" u="none" cap="none" strike="noStrike">
              <a:solidFill>
                <a:srgbClr val="BED000"/>
              </a:solidFill>
              <a:latin typeface="Arial Black"/>
              <a:ea typeface="Arial Black"/>
              <a:cs typeface="Arial Black"/>
              <a:sym typeface="Arial Black"/>
            </a:endParaRPr>
          </a:p>
        </p:txBody>
      </p:sp>
      <p:sp>
        <p:nvSpPr>
          <p:cNvPr id="292" name="Google Shape;292;g34c3ae7660a_0_259"/>
          <p:cNvSpPr txBox="1"/>
          <p:nvPr/>
        </p:nvSpPr>
        <p:spPr>
          <a:xfrm>
            <a:off x="1576787" y="4590548"/>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000000"/>
              </a:buClr>
              <a:buSzPts val="3000"/>
              <a:buFont typeface="Arial Black"/>
              <a:buChar char="●"/>
            </a:pPr>
            <a:r>
              <a:rPr b="1" i="0" lang="es-CO" sz="3000" u="none" cap="none" strike="noStrike">
                <a:solidFill>
                  <a:srgbClr val="BED000"/>
                </a:solidFill>
                <a:latin typeface="Arial Black"/>
                <a:ea typeface="Arial Black"/>
                <a:cs typeface="Arial Black"/>
                <a:sym typeface="Arial Black"/>
              </a:rPr>
              <a:t>70  </a:t>
            </a:r>
            <a:r>
              <a:rPr b="0" i="0" lang="es-CO" sz="3000" u="none" cap="none" strike="noStrike">
                <a:solidFill>
                  <a:srgbClr val="151A3B"/>
                </a:solidFill>
                <a:latin typeface="Arial Black"/>
                <a:ea typeface="Arial Black"/>
                <a:cs typeface="Arial Black"/>
                <a:sym typeface="Arial Black"/>
              </a:rPr>
              <a:t>REPROGRAMACIONES</a:t>
            </a:r>
            <a:endParaRPr b="1" i="0" sz="3000" u="none" cap="none" strike="noStrike">
              <a:solidFill>
                <a:srgbClr val="BED000"/>
              </a:solidFill>
              <a:latin typeface="Arial Black"/>
              <a:ea typeface="Arial Black"/>
              <a:cs typeface="Arial Black"/>
              <a:sym typeface="Arial Black"/>
            </a:endParaRPr>
          </a:p>
        </p:txBody>
      </p:sp>
      <p:sp>
        <p:nvSpPr>
          <p:cNvPr id="293" name="Google Shape;293;g34c3ae7660a_0_259"/>
          <p:cNvSpPr/>
          <p:nvPr/>
        </p:nvSpPr>
        <p:spPr>
          <a:xfrm>
            <a:off x="169257" y="1822880"/>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4" name="Google Shape;294;g34c3ae7660a_0_259"/>
          <p:cNvSpPr/>
          <p:nvPr/>
        </p:nvSpPr>
        <p:spPr>
          <a:xfrm>
            <a:off x="182700" y="3371571"/>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5" name="Google Shape;295;g34c3ae7660a_0_259"/>
          <p:cNvSpPr/>
          <p:nvPr/>
        </p:nvSpPr>
        <p:spPr>
          <a:xfrm>
            <a:off x="205259" y="4943713"/>
            <a:ext cx="1195500" cy="1100400"/>
          </a:xfrm>
          <a:prstGeom prst="ellipse">
            <a:avLst/>
          </a:prstGeom>
          <a:noFill/>
          <a:ln cap="flat" cmpd="sng" w="28575">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96" name="Google Shape;296;g34c3ae7660a_0_259"/>
          <p:cNvPicPr preferRelativeResize="0"/>
          <p:nvPr/>
        </p:nvPicPr>
        <p:blipFill rotWithShape="1">
          <a:blip r:embed="rId8">
            <a:alphaModFix/>
          </a:blip>
          <a:srcRect b="0" l="0" r="0" t="0"/>
          <a:stretch/>
        </p:blipFill>
        <p:spPr>
          <a:xfrm>
            <a:off x="247485" y="3560354"/>
            <a:ext cx="1111078" cy="703500"/>
          </a:xfrm>
          <a:prstGeom prst="rect">
            <a:avLst/>
          </a:prstGeom>
          <a:noFill/>
          <a:ln>
            <a:noFill/>
          </a:ln>
        </p:spPr>
      </p:pic>
      <p:pic>
        <p:nvPicPr>
          <p:cNvPr id="297" name="Google Shape;297;g34c3ae7660a_0_259"/>
          <p:cNvPicPr preferRelativeResize="0"/>
          <p:nvPr/>
        </p:nvPicPr>
        <p:blipFill rotWithShape="1">
          <a:blip r:embed="rId9">
            <a:alphaModFix/>
          </a:blip>
          <a:srcRect b="0" l="0" r="0" t="0"/>
          <a:stretch/>
        </p:blipFill>
        <p:spPr>
          <a:xfrm>
            <a:off x="9558947" y="1165703"/>
            <a:ext cx="2424675" cy="2255875"/>
          </a:xfrm>
          <a:prstGeom prst="rect">
            <a:avLst/>
          </a:prstGeom>
          <a:noFill/>
          <a:ln>
            <a:noFill/>
          </a:ln>
        </p:spPr>
      </p:pic>
      <p:pic>
        <p:nvPicPr>
          <p:cNvPr id="298" name="Google Shape;298;g34c3ae7660a_0_259"/>
          <p:cNvPicPr preferRelativeResize="0"/>
          <p:nvPr/>
        </p:nvPicPr>
        <p:blipFill rotWithShape="1">
          <a:blip r:embed="rId10">
            <a:alphaModFix/>
          </a:blip>
          <a:srcRect b="0" l="0" r="0" t="0"/>
          <a:stretch/>
        </p:blipFill>
        <p:spPr>
          <a:xfrm>
            <a:off x="9109300" y="4269413"/>
            <a:ext cx="2424675" cy="2270225"/>
          </a:xfrm>
          <a:prstGeom prst="rect">
            <a:avLst/>
          </a:prstGeom>
          <a:noFill/>
          <a:ln>
            <a:noFill/>
          </a:ln>
        </p:spPr>
      </p:pic>
      <p:pic>
        <p:nvPicPr>
          <p:cNvPr id="299" name="Google Shape;299;g34c3ae7660a_0_259"/>
          <p:cNvPicPr preferRelativeResize="0"/>
          <p:nvPr/>
        </p:nvPicPr>
        <p:blipFill rotWithShape="1">
          <a:blip r:embed="rId11">
            <a:alphaModFix/>
          </a:blip>
          <a:srcRect b="0" l="0" r="0" t="0"/>
          <a:stretch/>
        </p:blipFill>
        <p:spPr>
          <a:xfrm>
            <a:off x="401188" y="2012682"/>
            <a:ext cx="803650" cy="792493"/>
          </a:xfrm>
          <a:prstGeom prst="rect">
            <a:avLst/>
          </a:prstGeom>
          <a:noFill/>
          <a:ln cap="flat" cmpd="sng" w="28575">
            <a:solidFill>
              <a:schemeClr val="lt1"/>
            </a:solidFill>
            <a:prstDash val="solid"/>
            <a:round/>
            <a:headEnd len="sm" w="sm" type="none"/>
            <a:tailEnd len="sm" w="sm" type="none"/>
          </a:ln>
        </p:spPr>
      </p:pic>
      <p:pic>
        <p:nvPicPr>
          <p:cNvPr id="300" name="Google Shape;300;g34c3ae7660a_0_259"/>
          <p:cNvPicPr preferRelativeResize="0"/>
          <p:nvPr/>
        </p:nvPicPr>
        <p:blipFill rotWithShape="1">
          <a:blip r:embed="rId12">
            <a:alphaModFix/>
          </a:blip>
          <a:srcRect b="0" l="0" r="0" t="0"/>
          <a:stretch/>
        </p:blipFill>
        <p:spPr>
          <a:xfrm>
            <a:off x="431148" y="5121725"/>
            <a:ext cx="697495" cy="703500"/>
          </a:xfrm>
          <a:prstGeom prst="rect">
            <a:avLst/>
          </a:prstGeom>
          <a:noFill/>
          <a:ln>
            <a:noFill/>
          </a:ln>
        </p:spPr>
      </p:pic>
      <p:sp>
        <p:nvSpPr>
          <p:cNvPr id="301" name="Google Shape;301;g34c3ae7660a_0_259"/>
          <p:cNvSpPr/>
          <p:nvPr/>
        </p:nvSpPr>
        <p:spPr>
          <a:xfrm>
            <a:off x="4923477" y="5830750"/>
            <a:ext cx="1089300" cy="555000"/>
          </a:xfrm>
          <a:prstGeom prst="rightArrow">
            <a:avLst>
              <a:gd fmla="val 50000" name="adj1"/>
              <a:gd fmla="val 50000" name="adj2"/>
            </a:avLst>
          </a:prstGeom>
          <a:solidFill>
            <a:srgbClr val="B8D101"/>
          </a:solidFill>
          <a:ln cap="flat" cmpd="sng" w="9525">
            <a:solidFill>
              <a:srgbClr val="5E5E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entury Gothic"/>
              <a:ea typeface="Century Gothic"/>
              <a:cs typeface="Century Gothic"/>
              <a:sym typeface="Century Gothic"/>
            </a:endParaRPr>
          </a:p>
        </p:txBody>
      </p:sp>
      <p:sp>
        <p:nvSpPr>
          <p:cNvPr id="302" name="Google Shape;302;g34c3ae7660a_0_259"/>
          <p:cNvSpPr txBox="1"/>
          <p:nvPr/>
        </p:nvSpPr>
        <p:spPr>
          <a:xfrm>
            <a:off x="2710400" y="5241250"/>
            <a:ext cx="6593400" cy="486300"/>
          </a:xfrm>
          <a:prstGeom prst="rect">
            <a:avLst/>
          </a:prstGeom>
          <a:noFill/>
          <a:ln>
            <a:noFill/>
          </a:ln>
        </p:spPr>
        <p:txBody>
          <a:bodyPr anchorCtr="0" anchor="ctr" bIns="45675" lIns="45675" spcFirstLastPara="1" rIns="45675" wrap="square" tIns="45675">
            <a:spAutoFit/>
          </a:bodyPr>
          <a:lstStyle/>
          <a:p>
            <a:pPr indent="0" lvl="0" marL="457200" marR="0" rtl="0" algn="l">
              <a:lnSpc>
                <a:spcPct val="80000"/>
              </a:lnSpc>
              <a:spcBef>
                <a:spcPts val="0"/>
              </a:spcBef>
              <a:spcAft>
                <a:spcPts val="0"/>
              </a:spcAft>
              <a:buClr>
                <a:srgbClr val="000000"/>
              </a:buClr>
              <a:buSzPts val="3200"/>
              <a:buFont typeface="Arial"/>
              <a:buNone/>
            </a:pPr>
            <a:r>
              <a:rPr b="1" i="0" lang="es-CO" sz="3200" u="none" cap="none" strike="noStrike">
                <a:solidFill>
                  <a:srgbClr val="BED000"/>
                </a:solidFill>
                <a:latin typeface="Arial Black"/>
                <a:ea typeface="Arial Black"/>
                <a:cs typeface="Arial Black"/>
                <a:sym typeface="Arial Black"/>
              </a:rPr>
              <a:t>Expansión del sistema</a:t>
            </a:r>
            <a:endParaRPr b="1" i="0" sz="3200" u="none" cap="none" strike="noStrike">
              <a:solidFill>
                <a:srgbClr val="BED000"/>
              </a:solidFill>
              <a:latin typeface="Arial Black"/>
              <a:ea typeface="Arial Black"/>
              <a:cs typeface="Arial Black"/>
              <a:sym typeface="Arial Black"/>
            </a:endParaRPr>
          </a:p>
        </p:txBody>
      </p:sp>
      <p:sp>
        <p:nvSpPr>
          <p:cNvPr id="303" name="Google Shape;303;g34c3ae7660a_0_259"/>
          <p:cNvSpPr txBox="1"/>
          <p:nvPr/>
        </p:nvSpPr>
        <p:spPr>
          <a:xfrm>
            <a:off x="3966700" y="6336250"/>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2023</a:t>
            </a:r>
            <a:endParaRPr b="0" i="0" sz="2300" u="none" cap="none" strike="noStrike">
              <a:solidFill>
                <a:srgbClr val="151A3B"/>
              </a:solidFill>
              <a:latin typeface="Arial Black"/>
              <a:ea typeface="Arial Black"/>
              <a:cs typeface="Arial Black"/>
              <a:sym typeface="Arial Black"/>
            </a:endParaRPr>
          </a:p>
        </p:txBody>
      </p:sp>
      <p:sp>
        <p:nvSpPr>
          <p:cNvPr id="304" name="Google Shape;304;g34c3ae7660a_0_259"/>
          <p:cNvSpPr txBox="1"/>
          <p:nvPr/>
        </p:nvSpPr>
        <p:spPr>
          <a:xfrm>
            <a:off x="6400700" y="6348925"/>
            <a:ext cx="697500" cy="301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1700"/>
              <a:buFont typeface="Arial"/>
              <a:buNone/>
            </a:pPr>
            <a:r>
              <a:rPr b="1" i="0" lang="es-CO" sz="1700" u="none" cap="none" strike="noStrike">
                <a:solidFill>
                  <a:srgbClr val="BED000"/>
                </a:solidFill>
                <a:latin typeface="Arial Black"/>
                <a:ea typeface="Arial Black"/>
                <a:cs typeface="Arial Black"/>
                <a:sym typeface="Arial Black"/>
              </a:rPr>
              <a:t>2024</a:t>
            </a:r>
            <a:endParaRPr b="1" i="0" sz="1700" u="none" cap="none" strike="noStrike">
              <a:solidFill>
                <a:srgbClr val="BED000"/>
              </a:solidFill>
              <a:latin typeface="Arial Black"/>
              <a:ea typeface="Arial Black"/>
              <a:cs typeface="Arial Black"/>
              <a:sym typeface="Arial Black"/>
            </a:endParaRPr>
          </a:p>
        </p:txBody>
      </p:sp>
      <p:sp>
        <p:nvSpPr>
          <p:cNvPr id="305" name="Google Shape;305;g34c3ae7660a_0_259"/>
          <p:cNvSpPr txBox="1"/>
          <p:nvPr/>
        </p:nvSpPr>
        <p:spPr>
          <a:xfrm>
            <a:off x="3826000" y="5907880"/>
            <a:ext cx="1267500" cy="53544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0" i="0" lang="es-CO" sz="3600" u="none" cap="none" strike="noStrike">
                <a:solidFill>
                  <a:srgbClr val="151A3B"/>
                </a:solidFill>
                <a:latin typeface="Arial Black"/>
                <a:ea typeface="Arial Black"/>
                <a:cs typeface="Arial Black"/>
                <a:sym typeface="Arial Black"/>
              </a:rPr>
              <a:t>142</a:t>
            </a:r>
            <a:endParaRPr b="0" i="0" sz="3600" u="none" cap="none" strike="noStrike">
              <a:solidFill>
                <a:srgbClr val="151A3B"/>
              </a:solidFill>
              <a:latin typeface="Arial Black"/>
              <a:ea typeface="Arial Black"/>
              <a:cs typeface="Arial Black"/>
              <a:sym typeface="Arial Black"/>
            </a:endParaRPr>
          </a:p>
        </p:txBody>
      </p:sp>
      <p:sp>
        <p:nvSpPr>
          <p:cNvPr id="306" name="Google Shape;306;g34c3ae7660a_0_259"/>
          <p:cNvSpPr txBox="1"/>
          <p:nvPr/>
        </p:nvSpPr>
        <p:spPr>
          <a:xfrm>
            <a:off x="6253950" y="5887225"/>
            <a:ext cx="1267500" cy="535500"/>
          </a:xfrm>
          <a:prstGeom prst="rect">
            <a:avLst/>
          </a:prstGeom>
          <a:noFill/>
          <a:ln>
            <a:noFill/>
          </a:ln>
        </p:spPr>
        <p:txBody>
          <a:bodyPr anchorCtr="0" anchor="ctr" bIns="45675" lIns="45675" spcFirstLastPara="1" rIns="45675" wrap="square" tIns="45675">
            <a:spAutoFit/>
          </a:bodyPr>
          <a:lstStyle/>
          <a:p>
            <a:pPr indent="0" lvl="0" marL="0" marR="0" rtl="0" algn="l">
              <a:lnSpc>
                <a:spcPct val="80000"/>
              </a:lnSpc>
              <a:spcBef>
                <a:spcPts val="0"/>
              </a:spcBef>
              <a:spcAft>
                <a:spcPts val="0"/>
              </a:spcAft>
              <a:buClr>
                <a:srgbClr val="000000"/>
              </a:buClr>
              <a:buSzPts val="3600"/>
              <a:buFont typeface="Arial"/>
              <a:buNone/>
            </a:pPr>
            <a:r>
              <a:rPr b="1" i="0" lang="es-CO" sz="3600" u="none" cap="none" strike="noStrike">
                <a:solidFill>
                  <a:srgbClr val="151A3B"/>
                </a:solidFill>
                <a:latin typeface="Arial Black"/>
                <a:ea typeface="Arial Black"/>
                <a:cs typeface="Arial Black"/>
                <a:sym typeface="Arial Black"/>
              </a:rPr>
              <a:t>142</a:t>
            </a:r>
            <a:endParaRPr b="1" i="0" sz="3600" u="none" cap="none" strike="noStrike">
              <a:solidFill>
                <a:srgbClr val="BED000"/>
              </a:solidFill>
              <a:latin typeface="Arial Black"/>
              <a:ea typeface="Arial Black"/>
              <a:cs typeface="Arial Black"/>
              <a:sym typeface="Arial Black"/>
            </a:endParaRPr>
          </a:p>
        </p:txBody>
      </p:sp>
      <p:sp>
        <p:nvSpPr>
          <p:cNvPr id="307" name="Google Shape;307;g34c3ae7660a_0_259"/>
          <p:cNvSpPr txBox="1"/>
          <p:nvPr/>
        </p:nvSpPr>
        <p:spPr>
          <a:xfrm>
            <a:off x="1515724" y="3800508"/>
            <a:ext cx="8531480" cy="461574"/>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151A3B"/>
              </a:buClr>
              <a:buSzPts val="3000"/>
              <a:buFont typeface="Arial Black"/>
              <a:buChar char="●"/>
            </a:pPr>
            <a:r>
              <a:rPr b="1" i="0" lang="es-CO" sz="3000" u="none" cap="none" strike="noStrike">
                <a:solidFill>
                  <a:srgbClr val="BED000"/>
                </a:solidFill>
                <a:latin typeface="Arial Black"/>
                <a:ea typeface="Arial Black"/>
                <a:cs typeface="Arial Black"/>
                <a:sym typeface="Arial Black"/>
              </a:rPr>
              <a:t>1.357 </a:t>
            </a:r>
            <a:r>
              <a:rPr b="0" i="0" lang="es-CO" sz="3000" u="none" cap="none" strike="noStrike">
                <a:solidFill>
                  <a:srgbClr val="151A3B"/>
                </a:solidFill>
                <a:latin typeface="Arial Black"/>
                <a:ea typeface="Arial Black"/>
                <a:cs typeface="Arial Black"/>
                <a:sym typeface="Arial Black"/>
              </a:rPr>
              <a:t>MANTENIMIENTO CORRECTIVO</a:t>
            </a:r>
            <a:endParaRPr b="1" i="0" sz="3000" u="none" cap="none" strike="noStrike">
              <a:solidFill>
                <a:srgbClr val="BED000"/>
              </a:solidFill>
              <a:latin typeface="Arial Black"/>
              <a:ea typeface="Arial Black"/>
              <a:cs typeface="Arial Black"/>
              <a:sym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cxnSp>
        <p:nvCxnSpPr>
          <p:cNvPr id="312" name="Google Shape;312;p23"/>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13" name="Google Shape;313;p23"/>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14" name="Google Shape;314;p23"/>
          <p:cNvSpPr txBox="1"/>
          <p:nvPr/>
        </p:nvSpPr>
        <p:spPr>
          <a:xfrm>
            <a:off x="42885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6. Control de Tránsito y Transporte</a:t>
            </a:r>
            <a:endParaRPr b="0" i="0" sz="1400" u="none" cap="none" strike="noStrike">
              <a:solidFill>
                <a:srgbClr val="000000"/>
              </a:solidFill>
              <a:latin typeface="Arial"/>
              <a:ea typeface="Arial"/>
              <a:cs typeface="Arial"/>
              <a:sym typeface="Arial"/>
            </a:endParaRPr>
          </a:p>
        </p:txBody>
      </p:sp>
      <p:pic>
        <p:nvPicPr>
          <p:cNvPr id="315" name="Google Shape;315;p23"/>
          <p:cNvPicPr preferRelativeResize="0"/>
          <p:nvPr/>
        </p:nvPicPr>
        <p:blipFill rotWithShape="1">
          <a:blip r:embed="rId3">
            <a:alphaModFix/>
          </a:blip>
          <a:srcRect b="0" l="0" r="0" t="0"/>
          <a:stretch/>
        </p:blipFill>
        <p:spPr>
          <a:xfrm>
            <a:off x="0" y="6260050"/>
            <a:ext cx="1864895" cy="597950"/>
          </a:xfrm>
          <a:prstGeom prst="rect">
            <a:avLst/>
          </a:prstGeom>
          <a:noFill/>
          <a:ln>
            <a:noFill/>
          </a:ln>
        </p:spPr>
      </p:pic>
      <p:sp>
        <p:nvSpPr>
          <p:cNvPr id="316" name="Google Shape;316;p23"/>
          <p:cNvSpPr txBox="1"/>
          <p:nvPr/>
        </p:nvSpPr>
        <p:spPr>
          <a:xfrm>
            <a:off x="252248" y="928248"/>
            <a:ext cx="11775600" cy="1169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la SCTT en la localidad de Chapinero se registraron</a:t>
            </a:r>
            <a:r>
              <a:rPr b="1" i="0" lang="es-CO" sz="2000" u="none" cap="none" strike="noStrike">
                <a:solidFill>
                  <a:srgbClr val="C3D029"/>
                </a:solidFill>
                <a:latin typeface="Arial"/>
                <a:ea typeface="Arial"/>
                <a:cs typeface="Arial"/>
                <a:sym typeface="Arial"/>
              </a:rPr>
              <a:t> </a:t>
            </a:r>
            <a:r>
              <a:rPr b="1" i="0" lang="es-CO" sz="3000" u="none" cap="none" strike="noStrike">
                <a:solidFill>
                  <a:srgbClr val="BED000"/>
                </a:solidFill>
                <a:latin typeface="Arial Black"/>
                <a:ea typeface="Arial Black"/>
                <a:cs typeface="Arial Black"/>
                <a:sym typeface="Arial Black"/>
              </a:rPr>
              <a:t>66.962</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comparendos, a continuación se muestran los registros de comparendos por medio de imposición y top de las diez (10) infracciones más recurrentes.</a:t>
            </a:r>
            <a:endParaRPr b="0" i="0" sz="1400" u="none" cap="none" strike="noStrike">
              <a:solidFill>
                <a:srgbClr val="000000"/>
              </a:solidFill>
              <a:latin typeface="Arial"/>
              <a:ea typeface="Arial"/>
              <a:cs typeface="Arial"/>
              <a:sym typeface="Arial"/>
            </a:endParaRPr>
          </a:p>
        </p:txBody>
      </p:sp>
      <p:pic>
        <p:nvPicPr>
          <p:cNvPr id="317" name="Google Shape;317;p23"/>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18" name="Google Shape;318;p23"/>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19" name="Google Shape;319;p23"/>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320" name="Google Shape;320;p23"/>
          <p:cNvSpPr txBox="1"/>
          <p:nvPr/>
        </p:nvSpPr>
        <p:spPr>
          <a:xfrm>
            <a:off x="8247047" y="5728135"/>
            <a:ext cx="33459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C29: Exceso de velocidad</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C14: Sitios u horarios prohibidos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C35: Revisión técnico-mecánica</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D02: Conducir sin seguros</a:t>
            </a:r>
            <a:endParaRPr b="1" i="0" sz="12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es-CO" sz="1200" u="none" cap="none" strike="noStrike">
                <a:solidFill>
                  <a:srgbClr val="1D2046"/>
                </a:solidFill>
                <a:latin typeface="Arial"/>
                <a:ea typeface="Arial"/>
                <a:cs typeface="Arial"/>
                <a:sym typeface="Arial"/>
              </a:rPr>
              <a:t>C02: Estacionar en sitios prohibidos</a:t>
            </a:r>
            <a:endParaRPr b="1" i="0" sz="1200" u="none" cap="none" strike="noStrike">
              <a:solidFill>
                <a:srgbClr val="1D2046"/>
              </a:solidFill>
              <a:latin typeface="Arial"/>
              <a:ea typeface="Arial"/>
              <a:cs typeface="Arial"/>
              <a:sym typeface="Arial"/>
            </a:endParaRPr>
          </a:p>
        </p:txBody>
      </p:sp>
      <p:pic>
        <p:nvPicPr>
          <p:cNvPr id="321" name="Google Shape;321;p23"/>
          <p:cNvPicPr preferRelativeResize="0"/>
          <p:nvPr/>
        </p:nvPicPr>
        <p:blipFill rotWithShape="1">
          <a:blip r:embed="rId7">
            <a:alphaModFix/>
          </a:blip>
          <a:srcRect b="2110" l="0" r="62912" t="35963"/>
          <a:stretch/>
        </p:blipFill>
        <p:spPr>
          <a:xfrm>
            <a:off x="10153055" y="19402"/>
            <a:ext cx="2038945" cy="6858000"/>
          </a:xfrm>
          <a:prstGeom prst="rect">
            <a:avLst/>
          </a:prstGeom>
          <a:noFill/>
          <a:ln>
            <a:noFill/>
          </a:ln>
        </p:spPr>
      </p:pic>
      <p:pic>
        <p:nvPicPr>
          <p:cNvPr id="322" name="Google Shape;322;p23"/>
          <p:cNvPicPr preferRelativeResize="0"/>
          <p:nvPr/>
        </p:nvPicPr>
        <p:blipFill rotWithShape="1">
          <a:blip r:embed="rId8">
            <a:alphaModFix/>
          </a:blip>
          <a:srcRect b="0" l="0" r="0" t="0"/>
          <a:stretch/>
        </p:blipFill>
        <p:spPr>
          <a:xfrm>
            <a:off x="164151" y="2276684"/>
            <a:ext cx="5689189" cy="3342300"/>
          </a:xfrm>
          <a:prstGeom prst="rect">
            <a:avLst/>
          </a:prstGeom>
          <a:noFill/>
          <a:ln>
            <a:noFill/>
          </a:ln>
        </p:spPr>
      </p:pic>
      <p:pic>
        <p:nvPicPr>
          <p:cNvPr id="323" name="Google Shape;323;p23"/>
          <p:cNvPicPr preferRelativeResize="0"/>
          <p:nvPr/>
        </p:nvPicPr>
        <p:blipFill rotWithShape="1">
          <a:blip r:embed="rId9">
            <a:alphaModFix/>
          </a:blip>
          <a:srcRect b="0" l="0" r="0" t="0"/>
          <a:stretch/>
        </p:blipFill>
        <p:spPr>
          <a:xfrm>
            <a:off x="5990769" y="2155914"/>
            <a:ext cx="1634578" cy="3209716"/>
          </a:xfrm>
          <a:prstGeom prst="rect">
            <a:avLst/>
          </a:prstGeom>
          <a:noFill/>
          <a:ln>
            <a:noFill/>
          </a:ln>
        </p:spPr>
      </p:pic>
      <p:pic>
        <p:nvPicPr>
          <p:cNvPr id="324" name="Google Shape;324;p23"/>
          <p:cNvPicPr preferRelativeResize="0"/>
          <p:nvPr/>
        </p:nvPicPr>
        <p:blipFill rotWithShape="1">
          <a:blip r:embed="rId10">
            <a:alphaModFix/>
          </a:blip>
          <a:srcRect b="0" l="4545" r="0" t="889"/>
          <a:stretch/>
        </p:blipFill>
        <p:spPr>
          <a:xfrm>
            <a:off x="7962900" y="2033193"/>
            <a:ext cx="3686258" cy="295789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cxnSp>
        <p:nvCxnSpPr>
          <p:cNvPr id="329" name="Google Shape;329;p2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30" name="Google Shape;330;p2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31" name="Google Shape;331;p24"/>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Acciones de Gestión en Vía </a:t>
            </a:r>
            <a:endParaRPr b="0" i="0" sz="1400" u="none" cap="none" strike="noStrike">
              <a:solidFill>
                <a:srgbClr val="000000"/>
              </a:solidFill>
              <a:latin typeface="Arial"/>
              <a:ea typeface="Arial"/>
              <a:cs typeface="Arial"/>
              <a:sym typeface="Arial"/>
            </a:endParaRPr>
          </a:p>
        </p:txBody>
      </p:sp>
      <p:pic>
        <p:nvPicPr>
          <p:cNvPr id="332" name="Google Shape;332;p2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33" name="Google Shape;333;p2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34" name="Google Shape;334;p2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35" name="Google Shape;335;p2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36" name="Google Shape;336;p2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337" name="Google Shape;337;p24"/>
          <p:cNvPicPr preferRelativeResize="0"/>
          <p:nvPr/>
        </p:nvPicPr>
        <p:blipFill rotWithShape="1">
          <a:blip r:embed="rId8">
            <a:alphaModFix/>
          </a:blip>
          <a:srcRect b="0" l="0" r="0" t="0"/>
          <a:stretch/>
        </p:blipFill>
        <p:spPr>
          <a:xfrm>
            <a:off x="0" y="1009711"/>
            <a:ext cx="1181100" cy="1054100"/>
          </a:xfrm>
          <a:prstGeom prst="rect">
            <a:avLst/>
          </a:prstGeom>
          <a:noFill/>
          <a:ln>
            <a:noFill/>
          </a:ln>
        </p:spPr>
      </p:pic>
      <p:sp>
        <p:nvSpPr>
          <p:cNvPr id="338" name="Google Shape;338;p24"/>
          <p:cNvSpPr txBox="1"/>
          <p:nvPr/>
        </p:nvSpPr>
        <p:spPr>
          <a:xfrm>
            <a:off x="932447" y="1289161"/>
            <a:ext cx="727748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3000" u="none" cap="none" strike="noStrike">
                <a:solidFill>
                  <a:srgbClr val="171C3C"/>
                </a:solidFill>
                <a:latin typeface="Arial Black"/>
                <a:ea typeface="Arial Black"/>
                <a:cs typeface="Arial Black"/>
                <a:sym typeface="Arial Black"/>
              </a:rPr>
              <a:t>GESTIÓN Y </a:t>
            </a:r>
            <a:r>
              <a:rPr b="1" i="0" lang="es-CO" sz="3000" u="none" cap="none" strike="noStrike">
                <a:solidFill>
                  <a:srgbClr val="BBD700"/>
                </a:solidFill>
                <a:latin typeface="Arial Black"/>
                <a:ea typeface="Arial Black"/>
                <a:cs typeface="Arial Black"/>
                <a:sym typeface="Arial Black"/>
              </a:rPr>
              <a:t>RESULTADOS</a:t>
            </a:r>
            <a:endParaRPr b="1" i="0" sz="3000" u="none" cap="none" strike="noStrike">
              <a:solidFill>
                <a:srgbClr val="000000"/>
              </a:solidFill>
              <a:latin typeface="Arial"/>
              <a:ea typeface="Arial"/>
              <a:cs typeface="Arial"/>
              <a:sym typeface="Arial"/>
            </a:endParaRPr>
          </a:p>
        </p:txBody>
      </p:sp>
      <p:sp>
        <p:nvSpPr>
          <p:cNvPr id="339" name="Google Shape;339;p24"/>
          <p:cNvSpPr txBox="1"/>
          <p:nvPr/>
        </p:nvSpPr>
        <p:spPr>
          <a:xfrm>
            <a:off x="326539" y="2137470"/>
            <a:ext cx="95219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2400" u="none" cap="none" strike="noStrike">
                <a:solidFill>
                  <a:srgbClr val="171C3C"/>
                </a:solidFill>
                <a:latin typeface="Arial Black"/>
                <a:ea typeface="Arial Black"/>
                <a:cs typeface="Arial Black"/>
                <a:sym typeface="Arial Black"/>
              </a:rPr>
              <a:t>PILOTO AV. KR 7 </a:t>
            </a:r>
            <a:r>
              <a:rPr b="1" i="0" lang="es-CO" sz="2400" u="none" cap="none" strike="noStrike">
                <a:solidFill>
                  <a:srgbClr val="BBD700"/>
                </a:solidFill>
                <a:latin typeface="Arial Black"/>
                <a:ea typeface="Arial Black"/>
                <a:cs typeface="Arial Black"/>
                <a:sym typeface="Arial Black"/>
              </a:rPr>
              <a:t>ENTRE CL 72 Y CL 94.</a:t>
            </a:r>
            <a:endParaRPr/>
          </a:p>
        </p:txBody>
      </p:sp>
      <p:sp>
        <p:nvSpPr>
          <p:cNvPr id="340" name="Google Shape;340;p24"/>
          <p:cNvSpPr txBox="1"/>
          <p:nvPr/>
        </p:nvSpPr>
        <p:spPr>
          <a:xfrm>
            <a:off x="683231" y="2865860"/>
            <a:ext cx="7649223" cy="92333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800" u="none" cap="none" strike="noStrike">
                <a:solidFill>
                  <a:srgbClr val="171C3C"/>
                </a:solidFill>
                <a:latin typeface="Arial Black"/>
                <a:ea typeface="Arial Black"/>
                <a:cs typeface="Arial Black"/>
                <a:sym typeface="Arial Black"/>
              </a:rPr>
              <a:t>Mejorar condiciones de movilidad en horarios de la mañana y de la tarde, para agilizar la circulación vehicular del corredor.</a:t>
            </a:r>
            <a:endParaRPr/>
          </a:p>
        </p:txBody>
      </p:sp>
      <p:sp>
        <p:nvSpPr>
          <p:cNvPr id="341" name="Google Shape;341;p24"/>
          <p:cNvSpPr txBox="1"/>
          <p:nvPr/>
        </p:nvSpPr>
        <p:spPr>
          <a:xfrm>
            <a:off x="561994" y="4055915"/>
            <a:ext cx="7770460" cy="213904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800" u="none" cap="none" strike="noStrike">
                <a:solidFill>
                  <a:srgbClr val="171C3C"/>
                </a:solidFill>
                <a:latin typeface="Arial Black"/>
                <a:ea typeface="Arial Black"/>
                <a:cs typeface="Arial Black"/>
                <a:sym typeface="Arial Black"/>
              </a:rPr>
              <a:t>La medida de gestión de tránsito implementada se enfoco en mejorar los tiempos de viaje, teniendo como resultados reducción de 5 min en el tiempo de viaje inicial.</a:t>
            </a:r>
            <a:endParaRPr/>
          </a:p>
          <a:p>
            <a:pPr indent="0" lvl="0" marL="0" marR="0" rtl="0" algn="just">
              <a:lnSpc>
                <a:spcPct val="100000"/>
              </a:lnSpc>
              <a:spcBef>
                <a:spcPts val="1000"/>
              </a:spcBef>
              <a:spcAft>
                <a:spcPts val="0"/>
              </a:spcAft>
              <a:buNone/>
            </a:pPr>
            <a:r>
              <a:t/>
            </a:r>
            <a:endParaRPr b="1" i="0" sz="1800" u="none" cap="none" strike="noStrike">
              <a:solidFill>
                <a:srgbClr val="171C3C"/>
              </a:solidFill>
              <a:latin typeface="Arial Black"/>
              <a:ea typeface="Arial Black"/>
              <a:cs typeface="Arial Black"/>
              <a:sym typeface="Arial Black"/>
            </a:endParaRPr>
          </a:p>
          <a:p>
            <a:pPr indent="0" lvl="0" marL="0" marR="0" rtl="0" algn="just">
              <a:lnSpc>
                <a:spcPct val="100000"/>
              </a:lnSpc>
              <a:spcBef>
                <a:spcPts val="1000"/>
              </a:spcBef>
              <a:spcAft>
                <a:spcPts val="0"/>
              </a:spcAft>
              <a:buNone/>
            </a:pPr>
            <a:r>
              <a:rPr b="1" i="0" lang="es-CO" sz="1800" u="none" cap="none" strike="noStrike">
                <a:solidFill>
                  <a:srgbClr val="171C3C"/>
                </a:solidFill>
                <a:latin typeface="Arial Black"/>
                <a:ea typeface="Arial Black"/>
                <a:cs typeface="Arial Black"/>
                <a:sym typeface="Arial Black"/>
              </a:rPr>
              <a:t>Tiempo de viaje inicial: 23.2 minutos</a:t>
            </a:r>
            <a:endParaRPr/>
          </a:p>
          <a:p>
            <a:pPr indent="0" lvl="0" marL="0" marR="0" rtl="0" algn="just">
              <a:lnSpc>
                <a:spcPct val="100000"/>
              </a:lnSpc>
              <a:spcBef>
                <a:spcPts val="1000"/>
              </a:spcBef>
              <a:spcAft>
                <a:spcPts val="0"/>
              </a:spcAft>
              <a:buNone/>
            </a:pPr>
            <a:r>
              <a:rPr b="1" i="0" lang="es-CO" sz="1800" u="none" cap="none" strike="noStrike">
                <a:solidFill>
                  <a:srgbClr val="171C3C"/>
                </a:solidFill>
                <a:latin typeface="Arial Black"/>
                <a:ea typeface="Arial Black"/>
                <a:cs typeface="Arial Black"/>
                <a:sym typeface="Arial Black"/>
              </a:rPr>
              <a:t>Tiempo de viaje con Prueba Piloto: 18.2 minutos</a:t>
            </a:r>
            <a:endParaRPr/>
          </a:p>
        </p:txBody>
      </p:sp>
      <p:pic>
        <p:nvPicPr>
          <p:cNvPr id="342" name="Google Shape;342;p24"/>
          <p:cNvPicPr preferRelativeResize="0"/>
          <p:nvPr/>
        </p:nvPicPr>
        <p:blipFill rotWithShape="1">
          <a:blip r:embed="rId9">
            <a:alphaModFix/>
          </a:blip>
          <a:srcRect b="0" l="0" r="0" t="0"/>
          <a:stretch/>
        </p:blipFill>
        <p:spPr>
          <a:xfrm>
            <a:off x="8685033" y="1673123"/>
            <a:ext cx="2936043" cy="2116067"/>
          </a:xfrm>
          <a:prstGeom prst="round2DiagRect">
            <a:avLst>
              <a:gd fmla="val 16667" name="adj1"/>
              <a:gd fmla="val 0" name="adj2"/>
            </a:avLst>
          </a:prstGeom>
          <a:noFill/>
          <a:ln cap="sq" cmpd="sng" w="127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343" name="Google Shape;343;p24"/>
          <p:cNvPicPr preferRelativeResize="0"/>
          <p:nvPr/>
        </p:nvPicPr>
        <p:blipFill rotWithShape="1">
          <a:blip r:embed="rId10">
            <a:alphaModFix/>
          </a:blip>
          <a:srcRect b="0" l="0" r="0" t="0"/>
          <a:stretch/>
        </p:blipFill>
        <p:spPr>
          <a:xfrm>
            <a:off x="8636974" y="4064299"/>
            <a:ext cx="2958372" cy="2346100"/>
          </a:xfrm>
          <a:prstGeom prst="round2DiagRect">
            <a:avLst>
              <a:gd fmla="val 16667" name="adj1"/>
              <a:gd fmla="val 0" name="adj2"/>
            </a:avLst>
          </a:prstGeom>
          <a:noFill/>
          <a:ln cap="sq" cmpd="sng" w="127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cxnSp>
        <p:nvCxnSpPr>
          <p:cNvPr id="348" name="Google Shape;348;p21"/>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49" name="Google Shape;349;p21"/>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50" name="Google Shape;350;p21"/>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Acciones de Gestión en Vía </a:t>
            </a:r>
            <a:endParaRPr b="0" i="0" sz="1400" u="none" cap="none" strike="noStrike">
              <a:solidFill>
                <a:srgbClr val="000000"/>
              </a:solidFill>
              <a:latin typeface="Arial"/>
              <a:ea typeface="Arial"/>
              <a:cs typeface="Arial"/>
              <a:sym typeface="Arial"/>
            </a:endParaRPr>
          </a:p>
        </p:txBody>
      </p:sp>
      <p:pic>
        <p:nvPicPr>
          <p:cNvPr id="351" name="Google Shape;351;p21"/>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52" name="Google Shape;352;p21"/>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53" name="Google Shape;353;p21"/>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54" name="Google Shape;354;p21"/>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55" name="Google Shape;355;p21"/>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356" name="Google Shape;356;p21"/>
          <p:cNvPicPr preferRelativeResize="0"/>
          <p:nvPr/>
        </p:nvPicPr>
        <p:blipFill rotWithShape="1">
          <a:blip r:embed="rId8">
            <a:alphaModFix/>
          </a:blip>
          <a:srcRect b="0" l="0" r="0" t="0"/>
          <a:stretch/>
        </p:blipFill>
        <p:spPr>
          <a:xfrm>
            <a:off x="0" y="1009711"/>
            <a:ext cx="1181100" cy="1054100"/>
          </a:xfrm>
          <a:prstGeom prst="rect">
            <a:avLst/>
          </a:prstGeom>
          <a:noFill/>
          <a:ln>
            <a:noFill/>
          </a:ln>
        </p:spPr>
      </p:pic>
      <p:sp>
        <p:nvSpPr>
          <p:cNvPr id="357" name="Google Shape;357;p21"/>
          <p:cNvSpPr txBox="1"/>
          <p:nvPr/>
        </p:nvSpPr>
        <p:spPr>
          <a:xfrm>
            <a:off x="932447" y="1289161"/>
            <a:ext cx="727748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3000" u="none" cap="none" strike="noStrike">
                <a:solidFill>
                  <a:srgbClr val="171C3C"/>
                </a:solidFill>
                <a:latin typeface="Arial Black"/>
                <a:ea typeface="Arial Black"/>
                <a:cs typeface="Arial Black"/>
                <a:sym typeface="Arial Black"/>
              </a:rPr>
              <a:t>GESTIÓN Y </a:t>
            </a:r>
            <a:r>
              <a:rPr b="1" i="0" lang="es-CO" sz="3000" u="none" cap="none" strike="noStrike">
                <a:solidFill>
                  <a:srgbClr val="BBD700"/>
                </a:solidFill>
                <a:latin typeface="Arial Black"/>
                <a:ea typeface="Arial Black"/>
                <a:cs typeface="Arial Black"/>
                <a:sym typeface="Arial Black"/>
              </a:rPr>
              <a:t>RESULTADOS</a:t>
            </a:r>
            <a:endParaRPr b="1" i="0" sz="3000" u="none" cap="none" strike="noStrike">
              <a:solidFill>
                <a:srgbClr val="000000"/>
              </a:solidFill>
              <a:latin typeface="Arial"/>
              <a:ea typeface="Arial"/>
              <a:cs typeface="Arial"/>
              <a:sym typeface="Arial"/>
            </a:endParaRPr>
          </a:p>
        </p:txBody>
      </p:sp>
      <p:sp>
        <p:nvSpPr>
          <p:cNvPr id="358" name="Google Shape;358;p21"/>
          <p:cNvSpPr txBox="1"/>
          <p:nvPr/>
        </p:nvSpPr>
        <p:spPr>
          <a:xfrm>
            <a:off x="326539" y="2137470"/>
            <a:ext cx="95219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2400" u="none" cap="none" strike="noStrike">
                <a:solidFill>
                  <a:srgbClr val="171C3C"/>
                </a:solidFill>
                <a:latin typeface="Arial Black"/>
                <a:ea typeface="Arial Black"/>
                <a:cs typeface="Arial Black"/>
                <a:sym typeface="Arial Black"/>
              </a:rPr>
              <a:t>APOYO A LOS CIERRES </a:t>
            </a:r>
            <a:r>
              <a:rPr b="1" i="0" lang="es-CO" sz="2400" u="none" cap="none" strike="noStrike">
                <a:solidFill>
                  <a:srgbClr val="BBD700"/>
                </a:solidFill>
                <a:latin typeface="Arial Black"/>
                <a:ea typeface="Arial Black"/>
                <a:cs typeface="Arial Black"/>
                <a:sym typeface="Arial Black"/>
              </a:rPr>
              <a:t>POR OBRA DE LA PLM.</a:t>
            </a:r>
            <a:endParaRPr/>
          </a:p>
        </p:txBody>
      </p:sp>
      <p:sp>
        <p:nvSpPr>
          <p:cNvPr id="359" name="Google Shape;359;p21"/>
          <p:cNvSpPr txBox="1"/>
          <p:nvPr/>
        </p:nvSpPr>
        <p:spPr>
          <a:xfrm>
            <a:off x="373882" y="2672794"/>
            <a:ext cx="7649223" cy="147732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800" u="none" cap="none" strike="noStrike">
                <a:solidFill>
                  <a:srgbClr val="171C3C"/>
                </a:solidFill>
                <a:latin typeface="Arial Black"/>
                <a:ea typeface="Arial Black"/>
                <a:cs typeface="Arial Black"/>
                <a:sym typeface="Arial Black"/>
              </a:rPr>
              <a:t>Teniendo en cuenta la afectación de las obras de la Primera Línea de Metro de Bogotá, se realizó la Prueba Piloto para mejorar las condiciones de movilidad en las rutas de desvío,  principalmente en la Calle 76 entre Av. Carrera 15 y Av. Carrera 24.</a:t>
            </a:r>
            <a:endParaRPr/>
          </a:p>
        </p:txBody>
      </p:sp>
      <p:sp>
        <p:nvSpPr>
          <p:cNvPr id="360" name="Google Shape;360;p21"/>
          <p:cNvSpPr txBox="1"/>
          <p:nvPr/>
        </p:nvSpPr>
        <p:spPr>
          <a:xfrm>
            <a:off x="543255" y="4223781"/>
            <a:ext cx="7770460" cy="25545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Horario mañana</a:t>
            </a:r>
            <a:endParaRPr/>
          </a:p>
          <a:p>
            <a:pPr indent="0" lvl="0" marL="45720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Velocidad inicial: 7,8 Km/h</a:t>
            </a:r>
            <a:endParaRPr/>
          </a:p>
          <a:p>
            <a:pPr indent="0" lvl="0" marL="45720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Velocidad con Prueba Piloto: 12 Km/h</a:t>
            </a:r>
            <a:endParaRPr/>
          </a:p>
          <a:p>
            <a:pPr indent="0" lvl="0" marL="45720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Mejora en la Velocidad: 53,85%</a:t>
            </a:r>
            <a:endParaRPr/>
          </a:p>
          <a:p>
            <a:pPr indent="0" lvl="0" marL="0" marR="0" rtl="0" algn="just">
              <a:lnSpc>
                <a:spcPct val="100000"/>
              </a:lnSpc>
              <a:spcBef>
                <a:spcPts val="0"/>
              </a:spcBef>
              <a:spcAft>
                <a:spcPts val="0"/>
              </a:spcAft>
              <a:buNone/>
            </a:pPr>
            <a:br>
              <a:rPr b="1" i="0" lang="es-CO" sz="1600" u="none" cap="none" strike="noStrike">
                <a:solidFill>
                  <a:srgbClr val="1D2046"/>
                </a:solidFill>
                <a:latin typeface="Arial"/>
                <a:ea typeface="Arial"/>
                <a:cs typeface="Arial"/>
                <a:sym typeface="Arial"/>
              </a:rPr>
            </a:br>
            <a:r>
              <a:rPr b="1" i="0" lang="es-CO" sz="1600" u="none" cap="none" strike="noStrike">
                <a:solidFill>
                  <a:srgbClr val="1D2046"/>
                </a:solidFill>
                <a:latin typeface="Arial"/>
                <a:ea typeface="Arial"/>
                <a:cs typeface="Arial"/>
                <a:sym typeface="Arial"/>
              </a:rPr>
              <a:t>Horario Tarde</a:t>
            </a:r>
            <a:endParaRPr/>
          </a:p>
          <a:p>
            <a:pPr indent="0" lvl="0" marL="457200" marR="0" rtl="0" algn="l">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 </a:t>
            </a:r>
            <a:endParaRPr/>
          </a:p>
          <a:p>
            <a:pPr indent="0" lvl="0" marL="45720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Velocidad inicial: 7,5 Km/h</a:t>
            </a:r>
            <a:endParaRPr/>
          </a:p>
          <a:p>
            <a:pPr indent="0" lvl="0" marL="45720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Velocidad con Prueba Piloto: 12,33 Km/h</a:t>
            </a:r>
            <a:endParaRPr/>
          </a:p>
          <a:p>
            <a:pPr indent="0" lvl="0" marL="457200" marR="0" rtl="0" algn="just">
              <a:lnSpc>
                <a:spcPct val="100000"/>
              </a:lnSpc>
              <a:spcBef>
                <a:spcPts val="0"/>
              </a:spcBef>
              <a:spcAft>
                <a:spcPts val="0"/>
              </a:spcAft>
              <a:buNone/>
            </a:pPr>
            <a:r>
              <a:rPr b="1" i="0" lang="es-CO" sz="1600" u="none" cap="none" strike="noStrike">
                <a:solidFill>
                  <a:srgbClr val="1D2046"/>
                </a:solidFill>
                <a:latin typeface="Arial"/>
                <a:ea typeface="Arial"/>
                <a:cs typeface="Arial"/>
                <a:sym typeface="Arial"/>
              </a:rPr>
              <a:t>Mejora en la Velocidad: 64,44%</a:t>
            </a:r>
            <a:endParaRPr/>
          </a:p>
        </p:txBody>
      </p:sp>
      <p:pic>
        <p:nvPicPr>
          <p:cNvPr id="361" name="Google Shape;361;p21"/>
          <p:cNvPicPr preferRelativeResize="0"/>
          <p:nvPr/>
        </p:nvPicPr>
        <p:blipFill rotWithShape="1">
          <a:blip r:embed="rId9">
            <a:alphaModFix/>
          </a:blip>
          <a:srcRect b="0" l="0" r="0" t="2848"/>
          <a:stretch/>
        </p:blipFill>
        <p:spPr>
          <a:xfrm>
            <a:off x="8557656" y="1240383"/>
            <a:ext cx="3260462" cy="2204761"/>
          </a:xfrm>
          <a:prstGeom prst="round2DiagRect">
            <a:avLst>
              <a:gd fmla="val 16667" name="adj1"/>
              <a:gd fmla="val 0" name="adj2"/>
            </a:avLst>
          </a:prstGeom>
          <a:noFill/>
          <a:ln cap="sq" cmpd="sng" w="127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362" name="Google Shape;362;p21"/>
          <p:cNvPicPr preferRelativeResize="0"/>
          <p:nvPr/>
        </p:nvPicPr>
        <p:blipFill rotWithShape="1">
          <a:blip r:embed="rId10">
            <a:alphaModFix/>
          </a:blip>
          <a:srcRect b="0" l="0" r="0" t="0"/>
          <a:stretch/>
        </p:blipFill>
        <p:spPr>
          <a:xfrm>
            <a:off x="8604324" y="3901342"/>
            <a:ext cx="3167126" cy="2295635"/>
          </a:xfrm>
          <a:prstGeom prst="round2DiagRect">
            <a:avLst>
              <a:gd fmla="val 16667" name="adj1"/>
              <a:gd fmla="val 0" name="adj2"/>
            </a:avLst>
          </a:prstGeom>
          <a:noFill/>
          <a:ln cap="sq" cmpd="sng" w="127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cxnSp>
        <p:nvCxnSpPr>
          <p:cNvPr id="367" name="Google Shape;367;p22"/>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68" name="Google Shape;368;p22"/>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69" name="Google Shape;369;p22"/>
          <p:cNvSpPr txBox="1"/>
          <p:nvPr/>
        </p:nvSpPr>
        <p:spPr>
          <a:xfrm>
            <a:off x="418344"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7. Acciones de Gestión en Vía </a:t>
            </a:r>
            <a:endParaRPr b="0" i="0" sz="1400" u="none" cap="none" strike="noStrike">
              <a:solidFill>
                <a:srgbClr val="000000"/>
              </a:solidFill>
              <a:latin typeface="Arial"/>
              <a:ea typeface="Arial"/>
              <a:cs typeface="Arial"/>
              <a:sym typeface="Arial"/>
            </a:endParaRPr>
          </a:p>
        </p:txBody>
      </p:sp>
      <p:pic>
        <p:nvPicPr>
          <p:cNvPr id="370" name="Google Shape;370;p22"/>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371" name="Google Shape;371;p22"/>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372" name="Google Shape;372;p22"/>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373" name="Google Shape;373;p22"/>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374" name="Google Shape;374;p22"/>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pic>
        <p:nvPicPr>
          <p:cNvPr id="375" name="Google Shape;375;p22"/>
          <p:cNvPicPr preferRelativeResize="0"/>
          <p:nvPr/>
        </p:nvPicPr>
        <p:blipFill rotWithShape="1">
          <a:blip r:embed="rId8">
            <a:alphaModFix/>
          </a:blip>
          <a:srcRect b="0" l="0" r="0" t="0"/>
          <a:stretch/>
        </p:blipFill>
        <p:spPr>
          <a:xfrm>
            <a:off x="0" y="1009711"/>
            <a:ext cx="1181100" cy="1054100"/>
          </a:xfrm>
          <a:prstGeom prst="rect">
            <a:avLst/>
          </a:prstGeom>
          <a:noFill/>
          <a:ln>
            <a:noFill/>
          </a:ln>
        </p:spPr>
      </p:pic>
      <p:sp>
        <p:nvSpPr>
          <p:cNvPr id="376" name="Google Shape;376;p22"/>
          <p:cNvSpPr txBox="1"/>
          <p:nvPr/>
        </p:nvSpPr>
        <p:spPr>
          <a:xfrm>
            <a:off x="932447" y="1289161"/>
            <a:ext cx="727748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3000" u="none" cap="none" strike="noStrike">
                <a:solidFill>
                  <a:srgbClr val="171C3C"/>
                </a:solidFill>
                <a:latin typeface="Arial Black"/>
                <a:ea typeface="Arial Black"/>
                <a:cs typeface="Arial Black"/>
                <a:sym typeface="Arial Black"/>
              </a:rPr>
              <a:t>GESTIÓN Y </a:t>
            </a:r>
            <a:r>
              <a:rPr b="1" i="0" lang="es-CO" sz="3000" u="none" cap="none" strike="noStrike">
                <a:solidFill>
                  <a:srgbClr val="BBD700"/>
                </a:solidFill>
                <a:latin typeface="Arial Black"/>
                <a:ea typeface="Arial Black"/>
                <a:cs typeface="Arial Black"/>
                <a:sym typeface="Arial Black"/>
              </a:rPr>
              <a:t>RESULTADOS</a:t>
            </a:r>
            <a:endParaRPr b="1" i="0" sz="3000" u="none" cap="none" strike="noStrike">
              <a:solidFill>
                <a:srgbClr val="000000"/>
              </a:solidFill>
              <a:latin typeface="Arial"/>
              <a:ea typeface="Arial"/>
              <a:cs typeface="Arial"/>
              <a:sym typeface="Arial"/>
            </a:endParaRPr>
          </a:p>
        </p:txBody>
      </p:sp>
      <p:sp>
        <p:nvSpPr>
          <p:cNvPr id="377" name="Google Shape;377;p22"/>
          <p:cNvSpPr txBox="1"/>
          <p:nvPr/>
        </p:nvSpPr>
        <p:spPr>
          <a:xfrm>
            <a:off x="326539" y="2137470"/>
            <a:ext cx="952199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s-CO" sz="2400" u="none" cap="none" strike="noStrike">
                <a:solidFill>
                  <a:srgbClr val="171C3C"/>
                </a:solidFill>
                <a:latin typeface="Arial Black"/>
                <a:ea typeface="Arial Black"/>
                <a:cs typeface="Arial Black"/>
                <a:sym typeface="Arial Black"/>
              </a:rPr>
              <a:t>Prueba Piloto CL 81A </a:t>
            </a:r>
            <a:r>
              <a:rPr b="1" i="0" lang="es-CO" sz="2400" u="none" cap="none" strike="noStrike">
                <a:solidFill>
                  <a:srgbClr val="BBD700"/>
                </a:solidFill>
                <a:latin typeface="Arial Black"/>
                <a:ea typeface="Arial Black"/>
                <a:cs typeface="Arial Black"/>
                <a:sym typeface="Arial Black"/>
              </a:rPr>
              <a:t>entre KR 8 y KR 9.</a:t>
            </a:r>
            <a:endParaRPr/>
          </a:p>
        </p:txBody>
      </p:sp>
      <p:sp>
        <p:nvSpPr>
          <p:cNvPr id="378" name="Google Shape;378;p22"/>
          <p:cNvSpPr txBox="1"/>
          <p:nvPr/>
        </p:nvSpPr>
        <p:spPr>
          <a:xfrm>
            <a:off x="373882" y="2991957"/>
            <a:ext cx="7649223" cy="163121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2000" u="none" cap="none" strike="noStrike">
                <a:solidFill>
                  <a:srgbClr val="1D2046"/>
                </a:solidFill>
                <a:latin typeface="Arial"/>
                <a:ea typeface="Arial"/>
                <a:cs typeface="Arial"/>
                <a:sym typeface="Arial"/>
              </a:rPr>
              <a:t>En la Calle 81A entre Carrera 8 y Carrera 9 se realizó una prueba piloto de cambio de sentido vial, para de esta forma mitigar los conflictos entre vehículos y mejorar las condiciones de seguridad vial. Con la implementación de la medida se consiguieron los siguientes resultados:</a:t>
            </a:r>
            <a:endParaRPr/>
          </a:p>
        </p:txBody>
      </p:sp>
      <p:sp>
        <p:nvSpPr>
          <p:cNvPr id="379" name="Google Shape;379;p22"/>
          <p:cNvSpPr txBox="1"/>
          <p:nvPr/>
        </p:nvSpPr>
        <p:spPr>
          <a:xfrm>
            <a:off x="889361" y="4467845"/>
            <a:ext cx="7770460" cy="169277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br>
              <a:rPr b="0" i="0" lang="es-CO" sz="1200" u="none" cap="none" strike="noStrike">
                <a:solidFill>
                  <a:srgbClr val="595959"/>
                </a:solidFill>
                <a:latin typeface="Century Gothic"/>
                <a:ea typeface="Century Gothic"/>
                <a:cs typeface="Century Gothic"/>
                <a:sym typeface="Century Gothic"/>
              </a:rPr>
            </a:br>
            <a:br>
              <a:rPr b="0" i="0" lang="es-CO" sz="1200" u="none" cap="none" strike="noStrike">
                <a:solidFill>
                  <a:srgbClr val="595959"/>
                </a:solidFill>
                <a:latin typeface="Century Gothic"/>
                <a:ea typeface="Century Gothic"/>
                <a:cs typeface="Century Gothic"/>
                <a:sym typeface="Century Gothic"/>
              </a:rPr>
            </a:br>
            <a:endParaRPr b="1" i="0" sz="1200" u="none" cap="none" strike="noStrike">
              <a:solidFill>
                <a:srgbClr val="171C3C"/>
              </a:solidFill>
              <a:latin typeface="Arial Black"/>
              <a:ea typeface="Arial Black"/>
              <a:cs typeface="Arial Black"/>
              <a:sym typeface="Arial Black"/>
            </a:endParaRPr>
          </a:p>
          <a:p>
            <a:pPr indent="0" lvl="0" marL="457200" marR="0" rtl="0" algn="just">
              <a:lnSpc>
                <a:spcPct val="100000"/>
              </a:lnSpc>
              <a:spcBef>
                <a:spcPts val="0"/>
              </a:spcBef>
              <a:spcAft>
                <a:spcPts val="0"/>
              </a:spcAft>
              <a:buNone/>
            </a:pPr>
            <a:r>
              <a:rPr b="1" i="0" lang="es-CO" sz="1800" u="none" cap="none" strike="noStrike">
                <a:solidFill>
                  <a:srgbClr val="1D2046"/>
                </a:solidFill>
                <a:latin typeface="Arial"/>
                <a:ea typeface="Arial"/>
                <a:cs typeface="Arial"/>
                <a:sym typeface="Arial"/>
              </a:rPr>
              <a:t>Número de conflictos (HMD) inicial: 37</a:t>
            </a:r>
            <a:endParaRPr/>
          </a:p>
          <a:p>
            <a:pPr indent="0" lvl="0" marL="457200" marR="0" rtl="0" algn="just">
              <a:lnSpc>
                <a:spcPct val="100000"/>
              </a:lnSpc>
              <a:spcBef>
                <a:spcPts val="0"/>
              </a:spcBef>
              <a:spcAft>
                <a:spcPts val="0"/>
              </a:spcAft>
              <a:buNone/>
            </a:pPr>
            <a:r>
              <a:rPr b="1" i="0" lang="es-CO" sz="1800" u="none" cap="none" strike="noStrike">
                <a:solidFill>
                  <a:srgbClr val="1D2046"/>
                </a:solidFill>
                <a:latin typeface="Arial"/>
                <a:ea typeface="Arial"/>
                <a:cs typeface="Arial"/>
                <a:sym typeface="Arial"/>
              </a:rPr>
              <a:t>Número de </a:t>
            </a:r>
            <a:r>
              <a:rPr b="1" i="0" lang="es-CO" sz="1600" u="none" cap="none" strike="noStrike">
                <a:solidFill>
                  <a:srgbClr val="1D2046"/>
                </a:solidFill>
                <a:latin typeface="Arial"/>
                <a:ea typeface="Arial"/>
                <a:cs typeface="Arial"/>
                <a:sym typeface="Arial"/>
              </a:rPr>
              <a:t>conflictos</a:t>
            </a:r>
            <a:r>
              <a:rPr b="1" i="0" lang="es-CO" sz="1800" u="none" cap="none" strike="noStrike">
                <a:solidFill>
                  <a:srgbClr val="1D2046"/>
                </a:solidFill>
                <a:latin typeface="Arial"/>
                <a:ea typeface="Arial"/>
                <a:cs typeface="Arial"/>
                <a:sym typeface="Arial"/>
              </a:rPr>
              <a:t> (HMD)Prueba Piloto: 13</a:t>
            </a:r>
            <a:endParaRPr/>
          </a:p>
          <a:p>
            <a:pPr indent="0" lvl="0" marL="457200" marR="0" rtl="0" algn="just">
              <a:lnSpc>
                <a:spcPct val="100000"/>
              </a:lnSpc>
              <a:spcBef>
                <a:spcPts val="0"/>
              </a:spcBef>
              <a:spcAft>
                <a:spcPts val="0"/>
              </a:spcAft>
              <a:buNone/>
            </a:pPr>
            <a:r>
              <a:rPr b="1" i="0" lang="es-CO" sz="1800" u="none" cap="none" strike="noStrike">
                <a:solidFill>
                  <a:srgbClr val="1D2046"/>
                </a:solidFill>
                <a:latin typeface="Arial"/>
                <a:ea typeface="Arial"/>
                <a:cs typeface="Arial"/>
                <a:sym typeface="Arial"/>
              </a:rPr>
              <a:t>%Mitigación de Conflictos: 64,86%</a:t>
            </a:r>
            <a:endParaRPr/>
          </a:p>
          <a:p>
            <a:pPr indent="0" lvl="0" marL="0" marR="0" rtl="0" algn="l">
              <a:lnSpc>
                <a:spcPct val="100000"/>
              </a:lnSpc>
              <a:spcBef>
                <a:spcPts val="0"/>
              </a:spcBef>
              <a:spcAft>
                <a:spcPts val="0"/>
              </a:spcAft>
              <a:buNone/>
            </a:pPr>
            <a:r>
              <a:t/>
            </a:r>
            <a:endParaRPr b="1" i="0" sz="1200" u="none" cap="none" strike="noStrike">
              <a:solidFill>
                <a:srgbClr val="171C3C"/>
              </a:solidFill>
              <a:latin typeface="Arial Black"/>
              <a:ea typeface="Arial Black"/>
              <a:cs typeface="Arial Black"/>
              <a:sym typeface="Arial Black"/>
            </a:endParaRPr>
          </a:p>
        </p:txBody>
      </p:sp>
      <p:pic>
        <p:nvPicPr>
          <p:cNvPr id="380" name="Google Shape;380;p22"/>
          <p:cNvPicPr preferRelativeResize="0"/>
          <p:nvPr/>
        </p:nvPicPr>
        <p:blipFill rotWithShape="1">
          <a:blip r:embed="rId9">
            <a:alphaModFix/>
          </a:blip>
          <a:srcRect b="0" l="12500" r="8850" t="0"/>
          <a:stretch/>
        </p:blipFill>
        <p:spPr>
          <a:xfrm>
            <a:off x="8659821" y="1471958"/>
            <a:ext cx="3131834" cy="2239911"/>
          </a:xfrm>
          <a:prstGeom prst="round2DiagRect">
            <a:avLst>
              <a:gd fmla="val 16667" name="adj1"/>
              <a:gd fmla="val 0" name="adj2"/>
            </a:avLst>
          </a:prstGeom>
          <a:noFill/>
          <a:ln cap="sq" cmpd="sng" w="127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381" name="Google Shape;381;p22"/>
          <p:cNvPicPr preferRelativeResize="0"/>
          <p:nvPr/>
        </p:nvPicPr>
        <p:blipFill rotWithShape="1">
          <a:blip r:embed="rId10">
            <a:alphaModFix/>
          </a:blip>
          <a:srcRect b="0" l="0" r="24347" t="0"/>
          <a:stretch/>
        </p:blipFill>
        <p:spPr>
          <a:xfrm>
            <a:off x="8493930" y="3999263"/>
            <a:ext cx="3297725" cy="2451940"/>
          </a:xfrm>
          <a:prstGeom prst="round2DiagRect">
            <a:avLst>
              <a:gd fmla="val 16667" name="adj1"/>
              <a:gd fmla="val 0" name="adj2"/>
            </a:avLst>
          </a:prstGeom>
          <a:noFill/>
          <a:ln cap="sq" cmpd="sng" w="127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26"/>
          <p:cNvPicPr preferRelativeResize="0"/>
          <p:nvPr/>
        </p:nvPicPr>
        <p:blipFill rotWithShape="1">
          <a:blip r:embed="rId3">
            <a:alphaModFix/>
          </a:blip>
          <a:srcRect b="2110" l="0" r="62912" t="35963"/>
          <a:stretch/>
        </p:blipFill>
        <p:spPr>
          <a:xfrm>
            <a:off x="10159482" y="1543"/>
            <a:ext cx="2038945" cy="6858000"/>
          </a:xfrm>
          <a:prstGeom prst="rect">
            <a:avLst/>
          </a:prstGeom>
          <a:noFill/>
          <a:ln>
            <a:noFill/>
          </a:ln>
        </p:spPr>
      </p:pic>
      <p:cxnSp>
        <p:nvCxnSpPr>
          <p:cNvPr id="387" name="Google Shape;387;p26"/>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388" name="Google Shape;388;p26"/>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389" name="Google Shape;389;p26"/>
          <p:cNvSpPr txBox="1"/>
          <p:nvPr/>
        </p:nvSpPr>
        <p:spPr>
          <a:xfrm>
            <a:off x="376303"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8. Planes de Manejo de Tránsito-PMT</a:t>
            </a:r>
            <a:endParaRPr b="0" i="0" sz="1400" u="none" cap="none" strike="noStrike">
              <a:solidFill>
                <a:srgbClr val="000000"/>
              </a:solidFill>
              <a:latin typeface="Arial"/>
              <a:ea typeface="Arial"/>
              <a:cs typeface="Arial"/>
              <a:sym typeface="Arial"/>
            </a:endParaRPr>
          </a:p>
        </p:txBody>
      </p:sp>
      <p:sp>
        <p:nvSpPr>
          <p:cNvPr id="390" name="Google Shape;390;p26"/>
          <p:cNvSpPr txBox="1"/>
          <p:nvPr/>
        </p:nvSpPr>
        <p:spPr>
          <a:xfrm>
            <a:off x="252248" y="1035978"/>
            <a:ext cx="11775600" cy="14772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Chapinero en el 2024 se atendieron </a:t>
            </a:r>
            <a:r>
              <a:rPr b="1" i="0" lang="es-CO" sz="3000" u="none" cap="none" strike="noStrike">
                <a:solidFill>
                  <a:srgbClr val="BED000"/>
                </a:solidFill>
                <a:latin typeface="Arial Black"/>
                <a:ea typeface="Arial Black"/>
                <a:cs typeface="Arial Black"/>
                <a:sym typeface="Arial Black"/>
              </a:rPr>
              <a:t>2.079</a:t>
            </a:r>
            <a:r>
              <a:rPr b="1" i="0" lang="es-CO" sz="2000" u="none" cap="none" strike="noStrike">
                <a:solidFill>
                  <a:srgbClr val="1D2046"/>
                </a:solidFill>
                <a:latin typeface="Arial"/>
                <a:ea typeface="Arial"/>
                <a:cs typeface="Arial"/>
                <a:sym typeface="Arial"/>
              </a:rPr>
              <a:t> solicitudes de PMT que equivalen al </a:t>
            </a:r>
            <a:r>
              <a:rPr b="1" i="0" lang="es-CO" sz="3000" u="none" cap="none" strike="noStrike">
                <a:solidFill>
                  <a:srgbClr val="BED000"/>
                </a:solidFill>
                <a:latin typeface="Arial Black"/>
                <a:ea typeface="Arial Black"/>
                <a:cs typeface="Arial Black"/>
                <a:sym typeface="Arial Black"/>
              </a:rPr>
              <a:t>5% </a:t>
            </a:r>
            <a:r>
              <a:rPr b="1" i="0" lang="es-CO" sz="2000" u="none" cap="none" strike="noStrike">
                <a:solidFill>
                  <a:srgbClr val="1D2046"/>
                </a:solidFill>
                <a:latin typeface="Arial"/>
                <a:ea typeface="Arial"/>
                <a:cs typeface="Arial"/>
                <a:sym typeface="Arial"/>
              </a:rPr>
              <a:t>del total de PMT atendidos en Bogotá. Sobre los PMT locales, </a:t>
            </a:r>
            <a:r>
              <a:rPr b="1" i="0" lang="es-CO" sz="3000" u="none" cap="none" strike="noStrike">
                <a:solidFill>
                  <a:srgbClr val="BED000"/>
                </a:solidFill>
                <a:latin typeface="Arial Black"/>
                <a:ea typeface="Arial Black"/>
                <a:cs typeface="Arial Black"/>
                <a:sym typeface="Arial Black"/>
              </a:rPr>
              <a:t>90% </a:t>
            </a:r>
            <a:r>
              <a:rPr b="1" i="0" lang="es-CO" sz="2000" u="none" cap="none" strike="noStrike">
                <a:solidFill>
                  <a:srgbClr val="1D2046"/>
                </a:solidFill>
                <a:latin typeface="Arial"/>
                <a:ea typeface="Arial"/>
                <a:cs typeface="Arial"/>
                <a:sym typeface="Arial"/>
              </a:rPr>
              <a:t>son PMT para obras de infraestructura y </a:t>
            </a:r>
            <a:r>
              <a:rPr b="1" i="0" lang="es-CO" sz="3000" u="none" cap="none" strike="noStrike">
                <a:solidFill>
                  <a:srgbClr val="BED000"/>
                </a:solidFill>
                <a:latin typeface="Arial Black"/>
                <a:ea typeface="Arial Black"/>
                <a:cs typeface="Arial Black"/>
                <a:sym typeface="Arial Black"/>
              </a:rPr>
              <a:t>10% </a:t>
            </a:r>
            <a:r>
              <a:rPr b="1" i="0" lang="es-CO" sz="2000" u="none" cap="none" strike="noStrike">
                <a:solidFill>
                  <a:srgbClr val="1D2046"/>
                </a:solidFill>
                <a:latin typeface="Arial"/>
                <a:ea typeface="Arial"/>
                <a:cs typeface="Arial"/>
                <a:sym typeface="Arial"/>
              </a:rPr>
              <a:t>son PMT para obras de infraestructura de servicios públicos.</a:t>
            </a:r>
            <a:endParaRPr b="0" i="0" sz="1400" u="none" cap="none" strike="noStrike">
              <a:solidFill>
                <a:srgbClr val="000000"/>
              </a:solidFill>
              <a:latin typeface="Arial"/>
              <a:ea typeface="Arial"/>
              <a:cs typeface="Arial"/>
              <a:sym typeface="Arial"/>
            </a:endParaRPr>
          </a:p>
        </p:txBody>
      </p:sp>
      <p:pic>
        <p:nvPicPr>
          <p:cNvPr id="391" name="Google Shape;391;p26"/>
          <p:cNvPicPr preferRelativeResize="0"/>
          <p:nvPr/>
        </p:nvPicPr>
        <p:blipFill rotWithShape="1">
          <a:blip r:embed="rId4">
            <a:alphaModFix/>
          </a:blip>
          <a:srcRect b="0" l="0" r="0" t="0"/>
          <a:stretch/>
        </p:blipFill>
        <p:spPr>
          <a:xfrm>
            <a:off x="9726677" y="207295"/>
            <a:ext cx="2129687" cy="703500"/>
          </a:xfrm>
          <a:prstGeom prst="rect">
            <a:avLst/>
          </a:prstGeom>
          <a:noFill/>
          <a:ln>
            <a:noFill/>
          </a:ln>
        </p:spPr>
      </p:pic>
      <p:pic>
        <p:nvPicPr>
          <p:cNvPr id="392" name="Google Shape;392;p26"/>
          <p:cNvPicPr preferRelativeResize="0"/>
          <p:nvPr/>
        </p:nvPicPr>
        <p:blipFill rotWithShape="1">
          <a:blip r:embed="rId5">
            <a:alphaModFix amt="52999"/>
          </a:blip>
          <a:srcRect b="0" l="32615" r="0" t="0"/>
          <a:stretch/>
        </p:blipFill>
        <p:spPr>
          <a:xfrm>
            <a:off x="-3848" y="3229533"/>
            <a:ext cx="1375636" cy="3652299"/>
          </a:xfrm>
          <a:prstGeom prst="rect">
            <a:avLst/>
          </a:prstGeom>
          <a:noFill/>
          <a:ln>
            <a:noFill/>
          </a:ln>
        </p:spPr>
      </p:pic>
      <p:sp>
        <p:nvSpPr>
          <p:cNvPr id="393" name="Google Shape;393;p26"/>
          <p:cNvSpPr txBox="1"/>
          <p:nvPr/>
        </p:nvSpPr>
        <p:spPr>
          <a:xfrm>
            <a:off x="8125799" y="2830691"/>
            <a:ext cx="33321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2800" u="none" cap="none" strike="noStrike">
                <a:solidFill>
                  <a:srgbClr val="BED000"/>
                </a:solidFill>
                <a:latin typeface="Arial Black"/>
                <a:ea typeface="Arial Black"/>
                <a:cs typeface="Arial Black"/>
                <a:sym typeface="Arial Black"/>
              </a:rPr>
              <a:t>PMT atendidos</a:t>
            </a:r>
            <a:r>
              <a:rPr b="1" i="0" lang="es-CO" sz="1800" u="none" cap="none" strike="noStrike">
                <a:solidFill>
                  <a:srgbClr val="151837"/>
                </a:solidFill>
                <a:latin typeface="Arial"/>
                <a:ea typeface="Arial"/>
                <a:cs typeface="Arial"/>
                <a:sym typeface="Arial"/>
              </a:rPr>
              <a:t> </a:t>
            </a:r>
            <a:r>
              <a:rPr b="1" i="0" lang="es-CO" sz="1400" u="none" cap="none" strike="noStrike">
                <a:solidFill>
                  <a:srgbClr val="151837"/>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grpSp>
        <p:nvGrpSpPr>
          <p:cNvPr id="394" name="Google Shape;394;p26"/>
          <p:cNvGrpSpPr/>
          <p:nvPr/>
        </p:nvGrpSpPr>
        <p:grpSpPr>
          <a:xfrm>
            <a:off x="1864893" y="2551733"/>
            <a:ext cx="3874917" cy="707747"/>
            <a:chOff x="6967947" y="4957495"/>
            <a:chExt cx="2444743" cy="589200"/>
          </a:xfrm>
        </p:grpSpPr>
        <p:sp>
          <p:nvSpPr>
            <p:cNvPr id="395" name="Google Shape;395;p26"/>
            <p:cNvSpPr/>
            <p:nvPr/>
          </p:nvSpPr>
          <p:spPr>
            <a:xfrm>
              <a:off x="6967947" y="4957495"/>
              <a:ext cx="2420400" cy="589200"/>
            </a:xfrm>
            <a:prstGeom prst="rect">
              <a:avLst/>
            </a:prstGeom>
            <a:solidFill>
              <a:srgbClr val="151837"/>
            </a:solidFill>
            <a:ln cap="flat" cmpd="sng" w="19050">
              <a:solidFill>
                <a:srgbClr val="A1DB2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s-CO" sz="1800" u="none" cap="none" strike="noStrike">
                  <a:solidFill>
                    <a:schemeClr val="lt1"/>
                  </a:solidFill>
                  <a:latin typeface="Calibri"/>
                  <a:ea typeface="Calibri"/>
                  <a:cs typeface="Calibri"/>
                  <a:sym typeface="Calibri"/>
                </a:rPr>
                <a:t>`    </a:t>
              </a:r>
              <a:endParaRPr b="0" i="0" sz="1800" u="none" cap="none" strike="noStrike">
                <a:solidFill>
                  <a:schemeClr val="lt1"/>
                </a:solidFill>
                <a:latin typeface="Calibri"/>
                <a:ea typeface="Calibri"/>
                <a:cs typeface="Calibri"/>
                <a:sym typeface="Calibri"/>
              </a:endParaRPr>
            </a:p>
          </p:txBody>
        </p:sp>
        <p:sp>
          <p:nvSpPr>
            <p:cNvPr id="396" name="Google Shape;396;p26"/>
            <p:cNvSpPr txBox="1"/>
            <p:nvPr/>
          </p:nvSpPr>
          <p:spPr>
            <a:xfrm>
              <a:off x="6992290" y="5025684"/>
              <a:ext cx="2420400" cy="461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CO" sz="3000" u="none" cap="none" strike="noStrike">
                  <a:solidFill>
                    <a:srgbClr val="C3D029"/>
                  </a:solidFill>
                  <a:latin typeface="Arial Black"/>
                  <a:ea typeface="Arial Black"/>
                  <a:cs typeface="Arial Black"/>
                  <a:sym typeface="Arial Black"/>
                </a:rPr>
                <a:t>42.876</a:t>
              </a:r>
              <a:r>
                <a:rPr b="1" i="0" lang="es-CO" sz="2000" u="none" cap="none" strike="noStrike">
                  <a:solidFill>
                    <a:schemeClr val="lt1"/>
                  </a:solidFill>
                  <a:latin typeface="Arial Black"/>
                  <a:ea typeface="Arial Black"/>
                  <a:cs typeface="Arial Black"/>
                  <a:sym typeface="Arial Black"/>
                </a:rPr>
                <a:t> PMT´s Bogotá</a:t>
              </a:r>
              <a:endParaRPr b="0" i="0" sz="1400" u="none" cap="none" strike="noStrike">
                <a:solidFill>
                  <a:srgbClr val="000000"/>
                </a:solidFill>
                <a:latin typeface="Arial"/>
                <a:ea typeface="Arial"/>
                <a:cs typeface="Arial"/>
                <a:sym typeface="Arial"/>
              </a:endParaRPr>
            </a:p>
          </p:txBody>
        </p:sp>
      </p:grpSp>
      <p:pic>
        <p:nvPicPr>
          <p:cNvPr id="397" name="Google Shape;397;p26"/>
          <p:cNvPicPr preferRelativeResize="0"/>
          <p:nvPr/>
        </p:nvPicPr>
        <p:blipFill rotWithShape="1">
          <a:blip r:embed="rId6">
            <a:alphaModFix/>
          </a:blip>
          <a:srcRect b="0" l="0" r="0" t="0"/>
          <a:stretch/>
        </p:blipFill>
        <p:spPr>
          <a:xfrm>
            <a:off x="0" y="6260050"/>
            <a:ext cx="1864895" cy="597950"/>
          </a:xfrm>
          <a:prstGeom prst="rect">
            <a:avLst/>
          </a:prstGeom>
          <a:noFill/>
          <a:ln>
            <a:noFill/>
          </a:ln>
        </p:spPr>
      </p:pic>
      <p:pic>
        <p:nvPicPr>
          <p:cNvPr id="398" name="Google Shape;398;p26"/>
          <p:cNvPicPr preferRelativeResize="0"/>
          <p:nvPr/>
        </p:nvPicPr>
        <p:blipFill rotWithShape="1">
          <a:blip r:embed="rId7">
            <a:alphaModFix/>
          </a:blip>
          <a:srcRect b="0" l="0" r="0" t="0"/>
          <a:stretch/>
        </p:blipFill>
        <p:spPr>
          <a:xfrm>
            <a:off x="0" y="5237349"/>
            <a:ext cx="641678" cy="1649079"/>
          </a:xfrm>
          <a:prstGeom prst="rect">
            <a:avLst/>
          </a:prstGeom>
          <a:noFill/>
          <a:ln>
            <a:noFill/>
          </a:ln>
        </p:spPr>
      </p:pic>
      <p:sp>
        <p:nvSpPr>
          <p:cNvPr id="399" name="Google Shape;399;p26"/>
          <p:cNvSpPr txBox="1"/>
          <p:nvPr/>
        </p:nvSpPr>
        <p:spPr>
          <a:xfrm>
            <a:off x="8187000" y="3998140"/>
            <a:ext cx="3688500" cy="86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a:t>
            </a:r>
            <a:endParaRPr b="1" i="0" sz="2500" u="none" cap="none" strike="noStrike">
              <a:solidFill>
                <a:srgbClr val="151837"/>
              </a:solidFill>
              <a:latin typeface="Arial"/>
              <a:ea typeface="Arial"/>
              <a:cs typeface="Arial"/>
              <a:sym typeface="Arial"/>
            </a:endParaRPr>
          </a:p>
        </p:txBody>
      </p:sp>
      <p:grpSp>
        <p:nvGrpSpPr>
          <p:cNvPr id="400" name="Google Shape;400;p26"/>
          <p:cNvGrpSpPr/>
          <p:nvPr/>
        </p:nvGrpSpPr>
        <p:grpSpPr>
          <a:xfrm>
            <a:off x="6960572" y="3824701"/>
            <a:ext cx="1297286" cy="1227900"/>
            <a:chOff x="6959504" y="3588144"/>
            <a:chExt cx="1297286" cy="1227900"/>
          </a:xfrm>
        </p:grpSpPr>
        <p:grpSp>
          <p:nvGrpSpPr>
            <p:cNvPr id="401" name="Google Shape;401;p26"/>
            <p:cNvGrpSpPr/>
            <p:nvPr/>
          </p:nvGrpSpPr>
          <p:grpSpPr>
            <a:xfrm>
              <a:off x="6959504" y="3588144"/>
              <a:ext cx="1297286" cy="1227900"/>
              <a:chOff x="6905337" y="2379736"/>
              <a:chExt cx="1297286" cy="1227900"/>
            </a:xfrm>
          </p:grpSpPr>
          <p:sp>
            <p:nvSpPr>
              <p:cNvPr id="402" name="Google Shape;402;p26"/>
              <p:cNvSpPr/>
              <p:nvPr/>
            </p:nvSpPr>
            <p:spPr>
              <a:xfrm>
                <a:off x="6905337" y="2379736"/>
                <a:ext cx="1272000" cy="122790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3" name="Google Shape;403;p26"/>
              <p:cNvSpPr txBox="1"/>
              <p:nvPr/>
            </p:nvSpPr>
            <p:spPr>
              <a:xfrm>
                <a:off x="7071623" y="2636419"/>
                <a:ext cx="1131000"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90%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1.877*</a:t>
                </a:r>
                <a:endParaRPr b="0" i="0" sz="1400" u="none" cap="none" strike="noStrike">
                  <a:solidFill>
                    <a:srgbClr val="151837"/>
                  </a:solidFill>
                  <a:latin typeface="Arial"/>
                  <a:ea typeface="Arial"/>
                  <a:cs typeface="Arial"/>
                  <a:sym typeface="Arial"/>
                </a:endParaRPr>
              </a:p>
            </p:txBody>
          </p:sp>
        </p:grpSp>
        <p:cxnSp>
          <p:nvCxnSpPr>
            <p:cNvPr id="404" name="Google Shape;404;p26"/>
            <p:cNvCxnSpPr/>
            <p:nvPr/>
          </p:nvCxnSpPr>
          <p:spPr>
            <a:xfrm rot="10800000">
              <a:off x="7185489" y="4182413"/>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405" name="Google Shape;405;p26"/>
          <p:cNvGrpSpPr/>
          <p:nvPr/>
        </p:nvGrpSpPr>
        <p:grpSpPr>
          <a:xfrm>
            <a:off x="6917037" y="2478864"/>
            <a:ext cx="1375609" cy="1227976"/>
            <a:chOff x="6875311" y="2379732"/>
            <a:chExt cx="1145100" cy="1020083"/>
          </a:xfrm>
        </p:grpSpPr>
        <p:sp>
          <p:nvSpPr>
            <p:cNvPr id="406" name="Google Shape;406;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7" name="Google Shape;407;p26"/>
            <p:cNvSpPr txBox="1"/>
            <p:nvPr/>
          </p:nvSpPr>
          <p:spPr>
            <a:xfrm>
              <a:off x="6875311" y="2591742"/>
              <a:ext cx="1145100" cy="5880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5%</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2.079</a:t>
              </a:r>
              <a:endParaRPr b="0" i="0" sz="1400" u="none" cap="none" strike="noStrike">
                <a:solidFill>
                  <a:srgbClr val="151837"/>
                </a:solidFill>
                <a:latin typeface="Arial"/>
                <a:ea typeface="Arial"/>
                <a:cs typeface="Arial"/>
                <a:sym typeface="Arial"/>
              </a:endParaRPr>
            </a:p>
          </p:txBody>
        </p:sp>
      </p:grpSp>
      <p:sp>
        <p:nvSpPr>
          <p:cNvPr id="408" name="Google Shape;408;p26"/>
          <p:cNvSpPr txBox="1"/>
          <p:nvPr/>
        </p:nvSpPr>
        <p:spPr>
          <a:xfrm>
            <a:off x="8239200" y="5061873"/>
            <a:ext cx="3584100" cy="1246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500"/>
              <a:buFont typeface="Arial"/>
              <a:buNone/>
            </a:pPr>
            <a:r>
              <a:rPr b="1" i="0" lang="es-CO" sz="2500" u="none" cap="none" strike="noStrike">
                <a:solidFill>
                  <a:srgbClr val="BED000"/>
                </a:solidFill>
                <a:latin typeface="Arial Black"/>
                <a:ea typeface="Arial Black"/>
                <a:cs typeface="Arial Black"/>
                <a:sym typeface="Arial Black"/>
              </a:rPr>
              <a:t>PMT para obras de infraestructura de servicios públicos </a:t>
            </a:r>
            <a:endParaRPr b="1" i="0" sz="2500" u="none" cap="none" strike="noStrike">
              <a:solidFill>
                <a:srgbClr val="BED000"/>
              </a:solidFill>
              <a:latin typeface="Arial Black"/>
              <a:ea typeface="Arial Black"/>
              <a:cs typeface="Arial Black"/>
              <a:sym typeface="Arial Black"/>
            </a:endParaRPr>
          </a:p>
        </p:txBody>
      </p:sp>
      <p:cxnSp>
        <p:nvCxnSpPr>
          <p:cNvPr id="409" name="Google Shape;409;p26"/>
          <p:cNvCxnSpPr/>
          <p:nvPr/>
        </p:nvCxnSpPr>
        <p:spPr>
          <a:xfrm rot="10800000">
            <a:off x="7106415" y="3049179"/>
            <a:ext cx="981300" cy="0"/>
          </a:xfrm>
          <a:prstGeom prst="straightConnector1">
            <a:avLst/>
          </a:prstGeom>
          <a:noFill/>
          <a:ln cap="flat" cmpd="sng" w="38100">
            <a:solidFill>
              <a:srgbClr val="1D2046"/>
            </a:solidFill>
            <a:prstDash val="solid"/>
            <a:miter lim="800000"/>
            <a:headEnd len="sm" w="sm" type="none"/>
            <a:tailEnd len="sm" w="sm" type="none"/>
          </a:ln>
        </p:spPr>
      </p:cxnSp>
      <p:grpSp>
        <p:nvGrpSpPr>
          <p:cNvPr id="410" name="Google Shape;410;p26"/>
          <p:cNvGrpSpPr/>
          <p:nvPr/>
        </p:nvGrpSpPr>
        <p:grpSpPr>
          <a:xfrm>
            <a:off x="7023703" y="5128101"/>
            <a:ext cx="1297311" cy="1227874"/>
            <a:chOff x="6959519" y="3588140"/>
            <a:chExt cx="1082084" cy="1020083"/>
          </a:xfrm>
        </p:grpSpPr>
        <p:grpSp>
          <p:nvGrpSpPr>
            <p:cNvPr id="411" name="Google Shape;411;p26"/>
            <p:cNvGrpSpPr/>
            <p:nvPr/>
          </p:nvGrpSpPr>
          <p:grpSpPr>
            <a:xfrm>
              <a:off x="6959519" y="3588140"/>
              <a:ext cx="1082084" cy="1020083"/>
              <a:chOff x="6905352" y="2379732"/>
              <a:chExt cx="1082084" cy="1020083"/>
            </a:xfrm>
          </p:grpSpPr>
          <p:sp>
            <p:nvSpPr>
              <p:cNvPr id="412" name="Google Shape;412;p26"/>
              <p:cNvSpPr/>
              <p:nvPr/>
            </p:nvSpPr>
            <p:spPr>
              <a:xfrm>
                <a:off x="6905352" y="2379732"/>
                <a:ext cx="1040867" cy="102008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13" name="Google Shape;413;p26"/>
              <p:cNvSpPr txBox="1"/>
              <p:nvPr/>
            </p:nvSpPr>
            <p:spPr>
              <a:xfrm>
                <a:off x="6983036" y="2591749"/>
                <a:ext cx="1004400" cy="58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10%</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202**</a:t>
                </a:r>
                <a:endParaRPr b="0" i="0" sz="1400" u="none" cap="none" strike="noStrike">
                  <a:solidFill>
                    <a:srgbClr val="151837"/>
                  </a:solidFill>
                  <a:latin typeface="Arial"/>
                  <a:ea typeface="Arial"/>
                  <a:cs typeface="Arial"/>
                  <a:sym typeface="Arial"/>
                </a:endParaRPr>
              </a:p>
            </p:txBody>
          </p:sp>
        </p:grpSp>
        <p:cxnSp>
          <p:nvCxnSpPr>
            <p:cNvPr id="414" name="Google Shape;414;p26"/>
            <p:cNvCxnSpPr/>
            <p:nvPr/>
          </p:nvCxnSpPr>
          <p:spPr>
            <a:xfrm rot="10800000">
              <a:off x="7033089" y="4074438"/>
              <a:ext cx="900000" cy="0"/>
            </a:xfrm>
            <a:prstGeom prst="straightConnector1">
              <a:avLst/>
            </a:prstGeom>
            <a:noFill/>
            <a:ln cap="flat" cmpd="sng" w="38100">
              <a:solidFill>
                <a:srgbClr val="1D2046"/>
              </a:solidFill>
              <a:prstDash val="solid"/>
              <a:miter lim="800000"/>
              <a:headEnd len="sm" w="sm" type="none"/>
              <a:tailEnd len="sm" w="sm" type="none"/>
            </a:ln>
          </p:spPr>
        </p:cxnSp>
      </p:grpSp>
      <p:grpSp>
        <p:nvGrpSpPr>
          <p:cNvPr id="415" name="Google Shape;415;p26"/>
          <p:cNvGrpSpPr/>
          <p:nvPr/>
        </p:nvGrpSpPr>
        <p:grpSpPr>
          <a:xfrm>
            <a:off x="5640839" y="6405524"/>
            <a:ext cx="5981390" cy="400047"/>
            <a:chOff x="7458194" y="4904132"/>
            <a:chExt cx="2550900" cy="739200"/>
          </a:xfrm>
        </p:grpSpPr>
        <p:sp>
          <p:nvSpPr>
            <p:cNvPr id="416" name="Google Shape;416;p26"/>
            <p:cNvSpPr/>
            <p:nvPr/>
          </p:nvSpPr>
          <p:spPr>
            <a:xfrm>
              <a:off x="7467470" y="4961782"/>
              <a:ext cx="2420495" cy="630959"/>
            </a:xfrm>
            <a:prstGeom prst="rect">
              <a:avLst/>
            </a:prstGeom>
            <a:solidFill>
              <a:srgbClr val="C3D029"/>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s-CO" sz="1000" u="none" cap="none" strike="noStrike">
                  <a:solidFill>
                    <a:schemeClr val="lt1"/>
                  </a:solidFill>
                  <a:latin typeface="Calibri"/>
                  <a:ea typeface="Calibri"/>
                  <a:cs typeface="Calibri"/>
                  <a:sym typeface="Calibri"/>
                </a:rPr>
                <a:t>`</a:t>
              </a:r>
              <a:endParaRPr b="0" i="0" sz="1000" u="none" cap="none" strike="noStrike">
                <a:solidFill>
                  <a:schemeClr val="lt1"/>
                </a:solidFill>
                <a:latin typeface="Calibri"/>
                <a:ea typeface="Calibri"/>
                <a:cs typeface="Calibri"/>
                <a:sym typeface="Calibri"/>
              </a:endParaRPr>
            </a:p>
          </p:txBody>
        </p:sp>
        <p:sp>
          <p:nvSpPr>
            <p:cNvPr id="417" name="Google Shape;417;p26"/>
            <p:cNvSpPr txBox="1"/>
            <p:nvPr/>
          </p:nvSpPr>
          <p:spPr>
            <a:xfrm>
              <a:off x="7458194" y="4904132"/>
              <a:ext cx="2550900" cy="73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COI: Consolidado de obras de infraestructura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CO" sz="1000" u="none" cap="none" strike="noStrike">
                  <a:solidFill>
                    <a:srgbClr val="151837"/>
                  </a:solidFill>
                  <a:latin typeface="Arial Black"/>
                  <a:ea typeface="Arial Black"/>
                  <a:cs typeface="Arial Black"/>
                  <a:sym typeface="Arial Black"/>
                </a:rPr>
                <a:t>** COSS: Consolidado de obras de Infraestructura de servicios</a:t>
              </a:r>
              <a:r>
                <a:rPr b="0" i="0" lang="es-CO" sz="1000" u="none" cap="none" strike="noStrike">
                  <a:solidFill>
                    <a:srgbClr val="C3D029"/>
                  </a:solidFill>
                  <a:latin typeface="Arial Black"/>
                  <a:ea typeface="Arial Black"/>
                  <a:cs typeface="Arial Black"/>
                  <a:sym typeface="Arial Black"/>
                </a:rPr>
                <a:t> </a:t>
              </a:r>
              <a:r>
                <a:rPr b="0" i="0" lang="es-CO" sz="1000" u="none" cap="none" strike="noStrike">
                  <a:solidFill>
                    <a:srgbClr val="151837"/>
                  </a:solidFill>
                  <a:latin typeface="Arial Black"/>
                  <a:ea typeface="Arial Black"/>
                  <a:cs typeface="Arial Black"/>
                  <a:sym typeface="Arial Black"/>
                </a:rPr>
                <a:t>públicos.</a:t>
              </a:r>
              <a:endParaRPr b="0" i="0" sz="1000" u="none" cap="none" strike="noStrike">
                <a:solidFill>
                  <a:srgbClr val="151837"/>
                </a:solidFill>
                <a:latin typeface="Arial"/>
                <a:ea typeface="Arial"/>
                <a:cs typeface="Arial"/>
                <a:sym typeface="Arial"/>
              </a:endParaRPr>
            </a:p>
          </p:txBody>
        </p:sp>
      </p:grpSp>
      <p:pic>
        <p:nvPicPr>
          <p:cNvPr id="418" name="Google Shape;418;p26"/>
          <p:cNvPicPr preferRelativeResize="0"/>
          <p:nvPr/>
        </p:nvPicPr>
        <p:blipFill rotWithShape="1">
          <a:blip r:embed="rId8">
            <a:alphaModFix/>
          </a:blip>
          <a:srcRect b="0" l="0" r="0" t="0"/>
          <a:stretch/>
        </p:blipFill>
        <p:spPr>
          <a:xfrm>
            <a:off x="744950" y="3442675"/>
            <a:ext cx="3181350" cy="2952750"/>
          </a:xfrm>
          <a:prstGeom prst="rect">
            <a:avLst/>
          </a:prstGeom>
          <a:noFill/>
          <a:ln>
            <a:noFill/>
          </a:ln>
        </p:spPr>
      </p:pic>
      <p:pic>
        <p:nvPicPr>
          <p:cNvPr id="419" name="Google Shape;419;p26"/>
          <p:cNvPicPr preferRelativeResize="0"/>
          <p:nvPr/>
        </p:nvPicPr>
        <p:blipFill rotWithShape="1">
          <a:blip r:embed="rId9">
            <a:alphaModFix/>
          </a:blip>
          <a:srcRect b="0" l="14895" r="15506" t="0"/>
          <a:stretch/>
        </p:blipFill>
        <p:spPr>
          <a:xfrm>
            <a:off x="3835399" y="3413718"/>
            <a:ext cx="2794799" cy="28309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cxnSp>
        <p:nvCxnSpPr>
          <p:cNvPr id="424" name="Google Shape;424;p27"/>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25" name="Google Shape;425;p27"/>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26" name="Google Shape;426;p27"/>
          <p:cNvSpPr txBox="1"/>
          <p:nvPr/>
        </p:nvSpPr>
        <p:spPr>
          <a:xfrm>
            <a:off x="418346"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9. Infraestructura </a:t>
            </a:r>
            <a:endParaRPr b="0" i="0" sz="1400" u="none" cap="none" strike="noStrike">
              <a:solidFill>
                <a:srgbClr val="000000"/>
              </a:solidFill>
              <a:latin typeface="Arial"/>
              <a:ea typeface="Arial"/>
              <a:cs typeface="Arial"/>
              <a:sym typeface="Arial"/>
            </a:endParaRPr>
          </a:p>
        </p:txBody>
      </p:sp>
      <p:pic>
        <p:nvPicPr>
          <p:cNvPr id="427" name="Google Shape;427;p27"/>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28" name="Google Shape;428;p27"/>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29" name="Google Shape;429;p27"/>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30" name="Google Shape;430;p27"/>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31" name="Google Shape;431;p27"/>
          <p:cNvPicPr preferRelativeResize="0"/>
          <p:nvPr/>
        </p:nvPicPr>
        <p:blipFill rotWithShape="1">
          <a:blip r:embed="rId7">
            <a:alphaModFix/>
          </a:blip>
          <a:srcRect b="2110" l="0" r="62912" t="35963"/>
          <a:stretch/>
        </p:blipFill>
        <p:spPr>
          <a:xfrm>
            <a:off x="10142545" y="-44"/>
            <a:ext cx="2038945" cy="6858000"/>
          </a:xfrm>
          <a:prstGeom prst="rect">
            <a:avLst/>
          </a:prstGeom>
          <a:noFill/>
          <a:ln>
            <a:noFill/>
          </a:ln>
        </p:spPr>
      </p:pic>
      <p:sp>
        <p:nvSpPr>
          <p:cNvPr id="432" name="Google Shape;432;p27"/>
          <p:cNvSpPr txBox="1"/>
          <p:nvPr/>
        </p:nvSpPr>
        <p:spPr>
          <a:xfrm>
            <a:off x="266026" y="1176026"/>
            <a:ext cx="114585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Desde la SI se encaminan las políticas de desarrollo, construcción, mantenimiento y rehabilitación de la Infraestructura vial y de transporte, para la localidad de Chapinero en el 2024 se evaluó:</a:t>
            </a:r>
            <a:endParaRPr b="0" i="0" sz="1400" u="none" cap="none" strike="noStrike">
              <a:solidFill>
                <a:srgbClr val="000000"/>
              </a:solidFill>
              <a:latin typeface="Arial"/>
              <a:ea typeface="Arial"/>
              <a:cs typeface="Arial"/>
              <a:sym typeface="Arial"/>
            </a:endParaRPr>
          </a:p>
        </p:txBody>
      </p:sp>
      <p:sp>
        <p:nvSpPr>
          <p:cNvPr id="433" name="Google Shape;433;p27"/>
          <p:cNvSpPr txBox="1"/>
          <p:nvPr/>
        </p:nvSpPr>
        <p:spPr>
          <a:xfrm>
            <a:off x="8810474" y="2084576"/>
            <a:ext cx="31155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s-CO" sz="2000" u="none" cap="none" strike="noStrike">
                <a:solidFill>
                  <a:srgbClr val="CAD24C"/>
                </a:solidFill>
                <a:latin typeface="Arial Black"/>
                <a:ea typeface="Arial Black"/>
                <a:cs typeface="Arial Black"/>
                <a:sym typeface="Arial Black"/>
              </a:rPr>
              <a:t>Zonas de Parqueo Pago</a:t>
            </a:r>
            <a:endParaRPr b="0" i="0" sz="1400" u="none" cap="none" strike="noStrike">
              <a:solidFill>
                <a:srgbClr val="000000"/>
              </a:solidFill>
              <a:latin typeface="Arial"/>
              <a:ea typeface="Arial"/>
              <a:cs typeface="Arial"/>
              <a:sym typeface="Arial"/>
            </a:endParaRPr>
          </a:p>
        </p:txBody>
      </p:sp>
      <p:pic>
        <p:nvPicPr>
          <p:cNvPr id="434" name="Google Shape;434;p27"/>
          <p:cNvPicPr preferRelativeResize="0"/>
          <p:nvPr/>
        </p:nvPicPr>
        <p:blipFill rotWithShape="1">
          <a:blip r:embed="rId8">
            <a:alphaModFix/>
          </a:blip>
          <a:srcRect b="0" l="0" r="0" t="0"/>
          <a:stretch/>
        </p:blipFill>
        <p:spPr>
          <a:xfrm>
            <a:off x="8810474" y="2887935"/>
            <a:ext cx="3115500" cy="2246936"/>
          </a:xfrm>
          <a:prstGeom prst="rect">
            <a:avLst/>
          </a:prstGeom>
          <a:noFill/>
          <a:ln>
            <a:noFill/>
          </a:ln>
        </p:spPr>
      </p:pic>
      <p:pic>
        <p:nvPicPr>
          <p:cNvPr id="435" name="Google Shape;435;p27"/>
          <p:cNvPicPr preferRelativeResize="0"/>
          <p:nvPr/>
        </p:nvPicPr>
        <p:blipFill rotWithShape="1">
          <a:blip r:embed="rId9">
            <a:alphaModFix/>
          </a:blip>
          <a:srcRect b="0" l="0" r="0" t="0"/>
          <a:stretch/>
        </p:blipFill>
        <p:spPr>
          <a:xfrm>
            <a:off x="189034" y="2379822"/>
            <a:ext cx="5076761" cy="3766978"/>
          </a:xfrm>
          <a:prstGeom prst="rect">
            <a:avLst/>
          </a:prstGeom>
          <a:noFill/>
          <a:ln>
            <a:noFill/>
          </a:ln>
        </p:spPr>
      </p:pic>
      <p:pic>
        <p:nvPicPr>
          <p:cNvPr id="436" name="Google Shape;436;p27"/>
          <p:cNvPicPr preferRelativeResize="0"/>
          <p:nvPr/>
        </p:nvPicPr>
        <p:blipFill rotWithShape="1">
          <a:blip r:embed="rId10">
            <a:alphaModFix/>
          </a:blip>
          <a:srcRect b="0" l="0" r="0" t="0"/>
          <a:stretch/>
        </p:blipFill>
        <p:spPr>
          <a:xfrm>
            <a:off x="6607984" y="4639494"/>
            <a:ext cx="896514" cy="819331"/>
          </a:xfrm>
          <a:prstGeom prst="rect">
            <a:avLst/>
          </a:prstGeom>
          <a:noFill/>
          <a:ln>
            <a:noFill/>
          </a:ln>
        </p:spPr>
      </p:pic>
      <p:pic>
        <p:nvPicPr>
          <p:cNvPr id="437" name="Google Shape;437;p27"/>
          <p:cNvPicPr preferRelativeResize="0"/>
          <p:nvPr/>
        </p:nvPicPr>
        <p:blipFill rotWithShape="1">
          <a:blip r:embed="rId11">
            <a:alphaModFix/>
          </a:blip>
          <a:srcRect b="0" l="0" r="0" t="0"/>
          <a:stretch/>
        </p:blipFill>
        <p:spPr>
          <a:xfrm>
            <a:off x="6202166" y="2270511"/>
            <a:ext cx="1708150" cy="952500"/>
          </a:xfrm>
          <a:prstGeom prst="rect">
            <a:avLst/>
          </a:prstGeom>
          <a:noFill/>
          <a:ln>
            <a:noFill/>
          </a:ln>
        </p:spPr>
      </p:pic>
      <p:pic>
        <p:nvPicPr>
          <p:cNvPr id="438" name="Google Shape;438;p27"/>
          <p:cNvPicPr preferRelativeResize="0"/>
          <p:nvPr/>
        </p:nvPicPr>
        <p:blipFill rotWithShape="1">
          <a:blip r:embed="rId12">
            <a:alphaModFix/>
          </a:blip>
          <a:srcRect b="0" l="0" r="0" t="0"/>
          <a:stretch/>
        </p:blipFill>
        <p:spPr>
          <a:xfrm>
            <a:off x="5478078" y="3312599"/>
            <a:ext cx="2960954" cy="1001499"/>
          </a:xfrm>
          <a:prstGeom prst="rect">
            <a:avLst/>
          </a:prstGeom>
          <a:noFill/>
          <a:ln>
            <a:noFill/>
          </a:ln>
        </p:spPr>
      </p:pic>
      <p:pic>
        <p:nvPicPr>
          <p:cNvPr id="439" name="Google Shape;439;p27"/>
          <p:cNvPicPr preferRelativeResize="0"/>
          <p:nvPr/>
        </p:nvPicPr>
        <p:blipFill rotWithShape="1">
          <a:blip r:embed="rId13">
            <a:alphaModFix/>
          </a:blip>
          <a:srcRect b="0" l="0" r="0" t="0"/>
          <a:stretch/>
        </p:blipFill>
        <p:spPr>
          <a:xfrm>
            <a:off x="5475226" y="5689054"/>
            <a:ext cx="3335248" cy="8036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cxnSp>
        <p:nvCxnSpPr>
          <p:cNvPr id="98" name="Google Shape;98;p2"/>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99" name="Google Shape;99;p2"/>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sp>
        <p:nvSpPr>
          <p:cNvPr id="100" name="Google Shape;100;p2"/>
          <p:cNvSpPr txBox="1"/>
          <p:nvPr/>
        </p:nvSpPr>
        <p:spPr>
          <a:xfrm>
            <a:off x="445169" y="295282"/>
            <a:ext cx="10580183"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¿Qué es la rendición de cuentas?</a:t>
            </a:r>
            <a:endParaRPr b="1" i="0" sz="3400" u="none" cap="none" strike="noStrike">
              <a:solidFill>
                <a:srgbClr val="1D2046"/>
              </a:solidFill>
              <a:latin typeface="Arial Black"/>
              <a:ea typeface="Arial Black"/>
              <a:cs typeface="Arial Black"/>
              <a:sym typeface="Arial Black"/>
            </a:endParaRPr>
          </a:p>
        </p:txBody>
      </p:sp>
      <p:sp>
        <p:nvSpPr>
          <p:cNvPr id="101" name="Google Shape;101;p2"/>
          <p:cNvSpPr txBox="1"/>
          <p:nvPr/>
        </p:nvSpPr>
        <p:spPr>
          <a:xfrm>
            <a:off x="110633" y="1112997"/>
            <a:ext cx="11156458" cy="18466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Arial"/>
              <a:buNone/>
            </a:pPr>
            <a:r>
              <a:rPr b="1" i="0" lang="es-CO" sz="2400" u="none" cap="none" strike="noStrike">
                <a:solidFill>
                  <a:srgbClr val="1D2046"/>
                </a:solidFill>
                <a:latin typeface="Arial"/>
                <a:ea typeface="Arial"/>
                <a:cs typeface="Arial"/>
                <a:sym typeface="Arial"/>
              </a:rPr>
              <a:t>“La rendición de cuentas es un proceso que busca la transparencia de la gestión de la Administración Pública, y la adopción de los principios de Buen Gobierno, eficiencia, eficacia y transparencia en todas las actuaciones del servidor público”. (Ley 1757 de 2015 art. 48).</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b="0" l="28880" r="0" t="8695"/>
          <a:stretch/>
        </p:blipFill>
        <p:spPr>
          <a:xfrm>
            <a:off x="0" y="2771820"/>
            <a:ext cx="4414630" cy="4083078"/>
          </a:xfrm>
          <a:prstGeom prst="rect">
            <a:avLst/>
          </a:prstGeom>
          <a:noFill/>
          <a:ln>
            <a:noFill/>
          </a:ln>
        </p:spPr>
      </p:pic>
      <p:pic>
        <p:nvPicPr>
          <p:cNvPr id="103" name="Google Shape;103;p2"/>
          <p:cNvPicPr preferRelativeResize="0"/>
          <p:nvPr/>
        </p:nvPicPr>
        <p:blipFill rotWithShape="1">
          <a:blip r:embed="rId4">
            <a:alphaModFix amt="52999"/>
          </a:blip>
          <a:srcRect b="0" l="32615" r="0" t="0"/>
          <a:stretch/>
        </p:blipFill>
        <p:spPr>
          <a:xfrm>
            <a:off x="-15097" y="3223011"/>
            <a:ext cx="1375636" cy="3652299"/>
          </a:xfrm>
          <a:prstGeom prst="rect">
            <a:avLst/>
          </a:prstGeom>
          <a:noFill/>
          <a:ln>
            <a:noFill/>
          </a:ln>
        </p:spPr>
      </p:pic>
      <p:pic>
        <p:nvPicPr>
          <p:cNvPr id="104" name="Google Shape;104;p2"/>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05" name="Google Shape;105;p2"/>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06" name="Google Shape;106;p2"/>
          <p:cNvPicPr preferRelativeResize="0"/>
          <p:nvPr/>
        </p:nvPicPr>
        <p:blipFill rotWithShape="1">
          <a:blip r:embed="rId7">
            <a:alphaModFix/>
          </a:blip>
          <a:srcRect b="0" l="0" r="0" t="0"/>
          <a:stretch/>
        </p:blipFill>
        <p:spPr>
          <a:xfrm>
            <a:off x="4850104" y="2771820"/>
            <a:ext cx="5754834" cy="4011855"/>
          </a:xfrm>
          <a:prstGeom prst="rect">
            <a:avLst/>
          </a:prstGeom>
          <a:noFill/>
          <a:ln>
            <a:noFill/>
          </a:ln>
        </p:spPr>
      </p:pic>
      <p:pic>
        <p:nvPicPr>
          <p:cNvPr id="107" name="Google Shape;107;p2"/>
          <p:cNvPicPr preferRelativeResize="0"/>
          <p:nvPr/>
        </p:nvPicPr>
        <p:blipFill rotWithShape="1">
          <a:blip r:embed="rId8">
            <a:alphaModFix/>
          </a:blip>
          <a:srcRect b="2111" l="0" r="62912" t="35961"/>
          <a:stretch/>
        </p:blipFill>
        <p:spPr>
          <a:xfrm>
            <a:off x="10173245" y="1190"/>
            <a:ext cx="2038944"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cxnSp>
        <p:nvCxnSpPr>
          <p:cNvPr id="444" name="Google Shape;444;p2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45" name="Google Shape;445;p2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46" name="Google Shape;446;p28"/>
          <p:cNvSpPr txBox="1"/>
          <p:nvPr/>
        </p:nvSpPr>
        <p:spPr>
          <a:xfrm>
            <a:off x="50242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10. Transporte Privado </a:t>
            </a:r>
            <a:endParaRPr b="0" i="0" sz="1400" u="none" cap="none" strike="noStrike">
              <a:solidFill>
                <a:srgbClr val="000000"/>
              </a:solidFill>
              <a:latin typeface="Arial"/>
              <a:ea typeface="Arial"/>
              <a:cs typeface="Arial"/>
              <a:sym typeface="Arial"/>
            </a:endParaRPr>
          </a:p>
        </p:txBody>
      </p:sp>
      <p:pic>
        <p:nvPicPr>
          <p:cNvPr id="447" name="Google Shape;447;p28"/>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48" name="Google Shape;448;p28"/>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49" name="Google Shape;449;p28"/>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50" name="Google Shape;450;p28"/>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sp>
        <p:nvSpPr>
          <p:cNvPr id="451" name="Google Shape;451;p28"/>
          <p:cNvSpPr txBox="1"/>
          <p:nvPr/>
        </p:nvSpPr>
        <p:spPr>
          <a:xfrm>
            <a:off x="229802" y="1042792"/>
            <a:ext cx="11662500"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la localidad de Chapinero Fe se tiene implementada el área AI01, AI02, AI03, AI04 y AI07 del proyecto ZPP - Contrato interadministrativo 2021-2470 con la TTSA, con un total de 2.928 cupos .</a:t>
            </a:r>
            <a:endParaRPr b="1" i="0" sz="2000" u="none" cap="none" strike="noStrike">
              <a:solidFill>
                <a:srgbClr val="1D2046"/>
              </a:solidFill>
              <a:latin typeface="Arial"/>
              <a:ea typeface="Arial"/>
              <a:cs typeface="Arial"/>
              <a:sym typeface="Arial"/>
            </a:endParaRPr>
          </a:p>
        </p:txBody>
      </p:sp>
      <p:sp>
        <p:nvSpPr>
          <p:cNvPr id="452" name="Google Shape;452;p28"/>
          <p:cNvSpPr txBox="1"/>
          <p:nvPr/>
        </p:nvSpPr>
        <p:spPr>
          <a:xfrm>
            <a:off x="4572667" y="3860889"/>
            <a:ext cx="3179223" cy="1169511"/>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s-CO" sz="1600" u="none" cap="none" strike="noStrike">
                <a:solidFill>
                  <a:schemeClr val="lt1"/>
                </a:solidFill>
                <a:latin typeface="Arial"/>
                <a:ea typeface="Arial"/>
                <a:cs typeface="Arial"/>
                <a:sym typeface="Arial"/>
              </a:rPr>
              <a:t>En el 2024 se realizaron </a:t>
            </a:r>
            <a:r>
              <a:rPr b="1" i="0" lang="es-CO" sz="2000" u="none" cap="none" strike="noStrike">
                <a:solidFill>
                  <a:srgbClr val="BED000"/>
                </a:solidFill>
                <a:latin typeface="Arial Black"/>
                <a:ea typeface="Arial Black"/>
                <a:cs typeface="Arial Black"/>
                <a:sym typeface="Arial Black"/>
              </a:rPr>
              <a:t>189.741</a:t>
            </a:r>
            <a:r>
              <a:rPr b="0" i="0" lang="es-CO" sz="1600" u="none" cap="none" strike="noStrike">
                <a:solidFill>
                  <a:schemeClr val="lt1"/>
                </a:solidFill>
                <a:latin typeface="Arial"/>
                <a:ea typeface="Arial"/>
                <a:cs typeface="Arial"/>
                <a:sym typeface="Arial"/>
              </a:rPr>
              <a:t> solicitudes de permiso alcanzando un recaudo de $28.155.926.50.</a:t>
            </a:r>
            <a:endParaRPr b="1" i="0" sz="2800" u="none" cap="none" strike="noStrike">
              <a:solidFill>
                <a:schemeClr val="lt1"/>
              </a:solidFill>
              <a:latin typeface="Arial Black"/>
              <a:ea typeface="Arial Black"/>
              <a:cs typeface="Arial Black"/>
              <a:sym typeface="Arial Black"/>
            </a:endParaRPr>
          </a:p>
        </p:txBody>
      </p:sp>
      <p:sp>
        <p:nvSpPr>
          <p:cNvPr id="453" name="Google Shape;453;p28"/>
          <p:cNvSpPr txBox="1"/>
          <p:nvPr/>
        </p:nvSpPr>
        <p:spPr>
          <a:xfrm>
            <a:off x="10316076" y="4156768"/>
            <a:ext cx="931500" cy="400069"/>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248</a:t>
            </a:r>
            <a:endParaRPr b="0" i="0" sz="1400" u="none" cap="none" strike="noStrike">
              <a:solidFill>
                <a:srgbClr val="000000"/>
              </a:solidFill>
              <a:latin typeface="Arial"/>
              <a:ea typeface="Arial"/>
              <a:cs typeface="Arial"/>
              <a:sym typeface="Arial"/>
            </a:endParaRPr>
          </a:p>
        </p:txBody>
      </p:sp>
      <p:sp>
        <p:nvSpPr>
          <p:cNvPr id="454" name="Google Shape;454;p28"/>
          <p:cNvSpPr txBox="1"/>
          <p:nvPr/>
        </p:nvSpPr>
        <p:spPr>
          <a:xfrm>
            <a:off x="4570599" y="3523058"/>
            <a:ext cx="3179223"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Pico y placa solidario</a:t>
            </a:r>
            <a:endParaRPr b="0" i="0" sz="1500" u="none" cap="none" strike="noStrike">
              <a:solidFill>
                <a:schemeClr val="accent6"/>
              </a:solidFill>
              <a:latin typeface="Arial"/>
              <a:ea typeface="Arial"/>
              <a:cs typeface="Arial"/>
              <a:sym typeface="Arial"/>
            </a:endParaRPr>
          </a:p>
        </p:txBody>
      </p:sp>
      <p:pic>
        <p:nvPicPr>
          <p:cNvPr id="455" name="Google Shape;455;p28"/>
          <p:cNvPicPr preferRelativeResize="0"/>
          <p:nvPr/>
        </p:nvPicPr>
        <p:blipFill rotWithShape="1">
          <a:blip r:embed="rId7">
            <a:alphaModFix/>
          </a:blip>
          <a:srcRect b="0" l="0" r="0" t="0"/>
          <a:stretch/>
        </p:blipFill>
        <p:spPr>
          <a:xfrm>
            <a:off x="4751891" y="1870408"/>
            <a:ext cx="3000000" cy="1550096"/>
          </a:xfrm>
          <a:prstGeom prst="rect">
            <a:avLst/>
          </a:prstGeom>
          <a:noFill/>
          <a:ln>
            <a:noFill/>
          </a:ln>
        </p:spPr>
      </p:pic>
      <p:sp>
        <p:nvSpPr>
          <p:cNvPr id="456" name="Google Shape;456;p28"/>
          <p:cNvSpPr txBox="1"/>
          <p:nvPr/>
        </p:nvSpPr>
        <p:spPr>
          <a:xfrm>
            <a:off x="8372382" y="3796758"/>
            <a:ext cx="2038944" cy="877133"/>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Registro Distrital de Estacionamiento fuera de vía</a:t>
            </a:r>
            <a:endParaRPr b="0" i="0" sz="1500" u="none" cap="none" strike="noStrike">
              <a:solidFill>
                <a:srgbClr val="000000"/>
              </a:solidFill>
              <a:latin typeface="Arial"/>
              <a:ea typeface="Arial"/>
              <a:cs typeface="Arial"/>
              <a:sym typeface="Arial"/>
            </a:endParaRPr>
          </a:p>
        </p:txBody>
      </p:sp>
      <p:sp>
        <p:nvSpPr>
          <p:cNvPr id="457" name="Google Shape;457;p28"/>
          <p:cNvSpPr txBox="1"/>
          <p:nvPr/>
        </p:nvSpPr>
        <p:spPr>
          <a:xfrm>
            <a:off x="8756606" y="1823024"/>
            <a:ext cx="30000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Zonas de cargue y descargue</a:t>
            </a:r>
            <a:endParaRPr b="0" i="0" sz="1500" u="none" cap="none" strike="noStrike">
              <a:solidFill>
                <a:srgbClr val="000000"/>
              </a:solidFill>
              <a:latin typeface="Arial"/>
              <a:ea typeface="Arial"/>
              <a:cs typeface="Arial"/>
              <a:sym typeface="Arial"/>
            </a:endParaRPr>
          </a:p>
        </p:txBody>
      </p:sp>
      <p:sp>
        <p:nvSpPr>
          <p:cNvPr id="458" name="Google Shape;458;p28"/>
          <p:cNvSpPr txBox="1"/>
          <p:nvPr/>
        </p:nvSpPr>
        <p:spPr>
          <a:xfrm>
            <a:off x="4751891" y="5237349"/>
            <a:ext cx="1864800" cy="8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s-CO" sz="1500" u="none" cap="none" strike="noStrike">
                <a:solidFill>
                  <a:schemeClr val="accent6"/>
                </a:solidFill>
                <a:latin typeface="Arial"/>
                <a:ea typeface="Arial"/>
                <a:cs typeface="Arial"/>
                <a:sym typeface="Arial"/>
              </a:rPr>
              <a:t>Planes Integrales de Movilidad Sostenible</a:t>
            </a:r>
            <a:endParaRPr b="1" i="0" sz="1500" u="none" cap="none" strike="noStrike">
              <a:solidFill>
                <a:schemeClr val="accent6"/>
              </a:solidFill>
              <a:latin typeface="Arial"/>
              <a:ea typeface="Arial"/>
              <a:cs typeface="Arial"/>
              <a:sym typeface="Arial"/>
            </a:endParaRPr>
          </a:p>
        </p:txBody>
      </p:sp>
      <p:sp>
        <p:nvSpPr>
          <p:cNvPr id="459" name="Google Shape;459;p28"/>
          <p:cNvSpPr txBox="1"/>
          <p:nvPr/>
        </p:nvSpPr>
        <p:spPr>
          <a:xfrm>
            <a:off x="4931833" y="6054026"/>
            <a:ext cx="931500" cy="400069"/>
          </a:xfrm>
          <a:prstGeom prst="rect">
            <a:avLst/>
          </a:prstGeom>
          <a:solidFill>
            <a:srgbClr val="151837"/>
          </a:solidFill>
          <a:ln cap="flat" cmpd="sng" w="9525">
            <a:solidFill>
              <a:srgbClr val="A4D057"/>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27</a:t>
            </a:r>
            <a:endParaRPr b="0" i="0" sz="1400" u="none" cap="none" strike="noStrike">
              <a:solidFill>
                <a:srgbClr val="000000"/>
              </a:solidFill>
              <a:latin typeface="Arial"/>
              <a:ea typeface="Arial"/>
              <a:cs typeface="Arial"/>
              <a:sym typeface="Arial"/>
            </a:endParaRPr>
          </a:p>
        </p:txBody>
      </p:sp>
      <p:pic>
        <p:nvPicPr>
          <p:cNvPr id="460" name="Google Shape;460;p28"/>
          <p:cNvPicPr preferRelativeResize="0"/>
          <p:nvPr/>
        </p:nvPicPr>
        <p:blipFill rotWithShape="1">
          <a:blip r:embed="rId8">
            <a:alphaModFix/>
          </a:blip>
          <a:srcRect b="0" l="0" r="0" t="0"/>
          <a:stretch/>
        </p:blipFill>
        <p:spPr>
          <a:xfrm>
            <a:off x="7162325" y="5271667"/>
            <a:ext cx="4544175" cy="1462559"/>
          </a:xfrm>
          <a:prstGeom prst="rect">
            <a:avLst/>
          </a:prstGeom>
          <a:noFill/>
          <a:ln>
            <a:noFill/>
          </a:ln>
        </p:spPr>
      </p:pic>
      <p:pic>
        <p:nvPicPr>
          <p:cNvPr id="461" name="Google Shape;461;p28"/>
          <p:cNvPicPr preferRelativeResize="0"/>
          <p:nvPr/>
        </p:nvPicPr>
        <p:blipFill rotWithShape="1">
          <a:blip r:embed="rId9">
            <a:alphaModFix/>
          </a:blip>
          <a:srcRect b="2111" l="21388" r="62911" t="35961"/>
          <a:stretch/>
        </p:blipFill>
        <p:spPr>
          <a:xfrm>
            <a:off x="11156784" y="0"/>
            <a:ext cx="863142" cy="6858000"/>
          </a:xfrm>
          <a:prstGeom prst="rect">
            <a:avLst/>
          </a:prstGeom>
          <a:noFill/>
          <a:ln>
            <a:noFill/>
          </a:ln>
        </p:spPr>
      </p:pic>
      <p:pic>
        <p:nvPicPr>
          <p:cNvPr id="462" name="Google Shape;462;p28"/>
          <p:cNvPicPr preferRelativeResize="0"/>
          <p:nvPr/>
        </p:nvPicPr>
        <p:blipFill rotWithShape="1">
          <a:blip r:embed="rId10">
            <a:alphaModFix/>
          </a:blip>
          <a:srcRect b="0" l="11908" r="15653" t="0"/>
          <a:stretch/>
        </p:blipFill>
        <p:spPr>
          <a:xfrm>
            <a:off x="97378" y="2090655"/>
            <a:ext cx="4360001" cy="4032646"/>
          </a:xfrm>
          <a:prstGeom prst="rect">
            <a:avLst/>
          </a:prstGeom>
          <a:noFill/>
          <a:ln>
            <a:noFill/>
          </a:ln>
        </p:spPr>
      </p:pic>
      <p:pic>
        <p:nvPicPr>
          <p:cNvPr id="463" name="Google Shape;463;p28"/>
          <p:cNvPicPr preferRelativeResize="0"/>
          <p:nvPr/>
        </p:nvPicPr>
        <p:blipFill rotWithShape="1">
          <a:blip r:embed="rId11">
            <a:alphaModFix/>
          </a:blip>
          <a:srcRect b="0" l="0" r="0" t="0"/>
          <a:stretch/>
        </p:blipFill>
        <p:spPr>
          <a:xfrm>
            <a:off x="8513632" y="2239036"/>
            <a:ext cx="3406761" cy="111755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cxnSp>
        <p:nvCxnSpPr>
          <p:cNvPr id="468" name="Google Shape;468;p2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469" name="Google Shape;469;p2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470" name="Google Shape;470;p29"/>
          <p:cNvSpPr txBox="1"/>
          <p:nvPr/>
        </p:nvSpPr>
        <p:spPr>
          <a:xfrm>
            <a:off x="41834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11. Bicicleta y Peatón  </a:t>
            </a:r>
            <a:endParaRPr b="0" i="0" sz="1400" u="none" cap="none" strike="noStrike">
              <a:solidFill>
                <a:srgbClr val="000000"/>
              </a:solidFill>
              <a:latin typeface="Arial"/>
              <a:ea typeface="Arial"/>
              <a:cs typeface="Arial"/>
              <a:sym typeface="Arial"/>
            </a:endParaRPr>
          </a:p>
        </p:txBody>
      </p:sp>
      <p:pic>
        <p:nvPicPr>
          <p:cNvPr id="471" name="Google Shape;471;p29"/>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472" name="Google Shape;472;p29"/>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473" name="Google Shape;473;p29"/>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474" name="Google Shape;474;p29"/>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475" name="Google Shape;475;p29"/>
          <p:cNvPicPr preferRelativeResize="0"/>
          <p:nvPr/>
        </p:nvPicPr>
        <p:blipFill rotWithShape="1">
          <a:blip r:embed="rId7">
            <a:alphaModFix/>
          </a:blip>
          <a:srcRect b="2110" l="0" r="62912" t="35963"/>
          <a:stretch/>
        </p:blipFill>
        <p:spPr>
          <a:xfrm>
            <a:off x="10153055" y="1638"/>
            <a:ext cx="2038945" cy="6858000"/>
          </a:xfrm>
          <a:prstGeom prst="rect">
            <a:avLst/>
          </a:prstGeom>
          <a:noFill/>
          <a:ln>
            <a:noFill/>
          </a:ln>
        </p:spPr>
      </p:pic>
      <p:grpSp>
        <p:nvGrpSpPr>
          <p:cNvPr id="476" name="Google Shape;476;p29"/>
          <p:cNvGrpSpPr/>
          <p:nvPr/>
        </p:nvGrpSpPr>
        <p:grpSpPr>
          <a:xfrm>
            <a:off x="433037" y="2409498"/>
            <a:ext cx="1195544" cy="1100280"/>
            <a:chOff x="5925336" y="4746615"/>
            <a:chExt cx="1195544" cy="1100280"/>
          </a:xfrm>
        </p:grpSpPr>
        <p:sp>
          <p:nvSpPr>
            <p:cNvPr id="477" name="Google Shape;477;p29"/>
            <p:cNvSpPr/>
            <p:nvPr/>
          </p:nvSpPr>
          <p:spPr>
            <a:xfrm>
              <a:off x="5925336" y="4746615"/>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478" name="Google Shape;478;p29"/>
            <p:cNvPicPr preferRelativeResize="0"/>
            <p:nvPr/>
          </p:nvPicPr>
          <p:blipFill rotWithShape="1">
            <a:blip r:embed="rId8">
              <a:alphaModFix/>
            </a:blip>
            <a:srcRect b="0" l="0" r="0" t="0"/>
            <a:stretch/>
          </p:blipFill>
          <p:spPr>
            <a:xfrm>
              <a:off x="6192785" y="5082146"/>
              <a:ext cx="719102" cy="430563"/>
            </a:xfrm>
            <a:prstGeom prst="rect">
              <a:avLst/>
            </a:prstGeom>
            <a:noFill/>
            <a:ln>
              <a:noFill/>
            </a:ln>
          </p:spPr>
        </p:pic>
      </p:grpSp>
      <p:grpSp>
        <p:nvGrpSpPr>
          <p:cNvPr id="479" name="Google Shape;479;p29"/>
          <p:cNvGrpSpPr/>
          <p:nvPr/>
        </p:nvGrpSpPr>
        <p:grpSpPr>
          <a:xfrm>
            <a:off x="1702676" y="2710386"/>
            <a:ext cx="3147759" cy="400111"/>
            <a:chOff x="299142" y="2211699"/>
            <a:chExt cx="2262784" cy="635400"/>
          </a:xfrm>
        </p:grpSpPr>
        <p:sp>
          <p:nvSpPr>
            <p:cNvPr id="480" name="Google Shape;480;p29"/>
            <p:cNvSpPr/>
            <p:nvPr/>
          </p:nvSpPr>
          <p:spPr>
            <a:xfrm>
              <a:off x="299142" y="2211699"/>
              <a:ext cx="2254200" cy="635400"/>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81" name="Google Shape;481;p29"/>
            <p:cNvSpPr txBox="1"/>
            <p:nvPr/>
          </p:nvSpPr>
          <p:spPr>
            <a:xfrm>
              <a:off x="307726" y="2304267"/>
              <a:ext cx="22542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Bicicletas compartidas – Tem Bici</a:t>
              </a:r>
              <a:endParaRPr b="1" i="0" sz="1200" u="none" cap="none" strike="noStrike">
                <a:solidFill>
                  <a:srgbClr val="151837"/>
                </a:solidFill>
                <a:latin typeface="Arial"/>
                <a:ea typeface="Arial"/>
                <a:cs typeface="Arial"/>
                <a:sym typeface="Arial"/>
              </a:endParaRPr>
            </a:p>
          </p:txBody>
        </p:sp>
      </p:grpSp>
      <p:grpSp>
        <p:nvGrpSpPr>
          <p:cNvPr id="482" name="Google Shape;482;p29"/>
          <p:cNvGrpSpPr/>
          <p:nvPr/>
        </p:nvGrpSpPr>
        <p:grpSpPr>
          <a:xfrm>
            <a:off x="5097154" y="5519110"/>
            <a:ext cx="2253030" cy="1084324"/>
            <a:chOff x="603312" y="4469673"/>
            <a:chExt cx="1348151" cy="402466"/>
          </a:xfrm>
        </p:grpSpPr>
        <p:sp>
          <p:nvSpPr>
            <p:cNvPr id="483" name="Google Shape;483;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84" name="Google Shape;484;p29"/>
            <p:cNvSpPr txBox="1"/>
            <p:nvPr/>
          </p:nvSpPr>
          <p:spPr>
            <a:xfrm>
              <a:off x="603312" y="4528332"/>
              <a:ext cx="1348151" cy="25130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1 IED</a:t>
              </a:r>
              <a:endParaRPr b="0"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s-CO" sz="1900" u="none" cap="none" strike="noStrike">
                  <a:solidFill>
                    <a:schemeClr val="lt1"/>
                  </a:solidFill>
                  <a:latin typeface="Arial Black"/>
                  <a:ea typeface="Arial Black"/>
                  <a:cs typeface="Arial Black"/>
                  <a:sym typeface="Arial Black"/>
                </a:rPr>
                <a:t>con 35 cupos</a:t>
              </a:r>
              <a:r>
                <a:rPr b="1" i="0" lang="es-CO" sz="1600" u="none" cap="none" strike="noStrike">
                  <a:solidFill>
                    <a:schemeClr val="lt1"/>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grpSp>
      <p:grpSp>
        <p:nvGrpSpPr>
          <p:cNvPr id="485" name="Google Shape;485;p29"/>
          <p:cNvGrpSpPr/>
          <p:nvPr/>
        </p:nvGrpSpPr>
        <p:grpSpPr>
          <a:xfrm>
            <a:off x="2370333" y="5859981"/>
            <a:ext cx="2487857" cy="400069"/>
            <a:chOff x="276581" y="2332709"/>
            <a:chExt cx="2276795" cy="635304"/>
          </a:xfrm>
        </p:grpSpPr>
        <p:sp>
          <p:nvSpPr>
            <p:cNvPr id="486" name="Google Shape;486;p29"/>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487" name="Google Shape;487;p29"/>
            <p:cNvSpPr txBox="1"/>
            <p:nvPr/>
          </p:nvSpPr>
          <p:spPr>
            <a:xfrm>
              <a:off x="276581" y="2405987"/>
              <a:ext cx="2254235" cy="4887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Cupos IED para Bicicletas</a:t>
              </a:r>
              <a:endParaRPr b="1" i="0" sz="1200" u="none" cap="none" strike="noStrike">
                <a:solidFill>
                  <a:srgbClr val="151837"/>
                </a:solidFill>
                <a:latin typeface="Arial"/>
                <a:ea typeface="Arial"/>
                <a:cs typeface="Arial"/>
                <a:sym typeface="Arial"/>
              </a:endParaRPr>
            </a:p>
          </p:txBody>
        </p:sp>
      </p:grpSp>
      <p:grpSp>
        <p:nvGrpSpPr>
          <p:cNvPr id="488" name="Google Shape;488;p29"/>
          <p:cNvGrpSpPr/>
          <p:nvPr/>
        </p:nvGrpSpPr>
        <p:grpSpPr>
          <a:xfrm>
            <a:off x="4982475" y="2068789"/>
            <a:ext cx="2547409" cy="1342797"/>
            <a:chOff x="541003" y="4244199"/>
            <a:chExt cx="1524299" cy="532096"/>
          </a:xfrm>
        </p:grpSpPr>
        <p:sp>
          <p:nvSpPr>
            <p:cNvPr id="489" name="Google Shape;489;p29"/>
            <p:cNvSpPr/>
            <p:nvPr/>
          </p:nvSpPr>
          <p:spPr>
            <a:xfrm>
              <a:off x="541003" y="4244199"/>
              <a:ext cx="1524299" cy="53209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0" name="Google Shape;490;p29"/>
            <p:cNvSpPr txBox="1"/>
            <p:nvPr/>
          </p:nvSpPr>
          <p:spPr>
            <a:xfrm>
              <a:off x="611887" y="4346823"/>
              <a:ext cx="1408675" cy="32927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86</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Estaciones</a:t>
              </a:r>
              <a:endParaRPr b="1" i="0" sz="2000" u="none" cap="none" strike="noStrike">
                <a:solidFill>
                  <a:schemeClr val="lt1"/>
                </a:solidFill>
                <a:latin typeface="Arial Black"/>
                <a:ea typeface="Arial Black"/>
                <a:cs typeface="Arial Black"/>
                <a:sym typeface="Arial Black"/>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rgbClr val="A1DB27"/>
                  </a:solidFill>
                  <a:latin typeface="Arial Black"/>
                  <a:ea typeface="Arial Black"/>
                  <a:cs typeface="Arial Black"/>
                  <a:sym typeface="Arial Black"/>
                </a:rPr>
                <a:t>22</a:t>
              </a:r>
              <a:r>
                <a:rPr b="1" i="0" lang="es-CO" sz="2000" u="none" cap="none" strike="noStrike">
                  <a:solidFill>
                    <a:schemeClr val="lt1"/>
                  </a:solidFill>
                  <a:latin typeface="Arial Black"/>
                  <a:ea typeface="Arial Black"/>
                  <a:cs typeface="Arial Black"/>
                  <a:sym typeface="Arial Black"/>
                </a:rPr>
                <a:t>  </a:t>
              </a:r>
              <a:r>
                <a:rPr b="1" i="0" lang="es-CO" sz="1600" u="none" cap="none" strike="noStrike">
                  <a:solidFill>
                    <a:schemeClr val="lt1"/>
                  </a:solidFill>
                  <a:latin typeface="Arial Black"/>
                  <a:ea typeface="Arial Black"/>
                  <a:cs typeface="Arial Black"/>
                  <a:sym typeface="Arial Black"/>
                </a:rPr>
                <a:t>Ciclo talleres</a:t>
              </a:r>
              <a:endParaRPr b="1" i="0" sz="2000" u="none" cap="none" strike="noStrike">
                <a:solidFill>
                  <a:schemeClr val="lt1"/>
                </a:solidFill>
                <a:latin typeface="Arial Black"/>
                <a:ea typeface="Arial Black"/>
                <a:cs typeface="Arial Black"/>
                <a:sym typeface="Arial Black"/>
              </a:endParaRPr>
            </a:p>
          </p:txBody>
        </p:sp>
      </p:grpSp>
      <p:grpSp>
        <p:nvGrpSpPr>
          <p:cNvPr id="491" name="Google Shape;491;p29"/>
          <p:cNvGrpSpPr/>
          <p:nvPr/>
        </p:nvGrpSpPr>
        <p:grpSpPr>
          <a:xfrm>
            <a:off x="778488" y="3966876"/>
            <a:ext cx="1195544" cy="1100280"/>
            <a:chOff x="1197347" y="3211893"/>
            <a:chExt cx="1195544" cy="1100280"/>
          </a:xfrm>
        </p:grpSpPr>
        <p:sp>
          <p:nvSpPr>
            <p:cNvPr id="492" name="Google Shape;492;p29"/>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493" name="Google Shape;493;p29"/>
            <p:cNvPicPr preferRelativeResize="0"/>
            <p:nvPr/>
          </p:nvPicPr>
          <p:blipFill rotWithShape="1">
            <a:blip r:embed="rId9">
              <a:alphaModFix/>
            </a:blip>
            <a:srcRect b="0" l="0" r="0" t="0"/>
            <a:stretch/>
          </p:blipFill>
          <p:spPr>
            <a:xfrm>
              <a:off x="1335124" y="3404578"/>
              <a:ext cx="765021" cy="711306"/>
            </a:xfrm>
            <a:prstGeom prst="rect">
              <a:avLst/>
            </a:prstGeom>
            <a:noFill/>
            <a:ln>
              <a:noFill/>
            </a:ln>
          </p:spPr>
        </p:pic>
      </p:grpSp>
      <p:grpSp>
        <p:nvGrpSpPr>
          <p:cNvPr id="494" name="Google Shape;494;p29"/>
          <p:cNvGrpSpPr/>
          <p:nvPr/>
        </p:nvGrpSpPr>
        <p:grpSpPr>
          <a:xfrm>
            <a:off x="5132354" y="4521650"/>
            <a:ext cx="2191682" cy="621689"/>
            <a:chOff x="630750" y="4469673"/>
            <a:chExt cx="1311442" cy="402466"/>
          </a:xfrm>
        </p:grpSpPr>
        <p:sp>
          <p:nvSpPr>
            <p:cNvPr id="495" name="Google Shape;495;p29"/>
            <p:cNvSpPr/>
            <p:nvPr/>
          </p:nvSpPr>
          <p:spPr>
            <a:xfrm>
              <a:off x="630750" y="4469673"/>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96" name="Google Shape;496;p29"/>
            <p:cNvSpPr txBox="1"/>
            <p:nvPr/>
          </p:nvSpPr>
          <p:spPr>
            <a:xfrm>
              <a:off x="650170" y="4533437"/>
              <a:ext cx="1242942" cy="258997"/>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1.587</a:t>
              </a:r>
              <a:endParaRPr b="1" i="0" sz="2000" u="none" cap="none" strike="noStrike">
                <a:solidFill>
                  <a:schemeClr val="lt1"/>
                </a:solidFill>
                <a:latin typeface="Arial Black"/>
                <a:ea typeface="Arial Black"/>
                <a:cs typeface="Arial Black"/>
                <a:sym typeface="Arial Black"/>
              </a:endParaRPr>
            </a:p>
          </p:txBody>
        </p:sp>
      </p:grpSp>
      <p:sp>
        <p:nvSpPr>
          <p:cNvPr id="497" name="Google Shape;497;p29"/>
          <p:cNvSpPr txBox="1"/>
          <p:nvPr/>
        </p:nvSpPr>
        <p:spPr>
          <a:xfrm>
            <a:off x="229802" y="1200446"/>
            <a:ext cx="11662500" cy="769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De los</a:t>
            </a:r>
            <a:r>
              <a:rPr b="1" i="0" lang="es-CO" sz="2400" u="none" cap="none" strike="noStrike">
                <a:solidFill>
                  <a:srgbClr val="1D2046"/>
                </a:solidFill>
                <a:latin typeface="Arial"/>
                <a:ea typeface="Arial"/>
                <a:cs typeface="Arial"/>
                <a:sym typeface="Arial"/>
              </a:rPr>
              <a:t> </a:t>
            </a:r>
            <a:r>
              <a:rPr b="1" i="0" lang="es-CO" sz="2400" u="none" cap="none" strike="noStrike">
                <a:solidFill>
                  <a:srgbClr val="C3D029"/>
                </a:solidFill>
                <a:latin typeface="Arial"/>
                <a:ea typeface="Arial"/>
                <a:cs typeface="Arial"/>
                <a:sym typeface="Arial"/>
              </a:rPr>
              <a:t>661,07 Km</a:t>
            </a:r>
            <a:r>
              <a:rPr b="1" i="0" lang="es-CO" sz="2400" u="none" cap="none" strike="noStrike">
                <a:solidFill>
                  <a:srgbClr val="1D2046"/>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Ciclo Infraestructura existente en el Distrito, </a:t>
            </a:r>
            <a:r>
              <a:rPr b="1" i="0" lang="es-CO" sz="2400" u="none" cap="none" strike="noStrike">
                <a:solidFill>
                  <a:srgbClr val="C3D029"/>
                </a:solidFill>
                <a:latin typeface="Arial"/>
                <a:ea typeface="Arial"/>
                <a:cs typeface="Arial"/>
                <a:sym typeface="Arial"/>
              </a:rPr>
              <a:t>28,36 km</a:t>
            </a:r>
            <a:r>
              <a:rPr b="1" i="0" lang="es-CO" sz="2000" u="none" cap="none" strike="noStrike">
                <a:solidFill>
                  <a:srgbClr val="C3D029"/>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se encuentra en la localidad Chapinero.</a:t>
            </a:r>
            <a:endParaRPr b="1" i="0" sz="2000" u="none" cap="none" strike="noStrike">
              <a:solidFill>
                <a:srgbClr val="1D2046"/>
              </a:solidFill>
              <a:latin typeface="Arial"/>
              <a:ea typeface="Arial"/>
              <a:cs typeface="Arial"/>
              <a:sym typeface="Arial"/>
            </a:endParaRPr>
          </a:p>
        </p:txBody>
      </p:sp>
      <p:grpSp>
        <p:nvGrpSpPr>
          <p:cNvPr id="498" name="Google Shape;498;p29"/>
          <p:cNvGrpSpPr/>
          <p:nvPr/>
        </p:nvGrpSpPr>
        <p:grpSpPr>
          <a:xfrm>
            <a:off x="1178954" y="5466869"/>
            <a:ext cx="1195544" cy="1100280"/>
            <a:chOff x="1914720" y="5466869"/>
            <a:chExt cx="1195544" cy="1100280"/>
          </a:xfrm>
        </p:grpSpPr>
        <p:sp>
          <p:nvSpPr>
            <p:cNvPr id="499" name="Google Shape;499;p29"/>
            <p:cNvSpPr/>
            <p:nvPr/>
          </p:nvSpPr>
          <p:spPr>
            <a:xfrm>
              <a:off x="1914720" y="5466869"/>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00" name="Google Shape;500;p29"/>
            <p:cNvPicPr preferRelativeResize="0"/>
            <p:nvPr/>
          </p:nvPicPr>
          <p:blipFill rotWithShape="1">
            <a:blip r:embed="rId10">
              <a:alphaModFix/>
            </a:blip>
            <a:srcRect b="0" l="0" r="0" t="0"/>
            <a:stretch/>
          </p:blipFill>
          <p:spPr>
            <a:xfrm>
              <a:off x="2128125" y="5677651"/>
              <a:ext cx="752556" cy="591928"/>
            </a:xfrm>
            <a:prstGeom prst="rect">
              <a:avLst/>
            </a:prstGeom>
            <a:noFill/>
            <a:ln>
              <a:noFill/>
            </a:ln>
          </p:spPr>
        </p:pic>
      </p:grpSp>
      <p:sp>
        <p:nvSpPr>
          <p:cNvPr id="501" name="Google Shape;501;p29"/>
          <p:cNvSpPr txBox="1"/>
          <p:nvPr/>
        </p:nvSpPr>
        <p:spPr>
          <a:xfrm>
            <a:off x="2038852" y="4617410"/>
            <a:ext cx="3000000" cy="400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Registro de Bicicletas </a:t>
            </a:r>
            <a:endParaRPr b="0" i="0" sz="1400" u="none" cap="none" strike="noStrike">
              <a:solidFill>
                <a:srgbClr val="000000"/>
              </a:solidFill>
              <a:latin typeface="Arial"/>
              <a:ea typeface="Arial"/>
              <a:cs typeface="Arial"/>
              <a:sym typeface="Arial"/>
            </a:endParaRPr>
          </a:p>
        </p:txBody>
      </p:sp>
      <p:sp>
        <p:nvSpPr>
          <p:cNvPr id="502" name="Google Shape;502;p29"/>
          <p:cNvSpPr txBox="1"/>
          <p:nvPr/>
        </p:nvSpPr>
        <p:spPr>
          <a:xfrm>
            <a:off x="2042377" y="3951885"/>
            <a:ext cx="3000000" cy="615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Jornada de registro de Bicicletas en la vía</a:t>
            </a:r>
            <a:endParaRPr b="0" i="0" sz="1400" u="none" cap="none" strike="noStrike">
              <a:solidFill>
                <a:srgbClr val="000000"/>
              </a:solidFill>
              <a:latin typeface="Arial"/>
              <a:ea typeface="Arial"/>
              <a:cs typeface="Arial"/>
              <a:sym typeface="Arial"/>
            </a:endParaRPr>
          </a:p>
        </p:txBody>
      </p:sp>
      <p:grpSp>
        <p:nvGrpSpPr>
          <p:cNvPr id="503" name="Google Shape;503;p29"/>
          <p:cNvGrpSpPr/>
          <p:nvPr/>
        </p:nvGrpSpPr>
        <p:grpSpPr>
          <a:xfrm>
            <a:off x="5132467" y="3865675"/>
            <a:ext cx="2191445" cy="621896"/>
            <a:chOff x="630750" y="4469673"/>
            <a:chExt cx="1311300" cy="402600"/>
          </a:xfrm>
        </p:grpSpPr>
        <p:sp>
          <p:nvSpPr>
            <p:cNvPr id="504" name="Google Shape;504;p29"/>
            <p:cNvSpPr/>
            <p:nvPr/>
          </p:nvSpPr>
          <p:spPr>
            <a:xfrm>
              <a:off x="630750" y="4469673"/>
              <a:ext cx="1311300" cy="402600"/>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5" name="Google Shape;505;p29"/>
            <p:cNvSpPr txBox="1"/>
            <p:nvPr/>
          </p:nvSpPr>
          <p:spPr>
            <a:xfrm>
              <a:off x="650170" y="4533437"/>
              <a:ext cx="1242900" cy="259200"/>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26</a:t>
              </a:r>
              <a:endParaRPr b="1" i="0" sz="2000" u="none" cap="none" strike="noStrike">
                <a:solidFill>
                  <a:schemeClr val="lt1"/>
                </a:solidFill>
                <a:latin typeface="Arial Black"/>
                <a:ea typeface="Arial Black"/>
                <a:cs typeface="Arial Black"/>
                <a:sym typeface="Arial Black"/>
              </a:endParaRPr>
            </a:p>
          </p:txBody>
        </p:sp>
      </p:grpSp>
      <p:pic>
        <p:nvPicPr>
          <p:cNvPr id="506" name="Google Shape;506;p29"/>
          <p:cNvPicPr preferRelativeResize="0"/>
          <p:nvPr/>
        </p:nvPicPr>
        <p:blipFill rotWithShape="1">
          <a:blip r:embed="rId11">
            <a:alphaModFix/>
          </a:blip>
          <a:srcRect b="0" l="0" r="0" t="0"/>
          <a:stretch/>
        </p:blipFill>
        <p:spPr>
          <a:xfrm>
            <a:off x="8529402" y="5996803"/>
            <a:ext cx="2297631" cy="810929"/>
          </a:xfrm>
          <a:prstGeom prst="rect">
            <a:avLst/>
          </a:prstGeom>
          <a:noFill/>
          <a:ln>
            <a:noFill/>
          </a:ln>
        </p:spPr>
      </p:pic>
      <p:pic>
        <p:nvPicPr>
          <p:cNvPr id="507" name="Google Shape;507;p29"/>
          <p:cNvPicPr preferRelativeResize="0"/>
          <p:nvPr/>
        </p:nvPicPr>
        <p:blipFill rotWithShape="1">
          <a:blip r:embed="rId12">
            <a:alphaModFix/>
          </a:blip>
          <a:srcRect b="0" l="0" r="0" t="0"/>
          <a:stretch/>
        </p:blipFill>
        <p:spPr>
          <a:xfrm>
            <a:off x="7644159" y="1781708"/>
            <a:ext cx="4172147" cy="4093718"/>
          </a:xfrm>
          <a:prstGeom prst="rect">
            <a:avLst/>
          </a:prstGeom>
          <a:noFill/>
          <a:ln cap="flat" cmpd="sng" w="9525">
            <a:solidFill>
              <a:srgbClr val="595959"/>
            </a:solidFill>
            <a:prstDash val="solid"/>
            <a:round/>
            <a:headEnd len="sm" w="sm" type="none"/>
            <a:tailEnd len="sm" w="sm" type="none"/>
          </a:ln>
        </p:spPr>
      </p:pic>
      <p:sp>
        <p:nvSpPr>
          <p:cNvPr id="508" name="Google Shape;508;p29"/>
          <p:cNvSpPr/>
          <p:nvPr/>
        </p:nvSpPr>
        <p:spPr>
          <a:xfrm>
            <a:off x="2050923" y="4017329"/>
            <a:ext cx="2931552" cy="550156"/>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09" name="Google Shape;509;p29"/>
          <p:cNvSpPr/>
          <p:nvPr/>
        </p:nvSpPr>
        <p:spPr>
          <a:xfrm>
            <a:off x="2050923" y="4664430"/>
            <a:ext cx="2931552" cy="393112"/>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cxnSp>
        <p:nvCxnSpPr>
          <p:cNvPr id="514" name="Google Shape;514;p25"/>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15" name="Google Shape;515;p25"/>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16" name="Google Shape;516;p25"/>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517" name="Google Shape;517;p25"/>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518" name="Google Shape;518;p25"/>
          <p:cNvPicPr preferRelativeResize="0"/>
          <p:nvPr/>
        </p:nvPicPr>
        <p:blipFill rotWithShape="1">
          <a:blip r:embed="rId4">
            <a:alphaModFix/>
          </a:blip>
          <a:srcRect b="0" l="0" r="0" t="0"/>
          <a:stretch/>
        </p:blipFill>
        <p:spPr>
          <a:xfrm>
            <a:off x="0" y="5237349"/>
            <a:ext cx="641678" cy="1649080"/>
          </a:xfrm>
          <a:prstGeom prst="rect">
            <a:avLst/>
          </a:prstGeom>
          <a:noFill/>
          <a:ln>
            <a:noFill/>
          </a:ln>
        </p:spPr>
      </p:pic>
      <p:grpSp>
        <p:nvGrpSpPr>
          <p:cNvPr id="519" name="Google Shape;519;p25"/>
          <p:cNvGrpSpPr/>
          <p:nvPr/>
        </p:nvGrpSpPr>
        <p:grpSpPr>
          <a:xfrm>
            <a:off x="288452" y="5412748"/>
            <a:ext cx="777387" cy="791982"/>
            <a:chOff x="1197347" y="3211893"/>
            <a:chExt cx="1195544" cy="1100280"/>
          </a:xfrm>
        </p:grpSpPr>
        <p:sp>
          <p:nvSpPr>
            <p:cNvPr id="520" name="Google Shape;520;p25"/>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21" name="Google Shape;521;p25"/>
            <p:cNvPicPr preferRelativeResize="0"/>
            <p:nvPr/>
          </p:nvPicPr>
          <p:blipFill rotWithShape="1">
            <a:blip r:embed="rId5">
              <a:alphaModFix/>
            </a:blip>
            <a:srcRect b="0" l="0" r="0" t="0"/>
            <a:stretch/>
          </p:blipFill>
          <p:spPr>
            <a:xfrm>
              <a:off x="1335124" y="3404578"/>
              <a:ext cx="765021" cy="711306"/>
            </a:xfrm>
            <a:prstGeom prst="rect">
              <a:avLst/>
            </a:prstGeom>
            <a:noFill/>
            <a:ln>
              <a:noFill/>
            </a:ln>
          </p:spPr>
        </p:pic>
      </p:grpSp>
      <p:grpSp>
        <p:nvGrpSpPr>
          <p:cNvPr id="522" name="Google Shape;522;p25"/>
          <p:cNvGrpSpPr/>
          <p:nvPr/>
        </p:nvGrpSpPr>
        <p:grpSpPr>
          <a:xfrm>
            <a:off x="261033" y="3611842"/>
            <a:ext cx="777348" cy="792031"/>
            <a:chOff x="868710" y="3848061"/>
            <a:chExt cx="1015249" cy="863343"/>
          </a:xfrm>
        </p:grpSpPr>
        <p:pic>
          <p:nvPicPr>
            <p:cNvPr descr="Imagen" id="523" name="Google Shape;523;p25"/>
            <p:cNvPicPr preferRelativeResize="0"/>
            <p:nvPr/>
          </p:nvPicPr>
          <p:blipFill rotWithShape="1">
            <a:blip r:embed="rId6">
              <a:alphaModFix/>
            </a:blip>
            <a:srcRect b="0" l="0" r="0" t="0"/>
            <a:stretch/>
          </p:blipFill>
          <p:spPr>
            <a:xfrm>
              <a:off x="1081017" y="3993771"/>
              <a:ext cx="586243" cy="510953"/>
            </a:xfrm>
            <a:prstGeom prst="rect">
              <a:avLst/>
            </a:prstGeom>
            <a:noFill/>
            <a:ln>
              <a:noFill/>
            </a:ln>
          </p:spPr>
        </p:pic>
        <p:sp>
          <p:nvSpPr>
            <p:cNvPr id="524" name="Google Shape;524;p25"/>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25" name="Google Shape;525;p25"/>
          <p:cNvGrpSpPr/>
          <p:nvPr/>
        </p:nvGrpSpPr>
        <p:grpSpPr>
          <a:xfrm>
            <a:off x="287011" y="4512433"/>
            <a:ext cx="777348" cy="792031"/>
            <a:chOff x="1236944" y="5027585"/>
            <a:chExt cx="1015249" cy="863343"/>
          </a:xfrm>
        </p:grpSpPr>
        <p:pic>
          <p:nvPicPr>
            <p:cNvPr descr="Imagen" id="526" name="Google Shape;526;p25"/>
            <p:cNvPicPr preferRelativeResize="0"/>
            <p:nvPr/>
          </p:nvPicPr>
          <p:blipFill rotWithShape="1">
            <a:blip r:embed="rId7">
              <a:alphaModFix/>
            </a:blip>
            <a:srcRect b="0" l="0" r="0" t="0"/>
            <a:stretch/>
          </p:blipFill>
          <p:spPr>
            <a:xfrm>
              <a:off x="1397553" y="5159008"/>
              <a:ext cx="688307" cy="568128"/>
            </a:xfrm>
            <a:prstGeom prst="rect">
              <a:avLst/>
            </a:prstGeom>
            <a:noFill/>
            <a:ln>
              <a:noFill/>
            </a:ln>
          </p:spPr>
        </p:pic>
        <p:sp>
          <p:nvSpPr>
            <p:cNvPr id="527" name="Google Shape;527;p25"/>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28" name="Google Shape;528;p25"/>
          <p:cNvGrpSpPr/>
          <p:nvPr/>
        </p:nvGrpSpPr>
        <p:grpSpPr>
          <a:xfrm>
            <a:off x="283174" y="2730642"/>
            <a:ext cx="777374" cy="792031"/>
            <a:chOff x="3017232" y="4014646"/>
            <a:chExt cx="858000" cy="863343"/>
          </a:xfrm>
        </p:grpSpPr>
        <p:pic>
          <p:nvPicPr>
            <p:cNvPr descr="Imagen" id="529" name="Google Shape;529;p25"/>
            <p:cNvPicPr preferRelativeResize="0"/>
            <p:nvPr/>
          </p:nvPicPr>
          <p:blipFill rotWithShape="1">
            <a:blip r:embed="rId8">
              <a:alphaModFix/>
            </a:blip>
            <a:srcRect b="0" l="0" r="0" t="0"/>
            <a:stretch/>
          </p:blipFill>
          <p:spPr>
            <a:xfrm>
              <a:off x="3095551" y="4140968"/>
              <a:ext cx="720000" cy="612000"/>
            </a:xfrm>
            <a:prstGeom prst="rect">
              <a:avLst/>
            </a:prstGeom>
            <a:noFill/>
            <a:ln>
              <a:noFill/>
            </a:ln>
          </p:spPr>
        </p:pic>
        <p:sp>
          <p:nvSpPr>
            <p:cNvPr id="530" name="Google Shape;530;p25"/>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31" name="Google Shape;531;p25"/>
          <p:cNvGrpSpPr/>
          <p:nvPr/>
        </p:nvGrpSpPr>
        <p:grpSpPr>
          <a:xfrm>
            <a:off x="1354291" y="5580709"/>
            <a:ext cx="2257620" cy="400051"/>
            <a:chOff x="299142" y="2332709"/>
            <a:chExt cx="2254234" cy="635304"/>
          </a:xfrm>
        </p:grpSpPr>
        <p:sp>
          <p:nvSpPr>
            <p:cNvPr id="532" name="Google Shape;532;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33" name="Google Shape;533;p25"/>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CONTROL SOCIAL</a:t>
              </a:r>
              <a:endParaRPr b="1" i="0" sz="1200" u="none" cap="none" strike="noStrike">
                <a:solidFill>
                  <a:srgbClr val="151837"/>
                </a:solidFill>
                <a:latin typeface="Arial"/>
                <a:ea typeface="Arial"/>
                <a:cs typeface="Arial"/>
                <a:sym typeface="Arial"/>
              </a:endParaRPr>
            </a:p>
          </p:txBody>
        </p:sp>
      </p:grpSp>
      <p:grpSp>
        <p:nvGrpSpPr>
          <p:cNvPr id="534" name="Google Shape;534;p25"/>
          <p:cNvGrpSpPr/>
          <p:nvPr/>
        </p:nvGrpSpPr>
        <p:grpSpPr>
          <a:xfrm>
            <a:off x="5480074" y="5609640"/>
            <a:ext cx="1098266" cy="504008"/>
            <a:chOff x="630750" y="4469672"/>
            <a:chExt cx="1311442" cy="402466"/>
          </a:xfrm>
        </p:grpSpPr>
        <p:sp>
          <p:nvSpPr>
            <p:cNvPr id="535" name="Google Shape;535;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6" name="Google Shape;536;p25"/>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106</a:t>
              </a:r>
              <a:endParaRPr b="1" i="0" sz="2000" u="none" cap="none" strike="noStrike">
                <a:solidFill>
                  <a:schemeClr val="lt1"/>
                </a:solidFill>
                <a:latin typeface="Arial Black"/>
                <a:ea typeface="Arial Black"/>
                <a:cs typeface="Arial Black"/>
                <a:sym typeface="Arial Black"/>
              </a:endParaRPr>
            </a:p>
          </p:txBody>
        </p:sp>
      </p:grpSp>
      <p:grpSp>
        <p:nvGrpSpPr>
          <p:cNvPr id="537" name="Google Shape;537;p25"/>
          <p:cNvGrpSpPr/>
          <p:nvPr/>
        </p:nvGrpSpPr>
        <p:grpSpPr>
          <a:xfrm>
            <a:off x="3850060" y="5597436"/>
            <a:ext cx="1098266" cy="504008"/>
            <a:chOff x="630750" y="4469673"/>
            <a:chExt cx="1311442" cy="402466"/>
          </a:xfrm>
        </p:grpSpPr>
        <p:sp>
          <p:nvSpPr>
            <p:cNvPr id="538" name="Google Shape;538;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39" name="Google Shape;539;p25"/>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12</a:t>
              </a:r>
              <a:endParaRPr b="1" i="0" sz="2000" u="none" cap="none" strike="noStrike">
                <a:solidFill>
                  <a:srgbClr val="151837"/>
                </a:solidFill>
                <a:latin typeface="Arial Black"/>
                <a:ea typeface="Arial Black"/>
                <a:cs typeface="Arial Black"/>
                <a:sym typeface="Arial Black"/>
              </a:endParaRPr>
            </a:p>
          </p:txBody>
        </p:sp>
      </p:grpSp>
      <p:grpSp>
        <p:nvGrpSpPr>
          <p:cNvPr id="540" name="Google Shape;540;p25"/>
          <p:cNvGrpSpPr/>
          <p:nvPr/>
        </p:nvGrpSpPr>
        <p:grpSpPr>
          <a:xfrm>
            <a:off x="1385613" y="2810057"/>
            <a:ext cx="2257574" cy="688986"/>
            <a:chOff x="299142" y="2332709"/>
            <a:chExt cx="2262819" cy="635304"/>
          </a:xfrm>
        </p:grpSpPr>
        <p:sp>
          <p:nvSpPr>
            <p:cNvPr id="541" name="Google Shape;541;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42" name="Google Shape;542;p25"/>
            <p:cNvSpPr txBox="1"/>
            <p:nvPr/>
          </p:nvSpPr>
          <p:spPr>
            <a:xfrm>
              <a:off x="307726" y="2425277"/>
              <a:ext cx="2254235" cy="48241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400" u="none" cap="none" strike="noStrike">
                  <a:solidFill>
                    <a:srgbClr val="151837"/>
                  </a:solidFill>
                  <a:latin typeface="Arial"/>
                  <a:ea typeface="Arial"/>
                  <a:cs typeface="Arial"/>
                  <a:sym typeface="Arial"/>
                </a:rPr>
                <a:t>ESTRATEGIAS DE INFORMACIÓN</a:t>
              </a:r>
              <a:endParaRPr b="1" i="0" sz="1200" u="none" cap="none" strike="noStrike">
                <a:solidFill>
                  <a:srgbClr val="151837"/>
                </a:solidFill>
                <a:latin typeface="Arial"/>
                <a:ea typeface="Arial"/>
                <a:cs typeface="Arial"/>
                <a:sym typeface="Arial"/>
              </a:endParaRPr>
            </a:p>
          </p:txBody>
        </p:sp>
      </p:grpSp>
      <p:grpSp>
        <p:nvGrpSpPr>
          <p:cNvPr id="543" name="Google Shape;543;p25"/>
          <p:cNvGrpSpPr/>
          <p:nvPr/>
        </p:nvGrpSpPr>
        <p:grpSpPr>
          <a:xfrm>
            <a:off x="5573082" y="2828783"/>
            <a:ext cx="1098266" cy="504008"/>
            <a:chOff x="630750" y="4469672"/>
            <a:chExt cx="1311442" cy="402466"/>
          </a:xfrm>
        </p:grpSpPr>
        <p:sp>
          <p:nvSpPr>
            <p:cNvPr id="544" name="Google Shape;544;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5" name="Google Shape;545;p25"/>
            <p:cNvSpPr txBox="1"/>
            <p:nvPr/>
          </p:nvSpPr>
          <p:spPr>
            <a:xfrm>
              <a:off x="650170" y="4533437"/>
              <a:ext cx="1242942" cy="319467"/>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2.001</a:t>
              </a:r>
              <a:endParaRPr b="1" i="0" sz="2000" u="none" cap="none" strike="noStrike">
                <a:solidFill>
                  <a:schemeClr val="lt1"/>
                </a:solidFill>
                <a:latin typeface="Arial Black"/>
                <a:ea typeface="Arial Black"/>
                <a:cs typeface="Arial Black"/>
                <a:sym typeface="Arial Black"/>
              </a:endParaRPr>
            </a:p>
          </p:txBody>
        </p:sp>
      </p:grpSp>
      <p:grpSp>
        <p:nvGrpSpPr>
          <p:cNvPr id="546" name="Google Shape;546;p25"/>
          <p:cNvGrpSpPr/>
          <p:nvPr/>
        </p:nvGrpSpPr>
        <p:grpSpPr>
          <a:xfrm>
            <a:off x="3878053" y="2799363"/>
            <a:ext cx="1098266" cy="504008"/>
            <a:chOff x="630750" y="4469673"/>
            <a:chExt cx="1311442" cy="402466"/>
          </a:xfrm>
        </p:grpSpPr>
        <p:sp>
          <p:nvSpPr>
            <p:cNvPr id="547" name="Google Shape;547;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8" name="Google Shape;548;p25"/>
            <p:cNvSpPr txBox="1"/>
            <p:nvPr/>
          </p:nvSpPr>
          <p:spPr>
            <a:xfrm>
              <a:off x="650170" y="4533437"/>
              <a:ext cx="1242942" cy="31946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62</a:t>
              </a:r>
              <a:endParaRPr b="1" i="0" sz="2000" u="none" cap="none" strike="noStrike">
                <a:solidFill>
                  <a:srgbClr val="151837"/>
                </a:solidFill>
                <a:latin typeface="Arial Black"/>
                <a:ea typeface="Arial Black"/>
                <a:cs typeface="Arial Black"/>
                <a:sym typeface="Arial Black"/>
              </a:endParaRPr>
            </a:p>
          </p:txBody>
        </p:sp>
      </p:grpSp>
      <p:grpSp>
        <p:nvGrpSpPr>
          <p:cNvPr id="549" name="Google Shape;549;p25"/>
          <p:cNvGrpSpPr/>
          <p:nvPr/>
        </p:nvGrpSpPr>
        <p:grpSpPr>
          <a:xfrm>
            <a:off x="1394466" y="3657695"/>
            <a:ext cx="2257620" cy="781413"/>
            <a:chOff x="299142" y="2332709"/>
            <a:chExt cx="2254234" cy="669104"/>
          </a:xfrm>
        </p:grpSpPr>
        <p:sp>
          <p:nvSpPr>
            <p:cNvPr id="550" name="Google Shape;550;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51" name="Google Shape;551;p25"/>
            <p:cNvSpPr txBox="1"/>
            <p:nvPr/>
          </p:nvSpPr>
          <p:spPr>
            <a:xfrm>
              <a:off x="359036" y="2369349"/>
              <a:ext cx="2067205" cy="63246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ACCIONES PARA EL FORTALECIMIENTO DE PARTICIPACIÓN</a:t>
              </a:r>
              <a:endParaRPr b="1" i="0" sz="1400" u="none" cap="none" strike="noStrike">
                <a:solidFill>
                  <a:srgbClr val="151837"/>
                </a:solidFill>
                <a:latin typeface="Arial"/>
                <a:ea typeface="Arial"/>
                <a:cs typeface="Arial"/>
                <a:sym typeface="Arial"/>
              </a:endParaRPr>
            </a:p>
          </p:txBody>
        </p:sp>
      </p:grpSp>
      <p:grpSp>
        <p:nvGrpSpPr>
          <p:cNvPr id="552" name="Google Shape;552;p25"/>
          <p:cNvGrpSpPr/>
          <p:nvPr/>
        </p:nvGrpSpPr>
        <p:grpSpPr>
          <a:xfrm>
            <a:off x="1398822" y="4553905"/>
            <a:ext cx="2257620" cy="825068"/>
            <a:chOff x="299142" y="2332709"/>
            <a:chExt cx="2254234" cy="635304"/>
          </a:xfrm>
        </p:grpSpPr>
        <p:sp>
          <p:nvSpPr>
            <p:cNvPr id="553" name="Google Shape;553;p25"/>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54" name="Google Shape;554;p25"/>
            <p:cNvSpPr txBox="1"/>
            <p:nvPr/>
          </p:nvSpPr>
          <p:spPr>
            <a:xfrm>
              <a:off x="342732" y="2387556"/>
              <a:ext cx="2186100" cy="56874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PARTICIPACION CIUDADANA GRUPOS DE INTERES Y VALOR</a:t>
              </a:r>
              <a:endParaRPr b="1" i="0" sz="1200" u="none" cap="none" strike="noStrike">
                <a:solidFill>
                  <a:srgbClr val="151837"/>
                </a:solidFill>
                <a:latin typeface="Arial"/>
                <a:ea typeface="Arial"/>
                <a:cs typeface="Arial"/>
                <a:sym typeface="Arial"/>
              </a:endParaRPr>
            </a:p>
          </p:txBody>
        </p:sp>
      </p:grpSp>
      <p:sp>
        <p:nvSpPr>
          <p:cNvPr id="555" name="Google Shape;555;p25"/>
          <p:cNvSpPr txBox="1"/>
          <p:nvPr/>
        </p:nvSpPr>
        <p:spPr>
          <a:xfrm>
            <a:off x="3299559" y="2486394"/>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556" name="Google Shape;556;p25"/>
          <p:cNvSpPr txBox="1"/>
          <p:nvPr/>
        </p:nvSpPr>
        <p:spPr>
          <a:xfrm>
            <a:off x="5430442" y="2321764"/>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557" name="Google Shape;557;p25"/>
          <p:cNvGrpSpPr/>
          <p:nvPr/>
        </p:nvGrpSpPr>
        <p:grpSpPr>
          <a:xfrm>
            <a:off x="5577856" y="3682355"/>
            <a:ext cx="1098267" cy="504008"/>
            <a:chOff x="630750" y="4469672"/>
            <a:chExt cx="1311442" cy="402466"/>
          </a:xfrm>
        </p:grpSpPr>
        <p:sp>
          <p:nvSpPr>
            <p:cNvPr id="558" name="Google Shape;558;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9" name="Google Shape;559;p25"/>
            <p:cNvSpPr txBox="1"/>
            <p:nvPr/>
          </p:nvSpPr>
          <p:spPr>
            <a:xfrm>
              <a:off x="713532" y="4533437"/>
              <a:ext cx="1101586" cy="319468"/>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677</a:t>
              </a:r>
              <a:endParaRPr b="1" i="0" sz="2000" u="none" cap="none" strike="noStrike">
                <a:solidFill>
                  <a:schemeClr val="lt1"/>
                </a:solidFill>
                <a:latin typeface="Arial Black"/>
                <a:ea typeface="Arial Black"/>
                <a:cs typeface="Arial Black"/>
                <a:sym typeface="Arial Black"/>
              </a:endParaRPr>
            </a:p>
          </p:txBody>
        </p:sp>
      </p:grpSp>
      <p:grpSp>
        <p:nvGrpSpPr>
          <p:cNvPr id="560" name="Google Shape;560;p25"/>
          <p:cNvGrpSpPr/>
          <p:nvPr/>
        </p:nvGrpSpPr>
        <p:grpSpPr>
          <a:xfrm>
            <a:off x="3891162" y="3659349"/>
            <a:ext cx="1098266" cy="504008"/>
            <a:chOff x="630750" y="4469673"/>
            <a:chExt cx="1311442" cy="402466"/>
          </a:xfrm>
        </p:grpSpPr>
        <p:sp>
          <p:nvSpPr>
            <p:cNvPr id="561" name="Google Shape;561;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2" name="Google Shape;562;p25"/>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29</a:t>
              </a:r>
              <a:endParaRPr b="1" i="0" sz="2000" u="none" cap="none" strike="noStrike">
                <a:solidFill>
                  <a:srgbClr val="151837"/>
                </a:solidFill>
                <a:latin typeface="Arial Black"/>
                <a:ea typeface="Arial Black"/>
                <a:cs typeface="Arial Black"/>
                <a:sym typeface="Arial Black"/>
              </a:endParaRPr>
            </a:p>
          </p:txBody>
        </p:sp>
      </p:grpSp>
      <p:grpSp>
        <p:nvGrpSpPr>
          <p:cNvPr id="563" name="Google Shape;563;p25"/>
          <p:cNvGrpSpPr/>
          <p:nvPr/>
        </p:nvGrpSpPr>
        <p:grpSpPr>
          <a:xfrm>
            <a:off x="5534428" y="4581087"/>
            <a:ext cx="1098266" cy="504008"/>
            <a:chOff x="630750" y="4469672"/>
            <a:chExt cx="1311442" cy="402466"/>
          </a:xfrm>
        </p:grpSpPr>
        <p:sp>
          <p:nvSpPr>
            <p:cNvPr id="564" name="Google Shape;564;p25"/>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5" name="Google Shape;565;p25"/>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133</a:t>
              </a:r>
              <a:endParaRPr b="1" i="0" sz="2000" u="none" cap="none" strike="noStrike">
                <a:solidFill>
                  <a:schemeClr val="lt1"/>
                </a:solidFill>
                <a:latin typeface="Arial Black"/>
                <a:ea typeface="Arial Black"/>
                <a:cs typeface="Arial Black"/>
                <a:sym typeface="Arial Black"/>
              </a:endParaRPr>
            </a:p>
          </p:txBody>
        </p:sp>
      </p:grpSp>
      <p:grpSp>
        <p:nvGrpSpPr>
          <p:cNvPr id="566" name="Google Shape;566;p25"/>
          <p:cNvGrpSpPr/>
          <p:nvPr/>
        </p:nvGrpSpPr>
        <p:grpSpPr>
          <a:xfrm>
            <a:off x="3904414" y="4562728"/>
            <a:ext cx="1098266" cy="504008"/>
            <a:chOff x="630750" y="4469673"/>
            <a:chExt cx="1311442" cy="402466"/>
          </a:xfrm>
        </p:grpSpPr>
        <p:sp>
          <p:nvSpPr>
            <p:cNvPr id="567" name="Google Shape;567;p25"/>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8" name="Google Shape;568;p25"/>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51837"/>
                  </a:solidFill>
                  <a:latin typeface="Arial Black"/>
                  <a:ea typeface="Arial Black"/>
                  <a:cs typeface="Arial Black"/>
                  <a:sym typeface="Arial Black"/>
                </a:rPr>
                <a:t>43</a:t>
              </a:r>
              <a:endParaRPr b="1" i="0" sz="2000" u="none" cap="none" strike="noStrike">
                <a:solidFill>
                  <a:srgbClr val="151837"/>
                </a:solidFill>
                <a:latin typeface="Arial Black"/>
                <a:ea typeface="Arial Black"/>
                <a:cs typeface="Arial Black"/>
                <a:sym typeface="Arial Black"/>
              </a:endParaRPr>
            </a:p>
          </p:txBody>
        </p:sp>
      </p:grpSp>
      <p:sp>
        <p:nvSpPr>
          <p:cNvPr id="569" name="Google Shape;569;p25"/>
          <p:cNvSpPr txBox="1"/>
          <p:nvPr/>
        </p:nvSpPr>
        <p:spPr>
          <a:xfrm>
            <a:off x="200033" y="1059800"/>
            <a:ext cx="11858700" cy="13233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Chapinero:</a:t>
            </a:r>
            <a:endParaRPr b="1" i="0" sz="2000" u="none" cap="none" strike="noStrike">
              <a:solidFill>
                <a:srgbClr val="1D2046"/>
              </a:solidFill>
              <a:latin typeface="Arial"/>
              <a:ea typeface="Arial"/>
              <a:cs typeface="Arial"/>
              <a:sym typeface="Arial"/>
            </a:endParaRPr>
          </a:p>
        </p:txBody>
      </p:sp>
      <p:pic>
        <p:nvPicPr>
          <p:cNvPr id="570" name="Google Shape;570;p25"/>
          <p:cNvPicPr preferRelativeResize="0"/>
          <p:nvPr/>
        </p:nvPicPr>
        <p:blipFill rotWithShape="1">
          <a:blip r:embed="rId9">
            <a:alphaModFix/>
          </a:blip>
          <a:srcRect b="2111" l="0" r="62912" t="35961"/>
          <a:stretch/>
        </p:blipFill>
        <p:spPr>
          <a:xfrm>
            <a:off x="10153055" y="-12186"/>
            <a:ext cx="2038944" cy="6858000"/>
          </a:xfrm>
          <a:prstGeom prst="rect">
            <a:avLst/>
          </a:prstGeom>
          <a:noFill/>
          <a:ln>
            <a:noFill/>
          </a:ln>
        </p:spPr>
      </p:pic>
      <p:pic>
        <p:nvPicPr>
          <p:cNvPr id="571" name="Google Shape;571;p25"/>
          <p:cNvPicPr preferRelativeResize="0"/>
          <p:nvPr/>
        </p:nvPicPr>
        <p:blipFill rotWithShape="1">
          <a:blip r:embed="rId10">
            <a:alphaModFix/>
          </a:blip>
          <a:srcRect b="0" l="0" r="0" t="0"/>
          <a:stretch/>
        </p:blipFill>
        <p:spPr>
          <a:xfrm>
            <a:off x="7308382" y="2153594"/>
            <a:ext cx="3798192" cy="2144441"/>
          </a:xfrm>
          <a:prstGeom prst="rect">
            <a:avLst/>
          </a:prstGeom>
          <a:noFill/>
          <a:ln>
            <a:noFill/>
          </a:ln>
        </p:spPr>
      </p:pic>
      <p:pic>
        <p:nvPicPr>
          <p:cNvPr id="572" name="Google Shape;572;p25"/>
          <p:cNvPicPr preferRelativeResize="0"/>
          <p:nvPr/>
        </p:nvPicPr>
        <p:blipFill rotWithShape="1">
          <a:blip r:embed="rId11">
            <a:alphaModFix/>
          </a:blip>
          <a:srcRect b="0" l="0" r="0" t="0"/>
          <a:stretch/>
        </p:blipFill>
        <p:spPr>
          <a:xfrm>
            <a:off x="7358338" y="4418277"/>
            <a:ext cx="3793417" cy="21444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cxnSp>
        <p:nvCxnSpPr>
          <p:cNvPr id="577" name="Google Shape;577;p3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578" name="Google Shape;578;p3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579" name="Google Shape;579;p30"/>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12. Gestión Social  </a:t>
            </a:r>
            <a:endParaRPr b="0" i="0" sz="1400" u="none" cap="none" strike="noStrike">
              <a:solidFill>
                <a:srgbClr val="000000"/>
              </a:solidFill>
              <a:latin typeface="Arial"/>
              <a:ea typeface="Arial"/>
              <a:cs typeface="Arial"/>
              <a:sym typeface="Arial"/>
            </a:endParaRPr>
          </a:p>
        </p:txBody>
      </p:sp>
      <p:pic>
        <p:nvPicPr>
          <p:cNvPr id="580" name="Google Shape;580;p30"/>
          <p:cNvPicPr preferRelativeResize="0"/>
          <p:nvPr/>
        </p:nvPicPr>
        <p:blipFill rotWithShape="1">
          <a:blip r:embed="rId3">
            <a:alphaModFix/>
          </a:blip>
          <a:srcRect b="0" l="0" r="0" t="0"/>
          <a:stretch/>
        </p:blipFill>
        <p:spPr>
          <a:xfrm>
            <a:off x="9251899" y="184927"/>
            <a:ext cx="2129687" cy="703500"/>
          </a:xfrm>
          <a:prstGeom prst="rect">
            <a:avLst/>
          </a:prstGeom>
          <a:noFill/>
          <a:ln>
            <a:noFill/>
          </a:ln>
        </p:spPr>
      </p:pic>
      <p:pic>
        <p:nvPicPr>
          <p:cNvPr id="581" name="Google Shape;581;p30"/>
          <p:cNvPicPr preferRelativeResize="0"/>
          <p:nvPr/>
        </p:nvPicPr>
        <p:blipFill rotWithShape="1">
          <a:blip r:embed="rId4">
            <a:alphaModFix/>
          </a:blip>
          <a:srcRect b="0" l="0" r="0" t="0"/>
          <a:stretch/>
        </p:blipFill>
        <p:spPr>
          <a:xfrm>
            <a:off x="0" y="5237349"/>
            <a:ext cx="641678" cy="1649080"/>
          </a:xfrm>
          <a:prstGeom prst="rect">
            <a:avLst/>
          </a:prstGeom>
          <a:noFill/>
          <a:ln>
            <a:noFill/>
          </a:ln>
        </p:spPr>
      </p:pic>
      <p:pic>
        <p:nvPicPr>
          <p:cNvPr id="582" name="Google Shape;582;p30"/>
          <p:cNvPicPr preferRelativeResize="0"/>
          <p:nvPr/>
        </p:nvPicPr>
        <p:blipFill rotWithShape="1">
          <a:blip r:embed="rId5">
            <a:alphaModFix/>
          </a:blip>
          <a:srcRect b="2111" l="0" r="62912" t="35961"/>
          <a:stretch/>
        </p:blipFill>
        <p:spPr>
          <a:xfrm>
            <a:off x="10153055" y="-12186"/>
            <a:ext cx="2038944" cy="6858000"/>
          </a:xfrm>
          <a:prstGeom prst="rect">
            <a:avLst/>
          </a:prstGeom>
          <a:noFill/>
          <a:ln>
            <a:noFill/>
          </a:ln>
        </p:spPr>
      </p:pic>
      <p:grpSp>
        <p:nvGrpSpPr>
          <p:cNvPr id="583" name="Google Shape;583;p30"/>
          <p:cNvGrpSpPr/>
          <p:nvPr/>
        </p:nvGrpSpPr>
        <p:grpSpPr>
          <a:xfrm>
            <a:off x="288452" y="5412748"/>
            <a:ext cx="777387" cy="791982"/>
            <a:chOff x="1197347" y="3211893"/>
            <a:chExt cx="1195544" cy="1100280"/>
          </a:xfrm>
        </p:grpSpPr>
        <p:sp>
          <p:nvSpPr>
            <p:cNvPr id="584" name="Google Shape;584;p30"/>
            <p:cNvSpPr/>
            <p:nvPr/>
          </p:nvSpPr>
          <p:spPr>
            <a:xfrm>
              <a:off x="1197347" y="3211893"/>
              <a:ext cx="1195544" cy="1100280"/>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descr="Imagen" id="585" name="Google Shape;585;p30"/>
            <p:cNvPicPr preferRelativeResize="0"/>
            <p:nvPr/>
          </p:nvPicPr>
          <p:blipFill rotWithShape="1">
            <a:blip r:embed="rId6">
              <a:alphaModFix/>
            </a:blip>
            <a:srcRect b="0" l="0" r="0" t="0"/>
            <a:stretch/>
          </p:blipFill>
          <p:spPr>
            <a:xfrm>
              <a:off x="1335124" y="3404578"/>
              <a:ext cx="765021" cy="711306"/>
            </a:xfrm>
            <a:prstGeom prst="rect">
              <a:avLst/>
            </a:prstGeom>
            <a:noFill/>
            <a:ln>
              <a:noFill/>
            </a:ln>
          </p:spPr>
        </p:pic>
      </p:grpSp>
      <p:grpSp>
        <p:nvGrpSpPr>
          <p:cNvPr id="586" name="Google Shape;586;p30"/>
          <p:cNvGrpSpPr/>
          <p:nvPr/>
        </p:nvGrpSpPr>
        <p:grpSpPr>
          <a:xfrm>
            <a:off x="261033" y="3611842"/>
            <a:ext cx="777348" cy="792031"/>
            <a:chOff x="868710" y="3848061"/>
            <a:chExt cx="1015249" cy="863343"/>
          </a:xfrm>
        </p:grpSpPr>
        <p:pic>
          <p:nvPicPr>
            <p:cNvPr descr="Imagen" id="587" name="Google Shape;587;p30"/>
            <p:cNvPicPr preferRelativeResize="0"/>
            <p:nvPr/>
          </p:nvPicPr>
          <p:blipFill rotWithShape="1">
            <a:blip r:embed="rId7">
              <a:alphaModFix/>
            </a:blip>
            <a:srcRect b="0" l="0" r="0" t="0"/>
            <a:stretch/>
          </p:blipFill>
          <p:spPr>
            <a:xfrm>
              <a:off x="1081017" y="3993771"/>
              <a:ext cx="586243" cy="510953"/>
            </a:xfrm>
            <a:prstGeom prst="rect">
              <a:avLst/>
            </a:prstGeom>
            <a:noFill/>
            <a:ln>
              <a:noFill/>
            </a:ln>
          </p:spPr>
        </p:pic>
        <p:sp>
          <p:nvSpPr>
            <p:cNvPr id="588" name="Google Shape;588;p30"/>
            <p:cNvSpPr/>
            <p:nvPr/>
          </p:nvSpPr>
          <p:spPr>
            <a:xfrm>
              <a:off x="868710" y="3848061"/>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89" name="Google Shape;589;p30"/>
          <p:cNvGrpSpPr/>
          <p:nvPr/>
        </p:nvGrpSpPr>
        <p:grpSpPr>
          <a:xfrm>
            <a:off x="287011" y="4512433"/>
            <a:ext cx="777348" cy="792031"/>
            <a:chOff x="1236944" y="5027585"/>
            <a:chExt cx="1015249" cy="863343"/>
          </a:xfrm>
        </p:grpSpPr>
        <p:pic>
          <p:nvPicPr>
            <p:cNvPr descr="Imagen" id="590" name="Google Shape;590;p30"/>
            <p:cNvPicPr preferRelativeResize="0"/>
            <p:nvPr/>
          </p:nvPicPr>
          <p:blipFill rotWithShape="1">
            <a:blip r:embed="rId8">
              <a:alphaModFix/>
            </a:blip>
            <a:srcRect b="0" l="0" r="0" t="0"/>
            <a:stretch/>
          </p:blipFill>
          <p:spPr>
            <a:xfrm>
              <a:off x="1397553" y="5159008"/>
              <a:ext cx="688307" cy="568128"/>
            </a:xfrm>
            <a:prstGeom prst="rect">
              <a:avLst/>
            </a:prstGeom>
            <a:noFill/>
            <a:ln>
              <a:noFill/>
            </a:ln>
          </p:spPr>
        </p:pic>
        <p:sp>
          <p:nvSpPr>
            <p:cNvPr id="591" name="Google Shape;591;p30"/>
            <p:cNvSpPr/>
            <p:nvPr/>
          </p:nvSpPr>
          <p:spPr>
            <a:xfrm>
              <a:off x="1236944" y="5027585"/>
              <a:ext cx="1015249"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92" name="Google Shape;592;p30"/>
          <p:cNvGrpSpPr/>
          <p:nvPr/>
        </p:nvGrpSpPr>
        <p:grpSpPr>
          <a:xfrm>
            <a:off x="283174" y="2730642"/>
            <a:ext cx="777374" cy="792031"/>
            <a:chOff x="3017232" y="4014646"/>
            <a:chExt cx="858000" cy="863343"/>
          </a:xfrm>
        </p:grpSpPr>
        <p:pic>
          <p:nvPicPr>
            <p:cNvPr descr="Imagen" id="593" name="Google Shape;593;p30"/>
            <p:cNvPicPr preferRelativeResize="0"/>
            <p:nvPr/>
          </p:nvPicPr>
          <p:blipFill rotWithShape="1">
            <a:blip r:embed="rId9">
              <a:alphaModFix/>
            </a:blip>
            <a:srcRect b="0" l="0" r="0" t="0"/>
            <a:stretch/>
          </p:blipFill>
          <p:spPr>
            <a:xfrm>
              <a:off x="3095551" y="4140968"/>
              <a:ext cx="720000" cy="612000"/>
            </a:xfrm>
            <a:prstGeom prst="rect">
              <a:avLst/>
            </a:prstGeom>
            <a:noFill/>
            <a:ln>
              <a:noFill/>
            </a:ln>
          </p:spPr>
        </p:pic>
        <p:sp>
          <p:nvSpPr>
            <p:cNvPr id="594" name="Google Shape;594;p30"/>
            <p:cNvSpPr/>
            <p:nvPr/>
          </p:nvSpPr>
          <p:spPr>
            <a:xfrm>
              <a:off x="3017232" y="4014646"/>
              <a:ext cx="858000" cy="863343"/>
            </a:xfrm>
            <a:prstGeom prst="ellipse">
              <a:avLst/>
            </a:prstGeom>
            <a:noFill/>
            <a:ln cap="flat" cmpd="sng" w="28575">
              <a:solidFill>
                <a:srgbClr val="C3D02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595" name="Google Shape;595;p30"/>
          <p:cNvGrpSpPr/>
          <p:nvPr/>
        </p:nvGrpSpPr>
        <p:grpSpPr>
          <a:xfrm>
            <a:off x="1258107" y="2922853"/>
            <a:ext cx="2257574" cy="688986"/>
            <a:chOff x="299142" y="2332709"/>
            <a:chExt cx="2262819" cy="635304"/>
          </a:xfrm>
        </p:grpSpPr>
        <p:sp>
          <p:nvSpPr>
            <p:cNvPr id="596" name="Google Shape;596;p3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597" name="Google Shape;597;p30"/>
            <p:cNvSpPr txBox="1"/>
            <p:nvPr/>
          </p:nvSpPr>
          <p:spPr>
            <a:xfrm>
              <a:off x="307726" y="2425277"/>
              <a:ext cx="2254235"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ARTICULACIÓN INTERINSTITUCIONAL</a:t>
              </a:r>
              <a:endParaRPr b="1" i="0" sz="1200" u="none" cap="none" strike="noStrike">
                <a:solidFill>
                  <a:srgbClr val="151837"/>
                </a:solidFill>
                <a:latin typeface="Arial"/>
                <a:ea typeface="Arial"/>
                <a:cs typeface="Arial"/>
                <a:sym typeface="Arial"/>
              </a:endParaRPr>
            </a:p>
          </p:txBody>
        </p:sp>
      </p:grpSp>
      <p:grpSp>
        <p:nvGrpSpPr>
          <p:cNvPr id="598" name="Google Shape;598;p30"/>
          <p:cNvGrpSpPr/>
          <p:nvPr/>
        </p:nvGrpSpPr>
        <p:grpSpPr>
          <a:xfrm>
            <a:off x="5445576" y="2908921"/>
            <a:ext cx="1098266" cy="504008"/>
            <a:chOff x="630750" y="4469672"/>
            <a:chExt cx="1311442" cy="402466"/>
          </a:xfrm>
        </p:grpSpPr>
        <p:sp>
          <p:nvSpPr>
            <p:cNvPr id="599" name="Google Shape;599;p3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0" name="Google Shape;600;p3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143</a:t>
              </a:r>
              <a:endParaRPr b="1" i="0" sz="2000" u="none" cap="none" strike="noStrike">
                <a:solidFill>
                  <a:schemeClr val="lt1"/>
                </a:solidFill>
                <a:latin typeface="Arial Black"/>
                <a:ea typeface="Arial Black"/>
                <a:cs typeface="Arial Black"/>
                <a:sym typeface="Arial Black"/>
              </a:endParaRPr>
            </a:p>
          </p:txBody>
        </p:sp>
      </p:grpSp>
      <p:grpSp>
        <p:nvGrpSpPr>
          <p:cNvPr id="601" name="Google Shape;601;p30"/>
          <p:cNvGrpSpPr/>
          <p:nvPr/>
        </p:nvGrpSpPr>
        <p:grpSpPr>
          <a:xfrm>
            <a:off x="3750547" y="2912159"/>
            <a:ext cx="1098266" cy="504008"/>
            <a:chOff x="630750" y="4469673"/>
            <a:chExt cx="1311442" cy="402466"/>
          </a:xfrm>
        </p:grpSpPr>
        <p:sp>
          <p:nvSpPr>
            <p:cNvPr id="602" name="Google Shape;602;p3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3" name="Google Shape;603;p30"/>
            <p:cNvSpPr txBox="1"/>
            <p:nvPr/>
          </p:nvSpPr>
          <p:spPr>
            <a:xfrm>
              <a:off x="650170" y="4533437"/>
              <a:ext cx="1132087"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244</a:t>
              </a:r>
              <a:endParaRPr b="1" i="0" sz="2000" u="none" cap="none" strike="noStrike">
                <a:solidFill>
                  <a:srgbClr val="151837"/>
                </a:solidFill>
                <a:latin typeface="Arial Black"/>
                <a:ea typeface="Arial Black"/>
                <a:cs typeface="Arial Black"/>
                <a:sym typeface="Arial Black"/>
              </a:endParaRPr>
            </a:p>
          </p:txBody>
        </p:sp>
      </p:grpSp>
      <p:grpSp>
        <p:nvGrpSpPr>
          <p:cNvPr id="604" name="Google Shape;604;p30"/>
          <p:cNvGrpSpPr/>
          <p:nvPr/>
        </p:nvGrpSpPr>
        <p:grpSpPr>
          <a:xfrm>
            <a:off x="1266960" y="3770490"/>
            <a:ext cx="2257620" cy="741940"/>
            <a:chOff x="299142" y="2332709"/>
            <a:chExt cx="2254234" cy="635304"/>
          </a:xfrm>
        </p:grpSpPr>
        <p:sp>
          <p:nvSpPr>
            <p:cNvPr id="605" name="Google Shape;605;p3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606" name="Google Shape;606;p30"/>
            <p:cNvSpPr txBox="1"/>
            <p:nvPr/>
          </p:nvSpPr>
          <p:spPr>
            <a:xfrm>
              <a:off x="342732" y="2425277"/>
              <a:ext cx="2067205" cy="48874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ATENCIÓN A LA CIUDADANÍA </a:t>
              </a:r>
              <a:endParaRPr b="1" i="0" sz="1200" u="none" cap="none" strike="noStrike">
                <a:solidFill>
                  <a:srgbClr val="151837"/>
                </a:solidFill>
                <a:latin typeface="Arial"/>
                <a:ea typeface="Arial"/>
                <a:cs typeface="Arial"/>
                <a:sym typeface="Arial"/>
              </a:endParaRPr>
            </a:p>
          </p:txBody>
        </p:sp>
      </p:grpSp>
      <p:grpSp>
        <p:nvGrpSpPr>
          <p:cNvPr id="607" name="Google Shape;607;p30"/>
          <p:cNvGrpSpPr/>
          <p:nvPr/>
        </p:nvGrpSpPr>
        <p:grpSpPr>
          <a:xfrm>
            <a:off x="1271316" y="4666702"/>
            <a:ext cx="2257620" cy="825068"/>
            <a:chOff x="299142" y="2332709"/>
            <a:chExt cx="2254234" cy="635304"/>
          </a:xfrm>
        </p:grpSpPr>
        <p:sp>
          <p:nvSpPr>
            <p:cNvPr id="608" name="Google Shape;608;p3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609" name="Google Shape;609;p30"/>
            <p:cNvSpPr txBox="1"/>
            <p:nvPr/>
          </p:nvSpPr>
          <p:spPr>
            <a:xfrm>
              <a:off x="342732" y="2425277"/>
              <a:ext cx="2186100" cy="488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GESTIÓN SOCIAL DE PROYECTOS</a:t>
              </a:r>
              <a:endParaRPr b="1" i="0" sz="1200" u="none" cap="none" strike="noStrike">
                <a:solidFill>
                  <a:srgbClr val="151837"/>
                </a:solidFill>
                <a:latin typeface="Arial"/>
                <a:ea typeface="Arial"/>
                <a:cs typeface="Arial"/>
                <a:sym typeface="Arial"/>
              </a:endParaRPr>
            </a:p>
          </p:txBody>
        </p:sp>
      </p:grpSp>
      <p:sp>
        <p:nvSpPr>
          <p:cNvPr id="610" name="Google Shape;610;p30"/>
          <p:cNvSpPr txBox="1"/>
          <p:nvPr/>
        </p:nvSpPr>
        <p:spPr>
          <a:xfrm>
            <a:off x="3172053" y="2599190"/>
            <a:ext cx="2230414"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Actividades</a:t>
            </a:r>
            <a:endParaRPr b="1" i="0" sz="1200" u="none" cap="none" strike="noStrike">
              <a:solidFill>
                <a:srgbClr val="151837"/>
              </a:solidFill>
              <a:latin typeface="Arial"/>
              <a:ea typeface="Arial"/>
              <a:cs typeface="Arial"/>
              <a:sym typeface="Arial"/>
            </a:endParaRPr>
          </a:p>
        </p:txBody>
      </p:sp>
      <p:sp>
        <p:nvSpPr>
          <p:cNvPr id="611" name="Google Shape;611;p30"/>
          <p:cNvSpPr txBox="1"/>
          <p:nvPr/>
        </p:nvSpPr>
        <p:spPr>
          <a:xfrm>
            <a:off x="5302936" y="2401902"/>
            <a:ext cx="1306238" cy="52318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Ciudadanos atendidos </a:t>
            </a:r>
            <a:endParaRPr b="0" i="0" sz="1400" u="none" cap="none" strike="noStrike">
              <a:solidFill>
                <a:srgbClr val="000000"/>
              </a:solidFill>
              <a:latin typeface="Arial"/>
              <a:ea typeface="Arial"/>
              <a:cs typeface="Arial"/>
              <a:sym typeface="Arial"/>
            </a:endParaRPr>
          </a:p>
        </p:txBody>
      </p:sp>
      <p:grpSp>
        <p:nvGrpSpPr>
          <p:cNvPr id="612" name="Google Shape;612;p30"/>
          <p:cNvGrpSpPr/>
          <p:nvPr/>
        </p:nvGrpSpPr>
        <p:grpSpPr>
          <a:xfrm>
            <a:off x="1273241" y="5587394"/>
            <a:ext cx="2257620" cy="741940"/>
            <a:chOff x="299142" y="2332709"/>
            <a:chExt cx="2254234" cy="635304"/>
          </a:xfrm>
        </p:grpSpPr>
        <p:sp>
          <p:nvSpPr>
            <p:cNvPr id="613" name="Google Shape;613;p30"/>
            <p:cNvSpPr/>
            <p:nvPr/>
          </p:nvSpPr>
          <p:spPr>
            <a:xfrm>
              <a:off x="299142" y="2332709"/>
              <a:ext cx="2254234" cy="635304"/>
            </a:xfrm>
            <a:prstGeom prst="rect">
              <a:avLst/>
            </a:prstGeom>
            <a:noFill/>
            <a:ln cap="flat" cmpd="sng" w="190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614" name="Google Shape;614;p30"/>
            <p:cNvSpPr txBox="1"/>
            <p:nvPr/>
          </p:nvSpPr>
          <p:spPr>
            <a:xfrm>
              <a:off x="342732" y="2425277"/>
              <a:ext cx="2185951" cy="48874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51837"/>
                  </a:solidFill>
                  <a:latin typeface="Arial"/>
                  <a:ea typeface="Arial"/>
                  <a:cs typeface="Arial"/>
                  <a:sym typeface="Arial"/>
                </a:rPr>
                <a:t>RENDICIÓN DE CUENTAS  </a:t>
              </a:r>
              <a:endParaRPr b="1" i="0" sz="1200" u="none" cap="none" strike="noStrike">
                <a:solidFill>
                  <a:srgbClr val="151837"/>
                </a:solidFill>
                <a:latin typeface="Arial"/>
                <a:ea typeface="Arial"/>
                <a:cs typeface="Arial"/>
                <a:sym typeface="Arial"/>
              </a:endParaRPr>
            </a:p>
          </p:txBody>
        </p:sp>
      </p:grpSp>
      <p:grpSp>
        <p:nvGrpSpPr>
          <p:cNvPr id="615" name="Google Shape;615;p30"/>
          <p:cNvGrpSpPr/>
          <p:nvPr/>
        </p:nvGrpSpPr>
        <p:grpSpPr>
          <a:xfrm>
            <a:off x="5450348" y="3762493"/>
            <a:ext cx="1098266" cy="504008"/>
            <a:chOff x="630750" y="4469672"/>
            <a:chExt cx="1311442" cy="402466"/>
          </a:xfrm>
        </p:grpSpPr>
        <p:sp>
          <p:nvSpPr>
            <p:cNvPr id="616" name="Google Shape;616;p3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7" name="Google Shape;617;p30"/>
            <p:cNvSpPr txBox="1"/>
            <p:nvPr/>
          </p:nvSpPr>
          <p:spPr>
            <a:xfrm>
              <a:off x="669667"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104</a:t>
              </a:r>
              <a:endParaRPr b="1" i="0" sz="2000" u="none" cap="none" strike="noStrike">
                <a:solidFill>
                  <a:schemeClr val="lt1"/>
                </a:solidFill>
                <a:latin typeface="Arial Black"/>
                <a:ea typeface="Arial Black"/>
                <a:cs typeface="Arial Black"/>
                <a:sym typeface="Arial Black"/>
              </a:endParaRPr>
            </a:p>
          </p:txBody>
        </p:sp>
      </p:grpSp>
      <p:grpSp>
        <p:nvGrpSpPr>
          <p:cNvPr id="618" name="Google Shape;618;p30"/>
          <p:cNvGrpSpPr/>
          <p:nvPr/>
        </p:nvGrpSpPr>
        <p:grpSpPr>
          <a:xfrm>
            <a:off x="3763656" y="3772145"/>
            <a:ext cx="1098266" cy="504008"/>
            <a:chOff x="630750" y="4469673"/>
            <a:chExt cx="1311442" cy="402466"/>
          </a:xfrm>
        </p:grpSpPr>
        <p:sp>
          <p:nvSpPr>
            <p:cNvPr id="619" name="Google Shape;619;p3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p30"/>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114</a:t>
              </a:r>
              <a:endParaRPr b="1" i="0" sz="2000" u="none" cap="none" strike="noStrike">
                <a:solidFill>
                  <a:srgbClr val="151837"/>
                </a:solidFill>
                <a:latin typeface="Arial Black"/>
                <a:ea typeface="Arial Black"/>
                <a:cs typeface="Arial Black"/>
                <a:sym typeface="Arial Black"/>
              </a:endParaRPr>
            </a:p>
          </p:txBody>
        </p:sp>
      </p:grpSp>
      <p:grpSp>
        <p:nvGrpSpPr>
          <p:cNvPr id="621" name="Google Shape;621;p30"/>
          <p:cNvGrpSpPr/>
          <p:nvPr/>
        </p:nvGrpSpPr>
        <p:grpSpPr>
          <a:xfrm>
            <a:off x="5406922" y="4661225"/>
            <a:ext cx="1098266" cy="504008"/>
            <a:chOff x="630750" y="4469672"/>
            <a:chExt cx="1311442" cy="402466"/>
          </a:xfrm>
        </p:grpSpPr>
        <p:sp>
          <p:nvSpPr>
            <p:cNvPr id="622" name="Google Shape;622;p3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3" name="Google Shape;623;p3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38</a:t>
              </a:r>
              <a:endParaRPr b="1" i="0" sz="2000" u="none" cap="none" strike="noStrike">
                <a:solidFill>
                  <a:schemeClr val="lt1"/>
                </a:solidFill>
                <a:latin typeface="Arial Black"/>
                <a:ea typeface="Arial Black"/>
                <a:cs typeface="Arial Black"/>
                <a:sym typeface="Arial Black"/>
              </a:endParaRPr>
            </a:p>
          </p:txBody>
        </p:sp>
      </p:grpSp>
      <p:grpSp>
        <p:nvGrpSpPr>
          <p:cNvPr id="624" name="Google Shape;624;p30"/>
          <p:cNvGrpSpPr/>
          <p:nvPr/>
        </p:nvGrpSpPr>
        <p:grpSpPr>
          <a:xfrm>
            <a:off x="3776908" y="4675524"/>
            <a:ext cx="1098266" cy="504008"/>
            <a:chOff x="630750" y="4469673"/>
            <a:chExt cx="1311442" cy="402466"/>
          </a:xfrm>
        </p:grpSpPr>
        <p:sp>
          <p:nvSpPr>
            <p:cNvPr id="625" name="Google Shape;625;p3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6" name="Google Shape;626;p30"/>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grpSp>
        <p:nvGrpSpPr>
          <p:cNvPr id="627" name="Google Shape;627;p30"/>
          <p:cNvGrpSpPr/>
          <p:nvPr/>
        </p:nvGrpSpPr>
        <p:grpSpPr>
          <a:xfrm>
            <a:off x="5433577" y="5586348"/>
            <a:ext cx="1098266" cy="504008"/>
            <a:chOff x="630750" y="4469672"/>
            <a:chExt cx="1311442" cy="402466"/>
          </a:xfrm>
        </p:grpSpPr>
        <p:sp>
          <p:nvSpPr>
            <p:cNvPr id="628" name="Google Shape;628;p30"/>
            <p:cNvSpPr/>
            <p:nvPr/>
          </p:nvSpPr>
          <p:spPr>
            <a:xfrm>
              <a:off x="630750" y="4469672"/>
              <a:ext cx="1311442" cy="402466"/>
            </a:xfrm>
            <a:prstGeom prst="rect">
              <a:avLst/>
            </a:prstGeom>
            <a:solidFill>
              <a:srgbClr val="151837"/>
            </a:solidFill>
            <a:ln cap="flat" cmpd="sng" w="19050">
              <a:solidFill>
                <a:srgbClr val="A4D05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9" name="Google Shape;629;p30"/>
            <p:cNvSpPr txBox="1"/>
            <p:nvPr/>
          </p:nvSpPr>
          <p:spPr>
            <a:xfrm>
              <a:off x="650170" y="4533437"/>
              <a:ext cx="1242942" cy="319473"/>
            </a:xfrm>
            <a:prstGeom prst="rect">
              <a:avLst/>
            </a:prstGeom>
            <a:solidFill>
              <a:srgbClr val="15183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90</a:t>
              </a:r>
              <a:endParaRPr b="1" i="0" sz="2000" u="none" cap="none" strike="noStrike">
                <a:solidFill>
                  <a:schemeClr val="lt1"/>
                </a:solidFill>
                <a:latin typeface="Arial Black"/>
                <a:ea typeface="Arial Black"/>
                <a:cs typeface="Arial Black"/>
                <a:sym typeface="Arial Black"/>
              </a:endParaRPr>
            </a:p>
          </p:txBody>
        </p:sp>
      </p:grpSp>
      <p:grpSp>
        <p:nvGrpSpPr>
          <p:cNvPr id="630" name="Google Shape;630;p30"/>
          <p:cNvGrpSpPr/>
          <p:nvPr/>
        </p:nvGrpSpPr>
        <p:grpSpPr>
          <a:xfrm>
            <a:off x="3803563" y="5606802"/>
            <a:ext cx="1098266" cy="504008"/>
            <a:chOff x="630750" y="4469673"/>
            <a:chExt cx="1311442" cy="402466"/>
          </a:xfrm>
        </p:grpSpPr>
        <p:sp>
          <p:nvSpPr>
            <p:cNvPr id="631" name="Google Shape;631;p30"/>
            <p:cNvSpPr/>
            <p:nvPr/>
          </p:nvSpPr>
          <p:spPr>
            <a:xfrm>
              <a:off x="630750" y="4469673"/>
              <a:ext cx="1311442" cy="402466"/>
            </a:xfrm>
            <a:prstGeom prst="rect">
              <a:avLst/>
            </a:prstGeom>
            <a:solidFill>
              <a:srgbClr val="A1DB27"/>
            </a:solidFill>
            <a:ln cap="flat" cmpd="sng" w="19050">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2" name="Google Shape;632;p30"/>
            <p:cNvSpPr txBox="1"/>
            <p:nvPr/>
          </p:nvSpPr>
          <p:spPr>
            <a:xfrm>
              <a:off x="650170" y="4533437"/>
              <a:ext cx="1242942" cy="3194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chemeClr val="lt1"/>
                  </a:solidFill>
                  <a:latin typeface="Arial Black"/>
                  <a:ea typeface="Arial Black"/>
                  <a:cs typeface="Arial Black"/>
                  <a:sym typeface="Arial Black"/>
                </a:rPr>
                <a:t> </a:t>
              </a:r>
              <a:r>
                <a:rPr b="1" i="0" lang="es-CO" sz="1800" u="none" cap="none" strike="noStrike">
                  <a:solidFill>
                    <a:schemeClr val="lt1"/>
                  </a:solidFill>
                  <a:latin typeface="Arial Black"/>
                  <a:ea typeface="Arial Black"/>
                  <a:cs typeface="Arial Black"/>
                  <a:sym typeface="Arial Black"/>
                </a:rPr>
                <a:t> </a:t>
              </a:r>
              <a:r>
                <a:rPr b="1" i="0" lang="es-CO" sz="1800" u="none" cap="none" strike="noStrike">
                  <a:solidFill>
                    <a:srgbClr val="151837"/>
                  </a:solidFill>
                  <a:latin typeface="Arial Black"/>
                  <a:ea typeface="Arial Black"/>
                  <a:cs typeface="Arial Black"/>
                  <a:sym typeface="Arial Black"/>
                </a:rPr>
                <a:t>1</a:t>
              </a:r>
              <a:endParaRPr b="1" i="0" sz="2000" u="none" cap="none" strike="noStrike">
                <a:solidFill>
                  <a:srgbClr val="151837"/>
                </a:solidFill>
                <a:latin typeface="Arial Black"/>
                <a:ea typeface="Arial Black"/>
                <a:cs typeface="Arial Black"/>
                <a:sym typeface="Arial Black"/>
              </a:endParaRPr>
            </a:p>
          </p:txBody>
        </p:sp>
      </p:grpSp>
      <p:sp>
        <p:nvSpPr>
          <p:cNvPr id="633" name="Google Shape;633;p30"/>
          <p:cNvSpPr txBox="1"/>
          <p:nvPr/>
        </p:nvSpPr>
        <p:spPr>
          <a:xfrm>
            <a:off x="200033" y="1059800"/>
            <a:ext cx="11858700" cy="132339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La Oficina de Gestión Social a través de los Centros Locales de Movilidad-EGSL, promueve la participación activa e incidente de la ciudadanía en los territorios a partir de diversos escenarios de participación. En el 2024 se realizaron las siguientes acciones en la localidad de Chapinero:</a:t>
            </a:r>
            <a:endParaRPr b="1" i="0" sz="2000" u="none" cap="none" strike="noStrike">
              <a:solidFill>
                <a:srgbClr val="1D2046"/>
              </a:solidFill>
              <a:latin typeface="Arial"/>
              <a:ea typeface="Arial"/>
              <a:cs typeface="Arial"/>
              <a:sym typeface="Arial"/>
            </a:endParaRPr>
          </a:p>
        </p:txBody>
      </p:sp>
      <p:pic>
        <p:nvPicPr>
          <p:cNvPr id="634" name="Google Shape;634;p30"/>
          <p:cNvPicPr preferRelativeResize="0"/>
          <p:nvPr/>
        </p:nvPicPr>
        <p:blipFill rotWithShape="1">
          <a:blip r:embed="rId10">
            <a:alphaModFix/>
          </a:blip>
          <a:srcRect b="0" l="0" r="0" t="0"/>
          <a:stretch/>
        </p:blipFill>
        <p:spPr>
          <a:xfrm>
            <a:off x="7471595" y="2798578"/>
            <a:ext cx="3725908" cy="23349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cxnSp>
        <p:nvCxnSpPr>
          <p:cNvPr id="639" name="Google Shape;639;p32"/>
          <p:cNvCxnSpPr/>
          <p:nvPr/>
        </p:nvCxnSpPr>
        <p:spPr>
          <a:xfrm>
            <a:off x="0" y="1345444"/>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40" name="Google Shape;640;p32"/>
          <p:cNvCxnSpPr/>
          <p:nvPr/>
        </p:nvCxnSpPr>
        <p:spPr>
          <a:xfrm rot="10800000">
            <a:off x="10306233" y="1345441"/>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41" name="Google Shape;641;p32"/>
          <p:cNvSpPr txBox="1"/>
          <p:nvPr/>
        </p:nvSpPr>
        <p:spPr>
          <a:xfrm>
            <a:off x="428855" y="295282"/>
            <a:ext cx="1141796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13. Acciones Pedagógicas en Seguridad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s-CO" sz="3200" u="none" cap="none" strike="noStrike">
                <a:solidFill>
                  <a:srgbClr val="1D2046"/>
                </a:solidFill>
                <a:latin typeface="Arial Black"/>
                <a:ea typeface="Arial Black"/>
                <a:cs typeface="Arial Black"/>
                <a:sym typeface="Arial Black"/>
              </a:rPr>
              <a:t> Vial y Cultura Ciudadana.   </a:t>
            </a:r>
            <a:endParaRPr b="0" i="0" sz="1400" u="none" cap="none" strike="noStrike">
              <a:solidFill>
                <a:srgbClr val="000000"/>
              </a:solidFill>
              <a:latin typeface="Arial"/>
              <a:ea typeface="Arial"/>
              <a:cs typeface="Arial"/>
              <a:sym typeface="Arial"/>
            </a:endParaRPr>
          </a:p>
        </p:txBody>
      </p:sp>
      <p:pic>
        <p:nvPicPr>
          <p:cNvPr id="642" name="Google Shape;642;p32"/>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43" name="Google Shape;643;p32"/>
          <p:cNvPicPr preferRelativeResize="0"/>
          <p:nvPr/>
        </p:nvPicPr>
        <p:blipFill rotWithShape="1">
          <a:blip r:embed="rId4">
            <a:alphaModFix/>
          </a:blip>
          <a:srcRect b="0" l="0" r="0" t="0"/>
          <a:stretch/>
        </p:blipFill>
        <p:spPr>
          <a:xfrm>
            <a:off x="9906552" y="142886"/>
            <a:ext cx="2129687" cy="703500"/>
          </a:xfrm>
          <a:prstGeom prst="rect">
            <a:avLst/>
          </a:prstGeom>
          <a:noFill/>
          <a:ln>
            <a:noFill/>
          </a:ln>
        </p:spPr>
      </p:pic>
      <p:pic>
        <p:nvPicPr>
          <p:cNvPr id="644" name="Google Shape;644;p32"/>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45" name="Google Shape;645;p32"/>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46" name="Google Shape;646;p32"/>
          <p:cNvPicPr preferRelativeResize="0"/>
          <p:nvPr/>
        </p:nvPicPr>
        <p:blipFill rotWithShape="1">
          <a:blip r:embed="rId7">
            <a:alphaModFix/>
          </a:blip>
          <a:srcRect b="2110" l="0" r="62912" t="35963"/>
          <a:stretch/>
        </p:blipFill>
        <p:spPr>
          <a:xfrm>
            <a:off x="10135155" y="-39924"/>
            <a:ext cx="2038944" cy="6897924"/>
          </a:xfrm>
          <a:prstGeom prst="rect">
            <a:avLst/>
          </a:prstGeom>
          <a:noFill/>
          <a:ln>
            <a:noFill/>
          </a:ln>
        </p:spPr>
      </p:pic>
      <p:sp>
        <p:nvSpPr>
          <p:cNvPr id="647" name="Google Shape;647;p32"/>
          <p:cNvSpPr txBox="1"/>
          <p:nvPr/>
        </p:nvSpPr>
        <p:spPr>
          <a:xfrm>
            <a:off x="320850" y="1417775"/>
            <a:ext cx="11551500" cy="101562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En el 2024, en la localidad de Chapinero se desarrollaron </a:t>
            </a:r>
            <a:r>
              <a:rPr b="1" i="0" lang="es-CO" sz="3000" u="none" cap="none" strike="noStrike">
                <a:solidFill>
                  <a:srgbClr val="BED000"/>
                </a:solidFill>
                <a:latin typeface="Arial Black"/>
                <a:ea typeface="Arial Black"/>
                <a:cs typeface="Arial Black"/>
                <a:sym typeface="Arial Black"/>
              </a:rPr>
              <a:t>100</a:t>
            </a:r>
            <a:r>
              <a:rPr b="1" i="0" lang="es-CO" sz="2000" u="none" cap="none" strike="noStrike">
                <a:solidFill>
                  <a:srgbClr val="1D2046"/>
                </a:solidFill>
                <a:latin typeface="Arial"/>
                <a:ea typeface="Arial"/>
                <a:cs typeface="Arial"/>
                <a:sym typeface="Arial"/>
              </a:rPr>
              <a:t> acciones pedagógicas en educación vial en las cuales participaron </a:t>
            </a:r>
            <a:r>
              <a:rPr b="1" i="0" lang="es-CO" sz="3000" u="none" cap="none" strike="noStrike">
                <a:solidFill>
                  <a:srgbClr val="BED000"/>
                </a:solidFill>
                <a:latin typeface="Arial Black"/>
                <a:ea typeface="Arial Black"/>
                <a:cs typeface="Arial Black"/>
                <a:sym typeface="Arial Black"/>
              </a:rPr>
              <a:t>15.587 </a:t>
            </a:r>
            <a:r>
              <a:rPr b="1" i="0" lang="es-CO" sz="2000" u="none" cap="none" strike="noStrike">
                <a:solidFill>
                  <a:srgbClr val="1D2046"/>
                </a:solidFill>
                <a:latin typeface="Arial"/>
                <a:ea typeface="Arial"/>
                <a:cs typeface="Arial"/>
                <a:sym typeface="Arial"/>
              </a:rPr>
              <a:t>personas.</a:t>
            </a:r>
            <a:endParaRPr b="1" i="0" sz="2000" u="none" cap="none" strike="noStrike">
              <a:solidFill>
                <a:srgbClr val="1D2046"/>
              </a:solidFill>
              <a:latin typeface="Arial"/>
              <a:ea typeface="Arial"/>
              <a:cs typeface="Arial"/>
              <a:sym typeface="Arial"/>
            </a:endParaRPr>
          </a:p>
        </p:txBody>
      </p:sp>
      <p:sp>
        <p:nvSpPr>
          <p:cNvPr id="648" name="Google Shape;648;p32"/>
          <p:cNvSpPr/>
          <p:nvPr/>
        </p:nvSpPr>
        <p:spPr>
          <a:xfrm>
            <a:off x="428855" y="3128528"/>
            <a:ext cx="5533062" cy="7428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36</a:t>
            </a:r>
            <a:r>
              <a:rPr b="1" i="0" lang="es-CO" sz="1500" u="none" cap="none" strike="noStrike">
                <a:solidFill>
                  <a:srgbClr val="929000"/>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Actividades en empresas y entidades</a:t>
            </a:r>
            <a:endParaRPr b="1" i="0" sz="2000" u="none" cap="none" strike="noStrike">
              <a:solidFill>
                <a:srgbClr val="1D2046"/>
              </a:solidFill>
              <a:latin typeface="Arial"/>
              <a:ea typeface="Arial"/>
              <a:cs typeface="Arial"/>
              <a:sym typeface="Arial"/>
            </a:endParaRPr>
          </a:p>
        </p:txBody>
      </p:sp>
      <p:sp>
        <p:nvSpPr>
          <p:cNvPr id="649" name="Google Shape;649;p32"/>
          <p:cNvSpPr/>
          <p:nvPr/>
        </p:nvSpPr>
        <p:spPr>
          <a:xfrm>
            <a:off x="467277" y="4237467"/>
            <a:ext cx="5828827" cy="85449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10 </a:t>
            </a:r>
            <a:r>
              <a:rPr b="1" i="0" lang="es-CO" sz="2000" u="none" cap="none" strike="noStrike">
                <a:solidFill>
                  <a:srgbClr val="1D2046"/>
                </a:solidFill>
                <a:latin typeface="Arial"/>
                <a:ea typeface="Arial"/>
                <a:cs typeface="Arial"/>
                <a:sym typeface="Arial"/>
              </a:rPr>
              <a:t>Actividades en instituciones educativas</a:t>
            </a:r>
            <a:endParaRPr b="1" i="0" sz="2000" u="none" cap="none" strike="noStrike">
              <a:solidFill>
                <a:srgbClr val="1D2046"/>
              </a:solidFill>
              <a:latin typeface="Arial"/>
              <a:ea typeface="Arial"/>
              <a:cs typeface="Arial"/>
              <a:sym typeface="Arial"/>
            </a:endParaRPr>
          </a:p>
        </p:txBody>
      </p:sp>
      <p:sp>
        <p:nvSpPr>
          <p:cNvPr id="650" name="Google Shape;650;p32"/>
          <p:cNvSpPr/>
          <p:nvPr/>
        </p:nvSpPr>
        <p:spPr>
          <a:xfrm>
            <a:off x="949020" y="5376945"/>
            <a:ext cx="4962900" cy="7709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1" i="0" lang="es-CO" sz="3000" u="none" cap="none" strike="noStrike">
                <a:solidFill>
                  <a:srgbClr val="BED000"/>
                </a:solidFill>
                <a:latin typeface="Arial Black"/>
                <a:ea typeface="Arial Black"/>
                <a:cs typeface="Arial Black"/>
                <a:sym typeface="Arial Black"/>
              </a:rPr>
              <a:t>54</a:t>
            </a:r>
            <a:r>
              <a:rPr b="1" i="0" lang="es-CO" sz="1400" u="none" cap="none" strike="noStrike">
                <a:solidFill>
                  <a:srgbClr val="72801C"/>
                </a:solidFill>
                <a:latin typeface="Arial"/>
                <a:ea typeface="Arial"/>
                <a:cs typeface="Arial"/>
                <a:sym typeface="Arial"/>
              </a:rPr>
              <a:t> </a:t>
            </a:r>
            <a:r>
              <a:rPr b="1" i="0" lang="es-CO" sz="2000" u="none" cap="none" strike="noStrike">
                <a:solidFill>
                  <a:srgbClr val="1D2046"/>
                </a:solidFill>
                <a:latin typeface="Arial"/>
                <a:ea typeface="Arial"/>
                <a:cs typeface="Arial"/>
                <a:sym typeface="Arial"/>
              </a:rPr>
              <a:t>Acciones pedagógicas en vía</a:t>
            </a:r>
            <a:endParaRPr b="1" i="0" sz="2000" u="none" cap="none" strike="noStrike">
              <a:solidFill>
                <a:srgbClr val="1D2046"/>
              </a:solidFill>
              <a:latin typeface="Arial"/>
              <a:ea typeface="Arial"/>
              <a:cs typeface="Arial"/>
              <a:sym typeface="Arial"/>
            </a:endParaRPr>
          </a:p>
        </p:txBody>
      </p:sp>
      <p:pic>
        <p:nvPicPr>
          <p:cNvPr id="651" name="Google Shape;651;p32"/>
          <p:cNvPicPr preferRelativeResize="0"/>
          <p:nvPr/>
        </p:nvPicPr>
        <p:blipFill rotWithShape="1">
          <a:blip r:embed="rId8">
            <a:alphaModFix/>
          </a:blip>
          <a:srcRect b="0" l="0" r="0" t="0"/>
          <a:stretch/>
        </p:blipFill>
        <p:spPr>
          <a:xfrm>
            <a:off x="6556149" y="2348450"/>
            <a:ext cx="4864352" cy="42904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cxnSp>
        <p:nvCxnSpPr>
          <p:cNvPr id="656" name="Google Shape;656;g34c3f644d43_0_0"/>
          <p:cNvCxnSpPr/>
          <p:nvPr/>
        </p:nvCxnSpPr>
        <p:spPr>
          <a:xfrm>
            <a:off x="14503" y="14242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57" name="Google Shape;657;g34c3f644d43_0_0"/>
          <p:cNvCxnSpPr/>
          <p:nvPr/>
        </p:nvCxnSpPr>
        <p:spPr>
          <a:xfrm rot="10800000">
            <a:off x="10316700" y="14242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58" name="Google Shape;658;g34c3f644d43_0_0"/>
          <p:cNvSpPr txBox="1"/>
          <p:nvPr/>
        </p:nvSpPr>
        <p:spPr>
          <a:xfrm>
            <a:off x="428858"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14. Dirección de Inteligencia para la</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Movilidad   </a:t>
            </a:r>
            <a:endParaRPr b="0" i="0" sz="1400" u="none" cap="none" strike="noStrike">
              <a:solidFill>
                <a:srgbClr val="000000"/>
              </a:solidFill>
              <a:latin typeface="Arial"/>
              <a:ea typeface="Arial"/>
              <a:cs typeface="Arial"/>
              <a:sym typeface="Arial"/>
            </a:endParaRPr>
          </a:p>
        </p:txBody>
      </p:sp>
      <p:pic>
        <p:nvPicPr>
          <p:cNvPr id="659" name="Google Shape;659;g34c3f644d43_0_0"/>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60" name="Google Shape;660;g34c3f644d43_0_0"/>
          <p:cNvPicPr preferRelativeResize="0"/>
          <p:nvPr/>
        </p:nvPicPr>
        <p:blipFill rotWithShape="1">
          <a:blip r:embed="rId4">
            <a:alphaModFix/>
          </a:blip>
          <a:srcRect b="0" l="0" r="0" t="0"/>
          <a:stretch/>
        </p:blipFill>
        <p:spPr>
          <a:xfrm>
            <a:off x="9913827" y="451941"/>
            <a:ext cx="2129687" cy="703500"/>
          </a:xfrm>
          <a:prstGeom prst="rect">
            <a:avLst/>
          </a:prstGeom>
          <a:noFill/>
          <a:ln>
            <a:noFill/>
          </a:ln>
        </p:spPr>
      </p:pic>
      <p:pic>
        <p:nvPicPr>
          <p:cNvPr id="661" name="Google Shape;661;g34c3f644d43_0_0"/>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62" name="Google Shape;662;g34c3f644d43_0_0"/>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63" name="Google Shape;663;g34c3f644d43_0_0"/>
          <p:cNvPicPr preferRelativeResize="0"/>
          <p:nvPr/>
        </p:nvPicPr>
        <p:blipFill rotWithShape="1">
          <a:blip r:embed="rId7">
            <a:alphaModFix/>
          </a:blip>
          <a:srcRect b="2111" l="0" r="62912" t="35961"/>
          <a:stretch/>
        </p:blipFill>
        <p:spPr>
          <a:xfrm>
            <a:off x="10153055" y="9"/>
            <a:ext cx="2038944" cy="6858000"/>
          </a:xfrm>
          <a:prstGeom prst="rect">
            <a:avLst/>
          </a:prstGeom>
          <a:noFill/>
          <a:ln>
            <a:noFill/>
          </a:ln>
        </p:spPr>
      </p:pic>
      <p:sp>
        <p:nvSpPr>
          <p:cNvPr id="664" name="Google Shape;664;g34c3f644d43_0_0"/>
          <p:cNvSpPr txBox="1"/>
          <p:nvPr/>
        </p:nvSpPr>
        <p:spPr>
          <a:xfrm>
            <a:off x="306589" y="1601879"/>
            <a:ext cx="11662500"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En el Observatorio de Movilidad de Bogotá se encontrar información relevante y actualizada sobre factores como siniestralidad vial, cómo se mueven los ciudadanos en Bogotá, número de registros de ciclistas entre otros temas, durante el 2024 se presentaron las siguientes cifras en la Localidad Chapinero.</a:t>
            </a:r>
            <a:endParaRPr b="1" i="0" sz="2000" u="none" cap="none" strike="noStrike">
              <a:solidFill>
                <a:srgbClr val="FF0000"/>
              </a:solidFill>
              <a:latin typeface="Arial"/>
              <a:ea typeface="Arial"/>
              <a:cs typeface="Arial"/>
              <a:sym typeface="Arial"/>
            </a:endParaRPr>
          </a:p>
        </p:txBody>
      </p:sp>
      <p:sp>
        <p:nvSpPr>
          <p:cNvPr id="665" name="Google Shape;665;g34c3f644d43_0_0"/>
          <p:cNvSpPr txBox="1"/>
          <p:nvPr/>
        </p:nvSpPr>
        <p:spPr>
          <a:xfrm>
            <a:off x="627754" y="3141164"/>
            <a:ext cx="5007300" cy="2493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Viajes diarios: </a:t>
            </a:r>
            <a:r>
              <a:rPr b="1" i="0" lang="es-CO" sz="2800" u="none" cap="none" strike="noStrike">
                <a:solidFill>
                  <a:srgbClr val="BED000"/>
                </a:solidFill>
                <a:latin typeface="Arial Black"/>
                <a:ea typeface="Arial Black"/>
                <a:cs typeface="Arial Black"/>
                <a:sym typeface="Arial Black"/>
              </a:rPr>
              <a:t>329 </a:t>
            </a:r>
            <a:r>
              <a:rPr b="1" i="0" lang="es-CO" sz="1800" u="none" cap="none" strike="noStrike">
                <a:solidFill>
                  <a:srgbClr val="1D2046"/>
                </a:solidFill>
                <a:latin typeface="Arial"/>
                <a:ea typeface="Arial"/>
                <a:cs typeface="Arial"/>
                <a:sym typeface="Arial"/>
              </a:rPr>
              <a:t>mil</a:t>
            </a:r>
            <a:endParaRPr b="1"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Tiempo de viaje promedio: </a:t>
            </a:r>
            <a:r>
              <a:rPr b="1" i="0" lang="es-CO" sz="2800" u="none" cap="none" strike="noStrike">
                <a:solidFill>
                  <a:srgbClr val="BED000"/>
                </a:solidFill>
                <a:latin typeface="Arial Black"/>
                <a:ea typeface="Arial Black"/>
                <a:cs typeface="Arial Black"/>
                <a:sym typeface="Arial Black"/>
              </a:rPr>
              <a:t>50 </a:t>
            </a:r>
            <a:r>
              <a:rPr b="1" i="0" lang="es-CO" sz="1800" u="none" cap="none" strike="noStrike">
                <a:solidFill>
                  <a:srgbClr val="1D2046"/>
                </a:solidFill>
                <a:latin typeface="Arial"/>
                <a:ea typeface="Arial"/>
                <a:cs typeface="Arial"/>
                <a:sym typeface="Arial"/>
              </a:rPr>
              <a:t>min</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Modos de transporte: </a:t>
            </a:r>
            <a:r>
              <a:rPr b="1" i="0" lang="es-CO" sz="2800" u="none" cap="none" strike="noStrike">
                <a:solidFill>
                  <a:srgbClr val="BED000"/>
                </a:solidFill>
                <a:latin typeface="Arial Black"/>
                <a:ea typeface="Arial Black"/>
                <a:cs typeface="Arial Black"/>
                <a:sym typeface="Arial Black"/>
              </a:rPr>
              <a:t>80%</a:t>
            </a:r>
            <a:r>
              <a:rPr b="1" i="0" lang="es-CO" sz="1800" u="none" cap="none" strike="noStrike">
                <a:solidFill>
                  <a:srgbClr val="1D2046"/>
                </a:solidFill>
                <a:latin typeface="Arial"/>
                <a:ea typeface="Arial"/>
                <a:cs typeface="Arial"/>
                <a:sym typeface="Arial"/>
              </a:rPr>
              <a:t> viajes en modos sostenibles</a:t>
            </a:r>
            <a:endParaRPr b="1" i="0" sz="1800" u="none" cap="none" strike="noStrike">
              <a:solidFill>
                <a:srgbClr val="1D2046"/>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1" i="0" lang="es-CO" sz="1800" u="none" cap="none" strike="noStrike">
                <a:solidFill>
                  <a:srgbClr val="1D2046"/>
                </a:solidFill>
                <a:latin typeface="Arial"/>
                <a:ea typeface="Arial"/>
                <a:cs typeface="Arial"/>
                <a:sym typeface="Arial"/>
              </a:rPr>
              <a:t>Principal motivo de viaje: Trabajar con el </a:t>
            </a:r>
            <a:r>
              <a:rPr b="1" i="0" lang="es-CO" sz="2800" u="none" cap="none" strike="noStrike">
                <a:solidFill>
                  <a:srgbClr val="BED000"/>
                </a:solidFill>
                <a:latin typeface="Arial Black"/>
                <a:ea typeface="Arial Black"/>
                <a:cs typeface="Arial Black"/>
                <a:sym typeface="Arial Black"/>
              </a:rPr>
              <a:t>40%</a:t>
            </a:r>
            <a:endParaRPr b="1" i="0" sz="2000" u="none" cap="none" strike="noStrike">
              <a:solidFill>
                <a:srgbClr val="000000"/>
              </a:solidFill>
              <a:latin typeface="Arial"/>
              <a:ea typeface="Arial"/>
              <a:cs typeface="Arial"/>
              <a:sym typeface="Arial"/>
            </a:endParaRPr>
          </a:p>
        </p:txBody>
      </p:sp>
      <p:pic>
        <p:nvPicPr>
          <p:cNvPr id="666" name="Google Shape;666;g34c3f644d43_0_0"/>
          <p:cNvPicPr preferRelativeResize="0"/>
          <p:nvPr/>
        </p:nvPicPr>
        <p:blipFill rotWithShape="1">
          <a:blip r:embed="rId8">
            <a:alphaModFix/>
          </a:blip>
          <a:srcRect b="0" l="0" r="0" t="0"/>
          <a:stretch/>
        </p:blipFill>
        <p:spPr>
          <a:xfrm>
            <a:off x="5850949" y="2699030"/>
            <a:ext cx="5693325" cy="35864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cxnSp>
        <p:nvCxnSpPr>
          <p:cNvPr id="671" name="Google Shape;671;p34"/>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672" name="Google Shape;672;p34"/>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673" name="Google Shape;673;p34"/>
          <p:cNvSpPr txBox="1"/>
          <p:nvPr/>
        </p:nvSpPr>
        <p:spPr>
          <a:xfrm>
            <a:off x="56548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74" name="Google Shape;674;p34"/>
          <p:cNvPicPr preferRelativeResize="0"/>
          <p:nvPr/>
        </p:nvPicPr>
        <p:blipFill rotWithShape="1">
          <a:blip r:embed="rId3">
            <a:alphaModFix/>
          </a:blip>
          <a:srcRect b="0" l="0" r="0" t="0"/>
          <a:stretch/>
        </p:blipFill>
        <p:spPr>
          <a:xfrm>
            <a:off x="0" y="6260050"/>
            <a:ext cx="1864895" cy="597950"/>
          </a:xfrm>
          <a:prstGeom prst="rect">
            <a:avLst/>
          </a:prstGeom>
          <a:noFill/>
          <a:ln>
            <a:noFill/>
          </a:ln>
        </p:spPr>
      </p:pic>
      <p:pic>
        <p:nvPicPr>
          <p:cNvPr id="675" name="Google Shape;675;p34"/>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76" name="Google Shape;676;p34"/>
          <p:cNvPicPr preferRelativeResize="0"/>
          <p:nvPr/>
        </p:nvPicPr>
        <p:blipFill rotWithShape="1">
          <a:blip r:embed="rId5">
            <a:alphaModFix/>
          </a:blip>
          <a:srcRect b="0" l="0" r="0" t="0"/>
          <a:stretch/>
        </p:blipFill>
        <p:spPr>
          <a:xfrm>
            <a:off x="0" y="5237349"/>
            <a:ext cx="641678" cy="1649079"/>
          </a:xfrm>
          <a:prstGeom prst="rect">
            <a:avLst/>
          </a:prstGeom>
          <a:noFill/>
          <a:ln>
            <a:noFill/>
          </a:ln>
        </p:spPr>
      </p:pic>
      <p:pic>
        <p:nvPicPr>
          <p:cNvPr id="677" name="Google Shape;677;p34"/>
          <p:cNvPicPr preferRelativeResize="0"/>
          <p:nvPr/>
        </p:nvPicPr>
        <p:blipFill rotWithShape="1">
          <a:blip r:embed="rId6">
            <a:alphaModFix amt="52999"/>
          </a:blip>
          <a:srcRect b="0" l="32615" r="0" t="0"/>
          <a:stretch/>
        </p:blipFill>
        <p:spPr>
          <a:xfrm>
            <a:off x="-4587" y="3223011"/>
            <a:ext cx="1375636" cy="3652299"/>
          </a:xfrm>
          <a:prstGeom prst="rect">
            <a:avLst/>
          </a:prstGeom>
          <a:noFill/>
          <a:ln>
            <a:noFill/>
          </a:ln>
        </p:spPr>
      </p:pic>
      <p:pic>
        <p:nvPicPr>
          <p:cNvPr id="678" name="Google Shape;678;p34"/>
          <p:cNvPicPr preferRelativeResize="0"/>
          <p:nvPr/>
        </p:nvPicPr>
        <p:blipFill rotWithShape="1">
          <a:blip r:embed="rId7">
            <a:alphaModFix/>
          </a:blip>
          <a:srcRect b="2110" l="0" r="62912" t="35963"/>
          <a:stretch/>
        </p:blipFill>
        <p:spPr>
          <a:xfrm>
            <a:off x="10153055" y="-12186"/>
            <a:ext cx="2038945" cy="6858000"/>
          </a:xfrm>
          <a:prstGeom prst="rect">
            <a:avLst/>
          </a:prstGeom>
          <a:noFill/>
          <a:ln>
            <a:noFill/>
          </a:ln>
        </p:spPr>
      </p:pic>
      <p:sp>
        <p:nvSpPr>
          <p:cNvPr id="679" name="Google Shape;679;p34"/>
          <p:cNvSpPr txBox="1"/>
          <p:nvPr/>
        </p:nvSpPr>
        <p:spPr>
          <a:xfrm>
            <a:off x="320839" y="1056692"/>
            <a:ext cx="11560314" cy="92328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CO" sz="1800" u="none" cap="none" strike="noStrike">
                <a:solidFill>
                  <a:srgbClr val="1D2046"/>
                </a:solidFill>
                <a:latin typeface="Arial"/>
                <a:ea typeface="Arial"/>
                <a:cs typeface="Arial"/>
                <a:sym typeface="Arial"/>
              </a:rPr>
              <a:t>Para la Secretaría Distrital de Movilidad es fundamental la generación de mecanismos de confianza entre la ciudadanía y la Entidad, para consolidar la eficiencia del valor público y los elementos de consolidación de un gobierno abierto y una gestión pública efectiva.</a:t>
            </a:r>
            <a:endParaRPr b="1" i="0" sz="1800" u="none" cap="none" strike="noStrike">
              <a:solidFill>
                <a:srgbClr val="1D2046"/>
              </a:solidFill>
              <a:latin typeface="Arial"/>
              <a:ea typeface="Arial"/>
              <a:cs typeface="Arial"/>
              <a:sym typeface="Arial"/>
            </a:endParaRPr>
          </a:p>
        </p:txBody>
      </p:sp>
      <p:pic>
        <p:nvPicPr>
          <p:cNvPr descr="Interfaz de usuario gráfica, Texto&#10;&#10;Descripción generada automáticamente" id="680" name="Google Shape;680;p34"/>
          <p:cNvPicPr preferRelativeResize="0"/>
          <p:nvPr/>
        </p:nvPicPr>
        <p:blipFill rotWithShape="1">
          <a:blip r:embed="rId8">
            <a:alphaModFix/>
          </a:blip>
          <a:srcRect b="9754" l="22263" r="23999" t="27100"/>
          <a:stretch/>
        </p:blipFill>
        <p:spPr>
          <a:xfrm>
            <a:off x="42874" y="2290342"/>
            <a:ext cx="5198015" cy="3600577"/>
          </a:xfrm>
          <a:prstGeom prst="rect">
            <a:avLst/>
          </a:prstGeom>
          <a:noFill/>
          <a:ln>
            <a:noFill/>
          </a:ln>
        </p:spPr>
      </p:pic>
      <p:sp>
        <p:nvSpPr>
          <p:cNvPr id="681" name="Google Shape;681;p34"/>
          <p:cNvSpPr txBox="1"/>
          <p:nvPr/>
        </p:nvSpPr>
        <p:spPr>
          <a:xfrm>
            <a:off x="5553843" y="2455813"/>
            <a:ext cx="6327309" cy="382151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telefónico:</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Centro de Contacto de Movilidad PBX: (601) 364-94-00 opción 2 ✔ Línea 195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Virtual: </a:t>
            </a:r>
            <a:endParaRPr b="1"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0" i="0" lang="es-CO" sz="1400" u="none" cap="none" strike="noStrike">
                <a:solidFill>
                  <a:srgbClr val="1D2046"/>
                </a:solidFill>
                <a:latin typeface="Arial"/>
                <a:ea typeface="Arial"/>
                <a:cs typeface="Arial"/>
                <a:sym typeface="Arial"/>
              </a:rPr>
              <a:t> </a:t>
            </a:r>
            <a:r>
              <a:rPr b="1" i="0" lang="es-CO" sz="1400" u="none" cap="none" strike="noStrike">
                <a:solidFill>
                  <a:srgbClr val="1D2046"/>
                </a:solidFill>
                <a:latin typeface="Arial"/>
                <a:ea typeface="Arial"/>
                <a:cs typeface="Arial"/>
                <a:sym typeface="Arial"/>
              </a:rPr>
              <a:t>1.</a:t>
            </a:r>
            <a:r>
              <a:rPr b="0" i="0" lang="es-CO" sz="1400" u="none" cap="none" strike="noStrike">
                <a:solidFill>
                  <a:srgbClr val="1D2046"/>
                </a:solidFill>
                <a:latin typeface="Arial"/>
                <a:ea typeface="Arial"/>
                <a:cs typeface="Arial"/>
                <a:sym typeface="Arial"/>
              </a:rPr>
              <a:t>Página Secretaría Distrital de Movilidad:                        https://www.movilidadbogota.gov.co/web/sdqs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Correo Institucional: Bogotá te escucha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 </a:t>
            </a:r>
            <a:r>
              <a:rPr b="0" i="0" lang="es-CO" sz="1400" u="none" cap="none" strike="noStrike">
                <a:solidFill>
                  <a:srgbClr val="1D2046"/>
                </a:solidFill>
                <a:latin typeface="Arial"/>
                <a:ea typeface="Arial"/>
                <a:cs typeface="Arial"/>
                <a:sym typeface="Arial"/>
              </a:rPr>
              <a:t>SuperCADE Virtual: </a:t>
            </a:r>
            <a:r>
              <a:rPr b="0" i="0" lang="es-CO" sz="1400" u="sng" cap="none" strike="noStrike">
                <a:solidFill>
                  <a:srgbClr val="1D2046"/>
                </a:solidFill>
                <a:latin typeface="Arial"/>
                <a:ea typeface="Arial"/>
                <a:cs typeface="Arial"/>
                <a:sym typeface="Arial"/>
                <a:hlinkClick r:id="rId9">
                  <a:extLst>
                    <a:ext uri="{A12FA001-AC4F-418D-AE19-62706E023703}">
                      <ahyp:hlinkClr val="tx"/>
                    </a:ext>
                  </a:extLst>
                </a:hlinkClick>
              </a:rPr>
              <a:t>https://supercade.bogota.gov.co/</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Redes Sociales: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Facebook: https://www.facebook.com /secretaríamovilidadbogota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 </a:t>
            </a:r>
            <a:r>
              <a:rPr b="0" i="0" lang="es-CO" sz="1400" u="none" cap="none" strike="noStrike">
                <a:solidFill>
                  <a:srgbClr val="1D2046"/>
                </a:solidFill>
                <a:latin typeface="Arial"/>
                <a:ea typeface="Arial"/>
                <a:cs typeface="Arial"/>
                <a:sym typeface="Arial"/>
              </a:rPr>
              <a:t>Twitter: https://twitter.com/ SectorMovilidad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3.</a:t>
            </a:r>
            <a:r>
              <a:rPr b="0" i="0" lang="es-CO" sz="1400" u="none" cap="none" strike="noStrike">
                <a:solidFill>
                  <a:srgbClr val="1D2046"/>
                </a:solidFill>
                <a:latin typeface="Arial"/>
                <a:ea typeface="Arial"/>
                <a:cs typeface="Arial"/>
                <a:sym typeface="Arial"/>
              </a:rPr>
              <a:t> Instagram: https://www.instagram.com/ sectormovilidad/ </a:t>
            </a:r>
            <a:endParaRPr b="0" i="0" sz="1400" u="none" cap="none" strike="noStrike">
              <a:solidFill>
                <a:srgbClr val="1D2046"/>
              </a:solidFill>
              <a:latin typeface="Arial"/>
              <a:ea typeface="Arial"/>
              <a:cs typeface="Arial"/>
              <a:sym typeface="Arial"/>
            </a:endParaRPr>
          </a:p>
          <a:p>
            <a:pPr indent="0" lvl="0" marL="0" marR="0" rtl="0" algn="just">
              <a:lnSpc>
                <a:spcPct val="100000"/>
              </a:lnSpc>
              <a:spcBef>
                <a:spcPts val="6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Canal Presencial: </a:t>
            </a:r>
            <a:endParaRPr b="1"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1. </a:t>
            </a:r>
            <a:r>
              <a:rPr b="0" i="0" lang="es-CO" sz="1400" u="none" cap="none" strike="noStrike">
                <a:solidFill>
                  <a:srgbClr val="1D2046"/>
                </a:solidFill>
                <a:latin typeface="Arial"/>
                <a:ea typeface="Arial"/>
                <a:cs typeface="Arial"/>
                <a:sym typeface="Arial"/>
              </a:rPr>
              <a:t>Ventanillas de radicación de la sede de Calle 13 y Paloquemao </a:t>
            </a:r>
            <a:endParaRPr b="0" i="0" sz="1400" u="none" cap="none" strike="noStrike">
              <a:solidFill>
                <a:srgbClr val="1D2046"/>
              </a:solidFill>
              <a:latin typeface="Arial"/>
              <a:ea typeface="Arial"/>
              <a:cs typeface="Arial"/>
              <a:sym typeface="Arial"/>
            </a:endParaRPr>
          </a:p>
          <a:p>
            <a:pPr indent="0" lvl="0" marL="19050" marR="0" rtl="0" algn="just">
              <a:lnSpc>
                <a:spcPct val="100000"/>
              </a:lnSpc>
              <a:spcBef>
                <a:spcPts val="100"/>
              </a:spcBef>
              <a:spcAft>
                <a:spcPts val="0"/>
              </a:spcAft>
              <a:buClr>
                <a:srgbClr val="000000"/>
              </a:buClr>
              <a:buSzPts val="1400"/>
              <a:buFont typeface="Arial"/>
              <a:buNone/>
            </a:pPr>
            <a:r>
              <a:rPr b="1" i="0" lang="es-CO" sz="1400" u="none" cap="none" strike="noStrike">
                <a:solidFill>
                  <a:srgbClr val="1D2046"/>
                </a:solidFill>
                <a:latin typeface="Arial"/>
                <a:ea typeface="Arial"/>
                <a:cs typeface="Arial"/>
                <a:sym typeface="Arial"/>
              </a:rPr>
              <a:t>2.</a:t>
            </a:r>
            <a:r>
              <a:rPr b="0" i="0" lang="es-CO" sz="1400" u="none" cap="none" strike="noStrike">
                <a:solidFill>
                  <a:srgbClr val="1D2046"/>
                </a:solidFill>
                <a:latin typeface="Arial"/>
                <a:ea typeface="Arial"/>
                <a:cs typeface="Arial"/>
                <a:sym typeface="Arial"/>
              </a:rPr>
              <a:t> RED CADE de Movilidad, ubicados en los SuperCADE de 20 de</a:t>
            </a:r>
            <a:r>
              <a:rPr b="0" i="0" lang="es-CO" sz="1400" u="none" cap="none" strike="noStrike">
                <a:solidFill>
                  <a:schemeClr val="lt1"/>
                </a:solidFill>
                <a:latin typeface="Arial"/>
                <a:ea typeface="Arial"/>
                <a:cs typeface="Arial"/>
                <a:sym typeface="Arial"/>
              </a:rPr>
              <a:t> Julio,</a:t>
            </a:r>
            <a:r>
              <a:rPr b="0" i="0" lang="es-CO" sz="1400" u="none" cap="none" strike="noStrike">
                <a:solidFill>
                  <a:srgbClr val="1D2046"/>
                </a:solidFill>
                <a:latin typeface="Arial"/>
                <a:ea typeface="Arial"/>
                <a:cs typeface="Arial"/>
                <a:sym typeface="Arial"/>
              </a:rPr>
              <a:t> Américas, Suba, Bosa y Fontibón.</a:t>
            </a:r>
            <a:endParaRPr b="0" i="0" sz="1400" u="none" cap="none" strike="noStrike">
              <a:solidFill>
                <a:srgbClr val="1D2046"/>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cxnSp>
        <p:nvCxnSpPr>
          <p:cNvPr id="686" name="Google Shape;686;g34c3f644d43_0_1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687" name="Google Shape;687;g34c3f644d43_0_1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688" name="Google Shape;688;g34c3f644d43_0_16"/>
          <p:cNvSpPr txBox="1"/>
          <p:nvPr/>
        </p:nvSpPr>
        <p:spPr>
          <a:xfrm>
            <a:off x="565488"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15. Transparencia</a:t>
            </a:r>
            <a:endParaRPr b="0" i="0" sz="1400" u="none" cap="none" strike="noStrike">
              <a:solidFill>
                <a:srgbClr val="000000"/>
              </a:solidFill>
              <a:latin typeface="Arial"/>
              <a:ea typeface="Arial"/>
              <a:cs typeface="Arial"/>
              <a:sym typeface="Arial"/>
            </a:endParaRPr>
          </a:p>
        </p:txBody>
      </p:sp>
      <p:pic>
        <p:nvPicPr>
          <p:cNvPr id="689" name="Google Shape;689;g34c3f644d43_0_16"/>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690" name="Google Shape;690;g34c3f644d43_0_16"/>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691" name="Google Shape;691;g34c3f644d43_0_16"/>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692" name="Google Shape;692;g34c3f644d43_0_16"/>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693" name="Google Shape;693;g34c3f644d43_0_16"/>
          <p:cNvPicPr preferRelativeResize="0"/>
          <p:nvPr/>
        </p:nvPicPr>
        <p:blipFill rotWithShape="1">
          <a:blip r:embed="rId7">
            <a:alphaModFix/>
          </a:blip>
          <a:srcRect b="2111" l="13450" r="63810" t="35961"/>
          <a:stretch/>
        </p:blipFill>
        <p:spPr>
          <a:xfrm>
            <a:off x="10892575" y="-12175"/>
            <a:ext cx="1249975" cy="6858000"/>
          </a:xfrm>
          <a:prstGeom prst="rect">
            <a:avLst/>
          </a:prstGeom>
          <a:noFill/>
          <a:ln>
            <a:noFill/>
          </a:ln>
        </p:spPr>
      </p:pic>
      <p:sp>
        <p:nvSpPr>
          <p:cNvPr id="694" name="Google Shape;694;g34c3f644d43_0_16"/>
          <p:cNvSpPr txBox="1"/>
          <p:nvPr/>
        </p:nvSpPr>
        <p:spPr>
          <a:xfrm>
            <a:off x="230725" y="1140125"/>
            <a:ext cx="6088432" cy="849649"/>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CO" sz="2100" u="none" cap="none" strike="noStrike">
                <a:solidFill>
                  <a:srgbClr val="BED000"/>
                </a:solidFill>
                <a:latin typeface="Arial Black"/>
                <a:ea typeface="Arial Black"/>
                <a:cs typeface="Arial Black"/>
                <a:sym typeface="Arial Black"/>
              </a:rPr>
              <a:t>PARTICIPACIÓN POR LOCALIDAD EN LAS PETICIONES PQR RADICADAS 2024</a:t>
            </a:r>
            <a:endParaRPr b="0" i="0" sz="500" u="none" cap="none" strike="noStrike">
              <a:solidFill>
                <a:srgbClr val="000000"/>
              </a:solidFill>
              <a:latin typeface="Arial"/>
              <a:ea typeface="Arial"/>
              <a:cs typeface="Arial"/>
              <a:sym typeface="Arial"/>
            </a:endParaRPr>
          </a:p>
        </p:txBody>
      </p:sp>
      <p:sp>
        <p:nvSpPr>
          <p:cNvPr id="695" name="Google Shape;695;g34c3f644d43_0_16"/>
          <p:cNvSpPr txBox="1"/>
          <p:nvPr/>
        </p:nvSpPr>
        <p:spPr>
          <a:xfrm>
            <a:off x="7188075" y="1140125"/>
            <a:ext cx="4795500" cy="70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ORVI</a:t>
            </a:r>
            <a:endParaRPr b="1" i="0" sz="3400" u="none" cap="none" strike="noStrike">
              <a:solidFill>
                <a:srgbClr val="1D2046"/>
              </a:solidFill>
              <a:latin typeface="Arial Black"/>
              <a:ea typeface="Arial Black"/>
              <a:cs typeface="Arial Black"/>
              <a:sym typeface="Arial Black"/>
            </a:endParaRPr>
          </a:p>
        </p:txBody>
      </p:sp>
      <p:sp>
        <p:nvSpPr>
          <p:cNvPr id="696" name="Google Shape;696;g34c3f644d43_0_16"/>
          <p:cNvSpPr txBox="1"/>
          <p:nvPr/>
        </p:nvSpPr>
        <p:spPr>
          <a:xfrm>
            <a:off x="297916" y="2165822"/>
            <a:ext cx="5798083" cy="784800"/>
          </a:xfrm>
          <a:prstGeom prst="rect">
            <a:avLst/>
          </a:prstGeom>
          <a:noFill/>
          <a:ln>
            <a:noFill/>
          </a:ln>
        </p:spPr>
        <p:txBody>
          <a:bodyPr anchorCtr="0" anchor="t" bIns="91425" lIns="91425" spcFirstLastPara="1" rIns="91425" wrap="square" tIns="91425">
            <a:spAutoFit/>
          </a:bodyPr>
          <a:lstStyle/>
          <a:p>
            <a:pPr indent="0" lvl="0" marL="101600" marR="0" rtl="0" algn="l">
              <a:lnSpc>
                <a:spcPct val="100000"/>
              </a:lnSpc>
              <a:spcBef>
                <a:spcPts val="0"/>
              </a:spcBef>
              <a:spcAft>
                <a:spcPts val="0"/>
              </a:spcAft>
              <a:buNone/>
            </a:pPr>
            <a:r>
              <a:rPr b="1" i="0" lang="es-CO" sz="1800" u="none" cap="none" strike="noStrike">
                <a:solidFill>
                  <a:srgbClr val="1D2046"/>
                </a:solidFill>
                <a:latin typeface="Arial"/>
                <a:ea typeface="Arial"/>
                <a:cs typeface="Arial"/>
                <a:sym typeface="Arial"/>
              </a:rPr>
              <a:t>De las </a:t>
            </a:r>
            <a:r>
              <a:rPr b="1" i="0" lang="es-CO" sz="2100" u="none" cap="none" strike="noStrike">
                <a:solidFill>
                  <a:srgbClr val="BED000"/>
                </a:solidFill>
                <a:latin typeface="Arial Black"/>
                <a:ea typeface="Arial Black"/>
                <a:cs typeface="Arial Black"/>
                <a:sym typeface="Arial Black"/>
              </a:rPr>
              <a:t>25.396 </a:t>
            </a:r>
            <a:r>
              <a:rPr b="1" i="0" lang="es-CO" sz="1800" u="none" cap="none" strike="noStrike">
                <a:solidFill>
                  <a:srgbClr val="1D2046"/>
                </a:solidFill>
                <a:latin typeface="Arial"/>
                <a:ea typeface="Arial"/>
                <a:cs typeface="Arial"/>
                <a:sym typeface="Arial"/>
              </a:rPr>
              <a:t>atendidas en el Distrito, </a:t>
            </a:r>
            <a:r>
              <a:rPr b="1" i="0" lang="es-CO" sz="2100" u="none" cap="none" strike="noStrike">
                <a:solidFill>
                  <a:srgbClr val="BED000"/>
                </a:solidFill>
                <a:latin typeface="Arial Black"/>
                <a:ea typeface="Arial Black"/>
                <a:cs typeface="Arial Black"/>
                <a:sym typeface="Arial Black"/>
              </a:rPr>
              <a:t>1.579</a:t>
            </a:r>
            <a:r>
              <a:rPr b="1" i="0" lang="es-CO" sz="1800" u="none" cap="none" strike="noStrike">
                <a:solidFill>
                  <a:srgbClr val="1D2046"/>
                </a:solidFill>
                <a:latin typeface="Arial"/>
                <a:ea typeface="Arial"/>
                <a:cs typeface="Arial"/>
                <a:sym typeface="Arial"/>
              </a:rPr>
              <a:t> corresponden a la localidad Chapinero</a:t>
            </a:r>
            <a:endParaRPr b="1" i="0" sz="2100" u="none" cap="none" strike="noStrike">
              <a:solidFill>
                <a:srgbClr val="BED000"/>
              </a:solidFill>
              <a:latin typeface="Arial Black"/>
              <a:ea typeface="Arial Black"/>
              <a:cs typeface="Arial Black"/>
              <a:sym typeface="Arial Black"/>
            </a:endParaRPr>
          </a:p>
        </p:txBody>
      </p:sp>
      <p:graphicFrame>
        <p:nvGraphicFramePr>
          <p:cNvPr id="697" name="Google Shape;697;g34c3f644d43_0_16"/>
          <p:cNvGraphicFramePr/>
          <p:nvPr/>
        </p:nvGraphicFramePr>
        <p:xfrm>
          <a:off x="454557" y="2839818"/>
          <a:ext cx="5518150" cy="3486150"/>
        </p:xfrm>
        <a:graphic>
          <a:graphicData uri="http://schemas.openxmlformats.org/drawingml/2006/chart">
            <c:chart r:id="rId8"/>
          </a:graphicData>
        </a:graphic>
      </p:graphicFrame>
      <p:graphicFrame>
        <p:nvGraphicFramePr>
          <p:cNvPr id="698" name="Google Shape;698;g34c3f644d43_0_16"/>
          <p:cNvGraphicFramePr/>
          <p:nvPr/>
        </p:nvGraphicFramePr>
        <p:xfrm>
          <a:off x="7055247" y="1896844"/>
          <a:ext cx="4642888" cy="4051300"/>
        </p:xfrm>
        <a:graphic>
          <a:graphicData uri="http://schemas.openxmlformats.org/drawingml/2006/chart">
            <c:chart r:id="rId9"/>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g33d46a5243e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704" name="Google Shape;704;g33d46a5243e_0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pic>
        <p:nvPicPr>
          <p:cNvPr id="705" name="Google Shape;705;g33d46a5243e_0_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cxnSp>
        <p:nvCxnSpPr>
          <p:cNvPr id="710" name="Google Shape;710;g33d46a5243e_0_19"/>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711" name="Google Shape;711;g33d46a5243e_0_19"/>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pic>
        <p:nvPicPr>
          <p:cNvPr id="712" name="Google Shape;712;g33d46a5243e_0_19"/>
          <p:cNvPicPr preferRelativeResize="0"/>
          <p:nvPr/>
        </p:nvPicPr>
        <p:blipFill rotWithShape="1">
          <a:blip r:embed="rId3">
            <a:alphaModFix/>
          </a:blip>
          <a:srcRect b="0" l="0" r="0" t="0"/>
          <a:stretch/>
        </p:blipFill>
        <p:spPr>
          <a:xfrm>
            <a:off x="0" y="6260050"/>
            <a:ext cx="1864897" cy="597951"/>
          </a:xfrm>
          <a:prstGeom prst="rect">
            <a:avLst/>
          </a:prstGeom>
          <a:noFill/>
          <a:ln>
            <a:noFill/>
          </a:ln>
        </p:spPr>
      </p:pic>
      <p:pic>
        <p:nvPicPr>
          <p:cNvPr id="713" name="Google Shape;713;g33d46a5243e_0_19"/>
          <p:cNvPicPr preferRelativeResize="0"/>
          <p:nvPr/>
        </p:nvPicPr>
        <p:blipFill rotWithShape="1">
          <a:blip r:embed="rId4">
            <a:alphaModFix/>
          </a:blip>
          <a:srcRect b="0" l="0" r="0" t="0"/>
          <a:stretch/>
        </p:blipFill>
        <p:spPr>
          <a:xfrm>
            <a:off x="9251899" y="184927"/>
            <a:ext cx="2129687" cy="703500"/>
          </a:xfrm>
          <a:prstGeom prst="rect">
            <a:avLst/>
          </a:prstGeom>
          <a:noFill/>
          <a:ln>
            <a:noFill/>
          </a:ln>
        </p:spPr>
      </p:pic>
      <p:pic>
        <p:nvPicPr>
          <p:cNvPr id="714" name="Google Shape;714;g33d46a5243e_0_19"/>
          <p:cNvPicPr preferRelativeResize="0"/>
          <p:nvPr/>
        </p:nvPicPr>
        <p:blipFill rotWithShape="1">
          <a:blip r:embed="rId5">
            <a:alphaModFix/>
          </a:blip>
          <a:srcRect b="0" l="0" r="0" t="0"/>
          <a:stretch/>
        </p:blipFill>
        <p:spPr>
          <a:xfrm>
            <a:off x="0" y="5237349"/>
            <a:ext cx="641678" cy="1649080"/>
          </a:xfrm>
          <a:prstGeom prst="rect">
            <a:avLst/>
          </a:prstGeom>
          <a:noFill/>
          <a:ln>
            <a:noFill/>
          </a:ln>
        </p:spPr>
      </p:pic>
      <p:pic>
        <p:nvPicPr>
          <p:cNvPr id="715" name="Google Shape;715;g33d46a5243e_0_19"/>
          <p:cNvPicPr preferRelativeResize="0"/>
          <p:nvPr/>
        </p:nvPicPr>
        <p:blipFill rotWithShape="1">
          <a:blip r:embed="rId6">
            <a:alphaModFix amt="52999"/>
          </a:blip>
          <a:srcRect b="0" l="32614" r="0" t="0"/>
          <a:stretch/>
        </p:blipFill>
        <p:spPr>
          <a:xfrm>
            <a:off x="-4587" y="3223011"/>
            <a:ext cx="1375635" cy="3652300"/>
          </a:xfrm>
          <a:prstGeom prst="rect">
            <a:avLst/>
          </a:prstGeom>
          <a:noFill/>
          <a:ln>
            <a:noFill/>
          </a:ln>
        </p:spPr>
      </p:pic>
      <p:pic>
        <p:nvPicPr>
          <p:cNvPr id="716" name="Google Shape;716;g33d46a5243e_0_19"/>
          <p:cNvPicPr preferRelativeResize="0"/>
          <p:nvPr/>
        </p:nvPicPr>
        <p:blipFill rotWithShape="1">
          <a:blip r:embed="rId7">
            <a:alphaModFix/>
          </a:blip>
          <a:srcRect b="2111" l="0" r="62912" t="35961"/>
          <a:stretch/>
        </p:blipFill>
        <p:spPr>
          <a:xfrm>
            <a:off x="10153055" y="-12186"/>
            <a:ext cx="2038944" cy="6858000"/>
          </a:xfrm>
          <a:prstGeom prst="rect">
            <a:avLst/>
          </a:prstGeom>
          <a:noFill/>
          <a:ln>
            <a:noFill/>
          </a:ln>
        </p:spPr>
      </p:pic>
      <p:pic>
        <p:nvPicPr>
          <p:cNvPr id="717" name="Google Shape;717;g33d46a5243e_0_19"/>
          <p:cNvPicPr preferRelativeResize="0"/>
          <p:nvPr/>
        </p:nvPicPr>
        <p:blipFill>
          <a:blip r:embed="rId8">
            <a:alphaModFix/>
          </a:blip>
          <a:stretch>
            <a:fillRect/>
          </a:stretch>
        </p:blipFill>
        <p:spPr>
          <a:xfrm>
            <a:off x="0" y="131865"/>
            <a:ext cx="12192002" cy="962020"/>
          </a:xfrm>
          <a:prstGeom prst="rect">
            <a:avLst/>
          </a:prstGeom>
          <a:noFill/>
          <a:ln>
            <a:noFill/>
          </a:ln>
        </p:spPr>
      </p:pic>
      <p:pic>
        <p:nvPicPr>
          <p:cNvPr id="718" name="Google Shape;718;g33d46a5243e_0_19"/>
          <p:cNvPicPr preferRelativeResize="0"/>
          <p:nvPr/>
        </p:nvPicPr>
        <p:blipFill>
          <a:blip r:embed="rId9">
            <a:alphaModFix/>
          </a:blip>
          <a:stretch>
            <a:fillRect/>
          </a:stretch>
        </p:blipFill>
        <p:spPr>
          <a:xfrm>
            <a:off x="14499" y="967078"/>
            <a:ext cx="5529351" cy="3055525"/>
          </a:xfrm>
          <a:prstGeom prst="rect">
            <a:avLst/>
          </a:prstGeom>
          <a:noFill/>
          <a:ln>
            <a:noFill/>
          </a:ln>
        </p:spPr>
      </p:pic>
      <p:pic>
        <p:nvPicPr>
          <p:cNvPr id="719" name="Google Shape;719;g33d46a5243e_0_19"/>
          <p:cNvPicPr preferRelativeResize="0"/>
          <p:nvPr/>
        </p:nvPicPr>
        <p:blipFill>
          <a:blip r:embed="rId10">
            <a:alphaModFix/>
          </a:blip>
          <a:stretch>
            <a:fillRect/>
          </a:stretch>
        </p:blipFill>
        <p:spPr>
          <a:xfrm>
            <a:off x="5862925" y="967075"/>
            <a:ext cx="6005975" cy="3055525"/>
          </a:xfrm>
          <a:prstGeom prst="rect">
            <a:avLst/>
          </a:prstGeom>
          <a:noFill/>
          <a:ln>
            <a:noFill/>
          </a:ln>
        </p:spPr>
      </p:pic>
      <p:pic>
        <p:nvPicPr>
          <p:cNvPr id="720" name="Google Shape;720;g33d46a5243e_0_19"/>
          <p:cNvPicPr preferRelativeResize="0"/>
          <p:nvPr/>
        </p:nvPicPr>
        <p:blipFill>
          <a:blip r:embed="rId11">
            <a:alphaModFix/>
          </a:blip>
          <a:stretch>
            <a:fillRect/>
          </a:stretch>
        </p:blipFill>
        <p:spPr>
          <a:xfrm>
            <a:off x="3058300" y="3769025"/>
            <a:ext cx="5870550" cy="3117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17"/>
          <p:cNvPicPr preferRelativeResize="0"/>
          <p:nvPr/>
        </p:nvPicPr>
        <p:blipFill rotWithShape="1">
          <a:blip r:embed="rId3">
            <a:alphaModFix/>
          </a:blip>
          <a:srcRect b="20703" l="3915" r="41016" t="2246"/>
          <a:stretch/>
        </p:blipFill>
        <p:spPr>
          <a:xfrm>
            <a:off x="-11064" y="1332921"/>
            <a:ext cx="5287259" cy="5525073"/>
          </a:xfrm>
          <a:prstGeom prst="rect">
            <a:avLst/>
          </a:prstGeom>
          <a:noFill/>
          <a:ln>
            <a:noFill/>
          </a:ln>
        </p:spPr>
      </p:pic>
      <p:cxnSp>
        <p:nvCxnSpPr>
          <p:cNvPr id="113" name="Google Shape;113;p17"/>
          <p:cNvCxnSpPr/>
          <p:nvPr/>
        </p:nvCxnSpPr>
        <p:spPr>
          <a:xfrm rot="10800000">
            <a:off x="10196423" y="967072"/>
            <a:ext cx="1149356" cy="0"/>
          </a:xfrm>
          <a:prstGeom prst="straightConnector1">
            <a:avLst/>
          </a:prstGeom>
          <a:noFill/>
          <a:ln cap="flat" cmpd="sng" w="38100">
            <a:solidFill>
              <a:srgbClr val="1D2046"/>
            </a:solidFill>
            <a:prstDash val="solid"/>
            <a:miter lim="800000"/>
            <a:headEnd len="sm" w="sm" type="none"/>
            <a:tailEnd len="sm" w="sm" type="none"/>
          </a:ln>
        </p:spPr>
      </p:cxnSp>
      <p:pic>
        <p:nvPicPr>
          <p:cNvPr id="114" name="Google Shape;114;p17"/>
          <p:cNvPicPr preferRelativeResize="0"/>
          <p:nvPr/>
        </p:nvPicPr>
        <p:blipFill rotWithShape="1">
          <a:blip r:embed="rId4">
            <a:alphaModFix amt="52999"/>
          </a:blip>
          <a:srcRect b="0" l="32615" r="0" t="0"/>
          <a:stretch/>
        </p:blipFill>
        <p:spPr>
          <a:xfrm>
            <a:off x="-15097" y="3212501"/>
            <a:ext cx="1375636" cy="3652299"/>
          </a:xfrm>
          <a:prstGeom prst="rect">
            <a:avLst/>
          </a:prstGeom>
          <a:noFill/>
          <a:ln>
            <a:noFill/>
          </a:ln>
        </p:spPr>
      </p:pic>
      <p:pic>
        <p:nvPicPr>
          <p:cNvPr id="115" name="Google Shape;115;p17"/>
          <p:cNvPicPr preferRelativeResize="0"/>
          <p:nvPr/>
        </p:nvPicPr>
        <p:blipFill rotWithShape="1">
          <a:blip r:embed="rId5">
            <a:alphaModFix/>
          </a:blip>
          <a:srcRect b="0" l="0" r="0" t="0"/>
          <a:stretch/>
        </p:blipFill>
        <p:spPr>
          <a:xfrm>
            <a:off x="0" y="6260050"/>
            <a:ext cx="1864895" cy="597950"/>
          </a:xfrm>
          <a:prstGeom prst="rect">
            <a:avLst/>
          </a:prstGeom>
          <a:noFill/>
          <a:ln>
            <a:noFill/>
          </a:ln>
        </p:spPr>
      </p:pic>
      <p:pic>
        <p:nvPicPr>
          <p:cNvPr id="116" name="Google Shape;116;p17"/>
          <p:cNvPicPr preferRelativeResize="0"/>
          <p:nvPr/>
        </p:nvPicPr>
        <p:blipFill rotWithShape="1">
          <a:blip r:embed="rId6">
            <a:alphaModFix/>
          </a:blip>
          <a:srcRect b="0" l="0" r="0" t="0"/>
          <a:stretch/>
        </p:blipFill>
        <p:spPr>
          <a:xfrm>
            <a:off x="0" y="5205819"/>
            <a:ext cx="641678" cy="1649079"/>
          </a:xfrm>
          <a:prstGeom prst="rect">
            <a:avLst/>
          </a:prstGeom>
          <a:noFill/>
          <a:ln>
            <a:noFill/>
          </a:ln>
        </p:spPr>
      </p:pic>
      <p:sp>
        <p:nvSpPr>
          <p:cNvPr id="117" name="Google Shape;117;p17"/>
          <p:cNvSpPr/>
          <p:nvPr/>
        </p:nvSpPr>
        <p:spPr>
          <a:xfrm rot="-5400000">
            <a:off x="1942803" y="2963637"/>
            <a:ext cx="5546095" cy="2284663"/>
          </a:xfrm>
          <a:prstGeom prst="downArrow">
            <a:avLst>
              <a:gd fmla="val 100000" name="adj1"/>
              <a:gd fmla="val 15788" name="adj2"/>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8" name="Google Shape;118;p17"/>
          <p:cNvSpPr/>
          <p:nvPr/>
        </p:nvSpPr>
        <p:spPr>
          <a:xfrm>
            <a:off x="3615557" y="3138160"/>
            <a:ext cx="2307493" cy="1911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000"/>
              <a:buFont typeface="Arial"/>
              <a:buNone/>
            </a:pPr>
            <a:r>
              <a:rPr b="1" i="0" lang="es-CO" sz="2400" u="none" cap="none" strike="noStrike">
                <a:solidFill>
                  <a:srgbClr val="FFFFFF"/>
                </a:solidFill>
                <a:latin typeface="Arial"/>
                <a:ea typeface="Arial"/>
                <a:cs typeface="Arial"/>
                <a:sym typeface="Arial"/>
              </a:rPr>
              <a:t>CONTENIDO</a:t>
            </a:r>
            <a:endParaRPr b="1" i="0" sz="2800" u="none" cap="none" strike="noStrike">
              <a:solidFill>
                <a:srgbClr val="FFFFFF"/>
              </a:solidFill>
              <a:latin typeface="Arial"/>
              <a:ea typeface="Arial"/>
              <a:cs typeface="Arial"/>
              <a:sym typeface="Arial"/>
            </a:endParaRPr>
          </a:p>
        </p:txBody>
      </p:sp>
      <p:sp>
        <p:nvSpPr>
          <p:cNvPr id="119" name="Google Shape;119;p17"/>
          <p:cNvSpPr txBox="1"/>
          <p:nvPr/>
        </p:nvSpPr>
        <p:spPr>
          <a:xfrm>
            <a:off x="5923046" y="1503718"/>
            <a:ext cx="5905200" cy="470894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Inversión Presupuestal</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Siniestralidad vial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Señalización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Semaforización</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Control de tránsito y transporte</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de gestión en vía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Planes de Manejo de Tránsito - PMT</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Infraestructura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Transporte privado</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Bicicleta y Peatón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Gestión Social</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Acciones pedagógicas en seguridad.        vial y cultura ciudadana</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1D2046"/>
              </a:buClr>
              <a:buSzPts val="2000"/>
              <a:buFont typeface="Arial"/>
              <a:buAutoNum type="arabicPeriod"/>
            </a:pPr>
            <a:r>
              <a:rPr b="1" i="0" lang="es-CO" sz="2000" u="none" cap="none" strike="noStrike">
                <a:solidFill>
                  <a:srgbClr val="1D2046"/>
                </a:solidFill>
                <a:latin typeface="Arial"/>
                <a:ea typeface="Arial"/>
                <a:cs typeface="Arial"/>
                <a:sym typeface="Arial"/>
              </a:rPr>
              <a:t>Dirección de Inteligencia para la Movilidad </a:t>
            </a:r>
            <a:endParaRPr b="1" i="0" sz="2000" u="none" cap="none" strike="noStrike">
              <a:solidFill>
                <a:srgbClr val="1D2046"/>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1" i="0" lang="es-CO" sz="2000" u="none" cap="none" strike="noStrike">
                <a:solidFill>
                  <a:srgbClr val="1D2046"/>
                </a:solidFill>
                <a:latin typeface="Arial"/>
                <a:ea typeface="Arial"/>
                <a:cs typeface="Arial"/>
                <a:sym typeface="Arial"/>
              </a:rPr>
              <a:t>Transparencia</a:t>
            </a:r>
            <a:endParaRPr b="1" i="0" sz="2000" u="none" cap="none" strike="noStrike">
              <a:solidFill>
                <a:srgbClr val="1D2046"/>
              </a:solidFill>
              <a:latin typeface="Arial"/>
              <a:ea typeface="Arial"/>
              <a:cs typeface="Arial"/>
              <a:sym typeface="Arial"/>
            </a:endParaRPr>
          </a:p>
        </p:txBody>
      </p:sp>
      <p:cxnSp>
        <p:nvCxnSpPr>
          <p:cNvPr id="120" name="Google Shape;120;p17"/>
          <p:cNvCxnSpPr/>
          <p:nvPr/>
        </p:nvCxnSpPr>
        <p:spPr>
          <a:xfrm>
            <a:off x="9793" y="967072"/>
            <a:ext cx="10302240" cy="0"/>
          </a:xfrm>
          <a:prstGeom prst="straightConnector1">
            <a:avLst/>
          </a:prstGeom>
          <a:noFill/>
          <a:ln cap="flat" cmpd="sng" w="38100">
            <a:solidFill>
              <a:srgbClr val="BED000"/>
            </a:solidFill>
            <a:prstDash val="solid"/>
            <a:miter lim="800000"/>
            <a:headEnd len="sm" w="sm" type="none"/>
            <a:tailEnd len="sm" w="sm" type="none"/>
          </a:ln>
        </p:spPr>
      </p:cxnSp>
      <p:pic>
        <p:nvPicPr>
          <p:cNvPr id="121" name="Google Shape;121;p17"/>
          <p:cNvPicPr preferRelativeResize="0"/>
          <p:nvPr/>
        </p:nvPicPr>
        <p:blipFill rotWithShape="1">
          <a:blip r:embed="rId7">
            <a:alphaModFix/>
          </a:blip>
          <a:srcRect b="0" l="0" r="0" t="0"/>
          <a:stretch/>
        </p:blipFill>
        <p:spPr>
          <a:xfrm>
            <a:off x="326144" y="301279"/>
            <a:ext cx="2751271" cy="908828"/>
          </a:xfrm>
          <a:prstGeom prst="rect">
            <a:avLst/>
          </a:prstGeom>
          <a:noFill/>
          <a:ln>
            <a:noFill/>
          </a:ln>
        </p:spPr>
      </p:pic>
      <p:pic>
        <p:nvPicPr>
          <p:cNvPr id="122" name="Google Shape;122;p17"/>
          <p:cNvPicPr preferRelativeResize="0"/>
          <p:nvPr/>
        </p:nvPicPr>
        <p:blipFill rotWithShape="1">
          <a:blip r:embed="rId8">
            <a:alphaModFix/>
          </a:blip>
          <a:srcRect b="2111" l="0" r="62912" t="35961"/>
          <a:stretch/>
        </p:blipFill>
        <p:spPr>
          <a:xfrm>
            <a:off x="10196420" y="-10"/>
            <a:ext cx="2038944"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p4"/>
          <p:cNvPicPr preferRelativeResize="0"/>
          <p:nvPr/>
        </p:nvPicPr>
        <p:blipFill rotWithShape="1">
          <a:blip r:embed="rId3">
            <a:alphaModFix/>
          </a:blip>
          <a:srcRect b="9056" l="15939" r="0" t="28695"/>
          <a:stretch/>
        </p:blipFill>
        <p:spPr>
          <a:xfrm>
            <a:off x="264696" y="125506"/>
            <a:ext cx="11750840" cy="6526306"/>
          </a:xfrm>
          <a:prstGeom prst="rect">
            <a:avLst/>
          </a:prstGeom>
          <a:noFill/>
          <a:ln>
            <a:noFill/>
          </a:ln>
        </p:spPr>
      </p:pic>
      <p:pic>
        <p:nvPicPr>
          <p:cNvPr id="726" name="Google Shape;726;p4"/>
          <p:cNvPicPr preferRelativeResize="0"/>
          <p:nvPr/>
        </p:nvPicPr>
        <p:blipFill rotWithShape="1">
          <a:blip r:embed="rId4">
            <a:alphaModFix/>
          </a:blip>
          <a:srcRect b="0" l="0" r="0" t="0"/>
          <a:stretch/>
        </p:blipFill>
        <p:spPr>
          <a:xfrm>
            <a:off x="657726" y="352593"/>
            <a:ext cx="3120190" cy="4013288"/>
          </a:xfrm>
          <a:prstGeom prst="rect">
            <a:avLst/>
          </a:prstGeom>
          <a:noFill/>
          <a:ln>
            <a:noFill/>
          </a:ln>
        </p:spPr>
      </p:pic>
      <p:pic>
        <p:nvPicPr>
          <p:cNvPr id="727" name="Google Shape;727;p4"/>
          <p:cNvPicPr preferRelativeResize="0"/>
          <p:nvPr/>
        </p:nvPicPr>
        <p:blipFill rotWithShape="1">
          <a:blip r:embed="rId5">
            <a:alphaModFix/>
          </a:blip>
          <a:srcRect b="0" l="0" r="0" t="0"/>
          <a:stretch/>
        </p:blipFill>
        <p:spPr>
          <a:xfrm>
            <a:off x="1293729" y="4259178"/>
            <a:ext cx="1733442" cy="2246229"/>
          </a:xfrm>
          <a:prstGeom prst="rect">
            <a:avLst/>
          </a:prstGeom>
          <a:noFill/>
          <a:ln>
            <a:noFill/>
          </a:ln>
        </p:spPr>
      </p:pic>
      <p:pic>
        <p:nvPicPr>
          <p:cNvPr id="728" name="Google Shape;728;p4"/>
          <p:cNvPicPr preferRelativeResize="0"/>
          <p:nvPr/>
        </p:nvPicPr>
        <p:blipFill rotWithShape="1">
          <a:blip r:embed="rId6">
            <a:alphaModFix/>
          </a:blip>
          <a:srcRect b="0" l="0" r="0" t="0"/>
          <a:stretch/>
        </p:blipFill>
        <p:spPr>
          <a:xfrm>
            <a:off x="359887" y="352593"/>
            <a:ext cx="1857934" cy="6152814"/>
          </a:xfrm>
          <a:prstGeom prst="rect">
            <a:avLst/>
          </a:prstGeom>
          <a:noFill/>
          <a:ln>
            <a:noFill/>
          </a:ln>
        </p:spPr>
      </p:pic>
      <p:pic>
        <p:nvPicPr>
          <p:cNvPr id="729" name="Google Shape;729;p4"/>
          <p:cNvPicPr preferRelativeResize="0"/>
          <p:nvPr/>
        </p:nvPicPr>
        <p:blipFill rotWithShape="1">
          <a:blip r:embed="rId7">
            <a:alphaModFix amt="52999"/>
          </a:blip>
          <a:srcRect b="222" l="20950" r="-1747" t="6745"/>
          <a:stretch/>
        </p:blipFill>
        <p:spPr>
          <a:xfrm flipH="1">
            <a:off x="8925092" y="125506"/>
            <a:ext cx="3097202" cy="6379900"/>
          </a:xfrm>
          <a:prstGeom prst="rect">
            <a:avLst/>
          </a:prstGeom>
          <a:noFill/>
          <a:ln>
            <a:noFill/>
          </a:ln>
        </p:spPr>
      </p:pic>
      <p:pic>
        <p:nvPicPr>
          <p:cNvPr id="730" name="Google Shape;730;p4"/>
          <p:cNvPicPr preferRelativeResize="0"/>
          <p:nvPr/>
        </p:nvPicPr>
        <p:blipFill rotWithShape="1">
          <a:blip r:embed="rId8">
            <a:alphaModFix/>
          </a:blip>
          <a:srcRect b="0" l="0" r="0" t="0"/>
          <a:stretch/>
        </p:blipFill>
        <p:spPr>
          <a:xfrm>
            <a:off x="10130589" y="2210173"/>
            <a:ext cx="1701524" cy="4295233"/>
          </a:xfrm>
          <a:prstGeom prst="rect">
            <a:avLst/>
          </a:prstGeom>
          <a:noFill/>
          <a:ln>
            <a:noFill/>
          </a:ln>
        </p:spPr>
      </p:pic>
      <p:sp>
        <p:nvSpPr>
          <p:cNvPr id="731" name="Google Shape;731;p4"/>
          <p:cNvSpPr/>
          <p:nvPr/>
        </p:nvSpPr>
        <p:spPr>
          <a:xfrm>
            <a:off x="264696" y="2796988"/>
            <a:ext cx="11839072" cy="2133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2" name="Google Shape;732;p4"/>
          <p:cNvSpPr txBox="1"/>
          <p:nvPr/>
        </p:nvSpPr>
        <p:spPr>
          <a:xfrm>
            <a:off x="742601" y="3110270"/>
            <a:ext cx="5870966"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800"/>
              <a:buFont typeface="Arial"/>
              <a:buNone/>
            </a:pPr>
            <a:r>
              <a:rPr b="1" i="0" lang="es-CO" sz="8800" u="none" cap="none" strike="noStrike">
                <a:solidFill>
                  <a:srgbClr val="1D2046"/>
                </a:solidFill>
                <a:latin typeface="Arial Black"/>
                <a:ea typeface="Arial Black"/>
                <a:cs typeface="Arial Black"/>
                <a:sym typeface="Arial Black"/>
              </a:rPr>
              <a:t>GRACIAS</a:t>
            </a:r>
            <a:endParaRPr b="0" i="0" sz="1400" u="none" cap="none" strike="noStrike">
              <a:solidFill>
                <a:srgbClr val="000000"/>
              </a:solidFill>
              <a:latin typeface="Arial"/>
              <a:ea typeface="Arial"/>
              <a:cs typeface="Arial"/>
              <a:sym typeface="Arial"/>
            </a:endParaRPr>
          </a:p>
        </p:txBody>
      </p:sp>
      <p:pic>
        <p:nvPicPr>
          <p:cNvPr id="733" name="Google Shape;733;p4"/>
          <p:cNvPicPr preferRelativeResize="0"/>
          <p:nvPr/>
        </p:nvPicPr>
        <p:blipFill rotWithShape="1">
          <a:blip r:embed="rId9">
            <a:alphaModFix/>
          </a:blip>
          <a:srcRect b="0" l="0" r="0" t="0"/>
          <a:stretch/>
        </p:blipFill>
        <p:spPr>
          <a:xfrm>
            <a:off x="7547409" y="3492696"/>
            <a:ext cx="3541043" cy="709487"/>
          </a:xfrm>
          <a:prstGeom prst="rect">
            <a:avLst/>
          </a:prstGeom>
          <a:noFill/>
          <a:ln>
            <a:noFill/>
          </a:ln>
        </p:spPr>
      </p:pic>
      <p:pic>
        <p:nvPicPr>
          <p:cNvPr id="734" name="Google Shape;734;p4"/>
          <p:cNvPicPr preferRelativeResize="0"/>
          <p:nvPr/>
        </p:nvPicPr>
        <p:blipFill rotWithShape="1">
          <a:blip r:embed="rId10">
            <a:alphaModFix/>
          </a:blip>
          <a:srcRect b="0" l="0" r="0" t="0"/>
          <a:stretch/>
        </p:blipFill>
        <p:spPr>
          <a:xfrm>
            <a:off x="2467" y="0"/>
            <a:ext cx="12187066"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g3470b4abcb0_0_14"/>
          <p:cNvPicPr preferRelativeResize="0"/>
          <p:nvPr/>
        </p:nvPicPr>
        <p:blipFill rotWithShape="1">
          <a:blip r:embed="rId3">
            <a:alphaModFix/>
          </a:blip>
          <a:srcRect b="2111" l="0" r="62912" t="35961"/>
          <a:stretch/>
        </p:blipFill>
        <p:spPr>
          <a:xfrm>
            <a:off x="10173245" y="1190"/>
            <a:ext cx="2038944" cy="6858000"/>
          </a:xfrm>
          <a:prstGeom prst="rect">
            <a:avLst/>
          </a:prstGeom>
          <a:noFill/>
          <a:ln>
            <a:noFill/>
          </a:ln>
        </p:spPr>
      </p:pic>
      <p:cxnSp>
        <p:nvCxnSpPr>
          <p:cNvPr id="128" name="Google Shape;128;g3470b4abcb0_0_14"/>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29" name="Google Shape;129;g3470b4abcb0_0_14"/>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30" name="Google Shape;130;g3470b4abcb0_0_14"/>
          <p:cNvSpPr txBox="1"/>
          <p:nvPr/>
        </p:nvSpPr>
        <p:spPr>
          <a:xfrm>
            <a:off x="126135" y="295282"/>
            <a:ext cx="114180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1. Inversión Presupuestal 2024 </a:t>
            </a:r>
            <a:endParaRPr b="1" i="0" sz="3400" u="none" cap="none" strike="noStrike">
              <a:solidFill>
                <a:srgbClr val="1D2046"/>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 </a:t>
            </a:r>
            <a:endParaRPr b="0" i="0" sz="1400" u="none" cap="none" strike="noStrike">
              <a:solidFill>
                <a:srgbClr val="000000"/>
              </a:solidFill>
              <a:latin typeface="Arial"/>
              <a:ea typeface="Arial"/>
              <a:cs typeface="Arial"/>
              <a:sym typeface="Arial"/>
            </a:endParaRPr>
          </a:p>
        </p:txBody>
      </p:sp>
      <p:pic>
        <p:nvPicPr>
          <p:cNvPr id="131" name="Google Shape;131;g3470b4abcb0_0_14"/>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32" name="Google Shape;132;g3470b4abcb0_0_14"/>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33" name="Google Shape;133;g3470b4abcb0_0_14"/>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34" name="Google Shape;134;g3470b4abcb0_0_14"/>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sp>
        <p:nvSpPr>
          <p:cNvPr id="135" name="Google Shape;135;g3470b4abcb0_0_14"/>
          <p:cNvSpPr txBox="1"/>
          <p:nvPr/>
        </p:nvSpPr>
        <p:spPr>
          <a:xfrm>
            <a:off x="283799" y="2356032"/>
            <a:ext cx="11624400" cy="26550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000"/>
              <a:buFont typeface="Arial"/>
              <a:buNone/>
            </a:pPr>
            <a:r>
              <a:rPr b="1" i="0" lang="es-CO" sz="3100" u="none" cap="none" strike="noStrike">
                <a:solidFill>
                  <a:srgbClr val="1D2046"/>
                </a:solidFill>
                <a:latin typeface="Arial"/>
                <a:ea typeface="Arial"/>
                <a:cs typeface="Arial"/>
                <a:sym typeface="Arial"/>
              </a:rPr>
              <a:t>La Inversión presupuestal para la presente RdC obedece a: </a:t>
            </a:r>
            <a:endParaRPr b="1" i="0" sz="31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2021-2024 “UN NUEVO CONTRATO SOCIAL Y AMBIENTAL PARA LA BOGOTÁ DEL SIGLO XXI”  </a:t>
            </a:r>
            <a:endParaRPr b="1" i="0" sz="3000" u="none" cap="none" strike="noStrike">
              <a:solidFill>
                <a:srgbClr val="1D2046"/>
              </a:solidFill>
              <a:latin typeface="Arial"/>
              <a:ea typeface="Arial"/>
              <a:cs typeface="Arial"/>
              <a:sym typeface="Arial"/>
            </a:endParaRPr>
          </a:p>
          <a:p>
            <a:pPr indent="-419100" lvl="0" marL="457200" marR="0" rtl="0" algn="just">
              <a:lnSpc>
                <a:spcPct val="150000"/>
              </a:lnSpc>
              <a:spcBef>
                <a:spcPts val="0"/>
              </a:spcBef>
              <a:spcAft>
                <a:spcPts val="0"/>
              </a:spcAft>
              <a:buClr>
                <a:srgbClr val="1D2046"/>
              </a:buClr>
              <a:buSzPts val="3000"/>
              <a:buFont typeface="Arial"/>
              <a:buChar char="-"/>
            </a:pPr>
            <a:r>
              <a:rPr b="1" i="0" lang="es-CO" sz="3000" u="none" cap="none" strike="noStrike">
                <a:solidFill>
                  <a:srgbClr val="1D2046"/>
                </a:solidFill>
                <a:latin typeface="Arial"/>
                <a:ea typeface="Arial"/>
                <a:cs typeface="Arial"/>
                <a:sym typeface="Arial"/>
              </a:rPr>
              <a:t>Plan de Desarrollo 2024-2027 “BOGOTÁ CAMINA SEGURA” </a:t>
            </a:r>
            <a:endParaRPr b="1" i="0" sz="3000" u="none" cap="none" strike="noStrike">
              <a:solidFill>
                <a:srgbClr val="1D204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g34c3ae7660a_3_0"/>
          <p:cNvPicPr preferRelativeResize="0"/>
          <p:nvPr/>
        </p:nvPicPr>
        <p:blipFill rotWithShape="1">
          <a:blip r:embed="rId3">
            <a:alphaModFix/>
          </a:blip>
          <a:srcRect b="2111" l="0" r="64665" t="35961"/>
          <a:stretch/>
        </p:blipFill>
        <p:spPr>
          <a:xfrm>
            <a:off x="10249450" y="1200"/>
            <a:ext cx="1942550" cy="6858000"/>
          </a:xfrm>
          <a:prstGeom prst="rect">
            <a:avLst/>
          </a:prstGeom>
          <a:noFill/>
          <a:ln>
            <a:noFill/>
          </a:ln>
        </p:spPr>
      </p:pic>
      <p:cxnSp>
        <p:nvCxnSpPr>
          <p:cNvPr id="141" name="Google Shape;141;g34c3ae7660a_3_0"/>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42" name="Google Shape;142;g34c3ae7660a_3_0"/>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43" name="Google Shape;143;g34c3ae7660a_3_0"/>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44" name="Google Shape;144;g34c3ae7660a_3_0"/>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45" name="Google Shape;145;g34c3ae7660a_3_0"/>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46" name="Google Shape;146;g34c3ae7660a_3_0"/>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47" name="Google Shape;147;g34c3ae7660a_3_0"/>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48" name="Google Shape;148;g34c3ae7660a_3_0"/>
          <p:cNvGraphicFramePr/>
          <p:nvPr/>
        </p:nvGraphicFramePr>
        <p:xfrm>
          <a:off x="878367" y="2323964"/>
          <a:ext cx="3000000" cy="3000000"/>
        </p:xfrm>
        <a:graphic>
          <a:graphicData uri="http://schemas.openxmlformats.org/drawingml/2006/table">
            <a:tbl>
              <a:tblPr bandRow="1" firstCol="1" firstRow="1">
                <a:noFill/>
                <a:tableStyleId>{7A31E4B7-8853-4204-8E88-B21FCD4C70DE}</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Consolidación del programa niñas y niños primero para mejorar las experiencias de viaje de la población estudiantil en Bogotá (Al Colegio en Bici, Ciempiés,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$ 11.851.056</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$ 3.056.340</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1696350">
                <a:tc>
                  <a:txBody>
                    <a:bodyPr/>
                    <a:lstStyle/>
                    <a:p>
                      <a:pPr indent="0" lvl="0" marL="0" marR="0" rtl="0" algn="just">
                        <a:lnSpc>
                          <a:spcPct val="115000"/>
                        </a:lnSpc>
                        <a:spcBef>
                          <a:spcPts val="0"/>
                        </a:spcBef>
                        <a:spcAft>
                          <a:spcPts val="0"/>
                        </a:spcAft>
                        <a:buClr>
                          <a:srgbClr val="000000"/>
                        </a:buClr>
                        <a:buSzPts val="1600"/>
                        <a:buFont typeface="Arial"/>
                        <a:buNone/>
                      </a:pPr>
                      <a:r>
                        <a:rPr b="1" i="0" lang="es-CO" sz="1600" u="none" cap="none" strike="noStrike">
                          <a:solidFill>
                            <a:srgbClr val="1D2046"/>
                          </a:solidFill>
                          <a:latin typeface="Arial"/>
                          <a:ea typeface="Arial"/>
                          <a:cs typeface="Arial"/>
                          <a:sym typeface="Arial"/>
                        </a:rPr>
                        <a:t>Implementación de señalización para mejorar las condiciones de seguridad vial, movilidad y accesibilidad en Bogotá (Medidas de pacificación, mantenimiento señales verticales, sistemas de contención vehicular, implementación señales verticales, zonas escolares, pasos peatonales, demarcación Km-carril)</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$ 201.580.189</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$ 124.190.569</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$ 213.431.245</a:t>
                      </a: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$ 127.246.909</a:t>
                      </a: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49" name="Google Shape;149;g34c3ae7660a_3_0"/>
          <p:cNvSpPr txBox="1"/>
          <p:nvPr/>
        </p:nvSpPr>
        <p:spPr>
          <a:xfrm>
            <a:off x="763050" y="1114525"/>
            <a:ext cx="10665900" cy="1062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t/>
            </a:r>
            <a:endParaRPr b="1" i="0" sz="2100" u="none" cap="none" strike="noStrike">
              <a:solidFill>
                <a:srgbClr val="1D204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s-CO" sz="2100" u="none" cap="none" strike="noStrike">
                <a:solidFill>
                  <a:srgbClr val="1D2046"/>
                </a:solidFill>
                <a:latin typeface="Arial"/>
                <a:ea typeface="Arial"/>
                <a:cs typeface="Arial"/>
                <a:sym typeface="Arial"/>
              </a:rPr>
              <a:t>Plan de  Desarrollo 2021-2024 (Nuevo contrato Social y Ambiental para la Bogotá del siglo XXI).`</a:t>
            </a:r>
            <a:endParaRPr b="1" i="0" sz="2100" u="none" cap="none" strike="noStrike">
              <a:solidFill>
                <a:srgbClr val="1D2046"/>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id="154" name="Google Shape;154;g3470b4abcb0_1_2"/>
          <p:cNvPicPr preferRelativeResize="0"/>
          <p:nvPr/>
        </p:nvPicPr>
        <p:blipFill rotWithShape="1">
          <a:blip r:embed="rId3">
            <a:alphaModFix/>
          </a:blip>
          <a:srcRect b="2111" l="0" r="62912" t="35961"/>
          <a:stretch/>
        </p:blipFill>
        <p:spPr>
          <a:xfrm>
            <a:off x="10401845" y="-75010"/>
            <a:ext cx="2038944" cy="6858000"/>
          </a:xfrm>
          <a:prstGeom prst="rect">
            <a:avLst/>
          </a:prstGeom>
          <a:noFill/>
          <a:ln>
            <a:noFill/>
          </a:ln>
        </p:spPr>
      </p:pic>
      <p:cxnSp>
        <p:nvCxnSpPr>
          <p:cNvPr id="155" name="Google Shape;155;g3470b4abcb0_1_2"/>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56" name="Google Shape;156;g3470b4abcb0_1_2"/>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157" name="Google Shape;157;g3470b4abcb0_1_2"/>
          <p:cNvSpPr txBox="1"/>
          <p:nvPr/>
        </p:nvSpPr>
        <p:spPr>
          <a:xfrm>
            <a:off x="46038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58" name="Google Shape;158;g3470b4abcb0_1_2"/>
          <p:cNvPicPr preferRelativeResize="0"/>
          <p:nvPr/>
        </p:nvPicPr>
        <p:blipFill rotWithShape="1">
          <a:blip r:embed="rId4">
            <a:alphaModFix/>
          </a:blip>
          <a:srcRect b="0" l="0" r="0" t="0"/>
          <a:stretch/>
        </p:blipFill>
        <p:spPr>
          <a:xfrm>
            <a:off x="0" y="6260050"/>
            <a:ext cx="1864897" cy="597951"/>
          </a:xfrm>
          <a:prstGeom prst="rect">
            <a:avLst/>
          </a:prstGeom>
          <a:noFill/>
          <a:ln>
            <a:noFill/>
          </a:ln>
        </p:spPr>
      </p:pic>
      <p:pic>
        <p:nvPicPr>
          <p:cNvPr id="159" name="Google Shape;159;g3470b4abcb0_1_2"/>
          <p:cNvPicPr preferRelativeResize="0"/>
          <p:nvPr/>
        </p:nvPicPr>
        <p:blipFill rotWithShape="1">
          <a:blip r:embed="rId5">
            <a:alphaModFix amt="52999"/>
          </a:blip>
          <a:srcRect b="0" l="32614" r="0" t="0"/>
          <a:stretch/>
        </p:blipFill>
        <p:spPr>
          <a:xfrm>
            <a:off x="-15097" y="3223011"/>
            <a:ext cx="1375635" cy="3652300"/>
          </a:xfrm>
          <a:prstGeom prst="rect">
            <a:avLst/>
          </a:prstGeom>
          <a:noFill/>
          <a:ln>
            <a:noFill/>
          </a:ln>
        </p:spPr>
      </p:pic>
      <p:pic>
        <p:nvPicPr>
          <p:cNvPr id="160" name="Google Shape;160;g3470b4abcb0_1_2"/>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161" name="Google Shape;161;g3470b4abcb0_1_2"/>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graphicFrame>
        <p:nvGraphicFramePr>
          <p:cNvPr id="162" name="Google Shape;162;g3470b4abcb0_1_2"/>
          <p:cNvGraphicFramePr/>
          <p:nvPr/>
        </p:nvGraphicFramePr>
        <p:xfrm>
          <a:off x="558717" y="1741114"/>
          <a:ext cx="3000000" cy="3000000"/>
        </p:xfrm>
        <a:graphic>
          <a:graphicData uri="http://schemas.openxmlformats.org/drawingml/2006/table">
            <a:tbl>
              <a:tblPr bandRow="1" firstCol="1" firstRow="1">
                <a:noFill/>
                <a:tableStyleId>{7A31E4B7-8853-4204-8E88-B21FCD4C70DE}</a:tableStyleId>
              </a:tblPr>
              <a:tblGrid>
                <a:gridCol w="6182800"/>
                <a:gridCol w="2614200"/>
                <a:gridCol w="2424300"/>
              </a:tblGrid>
              <a:tr h="681425">
                <a:tc>
                  <a:txBody>
                    <a:bodyPr/>
                    <a:lstStyle/>
                    <a:p>
                      <a:pPr indent="0" lvl="0" marL="0" marR="0" rtl="0" algn="ctr">
                        <a:lnSpc>
                          <a:spcPct val="115000"/>
                        </a:lnSpc>
                        <a:spcBef>
                          <a:spcPts val="0"/>
                        </a:spcBef>
                        <a:spcAft>
                          <a:spcPts val="0"/>
                        </a:spcAft>
                        <a:buClr>
                          <a:srgbClr val="000000"/>
                        </a:buClr>
                        <a:buSzPts val="1800"/>
                        <a:buFont typeface="Arial"/>
                        <a:buNone/>
                      </a:pPr>
                      <a:r>
                        <a:rPr b="1" lang="es-CO" sz="1800" u="none" cap="none" strike="noStrike"/>
                        <a:t>PROYECTOS</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086750">
                <a:tc>
                  <a:txBody>
                    <a:bodyPr/>
                    <a:lstStyle/>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8001 - Semaforización: Complementar 361 intersecciones semaforizadas con otros dispositivos de señalización semafórica; implementar regulación semafórica en 76 intersecciones.</a:t>
                      </a:r>
                      <a:endParaRPr sz="1600" u="none" cap="none" strike="noStrike">
                        <a:solidFill>
                          <a:srgbClr val="1D2046"/>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$ 257.000.887,00</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$ 213.432.661,00</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1091425">
                <a:tc>
                  <a:txBody>
                    <a:bodyPr/>
                    <a:lstStyle/>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D2046"/>
                        </a:solidFill>
                      </a:endParaRPr>
                    </a:p>
                    <a:p>
                      <a:pPr indent="0" lvl="0" marL="0" marR="0" rtl="0" algn="just">
                        <a:lnSpc>
                          <a:spcPct val="115000"/>
                        </a:lnSpc>
                        <a:spcBef>
                          <a:spcPts val="0"/>
                        </a:spcBef>
                        <a:spcAft>
                          <a:spcPts val="0"/>
                        </a:spcAft>
                        <a:buClr>
                          <a:srgbClr val="000000"/>
                        </a:buClr>
                        <a:buSzPts val="1600"/>
                        <a:buFont typeface="Arial"/>
                        <a:buNone/>
                      </a:pPr>
                      <a:r>
                        <a:rPr lang="es-CO" sz="1600" u="none" cap="none" strike="noStrike">
                          <a:solidFill>
                            <a:srgbClr val="1D2046"/>
                          </a:solidFill>
                        </a:rPr>
                        <a:t>7996 - Niñas y Niños Primero: Acompañamiento de viajes Biciparceros, cienpies, Guardacaminos y Ruta Pila.</a:t>
                      </a:r>
                      <a:endParaRPr b="1" i="0" sz="1600" u="none" cap="none" strike="noStrike">
                        <a:solidFill>
                          <a:srgbClr val="1D2046"/>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$ 14.770.583,97</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$ 14.770.583,97</a:t>
                      </a:r>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rgbClr val="1D2046"/>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203100">
                <a:tc>
                  <a:txBody>
                    <a:bodyPr/>
                    <a:lstStyle/>
                    <a:p>
                      <a:pPr indent="0" lvl="0" marL="0" marR="0" rtl="0" algn="l">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1800" u="none" cap="none" strike="noStrike">
                          <a:solidFill>
                            <a:schemeClr val="lt1"/>
                          </a:solidFill>
                        </a:rPr>
                        <a:t>TOTAL</a:t>
                      </a:r>
                      <a:endParaRPr sz="14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$ 271.771.471</a:t>
                      </a: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$ 228.203.245</a:t>
                      </a: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
        <p:nvSpPr>
          <p:cNvPr id="163" name="Google Shape;163;g3470b4abcb0_1_2"/>
          <p:cNvSpPr txBox="1"/>
          <p:nvPr/>
        </p:nvSpPr>
        <p:spPr>
          <a:xfrm>
            <a:off x="836425" y="1130888"/>
            <a:ext cx="10665900" cy="446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300" u="none" cap="none" strike="noStrike">
                <a:solidFill>
                  <a:srgbClr val="1D2046"/>
                </a:solidFill>
                <a:latin typeface="Arial"/>
                <a:ea typeface="Arial"/>
                <a:cs typeface="Arial"/>
                <a:sym typeface="Arial"/>
              </a:rPr>
              <a:t>            Plan de  Desarrollo 2024-2027 ( Bogotá Camina Segura) </a:t>
            </a:r>
            <a:endParaRPr b="1" i="0" sz="2300" u="none" cap="none" strike="noStrike">
              <a:solidFill>
                <a:srgbClr val="1D2046"/>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8"/>
          <p:cNvPicPr preferRelativeResize="0"/>
          <p:nvPr/>
        </p:nvPicPr>
        <p:blipFill rotWithShape="1">
          <a:blip r:embed="rId3">
            <a:alphaModFix/>
          </a:blip>
          <a:srcRect b="2110" l="0" r="62912" t="35963"/>
          <a:stretch/>
        </p:blipFill>
        <p:spPr>
          <a:xfrm>
            <a:off x="10173245" y="1190"/>
            <a:ext cx="2038944" cy="6858000"/>
          </a:xfrm>
          <a:prstGeom prst="rect">
            <a:avLst/>
          </a:prstGeom>
          <a:noFill/>
          <a:ln>
            <a:noFill/>
          </a:ln>
        </p:spPr>
      </p:pic>
      <p:cxnSp>
        <p:nvCxnSpPr>
          <p:cNvPr id="169" name="Google Shape;169;p18"/>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70" name="Google Shape;170;p18"/>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71" name="Google Shape;171;p18"/>
          <p:cNvSpPr txBox="1"/>
          <p:nvPr/>
        </p:nvSpPr>
        <p:spPr>
          <a:xfrm>
            <a:off x="126135"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Inversión Presupuestal 2024</a:t>
            </a:r>
            <a:endParaRPr b="0" i="0" sz="1400" u="none" cap="none" strike="noStrike">
              <a:solidFill>
                <a:srgbClr val="000000"/>
              </a:solidFill>
              <a:latin typeface="Arial"/>
              <a:ea typeface="Arial"/>
              <a:cs typeface="Arial"/>
              <a:sym typeface="Arial"/>
            </a:endParaRPr>
          </a:p>
        </p:txBody>
      </p:sp>
      <p:pic>
        <p:nvPicPr>
          <p:cNvPr id="172" name="Google Shape;172;p18"/>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73" name="Google Shape;173;p18"/>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74" name="Google Shape;174;p18"/>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75" name="Google Shape;175;p18"/>
          <p:cNvPicPr preferRelativeResize="0"/>
          <p:nvPr/>
        </p:nvPicPr>
        <p:blipFill rotWithShape="1">
          <a:blip r:embed="rId7">
            <a:alphaModFix/>
          </a:blip>
          <a:srcRect b="0" l="0" r="0" t="0"/>
          <a:stretch/>
        </p:blipFill>
        <p:spPr>
          <a:xfrm>
            <a:off x="9465699" y="192852"/>
            <a:ext cx="2129687" cy="703500"/>
          </a:xfrm>
          <a:prstGeom prst="rect">
            <a:avLst/>
          </a:prstGeom>
          <a:noFill/>
          <a:ln>
            <a:noFill/>
          </a:ln>
        </p:spPr>
      </p:pic>
      <p:graphicFrame>
        <p:nvGraphicFramePr>
          <p:cNvPr id="176" name="Google Shape;176;p18"/>
          <p:cNvGraphicFramePr/>
          <p:nvPr/>
        </p:nvGraphicFramePr>
        <p:xfrm>
          <a:off x="672721" y="1701018"/>
          <a:ext cx="3000000" cy="3000000"/>
        </p:xfrm>
        <a:graphic>
          <a:graphicData uri="http://schemas.openxmlformats.org/drawingml/2006/table">
            <a:tbl>
              <a:tblPr bandRow="1" firstCol="1" firstRow="1">
                <a:noFill/>
                <a:tableStyleId>{7A31E4B7-8853-4204-8E88-B21FCD4C70DE}</a:tableStyleId>
              </a:tblPr>
              <a:tblGrid>
                <a:gridCol w="6137900"/>
                <a:gridCol w="2449425"/>
                <a:gridCol w="2363475"/>
              </a:tblGrid>
              <a:tr h="673600">
                <a:tc>
                  <a:txBody>
                    <a:bodyPr/>
                    <a:lstStyle/>
                    <a:p>
                      <a:pPr indent="0" lvl="0" marL="0" marR="0" rtl="0" algn="ctr">
                        <a:lnSpc>
                          <a:spcPct val="115000"/>
                        </a:lnSpc>
                        <a:spcBef>
                          <a:spcPts val="0"/>
                        </a:spcBef>
                        <a:spcAft>
                          <a:spcPts val="0"/>
                        </a:spcAft>
                        <a:buClr>
                          <a:srgbClr val="000000"/>
                        </a:buClr>
                        <a:buSzPts val="1800"/>
                        <a:buFont typeface="Arial"/>
                        <a:buNone/>
                      </a:pPr>
                      <a:r>
                        <a:rPr lang="es-CO" sz="1800" u="none" cap="none" strike="noStrike"/>
                        <a:t>INVERSIÓN PRESUPUESTAL 2024</a:t>
                      </a:r>
                      <a:endParaRPr b="1" sz="1800" u="none" cap="none" strike="noStrike">
                        <a:latin typeface="Century Gothic"/>
                        <a:ea typeface="Century Gothic"/>
                        <a:cs typeface="Century Gothic"/>
                        <a:sym typeface="Century Gothic"/>
                      </a:endParaRPr>
                    </a:p>
                  </a:txBody>
                  <a:tcPr marT="0" marB="0" marR="68575" marL="68575" anchor="ctr">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RESERVA-EJECUTADO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15000"/>
                        </a:lnSpc>
                        <a:spcBef>
                          <a:spcPts val="0"/>
                        </a:spcBef>
                        <a:spcAft>
                          <a:spcPts val="0"/>
                        </a:spcAft>
                        <a:buClr>
                          <a:srgbClr val="000000"/>
                        </a:buClr>
                        <a:buSzPts val="1800"/>
                        <a:buFont typeface="Arial"/>
                        <a:buNone/>
                      </a:pPr>
                      <a:r>
                        <a:rPr b="1" lang="es-CO" sz="1500" u="none" cap="none" strike="noStrike"/>
                        <a:t>VIGENCIA-EJECUTADO</a:t>
                      </a:r>
                      <a:endParaRPr b="1" sz="1500" u="none" cap="none" strike="noStrike">
                        <a:latin typeface="Century Gothic"/>
                        <a:ea typeface="Century Gothic"/>
                        <a:cs typeface="Century Gothic"/>
                        <a:sym typeface="Century Gothic"/>
                      </a:endParaRPr>
                    </a:p>
                  </a:txBody>
                  <a:tcPr marT="0" marB="0" marR="68575" marL="68575" anchor="ctr">
                    <a:lnL cap="flat" cmpd="sng" w="12700">
                      <a:solidFill>
                        <a:srgbClr val="9CC2E5"/>
                      </a:solidFill>
                      <a:prstDash val="solid"/>
                      <a:round/>
                      <a:headEnd len="sm" w="sm" type="none"/>
                      <a:tailEnd len="sm" w="sm" type="none"/>
                    </a:lnL>
                    <a:solidFill>
                      <a:srgbClr val="002060"/>
                    </a:solidFill>
                  </a:tcPr>
                </a:tc>
              </a:tr>
              <a:tr h="1406450">
                <a:tc>
                  <a:txBody>
                    <a:bodyPr/>
                    <a:lstStyle/>
                    <a:p>
                      <a:pPr indent="0" lvl="0" marL="0" marR="0" rtl="0" algn="l">
                        <a:lnSpc>
                          <a:spcPct val="100000"/>
                        </a:lnSpc>
                        <a:spcBef>
                          <a:spcPts val="0"/>
                        </a:spcBef>
                        <a:spcAft>
                          <a:spcPts val="0"/>
                        </a:spcAft>
                        <a:buClr>
                          <a:schemeClr val="dk1"/>
                        </a:buClr>
                        <a:buSzPts val="2000"/>
                        <a:buFont typeface="Arial"/>
                        <a:buNone/>
                      </a:pPr>
                      <a:r>
                        <a:t/>
                      </a:r>
                      <a:endParaRPr sz="2100" u="none" cap="none" strike="noStrike">
                        <a:solidFill>
                          <a:srgbClr val="1C4587"/>
                        </a:solidFill>
                      </a:endParaRPr>
                    </a:p>
                    <a:p>
                      <a:pPr indent="0" lvl="0" marL="0" marR="0" rtl="0" algn="l">
                        <a:lnSpc>
                          <a:spcPct val="100000"/>
                        </a:lnSpc>
                        <a:spcBef>
                          <a:spcPts val="0"/>
                        </a:spcBef>
                        <a:spcAft>
                          <a:spcPts val="0"/>
                        </a:spcAft>
                        <a:buClr>
                          <a:schemeClr val="dk1"/>
                        </a:buClr>
                        <a:buSzPts val="2000"/>
                        <a:buFont typeface="Arial"/>
                        <a:buNone/>
                      </a:pPr>
                      <a:r>
                        <a:rPr lang="es-CO" sz="2100" u="none" cap="none" strike="noStrike">
                          <a:solidFill>
                            <a:srgbClr val="1C4587"/>
                          </a:solidFill>
                        </a:rPr>
                        <a:t>Plan de  Desarrollo 2021-2024 (Nuevo contrato Social y Ambiental para la Bogotá del siglo XXI).</a:t>
                      </a:r>
                      <a:endParaRPr sz="2100" u="none" cap="none" strike="noStrike">
                        <a:solidFill>
                          <a:srgbClr val="1C4587"/>
                        </a:solidFill>
                      </a:endParaRPr>
                    </a:p>
                    <a:p>
                      <a:pPr indent="0" lvl="0" marL="0" marR="0" rtl="0" algn="just">
                        <a:lnSpc>
                          <a:spcPct val="115000"/>
                        </a:lnSpc>
                        <a:spcBef>
                          <a:spcPts val="0"/>
                        </a:spcBef>
                        <a:spcAft>
                          <a:spcPts val="0"/>
                        </a:spcAft>
                        <a:buClr>
                          <a:srgbClr val="000000"/>
                        </a:buClr>
                        <a:buSzPts val="1600"/>
                        <a:buFont typeface="Arial"/>
                        <a:buNone/>
                      </a:pPr>
                      <a:r>
                        <a:t/>
                      </a:r>
                      <a:endParaRPr sz="1600" u="none" cap="none" strike="noStrike">
                        <a:solidFill>
                          <a:srgbClr val="1C4587"/>
                        </a:solidFil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$ 213.431.245</a:t>
                      </a:r>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$ 127.246.909</a:t>
                      </a:r>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1324050">
                <a:tc>
                  <a:txBody>
                    <a:bodyPr/>
                    <a:lstStyle/>
                    <a:p>
                      <a:pPr indent="0" lvl="0" marL="0" marR="0" rtl="0" algn="just">
                        <a:lnSpc>
                          <a:spcPct val="100000"/>
                        </a:lnSpc>
                        <a:spcBef>
                          <a:spcPts val="0"/>
                        </a:spcBef>
                        <a:spcAft>
                          <a:spcPts val="0"/>
                        </a:spcAft>
                        <a:buClr>
                          <a:schemeClr val="dk1"/>
                        </a:buClr>
                        <a:buSzPts val="2000"/>
                        <a:buFont typeface="Arial"/>
                        <a:buNone/>
                      </a:pPr>
                      <a:r>
                        <a:t/>
                      </a:r>
                      <a:endParaRPr sz="2300" u="none" cap="none" strike="noStrike">
                        <a:solidFill>
                          <a:srgbClr val="1C4587"/>
                        </a:solidFill>
                      </a:endParaRPr>
                    </a:p>
                    <a:p>
                      <a:pPr indent="0" lvl="0" marL="0" marR="0" rtl="0" algn="just">
                        <a:lnSpc>
                          <a:spcPct val="100000"/>
                        </a:lnSpc>
                        <a:spcBef>
                          <a:spcPts val="0"/>
                        </a:spcBef>
                        <a:spcAft>
                          <a:spcPts val="0"/>
                        </a:spcAft>
                        <a:buClr>
                          <a:schemeClr val="dk1"/>
                        </a:buClr>
                        <a:buSzPts val="2000"/>
                        <a:buFont typeface="Arial"/>
                        <a:buNone/>
                      </a:pPr>
                      <a:r>
                        <a:rPr lang="es-CO" sz="2300" u="none" cap="none" strike="noStrike">
                          <a:solidFill>
                            <a:srgbClr val="1C4587"/>
                          </a:solidFill>
                        </a:rPr>
                        <a:t>Plan de  Desarrollo 2024-2027 ( Bogotá Camina Segura) </a:t>
                      </a:r>
                      <a:endParaRPr b="1" i="0" sz="1600" u="none" cap="none" strike="noStrike">
                        <a:solidFill>
                          <a:srgbClr val="1C4587"/>
                        </a:solidFill>
                        <a:latin typeface="Arial"/>
                        <a:ea typeface="Arial"/>
                        <a:cs typeface="Arial"/>
                        <a:sym typeface="Arial"/>
                      </a:endParaRPr>
                    </a:p>
                  </a:txBody>
                  <a:tcPr marT="0" marB="0" marR="68575" marL="68575">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$ 271.771.471</a:t>
                      </a:r>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tcPr>
                </a:tc>
                <a:tc>
                  <a:txBody>
                    <a:bodyPr/>
                    <a:lstStyle/>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s-CO" sz="1800" u="none" cap="none" strike="noStrike">
                          <a:solidFill>
                            <a:srgbClr val="1C4587"/>
                          </a:solidFill>
                          <a:latin typeface="Arial"/>
                          <a:ea typeface="Arial"/>
                          <a:cs typeface="Arial"/>
                          <a:sym typeface="Arial"/>
                        </a:rPr>
                        <a:t>$ 228.203.245</a:t>
                      </a:r>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800" u="none" cap="none" strike="noStrike">
                        <a:solidFill>
                          <a:srgbClr val="1C4587"/>
                        </a:solidFill>
                        <a:latin typeface="Arial"/>
                        <a:ea typeface="Arial"/>
                        <a:cs typeface="Arial"/>
                        <a:sym typeface="Arial"/>
                      </a:endParaRPr>
                    </a:p>
                  </a:txBody>
                  <a:tcPr marT="9525" marB="0" marR="9525" marL="9525" anchor="b">
                    <a:lnL cap="flat" cmpd="sng" w="12700">
                      <a:solidFill>
                        <a:srgbClr val="0070C0"/>
                      </a:solidFill>
                      <a:prstDash val="solid"/>
                      <a:round/>
                      <a:headEnd len="sm" w="sm" type="none"/>
                      <a:tailEnd len="sm" w="sm" type="none"/>
                    </a:lnL>
                  </a:tcPr>
                </a:tc>
              </a:tr>
              <a:tr h="203100">
                <a:tc>
                  <a:txBody>
                    <a:bodyPr/>
                    <a:lstStyle/>
                    <a:p>
                      <a:pPr indent="0" lvl="0" marL="0" marR="0" rtl="0" algn="ctr">
                        <a:lnSpc>
                          <a:spcPct val="115000"/>
                        </a:lnSpc>
                        <a:spcBef>
                          <a:spcPts val="0"/>
                        </a:spcBef>
                        <a:spcAft>
                          <a:spcPts val="0"/>
                        </a:spcAft>
                        <a:buClr>
                          <a:srgbClr val="000000"/>
                        </a:buClr>
                        <a:buSzPts val="1100"/>
                        <a:buFont typeface="Arial"/>
                        <a:buNone/>
                      </a:pPr>
                      <a:r>
                        <a:t/>
                      </a:r>
                      <a:endParaRPr b="1" sz="1100" u="none" cap="none" strike="noStrike">
                        <a:solidFill>
                          <a:schemeClr val="lt1"/>
                        </a:solidFill>
                      </a:endParaRPr>
                    </a:p>
                    <a:p>
                      <a:pPr indent="0" lvl="0" marL="0" marR="0" rtl="0" algn="ctr">
                        <a:lnSpc>
                          <a:spcPct val="115000"/>
                        </a:lnSpc>
                        <a:spcBef>
                          <a:spcPts val="0"/>
                        </a:spcBef>
                        <a:spcAft>
                          <a:spcPts val="0"/>
                        </a:spcAft>
                        <a:buClr>
                          <a:srgbClr val="000000"/>
                        </a:buClr>
                        <a:buSzPts val="1800"/>
                        <a:buFont typeface="Arial"/>
                        <a:buNone/>
                      </a:pPr>
                      <a:r>
                        <a:rPr b="1" lang="es-CO" sz="2400" u="none" cap="none" strike="noStrike">
                          <a:solidFill>
                            <a:schemeClr val="lt1"/>
                          </a:solidFill>
                        </a:rPr>
                        <a:t>TOTAL</a:t>
                      </a:r>
                      <a:endParaRPr sz="1800" u="none" cap="none" strike="noStrike"/>
                    </a:p>
                    <a:p>
                      <a:pPr indent="0" lvl="0" marL="0" marR="0" rtl="0" algn="ctr">
                        <a:lnSpc>
                          <a:spcPct val="115000"/>
                        </a:lnSpc>
                        <a:spcBef>
                          <a:spcPts val="0"/>
                        </a:spcBef>
                        <a:spcAft>
                          <a:spcPts val="0"/>
                        </a:spcAft>
                        <a:buClr>
                          <a:srgbClr val="000000"/>
                        </a:buClr>
                        <a:buSzPts val="1400"/>
                        <a:buFont typeface="Arial"/>
                        <a:buNone/>
                      </a:pPr>
                      <a:r>
                        <a:t/>
                      </a:r>
                      <a:endParaRPr b="1" sz="1400" u="none" cap="none" strike="noStrike">
                        <a:solidFill>
                          <a:schemeClr val="lt1"/>
                        </a:solidFill>
                        <a:latin typeface="Century Gothic"/>
                        <a:ea typeface="Century Gothic"/>
                        <a:cs typeface="Century Gothic"/>
                        <a:sym typeface="Century Gothic"/>
                      </a:endParaRPr>
                    </a:p>
                  </a:txBody>
                  <a:tcPr marT="0" marB="0" marR="68575" marL="68575">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$ 485.202.716</a:t>
                      </a: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lnR cap="flat" cmpd="sng" w="12700">
                      <a:solidFill>
                        <a:srgbClr val="9CC2E5"/>
                      </a:solidFill>
                      <a:prstDash val="solid"/>
                      <a:round/>
                      <a:headEnd len="sm" w="sm" type="none"/>
                      <a:tailEnd len="sm" w="sm" type="none"/>
                    </a:lnR>
                    <a:solidFill>
                      <a:srgbClr val="002060"/>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i="0" lang="es-CO" sz="2400" u="none" cap="none" strike="noStrike">
                          <a:solidFill>
                            <a:schemeClr val="lt1"/>
                          </a:solidFill>
                          <a:latin typeface="Arial"/>
                          <a:ea typeface="Arial"/>
                          <a:cs typeface="Arial"/>
                          <a:sym typeface="Arial"/>
                        </a:rPr>
                        <a:t>$ 355.450.154</a:t>
                      </a:r>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Arial"/>
                        <a:ea typeface="Arial"/>
                        <a:cs typeface="Arial"/>
                        <a:sym typeface="Arial"/>
                      </a:endParaRPr>
                    </a:p>
                  </a:txBody>
                  <a:tcPr marT="9525" marB="0" marR="9525" marL="9525" anchor="b">
                    <a:lnL cap="flat" cmpd="sng" w="12700">
                      <a:solidFill>
                        <a:srgbClr val="9CC2E5"/>
                      </a:solidFill>
                      <a:prstDash val="solid"/>
                      <a:round/>
                      <a:headEnd len="sm" w="sm" type="none"/>
                      <a:tailEnd len="sm" w="sm" type="none"/>
                    </a:lnL>
                    <a:solidFill>
                      <a:srgbClr val="002060"/>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b="2110" l="0" r="62912" t="35963"/>
          <a:stretch/>
        </p:blipFill>
        <p:spPr>
          <a:xfrm>
            <a:off x="10165758" y="6255"/>
            <a:ext cx="2038945" cy="6858000"/>
          </a:xfrm>
          <a:prstGeom prst="rect">
            <a:avLst/>
          </a:prstGeom>
          <a:noFill/>
          <a:ln>
            <a:noFill/>
          </a:ln>
        </p:spPr>
      </p:pic>
      <p:cxnSp>
        <p:nvCxnSpPr>
          <p:cNvPr id="182" name="Google Shape;182;p19"/>
          <p:cNvCxnSpPr/>
          <p:nvPr/>
        </p:nvCxnSpPr>
        <p:spPr>
          <a:xfrm>
            <a:off x="14503" y="967072"/>
            <a:ext cx="10302240" cy="0"/>
          </a:xfrm>
          <a:prstGeom prst="straightConnector1">
            <a:avLst/>
          </a:prstGeom>
          <a:noFill/>
          <a:ln cap="flat" cmpd="sng" w="38100">
            <a:solidFill>
              <a:srgbClr val="BED000"/>
            </a:solidFill>
            <a:prstDash val="solid"/>
            <a:miter lim="800000"/>
            <a:headEnd len="sm" w="sm" type="none"/>
            <a:tailEnd len="sm" w="sm" type="none"/>
          </a:ln>
        </p:spPr>
      </p:cxnSp>
      <p:cxnSp>
        <p:nvCxnSpPr>
          <p:cNvPr id="183" name="Google Shape;183;p19"/>
          <p:cNvCxnSpPr/>
          <p:nvPr/>
        </p:nvCxnSpPr>
        <p:spPr>
          <a:xfrm rot="10800000">
            <a:off x="10316743" y="967072"/>
            <a:ext cx="1875257" cy="0"/>
          </a:xfrm>
          <a:prstGeom prst="straightConnector1">
            <a:avLst/>
          </a:prstGeom>
          <a:noFill/>
          <a:ln cap="flat" cmpd="sng" w="38100">
            <a:solidFill>
              <a:srgbClr val="1D2046"/>
            </a:solidFill>
            <a:prstDash val="solid"/>
            <a:miter lim="800000"/>
            <a:headEnd len="sm" w="sm" type="none"/>
            <a:tailEnd len="sm" w="sm" type="none"/>
          </a:ln>
        </p:spPr>
      </p:cxnSp>
      <p:sp>
        <p:nvSpPr>
          <p:cNvPr id="184" name="Google Shape;184;p19"/>
          <p:cNvSpPr txBox="1"/>
          <p:nvPr/>
        </p:nvSpPr>
        <p:spPr>
          <a:xfrm>
            <a:off x="481408" y="295282"/>
            <a:ext cx="11417965"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2. Siniestralidad Vial</a:t>
            </a:r>
            <a:endParaRPr b="0" i="0" sz="1400" u="none" cap="none" strike="noStrike">
              <a:solidFill>
                <a:srgbClr val="000000"/>
              </a:solidFill>
              <a:latin typeface="Arial"/>
              <a:ea typeface="Arial"/>
              <a:cs typeface="Arial"/>
              <a:sym typeface="Arial"/>
            </a:endParaRPr>
          </a:p>
        </p:txBody>
      </p:sp>
      <p:pic>
        <p:nvPicPr>
          <p:cNvPr id="185" name="Google Shape;185;p19"/>
          <p:cNvPicPr preferRelativeResize="0"/>
          <p:nvPr/>
        </p:nvPicPr>
        <p:blipFill rotWithShape="1">
          <a:blip r:embed="rId4">
            <a:alphaModFix/>
          </a:blip>
          <a:srcRect b="0" l="0" r="0" t="0"/>
          <a:stretch/>
        </p:blipFill>
        <p:spPr>
          <a:xfrm>
            <a:off x="0" y="6260050"/>
            <a:ext cx="1864895" cy="597950"/>
          </a:xfrm>
          <a:prstGeom prst="rect">
            <a:avLst/>
          </a:prstGeom>
          <a:noFill/>
          <a:ln>
            <a:noFill/>
          </a:ln>
        </p:spPr>
      </p:pic>
      <p:pic>
        <p:nvPicPr>
          <p:cNvPr id="186" name="Google Shape;186;p19"/>
          <p:cNvPicPr preferRelativeResize="0"/>
          <p:nvPr/>
        </p:nvPicPr>
        <p:blipFill rotWithShape="1">
          <a:blip r:embed="rId5">
            <a:alphaModFix amt="52999"/>
          </a:blip>
          <a:srcRect b="0" l="32615" r="0" t="0"/>
          <a:stretch/>
        </p:blipFill>
        <p:spPr>
          <a:xfrm>
            <a:off x="-15097" y="3223011"/>
            <a:ext cx="1375636" cy="3652299"/>
          </a:xfrm>
          <a:prstGeom prst="rect">
            <a:avLst/>
          </a:prstGeom>
          <a:noFill/>
          <a:ln>
            <a:noFill/>
          </a:ln>
        </p:spPr>
      </p:pic>
      <p:pic>
        <p:nvPicPr>
          <p:cNvPr id="187" name="Google Shape;187;p19"/>
          <p:cNvPicPr preferRelativeResize="0"/>
          <p:nvPr/>
        </p:nvPicPr>
        <p:blipFill rotWithShape="1">
          <a:blip r:embed="rId6">
            <a:alphaModFix/>
          </a:blip>
          <a:srcRect b="0" l="0" r="0" t="0"/>
          <a:stretch/>
        </p:blipFill>
        <p:spPr>
          <a:xfrm>
            <a:off x="0" y="5237349"/>
            <a:ext cx="641678" cy="1649079"/>
          </a:xfrm>
          <a:prstGeom prst="rect">
            <a:avLst/>
          </a:prstGeom>
          <a:noFill/>
          <a:ln>
            <a:noFill/>
          </a:ln>
        </p:spPr>
      </p:pic>
      <p:pic>
        <p:nvPicPr>
          <p:cNvPr id="188" name="Google Shape;188;p19"/>
          <p:cNvPicPr preferRelativeResize="0"/>
          <p:nvPr/>
        </p:nvPicPr>
        <p:blipFill rotWithShape="1">
          <a:blip r:embed="rId7">
            <a:alphaModFix/>
          </a:blip>
          <a:srcRect b="0" l="0" r="0" t="0"/>
          <a:stretch/>
        </p:blipFill>
        <p:spPr>
          <a:xfrm>
            <a:off x="9251899" y="184927"/>
            <a:ext cx="2129687" cy="703500"/>
          </a:xfrm>
          <a:prstGeom prst="rect">
            <a:avLst/>
          </a:prstGeom>
          <a:noFill/>
          <a:ln>
            <a:noFill/>
          </a:ln>
        </p:spPr>
      </p:pic>
      <p:sp>
        <p:nvSpPr>
          <p:cNvPr id="189" name="Google Shape;189;p19"/>
          <p:cNvSpPr txBox="1"/>
          <p:nvPr/>
        </p:nvSpPr>
        <p:spPr>
          <a:xfrm>
            <a:off x="4788792" y="1055500"/>
            <a:ext cx="7214700" cy="72939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i="0" lang="es-CO" sz="1800" u="none" cap="none" strike="noStrike">
                <a:solidFill>
                  <a:srgbClr val="595959"/>
                </a:solidFill>
                <a:latin typeface="Arial"/>
                <a:ea typeface="Arial"/>
                <a:cs typeface="Arial"/>
                <a:sym typeface="Arial"/>
              </a:rPr>
              <a:t>En el año 2024 la localidad de Chapinero reportó 466 siniestros graves de tránsito con al menos un lesionado o víctima fatal.</a:t>
            </a:r>
            <a:endParaRPr b="1" i="0" sz="1800" u="none" cap="none" strike="noStrike">
              <a:solidFill>
                <a:srgbClr val="595959"/>
              </a:solidFill>
              <a:latin typeface="Arial"/>
              <a:ea typeface="Arial"/>
              <a:cs typeface="Arial"/>
              <a:sym typeface="Arial"/>
            </a:endParaRPr>
          </a:p>
        </p:txBody>
      </p:sp>
      <p:sp>
        <p:nvSpPr>
          <p:cNvPr id="190" name="Google Shape;190;p19"/>
          <p:cNvSpPr txBox="1"/>
          <p:nvPr/>
        </p:nvSpPr>
        <p:spPr>
          <a:xfrm>
            <a:off x="4788792" y="5429283"/>
            <a:ext cx="6971772"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es-CO" sz="1800" u="none" cap="none" strike="noStrike">
                <a:solidFill>
                  <a:srgbClr val="595959"/>
                </a:solidFill>
                <a:latin typeface="Arial"/>
                <a:ea typeface="Arial"/>
                <a:cs typeface="Arial"/>
                <a:sym typeface="Arial"/>
              </a:rPr>
              <a:t>En relación a los fallecidos se evidenció una disminución en los peatones fallecidos del 25%. Para el caso de los usuarios de motocicleta fallecidos una reducción del 33% en fatalidades.</a:t>
            </a:r>
            <a:endParaRPr/>
          </a:p>
        </p:txBody>
      </p:sp>
      <p:pic>
        <p:nvPicPr>
          <p:cNvPr id="191" name="Google Shape;191;p19"/>
          <p:cNvPicPr preferRelativeResize="0"/>
          <p:nvPr/>
        </p:nvPicPr>
        <p:blipFill rotWithShape="1">
          <a:blip r:embed="rId8">
            <a:alphaModFix/>
          </a:blip>
          <a:srcRect b="0" l="0" r="0" t="0"/>
          <a:stretch/>
        </p:blipFill>
        <p:spPr>
          <a:xfrm>
            <a:off x="273064" y="1081290"/>
            <a:ext cx="4366140" cy="5600827"/>
          </a:xfrm>
          <a:prstGeom prst="rect">
            <a:avLst/>
          </a:prstGeom>
          <a:noFill/>
          <a:ln>
            <a:noFill/>
          </a:ln>
        </p:spPr>
      </p:pic>
      <p:pic>
        <p:nvPicPr>
          <p:cNvPr id="192" name="Google Shape;192;p19"/>
          <p:cNvPicPr preferRelativeResize="0"/>
          <p:nvPr/>
        </p:nvPicPr>
        <p:blipFill rotWithShape="1">
          <a:blip r:embed="rId9">
            <a:alphaModFix/>
          </a:blip>
          <a:srcRect b="0" l="0" r="0" t="0"/>
          <a:stretch/>
        </p:blipFill>
        <p:spPr>
          <a:xfrm>
            <a:off x="5165623" y="1837576"/>
            <a:ext cx="5879266" cy="340167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g34c3ae7660a_0_6"/>
          <p:cNvPicPr preferRelativeResize="0"/>
          <p:nvPr/>
        </p:nvPicPr>
        <p:blipFill rotWithShape="1">
          <a:blip r:embed="rId3">
            <a:alphaModFix/>
          </a:blip>
          <a:srcRect b="2111" l="0" r="62912" t="35961"/>
          <a:stretch/>
        </p:blipFill>
        <p:spPr>
          <a:xfrm>
            <a:off x="10153055" y="6252"/>
            <a:ext cx="2038944" cy="6858000"/>
          </a:xfrm>
          <a:prstGeom prst="rect">
            <a:avLst/>
          </a:prstGeom>
          <a:noFill/>
          <a:ln>
            <a:noFill/>
          </a:ln>
        </p:spPr>
      </p:pic>
      <p:cxnSp>
        <p:nvCxnSpPr>
          <p:cNvPr id="198" name="Google Shape;198;g34c3ae7660a_0_6"/>
          <p:cNvCxnSpPr/>
          <p:nvPr/>
        </p:nvCxnSpPr>
        <p:spPr>
          <a:xfrm>
            <a:off x="14503" y="967072"/>
            <a:ext cx="10302300" cy="0"/>
          </a:xfrm>
          <a:prstGeom prst="straightConnector1">
            <a:avLst/>
          </a:prstGeom>
          <a:noFill/>
          <a:ln cap="flat" cmpd="sng" w="38100">
            <a:solidFill>
              <a:srgbClr val="BED000"/>
            </a:solidFill>
            <a:prstDash val="solid"/>
            <a:miter lim="800000"/>
            <a:headEnd len="sm" w="sm" type="none"/>
            <a:tailEnd len="sm" w="sm" type="none"/>
          </a:ln>
        </p:spPr>
      </p:cxnSp>
      <p:cxnSp>
        <p:nvCxnSpPr>
          <p:cNvPr id="199" name="Google Shape;199;g34c3ae7660a_0_6"/>
          <p:cNvCxnSpPr/>
          <p:nvPr/>
        </p:nvCxnSpPr>
        <p:spPr>
          <a:xfrm rot="10800000">
            <a:off x="10316700" y="967072"/>
            <a:ext cx="1875300" cy="0"/>
          </a:xfrm>
          <a:prstGeom prst="straightConnector1">
            <a:avLst/>
          </a:prstGeom>
          <a:noFill/>
          <a:ln cap="flat" cmpd="sng" w="38100">
            <a:solidFill>
              <a:srgbClr val="1D2046"/>
            </a:solidFill>
            <a:prstDash val="solid"/>
            <a:miter lim="800000"/>
            <a:headEnd len="sm" w="sm" type="none"/>
            <a:tailEnd len="sm" w="sm" type="none"/>
          </a:ln>
        </p:spPr>
      </p:cxnSp>
      <p:sp>
        <p:nvSpPr>
          <p:cNvPr id="200" name="Google Shape;200;g34c3ae7660a_0_6"/>
          <p:cNvSpPr txBox="1"/>
          <p:nvPr/>
        </p:nvSpPr>
        <p:spPr>
          <a:xfrm>
            <a:off x="334261" y="295282"/>
            <a:ext cx="114180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400"/>
              <a:buFont typeface="Arial"/>
              <a:buNone/>
            </a:pPr>
            <a:r>
              <a:rPr b="1" i="0" lang="es-CO" sz="3400" u="none" cap="none" strike="noStrike">
                <a:solidFill>
                  <a:srgbClr val="1D2046"/>
                </a:solidFill>
                <a:latin typeface="Arial Black"/>
                <a:ea typeface="Arial Black"/>
                <a:cs typeface="Arial Black"/>
                <a:sym typeface="Arial Black"/>
              </a:rPr>
              <a:t>3. Señalización </a:t>
            </a:r>
            <a:endParaRPr b="0" i="0" sz="1400" u="none" cap="none" strike="noStrike">
              <a:solidFill>
                <a:srgbClr val="000000"/>
              </a:solidFill>
              <a:latin typeface="Arial"/>
              <a:ea typeface="Arial"/>
              <a:cs typeface="Arial"/>
              <a:sym typeface="Arial"/>
            </a:endParaRPr>
          </a:p>
        </p:txBody>
      </p:sp>
      <p:pic>
        <p:nvPicPr>
          <p:cNvPr id="201" name="Google Shape;201;g34c3ae7660a_0_6"/>
          <p:cNvPicPr preferRelativeResize="0"/>
          <p:nvPr/>
        </p:nvPicPr>
        <p:blipFill rotWithShape="1">
          <a:blip r:embed="rId4">
            <a:alphaModFix/>
          </a:blip>
          <a:srcRect b="0" l="0" r="0" t="0"/>
          <a:stretch/>
        </p:blipFill>
        <p:spPr>
          <a:xfrm>
            <a:off x="0" y="6260050"/>
            <a:ext cx="1864897" cy="597951"/>
          </a:xfrm>
          <a:prstGeom prst="rect">
            <a:avLst/>
          </a:prstGeom>
          <a:noFill/>
          <a:ln>
            <a:noFill/>
          </a:ln>
        </p:spPr>
      </p:pic>
      <p:sp>
        <p:nvSpPr>
          <p:cNvPr id="202" name="Google Shape;202;g34c3ae7660a_0_6"/>
          <p:cNvSpPr txBox="1"/>
          <p:nvPr/>
        </p:nvSpPr>
        <p:spPr>
          <a:xfrm>
            <a:off x="310350" y="1023275"/>
            <a:ext cx="11571300" cy="1015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1" i="0" lang="es-CO" sz="2000" u="none" cap="none" strike="noStrike">
                <a:solidFill>
                  <a:srgbClr val="1D2046"/>
                </a:solidFill>
                <a:latin typeface="Arial"/>
                <a:ea typeface="Arial"/>
                <a:cs typeface="Arial"/>
                <a:sym typeface="Arial"/>
              </a:rPr>
              <a:t>Busca mejorar las condiciones de seguridad vial, movilidad y accesibilidad para todos los usuarios de la vía, a través de las mejoras al sistema de señalización en Bogotá D.C. En Chapinero durante en el 2024 se realizó lo siguiente:</a:t>
            </a:r>
            <a:endParaRPr b="1" i="0" sz="2000" u="none" cap="none" strike="noStrike">
              <a:solidFill>
                <a:srgbClr val="1D2046"/>
              </a:solidFill>
              <a:latin typeface="Arial"/>
              <a:ea typeface="Arial"/>
              <a:cs typeface="Arial"/>
              <a:sym typeface="Arial"/>
            </a:endParaRPr>
          </a:p>
        </p:txBody>
      </p:sp>
      <p:pic>
        <p:nvPicPr>
          <p:cNvPr id="203" name="Google Shape;203;g34c3ae7660a_0_6"/>
          <p:cNvPicPr preferRelativeResize="0"/>
          <p:nvPr/>
        </p:nvPicPr>
        <p:blipFill rotWithShape="1">
          <a:blip r:embed="rId5">
            <a:alphaModFix/>
          </a:blip>
          <a:srcRect b="0" l="0" r="0" t="0"/>
          <a:stretch/>
        </p:blipFill>
        <p:spPr>
          <a:xfrm>
            <a:off x="9251899" y="184927"/>
            <a:ext cx="2129687" cy="703500"/>
          </a:xfrm>
          <a:prstGeom prst="rect">
            <a:avLst/>
          </a:prstGeom>
          <a:noFill/>
          <a:ln>
            <a:noFill/>
          </a:ln>
        </p:spPr>
      </p:pic>
      <p:pic>
        <p:nvPicPr>
          <p:cNvPr id="204" name="Google Shape;204;g34c3ae7660a_0_6"/>
          <p:cNvPicPr preferRelativeResize="0"/>
          <p:nvPr/>
        </p:nvPicPr>
        <p:blipFill rotWithShape="1">
          <a:blip r:embed="rId6">
            <a:alphaModFix/>
          </a:blip>
          <a:srcRect b="0" l="0" r="0" t="0"/>
          <a:stretch/>
        </p:blipFill>
        <p:spPr>
          <a:xfrm>
            <a:off x="0" y="5237349"/>
            <a:ext cx="641678" cy="1649080"/>
          </a:xfrm>
          <a:prstGeom prst="rect">
            <a:avLst/>
          </a:prstGeom>
          <a:noFill/>
          <a:ln>
            <a:noFill/>
          </a:ln>
        </p:spPr>
      </p:pic>
      <p:pic>
        <p:nvPicPr>
          <p:cNvPr id="205" name="Google Shape;205;g34c3ae7660a_0_6"/>
          <p:cNvPicPr preferRelativeResize="0"/>
          <p:nvPr/>
        </p:nvPicPr>
        <p:blipFill rotWithShape="1">
          <a:blip r:embed="rId7">
            <a:alphaModFix amt="52999"/>
          </a:blip>
          <a:srcRect b="0" l="32614" r="0" t="0"/>
          <a:stretch/>
        </p:blipFill>
        <p:spPr>
          <a:xfrm>
            <a:off x="-15097" y="3223011"/>
            <a:ext cx="1375635" cy="3652300"/>
          </a:xfrm>
          <a:prstGeom prst="rect">
            <a:avLst/>
          </a:prstGeom>
          <a:noFill/>
          <a:ln>
            <a:noFill/>
          </a:ln>
        </p:spPr>
      </p:pic>
      <p:sp>
        <p:nvSpPr>
          <p:cNvPr id="206" name="Google Shape;206;g34c3ae7660a_0_6"/>
          <p:cNvSpPr txBox="1"/>
          <p:nvPr/>
        </p:nvSpPr>
        <p:spPr>
          <a:xfrm>
            <a:off x="1615000" y="2676400"/>
            <a:ext cx="6879900" cy="8310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0" i="0" lang="es-CO" sz="3000" u="none" cap="none" strike="noStrike">
                <a:solidFill>
                  <a:srgbClr val="151A3B"/>
                </a:solidFill>
                <a:latin typeface="Arial Black"/>
                <a:ea typeface="Arial Black"/>
                <a:cs typeface="Arial Black"/>
                <a:sym typeface="Arial Black"/>
              </a:rPr>
              <a:t>242 </a:t>
            </a:r>
            <a:r>
              <a:rPr b="1" i="0" lang="es-CO" sz="3000" u="none" cap="none" strike="noStrike">
                <a:solidFill>
                  <a:srgbClr val="BED000"/>
                </a:solidFill>
                <a:latin typeface="Arial Black"/>
                <a:ea typeface="Arial Black"/>
                <a:cs typeface="Arial Black"/>
                <a:sym typeface="Arial Black"/>
              </a:rPr>
              <a:t>INSTALACIÓN DE              SEÑALIZACIÓN</a:t>
            </a:r>
            <a:endParaRPr b="1" i="0" sz="3000" u="none" cap="none" strike="noStrike">
              <a:solidFill>
                <a:srgbClr val="BED000"/>
              </a:solidFill>
              <a:latin typeface="Arial Black"/>
              <a:ea typeface="Arial Black"/>
              <a:cs typeface="Arial Black"/>
              <a:sym typeface="Arial Black"/>
            </a:endParaRPr>
          </a:p>
        </p:txBody>
      </p:sp>
      <p:sp>
        <p:nvSpPr>
          <p:cNvPr id="207" name="Google Shape;207;g34c3ae7660a_0_6"/>
          <p:cNvSpPr txBox="1"/>
          <p:nvPr/>
        </p:nvSpPr>
        <p:spPr>
          <a:xfrm>
            <a:off x="1615000" y="4058047"/>
            <a:ext cx="6981900" cy="830906"/>
          </a:xfrm>
          <a:prstGeom prst="rect">
            <a:avLst/>
          </a:prstGeom>
          <a:noFill/>
          <a:ln>
            <a:noFill/>
          </a:ln>
        </p:spPr>
        <p:txBody>
          <a:bodyPr anchorCtr="0" anchor="ctr" bIns="45675" lIns="45675" spcFirstLastPara="1" rIns="45675" wrap="square" tIns="45675">
            <a:spAutoFit/>
          </a:bodyPr>
          <a:lstStyle/>
          <a:p>
            <a:pPr indent="-400050" lvl="0" marL="457200" marR="0" rtl="0" algn="l">
              <a:lnSpc>
                <a:spcPct val="80000"/>
              </a:lnSpc>
              <a:spcBef>
                <a:spcPts val="0"/>
              </a:spcBef>
              <a:spcAft>
                <a:spcPts val="0"/>
              </a:spcAft>
              <a:buClr>
                <a:srgbClr val="BED000"/>
              </a:buClr>
              <a:buSzPts val="2700"/>
              <a:buFont typeface="Arial Black"/>
              <a:buChar char="●"/>
            </a:pPr>
            <a:r>
              <a:rPr b="0" i="0" lang="es-CO" sz="3000" u="none" cap="none" strike="noStrike">
                <a:solidFill>
                  <a:srgbClr val="151A3B"/>
                </a:solidFill>
                <a:latin typeface="Arial Black"/>
                <a:ea typeface="Arial Black"/>
                <a:cs typeface="Arial Black"/>
                <a:sym typeface="Arial Black"/>
              </a:rPr>
              <a:t>9.314 </a:t>
            </a:r>
            <a:r>
              <a:rPr b="1" i="0" lang="es-CO" sz="3000" u="none" cap="none" strike="noStrike">
                <a:solidFill>
                  <a:srgbClr val="BED000"/>
                </a:solidFill>
                <a:latin typeface="Arial Black"/>
                <a:ea typeface="Arial Black"/>
                <a:cs typeface="Arial Black"/>
                <a:sym typeface="Arial Black"/>
              </a:rPr>
              <a:t>MANTENIMIENTO DE SEÑALIZACIÓN </a:t>
            </a:r>
            <a:endParaRPr b="1" i="0" sz="3000" u="none" cap="none" strike="noStrike">
              <a:solidFill>
                <a:srgbClr val="BED000"/>
              </a:solidFill>
              <a:latin typeface="Arial Black"/>
              <a:ea typeface="Arial Black"/>
              <a:cs typeface="Arial Black"/>
              <a:sym typeface="Arial Black"/>
            </a:endParaRPr>
          </a:p>
        </p:txBody>
      </p:sp>
      <p:sp>
        <p:nvSpPr>
          <p:cNvPr id="208" name="Google Shape;208;g34c3ae7660a_0_6"/>
          <p:cNvSpPr txBox="1"/>
          <p:nvPr/>
        </p:nvSpPr>
        <p:spPr>
          <a:xfrm>
            <a:off x="1689325" y="5295650"/>
            <a:ext cx="8283000" cy="461700"/>
          </a:xfrm>
          <a:prstGeom prst="rect">
            <a:avLst/>
          </a:prstGeom>
          <a:noFill/>
          <a:ln>
            <a:noFill/>
          </a:ln>
        </p:spPr>
        <p:txBody>
          <a:bodyPr anchorCtr="0" anchor="ctr" bIns="45675" lIns="45675" spcFirstLastPara="1" rIns="45675" wrap="square" tIns="45675">
            <a:spAutoFit/>
          </a:bodyPr>
          <a:lstStyle/>
          <a:p>
            <a:pPr indent="-419100" lvl="0" marL="457200" marR="0" rtl="0" algn="l">
              <a:lnSpc>
                <a:spcPct val="80000"/>
              </a:lnSpc>
              <a:spcBef>
                <a:spcPts val="0"/>
              </a:spcBef>
              <a:spcAft>
                <a:spcPts val="0"/>
              </a:spcAft>
              <a:buClr>
                <a:srgbClr val="BED000"/>
              </a:buClr>
              <a:buSzPts val="3000"/>
              <a:buFont typeface="Arial Black"/>
              <a:buChar char="●"/>
            </a:pPr>
            <a:r>
              <a:rPr b="1" i="0" lang="es-CO" sz="3000" u="none" cap="none" strike="noStrike">
                <a:solidFill>
                  <a:srgbClr val="151A3B"/>
                </a:solidFill>
                <a:latin typeface="Arial Black"/>
                <a:ea typeface="Arial Black"/>
                <a:cs typeface="Arial Black"/>
                <a:sym typeface="Arial Black"/>
              </a:rPr>
              <a:t>107</a:t>
            </a:r>
            <a:r>
              <a:rPr b="1" i="0" lang="es-CO" sz="3000" u="none" cap="none" strike="noStrike">
                <a:solidFill>
                  <a:srgbClr val="BED000"/>
                </a:solidFill>
                <a:latin typeface="Arial Black"/>
                <a:ea typeface="Arial Black"/>
                <a:cs typeface="Arial Black"/>
                <a:sym typeface="Arial Black"/>
              </a:rPr>
              <a:t> PASOS PEATONALES</a:t>
            </a:r>
            <a:endParaRPr b="1" i="0" sz="3000" u="none" cap="none" strike="noStrike">
              <a:solidFill>
                <a:srgbClr val="BED000"/>
              </a:solidFill>
              <a:latin typeface="Arial Black"/>
              <a:ea typeface="Arial Black"/>
              <a:cs typeface="Arial Black"/>
              <a:sym typeface="Arial Black"/>
            </a:endParaRPr>
          </a:p>
        </p:txBody>
      </p:sp>
      <p:grpSp>
        <p:nvGrpSpPr>
          <p:cNvPr id="209" name="Google Shape;209;g34c3ae7660a_0_6"/>
          <p:cNvGrpSpPr/>
          <p:nvPr/>
        </p:nvGrpSpPr>
        <p:grpSpPr>
          <a:xfrm>
            <a:off x="246900" y="4514533"/>
            <a:ext cx="1267500" cy="1268100"/>
            <a:chOff x="169275" y="3813133"/>
            <a:chExt cx="1267500" cy="1268100"/>
          </a:xfrm>
        </p:grpSpPr>
        <p:sp>
          <p:nvSpPr>
            <p:cNvPr id="210" name="Google Shape;210;g34c3ae7660a_0_6"/>
            <p:cNvSpPr/>
            <p:nvPr/>
          </p:nvSpPr>
          <p:spPr>
            <a:xfrm>
              <a:off x="169275" y="3813133"/>
              <a:ext cx="1267500" cy="1268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11" name="Google Shape;211;g34c3ae7660a_0_6"/>
            <p:cNvPicPr preferRelativeResize="0"/>
            <p:nvPr/>
          </p:nvPicPr>
          <p:blipFill rotWithShape="1">
            <a:blip r:embed="rId8">
              <a:alphaModFix/>
            </a:blip>
            <a:srcRect b="0" l="0" r="0" t="0"/>
            <a:stretch/>
          </p:blipFill>
          <p:spPr>
            <a:xfrm>
              <a:off x="247485" y="4029232"/>
              <a:ext cx="1111078" cy="703500"/>
            </a:xfrm>
            <a:prstGeom prst="rect">
              <a:avLst/>
            </a:prstGeom>
            <a:noFill/>
            <a:ln>
              <a:noFill/>
            </a:ln>
          </p:spPr>
        </p:pic>
      </p:grpSp>
      <p:sp>
        <p:nvSpPr>
          <p:cNvPr id="212" name="Google Shape;212;g34c3ae7660a_0_6"/>
          <p:cNvSpPr/>
          <p:nvPr/>
        </p:nvSpPr>
        <p:spPr>
          <a:xfrm>
            <a:off x="246894" y="2516167"/>
            <a:ext cx="1267500" cy="1172100"/>
          </a:xfrm>
          <a:prstGeom prst="ellipse">
            <a:avLst/>
          </a:prstGeom>
          <a:noFill/>
          <a:ln cap="flat" cmpd="sng" w="28575">
            <a:solidFill>
              <a:srgbClr val="15183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213" name="Google Shape;213;g34c3ae7660a_0_6"/>
          <p:cNvPicPr preferRelativeResize="0"/>
          <p:nvPr/>
        </p:nvPicPr>
        <p:blipFill rotWithShape="1">
          <a:blip r:embed="rId9">
            <a:alphaModFix/>
          </a:blip>
          <a:srcRect b="0" l="0" r="0" t="0"/>
          <a:stretch/>
        </p:blipFill>
        <p:spPr>
          <a:xfrm>
            <a:off x="8324625" y="1765677"/>
            <a:ext cx="2608150" cy="2426575"/>
          </a:xfrm>
          <a:prstGeom prst="rect">
            <a:avLst/>
          </a:prstGeom>
          <a:noFill/>
          <a:ln>
            <a:noFill/>
          </a:ln>
        </p:spPr>
      </p:pic>
      <p:pic>
        <p:nvPicPr>
          <p:cNvPr id="214" name="Google Shape;214;g34c3ae7660a_0_6"/>
          <p:cNvPicPr preferRelativeResize="0"/>
          <p:nvPr/>
        </p:nvPicPr>
        <p:blipFill rotWithShape="1">
          <a:blip r:embed="rId10">
            <a:alphaModFix/>
          </a:blip>
          <a:srcRect b="0" l="0" r="0" t="0"/>
          <a:stretch/>
        </p:blipFill>
        <p:spPr>
          <a:xfrm>
            <a:off x="9156575" y="4250200"/>
            <a:ext cx="2725084" cy="2552600"/>
          </a:xfrm>
          <a:prstGeom prst="rect">
            <a:avLst/>
          </a:prstGeom>
          <a:noFill/>
          <a:ln>
            <a:noFill/>
          </a:ln>
        </p:spPr>
      </p:pic>
      <p:pic>
        <p:nvPicPr>
          <p:cNvPr id="215" name="Google Shape;215;g34c3ae7660a_0_6"/>
          <p:cNvPicPr preferRelativeResize="0"/>
          <p:nvPr/>
        </p:nvPicPr>
        <p:blipFill rotWithShape="1">
          <a:blip r:embed="rId11">
            <a:alphaModFix/>
          </a:blip>
          <a:srcRect b="0" l="0" r="0" t="0"/>
          <a:stretch/>
        </p:blipFill>
        <p:spPr>
          <a:xfrm>
            <a:off x="465138" y="2686715"/>
            <a:ext cx="831020" cy="831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2023-07-24T20:46:18Z</dcterms:created>
  <dc:creator>Mafe Mora</dc:creator>
</cp:coreProperties>
</file>