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67" r:id="rId8"/>
    <p:sldId id="268" r:id="rId9"/>
    <p:sldId id="266" r:id="rId10"/>
    <p:sldId id="262" r:id="rId11"/>
    <p:sldId id="269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  <a:p>
            <a:pPr lvl="1"/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* Corte al 31 de diciembre de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5016844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ANTONIO NARIÑO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39" y="5406281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63089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Conservar 1256 Km Carril De La Malla Vial Local E Intermedia Distrito Capital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4"/>
            <a:ext cx="6573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CO" sz="1400" b="1" dirty="0"/>
              <a:t>META DE RECUPERACIÓN, </a:t>
            </a:r>
            <a:endParaRPr lang="es-CO" sz="1400" dirty="0"/>
          </a:p>
          <a:p>
            <a:r>
              <a:rPr lang="es-CO" sz="1400" b="1" dirty="0"/>
              <a:t>REHABILITACIÓN Y MANTENIMIENTO DE LA MALLA VIAL LOCAL E INTERMEDIA</a:t>
            </a:r>
            <a:endParaRPr lang="es-CO" sz="140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5970490" y="2620963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1.256 km-carril en el cuatrienio</a:t>
            </a:r>
            <a:endParaRPr lang="es-CO" sz="2400" dirty="0">
              <a:solidFill>
                <a:schemeClr val="bg1"/>
              </a:solidFill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677855"/>
              </p:ext>
            </p:extLst>
          </p:nvPr>
        </p:nvGraphicFramePr>
        <p:xfrm>
          <a:off x="1482436" y="3273070"/>
          <a:ext cx="8920869" cy="1340494"/>
        </p:xfrm>
        <a:graphic>
          <a:graphicData uri="http://schemas.openxmlformats.org/drawingml/2006/table">
            <a:tbl>
              <a:tblPr firstRow="1" bandRow="1"/>
              <a:tblGrid>
                <a:gridCol w="1888541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478114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49046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77430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73154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68828">
                <a:tc>
                  <a:txBody>
                    <a:bodyPr/>
                    <a:lstStyle/>
                    <a:p>
                      <a:pPr algn="ctr"/>
                      <a:endParaRPr lang="es-CO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71666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219,26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307,05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306,05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306,05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117,59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</a:tbl>
          </a:graphicData>
        </a:graphic>
      </p:graphicFrame>
      <p:sp>
        <p:nvSpPr>
          <p:cNvPr id="17" name="Rectángulo: esquinas redondeadas 9">
            <a:extLst>
              <a:ext uri="{FF2B5EF4-FFF2-40B4-BE49-F238E27FC236}">
                <a16:creationId xmlns:a16="http://schemas.microsoft.com/office/drawing/2014/main" id="{A967B561-D595-4495-B4EF-34E8BC555E6A}"/>
              </a:ext>
            </a:extLst>
          </p:cNvPr>
          <p:cNvSpPr/>
          <p:nvPr/>
        </p:nvSpPr>
        <p:spPr>
          <a:xfrm>
            <a:off x="1482436" y="4824804"/>
            <a:ext cx="8920869" cy="629285"/>
          </a:xfrm>
          <a:prstGeom prst="round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CO" sz="20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través del proyecto misional se comprometieron recursos por $60.542 millones en el año 2020 para la conservación de las vías locales e intermedias de la ciudad</a:t>
            </a:r>
            <a:endParaRPr lang="es-CO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62076"/>
              </p:ext>
            </p:extLst>
          </p:nvPr>
        </p:nvGraphicFramePr>
        <p:xfrm>
          <a:off x="874407" y="2348040"/>
          <a:ext cx="10113465" cy="3464891"/>
        </p:xfrm>
        <a:graphic>
          <a:graphicData uri="http://schemas.openxmlformats.org/drawingml/2006/table">
            <a:tbl>
              <a:tblPr firstRow="1" firstCol="1" bandRow="1"/>
              <a:tblGrid>
                <a:gridCol w="381082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2120466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886669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1264939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2030562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 Plan de Desarrollo</a:t>
                      </a:r>
                      <a:endParaRPr lang="es-CO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-UMV (2016-2020)</a:t>
                      </a:r>
                      <a:endParaRPr lang="es-CO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Avance Total a </a:t>
                      </a: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 de mayo de 2020</a:t>
                      </a: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 2020</a:t>
                      </a:r>
                      <a:endParaRPr lang="es-CO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Avance 2020</a:t>
                      </a:r>
                      <a:endParaRPr lang="es-CO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Porcentaje de avance cuatrienio</a:t>
                      </a:r>
                      <a:endParaRPr lang="es-CO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Conservar y rehabilitar 1.172,13 Km-carril de infraestructura vial local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1.174,54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72,26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74,67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100,21%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Conservar 60,43 Km-carril de malla vial arterial, troncal e intermedia.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63,25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8,33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11,15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104,67%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Conservar 20,04 Km de ciclorrutas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21,07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3,53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105,14%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Mantenimiento periódico de 15,26 Km-carril de malla vial rural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14,82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2,06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97,12%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407" y="5812931"/>
            <a:ext cx="48057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subdirección Técnica de Producción</a:t>
            </a:r>
            <a:r>
              <a:rPr kumimoji="0" lang="es-CO" altLang="es-CO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Intervención, UAERMV, 2021</a:t>
            </a:r>
            <a:r>
              <a:rPr kumimoji="0" lang="es-CO" altLang="es-CO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1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5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811715" cy="1583367"/>
            <a:chOff x="794953" y="671892"/>
            <a:chExt cx="6958498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17084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Antonio Nariño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$848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$331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$517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54256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712747" cy="1583367"/>
            <a:chOff x="794953" y="671892"/>
            <a:chExt cx="6857398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06974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Antonio Nariño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678506" y="1924289"/>
            <a:ext cx="6197688" cy="5288131"/>
            <a:chOff x="487055" y="2087762"/>
            <a:chExt cx="5739290" cy="51377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59" y="2087762"/>
              <a:ext cx="5137786" cy="5137785"/>
              <a:chOff x="1884359" y="1815487"/>
              <a:chExt cx="5137786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59" y="1815487"/>
                <a:ext cx="5137786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87055" y="2286127"/>
              <a:ext cx="5462994" cy="4300641"/>
              <a:chOff x="487055" y="2286127"/>
              <a:chExt cx="5462994" cy="4300641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5019" y="6227936"/>
                <a:ext cx="2938669" cy="35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719176" y="4805264"/>
                <a:ext cx="1483352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5,31</a:t>
                </a:r>
                <a:r>
                  <a:rPr lang="es-ES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de impacto </a:t>
                </a:r>
                <a:r>
                  <a:rPr lang="es-ES" sz="24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3.555</a:t>
                </a:r>
                <a:r>
                  <a:rPr lang="es-ES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055" y="2286127"/>
                <a:ext cx="1411146" cy="627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721946" y="2853092"/>
                <a:ext cx="1263778" cy="107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0,3</a:t>
                </a:r>
                <a:r>
                  <a:rPr lang="es-ES" sz="14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de impacto </a:t>
                </a:r>
              </a:p>
              <a:p>
                <a:r>
                  <a:rPr lang="es-ES" sz="20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</a:t>
                </a:r>
                <a:r>
                  <a:rPr lang="es-ES" sz="14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26859" y="2863585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6729" y="2287600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2727" y="4449109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41985" y="610882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873" y="6649357"/>
            <a:ext cx="48057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subdirección Técnica de Producción</a:t>
            </a:r>
            <a:r>
              <a:rPr kumimoji="0" lang="es-CO" altLang="es-CO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Intervención, UAERMV, 2021</a:t>
            </a:r>
            <a:r>
              <a:rPr kumimoji="0" lang="es-CO" altLang="es-CO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89930" l="6925" r="96334">
                        <a14:foregroundMark x1="38493" y1="83138" x2="38493" y2="83138"/>
                        <a14:foregroundMark x1="72709" y1="78220" x2="72709" y2="78220"/>
                        <a14:foregroundMark x1="92668" y1="81967" x2="92668" y2="81967"/>
                        <a14:foregroundMark x1="8758" y1="55504" x2="8758" y2="5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872" y="3768750"/>
            <a:ext cx="1060540" cy="922302"/>
          </a:xfrm>
          <a:prstGeom prst="rect">
            <a:avLst/>
          </a:prstGeom>
        </p:spPr>
      </p:pic>
      <p:pic>
        <p:nvPicPr>
          <p:cNvPr id="1026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UNLFIJDASBJVC2YOCJRVF7T4J2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0NjI0MDAiLCJleHAiOiIxNjIyNDg0MD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Nk9NeUw5V0FvNlk3YjlwN2c2OWxyaHpyQmZhZFlvaEhyNmpQRUpqVnhsQT0&amp;encodeFailures=1&amp;width=753&amp;height=565&amp;srcWidth=1280&amp;srcHeight=9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11" y="1968566"/>
            <a:ext cx="4457285" cy="33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428" y="5460801"/>
            <a:ext cx="43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Ciudad Jardín sur – </a:t>
            </a:r>
            <a:r>
              <a:rPr kumimoji="0" lang="es-CO" altLang="es-CO" sz="1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Cll</a:t>
            </a:r>
            <a:r>
              <a:rPr kumimoji="0" lang="es-CO" altLang="es-CO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 Sur Carrera 12B-12C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9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761065" cy="1583367"/>
            <a:chOff x="794953" y="671892"/>
            <a:chExt cx="6906756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11909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Antonio Nariño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9" y="2475458"/>
            <a:ext cx="5477092" cy="36510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35" y="2475458"/>
            <a:ext cx="5475416" cy="365102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40616" y="6298574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</p:spTree>
    <p:extLst>
      <p:ext uri="{BB962C8B-B14F-4D97-AF65-F5344CB8AC3E}">
        <p14:creationId xmlns:p14="http://schemas.microsoft.com/office/powerpoint/2010/main" val="367950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6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16CACD-94E2-4E4B-8A1B-40CD49E94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70eaac67-e064-433b-ba54-6f78c0f1ecb1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64d77176-54eb-4753-be67-9b2e2fa23e0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537</Words>
  <Application>Microsoft Office PowerPoint</Application>
  <PresentationFormat>Panorámica</PresentationFormat>
  <Paragraphs>120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33</cp:revision>
  <dcterms:created xsi:type="dcterms:W3CDTF">2020-02-10T17:18:15Z</dcterms:created>
  <dcterms:modified xsi:type="dcterms:W3CDTF">2021-08-27T18:15:49Z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