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0" r:id="rId3"/>
    <p:sldMasterId id="2147483686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73" r:id="rId8"/>
    <p:sldId id="267" r:id="rId9"/>
    <p:sldId id="274" r:id="rId10"/>
    <p:sldId id="285" r:id="rId11"/>
    <p:sldId id="287" r:id="rId12"/>
    <p:sldId id="288" r:id="rId13"/>
    <p:sldId id="278" r:id="rId14"/>
    <p:sldId id="279" r:id="rId15"/>
    <p:sldId id="286" r:id="rId16"/>
    <p:sldId id="280" r:id="rId17"/>
    <p:sldId id="281" r:id="rId18"/>
    <p:sldId id="283" r:id="rId19"/>
    <p:sldId id="284" r:id="rId20"/>
    <p:sldId id="260" r:id="rId21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400"/>
    <a:srgbClr val="780C53"/>
    <a:srgbClr val="BED100"/>
    <a:srgbClr val="084356"/>
    <a:srgbClr val="F74222"/>
    <a:srgbClr val="1D8A72"/>
    <a:srgbClr val="00556C"/>
    <a:srgbClr val="094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/>
    <p:restoredTop sz="95701" autoAdjust="0"/>
  </p:normalViewPr>
  <p:slideViewPr>
    <p:cSldViewPr snapToGrid="0" snapToObjects="1">
      <p:cViewPr varScale="1">
        <p:scale>
          <a:sx n="34" d="100"/>
          <a:sy n="34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2000" dirty="0"/>
              <a:t>Extensión</a:t>
            </a:r>
            <a:r>
              <a:rPr lang="es-419" sz="2000" baseline="0" dirty="0"/>
              <a:t> total</a:t>
            </a:r>
            <a:endParaRPr lang="es-419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Hoja1!$C$4:$G$4</c:f>
              <c:strCache>
                <c:ptCount val="5"/>
                <c:pt idx="0">
                  <c:v>Troncal</c:v>
                </c:pt>
                <c:pt idx="1">
                  <c:v>Arterial</c:v>
                </c:pt>
                <c:pt idx="2">
                  <c:v>Intermedia</c:v>
                </c:pt>
                <c:pt idx="3">
                  <c:v>Local</c:v>
                </c:pt>
                <c:pt idx="4">
                  <c:v>Total general</c:v>
                </c:pt>
              </c:strCache>
            </c:strRef>
          </c:cat>
          <c:val>
            <c:numRef>
              <c:f>Hoja1!$C$5:$G$5</c:f>
              <c:numCache>
                <c:formatCode>#,##0.00</c:formatCode>
                <c:ptCount val="5"/>
                <c:pt idx="0">
                  <c:v>22.540000000000003</c:v>
                </c:pt>
                <c:pt idx="1">
                  <c:v>58.29000000000002</c:v>
                </c:pt>
                <c:pt idx="2">
                  <c:v>71.910000000000068</c:v>
                </c:pt>
                <c:pt idx="3">
                  <c:v>102.49000000000011</c:v>
                </c:pt>
                <c:pt idx="4">
                  <c:v>255.23000000000019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3-4960-A0BB-A00656FE8C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3705455"/>
        <c:axId val="856130111"/>
      </c:barChart>
      <c:catAx>
        <c:axId val="853705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6130111"/>
        <c:crosses val="autoZero"/>
        <c:auto val="1"/>
        <c:lblAlgn val="ctr"/>
        <c:lblOffset val="100"/>
        <c:noMultiLvlLbl val="0"/>
      </c:catAx>
      <c:valAx>
        <c:axId val="856130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3705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2000" dirty="0"/>
              <a:t>Extensión</a:t>
            </a:r>
            <a:r>
              <a:rPr lang="es-419" sz="2000" baseline="0" dirty="0"/>
              <a:t> con el Estado </a:t>
            </a:r>
            <a:endParaRPr lang="es-419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Hoja1!$C$14:$G$14</c:f>
              <c:strCache>
                <c:ptCount val="5"/>
                <c:pt idx="0">
                  <c:v>Troncal</c:v>
                </c:pt>
                <c:pt idx="1">
                  <c:v>Arterial</c:v>
                </c:pt>
                <c:pt idx="2">
                  <c:v>Intermedia</c:v>
                </c:pt>
                <c:pt idx="3">
                  <c:v>Local</c:v>
                </c:pt>
                <c:pt idx="4">
                  <c:v>Total general</c:v>
                </c:pt>
              </c:strCache>
            </c:strRef>
          </c:cat>
          <c:val>
            <c:numRef>
              <c:f>Hoja1!$C$15:$G$15</c:f>
              <c:numCache>
                <c:formatCode>#,##0.00</c:formatCode>
                <c:ptCount val="5"/>
                <c:pt idx="0">
                  <c:v>22.540000000000003</c:v>
                </c:pt>
                <c:pt idx="1">
                  <c:v>58.29000000000002</c:v>
                </c:pt>
                <c:pt idx="2">
                  <c:v>71.910000000000068</c:v>
                </c:pt>
                <c:pt idx="3">
                  <c:v>99.540000000000035</c:v>
                </c:pt>
                <c:pt idx="4">
                  <c:v>252.28000000000014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8-42F0-B784-D6C669E36F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5385663"/>
        <c:axId val="856135935"/>
      </c:barChart>
      <c:catAx>
        <c:axId val="855385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6135935"/>
        <c:crosses val="autoZero"/>
        <c:auto val="1"/>
        <c:lblAlgn val="ctr"/>
        <c:lblOffset val="100"/>
        <c:noMultiLvlLbl val="0"/>
      </c:catAx>
      <c:valAx>
        <c:axId val="856135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538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66DB279-3E44-7843-8AED-95899E671E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056A59-68A3-484B-B4F0-B11472DBE8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D4A96-E8BA-0B4F-858E-BA07104D512F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688362-43A2-6849-BC96-967C3A1256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985A24-660A-1D48-AAAD-6CE5EE9917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A2C58-84C5-B941-9377-D24BF98930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0460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A9385-9A8C-46C8-8DC9-C05356B4D231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3E6AB-ED99-4F29-B627-20EF04452F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131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89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426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04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77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82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93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272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4DEFC8-1D92-0C42-93F0-269746E52F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80736" y="5266963"/>
            <a:ext cx="13986387" cy="2651125"/>
          </a:xfrm>
          <a:prstGeom prst="rect">
            <a:avLst/>
          </a:prstGeom>
        </p:spPr>
        <p:txBody>
          <a:bodyPr anchor="ctr"/>
          <a:lstStyle>
            <a:lvl1pPr>
              <a:defRPr sz="96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TÍTULO DE LA </a:t>
            </a:r>
            <a:br>
              <a:rPr lang="es-ES" dirty="0"/>
            </a:br>
            <a:r>
              <a:rPr lang="es-ES" dirty="0"/>
              <a:t>PRESENTACIÓN</a:t>
            </a:r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180736" y="8141928"/>
            <a:ext cx="13986387" cy="15335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 baseline="0">
                <a:solidFill>
                  <a:srgbClr val="1D8A72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Subtítulo si es necesario</a:t>
            </a:r>
          </a:p>
        </p:txBody>
      </p:sp>
    </p:spTree>
    <p:extLst>
      <p:ext uri="{BB962C8B-B14F-4D97-AF65-F5344CB8AC3E}">
        <p14:creationId xmlns:p14="http://schemas.microsoft.com/office/powerpoint/2010/main" val="242298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CCFA3EB-3EE7-204D-B7BA-DD1C08732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3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FD19BF-92FE-4B41-B45E-765593ED0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4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7568558-3A0B-F441-982F-95E48058E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28EE3CE-BB0B-9E42-875D-DA8582236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780C53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5BF52F7F-8FD3-9E48-8E12-F33F20ECAC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774C4FBA-0374-DB4D-8537-E705F5F0D3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C9A08118-330A-6E4F-AE6F-C92FE08919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68397B-DD3D-5F47-9935-4D42B6E0E0B8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780C53"/>
                </a:solidFill>
              </a:rPr>
              <a:t>Síguenos en</a:t>
            </a:r>
            <a:r>
              <a:rPr lang="es-CO" b="1" dirty="0">
                <a:solidFill>
                  <a:srgbClr val="780C53"/>
                </a:solidFill>
              </a:rPr>
              <a:t>:  </a:t>
            </a:r>
          </a:p>
        </p:txBody>
      </p:sp>
      <p:sp>
        <p:nvSpPr>
          <p:cNvPr id="8" name="Rectángulo 7">
            <a:hlinkClick r:id="rId9"/>
            <a:extLst>
              <a:ext uri="{FF2B5EF4-FFF2-40B4-BE49-F238E27FC236}">
                <a16:creationId xmlns:a16="http://schemas.microsoft.com/office/drawing/2014/main" id="{18C744EA-3DCD-D44B-8B7A-3521C77B1576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149767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ECD8176-9983-8844-8E79-F53B595C9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9523FD-D4C1-F64C-85B2-0062F7E7D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66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12874F4-2EFC-9A4D-9B3B-BF4E592E0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9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ED3DEFC-DC5F-8247-A451-D74FD0E55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9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9E7DF19-0946-214C-8F59-0FEE959AF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C233A07-ADAD-4543-BA3E-317B9A5FF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61B59661-C487-EF42-ABAE-5422DA535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359286D7-24C2-8D41-8DAE-A6C17FE8B4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28BDFD46-D0D7-5542-9DDB-40EA5A541B3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B314F59-6E86-224A-8A8D-41DA4B65AEFD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84356"/>
                </a:solidFill>
              </a:rPr>
              <a:t>Síguenos en</a:t>
            </a:r>
            <a:r>
              <a:rPr lang="es-CO" b="1" dirty="0">
                <a:solidFill>
                  <a:srgbClr val="084356"/>
                </a:solidFill>
              </a:rPr>
              <a:t>:  </a:t>
            </a:r>
          </a:p>
        </p:txBody>
      </p:sp>
      <p:sp>
        <p:nvSpPr>
          <p:cNvPr id="9" name="Rectángulo 8">
            <a:hlinkClick r:id="rId9"/>
            <a:extLst>
              <a:ext uri="{FF2B5EF4-FFF2-40B4-BE49-F238E27FC236}">
                <a16:creationId xmlns:a16="http://schemas.microsoft.com/office/drawing/2014/main" id="{2D03526A-C1F1-974F-9678-2DF9BE5FF518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300570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90C795A-D096-7047-97BC-8D91C4569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64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BCE7D89-CA98-E14E-8FE5-E654E8307E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4251605-C9A8-DC4B-B0B6-01A72D568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885406" y="4907475"/>
            <a:ext cx="16611600" cy="2651125"/>
          </a:xfrm>
          <a:prstGeom prst="rect">
            <a:avLst/>
          </a:prstGeom>
        </p:spPr>
        <p:txBody>
          <a:bodyPr anchor="ctr"/>
          <a:lstStyle>
            <a:lvl1pPr algn="ctr">
              <a:defRPr sz="115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TÍTULO DEL TEMA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5406" y="7576836"/>
            <a:ext cx="16611600" cy="1515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Subtítulo si es necesario</a:t>
            </a:r>
          </a:p>
        </p:txBody>
      </p:sp>
    </p:spTree>
    <p:extLst>
      <p:ext uri="{BB962C8B-B14F-4D97-AF65-F5344CB8AC3E}">
        <p14:creationId xmlns:p14="http://schemas.microsoft.com/office/powerpoint/2010/main" val="346988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DB946FE-6DDB-FA43-B948-8419C6571C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7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63C2947-2C0A-134A-B510-C93ACC1D6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60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69DB5D-6FF2-D742-9C1D-A618D0E19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7C5BC2B-994D-0949-8876-08F4C6B8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FB7400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D310BA4E-9A98-654B-8CFE-6AFC01E0D2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A39583A5-FB8B-A344-999E-0E28BC61C6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EAE5EB10-F6E0-8741-A26B-0EB68138DF7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294F2-51AF-C643-99C4-7EED3B928FD6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FB7400"/>
                </a:solidFill>
              </a:rPr>
              <a:t>Síguenos en</a:t>
            </a:r>
            <a:r>
              <a:rPr lang="es-CO" b="1" dirty="0">
                <a:solidFill>
                  <a:srgbClr val="FB7400"/>
                </a:solidFill>
              </a:rPr>
              <a:t>:  </a:t>
            </a:r>
          </a:p>
        </p:txBody>
      </p:sp>
      <p:sp>
        <p:nvSpPr>
          <p:cNvPr id="9" name="Rectángulo 8">
            <a:hlinkClick r:id="rId9"/>
            <a:extLst>
              <a:ext uri="{FF2B5EF4-FFF2-40B4-BE49-F238E27FC236}">
                <a16:creationId xmlns:a16="http://schemas.microsoft.com/office/drawing/2014/main" id="{CCF92760-80C3-704C-BCD2-77B1CCD004F4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222239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5C95638-E7B6-9F49-9875-13FA5494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7639665" y="1887231"/>
            <a:ext cx="15337810" cy="129842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7639665" y="5707140"/>
            <a:ext cx="15337810" cy="1385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9665" y="3827271"/>
            <a:ext cx="15337810" cy="12382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7639665" y="7734646"/>
            <a:ext cx="15337810" cy="12985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39665" y="9674839"/>
            <a:ext cx="15337810" cy="12684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2485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5C95638-E7B6-9F49-9875-13FA5494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11115932" y="4677569"/>
            <a:ext cx="11980606" cy="1017231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PUEDE IR CON O SIN TÍTULO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1115932" y="6223818"/>
            <a:ext cx="11980606" cy="4215581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CO" dirty="0"/>
              <a:t>En este diseño de diapositiva se pueden poner dos imágenes acompañadas de textos, que no supere 7 líneas de extensión.</a:t>
            </a:r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1" hasCustomPrompt="1"/>
          </p:nvPr>
        </p:nvSpPr>
        <p:spPr>
          <a:xfrm>
            <a:off x="2330450" y="1592263"/>
            <a:ext cx="7758113" cy="5103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2330450" y="7226300"/>
            <a:ext cx="7758113" cy="5162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406214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93"/>
            <a:ext cx="24382413" cy="1371510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860675" y="2253753"/>
            <a:ext cx="14836878" cy="724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2860675" y="870449"/>
            <a:ext cx="14836878" cy="1237752"/>
          </a:xfrm>
          <a:prstGeom prst="rect">
            <a:avLst/>
          </a:prstGeom>
        </p:spPr>
        <p:txBody>
          <a:bodyPr anchor="ctr"/>
          <a:lstStyle>
            <a:lvl1pPr>
              <a:defRPr sz="44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2682874" y="11048999"/>
            <a:ext cx="13293725" cy="2285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FontTx/>
              <a:buNone/>
              <a:defRPr sz="3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2682875" y="10185399"/>
            <a:ext cx="82550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Puede ir con o sin título</a:t>
            </a:r>
          </a:p>
        </p:txBody>
      </p:sp>
      <p:sp>
        <p:nvSpPr>
          <p:cNvPr id="19" name="Marcador de contenido 18"/>
          <p:cNvSpPr>
            <a:spLocks noGrp="1"/>
          </p:cNvSpPr>
          <p:nvPr>
            <p:ph sz="quarter" idx="13" hasCustomPrompt="1"/>
          </p:nvPr>
        </p:nvSpPr>
        <p:spPr>
          <a:xfrm>
            <a:off x="5613400" y="3841804"/>
            <a:ext cx="14554200" cy="543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10979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860675" y="2253753"/>
            <a:ext cx="14836878" cy="724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2860675" y="870449"/>
            <a:ext cx="14836878" cy="1237752"/>
          </a:xfrm>
          <a:prstGeom prst="rect">
            <a:avLst/>
          </a:prstGeom>
        </p:spPr>
        <p:txBody>
          <a:bodyPr anchor="ctr"/>
          <a:lstStyle>
            <a:lvl1pPr>
              <a:defRPr sz="44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2860674" y="10553700"/>
            <a:ext cx="16636693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3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 hasCustomPrompt="1"/>
          </p:nvPr>
        </p:nvSpPr>
        <p:spPr>
          <a:xfrm>
            <a:off x="5918200" y="3903676"/>
            <a:ext cx="14706600" cy="5724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263245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9CDE993-2874-8842-BA69-40FAE7093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863508A7-0177-FF4B-9A98-3497669C1D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4" name="Imagen 3">
            <a:hlinkClick r:id="rId5"/>
            <a:extLst>
              <a:ext uri="{FF2B5EF4-FFF2-40B4-BE49-F238E27FC236}">
                <a16:creationId xmlns:a16="http://schemas.microsoft.com/office/drawing/2014/main" id="{45F7374E-487F-DB4A-A035-94B3DA802F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CB22CCBC-23CF-E240-A2D1-7047929D4AD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44A1AFE-B7AD-3948-9594-BC358EE500B2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84356"/>
                </a:solidFill>
              </a:rPr>
              <a:t>Síguenos en</a:t>
            </a:r>
            <a:r>
              <a:rPr lang="es-CO" b="1" dirty="0">
                <a:solidFill>
                  <a:srgbClr val="084356"/>
                </a:solidFill>
              </a:rPr>
              <a:t>:  </a:t>
            </a:r>
          </a:p>
        </p:txBody>
      </p:sp>
      <p:sp>
        <p:nvSpPr>
          <p:cNvPr id="8" name="Rectángulo 7">
            <a:hlinkClick r:id="rId9"/>
            <a:extLst>
              <a:ext uri="{FF2B5EF4-FFF2-40B4-BE49-F238E27FC236}">
                <a16:creationId xmlns:a16="http://schemas.microsoft.com/office/drawing/2014/main" id="{1E6E1841-5BCB-7544-A681-2B20C243BDCF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94393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19B6E6B-8400-F14F-BFC1-C4C43CE9F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4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FE921D-DD65-554D-9B72-4334C0822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7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6400" y="3864077"/>
            <a:ext cx="21029613" cy="848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O" dirty="0"/>
              <a:t>Las diapositivas no deben ir recargadas en textos.</a:t>
            </a:r>
          </a:p>
          <a:p>
            <a:pPr lvl="0"/>
            <a:r>
              <a:rPr lang="es-CO" dirty="0"/>
              <a:t>Procurar que la información que se proyecta sea clara y contundente</a:t>
            </a:r>
          </a:p>
          <a:p>
            <a:pPr lvl="0"/>
            <a:r>
              <a:rPr lang="es-CO" dirty="0"/>
              <a:t>Entre menos texto, mucho más legible agradable a la vista.</a:t>
            </a:r>
          </a:p>
          <a:p>
            <a:pPr lvl="0"/>
            <a:r>
              <a:rPr lang="es-CO" dirty="0"/>
              <a:t>No saturar las diapositivas de mucha información.</a:t>
            </a:r>
          </a:p>
          <a:p>
            <a:pPr lvl="0"/>
            <a:r>
              <a:rPr lang="es-CO" dirty="0"/>
              <a:t>No es necesario que la letra vaya en un tamaño exageradamente grande. La noción de espacio en la diapositiva genera dinamismo y no contamina la vista del receptor. </a:t>
            </a:r>
          </a:p>
        </p:txBody>
      </p:sp>
      <p:sp>
        <p:nvSpPr>
          <p:cNvPr id="4" name="Marcador de título 3"/>
          <p:cNvSpPr>
            <a:spLocks noGrp="1"/>
          </p:cNvSpPr>
          <p:nvPr>
            <p:ph type="title"/>
          </p:nvPr>
        </p:nvSpPr>
        <p:spPr>
          <a:xfrm>
            <a:off x="1676400" y="943897"/>
            <a:ext cx="21029613" cy="2437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RECOMENDACIONES PARA EL USO DE ESTA PLANTILLA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078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72" r:id="rId3"/>
    <p:sldLayoutId id="2147483662" r:id="rId4"/>
    <p:sldLayoutId id="2147483692" r:id="rId5"/>
    <p:sldLayoutId id="2147483693" r:id="rId6"/>
    <p:sldLayoutId id="2147483664" r:id="rId7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000" b="1" kern="1200" baseline="0">
          <a:solidFill>
            <a:srgbClr val="094456"/>
          </a:solidFill>
          <a:latin typeface="+mn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14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75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11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3" r:id="rId3"/>
    <p:sldLayoutId id="2147483684" r:id="rId4"/>
    <p:sldLayoutId id="21474836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6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7" r:id="rId2"/>
    <p:sldLayoutId id="2147483691" r:id="rId3"/>
    <p:sldLayoutId id="2147483688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www.idu.gov.co/page/pqrs" TargetMode="External"/><Relationship Id="rId7" Type="http://schemas.openxmlformats.org/officeDocument/2006/relationships/image" Target="../media/image45.jpeg"/><Relationship Id="rId2" Type="http://schemas.openxmlformats.org/officeDocument/2006/relationships/hyperlink" Target="http://www.idu.gov.co/page/cha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tnciudadano@idu.gov.co" TargetMode="External"/><Relationship Id="rId5" Type="http://schemas.openxmlformats.org/officeDocument/2006/relationships/hyperlink" Target="https://sdqs.bogota.gov.co/sdqs/publico/ninos/" TargetMode="External"/><Relationship Id="rId4" Type="http://schemas.openxmlformats.org/officeDocument/2006/relationships/hyperlink" Target="https://bogota.gov.co/sdqs/" TargetMode="External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youtube.com/watch?v=3lVFbaCIyKY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9723" y="5280968"/>
            <a:ext cx="13986387" cy="2651125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RENDICIÓN DE CUENTAS SECTOR MOVILIDAD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4857D8-37BC-4F75-9CDF-1D291B13DE4B}"/>
              </a:ext>
            </a:extLst>
          </p:cNvPr>
          <p:cNvSpPr txBox="1"/>
          <p:nvPr/>
        </p:nvSpPr>
        <p:spPr>
          <a:xfrm>
            <a:off x="3679723" y="8436819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Subdirección General de Desarrollo Urbano</a:t>
            </a:r>
          </a:p>
          <a:p>
            <a:pPr algn="ctr"/>
            <a:r>
              <a:rPr lang="es-CO" sz="4400" dirty="0"/>
              <a:t>Dirección Técnica Estratégica</a:t>
            </a:r>
          </a:p>
        </p:txBody>
      </p:sp>
    </p:spTree>
    <p:extLst>
      <p:ext uri="{BB962C8B-B14F-4D97-AF65-F5344CB8AC3E}">
        <p14:creationId xmlns:p14="http://schemas.microsoft.com/office/powerpoint/2010/main" val="36731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CD8517A-EE63-45FE-83CB-1CFA4C2FA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932" y="818533"/>
            <a:ext cx="11980606" cy="1017231"/>
          </a:xfrm>
        </p:spPr>
        <p:txBody>
          <a:bodyPr/>
          <a:lstStyle/>
          <a:p>
            <a:r>
              <a:rPr lang="es-MX" dirty="0"/>
              <a:t>CONTRATOS DE AMPLIACIÓN DE ESTACIONES </a:t>
            </a:r>
            <a:endParaRPr lang="es-419" dirty="0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C48868C9-DD4B-420D-9955-3094A288172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836023" y="266543"/>
            <a:ext cx="9222378" cy="6360261"/>
          </a:xfrm>
        </p:spPr>
      </p:pic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E5525D4D-2451-435A-80F9-1FB2E6F2EF7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836023" y="6858000"/>
            <a:ext cx="9222378" cy="6599657"/>
          </a:xfr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DD0067C-9606-4A3E-806F-1EBDF2CEB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206" y="2820072"/>
            <a:ext cx="10927330" cy="80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0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88DDFE9-2C0F-4B2E-A8AD-02DE13ADDB9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89901" y="336618"/>
            <a:ext cx="8239209" cy="6521382"/>
          </a:xfr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7526B6D0-8922-41FB-92F2-2A5CD7A4CF8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089901" y="7168879"/>
            <a:ext cx="8161685" cy="5606596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FE3E9BB-1530-4566-8226-4657A6CC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2790" y="806494"/>
            <a:ext cx="10960743" cy="791949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94910DB-0B65-4C2D-97E7-A725496D78A0}"/>
              </a:ext>
            </a:extLst>
          </p:cNvPr>
          <p:cNvSpPr/>
          <p:nvPr/>
        </p:nvSpPr>
        <p:spPr>
          <a:xfrm>
            <a:off x="12818921" y="9658668"/>
            <a:ext cx="94735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Ampliación de estaciones TM - Emergencia – Grupo III </a:t>
            </a:r>
            <a:br>
              <a:rPr lang="es-419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es-419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s-419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General Santander -   -  A la fecha en obra.</a:t>
            </a:r>
            <a:endParaRPr lang="es-419" sz="2800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2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273-2E48-4CB2-80A4-49320579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572" y="413285"/>
            <a:ext cx="11980606" cy="1017231"/>
          </a:xfrm>
        </p:spPr>
        <p:txBody>
          <a:bodyPr/>
          <a:lstStyle/>
          <a:p>
            <a:r>
              <a:rPr lang="es-MX" dirty="0"/>
              <a:t>Estación Fucha </a:t>
            </a:r>
            <a:endParaRPr lang="es-419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893C8B2-FE8C-4440-BEDE-6B8BAB38E2B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34975" y="731520"/>
            <a:ext cx="8168639" cy="6126480"/>
          </a:xfr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2977BBB-4447-44E9-89F7-1F206ECB55B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134975" y="7223760"/>
            <a:ext cx="8168640" cy="6126480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C220B77-2B7B-4206-85ED-2AF425AF2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1103" y="2899954"/>
            <a:ext cx="10263240" cy="76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3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16DC8E0-A6EB-4360-BC0B-033BC736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6000" dirty="0"/>
              <a:t>Inventario y estado de servicio de los puentes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4C2266C4-6801-4D81-AAE8-0A3CDE3038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2587" t="43234" r="20339" b="18795"/>
          <a:stretch/>
        </p:blipFill>
        <p:spPr>
          <a:xfrm>
            <a:off x="339635" y="2521331"/>
            <a:ext cx="23188114" cy="867333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6AE833A-E3B4-484B-BF54-6B67D859A228}"/>
              </a:ext>
            </a:extLst>
          </p:cNvPr>
          <p:cNvSpPr/>
          <p:nvPr/>
        </p:nvSpPr>
        <p:spPr>
          <a:xfrm>
            <a:off x="4062218" y="12002627"/>
            <a:ext cx="15114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b="1" dirty="0">
                <a:solidFill>
                  <a:schemeClr val="accent1">
                    <a:lumMod val="50000"/>
                  </a:schemeClr>
                </a:solidFill>
              </a:rPr>
              <a:t>https://idu.maps.arcgis.com/apps/opsdashboard/index.html#/eae74f19b3c44edfbee656148ec206f9</a:t>
            </a:r>
          </a:p>
        </p:txBody>
      </p:sp>
    </p:spTree>
    <p:extLst>
      <p:ext uri="{BB962C8B-B14F-4D97-AF65-F5344CB8AC3E}">
        <p14:creationId xmlns:p14="http://schemas.microsoft.com/office/powerpoint/2010/main" val="234526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C481BA7-2562-4F2E-BCEF-53E11D21D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101"/>
            <a:ext cx="24382413" cy="138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21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E547528-7BB6-48B4-9B7D-9C8F73DD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675" y="986894"/>
            <a:ext cx="14836878" cy="1237752"/>
          </a:xfrm>
        </p:spPr>
        <p:txBody>
          <a:bodyPr>
            <a:noAutofit/>
          </a:bodyPr>
          <a:lstStyle/>
          <a:p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Canales virtuales y presenciales </a:t>
            </a:r>
            <a:b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800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atención al ciudadano</a:t>
            </a:r>
            <a:br>
              <a:rPr lang="es-CO" sz="4800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419" sz="48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BD89F9-B9F9-475F-B733-DE57FE86B000}"/>
              </a:ext>
            </a:extLst>
          </p:cNvPr>
          <p:cNvSpPr/>
          <p:nvPr/>
        </p:nvSpPr>
        <p:spPr>
          <a:xfrm>
            <a:off x="6051872" y="2797345"/>
            <a:ext cx="16286959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Chat IDU </a:t>
            </a:r>
          </a:p>
          <a:p>
            <a:pPr algn="just"/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www.idu.gov.co/page/chat</a:t>
            </a:r>
            <a:endParaRPr lang="es-ES_tradnl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8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Formulario Web </a:t>
            </a:r>
          </a:p>
          <a:p>
            <a:pPr algn="just"/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www.idu.gov.co/page/pqrs</a:t>
            </a:r>
            <a:endParaRPr lang="es-ES_tradnl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8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Bogotá́ Te Escucha</a:t>
            </a:r>
          </a:p>
          <a:p>
            <a:pPr algn="just"/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https://bogota.gov.co/sdqs/</a:t>
            </a:r>
            <a:endParaRPr lang="es-ES_tradnl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28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Bogotá́ Te Escucha para niños </a:t>
            </a:r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https://sdqs.bogota.gov.co/sdqs/publico/ninos/</a:t>
            </a:r>
            <a:endParaRPr lang="es-ES_tradnl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28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Correo electrónico</a:t>
            </a:r>
            <a:r>
              <a:rPr lang="es-ES_tradnl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atnciudadano@idu.gov.co</a:t>
            </a:r>
            <a:endParaRPr lang="es-ES_tradnl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28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Líneas telefónicas</a:t>
            </a:r>
            <a:endParaRPr lang="es-ES_tradnl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mr-IN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charset="0"/>
                <a:cs typeface="Verdana" charset="0"/>
              </a:rPr>
              <a:t>PBX:(+571)3387555 (+571)3445000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 </a:t>
            </a:r>
            <a:r>
              <a:rPr lang="mr-IN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charset="0"/>
                <a:cs typeface="Verdana" charset="0"/>
              </a:rPr>
              <a:t>(+571)3386660</a:t>
            </a:r>
            <a:endParaRPr lang="es-ES_tradnl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Línea gratuita: 01 8000 910 312</a:t>
            </a:r>
          </a:p>
          <a:p>
            <a:r>
              <a:rPr lang="es-ES_tradnl" sz="28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Gestión predial</a:t>
            </a:r>
            <a:r>
              <a:rPr lang="es-ES_tradnl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Correo electrónico: gestión.predial@idu.gov.co</a:t>
            </a:r>
          </a:p>
          <a:p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PBX: (+57 1) 3 44 5000 – 3 38 66 60, </a:t>
            </a:r>
          </a:p>
          <a:p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extensiones 2535, 2523 y 2527</a:t>
            </a:r>
          </a:p>
          <a:p>
            <a:r>
              <a:rPr lang="es-ES_tradnl" sz="28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Valorización</a:t>
            </a:r>
            <a:endParaRPr lang="es-ES_tradnl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Chat IDU www.idu.gov.co/page/chat-valorizacion</a:t>
            </a:r>
          </a:p>
          <a:p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PBX: (+57 1) 3 38 75 55; extensiones 3900 y 1107</a:t>
            </a:r>
          </a:p>
          <a:p>
            <a:r>
              <a:rPr lang="es-ES_tradnl" sz="28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Correspondencia</a:t>
            </a:r>
            <a:endParaRPr lang="es-ES_tradnl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correspondencia@idu.gov.co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384063-ADAD-4E47-A193-C01171AC31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30" y="2739786"/>
            <a:ext cx="3634211" cy="27256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EE8B11-9CF5-431F-97A8-6ED9052629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31" y="5847297"/>
            <a:ext cx="3634211" cy="27256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4C1B39-95AD-490D-9731-75FF447527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31" y="9206904"/>
            <a:ext cx="3634211" cy="272565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1522254-BBB6-4DCA-8574-C60A6EEBD5ED}"/>
              </a:ext>
            </a:extLst>
          </p:cNvPr>
          <p:cNvSpPr/>
          <p:nvPr/>
        </p:nvSpPr>
        <p:spPr>
          <a:xfrm>
            <a:off x="16067315" y="471754"/>
            <a:ext cx="71845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Canal Presencial</a:t>
            </a:r>
            <a:endParaRPr lang="es-ES_tradnl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Sede Principal: Calle 22 No. 6-27</a:t>
            </a:r>
          </a:p>
          <a:p>
            <a:endParaRPr lang="es-ES_tradnl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Puntos IDU</a:t>
            </a:r>
          </a:p>
          <a:p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Puntos IDU </a:t>
            </a:r>
            <a:r>
              <a:rPr lang="es-ES_tradnl" sz="2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Gesti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ón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Predial</a:t>
            </a:r>
            <a:endParaRPr lang="es-ES_tradnl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ES_tradnl" sz="2800" b="1" dirty="0">
              <a:solidFill>
                <a:srgbClr val="859225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28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Canal Escrito</a:t>
            </a:r>
          </a:p>
          <a:p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Sede Principal: Calle 22 No. 6-27</a:t>
            </a:r>
          </a:p>
          <a:p>
            <a:pPr algn="just"/>
            <a:endParaRPr lang="es-ES_tradnl" sz="3200" b="1" dirty="0">
              <a:solidFill>
                <a:srgbClr val="85922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71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97C77F0-C43B-4961-8548-75D2424F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700" dirty="0">
                <a:latin typeface="Arial" panose="020B0604020202020204" pitchFamily="34" charset="0"/>
                <a:cs typeface="Arial" panose="020B0604020202020204" pitchFamily="34" charset="0"/>
              </a:rPr>
              <a:t>Obra por tu lugar </a:t>
            </a:r>
            <a:br>
              <a:rPr lang="es-ES" sz="6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300" b="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¿Cómo puedes ser parte de Obra por tu lugar ?</a:t>
            </a:r>
            <a:br>
              <a:rPr lang="es-ES" b="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</a:br>
            <a:endParaRPr lang="es-419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0D438F-01B9-41FD-935D-DE8EFFF07359}"/>
              </a:ext>
            </a:extLst>
          </p:cNvPr>
          <p:cNvSpPr/>
          <p:nvPr/>
        </p:nvSpPr>
        <p:spPr>
          <a:xfrm>
            <a:off x="15736206" y="11507258"/>
            <a:ext cx="6135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A9B918"/>
              </a:buClr>
              <a:buSzPts val="4800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hlinkClick r:id="rId2" tooltip="https://www.youtube.com/watch?v=3lVFbaCIyKY"/>
              </a:rPr>
              <a:t>https://www.youtube.com/watch?v=3lVFbaCIyKY</a:t>
            </a:r>
            <a:endParaRPr lang="es-ES" sz="2000" b="1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63AD0E9-88B4-4A72-B931-92D1A49A4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631" y="32004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9600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411153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5406" y="4474028"/>
            <a:ext cx="16611600" cy="4243901"/>
          </a:xfrm>
        </p:spPr>
        <p:txBody>
          <a:bodyPr>
            <a:normAutofit/>
          </a:bodyPr>
          <a:lstStyle/>
          <a:p>
            <a:r>
              <a:rPr lang="es-CO" dirty="0"/>
              <a:t>LOCALIDAD DE ANTONIO NARIÑO</a:t>
            </a:r>
          </a:p>
        </p:txBody>
      </p:sp>
    </p:spTree>
    <p:extLst>
      <p:ext uri="{BB962C8B-B14F-4D97-AF65-F5344CB8AC3E}">
        <p14:creationId xmlns:p14="http://schemas.microsoft.com/office/powerpoint/2010/main" val="410316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7570241" y="3862113"/>
            <a:ext cx="15628111" cy="1399243"/>
          </a:xfrm>
        </p:spPr>
        <p:txBody>
          <a:bodyPr>
            <a:normAutofit/>
          </a:bodyPr>
          <a:lstStyle/>
          <a:p>
            <a:endParaRPr lang="es-CO" sz="2800" b="0" dirty="0"/>
          </a:p>
          <a:p>
            <a:r>
              <a:rPr lang="es-CO" sz="4800" b="0" dirty="0"/>
              <a:t>Estado por tipo de malla vial de la localidad de Antonio Nariño</a:t>
            </a:r>
            <a:endParaRPr lang="es-CO" sz="2400" b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486276" y="2528752"/>
            <a:ext cx="15273549" cy="1241206"/>
          </a:xfrm>
        </p:spPr>
        <p:txBody>
          <a:bodyPr>
            <a:noAutofit/>
          </a:bodyPr>
          <a:lstStyle/>
          <a:p>
            <a:r>
              <a:rPr lang="es-CO" sz="4800" b="0" dirty="0"/>
              <a:t>Extensión y estado de la malla vial de la localidad de Antonio Nariño</a:t>
            </a:r>
          </a:p>
        </p:txBody>
      </p:sp>
      <p:sp>
        <p:nvSpPr>
          <p:cNvPr id="7" name="Elipse 6"/>
          <p:cNvSpPr/>
          <p:nvPr/>
        </p:nvSpPr>
        <p:spPr>
          <a:xfrm>
            <a:off x="5650242" y="2547150"/>
            <a:ext cx="1107677" cy="940424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/>
              <a:t>1</a:t>
            </a:r>
          </a:p>
        </p:txBody>
      </p:sp>
      <p:sp>
        <p:nvSpPr>
          <p:cNvPr id="8" name="Elipse 7"/>
          <p:cNvSpPr/>
          <p:nvPr/>
        </p:nvSpPr>
        <p:spPr>
          <a:xfrm>
            <a:off x="5650244" y="4013537"/>
            <a:ext cx="1194888" cy="940424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/>
              <a:t>2</a:t>
            </a:r>
          </a:p>
        </p:txBody>
      </p:sp>
      <p:sp>
        <p:nvSpPr>
          <p:cNvPr id="9" name="Elipse 8"/>
          <p:cNvSpPr/>
          <p:nvPr/>
        </p:nvSpPr>
        <p:spPr>
          <a:xfrm>
            <a:off x="5655683" y="5479924"/>
            <a:ext cx="1194888" cy="940424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/>
              <a:t>3</a:t>
            </a:r>
          </a:p>
        </p:txBody>
      </p:sp>
      <p:sp>
        <p:nvSpPr>
          <p:cNvPr id="10" name="Elipse 9"/>
          <p:cNvSpPr/>
          <p:nvPr/>
        </p:nvSpPr>
        <p:spPr>
          <a:xfrm>
            <a:off x="5693850" y="6971422"/>
            <a:ext cx="1107676" cy="940424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/>
              <a:t>4</a:t>
            </a:r>
          </a:p>
        </p:txBody>
      </p:sp>
      <p:sp>
        <p:nvSpPr>
          <p:cNvPr id="13" name="Elipse 12"/>
          <p:cNvSpPr/>
          <p:nvPr/>
        </p:nvSpPr>
        <p:spPr>
          <a:xfrm>
            <a:off x="5737456" y="8462920"/>
            <a:ext cx="1107676" cy="89234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/>
              <a:t>5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028236F-9050-4D60-9A6C-3CCE1612C13A}"/>
              </a:ext>
            </a:extLst>
          </p:cNvPr>
          <p:cNvSpPr/>
          <p:nvPr/>
        </p:nvSpPr>
        <p:spPr>
          <a:xfrm>
            <a:off x="5772231" y="9906335"/>
            <a:ext cx="1107675" cy="940536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6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ED46738A-37F7-48DF-A692-C3B3177E595E}"/>
              </a:ext>
            </a:extLst>
          </p:cNvPr>
          <p:cNvSpPr txBox="1">
            <a:spLocks/>
          </p:cNvSpPr>
          <p:nvPr/>
        </p:nvSpPr>
        <p:spPr>
          <a:xfrm>
            <a:off x="7570241" y="5414116"/>
            <a:ext cx="15273549" cy="94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1" kern="1200">
                <a:solidFill>
                  <a:srgbClr val="094456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b="0" dirty="0"/>
              <a:t>Contratos desarrollados en la localidad </a:t>
            </a:r>
            <a:endParaRPr lang="es-CO" sz="4800" b="0" dirty="0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96543ADE-A75B-47E4-B9ED-E5AA389D396B}"/>
              </a:ext>
            </a:extLst>
          </p:cNvPr>
          <p:cNvSpPr txBox="1">
            <a:spLocks/>
          </p:cNvSpPr>
          <p:nvPr/>
        </p:nvSpPr>
        <p:spPr>
          <a:xfrm>
            <a:off x="7486274" y="8210379"/>
            <a:ext cx="15273549" cy="94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1" kern="1200">
                <a:solidFill>
                  <a:srgbClr val="094456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4800" b="0" dirty="0"/>
              <a:t>Inventario y estado de servicio de los puentes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8A45E23D-986D-4CC0-B489-F02E019BBAC5}"/>
              </a:ext>
            </a:extLst>
          </p:cNvPr>
          <p:cNvSpPr txBox="1">
            <a:spLocks/>
          </p:cNvSpPr>
          <p:nvPr/>
        </p:nvSpPr>
        <p:spPr>
          <a:xfrm>
            <a:off x="7486275" y="6696110"/>
            <a:ext cx="15273549" cy="94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1" kern="1200">
                <a:solidFill>
                  <a:srgbClr val="094456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800" b="0" dirty="0"/>
              <a:t>Contratos de ampliación de estaciones 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C7A7EC75-F557-4CFE-9EF8-E7D3AB615BD9}"/>
              </a:ext>
            </a:extLst>
          </p:cNvPr>
          <p:cNvSpPr txBox="1">
            <a:spLocks/>
          </p:cNvSpPr>
          <p:nvPr/>
        </p:nvSpPr>
        <p:spPr>
          <a:xfrm>
            <a:off x="7747521" y="9932778"/>
            <a:ext cx="15273549" cy="94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1" kern="1200">
                <a:solidFill>
                  <a:srgbClr val="094456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4800" b="0" dirty="0"/>
              <a:t>Políticas IDU</a:t>
            </a:r>
          </a:p>
        </p:txBody>
      </p:sp>
    </p:spTree>
    <p:extLst>
      <p:ext uri="{BB962C8B-B14F-4D97-AF65-F5344CB8AC3E}">
        <p14:creationId xmlns:p14="http://schemas.microsoft.com/office/powerpoint/2010/main" val="307674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60675" y="870449"/>
            <a:ext cx="20648254" cy="1237752"/>
          </a:xfrm>
        </p:spPr>
        <p:txBody>
          <a:bodyPr>
            <a:noAutofit/>
          </a:bodyPr>
          <a:lstStyle/>
          <a:p>
            <a:r>
              <a:rPr lang="es-CO" sz="5400" dirty="0"/>
              <a:t>EXTENSIÓN Y ESTADO DE LA MALLA VIAL LOCALIDAD DE ANTONIO NARIÑO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2582192" y="2390053"/>
            <a:ext cx="17316637" cy="651583"/>
          </a:xfrm>
        </p:spPr>
        <p:txBody>
          <a:bodyPr>
            <a:normAutofit lnSpcReduction="10000"/>
          </a:bodyPr>
          <a:lstStyle/>
          <a:p>
            <a:r>
              <a:rPr lang="es-CO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A7E494-8431-418E-B29E-B93AF6F3AC92}"/>
              </a:ext>
            </a:extLst>
          </p:cNvPr>
          <p:cNvSpPr txBox="1"/>
          <p:nvPr/>
        </p:nvSpPr>
        <p:spPr>
          <a:xfrm>
            <a:off x="5649685" y="11890604"/>
            <a:ext cx="13508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/>
              <a:t>https://www.idu.gov.co/page/siipviales/innovacion/portafolio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072702-B341-4051-9FCF-DEB1BC7ED3EB}"/>
              </a:ext>
            </a:extLst>
          </p:cNvPr>
          <p:cNvSpPr txBox="1"/>
          <p:nvPr/>
        </p:nvSpPr>
        <p:spPr>
          <a:xfrm>
            <a:off x="2942850" y="2531768"/>
            <a:ext cx="638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EXTENSIÓN TOTAL (KM-CARRIL)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C020E4F-5A56-4D22-B403-D76931CC3B85}"/>
              </a:ext>
            </a:extLst>
          </p:cNvPr>
          <p:cNvSpPr txBox="1"/>
          <p:nvPr/>
        </p:nvSpPr>
        <p:spPr>
          <a:xfrm>
            <a:off x="13060542" y="2810441"/>
            <a:ext cx="1145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EXTENSIÓN CON ESTADO O DIAGNÓSTICO (KM-CARRIL)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3ADDD4A9-6DA2-4688-B7F3-EDDB3D526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633240"/>
              </p:ext>
            </p:extLst>
          </p:nvPr>
        </p:nvGraphicFramePr>
        <p:xfrm>
          <a:off x="2582192" y="4167199"/>
          <a:ext cx="9819358" cy="646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8678FBC9-E2BC-49DB-8279-A4C218BF6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167895"/>
              </p:ext>
            </p:extLst>
          </p:nvPr>
        </p:nvGraphicFramePr>
        <p:xfrm>
          <a:off x="12563910" y="4167199"/>
          <a:ext cx="10945019" cy="646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587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60674" y="635396"/>
            <a:ext cx="18627725" cy="1742122"/>
          </a:xfrm>
        </p:spPr>
        <p:txBody>
          <a:bodyPr>
            <a:normAutofit/>
          </a:bodyPr>
          <a:lstStyle/>
          <a:p>
            <a:r>
              <a:rPr lang="es-CO" sz="5400" dirty="0"/>
              <a:t>ESTADO POR TIPO DE MALLA VIAL - LOCALIDAD ANTONIO NARIÑO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ABE1E4-DA5F-4076-9854-7F3D5024F0B2}"/>
              </a:ext>
            </a:extLst>
          </p:cNvPr>
          <p:cNvSpPr txBox="1"/>
          <p:nvPr/>
        </p:nvSpPr>
        <p:spPr>
          <a:xfrm>
            <a:off x="3056616" y="3265712"/>
            <a:ext cx="21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TRONCAL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B048CC-C9F1-4071-A5F7-D4BD10BA1185}"/>
              </a:ext>
            </a:extLst>
          </p:cNvPr>
          <p:cNvSpPr txBox="1"/>
          <p:nvPr/>
        </p:nvSpPr>
        <p:spPr>
          <a:xfrm>
            <a:off x="12306187" y="3282029"/>
            <a:ext cx="21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ARTERIAL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FD68E5-8C5A-4B4D-BB63-EA3E14FC4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343" y="6503348"/>
            <a:ext cx="9916193" cy="48293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71A0D8-586B-4451-A0B5-7AA65199F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343" y="4729840"/>
            <a:ext cx="9135503" cy="14354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83EE6B8-93C9-443E-8B09-A21207CE8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3846" y="6330976"/>
            <a:ext cx="11810424" cy="514582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5737493-D9C5-4DBB-8175-98F899EC8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9750" y="4729840"/>
            <a:ext cx="9624320" cy="157349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85A35F9-B8A0-483F-8018-903211288A65}"/>
              </a:ext>
            </a:extLst>
          </p:cNvPr>
          <p:cNvSpPr txBox="1"/>
          <p:nvPr/>
        </p:nvSpPr>
        <p:spPr>
          <a:xfrm>
            <a:off x="5649685" y="11890604"/>
            <a:ext cx="13508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/>
              <a:t>https://www.idu.gov.co/page/siipviales/innovacion/portafolio</a:t>
            </a:r>
          </a:p>
        </p:txBody>
      </p:sp>
    </p:spTree>
    <p:extLst>
      <p:ext uri="{BB962C8B-B14F-4D97-AF65-F5344CB8AC3E}">
        <p14:creationId xmlns:p14="http://schemas.microsoft.com/office/powerpoint/2010/main" val="329195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60675" y="577682"/>
            <a:ext cx="18546082" cy="1742122"/>
          </a:xfrm>
        </p:spPr>
        <p:txBody>
          <a:bodyPr>
            <a:normAutofit/>
          </a:bodyPr>
          <a:lstStyle/>
          <a:p>
            <a:r>
              <a:rPr lang="es-CO" sz="5400" dirty="0"/>
              <a:t>ESTADO POR TIPO DE MALLA VIAL - LOCALIDAD ANTONIO NARIÑO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ABE1E4-DA5F-4076-9854-7F3D5024F0B2}"/>
              </a:ext>
            </a:extLst>
          </p:cNvPr>
          <p:cNvSpPr txBox="1"/>
          <p:nvPr/>
        </p:nvSpPr>
        <p:spPr>
          <a:xfrm>
            <a:off x="2860674" y="3265714"/>
            <a:ext cx="354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INTERMEDIA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B048CC-C9F1-4071-A5F7-D4BD10BA1185}"/>
              </a:ext>
            </a:extLst>
          </p:cNvPr>
          <p:cNvSpPr txBox="1"/>
          <p:nvPr/>
        </p:nvSpPr>
        <p:spPr>
          <a:xfrm>
            <a:off x="12663260" y="3265714"/>
            <a:ext cx="21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LOCAL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DE20916-5E59-4A85-ADFA-B60D5D49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539" y="4204822"/>
            <a:ext cx="10817311" cy="792423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983F572-F167-486C-BC6C-464D7A234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641" y="5894975"/>
            <a:ext cx="9962282" cy="589081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9B87BCE-70DB-46E0-BB33-499CE426E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2992" y="4154014"/>
            <a:ext cx="8803858" cy="13861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9BFA2-FBA6-4A5B-AEC8-7464935795DA}"/>
              </a:ext>
            </a:extLst>
          </p:cNvPr>
          <p:cNvSpPr txBox="1"/>
          <p:nvPr/>
        </p:nvSpPr>
        <p:spPr>
          <a:xfrm>
            <a:off x="5649685" y="12413824"/>
            <a:ext cx="13508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/>
              <a:t>https://www.idu.gov.co/page/siipviales/innovacion/portafolio</a:t>
            </a:r>
          </a:p>
        </p:txBody>
      </p:sp>
    </p:spTree>
    <p:extLst>
      <p:ext uri="{BB962C8B-B14F-4D97-AF65-F5344CB8AC3E}">
        <p14:creationId xmlns:p14="http://schemas.microsoft.com/office/powerpoint/2010/main" val="46507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BFC567B-CB95-42A2-953B-92317AD8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Contratos desarrollados en la localidad </a:t>
            </a:r>
            <a:endParaRPr lang="es-419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0A31DA0-6118-49E3-A126-95F3B7D1D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75471"/>
              </p:ext>
            </p:extLst>
          </p:nvPr>
        </p:nvGraphicFramePr>
        <p:xfrm>
          <a:off x="2338160" y="2377440"/>
          <a:ext cx="18902046" cy="945750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89765">
                  <a:extLst>
                    <a:ext uri="{9D8B030D-6E8A-4147-A177-3AD203B41FA5}">
                      <a16:colId xmlns:a16="http://schemas.microsoft.com/office/drawing/2014/main" val="1707610311"/>
                    </a:ext>
                  </a:extLst>
                </a:gridCol>
                <a:gridCol w="4845261">
                  <a:extLst>
                    <a:ext uri="{9D8B030D-6E8A-4147-A177-3AD203B41FA5}">
                      <a16:colId xmlns:a16="http://schemas.microsoft.com/office/drawing/2014/main" val="3022945903"/>
                    </a:ext>
                  </a:extLst>
                </a:gridCol>
                <a:gridCol w="1455421">
                  <a:extLst>
                    <a:ext uri="{9D8B030D-6E8A-4147-A177-3AD203B41FA5}">
                      <a16:colId xmlns:a16="http://schemas.microsoft.com/office/drawing/2014/main" val="2675733435"/>
                    </a:ext>
                  </a:extLst>
                </a:gridCol>
                <a:gridCol w="1197498">
                  <a:extLst>
                    <a:ext uri="{9D8B030D-6E8A-4147-A177-3AD203B41FA5}">
                      <a16:colId xmlns:a16="http://schemas.microsoft.com/office/drawing/2014/main" val="1704689317"/>
                    </a:ext>
                  </a:extLst>
                </a:gridCol>
                <a:gridCol w="2210765">
                  <a:extLst>
                    <a:ext uri="{9D8B030D-6E8A-4147-A177-3AD203B41FA5}">
                      <a16:colId xmlns:a16="http://schemas.microsoft.com/office/drawing/2014/main" val="4163746785"/>
                    </a:ext>
                  </a:extLst>
                </a:gridCol>
                <a:gridCol w="1455421">
                  <a:extLst>
                    <a:ext uri="{9D8B030D-6E8A-4147-A177-3AD203B41FA5}">
                      <a16:colId xmlns:a16="http://schemas.microsoft.com/office/drawing/2014/main" val="2663653889"/>
                    </a:ext>
                  </a:extLst>
                </a:gridCol>
                <a:gridCol w="2210765">
                  <a:extLst>
                    <a:ext uri="{9D8B030D-6E8A-4147-A177-3AD203B41FA5}">
                      <a16:colId xmlns:a16="http://schemas.microsoft.com/office/drawing/2014/main" val="2232047469"/>
                    </a:ext>
                  </a:extLst>
                </a:gridCol>
                <a:gridCol w="1381729">
                  <a:extLst>
                    <a:ext uri="{9D8B030D-6E8A-4147-A177-3AD203B41FA5}">
                      <a16:colId xmlns:a16="http://schemas.microsoft.com/office/drawing/2014/main" val="3005602635"/>
                    </a:ext>
                  </a:extLst>
                </a:gridCol>
                <a:gridCol w="1455421">
                  <a:extLst>
                    <a:ext uri="{9D8B030D-6E8A-4147-A177-3AD203B41FA5}">
                      <a16:colId xmlns:a16="http://schemas.microsoft.com/office/drawing/2014/main" val="4259205706"/>
                    </a:ext>
                  </a:extLst>
                </a:gridCol>
              </a:tblGrid>
              <a:tr h="1292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PROYECTO</a:t>
                      </a:r>
                      <a:endParaRPr lang="es-419" sz="20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OBJETO</a:t>
                      </a:r>
                      <a:endParaRPr lang="es-419" sz="20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LOCALIDADES BENEFICIADAS</a:t>
                      </a:r>
                      <a:endParaRPr lang="es-419" sz="20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CONTRATO</a:t>
                      </a:r>
                      <a:endParaRPr lang="es-419" sz="20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CONTRATISTA</a:t>
                      </a:r>
                      <a:endParaRPr lang="es-419" sz="20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CONTRATO INTERVENTORÍA</a:t>
                      </a:r>
                      <a:endParaRPr lang="es-419" sz="20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CONTRATISTA INTERVENTOR</a:t>
                      </a:r>
                      <a:endParaRPr lang="es-419" sz="20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ESTADO ACTUAL</a:t>
                      </a:r>
                      <a:endParaRPr lang="es-419" sz="20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FECHA DE TERMINACIÓN DEL CONTRATO</a:t>
                      </a:r>
                      <a:endParaRPr lang="es-419" sz="20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361479797"/>
                  </a:ext>
                </a:extLst>
              </a:tr>
              <a:tr h="2597953">
                <a:tc>
                  <a:txBody>
                    <a:bodyPr/>
                    <a:lstStyle/>
                    <a:p>
                      <a:pPr rtl="0" fontAlgn="ctr"/>
                      <a:r>
                        <a:rPr lang="es-419" sz="2000">
                          <a:effectLst/>
                        </a:rPr>
                        <a:t>ESTACIONES DEL SISTEMA TRANSMILENIO, EN BOGOTÁ D.C. GRUPO 3 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(9 estaciones). (2.3)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419" sz="2000">
                          <a:effectLst/>
                        </a:rPr>
                        <a:t>ESTUDIOS, DISEÑOS Y CONSTRUCCIÓN DE LAS OBRAS COMPLEMENTARIAS PARA EL MEJORAMIENTO DE LA OPERACIÓN DE ESTACIONES DEL SISTEMA TRANSMILENIO – GRUPO III, EN BOGOTÁ D.C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ENGATIVA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SUBA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ANTONIO NARIÑO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RAFAEL URIBE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KENNEDY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TUNJUELITO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1535-2018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419" sz="2000" dirty="0">
                          <a:effectLst/>
                        </a:rPr>
                        <a:t>CONSORCIO ESTACIONES TM 2020</a:t>
                      </a:r>
                      <a:endParaRPr lang="es-419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1545-2018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419" sz="2000">
                          <a:effectLst/>
                        </a:rPr>
                        <a:t>CONSORCIO TRANSMILENIO GRUPO III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EN ESTUDIOS Y DISEÑOS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02/05/2022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(Terminación E&amp;D 02/09/2021)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764277455"/>
                  </a:ext>
                </a:extLst>
              </a:tr>
              <a:tr h="3340225">
                <a:tc>
                  <a:txBody>
                    <a:bodyPr/>
                    <a:lstStyle/>
                    <a:p>
                      <a:pPr rtl="0" fontAlgn="ctr"/>
                      <a:r>
                        <a:rPr lang="es-419" sz="2000">
                          <a:effectLst/>
                        </a:rPr>
                        <a:t>ESTACIONES DEL SISTEMA TRANSMILENIO, EN BOGOTÁ D.C. GRUPO 2 (2.2)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419" sz="2000">
                          <a:effectLst/>
                        </a:rPr>
                        <a:t>ESTUDIOS, DISEÑOS Y CONSTRUCCIÓN DE LAS OBRAS COMPLEMENTARIAS PARA EL MEJORAMIENTO DE LA CAPACIDAD DE ESTACIONES DEL SISTEMA TRANSMILENIO, EN BOGOTÁ D.C. GRUPO 2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MARTIRES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CIUDAD BOLIVAR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BOSA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TUNJUELITO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PUENTE ARANDA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ANTONIO NARIÑO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1309-2018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419" sz="2000">
                          <a:effectLst/>
                        </a:rPr>
                        <a:t>CONSORCIO ESTACIONES BOGOTÁ 2021 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1327-2018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419" sz="2000">
                          <a:effectLst/>
                        </a:rPr>
                        <a:t>INTERDISEÑOS INTERNACIONAL S.A.S.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EN EJECUCIÓN ETAPA DE OBRA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Terminación E&amp;D 14/1/2021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Terminación Contrato 24/09/2021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460644014"/>
                  </a:ext>
                </a:extLst>
              </a:tr>
              <a:tr h="2226817">
                <a:tc>
                  <a:txBody>
                    <a:bodyPr/>
                    <a:lstStyle/>
                    <a:p>
                      <a:pPr rtl="0" fontAlgn="ctr"/>
                      <a:r>
                        <a:rPr lang="es-419" sz="2000">
                          <a:effectLst/>
                        </a:rPr>
                        <a:t>Troncal Jorge Gaitán Cortés desde la Calle 8 sur hasta la Av. Villavicencio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419" sz="2000">
                          <a:effectLst/>
                        </a:rPr>
                        <a:t>FACTIBILIDAD Y ESTUDIOS Y DISEÑOS DE LA TRONCAL AVENIDA JORGE GAITÁN CORTÉS ENTRE CALLE 8 SUR Y AVENIDA VILLAVICENCIO, BOGOTÁ D.C.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MARTIRES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ANTONIO NARIÑO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TUNJUELITO</a:t>
                      </a:r>
                      <a:br>
                        <a:rPr lang="es-419" sz="2000">
                          <a:effectLst/>
                        </a:rPr>
                      </a:br>
                      <a:r>
                        <a:rPr lang="es-419" sz="2000">
                          <a:effectLst/>
                        </a:rPr>
                        <a:t>CIUDAD BOLIVAR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1454-2018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419" sz="2000">
                          <a:effectLst/>
                        </a:rPr>
                        <a:t>CONSORCIO GINPRO-SAS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1487-2018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419" sz="2000">
                          <a:effectLst/>
                        </a:rPr>
                        <a:t>CONSOCIO INTERESTUDIOS 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>
                          <a:effectLst/>
                        </a:rPr>
                        <a:t>TERMINADO EN FACTIBILIDAD</a:t>
                      </a:r>
                      <a:endParaRPr lang="es-419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dirty="0">
                          <a:effectLst/>
                        </a:rPr>
                        <a:t>12/9/2020</a:t>
                      </a:r>
                      <a:endParaRPr lang="es-419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51595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09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827A4BD-EC93-49BC-A3BF-EC90824B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Contratos de Mantenimiento </a:t>
            </a:r>
            <a:endParaRPr lang="es-419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B8528C-49EA-473F-B05F-0A97224AA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" t="48876" r="25889" b="28238"/>
          <a:stretch/>
        </p:blipFill>
        <p:spPr>
          <a:xfrm>
            <a:off x="1681497" y="3291445"/>
            <a:ext cx="21019417" cy="71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2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D763282-23C3-450C-BAD3-177A47A20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1" t="45178" r="27840" b="24108"/>
          <a:stretch/>
        </p:blipFill>
        <p:spPr>
          <a:xfrm>
            <a:off x="2141314" y="507825"/>
            <a:ext cx="21483840" cy="54341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1EA4DC2-AF20-417D-AD5D-60E6CB67E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2" t="43393" r="27721" b="33036"/>
          <a:stretch/>
        </p:blipFill>
        <p:spPr>
          <a:xfrm>
            <a:off x="2141315" y="6716287"/>
            <a:ext cx="21483839" cy="44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35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3128</TotalTime>
  <Words>718</Words>
  <Application>Microsoft Office PowerPoint</Application>
  <PresentationFormat>Personalizado</PresentationFormat>
  <Paragraphs>116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Verdana</vt:lpstr>
      <vt:lpstr>Tema de Office</vt:lpstr>
      <vt:lpstr>Diseño personalizado</vt:lpstr>
      <vt:lpstr>1_Diseño personalizado</vt:lpstr>
      <vt:lpstr>2_Diseño personalizado</vt:lpstr>
      <vt:lpstr>RENDICIÓN DE CUENTAS SECTOR MOVILIDAD</vt:lpstr>
      <vt:lpstr>LOCALIDAD DE ANTONIO NARIÑO</vt:lpstr>
      <vt:lpstr>Presentación de PowerPoint</vt:lpstr>
      <vt:lpstr>EXTENSIÓN Y ESTADO DE LA MALLA VIAL LOCALIDAD DE ANTONIO NARIÑO</vt:lpstr>
      <vt:lpstr>ESTADO POR TIPO DE MALLA VIAL - LOCALIDAD ANTONIO NARIÑO</vt:lpstr>
      <vt:lpstr>ESTADO POR TIPO DE MALLA VIAL - LOCALIDAD ANTONIO NARIÑO</vt:lpstr>
      <vt:lpstr>Contratos desarrollados en la localidad </vt:lpstr>
      <vt:lpstr>Contratos de Mantenimiento </vt:lpstr>
      <vt:lpstr>Presentación de PowerPoint</vt:lpstr>
      <vt:lpstr>CONTRATOS DE AMPLIACIÓN DE ESTACIONES </vt:lpstr>
      <vt:lpstr>Presentación de PowerPoint</vt:lpstr>
      <vt:lpstr>Estación Fucha </vt:lpstr>
      <vt:lpstr>Inventario y estado de servicio de los puentes</vt:lpstr>
      <vt:lpstr>Presentación de PowerPoint</vt:lpstr>
      <vt:lpstr>Canales virtuales y presenciales  de atención al ciudadano </vt:lpstr>
      <vt:lpstr>Obra por tu lugar  ¿Cómo puedes ser parte de Obra por tu lugar ? 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carolina lopez sanchez</dc:creator>
  <cp:lastModifiedBy>Carolina Vargas</cp:lastModifiedBy>
  <cp:revision>121</cp:revision>
  <dcterms:created xsi:type="dcterms:W3CDTF">2020-08-19T17:52:35Z</dcterms:created>
  <dcterms:modified xsi:type="dcterms:W3CDTF">2021-08-27T21:04:24Z</dcterms:modified>
</cp:coreProperties>
</file>