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3" r:id="rId3"/>
    <p:sldId id="274" r:id="rId4"/>
    <p:sldId id="275" r:id="rId5"/>
    <p:sldId id="277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Aleyzandra Gaona Uscategui" initials="SAG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225"/>
    <a:srgbClr val="BED000"/>
    <a:srgbClr val="FFB718"/>
    <a:srgbClr val="4C531E"/>
    <a:srgbClr val="2BA496"/>
    <a:srgbClr val="C8D423"/>
    <a:srgbClr val="E2C200"/>
    <a:srgbClr val="E2B40B"/>
    <a:srgbClr val="E2D200"/>
    <a:srgbClr val="E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28" autoAdjust="0"/>
    <p:restoredTop sz="96395" autoAdjust="0"/>
  </p:normalViewPr>
  <p:slideViewPr>
    <p:cSldViewPr snapToGrid="0">
      <p:cViewPr varScale="1">
        <p:scale>
          <a:sx n="98" d="100"/>
          <a:sy n="98" d="100"/>
        </p:scale>
        <p:origin x="-120" y="-91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7D1C9-E842-4F78-9351-8A0149C0497C}" type="datetimeFigureOut">
              <a:rPr lang="es-MX" smtClean="0"/>
              <a:t>28/01/21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D442D-6244-47E9-9CAE-5627A9AE68A2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40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28/01/21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59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28/01/21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28/01/21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7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5138B8-3143-7042-8D7B-523B271EE3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32140" y="1061350"/>
            <a:ext cx="3461646" cy="4924794"/>
          </a:xfrm>
        </p:spPr>
        <p:txBody>
          <a:bodyPr/>
          <a:lstStyle>
            <a:lvl1pPr>
              <a:defRPr sz="1514"/>
            </a:lvl1pPr>
            <a:lvl2pPr marL="0" indent="0">
              <a:lnSpc>
                <a:spcPct val="70000"/>
              </a:lnSpc>
              <a:spcAft>
                <a:spcPts val="771"/>
              </a:spcAft>
              <a:tabLst>
                <a:tab pos="321019" algn="l"/>
              </a:tabLst>
              <a:defRPr sz="1514"/>
            </a:lvl2pPr>
            <a:lvl3pPr>
              <a:lnSpc>
                <a:spcPct val="70000"/>
              </a:lnSpc>
              <a:spcAft>
                <a:spcPts val="771"/>
              </a:spcAft>
              <a:defRPr sz="1514"/>
            </a:lvl3pPr>
            <a:lvl4pPr>
              <a:lnSpc>
                <a:spcPct val="70000"/>
              </a:lnSpc>
              <a:spcAft>
                <a:spcPts val="771"/>
              </a:spcAft>
              <a:defRPr sz="1514"/>
            </a:lvl4pPr>
            <a:lvl5pPr>
              <a:lnSpc>
                <a:spcPct val="70000"/>
              </a:lnSpc>
              <a:spcAft>
                <a:spcPts val="771"/>
              </a:spcAft>
              <a:defRPr sz="1514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13" name="Date Placeholder 3">
            <a:extLst>
              <a:ext uri="{FF2B5EF4-FFF2-40B4-BE49-F238E27FC236}">
                <a16:creationId xmlns="" xmlns:a16="http://schemas.microsoft.com/office/drawing/2014/main" id="{5EF01186-9B98-D544-A477-BD0F8A158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6832" y="6479808"/>
            <a:ext cx="2743201" cy="11163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smtClean="0">
                <a:effectLst/>
              </a:defRPr>
            </a:lvl1pPr>
          </a:lstStyle>
          <a:p>
            <a:endParaRPr lang="es-E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4DA331CF-68D2-9344-8A95-E174AF622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704" y="6479808"/>
            <a:ext cx="349091" cy="1116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725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fld id="{91D568E7-61F5-D04E-995D-81EF41C01A2A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5" name="Footer Placeholder 20">
            <a:extLst>
              <a:ext uri="{FF2B5EF4-FFF2-40B4-BE49-F238E27FC236}">
                <a16:creationId xmlns="" xmlns:a16="http://schemas.microsoft.com/office/drawing/2014/main" id="{C5630E1C-6462-D341-933A-661462E0C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100" y="6479808"/>
            <a:ext cx="4353119" cy="1116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b="0" i="0" spc="0" baseline="0">
                <a:cs typeface="Calibri Light" panose="020F0302020204030204" pitchFamily="34" charset="0"/>
              </a:defRPr>
            </a:lvl1pPr>
          </a:lstStyle>
          <a:p>
            <a:pPr algn="ctr"/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46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28/01/21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0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28/01/21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59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28/01/21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84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28/01/21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4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28/01/21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8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28/01/21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7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28/01/21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28/01/21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7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9BA9-44D2-40C5-8099-27842EE4CB2A}" type="datetimeFigureOut">
              <a:rPr lang="es-CO" smtClean="0"/>
              <a:t>28/01/21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28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29182" y="2662470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9209" y="492136"/>
            <a:ext cx="9144000" cy="1544322"/>
          </a:xfrm>
        </p:spPr>
        <p:txBody>
          <a:bodyPr>
            <a:noAutofit/>
          </a:bodyPr>
          <a:lstStyle/>
          <a:p>
            <a:r>
              <a:rPr lang="es-MX" sz="4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b="1" dirty="0">
                <a:solidFill>
                  <a:srgbClr val="4C5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Sectorial de Desarrollo Administrativo de Movilidad</a:t>
            </a:r>
            <a:endParaRPr lang="es-CO" sz="2000" b="1" dirty="0">
              <a:solidFill>
                <a:srgbClr val="4C531E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685" y="1887944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Secretaría Distrital de Movilidad</a:t>
            </a:r>
          </a:p>
          <a:p>
            <a:pPr algn="ctr"/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Enero 2021</a:t>
            </a:r>
            <a:endParaRPr lang="es-MX" sz="2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57E4BB30-270E-EE4D-AE52-960D69EA5621}"/>
              </a:ext>
            </a:extLst>
          </p:cNvPr>
          <p:cNvSpPr/>
          <p:nvPr/>
        </p:nvSpPr>
        <p:spPr>
          <a:xfrm>
            <a:off x="6567623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="" xmlns:a16="http://schemas.microsoft.com/office/drawing/2014/main" id="{346EA250-0C3C-944B-AB77-DFE49921FE4B}"/>
              </a:ext>
            </a:extLst>
          </p:cNvPr>
          <p:cNvSpPr/>
          <p:nvPr/>
        </p:nvSpPr>
        <p:spPr>
          <a:xfrm flipH="1">
            <a:off x="8005862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192BC60A-5390-BB48-B346-860FADB8BCE3}"/>
              </a:ext>
            </a:extLst>
          </p:cNvPr>
          <p:cNvSpPr/>
          <p:nvPr/>
        </p:nvSpPr>
        <p:spPr>
          <a:xfrm>
            <a:off x="3793675" y="2652742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8" y="4231532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6641374B-EAFA-034A-8FF2-F0649B05E3D7}"/>
              </a:ext>
            </a:extLst>
          </p:cNvPr>
          <p:cNvSpPr txBox="1">
            <a:spLocks/>
          </p:cNvSpPr>
          <p:nvPr/>
        </p:nvSpPr>
        <p:spPr>
          <a:xfrm>
            <a:off x="857060" y="155591"/>
            <a:ext cx="9794047" cy="95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34" indent="-194327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56" indent="-321253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3408" indent="-203956" algn="l" defTabSz="10083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96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3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31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8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endParaRPr lang="es-CO" sz="3899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  <a:cs typeface="Arial" panose="020B0604020202020204" pitchFamily="34" charset="0"/>
              </a:rPr>
              <a:t> 	</a:t>
            </a:r>
            <a:r>
              <a:rPr lang="es-E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CONTENIDO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0" name="Google Shape;347;p12"/>
          <p:cNvSpPr txBox="1">
            <a:spLocks/>
          </p:cNvSpPr>
          <p:nvPr/>
        </p:nvSpPr>
        <p:spPr>
          <a:xfrm>
            <a:off x="1167835" y="1109713"/>
            <a:ext cx="2737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</a:rPr>
              <a:t>AGENDA</a:t>
            </a:r>
            <a:endParaRPr lang="es-MX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Google Shape;348;p12"/>
          <p:cNvSpPr txBox="1">
            <a:spLocks/>
          </p:cNvSpPr>
          <p:nvPr/>
        </p:nvSpPr>
        <p:spPr>
          <a:xfrm>
            <a:off x="2820113" y="1921790"/>
            <a:ext cx="6807600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s-MX" sz="3000" dirty="0"/>
          </a:p>
        </p:txBody>
      </p:sp>
      <p:sp>
        <p:nvSpPr>
          <p:cNvPr id="17" name="Google Shape;350;p12"/>
          <p:cNvSpPr txBox="1">
            <a:spLocks/>
          </p:cNvSpPr>
          <p:nvPr/>
        </p:nvSpPr>
        <p:spPr>
          <a:xfrm>
            <a:off x="4155425" y="3823766"/>
            <a:ext cx="6807600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>
              <a:defRPr lang="es-CO"/>
            </a:defPPr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b="0" i="0" kern="1200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857060" y="1109713"/>
            <a:ext cx="60385" cy="5227608"/>
          </a:xfrm>
          <a:prstGeom prst="line">
            <a:avLst/>
          </a:prstGeom>
          <a:ln w="38100">
            <a:solidFill>
              <a:srgbClr val="879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348;p12"/>
          <p:cNvSpPr txBox="1">
            <a:spLocks/>
          </p:cNvSpPr>
          <p:nvPr/>
        </p:nvSpPr>
        <p:spPr>
          <a:xfrm>
            <a:off x="936151" y="2136084"/>
            <a:ext cx="9264770" cy="27790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es-ES" altLang="es-CO" sz="2800" dirty="0" smtClean="0">
                <a:ea typeface="ＭＳ Ｐゴシック" pitchFamily="34" charset="-128"/>
              </a:rPr>
              <a:t>Verificación </a:t>
            </a:r>
            <a:r>
              <a:rPr lang="es-ES" altLang="es-CO" sz="2800" dirty="0">
                <a:ea typeface="ＭＳ Ｐゴシック" pitchFamily="34" charset="-128"/>
              </a:rPr>
              <a:t>de quórum y declaración de la instalación de la sesión</a:t>
            </a:r>
            <a:endParaRPr lang="es-CO" altLang="es-CO" sz="28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>
                <a:ea typeface="ＭＳ Ｐゴシック" pitchFamily="34" charset="-128"/>
              </a:rPr>
              <a:t>Aprobación del orden del día</a:t>
            </a:r>
            <a:endParaRPr lang="es-CO" altLang="es-CO" sz="28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>
                <a:ea typeface="ＭＳ Ｐゴシック" pitchFamily="34" charset="-128"/>
              </a:rPr>
              <a:t>Seguimiento compromisos</a:t>
            </a: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 smtClean="0">
                <a:ea typeface="ＭＳ Ｐゴシック" pitchFamily="34" charset="-128"/>
              </a:rPr>
              <a:t>Aprobación </a:t>
            </a:r>
            <a:r>
              <a:rPr lang="es-ES" sz="2800" dirty="0"/>
              <a:t>modificación reglamento interno Comité Sectorial </a:t>
            </a:r>
            <a:endParaRPr lang="es-E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Actualizaci</a:t>
            </a:r>
            <a:r>
              <a:rPr lang="es-ES" sz="2800" dirty="0" smtClean="0"/>
              <a:t>ón Plan Maestro de Movilidad</a:t>
            </a:r>
            <a:endParaRPr lang="es-E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 smtClean="0">
                <a:ea typeface="ＭＳ Ｐゴシック" pitchFamily="34" charset="-128"/>
              </a:rPr>
              <a:t>Varios</a:t>
            </a:r>
            <a:endParaRPr lang="es-ES" altLang="es-CO" sz="2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37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  <a:cs typeface="Arial" panose="020B0604020202020204" pitchFamily="34" charset="0"/>
              </a:rPr>
              <a:t> 	</a:t>
            </a:r>
            <a:r>
              <a:rPr lang="es-E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SEGUIMIENTO COMPROMISOS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71990" y="2449055"/>
            <a:ext cx="8135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400" dirty="0" smtClean="0"/>
              <a:t>No hay compromisos de la sesi</a:t>
            </a:r>
            <a:r>
              <a:rPr lang="es-ES" sz="2400" dirty="0" smtClean="0"/>
              <a:t>ón anterior (4 diciembre 2020)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6652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6641374B-EAFA-034A-8FF2-F0649B05E3D7}"/>
              </a:ext>
            </a:extLst>
          </p:cNvPr>
          <p:cNvSpPr txBox="1">
            <a:spLocks/>
          </p:cNvSpPr>
          <p:nvPr/>
        </p:nvSpPr>
        <p:spPr>
          <a:xfrm>
            <a:off x="857060" y="155591"/>
            <a:ext cx="9794047" cy="95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34" indent="-194327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56" indent="-321253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3408" indent="-203956" algn="l" defTabSz="10083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96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3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31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8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endParaRPr lang="es-CO" sz="3899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2. REGLAMENTO INTERNO COMITÉ</a:t>
            </a:r>
            <a:endParaRPr lang="es-ES" sz="48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1437" y="994111"/>
            <a:ext cx="891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/>
              <a:t>Cambios o ajustes importantes</a:t>
            </a:r>
            <a:r>
              <a:rPr lang="es-ES" b="1" u="sng" dirty="0" smtClean="0"/>
              <a:t>:</a:t>
            </a:r>
            <a:endParaRPr lang="es-ES" b="1" u="sng" dirty="0" smtClean="0"/>
          </a:p>
        </p:txBody>
      </p:sp>
      <p:sp>
        <p:nvSpPr>
          <p:cNvPr id="4" name="Llamada con línea 2 (sin borde) 3"/>
          <p:cNvSpPr/>
          <p:nvPr/>
        </p:nvSpPr>
        <p:spPr>
          <a:xfrm>
            <a:off x="9147433" y="2493244"/>
            <a:ext cx="2701172" cy="2464094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6311"/>
              <a:gd name="adj6" fmla="val -4141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+mj-lt"/>
              </a:rPr>
              <a:t>Teniendo en </a:t>
            </a:r>
            <a:r>
              <a:rPr lang="es-ES" dirty="0">
                <a:latin typeface="+mj-lt"/>
              </a:rPr>
              <a:t>cuenta </a:t>
            </a:r>
            <a:r>
              <a:rPr lang="es-ES" dirty="0">
                <a:latin typeface="+mj-lt"/>
              </a:rPr>
              <a:t>la </a:t>
            </a:r>
            <a:r>
              <a:rPr lang="es-ES_tradnl" dirty="0">
                <a:latin typeface="+mj-lt"/>
              </a:rPr>
              <a:t>ley 1753 de 2015, Leyes 489 de 1198 y 872 de 2003, Ley 87 de 1993, Ley 489 de 1998, Decreto Nacional 1083 de 2015 y Decreto 1499 de 2017, modificando el Decreto 1083 de 2015.</a:t>
            </a:r>
            <a:endParaRPr lang="es-ES" dirty="0">
              <a:latin typeface="+mj-lt"/>
            </a:endParaRPr>
          </a:p>
          <a:p>
            <a:pPr algn="ctr"/>
            <a:r>
              <a:rPr lang="es-ES" dirty="0" smtClean="0">
                <a:latin typeface="+mj-lt"/>
              </a:rPr>
              <a:t>  </a:t>
            </a:r>
            <a:endParaRPr lang="es-ES" dirty="0">
              <a:latin typeface="+mj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2345" y="1605064"/>
            <a:ext cx="744949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sz="1600" b="1" dirty="0"/>
              <a:t>El Comité Sectorial de Gestión y Desempeño del Sector Movilidad </a:t>
            </a:r>
            <a:r>
              <a:rPr lang="es-ES" sz="1600" dirty="0"/>
              <a:t>será la instancia de articulación para la formulación y adopción de planes, programas, proyectos, estrategias y políticas del Sector Movilidad, así como el escenario para realizar el seguimiento a su planeación y ejecución.</a:t>
            </a:r>
            <a:endParaRPr lang="es-CO" sz="1600" dirty="0"/>
          </a:p>
          <a:p>
            <a:r>
              <a:rPr lang="es-ES" sz="1600" dirty="0"/>
              <a:t> </a:t>
            </a:r>
            <a:endParaRPr lang="es-CO" sz="1600" dirty="0"/>
          </a:p>
          <a:p>
            <a:pPr marL="285750" indent="-285750" algn="just">
              <a:buFont typeface="Arial"/>
              <a:buChar char="•"/>
            </a:pPr>
            <a:r>
              <a:rPr lang="es-ES" sz="1600" dirty="0"/>
              <a:t>Esta instancia reemplaza al Comité Sectorial de Desarrollo Administrativo conforme a lo establecido en el Decreto Nacional 1499 de 2017 y Decreto Distrital 807 de 2019</a:t>
            </a:r>
            <a:r>
              <a:rPr lang="es-ES" sz="1600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endParaRPr lang="es-ES" sz="1600" dirty="0" smtClean="0"/>
          </a:p>
          <a:p>
            <a:pPr marL="285750" indent="-285750" algn="just">
              <a:buFont typeface="Arial"/>
              <a:buChar char="•"/>
            </a:pPr>
            <a:r>
              <a:rPr lang="es-ES" sz="1600" dirty="0" smtClean="0"/>
              <a:t>Dirigir </a:t>
            </a:r>
            <a:r>
              <a:rPr lang="es-ES" sz="1600" dirty="0"/>
              <a:t>y orientar la planeación estratégica del sector.</a:t>
            </a:r>
            <a:endParaRPr lang="es-CO" sz="1600" dirty="0"/>
          </a:p>
          <a:p>
            <a:pPr marL="285750" indent="-285750">
              <a:buFont typeface="Arial"/>
              <a:buChar char="•"/>
            </a:pPr>
            <a:endParaRPr lang="es-ES" sz="1600" dirty="0" smtClean="0"/>
          </a:p>
          <a:p>
            <a:pPr marL="285750" indent="-285750">
              <a:buFont typeface="Arial"/>
              <a:buChar char="•"/>
            </a:pPr>
            <a:r>
              <a:rPr lang="es-ES" sz="1600" dirty="0" smtClean="0"/>
              <a:t>Dirigir </a:t>
            </a:r>
            <a:r>
              <a:rPr lang="es-ES" sz="1600" dirty="0"/>
              <a:t>y articular a las entidades del sector administrativo en la implementación, desarrollo y evaluación del Modelo Integrado de Planeación y Gestión – MIPG.</a:t>
            </a:r>
            <a:endParaRPr lang="es-CO" sz="1600" dirty="0"/>
          </a:p>
          <a:p>
            <a:pPr marL="285750" indent="-285750">
              <a:buFont typeface="Arial"/>
              <a:buChar char="•"/>
            </a:pPr>
            <a:endParaRPr lang="es-ES" sz="1600" dirty="0" smtClean="0"/>
          </a:p>
          <a:p>
            <a:pPr marL="285750" indent="-285750">
              <a:buFont typeface="Arial"/>
              <a:buChar char="•"/>
            </a:pPr>
            <a:r>
              <a:rPr lang="es-ES" sz="1600" dirty="0" smtClean="0"/>
              <a:t>Hacer </a:t>
            </a:r>
            <a:r>
              <a:rPr lang="es-ES" sz="1600" dirty="0"/>
              <a:t>seguimiento, por lo menos </a:t>
            </a:r>
            <a:r>
              <a:rPr lang="es-ES" sz="1600" b="1" dirty="0"/>
              <a:t>una vez cada semestre</a:t>
            </a:r>
            <a:r>
              <a:rPr lang="es-ES" sz="1600" dirty="0"/>
              <a:t>, a la gestión y desempeño del sector, y a las acciones y estrategias sectoriales adoptadas para la operación y evaluación del MIPG y Gestión, y proponer estrategias para el logro de los resultados y los correctivos necesarios.</a:t>
            </a:r>
            <a:endParaRPr lang="es-CO" sz="1600" dirty="0"/>
          </a:p>
          <a:p>
            <a:pPr marL="285750" indent="-285750" algn="just">
              <a:buFont typeface="Arial"/>
              <a:buChar char="•"/>
            </a:pP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1122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6641374B-EAFA-034A-8FF2-F0649B05E3D7}"/>
              </a:ext>
            </a:extLst>
          </p:cNvPr>
          <p:cNvSpPr txBox="1">
            <a:spLocks/>
          </p:cNvSpPr>
          <p:nvPr/>
        </p:nvSpPr>
        <p:spPr>
          <a:xfrm>
            <a:off x="857060" y="155591"/>
            <a:ext cx="9794047" cy="95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34" indent="-194327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56" indent="-321253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3408" indent="-203956" algn="l" defTabSz="10083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96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3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31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8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endParaRPr lang="es-CO" sz="3899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3. VARIOS</a:t>
            </a:r>
            <a:endParaRPr lang="es-ES" sz="48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Imagen 5" descr="Captura de pantalla 2021-01-28 a las 9.20.36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1" y="2059860"/>
            <a:ext cx="5324331" cy="287712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661374" y="2358349"/>
            <a:ext cx="38010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PROPUESTA FECHAS PARA EL COMITÉ</a:t>
            </a:r>
          </a:p>
          <a:p>
            <a:endParaRPr lang="es-ES" dirty="0" smtClean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29 DE ENERO ok</a:t>
            </a:r>
            <a:endParaRPr lang="es-ES" dirty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30 DE ABRIL 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30 DE JULIO 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29 DE OCTUBRE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00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15100</TotalTime>
  <Words>177</Words>
  <Application>Microsoft Macintosh PowerPoint</Application>
  <PresentationFormat>Personalizado</PresentationFormat>
  <Paragraphs>33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 Comité Sectorial de Desarrollo Administrativo de Movilidad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COMUNICACIÓN INTERNA</dc:title>
  <dc:creator>Karen Andrea Cortés Gutierrez</dc:creator>
  <cp:lastModifiedBy>IMAC SSD</cp:lastModifiedBy>
  <cp:revision>87</cp:revision>
  <dcterms:created xsi:type="dcterms:W3CDTF">2020-01-07T17:00:58Z</dcterms:created>
  <dcterms:modified xsi:type="dcterms:W3CDTF">2021-01-29T02:26:30Z</dcterms:modified>
</cp:coreProperties>
</file>