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Arial Narrow"/>
      <p:regular r:id="rId32"/>
      <p:bold r:id="rId33"/>
      <p:italic r:id="rId34"/>
      <p:boldItalic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gGDNXLzwEjP1mQ5OUxl6wMoqDc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rialNarrow-bold.fntdata"/><Relationship Id="rId10" Type="http://schemas.openxmlformats.org/officeDocument/2006/relationships/slide" Target="slides/slide5.xml"/><Relationship Id="rId32" Type="http://schemas.openxmlformats.org/officeDocument/2006/relationships/font" Target="fonts/ArialNarrow-regular.fntdata"/><Relationship Id="rId13" Type="http://schemas.openxmlformats.org/officeDocument/2006/relationships/slide" Target="slides/slide8.xml"/><Relationship Id="rId35" Type="http://schemas.openxmlformats.org/officeDocument/2006/relationships/font" Target="fonts/ArialNarrow-boldItalic.fntdata"/><Relationship Id="rId12" Type="http://schemas.openxmlformats.org/officeDocument/2006/relationships/slide" Target="slides/slide7.xml"/><Relationship Id="rId34" Type="http://schemas.openxmlformats.org/officeDocument/2006/relationships/font" Target="fonts/ArialNarrow-italic.fntdata"/><Relationship Id="rId15" Type="http://schemas.openxmlformats.org/officeDocument/2006/relationships/slide" Target="slides/slide10.xml"/><Relationship Id="rId37" Type="http://schemas.openxmlformats.org/officeDocument/2006/relationships/font" Target="fonts/CenturyGothic-bold.fntdata"/><Relationship Id="rId14" Type="http://schemas.openxmlformats.org/officeDocument/2006/relationships/slide" Target="slides/slide9.xml"/><Relationship Id="rId36" Type="http://schemas.openxmlformats.org/officeDocument/2006/relationships/font" Target="fonts/CenturyGothic-regular.fntdata"/><Relationship Id="rId17" Type="http://schemas.openxmlformats.org/officeDocument/2006/relationships/slide" Target="slides/slide12.xml"/><Relationship Id="rId39" Type="http://schemas.openxmlformats.org/officeDocument/2006/relationships/font" Target="fonts/CenturyGothic-boldItalic.fntdata"/><Relationship Id="rId16" Type="http://schemas.openxmlformats.org/officeDocument/2006/relationships/slide" Target="slides/slide11.xml"/><Relationship Id="rId38" Type="http://schemas.openxmlformats.org/officeDocument/2006/relationships/font" Target="fonts/CenturyGothic-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9a2b5f8ac7_0_3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19a2b5f8ac7_0_3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g19a2b5f8ac7_0_3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a6c86eb1ba_0_8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81" name="Google Shape;281;g1a6c86eb1ba_0_8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a6c86eb1ba_0_3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99" name="Google Shape;299;g1a6c86eb1ba_0_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9a2b5f8ac7_0_4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316" name="Google Shape;316;g19a2b5f8ac7_0_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a6c86eb1ba_0_3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1a6c86eb1ba_0_3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g1a6c86eb1ba_0_3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a6c86eb1ba_0_8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348" name="Google Shape;348;g1a6c86eb1ba_0_8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29513e2299_0_7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409" name="Google Shape;409;g129513e2299_0_7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387f0612ff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456" name="Google Shape;456;g1387f0612ff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387f0612ff_0_2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489" name="Google Shape;489;g1387f0612ff_0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387f0612ff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s-ES"/>
              <a:t>Este objetivo es liderado por la Secretaría Distrital de Ambiente. La Secretaría Distrital de Ambiente promueve la gestión adecuada de las baterías de vehículos eléctricos.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s-ES"/>
              <a:t>El Acuerdo 811 del 2021, en su articulo 13 establece la "Gestión Integral de Residuos de Aparatos Eléctricos y Electrónicos (RAEE) generados por la flota eléctrica de transporte de pasajeros, de carga y vehículos de movilidad individual" y la Estrategia Distrital de Crecimiento Verde que involucra la gestión de las baterías vehiculares en la gestión de residuos posconsumo.</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s-ES"/>
              <a:t>No existe en la actualidad un diagnóstico o inventario de la cantidad o tipo de baterías que se encuentran en los vehículos que circulan en la ciudad de Bogotá. Conocer la cantidad de baterías expresadas en toneladas gestionadas por parte de las empresas gestoras y posconsumo de los vehículos eléctricos del Distrito Capital, así como el porcentaje de aprovechamiento de las mismas, permitirá ajustar las acciones realizadas por la entidad con el fin de contribuir al aumento de las capacidades en esta cadena de gestión.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s-ES"/>
              <a:t>Obtener la información de gestión resulta indispensable en este proceso, por tal razón, se tiene previsto solicitar esta información a las empresas encargadas de realizar la recolección, aprovechamiento y/o disposición final de las baterías de este tipo de vehículos.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s-ES"/>
              <a:t>Durante el año 2023, se establecerá la línea base a partir de la cantidad de baterías, expresada en toneladas, que se gestionan adecuadamente y posteriormente, se calculará el porcentaje de aumento en la cantidad de baterías por cada vigencia.</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526" name="Google Shape;526;g1387f0612ff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387f0612ff_0_3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s-ES"/>
              <a:t>Se plantean dos productos para cumplir con el resultado esperado:</a:t>
            </a:r>
            <a:endParaRPr/>
          </a:p>
          <a:p>
            <a:pPr indent="0" lvl="0" marL="0" rtl="0" algn="l">
              <a:lnSpc>
                <a:spcPct val="115000"/>
              </a:lnSpc>
              <a:spcBef>
                <a:spcPts val="0"/>
              </a:spcBef>
              <a:spcAft>
                <a:spcPts val="0"/>
              </a:spcAft>
              <a:buClr>
                <a:schemeClr val="dk1"/>
              </a:buClr>
              <a:buSzPts val="1100"/>
              <a:buFont typeface="Arial"/>
              <a:buNone/>
            </a:pPr>
            <a:r>
              <a:rPr lang="es-ES"/>
              <a:t>1.Guía para el manejo de baterías de vehículos eléctricos.</a:t>
            </a:r>
            <a:endParaRPr/>
          </a:p>
          <a:p>
            <a:pPr indent="0" lvl="0" marL="0" rtl="0" algn="l">
              <a:lnSpc>
                <a:spcPct val="115000"/>
              </a:lnSpc>
              <a:spcBef>
                <a:spcPts val="0"/>
              </a:spcBef>
              <a:spcAft>
                <a:spcPts val="0"/>
              </a:spcAft>
              <a:buClr>
                <a:schemeClr val="dk1"/>
              </a:buClr>
              <a:buSzPts val="1100"/>
              <a:buFont typeface="Arial"/>
              <a:buNone/>
            </a:pPr>
            <a:r>
              <a:rPr lang="es-ES"/>
              <a:t>2.Estrategia de promoción a la gestión adecuada de las baterías de vehículos eléctricos.</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552" name="Google Shape;552;g1387f0612ff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a6c86eb1ba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95" name="Google Shape;95;g1a6c86eb1ba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387f0612ff_0_3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579" name="Google Shape;579;g1387f0612ff_0_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387f0612ff_0_3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605" name="Google Shape;605;g1387f0612ff_0_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387f0612ff_0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639" name="Google Shape;639;g1387f0612ff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1387f0612ff_0_5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671" name="Google Shape;671;g1387f0612ff_0_5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1387f0612ff_0_5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713" name="Google Shape;713;g1387f0612ff_0_5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387f0612ff_0_6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739" name="Google Shape;739;g1387f0612ff_0_6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ceab00660e_0_6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gceab00660e_0_6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2" name="Google Shape;772;gceab00660e_0_6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a6c86eb1ba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1a6c86eb1ba_0_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1a6c86eb1ba_0_1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a6c86eb1ba_0_2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12" name="Google Shape;112;g1a6c86eb1ba_0_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a6c86eb1ba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31" name="Google Shape;131;g1a6c86eb1ba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a6b391856a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45" name="Google Shape;145;g1a6b391856a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a6c86eb1ba_0_9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1a6c86eb1ba_0_9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1a6c86eb1ba_0_9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a6c86eb1ba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p>
        </p:txBody>
      </p:sp>
      <p:sp>
        <p:nvSpPr>
          <p:cNvPr id="166" name="Google Shape;166;g1a6c86eb1ba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a6c86eb1ba_0_4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41" name="Google Shape;241;g1a6c86eb1ba_0_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3" name="Shape 13"/>
        <p:cNvGrpSpPr/>
        <p:nvPr/>
      </p:nvGrpSpPr>
      <p:grpSpPr>
        <a:xfrm>
          <a:off x="0" y="0"/>
          <a:ext cx="0" cy="0"/>
          <a:chOff x="0" y="0"/>
          <a:chExt cx="0" cy="0"/>
        </a:xfrm>
      </p:grpSpPr>
      <p:pic>
        <p:nvPicPr>
          <p:cNvPr id="14" name="Google Shape;14;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20"/>
          <p:cNvSpPr txBox="1"/>
          <p:nvPr>
            <p:ph type="ctrTitle"/>
          </p:nvPr>
        </p:nvSpPr>
        <p:spPr>
          <a:xfrm>
            <a:off x="528810" y="4048877"/>
            <a:ext cx="7094862" cy="21705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66E026"/>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 name="Shape 47"/>
        <p:cNvGrpSpPr/>
        <p:nvPr/>
      </p:nvGrpSpPr>
      <p:grpSpPr>
        <a:xfrm>
          <a:off x="0" y="0"/>
          <a:ext cx="0" cy="0"/>
          <a:chOff x="0" y="0"/>
          <a:chExt cx="0" cy="0"/>
        </a:xfrm>
      </p:grpSpPr>
      <p:sp>
        <p:nvSpPr>
          <p:cNvPr id="48" name="Google Shape;48;g19a2b5f8ac7_0_52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49" name="Google Shape;49;g19a2b5f8ac7_0_520"/>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50" name="Google Shape;50;g19a2b5f8ac7_0_520"/>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51" name="Google Shape;51;g19a2b5f8ac7_0_52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g19a2b5f8ac7_0_52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54" name="Google Shape;54;g19a2b5f8ac7_0_52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 name="Shape 55"/>
        <p:cNvGrpSpPr/>
        <p:nvPr/>
      </p:nvGrpSpPr>
      <p:grpSpPr>
        <a:xfrm>
          <a:off x="0" y="0"/>
          <a:ext cx="0" cy="0"/>
          <a:chOff x="0" y="0"/>
          <a:chExt cx="0" cy="0"/>
        </a:xfrm>
      </p:grpSpPr>
      <p:sp>
        <p:nvSpPr>
          <p:cNvPr id="56" name="Google Shape;56;g19a2b5f8ac7_0_528"/>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57" name="Google Shape;57;g19a2b5f8ac7_0_528"/>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58" name="Google Shape;58;g19a2b5f8ac7_0_52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9" name="Shape 59"/>
        <p:cNvGrpSpPr/>
        <p:nvPr/>
      </p:nvGrpSpPr>
      <p:grpSpPr>
        <a:xfrm>
          <a:off x="0" y="0"/>
          <a:ext cx="0" cy="0"/>
          <a:chOff x="0" y="0"/>
          <a:chExt cx="0" cy="0"/>
        </a:xfrm>
      </p:grpSpPr>
      <p:sp>
        <p:nvSpPr>
          <p:cNvPr id="60" name="Google Shape;60;g19a2b5f8ac7_0_532"/>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61" name="Google Shape;61;g19a2b5f8ac7_0_53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g19a2b5f8ac7_0_53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19a2b5f8ac7_0_535"/>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65" name="Google Shape;65;g19a2b5f8ac7_0_535"/>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g19a2b5f8ac7_0_535"/>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67" name="Google Shape;67;g19a2b5f8ac7_0_53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 name="Shape 68"/>
        <p:cNvGrpSpPr/>
        <p:nvPr/>
      </p:nvGrpSpPr>
      <p:grpSpPr>
        <a:xfrm>
          <a:off x="0" y="0"/>
          <a:ext cx="0" cy="0"/>
          <a:chOff x="0" y="0"/>
          <a:chExt cx="0" cy="0"/>
        </a:xfrm>
      </p:grpSpPr>
      <p:sp>
        <p:nvSpPr>
          <p:cNvPr id="69" name="Google Shape;69;g19a2b5f8ac7_0_541"/>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rtl="0" algn="l">
              <a:lnSpc>
                <a:spcPct val="100000"/>
              </a:lnSpc>
              <a:spcBef>
                <a:spcPts val="0"/>
              </a:spcBef>
              <a:spcAft>
                <a:spcPts val="0"/>
              </a:spcAft>
              <a:buSzPts val="2400"/>
              <a:buNone/>
              <a:defRPr/>
            </a:lvl1pPr>
          </a:lstStyle>
          <a:p/>
        </p:txBody>
      </p:sp>
      <p:sp>
        <p:nvSpPr>
          <p:cNvPr id="70" name="Google Shape;70;g19a2b5f8ac7_0_54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 name="Shape 71"/>
        <p:cNvGrpSpPr/>
        <p:nvPr/>
      </p:nvGrpSpPr>
      <p:grpSpPr>
        <a:xfrm>
          <a:off x="0" y="0"/>
          <a:ext cx="0" cy="0"/>
          <a:chOff x="0" y="0"/>
          <a:chExt cx="0" cy="0"/>
        </a:xfrm>
      </p:grpSpPr>
      <p:sp>
        <p:nvSpPr>
          <p:cNvPr id="72" name="Google Shape;72;g19a2b5f8ac7_0_544"/>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73" name="Google Shape;73;g19a2b5f8ac7_0_544"/>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0"/>
              </a:spcBef>
              <a:spcAft>
                <a:spcPts val="0"/>
              </a:spcAft>
              <a:buSzPts val="1900"/>
              <a:buChar char="○"/>
              <a:defRPr/>
            </a:lvl2pPr>
            <a:lvl3pPr indent="-349250" lvl="2" marL="1371600" rtl="0" algn="ctr">
              <a:lnSpc>
                <a:spcPct val="115000"/>
              </a:lnSpc>
              <a:spcBef>
                <a:spcPts val="0"/>
              </a:spcBef>
              <a:spcAft>
                <a:spcPts val="0"/>
              </a:spcAft>
              <a:buSzPts val="1900"/>
              <a:buChar char="■"/>
              <a:defRPr/>
            </a:lvl3pPr>
            <a:lvl4pPr indent="-349250" lvl="3" marL="1828800" rtl="0" algn="ctr">
              <a:lnSpc>
                <a:spcPct val="115000"/>
              </a:lnSpc>
              <a:spcBef>
                <a:spcPts val="0"/>
              </a:spcBef>
              <a:spcAft>
                <a:spcPts val="0"/>
              </a:spcAft>
              <a:buSzPts val="1900"/>
              <a:buChar char="●"/>
              <a:defRPr/>
            </a:lvl4pPr>
            <a:lvl5pPr indent="-349250" lvl="4" marL="2286000" rtl="0" algn="ctr">
              <a:lnSpc>
                <a:spcPct val="115000"/>
              </a:lnSpc>
              <a:spcBef>
                <a:spcPts val="0"/>
              </a:spcBef>
              <a:spcAft>
                <a:spcPts val="0"/>
              </a:spcAft>
              <a:buSzPts val="1900"/>
              <a:buChar char="○"/>
              <a:defRPr/>
            </a:lvl5pPr>
            <a:lvl6pPr indent="-349250" lvl="5" marL="2743200" rtl="0" algn="ctr">
              <a:lnSpc>
                <a:spcPct val="115000"/>
              </a:lnSpc>
              <a:spcBef>
                <a:spcPts val="0"/>
              </a:spcBef>
              <a:spcAft>
                <a:spcPts val="0"/>
              </a:spcAft>
              <a:buSzPts val="1900"/>
              <a:buChar char="■"/>
              <a:defRPr/>
            </a:lvl6pPr>
            <a:lvl7pPr indent="-349250" lvl="6" marL="3200400" rtl="0" algn="ctr">
              <a:lnSpc>
                <a:spcPct val="115000"/>
              </a:lnSpc>
              <a:spcBef>
                <a:spcPts val="0"/>
              </a:spcBef>
              <a:spcAft>
                <a:spcPts val="0"/>
              </a:spcAft>
              <a:buSzPts val="1900"/>
              <a:buChar char="●"/>
              <a:defRPr/>
            </a:lvl7pPr>
            <a:lvl8pPr indent="-349250" lvl="7" marL="3657600" rtl="0" algn="ctr">
              <a:lnSpc>
                <a:spcPct val="115000"/>
              </a:lnSpc>
              <a:spcBef>
                <a:spcPts val="0"/>
              </a:spcBef>
              <a:spcAft>
                <a:spcPts val="0"/>
              </a:spcAft>
              <a:buSzPts val="1900"/>
              <a:buChar char="○"/>
              <a:defRPr/>
            </a:lvl8pPr>
            <a:lvl9pPr indent="-349250" lvl="8" marL="4114800" rtl="0" algn="ctr">
              <a:lnSpc>
                <a:spcPct val="115000"/>
              </a:lnSpc>
              <a:spcBef>
                <a:spcPts val="0"/>
              </a:spcBef>
              <a:spcAft>
                <a:spcPts val="0"/>
              </a:spcAft>
              <a:buSzPts val="1900"/>
              <a:buChar char="■"/>
              <a:defRPr/>
            </a:lvl9pPr>
          </a:lstStyle>
          <a:p/>
        </p:txBody>
      </p:sp>
      <p:sp>
        <p:nvSpPr>
          <p:cNvPr id="74" name="Google Shape;74;g19a2b5f8ac7_0_54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g19a2b5f8ac7_0_54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1">
  <p:cSld name="Diapositiva de título">
    <p:spTree>
      <p:nvGrpSpPr>
        <p:cNvPr id="77" name="Shape 77"/>
        <p:cNvGrpSpPr/>
        <p:nvPr/>
      </p:nvGrpSpPr>
      <p:grpSpPr>
        <a:xfrm>
          <a:off x="0" y="0"/>
          <a:ext cx="0" cy="0"/>
          <a:chOff x="0" y="0"/>
          <a:chExt cx="0" cy="0"/>
        </a:xfrm>
      </p:grpSpPr>
      <p:pic>
        <p:nvPicPr>
          <p:cNvPr id="78" name="Google Shape;78;g19a2b5f8ac7_0_5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9" name="Google Shape;79;g19a2b5f8ac7_0_550"/>
          <p:cNvSpPr txBox="1"/>
          <p:nvPr>
            <p:ph type="ctrTitle"/>
          </p:nvPr>
        </p:nvSpPr>
        <p:spPr>
          <a:xfrm>
            <a:off x="528810" y="4048877"/>
            <a:ext cx="7095300" cy="21705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66E026"/>
              </a:buClr>
              <a:buSzPts val="4800"/>
              <a:buFont typeface="Arial"/>
              <a:buNone/>
              <a:defRPr sz="4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6" name="Shape 16"/>
        <p:cNvGrpSpPr/>
        <p:nvPr/>
      </p:nvGrpSpPr>
      <p:grpSpPr>
        <a:xfrm>
          <a:off x="0" y="0"/>
          <a:ext cx="0" cy="0"/>
          <a:chOff x="0" y="0"/>
          <a:chExt cx="0" cy="0"/>
        </a:xfrm>
      </p:grpSpPr>
      <p:sp>
        <p:nvSpPr>
          <p:cNvPr id="17" name="Google Shape;17;p21"/>
          <p:cNvSpPr txBox="1"/>
          <p:nvPr>
            <p:ph type="title"/>
          </p:nvPr>
        </p:nvSpPr>
        <p:spPr>
          <a:xfrm>
            <a:off x="1817782" y="1649359"/>
            <a:ext cx="992619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66E0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1"/>
          <p:cNvSpPr txBox="1"/>
          <p:nvPr>
            <p:ph idx="1" type="body"/>
          </p:nvPr>
        </p:nvSpPr>
        <p:spPr>
          <a:xfrm>
            <a:off x="1817782" y="3041024"/>
            <a:ext cx="9926199" cy="274283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2046"/>
              </a:buClr>
              <a:buSzPts val="1800"/>
              <a:buChar char="•"/>
              <a:defRPr/>
            </a:lvl1pPr>
            <a:lvl2pPr indent="-342900" lvl="1" marL="914400" algn="l">
              <a:lnSpc>
                <a:spcPct val="90000"/>
              </a:lnSpc>
              <a:spcBef>
                <a:spcPts val="500"/>
              </a:spcBef>
              <a:spcAft>
                <a:spcPts val="0"/>
              </a:spcAft>
              <a:buClr>
                <a:srgbClr val="1C2046"/>
              </a:buClr>
              <a:buSzPts val="1800"/>
              <a:buChar char="•"/>
              <a:defRPr/>
            </a:lvl2pPr>
            <a:lvl3pPr indent="-342900" lvl="2" marL="1371600" algn="l">
              <a:lnSpc>
                <a:spcPct val="90000"/>
              </a:lnSpc>
              <a:spcBef>
                <a:spcPts val="500"/>
              </a:spcBef>
              <a:spcAft>
                <a:spcPts val="0"/>
              </a:spcAft>
              <a:buClr>
                <a:srgbClr val="1C2046"/>
              </a:buClr>
              <a:buSzPts val="1800"/>
              <a:buChar char="•"/>
              <a:defRPr/>
            </a:lvl3pPr>
            <a:lvl4pPr indent="-342900" lvl="3" marL="1828800" algn="l">
              <a:lnSpc>
                <a:spcPct val="90000"/>
              </a:lnSpc>
              <a:spcBef>
                <a:spcPts val="500"/>
              </a:spcBef>
              <a:spcAft>
                <a:spcPts val="0"/>
              </a:spcAft>
              <a:buClr>
                <a:srgbClr val="1C2046"/>
              </a:buClr>
              <a:buSzPts val="1800"/>
              <a:buChar char="•"/>
              <a:defRPr/>
            </a:lvl4pPr>
            <a:lvl5pPr indent="-342900" lvl="4" marL="2286000" algn="l">
              <a:lnSpc>
                <a:spcPct val="90000"/>
              </a:lnSpc>
              <a:spcBef>
                <a:spcPts val="500"/>
              </a:spcBef>
              <a:spcAft>
                <a:spcPts val="0"/>
              </a:spcAft>
              <a:buClr>
                <a:srgbClr val="1C204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9" name="Shape 19"/>
        <p:cNvGrpSpPr/>
        <p:nvPr/>
      </p:nvGrpSpPr>
      <p:grpSpPr>
        <a:xfrm>
          <a:off x="0" y="0"/>
          <a:ext cx="0" cy="0"/>
          <a:chOff x="0" y="0"/>
          <a:chExt cx="0" cy="0"/>
        </a:xfrm>
      </p:grpSpPr>
      <p:sp>
        <p:nvSpPr>
          <p:cNvPr id="20" name="Google Shape;20;p22"/>
          <p:cNvSpPr txBox="1"/>
          <p:nvPr>
            <p:ph type="title"/>
          </p:nvPr>
        </p:nvSpPr>
        <p:spPr>
          <a:xfrm>
            <a:off x="1217441" y="1654658"/>
            <a:ext cx="10515600" cy="275208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66E026"/>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2"/>
          <p:cNvSpPr txBox="1"/>
          <p:nvPr>
            <p:ph idx="1" type="body"/>
          </p:nvPr>
        </p:nvSpPr>
        <p:spPr>
          <a:xfrm>
            <a:off x="1217441" y="4534384"/>
            <a:ext cx="10515600" cy="12494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2046"/>
              </a:buClr>
              <a:buSzPts val="2400"/>
              <a:buNone/>
              <a:defRPr sz="2400">
                <a:solidFill>
                  <a:srgbClr val="1C2046"/>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p:cSld name="Dos objetos">
    <p:spTree>
      <p:nvGrpSpPr>
        <p:cNvPr id="22" name="Shape 22"/>
        <p:cNvGrpSpPr/>
        <p:nvPr/>
      </p:nvGrpSpPr>
      <p:grpSpPr>
        <a:xfrm>
          <a:off x="0" y="0"/>
          <a:ext cx="0" cy="0"/>
          <a:chOff x="0" y="0"/>
          <a:chExt cx="0" cy="0"/>
        </a:xfrm>
      </p:grpSpPr>
      <p:sp>
        <p:nvSpPr>
          <p:cNvPr id="23" name="Google Shape;23;p23"/>
          <p:cNvSpPr txBox="1"/>
          <p:nvPr>
            <p:ph idx="1" type="body"/>
          </p:nvPr>
        </p:nvSpPr>
        <p:spPr>
          <a:xfrm>
            <a:off x="1927951" y="1649359"/>
            <a:ext cx="4814371" cy="41014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2046"/>
              </a:buClr>
              <a:buSzPts val="1800"/>
              <a:buChar char="•"/>
              <a:defRPr/>
            </a:lvl1pPr>
            <a:lvl2pPr indent="-342900" lvl="1" marL="914400" algn="l">
              <a:lnSpc>
                <a:spcPct val="90000"/>
              </a:lnSpc>
              <a:spcBef>
                <a:spcPts val="500"/>
              </a:spcBef>
              <a:spcAft>
                <a:spcPts val="0"/>
              </a:spcAft>
              <a:buClr>
                <a:srgbClr val="1C2046"/>
              </a:buClr>
              <a:buSzPts val="1800"/>
              <a:buChar char="•"/>
              <a:defRPr/>
            </a:lvl2pPr>
            <a:lvl3pPr indent="-342900" lvl="2" marL="1371600" algn="l">
              <a:lnSpc>
                <a:spcPct val="90000"/>
              </a:lnSpc>
              <a:spcBef>
                <a:spcPts val="500"/>
              </a:spcBef>
              <a:spcAft>
                <a:spcPts val="0"/>
              </a:spcAft>
              <a:buClr>
                <a:srgbClr val="1C2046"/>
              </a:buClr>
              <a:buSzPts val="1800"/>
              <a:buChar char="•"/>
              <a:defRPr/>
            </a:lvl3pPr>
            <a:lvl4pPr indent="-342900" lvl="3" marL="1828800" algn="l">
              <a:lnSpc>
                <a:spcPct val="90000"/>
              </a:lnSpc>
              <a:spcBef>
                <a:spcPts val="500"/>
              </a:spcBef>
              <a:spcAft>
                <a:spcPts val="0"/>
              </a:spcAft>
              <a:buClr>
                <a:srgbClr val="1C2046"/>
              </a:buClr>
              <a:buSzPts val="1800"/>
              <a:buChar char="•"/>
              <a:defRPr/>
            </a:lvl4pPr>
            <a:lvl5pPr indent="-342900" lvl="4" marL="2286000" algn="l">
              <a:lnSpc>
                <a:spcPct val="90000"/>
              </a:lnSpc>
              <a:spcBef>
                <a:spcPts val="500"/>
              </a:spcBef>
              <a:spcAft>
                <a:spcPts val="0"/>
              </a:spcAft>
              <a:buClr>
                <a:srgbClr val="1C204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2" type="body"/>
          </p:nvPr>
        </p:nvSpPr>
        <p:spPr>
          <a:xfrm>
            <a:off x="6953479" y="1649359"/>
            <a:ext cx="4814371" cy="410144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C2046"/>
              </a:buClr>
              <a:buSzPts val="1800"/>
              <a:buChar char="•"/>
              <a:defRPr/>
            </a:lvl1pPr>
            <a:lvl2pPr indent="-342900" lvl="1" marL="914400" algn="l">
              <a:lnSpc>
                <a:spcPct val="90000"/>
              </a:lnSpc>
              <a:spcBef>
                <a:spcPts val="500"/>
              </a:spcBef>
              <a:spcAft>
                <a:spcPts val="0"/>
              </a:spcAft>
              <a:buClr>
                <a:srgbClr val="1C2046"/>
              </a:buClr>
              <a:buSzPts val="1800"/>
              <a:buChar char="•"/>
              <a:defRPr/>
            </a:lvl2pPr>
            <a:lvl3pPr indent="-342900" lvl="2" marL="1371600" algn="l">
              <a:lnSpc>
                <a:spcPct val="90000"/>
              </a:lnSpc>
              <a:spcBef>
                <a:spcPts val="500"/>
              </a:spcBef>
              <a:spcAft>
                <a:spcPts val="0"/>
              </a:spcAft>
              <a:buClr>
                <a:srgbClr val="1C2046"/>
              </a:buClr>
              <a:buSzPts val="1800"/>
              <a:buChar char="•"/>
              <a:defRPr/>
            </a:lvl3pPr>
            <a:lvl4pPr indent="-342900" lvl="3" marL="1828800" algn="l">
              <a:lnSpc>
                <a:spcPct val="90000"/>
              </a:lnSpc>
              <a:spcBef>
                <a:spcPts val="500"/>
              </a:spcBef>
              <a:spcAft>
                <a:spcPts val="0"/>
              </a:spcAft>
              <a:buClr>
                <a:srgbClr val="1C2046"/>
              </a:buClr>
              <a:buSzPts val="1800"/>
              <a:buChar char="•"/>
              <a:defRPr/>
            </a:lvl4pPr>
            <a:lvl5pPr indent="-342900" lvl="4" marL="2286000" algn="l">
              <a:lnSpc>
                <a:spcPct val="90000"/>
              </a:lnSpc>
              <a:spcBef>
                <a:spcPts val="500"/>
              </a:spcBef>
              <a:spcAft>
                <a:spcPts val="0"/>
              </a:spcAft>
              <a:buClr>
                <a:srgbClr val="1C204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5" name="Shape 25"/>
        <p:cNvGrpSpPr/>
        <p:nvPr/>
      </p:nvGrpSpPr>
      <p:grpSpPr>
        <a:xfrm>
          <a:off x="0" y="0"/>
          <a:ext cx="0" cy="0"/>
          <a:chOff x="0" y="0"/>
          <a:chExt cx="0" cy="0"/>
        </a:xfrm>
      </p:grpSpPr>
      <p:sp>
        <p:nvSpPr>
          <p:cNvPr id="26" name="Google Shape;26;p24"/>
          <p:cNvSpPr txBox="1"/>
          <p:nvPr>
            <p:ph type="title"/>
          </p:nvPr>
        </p:nvSpPr>
        <p:spPr>
          <a:xfrm>
            <a:off x="1949950" y="1462488"/>
            <a:ext cx="3574761"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66E02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 type="body"/>
          </p:nvPr>
        </p:nvSpPr>
        <p:spPr>
          <a:xfrm>
            <a:off x="5684704" y="1648438"/>
            <a:ext cx="6067292" cy="4124402"/>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C2046"/>
              </a:buClr>
              <a:buSzPts val="3200"/>
              <a:buChar char="•"/>
              <a:defRPr sz="3200"/>
            </a:lvl1pPr>
            <a:lvl2pPr indent="-406400" lvl="1" marL="914400" algn="l">
              <a:lnSpc>
                <a:spcPct val="90000"/>
              </a:lnSpc>
              <a:spcBef>
                <a:spcPts val="500"/>
              </a:spcBef>
              <a:spcAft>
                <a:spcPts val="0"/>
              </a:spcAft>
              <a:buClr>
                <a:srgbClr val="1C2046"/>
              </a:buClr>
              <a:buSzPts val="2800"/>
              <a:buChar char="•"/>
              <a:defRPr sz="2800"/>
            </a:lvl2pPr>
            <a:lvl3pPr indent="-381000" lvl="2" marL="1371600" algn="l">
              <a:lnSpc>
                <a:spcPct val="90000"/>
              </a:lnSpc>
              <a:spcBef>
                <a:spcPts val="500"/>
              </a:spcBef>
              <a:spcAft>
                <a:spcPts val="0"/>
              </a:spcAft>
              <a:buClr>
                <a:srgbClr val="1C2046"/>
              </a:buClr>
              <a:buSzPts val="2400"/>
              <a:buChar char="•"/>
              <a:defRPr sz="2400"/>
            </a:lvl3pPr>
            <a:lvl4pPr indent="-355600" lvl="3" marL="1828800" algn="l">
              <a:lnSpc>
                <a:spcPct val="90000"/>
              </a:lnSpc>
              <a:spcBef>
                <a:spcPts val="500"/>
              </a:spcBef>
              <a:spcAft>
                <a:spcPts val="0"/>
              </a:spcAft>
              <a:buClr>
                <a:srgbClr val="1C2046"/>
              </a:buClr>
              <a:buSzPts val="2000"/>
              <a:buChar char="•"/>
              <a:defRPr sz="2000"/>
            </a:lvl4pPr>
            <a:lvl5pPr indent="-355600" lvl="4" marL="2286000" algn="l">
              <a:lnSpc>
                <a:spcPct val="90000"/>
              </a:lnSpc>
              <a:spcBef>
                <a:spcPts val="500"/>
              </a:spcBef>
              <a:spcAft>
                <a:spcPts val="0"/>
              </a:spcAft>
              <a:buClr>
                <a:srgbClr val="1C2046"/>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8" name="Google Shape;28;p24"/>
          <p:cNvSpPr txBox="1"/>
          <p:nvPr>
            <p:ph idx="2" type="body"/>
          </p:nvPr>
        </p:nvSpPr>
        <p:spPr>
          <a:xfrm>
            <a:off x="1949950" y="3062688"/>
            <a:ext cx="3574761" cy="27101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C2046"/>
              </a:buClr>
              <a:buSzPts val="1600"/>
              <a:buNone/>
              <a:defRPr sz="1600"/>
            </a:lvl1pPr>
            <a:lvl2pPr indent="-228600" lvl="1" marL="914400" algn="l">
              <a:lnSpc>
                <a:spcPct val="90000"/>
              </a:lnSpc>
              <a:spcBef>
                <a:spcPts val="500"/>
              </a:spcBef>
              <a:spcAft>
                <a:spcPts val="0"/>
              </a:spcAft>
              <a:buClr>
                <a:srgbClr val="1C2046"/>
              </a:buClr>
              <a:buSzPts val="1400"/>
              <a:buNone/>
              <a:defRPr sz="1400"/>
            </a:lvl2pPr>
            <a:lvl3pPr indent="-228600" lvl="2" marL="1371600" algn="l">
              <a:lnSpc>
                <a:spcPct val="90000"/>
              </a:lnSpc>
              <a:spcBef>
                <a:spcPts val="500"/>
              </a:spcBef>
              <a:spcAft>
                <a:spcPts val="0"/>
              </a:spcAft>
              <a:buClr>
                <a:srgbClr val="1C2046"/>
              </a:buClr>
              <a:buSzPts val="1200"/>
              <a:buNone/>
              <a:defRPr sz="1200"/>
            </a:lvl3pPr>
            <a:lvl4pPr indent="-228600" lvl="3" marL="1828800" algn="l">
              <a:lnSpc>
                <a:spcPct val="90000"/>
              </a:lnSpc>
              <a:spcBef>
                <a:spcPts val="500"/>
              </a:spcBef>
              <a:spcAft>
                <a:spcPts val="0"/>
              </a:spcAft>
              <a:buClr>
                <a:srgbClr val="1C2046"/>
              </a:buClr>
              <a:buSzPts val="1000"/>
              <a:buNone/>
              <a:defRPr sz="1000"/>
            </a:lvl4pPr>
            <a:lvl5pPr indent="-228600" lvl="4" marL="2286000" algn="l">
              <a:lnSpc>
                <a:spcPct val="90000"/>
              </a:lnSpc>
              <a:spcBef>
                <a:spcPts val="500"/>
              </a:spcBef>
              <a:spcAft>
                <a:spcPts val="0"/>
              </a:spcAft>
              <a:buClr>
                <a:srgbClr val="1C204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3" name="Shape 33"/>
        <p:cNvGrpSpPr/>
        <p:nvPr/>
      </p:nvGrpSpPr>
      <p:grpSpPr>
        <a:xfrm>
          <a:off x="0" y="0"/>
          <a:ext cx="0" cy="0"/>
          <a:chOff x="0" y="0"/>
          <a:chExt cx="0" cy="0"/>
        </a:xfrm>
      </p:grpSpPr>
      <p:sp>
        <p:nvSpPr>
          <p:cNvPr id="34" name="Google Shape;34;g19a2b5f8ac7_0_506"/>
          <p:cNvSpPr txBox="1"/>
          <p:nvPr>
            <p:ph type="title"/>
          </p:nvPr>
        </p:nvSpPr>
        <p:spPr>
          <a:xfrm>
            <a:off x="1817782" y="1649359"/>
            <a:ext cx="9926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66E026"/>
              </a:buClr>
              <a:buSzPts val="19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35" name="Google Shape;35;g19a2b5f8ac7_0_506"/>
          <p:cNvSpPr txBox="1"/>
          <p:nvPr>
            <p:ph idx="1" type="body"/>
          </p:nvPr>
        </p:nvSpPr>
        <p:spPr>
          <a:xfrm>
            <a:off x="1817782" y="3041024"/>
            <a:ext cx="9926100" cy="27429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rgbClr val="1C2046"/>
              </a:buClr>
              <a:buSzPts val="1900"/>
              <a:buChar char="•"/>
              <a:defRPr/>
            </a:lvl1pPr>
            <a:lvl2pPr indent="-349250" lvl="1" marL="914400" rtl="0" algn="l">
              <a:lnSpc>
                <a:spcPct val="90000"/>
              </a:lnSpc>
              <a:spcBef>
                <a:spcPts val="500"/>
              </a:spcBef>
              <a:spcAft>
                <a:spcPts val="0"/>
              </a:spcAft>
              <a:buClr>
                <a:srgbClr val="1C2046"/>
              </a:buClr>
              <a:buSzPts val="1900"/>
              <a:buChar char="•"/>
              <a:defRPr/>
            </a:lvl2pPr>
            <a:lvl3pPr indent="-349250" lvl="2" marL="1371600" rtl="0" algn="l">
              <a:lnSpc>
                <a:spcPct val="90000"/>
              </a:lnSpc>
              <a:spcBef>
                <a:spcPts val="500"/>
              </a:spcBef>
              <a:spcAft>
                <a:spcPts val="0"/>
              </a:spcAft>
              <a:buClr>
                <a:srgbClr val="1C2046"/>
              </a:buClr>
              <a:buSzPts val="1900"/>
              <a:buChar char="•"/>
              <a:defRPr/>
            </a:lvl3pPr>
            <a:lvl4pPr indent="-349250" lvl="3" marL="1828800" rtl="0" algn="l">
              <a:lnSpc>
                <a:spcPct val="90000"/>
              </a:lnSpc>
              <a:spcBef>
                <a:spcPts val="500"/>
              </a:spcBef>
              <a:spcAft>
                <a:spcPts val="0"/>
              </a:spcAft>
              <a:buClr>
                <a:srgbClr val="1C2046"/>
              </a:buClr>
              <a:buSzPts val="1900"/>
              <a:buChar char="•"/>
              <a:defRPr/>
            </a:lvl4pPr>
            <a:lvl5pPr indent="-349250" lvl="4" marL="2286000" rtl="0" algn="l">
              <a:lnSpc>
                <a:spcPct val="90000"/>
              </a:lnSpc>
              <a:spcBef>
                <a:spcPts val="500"/>
              </a:spcBef>
              <a:spcAft>
                <a:spcPts val="0"/>
              </a:spcAft>
              <a:buClr>
                <a:srgbClr val="1C2046"/>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g19a2b5f8ac7_0_509"/>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38" name="Google Shape;38;g19a2b5f8ac7_0_509"/>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39" name="Google Shape;39;g19a2b5f8ac7_0_50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g19a2b5f8ac7_0_513"/>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42" name="Google Shape;42;g19a2b5f8ac7_0_5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g19a2b5f8ac7_0_51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45" name="Google Shape;45;g19a2b5f8ac7_0_51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46" name="Google Shape;46;g19a2b5f8ac7_0_51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9"/>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19"/>
          <p:cNvSpPr txBox="1"/>
          <p:nvPr>
            <p:ph type="title"/>
          </p:nvPr>
        </p:nvSpPr>
        <p:spPr>
          <a:xfrm>
            <a:off x="1817782" y="1649359"/>
            <a:ext cx="9926199"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66E026"/>
              </a:buClr>
              <a:buSzPts val="4400"/>
              <a:buFont typeface="Arial"/>
              <a:buNone/>
              <a:defRPr b="1" i="0" sz="4400" u="none" cap="none" strike="noStrike">
                <a:solidFill>
                  <a:srgbClr val="66E02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9"/>
          <p:cNvSpPr txBox="1"/>
          <p:nvPr>
            <p:ph idx="1" type="body"/>
          </p:nvPr>
        </p:nvSpPr>
        <p:spPr>
          <a:xfrm>
            <a:off x="1817782" y="3041024"/>
            <a:ext cx="9926199" cy="273181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C2046"/>
              </a:buClr>
              <a:buSzPts val="2800"/>
              <a:buFont typeface="Arial"/>
              <a:buChar char="•"/>
              <a:defRPr b="0" i="0" sz="2800" u="none" cap="none" strike="noStrike">
                <a:solidFill>
                  <a:srgbClr val="1C2046"/>
                </a:solidFill>
                <a:latin typeface="Arial"/>
                <a:ea typeface="Arial"/>
                <a:cs typeface="Arial"/>
                <a:sym typeface="Arial"/>
              </a:defRPr>
            </a:lvl1pPr>
            <a:lvl2pPr indent="-381000" lvl="1" marL="914400" marR="0" rtl="0" algn="l">
              <a:lnSpc>
                <a:spcPct val="90000"/>
              </a:lnSpc>
              <a:spcBef>
                <a:spcPts val="500"/>
              </a:spcBef>
              <a:spcAft>
                <a:spcPts val="0"/>
              </a:spcAft>
              <a:buClr>
                <a:srgbClr val="1C2046"/>
              </a:buClr>
              <a:buSzPts val="2400"/>
              <a:buFont typeface="Arial"/>
              <a:buChar char="•"/>
              <a:defRPr b="0" i="0" sz="2400" u="none" cap="none" strike="noStrike">
                <a:solidFill>
                  <a:srgbClr val="1C2046"/>
                </a:solidFill>
                <a:latin typeface="Arial"/>
                <a:ea typeface="Arial"/>
                <a:cs typeface="Arial"/>
                <a:sym typeface="Arial"/>
              </a:defRPr>
            </a:lvl2pPr>
            <a:lvl3pPr indent="-355600" lvl="2" marL="1371600" marR="0" rtl="0" algn="l">
              <a:lnSpc>
                <a:spcPct val="90000"/>
              </a:lnSpc>
              <a:spcBef>
                <a:spcPts val="500"/>
              </a:spcBef>
              <a:spcAft>
                <a:spcPts val="0"/>
              </a:spcAft>
              <a:buClr>
                <a:srgbClr val="1C2046"/>
              </a:buClr>
              <a:buSzPts val="2000"/>
              <a:buFont typeface="Arial"/>
              <a:buChar char="•"/>
              <a:defRPr b="0" i="0" sz="2000" u="none" cap="none" strike="noStrike">
                <a:solidFill>
                  <a:srgbClr val="1C2046"/>
                </a:solidFill>
                <a:latin typeface="Arial"/>
                <a:ea typeface="Arial"/>
                <a:cs typeface="Arial"/>
                <a:sym typeface="Arial"/>
              </a:defRPr>
            </a:lvl3pPr>
            <a:lvl4pPr indent="-342900" lvl="3" marL="1828800" marR="0" rtl="0" algn="l">
              <a:lnSpc>
                <a:spcPct val="90000"/>
              </a:lnSpc>
              <a:spcBef>
                <a:spcPts val="500"/>
              </a:spcBef>
              <a:spcAft>
                <a:spcPts val="0"/>
              </a:spcAft>
              <a:buClr>
                <a:srgbClr val="1C2046"/>
              </a:buClr>
              <a:buSzPts val="1800"/>
              <a:buFont typeface="Arial"/>
              <a:buChar char="•"/>
              <a:defRPr b="0" i="0" sz="1800" u="none" cap="none" strike="noStrike">
                <a:solidFill>
                  <a:srgbClr val="1C2046"/>
                </a:solidFill>
                <a:latin typeface="Arial"/>
                <a:ea typeface="Arial"/>
                <a:cs typeface="Arial"/>
                <a:sym typeface="Arial"/>
              </a:defRPr>
            </a:lvl4pPr>
            <a:lvl5pPr indent="-342900" lvl="4" marL="2286000" marR="0" rtl="0" algn="l">
              <a:lnSpc>
                <a:spcPct val="90000"/>
              </a:lnSpc>
              <a:spcBef>
                <a:spcPts val="500"/>
              </a:spcBef>
              <a:spcAft>
                <a:spcPts val="0"/>
              </a:spcAft>
              <a:buClr>
                <a:srgbClr val="1C2046"/>
              </a:buClr>
              <a:buSzPts val="1800"/>
              <a:buFont typeface="Arial"/>
              <a:buChar char="•"/>
              <a:defRPr b="0" i="0" sz="1800" u="none" cap="none" strike="noStrike">
                <a:solidFill>
                  <a:srgbClr val="1C204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9" name="Shape 29"/>
        <p:cNvGrpSpPr/>
        <p:nvPr/>
      </p:nvGrpSpPr>
      <p:grpSpPr>
        <a:xfrm>
          <a:off x="0" y="0"/>
          <a:ext cx="0" cy="0"/>
          <a:chOff x="0" y="0"/>
          <a:chExt cx="0" cy="0"/>
        </a:xfrm>
      </p:grpSpPr>
      <p:sp>
        <p:nvSpPr>
          <p:cNvPr id="30" name="Google Shape;30;g19a2b5f8ac7_0_50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31" name="Google Shape;31;g19a2b5f8ac7_0_50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32" name="Google Shape;32;g19a2b5f8ac7_0_50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33.png"/><Relationship Id="rId13" Type="http://schemas.openxmlformats.org/officeDocument/2006/relationships/image" Target="../media/image30.png"/><Relationship Id="rId12"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35.png"/><Relationship Id="rId5" Type="http://schemas.openxmlformats.org/officeDocument/2006/relationships/image" Target="../media/image6.png"/><Relationship Id="rId6" Type="http://schemas.openxmlformats.org/officeDocument/2006/relationships/image" Target="../media/image17.png"/><Relationship Id="rId7" Type="http://schemas.openxmlformats.org/officeDocument/2006/relationships/image" Target="../media/image2.png"/><Relationship Id="rId8"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0.jp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7.png"/><Relationship Id="rId13" Type="http://schemas.openxmlformats.org/officeDocument/2006/relationships/image" Target="../media/image29.png"/><Relationship Id="rId12"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26.png"/><Relationship Id="rId5" Type="http://schemas.openxmlformats.org/officeDocument/2006/relationships/image" Target="../media/image2.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7.png"/><Relationship Id="rId7" Type="http://schemas.openxmlformats.org/officeDocument/2006/relationships/image" Target="../media/image2.png"/><Relationship Id="rId8"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9a2b5f8ac7_0_371"/>
          <p:cNvSpPr/>
          <p:nvPr/>
        </p:nvSpPr>
        <p:spPr>
          <a:xfrm>
            <a:off x="-149469" y="-79131"/>
            <a:ext cx="8370300" cy="702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 name="Google Shape;86;g19a2b5f8ac7_0_371"/>
          <p:cNvSpPr txBox="1"/>
          <p:nvPr>
            <p:ph type="ctrTitle"/>
          </p:nvPr>
        </p:nvSpPr>
        <p:spPr>
          <a:xfrm>
            <a:off x="289875" y="3747625"/>
            <a:ext cx="7095000" cy="237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66E026"/>
              </a:buClr>
              <a:buSzPct val="111111"/>
              <a:buFont typeface="Arial"/>
              <a:buNone/>
            </a:pPr>
            <a:r>
              <a:rPr lang="es-ES">
                <a:solidFill>
                  <a:srgbClr val="181A3C"/>
                </a:solidFill>
              </a:rPr>
              <a:t>Política Pública de Movilidad Motorizada de Cero y Bajas Emisiones</a:t>
            </a:r>
            <a:endParaRPr>
              <a:solidFill>
                <a:srgbClr val="181A3C"/>
              </a:solidFill>
            </a:endParaRPr>
          </a:p>
          <a:p>
            <a:pPr indent="0" lvl="0" marL="0" rtl="0" algn="l">
              <a:lnSpc>
                <a:spcPct val="90000"/>
              </a:lnSpc>
              <a:spcBef>
                <a:spcPts val="0"/>
              </a:spcBef>
              <a:spcAft>
                <a:spcPts val="0"/>
              </a:spcAft>
              <a:buClr>
                <a:srgbClr val="66E026"/>
              </a:buClr>
              <a:buSzPts val="4800"/>
              <a:buFont typeface="Arial"/>
              <a:buNone/>
            </a:pPr>
            <a:r>
              <a:t/>
            </a:r>
            <a:endParaRPr sz="1100">
              <a:solidFill>
                <a:srgbClr val="181A3C"/>
              </a:solidFill>
            </a:endParaRPr>
          </a:p>
          <a:p>
            <a:pPr indent="0" lvl="0" marL="0" rtl="0" algn="ctr">
              <a:lnSpc>
                <a:spcPct val="90000"/>
              </a:lnSpc>
              <a:spcBef>
                <a:spcPts val="0"/>
              </a:spcBef>
              <a:spcAft>
                <a:spcPts val="0"/>
              </a:spcAft>
              <a:buClr>
                <a:srgbClr val="66E026"/>
              </a:buClr>
              <a:buSzPct val="190476"/>
              <a:buFont typeface="Arial"/>
              <a:buNone/>
            </a:pPr>
            <a:r>
              <a:rPr lang="es-ES" sz="2799">
                <a:solidFill>
                  <a:srgbClr val="181A3C"/>
                </a:solidFill>
              </a:rPr>
              <a:t>Noviembre 29 de 2022</a:t>
            </a:r>
            <a:endParaRPr sz="2799">
              <a:solidFill>
                <a:srgbClr val="181A3C"/>
              </a:solidFill>
            </a:endParaRPr>
          </a:p>
        </p:txBody>
      </p:sp>
      <p:sp>
        <p:nvSpPr>
          <p:cNvPr id="87" name="Google Shape;87;g19a2b5f8ac7_0_371"/>
          <p:cNvSpPr/>
          <p:nvPr/>
        </p:nvSpPr>
        <p:spPr>
          <a:xfrm>
            <a:off x="7174523" y="-79131"/>
            <a:ext cx="5017500" cy="173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8" name="Google Shape;88;g19a2b5f8ac7_0_371"/>
          <p:cNvCxnSpPr/>
          <p:nvPr/>
        </p:nvCxnSpPr>
        <p:spPr>
          <a:xfrm>
            <a:off x="122450" y="3747625"/>
            <a:ext cx="7350900" cy="0"/>
          </a:xfrm>
          <a:prstGeom prst="straightConnector1">
            <a:avLst/>
          </a:prstGeom>
          <a:noFill/>
          <a:ln cap="rnd" cmpd="sng" w="57150">
            <a:solidFill>
              <a:srgbClr val="64DF2B"/>
            </a:solidFill>
            <a:prstDash val="solid"/>
            <a:round/>
            <a:headEnd len="sm" w="sm" type="none"/>
            <a:tailEnd len="sm" w="sm" type="none"/>
          </a:ln>
        </p:spPr>
      </p:cxnSp>
      <p:cxnSp>
        <p:nvCxnSpPr>
          <p:cNvPr id="89" name="Google Shape;89;g19a2b5f8ac7_0_371"/>
          <p:cNvCxnSpPr/>
          <p:nvPr/>
        </p:nvCxnSpPr>
        <p:spPr>
          <a:xfrm>
            <a:off x="161925" y="6210300"/>
            <a:ext cx="7350900" cy="0"/>
          </a:xfrm>
          <a:prstGeom prst="straightConnector1">
            <a:avLst/>
          </a:prstGeom>
          <a:noFill/>
          <a:ln cap="rnd" cmpd="sng" w="50800">
            <a:solidFill>
              <a:srgbClr val="64DF2B"/>
            </a:solidFill>
            <a:prstDash val="solid"/>
            <a:round/>
            <a:headEnd len="sm" w="sm" type="none"/>
            <a:tailEnd len="sm" w="sm" type="none"/>
          </a:ln>
        </p:spPr>
      </p:cxnSp>
      <p:sp>
        <p:nvSpPr>
          <p:cNvPr id="90" name="Google Shape;90;g19a2b5f8ac7_0_371"/>
          <p:cNvSpPr/>
          <p:nvPr/>
        </p:nvSpPr>
        <p:spPr>
          <a:xfrm>
            <a:off x="8431823" y="3226777"/>
            <a:ext cx="3446700" cy="2532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1" name="Google Shape;91;g19a2b5f8ac7_0_371"/>
          <p:cNvPicPr preferRelativeResize="0"/>
          <p:nvPr/>
        </p:nvPicPr>
        <p:blipFill rotWithShape="1">
          <a:blip r:embed="rId3">
            <a:alphaModFix/>
          </a:blip>
          <a:srcRect b="27312" l="7577" r="4917" t="23297"/>
          <a:stretch/>
        </p:blipFill>
        <p:spPr>
          <a:xfrm>
            <a:off x="7791450" y="4040097"/>
            <a:ext cx="4196350" cy="1782819"/>
          </a:xfrm>
          <a:prstGeom prst="rect">
            <a:avLst/>
          </a:prstGeom>
          <a:noFill/>
          <a:ln>
            <a:noFill/>
          </a:ln>
        </p:spPr>
      </p:pic>
      <p:pic>
        <p:nvPicPr>
          <p:cNvPr id="92" name="Google Shape;92;g19a2b5f8ac7_0_371"/>
          <p:cNvPicPr preferRelativeResize="0"/>
          <p:nvPr/>
        </p:nvPicPr>
        <p:blipFill rotWithShape="1">
          <a:blip r:embed="rId4">
            <a:alphaModFix/>
          </a:blip>
          <a:srcRect b="14434" l="0" r="0" t="0"/>
          <a:stretch/>
        </p:blipFill>
        <p:spPr>
          <a:xfrm>
            <a:off x="-149475" y="-74200"/>
            <a:ext cx="7598400" cy="3612000"/>
          </a:xfrm>
          <a:prstGeom prst="roundRect">
            <a:avLst>
              <a:gd fmla="val 16667"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1a6c86eb1ba_0_844"/>
          <p:cNvSpPr/>
          <p:nvPr/>
        </p:nvSpPr>
        <p:spPr>
          <a:xfrm>
            <a:off x="0" y="0"/>
            <a:ext cx="1887600" cy="56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g1a6c86eb1ba_0_844"/>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g1a6c86eb1ba_0_844"/>
          <p:cNvSpPr txBox="1"/>
          <p:nvPr>
            <p:ph type="title"/>
          </p:nvPr>
        </p:nvSpPr>
        <p:spPr>
          <a:xfrm>
            <a:off x="188675" y="2514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UNA POLÍTICA CON ENFOQUES</a:t>
            </a:r>
            <a:endParaRPr sz="3700">
              <a:solidFill>
                <a:srgbClr val="181A3C"/>
              </a:solidFill>
            </a:endParaRPr>
          </a:p>
        </p:txBody>
      </p:sp>
      <p:sp>
        <p:nvSpPr>
          <p:cNvPr id="286" name="Google Shape;286;g1a6c86eb1ba_0_844"/>
          <p:cNvSpPr/>
          <p:nvPr/>
        </p:nvSpPr>
        <p:spPr>
          <a:xfrm>
            <a:off x="7962750" y="0"/>
            <a:ext cx="42291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87" name="Google Shape;287;g1a6c86eb1ba_0_844"/>
          <p:cNvPicPr preferRelativeResize="0"/>
          <p:nvPr/>
        </p:nvPicPr>
        <p:blipFill rotWithShape="1">
          <a:blip r:embed="rId3">
            <a:alphaModFix/>
          </a:blip>
          <a:srcRect b="27316" l="7577" r="4917" t="23296"/>
          <a:stretch/>
        </p:blipFill>
        <p:spPr>
          <a:xfrm>
            <a:off x="9286876" y="251425"/>
            <a:ext cx="2266950" cy="963109"/>
          </a:xfrm>
          <a:prstGeom prst="rect">
            <a:avLst/>
          </a:prstGeom>
          <a:noFill/>
          <a:ln>
            <a:noFill/>
          </a:ln>
        </p:spPr>
      </p:pic>
      <p:cxnSp>
        <p:nvCxnSpPr>
          <p:cNvPr id="288" name="Google Shape;288;g1a6c86eb1ba_0_844"/>
          <p:cNvCxnSpPr/>
          <p:nvPr/>
        </p:nvCxnSpPr>
        <p:spPr>
          <a:xfrm>
            <a:off x="-2095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289" name="Google Shape;289;g1a6c86eb1ba_0_844"/>
          <p:cNvCxnSpPr/>
          <p:nvPr/>
        </p:nvCxnSpPr>
        <p:spPr>
          <a:xfrm>
            <a:off x="-152400" y="1174513"/>
            <a:ext cx="5341200" cy="0"/>
          </a:xfrm>
          <a:prstGeom prst="straightConnector1">
            <a:avLst/>
          </a:prstGeom>
          <a:noFill/>
          <a:ln cap="rnd" cmpd="sng" w="57150">
            <a:solidFill>
              <a:srgbClr val="64DF2B"/>
            </a:solidFill>
            <a:prstDash val="solid"/>
            <a:round/>
            <a:headEnd len="sm" w="sm" type="none"/>
            <a:tailEnd len="sm" w="sm" type="none"/>
          </a:ln>
        </p:spPr>
      </p:cxnSp>
      <p:sp>
        <p:nvSpPr>
          <p:cNvPr id="290" name="Google Shape;290;g1a6c86eb1ba_0_844"/>
          <p:cNvSpPr/>
          <p:nvPr/>
        </p:nvSpPr>
        <p:spPr>
          <a:xfrm>
            <a:off x="75" y="5526900"/>
            <a:ext cx="12192000" cy="1380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291" name="Google Shape;291;g1a6c86eb1ba_0_844"/>
          <p:cNvPicPr preferRelativeResize="0"/>
          <p:nvPr/>
        </p:nvPicPr>
        <p:blipFill>
          <a:blip r:embed="rId4">
            <a:alphaModFix/>
          </a:blip>
          <a:stretch>
            <a:fillRect/>
          </a:stretch>
        </p:blipFill>
        <p:spPr>
          <a:xfrm>
            <a:off x="6929125" y="1473950"/>
            <a:ext cx="4901400" cy="4901400"/>
          </a:xfrm>
          <a:prstGeom prst="roundRect">
            <a:avLst>
              <a:gd fmla="val 16667" name="adj"/>
            </a:avLst>
          </a:prstGeom>
          <a:noFill/>
          <a:ln>
            <a:noFill/>
          </a:ln>
        </p:spPr>
      </p:pic>
      <p:sp>
        <p:nvSpPr>
          <p:cNvPr id="292" name="Google Shape;292;g1a6c86eb1ba_0_844"/>
          <p:cNvSpPr txBox="1"/>
          <p:nvPr/>
        </p:nvSpPr>
        <p:spPr>
          <a:xfrm>
            <a:off x="2707350" y="2603575"/>
            <a:ext cx="188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3" name="Google Shape;293;g1a6c86eb1ba_0_844"/>
          <p:cNvSpPr txBox="1"/>
          <p:nvPr/>
        </p:nvSpPr>
        <p:spPr>
          <a:xfrm>
            <a:off x="386775" y="1401425"/>
            <a:ext cx="3922800" cy="400200"/>
          </a:xfrm>
          <a:prstGeom prst="rect">
            <a:avLst/>
          </a:prstGeom>
          <a:noFill/>
          <a:ln>
            <a:noFill/>
          </a:ln>
        </p:spPr>
        <p:txBody>
          <a:bodyPr anchorCtr="0" anchor="t" bIns="91425" lIns="91425" spcFirstLastPara="1" rIns="91425" wrap="square" tIns="91425">
            <a:spAutoFit/>
          </a:bodyPr>
          <a:lstStyle/>
          <a:p>
            <a:pPr indent="-355600" lvl="0" marL="457200" rtl="0" algn="l">
              <a:lnSpc>
                <a:spcPct val="70000"/>
              </a:lnSpc>
              <a:spcBef>
                <a:spcPts val="0"/>
              </a:spcBef>
              <a:spcAft>
                <a:spcPts val="0"/>
              </a:spcAft>
              <a:buClr>
                <a:srgbClr val="181A3C"/>
              </a:buClr>
              <a:buSzPts val="2000"/>
              <a:buChar char="➔"/>
            </a:pPr>
            <a:r>
              <a:rPr b="1" lang="es-ES" sz="2000">
                <a:solidFill>
                  <a:srgbClr val="181A3C"/>
                </a:solidFill>
              </a:rPr>
              <a:t>Poblacional y diferencial</a:t>
            </a:r>
            <a:endParaRPr b="1" sz="2000">
              <a:solidFill>
                <a:srgbClr val="181A3C"/>
              </a:solidFill>
            </a:endParaRPr>
          </a:p>
        </p:txBody>
      </p:sp>
      <p:sp>
        <p:nvSpPr>
          <p:cNvPr id="294" name="Google Shape;294;g1a6c86eb1ba_0_844"/>
          <p:cNvSpPr txBox="1"/>
          <p:nvPr/>
        </p:nvSpPr>
        <p:spPr>
          <a:xfrm>
            <a:off x="386775" y="4847675"/>
            <a:ext cx="3922800" cy="4002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70000"/>
              </a:lnSpc>
              <a:spcBef>
                <a:spcPts val="0"/>
              </a:spcBef>
              <a:spcAft>
                <a:spcPts val="0"/>
              </a:spcAft>
              <a:buClr>
                <a:srgbClr val="181A3C"/>
              </a:buClr>
              <a:buSzPts val="2000"/>
              <a:buChar char="➔"/>
            </a:pPr>
            <a:r>
              <a:rPr b="1" lang="es-ES" sz="2000">
                <a:solidFill>
                  <a:srgbClr val="181A3C"/>
                </a:solidFill>
              </a:rPr>
              <a:t>Género</a:t>
            </a:r>
            <a:endParaRPr b="1" sz="2900">
              <a:solidFill>
                <a:srgbClr val="181A3C"/>
              </a:solidFill>
            </a:endParaRPr>
          </a:p>
        </p:txBody>
      </p:sp>
      <p:sp>
        <p:nvSpPr>
          <p:cNvPr id="295" name="Google Shape;295;g1a6c86eb1ba_0_844"/>
          <p:cNvSpPr txBox="1"/>
          <p:nvPr/>
        </p:nvSpPr>
        <p:spPr>
          <a:xfrm>
            <a:off x="718400" y="1674325"/>
            <a:ext cx="5817300" cy="30708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rgbClr val="181A3C"/>
              </a:buClr>
              <a:buSzPts val="1500"/>
              <a:buChar char="●"/>
            </a:pPr>
            <a:r>
              <a:rPr lang="es-ES" sz="1500">
                <a:solidFill>
                  <a:srgbClr val="181A3C"/>
                </a:solidFill>
              </a:rPr>
              <a:t>Estrategias de </a:t>
            </a:r>
            <a:r>
              <a:rPr b="1" lang="es-ES" sz="1500">
                <a:solidFill>
                  <a:srgbClr val="181A3C"/>
                </a:solidFill>
              </a:rPr>
              <a:t>formación</a:t>
            </a:r>
            <a:r>
              <a:rPr lang="es-ES" sz="1500">
                <a:solidFill>
                  <a:srgbClr val="181A3C"/>
                </a:solidFill>
              </a:rPr>
              <a:t> para la ciudadanía, beneficiando oportunidades de empleabilidad.</a:t>
            </a:r>
            <a:endParaRPr sz="1500">
              <a:solidFill>
                <a:srgbClr val="181A3C"/>
              </a:solidFill>
            </a:endParaRPr>
          </a:p>
          <a:p>
            <a:pPr indent="-323850" lvl="0" marL="457200" rtl="0" algn="l">
              <a:lnSpc>
                <a:spcPct val="115000"/>
              </a:lnSpc>
              <a:spcBef>
                <a:spcPts val="0"/>
              </a:spcBef>
              <a:spcAft>
                <a:spcPts val="0"/>
              </a:spcAft>
              <a:buClr>
                <a:srgbClr val="181A3C"/>
              </a:buClr>
              <a:buSzPts val="1500"/>
              <a:buChar char="●"/>
            </a:pPr>
            <a:r>
              <a:rPr lang="es-ES" sz="1500">
                <a:solidFill>
                  <a:srgbClr val="181A3C"/>
                </a:solidFill>
              </a:rPr>
              <a:t>Fortalecimiento y </a:t>
            </a:r>
            <a:r>
              <a:rPr b="1" lang="es-ES" sz="1500">
                <a:solidFill>
                  <a:srgbClr val="181A3C"/>
                </a:solidFill>
              </a:rPr>
              <a:t>articulación </a:t>
            </a:r>
            <a:r>
              <a:rPr lang="es-ES" sz="1500">
                <a:solidFill>
                  <a:srgbClr val="181A3C"/>
                </a:solidFill>
              </a:rPr>
              <a:t>entre la ciudadanía, academia y el sector público y privado.</a:t>
            </a:r>
            <a:endParaRPr sz="1500">
              <a:solidFill>
                <a:srgbClr val="181A3C"/>
              </a:solidFill>
            </a:endParaRPr>
          </a:p>
          <a:p>
            <a:pPr indent="-323850" lvl="0" marL="457200" rtl="0" algn="l">
              <a:lnSpc>
                <a:spcPct val="115000"/>
              </a:lnSpc>
              <a:spcBef>
                <a:spcPts val="0"/>
              </a:spcBef>
              <a:spcAft>
                <a:spcPts val="0"/>
              </a:spcAft>
              <a:buClr>
                <a:srgbClr val="181A3C"/>
              </a:buClr>
              <a:buSzPts val="1500"/>
              <a:buChar char="●"/>
            </a:pPr>
            <a:r>
              <a:rPr b="1" lang="es-ES" sz="1500">
                <a:solidFill>
                  <a:srgbClr val="181A3C"/>
                </a:solidFill>
              </a:rPr>
              <a:t>Apoyo y reconocimiento</a:t>
            </a:r>
            <a:r>
              <a:rPr lang="es-ES" sz="1500">
                <a:solidFill>
                  <a:srgbClr val="181A3C"/>
                </a:solidFill>
              </a:rPr>
              <a:t> a proyectos ciudadanos y privados.</a:t>
            </a:r>
            <a:endParaRPr sz="1500">
              <a:solidFill>
                <a:srgbClr val="181A3C"/>
              </a:solidFill>
            </a:endParaRPr>
          </a:p>
          <a:p>
            <a:pPr indent="-323850" lvl="0" marL="457200" rtl="0" algn="l">
              <a:lnSpc>
                <a:spcPct val="115000"/>
              </a:lnSpc>
              <a:spcBef>
                <a:spcPts val="0"/>
              </a:spcBef>
              <a:spcAft>
                <a:spcPts val="0"/>
              </a:spcAft>
              <a:buClr>
                <a:srgbClr val="181A3C"/>
              </a:buClr>
              <a:buSzPts val="1500"/>
              <a:buChar char="●"/>
            </a:pPr>
            <a:r>
              <a:rPr b="1" lang="es-ES" sz="1500">
                <a:solidFill>
                  <a:srgbClr val="181A3C"/>
                </a:solidFill>
              </a:rPr>
              <a:t>Apoyos financieros</a:t>
            </a:r>
            <a:r>
              <a:rPr lang="es-ES" sz="1500">
                <a:solidFill>
                  <a:srgbClr val="181A3C"/>
                </a:solidFill>
              </a:rPr>
              <a:t> a pequeños propietarios de flota.</a:t>
            </a:r>
            <a:endParaRPr sz="1500">
              <a:solidFill>
                <a:srgbClr val="181A3C"/>
              </a:solidFill>
            </a:endParaRPr>
          </a:p>
          <a:p>
            <a:pPr indent="-323850" lvl="0" marL="457200" rtl="0" algn="l">
              <a:lnSpc>
                <a:spcPct val="115000"/>
              </a:lnSpc>
              <a:spcBef>
                <a:spcPts val="0"/>
              </a:spcBef>
              <a:spcAft>
                <a:spcPts val="0"/>
              </a:spcAft>
              <a:buClr>
                <a:srgbClr val="181A3C"/>
              </a:buClr>
              <a:buSzPts val="1500"/>
              <a:buChar char="●"/>
            </a:pPr>
            <a:r>
              <a:rPr lang="es-ES" sz="1500">
                <a:solidFill>
                  <a:srgbClr val="181A3C"/>
                </a:solidFill>
              </a:rPr>
              <a:t>Generación de incentivos para facilitar la </a:t>
            </a:r>
            <a:r>
              <a:rPr b="1" lang="es-ES" sz="1500">
                <a:solidFill>
                  <a:srgbClr val="181A3C"/>
                </a:solidFill>
              </a:rPr>
              <a:t>accesibilidad</a:t>
            </a:r>
            <a:r>
              <a:rPr lang="es-ES" sz="1500">
                <a:solidFill>
                  <a:srgbClr val="181A3C"/>
                </a:solidFill>
              </a:rPr>
              <a:t> hacia nuevas tecnologías.</a:t>
            </a:r>
            <a:endParaRPr sz="1500">
              <a:solidFill>
                <a:srgbClr val="181A3C"/>
              </a:solidFill>
            </a:endParaRPr>
          </a:p>
          <a:p>
            <a:pPr indent="-323850" lvl="0" marL="457200" rtl="0" algn="l">
              <a:lnSpc>
                <a:spcPct val="115000"/>
              </a:lnSpc>
              <a:spcBef>
                <a:spcPts val="0"/>
              </a:spcBef>
              <a:spcAft>
                <a:spcPts val="0"/>
              </a:spcAft>
              <a:buClr>
                <a:srgbClr val="181A3C"/>
              </a:buClr>
              <a:buSzPts val="1500"/>
              <a:buChar char="●"/>
            </a:pPr>
            <a:r>
              <a:rPr lang="es-ES" sz="1500">
                <a:solidFill>
                  <a:srgbClr val="181A3C"/>
                </a:solidFill>
              </a:rPr>
              <a:t>Mayor y mejor accesibilidad a sistemas de transporte público por parte </a:t>
            </a:r>
            <a:r>
              <a:rPr lang="es-ES" sz="1500">
                <a:solidFill>
                  <a:srgbClr val="181A3C"/>
                </a:solidFill>
              </a:rPr>
              <a:t>de </a:t>
            </a:r>
            <a:r>
              <a:rPr b="1" lang="es-ES" sz="1500">
                <a:solidFill>
                  <a:srgbClr val="181A3C"/>
                </a:solidFill>
              </a:rPr>
              <a:t>personas con movilidad reducida</a:t>
            </a:r>
            <a:r>
              <a:rPr lang="es-ES" sz="1500">
                <a:solidFill>
                  <a:srgbClr val="181A3C"/>
                </a:solidFill>
              </a:rPr>
              <a:t>.</a:t>
            </a:r>
            <a:endParaRPr sz="1500">
              <a:solidFill>
                <a:srgbClr val="181A3C"/>
              </a:solidFill>
            </a:endParaRPr>
          </a:p>
        </p:txBody>
      </p:sp>
      <p:sp>
        <p:nvSpPr>
          <p:cNvPr id="296" name="Google Shape;296;g1a6c86eb1ba_0_844"/>
          <p:cNvSpPr txBox="1"/>
          <p:nvPr/>
        </p:nvSpPr>
        <p:spPr>
          <a:xfrm>
            <a:off x="794600" y="5127363"/>
            <a:ext cx="5564100" cy="12120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rgbClr val="181A3C"/>
              </a:buClr>
              <a:buSzPts val="1500"/>
              <a:buChar char="●"/>
            </a:pPr>
            <a:r>
              <a:rPr b="1" lang="es-ES" sz="1500">
                <a:solidFill>
                  <a:srgbClr val="181A3C"/>
                </a:solidFill>
              </a:rPr>
              <a:t>Formación y cualificación de mujeres</a:t>
            </a:r>
            <a:r>
              <a:rPr lang="es-ES" sz="1500">
                <a:solidFill>
                  <a:srgbClr val="181A3C"/>
                </a:solidFill>
              </a:rPr>
              <a:t> en oficios no convencionales.</a:t>
            </a:r>
            <a:endParaRPr sz="1500">
              <a:solidFill>
                <a:srgbClr val="181A3C"/>
              </a:solidFill>
            </a:endParaRPr>
          </a:p>
          <a:p>
            <a:pPr indent="-323850" lvl="0" marL="457200" marR="0" rtl="0" algn="l">
              <a:lnSpc>
                <a:spcPct val="115000"/>
              </a:lnSpc>
              <a:spcBef>
                <a:spcPts val="0"/>
              </a:spcBef>
              <a:spcAft>
                <a:spcPts val="0"/>
              </a:spcAft>
              <a:buClr>
                <a:srgbClr val="181A3C"/>
              </a:buClr>
              <a:buSzPts val="1500"/>
              <a:buChar char="●"/>
            </a:pPr>
            <a:r>
              <a:rPr b="1" lang="es-ES" sz="1500">
                <a:solidFill>
                  <a:srgbClr val="181A3C"/>
                </a:solidFill>
              </a:rPr>
              <a:t>Mejora de hábitos y conocimiento</a:t>
            </a:r>
            <a:r>
              <a:rPr lang="es-ES" sz="1500">
                <a:solidFill>
                  <a:srgbClr val="181A3C"/>
                </a:solidFill>
              </a:rPr>
              <a:t> asociado a la conducción sostenible.</a:t>
            </a:r>
            <a:endParaRPr sz="1700">
              <a:solidFill>
                <a:srgbClr val="181A3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a6c86eb1ba_0_308"/>
          <p:cNvSpPr/>
          <p:nvPr/>
        </p:nvSpPr>
        <p:spPr>
          <a:xfrm>
            <a:off x="-56600" y="-25325"/>
            <a:ext cx="1887600" cy="56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2" name="Google Shape;302;g1a6c86eb1ba_0_308"/>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3" name="Google Shape;303;g1a6c86eb1ba_0_308"/>
          <p:cNvSpPr/>
          <p:nvPr/>
        </p:nvSpPr>
        <p:spPr>
          <a:xfrm>
            <a:off x="7962750" y="0"/>
            <a:ext cx="42291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04" name="Google Shape;304;g1a6c86eb1ba_0_308"/>
          <p:cNvPicPr preferRelativeResize="0"/>
          <p:nvPr/>
        </p:nvPicPr>
        <p:blipFill rotWithShape="1">
          <a:blip r:embed="rId3">
            <a:alphaModFix/>
          </a:blip>
          <a:srcRect b="0" l="50300" r="0" t="0"/>
          <a:stretch/>
        </p:blipFill>
        <p:spPr>
          <a:xfrm>
            <a:off x="7563524" y="1214525"/>
            <a:ext cx="3990300" cy="4549800"/>
          </a:xfrm>
          <a:prstGeom prst="roundRect">
            <a:avLst>
              <a:gd fmla="val 16667" name="adj"/>
            </a:avLst>
          </a:prstGeom>
          <a:noFill/>
          <a:ln>
            <a:noFill/>
          </a:ln>
        </p:spPr>
      </p:pic>
      <p:pic>
        <p:nvPicPr>
          <p:cNvPr id="305" name="Google Shape;305;g1a6c86eb1ba_0_308"/>
          <p:cNvPicPr preferRelativeResize="0"/>
          <p:nvPr/>
        </p:nvPicPr>
        <p:blipFill rotWithShape="1">
          <a:blip r:embed="rId4">
            <a:alphaModFix/>
          </a:blip>
          <a:srcRect b="27316" l="7577" r="4917" t="23296"/>
          <a:stretch/>
        </p:blipFill>
        <p:spPr>
          <a:xfrm>
            <a:off x="9286876" y="251425"/>
            <a:ext cx="2266950" cy="963109"/>
          </a:xfrm>
          <a:prstGeom prst="rect">
            <a:avLst/>
          </a:prstGeom>
          <a:noFill/>
          <a:ln>
            <a:noFill/>
          </a:ln>
        </p:spPr>
      </p:pic>
      <p:cxnSp>
        <p:nvCxnSpPr>
          <p:cNvPr id="306" name="Google Shape;306;g1a6c86eb1ba_0_308"/>
          <p:cNvCxnSpPr/>
          <p:nvPr/>
        </p:nvCxnSpPr>
        <p:spPr>
          <a:xfrm>
            <a:off x="-2095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307" name="Google Shape;307;g1a6c86eb1ba_0_308"/>
          <p:cNvCxnSpPr/>
          <p:nvPr/>
        </p:nvCxnSpPr>
        <p:spPr>
          <a:xfrm>
            <a:off x="-152400" y="1174513"/>
            <a:ext cx="5341200" cy="0"/>
          </a:xfrm>
          <a:prstGeom prst="straightConnector1">
            <a:avLst/>
          </a:prstGeom>
          <a:noFill/>
          <a:ln cap="rnd" cmpd="sng" w="57150">
            <a:solidFill>
              <a:srgbClr val="64DF2B"/>
            </a:solidFill>
            <a:prstDash val="solid"/>
            <a:round/>
            <a:headEnd len="sm" w="sm" type="none"/>
            <a:tailEnd len="sm" w="sm" type="none"/>
          </a:ln>
        </p:spPr>
      </p:cxnSp>
      <p:sp>
        <p:nvSpPr>
          <p:cNvPr id="308" name="Google Shape;308;g1a6c86eb1ba_0_308"/>
          <p:cNvSpPr txBox="1"/>
          <p:nvPr/>
        </p:nvSpPr>
        <p:spPr>
          <a:xfrm>
            <a:off x="2707350" y="2603575"/>
            <a:ext cx="188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09" name="Google Shape;309;g1a6c86eb1ba_0_308"/>
          <p:cNvSpPr txBox="1"/>
          <p:nvPr/>
        </p:nvSpPr>
        <p:spPr>
          <a:xfrm>
            <a:off x="386775" y="1314425"/>
            <a:ext cx="3922800" cy="400200"/>
          </a:xfrm>
          <a:prstGeom prst="rect">
            <a:avLst/>
          </a:prstGeom>
          <a:noFill/>
          <a:ln>
            <a:noFill/>
          </a:ln>
        </p:spPr>
        <p:txBody>
          <a:bodyPr anchorCtr="0" anchor="t" bIns="91425" lIns="91425" spcFirstLastPara="1" rIns="91425" wrap="square" tIns="91425">
            <a:spAutoFit/>
          </a:bodyPr>
          <a:lstStyle/>
          <a:p>
            <a:pPr indent="-355600" lvl="0" marL="457200" rtl="0" algn="l">
              <a:lnSpc>
                <a:spcPct val="70000"/>
              </a:lnSpc>
              <a:spcBef>
                <a:spcPts val="0"/>
              </a:spcBef>
              <a:spcAft>
                <a:spcPts val="0"/>
              </a:spcAft>
              <a:buClr>
                <a:srgbClr val="181A3C"/>
              </a:buClr>
              <a:buSzPts val="2000"/>
              <a:buChar char="➔"/>
            </a:pPr>
            <a:r>
              <a:rPr b="1" lang="es-ES" sz="2000">
                <a:solidFill>
                  <a:srgbClr val="181A3C"/>
                </a:solidFill>
              </a:rPr>
              <a:t>Ambiental</a:t>
            </a:r>
            <a:endParaRPr b="1" sz="2000">
              <a:solidFill>
                <a:srgbClr val="181A3C"/>
              </a:solidFill>
            </a:endParaRPr>
          </a:p>
        </p:txBody>
      </p:sp>
      <p:sp>
        <p:nvSpPr>
          <p:cNvPr id="310" name="Google Shape;310;g1a6c86eb1ba_0_308"/>
          <p:cNvSpPr txBox="1"/>
          <p:nvPr/>
        </p:nvSpPr>
        <p:spPr>
          <a:xfrm>
            <a:off x="718400" y="1587325"/>
            <a:ext cx="6111300" cy="20088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rgbClr val="181A3C"/>
              </a:buClr>
              <a:buSzPts val="1500"/>
              <a:buChar char="●"/>
            </a:pPr>
            <a:r>
              <a:rPr lang="es-ES" sz="1500">
                <a:solidFill>
                  <a:srgbClr val="181A3C"/>
                </a:solidFill>
              </a:rPr>
              <a:t>Reducción de exposición a contaminantes en </a:t>
            </a:r>
            <a:r>
              <a:rPr b="1" lang="es-ES" sz="1500">
                <a:solidFill>
                  <a:srgbClr val="181A3C"/>
                </a:solidFill>
              </a:rPr>
              <a:t>poblaciones vulnerables.</a:t>
            </a:r>
            <a:endParaRPr b="1" sz="1500">
              <a:solidFill>
                <a:srgbClr val="181A3C"/>
              </a:solidFill>
            </a:endParaRPr>
          </a:p>
          <a:p>
            <a:pPr indent="-323850" lvl="0" marL="457200" rtl="0" algn="l">
              <a:lnSpc>
                <a:spcPct val="115000"/>
              </a:lnSpc>
              <a:spcBef>
                <a:spcPts val="0"/>
              </a:spcBef>
              <a:spcAft>
                <a:spcPts val="0"/>
              </a:spcAft>
              <a:buClr>
                <a:srgbClr val="181A3C"/>
              </a:buClr>
              <a:buSzPts val="1500"/>
              <a:buChar char="●"/>
            </a:pPr>
            <a:r>
              <a:rPr lang="es-ES" sz="1500">
                <a:solidFill>
                  <a:srgbClr val="181A3C"/>
                </a:solidFill>
              </a:rPr>
              <a:t>Prevención de </a:t>
            </a:r>
            <a:r>
              <a:rPr b="1" lang="es-ES" sz="1500">
                <a:solidFill>
                  <a:srgbClr val="181A3C"/>
                </a:solidFill>
              </a:rPr>
              <a:t>enfermedades</a:t>
            </a:r>
            <a:r>
              <a:rPr lang="es-ES" sz="1500">
                <a:solidFill>
                  <a:srgbClr val="181A3C"/>
                </a:solidFill>
              </a:rPr>
              <a:t> y </a:t>
            </a:r>
            <a:r>
              <a:rPr b="1" lang="es-ES" sz="1500">
                <a:solidFill>
                  <a:srgbClr val="181A3C"/>
                </a:solidFill>
              </a:rPr>
              <a:t>muertes tempranas.</a:t>
            </a:r>
            <a:endParaRPr b="1" sz="1500">
              <a:solidFill>
                <a:srgbClr val="181A3C"/>
              </a:solidFill>
            </a:endParaRPr>
          </a:p>
          <a:p>
            <a:pPr indent="-323850" lvl="0" marL="457200" rtl="0" algn="l">
              <a:lnSpc>
                <a:spcPct val="115000"/>
              </a:lnSpc>
              <a:spcBef>
                <a:spcPts val="0"/>
              </a:spcBef>
              <a:spcAft>
                <a:spcPts val="0"/>
              </a:spcAft>
              <a:buClr>
                <a:srgbClr val="181A3C"/>
              </a:buClr>
              <a:buSzPts val="1500"/>
              <a:buChar char="●"/>
            </a:pPr>
            <a:r>
              <a:rPr lang="es-ES" sz="1500">
                <a:solidFill>
                  <a:srgbClr val="181A3C"/>
                </a:solidFill>
              </a:rPr>
              <a:t>Fortalecimiento a </a:t>
            </a:r>
            <a:r>
              <a:rPr b="1" lang="es-ES" sz="1500">
                <a:solidFill>
                  <a:srgbClr val="181A3C"/>
                </a:solidFill>
              </a:rPr>
              <a:t>empresas gestoras</a:t>
            </a:r>
            <a:r>
              <a:rPr lang="es-ES" sz="1500">
                <a:solidFill>
                  <a:srgbClr val="181A3C"/>
                </a:solidFill>
              </a:rPr>
              <a:t> de posconsumo y </a:t>
            </a:r>
            <a:r>
              <a:rPr b="1" lang="es-ES" sz="1500">
                <a:solidFill>
                  <a:srgbClr val="181A3C"/>
                </a:solidFill>
              </a:rPr>
              <a:t>recicladores de oficio.</a:t>
            </a:r>
            <a:endParaRPr b="1" sz="1500">
              <a:solidFill>
                <a:srgbClr val="181A3C"/>
              </a:solidFill>
            </a:endParaRPr>
          </a:p>
          <a:p>
            <a:pPr indent="-323850" lvl="0" marL="457200" rtl="0" algn="l">
              <a:lnSpc>
                <a:spcPct val="115000"/>
              </a:lnSpc>
              <a:spcBef>
                <a:spcPts val="0"/>
              </a:spcBef>
              <a:spcAft>
                <a:spcPts val="0"/>
              </a:spcAft>
              <a:buClr>
                <a:srgbClr val="181A3C"/>
              </a:buClr>
              <a:buSzPts val="1500"/>
              <a:buChar char="●"/>
            </a:pPr>
            <a:r>
              <a:rPr lang="es-ES" sz="1500">
                <a:solidFill>
                  <a:srgbClr val="181A3C"/>
                </a:solidFill>
              </a:rPr>
              <a:t>Implementación de estrategia de</a:t>
            </a:r>
            <a:r>
              <a:rPr b="1" lang="es-ES" sz="1500">
                <a:solidFill>
                  <a:srgbClr val="181A3C"/>
                </a:solidFill>
              </a:rPr>
              <a:t> conducción sostenible </a:t>
            </a:r>
            <a:endParaRPr b="1" sz="1500">
              <a:solidFill>
                <a:srgbClr val="181A3C"/>
              </a:solidFill>
            </a:endParaRPr>
          </a:p>
          <a:p>
            <a:pPr indent="0" lvl="0" marL="0" rtl="0" algn="l">
              <a:lnSpc>
                <a:spcPct val="115000"/>
              </a:lnSpc>
              <a:spcBef>
                <a:spcPts val="0"/>
              </a:spcBef>
              <a:spcAft>
                <a:spcPts val="0"/>
              </a:spcAft>
              <a:buNone/>
            </a:pPr>
            <a:r>
              <a:t/>
            </a:r>
            <a:endParaRPr sz="1500">
              <a:solidFill>
                <a:srgbClr val="181A3C"/>
              </a:solidFill>
            </a:endParaRPr>
          </a:p>
        </p:txBody>
      </p:sp>
      <p:sp>
        <p:nvSpPr>
          <p:cNvPr id="311" name="Google Shape;311;g1a6c86eb1ba_0_308"/>
          <p:cNvSpPr txBox="1"/>
          <p:nvPr/>
        </p:nvSpPr>
        <p:spPr>
          <a:xfrm>
            <a:off x="386775" y="3527325"/>
            <a:ext cx="3922800" cy="4002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70000"/>
              </a:lnSpc>
              <a:spcBef>
                <a:spcPts val="0"/>
              </a:spcBef>
              <a:spcAft>
                <a:spcPts val="0"/>
              </a:spcAft>
              <a:buClr>
                <a:srgbClr val="181A3C"/>
              </a:buClr>
              <a:buSzPts val="2000"/>
              <a:buChar char="➔"/>
            </a:pPr>
            <a:r>
              <a:rPr b="1" lang="es-ES" sz="2000">
                <a:solidFill>
                  <a:srgbClr val="181A3C"/>
                </a:solidFill>
              </a:rPr>
              <a:t>Territorial</a:t>
            </a:r>
            <a:endParaRPr b="1" sz="2900">
              <a:solidFill>
                <a:srgbClr val="181A3C"/>
              </a:solidFill>
            </a:endParaRPr>
          </a:p>
        </p:txBody>
      </p:sp>
      <p:sp>
        <p:nvSpPr>
          <p:cNvPr id="312" name="Google Shape;312;g1a6c86eb1ba_0_308"/>
          <p:cNvSpPr txBox="1"/>
          <p:nvPr/>
        </p:nvSpPr>
        <p:spPr>
          <a:xfrm>
            <a:off x="868575" y="3851150"/>
            <a:ext cx="5961000" cy="12120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rgbClr val="181A3C"/>
              </a:buClr>
              <a:buSzPts val="1500"/>
              <a:buChar char="●"/>
            </a:pPr>
            <a:r>
              <a:rPr b="1" lang="es-ES" sz="1500">
                <a:solidFill>
                  <a:srgbClr val="181A3C"/>
                </a:solidFill>
              </a:rPr>
              <a:t>Fortalecimiento e intercambio de conocimiento</a:t>
            </a:r>
            <a:r>
              <a:rPr lang="es-ES" sz="1500">
                <a:solidFill>
                  <a:srgbClr val="181A3C"/>
                </a:solidFill>
              </a:rPr>
              <a:t> entre Bogotá y los municipios de la región.</a:t>
            </a:r>
            <a:endParaRPr sz="1500">
              <a:solidFill>
                <a:srgbClr val="181A3C"/>
              </a:solidFill>
            </a:endParaRPr>
          </a:p>
          <a:p>
            <a:pPr indent="-323850" lvl="0" marL="457200" rtl="0" algn="l">
              <a:lnSpc>
                <a:spcPct val="115000"/>
              </a:lnSpc>
              <a:spcBef>
                <a:spcPts val="0"/>
              </a:spcBef>
              <a:spcAft>
                <a:spcPts val="0"/>
              </a:spcAft>
              <a:buClr>
                <a:srgbClr val="181A3C"/>
              </a:buClr>
              <a:buSzPts val="1500"/>
              <a:buChar char="●"/>
            </a:pPr>
            <a:r>
              <a:rPr lang="es-ES" sz="1500">
                <a:solidFill>
                  <a:srgbClr val="181A3C"/>
                </a:solidFill>
              </a:rPr>
              <a:t>Promover el desarrollo de infraestructura de recarga en distintas zonas de la ciudad</a:t>
            </a:r>
            <a:endParaRPr sz="1500">
              <a:solidFill>
                <a:srgbClr val="181A3C"/>
              </a:solidFill>
            </a:endParaRPr>
          </a:p>
        </p:txBody>
      </p:sp>
      <p:sp>
        <p:nvSpPr>
          <p:cNvPr id="313" name="Google Shape;313;g1a6c86eb1ba_0_308"/>
          <p:cNvSpPr txBox="1"/>
          <p:nvPr>
            <p:ph type="title"/>
          </p:nvPr>
        </p:nvSpPr>
        <p:spPr>
          <a:xfrm>
            <a:off x="188675" y="2514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UNA POLÍTICA CON ENFOQUES</a:t>
            </a:r>
            <a:endParaRPr sz="3700">
              <a:solidFill>
                <a:srgbClr val="181A3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7" name="Shape 317"/>
        <p:cNvGrpSpPr/>
        <p:nvPr/>
      </p:nvGrpSpPr>
      <p:grpSpPr>
        <a:xfrm>
          <a:off x="0" y="0"/>
          <a:ext cx="0" cy="0"/>
          <a:chOff x="0" y="0"/>
          <a:chExt cx="0" cy="0"/>
        </a:xfrm>
      </p:grpSpPr>
      <p:sp>
        <p:nvSpPr>
          <p:cNvPr id="318" name="Google Shape;318;g19a2b5f8ac7_0_457"/>
          <p:cNvSpPr/>
          <p:nvPr/>
        </p:nvSpPr>
        <p:spPr>
          <a:xfrm>
            <a:off x="190500" y="0"/>
            <a:ext cx="2078100" cy="56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19" name="Google Shape;319;g19a2b5f8ac7_0_457"/>
          <p:cNvSpPr/>
          <p:nvPr/>
        </p:nvSpPr>
        <p:spPr>
          <a:xfrm>
            <a:off x="685800" y="5553500"/>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20" name="Google Shape;320;g19a2b5f8ac7_0_457"/>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21" name="Google Shape;321;g19a2b5f8ac7_0_457"/>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b="1" lang="es-ES" sz="3700">
                <a:solidFill>
                  <a:srgbClr val="181A3C"/>
                </a:solidFill>
              </a:rPr>
              <a:t>EL PROCESO</a:t>
            </a:r>
            <a:endParaRPr b="1" sz="3700">
              <a:solidFill>
                <a:srgbClr val="181A3C"/>
              </a:solidFill>
            </a:endParaRPr>
          </a:p>
        </p:txBody>
      </p:sp>
      <p:sp>
        <p:nvSpPr>
          <p:cNvPr id="322" name="Google Shape;322;g19a2b5f8ac7_0_457"/>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323" name="Google Shape;323;g19a2b5f8ac7_0_457"/>
          <p:cNvPicPr preferRelativeResize="0"/>
          <p:nvPr/>
        </p:nvPicPr>
        <p:blipFill rotWithShape="1">
          <a:blip r:embed="rId3">
            <a:alphaModFix/>
          </a:blip>
          <a:srcRect b="27316" l="7577" r="4917" t="23296"/>
          <a:stretch/>
        </p:blipFill>
        <p:spPr>
          <a:xfrm>
            <a:off x="9286876" y="251425"/>
            <a:ext cx="2266950" cy="963109"/>
          </a:xfrm>
          <a:prstGeom prst="rect">
            <a:avLst/>
          </a:prstGeom>
          <a:noFill/>
          <a:ln>
            <a:noFill/>
          </a:ln>
        </p:spPr>
      </p:pic>
      <p:cxnSp>
        <p:nvCxnSpPr>
          <p:cNvPr id="324" name="Google Shape;324;g19a2b5f8ac7_0_457"/>
          <p:cNvCxnSpPr/>
          <p:nvPr/>
        </p:nvCxnSpPr>
        <p:spPr>
          <a:xfrm>
            <a:off x="-5905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325" name="Google Shape;325;g19a2b5f8ac7_0_457"/>
          <p:cNvCxnSpPr/>
          <p:nvPr/>
        </p:nvCxnSpPr>
        <p:spPr>
          <a:xfrm>
            <a:off x="-685800" y="1174513"/>
            <a:ext cx="5341200" cy="0"/>
          </a:xfrm>
          <a:prstGeom prst="straightConnector1">
            <a:avLst/>
          </a:prstGeom>
          <a:noFill/>
          <a:ln cap="rnd" cmpd="sng" w="57150">
            <a:solidFill>
              <a:srgbClr val="64DF2B"/>
            </a:solidFill>
            <a:prstDash val="solid"/>
            <a:round/>
            <a:headEnd len="sm" w="sm" type="none"/>
            <a:tailEnd len="sm" w="sm" type="none"/>
          </a:ln>
        </p:spPr>
      </p:cxnSp>
      <p:cxnSp>
        <p:nvCxnSpPr>
          <p:cNvPr id="326" name="Google Shape;326;g19a2b5f8ac7_0_457"/>
          <p:cNvCxnSpPr/>
          <p:nvPr/>
        </p:nvCxnSpPr>
        <p:spPr>
          <a:xfrm flipH="1" rot="10800000">
            <a:off x="148375" y="2017075"/>
            <a:ext cx="20700" cy="3967200"/>
          </a:xfrm>
          <a:prstGeom prst="straightConnector1">
            <a:avLst/>
          </a:prstGeom>
          <a:noFill/>
          <a:ln cap="flat" cmpd="sng" w="38100">
            <a:solidFill>
              <a:srgbClr val="F3F3F3"/>
            </a:solidFill>
            <a:prstDash val="solid"/>
            <a:round/>
            <a:headEnd len="sm" w="sm" type="none"/>
            <a:tailEnd len="sm" w="sm" type="none"/>
          </a:ln>
        </p:spPr>
      </p:cxnSp>
      <p:cxnSp>
        <p:nvCxnSpPr>
          <p:cNvPr id="327" name="Google Shape;327;g19a2b5f8ac7_0_457"/>
          <p:cNvCxnSpPr>
            <a:stCxn id="328" idx="0"/>
          </p:cNvCxnSpPr>
          <p:nvPr/>
        </p:nvCxnSpPr>
        <p:spPr>
          <a:xfrm flipH="1" rot="10800000">
            <a:off x="2223300" y="1712400"/>
            <a:ext cx="3600" cy="4536000"/>
          </a:xfrm>
          <a:prstGeom prst="straightConnector1">
            <a:avLst/>
          </a:prstGeom>
          <a:noFill/>
          <a:ln cap="flat" cmpd="sng" w="38100">
            <a:solidFill>
              <a:srgbClr val="F3F3F3"/>
            </a:solidFill>
            <a:prstDash val="solid"/>
            <a:round/>
            <a:headEnd len="sm" w="sm" type="none"/>
            <a:tailEnd len="sm" w="sm" type="none"/>
          </a:ln>
        </p:spPr>
      </p:cxnSp>
      <p:cxnSp>
        <p:nvCxnSpPr>
          <p:cNvPr id="329" name="Google Shape;329;g19a2b5f8ac7_0_457"/>
          <p:cNvCxnSpPr/>
          <p:nvPr/>
        </p:nvCxnSpPr>
        <p:spPr>
          <a:xfrm flipH="1" rot="10800000">
            <a:off x="5011625" y="2017225"/>
            <a:ext cx="34500" cy="4131900"/>
          </a:xfrm>
          <a:prstGeom prst="straightConnector1">
            <a:avLst/>
          </a:prstGeom>
          <a:noFill/>
          <a:ln cap="flat" cmpd="sng" w="38100">
            <a:solidFill>
              <a:srgbClr val="F3F3F3"/>
            </a:solidFill>
            <a:prstDash val="solid"/>
            <a:round/>
            <a:headEnd len="sm" w="sm" type="none"/>
            <a:tailEnd len="sm" w="sm" type="none"/>
          </a:ln>
        </p:spPr>
      </p:cxnSp>
      <p:cxnSp>
        <p:nvCxnSpPr>
          <p:cNvPr id="330" name="Google Shape;330;g19a2b5f8ac7_0_457"/>
          <p:cNvCxnSpPr>
            <a:stCxn id="331" idx="0"/>
          </p:cNvCxnSpPr>
          <p:nvPr/>
        </p:nvCxnSpPr>
        <p:spPr>
          <a:xfrm flipH="1" rot="10800000">
            <a:off x="9614700" y="2017200"/>
            <a:ext cx="3300" cy="4155000"/>
          </a:xfrm>
          <a:prstGeom prst="straightConnector1">
            <a:avLst/>
          </a:prstGeom>
          <a:noFill/>
          <a:ln cap="flat" cmpd="sng" w="38100">
            <a:solidFill>
              <a:srgbClr val="F3F3F3"/>
            </a:solidFill>
            <a:prstDash val="solid"/>
            <a:round/>
            <a:headEnd len="sm" w="sm" type="none"/>
            <a:tailEnd len="sm" w="sm" type="none"/>
          </a:ln>
        </p:spPr>
      </p:cxnSp>
      <p:sp>
        <p:nvSpPr>
          <p:cNvPr id="332" name="Google Shape;332;g19a2b5f8ac7_0_457"/>
          <p:cNvSpPr txBox="1"/>
          <p:nvPr/>
        </p:nvSpPr>
        <p:spPr>
          <a:xfrm>
            <a:off x="266691" y="1509075"/>
            <a:ext cx="1815900" cy="2065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1" lang="es-ES" sz="2000">
                <a:solidFill>
                  <a:srgbClr val="181818"/>
                </a:solidFill>
                <a:latin typeface="Century Gothic"/>
                <a:ea typeface="Century Gothic"/>
                <a:cs typeface="Century Gothic"/>
                <a:sym typeface="Century Gothic"/>
              </a:rPr>
              <a:t>Fase preparatoria</a:t>
            </a:r>
            <a:endParaRPr b="1" i="0" sz="2000" u="none" cap="none" strike="noStrike">
              <a:solidFill>
                <a:srgbClr val="000000"/>
              </a:solidFill>
              <a:latin typeface="Century Gothic"/>
              <a:ea typeface="Century Gothic"/>
              <a:cs typeface="Century Gothic"/>
              <a:sym typeface="Century Gothic"/>
            </a:endParaRPr>
          </a:p>
          <a:p>
            <a:pPr indent="-184150" lvl="0" marL="266700" marR="0" rtl="0" algn="l">
              <a:lnSpc>
                <a:spcPct val="100000"/>
              </a:lnSpc>
              <a:spcBef>
                <a:spcPts val="1700"/>
              </a:spcBef>
              <a:spcAft>
                <a:spcPts val="0"/>
              </a:spcAft>
              <a:buClr>
                <a:srgbClr val="000000"/>
              </a:buClr>
              <a:buSzPts val="1300"/>
              <a:buFont typeface="Century Gothic"/>
              <a:buChar char="●"/>
            </a:pPr>
            <a:r>
              <a:rPr lang="es-ES" sz="1300">
                <a:latin typeface="Century Gothic"/>
                <a:ea typeface="Century Gothic"/>
                <a:cs typeface="Century Gothic"/>
                <a:sym typeface="Century Gothic"/>
              </a:rPr>
              <a:t>Definición del problema</a:t>
            </a:r>
            <a:endParaRPr sz="1300">
              <a:latin typeface="Century Gothic"/>
              <a:ea typeface="Century Gothic"/>
              <a:cs typeface="Century Gothic"/>
              <a:sym typeface="Century Gothic"/>
            </a:endParaRPr>
          </a:p>
          <a:p>
            <a:pPr indent="-184150" lvl="0" marL="266700" marR="0" rtl="0" algn="l">
              <a:lnSpc>
                <a:spcPct val="100000"/>
              </a:lnSpc>
              <a:spcBef>
                <a:spcPts val="1700"/>
              </a:spcBef>
              <a:spcAft>
                <a:spcPts val="0"/>
              </a:spcAft>
              <a:buClr>
                <a:srgbClr val="000000"/>
              </a:buClr>
              <a:buSzPts val="1300"/>
              <a:buFont typeface="Century Gothic"/>
              <a:buChar char="●"/>
            </a:pPr>
            <a:r>
              <a:rPr b="0" i="0" lang="es-ES" sz="1300" u="none" cap="none" strike="noStrike">
                <a:solidFill>
                  <a:srgbClr val="000000"/>
                </a:solidFill>
                <a:latin typeface="Century Gothic"/>
                <a:ea typeface="Century Gothic"/>
                <a:cs typeface="Century Gothic"/>
                <a:sym typeface="Century Gothic"/>
              </a:rPr>
              <a:t>Articulación con entidades.</a:t>
            </a:r>
            <a:endParaRPr b="0" i="0" sz="1300" u="none" cap="none" strike="noStrike">
              <a:solidFill>
                <a:srgbClr val="000000"/>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rgbClr val="000000"/>
              </a:buClr>
              <a:buSzPts val="1300"/>
              <a:buFont typeface="Century Gothic"/>
              <a:buChar char="●"/>
            </a:pPr>
            <a:r>
              <a:rPr b="0" i="0" lang="es-ES" sz="1300" u="none" cap="none" strike="noStrike">
                <a:solidFill>
                  <a:srgbClr val="000000"/>
                </a:solidFill>
                <a:latin typeface="Century Gothic"/>
                <a:ea typeface="Century Gothic"/>
                <a:cs typeface="Century Gothic"/>
                <a:sym typeface="Century Gothic"/>
              </a:rPr>
              <a:t>Metas de ciudad.</a:t>
            </a:r>
            <a:endParaRPr sz="1300">
              <a:latin typeface="Century Gothic"/>
              <a:ea typeface="Century Gothic"/>
              <a:cs typeface="Century Gothic"/>
              <a:sym typeface="Century Gothic"/>
            </a:endParaRPr>
          </a:p>
        </p:txBody>
      </p:sp>
      <p:sp>
        <p:nvSpPr>
          <p:cNvPr id="333" name="Google Shape;333;g19a2b5f8ac7_0_457"/>
          <p:cNvSpPr txBox="1"/>
          <p:nvPr/>
        </p:nvSpPr>
        <p:spPr>
          <a:xfrm>
            <a:off x="9615320" y="1507450"/>
            <a:ext cx="2354400" cy="1944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181818"/>
                </a:solidFill>
                <a:latin typeface="Century Gothic"/>
                <a:ea typeface="Century Gothic"/>
                <a:cs typeface="Century Gothic"/>
                <a:sym typeface="Century Gothic"/>
              </a:rPr>
              <a:t>IMPLEMENTACIÓN</a:t>
            </a:r>
            <a:endParaRPr b="1" i="0" sz="2000" u="none" cap="none" strike="noStrike">
              <a:solidFill>
                <a:srgbClr val="000000"/>
              </a:solidFill>
              <a:latin typeface="Century Gothic"/>
              <a:ea typeface="Century Gothic"/>
              <a:cs typeface="Century Gothic"/>
              <a:sym typeface="Century Gothic"/>
            </a:endParaRPr>
          </a:p>
          <a:p>
            <a:pPr indent="-184150" lvl="0" marL="266700" marR="0" rtl="0" algn="l">
              <a:lnSpc>
                <a:spcPct val="100000"/>
              </a:lnSpc>
              <a:spcBef>
                <a:spcPts val="1700"/>
              </a:spcBef>
              <a:spcAft>
                <a:spcPts val="0"/>
              </a:spcAft>
              <a:buClr>
                <a:schemeClr val="dk1"/>
              </a:buClr>
              <a:buSzPts val="1300"/>
              <a:buFont typeface="Century Gothic"/>
              <a:buChar char="●"/>
            </a:pPr>
            <a:r>
              <a:rPr b="1" i="0" lang="es-ES" sz="1300" u="none" cap="none" strike="noStrike">
                <a:solidFill>
                  <a:schemeClr val="dk1"/>
                </a:solidFill>
                <a:latin typeface="Century Gothic"/>
                <a:ea typeface="Century Gothic"/>
                <a:cs typeface="Century Gothic"/>
                <a:sym typeface="Century Gothic"/>
              </a:rPr>
              <a:t>2023 hasta 2040.</a:t>
            </a:r>
            <a:endParaRPr b="1" i="0" sz="1300" u="none" cap="none" strike="noStrike">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b="0" i="0" lang="es-ES" sz="1300" u="none" cap="none" strike="noStrike">
                <a:solidFill>
                  <a:schemeClr val="dk1"/>
                </a:solidFill>
                <a:latin typeface="Century Gothic"/>
                <a:ea typeface="Century Gothic"/>
                <a:cs typeface="Century Gothic"/>
                <a:sym typeface="Century Gothic"/>
              </a:rPr>
              <a:t>Algunas estrategias ya están andando</a:t>
            </a:r>
            <a:endParaRPr b="0" i="0" sz="1300" u="none" cap="none" strike="noStrike">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Seguimiento</a:t>
            </a:r>
            <a:endParaRPr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Evaluación</a:t>
            </a:r>
            <a:endParaRPr sz="1300">
              <a:solidFill>
                <a:schemeClr val="dk1"/>
              </a:solidFill>
              <a:latin typeface="Century Gothic"/>
              <a:ea typeface="Century Gothic"/>
              <a:cs typeface="Century Gothic"/>
              <a:sym typeface="Century Gothic"/>
            </a:endParaRPr>
          </a:p>
          <a:p>
            <a:pPr indent="0" lvl="0" marL="12700" marR="0" rtl="0" algn="l">
              <a:lnSpc>
                <a:spcPct val="100000"/>
              </a:lnSpc>
              <a:spcBef>
                <a:spcPts val="1600"/>
              </a:spcBef>
              <a:spcAft>
                <a:spcPts val="0"/>
              </a:spcAft>
              <a:buClr>
                <a:srgbClr val="000000"/>
              </a:buClr>
              <a:buSzPts val="1300"/>
              <a:buFont typeface="Arial"/>
              <a:buNone/>
            </a:pPr>
            <a:r>
              <a:t/>
            </a:r>
            <a:endParaRPr b="0" i="0" sz="1300" u="none" cap="none" strike="noStrike">
              <a:solidFill>
                <a:srgbClr val="181818"/>
              </a:solidFill>
              <a:latin typeface="Century Gothic"/>
              <a:ea typeface="Century Gothic"/>
              <a:cs typeface="Century Gothic"/>
              <a:sym typeface="Century Gothic"/>
            </a:endParaRPr>
          </a:p>
        </p:txBody>
      </p:sp>
      <p:sp>
        <p:nvSpPr>
          <p:cNvPr id="334" name="Google Shape;334;g19a2b5f8ac7_0_457"/>
          <p:cNvSpPr txBox="1"/>
          <p:nvPr/>
        </p:nvSpPr>
        <p:spPr>
          <a:xfrm>
            <a:off x="2527650" y="1509075"/>
            <a:ext cx="2223000" cy="4332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181818"/>
                </a:solidFill>
                <a:latin typeface="Century Gothic"/>
                <a:ea typeface="Century Gothic"/>
                <a:cs typeface="Century Gothic"/>
                <a:sym typeface="Century Gothic"/>
              </a:rPr>
              <a:t>DIAGNÓSTICO</a:t>
            </a:r>
            <a:endParaRPr b="1" i="0" sz="2000" u="none" cap="none" strike="noStrike">
              <a:solidFill>
                <a:srgbClr val="000000"/>
              </a:solidFill>
              <a:latin typeface="Century Gothic"/>
              <a:ea typeface="Century Gothic"/>
              <a:cs typeface="Century Gothic"/>
              <a:sym typeface="Century Gothic"/>
            </a:endParaRPr>
          </a:p>
          <a:p>
            <a:pPr indent="-184150" lvl="0" marL="266700" marR="0" rtl="0" algn="l">
              <a:lnSpc>
                <a:spcPct val="100000"/>
              </a:lnSpc>
              <a:spcBef>
                <a:spcPts val="1700"/>
              </a:spcBef>
              <a:spcAft>
                <a:spcPts val="0"/>
              </a:spcAft>
              <a:buClr>
                <a:schemeClr val="dk1"/>
              </a:buClr>
              <a:buSzPts val="1300"/>
              <a:buFont typeface="Century Gothic"/>
              <a:buChar char="●"/>
            </a:pPr>
            <a:r>
              <a:rPr b="0" i="0" lang="es-ES" sz="1300" u="none" cap="none" strike="noStrike">
                <a:solidFill>
                  <a:schemeClr val="dk1"/>
                </a:solidFill>
                <a:latin typeface="Century Gothic"/>
                <a:ea typeface="Century Gothic"/>
                <a:cs typeface="Century Gothic"/>
                <a:sym typeface="Century Gothic"/>
              </a:rPr>
              <a:t>Diagnóstico cuantitativo y cualitativo</a:t>
            </a:r>
            <a:endParaRPr b="0" i="0" sz="1300" u="none" cap="none" strike="noStrike">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b="0" i="0" lang="es-ES" sz="1300" u="none" cap="none" strike="noStrike">
                <a:solidFill>
                  <a:schemeClr val="dk1"/>
                </a:solidFill>
                <a:latin typeface="Century Gothic"/>
                <a:ea typeface="Century Gothic"/>
                <a:cs typeface="Century Gothic"/>
                <a:sym typeface="Century Gothic"/>
              </a:rPr>
              <a:t>Análisis de regulación</a:t>
            </a:r>
            <a:endParaRPr b="0" i="0" sz="1300" u="none" cap="none" strike="noStrike">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b="0" i="0" lang="es-ES" sz="1300" u="none" cap="none" strike="noStrike">
                <a:solidFill>
                  <a:schemeClr val="dk1"/>
                </a:solidFill>
                <a:latin typeface="Century Gothic"/>
                <a:ea typeface="Century Gothic"/>
                <a:cs typeface="Century Gothic"/>
                <a:sym typeface="Century Gothic"/>
              </a:rPr>
              <a:t>Análisis de actores</a:t>
            </a:r>
            <a:endParaRPr b="0" i="0" sz="1300" u="none" cap="none" strike="noStrike">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b="0" i="0" lang="es-ES" sz="1300" u="none" cap="none" strike="noStrike">
                <a:solidFill>
                  <a:schemeClr val="dk1"/>
                </a:solidFill>
                <a:latin typeface="Century Gothic"/>
                <a:ea typeface="Century Gothic"/>
                <a:cs typeface="Century Gothic"/>
                <a:sym typeface="Century Gothic"/>
              </a:rPr>
              <a:t>Casos internacionales</a:t>
            </a:r>
            <a:endParaRPr b="0" i="0" sz="1300" u="none" cap="none" strike="noStrike">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b="1" i="0" lang="es-ES" sz="1300" u="none" cap="none" strike="noStrike">
                <a:solidFill>
                  <a:schemeClr val="dk1"/>
                </a:solidFill>
                <a:latin typeface="Century Gothic"/>
                <a:ea typeface="Century Gothic"/>
                <a:cs typeface="Century Gothic"/>
                <a:sym typeface="Century Gothic"/>
              </a:rPr>
              <a:t>Participación - más de 40 espacios con actores</a:t>
            </a:r>
            <a:endParaRPr b="1"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Análisis de puntos críticos</a:t>
            </a:r>
            <a:endParaRPr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b="0" i="0" lang="es-ES" sz="1300" u="none" cap="none" strike="noStrike">
                <a:solidFill>
                  <a:schemeClr val="dk1"/>
                </a:solidFill>
                <a:latin typeface="Century Gothic"/>
                <a:ea typeface="Century Gothic"/>
                <a:cs typeface="Century Gothic"/>
                <a:sym typeface="Century Gothic"/>
              </a:rPr>
              <a:t>Definición de factores estra</a:t>
            </a:r>
            <a:r>
              <a:rPr lang="es-ES" sz="1300">
                <a:solidFill>
                  <a:schemeClr val="dk1"/>
                </a:solidFill>
                <a:latin typeface="Century Gothic"/>
                <a:ea typeface="Century Gothic"/>
                <a:cs typeface="Century Gothic"/>
                <a:sym typeface="Century Gothic"/>
              </a:rPr>
              <a:t>tégicos</a:t>
            </a:r>
            <a:endParaRPr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Concepto técnico favorable al documento de diagnóstico:</a:t>
            </a:r>
            <a:r>
              <a:rPr b="1" lang="es-ES" sz="1300">
                <a:solidFill>
                  <a:schemeClr val="dk1"/>
                </a:solidFill>
                <a:latin typeface="Century Gothic"/>
                <a:ea typeface="Century Gothic"/>
                <a:cs typeface="Century Gothic"/>
                <a:sym typeface="Century Gothic"/>
              </a:rPr>
              <a:t> 23 de junio de 2021</a:t>
            </a:r>
            <a:endParaRPr b="1" sz="1300">
              <a:solidFill>
                <a:schemeClr val="dk1"/>
              </a:solidFill>
              <a:latin typeface="Century Gothic"/>
              <a:ea typeface="Century Gothic"/>
              <a:cs typeface="Century Gothic"/>
              <a:sym typeface="Century Gothic"/>
            </a:endParaRPr>
          </a:p>
          <a:p>
            <a:pPr indent="0" lvl="0" marL="12700" marR="0" rtl="0" algn="l">
              <a:lnSpc>
                <a:spcPct val="110300"/>
              </a:lnSpc>
              <a:spcBef>
                <a:spcPts val="1500"/>
              </a:spcBef>
              <a:spcAft>
                <a:spcPts val="0"/>
              </a:spcAft>
              <a:buClr>
                <a:srgbClr val="000000"/>
              </a:buClr>
              <a:buSzPts val="1300"/>
              <a:buFont typeface="Arial"/>
              <a:buNone/>
            </a:pPr>
            <a:r>
              <a:t/>
            </a:r>
            <a:endParaRPr b="0" i="0" sz="1300" u="none" cap="none" strike="noStrike">
              <a:solidFill>
                <a:srgbClr val="181818"/>
              </a:solidFill>
              <a:latin typeface="Century Gothic"/>
              <a:ea typeface="Century Gothic"/>
              <a:cs typeface="Century Gothic"/>
              <a:sym typeface="Century Gothic"/>
            </a:endParaRPr>
          </a:p>
        </p:txBody>
      </p:sp>
      <p:pic>
        <p:nvPicPr>
          <p:cNvPr id="335" name="Google Shape;335;g19a2b5f8ac7_0_457"/>
          <p:cNvPicPr preferRelativeResize="0"/>
          <p:nvPr/>
        </p:nvPicPr>
        <p:blipFill rotWithShape="1">
          <a:blip r:embed="rId4">
            <a:alphaModFix/>
          </a:blip>
          <a:srcRect b="0" l="0" r="0" t="0"/>
          <a:stretch/>
        </p:blipFill>
        <p:spPr>
          <a:xfrm>
            <a:off x="5828668" y="5815867"/>
            <a:ext cx="699324" cy="699300"/>
          </a:xfrm>
          <a:prstGeom prst="rect">
            <a:avLst/>
          </a:prstGeom>
          <a:noFill/>
          <a:ln>
            <a:noFill/>
          </a:ln>
        </p:spPr>
      </p:pic>
      <p:sp>
        <p:nvSpPr>
          <p:cNvPr id="336" name="Google Shape;336;g19a2b5f8ac7_0_457"/>
          <p:cNvSpPr txBox="1"/>
          <p:nvPr/>
        </p:nvSpPr>
        <p:spPr>
          <a:xfrm>
            <a:off x="5191676" y="1552575"/>
            <a:ext cx="4347300" cy="4774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rPr b="1" i="0" lang="es-ES" sz="2000" u="none" cap="none" strike="noStrike">
                <a:solidFill>
                  <a:srgbClr val="181818"/>
                </a:solidFill>
                <a:latin typeface="Century Gothic"/>
                <a:ea typeface="Century Gothic"/>
                <a:cs typeface="Century Gothic"/>
                <a:sym typeface="Century Gothic"/>
              </a:rPr>
              <a:t>FORMULACIÓN</a:t>
            </a:r>
            <a:endParaRPr b="1" i="0" sz="2000" u="none" cap="none" strike="noStrike">
              <a:solidFill>
                <a:srgbClr val="000000"/>
              </a:solidFill>
              <a:latin typeface="Century Gothic"/>
              <a:ea typeface="Century Gothic"/>
              <a:cs typeface="Century Gothic"/>
              <a:sym typeface="Century Gothic"/>
            </a:endParaRPr>
          </a:p>
          <a:p>
            <a:pPr indent="-158750" lvl="0" marL="266700" marR="0" rtl="0" algn="l">
              <a:lnSpc>
                <a:spcPct val="100000"/>
              </a:lnSpc>
              <a:spcBef>
                <a:spcPts val="1700"/>
              </a:spcBef>
              <a:spcAft>
                <a:spcPts val="0"/>
              </a:spcAft>
              <a:buClr>
                <a:schemeClr val="dk1"/>
              </a:buClr>
              <a:buSzPts val="1300"/>
              <a:buFont typeface="Century Gothic"/>
              <a:buChar char="●"/>
            </a:pPr>
            <a:r>
              <a:rPr b="1" i="0" lang="es-ES" sz="1300" u="none" cap="none" strike="noStrike">
                <a:solidFill>
                  <a:schemeClr val="dk1"/>
                </a:solidFill>
                <a:latin typeface="Century Gothic"/>
                <a:ea typeface="Century Gothic"/>
                <a:cs typeface="Century Gothic"/>
                <a:sym typeface="Century Gothic"/>
              </a:rPr>
              <a:t>Participación - más de 40 espacios con actores</a:t>
            </a:r>
            <a:endParaRPr b="1"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b="0" i="0" lang="es-ES" sz="1300" u="none" cap="none" strike="noStrike">
                <a:solidFill>
                  <a:schemeClr val="dk1"/>
                </a:solidFill>
                <a:latin typeface="Century Gothic"/>
                <a:ea typeface="Century Gothic"/>
                <a:cs typeface="Century Gothic"/>
                <a:sym typeface="Century Gothic"/>
              </a:rPr>
              <a:t>Definición de objetivos y metas</a:t>
            </a:r>
            <a:endParaRPr b="0" i="0" sz="1300" u="none" cap="none" strike="noStrike">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b="0" i="0" lang="es-ES" sz="1300" u="none" cap="none" strike="noStrike">
                <a:solidFill>
                  <a:schemeClr val="dk1"/>
                </a:solidFill>
                <a:latin typeface="Century Gothic"/>
                <a:ea typeface="Century Gothic"/>
                <a:cs typeface="Century Gothic"/>
                <a:sym typeface="Century Gothic"/>
              </a:rPr>
              <a:t>Definición de estrategias</a:t>
            </a:r>
            <a:endParaRPr b="0" i="0" sz="1300" u="none" cap="none" strike="noStrike">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b="0" i="0" lang="es-ES" sz="1300" u="none" cap="none" strike="noStrike">
                <a:solidFill>
                  <a:schemeClr val="dk1"/>
                </a:solidFill>
                <a:latin typeface="Century Gothic"/>
                <a:ea typeface="Century Gothic"/>
                <a:cs typeface="Century Gothic"/>
                <a:sym typeface="Century Gothic"/>
              </a:rPr>
              <a:t>Plan de acción - Concertación</a:t>
            </a:r>
            <a:endParaRPr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Costos política</a:t>
            </a:r>
            <a:endParaRPr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Documento política</a:t>
            </a:r>
            <a:endParaRPr sz="1300">
              <a:solidFill>
                <a:schemeClr val="dk1"/>
              </a:solidFill>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1300"/>
              <a:buFont typeface="Arial"/>
              <a:buNone/>
            </a:pPr>
            <a:r>
              <a:t/>
            </a:r>
            <a:endParaRPr b="1" i="0" sz="1300" u="none" cap="none" strike="noStrike">
              <a:solidFill>
                <a:srgbClr val="FF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300"/>
              <a:buFont typeface="Arial"/>
              <a:buNone/>
            </a:pPr>
            <a:r>
              <a:rPr b="1" i="0" lang="es-ES" sz="1300" u="none" cap="none" strike="noStrike">
                <a:solidFill>
                  <a:srgbClr val="66E026"/>
                </a:solidFill>
                <a:latin typeface="Century Gothic"/>
                <a:ea typeface="Century Gothic"/>
                <a:cs typeface="Century Gothic"/>
                <a:sym typeface="Century Gothic"/>
              </a:rPr>
              <a:t>Siguientes pasos:</a:t>
            </a:r>
            <a:endParaRPr b="1" i="0" sz="1300" u="none" cap="none" strike="noStrike">
              <a:solidFill>
                <a:srgbClr val="66E026"/>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b="0" i="0" lang="es-ES" sz="1300" u="none" cap="none" strike="noStrike">
                <a:solidFill>
                  <a:schemeClr val="dk1"/>
                </a:solidFill>
                <a:latin typeface="Century Gothic"/>
                <a:ea typeface="Century Gothic"/>
                <a:cs typeface="Century Gothic"/>
                <a:sym typeface="Century Gothic"/>
              </a:rPr>
              <a:t>Presentación al Comité Sectorial d</a:t>
            </a:r>
            <a:r>
              <a:rPr lang="es-ES" sz="1300">
                <a:solidFill>
                  <a:schemeClr val="dk1"/>
                </a:solidFill>
                <a:latin typeface="Century Gothic"/>
                <a:ea typeface="Century Gothic"/>
                <a:cs typeface="Century Gothic"/>
                <a:sym typeface="Century Gothic"/>
              </a:rPr>
              <a:t>e</a:t>
            </a:r>
            <a:r>
              <a:rPr b="0" i="0" lang="es-ES" sz="1300" u="none" cap="none" strike="noStrike">
                <a:solidFill>
                  <a:schemeClr val="dk1"/>
                </a:solidFill>
                <a:latin typeface="Century Gothic"/>
                <a:ea typeface="Century Gothic"/>
                <a:cs typeface="Century Gothic"/>
                <a:sym typeface="Century Gothic"/>
              </a:rPr>
              <a:t> Movilidad </a:t>
            </a:r>
            <a:r>
              <a:rPr lang="es-ES" sz="1300">
                <a:solidFill>
                  <a:schemeClr val="dk1"/>
                </a:solidFill>
                <a:latin typeface="Century Gothic"/>
                <a:ea typeface="Century Gothic"/>
                <a:cs typeface="Century Gothic"/>
                <a:sym typeface="Century Gothic"/>
              </a:rPr>
              <a:t>- </a:t>
            </a:r>
            <a:r>
              <a:rPr b="1" lang="es-ES" sz="1300">
                <a:solidFill>
                  <a:schemeClr val="dk1"/>
                </a:solidFill>
                <a:latin typeface="Century Gothic"/>
                <a:ea typeface="Century Gothic"/>
                <a:cs typeface="Century Gothic"/>
                <a:sym typeface="Century Gothic"/>
              </a:rPr>
              <a:t>29</a:t>
            </a:r>
            <a:r>
              <a:rPr b="1" lang="es-ES" sz="1300">
                <a:solidFill>
                  <a:schemeClr val="dk1"/>
                </a:solidFill>
                <a:latin typeface="Century Gothic"/>
                <a:ea typeface="Century Gothic"/>
                <a:cs typeface="Century Gothic"/>
                <a:sym typeface="Century Gothic"/>
              </a:rPr>
              <a:t> noviembre</a:t>
            </a:r>
            <a:endParaRPr b="1"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R</a:t>
            </a:r>
            <a:r>
              <a:rPr lang="es-ES" sz="1300">
                <a:solidFill>
                  <a:schemeClr val="dk1"/>
                </a:solidFill>
                <a:latin typeface="Century Gothic"/>
                <a:ea typeface="Century Gothic"/>
                <a:cs typeface="Century Gothic"/>
                <a:sym typeface="Century Gothic"/>
              </a:rPr>
              <a:t>adicación en SDP- </a:t>
            </a:r>
            <a:r>
              <a:rPr b="1" lang="es-ES" sz="1300">
                <a:solidFill>
                  <a:schemeClr val="dk1"/>
                </a:solidFill>
                <a:latin typeface="Century Gothic"/>
                <a:ea typeface="Century Gothic"/>
                <a:cs typeface="Century Gothic"/>
                <a:sym typeface="Century Gothic"/>
              </a:rPr>
              <a:t>30 noviembre</a:t>
            </a:r>
            <a:endParaRPr b="1"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Emisión de concepto unificado - </a:t>
            </a:r>
            <a:r>
              <a:rPr b="1" lang="es-ES" sz="1300">
                <a:solidFill>
                  <a:schemeClr val="dk1"/>
                </a:solidFill>
                <a:latin typeface="Century Gothic"/>
                <a:ea typeface="Century Gothic"/>
                <a:cs typeface="Century Gothic"/>
                <a:sym typeface="Century Gothic"/>
              </a:rPr>
              <a:t>20 diciembre</a:t>
            </a:r>
            <a:endParaRPr b="1"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Atención de observaciones - </a:t>
            </a:r>
            <a:r>
              <a:rPr b="1" lang="es-ES" sz="1300">
                <a:solidFill>
                  <a:schemeClr val="dk1"/>
                </a:solidFill>
                <a:latin typeface="Century Gothic"/>
                <a:ea typeface="Century Gothic"/>
                <a:cs typeface="Century Gothic"/>
                <a:sym typeface="Century Gothic"/>
              </a:rPr>
              <a:t>13 enero</a:t>
            </a:r>
            <a:endParaRPr b="1"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Presentación en Pre CONPES- </a:t>
            </a:r>
            <a:r>
              <a:rPr b="1" lang="es-ES" sz="1300">
                <a:solidFill>
                  <a:schemeClr val="dk1"/>
                </a:solidFill>
                <a:latin typeface="Century Gothic"/>
                <a:ea typeface="Century Gothic"/>
                <a:cs typeface="Century Gothic"/>
                <a:sym typeface="Century Gothic"/>
              </a:rPr>
              <a:t>20 enero</a:t>
            </a:r>
            <a:endParaRPr b="1"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Atención de observaciones - </a:t>
            </a:r>
            <a:r>
              <a:rPr b="1" lang="es-ES" sz="1300">
                <a:solidFill>
                  <a:schemeClr val="dk1"/>
                </a:solidFill>
                <a:latin typeface="Century Gothic"/>
                <a:ea typeface="Century Gothic"/>
                <a:cs typeface="Century Gothic"/>
                <a:sym typeface="Century Gothic"/>
              </a:rPr>
              <a:t>3 febrero</a:t>
            </a:r>
            <a:endParaRPr b="1"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Radicación en Sec. </a:t>
            </a:r>
            <a:r>
              <a:rPr lang="es-ES" sz="1300">
                <a:solidFill>
                  <a:schemeClr val="dk1"/>
                </a:solidFill>
                <a:latin typeface="Century Gothic"/>
                <a:ea typeface="Century Gothic"/>
                <a:cs typeface="Century Gothic"/>
                <a:sym typeface="Century Gothic"/>
              </a:rPr>
              <a:t>Jurídica</a:t>
            </a:r>
            <a:r>
              <a:rPr lang="es-ES" sz="1300">
                <a:solidFill>
                  <a:schemeClr val="dk1"/>
                </a:solidFill>
                <a:latin typeface="Century Gothic"/>
                <a:ea typeface="Century Gothic"/>
                <a:cs typeface="Century Gothic"/>
                <a:sym typeface="Century Gothic"/>
              </a:rPr>
              <a:t> - </a:t>
            </a:r>
            <a:r>
              <a:rPr b="1" lang="es-ES" sz="1300">
                <a:solidFill>
                  <a:schemeClr val="dk1"/>
                </a:solidFill>
                <a:latin typeface="Century Gothic"/>
                <a:ea typeface="Century Gothic"/>
                <a:cs typeface="Century Gothic"/>
                <a:sym typeface="Century Gothic"/>
              </a:rPr>
              <a:t>3 febrero</a:t>
            </a:r>
            <a:endParaRPr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Presentación en CONPES- </a:t>
            </a:r>
            <a:r>
              <a:rPr b="1" lang="es-ES" sz="1300">
                <a:solidFill>
                  <a:schemeClr val="dk1"/>
                </a:solidFill>
                <a:latin typeface="Century Gothic"/>
                <a:ea typeface="Century Gothic"/>
                <a:cs typeface="Century Gothic"/>
                <a:sym typeface="Century Gothic"/>
              </a:rPr>
              <a:t>28 de febrero</a:t>
            </a:r>
            <a:endParaRPr b="1"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Formalización adopción (numeración, trámite imprenta, etc</a:t>
            </a:r>
            <a:r>
              <a:rPr lang="es-ES" sz="1300">
                <a:solidFill>
                  <a:schemeClr val="dk1"/>
                </a:solidFill>
                <a:latin typeface="Century Gothic"/>
                <a:ea typeface="Century Gothic"/>
                <a:cs typeface="Century Gothic"/>
                <a:sym typeface="Century Gothic"/>
              </a:rPr>
              <a:t>)</a:t>
            </a:r>
            <a:r>
              <a:rPr b="1" lang="es-ES" sz="1300">
                <a:solidFill>
                  <a:schemeClr val="dk1"/>
                </a:solidFill>
                <a:latin typeface="Century Gothic"/>
                <a:ea typeface="Century Gothic"/>
                <a:cs typeface="Century Gothic"/>
                <a:sym typeface="Century Gothic"/>
              </a:rPr>
              <a:t> - 3 de marzo</a:t>
            </a:r>
            <a:endParaRPr b="1" sz="1300">
              <a:solidFill>
                <a:schemeClr val="dk1"/>
              </a:solidFill>
              <a:latin typeface="Century Gothic"/>
              <a:ea typeface="Century Gothic"/>
              <a:cs typeface="Century Gothic"/>
              <a:sym typeface="Century Gothic"/>
            </a:endParaRPr>
          </a:p>
          <a:p>
            <a:pPr indent="-184150" lvl="0" marL="266700" marR="0" rtl="0" algn="l">
              <a:lnSpc>
                <a:spcPct val="100000"/>
              </a:lnSpc>
              <a:spcBef>
                <a:spcPts val="0"/>
              </a:spcBef>
              <a:spcAft>
                <a:spcPts val="0"/>
              </a:spcAft>
              <a:buClr>
                <a:schemeClr val="dk1"/>
              </a:buClr>
              <a:buSzPts val="1300"/>
              <a:buFont typeface="Century Gothic"/>
              <a:buChar char="●"/>
            </a:pPr>
            <a:r>
              <a:rPr lang="es-ES" sz="1300">
                <a:solidFill>
                  <a:schemeClr val="dk1"/>
                </a:solidFill>
                <a:latin typeface="Century Gothic"/>
                <a:ea typeface="Century Gothic"/>
                <a:cs typeface="Century Gothic"/>
                <a:sym typeface="Century Gothic"/>
              </a:rPr>
              <a:t>Publicación en página, adopción y difusión- </a:t>
            </a:r>
            <a:r>
              <a:rPr b="1" lang="es-ES" sz="1300">
                <a:solidFill>
                  <a:schemeClr val="dk1"/>
                </a:solidFill>
                <a:latin typeface="Century Gothic"/>
                <a:ea typeface="Century Gothic"/>
                <a:cs typeface="Century Gothic"/>
                <a:sym typeface="Century Gothic"/>
              </a:rPr>
              <a:t>3 de marzo</a:t>
            </a:r>
            <a:endParaRPr b="1" i="0" sz="1300" u="none" cap="none" strike="noStrike">
              <a:solidFill>
                <a:schemeClr val="dk1"/>
              </a:solidFill>
              <a:latin typeface="Century Gothic"/>
              <a:ea typeface="Century Gothic"/>
              <a:cs typeface="Century Gothic"/>
              <a:sym typeface="Century Gothic"/>
            </a:endParaRPr>
          </a:p>
        </p:txBody>
      </p:sp>
      <p:sp>
        <p:nvSpPr>
          <p:cNvPr id="337" name="Google Shape;337;g19a2b5f8ac7_0_457"/>
          <p:cNvSpPr txBox="1"/>
          <p:nvPr/>
        </p:nvSpPr>
        <p:spPr>
          <a:xfrm>
            <a:off x="3243300" y="6293300"/>
            <a:ext cx="2600400" cy="59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2000"/>
              <a:buFont typeface="Arial"/>
              <a:buNone/>
            </a:pPr>
            <a:r>
              <a:t/>
            </a:r>
            <a:endParaRPr b="0" i="0" sz="300" u="none" cap="none" strike="noStrike">
              <a:solidFill>
                <a:srgbClr val="1C2046"/>
              </a:solidFill>
              <a:latin typeface="Century Gothic"/>
              <a:ea typeface="Century Gothic"/>
              <a:cs typeface="Century Gothic"/>
              <a:sym typeface="Century Gothic"/>
            </a:endParaRPr>
          </a:p>
        </p:txBody>
      </p:sp>
      <p:sp>
        <p:nvSpPr>
          <p:cNvPr id="338" name="Google Shape;338;g19a2b5f8ac7_0_457"/>
          <p:cNvSpPr txBox="1"/>
          <p:nvPr/>
        </p:nvSpPr>
        <p:spPr>
          <a:xfrm>
            <a:off x="-76200" y="6248400"/>
            <a:ext cx="789000" cy="4926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b="1" lang="es-ES" sz="2000">
                <a:solidFill>
                  <a:srgbClr val="181818"/>
                </a:solidFill>
                <a:latin typeface="Century Gothic"/>
                <a:ea typeface="Century Gothic"/>
                <a:cs typeface="Century Gothic"/>
                <a:sym typeface="Century Gothic"/>
              </a:rPr>
              <a:t>2019</a:t>
            </a:r>
            <a:endParaRPr/>
          </a:p>
        </p:txBody>
      </p:sp>
      <p:sp>
        <p:nvSpPr>
          <p:cNvPr id="328" name="Google Shape;328;g19a2b5f8ac7_0_457"/>
          <p:cNvSpPr txBox="1"/>
          <p:nvPr/>
        </p:nvSpPr>
        <p:spPr>
          <a:xfrm>
            <a:off x="1828800" y="6248400"/>
            <a:ext cx="789000" cy="4926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b="1" lang="es-ES" sz="2000">
                <a:solidFill>
                  <a:srgbClr val="181818"/>
                </a:solidFill>
                <a:latin typeface="Century Gothic"/>
                <a:ea typeface="Century Gothic"/>
                <a:cs typeface="Century Gothic"/>
                <a:sym typeface="Century Gothic"/>
              </a:rPr>
              <a:t>2020</a:t>
            </a:r>
            <a:endParaRPr/>
          </a:p>
        </p:txBody>
      </p:sp>
      <p:sp>
        <p:nvSpPr>
          <p:cNvPr id="339" name="Google Shape;339;g19a2b5f8ac7_0_457"/>
          <p:cNvSpPr txBox="1"/>
          <p:nvPr/>
        </p:nvSpPr>
        <p:spPr>
          <a:xfrm>
            <a:off x="4648200" y="6248400"/>
            <a:ext cx="789000" cy="4926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b="1" lang="es-ES" sz="2000">
                <a:solidFill>
                  <a:srgbClr val="181818"/>
                </a:solidFill>
                <a:latin typeface="Century Gothic"/>
                <a:ea typeface="Century Gothic"/>
                <a:cs typeface="Century Gothic"/>
                <a:sym typeface="Century Gothic"/>
              </a:rPr>
              <a:t>2021</a:t>
            </a:r>
            <a:endParaRPr/>
          </a:p>
        </p:txBody>
      </p:sp>
      <p:sp>
        <p:nvSpPr>
          <p:cNvPr id="331" name="Google Shape;331;g19a2b5f8ac7_0_457"/>
          <p:cNvSpPr txBox="1"/>
          <p:nvPr/>
        </p:nvSpPr>
        <p:spPr>
          <a:xfrm>
            <a:off x="9220200" y="6172200"/>
            <a:ext cx="789000" cy="492600"/>
          </a:xfrm>
          <a:prstGeom prst="rect">
            <a:avLst/>
          </a:prstGeom>
          <a:noFill/>
          <a:ln>
            <a:noFill/>
          </a:ln>
        </p:spPr>
        <p:txBody>
          <a:bodyPr anchorCtr="0" anchor="t" bIns="91425" lIns="91425" spcFirstLastPara="1" rIns="91425" wrap="square" tIns="91425">
            <a:spAutoFit/>
          </a:bodyPr>
          <a:lstStyle/>
          <a:p>
            <a:pPr indent="0" lvl="0" marL="12700" rtl="0" algn="l">
              <a:spcBef>
                <a:spcPts val="0"/>
              </a:spcBef>
              <a:spcAft>
                <a:spcPts val="0"/>
              </a:spcAft>
              <a:buNone/>
            </a:pPr>
            <a:r>
              <a:rPr b="1" lang="es-ES" sz="2000">
                <a:solidFill>
                  <a:srgbClr val="181818"/>
                </a:solidFill>
                <a:latin typeface="Century Gothic"/>
                <a:ea typeface="Century Gothic"/>
                <a:cs typeface="Century Gothic"/>
                <a:sym typeface="Century Gothic"/>
              </a:rPr>
              <a:t>2023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D"/>
        </a:solidFill>
      </p:bgPr>
    </p:bg>
    <p:spTree>
      <p:nvGrpSpPr>
        <p:cNvPr id="344" name="Shape 344"/>
        <p:cNvGrpSpPr/>
        <p:nvPr/>
      </p:nvGrpSpPr>
      <p:grpSpPr>
        <a:xfrm>
          <a:off x="0" y="0"/>
          <a:ext cx="0" cy="0"/>
          <a:chOff x="0" y="0"/>
          <a:chExt cx="0" cy="0"/>
        </a:xfrm>
      </p:grpSpPr>
      <p:sp>
        <p:nvSpPr>
          <p:cNvPr id="345" name="Google Shape;345;g1a6c86eb1ba_0_335"/>
          <p:cNvSpPr txBox="1"/>
          <p:nvPr>
            <p:ph type="ctrTitle"/>
          </p:nvPr>
        </p:nvSpPr>
        <p:spPr>
          <a:xfrm>
            <a:off x="10" y="4086602"/>
            <a:ext cx="7095000" cy="2170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6E026"/>
              </a:buClr>
              <a:buSzPts val="4800"/>
              <a:buFont typeface="Arial"/>
              <a:buNone/>
            </a:pPr>
            <a:r>
              <a:rPr lang="es-ES" sz="4600">
                <a:solidFill>
                  <a:srgbClr val="1C2046"/>
                </a:solidFill>
              </a:rPr>
              <a:t>PLAN DE ACCIÓN</a:t>
            </a:r>
            <a:endParaRPr sz="4600">
              <a:solidFill>
                <a:srgbClr val="1C204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1a6c86eb1ba_0_867"/>
          <p:cNvSpPr/>
          <p:nvPr/>
        </p:nvSpPr>
        <p:spPr>
          <a:xfrm>
            <a:off x="-38100" y="-1333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1" name="Google Shape;351;g1a6c86eb1ba_0_867"/>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52" name="Google Shape;352;g1a6c86eb1ba_0_867"/>
          <p:cNvPicPr preferRelativeResize="0"/>
          <p:nvPr/>
        </p:nvPicPr>
        <p:blipFill rotWithShape="1">
          <a:blip r:embed="rId3">
            <a:alphaModFix/>
          </a:blip>
          <a:srcRect b="27316" l="7577" r="4917" t="23296"/>
          <a:stretch/>
        </p:blipFill>
        <p:spPr>
          <a:xfrm>
            <a:off x="9286876" y="251425"/>
            <a:ext cx="2266950" cy="963109"/>
          </a:xfrm>
          <a:prstGeom prst="rect">
            <a:avLst/>
          </a:prstGeom>
          <a:noFill/>
          <a:ln>
            <a:noFill/>
          </a:ln>
        </p:spPr>
      </p:pic>
      <p:sp>
        <p:nvSpPr>
          <p:cNvPr id="353" name="Google Shape;353;g1a6c86eb1ba_0_867"/>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4" name="Google Shape;354;g1a6c86eb1ba_0_867"/>
          <p:cNvSpPr txBox="1"/>
          <p:nvPr>
            <p:ph type="title"/>
          </p:nvPr>
        </p:nvSpPr>
        <p:spPr>
          <a:xfrm>
            <a:off x="180075" y="2551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RESUMEN POLÍTICA PÚBLICA</a:t>
            </a:r>
            <a:endParaRPr sz="3700">
              <a:solidFill>
                <a:srgbClr val="181A3C"/>
              </a:solidFill>
            </a:endParaRPr>
          </a:p>
        </p:txBody>
      </p:sp>
      <p:cxnSp>
        <p:nvCxnSpPr>
          <p:cNvPr id="355" name="Google Shape;355;g1a6c86eb1ba_0_867"/>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356" name="Google Shape;356;g1a6c86eb1ba_0_867"/>
          <p:cNvCxnSpPr/>
          <p:nvPr/>
        </p:nvCxnSpPr>
        <p:spPr>
          <a:xfrm>
            <a:off x="-228600" y="1174513"/>
            <a:ext cx="5341200" cy="0"/>
          </a:xfrm>
          <a:prstGeom prst="straightConnector1">
            <a:avLst/>
          </a:prstGeom>
          <a:noFill/>
          <a:ln cap="rnd" cmpd="sng" w="57150">
            <a:solidFill>
              <a:srgbClr val="64DF2B"/>
            </a:solidFill>
            <a:prstDash val="solid"/>
            <a:round/>
            <a:headEnd len="sm" w="sm" type="none"/>
            <a:tailEnd len="sm" w="sm" type="none"/>
          </a:ln>
        </p:spPr>
      </p:cxnSp>
      <p:sp>
        <p:nvSpPr>
          <p:cNvPr id="357" name="Google Shape;357;g1a6c86eb1ba_0_867"/>
          <p:cNvSpPr txBox="1"/>
          <p:nvPr/>
        </p:nvSpPr>
        <p:spPr>
          <a:xfrm>
            <a:off x="366500" y="1280025"/>
            <a:ext cx="11420700" cy="7695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s-ES" sz="1900">
                <a:solidFill>
                  <a:srgbClr val="EFEFEF"/>
                </a:solidFill>
                <a:latin typeface="Century Gothic"/>
                <a:ea typeface="Century Gothic"/>
                <a:cs typeface="Century Gothic"/>
                <a:sym typeface="Century Gothic"/>
              </a:rPr>
              <a:t>Consolidar la movilidad motorizada de cero y bajas emisiones como una alternativa sostenible, accesible, competitiva y atractiva en la ciudad región</a:t>
            </a:r>
            <a:endParaRPr b="0" i="0" sz="1900" u="none" cap="none" strike="noStrike">
              <a:solidFill>
                <a:srgbClr val="EFEFEF"/>
              </a:solidFill>
              <a:latin typeface="Century Gothic"/>
              <a:ea typeface="Century Gothic"/>
              <a:cs typeface="Century Gothic"/>
              <a:sym typeface="Century Gothic"/>
            </a:endParaRPr>
          </a:p>
        </p:txBody>
      </p:sp>
      <p:sp>
        <p:nvSpPr>
          <p:cNvPr id="358" name="Google Shape;358;g1a6c86eb1ba_0_867"/>
          <p:cNvSpPr/>
          <p:nvPr/>
        </p:nvSpPr>
        <p:spPr>
          <a:xfrm>
            <a:off x="0" y="5536350"/>
            <a:ext cx="12192000" cy="1380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nvGrpSpPr>
          <p:cNvPr id="359" name="Google Shape;359;g1a6c86eb1ba_0_867"/>
          <p:cNvGrpSpPr/>
          <p:nvPr/>
        </p:nvGrpSpPr>
        <p:grpSpPr>
          <a:xfrm>
            <a:off x="10667509" y="2876704"/>
            <a:ext cx="683971" cy="683971"/>
            <a:chOff x="10255059" y="1815862"/>
            <a:chExt cx="1584000" cy="1584000"/>
          </a:xfrm>
        </p:grpSpPr>
        <p:sp>
          <p:nvSpPr>
            <p:cNvPr id="360" name="Google Shape;360;g1a6c86eb1ba_0_867"/>
            <p:cNvSpPr/>
            <p:nvPr/>
          </p:nvSpPr>
          <p:spPr>
            <a:xfrm>
              <a:off x="10255059" y="1815862"/>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61" name="Google Shape;361;g1a6c86eb1ba_0_867"/>
            <p:cNvPicPr preferRelativeResize="0"/>
            <p:nvPr/>
          </p:nvPicPr>
          <p:blipFill rotWithShape="1">
            <a:blip r:embed="rId4">
              <a:alphaModFix/>
            </a:blip>
            <a:srcRect b="0" l="0" r="0" t="0"/>
            <a:stretch/>
          </p:blipFill>
          <p:spPr>
            <a:xfrm>
              <a:off x="10565814" y="2091662"/>
              <a:ext cx="1031585" cy="1031585"/>
            </a:xfrm>
            <a:prstGeom prst="rect">
              <a:avLst/>
            </a:prstGeom>
            <a:noFill/>
            <a:ln>
              <a:noFill/>
            </a:ln>
          </p:spPr>
        </p:pic>
      </p:grpSp>
      <p:grpSp>
        <p:nvGrpSpPr>
          <p:cNvPr id="362" name="Google Shape;362;g1a6c86eb1ba_0_867"/>
          <p:cNvGrpSpPr/>
          <p:nvPr/>
        </p:nvGrpSpPr>
        <p:grpSpPr>
          <a:xfrm>
            <a:off x="8134552" y="2876713"/>
            <a:ext cx="683971" cy="683971"/>
            <a:chOff x="7504925" y="3894937"/>
            <a:chExt cx="1584000" cy="1584000"/>
          </a:xfrm>
        </p:grpSpPr>
        <p:sp>
          <p:nvSpPr>
            <p:cNvPr id="363" name="Google Shape;363;g1a6c86eb1ba_0_867"/>
            <p:cNvSpPr/>
            <p:nvPr/>
          </p:nvSpPr>
          <p:spPr>
            <a:xfrm>
              <a:off x="7504925" y="3894937"/>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64" name="Google Shape;364;g1a6c86eb1ba_0_867"/>
            <p:cNvPicPr preferRelativeResize="0"/>
            <p:nvPr/>
          </p:nvPicPr>
          <p:blipFill rotWithShape="1">
            <a:blip r:embed="rId5">
              <a:alphaModFix/>
            </a:blip>
            <a:srcRect b="0" l="0" r="0" t="0"/>
            <a:stretch/>
          </p:blipFill>
          <p:spPr>
            <a:xfrm>
              <a:off x="7734763" y="4056125"/>
              <a:ext cx="1238925" cy="1238925"/>
            </a:xfrm>
            <a:prstGeom prst="rect">
              <a:avLst/>
            </a:prstGeom>
            <a:noFill/>
            <a:ln>
              <a:noFill/>
            </a:ln>
          </p:spPr>
        </p:pic>
      </p:grpSp>
      <p:grpSp>
        <p:nvGrpSpPr>
          <p:cNvPr id="365" name="Google Shape;365;g1a6c86eb1ba_0_867"/>
          <p:cNvGrpSpPr/>
          <p:nvPr/>
        </p:nvGrpSpPr>
        <p:grpSpPr>
          <a:xfrm>
            <a:off x="5601616" y="2872534"/>
            <a:ext cx="683971" cy="683971"/>
            <a:chOff x="6021975" y="1608937"/>
            <a:chExt cx="1584000" cy="1584000"/>
          </a:xfrm>
        </p:grpSpPr>
        <p:sp>
          <p:nvSpPr>
            <p:cNvPr id="366" name="Google Shape;366;g1a6c86eb1ba_0_867"/>
            <p:cNvSpPr/>
            <p:nvPr/>
          </p:nvSpPr>
          <p:spPr>
            <a:xfrm>
              <a:off x="6021975" y="1608937"/>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Imagen que contiene señal&#10;&#10;Descripción generada automáticamente" id="367" name="Google Shape;367;g1a6c86eb1ba_0_867"/>
            <p:cNvPicPr preferRelativeResize="0"/>
            <p:nvPr/>
          </p:nvPicPr>
          <p:blipFill rotWithShape="1">
            <a:blip r:embed="rId6">
              <a:alphaModFix/>
            </a:blip>
            <a:srcRect b="0" l="0" r="0" t="0"/>
            <a:stretch/>
          </p:blipFill>
          <p:spPr>
            <a:xfrm>
              <a:off x="6219950" y="1920575"/>
              <a:ext cx="1213312" cy="1078500"/>
            </a:xfrm>
            <a:prstGeom prst="rect">
              <a:avLst/>
            </a:prstGeom>
            <a:noFill/>
            <a:ln>
              <a:noFill/>
            </a:ln>
          </p:spPr>
        </p:pic>
      </p:grpSp>
      <p:grpSp>
        <p:nvGrpSpPr>
          <p:cNvPr id="368" name="Google Shape;368;g1a6c86eb1ba_0_867"/>
          <p:cNvGrpSpPr/>
          <p:nvPr/>
        </p:nvGrpSpPr>
        <p:grpSpPr>
          <a:xfrm>
            <a:off x="840498" y="2876713"/>
            <a:ext cx="683971" cy="683971"/>
            <a:chOff x="2069225" y="1577837"/>
            <a:chExt cx="1584000" cy="1584000"/>
          </a:xfrm>
        </p:grpSpPr>
        <p:sp>
          <p:nvSpPr>
            <p:cNvPr id="369" name="Google Shape;369;g1a6c86eb1ba_0_867"/>
            <p:cNvSpPr/>
            <p:nvPr/>
          </p:nvSpPr>
          <p:spPr>
            <a:xfrm>
              <a:off x="2069225" y="1577837"/>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Imagen que contiene dibujo&#10;&#10;Descripción generada automáticamente" id="370" name="Google Shape;370;g1a6c86eb1ba_0_867"/>
            <p:cNvPicPr preferRelativeResize="0"/>
            <p:nvPr/>
          </p:nvPicPr>
          <p:blipFill rotWithShape="1">
            <a:blip r:embed="rId7">
              <a:alphaModFix/>
            </a:blip>
            <a:srcRect b="0" l="0" r="0" t="0"/>
            <a:stretch/>
          </p:blipFill>
          <p:spPr>
            <a:xfrm>
              <a:off x="2287525" y="1803246"/>
              <a:ext cx="1152000" cy="1152000"/>
            </a:xfrm>
            <a:prstGeom prst="rect">
              <a:avLst/>
            </a:prstGeom>
            <a:noFill/>
            <a:ln>
              <a:noFill/>
            </a:ln>
          </p:spPr>
        </p:pic>
      </p:grpSp>
      <p:grpSp>
        <p:nvGrpSpPr>
          <p:cNvPr id="371" name="Google Shape;371;g1a6c86eb1ba_0_867"/>
          <p:cNvGrpSpPr/>
          <p:nvPr/>
        </p:nvGrpSpPr>
        <p:grpSpPr>
          <a:xfrm>
            <a:off x="3221059" y="2872498"/>
            <a:ext cx="684000" cy="692400"/>
            <a:chOff x="5090400" y="4220515"/>
            <a:chExt cx="684000" cy="692400"/>
          </a:xfrm>
        </p:grpSpPr>
        <p:sp>
          <p:nvSpPr>
            <p:cNvPr id="372" name="Google Shape;372;g1a6c86eb1ba_0_867"/>
            <p:cNvSpPr/>
            <p:nvPr/>
          </p:nvSpPr>
          <p:spPr>
            <a:xfrm>
              <a:off x="5090400" y="4220515"/>
              <a:ext cx="684000" cy="6924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73" name="Google Shape;373;g1a6c86eb1ba_0_867"/>
            <p:cNvPicPr preferRelativeResize="0"/>
            <p:nvPr/>
          </p:nvPicPr>
          <p:blipFill rotWithShape="1">
            <a:blip r:embed="rId8">
              <a:alphaModFix/>
            </a:blip>
            <a:srcRect b="0" l="0" r="0" t="0"/>
            <a:stretch/>
          </p:blipFill>
          <p:spPr>
            <a:xfrm>
              <a:off x="5159356" y="4311115"/>
              <a:ext cx="546088" cy="511200"/>
            </a:xfrm>
            <a:prstGeom prst="rect">
              <a:avLst/>
            </a:prstGeom>
            <a:noFill/>
            <a:ln>
              <a:noFill/>
            </a:ln>
          </p:spPr>
        </p:pic>
      </p:grpSp>
      <p:sp>
        <p:nvSpPr>
          <p:cNvPr id="374" name="Google Shape;374;g1a6c86eb1ba_0_867"/>
          <p:cNvSpPr/>
          <p:nvPr/>
        </p:nvSpPr>
        <p:spPr>
          <a:xfrm>
            <a:off x="407975" y="3589527"/>
            <a:ext cx="1632000" cy="473400"/>
          </a:xfrm>
          <a:prstGeom prst="roundRect">
            <a:avLst>
              <a:gd fmla="val 16667" name="adj"/>
            </a:avLst>
          </a:prstGeom>
          <a:solidFill>
            <a:srgbClr val="1C204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s-ES" sz="1000">
                <a:solidFill>
                  <a:schemeClr val="lt1"/>
                </a:solidFill>
                <a:latin typeface="Century Gothic"/>
                <a:ea typeface="Century Gothic"/>
                <a:cs typeface="Century Gothic"/>
                <a:sym typeface="Century Gothic"/>
              </a:rPr>
              <a:t>Incentivos y desincentivos</a:t>
            </a:r>
            <a:endParaRPr b="1" sz="1000">
              <a:solidFill>
                <a:schemeClr val="lt1"/>
              </a:solidFill>
              <a:latin typeface="Century Gothic"/>
              <a:ea typeface="Century Gothic"/>
              <a:cs typeface="Century Gothic"/>
              <a:sym typeface="Century Gothic"/>
            </a:endParaRPr>
          </a:p>
        </p:txBody>
      </p:sp>
      <p:sp>
        <p:nvSpPr>
          <p:cNvPr id="375" name="Google Shape;375;g1a6c86eb1ba_0_867"/>
          <p:cNvSpPr/>
          <p:nvPr/>
        </p:nvSpPr>
        <p:spPr>
          <a:xfrm>
            <a:off x="2793425" y="3589527"/>
            <a:ext cx="1632000" cy="473400"/>
          </a:xfrm>
          <a:prstGeom prst="roundRect">
            <a:avLst>
              <a:gd fmla="val 16667" name="adj"/>
            </a:avLst>
          </a:prstGeom>
          <a:solidFill>
            <a:srgbClr val="1C204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s-ES" sz="1000">
                <a:solidFill>
                  <a:schemeClr val="lt1"/>
                </a:solidFill>
                <a:latin typeface="Century Gothic"/>
                <a:ea typeface="Century Gothic"/>
                <a:cs typeface="Century Gothic"/>
                <a:sym typeface="Century Gothic"/>
              </a:rPr>
              <a:t>Economía circular de baterías</a:t>
            </a:r>
            <a:endParaRPr b="1" sz="1000">
              <a:solidFill>
                <a:schemeClr val="lt1"/>
              </a:solidFill>
              <a:latin typeface="Century Gothic"/>
              <a:ea typeface="Century Gothic"/>
              <a:cs typeface="Century Gothic"/>
              <a:sym typeface="Century Gothic"/>
            </a:endParaRPr>
          </a:p>
        </p:txBody>
      </p:sp>
      <p:sp>
        <p:nvSpPr>
          <p:cNvPr id="376" name="Google Shape;376;g1a6c86eb1ba_0_867"/>
          <p:cNvSpPr/>
          <p:nvPr/>
        </p:nvSpPr>
        <p:spPr>
          <a:xfrm>
            <a:off x="5178875" y="3594675"/>
            <a:ext cx="1555500" cy="473400"/>
          </a:xfrm>
          <a:prstGeom prst="roundRect">
            <a:avLst>
              <a:gd fmla="val 16667" name="adj"/>
            </a:avLst>
          </a:prstGeom>
          <a:solidFill>
            <a:srgbClr val="1C204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s-ES" sz="1000">
                <a:solidFill>
                  <a:schemeClr val="lt1"/>
                </a:solidFill>
                <a:latin typeface="Century Gothic"/>
                <a:ea typeface="Century Gothic"/>
                <a:cs typeface="Century Gothic"/>
                <a:sym typeface="Century Gothic"/>
              </a:rPr>
              <a:t>Ecosistema de generación de información</a:t>
            </a:r>
            <a:endParaRPr b="1" sz="1000">
              <a:solidFill>
                <a:schemeClr val="lt1"/>
              </a:solidFill>
              <a:latin typeface="Century Gothic"/>
              <a:ea typeface="Century Gothic"/>
              <a:cs typeface="Century Gothic"/>
              <a:sym typeface="Century Gothic"/>
            </a:endParaRPr>
          </a:p>
        </p:txBody>
      </p:sp>
      <p:sp>
        <p:nvSpPr>
          <p:cNvPr id="377" name="Google Shape;377;g1a6c86eb1ba_0_867"/>
          <p:cNvSpPr/>
          <p:nvPr/>
        </p:nvSpPr>
        <p:spPr>
          <a:xfrm>
            <a:off x="7523550" y="3594675"/>
            <a:ext cx="1966200" cy="473400"/>
          </a:xfrm>
          <a:prstGeom prst="roundRect">
            <a:avLst>
              <a:gd fmla="val 16667" name="adj"/>
            </a:avLst>
          </a:prstGeom>
          <a:solidFill>
            <a:srgbClr val="1C204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s-ES" sz="1000">
                <a:solidFill>
                  <a:schemeClr val="lt1"/>
                </a:solidFill>
                <a:latin typeface="Century Gothic"/>
                <a:ea typeface="Century Gothic"/>
                <a:cs typeface="Century Gothic"/>
                <a:sym typeface="Century Gothic"/>
              </a:rPr>
              <a:t>Entorno de comunicación, pedagogía y participación</a:t>
            </a:r>
            <a:endParaRPr b="1" sz="1000">
              <a:solidFill>
                <a:schemeClr val="lt1"/>
              </a:solidFill>
              <a:latin typeface="Century Gothic"/>
              <a:ea typeface="Century Gothic"/>
              <a:cs typeface="Century Gothic"/>
              <a:sym typeface="Century Gothic"/>
            </a:endParaRPr>
          </a:p>
        </p:txBody>
      </p:sp>
      <p:sp>
        <p:nvSpPr>
          <p:cNvPr id="378" name="Google Shape;378;g1a6c86eb1ba_0_867"/>
          <p:cNvSpPr/>
          <p:nvPr/>
        </p:nvSpPr>
        <p:spPr>
          <a:xfrm>
            <a:off x="10178050" y="3594665"/>
            <a:ext cx="1632000" cy="473400"/>
          </a:xfrm>
          <a:prstGeom prst="roundRect">
            <a:avLst>
              <a:gd fmla="val 16667" name="adj"/>
            </a:avLst>
          </a:prstGeom>
          <a:solidFill>
            <a:srgbClr val="1C204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s-ES" sz="1000">
                <a:solidFill>
                  <a:schemeClr val="lt1"/>
                </a:solidFill>
                <a:latin typeface="Century Gothic"/>
                <a:ea typeface="Century Gothic"/>
                <a:cs typeface="Century Gothic"/>
                <a:sym typeface="Century Gothic"/>
              </a:rPr>
              <a:t>Red de </a:t>
            </a:r>
            <a:r>
              <a:rPr b="1" lang="es-ES" sz="1000">
                <a:solidFill>
                  <a:schemeClr val="lt1"/>
                </a:solidFill>
                <a:latin typeface="Century Gothic"/>
                <a:ea typeface="Century Gothic"/>
                <a:cs typeface="Century Gothic"/>
                <a:sym typeface="Century Gothic"/>
              </a:rPr>
              <a:t>infraestructura de recarga inteligente</a:t>
            </a:r>
            <a:endParaRPr b="1" sz="1000">
              <a:solidFill>
                <a:schemeClr val="lt1"/>
              </a:solidFill>
              <a:latin typeface="Century Gothic"/>
              <a:ea typeface="Century Gothic"/>
              <a:cs typeface="Century Gothic"/>
              <a:sym typeface="Century Gothic"/>
            </a:endParaRPr>
          </a:p>
        </p:txBody>
      </p:sp>
      <p:sp>
        <p:nvSpPr>
          <p:cNvPr id="379" name="Google Shape;379;g1a6c86eb1ba_0_867"/>
          <p:cNvSpPr txBox="1"/>
          <p:nvPr/>
        </p:nvSpPr>
        <p:spPr>
          <a:xfrm>
            <a:off x="4296425" y="2137775"/>
            <a:ext cx="3320400" cy="646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s-ES" sz="1500">
                <a:solidFill>
                  <a:srgbClr val="1C2046"/>
                </a:solidFill>
                <a:latin typeface="Century Gothic"/>
                <a:ea typeface="Century Gothic"/>
                <a:cs typeface="Century Gothic"/>
                <a:sym typeface="Century Gothic"/>
              </a:rPr>
              <a:t>9 Resultados esperados</a:t>
            </a:r>
            <a:endParaRPr sz="1500">
              <a:solidFill>
                <a:srgbClr val="1C2046"/>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200"/>
              <a:buFont typeface="Arial"/>
              <a:buNone/>
            </a:pPr>
            <a:r>
              <a:rPr lang="es-ES" sz="1500">
                <a:solidFill>
                  <a:srgbClr val="1C2046"/>
                </a:solidFill>
                <a:latin typeface="Century Gothic"/>
                <a:ea typeface="Century Gothic"/>
                <a:cs typeface="Century Gothic"/>
                <a:sym typeface="Century Gothic"/>
              </a:rPr>
              <a:t>23 Productos esperados</a:t>
            </a:r>
            <a:endParaRPr sz="1500">
              <a:solidFill>
                <a:srgbClr val="1C2046"/>
              </a:solidFill>
              <a:latin typeface="Century Gothic"/>
              <a:ea typeface="Century Gothic"/>
              <a:cs typeface="Century Gothic"/>
              <a:sym typeface="Century Gothic"/>
            </a:endParaRPr>
          </a:p>
        </p:txBody>
      </p:sp>
      <p:cxnSp>
        <p:nvCxnSpPr>
          <p:cNvPr id="380" name="Google Shape;380;g1a6c86eb1ba_0_867"/>
          <p:cNvCxnSpPr>
            <a:stCxn id="357" idx="1"/>
            <a:endCxn id="379" idx="1"/>
          </p:cNvCxnSpPr>
          <p:nvPr/>
        </p:nvCxnSpPr>
        <p:spPr>
          <a:xfrm>
            <a:off x="366500" y="1664775"/>
            <a:ext cx="3930000" cy="796200"/>
          </a:xfrm>
          <a:prstGeom prst="bentConnector3">
            <a:avLst>
              <a:gd fmla="val -6059" name="adj1"/>
            </a:avLst>
          </a:prstGeom>
          <a:noFill/>
          <a:ln cap="flat" cmpd="sng" w="9525">
            <a:solidFill>
              <a:srgbClr val="1C2046"/>
            </a:solidFill>
            <a:prstDash val="dash"/>
            <a:round/>
            <a:headEnd len="med" w="med" type="none"/>
            <a:tailEnd len="med" w="med" type="none"/>
          </a:ln>
        </p:spPr>
      </p:cxnSp>
      <p:cxnSp>
        <p:nvCxnSpPr>
          <p:cNvPr id="381" name="Google Shape;381;g1a6c86eb1ba_0_867"/>
          <p:cNvCxnSpPr>
            <a:stCxn id="357" idx="3"/>
            <a:endCxn id="379" idx="3"/>
          </p:cNvCxnSpPr>
          <p:nvPr/>
        </p:nvCxnSpPr>
        <p:spPr>
          <a:xfrm flipH="1">
            <a:off x="7616900" y="1664775"/>
            <a:ext cx="4170300" cy="796200"/>
          </a:xfrm>
          <a:prstGeom prst="bentConnector3">
            <a:avLst>
              <a:gd fmla="val -5710" name="adj1"/>
            </a:avLst>
          </a:prstGeom>
          <a:noFill/>
          <a:ln cap="flat" cmpd="sng" w="9525">
            <a:solidFill>
              <a:srgbClr val="1C2046"/>
            </a:solidFill>
            <a:prstDash val="dash"/>
            <a:round/>
            <a:headEnd len="med" w="med" type="none"/>
            <a:tailEnd len="med" w="med" type="none"/>
          </a:ln>
        </p:spPr>
      </p:cxnSp>
      <p:cxnSp>
        <p:nvCxnSpPr>
          <p:cNvPr id="382" name="Google Shape;382;g1a6c86eb1ba_0_867"/>
          <p:cNvCxnSpPr/>
          <p:nvPr/>
        </p:nvCxnSpPr>
        <p:spPr>
          <a:xfrm>
            <a:off x="2123900" y="3826227"/>
            <a:ext cx="585600" cy="0"/>
          </a:xfrm>
          <a:prstGeom prst="straightConnector1">
            <a:avLst/>
          </a:prstGeom>
          <a:noFill/>
          <a:ln cap="flat" cmpd="sng" w="19050">
            <a:solidFill>
              <a:schemeClr val="dk2"/>
            </a:solidFill>
            <a:prstDash val="dash"/>
            <a:round/>
            <a:headEnd len="med" w="med" type="none"/>
            <a:tailEnd len="med" w="med" type="none"/>
          </a:ln>
        </p:spPr>
      </p:cxnSp>
      <p:cxnSp>
        <p:nvCxnSpPr>
          <p:cNvPr id="383" name="Google Shape;383;g1a6c86eb1ba_0_867"/>
          <p:cNvCxnSpPr/>
          <p:nvPr/>
        </p:nvCxnSpPr>
        <p:spPr>
          <a:xfrm>
            <a:off x="4527000" y="3826227"/>
            <a:ext cx="585600" cy="0"/>
          </a:xfrm>
          <a:prstGeom prst="straightConnector1">
            <a:avLst/>
          </a:prstGeom>
          <a:noFill/>
          <a:ln cap="flat" cmpd="sng" w="19050">
            <a:solidFill>
              <a:schemeClr val="dk2"/>
            </a:solidFill>
            <a:prstDash val="dash"/>
            <a:round/>
            <a:headEnd len="med" w="med" type="none"/>
            <a:tailEnd len="med" w="med" type="none"/>
          </a:ln>
        </p:spPr>
      </p:cxnSp>
      <p:cxnSp>
        <p:nvCxnSpPr>
          <p:cNvPr id="384" name="Google Shape;384;g1a6c86eb1ba_0_867"/>
          <p:cNvCxnSpPr/>
          <p:nvPr/>
        </p:nvCxnSpPr>
        <p:spPr>
          <a:xfrm>
            <a:off x="6856538" y="3826227"/>
            <a:ext cx="585600" cy="0"/>
          </a:xfrm>
          <a:prstGeom prst="straightConnector1">
            <a:avLst/>
          </a:prstGeom>
          <a:noFill/>
          <a:ln cap="flat" cmpd="sng" w="19050">
            <a:solidFill>
              <a:schemeClr val="dk2"/>
            </a:solidFill>
            <a:prstDash val="dash"/>
            <a:round/>
            <a:headEnd len="med" w="med" type="none"/>
            <a:tailEnd len="med" w="med" type="none"/>
          </a:ln>
        </p:spPr>
      </p:cxnSp>
      <p:cxnSp>
        <p:nvCxnSpPr>
          <p:cNvPr id="385" name="Google Shape;385;g1a6c86eb1ba_0_867"/>
          <p:cNvCxnSpPr/>
          <p:nvPr/>
        </p:nvCxnSpPr>
        <p:spPr>
          <a:xfrm>
            <a:off x="9541454" y="3826227"/>
            <a:ext cx="585600" cy="0"/>
          </a:xfrm>
          <a:prstGeom prst="straightConnector1">
            <a:avLst/>
          </a:prstGeom>
          <a:noFill/>
          <a:ln cap="flat" cmpd="sng" w="19050">
            <a:solidFill>
              <a:schemeClr val="dk2"/>
            </a:solidFill>
            <a:prstDash val="dash"/>
            <a:round/>
            <a:headEnd len="med" w="med" type="none"/>
            <a:tailEnd len="med" w="med" type="none"/>
          </a:ln>
        </p:spPr>
      </p:cxnSp>
      <p:sp>
        <p:nvSpPr>
          <p:cNvPr id="386" name="Google Shape;386;g1a6c86eb1ba_0_867"/>
          <p:cNvSpPr/>
          <p:nvPr/>
        </p:nvSpPr>
        <p:spPr>
          <a:xfrm>
            <a:off x="446225" y="4405350"/>
            <a:ext cx="1555500" cy="1037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ES"/>
              <a:t>4 resultados</a:t>
            </a:r>
            <a:endParaRPr/>
          </a:p>
          <a:p>
            <a:pPr indent="0" lvl="0" marL="0" rtl="0" algn="ctr">
              <a:spcBef>
                <a:spcPts val="0"/>
              </a:spcBef>
              <a:spcAft>
                <a:spcPts val="0"/>
              </a:spcAft>
              <a:buNone/>
            </a:pPr>
            <a:r>
              <a:rPr lang="es-ES"/>
              <a:t>7 productos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s-ES"/>
              <a:t>$ 136 B COP</a:t>
            </a:r>
            <a:endParaRPr/>
          </a:p>
          <a:p>
            <a:pPr indent="0" lvl="0" marL="0" rtl="0" algn="l">
              <a:spcBef>
                <a:spcPts val="0"/>
              </a:spcBef>
              <a:spcAft>
                <a:spcPts val="0"/>
              </a:spcAft>
              <a:buNone/>
            </a:pPr>
            <a:r>
              <a:t/>
            </a:r>
            <a:endParaRPr/>
          </a:p>
        </p:txBody>
      </p:sp>
      <p:sp>
        <p:nvSpPr>
          <p:cNvPr id="387" name="Google Shape;387;g1a6c86eb1ba_0_867"/>
          <p:cNvSpPr/>
          <p:nvPr/>
        </p:nvSpPr>
        <p:spPr>
          <a:xfrm>
            <a:off x="2785300" y="4405350"/>
            <a:ext cx="1555500" cy="1037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ES"/>
              <a:t>1</a:t>
            </a:r>
            <a:r>
              <a:rPr lang="es-ES"/>
              <a:t> resultado</a:t>
            </a:r>
            <a:endParaRPr/>
          </a:p>
          <a:p>
            <a:pPr indent="0" lvl="0" marL="0" rtl="0" algn="ctr">
              <a:spcBef>
                <a:spcPts val="0"/>
              </a:spcBef>
              <a:spcAft>
                <a:spcPts val="0"/>
              </a:spcAft>
              <a:buNone/>
            </a:pPr>
            <a:r>
              <a:rPr lang="es-ES"/>
              <a:t>2 productos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s-ES"/>
              <a:t>$ 198 M COP</a:t>
            </a:r>
            <a:endParaRPr/>
          </a:p>
          <a:p>
            <a:pPr indent="0" lvl="0" marL="0" rtl="0" algn="l">
              <a:spcBef>
                <a:spcPts val="0"/>
              </a:spcBef>
              <a:spcAft>
                <a:spcPts val="0"/>
              </a:spcAft>
              <a:buNone/>
            </a:pPr>
            <a:r>
              <a:t/>
            </a:r>
            <a:endParaRPr/>
          </a:p>
        </p:txBody>
      </p:sp>
      <p:sp>
        <p:nvSpPr>
          <p:cNvPr id="388" name="Google Shape;388;g1a6c86eb1ba_0_867"/>
          <p:cNvSpPr/>
          <p:nvPr/>
        </p:nvSpPr>
        <p:spPr>
          <a:xfrm>
            <a:off x="5165850" y="4405350"/>
            <a:ext cx="1555500" cy="1037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ES"/>
              <a:t>1</a:t>
            </a:r>
            <a:r>
              <a:rPr lang="es-ES"/>
              <a:t> resultado</a:t>
            </a:r>
            <a:endParaRPr/>
          </a:p>
          <a:p>
            <a:pPr indent="0" lvl="0" marL="0" rtl="0" algn="ctr">
              <a:spcBef>
                <a:spcPts val="0"/>
              </a:spcBef>
              <a:spcAft>
                <a:spcPts val="0"/>
              </a:spcAft>
              <a:buNone/>
            </a:pPr>
            <a:r>
              <a:rPr lang="es-ES"/>
              <a:t>4 productos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s-ES"/>
              <a:t>$ 6.130 M COP</a:t>
            </a:r>
            <a:endParaRPr/>
          </a:p>
          <a:p>
            <a:pPr indent="0" lvl="0" marL="0" rtl="0" algn="l">
              <a:spcBef>
                <a:spcPts val="0"/>
              </a:spcBef>
              <a:spcAft>
                <a:spcPts val="0"/>
              </a:spcAft>
              <a:buNone/>
            </a:pPr>
            <a:r>
              <a:t/>
            </a:r>
            <a:endParaRPr/>
          </a:p>
        </p:txBody>
      </p:sp>
      <p:sp>
        <p:nvSpPr>
          <p:cNvPr id="389" name="Google Shape;389;g1a6c86eb1ba_0_867"/>
          <p:cNvSpPr/>
          <p:nvPr/>
        </p:nvSpPr>
        <p:spPr>
          <a:xfrm>
            <a:off x="7728900" y="4405350"/>
            <a:ext cx="1812600" cy="1037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ES"/>
              <a:t>2</a:t>
            </a:r>
            <a:r>
              <a:rPr lang="es-ES"/>
              <a:t> resultados</a:t>
            </a:r>
            <a:endParaRPr/>
          </a:p>
          <a:p>
            <a:pPr indent="0" lvl="0" marL="0" rtl="0" algn="ctr">
              <a:spcBef>
                <a:spcPts val="0"/>
              </a:spcBef>
              <a:spcAft>
                <a:spcPts val="0"/>
              </a:spcAft>
              <a:buNone/>
            </a:pPr>
            <a:r>
              <a:rPr lang="es-ES"/>
              <a:t>6 productos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s-ES"/>
              <a:t>$ 117.557 M COP</a:t>
            </a:r>
            <a:endParaRPr/>
          </a:p>
          <a:p>
            <a:pPr indent="0" lvl="0" marL="0" rtl="0" algn="l">
              <a:spcBef>
                <a:spcPts val="0"/>
              </a:spcBef>
              <a:spcAft>
                <a:spcPts val="0"/>
              </a:spcAft>
              <a:buNone/>
            </a:pPr>
            <a:r>
              <a:t/>
            </a:r>
            <a:endParaRPr/>
          </a:p>
        </p:txBody>
      </p:sp>
      <p:sp>
        <p:nvSpPr>
          <p:cNvPr id="390" name="Google Shape;390;g1a6c86eb1ba_0_867"/>
          <p:cNvSpPr/>
          <p:nvPr/>
        </p:nvSpPr>
        <p:spPr>
          <a:xfrm>
            <a:off x="10216300" y="4405350"/>
            <a:ext cx="1555500" cy="1037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ES"/>
              <a:t>1</a:t>
            </a:r>
            <a:r>
              <a:rPr lang="es-ES"/>
              <a:t> resultado</a:t>
            </a:r>
            <a:endParaRPr/>
          </a:p>
          <a:p>
            <a:pPr indent="0" lvl="0" marL="0" rtl="0" algn="ctr">
              <a:spcBef>
                <a:spcPts val="0"/>
              </a:spcBef>
              <a:spcAft>
                <a:spcPts val="0"/>
              </a:spcAft>
              <a:buNone/>
            </a:pPr>
            <a:r>
              <a:rPr lang="es-ES"/>
              <a:t>4 productos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s-ES"/>
              <a:t>$ 16.420 M COP</a:t>
            </a:r>
            <a:endParaRPr/>
          </a:p>
          <a:p>
            <a:pPr indent="0" lvl="0" marL="0" rtl="0" algn="l">
              <a:spcBef>
                <a:spcPts val="0"/>
              </a:spcBef>
              <a:spcAft>
                <a:spcPts val="0"/>
              </a:spcAft>
              <a:buNone/>
            </a:pPr>
            <a:r>
              <a:t/>
            </a:r>
            <a:endParaRPr/>
          </a:p>
        </p:txBody>
      </p:sp>
      <p:pic>
        <p:nvPicPr>
          <p:cNvPr id="391" name="Google Shape;391;g1a6c86eb1ba_0_867"/>
          <p:cNvPicPr preferRelativeResize="0"/>
          <p:nvPr/>
        </p:nvPicPr>
        <p:blipFill rotWithShape="1">
          <a:blip r:embed="rId9">
            <a:alphaModFix/>
          </a:blip>
          <a:srcRect b="32693" l="43790" r="7794" t="32026"/>
          <a:stretch/>
        </p:blipFill>
        <p:spPr>
          <a:xfrm>
            <a:off x="757925" y="5707500"/>
            <a:ext cx="1902294" cy="1037700"/>
          </a:xfrm>
          <a:prstGeom prst="rect">
            <a:avLst/>
          </a:prstGeom>
          <a:noFill/>
          <a:ln>
            <a:noFill/>
          </a:ln>
        </p:spPr>
      </p:pic>
      <p:cxnSp>
        <p:nvCxnSpPr>
          <p:cNvPr id="392" name="Google Shape;392;g1a6c86eb1ba_0_867"/>
          <p:cNvCxnSpPr>
            <a:stCxn id="374" idx="2"/>
            <a:endCxn id="386" idx="0"/>
          </p:cNvCxnSpPr>
          <p:nvPr/>
        </p:nvCxnSpPr>
        <p:spPr>
          <a:xfrm>
            <a:off x="1223975" y="4062927"/>
            <a:ext cx="0" cy="342300"/>
          </a:xfrm>
          <a:prstGeom prst="straightConnector1">
            <a:avLst/>
          </a:prstGeom>
          <a:noFill/>
          <a:ln cap="flat" cmpd="sng" w="19050">
            <a:solidFill>
              <a:schemeClr val="dk2"/>
            </a:solidFill>
            <a:prstDash val="solid"/>
            <a:round/>
            <a:headEnd len="med" w="med" type="none"/>
            <a:tailEnd len="med" w="med" type="none"/>
          </a:ln>
        </p:spPr>
      </p:cxnSp>
      <p:cxnSp>
        <p:nvCxnSpPr>
          <p:cNvPr id="393" name="Google Shape;393;g1a6c86eb1ba_0_867"/>
          <p:cNvCxnSpPr/>
          <p:nvPr/>
        </p:nvCxnSpPr>
        <p:spPr>
          <a:xfrm>
            <a:off x="3609425" y="4062927"/>
            <a:ext cx="0" cy="342300"/>
          </a:xfrm>
          <a:prstGeom prst="straightConnector1">
            <a:avLst/>
          </a:prstGeom>
          <a:noFill/>
          <a:ln cap="flat" cmpd="sng" w="19050">
            <a:solidFill>
              <a:schemeClr val="dk2"/>
            </a:solidFill>
            <a:prstDash val="solid"/>
            <a:round/>
            <a:headEnd len="med" w="med" type="none"/>
            <a:tailEnd len="med" w="med" type="none"/>
          </a:ln>
        </p:spPr>
      </p:cxnSp>
      <p:cxnSp>
        <p:nvCxnSpPr>
          <p:cNvPr id="394" name="Google Shape;394;g1a6c86eb1ba_0_867"/>
          <p:cNvCxnSpPr/>
          <p:nvPr/>
        </p:nvCxnSpPr>
        <p:spPr>
          <a:xfrm>
            <a:off x="5956625" y="4062927"/>
            <a:ext cx="0" cy="342300"/>
          </a:xfrm>
          <a:prstGeom prst="straightConnector1">
            <a:avLst/>
          </a:prstGeom>
          <a:noFill/>
          <a:ln cap="flat" cmpd="sng" w="19050">
            <a:solidFill>
              <a:schemeClr val="dk2"/>
            </a:solidFill>
            <a:prstDash val="solid"/>
            <a:round/>
            <a:headEnd len="med" w="med" type="none"/>
            <a:tailEnd len="med" w="med" type="none"/>
          </a:ln>
        </p:spPr>
      </p:cxnSp>
      <p:cxnSp>
        <p:nvCxnSpPr>
          <p:cNvPr id="395" name="Google Shape;395;g1a6c86eb1ba_0_867"/>
          <p:cNvCxnSpPr/>
          <p:nvPr/>
        </p:nvCxnSpPr>
        <p:spPr>
          <a:xfrm>
            <a:off x="8506650" y="4062927"/>
            <a:ext cx="0" cy="342300"/>
          </a:xfrm>
          <a:prstGeom prst="straightConnector1">
            <a:avLst/>
          </a:prstGeom>
          <a:noFill/>
          <a:ln cap="flat" cmpd="sng" w="19050">
            <a:solidFill>
              <a:schemeClr val="dk2"/>
            </a:solidFill>
            <a:prstDash val="solid"/>
            <a:round/>
            <a:headEnd len="med" w="med" type="none"/>
            <a:tailEnd len="med" w="med" type="none"/>
          </a:ln>
        </p:spPr>
      </p:cxnSp>
      <p:cxnSp>
        <p:nvCxnSpPr>
          <p:cNvPr id="396" name="Google Shape;396;g1a6c86eb1ba_0_867"/>
          <p:cNvCxnSpPr/>
          <p:nvPr/>
        </p:nvCxnSpPr>
        <p:spPr>
          <a:xfrm>
            <a:off x="11009488" y="4062927"/>
            <a:ext cx="0" cy="342300"/>
          </a:xfrm>
          <a:prstGeom prst="straightConnector1">
            <a:avLst/>
          </a:prstGeom>
          <a:noFill/>
          <a:ln cap="flat" cmpd="sng" w="19050">
            <a:solidFill>
              <a:schemeClr val="dk2"/>
            </a:solidFill>
            <a:prstDash val="solid"/>
            <a:round/>
            <a:headEnd len="med" w="med" type="none"/>
            <a:tailEnd len="med" w="med" type="none"/>
          </a:ln>
        </p:spPr>
      </p:cxnSp>
      <p:sp>
        <p:nvSpPr>
          <p:cNvPr id="397" name="Google Shape;397;g1a6c86eb1ba_0_867"/>
          <p:cNvSpPr/>
          <p:nvPr/>
        </p:nvSpPr>
        <p:spPr>
          <a:xfrm>
            <a:off x="2264025" y="6127400"/>
            <a:ext cx="2914800" cy="473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ES" sz="2200">
                <a:solidFill>
                  <a:srgbClr val="3E426D"/>
                </a:solidFill>
              </a:rPr>
              <a:t>14 entidades </a:t>
            </a:r>
            <a:r>
              <a:rPr lang="es-ES" sz="2200">
                <a:solidFill>
                  <a:srgbClr val="3E426D"/>
                </a:solidFill>
              </a:rPr>
              <a:t>involucradas</a:t>
            </a:r>
            <a:endParaRPr sz="2200">
              <a:solidFill>
                <a:srgbClr val="3E426D"/>
              </a:solidFill>
            </a:endParaRPr>
          </a:p>
        </p:txBody>
      </p:sp>
      <p:pic>
        <p:nvPicPr>
          <p:cNvPr id="398" name="Google Shape;398;g1a6c86eb1ba_0_867"/>
          <p:cNvPicPr preferRelativeResize="0"/>
          <p:nvPr/>
        </p:nvPicPr>
        <p:blipFill>
          <a:blip r:embed="rId10">
            <a:alphaModFix/>
          </a:blip>
          <a:stretch>
            <a:fillRect/>
          </a:stretch>
        </p:blipFill>
        <p:spPr>
          <a:xfrm>
            <a:off x="7539225" y="5827775"/>
            <a:ext cx="683950" cy="683950"/>
          </a:xfrm>
          <a:prstGeom prst="rect">
            <a:avLst/>
          </a:prstGeom>
          <a:noFill/>
          <a:ln>
            <a:noFill/>
          </a:ln>
        </p:spPr>
      </p:pic>
      <p:pic>
        <p:nvPicPr>
          <p:cNvPr id="399" name="Google Shape;399;g1a6c86eb1ba_0_867"/>
          <p:cNvPicPr preferRelativeResize="0"/>
          <p:nvPr/>
        </p:nvPicPr>
        <p:blipFill rotWithShape="1">
          <a:blip r:embed="rId11">
            <a:alphaModFix/>
          </a:blip>
          <a:srcRect b="25715" l="17315" r="17046" t="16547"/>
          <a:stretch/>
        </p:blipFill>
        <p:spPr>
          <a:xfrm>
            <a:off x="8775849" y="5876950"/>
            <a:ext cx="683950" cy="649717"/>
          </a:xfrm>
          <a:prstGeom prst="rect">
            <a:avLst/>
          </a:prstGeom>
          <a:noFill/>
          <a:ln>
            <a:noFill/>
          </a:ln>
        </p:spPr>
      </p:pic>
      <p:pic>
        <p:nvPicPr>
          <p:cNvPr id="400" name="Google Shape;400;g1a6c86eb1ba_0_867"/>
          <p:cNvPicPr preferRelativeResize="0"/>
          <p:nvPr/>
        </p:nvPicPr>
        <p:blipFill>
          <a:blip r:embed="rId12">
            <a:alphaModFix/>
          </a:blip>
          <a:stretch>
            <a:fillRect/>
          </a:stretch>
        </p:blipFill>
        <p:spPr>
          <a:xfrm>
            <a:off x="9957100" y="5921549"/>
            <a:ext cx="514008" cy="585601"/>
          </a:xfrm>
          <a:prstGeom prst="rect">
            <a:avLst/>
          </a:prstGeom>
          <a:noFill/>
          <a:ln>
            <a:noFill/>
          </a:ln>
        </p:spPr>
      </p:pic>
      <p:pic>
        <p:nvPicPr>
          <p:cNvPr id="401" name="Google Shape;401;g1a6c86eb1ba_0_867"/>
          <p:cNvPicPr preferRelativeResize="0"/>
          <p:nvPr/>
        </p:nvPicPr>
        <p:blipFill>
          <a:blip r:embed="rId13">
            <a:alphaModFix/>
          </a:blip>
          <a:stretch>
            <a:fillRect/>
          </a:stretch>
        </p:blipFill>
        <p:spPr>
          <a:xfrm>
            <a:off x="10968400" y="5909013"/>
            <a:ext cx="585600" cy="585600"/>
          </a:xfrm>
          <a:prstGeom prst="rect">
            <a:avLst/>
          </a:prstGeom>
          <a:noFill/>
          <a:ln>
            <a:noFill/>
          </a:ln>
        </p:spPr>
      </p:pic>
      <p:sp>
        <p:nvSpPr>
          <p:cNvPr id="402" name="Google Shape;402;g1a6c86eb1ba_0_867"/>
          <p:cNvSpPr txBox="1"/>
          <p:nvPr/>
        </p:nvSpPr>
        <p:spPr>
          <a:xfrm>
            <a:off x="7442150" y="6462550"/>
            <a:ext cx="8781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1100"/>
              <a:t>Ambiental</a:t>
            </a:r>
            <a:endParaRPr sz="1100"/>
          </a:p>
        </p:txBody>
      </p:sp>
      <p:sp>
        <p:nvSpPr>
          <p:cNvPr id="403" name="Google Shape;403;g1a6c86eb1ba_0_867"/>
          <p:cNvSpPr txBox="1"/>
          <p:nvPr/>
        </p:nvSpPr>
        <p:spPr>
          <a:xfrm>
            <a:off x="8678775" y="6462550"/>
            <a:ext cx="919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1100"/>
              <a:t>Poblacional</a:t>
            </a:r>
            <a:endParaRPr sz="1100"/>
          </a:p>
        </p:txBody>
      </p:sp>
      <p:sp>
        <p:nvSpPr>
          <p:cNvPr id="404" name="Google Shape;404;g1a6c86eb1ba_0_867"/>
          <p:cNvSpPr txBox="1"/>
          <p:nvPr/>
        </p:nvSpPr>
        <p:spPr>
          <a:xfrm>
            <a:off x="9754200" y="6462550"/>
            <a:ext cx="919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1100"/>
              <a:t>Género</a:t>
            </a:r>
            <a:endParaRPr sz="1100"/>
          </a:p>
        </p:txBody>
      </p:sp>
      <p:sp>
        <p:nvSpPr>
          <p:cNvPr id="405" name="Google Shape;405;g1a6c86eb1ba_0_867"/>
          <p:cNvSpPr txBox="1"/>
          <p:nvPr/>
        </p:nvSpPr>
        <p:spPr>
          <a:xfrm>
            <a:off x="10773000" y="6462550"/>
            <a:ext cx="919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1100"/>
              <a:t>Territorial</a:t>
            </a:r>
            <a:endParaRPr sz="1100"/>
          </a:p>
        </p:txBody>
      </p:sp>
      <p:sp>
        <p:nvSpPr>
          <p:cNvPr id="406" name="Google Shape;406;g1a6c86eb1ba_0_867"/>
          <p:cNvSpPr txBox="1"/>
          <p:nvPr/>
        </p:nvSpPr>
        <p:spPr>
          <a:xfrm>
            <a:off x="5424150" y="6102500"/>
            <a:ext cx="2541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2200">
                <a:solidFill>
                  <a:srgbClr val="3E426D"/>
                </a:solidFill>
              </a:rPr>
              <a:t>Enfoque: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129513e2299_0_763"/>
          <p:cNvSpPr/>
          <p:nvPr/>
        </p:nvSpPr>
        <p:spPr>
          <a:xfrm>
            <a:off x="-190500" y="-2857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2" name="Google Shape;412;g129513e2299_0_763"/>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13" name="Google Shape;413;g129513e2299_0_763"/>
          <p:cNvPicPr preferRelativeResize="0"/>
          <p:nvPr/>
        </p:nvPicPr>
        <p:blipFill rotWithShape="1">
          <a:blip r:embed="rId3">
            <a:alphaModFix/>
          </a:blip>
          <a:srcRect b="27319" l="7576" r="4917" t="23294"/>
          <a:stretch/>
        </p:blipFill>
        <p:spPr>
          <a:xfrm>
            <a:off x="9286876" y="251425"/>
            <a:ext cx="2266952" cy="963111"/>
          </a:xfrm>
          <a:prstGeom prst="rect">
            <a:avLst/>
          </a:prstGeom>
          <a:noFill/>
          <a:ln>
            <a:noFill/>
          </a:ln>
        </p:spPr>
      </p:pic>
      <p:sp>
        <p:nvSpPr>
          <p:cNvPr id="414" name="Google Shape;414;g129513e2299_0_763"/>
          <p:cNvSpPr txBox="1"/>
          <p:nvPr/>
        </p:nvSpPr>
        <p:spPr>
          <a:xfrm>
            <a:off x="1487649" y="1508625"/>
            <a:ext cx="98709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lang="es-ES" sz="2000">
                <a:solidFill>
                  <a:srgbClr val="EFEFEF"/>
                </a:solidFill>
              </a:rPr>
              <a:t>Desarrollar y promover incentivos y desincentivos económicos y no económicos en toda la cadena de valor de los vehículos de cero y bajas emisiones</a:t>
            </a:r>
            <a:endParaRPr b="0" i="0" sz="2000" u="none" cap="none" strike="noStrike">
              <a:solidFill>
                <a:srgbClr val="EFEFEF"/>
              </a:solidFill>
              <a:latin typeface="Arial"/>
              <a:ea typeface="Arial"/>
              <a:cs typeface="Arial"/>
              <a:sym typeface="Arial"/>
            </a:endParaRPr>
          </a:p>
        </p:txBody>
      </p:sp>
      <p:grpSp>
        <p:nvGrpSpPr>
          <p:cNvPr id="415" name="Google Shape;415;g129513e2299_0_763"/>
          <p:cNvGrpSpPr/>
          <p:nvPr/>
        </p:nvGrpSpPr>
        <p:grpSpPr>
          <a:xfrm>
            <a:off x="659750" y="1490692"/>
            <a:ext cx="768398" cy="771091"/>
            <a:chOff x="2069225" y="1577837"/>
            <a:chExt cx="1584000" cy="1584000"/>
          </a:xfrm>
        </p:grpSpPr>
        <p:sp>
          <p:nvSpPr>
            <p:cNvPr id="416" name="Google Shape;416;g129513e2299_0_763"/>
            <p:cNvSpPr/>
            <p:nvPr/>
          </p:nvSpPr>
          <p:spPr>
            <a:xfrm>
              <a:off x="2069225" y="1577837"/>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Imagen que contiene dibujo&#10;&#10;Descripción generada automáticamente" id="417" name="Google Shape;417;g129513e2299_0_763"/>
            <p:cNvPicPr preferRelativeResize="0"/>
            <p:nvPr/>
          </p:nvPicPr>
          <p:blipFill rotWithShape="1">
            <a:blip r:embed="rId4">
              <a:alphaModFix/>
            </a:blip>
            <a:srcRect b="0" l="0" r="0" t="0"/>
            <a:stretch/>
          </p:blipFill>
          <p:spPr>
            <a:xfrm>
              <a:off x="2287525" y="1803246"/>
              <a:ext cx="1152000" cy="1152000"/>
            </a:xfrm>
            <a:prstGeom prst="rect">
              <a:avLst/>
            </a:prstGeom>
            <a:noFill/>
            <a:ln>
              <a:noFill/>
            </a:ln>
          </p:spPr>
        </p:pic>
      </p:grpSp>
      <p:sp>
        <p:nvSpPr>
          <p:cNvPr id="418" name="Google Shape;418;g129513e2299_0_763"/>
          <p:cNvSpPr txBox="1"/>
          <p:nvPr/>
        </p:nvSpPr>
        <p:spPr>
          <a:xfrm>
            <a:off x="1504350" y="3200425"/>
            <a:ext cx="4576200" cy="6810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0" i="0" lang="es-ES" sz="1500" u="none" cap="none" strike="noStrike">
                <a:solidFill>
                  <a:srgbClr val="EFEFEF"/>
                </a:solidFill>
                <a:latin typeface="Century Gothic"/>
                <a:ea typeface="Century Gothic"/>
                <a:cs typeface="Century Gothic"/>
                <a:sym typeface="Century Gothic"/>
              </a:rPr>
              <a:t> 1.1 Aumento de la flota de transporte de carga liviana de cero y bajas emisiones</a:t>
            </a:r>
            <a:endParaRPr b="0" i="0" sz="1400" u="none" cap="none" strike="noStrike">
              <a:solidFill>
                <a:schemeClr val="lt1"/>
              </a:solidFill>
              <a:latin typeface="Century Gothic"/>
              <a:ea typeface="Century Gothic"/>
              <a:cs typeface="Century Gothic"/>
              <a:sym typeface="Century Gothic"/>
            </a:endParaRPr>
          </a:p>
        </p:txBody>
      </p:sp>
      <p:cxnSp>
        <p:nvCxnSpPr>
          <p:cNvPr id="419" name="Google Shape;419;g129513e2299_0_763"/>
          <p:cNvCxnSpPr>
            <a:endCxn id="418" idx="1"/>
          </p:cNvCxnSpPr>
          <p:nvPr/>
        </p:nvCxnSpPr>
        <p:spPr>
          <a:xfrm flipH="1" rot="-5400000">
            <a:off x="262200" y="2298775"/>
            <a:ext cx="2040600" cy="443700"/>
          </a:xfrm>
          <a:prstGeom prst="bentConnector2">
            <a:avLst/>
          </a:prstGeom>
          <a:noFill/>
          <a:ln cap="flat" cmpd="sng" w="28575">
            <a:solidFill>
              <a:srgbClr val="1C2046"/>
            </a:solidFill>
            <a:prstDash val="solid"/>
            <a:round/>
            <a:headEnd len="sm" w="sm" type="none"/>
            <a:tailEnd len="med" w="med" type="triangle"/>
          </a:ln>
        </p:spPr>
      </p:cxnSp>
      <p:sp>
        <p:nvSpPr>
          <p:cNvPr id="420" name="Google Shape;420;g129513e2299_0_763"/>
          <p:cNvSpPr txBox="1"/>
          <p:nvPr/>
        </p:nvSpPr>
        <p:spPr>
          <a:xfrm>
            <a:off x="1488475" y="2440175"/>
            <a:ext cx="4576200" cy="476700"/>
          </a:xfrm>
          <a:prstGeom prst="rect">
            <a:avLst/>
          </a:prstGeom>
          <a:solidFill>
            <a:srgbClr val="676B9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s-ES" sz="1500">
                <a:solidFill>
                  <a:srgbClr val="EFEFEF"/>
                </a:solidFill>
                <a:latin typeface="Century Gothic"/>
                <a:ea typeface="Century Gothic"/>
                <a:cs typeface="Century Gothic"/>
                <a:sym typeface="Century Gothic"/>
              </a:rPr>
              <a:t>4</a:t>
            </a:r>
            <a:r>
              <a:rPr b="1" i="0" lang="es-ES" sz="1500" u="none" cap="none" strike="noStrike">
                <a:solidFill>
                  <a:srgbClr val="EFEFEF"/>
                </a:solidFill>
                <a:latin typeface="Century Gothic"/>
                <a:ea typeface="Century Gothic"/>
                <a:cs typeface="Century Gothic"/>
                <a:sym typeface="Century Gothic"/>
              </a:rPr>
              <a:t> RESULTADOS ESPERADOS</a:t>
            </a:r>
            <a:endParaRPr b="1" i="0" sz="1500" u="none" cap="none" strike="noStrike">
              <a:solidFill>
                <a:srgbClr val="EFEFEF"/>
              </a:solidFill>
              <a:latin typeface="Century Gothic"/>
              <a:ea typeface="Century Gothic"/>
              <a:cs typeface="Century Gothic"/>
              <a:sym typeface="Century Gothic"/>
            </a:endParaRPr>
          </a:p>
        </p:txBody>
      </p:sp>
      <p:sp>
        <p:nvSpPr>
          <p:cNvPr id="421" name="Google Shape;421;g129513e2299_0_763"/>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2" name="Google Shape;422;g129513e2299_0_763"/>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 ESPECÍFICO 1</a:t>
            </a:r>
            <a:endParaRPr sz="3700">
              <a:solidFill>
                <a:srgbClr val="181A3C"/>
              </a:solidFill>
            </a:endParaRPr>
          </a:p>
        </p:txBody>
      </p:sp>
      <p:cxnSp>
        <p:nvCxnSpPr>
          <p:cNvPr id="423" name="Google Shape;423;g129513e2299_0_763"/>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424" name="Google Shape;424;g129513e2299_0_763"/>
          <p:cNvCxnSpPr/>
          <p:nvPr/>
        </p:nvCxnSpPr>
        <p:spPr>
          <a:xfrm>
            <a:off x="-228600" y="1174513"/>
            <a:ext cx="5341200" cy="0"/>
          </a:xfrm>
          <a:prstGeom prst="straightConnector1">
            <a:avLst/>
          </a:prstGeom>
          <a:noFill/>
          <a:ln cap="rnd" cmpd="sng" w="57150">
            <a:solidFill>
              <a:srgbClr val="64DF2B"/>
            </a:solidFill>
            <a:prstDash val="solid"/>
            <a:round/>
            <a:headEnd len="sm" w="sm" type="none"/>
            <a:tailEnd len="sm" w="sm" type="none"/>
          </a:ln>
        </p:spPr>
      </p:cxnSp>
      <p:sp>
        <p:nvSpPr>
          <p:cNvPr id="425" name="Google Shape;425;g129513e2299_0_763"/>
          <p:cNvSpPr txBox="1"/>
          <p:nvPr/>
        </p:nvSpPr>
        <p:spPr>
          <a:xfrm>
            <a:off x="1409900" y="4069225"/>
            <a:ext cx="4667400" cy="6810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lang="es-ES" sz="1500">
                <a:solidFill>
                  <a:srgbClr val="EFEFEF"/>
                </a:solidFill>
                <a:latin typeface="Century Gothic"/>
                <a:ea typeface="Century Gothic"/>
                <a:cs typeface="Century Gothic"/>
                <a:sym typeface="Century Gothic"/>
              </a:rPr>
              <a:t>1.2. Aumento en el registro de vehículos de cero emisiones de uso particular*</a:t>
            </a:r>
            <a:endParaRPr sz="1500">
              <a:solidFill>
                <a:srgbClr val="EFEFEF"/>
              </a:solidFill>
              <a:latin typeface="Century Gothic"/>
              <a:ea typeface="Century Gothic"/>
              <a:cs typeface="Century Gothic"/>
              <a:sym typeface="Century Gothic"/>
            </a:endParaRPr>
          </a:p>
        </p:txBody>
      </p:sp>
      <p:cxnSp>
        <p:nvCxnSpPr>
          <p:cNvPr id="426" name="Google Shape;426;g129513e2299_0_763"/>
          <p:cNvCxnSpPr>
            <a:stCxn id="417" idx="2"/>
            <a:endCxn id="425" idx="1"/>
          </p:cNvCxnSpPr>
          <p:nvPr/>
        </p:nvCxnSpPr>
        <p:spPr>
          <a:xfrm flipH="1" rot="-5400000">
            <a:off x="103214" y="3103065"/>
            <a:ext cx="2248500" cy="364800"/>
          </a:xfrm>
          <a:prstGeom prst="bentConnector2">
            <a:avLst/>
          </a:prstGeom>
          <a:noFill/>
          <a:ln cap="flat" cmpd="sng" w="28575">
            <a:solidFill>
              <a:srgbClr val="1C2046"/>
            </a:solidFill>
            <a:prstDash val="solid"/>
            <a:round/>
            <a:headEnd len="sm" w="sm" type="none"/>
            <a:tailEnd len="med" w="med" type="triangle"/>
          </a:ln>
        </p:spPr>
      </p:cxnSp>
      <p:sp>
        <p:nvSpPr>
          <p:cNvPr id="427" name="Google Shape;427;g129513e2299_0_763"/>
          <p:cNvSpPr txBox="1"/>
          <p:nvPr/>
        </p:nvSpPr>
        <p:spPr>
          <a:xfrm flipH="1">
            <a:off x="10257274" y="24401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2040</a:t>
            </a:r>
            <a:endParaRPr b="1" i="0" sz="1600" u="none" cap="none" strike="noStrike">
              <a:solidFill>
                <a:srgbClr val="1C2046"/>
              </a:solidFill>
              <a:latin typeface="Arial"/>
              <a:ea typeface="Arial"/>
              <a:cs typeface="Arial"/>
              <a:sym typeface="Arial"/>
            </a:endParaRPr>
          </a:p>
        </p:txBody>
      </p:sp>
      <p:sp>
        <p:nvSpPr>
          <p:cNvPr id="428" name="Google Shape;428;g129513e2299_0_763"/>
          <p:cNvSpPr txBox="1"/>
          <p:nvPr/>
        </p:nvSpPr>
        <p:spPr>
          <a:xfrm flipH="1">
            <a:off x="7772625" y="24401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2030</a:t>
            </a:r>
            <a:endParaRPr b="1" i="0" sz="1600" u="none" cap="none" strike="noStrike">
              <a:solidFill>
                <a:srgbClr val="1C2046"/>
              </a:solidFill>
              <a:latin typeface="Arial"/>
              <a:ea typeface="Arial"/>
              <a:cs typeface="Arial"/>
              <a:sym typeface="Arial"/>
            </a:endParaRPr>
          </a:p>
        </p:txBody>
      </p:sp>
      <p:sp>
        <p:nvSpPr>
          <p:cNvPr id="429" name="Google Shape;429;g129513e2299_0_763"/>
          <p:cNvSpPr txBox="1"/>
          <p:nvPr/>
        </p:nvSpPr>
        <p:spPr>
          <a:xfrm>
            <a:off x="6529400" y="2440175"/>
            <a:ext cx="1026000" cy="476700"/>
          </a:xfrm>
          <a:prstGeom prst="rect">
            <a:avLst/>
          </a:prstGeom>
          <a:solidFill>
            <a:srgbClr val="60E2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2025</a:t>
            </a:r>
            <a:endParaRPr b="1" i="0" sz="1600" u="none" cap="none" strike="noStrike">
              <a:solidFill>
                <a:srgbClr val="1C2046"/>
              </a:solidFill>
              <a:latin typeface="Arial"/>
              <a:ea typeface="Arial"/>
              <a:cs typeface="Arial"/>
              <a:sym typeface="Arial"/>
            </a:endParaRPr>
          </a:p>
        </p:txBody>
      </p:sp>
      <p:sp>
        <p:nvSpPr>
          <p:cNvPr id="430" name="Google Shape;430;g129513e2299_0_763"/>
          <p:cNvSpPr txBox="1"/>
          <p:nvPr/>
        </p:nvSpPr>
        <p:spPr>
          <a:xfrm flipH="1">
            <a:off x="9014949" y="24401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2035</a:t>
            </a:r>
            <a:endParaRPr b="1" i="0" sz="1600" u="none" cap="none" strike="noStrike">
              <a:solidFill>
                <a:srgbClr val="1C2046"/>
              </a:solidFill>
              <a:latin typeface="Arial"/>
              <a:ea typeface="Arial"/>
              <a:cs typeface="Arial"/>
              <a:sym typeface="Arial"/>
            </a:endParaRPr>
          </a:p>
        </p:txBody>
      </p:sp>
      <p:sp>
        <p:nvSpPr>
          <p:cNvPr id="431" name="Google Shape;431;g129513e2299_0_763"/>
          <p:cNvSpPr txBox="1"/>
          <p:nvPr/>
        </p:nvSpPr>
        <p:spPr>
          <a:xfrm flipH="1">
            <a:off x="10199849" y="329107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1C2046"/>
                </a:solidFill>
                <a:latin typeface="Arial"/>
                <a:ea typeface="Arial"/>
                <a:cs typeface="Arial"/>
                <a:sym typeface="Arial"/>
              </a:rPr>
              <a:t>94%</a:t>
            </a:r>
            <a:endParaRPr b="0" i="0" sz="1800" u="none" cap="none" strike="noStrike">
              <a:solidFill>
                <a:srgbClr val="1C2046"/>
              </a:solidFill>
              <a:latin typeface="Arial"/>
              <a:ea typeface="Arial"/>
              <a:cs typeface="Arial"/>
              <a:sym typeface="Arial"/>
            </a:endParaRPr>
          </a:p>
        </p:txBody>
      </p:sp>
      <p:sp>
        <p:nvSpPr>
          <p:cNvPr id="432" name="Google Shape;432;g129513e2299_0_763"/>
          <p:cNvSpPr txBox="1"/>
          <p:nvPr/>
        </p:nvSpPr>
        <p:spPr>
          <a:xfrm flipH="1">
            <a:off x="6553399" y="3285337"/>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6%</a:t>
            </a:r>
            <a:endParaRPr b="0" i="0" sz="1600" u="none" cap="none" strike="noStrike">
              <a:solidFill>
                <a:srgbClr val="1C2046"/>
              </a:solidFill>
              <a:latin typeface="Arial"/>
              <a:ea typeface="Arial"/>
              <a:cs typeface="Arial"/>
              <a:sym typeface="Arial"/>
            </a:endParaRPr>
          </a:p>
        </p:txBody>
      </p:sp>
      <p:sp>
        <p:nvSpPr>
          <p:cNvPr id="433" name="Google Shape;433;g129513e2299_0_763"/>
          <p:cNvSpPr txBox="1"/>
          <p:nvPr/>
        </p:nvSpPr>
        <p:spPr>
          <a:xfrm flipH="1">
            <a:off x="7761449" y="329107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0" i="0" lang="es-ES" sz="1600" u="none" cap="none" strike="noStrike">
                <a:solidFill>
                  <a:srgbClr val="1C2046"/>
                </a:solidFill>
                <a:latin typeface="Arial"/>
                <a:ea typeface="Arial"/>
                <a:cs typeface="Arial"/>
                <a:sym typeface="Arial"/>
              </a:rPr>
              <a:t>19%</a:t>
            </a:r>
            <a:endParaRPr b="0" i="0" sz="1600" u="none" cap="none" strike="noStrike">
              <a:solidFill>
                <a:srgbClr val="1C2046"/>
              </a:solidFill>
              <a:latin typeface="Arial"/>
              <a:ea typeface="Arial"/>
              <a:cs typeface="Arial"/>
              <a:sym typeface="Arial"/>
            </a:endParaRPr>
          </a:p>
        </p:txBody>
      </p:sp>
      <p:sp>
        <p:nvSpPr>
          <p:cNvPr id="434" name="Google Shape;434;g129513e2299_0_763"/>
          <p:cNvSpPr txBox="1"/>
          <p:nvPr/>
        </p:nvSpPr>
        <p:spPr>
          <a:xfrm flipH="1">
            <a:off x="9056849" y="329107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0" i="0" lang="es-ES" sz="1600" u="none" cap="none" strike="noStrike">
                <a:solidFill>
                  <a:srgbClr val="1C2046"/>
                </a:solidFill>
                <a:latin typeface="Arial"/>
                <a:ea typeface="Arial"/>
                <a:cs typeface="Arial"/>
                <a:sym typeface="Arial"/>
              </a:rPr>
              <a:t>78%</a:t>
            </a:r>
            <a:endParaRPr b="0" i="0" sz="1600" u="none" cap="none" strike="noStrike">
              <a:solidFill>
                <a:srgbClr val="1C2046"/>
              </a:solidFill>
              <a:latin typeface="Arial"/>
              <a:ea typeface="Arial"/>
              <a:cs typeface="Arial"/>
              <a:sym typeface="Arial"/>
            </a:endParaRPr>
          </a:p>
        </p:txBody>
      </p:sp>
      <p:sp>
        <p:nvSpPr>
          <p:cNvPr id="435" name="Google Shape;435;g129513e2299_0_763"/>
          <p:cNvSpPr txBox="1"/>
          <p:nvPr/>
        </p:nvSpPr>
        <p:spPr>
          <a:xfrm flipH="1">
            <a:off x="10199849" y="412927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100%</a:t>
            </a:r>
            <a:endParaRPr b="0" i="0" sz="1600" u="none" cap="none" strike="noStrike">
              <a:solidFill>
                <a:srgbClr val="1C2046"/>
              </a:solidFill>
              <a:latin typeface="Arial"/>
              <a:ea typeface="Arial"/>
              <a:cs typeface="Arial"/>
              <a:sym typeface="Arial"/>
            </a:endParaRPr>
          </a:p>
        </p:txBody>
      </p:sp>
      <p:sp>
        <p:nvSpPr>
          <p:cNvPr id="436" name="Google Shape;436;g129513e2299_0_763"/>
          <p:cNvSpPr txBox="1"/>
          <p:nvPr/>
        </p:nvSpPr>
        <p:spPr>
          <a:xfrm flipH="1">
            <a:off x="6553399" y="4123537"/>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5%</a:t>
            </a:r>
            <a:endParaRPr b="0" i="0" sz="1600" u="none" cap="none" strike="noStrike">
              <a:solidFill>
                <a:srgbClr val="1C2046"/>
              </a:solidFill>
              <a:latin typeface="Arial"/>
              <a:ea typeface="Arial"/>
              <a:cs typeface="Arial"/>
              <a:sym typeface="Arial"/>
            </a:endParaRPr>
          </a:p>
        </p:txBody>
      </p:sp>
      <p:sp>
        <p:nvSpPr>
          <p:cNvPr id="437" name="Google Shape;437;g129513e2299_0_763"/>
          <p:cNvSpPr txBox="1"/>
          <p:nvPr/>
        </p:nvSpPr>
        <p:spPr>
          <a:xfrm flipH="1">
            <a:off x="7761449" y="412927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20%</a:t>
            </a:r>
            <a:endParaRPr b="0" i="0" sz="1600" u="none" cap="none" strike="noStrike">
              <a:solidFill>
                <a:srgbClr val="1C2046"/>
              </a:solidFill>
              <a:latin typeface="Arial"/>
              <a:ea typeface="Arial"/>
              <a:cs typeface="Arial"/>
              <a:sym typeface="Arial"/>
            </a:endParaRPr>
          </a:p>
        </p:txBody>
      </p:sp>
      <p:sp>
        <p:nvSpPr>
          <p:cNvPr id="438" name="Google Shape;438;g129513e2299_0_763"/>
          <p:cNvSpPr txBox="1"/>
          <p:nvPr/>
        </p:nvSpPr>
        <p:spPr>
          <a:xfrm flipH="1">
            <a:off x="9056849" y="412927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50%</a:t>
            </a:r>
            <a:endParaRPr b="0" i="0" sz="1600" u="none" cap="none" strike="noStrike">
              <a:solidFill>
                <a:srgbClr val="1C2046"/>
              </a:solidFill>
              <a:latin typeface="Arial"/>
              <a:ea typeface="Arial"/>
              <a:cs typeface="Arial"/>
              <a:sym typeface="Arial"/>
            </a:endParaRPr>
          </a:p>
        </p:txBody>
      </p:sp>
      <p:sp>
        <p:nvSpPr>
          <p:cNvPr id="439" name="Google Shape;439;g129513e2299_0_763"/>
          <p:cNvSpPr txBox="1"/>
          <p:nvPr/>
        </p:nvSpPr>
        <p:spPr>
          <a:xfrm>
            <a:off x="1685925" y="6374125"/>
            <a:ext cx="241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*Metas dadas en % ventas </a:t>
            </a:r>
            <a:r>
              <a:rPr lang="es-ES"/>
              <a:t> </a:t>
            </a:r>
            <a:endParaRPr b="0" i="0" sz="1400" u="none" cap="none" strike="noStrike">
              <a:solidFill>
                <a:srgbClr val="000000"/>
              </a:solidFill>
              <a:latin typeface="Arial"/>
              <a:ea typeface="Arial"/>
              <a:cs typeface="Arial"/>
              <a:sym typeface="Arial"/>
            </a:endParaRPr>
          </a:p>
        </p:txBody>
      </p:sp>
      <p:sp>
        <p:nvSpPr>
          <p:cNvPr id="440" name="Google Shape;440;g129513e2299_0_763"/>
          <p:cNvSpPr/>
          <p:nvPr/>
        </p:nvSpPr>
        <p:spPr>
          <a:xfrm>
            <a:off x="-76200" y="5463200"/>
            <a:ext cx="12192000" cy="1252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129513e2299_0_763"/>
          <p:cNvSpPr txBox="1"/>
          <p:nvPr/>
        </p:nvSpPr>
        <p:spPr>
          <a:xfrm>
            <a:off x="1411375" y="4937658"/>
            <a:ext cx="4667400" cy="6810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lang="es-ES" sz="1500">
                <a:solidFill>
                  <a:srgbClr val="EFEFEF"/>
                </a:solidFill>
                <a:latin typeface="Century Gothic"/>
                <a:ea typeface="Century Gothic"/>
                <a:cs typeface="Century Gothic"/>
                <a:sym typeface="Century Gothic"/>
              </a:rPr>
              <a:t>1.3 </a:t>
            </a:r>
            <a:r>
              <a:rPr b="0" i="0" lang="es-ES" sz="1500" u="none" cap="none" strike="noStrike">
                <a:solidFill>
                  <a:srgbClr val="EFEFEF"/>
                </a:solidFill>
                <a:latin typeface="Century Gothic"/>
                <a:ea typeface="Century Gothic"/>
                <a:cs typeface="Century Gothic"/>
                <a:sym typeface="Century Gothic"/>
              </a:rPr>
              <a:t>Aumento de la flota oficial de cero emisiones**</a:t>
            </a:r>
            <a:endParaRPr b="0" i="0" sz="1500" u="none" cap="none" strike="noStrike">
              <a:solidFill>
                <a:srgbClr val="EFEFEF"/>
              </a:solidFill>
              <a:latin typeface="Century Gothic"/>
              <a:ea typeface="Century Gothic"/>
              <a:cs typeface="Century Gothic"/>
              <a:sym typeface="Century Gothic"/>
            </a:endParaRPr>
          </a:p>
        </p:txBody>
      </p:sp>
      <p:sp>
        <p:nvSpPr>
          <p:cNvPr id="442" name="Google Shape;442;g129513e2299_0_763"/>
          <p:cNvSpPr txBox="1"/>
          <p:nvPr/>
        </p:nvSpPr>
        <p:spPr>
          <a:xfrm>
            <a:off x="1413171" y="5716025"/>
            <a:ext cx="4667400" cy="6810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lang="es-ES" sz="1500">
                <a:solidFill>
                  <a:srgbClr val="EFEFEF"/>
                </a:solidFill>
                <a:latin typeface="Century Gothic"/>
                <a:ea typeface="Century Gothic"/>
                <a:cs typeface="Century Gothic"/>
                <a:sym typeface="Century Gothic"/>
              </a:rPr>
              <a:t>1.4 </a:t>
            </a:r>
            <a:r>
              <a:rPr lang="es-ES" sz="1500">
                <a:solidFill>
                  <a:srgbClr val="EFEFEF"/>
                </a:solidFill>
                <a:latin typeface="Century Gothic"/>
                <a:ea typeface="Century Gothic"/>
                <a:cs typeface="Century Gothic"/>
                <a:sym typeface="Century Gothic"/>
              </a:rPr>
              <a:t>Aumento de la proporción de la flota del SITP con flota de cero y bajas emisiones</a:t>
            </a:r>
            <a:endParaRPr b="1" i="0" sz="1100" u="none" cap="none" strike="noStrike">
              <a:solidFill>
                <a:srgbClr val="FFFF00"/>
              </a:solidFill>
              <a:latin typeface="Arial Narrow"/>
              <a:ea typeface="Arial Narrow"/>
              <a:cs typeface="Arial Narrow"/>
              <a:sym typeface="Arial Narrow"/>
            </a:endParaRPr>
          </a:p>
        </p:txBody>
      </p:sp>
      <p:sp>
        <p:nvSpPr>
          <p:cNvPr id="443" name="Google Shape;443;g129513e2299_0_763"/>
          <p:cNvSpPr txBox="1"/>
          <p:nvPr/>
        </p:nvSpPr>
        <p:spPr>
          <a:xfrm flipH="1">
            <a:off x="10199849" y="5013849"/>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100%</a:t>
            </a:r>
            <a:endParaRPr b="0" i="0" sz="1600" u="none" cap="none" strike="noStrike">
              <a:solidFill>
                <a:srgbClr val="1C2046"/>
              </a:solidFill>
              <a:latin typeface="Arial"/>
              <a:ea typeface="Arial"/>
              <a:cs typeface="Arial"/>
              <a:sym typeface="Arial"/>
            </a:endParaRPr>
          </a:p>
        </p:txBody>
      </p:sp>
      <p:sp>
        <p:nvSpPr>
          <p:cNvPr id="444" name="Google Shape;444;g129513e2299_0_763"/>
          <p:cNvSpPr txBox="1"/>
          <p:nvPr/>
        </p:nvSpPr>
        <p:spPr>
          <a:xfrm flipH="1">
            <a:off x="6529400" y="5008112"/>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s-ES" sz="1600">
                <a:solidFill>
                  <a:srgbClr val="1C2046"/>
                </a:solidFill>
              </a:rPr>
              <a:t>31%</a:t>
            </a:r>
            <a:endParaRPr b="0" i="0" sz="1600" u="none" cap="none" strike="noStrike">
              <a:solidFill>
                <a:srgbClr val="1C2046"/>
              </a:solidFill>
              <a:latin typeface="Arial"/>
              <a:ea typeface="Arial"/>
              <a:cs typeface="Arial"/>
              <a:sym typeface="Arial"/>
            </a:endParaRPr>
          </a:p>
        </p:txBody>
      </p:sp>
      <p:sp>
        <p:nvSpPr>
          <p:cNvPr id="445" name="Google Shape;445;g129513e2299_0_763"/>
          <p:cNvSpPr txBox="1"/>
          <p:nvPr/>
        </p:nvSpPr>
        <p:spPr>
          <a:xfrm flipH="1">
            <a:off x="7761449" y="5013849"/>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100%</a:t>
            </a:r>
            <a:endParaRPr b="0" i="0" sz="1600" u="none" cap="none" strike="noStrike">
              <a:solidFill>
                <a:srgbClr val="1C2046"/>
              </a:solidFill>
              <a:latin typeface="Arial"/>
              <a:ea typeface="Arial"/>
              <a:cs typeface="Arial"/>
              <a:sym typeface="Arial"/>
            </a:endParaRPr>
          </a:p>
        </p:txBody>
      </p:sp>
      <p:sp>
        <p:nvSpPr>
          <p:cNvPr id="446" name="Google Shape;446;g129513e2299_0_763"/>
          <p:cNvSpPr txBox="1"/>
          <p:nvPr/>
        </p:nvSpPr>
        <p:spPr>
          <a:xfrm flipH="1">
            <a:off x="9014949" y="5013849"/>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100%</a:t>
            </a:r>
            <a:endParaRPr b="0" i="0" sz="1600" u="none" cap="none" strike="noStrike">
              <a:solidFill>
                <a:srgbClr val="1C2046"/>
              </a:solidFill>
              <a:latin typeface="Arial"/>
              <a:ea typeface="Arial"/>
              <a:cs typeface="Arial"/>
              <a:sym typeface="Arial"/>
            </a:endParaRPr>
          </a:p>
        </p:txBody>
      </p:sp>
      <p:sp>
        <p:nvSpPr>
          <p:cNvPr id="447" name="Google Shape;447;g129513e2299_0_763"/>
          <p:cNvSpPr txBox="1"/>
          <p:nvPr/>
        </p:nvSpPr>
        <p:spPr>
          <a:xfrm flipH="1">
            <a:off x="10199849" y="5852049"/>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100%</a:t>
            </a:r>
            <a:endParaRPr b="0" i="0" sz="1600" u="none" cap="none" strike="noStrike">
              <a:solidFill>
                <a:srgbClr val="1C2046"/>
              </a:solidFill>
              <a:latin typeface="Arial"/>
              <a:ea typeface="Arial"/>
              <a:cs typeface="Arial"/>
              <a:sym typeface="Arial"/>
            </a:endParaRPr>
          </a:p>
        </p:txBody>
      </p:sp>
      <p:sp>
        <p:nvSpPr>
          <p:cNvPr id="448" name="Google Shape;448;g129513e2299_0_763"/>
          <p:cNvSpPr txBox="1"/>
          <p:nvPr/>
        </p:nvSpPr>
        <p:spPr>
          <a:xfrm flipH="1">
            <a:off x="6529400" y="5846312"/>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s-ES" sz="1600">
                <a:solidFill>
                  <a:schemeClr val="dk1"/>
                </a:solidFill>
              </a:rPr>
              <a:t>45</a:t>
            </a:r>
            <a:r>
              <a:rPr b="0" i="0" lang="es-ES"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p:txBody>
      </p:sp>
      <p:sp>
        <p:nvSpPr>
          <p:cNvPr id="449" name="Google Shape;449;g129513e2299_0_763"/>
          <p:cNvSpPr txBox="1"/>
          <p:nvPr/>
        </p:nvSpPr>
        <p:spPr>
          <a:xfrm flipH="1">
            <a:off x="7761449" y="5852049"/>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s-ES" sz="1600">
                <a:solidFill>
                  <a:srgbClr val="1C2046"/>
                </a:solidFill>
              </a:rPr>
              <a:t>7</a:t>
            </a:r>
            <a:r>
              <a:rPr b="0" i="0" lang="es-ES" sz="1600" u="none" cap="none" strike="noStrike">
                <a:solidFill>
                  <a:srgbClr val="1C2046"/>
                </a:solidFill>
                <a:latin typeface="Arial"/>
                <a:ea typeface="Arial"/>
                <a:cs typeface="Arial"/>
                <a:sym typeface="Arial"/>
              </a:rPr>
              <a:t>0%</a:t>
            </a:r>
            <a:endParaRPr b="0" i="0" sz="1600" u="none" cap="none" strike="noStrike">
              <a:solidFill>
                <a:srgbClr val="1C2046"/>
              </a:solidFill>
              <a:latin typeface="Arial"/>
              <a:ea typeface="Arial"/>
              <a:cs typeface="Arial"/>
              <a:sym typeface="Arial"/>
            </a:endParaRPr>
          </a:p>
        </p:txBody>
      </p:sp>
      <p:sp>
        <p:nvSpPr>
          <p:cNvPr id="450" name="Google Shape;450;g129513e2299_0_763"/>
          <p:cNvSpPr txBox="1"/>
          <p:nvPr/>
        </p:nvSpPr>
        <p:spPr>
          <a:xfrm flipH="1">
            <a:off x="9014949" y="5852049"/>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s-ES" sz="1600">
                <a:solidFill>
                  <a:srgbClr val="1C2046"/>
                </a:solidFill>
              </a:rPr>
              <a:t>92</a:t>
            </a:r>
            <a:r>
              <a:rPr b="0" i="0" lang="es-ES" sz="1600" u="none" cap="none" strike="noStrike">
                <a:solidFill>
                  <a:srgbClr val="1C2046"/>
                </a:solidFill>
                <a:latin typeface="Arial"/>
                <a:ea typeface="Arial"/>
                <a:cs typeface="Arial"/>
                <a:sym typeface="Arial"/>
              </a:rPr>
              <a:t>%</a:t>
            </a:r>
            <a:endParaRPr b="0" i="0" sz="1600" u="none" cap="none" strike="noStrike">
              <a:solidFill>
                <a:srgbClr val="1C2046"/>
              </a:solidFill>
              <a:latin typeface="Arial"/>
              <a:ea typeface="Arial"/>
              <a:cs typeface="Arial"/>
              <a:sym typeface="Arial"/>
            </a:endParaRPr>
          </a:p>
        </p:txBody>
      </p:sp>
      <p:sp>
        <p:nvSpPr>
          <p:cNvPr id="451" name="Google Shape;451;g129513e2299_0_763"/>
          <p:cNvSpPr txBox="1"/>
          <p:nvPr/>
        </p:nvSpPr>
        <p:spPr>
          <a:xfrm>
            <a:off x="1457325" y="6526525"/>
            <a:ext cx="9926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rgbClr val="000000"/>
                </a:solidFill>
                <a:latin typeface="Arial"/>
                <a:ea typeface="Arial"/>
                <a:cs typeface="Arial"/>
                <a:sym typeface="Arial"/>
              </a:rPr>
              <a:t>*</a:t>
            </a:r>
            <a:r>
              <a:rPr lang="es-ES"/>
              <a:t>Metas en % de participación de nuevos registros          </a:t>
            </a:r>
            <a:r>
              <a:rPr lang="es-ES">
                <a:solidFill>
                  <a:schemeClr val="dk1"/>
                </a:solidFill>
              </a:rPr>
              <a:t>**Automóviles, camperos y camionetas de transporte de pasajeros </a:t>
            </a:r>
            <a:endParaRPr b="0" i="0" sz="1400" u="none" cap="none" strike="noStrike">
              <a:solidFill>
                <a:srgbClr val="000000"/>
              </a:solidFill>
              <a:latin typeface="Arial"/>
              <a:ea typeface="Arial"/>
              <a:cs typeface="Arial"/>
              <a:sym typeface="Arial"/>
            </a:endParaRPr>
          </a:p>
        </p:txBody>
      </p:sp>
      <p:cxnSp>
        <p:nvCxnSpPr>
          <p:cNvPr id="452" name="Google Shape;452;g129513e2299_0_763"/>
          <p:cNvCxnSpPr/>
          <p:nvPr/>
        </p:nvCxnSpPr>
        <p:spPr>
          <a:xfrm flipH="1" rot="-5400000">
            <a:off x="141314" y="4817565"/>
            <a:ext cx="2172300" cy="364800"/>
          </a:xfrm>
          <a:prstGeom prst="bentConnector2">
            <a:avLst/>
          </a:prstGeom>
          <a:noFill/>
          <a:ln cap="flat" cmpd="sng" w="28575">
            <a:solidFill>
              <a:srgbClr val="1C2046"/>
            </a:solidFill>
            <a:prstDash val="solid"/>
            <a:round/>
            <a:headEnd len="sm" w="sm" type="none"/>
            <a:tailEnd len="med" w="med" type="triangle"/>
          </a:ln>
        </p:spPr>
      </p:cxnSp>
      <p:cxnSp>
        <p:nvCxnSpPr>
          <p:cNvPr id="453" name="Google Shape;453;g129513e2299_0_763"/>
          <p:cNvCxnSpPr/>
          <p:nvPr/>
        </p:nvCxnSpPr>
        <p:spPr>
          <a:xfrm flipH="1" rot="-5400000">
            <a:off x="141314" y="3979365"/>
            <a:ext cx="2172300" cy="364800"/>
          </a:xfrm>
          <a:prstGeom prst="bentConnector2">
            <a:avLst/>
          </a:prstGeom>
          <a:noFill/>
          <a:ln cap="flat" cmpd="sng" w="28575">
            <a:solidFill>
              <a:srgbClr val="1C2046"/>
            </a:solidFill>
            <a:prstDash val="solid"/>
            <a:round/>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1387f0612ff_0_142"/>
          <p:cNvSpPr/>
          <p:nvPr/>
        </p:nvSpPr>
        <p:spPr>
          <a:xfrm>
            <a:off x="-38100" y="-1333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9" name="Google Shape;459;g1387f0612ff_0_142"/>
          <p:cNvSpPr/>
          <p:nvPr/>
        </p:nvSpPr>
        <p:spPr>
          <a:xfrm>
            <a:off x="0" y="5401100"/>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g1387f0612ff_0_142"/>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1" name="Google Shape;461;g1387f0612ff_0_142"/>
          <p:cNvPicPr preferRelativeResize="0"/>
          <p:nvPr/>
        </p:nvPicPr>
        <p:blipFill rotWithShape="1">
          <a:blip r:embed="rId3">
            <a:alphaModFix/>
          </a:blip>
          <a:srcRect b="27315" l="7576" r="4917" t="23296"/>
          <a:stretch/>
        </p:blipFill>
        <p:spPr>
          <a:xfrm>
            <a:off x="9286876" y="251425"/>
            <a:ext cx="2266950" cy="963109"/>
          </a:xfrm>
          <a:prstGeom prst="rect">
            <a:avLst/>
          </a:prstGeom>
          <a:noFill/>
          <a:ln>
            <a:noFill/>
          </a:ln>
        </p:spPr>
      </p:pic>
      <p:sp>
        <p:nvSpPr>
          <p:cNvPr id="462" name="Google Shape;462;g1387f0612ff_0_142"/>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3" name="Google Shape;463;g1387f0612ff_0_142"/>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 ESPECÍFICO 1</a:t>
            </a:r>
            <a:endParaRPr sz="3700">
              <a:solidFill>
                <a:srgbClr val="181A3C"/>
              </a:solidFill>
            </a:endParaRPr>
          </a:p>
        </p:txBody>
      </p:sp>
      <p:cxnSp>
        <p:nvCxnSpPr>
          <p:cNvPr id="464" name="Google Shape;464;g1387f0612ff_0_142"/>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465" name="Google Shape;465;g1387f0612ff_0_142"/>
          <p:cNvCxnSpPr/>
          <p:nvPr/>
        </p:nvCxnSpPr>
        <p:spPr>
          <a:xfrm>
            <a:off x="-228600" y="1174513"/>
            <a:ext cx="5341200" cy="0"/>
          </a:xfrm>
          <a:prstGeom prst="straightConnector1">
            <a:avLst/>
          </a:prstGeom>
          <a:noFill/>
          <a:ln cap="rnd" cmpd="sng" w="57150">
            <a:solidFill>
              <a:srgbClr val="64DF2B"/>
            </a:solidFill>
            <a:prstDash val="solid"/>
            <a:round/>
            <a:headEnd len="sm" w="sm" type="none"/>
            <a:tailEnd len="sm" w="sm" type="none"/>
          </a:ln>
        </p:spPr>
      </p:cxnSp>
      <p:sp>
        <p:nvSpPr>
          <p:cNvPr id="466" name="Google Shape;466;g1387f0612ff_0_142"/>
          <p:cNvSpPr txBox="1"/>
          <p:nvPr/>
        </p:nvSpPr>
        <p:spPr>
          <a:xfrm>
            <a:off x="801850" y="1584825"/>
            <a:ext cx="113151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s-ES" sz="2000" u="none" cap="none" strike="noStrike">
                <a:solidFill>
                  <a:srgbClr val="EFEFEF"/>
                </a:solidFill>
                <a:latin typeface="Arial"/>
                <a:ea typeface="Arial"/>
                <a:cs typeface="Arial"/>
                <a:sym typeface="Arial"/>
              </a:rPr>
              <a:t>Desarrollar y promover incentivos y desincentivos económicos y no económicos en toda la cadena de valor</a:t>
            </a:r>
            <a:endParaRPr b="0" i="0" sz="2000" u="none" cap="none" strike="noStrike">
              <a:solidFill>
                <a:srgbClr val="EFEFEF"/>
              </a:solidFill>
              <a:latin typeface="Arial"/>
              <a:ea typeface="Arial"/>
              <a:cs typeface="Arial"/>
              <a:sym typeface="Arial"/>
            </a:endParaRPr>
          </a:p>
        </p:txBody>
      </p:sp>
      <p:grpSp>
        <p:nvGrpSpPr>
          <p:cNvPr id="467" name="Google Shape;467;g1387f0612ff_0_142"/>
          <p:cNvGrpSpPr/>
          <p:nvPr/>
        </p:nvGrpSpPr>
        <p:grpSpPr>
          <a:xfrm>
            <a:off x="-26049" y="1566892"/>
            <a:ext cx="768398" cy="771091"/>
            <a:chOff x="2069225" y="1577837"/>
            <a:chExt cx="1584000" cy="1584000"/>
          </a:xfrm>
        </p:grpSpPr>
        <p:sp>
          <p:nvSpPr>
            <p:cNvPr id="468" name="Google Shape;468;g1387f0612ff_0_142"/>
            <p:cNvSpPr/>
            <p:nvPr/>
          </p:nvSpPr>
          <p:spPr>
            <a:xfrm>
              <a:off x="2069225" y="1577837"/>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Imagen que contiene dibujo&#10;&#10;Descripción generada automáticamente" id="469" name="Google Shape;469;g1387f0612ff_0_142"/>
            <p:cNvPicPr preferRelativeResize="0"/>
            <p:nvPr/>
          </p:nvPicPr>
          <p:blipFill rotWithShape="1">
            <a:blip r:embed="rId4">
              <a:alphaModFix/>
            </a:blip>
            <a:srcRect b="0" l="0" r="0" t="0"/>
            <a:stretch/>
          </p:blipFill>
          <p:spPr>
            <a:xfrm>
              <a:off x="2287525" y="1803246"/>
              <a:ext cx="1152000" cy="1152000"/>
            </a:xfrm>
            <a:prstGeom prst="rect">
              <a:avLst/>
            </a:prstGeom>
            <a:noFill/>
            <a:ln>
              <a:noFill/>
            </a:ln>
          </p:spPr>
        </p:pic>
      </p:grpSp>
      <p:sp>
        <p:nvSpPr>
          <p:cNvPr id="470" name="Google Shape;470;g1387f0612ff_0_142"/>
          <p:cNvSpPr txBox="1"/>
          <p:nvPr/>
        </p:nvSpPr>
        <p:spPr>
          <a:xfrm>
            <a:off x="800300" y="3224750"/>
            <a:ext cx="2711700" cy="12120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b="0" i="0" lang="es-ES" sz="1500" u="none" cap="none" strike="noStrike">
                <a:solidFill>
                  <a:srgbClr val="EFEFEF"/>
                </a:solidFill>
                <a:latin typeface="Century Gothic"/>
                <a:ea typeface="Century Gothic"/>
                <a:cs typeface="Century Gothic"/>
                <a:sym typeface="Century Gothic"/>
              </a:rPr>
              <a:t> 1.1 Aumento de la flota de transporte de carga liviana de cero y bajas emisiones</a:t>
            </a:r>
            <a:endParaRPr b="0" i="0" sz="1400" u="none" cap="none" strike="noStrike">
              <a:solidFill>
                <a:schemeClr val="lt1"/>
              </a:solidFill>
              <a:latin typeface="Century Gothic"/>
              <a:ea typeface="Century Gothic"/>
              <a:cs typeface="Century Gothic"/>
              <a:sym typeface="Century Gothic"/>
            </a:endParaRPr>
          </a:p>
        </p:txBody>
      </p:sp>
      <p:cxnSp>
        <p:nvCxnSpPr>
          <p:cNvPr id="471" name="Google Shape;471;g1387f0612ff_0_142"/>
          <p:cNvCxnSpPr>
            <a:endCxn id="470" idx="1"/>
          </p:cNvCxnSpPr>
          <p:nvPr/>
        </p:nvCxnSpPr>
        <p:spPr>
          <a:xfrm flipH="1" rot="-5400000">
            <a:off x="-441850" y="2588600"/>
            <a:ext cx="2040600" cy="443700"/>
          </a:xfrm>
          <a:prstGeom prst="bentConnector2">
            <a:avLst/>
          </a:prstGeom>
          <a:noFill/>
          <a:ln cap="flat" cmpd="sng" w="28575">
            <a:solidFill>
              <a:srgbClr val="1C2046"/>
            </a:solidFill>
            <a:prstDash val="solid"/>
            <a:round/>
            <a:headEnd len="sm" w="sm" type="none"/>
            <a:tailEnd len="med" w="med" type="triangle"/>
          </a:ln>
        </p:spPr>
      </p:cxnSp>
      <p:sp>
        <p:nvSpPr>
          <p:cNvPr id="472" name="Google Shape;472;g1387f0612ff_0_142"/>
          <p:cNvSpPr txBox="1"/>
          <p:nvPr/>
        </p:nvSpPr>
        <p:spPr>
          <a:xfrm>
            <a:off x="3584375" y="2516375"/>
            <a:ext cx="5620200" cy="476700"/>
          </a:xfrm>
          <a:prstGeom prst="rect">
            <a:avLst/>
          </a:prstGeom>
          <a:solidFill>
            <a:srgbClr val="CCCCCC">
              <a:alpha val="6352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s-ES" sz="1500">
                <a:solidFill>
                  <a:srgbClr val="1C2046"/>
                </a:solidFill>
                <a:latin typeface="Century Gothic"/>
                <a:ea typeface="Century Gothic"/>
                <a:cs typeface="Century Gothic"/>
                <a:sym typeface="Century Gothic"/>
              </a:rPr>
              <a:t>7</a:t>
            </a:r>
            <a:r>
              <a:rPr b="1" i="0" lang="es-ES" sz="1500" u="none" cap="none" strike="noStrike">
                <a:solidFill>
                  <a:srgbClr val="1C2046"/>
                </a:solidFill>
                <a:latin typeface="Century Gothic"/>
                <a:ea typeface="Century Gothic"/>
                <a:cs typeface="Century Gothic"/>
                <a:sym typeface="Century Gothic"/>
              </a:rPr>
              <a:t> PRODUCTOS ESPERADOS</a:t>
            </a:r>
            <a:endParaRPr b="1" i="0" sz="1500" u="none" cap="none" strike="noStrike">
              <a:solidFill>
                <a:srgbClr val="1C2046"/>
              </a:solidFill>
              <a:latin typeface="Century Gothic"/>
              <a:ea typeface="Century Gothic"/>
              <a:cs typeface="Century Gothic"/>
              <a:sym typeface="Century Gothic"/>
            </a:endParaRPr>
          </a:p>
        </p:txBody>
      </p:sp>
      <p:sp>
        <p:nvSpPr>
          <p:cNvPr id="473" name="Google Shape;473;g1387f0612ff_0_142"/>
          <p:cNvSpPr txBox="1"/>
          <p:nvPr/>
        </p:nvSpPr>
        <p:spPr>
          <a:xfrm>
            <a:off x="3584375" y="4903350"/>
            <a:ext cx="5620200" cy="9465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a:solidFill>
                  <a:srgbClr val="1C2046"/>
                </a:solidFill>
                <a:latin typeface="Century Gothic"/>
                <a:ea typeface="Century Gothic"/>
                <a:cs typeface="Century Gothic"/>
                <a:sym typeface="Century Gothic"/>
              </a:rPr>
              <a:t>1.2.1 Incentivos tributarios, económicos y no económicos para vehículos particulares cero emisiones</a:t>
            </a:r>
            <a:endParaRPr b="0" i="0" u="none" cap="none" strike="noStrike">
              <a:solidFill>
                <a:srgbClr val="1C2046"/>
              </a:solidFill>
              <a:latin typeface="Century Gothic"/>
              <a:ea typeface="Century Gothic"/>
              <a:cs typeface="Century Gothic"/>
              <a:sym typeface="Century Gothic"/>
            </a:endParaRPr>
          </a:p>
        </p:txBody>
      </p:sp>
      <p:sp>
        <p:nvSpPr>
          <p:cNvPr id="474" name="Google Shape;474;g1387f0612ff_0_142"/>
          <p:cNvSpPr txBox="1"/>
          <p:nvPr/>
        </p:nvSpPr>
        <p:spPr>
          <a:xfrm>
            <a:off x="801850" y="2516375"/>
            <a:ext cx="2711700" cy="476700"/>
          </a:xfrm>
          <a:prstGeom prst="rect">
            <a:avLst/>
          </a:prstGeom>
          <a:solidFill>
            <a:srgbClr val="676B9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s-ES" sz="1500">
                <a:solidFill>
                  <a:srgbClr val="EFEFEF"/>
                </a:solidFill>
                <a:latin typeface="Century Gothic"/>
                <a:ea typeface="Century Gothic"/>
                <a:cs typeface="Century Gothic"/>
                <a:sym typeface="Century Gothic"/>
              </a:rPr>
              <a:t>4</a:t>
            </a:r>
            <a:r>
              <a:rPr b="1" i="0" lang="es-ES" sz="1500" u="none" cap="none" strike="noStrike">
                <a:solidFill>
                  <a:srgbClr val="EFEFEF"/>
                </a:solidFill>
                <a:latin typeface="Century Gothic"/>
                <a:ea typeface="Century Gothic"/>
                <a:cs typeface="Century Gothic"/>
                <a:sym typeface="Century Gothic"/>
              </a:rPr>
              <a:t> RESULTADOS ESPERADOS</a:t>
            </a:r>
            <a:endParaRPr b="1" i="0" sz="1500" u="none" cap="none" strike="noStrike">
              <a:solidFill>
                <a:srgbClr val="EFEFEF"/>
              </a:solidFill>
              <a:latin typeface="Century Gothic"/>
              <a:ea typeface="Century Gothic"/>
              <a:cs typeface="Century Gothic"/>
              <a:sym typeface="Century Gothic"/>
            </a:endParaRPr>
          </a:p>
        </p:txBody>
      </p:sp>
      <p:sp>
        <p:nvSpPr>
          <p:cNvPr id="475" name="Google Shape;475;g1387f0612ff_0_142"/>
          <p:cNvSpPr txBox="1"/>
          <p:nvPr/>
        </p:nvSpPr>
        <p:spPr>
          <a:xfrm>
            <a:off x="800300" y="4907425"/>
            <a:ext cx="2711700" cy="9465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lang="es-ES" sz="1500">
                <a:solidFill>
                  <a:srgbClr val="EFEFEF"/>
                </a:solidFill>
                <a:latin typeface="Century Gothic"/>
                <a:ea typeface="Century Gothic"/>
                <a:cs typeface="Century Gothic"/>
                <a:sym typeface="Century Gothic"/>
              </a:rPr>
              <a:t>1.2. Aumento en el registro de vehículos de cero emisiones de uso particular</a:t>
            </a:r>
            <a:endParaRPr b="0" i="0" sz="1100" u="none" cap="none" strike="noStrike">
              <a:solidFill>
                <a:schemeClr val="dk1"/>
              </a:solidFill>
              <a:latin typeface="Arial Narrow"/>
              <a:ea typeface="Arial Narrow"/>
              <a:cs typeface="Arial Narrow"/>
              <a:sym typeface="Arial Narrow"/>
            </a:endParaRPr>
          </a:p>
        </p:txBody>
      </p:sp>
      <p:cxnSp>
        <p:nvCxnSpPr>
          <p:cNvPr id="476" name="Google Shape;476;g1387f0612ff_0_142"/>
          <p:cNvCxnSpPr>
            <a:stCxn id="468" idx="4"/>
            <a:endCxn id="475" idx="1"/>
          </p:cNvCxnSpPr>
          <p:nvPr/>
        </p:nvCxnSpPr>
        <p:spPr>
          <a:xfrm flipH="1" rot="-5400000">
            <a:off x="-942050" y="3638183"/>
            <a:ext cx="3042600" cy="442200"/>
          </a:xfrm>
          <a:prstGeom prst="bentConnector2">
            <a:avLst/>
          </a:prstGeom>
          <a:noFill/>
          <a:ln cap="flat" cmpd="sng" w="28575">
            <a:solidFill>
              <a:srgbClr val="1C2046"/>
            </a:solidFill>
            <a:prstDash val="solid"/>
            <a:round/>
            <a:headEnd len="sm" w="sm" type="none"/>
            <a:tailEnd len="med" w="med" type="triangle"/>
          </a:ln>
        </p:spPr>
      </p:cxnSp>
      <p:sp>
        <p:nvSpPr>
          <p:cNvPr id="477" name="Google Shape;477;g1387f0612ff_0_142"/>
          <p:cNvSpPr txBox="1"/>
          <p:nvPr/>
        </p:nvSpPr>
        <p:spPr>
          <a:xfrm>
            <a:off x="9200750" y="5019988"/>
            <a:ext cx="1729800" cy="6756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 Subdir. T. Privado</a:t>
            </a:r>
            <a:endParaRPr b="0" i="0" sz="1200" u="none" cap="none" strike="noStrike">
              <a:solidFill>
                <a:srgbClr val="434343"/>
              </a:solidFill>
              <a:latin typeface="Century Gothic"/>
              <a:ea typeface="Century Gothic"/>
              <a:cs typeface="Century Gothic"/>
              <a:sym typeface="Century Gothic"/>
            </a:endParaRPr>
          </a:p>
          <a:p>
            <a:pPr indent="0" lvl="0" marL="0" marR="0" rtl="0" algn="l">
              <a:lnSpc>
                <a:spcPct val="107916"/>
              </a:lnSpc>
              <a:spcBef>
                <a:spcPts val="0"/>
              </a:spcBef>
              <a:spcAft>
                <a:spcPts val="0"/>
              </a:spcAft>
              <a:buClr>
                <a:srgbClr val="000000"/>
              </a:buClr>
              <a:buSzPts val="1400"/>
              <a:buFont typeface="Arial"/>
              <a:buNone/>
            </a:pPr>
            <a:r>
              <a:t/>
            </a:r>
            <a:endParaRPr b="0" i="0" sz="1200" u="none" cap="none" strike="noStrike">
              <a:solidFill>
                <a:srgbClr val="434343"/>
              </a:solidFill>
              <a:latin typeface="Century Gothic"/>
              <a:ea typeface="Century Gothic"/>
              <a:cs typeface="Century Gothic"/>
              <a:sym typeface="Century Gothic"/>
            </a:endParaRPr>
          </a:p>
        </p:txBody>
      </p:sp>
      <p:sp>
        <p:nvSpPr>
          <p:cNvPr id="478" name="Google Shape;478;g1387f0612ff_0_142"/>
          <p:cNvSpPr txBox="1"/>
          <p:nvPr/>
        </p:nvSpPr>
        <p:spPr>
          <a:xfrm>
            <a:off x="3584375" y="3200425"/>
            <a:ext cx="5620200" cy="4767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a:solidFill>
                  <a:srgbClr val="1C2046"/>
                </a:solidFill>
                <a:latin typeface="Century Gothic"/>
                <a:ea typeface="Century Gothic"/>
                <a:cs typeface="Century Gothic"/>
                <a:sym typeface="Century Gothic"/>
              </a:rPr>
              <a:t>1.1.1 </a:t>
            </a:r>
            <a:r>
              <a:rPr b="0" i="0" lang="es-ES" u="none" cap="none" strike="noStrike">
                <a:solidFill>
                  <a:srgbClr val="1C2046"/>
                </a:solidFill>
                <a:latin typeface="Century Gothic"/>
                <a:ea typeface="Century Gothic"/>
                <a:cs typeface="Century Gothic"/>
                <a:sym typeface="Century Gothic"/>
              </a:rPr>
              <a:t>Apoyos financieros para la renovación de vehículos livianos de carga</a:t>
            </a:r>
            <a:endParaRPr b="0" i="0" u="none" cap="none" strike="noStrike">
              <a:solidFill>
                <a:srgbClr val="1C2046"/>
              </a:solidFill>
              <a:latin typeface="Century Gothic"/>
              <a:ea typeface="Century Gothic"/>
              <a:cs typeface="Century Gothic"/>
              <a:sym typeface="Century Gothic"/>
            </a:endParaRPr>
          </a:p>
        </p:txBody>
      </p:sp>
      <p:sp>
        <p:nvSpPr>
          <p:cNvPr id="479" name="Google Shape;479;g1387f0612ff_0_142"/>
          <p:cNvSpPr txBox="1"/>
          <p:nvPr/>
        </p:nvSpPr>
        <p:spPr>
          <a:xfrm>
            <a:off x="3584375" y="3852325"/>
            <a:ext cx="5620200" cy="6192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a:solidFill>
                  <a:srgbClr val="1C2046"/>
                </a:solidFill>
                <a:latin typeface="Century Gothic"/>
                <a:ea typeface="Century Gothic"/>
                <a:cs typeface="Century Gothic"/>
                <a:sym typeface="Century Gothic"/>
              </a:rPr>
              <a:t>1.1.2 Incentivos tributarios, económicos y no económicos para vehículos de carga de cero y bajas emisiones</a:t>
            </a:r>
            <a:endParaRPr b="0" i="0" u="none" cap="none" strike="noStrike">
              <a:solidFill>
                <a:srgbClr val="1C2046"/>
              </a:solidFill>
              <a:latin typeface="Century Gothic"/>
              <a:ea typeface="Century Gothic"/>
              <a:cs typeface="Century Gothic"/>
              <a:sym typeface="Century Gothic"/>
            </a:endParaRPr>
          </a:p>
        </p:txBody>
      </p:sp>
      <p:sp>
        <p:nvSpPr>
          <p:cNvPr id="480" name="Google Shape;480;g1387f0612ff_0_142"/>
          <p:cNvSpPr txBox="1"/>
          <p:nvPr/>
        </p:nvSpPr>
        <p:spPr>
          <a:xfrm>
            <a:off x="9200750" y="3121550"/>
            <a:ext cx="16686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 Subdir. T. Privado, SDA</a:t>
            </a:r>
            <a:endParaRPr b="0" i="0" sz="1200" u="none" cap="none" strike="noStrike">
              <a:solidFill>
                <a:srgbClr val="434343"/>
              </a:solidFill>
              <a:latin typeface="Century Gothic"/>
              <a:ea typeface="Century Gothic"/>
              <a:cs typeface="Century Gothic"/>
              <a:sym typeface="Century Gothic"/>
            </a:endParaRPr>
          </a:p>
        </p:txBody>
      </p:sp>
      <p:sp>
        <p:nvSpPr>
          <p:cNvPr id="481" name="Google Shape;481;g1387f0612ff_0_142"/>
          <p:cNvSpPr txBox="1"/>
          <p:nvPr/>
        </p:nvSpPr>
        <p:spPr>
          <a:xfrm>
            <a:off x="9200750" y="3959750"/>
            <a:ext cx="18117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 Subdir. T. Privado, SDA</a:t>
            </a:r>
            <a:endParaRPr b="0" i="0" sz="1200" u="none" cap="none" strike="noStrike">
              <a:solidFill>
                <a:srgbClr val="434343"/>
              </a:solidFill>
              <a:latin typeface="Century Gothic"/>
              <a:ea typeface="Century Gothic"/>
              <a:cs typeface="Century Gothic"/>
              <a:sym typeface="Century Gothic"/>
            </a:endParaRPr>
          </a:p>
        </p:txBody>
      </p:sp>
      <p:sp>
        <p:nvSpPr>
          <p:cNvPr id="482" name="Google Shape;482;g1387f0612ff_0_142"/>
          <p:cNvSpPr txBox="1"/>
          <p:nvPr/>
        </p:nvSpPr>
        <p:spPr>
          <a:xfrm>
            <a:off x="9199200" y="2516525"/>
            <a:ext cx="16686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1" i="0" lang="es-ES" sz="1200" u="none" cap="none" strike="noStrike">
                <a:solidFill>
                  <a:srgbClr val="434343"/>
                </a:solidFill>
                <a:latin typeface="Century Gothic"/>
                <a:ea typeface="Century Gothic"/>
                <a:cs typeface="Century Gothic"/>
                <a:sym typeface="Century Gothic"/>
              </a:rPr>
              <a:t>Entidad/Área relacionada</a:t>
            </a:r>
            <a:endParaRPr b="1" i="0" sz="1200" u="none" cap="none" strike="noStrike">
              <a:solidFill>
                <a:srgbClr val="434343"/>
              </a:solidFill>
              <a:latin typeface="Century Gothic"/>
              <a:ea typeface="Century Gothic"/>
              <a:cs typeface="Century Gothic"/>
              <a:sym typeface="Century Gothic"/>
            </a:endParaRPr>
          </a:p>
        </p:txBody>
      </p:sp>
      <p:sp>
        <p:nvSpPr>
          <p:cNvPr id="483" name="Google Shape;483;g1387f0612ff_0_142"/>
          <p:cNvSpPr txBox="1"/>
          <p:nvPr/>
        </p:nvSpPr>
        <p:spPr>
          <a:xfrm>
            <a:off x="10867800" y="3152100"/>
            <a:ext cx="10386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$6.030 M</a:t>
            </a:r>
            <a:endParaRPr/>
          </a:p>
        </p:txBody>
      </p:sp>
      <p:sp>
        <p:nvSpPr>
          <p:cNvPr id="484" name="Google Shape;484;g1387f0612ff_0_142"/>
          <p:cNvSpPr txBox="1"/>
          <p:nvPr/>
        </p:nvSpPr>
        <p:spPr>
          <a:xfrm>
            <a:off x="10672750" y="2484150"/>
            <a:ext cx="1248000" cy="476400"/>
          </a:xfrm>
          <a:prstGeom prst="rect">
            <a:avLst/>
          </a:prstGeom>
          <a:noFill/>
          <a:ln>
            <a:noFill/>
          </a:ln>
        </p:spPr>
        <p:txBody>
          <a:bodyPr anchorCtr="0" anchor="t" bIns="45700" lIns="91425" spcFirstLastPara="1" rIns="91425" wrap="square" tIns="45700">
            <a:spAutoFit/>
          </a:bodyPr>
          <a:lstStyle/>
          <a:p>
            <a:pPr indent="0" lvl="0" marL="0" marR="0" rtl="0" algn="ctr">
              <a:lnSpc>
                <a:spcPct val="107916"/>
              </a:lnSpc>
              <a:spcBef>
                <a:spcPts val="0"/>
              </a:spcBef>
              <a:spcAft>
                <a:spcPts val="0"/>
              </a:spcAft>
              <a:buClr>
                <a:srgbClr val="000000"/>
              </a:buClr>
              <a:buSzPts val="1400"/>
              <a:buFont typeface="Arial"/>
              <a:buNone/>
            </a:pPr>
            <a:r>
              <a:rPr b="1" lang="es-ES" sz="1200">
                <a:solidFill>
                  <a:srgbClr val="434343"/>
                </a:solidFill>
                <a:latin typeface="Century Gothic"/>
                <a:ea typeface="Century Gothic"/>
                <a:cs typeface="Century Gothic"/>
                <a:sym typeface="Century Gothic"/>
              </a:rPr>
              <a:t>Costo total estimado</a:t>
            </a:r>
            <a:endParaRPr b="1" i="0" sz="1200" u="none" cap="none" strike="noStrike">
              <a:solidFill>
                <a:srgbClr val="434343"/>
              </a:solidFill>
              <a:latin typeface="Century Gothic"/>
              <a:ea typeface="Century Gothic"/>
              <a:cs typeface="Century Gothic"/>
              <a:sym typeface="Century Gothic"/>
            </a:endParaRPr>
          </a:p>
        </p:txBody>
      </p:sp>
      <p:sp>
        <p:nvSpPr>
          <p:cNvPr id="485" name="Google Shape;485;g1387f0612ff_0_142"/>
          <p:cNvSpPr txBox="1"/>
          <p:nvPr/>
        </p:nvSpPr>
        <p:spPr>
          <a:xfrm>
            <a:off x="10867800" y="3914100"/>
            <a:ext cx="103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$1.800 M</a:t>
            </a:r>
            <a:endParaRPr/>
          </a:p>
        </p:txBody>
      </p:sp>
      <p:sp>
        <p:nvSpPr>
          <p:cNvPr id="486" name="Google Shape;486;g1387f0612ff_0_142"/>
          <p:cNvSpPr txBox="1"/>
          <p:nvPr/>
        </p:nvSpPr>
        <p:spPr>
          <a:xfrm>
            <a:off x="10867800" y="4980900"/>
            <a:ext cx="10386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$2.236 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1387f0612ff_0_213"/>
          <p:cNvSpPr/>
          <p:nvPr/>
        </p:nvSpPr>
        <p:spPr>
          <a:xfrm>
            <a:off x="-38100" y="-1333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2" name="Google Shape;492;g1387f0612ff_0_213"/>
          <p:cNvSpPr/>
          <p:nvPr/>
        </p:nvSpPr>
        <p:spPr>
          <a:xfrm>
            <a:off x="0" y="5553500"/>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g1387f0612ff_0_213"/>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4" name="Google Shape;494;g1387f0612ff_0_213"/>
          <p:cNvPicPr preferRelativeResize="0"/>
          <p:nvPr/>
        </p:nvPicPr>
        <p:blipFill rotWithShape="1">
          <a:blip r:embed="rId3">
            <a:alphaModFix/>
          </a:blip>
          <a:srcRect b="27315" l="7576" r="4917" t="23296"/>
          <a:stretch/>
        </p:blipFill>
        <p:spPr>
          <a:xfrm>
            <a:off x="9286876" y="251425"/>
            <a:ext cx="2266950" cy="963109"/>
          </a:xfrm>
          <a:prstGeom prst="rect">
            <a:avLst/>
          </a:prstGeom>
          <a:noFill/>
          <a:ln>
            <a:noFill/>
          </a:ln>
        </p:spPr>
      </p:pic>
      <p:sp>
        <p:nvSpPr>
          <p:cNvPr id="495" name="Google Shape;495;g1387f0612ff_0_213"/>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6" name="Google Shape;496;g1387f0612ff_0_213"/>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 ESPECÍFICO 1</a:t>
            </a:r>
            <a:endParaRPr sz="3700">
              <a:solidFill>
                <a:srgbClr val="181A3C"/>
              </a:solidFill>
            </a:endParaRPr>
          </a:p>
        </p:txBody>
      </p:sp>
      <p:cxnSp>
        <p:nvCxnSpPr>
          <p:cNvPr id="497" name="Google Shape;497;g1387f0612ff_0_213"/>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498" name="Google Shape;498;g1387f0612ff_0_213"/>
          <p:cNvCxnSpPr/>
          <p:nvPr/>
        </p:nvCxnSpPr>
        <p:spPr>
          <a:xfrm>
            <a:off x="-228600" y="1174513"/>
            <a:ext cx="5341200" cy="0"/>
          </a:xfrm>
          <a:prstGeom prst="straightConnector1">
            <a:avLst/>
          </a:prstGeom>
          <a:noFill/>
          <a:ln cap="rnd" cmpd="sng" w="57150">
            <a:solidFill>
              <a:srgbClr val="64DF2B"/>
            </a:solidFill>
            <a:prstDash val="solid"/>
            <a:round/>
            <a:headEnd len="sm" w="sm" type="none"/>
            <a:tailEnd len="sm" w="sm" type="none"/>
          </a:ln>
        </p:spPr>
      </p:cxnSp>
      <p:sp>
        <p:nvSpPr>
          <p:cNvPr id="499" name="Google Shape;499;g1387f0612ff_0_213"/>
          <p:cNvSpPr txBox="1"/>
          <p:nvPr/>
        </p:nvSpPr>
        <p:spPr>
          <a:xfrm>
            <a:off x="878050" y="1584825"/>
            <a:ext cx="112713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s-ES" sz="2000" u="none" cap="none" strike="noStrike">
                <a:solidFill>
                  <a:srgbClr val="EFEFEF"/>
                </a:solidFill>
                <a:latin typeface="Arial"/>
                <a:ea typeface="Arial"/>
                <a:cs typeface="Arial"/>
                <a:sym typeface="Arial"/>
              </a:rPr>
              <a:t>Desarrollar y promover incentivos y desincentivos económicos y no económicos en toda la cadena de valor</a:t>
            </a:r>
            <a:endParaRPr b="0" i="0" sz="2000" u="none" cap="none" strike="noStrike">
              <a:solidFill>
                <a:srgbClr val="EFEFEF"/>
              </a:solidFill>
              <a:latin typeface="Arial"/>
              <a:ea typeface="Arial"/>
              <a:cs typeface="Arial"/>
              <a:sym typeface="Arial"/>
            </a:endParaRPr>
          </a:p>
        </p:txBody>
      </p:sp>
      <p:grpSp>
        <p:nvGrpSpPr>
          <p:cNvPr id="500" name="Google Shape;500;g1387f0612ff_0_213"/>
          <p:cNvGrpSpPr/>
          <p:nvPr/>
        </p:nvGrpSpPr>
        <p:grpSpPr>
          <a:xfrm>
            <a:off x="50151" y="1566892"/>
            <a:ext cx="768398" cy="771091"/>
            <a:chOff x="2069225" y="1577837"/>
            <a:chExt cx="1584000" cy="1584000"/>
          </a:xfrm>
        </p:grpSpPr>
        <p:sp>
          <p:nvSpPr>
            <p:cNvPr id="501" name="Google Shape;501;g1387f0612ff_0_213"/>
            <p:cNvSpPr/>
            <p:nvPr/>
          </p:nvSpPr>
          <p:spPr>
            <a:xfrm>
              <a:off x="2069225" y="1577837"/>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Imagen que contiene dibujo&#10;&#10;Descripción generada automáticamente" id="502" name="Google Shape;502;g1387f0612ff_0_213"/>
            <p:cNvPicPr preferRelativeResize="0"/>
            <p:nvPr/>
          </p:nvPicPr>
          <p:blipFill rotWithShape="1">
            <a:blip r:embed="rId4">
              <a:alphaModFix/>
            </a:blip>
            <a:srcRect b="0" l="0" r="0" t="0"/>
            <a:stretch/>
          </p:blipFill>
          <p:spPr>
            <a:xfrm>
              <a:off x="2287525" y="1803246"/>
              <a:ext cx="1152000" cy="1152000"/>
            </a:xfrm>
            <a:prstGeom prst="rect">
              <a:avLst/>
            </a:prstGeom>
            <a:noFill/>
            <a:ln>
              <a:noFill/>
            </a:ln>
          </p:spPr>
        </p:pic>
      </p:grpSp>
      <p:sp>
        <p:nvSpPr>
          <p:cNvPr id="503" name="Google Shape;503;g1387f0612ff_0_213"/>
          <p:cNvSpPr txBox="1"/>
          <p:nvPr/>
        </p:nvSpPr>
        <p:spPr>
          <a:xfrm>
            <a:off x="800300" y="5505450"/>
            <a:ext cx="2711700" cy="1212000"/>
          </a:xfrm>
          <a:prstGeom prst="rect">
            <a:avLst/>
          </a:prstGeom>
          <a:solidFill>
            <a:srgbClr val="676B9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ES" sz="1500">
                <a:solidFill>
                  <a:srgbClr val="EFEFEF"/>
                </a:solidFill>
                <a:latin typeface="Century Gothic"/>
                <a:ea typeface="Century Gothic"/>
                <a:cs typeface="Century Gothic"/>
                <a:sym typeface="Century Gothic"/>
              </a:rPr>
              <a:t>1.4 </a:t>
            </a:r>
            <a:r>
              <a:rPr lang="es-ES" sz="1500">
                <a:solidFill>
                  <a:srgbClr val="EFEFEF"/>
                </a:solidFill>
                <a:latin typeface="Century Gothic"/>
                <a:ea typeface="Century Gothic"/>
                <a:cs typeface="Century Gothic"/>
                <a:sym typeface="Century Gothic"/>
              </a:rPr>
              <a:t>Aumento de la proporción de la flota del SITP con flota de cero y bajas emisiones</a:t>
            </a:r>
            <a:endParaRPr>
              <a:solidFill>
                <a:srgbClr val="EFEFEF"/>
              </a:solidFill>
              <a:latin typeface="Century Gothic"/>
              <a:ea typeface="Century Gothic"/>
              <a:cs typeface="Century Gothic"/>
              <a:sym typeface="Century Gothic"/>
            </a:endParaRPr>
          </a:p>
        </p:txBody>
      </p:sp>
      <p:cxnSp>
        <p:nvCxnSpPr>
          <p:cNvPr id="504" name="Google Shape;504;g1387f0612ff_0_213"/>
          <p:cNvCxnSpPr>
            <a:stCxn id="502" idx="2"/>
            <a:endCxn id="503" idx="1"/>
          </p:cNvCxnSpPr>
          <p:nvPr/>
        </p:nvCxnSpPr>
        <p:spPr>
          <a:xfrm flipH="1" rot="-5400000">
            <a:off x="-1319085" y="3991965"/>
            <a:ext cx="3873900" cy="364800"/>
          </a:xfrm>
          <a:prstGeom prst="bentConnector2">
            <a:avLst/>
          </a:prstGeom>
          <a:noFill/>
          <a:ln cap="flat" cmpd="sng" w="28575">
            <a:solidFill>
              <a:srgbClr val="1C2046"/>
            </a:solidFill>
            <a:prstDash val="solid"/>
            <a:round/>
            <a:headEnd len="sm" w="sm" type="none"/>
            <a:tailEnd len="med" w="med" type="triangle"/>
          </a:ln>
        </p:spPr>
      </p:cxnSp>
      <p:sp>
        <p:nvSpPr>
          <p:cNvPr id="505" name="Google Shape;505;g1387f0612ff_0_213"/>
          <p:cNvSpPr txBox="1"/>
          <p:nvPr/>
        </p:nvSpPr>
        <p:spPr>
          <a:xfrm>
            <a:off x="3584375" y="2516375"/>
            <a:ext cx="5620200" cy="476700"/>
          </a:xfrm>
          <a:prstGeom prst="rect">
            <a:avLst/>
          </a:prstGeom>
          <a:solidFill>
            <a:srgbClr val="CCCCCC">
              <a:alpha val="6352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s-ES" sz="1500">
                <a:solidFill>
                  <a:srgbClr val="1C2046"/>
                </a:solidFill>
                <a:latin typeface="Century Gothic"/>
                <a:ea typeface="Century Gothic"/>
                <a:cs typeface="Century Gothic"/>
                <a:sym typeface="Century Gothic"/>
              </a:rPr>
              <a:t>7</a:t>
            </a:r>
            <a:r>
              <a:rPr b="1" i="0" lang="es-ES" sz="1500" u="none" cap="none" strike="noStrike">
                <a:solidFill>
                  <a:srgbClr val="1C2046"/>
                </a:solidFill>
                <a:latin typeface="Century Gothic"/>
                <a:ea typeface="Century Gothic"/>
                <a:cs typeface="Century Gothic"/>
                <a:sym typeface="Century Gothic"/>
              </a:rPr>
              <a:t> PRODUCTOS ESPERADOS</a:t>
            </a:r>
            <a:endParaRPr b="1" i="0" sz="1500" u="none" cap="none" strike="noStrike">
              <a:solidFill>
                <a:srgbClr val="1C2046"/>
              </a:solidFill>
              <a:latin typeface="Century Gothic"/>
              <a:ea typeface="Century Gothic"/>
              <a:cs typeface="Century Gothic"/>
              <a:sym typeface="Century Gothic"/>
            </a:endParaRPr>
          </a:p>
        </p:txBody>
      </p:sp>
      <p:sp>
        <p:nvSpPr>
          <p:cNvPr id="506" name="Google Shape;506;g1387f0612ff_0_213"/>
          <p:cNvSpPr txBox="1"/>
          <p:nvPr/>
        </p:nvSpPr>
        <p:spPr>
          <a:xfrm>
            <a:off x="3584375" y="5505450"/>
            <a:ext cx="5620200" cy="12120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sz="1300">
                <a:solidFill>
                  <a:schemeClr val="dk1"/>
                </a:solidFill>
                <a:latin typeface="Century Gothic"/>
                <a:ea typeface="Century Gothic"/>
                <a:cs typeface="Century Gothic"/>
                <a:sym typeface="Century Gothic"/>
              </a:rPr>
              <a:t>1.4.1 Proporción de flota de cero emisiones producto de la reposición y/o renovación de flota</a:t>
            </a:r>
            <a:endParaRPr b="0" i="0" sz="1300" u="none" cap="none" strike="noStrike">
              <a:solidFill>
                <a:schemeClr val="dk1"/>
              </a:solidFill>
              <a:latin typeface="Century Gothic"/>
              <a:ea typeface="Century Gothic"/>
              <a:cs typeface="Century Gothic"/>
              <a:sym typeface="Century Gothic"/>
            </a:endParaRPr>
          </a:p>
        </p:txBody>
      </p:sp>
      <p:sp>
        <p:nvSpPr>
          <p:cNvPr id="507" name="Google Shape;507;g1387f0612ff_0_213"/>
          <p:cNvSpPr txBox="1"/>
          <p:nvPr/>
        </p:nvSpPr>
        <p:spPr>
          <a:xfrm>
            <a:off x="801850" y="2516375"/>
            <a:ext cx="2711700" cy="476700"/>
          </a:xfrm>
          <a:prstGeom prst="rect">
            <a:avLst/>
          </a:prstGeom>
          <a:solidFill>
            <a:srgbClr val="676B9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s-ES" sz="1500">
                <a:solidFill>
                  <a:srgbClr val="EFEFEF"/>
                </a:solidFill>
                <a:latin typeface="Century Gothic"/>
                <a:ea typeface="Century Gothic"/>
                <a:cs typeface="Century Gothic"/>
                <a:sym typeface="Century Gothic"/>
              </a:rPr>
              <a:t>4</a:t>
            </a:r>
            <a:r>
              <a:rPr b="1" i="0" lang="es-ES" sz="1500" u="none" cap="none" strike="noStrike">
                <a:solidFill>
                  <a:srgbClr val="EFEFEF"/>
                </a:solidFill>
                <a:latin typeface="Century Gothic"/>
                <a:ea typeface="Century Gothic"/>
                <a:cs typeface="Century Gothic"/>
                <a:sym typeface="Century Gothic"/>
              </a:rPr>
              <a:t> RESULTADOS ESPERADOS</a:t>
            </a:r>
            <a:endParaRPr b="1" i="0" sz="1500" u="none" cap="none" strike="noStrike">
              <a:solidFill>
                <a:srgbClr val="EFEFEF"/>
              </a:solidFill>
              <a:latin typeface="Century Gothic"/>
              <a:ea typeface="Century Gothic"/>
              <a:cs typeface="Century Gothic"/>
              <a:sym typeface="Century Gothic"/>
            </a:endParaRPr>
          </a:p>
        </p:txBody>
      </p:sp>
      <p:sp>
        <p:nvSpPr>
          <p:cNvPr id="508" name="Google Shape;508;g1387f0612ff_0_213"/>
          <p:cNvSpPr txBox="1"/>
          <p:nvPr/>
        </p:nvSpPr>
        <p:spPr>
          <a:xfrm>
            <a:off x="9200750" y="5987163"/>
            <a:ext cx="2267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latin typeface="Century Gothic"/>
                <a:ea typeface="Century Gothic"/>
                <a:cs typeface="Century Gothic"/>
                <a:sym typeface="Century Gothic"/>
              </a:rPr>
              <a:t>Transmilenio S.A.</a:t>
            </a:r>
            <a:endParaRPr b="0" i="0" sz="1200" u="none" cap="none" strike="noStrike">
              <a:latin typeface="Century Gothic"/>
              <a:ea typeface="Century Gothic"/>
              <a:cs typeface="Century Gothic"/>
              <a:sym typeface="Century Gothic"/>
            </a:endParaRPr>
          </a:p>
        </p:txBody>
      </p:sp>
      <p:sp>
        <p:nvSpPr>
          <p:cNvPr id="509" name="Google Shape;509;g1387f0612ff_0_213"/>
          <p:cNvSpPr txBox="1"/>
          <p:nvPr/>
        </p:nvSpPr>
        <p:spPr>
          <a:xfrm>
            <a:off x="9275400" y="2516525"/>
            <a:ext cx="16686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1" i="0" lang="es-ES" sz="1200" u="none" cap="none" strike="noStrike">
                <a:solidFill>
                  <a:srgbClr val="434343"/>
                </a:solidFill>
                <a:latin typeface="Century Gothic"/>
                <a:ea typeface="Century Gothic"/>
                <a:cs typeface="Century Gothic"/>
                <a:sym typeface="Century Gothic"/>
              </a:rPr>
              <a:t>Entidad/Área relacionada</a:t>
            </a:r>
            <a:endParaRPr b="1" i="0" sz="1200" u="none" cap="none" strike="noStrike">
              <a:solidFill>
                <a:srgbClr val="434343"/>
              </a:solidFill>
              <a:latin typeface="Century Gothic"/>
              <a:ea typeface="Century Gothic"/>
              <a:cs typeface="Century Gothic"/>
              <a:sym typeface="Century Gothic"/>
            </a:endParaRPr>
          </a:p>
        </p:txBody>
      </p:sp>
      <p:sp>
        <p:nvSpPr>
          <p:cNvPr id="510" name="Google Shape;510;g1387f0612ff_0_213"/>
          <p:cNvSpPr txBox="1"/>
          <p:nvPr/>
        </p:nvSpPr>
        <p:spPr>
          <a:xfrm>
            <a:off x="10748950" y="2484150"/>
            <a:ext cx="1248000" cy="476400"/>
          </a:xfrm>
          <a:prstGeom prst="rect">
            <a:avLst/>
          </a:prstGeom>
          <a:noFill/>
          <a:ln>
            <a:noFill/>
          </a:ln>
        </p:spPr>
        <p:txBody>
          <a:bodyPr anchorCtr="0" anchor="t" bIns="45700" lIns="91425" spcFirstLastPara="1" rIns="91425" wrap="square" tIns="45700">
            <a:spAutoFit/>
          </a:bodyPr>
          <a:lstStyle/>
          <a:p>
            <a:pPr indent="0" lvl="0" marL="0" marR="0" rtl="0" algn="ctr">
              <a:lnSpc>
                <a:spcPct val="107916"/>
              </a:lnSpc>
              <a:spcBef>
                <a:spcPts val="0"/>
              </a:spcBef>
              <a:spcAft>
                <a:spcPts val="0"/>
              </a:spcAft>
              <a:buClr>
                <a:srgbClr val="000000"/>
              </a:buClr>
              <a:buSzPts val="1400"/>
              <a:buFont typeface="Arial"/>
              <a:buNone/>
            </a:pPr>
            <a:r>
              <a:rPr b="1" lang="es-ES" sz="1200">
                <a:solidFill>
                  <a:srgbClr val="434343"/>
                </a:solidFill>
                <a:latin typeface="Century Gothic"/>
                <a:ea typeface="Century Gothic"/>
                <a:cs typeface="Century Gothic"/>
                <a:sym typeface="Century Gothic"/>
              </a:rPr>
              <a:t>Costo total estimado</a:t>
            </a:r>
            <a:endParaRPr b="1" i="0" sz="1200" u="none" cap="none" strike="noStrike">
              <a:solidFill>
                <a:srgbClr val="434343"/>
              </a:solidFill>
              <a:latin typeface="Century Gothic"/>
              <a:ea typeface="Century Gothic"/>
              <a:cs typeface="Century Gothic"/>
              <a:sym typeface="Century Gothic"/>
            </a:endParaRPr>
          </a:p>
        </p:txBody>
      </p:sp>
      <p:sp>
        <p:nvSpPr>
          <p:cNvPr id="511" name="Google Shape;511;g1387f0612ff_0_213"/>
          <p:cNvSpPr txBox="1"/>
          <p:nvPr/>
        </p:nvSpPr>
        <p:spPr>
          <a:xfrm>
            <a:off x="10758625" y="5888450"/>
            <a:ext cx="1668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$136.181.251 M</a:t>
            </a:r>
            <a:endParaRPr sz="1300"/>
          </a:p>
        </p:txBody>
      </p:sp>
      <p:sp>
        <p:nvSpPr>
          <p:cNvPr id="512" name="Google Shape;512;g1387f0612ff_0_213"/>
          <p:cNvSpPr txBox="1"/>
          <p:nvPr/>
        </p:nvSpPr>
        <p:spPr>
          <a:xfrm>
            <a:off x="801850" y="3089350"/>
            <a:ext cx="2711700" cy="2318400"/>
          </a:xfrm>
          <a:prstGeom prst="rect">
            <a:avLst/>
          </a:prstGeom>
          <a:solidFill>
            <a:srgbClr val="676B92"/>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s-ES" sz="1500">
                <a:solidFill>
                  <a:srgbClr val="EFEFEF"/>
                </a:solidFill>
                <a:latin typeface="Century Gothic"/>
                <a:ea typeface="Century Gothic"/>
                <a:cs typeface="Century Gothic"/>
                <a:sym typeface="Century Gothic"/>
              </a:rPr>
              <a:t>1.3 </a:t>
            </a:r>
            <a:r>
              <a:rPr b="0" i="0" lang="es-ES" sz="1500" u="none" cap="none" strike="noStrike">
                <a:solidFill>
                  <a:srgbClr val="EFEFEF"/>
                </a:solidFill>
                <a:latin typeface="Century Gothic"/>
                <a:ea typeface="Century Gothic"/>
                <a:cs typeface="Century Gothic"/>
                <a:sym typeface="Century Gothic"/>
              </a:rPr>
              <a:t>Aumento de la flota oficial de cero emisiones</a:t>
            </a:r>
            <a:endParaRPr b="0" i="0" sz="1500" u="none" cap="none" strike="noStrike">
              <a:solidFill>
                <a:srgbClr val="EFEFEF"/>
              </a:solidFill>
              <a:latin typeface="Century Gothic"/>
              <a:ea typeface="Century Gothic"/>
              <a:cs typeface="Century Gothic"/>
              <a:sym typeface="Century Gothic"/>
            </a:endParaRPr>
          </a:p>
        </p:txBody>
      </p:sp>
      <p:sp>
        <p:nvSpPr>
          <p:cNvPr id="513" name="Google Shape;513;g1387f0612ff_0_213"/>
          <p:cNvSpPr txBox="1"/>
          <p:nvPr/>
        </p:nvSpPr>
        <p:spPr>
          <a:xfrm>
            <a:off x="3584375" y="3089350"/>
            <a:ext cx="5620200" cy="721800"/>
          </a:xfrm>
          <a:prstGeom prst="rect">
            <a:avLst/>
          </a:prstGeom>
          <a:solidFill>
            <a:srgbClr val="CCCCCC">
              <a:alpha val="6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sz="1300">
                <a:solidFill>
                  <a:srgbClr val="1C2046"/>
                </a:solidFill>
                <a:latin typeface="Century Gothic"/>
                <a:ea typeface="Century Gothic"/>
                <a:cs typeface="Century Gothic"/>
                <a:sym typeface="Century Gothic"/>
              </a:rPr>
              <a:t>1.3.1 </a:t>
            </a:r>
            <a:r>
              <a:rPr b="0" i="0" lang="es-ES" sz="1300" u="none" cap="none" strike="noStrike">
                <a:solidFill>
                  <a:srgbClr val="1C2046"/>
                </a:solidFill>
                <a:latin typeface="Century Gothic"/>
                <a:ea typeface="Century Gothic"/>
                <a:cs typeface="Century Gothic"/>
                <a:sym typeface="Century Gothic"/>
              </a:rPr>
              <a:t>Actividades de socialización frente a temas de compra, contratación y operación de vehículos eléctricos a actores involucrados de las entidades</a:t>
            </a:r>
            <a:endParaRPr b="0" i="0" sz="1300" u="none" cap="none" strike="noStrike">
              <a:solidFill>
                <a:srgbClr val="1C2046"/>
              </a:solidFill>
              <a:latin typeface="Century Gothic"/>
              <a:ea typeface="Century Gothic"/>
              <a:cs typeface="Century Gothic"/>
              <a:sym typeface="Century Gothic"/>
            </a:endParaRPr>
          </a:p>
        </p:txBody>
      </p:sp>
      <p:sp>
        <p:nvSpPr>
          <p:cNvPr id="514" name="Google Shape;514;g1387f0612ff_0_213"/>
          <p:cNvSpPr txBox="1"/>
          <p:nvPr/>
        </p:nvSpPr>
        <p:spPr>
          <a:xfrm>
            <a:off x="3584375" y="3903977"/>
            <a:ext cx="5620200" cy="721800"/>
          </a:xfrm>
          <a:prstGeom prst="rect">
            <a:avLst/>
          </a:prstGeom>
          <a:solidFill>
            <a:srgbClr val="CCCCCC">
              <a:alpha val="6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sz="1300">
                <a:solidFill>
                  <a:schemeClr val="dk1"/>
                </a:solidFill>
                <a:latin typeface="Century Gothic"/>
                <a:ea typeface="Century Gothic"/>
                <a:cs typeface="Century Gothic"/>
                <a:sym typeface="Century Gothic"/>
              </a:rPr>
              <a:t>1.3.2 </a:t>
            </a:r>
            <a:r>
              <a:rPr b="0" i="0" lang="es-ES" sz="1300" u="none" cap="none" strike="noStrike">
                <a:solidFill>
                  <a:schemeClr val="dk1"/>
                </a:solidFill>
                <a:latin typeface="Century Gothic"/>
                <a:ea typeface="Century Gothic"/>
                <a:cs typeface="Century Gothic"/>
                <a:sym typeface="Century Gothic"/>
              </a:rPr>
              <a:t>Generación de documentos o lineamientos técnicos que promuevan el ascenso tecnológico de la flota oficial de las entidades del Distrito.</a:t>
            </a:r>
            <a:endParaRPr b="0" i="0" sz="1300" u="none" cap="none" strike="noStrike">
              <a:solidFill>
                <a:schemeClr val="dk1"/>
              </a:solidFill>
              <a:latin typeface="Century Gothic"/>
              <a:ea typeface="Century Gothic"/>
              <a:cs typeface="Century Gothic"/>
              <a:sym typeface="Century Gothic"/>
            </a:endParaRPr>
          </a:p>
        </p:txBody>
      </p:sp>
      <p:sp>
        <p:nvSpPr>
          <p:cNvPr id="515" name="Google Shape;515;g1387f0612ff_0_213"/>
          <p:cNvSpPr txBox="1"/>
          <p:nvPr/>
        </p:nvSpPr>
        <p:spPr>
          <a:xfrm>
            <a:off x="9200750" y="3245575"/>
            <a:ext cx="11676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SDM(DIM), SDA (PIGA)</a:t>
            </a:r>
            <a:endParaRPr b="0" i="0" sz="1200" u="none" cap="none" strike="noStrike">
              <a:solidFill>
                <a:srgbClr val="434343"/>
              </a:solidFill>
              <a:latin typeface="Century Gothic"/>
              <a:ea typeface="Century Gothic"/>
              <a:cs typeface="Century Gothic"/>
              <a:sym typeface="Century Gothic"/>
            </a:endParaRPr>
          </a:p>
        </p:txBody>
      </p:sp>
      <p:sp>
        <p:nvSpPr>
          <p:cNvPr id="516" name="Google Shape;516;g1387f0612ff_0_213"/>
          <p:cNvSpPr txBox="1"/>
          <p:nvPr/>
        </p:nvSpPr>
        <p:spPr>
          <a:xfrm>
            <a:off x="9200750" y="4099750"/>
            <a:ext cx="17433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(DIM) - SDA</a:t>
            </a:r>
            <a:endParaRPr b="0" i="0" sz="1200" u="none" cap="none" strike="noStrike">
              <a:solidFill>
                <a:srgbClr val="434343"/>
              </a:solidFill>
              <a:latin typeface="Century Gothic"/>
              <a:ea typeface="Century Gothic"/>
              <a:cs typeface="Century Gothic"/>
              <a:sym typeface="Century Gothic"/>
            </a:endParaRPr>
          </a:p>
        </p:txBody>
      </p:sp>
      <p:sp>
        <p:nvSpPr>
          <p:cNvPr id="517" name="Google Shape;517;g1387f0612ff_0_213"/>
          <p:cNvSpPr txBox="1"/>
          <p:nvPr/>
        </p:nvSpPr>
        <p:spPr>
          <a:xfrm>
            <a:off x="3584375" y="4749080"/>
            <a:ext cx="5620200" cy="619200"/>
          </a:xfrm>
          <a:prstGeom prst="rect">
            <a:avLst/>
          </a:prstGeom>
          <a:solidFill>
            <a:srgbClr val="CCCCCC">
              <a:alpha val="6353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sz="1300">
                <a:latin typeface="Century Gothic"/>
                <a:ea typeface="Century Gothic"/>
                <a:cs typeface="Century Gothic"/>
                <a:sym typeface="Century Gothic"/>
              </a:rPr>
              <a:t>1.3.3 </a:t>
            </a:r>
            <a:r>
              <a:rPr b="0" i="0" lang="es-ES" sz="1300" u="none" cap="none" strike="noStrike">
                <a:latin typeface="Century Gothic"/>
                <a:ea typeface="Century Gothic"/>
                <a:cs typeface="Century Gothic"/>
                <a:sym typeface="Century Gothic"/>
              </a:rPr>
              <a:t>Procesos de contratación para beneficiar la adquisición y/o contratación de vehículos cero emisiones en flota oficial*</a:t>
            </a:r>
            <a:endParaRPr b="0" i="0" sz="1300" u="none" cap="none" strike="noStrike">
              <a:latin typeface="Century Gothic"/>
              <a:ea typeface="Century Gothic"/>
              <a:cs typeface="Century Gothic"/>
              <a:sym typeface="Century Gothic"/>
            </a:endParaRPr>
          </a:p>
        </p:txBody>
      </p:sp>
      <p:sp>
        <p:nvSpPr>
          <p:cNvPr id="518" name="Google Shape;518;g1387f0612ff_0_213"/>
          <p:cNvSpPr txBox="1"/>
          <p:nvPr/>
        </p:nvSpPr>
        <p:spPr>
          <a:xfrm>
            <a:off x="9200750" y="4718600"/>
            <a:ext cx="1548300" cy="8751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lang="es-ES" sz="1200">
                <a:solidFill>
                  <a:srgbClr val="434343"/>
                </a:solidFill>
                <a:latin typeface="Century Gothic"/>
                <a:ea typeface="Century Gothic"/>
                <a:cs typeface="Century Gothic"/>
                <a:sym typeface="Century Gothic"/>
              </a:rPr>
              <a:t>Secretarías (5 </a:t>
            </a:r>
            <a:r>
              <a:rPr lang="es-ES" sz="1200">
                <a:solidFill>
                  <a:srgbClr val="434343"/>
                </a:solidFill>
                <a:latin typeface="Century Gothic"/>
                <a:ea typeface="Century Gothic"/>
                <a:cs typeface="Century Gothic"/>
                <a:sym typeface="Century Gothic"/>
              </a:rPr>
              <a:t>han </a:t>
            </a:r>
            <a:r>
              <a:rPr lang="es-ES" sz="1200">
                <a:solidFill>
                  <a:srgbClr val="434343"/>
                </a:solidFill>
                <a:latin typeface="Century Gothic"/>
                <a:ea typeface="Century Gothic"/>
                <a:cs typeface="Century Gothic"/>
                <a:sym typeface="Century Gothic"/>
              </a:rPr>
              <a:t>aceptado, 4 no participarán)</a:t>
            </a:r>
            <a:endParaRPr sz="1200">
              <a:solidFill>
                <a:srgbClr val="434343"/>
              </a:solidFill>
              <a:latin typeface="Century Gothic"/>
              <a:ea typeface="Century Gothic"/>
              <a:cs typeface="Century Gothic"/>
              <a:sym typeface="Century Gothic"/>
            </a:endParaRPr>
          </a:p>
          <a:p>
            <a:pPr indent="0" lvl="0" marL="0" marR="0" rtl="0" algn="l">
              <a:lnSpc>
                <a:spcPct val="107916"/>
              </a:lnSpc>
              <a:spcBef>
                <a:spcPts val="0"/>
              </a:spcBef>
              <a:spcAft>
                <a:spcPts val="0"/>
              </a:spcAft>
              <a:buClr>
                <a:srgbClr val="000000"/>
              </a:buClr>
              <a:buSzPts val="1400"/>
              <a:buFont typeface="Arial"/>
              <a:buNone/>
            </a:pPr>
            <a:r>
              <a:rPr lang="es-ES" sz="1200">
                <a:solidFill>
                  <a:srgbClr val="434343"/>
                </a:solidFill>
                <a:latin typeface="Century Gothic"/>
                <a:ea typeface="Century Gothic"/>
                <a:cs typeface="Century Gothic"/>
                <a:sym typeface="Century Gothic"/>
              </a:rPr>
              <a:t>SDM - DIM</a:t>
            </a:r>
            <a:endParaRPr sz="1200">
              <a:solidFill>
                <a:srgbClr val="434343"/>
              </a:solidFill>
              <a:latin typeface="Century Gothic"/>
              <a:ea typeface="Century Gothic"/>
              <a:cs typeface="Century Gothic"/>
              <a:sym typeface="Century Gothic"/>
            </a:endParaRPr>
          </a:p>
        </p:txBody>
      </p:sp>
      <p:sp>
        <p:nvSpPr>
          <p:cNvPr id="519" name="Google Shape;519;g1387f0612ff_0_213"/>
          <p:cNvSpPr txBox="1"/>
          <p:nvPr/>
        </p:nvSpPr>
        <p:spPr>
          <a:xfrm>
            <a:off x="10911025" y="329765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$360 M</a:t>
            </a:r>
            <a:endParaRPr sz="1300"/>
          </a:p>
        </p:txBody>
      </p:sp>
      <p:sp>
        <p:nvSpPr>
          <p:cNvPr id="520" name="Google Shape;520;g1387f0612ff_0_213"/>
          <p:cNvSpPr txBox="1"/>
          <p:nvPr/>
        </p:nvSpPr>
        <p:spPr>
          <a:xfrm>
            <a:off x="10911025" y="405965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$100 M</a:t>
            </a:r>
            <a:endParaRPr sz="1300"/>
          </a:p>
        </p:txBody>
      </p:sp>
      <p:sp>
        <p:nvSpPr>
          <p:cNvPr id="521" name="Google Shape;521;g1387f0612ff_0_213"/>
          <p:cNvSpPr txBox="1"/>
          <p:nvPr/>
        </p:nvSpPr>
        <p:spPr>
          <a:xfrm>
            <a:off x="10911025" y="497405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$58.389 M</a:t>
            </a:r>
            <a:endParaRPr sz="1300"/>
          </a:p>
        </p:txBody>
      </p:sp>
      <p:cxnSp>
        <p:nvCxnSpPr>
          <p:cNvPr id="522" name="Google Shape;522;g1387f0612ff_0_213"/>
          <p:cNvCxnSpPr>
            <a:stCxn id="502" idx="2"/>
            <a:endCxn id="512" idx="1"/>
          </p:cNvCxnSpPr>
          <p:nvPr/>
        </p:nvCxnSpPr>
        <p:spPr>
          <a:xfrm flipH="1" rot="-5400000">
            <a:off x="-386985" y="3059865"/>
            <a:ext cx="2011200" cy="366300"/>
          </a:xfrm>
          <a:prstGeom prst="bentConnector2">
            <a:avLst/>
          </a:prstGeom>
          <a:noFill/>
          <a:ln cap="flat" cmpd="sng" w="28575">
            <a:solidFill>
              <a:srgbClr val="1C2046"/>
            </a:solidFill>
            <a:prstDash val="solid"/>
            <a:round/>
            <a:headEnd len="sm" w="sm" type="none"/>
            <a:tailEnd len="med" w="med" type="triangle"/>
          </a:ln>
        </p:spPr>
      </p:cxnSp>
      <p:sp>
        <p:nvSpPr>
          <p:cNvPr id="523" name="Google Shape;523;g1387f0612ff_0_213"/>
          <p:cNvSpPr txBox="1"/>
          <p:nvPr/>
        </p:nvSpPr>
        <p:spPr>
          <a:xfrm>
            <a:off x="9805600" y="6550550"/>
            <a:ext cx="2488500" cy="323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s-ES" sz="900">
                <a:latin typeface="Century Gothic"/>
                <a:ea typeface="Century Gothic"/>
                <a:cs typeface="Century Gothic"/>
                <a:sym typeface="Century Gothic"/>
              </a:rPr>
              <a:t>*</a:t>
            </a:r>
            <a:r>
              <a:rPr b="1" lang="es-ES" sz="900">
                <a:latin typeface="Century Gothic"/>
                <a:ea typeface="Century Gothic"/>
                <a:cs typeface="Century Gothic"/>
                <a:sym typeface="Century Gothic"/>
              </a:rPr>
              <a:t> Cultura y Mujer, pendientes </a:t>
            </a:r>
            <a:endParaRPr b="1" sz="900">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1387f0612ff_0_281"/>
          <p:cNvSpPr/>
          <p:nvPr/>
        </p:nvSpPr>
        <p:spPr>
          <a:xfrm>
            <a:off x="-190500" y="-1333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9" name="Google Shape;529;g1387f0612ff_0_281"/>
          <p:cNvSpPr/>
          <p:nvPr/>
        </p:nvSpPr>
        <p:spPr>
          <a:xfrm>
            <a:off x="0" y="5553500"/>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g1387f0612ff_0_281"/>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31" name="Google Shape;531;g1387f0612ff_0_281"/>
          <p:cNvPicPr preferRelativeResize="0"/>
          <p:nvPr/>
        </p:nvPicPr>
        <p:blipFill rotWithShape="1">
          <a:blip r:embed="rId3">
            <a:alphaModFix/>
          </a:blip>
          <a:srcRect b="27315" l="7576" r="4917" t="23296"/>
          <a:stretch/>
        </p:blipFill>
        <p:spPr>
          <a:xfrm>
            <a:off x="9286876" y="251425"/>
            <a:ext cx="2266950" cy="963109"/>
          </a:xfrm>
          <a:prstGeom prst="rect">
            <a:avLst/>
          </a:prstGeom>
          <a:noFill/>
          <a:ln>
            <a:noFill/>
          </a:ln>
        </p:spPr>
      </p:pic>
      <p:sp>
        <p:nvSpPr>
          <p:cNvPr id="532" name="Google Shape;532;g1387f0612ff_0_281"/>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3" name="Google Shape;533;g1387f0612ff_0_281"/>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 ESPECÍFICO 2</a:t>
            </a:r>
            <a:endParaRPr sz="3700">
              <a:solidFill>
                <a:srgbClr val="181A3C"/>
              </a:solidFill>
            </a:endParaRPr>
          </a:p>
        </p:txBody>
      </p:sp>
      <p:cxnSp>
        <p:nvCxnSpPr>
          <p:cNvPr id="534" name="Google Shape;534;g1387f0612ff_0_281"/>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535" name="Google Shape;535;g1387f0612ff_0_281"/>
          <p:cNvCxnSpPr/>
          <p:nvPr/>
        </p:nvCxnSpPr>
        <p:spPr>
          <a:xfrm>
            <a:off x="-228600" y="1174513"/>
            <a:ext cx="5341200" cy="0"/>
          </a:xfrm>
          <a:prstGeom prst="straightConnector1">
            <a:avLst/>
          </a:prstGeom>
          <a:noFill/>
          <a:ln cap="rnd" cmpd="sng" w="57150">
            <a:solidFill>
              <a:srgbClr val="64DF2B"/>
            </a:solidFill>
            <a:prstDash val="solid"/>
            <a:round/>
            <a:headEnd len="sm" w="sm" type="none"/>
            <a:tailEnd len="sm" w="sm" type="none"/>
          </a:ln>
        </p:spPr>
      </p:cxnSp>
      <p:sp>
        <p:nvSpPr>
          <p:cNvPr id="536" name="Google Shape;536;g1387f0612ff_0_281"/>
          <p:cNvSpPr txBox="1"/>
          <p:nvPr/>
        </p:nvSpPr>
        <p:spPr>
          <a:xfrm>
            <a:off x="1335249" y="1584825"/>
            <a:ext cx="101286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s-ES" sz="2000" u="none" cap="none" strike="noStrike">
                <a:solidFill>
                  <a:srgbClr val="EFEFEF"/>
                </a:solidFill>
                <a:latin typeface="Arial"/>
                <a:ea typeface="Arial"/>
                <a:cs typeface="Arial"/>
                <a:sym typeface="Arial"/>
              </a:rPr>
              <a:t>Promover un modelo de economía circular de baterías eléctricas innovador, sostenible y colaborativo</a:t>
            </a:r>
            <a:endParaRPr b="0" i="0" sz="2000" u="none" cap="none" strike="noStrike">
              <a:solidFill>
                <a:srgbClr val="EFEFEF"/>
              </a:solidFill>
              <a:latin typeface="Arial"/>
              <a:ea typeface="Arial"/>
              <a:cs typeface="Arial"/>
              <a:sym typeface="Arial"/>
            </a:endParaRPr>
          </a:p>
        </p:txBody>
      </p:sp>
      <p:sp>
        <p:nvSpPr>
          <p:cNvPr id="537" name="Google Shape;537;g1387f0612ff_0_281"/>
          <p:cNvSpPr/>
          <p:nvPr/>
        </p:nvSpPr>
        <p:spPr>
          <a:xfrm>
            <a:off x="507349" y="1566892"/>
            <a:ext cx="768300" cy="771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538" name="Google Shape;538;g1387f0612ff_0_281"/>
          <p:cNvCxnSpPr>
            <a:stCxn id="537" idx="4"/>
            <a:endCxn id="539" idx="1"/>
          </p:cNvCxnSpPr>
          <p:nvPr/>
        </p:nvCxnSpPr>
        <p:spPr>
          <a:xfrm flipH="1" rot="-5400000">
            <a:off x="47749" y="3181642"/>
            <a:ext cx="2284500" cy="597000"/>
          </a:xfrm>
          <a:prstGeom prst="bentConnector2">
            <a:avLst/>
          </a:prstGeom>
          <a:noFill/>
          <a:ln cap="flat" cmpd="sng" w="28575">
            <a:solidFill>
              <a:srgbClr val="1C2046"/>
            </a:solidFill>
            <a:prstDash val="solid"/>
            <a:round/>
            <a:headEnd len="sm" w="sm" type="none"/>
            <a:tailEnd len="med" w="med" type="triangle"/>
          </a:ln>
        </p:spPr>
      </p:cxnSp>
      <p:pic>
        <p:nvPicPr>
          <p:cNvPr id="540" name="Google Shape;540;g1387f0612ff_0_281"/>
          <p:cNvPicPr preferRelativeResize="0"/>
          <p:nvPr/>
        </p:nvPicPr>
        <p:blipFill rotWithShape="1">
          <a:blip r:embed="rId4">
            <a:alphaModFix/>
          </a:blip>
          <a:srcRect b="0" l="0" r="0" t="0"/>
          <a:stretch/>
        </p:blipFill>
        <p:spPr>
          <a:xfrm>
            <a:off x="618503" y="1696848"/>
            <a:ext cx="546088" cy="511200"/>
          </a:xfrm>
          <a:prstGeom prst="rect">
            <a:avLst/>
          </a:prstGeom>
          <a:noFill/>
          <a:ln>
            <a:noFill/>
          </a:ln>
        </p:spPr>
      </p:pic>
      <p:sp>
        <p:nvSpPr>
          <p:cNvPr id="539" name="Google Shape;539;g1387f0612ff_0_281"/>
          <p:cNvSpPr txBox="1"/>
          <p:nvPr/>
        </p:nvSpPr>
        <p:spPr>
          <a:xfrm>
            <a:off x="1488475" y="3208575"/>
            <a:ext cx="4667400" cy="28275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chemeClr val="dk1"/>
              </a:buClr>
              <a:buSzPts val="1100"/>
              <a:buFont typeface="Arial"/>
              <a:buNone/>
            </a:pPr>
            <a:r>
              <a:rPr lang="es-ES" sz="1500">
                <a:solidFill>
                  <a:schemeClr val="lt1"/>
                </a:solidFill>
                <a:latin typeface="Century Gothic"/>
                <a:ea typeface="Century Gothic"/>
                <a:cs typeface="Century Gothic"/>
                <a:sym typeface="Century Gothic"/>
              </a:rPr>
              <a:t>2.1 </a:t>
            </a:r>
            <a:r>
              <a:rPr b="0" i="0" lang="es-ES" sz="1500" u="none" cap="none" strike="noStrike">
                <a:solidFill>
                  <a:schemeClr val="lt1"/>
                </a:solidFill>
                <a:latin typeface="Century Gothic"/>
                <a:ea typeface="Century Gothic"/>
                <a:cs typeface="Century Gothic"/>
                <a:sym typeface="Century Gothic"/>
              </a:rPr>
              <a:t>A</a:t>
            </a:r>
            <a:r>
              <a:rPr lang="es-ES" sz="1500">
                <a:solidFill>
                  <a:schemeClr val="lt1"/>
                </a:solidFill>
                <a:latin typeface="Century Gothic"/>
                <a:ea typeface="Century Gothic"/>
                <a:cs typeface="Century Gothic"/>
                <a:sym typeface="Century Gothic"/>
              </a:rPr>
              <a:t>umento de las capacidades de la cadena de gestión de las baterías de vehículos eléctricos</a:t>
            </a:r>
            <a:endParaRPr sz="1500">
              <a:solidFill>
                <a:schemeClr val="lt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chemeClr val="dk1"/>
              </a:buClr>
              <a:buSzPts val="1100"/>
              <a:buFont typeface="Arial"/>
              <a:buNone/>
            </a:pPr>
            <a:r>
              <a:t/>
            </a:r>
            <a:endParaRPr sz="1500">
              <a:solidFill>
                <a:schemeClr val="lt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chemeClr val="dk1"/>
              </a:buClr>
              <a:buSzPts val="1100"/>
              <a:buFont typeface="Arial"/>
              <a:buNone/>
            </a:pPr>
            <a:r>
              <a:rPr lang="es-ES" sz="1300">
                <a:solidFill>
                  <a:schemeClr val="lt1"/>
                </a:solidFill>
                <a:latin typeface="Century Gothic"/>
                <a:ea typeface="Century Gothic"/>
                <a:cs typeface="Century Gothic"/>
                <a:sym typeface="Century Gothic"/>
              </a:rPr>
              <a:t>Indicador: (Toneladas de baterías gestionadas en el año N - Toneladas de baterías gestionadas en el año 1)/Toneladas de baterías gestionadas en el año 1)*100</a:t>
            </a:r>
            <a:endParaRPr sz="1300">
              <a:solidFill>
                <a:schemeClr val="lt1"/>
              </a:solidFill>
              <a:latin typeface="Century Gothic"/>
              <a:ea typeface="Century Gothic"/>
              <a:cs typeface="Century Gothic"/>
              <a:sym typeface="Century Gothic"/>
            </a:endParaRPr>
          </a:p>
          <a:p>
            <a:pPr indent="0" lvl="0" marL="0" marR="0" rtl="0" algn="ctr">
              <a:lnSpc>
                <a:spcPct val="115000"/>
              </a:lnSpc>
              <a:spcBef>
                <a:spcPts val="0"/>
              </a:spcBef>
              <a:spcAft>
                <a:spcPts val="0"/>
              </a:spcAft>
              <a:buClr>
                <a:schemeClr val="dk1"/>
              </a:buClr>
              <a:buSzPts val="1100"/>
              <a:buFont typeface="Arial"/>
              <a:buNone/>
            </a:pPr>
            <a:r>
              <a:t/>
            </a:r>
            <a:endParaRPr sz="1300">
              <a:solidFill>
                <a:schemeClr val="lt1"/>
              </a:solidFill>
              <a:latin typeface="Century Gothic"/>
              <a:ea typeface="Century Gothic"/>
              <a:cs typeface="Century Gothic"/>
              <a:sym typeface="Century Gothic"/>
            </a:endParaRPr>
          </a:p>
          <a:p>
            <a:pPr indent="0" lvl="0" marL="0" rtl="0" algn="ctr">
              <a:lnSpc>
                <a:spcPct val="115000"/>
              </a:lnSpc>
              <a:spcBef>
                <a:spcPts val="0"/>
              </a:spcBef>
              <a:spcAft>
                <a:spcPts val="0"/>
              </a:spcAft>
              <a:buClr>
                <a:schemeClr val="dk1"/>
              </a:buClr>
              <a:buSzPts val="1100"/>
              <a:buFont typeface="Arial"/>
              <a:buNone/>
            </a:pPr>
            <a:r>
              <a:rPr lang="es-ES" sz="1300">
                <a:solidFill>
                  <a:srgbClr val="FFFFFF"/>
                </a:solidFill>
                <a:latin typeface="Century Gothic"/>
                <a:ea typeface="Century Gothic"/>
                <a:cs typeface="Century Gothic"/>
                <a:sym typeface="Century Gothic"/>
              </a:rPr>
              <a:t>Nota: El indicador cuantifica el aumento en la capacidad de gestión de baterías en la ciudad en comparación con el año inicial</a:t>
            </a:r>
            <a:endParaRPr sz="1300">
              <a:solidFill>
                <a:schemeClr val="lt1"/>
              </a:solidFill>
              <a:latin typeface="Century Gothic"/>
              <a:ea typeface="Century Gothic"/>
              <a:cs typeface="Century Gothic"/>
              <a:sym typeface="Century Gothic"/>
            </a:endParaRPr>
          </a:p>
        </p:txBody>
      </p:sp>
      <p:sp>
        <p:nvSpPr>
          <p:cNvPr id="541" name="Google Shape;541;g1387f0612ff_0_281"/>
          <p:cNvSpPr txBox="1"/>
          <p:nvPr/>
        </p:nvSpPr>
        <p:spPr>
          <a:xfrm flipH="1">
            <a:off x="10276049" y="25925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2040</a:t>
            </a:r>
            <a:endParaRPr b="1" i="0" sz="1600" u="none" cap="none" strike="noStrike">
              <a:solidFill>
                <a:srgbClr val="1C2046"/>
              </a:solidFill>
              <a:latin typeface="Arial"/>
              <a:ea typeface="Arial"/>
              <a:cs typeface="Arial"/>
              <a:sym typeface="Arial"/>
            </a:endParaRPr>
          </a:p>
        </p:txBody>
      </p:sp>
      <p:sp>
        <p:nvSpPr>
          <p:cNvPr id="542" name="Google Shape;542;g1387f0612ff_0_281"/>
          <p:cNvSpPr txBox="1"/>
          <p:nvPr/>
        </p:nvSpPr>
        <p:spPr>
          <a:xfrm flipH="1">
            <a:off x="7837649" y="25925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2030</a:t>
            </a:r>
            <a:endParaRPr b="1" i="0" sz="1600" u="none" cap="none" strike="noStrike">
              <a:solidFill>
                <a:srgbClr val="1C2046"/>
              </a:solidFill>
              <a:latin typeface="Arial"/>
              <a:ea typeface="Arial"/>
              <a:cs typeface="Arial"/>
              <a:sym typeface="Arial"/>
            </a:endParaRPr>
          </a:p>
        </p:txBody>
      </p:sp>
      <p:sp>
        <p:nvSpPr>
          <p:cNvPr id="543" name="Google Shape;543;g1387f0612ff_0_281"/>
          <p:cNvSpPr txBox="1"/>
          <p:nvPr/>
        </p:nvSpPr>
        <p:spPr>
          <a:xfrm>
            <a:off x="6605600" y="2592575"/>
            <a:ext cx="1026000" cy="476700"/>
          </a:xfrm>
          <a:prstGeom prst="rect">
            <a:avLst/>
          </a:prstGeom>
          <a:solidFill>
            <a:srgbClr val="60E2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2025</a:t>
            </a:r>
            <a:endParaRPr b="1" i="0" sz="1600" u="none" cap="none" strike="noStrike">
              <a:solidFill>
                <a:srgbClr val="1C2046"/>
              </a:solidFill>
              <a:latin typeface="Arial"/>
              <a:ea typeface="Arial"/>
              <a:cs typeface="Arial"/>
              <a:sym typeface="Arial"/>
            </a:endParaRPr>
          </a:p>
        </p:txBody>
      </p:sp>
      <p:sp>
        <p:nvSpPr>
          <p:cNvPr id="544" name="Google Shape;544;g1387f0612ff_0_281"/>
          <p:cNvSpPr txBox="1"/>
          <p:nvPr/>
        </p:nvSpPr>
        <p:spPr>
          <a:xfrm flipH="1">
            <a:off x="9091149" y="25925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2035</a:t>
            </a:r>
            <a:endParaRPr b="1" i="0" sz="1600" u="none" cap="none" strike="noStrike">
              <a:solidFill>
                <a:srgbClr val="1C2046"/>
              </a:solidFill>
              <a:latin typeface="Arial"/>
              <a:ea typeface="Arial"/>
              <a:cs typeface="Arial"/>
              <a:sym typeface="Arial"/>
            </a:endParaRPr>
          </a:p>
        </p:txBody>
      </p:sp>
      <p:sp>
        <p:nvSpPr>
          <p:cNvPr id="545" name="Google Shape;545;g1387f0612ff_0_281"/>
          <p:cNvSpPr txBox="1"/>
          <p:nvPr/>
        </p:nvSpPr>
        <p:spPr>
          <a:xfrm>
            <a:off x="1488476" y="2592575"/>
            <a:ext cx="4667400" cy="476700"/>
          </a:xfrm>
          <a:prstGeom prst="rect">
            <a:avLst/>
          </a:prstGeom>
          <a:solidFill>
            <a:srgbClr val="676B9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s-ES" sz="1500" u="none" cap="none" strike="noStrike">
                <a:solidFill>
                  <a:srgbClr val="EFEFEF"/>
                </a:solidFill>
                <a:latin typeface="Century Gothic"/>
                <a:ea typeface="Century Gothic"/>
                <a:cs typeface="Century Gothic"/>
                <a:sym typeface="Century Gothic"/>
              </a:rPr>
              <a:t>1 RESULTADO ESPERADO</a:t>
            </a:r>
            <a:endParaRPr b="1" i="0" sz="1500" u="none" cap="none" strike="noStrike">
              <a:solidFill>
                <a:srgbClr val="EFEFEF"/>
              </a:solidFill>
              <a:latin typeface="Century Gothic"/>
              <a:ea typeface="Century Gothic"/>
              <a:cs typeface="Century Gothic"/>
              <a:sym typeface="Century Gothic"/>
            </a:endParaRPr>
          </a:p>
        </p:txBody>
      </p:sp>
      <p:sp>
        <p:nvSpPr>
          <p:cNvPr id="546" name="Google Shape;546;g1387f0612ff_0_281"/>
          <p:cNvSpPr txBox="1"/>
          <p:nvPr/>
        </p:nvSpPr>
        <p:spPr>
          <a:xfrm flipH="1">
            <a:off x="10276049" y="344347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36%</a:t>
            </a:r>
            <a:endParaRPr b="0" i="0" sz="1600" u="none" cap="none" strike="noStrike">
              <a:solidFill>
                <a:srgbClr val="1C2046"/>
              </a:solidFill>
              <a:latin typeface="Arial"/>
              <a:ea typeface="Arial"/>
              <a:cs typeface="Arial"/>
              <a:sym typeface="Arial"/>
            </a:endParaRPr>
          </a:p>
        </p:txBody>
      </p:sp>
      <p:sp>
        <p:nvSpPr>
          <p:cNvPr id="547" name="Google Shape;547;g1387f0612ff_0_281"/>
          <p:cNvSpPr txBox="1"/>
          <p:nvPr/>
        </p:nvSpPr>
        <p:spPr>
          <a:xfrm flipH="1">
            <a:off x="6605600" y="3437737"/>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2%</a:t>
            </a:r>
            <a:endParaRPr b="0" i="0" sz="1600" u="none" cap="none" strike="noStrike">
              <a:solidFill>
                <a:srgbClr val="1C2046"/>
              </a:solidFill>
              <a:latin typeface="Arial"/>
              <a:ea typeface="Arial"/>
              <a:cs typeface="Arial"/>
              <a:sym typeface="Arial"/>
            </a:endParaRPr>
          </a:p>
        </p:txBody>
      </p:sp>
      <p:sp>
        <p:nvSpPr>
          <p:cNvPr id="548" name="Google Shape;548;g1387f0612ff_0_281"/>
          <p:cNvSpPr txBox="1"/>
          <p:nvPr/>
        </p:nvSpPr>
        <p:spPr>
          <a:xfrm flipH="1">
            <a:off x="7837649" y="344347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12%</a:t>
            </a:r>
            <a:endParaRPr b="0" i="0" sz="1600" u="none" cap="none" strike="noStrike">
              <a:solidFill>
                <a:srgbClr val="1C2046"/>
              </a:solidFill>
              <a:latin typeface="Arial"/>
              <a:ea typeface="Arial"/>
              <a:cs typeface="Arial"/>
              <a:sym typeface="Arial"/>
            </a:endParaRPr>
          </a:p>
        </p:txBody>
      </p:sp>
      <p:sp>
        <p:nvSpPr>
          <p:cNvPr id="549" name="Google Shape;549;g1387f0612ff_0_281"/>
          <p:cNvSpPr txBox="1"/>
          <p:nvPr/>
        </p:nvSpPr>
        <p:spPr>
          <a:xfrm flipH="1">
            <a:off x="9091149" y="344347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24%</a:t>
            </a:r>
            <a:endParaRPr b="0" i="0" sz="1600" u="none" cap="none" strike="noStrike">
              <a:solidFill>
                <a:srgbClr val="1C2046"/>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1387f0612ff_0_306"/>
          <p:cNvSpPr/>
          <p:nvPr/>
        </p:nvSpPr>
        <p:spPr>
          <a:xfrm>
            <a:off x="-38100" y="-1333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5" name="Google Shape;555;g1387f0612ff_0_306"/>
          <p:cNvSpPr/>
          <p:nvPr/>
        </p:nvSpPr>
        <p:spPr>
          <a:xfrm>
            <a:off x="0" y="5625425"/>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g1387f0612ff_0_306"/>
          <p:cNvSpPr/>
          <p:nvPr/>
        </p:nvSpPr>
        <p:spPr>
          <a:xfrm>
            <a:off x="72769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7" name="Google Shape;557;g1387f0612ff_0_306"/>
          <p:cNvPicPr preferRelativeResize="0"/>
          <p:nvPr/>
        </p:nvPicPr>
        <p:blipFill rotWithShape="1">
          <a:blip r:embed="rId3">
            <a:alphaModFix/>
          </a:blip>
          <a:srcRect b="27315" l="7576" r="4917" t="23296"/>
          <a:stretch/>
        </p:blipFill>
        <p:spPr>
          <a:xfrm>
            <a:off x="8601076" y="251425"/>
            <a:ext cx="2266950" cy="963109"/>
          </a:xfrm>
          <a:prstGeom prst="rect">
            <a:avLst/>
          </a:prstGeom>
          <a:noFill/>
          <a:ln>
            <a:noFill/>
          </a:ln>
        </p:spPr>
      </p:pic>
      <p:sp>
        <p:nvSpPr>
          <p:cNvPr id="558" name="Google Shape;558;g1387f0612ff_0_306"/>
          <p:cNvSpPr txBox="1"/>
          <p:nvPr/>
        </p:nvSpPr>
        <p:spPr>
          <a:xfrm>
            <a:off x="801848" y="1661025"/>
            <a:ext cx="111831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s-ES" sz="2000" u="none" cap="none" strike="noStrike">
                <a:solidFill>
                  <a:srgbClr val="EFEFEF"/>
                </a:solidFill>
                <a:latin typeface="Arial"/>
                <a:ea typeface="Arial"/>
                <a:cs typeface="Arial"/>
                <a:sym typeface="Arial"/>
              </a:rPr>
              <a:t>Promover un modelo de economía circular de baterías eléctricas innovador, sostenible y colaborativo</a:t>
            </a:r>
            <a:endParaRPr b="0" i="0" sz="2000" u="none" cap="none" strike="noStrike">
              <a:solidFill>
                <a:srgbClr val="EFEFEF"/>
              </a:solidFill>
              <a:latin typeface="Arial"/>
              <a:ea typeface="Arial"/>
              <a:cs typeface="Arial"/>
              <a:sym typeface="Arial"/>
            </a:endParaRPr>
          </a:p>
        </p:txBody>
      </p:sp>
      <p:sp>
        <p:nvSpPr>
          <p:cNvPr id="559" name="Google Shape;559;g1387f0612ff_0_306"/>
          <p:cNvSpPr/>
          <p:nvPr/>
        </p:nvSpPr>
        <p:spPr>
          <a:xfrm>
            <a:off x="-26051" y="1643092"/>
            <a:ext cx="768300" cy="771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0" name="Google Shape;560;g1387f0612ff_0_306"/>
          <p:cNvSpPr txBox="1"/>
          <p:nvPr/>
        </p:nvSpPr>
        <p:spPr>
          <a:xfrm>
            <a:off x="800301" y="3200425"/>
            <a:ext cx="2711700" cy="13392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s-ES" sz="1500">
                <a:solidFill>
                  <a:srgbClr val="EFEFEF"/>
                </a:solidFill>
                <a:latin typeface="Century Gothic"/>
                <a:ea typeface="Century Gothic"/>
                <a:cs typeface="Century Gothic"/>
                <a:sym typeface="Century Gothic"/>
              </a:rPr>
              <a:t>2.1.1 </a:t>
            </a:r>
            <a:r>
              <a:rPr b="0" i="0" lang="es-ES" sz="1500" u="none" cap="none" strike="noStrike">
                <a:solidFill>
                  <a:srgbClr val="EFEFEF"/>
                </a:solidFill>
                <a:latin typeface="Century Gothic"/>
                <a:ea typeface="Century Gothic"/>
                <a:cs typeface="Century Gothic"/>
                <a:sym typeface="Century Gothic"/>
              </a:rPr>
              <a:t>Aumento en capacidades en la cadena de gestión de las baterías de vehículos eléctricos</a:t>
            </a:r>
            <a:endParaRPr b="0" i="0" sz="1500" u="none" cap="none" strike="noStrike">
              <a:solidFill>
                <a:srgbClr val="EFEFEF"/>
              </a:solidFill>
              <a:latin typeface="Century Gothic"/>
              <a:ea typeface="Century Gothic"/>
              <a:cs typeface="Century Gothic"/>
              <a:sym typeface="Century Gothic"/>
            </a:endParaRPr>
          </a:p>
        </p:txBody>
      </p:sp>
      <p:cxnSp>
        <p:nvCxnSpPr>
          <p:cNvPr id="561" name="Google Shape;561;g1387f0612ff_0_306"/>
          <p:cNvCxnSpPr>
            <a:stCxn id="559" idx="4"/>
            <a:endCxn id="560" idx="1"/>
          </p:cNvCxnSpPr>
          <p:nvPr/>
        </p:nvCxnSpPr>
        <p:spPr>
          <a:xfrm flipH="1" rot="-5400000">
            <a:off x="-148751" y="2920942"/>
            <a:ext cx="1455900" cy="442200"/>
          </a:xfrm>
          <a:prstGeom prst="bentConnector2">
            <a:avLst/>
          </a:prstGeom>
          <a:noFill/>
          <a:ln cap="flat" cmpd="sng" w="28575">
            <a:solidFill>
              <a:srgbClr val="1C2046"/>
            </a:solidFill>
            <a:prstDash val="solid"/>
            <a:round/>
            <a:headEnd len="sm" w="sm" type="none"/>
            <a:tailEnd len="med" w="med" type="triangle"/>
          </a:ln>
        </p:spPr>
      </p:cxnSp>
      <p:sp>
        <p:nvSpPr>
          <p:cNvPr id="562" name="Google Shape;562;g1387f0612ff_0_306"/>
          <p:cNvSpPr txBox="1"/>
          <p:nvPr/>
        </p:nvSpPr>
        <p:spPr>
          <a:xfrm>
            <a:off x="801850" y="2592575"/>
            <a:ext cx="2711700" cy="476700"/>
          </a:xfrm>
          <a:prstGeom prst="rect">
            <a:avLst/>
          </a:prstGeom>
          <a:solidFill>
            <a:srgbClr val="676B9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s-ES" sz="1500" u="none" cap="none" strike="noStrike">
                <a:solidFill>
                  <a:srgbClr val="EFEFEF"/>
                </a:solidFill>
                <a:latin typeface="Century Gothic"/>
                <a:ea typeface="Century Gothic"/>
                <a:cs typeface="Century Gothic"/>
                <a:sym typeface="Century Gothic"/>
              </a:rPr>
              <a:t>1 RESULTADO ESPERADO</a:t>
            </a:r>
            <a:endParaRPr b="0" i="0" sz="1500" u="none" cap="none" strike="noStrike">
              <a:solidFill>
                <a:srgbClr val="EFEFEF"/>
              </a:solidFill>
              <a:latin typeface="Century Gothic"/>
              <a:ea typeface="Century Gothic"/>
              <a:cs typeface="Century Gothic"/>
              <a:sym typeface="Century Gothic"/>
            </a:endParaRPr>
          </a:p>
        </p:txBody>
      </p:sp>
      <p:sp>
        <p:nvSpPr>
          <p:cNvPr id="563" name="Google Shape;563;g1387f0612ff_0_306"/>
          <p:cNvSpPr/>
          <p:nvPr/>
        </p:nvSpPr>
        <p:spPr>
          <a:xfrm>
            <a:off x="-8763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4" name="Google Shape;564;g1387f0612ff_0_306"/>
          <p:cNvSpPr txBox="1"/>
          <p:nvPr>
            <p:ph type="title"/>
          </p:nvPr>
        </p:nvSpPr>
        <p:spPr>
          <a:xfrm>
            <a:off x="356375" y="2594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 ESPECÍFICO 2</a:t>
            </a:r>
            <a:endParaRPr sz="3700">
              <a:solidFill>
                <a:srgbClr val="181A3C"/>
              </a:solidFill>
            </a:endParaRPr>
          </a:p>
        </p:txBody>
      </p:sp>
      <p:cxnSp>
        <p:nvCxnSpPr>
          <p:cNvPr id="565" name="Google Shape;565;g1387f0612ff_0_306"/>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566" name="Google Shape;566;g1387f0612ff_0_306"/>
          <p:cNvCxnSpPr/>
          <p:nvPr/>
        </p:nvCxnSpPr>
        <p:spPr>
          <a:xfrm>
            <a:off x="-76200" y="1174513"/>
            <a:ext cx="5341200" cy="0"/>
          </a:xfrm>
          <a:prstGeom prst="straightConnector1">
            <a:avLst/>
          </a:prstGeom>
          <a:noFill/>
          <a:ln cap="rnd" cmpd="sng" w="57150">
            <a:solidFill>
              <a:srgbClr val="64DF2B"/>
            </a:solidFill>
            <a:prstDash val="solid"/>
            <a:round/>
            <a:headEnd len="sm" w="sm" type="none"/>
            <a:tailEnd len="sm" w="sm" type="none"/>
          </a:ln>
        </p:spPr>
      </p:cxnSp>
      <p:pic>
        <p:nvPicPr>
          <p:cNvPr id="567" name="Google Shape;567;g1387f0612ff_0_306"/>
          <p:cNvPicPr preferRelativeResize="0"/>
          <p:nvPr/>
        </p:nvPicPr>
        <p:blipFill rotWithShape="1">
          <a:blip r:embed="rId4">
            <a:alphaModFix/>
          </a:blip>
          <a:srcRect b="0" l="0" r="0" t="0"/>
          <a:stretch/>
        </p:blipFill>
        <p:spPr>
          <a:xfrm>
            <a:off x="85103" y="1773036"/>
            <a:ext cx="546088" cy="511200"/>
          </a:xfrm>
          <a:prstGeom prst="rect">
            <a:avLst/>
          </a:prstGeom>
          <a:noFill/>
          <a:ln>
            <a:noFill/>
          </a:ln>
        </p:spPr>
      </p:pic>
      <p:sp>
        <p:nvSpPr>
          <p:cNvPr id="568" name="Google Shape;568;g1387f0612ff_0_306"/>
          <p:cNvSpPr txBox="1"/>
          <p:nvPr/>
        </p:nvSpPr>
        <p:spPr>
          <a:xfrm>
            <a:off x="3584375" y="2592575"/>
            <a:ext cx="5620200" cy="476700"/>
          </a:xfrm>
          <a:prstGeom prst="rect">
            <a:avLst/>
          </a:prstGeom>
          <a:solidFill>
            <a:srgbClr val="CCCCCC">
              <a:alpha val="6352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s-ES" sz="1500" u="none" cap="none" strike="noStrike">
                <a:solidFill>
                  <a:srgbClr val="1C2046"/>
                </a:solidFill>
                <a:latin typeface="Century Gothic"/>
                <a:ea typeface="Century Gothic"/>
                <a:cs typeface="Century Gothic"/>
                <a:sym typeface="Century Gothic"/>
              </a:rPr>
              <a:t>2 PRODUCTOS ESPERADOS</a:t>
            </a:r>
            <a:endParaRPr b="1" i="0" sz="1500" u="none" cap="none" strike="noStrike">
              <a:solidFill>
                <a:srgbClr val="1C2046"/>
              </a:solidFill>
              <a:latin typeface="Century Gothic"/>
              <a:ea typeface="Century Gothic"/>
              <a:cs typeface="Century Gothic"/>
              <a:sym typeface="Century Gothic"/>
            </a:endParaRPr>
          </a:p>
        </p:txBody>
      </p:sp>
      <p:sp>
        <p:nvSpPr>
          <p:cNvPr id="569" name="Google Shape;569;g1387f0612ff_0_306"/>
          <p:cNvSpPr txBox="1"/>
          <p:nvPr/>
        </p:nvSpPr>
        <p:spPr>
          <a:xfrm>
            <a:off x="3584375" y="3200425"/>
            <a:ext cx="5620200" cy="3909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s-ES" sz="1300">
                <a:solidFill>
                  <a:srgbClr val="1C2046"/>
                </a:solidFill>
                <a:latin typeface="Century Gothic"/>
                <a:ea typeface="Century Gothic"/>
                <a:cs typeface="Century Gothic"/>
                <a:sym typeface="Century Gothic"/>
              </a:rPr>
              <a:t>Guía para el manejo de baterías de vehículos eléctricos</a:t>
            </a:r>
            <a:endParaRPr sz="1300">
              <a:solidFill>
                <a:srgbClr val="1C2046"/>
              </a:solidFill>
              <a:latin typeface="Century Gothic"/>
              <a:ea typeface="Century Gothic"/>
              <a:cs typeface="Century Gothic"/>
              <a:sym typeface="Century Gothic"/>
            </a:endParaRPr>
          </a:p>
        </p:txBody>
      </p:sp>
      <p:sp>
        <p:nvSpPr>
          <p:cNvPr id="570" name="Google Shape;570;g1387f0612ff_0_306"/>
          <p:cNvSpPr txBox="1"/>
          <p:nvPr/>
        </p:nvSpPr>
        <p:spPr>
          <a:xfrm>
            <a:off x="9276950" y="3273360"/>
            <a:ext cx="2267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SDA</a:t>
            </a:r>
            <a:endParaRPr b="0" i="0" sz="1200" u="none" cap="none" strike="noStrike">
              <a:solidFill>
                <a:srgbClr val="434343"/>
              </a:solidFill>
              <a:latin typeface="Century Gothic"/>
              <a:ea typeface="Century Gothic"/>
              <a:cs typeface="Century Gothic"/>
              <a:sym typeface="Century Gothic"/>
            </a:endParaRPr>
          </a:p>
        </p:txBody>
      </p:sp>
      <p:sp>
        <p:nvSpPr>
          <p:cNvPr id="571" name="Google Shape;571;g1387f0612ff_0_306"/>
          <p:cNvSpPr txBox="1"/>
          <p:nvPr/>
        </p:nvSpPr>
        <p:spPr>
          <a:xfrm>
            <a:off x="9199200" y="2592725"/>
            <a:ext cx="16686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1" i="0" lang="es-ES" sz="1200" u="none" cap="none" strike="noStrike">
                <a:solidFill>
                  <a:srgbClr val="434343"/>
                </a:solidFill>
                <a:latin typeface="Century Gothic"/>
                <a:ea typeface="Century Gothic"/>
                <a:cs typeface="Century Gothic"/>
                <a:sym typeface="Century Gothic"/>
              </a:rPr>
              <a:t>Entidad/Área relacionada</a:t>
            </a:r>
            <a:endParaRPr b="1" i="0" sz="1200" u="none" cap="none" strike="noStrike">
              <a:solidFill>
                <a:srgbClr val="434343"/>
              </a:solidFill>
              <a:latin typeface="Century Gothic"/>
              <a:ea typeface="Century Gothic"/>
              <a:cs typeface="Century Gothic"/>
              <a:sym typeface="Century Gothic"/>
            </a:endParaRPr>
          </a:p>
        </p:txBody>
      </p:sp>
      <p:sp>
        <p:nvSpPr>
          <p:cNvPr id="572" name="Google Shape;572;g1387f0612ff_0_306"/>
          <p:cNvSpPr txBox="1"/>
          <p:nvPr/>
        </p:nvSpPr>
        <p:spPr>
          <a:xfrm>
            <a:off x="3584375" y="3733825"/>
            <a:ext cx="5620200" cy="6192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s-ES" sz="1300">
                <a:solidFill>
                  <a:srgbClr val="1C2046"/>
                </a:solidFill>
                <a:latin typeface="Century Gothic"/>
                <a:ea typeface="Century Gothic"/>
                <a:cs typeface="Century Gothic"/>
                <a:sym typeface="Century Gothic"/>
              </a:rPr>
              <a:t>Estrategia de promoción a la gestión adecuada de las baterías de vehículos eléctricos.</a:t>
            </a:r>
            <a:endParaRPr sz="1300">
              <a:solidFill>
                <a:srgbClr val="1C2046"/>
              </a:solidFill>
              <a:latin typeface="Century Gothic"/>
              <a:ea typeface="Century Gothic"/>
              <a:cs typeface="Century Gothic"/>
              <a:sym typeface="Century Gothic"/>
            </a:endParaRPr>
          </a:p>
        </p:txBody>
      </p:sp>
      <p:sp>
        <p:nvSpPr>
          <p:cNvPr id="573" name="Google Shape;573;g1387f0612ff_0_306"/>
          <p:cNvSpPr txBox="1"/>
          <p:nvPr/>
        </p:nvSpPr>
        <p:spPr>
          <a:xfrm>
            <a:off x="9276950" y="3754497"/>
            <a:ext cx="2267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SDA</a:t>
            </a:r>
            <a:endParaRPr b="0" i="0" sz="1200" u="none" cap="none" strike="noStrike">
              <a:solidFill>
                <a:srgbClr val="434343"/>
              </a:solidFill>
              <a:latin typeface="Century Gothic"/>
              <a:ea typeface="Century Gothic"/>
              <a:cs typeface="Century Gothic"/>
              <a:sym typeface="Century Gothic"/>
            </a:endParaRPr>
          </a:p>
        </p:txBody>
      </p:sp>
      <p:sp>
        <p:nvSpPr>
          <p:cNvPr id="574" name="Google Shape;574;g1387f0612ff_0_306"/>
          <p:cNvSpPr txBox="1"/>
          <p:nvPr/>
        </p:nvSpPr>
        <p:spPr>
          <a:xfrm>
            <a:off x="10748950" y="2560350"/>
            <a:ext cx="1248000" cy="476400"/>
          </a:xfrm>
          <a:prstGeom prst="rect">
            <a:avLst/>
          </a:prstGeom>
          <a:noFill/>
          <a:ln>
            <a:noFill/>
          </a:ln>
        </p:spPr>
        <p:txBody>
          <a:bodyPr anchorCtr="0" anchor="t" bIns="45700" lIns="91425" spcFirstLastPara="1" rIns="91425" wrap="square" tIns="45700">
            <a:spAutoFit/>
          </a:bodyPr>
          <a:lstStyle/>
          <a:p>
            <a:pPr indent="0" lvl="0" marL="0" marR="0" rtl="0" algn="ctr">
              <a:lnSpc>
                <a:spcPct val="107916"/>
              </a:lnSpc>
              <a:spcBef>
                <a:spcPts val="0"/>
              </a:spcBef>
              <a:spcAft>
                <a:spcPts val="0"/>
              </a:spcAft>
              <a:buClr>
                <a:srgbClr val="000000"/>
              </a:buClr>
              <a:buSzPts val="1400"/>
              <a:buFont typeface="Arial"/>
              <a:buNone/>
            </a:pPr>
            <a:r>
              <a:rPr b="1" lang="es-ES" sz="1200">
                <a:solidFill>
                  <a:srgbClr val="434343"/>
                </a:solidFill>
                <a:latin typeface="Century Gothic"/>
                <a:ea typeface="Century Gothic"/>
                <a:cs typeface="Century Gothic"/>
                <a:sym typeface="Century Gothic"/>
              </a:rPr>
              <a:t>Costo total estimado</a:t>
            </a:r>
            <a:endParaRPr b="1" i="0" sz="1200" u="none" cap="none" strike="noStrike">
              <a:solidFill>
                <a:srgbClr val="434343"/>
              </a:solidFill>
              <a:latin typeface="Century Gothic"/>
              <a:ea typeface="Century Gothic"/>
              <a:cs typeface="Century Gothic"/>
              <a:sym typeface="Century Gothic"/>
            </a:endParaRPr>
          </a:p>
        </p:txBody>
      </p:sp>
      <p:sp>
        <p:nvSpPr>
          <p:cNvPr id="575" name="Google Shape;575;g1387f0612ff_0_306"/>
          <p:cNvSpPr txBox="1"/>
          <p:nvPr/>
        </p:nvSpPr>
        <p:spPr>
          <a:xfrm>
            <a:off x="10911025" y="322145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$18 M</a:t>
            </a:r>
            <a:endParaRPr sz="1300"/>
          </a:p>
        </p:txBody>
      </p:sp>
      <p:sp>
        <p:nvSpPr>
          <p:cNvPr id="576" name="Google Shape;576;g1387f0612ff_0_306"/>
          <p:cNvSpPr txBox="1"/>
          <p:nvPr/>
        </p:nvSpPr>
        <p:spPr>
          <a:xfrm>
            <a:off x="10911025" y="375485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$180 M</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g1a6c86eb1ba_0_105"/>
          <p:cNvPicPr preferRelativeResize="0"/>
          <p:nvPr/>
        </p:nvPicPr>
        <p:blipFill rotWithShape="1">
          <a:blip r:embed="rId3">
            <a:alphaModFix/>
          </a:blip>
          <a:srcRect b="0" l="34032" r="0" t="8491"/>
          <a:stretch/>
        </p:blipFill>
        <p:spPr>
          <a:xfrm>
            <a:off x="5599925" y="0"/>
            <a:ext cx="6592077" cy="6858002"/>
          </a:xfrm>
          <a:prstGeom prst="rect">
            <a:avLst/>
          </a:prstGeom>
          <a:noFill/>
          <a:ln>
            <a:noFill/>
          </a:ln>
        </p:spPr>
      </p:pic>
      <p:sp>
        <p:nvSpPr>
          <p:cNvPr id="98" name="Google Shape;98;g1a6c86eb1ba_0_105"/>
          <p:cNvSpPr/>
          <p:nvPr/>
        </p:nvSpPr>
        <p:spPr>
          <a:xfrm>
            <a:off x="-190500" y="771425"/>
            <a:ext cx="58173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99" name="Google Shape;99;g1a6c86eb1ba_0_105"/>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b="1" lang="es-ES">
                <a:solidFill>
                  <a:srgbClr val="181A3C"/>
                </a:solidFill>
              </a:rPr>
              <a:t>Contenido</a:t>
            </a:r>
            <a:endParaRPr b="1" sz="3700">
              <a:solidFill>
                <a:srgbClr val="181A3C"/>
              </a:solidFill>
            </a:endParaRPr>
          </a:p>
        </p:txBody>
      </p:sp>
      <p:pic>
        <p:nvPicPr>
          <p:cNvPr id="100" name="Google Shape;100;g1a6c86eb1ba_0_105"/>
          <p:cNvPicPr preferRelativeResize="0"/>
          <p:nvPr/>
        </p:nvPicPr>
        <p:blipFill rotWithShape="1">
          <a:blip r:embed="rId4">
            <a:alphaModFix/>
          </a:blip>
          <a:srcRect b="27316" l="7577" r="4917" t="23296"/>
          <a:stretch/>
        </p:blipFill>
        <p:spPr>
          <a:xfrm>
            <a:off x="9706526" y="261025"/>
            <a:ext cx="2266950" cy="963109"/>
          </a:xfrm>
          <a:prstGeom prst="rect">
            <a:avLst/>
          </a:prstGeom>
          <a:noFill/>
          <a:ln>
            <a:noFill/>
          </a:ln>
        </p:spPr>
      </p:pic>
      <p:cxnSp>
        <p:nvCxnSpPr>
          <p:cNvPr id="101" name="Google Shape;101;g1a6c86eb1ba_0_105"/>
          <p:cNvCxnSpPr/>
          <p:nvPr/>
        </p:nvCxnSpPr>
        <p:spPr>
          <a:xfrm>
            <a:off x="-5905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102" name="Google Shape;102;g1a6c86eb1ba_0_105"/>
          <p:cNvCxnSpPr/>
          <p:nvPr/>
        </p:nvCxnSpPr>
        <p:spPr>
          <a:xfrm>
            <a:off x="-685800" y="1174513"/>
            <a:ext cx="5341200" cy="0"/>
          </a:xfrm>
          <a:prstGeom prst="straightConnector1">
            <a:avLst/>
          </a:prstGeom>
          <a:noFill/>
          <a:ln cap="rnd" cmpd="sng" w="57150">
            <a:solidFill>
              <a:srgbClr val="64DF2B"/>
            </a:solidFill>
            <a:prstDash val="solid"/>
            <a:round/>
            <a:headEnd len="sm" w="sm" type="none"/>
            <a:tailEnd len="sm" w="sm" type="none"/>
          </a:ln>
        </p:spPr>
      </p:cxnSp>
      <p:sp>
        <p:nvSpPr>
          <p:cNvPr id="103" name="Google Shape;103;g1a6c86eb1ba_0_105"/>
          <p:cNvSpPr txBox="1"/>
          <p:nvPr/>
        </p:nvSpPr>
        <p:spPr>
          <a:xfrm>
            <a:off x="565350" y="2469675"/>
            <a:ext cx="4661400" cy="2262600"/>
          </a:xfrm>
          <a:prstGeom prst="rect">
            <a:avLst/>
          </a:prstGeom>
          <a:noFill/>
          <a:ln>
            <a:noFill/>
          </a:ln>
        </p:spPr>
        <p:txBody>
          <a:bodyPr anchorCtr="0" anchor="t" bIns="91425" lIns="91425" spcFirstLastPara="1" rIns="91425" wrap="square" tIns="91425">
            <a:spAutoFit/>
          </a:bodyPr>
          <a:lstStyle/>
          <a:p>
            <a:pPr indent="-400050" lvl="0" marL="457200" rtl="0" algn="l">
              <a:lnSpc>
                <a:spcPct val="200000"/>
              </a:lnSpc>
              <a:spcBef>
                <a:spcPts val="0"/>
              </a:spcBef>
              <a:spcAft>
                <a:spcPts val="0"/>
              </a:spcAft>
              <a:buSzPts val="2700"/>
              <a:buAutoNum type="arabicPeriod"/>
            </a:pPr>
            <a:r>
              <a:rPr b="1" lang="es-ES" sz="2700"/>
              <a:t>¿Qué</a:t>
            </a:r>
            <a:r>
              <a:rPr b="1" lang="es-ES" sz="2700"/>
              <a:t> busca la Política?</a:t>
            </a:r>
            <a:endParaRPr b="1" sz="2700"/>
          </a:p>
          <a:p>
            <a:pPr indent="-400050" lvl="0" marL="457200" rtl="0" algn="l">
              <a:lnSpc>
                <a:spcPct val="200000"/>
              </a:lnSpc>
              <a:spcBef>
                <a:spcPts val="0"/>
              </a:spcBef>
              <a:spcAft>
                <a:spcPts val="0"/>
              </a:spcAft>
              <a:buSzPts val="2700"/>
              <a:buAutoNum type="arabicPeriod"/>
            </a:pPr>
            <a:r>
              <a:rPr b="1" lang="es-ES" sz="2700"/>
              <a:t>Definición y Alcance</a:t>
            </a:r>
            <a:endParaRPr b="1" sz="2700"/>
          </a:p>
          <a:p>
            <a:pPr indent="-400050" lvl="0" marL="457200" rtl="0" algn="l">
              <a:lnSpc>
                <a:spcPct val="200000"/>
              </a:lnSpc>
              <a:spcBef>
                <a:spcPts val="0"/>
              </a:spcBef>
              <a:spcAft>
                <a:spcPts val="0"/>
              </a:spcAft>
              <a:buSzPts val="2700"/>
              <a:buAutoNum type="arabicPeriod"/>
            </a:pPr>
            <a:r>
              <a:rPr b="1" lang="es-ES" sz="2700"/>
              <a:t>Plan de Acción</a:t>
            </a:r>
            <a:endParaRPr b="1" sz="2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1387f0612ff_0_369"/>
          <p:cNvSpPr/>
          <p:nvPr/>
        </p:nvSpPr>
        <p:spPr>
          <a:xfrm>
            <a:off x="-190500" y="-1333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2" name="Google Shape;582;g1387f0612ff_0_369"/>
          <p:cNvSpPr/>
          <p:nvPr/>
        </p:nvSpPr>
        <p:spPr>
          <a:xfrm>
            <a:off x="0" y="5553500"/>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g1387f0612ff_0_369"/>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84" name="Google Shape;584;g1387f0612ff_0_369"/>
          <p:cNvPicPr preferRelativeResize="0"/>
          <p:nvPr/>
        </p:nvPicPr>
        <p:blipFill rotWithShape="1">
          <a:blip r:embed="rId3">
            <a:alphaModFix/>
          </a:blip>
          <a:srcRect b="27315" l="7576" r="4917" t="23296"/>
          <a:stretch/>
        </p:blipFill>
        <p:spPr>
          <a:xfrm>
            <a:off x="9286876" y="251425"/>
            <a:ext cx="2266950" cy="963109"/>
          </a:xfrm>
          <a:prstGeom prst="rect">
            <a:avLst/>
          </a:prstGeom>
          <a:noFill/>
          <a:ln>
            <a:noFill/>
          </a:ln>
        </p:spPr>
      </p:pic>
      <p:sp>
        <p:nvSpPr>
          <p:cNvPr id="585" name="Google Shape;585;g1387f0612ff_0_369"/>
          <p:cNvSpPr txBox="1"/>
          <p:nvPr/>
        </p:nvSpPr>
        <p:spPr>
          <a:xfrm>
            <a:off x="1487659" y="1661025"/>
            <a:ext cx="92226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s-ES" sz="2000" u="none" cap="none" strike="noStrike">
                <a:solidFill>
                  <a:srgbClr val="EFEFEF"/>
                </a:solidFill>
                <a:latin typeface="Arial"/>
                <a:ea typeface="Arial"/>
                <a:cs typeface="Arial"/>
                <a:sym typeface="Arial"/>
              </a:rPr>
              <a:t>Establecer un ecosistema de generación de información, investigación, desarrollo e innovación frente a la cadena de valor</a:t>
            </a:r>
            <a:endParaRPr b="0" i="0" sz="2000" u="none" cap="none" strike="noStrike">
              <a:solidFill>
                <a:srgbClr val="EFEFEF"/>
              </a:solidFill>
              <a:latin typeface="Arial"/>
              <a:ea typeface="Arial"/>
              <a:cs typeface="Arial"/>
              <a:sym typeface="Arial"/>
            </a:endParaRPr>
          </a:p>
        </p:txBody>
      </p:sp>
      <p:sp>
        <p:nvSpPr>
          <p:cNvPr id="586" name="Google Shape;586;g1387f0612ff_0_369"/>
          <p:cNvSpPr/>
          <p:nvPr/>
        </p:nvSpPr>
        <p:spPr>
          <a:xfrm>
            <a:off x="659749" y="1643092"/>
            <a:ext cx="768300" cy="771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7" name="Google Shape;587;g1387f0612ff_0_369"/>
          <p:cNvSpPr txBox="1"/>
          <p:nvPr/>
        </p:nvSpPr>
        <p:spPr>
          <a:xfrm>
            <a:off x="1486100" y="3200425"/>
            <a:ext cx="4267500" cy="12468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2200"/>
              <a:buFont typeface="Arial"/>
              <a:buNone/>
            </a:pPr>
            <a:r>
              <a:rPr lang="es-ES">
                <a:solidFill>
                  <a:schemeClr val="lt1"/>
                </a:solidFill>
                <a:latin typeface="Century Gothic"/>
                <a:ea typeface="Century Gothic"/>
                <a:cs typeface="Century Gothic"/>
                <a:sym typeface="Century Gothic"/>
              </a:rPr>
              <a:t>3.1  </a:t>
            </a:r>
            <a:r>
              <a:rPr b="0" i="0" lang="es-ES" sz="1400" u="none" cap="none" strike="noStrike">
                <a:solidFill>
                  <a:schemeClr val="lt1"/>
                </a:solidFill>
                <a:latin typeface="Century Gothic"/>
                <a:ea typeface="Century Gothic"/>
                <a:cs typeface="Century Gothic"/>
                <a:sym typeface="Century Gothic"/>
              </a:rPr>
              <a:t>Aumento de la participación de actores comprometidos con la movilidad de cero emisiones. </a:t>
            </a:r>
            <a:endParaRPr b="0"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2200"/>
              <a:buFont typeface="Arial"/>
              <a:buNone/>
            </a:pPr>
            <a:r>
              <a:t/>
            </a:r>
            <a:endParaRPr>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2200"/>
              <a:buFont typeface="Arial"/>
              <a:buNone/>
            </a:pPr>
            <a:r>
              <a:rPr b="0" i="0" lang="es-ES" sz="1300" u="none" cap="none" strike="noStrike">
                <a:solidFill>
                  <a:schemeClr val="lt1"/>
                </a:solidFill>
                <a:latin typeface="Century Gothic"/>
                <a:ea typeface="Century Gothic"/>
                <a:cs typeface="Century Gothic"/>
                <a:sym typeface="Century Gothic"/>
              </a:rPr>
              <a:t>Indicador: Porcentaje de compromisos cumplidos</a:t>
            </a:r>
            <a:endParaRPr b="0" i="0" sz="1200" u="none" cap="none" strike="noStrike">
              <a:solidFill>
                <a:schemeClr val="lt1"/>
              </a:solidFill>
              <a:latin typeface="Century Gothic"/>
              <a:ea typeface="Century Gothic"/>
              <a:cs typeface="Century Gothic"/>
              <a:sym typeface="Century Gothic"/>
            </a:endParaRPr>
          </a:p>
        </p:txBody>
      </p:sp>
      <p:cxnSp>
        <p:nvCxnSpPr>
          <p:cNvPr id="588" name="Google Shape;588;g1387f0612ff_0_369"/>
          <p:cNvCxnSpPr>
            <a:stCxn id="586" idx="4"/>
            <a:endCxn id="587" idx="1"/>
          </p:cNvCxnSpPr>
          <p:nvPr/>
        </p:nvCxnSpPr>
        <p:spPr>
          <a:xfrm flipH="1" rot="-5400000">
            <a:off x="560149" y="2897842"/>
            <a:ext cx="1409700" cy="442200"/>
          </a:xfrm>
          <a:prstGeom prst="bentConnector2">
            <a:avLst/>
          </a:prstGeom>
          <a:noFill/>
          <a:ln cap="flat" cmpd="sng" w="28575">
            <a:solidFill>
              <a:srgbClr val="1C2046"/>
            </a:solidFill>
            <a:prstDash val="solid"/>
            <a:round/>
            <a:headEnd len="sm" w="sm" type="none"/>
            <a:tailEnd len="med" w="med" type="triangle"/>
          </a:ln>
        </p:spPr>
      </p:cxnSp>
      <p:sp>
        <p:nvSpPr>
          <p:cNvPr id="589" name="Google Shape;589;g1387f0612ff_0_369"/>
          <p:cNvSpPr txBox="1"/>
          <p:nvPr/>
        </p:nvSpPr>
        <p:spPr>
          <a:xfrm>
            <a:off x="1487650" y="2592575"/>
            <a:ext cx="4196400" cy="476700"/>
          </a:xfrm>
          <a:prstGeom prst="rect">
            <a:avLst/>
          </a:prstGeom>
          <a:solidFill>
            <a:srgbClr val="676B9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s-ES" sz="1500" u="none" cap="none" strike="noStrike">
                <a:solidFill>
                  <a:srgbClr val="EFEFEF"/>
                </a:solidFill>
                <a:latin typeface="Century Gothic"/>
                <a:ea typeface="Century Gothic"/>
                <a:cs typeface="Century Gothic"/>
                <a:sym typeface="Century Gothic"/>
              </a:rPr>
              <a:t>1 RESULTADO ESPERADO</a:t>
            </a:r>
            <a:endParaRPr b="1" i="0" sz="1500" u="none" cap="none" strike="noStrike">
              <a:solidFill>
                <a:srgbClr val="EFEFEF"/>
              </a:solidFill>
              <a:latin typeface="Century Gothic"/>
              <a:ea typeface="Century Gothic"/>
              <a:cs typeface="Century Gothic"/>
              <a:sym typeface="Century Gothic"/>
            </a:endParaRPr>
          </a:p>
        </p:txBody>
      </p:sp>
      <p:sp>
        <p:nvSpPr>
          <p:cNvPr id="590" name="Google Shape;590;g1387f0612ff_0_369"/>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1" name="Google Shape;591;g1387f0612ff_0_369"/>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 ESPECÍFICO 3</a:t>
            </a:r>
            <a:endParaRPr sz="3700">
              <a:solidFill>
                <a:srgbClr val="181A3C"/>
              </a:solidFill>
            </a:endParaRPr>
          </a:p>
        </p:txBody>
      </p:sp>
      <p:cxnSp>
        <p:nvCxnSpPr>
          <p:cNvPr id="592" name="Google Shape;592;g1387f0612ff_0_369"/>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593" name="Google Shape;593;g1387f0612ff_0_369"/>
          <p:cNvCxnSpPr/>
          <p:nvPr/>
        </p:nvCxnSpPr>
        <p:spPr>
          <a:xfrm>
            <a:off x="-228600" y="1174513"/>
            <a:ext cx="5341200" cy="0"/>
          </a:xfrm>
          <a:prstGeom prst="straightConnector1">
            <a:avLst/>
          </a:prstGeom>
          <a:noFill/>
          <a:ln cap="rnd" cmpd="sng" w="57150">
            <a:solidFill>
              <a:srgbClr val="64DF2B"/>
            </a:solidFill>
            <a:prstDash val="solid"/>
            <a:round/>
            <a:headEnd len="sm" w="sm" type="none"/>
            <a:tailEnd len="sm" w="sm" type="none"/>
          </a:ln>
        </p:spPr>
      </p:cxnSp>
      <p:pic>
        <p:nvPicPr>
          <p:cNvPr descr="Imagen que contiene señal&#10;&#10;Descripción generada automáticamente" id="594" name="Google Shape;594;g1387f0612ff_0_369"/>
          <p:cNvPicPr preferRelativeResize="0"/>
          <p:nvPr/>
        </p:nvPicPr>
        <p:blipFill rotWithShape="1">
          <a:blip r:embed="rId4">
            <a:alphaModFix/>
          </a:blip>
          <a:srcRect b="0" l="0" r="0" t="0"/>
          <a:stretch/>
        </p:blipFill>
        <p:spPr>
          <a:xfrm>
            <a:off x="735950" y="1783848"/>
            <a:ext cx="616900" cy="548375"/>
          </a:xfrm>
          <a:prstGeom prst="rect">
            <a:avLst/>
          </a:prstGeom>
          <a:noFill/>
          <a:ln>
            <a:noFill/>
          </a:ln>
        </p:spPr>
      </p:pic>
      <p:sp>
        <p:nvSpPr>
          <p:cNvPr id="595" name="Google Shape;595;g1387f0612ff_0_369"/>
          <p:cNvSpPr txBox="1"/>
          <p:nvPr/>
        </p:nvSpPr>
        <p:spPr>
          <a:xfrm flipH="1">
            <a:off x="9742649" y="25925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2040</a:t>
            </a:r>
            <a:endParaRPr b="1" i="0" sz="1600" u="none" cap="none" strike="noStrike">
              <a:solidFill>
                <a:srgbClr val="1C2046"/>
              </a:solidFill>
              <a:latin typeface="Arial"/>
              <a:ea typeface="Arial"/>
              <a:cs typeface="Arial"/>
              <a:sym typeface="Arial"/>
            </a:endParaRPr>
          </a:p>
        </p:txBody>
      </p:sp>
      <p:sp>
        <p:nvSpPr>
          <p:cNvPr id="596" name="Google Shape;596;g1387f0612ff_0_369"/>
          <p:cNvSpPr txBox="1"/>
          <p:nvPr/>
        </p:nvSpPr>
        <p:spPr>
          <a:xfrm flipH="1">
            <a:off x="7304249" y="25925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2030</a:t>
            </a:r>
            <a:endParaRPr b="1" i="0" sz="1600" u="none" cap="none" strike="noStrike">
              <a:solidFill>
                <a:srgbClr val="1C2046"/>
              </a:solidFill>
              <a:latin typeface="Arial"/>
              <a:ea typeface="Arial"/>
              <a:cs typeface="Arial"/>
              <a:sym typeface="Arial"/>
            </a:endParaRPr>
          </a:p>
        </p:txBody>
      </p:sp>
      <p:sp>
        <p:nvSpPr>
          <p:cNvPr id="597" name="Google Shape;597;g1387f0612ff_0_369"/>
          <p:cNvSpPr txBox="1"/>
          <p:nvPr/>
        </p:nvSpPr>
        <p:spPr>
          <a:xfrm>
            <a:off x="6072200" y="2592575"/>
            <a:ext cx="1026000" cy="476700"/>
          </a:xfrm>
          <a:prstGeom prst="rect">
            <a:avLst/>
          </a:prstGeom>
          <a:solidFill>
            <a:srgbClr val="60E2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Arial"/>
              <a:buNone/>
            </a:pPr>
            <a:r>
              <a:rPr b="1" i="0" lang="es-ES" sz="1600" u="none" cap="none" strike="noStrike">
                <a:solidFill>
                  <a:srgbClr val="4C531E"/>
                </a:solidFill>
                <a:latin typeface="Arial"/>
                <a:ea typeface="Arial"/>
                <a:cs typeface="Arial"/>
                <a:sym typeface="Arial"/>
              </a:rPr>
              <a:t>2025</a:t>
            </a:r>
            <a:endParaRPr b="1" i="0" sz="1600" u="none" cap="none" strike="noStrike">
              <a:solidFill>
                <a:srgbClr val="4C531E"/>
              </a:solidFill>
              <a:latin typeface="Arial"/>
              <a:ea typeface="Arial"/>
              <a:cs typeface="Arial"/>
              <a:sym typeface="Arial"/>
            </a:endParaRPr>
          </a:p>
        </p:txBody>
      </p:sp>
      <p:sp>
        <p:nvSpPr>
          <p:cNvPr id="598" name="Google Shape;598;g1387f0612ff_0_369"/>
          <p:cNvSpPr txBox="1"/>
          <p:nvPr/>
        </p:nvSpPr>
        <p:spPr>
          <a:xfrm flipH="1">
            <a:off x="8557749" y="25925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2035</a:t>
            </a:r>
            <a:endParaRPr b="1" i="0" sz="1600" u="none" cap="none" strike="noStrike">
              <a:solidFill>
                <a:srgbClr val="1C2046"/>
              </a:solidFill>
              <a:latin typeface="Arial"/>
              <a:ea typeface="Arial"/>
              <a:cs typeface="Arial"/>
              <a:sym typeface="Arial"/>
            </a:endParaRPr>
          </a:p>
        </p:txBody>
      </p:sp>
      <p:sp>
        <p:nvSpPr>
          <p:cNvPr id="599" name="Google Shape;599;g1387f0612ff_0_369"/>
          <p:cNvSpPr txBox="1"/>
          <p:nvPr/>
        </p:nvSpPr>
        <p:spPr>
          <a:xfrm flipH="1">
            <a:off x="6072200" y="355472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s-ES" sz="1600">
                <a:solidFill>
                  <a:srgbClr val="1C2046"/>
                </a:solidFill>
              </a:rPr>
              <a:t>45%</a:t>
            </a:r>
            <a:endParaRPr b="0" i="0" sz="1600" u="none" cap="none" strike="noStrike">
              <a:solidFill>
                <a:srgbClr val="1C2046"/>
              </a:solidFill>
              <a:latin typeface="Arial"/>
              <a:ea typeface="Arial"/>
              <a:cs typeface="Arial"/>
              <a:sym typeface="Arial"/>
            </a:endParaRPr>
          </a:p>
        </p:txBody>
      </p:sp>
      <p:sp>
        <p:nvSpPr>
          <p:cNvPr id="600" name="Google Shape;600;g1387f0612ff_0_369"/>
          <p:cNvSpPr txBox="1"/>
          <p:nvPr/>
        </p:nvSpPr>
        <p:spPr>
          <a:xfrm flipH="1">
            <a:off x="7304250" y="355472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s-ES" sz="1600">
                <a:solidFill>
                  <a:srgbClr val="1C2046"/>
                </a:solidFill>
              </a:rPr>
              <a:t>70%</a:t>
            </a:r>
            <a:endParaRPr b="0" i="0" sz="1600" u="none" cap="none" strike="noStrike">
              <a:solidFill>
                <a:srgbClr val="1C2046"/>
              </a:solidFill>
              <a:latin typeface="Arial"/>
              <a:ea typeface="Arial"/>
              <a:cs typeface="Arial"/>
              <a:sym typeface="Arial"/>
            </a:endParaRPr>
          </a:p>
        </p:txBody>
      </p:sp>
      <p:sp>
        <p:nvSpPr>
          <p:cNvPr id="601" name="Google Shape;601;g1387f0612ff_0_369"/>
          <p:cNvSpPr txBox="1"/>
          <p:nvPr/>
        </p:nvSpPr>
        <p:spPr>
          <a:xfrm flipH="1">
            <a:off x="8557750" y="355472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s-ES" sz="1600">
                <a:solidFill>
                  <a:srgbClr val="1C2046"/>
                </a:solidFill>
              </a:rPr>
              <a:t>80%</a:t>
            </a:r>
            <a:endParaRPr b="0" i="0" sz="1600" u="none" cap="none" strike="noStrike">
              <a:solidFill>
                <a:srgbClr val="1C2046"/>
              </a:solidFill>
              <a:latin typeface="Arial"/>
              <a:ea typeface="Arial"/>
              <a:cs typeface="Arial"/>
              <a:sym typeface="Arial"/>
            </a:endParaRPr>
          </a:p>
        </p:txBody>
      </p:sp>
      <p:sp>
        <p:nvSpPr>
          <p:cNvPr id="602" name="Google Shape;602;g1387f0612ff_0_369"/>
          <p:cNvSpPr txBox="1"/>
          <p:nvPr/>
        </p:nvSpPr>
        <p:spPr>
          <a:xfrm flipH="1">
            <a:off x="9742650" y="355472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s-ES" sz="1600">
                <a:solidFill>
                  <a:srgbClr val="1C2046"/>
                </a:solidFill>
              </a:rPr>
              <a:t>80%</a:t>
            </a:r>
            <a:endParaRPr b="0" i="0" sz="1600" u="none" cap="none" strike="noStrike">
              <a:solidFill>
                <a:srgbClr val="1C204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1387f0612ff_0_395"/>
          <p:cNvSpPr/>
          <p:nvPr/>
        </p:nvSpPr>
        <p:spPr>
          <a:xfrm>
            <a:off x="-190500" y="-1333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8" name="Google Shape;608;g1387f0612ff_0_395"/>
          <p:cNvSpPr/>
          <p:nvPr/>
        </p:nvSpPr>
        <p:spPr>
          <a:xfrm>
            <a:off x="0" y="5553500"/>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g1387f0612ff_0_395"/>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10" name="Google Shape;610;g1387f0612ff_0_395"/>
          <p:cNvPicPr preferRelativeResize="0"/>
          <p:nvPr/>
        </p:nvPicPr>
        <p:blipFill rotWithShape="1">
          <a:blip r:embed="rId3">
            <a:alphaModFix/>
          </a:blip>
          <a:srcRect b="27315" l="7576" r="4917" t="23296"/>
          <a:stretch/>
        </p:blipFill>
        <p:spPr>
          <a:xfrm>
            <a:off x="9286876" y="251425"/>
            <a:ext cx="2266950" cy="963109"/>
          </a:xfrm>
          <a:prstGeom prst="rect">
            <a:avLst/>
          </a:prstGeom>
          <a:noFill/>
          <a:ln>
            <a:noFill/>
          </a:ln>
        </p:spPr>
      </p:pic>
      <p:sp>
        <p:nvSpPr>
          <p:cNvPr id="611" name="Google Shape;611;g1387f0612ff_0_395"/>
          <p:cNvSpPr txBox="1"/>
          <p:nvPr/>
        </p:nvSpPr>
        <p:spPr>
          <a:xfrm>
            <a:off x="1487649" y="1661025"/>
            <a:ext cx="98901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s-ES" sz="2000" u="none" cap="none" strike="noStrike">
                <a:solidFill>
                  <a:srgbClr val="EFEFEF"/>
                </a:solidFill>
                <a:latin typeface="Arial"/>
                <a:ea typeface="Arial"/>
                <a:cs typeface="Arial"/>
                <a:sym typeface="Arial"/>
              </a:rPr>
              <a:t>Establecer un ecosistema de generación de información, investigación, desarrollo e innovación frente a la cadena de valor</a:t>
            </a:r>
            <a:endParaRPr b="0" i="0" sz="2000" u="none" cap="none" strike="noStrike">
              <a:solidFill>
                <a:srgbClr val="EFEFEF"/>
              </a:solidFill>
              <a:latin typeface="Arial"/>
              <a:ea typeface="Arial"/>
              <a:cs typeface="Arial"/>
              <a:sym typeface="Arial"/>
            </a:endParaRPr>
          </a:p>
        </p:txBody>
      </p:sp>
      <p:sp>
        <p:nvSpPr>
          <p:cNvPr id="612" name="Google Shape;612;g1387f0612ff_0_395"/>
          <p:cNvSpPr/>
          <p:nvPr/>
        </p:nvSpPr>
        <p:spPr>
          <a:xfrm>
            <a:off x="659749" y="1643092"/>
            <a:ext cx="768300" cy="771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3" name="Google Shape;613;g1387f0612ff_0_395"/>
          <p:cNvSpPr txBox="1"/>
          <p:nvPr/>
        </p:nvSpPr>
        <p:spPr>
          <a:xfrm>
            <a:off x="1486100" y="3191950"/>
            <a:ext cx="2711700" cy="3251400"/>
          </a:xfrm>
          <a:prstGeom prst="rect">
            <a:avLst/>
          </a:prstGeom>
          <a:solidFill>
            <a:srgbClr val="676B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200"/>
              <a:buFont typeface="Arial"/>
              <a:buNone/>
            </a:pPr>
            <a:r>
              <a:rPr lang="es-ES">
                <a:solidFill>
                  <a:schemeClr val="lt1"/>
                </a:solidFill>
                <a:latin typeface="Century Gothic"/>
                <a:ea typeface="Century Gothic"/>
                <a:cs typeface="Century Gothic"/>
                <a:sym typeface="Century Gothic"/>
              </a:rPr>
              <a:t>3.1 </a:t>
            </a:r>
            <a:r>
              <a:rPr b="0" i="0" lang="es-ES" sz="1400" u="none" cap="none" strike="noStrike">
                <a:solidFill>
                  <a:schemeClr val="lt1"/>
                </a:solidFill>
                <a:latin typeface="Century Gothic"/>
                <a:ea typeface="Century Gothic"/>
                <a:cs typeface="Century Gothic"/>
                <a:sym typeface="Century Gothic"/>
              </a:rPr>
              <a:t>Aumento de la participación de actores comprometidos con la movilidad de cero emisiones</a:t>
            </a:r>
            <a:endParaRPr b="0" i="0" sz="1400" u="none" cap="none" strike="noStrike">
              <a:solidFill>
                <a:schemeClr val="lt1"/>
              </a:solidFill>
              <a:latin typeface="Century Gothic"/>
              <a:ea typeface="Century Gothic"/>
              <a:cs typeface="Century Gothic"/>
              <a:sym typeface="Century Gothic"/>
            </a:endParaRPr>
          </a:p>
        </p:txBody>
      </p:sp>
      <p:cxnSp>
        <p:nvCxnSpPr>
          <p:cNvPr id="614" name="Google Shape;614;g1387f0612ff_0_395"/>
          <p:cNvCxnSpPr>
            <a:stCxn id="615" idx="2"/>
            <a:endCxn id="613" idx="1"/>
          </p:cNvCxnSpPr>
          <p:nvPr/>
        </p:nvCxnSpPr>
        <p:spPr>
          <a:xfrm flipH="1" rot="-5400000">
            <a:off x="22450" y="3354173"/>
            <a:ext cx="2485500" cy="441600"/>
          </a:xfrm>
          <a:prstGeom prst="bentConnector2">
            <a:avLst/>
          </a:prstGeom>
          <a:noFill/>
          <a:ln cap="flat" cmpd="sng" w="28575">
            <a:solidFill>
              <a:srgbClr val="1C2046"/>
            </a:solidFill>
            <a:prstDash val="solid"/>
            <a:round/>
            <a:headEnd len="sm" w="sm" type="none"/>
            <a:tailEnd len="med" w="med" type="triangle"/>
          </a:ln>
        </p:spPr>
      </p:cxnSp>
      <p:sp>
        <p:nvSpPr>
          <p:cNvPr id="616" name="Google Shape;616;g1387f0612ff_0_395"/>
          <p:cNvSpPr txBox="1"/>
          <p:nvPr/>
        </p:nvSpPr>
        <p:spPr>
          <a:xfrm>
            <a:off x="1487650" y="2592575"/>
            <a:ext cx="2711700" cy="476700"/>
          </a:xfrm>
          <a:prstGeom prst="rect">
            <a:avLst/>
          </a:prstGeom>
          <a:solidFill>
            <a:srgbClr val="676B9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s-ES" sz="1500" u="none" cap="none" strike="noStrike">
                <a:solidFill>
                  <a:srgbClr val="EFEFEF"/>
                </a:solidFill>
                <a:latin typeface="Century Gothic"/>
                <a:ea typeface="Century Gothic"/>
                <a:cs typeface="Century Gothic"/>
                <a:sym typeface="Century Gothic"/>
              </a:rPr>
              <a:t>1 RESULTADO ESPERADO</a:t>
            </a:r>
            <a:endParaRPr b="1" i="0" sz="1500" u="none" cap="none" strike="noStrike">
              <a:solidFill>
                <a:srgbClr val="EFEFEF"/>
              </a:solidFill>
              <a:latin typeface="Century Gothic"/>
              <a:ea typeface="Century Gothic"/>
              <a:cs typeface="Century Gothic"/>
              <a:sym typeface="Century Gothic"/>
            </a:endParaRPr>
          </a:p>
        </p:txBody>
      </p:sp>
      <p:sp>
        <p:nvSpPr>
          <p:cNvPr id="617" name="Google Shape;617;g1387f0612ff_0_395"/>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8" name="Google Shape;618;g1387f0612ff_0_395"/>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 ESPECÍFICO 3</a:t>
            </a:r>
            <a:endParaRPr sz="3700">
              <a:solidFill>
                <a:srgbClr val="181A3C"/>
              </a:solidFill>
            </a:endParaRPr>
          </a:p>
        </p:txBody>
      </p:sp>
      <p:cxnSp>
        <p:nvCxnSpPr>
          <p:cNvPr id="619" name="Google Shape;619;g1387f0612ff_0_395"/>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620" name="Google Shape;620;g1387f0612ff_0_395"/>
          <p:cNvCxnSpPr/>
          <p:nvPr/>
        </p:nvCxnSpPr>
        <p:spPr>
          <a:xfrm>
            <a:off x="-228600" y="1174513"/>
            <a:ext cx="5341200" cy="0"/>
          </a:xfrm>
          <a:prstGeom prst="straightConnector1">
            <a:avLst/>
          </a:prstGeom>
          <a:noFill/>
          <a:ln cap="rnd" cmpd="sng" w="57150">
            <a:solidFill>
              <a:srgbClr val="64DF2B"/>
            </a:solidFill>
            <a:prstDash val="solid"/>
            <a:round/>
            <a:headEnd len="sm" w="sm" type="none"/>
            <a:tailEnd len="sm" w="sm" type="none"/>
          </a:ln>
        </p:spPr>
      </p:cxnSp>
      <p:pic>
        <p:nvPicPr>
          <p:cNvPr descr="Imagen que contiene señal&#10;&#10;Descripción generada automáticamente" id="615" name="Google Shape;615;g1387f0612ff_0_395"/>
          <p:cNvPicPr preferRelativeResize="0"/>
          <p:nvPr/>
        </p:nvPicPr>
        <p:blipFill rotWithShape="1">
          <a:blip r:embed="rId4">
            <a:alphaModFix/>
          </a:blip>
          <a:srcRect b="0" l="0" r="0" t="0"/>
          <a:stretch/>
        </p:blipFill>
        <p:spPr>
          <a:xfrm>
            <a:off x="735950" y="1783848"/>
            <a:ext cx="616900" cy="548375"/>
          </a:xfrm>
          <a:prstGeom prst="rect">
            <a:avLst/>
          </a:prstGeom>
          <a:noFill/>
          <a:ln>
            <a:noFill/>
          </a:ln>
        </p:spPr>
      </p:pic>
      <p:sp>
        <p:nvSpPr>
          <p:cNvPr id="621" name="Google Shape;621;g1387f0612ff_0_395"/>
          <p:cNvSpPr txBox="1"/>
          <p:nvPr/>
        </p:nvSpPr>
        <p:spPr>
          <a:xfrm>
            <a:off x="9885000" y="2592725"/>
            <a:ext cx="16686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1" i="0" lang="es-ES" sz="1200" u="none" cap="none" strike="noStrike">
                <a:solidFill>
                  <a:srgbClr val="434343"/>
                </a:solidFill>
                <a:latin typeface="Century Gothic"/>
                <a:ea typeface="Century Gothic"/>
                <a:cs typeface="Century Gothic"/>
                <a:sym typeface="Century Gothic"/>
              </a:rPr>
              <a:t>Entidad/Área relacionada</a:t>
            </a:r>
            <a:endParaRPr b="1" i="0" sz="1200" u="none" cap="none" strike="noStrike">
              <a:solidFill>
                <a:srgbClr val="434343"/>
              </a:solidFill>
              <a:latin typeface="Century Gothic"/>
              <a:ea typeface="Century Gothic"/>
              <a:cs typeface="Century Gothic"/>
              <a:sym typeface="Century Gothic"/>
            </a:endParaRPr>
          </a:p>
        </p:txBody>
      </p:sp>
      <p:sp>
        <p:nvSpPr>
          <p:cNvPr id="622" name="Google Shape;622;g1387f0612ff_0_395"/>
          <p:cNvSpPr txBox="1"/>
          <p:nvPr/>
        </p:nvSpPr>
        <p:spPr>
          <a:xfrm>
            <a:off x="4270175" y="3191950"/>
            <a:ext cx="5620200" cy="6165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s-ES">
                <a:solidFill>
                  <a:srgbClr val="1C2046"/>
                </a:solidFill>
                <a:latin typeface="Century Gothic"/>
                <a:ea typeface="Century Gothic"/>
                <a:cs typeface="Century Gothic"/>
                <a:sym typeface="Century Gothic"/>
              </a:rPr>
              <a:t>3.1.1. Alianza por la Movilidad Motorizada de Cero y Bajas Emisiones</a:t>
            </a:r>
            <a:endParaRPr b="0" i="0" sz="1400" u="none" cap="none" strike="noStrike">
              <a:solidFill>
                <a:srgbClr val="1C2046"/>
              </a:solidFill>
              <a:latin typeface="Century Gothic"/>
              <a:ea typeface="Century Gothic"/>
              <a:cs typeface="Century Gothic"/>
              <a:sym typeface="Century Gothic"/>
            </a:endParaRPr>
          </a:p>
        </p:txBody>
      </p:sp>
      <p:sp>
        <p:nvSpPr>
          <p:cNvPr id="623" name="Google Shape;623;g1387f0612ff_0_395"/>
          <p:cNvSpPr txBox="1"/>
          <p:nvPr/>
        </p:nvSpPr>
        <p:spPr>
          <a:xfrm>
            <a:off x="4270175" y="3951775"/>
            <a:ext cx="5620200" cy="7710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s-ES">
                <a:latin typeface="Century Gothic"/>
                <a:ea typeface="Century Gothic"/>
                <a:cs typeface="Century Gothic"/>
                <a:sym typeface="Century Gothic"/>
              </a:rPr>
              <a:t>3.1.2. Acuerdo regional con municipios para iniciativas y proyectos de movilidad de cero y bajas emisiones*</a:t>
            </a:r>
            <a:endParaRPr b="0" i="0" sz="1400" u="none" cap="none" strike="noStrike">
              <a:latin typeface="Century Gothic"/>
              <a:ea typeface="Century Gothic"/>
              <a:cs typeface="Century Gothic"/>
              <a:sym typeface="Century Gothic"/>
            </a:endParaRPr>
          </a:p>
        </p:txBody>
      </p:sp>
      <p:sp>
        <p:nvSpPr>
          <p:cNvPr id="624" name="Google Shape;624;g1387f0612ff_0_395"/>
          <p:cNvSpPr txBox="1"/>
          <p:nvPr/>
        </p:nvSpPr>
        <p:spPr>
          <a:xfrm>
            <a:off x="4270175" y="4874726"/>
            <a:ext cx="5620200" cy="7710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s-ES">
                <a:solidFill>
                  <a:srgbClr val="1C2046"/>
                </a:solidFill>
                <a:latin typeface="Century Gothic"/>
                <a:ea typeface="Century Gothic"/>
                <a:cs typeface="Century Gothic"/>
                <a:sym typeface="Century Gothic"/>
              </a:rPr>
              <a:t>3.1.3 Eventos de intercambio de conocimiento entorno a la movilidad de cero y bajas emisiones con participación directa del Distrito</a:t>
            </a:r>
            <a:endParaRPr b="0" i="0" sz="1400" u="none" cap="none" strike="noStrike">
              <a:solidFill>
                <a:srgbClr val="1C2046"/>
              </a:solidFill>
              <a:latin typeface="Century Gothic"/>
              <a:ea typeface="Century Gothic"/>
              <a:cs typeface="Century Gothic"/>
              <a:sym typeface="Century Gothic"/>
            </a:endParaRPr>
          </a:p>
        </p:txBody>
      </p:sp>
      <p:sp>
        <p:nvSpPr>
          <p:cNvPr id="625" name="Google Shape;625;g1387f0612ff_0_395"/>
          <p:cNvSpPr txBox="1"/>
          <p:nvPr/>
        </p:nvSpPr>
        <p:spPr>
          <a:xfrm>
            <a:off x="4270175" y="5819638"/>
            <a:ext cx="5620200" cy="6165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s-ES">
                <a:solidFill>
                  <a:srgbClr val="1C2046"/>
                </a:solidFill>
                <a:latin typeface="Century Gothic"/>
                <a:ea typeface="Century Gothic"/>
                <a:cs typeface="Century Gothic"/>
                <a:sym typeface="Century Gothic"/>
              </a:rPr>
              <a:t>3.1.4 Proyectos piloto de tecnologías para movilidad cero y bajas emisiones</a:t>
            </a:r>
            <a:endParaRPr b="0" i="0" sz="1400" u="none" cap="none" strike="noStrike">
              <a:solidFill>
                <a:srgbClr val="1C2046"/>
              </a:solidFill>
              <a:latin typeface="Century Gothic"/>
              <a:ea typeface="Century Gothic"/>
              <a:cs typeface="Century Gothic"/>
              <a:sym typeface="Century Gothic"/>
            </a:endParaRPr>
          </a:p>
        </p:txBody>
      </p:sp>
      <p:sp>
        <p:nvSpPr>
          <p:cNvPr id="626" name="Google Shape;626;g1387f0612ff_0_395"/>
          <p:cNvSpPr txBox="1"/>
          <p:nvPr/>
        </p:nvSpPr>
        <p:spPr>
          <a:xfrm>
            <a:off x="9885000" y="3342631"/>
            <a:ext cx="1492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(DIM)</a:t>
            </a:r>
            <a:endParaRPr b="0" i="0" sz="1200" u="none" cap="none" strike="noStrike">
              <a:solidFill>
                <a:srgbClr val="434343"/>
              </a:solidFill>
              <a:latin typeface="Century Gothic"/>
              <a:ea typeface="Century Gothic"/>
              <a:cs typeface="Century Gothic"/>
              <a:sym typeface="Century Gothic"/>
            </a:endParaRPr>
          </a:p>
        </p:txBody>
      </p:sp>
      <p:sp>
        <p:nvSpPr>
          <p:cNvPr id="627" name="Google Shape;627;g1387f0612ff_0_395"/>
          <p:cNvSpPr txBox="1"/>
          <p:nvPr/>
        </p:nvSpPr>
        <p:spPr>
          <a:xfrm>
            <a:off x="9885000" y="4041500"/>
            <a:ext cx="10167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181818"/>
                </a:solidFill>
                <a:latin typeface="Century Gothic"/>
                <a:ea typeface="Century Gothic"/>
                <a:cs typeface="Century Gothic"/>
                <a:sym typeface="Century Gothic"/>
              </a:rPr>
              <a:t>SDP*,</a:t>
            </a:r>
            <a:r>
              <a:rPr b="0" i="0" lang="es-ES" sz="1200" u="none" cap="none" strike="noStrike">
                <a:solidFill>
                  <a:srgbClr val="434343"/>
                </a:solidFill>
                <a:latin typeface="Century Gothic"/>
                <a:ea typeface="Century Gothic"/>
                <a:cs typeface="Century Gothic"/>
                <a:sym typeface="Century Gothic"/>
              </a:rPr>
              <a:t> SDM (DIM)</a:t>
            </a:r>
            <a:endParaRPr b="0" i="0" sz="1200" u="none" cap="none" strike="noStrike">
              <a:solidFill>
                <a:srgbClr val="434343"/>
              </a:solidFill>
              <a:latin typeface="Century Gothic"/>
              <a:ea typeface="Century Gothic"/>
              <a:cs typeface="Century Gothic"/>
              <a:sym typeface="Century Gothic"/>
            </a:endParaRPr>
          </a:p>
        </p:txBody>
      </p:sp>
      <p:sp>
        <p:nvSpPr>
          <p:cNvPr id="628" name="Google Shape;628;g1387f0612ff_0_395"/>
          <p:cNvSpPr txBox="1"/>
          <p:nvPr/>
        </p:nvSpPr>
        <p:spPr>
          <a:xfrm>
            <a:off x="9885000" y="4984531"/>
            <a:ext cx="1492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(DIM)</a:t>
            </a:r>
            <a:endParaRPr b="0" i="0" sz="1200" u="none" cap="none" strike="noStrike">
              <a:solidFill>
                <a:srgbClr val="434343"/>
              </a:solidFill>
              <a:latin typeface="Century Gothic"/>
              <a:ea typeface="Century Gothic"/>
              <a:cs typeface="Century Gothic"/>
              <a:sym typeface="Century Gothic"/>
            </a:endParaRPr>
          </a:p>
        </p:txBody>
      </p:sp>
      <p:sp>
        <p:nvSpPr>
          <p:cNvPr id="629" name="Google Shape;629;g1387f0612ff_0_395"/>
          <p:cNvSpPr txBox="1"/>
          <p:nvPr/>
        </p:nvSpPr>
        <p:spPr>
          <a:xfrm>
            <a:off x="9885000" y="5880850"/>
            <a:ext cx="10167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(DIM) </a:t>
            </a:r>
            <a:r>
              <a:rPr b="0" i="0" lang="es-ES" sz="1200" u="none" cap="none" strike="noStrike">
                <a:latin typeface="Century Gothic"/>
                <a:ea typeface="Century Gothic"/>
                <a:cs typeface="Century Gothic"/>
                <a:sym typeface="Century Gothic"/>
              </a:rPr>
              <a:t>- SDDE*</a:t>
            </a:r>
            <a:endParaRPr b="0" i="0" sz="1200" u="none" cap="none" strike="noStrike">
              <a:latin typeface="Century Gothic"/>
              <a:ea typeface="Century Gothic"/>
              <a:cs typeface="Century Gothic"/>
              <a:sym typeface="Century Gothic"/>
            </a:endParaRPr>
          </a:p>
        </p:txBody>
      </p:sp>
      <p:sp>
        <p:nvSpPr>
          <p:cNvPr id="630" name="Google Shape;630;g1387f0612ff_0_395"/>
          <p:cNvSpPr txBox="1"/>
          <p:nvPr/>
        </p:nvSpPr>
        <p:spPr>
          <a:xfrm>
            <a:off x="4270175" y="2592575"/>
            <a:ext cx="5620200" cy="476700"/>
          </a:xfrm>
          <a:prstGeom prst="rect">
            <a:avLst/>
          </a:prstGeom>
          <a:solidFill>
            <a:srgbClr val="CCCCCC">
              <a:alpha val="6352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s-ES" sz="1500" u="none" cap="none" strike="noStrike">
                <a:solidFill>
                  <a:srgbClr val="1C2046"/>
                </a:solidFill>
                <a:latin typeface="Century Gothic"/>
                <a:ea typeface="Century Gothic"/>
                <a:cs typeface="Century Gothic"/>
                <a:sym typeface="Century Gothic"/>
              </a:rPr>
              <a:t>4 PRODUCTOS ESPERADOS</a:t>
            </a:r>
            <a:endParaRPr b="1" i="0" sz="1500" u="none" cap="none" strike="noStrike">
              <a:solidFill>
                <a:srgbClr val="1C2046"/>
              </a:solidFill>
              <a:latin typeface="Century Gothic"/>
              <a:ea typeface="Century Gothic"/>
              <a:cs typeface="Century Gothic"/>
              <a:sym typeface="Century Gothic"/>
            </a:endParaRPr>
          </a:p>
        </p:txBody>
      </p:sp>
      <p:sp>
        <p:nvSpPr>
          <p:cNvPr id="631" name="Google Shape;631;g1387f0612ff_0_395"/>
          <p:cNvSpPr txBox="1"/>
          <p:nvPr/>
        </p:nvSpPr>
        <p:spPr>
          <a:xfrm>
            <a:off x="10977550" y="2560350"/>
            <a:ext cx="1248000" cy="476400"/>
          </a:xfrm>
          <a:prstGeom prst="rect">
            <a:avLst/>
          </a:prstGeom>
          <a:noFill/>
          <a:ln>
            <a:noFill/>
          </a:ln>
        </p:spPr>
        <p:txBody>
          <a:bodyPr anchorCtr="0" anchor="t" bIns="45700" lIns="91425" spcFirstLastPara="1" rIns="91425" wrap="square" tIns="45700">
            <a:spAutoFit/>
          </a:bodyPr>
          <a:lstStyle/>
          <a:p>
            <a:pPr indent="0" lvl="0" marL="0" marR="0" rtl="0" algn="ctr">
              <a:lnSpc>
                <a:spcPct val="107916"/>
              </a:lnSpc>
              <a:spcBef>
                <a:spcPts val="0"/>
              </a:spcBef>
              <a:spcAft>
                <a:spcPts val="0"/>
              </a:spcAft>
              <a:buClr>
                <a:srgbClr val="000000"/>
              </a:buClr>
              <a:buSzPts val="1400"/>
              <a:buFont typeface="Arial"/>
              <a:buNone/>
            </a:pPr>
            <a:r>
              <a:rPr b="1" lang="es-ES" sz="1200">
                <a:solidFill>
                  <a:srgbClr val="434343"/>
                </a:solidFill>
                <a:latin typeface="Century Gothic"/>
                <a:ea typeface="Century Gothic"/>
                <a:cs typeface="Century Gothic"/>
                <a:sym typeface="Century Gothic"/>
              </a:rPr>
              <a:t>Costo total estimado</a:t>
            </a:r>
            <a:endParaRPr b="1" i="0" sz="1200" u="none" cap="none" strike="noStrike">
              <a:solidFill>
                <a:srgbClr val="434343"/>
              </a:solidFill>
              <a:latin typeface="Century Gothic"/>
              <a:ea typeface="Century Gothic"/>
              <a:cs typeface="Century Gothic"/>
              <a:sym typeface="Century Gothic"/>
            </a:endParaRPr>
          </a:p>
        </p:txBody>
      </p:sp>
      <p:sp>
        <p:nvSpPr>
          <p:cNvPr id="632" name="Google Shape;632;g1387f0612ff_0_395"/>
          <p:cNvSpPr txBox="1"/>
          <p:nvPr/>
        </p:nvSpPr>
        <p:spPr>
          <a:xfrm>
            <a:off x="11215825" y="413585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$2</a:t>
            </a:r>
            <a:r>
              <a:rPr lang="es-ES" sz="1300"/>
              <a:t>0 M</a:t>
            </a:r>
            <a:endParaRPr sz="1300"/>
          </a:p>
        </p:txBody>
      </p:sp>
      <p:sp>
        <p:nvSpPr>
          <p:cNvPr id="633" name="Google Shape;633;g1387f0612ff_0_395"/>
          <p:cNvSpPr txBox="1"/>
          <p:nvPr/>
        </p:nvSpPr>
        <p:spPr>
          <a:xfrm>
            <a:off x="9805600" y="6550550"/>
            <a:ext cx="2488500" cy="323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s-ES" sz="900">
                <a:latin typeface="Century Gothic"/>
                <a:ea typeface="Century Gothic"/>
                <a:cs typeface="Century Gothic"/>
                <a:sym typeface="Century Gothic"/>
              </a:rPr>
              <a:t>*Producto en proceso de concertación</a:t>
            </a:r>
            <a:endParaRPr b="1" sz="900">
              <a:latin typeface="Century Gothic"/>
              <a:ea typeface="Century Gothic"/>
              <a:cs typeface="Century Gothic"/>
              <a:sym typeface="Century Gothic"/>
            </a:endParaRPr>
          </a:p>
        </p:txBody>
      </p:sp>
      <p:sp>
        <p:nvSpPr>
          <p:cNvPr id="634" name="Google Shape;634;g1387f0612ff_0_395"/>
          <p:cNvSpPr txBox="1"/>
          <p:nvPr/>
        </p:nvSpPr>
        <p:spPr>
          <a:xfrm>
            <a:off x="11071900" y="582685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$6.570 M</a:t>
            </a:r>
            <a:endParaRPr sz="1300"/>
          </a:p>
        </p:txBody>
      </p:sp>
      <p:sp>
        <p:nvSpPr>
          <p:cNvPr id="635" name="Google Shape;635;g1387f0612ff_0_395"/>
          <p:cNvSpPr txBox="1"/>
          <p:nvPr/>
        </p:nvSpPr>
        <p:spPr>
          <a:xfrm>
            <a:off x="11215825" y="323655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$293 M</a:t>
            </a:r>
            <a:endParaRPr sz="1300"/>
          </a:p>
        </p:txBody>
      </p:sp>
      <p:sp>
        <p:nvSpPr>
          <p:cNvPr id="636" name="Google Shape;636;g1387f0612ff_0_395"/>
          <p:cNvSpPr txBox="1"/>
          <p:nvPr/>
        </p:nvSpPr>
        <p:spPr>
          <a:xfrm>
            <a:off x="11215825" y="498135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$473 M</a:t>
            </a:r>
            <a:endParaRPr sz="13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g1387f0612ff_0_463"/>
          <p:cNvSpPr/>
          <p:nvPr/>
        </p:nvSpPr>
        <p:spPr>
          <a:xfrm>
            <a:off x="-190500" y="-1333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2" name="Google Shape;642;g1387f0612ff_0_463"/>
          <p:cNvSpPr/>
          <p:nvPr/>
        </p:nvSpPr>
        <p:spPr>
          <a:xfrm>
            <a:off x="0" y="5553500"/>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g1387f0612ff_0_463"/>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44" name="Google Shape;644;g1387f0612ff_0_463"/>
          <p:cNvPicPr preferRelativeResize="0"/>
          <p:nvPr/>
        </p:nvPicPr>
        <p:blipFill rotWithShape="1">
          <a:blip r:embed="rId3">
            <a:alphaModFix/>
          </a:blip>
          <a:srcRect b="27315" l="7576" r="4917" t="23296"/>
          <a:stretch/>
        </p:blipFill>
        <p:spPr>
          <a:xfrm>
            <a:off x="9286876" y="251425"/>
            <a:ext cx="2266950" cy="963109"/>
          </a:xfrm>
          <a:prstGeom prst="rect">
            <a:avLst/>
          </a:prstGeom>
          <a:noFill/>
          <a:ln>
            <a:noFill/>
          </a:ln>
        </p:spPr>
      </p:pic>
      <p:sp>
        <p:nvSpPr>
          <p:cNvPr id="645" name="Google Shape;645;g1387f0612ff_0_463"/>
          <p:cNvSpPr txBox="1"/>
          <p:nvPr/>
        </p:nvSpPr>
        <p:spPr>
          <a:xfrm>
            <a:off x="1487659" y="1661025"/>
            <a:ext cx="92226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s-ES" sz="2000" u="none" cap="none" strike="noStrike">
                <a:solidFill>
                  <a:srgbClr val="EFEFEF"/>
                </a:solidFill>
                <a:latin typeface="Arial"/>
                <a:ea typeface="Arial"/>
                <a:cs typeface="Arial"/>
                <a:sym typeface="Arial"/>
              </a:rPr>
              <a:t>Desarrollar un entorno de comunicación, pedagogía y participación alrededor de la movilidad de cero y bajas emisiones</a:t>
            </a:r>
            <a:endParaRPr b="0" i="0" sz="2000" u="none" cap="none" strike="noStrike">
              <a:solidFill>
                <a:srgbClr val="EFEFEF"/>
              </a:solidFill>
              <a:latin typeface="Arial"/>
              <a:ea typeface="Arial"/>
              <a:cs typeface="Arial"/>
              <a:sym typeface="Arial"/>
            </a:endParaRPr>
          </a:p>
        </p:txBody>
      </p:sp>
      <p:sp>
        <p:nvSpPr>
          <p:cNvPr id="646" name="Google Shape;646;g1387f0612ff_0_463"/>
          <p:cNvSpPr/>
          <p:nvPr/>
        </p:nvSpPr>
        <p:spPr>
          <a:xfrm>
            <a:off x="659749" y="1643092"/>
            <a:ext cx="768300" cy="771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47" name="Google Shape;647;g1387f0612ff_0_463"/>
          <p:cNvSpPr txBox="1"/>
          <p:nvPr/>
        </p:nvSpPr>
        <p:spPr>
          <a:xfrm>
            <a:off x="1486100" y="3200425"/>
            <a:ext cx="3626400" cy="18318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s-ES" sz="1500">
                <a:solidFill>
                  <a:schemeClr val="lt1"/>
                </a:solidFill>
                <a:latin typeface="Century Gothic"/>
                <a:ea typeface="Century Gothic"/>
                <a:cs typeface="Century Gothic"/>
                <a:sym typeface="Century Gothic"/>
              </a:rPr>
              <a:t>4.1</a:t>
            </a:r>
            <a:r>
              <a:rPr b="0" i="0" lang="es-ES" sz="1500" u="none" cap="none" strike="noStrike">
                <a:solidFill>
                  <a:schemeClr val="lt1"/>
                </a:solidFill>
                <a:latin typeface="Century Gothic"/>
                <a:ea typeface="Century Gothic"/>
                <a:cs typeface="Century Gothic"/>
                <a:sym typeface="Century Gothic"/>
              </a:rPr>
              <a:t>Mayor conocimiento de la ciudadanía sobre las tecnologías de cero y bajas emisiones</a:t>
            </a:r>
            <a:endParaRPr b="0" i="0" sz="15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200"/>
              <a:buFont typeface="Arial"/>
              <a:buNone/>
            </a:pPr>
            <a:r>
              <a:t/>
            </a:r>
            <a:endParaRPr>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200"/>
              <a:buFont typeface="Arial"/>
              <a:buNone/>
            </a:pPr>
            <a:r>
              <a:rPr lang="es-ES" sz="1200">
                <a:solidFill>
                  <a:schemeClr val="lt1"/>
                </a:solidFill>
                <a:latin typeface="Century Gothic"/>
                <a:ea typeface="Century Gothic"/>
                <a:cs typeface="Century Gothic"/>
                <a:sym typeface="Century Gothic"/>
              </a:rPr>
              <a:t>Indicador: Porcentaje de la ciudadanía que conoce sobre movilidad motorizada de cero emisiones en las encuestas de percepción ciudadana</a:t>
            </a:r>
            <a:endParaRPr sz="1200">
              <a:solidFill>
                <a:schemeClr val="lt1"/>
              </a:solidFill>
              <a:latin typeface="Century Gothic"/>
              <a:ea typeface="Century Gothic"/>
              <a:cs typeface="Century Gothic"/>
              <a:sym typeface="Century Gothic"/>
            </a:endParaRPr>
          </a:p>
        </p:txBody>
      </p:sp>
      <p:sp>
        <p:nvSpPr>
          <p:cNvPr id="648" name="Google Shape;648;g1387f0612ff_0_463"/>
          <p:cNvSpPr txBox="1"/>
          <p:nvPr/>
        </p:nvSpPr>
        <p:spPr>
          <a:xfrm>
            <a:off x="1481600" y="5195050"/>
            <a:ext cx="3626400" cy="15699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s-ES" sz="1600">
                <a:solidFill>
                  <a:schemeClr val="lt1"/>
                </a:solidFill>
                <a:latin typeface="Century Gothic"/>
                <a:ea typeface="Century Gothic"/>
                <a:cs typeface="Century Gothic"/>
                <a:sym typeface="Century Gothic"/>
              </a:rPr>
              <a:t>4.2 </a:t>
            </a:r>
            <a:r>
              <a:rPr b="0" i="0" lang="es-ES" sz="1600" u="none" cap="none" strike="noStrike">
                <a:solidFill>
                  <a:schemeClr val="lt1"/>
                </a:solidFill>
                <a:latin typeface="Century Gothic"/>
                <a:ea typeface="Century Gothic"/>
                <a:cs typeface="Century Gothic"/>
                <a:sym typeface="Century Gothic"/>
              </a:rPr>
              <a:t>Aumentar el conocimiento y las prácticas de conducción sostenible en la ciudadanía</a:t>
            </a:r>
            <a:endParaRPr b="0" i="0" sz="16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200"/>
              <a:buFont typeface="Arial"/>
              <a:buNone/>
            </a:pPr>
            <a:r>
              <a:t/>
            </a:r>
            <a:endParaRPr sz="1600">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200"/>
              <a:buFont typeface="Arial"/>
              <a:buNone/>
            </a:pPr>
            <a:r>
              <a:rPr lang="es-ES" sz="1300">
                <a:solidFill>
                  <a:schemeClr val="lt1"/>
                </a:solidFill>
                <a:latin typeface="Century Gothic"/>
                <a:ea typeface="Century Gothic"/>
                <a:cs typeface="Century Gothic"/>
                <a:sym typeface="Century Gothic"/>
              </a:rPr>
              <a:t>Indicador: Efectividad de la Estrategia ECOS</a:t>
            </a:r>
            <a:endParaRPr sz="1300">
              <a:solidFill>
                <a:schemeClr val="lt1"/>
              </a:solidFill>
              <a:latin typeface="Century Gothic"/>
              <a:ea typeface="Century Gothic"/>
              <a:cs typeface="Century Gothic"/>
              <a:sym typeface="Century Gothic"/>
            </a:endParaRPr>
          </a:p>
        </p:txBody>
      </p:sp>
      <p:cxnSp>
        <p:nvCxnSpPr>
          <p:cNvPr id="649" name="Google Shape;649;g1387f0612ff_0_463"/>
          <p:cNvCxnSpPr>
            <a:stCxn id="646" idx="4"/>
            <a:endCxn id="647" idx="1"/>
          </p:cNvCxnSpPr>
          <p:nvPr/>
        </p:nvCxnSpPr>
        <p:spPr>
          <a:xfrm flipH="1" rot="-5400000">
            <a:off x="413899" y="3044092"/>
            <a:ext cx="1702200" cy="442200"/>
          </a:xfrm>
          <a:prstGeom prst="bentConnector2">
            <a:avLst/>
          </a:prstGeom>
          <a:noFill/>
          <a:ln cap="flat" cmpd="sng" w="28575">
            <a:solidFill>
              <a:srgbClr val="1C2046"/>
            </a:solidFill>
            <a:prstDash val="solid"/>
            <a:round/>
            <a:headEnd len="sm" w="sm" type="none"/>
            <a:tailEnd len="med" w="med" type="triangle"/>
          </a:ln>
        </p:spPr>
      </p:cxnSp>
      <p:cxnSp>
        <p:nvCxnSpPr>
          <p:cNvPr id="650" name="Google Shape;650;g1387f0612ff_0_463"/>
          <p:cNvCxnSpPr>
            <a:endCxn id="648" idx="1"/>
          </p:cNvCxnSpPr>
          <p:nvPr/>
        </p:nvCxnSpPr>
        <p:spPr>
          <a:xfrm flipH="1" rot="-5400000">
            <a:off x="239450" y="4737850"/>
            <a:ext cx="2040600" cy="443700"/>
          </a:xfrm>
          <a:prstGeom prst="bentConnector2">
            <a:avLst/>
          </a:prstGeom>
          <a:noFill/>
          <a:ln cap="flat" cmpd="sng" w="28575">
            <a:solidFill>
              <a:srgbClr val="1C2046"/>
            </a:solidFill>
            <a:prstDash val="solid"/>
            <a:round/>
            <a:headEnd len="sm" w="sm" type="none"/>
            <a:tailEnd len="med" w="med" type="triangle"/>
          </a:ln>
        </p:spPr>
      </p:cxnSp>
      <p:sp>
        <p:nvSpPr>
          <p:cNvPr id="651" name="Google Shape;651;g1387f0612ff_0_463"/>
          <p:cNvSpPr txBox="1"/>
          <p:nvPr/>
        </p:nvSpPr>
        <p:spPr>
          <a:xfrm>
            <a:off x="1487650" y="2592575"/>
            <a:ext cx="3620400" cy="476700"/>
          </a:xfrm>
          <a:prstGeom prst="rect">
            <a:avLst/>
          </a:prstGeom>
          <a:solidFill>
            <a:srgbClr val="676B9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s-ES" sz="1500" u="none" cap="none" strike="noStrike">
                <a:solidFill>
                  <a:srgbClr val="EFEFEF"/>
                </a:solidFill>
                <a:latin typeface="Century Gothic"/>
                <a:ea typeface="Century Gothic"/>
                <a:cs typeface="Century Gothic"/>
                <a:sym typeface="Century Gothic"/>
              </a:rPr>
              <a:t>2 RESULTADOS ESPERADOS</a:t>
            </a:r>
            <a:endParaRPr b="0" i="0" sz="1500" u="none" cap="none" strike="noStrike">
              <a:solidFill>
                <a:srgbClr val="EFEFEF"/>
              </a:solidFill>
              <a:latin typeface="Century Gothic"/>
              <a:ea typeface="Century Gothic"/>
              <a:cs typeface="Century Gothic"/>
              <a:sym typeface="Century Gothic"/>
            </a:endParaRPr>
          </a:p>
        </p:txBody>
      </p:sp>
      <p:sp>
        <p:nvSpPr>
          <p:cNvPr id="652" name="Google Shape;652;g1387f0612ff_0_463"/>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3" name="Google Shape;653;g1387f0612ff_0_463"/>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 ESPECÍFICO 4</a:t>
            </a:r>
            <a:endParaRPr sz="3700">
              <a:solidFill>
                <a:srgbClr val="181A3C"/>
              </a:solidFill>
            </a:endParaRPr>
          </a:p>
        </p:txBody>
      </p:sp>
      <p:cxnSp>
        <p:nvCxnSpPr>
          <p:cNvPr id="654" name="Google Shape;654;g1387f0612ff_0_463"/>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655" name="Google Shape;655;g1387f0612ff_0_463"/>
          <p:cNvCxnSpPr/>
          <p:nvPr/>
        </p:nvCxnSpPr>
        <p:spPr>
          <a:xfrm>
            <a:off x="-228600" y="1174513"/>
            <a:ext cx="5341200" cy="0"/>
          </a:xfrm>
          <a:prstGeom prst="straightConnector1">
            <a:avLst/>
          </a:prstGeom>
          <a:noFill/>
          <a:ln cap="rnd" cmpd="sng" w="57150">
            <a:solidFill>
              <a:srgbClr val="64DF2B"/>
            </a:solidFill>
            <a:prstDash val="solid"/>
            <a:round/>
            <a:headEnd len="sm" w="sm" type="none"/>
            <a:tailEnd len="sm" w="sm" type="none"/>
          </a:ln>
        </p:spPr>
      </p:cxnSp>
      <p:pic>
        <p:nvPicPr>
          <p:cNvPr id="656" name="Google Shape;656;g1387f0612ff_0_463"/>
          <p:cNvPicPr preferRelativeResize="0"/>
          <p:nvPr/>
        </p:nvPicPr>
        <p:blipFill rotWithShape="1">
          <a:blip r:embed="rId4">
            <a:alphaModFix/>
          </a:blip>
          <a:srcRect b="0" l="0" r="0" t="0"/>
          <a:stretch/>
        </p:blipFill>
        <p:spPr>
          <a:xfrm>
            <a:off x="718751" y="1716477"/>
            <a:ext cx="619229" cy="619200"/>
          </a:xfrm>
          <a:prstGeom prst="rect">
            <a:avLst/>
          </a:prstGeom>
          <a:noFill/>
          <a:ln>
            <a:noFill/>
          </a:ln>
        </p:spPr>
      </p:pic>
      <p:sp>
        <p:nvSpPr>
          <p:cNvPr id="657" name="Google Shape;657;g1387f0612ff_0_463"/>
          <p:cNvSpPr txBox="1"/>
          <p:nvPr/>
        </p:nvSpPr>
        <p:spPr>
          <a:xfrm flipH="1">
            <a:off x="9209249" y="26687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2040</a:t>
            </a:r>
            <a:endParaRPr b="1" i="0" sz="1600" u="none" cap="none" strike="noStrike">
              <a:solidFill>
                <a:srgbClr val="1C2046"/>
              </a:solidFill>
              <a:latin typeface="Arial"/>
              <a:ea typeface="Arial"/>
              <a:cs typeface="Arial"/>
              <a:sym typeface="Arial"/>
            </a:endParaRPr>
          </a:p>
        </p:txBody>
      </p:sp>
      <p:sp>
        <p:nvSpPr>
          <p:cNvPr id="658" name="Google Shape;658;g1387f0612ff_0_463"/>
          <p:cNvSpPr txBox="1"/>
          <p:nvPr/>
        </p:nvSpPr>
        <p:spPr>
          <a:xfrm flipH="1">
            <a:off x="6770849" y="26687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2030</a:t>
            </a:r>
            <a:endParaRPr b="1" i="0" sz="1600" u="none" cap="none" strike="noStrike">
              <a:solidFill>
                <a:srgbClr val="1C2046"/>
              </a:solidFill>
              <a:latin typeface="Arial"/>
              <a:ea typeface="Arial"/>
              <a:cs typeface="Arial"/>
              <a:sym typeface="Arial"/>
            </a:endParaRPr>
          </a:p>
        </p:txBody>
      </p:sp>
      <p:sp>
        <p:nvSpPr>
          <p:cNvPr id="659" name="Google Shape;659;g1387f0612ff_0_463"/>
          <p:cNvSpPr txBox="1"/>
          <p:nvPr/>
        </p:nvSpPr>
        <p:spPr>
          <a:xfrm>
            <a:off x="5538800" y="2668775"/>
            <a:ext cx="1026000" cy="476700"/>
          </a:xfrm>
          <a:prstGeom prst="rect">
            <a:avLst/>
          </a:prstGeom>
          <a:solidFill>
            <a:srgbClr val="60E2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2025</a:t>
            </a:r>
            <a:endParaRPr b="1" i="0" sz="1600" u="none" cap="none" strike="noStrike">
              <a:solidFill>
                <a:srgbClr val="1C2046"/>
              </a:solidFill>
              <a:latin typeface="Arial"/>
              <a:ea typeface="Arial"/>
              <a:cs typeface="Arial"/>
              <a:sym typeface="Arial"/>
            </a:endParaRPr>
          </a:p>
        </p:txBody>
      </p:sp>
      <p:sp>
        <p:nvSpPr>
          <p:cNvPr id="660" name="Google Shape;660;g1387f0612ff_0_463"/>
          <p:cNvSpPr txBox="1"/>
          <p:nvPr/>
        </p:nvSpPr>
        <p:spPr>
          <a:xfrm flipH="1">
            <a:off x="8024349" y="2668775"/>
            <a:ext cx="10251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2035</a:t>
            </a:r>
            <a:endParaRPr b="1" i="0" sz="1600" u="none" cap="none" strike="noStrike">
              <a:solidFill>
                <a:srgbClr val="1C2046"/>
              </a:solidFill>
              <a:latin typeface="Arial"/>
              <a:ea typeface="Arial"/>
              <a:cs typeface="Arial"/>
              <a:sym typeface="Arial"/>
            </a:endParaRPr>
          </a:p>
        </p:txBody>
      </p:sp>
      <p:sp>
        <p:nvSpPr>
          <p:cNvPr id="661" name="Google Shape;661;g1387f0612ff_0_463"/>
          <p:cNvSpPr txBox="1"/>
          <p:nvPr/>
        </p:nvSpPr>
        <p:spPr>
          <a:xfrm flipH="1">
            <a:off x="5538800" y="378062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36%</a:t>
            </a:r>
            <a:endParaRPr b="0" i="0" sz="1600" u="none" cap="none" strike="noStrike">
              <a:solidFill>
                <a:srgbClr val="1C2046"/>
              </a:solidFill>
              <a:latin typeface="Arial"/>
              <a:ea typeface="Arial"/>
              <a:cs typeface="Arial"/>
              <a:sym typeface="Arial"/>
            </a:endParaRPr>
          </a:p>
        </p:txBody>
      </p:sp>
      <p:sp>
        <p:nvSpPr>
          <p:cNvPr id="662" name="Google Shape;662;g1387f0612ff_0_463"/>
          <p:cNvSpPr txBox="1"/>
          <p:nvPr/>
        </p:nvSpPr>
        <p:spPr>
          <a:xfrm flipH="1">
            <a:off x="6770849" y="378062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50%</a:t>
            </a:r>
            <a:endParaRPr b="0" i="0" sz="1600" u="none" cap="none" strike="noStrike">
              <a:solidFill>
                <a:srgbClr val="1C2046"/>
              </a:solidFill>
              <a:latin typeface="Arial"/>
              <a:ea typeface="Arial"/>
              <a:cs typeface="Arial"/>
              <a:sym typeface="Arial"/>
            </a:endParaRPr>
          </a:p>
        </p:txBody>
      </p:sp>
      <p:sp>
        <p:nvSpPr>
          <p:cNvPr id="663" name="Google Shape;663;g1387f0612ff_0_463"/>
          <p:cNvSpPr txBox="1"/>
          <p:nvPr/>
        </p:nvSpPr>
        <p:spPr>
          <a:xfrm flipH="1">
            <a:off x="8024349" y="378062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74%</a:t>
            </a:r>
            <a:endParaRPr b="0" i="0" sz="1600" u="none" cap="none" strike="noStrike">
              <a:solidFill>
                <a:srgbClr val="1C2046"/>
              </a:solidFill>
              <a:latin typeface="Arial"/>
              <a:ea typeface="Arial"/>
              <a:cs typeface="Arial"/>
              <a:sym typeface="Arial"/>
            </a:endParaRPr>
          </a:p>
        </p:txBody>
      </p:sp>
      <p:sp>
        <p:nvSpPr>
          <p:cNvPr id="664" name="Google Shape;664;g1387f0612ff_0_463"/>
          <p:cNvSpPr txBox="1"/>
          <p:nvPr/>
        </p:nvSpPr>
        <p:spPr>
          <a:xfrm flipH="1">
            <a:off x="9209249" y="3780624"/>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90%</a:t>
            </a:r>
            <a:endParaRPr b="0" i="0" sz="1600" u="none" cap="none" strike="noStrike">
              <a:solidFill>
                <a:srgbClr val="1C2046"/>
              </a:solidFill>
              <a:latin typeface="Arial"/>
              <a:ea typeface="Arial"/>
              <a:cs typeface="Arial"/>
              <a:sym typeface="Arial"/>
            </a:endParaRPr>
          </a:p>
        </p:txBody>
      </p:sp>
      <p:sp>
        <p:nvSpPr>
          <p:cNvPr id="665" name="Google Shape;665;g1387f0612ff_0_463"/>
          <p:cNvSpPr txBox="1"/>
          <p:nvPr/>
        </p:nvSpPr>
        <p:spPr>
          <a:xfrm flipH="1">
            <a:off x="5538799" y="5810212"/>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lang="es-ES" sz="1500">
                <a:solidFill>
                  <a:srgbClr val="1C2046"/>
                </a:solidFill>
              </a:rPr>
              <a:t>15%</a:t>
            </a:r>
            <a:endParaRPr b="0" i="0" sz="1500" u="none" cap="none" strike="noStrike">
              <a:solidFill>
                <a:srgbClr val="1C2046"/>
              </a:solidFill>
              <a:latin typeface="Arial"/>
              <a:ea typeface="Arial"/>
              <a:cs typeface="Arial"/>
              <a:sym typeface="Arial"/>
            </a:endParaRPr>
          </a:p>
        </p:txBody>
      </p:sp>
      <p:sp>
        <p:nvSpPr>
          <p:cNvPr id="666" name="Google Shape;666;g1387f0612ff_0_463"/>
          <p:cNvSpPr txBox="1"/>
          <p:nvPr/>
        </p:nvSpPr>
        <p:spPr>
          <a:xfrm flipH="1">
            <a:off x="6766399" y="5810199"/>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lang="es-ES" sz="1500">
                <a:solidFill>
                  <a:srgbClr val="1C2046"/>
                </a:solidFill>
              </a:rPr>
              <a:t>45%</a:t>
            </a:r>
            <a:endParaRPr b="0" i="0" sz="1600" u="none" cap="none" strike="noStrike">
              <a:solidFill>
                <a:srgbClr val="1C2046"/>
              </a:solidFill>
              <a:latin typeface="Arial"/>
              <a:ea typeface="Arial"/>
              <a:cs typeface="Arial"/>
              <a:sym typeface="Arial"/>
            </a:endParaRPr>
          </a:p>
        </p:txBody>
      </p:sp>
      <p:sp>
        <p:nvSpPr>
          <p:cNvPr id="667" name="Google Shape;667;g1387f0612ff_0_463"/>
          <p:cNvSpPr txBox="1"/>
          <p:nvPr/>
        </p:nvSpPr>
        <p:spPr>
          <a:xfrm flipH="1">
            <a:off x="8024349" y="5810199"/>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lang="es-ES" sz="1500">
                <a:solidFill>
                  <a:srgbClr val="1C2046"/>
                </a:solidFill>
              </a:rPr>
              <a:t>74%</a:t>
            </a:r>
            <a:endParaRPr b="0" i="0" sz="1600" u="none" cap="none" strike="noStrike">
              <a:solidFill>
                <a:srgbClr val="1C2046"/>
              </a:solidFill>
              <a:latin typeface="Arial"/>
              <a:ea typeface="Arial"/>
              <a:cs typeface="Arial"/>
              <a:sym typeface="Arial"/>
            </a:endParaRPr>
          </a:p>
        </p:txBody>
      </p:sp>
      <p:sp>
        <p:nvSpPr>
          <p:cNvPr id="668" name="Google Shape;668;g1387f0612ff_0_463"/>
          <p:cNvSpPr txBox="1"/>
          <p:nvPr/>
        </p:nvSpPr>
        <p:spPr>
          <a:xfrm flipH="1">
            <a:off x="9221599" y="5810199"/>
            <a:ext cx="10251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lang="es-ES" sz="1500">
                <a:solidFill>
                  <a:srgbClr val="1C2046"/>
                </a:solidFill>
              </a:rPr>
              <a:t>100%</a:t>
            </a:r>
            <a:endParaRPr b="0" i="0" sz="1600" u="none" cap="none" strike="noStrike">
              <a:solidFill>
                <a:srgbClr val="1C2046"/>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g1387f0612ff_0_500"/>
          <p:cNvSpPr txBox="1"/>
          <p:nvPr/>
        </p:nvSpPr>
        <p:spPr>
          <a:xfrm>
            <a:off x="3431975" y="4453525"/>
            <a:ext cx="5620200" cy="2769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s-ES" sz="1200">
                <a:solidFill>
                  <a:srgbClr val="1C2046"/>
                </a:solidFill>
                <a:latin typeface="Century Gothic"/>
                <a:ea typeface="Century Gothic"/>
                <a:cs typeface="Century Gothic"/>
                <a:sym typeface="Century Gothic"/>
              </a:rPr>
              <a:t>4.1.3 </a:t>
            </a:r>
            <a:r>
              <a:rPr b="0" i="0" lang="es-ES" sz="1200" u="none" cap="none" strike="noStrike">
                <a:solidFill>
                  <a:srgbClr val="1C2046"/>
                </a:solidFill>
                <a:latin typeface="Century Gothic"/>
                <a:ea typeface="Century Gothic"/>
                <a:cs typeface="Century Gothic"/>
                <a:sym typeface="Century Gothic"/>
              </a:rPr>
              <a:t>Formación en movilidad de cero y bajas emisiones</a:t>
            </a:r>
            <a:endParaRPr b="0" i="0" sz="1200" u="none" cap="none" strike="noStrike">
              <a:solidFill>
                <a:srgbClr val="1C2046"/>
              </a:solidFill>
              <a:latin typeface="Century Gothic"/>
              <a:ea typeface="Century Gothic"/>
              <a:cs typeface="Century Gothic"/>
              <a:sym typeface="Century Gothic"/>
            </a:endParaRPr>
          </a:p>
        </p:txBody>
      </p:sp>
      <p:sp>
        <p:nvSpPr>
          <p:cNvPr id="674" name="Google Shape;674;g1387f0612ff_0_500"/>
          <p:cNvSpPr txBox="1"/>
          <p:nvPr/>
        </p:nvSpPr>
        <p:spPr>
          <a:xfrm>
            <a:off x="3431975" y="2592575"/>
            <a:ext cx="5620200" cy="476700"/>
          </a:xfrm>
          <a:prstGeom prst="rect">
            <a:avLst/>
          </a:prstGeom>
          <a:solidFill>
            <a:srgbClr val="CCCCCC">
              <a:alpha val="6352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s-ES" sz="1500" u="none" cap="none" strike="noStrike">
                <a:solidFill>
                  <a:srgbClr val="1C2046"/>
                </a:solidFill>
                <a:latin typeface="Century Gothic"/>
                <a:ea typeface="Century Gothic"/>
                <a:cs typeface="Century Gothic"/>
                <a:sym typeface="Century Gothic"/>
              </a:rPr>
              <a:t>6 PRODUCTOS ESPERADOS</a:t>
            </a:r>
            <a:endParaRPr b="1" i="0" sz="1500" u="none" cap="none" strike="noStrike">
              <a:solidFill>
                <a:srgbClr val="1C2046"/>
              </a:solidFill>
              <a:latin typeface="Century Gothic"/>
              <a:ea typeface="Century Gothic"/>
              <a:cs typeface="Century Gothic"/>
              <a:sym typeface="Century Gothic"/>
            </a:endParaRPr>
          </a:p>
        </p:txBody>
      </p:sp>
      <p:sp>
        <p:nvSpPr>
          <p:cNvPr id="675" name="Google Shape;675;g1387f0612ff_0_500"/>
          <p:cNvSpPr txBox="1"/>
          <p:nvPr/>
        </p:nvSpPr>
        <p:spPr>
          <a:xfrm>
            <a:off x="3431975" y="3210325"/>
            <a:ext cx="5620200" cy="6192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s-ES" sz="1200">
                <a:solidFill>
                  <a:srgbClr val="1C2046"/>
                </a:solidFill>
                <a:latin typeface="Century Gothic"/>
                <a:ea typeface="Century Gothic"/>
                <a:cs typeface="Century Gothic"/>
                <a:sym typeface="Century Gothic"/>
              </a:rPr>
              <a:t>4.1.1 </a:t>
            </a:r>
            <a:r>
              <a:rPr b="0" i="0" lang="es-ES" sz="1200" u="none" cap="none" strike="noStrike">
                <a:solidFill>
                  <a:srgbClr val="1C2046"/>
                </a:solidFill>
                <a:latin typeface="Century Gothic"/>
                <a:ea typeface="Century Gothic"/>
                <a:cs typeface="Century Gothic"/>
                <a:sym typeface="Century Gothic"/>
              </a:rPr>
              <a:t>Estrategias de comunicación y cultura ciudadana para promover el conocimiento y adopción de la Movilidad Motorizada de Cero y Bajas Emisiones en la ciudad</a:t>
            </a:r>
            <a:endParaRPr b="0" i="0" sz="1200" u="none" cap="none" strike="noStrike">
              <a:solidFill>
                <a:srgbClr val="1C2046"/>
              </a:solidFill>
              <a:latin typeface="Century Gothic"/>
              <a:ea typeface="Century Gothic"/>
              <a:cs typeface="Century Gothic"/>
              <a:sym typeface="Century Gothic"/>
            </a:endParaRPr>
          </a:p>
        </p:txBody>
      </p:sp>
      <p:sp>
        <p:nvSpPr>
          <p:cNvPr id="676" name="Google Shape;676;g1387f0612ff_0_500"/>
          <p:cNvSpPr/>
          <p:nvPr/>
        </p:nvSpPr>
        <p:spPr>
          <a:xfrm>
            <a:off x="-38100" y="-1333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7" name="Google Shape;677;g1387f0612ff_0_500"/>
          <p:cNvSpPr/>
          <p:nvPr/>
        </p:nvSpPr>
        <p:spPr>
          <a:xfrm>
            <a:off x="0" y="5553500"/>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g1387f0612ff_0_500"/>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79" name="Google Shape;679;g1387f0612ff_0_500"/>
          <p:cNvPicPr preferRelativeResize="0"/>
          <p:nvPr/>
        </p:nvPicPr>
        <p:blipFill rotWithShape="1">
          <a:blip r:embed="rId3">
            <a:alphaModFix/>
          </a:blip>
          <a:srcRect b="27315" l="7576" r="4917" t="23296"/>
          <a:stretch/>
        </p:blipFill>
        <p:spPr>
          <a:xfrm>
            <a:off x="9286876" y="251425"/>
            <a:ext cx="2266950" cy="963109"/>
          </a:xfrm>
          <a:prstGeom prst="rect">
            <a:avLst/>
          </a:prstGeom>
          <a:noFill/>
          <a:ln>
            <a:noFill/>
          </a:ln>
        </p:spPr>
      </p:pic>
      <p:sp>
        <p:nvSpPr>
          <p:cNvPr id="680" name="Google Shape;680;g1387f0612ff_0_500"/>
          <p:cNvSpPr txBox="1"/>
          <p:nvPr/>
        </p:nvSpPr>
        <p:spPr>
          <a:xfrm>
            <a:off x="954249" y="1661025"/>
            <a:ext cx="101196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s-ES" sz="2000" u="none" cap="none" strike="noStrike">
                <a:solidFill>
                  <a:srgbClr val="EFEFEF"/>
                </a:solidFill>
                <a:latin typeface="Arial"/>
                <a:ea typeface="Arial"/>
                <a:cs typeface="Arial"/>
                <a:sym typeface="Arial"/>
              </a:rPr>
              <a:t>Desarrollar un entorno de comunicación, pedagogía y participación alrededor de la movilidad de cero y bajas emisiones</a:t>
            </a:r>
            <a:endParaRPr b="0" i="0" sz="2000" u="none" cap="none" strike="noStrike">
              <a:solidFill>
                <a:srgbClr val="EFEFEF"/>
              </a:solidFill>
              <a:latin typeface="Arial"/>
              <a:ea typeface="Arial"/>
              <a:cs typeface="Arial"/>
              <a:sym typeface="Arial"/>
            </a:endParaRPr>
          </a:p>
        </p:txBody>
      </p:sp>
      <p:sp>
        <p:nvSpPr>
          <p:cNvPr id="681" name="Google Shape;681;g1387f0612ff_0_500"/>
          <p:cNvSpPr/>
          <p:nvPr/>
        </p:nvSpPr>
        <p:spPr>
          <a:xfrm>
            <a:off x="126349" y="1643092"/>
            <a:ext cx="768300" cy="771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82" name="Google Shape;682;g1387f0612ff_0_500"/>
          <p:cNvSpPr txBox="1"/>
          <p:nvPr/>
        </p:nvSpPr>
        <p:spPr>
          <a:xfrm>
            <a:off x="952700" y="3200425"/>
            <a:ext cx="2394900" cy="2253300"/>
          </a:xfrm>
          <a:prstGeom prst="rect">
            <a:avLst/>
          </a:prstGeom>
          <a:solidFill>
            <a:srgbClr val="676B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200"/>
              <a:buFont typeface="Arial"/>
              <a:buNone/>
            </a:pPr>
            <a:r>
              <a:rPr lang="es-ES" sz="1300">
                <a:solidFill>
                  <a:schemeClr val="lt1"/>
                </a:solidFill>
                <a:latin typeface="Century Gothic"/>
                <a:ea typeface="Century Gothic"/>
                <a:cs typeface="Century Gothic"/>
                <a:sym typeface="Century Gothic"/>
              </a:rPr>
              <a:t>4.1 </a:t>
            </a:r>
            <a:r>
              <a:rPr b="0" i="0" lang="es-ES" sz="1300" u="none" cap="none" strike="noStrike">
                <a:solidFill>
                  <a:schemeClr val="lt1"/>
                </a:solidFill>
                <a:latin typeface="Century Gothic"/>
                <a:ea typeface="Century Gothic"/>
                <a:cs typeface="Century Gothic"/>
                <a:sym typeface="Century Gothic"/>
              </a:rPr>
              <a:t>Mayor conocimiento de la ciudadanía sobre las tecnologías de cero y bajas emisiones</a:t>
            </a:r>
            <a:endParaRPr b="0" i="0" sz="1400" u="none" cap="none" strike="noStrike">
              <a:solidFill>
                <a:schemeClr val="lt1"/>
              </a:solidFill>
              <a:latin typeface="Century Gothic"/>
              <a:ea typeface="Century Gothic"/>
              <a:cs typeface="Century Gothic"/>
              <a:sym typeface="Century Gothic"/>
            </a:endParaRPr>
          </a:p>
        </p:txBody>
      </p:sp>
      <p:cxnSp>
        <p:nvCxnSpPr>
          <p:cNvPr id="683" name="Google Shape;683;g1387f0612ff_0_500"/>
          <p:cNvCxnSpPr>
            <a:stCxn id="681" idx="4"/>
            <a:endCxn id="682" idx="1"/>
          </p:cNvCxnSpPr>
          <p:nvPr/>
        </p:nvCxnSpPr>
        <p:spPr>
          <a:xfrm flipH="1" rot="-5400000">
            <a:off x="-224951" y="3149542"/>
            <a:ext cx="1913100" cy="442200"/>
          </a:xfrm>
          <a:prstGeom prst="bentConnector2">
            <a:avLst/>
          </a:prstGeom>
          <a:noFill/>
          <a:ln cap="flat" cmpd="sng" w="28575">
            <a:solidFill>
              <a:srgbClr val="1C2046"/>
            </a:solidFill>
            <a:prstDash val="solid"/>
            <a:round/>
            <a:headEnd len="sm" w="sm" type="none"/>
            <a:tailEnd len="med" w="med" type="triangle"/>
          </a:ln>
        </p:spPr>
      </p:cxnSp>
      <p:sp>
        <p:nvSpPr>
          <p:cNvPr id="684" name="Google Shape;684;g1387f0612ff_0_500"/>
          <p:cNvSpPr txBox="1"/>
          <p:nvPr/>
        </p:nvSpPr>
        <p:spPr>
          <a:xfrm>
            <a:off x="954250" y="2592575"/>
            <a:ext cx="2394900" cy="476700"/>
          </a:xfrm>
          <a:prstGeom prst="rect">
            <a:avLst/>
          </a:prstGeom>
          <a:solidFill>
            <a:srgbClr val="676B9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s-ES" sz="1300" u="none" cap="none" strike="noStrike">
                <a:solidFill>
                  <a:srgbClr val="EFEFEF"/>
                </a:solidFill>
                <a:latin typeface="Century Gothic"/>
                <a:ea typeface="Century Gothic"/>
                <a:cs typeface="Century Gothic"/>
                <a:sym typeface="Century Gothic"/>
              </a:rPr>
              <a:t>2 RESULTADOS ESPERADOS</a:t>
            </a:r>
            <a:endParaRPr b="1" i="0" sz="1300" u="none" cap="none" strike="noStrike">
              <a:solidFill>
                <a:srgbClr val="EFEFEF"/>
              </a:solidFill>
              <a:latin typeface="Century Gothic"/>
              <a:ea typeface="Century Gothic"/>
              <a:cs typeface="Century Gothic"/>
              <a:sym typeface="Century Gothic"/>
            </a:endParaRPr>
          </a:p>
        </p:txBody>
      </p:sp>
      <p:sp>
        <p:nvSpPr>
          <p:cNvPr id="685" name="Google Shape;685;g1387f0612ff_0_500"/>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6" name="Google Shape;686;g1387f0612ff_0_500"/>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 ESPECÍFICO 4</a:t>
            </a:r>
            <a:endParaRPr sz="3700">
              <a:solidFill>
                <a:srgbClr val="181A3C"/>
              </a:solidFill>
            </a:endParaRPr>
          </a:p>
        </p:txBody>
      </p:sp>
      <p:cxnSp>
        <p:nvCxnSpPr>
          <p:cNvPr id="687" name="Google Shape;687;g1387f0612ff_0_500"/>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688" name="Google Shape;688;g1387f0612ff_0_500"/>
          <p:cNvCxnSpPr/>
          <p:nvPr/>
        </p:nvCxnSpPr>
        <p:spPr>
          <a:xfrm>
            <a:off x="-228600" y="1174513"/>
            <a:ext cx="5341200" cy="0"/>
          </a:xfrm>
          <a:prstGeom prst="straightConnector1">
            <a:avLst/>
          </a:prstGeom>
          <a:noFill/>
          <a:ln cap="rnd" cmpd="sng" w="57150">
            <a:solidFill>
              <a:srgbClr val="64DF2B"/>
            </a:solidFill>
            <a:prstDash val="solid"/>
            <a:round/>
            <a:headEnd len="sm" w="sm" type="none"/>
            <a:tailEnd len="sm" w="sm" type="none"/>
          </a:ln>
        </p:spPr>
      </p:cxnSp>
      <p:pic>
        <p:nvPicPr>
          <p:cNvPr id="689" name="Google Shape;689;g1387f0612ff_0_500"/>
          <p:cNvPicPr preferRelativeResize="0"/>
          <p:nvPr/>
        </p:nvPicPr>
        <p:blipFill rotWithShape="1">
          <a:blip r:embed="rId4">
            <a:alphaModFix/>
          </a:blip>
          <a:srcRect b="0" l="0" r="0" t="0"/>
          <a:stretch/>
        </p:blipFill>
        <p:spPr>
          <a:xfrm>
            <a:off x="185351" y="1716477"/>
            <a:ext cx="619229" cy="619200"/>
          </a:xfrm>
          <a:prstGeom prst="rect">
            <a:avLst/>
          </a:prstGeom>
          <a:noFill/>
          <a:ln>
            <a:noFill/>
          </a:ln>
        </p:spPr>
      </p:pic>
      <p:sp>
        <p:nvSpPr>
          <p:cNvPr id="690" name="Google Shape;690;g1387f0612ff_0_500"/>
          <p:cNvSpPr txBox="1"/>
          <p:nvPr/>
        </p:nvSpPr>
        <p:spPr>
          <a:xfrm>
            <a:off x="952700" y="5553500"/>
            <a:ext cx="2394900" cy="1086300"/>
          </a:xfrm>
          <a:prstGeom prst="rect">
            <a:avLst/>
          </a:prstGeom>
          <a:solidFill>
            <a:srgbClr val="676B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a:solidFill>
                  <a:schemeClr val="lt1"/>
                </a:solidFill>
                <a:latin typeface="Century Gothic"/>
                <a:ea typeface="Century Gothic"/>
                <a:cs typeface="Century Gothic"/>
                <a:sym typeface="Century Gothic"/>
              </a:rPr>
              <a:t>4.2 </a:t>
            </a:r>
            <a:r>
              <a:rPr b="0" i="0" lang="es-ES" sz="1400" u="none" cap="none" strike="noStrike">
                <a:solidFill>
                  <a:schemeClr val="lt1"/>
                </a:solidFill>
                <a:latin typeface="Century Gothic"/>
                <a:ea typeface="Century Gothic"/>
                <a:cs typeface="Century Gothic"/>
                <a:sym typeface="Century Gothic"/>
              </a:rPr>
              <a:t>Aumentar el conocimiento y las prácticas de conducción sostenible en la ciudadanía)</a:t>
            </a:r>
            <a:endParaRPr b="0" i="0" sz="1400" u="none" cap="none" strike="noStrike">
              <a:solidFill>
                <a:schemeClr val="lt1"/>
              </a:solidFill>
              <a:latin typeface="Century Gothic"/>
              <a:ea typeface="Century Gothic"/>
              <a:cs typeface="Century Gothic"/>
              <a:sym typeface="Century Gothic"/>
            </a:endParaRPr>
          </a:p>
        </p:txBody>
      </p:sp>
      <p:cxnSp>
        <p:nvCxnSpPr>
          <p:cNvPr id="691" name="Google Shape;691;g1387f0612ff_0_500"/>
          <p:cNvCxnSpPr>
            <a:stCxn id="689" idx="2"/>
            <a:endCxn id="690" idx="1"/>
          </p:cNvCxnSpPr>
          <p:nvPr/>
        </p:nvCxnSpPr>
        <p:spPr>
          <a:xfrm flipH="1" rot="-5400000">
            <a:off x="-1156684" y="3987327"/>
            <a:ext cx="3761100" cy="457800"/>
          </a:xfrm>
          <a:prstGeom prst="bentConnector2">
            <a:avLst/>
          </a:prstGeom>
          <a:noFill/>
          <a:ln cap="flat" cmpd="sng" w="28575">
            <a:solidFill>
              <a:srgbClr val="1C2046"/>
            </a:solidFill>
            <a:prstDash val="solid"/>
            <a:round/>
            <a:headEnd len="sm" w="sm" type="none"/>
            <a:tailEnd len="med" w="med" type="triangle"/>
          </a:ln>
        </p:spPr>
      </p:cxnSp>
      <p:sp>
        <p:nvSpPr>
          <p:cNvPr id="692" name="Google Shape;692;g1387f0612ff_0_500"/>
          <p:cNvSpPr txBox="1"/>
          <p:nvPr/>
        </p:nvSpPr>
        <p:spPr>
          <a:xfrm>
            <a:off x="3431975" y="3920125"/>
            <a:ext cx="5620200" cy="4767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s-ES" sz="1200">
                <a:solidFill>
                  <a:srgbClr val="1C2046"/>
                </a:solidFill>
                <a:latin typeface="Century Gothic"/>
                <a:ea typeface="Century Gothic"/>
                <a:cs typeface="Century Gothic"/>
                <a:sym typeface="Century Gothic"/>
              </a:rPr>
              <a:t>4.1.2 Disposición de información y/o recursos para fortalecer la toma de decisiones por parte de la ciudadanía</a:t>
            </a:r>
            <a:endParaRPr b="0" i="0" sz="1200" u="none" cap="none" strike="noStrike">
              <a:solidFill>
                <a:srgbClr val="1C2046"/>
              </a:solidFill>
              <a:latin typeface="Century Gothic"/>
              <a:ea typeface="Century Gothic"/>
              <a:cs typeface="Century Gothic"/>
              <a:sym typeface="Century Gothic"/>
            </a:endParaRPr>
          </a:p>
        </p:txBody>
      </p:sp>
      <p:sp>
        <p:nvSpPr>
          <p:cNvPr id="693" name="Google Shape;693;g1387f0612ff_0_500"/>
          <p:cNvSpPr txBox="1"/>
          <p:nvPr/>
        </p:nvSpPr>
        <p:spPr>
          <a:xfrm>
            <a:off x="3431975" y="5686775"/>
            <a:ext cx="5620200" cy="2769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s-ES" sz="1200">
                <a:solidFill>
                  <a:srgbClr val="1C2046"/>
                </a:solidFill>
                <a:latin typeface="Century Gothic"/>
                <a:ea typeface="Century Gothic"/>
                <a:cs typeface="Century Gothic"/>
                <a:sym typeface="Century Gothic"/>
              </a:rPr>
              <a:t>4.2.1 </a:t>
            </a:r>
            <a:r>
              <a:rPr b="0" i="0" lang="es-ES" sz="1200" u="none" cap="none" strike="noStrike">
                <a:solidFill>
                  <a:srgbClr val="1C2046"/>
                </a:solidFill>
                <a:latin typeface="Century Gothic"/>
                <a:ea typeface="Century Gothic"/>
                <a:cs typeface="Century Gothic"/>
                <a:sym typeface="Century Gothic"/>
              </a:rPr>
              <a:t>Procesos de aprendizaje de Conducción Sostenible</a:t>
            </a:r>
            <a:endParaRPr b="0" i="0" sz="1200" u="none" cap="none" strike="noStrike">
              <a:solidFill>
                <a:srgbClr val="1C2046"/>
              </a:solidFill>
              <a:latin typeface="Century Gothic"/>
              <a:ea typeface="Century Gothic"/>
              <a:cs typeface="Century Gothic"/>
              <a:sym typeface="Century Gothic"/>
            </a:endParaRPr>
          </a:p>
        </p:txBody>
      </p:sp>
      <p:sp>
        <p:nvSpPr>
          <p:cNvPr id="694" name="Google Shape;694;g1387f0612ff_0_500"/>
          <p:cNvSpPr txBox="1"/>
          <p:nvPr/>
        </p:nvSpPr>
        <p:spPr>
          <a:xfrm>
            <a:off x="3431975" y="6163125"/>
            <a:ext cx="5620200" cy="4767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s-ES" sz="1200">
                <a:solidFill>
                  <a:srgbClr val="1C2046"/>
                </a:solidFill>
                <a:latin typeface="Century Gothic"/>
                <a:ea typeface="Century Gothic"/>
                <a:cs typeface="Century Gothic"/>
                <a:sym typeface="Century Gothic"/>
              </a:rPr>
              <a:t>4.2.2 Implementación de la Estrategia Distrital de Conducción Sostenible y Buenas Prácticas de Mantenimiento (ECoS)</a:t>
            </a:r>
            <a:endParaRPr b="0" i="0" sz="1200" u="none" cap="none" strike="noStrike">
              <a:solidFill>
                <a:srgbClr val="1C2046"/>
              </a:solidFill>
              <a:latin typeface="Century Gothic"/>
              <a:ea typeface="Century Gothic"/>
              <a:cs typeface="Century Gothic"/>
              <a:sym typeface="Century Gothic"/>
            </a:endParaRPr>
          </a:p>
        </p:txBody>
      </p:sp>
      <p:sp>
        <p:nvSpPr>
          <p:cNvPr id="695" name="Google Shape;695;g1387f0612ff_0_500"/>
          <p:cNvSpPr txBox="1"/>
          <p:nvPr/>
        </p:nvSpPr>
        <p:spPr>
          <a:xfrm>
            <a:off x="9123000" y="2592725"/>
            <a:ext cx="16686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1" i="0" lang="es-ES" sz="1200" u="none" cap="none" strike="noStrike">
                <a:solidFill>
                  <a:srgbClr val="434343"/>
                </a:solidFill>
                <a:latin typeface="Century Gothic"/>
                <a:ea typeface="Century Gothic"/>
                <a:cs typeface="Century Gothic"/>
                <a:sym typeface="Century Gothic"/>
              </a:rPr>
              <a:t>Entidad/Área relacionada</a:t>
            </a:r>
            <a:endParaRPr b="1" i="0" sz="1200" u="none" cap="none" strike="noStrike">
              <a:solidFill>
                <a:srgbClr val="434343"/>
              </a:solidFill>
              <a:latin typeface="Century Gothic"/>
              <a:ea typeface="Century Gothic"/>
              <a:cs typeface="Century Gothic"/>
              <a:sym typeface="Century Gothic"/>
            </a:endParaRPr>
          </a:p>
        </p:txBody>
      </p:sp>
      <p:sp>
        <p:nvSpPr>
          <p:cNvPr id="696" name="Google Shape;696;g1387f0612ff_0_500"/>
          <p:cNvSpPr txBox="1"/>
          <p:nvPr/>
        </p:nvSpPr>
        <p:spPr>
          <a:xfrm>
            <a:off x="9123000" y="3202325"/>
            <a:ext cx="10761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(OAC, DIM) </a:t>
            </a:r>
            <a:endParaRPr b="0" i="0" sz="1200" u="none" cap="none" strike="noStrike">
              <a:solidFill>
                <a:srgbClr val="434343"/>
              </a:solidFill>
              <a:latin typeface="Century Gothic"/>
              <a:ea typeface="Century Gothic"/>
              <a:cs typeface="Century Gothic"/>
              <a:sym typeface="Century Gothic"/>
            </a:endParaRPr>
          </a:p>
        </p:txBody>
      </p:sp>
      <p:sp>
        <p:nvSpPr>
          <p:cNvPr id="697" name="Google Shape;697;g1387f0612ff_0_500"/>
          <p:cNvSpPr txBox="1"/>
          <p:nvPr/>
        </p:nvSpPr>
        <p:spPr>
          <a:xfrm>
            <a:off x="9123000" y="3944275"/>
            <a:ext cx="13047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chemeClr val="dk1"/>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(OAC, DIM) - SDA</a:t>
            </a:r>
            <a:endParaRPr b="0" i="0" sz="1200" u="none" cap="none" strike="noStrike">
              <a:solidFill>
                <a:srgbClr val="434343"/>
              </a:solidFill>
              <a:latin typeface="Century Gothic"/>
              <a:ea typeface="Century Gothic"/>
              <a:cs typeface="Century Gothic"/>
              <a:sym typeface="Century Gothic"/>
            </a:endParaRPr>
          </a:p>
        </p:txBody>
      </p:sp>
      <p:sp>
        <p:nvSpPr>
          <p:cNvPr id="698" name="Google Shape;698;g1387f0612ff_0_500"/>
          <p:cNvSpPr txBox="1"/>
          <p:nvPr/>
        </p:nvSpPr>
        <p:spPr>
          <a:xfrm>
            <a:off x="9124550" y="5695625"/>
            <a:ext cx="2078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chemeClr val="dk1"/>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a:t>
            </a:r>
            <a:r>
              <a:rPr lang="es-ES" sz="1200">
                <a:solidFill>
                  <a:srgbClr val="434343"/>
                </a:solidFill>
                <a:latin typeface="Century Gothic"/>
                <a:ea typeface="Century Gothic"/>
                <a:cs typeface="Century Gothic"/>
                <a:sym typeface="Century Gothic"/>
              </a:rPr>
              <a:t>DIM</a:t>
            </a:r>
            <a:r>
              <a:rPr b="0" i="0" lang="es-ES" sz="1200" u="none" cap="none" strike="noStrike">
                <a:solidFill>
                  <a:srgbClr val="434343"/>
                </a:solidFill>
                <a:latin typeface="Century Gothic"/>
                <a:ea typeface="Century Gothic"/>
                <a:cs typeface="Century Gothic"/>
                <a:sym typeface="Century Gothic"/>
              </a:rPr>
              <a:t>) - SDA</a:t>
            </a:r>
            <a:endParaRPr b="0" i="0" sz="1200" u="none" cap="none" strike="noStrike">
              <a:solidFill>
                <a:srgbClr val="434343"/>
              </a:solidFill>
              <a:latin typeface="Century Gothic"/>
              <a:ea typeface="Century Gothic"/>
              <a:cs typeface="Century Gothic"/>
              <a:sym typeface="Century Gothic"/>
            </a:endParaRPr>
          </a:p>
        </p:txBody>
      </p:sp>
      <p:sp>
        <p:nvSpPr>
          <p:cNvPr id="699" name="Google Shape;699;g1387f0612ff_0_500"/>
          <p:cNvSpPr txBox="1"/>
          <p:nvPr/>
        </p:nvSpPr>
        <p:spPr>
          <a:xfrm>
            <a:off x="9123000" y="6143963"/>
            <a:ext cx="16686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chemeClr val="dk1"/>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(DIM) - SDA - </a:t>
            </a:r>
            <a:r>
              <a:rPr b="0" i="0" lang="es-ES" sz="1200" u="none" cap="none" strike="noStrike">
                <a:solidFill>
                  <a:schemeClr val="dk1"/>
                </a:solidFill>
                <a:latin typeface="Century Gothic"/>
                <a:ea typeface="Century Gothic"/>
                <a:cs typeface="Century Gothic"/>
                <a:sym typeface="Century Gothic"/>
              </a:rPr>
              <a:t>SCRD*</a:t>
            </a:r>
            <a:endParaRPr b="0" i="0" sz="1200" u="none" cap="none" strike="noStrike">
              <a:solidFill>
                <a:schemeClr val="dk1"/>
              </a:solidFill>
              <a:latin typeface="Century Gothic"/>
              <a:ea typeface="Century Gothic"/>
              <a:cs typeface="Century Gothic"/>
              <a:sym typeface="Century Gothic"/>
            </a:endParaRPr>
          </a:p>
        </p:txBody>
      </p:sp>
      <p:sp>
        <p:nvSpPr>
          <p:cNvPr id="700" name="Google Shape;700;g1387f0612ff_0_500"/>
          <p:cNvSpPr txBox="1"/>
          <p:nvPr/>
        </p:nvSpPr>
        <p:spPr>
          <a:xfrm>
            <a:off x="3431975" y="4834525"/>
            <a:ext cx="5620200" cy="6192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lang="es-ES" sz="1200">
                <a:solidFill>
                  <a:srgbClr val="1C2046"/>
                </a:solidFill>
                <a:latin typeface="Century Gothic"/>
                <a:ea typeface="Century Gothic"/>
                <a:cs typeface="Century Gothic"/>
                <a:sym typeface="Century Gothic"/>
              </a:rPr>
              <a:t>4.1.4 </a:t>
            </a:r>
            <a:r>
              <a:rPr b="0" i="0" lang="es-ES" sz="1200" u="none" cap="none" strike="noStrike">
                <a:solidFill>
                  <a:srgbClr val="1C2046"/>
                </a:solidFill>
                <a:latin typeface="Century Gothic"/>
                <a:ea typeface="Century Gothic"/>
                <a:cs typeface="Century Gothic"/>
                <a:sym typeface="Century Gothic"/>
              </a:rPr>
              <a:t>Estrategia de formación y cualificación de mujeres en sus diversidades en oficios no convencionales, en la cadena de valor de movilidad de cero y bajas emisiones, implementada</a:t>
            </a:r>
            <a:endParaRPr b="0" i="0" sz="1200" u="none" cap="none" strike="noStrike">
              <a:solidFill>
                <a:srgbClr val="1C2046"/>
              </a:solidFill>
              <a:latin typeface="Century Gothic"/>
              <a:ea typeface="Century Gothic"/>
              <a:cs typeface="Century Gothic"/>
              <a:sym typeface="Century Gothic"/>
            </a:endParaRPr>
          </a:p>
        </p:txBody>
      </p:sp>
      <p:sp>
        <p:nvSpPr>
          <p:cNvPr id="701" name="Google Shape;701;g1387f0612ff_0_500"/>
          <p:cNvSpPr txBox="1"/>
          <p:nvPr/>
        </p:nvSpPr>
        <p:spPr>
          <a:xfrm>
            <a:off x="9123000" y="4477675"/>
            <a:ext cx="18906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chemeClr val="dk1"/>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a:t>
            </a:r>
            <a:r>
              <a:rPr b="0" i="0" lang="es-ES" sz="1200" u="none" cap="none" strike="noStrike">
                <a:solidFill>
                  <a:schemeClr val="dk1"/>
                </a:solidFill>
                <a:latin typeface="Century Gothic"/>
                <a:ea typeface="Century Gothic"/>
                <a:cs typeface="Century Gothic"/>
                <a:sym typeface="Century Gothic"/>
              </a:rPr>
              <a:t>O</a:t>
            </a:r>
            <a:r>
              <a:rPr lang="es-ES" sz="1200">
                <a:solidFill>
                  <a:schemeClr val="dk1"/>
                </a:solidFill>
                <a:latin typeface="Century Gothic"/>
                <a:ea typeface="Century Gothic"/>
                <a:cs typeface="Century Gothic"/>
                <a:sym typeface="Century Gothic"/>
              </a:rPr>
              <a:t>GS</a:t>
            </a:r>
            <a:r>
              <a:rPr b="0" i="0" lang="es-ES" sz="1200" u="none" cap="none" strike="noStrike">
                <a:solidFill>
                  <a:srgbClr val="434343"/>
                </a:solidFill>
                <a:latin typeface="Century Gothic"/>
                <a:ea typeface="Century Gothic"/>
                <a:cs typeface="Century Gothic"/>
                <a:sym typeface="Century Gothic"/>
              </a:rPr>
              <a:t>, DIM) </a:t>
            </a:r>
            <a:endParaRPr b="0" i="0" sz="1200" u="none" cap="none" strike="noStrike">
              <a:solidFill>
                <a:srgbClr val="434343"/>
              </a:solidFill>
              <a:latin typeface="Century Gothic"/>
              <a:ea typeface="Century Gothic"/>
              <a:cs typeface="Century Gothic"/>
              <a:sym typeface="Century Gothic"/>
            </a:endParaRPr>
          </a:p>
        </p:txBody>
      </p:sp>
      <p:sp>
        <p:nvSpPr>
          <p:cNvPr id="702" name="Google Shape;702;g1387f0612ff_0_500"/>
          <p:cNvSpPr txBox="1"/>
          <p:nvPr/>
        </p:nvSpPr>
        <p:spPr>
          <a:xfrm>
            <a:off x="9199200" y="4858675"/>
            <a:ext cx="13881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chemeClr val="dk1"/>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(O</a:t>
            </a:r>
            <a:r>
              <a:rPr lang="es-ES" sz="1200">
                <a:solidFill>
                  <a:srgbClr val="434343"/>
                </a:solidFill>
                <a:latin typeface="Century Gothic"/>
                <a:ea typeface="Century Gothic"/>
                <a:cs typeface="Century Gothic"/>
                <a:sym typeface="Century Gothic"/>
              </a:rPr>
              <a:t>GS</a:t>
            </a:r>
            <a:r>
              <a:rPr b="0" i="0" lang="es-ES" sz="1200" u="none" cap="none" strike="noStrike">
                <a:solidFill>
                  <a:srgbClr val="434343"/>
                </a:solidFill>
                <a:latin typeface="Century Gothic"/>
                <a:ea typeface="Century Gothic"/>
                <a:cs typeface="Century Gothic"/>
                <a:sym typeface="Century Gothic"/>
              </a:rPr>
              <a:t>), SecMujer </a:t>
            </a:r>
            <a:endParaRPr b="0" i="0" sz="1200" u="none" cap="none" strike="noStrike">
              <a:solidFill>
                <a:srgbClr val="434343"/>
              </a:solidFill>
              <a:latin typeface="Century Gothic"/>
              <a:ea typeface="Century Gothic"/>
              <a:cs typeface="Century Gothic"/>
              <a:sym typeface="Century Gothic"/>
            </a:endParaRPr>
          </a:p>
        </p:txBody>
      </p:sp>
      <p:sp>
        <p:nvSpPr>
          <p:cNvPr id="703" name="Google Shape;703;g1387f0612ff_0_500"/>
          <p:cNvSpPr txBox="1"/>
          <p:nvPr/>
        </p:nvSpPr>
        <p:spPr>
          <a:xfrm>
            <a:off x="10596550" y="2636550"/>
            <a:ext cx="1248000" cy="476400"/>
          </a:xfrm>
          <a:prstGeom prst="rect">
            <a:avLst/>
          </a:prstGeom>
          <a:noFill/>
          <a:ln>
            <a:noFill/>
          </a:ln>
        </p:spPr>
        <p:txBody>
          <a:bodyPr anchorCtr="0" anchor="t" bIns="45700" lIns="91425" spcFirstLastPara="1" rIns="91425" wrap="square" tIns="45700">
            <a:spAutoFit/>
          </a:bodyPr>
          <a:lstStyle/>
          <a:p>
            <a:pPr indent="0" lvl="0" marL="0" marR="0" rtl="0" algn="ctr">
              <a:lnSpc>
                <a:spcPct val="107916"/>
              </a:lnSpc>
              <a:spcBef>
                <a:spcPts val="0"/>
              </a:spcBef>
              <a:spcAft>
                <a:spcPts val="0"/>
              </a:spcAft>
              <a:buClr>
                <a:srgbClr val="000000"/>
              </a:buClr>
              <a:buSzPts val="1400"/>
              <a:buFont typeface="Arial"/>
              <a:buNone/>
            </a:pPr>
            <a:r>
              <a:rPr b="1" lang="es-ES" sz="1200">
                <a:solidFill>
                  <a:srgbClr val="434343"/>
                </a:solidFill>
                <a:latin typeface="Century Gothic"/>
                <a:ea typeface="Century Gothic"/>
                <a:cs typeface="Century Gothic"/>
                <a:sym typeface="Century Gothic"/>
              </a:rPr>
              <a:t>Costo total estimado</a:t>
            </a:r>
            <a:endParaRPr b="1" i="0" sz="1200" u="none" cap="none" strike="noStrike">
              <a:solidFill>
                <a:srgbClr val="434343"/>
              </a:solidFill>
              <a:latin typeface="Century Gothic"/>
              <a:ea typeface="Century Gothic"/>
              <a:cs typeface="Century Gothic"/>
              <a:sym typeface="Century Gothic"/>
            </a:endParaRPr>
          </a:p>
        </p:txBody>
      </p:sp>
      <p:sp>
        <p:nvSpPr>
          <p:cNvPr id="704" name="Google Shape;704;g1387f0612ff_0_500"/>
          <p:cNvSpPr txBox="1"/>
          <p:nvPr/>
        </p:nvSpPr>
        <p:spPr>
          <a:xfrm>
            <a:off x="10834825" y="436445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$360 M</a:t>
            </a:r>
            <a:endParaRPr sz="1300"/>
          </a:p>
        </p:txBody>
      </p:sp>
      <p:sp>
        <p:nvSpPr>
          <p:cNvPr id="705" name="Google Shape;705;g1387f0612ff_0_500"/>
          <p:cNvSpPr txBox="1"/>
          <p:nvPr/>
        </p:nvSpPr>
        <p:spPr>
          <a:xfrm>
            <a:off x="10834825" y="489785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$2.025 M</a:t>
            </a:r>
            <a:endParaRPr sz="1300"/>
          </a:p>
        </p:txBody>
      </p:sp>
      <p:sp>
        <p:nvSpPr>
          <p:cNvPr id="706" name="Google Shape;706;g1387f0612ff_0_500"/>
          <p:cNvSpPr txBox="1"/>
          <p:nvPr/>
        </p:nvSpPr>
        <p:spPr>
          <a:xfrm>
            <a:off x="10791600" y="3277100"/>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$108.502 M</a:t>
            </a:r>
            <a:endParaRPr sz="1300"/>
          </a:p>
        </p:txBody>
      </p:sp>
      <p:sp>
        <p:nvSpPr>
          <p:cNvPr id="707" name="Google Shape;707;g1387f0612ff_0_500"/>
          <p:cNvSpPr txBox="1"/>
          <p:nvPr/>
        </p:nvSpPr>
        <p:spPr>
          <a:xfrm>
            <a:off x="10834825" y="5641625"/>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$5.271 M</a:t>
            </a:r>
            <a:endParaRPr sz="1300"/>
          </a:p>
        </p:txBody>
      </p:sp>
      <p:sp>
        <p:nvSpPr>
          <p:cNvPr id="708" name="Google Shape;708;g1387f0612ff_0_500"/>
          <p:cNvSpPr txBox="1"/>
          <p:nvPr/>
        </p:nvSpPr>
        <p:spPr>
          <a:xfrm>
            <a:off x="10834825" y="6209025"/>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$905 M</a:t>
            </a:r>
            <a:endParaRPr sz="1300"/>
          </a:p>
        </p:txBody>
      </p:sp>
      <p:sp>
        <p:nvSpPr>
          <p:cNvPr id="709" name="Google Shape;709;g1387f0612ff_0_500"/>
          <p:cNvSpPr txBox="1"/>
          <p:nvPr/>
        </p:nvSpPr>
        <p:spPr>
          <a:xfrm>
            <a:off x="9805600" y="6550550"/>
            <a:ext cx="2488500" cy="323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s-ES" sz="900">
                <a:solidFill>
                  <a:schemeClr val="dk1"/>
                </a:solidFill>
                <a:latin typeface="Century Gothic"/>
                <a:ea typeface="Century Gothic"/>
                <a:cs typeface="Century Gothic"/>
                <a:sym typeface="Century Gothic"/>
              </a:rPr>
              <a:t>*Producto en proceso de concertación</a:t>
            </a:r>
            <a:endParaRPr b="1" sz="900">
              <a:solidFill>
                <a:schemeClr val="dk1"/>
              </a:solidFill>
              <a:latin typeface="Century Gothic"/>
              <a:ea typeface="Century Gothic"/>
              <a:cs typeface="Century Gothic"/>
              <a:sym typeface="Century Gothic"/>
            </a:endParaRPr>
          </a:p>
        </p:txBody>
      </p:sp>
      <p:sp>
        <p:nvSpPr>
          <p:cNvPr id="710" name="Google Shape;710;g1387f0612ff_0_500"/>
          <p:cNvSpPr txBox="1"/>
          <p:nvPr/>
        </p:nvSpPr>
        <p:spPr>
          <a:xfrm>
            <a:off x="10834825" y="4023775"/>
            <a:ext cx="1059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300"/>
              <a:t>$354.143 M</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1387f0612ff_0_592"/>
          <p:cNvSpPr/>
          <p:nvPr/>
        </p:nvSpPr>
        <p:spPr>
          <a:xfrm>
            <a:off x="-190500" y="-1333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6" name="Google Shape;716;g1387f0612ff_0_592"/>
          <p:cNvSpPr/>
          <p:nvPr/>
        </p:nvSpPr>
        <p:spPr>
          <a:xfrm>
            <a:off x="0" y="5553500"/>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g1387f0612ff_0_592"/>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18" name="Google Shape;718;g1387f0612ff_0_592"/>
          <p:cNvPicPr preferRelativeResize="0"/>
          <p:nvPr/>
        </p:nvPicPr>
        <p:blipFill rotWithShape="1">
          <a:blip r:embed="rId3">
            <a:alphaModFix/>
          </a:blip>
          <a:srcRect b="27315" l="7576" r="4917" t="23296"/>
          <a:stretch/>
        </p:blipFill>
        <p:spPr>
          <a:xfrm>
            <a:off x="9286876" y="251425"/>
            <a:ext cx="2266950" cy="963109"/>
          </a:xfrm>
          <a:prstGeom prst="rect">
            <a:avLst/>
          </a:prstGeom>
          <a:noFill/>
          <a:ln>
            <a:noFill/>
          </a:ln>
        </p:spPr>
      </p:pic>
      <p:sp>
        <p:nvSpPr>
          <p:cNvPr id="719" name="Google Shape;719;g1387f0612ff_0_592"/>
          <p:cNvSpPr txBox="1"/>
          <p:nvPr/>
        </p:nvSpPr>
        <p:spPr>
          <a:xfrm>
            <a:off x="1487659" y="1661025"/>
            <a:ext cx="92226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s-ES" sz="2000" u="none" cap="none" strike="noStrike">
                <a:solidFill>
                  <a:srgbClr val="EFEFEF"/>
                </a:solidFill>
                <a:latin typeface="Arial"/>
                <a:ea typeface="Arial"/>
                <a:cs typeface="Arial"/>
                <a:sym typeface="Arial"/>
              </a:rPr>
              <a:t>Consolidar una red de infraestructura de recarga inteligente, accesible y competitiva en articulación con el sector privado.</a:t>
            </a:r>
            <a:endParaRPr b="0" i="0" sz="2000" u="none" cap="none" strike="noStrike">
              <a:solidFill>
                <a:srgbClr val="EFEFEF"/>
              </a:solidFill>
              <a:latin typeface="Arial"/>
              <a:ea typeface="Arial"/>
              <a:cs typeface="Arial"/>
              <a:sym typeface="Arial"/>
            </a:endParaRPr>
          </a:p>
        </p:txBody>
      </p:sp>
      <p:sp>
        <p:nvSpPr>
          <p:cNvPr id="720" name="Google Shape;720;g1387f0612ff_0_592"/>
          <p:cNvSpPr/>
          <p:nvPr/>
        </p:nvSpPr>
        <p:spPr>
          <a:xfrm>
            <a:off x="659749" y="1643092"/>
            <a:ext cx="768300" cy="771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21" name="Google Shape;721;g1387f0612ff_0_592"/>
          <p:cNvSpPr txBox="1"/>
          <p:nvPr/>
        </p:nvSpPr>
        <p:spPr>
          <a:xfrm>
            <a:off x="1486101" y="3200425"/>
            <a:ext cx="2711700" cy="2493600"/>
          </a:xfrm>
          <a:prstGeom prst="rect">
            <a:avLst/>
          </a:prstGeom>
          <a:solidFill>
            <a:srgbClr val="676B9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s-ES" sz="1600">
                <a:solidFill>
                  <a:schemeClr val="lt1"/>
                </a:solidFill>
                <a:latin typeface="Century Gothic"/>
                <a:ea typeface="Century Gothic"/>
                <a:cs typeface="Century Gothic"/>
                <a:sym typeface="Century Gothic"/>
              </a:rPr>
              <a:t>5.1 </a:t>
            </a:r>
            <a:r>
              <a:rPr b="0" i="0" lang="es-ES" sz="1600" u="none" cap="none" strike="noStrike">
                <a:solidFill>
                  <a:schemeClr val="lt1"/>
                </a:solidFill>
                <a:latin typeface="Century Gothic"/>
                <a:ea typeface="Century Gothic"/>
                <a:cs typeface="Century Gothic"/>
                <a:sym typeface="Century Gothic"/>
              </a:rPr>
              <a:t>Aumento de la infraestructura recarga de vehículos eléctricos de acceso público</a:t>
            </a:r>
            <a:endParaRPr b="0" i="0" sz="16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200"/>
              <a:buFont typeface="Arial"/>
              <a:buNone/>
            </a:pPr>
            <a:r>
              <a:t/>
            </a:r>
            <a:endParaRPr sz="1600">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200"/>
              <a:buFont typeface="Arial"/>
              <a:buNone/>
            </a:pPr>
            <a:r>
              <a:rPr lang="es-ES">
                <a:solidFill>
                  <a:schemeClr val="lt1"/>
                </a:solidFill>
                <a:latin typeface="Century Gothic"/>
                <a:ea typeface="Century Gothic"/>
                <a:cs typeface="Century Gothic"/>
                <a:sym typeface="Century Gothic"/>
              </a:rPr>
              <a:t>Indicador: porcentaje de demanda del servicio de recarga de vehículos eléctricos de acceso público atendida.</a:t>
            </a:r>
            <a:endParaRPr>
              <a:solidFill>
                <a:schemeClr val="lt1"/>
              </a:solidFill>
              <a:latin typeface="Century Gothic"/>
              <a:ea typeface="Century Gothic"/>
              <a:cs typeface="Century Gothic"/>
              <a:sym typeface="Century Gothic"/>
            </a:endParaRPr>
          </a:p>
        </p:txBody>
      </p:sp>
      <p:cxnSp>
        <p:nvCxnSpPr>
          <p:cNvPr id="722" name="Google Shape;722;g1387f0612ff_0_592"/>
          <p:cNvCxnSpPr>
            <a:stCxn id="720" idx="4"/>
            <a:endCxn id="721" idx="1"/>
          </p:cNvCxnSpPr>
          <p:nvPr/>
        </p:nvCxnSpPr>
        <p:spPr>
          <a:xfrm flipH="1" rot="-5400000">
            <a:off x="248449" y="3209542"/>
            <a:ext cx="2033100" cy="442200"/>
          </a:xfrm>
          <a:prstGeom prst="bentConnector2">
            <a:avLst/>
          </a:prstGeom>
          <a:noFill/>
          <a:ln cap="flat" cmpd="sng" w="28575">
            <a:solidFill>
              <a:srgbClr val="1C2046"/>
            </a:solidFill>
            <a:prstDash val="solid"/>
            <a:round/>
            <a:headEnd len="sm" w="sm" type="none"/>
            <a:tailEnd len="med" w="med" type="triangle"/>
          </a:ln>
        </p:spPr>
      </p:cxnSp>
      <p:sp>
        <p:nvSpPr>
          <p:cNvPr id="723" name="Google Shape;723;g1387f0612ff_0_592"/>
          <p:cNvSpPr txBox="1"/>
          <p:nvPr/>
        </p:nvSpPr>
        <p:spPr>
          <a:xfrm>
            <a:off x="1487650" y="2592575"/>
            <a:ext cx="2711700" cy="476700"/>
          </a:xfrm>
          <a:prstGeom prst="rect">
            <a:avLst/>
          </a:prstGeom>
          <a:solidFill>
            <a:srgbClr val="676B9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s-ES" sz="1500" u="none" cap="none" strike="noStrike">
                <a:solidFill>
                  <a:srgbClr val="EFEFEF"/>
                </a:solidFill>
                <a:latin typeface="Century Gothic"/>
                <a:ea typeface="Century Gothic"/>
                <a:cs typeface="Century Gothic"/>
                <a:sym typeface="Century Gothic"/>
              </a:rPr>
              <a:t>1 RESULTADO ESPERADO</a:t>
            </a:r>
            <a:endParaRPr b="0" i="0" sz="1500" u="none" cap="none" strike="noStrike">
              <a:solidFill>
                <a:srgbClr val="EFEFEF"/>
              </a:solidFill>
              <a:latin typeface="Century Gothic"/>
              <a:ea typeface="Century Gothic"/>
              <a:cs typeface="Century Gothic"/>
              <a:sym typeface="Century Gothic"/>
            </a:endParaRPr>
          </a:p>
        </p:txBody>
      </p:sp>
      <p:sp>
        <p:nvSpPr>
          <p:cNvPr id="724" name="Google Shape;724;g1387f0612ff_0_592"/>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5" name="Google Shape;725;g1387f0612ff_0_592"/>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 ESPECÍFICO 5</a:t>
            </a:r>
            <a:endParaRPr sz="3700">
              <a:solidFill>
                <a:srgbClr val="181A3C"/>
              </a:solidFill>
            </a:endParaRPr>
          </a:p>
        </p:txBody>
      </p:sp>
      <p:cxnSp>
        <p:nvCxnSpPr>
          <p:cNvPr id="726" name="Google Shape;726;g1387f0612ff_0_592"/>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727" name="Google Shape;727;g1387f0612ff_0_592"/>
          <p:cNvCxnSpPr/>
          <p:nvPr/>
        </p:nvCxnSpPr>
        <p:spPr>
          <a:xfrm>
            <a:off x="-228600" y="1174513"/>
            <a:ext cx="5341200" cy="0"/>
          </a:xfrm>
          <a:prstGeom prst="straightConnector1">
            <a:avLst/>
          </a:prstGeom>
          <a:noFill/>
          <a:ln cap="rnd" cmpd="sng" w="57150">
            <a:solidFill>
              <a:srgbClr val="64DF2B"/>
            </a:solidFill>
            <a:prstDash val="solid"/>
            <a:round/>
            <a:headEnd len="sm" w="sm" type="none"/>
            <a:tailEnd len="sm" w="sm" type="none"/>
          </a:ln>
        </p:spPr>
      </p:cxnSp>
      <p:pic>
        <p:nvPicPr>
          <p:cNvPr id="728" name="Google Shape;728;g1387f0612ff_0_592"/>
          <p:cNvPicPr preferRelativeResize="0"/>
          <p:nvPr/>
        </p:nvPicPr>
        <p:blipFill rotWithShape="1">
          <a:blip r:embed="rId4">
            <a:alphaModFix/>
          </a:blip>
          <a:srcRect b="0" l="0" r="0" t="0"/>
          <a:stretch/>
        </p:blipFill>
        <p:spPr>
          <a:xfrm>
            <a:off x="793740" y="1778439"/>
            <a:ext cx="500401" cy="500399"/>
          </a:xfrm>
          <a:prstGeom prst="rect">
            <a:avLst/>
          </a:prstGeom>
          <a:noFill/>
          <a:ln>
            <a:noFill/>
          </a:ln>
        </p:spPr>
      </p:pic>
      <p:sp>
        <p:nvSpPr>
          <p:cNvPr id="729" name="Google Shape;729;g1387f0612ff_0_592"/>
          <p:cNvSpPr txBox="1"/>
          <p:nvPr/>
        </p:nvSpPr>
        <p:spPr>
          <a:xfrm flipH="1">
            <a:off x="9285450" y="2592575"/>
            <a:ext cx="13959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2040</a:t>
            </a:r>
            <a:endParaRPr b="1" i="0" sz="1600" u="none" cap="none" strike="noStrike">
              <a:solidFill>
                <a:srgbClr val="1C2046"/>
              </a:solidFill>
              <a:latin typeface="Arial"/>
              <a:ea typeface="Arial"/>
              <a:cs typeface="Arial"/>
              <a:sym typeface="Arial"/>
            </a:endParaRPr>
          </a:p>
        </p:txBody>
      </p:sp>
      <p:sp>
        <p:nvSpPr>
          <p:cNvPr id="730" name="Google Shape;730;g1387f0612ff_0_592"/>
          <p:cNvSpPr txBox="1"/>
          <p:nvPr/>
        </p:nvSpPr>
        <p:spPr>
          <a:xfrm flipH="1">
            <a:off x="6008850" y="2592575"/>
            <a:ext cx="13959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2030</a:t>
            </a:r>
            <a:endParaRPr b="1" i="0" sz="1600" u="none" cap="none" strike="noStrike">
              <a:solidFill>
                <a:srgbClr val="1C2046"/>
              </a:solidFill>
              <a:latin typeface="Arial"/>
              <a:ea typeface="Arial"/>
              <a:cs typeface="Arial"/>
              <a:sym typeface="Arial"/>
            </a:endParaRPr>
          </a:p>
        </p:txBody>
      </p:sp>
      <p:sp>
        <p:nvSpPr>
          <p:cNvPr id="731" name="Google Shape;731;g1387f0612ff_0_592"/>
          <p:cNvSpPr txBox="1"/>
          <p:nvPr/>
        </p:nvSpPr>
        <p:spPr>
          <a:xfrm>
            <a:off x="4395800" y="2592575"/>
            <a:ext cx="1288200" cy="476700"/>
          </a:xfrm>
          <a:prstGeom prst="rect">
            <a:avLst/>
          </a:prstGeom>
          <a:solidFill>
            <a:srgbClr val="60E21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2025</a:t>
            </a:r>
            <a:endParaRPr b="1" i="0" sz="1600" u="none" cap="none" strike="noStrike">
              <a:solidFill>
                <a:srgbClr val="4C531E"/>
              </a:solidFill>
              <a:latin typeface="Arial"/>
              <a:ea typeface="Arial"/>
              <a:cs typeface="Arial"/>
              <a:sym typeface="Arial"/>
            </a:endParaRPr>
          </a:p>
        </p:txBody>
      </p:sp>
      <p:sp>
        <p:nvSpPr>
          <p:cNvPr id="732" name="Google Shape;732;g1387f0612ff_0_592"/>
          <p:cNvSpPr txBox="1"/>
          <p:nvPr/>
        </p:nvSpPr>
        <p:spPr>
          <a:xfrm flipH="1">
            <a:off x="7643325" y="2592575"/>
            <a:ext cx="1395900" cy="476700"/>
          </a:xfrm>
          <a:prstGeom prst="rect">
            <a:avLst/>
          </a:prstGeom>
          <a:solidFill>
            <a:srgbClr val="60E21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s-ES" sz="1600" u="none" cap="none" strike="noStrike">
                <a:solidFill>
                  <a:srgbClr val="1C2046"/>
                </a:solidFill>
                <a:latin typeface="Arial"/>
                <a:ea typeface="Arial"/>
                <a:cs typeface="Arial"/>
                <a:sym typeface="Arial"/>
              </a:rPr>
              <a:t>2035</a:t>
            </a:r>
            <a:endParaRPr b="1" i="0" sz="1600" u="none" cap="none" strike="noStrike">
              <a:solidFill>
                <a:srgbClr val="1C2046"/>
              </a:solidFill>
              <a:latin typeface="Arial"/>
              <a:ea typeface="Arial"/>
              <a:cs typeface="Arial"/>
              <a:sym typeface="Arial"/>
            </a:endParaRPr>
          </a:p>
        </p:txBody>
      </p:sp>
      <p:sp>
        <p:nvSpPr>
          <p:cNvPr id="733" name="Google Shape;733;g1387f0612ff_0_592"/>
          <p:cNvSpPr txBox="1"/>
          <p:nvPr/>
        </p:nvSpPr>
        <p:spPr>
          <a:xfrm flipH="1">
            <a:off x="4395750" y="4047325"/>
            <a:ext cx="12882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100%</a:t>
            </a:r>
            <a:endParaRPr b="0" i="0" sz="1600" u="none" cap="none" strike="noStrike">
              <a:solidFill>
                <a:srgbClr val="1C2046"/>
              </a:solidFill>
              <a:latin typeface="Arial"/>
              <a:ea typeface="Arial"/>
              <a:cs typeface="Arial"/>
              <a:sym typeface="Arial"/>
            </a:endParaRPr>
          </a:p>
        </p:txBody>
      </p:sp>
      <p:sp>
        <p:nvSpPr>
          <p:cNvPr id="734" name="Google Shape;734;g1387f0612ff_0_592"/>
          <p:cNvSpPr txBox="1"/>
          <p:nvPr/>
        </p:nvSpPr>
        <p:spPr>
          <a:xfrm flipH="1">
            <a:off x="5995950" y="4047325"/>
            <a:ext cx="12882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100%</a:t>
            </a:r>
            <a:endParaRPr b="0" i="0" sz="1600" u="none" cap="none" strike="noStrike">
              <a:solidFill>
                <a:srgbClr val="1C2046"/>
              </a:solidFill>
              <a:latin typeface="Arial"/>
              <a:ea typeface="Arial"/>
              <a:cs typeface="Arial"/>
              <a:sym typeface="Arial"/>
            </a:endParaRPr>
          </a:p>
        </p:txBody>
      </p:sp>
      <p:sp>
        <p:nvSpPr>
          <p:cNvPr id="735" name="Google Shape;735;g1387f0612ff_0_592"/>
          <p:cNvSpPr txBox="1"/>
          <p:nvPr/>
        </p:nvSpPr>
        <p:spPr>
          <a:xfrm flipH="1">
            <a:off x="7672350" y="4047325"/>
            <a:ext cx="12882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100%</a:t>
            </a:r>
            <a:endParaRPr b="0" i="0" sz="1600" u="none" cap="none" strike="noStrike">
              <a:solidFill>
                <a:srgbClr val="1C2046"/>
              </a:solidFill>
              <a:latin typeface="Arial"/>
              <a:ea typeface="Arial"/>
              <a:cs typeface="Arial"/>
              <a:sym typeface="Arial"/>
            </a:endParaRPr>
          </a:p>
        </p:txBody>
      </p:sp>
      <p:sp>
        <p:nvSpPr>
          <p:cNvPr id="736" name="Google Shape;736;g1387f0612ff_0_592"/>
          <p:cNvSpPr txBox="1"/>
          <p:nvPr/>
        </p:nvSpPr>
        <p:spPr>
          <a:xfrm flipH="1">
            <a:off x="9348750" y="4047325"/>
            <a:ext cx="1288200" cy="476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s-ES" sz="1600" u="none" cap="none" strike="noStrike">
                <a:solidFill>
                  <a:srgbClr val="1C2046"/>
                </a:solidFill>
                <a:latin typeface="Arial"/>
                <a:ea typeface="Arial"/>
                <a:cs typeface="Arial"/>
                <a:sym typeface="Arial"/>
              </a:rPr>
              <a:t>100%</a:t>
            </a:r>
            <a:endParaRPr b="0" i="0" sz="1600" u="none" cap="none" strike="noStrike">
              <a:solidFill>
                <a:srgbClr val="1C2046"/>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g1387f0612ff_0_617"/>
          <p:cNvSpPr/>
          <p:nvPr/>
        </p:nvSpPr>
        <p:spPr>
          <a:xfrm>
            <a:off x="-114300" y="-133350"/>
            <a:ext cx="20781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2" name="Google Shape;742;g1387f0612ff_0_617"/>
          <p:cNvSpPr/>
          <p:nvPr/>
        </p:nvSpPr>
        <p:spPr>
          <a:xfrm>
            <a:off x="0" y="5553500"/>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g1387f0612ff_0_617"/>
          <p:cNvSpPr/>
          <p:nvPr/>
        </p:nvSpPr>
        <p:spPr>
          <a:xfrm>
            <a:off x="7962750" y="0"/>
            <a:ext cx="42291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44" name="Google Shape;744;g1387f0612ff_0_617"/>
          <p:cNvPicPr preferRelativeResize="0"/>
          <p:nvPr/>
        </p:nvPicPr>
        <p:blipFill rotWithShape="1">
          <a:blip r:embed="rId3">
            <a:alphaModFix/>
          </a:blip>
          <a:srcRect b="27315" l="7576" r="4917" t="23296"/>
          <a:stretch/>
        </p:blipFill>
        <p:spPr>
          <a:xfrm>
            <a:off x="9286876" y="251425"/>
            <a:ext cx="2266950" cy="963109"/>
          </a:xfrm>
          <a:prstGeom prst="rect">
            <a:avLst/>
          </a:prstGeom>
          <a:noFill/>
          <a:ln>
            <a:noFill/>
          </a:ln>
        </p:spPr>
      </p:pic>
      <p:sp>
        <p:nvSpPr>
          <p:cNvPr id="745" name="Google Shape;745;g1387f0612ff_0_617"/>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6" name="Google Shape;746;g1387f0612ff_0_617"/>
          <p:cNvSpPr txBox="1"/>
          <p:nvPr>
            <p:ph type="title"/>
          </p:nvPr>
        </p:nvSpPr>
        <p:spPr>
          <a:xfrm>
            <a:off x="661175" y="335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 ESPECÍFICO 5</a:t>
            </a:r>
            <a:endParaRPr sz="3700">
              <a:solidFill>
                <a:srgbClr val="181A3C"/>
              </a:solidFill>
            </a:endParaRPr>
          </a:p>
        </p:txBody>
      </p:sp>
      <p:cxnSp>
        <p:nvCxnSpPr>
          <p:cNvPr id="747" name="Google Shape;747;g1387f0612ff_0_617"/>
          <p:cNvCxnSpPr/>
          <p:nvPr/>
        </p:nvCxnSpPr>
        <p:spPr>
          <a:xfrm>
            <a:off x="-1333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748" name="Google Shape;748;g1387f0612ff_0_617"/>
          <p:cNvCxnSpPr/>
          <p:nvPr/>
        </p:nvCxnSpPr>
        <p:spPr>
          <a:xfrm>
            <a:off x="-228600" y="1174513"/>
            <a:ext cx="5341200" cy="0"/>
          </a:xfrm>
          <a:prstGeom prst="straightConnector1">
            <a:avLst/>
          </a:prstGeom>
          <a:noFill/>
          <a:ln cap="rnd" cmpd="sng" w="57150">
            <a:solidFill>
              <a:srgbClr val="64DF2B"/>
            </a:solidFill>
            <a:prstDash val="solid"/>
            <a:round/>
            <a:headEnd len="sm" w="sm" type="none"/>
            <a:tailEnd len="sm" w="sm" type="none"/>
          </a:ln>
        </p:spPr>
      </p:cxnSp>
      <p:sp>
        <p:nvSpPr>
          <p:cNvPr id="749" name="Google Shape;749;g1387f0612ff_0_617"/>
          <p:cNvSpPr txBox="1"/>
          <p:nvPr/>
        </p:nvSpPr>
        <p:spPr>
          <a:xfrm>
            <a:off x="725650" y="1584825"/>
            <a:ext cx="111321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s-ES" sz="2000" u="none" cap="none" strike="noStrike">
                <a:solidFill>
                  <a:srgbClr val="EFEFEF"/>
                </a:solidFill>
                <a:latin typeface="Arial"/>
                <a:ea typeface="Arial"/>
                <a:cs typeface="Arial"/>
                <a:sym typeface="Arial"/>
              </a:rPr>
              <a:t>Consolidar una red de infraestructura de recarga inteligente, accesible y competitiva en articulación con el sector privado.</a:t>
            </a:r>
            <a:endParaRPr b="0" i="0" sz="2000" u="none" cap="none" strike="noStrike">
              <a:solidFill>
                <a:srgbClr val="EFEFEF"/>
              </a:solidFill>
              <a:latin typeface="Arial"/>
              <a:ea typeface="Arial"/>
              <a:cs typeface="Arial"/>
              <a:sym typeface="Arial"/>
            </a:endParaRPr>
          </a:p>
        </p:txBody>
      </p:sp>
      <p:sp>
        <p:nvSpPr>
          <p:cNvPr id="750" name="Google Shape;750;g1387f0612ff_0_617"/>
          <p:cNvSpPr/>
          <p:nvPr/>
        </p:nvSpPr>
        <p:spPr>
          <a:xfrm>
            <a:off x="-102251" y="1566892"/>
            <a:ext cx="768300" cy="771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51" name="Google Shape;751;g1387f0612ff_0_617"/>
          <p:cNvSpPr txBox="1"/>
          <p:nvPr/>
        </p:nvSpPr>
        <p:spPr>
          <a:xfrm>
            <a:off x="724100" y="3176425"/>
            <a:ext cx="2711700" cy="2672700"/>
          </a:xfrm>
          <a:prstGeom prst="rect">
            <a:avLst/>
          </a:prstGeom>
          <a:solidFill>
            <a:srgbClr val="676B9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200"/>
              <a:buFont typeface="Arial"/>
              <a:buNone/>
            </a:pPr>
            <a:r>
              <a:rPr b="0" i="0" lang="es-ES" sz="1500" u="none" cap="none" strike="noStrike">
                <a:solidFill>
                  <a:schemeClr val="lt1"/>
                </a:solidFill>
                <a:latin typeface="Century Gothic"/>
                <a:ea typeface="Century Gothic"/>
                <a:cs typeface="Century Gothic"/>
                <a:sym typeface="Century Gothic"/>
              </a:rPr>
              <a:t>Aumento de la infraestructura recarga de vehículos eléctricos de acceso público</a:t>
            </a:r>
            <a:endParaRPr b="0" i="0" sz="1500" u="none" cap="none" strike="noStrike">
              <a:solidFill>
                <a:schemeClr val="lt1"/>
              </a:solidFill>
              <a:latin typeface="Century Gothic"/>
              <a:ea typeface="Century Gothic"/>
              <a:cs typeface="Century Gothic"/>
              <a:sym typeface="Century Gothic"/>
            </a:endParaRPr>
          </a:p>
        </p:txBody>
      </p:sp>
      <p:cxnSp>
        <p:nvCxnSpPr>
          <p:cNvPr id="752" name="Google Shape;752;g1387f0612ff_0_617"/>
          <p:cNvCxnSpPr>
            <a:stCxn id="750" idx="4"/>
            <a:endCxn id="751" idx="1"/>
          </p:cNvCxnSpPr>
          <p:nvPr/>
        </p:nvCxnSpPr>
        <p:spPr>
          <a:xfrm flipH="1" rot="-5400000">
            <a:off x="-584501" y="3204292"/>
            <a:ext cx="2175000" cy="442200"/>
          </a:xfrm>
          <a:prstGeom prst="bentConnector2">
            <a:avLst/>
          </a:prstGeom>
          <a:noFill/>
          <a:ln cap="flat" cmpd="sng" w="28575">
            <a:solidFill>
              <a:srgbClr val="1C2046"/>
            </a:solidFill>
            <a:prstDash val="solid"/>
            <a:round/>
            <a:headEnd len="sm" w="sm" type="none"/>
            <a:tailEnd len="med" w="med" type="triangle"/>
          </a:ln>
        </p:spPr>
      </p:cxnSp>
      <p:sp>
        <p:nvSpPr>
          <p:cNvPr id="753" name="Google Shape;753;g1387f0612ff_0_617"/>
          <p:cNvSpPr txBox="1"/>
          <p:nvPr/>
        </p:nvSpPr>
        <p:spPr>
          <a:xfrm>
            <a:off x="725650" y="2516375"/>
            <a:ext cx="2711700" cy="476700"/>
          </a:xfrm>
          <a:prstGeom prst="rect">
            <a:avLst/>
          </a:prstGeom>
          <a:solidFill>
            <a:srgbClr val="676B92"/>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s-ES" sz="1500" u="none" cap="none" strike="noStrike">
                <a:solidFill>
                  <a:srgbClr val="EFEFEF"/>
                </a:solidFill>
                <a:latin typeface="Century Gothic"/>
                <a:ea typeface="Century Gothic"/>
                <a:cs typeface="Century Gothic"/>
                <a:sym typeface="Century Gothic"/>
              </a:rPr>
              <a:t>1 RESULTADO ESPERADO</a:t>
            </a:r>
            <a:endParaRPr b="0" i="0" sz="1500" u="none" cap="none" strike="noStrike">
              <a:solidFill>
                <a:srgbClr val="EFEFEF"/>
              </a:solidFill>
              <a:latin typeface="Century Gothic"/>
              <a:ea typeface="Century Gothic"/>
              <a:cs typeface="Century Gothic"/>
              <a:sym typeface="Century Gothic"/>
            </a:endParaRPr>
          </a:p>
        </p:txBody>
      </p:sp>
      <p:sp>
        <p:nvSpPr>
          <p:cNvPr id="754" name="Google Shape;754;g1387f0612ff_0_617"/>
          <p:cNvSpPr txBox="1"/>
          <p:nvPr/>
        </p:nvSpPr>
        <p:spPr>
          <a:xfrm>
            <a:off x="3508175" y="2516375"/>
            <a:ext cx="6054900" cy="476700"/>
          </a:xfrm>
          <a:prstGeom prst="rect">
            <a:avLst/>
          </a:prstGeom>
          <a:solidFill>
            <a:srgbClr val="CCCCCC">
              <a:alpha val="6352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sz="1500">
                <a:solidFill>
                  <a:srgbClr val="1C2046"/>
                </a:solidFill>
                <a:latin typeface="Century Gothic"/>
                <a:ea typeface="Century Gothic"/>
                <a:cs typeface="Century Gothic"/>
                <a:sym typeface="Century Gothic"/>
              </a:rPr>
              <a:t>4</a:t>
            </a:r>
            <a:r>
              <a:rPr b="0" i="0" lang="es-ES" sz="1500" u="none" cap="none" strike="noStrike">
                <a:solidFill>
                  <a:srgbClr val="1C2046"/>
                </a:solidFill>
                <a:latin typeface="Century Gothic"/>
                <a:ea typeface="Century Gothic"/>
                <a:cs typeface="Century Gothic"/>
                <a:sym typeface="Century Gothic"/>
              </a:rPr>
              <a:t> PRODUCTOS ESPERADOS</a:t>
            </a:r>
            <a:endParaRPr b="0" i="0" sz="1500" u="none" cap="none" strike="noStrike">
              <a:solidFill>
                <a:srgbClr val="1C2046"/>
              </a:solidFill>
              <a:latin typeface="Century Gothic"/>
              <a:ea typeface="Century Gothic"/>
              <a:cs typeface="Century Gothic"/>
              <a:sym typeface="Century Gothic"/>
            </a:endParaRPr>
          </a:p>
        </p:txBody>
      </p:sp>
      <p:sp>
        <p:nvSpPr>
          <p:cNvPr id="755" name="Google Shape;755;g1387f0612ff_0_617"/>
          <p:cNvSpPr txBox="1"/>
          <p:nvPr/>
        </p:nvSpPr>
        <p:spPr>
          <a:xfrm>
            <a:off x="3508175" y="3176425"/>
            <a:ext cx="6054900" cy="6192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sz="1300">
                <a:solidFill>
                  <a:srgbClr val="1C2046"/>
                </a:solidFill>
                <a:latin typeface="Century Gothic"/>
                <a:ea typeface="Century Gothic"/>
                <a:cs typeface="Century Gothic"/>
                <a:sym typeface="Century Gothic"/>
              </a:rPr>
              <a:t>Estudios de cuantificación de demanda del servicio de recarga de acceso público e identificación de espacios disponibles para el desarrollo de infraestructura</a:t>
            </a:r>
            <a:endParaRPr b="0" i="0" sz="1300" u="none" cap="none" strike="noStrike">
              <a:solidFill>
                <a:srgbClr val="1C2046"/>
              </a:solidFill>
              <a:latin typeface="Century Gothic"/>
              <a:ea typeface="Century Gothic"/>
              <a:cs typeface="Century Gothic"/>
              <a:sym typeface="Century Gothic"/>
            </a:endParaRPr>
          </a:p>
        </p:txBody>
      </p:sp>
      <p:pic>
        <p:nvPicPr>
          <p:cNvPr id="756" name="Google Shape;756;g1387f0612ff_0_617"/>
          <p:cNvPicPr preferRelativeResize="0"/>
          <p:nvPr/>
        </p:nvPicPr>
        <p:blipFill rotWithShape="1">
          <a:blip r:embed="rId4">
            <a:alphaModFix/>
          </a:blip>
          <a:srcRect b="0" l="0" r="0" t="0"/>
          <a:stretch/>
        </p:blipFill>
        <p:spPr>
          <a:xfrm>
            <a:off x="31740" y="1702227"/>
            <a:ext cx="500401" cy="500399"/>
          </a:xfrm>
          <a:prstGeom prst="rect">
            <a:avLst/>
          </a:prstGeom>
          <a:noFill/>
          <a:ln>
            <a:noFill/>
          </a:ln>
        </p:spPr>
      </p:pic>
      <p:sp>
        <p:nvSpPr>
          <p:cNvPr id="757" name="Google Shape;757;g1387f0612ff_0_617"/>
          <p:cNvSpPr txBox="1"/>
          <p:nvPr/>
        </p:nvSpPr>
        <p:spPr>
          <a:xfrm>
            <a:off x="9580200" y="2516525"/>
            <a:ext cx="16686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1" i="0" lang="es-ES" sz="1200" u="none" cap="none" strike="noStrike">
                <a:solidFill>
                  <a:srgbClr val="434343"/>
                </a:solidFill>
                <a:latin typeface="Century Gothic"/>
                <a:ea typeface="Century Gothic"/>
                <a:cs typeface="Century Gothic"/>
                <a:sym typeface="Century Gothic"/>
              </a:rPr>
              <a:t>Entidad/Área relacionada</a:t>
            </a:r>
            <a:endParaRPr b="1" i="0" sz="1200" u="none" cap="none" strike="noStrike">
              <a:solidFill>
                <a:srgbClr val="434343"/>
              </a:solidFill>
              <a:latin typeface="Century Gothic"/>
              <a:ea typeface="Century Gothic"/>
              <a:cs typeface="Century Gothic"/>
              <a:sym typeface="Century Gothic"/>
            </a:endParaRPr>
          </a:p>
        </p:txBody>
      </p:sp>
      <p:sp>
        <p:nvSpPr>
          <p:cNvPr id="758" name="Google Shape;758;g1387f0612ff_0_617"/>
          <p:cNvSpPr txBox="1"/>
          <p:nvPr/>
        </p:nvSpPr>
        <p:spPr>
          <a:xfrm>
            <a:off x="9505550" y="3189525"/>
            <a:ext cx="1362300" cy="6756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 DIM</a:t>
            </a:r>
            <a:r>
              <a:rPr b="0" i="0" lang="es-ES" sz="1200" u="none" cap="none" strike="noStrike">
                <a:solidFill>
                  <a:srgbClr val="434343"/>
                </a:solidFill>
                <a:latin typeface="Century Gothic"/>
                <a:ea typeface="Century Gothic"/>
                <a:cs typeface="Century Gothic"/>
                <a:sym typeface="Century Gothic"/>
              </a:rPr>
              <a:t>, SDM - Subdr. Infraestructura</a:t>
            </a:r>
            <a:endParaRPr b="0" i="0" sz="1200" u="none" cap="none" strike="noStrike">
              <a:solidFill>
                <a:srgbClr val="434343"/>
              </a:solidFill>
              <a:latin typeface="Century Gothic"/>
              <a:ea typeface="Century Gothic"/>
              <a:cs typeface="Century Gothic"/>
              <a:sym typeface="Century Gothic"/>
            </a:endParaRPr>
          </a:p>
        </p:txBody>
      </p:sp>
      <p:sp>
        <p:nvSpPr>
          <p:cNvPr id="759" name="Google Shape;759;g1387f0612ff_0_617"/>
          <p:cNvSpPr txBox="1"/>
          <p:nvPr/>
        </p:nvSpPr>
        <p:spPr>
          <a:xfrm>
            <a:off x="9483050" y="4714401"/>
            <a:ext cx="2267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SDM - DIM</a:t>
            </a:r>
            <a:endParaRPr b="0" i="0" sz="1200" u="none" cap="none" strike="noStrike">
              <a:solidFill>
                <a:srgbClr val="434343"/>
              </a:solidFill>
              <a:latin typeface="Century Gothic"/>
              <a:ea typeface="Century Gothic"/>
              <a:cs typeface="Century Gothic"/>
              <a:sym typeface="Century Gothic"/>
            </a:endParaRPr>
          </a:p>
        </p:txBody>
      </p:sp>
      <p:sp>
        <p:nvSpPr>
          <p:cNvPr id="760" name="Google Shape;760;g1387f0612ff_0_617"/>
          <p:cNvSpPr txBox="1"/>
          <p:nvPr/>
        </p:nvSpPr>
        <p:spPr>
          <a:xfrm>
            <a:off x="9559250" y="5419825"/>
            <a:ext cx="13623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7916"/>
              </a:lnSpc>
              <a:spcBef>
                <a:spcPts val="0"/>
              </a:spcBef>
              <a:spcAft>
                <a:spcPts val="0"/>
              </a:spcAft>
              <a:buClr>
                <a:srgbClr val="000000"/>
              </a:buClr>
              <a:buSzPts val="1400"/>
              <a:buFont typeface="Arial"/>
              <a:buNone/>
            </a:pPr>
            <a:r>
              <a:rPr b="0" i="0" lang="es-ES" sz="1200" u="none" cap="none" strike="noStrike">
                <a:solidFill>
                  <a:srgbClr val="434343"/>
                </a:solidFill>
                <a:latin typeface="Century Gothic"/>
                <a:ea typeface="Century Gothic"/>
                <a:cs typeface="Century Gothic"/>
                <a:sym typeface="Century Gothic"/>
              </a:rPr>
              <a:t>Sec. Gobierno</a:t>
            </a:r>
            <a:endParaRPr b="0" i="0" sz="1200" u="none" cap="none" strike="noStrike">
              <a:solidFill>
                <a:srgbClr val="434343"/>
              </a:solidFill>
              <a:latin typeface="Century Gothic"/>
              <a:ea typeface="Century Gothic"/>
              <a:cs typeface="Century Gothic"/>
              <a:sym typeface="Century Gothic"/>
            </a:endParaRPr>
          </a:p>
        </p:txBody>
      </p:sp>
      <p:sp>
        <p:nvSpPr>
          <p:cNvPr id="761" name="Google Shape;761;g1387f0612ff_0_617"/>
          <p:cNvSpPr txBox="1"/>
          <p:nvPr/>
        </p:nvSpPr>
        <p:spPr>
          <a:xfrm>
            <a:off x="3508175" y="4002700"/>
            <a:ext cx="6054900" cy="3840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a:solidFill>
                  <a:srgbClr val="1C2046"/>
                </a:solidFill>
                <a:latin typeface="Century Gothic"/>
                <a:ea typeface="Century Gothic"/>
                <a:cs typeface="Century Gothic"/>
                <a:sym typeface="Century Gothic"/>
              </a:rPr>
              <a:t>Contratos y/o convenios para el desarrollo de infraestructura de recarga</a:t>
            </a:r>
            <a:endParaRPr b="0" i="0" u="none" cap="none" strike="noStrike">
              <a:solidFill>
                <a:srgbClr val="1C2046"/>
              </a:solidFill>
              <a:latin typeface="Century Gothic"/>
              <a:ea typeface="Century Gothic"/>
              <a:cs typeface="Century Gothic"/>
              <a:sym typeface="Century Gothic"/>
            </a:endParaRPr>
          </a:p>
        </p:txBody>
      </p:sp>
      <p:sp>
        <p:nvSpPr>
          <p:cNvPr id="762" name="Google Shape;762;g1387f0612ff_0_617"/>
          <p:cNvSpPr txBox="1"/>
          <p:nvPr/>
        </p:nvSpPr>
        <p:spPr>
          <a:xfrm>
            <a:off x="3508175" y="4572025"/>
            <a:ext cx="6054900" cy="6192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s-ES" sz="1400" u="none" cap="none" strike="noStrike">
                <a:solidFill>
                  <a:srgbClr val="1C2046"/>
                </a:solidFill>
                <a:latin typeface="Century Gothic"/>
                <a:ea typeface="Century Gothic"/>
                <a:cs typeface="Century Gothic"/>
                <a:sym typeface="Century Gothic"/>
              </a:rPr>
              <a:t>Incentivos tributarios, económicos y no económicos para promover el desarrollo de infraestructura de recarga de vehículos eléctricos</a:t>
            </a:r>
            <a:endParaRPr b="0" i="0" sz="1400" u="none" cap="none" strike="noStrike">
              <a:solidFill>
                <a:srgbClr val="1C2046"/>
              </a:solidFill>
              <a:latin typeface="Century Gothic"/>
              <a:ea typeface="Century Gothic"/>
              <a:cs typeface="Century Gothic"/>
              <a:sym typeface="Century Gothic"/>
            </a:endParaRPr>
          </a:p>
        </p:txBody>
      </p:sp>
      <p:sp>
        <p:nvSpPr>
          <p:cNvPr id="763" name="Google Shape;763;g1387f0612ff_0_617"/>
          <p:cNvSpPr txBox="1"/>
          <p:nvPr/>
        </p:nvSpPr>
        <p:spPr>
          <a:xfrm>
            <a:off x="3508175" y="5486425"/>
            <a:ext cx="6054900" cy="310800"/>
          </a:xfrm>
          <a:prstGeom prst="rect">
            <a:avLst/>
          </a:prstGeom>
          <a:solidFill>
            <a:srgbClr val="CCCCCC">
              <a:alpha val="63529"/>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lang="es-ES" sz="1500">
                <a:solidFill>
                  <a:srgbClr val="1C2046"/>
                </a:solidFill>
                <a:latin typeface="Century Gothic"/>
                <a:ea typeface="Century Gothic"/>
                <a:cs typeface="Century Gothic"/>
                <a:sym typeface="Century Gothic"/>
              </a:rPr>
              <a:t>Aumento de plazas preferenciales para vehículos </a:t>
            </a:r>
            <a:r>
              <a:rPr lang="es-ES" sz="1500">
                <a:solidFill>
                  <a:srgbClr val="1C2046"/>
                </a:solidFill>
                <a:latin typeface="Century Gothic"/>
                <a:ea typeface="Century Gothic"/>
                <a:cs typeface="Century Gothic"/>
                <a:sym typeface="Century Gothic"/>
              </a:rPr>
              <a:t>eléctricos</a:t>
            </a:r>
            <a:endParaRPr b="0" i="0" sz="1500" u="none" cap="none" strike="noStrike">
              <a:solidFill>
                <a:srgbClr val="1C2046"/>
              </a:solidFill>
              <a:latin typeface="Century Gothic"/>
              <a:ea typeface="Century Gothic"/>
              <a:cs typeface="Century Gothic"/>
              <a:sym typeface="Century Gothic"/>
            </a:endParaRPr>
          </a:p>
        </p:txBody>
      </p:sp>
      <p:sp>
        <p:nvSpPr>
          <p:cNvPr id="764" name="Google Shape;764;g1387f0612ff_0_617"/>
          <p:cNvSpPr txBox="1"/>
          <p:nvPr/>
        </p:nvSpPr>
        <p:spPr>
          <a:xfrm>
            <a:off x="10944000" y="3304500"/>
            <a:ext cx="103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$504  M</a:t>
            </a:r>
            <a:endParaRPr/>
          </a:p>
        </p:txBody>
      </p:sp>
      <p:sp>
        <p:nvSpPr>
          <p:cNvPr id="765" name="Google Shape;765;g1387f0612ff_0_617"/>
          <p:cNvSpPr txBox="1"/>
          <p:nvPr/>
        </p:nvSpPr>
        <p:spPr>
          <a:xfrm>
            <a:off x="10825150" y="2484150"/>
            <a:ext cx="1248000" cy="476400"/>
          </a:xfrm>
          <a:prstGeom prst="rect">
            <a:avLst/>
          </a:prstGeom>
          <a:noFill/>
          <a:ln>
            <a:noFill/>
          </a:ln>
        </p:spPr>
        <p:txBody>
          <a:bodyPr anchorCtr="0" anchor="t" bIns="45700" lIns="91425" spcFirstLastPara="1" rIns="91425" wrap="square" tIns="45700">
            <a:spAutoFit/>
          </a:bodyPr>
          <a:lstStyle/>
          <a:p>
            <a:pPr indent="0" lvl="0" marL="0" marR="0" rtl="0" algn="ctr">
              <a:lnSpc>
                <a:spcPct val="107916"/>
              </a:lnSpc>
              <a:spcBef>
                <a:spcPts val="0"/>
              </a:spcBef>
              <a:spcAft>
                <a:spcPts val="0"/>
              </a:spcAft>
              <a:buClr>
                <a:srgbClr val="000000"/>
              </a:buClr>
              <a:buSzPts val="1400"/>
              <a:buFont typeface="Arial"/>
              <a:buNone/>
            </a:pPr>
            <a:r>
              <a:rPr b="1" lang="es-ES" sz="1200">
                <a:solidFill>
                  <a:srgbClr val="434343"/>
                </a:solidFill>
                <a:latin typeface="Century Gothic"/>
                <a:ea typeface="Century Gothic"/>
                <a:cs typeface="Century Gothic"/>
                <a:sym typeface="Century Gothic"/>
              </a:rPr>
              <a:t>Costo total estimado</a:t>
            </a:r>
            <a:endParaRPr b="1" i="0" sz="1200" u="none" cap="none" strike="noStrike">
              <a:solidFill>
                <a:srgbClr val="434343"/>
              </a:solidFill>
              <a:latin typeface="Century Gothic"/>
              <a:ea typeface="Century Gothic"/>
              <a:cs typeface="Century Gothic"/>
              <a:sym typeface="Century Gothic"/>
            </a:endParaRPr>
          </a:p>
        </p:txBody>
      </p:sp>
      <p:sp>
        <p:nvSpPr>
          <p:cNvPr id="766" name="Google Shape;766;g1387f0612ff_0_617"/>
          <p:cNvSpPr txBox="1"/>
          <p:nvPr/>
        </p:nvSpPr>
        <p:spPr>
          <a:xfrm>
            <a:off x="11020200" y="3914100"/>
            <a:ext cx="103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$23  M</a:t>
            </a:r>
            <a:endParaRPr/>
          </a:p>
        </p:txBody>
      </p:sp>
      <p:sp>
        <p:nvSpPr>
          <p:cNvPr id="767" name="Google Shape;767;g1387f0612ff_0_617"/>
          <p:cNvSpPr txBox="1"/>
          <p:nvPr/>
        </p:nvSpPr>
        <p:spPr>
          <a:xfrm>
            <a:off x="11020200" y="4523700"/>
            <a:ext cx="103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$80  M</a:t>
            </a:r>
            <a:endParaRPr/>
          </a:p>
        </p:txBody>
      </p:sp>
      <p:sp>
        <p:nvSpPr>
          <p:cNvPr id="768" name="Google Shape;768;g1387f0612ff_0_617"/>
          <p:cNvSpPr txBox="1"/>
          <p:nvPr/>
        </p:nvSpPr>
        <p:spPr>
          <a:xfrm>
            <a:off x="10867800" y="5438100"/>
            <a:ext cx="166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t>$15.830  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D"/>
        </a:solidFill>
      </p:bgPr>
    </p:bg>
    <p:spTree>
      <p:nvGrpSpPr>
        <p:cNvPr id="773" name="Shape 773"/>
        <p:cNvGrpSpPr/>
        <p:nvPr/>
      </p:nvGrpSpPr>
      <p:grpSpPr>
        <a:xfrm>
          <a:off x="0" y="0"/>
          <a:ext cx="0" cy="0"/>
          <a:chOff x="0" y="0"/>
          <a:chExt cx="0" cy="0"/>
        </a:xfrm>
      </p:grpSpPr>
      <p:sp>
        <p:nvSpPr>
          <p:cNvPr id="774" name="Google Shape;774;gceab00660e_0_627"/>
          <p:cNvSpPr txBox="1"/>
          <p:nvPr>
            <p:ph type="ctrTitle"/>
          </p:nvPr>
        </p:nvSpPr>
        <p:spPr>
          <a:xfrm>
            <a:off x="528810" y="4048877"/>
            <a:ext cx="7095000" cy="217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6E026"/>
              </a:buClr>
              <a:buSzPts val="4800"/>
              <a:buFont typeface="Arial"/>
              <a:buNone/>
            </a:pPr>
            <a:r>
              <a:rPr lang="es-ES" sz="5700"/>
              <a:t>GRACIAS</a:t>
            </a:r>
            <a:endParaRPr sz="5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D"/>
        </a:solidFill>
      </p:bgPr>
    </p:bg>
    <p:spTree>
      <p:nvGrpSpPr>
        <p:cNvPr id="108" name="Shape 108"/>
        <p:cNvGrpSpPr/>
        <p:nvPr/>
      </p:nvGrpSpPr>
      <p:grpSpPr>
        <a:xfrm>
          <a:off x="0" y="0"/>
          <a:ext cx="0" cy="0"/>
          <a:chOff x="0" y="0"/>
          <a:chExt cx="0" cy="0"/>
        </a:xfrm>
      </p:grpSpPr>
      <p:sp>
        <p:nvSpPr>
          <p:cNvPr id="109" name="Google Shape;109;g1a6c86eb1ba_0_194"/>
          <p:cNvSpPr txBox="1"/>
          <p:nvPr>
            <p:ph type="ctrTitle"/>
          </p:nvPr>
        </p:nvSpPr>
        <p:spPr>
          <a:xfrm>
            <a:off x="10" y="4086602"/>
            <a:ext cx="7095000" cy="217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6E026"/>
              </a:buClr>
              <a:buSzPts val="4800"/>
              <a:buFont typeface="Arial"/>
              <a:buNone/>
            </a:pPr>
            <a:r>
              <a:rPr lang="es-ES" sz="4600">
                <a:solidFill>
                  <a:srgbClr val="1C2046"/>
                </a:solidFill>
              </a:rPr>
              <a:t>¿Qué busca la Política?</a:t>
            </a:r>
            <a:endParaRPr sz="4600">
              <a:solidFill>
                <a:srgbClr val="1C204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a6c86eb1ba_0_297"/>
          <p:cNvSpPr/>
          <p:nvPr/>
        </p:nvSpPr>
        <p:spPr>
          <a:xfrm>
            <a:off x="0" y="0"/>
            <a:ext cx="1887600" cy="56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5" name="Google Shape;115;g1a6c86eb1ba_0_297"/>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 name="Google Shape;116;g1a6c86eb1ba_0_297"/>
          <p:cNvSpPr txBox="1"/>
          <p:nvPr>
            <p:ph type="title"/>
          </p:nvPr>
        </p:nvSpPr>
        <p:spPr>
          <a:xfrm>
            <a:off x="188675" y="2514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PROBLEMÁTICA</a:t>
            </a:r>
            <a:endParaRPr sz="3700">
              <a:solidFill>
                <a:srgbClr val="181A3C"/>
              </a:solidFill>
            </a:endParaRPr>
          </a:p>
        </p:txBody>
      </p:sp>
      <p:sp>
        <p:nvSpPr>
          <p:cNvPr id="117" name="Google Shape;117;g1a6c86eb1ba_0_297"/>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8" name="Google Shape;118;g1a6c86eb1ba_0_297"/>
          <p:cNvPicPr preferRelativeResize="0"/>
          <p:nvPr/>
        </p:nvPicPr>
        <p:blipFill rotWithShape="1">
          <a:blip r:embed="rId3">
            <a:alphaModFix/>
          </a:blip>
          <a:srcRect b="27316" l="7577" r="4917" t="23296"/>
          <a:stretch/>
        </p:blipFill>
        <p:spPr>
          <a:xfrm>
            <a:off x="9286876" y="251425"/>
            <a:ext cx="2266950" cy="963109"/>
          </a:xfrm>
          <a:prstGeom prst="rect">
            <a:avLst/>
          </a:prstGeom>
          <a:noFill/>
          <a:ln>
            <a:noFill/>
          </a:ln>
        </p:spPr>
      </p:pic>
      <p:cxnSp>
        <p:nvCxnSpPr>
          <p:cNvPr id="119" name="Google Shape;119;g1a6c86eb1ba_0_297"/>
          <p:cNvCxnSpPr/>
          <p:nvPr/>
        </p:nvCxnSpPr>
        <p:spPr>
          <a:xfrm>
            <a:off x="-2095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120" name="Google Shape;120;g1a6c86eb1ba_0_297"/>
          <p:cNvCxnSpPr/>
          <p:nvPr/>
        </p:nvCxnSpPr>
        <p:spPr>
          <a:xfrm>
            <a:off x="-152400" y="1174513"/>
            <a:ext cx="5341200" cy="0"/>
          </a:xfrm>
          <a:prstGeom prst="straightConnector1">
            <a:avLst/>
          </a:prstGeom>
          <a:noFill/>
          <a:ln cap="rnd" cmpd="sng" w="57150">
            <a:solidFill>
              <a:srgbClr val="64DF2B"/>
            </a:solidFill>
            <a:prstDash val="solid"/>
            <a:round/>
            <a:headEnd len="sm" w="sm" type="none"/>
            <a:tailEnd len="sm" w="sm" type="none"/>
          </a:ln>
        </p:spPr>
      </p:cxnSp>
      <p:sp>
        <p:nvSpPr>
          <p:cNvPr id="121" name="Google Shape;121;g1a6c86eb1ba_0_297"/>
          <p:cNvSpPr/>
          <p:nvPr/>
        </p:nvSpPr>
        <p:spPr>
          <a:xfrm>
            <a:off x="75" y="5526900"/>
            <a:ext cx="12268500" cy="1380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22" name="Google Shape;122;g1a6c86eb1ba_0_297"/>
          <p:cNvPicPr preferRelativeResize="0"/>
          <p:nvPr/>
        </p:nvPicPr>
        <p:blipFill>
          <a:blip r:embed="rId4">
            <a:alphaModFix/>
          </a:blip>
          <a:stretch>
            <a:fillRect/>
          </a:stretch>
        </p:blipFill>
        <p:spPr>
          <a:xfrm>
            <a:off x="6281550" y="1065324"/>
            <a:ext cx="5716050" cy="4018700"/>
          </a:xfrm>
          <a:prstGeom prst="rect">
            <a:avLst/>
          </a:prstGeom>
          <a:noFill/>
          <a:ln>
            <a:noFill/>
          </a:ln>
        </p:spPr>
      </p:pic>
      <p:sp>
        <p:nvSpPr>
          <p:cNvPr id="123" name="Google Shape;123;g1a6c86eb1ba_0_297"/>
          <p:cNvSpPr txBox="1"/>
          <p:nvPr/>
        </p:nvSpPr>
        <p:spPr>
          <a:xfrm>
            <a:off x="368625" y="1229600"/>
            <a:ext cx="4946400" cy="492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s-ES" sz="1500">
                <a:solidFill>
                  <a:srgbClr val="181A3C"/>
                </a:solidFill>
              </a:rPr>
              <a:t> “Condiciones que refuerzan el uso ineficiente de medios de transporte contaminantes en Bogotá y la región.“</a:t>
            </a:r>
            <a:endParaRPr b="1" i="1" sz="1500">
              <a:solidFill>
                <a:srgbClr val="181A3C"/>
              </a:solidFill>
            </a:endParaRPr>
          </a:p>
          <a:p>
            <a:pPr indent="0" lvl="0" marL="0" rtl="0" algn="l">
              <a:lnSpc>
                <a:spcPct val="115000"/>
              </a:lnSpc>
              <a:spcBef>
                <a:spcPts val="0"/>
              </a:spcBef>
              <a:spcAft>
                <a:spcPts val="0"/>
              </a:spcAft>
              <a:buNone/>
            </a:pPr>
            <a:r>
              <a:t/>
            </a:r>
            <a:endParaRPr sz="1500">
              <a:solidFill>
                <a:srgbClr val="181A3C"/>
              </a:solidFill>
            </a:endParaRPr>
          </a:p>
          <a:p>
            <a:pPr indent="0" lvl="0" marL="0" rtl="0" algn="just">
              <a:lnSpc>
                <a:spcPct val="115000"/>
              </a:lnSpc>
              <a:spcBef>
                <a:spcPts val="0"/>
              </a:spcBef>
              <a:spcAft>
                <a:spcPts val="0"/>
              </a:spcAft>
              <a:buNone/>
            </a:pPr>
            <a:r>
              <a:rPr lang="es-ES" sz="1500">
                <a:solidFill>
                  <a:srgbClr val="181A3C"/>
                </a:solidFill>
              </a:rPr>
              <a:t>La calidad del aire en Bogotá genera graves afectaciones a la ciudadanía, en </a:t>
            </a:r>
            <a:r>
              <a:rPr lang="es-ES" sz="1500">
                <a:solidFill>
                  <a:srgbClr val="181A3C"/>
                </a:solidFill>
              </a:rPr>
              <a:t>particular</a:t>
            </a:r>
            <a:r>
              <a:rPr lang="es-ES" sz="1500">
                <a:solidFill>
                  <a:srgbClr val="181A3C"/>
                </a:solidFill>
              </a:rPr>
              <a:t> a los </a:t>
            </a:r>
            <a:r>
              <a:rPr b="1" lang="es-ES" sz="1500">
                <a:solidFill>
                  <a:srgbClr val="181A3C"/>
                </a:solidFill>
              </a:rPr>
              <a:t>niños y niñas menores de 5 años</a:t>
            </a:r>
            <a:r>
              <a:rPr lang="es-ES" sz="1500">
                <a:solidFill>
                  <a:srgbClr val="181A3C"/>
                </a:solidFill>
              </a:rPr>
              <a:t> y </a:t>
            </a:r>
            <a:r>
              <a:rPr b="1" lang="es-ES" sz="1500">
                <a:solidFill>
                  <a:srgbClr val="181A3C"/>
                </a:solidFill>
              </a:rPr>
              <a:t>personas mayores de 60 años</a:t>
            </a:r>
            <a:r>
              <a:rPr lang="es-ES" sz="1500">
                <a:solidFill>
                  <a:srgbClr val="181A3C"/>
                </a:solidFill>
              </a:rPr>
              <a:t>.  </a:t>
            </a:r>
            <a:endParaRPr sz="1500">
              <a:solidFill>
                <a:srgbClr val="181A3C"/>
              </a:solidFill>
            </a:endParaRPr>
          </a:p>
          <a:p>
            <a:pPr indent="0" lvl="0" marL="0" rtl="0" algn="just">
              <a:lnSpc>
                <a:spcPct val="115000"/>
              </a:lnSpc>
              <a:spcBef>
                <a:spcPts val="0"/>
              </a:spcBef>
              <a:spcAft>
                <a:spcPts val="0"/>
              </a:spcAft>
              <a:buNone/>
            </a:pPr>
            <a:r>
              <a:t/>
            </a:r>
            <a:endParaRPr sz="1500">
              <a:solidFill>
                <a:srgbClr val="181A3C"/>
              </a:solidFill>
            </a:endParaRPr>
          </a:p>
          <a:p>
            <a:pPr indent="0" lvl="0" marL="0" rtl="0" algn="just">
              <a:lnSpc>
                <a:spcPct val="115000"/>
              </a:lnSpc>
              <a:spcBef>
                <a:spcPts val="0"/>
              </a:spcBef>
              <a:spcAft>
                <a:spcPts val="0"/>
              </a:spcAft>
              <a:buNone/>
            </a:pPr>
            <a:r>
              <a:rPr lang="es-ES" sz="1500">
                <a:solidFill>
                  <a:srgbClr val="181A3C"/>
                </a:solidFill>
              </a:rPr>
              <a:t>Según la Secretaría Distrital de Salud, </a:t>
            </a:r>
            <a:r>
              <a:rPr b="1" lang="es-ES" sz="1500">
                <a:solidFill>
                  <a:srgbClr val="181A3C"/>
                </a:solidFill>
              </a:rPr>
              <a:t>al año en la ciudad mueren más de 2.000 personas</a:t>
            </a:r>
            <a:r>
              <a:rPr lang="es-ES" sz="1500">
                <a:solidFill>
                  <a:srgbClr val="181A3C"/>
                </a:solidFill>
              </a:rPr>
              <a:t> por enfermedades asociadas a la mala calidad del aire.</a:t>
            </a:r>
            <a:endParaRPr sz="1500">
              <a:solidFill>
                <a:srgbClr val="181A3C"/>
              </a:solidFill>
            </a:endParaRPr>
          </a:p>
          <a:p>
            <a:pPr indent="0" lvl="0" marL="0" rtl="0" algn="just">
              <a:lnSpc>
                <a:spcPct val="115000"/>
              </a:lnSpc>
              <a:spcBef>
                <a:spcPts val="0"/>
              </a:spcBef>
              <a:spcAft>
                <a:spcPts val="0"/>
              </a:spcAft>
              <a:buNone/>
            </a:pPr>
            <a:r>
              <a:t/>
            </a:r>
            <a:endParaRPr sz="1500">
              <a:solidFill>
                <a:srgbClr val="181A3C"/>
              </a:solidFill>
            </a:endParaRPr>
          </a:p>
          <a:p>
            <a:pPr indent="0" lvl="0" marL="0" rtl="0" algn="just">
              <a:lnSpc>
                <a:spcPct val="115000"/>
              </a:lnSpc>
              <a:spcBef>
                <a:spcPts val="0"/>
              </a:spcBef>
              <a:spcAft>
                <a:spcPts val="0"/>
              </a:spcAft>
              <a:buNone/>
            </a:pPr>
            <a:r>
              <a:rPr lang="es-ES" sz="1500">
                <a:solidFill>
                  <a:srgbClr val="181A3C"/>
                </a:solidFill>
              </a:rPr>
              <a:t>Por otra parte, el sector de movilidad es responsable del </a:t>
            </a:r>
            <a:r>
              <a:rPr b="1" lang="es-ES" sz="1500">
                <a:solidFill>
                  <a:srgbClr val="181A3C"/>
                </a:solidFill>
              </a:rPr>
              <a:t>48% de las emisiones de Gases de Efecto Invernadero</a:t>
            </a:r>
            <a:r>
              <a:rPr lang="es-ES" sz="1500">
                <a:solidFill>
                  <a:srgbClr val="181A3C"/>
                </a:solidFill>
              </a:rPr>
              <a:t>, emitiendo más de 5.4 Millones de toneladas de CO2.</a:t>
            </a:r>
            <a:endParaRPr sz="1500">
              <a:solidFill>
                <a:srgbClr val="181A3C"/>
              </a:solidFill>
            </a:endParaRPr>
          </a:p>
          <a:p>
            <a:pPr indent="0" lvl="0" marL="0" rtl="0" algn="just">
              <a:lnSpc>
                <a:spcPct val="115000"/>
              </a:lnSpc>
              <a:spcBef>
                <a:spcPts val="0"/>
              </a:spcBef>
              <a:spcAft>
                <a:spcPts val="0"/>
              </a:spcAft>
              <a:buNone/>
            </a:pPr>
            <a:r>
              <a:t/>
            </a:r>
            <a:endParaRPr sz="1500">
              <a:solidFill>
                <a:srgbClr val="181A3C"/>
              </a:solidFill>
            </a:endParaRPr>
          </a:p>
        </p:txBody>
      </p:sp>
      <p:sp>
        <p:nvSpPr>
          <p:cNvPr id="124" name="Google Shape;124;g1a6c86eb1ba_0_297"/>
          <p:cNvSpPr txBox="1"/>
          <p:nvPr/>
        </p:nvSpPr>
        <p:spPr>
          <a:xfrm>
            <a:off x="6565575" y="5146875"/>
            <a:ext cx="4893900" cy="9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s-ES" sz="1500">
                <a:solidFill>
                  <a:srgbClr val="181A3C"/>
                </a:solidFill>
              </a:rPr>
              <a:t>El </a:t>
            </a:r>
            <a:r>
              <a:rPr b="1" lang="es-ES" sz="1500">
                <a:solidFill>
                  <a:srgbClr val="181A3C"/>
                </a:solidFill>
              </a:rPr>
              <a:t>sector transporte es el principal emisor</a:t>
            </a:r>
            <a:r>
              <a:rPr lang="es-ES" sz="1500">
                <a:solidFill>
                  <a:srgbClr val="181A3C"/>
                </a:solidFill>
              </a:rPr>
              <a:t> de material particulado 2.5** en la ciudad, </a:t>
            </a:r>
            <a:r>
              <a:rPr b="1" lang="es-ES" sz="1500">
                <a:solidFill>
                  <a:srgbClr val="181A3C"/>
                </a:solidFill>
              </a:rPr>
              <a:t>aportando el 40% del total de emisiones</a:t>
            </a:r>
            <a:r>
              <a:rPr lang="es-ES" sz="1500">
                <a:solidFill>
                  <a:srgbClr val="181A3C"/>
                </a:solidFill>
              </a:rPr>
              <a:t> generadas en la ciudad.</a:t>
            </a:r>
            <a:endParaRPr>
              <a:solidFill>
                <a:srgbClr val="181A3C"/>
              </a:solidFill>
            </a:endParaRPr>
          </a:p>
        </p:txBody>
      </p:sp>
      <p:sp>
        <p:nvSpPr>
          <p:cNvPr id="125" name="Google Shape;125;g1a6c86eb1ba_0_297"/>
          <p:cNvSpPr txBox="1"/>
          <p:nvPr/>
        </p:nvSpPr>
        <p:spPr>
          <a:xfrm>
            <a:off x="5619825" y="6421700"/>
            <a:ext cx="6953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000"/>
              <a:t>** </a:t>
            </a:r>
            <a:r>
              <a:rPr lang="es-ES" sz="1000"/>
              <a:t>Contaminante</a:t>
            </a:r>
            <a:r>
              <a:rPr lang="es-ES" sz="1000"/>
              <a:t> de mayor criticidad debido a que por su pequeño tamaño penetra fácilmente las vías respiratorias.</a:t>
            </a:r>
            <a:endParaRPr sz="1000"/>
          </a:p>
        </p:txBody>
      </p:sp>
      <p:sp>
        <p:nvSpPr>
          <p:cNvPr id="126" name="Google Shape;126;g1a6c86eb1ba_0_297"/>
          <p:cNvSpPr/>
          <p:nvPr/>
        </p:nvSpPr>
        <p:spPr>
          <a:xfrm>
            <a:off x="10639600" y="1995669"/>
            <a:ext cx="1328700" cy="3231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0000"/>
              </a:highlight>
            </a:endParaRPr>
          </a:p>
        </p:txBody>
      </p:sp>
      <p:sp>
        <p:nvSpPr>
          <p:cNvPr id="127" name="Google Shape;127;g1a6c86eb1ba_0_297"/>
          <p:cNvSpPr/>
          <p:nvPr/>
        </p:nvSpPr>
        <p:spPr>
          <a:xfrm>
            <a:off x="9310650" y="4594000"/>
            <a:ext cx="1160400" cy="12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8" name="Google Shape;128;g1a6c86eb1ba_0_297"/>
          <p:cNvCxnSpPr/>
          <p:nvPr/>
        </p:nvCxnSpPr>
        <p:spPr>
          <a:xfrm>
            <a:off x="9877925" y="4112325"/>
            <a:ext cx="0" cy="971700"/>
          </a:xfrm>
          <a:prstGeom prst="straightConnector1">
            <a:avLst/>
          </a:prstGeom>
          <a:noFill/>
          <a:ln cap="flat" cmpd="sng" w="38100">
            <a:solidFill>
              <a:srgbClr val="30B9A8"/>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a6c86eb1ba_0_257"/>
          <p:cNvSpPr/>
          <p:nvPr/>
        </p:nvSpPr>
        <p:spPr>
          <a:xfrm>
            <a:off x="75" y="5526900"/>
            <a:ext cx="12268500" cy="1380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34" name="Google Shape;134;g1a6c86eb1ba_0_257"/>
          <p:cNvSpPr/>
          <p:nvPr/>
        </p:nvSpPr>
        <p:spPr>
          <a:xfrm>
            <a:off x="0" y="0"/>
            <a:ext cx="1887600" cy="56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 name="Google Shape;135;g1a6c86eb1ba_0_257"/>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 name="Google Shape;136;g1a6c86eb1ba_0_257"/>
          <p:cNvSpPr txBox="1"/>
          <p:nvPr>
            <p:ph type="title"/>
          </p:nvPr>
        </p:nvSpPr>
        <p:spPr>
          <a:xfrm>
            <a:off x="198100" y="2514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CAMBIO ESPERADO</a:t>
            </a:r>
            <a:endParaRPr sz="3700">
              <a:solidFill>
                <a:srgbClr val="181A3C"/>
              </a:solidFill>
            </a:endParaRPr>
          </a:p>
        </p:txBody>
      </p:sp>
      <p:sp>
        <p:nvSpPr>
          <p:cNvPr id="137" name="Google Shape;137;g1a6c86eb1ba_0_257"/>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8" name="Google Shape;138;g1a6c86eb1ba_0_257"/>
          <p:cNvPicPr preferRelativeResize="0"/>
          <p:nvPr/>
        </p:nvPicPr>
        <p:blipFill rotWithShape="1">
          <a:blip r:embed="rId3">
            <a:alphaModFix/>
          </a:blip>
          <a:srcRect b="27316" l="7577" r="4917" t="23296"/>
          <a:stretch/>
        </p:blipFill>
        <p:spPr>
          <a:xfrm>
            <a:off x="9286876" y="251425"/>
            <a:ext cx="2266950" cy="963109"/>
          </a:xfrm>
          <a:prstGeom prst="rect">
            <a:avLst/>
          </a:prstGeom>
          <a:noFill/>
          <a:ln>
            <a:noFill/>
          </a:ln>
        </p:spPr>
      </p:pic>
      <p:cxnSp>
        <p:nvCxnSpPr>
          <p:cNvPr id="139" name="Google Shape;139;g1a6c86eb1ba_0_257"/>
          <p:cNvCxnSpPr/>
          <p:nvPr/>
        </p:nvCxnSpPr>
        <p:spPr>
          <a:xfrm>
            <a:off x="-2095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140" name="Google Shape;140;g1a6c86eb1ba_0_257"/>
          <p:cNvCxnSpPr/>
          <p:nvPr/>
        </p:nvCxnSpPr>
        <p:spPr>
          <a:xfrm>
            <a:off x="-152400" y="1174513"/>
            <a:ext cx="5341200" cy="0"/>
          </a:xfrm>
          <a:prstGeom prst="straightConnector1">
            <a:avLst/>
          </a:prstGeom>
          <a:noFill/>
          <a:ln cap="rnd" cmpd="sng" w="57150">
            <a:solidFill>
              <a:srgbClr val="64DF2B"/>
            </a:solidFill>
            <a:prstDash val="solid"/>
            <a:round/>
            <a:headEnd len="sm" w="sm" type="none"/>
            <a:tailEnd len="sm" w="sm" type="none"/>
          </a:ln>
        </p:spPr>
      </p:cxnSp>
      <p:pic>
        <p:nvPicPr>
          <p:cNvPr id="141" name="Google Shape;141;g1a6c86eb1ba_0_257"/>
          <p:cNvPicPr preferRelativeResize="0"/>
          <p:nvPr/>
        </p:nvPicPr>
        <p:blipFill>
          <a:blip r:embed="rId4">
            <a:alphaModFix/>
          </a:blip>
          <a:stretch>
            <a:fillRect/>
          </a:stretch>
        </p:blipFill>
        <p:spPr>
          <a:xfrm>
            <a:off x="83800" y="2064975"/>
            <a:ext cx="5950812" cy="3565875"/>
          </a:xfrm>
          <a:prstGeom prst="rect">
            <a:avLst/>
          </a:prstGeom>
          <a:noFill/>
          <a:ln>
            <a:noFill/>
          </a:ln>
        </p:spPr>
      </p:pic>
      <p:pic>
        <p:nvPicPr>
          <p:cNvPr id="142" name="Google Shape;142;g1a6c86eb1ba_0_257"/>
          <p:cNvPicPr preferRelativeResize="0"/>
          <p:nvPr/>
        </p:nvPicPr>
        <p:blipFill>
          <a:blip r:embed="rId5">
            <a:alphaModFix/>
          </a:blip>
          <a:stretch>
            <a:fillRect/>
          </a:stretch>
        </p:blipFill>
        <p:spPr>
          <a:xfrm>
            <a:off x="6187000" y="2019300"/>
            <a:ext cx="5943142" cy="3565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1a6b391856a_0_14"/>
          <p:cNvSpPr/>
          <p:nvPr/>
        </p:nvSpPr>
        <p:spPr>
          <a:xfrm>
            <a:off x="75" y="5526900"/>
            <a:ext cx="12268500" cy="1380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48" name="Google Shape;148;g1a6b391856a_0_14"/>
          <p:cNvSpPr/>
          <p:nvPr/>
        </p:nvSpPr>
        <p:spPr>
          <a:xfrm>
            <a:off x="0" y="0"/>
            <a:ext cx="1887600" cy="56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9" name="Google Shape;149;g1a6b391856a_0_14"/>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0" name="Google Shape;150;g1a6b391856a_0_14"/>
          <p:cNvSpPr txBox="1"/>
          <p:nvPr>
            <p:ph type="title"/>
          </p:nvPr>
        </p:nvSpPr>
        <p:spPr>
          <a:xfrm>
            <a:off x="198100" y="2514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CAMBIO ESPERADO</a:t>
            </a:r>
            <a:endParaRPr sz="3700">
              <a:solidFill>
                <a:srgbClr val="181A3C"/>
              </a:solidFill>
            </a:endParaRPr>
          </a:p>
        </p:txBody>
      </p:sp>
      <p:sp>
        <p:nvSpPr>
          <p:cNvPr id="151" name="Google Shape;151;g1a6b391856a_0_14"/>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2" name="Google Shape;152;g1a6b391856a_0_14"/>
          <p:cNvPicPr preferRelativeResize="0"/>
          <p:nvPr/>
        </p:nvPicPr>
        <p:blipFill rotWithShape="1">
          <a:blip r:embed="rId3">
            <a:alphaModFix/>
          </a:blip>
          <a:srcRect b="27316" l="7577" r="4917" t="23296"/>
          <a:stretch/>
        </p:blipFill>
        <p:spPr>
          <a:xfrm>
            <a:off x="9286876" y="251425"/>
            <a:ext cx="2266950" cy="963109"/>
          </a:xfrm>
          <a:prstGeom prst="rect">
            <a:avLst/>
          </a:prstGeom>
          <a:noFill/>
          <a:ln>
            <a:noFill/>
          </a:ln>
        </p:spPr>
      </p:pic>
      <p:cxnSp>
        <p:nvCxnSpPr>
          <p:cNvPr id="153" name="Google Shape;153;g1a6b391856a_0_14"/>
          <p:cNvCxnSpPr/>
          <p:nvPr/>
        </p:nvCxnSpPr>
        <p:spPr>
          <a:xfrm>
            <a:off x="-2095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154" name="Google Shape;154;g1a6b391856a_0_14"/>
          <p:cNvCxnSpPr/>
          <p:nvPr/>
        </p:nvCxnSpPr>
        <p:spPr>
          <a:xfrm>
            <a:off x="-152400" y="1174513"/>
            <a:ext cx="5341200" cy="0"/>
          </a:xfrm>
          <a:prstGeom prst="straightConnector1">
            <a:avLst/>
          </a:prstGeom>
          <a:noFill/>
          <a:ln cap="rnd" cmpd="sng" w="57150">
            <a:solidFill>
              <a:srgbClr val="64DF2B"/>
            </a:solidFill>
            <a:prstDash val="solid"/>
            <a:round/>
            <a:headEnd len="sm" w="sm" type="none"/>
            <a:tailEnd len="sm" w="sm" type="none"/>
          </a:ln>
        </p:spPr>
      </p:cxnSp>
      <p:pic>
        <p:nvPicPr>
          <p:cNvPr id="155" name="Google Shape;155;g1a6b391856a_0_14"/>
          <p:cNvPicPr preferRelativeResize="0"/>
          <p:nvPr/>
        </p:nvPicPr>
        <p:blipFill>
          <a:blip r:embed="rId4">
            <a:alphaModFix/>
          </a:blip>
          <a:stretch>
            <a:fillRect/>
          </a:stretch>
        </p:blipFill>
        <p:spPr>
          <a:xfrm>
            <a:off x="0" y="914650"/>
            <a:ext cx="8989950" cy="5943350"/>
          </a:xfrm>
          <a:prstGeom prst="rect">
            <a:avLst/>
          </a:prstGeom>
          <a:noFill/>
          <a:ln>
            <a:noFill/>
          </a:ln>
        </p:spPr>
      </p:pic>
      <p:pic>
        <p:nvPicPr>
          <p:cNvPr id="156" name="Google Shape;156;g1a6b391856a_0_14"/>
          <p:cNvPicPr preferRelativeResize="0"/>
          <p:nvPr/>
        </p:nvPicPr>
        <p:blipFill>
          <a:blip r:embed="rId5">
            <a:alphaModFix/>
          </a:blip>
          <a:stretch>
            <a:fillRect/>
          </a:stretch>
        </p:blipFill>
        <p:spPr>
          <a:xfrm>
            <a:off x="8913750" y="3362325"/>
            <a:ext cx="698400" cy="344088"/>
          </a:xfrm>
          <a:prstGeom prst="rect">
            <a:avLst/>
          </a:prstGeom>
          <a:noFill/>
          <a:ln>
            <a:noFill/>
          </a:ln>
        </p:spPr>
      </p:pic>
      <p:sp>
        <p:nvSpPr>
          <p:cNvPr id="157" name="Google Shape;157;g1a6b391856a_0_14"/>
          <p:cNvSpPr txBox="1"/>
          <p:nvPr/>
        </p:nvSpPr>
        <p:spPr>
          <a:xfrm>
            <a:off x="9608700" y="2653325"/>
            <a:ext cx="2507100" cy="2251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s-ES" sz="1700">
                <a:solidFill>
                  <a:srgbClr val="181A3C"/>
                </a:solidFill>
              </a:rPr>
              <a:t>En el </a:t>
            </a:r>
            <a:r>
              <a:rPr b="1" lang="es-ES" sz="1700">
                <a:solidFill>
                  <a:srgbClr val="181A3C"/>
                </a:solidFill>
              </a:rPr>
              <a:t>Plan de Acción Climática</a:t>
            </a:r>
            <a:r>
              <a:rPr lang="es-ES" sz="1700">
                <a:solidFill>
                  <a:srgbClr val="181A3C"/>
                </a:solidFill>
              </a:rPr>
              <a:t> se estima que el </a:t>
            </a:r>
            <a:r>
              <a:rPr b="1" lang="es-ES" sz="1700">
                <a:solidFill>
                  <a:srgbClr val="181A3C"/>
                </a:solidFill>
              </a:rPr>
              <a:t>cambio de combustible</a:t>
            </a:r>
            <a:r>
              <a:rPr lang="es-ES" sz="1700">
                <a:solidFill>
                  <a:srgbClr val="181A3C"/>
                </a:solidFill>
              </a:rPr>
              <a:t> reduzca en un 31% las emisiones de GEI de la ciudad</a:t>
            </a:r>
            <a:endParaRPr sz="1600">
              <a:solidFill>
                <a:srgbClr val="181A3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D"/>
        </a:solidFill>
      </p:bgPr>
    </p:bg>
    <p:spTree>
      <p:nvGrpSpPr>
        <p:cNvPr id="162" name="Shape 162"/>
        <p:cNvGrpSpPr/>
        <p:nvPr/>
      </p:nvGrpSpPr>
      <p:grpSpPr>
        <a:xfrm>
          <a:off x="0" y="0"/>
          <a:ext cx="0" cy="0"/>
          <a:chOff x="0" y="0"/>
          <a:chExt cx="0" cy="0"/>
        </a:xfrm>
      </p:grpSpPr>
      <p:sp>
        <p:nvSpPr>
          <p:cNvPr id="163" name="Google Shape;163;g1a6c86eb1ba_0_972"/>
          <p:cNvSpPr txBox="1"/>
          <p:nvPr>
            <p:ph type="ctrTitle"/>
          </p:nvPr>
        </p:nvSpPr>
        <p:spPr>
          <a:xfrm>
            <a:off x="10" y="4086602"/>
            <a:ext cx="7095000" cy="217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6E026"/>
              </a:buClr>
              <a:buSzPts val="4800"/>
              <a:buFont typeface="Arial"/>
              <a:buNone/>
            </a:pPr>
            <a:r>
              <a:rPr lang="es-ES" sz="4600">
                <a:solidFill>
                  <a:srgbClr val="1C2046"/>
                </a:solidFill>
              </a:rPr>
              <a:t>Definición y Alcance</a:t>
            </a:r>
            <a:endParaRPr sz="4600">
              <a:solidFill>
                <a:srgbClr val="1C204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a6c86eb1ba_0_25"/>
          <p:cNvSpPr/>
          <p:nvPr/>
        </p:nvSpPr>
        <p:spPr>
          <a:xfrm>
            <a:off x="-266700" y="0"/>
            <a:ext cx="2078100" cy="56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69" name="Google Shape;169;g1a6c86eb1ba_0_25"/>
          <p:cNvSpPr/>
          <p:nvPr/>
        </p:nvSpPr>
        <p:spPr>
          <a:xfrm>
            <a:off x="2726675" y="1470750"/>
            <a:ext cx="2859000" cy="699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1a6c86eb1ba_0_25"/>
          <p:cNvSpPr/>
          <p:nvPr/>
        </p:nvSpPr>
        <p:spPr>
          <a:xfrm>
            <a:off x="-762000" y="5553500"/>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171" name="Google Shape;171;g1a6c86eb1ba_0_25"/>
          <p:cNvSpPr txBox="1"/>
          <p:nvPr>
            <p:ph type="title"/>
          </p:nvPr>
        </p:nvSpPr>
        <p:spPr>
          <a:xfrm>
            <a:off x="185125" y="1376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b="1" lang="es-ES">
                <a:solidFill>
                  <a:srgbClr val="181A3C"/>
                </a:solidFill>
              </a:rPr>
              <a:t>ARTICULACIÓN</a:t>
            </a:r>
            <a:endParaRPr b="1" sz="3700">
              <a:solidFill>
                <a:srgbClr val="181A3C"/>
              </a:solidFill>
            </a:endParaRPr>
          </a:p>
        </p:txBody>
      </p:sp>
      <p:sp>
        <p:nvSpPr>
          <p:cNvPr id="172" name="Google Shape;172;g1a6c86eb1ba_0_25"/>
          <p:cNvSpPr/>
          <p:nvPr/>
        </p:nvSpPr>
        <p:spPr>
          <a:xfrm>
            <a:off x="7962750" y="0"/>
            <a:ext cx="42291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173" name="Google Shape;173;g1a6c86eb1ba_0_25"/>
          <p:cNvPicPr preferRelativeResize="0"/>
          <p:nvPr/>
        </p:nvPicPr>
        <p:blipFill rotWithShape="1">
          <a:blip r:embed="rId3">
            <a:alphaModFix/>
          </a:blip>
          <a:srcRect b="27316" l="7577" r="4917" t="23296"/>
          <a:stretch/>
        </p:blipFill>
        <p:spPr>
          <a:xfrm>
            <a:off x="9286876" y="251425"/>
            <a:ext cx="2266950" cy="963109"/>
          </a:xfrm>
          <a:prstGeom prst="rect">
            <a:avLst/>
          </a:prstGeom>
          <a:noFill/>
          <a:ln>
            <a:noFill/>
          </a:ln>
        </p:spPr>
      </p:pic>
      <p:cxnSp>
        <p:nvCxnSpPr>
          <p:cNvPr id="174" name="Google Shape;174;g1a6c86eb1ba_0_25"/>
          <p:cNvCxnSpPr/>
          <p:nvPr/>
        </p:nvCxnSpPr>
        <p:spPr>
          <a:xfrm>
            <a:off x="-264400" y="760175"/>
            <a:ext cx="5034000" cy="30300"/>
          </a:xfrm>
          <a:prstGeom prst="straightConnector1">
            <a:avLst/>
          </a:prstGeom>
          <a:noFill/>
          <a:ln cap="rnd" cmpd="sng" w="57150">
            <a:solidFill>
              <a:srgbClr val="64DF2B"/>
            </a:solidFill>
            <a:prstDash val="solid"/>
            <a:round/>
            <a:headEnd len="sm" w="sm" type="none"/>
            <a:tailEnd len="sm" w="sm" type="none"/>
          </a:ln>
        </p:spPr>
      </p:cxnSp>
      <p:cxnSp>
        <p:nvCxnSpPr>
          <p:cNvPr id="175" name="Google Shape;175;g1a6c86eb1ba_0_25"/>
          <p:cNvCxnSpPr/>
          <p:nvPr/>
        </p:nvCxnSpPr>
        <p:spPr>
          <a:xfrm>
            <a:off x="-266700" y="945925"/>
            <a:ext cx="4549500" cy="0"/>
          </a:xfrm>
          <a:prstGeom prst="straightConnector1">
            <a:avLst/>
          </a:prstGeom>
          <a:noFill/>
          <a:ln cap="rnd" cmpd="sng" w="57150">
            <a:solidFill>
              <a:srgbClr val="64DF2B"/>
            </a:solidFill>
            <a:prstDash val="solid"/>
            <a:round/>
            <a:headEnd len="sm" w="sm" type="none"/>
            <a:tailEnd len="sm" w="sm" type="none"/>
          </a:ln>
        </p:spPr>
      </p:cxnSp>
      <p:sp>
        <p:nvSpPr>
          <p:cNvPr id="176" name="Google Shape;176;g1a6c86eb1ba_0_25"/>
          <p:cNvSpPr/>
          <p:nvPr/>
        </p:nvSpPr>
        <p:spPr>
          <a:xfrm>
            <a:off x="75" y="5526900"/>
            <a:ext cx="12268500" cy="1380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177" name="Google Shape;177;g1a6c86eb1ba_0_25"/>
          <p:cNvPicPr preferRelativeResize="0"/>
          <p:nvPr/>
        </p:nvPicPr>
        <p:blipFill rotWithShape="1">
          <a:blip r:embed="rId4">
            <a:alphaModFix/>
          </a:blip>
          <a:srcRect b="0" l="0" r="0" t="0"/>
          <a:stretch/>
        </p:blipFill>
        <p:spPr>
          <a:xfrm>
            <a:off x="6743068" y="5358667"/>
            <a:ext cx="699324" cy="699300"/>
          </a:xfrm>
          <a:prstGeom prst="rect">
            <a:avLst/>
          </a:prstGeom>
          <a:noFill/>
          <a:ln>
            <a:noFill/>
          </a:ln>
        </p:spPr>
      </p:pic>
      <p:sp>
        <p:nvSpPr>
          <p:cNvPr id="178" name="Google Shape;178;g1a6c86eb1ba_0_25"/>
          <p:cNvSpPr txBox="1"/>
          <p:nvPr/>
        </p:nvSpPr>
        <p:spPr>
          <a:xfrm>
            <a:off x="3840575" y="4549075"/>
            <a:ext cx="2424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500">
                <a:solidFill>
                  <a:schemeClr val="dk1"/>
                </a:solidFill>
              </a:rPr>
              <a:t>Infraestructura de recarga</a:t>
            </a:r>
            <a:endParaRPr sz="1500">
              <a:solidFill>
                <a:schemeClr val="dk1"/>
              </a:solidFill>
            </a:endParaRPr>
          </a:p>
          <a:p>
            <a:pPr indent="0" lvl="0" marL="0" rtl="0" algn="l">
              <a:spcBef>
                <a:spcPts val="0"/>
              </a:spcBef>
              <a:spcAft>
                <a:spcPts val="0"/>
              </a:spcAft>
              <a:buNone/>
            </a:pPr>
            <a:r>
              <a:rPr lang="es-ES" sz="1100">
                <a:solidFill>
                  <a:schemeClr val="dk1"/>
                </a:solidFill>
              </a:rPr>
              <a:t>POT - Art. 212 y 213</a:t>
            </a:r>
            <a:endParaRPr sz="1100">
              <a:solidFill>
                <a:schemeClr val="dk1"/>
              </a:solidFill>
            </a:endParaRPr>
          </a:p>
        </p:txBody>
      </p:sp>
      <p:sp>
        <p:nvSpPr>
          <p:cNvPr id="179" name="Google Shape;179;g1a6c86eb1ba_0_25"/>
          <p:cNvSpPr/>
          <p:nvPr/>
        </p:nvSpPr>
        <p:spPr>
          <a:xfrm>
            <a:off x="8905601" y="4418800"/>
            <a:ext cx="1962600" cy="963000"/>
          </a:xfrm>
          <a:prstGeom prst="roundRect">
            <a:avLst>
              <a:gd fmla="val 16667" name="adj"/>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ES" sz="2400"/>
              <a:t>Política Bicicleta</a:t>
            </a:r>
            <a:endParaRPr b="1" sz="2400"/>
          </a:p>
        </p:txBody>
      </p:sp>
      <p:sp>
        <p:nvSpPr>
          <p:cNvPr id="180" name="Google Shape;180;g1a6c86eb1ba_0_25"/>
          <p:cNvSpPr txBox="1"/>
          <p:nvPr/>
        </p:nvSpPr>
        <p:spPr>
          <a:xfrm>
            <a:off x="514000" y="1281775"/>
            <a:ext cx="1089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2800">
                <a:solidFill>
                  <a:schemeClr val="dk1"/>
                </a:solidFill>
              </a:rPr>
              <a:t>POT</a:t>
            </a:r>
            <a:endParaRPr/>
          </a:p>
        </p:txBody>
      </p:sp>
      <p:sp>
        <p:nvSpPr>
          <p:cNvPr id="181" name="Google Shape;181;g1a6c86eb1ba_0_25"/>
          <p:cNvSpPr txBox="1"/>
          <p:nvPr/>
        </p:nvSpPr>
        <p:spPr>
          <a:xfrm>
            <a:off x="972888" y="1998600"/>
            <a:ext cx="1566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ES" sz="2800">
                <a:solidFill>
                  <a:schemeClr val="dk1"/>
                </a:solidFill>
              </a:rPr>
              <a:t>PMSS</a:t>
            </a:r>
            <a:endParaRPr/>
          </a:p>
        </p:txBody>
      </p:sp>
      <p:sp>
        <p:nvSpPr>
          <p:cNvPr id="182" name="Google Shape;182;g1a6c86eb1ba_0_25"/>
          <p:cNvSpPr/>
          <p:nvPr/>
        </p:nvSpPr>
        <p:spPr>
          <a:xfrm>
            <a:off x="8902575" y="5599125"/>
            <a:ext cx="1962600" cy="963000"/>
          </a:xfrm>
          <a:prstGeom prst="roundRect">
            <a:avLst>
              <a:gd fmla="val 16667" name="adj"/>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ES" sz="2400"/>
              <a:t>Política </a:t>
            </a:r>
            <a:endParaRPr b="1" sz="2400"/>
          </a:p>
          <a:p>
            <a:pPr indent="0" lvl="0" marL="0" rtl="0" algn="ctr">
              <a:spcBef>
                <a:spcPts val="0"/>
              </a:spcBef>
              <a:spcAft>
                <a:spcPts val="0"/>
              </a:spcAft>
              <a:buNone/>
            </a:pPr>
            <a:r>
              <a:rPr b="1" lang="es-ES" sz="2400"/>
              <a:t>Peatón</a:t>
            </a:r>
            <a:endParaRPr b="1" sz="2400"/>
          </a:p>
        </p:txBody>
      </p:sp>
      <p:sp>
        <p:nvSpPr>
          <p:cNvPr id="183" name="Google Shape;183;g1a6c86eb1ba_0_25"/>
          <p:cNvSpPr txBox="1"/>
          <p:nvPr/>
        </p:nvSpPr>
        <p:spPr>
          <a:xfrm rot="5400000">
            <a:off x="10233397" y="4967825"/>
            <a:ext cx="2264100" cy="1046700"/>
          </a:xfrm>
          <a:prstGeom prst="rect">
            <a:avLst/>
          </a:prstGeom>
          <a:noFill/>
          <a:ln cap="flat" cmpd="sng" w="9525">
            <a:solidFill>
              <a:schemeClr val="lt1"/>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s-ES" sz="2800">
                <a:solidFill>
                  <a:srgbClr val="60E21A"/>
                </a:solidFill>
              </a:rPr>
              <a:t>Movilidad Sostenible</a:t>
            </a:r>
            <a:endParaRPr>
              <a:solidFill>
                <a:srgbClr val="60E21A"/>
              </a:solidFill>
            </a:endParaRPr>
          </a:p>
        </p:txBody>
      </p:sp>
      <p:cxnSp>
        <p:nvCxnSpPr>
          <p:cNvPr id="184" name="Google Shape;184;g1a6c86eb1ba_0_25"/>
          <p:cNvCxnSpPr>
            <a:endCxn id="179" idx="1"/>
          </p:cNvCxnSpPr>
          <p:nvPr/>
        </p:nvCxnSpPr>
        <p:spPr>
          <a:xfrm flipH="1" rot="10800000">
            <a:off x="8461001" y="4900300"/>
            <a:ext cx="444600" cy="486900"/>
          </a:xfrm>
          <a:prstGeom prst="straightConnector1">
            <a:avLst/>
          </a:prstGeom>
          <a:noFill/>
          <a:ln cap="flat" cmpd="sng" w="76200">
            <a:solidFill>
              <a:srgbClr val="181A3C"/>
            </a:solidFill>
            <a:prstDash val="solid"/>
            <a:round/>
            <a:headEnd len="med" w="med" type="none"/>
            <a:tailEnd len="med" w="med" type="none"/>
          </a:ln>
        </p:spPr>
      </p:cxnSp>
      <p:cxnSp>
        <p:nvCxnSpPr>
          <p:cNvPr id="185" name="Google Shape;185;g1a6c86eb1ba_0_25"/>
          <p:cNvCxnSpPr>
            <a:endCxn id="182" idx="1"/>
          </p:cNvCxnSpPr>
          <p:nvPr/>
        </p:nvCxnSpPr>
        <p:spPr>
          <a:xfrm>
            <a:off x="8477475" y="5701125"/>
            <a:ext cx="425100" cy="379500"/>
          </a:xfrm>
          <a:prstGeom prst="straightConnector1">
            <a:avLst/>
          </a:prstGeom>
          <a:noFill/>
          <a:ln cap="flat" cmpd="sng" w="76200">
            <a:solidFill>
              <a:srgbClr val="181A3C"/>
            </a:solidFill>
            <a:prstDash val="solid"/>
            <a:round/>
            <a:headEnd len="med" w="med" type="none"/>
            <a:tailEnd len="med" w="med" type="none"/>
          </a:ln>
        </p:spPr>
      </p:cxnSp>
      <p:cxnSp>
        <p:nvCxnSpPr>
          <p:cNvPr id="186" name="Google Shape;186;g1a6c86eb1ba_0_25"/>
          <p:cNvCxnSpPr>
            <a:stCxn id="179" idx="2"/>
            <a:endCxn id="182" idx="0"/>
          </p:cNvCxnSpPr>
          <p:nvPr/>
        </p:nvCxnSpPr>
        <p:spPr>
          <a:xfrm flipH="1">
            <a:off x="9883901" y="5381800"/>
            <a:ext cx="3000" cy="217200"/>
          </a:xfrm>
          <a:prstGeom prst="straightConnector1">
            <a:avLst/>
          </a:prstGeom>
          <a:noFill/>
          <a:ln cap="flat" cmpd="sng" w="76200">
            <a:solidFill>
              <a:srgbClr val="181A3C"/>
            </a:solidFill>
            <a:prstDash val="solid"/>
            <a:round/>
            <a:headEnd len="med" w="med" type="none"/>
            <a:tailEnd len="med" w="med" type="none"/>
          </a:ln>
        </p:spPr>
      </p:cxnSp>
      <p:cxnSp>
        <p:nvCxnSpPr>
          <p:cNvPr id="187" name="Google Shape;187;g1a6c86eb1ba_0_25"/>
          <p:cNvCxnSpPr/>
          <p:nvPr/>
        </p:nvCxnSpPr>
        <p:spPr>
          <a:xfrm>
            <a:off x="11013247" y="4494551"/>
            <a:ext cx="704400" cy="0"/>
          </a:xfrm>
          <a:prstGeom prst="straightConnector1">
            <a:avLst/>
          </a:prstGeom>
          <a:noFill/>
          <a:ln cap="flat" cmpd="sng" w="19050">
            <a:solidFill>
              <a:srgbClr val="181A3C"/>
            </a:solidFill>
            <a:prstDash val="solid"/>
            <a:round/>
            <a:headEnd len="med" w="med" type="none"/>
            <a:tailEnd len="med" w="med" type="none"/>
          </a:ln>
        </p:spPr>
      </p:cxnSp>
      <p:cxnSp>
        <p:nvCxnSpPr>
          <p:cNvPr id="188" name="Google Shape;188;g1a6c86eb1ba_0_25"/>
          <p:cNvCxnSpPr/>
          <p:nvPr/>
        </p:nvCxnSpPr>
        <p:spPr>
          <a:xfrm>
            <a:off x="11013247" y="6560501"/>
            <a:ext cx="704400" cy="0"/>
          </a:xfrm>
          <a:prstGeom prst="straightConnector1">
            <a:avLst/>
          </a:prstGeom>
          <a:noFill/>
          <a:ln cap="flat" cmpd="sng" w="19050">
            <a:solidFill>
              <a:srgbClr val="181A3C"/>
            </a:solidFill>
            <a:prstDash val="solid"/>
            <a:round/>
            <a:headEnd len="med" w="med" type="none"/>
            <a:tailEnd len="med" w="med" type="none"/>
          </a:ln>
        </p:spPr>
      </p:cxnSp>
      <p:grpSp>
        <p:nvGrpSpPr>
          <p:cNvPr id="189" name="Google Shape;189;g1a6c86eb1ba_0_25"/>
          <p:cNvGrpSpPr/>
          <p:nvPr/>
        </p:nvGrpSpPr>
        <p:grpSpPr>
          <a:xfrm>
            <a:off x="1287150" y="2690400"/>
            <a:ext cx="7203200" cy="3880200"/>
            <a:chOff x="1287150" y="2690400"/>
            <a:chExt cx="7203200" cy="3880200"/>
          </a:xfrm>
        </p:grpSpPr>
        <p:sp>
          <p:nvSpPr>
            <p:cNvPr id="190" name="Google Shape;190;g1a6c86eb1ba_0_25"/>
            <p:cNvSpPr/>
            <p:nvPr/>
          </p:nvSpPr>
          <p:spPr>
            <a:xfrm>
              <a:off x="1287150" y="2690400"/>
              <a:ext cx="7190400" cy="3880200"/>
            </a:xfrm>
            <a:prstGeom prst="roundRect">
              <a:avLst>
                <a:gd fmla="val 16667" name="adj"/>
              </a:avLst>
            </a:prstGeom>
            <a:solidFill>
              <a:schemeClr val="lt1"/>
            </a:solidFill>
            <a:ln cap="flat" cmpd="sng" w="76200">
              <a:solidFill>
                <a:srgbClr val="181A3C"/>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2800"/>
            </a:p>
            <a:p>
              <a:pPr indent="0" lvl="0" marL="0" rtl="0" algn="ctr">
                <a:spcBef>
                  <a:spcPts val="0"/>
                </a:spcBef>
                <a:spcAft>
                  <a:spcPts val="0"/>
                </a:spcAft>
                <a:buNone/>
              </a:pPr>
              <a:r>
                <a:rPr b="1" lang="es-ES" sz="2800"/>
                <a:t>Política de Cero y Bajas Emisiones</a:t>
              </a:r>
              <a:endParaRPr b="1" sz="2800"/>
            </a:p>
          </p:txBody>
        </p:sp>
        <p:grpSp>
          <p:nvGrpSpPr>
            <p:cNvPr id="191" name="Google Shape;191;g1a6c86eb1ba_0_25"/>
            <p:cNvGrpSpPr/>
            <p:nvPr/>
          </p:nvGrpSpPr>
          <p:grpSpPr>
            <a:xfrm>
              <a:off x="1545000" y="3462145"/>
              <a:ext cx="479400" cy="479400"/>
              <a:chOff x="5384525" y="2601975"/>
              <a:chExt cx="479400" cy="479400"/>
            </a:xfrm>
          </p:grpSpPr>
          <p:sp>
            <p:nvSpPr>
              <p:cNvPr id="192" name="Google Shape;192;g1a6c86eb1ba_0_25"/>
              <p:cNvSpPr/>
              <p:nvPr/>
            </p:nvSpPr>
            <p:spPr>
              <a:xfrm>
                <a:off x="5384525" y="2601975"/>
                <a:ext cx="479400" cy="4794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Imagen que contiene dibujo&#10;&#10;Descripción generada automáticamente" id="193" name="Google Shape;193;g1a6c86eb1ba_0_25"/>
              <p:cNvPicPr preferRelativeResize="0"/>
              <p:nvPr/>
            </p:nvPicPr>
            <p:blipFill rotWithShape="1">
              <a:blip r:embed="rId5">
                <a:alphaModFix/>
              </a:blip>
              <a:srcRect b="0" l="0" r="0" t="0"/>
              <a:stretch/>
            </p:blipFill>
            <p:spPr>
              <a:xfrm>
                <a:off x="5450580" y="2670182"/>
                <a:ext cx="348585" cy="348585"/>
              </a:xfrm>
              <a:prstGeom prst="rect">
                <a:avLst/>
              </a:prstGeom>
              <a:noFill/>
              <a:ln>
                <a:noFill/>
              </a:ln>
            </p:spPr>
          </p:pic>
        </p:grpSp>
        <p:sp>
          <p:nvSpPr>
            <p:cNvPr id="194" name="Google Shape;194;g1a6c86eb1ba_0_25"/>
            <p:cNvSpPr txBox="1"/>
            <p:nvPr/>
          </p:nvSpPr>
          <p:spPr>
            <a:xfrm>
              <a:off x="2111648" y="2789249"/>
              <a:ext cx="2668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500">
                  <a:solidFill>
                    <a:schemeClr val="dk1"/>
                  </a:solidFill>
                </a:rPr>
                <a:t>Infraestructura de recarga</a:t>
              </a:r>
              <a:endParaRPr sz="1500">
                <a:solidFill>
                  <a:schemeClr val="dk1"/>
                </a:solidFill>
              </a:endParaRPr>
            </a:p>
            <a:p>
              <a:pPr indent="0" lvl="0" marL="0" rtl="0" algn="l">
                <a:spcBef>
                  <a:spcPts val="0"/>
                </a:spcBef>
                <a:spcAft>
                  <a:spcPts val="0"/>
                </a:spcAft>
                <a:buNone/>
              </a:pPr>
              <a:r>
                <a:rPr lang="es-ES" sz="1100">
                  <a:solidFill>
                    <a:schemeClr val="dk1"/>
                  </a:solidFill>
                </a:rPr>
                <a:t>POT - Art. 212 y 213</a:t>
              </a:r>
              <a:endParaRPr sz="1500">
                <a:solidFill>
                  <a:schemeClr val="dk1"/>
                </a:solidFill>
              </a:endParaRPr>
            </a:p>
          </p:txBody>
        </p:sp>
        <p:grpSp>
          <p:nvGrpSpPr>
            <p:cNvPr id="195" name="Google Shape;195;g1a6c86eb1ba_0_25"/>
            <p:cNvGrpSpPr/>
            <p:nvPr/>
          </p:nvGrpSpPr>
          <p:grpSpPr>
            <a:xfrm>
              <a:off x="1556057" y="2855353"/>
              <a:ext cx="457301" cy="457301"/>
              <a:chOff x="10255059" y="1815862"/>
              <a:chExt cx="1584000" cy="1584000"/>
            </a:xfrm>
          </p:grpSpPr>
          <p:sp>
            <p:nvSpPr>
              <p:cNvPr id="196" name="Google Shape;196;g1a6c86eb1ba_0_25"/>
              <p:cNvSpPr/>
              <p:nvPr/>
            </p:nvSpPr>
            <p:spPr>
              <a:xfrm>
                <a:off x="10255059" y="1815862"/>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97" name="Google Shape;197;g1a6c86eb1ba_0_25"/>
              <p:cNvPicPr preferRelativeResize="0"/>
              <p:nvPr/>
            </p:nvPicPr>
            <p:blipFill rotWithShape="1">
              <a:blip r:embed="rId6">
                <a:alphaModFix/>
              </a:blip>
              <a:srcRect b="0" l="0" r="0" t="0"/>
              <a:stretch/>
            </p:blipFill>
            <p:spPr>
              <a:xfrm>
                <a:off x="10633959" y="2038483"/>
                <a:ext cx="1031585" cy="1031585"/>
              </a:xfrm>
              <a:prstGeom prst="rect">
                <a:avLst/>
              </a:prstGeom>
              <a:noFill/>
              <a:ln>
                <a:noFill/>
              </a:ln>
            </p:spPr>
          </p:pic>
        </p:grpSp>
        <p:sp>
          <p:nvSpPr>
            <p:cNvPr id="198" name="Google Shape;198;g1a6c86eb1ba_0_25"/>
            <p:cNvSpPr txBox="1"/>
            <p:nvPr/>
          </p:nvSpPr>
          <p:spPr>
            <a:xfrm>
              <a:off x="2111648" y="3552519"/>
              <a:ext cx="2668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500">
                  <a:solidFill>
                    <a:schemeClr val="dk1"/>
                  </a:solidFill>
                </a:rPr>
                <a:t>Incentivos y desincentivos</a:t>
              </a:r>
              <a:endParaRPr sz="1500">
                <a:solidFill>
                  <a:schemeClr val="dk1"/>
                </a:solidFill>
              </a:endParaRPr>
            </a:p>
          </p:txBody>
        </p:sp>
        <p:grpSp>
          <p:nvGrpSpPr>
            <p:cNvPr id="199" name="Google Shape;199;g1a6c86eb1ba_0_25"/>
            <p:cNvGrpSpPr/>
            <p:nvPr/>
          </p:nvGrpSpPr>
          <p:grpSpPr>
            <a:xfrm>
              <a:off x="1556054" y="4037804"/>
              <a:ext cx="457301" cy="457301"/>
              <a:chOff x="7504925" y="3894937"/>
              <a:chExt cx="1584000" cy="1584000"/>
            </a:xfrm>
          </p:grpSpPr>
          <p:sp>
            <p:nvSpPr>
              <p:cNvPr id="200" name="Google Shape;200;g1a6c86eb1ba_0_25"/>
              <p:cNvSpPr/>
              <p:nvPr/>
            </p:nvSpPr>
            <p:spPr>
              <a:xfrm>
                <a:off x="7504925" y="3894937"/>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01" name="Google Shape;201;g1a6c86eb1ba_0_25"/>
              <p:cNvPicPr preferRelativeResize="0"/>
              <p:nvPr/>
            </p:nvPicPr>
            <p:blipFill rotWithShape="1">
              <a:blip r:embed="rId7">
                <a:alphaModFix/>
              </a:blip>
              <a:srcRect b="0" l="0" r="0" t="0"/>
              <a:stretch/>
            </p:blipFill>
            <p:spPr>
              <a:xfrm>
                <a:off x="7734763" y="4056125"/>
                <a:ext cx="1238925" cy="1238925"/>
              </a:xfrm>
              <a:prstGeom prst="rect">
                <a:avLst/>
              </a:prstGeom>
              <a:noFill/>
              <a:ln>
                <a:noFill/>
              </a:ln>
            </p:spPr>
          </p:pic>
        </p:grpSp>
        <p:sp>
          <p:nvSpPr>
            <p:cNvPr id="202" name="Google Shape;202;g1a6c86eb1ba_0_25"/>
            <p:cNvSpPr txBox="1"/>
            <p:nvPr/>
          </p:nvSpPr>
          <p:spPr>
            <a:xfrm>
              <a:off x="2111648" y="4070107"/>
              <a:ext cx="2668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500">
                  <a:solidFill>
                    <a:schemeClr val="dk1"/>
                  </a:solidFill>
                </a:rPr>
                <a:t>Capacitaciones</a:t>
              </a:r>
              <a:endParaRPr sz="1500">
                <a:solidFill>
                  <a:schemeClr val="dk1"/>
                </a:solidFill>
              </a:endParaRPr>
            </a:p>
          </p:txBody>
        </p:sp>
        <p:pic>
          <p:nvPicPr>
            <p:cNvPr id="203" name="Google Shape;203;g1a6c86eb1ba_0_25"/>
            <p:cNvPicPr preferRelativeResize="0"/>
            <p:nvPr/>
          </p:nvPicPr>
          <p:blipFill>
            <a:blip r:embed="rId8">
              <a:alphaModFix/>
            </a:blip>
            <a:stretch>
              <a:fillRect/>
            </a:stretch>
          </p:blipFill>
          <p:spPr>
            <a:xfrm>
              <a:off x="1583825" y="4619875"/>
              <a:ext cx="457300" cy="457300"/>
            </a:xfrm>
            <a:prstGeom prst="rect">
              <a:avLst/>
            </a:prstGeom>
            <a:noFill/>
            <a:ln>
              <a:noFill/>
            </a:ln>
          </p:spPr>
        </p:pic>
        <p:sp>
          <p:nvSpPr>
            <p:cNvPr id="204" name="Google Shape;204;g1a6c86eb1ba_0_25"/>
            <p:cNvSpPr txBox="1"/>
            <p:nvPr/>
          </p:nvSpPr>
          <p:spPr>
            <a:xfrm>
              <a:off x="2111660" y="4640770"/>
              <a:ext cx="2668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500">
                  <a:solidFill>
                    <a:schemeClr val="dk1"/>
                  </a:solidFill>
                </a:rPr>
                <a:t>Proyectos piloto</a:t>
              </a:r>
              <a:endParaRPr sz="1500">
                <a:solidFill>
                  <a:schemeClr val="dk1"/>
                </a:solidFill>
              </a:endParaRPr>
            </a:p>
          </p:txBody>
        </p:sp>
        <p:pic>
          <p:nvPicPr>
            <p:cNvPr id="205" name="Google Shape;205;g1a6c86eb1ba_0_25"/>
            <p:cNvPicPr preferRelativeResize="0"/>
            <p:nvPr/>
          </p:nvPicPr>
          <p:blipFill rotWithShape="1">
            <a:blip r:embed="rId9">
              <a:alphaModFix/>
            </a:blip>
            <a:srcRect b="27338" l="26215" r="25110" t="27197"/>
            <a:stretch/>
          </p:blipFill>
          <p:spPr>
            <a:xfrm>
              <a:off x="1545000" y="5201950"/>
              <a:ext cx="479400" cy="447800"/>
            </a:xfrm>
            <a:prstGeom prst="rect">
              <a:avLst/>
            </a:prstGeom>
            <a:noFill/>
            <a:ln>
              <a:noFill/>
            </a:ln>
          </p:spPr>
        </p:pic>
        <p:sp>
          <p:nvSpPr>
            <p:cNvPr id="206" name="Google Shape;206;g1a6c86eb1ba_0_25"/>
            <p:cNvSpPr txBox="1"/>
            <p:nvPr/>
          </p:nvSpPr>
          <p:spPr>
            <a:xfrm>
              <a:off x="2131860" y="5211445"/>
              <a:ext cx="2668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500">
                  <a:solidFill>
                    <a:schemeClr val="dk1"/>
                  </a:solidFill>
                </a:rPr>
                <a:t>Conducción sostenible</a:t>
              </a:r>
              <a:endParaRPr sz="1500">
                <a:solidFill>
                  <a:schemeClr val="dk1"/>
                </a:solidFill>
              </a:endParaRPr>
            </a:p>
          </p:txBody>
        </p:sp>
        <p:grpSp>
          <p:nvGrpSpPr>
            <p:cNvPr id="207" name="Google Shape;207;g1a6c86eb1ba_0_25"/>
            <p:cNvGrpSpPr/>
            <p:nvPr/>
          </p:nvGrpSpPr>
          <p:grpSpPr>
            <a:xfrm>
              <a:off x="5145954" y="4051351"/>
              <a:ext cx="425100" cy="430200"/>
              <a:chOff x="5206004" y="4504426"/>
              <a:chExt cx="425100" cy="430200"/>
            </a:xfrm>
          </p:grpSpPr>
          <p:sp>
            <p:nvSpPr>
              <p:cNvPr id="208" name="Google Shape;208;g1a6c86eb1ba_0_25"/>
              <p:cNvSpPr/>
              <p:nvPr/>
            </p:nvSpPr>
            <p:spPr>
              <a:xfrm>
                <a:off x="5206004" y="4504426"/>
                <a:ext cx="425100" cy="4302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09" name="Google Shape;209;g1a6c86eb1ba_0_25"/>
              <p:cNvPicPr preferRelativeResize="0"/>
              <p:nvPr/>
            </p:nvPicPr>
            <p:blipFill rotWithShape="1">
              <a:blip r:embed="rId10">
                <a:alphaModFix/>
              </a:blip>
              <a:srcRect b="0" l="0" r="0" t="0"/>
              <a:stretch/>
            </p:blipFill>
            <p:spPr>
              <a:xfrm>
                <a:off x="5248859" y="4560733"/>
                <a:ext cx="339388" cy="317706"/>
              </a:xfrm>
              <a:prstGeom prst="rect">
                <a:avLst/>
              </a:prstGeom>
              <a:noFill/>
              <a:ln>
                <a:noFill/>
              </a:ln>
            </p:spPr>
          </p:pic>
        </p:grpSp>
        <p:sp>
          <p:nvSpPr>
            <p:cNvPr id="210" name="Google Shape;210;g1a6c86eb1ba_0_25"/>
            <p:cNvSpPr txBox="1"/>
            <p:nvPr/>
          </p:nvSpPr>
          <p:spPr>
            <a:xfrm>
              <a:off x="5585675" y="4058700"/>
              <a:ext cx="2859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500">
                  <a:solidFill>
                    <a:schemeClr val="dk1"/>
                  </a:solidFill>
                </a:rPr>
                <a:t>Economía circular de baterías</a:t>
              </a:r>
              <a:endParaRPr sz="1500">
                <a:solidFill>
                  <a:schemeClr val="dk1"/>
                </a:solidFill>
              </a:endParaRPr>
            </a:p>
          </p:txBody>
        </p:sp>
        <p:grpSp>
          <p:nvGrpSpPr>
            <p:cNvPr id="211" name="Google Shape;211;g1a6c86eb1ba_0_25"/>
            <p:cNvGrpSpPr/>
            <p:nvPr/>
          </p:nvGrpSpPr>
          <p:grpSpPr>
            <a:xfrm>
              <a:off x="5136196" y="4692541"/>
              <a:ext cx="444600" cy="415530"/>
              <a:chOff x="6236240" y="4672896"/>
              <a:chExt cx="684000" cy="684000"/>
            </a:xfrm>
          </p:grpSpPr>
          <p:sp>
            <p:nvSpPr>
              <p:cNvPr id="212" name="Google Shape;212;g1a6c86eb1ba_0_25"/>
              <p:cNvSpPr/>
              <p:nvPr/>
            </p:nvSpPr>
            <p:spPr>
              <a:xfrm>
                <a:off x="6236240" y="4672896"/>
                <a:ext cx="684000" cy="6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Imagen que contiene señal&#10;&#10;Descripción generada automáticamente" id="213" name="Google Shape;213;g1a6c86eb1ba_0_25"/>
              <p:cNvPicPr preferRelativeResize="0"/>
              <p:nvPr/>
            </p:nvPicPr>
            <p:blipFill rotWithShape="1">
              <a:blip r:embed="rId11">
                <a:alphaModFix/>
              </a:blip>
              <a:srcRect b="0" l="0" r="0" t="0"/>
              <a:stretch/>
            </p:blipFill>
            <p:spPr>
              <a:xfrm>
                <a:off x="6321725" y="4807461"/>
                <a:ext cx="523908" cy="465696"/>
              </a:xfrm>
              <a:prstGeom prst="rect">
                <a:avLst/>
              </a:prstGeom>
              <a:noFill/>
              <a:ln>
                <a:noFill/>
              </a:ln>
            </p:spPr>
          </p:pic>
        </p:grpSp>
        <p:sp>
          <p:nvSpPr>
            <p:cNvPr id="214" name="Google Shape;214;g1a6c86eb1ba_0_25"/>
            <p:cNvSpPr txBox="1"/>
            <p:nvPr/>
          </p:nvSpPr>
          <p:spPr>
            <a:xfrm>
              <a:off x="5631350" y="4632488"/>
              <a:ext cx="2859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500">
                  <a:solidFill>
                    <a:schemeClr val="dk1"/>
                  </a:solidFill>
                </a:rPr>
                <a:t>Ecosistema de información, investigación, desarrollo e innovación</a:t>
              </a:r>
              <a:endParaRPr sz="1500">
                <a:solidFill>
                  <a:schemeClr val="dk1"/>
                </a:solidFill>
              </a:endParaRPr>
            </a:p>
          </p:txBody>
        </p:sp>
      </p:grpSp>
      <p:sp>
        <p:nvSpPr>
          <p:cNvPr id="215" name="Google Shape;215;g1a6c86eb1ba_0_25"/>
          <p:cNvSpPr/>
          <p:nvPr/>
        </p:nvSpPr>
        <p:spPr>
          <a:xfrm>
            <a:off x="6079550" y="1167200"/>
            <a:ext cx="2823000" cy="615600"/>
          </a:xfrm>
          <a:prstGeom prst="roundRect">
            <a:avLst>
              <a:gd fmla="val 16667" name="adj"/>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ES" sz="2400"/>
              <a:t>PDSV</a:t>
            </a:r>
            <a:endParaRPr b="1" sz="2400"/>
          </a:p>
        </p:txBody>
      </p:sp>
      <p:pic>
        <p:nvPicPr>
          <p:cNvPr id="216" name="Google Shape;216;g1a6c86eb1ba_0_25"/>
          <p:cNvPicPr preferRelativeResize="0"/>
          <p:nvPr/>
        </p:nvPicPr>
        <p:blipFill rotWithShape="1">
          <a:blip r:embed="rId9">
            <a:alphaModFix/>
          </a:blip>
          <a:srcRect b="27338" l="26215" r="25110" t="27197"/>
          <a:stretch/>
        </p:blipFill>
        <p:spPr>
          <a:xfrm>
            <a:off x="8241425" y="1235800"/>
            <a:ext cx="479400" cy="447800"/>
          </a:xfrm>
          <a:prstGeom prst="rect">
            <a:avLst/>
          </a:prstGeom>
          <a:noFill/>
          <a:ln>
            <a:noFill/>
          </a:ln>
        </p:spPr>
      </p:pic>
      <p:sp>
        <p:nvSpPr>
          <p:cNvPr id="217" name="Google Shape;217;g1a6c86eb1ba_0_25"/>
          <p:cNvSpPr/>
          <p:nvPr/>
        </p:nvSpPr>
        <p:spPr>
          <a:xfrm>
            <a:off x="9831250" y="1531200"/>
            <a:ext cx="1962600" cy="1380000"/>
          </a:xfrm>
          <a:prstGeom prst="roundRect">
            <a:avLst>
              <a:gd fmla="val 16667" name="adj"/>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ES" sz="2400"/>
              <a:t>Plan de Acción Climática</a:t>
            </a:r>
            <a:endParaRPr b="1" sz="2400"/>
          </a:p>
        </p:txBody>
      </p:sp>
      <p:sp>
        <p:nvSpPr>
          <p:cNvPr id="218" name="Google Shape;218;g1a6c86eb1ba_0_25"/>
          <p:cNvSpPr/>
          <p:nvPr/>
        </p:nvSpPr>
        <p:spPr>
          <a:xfrm>
            <a:off x="9831250" y="3099099"/>
            <a:ext cx="1962600" cy="1068600"/>
          </a:xfrm>
          <a:prstGeom prst="roundRect">
            <a:avLst>
              <a:gd fmla="val 16667" name="adj"/>
            </a:avLst>
          </a:prstGeom>
          <a:noFill/>
          <a:ln cap="flat" cmpd="sng" w="1905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ES" sz="2400"/>
              <a:t>Plan de Aire</a:t>
            </a:r>
            <a:endParaRPr b="1" sz="2400"/>
          </a:p>
        </p:txBody>
      </p:sp>
      <p:grpSp>
        <p:nvGrpSpPr>
          <p:cNvPr id="219" name="Google Shape;219;g1a6c86eb1ba_0_25"/>
          <p:cNvGrpSpPr/>
          <p:nvPr/>
        </p:nvGrpSpPr>
        <p:grpSpPr>
          <a:xfrm>
            <a:off x="9419425" y="1817775"/>
            <a:ext cx="770824" cy="813900"/>
            <a:chOff x="9419425" y="1817775"/>
            <a:chExt cx="770824" cy="813900"/>
          </a:xfrm>
        </p:grpSpPr>
        <p:sp>
          <p:nvSpPr>
            <p:cNvPr id="220" name="Google Shape;220;g1a6c86eb1ba_0_25"/>
            <p:cNvSpPr/>
            <p:nvPr/>
          </p:nvSpPr>
          <p:spPr>
            <a:xfrm>
              <a:off x="9419425" y="1817775"/>
              <a:ext cx="704400" cy="813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1a6c86eb1ba_0_25"/>
            <p:cNvSpPr/>
            <p:nvPr/>
          </p:nvSpPr>
          <p:spPr>
            <a:xfrm>
              <a:off x="9485849" y="1871550"/>
              <a:ext cx="704400" cy="699300"/>
            </a:xfrm>
            <a:prstGeom prst="mathPlus">
              <a:avLst>
                <a:gd fmla="val 13878" name="adj1"/>
              </a:avLst>
            </a:prstGeom>
            <a:solidFill>
              <a:srgbClr val="66E02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g1a6c86eb1ba_0_25"/>
          <p:cNvGrpSpPr/>
          <p:nvPr/>
        </p:nvGrpSpPr>
        <p:grpSpPr>
          <a:xfrm>
            <a:off x="9419425" y="3244063"/>
            <a:ext cx="770824" cy="813900"/>
            <a:chOff x="9419425" y="1817775"/>
            <a:chExt cx="770824" cy="813900"/>
          </a:xfrm>
        </p:grpSpPr>
        <p:sp>
          <p:nvSpPr>
            <p:cNvPr id="223" name="Google Shape;223;g1a6c86eb1ba_0_25"/>
            <p:cNvSpPr/>
            <p:nvPr/>
          </p:nvSpPr>
          <p:spPr>
            <a:xfrm>
              <a:off x="9419425" y="1817775"/>
              <a:ext cx="704400" cy="8139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1a6c86eb1ba_0_25"/>
            <p:cNvSpPr/>
            <p:nvPr/>
          </p:nvSpPr>
          <p:spPr>
            <a:xfrm>
              <a:off x="9485849" y="1871550"/>
              <a:ext cx="704400" cy="699300"/>
            </a:xfrm>
            <a:prstGeom prst="mathPlus">
              <a:avLst>
                <a:gd fmla="val 13878" name="adj1"/>
              </a:avLst>
            </a:prstGeom>
            <a:solidFill>
              <a:srgbClr val="66E02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g1a6c86eb1ba_0_25"/>
          <p:cNvSpPr/>
          <p:nvPr/>
        </p:nvSpPr>
        <p:spPr>
          <a:xfrm>
            <a:off x="829850" y="1927675"/>
            <a:ext cx="4144200" cy="38802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800"/>
          </a:p>
        </p:txBody>
      </p:sp>
      <p:grpSp>
        <p:nvGrpSpPr>
          <p:cNvPr id="226" name="Google Shape;226;g1a6c86eb1ba_0_25"/>
          <p:cNvGrpSpPr/>
          <p:nvPr/>
        </p:nvGrpSpPr>
        <p:grpSpPr>
          <a:xfrm>
            <a:off x="2900800" y="1594138"/>
            <a:ext cx="1566498" cy="862225"/>
            <a:chOff x="5990375" y="718300"/>
            <a:chExt cx="1566498" cy="862225"/>
          </a:xfrm>
        </p:grpSpPr>
        <p:pic>
          <p:nvPicPr>
            <p:cNvPr id="227" name="Google Shape;227;g1a6c86eb1ba_0_25"/>
            <p:cNvPicPr preferRelativeResize="0"/>
            <p:nvPr/>
          </p:nvPicPr>
          <p:blipFill rotWithShape="1">
            <a:blip r:embed="rId12">
              <a:alphaModFix/>
            </a:blip>
            <a:srcRect b="57101" l="38130" r="6957" t="0"/>
            <a:stretch/>
          </p:blipFill>
          <p:spPr>
            <a:xfrm>
              <a:off x="5990375" y="718300"/>
              <a:ext cx="1566498" cy="699300"/>
            </a:xfrm>
            <a:prstGeom prst="rect">
              <a:avLst/>
            </a:prstGeom>
            <a:noFill/>
            <a:ln cap="flat" cmpd="sng" w="9525">
              <a:solidFill>
                <a:schemeClr val="lt1"/>
              </a:solidFill>
              <a:prstDash val="solid"/>
              <a:round/>
              <a:headEnd len="sm" w="sm" type="none"/>
              <a:tailEnd len="sm" w="sm" type="none"/>
            </a:ln>
          </p:spPr>
        </p:pic>
        <p:sp>
          <p:nvSpPr>
            <p:cNvPr id="228" name="Google Shape;228;g1a6c86eb1ba_0_25"/>
            <p:cNvSpPr txBox="1"/>
            <p:nvPr/>
          </p:nvSpPr>
          <p:spPr>
            <a:xfrm>
              <a:off x="6229125" y="1226525"/>
              <a:ext cx="1089000" cy="354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sz="1100">
                  <a:solidFill>
                    <a:schemeClr val="dk1"/>
                  </a:solidFill>
                </a:rPr>
                <a:t>POT - Art. 120</a:t>
              </a:r>
              <a:endParaRPr/>
            </a:p>
          </p:txBody>
        </p:sp>
      </p:grpSp>
      <p:sp>
        <p:nvSpPr>
          <p:cNvPr id="229" name="Google Shape;229;g1a6c86eb1ba_0_25"/>
          <p:cNvSpPr/>
          <p:nvPr/>
        </p:nvSpPr>
        <p:spPr>
          <a:xfrm>
            <a:off x="244350" y="1172825"/>
            <a:ext cx="4729800" cy="2213100"/>
          </a:xfrm>
          <a:prstGeom prst="roundRect">
            <a:avLst>
              <a:gd fmla="val 16667" name="adj"/>
            </a:avLst>
          </a:prstGeom>
          <a:noFill/>
          <a:ln cap="flat" cmpd="sng" w="19050">
            <a:solidFill>
              <a:schemeClr val="dk1"/>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2800"/>
          </a:p>
        </p:txBody>
      </p:sp>
      <p:grpSp>
        <p:nvGrpSpPr>
          <p:cNvPr id="230" name="Google Shape;230;g1a6c86eb1ba_0_25"/>
          <p:cNvGrpSpPr/>
          <p:nvPr/>
        </p:nvGrpSpPr>
        <p:grpSpPr>
          <a:xfrm>
            <a:off x="6046568" y="1998478"/>
            <a:ext cx="2859044" cy="1719726"/>
            <a:chOff x="6046568" y="1998478"/>
            <a:chExt cx="2859044" cy="1719726"/>
          </a:xfrm>
        </p:grpSpPr>
        <p:grpSp>
          <p:nvGrpSpPr>
            <p:cNvPr id="231" name="Google Shape;231;g1a6c86eb1ba_0_25"/>
            <p:cNvGrpSpPr/>
            <p:nvPr/>
          </p:nvGrpSpPr>
          <p:grpSpPr>
            <a:xfrm>
              <a:off x="6046568" y="1998478"/>
              <a:ext cx="2859044" cy="1719726"/>
              <a:chOff x="6264577" y="1807030"/>
              <a:chExt cx="5621400" cy="1817700"/>
            </a:xfrm>
          </p:grpSpPr>
          <p:sp>
            <p:nvSpPr>
              <p:cNvPr id="232" name="Google Shape;232;g1a6c86eb1ba_0_25"/>
              <p:cNvSpPr/>
              <p:nvPr/>
            </p:nvSpPr>
            <p:spPr>
              <a:xfrm>
                <a:off x="6264577" y="1807030"/>
                <a:ext cx="5621400" cy="1817700"/>
              </a:xfrm>
              <a:prstGeom prst="roundRect">
                <a:avLst>
                  <a:gd fmla="val 16667" name="adj"/>
                </a:avLst>
              </a:prstGeom>
              <a:solidFill>
                <a:schemeClr val="lt1"/>
              </a:solidFill>
              <a:ln cap="flat" cmpd="sng" w="19050">
                <a:solidFill>
                  <a:schemeClr val="dk1"/>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800"/>
              </a:p>
            </p:txBody>
          </p:sp>
          <p:sp>
            <p:nvSpPr>
              <p:cNvPr id="233" name="Google Shape;233;g1a6c86eb1ba_0_25"/>
              <p:cNvSpPr txBox="1"/>
              <p:nvPr/>
            </p:nvSpPr>
            <p:spPr>
              <a:xfrm>
                <a:off x="7364282" y="1858542"/>
                <a:ext cx="2421900" cy="650700"/>
              </a:xfrm>
              <a:prstGeom prst="rect">
                <a:avLst/>
              </a:prstGeom>
              <a:noFill/>
              <a:ln cap="flat" cmpd="sng" w="9525">
                <a:solidFill>
                  <a:schemeClr val="lt1"/>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s-ES" sz="2800">
                    <a:solidFill>
                      <a:schemeClr val="dk1"/>
                    </a:solidFill>
                  </a:rPr>
                  <a:t>PDD</a:t>
                </a:r>
                <a:endParaRPr/>
              </a:p>
            </p:txBody>
          </p:sp>
        </p:grpSp>
        <p:grpSp>
          <p:nvGrpSpPr>
            <p:cNvPr id="234" name="Google Shape;234;g1a6c86eb1ba_0_25"/>
            <p:cNvGrpSpPr/>
            <p:nvPr/>
          </p:nvGrpSpPr>
          <p:grpSpPr>
            <a:xfrm>
              <a:off x="7962757" y="2170053"/>
              <a:ext cx="457301" cy="457301"/>
              <a:chOff x="10255059" y="1815862"/>
              <a:chExt cx="1584000" cy="1584000"/>
            </a:xfrm>
          </p:grpSpPr>
          <p:sp>
            <p:nvSpPr>
              <p:cNvPr id="235" name="Google Shape;235;g1a6c86eb1ba_0_25"/>
              <p:cNvSpPr/>
              <p:nvPr/>
            </p:nvSpPr>
            <p:spPr>
              <a:xfrm>
                <a:off x="10255059" y="1815862"/>
                <a:ext cx="1584000" cy="1584000"/>
              </a:xfrm>
              <a:prstGeom prst="ellipse">
                <a:avLst/>
              </a:prstGeom>
              <a:solidFill>
                <a:srgbClr val="1C2046"/>
              </a:solidFill>
              <a:ln cap="flat" cmpd="sng" w="9525">
                <a:solidFill>
                  <a:srgbClr val="00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36" name="Google Shape;236;g1a6c86eb1ba_0_25"/>
              <p:cNvPicPr preferRelativeResize="0"/>
              <p:nvPr/>
            </p:nvPicPr>
            <p:blipFill rotWithShape="1">
              <a:blip r:embed="rId6">
                <a:alphaModFix/>
              </a:blip>
              <a:srcRect b="0" l="0" r="0" t="0"/>
              <a:stretch/>
            </p:blipFill>
            <p:spPr>
              <a:xfrm>
                <a:off x="10633959" y="2038483"/>
                <a:ext cx="1031585" cy="1031585"/>
              </a:xfrm>
              <a:prstGeom prst="rect">
                <a:avLst/>
              </a:prstGeom>
              <a:noFill/>
              <a:ln cap="flat" cmpd="sng" w="9525">
                <a:solidFill>
                  <a:srgbClr val="000000"/>
                </a:solidFill>
                <a:prstDash val="dash"/>
                <a:round/>
                <a:headEnd len="sm" w="sm" type="none"/>
                <a:tailEnd len="sm" w="sm" type="none"/>
              </a:ln>
            </p:spPr>
          </p:pic>
        </p:grpSp>
        <p:pic>
          <p:nvPicPr>
            <p:cNvPr id="237" name="Google Shape;237;g1a6c86eb1ba_0_25"/>
            <p:cNvPicPr preferRelativeResize="0"/>
            <p:nvPr/>
          </p:nvPicPr>
          <p:blipFill rotWithShape="1">
            <a:blip r:embed="rId13">
              <a:alphaModFix/>
            </a:blip>
            <a:srcRect b="0" l="0" r="0" t="0"/>
            <a:stretch/>
          </p:blipFill>
          <p:spPr>
            <a:xfrm>
              <a:off x="6234275" y="2867700"/>
              <a:ext cx="585000" cy="585000"/>
            </a:xfrm>
            <a:prstGeom prst="rect">
              <a:avLst/>
            </a:prstGeom>
            <a:noFill/>
            <a:ln cap="flat" cmpd="sng" w="9525">
              <a:solidFill>
                <a:schemeClr val="lt1"/>
              </a:solidFill>
              <a:prstDash val="dash"/>
              <a:round/>
              <a:headEnd len="sm" w="sm" type="none"/>
              <a:tailEnd len="sm" w="sm" type="none"/>
            </a:ln>
          </p:spPr>
        </p:pic>
        <p:sp>
          <p:nvSpPr>
            <p:cNvPr id="238" name="Google Shape;238;g1a6c86eb1ba_0_25"/>
            <p:cNvSpPr txBox="1"/>
            <p:nvPr/>
          </p:nvSpPr>
          <p:spPr>
            <a:xfrm>
              <a:off x="6871087" y="2672063"/>
              <a:ext cx="1896300" cy="877200"/>
            </a:xfrm>
            <a:prstGeom prst="rect">
              <a:avLst/>
            </a:prstGeom>
            <a:noFill/>
            <a:ln cap="flat" cmpd="sng" w="9525">
              <a:solidFill>
                <a:schemeClr val="lt1"/>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sz="1500">
                  <a:solidFill>
                    <a:schemeClr val="dk1"/>
                  </a:solidFill>
                </a:rPr>
                <a:t>Ascenso tecnológico de flotas vehiculares</a:t>
              </a:r>
              <a:endParaRPr sz="1500">
                <a:solidFill>
                  <a:schemeClr val="dk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a6c86eb1ba_0_438"/>
          <p:cNvSpPr/>
          <p:nvPr/>
        </p:nvSpPr>
        <p:spPr>
          <a:xfrm>
            <a:off x="0" y="-133350"/>
            <a:ext cx="1887600" cy="57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4" name="Google Shape;244;g1a6c86eb1ba_0_438"/>
          <p:cNvSpPr/>
          <p:nvPr/>
        </p:nvSpPr>
        <p:spPr>
          <a:xfrm>
            <a:off x="-53600" y="5553425"/>
            <a:ext cx="12192000" cy="128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1a6c86eb1ba_0_438"/>
          <p:cNvSpPr/>
          <p:nvPr/>
        </p:nvSpPr>
        <p:spPr>
          <a:xfrm>
            <a:off x="-190500" y="771425"/>
            <a:ext cx="9560100" cy="619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6" name="Google Shape;246;g1a6c86eb1ba_0_438"/>
          <p:cNvSpPr txBox="1"/>
          <p:nvPr>
            <p:ph type="title"/>
          </p:nvPr>
        </p:nvSpPr>
        <p:spPr>
          <a:xfrm>
            <a:off x="180075" y="251426"/>
            <a:ext cx="9926100" cy="8139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rgbClr val="66E026"/>
              </a:buClr>
              <a:buSzPts val="4400"/>
              <a:buFont typeface="Arial"/>
              <a:buNone/>
            </a:pPr>
            <a:r>
              <a:rPr lang="es-ES" sz="3700">
                <a:solidFill>
                  <a:srgbClr val="181A3C"/>
                </a:solidFill>
              </a:rPr>
              <a:t>OBJETIVOS</a:t>
            </a:r>
            <a:endParaRPr sz="3700">
              <a:solidFill>
                <a:srgbClr val="181A3C"/>
              </a:solidFill>
            </a:endParaRPr>
          </a:p>
        </p:txBody>
      </p:sp>
      <p:sp>
        <p:nvSpPr>
          <p:cNvPr id="247" name="Google Shape;247;g1a6c86eb1ba_0_438"/>
          <p:cNvSpPr/>
          <p:nvPr/>
        </p:nvSpPr>
        <p:spPr>
          <a:xfrm>
            <a:off x="7962749" y="0"/>
            <a:ext cx="4506000" cy="15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48" name="Google Shape;248;g1a6c86eb1ba_0_438"/>
          <p:cNvPicPr preferRelativeResize="0"/>
          <p:nvPr/>
        </p:nvPicPr>
        <p:blipFill rotWithShape="1">
          <a:blip r:embed="rId3">
            <a:alphaModFix/>
          </a:blip>
          <a:srcRect b="27316" l="7577" r="4917" t="23296"/>
          <a:stretch/>
        </p:blipFill>
        <p:spPr>
          <a:xfrm>
            <a:off x="9286876" y="251425"/>
            <a:ext cx="2266950" cy="963109"/>
          </a:xfrm>
          <a:prstGeom prst="rect">
            <a:avLst/>
          </a:prstGeom>
          <a:noFill/>
          <a:ln>
            <a:noFill/>
          </a:ln>
        </p:spPr>
      </p:pic>
      <p:cxnSp>
        <p:nvCxnSpPr>
          <p:cNvPr id="249" name="Google Shape;249;g1a6c86eb1ba_0_438"/>
          <p:cNvCxnSpPr/>
          <p:nvPr/>
        </p:nvCxnSpPr>
        <p:spPr>
          <a:xfrm>
            <a:off x="-209550" y="1019175"/>
            <a:ext cx="5817300" cy="0"/>
          </a:xfrm>
          <a:prstGeom prst="straightConnector1">
            <a:avLst/>
          </a:prstGeom>
          <a:noFill/>
          <a:ln cap="rnd" cmpd="sng" w="57150">
            <a:solidFill>
              <a:srgbClr val="64DF2B"/>
            </a:solidFill>
            <a:prstDash val="solid"/>
            <a:round/>
            <a:headEnd len="sm" w="sm" type="none"/>
            <a:tailEnd len="sm" w="sm" type="none"/>
          </a:ln>
        </p:spPr>
      </p:cxnSp>
      <p:cxnSp>
        <p:nvCxnSpPr>
          <p:cNvPr id="250" name="Google Shape;250;g1a6c86eb1ba_0_438"/>
          <p:cNvCxnSpPr/>
          <p:nvPr/>
        </p:nvCxnSpPr>
        <p:spPr>
          <a:xfrm>
            <a:off x="-152400" y="1174513"/>
            <a:ext cx="5341200" cy="0"/>
          </a:xfrm>
          <a:prstGeom prst="straightConnector1">
            <a:avLst/>
          </a:prstGeom>
          <a:noFill/>
          <a:ln cap="rnd" cmpd="sng" w="57150">
            <a:solidFill>
              <a:srgbClr val="64DF2B"/>
            </a:solidFill>
            <a:prstDash val="solid"/>
            <a:round/>
            <a:headEnd len="sm" w="sm" type="none"/>
            <a:tailEnd len="sm" w="sm" type="none"/>
          </a:ln>
        </p:spPr>
      </p:cxnSp>
      <p:sp>
        <p:nvSpPr>
          <p:cNvPr id="251" name="Google Shape;251;g1a6c86eb1ba_0_438"/>
          <p:cNvSpPr txBox="1"/>
          <p:nvPr/>
        </p:nvSpPr>
        <p:spPr>
          <a:xfrm>
            <a:off x="3371800" y="5477225"/>
            <a:ext cx="5341200" cy="1339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lang="es-ES" sz="1500">
                <a:latin typeface="Century Gothic"/>
                <a:ea typeface="Century Gothic"/>
                <a:cs typeface="Century Gothic"/>
                <a:sym typeface="Century Gothic"/>
              </a:rPr>
              <a:t>Establecer un ecosistema entre el sector público, privado y académico de </a:t>
            </a:r>
            <a:r>
              <a:rPr b="1" lang="es-ES" sz="1500">
                <a:latin typeface="Century Gothic"/>
                <a:ea typeface="Century Gothic"/>
                <a:cs typeface="Century Gothic"/>
                <a:sym typeface="Century Gothic"/>
              </a:rPr>
              <a:t>generación de información, investigación, desarrollo e innovación</a:t>
            </a:r>
            <a:r>
              <a:rPr lang="es-ES" sz="1500">
                <a:latin typeface="Century Gothic"/>
                <a:ea typeface="Century Gothic"/>
                <a:cs typeface="Century Gothic"/>
                <a:sym typeface="Century Gothic"/>
              </a:rPr>
              <a:t> frente a la cadena de valor de las tecnologías de cero y bajas emisiones</a:t>
            </a:r>
            <a:endParaRPr b="0" i="0" sz="1500" u="none" cap="none" strike="noStrike">
              <a:solidFill>
                <a:srgbClr val="000000"/>
              </a:solidFill>
              <a:latin typeface="Century Gothic"/>
              <a:ea typeface="Century Gothic"/>
              <a:cs typeface="Century Gothic"/>
              <a:sym typeface="Century Gothic"/>
            </a:endParaRPr>
          </a:p>
        </p:txBody>
      </p:sp>
      <p:sp>
        <p:nvSpPr>
          <p:cNvPr id="252" name="Google Shape;252;g1a6c86eb1ba_0_438"/>
          <p:cNvSpPr txBox="1"/>
          <p:nvPr/>
        </p:nvSpPr>
        <p:spPr>
          <a:xfrm>
            <a:off x="1400150" y="2771075"/>
            <a:ext cx="3161700" cy="1262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500"/>
              <a:buFont typeface="Arial"/>
              <a:buNone/>
            </a:pPr>
            <a:r>
              <a:rPr lang="es-ES">
                <a:latin typeface="Century Gothic"/>
                <a:ea typeface="Century Gothic"/>
                <a:cs typeface="Century Gothic"/>
                <a:sym typeface="Century Gothic"/>
              </a:rPr>
              <a:t>Desarrollar y promover </a:t>
            </a:r>
            <a:r>
              <a:rPr b="1" lang="es-ES">
                <a:latin typeface="Century Gothic"/>
                <a:ea typeface="Century Gothic"/>
                <a:cs typeface="Century Gothic"/>
                <a:sym typeface="Century Gothic"/>
              </a:rPr>
              <a:t>incentivos y desincentivos</a:t>
            </a:r>
            <a:r>
              <a:rPr lang="es-ES">
                <a:latin typeface="Century Gothic"/>
                <a:ea typeface="Century Gothic"/>
                <a:cs typeface="Century Gothic"/>
                <a:sym typeface="Century Gothic"/>
              </a:rPr>
              <a:t> económicos y no económicos en toda la cadena de valor de los vehículos de cero y bajas emisiones</a:t>
            </a:r>
            <a:r>
              <a:rPr b="0" i="0" lang="es-ES" u="none" cap="none" strike="noStrike">
                <a:solidFill>
                  <a:srgbClr val="000000"/>
                </a:solidFill>
                <a:latin typeface="Century Gothic"/>
                <a:ea typeface="Century Gothic"/>
                <a:cs typeface="Century Gothic"/>
                <a:sym typeface="Century Gothic"/>
              </a:rPr>
              <a:t> </a:t>
            </a:r>
            <a:endParaRPr b="0" i="0" u="none" cap="none" strike="noStrike">
              <a:solidFill>
                <a:srgbClr val="000000"/>
              </a:solidFill>
              <a:latin typeface="Century Gothic"/>
              <a:ea typeface="Century Gothic"/>
              <a:cs typeface="Century Gothic"/>
              <a:sym typeface="Century Gothic"/>
            </a:endParaRPr>
          </a:p>
        </p:txBody>
      </p:sp>
      <p:sp>
        <p:nvSpPr>
          <p:cNvPr id="253" name="Google Shape;253;g1a6c86eb1ba_0_438"/>
          <p:cNvSpPr txBox="1"/>
          <p:nvPr/>
        </p:nvSpPr>
        <p:spPr>
          <a:xfrm>
            <a:off x="1629649" y="4132638"/>
            <a:ext cx="2932200" cy="1123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500"/>
              <a:buFont typeface="Arial"/>
              <a:buNone/>
            </a:pPr>
            <a:r>
              <a:rPr b="0" i="0" lang="es-ES" sz="1600" u="none" cap="none" strike="noStrike">
                <a:solidFill>
                  <a:schemeClr val="dk1"/>
                </a:solidFill>
                <a:latin typeface="Century Gothic"/>
                <a:ea typeface="Century Gothic"/>
                <a:cs typeface="Century Gothic"/>
                <a:sym typeface="Century Gothic"/>
              </a:rPr>
              <a:t>P</a:t>
            </a:r>
            <a:r>
              <a:rPr b="0" i="0" lang="es-ES" sz="1500" u="none" cap="none" strike="noStrike">
                <a:solidFill>
                  <a:schemeClr val="dk1"/>
                </a:solidFill>
                <a:latin typeface="Century Gothic"/>
                <a:ea typeface="Century Gothic"/>
                <a:cs typeface="Century Gothic"/>
                <a:sym typeface="Century Gothic"/>
              </a:rPr>
              <a:t>romover </a:t>
            </a:r>
            <a:r>
              <a:rPr b="0" i="0" lang="es-ES" sz="1500" u="none" cap="none" strike="noStrike">
                <a:solidFill>
                  <a:srgbClr val="000000"/>
                </a:solidFill>
                <a:latin typeface="Century Gothic"/>
                <a:ea typeface="Century Gothic"/>
                <a:cs typeface="Century Gothic"/>
                <a:sym typeface="Century Gothic"/>
              </a:rPr>
              <a:t>un modelo de </a:t>
            </a:r>
            <a:r>
              <a:rPr b="1" i="0" lang="es-ES" sz="1500" u="none" cap="none" strike="noStrike">
                <a:solidFill>
                  <a:srgbClr val="000000"/>
                </a:solidFill>
                <a:latin typeface="Century Gothic"/>
                <a:ea typeface="Century Gothic"/>
                <a:cs typeface="Century Gothic"/>
                <a:sym typeface="Century Gothic"/>
              </a:rPr>
              <a:t>economía circular de baterías </a:t>
            </a:r>
            <a:r>
              <a:rPr b="0" i="0" lang="es-ES" sz="1500" u="none" cap="none" strike="noStrike">
                <a:solidFill>
                  <a:srgbClr val="000000"/>
                </a:solidFill>
                <a:latin typeface="Century Gothic"/>
                <a:ea typeface="Century Gothic"/>
                <a:cs typeface="Century Gothic"/>
                <a:sym typeface="Century Gothic"/>
              </a:rPr>
              <a:t>eléctricas innovador, sostenible y colaborativo</a:t>
            </a:r>
            <a:endParaRPr b="0" i="0" sz="1500" u="none" cap="none" strike="noStrike">
              <a:solidFill>
                <a:srgbClr val="000000"/>
              </a:solidFill>
              <a:latin typeface="Century Gothic"/>
              <a:ea typeface="Century Gothic"/>
              <a:cs typeface="Century Gothic"/>
              <a:sym typeface="Century Gothic"/>
            </a:endParaRPr>
          </a:p>
        </p:txBody>
      </p:sp>
      <p:sp>
        <p:nvSpPr>
          <p:cNvPr id="254" name="Google Shape;254;g1a6c86eb1ba_0_438"/>
          <p:cNvSpPr txBox="1"/>
          <p:nvPr/>
        </p:nvSpPr>
        <p:spPr>
          <a:xfrm>
            <a:off x="7267147" y="4143539"/>
            <a:ext cx="38367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s-ES" sz="1500" u="none" cap="none" strike="noStrike">
                <a:solidFill>
                  <a:srgbClr val="000000"/>
                </a:solidFill>
                <a:latin typeface="Century Gothic"/>
                <a:ea typeface="Century Gothic"/>
                <a:cs typeface="Century Gothic"/>
                <a:sym typeface="Century Gothic"/>
              </a:rPr>
              <a:t>Desarrollar un </a:t>
            </a:r>
            <a:r>
              <a:rPr b="1" i="0" lang="es-ES" sz="1500" u="none" cap="none" strike="noStrike">
                <a:solidFill>
                  <a:srgbClr val="000000"/>
                </a:solidFill>
                <a:latin typeface="Century Gothic"/>
                <a:ea typeface="Century Gothic"/>
                <a:cs typeface="Century Gothic"/>
                <a:sym typeface="Century Gothic"/>
              </a:rPr>
              <a:t>entorno de comunicación, pedagogía y participación </a:t>
            </a:r>
            <a:r>
              <a:rPr b="0" i="0" lang="es-ES" sz="1500" u="none" cap="none" strike="noStrike">
                <a:solidFill>
                  <a:srgbClr val="000000"/>
                </a:solidFill>
                <a:latin typeface="Century Gothic"/>
                <a:ea typeface="Century Gothic"/>
                <a:cs typeface="Century Gothic"/>
                <a:sym typeface="Century Gothic"/>
              </a:rPr>
              <a:t>alrededor de la movilidad de cero y bajas emisiones</a:t>
            </a:r>
            <a:endParaRPr b="0" i="0" sz="1500" u="none" cap="none" strike="noStrike">
              <a:solidFill>
                <a:srgbClr val="000000"/>
              </a:solidFill>
              <a:latin typeface="Century Gothic"/>
              <a:ea typeface="Century Gothic"/>
              <a:cs typeface="Century Gothic"/>
              <a:sym typeface="Century Gothic"/>
            </a:endParaRPr>
          </a:p>
        </p:txBody>
      </p:sp>
      <p:sp>
        <p:nvSpPr>
          <p:cNvPr id="255" name="Google Shape;255;g1a6c86eb1ba_0_438"/>
          <p:cNvSpPr txBox="1"/>
          <p:nvPr/>
        </p:nvSpPr>
        <p:spPr>
          <a:xfrm>
            <a:off x="7267150" y="2667775"/>
            <a:ext cx="37947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s-ES" sz="1500" u="none" cap="none" strike="noStrike">
                <a:solidFill>
                  <a:srgbClr val="000000"/>
                </a:solidFill>
                <a:latin typeface="Century Gothic"/>
                <a:ea typeface="Century Gothic"/>
                <a:cs typeface="Century Gothic"/>
                <a:sym typeface="Century Gothic"/>
              </a:rPr>
              <a:t>Consolidar una </a:t>
            </a:r>
            <a:r>
              <a:rPr b="1" i="0" lang="es-ES" sz="1500" u="none" cap="none" strike="noStrike">
                <a:solidFill>
                  <a:srgbClr val="000000"/>
                </a:solidFill>
                <a:latin typeface="Century Gothic"/>
                <a:ea typeface="Century Gothic"/>
                <a:cs typeface="Century Gothic"/>
                <a:sym typeface="Century Gothic"/>
              </a:rPr>
              <a:t>red de infraestructura de recarga inteligente</a:t>
            </a:r>
            <a:r>
              <a:rPr b="0" i="0" lang="es-ES" sz="1500" u="none" cap="none" strike="noStrike">
                <a:solidFill>
                  <a:srgbClr val="000000"/>
                </a:solidFill>
                <a:latin typeface="Century Gothic"/>
                <a:ea typeface="Century Gothic"/>
                <a:cs typeface="Century Gothic"/>
                <a:sym typeface="Century Gothic"/>
              </a:rPr>
              <a:t>, accesible y competitiva en articulación con el sector privado.</a:t>
            </a:r>
            <a:endParaRPr b="0" i="0" sz="1500" u="none" cap="none" strike="noStrike">
              <a:solidFill>
                <a:srgbClr val="000000"/>
              </a:solidFill>
              <a:latin typeface="Century Gothic"/>
              <a:ea typeface="Century Gothic"/>
              <a:cs typeface="Century Gothic"/>
              <a:sym typeface="Century Gothic"/>
            </a:endParaRPr>
          </a:p>
        </p:txBody>
      </p:sp>
      <p:cxnSp>
        <p:nvCxnSpPr>
          <p:cNvPr id="256" name="Google Shape;256;g1a6c86eb1ba_0_438"/>
          <p:cNvCxnSpPr/>
          <p:nvPr/>
        </p:nvCxnSpPr>
        <p:spPr>
          <a:xfrm flipH="1">
            <a:off x="4906000" y="2469575"/>
            <a:ext cx="785400" cy="756000"/>
          </a:xfrm>
          <a:prstGeom prst="bentConnector3">
            <a:avLst>
              <a:gd fmla="val 0" name="adj1"/>
            </a:avLst>
          </a:prstGeom>
          <a:noFill/>
          <a:ln cap="flat" cmpd="sng" w="38100">
            <a:solidFill>
              <a:srgbClr val="1C2046"/>
            </a:solidFill>
            <a:prstDash val="solid"/>
            <a:round/>
            <a:headEnd len="sm" w="sm" type="none"/>
            <a:tailEnd len="med" w="med" type="oval"/>
          </a:ln>
        </p:spPr>
      </p:cxnSp>
      <p:cxnSp>
        <p:nvCxnSpPr>
          <p:cNvPr id="257" name="Google Shape;257;g1a6c86eb1ba_0_438"/>
          <p:cNvCxnSpPr/>
          <p:nvPr/>
        </p:nvCxnSpPr>
        <p:spPr>
          <a:xfrm flipH="1" rot="-5400000">
            <a:off x="4566575" y="3863275"/>
            <a:ext cx="2804100" cy="600"/>
          </a:xfrm>
          <a:prstGeom prst="bentConnector3">
            <a:avLst>
              <a:gd fmla="val 50000" name="adj1"/>
            </a:avLst>
          </a:prstGeom>
          <a:noFill/>
          <a:ln cap="flat" cmpd="sng" w="38100">
            <a:solidFill>
              <a:srgbClr val="1C2046"/>
            </a:solidFill>
            <a:prstDash val="solid"/>
            <a:round/>
            <a:headEnd len="sm" w="sm" type="none"/>
            <a:tailEnd len="med" w="med" type="oval"/>
          </a:ln>
        </p:spPr>
      </p:cxnSp>
      <p:cxnSp>
        <p:nvCxnSpPr>
          <p:cNvPr id="258" name="Google Shape;258;g1a6c86eb1ba_0_438"/>
          <p:cNvCxnSpPr>
            <a:endCxn id="259" idx="3"/>
          </p:cNvCxnSpPr>
          <p:nvPr/>
        </p:nvCxnSpPr>
        <p:spPr>
          <a:xfrm>
            <a:off x="6291607" y="2464614"/>
            <a:ext cx="819300" cy="744900"/>
          </a:xfrm>
          <a:prstGeom prst="bentConnector3">
            <a:avLst>
              <a:gd fmla="val 1729" name="adj1"/>
            </a:avLst>
          </a:prstGeom>
          <a:noFill/>
          <a:ln cap="flat" cmpd="sng" w="38100">
            <a:solidFill>
              <a:srgbClr val="1C2046"/>
            </a:solidFill>
            <a:prstDash val="solid"/>
            <a:round/>
            <a:headEnd len="sm" w="sm" type="none"/>
            <a:tailEnd len="med" w="med" type="oval"/>
          </a:ln>
        </p:spPr>
      </p:cxnSp>
      <p:cxnSp>
        <p:nvCxnSpPr>
          <p:cNvPr id="260" name="Google Shape;260;g1a6c86eb1ba_0_438"/>
          <p:cNvCxnSpPr>
            <a:endCxn id="261" idx="3"/>
          </p:cNvCxnSpPr>
          <p:nvPr/>
        </p:nvCxnSpPr>
        <p:spPr>
          <a:xfrm flipH="1" rot="-5400000">
            <a:off x="5616089" y="2922098"/>
            <a:ext cx="2162400" cy="1088700"/>
          </a:xfrm>
          <a:prstGeom prst="bentConnector4">
            <a:avLst>
              <a:gd fmla="val 43815" name="adj1"/>
              <a:gd fmla="val 375" name="adj2"/>
            </a:avLst>
          </a:prstGeom>
          <a:noFill/>
          <a:ln cap="flat" cmpd="sng" w="38100">
            <a:solidFill>
              <a:srgbClr val="1C2046"/>
            </a:solidFill>
            <a:prstDash val="solid"/>
            <a:round/>
            <a:headEnd len="sm" w="sm" type="none"/>
            <a:tailEnd len="med" w="med" type="oval"/>
          </a:ln>
        </p:spPr>
      </p:cxnSp>
      <p:sp>
        <p:nvSpPr>
          <p:cNvPr id="262" name="Google Shape;262;g1a6c86eb1ba_0_438"/>
          <p:cNvSpPr txBox="1"/>
          <p:nvPr/>
        </p:nvSpPr>
        <p:spPr>
          <a:xfrm>
            <a:off x="1090125" y="1661025"/>
            <a:ext cx="10125600" cy="800400"/>
          </a:xfrm>
          <a:prstGeom prst="rect">
            <a:avLst/>
          </a:prstGeom>
          <a:solidFill>
            <a:srgbClr val="1C2046"/>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s-ES" sz="2000">
                <a:solidFill>
                  <a:srgbClr val="EFEFEF"/>
                </a:solidFill>
                <a:latin typeface="Century Gothic"/>
                <a:ea typeface="Century Gothic"/>
                <a:cs typeface="Century Gothic"/>
                <a:sym typeface="Century Gothic"/>
              </a:rPr>
              <a:t>Consolidar la movilidad motorizada de cero y bajas emisiones como una alternativa sostenible, accesible, competitiva y atractiva en la ciudad región</a:t>
            </a:r>
            <a:endParaRPr b="0" i="0" sz="2000" u="none" cap="none" strike="noStrike">
              <a:solidFill>
                <a:srgbClr val="EFEFEF"/>
              </a:solidFill>
              <a:latin typeface="Century Gothic"/>
              <a:ea typeface="Century Gothic"/>
              <a:cs typeface="Century Gothic"/>
              <a:sym typeface="Century Gothic"/>
            </a:endParaRPr>
          </a:p>
        </p:txBody>
      </p:sp>
      <p:grpSp>
        <p:nvGrpSpPr>
          <p:cNvPr id="263" name="Google Shape;263;g1a6c86eb1ba_0_438"/>
          <p:cNvGrpSpPr/>
          <p:nvPr/>
        </p:nvGrpSpPr>
        <p:grpSpPr>
          <a:xfrm>
            <a:off x="6531284" y="2867704"/>
            <a:ext cx="683971" cy="683971"/>
            <a:chOff x="10255059" y="1815862"/>
            <a:chExt cx="1584000" cy="1584000"/>
          </a:xfrm>
        </p:grpSpPr>
        <p:sp>
          <p:nvSpPr>
            <p:cNvPr id="264" name="Google Shape;264;g1a6c86eb1ba_0_438"/>
            <p:cNvSpPr/>
            <p:nvPr/>
          </p:nvSpPr>
          <p:spPr>
            <a:xfrm>
              <a:off x="10255059" y="1815862"/>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59" name="Google Shape;259;g1a6c86eb1ba_0_438"/>
            <p:cNvPicPr preferRelativeResize="0"/>
            <p:nvPr/>
          </p:nvPicPr>
          <p:blipFill rotWithShape="1">
            <a:blip r:embed="rId4">
              <a:alphaModFix/>
            </a:blip>
            <a:srcRect b="0" l="0" r="0" t="0"/>
            <a:stretch/>
          </p:blipFill>
          <p:spPr>
            <a:xfrm>
              <a:off x="10565814" y="2091662"/>
              <a:ext cx="1031585" cy="1031585"/>
            </a:xfrm>
            <a:prstGeom prst="rect">
              <a:avLst/>
            </a:prstGeom>
            <a:noFill/>
            <a:ln>
              <a:noFill/>
            </a:ln>
          </p:spPr>
        </p:pic>
      </p:grpSp>
      <p:grpSp>
        <p:nvGrpSpPr>
          <p:cNvPr id="265" name="Google Shape;265;g1a6c86eb1ba_0_438"/>
          <p:cNvGrpSpPr/>
          <p:nvPr/>
        </p:nvGrpSpPr>
        <p:grpSpPr>
          <a:xfrm>
            <a:off x="6607427" y="4210563"/>
            <a:ext cx="683971" cy="683971"/>
            <a:chOff x="7504925" y="3894937"/>
            <a:chExt cx="1584000" cy="1584000"/>
          </a:xfrm>
        </p:grpSpPr>
        <p:sp>
          <p:nvSpPr>
            <p:cNvPr id="266" name="Google Shape;266;g1a6c86eb1ba_0_438"/>
            <p:cNvSpPr/>
            <p:nvPr/>
          </p:nvSpPr>
          <p:spPr>
            <a:xfrm>
              <a:off x="7504925" y="3894937"/>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61" name="Google Shape;261;g1a6c86eb1ba_0_438"/>
            <p:cNvPicPr preferRelativeResize="0"/>
            <p:nvPr/>
          </p:nvPicPr>
          <p:blipFill rotWithShape="1">
            <a:blip r:embed="rId5">
              <a:alphaModFix/>
            </a:blip>
            <a:srcRect b="0" l="0" r="0" t="0"/>
            <a:stretch/>
          </p:blipFill>
          <p:spPr>
            <a:xfrm>
              <a:off x="7734763" y="4056125"/>
              <a:ext cx="1238925" cy="1238925"/>
            </a:xfrm>
            <a:prstGeom prst="rect">
              <a:avLst/>
            </a:prstGeom>
            <a:noFill/>
            <a:ln>
              <a:noFill/>
            </a:ln>
          </p:spPr>
        </p:pic>
      </p:grpSp>
      <p:grpSp>
        <p:nvGrpSpPr>
          <p:cNvPr id="267" name="Google Shape;267;g1a6c86eb1ba_0_438"/>
          <p:cNvGrpSpPr/>
          <p:nvPr/>
        </p:nvGrpSpPr>
        <p:grpSpPr>
          <a:xfrm>
            <a:off x="5626641" y="4672896"/>
            <a:ext cx="683971" cy="683971"/>
            <a:chOff x="6021975" y="1608937"/>
            <a:chExt cx="1584000" cy="1584000"/>
          </a:xfrm>
        </p:grpSpPr>
        <p:sp>
          <p:nvSpPr>
            <p:cNvPr id="268" name="Google Shape;268;g1a6c86eb1ba_0_438"/>
            <p:cNvSpPr/>
            <p:nvPr/>
          </p:nvSpPr>
          <p:spPr>
            <a:xfrm>
              <a:off x="6021975" y="1608937"/>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Imagen que contiene señal&#10;&#10;Descripción generada automáticamente" id="269" name="Google Shape;269;g1a6c86eb1ba_0_438"/>
            <p:cNvPicPr preferRelativeResize="0"/>
            <p:nvPr/>
          </p:nvPicPr>
          <p:blipFill rotWithShape="1">
            <a:blip r:embed="rId6">
              <a:alphaModFix/>
            </a:blip>
            <a:srcRect b="0" l="0" r="0" t="0"/>
            <a:stretch/>
          </p:blipFill>
          <p:spPr>
            <a:xfrm>
              <a:off x="6219950" y="1920575"/>
              <a:ext cx="1213312" cy="1078500"/>
            </a:xfrm>
            <a:prstGeom prst="rect">
              <a:avLst/>
            </a:prstGeom>
            <a:noFill/>
            <a:ln>
              <a:noFill/>
            </a:ln>
          </p:spPr>
        </p:pic>
      </p:grpSp>
      <p:cxnSp>
        <p:nvCxnSpPr>
          <p:cNvPr id="270" name="Google Shape;270;g1a6c86eb1ba_0_438"/>
          <p:cNvCxnSpPr>
            <a:endCxn id="271" idx="3"/>
          </p:cNvCxnSpPr>
          <p:nvPr/>
        </p:nvCxnSpPr>
        <p:spPr>
          <a:xfrm rot="5400000">
            <a:off x="4468353" y="3204648"/>
            <a:ext cx="2091000" cy="604800"/>
          </a:xfrm>
          <a:prstGeom prst="bentConnector2">
            <a:avLst/>
          </a:prstGeom>
          <a:noFill/>
          <a:ln cap="flat" cmpd="sng" w="38100">
            <a:solidFill>
              <a:srgbClr val="1C2046"/>
            </a:solidFill>
            <a:prstDash val="solid"/>
            <a:round/>
            <a:headEnd len="sm" w="sm" type="none"/>
            <a:tailEnd len="sm" w="sm" type="none"/>
          </a:ln>
        </p:spPr>
      </p:cxnSp>
      <p:grpSp>
        <p:nvGrpSpPr>
          <p:cNvPr id="272" name="Google Shape;272;g1a6c86eb1ba_0_438"/>
          <p:cNvGrpSpPr/>
          <p:nvPr/>
        </p:nvGrpSpPr>
        <p:grpSpPr>
          <a:xfrm>
            <a:off x="4596423" y="2900213"/>
            <a:ext cx="683971" cy="683971"/>
            <a:chOff x="2069225" y="1577837"/>
            <a:chExt cx="1584000" cy="1584000"/>
          </a:xfrm>
        </p:grpSpPr>
        <p:sp>
          <p:nvSpPr>
            <p:cNvPr id="273" name="Google Shape;273;g1a6c86eb1ba_0_438"/>
            <p:cNvSpPr/>
            <p:nvPr/>
          </p:nvSpPr>
          <p:spPr>
            <a:xfrm>
              <a:off x="2069225" y="1577837"/>
              <a:ext cx="1584000" cy="15840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Imagen que contiene dibujo&#10;&#10;Descripción generada automáticamente" id="274" name="Google Shape;274;g1a6c86eb1ba_0_438"/>
            <p:cNvPicPr preferRelativeResize="0"/>
            <p:nvPr/>
          </p:nvPicPr>
          <p:blipFill rotWithShape="1">
            <a:blip r:embed="rId7">
              <a:alphaModFix/>
            </a:blip>
            <a:srcRect b="0" l="0" r="0" t="0"/>
            <a:stretch/>
          </p:blipFill>
          <p:spPr>
            <a:xfrm>
              <a:off x="2287525" y="1803246"/>
              <a:ext cx="1152000" cy="1152000"/>
            </a:xfrm>
            <a:prstGeom prst="rect">
              <a:avLst/>
            </a:prstGeom>
            <a:noFill/>
            <a:ln>
              <a:noFill/>
            </a:ln>
          </p:spPr>
        </p:pic>
      </p:grpSp>
      <p:grpSp>
        <p:nvGrpSpPr>
          <p:cNvPr id="275" name="Google Shape;275;g1a6c86eb1ba_0_438"/>
          <p:cNvGrpSpPr/>
          <p:nvPr/>
        </p:nvGrpSpPr>
        <p:grpSpPr>
          <a:xfrm>
            <a:off x="4596409" y="4206348"/>
            <a:ext cx="684000" cy="692400"/>
            <a:chOff x="5090400" y="4220515"/>
            <a:chExt cx="684000" cy="692400"/>
          </a:xfrm>
        </p:grpSpPr>
        <p:sp>
          <p:nvSpPr>
            <p:cNvPr id="276" name="Google Shape;276;g1a6c86eb1ba_0_438"/>
            <p:cNvSpPr/>
            <p:nvPr/>
          </p:nvSpPr>
          <p:spPr>
            <a:xfrm>
              <a:off x="5090400" y="4220515"/>
              <a:ext cx="684000" cy="692400"/>
            </a:xfrm>
            <a:prstGeom prst="ellipse">
              <a:avLst/>
            </a:prstGeom>
            <a:solidFill>
              <a:srgbClr val="1C20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71" name="Google Shape;271;g1a6c86eb1ba_0_438"/>
            <p:cNvPicPr preferRelativeResize="0"/>
            <p:nvPr/>
          </p:nvPicPr>
          <p:blipFill rotWithShape="1">
            <a:blip r:embed="rId8">
              <a:alphaModFix/>
            </a:blip>
            <a:srcRect b="0" l="0" r="0" t="0"/>
            <a:stretch/>
          </p:blipFill>
          <p:spPr>
            <a:xfrm>
              <a:off x="5159356" y="4311115"/>
              <a:ext cx="546088" cy="511200"/>
            </a:xfrm>
            <a:prstGeom prst="rect">
              <a:avLst/>
            </a:prstGeom>
            <a:noFill/>
            <a:ln>
              <a:noFill/>
            </a:ln>
          </p:spPr>
        </p:pic>
      </p:grpSp>
      <p:sp>
        <p:nvSpPr>
          <p:cNvPr id="277" name="Google Shape;277;g1a6c86eb1ba_0_438"/>
          <p:cNvSpPr txBox="1"/>
          <p:nvPr/>
        </p:nvSpPr>
        <p:spPr>
          <a:xfrm rot="-5400000">
            <a:off x="-957075" y="4294500"/>
            <a:ext cx="3776700" cy="470100"/>
          </a:xfrm>
          <a:prstGeom prst="rect">
            <a:avLst/>
          </a:prstGeom>
          <a:solidFill>
            <a:srgbClr val="3E426D"/>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s-ES" sz="2000" u="none" cap="none" strike="noStrike">
                <a:solidFill>
                  <a:srgbClr val="EFEFEF"/>
                </a:solidFill>
                <a:latin typeface="Century Gothic"/>
                <a:ea typeface="Century Gothic"/>
                <a:cs typeface="Century Gothic"/>
                <a:sym typeface="Century Gothic"/>
              </a:rPr>
              <a:t>OBJETIVOS ESPECÍFICOS</a:t>
            </a:r>
            <a:endParaRPr b="0" i="0" sz="2000" u="none" cap="none" strike="noStrike">
              <a:solidFill>
                <a:srgbClr val="EFEFEF"/>
              </a:solidFill>
              <a:latin typeface="Century Gothic"/>
              <a:ea typeface="Century Gothic"/>
              <a:cs typeface="Century Gothic"/>
              <a:sym typeface="Century Gothic"/>
            </a:endParaRPr>
          </a:p>
        </p:txBody>
      </p:sp>
      <p:sp>
        <p:nvSpPr>
          <p:cNvPr id="278" name="Google Shape;278;g1a6c86eb1ba_0_438"/>
          <p:cNvSpPr txBox="1"/>
          <p:nvPr/>
        </p:nvSpPr>
        <p:spPr>
          <a:xfrm>
            <a:off x="1090125" y="1211775"/>
            <a:ext cx="10125600" cy="387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s-ES" sz="2000" u="none" cap="none" strike="noStrike">
                <a:solidFill>
                  <a:srgbClr val="1C2046"/>
                </a:solidFill>
                <a:latin typeface="Century Gothic"/>
                <a:ea typeface="Century Gothic"/>
                <a:cs typeface="Century Gothic"/>
                <a:sym typeface="Century Gothic"/>
              </a:rPr>
              <a:t>OBJETIVO GENERAL</a:t>
            </a:r>
            <a:endParaRPr b="1" i="0" sz="2000" u="none" cap="none" strike="noStrike">
              <a:solidFill>
                <a:srgbClr val="1C2046"/>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2020-11-04T01:07:59Z</dcterms:created>
  <dc:creator>PROFESIONAL</dc:creator>
</cp:coreProperties>
</file>