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1" r:id="rId7"/>
    <p:sldId id="262" r:id="rId8"/>
    <p:sldId id="264" r:id="rId9"/>
    <p:sldId id="263" r:id="rId10"/>
    <p:sldId id="260" r:id="rId11"/>
  </p:sldIdLst>
  <p:sldSz cx="9050338" cy="5145088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Roboto" panose="020B0604020202020204" charset="0"/>
      <p:regular r:id="rId19"/>
      <p:bold r:id="rId20"/>
      <p:italic r:id="rId21"/>
      <p:boldItalic r:id="rId22"/>
    </p:embeddedFont>
    <p:embeddedFont>
      <p:font typeface="Roboto Medium" panose="020B0604020202020204" charset="0"/>
      <p:regular r:id="rId23"/>
      <p:bold r:id="rId24"/>
      <p:italic r:id="rId25"/>
      <p:boldItalic r:id="rId26"/>
    </p:embeddedFont>
    <p:embeddedFont>
      <p:font typeface="Arial Black" panose="020B0A04020102020204" pitchFamily="34" charset="0"/>
      <p:regular r:id="rId27"/>
      <p:bold r:id="rId28"/>
    </p:embeddedFont>
    <p:embeddedFont>
      <p:font typeface="Roboto Thin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03">
          <p15:clr>
            <a:srgbClr val="A4A3A4"/>
          </p15:clr>
        </p15:guide>
        <p15:guide id="2" pos="2833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i7GIYIzqdZFJULZd/J8Y1cQEEQ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32" y="472"/>
      </p:cViewPr>
      <p:guideLst>
        <p:guide orient="horz" pos="1603"/>
        <p:guide pos="2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21" Type="http://schemas.openxmlformats.org/officeDocument/2006/relationships/font" Target="fonts/font9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200"/>
              <a:t>INSTITUTO DE DESARROLLO URBANO  - IDU</a:t>
            </a:r>
          </a:p>
          <a:p>
            <a:pPr>
              <a:defRPr sz="1200"/>
            </a:pPr>
            <a:r>
              <a:rPr lang="es-CO" sz="1200"/>
              <a:t>PROYECCIÓN  EJECUCIÓN PRESUPUESTAL - OCT A DIC </a:t>
            </a:r>
          </a:p>
          <a:p>
            <a:pPr>
              <a:defRPr sz="1200"/>
            </a:pPr>
            <a:r>
              <a:rPr lang="es-CO" sz="1200"/>
              <a:t>(Cifras en Millones de Pesos)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3769149392040281"/>
          <c:y val="3.2071439634638974E-2"/>
          <c:w val="0.85626389335261666"/>
          <c:h val="0.674811595330254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'2. proyección'!$B$17</c:f>
              <c:strCache>
                <c:ptCount val="1"/>
                <c:pt idx="0">
                  <c:v>$</c:v>
                </c:pt>
              </c:strCache>
            </c:strRef>
          </c:tx>
          <c:spPr>
            <a:solidFill>
              <a:srgbClr val="BED100"/>
            </a:solidFill>
            <a:ln>
              <a:noFill/>
            </a:ln>
            <a:effectLst/>
          </c:spPr>
          <c:invertIfNegative val="0"/>
          <c:cat>
            <c:strRef>
              <c:f>'2. proyección'!$A$18:$A$25</c:f>
              <c:strCache>
                <c:ptCount val="8"/>
                <c:pt idx="0">
                  <c:v>PPTO DEF</c:v>
                </c:pt>
                <c:pt idx="1">
                  <c:v>RECORTE</c:v>
                </c:pt>
                <c:pt idx="2">
                  <c:v>CRP´S 30 SEP</c:v>
                </c:pt>
                <c:pt idx="3">
                  <c:v>OCTUBRE</c:v>
                </c:pt>
                <c:pt idx="4">
                  <c:v>NOVIEMBRE</c:v>
                </c:pt>
                <c:pt idx="5">
                  <c:v>DICIEMBRE</c:v>
                </c:pt>
                <c:pt idx="6">
                  <c:v>PCC</c:v>
                </c:pt>
                <c:pt idx="7">
                  <c:v>DISPONIBLE</c:v>
                </c:pt>
              </c:strCache>
            </c:strRef>
          </c:cat>
          <c:val>
            <c:numRef>
              <c:f>'2. proyección'!$B$18:$B$25</c:f>
              <c:numCache>
                <c:formatCode>#,##0,,</c:formatCode>
                <c:ptCount val="8"/>
                <c:pt idx="0">
                  <c:v>2174269886000</c:v>
                </c:pt>
                <c:pt idx="1">
                  <c:v>427590164084</c:v>
                </c:pt>
                <c:pt idx="2">
                  <c:v>869414871767</c:v>
                </c:pt>
                <c:pt idx="3">
                  <c:v>126990122409.99667</c:v>
                </c:pt>
                <c:pt idx="4">
                  <c:v>148803719873.66333</c:v>
                </c:pt>
                <c:pt idx="5">
                  <c:v>320950725493.33337</c:v>
                </c:pt>
                <c:pt idx="6">
                  <c:v>239339996000</c:v>
                </c:pt>
                <c:pt idx="7">
                  <c:v>43226286372.00666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99-40BD-A69D-661EAB5DC0EC}"/>
            </c:ext>
          </c:extLst>
        </c:ser>
        <c:ser>
          <c:idx val="2"/>
          <c:order val="1"/>
          <c:tx>
            <c:strRef>
              <c:f>'2. proyección'!$C$17</c:f>
              <c:strCache>
                <c:ptCount val="1"/>
                <c:pt idx="0">
                  <c:v>$ ACUMULADO</c:v>
                </c:pt>
              </c:strCache>
            </c:strRef>
          </c:tx>
          <c:spPr>
            <a:solidFill>
              <a:srgbClr val="094456"/>
            </a:solidFill>
            <a:ln>
              <a:noFill/>
            </a:ln>
            <a:effectLst/>
          </c:spPr>
          <c:invertIfNegative val="0"/>
          <c:cat>
            <c:strRef>
              <c:f>'2. proyección'!$A$18:$A$25</c:f>
              <c:strCache>
                <c:ptCount val="8"/>
                <c:pt idx="0">
                  <c:v>PPTO DEF</c:v>
                </c:pt>
                <c:pt idx="1">
                  <c:v>RECORTE</c:v>
                </c:pt>
                <c:pt idx="2">
                  <c:v>CRP´S 30 SEP</c:v>
                </c:pt>
                <c:pt idx="3">
                  <c:v>OCTUBRE</c:v>
                </c:pt>
                <c:pt idx="4">
                  <c:v>NOVIEMBRE</c:v>
                </c:pt>
                <c:pt idx="5">
                  <c:v>DICIEMBRE</c:v>
                </c:pt>
                <c:pt idx="6">
                  <c:v>PCC</c:v>
                </c:pt>
                <c:pt idx="7">
                  <c:v>DISPONIBLE</c:v>
                </c:pt>
              </c:strCache>
            </c:strRef>
          </c:cat>
          <c:val>
            <c:numRef>
              <c:f>'2. proyección'!$C$18:$C$25</c:f>
              <c:numCache>
                <c:formatCode>#,##0,,</c:formatCode>
                <c:ptCount val="8"/>
                <c:pt idx="1">
                  <c:v>1746679721916</c:v>
                </c:pt>
                <c:pt idx="2">
                  <c:v>869414871767</c:v>
                </c:pt>
                <c:pt idx="3">
                  <c:v>996404994176.9967</c:v>
                </c:pt>
                <c:pt idx="4">
                  <c:v>1145208714050.6602</c:v>
                </c:pt>
                <c:pt idx="5">
                  <c:v>1466159439543.9937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99-40BD-A69D-661EAB5DC0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5671120"/>
        <c:axId val="1665673200"/>
      </c:barChart>
      <c:lineChart>
        <c:grouping val="standard"/>
        <c:varyColors val="0"/>
        <c:ser>
          <c:idx val="1"/>
          <c:order val="2"/>
          <c:tx>
            <c:strRef>
              <c:f>'2. proyección'!$D$17</c:f>
              <c:strCache>
                <c:ptCount val="1"/>
                <c:pt idx="0">
                  <c:v>%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'2. proyección'!$A$18:$A$25</c:f>
              <c:strCache>
                <c:ptCount val="8"/>
                <c:pt idx="0">
                  <c:v>PPTO DEF</c:v>
                </c:pt>
                <c:pt idx="1">
                  <c:v>RECORTE</c:v>
                </c:pt>
                <c:pt idx="2">
                  <c:v>CRP´S 30 SEP</c:v>
                </c:pt>
                <c:pt idx="3">
                  <c:v>OCTUBRE</c:v>
                </c:pt>
                <c:pt idx="4">
                  <c:v>NOVIEMBRE</c:v>
                </c:pt>
                <c:pt idx="5">
                  <c:v>DICIEMBRE</c:v>
                </c:pt>
                <c:pt idx="6">
                  <c:v>PCC</c:v>
                </c:pt>
                <c:pt idx="7">
                  <c:v>DISPONIBLE</c:v>
                </c:pt>
              </c:strCache>
            </c:strRef>
          </c:cat>
          <c:val>
            <c:numRef>
              <c:f>'2. proyección'!$D$18:$D$25</c:f>
              <c:numCache>
                <c:formatCode>General</c:formatCode>
                <c:ptCount val="8"/>
                <c:pt idx="2" formatCode="0%">
                  <c:v>0.49775288557956432</c:v>
                </c:pt>
                <c:pt idx="3" formatCode="0%">
                  <c:v>7.2703725140116887E-2</c:v>
                </c:pt>
                <c:pt idx="4" formatCode="0%">
                  <c:v>8.5192332633503537E-2</c:v>
                </c:pt>
                <c:pt idx="5" formatCode="0%">
                  <c:v>0.18374904194872671</c:v>
                </c:pt>
                <c:pt idx="6" formatCode="0%">
                  <c:v>0.13702569108517432</c:v>
                </c:pt>
                <c:pt idx="7" formatCode="0%">
                  <c:v>2.4747688903487178E-2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D99-40BD-A69D-661EAB5DC0EC}"/>
            </c:ext>
          </c:extLst>
        </c:ser>
        <c:ser>
          <c:idx val="3"/>
          <c:order val="3"/>
          <c:tx>
            <c:strRef>
              <c:f>'2. proyección'!$E$17</c:f>
              <c:strCache>
                <c:ptCount val="1"/>
                <c:pt idx="0">
                  <c:v>% ACUMULADO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bg1"/>
              </a:solidFill>
              <a:ln>
                <a:solidFill>
                  <a:srgbClr val="FFC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'2. proyección'!$A$18:$A$25</c:f>
              <c:strCache>
                <c:ptCount val="8"/>
                <c:pt idx="0">
                  <c:v>PPTO DEF</c:v>
                </c:pt>
                <c:pt idx="1">
                  <c:v>RECORTE</c:v>
                </c:pt>
                <c:pt idx="2">
                  <c:v>CRP´S 30 SEP</c:v>
                </c:pt>
                <c:pt idx="3">
                  <c:v>OCTUBRE</c:v>
                </c:pt>
                <c:pt idx="4">
                  <c:v>NOVIEMBRE</c:v>
                </c:pt>
                <c:pt idx="5">
                  <c:v>DICIEMBRE</c:v>
                </c:pt>
                <c:pt idx="6">
                  <c:v>PCC</c:v>
                </c:pt>
                <c:pt idx="7">
                  <c:v>DISPONIBLE</c:v>
                </c:pt>
              </c:strCache>
            </c:strRef>
          </c:cat>
          <c:val>
            <c:numRef>
              <c:f>'2. proyección'!$E$18:$E$25</c:f>
              <c:numCache>
                <c:formatCode>General</c:formatCode>
                <c:ptCount val="8"/>
                <c:pt idx="2" formatCode="0%">
                  <c:v>0.49775288557956432</c:v>
                </c:pt>
                <c:pt idx="3" formatCode="0%">
                  <c:v>0.57045661071968123</c:v>
                </c:pt>
                <c:pt idx="4" formatCode="0%">
                  <c:v>0.6556489433531848</c:v>
                </c:pt>
                <c:pt idx="5" formatCode="0%">
                  <c:v>0.83939798530191156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D99-40BD-A69D-661EAB5DC0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1849743"/>
        <c:axId val="1241847247"/>
      </c:lineChart>
      <c:catAx>
        <c:axId val="166567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65673200"/>
        <c:crosses val="autoZero"/>
        <c:auto val="1"/>
        <c:lblAlgn val="ctr"/>
        <c:lblOffset val="100"/>
        <c:noMultiLvlLbl val="0"/>
      </c:catAx>
      <c:valAx>
        <c:axId val="1665673200"/>
        <c:scaling>
          <c:orientation val="minMax"/>
        </c:scaling>
        <c:delete val="0"/>
        <c:axPos val="l"/>
        <c:numFmt formatCode="#,##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665671120"/>
        <c:crosses val="autoZero"/>
        <c:crossBetween val="between"/>
      </c:valAx>
      <c:valAx>
        <c:axId val="1241847247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41849743"/>
        <c:crosses val="max"/>
        <c:crossBetween val="between"/>
      </c:valAx>
      <c:catAx>
        <c:axId val="12418497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41847247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C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4375" y="1143000"/>
            <a:ext cx="54292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43000"/>
            <a:ext cx="54292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4d6e56b6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43000"/>
            <a:ext cx="54292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14d6e56b66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14d6e56b66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43000"/>
            <a:ext cx="54292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43000"/>
            <a:ext cx="54292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43000"/>
            <a:ext cx="54292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216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43000"/>
            <a:ext cx="54292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9649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F1E1-38B0-4F67-A6EF-7338CBC3E31C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502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43000"/>
            <a:ext cx="54292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8645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43000"/>
            <a:ext cx="54292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1131292" y="842032"/>
            <a:ext cx="6787754" cy="179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54"/>
              <a:buFont typeface="Calibri"/>
              <a:buNone/>
              <a:defRPr sz="4454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131292" y="2702363"/>
            <a:ext cx="6787754" cy="124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782"/>
              <a:buNone/>
              <a:defRPr sz="1782"/>
            </a:lvl1pPr>
            <a:lvl2pPr lvl="1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None/>
              <a:defRPr sz="1485"/>
            </a:lvl2pPr>
            <a:lvl3pPr lvl="2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None/>
              <a:defRPr sz="1336"/>
            </a:lvl3pPr>
            <a:lvl4pPr lvl="3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4pPr>
            <a:lvl5pPr lvl="4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5pPr>
            <a:lvl6pPr lvl="5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6pPr>
            <a:lvl7pPr lvl="6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7pPr>
            <a:lvl8pPr lvl="7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8pPr>
            <a:lvl9pPr lvl="8" algn="ctr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622211" y="273929"/>
            <a:ext cx="7805917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2892914" y="-901061"/>
            <a:ext cx="3264511" cy="7805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5272276" y="1478300"/>
            <a:ext cx="4360224" cy="195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312753" y="-416614"/>
            <a:ext cx="4360224" cy="574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31292" y="842032"/>
            <a:ext cx="6787754" cy="1791253"/>
          </a:xfrm>
        </p:spPr>
        <p:txBody>
          <a:bodyPr anchor="b"/>
          <a:lstStyle>
            <a:lvl1pPr algn="ctr">
              <a:defRPr sz="4454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1292" y="2702363"/>
            <a:ext cx="6787754" cy="1242205"/>
          </a:xfrm>
        </p:spPr>
        <p:txBody>
          <a:bodyPr/>
          <a:lstStyle>
            <a:lvl1pPr marL="0" indent="0" algn="ctr">
              <a:buNone/>
              <a:defRPr sz="1782"/>
            </a:lvl1pPr>
            <a:lvl2pPr marL="339380" indent="0" algn="ctr">
              <a:buNone/>
              <a:defRPr sz="1485"/>
            </a:lvl2pPr>
            <a:lvl3pPr marL="678759" indent="0" algn="ctr">
              <a:buNone/>
              <a:defRPr sz="1336"/>
            </a:lvl3pPr>
            <a:lvl4pPr marL="1018139" indent="0" algn="ctr">
              <a:buNone/>
              <a:defRPr sz="1188"/>
            </a:lvl4pPr>
            <a:lvl5pPr marL="1357518" indent="0" algn="ctr">
              <a:buNone/>
              <a:defRPr sz="1188"/>
            </a:lvl5pPr>
            <a:lvl6pPr marL="1696898" indent="0" algn="ctr">
              <a:buNone/>
              <a:defRPr sz="1188"/>
            </a:lvl6pPr>
            <a:lvl7pPr marL="2036277" indent="0" algn="ctr">
              <a:buNone/>
              <a:defRPr sz="1188"/>
            </a:lvl7pPr>
            <a:lvl8pPr marL="2375657" indent="0" algn="ctr">
              <a:buNone/>
              <a:defRPr sz="1188"/>
            </a:lvl8pPr>
            <a:lvl9pPr marL="2715036" indent="0" algn="ctr">
              <a:buNone/>
              <a:defRPr sz="1188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8759">
              <a:buClrTx/>
            </a:pPr>
            <a:fld id="{D4479BA9-44D2-40C5-8099-27842EE4CB2A}" type="datetimeFigureOut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27/10/2022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8759">
              <a:buClrTx/>
            </a:pPr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8759">
              <a:buClrTx/>
            </a:pPr>
            <a:fld id="{2BF1021A-0689-49A7-A3E2-CC71E7134BFA}" type="slidenum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‹Nº›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69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8759">
              <a:buClrTx/>
            </a:pPr>
            <a:fld id="{D4479BA9-44D2-40C5-8099-27842EE4CB2A}" type="datetimeFigureOut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27/10/2022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8759">
              <a:buClrTx/>
            </a:pPr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8759">
              <a:buClrTx/>
            </a:pPr>
            <a:fld id="{2BF1021A-0689-49A7-A3E2-CC71E7134BFA}" type="slidenum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‹Nº›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507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7497" y="1282700"/>
            <a:ext cx="7805917" cy="2140213"/>
          </a:xfrm>
        </p:spPr>
        <p:txBody>
          <a:bodyPr anchor="b"/>
          <a:lstStyle>
            <a:lvl1pPr>
              <a:defRPr sz="4454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17497" y="3443160"/>
            <a:ext cx="7805917" cy="1125488"/>
          </a:xfrm>
        </p:spPr>
        <p:txBody>
          <a:bodyPr/>
          <a:lstStyle>
            <a:lvl1pPr marL="0" indent="0">
              <a:buNone/>
              <a:defRPr sz="1782">
                <a:solidFill>
                  <a:schemeClr val="tx1">
                    <a:tint val="75000"/>
                  </a:schemeClr>
                </a:solidFill>
              </a:defRPr>
            </a:lvl1pPr>
            <a:lvl2pPr marL="339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2pPr>
            <a:lvl3pPr marL="67875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3pPr>
            <a:lvl4pPr marL="1018139" indent="0">
              <a:buNone/>
              <a:defRPr sz="1188">
                <a:solidFill>
                  <a:schemeClr val="tx1">
                    <a:tint val="75000"/>
                  </a:schemeClr>
                </a:solidFill>
              </a:defRPr>
            </a:lvl4pPr>
            <a:lvl5pPr marL="1357518" indent="0">
              <a:buNone/>
              <a:defRPr sz="1188">
                <a:solidFill>
                  <a:schemeClr val="tx1">
                    <a:tint val="75000"/>
                  </a:schemeClr>
                </a:solidFill>
              </a:defRPr>
            </a:lvl5pPr>
            <a:lvl6pPr marL="1696898" indent="0">
              <a:buNone/>
              <a:defRPr sz="1188">
                <a:solidFill>
                  <a:schemeClr val="tx1">
                    <a:tint val="75000"/>
                  </a:schemeClr>
                </a:solidFill>
              </a:defRPr>
            </a:lvl6pPr>
            <a:lvl7pPr marL="2036277" indent="0">
              <a:buNone/>
              <a:defRPr sz="1188">
                <a:solidFill>
                  <a:schemeClr val="tx1">
                    <a:tint val="75000"/>
                  </a:schemeClr>
                </a:solidFill>
              </a:defRPr>
            </a:lvl7pPr>
            <a:lvl8pPr marL="2375657" indent="0">
              <a:buNone/>
              <a:defRPr sz="1188">
                <a:solidFill>
                  <a:schemeClr val="tx1">
                    <a:tint val="75000"/>
                  </a:schemeClr>
                </a:solidFill>
              </a:defRPr>
            </a:lvl8pPr>
            <a:lvl9pPr marL="2715036" indent="0">
              <a:buNone/>
              <a:defRPr sz="11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8759">
              <a:buClrTx/>
            </a:pPr>
            <a:fld id="{D4479BA9-44D2-40C5-8099-27842EE4CB2A}" type="datetimeFigureOut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27/10/2022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8759">
              <a:buClrTx/>
            </a:pPr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8759">
              <a:buClrTx/>
            </a:pPr>
            <a:fld id="{2BF1021A-0689-49A7-A3E2-CC71E7134BFA}" type="slidenum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‹Nº›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385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2211" y="1369642"/>
            <a:ext cx="3846394" cy="326451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81733" y="1369642"/>
            <a:ext cx="3846394" cy="326451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8759">
              <a:buClrTx/>
            </a:pPr>
            <a:fld id="{D4479BA9-44D2-40C5-8099-27842EE4CB2A}" type="datetimeFigureOut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27/10/2022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8759">
              <a:buClrTx/>
            </a:pPr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8759">
              <a:buClrTx/>
            </a:pPr>
            <a:fld id="{2BF1021A-0689-49A7-A3E2-CC71E7134BFA}" type="slidenum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‹Nº›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990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89" y="273929"/>
            <a:ext cx="7805917" cy="9944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390" y="1261261"/>
            <a:ext cx="3828717" cy="618125"/>
          </a:xfrm>
        </p:spPr>
        <p:txBody>
          <a:bodyPr anchor="b"/>
          <a:lstStyle>
            <a:lvl1pPr marL="0" indent="0">
              <a:buNone/>
              <a:defRPr sz="1782" b="1"/>
            </a:lvl1pPr>
            <a:lvl2pPr marL="339380" indent="0">
              <a:buNone/>
              <a:defRPr sz="1485" b="1"/>
            </a:lvl2pPr>
            <a:lvl3pPr marL="678759" indent="0">
              <a:buNone/>
              <a:defRPr sz="1336" b="1"/>
            </a:lvl3pPr>
            <a:lvl4pPr marL="1018139" indent="0">
              <a:buNone/>
              <a:defRPr sz="1188" b="1"/>
            </a:lvl4pPr>
            <a:lvl5pPr marL="1357518" indent="0">
              <a:buNone/>
              <a:defRPr sz="1188" b="1"/>
            </a:lvl5pPr>
            <a:lvl6pPr marL="1696898" indent="0">
              <a:buNone/>
              <a:defRPr sz="1188" b="1"/>
            </a:lvl6pPr>
            <a:lvl7pPr marL="2036277" indent="0">
              <a:buNone/>
              <a:defRPr sz="1188" b="1"/>
            </a:lvl7pPr>
            <a:lvl8pPr marL="2375657" indent="0">
              <a:buNone/>
              <a:defRPr sz="1188" b="1"/>
            </a:lvl8pPr>
            <a:lvl9pPr marL="2715036" indent="0">
              <a:buNone/>
              <a:defRPr sz="118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3390" y="1879386"/>
            <a:ext cx="3828717" cy="276429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581734" y="1261261"/>
            <a:ext cx="3847572" cy="618125"/>
          </a:xfrm>
        </p:spPr>
        <p:txBody>
          <a:bodyPr anchor="b"/>
          <a:lstStyle>
            <a:lvl1pPr marL="0" indent="0">
              <a:buNone/>
              <a:defRPr sz="1782" b="1"/>
            </a:lvl1pPr>
            <a:lvl2pPr marL="339380" indent="0">
              <a:buNone/>
              <a:defRPr sz="1485" b="1"/>
            </a:lvl2pPr>
            <a:lvl3pPr marL="678759" indent="0">
              <a:buNone/>
              <a:defRPr sz="1336" b="1"/>
            </a:lvl3pPr>
            <a:lvl4pPr marL="1018139" indent="0">
              <a:buNone/>
              <a:defRPr sz="1188" b="1"/>
            </a:lvl4pPr>
            <a:lvl5pPr marL="1357518" indent="0">
              <a:buNone/>
              <a:defRPr sz="1188" b="1"/>
            </a:lvl5pPr>
            <a:lvl6pPr marL="1696898" indent="0">
              <a:buNone/>
              <a:defRPr sz="1188" b="1"/>
            </a:lvl6pPr>
            <a:lvl7pPr marL="2036277" indent="0">
              <a:buNone/>
              <a:defRPr sz="1188" b="1"/>
            </a:lvl7pPr>
            <a:lvl8pPr marL="2375657" indent="0">
              <a:buNone/>
              <a:defRPr sz="1188" b="1"/>
            </a:lvl8pPr>
            <a:lvl9pPr marL="2715036" indent="0">
              <a:buNone/>
              <a:defRPr sz="1188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581734" y="1879386"/>
            <a:ext cx="3847572" cy="2764294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8759">
              <a:buClrTx/>
            </a:pPr>
            <a:fld id="{D4479BA9-44D2-40C5-8099-27842EE4CB2A}" type="datetimeFigureOut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27/10/2022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8759">
              <a:buClrTx/>
            </a:pPr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8759">
              <a:buClrTx/>
            </a:pPr>
            <a:fld id="{2BF1021A-0689-49A7-A3E2-CC71E7134BFA}" type="slidenum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‹Nº›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90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8759">
              <a:buClrTx/>
            </a:pPr>
            <a:fld id="{D4479BA9-44D2-40C5-8099-27842EE4CB2A}" type="datetimeFigureOut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27/10/2022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8759">
              <a:buClrTx/>
            </a:pPr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8759">
              <a:buClrTx/>
            </a:pPr>
            <a:fld id="{2BF1021A-0689-49A7-A3E2-CC71E7134BFA}" type="slidenum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‹Nº›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386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8759">
              <a:buClrTx/>
            </a:pPr>
            <a:fld id="{D4479BA9-44D2-40C5-8099-27842EE4CB2A}" type="datetimeFigureOut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27/10/2022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8759">
              <a:buClrTx/>
            </a:pPr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8759">
              <a:buClrTx/>
            </a:pPr>
            <a:fld id="{2BF1021A-0689-49A7-A3E2-CC71E7134BFA}" type="slidenum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‹Nº›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419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0" y="343006"/>
            <a:ext cx="2918969" cy="1200521"/>
          </a:xfrm>
        </p:spPr>
        <p:txBody>
          <a:bodyPr anchor="b"/>
          <a:lstStyle>
            <a:lvl1pPr>
              <a:defRPr sz="2375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47572" y="740798"/>
            <a:ext cx="4581734" cy="3656347"/>
          </a:xfrm>
        </p:spPr>
        <p:txBody>
          <a:bodyPr/>
          <a:lstStyle>
            <a:lvl1pPr>
              <a:defRPr sz="2375"/>
            </a:lvl1pPr>
            <a:lvl2pPr>
              <a:defRPr sz="2078"/>
            </a:lvl2pPr>
            <a:lvl3pPr>
              <a:defRPr sz="1782"/>
            </a:lvl3pPr>
            <a:lvl4pPr>
              <a:defRPr sz="1485"/>
            </a:lvl4pPr>
            <a:lvl5pPr>
              <a:defRPr sz="1485"/>
            </a:lvl5pPr>
            <a:lvl6pPr>
              <a:defRPr sz="1485"/>
            </a:lvl6pPr>
            <a:lvl7pPr>
              <a:defRPr sz="1485"/>
            </a:lvl7pPr>
            <a:lvl8pPr>
              <a:defRPr sz="1485"/>
            </a:lvl8pPr>
            <a:lvl9pPr>
              <a:defRPr sz="1485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3390" y="1543526"/>
            <a:ext cx="2918969" cy="2859574"/>
          </a:xfrm>
        </p:spPr>
        <p:txBody>
          <a:bodyPr/>
          <a:lstStyle>
            <a:lvl1pPr marL="0" indent="0">
              <a:buNone/>
              <a:defRPr sz="1188"/>
            </a:lvl1pPr>
            <a:lvl2pPr marL="339380" indent="0">
              <a:buNone/>
              <a:defRPr sz="1039"/>
            </a:lvl2pPr>
            <a:lvl3pPr marL="678759" indent="0">
              <a:buNone/>
              <a:defRPr sz="891"/>
            </a:lvl3pPr>
            <a:lvl4pPr marL="1018139" indent="0">
              <a:buNone/>
              <a:defRPr sz="742"/>
            </a:lvl4pPr>
            <a:lvl5pPr marL="1357518" indent="0">
              <a:buNone/>
              <a:defRPr sz="742"/>
            </a:lvl5pPr>
            <a:lvl6pPr marL="1696898" indent="0">
              <a:buNone/>
              <a:defRPr sz="742"/>
            </a:lvl6pPr>
            <a:lvl7pPr marL="2036277" indent="0">
              <a:buNone/>
              <a:defRPr sz="742"/>
            </a:lvl7pPr>
            <a:lvl8pPr marL="2375657" indent="0">
              <a:buNone/>
              <a:defRPr sz="742"/>
            </a:lvl8pPr>
            <a:lvl9pPr marL="2715036" indent="0">
              <a:buNone/>
              <a:defRPr sz="742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8759">
              <a:buClrTx/>
            </a:pPr>
            <a:fld id="{D4479BA9-44D2-40C5-8099-27842EE4CB2A}" type="datetimeFigureOut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27/10/2022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8759">
              <a:buClrTx/>
            </a:pPr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8759">
              <a:buClrTx/>
            </a:pPr>
            <a:fld id="{2BF1021A-0689-49A7-A3E2-CC71E7134BFA}" type="slidenum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‹Nº›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11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622211" y="273929"/>
            <a:ext cx="7805917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622211" y="1369642"/>
            <a:ext cx="7805917" cy="326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0" y="343006"/>
            <a:ext cx="2918969" cy="1200521"/>
          </a:xfrm>
        </p:spPr>
        <p:txBody>
          <a:bodyPr anchor="b"/>
          <a:lstStyle>
            <a:lvl1pPr>
              <a:defRPr sz="2375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47572" y="740798"/>
            <a:ext cx="4581734" cy="3656347"/>
          </a:xfrm>
        </p:spPr>
        <p:txBody>
          <a:bodyPr/>
          <a:lstStyle>
            <a:lvl1pPr marL="0" indent="0">
              <a:buNone/>
              <a:defRPr sz="2375"/>
            </a:lvl1pPr>
            <a:lvl2pPr marL="339380" indent="0">
              <a:buNone/>
              <a:defRPr sz="2078"/>
            </a:lvl2pPr>
            <a:lvl3pPr marL="678759" indent="0">
              <a:buNone/>
              <a:defRPr sz="1782"/>
            </a:lvl3pPr>
            <a:lvl4pPr marL="1018139" indent="0">
              <a:buNone/>
              <a:defRPr sz="1485"/>
            </a:lvl4pPr>
            <a:lvl5pPr marL="1357518" indent="0">
              <a:buNone/>
              <a:defRPr sz="1485"/>
            </a:lvl5pPr>
            <a:lvl6pPr marL="1696898" indent="0">
              <a:buNone/>
              <a:defRPr sz="1485"/>
            </a:lvl6pPr>
            <a:lvl7pPr marL="2036277" indent="0">
              <a:buNone/>
              <a:defRPr sz="1485"/>
            </a:lvl7pPr>
            <a:lvl8pPr marL="2375657" indent="0">
              <a:buNone/>
              <a:defRPr sz="1485"/>
            </a:lvl8pPr>
            <a:lvl9pPr marL="2715036" indent="0">
              <a:buNone/>
              <a:defRPr sz="1485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3390" y="1543526"/>
            <a:ext cx="2918969" cy="2859574"/>
          </a:xfrm>
        </p:spPr>
        <p:txBody>
          <a:bodyPr/>
          <a:lstStyle>
            <a:lvl1pPr marL="0" indent="0">
              <a:buNone/>
              <a:defRPr sz="1188"/>
            </a:lvl1pPr>
            <a:lvl2pPr marL="339380" indent="0">
              <a:buNone/>
              <a:defRPr sz="1039"/>
            </a:lvl2pPr>
            <a:lvl3pPr marL="678759" indent="0">
              <a:buNone/>
              <a:defRPr sz="891"/>
            </a:lvl3pPr>
            <a:lvl4pPr marL="1018139" indent="0">
              <a:buNone/>
              <a:defRPr sz="742"/>
            </a:lvl4pPr>
            <a:lvl5pPr marL="1357518" indent="0">
              <a:buNone/>
              <a:defRPr sz="742"/>
            </a:lvl5pPr>
            <a:lvl6pPr marL="1696898" indent="0">
              <a:buNone/>
              <a:defRPr sz="742"/>
            </a:lvl6pPr>
            <a:lvl7pPr marL="2036277" indent="0">
              <a:buNone/>
              <a:defRPr sz="742"/>
            </a:lvl7pPr>
            <a:lvl8pPr marL="2375657" indent="0">
              <a:buNone/>
              <a:defRPr sz="742"/>
            </a:lvl8pPr>
            <a:lvl9pPr marL="2715036" indent="0">
              <a:buNone/>
              <a:defRPr sz="742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8759">
              <a:buClrTx/>
            </a:pPr>
            <a:fld id="{D4479BA9-44D2-40C5-8099-27842EE4CB2A}" type="datetimeFigureOut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27/10/2022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8759">
              <a:buClrTx/>
            </a:pPr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8759">
              <a:buClrTx/>
            </a:pPr>
            <a:fld id="{2BF1021A-0689-49A7-A3E2-CC71E7134BFA}" type="slidenum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‹Nº›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557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8759">
              <a:buClrTx/>
            </a:pPr>
            <a:fld id="{D4479BA9-44D2-40C5-8099-27842EE4CB2A}" type="datetimeFigureOut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27/10/2022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8759">
              <a:buClrTx/>
            </a:pPr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8759">
              <a:buClrTx/>
            </a:pPr>
            <a:fld id="{2BF1021A-0689-49A7-A3E2-CC71E7134BFA}" type="slidenum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‹Nº›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535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476648" y="273928"/>
            <a:ext cx="1951479" cy="436022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2211" y="273928"/>
            <a:ext cx="5741308" cy="4360224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8759">
              <a:buClrTx/>
            </a:pPr>
            <a:fld id="{D4479BA9-44D2-40C5-8099-27842EE4CB2A}" type="datetimeFigureOut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27/10/2022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8759">
              <a:buClrTx/>
            </a:pPr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8759">
              <a:buClrTx/>
            </a:pPr>
            <a:fld id="{2BF1021A-0689-49A7-A3E2-CC71E7134BFA}" type="slidenum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‹Nº›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25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617497" y="1282700"/>
            <a:ext cx="7805917" cy="2140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54"/>
              <a:buFont typeface="Calibri"/>
              <a:buNone/>
              <a:defRPr sz="4454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617497" y="3443160"/>
            <a:ext cx="7805917" cy="112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rgbClr val="888888"/>
              </a:buClr>
              <a:buSzPts val="1782"/>
              <a:buNone/>
              <a:defRPr sz="1782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485"/>
              <a:buNone/>
              <a:defRPr sz="1485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336"/>
              <a:buNone/>
              <a:defRPr sz="1336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188"/>
              <a:buNone/>
              <a:defRPr sz="1188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188"/>
              <a:buNone/>
              <a:defRPr sz="1188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188"/>
              <a:buNone/>
              <a:defRPr sz="1188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188"/>
              <a:buNone/>
              <a:defRPr sz="1188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188"/>
              <a:buNone/>
              <a:defRPr sz="1188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rgbClr val="888888"/>
              </a:buClr>
              <a:buSzPts val="1188"/>
              <a:buNone/>
              <a:defRPr sz="1188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622211" y="273929"/>
            <a:ext cx="7805917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622211" y="1369642"/>
            <a:ext cx="3846394" cy="326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4581733" y="1369642"/>
            <a:ext cx="3846394" cy="326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623389" y="273929"/>
            <a:ext cx="7805917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623390" y="1261261"/>
            <a:ext cx="3828717" cy="61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782"/>
              <a:buNone/>
              <a:defRPr sz="1782" b="1"/>
            </a:lvl1pPr>
            <a:lvl2pPr marL="914400" lvl="1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None/>
              <a:defRPr sz="1485" b="1"/>
            </a:lvl2pPr>
            <a:lvl3pPr marL="1371600" lvl="2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None/>
              <a:defRPr sz="1336" b="1"/>
            </a:lvl3pPr>
            <a:lvl4pPr marL="1828800" lvl="3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4pPr>
            <a:lvl5pPr marL="2286000" lvl="4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5pPr>
            <a:lvl6pPr marL="2743200" lvl="5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6pPr>
            <a:lvl7pPr marL="3200400" lvl="6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7pPr>
            <a:lvl8pPr marL="3657600" lvl="7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8pPr>
            <a:lvl9pPr marL="4114800" lvl="8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623390" y="1879386"/>
            <a:ext cx="3828717" cy="2764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4581734" y="1261261"/>
            <a:ext cx="3847572" cy="61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782"/>
              <a:buNone/>
              <a:defRPr sz="1782" b="1"/>
            </a:lvl1pPr>
            <a:lvl2pPr marL="914400" lvl="1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None/>
              <a:defRPr sz="1485" b="1"/>
            </a:lvl2pPr>
            <a:lvl3pPr marL="1371600" lvl="2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None/>
              <a:defRPr sz="1336" b="1"/>
            </a:lvl3pPr>
            <a:lvl4pPr marL="1828800" lvl="3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4pPr>
            <a:lvl5pPr marL="2286000" lvl="4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5pPr>
            <a:lvl6pPr marL="2743200" lvl="5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6pPr>
            <a:lvl7pPr marL="3200400" lvl="6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7pPr>
            <a:lvl8pPr marL="3657600" lvl="7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8pPr>
            <a:lvl9pPr marL="4114800" lvl="8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4581734" y="1879386"/>
            <a:ext cx="3847572" cy="2764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622211" y="273929"/>
            <a:ext cx="7805917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623390" y="343006"/>
            <a:ext cx="2918969" cy="120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75"/>
              <a:buFont typeface="Calibri"/>
              <a:buNone/>
              <a:defRPr sz="2375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3847572" y="740798"/>
            <a:ext cx="4581734" cy="3656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9412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2375"/>
              <a:buChar char="•"/>
              <a:defRPr sz="2375"/>
            </a:lvl1pPr>
            <a:lvl2pPr marL="914400" lvl="1" indent="-360553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2078"/>
              <a:buChar char="•"/>
              <a:defRPr sz="2078"/>
            </a:lvl2pPr>
            <a:lvl3pPr marL="1371600" lvl="2" indent="-341757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782"/>
              <a:buChar char="•"/>
              <a:defRPr sz="1782"/>
            </a:lvl3pPr>
            <a:lvl4pPr marL="1828800" lvl="3" indent="-322897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Char char="•"/>
              <a:defRPr sz="1485"/>
            </a:lvl4pPr>
            <a:lvl5pPr marL="2286000" lvl="4" indent="-322897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Char char="•"/>
              <a:defRPr sz="1485"/>
            </a:lvl5pPr>
            <a:lvl6pPr marL="2743200" lvl="5" indent="-322897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Char char="•"/>
              <a:defRPr sz="1485"/>
            </a:lvl6pPr>
            <a:lvl7pPr marL="3200400" lvl="6" indent="-322897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Char char="•"/>
              <a:defRPr sz="1485"/>
            </a:lvl7pPr>
            <a:lvl8pPr marL="3657600" lvl="7" indent="-322897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Char char="•"/>
              <a:defRPr sz="1485"/>
            </a:lvl8pPr>
            <a:lvl9pPr marL="4114800" lvl="8" indent="-322897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Char char="•"/>
              <a:defRPr sz="1485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623390" y="1543526"/>
            <a:ext cx="2918969" cy="2859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1pPr>
            <a:lvl2pPr marL="914400" lvl="1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039"/>
              <a:buNone/>
              <a:defRPr sz="1039"/>
            </a:lvl2pPr>
            <a:lvl3pPr marL="1371600" lvl="2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891"/>
              <a:buNone/>
              <a:defRPr sz="891"/>
            </a:lvl3pPr>
            <a:lvl4pPr marL="1828800" lvl="3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4pPr>
            <a:lvl5pPr marL="2286000" lvl="4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5pPr>
            <a:lvl6pPr marL="2743200" lvl="5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6pPr>
            <a:lvl7pPr marL="3200400" lvl="6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7pPr>
            <a:lvl8pPr marL="3657600" lvl="7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8pPr>
            <a:lvl9pPr marL="4114800" lvl="8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623390" y="343006"/>
            <a:ext cx="2918969" cy="120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75"/>
              <a:buFont typeface="Calibri"/>
              <a:buNone/>
              <a:defRPr sz="2375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3847572" y="740798"/>
            <a:ext cx="4581734" cy="3656347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623390" y="1543526"/>
            <a:ext cx="2918969" cy="2859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1188"/>
              <a:buNone/>
              <a:defRPr sz="1188"/>
            </a:lvl1pPr>
            <a:lvl2pPr marL="914400" lvl="1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039"/>
              <a:buNone/>
              <a:defRPr sz="1039"/>
            </a:lvl2pPr>
            <a:lvl3pPr marL="1371600" lvl="2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891"/>
              <a:buNone/>
              <a:defRPr sz="891"/>
            </a:lvl3pPr>
            <a:lvl4pPr marL="1828800" lvl="3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4pPr>
            <a:lvl5pPr marL="2286000" lvl="4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5pPr>
            <a:lvl6pPr marL="2743200" lvl="5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6pPr>
            <a:lvl7pPr marL="3200400" lvl="6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7pPr>
            <a:lvl8pPr marL="3657600" lvl="7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8pPr>
            <a:lvl9pPr marL="4114800" lvl="8" indent="-228600" algn="l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742"/>
              <a:buNone/>
              <a:defRPr sz="742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622211" y="273929"/>
            <a:ext cx="7805917" cy="994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66"/>
              <a:buFont typeface="Calibri"/>
              <a:buNone/>
              <a:defRPr sz="32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622211" y="1369642"/>
            <a:ext cx="7805917" cy="326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0553" algn="l" rtl="0">
              <a:lnSpc>
                <a:spcPct val="90000"/>
              </a:lnSpc>
              <a:spcBef>
                <a:spcPts val="742"/>
              </a:spcBef>
              <a:spcAft>
                <a:spcPts val="0"/>
              </a:spcAft>
              <a:buClr>
                <a:schemeClr val="dk1"/>
              </a:buClr>
              <a:buSzPts val="2078"/>
              <a:buFont typeface="Arial"/>
              <a:buChar char="•"/>
              <a:defRPr sz="207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1757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782"/>
              <a:buFont typeface="Arial"/>
              <a:buChar char="•"/>
              <a:defRPr sz="17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2897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485"/>
              <a:buFont typeface="Arial"/>
              <a:buChar char="•"/>
              <a:defRPr sz="148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436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Font typeface="Arial"/>
              <a:buChar char="•"/>
              <a:defRPr sz="1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435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Font typeface="Arial"/>
              <a:buChar char="•"/>
              <a:defRPr sz="1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435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Font typeface="Arial"/>
              <a:buChar char="•"/>
              <a:defRPr sz="1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435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Font typeface="Arial"/>
              <a:buChar char="•"/>
              <a:defRPr sz="1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435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Font typeface="Arial"/>
              <a:buChar char="•"/>
              <a:defRPr sz="1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435" algn="l" rtl="0">
              <a:lnSpc>
                <a:spcPct val="90000"/>
              </a:lnSpc>
              <a:spcBef>
                <a:spcPts val="371"/>
              </a:spcBef>
              <a:spcAft>
                <a:spcPts val="0"/>
              </a:spcAft>
              <a:buClr>
                <a:schemeClr val="dk1"/>
              </a:buClr>
              <a:buSzPts val="1336"/>
              <a:buFont typeface="Arial"/>
              <a:buChar char="•"/>
              <a:defRPr sz="1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  <a:defRPr sz="89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2211" y="273929"/>
            <a:ext cx="7805917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2211" y="1369642"/>
            <a:ext cx="7805917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2211" y="4768735"/>
            <a:ext cx="2036326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8759">
              <a:buClrTx/>
            </a:pPr>
            <a:fld id="{D4479BA9-44D2-40C5-8099-27842EE4CB2A}" type="datetimeFigureOut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27/10/2022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997925" y="4768735"/>
            <a:ext cx="3054489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8759">
              <a:buClrTx/>
            </a:pPr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391801" y="4768735"/>
            <a:ext cx="2036326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8759">
              <a:buClrTx/>
            </a:pPr>
            <a:fld id="{2BF1021A-0689-49A7-A3E2-CC71E7134BFA}" type="slidenum">
              <a:rPr lang="es-CO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78759">
                <a:buClrTx/>
              </a:pPr>
              <a:t>‹Nº›</a:t>
            </a:fld>
            <a:endParaRPr lang="es-CO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23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78759" rtl="0" eaLnBrk="1" latinLnBrk="0" hangingPunct="1">
        <a:lnSpc>
          <a:spcPct val="90000"/>
        </a:lnSpc>
        <a:spcBef>
          <a:spcPct val="0"/>
        </a:spcBef>
        <a:buNone/>
        <a:defRPr sz="32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690" indent="-169690" algn="l" defTabSz="678759" rtl="0" eaLnBrk="1" latinLnBrk="0" hangingPunct="1">
        <a:lnSpc>
          <a:spcPct val="90000"/>
        </a:lnSpc>
        <a:spcBef>
          <a:spcPts val="742"/>
        </a:spcBef>
        <a:buFont typeface="Arial" panose="020B0604020202020204" pitchFamily="34" charset="0"/>
        <a:buChar char="•"/>
        <a:defRPr sz="2078" kern="1200">
          <a:solidFill>
            <a:schemeClr val="tx1"/>
          </a:solidFill>
          <a:latin typeface="+mn-lt"/>
          <a:ea typeface="+mn-ea"/>
          <a:cs typeface="+mn-cs"/>
        </a:defRPr>
      </a:lvl1pPr>
      <a:lvl2pPr marL="509069" indent="-169690" algn="l" defTabSz="678759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848449" indent="-169690" algn="l" defTabSz="678759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87828" indent="-169690" algn="l" defTabSz="678759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336" kern="1200">
          <a:solidFill>
            <a:schemeClr val="tx1"/>
          </a:solidFill>
          <a:latin typeface="+mn-lt"/>
          <a:ea typeface="+mn-ea"/>
          <a:cs typeface="+mn-cs"/>
        </a:defRPr>
      </a:lvl4pPr>
      <a:lvl5pPr marL="1527208" indent="-169690" algn="l" defTabSz="678759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336" kern="1200">
          <a:solidFill>
            <a:schemeClr val="tx1"/>
          </a:solidFill>
          <a:latin typeface="+mn-lt"/>
          <a:ea typeface="+mn-ea"/>
          <a:cs typeface="+mn-cs"/>
        </a:defRPr>
      </a:lvl5pPr>
      <a:lvl6pPr marL="1866588" indent="-169690" algn="l" defTabSz="678759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336" kern="1200">
          <a:solidFill>
            <a:schemeClr val="tx1"/>
          </a:solidFill>
          <a:latin typeface="+mn-lt"/>
          <a:ea typeface="+mn-ea"/>
          <a:cs typeface="+mn-cs"/>
        </a:defRPr>
      </a:lvl6pPr>
      <a:lvl7pPr marL="2205967" indent="-169690" algn="l" defTabSz="678759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336" kern="1200">
          <a:solidFill>
            <a:schemeClr val="tx1"/>
          </a:solidFill>
          <a:latin typeface="+mn-lt"/>
          <a:ea typeface="+mn-ea"/>
          <a:cs typeface="+mn-cs"/>
        </a:defRPr>
      </a:lvl7pPr>
      <a:lvl8pPr marL="2545347" indent="-169690" algn="l" defTabSz="678759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336" kern="1200">
          <a:solidFill>
            <a:schemeClr val="tx1"/>
          </a:solidFill>
          <a:latin typeface="+mn-lt"/>
          <a:ea typeface="+mn-ea"/>
          <a:cs typeface="+mn-cs"/>
        </a:defRPr>
      </a:lvl8pPr>
      <a:lvl9pPr marL="2884726" indent="-169690" algn="l" defTabSz="678759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3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7875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1pPr>
      <a:lvl2pPr marL="339380" algn="l" defTabSz="67875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2pPr>
      <a:lvl3pPr marL="678759" algn="l" defTabSz="67875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3pPr>
      <a:lvl4pPr marL="1018139" algn="l" defTabSz="67875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4pPr>
      <a:lvl5pPr marL="1357518" algn="l" defTabSz="67875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5pPr>
      <a:lvl6pPr marL="1696898" algn="l" defTabSz="67875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6pPr>
      <a:lvl7pPr marL="2036277" algn="l" defTabSz="67875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7pPr>
      <a:lvl8pPr marL="2375657" algn="l" defTabSz="67875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8pPr>
      <a:lvl9pPr marL="2715036" algn="l" defTabSz="678759" rtl="0" eaLnBrk="1" latinLnBrk="0" hangingPunct="1">
        <a:defRPr sz="13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DJI_0579.jpg"/>
          <p:cNvPicPr preferRelativeResize="0"/>
          <p:nvPr/>
        </p:nvPicPr>
        <p:blipFill rotWithShape="1">
          <a:blip r:embed="rId3">
            <a:alphaModFix/>
          </a:blip>
          <a:srcRect b="-557"/>
          <a:stretch/>
        </p:blipFill>
        <p:spPr>
          <a:xfrm>
            <a:off x="1" y="-82025"/>
            <a:ext cx="9198466" cy="532980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1" y="99743"/>
            <a:ext cx="9198466" cy="5292094"/>
          </a:xfrm>
          <a:prstGeom prst="rect">
            <a:avLst/>
          </a:prstGeom>
          <a:solidFill>
            <a:srgbClr val="0C0C0C">
              <a:alpha val="4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5"/>
              <a:buFont typeface="Arial"/>
              <a:buNone/>
            </a:pPr>
            <a:r>
              <a:rPr lang="en-US" sz="99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579982" y="1847412"/>
            <a:ext cx="80385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Comité Sectorial de Gestión y Desempeño del Sector Movilidad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92D050"/>
                </a:solidFill>
                <a:latin typeface="Arial Black"/>
                <a:ea typeface="Arial Black"/>
                <a:cs typeface="Arial Black"/>
                <a:sym typeface="Arial Black"/>
              </a:rPr>
              <a:t>Sesión </a:t>
            </a:r>
            <a:r>
              <a:rPr lang="en-US" sz="1800">
                <a:solidFill>
                  <a:srgbClr val="92D050"/>
                </a:solidFill>
                <a:latin typeface="Arial Black"/>
                <a:ea typeface="Arial Black"/>
                <a:cs typeface="Arial Black"/>
                <a:sym typeface="Arial Black"/>
              </a:rPr>
              <a:t>ordinaria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92D050"/>
                </a:solidFill>
                <a:latin typeface="Arial Black"/>
                <a:ea typeface="Arial Black"/>
                <a:cs typeface="Arial Black"/>
                <a:sym typeface="Arial Black"/>
              </a:rPr>
              <a:t>Octubre </a:t>
            </a:r>
            <a:r>
              <a:rPr lang="en-US" sz="1800" b="0" i="0" u="none" strike="noStrike" cap="none">
                <a:solidFill>
                  <a:srgbClr val="92D050"/>
                </a:solidFill>
                <a:latin typeface="Arial Black"/>
                <a:ea typeface="Arial Black"/>
                <a:cs typeface="Arial Black"/>
                <a:sym typeface="Arial Black"/>
              </a:rPr>
              <a:t>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endParaRPr sz="65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1" name="Google Shape;91;p1" descr="Imagen que contiene dibuj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8214" y="4408785"/>
            <a:ext cx="2882036" cy="63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4d6e56b669_0_0"/>
          <p:cNvSpPr/>
          <p:nvPr/>
        </p:nvSpPr>
        <p:spPr>
          <a:xfrm>
            <a:off x="280331" y="342284"/>
            <a:ext cx="37614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82"/>
              <a:buFont typeface="Arial"/>
              <a:buNone/>
            </a:pPr>
            <a:r>
              <a:rPr lang="en-US" sz="1782" b="1" i="0" u="none" strike="noStrike" cap="none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Agenda</a:t>
            </a:r>
            <a:endParaRPr sz="1485" b="1" i="0" u="none" strike="noStrike" cap="none">
              <a:solidFill>
                <a:srgbClr val="3F3F3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8" name="Google Shape;98;g14d6e56b669_0_0"/>
          <p:cNvSpPr/>
          <p:nvPr/>
        </p:nvSpPr>
        <p:spPr>
          <a:xfrm>
            <a:off x="3060700" y="3911600"/>
            <a:ext cx="5989500" cy="12336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g14d6e56b669_0_0"/>
          <p:cNvPicPr preferRelativeResize="0"/>
          <p:nvPr/>
        </p:nvPicPr>
        <p:blipFill rotWithShape="1">
          <a:blip r:embed="rId3">
            <a:alphaModFix/>
          </a:blip>
          <a:srcRect b="57368"/>
          <a:stretch/>
        </p:blipFill>
        <p:spPr>
          <a:xfrm>
            <a:off x="3060700" y="3798214"/>
            <a:ext cx="5989640" cy="1346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14d6e56b669_0_0"/>
          <p:cNvSpPr txBox="1"/>
          <p:nvPr/>
        </p:nvSpPr>
        <p:spPr>
          <a:xfrm>
            <a:off x="809400" y="1091500"/>
            <a:ext cx="66774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AutoNum type="arabicPeriod"/>
            </a:pPr>
            <a:r>
              <a:rPr lang="en-US" sz="1200">
                <a:solidFill>
                  <a:srgbClr val="7F7F7F"/>
                </a:solidFill>
              </a:rPr>
              <a:t>Verificación de quórum y declaración de la instalación de la sesión</a:t>
            </a:r>
            <a:endParaRPr sz="1200">
              <a:solidFill>
                <a:srgbClr val="7F7F7F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AutoNum type="arabicPeriod"/>
            </a:pPr>
            <a:r>
              <a:rPr lang="en-US" sz="1200">
                <a:solidFill>
                  <a:srgbClr val="7F7F7F"/>
                </a:solidFill>
              </a:rPr>
              <a:t>Aprobación del orden del día</a:t>
            </a:r>
            <a:endParaRPr sz="1200">
              <a:solidFill>
                <a:srgbClr val="7F7F7F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AutoNum type="arabicPeriod"/>
            </a:pPr>
            <a:r>
              <a:rPr lang="en-US" sz="1200">
                <a:solidFill>
                  <a:srgbClr val="7F7F7F"/>
                </a:solidFill>
              </a:rPr>
              <a:t>Seguimiento compromisos</a:t>
            </a:r>
            <a:endParaRPr>
              <a:solidFill>
                <a:schemeClr val="dk1"/>
              </a:solidFill>
            </a:endParaRPr>
          </a:p>
          <a:p>
            <a:pPr marL="457200" marR="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AutoNum type="arabicPeriod"/>
            </a:pPr>
            <a:r>
              <a:rPr lang="en-US" sz="1200">
                <a:solidFill>
                  <a:srgbClr val="7F7F7F"/>
                </a:solidFill>
              </a:rPr>
              <a:t>Avances del plan de trabajo sectorial de MIPG (SDM-OAPI)</a:t>
            </a:r>
            <a:endParaRPr sz="1200">
              <a:solidFill>
                <a:srgbClr val="7F7F7F"/>
              </a:solidFill>
            </a:endParaRPr>
          </a:p>
          <a:p>
            <a:pPr marL="457200" marR="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AutoNum type="arabicPeriod"/>
            </a:pPr>
            <a:r>
              <a:rPr lang="en-US" sz="1200">
                <a:solidFill>
                  <a:srgbClr val="7F7F7F"/>
                </a:solidFill>
              </a:rPr>
              <a:t>Ejecución Presupuestal (SDM-OAPI) </a:t>
            </a:r>
            <a:endParaRPr sz="1200">
              <a:solidFill>
                <a:srgbClr val="7F7F7F"/>
              </a:solidFill>
            </a:endParaRPr>
          </a:p>
          <a:p>
            <a:pPr marL="457200" marR="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AutoNum type="arabicPeriod"/>
            </a:pPr>
            <a:r>
              <a:rPr lang="en-US" sz="1200">
                <a:solidFill>
                  <a:srgbClr val="7F7F7F"/>
                </a:solidFill>
              </a:rPr>
              <a:t>FET (SDM-STP)</a:t>
            </a:r>
            <a:endParaRPr sz="1200">
              <a:solidFill>
                <a:srgbClr val="7F7F7F"/>
              </a:solidFill>
            </a:endParaRPr>
          </a:p>
          <a:p>
            <a:pPr marL="457200" marR="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AutoNum type="arabicPeriod"/>
            </a:pPr>
            <a:r>
              <a:rPr lang="en-US" sz="1200">
                <a:solidFill>
                  <a:srgbClr val="7F7F7F"/>
                </a:solidFill>
              </a:rPr>
              <a:t>Interoperabilidad (SDM-STP)</a:t>
            </a:r>
            <a:endParaRPr sz="1200">
              <a:solidFill>
                <a:srgbClr val="7F7F7F"/>
              </a:solidFill>
            </a:endParaRPr>
          </a:p>
          <a:p>
            <a:pPr marL="457200" marR="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AutoNum type="arabicPeriod"/>
            </a:pPr>
            <a:r>
              <a:rPr lang="en-US" sz="1200">
                <a:solidFill>
                  <a:srgbClr val="7F7F7F"/>
                </a:solidFill>
              </a:rPr>
              <a:t>Plan de acción flota Conexión móvil  (TMSA)</a:t>
            </a:r>
            <a:endParaRPr sz="1200">
              <a:solidFill>
                <a:srgbClr val="7F7F7F"/>
              </a:solidFill>
            </a:endParaRPr>
          </a:p>
          <a:p>
            <a:pPr marL="457200" marR="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AutoNum type="arabicPeriod"/>
            </a:pPr>
            <a:r>
              <a:rPr lang="en-US" sz="1200">
                <a:solidFill>
                  <a:srgbClr val="7F7F7F"/>
                </a:solidFill>
              </a:rPr>
              <a:t>Modelación frente a las obras que adelantará la ciudad y los PMTS  (SDM-DIM)</a:t>
            </a:r>
            <a:endParaRPr sz="1200">
              <a:solidFill>
                <a:srgbClr val="7F7F7F"/>
              </a:solidFill>
            </a:endParaRPr>
          </a:p>
          <a:p>
            <a:pPr marL="457200" marR="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AutoNum type="arabicPeriod"/>
            </a:pPr>
            <a:r>
              <a:rPr lang="en-US" sz="1200">
                <a:solidFill>
                  <a:srgbClr val="7F7F7F"/>
                </a:solidFill>
              </a:rPr>
              <a:t>Varios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137"/>
            <a:ext cx="9050338" cy="422736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388173" y="4415372"/>
            <a:ext cx="79437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2800" b="1" i="0" u="none" strike="noStrike" cap="none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Seguimiento</a:t>
            </a:r>
            <a:r>
              <a:rPr lang="en-US" sz="2800" b="1" i="0" u="none" strike="noStrike" cap="none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compromisos</a:t>
            </a:r>
            <a:endParaRPr sz="28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"/>
          <p:cNvSpPr/>
          <p:nvPr/>
        </p:nvSpPr>
        <p:spPr>
          <a:xfrm>
            <a:off x="2644382" y="656965"/>
            <a:ext cx="37614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82"/>
              <a:buFont typeface="Arial"/>
              <a:buNone/>
            </a:pPr>
            <a:r>
              <a:rPr lang="en-US" sz="1782" b="1" i="0" u="none" strike="noStrike" cap="none">
                <a:solidFill>
                  <a:srgbClr val="3F3F3F"/>
                </a:solidFill>
                <a:latin typeface="Arial Black"/>
                <a:ea typeface="Arial Black"/>
                <a:cs typeface="Arial Black"/>
                <a:sym typeface="Arial Black"/>
              </a:rPr>
              <a:t>Compromisos</a:t>
            </a:r>
            <a:endParaRPr sz="1485" b="1" i="0" u="none" strike="noStrike" cap="none">
              <a:solidFill>
                <a:srgbClr val="3F3F3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114" name="Google Shape;114;p7"/>
          <p:cNvGrpSpPr/>
          <p:nvPr/>
        </p:nvGrpSpPr>
        <p:grpSpPr>
          <a:xfrm>
            <a:off x="527964" y="1113528"/>
            <a:ext cx="6935083" cy="1654118"/>
            <a:chOff x="1593000" y="2322568"/>
            <a:chExt cx="5957975" cy="643500"/>
          </a:xfrm>
        </p:grpSpPr>
        <p:sp>
          <p:nvSpPr>
            <p:cNvPr id="115" name="Google Shape;115;p7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0500" tIns="90500" rIns="90500" bIns="90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0500" tIns="90500" rIns="90500" bIns="90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0500" tIns="90500" rIns="90500" bIns="90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500" tIns="90500" rIns="90500" bIns="90500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3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Enviar análisis realizados por la WRI frente a la siniestralidad y los Planes de Manejo de Tránsito (PMT)  aprobados.</a:t>
              </a:r>
              <a:endParaRPr sz="160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470"/>
                </a:srgbClr>
              </a:outerShdw>
            </a:effectLst>
          </p:spPr>
          <p:txBody>
            <a:bodyPr spcFirstLastPara="1" wrap="square" lIns="90500" tIns="90500" rIns="90500" bIns="90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0500" tIns="90500" rIns="90500" bIns="90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sz="2600" b="0" i="0" u="none" strike="noStrike" cap="non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500" tIns="90500" rIns="90500" bIns="90500" anchor="ctr" anchorCtr="0">
              <a:noAutofit/>
            </a:bodyPr>
            <a:lstStyle/>
            <a:p>
              <a:pPr marL="45720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Se envió correo el 27 de septiembre de 2022 con el entregable (versión larga y corta) sobre análisis realizados por WRI en el marco del apoyo de Bloomberg.</a:t>
              </a:r>
              <a:endParaRPr sz="1300" b="0" i="0" u="none" strike="noStrike" cap="none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2" name="Google Shape;122;p7"/>
          <p:cNvSpPr/>
          <p:nvPr/>
        </p:nvSpPr>
        <p:spPr>
          <a:xfrm>
            <a:off x="7463037" y="1114700"/>
            <a:ext cx="1003800" cy="1651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0500" tIns="90500" rIns="90500" bIns="90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SDM</a:t>
            </a:r>
            <a:endParaRPr sz="2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23" name="Google Shape;123;p7"/>
          <p:cNvGrpSpPr/>
          <p:nvPr/>
        </p:nvGrpSpPr>
        <p:grpSpPr>
          <a:xfrm>
            <a:off x="527964" y="2912278"/>
            <a:ext cx="6935083" cy="1654118"/>
            <a:chOff x="1593000" y="2322568"/>
            <a:chExt cx="5957975" cy="643500"/>
          </a:xfrm>
        </p:grpSpPr>
        <p:sp>
          <p:nvSpPr>
            <p:cNvPr id="124" name="Google Shape;124;p7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0500" tIns="90500" rIns="90500" bIns="90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0500" tIns="90500" rIns="90500" bIns="90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7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0500" tIns="90500" rIns="90500" bIns="90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500" tIns="90500" rIns="90500" bIns="90500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3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Presentar ejercicio de modelación frente a las obras que adelantará la ciudad y los PMTS.</a:t>
              </a:r>
              <a:endParaRPr sz="160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6470"/>
                </a:srgbClr>
              </a:outerShdw>
            </a:effectLst>
          </p:spPr>
          <p:txBody>
            <a:bodyPr spcFirstLastPara="1" wrap="square" lIns="90500" tIns="90500" rIns="90500" bIns="90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0500" tIns="90500" rIns="90500" bIns="905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</a:t>
              </a:r>
              <a:r>
                <a:rPr lang="en-US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2</a:t>
              </a:r>
              <a:endParaRPr sz="2600" b="0" i="0" u="none" strike="noStrike" cap="non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500" tIns="90500" rIns="90500" bIns="90500" anchor="ctr" anchorCtr="0">
              <a:noAutofit/>
            </a:bodyPr>
            <a:lstStyle/>
            <a:p>
              <a:pPr marL="45720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US" sz="1300">
                  <a:solidFill>
                    <a:srgbClr val="A72A1E"/>
                  </a:solidFill>
                  <a:latin typeface="Roboto"/>
                  <a:ea typeface="Roboto"/>
                  <a:cs typeface="Roboto"/>
                  <a:sym typeface="Roboto"/>
                </a:rPr>
                <a:t>Programada para esta sesión.</a:t>
              </a:r>
              <a:endParaRPr sz="1300" b="0" i="0" u="none" strike="noStrike" cap="none">
                <a:solidFill>
                  <a:srgbClr val="A72A1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1" name="Google Shape;131;p7"/>
          <p:cNvSpPr/>
          <p:nvPr/>
        </p:nvSpPr>
        <p:spPr>
          <a:xfrm>
            <a:off x="7463037" y="2913450"/>
            <a:ext cx="1003800" cy="1651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0500" tIns="90500" rIns="90500" bIns="905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SDM</a:t>
            </a:r>
            <a:endParaRPr sz="20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411822" y="0"/>
            <a:ext cx="79437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2800" b="1" i="0" u="none" strike="noStrike" cap="none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Avances</a:t>
            </a:r>
            <a:r>
              <a:rPr lang="en-US" sz="2800" b="1" i="0" u="none" strike="noStrike" cap="none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Plan de </a:t>
            </a:r>
            <a:r>
              <a:rPr lang="en-US" sz="2800" b="1" i="0" u="none" strike="noStrike" cap="none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Trabajo</a:t>
            </a:r>
            <a:r>
              <a:rPr lang="en-US" sz="2800" b="1" i="0" u="none" strike="noStrike" cap="none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Sectorial MIPG</a:t>
            </a:r>
            <a:endParaRPr sz="28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0288"/>
            <a:ext cx="9050338" cy="406564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82896" y="3337560"/>
            <a:ext cx="171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s-MX" sz="3600" dirty="0" smtClean="0">
                <a:solidFill>
                  <a:srgbClr val="92D050"/>
                </a:solidFill>
              </a:rPr>
              <a:t> </a:t>
            </a:r>
            <a:endParaRPr lang="es-CO" sz="3600" dirty="0">
              <a:solidFill>
                <a:srgbClr val="92D050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5492496" y="1103376"/>
            <a:ext cx="171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s-MX" sz="3600" dirty="0" smtClean="0">
                <a:solidFill>
                  <a:srgbClr val="92D050"/>
                </a:solidFill>
              </a:rPr>
              <a:t> </a:t>
            </a:r>
            <a:endParaRPr lang="es-CO" sz="3600" dirty="0">
              <a:solidFill>
                <a:srgbClr val="92D050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6809232" y="856488"/>
            <a:ext cx="171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s-MX" sz="3600" dirty="0" smtClean="0">
                <a:solidFill>
                  <a:srgbClr val="92D050"/>
                </a:solidFill>
              </a:rPr>
              <a:t> </a:t>
            </a:r>
            <a:endParaRPr lang="es-CO" sz="3600" dirty="0">
              <a:solidFill>
                <a:srgbClr val="92D050"/>
              </a:solidFill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5AFE7D3C-58BC-2143-B634-760752559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306"/>
            <a:ext cx="2052332" cy="43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53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411822" y="0"/>
            <a:ext cx="79437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2800" b="1" i="0" u="none" strike="noStrike" cap="none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Ejecución</a:t>
            </a:r>
            <a:r>
              <a:rPr lang="en-US" sz="2800" b="1" i="0" u="none" strike="noStrike" cap="none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Presupuestal</a:t>
            </a:r>
            <a:r>
              <a:rPr lang="en-US" sz="2800" b="1" i="0" u="none" strike="noStrike" cap="none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617" y="459562"/>
            <a:ext cx="8898721" cy="46855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AFE7D3C-58BC-2143-B634-760752559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4688398"/>
            <a:ext cx="2131984" cy="45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66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5AFE7D3C-58BC-2143-B634-7607525596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54" y="4634831"/>
            <a:ext cx="2026839" cy="43416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797947B-4982-9742-B9DF-E217E5B3DAA4}"/>
              </a:ext>
            </a:extLst>
          </p:cNvPr>
          <p:cNvSpPr/>
          <p:nvPr/>
        </p:nvSpPr>
        <p:spPr>
          <a:xfrm>
            <a:off x="0" y="5027610"/>
            <a:ext cx="6116199" cy="90342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8759">
              <a:buClrTx/>
            </a:pPr>
            <a:endParaRPr lang="es-CO" sz="1336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13791" y="4439176"/>
            <a:ext cx="7544643" cy="24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78759">
              <a:defRPr/>
            </a:pPr>
            <a:endParaRPr lang="es-CO" sz="1039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FC9C9AB-7A33-4889-BEB4-F651C469C0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484821"/>
              </p:ext>
            </p:extLst>
          </p:nvPr>
        </p:nvGraphicFramePr>
        <p:xfrm>
          <a:off x="0" y="27137"/>
          <a:ext cx="9050338" cy="5000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39628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521550" y="0"/>
            <a:ext cx="79437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2800" b="1" i="0" u="none" strike="noStrike" cap="none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Ejecución</a:t>
            </a:r>
            <a:r>
              <a:rPr lang="en-US" sz="2800" b="1" i="0" u="none" strike="noStrike" cap="none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Presupuestal</a:t>
            </a:r>
            <a:r>
              <a:rPr lang="en-US" sz="2800" b="1" i="0" u="none" strike="noStrike" cap="none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0" i="0" u="none" strike="noStrike" cap="none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0" y="594360"/>
            <a:ext cx="8942238" cy="455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51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/>
          <p:nvPr/>
        </p:nvSpPr>
        <p:spPr>
          <a:xfrm>
            <a:off x="3144662" y="1980238"/>
            <a:ext cx="3088218" cy="91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45"/>
              <a:buFont typeface="Arial"/>
              <a:buNone/>
            </a:pPr>
            <a:r>
              <a:rPr lang="en-US" sz="5345" b="0" i="0" u="none" strike="noStrike" cap="none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Gracias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8"/>
          <p:cNvSpPr/>
          <p:nvPr/>
        </p:nvSpPr>
        <p:spPr>
          <a:xfrm>
            <a:off x="201650" y="38"/>
            <a:ext cx="1081500" cy="5145000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5"/>
              <a:buFont typeface="Arial"/>
              <a:buNone/>
            </a:pPr>
            <a:r>
              <a:rPr lang="en-US" sz="99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8" descr="Logo-Verd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7579" y="3950763"/>
            <a:ext cx="2885301" cy="66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213</Words>
  <Application>Microsoft Office PowerPoint</Application>
  <PresentationFormat>Personalizado</PresentationFormat>
  <Paragraphs>44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9" baseType="lpstr">
      <vt:lpstr>Calibri Light</vt:lpstr>
      <vt:lpstr>Calibri</vt:lpstr>
      <vt:lpstr>Wingdings</vt:lpstr>
      <vt:lpstr>Roboto</vt:lpstr>
      <vt:lpstr>Arial</vt:lpstr>
      <vt:lpstr>Roboto Medium</vt:lpstr>
      <vt:lpstr>Arial Black</vt:lpstr>
      <vt:lpstr>Roboto Thin</vt:lpstr>
      <vt:lpstr>Office Theme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Louis Uniman</dc:creator>
  <cp:lastModifiedBy>Julieth Rojas Betancour</cp:lastModifiedBy>
  <cp:revision>3</cp:revision>
  <dcterms:created xsi:type="dcterms:W3CDTF">2020-04-07T16:19:18Z</dcterms:created>
  <dcterms:modified xsi:type="dcterms:W3CDTF">2022-10-28T02:25:20Z</dcterms:modified>
</cp:coreProperties>
</file>