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83" r:id="rId4"/>
    <p:sldId id="284" r:id="rId5"/>
    <p:sldId id="285" r:id="rId6"/>
    <p:sldId id="286" r:id="rId7"/>
    <p:sldId id="288" r:id="rId8"/>
    <p:sldId id="290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281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4C531E"/>
    <a:srgbClr val="C8D423"/>
    <a:srgbClr val="879225"/>
    <a:srgbClr val="FFB718"/>
    <a:srgbClr val="E2C200"/>
    <a:srgbClr val="E2B40B"/>
    <a:srgbClr val="E2D200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2945" autoAdjust="0"/>
  </p:normalViewPr>
  <p:slideViewPr>
    <p:cSldViewPr snapToGrid="0">
      <p:cViewPr varScale="1">
        <p:scale>
          <a:sx n="64" d="100"/>
          <a:sy n="64" d="100"/>
        </p:scale>
        <p:origin x="6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6EF6A-0FC5-446A-9099-EB0CA7F6E6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F42744-9DD6-492D-83A8-BE11AB8C9A69}">
      <dgm:prSet phldrT="[Texto]"/>
      <dgm:spPr>
        <a:solidFill>
          <a:srgbClr val="879225">
            <a:alpha val="90000"/>
          </a:srgbClr>
        </a:solidFill>
      </dgm:spPr>
      <dgm:t>
        <a:bodyPr/>
        <a:lstStyle/>
        <a:p>
          <a:pPr algn="ctr"/>
          <a:r>
            <a:rPr lang="es-ES" dirty="0" smtClean="0"/>
            <a:t>Valor capital </a:t>
          </a:r>
          <a:r>
            <a:rPr lang="es-ES" b="1" dirty="0" smtClean="0"/>
            <a:t>$689.400</a:t>
          </a:r>
          <a:endParaRPr lang="es-ES" b="1" dirty="0"/>
        </a:p>
      </dgm:t>
    </dgm:pt>
    <dgm:pt modelId="{938CD535-D30C-41B8-B4D9-8696C85A0C8D}" type="parTrans" cxnId="{60FD5862-6B82-45DA-A588-8C3278670949}">
      <dgm:prSet/>
      <dgm:spPr/>
      <dgm:t>
        <a:bodyPr/>
        <a:lstStyle/>
        <a:p>
          <a:endParaRPr lang="es-ES"/>
        </a:p>
      </dgm:t>
    </dgm:pt>
    <dgm:pt modelId="{A0CAE46B-5669-49FF-BB06-252926BB116B}" type="sibTrans" cxnId="{60FD5862-6B82-45DA-A588-8C3278670949}">
      <dgm:prSet/>
      <dgm:spPr/>
      <dgm:t>
        <a:bodyPr/>
        <a:lstStyle/>
        <a:p>
          <a:endParaRPr lang="es-ES"/>
        </a:p>
      </dgm:t>
    </dgm:pt>
    <dgm:pt modelId="{D836FDEC-20F4-4C3F-A546-51CF337FD4B1}">
      <dgm:prSet phldrT="[Texto]"/>
      <dgm:spPr>
        <a:solidFill>
          <a:srgbClr val="C8D423"/>
        </a:solidFill>
      </dgm:spPr>
      <dgm:t>
        <a:bodyPr/>
        <a:lstStyle/>
        <a:p>
          <a:pPr algn="ctr"/>
          <a:r>
            <a:rPr lang="es-ES" dirty="0" smtClean="0"/>
            <a:t>Valor intereses </a:t>
          </a:r>
          <a:r>
            <a:rPr lang="es-ES" b="1" dirty="0" smtClean="0"/>
            <a:t>$507.860</a:t>
          </a:r>
          <a:endParaRPr lang="es-ES" b="1" dirty="0"/>
        </a:p>
      </dgm:t>
    </dgm:pt>
    <dgm:pt modelId="{E673546D-AA37-4535-9ABB-47DF286063EC}" type="parTrans" cxnId="{ABCA225B-31F0-46F1-9F97-266BD0FFA5C8}">
      <dgm:prSet/>
      <dgm:spPr/>
      <dgm:t>
        <a:bodyPr/>
        <a:lstStyle/>
        <a:p>
          <a:endParaRPr lang="es-ES"/>
        </a:p>
      </dgm:t>
    </dgm:pt>
    <dgm:pt modelId="{29B83C0B-D272-48ED-AED9-4397562AEAF3}" type="sibTrans" cxnId="{ABCA225B-31F0-46F1-9F97-266BD0FFA5C8}">
      <dgm:prSet/>
      <dgm:spPr/>
      <dgm:t>
        <a:bodyPr/>
        <a:lstStyle/>
        <a:p>
          <a:endParaRPr lang="es-ES"/>
        </a:p>
      </dgm:t>
    </dgm:pt>
    <dgm:pt modelId="{2AE60825-5A44-4F9E-9CA7-AAC268470DE1}">
      <dgm:prSet phldrT="[Texto]"/>
      <dgm:spPr>
        <a:solidFill>
          <a:srgbClr val="4C531E"/>
        </a:solidFill>
      </dgm:spPr>
      <dgm:t>
        <a:bodyPr/>
        <a:lstStyle/>
        <a:p>
          <a:r>
            <a:rPr lang="es-ES" dirty="0" smtClean="0"/>
            <a:t>Valor con Descuento</a:t>
          </a:r>
        </a:p>
        <a:p>
          <a:r>
            <a:rPr lang="es-ES" dirty="0" smtClean="0"/>
            <a:t>$551.520</a:t>
          </a:r>
          <a:endParaRPr lang="es-ES" b="1" dirty="0"/>
        </a:p>
      </dgm:t>
    </dgm:pt>
    <dgm:pt modelId="{6801255A-3DE1-491E-BE66-728A94B81BEF}" type="parTrans" cxnId="{18CA3E0A-FC96-49F4-A5F7-6B2BA5A6A187}">
      <dgm:prSet/>
      <dgm:spPr/>
      <dgm:t>
        <a:bodyPr/>
        <a:lstStyle/>
        <a:p>
          <a:endParaRPr lang="es-ES"/>
        </a:p>
      </dgm:t>
    </dgm:pt>
    <dgm:pt modelId="{1780526A-0670-4D2E-865A-1C68DA9ED48A}" type="sibTrans" cxnId="{18CA3E0A-FC96-49F4-A5F7-6B2BA5A6A187}">
      <dgm:prSet/>
      <dgm:spPr/>
      <dgm:t>
        <a:bodyPr/>
        <a:lstStyle/>
        <a:p>
          <a:endParaRPr lang="es-ES"/>
        </a:p>
      </dgm:t>
    </dgm:pt>
    <dgm:pt modelId="{031A2647-23B7-46FA-8809-0AAB27C442DE}">
      <dgm:prSet phldrT="[Texto]"/>
      <dgm:spPr>
        <a:solidFill>
          <a:srgbClr val="879225"/>
        </a:solidFill>
      </dgm:spPr>
      <dgm:t>
        <a:bodyPr/>
        <a:lstStyle/>
        <a:p>
          <a:pPr algn="ctr"/>
          <a:r>
            <a:rPr lang="es-ES" b="0" dirty="0" smtClean="0"/>
            <a:t>Descuento del 20%</a:t>
          </a:r>
        </a:p>
        <a:p>
          <a:pPr algn="ctr"/>
          <a:r>
            <a:rPr lang="es-ES" b="1" dirty="0" smtClean="0"/>
            <a:t>$137.880</a:t>
          </a:r>
        </a:p>
        <a:p>
          <a:pPr algn="ctr"/>
          <a:endParaRPr lang="es-ES" b="0" dirty="0"/>
        </a:p>
      </dgm:t>
    </dgm:pt>
    <dgm:pt modelId="{C613AFD8-FE0E-4965-A072-411CA90C388D}" type="parTrans" cxnId="{F816E19F-2ABB-444F-A734-FD2A43746C43}">
      <dgm:prSet/>
      <dgm:spPr/>
      <dgm:t>
        <a:bodyPr/>
        <a:lstStyle/>
        <a:p>
          <a:endParaRPr lang="es-ES"/>
        </a:p>
      </dgm:t>
    </dgm:pt>
    <dgm:pt modelId="{B02E1864-46CE-4F10-ACBC-B4A7AD826671}" type="sibTrans" cxnId="{F816E19F-2ABB-444F-A734-FD2A43746C43}">
      <dgm:prSet/>
      <dgm:spPr/>
      <dgm:t>
        <a:bodyPr/>
        <a:lstStyle/>
        <a:p>
          <a:endParaRPr lang="es-ES"/>
        </a:p>
      </dgm:t>
    </dgm:pt>
    <dgm:pt modelId="{CBB90C2F-7B17-4786-B013-954CCD95C166}">
      <dgm:prSet phldrT="[Texto]"/>
      <dgm:spPr>
        <a:solidFill>
          <a:srgbClr val="C8D423">
            <a:alpha val="90000"/>
          </a:srgbClr>
        </a:solidFill>
      </dgm:spPr>
      <dgm:t>
        <a:bodyPr/>
        <a:lstStyle/>
        <a:p>
          <a:pPr algn="ctr"/>
          <a:r>
            <a:rPr lang="es-ES" dirty="0" smtClean="0"/>
            <a:t>Valor capital </a:t>
          </a:r>
          <a:r>
            <a:rPr lang="es-ES" b="1" dirty="0" smtClean="0"/>
            <a:t>$689.400</a:t>
          </a:r>
          <a:endParaRPr lang="es-ES" b="1" dirty="0"/>
        </a:p>
      </dgm:t>
    </dgm:pt>
    <dgm:pt modelId="{C2ACACCB-FDCC-4A20-B2AB-851AE438C163}" type="parTrans" cxnId="{67B90954-6E1F-4AE4-B047-82A2BBD47197}">
      <dgm:prSet/>
      <dgm:spPr/>
      <dgm:t>
        <a:bodyPr/>
        <a:lstStyle/>
        <a:p>
          <a:endParaRPr lang="es-ES"/>
        </a:p>
      </dgm:t>
    </dgm:pt>
    <dgm:pt modelId="{FFE3FB6E-0893-4425-85E1-9FD20C9AB0B4}" type="sibTrans" cxnId="{67B90954-6E1F-4AE4-B047-82A2BBD47197}">
      <dgm:prSet/>
      <dgm:spPr/>
      <dgm:t>
        <a:bodyPr/>
        <a:lstStyle/>
        <a:p>
          <a:endParaRPr lang="es-ES"/>
        </a:p>
      </dgm:t>
    </dgm:pt>
    <dgm:pt modelId="{5241EF49-E1C3-4EE5-8F2F-356CB6CF10CA}">
      <dgm:prSet phldrT="[Texto]"/>
      <dgm:spPr>
        <a:solidFill>
          <a:srgbClr val="4C531E"/>
        </a:solidFill>
      </dgm:spPr>
      <dgm:t>
        <a:bodyPr/>
        <a:lstStyle/>
        <a:p>
          <a:r>
            <a:rPr lang="es-ES" dirty="0" smtClean="0"/>
            <a:t>Valor Total para pago</a:t>
          </a:r>
        </a:p>
        <a:p>
          <a:r>
            <a:rPr lang="es-ES" b="1" dirty="0" smtClean="0"/>
            <a:t>$1,197,260</a:t>
          </a:r>
          <a:endParaRPr lang="es-ES" b="1" dirty="0"/>
        </a:p>
      </dgm:t>
    </dgm:pt>
    <dgm:pt modelId="{558CF0F4-1706-4A91-8D95-EFF4C0E91ACF}" type="sibTrans" cxnId="{3E48B96E-E4FF-4ACB-BB9D-4865A217C296}">
      <dgm:prSet/>
      <dgm:spPr/>
      <dgm:t>
        <a:bodyPr/>
        <a:lstStyle/>
        <a:p>
          <a:endParaRPr lang="es-ES"/>
        </a:p>
      </dgm:t>
    </dgm:pt>
    <dgm:pt modelId="{4BAE02B8-9559-4D98-B4D7-86DDEABD3A25}" type="parTrans" cxnId="{3E48B96E-E4FF-4ACB-BB9D-4865A217C296}">
      <dgm:prSet/>
      <dgm:spPr/>
      <dgm:t>
        <a:bodyPr/>
        <a:lstStyle/>
        <a:p>
          <a:endParaRPr lang="es-ES"/>
        </a:p>
      </dgm:t>
    </dgm:pt>
    <dgm:pt modelId="{2497A638-50B0-4219-9A11-DA580BA2E8AF}">
      <dgm:prSet phldrT="[Texto]"/>
      <dgm:spPr>
        <a:solidFill>
          <a:srgbClr val="4C531E"/>
        </a:solidFill>
      </dgm:spPr>
      <dgm:t>
        <a:bodyPr/>
        <a:lstStyle/>
        <a:p>
          <a:r>
            <a:rPr lang="es-ES" dirty="0" smtClean="0"/>
            <a:t>Valor con Descuento</a:t>
          </a:r>
        </a:p>
        <a:p>
          <a:r>
            <a:rPr lang="es-ES" dirty="0" smtClean="0"/>
            <a:t>$620.460</a:t>
          </a:r>
          <a:endParaRPr lang="es-ES" b="1" dirty="0"/>
        </a:p>
      </dgm:t>
    </dgm:pt>
    <dgm:pt modelId="{607D52A2-1B84-4D3C-A09C-E31C1E401502}" type="parTrans" cxnId="{9BC5A6AE-C0AA-4DD5-8154-8D3B216DC06B}">
      <dgm:prSet/>
      <dgm:spPr/>
      <dgm:t>
        <a:bodyPr/>
        <a:lstStyle/>
        <a:p>
          <a:endParaRPr lang="es-ES"/>
        </a:p>
      </dgm:t>
    </dgm:pt>
    <dgm:pt modelId="{6B8BDED3-67E2-42F3-BD69-53C1F0E8FE2F}" type="sibTrans" cxnId="{9BC5A6AE-C0AA-4DD5-8154-8D3B216DC06B}">
      <dgm:prSet/>
      <dgm:spPr/>
      <dgm:t>
        <a:bodyPr/>
        <a:lstStyle/>
        <a:p>
          <a:endParaRPr lang="es-ES"/>
        </a:p>
      </dgm:t>
    </dgm:pt>
    <dgm:pt modelId="{23992D76-F544-4A84-911B-9620571809D2}">
      <dgm:prSet phldrT="[Texto]"/>
      <dgm:spPr>
        <a:solidFill>
          <a:srgbClr val="4C531E"/>
        </a:solidFill>
      </dgm:spPr>
      <dgm:t>
        <a:bodyPr/>
        <a:lstStyle/>
        <a:p>
          <a:r>
            <a:rPr lang="es-ES" dirty="0" smtClean="0"/>
            <a:t>Valor con Descuento</a:t>
          </a:r>
        </a:p>
        <a:p>
          <a:r>
            <a:rPr lang="es-ES" dirty="0" smtClean="0"/>
            <a:t>$689.400</a:t>
          </a:r>
          <a:endParaRPr lang="es-ES" b="1" dirty="0"/>
        </a:p>
      </dgm:t>
    </dgm:pt>
    <dgm:pt modelId="{CBDA9232-0B97-45D1-A681-94B59F36DD0B}" type="parTrans" cxnId="{2F6BA7FD-2F73-4DDF-8514-6EB606D86FA7}">
      <dgm:prSet/>
      <dgm:spPr/>
      <dgm:t>
        <a:bodyPr/>
        <a:lstStyle/>
        <a:p>
          <a:endParaRPr lang="es-ES"/>
        </a:p>
      </dgm:t>
    </dgm:pt>
    <dgm:pt modelId="{F1E64529-0799-4682-A190-F76B105404F6}" type="sibTrans" cxnId="{2F6BA7FD-2F73-4DDF-8514-6EB606D86FA7}">
      <dgm:prSet/>
      <dgm:spPr/>
      <dgm:t>
        <a:bodyPr/>
        <a:lstStyle/>
        <a:p>
          <a:endParaRPr lang="es-ES"/>
        </a:p>
      </dgm:t>
    </dgm:pt>
    <dgm:pt modelId="{E6D708C6-B695-4414-8983-37993A3E3955}">
      <dgm:prSet/>
      <dgm:spPr>
        <a:solidFill>
          <a:srgbClr val="879225">
            <a:alpha val="90000"/>
          </a:srgbClr>
        </a:solidFill>
      </dgm:spPr>
      <dgm:t>
        <a:bodyPr/>
        <a:lstStyle/>
        <a:p>
          <a:pPr algn="ctr"/>
          <a:r>
            <a:rPr lang="es-ES" b="0" dirty="0" smtClean="0"/>
            <a:t>Descuento del 10%</a:t>
          </a:r>
        </a:p>
        <a:p>
          <a:pPr algn="ctr"/>
          <a:r>
            <a:rPr lang="es-ES" b="1" dirty="0" smtClean="0"/>
            <a:t>$68.940</a:t>
          </a:r>
          <a:endParaRPr lang="es-ES" dirty="0"/>
        </a:p>
      </dgm:t>
    </dgm:pt>
    <dgm:pt modelId="{F1CEA429-B38A-42BA-B263-987C194E3014}" type="parTrans" cxnId="{A30C0ADC-854C-454F-8D01-71C4CA8ABD81}">
      <dgm:prSet/>
      <dgm:spPr/>
      <dgm:t>
        <a:bodyPr/>
        <a:lstStyle/>
        <a:p>
          <a:endParaRPr lang="es-ES"/>
        </a:p>
      </dgm:t>
    </dgm:pt>
    <dgm:pt modelId="{0BB56806-0169-4D6F-9B99-912C10F98002}" type="sibTrans" cxnId="{A30C0ADC-854C-454F-8D01-71C4CA8ABD81}">
      <dgm:prSet/>
      <dgm:spPr/>
      <dgm:t>
        <a:bodyPr/>
        <a:lstStyle/>
        <a:p>
          <a:endParaRPr lang="es-ES"/>
        </a:p>
      </dgm:t>
    </dgm:pt>
    <dgm:pt modelId="{BC090D51-C940-4318-B76C-ED58A08BF601}">
      <dgm:prSet/>
      <dgm:spPr>
        <a:solidFill>
          <a:srgbClr val="C8D423">
            <a:alpha val="90000"/>
          </a:srgbClr>
        </a:solidFill>
      </dgm:spPr>
      <dgm:t>
        <a:bodyPr/>
        <a:lstStyle/>
        <a:p>
          <a:pPr algn="ctr"/>
          <a:r>
            <a:rPr lang="es-ES" dirty="0" smtClean="0"/>
            <a:t>Valor capital </a:t>
          </a:r>
          <a:r>
            <a:rPr lang="es-ES" b="1" dirty="0" smtClean="0"/>
            <a:t>$689.400</a:t>
          </a:r>
          <a:endParaRPr lang="es-ES" dirty="0"/>
        </a:p>
      </dgm:t>
    </dgm:pt>
    <dgm:pt modelId="{5B51B0B4-2B2F-45D5-8ECE-6BA3A741EC4C}" type="parTrans" cxnId="{3A3D1E40-381F-44FD-93DE-CB7763405BD6}">
      <dgm:prSet/>
      <dgm:spPr/>
      <dgm:t>
        <a:bodyPr/>
        <a:lstStyle/>
        <a:p>
          <a:endParaRPr lang="es-ES"/>
        </a:p>
      </dgm:t>
    </dgm:pt>
    <dgm:pt modelId="{A053F210-CCCE-4636-BE55-52CAA0AF9805}" type="sibTrans" cxnId="{3A3D1E40-381F-44FD-93DE-CB7763405BD6}">
      <dgm:prSet/>
      <dgm:spPr/>
      <dgm:t>
        <a:bodyPr/>
        <a:lstStyle/>
        <a:p>
          <a:endParaRPr lang="es-ES"/>
        </a:p>
      </dgm:t>
    </dgm:pt>
    <dgm:pt modelId="{A3ED27F0-E1F8-4895-BF41-A1278CE87A2F}">
      <dgm:prSet/>
      <dgm:spPr>
        <a:solidFill>
          <a:srgbClr val="879225">
            <a:alpha val="90000"/>
          </a:srgbClr>
        </a:solidFill>
      </dgm:spPr>
      <dgm:t>
        <a:bodyPr/>
        <a:lstStyle/>
        <a:p>
          <a:pPr algn="ctr"/>
          <a:r>
            <a:rPr lang="es-ES" dirty="0" smtClean="0"/>
            <a:t>Valor capital </a:t>
          </a:r>
          <a:r>
            <a:rPr lang="es-ES" b="1" dirty="0" smtClean="0"/>
            <a:t>$689.400</a:t>
          </a:r>
          <a:endParaRPr lang="es-ES" dirty="0"/>
        </a:p>
      </dgm:t>
    </dgm:pt>
    <dgm:pt modelId="{5F10B52F-50A4-4FF7-AADB-6F3FC83FEA22}" type="parTrans" cxnId="{44AC1953-C79B-4E07-832C-D8FD5E0819BC}">
      <dgm:prSet/>
      <dgm:spPr/>
      <dgm:t>
        <a:bodyPr/>
        <a:lstStyle/>
        <a:p>
          <a:endParaRPr lang="es-ES"/>
        </a:p>
      </dgm:t>
    </dgm:pt>
    <dgm:pt modelId="{0128F9D6-AD47-4BEF-B34B-4F4954913893}" type="sibTrans" cxnId="{44AC1953-C79B-4E07-832C-D8FD5E0819BC}">
      <dgm:prSet/>
      <dgm:spPr/>
      <dgm:t>
        <a:bodyPr/>
        <a:lstStyle/>
        <a:p>
          <a:endParaRPr lang="es-ES"/>
        </a:p>
      </dgm:t>
    </dgm:pt>
    <dgm:pt modelId="{50324BD7-86C7-45C9-81DB-1D27ADF192FA}" type="pres">
      <dgm:prSet presAssocID="{C106EF6A-0FC5-446A-9099-EB0CA7F6E6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7C2FE8D-CF3F-4053-AD35-14BD11C8BCE3}" type="pres">
      <dgm:prSet presAssocID="{5241EF49-E1C3-4EE5-8F2F-356CB6CF10CA}" presName="posSpace" presStyleCnt="0"/>
      <dgm:spPr/>
    </dgm:pt>
    <dgm:pt modelId="{89DDB809-37FE-4F52-B529-BE5A0A84FAE6}" type="pres">
      <dgm:prSet presAssocID="{5241EF49-E1C3-4EE5-8F2F-356CB6CF10CA}" presName="vertFlow" presStyleCnt="0"/>
      <dgm:spPr/>
    </dgm:pt>
    <dgm:pt modelId="{676A0A12-910F-4F5D-8B8A-CCFA16170A61}" type="pres">
      <dgm:prSet presAssocID="{5241EF49-E1C3-4EE5-8F2F-356CB6CF10CA}" presName="topSpace" presStyleCnt="0"/>
      <dgm:spPr/>
    </dgm:pt>
    <dgm:pt modelId="{303111DD-8B3A-47AD-B837-E66CF8CFB228}" type="pres">
      <dgm:prSet presAssocID="{5241EF49-E1C3-4EE5-8F2F-356CB6CF10CA}" presName="firstComp" presStyleCnt="0"/>
      <dgm:spPr/>
    </dgm:pt>
    <dgm:pt modelId="{91E4D356-0048-42BE-9562-13825266C107}" type="pres">
      <dgm:prSet presAssocID="{5241EF49-E1C3-4EE5-8F2F-356CB6CF10CA}" presName="firstChild" presStyleLbl="bgAccFollowNode1" presStyleIdx="0" presStyleCnt="7" custLinFactNeighborX="-28595" custLinFactNeighborY="-3265"/>
      <dgm:spPr/>
      <dgm:t>
        <a:bodyPr/>
        <a:lstStyle/>
        <a:p>
          <a:endParaRPr lang="es-ES"/>
        </a:p>
      </dgm:t>
    </dgm:pt>
    <dgm:pt modelId="{D9A20BA6-B5EB-4B07-99F1-E0A5D92E8C86}" type="pres">
      <dgm:prSet presAssocID="{5241EF49-E1C3-4EE5-8F2F-356CB6CF10CA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62323-DA95-491E-AB98-61B4C78E6210}" type="pres">
      <dgm:prSet presAssocID="{D836FDEC-20F4-4C3F-A546-51CF337FD4B1}" presName="comp" presStyleCnt="0"/>
      <dgm:spPr/>
    </dgm:pt>
    <dgm:pt modelId="{37CEE71F-BCCF-455B-9AC2-78C5C82B75EE}" type="pres">
      <dgm:prSet presAssocID="{D836FDEC-20F4-4C3F-A546-51CF337FD4B1}" presName="child" presStyleLbl="bgAccFollowNode1" presStyleIdx="1" presStyleCnt="7" custLinFactNeighborX="-28595" custLinFactNeighborY="-2553"/>
      <dgm:spPr/>
      <dgm:t>
        <a:bodyPr/>
        <a:lstStyle/>
        <a:p>
          <a:endParaRPr lang="es-ES"/>
        </a:p>
      </dgm:t>
    </dgm:pt>
    <dgm:pt modelId="{3C0F0D30-0738-42B2-804A-463228F699B1}" type="pres">
      <dgm:prSet presAssocID="{D836FDEC-20F4-4C3F-A546-51CF337FD4B1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8B49B-0EF5-4465-8359-EFBBCD80BACF}" type="pres">
      <dgm:prSet presAssocID="{5241EF49-E1C3-4EE5-8F2F-356CB6CF10CA}" presName="negSpace" presStyleCnt="0"/>
      <dgm:spPr/>
    </dgm:pt>
    <dgm:pt modelId="{46CC8584-7F54-4416-A70D-0AFBDD28D709}" type="pres">
      <dgm:prSet presAssocID="{5241EF49-E1C3-4EE5-8F2F-356CB6CF10CA}" presName="circle" presStyleLbl="node1" presStyleIdx="0" presStyleCnt="4" custLinFactX="-82172" custLinFactNeighborX="-100000" custLinFactNeighborY="-22752"/>
      <dgm:spPr/>
      <dgm:t>
        <a:bodyPr/>
        <a:lstStyle/>
        <a:p>
          <a:endParaRPr lang="es-ES"/>
        </a:p>
      </dgm:t>
    </dgm:pt>
    <dgm:pt modelId="{2C97A8D8-F63A-4F46-9AE7-AF68058855AA}" type="pres">
      <dgm:prSet presAssocID="{558CF0F4-1706-4A91-8D95-EFF4C0E91ACF}" presName="transSpace" presStyleCnt="0"/>
      <dgm:spPr/>
    </dgm:pt>
    <dgm:pt modelId="{93FD9122-4222-45C3-A2C6-39B3F66DFB2A}" type="pres">
      <dgm:prSet presAssocID="{2AE60825-5A44-4F9E-9CA7-AAC268470DE1}" presName="posSpace" presStyleCnt="0"/>
      <dgm:spPr/>
    </dgm:pt>
    <dgm:pt modelId="{6B105F99-0AD5-4E4A-9CCE-8E1506B02AB6}" type="pres">
      <dgm:prSet presAssocID="{2AE60825-5A44-4F9E-9CA7-AAC268470DE1}" presName="vertFlow" presStyleCnt="0"/>
      <dgm:spPr/>
    </dgm:pt>
    <dgm:pt modelId="{159AAFB5-CDCC-427C-8B00-AC816E2948C4}" type="pres">
      <dgm:prSet presAssocID="{2AE60825-5A44-4F9E-9CA7-AAC268470DE1}" presName="topSpace" presStyleCnt="0"/>
      <dgm:spPr/>
    </dgm:pt>
    <dgm:pt modelId="{4BC30206-9969-4DC8-80CE-D6DD103BD181}" type="pres">
      <dgm:prSet presAssocID="{2AE60825-5A44-4F9E-9CA7-AAC268470DE1}" presName="firstComp" presStyleCnt="0"/>
      <dgm:spPr/>
    </dgm:pt>
    <dgm:pt modelId="{B490A217-810E-405B-BC30-3E7F39EA4830}" type="pres">
      <dgm:prSet presAssocID="{2AE60825-5A44-4F9E-9CA7-AAC268470DE1}" presName="firstChild" presStyleLbl="bgAccFollowNode1" presStyleIdx="2" presStyleCnt="7" custLinFactNeighborX="-16225" custLinFactNeighborY="-8453"/>
      <dgm:spPr/>
      <dgm:t>
        <a:bodyPr/>
        <a:lstStyle/>
        <a:p>
          <a:endParaRPr lang="es-ES"/>
        </a:p>
      </dgm:t>
    </dgm:pt>
    <dgm:pt modelId="{0B8441A7-B36E-43F6-BD70-36B8D380F666}" type="pres">
      <dgm:prSet presAssocID="{2AE60825-5A44-4F9E-9CA7-AAC268470DE1}" presName="first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25AC3-6AA8-4AF1-9525-E8DCE46EB57A}" type="pres">
      <dgm:prSet presAssocID="{CBB90C2F-7B17-4786-B013-954CCD95C166}" presName="comp" presStyleCnt="0"/>
      <dgm:spPr/>
    </dgm:pt>
    <dgm:pt modelId="{E1CE7069-628F-416B-8CEB-450A1B1DF907}" type="pres">
      <dgm:prSet presAssocID="{CBB90C2F-7B17-4786-B013-954CCD95C166}" presName="child" presStyleLbl="bgAccFollowNode1" presStyleIdx="3" presStyleCnt="7" custLinFactNeighborX="-15107" custLinFactNeighborY="-3706"/>
      <dgm:spPr/>
      <dgm:t>
        <a:bodyPr/>
        <a:lstStyle/>
        <a:p>
          <a:endParaRPr lang="es-ES"/>
        </a:p>
      </dgm:t>
    </dgm:pt>
    <dgm:pt modelId="{C455747C-C470-4CAF-95B6-4AFBEC1D8D54}" type="pres">
      <dgm:prSet presAssocID="{CBB90C2F-7B17-4786-B013-954CCD95C166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023C6C-135B-411A-83BA-FC6084F7EEE4}" type="pres">
      <dgm:prSet presAssocID="{2AE60825-5A44-4F9E-9CA7-AAC268470DE1}" presName="negSpace" presStyleCnt="0"/>
      <dgm:spPr/>
    </dgm:pt>
    <dgm:pt modelId="{1458570C-65EC-43A4-A6F2-BDCBCD5EF902}" type="pres">
      <dgm:prSet presAssocID="{2AE60825-5A44-4F9E-9CA7-AAC268470DE1}" presName="circle" presStyleLbl="node1" presStyleIdx="1" presStyleCnt="4" custLinFactNeighborX="-24155" custLinFactNeighborY="-31314"/>
      <dgm:spPr/>
      <dgm:t>
        <a:bodyPr/>
        <a:lstStyle/>
        <a:p>
          <a:endParaRPr lang="es-ES"/>
        </a:p>
      </dgm:t>
    </dgm:pt>
    <dgm:pt modelId="{A287E618-9F9E-479D-B9A7-8B4408213E63}" type="pres">
      <dgm:prSet presAssocID="{1780526A-0670-4D2E-865A-1C68DA9ED48A}" presName="transSpace" presStyleCnt="0"/>
      <dgm:spPr/>
    </dgm:pt>
    <dgm:pt modelId="{91B939A5-6344-47A1-A8D0-11D204075F5A}" type="pres">
      <dgm:prSet presAssocID="{2497A638-50B0-4219-9A11-DA580BA2E8AF}" presName="posSpace" presStyleCnt="0"/>
      <dgm:spPr/>
    </dgm:pt>
    <dgm:pt modelId="{7A35510F-83BD-4C01-B167-E778B143360E}" type="pres">
      <dgm:prSet presAssocID="{2497A638-50B0-4219-9A11-DA580BA2E8AF}" presName="vertFlow" presStyleCnt="0"/>
      <dgm:spPr/>
    </dgm:pt>
    <dgm:pt modelId="{7FB3DD67-C0F6-4CE8-BE30-7763007F1E74}" type="pres">
      <dgm:prSet presAssocID="{2497A638-50B0-4219-9A11-DA580BA2E8AF}" presName="topSpace" presStyleCnt="0"/>
      <dgm:spPr/>
    </dgm:pt>
    <dgm:pt modelId="{A185E6B5-3A02-4CBA-A393-00BF5520E976}" type="pres">
      <dgm:prSet presAssocID="{2497A638-50B0-4219-9A11-DA580BA2E8AF}" presName="firstComp" presStyleCnt="0"/>
      <dgm:spPr/>
    </dgm:pt>
    <dgm:pt modelId="{9AAF8A74-3193-4CF6-A021-A0F44ACC0F5E}" type="pres">
      <dgm:prSet presAssocID="{2497A638-50B0-4219-9A11-DA580BA2E8AF}" presName="firstChild" presStyleLbl="bgAccFollowNode1" presStyleIdx="4" presStyleCnt="7" custLinFactNeighborX="-5997" custLinFactNeighborY="-11730"/>
      <dgm:spPr/>
      <dgm:t>
        <a:bodyPr/>
        <a:lstStyle/>
        <a:p>
          <a:endParaRPr lang="es-ES"/>
        </a:p>
      </dgm:t>
    </dgm:pt>
    <dgm:pt modelId="{BC9DB4DE-4296-4BA9-82EE-D422215C6DDF}" type="pres">
      <dgm:prSet presAssocID="{2497A638-50B0-4219-9A11-DA580BA2E8AF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2E5BA-FD3F-4C59-AA08-A29B1B130B82}" type="pres">
      <dgm:prSet presAssocID="{BC090D51-C940-4318-B76C-ED58A08BF601}" presName="comp" presStyleCnt="0"/>
      <dgm:spPr/>
    </dgm:pt>
    <dgm:pt modelId="{B395C9B2-D4AF-408D-B16E-0EF595A15946}" type="pres">
      <dgm:prSet presAssocID="{BC090D51-C940-4318-B76C-ED58A08BF601}" presName="child" presStyleLbl="bgAccFollowNode1" presStyleIdx="5" presStyleCnt="7" custLinFactNeighborX="-5997" custLinFactNeighborY="-8647"/>
      <dgm:spPr/>
      <dgm:t>
        <a:bodyPr/>
        <a:lstStyle/>
        <a:p>
          <a:endParaRPr lang="es-ES"/>
        </a:p>
      </dgm:t>
    </dgm:pt>
    <dgm:pt modelId="{BEF424E7-E239-46A0-8B35-A8A13A880AA8}" type="pres">
      <dgm:prSet presAssocID="{BC090D51-C940-4318-B76C-ED58A08BF601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ED05F-8311-4695-9486-8FE494C06752}" type="pres">
      <dgm:prSet presAssocID="{2497A638-50B0-4219-9A11-DA580BA2E8AF}" presName="negSpace" presStyleCnt="0"/>
      <dgm:spPr/>
    </dgm:pt>
    <dgm:pt modelId="{94A45CC3-6547-4881-944C-80E34B11DA21}" type="pres">
      <dgm:prSet presAssocID="{2497A638-50B0-4219-9A11-DA580BA2E8AF}" presName="circle" presStyleLbl="node1" presStyleIdx="2" presStyleCnt="4" custLinFactNeighborX="-12525" custLinFactNeighborY="-23608"/>
      <dgm:spPr/>
      <dgm:t>
        <a:bodyPr/>
        <a:lstStyle/>
        <a:p>
          <a:endParaRPr lang="es-ES"/>
        </a:p>
      </dgm:t>
    </dgm:pt>
    <dgm:pt modelId="{F50B7341-92D7-405F-ABF2-E4629C0024D6}" type="pres">
      <dgm:prSet presAssocID="{6B8BDED3-67E2-42F3-BD69-53C1F0E8FE2F}" presName="transSpace" presStyleCnt="0"/>
      <dgm:spPr/>
    </dgm:pt>
    <dgm:pt modelId="{A659FFFE-6004-4A5D-8FF2-BBFAC6449C02}" type="pres">
      <dgm:prSet presAssocID="{23992D76-F544-4A84-911B-9620571809D2}" presName="posSpace" presStyleCnt="0"/>
      <dgm:spPr/>
    </dgm:pt>
    <dgm:pt modelId="{5A2C7F93-7C12-416C-9B0E-366F85B45B7D}" type="pres">
      <dgm:prSet presAssocID="{23992D76-F544-4A84-911B-9620571809D2}" presName="vertFlow" presStyleCnt="0"/>
      <dgm:spPr/>
    </dgm:pt>
    <dgm:pt modelId="{54E408E1-5207-4D71-9E46-047AA49BC15C}" type="pres">
      <dgm:prSet presAssocID="{23992D76-F544-4A84-911B-9620571809D2}" presName="topSpace" presStyleCnt="0"/>
      <dgm:spPr/>
    </dgm:pt>
    <dgm:pt modelId="{9AD35B47-874E-4E06-A374-3605817D00B3}" type="pres">
      <dgm:prSet presAssocID="{23992D76-F544-4A84-911B-9620571809D2}" presName="firstComp" presStyleCnt="0"/>
      <dgm:spPr/>
    </dgm:pt>
    <dgm:pt modelId="{7092F7BE-8535-4CAF-851A-45AE34933C07}" type="pres">
      <dgm:prSet presAssocID="{23992D76-F544-4A84-911B-9620571809D2}" presName="firstChild" presStyleLbl="bgAccFollowNode1" presStyleIdx="6" presStyleCnt="7" custLinFactNeighborX="-9104" custLinFactNeighborY="-6400"/>
      <dgm:spPr/>
      <dgm:t>
        <a:bodyPr/>
        <a:lstStyle/>
        <a:p>
          <a:endParaRPr lang="es-ES"/>
        </a:p>
      </dgm:t>
    </dgm:pt>
    <dgm:pt modelId="{E7085EE9-3010-4570-95E2-C651A51A63F6}" type="pres">
      <dgm:prSet presAssocID="{23992D76-F544-4A84-911B-9620571809D2}" presName="first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80C2C-D903-4872-A618-EF8D0D96372F}" type="pres">
      <dgm:prSet presAssocID="{23992D76-F544-4A84-911B-9620571809D2}" presName="negSpace" presStyleCnt="0"/>
      <dgm:spPr/>
    </dgm:pt>
    <dgm:pt modelId="{ACB98049-C656-4E30-8DF4-705AE8DFFD3A}" type="pres">
      <dgm:prSet presAssocID="{23992D76-F544-4A84-911B-9620571809D2}" presName="circle" presStyleLbl="node1" presStyleIdx="3" presStyleCnt="4" custLinFactNeighborX="-3077" custLinFactNeighborY="-25976"/>
      <dgm:spPr/>
      <dgm:t>
        <a:bodyPr/>
        <a:lstStyle/>
        <a:p>
          <a:endParaRPr lang="es-ES"/>
        </a:p>
      </dgm:t>
    </dgm:pt>
  </dgm:ptLst>
  <dgm:cxnLst>
    <dgm:cxn modelId="{C0369886-57BA-42F2-8F09-9ABC6A330178}" type="presOf" srcId="{D836FDEC-20F4-4C3F-A546-51CF337FD4B1}" destId="{3C0F0D30-0738-42B2-804A-463228F699B1}" srcOrd="1" destOrd="0" presId="urn:microsoft.com/office/officeart/2005/8/layout/hList9"/>
    <dgm:cxn modelId="{3E48B96E-E4FF-4ACB-BB9D-4865A217C296}" srcId="{C106EF6A-0FC5-446A-9099-EB0CA7F6E63C}" destId="{5241EF49-E1C3-4EE5-8F2F-356CB6CF10CA}" srcOrd="0" destOrd="0" parTransId="{4BAE02B8-9559-4D98-B4D7-86DDEABD3A25}" sibTransId="{558CF0F4-1706-4A91-8D95-EFF4C0E91ACF}"/>
    <dgm:cxn modelId="{44AC1953-C79B-4E07-832C-D8FD5E0819BC}" srcId="{23992D76-F544-4A84-911B-9620571809D2}" destId="{A3ED27F0-E1F8-4895-BF41-A1278CE87A2F}" srcOrd="0" destOrd="0" parTransId="{5F10B52F-50A4-4FF7-AADB-6F3FC83FEA22}" sibTransId="{0128F9D6-AD47-4BEF-B34B-4F4954913893}"/>
    <dgm:cxn modelId="{7E56C07D-10C4-4C64-A601-870F5C2BBF5A}" type="presOf" srcId="{A3ED27F0-E1F8-4895-BF41-A1278CE87A2F}" destId="{7092F7BE-8535-4CAF-851A-45AE34933C07}" srcOrd="0" destOrd="0" presId="urn:microsoft.com/office/officeart/2005/8/layout/hList9"/>
    <dgm:cxn modelId="{7D8648FD-D461-421E-B450-35848703F4F7}" type="presOf" srcId="{E3F42744-9DD6-492D-83A8-BE11AB8C9A69}" destId="{D9A20BA6-B5EB-4B07-99F1-E0A5D92E8C86}" srcOrd="1" destOrd="0" presId="urn:microsoft.com/office/officeart/2005/8/layout/hList9"/>
    <dgm:cxn modelId="{2F6BA7FD-2F73-4DDF-8514-6EB606D86FA7}" srcId="{C106EF6A-0FC5-446A-9099-EB0CA7F6E63C}" destId="{23992D76-F544-4A84-911B-9620571809D2}" srcOrd="3" destOrd="0" parTransId="{CBDA9232-0B97-45D1-A681-94B59F36DD0B}" sibTransId="{F1E64529-0799-4682-A190-F76B105404F6}"/>
    <dgm:cxn modelId="{7B775388-DE98-42A5-A483-B80D9AB64C64}" type="presOf" srcId="{A3ED27F0-E1F8-4895-BF41-A1278CE87A2F}" destId="{E7085EE9-3010-4570-95E2-C651A51A63F6}" srcOrd="1" destOrd="0" presId="urn:microsoft.com/office/officeart/2005/8/layout/hList9"/>
    <dgm:cxn modelId="{9BC5A6AE-C0AA-4DD5-8154-8D3B216DC06B}" srcId="{C106EF6A-0FC5-446A-9099-EB0CA7F6E63C}" destId="{2497A638-50B0-4219-9A11-DA580BA2E8AF}" srcOrd="2" destOrd="0" parTransId="{607D52A2-1B84-4D3C-A09C-E31C1E401502}" sibTransId="{6B8BDED3-67E2-42F3-BD69-53C1F0E8FE2F}"/>
    <dgm:cxn modelId="{5C70C479-7697-4A95-A3FB-89CCA804414A}" type="presOf" srcId="{2497A638-50B0-4219-9A11-DA580BA2E8AF}" destId="{94A45CC3-6547-4881-944C-80E34B11DA21}" srcOrd="0" destOrd="0" presId="urn:microsoft.com/office/officeart/2005/8/layout/hList9"/>
    <dgm:cxn modelId="{70206A77-5176-42E9-84B5-1B2E960E6E4B}" type="presOf" srcId="{C106EF6A-0FC5-446A-9099-EB0CA7F6E63C}" destId="{50324BD7-86C7-45C9-81DB-1D27ADF192FA}" srcOrd="0" destOrd="0" presId="urn:microsoft.com/office/officeart/2005/8/layout/hList9"/>
    <dgm:cxn modelId="{8E0BB67B-44A8-49DB-B786-32EBFF8578F2}" type="presOf" srcId="{CBB90C2F-7B17-4786-B013-954CCD95C166}" destId="{C455747C-C470-4CAF-95B6-4AFBEC1D8D54}" srcOrd="1" destOrd="0" presId="urn:microsoft.com/office/officeart/2005/8/layout/hList9"/>
    <dgm:cxn modelId="{F346CD6A-5A44-49F2-9B05-C63A14301682}" type="presOf" srcId="{23992D76-F544-4A84-911B-9620571809D2}" destId="{ACB98049-C656-4E30-8DF4-705AE8DFFD3A}" srcOrd="0" destOrd="0" presId="urn:microsoft.com/office/officeart/2005/8/layout/hList9"/>
    <dgm:cxn modelId="{896B9A47-359C-4BF2-B199-263D32AA70ED}" type="presOf" srcId="{031A2647-23B7-46FA-8809-0AAB27C442DE}" destId="{B490A217-810E-405B-BC30-3E7F39EA4830}" srcOrd="0" destOrd="0" presId="urn:microsoft.com/office/officeart/2005/8/layout/hList9"/>
    <dgm:cxn modelId="{18CA3E0A-FC96-49F4-A5F7-6B2BA5A6A187}" srcId="{C106EF6A-0FC5-446A-9099-EB0CA7F6E63C}" destId="{2AE60825-5A44-4F9E-9CA7-AAC268470DE1}" srcOrd="1" destOrd="0" parTransId="{6801255A-3DE1-491E-BE66-728A94B81BEF}" sibTransId="{1780526A-0670-4D2E-865A-1C68DA9ED48A}"/>
    <dgm:cxn modelId="{F816E19F-2ABB-444F-A734-FD2A43746C43}" srcId="{2AE60825-5A44-4F9E-9CA7-AAC268470DE1}" destId="{031A2647-23B7-46FA-8809-0AAB27C442DE}" srcOrd="0" destOrd="0" parTransId="{C613AFD8-FE0E-4965-A072-411CA90C388D}" sibTransId="{B02E1864-46CE-4F10-ACBC-B4A7AD826671}"/>
    <dgm:cxn modelId="{A41543A5-B713-477E-B4DB-105CC76F6B55}" type="presOf" srcId="{5241EF49-E1C3-4EE5-8F2F-356CB6CF10CA}" destId="{46CC8584-7F54-4416-A70D-0AFBDD28D709}" srcOrd="0" destOrd="0" presId="urn:microsoft.com/office/officeart/2005/8/layout/hList9"/>
    <dgm:cxn modelId="{362690F9-2C76-4575-80CF-ACCCF9CEA649}" type="presOf" srcId="{E6D708C6-B695-4414-8983-37993A3E3955}" destId="{BC9DB4DE-4296-4BA9-82EE-D422215C6DDF}" srcOrd="1" destOrd="0" presId="urn:microsoft.com/office/officeart/2005/8/layout/hList9"/>
    <dgm:cxn modelId="{359F6985-46D0-43A2-A817-333DA3EBD694}" type="presOf" srcId="{E6D708C6-B695-4414-8983-37993A3E3955}" destId="{9AAF8A74-3193-4CF6-A021-A0F44ACC0F5E}" srcOrd="0" destOrd="0" presId="urn:microsoft.com/office/officeart/2005/8/layout/hList9"/>
    <dgm:cxn modelId="{4B050664-5AA5-49B0-B75B-BA828CB236A3}" type="presOf" srcId="{E3F42744-9DD6-492D-83A8-BE11AB8C9A69}" destId="{91E4D356-0048-42BE-9562-13825266C107}" srcOrd="0" destOrd="0" presId="urn:microsoft.com/office/officeart/2005/8/layout/hList9"/>
    <dgm:cxn modelId="{61978D66-EE56-46BC-A541-350EB659C088}" type="presOf" srcId="{031A2647-23B7-46FA-8809-0AAB27C442DE}" destId="{0B8441A7-B36E-43F6-BD70-36B8D380F666}" srcOrd="1" destOrd="0" presId="urn:microsoft.com/office/officeart/2005/8/layout/hList9"/>
    <dgm:cxn modelId="{C42A99A1-8608-430E-B394-D4A1E70CFD92}" type="presOf" srcId="{BC090D51-C940-4318-B76C-ED58A08BF601}" destId="{B395C9B2-D4AF-408D-B16E-0EF595A15946}" srcOrd="0" destOrd="0" presId="urn:microsoft.com/office/officeart/2005/8/layout/hList9"/>
    <dgm:cxn modelId="{67B90954-6E1F-4AE4-B047-82A2BBD47197}" srcId="{2AE60825-5A44-4F9E-9CA7-AAC268470DE1}" destId="{CBB90C2F-7B17-4786-B013-954CCD95C166}" srcOrd="1" destOrd="0" parTransId="{C2ACACCB-FDCC-4A20-B2AB-851AE438C163}" sibTransId="{FFE3FB6E-0893-4425-85E1-9FD20C9AB0B4}"/>
    <dgm:cxn modelId="{ABCA225B-31F0-46F1-9F97-266BD0FFA5C8}" srcId="{5241EF49-E1C3-4EE5-8F2F-356CB6CF10CA}" destId="{D836FDEC-20F4-4C3F-A546-51CF337FD4B1}" srcOrd="1" destOrd="0" parTransId="{E673546D-AA37-4535-9ABB-47DF286063EC}" sibTransId="{29B83C0B-D272-48ED-AED9-4397562AEAF3}"/>
    <dgm:cxn modelId="{C92968FC-2052-496C-848A-B8DB181DCC5C}" type="presOf" srcId="{BC090D51-C940-4318-B76C-ED58A08BF601}" destId="{BEF424E7-E239-46A0-8B35-A8A13A880AA8}" srcOrd="1" destOrd="0" presId="urn:microsoft.com/office/officeart/2005/8/layout/hList9"/>
    <dgm:cxn modelId="{6BE044F1-AED3-4073-B8DF-FB16F73EBA34}" type="presOf" srcId="{2AE60825-5A44-4F9E-9CA7-AAC268470DE1}" destId="{1458570C-65EC-43A4-A6F2-BDCBCD5EF902}" srcOrd="0" destOrd="0" presId="urn:microsoft.com/office/officeart/2005/8/layout/hList9"/>
    <dgm:cxn modelId="{8D88A5D3-F664-4E9D-B1D4-B8F63A5531F2}" type="presOf" srcId="{D836FDEC-20F4-4C3F-A546-51CF337FD4B1}" destId="{37CEE71F-BCCF-455B-9AC2-78C5C82B75EE}" srcOrd="0" destOrd="0" presId="urn:microsoft.com/office/officeart/2005/8/layout/hList9"/>
    <dgm:cxn modelId="{A30C0ADC-854C-454F-8D01-71C4CA8ABD81}" srcId="{2497A638-50B0-4219-9A11-DA580BA2E8AF}" destId="{E6D708C6-B695-4414-8983-37993A3E3955}" srcOrd="0" destOrd="0" parTransId="{F1CEA429-B38A-42BA-B263-987C194E3014}" sibTransId="{0BB56806-0169-4D6F-9B99-912C10F98002}"/>
    <dgm:cxn modelId="{198B8984-FD89-4541-809C-5F9DF92925D4}" type="presOf" srcId="{CBB90C2F-7B17-4786-B013-954CCD95C166}" destId="{E1CE7069-628F-416B-8CEB-450A1B1DF907}" srcOrd="0" destOrd="0" presId="urn:microsoft.com/office/officeart/2005/8/layout/hList9"/>
    <dgm:cxn modelId="{3A3D1E40-381F-44FD-93DE-CB7763405BD6}" srcId="{2497A638-50B0-4219-9A11-DA580BA2E8AF}" destId="{BC090D51-C940-4318-B76C-ED58A08BF601}" srcOrd="1" destOrd="0" parTransId="{5B51B0B4-2B2F-45D5-8ECE-6BA3A741EC4C}" sibTransId="{A053F210-CCCE-4636-BE55-52CAA0AF9805}"/>
    <dgm:cxn modelId="{60FD5862-6B82-45DA-A588-8C3278670949}" srcId="{5241EF49-E1C3-4EE5-8F2F-356CB6CF10CA}" destId="{E3F42744-9DD6-492D-83A8-BE11AB8C9A69}" srcOrd="0" destOrd="0" parTransId="{938CD535-D30C-41B8-B4D9-8696C85A0C8D}" sibTransId="{A0CAE46B-5669-49FF-BB06-252926BB116B}"/>
    <dgm:cxn modelId="{ADBE55C6-E9F9-47D5-9508-AFD3A278493B}" type="presParOf" srcId="{50324BD7-86C7-45C9-81DB-1D27ADF192FA}" destId="{87C2FE8D-CF3F-4053-AD35-14BD11C8BCE3}" srcOrd="0" destOrd="0" presId="urn:microsoft.com/office/officeart/2005/8/layout/hList9"/>
    <dgm:cxn modelId="{F6A89AFC-E1BB-4D52-B7E8-B7C8DAAB3A36}" type="presParOf" srcId="{50324BD7-86C7-45C9-81DB-1D27ADF192FA}" destId="{89DDB809-37FE-4F52-B529-BE5A0A84FAE6}" srcOrd="1" destOrd="0" presId="urn:microsoft.com/office/officeart/2005/8/layout/hList9"/>
    <dgm:cxn modelId="{905337A8-C066-4F10-93F9-7A911E00B08A}" type="presParOf" srcId="{89DDB809-37FE-4F52-B529-BE5A0A84FAE6}" destId="{676A0A12-910F-4F5D-8B8A-CCFA16170A61}" srcOrd="0" destOrd="0" presId="urn:microsoft.com/office/officeart/2005/8/layout/hList9"/>
    <dgm:cxn modelId="{C6F7F42A-4BC4-48BC-88B0-480CEB732CAF}" type="presParOf" srcId="{89DDB809-37FE-4F52-B529-BE5A0A84FAE6}" destId="{303111DD-8B3A-47AD-B837-E66CF8CFB228}" srcOrd="1" destOrd="0" presId="urn:microsoft.com/office/officeart/2005/8/layout/hList9"/>
    <dgm:cxn modelId="{DA584336-AAE3-4CD0-94B5-5E30BABD6D07}" type="presParOf" srcId="{303111DD-8B3A-47AD-B837-E66CF8CFB228}" destId="{91E4D356-0048-42BE-9562-13825266C107}" srcOrd="0" destOrd="0" presId="urn:microsoft.com/office/officeart/2005/8/layout/hList9"/>
    <dgm:cxn modelId="{03A561E8-E47C-418F-BC50-859029F56D09}" type="presParOf" srcId="{303111DD-8B3A-47AD-B837-E66CF8CFB228}" destId="{D9A20BA6-B5EB-4B07-99F1-E0A5D92E8C86}" srcOrd="1" destOrd="0" presId="urn:microsoft.com/office/officeart/2005/8/layout/hList9"/>
    <dgm:cxn modelId="{63178454-4BF7-491D-BC14-F90FB8F5F5A9}" type="presParOf" srcId="{89DDB809-37FE-4F52-B529-BE5A0A84FAE6}" destId="{CB262323-DA95-491E-AB98-61B4C78E6210}" srcOrd="2" destOrd="0" presId="urn:microsoft.com/office/officeart/2005/8/layout/hList9"/>
    <dgm:cxn modelId="{F03374B1-82C8-45DC-B707-7738794A2168}" type="presParOf" srcId="{CB262323-DA95-491E-AB98-61B4C78E6210}" destId="{37CEE71F-BCCF-455B-9AC2-78C5C82B75EE}" srcOrd="0" destOrd="0" presId="urn:microsoft.com/office/officeart/2005/8/layout/hList9"/>
    <dgm:cxn modelId="{B44D07EC-A854-46F9-8534-103B8BEDF360}" type="presParOf" srcId="{CB262323-DA95-491E-AB98-61B4C78E6210}" destId="{3C0F0D30-0738-42B2-804A-463228F699B1}" srcOrd="1" destOrd="0" presId="urn:microsoft.com/office/officeart/2005/8/layout/hList9"/>
    <dgm:cxn modelId="{E4B6A60E-B370-4F55-A85C-9B6F6B843D52}" type="presParOf" srcId="{50324BD7-86C7-45C9-81DB-1D27ADF192FA}" destId="{C898B49B-0EF5-4465-8359-EFBBCD80BACF}" srcOrd="2" destOrd="0" presId="urn:microsoft.com/office/officeart/2005/8/layout/hList9"/>
    <dgm:cxn modelId="{0DAC7B32-8FA7-4626-9C3C-2F3418320264}" type="presParOf" srcId="{50324BD7-86C7-45C9-81DB-1D27ADF192FA}" destId="{46CC8584-7F54-4416-A70D-0AFBDD28D709}" srcOrd="3" destOrd="0" presId="urn:microsoft.com/office/officeart/2005/8/layout/hList9"/>
    <dgm:cxn modelId="{F0BABCBA-D460-4934-B304-B86F0A7AA827}" type="presParOf" srcId="{50324BD7-86C7-45C9-81DB-1D27ADF192FA}" destId="{2C97A8D8-F63A-4F46-9AE7-AF68058855AA}" srcOrd="4" destOrd="0" presId="urn:microsoft.com/office/officeart/2005/8/layout/hList9"/>
    <dgm:cxn modelId="{16CE54D5-A257-4BBE-B36A-A6E6E5BCF6A7}" type="presParOf" srcId="{50324BD7-86C7-45C9-81DB-1D27ADF192FA}" destId="{93FD9122-4222-45C3-A2C6-39B3F66DFB2A}" srcOrd="5" destOrd="0" presId="urn:microsoft.com/office/officeart/2005/8/layout/hList9"/>
    <dgm:cxn modelId="{4C781275-6C52-4671-9686-89B0B9192707}" type="presParOf" srcId="{50324BD7-86C7-45C9-81DB-1D27ADF192FA}" destId="{6B105F99-0AD5-4E4A-9CCE-8E1506B02AB6}" srcOrd="6" destOrd="0" presId="urn:microsoft.com/office/officeart/2005/8/layout/hList9"/>
    <dgm:cxn modelId="{33C50AB1-2CAD-4FD5-AA9E-982A76E7AF3F}" type="presParOf" srcId="{6B105F99-0AD5-4E4A-9CCE-8E1506B02AB6}" destId="{159AAFB5-CDCC-427C-8B00-AC816E2948C4}" srcOrd="0" destOrd="0" presId="urn:microsoft.com/office/officeart/2005/8/layout/hList9"/>
    <dgm:cxn modelId="{A21D8C63-8815-4240-9A18-73133F2DA1FA}" type="presParOf" srcId="{6B105F99-0AD5-4E4A-9CCE-8E1506B02AB6}" destId="{4BC30206-9969-4DC8-80CE-D6DD103BD181}" srcOrd="1" destOrd="0" presId="urn:microsoft.com/office/officeart/2005/8/layout/hList9"/>
    <dgm:cxn modelId="{49F52469-6925-4D2B-A4ED-2F54713EDFAB}" type="presParOf" srcId="{4BC30206-9969-4DC8-80CE-D6DD103BD181}" destId="{B490A217-810E-405B-BC30-3E7F39EA4830}" srcOrd="0" destOrd="0" presId="urn:microsoft.com/office/officeart/2005/8/layout/hList9"/>
    <dgm:cxn modelId="{BE99AB1B-DB83-4B83-A701-36FF638E6395}" type="presParOf" srcId="{4BC30206-9969-4DC8-80CE-D6DD103BD181}" destId="{0B8441A7-B36E-43F6-BD70-36B8D380F666}" srcOrd="1" destOrd="0" presId="urn:microsoft.com/office/officeart/2005/8/layout/hList9"/>
    <dgm:cxn modelId="{DB4CDA05-FF01-4007-A2F9-F5CC02258709}" type="presParOf" srcId="{6B105F99-0AD5-4E4A-9CCE-8E1506B02AB6}" destId="{2D525AC3-6AA8-4AF1-9525-E8DCE46EB57A}" srcOrd="2" destOrd="0" presId="urn:microsoft.com/office/officeart/2005/8/layout/hList9"/>
    <dgm:cxn modelId="{F19AF95F-FE55-4AEF-9BFF-CF1A5D6AE245}" type="presParOf" srcId="{2D525AC3-6AA8-4AF1-9525-E8DCE46EB57A}" destId="{E1CE7069-628F-416B-8CEB-450A1B1DF907}" srcOrd="0" destOrd="0" presId="urn:microsoft.com/office/officeart/2005/8/layout/hList9"/>
    <dgm:cxn modelId="{FAFC11CB-B175-4110-BD9A-31C17B794921}" type="presParOf" srcId="{2D525AC3-6AA8-4AF1-9525-E8DCE46EB57A}" destId="{C455747C-C470-4CAF-95B6-4AFBEC1D8D54}" srcOrd="1" destOrd="0" presId="urn:microsoft.com/office/officeart/2005/8/layout/hList9"/>
    <dgm:cxn modelId="{5B145DDD-341E-4F40-917A-7044D527FCEC}" type="presParOf" srcId="{50324BD7-86C7-45C9-81DB-1D27ADF192FA}" destId="{D6023C6C-135B-411A-83BA-FC6084F7EEE4}" srcOrd="7" destOrd="0" presId="urn:microsoft.com/office/officeart/2005/8/layout/hList9"/>
    <dgm:cxn modelId="{A528C48E-7A00-467D-8B1F-35EBE4E11BF2}" type="presParOf" srcId="{50324BD7-86C7-45C9-81DB-1D27ADF192FA}" destId="{1458570C-65EC-43A4-A6F2-BDCBCD5EF902}" srcOrd="8" destOrd="0" presId="urn:microsoft.com/office/officeart/2005/8/layout/hList9"/>
    <dgm:cxn modelId="{C311EFD1-C229-4587-A8DB-0373B6670283}" type="presParOf" srcId="{50324BD7-86C7-45C9-81DB-1D27ADF192FA}" destId="{A287E618-9F9E-479D-B9A7-8B4408213E63}" srcOrd="9" destOrd="0" presId="urn:microsoft.com/office/officeart/2005/8/layout/hList9"/>
    <dgm:cxn modelId="{00F205BD-1A63-4395-8AC6-3C52EA394AAF}" type="presParOf" srcId="{50324BD7-86C7-45C9-81DB-1D27ADF192FA}" destId="{91B939A5-6344-47A1-A8D0-11D204075F5A}" srcOrd="10" destOrd="0" presId="urn:microsoft.com/office/officeart/2005/8/layout/hList9"/>
    <dgm:cxn modelId="{8053C590-BB03-478E-B667-025586F9BE0F}" type="presParOf" srcId="{50324BD7-86C7-45C9-81DB-1D27ADF192FA}" destId="{7A35510F-83BD-4C01-B167-E778B143360E}" srcOrd="11" destOrd="0" presId="urn:microsoft.com/office/officeart/2005/8/layout/hList9"/>
    <dgm:cxn modelId="{141E173C-ADA9-43CC-AF7E-6C9712313F99}" type="presParOf" srcId="{7A35510F-83BD-4C01-B167-E778B143360E}" destId="{7FB3DD67-C0F6-4CE8-BE30-7763007F1E74}" srcOrd="0" destOrd="0" presId="urn:microsoft.com/office/officeart/2005/8/layout/hList9"/>
    <dgm:cxn modelId="{C6012C7F-9B8D-4992-842B-0BECCD87502C}" type="presParOf" srcId="{7A35510F-83BD-4C01-B167-E778B143360E}" destId="{A185E6B5-3A02-4CBA-A393-00BF5520E976}" srcOrd="1" destOrd="0" presId="urn:microsoft.com/office/officeart/2005/8/layout/hList9"/>
    <dgm:cxn modelId="{87844DDF-DFFC-4B40-B56C-97EB6A1D9066}" type="presParOf" srcId="{A185E6B5-3A02-4CBA-A393-00BF5520E976}" destId="{9AAF8A74-3193-4CF6-A021-A0F44ACC0F5E}" srcOrd="0" destOrd="0" presId="urn:microsoft.com/office/officeart/2005/8/layout/hList9"/>
    <dgm:cxn modelId="{B8BE2D0E-1F83-41FF-81C7-12DD15359CA3}" type="presParOf" srcId="{A185E6B5-3A02-4CBA-A393-00BF5520E976}" destId="{BC9DB4DE-4296-4BA9-82EE-D422215C6DDF}" srcOrd="1" destOrd="0" presId="urn:microsoft.com/office/officeart/2005/8/layout/hList9"/>
    <dgm:cxn modelId="{F144F019-7FA3-46B0-BB11-9DBFF80594AC}" type="presParOf" srcId="{7A35510F-83BD-4C01-B167-E778B143360E}" destId="{04E2E5BA-FD3F-4C59-AA08-A29B1B130B82}" srcOrd="2" destOrd="0" presId="urn:microsoft.com/office/officeart/2005/8/layout/hList9"/>
    <dgm:cxn modelId="{C338C2A3-0005-49E8-AC44-6F43006EF044}" type="presParOf" srcId="{04E2E5BA-FD3F-4C59-AA08-A29B1B130B82}" destId="{B395C9B2-D4AF-408D-B16E-0EF595A15946}" srcOrd="0" destOrd="0" presId="urn:microsoft.com/office/officeart/2005/8/layout/hList9"/>
    <dgm:cxn modelId="{BE2CDB6D-61EF-4757-BACA-7A3A42348014}" type="presParOf" srcId="{04E2E5BA-FD3F-4C59-AA08-A29B1B130B82}" destId="{BEF424E7-E239-46A0-8B35-A8A13A880AA8}" srcOrd="1" destOrd="0" presId="urn:microsoft.com/office/officeart/2005/8/layout/hList9"/>
    <dgm:cxn modelId="{7F80986E-8C48-4AC2-9738-F10AA89947B4}" type="presParOf" srcId="{50324BD7-86C7-45C9-81DB-1D27ADF192FA}" destId="{A9EED05F-8311-4695-9486-8FE494C06752}" srcOrd="12" destOrd="0" presId="urn:microsoft.com/office/officeart/2005/8/layout/hList9"/>
    <dgm:cxn modelId="{1659D463-FA9B-4711-B289-FAA711E89B7B}" type="presParOf" srcId="{50324BD7-86C7-45C9-81DB-1D27ADF192FA}" destId="{94A45CC3-6547-4881-944C-80E34B11DA21}" srcOrd="13" destOrd="0" presId="urn:microsoft.com/office/officeart/2005/8/layout/hList9"/>
    <dgm:cxn modelId="{20303B1D-6321-4903-AFFC-AC4D119170B1}" type="presParOf" srcId="{50324BD7-86C7-45C9-81DB-1D27ADF192FA}" destId="{F50B7341-92D7-405F-ABF2-E4629C0024D6}" srcOrd="14" destOrd="0" presId="urn:microsoft.com/office/officeart/2005/8/layout/hList9"/>
    <dgm:cxn modelId="{A5CD9243-F8BF-4FE7-B5C3-1F407281EC53}" type="presParOf" srcId="{50324BD7-86C7-45C9-81DB-1D27ADF192FA}" destId="{A659FFFE-6004-4A5D-8FF2-BBFAC6449C02}" srcOrd="15" destOrd="0" presId="urn:microsoft.com/office/officeart/2005/8/layout/hList9"/>
    <dgm:cxn modelId="{704EAA13-F6F2-47F5-8BC4-1558E741346E}" type="presParOf" srcId="{50324BD7-86C7-45C9-81DB-1D27ADF192FA}" destId="{5A2C7F93-7C12-416C-9B0E-366F85B45B7D}" srcOrd="16" destOrd="0" presId="urn:microsoft.com/office/officeart/2005/8/layout/hList9"/>
    <dgm:cxn modelId="{35DC1AF0-EC2D-49D9-B67D-979DA2392C1E}" type="presParOf" srcId="{5A2C7F93-7C12-416C-9B0E-366F85B45B7D}" destId="{54E408E1-5207-4D71-9E46-047AA49BC15C}" srcOrd="0" destOrd="0" presId="urn:microsoft.com/office/officeart/2005/8/layout/hList9"/>
    <dgm:cxn modelId="{A3C8ADFF-1596-49F6-B0FA-67BC35CBF0A4}" type="presParOf" srcId="{5A2C7F93-7C12-416C-9B0E-366F85B45B7D}" destId="{9AD35B47-874E-4E06-A374-3605817D00B3}" srcOrd="1" destOrd="0" presId="urn:microsoft.com/office/officeart/2005/8/layout/hList9"/>
    <dgm:cxn modelId="{C2F1DF4B-7BBE-4170-9C13-A03D38A2C1E4}" type="presParOf" srcId="{9AD35B47-874E-4E06-A374-3605817D00B3}" destId="{7092F7BE-8535-4CAF-851A-45AE34933C07}" srcOrd="0" destOrd="0" presId="urn:microsoft.com/office/officeart/2005/8/layout/hList9"/>
    <dgm:cxn modelId="{C77FD5B5-3B57-4E61-A5C6-04D06B2CFDB8}" type="presParOf" srcId="{9AD35B47-874E-4E06-A374-3605817D00B3}" destId="{E7085EE9-3010-4570-95E2-C651A51A63F6}" srcOrd="1" destOrd="0" presId="urn:microsoft.com/office/officeart/2005/8/layout/hList9"/>
    <dgm:cxn modelId="{1310BEC9-D66A-4097-9FFE-7F0406739E82}" type="presParOf" srcId="{50324BD7-86C7-45C9-81DB-1D27ADF192FA}" destId="{50A80C2C-D903-4872-A618-EF8D0D96372F}" srcOrd="17" destOrd="0" presId="urn:microsoft.com/office/officeart/2005/8/layout/hList9"/>
    <dgm:cxn modelId="{C7BD64EB-C861-4D4F-93F7-95854E4E5736}" type="presParOf" srcId="{50324BD7-86C7-45C9-81DB-1D27ADF192FA}" destId="{ACB98049-C656-4E30-8DF4-705AE8DFFD3A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4D356-0048-42BE-9562-13825266C107}">
      <dsp:nvSpPr>
        <dsp:cNvPr id="0" name=""/>
        <dsp:cNvSpPr/>
      </dsp:nvSpPr>
      <dsp:spPr>
        <a:xfrm>
          <a:off x="426293" y="708783"/>
          <a:ext cx="1698543" cy="1132928"/>
        </a:xfrm>
        <a:prstGeom prst="rect">
          <a:avLst/>
        </a:prstGeom>
        <a:solidFill>
          <a:srgbClr val="87922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capital </a:t>
          </a:r>
          <a:r>
            <a:rPr lang="es-ES" sz="1400" b="1" kern="1200" dirty="0" smtClean="0"/>
            <a:t>$689.400</a:t>
          </a:r>
          <a:endParaRPr lang="es-ES" sz="1400" b="1" kern="1200" dirty="0"/>
        </a:p>
      </dsp:txBody>
      <dsp:txXfrm>
        <a:off x="698060" y="708783"/>
        <a:ext cx="1426776" cy="1132928"/>
      </dsp:txXfrm>
    </dsp:sp>
    <dsp:sp modelId="{37CEE71F-BCCF-455B-9AC2-78C5C82B75EE}">
      <dsp:nvSpPr>
        <dsp:cNvPr id="0" name=""/>
        <dsp:cNvSpPr/>
      </dsp:nvSpPr>
      <dsp:spPr>
        <a:xfrm>
          <a:off x="426293" y="1849778"/>
          <a:ext cx="1698543" cy="1132928"/>
        </a:xfrm>
        <a:prstGeom prst="rect">
          <a:avLst/>
        </a:prstGeom>
        <a:solidFill>
          <a:srgbClr val="C8D42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intereses </a:t>
          </a:r>
          <a:r>
            <a:rPr lang="es-ES" sz="1400" b="1" kern="1200" dirty="0" smtClean="0"/>
            <a:t>$507.860</a:t>
          </a:r>
          <a:endParaRPr lang="es-ES" sz="1400" b="1" kern="1200" dirty="0"/>
        </a:p>
      </dsp:txBody>
      <dsp:txXfrm>
        <a:off x="698060" y="1849778"/>
        <a:ext cx="1426776" cy="1132928"/>
      </dsp:txXfrm>
    </dsp:sp>
    <dsp:sp modelId="{46CC8584-7F54-4416-A70D-0AFBDD28D709}">
      <dsp:nvSpPr>
        <dsp:cNvPr id="0" name=""/>
        <dsp:cNvSpPr/>
      </dsp:nvSpPr>
      <dsp:spPr>
        <a:xfrm>
          <a:off x="0" y="35193"/>
          <a:ext cx="1132362" cy="1132362"/>
        </a:xfrm>
        <a:prstGeom prst="ellipse">
          <a:avLst/>
        </a:prstGeom>
        <a:solidFill>
          <a:srgbClr val="4C53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Valor Total para pago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$1,197,260</a:t>
          </a:r>
          <a:endParaRPr lang="es-ES" sz="1300" b="1" kern="1200" dirty="0"/>
        </a:p>
      </dsp:txBody>
      <dsp:txXfrm>
        <a:off x="165831" y="201024"/>
        <a:ext cx="800700" cy="800700"/>
      </dsp:txXfrm>
    </dsp:sp>
    <dsp:sp modelId="{B490A217-810E-405B-BC30-3E7F39EA4830}">
      <dsp:nvSpPr>
        <dsp:cNvPr id="0" name=""/>
        <dsp:cNvSpPr/>
      </dsp:nvSpPr>
      <dsp:spPr>
        <a:xfrm>
          <a:off x="3467310" y="650007"/>
          <a:ext cx="1698543" cy="1132928"/>
        </a:xfrm>
        <a:prstGeom prst="rect">
          <a:avLst/>
        </a:prstGeom>
        <a:solidFill>
          <a:srgbClr val="879225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Descuento del 20%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$137.880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/>
        </a:p>
      </dsp:txBody>
      <dsp:txXfrm>
        <a:off x="3739077" y="650007"/>
        <a:ext cx="1426776" cy="1132928"/>
      </dsp:txXfrm>
    </dsp:sp>
    <dsp:sp modelId="{E1CE7069-628F-416B-8CEB-450A1B1DF907}">
      <dsp:nvSpPr>
        <dsp:cNvPr id="0" name=""/>
        <dsp:cNvSpPr/>
      </dsp:nvSpPr>
      <dsp:spPr>
        <a:xfrm>
          <a:off x="3486299" y="1836716"/>
          <a:ext cx="1698543" cy="1132928"/>
        </a:xfrm>
        <a:prstGeom prst="rect">
          <a:avLst/>
        </a:prstGeom>
        <a:solidFill>
          <a:srgbClr val="C8D42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capital </a:t>
          </a:r>
          <a:r>
            <a:rPr lang="es-ES" sz="1400" b="1" kern="1200" dirty="0" smtClean="0"/>
            <a:t>$689.400</a:t>
          </a:r>
          <a:endParaRPr lang="es-ES" sz="1400" b="1" kern="1200" dirty="0"/>
        </a:p>
      </dsp:txBody>
      <dsp:txXfrm>
        <a:off x="3758066" y="1836716"/>
        <a:ext cx="1426776" cy="1132928"/>
      </dsp:txXfrm>
    </dsp:sp>
    <dsp:sp modelId="{1458570C-65EC-43A4-A6F2-BDCBCD5EF902}">
      <dsp:nvSpPr>
        <dsp:cNvPr id="0" name=""/>
        <dsp:cNvSpPr/>
      </dsp:nvSpPr>
      <dsp:spPr>
        <a:xfrm>
          <a:off x="2426725" y="0"/>
          <a:ext cx="1132362" cy="1132362"/>
        </a:xfrm>
        <a:prstGeom prst="ellipse">
          <a:avLst/>
        </a:prstGeom>
        <a:solidFill>
          <a:srgbClr val="4C53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Valor con Descuento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$551.520</a:t>
          </a:r>
          <a:endParaRPr lang="es-ES" sz="1300" b="1" kern="1200" dirty="0"/>
        </a:p>
      </dsp:txBody>
      <dsp:txXfrm>
        <a:off x="2592556" y="165831"/>
        <a:ext cx="800700" cy="800700"/>
      </dsp:txXfrm>
    </dsp:sp>
    <dsp:sp modelId="{9AAF8A74-3193-4CF6-A021-A0F44ACC0F5E}">
      <dsp:nvSpPr>
        <dsp:cNvPr id="0" name=""/>
        <dsp:cNvSpPr/>
      </dsp:nvSpPr>
      <dsp:spPr>
        <a:xfrm>
          <a:off x="6471943" y="612881"/>
          <a:ext cx="1698543" cy="1132928"/>
        </a:xfrm>
        <a:prstGeom prst="rect">
          <a:avLst/>
        </a:prstGeom>
        <a:solidFill>
          <a:srgbClr val="87922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Descuento del 10%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$68.940</a:t>
          </a:r>
          <a:endParaRPr lang="es-ES" sz="1400" kern="1200" dirty="0"/>
        </a:p>
      </dsp:txBody>
      <dsp:txXfrm>
        <a:off x="6743710" y="612881"/>
        <a:ext cx="1426776" cy="1132928"/>
      </dsp:txXfrm>
    </dsp:sp>
    <dsp:sp modelId="{B395C9B2-D4AF-408D-B16E-0EF595A15946}">
      <dsp:nvSpPr>
        <dsp:cNvPr id="0" name=""/>
        <dsp:cNvSpPr/>
      </dsp:nvSpPr>
      <dsp:spPr>
        <a:xfrm>
          <a:off x="6471943" y="1780738"/>
          <a:ext cx="1698543" cy="1132928"/>
        </a:xfrm>
        <a:prstGeom prst="rect">
          <a:avLst/>
        </a:prstGeom>
        <a:solidFill>
          <a:srgbClr val="C8D42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capital </a:t>
          </a:r>
          <a:r>
            <a:rPr lang="es-ES" sz="1400" b="1" kern="1200" dirty="0" smtClean="0"/>
            <a:t>$689.400</a:t>
          </a:r>
          <a:endParaRPr lang="es-ES" sz="1400" kern="1200" dirty="0"/>
        </a:p>
      </dsp:txBody>
      <dsp:txXfrm>
        <a:off x="6743710" y="1780738"/>
        <a:ext cx="1426776" cy="1132928"/>
      </dsp:txXfrm>
    </dsp:sp>
    <dsp:sp modelId="{94A45CC3-6547-4881-944C-80E34B11DA21}">
      <dsp:nvSpPr>
        <dsp:cNvPr id="0" name=""/>
        <dsp:cNvSpPr/>
      </dsp:nvSpPr>
      <dsp:spPr>
        <a:xfrm>
          <a:off x="5455172" y="25500"/>
          <a:ext cx="1132362" cy="1132362"/>
        </a:xfrm>
        <a:prstGeom prst="ellipse">
          <a:avLst/>
        </a:prstGeom>
        <a:solidFill>
          <a:srgbClr val="4C53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Valor con Descuento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$620.460</a:t>
          </a:r>
          <a:endParaRPr lang="es-ES" sz="1300" b="1" kern="1200" dirty="0"/>
        </a:p>
      </dsp:txBody>
      <dsp:txXfrm>
        <a:off x="5621003" y="191331"/>
        <a:ext cx="800700" cy="800700"/>
      </dsp:txXfrm>
    </dsp:sp>
    <dsp:sp modelId="{7092F7BE-8535-4CAF-851A-45AE34933C07}">
      <dsp:nvSpPr>
        <dsp:cNvPr id="0" name=""/>
        <dsp:cNvSpPr/>
      </dsp:nvSpPr>
      <dsp:spPr>
        <a:xfrm>
          <a:off x="9250076" y="673266"/>
          <a:ext cx="1698543" cy="1132928"/>
        </a:xfrm>
        <a:prstGeom prst="rect">
          <a:avLst/>
        </a:prstGeom>
        <a:solidFill>
          <a:srgbClr val="87922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capital </a:t>
          </a:r>
          <a:r>
            <a:rPr lang="es-ES" sz="1400" b="1" kern="1200" dirty="0" smtClean="0"/>
            <a:t>$689.400</a:t>
          </a:r>
          <a:endParaRPr lang="es-ES" sz="1400" kern="1200" dirty="0"/>
        </a:p>
      </dsp:txBody>
      <dsp:txXfrm>
        <a:off x="9521843" y="673266"/>
        <a:ext cx="1426776" cy="1132928"/>
      </dsp:txXfrm>
    </dsp:sp>
    <dsp:sp modelId="{ACB98049-C656-4E30-8DF4-705AE8DFFD3A}">
      <dsp:nvSpPr>
        <dsp:cNvPr id="0" name=""/>
        <dsp:cNvSpPr/>
      </dsp:nvSpPr>
      <dsp:spPr>
        <a:xfrm>
          <a:off x="8418683" y="0"/>
          <a:ext cx="1132362" cy="1132362"/>
        </a:xfrm>
        <a:prstGeom prst="ellipse">
          <a:avLst/>
        </a:prstGeom>
        <a:solidFill>
          <a:srgbClr val="4C53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Valor con Descuento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$689.400</a:t>
          </a:r>
          <a:endParaRPr lang="es-ES" sz="1300" b="1" kern="1200" dirty="0"/>
        </a:p>
      </dsp:txBody>
      <dsp:txXfrm>
        <a:off x="8584514" y="165831"/>
        <a:ext cx="800700" cy="80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C91-34EA-4355-ABF4-893A2D297A89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51AC-B31A-4CAA-8FAF-33138B524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03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0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51AC-B31A-4CAA-8FAF-33138B52417D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11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12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6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51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3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83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77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8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9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16/06/2020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caldiabogota.gov.co/sisjur/normas/Norma1.jsp?i=88796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retariajuridica.gov.co/micrositio/modelo-gesti%C3%B3n-jur%C3%ADdica-p%C3%BAbli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alcaldiabogota.gov.co/sisjur/normas/Norma1.jsp?i=81848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retariajuridica.gov.co/sites/default/files/micrositio/Memorias%20XV%20Seminario%20Internacional%20de%20Gerencia%20Jur%C3%ADdica%20P%C3%BAblica.pdf" TargetMode="External"/><Relationship Id="rId3" Type="http://schemas.openxmlformats.org/officeDocument/2006/relationships/hyperlink" Target="http://biblioteca.bogotajuridica.gov.co/BJV/awdoc.jsp?idn=&amp;i=2262" TargetMode="External"/><Relationship Id="rId7" Type="http://schemas.openxmlformats.org/officeDocument/2006/relationships/hyperlink" Target="https://www.secretariajuridica.gov.co/sites/default/files/micrositio/Memorias%20XIV%20Seminario%20Internacional%20de%20Gerencia%20Juri%CC%81dica%20Pu%CC%81blica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eca.bogotajuridica.gov.co/BJV/awdoc.jsp?idn=null&amp;i=2261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jpg"/><Relationship Id="rId7" Type="http://schemas.openxmlformats.org/officeDocument/2006/relationships/hyperlink" Target="http://gestionacademica.bogota.gov.c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04864" y="207801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SESIÓN 2020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 rot="561384">
            <a:off x="5781746" y="270259"/>
            <a:ext cx="7004372" cy="7528084"/>
          </a:xfrm>
          <a:prstGeom prst="rect">
            <a:avLst/>
          </a:prstGeom>
          <a:solidFill>
            <a:srgbClr val="103955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45476" y="766641"/>
            <a:ext cx="4783015" cy="4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INTEGRACIÓN</a:t>
            </a:r>
            <a:endParaRPr b="1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27" name="Google Shape;127;p7"/>
          <p:cNvGrpSpPr/>
          <p:nvPr/>
        </p:nvGrpSpPr>
        <p:grpSpPr>
          <a:xfrm>
            <a:off x="254062" y="1543546"/>
            <a:ext cx="5130850" cy="3677746"/>
            <a:chOff x="254062" y="1543546"/>
            <a:chExt cx="5130850" cy="3677746"/>
          </a:xfrm>
        </p:grpSpPr>
        <p:sp>
          <p:nvSpPr>
            <p:cNvPr id="128" name="Google Shape;128;p7"/>
            <p:cNvSpPr/>
            <p:nvPr/>
          </p:nvSpPr>
          <p:spPr>
            <a:xfrm>
              <a:off x="609518" y="2434099"/>
              <a:ext cx="1946931" cy="22698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4567" y="15843"/>
                  </a:moveTo>
                  <a:lnTo>
                    <a:pt x="154567" y="15843"/>
                  </a:lnTo>
                  <a:cubicBezTo>
                    <a:pt x="187215" y="33201"/>
                    <a:pt x="204934" y="65387"/>
                    <a:pt x="199818" y="9804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1208541" y="1543546"/>
              <a:ext cx="3162920" cy="31603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507" y="112885"/>
                  </a:moveTo>
                  <a:lnTo>
                    <a:pt x="88507" y="112885"/>
                  </a:lnTo>
                  <a:cubicBezTo>
                    <a:pt x="70707" y="122512"/>
                    <a:pt x="49257" y="122512"/>
                    <a:pt x="31457" y="11288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33308" y="2429058"/>
              <a:ext cx="2103696" cy="23696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" y="89256"/>
                  </a:moveTo>
                  <a:lnTo>
                    <a:pt x="593" y="89256"/>
                  </a:lnTo>
                  <a:cubicBezTo>
                    <a:pt x="-3900" y="58534"/>
                    <a:pt x="11969" y="28267"/>
                    <a:pt x="41340" y="11539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172370" y="1808538"/>
              <a:ext cx="1946932" cy="1186991"/>
            </a:xfrm>
            <a:custGeom>
              <a:avLst/>
              <a:gdLst/>
              <a:ahLst/>
              <a:cxnLst/>
              <a:rect l="l" t="t" r="r" b="b"/>
              <a:pathLst>
                <a:path w="1826141" h="1186991" extrusionOk="0">
                  <a:moveTo>
                    <a:pt x="0" y="0"/>
                  </a:moveTo>
                  <a:lnTo>
                    <a:pt x="1826141" y="0"/>
                  </a:lnTo>
                  <a:lnTo>
                    <a:pt x="1826141" y="1186991"/>
                  </a:lnTo>
                  <a:lnTo>
                    <a:pt x="0" y="11869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57150" cap="flat" cmpd="sng">
              <a:solidFill>
                <a:srgbClr val="A93A8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Rounded"/>
                <a:buNone/>
              </a:pPr>
              <a:r>
                <a:rPr lang="es-CO" sz="2000" b="1" i="0" u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Componente estratégico</a:t>
              </a:r>
              <a:endParaRPr sz="1800" b="1" i="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 Rounded"/>
                <a:buNone/>
              </a:pPr>
              <a:r>
                <a:rPr lang="es-CO" sz="1600" b="1" i="0" u="none">
                  <a:solidFill>
                    <a:srgbClr val="3F3F3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Gerencia Jurídica</a:t>
              </a:r>
              <a:endParaRPr sz="1600" b="1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281216" y="4034301"/>
              <a:ext cx="2103696" cy="1186991"/>
            </a:xfrm>
            <a:custGeom>
              <a:avLst/>
              <a:gdLst/>
              <a:ahLst/>
              <a:cxnLst/>
              <a:rect l="l" t="t" r="r" b="b"/>
              <a:pathLst>
                <a:path w="2103696" h="1186991" extrusionOk="0">
                  <a:moveTo>
                    <a:pt x="0" y="0"/>
                  </a:moveTo>
                  <a:lnTo>
                    <a:pt x="2103696" y="0"/>
                  </a:lnTo>
                  <a:lnTo>
                    <a:pt x="2103696" y="1186991"/>
                  </a:lnTo>
                  <a:lnTo>
                    <a:pt x="0" y="11869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381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Rounded"/>
                <a:buNone/>
              </a:pPr>
              <a:r>
                <a:rPr lang="es-CO" sz="2000" b="1" i="0" u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Componentes temáticos</a:t>
              </a:r>
              <a:endParaRPr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54062" y="3664281"/>
              <a:ext cx="2133334" cy="1186991"/>
            </a:xfrm>
            <a:custGeom>
              <a:avLst/>
              <a:gdLst/>
              <a:ahLst/>
              <a:cxnLst/>
              <a:rect l="l" t="t" r="r" b="b"/>
              <a:pathLst>
                <a:path w="2133334" h="1186991" extrusionOk="0">
                  <a:moveTo>
                    <a:pt x="0" y="0"/>
                  </a:moveTo>
                  <a:lnTo>
                    <a:pt x="2133334" y="0"/>
                  </a:lnTo>
                  <a:lnTo>
                    <a:pt x="2133334" y="1186991"/>
                  </a:lnTo>
                  <a:lnTo>
                    <a:pt x="0" y="11869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38100" cap="flat" cmpd="sng">
              <a:solidFill>
                <a:srgbClr val="3FA6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Rounded"/>
                <a:buNone/>
              </a:pPr>
              <a:r>
                <a:rPr lang="es-CO" sz="2000" b="1" i="0" u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Componentes </a:t>
              </a:r>
              <a:r>
                <a:rPr lang="es-CO" sz="1800" b="1" i="0" u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transversales</a:t>
              </a:r>
              <a:endParaRPr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134" name="Google Shape;134;p7"/>
          <p:cNvSpPr txBox="1"/>
          <p:nvPr/>
        </p:nvSpPr>
        <p:spPr>
          <a:xfrm>
            <a:off x="5712717" y="1938652"/>
            <a:ext cx="2280741" cy="367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ETAPAS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9547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Planeación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Ejecución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Control y Seguimiento</a:t>
            </a:r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>
            <a:off x="8229795" y="1988246"/>
            <a:ext cx="3779612" cy="3737400"/>
            <a:chOff x="0" y="177887"/>
            <a:chExt cx="3779612" cy="3737400"/>
          </a:xfrm>
        </p:grpSpPr>
        <p:sp>
          <p:nvSpPr>
            <p:cNvPr id="136" name="Google Shape;136;p7"/>
            <p:cNvSpPr/>
            <p:nvPr/>
          </p:nvSpPr>
          <p:spPr>
            <a:xfrm>
              <a:off x="454774" y="1375135"/>
              <a:ext cx="536611" cy="23222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7" name="Google Shape;137;p7"/>
            <p:cNvSpPr/>
            <p:nvPr/>
          </p:nvSpPr>
          <p:spPr>
            <a:xfrm>
              <a:off x="454774" y="1375135"/>
              <a:ext cx="538262" cy="17178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8" name="Google Shape;138;p7"/>
            <p:cNvSpPr/>
            <p:nvPr/>
          </p:nvSpPr>
          <p:spPr>
            <a:xfrm>
              <a:off x="454774" y="1375135"/>
              <a:ext cx="538262" cy="10973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9" name="Google Shape;139;p7"/>
            <p:cNvSpPr/>
            <p:nvPr/>
          </p:nvSpPr>
          <p:spPr>
            <a:xfrm>
              <a:off x="454774" y="1375135"/>
              <a:ext cx="538262" cy="4314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0" name="Google Shape;140;p7"/>
            <p:cNvSpPr/>
            <p:nvPr/>
          </p:nvSpPr>
          <p:spPr>
            <a:xfrm>
              <a:off x="1844086" y="646846"/>
              <a:ext cx="91440" cy="2593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4430"/>
                  </a:lnTo>
                  <a:lnTo>
                    <a:pt x="60438" y="74430"/>
                  </a:lnTo>
                  <a:lnTo>
                    <a:pt x="60438" y="120000"/>
                  </a:lnTo>
                </a:path>
              </a:pathLst>
            </a:custGeom>
            <a:noFill/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1" name="Google Shape;141;p7"/>
            <p:cNvSpPr/>
            <p:nvPr/>
          </p:nvSpPr>
          <p:spPr>
            <a:xfrm>
              <a:off x="0" y="177887"/>
              <a:ext cx="3779612" cy="4689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0" y="177887"/>
              <a:ext cx="3779612" cy="46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2000"/>
                <a:buFont typeface="Arial Rounded"/>
                <a:buNone/>
              </a:pPr>
              <a:r>
                <a:rPr lang="es-CO" sz="20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Secretaría Jurídica</a:t>
              </a:r>
              <a:r>
                <a:rPr lang="es-CO" sz="11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s-CO" sz="18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Distrital</a:t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95932" y="906176"/>
              <a:ext cx="3588417" cy="4689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95932" y="906176"/>
              <a:ext cx="3588417" cy="46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1800"/>
                <a:buFont typeface="Arial Rounded"/>
                <a:buNone/>
              </a:pPr>
              <a:r>
                <a:rPr lang="es-CO" sz="18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Entidades y organismos</a:t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993036" y="1572097"/>
              <a:ext cx="2716866" cy="4689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 txBox="1"/>
            <p:nvPr/>
          </p:nvSpPr>
          <p:spPr>
            <a:xfrm>
              <a:off x="993036" y="1572097"/>
              <a:ext cx="2716866" cy="46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1400"/>
                <a:buFont typeface="Arial Rounded"/>
                <a:buNone/>
              </a:pPr>
              <a:r>
                <a:rPr lang="es-CO" sz="14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Dependencias jurídicas   y/o defensa judicial </a:t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993036" y="2238019"/>
              <a:ext cx="2751110" cy="4689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993036" y="2238019"/>
              <a:ext cx="2751110" cy="46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1400"/>
                <a:buFont typeface="Arial Rounded"/>
                <a:buNone/>
              </a:pPr>
              <a:r>
                <a:rPr lang="es-CO" sz="14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Contratación Pública </a:t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993036" y="2903941"/>
              <a:ext cx="2726817" cy="37806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993036" y="2903941"/>
              <a:ext cx="2726817" cy="378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1600"/>
                <a:buFont typeface="Arial Rounded"/>
                <a:buNone/>
              </a:pPr>
              <a:r>
                <a:rPr lang="es-CO" sz="16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IVC </a:t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991385" y="3479550"/>
              <a:ext cx="2780363" cy="43573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3B4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991385" y="3479550"/>
              <a:ext cx="2780363" cy="43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3955"/>
                </a:buClr>
                <a:buSzPts val="1200"/>
                <a:buFont typeface="Arial Rounded"/>
                <a:buNone/>
              </a:pPr>
              <a:r>
                <a:rPr lang="es-CO" sz="1200" b="1">
                  <a:solidFill>
                    <a:srgbClr val="103955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Control Interno Disciplinario </a:t>
              </a:r>
              <a:endParaRPr/>
            </a:p>
          </p:txBody>
        </p:sp>
      </p:grpSp>
      <p:sp>
        <p:nvSpPr>
          <p:cNvPr id="153" name="Google Shape;153;p7"/>
          <p:cNvSpPr/>
          <p:nvPr/>
        </p:nvSpPr>
        <p:spPr>
          <a:xfrm>
            <a:off x="8268307" y="1225584"/>
            <a:ext cx="37032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RESPONSABLES</a:t>
            </a:r>
            <a:r>
              <a:rPr lang="es-CO" sz="32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7650975" y="2856531"/>
            <a:ext cx="169053" cy="26650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3D4E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931" y="5972268"/>
            <a:ext cx="2812543" cy="90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6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5"/>
          <p:cNvGrpSpPr/>
          <p:nvPr/>
        </p:nvGrpSpPr>
        <p:grpSpPr>
          <a:xfrm>
            <a:off x="217206" y="129409"/>
            <a:ext cx="4698652" cy="1343256"/>
            <a:chOff x="764309" y="149580"/>
            <a:chExt cx="2600970" cy="1152614"/>
          </a:xfrm>
        </p:grpSpPr>
        <p:pic>
          <p:nvPicPr>
            <p:cNvPr id="164" name="Google Shape;164;p15"/>
            <p:cNvPicPr preferRelativeResize="0"/>
            <p:nvPr/>
          </p:nvPicPr>
          <p:blipFill rotWithShape="1">
            <a:blip r:embed="rId3">
              <a:alphaModFix/>
            </a:blip>
            <a:srcRect l="23270" t="54093" r="43431" b="23785"/>
            <a:stretch/>
          </p:blipFill>
          <p:spPr>
            <a:xfrm>
              <a:off x="764309" y="149580"/>
              <a:ext cx="2600968" cy="1147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5"/>
            <p:cNvSpPr/>
            <p:nvPr/>
          </p:nvSpPr>
          <p:spPr>
            <a:xfrm>
              <a:off x="764309" y="149581"/>
              <a:ext cx="2600970" cy="1152613"/>
            </a:xfrm>
            <a:prstGeom prst="rect">
              <a:avLst/>
            </a:prstGeom>
            <a:solidFill>
              <a:srgbClr val="103955">
                <a:alpha val="75686"/>
              </a:srgbClr>
            </a:solidFill>
            <a:ln w="12700" cap="flat" cmpd="sng">
              <a:solidFill>
                <a:srgbClr val="195477">
                  <a:alpha val="1764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5"/>
          <p:cNvSpPr/>
          <p:nvPr/>
        </p:nvSpPr>
        <p:spPr>
          <a:xfrm>
            <a:off x="386156" y="953795"/>
            <a:ext cx="4173000" cy="4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92903" y="987251"/>
            <a:ext cx="271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Gerencia Jurídica Pública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386147" y="395921"/>
            <a:ext cx="4173000" cy="397200"/>
          </a:xfrm>
          <a:prstGeom prst="rect">
            <a:avLst/>
          </a:prstGeom>
          <a:solidFill>
            <a:srgbClr val="0A29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COMPONENTE ESTRATÉGICO</a:t>
            </a:r>
            <a:endParaRPr/>
          </a:p>
        </p:txBody>
      </p:sp>
      <p:pic>
        <p:nvPicPr>
          <p:cNvPr id="169" name="Google Shape;169;p15" descr="https://t3.ftcdn.net/jpg/01/92/56/94/240_F_192569480_CUDxxAPxDC6K4lwvooGSvfA0ROIeagmc.jpg"/>
          <p:cNvPicPr preferRelativeResize="0"/>
          <p:nvPr/>
        </p:nvPicPr>
        <p:blipFill rotWithShape="1">
          <a:blip r:embed="rId4">
            <a:alphaModFix/>
          </a:blip>
          <a:srcRect b="-124"/>
          <a:stretch/>
        </p:blipFill>
        <p:spPr>
          <a:xfrm>
            <a:off x="3794618" y="975487"/>
            <a:ext cx="308367" cy="30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 l="23816" t="35309" r="42885" b="27088"/>
          <a:stretch/>
        </p:blipFill>
        <p:spPr>
          <a:xfrm>
            <a:off x="127888" y="1687678"/>
            <a:ext cx="4542495" cy="227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/>
          <p:nvPr/>
        </p:nvSpPr>
        <p:spPr>
          <a:xfrm>
            <a:off x="148096" y="1659446"/>
            <a:ext cx="4714500" cy="2300400"/>
          </a:xfrm>
          <a:prstGeom prst="rect">
            <a:avLst/>
          </a:prstGeom>
          <a:solidFill>
            <a:srgbClr val="103955">
              <a:alpha val="75686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191345" y="1762165"/>
            <a:ext cx="4166400" cy="397200"/>
          </a:xfrm>
          <a:prstGeom prst="rect">
            <a:avLst/>
          </a:prstGeom>
          <a:solidFill>
            <a:srgbClr val="0A29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COMPONENTES TEMÁTICOS</a:t>
            </a:r>
            <a:endParaRPr/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l="47945" t="44083" r="18757" b="26690"/>
          <a:stretch/>
        </p:blipFill>
        <p:spPr>
          <a:xfrm>
            <a:off x="86560" y="4094903"/>
            <a:ext cx="4542495" cy="17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/>
          <p:nvPr/>
        </p:nvSpPr>
        <p:spPr>
          <a:xfrm>
            <a:off x="127986" y="4061705"/>
            <a:ext cx="4734600" cy="1778400"/>
          </a:xfrm>
          <a:prstGeom prst="rect">
            <a:avLst/>
          </a:prstGeom>
          <a:solidFill>
            <a:srgbClr val="103955">
              <a:alpha val="75686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80197" y="4146736"/>
            <a:ext cx="4173000" cy="397200"/>
          </a:xfrm>
          <a:prstGeom prst="rect">
            <a:avLst/>
          </a:prstGeom>
          <a:solidFill>
            <a:srgbClr val="0A29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COMPONENTES TRANSVERSALES</a:t>
            </a:r>
            <a:endParaRPr/>
          </a:p>
        </p:txBody>
      </p:sp>
      <p:grpSp>
        <p:nvGrpSpPr>
          <p:cNvPr id="176" name="Google Shape;176;p15"/>
          <p:cNvGrpSpPr/>
          <p:nvPr/>
        </p:nvGrpSpPr>
        <p:grpSpPr>
          <a:xfrm>
            <a:off x="280197" y="4692186"/>
            <a:ext cx="4155205" cy="955707"/>
            <a:chOff x="455362" y="4045965"/>
            <a:chExt cx="4155205" cy="955707"/>
          </a:xfrm>
        </p:grpSpPr>
        <p:sp>
          <p:nvSpPr>
            <p:cNvPr id="177" name="Google Shape;177;p15"/>
            <p:cNvSpPr/>
            <p:nvPr/>
          </p:nvSpPr>
          <p:spPr>
            <a:xfrm>
              <a:off x="2689793" y="4083994"/>
              <a:ext cx="1920774" cy="38560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195477">
                  <a:alpha val="1764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2677892" y="4580138"/>
              <a:ext cx="1920774" cy="38560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195477">
                  <a:alpha val="1764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7100" y="4154399"/>
              <a:ext cx="168953" cy="168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830" y="4641124"/>
              <a:ext cx="168953" cy="16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5"/>
            <p:cNvSpPr txBox="1"/>
            <p:nvPr/>
          </p:nvSpPr>
          <p:spPr>
            <a:xfrm>
              <a:off x="3057299" y="4045965"/>
              <a:ext cx="15180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>
                  <a:solidFill>
                    <a:srgbClr val="103955"/>
                  </a:solidFill>
                  <a:latin typeface="Calibri"/>
                  <a:ea typeface="Calibri"/>
                  <a:cs typeface="Calibri"/>
                  <a:sym typeface="Calibri"/>
                </a:rPr>
                <a:t>Coordinación Jurídica Distrital</a:t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55362" y="4093334"/>
              <a:ext cx="1920774" cy="38560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195477">
                  <a:alpha val="1764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55362" y="4575151"/>
              <a:ext cx="1920774" cy="38560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195477">
                  <a:alpha val="1764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2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767192" y="4060804"/>
              <a:ext cx="15180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399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0" i="0" u="none" strike="noStrike" cap="none">
                  <a:solidFill>
                    <a:srgbClr val="103955"/>
                  </a:solidFill>
                  <a:latin typeface="Calibri"/>
                  <a:ea typeface="Calibri"/>
                  <a:cs typeface="Calibri"/>
                  <a:sym typeface="Calibri"/>
                </a:rPr>
                <a:t>Prevención del Daño Antijurídico</a:t>
              </a:r>
              <a:endParaRPr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753780" y="4540007"/>
              <a:ext cx="166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>
                  <a:solidFill>
                    <a:srgbClr val="103955"/>
                  </a:solidFill>
                  <a:latin typeface="Calibri"/>
                  <a:ea typeface="Calibri"/>
                  <a:cs typeface="Calibri"/>
                  <a:sym typeface="Calibri"/>
                </a:rPr>
                <a:t>Fortalecimiento Cuerpo de Abogados</a:t>
              </a:r>
              <a:endParaRPr sz="1200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3027254" y="4563090"/>
              <a:ext cx="156910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>
                  <a:solidFill>
                    <a:srgbClr val="103955"/>
                  </a:solidFill>
                  <a:latin typeface="Calibri"/>
                  <a:ea typeface="Calibri"/>
                  <a:cs typeface="Calibri"/>
                  <a:sym typeface="Calibri"/>
                </a:rPr>
                <a:t>Información Jurídica con soporte en las TICS</a:t>
              </a:r>
              <a:endParaRPr/>
            </a:p>
          </p:txBody>
        </p:sp>
      </p:grpSp>
      <p:sp>
        <p:nvSpPr>
          <p:cNvPr id="187" name="Google Shape;187;p15"/>
          <p:cNvSpPr/>
          <p:nvPr/>
        </p:nvSpPr>
        <p:spPr>
          <a:xfrm>
            <a:off x="287482" y="5235135"/>
            <a:ext cx="259800" cy="346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C3D4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8296" y="5334185"/>
            <a:ext cx="181137" cy="181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5"/>
          <p:cNvGrpSpPr/>
          <p:nvPr/>
        </p:nvGrpSpPr>
        <p:grpSpPr>
          <a:xfrm>
            <a:off x="2594028" y="4780214"/>
            <a:ext cx="263632" cy="267373"/>
            <a:chOff x="1769619" y="5667460"/>
            <a:chExt cx="263632" cy="267373"/>
          </a:xfrm>
        </p:grpSpPr>
        <p:sp>
          <p:nvSpPr>
            <p:cNvPr id="190" name="Google Shape;190;p15"/>
            <p:cNvSpPr/>
            <p:nvPr/>
          </p:nvSpPr>
          <p:spPr>
            <a:xfrm>
              <a:off x="1769619" y="5667460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C3D4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3D4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09526" y="5709655"/>
              <a:ext cx="174529" cy="1745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5"/>
          <p:cNvGrpSpPr/>
          <p:nvPr/>
        </p:nvGrpSpPr>
        <p:grpSpPr>
          <a:xfrm>
            <a:off x="293205" y="5263229"/>
            <a:ext cx="263632" cy="267373"/>
            <a:chOff x="1766621" y="6004018"/>
            <a:chExt cx="263632" cy="267373"/>
          </a:xfrm>
        </p:grpSpPr>
        <p:sp>
          <p:nvSpPr>
            <p:cNvPr id="193" name="Google Shape;193;p15"/>
            <p:cNvSpPr/>
            <p:nvPr/>
          </p:nvSpPr>
          <p:spPr>
            <a:xfrm>
              <a:off x="1766621" y="6004018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C3D4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" name="Google Shape;19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96013" y="6035596"/>
              <a:ext cx="205943" cy="2059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15"/>
          <p:cNvGrpSpPr/>
          <p:nvPr/>
        </p:nvGrpSpPr>
        <p:grpSpPr>
          <a:xfrm>
            <a:off x="311225" y="4897228"/>
            <a:ext cx="263632" cy="267346"/>
            <a:chOff x="1766621" y="6334439"/>
            <a:chExt cx="263632" cy="267373"/>
          </a:xfrm>
        </p:grpSpPr>
        <p:sp>
          <p:nvSpPr>
            <p:cNvPr id="196" name="Google Shape;196;p15"/>
            <p:cNvSpPr/>
            <p:nvPr/>
          </p:nvSpPr>
          <p:spPr>
            <a:xfrm>
              <a:off x="1766621" y="6334439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C3D4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09973" y="6374831"/>
              <a:ext cx="176928" cy="1769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5"/>
          <p:cNvGrpSpPr/>
          <p:nvPr/>
        </p:nvGrpSpPr>
        <p:grpSpPr>
          <a:xfrm>
            <a:off x="2588296" y="3452235"/>
            <a:ext cx="263632" cy="267373"/>
            <a:chOff x="1769619" y="5041345"/>
            <a:chExt cx="263632" cy="267373"/>
          </a:xfrm>
        </p:grpSpPr>
        <p:sp>
          <p:nvSpPr>
            <p:cNvPr id="199" name="Google Shape;199;p15"/>
            <p:cNvSpPr/>
            <p:nvPr/>
          </p:nvSpPr>
          <p:spPr>
            <a:xfrm>
              <a:off x="1769619" y="5041345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A4B4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1826789" y="5106092"/>
              <a:ext cx="155681" cy="1275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5"/>
          <p:cNvSpPr/>
          <p:nvPr/>
        </p:nvSpPr>
        <p:spPr>
          <a:xfrm>
            <a:off x="3422732" y="2298371"/>
            <a:ext cx="263632" cy="26737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A4B4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222" y="2297389"/>
            <a:ext cx="201852" cy="201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5"/>
          <p:cNvGrpSpPr/>
          <p:nvPr/>
        </p:nvGrpSpPr>
        <p:grpSpPr>
          <a:xfrm>
            <a:off x="176212" y="2834397"/>
            <a:ext cx="263632" cy="267373"/>
            <a:chOff x="1766621" y="3745649"/>
            <a:chExt cx="263632" cy="267373"/>
          </a:xfrm>
        </p:grpSpPr>
        <p:pic>
          <p:nvPicPr>
            <p:cNvPr id="204" name="Google Shape;204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3698" y="3775147"/>
              <a:ext cx="201221" cy="201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5"/>
            <p:cNvSpPr/>
            <p:nvPr/>
          </p:nvSpPr>
          <p:spPr>
            <a:xfrm>
              <a:off x="1766621" y="3745649"/>
              <a:ext cx="263632" cy="267373"/>
            </a:xfrm>
            <a:prstGeom prst="ellipse">
              <a:avLst/>
            </a:prstGeom>
            <a:noFill/>
            <a:ln w="9525" cap="flat" cmpd="sng">
              <a:solidFill>
                <a:srgbClr val="A4B4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5"/>
          <p:cNvGrpSpPr/>
          <p:nvPr/>
        </p:nvGrpSpPr>
        <p:grpSpPr>
          <a:xfrm>
            <a:off x="2588296" y="2271418"/>
            <a:ext cx="263632" cy="267373"/>
            <a:chOff x="1762635" y="4389616"/>
            <a:chExt cx="263632" cy="267373"/>
          </a:xfrm>
        </p:grpSpPr>
        <p:sp>
          <p:nvSpPr>
            <p:cNvPr id="207" name="Google Shape;207;p15"/>
            <p:cNvSpPr/>
            <p:nvPr/>
          </p:nvSpPr>
          <p:spPr>
            <a:xfrm>
              <a:off x="1762635" y="4389616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A4B4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" name="Google Shape;208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1781095" y="4414414"/>
              <a:ext cx="245172" cy="2273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15"/>
          <p:cNvGrpSpPr/>
          <p:nvPr/>
        </p:nvGrpSpPr>
        <p:grpSpPr>
          <a:xfrm>
            <a:off x="2606756" y="2805872"/>
            <a:ext cx="263632" cy="267373"/>
            <a:chOff x="1770477" y="4710222"/>
            <a:chExt cx="263632" cy="267373"/>
          </a:xfrm>
        </p:grpSpPr>
        <p:sp>
          <p:nvSpPr>
            <p:cNvPr id="210" name="Google Shape;210;p15"/>
            <p:cNvSpPr/>
            <p:nvPr/>
          </p:nvSpPr>
          <p:spPr>
            <a:xfrm>
              <a:off x="1770477" y="4710222"/>
              <a:ext cx="263632" cy="26737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A4B4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20937" y="4771214"/>
              <a:ext cx="176928" cy="1558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15"/>
          <p:cNvGrpSpPr/>
          <p:nvPr/>
        </p:nvGrpSpPr>
        <p:grpSpPr>
          <a:xfrm>
            <a:off x="227994" y="3421943"/>
            <a:ext cx="263632" cy="267373"/>
            <a:chOff x="1768562" y="4071826"/>
            <a:chExt cx="263632" cy="267373"/>
          </a:xfrm>
        </p:grpSpPr>
        <p:pic>
          <p:nvPicPr>
            <p:cNvPr id="213" name="Google Shape;213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96013" y="4093499"/>
              <a:ext cx="206680" cy="206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5"/>
            <p:cNvSpPr/>
            <p:nvPr/>
          </p:nvSpPr>
          <p:spPr>
            <a:xfrm>
              <a:off x="1768562" y="4071826"/>
              <a:ext cx="263632" cy="267373"/>
            </a:xfrm>
            <a:prstGeom prst="ellipse">
              <a:avLst/>
            </a:prstGeom>
            <a:noFill/>
            <a:ln w="9525" cap="flat" cmpd="sng">
              <a:solidFill>
                <a:srgbClr val="A4B4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5"/>
          <p:cNvSpPr/>
          <p:nvPr/>
        </p:nvSpPr>
        <p:spPr>
          <a:xfrm>
            <a:off x="561227" y="2174966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Asesoría Jurídica</a:t>
            </a:r>
            <a:endParaRPr sz="120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528598" y="2769846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Producción Normativa</a:t>
            </a:r>
            <a:endParaRPr sz="120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507056" y="3360745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Defensa Judicial </a:t>
            </a:r>
            <a:endParaRPr sz="120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2914842" y="2205511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Contratación </a:t>
            </a:r>
            <a:endParaRPr sz="120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3027659" y="2786339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Función IVC - ESAL</a:t>
            </a:r>
            <a:endParaRPr sz="120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2942293" y="3392453"/>
            <a:ext cx="1920900" cy="385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9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0" i="0" u="none" strike="noStrike" cap="none">
                <a:solidFill>
                  <a:srgbClr val="103955"/>
                </a:solidFill>
                <a:latin typeface="Calibri"/>
                <a:ea typeface="Calibri"/>
                <a:cs typeface="Calibri"/>
                <a:sym typeface="Calibri"/>
              </a:rPr>
              <a:t>Función Disciplinaria </a:t>
            </a:r>
            <a:endParaRPr sz="1050" b="0" i="0" u="none" strike="noStrike" cap="none">
              <a:solidFill>
                <a:srgbClr val="1039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-1726300" y="5371821"/>
            <a:ext cx="3233292" cy="4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alibri"/>
              <a:buNone/>
            </a:pPr>
            <a:r>
              <a:rPr lang="es-CO" sz="1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b="1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298159" y="5996029"/>
            <a:ext cx="241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INTEGRACIÓN DEL MODELO DE GESTIÓN</a:t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287475" y="5996034"/>
            <a:ext cx="12292500" cy="861900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5" descr="Imagen que contiene dibujo&#10;&#10;Descripción generada automá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05674" y="5972268"/>
            <a:ext cx="2812543" cy="9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/>
          <p:nvPr/>
        </p:nvSpPr>
        <p:spPr>
          <a:xfrm>
            <a:off x="5502375" y="571750"/>
            <a:ext cx="6332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 actividades necesarias para la </a:t>
            </a: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planeación, dirección, coordinación, control y seguimiento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permitan cumplir metas y objetivos trazados por el Distrito en materia jurídica.</a:t>
            </a:r>
            <a:endParaRPr sz="1200"/>
          </a:p>
        </p:txBody>
      </p:sp>
      <p:sp>
        <p:nvSpPr>
          <p:cNvPr id="227" name="Google Shape;227;p15"/>
          <p:cNvSpPr txBox="1"/>
          <p:nvPr/>
        </p:nvSpPr>
        <p:spPr>
          <a:xfrm>
            <a:off x="5555600" y="2146175"/>
            <a:ext cx="6144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Pilares de la estructura jurídica distrital.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desarrolladas por las oficinas jurídicas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5640525" y="4543925"/>
            <a:ext cx="60558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Soportan el desarrollo de las actividades del componente estratégico y temático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5"/>
          <p:cNvCxnSpPr>
            <a:stCxn id="165" idx="3"/>
            <a:endCxn id="226" idx="1"/>
          </p:cNvCxnSpPr>
          <p:nvPr/>
        </p:nvCxnSpPr>
        <p:spPr>
          <a:xfrm>
            <a:off x="4915858" y="801038"/>
            <a:ext cx="586500" cy="324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5"/>
          <p:cNvCxnSpPr/>
          <p:nvPr/>
        </p:nvCxnSpPr>
        <p:spPr>
          <a:xfrm>
            <a:off x="4915858" y="2020238"/>
            <a:ext cx="586500" cy="324600"/>
          </a:xfrm>
          <a:prstGeom prst="bentConnector3">
            <a:avLst>
              <a:gd name="adj1" fmla="val 323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5"/>
          <p:cNvCxnSpPr/>
          <p:nvPr/>
        </p:nvCxnSpPr>
        <p:spPr>
          <a:xfrm>
            <a:off x="4820575" y="4405450"/>
            <a:ext cx="758100" cy="301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824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 rot="4831471">
            <a:off x="-1607147" y="1728737"/>
            <a:ext cx="6017862" cy="6080315"/>
          </a:xfrm>
          <a:prstGeom prst="rect">
            <a:avLst/>
          </a:prstGeom>
          <a:solidFill>
            <a:srgbClr val="103955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1085482" y="79093"/>
            <a:ext cx="101214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IMPLEMENTACIÓN DEL MODELO</a:t>
            </a:r>
            <a:endParaRPr sz="4800" b="1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9" name="Google Shape;309;p16"/>
          <p:cNvSpPr txBox="1">
            <a:spLocks noGrp="1"/>
          </p:cNvSpPr>
          <p:nvPr>
            <p:ph type="body" idx="1"/>
          </p:nvPr>
        </p:nvSpPr>
        <p:spPr>
          <a:xfrm>
            <a:off x="413087" y="1825333"/>
            <a:ext cx="3209001" cy="57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s-CO" sz="4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ETAPAS</a:t>
            </a:r>
            <a:endParaRPr/>
          </a:p>
        </p:txBody>
      </p:sp>
      <p:grpSp>
        <p:nvGrpSpPr>
          <p:cNvPr id="310" name="Google Shape;310;p16"/>
          <p:cNvGrpSpPr/>
          <p:nvPr/>
        </p:nvGrpSpPr>
        <p:grpSpPr>
          <a:xfrm>
            <a:off x="7562749" y="2003690"/>
            <a:ext cx="4372291" cy="2998372"/>
            <a:chOff x="-156126" y="8457"/>
            <a:chExt cx="4372291" cy="2998372"/>
          </a:xfrm>
        </p:grpSpPr>
        <p:sp>
          <p:nvSpPr>
            <p:cNvPr id="311" name="Google Shape;311;p16"/>
            <p:cNvSpPr/>
            <p:nvPr/>
          </p:nvSpPr>
          <p:spPr>
            <a:xfrm>
              <a:off x="328616" y="82363"/>
              <a:ext cx="3346185" cy="1054249"/>
            </a:xfrm>
            <a:prstGeom prst="ellipse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1804806" y="2379626"/>
              <a:ext cx="450424" cy="28827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FCF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-156126" y="2754168"/>
              <a:ext cx="4372291" cy="25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 txBox="1"/>
            <p:nvPr/>
          </p:nvSpPr>
          <p:spPr>
            <a:xfrm>
              <a:off x="-156126" y="2754168"/>
              <a:ext cx="4372291" cy="25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endParaRPr sz="4000" b="1">
                <a:solidFill>
                  <a:srgbClr val="B1C2C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B1C2CF"/>
                </a:buClr>
                <a:buSzPts val="2400"/>
                <a:buFont typeface="Arial Rounded"/>
                <a:buNone/>
              </a:pPr>
              <a:r>
                <a:rPr lang="es-CO" sz="2400" b="1">
                  <a:solidFill>
                    <a:srgbClr val="B1C2C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GESTIÓN DEL CAMBIO</a:t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435809" y="1533006"/>
              <a:ext cx="1188427" cy="1196088"/>
            </a:xfrm>
            <a:prstGeom prst="ellipse">
              <a:avLst/>
            </a:prstGeom>
            <a:solidFill>
              <a:srgbClr val="15527B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 txBox="1"/>
            <p:nvPr/>
          </p:nvSpPr>
          <p:spPr>
            <a:xfrm>
              <a:off x="1609850" y="1708169"/>
              <a:ext cx="840345" cy="845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 Rounded"/>
                <a:buNone/>
              </a:pPr>
              <a:r>
                <a:rPr lang="es-CO" sz="900" b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Gestión del Conocimiento</a:t>
              </a:r>
              <a:endParaRPr sz="9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705342" y="422914"/>
              <a:ext cx="1324676" cy="1260803"/>
            </a:xfrm>
            <a:prstGeom prst="ellipse">
              <a:avLst/>
            </a:prstGeom>
            <a:solidFill>
              <a:srgbClr val="103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899336" y="607554"/>
              <a:ext cx="936688" cy="891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Rounded"/>
                <a:buNone/>
              </a:pPr>
              <a:r>
                <a:rPr lang="es-CO" sz="1400" b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Acciones de Mejora</a:t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1938525" y="138369"/>
              <a:ext cx="1549533" cy="1619048"/>
            </a:xfrm>
            <a:prstGeom prst="ellipse">
              <a:avLst/>
            </a:prstGeom>
            <a:solidFill>
              <a:srgbClr val="A4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2165449" y="375473"/>
              <a:ext cx="1095685" cy="114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 Rounded"/>
                <a:buNone/>
              </a:pPr>
              <a:r>
                <a:rPr lang="es-CO" sz="1200" b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Comunicación</a:t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464134" y="8457"/>
              <a:ext cx="3595903" cy="287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796" y="30000"/>
                  </a:moveTo>
                  <a:lnTo>
                    <a:pt x="4796" y="30000"/>
                  </a:lnTo>
                  <a:cubicBezTo>
                    <a:pt x="4796" y="43255"/>
                    <a:pt x="29512" y="54000"/>
                    <a:pt x="60000" y="54000"/>
                  </a:cubicBezTo>
                  <a:cubicBezTo>
                    <a:pt x="90488" y="54000"/>
                    <a:pt x="115204" y="43255"/>
                    <a:pt x="115204" y="30000"/>
                  </a:cubicBezTo>
                  <a:cubicBezTo>
                    <a:pt x="115204" y="16745"/>
                    <a:pt x="90488" y="6000"/>
                    <a:pt x="60000" y="6000"/>
                  </a:cubicBezTo>
                  <a:cubicBezTo>
                    <a:pt x="29512" y="6000"/>
                    <a:pt x="4796" y="16745"/>
                    <a:pt x="4796" y="30000"/>
                  </a:cubicBezTo>
                  <a:close/>
                </a:path>
              </a:pathLst>
            </a:custGeom>
            <a:solidFill>
              <a:srgbClr val="E0E0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16"/>
          <p:cNvSpPr/>
          <p:nvPr/>
        </p:nvSpPr>
        <p:spPr>
          <a:xfrm>
            <a:off x="9748894" y="4988633"/>
            <a:ext cx="275960" cy="3122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4642506" y="1869828"/>
            <a:ext cx="30074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1E4E79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Estándares</a:t>
            </a:r>
            <a:r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-1" y="6199421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6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39422" y="3234990"/>
            <a:ext cx="1522085" cy="167458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7710" y="21474"/>
                </a:moveTo>
                <a:lnTo>
                  <a:pt x="197710" y="21474"/>
                </a:lnTo>
                <a:cubicBezTo>
                  <a:pt x="237505" y="45233"/>
                  <a:pt x="258939" y="87519"/>
                  <a:pt x="252949" y="130451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907730" y="2577981"/>
            <a:ext cx="2472729" cy="23315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3212" y="153012"/>
                </a:moveTo>
                <a:cubicBezTo>
                  <a:pt x="89586" y="167360"/>
                  <a:pt x="60561" y="167360"/>
                  <a:pt x="36935" y="15301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474343" y="3231271"/>
            <a:ext cx="1644641" cy="17482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9" y="120983"/>
                </a:moveTo>
                <a:lnTo>
                  <a:pt x="759" y="120983"/>
                </a:lnTo>
                <a:cubicBezTo>
                  <a:pt x="-4498" y="80618"/>
                  <a:pt x="14668" y="40874"/>
                  <a:pt x="50418" y="1801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1661239" y="2773480"/>
            <a:ext cx="1788188" cy="875707"/>
          </a:xfrm>
          <a:custGeom>
            <a:avLst/>
            <a:gdLst/>
            <a:ahLst/>
            <a:cxnLst/>
            <a:rect l="l" t="t" r="r" b="b"/>
            <a:pathLst>
              <a:path w="1826141" h="1186991" extrusionOk="0">
                <a:moveTo>
                  <a:pt x="0" y="0"/>
                </a:moveTo>
                <a:lnTo>
                  <a:pt x="1826141" y="0"/>
                </a:lnTo>
                <a:lnTo>
                  <a:pt x="1826141" y="1186991"/>
                </a:lnTo>
                <a:lnTo>
                  <a:pt x="0" y="118699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 w="57150" cap="flat" cmpd="sng">
            <a:solidFill>
              <a:srgbClr val="A93A8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lang="es-CO" sz="2000" b="1" i="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Planeación</a:t>
            </a:r>
            <a:endParaRPr sz="1600" b="1">
              <a:solidFill>
                <a:srgbClr val="3F3F3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2528120" y="4415544"/>
            <a:ext cx="1788188" cy="875707"/>
          </a:xfrm>
          <a:custGeom>
            <a:avLst/>
            <a:gdLst/>
            <a:ahLst/>
            <a:cxnLst/>
            <a:rect l="l" t="t" r="r" b="b"/>
            <a:pathLst>
              <a:path w="2103696" h="1186991" extrusionOk="0">
                <a:moveTo>
                  <a:pt x="0" y="0"/>
                </a:moveTo>
                <a:lnTo>
                  <a:pt x="2103696" y="0"/>
                </a:lnTo>
                <a:lnTo>
                  <a:pt x="2103696" y="1186991"/>
                </a:lnTo>
                <a:lnTo>
                  <a:pt x="0" y="118699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lang="es-CO" sz="2000" b="1" i="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Seguimiento y Control</a:t>
            </a:r>
            <a:endParaRPr sz="20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161531" y="4142561"/>
            <a:ext cx="1667812" cy="875707"/>
          </a:xfrm>
          <a:custGeom>
            <a:avLst/>
            <a:gdLst/>
            <a:ahLst/>
            <a:cxnLst/>
            <a:rect l="l" t="t" r="r" b="b"/>
            <a:pathLst>
              <a:path w="2133334" h="1186991" extrusionOk="0">
                <a:moveTo>
                  <a:pt x="0" y="0"/>
                </a:moveTo>
                <a:lnTo>
                  <a:pt x="2133334" y="0"/>
                </a:lnTo>
                <a:lnTo>
                  <a:pt x="2133334" y="1186991"/>
                </a:lnTo>
                <a:lnTo>
                  <a:pt x="0" y="118699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1"/>
              </a:gs>
            </a:gsLst>
            <a:lin ang="5400000" scaled="0"/>
          </a:gradFill>
          <a:ln w="38100" cap="flat" cmpd="sng">
            <a:solidFill>
              <a:srgbClr val="3FA6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Rounded"/>
              <a:buNone/>
            </a:pPr>
            <a:r>
              <a:rPr lang="es-CO" sz="2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Ejecución</a:t>
            </a:r>
            <a:endParaRPr sz="18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4955629" y="2557807"/>
            <a:ext cx="2280741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15527B"/>
                </a:solidFill>
                <a:latin typeface="Arial Rounded"/>
                <a:ea typeface="Arial Rounded"/>
                <a:cs typeface="Arial Rounded"/>
                <a:sym typeface="Arial Rounded"/>
              </a:rPr>
              <a:t>Ideal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15527B"/>
                </a:solidFill>
                <a:latin typeface="Arial Rounded"/>
                <a:ea typeface="Arial Rounded"/>
                <a:cs typeface="Arial Rounded"/>
                <a:sym typeface="Arial Rounded"/>
              </a:rPr>
              <a:t>Aceptable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527B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15527B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Deficiente</a:t>
            </a: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6960410" y="2896361"/>
            <a:ext cx="275960" cy="24314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93A8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 rot="-6276665">
            <a:off x="1232989" y="3855933"/>
            <a:ext cx="1644641" cy="17482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9" y="120983"/>
                </a:moveTo>
                <a:lnTo>
                  <a:pt x="759" y="120983"/>
                </a:lnTo>
                <a:cubicBezTo>
                  <a:pt x="-4498" y="80618"/>
                  <a:pt x="14668" y="40874"/>
                  <a:pt x="50418" y="1801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16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429" y="6175655"/>
            <a:ext cx="2812543" cy="90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3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>
            <a:spLocks noGrp="1"/>
          </p:cNvSpPr>
          <p:nvPr>
            <p:ph type="title"/>
          </p:nvPr>
        </p:nvSpPr>
        <p:spPr>
          <a:xfrm>
            <a:off x="538046" y="370470"/>
            <a:ext cx="111159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RECONOCIMIENTOS</a:t>
            </a: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2262552" y="1974239"/>
            <a:ext cx="3154339" cy="10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C2CF"/>
              </a:buClr>
              <a:buSzPts val="4400"/>
              <a:buFont typeface="Arial Rounded"/>
              <a:buNone/>
            </a:pPr>
            <a:r>
              <a:rPr lang="es-CO" sz="4400" b="1">
                <a:solidFill>
                  <a:srgbClr val="B1C2CF"/>
                </a:solidFill>
                <a:latin typeface="Arial Rounded"/>
                <a:ea typeface="Arial Rounded"/>
                <a:cs typeface="Arial Rounded"/>
                <a:sym typeface="Arial Rounded"/>
              </a:rPr>
              <a:t>Entidades</a:t>
            </a: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5812152" y="1451537"/>
            <a:ext cx="2128862" cy="14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5791773" y="1944611"/>
            <a:ext cx="5524063" cy="14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Distinción de Excelencia en la Gestión Jurídica Distrital 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Porcentaje de implementación y mantenimiento del MGJP.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2448440" y="3722211"/>
            <a:ext cx="2782561" cy="10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C2CF"/>
              </a:buClr>
              <a:buSzPts val="4400"/>
              <a:buFont typeface="Arial Rounded"/>
              <a:buNone/>
            </a:pPr>
            <a:r>
              <a:rPr lang="es-CO" sz="4400" b="1">
                <a:solidFill>
                  <a:srgbClr val="B1C2CF"/>
                </a:solidFill>
                <a:latin typeface="Arial Rounded"/>
                <a:ea typeface="Arial Rounded"/>
                <a:cs typeface="Arial Rounded"/>
                <a:sym typeface="Arial Rounded"/>
              </a:rPr>
              <a:t>Abogados</a:t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791773" y="3885323"/>
            <a:ext cx="2281708" cy="152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5659306" y="3753496"/>
            <a:ext cx="5524062" cy="152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marR="0" lvl="1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Distinción de Buenas Prácticas en la Gestión Jurídica Distrital </a:t>
            </a:r>
            <a:endParaRPr sz="12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1" indent="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 las acciones relevantes y actividades destacadas llevadas a cabo por los abogados vinculados en la protección de los intereses del distrito.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417" y="3902637"/>
            <a:ext cx="1003555" cy="10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851" y="2124857"/>
            <a:ext cx="1019336" cy="101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9" descr="Imagen que contiene dibuj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9871" y="5948503"/>
            <a:ext cx="2812543" cy="90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2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1027200" y="479914"/>
            <a:ext cx="8484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FASES IMPLEMENTACIÓN DEL MODELO</a:t>
            </a:r>
            <a:endParaRPr sz="4800" b="1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8426" y="128395"/>
            <a:ext cx="1677082" cy="1677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7"/>
          <p:cNvGrpSpPr/>
          <p:nvPr/>
        </p:nvGrpSpPr>
        <p:grpSpPr>
          <a:xfrm>
            <a:off x="16621" y="1088866"/>
            <a:ext cx="11518887" cy="3953034"/>
            <a:chOff x="264973" y="1936206"/>
            <a:chExt cx="8224943" cy="2439495"/>
          </a:xfrm>
        </p:grpSpPr>
        <p:sp>
          <p:nvSpPr>
            <p:cNvPr id="361" name="Google Shape;361;p17"/>
            <p:cNvSpPr/>
            <p:nvPr/>
          </p:nvSpPr>
          <p:spPr>
            <a:xfrm>
              <a:off x="264973" y="2404529"/>
              <a:ext cx="8224943" cy="19711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2" name="Google Shape;362;p17"/>
            <p:cNvCxnSpPr/>
            <p:nvPr/>
          </p:nvCxnSpPr>
          <p:spPr>
            <a:xfrm>
              <a:off x="669504" y="2792490"/>
              <a:ext cx="0" cy="1143034"/>
            </a:xfrm>
            <a:prstGeom prst="straightConnector1">
              <a:avLst/>
            </a:prstGeom>
            <a:noFill/>
            <a:ln w="9525" cap="flat" cmpd="sng">
              <a:solidFill>
                <a:srgbClr val="7B7B7B"/>
              </a:solidFill>
              <a:prstDash val="dash"/>
              <a:miter lim="8000"/>
              <a:headEnd type="oval" w="med" len="med"/>
              <a:tailEnd type="none" w="sm" len="sm"/>
            </a:ln>
          </p:spPr>
        </p:cxnSp>
        <p:sp>
          <p:nvSpPr>
            <p:cNvPr id="363" name="Google Shape;363;p17"/>
            <p:cNvSpPr txBox="1"/>
            <p:nvPr/>
          </p:nvSpPr>
          <p:spPr>
            <a:xfrm>
              <a:off x="1732453" y="2754237"/>
              <a:ext cx="17929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  "/>
                <a:buNone/>
              </a:pPr>
              <a:r>
                <a:rPr lang="es-CO" sz="1400" b="1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Evaluación del Entendimiento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endParaRPr sz="1600" b="1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cxnSp>
          <p:nvCxnSpPr>
            <p:cNvPr id="364" name="Google Shape;364;p17"/>
            <p:cNvCxnSpPr/>
            <p:nvPr/>
          </p:nvCxnSpPr>
          <p:spPr>
            <a:xfrm>
              <a:off x="6137275" y="3675017"/>
              <a:ext cx="0" cy="171622"/>
            </a:xfrm>
            <a:prstGeom prst="straightConnector1">
              <a:avLst/>
            </a:prstGeom>
            <a:noFill/>
            <a:ln w="82550" cap="flat" cmpd="sng">
              <a:solidFill>
                <a:srgbClr val="FFCC56">
                  <a:alpha val="52549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65" name="Google Shape;365;p17"/>
            <p:cNvCxnSpPr/>
            <p:nvPr/>
          </p:nvCxnSpPr>
          <p:spPr>
            <a:xfrm>
              <a:off x="4446123" y="3682758"/>
              <a:ext cx="0" cy="171622"/>
            </a:xfrm>
            <a:prstGeom prst="straightConnector1">
              <a:avLst/>
            </a:prstGeom>
            <a:noFill/>
            <a:ln w="82550" cap="flat" cmpd="sng">
              <a:solidFill>
                <a:srgbClr val="92BEA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366" name="Google Shape;366;p17"/>
            <p:cNvSpPr/>
            <p:nvPr/>
          </p:nvSpPr>
          <p:spPr>
            <a:xfrm>
              <a:off x="443240" y="3833387"/>
              <a:ext cx="1579296" cy="414475"/>
            </a:xfrm>
            <a:prstGeom prst="rect">
              <a:avLst/>
            </a:prstGeom>
            <a:solidFill>
              <a:srgbClr val="FA69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022289" y="3842031"/>
              <a:ext cx="1649457" cy="408369"/>
            </a:xfrm>
            <a:prstGeom prst="rect">
              <a:avLst/>
            </a:prstGeom>
            <a:solidFill>
              <a:srgbClr val="92BE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662359" y="3827803"/>
              <a:ext cx="2021277" cy="409688"/>
            </a:xfrm>
            <a:prstGeom prst="rect">
              <a:avLst/>
            </a:prstGeom>
            <a:solidFill>
              <a:srgbClr val="FFC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7"/>
            <p:cNvSpPr txBox="1"/>
            <p:nvPr/>
          </p:nvSpPr>
          <p:spPr>
            <a:xfrm>
              <a:off x="488420" y="3842704"/>
              <a:ext cx="1524511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"/>
                <a:buFont typeface="Calibri"/>
                <a:buNone/>
              </a:pP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207239" y="3165069"/>
              <a:ext cx="504914" cy="517689"/>
            </a:xfrm>
            <a:prstGeom prst="ellipse">
              <a:avLst/>
            </a:prstGeom>
            <a:solidFill>
              <a:srgbClr val="92BE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s-CO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617817" y="3229697"/>
              <a:ext cx="524257" cy="459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s-CO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96566" y="3192804"/>
              <a:ext cx="470559" cy="469650"/>
            </a:xfrm>
            <a:prstGeom prst="ellipse">
              <a:avLst/>
            </a:prstGeom>
            <a:solidFill>
              <a:srgbClr val="FA6930">
                <a:alpha val="5843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s-CO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5884729" y="3172687"/>
              <a:ext cx="502619" cy="509388"/>
            </a:xfrm>
            <a:prstGeom prst="ellipse">
              <a:avLst/>
            </a:prstGeom>
            <a:solidFill>
              <a:srgbClr val="FFCC56">
                <a:alpha val="6156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s-CO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2395137" y="3859921"/>
              <a:ext cx="1115763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7"/>
            <p:cNvSpPr txBox="1"/>
            <p:nvPr/>
          </p:nvSpPr>
          <p:spPr>
            <a:xfrm>
              <a:off x="3874200" y="3846639"/>
              <a:ext cx="1675907" cy="40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3441298" y="2466393"/>
              <a:ext cx="20234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  "/>
                <a:buNone/>
              </a:pPr>
              <a:r>
                <a:rPr lang="es-CO" sz="1400" b="1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Medición de estándares (componentes) en entidades y organismos.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endParaRPr sz="1400" b="1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77" name="Google Shape;377;p17"/>
            <p:cNvSpPr txBox="1"/>
            <p:nvPr/>
          </p:nvSpPr>
          <p:spPr>
            <a:xfrm>
              <a:off x="316476" y="2464781"/>
              <a:ext cx="20234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  "/>
                <a:buNone/>
              </a:pPr>
              <a:r>
                <a:rPr lang="es-CO" sz="1400" b="1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Socialización del Modelo de Gestión Jurídica Pública</a:t>
              </a:r>
              <a:endParaRPr sz="1600" b="1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cxnSp>
          <p:nvCxnSpPr>
            <p:cNvPr id="378" name="Google Shape;378;p17"/>
            <p:cNvCxnSpPr/>
            <p:nvPr/>
          </p:nvCxnSpPr>
          <p:spPr>
            <a:xfrm>
              <a:off x="2395660" y="3061288"/>
              <a:ext cx="0" cy="751709"/>
            </a:xfrm>
            <a:prstGeom prst="straightConnector1">
              <a:avLst/>
            </a:prstGeom>
            <a:noFill/>
            <a:ln w="9525" cap="flat" cmpd="sng">
              <a:solidFill>
                <a:srgbClr val="7B7B7B"/>
              </a:solidFill>
              <a:prstDash val="dash"/>
              <a:miter lim="8000"/>
              <a:headEnd type="oval" w="med" len="med"/>
              <a:tailEnd type="none" w="sm" len="sm"/>
            </a:ln>
          </p:spPr>
        </p:cxnSp>
        <p:cxnSp>
          <p:nvCxnSpPr>
            <p:cNvPr id="379" name="Google Shape;379;p17"/>
            <p:cNvCxnSpPr/>
            <p:nvPr/>
          </p:nvCxnSpPr>
          <p:spPr>
            <a:xfrm>
              <a:off x="1328222" y="3661766"/>
              <a:ext cx="0" cy="171622"/>
            </a:xfrm>
            <a:prstGeom prst="straightConnector1">
              <a:avLst/>
            </a:prstGeom>
            <a:noFill/>
            <a:ln w="82550" cap="flat" cmpd="sng">
              <a:solidFill>
                <a:srgbClr val="FCA785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80" name="Google Shape;380;p17"/>
            <p:cNvCxnSpPr/>
            <p:nvPr/>
          </p:nvCxnSpPr>
          <p:spPr>
            <a:xfrm>
              <a:off x="2846690" y="3661918"/>
              <a:ext cx="0" cy="184721"/>
            </a:xfrm>
            <a:prstGeom prst="straightConnector1">
              <a:avLst/>
            </a:prstGeom>
            <a:noFill/>
            <a:ln w="8255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381" name="Google Shape;381;p17"/>
            <p:cNvSpPr/>
            <p:nvPr/>
          </p:nvSpPr>
          <p:spPr>
            <a:xfrm>
              <a:off x="443239" y="1936206"/>
              <a:ext cx="68099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82" name="Google Shape;382;p17"/>
            <p:cNvCxnSpPr/>
            <p:nvPr/>
          </p:nvCxnSpPr>
          <p:spPr>
            <a:xfrm>
              <a:off x="8109533" y="2930980"/>
              <a:ext cx="0" cy="911051"/>
            </a:xfrm>
            <a:prstGeom prst="straightConnector1">
              <a:avLst/>
            </a:prstGeom>
            <a:noFill/>
            <a:ln w="9525" cap="flat" cmpd="sng">
              <a:solidFill>
                <a:srgbClr val="7B7B7B"/>
              </a:solidFill>
              <a:prstDash val="dash"/>
              <a:miter lim="8000"/>
              <a:headEnd type="oval" w="med" len="med"/>
              <a:tailEnd type="none" w="sm" len="sm"/>
            </a:ln>
          </p:spPr>
        </p:cxnSp>
        <p:sp>
          <p:nvSpPr>
            <p:cNvPr id="383" name="Google Shape;383;p17"/>
            <p:cNvSpPr txBox="1"/>
            <p:nvPr/>
          </p:nvSpPr>
          <p:spPr>
            <a:xfrm>
              <a:off x="5076815" y="2766492"/>
              <a:ext cx="20234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Elaboración del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Plan de Acción </a:t>
              </a:r>
              <a:endParaRPr sz="1400" b="1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50"/>
                <a:buFont typeface="Calibri"/>
                <a:buNone/>
              </a:pPr>
              <a:r>
                <a:rPr lang="es-CO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384" name="Google Shape;384;p17"/>
          <p:cNvSpPr txBox="1"/>
          <p:nvPr/>
        </p:nvSpPr>
        <p:spPr>
          <a:xfrm>
            <a:off x="7570356" y="4151218"/>
            <a:ext cx="2199907" cy="65739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 txBox="1"/>
          <p:nvPr/>
        </p:nvSpPr>
        <p:spPr>
          <a:xfrm>
            <a:off x="9777832" y="4153685"/>
            <a:ext cx="2037491" cy="657391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17"/>
          <p:cNvCxnSpPr/>
          <p:nvPr/>
        </p:nvCxnSpPr>
        <p:spPr>
          <a:xfrm>
            <a:off x="5156462" y="2688940"/>
            <a:ext cx="13883" cy="1474387"/>
          </a:xfrm>
          <a:prstGeom prst="straightConnector1">
            <a:avLst/>
          </a:prstGeom>
          <a:noFill/>
          <a:ln w="9525" cap="flat" cmpd="sng">
            <a:solidFill>
              <a:srgbClr val="7B7B7B"/>
            </a:solidFill>
            <a:prstDash val="dash"/>
            <a:miter lim="8000"/>
            <a:headEnd type="oval" w="med" len="med"/>
            <a:tailEnd type="none" w="sm" len="sm"/>
          </a:ln>
        </p:spPr>
      </p:cxnSp>
      <p:sp>
        <p:nvSpPr>
          <p:cNvPr id="387" name="Google Shape;387;p17"/>
          <p:cNvSpPr/>
          <p:nvPr/>
        </p:nvSpPr>
        <p:spPr>
          <a:xfrm>
            <a:off x="10091193" y="3047572"/>
            <a:ext cx="703909" cy="825428"/>
          </a:xfrm>
          <a:prstGeom prst="ellipse">
            <a:avLst/>
          </a:prstGeom>
          <a:solidFill>
            <a:srgbClr val="2F5496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17"/>
          <p:cNvCxnSpPr/>
          <p:nvPr/>
        </p:nvCxnSpPr>
        <p:spPr>
          <a:xfrm>
            <a:off x="10446367" y="3854522"/>
            <a:ext cx="0" cy="278102"/>
          </a:xfrm>
          <a:prstGeom prst="straightConnector1">
            <a:avLst/>
          </a:prstGeom>
          <a:noFill/>
          <a:ln w="82550" cap="flat" cmpd="sng">
            <a:solidFill>
              <a:srgbClr val="002060">
                <a:alpha val="5254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89" name="Google Shape;389;p17"/>
          <p:cNvSpPr txBox="1"/>
          <p:nvPr/>
        </p:nvSpPr>
        <p:spPr>
          <a:xfrm>
            <a:off x="9182327" y="2219686"/>
            <a:ext cx="2833863" cy="54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Adopción de los componentes del Modelo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17"/>
          <p:cNvCxnSpPr/>
          <p:nvPr/>
        </p:nvCxnSpPr>
        <p:spPr>
          <a:xfrm flipH="1">
            <a:off x="8670309" y="2982890"/>
            <a:ext cx="12706" cy="1147187"/>
          </a:xfrm>
          <a:prstGeom prst="straightConnector1">
            <a:avLst/>
          </a:prstGeom>
          <a:noFill/>
          <a:ln w="9525" cap="flat" cmpd="sng">
            <a:solidFill>
              <a:srgbClr val="7B7B7B"/>
            </a:solidFill>
            <a:prstDash val="dash"/>
            <a:miter lim="8000"/>
            <a:headEnd type="oval" w="med" len="med"/>
            <a:tailEnd type="none" w="sm" len="sm"/>
          </a:ln>
        </p:spPr>
      </p:cxnSp>
      <p:pic>
        <p:nvPicPr>
          <p:cNvPr id="391" name="Google Shape;391;p17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9871" y="5996034"/>
            <a:ext cx="2812543" cy="9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 txBox="1"/>
          <p:nvPr/>
        </p:nvSpPr>
        <p:spPr>
          <a:xfrm>
            <a:off x="1117675" y="4426025"/>
            <a:ext cx="1089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775" tIns="113775" rIns="113775" bIns="1137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O" sz="18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MICROSITIO: MODELO DE GESTIÓN JURÍDICA PÚBLICA </a:t>
            </a:r>
            <a:endParaRPr sz="18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O" sz="18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www.secretariajuridica.gov.co</a:t>
            </a:r>
            <a:endParaRPr sz="14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10795100" y="3182497"/>
            <a:ext cx="16770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775" tIns="113775" rIns="113775" bIns="1137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O" sz="4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3900"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5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0" descr="Resultado de imagen para ExposiciÃ³n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5329"/>
            <a:ext cx="2612571" cy="261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/>
          <p:nvPr/>
        </p:nvSpPr>
        <p:spPr>
          <a:xfrm>
            <a:off x="1286191" y="1970166"/>
            <a:ext cx="47119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0"/>
          <p:cNvSpPr txBox="1">
            <a:spLocks noGrp="1"/>
          </p:cNvSpPr>
          <p:nvPr>
            <p:ph type="title"/>
          </p:nvPr>
        </p:nvSpPr>
        <p:spPr>
          <a:xfrm>
            <a:off x="871855" y="617293"/>
            <a:ext cx="10548703" cy="87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400"/>
              <a:buFont typeface="Arial Rounded"/>
              <a:buNone/>
            </a:pPr>
            <a:r>
              <a:rPr lang="es-CO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INSTRUMENTOS DE GERENCIA</a:t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0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3642170" y="1721614"/>
            <a:ext cx="791591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 prácticas para la elaboración de instrumentos de gestión.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del Conocimiento.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del Cambio.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 del Poder preferente.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Criterios para promover el control social de la gestión jurídica.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de la prevención del daño antijurídico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 de unificación de jurisprudencia y facultad de extensión de la misma.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CO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 mínimos para la expedición de conceptos y criterios para la unificación.</a:t>
            </a:r>
            <a:endParaRPr/>
          </a:p>
        </p:txBody>
      </p:sp>
      <p:pic>
        <p:nvPicPr>
          <p:cNvPr id="404" name="Google Shape;404;p20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9753" y="5939995"/>
            <a:ext cx="2812543" cy="9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/>
          <p:nvPr/>
        </p:nvSpPr>
        <p:spPr>
          <a:xfrm>
            <a:off x="2510971" y="2124054"/>
            <a:ext cx="1563828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500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/>
          </a:p>
        </p:txBody>
      </p:sp>
      <p:sp>
        <p:nvSpPr>
          <p:cNvPr id="406" name="Google Shape;406;p20"/>
          <p:cNvSpPr/>
          <p:nvPr/>
        </p:nvSpPr>
        <p:spPr>
          <a:xfrm>
            <a:off x="504200" y="5045601"/>
            <a:ext cx="110538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Disponibles en Micrositio y  Régimen Legal – </a:t>
            </a:r>
            <a:r>
              <a:rPr lang="es-CO" sz="2400" b="1" u="sng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  <a:hlinkClick r:id="rId5"/>
              </a:rPr>
              <a:t>Documento de Relatoría No. 07 de 2019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9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/>
          <p:nvPr/>
        </p:nvSpPr>
        <p:spPr>
          <a:xfrm>
            <a:off x="1286191" y="1970166"/>
            <a:ext cx="47119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 txBox="1">
            <a:spLocks noGrp="1"/>
          </p:cNvSpPr>
          <p:nvPr>
            <p:ph type="title"/>
          </p:nvPr>
        </p:nvSpPr>
        <p:spPr>
          <a:xfrm>
            <a:off x="253434" y="365163"/>
            <a:ext cx="10548703" cy="87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3700"/>
              <a:buFont typeface="Arial Rounded"/>
              <a:buNone/>
            </a:pPr>
            <a:r>
              <a:rPr lang="es-CO" sz="37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OTROS DOCUMENTOS DE GERENCIA</a:t>
            </a: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1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2799267" y="1388024"/>
            <a:ext cx="851439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 Rounded"/>
              <a:buAutoNum type="arabicPeriod"/>
            </a:pPr>
            <a:r>
              <a:rPr lang="es-CO" sz="2400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Compilación de buenas prácticas: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marco de la implementación del Modelo de Gestión Jurídica Pública – MGJP, se consolidaron las buenas prácticas desarrolladas por las entidades y organismos distritales, con el fin de generar nuevas oportunidades; soluciones eficientes e innovadoras y prácticas replicables en el Distrito.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Disponibles en el micrositio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Modelo de Gerencia Jurídica Distrital.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21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9753" y="5939995"/>
            <a:ext cx="2812543" cy="9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1"/>
          <p:cNvSpPr/>
          <p:nvPr/>
        </p:nvSpPr>
        <p:spPr>
          <a:xfrm>
            <a:off x="2799267" y="4293068"/>
            <a:ext cx="851439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Lineamientos y directrices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Expedidas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la creación de la Secretaría Jurídica Distrital - Documento de Relatoría 10 de 2018 </a:t>
            </a:r>
            <a:endParaRPr/>
          </a:p>
        </p:txBody>
      </p:sp>
      <p:pic>
        <p:nvPicPr>
          <p:cNvPr id="418" name="Google Shape;418;p21" descr="Libro abier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434" y="1970166"/>
            <a:ext cx="2268714" cy="226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2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title"/>
          </p:nvPr>
        </p:nvSpPr>
        <p:spPr>
          <a:xfrm>
            <a:off x="-566929" y="-48980"/>
            <a:ext cx="1111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8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PUBLICACIONES</a:t>
            </a:r>
            <a:endParaRPr/>
          </a:p>
        </p:txBody>
      </p:sp>
      <p:sp>
        <p:nvSpPr>
          <p:cNvPr id="424" name="Google Shape;424;p22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2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5812152" y="1451537"/>
            <a:ext cx="2128862" cy="14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"/>
          <p:cNvSpPr txBox="1"/>
          <p:nvPr/>
        </p:nvSpPr>
        <p:spPr>
          <a:xfrm>
            <a:off x="3384187" y="1017964"/>
            <a:ext cx="55242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Boletines virtuales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Inscripciones al correo: gerenciajuridica@gmail.com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791773" y="3885323"/>
            <a:ext cx="2281708" cy="152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"/>
          <p:cNvSpPr txBox="1"/>
          <p:nvPr/>
        </p:nvSpPr>
        <p:spPr>
          <a:xfrm>
            <a:off x="3316275" y="2763312"/>
            <a:ext cx="72327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Dinámica Jurídica Distrital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Disponible en la Biblioteca Virtual del Distrito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22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9871" y="5948503"/>
            <a:ext cx="2812543" cy="9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2" descr="Libr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173" y="1141975"/>
            <a:ext cx="1994950" cy="19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2"/>
          <p:cNvSpPr txBox="1"/>
          <p:nvPr/>
        </p:nvSpPr>
        <p:spPr>
          <a:xfrm>
            <a:off x="3316263" y="1753152"/>
            <a:ext cx="7232700" cy="15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Guía para una adecuada gestión jurídica pública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Disponible en la Biblioteca Virtual del Distrito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3316275" y="3606238"/>
            <a:ext cx="84159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Seminarios Internacionales de Gestión Jurídica Pública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CO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XIV</a:t>
            </a:r>
            <a:r>
              <a:rPr lang="es-C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XV</a:t>
            </a:r>
            <a:r>
              <a:rPr lang="es-C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CO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XVI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2" descr="Periódic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08368" y="251058"/>
            <a:ext cx="1657786" cy="16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 descr="https://lh3.googleusercontent.com/-WPRX2U4mW1k/XJqz7H694YI/AAAAAAAAAYE/xebgGHYfG7o_N9-oFE4RnFn0sEVYM1hIQCK8BGAs/s92/2019-03-26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0175" y="4440550"/>
            <a:ext cx="1907300" cy="1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2"/>
          <p:cNvSpPr txBox="1">
            <a:spLocks noGrp="1"/>
          </p:cNvSpPr>
          <p:nvPr>
            <p:ph type="title"/>
          </p:nvPr>
        </p:nvSpPr>
        <p:spPr>
          <a:xfrm>
            <a:off x="1318646" y="4487345"/>
            <a:ext cx="1111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800"/>
              <a:buFont typeface="Arial Rounded"/>
              <a:buNone/>
            </a:pPr>
            <a:r>
              <a:rPr lang="es-CO" sz="41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RED DE ABOGADOS Y ABOGADAS</a:t>
            </a:r>
            <a:endParaRPr sz="3700"/>
          </a:p>
        </p:txBody>
      </p:sp>
    </p:spTree>
    <p:extLst>
      <p:ext uri="{BB962C8B-B14F-4D97-AF65-F5344CB8AC3E}">
        <p14:creationId xmlns:p14="http://schemas.microsoft.com/office/powerpoint/2010/main" val="3935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"/>
          <p:cNvSpPr txBox="1">
            <a:spLocks noGrp="1"/>
          </p:cNvSpPr>
          <p:nvPr>
            <p:ph type="title"/>
          </p:nvPr>
        </p:nvSpPr>
        <p:spPr>
          <a:xfrm>
            <a:off x="582660" y="86733"/>
            <a:ext cx="11127094" cy="11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400"/>
              <a:buFont typeface="Arial Rounded"/>
              <a:buNone/>
            </a:pPr>
            <a:r>
              <a:rPr lang="es-CO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CURSOS VIRTUALES</a:t>
            </a: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3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199953" y="1195461"/>
            <a:ext cx="11792094" cy="4471226"/>
          </a:xfrm>
          <a:prstGeom prst="roundRect">
            <a:avLst>
              <a:gd name="adj" fmla="val 6748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5C7E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503850" y="1384231"/>
            <a:ext cx="5143235" cy="1226128"/>
          </a:xfrm>
          <a:prstGeom prst="roundRect">
            <a:avLst>
              <a:gd name="adj" fmla="val 10766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2437736" y="1686250"/>
            <a:ext cx="30245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65C7E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Tratamiento de datos personales. </a:t>
            </a:r>
            <a:endParaRPr/>
          </a:p>
        </p:txBody>
      </p:sp>
      <p:sp>
        <p:nvSpPr>
          <p:cNvPr id="447" name="Google Shape;447;p23"/>
          <p:cNvSpPr/>
          <p:nvPr/>
        </p:nvSpPr>
        <p:spPr>
          <a:xfrm>
            <a:off x="503850" y="2732966"/>
            <a:ext cx="5143235" cy="1261658"/>
          </a:xfrm>
          <a:prstGeom prst="roundRect">
            <a:avLst>
              <a:gd name="adj" fmla="val 10766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2437736" y="3031030"/>
            <a:ext cx="27890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65C7E"/>
                </a:solidFill>
                <a:latin typeface="Arial Rounded"/>
                <a:ea typeface="Arial Rounded"/>
                <a:cs typeface="Arial Rounded"/>
                <a:sym typeface="Arial Rounded"/>
              </a:rPr>
              <a:t>Tribunales de arbitramiento.</a:t>
            </a:r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501344" y="4147692"/>
            <a:ext cx="5143236" cy="1318995"/>
          </a:xfrm>
          <a:prstGeom prst="roundRect">
            <a:avLst>
              <a:gd name="adj" fmla="val 10766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>
            <a:off x="2381465" y="4297070"/>
            <a:ext cx="30794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65C7E"/>
                </a:solidFill>
                <a:latin typeface="Arial Rounded"/>
                <a:ea typeface="Arial Rounded"/>
                <a:cs typeface="Arial Rounded"/>
                <a:sym typeface="Arial Rounded"/>
              </a:rPr>
              <a:t>Pruebas en el Proceso Contencioso Administrativo.</a:t>
            </a:r>
            <a:endParaRPr/>
          </a:p>
        </p:txBody>
      </p:sp>
      <p:sp>
        <p:nvSpPr>
          <p:cNvPr id="451" name="Google Shape;451;p23"/>
          <p:cNvSpPr/>
          <p:nvPr/>
        </p:nvSpPr>
        <p:spPr>
          <a:xfrm>
            <a:off x="6074084" y="1378344"/>
            <a:ext cx="5635670" cy="1226128"/>
          </a:xfrm>
          <a:prstGeom prst="roundRect">
            <a:avLst>
              <a:gd name="adj" fmla="val 10766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7962314" y="1540364"/>
            <a:ext cx="35731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65C7E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Prevención y detección de la colusión en procesos de contratación estatal.</a:t>
            </a:r>
            <a:endParaRPr/>
          </a:p>
        </p:txBody>
      </p:sp>
      <p:pic>
        <p:nvPicPr>
          <p:cNvPr id="453" name="Google Shape;453;p23" descr="https://t4.ftcdn.net/jpg/02/08/92/57/240_F_208925797_Ym9cb90hilzpht0Y1lIqle0dBmwSb8e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23" y="1599400"/>
            <a:ext cx="1278687" cy="85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 descr="Martillos, Subasta, Derecho, La Justic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225" y="2903017"/>
            <a:ext cx="1018845" cy="96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3" descr="Encuesta, Icono, Encuesta Ico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082" y="4263647"/>
            <a:ext cx="1036920" cy="103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3" descr="https://t3.ftcdn.net/jpg/00/69/40/82/240_F_69408208_OgNO87G3Ve8Ywb1T6vgzL2ylVgtp4m9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207" y="1473068"/>
            <a:ext cx="1643733" cy="104878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3"/>
          <p:cNvSpPr/>
          <p:nvPr/>
        </p:nvSpPr>
        <p:spPr>
          <a:xfrm>
            <a:off x="6074084" y="4158314"/>
            <a:ext cx="5635670" cy="13213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Inicio del Curso: Permanente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Inscripciones hasta: Permanente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Link: </a:t>
            </a:r>
            <a:r>
              <a:rPr lang="es-CO" sz="1400" b="1" u="sng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  <a:hlinkClick r:id="rId7"/>
              </a:rPr>
              <a:t>HTTP://GESTIONACADEMICA.BOGOTA.GOV.CO</a:t>
            </a: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Usuario: Número de cédula.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Contraseña: Número de cédula.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8" name="Google Shape;458;p23"/>
          <p:cNvSpPr/>
          <p:nvPr/>
        </p:nvSpPr>
        <p:spPr>
          <a:xfrm>
            <a:off x="6096000" y="2768496"/>
            <a:ext cx="5635670" cy="1226128"/>
          </a:xfrm>
          <a:prstGeom prst="roundRect">
            <a:avLst>
              <a:gd name="adj" fmla="val 10766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7974037" y="3002960"/>
            <a:ext cx="35731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265C7E"/>
                </a:solidFill>
                <a:latin typeface="Arial Rounded"/>
                <a:ea typeface="Arial Rounded"/>
                <a:cs typeface="Arial Rounded"/>
                <a:sym typeface="Arial Rounded"/>
              </a:rPr>
              <a:t>Modelo de Gestión Jurídica Pública.</a:t>
            </a:r>
            <a:endParaRPr/>
          </a:p>
        </p:txBody>
      </p:sp>
      <p:pic>
        <p:nvPicPr>
          <p:cNvPr id="460" name="Google Shape;460;p23" descr="https://lh3.googleusercontent.com/-WPRX2U4mW1k/XJqz7H694YI/AAAAAAAAAYE/xebgGHYfG7o_N9-oFE4RnFn0sEVYM1hIQCK8BGAs/s92/2019-03-2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3770" y="2850171"/>
            <a:ext cx="1026939" cy="102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3" descr="Imagen que contiene dibuj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9457" y="5948503"/>
            <a:ext cx="2812543" cy="90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8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COMPROMISOS PENDIENTES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1126787" y="2524427"/>
            <a:ext cx="914075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50" b="1" dirty="0"/>
              <a:t>1.   </a:t>
            </a:r>
            <a:r>
              <a:rPr lang="es-ES" dirty="0" smtClean="0"/>
              <a:t>Designación </a:t>
            </a:r>
            <a:r>
              <a:rPr lang="es-ES" dirty="0"/>
              <a:t>de un enlace por cada entidad. </a:t>
            </a:r>
            <a:r>
              <a:rPr lang="es-ES" b="1" dirty="0"/>
              <a:t>TODOS</a:t>
            </a:r>
            <a:endParaRPr lang="es-CO" dirty="0"/>
          </a:p>
          <a:p>
            <a:pPr algn="just"/>
            <a:endParaRPr lang="es-ES" sz="2050" dirty="0" smtClean="0"/>
          </a:p>
          <a:p>
            <a:pPr algn="just"/>
            <a:r>
              <a:rPr lang="es-CO" sz="2050" b="1" dirty="0" smtClean="0"/>
              <a:t>2.</a:t>
            </a:r>
            <a:r>
              <a:rPr lang="es-CO" sz="2050" b="1" dirty="0"/>
              <a:t>  </a:t>
            </a:r>
            <a:r>
              <a:rPr lang="es-CO" sz="2050" b="1" dirty="0" smtClean="0"/>
              <a:t> </a:t>
            </a:r>
            <a:r>
              <a:rPr lang="es-ES" dirty="0"/>
              <a:t>Envío del acta del comité </a:t>
            </a:r>
            <a:r>
              <a:rPr lang="es-ES" dirty="0" smtClean="0"/>
              <a:t>(artículo </a:t>
            </a:r>
            <a:r>
              <a:rPr lang="es-ES" dirty="0"/>
              <a:t>10 de la Resolución </a:t>
            </a:r>
            <a:r>
              <a:rPr lang="es-ES" dirty="0" smtClean="0"/>
              <a:t>01/2017). </a:t>
            </a:r>
            <a:r>
              <a:rPr lang="es-ES" b="1" dirty="0"/>
              <a:t>SGJ</a:t>
            </a:r>
            <a:endParaRPr lang="es-CO" sz="2050" dirty="0" smtClean="0"/>
          </a:p>
          <a:p>
            <a:pPr algn="just"/>
            <a:endParaRPr lang="es-CO" sz="2050" dirty="0"/>
          </a:p>
          <a:p>
            <a:pPr algn="just"/>
            <a:r>
              <a:rPr lang="es-CO" sz="2050" b="1" dirty="0" smtClean="0"/>
              <a:t>3.</a:t>
            </a:r>
            <a:r>
              <a:rPr lang="es-CO" sz="2050" b="1" dirty="0"/>
              <a:t>  </a:t>
            </a:r>
            <a:r>
              <a:rPr lang="es-CO" sz="2050" b="1" dirty="0" smtClean="0"/>
              <a:t> </a:t>
            </a:r>
            <a:r>
              <a:rPr lang="es-ES" dirty="0"/>
              <a:t>Diligenciamiento del cuadro de producción normativa en los términos establecidos. </a:t>
            </a:r>
            <a:r>
              <a:rPr lang="es-ES" b="1" dirty="0"/>
              <a:t>TODOS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lvl="0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62813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ORDEN DEL DÍA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838200" y="1886857"/>
            <a:ext cx="9140757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50" b="1" dirty="0"/>
              <a:t>1.   Verificación de Quórum 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algn="just"/>
            <a:r>
              <a:rPr lang="es-ES" sz="2050" b="1" dirty="0" smtClean="0"/>
              <a:t>2</a:t>
            </a:r>
            <a:r>
              <a:rPr lang="es-ES" sz="2050" b="1" dirty="0"/>
              <a:t>.   </a:t>
            </a:r>
            <a:r>
              <a:rPr lang="es-CO" sz="2050" b="1" dirty="0" smtClean="0"/>
              <a:t>Exposición Decreto Nacional  678 de 2020 </a:t>
            </a:r>
            <a:r>
              <a:rPr lang="es-CO" sz="2050" dirty="0" smtClean="0"/>
              <a:t>(Artículo reducción de multas)</a:t>
            </a:r>
          </a:p>
          <a:p>
            <a:pPr algn="just"/>
            <a:endParaRPr lang="es-CO" sz="2050" dirty="0" smtClean="0"/>
          </a:p>
          <a:p>
            <a:pPr marL="457200" indent="-457200" algn="just">
              <a:buAutoNum type="arabicPeriod" startAt="3"/>
            </a:pPr>
            <a:r>
              <a:rPr lang="es-ES" sz="2050" b="1" dirty="0" smtClean="0"/>
              <a:t>Presentación </a:t>
            </a:r>
            <a:r>
              <a:rPr lang="es-ES" sz="2050" b="1" dirty="0"/>
              <a:t>campaña </a:t>
            </a:r>
            <a:r>
              <a:rPr lang="es-ES" sz="2050" dirty="0"/>
              <a:t>(El ejemplo empieza por casa</a:t>
            </a:r>
            <a:r>
              <a:rPr lang="es-ES" sz="2050" dirty="0" smtClean="0"/>
              <a:t>)</a:t>
            </a:r>
          </a:p>
          <a:p>
            <a:pPr marL="457200" indent="-457200" algn="just">
              <a:buAutoNum type="arabicPeriod" startAt="3"/>
            </a:pPr>
            <a:endParaRPr lang="es-CO" sz="2050" dirty="0"/>
          </a:p>
          <a:p>
            <a:pPr algn="just"/>
            <a:r>
              <a:rPr lang="es-CO" sz="2050" b="1" dirty="0"/>
              <a:t>4.   </a:t>
            </a:r>
            <a:r>
              <a:rPr lang="es-CO" sz="2050" b="1" dirty="0" smtClean="0"/>
              <a:t>Modelo de Gestión Jurídica (Decreto 430 de 2018)</a:t>
            </a:r>
          </a:p>
          <a:p>
            <a:pPr algn="just"/>
            <a:endParaRPr lang="es-CO" sz="2050" dirty="0"/>
          </a:p>
          <a:p>
            <a:pPr algn="just"/>
            <a:r>
              <a:rPr lang="es-CO" sz="2050" b="1" dirty="0" smtClean="0"/>
              <a:t>5</a:t>
            </a:r>
            <a:r>
              <a:rPr lang="es-CO" sz="2050" b="1" dirty="0"/>
              <a:t>.  </a:t>
            </a:r>
            <a:r>
              <a:rPr lang="es-CO" sz="2050" b="1" dirty="0" smtClean="0"/>
              <a:t> Verificación cumplimiento compromisos</a:t>
            </a:r>
          </a:p>
          <a:p>
            <a:pPr algn="just"/>
            <a:endParaRPr lang="es-CO" sz="2050" b="1" dirty="0" smtClean="0"/>
          </a:p>
          <a:p>
            <a:pPr algn="just"/>
            <a:r>
              <a:rPr lang="es-CO" sz="2050" b="1" dirty="0" smtClean="0"/>
              <a:t>6.   Proposiciones y varios</a:t>
            </a:r>
            <a:endParaRPr lang="es-CO" sz="2050" dirty="0"/>
          </a:p>
          <a:p>
            <a:pPr lvl="0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JURÍDICA. GRACIAS!!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7343" y="207801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SESIÓN 2020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320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APLICACIÓN DECRETO 678</a:t>
            </a:r>
            <a:r>
              <a:rPr lang="es-CO" sz="3200" b="1" dirty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3200" b="1" dirty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SECRETARIA DISTRITAL DE MOVILIDAD</a:t>
            </a:r>
            <a:endParaRPr lang="es-CO" sz="32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6001451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/>
        </p:nvCxnSpPr>
        <p:spPr>
          <a:xfrm>
            <a:off x="3155653" y="3148926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755" y="55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DECRETO LEY 678 DE 2020</a:t>
            </a:r>
            <a:endParaRPr lang="es-CO" sz="32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733697" y="1188542"/>
            <a:ext cx="10515600" cy="45442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Artículo </a:t>
            </a:r>
            <a:r>
              <a:rPr lang="es-CO" sz="2000" i="1" dirty="0">
                <a:solidFill>
                  <a:schemeClr val="accent6">
                    <a:lumMod val="50000"/>
                  </a:schemeClr>
                </a:solidFill>
              </a:rPr>
              <a:t>7. Recuperación de cartera a favor de entidades territoriales. Con el fin de que las entidades territoriales recuperen su cartera y generen mayor liquidez, así como la posibilidad de aliviar la situación económica de los deudores, los contribuyentes, responsables, agentes retenedores y demás obligados accederán a los siguientes beneficios en relación con los impuestos, tasas, contribuciones y </a:t>
            </a:r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multas pendientes de pago a la entrada en vigencia del presente Decreto Legislativo: </a:t>
            </a:r>
          </a:p>
          <a:p>
            <a:pPr algn="just"/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 Hasta el 31 de octubre de 2020 se pagará el 80% del capital sin intereses ni sanciones. </a:t>
            </a:r>
          </a:p>
          <a:p>
            <a:pPr algn="just"/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Entre el 1 de noviembre de 2020 y hasta el 31 diciembre se pagará el 90% del capital sin intereses ni sanciones. </a:t>
            </a:r>
          </a:p>
          <a:p>
            <a:pPr algn="just"/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Entre </a:t>
            </a:r>
            <a:r>
              <a:rPr lang="es-CO" sz="2000" b="1" i="1" dirty="0" smtClean="0">
                <a:solidFill>
                  <a:schemeClr val="accent6">
                    <a:lumMod val="50000"/>
                  </a:schemeClr>
                </a:solidFill>
              </a:rPr>
              <a:t>el 1 </a:t>
            </a:r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de enero de 2021 y hasta </a:t>
            </a:r>
            <a:r>
              <a:rPr lang="es-CO" sz="2000" b="1" i="1" dirty="0" smtClean="0">
                <a:solidFill>
                  <a:schemeClr val="accent6">
                    <a:lumMod val="50000"/>
                  </a:schemeClr>
                </a:solidFill>
              </a:rPr>
              <a:t>el 31 </a:t>
            </a:r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</a:rPr>
              <a:t>de mayo de 2021 se pagará el 100% del capital sin intereses ni sanciones.</a:t>
            </a:r>
          </a:p>
          <a:p>
            <a:pPr marL="0" indent="0" algn="just">
              <a:buNone/>
            </a:pPr>
            <a:r>
              <a:rPr lang="es-CO" sz="2000" i="1" dirty="0">
                <a:solidFill>
                  <a:schemeClr val="accent6">
                    <a:lumMod val="50000"/>
                  </a:schemeClr>
                </a:solidFill>
              </a:rPr>
              <a:t>Parágrafo 1. Las medidas adoptadas en el presente artículo se extienden a aquellas obligaciones que se encuentren en discusión en sede administrativa y judicial, y su aplicación dará lugar a la terminación de los respectivos procesos. </a:t>
            </a:r>
          </a:p>
          <a:p>
            <a:pPr marL="0" indent="0" algn="just">
              <a:buNone/>
            </a:pPr>
            <a:r>
              <a:rPr lang="es-CO" sz="2000" i="1" dirty="0">
                <a:solidFill>
                  <a:schemeClr val="accent6">
                    <a:lumMod val="50000"/>
                  </a:schemeClr>
                </a:solidFill>
              </a:rPr>
              <a:t>Parágrafo 2. En los términos del Decreto 2106 de 2019, las entidades territoriales deberán habilitar medios de pago electrónicos que faciliten el acceso de los contribuyentes a las medidas adoptadas en este 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artículo”. </a:t>
            </a:r>
            <a:endParaRPr lang="es-CO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6001451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/>
        </p:nvCxnSpPr>
        <p:spPr>
          <a:xfrm>
            <a:off x="2998761" y="941304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755" y="224873"/>
            <a:ext cx="10515600" cy="85726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CIRCULAR 011 DE 2020 SDH</a:t>
            </a:r>
            <a:b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s-CO" sz="32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6040640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/>
        </p:nvCxnSpPr>
        <p:spPr>
          <a:xfrm>
            <a:off x="3046796" y="780597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7"/>
          <p:cNvSpPr/>
          <p:nvPr/>
        </p:nvSpPr>
        <p:spPr>
          <a:xfrm>
            <a:off x="532235" y="1763120"/>
            <a:ext cx="2872519" cy="4154353"/>
          </a:xfrm>
          <a:custGeom>
            <a:avLst/>
            <a:gdLst/>
            <a:ahLst/>
            <a:cxnLst/>
            <a:rect l="l" t="t" r="r" b="b"/>
            <a:pathLst>
              <a:path w="1484630" h="3569335">
                <a:moveTo>
                  <a:pt x="0" y="3569195"/>
                </a:moveTo>
                <a:lnTo>
                  <a:pt x="1484401" y="3569195"/>
                </a:lnTo>
                <a:lnTo>
                  <a:pt x="1484401" y="0"/>
                </a:lnTo>
                <a:lnTo>
                  <a:pt x="0" y="0"/>
                </a:lnTo>
                <a:lnTo>
                  <a:pt x="0" y="356919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9" name="object 8"/>
          <p:cNvSpPr/>
          <p:nvPr/>
        </p:nvSpPr>
        <p:spPr>
          <a:xfrm>
            <a:off x="1305549" y="1829872"/>
            <a:ext cx="1284698" cy="1058497"/>
          </a:xfrm>
          <a:custGeom>
            <a:avLst/>
            <a:gdLst/>
            <a:ahLst/>
            <a:cxnLst/>
            <a:rect l="l" t="t" r="r" b="b"/>
            <a:pathLst>
              <a:path w="1126489" h="1126489">
                <a:moveTo>
                  <a:pt x="563054" y="0"/>
                </a:moveTo>
                <a:lnTo>
                  <a:pt x="514472" y="2066"/>
                </a:lnTo>
                <a:lnTo>
                  <a:pt x="467038" y="8154"/>
                </a:lnTo>
                <a:lnTo>
                  <a:pt x="420921" y="18094"/>
                </a:lnTo>
                <a:lnTo>
                  <a:pt x="376288" y="31716"/>
                </a:lnTo>
                <a:lnTo>
                  <a:pt x="333311" y="48853"/>
                </a:lnTo>
                <a:lnTo>
                  <a:pt x="292156" y="69334"/>
                </a:lnTo>
                <a:lnTo>
                  <a:pt x="252995" y="92991"/>
                </a:lnTo>
                <a:lnTo>
                  <a:pt x="215994" y="119655"/>
                </a:lnTo>
                <a:lnTo>
                  <a:pt x="181325" y="149156"/>
                </a:lnTo>
                <a:lnTo>
                  <a:pt x="149155" y="181327"/>
                </a:lnTo>
                <a:lnTo>
                  <a:pt x="119654" y="215997"/>
                </a:lnTo>
                <a:lnTo>
                  <a:pt x="92990" y="252998"/>
                </a:lnTo>
                <a:lnTo>
                  <a:pt x="69333" y="292160"/>
                </a:lnTo>
                <a:lnTo>
                  <a:pt x="48852" y="333316"/>
                </a:lnTo>
                <a:lnTo>
                  <a:pt x="31716" y="376295"/>
                </a:lnTo>
                <a:lnTo>
                  <a:pt x="18094" y="420928"/>
                </a:lnTo>
                <a:lnTo>
                  <a:pt x="8154" y="467047"/>
                </a:lnTo>
                <a:lnTo>
                  <a:pt x="2066" y="514483"/>
                </a:lnTo>
                <a:lnTo>
                  <a:pt x="0" y="563067"/>
                </a:lnTo>
                <a:lnTo>
                  <a:pt x="2066" y="611646"/>
                </a:lnTo>
                <a:lnTo>
                  <a:pt x="8154" y="659079"/>
                </a:lnTo>
                <a:lnTo>
                  <a:pt x="18094" y="705195"/>
                </a:lnTo>
                <a:lnTo>
                  <a:pt x="31716" y="749826"/>
                </a:lnTo>
                <a:lnTo>
                  <a:pt x="48852" y="792802"/>
                </a:lnTo>
                <a:lnTo>
                  <a:pt x="69333" y="833956"/>
                </a:lnTo>
                <a:lnTo>
                  <a:pt x="92990" y="873117"/>
                </a:lnTo>
                <a:lnTo>
                  <a:pt x="119654" y="910116"/>
                </a:lnTo>
                <a:lnTo>
                  <a:pt x="149155" y="944785"/>
                </a:lnTo>
                <a:lnTo>
                  <a:pt x="181325" y="976954"/>
                </a:lnTo>
                <a:lnTo>
                  <a:pt x="215994" y="1006455"/>
                </a:lnTo>
                <a:lnTo>
                  <a:pt x="252995" y="1033118"/>
                </a:lnTo>
                <a:lnTo>
                  <a:pt x="292156" y="1056775"/>
                </a:lnTo>
                <a:lnTo>
                  <a:pt x="333311" y="1077256"/>
                </a:lnTo>
                <a:lnTo>
                  <a:pt x="376288" y="1094392"/>
                </a:lnTo>
                <a:lnTo>
                  <a:pt x="420921" y="1108014"/>
                </a:lnTo>
                <a:lnTo>
                  <a:pt x="467038" y="1117954"/>
                </a:lnTo>
                <a:lnTo>
                  <a:pt x="514472" y="1124042"/>
                </a:lnTo>
                <a:lnTo>
                  <a:pt x="563054" y="1126108"/>
                </a:lnTo>
                <a:lnTo>
                  <a:pt x="611636" y="1124042"/>
                </a:lnTo>
                <a:lnTo>
                  <a:pt x="659070" y="1117954"/>
                </a:lnTo>
                <a:lnTo>
                  <a:pt x="705187" y="1108014"/>
                </a:lnTo>
                <a:lnTo>
                  <a:pt x="749820" y="1094392"/>
                </a:lnTo>
                <a:lnTo>
                  <a:pt x="792797" y="1077256"/>
                </a:lnTo>
                <a:lnTo>
                  <a:pt x="833952" y="1056775"/>
                </a:lnTo>
                <a:lnTo>
                  <a:pt x="873113" y="1033118"/>
                </a:lnTo>
                <a:lnTo>
                  <a:pt x="910114" y="1006455"/>
                </a:lnTo>
                <a:lnTo>
                  <a:pt x="944783" y="976954"/>
                </a:lnTo>
                <a:lnTo>
                  <a:pt x="976953" y="944785"/>
                </a:lnTo>
                <a:lnTo>
                  <a:pt x="1006454" y="910116"/>
                </a:lnTo>
                <a:lnTo>
                  <a:pt x="1033118" y="873117"/>
                </a:lnTo>
                <a:lnTo>
                  <a:pt x="1056775" y="833956"/>
                </a:lnTo>
                <a:lnTo>
                  <a:pt x="1077256" y="792802"/>
                </a:lnTo>
                <a:lnTo>
                  <a:pt x="1094392" y="749826"/>
                </a:lnTo>
                <a:lnTo>
                  <a:pt x="1108014" y="705195"/>
                </a:lnTo>
                <a:lnTo>
                  <a:pt x="1117954" y="659079"/>
                </a:lnTo>
                <a:lnTo>
                  <a:pt x="1124042" y="611646"/>
                </a:lnTo>
                <a:lnTo>
                  <a:pt x="1126109" y="563067"/>
                </a:lnTo>
                <a:lnTo>
                  <a:pt x="1124042" y="514483"/>
                </a:lnTo>
                <a:lnTo>
                  <a:pt x="1117954" y="467047"/>
                </a:lnTo>
                <a:lnTo>
                  <a:pt x="1108014" y="420928"/>
                </a:lnTo>
                <a:lnTo>
                  <a:pt x="1094392" y="376295"/>
                </a:lnTo>
                <a:lnTo>
                  <a:pt x="1077256" y="333316"/>
                </a:lnTo>
                <a:lnTo>
                  <a:pt x="1056775" y="292160"/>
                </a:lnTo>
                <a:lnTo>
                  <a:pt x="1033118" y="252998"/>
                </a:lnTo>
                <a:lnTo>
                  <a:pt x="1006454" y="215997"/>
                </a:lnTo>
                <a:lnTo>
                  <a:pt x="976953" y="181327"/>
                </a:lnTo>
                <a:lnTo>
                  <a:pt x="944783" y="149156"/>
                </a:lnTo>
                <a:lnTo>
                  <a:pt x="910114" y="119655"/>
                </a:lnTo>
                <a:lnTo>
                  <a:pt x="873113" y="92991"/>
                </a:lnTo>
                <a:lnTo>
                  <a:pt x="833952" y="69334"/>
                </a:lnTo>
                <a:lnTo>
                  <a:pt x="792797" y="48853"/>
                </a:lnTo>
                <a:lnTo>
                  <a:pt x="749820" y="31716"/>
                </a:lnTo>
                <a:lnTo>
                  <a:pt x="705187" y="18094"/>
                </a:lnTo>
                <a:lnTo>
                  <a:pt x="659070" y="8154"/>
                </a:lnTo>
                <a:lnTo>
                  <a:pt x="611636" y="2066"/>
                </a:lnTo>
                <a:lnTo>
                  <a:pt x="563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1" name="object 9"/>
          <p:cNvSpPr txBox="1"/>
          <p:nvPr/>
        </p:nvSpPr>
        <p:spPr>
          <a:xfrm>
            <a:off x="786323" y="3099401"/>
            <a:ext cx="2369455" cy="458337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4483" marR="5793" indent="65174" algn="ctr">
              <a:spcBef>
                <a:spcPts val="114"/>
              </a:spcBef>
            </a:pPr>
            <a:r>
              <a:rPr lang="es-CO" sz="1400" b="1" spc="-6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APLICACIÓN</a:t>
            </a:r>
          </a:p>
          <a:p>
            <a:pPr marL="14483" marR="5793" indent="65174" algn="ctr">
              <a:spcBef>
                <a:spcPts val="114"/>
              </a:spcBef>
            </a:pPr>
            <a:r>
              <a:rPr lang="es-CO" sz="1400" b="1" spc="-6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MULTAS NO TRIBUTARIAS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737376" y="3846185"/>
            <a:ext cx="2544903" cy="1815118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3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Actos administrativos </a:t>
            </a:r>
            <a:r>
              <a:rPr lang="es-CO" sz="13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firme (títulos ejecutivos de cobro y obligaciones en proceso de </a:t>
            </a:r>
            <a:r>
              <a:rPr lang="es-CO" sz="13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cobro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3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3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Multas </a:t>
            </a:r>
            <a:r>
              <a:rPr lang="es-CO" sz="13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s-CO" sz="13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tributarias </a:t>
            </a:r>
            <a:r>
              <a:rPr lang="es-CO" sz="13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que se encuentren en discusión en sede administrativa </a:t>
            </a:r>
            <a:r>
              <a:rPr lang="es-CO" sz="13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y judicial</a:t>
            </a:r>
            <a:r>
              <a:rPr lang="es-CO" sz="13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19" name="object 16"/>
          <p:cNvSpPr/>
          <p:nvPr/>
        </p:nvSpPr>
        <p:spPr>
          <a:xfrm>
            <a:off x="3463956" y="1744439"/>
            <a:ext cx="2841956" cy="4164050"/>
          </a:xfrm>
          <a:custGeom>
            <a:avLst/>
            <a:gdLst/>
            <a:ahLst/>
            <a:cxnLst/>
            <a:rect l="l" t="t" r="r" b="b"/>
            <a:pathLst>
              <a:path w="1484629" h="3569335">
                <a:moveTo>
                  <a:pt x="0" y="3569195"/>
                </a:moveTo>
                <a:lnTo>
                  <a:pt x="1484401" y="3569195"/>
                </a:lnTo>
                <a:lnTo>
                  <a:pt x="1484401" y="0"/>
                </a:lnTo>
                <a:lnTo>
                  <a:pt x="0" y="0"/>
                </a:lnTo>
                <a:lnTo>
                  <a:pt x="0" y="35691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48" name="object 45"/>
          <p:cNvSpPr/>
          <p:nvPr/>
        </p:nvSpPr>
        <p:spPr>
          <a:xfrm>
            <a:off x="6419273" y="1754810"/>
            <a:ext cx="2952702" cy="4153679"/>
          </a:xfrm>
          <a:custGeom>
            <a:avLst/>
            <a:gdLst/>
            <a:ahLst/>
            <a:cxnLst/>
            <a:rect l="l" t="t" r="r" b="b"/>
            <a:pathLst>
              <a:path w="1484629" h="3569335">
                <a:moveTo>
                  <a:pt x="0" y="3569195"/>
                </a:moveTo>
                <a:lnTo>
                  <a:pt x="1484401" y="3569195"/>
                </a:lnTo>
                <a:lnTo>
                  <a:pt x="1484401" y="0"/>
                </a:lnTo>
                <a:lnTo>
                  <a:pt x="0" y="0"/>
                </a:lnTo>
                <a:lnTo>
                  <a:pt x="0" y="356919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053" dirty="0"/>
          </a:p>
        </p:txBody>
      </p:sp>
      <p:sp>
        <p:nvSpPr>
          <p:cNvPr id="49" name="object 46"/>
          <p:cNvSpPr/>
          <p:nvPr/>
        </p:nvSpPr>
        <p:spPr>
          <a:xfrm>
            <a:off x="7158340" y="1817039"/>
            <a:ext cx="1284698" cy="1054934"/>
          </a:xfrm>
          <a:custGeom>
            <a:avLst/>
            <a:gdLst/>
            <a:ahLst/>
            <a:cxnLst/>
            <a:rect l="l" t="t" r="r" b="b"/>
            <a:pathLst>
              <a:path w="1126489" h="1126489">
                <a:moveTo>
                  <a:pt x="563054" y="0"/>
                </a:moveTo>
                <a:lnTo>
                  <a:pt x="514472" y="2066"/>
                </a:lnTo>
                <a:lnTo>
                  <a:pt x="467038" y="8154"/>
                </a:lnTo>
                <a:lnTo>
                  <a:pt x="420921" y="18094"/>
                </a:lnTo>
                <a:lnTo>
                  <a:pt x="376288" y="31716"/>
                </a:lnTo>
                <a:lnTo>
                  <a:pt x="333311" y="48853"/>
                </a:lnTo>
                <a:lnTo>
                  <a:pt x="292156" y="69334"/>
                </a:lnTo>
                <a:lnTo>
                  <a:pt x="252995" y="92991"/>
                </a:lnTo>
                <a:lnTo>
                  <a:pt x="215994" y="119655"/>
                </a:lnTo>
                <a:lnTo>
                  <a:pt x="181325" y="149156"/>
                </a:lnTo>
                <a:lnTo>
                  <a:pt x="149155" y="181327"/>
                </a:lnTo>
                <a:lnTo>
                  <a:pt x="119654" y="215997"/>
                </a:lnTo>
                <a:lnTo>
                  <a:pt x="92990" y="252998"/>
                </a:lnTo>
                <a:lnTo>
                  <a:pt x="69333" y="292160"/>
                </a:lnTo>
                <a:lnTo>
                  <a:pt x="48852" y="333316"/>
                </a:lnTo>
                <a:lnTo>
                  <a:pt x="31716" y="376295"/>
                </a:lnTo>
                <a:lnTo>
                  <a:pt x="18094" y="420928"/>
                </a:lnTo>
                <a:lnTo>
                  <a:pt x="8154" y="467047"/>
                </a:lnTo>
                <a:lnTo>
                  <a:pt x="2066" y="514483"/>
                </a:lnTo>
                <a:lnTo>
                  <a:pt x="0" y="563067"/>
                </a:lnTo>
                <a:lnTo>
                  <a:pt x="2066" y="611646"/>
                </a:lnTo>
                <a:lnTo>
                  <a:pt x="8154" y="659079"/>
                </a:lnTo>
                <a:lnTo>
                  <a:pt x="18094" y="705195"/>
                </a:lnTo>
                <a:lnTo>
                  <a:pt x="31716" y="749826"/>
                </a:lnTo>
                <a:lnTo>
                  <a:pt x="48852" y="792802"/>
                </a:lnTo>
                <a:lnTo>
                  <a:pt x="69333" y="833956"/>
                </a:lnTo>
                <a:lnTo>
                  <a:pt x="92990" y="873117"/>
                </a:lnTo>
                <a:lnTo>
                  <a:pt x="119654" y="910116"/>
                </a:lnTo>
                <a:lnTo>
                  <a:pt x="149155" y="944785"/>
                </a:lnTo>
                <a:lnTo>
                  <a:pt x="181325" y="976954"/>
                </a:lnTo>
                <a:lnTo>
                  <a:pt x="215994" y="1006455"/>
                </a:lnTo>
                <a:lnTo>
                  <a:pt x="252995" y="1033118"/>
                </a:lnTo>
                <a:lnTo>
                  <a:pt x="292156" y="1056775"/>
                </a:lnTo>
                <a:lnTo>
                  <a:pt x="333311" y="1077256"/>
                </a:lnTo>
                <a:lnTo>
                  <a:pt x="376288" y="1094392"/>
                </a:lnTo>
                <a:lnTo>
                  <a:pt x="420921" y="1108014"/>
                </a:lnTo>
                <a:lnTo>
                  <a:pt x="467038" y="1117954"/>
                </a:lnTo>
                <a:lnTo>
                  <a:pt x="514472" y="1124042"/>
                </a:lnTo>
                <a:lnTo>
                  <a:pt x="563054" y="1126108"/>
                </a:lnTo>
                <a:lnTo>
                  <a:pt x="611636" y="1124042"/>
                </a:lnTo>
                <a:lnTo>
                  <a:pt x="659070" y="1117954"/>
                </a:lnTo>
                <a:lnTo>
                  <a:pt x="705187" y="1108014"/>
                </a:lnTo>
                <a:lnTo>
                  <a:pt x="749820" y="1094392"/>
                </a:lnTo>
                <a:lnTo>
                  <a:pt x="792797" y="1077256"/>
                </a:lnTo>
                <a:lnTo>
                  <a:pt x="833952" y="1056775"/>
                </a:lnTo>
                <a:lnTo>
                  <a:pt x="873113" y="1033118"/>
                </a:lnTo>
                <a:lnTo>
                  <a:pt x="910114" y="1006455"/>
                </a:lnTo>
                <a:lnTo>
                  <a:pt x="944783" y="976954"/>
                </a:lnTo>
                <a:lnTo>
                  <a:pt x="976953" y="944785"/>
                </a:lnTo>
                <a:lnTo>
                  <a:pt x="1006454" y="910116"/>
                </a:lnTo>
                <a:lnTo>
                  <a:pt x="1033118" y="873117"/>
                </a:lnTo>
                <a:lnTo>
                  <a:pt x="1056775" y="833956"/>
                </a:lnTo>
                <a:lnTo>
                  <a:pt x="1077256" y="792802"/>
                </a:lnTo>
                <a:lnTo>
                  <a:pt x="1094392" y="749826"/>
                </a:lnTo>
                <a:lnTo>
                  <a:pt x="1108014" y="705195"/>
                </a:lnTo>
                <a:lnTo>
                  <a:pt x="1117954" y="659079"/>
                </a:lnTo>
                <a:lnTo>
                  <a:pt x="1124042" y="611646"/>
                </a:lnTo>
                <a:lnTo>
                  <a:pt x="1126108" y="563067"/>
                </a:lnTo>
                <a:lnTo>
                  <a:pt x="1124042" y="514483"/>
                </a:lnTo>
                <a:lnTo>
                  <a:pt x="1117954" y="467047"/>
                </a:lnTo>
                <a:lnTo>
                  <a:pt x="1108014" y="420928"/>
                </a:lnTo>
                <a:lnTo>
                  <a:pt x="1094392" y="376295"/>
                </a:lnTo>
                <a:lnTo>
                  <a:pt x="1077256" y="333316"/>
                </a:lnTo>
                <a:lnTo>
                  <a:pt x="1056775" y="292160"/>
                </a:lnTo>
                <a:lnTo>
                  <a:pt x="1033118" y="252998"/>
                </a:lnTo>
                <a:lnTo>
                  <a:pt x="1006454" y="215997"/>
                </a:lnTo>
                <a:lnTo>
                  <a:pt x="976953" y="181327"/>
                </a:lnTo>
                <a:lnTo>
                  <a:pt x="944783" y="149156"/>
                </a:lnTo>
                <a:lnTo>
                  <a:pt x="910114" y="119655"/>
                </a:lnTo>
                <a:lnTo>
                  <a:pt x="873113" y="92991"/>
                </a:lnTo>
                <a:lnTo>
                  <a:pt x="833952" y="69334"/>
                </a:lnTo>
                <a:lnTo>
                  <a:pt x="792797" y="48853"/>
                </a:lnTo>
                <a:lnTo>
                  <a:pt x="749820" y="31716"/>
                </a:lnTo>
                <a:lnTo>
                  <a:pt x="705187" y="18094"/>
                </a:lnTo>
                <a:lnTo>
                  <a:pt x="659070" y="8154"/>
                </a:lnTo>
                <a:lnTo>
                  <a:pt x="611636" y="2066"/>
                </a:lnTo>
                <a:lnTo>
                  <a:pt x="563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56" name="object 53"/>
          <p:cNvSpPr/>
          <p:nvPr/>
        </p:nvSpPr>
        <p:spPr>
          <a:xfrm>
            <a:off x="9453337" y="1754810"/>
            <a:ext cx="2556592" cy="4153679"/>
          </a:xfrm>
          <a:custGeom>
            <a:avLst/>
            <a:gdLst/>
            <a:ahLst/>
            <a:cxnLst/>
            <a:rect l="l" t="t" r="r" b="b"/>
            <a:pathLst>
              <a:path w="1484629" h="3569335">
                <a:moveTo>
                  <a:pt x="0" y="3569195"/>
                </a:moveTo>
                <a:lnTo>
                  <a:pt x="1484401" y="3569195"/>
                </a:lnTo>
                <a:lnTo>
                  <a:pt x="1484401" y="0"/>
                </a:lnTo>
                <a:lnTo>
                  <a:pt x="0" y="0"/>
                </a:lnTo>
                <a:lnTo>
                  <a:pt x="0" y="35691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57" name="object 54"/>
          <p:cNvSpPr/>
          <p:nvPr/>
        </p:nvSpPr>
        <p:spPr>
          <a:xfrm>
            <a:off x="10140144" y="1772246"/>
            <a:ext cx="1284698" cy="1045809"/>
          </a:xfrm>
          <a:custGeom>
            <a:avLst/>
            <a:gdLst/>
            <a:ahLst/>
            <a:cxnLst/>
            <a:rect l="l" t="t" r="r" b="b"/>
            <a:pathLst>
              <a:path w="1126489" h="1126489">
                <a:moveTo>
                  <a:pt x="563054" y="0"/>
                </a:moveTo>
                <a:lnTo>
                  <a:pt x="514472" y="2066"/>
                </a:lnTo>
                <a:lnTo>
                  <a:pt x="467038" y="8154"/>
                </a:lnTo>
                <a:lnTo>
                  <a:pt x="420921" y="18094"/>
                </a:lnTo>
                <a:lnTo>
                  <a:pt x="376288" y="31716"/>
                </a:lnTo>
                <a:lnTo>
                  <a:pt x="333311" y="48853"/>
                </a:lnTo>
                <a:lnTo>
                  <a:pt x="292156" y="69334"/>
                </a:lnTo>
                <a:lnTo>
                  <a:pt x="252995" y="92991"/>
                </a:lnTo>
                <a:lnTo>
                  <a:pt x="215994" y="119655"/>
                </a:lnTo>
                <a:lnTo>
                  <a:pt x="181325" y="149156"/>
                </a:lnTo>
                <a:lnTo>
                  <a:pt x="149155" y="181327"/>
                </a:lnTo>
                <a:lnTo>
                  <a:pt x="119654" y="215997"/>
                </a:lnTo>
                <a:lnTo>
                  <a:pt x="92990" y="252998"/>
                </a:lnTo>
                <a:lnTo>
                  <a:pt x="69333" y="292160"/>
                </a:lnTo>
                <a:lnTo>
                  <a:pt x="48852" y="333316"/>
                </a:lnTo>
                <a:lnTo>
                  <a:pt x="31716" y="376295"/>
                </a:lnTo>
                <a:lnTo>
                  <a:pt x="18094" y="420928"/>
                </a:lnTo>
                <a:lnTo>
                  <a:pt x="8154" y="467047"/>
                </a:lnTo>
                <a:lnTo>
                  <a:pt x="2066" y="514483"/>
                </a:lnTo>
                <a:lnTo>
                  <a:pt x="0" y="563067"/>
                </a:lnTo>
                <a:lnTo>
                  <a:pt x="2066" y="611646"/>
                </a:lnTo>
                <a:lnTo>
                  <a:pt x="8154" y="659079"/>
                </a:lnTo>
                <a:lnTo>
                  <a:pt x="18094" y="705195"/>
                </a:lnTo>
                <a:lnTo>
                  <a:pt x="31716" y="749826"/>
                </a:lnTo>
                <a:lnTo>
                  <a:pt x="48852" y="792802"/>
                </a:lnTo>
                <a:lnTo>
                  <a:pt x="69333" y="833956"/>
                </a:lnTo>
                <a:lnTo>
                  <a:pt x="92990" y="873117"/>
                </a:lnTo>
                <a:lnTo>
                  <a:pt x="119654" y="910116"/>
                </a:lnTo>
                <a:lnTo>
                  <a:pt x="149155" y="944785"/>
                </a:lnTo>
                <a:lnTo>
                  <a:pt x="181325" y="976954"/>
                </a:lnTo>
                <a:lnTo>
                  <a:pt x="215994" y="1006455"/>
                </a:lnTo>
                <a:lnTo>
                  <a:pt x="252995" y="1033118"/>
                </a:lnTo>
                <a:lnTo>
                  <a:pt x="292156" y="1056775"/>
                </a:lnTo>
                <a:lnTo>
                  <a:pt x="333311" y="1077256"/>
                </a:lnTo>
                <a:lnTo>
                  <a:pt x="376288" y="1094392"/>
                </a:lnTo>
                <a:lnTo>
                  <a:pt x="420921" y="1108014"/>
                </a:lnTo>
                <a:lnTo>
                  <a:pt x="467038" y="1117954"/>
                </a:lnTo>
                <a:lnTo>
                  <a:pt x="514472" y="1124042"/>
                </a:lnTo>
                <a:lnTo>
                  <a:pt x="563054" y="1126108"/>
                </a:lnTo>
                <a:lnTo>
                  <a:pt x="611636" y="1124042"/>
                </a:lnTo>
                <a:lnTo>
                  <a:pt x="659070" y="1117954"/>
                </a:lnTo>
                <a:lnTo>
                  <a:pt x="705187" y="1108014"/>
                </a:lnTo>
                <a:lnTo>
                  <a:pt x="749820" y="1094392"/>
                </a:lnTo>
                <a:lnTo>
                  <a:pt x="792797" y="1077256"/>
                </a:lnTo>
                <a:lnTo>
                  <a:pt x="833952" y="1056775"/>
                </a:lnTo>
                <a:lnTo>
                  <a:pt x="873113" y="1033118"/>
                </a:lnTo>
                <a:lnTo>
                  <a:pt x="910114" y="1006455"/>
                </a:lnTo>
                <a:lnTo>
                  <a:pt x="944783" y="976954"/>
                </a:lnTo>
                <a:lnTo>
                  <a:pt x="976953" y="944785"/>
                </a:lnTo>
                <a:lnTo>
                  <a:pt x="1006454" y="910116"/>
                </a:lnTo>
                <a:lnTo>
                  <a:pt x="1033118" y="873117"/>
                </a:lnTo>
                <a:lnTo>
                  <a:pt x="1056775" y="833956"/>
                </a:lnTo>
                <a:lnTo>
                  <a:pt x="1077256" y="792802"/>
                </a:lnTo>
                <a:lnTo>
                  <a:pt x="1094392" y="749826"/>
                </a:lnTo>
                <a:lnTo>
                  <a:pt x="1108014" y="705195"/>
                </a:lnTo>
                <a:lnTo>
                  <a:pt x="1117954" y="659079"/>
                </a:lnTo>
                <a:lnTo>
                  <a:pt x="1124042" y="611646"/>
                </a:lnTo>
                <a:lnTo>
                  <a:pt x="1126108" y="563067"/>
                </a:lnTo>
                <a:lnTo>
                  <a:pt x="1124042" y="514483"/>
                </a:lnTo>
                <a:lnTo>
                  <a:pt x="1117954" y="467047"/>
                </a:lnTo>
                <a:lnTo>
                  <a:pt x="1108014" y="420928"/>
                </a:lnTo>
                <a:lnTo>
                  <a:pt x="1094392" y="376295"/>
                </a:lnTo>
                <a:lnTo>
                  <a:pt x="1077256" y="333316"/>
                </a:lnTo>
                <a:lnTo>
                  <a:pt x="1056775" y="292160"/>
                </a:lnTo>
                <a:lnTo>
                  <a:pt x="1033118" y="252998"/>
                </a:lnTo>
                <a:lnTo>
                  <a:pt x="1006454" y="215997"/>
                </a:lnTo>
                <a:lnTo>
                  <a:pt x="976953" y="181327"/>
                </a:lnTo>
                <a:lnTo>
                  <a:pt x="944783" y="149156"/>
                </a:lnTo>
                <a:lnTo>
                  <a:pt x="910114" y="119655"/>
                </a:lnTo>
                <a:lnTo>
                  <a:pt x="873113" y="92991"/>
                </a:lnTo>
                <a:lnTo>
                  <a:pt x="833952" y="69334"/>
                </a:lnTo>
                <a:lnTo>
                  <a:pt x="792797" y="48853"/>
                </a:lnTo>
                <a:lnTo>
                  <a:pt x="749820" y="31716"/>
                </a:lnTo>
                <a:lnTo>
                  <a:pt x="705187" y="18094"/>
                </a:lnTo>
                <a:lnTo>
                  <a:pt x="659070" y="8154"/>
                </a:lnTo>
                <a:lnTo>
                  <a:pt x="611636" y="2066"/>
                </a:lnTo>
                <a:lnTo>
                  <a:pt x="563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58" name="object 55"/>
          <p:cNvSpPr txBox="1"/>
          <p:nvPr/>
        </p:nvSpPr>
        <p:spPr>
          <a:xfrm>
            <a:off x="3463956" y="3075153"/>
            <a:ext cx="2600368" cy="660956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4483" marR="5793" indent="12311" algn="ctr">
              <a:spcBef>
                <a:spcPts val="114"/>
              </a:spcBef>
            </a:pPr>
            <a:r>
              <a:rPr lang="es-CO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OBLIGACIONES EN PROCESO DE DISCUSIÓN EN SEDE JUDICIAL</a:t>
            </a:r>
            <a:endParaRPr lang="es-CO" sz="1400" b="1" dirty="0">
              <a:solidFill>
                <a:schemeClr val="bg1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7" name="object 64"/>
          <p:cNvSpPr/>
          <p:nvPr/>
        </p:nvSpPr>
        <p:spPr>
          <a:xfrm>
            <a:off x="4109799" y="1822359"/>
            <a:ext cx="1284698" cy="995696"/>
          </a:xfrm>
          <a:custGeom>
            <a:avLst/>
            <a:gdLst/>
            <a:ahLst/>
            <a:cxnLst/>
            <a:rect l="l" t="t" r="r" b="b"/>
            <a:pathLst>
              <a:path w="1126490" h="1126489">
                <a:moveTo>
                  <a:pt x="563054" y="0"/>
                </a:moveTo>
                <a:lnTo>
                  <a:pt x="514472" y="2066"/>
                </a:lnTo>
                <a:lnTo>
                  <a:pt x="467038" y="8154"/>
                </a:lnTo>
                <a:lnTo>
                  <a:pt x="420921" y="18094"/>
                </a:lnTo>
                <a:lnTo>
                  <a:pt x="376288" y="31716"/>
                </a:lnTo>
                <a:lnTo>
                  <a:pt x="333311" y="48853"/>
                </a:lnTo>
                <a:lnTo>
                  <a:pt x="292156" y="69334"/>
                </a:lnTo>
                <a:lnTo>
                  <a:pt x="252995" y="92991"/>
                </a:lnTo>
                <a:lnTo>
                  <a:pt x="215994" y="119655"/>
                </a:lnTo>
                <a:lnTo>
                  <a:pt x="181325" y="149156"/>
                </a:lnTo>
                <a:lnTo>
                  <a:pt x="149155" y="181327"/>
                </a:lnTo>
                <a:lnTo>
                  <a:pt x="119654" y="215997"/>
                </a:lnTo>
                <a:lnTo>
                  <a:pt x="92990" y="252998"/>
                </a:lnTo>
                <a:lnTo>
                  <a:pt x="69333" y="292160"/>
                </a:lnTo>
                <a:lnTo>
                  <a:pt x="48852" y="333316"/>
                </a:lnTo>
                <a:lnTo>
                  <a:pt x="31716" y="376295"/>
                </a:lnTo>
                <a:lnTo>
                  <a:pt x="18094" y="420928"/>
                </a:lnTo>
                <a:lnTo>
                  <a:pt x="8154" y="467047"/>
                </a:lnTo>
                <a:lnTo>
                  <a:pt x="2066" y="514483"/>
                </a:lnTo>
                <a:lnTo>
                  <a:pt x="0" y="563067"/>
                </a:lnTo>
                <a:lnTo>
                  <a:pt x="2066" y="611646"/>
                </a:lnTo>
                <a:lnTo>
                  <a:pt x="8154" y="659079"/>
                </a:lnTo>
                <a:lnTo>
                  <a:pt x="18094" y="705195"/>
                </a:lnTo>
                <a:lnTo>
                  <a:pt x="31716" y="749826"/>
                </a:lnTo>
                <a:lnTo>
                  <a:pt x="48852" y="792802"/>
                </a:lnTo>
                <a:lnTo>
                  <a:pt x="69333" y="833956"/>
                </a:lnTo>
                <a:lnTo>
                  <a:pt x="92990" y="873117"/>
                </a:lnTo>
                <a:lnTo>
                  <a:pt x="119654" y="910116"/>
                </a:lnTo>
                <a:lnTo>
                  <a:pt x="149155" y="944785"/>
                </a:lnTo>
                <a:lnTo>
                  <a:pt x="181325" y="976954"/>
                </a:lnTo>
                <a:lnTo>
                  <a:pt x="215994" y="1006455"/>
                </a:lnTo>
                <a:lnTo>
                  <a:pt x="252995" y="1033118"/>
                </a:lnTo>
                <a:lnTo>
                  <a:pt x="292156" y="1056775"/>
                </a:lnTo>
                <a:lnTo>
                  <a:pt x="333311" y="1077256"/>
                </a:lnTo>
                <a:lnTo>
                  <a:pt x="376288" y="1094392"/>
                </a:lnTo>
                <a:lnTo>
                  <a:pt x="420921" y="1108014"/>
                </a:lnTo>
                <a:lnTo>
                  <a:pt x="467038" y="1117954"/>
                </a:lnTo>
                <a:lnTo>
                  <a:pt x="514472" y="1124042"/>
                </a:lnTo>
                <a:lnTo>
                  <a:pt x="563054" y="1126108"/>
                </a:lnTo>
                <a:lnTo>
                  <a:pt x="611636" y="1124042"/>
                </a:lnTo>
                <a:lnTo>
                  <a:pt x="659070" y="1117954"/>
                </a:lnTo>
                <a:lnTo>
                  <a:pt x="705187" y="1108014"/>
                </a:lnTo>
                <a:lnTo>
                  <a:pt x="749820" y="1094392"/>
                </a:lnTo>
                <a:lnTo>
                  <a:pt x="792797" y="1077256"/>
                </a:lnTo>
                <a:lnTo>
                  <a:pt x="833952" y="1056775"/>
                </a:lnTo>
                <a:lnTo>
                  <a:pt x="873113" y="1033118"/>
                </a:lnTo>
                <a:lnTo>
                  <a:pt x="910114" y="1006455"/>
                </a:lnTo>
                <a:lnTo>
                  <a:pt x="944783" y="976954"/>
                </a:lnTo>
                <a:lnTo>
                  <a:pt x="976953" y="944785"/>
                </a:lnTo>
                <a:lnTo>
                  <a:pt x="1006454" y="910116"/>
                </a:lnTo>
                <a:lnTo>
                  <a:pt x="1033118" y="873117"/>
                </a:lnTo>
                <a:lnTo>
                  <a:pt x="1056775" y="833956"/>
                </a:lnTo>
                <a:lnTo>
                  <a:pt x="1077256" y="792802"/>
                </a:lnTo>
                <a:lnTo>
                  <a:pt x="1094392" y="749826"/>
                </a:lnTo>
                <a:lnTo>
                  <a:pt x="1108014" y="705195"/>
                </a:lnTo>
                <a:lnTo>
                  <a:pt x="1117954" y="659079"/>
                </a:lnTo>
                <a:lnTo>
                  <a:pt x="1124042" y="611646"/>
                </a:lnTo>
                <a:lnTo>
                  <a:pt x="1126109" y="563067"/>
                </a:lnTo>
                <a:lnTo>
                  <a:pt x="1124042" y="514483"/>
                </a:lnTo>
                <a:lnTo>
                  <a:pt x="1117954" y="467047"/>
                </a:lnTo>
                <a:lnTo>
                  <a:pt x="1108014" y="420928"/>
                </a:lnTo>
                <a:lnTo>
                  <a:pt x="1094392" y="376295"/>
                </a:lnTo>
                <a:lnTo>
                  <a:pt x="1077256" y="333316"/>
                </a:lnTo>
                <a:lnTo>
                  <a:pt x="1056775" y="292160"/>
                </a:lnTo>
                <a:lnTo>
                  <a:pt x="1033118" y="252998"/>
                </a:lnTo>
                <a:lnTo>
                  <a:pt x="1006454" y="215997"/>
                </a:lnTo>
                <a:lnTo>
                  <a:pt x="976953" y="181327"/>
                </a:lnTo>
                <a:lnTo>
                  <a:pt x="944783" y="149156"/>
                </a:lnTo>
                <a:lnTo>
                  <a:pt x="910114" y="119655"/>
                </a:lnTo>
                <a:lnTo>
                  <a:pt x="873113" y="92991"/>
                </a:lnTo>
                <a:lnTo>
                  <a:pt x="833952" y="69334"/>
                </a:lnTo>
                <a:lnTo>
                  <a:pt x="792797" y="48853"/>
                </a:lnTo>
                <a:lnTo>
                  <a:pt x="749820" y="31716"/>
                </a:lnTo>
                <a:lnTo>
                  <a:pt x="705187" y="18094"/>
                </a:lnTo>
                <a:lnTo>
                  <a:pt x="659070" y="8154"/>
                </a:lnTo>
                <a:lnTo>
                  <a:pt x="611636" y="2066"/>
                </a:lnTo>
                <a:lnTo>
                  <a:pt x="563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73" name="object 72"/>
          <p:cNvSpPr/>
          <p:nvPr/>
        </p:nvSpPr>
        <p:spPr>
          <a:xfrm>
            <a:off x="1291712" y="2965818"/>
            <a:ext cx="1528128" cy="45719"/>
          </a:xfrm>
          <a:custGeom>
            <a:avLst/>
            <a:gdLst/>
            <a:ahLst/>
            <a:cxnLst/>
            <a:rect l="l" t="t" r="r" b="b"/>
            <a:pathLst>
              <a:path w="612140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77" name="object 76"/>
          <p:cNvSpPr/>
          <p:nvPr/>
        </p:nvSpPr>
        <p:spPr>
          <a:xfrm flipV="1">
            <a:off x="7041493" y="2875917"/>
            <a:ext cx="1617436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78" name="object 77"/>
          <p:cNvSpPr/>
          <p:nvPr/>
        </p:nvSpPr>
        <p:spPr>
          <a:xfrm>
            <a:off x="1272684" y="3748542"/>
            <a:ext cx="1528128" cy="82682"/>
          </a:xfrm>
          <a:custGeom>
            <a:avLst/>
            <a:gdLst/>
            <a:ahLst/>
            <a:cxnLst/>
            <a:rect l="l" t="t" r="r" b="b"/>
            <a:pathLst>
              <a:path w="612140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5" name="Rectángulo 4"/>
          <p:cNvSpPr/>
          <p:nvPr/>
        </p:nvSpPr>
        <p:spPr>
          <a:xfrm>
            <a:off x="2590248" y="770422"/>
            <a:ext cx="7294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APLICACIÓN ARTÍCULO 7 DEL DECRETO LEGISLATIVO 678 DE 2020 MEDIDAS PARA LA RECUPERACIÓN DE CARTERA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9570" r="8225" b="15184"/>
          <a:stretch/>
        </p:blipFill>
        <p:spPr>
          <a:xfrm>
            <a:off x="1511607" y="1968087"/>
            <a:ext cx="939547" cy="693937"/>
          </a:xfrm>
          <a:prstGeom prst="rect">
            <a:avLst/>
          </a:prstGeom>
        </p:spPr>
      </p:pic>
      <p:sp>
        <p:nvSpPr>
          <p:cNvPr id="84" name="object 18"/>
          <p:cNvSpPr txBox="1"/>
          <p:nvPr/>
        </p:nvSpPr>
        <p:spPr>
          <a:xfrm>
            <a:off x="9821069" y="3198145"/>
            <a:ext cx="1821128" cy="260847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4483" marR="5793" algn="ctr">
              <a:spcBef>
                <a:spcPts val="114"/>
              </a:spcBef>
            </a:pPr>
            <a:r>
              <a:rPr lang="es-CO" sz="1600" dirty="0">
                <a:solidFill>
                  <a:schemeClr val="bg1"/>
                </a:solidFill>
              </a:rPr>
              <a:t>RESPONSABILIDADES</a:t>
            </a:r>
            <a:endParaRPr sz="1597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9" name="object 44"/>
          <p:cNvSpPr txBox="1"/>
          <p:nvPr/>
        </p:nvSpPr>
        <p:spPr>
          <a:xfrm>
            <a:off x="9485336" y="3841394"/>
            <a:ext cx="2462222" cy="1953618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Adecuación tecnológica</a:t>
            </a:r>
          </a:p>
          <a:p>
            <a:pPr marL="171450" indent="-171450" algn="just">
              <a:buFontTx/>
              <a:buChar char="-"/>
            </a:pP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Adecuar </a:t>
            </a:r>
            <a:r>
              <a:rPr lang="es-CO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los liquidadores para que los 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deudores puedan </a:t>
            </a:r>
            <a:r>
              <a:rPr lang="es-CO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acceder a los formularios y recibos de pago con las condiciones 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establecidas</a:t>
            </a:r>
          </a:p>
          <a:p>
            <a:pPr marL="171450" indent="-171450" algn="just">
              <a:buFontTx/>
              <a:buChar char="-"/>
            </a:pP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Parametrizar los sistemas de la Entidad para </a:t>
            </a:r>
            <a:r>
              <a:rPr lang="es-CO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que los pagos realizados 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 vean </a:t>
            </a:r>
            <a:r>
              <a:rPr lang="es-CO" sz="105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reflejandos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CO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saldo cero “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0”</a:t>
            </a:r>
          </a:p>
          <a:p>
            <a:pPr marL="171450" indent="-171450" algn="just">
              <a:buFontTx/>
              <a:buChar char="-"/>
            </a:pP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Habilitar </a:t>
            </a:r>
            <a:r>
              <a:rPr lang="es-CO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los medios de pago electrónicos que faciliten el acceso de los </a:t>
            </a:r>
            <a:r>
              <a:rPr lang="es-CO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deudores</a:t>
            </a:r>
            <a:endParaRPr lang="es-CO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object 75"/>
          <p:cNvSpPr/>
          <p:nvPr/>
        </p:nvSpPr>
        <p:spPr>
          <a:xfrm flipV="1">
            <a:off x="9836198" y="3736109"/>
            <a:ext cx="1830165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38" name="object 15"/>
          <p:cNvSpPr txBox="1"/>
          <p:nvPr/>
        </p:nvSpPr>
        <p:spPr>
          <a:xfrm>
            <a:off x="3577317" y="3868834"/>
            <a:ext cx="2712924" cy="1876674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Haber </a:t>
            </a:r>
            <a:r>
              <a:rPr lang="es-CO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presentado la demanda antes de la entrada en vigencia del </a:t>
            </a: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Decreto. 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 </a:t>
            </a:r>
            <a:r>
              <a:rPr lang="es-CO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no exista sentencia o decisión judicial en </a:t>
            </a: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firme.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Adjuntar </a:t>
            </a:r>
            <a:r>
              <a:rPr lang="es-CO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prueba del pago de las obligaciones </a:t>
            </a: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 </a:t>
            </a:r>
            <a:r>
              <a:rPr lang="es-CO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los plazos </a:t>
            </a: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del Decreto.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Entidad presentará </a:t>
            </a:r>
            <a:r>
              <a:rPr lang="es-CO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ante el juez correspondiente los documentos que demuestren el pago </a:t>
            </a:r>
            <a:r>
              <a:rPr lang="es-CO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realizado</a:t>
            </a:r>
            <a:endParaRPr lang="es-CO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4"/>
          <a:srcRect l="3704" t="8749" r="2773" b="3237"/>
          <a:stretch/>
        </p:blipFill>
        <p:spPr>
          <a:xfrm>
            <a:off x="4302862" y="2036597"/>
            <a:ext cx="884236" cy="626304"/>
          </a:xfrm>
          <a:prstGeom prst="rect">
            <a:avLst/>
          </a:prstGeom>
        </p:spPr>
      </p:pic>
      <p:sp>
        <p:nvSpPr>
          <p:cNvPr id="140" name="object 75"/>
          <p:cNvSpPr/>
          <p:nvPr/>
        </p:nvSpPr>
        <p:spPr>
          <a:xfrm flipV="1">
            <a:off x="3933805" y="3717900"/>
            <a:ext cx="1830165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pic>
        <p:nvPicPr>
          <p:cNvPr id="141" name="Imagen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99" y="1995337"/>
            <a:ext cx="977981" cy="666687"/>
          </a:xfrm>
          <a:prstGeom prst="rect">
            <a:avLst/>
          </a:prstGeom>
        </p:spPr>
      </p:pic>
      <p:sp>
        <p:nvSpPr>
          <p:cNvPr id="142" name="object 76"/>
          <p:cNvSpPr/>
          <p:nvPr/>
        </p:nvSpPr>
        <p:spPr>
          <a:xfrm flipV="1">
            <a:off x="7080163" y="3736109"/>
            <a:ext cx="1617436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44" name="object 15"/>
          <p:cNvSpPr txBox="1"/>
          <p:nvPr/>
        </p:nvSpPr>
        <p:spPr>
          <a:xfrm>
            <a:off x="6510770" y="3846185"/>
            <a:ext cx="2712924" cy="2045951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Haber presentado el recurso antes de la entrada en vigencia del Decreto. 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Que no exista decisión en firme que le ponga fin al respectivo proceso en sede administrativa. 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Adjuntar constancia del pago de las obligaciones objeto de discusión de acuerdo, junto con la solicitud expresa y escrita de desistimiento. </a:t>
            </a:r>
          </a:p>
          <a:p>
            <a:pPr marL="171450" indent="-171450" algn="just">
              <a:buFontTx/>
              <a:buChar char="-"/>
            </a:pPr>
            <a:r>
              <a:rPr lang="es-CO" sz="11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La Entidad gestionará la solicitud previo estudio de los requisitos.</a:t>
            </a:r>
            <a:endParaRPr lang="es-CO" sz="1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object 55"/>
          <p:cNvSpPr txBox="1"/>
          <p:nvPr/>
        </p:nvSpPr>
        <p:spPr>
          <a:xfrm>
            <a:off x="6588697" y="3056944"/>
            <a:ext cx="2600368" cy="660956"/>
          </a:xfrm>
          <a:prstGeom prst="rect">
            <a:avLst/>
          </a:prstGeom>
        </p:spPr>
        <p:txBody>
          <a:bodyPr vert="horz" wrap="square" lIns="0" tIns="14484" rIns="0" bIns="0" rtlCol="0">
            <a:spAutoFit/>
          </a:bodyPr>
          <a:lstStyle/>
          <a:p>
            <a:pPr marL="14483" marR="5793" indent="12311" algn="ctr">
              <a:spcBef>
                <a:spcPts val="114"/>
              </a:spcBef>
            </a:pPr>
            <a:r>
              <a:rPr lang="es-CO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ACTOS ADMINISTRATIVO QUE SE ENCUENTRE EN DISCUSIÓN EN SEDE ADMINISTRATIVA </a:t>
            </a:r>
            <a:endParaRPr lang="es-CO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46" name="object 75"/>
          <p:cNvSpPr/>
          <p:nvPr/>
        </p:nvSpPr>
        <p:spPr>
          <a:xfrm flipV="1">
            <a:off x="3952326" y="2923573"/>
            <a:ext cx="1830165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47" name="object 75"/>
          <p:cNvSpPr/>
          <p:nvPr/>
        </p:nvSpPr>
        <p:spPr>
          <a:xfrm flipV="1">
            <a:off x="9884726" y="2906549"/>
            <a:ext cx="1830165" cy="45719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pic>
        <p:nvPicPr>
          <p:cNvPr id="148" name="Imagen 147"/>
          <p:cNvPicPr>
            <a:picLocks noChangeAspect="1"/>
          </p:cNvPicPr>
          <p:nvPr/>
        </p:nvPicPr>
        <p:blipFill rotWithShape="1">
          <a:blip r:embed="rId6"/>
          <a:srcRect r="11949" b="16641"/>
          <a:stretch/>
        </p:blipFill>
        <p:spPr>
          <a:xfrm>
            <a:off x="10319885" y="2004735"/>
            <a:ext cx="914174" cy="5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4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ESCENARIOS DECRETO 678</a:t>
            </a:r>
            <a:endParaRPr lang="es-CO" sz="32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6001451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/>
        </p:nvCxnSpPr>
        <p:spPr>
          <a:xfrm>
            <a:off x="3064213" y="1150309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/>
          </p:nvPr>
        </p:nvGraphicFramePr>
        <p:xfrm>
          <a:off x="838200" y="2508511"/>
          <a:ext cx="11109358" cy="330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75657" y="1283670"/>
            <a:ext cx="958813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500" dirty="0"/>
              <a:t>Deudor </a:t>
            </a:r>
            <a:r>
              <a:rPr lang="es-CO" sz="1500" dirty="0" smtClean="0"/>
              <a:t>de </a:t>
            </a:r>
            <a:r>
              <a:rPr lang="es-CO" sz="1500" dirty="0"/>
              <a:t>la SDM por obligaciones de tránsito en </a:t>
            </a:r>
            <a:r>
              <a:rPr lang="es-CO" sz="1500" dirty="0" smtClean="0"/>
              <a:t>mora, comparendo </a:t>
            </a:r>
            <a:r>
              <a:rPr lang="es-CO" sz="1500" dirty="0"/>
              <a:t>No. </a:t>
            </a:r>
            <a:r>
              <a:rPr lang="es-CO" sz="1500" dirty="0" smtClean="0"/>
              <a:t>10534177 </a:t>
            </a:r>
            <a:r>
              <a:rPr lang="es-CO" sz="1500" dirty="0"/>
              <a:t>por valor $689.400</a:t>
            </a:r>
            <a:r>
              <a:rPr lang="es-CO" sz="1500" dirty="0" smtClean="0"/>
              <a:t> </a:t>
            </a:r>
            <a:r>
              <a:rPr lang="es-CO" sz="1500" dirty="0"/>
              <a:t>fecha imposición </a:t>
            </a:r>
            <a:r>
              <a:rPr lang="es-CO" sz="1500" dirty="0" smtClean="0"/>
              <a:t>26/05/2016, fecha resolución </a:t>
            </a:r>
            <a:r>
              <a:rPr lang="es-CO" sz="1500" dirty="0"/>
              <a:t>de </a:t>
            </a:r>
            <a:r>
              <a:rPr lang="es-CO" sz="1500" dirty="0" smtClean="0"/>
              <a:t>fallo 1/06/2016.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0703" y="1947079"/>
            <a:ext cx="236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 smtClean="0"/>
              <a:t>LIQUIDACIÓN ANTES DEL 21 DE MAYO DE 2020</a:t>
            </a:r>
            <a:endParaRPr lang="es-CO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43387" y="1922417"/>
            <a:ext cx="188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 smtClean="0"/>
              <a:t>80% SIN INTERESES OCTUBRE</a:t>
            </a:r>
            <a:endParaRPr lang="es-CO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10146" y="1891097"/>
            <a:ext cx="188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/>
              <a:t>9</a:t>
            </a:r>
            <a:r>
              <a:rPr lang="es-CO" sz="1600" b="1" u="sng" dirty="0" smtClean="0"/>
              <a:t>0% SIN INTERESES NOV – DIC 2020</a:t>
            </a:r>
            <a:endParaRPr lang="es-CO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942407" y="1853049"/>
            <a:ext cx="213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 smtClean="0"/>
              <a:t>100% SIN INTERESES ENE – MAY 2021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071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4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C8D4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 EJEMPLO EMPIEZA POR CASA </a:t>
            </a:r>
            <a:endParaRPr lang="es-CO" sz="32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6001451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/>
        </p:nvCxnSpPr>
        <p:spPr>
          <a:xfrm>
            <a:off x="3064213" y="1150309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2205583" y="1495033"/>
            <a:ext cx="7850778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4421 SERVIDORES DEUDORES DE LA SDM: $1.352 MILLONES </a:t>
            </a:r>
            <a:endParaRPr lang="es-CO" b="1" dirty="0"/>
          </a:p>
        </p:txBody>
      </p:sp>
      <p:sp>
        <p:nvSpPr>
          <p:cNvPr id="16" name="Rectángulo 15"/>
          <p:cNvSpPr/>
          <p:nvPr/>
        </p:nvSpPr>
        <p:spPr>
          <a:xfrm>
            <a:off x="1150968" y="2607483"/>
            <a:ext cx="3463697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 smtClean="0"/>
              <a:t>1. CARTA ALCALDESA Y SECRETARIO</a:t>
            </a:r>
            <a:endParaRPr lang="es-CO" b="1" dirty="0"/>
          </a:p>
        </p:txBody>
      </p:sp>
      <p:sp>
        <p:nvSpPr>
          <p:cNvPr id="17" name="Rectángulo 16"/>
          <p:cNvSpPr/>
          <p:nvPr/>
        </p:nvSpPr>
        <p:spPr>
          <a:xfrm>
            <a:off x="1150966" y="3664848"/>
            <a:ext cx="3463697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b="1" dirty="0" smtClean="0"/>
          </a:p>
          <a:p>
            <a:r>
              <a:rPr lang="es-CO" b="1" dirty="0" smtClean="0"/>
              <a:t>2. #EL EJEMPLO EMPIEZA POR CASA (Redes)</a:t>
            </a:r>
            <a:endParaRPr lang="es-CO" b="1" dirty="0"/>
          </a:p>
        </p:txBody>
      </p:sp>
      <p:sp>
        <p:nvSpPr>
          <p:cNvPr id="18" name="Rectángulo 17"/>
          <p:cNvSpPr/>
          <p:nvPr/>
        </p:nvSpPr>
        <p:spPr>
          <a:xfrm>
            <a:off x="1150966" y="4795090"/>
            <a:ext cx="3463697" cy="1113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b="1" dirty="0" smtClean="0"/>
              <a:t>3. AGRADECIMIENTO</a:t>
            </a:r>
          </a:p>
          <a:p>
            <a:r>
              <a:rPr lang="es-CO" b="1" dirty="0" smtClean="0"/>
              <a:t>“YA DIMOS EJEMPLO AHORA TE TOCA A TI</a:t>
            </a:r>
            <a:r>
              <a:rPr lang="es-CO" b="1" dirty="0"/>
              <a:t>” (Redes)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436914" y="-65314"/>
            <a:ext cx="0" cy="6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lecha derecha 18"/>
          <p:cNvSpPr/>
          <p:nvPr/>
        </p:nvSpPr>
        <p:spPr>
          <a:xfrm>
            <a:off x="5499466" y="2866888"/>
            <a:ext cx="1841863" cy="305535"/>
          </a:xfrm>
          <a:prstGeom prst="rightArrow">
            <a:avLst/>
          </a:prstGeom>
          <a:solidFill>
            <a:srgbClr val="BED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727" y="2410049"/>
            <a:ext cx="2310356" cy="35383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4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l="39223" t="-1030" r="6" b="13699"/>
          <a:stretch/>
        </p:blipFill>
        <p:spPr>
          <a:xfrm rot="6611686">
            <a:off x="1130711" y="416201"/>
            <a:ext cx="3830662" cy="42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 descr="Safirit Paraguas Azul Mar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916108">
            <a:off x="4316278" y="421303"/>
            <a:ext cx="5252178" cy="525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 rot="1620115">
            <a:off x="7288714" y="2959614"/>
            <a:ext cx="6017862" cy="6080315"/>
          </a:xfrm>
          <a:prstGeom prst="rect">
            <a:avLst/>
          </a:prstGeom>
          <a:solidFill>
            <a:srgbClr val="103955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2479762" y="143050"/>
            <a:ext cx="963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000"/>
              <a:buFont typeface="Arial"/>
              <a:buNone/>
            </a:pPr>
            <a:r>
              <a:rPr lang="es-CO" sz="4000" b="1" dirty="0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MODELO DE GESTIÓN JURÍDICA?</a:t>
            </a:r>
            <a:endParaRPr sz="4000" b="1" dirty="0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000"/>
              <a:buFont typeface="Arial"/>
              <a:buNone/>
            </a:pPr>
            <a:r>
              <a:rPr lang="es-CO" sz="4000" b="1" dirty="0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Decreto Distrital 430 </a:t>
            </a:r>
            <a:r>
              <a:rPr lang="es-CO" sz="40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de </a:t>
            </a:r>
            <a:r>
              <a:rPr lang="es-CO" sz="4000" b="1" smtClean="0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2018 </a:t>
            </a:r>
            <a:endParaRPr sz="4000" b="1" dirty="0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7648314" y="3173752"/>
            <a:ext cx="4471040" cy="240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EL MGJ PERMITIRÁ: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Facilitar la toma de decisiones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Proteger los intereses del D.C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Prevenir el daño antijurídico</a:t>
            </a:r>
            <a:endParaRPr sz="16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82015" y="1468739"/>
            <a:ext cx="46194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8CAD3C"/>
                </a:solidFill>
                <a:latin typeface="Arial Rounded"/>
                <a:ea typeface="Arial Rounded"/>
                <a:cs typeface="Arial Rounded"/>
                <a:sym typeface="Arial Rounded"/>
              </a:rPr>
              <a:t>SISTEMA INTEGRAL </a:t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 rot="374056">
            <a:off x="-17148" y="6704387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60525" y="2016075"/>
            <a:ext cx="46194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dirigido a la </a:t>
            </a:r>
            <a:r>
              <a:rPr lang="es-CO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administración</a:t>
            </a: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orientación</a:t>
            </a: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O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CO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s-CO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gestión jurídica en el ámbito distrital en busca de alcanzar altos estándares de eficiencia y seguridad jurídica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6236420" y="2328846"/>
            <a:ext cx="1756124" cy="459800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Marco General de actuación </a:t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5626576" y="4139775"/>
            <a:ext cx="1315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Gerencia Jurídica</a:t>
            </a:r>
            <a:endParaRPr sz="1900"/>
          </a:p>
        </p:txBody>
      </p:sp>
      <p:cxnSp>
        <p:nvCxnSpPr>
          <p:cNvPr id="99" name="Google Shape;99;p4"/>
          <p:cNvCxnSpPr/>
          <p:nvPr/>
        </p:nvCxnSpPr>
        <p:spPr>
          <a:xfrm rot="10800000">
            <a:off x="6678368" y="4495451"/>
            <a:ext cx="26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0" name="Google Shape;100;p4" descr="Imagen que contiene dibuj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0786" y="5994245"/>
            <a:ext cx="2812543" cy="9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404874" y="4652850"/>
            <a:ext cx="41307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8CAD3C"/>
                </a:solidFill>
                <a:latin typeface="Arial Rounded"/>
                <a:ea typeface="Arial Rounded"/>
                <a:cs typeface="Arial Rounded"/>
                <a:sym typeface="Arial Rounded"/>
              </a:rPr>
              <a:t>Principio orientador :</a:t>
            </a:r>
            <a:endParaRPr sz="2800" b="1">
              <a:solidFill>
                <a:srgbClr val="8CAD3C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8CAD3C"/>
                </a:solidFill>
                <a:latin typeface="Arial Rounded"/>
                <a:ea typeface="Arial Rounded"/>
                <a:cs typeface="Arial Rounded"/>
                <a:sym typeface="Arial Rounded"/>
              </a:rPr>
              <a:t>Buena</a:t>
            </a:r>
            <a:r>
              <a:rPr lang="es-CO" sz="100">
                <a:solidFill>
                  <a:srgbClr val="8CAD3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800" b="1">
                <a:solidFill>
                  <a:srgbClr val="8CAD3C"/>
                </a:solidFill>
                <a:latin typeface="Arial Rounded"/>
                <a:ea typeface="Arial Rounded"/>
                <a:cs typeface="Arial Rounded"/>
                <a:sym typeface="Arial Rounded"/>
              </a:rPr>
              <a:t>administración</a:t>
            </a:r>
            <a:endParaRPr sz="2800" b="1">
              <a:solidFill>
                <a:srgbClr val="8CAD3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271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57783" y="117474"/>
            <a:ext cx="48894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55"/>
              </a:buClr>
              <a:buSzPts val="4400"/>
              <a:buFont typeface="Arial Rounded"/>
              <a:buNone/>
            </a:pPr>
            <a:r>
              <a:rPr lang="es-CO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s-CO" sz="49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OBJETIVOS</a:t>
            </a:r>
            <a:endParaRPr b="1">
              <a:solidFill>
                <a:srgbClr val="1039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0" y="5996034"/>
            <a:ext cx="12292414" cy="861966"/>
          </a:xfrm>
          <a:prstGeom prst="rect">
            <a:avLst/>
          </a:prstGeom>
          <a:solidFill>
            <a:srgbClr val="103955"/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 rot="374056">
            <a:off x="-107605" y="6730099"/>
            <a:ext cx="8938670" cy="596458"/>
          </a:xfrm>
          <a:prstGeom prst="rect">
            <a:avLst/>
          </a:prstGeom>
          <a:solidFill>
            <a:srgbClr val="3FA6DB">
              <a:alpha val="44705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l="27517" t="-1030" r="6" b="13949"/>
          <a:stretch/>
        </p:blipFill>
        <p:spPr>
          <a:xfrm rot="10642458">
            <a:off x="91200" y="1772410"/>
            <a:ext cx="3518246" cy="324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/>
          <p:nvPr/>
        </p:nvSpPr>
        <p:spPr>
          <a:xfrm>
            <a:off x="2270386" y="1322205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 y asesorar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Alcalde Mayor en temas jurídicos </a:t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3047999" y="1872944"/>
            <a:ext cx="68144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Dirigir, coordinar y orientar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asuntos jurídicos del Distrito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3282121" y="2523474"/>
            <a:ext cx="77355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un esquema integral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actuación para las áreas jurídicas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446517" y="4955460"/>
            <a:ext cx="90298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soporte al ejercicio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función jurídica para garantizar integridad, coordinación y unificación.</a:t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2270386" y="4417216"/>
            <a:ext cx="87162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las actividades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jurídicas dirigidas a la planeación, ejecución y control </a:t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3357710" y="3154471"/>
            <a:ext cx="66575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la cultura de prevención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daño antijurídico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3078295" y="3818996"/>
            <a:ext cx="75405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cultura del cambio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implementación del Modelo  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912062" y="2577073"/>
            <a:ext cx="190958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103955"/>
                </a:solidFill>
                <a:latin typeface="Arial Rounded"/>
                <a:ea typeface="Arial Rounded"/>
                <a:cs typeface="Arial Rounded"/>
                <a:sym typeface="Arial Rounded"/>
              </a:rPr>
              <a:t>Modelo de Gestión Jurídica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0986685" y="-8800"/>
            <a:ext cx="3345754" cy="6004834"/>
          </a:xfrm>
          <a:prstGeom prst="rect">
            <a:avLst/>
          </a:prstGeom>
          <a:solidFill>
            <a:srgbClr val="3FA6DB">
              <a:alpha val="25882"/>
            </a:srgbClr>
          </a:solidFill>
          <a:ln w="12700" cap="flat" cmpd="sng">
            <a:solidFill>
              <a:srgbClr val="195477">
                <a:alpha val="1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 descr="sombrilla para playa 2.0m funda filtro uv articulaciÃ³n azul"/>
          <p:cNvSpPr/>
          <p:nvPr/>
        </p:nvSpPr>
        <p:spPr>
          <a:xfrm>
            <a:off x="3311521" y="1138236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5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3917" y="5954260"/>
            <a:ext cx="2812543" cy="90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1350</Words>
  <Application>Microsoft Office PowerPoint</Application>
  <PresentationFormat>Panorámica</PresentationFormat>
  <Paragraphs>245</Paragraphs>
  <Slides>20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 </vt:lpstr>
      <vt:lpstr>Arial Black</vt:lpstr>
      <vt:lpstr>Arial Narrow</vt:lpstr>
      <vt:lpstr>Arial Rounded</vt:lpstr>
      <vt:lpstr>Calibri</vt:lpstr>
      <vt:lpstr>Calibri Light</vt:lpstr>
      <vt:lpstr>Century Gothic</vt:lpstr>
      <vt:lpstr>Tema de Office</vt:lpstr>
      <vt:lpstr>   COMITÉ INTERSECTORIAL DE COORDINACIÓN JURÍDICA</vt:lpstr>
      <vt:lpstr>Presentación de PowerPoint</vt:lpstr>
      <vt:lpstr>APLICACIÓN DECRETO 678 SECRETARIA DISTRITAL DE MOVILIDAD</vt:lpstr>
      <vt:lpstr>DECRETO LEY 678 DE 2020</vt:lpstr>
      <vt:lpstr>CIRCULAR 011 DE 2020 SDH </vt:lpstr>
      <vt:lpstr>ESCENARIOS DECRETO 678</vt:lpstr>
      <vt:lpstr>EL EJEMPLO EMPIEZA POR CASA </vt:lpstr>
      <vt:lpstr>MODELO DE GESTIÓN JURÍDICA? Decreto Distrital 430 de 2018 </vt:lpstr>
      <vt:lpstr>  OBJETIVOS</vt:lpstr>
      <vt:lpstr>INTEGRACIÓN</vt:lpstr>
      <vt:lpstr>Resumen </vt:lpstr>
      <vt:lpstr>IMPLEMENTACIÓN DEL MODELO</vt:lpstr>
      <vt:lpstr>RECONOCIMIENTOS</vt:lpstr>
      <vt:lpstr>FASES IMPLEMENTACIÓN DEL MODELO</vt:lpstr>
      <vt:lpstr>INSTRUMENTOS DE GERENCIA</vt:lpstr>
      <vt:lpstr>OTROS DOCUMENTOS DE GERENCIA</vt:lpstr>
      <vt:lpstr>PUBLICACIONES</vt:lpstr>
      <vt:lpstr>CURSOS VIRTUALES</vt:lpstr>
      <vt:lpstr>Presentación de PowerPoint</vt:lpstr>
      <vt:lpstr>   COMITÉ INTERSECTORIAL DE COORDINACIÓN JURÍDICA. GRACIAS!!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diego valenzuela</cp:lastModifiedBy>
  <cp:revision>106</cp:revision>
  <dcterms:created xsi:type="dcterms:W3CDTF">2020-01-07T17:00:58Z</dcterms:created>
  <dcterms:modified xsi:type="dcterms:W3CDTF">2020-06-16T13:46:47Z</dcterms:modified>
</cp:coreProperties>
</file>