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62" r:id="rId4"/>
    <p:sldId id="258" r:id="rId5"/>
    <p:sldId id="257" r:id="rId6"/>
    <p:sldId id="263" r:id="rId7"/>
    <p:sldId id="261" r:id="rId8"/>
    <p:sldId id="259" r:id="rId9"/>
    <p:sldId id="280" r:id="rId10"/>
    <p:sldId id="287" r:id="rId11"/>
    <p:sldId id="272" r:id="rId12"/>
    <p:sldId id="273" r:id="rId13"/>
    <p:sldId id="274" r:id="rId14"/>
    <p:sldId id="275" r:id="rId15"/>
    <p:sldId id="276" r:id="rId16"/>
    <p:sldId id="277" r:id="rId17"/>
    <p:sldId id="278" r:id="rId18"/>
    <p:sldId id="279" r:id="rId19"/>
    <p:sldId id="265" r:id="rId20"/>
    <p:sldId id="266" r:id="rId21"/>
    <p:sldId id="267" r:id="rId22"/>
    <p:sldId id="269" r:id="rId23"/>
    <p:sldId id="283" r:id="rId24"/>
    <p:sldId id="284" r:id="rId25"/>
    <p:sldId id="285" r:id="rId26"/>
    <p:sldId id="288" r:id="rId27"/>
    <p:sldId id="281" r:id="rId2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00"/>
    <a:srgbClr val="4C531E"/>
    <a:srgbClr val="C8D423"/>
    <a:srgbClr val="879225"/>
    <a:srgbClr val="FFB718"/>
    <a:srgbClr val="E2C200"/>
    <a:srgbClr val="E2B40B"/>
    <a:srgbClr val="E2D200"/>
    <a:srgbClr val="E20202"/>
    <a:srgbClr val="EB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2945" autoAdjust="0"/>
  </p:normalViewPr>
  <p:slideViewPr>
    <p:cSldViewPr snapToGrid="0">
      <p:cViewPr varScale="1">
        <p:scale>
          <a:sx n="64" d="100"/>
          <a:sy n="64" d="100"/>
        </p:scale>
        <p:origin x="76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F5FEF-60E6-4DD7-8F76-BDC52DE534AE}" type="doc">
      <dgm:prSet loTypeId="urn:microsoft.com/office/officeart/2005/8/layout/hList7" loCatId="list" qsTypeId="urn:microsoft.com/office/officeart/2005/8/quickstyle/simple1" qsCatId="simple" csTypeId="urn:microsoft.com/office/officeart/2005/8/colors/accent6_2" csCatId="accent6" phldr="1"/>
      <dgm:spPr/>
      <dgm:t>
        <a:bodyPr/>
        <a:lstStyle/>
        <a:p>
          <a:endParaRPr lang="es-CO"/>
        </a:p>
      </dgm:t>
    </dgm:pt>
    <dgm:pt modelId="{61AA22AC-459D-4E96-B21C-46C3D35DF81E}">
      <dgm:prSet/>
      <dgm:spPr/>
      <dgm:t>
        <a:bodyPr/>
        <a:lstStyle/>
        <a:p>
          <a:pPr rtl="0"/>
          <a:r>
            <a:rPr lang="es-CO" b="1" dirty="0" smtClean="0"/>
            <a:t>Designación de un enlace por cada Entidad para atender los asuntos litigiosos.</a:t>
          </a:r>
          <a:endParaRPr lang="es-CO" dirty="0"/>
        </a:p>
      </dgm:t>
    </dgm:pt>
    <dgm:pt modelId="{73A8499F-E948-4D29-95DA-150FFCF54C91}" type="parTrans" cxnId="{A423969E-4368-443E-8D3B-41D587BB2656}">
      <dgm:prSet/>
      <dgm:spPr/>
      <dgm:t>
        <a:bodyPr/>
        <a:lstStyle/>
        <a:p>
          <a:endParaRPr lang="es-CO"/>
        </a:p>
      </dgm:t>
    </dgm:pt>
    <dgm:pt modelId="{7A0FAB5E-583B-45D9-AD53-C14914FAD529}" type="sibTrans" cxnId="{A423969E-4368-443E-8D3B-41D587BB2656}">
      <dgm:prSet/>
      <dgm:spPr/>
      <dgm:t>
        <a:bodyPr/>
        <a:lstStyle/>
        <a:p>
          <a:endParaRPr lang="es-CO"/>
        </a:p>
      </dgm:t>
    </dgm:pt>
    <dgm:pt modelId="{25D65433-3189-408B-91E9-38587A75FED9}" type="pres">
      <dgm:prSet presAssocID="{598F5FEF-60E6-4DD7-8F76-BDC52DE534AE}" presName="Name0" presStyleCnt="0">
        <dgm:presLayoutVars>
          <dgm:dir/>
          <dgm:resizeHandles val="exact"/>
        </dgm:presLayoutVars>
      </dgm:prSet>
      <dgm:spPr/>
      <dgm:t>
        <a:bodyPr/>
        <a:lstStyle/>
        <a:p>
          <a:endParaRPr lang="es-CO"/>
        </a:p>
      </dgm:t>
    </dgm:pt>
    <dgm:pt modelId="{5F2096F7-0B58-4BED-9655-E8ECEBD2C151}" type="pres">
      <dgm:prSet presAssocID="{598F5FEF-60E6-4DD7-8F76-BDC52DE534AE}" presName="fgShape" presStyleLbl="fgShp" presStyleIdx="0" presStyleCnt="1"/>
      <dgm:spPr/>
    </dgm:pt>
    <dgm:pt modelId="{DEF6120D-6407-4972-96E8-83E3F1BB8B1C}" type="pres">
      <dgm:prSet presAssocID="{598F5FEF-60E6-4DD7-8F76-BDC52DE534AE}" presName="linComp" presStyleCnt="0"/>
      <dgm:spPr/>
    </dgm:pt>
    <dgm:pt modelId="{1A8B1D11-58EC-4129-95CB-C9236CCCCA19}" type="pres">
      <dgm:prSet presAssocID="{61AA22AC-459D-4E96-B21C-46C3D35DF81E}" presName="compNode" presStyleCnt="0"/>
      <dgm:spPr/>
    </dgm:pt>
    <dgm:pt modelId="{1BE4C88C-0185-4ACC-8660-042666C1557D}" type="pres">
      <dgm:prSet presAssocID="{61AA22AC-459D-4E96-B21C-46C3D35DF81E}" presName="bkgdShape" presStyleLbl="node1" presStyleIdx="0" presStyleCnt="1" custLinFactNeighborX="-5136" custLinFactNeighborY="10078"/>
      <dgm:spPr/>
      <dgm:t>
        <a:bodyPr/>
        <a:lstStyle/>
        <a:p>
          <a:endParaRPr lang="es-CO"/>
        </a:p>
      </dgm:t>
    </dgm:pt>
    <dgm:pt modelId="{98792752-31E5-4F5A-BE46-B6BC40E0C0F7}" type="pres">
      <dgm:prSet presAssocID="{61AA22AC-459D-4E96-B21C-46C3D35DF81E}" presName="nodeTx" presStyleLbl="node1" presStyleIdx="0" presStyleCnt="1">
        <dgm:presLayoutVars>
          <dgm:bulletEnabled val="1"/>
        </dgm:presLayoutVars>
      </dgm:prSet>
      <dgm:spPr/>
      <dgm:t>
        <a:bodyPr/>
        <a:lstStyle/>
        <a:p>
          <a:endParaRPr lang="es-CO"/>
        </a:p>
      </dgm:t>
    </dgm:pt>
    <dgm:pt modelId="{0677FED3-071B-4972-A07F-631DC4FD3C5C}" type="pres">
      <dgm:prSet presAssocID="{61AA22AC-459D-4E96-B21C-46C3D35DF81E}" presName="invisiNode" presStyleLbl="node1" presStyleIdx="0" presStyleCnt="1"/>
      <dgm:spPr/>
    </dgm:pt>
    <dgm:pt modelId="{C6523031-9E2E-47C1-B2C1-33BEDB0C2EB1}" type="pres">
      <dgm:prSet presAssocID="{61AA22AC-459D-4E96-B21C-46C3D35DF81E}"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s-CO"/>
        </a:p>
      </dgm:t>
    </dgm:pt>
  </dgm:ptLst>
  <dgm:cxnLst>
    <dgm:cxn modelId="{6D5A6EEE-D786-4F75-9F1F-13F8957FC5A2}" type="presOf" srcId="{61AA22AC-459D-4E96-B21C-46C3D35DF81E}" destId="{98792752-31E5-4F5A-BE46-B6BC40E0C0F7}" srcOrd="1" destOrd="0" presId="urn:microsoft.com/office/officeart/2005/8/layout/hList7"/>
    <dgm:cxn modelId="{ED3C2F27-C876-4756-A526-7A22EF6EBC15}" type="presOf" srcId="{598F5FEF-60E6-4DD7-8F76-BDC52DE534AE}" destId="{25D65433-3189-408B-91E9-38587A75FED9}" srcOrd="0" destOrd="0" presId="urn:microsoft.com/office/officeart/2005/8/layout/hList7"/>
    <dgm:cxn modelId="{2EE16706-0E68-4B98-A800-F19AE47F2904}" type="presOf" srcId="{61AA22AC-459D-4E96-B21C-46C3D35DF81E}" destId="{1BE4C88C-0185-4ACC-8660-042666C1557D}" srcOrd="0" destOrd="0" presId="urn:microsoft.com/office/officeart/2005/8/layout/hList7"/>
    <dgm:cxn modelId="{A423969E-4368-443E-8D3B-41D587BB2656}" srcId="{598F5FEF-60E6-4DD7-8F76-BDC52DE534AE}" destId="{61AA22AC-459D-4E96-B21C-46C3D35DF81E}" srcOrd="0" destOrd="0" parTransId="{73A8499F-E948-4D29-95DA-150FFCF54C91}" sibTransId="{7A0FAB5E-583B-45D9-AD53-C14914FAD529}"/>
    <dgm:cxn modelId="{89577B80-1496-43F1-8998-59C47F0C473E}" type="presParOf" srcId="{25D65433-3189-408B-91E9-38587A75FED9}" destId="{5F2096F7-0B58-4BED-9655-E8ECEBD2C151}" srcOrd="0" destOrd="0" presId="urn:microsoft.com/office/officeart/2005/8/layout/hList7"/>
    <dgm:cxn modelId="{31B0B021-1D2B-4666-97AF-4EA5875F0D09}" type="presParOf" srcId="{25D65433-3189-408B-91E9-38587A75FED9}" destId="{DEF6120D-6407-4972-96E8-83E3F1BB8B1C}" srcOrd="1" destOrd="0" presId="urn:microsoft.com/office/officeart/2005/8/layout/hList7"/>
    <dgm:cxn modelId="{645F17E2-63D1-4BE1-B067-EDAAE3DD9D6B}" type="presParOf" srcId="{DEF6120D-6407-4972-96E8-83E3F1BB8B1C}" destId="{1A8B1D11-58EC-4129-95CB-C9236CCCCA19}" srcOrd="0" destOrd="0" presId="urn:microsoft.com/office/officeart/2005/8/layout/hList7"/>
    <dgm:cxn modelId="{CC1A9F7F-9D24-459E-9B0A-01A3AA944C91}" type="presParOf" srcId="{1A8B1D11-58EC-4129-95CB-C9236CCCCA19}" destId="{1BE4C88C-0185-4ACC-8660-042666C1557D}" srcOrd="0" destOrd="0" presId="urn:microsoft.com/office/officeart/2005/8/layout/hList7"/>
    <dgm:cxn modelId="{44372BC3-D31B-4E50-B5E5-4CAB00120D7A}" type="presParOf" srcId="{1A8B1D11-58EC-4129-95CB-C9236CCCCA19}" destId="{98792752-31E5-4F5A-BE46-B6BC40E0C0F7}" srcOrd="1" destOrd="0" presId="urn:microsoft.com/office/officeart/2005/8/layout/hList7"/>
    <dgm:cxn modelId="{F7229A45-5F37-4622-90F2-0E42E823752B}" type="presParOf" srcId="{1A8B1D11-58EC-4129-95CB-C9236CCCCA19}" destId="{0677FED3-071B-4972-A07F-631DC4FD3C5C}" srcOrd="2" destOrd="0" presId="urn:microsoft.com/office/officeart/2005/8/layout/hList7"/>
    <dgm:cxn modelId="{1B3E8A06-A7EC-48A7-9C85-E43231FC2A49}" type="presParOf" srcId="{1A8B1D11-58EC-4129-95CB-C9236CCCCA19}" destId="{C6523031-9E2E-47C1-B2C1-33BEDB0C2EB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61CB4-8412-436E-A775-8DE427A579D0}" type="doc">
      <dgm:prSet loTypeId="urn:microsoft.com/office/officeart/2005/8/layout/hProcess4" loCatId="process" qsTypeId="urn:microsoft.com/office/officeart/2005/8/quickstyle/3d3" qsCatId="3D" csTypeId="urn:microsoft.com/office/officeart/2005/8/colors/accent6_1" csCatId="accent6" phldr="1"/>
      <dgm:spPr/>
      <dgm:t>
        <a:bodyPr/>
        <a:lstStyle/>
        <a:p>
          <a:endParaRPr lang="es-CO"/>
        </a:p>
      </dgm:t>
    </dgm:pt>
    <dgm:pt modelId="{6103C59D-F33F-4020-BDF7-A6B350531200}">
      <dgm:prSet custT="1"/>
      <dgm:spPr/>
      <dgm:t>
        <a:bodyPr/>
        <a:lstStyle/>
        <a:p>
          <a:pPr algn="just" rtl="0"/>
          <a:r>
            <a:rPr lang="es-CO" sz="1700" b="1" dirty="0" smtClean="0">
              <a:latin typeface="Century Gothic" panose="020B0502020202020204" pitchFamily="34" charset="0"/>
              <a:cs typeface="Arial" panose="020B0604020202020204" pitchFamily="34" charset="0"/>
            </a:rPr>
            <a:t>1. Analizar cada uno de los casos, y las competencias de cada entidad.</a:t>
          </a:r>
          <a:endParaRPr lang="es-CO" sz="1700" dirty="0">
            <a:latin typeface="Century Gothic" panose="020B0502020202020204" pitchFamily="34" charset="0"/>
            <a:cs typeface="Arial" panose="020B0604020202020204" pitchFamily="34" charset="0"/>
          </a:endParaRPr>
        </a:p>
      </dgm:t>
    </dgm:pt>
    <dgm:pt modelId="{67820E5E-C1AA-45B3-A4E6-F309796B4476}" type="parTrans" cxnId="{1D9C50D8-6C40-4DF7-846A-22AECC7D8142}">
      <dgm:prSet/>
      <dgm:spPr/>
      <dgm:t>
        <a:bodyPr/>
        <a:lstStyle/>
        <a:p>
          <a:endParaRPr lang="es-CO"/>
        </a:p>
      </dgm:t>
    </dgm:pt>
    <dgm:pt modelId="{08AA1F00-78FF-4A8F-B7C2-134B86192875}" type="sibTrans" cxnId="{1D9C50D8-6C40-4DF7-846A-22AECC7D8142}">
      <dgm:prSet/>
      <dgm:spPr/>
      <dgm:t>
        <a:bodyPr/>
        <a:lstStyle/>
        <a:p>
          <a:endParaRPr lang="es-CO"/>
        </a:p>
      </dgm:t>
    </dgm:pt>
    <dgm:pt modelId="{AFAEBA1E-7AC9-4AF9-98EF-FF607AD128E9}">
      <dgm:prSet custT="1"/>
      <dgm:spPr/>
      <dgm:t>
        <a:bodyPr/>
        <a:lstStyle/>
        <a:p>
          <a:pPr algn="just" rtl="0"/>
          <a:r>
            <a:rPr lang="es-CO" sz="1700" b="1" dirty="0" smtClean="0">
              <a:latin typeface="Century Gothic" panose="020B0502020202020204" pitchFamily="34" charset="0"/>
              <a:cs typeface="Arial" panose="020B0604020202020204" pitchFamily="34" charset="0"/>
            </a:rPr>
            <a:t>2. En la contestación de la demanda, no solo se alegar una falta de legitimación.</a:t>
          </a:r>
          <a:endParaRPr lang="es-CO" sz="1700" dirty="0">
            <a:latin typeface="Century Gothic" panose="020B0502020202020204" pitchFamily="34" charset="0"/>
            <a:cs typeface="Arial" panose="020B0604020202020204" pitchFamily="34" charset="0"/>
          </a:endParaRPr>
        </a:p>
      </dgm:t>
    </dgm:pt>
    <dgm:pt modelId="{0D787E41-BBFA-4291-A6C7-A700BDE3F0C0}" type="parTrans" cxnId="{66404B1C-2831-45F5-A38B-8B6B1D1CAE25}">
      <dgm:prSet/>
      <dgm:spPr/>
      <dgm:t>
        <a:bodyPr/>
        <a:lstStyle/>
        <a:p>
          <a:endParaRPr lang="es-CO"/>
        </a:p>
      </dgm:t>
    </dgm:pt>
    <dgm:pt modelId="{A52F1D94-246C-4B29-8F4E-7E12D6F34DF0}" type="sibTrans" cxnId="{66404B1C-2831-45F5-A38B-8B6B1D1CAE25}">
      <dgm:prSet/>
      <dgm:spPr/>
      <dgm:t>
        <a:bodyPr/>
        <a:lstStyle/>
        <a:p>
          <a:endParaRPr lang="es-CO"/>
        </a:p>
      </dgm:t>
    </dgm:pt>
    <dgm:pt modelId="{AE2475C7-BA08-465B-9010-500A943B6F0A}">
      <dgm:prSet custT="1"/>
      <dgm:spPr/>
      <dgm:t>
        <a:bodyPr/>
        <a:lstStyle/>
        <a:p>
          <a:pPr algn="just" rtl="0"/>
          <a:r>
            <a:rPr lang="es-CO" sz="1700" b="1" dirty="0" smtClean="0">
              <a:latin typeface="Century Gothic" panose="020B0502020202020204" pitchFamily="34" charset="0"/>
              <a:cs typeface="Arial" panose="020B0604020202020204" pitchFamily="34" charset="0"/>
            </a:rPr>
            <a:t>3. Indicar al despacho de conocimiento, cual es la entidad que debe afrontar la carga dentro del proceso.</a:t>
          </a:r>
          <a:endParaRPr lang="es-CO" sz="1700" dirty="0">
            <a:latin typeface="Century Gothic" panose="020B0502020202020204" pitchFamily="34" charset="0"/>
            <a:cs typeface="Arial" panose="020B0604020202020204" pitchFamily="34" charset="0"/>
          </a:endParaRPr>
        </a:p>
      </dgm:t>
    </dgm:pt>
    <dgm:pt modelId="{E600AD61-4F74-4E75-9EA6-3896E16876A1}" type="parTrans" cxnId="{AA6AB8E1-D770-4FDF-8EFB-FADAFF080E6F}">
      <dgm:prSet/>
      <dgm:spPr/>
      <dgm:t>
        <a:bodyPr/>
        <a:lstStyle/>
        <a:p>
          <a:endParaRPr lang="es-CO"/>
        </a:p>
      </dgm:t>
    </dgm:pt>
    <dgm:pt modelId="{3079B389-0C5A-47F3-A8F0-83629A170657}" type="sibTrans" cxnId="{AA6AB8E1-D770-4FDF-8EFB-FADAFF080E6F}">
      <dgm:prSet/>
      <dgm:spPr/>
      <dgm:t>
        <a:bodyPr/>
        <a:lstStyle/>
        <a:p>
          <a:endParaRPr lang="es-CO"/>
        </a:p>
      </dgm:t>
    </dgm:pt>
    <dgm:pt modelId="{03A717A8-2227-4BFA-95AD-F92941D574A7}" type="pres">
      <dgm:prSet presAssocID="{2D061CB4-8412-436E-A775-8DE427A579D0}" presName="Name0" presStyleCnt="0">
        <dgm:presLayoutVars>
          <dgm:dir/>
          <dgm:animLvl val="lvl"/>
          <dgm:resizeHandles val="exact"/>
        </dgm:presLayoutVars>
      </dgm:prSet>
      <dgm:spPr/>
      <dgm:t>
        <a:bodyPr/>
        <a:lstStyle/>
        <a:p>
          <a:endParaRPr lang="es-CO"/>
        </a:p>
      </dgm:t>
    </dgm:pt>
    <dgm:pt modelId="{E25BB574-0C33-44CD-8663-97050E1822AA}" type="pres">
      <dgm:prSet presAssocID="{2D061CB4-8412-436E-A775-8DE427A579D0}" presName="tSp" presStyleCnt="0"/>
      <dgm:spPr/>
      <dgm:t>
        <a:bodyPr/>
        <a:lstStyle/>
        <a:p>
          <a:endParaRPr lang="es-CO"/>
        </a:p>
      </dgm:t>
    </dgm:pt>
    <dgm:pt modelId="{D09EEA28-E4EF-4463-8254-10547158B89E}" type="pres">
      <dgm:prSet presAssocID="{2D061CB4-8412-436E-A775-8DE427A579D0}" presName="bSp" presStyleCnt="0"/>
      <dgm:spPr/>
      <dgm:t>
        <a:bodyPr/>
        <a:lstStyle/>
        <a:p>
          <a:endParaRPr lang="es-CO"/>
        </a:p>
      </dgm:t>
    </dgm:pt>
    <dgm:pt modelId="{D7C563DB-23BF-419F-BD4E-AD5394C3CA73}" type="pres">
      <dgm:prSet presAssocID="{2D061CB4-8412-436E-A775-8DE427A579D0}" presName="process" presStyleCnt="0"/>
      <dgm:spPr/>
      <dgm:t>
        <a:bodyPr/>
        <a:lstStyle/>
        <a:p>
          <a:endParaRPr lang="es-CO"/>
        </a:p>
      </dgm:t>
    </dgm:pt>
    <dgm:pt modelId="{F34915FE-AE06-466C-84C8-F428BAB5EBBA}" type="pres">
      <dgm:prSet presAssocID="{6103C59D-F33F-4020-BDF7-A6B350531200}" presName="composite1" presStyleCnt="0"/>
      <dgm:spPr/>
      <dgm:t>
        <a:bodyPr/>
        <a:lstStyle/>
        <a:p>
          <a:endParaRPr lang="es-CO"/>
        </a:p>
      </dgm:t>
    </dgm:pt>
    <dgm:pt modelId="{CBA575A5-B3EC-484A-8E38-212C06C8D070}" type="pres">
      <dgm:prSet presAssocID="{6103C59D-F33F-4020-BDF7-A6B350531200}" presName="dummyNode1" presStyleLbl="node1" presStyleIdx="0" presStyleCnt="3"/>
      <dgm:spPr/>
      <dgm:t>
        <a:bodyPr/>
        <a:lstStyle/>
        <a:p>
          <a:endParaRPr lang="es-CO"/>
        </a:p>
      </dgm:t>
    </dgm:pt>
    <dgm:pt modelId="{DBD37991-CE16-4479-BC07-36AFFD7E5916}" type="pres">
      <dgm:prSet presAssocID="{6103C59D-F33F-4020-BDF7-A6B350531200}" presName="childNode1" presStyleLbl="bgAcc1" presStyleIdx="0" presStyleCnt="3">
        <dgm:presLayoutVars>
          <dgm:bulletEnabled val="1"/>
        </dgm:presLayoutVars>
      </dgm:prSet>
      <dgm:spPr/>
      <dgm:t>
        <a:bodyPr/>
        <a:lstStyle/>
        <a:p>
          <a:endParaRPr lang="es-CO"/>
        </a:p>
      </dgm:t>
    </dgm:pt>
    <dgm:pt modelId="{434524AB-3EA8-4294-8470-1F1A22DC463B}" type="pres">
      <dgm:prSet presAssocID="{6103C59D-F33F-4020-BDF7-A6B350531200}" presName="childNode1tx" presStyleLbl="bgAcc1" presStyleIdx="0" presStyleCnt="3">
        <dgm:presLayoutVars>
          <dgm:bulletEnabled val="1"/>
        </dgm:presLayoutVars>
      </dgm:prSet>
      <dgm:spPr/>
      <dgm:t>
        <a:bodyPr/>
        <a:lstStyle/>
        <a:p>
          <a:endParaRPr lang="es-CO"/>
        </a:p>
      </dgm:t>
    </dgm:pt>
    <dgm:pt modelId="{1C20EAA9-3DC6-40F3-A301-0924B346754D}" type="pres">
      <dgm:prSet presAssocID="{6103C59D-F33F-4020-BDF7-A6B350531200}" presName="parentNode1" presStyleLbl="node1" presStyleIdx="0" presStyleCnt="3" custScaleY="267100" custLinFactNeighborX="-10799" custLinFactNeighborY="-40734">
        <dgm:presLayoutVars>
          <dgm:chMax val="1"/>
          <dgm:bulletEnabled val="1"/>
        </dgm:presLayoutVars>
      </dgm:prSet>
      <dgm:spPr/>
      <dgm:t>
        <a:bodyPr/>
        <a:lstStyle/>
        <a:p>
          <a:endParaRPr lang="es-CO"/>
        </a:p>
      </dgm:t>
    </dgm:pt>
    <dgm:pt modelId="{ACF5BBFC-D023-4E5F-AD5E-9ED129A0B2C9}" type="pres">
      <dgm:prSet presAssocID="{6103C59D-F33F-4020-BDF7-A6B350531200}" presName="connSite1" presStyleCnt="0"/>
      <dgm:spPr/>
      <dgm:t>
        <a:bodyPr/>
        <a:lstStyle/>
        <a:p>
          <a:endParaRPr lang="es-CO"/>
        </a:p>
      </dgm:t>
    </dgm:pt>
    <dgm:pt modelId="{D78DBCFC-3B1D-4145-8061-8319D1645A7A}" type="pres">
      <dgm:prSet presAssocID="{08AA1F00-78FF-4A8F-B7C2-134B86192875}" presName="Name9" presStyleLbl="sibTrans2D1" presStyleIdx="0" presStyleCnt="2"/>
      <dgm:spPr/>
      <dgm:t>
        <a:bodyPr/>
        <a:lstStyle/>
        <a:p>
          <a:endParaRPr lang="es-CO"/>
        </a:p>
      </dgm:t>
    </dgm:pt>
    <dgm:pt modelId="{62E4B018-0B08-4582-ABDD-58DEFD4C129F}" type="pres">
      <dgm:prSet presAssocID="{AFAEBA1E-7AC9-4AF9-98EF-FF607AD128E9}" presName="composite2" presStyleCnt="0"/>
      <dgm:spPr/>
      <dgm:t>
        <a:bodyPr/>
        <a:lstStyle/>
        <a:p>
          <a:endParaRPr lang="es-CO"/>
        </a:p>
      </dgm:t>
    </dgm:pt>
    <dgm:pt modelId="{4E4AF390-9044-431C-A1AB-6D42E712FF69}" type="pres">
      <dgm:prSet presAssocID="{AFAEBA1E-7AC9-4AF9-98EF-FF607AD128E9}" presName="dummyNode2" presStyleLbl="node1" presStyleIdx="0" presStyleCnt="3"/>
      <dgm:spPr/>
      <dgm:t>
        <a:bodyPr/>
        <a:lstStyle/>
        <a:p>
          <a:endParaRPr lang="es-CO"/>
        </a:p>
      </dgm:t>
    </dgm:pt>
    <dgm:pt modelId="{017749C5-C5DB-41EB-B483-6D5446B19F82}" type="pres">
      <dgm:prSet presAssocID="{AFAEBA1E-7AC9-4AF9-98EF-FF607AD128E9}" presName="childNode2" presStyleLbl="bgAcc1" presStyleIdx="1" presStyleCnt="3">
        <dgm:presLayoutVars>
          <dgm:bulletEnabled val="1"/>
        </dgm:presLayoutVars>
      </dgm:prSet>
      <dgm:spPr/>
      <dgm:t>
        <a:bodyPr/>
        <a:lstStyle/>
        <a:p>
          <a:endParaRPr lang="es-CO"/>
        </a:p>
      </dgm:t>
    </dgm:pt>
    <dgm:pt modelId="{B45AA631-496D-4519-8EF2-62ED767A30B5}" type="pres">
      <dgm:prSet presAssocID="{AFAEBA1E-7AC9-4AF9-98EF-FF607AD128E9}" presName="childNode2tx" presStyleLbl="bgAcc1" presStyleIdx="1" presStyleCnt="3">
        <dgm:presLayoutVars>
          <dgm:bulletEnabled val="1"/>
        </dgm:presLayoutVars>
      </dgm:prSet>
      <dgm:spPr/>
      <dgm:t>
        <a:bodyPr/>
        <a:lstStyle/>
        <a:p>
          <a:endParaRPr lang="es-CO"/>
        </a:p>
      </dgm:t>
    </dgm:pt>
    <dgm:pt modelId="{4266264A-8D66-4CB3-8FF7-C64897D2539D}" type="pres">
      <dgm:prSet presAssocID="{AFAEBA1E-7AC9-4AF9-98EF-FF607AD128E9}" presName="parentNode2" presStyleLbl="node1" presStyleIdx="1" presStyleCnt="3" custScaleY="301403" custLinFactNeighborX="-7424" custLinFactNeighborY="40398">
        <dgm:presLayoutVars>
          <dgm:chMax val="0"/>
          <dgm:bulletEnabled val="1"/>
        </dgm:presLayoutVars>
      </dgm:prSet>
      <dgm:spPr/>
      <dgm:t>
        <a:bodyPr/>
        <a:lstStyle/>
        <a:p>
          <a:endParaRPr lang="es-CO"/>
        </a:p>
      </dgm:t>
    </dgm:pt>
    <dgm:pt modelId="{96A768B6-B649-4AFD-AEA8-EF45F8812BA8}" type="pres">
      <dgm:prSet presAssocID="{AFAEBA1E-7AC9-4AF9-98EF-FF607AD128E9}" presName="connSite2" presStyleCnt="0"/>
      <dgm:spPr/>
      <dgm:t>
        <a:bodyPr/>
        <a:lstStyle/>
        <a:p>
          <a:endParaRPr lang="es-CO"/>
        </a:p>
      </dgm:t>
    </dgm:pt>
    <dgm:pt modelId="{4C9E58CA-DB4F-433B-8F18-3CE02CE7A606}" type="pres">
      <dgm:prSet presAssocID="{A52F1D94-246C-4B29-8F4E-7E12D6F34DF0}" presName="Name18" presStyleLbl="sibTrans2D1" presStyleIdx="1" presStyleCnt="2"/>
      <dgm:spPr/>
      <dgm:t>
        <a:bodyPr/>
        <a:lstStyle/>
        <a:p>
          <a:endParaRPr lang="es-CO"/>
        </a:p>
      </dgm:t>
    </dgm:pt>
    <dgm:pt modelId="{7A86ADF8-6E53-426A-970E-D43669137973}" type="pres">
      <dgm:prSet presAssocID="{AE2475C7-BA08-465B-9010-500A943B6F0A}" presName="composite1" presStyleCnt="0"/>
      <dgm:spPr/>
      <dgm:t>
        <a:bodyPr/>
        <a:lstStyle/>
        <a:p>
          <a:endParaRPr lang="es-CO"/>
        </a:p>
      </dgm:t>
    </dgm:pt>
    <dgm:pt modelId="{FEA05213-2BA2-4CF4-AE57-A4611095145E}" type="pres">
      <dgm:prSet presAssocID="{AE2475C7-BA08-465B-9010-500A943B6F0A}" presName="dummyNode1" presStyleLbl="node1" presStyleIdx="1" presStyleCnt="3"/>
      <dgm:spPr/>
      <dgm:t>
        <a:bodyPr/>
        <a:lstStyle/>
        <a:p>
          <a:endParaRPr lang="es-CO"/>
        </a:p>
      </dgm:t>
    </dgm:pt>
    <dgm:pt modelId="{5410B25E-A129-47F5-9CA4-25C927614FCA}" type="pres">
      <dgm:prSet presAssocID="{AE2475C7-BA08-465B-9010-500A943B6F0A}" presName="childNode1" presStyleLbl="bgAcc1" presStyleIdx="2" presStyleCnt="3">
        <dgm:presLayoutVars>
          <dgm:bulletEnabled val="1"/>
        </dgm:presLayoutVars>
      </dgm:prSet>
      <dgm:spPr/>
      <dgm:t>
        <a:bodyPr/>
        <a:lstStyle/>
        <a:p>
          <a:endParaRPr lang="es-CO"/>
        </a:p>
      </dgm:t>
    </dgm:pt>
    <dgm:pt modelId="{24068B5A-66CD-4270-B61C-04ACDC86683B}" type="pres">
      <dgm:prSet presAssocID="{AE2475C7-BA08-465B-9010-500A943B6F0A}" presName="childNode1tx" presStyleLbl="bgAcc1" presStyleIdx="2" presStyleCnt="3">
        <dgm:presLayoutVars>
          <dgm:bulletEnabled val="1"/>
        </dgm:presLayoutVars>
      </dgm:prSet>
      <dgm:spPr/>
      <dgm:t>
        <a:bodyPr/>
        <a:lstStyle/>
        <a:p>
          <a:endParaRPr lang="es-CO"/>
        </a:p>
      </dgm:t>
    </dgm:pt>
    <dgm:pt modelId="{FB13CCBD-1247-493C-AB28-1E7AEAC6FE39}" type="pres">
      <dgm:prSet presAssocID="{AE2475C7-BA08-465B-9010-500A943B6F0A}" presName="parentNode1" presStyleLbl="node1" presStyleIdx="2" presStyleCnt="3" custScaleY="294256" custLinFactNeighborX="1261" custLinFactNeighborY="-44129">
        <dgm:presLayoutVars>
          <dgm:chMax val="1"/>
          <dgm:bulletEnabled val="1"/>
        </dgm:presLayoutVars>
      </dgm:prSet>
      <dgm:spPr/>
      <dgm:t>
        <a:bodyPr/>
        <a:lstStyle/>
        <a:p>
          <a:endParaRPr lang="es-CO"/>
        </a:p>
      </dgm:t>
    </dgm:pt>
    <dgm:pt modelId="{892B6332-B710-44BF-9C0C-3E2FE972C310}" type="pres">
      <dgm:prSet presAssocID="{AE2475C7-BA08-465B-9010-500A943B6F0A}" presName="connSite1" presStyleCnt="0"/>
      <dgm:spPr/>
      <dgm:t>
        <a:bodyPr/>
        <a:lstStyle/>
        <a:p>
          <a:endParaRPr lang="es-CO"/>
        </a:p>
      </dgm:t>
    </dgm:pt>
  </dgm:ptLst>
  <dgm:cxnLst>
    <dgm:cxn modelId="{66404B1C-2831-45F5-A38B-8B6B1D1CAE25}" srcId="{2D061CB4-8412-436E-A775-8DE427A579D0}" destId="{AFAEBA1E-7AC9-4AF9-98EF-FF607AD128E9}" srcOrd="1" destOrd="0" parTransId="{0D787E41-BBFA-4291-A6C7-A700BDE3F0C0}" sibTransId="{A52F1D94-246C-4B29-8F4E-7E12D6F34DF0}"/>
    <dgm:cxn modelId="{64C867D8-D72B-46E2-A548-2F46EA1D4605}" type="presOf" srcId="{2D061CB4-8412-436E-A775-8DE427A579D0}" destId="{03A717A8-2227-4BFA-95AD-F92941D574A7}" srcOrd="0" destOrd="0" presId="urn:microsoft.com/office/officeart/2005/8/layout/hProcess4"/>
    <dgm:cxn modelId="{AD534A33-519B-4D2D-AF97-63CAD7AB8C56}" type="presOf" srcId="{A52F1D94-246C-4B29-8F4E-7E12D6F34DF0}" destId="{4C9E58CA-DB4F-433B-8F18-3CE02CE7A606}" srcOrd="0" destOrd="0" presId="urn:microsoft.com/office/officeart/2005/8/layout/hProcess4"/>
    <dgm:cxn modelId="{1D9C50D8-6C40-4DF7-846A-22AECC7D8142}" srcId="{2D061CB4-8412-436E-A775-8DE427A579D0}" destId="{6103C59D-F33F-4020-BDF7-A6B350531200}" srcOrd="0" destOrd="0" parTransId="{67820E5E-C1AA-45B3-A4E6-F309796B4476}" sibTransId="{08AA1F00-78FF-4A8F-B7C2-134B86192875}"/>
    <dgm:cxn modelId="{6FD6051E-2B32-4C24-8B79-C882442CFA2A}" type="presOf" srcId="{AFAEBA1E-7AC9-4AF9-98EF-FF607AD128E9}" destId="{4266264A-8D66-4CB3-8FF7-C64897D2539D}" srcOrd="0" destOrd="0" presId="urn:microsoft.com/office/officeart/2005/8/layout/hProcess4"/>
    <dgm:cxn modelId="{877DA456-2C39-4624-BAA8-9F170FD5F6E0}" type="presOf" srcId="{6103C59D-F33F-4020-BDF7-A6B350531200}" destId="{1C20EAA9-3DC6-40F3-A301-0924B346754D}" srcOrd="0" destOrd="0" presId="urn:microsoft.com/office/officeart/2005/8/layout/hProcess4"/>
    <dgm:cxn modelId="{AA6AB8E1-D770-4FDF-8EFB-FADAFF080E6F}" srcId="{2D061CB4-8412-436E-A775-8DE427A579D0}" destId="{AE2475C7-BA08-465B-9010-500A943B6F0A}" srcOrd="2" destOrd="0" parTransId="{E600AD61-4F74-4E75-9EA6-3896E16876A1}" sibTransId="{3079B389-0C5A-47F3-A8F0-83629A170657}"/>
    <dgm:cxn modelId="{4E3AB845-7F62-4311-8AE7-02DB947105DF}" type="presOf" srcId="{08AA1F00-78FF-4A8F-B7C2-134B86192875}" destId="{D78DBCFC-3B1D-4145-8061-8319D1645A7A}" srcOrd="0" destOrd="0" presId="urn:microsoft.com/office/officeart/2005/8/layout/hProcess4"/>
    <dgm:cxn modelId="{03D8B67C-BB2F-435A-B552-6565D8975D7A}" type="presOf" srcId="{AE2475C7-BA08-465B-9010-500A943B6F0A}" destId="{FB13CCBD-1247-493C-AB28-1E7AEAC6FE39}" srcOrd="0" destOrd="0" presId="urn:microsoft.com/office/officeart/2005/8/layout/hProcess4"/>
    <dgm:cxn modelId="{8C31B407-3A09-46E5-8AD6-07B2CAEF628E}" type="presParOf" srcId="{03A717A8-2227-4BFA-95AD-F92941D574A7}" destId="{E25BB574-0C33-44CD-8663-97050E1822AA}" srcOrd="0" destOrd="0" presId="urn:microsoft.com/office/officeart/2005/8/layout/hProcess4"/>
    <dgm:cxn modelId="{FC3FB6A8-6AFA-4267-BEBC-D32A37748F69}" type="presParOf" srcId="{03A717A8-2227-4BFA-95AD-F92941D574A7}" destId="{D09EEA28-E4EF-4463-8254-10547158B89E}" srcOrd="1" destOrd="0" presId="urn:microsoft.com/office/officeart/2005/8/layout/hProcess4"/>
    <dgm:cxn modelId="{4EBB407E-0619-4901-994C-6C40813F7AB4}" type="presParOf" srcId="{03A717A8-2227-4BFA-95AD-F92941D574A7}" destId="{D7C563DB-23BF-419F-BD4E-AD5394C3CA73}" srcOrd="2" destOrd="0" presId="urn:microsoft.com/office/officeart/2005/8/layout/hProcess4"/>
    <dgm:cxn modelId="{FB19C60C-CF6A-4351-B109-1A9F7935BEBC}" type="presParOf" srcId="{D7C563DB-23BF-419F-BD4E-AD5394C3CA73}" destId="{F34915FE-AE06-466C-84C8-F428BAB5EBBA}" srcOrd="0" destOrd="0" presId="urn:microsoft.com/office/officeart/2005/8/layout/hProcess4"/>
    <dgm:cxn modelId="{5E2AE6B6-58B3-47DC-B949-6795017321C7}" type="presParOf" srcId="{F34915FE-AE06-466C-84C8-F428BAB5EBBA}" destId="{CBA575A5-B3EC-484A-8E38-212C06C8D070}" srcOrd="0" destOrd="0" presId="urn:microsoft.com/office/officeart/2005/8/layout/hProcess4"/>
    <dgm:cxn modelId="{1B95B5DD-AA38-4DC4-A90D-50D2AFEC9947}" type="presParOf" srcId="{F34915FE-AE06-466C-84C8-F428BAB5EBBA}" destId="{DBD37991-CE16-4479-BC07-36AFFD7E5916}" srcOrd="1" destOrd="0" presId="urn:microsoft.com/office/officeart/2005/8/layout/hProcess4"/>
    <dgm:cxn modelId="{5BAF569A-7EF9-41B1-B435-9118CA3C3713}" type="presParOf" srcId="{F34915FE-AE06-466C-84C8-F428BAB5EBBA}" destId="{434524AB-3EA8-4294-8470-1F1A22DC463B}" srcOrd="2" destOrd="0" presId="urn:microsoft.com/office/officeart/2005/8/layout/hProcess4"/>
    <dgm:cxn modelId="{1551EA9E-8260-4345-A297-7ADB8212264A}" type="presParOf" srcId="{F34915FE-AE06-466C-84C8-F428BAB5EBBA}" destId="{1C20EAA9-3DC6-40F3-A301-0924B346754D}" srcOrd="3" destOrd="0" presId="urn:microsoft.com/office/officeart/2005/8/layout/hProcess4"/>
    <dgm:cxn modelId="{903543C3-5F87-4F40-886E-63B38653BDCA}" type="presParOf" srcId="{F34915FE-AE06-466C-84C8-F428BAB5EBBA}" destId="{ACF5BBFC-D023-4E5F-AD5E-9ED129A0B2C9}" srcOrd="4" destOrd="0" presId="urn:microsoft.com/office/officeart/2005/8/layout/hProcess4"/>
    <dgm:cxn modelId="{B674E935-280B-409E-8353-904B59C788B6}" type="presParOf" srcId="{D7C563DB-23BF-419F-BD4E-AD5394C3CA73}" destId="{D78DBCFC-3B1D-4145-8061-8319D1645A7A}" srcOrd="1" destOrd="0" presId="urn:microsoft.com/office/officeart/2005/8/layout/hProcess4"/>
    <dgm:cxn modelId="{466DFA65-AA69-4BF4-A9DE-726437B50996}" type="presParOf" srcId="{D7C563DB-23BF-419F-BD4E-AD5394C3CA73}" destId="{62E4B018-0B08-4582-ABDD-58DEFD4C129F}" srcOrd="2" destOrd="0" presId="urn:microsoft.com/office/officeart/2005/8/layout/hProcess4"/>
    <dgm:cxn modelId="{2B2A91AA-2FB0-4E8D-918B-ED16D1CC2E2D}" type="presParOf" srcId="{62E4B018-0B08-4582-ABDD-58DEFD4C129F}" destId="{4E4AF390-9044-431C-A1AB-6D42E712FF69}" srcOrd="0" destOrd="0" presId="urn:microsoft.com/office/officeart/2005/8/layout/hProcess4"/>
    <dgm:cxn modelId="{C3B5F8C7-5EC1-44D5-B72E-C0975EA075A7}" type="presParOf" srcId="{62E4B018-0B08-4582-ABDD-58DEFD4C129F}" destId="{017749C5-C5DB-41EB-B483-6D5446B19F82}" srcOrd="1" destOrd="0" presId="urn:microsoft.com/office/officeart/2005/8/layout/hProcess4"/>
    <dgm:cxn modelId="{2EB35B36-4149-407C-AA60-37CF04910401}" type="presParOf" srcId="{62E4B018-0B08-4582-ABDD-58DEFD4C129F}" destId="{B45AA631-496D-4519-8EF2-62ED767A30B5}" srcOrd="2" destOrd="0" presId="urn:microsoft.com/office/officeart/2005/8/layout/hProcess4"/>
    <dgm:cxn modelId="{8F32D58D-A083-45C5-BF26-ED7E0B5A35D4}" type="presParOf" srcId="{62E4B018-0B08-4582-ABDD-58DEFD4C129F}" destId="{4266264A-8D66-4CB3-8FF7-C64897D2539D}" srcOrd="3" destOrd="0" presId="urn:microsoft.com/office/officeart/2005/8/layout/hProcess4"/>
    <dgm:cxn modelId="{74A3F0C9-2F60-4DFE-BCFE-2B1C79526663}" type="presParOf" srcId="{62E4B018-0B08-4582-ABDD-58DEFD4C129F}" destId="{96A768B6-B649-4AFD-AEA8-EF45F8812BA8}" srcOrd="4" destOrd="0" presId="urn:microsoft.com/office/officeart/2005/8/layout/hProcess4"/>
    <dgm:cxn modelId="{64E74FB9-C025-47AB-BDA2-8F70C7B94B58}" type="presParOf" srcId="{D7C563DB-23BF-419F-BD4E-AD5394C3CA73}" destId="{4C9E58CA-DB4F-433B-8F18-3CE02CE7A606}" srcOrd="3" destOrd="0" presId="urn:microsoft.com/office/officeart/2005/8/layout/hProcess4"/>
    <dgm:cxn modelId="{8ABD3401-EB2A-4CA6-9300-99D8C6FDA7E1}" type="presParOf" srcId="{D7C563DB-23BF-419F-BD4E-AD5394C3CA73}" destId="{7A86ADF8-6E53-426A-970E-D43669137973}" srcOrd="4" destOrd="0" presId="urn:microsoft.com/office/officeart/2005/8/layout/hProcess4"/>
    <dgm:cxn modelId="{4A62A890-45BB-4B09-9262-67D29307A750}" type="presParOf" srcId="{7A86ADF8-6E53-426A-970E-D43669137973}" destId="{FEA05213-2BA2-4CF4-AE57-A4611095145E}" srcOrd="0" destOrd="0" presId="urn:microsoft.com/office/officeart/2005/8/layout/hProcess4"/>
    <dgm:cxn modelId="{274E5515-E063-458F-83AB-62FE2D2E503F}" type="presParOf" srcId="{7A86ADF8-6E53-426A-970E-D43669137973}" destId="{5410B25E-A129-47F5-9CA4-25C927614FCA}" srcOrd="1" destOrd="0" presId="urn:microsoft.com/office/officeart/2005/8/layout/hProcess4"/>
    <dgm:cxn modelId="{62EABF06-3A2B-422E-8068-AA0C2C77C74B}" type="presParOf" srcId="{7A86ADF8-6E53-426A-970E-D43669137973}" destId="{24068B5A-66CD-4270-B61C-04ACDC86683B}" srcOrd="2" destOrd="0" presId="urn:microsoft.com/office/officeart/2005/8/layout/hProcess4"/>
    <dgm:cxn modelId="{1610AEA6-A0CC-4A2A-9110-5C628FC07A34}" type="presParOf" srcId="{7A86ADF8-6E53-426A-970E-D43669137973}" destId="{FB13CCBD-1247-493C-AB28-1E7AEAC6FE39}" srcOrd="3" destOrd="0" presId="urn:microsoft.com/office/officeart/2005/8/layout/hProcess4"/>
    <dgm:cxn modelId="{DDB01434-3066-433D-8188-659569F946BF}" type="presParOf" srcId="{7A86ADF8-6E53-426A-970E-D43669137973}" destId="{892B6332-B710-44BF-9C0C-3E2FE972C3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492489-7452-44FE-8F5A-EA46E3782303}" type="doc">
      <dgm:prSet loTypeId="urn:microsoft.com/office/officeart/2008/layout/HorizontalMultiLevelHierarchy" loCatId="hierarchy" qsTypeId="urn:microsoft.com/office/officeart/2005/8/quickstyle/simple1" qsCatId="simple" csTypeId="urn:microsoft.com/office/officeart/2005/8/colors/accent6_4" csCatId="accent6" phldr="1"/>
      <dgm:spPr/>
      <dgm:t>
        <a:bodyPr/>
        <a:lstStyle/>
        <a:p>
          <a:endParaRPr lang="es-CO"/>
        </a:p>
      </dgm:t>
    </dgm:pt>
    <dgm:pt modelId="{97F7CADA-49ED-47C7-9249-EAA18C430008}">
      <dgm:prSet phldrT="[Texto]" custT="1"/>
      <dgm:spPr/>
      <dgm:t>
        <a:bodyPr/>
        <a:lstStyle/>
        <a:p>
          <a:r>
            <a:rPr lang="es-CO" sz="1800" b="1" dirty="0" smtClean="0">
              <a:latin typeface="Century Gothic" panose="020B0502020202020204" pitchFamily="34" charset="0"/>
            </a:rPr>
            <a:t>Nulidad simple </a:t>
          </a:r>
          <a:endParaRPr lang="es-CO" sz="1800" b="1" dirty="0">
            <a:latin typeface="Century Gothic" panose="020B0502020202020204" pitchFamily="34" charset="0"/>
          </a:endParaRPr>
        </a:p>
      </dgm:t>
    </dgm:pt>
    <dgm:pt modelId="{86C3F840-9170-437E-BC52-ACE3A6E78E72}" type="parTrans" cxnId="{93D3309B-B0D0-423F-A9EC-7392C18BA45A}">
      <dgm:prSet/>
      <dgm:spPr/>
      <dgm:t>
        <a:bodyPr/>
        <a:lstStyle/>
        <a:p>
          <a:endParaRPr lang="es-CO"/>
        </a:p>
      </dgm:t>
    </dgm:pt>
    <dgm:pt modelId="{332BE72D-A9BA-45FF-81E1-13F724AA8093}" type="sibTrans" cxnId="{93D3309B-B0D0-423F-A9EC-7392C18BA45A}">
      <dgm:prSet/>
      <dgm:spPr/>
      <dgm:t>
        <a:bodyPr/>
        <a:lstStyle/>
        <a:p>
          <a:endParaRPr lang="es-CO"/>
        </a:p>
      </dgm:t>
    </dgm:pt>
    <dgm:pt modelId="{6080A4DE-3532-41D7-816B-A53D5DF65364}">
      <dgm:prSet phldrT="[Texto]" custT="1"/>
      <dgm:spPr/>
      <dgm:t>
        <a:bodyPr/>
        <a:lstStyle/>
        <a:p>
          <a:r>
            <a:rPr lang="es-CO" sz="1800" b="1" dirty="0" smtClean="0">
              <a:latin typeface="Century Gothic" panose="020B0502020202020204" pitchFamily="34" charset="0"/>
            </a:rPr>
            <a:t>Cuando se demanden actos de carácter general.</a:t>
          </a:r>
          <a:endParaRPr lang="es-CO" sz="1800" b="1" dirty="0">
            <a:latin typeface="Century Gothic" panose="020B0502020202020204" pitchFamily="34" charset="0"/>
          </a:endParaRPr>
        </a:p>
      </dgm:t>
    </dgm:pt>
    <dgm:pt modelId="{71095D71-AEC7-423C-BD5E-BBCC30279029}" type="parTrans" cxnId="{2481BC25-F9A1-427B-9010-A49F452990D9}">
      <dgm:prSet/>
      <dgm:spPr/>
      <dgm:t>
        <a:bodyPr/>
        <a:lstStyle/>
        <a:p>
          <a:endParaRPr lang="es-CO"/>
        </a:p>
      </dgm:t>
    </dgm:pt>
    <dgm:pt modelId="{EFC8F3A8-34F4-4E3D-B758-B9E025EFF872}" type="sibTrans" cxnId="{2481BC25-F9A1-427B-9010-A49F452990D9}">
      <dgm:prSet/>
      <dgm:spPr/>
      <dgm:t>
        <a:bodyPr/>
        <a:lstStyle/>
        <a:p>
          <a:endParaRPr lang="es-CO"/>
        </a:p>
      </dgm:t>
    </dgm:pt>
    <dgm:pt modelId="{33906FA1-D51F-434B-97BF-3B7BA625138B}">
      <dgm:prSet phldrT="[Texto]" custT="1"/>
      <dgm:spPr/>
      <dgm:t>
        <a:bodyPr/>
        <a:lstStyle/>
        <a:p>
          <a:r>
            <a:rPr lang="es-CO" sz="1800" b="1" dirty="0" smtClean="0">
              <a:latin typeface="Century Gothic" panose="020B0502020202020204" pitchFamily="34" charset="0"/>
            </a:rPr>
            <a:t>Cada entidad deberá Entregar el informe y soportes a la Entidad que lleve la defensa de los Intereses del Distrito.</a:t>
          </a:r>
          <a:endParaRPr lang="es-CO" sz="1800" b="1" dirty="0">
            <a:latin typeface="Century Gothic" panose="020B0502020202020204" pitchFamily="34" charset="0"/>
          </a:endParaRPr>
        </a:p>
      </dgm:t>
    </dgm:pt>
    <dgm:pt modelId="{6BEB15F7-0AE1-4427-8AD7-F22216568481}" type="parTrans" cxnId="{75BF7136-8BD3-4CE2-8BF9-34F56F7F3C12}">
      <dgm:prSet/>
      <dgm:spPr/>
      <dgm:t>
        <a:bodyPr/>
        <a:lstStyle/>
        <a:p>
          <a:endParaRPr lang="es-CO"/>
        </a:p>
      </dgm:t>
    </dgm:pt>
    <dgm:pt modelId="{C3BD9D6F-E1F6-47B0-9529-87DC48A4099F}" type="sibTrans" cxnId="{75BF7136-8BD3-4CE2-8BF9-34F56F7F3C12}">
      <dgm:prSet/>
      <dgm:spPr/>
      <dgm:t>
        <a:bodyPr/>
        <a:lstStyle/>
        <a:p>
          <a:endParaRPr lang="es-CO"/>
        </a:p>
      </dgm:t>
    </dgm:pt>
    <dgm:pt modelId="{1D68C6AF-7E73-48E4-AF0A-FCDA6C16E8F0}">
      <dgm:prSet phldrT="[Texto]" custT="1"/>
      <dgm:spPr/>
      <dgm:t>
        <a:bodyPr/>
        <a:lstStyle/>
        <a:p>
          <a:r>
            <a:rPr lang="es-CO" sz="1800" b="1" dirty="0" smtClean="0">
              <a:latin typeface="Century Gothic" panose="020B0502020202020204" pitchFamily="34" charset="0"/>
            </a:rPr>
            <a:t>Se fijara una sola posición por parte del sector.</a:t>
          </a:r>
          <a:endParaRPr lang="es-CO" sz="1800" b="1" dirty="0">
            <a:latin typeface="Century Gothic" panose="020B0502020202020204" pitchFamily="34" charset="0"/>
          </a:endParaRPr>
        </a:p>
      </dgm:t>
    </dgm:pt>
    <dgm:pt modelId="{A05B8D32-2900-4AA4-8D78-EED17BAB399B}" type="parTrans" cxnId="{6B529F9C-7D8F-4FDE-A8FF-C5E188F08567}">
      <dgm:prSet/>
      <dgm:spPr/>
      <dgm:t>
        <a:bodyPr/>
        <a:lstStyle/>
        <a:p>
          <a:endParaRPr lang="es-CO"/>
        </a:p>
      </dgm:t>
    </dgm:pt>
    <dgm:pt modelId="{B002585D-4F02-40FD-9717-45062FB795EC}" type="sibTrans" cxnId="{6B529F9C-7D8F-4FDE-A8FF-C5E188F08567}">
      <dgm:prSet/>
      <dgm:spPr/>
      <dgm:t>
        <a:bodyPr/>
        <a:lstStyle/>
        <a:p>
          <a:endParaRPr lang="es-CO"/>
        </a:p>
      </dgm:t>
    </dgm:pt>
    <dgm:pt modelId="{31F4F953-8E97-4E4E-AECF-3086F4A73945}" type="pres">
      <dgm:prSet presAssocID="{5E492489-7452-44FE-8F5A-EA46E3782303}" presName="Name0" presStyleCnt="0">
        <dgm:presLayoutVars>
          <dgm:chPref val="1"/>
          <dgm:dir/>
          <dgm:animOne val="branch"/>
          <dgm:animLvl val="lvl"/>
          <dgm:resizeHandles val="exact"/>
        </dgm:presLayoutVars>
      </dgm:prSet>
      <dgm:spPr/>
      <dgm:t>
        <a:bodyPr/>
        <a:lstStyle/>
        <a:p>
          <a:endParaRPr lang="es-ES"/>
        </a:p>
      </dgm:t>
    </dgm:pt>
    <dgm:pt modelId="{FFAB0FE7-CD15-4B34-9B85-E46DFFD87227}" type="pres">
      <dgm:prSet presAssocID="{97F7CADA-49ED-47C7-9249-EAA18C430008}" presName="root1" presStyleCnt="0"/>
      <dgm:spPr/>
    </dgm:pt>
    <dgm:pt modelId="{EFBC6908-B5B5-44FD-B8A6-59FC92933B9F}" type="pres">
      <dgm:prSet presAssocID="{97F7CADA-49ED-47C7-9249-EAA18C430008}" presName="LevelOneTextNode" presStyleLbl="node0" presStyleIdx="0" presStyleCnt="1" custAng="5400000" custLinFactX="-61577" custLinFactNeighborX="-100000" custLinFactNeighborY="-3770">
        <dgm:presLayoutVars>
          <dgm:chPref val="3"/>
        </dgm:presLayoutVars>
      </dgm:prSet>
      <dgm:spPr/>
      <dgm:t>
        <a:bodyPr/>
        <a:lstStyle/>
        <a:p>
          <a:endParaRPr lang="es-CO"/>
        </a:p>
      </dgm:t>
    </dgm:pt>
    <dgm:pt modelId="{C367FEBE-F334-4CB0-A433-E60256474440}" type="pres">
      <dgm:prSet presAssocID="{97F7CADA-49ED-47C7-9249-EAA18C430008}" presName="level2hierChild" presStyleCnt="0"/>
      <dgm:spPr/>
    </dgm:pt>
    <dgm:pt modelId="{E4770FD4-14A4-4377-AE27-2988BBFE228B}" type="pres">
      <dgm:prSet presAssocID="{71095D71-AEC7-423C-BD5E-BBCC30279029}" presName="conn2-1" presStyleLbl="parChTrans1D2" presStyleIdx="0" presStyleCnt="3"/>
      <dgm:spPr/>
      <dgm:t>
        <a:bodyPr/>
        <a:lstStyle/>
        <a:p>
          <a:endParaRPr lang="es-ES"/>
        </a:p>
      </dgm:t>
    </dgm:pt>
    <dgm:pt modelId="{9164C96C-66CF-4D5C-A277-10F45F1616FF}" type="pres">
      <dgm:prSet presAssocID="{71095D71-AEC7-423C-BD5E-BBCC30279029}" presName="connTx" presStyleLbl="parChTrans1D2" presStyleIdx="0" presStyleCnt="3"/>
      <dgm:spPr/>
      <dgm:t>
        <a:bodyPr/>
        <a:lstStyle/>
        <a:p>
          <a:endParaRPr lang="es-ES"/>
        </a:p>
      </dgm:t>
    </dgm:pt>
    <dgm:pt modelId="{8EC1727E-74F4-4FE5-BC80-D4762684648D}" type="pres">
      <dgm:prSet presAssocID="{6080A4DE-3532-41D7-816B-A53D5DF65364}" presName="root2" presStyleCnt="0"/>
      <dgm:spPr/>
    </dgm:pt>
    <dgm:pt modelId="{7B127BE9-8E7C-470E-B641-8EDA02941F79}" type="pres">
      <dgm:prSet presAssocID="{6080A4DE-3532-41D7-816B-A53D5DF65364}" presName="LevelTwoTextNode" presStyleLbl="node2" presStyleIdx="0" presStyleCnt="3" custScaleX="106175" custScaleY="129077" custLinFactNeighborX="65915" custLinFactNeighborY="-803">
        <dgm:presLayoutVars>
          <dgm:chPref val="3"/>
        </dgm:presLayoutVars>
      </dgm:prSet>
      <dgm:spPr/>
      <dgm:t>
        <a:bodyPr/>
        <a:lstStyle/>
        <a:p>
          <a:endParaRPr lang="es-CO"/>
        </a:p>
      </dgm:t>
    </dgm:pt>
    <dgm:pt modelId="{A9A94803-1856-46BF-9556-330D75DCD5DE}" type="pres">
      <dgm:prSet presAssocID="{6080A4DE-3532-41D7-816B-A53D5DF65364}" presName="level3hierChild" presStyleCnt="0"/>
      <dgm:spPr/>
    </dgm:pt>
    <dgm:pt modelId="{1F2A154C-48D7-4E09-BC35-E1AD3DC32758}" type="pres">
      <dgm:prSet presAssocID="{6BEB15F7-0AE1-4427-8AD7-F22216568481}" presName="conn2-1" presStyleLbl="parChTrans1D2" presStyleIdx="1" presStyleCnt="3"/>
      <dgm:spPr/>
      <dgm:t>
        <a:bodyPr/>
        <a:lstStyle/>
        <a:p>
          <a:endParaRPr lang="es-ES"/>
        </a:p>
      </dgm:t>
    </dgm:pt>
    <dgm:pt modelId="{5890E277-98B3-4EAC-A6AF-3E97B11B9EF2}" type="pres">
      <dgm:prSet presAssocID="{6BEB15F7-0AE1-4427-8AD7-F22216568481}" presName="connTx" presStyleLbl="parChTrans1D2" presStyleIdx="1" presStyleCnt="3"/>
      <dgm:spPr/>
      <dgm:t>
        <a:bodyPr/>
        <a:lstStyle/>
        <a:p>
          <a:endParaRPr lang="es-ES"/>
        </a:p>
      </dgm:t>
    </dgm:pt>
    <dgm:pt modelId="{BC7A3792-407D-4BAE-A979-24E28B91DA70}" type="pres">
      <dgm:prSet presAssocID="{33906FA1-D51F-434B-97BF-3B7BA625138B}" presName="root2" presStyleCnt="0"/>
      <dgm:spPr/>
    </dgm:pt>
    <dgm:pt modelId="{C1688D13-402F-49BB-9004-6E7B60179CD3}" type="pres">
      <dgm:prSet presAssocID="{33906FA1-D51F-434B-97BF-3B7BA625138B}" presName="LevelTwoTextNode" presStyleLbl="node2" presStyleIdx="1" presStyleCnt="3" custScaleX="112009" custScaleY="218240" custLinFactNeighborX="68182" custLinFactNeighborY="4775">
        <dgm:presLayoutVars>
          <dgm:chPref val="3"/>
        </dgm:presLayoutVars>
      </dgm:prSet>
      <dgm:spPr/>
      <dgm:t>
        <a:bodyPr/>
        <a:lstStyle/>
        <a:p>
          <a:endParaRPr lang="es-CO"/>
        </a:p>
      </dgm:t>
    </dgm:pt>
    <dgm:pt modelId="{107BBA0B-6B78-4B0F-B20D-05DD9F8EF72D}" type="pres">
      <dgm:prSet presAssocID="{33906FA1-D51F-434B-97BF-3B7BA625138B}" presName="level3hierChild" presStyleCnt="0"/>
      <dgm:spPr/>
    </dgm:pt>
    <dgm:pt modelId="{D82EAD1E-973A-4344-B546-B0585E82736C}" type="pres">
      <dgm:prSet presAssocID="{A05B8D32-2900-4AA4-8D78-EED17BAB399B}" presName="conn2-1" presStyleLbl="parChTrans1D2" presStyleIdx="2" presStyleCnt="3"/>
      <dgm:spPr/>
      <dgm:t>
        <a:bodyPr/>
        <a:lstStyle/>
        <a:p>
          <a:endParaRPr lang="es-ES"/>
        </a:p>
      </dgm:t>
    </dgm:pt>
    <dgm:pt modelId="{D2A2F82A-5D13-4687-A518-6A1EF92E9173}" type="pres">
      <dgm:prSet presAssocID="{A05B8D32-2900-4AA4-8D78-EED17BAB399B}" presName="connTx" presStyleLbl="parChTrans1D2" presStyleIdx="2" presStyleCnt="3"/>
      <dgm:spPr/>
      <dgm:t>
        <a:bodyPr/>
        <a:lstStyle/>
        <a:p>
          <a:endParaRPr lang="es-ES"/>
        </a:p>
      </dgm:t>
    </dgm:pt>
    <dgm:pt modelId="{DFF543DD-EAC8-4085-B0CB-F398574EC73B}" type="pres">
      <dgm:prSet presAssocID="{1D68C6AF-7E73-48E4-AF0A-FCDA6C16E8F0}" presName="root2" presStyleCnt="0"/>
      <dgm:spPr/>
    </dgm:pt>
    <dgm:pt modelId="{971D9F03-03AE-40A0-B0D4-6A460F0827C5}" type="pres">
      <dgm:prSet presAssocID="{1D68C6AF-7E73-48E4-AF0A-FCDA6C16E8F0}" presName="LevelTwoTextNode" presStyleLbl="node2" presStyleIdx="2" presStyleCnt="3" custScaleX="115053" custScaleY="141180" custLinFactNeighborX="66299" custLinFactNeighborY="27741">
        <dgm:presLayoutVars>
          <dgm:chPref val="3"/>
        </dgm:presLayoutVars>
      </dgm:prSet>
      <dgm:spPr/>
      <dgm:t>
        <a:bodyPr/>
        <a:lstStyle/>
        <a:p>
          <a:endParaRPr lang="es-CO"/>
        </a:p>
      </dgm:t>
    </dgm:pt>
    <dgm:pt modelId="{D3937004-ED8C-4A4A-BFDB-5C0F813360DE}" type="pres">
      <dgm:prSet presAssocID="{1D68C6AF-7E73-48E4-AF0A-FCDA6C16E8F0}" presName="level3hierChild" presStyleCnt="0"/>
      <dgm:spPr/>
    </dgm:pt>
  </dgm:ptLst>
  <dgm:cxnLst>
    <dgm:cxn modelId="{75BF7136-8BD3-4CE2-8BF9-34F56F7F3C12}" srcId="{97F7CADA-49ED-47C7-9249-EAA18C430008}" destId="{33906FA1-D51F-434B-97BF-3B7BA625138B}" srcOrd="1" destOrd="0" parTransId="{6BEB15F7-0AE1-4427-8AD7-F22216568481}" sibTransId="{C3BD9D6F-E1F6-47B0-9529-87DC48A4099F}"/>
    <dgm:cxn modelId="{6403BE3B-A8B4-44CD-8671-DB68D80CFC1B}" type="presOf" srcId="{33906FA1-D51F-434B-97BF-3B7BA625138B}" destId="{C1688D13-402F-49BB-9004-6E7B60179CD3}" srcOrd="0" destOrd="0" presId="urn:microsoft.com/office/officeart/2008/layout/HorizontalMultiLevelHierarchy"/>
    <dgm:cxn modelId="{8A87ED93-3C71-4440-BD6B-A2FFB1B2B44E}" type="presOf" srcId="{A05B8D32-2900-4AA4-8D78-EED17BAB399B}" destId="{D2A2F82A-5D13-4687-A518-6A1EF92E9173}" srcOrd="1" destOrd="0" presId="urn:microsoft.com/office/officeart/2008/layout/HorizontalMultiLevelHierarchy"/>
    <dgm:cxn modelId="{5E22A059-A906-4CD4-B1F5-754462ED4542}" type="presOf" srcId="{71095D71-AEC7-423C-BD5E-BBCC30279029}" destId="{E4770FD4-14A4-4377-AE27-2988BBFE228B}" srcOrd="0" destOrd="0" presId="urn:microsoft.com/office/officeart/2008/layout/HorizontalMultiLevelHierarchy"/>
    <dgm:cxn modelId="{2481BC25-F9A1-427B-9010-A49F452990D9}" srcId="{97F7CADA-49ED-47C7-9249-EAA18C430008}" destId="{6080A4DE-3532-41D7-816B-A53D5DF65364}" srcOrd="0" destOrd="0" parTransId="{71095D71-AEC7-423C-BD5E-BBCC30279029}" sibTransId="{EFC8F3A8-34F4-4E3D-B758-B9E025EFF872}"/>
    <dgm:cxn modelId="{39FC5FD9-AD2C-4A3F-AE3E-E9E5D46610E2}" type="presOf" srcId="{1D68C6AF-7E73-48E4-AF0A-FCDA6C16E8F0}" destId="{971D9F03-03AE-40A0-B0D4-6A460F0827C5}" srcOrd="0" destOrd="0" presId="urn:microsoft.com/office/officeart/2008/layout/HorizontalMultiLevelHierarchy"/>
    <dgm:cxn modelId="{2A4541D5-DA61-4D9F-AC03-57FB223B0E9D}" type="presOf" srcId="{71095D71-AEC7-423C-BD5E-BBCC30279029}" destId="{9164C96C-66CF-4D5C-A277-10F45F1616FF}" srcOrd="1" destOrd="0" presId="urn:microsoft.com/office/officeart/2008/layout/HorizontalMultiLevelHierarchy"/>
    <dgm:cxn modelId="{93D3309B-B0D0-423F-A9EC-7392C18BA45A}" srcId="{5E492489-7452-44FE-8F5A-EA46E3782303}" destId="{97F7CADA-49ED-47C7-9249-EAA18C430008}" srcOrd="0" destOrd="0" parTransId="{86C3F840-9170-437E-BC52-ACE3A6E78E72}" sibTransId="{332BE72D-A9BA-45FF-81E1-13F724AA8093}"/>
    <dgm:cxn modelId="{361E64F1-5299-4A37-974F-20EFEE9AD1F9}" type="presOf" srcId="{6BEB15F7-0AE1-4427-8AD7-F22216568481}" destId="{1F2A154C-48D7-4E09-BC35-E1AD3DC32758}" srcOrd="0" destOrd="0" presId="urn:microsoft.com/office/officeart/2008/layout/HorizontalMultiLevelHierarchy"/>
    <dgm:cxn modelId="{BDF704B0-6874-4633-9D85-8C29B2F542E1}" type="presOf" srcId="{5E492489-7452-44FE-8F5A-EA46E3782303}" destId="{31F4F953-8E97-4E4E-AECF-3086F4A73945}" srcOrd="0" destOrd="0" presId="urn:microsoft.com/office/officeart/2008/layout/HorizontalMultiLevelHierarchy"/>
    <dgm:cxn modelId="{7A205DFD-976F-46CC-A869-95AD9A2558A1}" type="presOf" srcId="{A05B8D32-2900-4AA4-8D78-EED17BAB399B}" destId="{D82EAD1E-973A-4344-B546-B0585E82736C}" srcOrd="0" destOrd="0" presId="urn:microsoft.com/office/officeart/2008/layout/HorizontalMultiLevelHierarchy"/>
    <dgm:cxn modelId="{51B87C44-5679-44DC-B7CE-2D2F9EA05962}" type="presOf" srcId="{6080A4DE-3532-41D7-816B-A53D5DF65364}" destId="{7B127BE9-8E7C-470E-B641-8EDA02941F79}" srcOrd="0" destOrd="0" presId="urn:microsoft.com/office/officeart/2008/layout/HorizontalMultiLevelHierarchy"/>
    <dgm:cxn modelId="{98844EC3-D179-45CA-9A52-23F2CA27BD99}" type="presOf" srcId="{97F7CADA-49ED-47C7-9249-EAA18C430008}" destId="{EFBC6908-B5B5-44FD-B8A6-59FC92933B9F}" srcOrd="0" destOrd="0" presId="urn:microsoft.com/office/officeart/2008/layout/HorizontalMultiLevelHierarchy"/>
    <dgm:cxn modelId="{6B529F9C-7D8F-4FDE-A8FF-C5E188F08567}" srcId="{97F7CADA-49ED-47C7-9249-EAA18C430008}" destId="{1D68C6AF-7E73-48E4-AF0A-FCDA6C16E8F0}" srcOrd="2" destOrd="0" parTransId="{A05B8D32-2900-4AA4-8D78-EED17BAB399B}" sibTransId="{B002585D-4F02-40FD-9717-45062FB795EC}"/>
    <dgm:cxn modelId="{9BF895F4-8879-41E7-AE99-AECF533DC479}" type="presOf" srcId="{6BEB15F7-0AE1-4427-8AD7-F22216568481}" destId="{5890E277-98B3-4EAC-A6AF-3E97B11B9EF2}" srcOrd="1" destOrd="0" presId="urn:microsoft.com/office/officeart/2008/layout/HorizontalMultiLevelHierarchy"/>
    <dgm:cxn modelId="{9FA7A9AC-3D81-4682-A8C4-0DDB037DAAA0}" type="presParOf" srcId="{31F4F953-8E97-4E4E-AECF-3086F4A73945}" destId="{FFAB0FE7-CD15-4B34-9B85-E46DFFD87227}" srcOrd="0" destOrd="0" presId="urn:microsoft.com/office/officeart/2008/layout/HorizontalMultiLevelHierarchy"/>
    <dgm:cxn modelId="{4D3D825F-C90B-48AB-BF80-8B89EE3C4F21}" type="presParOf" srcId="{FFAB0FE7-CD15-4B34-9B85-E46DFFD87227}" destId="{EFBC6908-B5B5-44FD-B8A6-59FC92933B9F}" srcOrd="0" destOrd="0" presId="urn:microsoft.com/office/officeart/2008/layout/HorizontalMultiLevelHierarchy"/>
    <dgm:cxn modelId="{1A62196B-D631-41E8-ABB5-84A236ABCE7F}" type="presParOf" srcId="{FFAB0FE7-CD15-4B34-9B85-E46DFFD87227}" destId="{C367FEBE-F334-4CB0-A433-E60256474440}" srcOrd="1" destOrd="0" presId="urn:microsoft.com/office/officeart/2008/layout/HorizontalMultiLevelHierarchy"/>
    <dgm:cxn modelId="{E5D6986A-6C86-4EA7-B97C-FCB87FAD1E0D}" type="presParOf" srcId="{C367FEBE-F334-4CB0-A433-E60256474440}" destId="{E4770FD4-14A4-4377-AE27-2988BBFE228B}" srcOrd="0" destOrd="0" presId="urn:microsoft.com/office/officeart/2008/layout/HorizontalMultiLevelHierarchy"/>
    <dgm:cxn modelId="{DE4BFAAB-8656-4357-A456-24C2BC1EB573}" type="presParOf" srcId="{E4770FD4-14A4-4377-AE27-2988BBFE228B}" destId="{9164C96C-66CF-4D5C-A277-10F45F1616FF}" srcOrd="0" destOrd="0" presId="urn:microsoft.com/office/officeart/2008/layout/HorizontalMultiLevelHierarchy"/>
    <dgm:cxn modelId="{1B533A35-74A9-418F-9633-DAA8DD54C080}" type="presParOf" srcId="{C367FEBE-F334-4CB0-A433-E60256474440}" destId="{8EC1727E-74F4-4FE5-BC80-D4762684648D}" srcOrd="1" destOrd="0" presId="urn:microsoft.com/office/officeart/2008/layout/HorizontalMultiLevelHierarchy"/>
    <dgm:cxn modelId="{4A329B6A-5BE9-4401-B693-ED54A351197A}" type="presParOf" srcId="{8EC1727E-74F4-4FE5-BC80-D4762684648D}" destId="{7B127BE9-8E7C-470E-B641-8EDA02941F79}" srcOrd="0" destOrd="0" presId="urn:microsoft.com/office/officeart/2008/layout/HorizontalMultiLevelHierarchy"/>
    <dgm:cxn modelId="{04182B6F-5C2A-42D8-A44B-BA7B1465BA46}" type="presParOf" srcId="{8EC1727E-74F4-4FE5-BC80-D4762684648D}" destId="{A9A94803-1856-46BF-9556-330D75DCD5DE}" srcOrd="1" destOrd="0" presId="urn:microsoft.com/office/officeart/2008/layout/HorizontalMultiLevelHierarchy"/>
    <dgm:cxn modelId="{3F91F5C3-D8F4-4C2D-9D63-14D7C0A013B6}" type="presParOf" srcId="{C367FEBE-F334-4CB0-A433-E60256474440}" destId="{1F2A154C-48D7-4E09-BC35-E1AD3DC32758}" srcOrd="2" destOrd="0" presId="urn:microsoft.com/office/officeart/2008/layout/HorizontalMultiLevelHierarchy"/>
    <dgm:cxn modelId="{9007A862-5AA2-4899-8DCF-66C55D3DBBDB}" type="presParOf" srcId="{1F2A154C-48D7-4E09-BC35-E1AD3DC32758}" destId="{5890E277-98B3-4EAC-A6AF-3E97B11B9EF2}" srcOrd="0" destOrd="0" presId="urn:microsoft.com/office/officeart/2008/layout/HorizontalMultiLevelHierarchy"/>
    <dgm:cxn modelId="{0AA6CBF1-999E-42A8-9A8F-66929AED5D8A}" type="presParOf" srcId="{C367FEBE-F334-4CB0-A433-E60256474440}" destId="{BC7A3792-407D-4BAE-A979-24E28B91DA70}" srcOrd="3" destOrd="0" presId="urn:microsoft.com/office/officeart/2008/layout/HorizontalMultiLevelHierarchy"/>
    <dgm:cxn modelId="{1DCB38DF-5E1D-440C-882A-DA6F21E9EF81}" type="presParOf" srcId="{BC7A3792-407D-4BAE-A979-24E28B91DA70}" destId="{C1688D13-402F-49BB-9004-6E7B60179CD3}" srcOrd="0" destOrd="0" presId="urn:microsoft.com/office/officeart/2008/layout/HorizontalMultiLevelHierarchy"/>
    <dgm:cxn modelId="{FB73BE5E-ED35-4B48-835D-27328FC064D4}" type="presParOf" srcId="{BC7A3792-407D-4BAE-A979-24E28B91DA70}" destId="{107BBA0B-6B78-4B0F-B20D-05DD9F8EF72D}" srcOrd="1" destOrd="0" presId="urn:microsoft.com/office/officeart/2008/layout/HorizontalMultiLevelHierarchy"/>
    <dgm:cxn modelId="{20339541-9D6D-4920-B75D-DB5D7155FC28}" type="presParOf" srcId="{C367FEBE-F334-4CB0-A433-E60256474440}" destId="{D82EAD1E-973A-4344-B546-B0585E82736C}" srcOrd="4" destOrd="0" presId="urn:microsoft.com/office/officeart/2008/layout/HorizontalMultiLevelHierarchy"/>
    <dgm:cxn modelId="{372EE9B3-5F81-4E5F-BBE7-8304706FA170}" type="presParOf" srcId="{D82EAD1E-973A-4344-B546-B0585E82736C}" destId="{D2A2F82A-5D13-4687-A518-6A1EF92E9173}" srcOrd="0" destOrd="0" presId="urn:microsoft.com/office/officeart/2008/layout/HorizontalMultiLevelHierarchy"/>
    <dgm:cxn modelId="{C1B1F1E7-5DFE-452A-8862-97EB3887365A}" type="presParOf" srcId="{C367FEBE-F334-4CB0-A433-E60256474440}" destId="{DFF543DD-EAC8-4085-B0CB-F398574EC73B}" srcOrd="5" destOrd="0" presId="urn:microsoft.com/office/officeart/2008/layout/HorizontalMultiLevelHierarchy"/>
    <dgm:cxn modelId="{5AFD3640-406B-45C9-A116-8DA21769CDF8}" type="presParOf" srcId="{DFF543DD-EAC8-4085-B0CB-F398574EC73B}" destId="{971D9F03-03AE-40A0-B0D4-6A460F0827C5}" srcOrd="0" destOrd="0" presId="urn:microsoft.com/office/officeart/2008/layout/HorizontalMultiLevelHierarchy"/>
    <dgm:cxn modelId="{E5393211-503A-4CFE-92BD-AE70C3A999F3}" type="presParOf" srcId="{DFF543DD-EAC8-4085-B0CB-F398574EC73B}" destId="{D3937004-ED8C-4A4A-BFDB-5C0F813360D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1C1A81-FAB9-4F87-A7C8-41339A3B376E}" type="doc">
      <dgm:prSet loTypeId="urn:microsoft.com/office/officeart/2005/8/layout/orgChart1" loCatId="hierarchy" qsTypeId="urn:microsoft.com/office/officeart/2005/8/quickstyle/3d1" qsCatId="3D" csTypeId="urn:microsoft.com/office/officeart/2005/8/colors/accent6_4" csCatId="accent6" phldr="1"/>
      <dgm:spPr/>
      <dgm:t>
        <a:bodyPr/>
        <a:lstStyle/>
        <a:p>
          <a:endParaRPr lang="es-ES"/>
        </a:p>
      </dgm:t>
    </dgm:pt>
    <dgm:pt modelId="{0A000F54-26AC-4BAA-B0BA-A4231CFF2AD5}">
      <dgm:prSet phldrT="[Texto]"/>
      <dgm:spPr/>
      <dgm:t>
        <a:bodyPr/>
        <a:lstStyle/>
        <a:p>
          <a:r>
            <a:rPr lang="es-CO" b="1" dirty="0" smtClean="0"/>
            <a:t>PRODUCCIÓN NORMATIVA</a:t>
          </a:r>
          <a:endParaRPr lang="es-ES" b="1" dirty="0"/>
        </a:p>
      </dgm:t>
    </dgm:pt>
    <dgm:pt modelId="{0600968F-210E-4EEA-8C55-AB07C31A125B}" type="parTrans" cxnId="{87AC4002-C6BC-4729-87D8-B595E8E400F9}">
      <dgm:prSet/>
      <dgm:spPr/>
      <dgm:t>
        <a:bodyPr/>
        <a:lstStyle/>
        <a:p>
          <a:endParaRPr lang="es-ES"/>
        </a:p>
      </dgm:t>
    </dgm:pt>
    <dgm:pt modelId="{0598A643-CEFB-4D04-B035-7AD475560799}" type="sibTrans" cxnId="{87AC4002-C6BC-4729-87D8-B595E8E400F9}">
      <dgm:prSet/>
      <dgm:spPr/>
      <dgm:t>
        <a:bodyPr/>
        <a:lstStyle/>
        <a:p>
          <a:endParaRPr lang="es-ES"/>
        </a:p>
      </dgm:t>
    </dgm:pt>
    <dgm:pt modelId="{F63154DF-0655-4670-B63A-B192AB0DEA70}">
      <dgm:prSet phldrT="[Texto]"/>
      <dgm:spPr/>
      <dgm:t>
        <a:bodyPr/>
        <a:lstStyle/>
        <a:p>
          <a:r>
            <a:rPr lang="es-CO" b="1" dirty="0" smtClean="0"/>
            <a:t>TIPOS DE DOCUMENTOS ADMINISTRATIVOS </a:t>
          </a:r>
          <a:endParaRPr lang="es-ES" b="1" dirty="0"/>
        </a:p>
      </dgm:t>
    </dgm:pt>
    <dgm:pt modelId="{52AACF3C-19AD-452C-B0BC-4086B2490A22}" type="parTrans" cxnId="{5D77E467-B1BC-4CB9-B9D8-F4AAEC03268C}">
      <dgm:prSet/>
      <dgm:spPr/>
      <dgm:t>
        <a:bodyPr/>
        <a:lstStyle/>
        <a:p>
          <a:endParaRPr lang="es-ES"/>
        </a:p>
      </dgm:t>
    </dgm:pt>
    <dgm:pt modelId="{99E78ADE-80B5-4691-8F01-01223001A1CB}" type="sibTrans" cxnId="{5D77E467-B1BC-4CB9-B9D8-F4AAEC03268C}">
      <dgm:prSet/>
      <dgm:spPr/>
      <dgm:t>
        <a:bodyPr/>
        <a:lstStyle/>
        <a:p>
          <a:endParaRPr lang="es-ES"/>
        </a:p>
      </dgm:t>
    </dgm:pt>
    <dgm:pt modelId="{D5FB675B-B19E-4368-B15A-5A89B53A8B32}">
      <dgm:prSet phldrT="[Texto]"/>
      <dgm:spPr/>
      <dgm:t>
        <a:bodyPr/>
        <a:lstStyle/>
        <a:p>
          <a:r>
            <a:rPr lang="es-CO" b="1" dirty="0" smtClean="0"/>
            <a:t>TIPOS DE ACTOS ADMINISTRATIVOS </a:t>
          </a:r>
          <a:endParaRPr lang="es-ES" b="1" dirty="0"/>
        </a:p>
      </dgm:t>
    </dgm:pt>
    <dgm:pt modelId="{C37EB686-90B4-49A5-B9DC-67F28307A887}" type="parTrans" cxnId="{77652E48-769D-428B-8C1B-F094EFDB99E1}">
      <dgm:prSet/>
      <dgm:spPr/>
      <dgm:t>
        <a:bodyPr/>
        <a:lstStyle/>
        <a:p>
          <a:endParaRPr lang="es-ES"/>
        </a:p>
      </dgm:t>
    </dgm:pt>
    <dgm:pt modelId="{D633BC48-44D7-49A5-B086-157D51B7E736}" type="sibTrans" cxnId="{77652E48-769D-428B-8C1B-F094EFDB99E1}">
      <dgm:prSet/>
      <dgm:spPr/>
      <dgm:t>
        <a:bodyPr/>
        <a:lstStyle/>
        <a:p>
          <a:endParaRPr lang="es-ES"/>
        </a:p>
      </dgm:t>
    </dgm:pt>
    <dgm:pt modelId="{0B8C18E7-D72D-482A-B981-DE1086F14565}">
      <dgm:prSet phldrT="[Texto]"/>
      <dgm:spPr/>
      <dgm:t>
        <a:bodyPr/>
        <a:lstStyle/>
        <a:p>
          <a:pPr algn="l"/>
          <a:r>
            <a:rPr lang="es-CO" dirty="0" smtClean="0"/>
            <a:t>DIRECTIVA</a:t>
          </a:r>
          <a:endParaRPr lang="es-ES" dirty="0" smtClean="0"/>
        </a:p>
        <a:p>
          <a:pPr algn="l"/>
          <a:r>
            <a:rPr lang="es-CO" dirty="0" smtClean="0"/>
            <a:t>CIRCULAR  </a:t>
          </a:r>
          <a:endParaRPr lang="es-ES" dirty="0" smtClean="0"/>
        </a:p>
        <a:p>
          <a:pPr algn="l"/>
          <a:r>
            <a:rPr lang="es-CO" dirty="0" smtClean="0"/>
            <a:t>ACTA </a:t>
          </a:r>
          <a:endParaRPr lang="es-ES" dirty="0" smtClean="0"/>
        </a:p>
        <a:p>
          <a:pPr algn="l"/>
          <a:r>
            <a:rPr lang="es-CO" dirty="0" smtClean="0"/>
            <a:t>MEMORANDO  </a:t>
          </a:r>
          <a:endParaRPr lang="es-ES" dirty="0" smtClean="0"/>
        </a:p>
        <a:p>
          <a:pPr algn="l"/>
          <a:r>
            <a:rPr lang="es-CO" dirty="0" smtClean="0"/>
            <a:t>OFICIO</a:t>
          </a:r>
          <a:endParaRPr lang="es-ES" dirty="0"/>
        </a:p>
      </dgm:t>
    </dgm:pt>
    <dgm:pt modelId="{2D77B6E4-F00E-4187-9255-099487184565}" type="parTrans" cxnId="{2D68A74B-E0D4-40DE-8908-C8864F4FECF7}">
      <dgm:prSet/>
      <dgm:spPr/>
      <dgm:t>
        <a:bodyPr/>
        <a:lstStyle/>
        <a:p>
          <a:endParaRPr lang="es-ES"/>
        </a:p>
      </dgm:t>
    </dgm:pt>
    <dgm:pt modelId="{EEFC7901-9CD4-4B12-AD02-4BCE8CBD9B06}" type="sibTrans" cxnId="{2D68A74B-E0D4-40DE-8908-C8864F4FECF7}">
      <dgm:prSet/>
      <dgm:spPr/>
      <dgm:t>
        <a:bodyPr/>
        <a:lstStyle/>
        <a:p>
          <a:endParaRPr lang="es-ES"/>
        </a:p>
      </dgm:t>
    </dgm:pt>
    <dgm:pt modelId="{8464D1CF-3FAD-4C86-B9E8-10A15C75BC6F}">
      <dgm:prSet phldrT="[Texto]"/>
      <dgm:spPr/>
      <dgm:t>
        <a:bodyPr/>
        <a:lstStyle/>
        <a:p>
          <a:r>
            <a:rPr lang="es-CO" dirty="0" smtClean="0"/>
            <a:t>DECRETOS </a:t>
          </a:r>
          <a:endParaRPr lang="es-ES" dirty="0"/>
        </a:p>
      </dgm:t>
    </dgm:pt>
    <dgm:pt modelId="{DD4F8AE8-AFA3-4520-BD6A-6A4079BFB4F7}" type="parTrans" cxnId="{3AE60156-4F8F-4012-9F25-7703BEE89EF4}">
      <dgm:prSet/>
      <dgm:spPr/>
      <dgm:t>
        <a:bodyPr/>
        <a:lstStyle/>
        <a:p>
          <a:endParaRPr lang="es-ES"/>
        </a:p>
      </dgm:t>
    </dgm:pt>
    <dgm:pt modelId="{DDE0F2A9-51E8-46A7-A6BA-48B0C3789F34}" type="sibTrans" cxnId="{3AE60156-4F8F-4012-9F25-7703BEE89EF4}">
      <dgm:prSet/>
      <dgm:spPr/>
      <dgm:t>
        <a:bodyPr/>
        <a:lstStyle/>
        <a:p>
          <a:endParaRPr lang="es-ES"/>
        </a:p>
      </dgm:t>
    </dgm:pt>
    <dgm:pt modelId="{3B13EDB6-6C52-4D83-87EE-CF3F1CA1E432}">
      <dgm:prSet phldrT="[Texto]"/>
      <dgm:spPr/>
      <dgm:t>
        <a:bodyPr/>
        <a:lstStyle/>
        <a:p>
          <a:r>
            <a:rPr lang="es-CO" dirty="0" smtClean="0"/>
            <a:t>RESOLUCIONES</a:t>
          </a:r>
          <a:endParaRPr lang="es-ES" dirty="0"/>
        </a:p>
      </dgm:t>
    </dgm:pt>
    <dgm:pt modelId="{9018CA79-BAAA-4B66-A092-3D02EED482CF}" type="parTrans" cxnId="{3BEA4888-A472-44A6-B386-A90AC5D9B03D}">
      <dgm:prSet/>
      <dgm:spPr/>
      <dgm:t>
        <a:bodyPr/>
        <a:lstStyle/>
        <a:p>
          <a:endParaRPr lang="es-ES"/>
        </a:p>
      </dgm:t>
    </dgm:pt>
    <dgm:pt modelId="{1442A0A9-00AF-462D-B5E5-54FEA00AD791}" type="sibTrans" cxnId="{3BEA4888-A472-44A6-B386-A90AC5D9B03D}">
      <dgm:prSet/>
      <dgm:spPr/>
      <dgm:t>
        <a:bodyPr/>
        <a:lstStyle/>
        <a:p>
          <a:endParaRPr lang="es-ES"/>
        </a:p>
      </dgm:t>
    </dgm:pt>
    <dgm:pt modelId="{2A6D25E8-7866-4FEB-A9AC-5C8F28404FE0}" type="pres">
      <dgm:prSet presAssocID="{D81C1A81-FAB9-4F87-A7C8-41339A3B376E}" presName="hierChild1" presStyleCnt="0">
        <dgm:presLayoutVars>
          <dgm:orgChart val="1"/>
          <dgm:chPref val="1"/>
          <dgm:dir/>
          <dgm:animOne val="branch"/>
          <dgm:animLvl val="lvl"/>
          <dgm:resizeHandles/>
        </dgm:presLayoutVars>
      </dgm:prSet>
      <dgm:spPr/>
      <dgm:t>
        <a:bodyPr/>
        <a:lstStyle/>
        <a:p>
          <a:endParaRPr lang="es-ES"/>
        </a:p>
      </dgm:t>
    </dgm:pt>
    <dgm:pt modelId="{796E2E89-436C-4C3D-B34E-1968E5313573}" type="pres">
      <dgm:prSet presAssocID="{0A000F54-26AC-4BAA-B0BA-A4231CFF2AD5}" presName="hierRoot1" presStyleCnt="0">
        <dgm:presLayoutVars>
          <dgm:hierBranch val="init"/>
        </dgm:presLayoutVars>
      </dgm:prSet>
      <dgm:spPr/>
    </dgm:pt>
    <dgm:pt modelId="{5D517DA2-0C13-4CF0-9492-55138C0151A7}" type="pres">
      <dgm:prSet presAssocID="{0A000F54-26AC-4BAA-B0BA-A4231CFF2AD5}" presName="rootComposite1" presStyleCnt="0"/>
      <dgm:spPr/>
    </dgm:pt>
    <dgm:pt modelId="{D0C8F512-D936-4D88-8902-9E48F2184140}" type="pres">
      <dgm:prSet presAssocID="{0A000F54-26AC-4BAA-B0BA-A4231CFF2AD5}" presName="rootText1" presStyleLbl="node0" presStyleIdx="0" presStyleCnt="1" custScaleY="97596">
        <dgm:presLayoutVars>
          <dgm:chPref val="3"/>
        </dgm:presLayoutVars>
      </dgm:prSet>
      <dgm:spPr/>
      <dgm:t>
        <a:bodyPr/>
        <a:lstStyle/>
        <a:p>
          <a:endParaRPr lang="es-ES"/>
        </a:p>
      </dgm:t>
    </dgm:pt>
    <dgm:pt modelId="{7A00712D-4DD1-4F31-8C92-EF6986DFDE72}" type="pres">
      <dgm:prSet presAssocID="{0A000F54-26AC-4BAA-B0BA-A4231CFF2AD5}" presName="rootConnector1" presStyleLbl="node1" presStyleIdx="0" presStyleCnt="0"/>
      <dgm:spPr/>
      <dgm:t>
        <a:bodyPr/>
        <a:lstStyle/>
        <a:p>
          <a:endParaRPr lang="es-ES"/>
        </a:p>
      </dgm:t>
    </dgm:pt>
    <dgm:pt modelId="{6D670FB9-AABD-4F06-8807-C9057ABF48DB}" type="pres">
      <dgm:prSet presAssocID="{0A000F54-26AC-4BAA-B0BA-A4231CFF2AD5}" presName="hierChild2" presStyleCnt="0"/>
      <dgm:spPr/>
    </dgm:pt>
    <dgm:pt modelId="{00D38016-5E73-474E-8F80-C837DCBA1093}" type="pres">
      <dgm:prSet presAssocID="{52AACF3C-19AD-452C-B0BC-4086B2490A22}" presName="Name37" presStyleLbl="parChTrans1D2" presStyleIdx="0" presStyleCnt="2"/>
      <dgm:spPr/>
      <dgm:t>
        <a:bodyPr/>
        <a:lstStyle/>
        <a:p>
          <a:endParaRPr lang="es-ES"/>
        </a:p>
      </dgm:t>
    </dgm:pt>
    <dgm:pt modelId="{F60729DA-88C3-4803-8FFC-380CDD078256}" type="pres">
      <dgm:prSet presAssocID="{F63154DF-0655-4670-B63A-B192AB0DEA70}" presName="hierRoot2" presStyleCnt="0">
        <dgm:presLayoutVars>
          <dgm:hierBranch val="init"/>
        </dgm:presLayoutVars>
      </dgm:prSet>
      <dgm:spPr/>
    </dgm:pt>
    <dgm:pt modelId="{FB26BB1B-A527-4330-90B5-4DBE0E952AD8}" type="pres">
      <dgm:prSet presAssocID="{F63154DF-0655-4670-B63A-B192AB0DEA70}" presName="rootComposite" presStyleCnt="0"/>
      <dgm:spPr/>
    </dgm:pt>
    <dgm:pt modelId="{BCED030B-D6B3-4D2A-A7DB-B4CBA0F6DCCD}" type="pres">
      <dgm:prSet presAssocID="{F63154DF-0655-4670-B63A-B192AB0DEA70}" presName="rootText" presStyleLbl="node2" presStyleIdx="0" presStyleCnt="2">
        <dgm:presLayoutVars>
          <dgm:chPref val="3"/>
        </dgm:presLayoutVars>
      </dgm:prSet>
      <dgm:spPr/>
      <dgm:t>
        <a:bodyPr/>
        <a:lstStyle/>
        <a:p>
          <a:endParaRPr lang="es-ES"/>
        </a:p>
      </dgm:t>
    </dgm:pt>
    <dgm:pt modelId="{4FD77E0E-0CA4-43AC-AEFB-5514452E35FC}" type="pres">
      <dgm:prSet presAssocID="{F63154DF-0655-4670-B63A-B192AB0DEA70}" presName="rootConnector" presStyleLbl="node2" presStyleIdx="0" presStyleCnt="2"/>
      <dgm:spPr/>
      <dgm:t>
        <a:bodyPr/>
        <a:lstStyle/>
        <a:p>
          <a:endParaRPr lang="es-ES"/>
        </a:p>
      </dgm:t>
    </dgm:pt>
    <dgm:pt modelId="{6C049235-3B0E-45FA-B39F-06ACF0C2D2E1}" type="pres">
      <dgm:prSet presAssocID="{F63154DF-0655-4670-B63A-B192AB0DEA70}" presName="hierChild4" presStyleCnt="0"/>
      <dgm:spPr/>
    </dgm:pt>
    <dgm:pt modelId="{E655C11D-B4F9-410C-B5D9-8072BAFBBD0A}" type="pres">
      <dgm:prSet presAssocID="{2D77B6E4-F00E-4187-9255-099487184565}" presName="Name37" presStyleLbl="parChTrans1D3" presStyleIdx="0" presStyleCnt="3"/>
      <dgm:spPr/>
      <dgm:t>
        <a:bodyPr/>
        <a:lstStyle/>
        <a:p>
          <a:endParaRPr lang="es-ES"/>
        </a:p>
      </dgm:t>
    </dgm:pt>
    <dgm:pt modelId="{38EEF590-FE50-4622-A47B-12C51949074A}" type="pres">
      <dgm:prSet presAssocID="{0B8C18E7-D72D-482A-B981-DE1086F14565}" presName="hierRoot2" presStyleCnt="0">
        <dgm:presLayoutVars>
          <dgm:hierBranch val="init"/>
        </dgm:presLayoutVars>
      </dgm:prSet>
      <dgm:spPr/>
    </dgm:pt>
    <dgm:pt modelId="{A465052E-397F-4B45-B14E-A8DEFEEF4AD0}" type="pres">
      <dgm:prSet presAssocID="{0B8C18E7-D72D-482A-B981-DE1086F14565}" presName="rootComposite" presStyleCnt="0"/>
      <dgm:spPr/>
    </dgm:pt>
    <dgm:pt modelId="{88E900A5-BB52-4DD7-AAF1-D822CEED2835}" type="pres">
      <dgm:prSet presAssocID="{0B8C18E7-D72D-482A-B981-DE1086F14565}" presName="rootText" presStyleLbl="node3" presStyleIdx="0" presStyleCnt="3" custScaleY="241178">
        <dgm:presLayoutVars>
          <dgm:chPref val="3"/>
        </dgm:presLayoutVars>
      </dgm:prSet>
      <dgm:spPr/>
      <dgm:t>
        <a:bodyPr/>
        <a:lstStyle/>
        <a:p>
          <a:endParaRPr lang="es-ES"/>
        </a:p>
      </dgm:t>
    </dgm:pt>
    <dgm:pt modelId="{181083B9-5780-4E9A-95E8-285660EEEAFA}" type="pres">
      <dgm:prSet presAssocID="{0B8C18E7-D72D-482A-B981-DE1086F14565}" presName="rootConnector" presStyleLbl="node3" presStyleIdx="0" presStyleCnt="3"/>
      <dgm:spPr/>
      <dgm:t>
        <a:bodyPr/>
        <a:lstStyle/>
        <a:p>
          <a:endParaRPr lang="es-ES"/>
        </a:p>
      </dgm:t>
    </dgm:pt>
    <dgm:pt modelId="{701F6596-8E64-48C8-87B0-F45054C94F90}" type="pres">
      <dgm:prSet presAssocID="{0B8C18E7-D72D-482A-B981-DE1086F14565}" presName="hierChild4" presStyleCnt="0"/>
      <dgm:spPr/>
    </dgm:pt>
    <dgm:pt modelId="{78CB77A6-95DE-443E-9DC8-2A645BF3A117}" type="pres">
      <dgm:prSet presAssocID="{0B8C18E7-D72D-482A-B981-DE1086F14565}" presName="hierChild5" presStyleCnt="0"/>
      <dgm:spPr/>
    </dgm:pt>
    <dgm:pt modelId="{18DA8A26-BF89-464D-B25F-DCBE73C9296B}" type="pres">
      <dgm:prSet presAssocID="{F63154DF-0655-4670-B63A-B192AB0DEA70}" presName="hierChild5" presStyleCnt="0"/>
      <dgm:spPr/>
    </dgm:pt>
    <dgm:pt modelId="{CD4B2939-A4FD-46DB-945D-9FA5D8A42DF5}" type="pres">
      <dgm:prSet presAssocID="{C37EB686-90B4-49A5-B9DC-67F28307A887}" presName="Name37" presStyleLbl="parChTrans1D2" presStyleIdx="1" presStyleCnt="2"/>
      <dgm:spPr/>
      <dgm:t>
        <a:bodyPr/>
        <a:lstStyle/>
        <a:p>
          <a:endParaRPr lang="es-ES"/>
        </a:p>
      </dgm:t>
    </dgm:pt>
    <dgm:pt modelId="{55F93B88-D95C-4931-9E92-D62089DE628D}" type="pres">
      <dgm:prSet presAssocID="{D5FB675B-B19E-4368-B15A-5A89B53A8B32}" presName="hierRoot2" presStyleCnt="0">
        <dgm:presLayoutVars>
          <dgm:hierBranch val="init"/>
        </dgm:presLayoutVars>
      </dgm:prSet>
      <dgm:spPr/>
    </dgm:pt>
    <dgm:pt modelId="{1BF02F8C-65ED-4938-BC69-53D133869E7B}" type="pres">
      <dgm:prSet presAssocID="{D5FB675B-B19E-4368-B15A-5A89B53A8B32}" presName="rootComposite" presStyleCnt="0"/>
      <dgm:spPr/>
    </dgm:pt>
    <dgm:pt modelId="{7963C1A8-A7B1-4A57-8AE1-479FCAAA29E3}" type="pres">
      <dgm:prSet presAssocID="{D5FB675B-B19E-4368-B15A-5A89B53A8B32}" presName="rootText" presStyleLbl="node2" presStyleIdx="1" presStyleCnt="2">
        <dgm:presLayoutVars>
          <dgm:chPref val="3"/>
        </dgm:presLayoutVars>
      </dgm:prSet>
      <dgm:spPr/>
      <dgm:t>
        <a:bodyPr/>
        <a:lstStyle/>
        <a:p>
          <a:endParaRPr lang="es-ES"/>
        </a:p>
      </dgm:t>
    </dgm:pt>
    <dgm:pt modelId="{ACF82FEB-78A1-4447-86B4-9AC9533F4F2B}" type="pres">
      <dgm:prSet presAssocID="{D5FB675B-B19E-4368-B15A-5A89B53A8B32}" presName="rootConnector" presStyleLbl="node2" presStyleIdx="1" presStyleCnt="2"/>
      <dgm:spPr/>
      <dgm:t>
        <a:bodyPr/>
        <a:lstStyle/>
        <a:p>
          <a:endParaRPr lang="es-ES"/>
        </a:p>
      </dgm:t>
    </dgm:pt>
    <dgm:pt modelId="{CAB927CF-BA46-405C-A694-D1F4114F2FE8}" type="pres">
      <dgm:prSet presAssocID="{D5FB675B-B19E-4368-B15A-5A89B53A8B32}" presName="hierChild4" presStyleCnt="0"/>
      <dgm:spPr/>
    </dgm:pt>
    <dgm:pt modelId="{E2AAE005-93E7-4241-A30F-4D4B772476F2}" type="pres">
      <dgm:prSet presAssocID="{DD4F8AE8-AFA3-4520-BD6A-6A4079BFB4F7}" presName="Name37" presStyleLbl="parChTrans1D3" presStyleIdx="1" presStyleCnt="3"/>
      <dgm:spPr/>
      <dgm:t>
        <a:bodyPr/>
        <a:lstStyle/>
        <a:p>
          <a:endParaRPr lang="es-ES"/>
        </a:p>
      </dgm:t>
    </dgm:pt>
    <dgm:pt modelId="{122BB364-5FC1-41C4-9DF5-725595560062}" type="pres">
      <dgm:prSet presAssocID="{8464D1CF-3FAD-4C86-B9E8-10A15C75BC6F}" presName="hierRoot2" presStyleCnt="0">
        <dgm:presLayoutVars>
          <dgm:hierBranch val="init"/>
        </dgm:presLayoutVars>
      </dgm:prSet>
      <dgm:spPr/>
    </dgm:pt>
    <dgm:pt modelId="{C2B35CFC-2838-486C-AB01-2A840814036E}" type="pres">
      <dgm:prSet presAssocID="{8464D1CF-3FAD-4C86-B9E8-10A15C75BC6F}" presName="rootComposite" presStyleCnt="0"/>
      <dgm:spPr/>
    </dgm:pt>
    <dgm:pt modelId="{99E91B28-A225-472C-9265-967BE5D489AA}" type="pres">
      <dgm:prSet presAssocID="{8464D1CF-3FAD-4C86-B9E8-10A15C75BC6F}" presName="rootText" presStyleLbl="node3" presStyleIdx="1" presStyleCnt="3">
        <dgm:presLayoutVars>
          <dgm:chPref val="3"/>
        </dgm:presLayoutVars>
      </dgm:prSet>
      <dgm:spPr/>
      <dgm:t>
        <a:bodyPr/>
        <a:lstStyle/>
        <a:p>
          <a:endParaRPr lang="es-ES"/>
        </a:p>
      </dgm:t>
    </dgm:pt>
    <dgm:pt modelId="{494CA703-EC10-4E4B-8CE9-7D985E7C9829}" type="pres">
      <dgm:prSet presAssocID="{8464D1CF-3FAD-4C86-B9E8-10A15C75BC6F}" presName="rootConnector" presStyleLbl="node3" presStyleIdx="1" presStyleCnt="3"/>
      <dgm:spPr/>
      <dgm:t>
        <a:bodyPr/>
        <a:lstStyle/>
        <a:p>
          <a:endParaRPr lang="es-ES"/>
        </a:p>
      </dgm:t>
    </dgm:pt>
    <dgm:pt modelId="{5BA4D013-E974-442D-8A2E-BDCEDA25D6C9}" type="pres">
      <dgm:prSet presAssocID="{8464D1CF-3FAD-4C86-B9E8-10A15C75BC6F}" presName="hierChild4" presStyleCnt="0"/>
      <dgm:spPr/>
    </dgm:pt>
    <dgm:pt modelId="{85DCE5FC-88C0-4CFF-9FC1-7222767156D7}" type="pres">
      <dgm:prSet presAssocID="{8464D1CF-3FAD-4C86-B9E8-10A15C75BC6F}" presName="hierChild5" presStyleCnt="0"/>
      <dgm:spPr/>
    </dgm:pt>
    <dgm:pt modelId="{9EBA1E36-4E39-43FE-B9D0-941A5DA71A13}" type="pres">
      <dgm:prSet presAssocID="{9018CA79-BAAA-4B66-A092-3D02EED482CF}" presName="Name37" presStyleLbl="parChTrans1D3" presStyleIdx="2" presStyleCnt="3"/>
      <dgm:spPr/>
      <dgm:t>
        <a:bodyPr/>
        <a:lstStyle/>
        <a:p>
          <a:endParaRPr lang="es-ES"/>
        </a:p>
      </dgm:t>
    </dgm:pt>
    <dgm:pt modelId="{B8026B8F-7A7F-427E-A5C2-9CF3F242D6E5}" type="pres">
      <dgm:prSet presAssocID="{3B13EDB6-6C52-4D83-87EE-CF3F1CA1E432}" presName="hierRoot2" presStyleCnt="0">
        <dgm:presLayoutVars>
          <dgm:hierBranch val="init"/>
        </dgm:presLayoutVars>
      </dgm:prSet>
      <dgm:spPr/>
    </dgm:pt>
    <dgm:pt modelId="{566A6FBF-E308-4369-833C-3CA9165CA2BC}" type="pres">
      <dgm:prSet presAssocID="{3B13EDB6-6C52-4D83-87EE-CF3F1CA1E432}" presName="rootComposite" presStyleCnt="0"/>
      <dgm:spPr/>
    </dgm:pt>
    <dgm:pt modelId="{F2E2670E-2BFE-467F-89DC-F7CF57C9C535}" type="pres">
      <dgm:prSet presAssocID="{3B13EDB6-6C52-4D83-87EE-CF3F1CA1E432}" presName="rootText" presStyleLbl="node3" presStyleIdx="2" presStyleCnt="3" custLinFactNeighborX="1320" custLinFactNeighborY="-27754">
        <dgm:presLayoutVars>
          <dgm:chPref val="3"/>
        </dgm:presLayoutVars>
      </dgm:prSet>
      <dgm:spPr/>
      <dgm:t>
        <a:bodyPr/>
        <a:lstStyle/>
        <a:p>
          <a:endParaRPr lang="es-ES"/>
        </a:p>
      </dgm:t>
    </dgm:pt>
    <dgm:pt modelId="{0C984C20-56F2-4A79-94EE-26AB737FA231}" type="pres">
      <dgm:prSet presAssocID="{3B13EDB6-6C52-4D83-87EE-CF3F1CA1E432}" presName="rootConnector" presStyleLbl="node3" presStyleIdx="2" presStyleCnt="3"/>
      <dgm:spPr/>
      <dgm:t>
        <a:bodyPr/>
        <a:lstStyle/>
        <a:p>
          <a:endParaRPr lang="es-ES"/>
        </a:p>
      </dgm:t>
    </dgm:pt>
    <dgm:pt modelId="{DCE9FF71-E845-4E75-BE45-F4055C33E101}" type="pres">
      <dgm:prSet presAssocID="{3B13EDB6-6C52-4D83-87EE-CF3F1CA1E432}" presName="hierChild4" presStyleCnt="0"/>
      <dgm:spPr/>
    </dgm:pt>
    <dgm:pt modelId="{AF9F99CF-343F-4861-9B97-F5B6D82A354F}" type="pres">
      <dgm:prSet presAssocID="{3B13EDB6-6C52-4D83-87EE-CF3F1CA1E432}" presName="hierChild5" presStyleCnt="0"/>
      <dgm:spPr/>
    </dgm:pt>
    <dgm:pt modelId="{7A1B87BD-E5BB-45BF-8F22-93D7780493FD}" type="pres">
      <dgm:prSet presAssocID="{D5FB675B-B19E-4368-B15A-5A89B53A8B32}" presName="hierChild5" presStyleCnt="0"/>
      <dgm:spPr/>
    </dgm:pt>
    <dgm:pt modelId="{5EF0CD83-179E-4216-9125-109F5FFFC862}" type="pres">
      <dgm:prSet presAssocID="{0A000F54-26AC-4BAA-B0BA-A4231CFF2AD5}" presName="hierChild3" presStyleCnt="0"/>
      <dgm:spPr/>
    </dgm:pt>
  </dgm:ptLst>
  <dgm:cxnLst>
    <dgm:cxn modelId="{1664332C-B7F9-4834-963F-EFED37DE7D37}" type="presOf" srcId="{D81C1A81-FAB9-4F87-A7C8-41339A3B376E}" destId="{2A6D25E8-7866-4FEB-A9AC-5C8F28404FE0}" srcOrd="0" destOrd="0" presId="urn:microsoft.com/office/officeart/2005/8/layout/orgChart1"/>
    <dgm:cxn modelId="{30AACDF7-4AF4-4ED8-BE77-A81506EC8C30}" type="presOf" srcId="{8464D1CF-3FAD-4C86-B9E8-10A15C75BC6F}" destId="{494CA703-EC10-4E4B-8CE9-7D985E7C9829}" srcOrd="1" destOrd="0" presId="urn:microsoft.com/office/officeart/2005/8/layout/orgChart1"/>
    <dgm:cxn modelId="{8936A2D9-B890-4DD1-B0A3-F524F22D2863}" type="presOf" srcId="{C37EB686-90B4-49A5-B9DC-67F28307A887}" destId="{CD4B2939-A4FD-46DB-945D-9FA5D8A42DF5}" srcOrd="0" destOrd="0" presId="urn:microsoft.com/office/officeart/2005/8/layout/orgChart1"/>
    <dgm:cxn modelId="{87AC4002-C6BC-4729-87D8-B595E8E400F9}" srcId="{D81C1A81-FAB9-4F87-A7C8-41339A3B376E}" destId="{0A000F54-26AC-4BAA-B0BA-A4231CFF2AD5}" srcOrd="0" destOrd="0" parTransId="{0600968F-210E-4EEA-8C55-AB07C31A125B}" sibTransId="{0598A643-CEFB-4D04-B035-7AD475560799}"/>
    <dgm:cxn modelId="{66DDF980-CB61-493D-B14B-243132F6FF61}" type="presOf" srcId="{3B13EDB6-6C52-4D83-87EE-CF3F1CA1E432}" destId="{0C984C20-56F2-4A79-94EE-26AB737FA231}" srcOrd="1" destOrd="0" presId="urn:microsoft.com/office/officeart/2005/8/layout/orgChart1"/>
    <dgm:cxn modelId="{2D68A74B-E0D4-40DE-8908-C8864F4FECF7}" srcId="{F63154DF-0655-4670-B63A-B192AB0DEA70}" destId="{0B8C18E7-D72D-482A-B981-DE1086F14565}" srcOrd="0" destOrd="0" parTransId="{2D77B6E4-F00E-4187-9255-099487184565}" sibTransId="{EEFC7901-9CD4-4B12-AD02-4BCE8CBD9B06}"/>
    <dgm:cxn modelId="{15FC163D-6CC8-4323-B4E2-AE8EFD5129E3}" type="presOf" srcId="{9018CA79-BAAA-4B66-A092-3D02EED482CF}" destId="{9EBA1E36-4E39-43FE-B9D0-941A5DA71A13}" srcOrd="0" destOrd="0" presId="urn:microsoft.com/office/officeart/2005/8/layout/orgChart1"/>
    <dgm:cxn modelId="{9436A4D0-037B-40C5-9B88-0C71333B63EE}" type="presOf" srcId="{8464D1CF-3FAD-4C86-B9E8-10A15C75BC6F}" destId="{99E91B28-A225-472C-9265-967BE5D489AA}" srcOrd="0" destOrd="0" presId="urn:microsoft.com/office/officeart/2005/8/layout/orgChart1"/>
    <dgm:cxn modelId="{971FD622-944B-4A22-B04A-58537A6A89A2}" type="presOf" srcId="{3B13EDB6-6C52-4D83-87EE-CF3F1CA1E432}" destId="{F2E2670E-2BFE-467F-89DC-F7CF57C9C535}" srcOrd="0" destOrd="0" presId="urn:microsoft.com/office/officeart/2005/8/layout/orgChart1"/>
    <dgm:cxn modelId="{3BEA4888-A472-44A6-B386-A90AC5D9B03D}" srcId="{D5FB675B-B19E-4368-B15A-5A89B53A8B32}" destId="{3B13EDB6-6C52-4D83-87EE-CF3F1CA1E432}" srcOrd="1" destOrd="0" parTransId="{9018CA79-BAAA-4B66-A092-3D02EED482CF}" sibTransId="{1442A0A9-00AF-462D-B5E5-54FEA00AD791}"/>
    <dgm:cxn modelId="{57DEA3C8-68EA-413C-8B1B-3123AA6609DC}" type="presOf" srcId="{2D77B6E4-F00E-4187-9255-099487184565}" destId="{E655C11D-B4F9-410C-B5D9-8072BAFBBD0A}" srcOrd="0" destOrd="0" presId="urn:microsoft.com/office/officeart/2005/8/layout/orgChart1"/>
    <dgm:cxn modelId="{5D77E467-B1BC-4CB9-B9D8-F4AAEC03268C}" srcId="{0A000F54-26AC-4BAA-B0BA-A4231CFF2AD5}" destId="{F63154DF-0655-4670-B63A-B192AB0DEA70}" srcOrd="0" destOrd="0" parTransId="{52AACF3C-19AD-452C-B0BC-4086B2490A22}" sibTransId="{99E78ADE-80B5-4691-8F01-01223001A1CB}"/>
    <dgm:cxn modelId="{541C4163-D322-4A07-AFC1-0FC63FAF79F5}" type="presOf" srcId="{D5FB675B-B19E-4368-B15A-5A89B53A8B32}" destId="{7963C1A8-A7B1-4A57-8AE1-479FCAAA29E3}" srcOrd="0" destOrd="0" presId="urn:microsoft.com/office/officeart/2005/8/layout/orgChart1"/>
    <dgm:cxn modelId="{911FD29D-CA77-4A98-AC71-C646832A5506}" type="presOf" srcId="{52AACF3C-19AD-452C-B0BC-4086B2490A22}" destId="{00D38016-5E73-474E-8F80-C837DCBA1093}" srcOrd="0" destOrd="0" presId="urn:microsoft.com/office/officeart/2005/8/layout/orgChart1"/>
    <dgm:cxn modelId="{C30F0443-2477-4932-AD7C-9D102526125E}" type="presOf" srcId="{0B8C18E7-D72D-482A-B981-DE1086F14565}" destId="{88E900A5-BB52-4DD7-AAF1-D822CEED2835}" srcOrd="0" destOrd="0" presId="urn:microsoft.com/office/officeart/2005/8/layout/orgChart1"/>
    <dgm:cxn modelId="{64BA1991-6049-4D72-B8BB-5AE00EEED296}" type="presOf" srcId="{0B8C18E7-D72D-482A-B981-DE1086F14565}" destId="{181083B9-5780-4E9A-95E8-285660EEEAFA}" srcOrd="1" destOrd="0" presId="urn:microsoft.com/office/officeart/2005/8/layout/orgChart1"/>
    <dgm:cxn modelId="{ECD58990-91FC-4819-971A-EC94794EC061}" type="presOf" srcId="{0A000F54-26AC-4BAA-B0BA-A4231CFF2AD5}" destId="{7A00712D-4DD1-4F31-8C92-EF6986DFDE72}" srcOrd="1" destOrd="0" presId="urn:microsoft.com/office/officeart/2005/8/layout/orgChart1"/>
    <dgm:cxn modelId="{0D906DAB-3689-4529-BA63-0E3E2BEBF844}" type="presOf" srcId="{0A000F54-26AC-4BAA-B0BA-A4231CFF2AD5}" destId="{D0C8F512-D936-4D88-8902-9E48F2184140}" srcOrd="0" destOrd="0" presId="urn:microsoft.com/office/officeart/2005/8/layout/orgChart1"/>
    <dgm:cxn modelId="{77652E48-769D-428B-8C1B-F094EFDB99E1}" srcId="{0A000F54-26AC-4BAA-B0BA-A4231CFF2AD5}" destId="{D5FB675B-B19E-4368-B15A-5A89B53A8B32}" srcOrd="1" destOrd="0" parTransId="{C37EB686-90B4-49A5-B9DC-67F28307A887}" sibTransId="{D633BC48-44D7-49A5-B086-157D51B7E736}"/>
    <dgm:cxn modelId="{3AE60156-4F8F-4012-9F25-7703BEE89EF4}" srcId="{D5FB675B-B19E-4368-B15A-5A89B53A8B32}" destId="{8464D1CF-3FAD-4C86-B9E8-10A15C75BC6F}" srcOrd="0" destOrd="0" parTransId="{DD4F8AE8-AFA3-4520-BD6A-6A4079BFB4F7}" sibTransId="{DDE0F2A9-51E8-46A7-A6BA-48B0C3789F34}"/>
    <dgm:cxn modelId="{B604989A-AB31-4959-9422-583FA1CB76BE}" type="presOf" srcId="{D5FB675B-B19E-4368-B15A-5A89B53A8B32}" destId="{ACF82FEB-78A1-4447-86B4-9AC9533F4F2B}" srcOrd="1" destOrd="0" presId="urn:microsoft.com/office/officeart/2005/8/layout/orgChart1"/>
    <dgm:cxn modelId="{82C4F56D-853A-4A25-BCB5-0C0340FA344D}" type="presOf" srcId="{F63154DF-0655-4670-B63A-B192AB0DEA70}" destId="{4FD77E0E-0CA4-43AC-AEFB-5514452E35FC}" srcOrd="1" destOrd="0" presId="urn:microsoft.com/office/officeart/2005/8/layout/orgChart1"/>
    <dgm:cxn modelId="{C484CACF-6A41-4237-94D5-D4DBB0E94F4F}" type="presOf" srcId="{DD4F8AE8-AFA3-4520-BD6A-6A4079BFB4F7}" destId="{E2AAE005-93E7-4241-A30F-4D4B772476F2}" srcOrd="0" destOrd="0" presId="urn:microsoft.com/office/officeart/2005/8/layout/orgChart1"/>
    <dgm:cxn modelId="{9915B12A-981F-4E00-A472-2E811DEC9A4C}" type="presOf" srcId="{F63154DF-0655-4670-B63A-B192AB0DEA70}" destId="{BCED030B-D6B3-4D2A-A7DB-B4CBA0F6DCCD}" srcOrd="0" destOrd="0" presId="urn:microsoft.com/office/officeart/2005/8/layout/orgChart1"/>
    <dgm:cxn modelId="{9093F479-B130-4B6D-9136-17010104BAF6}" type="presParOf" srcId="{2A6D25E8-7866-4FEB-A9AC-5C8F28404FE0}" destId="{796E2E89-436C-4C3D-B34E-1968E5313573}" srcOrd="0" destOrd="0" presId="urn:microsoft.com/office/officeart/2005/8/layout/orgChart1"/>
    <dgm:cxn modelId="{C1B0550B-EF59-4C04-8305-34AF88C09495}" type="presParOf" srcId="{796E2E89-436C-4C3D-B34E-1968E5313573}" destId="{5D517DA2-0C13-4CF0-9492-55138C0151A7}" srcOrd="0" destOrd="0" presId="urn:microsoft.com/office/officeart/2005/8/layout/orgChart1"/>
    <dgm:cxn modelId="{7F3C7AAA-FD3B-4981-85C8-9420FA887693}" type="presParOf" srcId="{5D517DA2-0C13-4CF0-9492-55138C0151A7}" destId="{D0C8F512-D936-4D88-8902-9E48F2184140}" srcOrd="0" destOrd="0" presId="urn:microsoft.com/office/officeart/2005/8/layout/orgChart1"/>
    <dgm:cxn modelId="{6B776E2E-D1FF-45CC-8FEC-827F5E17AC70}" type="presParOf" srcId="{5D517DA2-0C13-4CF0-9492-55138C0151A7}" destId="{7A00712D-4DD1-4F31-8C92-EF6986DFDE72}" srcOrd="1" destOrd="0" presId="urn:microsoft.com/office/officeart/2005/8/layout/orgChart1"/>
    <dgm:cxn modelId="{67A8FD0F-5362-4AD5-A2FC-C38B3C77A591}" type="presParOf" srcId="{796E2E89-436C-4C3D-B34E-1968E5313573}" destId="{6D670FB9-AABD-4F06-8807-C9057ABF48DB}" srcOrd="1" destOrd="0" presId="urn:microsoft.com/office/officeart/2005/8/layout/orgChart1"/>
    <dgm:cxn modelId="{E787DE5B-3285-4416-9E63-19DAD7EAFA49}" type="presParOf" srcId="{6D670FB9-AABD-4F06-8807-C9057ABF48DB}" destId="{00D38016-5E73-474E-8F80-C837DCBA1093}" srcOrd="0" destOrd="0" presId="urn:microsoft.com/office/officeart/2005/8/layout/orgChart1"/>
    <dgm:cxn modelId="{3E413AA7-A4A0-48C3-86B9-B76474482AD9}" type="presParOf" srcId="{6D670FB9-AABD-4F06-8807-C9057ABF48DB}" destId="{F60729DA-88C3-4803-8FFC-380CDD078256}" srcOrd="1" destOrd="0" presId="urn:microsoft.com/office/officeart/2005/8/layout/orgChart1"/>
    <dgm:cxn modelId="{810CFF62-1383-4F74-A7AD-182346F7B73A}" type="presParOf" srcId="{F60729DA-88C3-4803-8FFC-380CDD078256}" destId="{FB26BB1B-A527-4330-90B5-4DBE0E952AD8}" srcOrd="0" destOrd="0" presId="urn:microsoft.com/office/officeart/2005/8/layout/orgChart1"/>
    <dgm:cxn modelId="{9E92FA2F-57F7-4463-81E1-2F82963E1B59}" type="presParOf" srcId="{FB26BB1B-A527-4330-90B5-4DBE0E952AD8}" destId="{BCED030B-D6B3-4D2A-A7DB-B4CBA0F6DCCD}" srcOrd="0" destOrd="0" presId="urn:microsoft.com/office/officeart/2005/8/layout/orgChart1"/>
    <dgm:cxn modelId="{B1B0D887-9D4A-4D99-BAD7-4C63B0F4BC8A}" type="presParOf" srcId="{FB26BB1B-A527-4330-90B5-4DBE0E952AD8}" destId="{4FD77E0E-0CA4-43AC-AEFB-5514452E35FC}" srcOrd="1" destOrd="0" presId="urn:microsoft.com/office/officeart/2005/8/layout/orgChart1"/>
    <dgm:cxn modelId="{CBE50268-9798-4A3C-9293-93D5BC31280E}" type="presParOf" srcId="{F60729DA-88C3-4803-8FFC-380CDD078256}" destId="{6C049235-3B0E-45FA-B39F-06ACF0C2D2E1}" srcOrd="1" destOrd="0" presId="urn:microsoft.com/office/officeart/2005/8/layout/orgChart1"/>
    <dgm:cxn modelId="{6D0840F3-F664-4C46-B6CD-DFF007C37728}" type="presParOf" srcId="{6C049235-3B0E-45FA-B39F-06ACF0C2D2E1}" destId="{E655C11D-B4F9-410C-B5D9-8072BAFBBD0A}" srcOrd="0" destOrd="0" presId="urn:microsoft.com/office/officeart/2005/8/layout/orgChart1"/>
    <dgm:cxn modelId="{4FD37E7F-9700-488A-96FA-001C3C51EBEE}" type="presParOf" srcId="{6C049235-3B0E-45FA-B39F-06ACF0C2D2E1}" destId="{38EEF590-FE50-4622-A47B-12C51949074A}" srcOrd="1" destOrd="0" presId="urn:microsoft.com/office/officeart/2005/8/layout/orgChart1"/>
    <dgm:cxn modelId="{D2A687A1-A670-4F92-AEE4-82072C91AA12}" type="presParOf" srcId="{38EEF590-FE50-4622-A47B-12C51949074A}" destId="{A465052E-397F-4B45-B14E-A8DEFEEF4AD0}" srcOrd="0" destOrd="0" presId="urn:microsoft.com/office/officeart/2005/8/layout/orgChart1"/>
    <dgm:cxn modelId="{14F8BAF0-263B-48B5-B6A3-A3DFA0EA8039}" type="presParOf" srcId="{A465052E-397F-4B45-B14E-A8DEFEEF4AD0}" destId="{88E900A5-BB52-4DD7-AAF1-D822CEED2835}" srcOrd="0" destOrd="0" presId="urn:microsoft.com/office/officeart/2005/8/layout/orgChart1"/>
    <dgm:cxn modelId="{E7896ED0-830F-49D2-AC33-6D1757125270}" type="presParOf" srcId="{A465052E-397F-4B45-B14E-A8DEFEEF4AD0}" destId="{181083B9-5780-4E9A-95E8-285660EEEAFA}" srcOrd="1" destOrd="0" presId="urn:microsoft.com/office/officeart/2005/8/layout/orgChart1"/>
    <dgm:cxn modelId="{56F9CEA7-B176-4005-8ABF-F29AC91B7EDD}" type="presParOf" srcId="{38EEF590-FE50-4622-A47B-12C51949074A}" destId="{701F6596-8E64-48C8-87B0-F45054C94F90}" srcOrd="1" destOrd="0" presId="urn:microsoft.com/office/officeart/2005/8/layout/orgChart1"/>
    <dgm:cxn modelId="{1C3C2237-15DC-410F-8611-322733A2B637}" type="presParOf" srcId="{38EEF590-FE50-4622-A47B-12C51949074A}" destId="{78CB77A6-95DE-443E-9DC8-2A645BF3A117}" srcOrd="2" destOrd="0" presId="urn:microsoft.com/office/officeart/2005/8/layout/orgChart1"/>
    <dgm:cxn modelId="{D9F6D059-41EA-4EC6-9E51-542AD21C2D81}" type="presParOf" srcId="{F60729DA-88C3-4803-8FFC-380CDD078256}" destId="{18DA8A26-BF89-464D-B25F-DCBE73C9296B}" srcOrd="2" destOrd="0" presId="urn:microsoft.com/office/officeart/2005/8/layout/orgChart1"/>
    <dgm:cxn modelId="{D5ABFD4F-FF4D-421E-9EA3-53C84A632DD7}" type="presParOf" srcId="{6D670FB9-AABD-4F06-8807-C9057ABF48DB}" destId="{CD4B2939-A4FD-46DB-945D-9FA5D8A42DF5}" srcOrd="2" destOrd="0" presId="urn:microsoft.com/office/officeart/2005/8/layout/orgChart1"/>
    <dgm:cxn modelId="{0CDF6E61-96D4-4956-9E66-A94CDFEF6008}" type="presParOf" srcId="{6D670FB9-AABD-4F06-8807-C9057ABF48DB}" destId="{55F93B88-D95C-4931-9E92-D62089DE628D}" srcOrd="3" destOrd="0" presId="urn:microsoft.com/office/officeart/2005/8/layout/orgChart1"/>
    <dgm:cxn modelId="{5742B613-34D0-4790-86F1-59EED190E04F}" type="presParOf" srcId="{55F93B88-D95C-4931-9E92-D62089DE628D}" destId="{1BF02F8C-65ED-4938-BC69-53D133869E7B}" srcOrd="0" destOrd="0" presId="urn:microsoft.com/office/officeart/2005/8/layout/orgChart1"/>
    <dgm:cxn modelId="{EDF867F9-923A-40E3-9A5D-3DD47778C946}" type="presParOf" srcId="{1BF02F8C-65ED-4938-BC69-53D133869E7B}" destId="{7963C1A8-A7B1-4A57-8AE1-479FCAAA29E3}" srcOrd="0" destOrd="0" presId="urn:microsoft.com/office/officeart/2005/8/layout/orgChart1"/>
    <dgm:cxn modelId="{81605520-114E-4130-9DE8-9118AC738776}" type="presParOf" srcId="{1BF02F8C-65ED-4938-BC69-53D133869E7B}" destId="{ACF82FEB-78A1-4447-86B4-9AC9533F4F2B}" srcOrd="1" destOrd="0" presId="urn:microsoft.com/office/officeart/2005/8/layout/orgChart1"/>
    <dgm:cxn modelId="{93259B17-212A-43B2-9D2C-3CCCAE23E9DD}" type="presParOf" srcId="{55F93B88-D95C-4931-9E92-D62089DE628D}" destId="{CAB927CF-BA46-405C-A694-D1F4114F2FE8}" srcOrd="1" destOrd="0" presId="urn:microsoft.com/office/officeart/2005/8/layout/orgChart1"/>
    <dgm:cxn modelId="{1520F2B2-5C0C-4979-B35A-1D90378BF010}" type="presParOf" srcId="{CAB927CF-BA46-405C-A694-D1F4114F2FE8}" destId="{E2AAE005-93E7-4241-A30F-4D4B772476F2}" srcOrd="0" destOrd="0" presId="urn:microsoft.com/office/officeart/2005/8/layout/orgChart1"/>
    <dgm:cxn modelId="{B5247CC6-9DD8-4FA1-BC4E-B40209BC30A8}" type="presParOf" srcId="{CAB927CF-BA46-405C-A694-D1F4114F2FE8}" destId="{122BB364-5FC1-41C4-9DF5-725595560062}" srcOrd="1" destOrd="0" presId="urn:microsoft.com/office/officeart/2005/8/layout/orgChart1"/>
    <dgm:cxn modelId="{29DCA205-AC47-4F5F-8C14-ACD595DFF59F}" type="presParOf" srcId="{122BB364-5FC1-41C4-9DF5-725595560062}" destId="{C2B35CFC-2838-486C-AB01-2A840814036E}" srcOrd="0" destOrd="0" presId="urn:microsoft.com/office/officeart/2005/8/layout/orgChart1"/>
    <dgm:cxn modelId="{0813FD53-8AD6-4714-8289-40499E746AE3}" type="presParOf" srcId="{C2B35CFC-2838-486C-AB01-2A840814036E}" destId="{99E91B28-A225-472C-9265-967BE5D489AA}" srcOrd="0" destOrd="0" presId="urn:microsoft.com/office/officeart/2005/8/layout/orgChart1"/>
    <dgm:cxn modelId="{63E3F6F2-EBE0-4D0B-AE01-F50CF3975027}" type="presParOf" srcId="{C2B35CFC-2838-486C-AB01-2A840814036E}" destId="{494CA703-EC10-4E4B-8CE9-7D985E7C9829}" srcOrd="1" destOrd="0" presId="urn:microsoft.com/office/officeart/2005/8/layout/orgChart1"/>
    <dgm:cxn modelId="{92599B6E-BD73-4B49-8B7A-072EE896C6DF}" type="presParOf" srcId="{122BB364-5FC1-41C4-9DF5-725595560062}" destId="{5BA4D013-E974-442D-8A2E-BDCEDA25D6C9}" srcOrd="1" destOrd="0" presId="urn:microsoft.com/office/officeart/2005/8/layout/orgChart1"/>
    <dgm:cxn modelId="{E6FBF634-9FF5-4D9F-93B6-F5C42643448B}" type="presParOf" srcId="{122BB364-5FC1-41C4-9DF5-725595560062}" destId="{85DCE5FC-88C0-4CFF-9FC1-7222767156D7}" srcOrd="2" destOrd="0" presId="urn:microsoft.com/office/officeart/2005/8/layout/orgChart1"/>
    <dgm:cxn modelId="{9D3CFCBD-AF31-439D-9924-652D4B8B1D14}" type="presParOf" srcId="{CAB927CF-BA46-405C-A694-D1F4114F2FE8}" destId="{9EBA1E36-4E39-43FE-B9D0-941A5DA71A13}" srcOrd="2" destOrd="0" presId="urn:microsoft.com/office/officeart/2005/8/layout/orgChart1"/>
    <dgm:cxn modelId="{D6B9B198-1B22-4AE2-B5BB-F97AA99576EF}" type="presParOf" srcId="{CAB927CF-BA46-405C-A694-D1F4114F2FE8}" destId="{B8026B8F-7A7F-427E-A5C2-9CF3F242D6E5}" srcOrd="3" destOrd="0" presId="urn:microsoft.com/office/officeart/2005/8/layout/orgChart1"/>
    <dgm:cxn modelId="{0D2E4A6F-8B7D-4185-9339-FCF8A7109943}" type="presParOf" srcId="{B8026B8F-7A7F-427E-A5C2-9CF3F242D6E5}" destId="{566A6FBF-E308-4369-833C-3CA9165CA2BC}" srcOrd="0" destOrd="0" presId="urn:microsoft.com/office/officeart/2005/8/layout/orgChart1"/>
    <dgm:cxn modelId="{65AB52FE-A677-413D-9C58-AE850EEC2413}" type="presParOf" srcId="{566A6FBF-E308-4369-833C-3CA9165CA2BC}" destId="{F2E2670E-2BFE-467F-89DC-F7CF57C9C535}" srcOrd="0" destOrd="0" presId="urn:microsoft.com/office/officeart/2005/8/layout/orgChart1"/>
    <dgm:cxn modelId="{F90294AA-DBE5-4B35-B9A5-3AA645D52AFA}" type="presParOf" srcId="{566A6FBF-E308-4369-833C-3CA9165CA2BC}" destId="{0C984C20-56F2-4A79-94EE-26AB737FA231}" srcOrd="1" destOrd="0" presId="urn:microsoft.com/office/officeart/2005/8/layout/orgChart1"/>
    <dgm:cxn modelId="{DE09CA25-F551-4349-B586-C7C7A148494D}" type="presParOf" srcId="{B8026B8F-7A7F-427E-A5C2-9CF3F242D6E5}" destId="{DCE9FF71-E845-4E75-BE45-F4055C33E101}" srcOrd="1" destOrd="0" presId="urn:microsoft.com/office/officeart/2005/8/layout/orgChart1"/>
    <dgm:cxn modelId="{D6FFF0ED-E642-4D7C-9ED3-F0BA13EB88FD}" type="presParOf" srcId="{B8026B8F-7A7F-427E-A5C2-9CF3F242D6E5}" destId="{AF9F99CF-343F-4861-9B97-F5B6D82A354F}" srcOrd="2" destOrd="0" presId="urn:microsoft.com/office/officeart/2005/8/layout/orgChart1"/>
    <dgm:cxn modelId="{A0D90CAF-F91F-4A6D-8170-0A6A841652C6}" type="presParOf" srcId="{55F93B88-D95C-4931-9E92-D62089DE628D}" destId="{7A1B87BD-E5BB-45BF-8F22-93D7780493FD}" srcOrd="2" destOrd="0" presId="urn:microsoft.com/office/officeart/2005/8/layout/orgChart1"/>
    <dgm:cxn modelId="{5B44B3CE-76A1-4164-B4BA-3A826175A73C}" type="presParOf" srcId="{796E2E89-436C-4C3D-B34E-1968E5313573}" destId="{5EF0CD83-179E-4216-9125-109F5FFFC86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4C88C-0185-4ACC-8660-042666C1557D}">
      <dsp:nvSpPr>
        <dsp:cNvPr id="0" name=""/>
        <dsp:cNvSpPr/>
      </dsp:nvSpPr>
      <dsp:spPr>
        <a:xfrm>
          <a:off x="0" y="0"/>
          <a:ext cx="5759633" cy="38896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s-CO" sz="2700" b="1" kern="1200" dirty="0" smtClean="0"/>
            <a:t>Designación de un enlace por cada Entidad para atender los asuntos litigiosos.</a:t>
          </a:r>
          <a:endParaRPr lang="es-CO" sz="2700" kern="1200" dirty="0"/>
        </a:p>
      </dsp:txBody>
      <dsp:txXfrm>
        <a:off x="0" y="1555856"/>
        <a:ext cx="5759633" cy="1555856"/>
      </dsp:txXfrm>
    </dsp:sp>
    <dsp:sp modelId="{C6523031-9E2E-47C1-B2C1-33BEDB0C2EB1}">
      <dsp:nvSpPr>
        <dsp:cNvPr id="0" name=""/>
        <dsp:cNvSpPr/>
      </dsp:nvSpPr>
      <dsp:spPr>
        <a:xfrm>
          <a:off x="2232191" y="233378"/>
          <a:ext cx="1295250" cy="12952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096F7-0B58-4BED-9655-E8ECEBD2C151}">
      <dsp:nvSpPr>
        <dsp:cNvPr id="0" name=""/>
        <dsp:cNvSpPr/>
      </dsp:nvSpPr>
      <dsp:spPr>
        <a:xfrm>
          <a:off x="230385" y="3111712"/>
          <a:ext cx="5298862" cy="583446"/>
        </a:xfrm>
        <a:prstGeom prst="leftRight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37991-CE16-4479-BC07-36AFFD7E5916}">
      <dsp:nvSpPr>
        <dsp:cNvPr id="0" name=""/>
        <dsp:cNvSpPr/>
      </dsp:nvSpPr>
      <dsp:spPr>
        <a:xfrm>
          <a:off x="2087" y="872068"/>
          <a:ext cx="2241354" cy="1848648"/>
        </a:xfrm>
        <a:prstGeom prst="roundRect">
          <a:avLst>
            <a:gd name="adj" fmla="val 10000"/>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78DBCFC-3B1D-4145-8061-8319D1645A7A}">
      <dsp:nvSpPr>
        <dsp:cNvPr id="0" name=""/>
        <dsp:cNvSpPr/>
      </dsp:nvSpPr>
      <dsp:spPr>
        <a:xfrm>
          <a:off x="1123912" y="1650677"/>
          <a:ext cx="2746413" cy="2746413"/>
        </a:xfrm>
        <a:prstGeom prst="leftCircularArrow">
          <a:avLst>
            <a:gd name="adj1" fmla="val 2781"/>
            <a:gd name="adj2" fmla="val 339221"/>
            <a:gd name="adj3" fmla="val 2716213"/>
            <a:gd name="adj4" fmla="val 9625970"/>
            <a:gd name="adj5" fmla="val 3244"/>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20EAA9-3DC6-40F3-A301-0924B346754D}">
      <dsp:nvSpPr>
        <dsp:cNvPr id="0" name=""/>
        <dsp:cNvSpPr/>
      </dsp:nvSpPr>
      <dsp:spPr>
        <a:xfrm>
          <a:off x="285016" y="1339903"/>
          <a:ext cx="1992315" cy="211617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just" defTabSz="755650" rtl="0">
            <a:lnSpc>
              <a:spcPct val="90000"/>
            </a:lnSpc>
            <a:spcBef>
              <a:spcPct val="0"/>
            </a:spcBef>
            <a:spcAft>
              <a:spcPct val="35000"/>
            </a:spcAft>
          </a:pPr>
          <a:r>
            <a:rPr lang="es-CO" sz="1700" b="1" kern="1200" dirty="0" smtClean="0">
              <a:latin typeface="Century Gothic" panose="020B0502020202020204" pitchFamily="34" charset="0"/>
              <a:cs typeface="Arial" panose="020B0604020202020204" pitchFamily="34" charset="0"/>
            </a:rPr>
            <a:t>1. Analizar cada uno de los casos, y las competencias de cada entidad.</a:t>
          </a:r>
          <a:endParaRPr lang="es-CO" sz="1700" kern="1200" dirty="0">
            <a:latin typeface="Century Gothic" panose="020B0502020202020204" pitchFamily="34" charset="0"/>
            <a:cs typeface="Arial" panose="020B0604020202020204" pitchFamily="34" charset="0"/>
          </a:endParaRPr>
        </a:p>
      </dsp:txBody>
      <dsp:txXfrm>
        <a:off x="343369" y="1398256"/>
        <a:ext cx="1875609" cy="1999468"/>
      </dsp:txXfrm>
    </dsp:sp>
    <dsp:sp modelId="{017749C5-C5DB-41EB-B483-6D5446B19F82}">
      <dsp:nvSpPr>
        <dsp:cNvPr id="0" name=""/>
        <dsp:cNvSpPr/>
      </dsp:nvSpPr>
      <dsp:spPr>
        <a:xfrm>
          <a:off x="2856156" y="1601960"/>
          <a:ext cx="2241354" cy="1848648"/>
        </a:xfrm>
        <a:prstGeom prst="roundRect">
          <a:avLst>
            <a:gd name="adj" fmla="val 10000"/>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C9E58CA-DB4F-433B-8F18-3CE02CE7A606}">
      <dsp:nvSpPr>
        <dsp:cNvPr id="0" name=""/>
        <dsp:cNvSpPr/>
      </dsp:nvSpPr>
      <dsp:spPr>
        <a:xfrm>
          <a:off x="4016018" y="-214996"/>
          <a:ext cx="2938483" cy="2938483"/>
        </a:xfrm>
        <a:prstGeom prst="circularArrow">
          <a:avLst>
            <a:gd name="adj1" fmla="val 2599"/>
            <a:gd name="adj2" fmla="val 315708"/>
            <a:gd name="adj3" fmla="val 19071477"/>
            <a:gd name="adj4" fmla="val 12138207"/>
            <a:gd name="adj5" fmla="val 3032"/>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266264A-8D66-4CB3-8FF7-C64897D2539D}">
      <dsp:nvSpPr>
        <dsp:cNvPr id="0" name=""/>
        <dsp:cNvSpPr/>
      </dsp:nvSpPr>
      <dsp:spPr>
        <a:xfrm>
          <a:off x="3206325" y="728050"/>
          <a:ext cx="1992315" cy="238794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just" defTabSz="755650" rtl="0">
            <a:lnSpc>
              <a:spcPct val="90000"/>
            </a:lnSpc>
            <a:spcBef>
              <a:spcPct val="0"/>
            </a:spcBef>
            <a:spcAft>
              <a:spcPct val="35000"/>
            </a:spcAft>
          </a:pPr>
          <a:r>
            <a:rPr lang="es-CO" sz="1700" b="1" kern="1200" dirty="0" smtClean="0">
              <a:latin typeface="Century Gothic" panose="020B0502020202020204" pitchFamily="34" charset="0"/>
              <a:cs typeface="Arial" panose="020B0604020202020204" pitchFamily="34" charset="0"/>
            </a:rPr>
            <a:t>2. En la contestación de la demanda, no solo se alegar una falta de legitimación.</a:t>
          </a:r>
          <a:endParaRPr lang="es-CO" sz="1700" kern="1200" dirty="0">
            <a:latin typeface="Century Gothic" panose="020B0502020202020204" pitchFamily="34" charset="0"/>
            <a:cs typeface="Arial" panose="020B0604020202020204" pitchFamily="34" charset="0"/>
          </a:endParaRPr>
        </a:p>
      </dsp:txBody>
      <dsp:txXfrm>
        <a:off x="3264678" y="786403"/>
        <a:ext cx="1875609" cy="2271243"/>
      </dsp:txXfrm>
    </dsp:sp>
    <dsp:sp modelId="{5410B25E-A129-47F5-9CA4-25C927614FCA}">
      <dsp:nvSpPr>
        <dsp:cNvPr id="0" name=""/>
        <dsp:cNvSpPr/>
      </dsp:nvSpPr>
      <dsp:spPr>
        <a:xfrm>
          <a:off x="5710224" y="818280"/>
          <a:ext cx="2241354" cy="1848648"/>
        </a:xfrm>
        <a:prstGeom prst="roundRect">
          <a:avLst>
            <a:gd name="adj" fmla="val 10000"/>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B13CCBD-1247-493C-AB28-1E7AEAC6FE39}">
      <dsp:nvSpPr>
        <dsp:cNvPr id="0" name=""/>
        <dsp:cNvSpPr/>
      </dsp:nvSpPr>
      <dsp:spPr>
        <a:xfrm>
          <a:off x="6210390" y="1151642"/>
          <a:ext cx="1992315" cy="233132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just" defTabSz="755650" rtl="0">
            <a:lnSpc>
              <a:spcPct val="90000"/>
            </a:lnSpc>
            <a:spcBef>
              <a:spcPct val="0"/>
            </a:spcBef>
            <a:spcAft>
              <a:spcPct val="35000"/>
            </a:spcAft>
          </a:pPr>
          <a:r>
            <a:rPr lang="es-CO" sz="1700" b="1" kern="1200" dirty="0" smtClean="0">
              <a:latin typeface="Century Gothic" panose="020B0502020202020204" pitchFamily="34" charset="0"/>
              <a:cs typeface="Arial" panose="020B0604020202020204" pitchFamily="34" charset="0"/>
            </a:rPr>
            <a:t>3. Indicar al despacho de conocimiento, cual es la entidad que debe afrontar la carga dentro del proceso.</a:t>
          </a:r>
          <a:endParaRPr lang="es-CO" sz="1700" kern="1200" dirty="0">
            <a:latin typeface="Century Gothic" panose="020B0502020202020204" pitchFamily="34" charset="0"/>
            <a:cs typeface="Arial" panose="020B0604020202020204" pitchFamily="34" charset="0"/>
          </a:endParaRPr>
        </a:p>
      </dsp:txBody>
      <dsp:txXfrm>
        <a:off x="6268743" y="1209995"/>
        <a:ext cx="1875609" cy="2214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EAD1E-973A-4344-B546-B0585E82736C}">
      <dsp:nvSpPr>
        <dsp:cNvPr id="0" name=""/>
        <dsp:cNvSpPr/>
      </dsp:nvSpPr>
      <dsp:spPr>
        <a:xfrm>
          <a:off x="2242274" y="1789298"/>
          <a:ext cx="3132352" cy="1568007"/>
        </a:xfrm>
        <a:custGeom>
          <a:avLst/>
          <a:gdLst/>
          <a:ahLst/>
          <a:cxnLst/>
          <a:rect l="0" t="0" r="0" b="0"/>
          <a:pathLst>
            <a:path>
              <a:moveTo>
                <a:pt x="0" y="0"/>
              </a:moveTo>
              <a:lnTo>
                <a:pt x="1566176" y="0"/>
              </a:lnTo>
              <a:lnTo>
                <a:pt x="1566176" y="1568007"/>
              </a:lnTo>
              <a:lnTo>
                <a:pt x="3132352" y="1568007"/>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CO" sz="1200" kern="1200"/>
        </a:p>
      </dsp:txBody>
      <dsp:txXfrm>
        <a:off x="3720878" y="2485730"/>
        <a:ext cx="175144" cy="175144"/>
      </dsp:txXfrm>
    </dsp:sp>
    <dsp:sp modelId="{1F2A154C-48D7-4E09-BC35-E1AD3DC32758}">
      <dsp:nvSpPr>
        <dsp:cNvPr id="0" name=""/>
        <dsp:cNvSpPr/>
      </dsp:nvSpPr>
      <dsp:spPr>
        <a:xfrm>
          <a:off x="2242274" y="1789298"/>
          <a:ext cx="3176575" cy="132933"/>
        </a:xfrm>
        <a:custGeom>
          <a:avLst/>
          <a:gdLst/>
          <a:ahLst/>
          <a:cxnLst/>
          <a:rect l="0" t="0" r="0" b="0"/>
          <a:pathLst>
            <a:path>
              <a:moveTo>
                <a:pt x="0" y="0"/>
              </a:moveTo>
              <a:lnTo>
                <a:pt x="1588287" y="0"/>
              </a:lnTo>
              <a:lnTo>
                <a:pt x="1588287" y="132933"/>
              </a:lnTo>
              <a:lnTo>
                <a:pt x="3176575" y="13293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CO" sz="1100" kern="1200"/>
        </a:p>
      </dsp:txBody>
      <dsp:txXfrm>
        <a:off x="3751078" y="1776281"/>
        <a:ext cx="158967" cy="158967"/>
      </dsp:txXfrm>
    </dsp:sp>
    <dsp:sp modelId="{E4770FD4-14A4-4377-AE27-2988BBFE228B}">
      <dsp:nvSpPr>
        <dsp:cNvPr id="0" name=""/>
        <dsp:cNvSpPr/>
      </dsp:nvSpPr>
      <dsp:spPr>
        <a:xfrm>
          <a:off x="2242274" y="462108"/>
          <a:ext cx="3123333" cy="1327190"/>
        </a:xfrm>
        <a:custGeom>
          <a:avLst/>
          <a:gdLst/>
          <a:ahLst/>
          <a:cxnLst/>
          <a:rect l="0" t="0" r="0" b="0"/>
          <a:pathLst>
            <a:path>
              <a:moveTo>
                <a:pt x="0" y="1327190"/>
              </a:moveTo>
              <a:lnTo>
                <a:pt x="1561666" y="1327190"/>
              </a:lnTo>
              <a:lnTo>
                <a:pt x="1561666" y="0"/>
              </a:lnTo>
              <a:lnTo>
                <a:pt x="3123333"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CO" sz="1200" kern="1200"/>
        </a:p>
      </dsp:txBody>
      <dsp:txXfrm>
        <a:off x="3719100" y="1040863"/>
        <a:ext cx="169680" cy="169680"/>
      </dsp:txXfrm>
    </dsp:sp>
    <dsp:sp modelId="{EFBC6908-B5B5-44FD-B8A6-59FC92933B9F}">
      <dsp:nvSpPr>
        <dsp:cNvPr id="0" name=""/>
        <dsp:cNvSpPr/>
      </dsp:nvSpPr>
      <dsp:spPr>
        <a:xfrm>
          <a:off x="0" y="1431288"/>
          <a:ext cx="3768528" cy="716020"/>
        </a:xfrm>
        <a:prstGeom prst="rect">
          <a:avLst/>
        </a:prstGeom>
        <a:solidFill>
          <a:schemeClr val="accent6">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Century Gothic" panose="020B0502020202020204" pitchFamily="34" charset="0"/>
            </a:rPr>
            <a:t>Nulidad simple </a:t>
          </a:r>
          <a:endParaRPr lang="es-CO" sz="1800" b="1" kern="1200" dirty="0">
            <a:latin typeface="Century Gothic" panose="020B0502020202020204" pitchFamily="34" charset="0"/>
          </a:endParaRPr>
        </a:p>
      </dsp:txBody>
      <dsp:txXfrm>
        <a:off x="0" y="1431288"/>
        <a:ext cx="3768528" cy="716020"/>
      </dsp:txXfrm>
    </dsp:sp>
    <dsp:sp modelId="{7B127BE9-8E7C-470E-B641-8EDA02941F79}">
      <dsp:nvSpPr>
        <dsp:cNvPr id="0" name=""/>
        <dsp:cNvSpPr/>
      </dsp:nvSpPr>
      <dsp:spPr>
        <a:xfrm>
          <a:off x="5365608" y="0"/>
          <a:ext cx="2493569" cy="924217"/>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Century Gothic" panose="020B0502020202020204" pitchFamily="34" charset="0"/>
            </a:rPr>
            <a:t>Cuando se demanden actos de carácter general.</a:t>
          </a:r>
          <a:endParaRPr lang="es-CO" sz="1800" b="1" kern="1200" dirty="0">
            <a:latin typeface="Century Gothic" panose="020B0502020202020204" pitchFamily="34" charset="0"/>
          </a:endParaRPr>
        </a:p>
      </dsp:txBody>
      <dsp:txXfrm>
        <a:off x="5365608" y="0"/>
        <a:ext cx="2493569" cy="924217"/>
      </dsp:txXfrm>
    </dsp:sp>
    <dsp:sp modelId="{C1688D13-402F-49BB-9004-6E7B60179CD3}">
      <dsp:nvSpPr>
        <dsp:cNvPr id="0" name=""/>
        <dsp:cNvSpPr/>
      </dsp:nvSpPr>
      <dsp:spPr>
        <a:xfrm>
          <a:off x="5418849" y="1140911"/>
          <a:ext cx="2630583" cy="1562642"/>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Century Gothic" panose="020B0502020202020204" pitchFamily="34" charset="0"/>
            </a:rPr>
            <a:t>Cada entidad deberá Entregar el informe y soportes a la Entidad que lleve la defensa de los Intereses del Distrito.</a:t>
          </a:r>
          <a:endParaRPr lang="es-CO" sz="1800" b="1" kern="1200" dirty="0">
            <a:latin typeface="Century Gothic" panose="020B0502020202020204" pitchFamily="34" charset="0"/>
          </a:endParaRPr>
        </a:p>
      </dsp:txBody>
      <dsp:txXfrm>
        <a:off x="5418849" y="1140911"/>
        <a:ext cx="2630583" cy="1562642"/>
      </dsp:txXfrm>
    </dsp:sp>
    <dsp:sp modelId="{971D9F03-03AE-40A0-B0D4-6A460F0827C5}">
      <dsp:nvSpPr>
        <dsp:cNvPr id="0" name=""/>
        <dsp:cNvSpPr/>
      </dsp:nvSpPr>
      <dsp:spPr>
        <a:xfrm>
          <a:off x="5374626" y="2851867"/>
          <a:ext cx="2702073" cy="1010877"/>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Century Gothic" panose="020B0502020202020204" pitchFamily="34" charset="0"/>
            </a:rPr>
            <a:t>Se fijara una sola posición por parte del sector.</a:t>
          </a:r>
          <a:endParaRPr lang="es-CO" sz="1800" b="1" kern="1200" dirty="0">
            <a:latin typeface="Century Gothic" panose="020B0502020202020204" pitchFamily="34" charset="0"/>
          </a:endParaRPr>
        </a:p>
      </dsp:txBody>
      <dsp:txXfrm>
        <a:off x="5374626" y="2851867"/>
        <a:ext cx="2702073" cy="1010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A1E36-4E39-43FE-B9D0-941A5DA71A13}">
      <dsp:nvSpPr>
        <dsp:cNvPr id="0" name=""/>
        <dsp:cNvSpPr/>
      </dsp:nvSpPr>
      <dsp:spPr>
        <a:xfrm>
          <a:off x="4231878" y="2514802"/>
          <a:ext cx="342471" cy="2164011"/>
        </a:xfrm>
        <a:custGeom>
          <a:avLst/>
          <a:gdLst/>
          <a:ahLst/>
          <a:cxnLst/>
          <a:rect l="0" t="0" r="0" b="0"/>
          <a:pathLst>
            <a:path>
              <a:moveTo>
                <a:pt x="0" y="0"/>
              </a:moveTo>
              <a:lnTo>
                <a:pt x="0" y="2164011"/>
              </a:lnTo>
              <a:lnTo>
                <a:pt x="342471" y="2164011"/>
              </a:lnTo>
            </a:path>
          </a:pathLst>
        </a:custGeom>
        <a:noFill/>
        <a:ln w="12700" cap="flat" cmpd="sng" algn="ctr">
          <a:solidFill>
            <a:schemeClr val="accent6">
              <a:tint val="7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AAE005-93E7-4241-A30F-4D4B772476F2}">
      <dsp:nvSpPr>
        <dsp:cNvPr id="0" name=""/>
        <dsp:cNvSpPr/>
      </dsp:nvSpPr>
      <dsp:spPr>
        <a:xfrm>
          <a:off x="4231878" y="2514802"/>
          <a:ext cx="314771" cy="965299"/>
        </a:xfrm>
        <a:custGeom>
          <a:avLst/>
          <a:gdLst/>
          <a:ahLst/>
          <a:cxnLst/>
          <a:rect l="0" t="0" r="0" b="0"/>
          <a:pathLst>
            <a:path>
              <a:moveTo>
                <a:pt x="0" y="0"/>
              </a:moveTo>
              <a:lnTo>
                <a:pt x="0" y="965299"/>
              </a:lnTo>
              <a:lnTo>
                <a:pt x="314771" y="965299"/>
              </a:lnTo>
            </a:path>
          </a:pathLst>
        </a:custGeom>
        <a:noFill/>
        <a:ln w="12700" cap="flat" cmpd="sng" algn="ctr">
          <a:solidFill>
            <a:schemeClr val="accent6">
              <a:tint val="7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4B2939-A4FD-46DB-945D-9FA5D8A42DF5}">
      <dsp:nvSpPr>
        <dsp:cNvPr id="0" name=""/>
        <dsp:cNvSpPr/>
      </dsp:nvSpPr>
      <dsp:spPr>
        <a:xfrm>
          <a:off x="3801690" y="1024883"/>
          <a:ext cx="1269578" cy="440680"/>
        </a:xfrm>
        <a:custGeom>
          <a:avLst/>
          <a:gdLst/>
          <a:ahLst/>
          <a:cxnLst/>
          <a:rect l="0" t="0" r="0" b="0"/>
          <a:pathLst>
            <a:path>
              <a:moveTo>
                <a:pt x="0" y="0"/>
              </a:moveTo>
              <a:lnTo>
                <a:pt x="0" y="220340"/>
              </a:lnTo>
              <a:lnTo>
                <a:pt x="1269578" y="220340"/>
              </a:lnTo>
              <a:lnTo>
                <a:pt x="1269578" y="440680"/>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55C11D-B4F9-410C-B5D9-8072BAFBBD0A}">
      <dsp:nvSpPr>
        <dsp:cNvPr id="0" name=""/>
        <dsp:cNvSpPr/>
      </dsp:nvSpPr>
      <dsp:spPr>
        <a:xfrm>
          <a:off x="1692721" y="2514802"/>
          <a:ext cx="314771" cy="1705946"/>
        </a:xfrm>
        <a:custGeom>
          <a:avLst/>
          <a:gdLst/>
          <a:ahLst/>
          <a:cxnLst/>
          <a:rect l="0" t="0" r="0" b="0"/>
          <a:pathLst>
            <a:path>
              <a:moveTo>
                <a:pt x="0" y="0"/>
              </a:moveTo>
              <a:lnTo>
                <a:pt x="0" y="1705946"/>
              </a:lnTo>
              <a:lnTo>
                <a:pt x="314771" y="1705946"/>
              </a:lnTo>
            </a:path>
          </a:pathLst>
        </a:custGeom>
        <a:noFill/>
        <a:ln w="12700" cap="flat" cmpd="sng" algn="ctr">
          <a:solidFill>
            <a:schemeClr val="accent6">
              <a:tint val="7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D38016-5E73-474E-8F80-C837DCBA1093}">
      <dsp:nvSpPr>
        <dsp:cNvPr id="0" name=""/>
        <dsp:cNvSpPr/>
      </dsp:nvSpPr>
      <dsp:spPr>
        <a:xfrm>
          <a:off x="2532112" y="1024883"/>
          <a:ext cx="1269578" cy="440680"/>
        </a:xfrm>
        <a:custGeom>
          <a:avLst/>
          <a:gdLst/>
          <a:ahLst/>
          <a:cxnLst/>
          <a:rect l="0" t="0" r="0" b="0"/>
          <a:pathLst>
            <a:path>
              <a:moveTo>
                <a:pt x="1269578" y="0"/>
              </a:moveTo>
              <a:lnTo>
                <a:pt x="1269578" y="220340"/>
              </a:lnTo>
              <a:lnTo>
                <a:pt x="0" y="220340"/>
              </a:lnTo>
              <a:lnTo>
                <a:pt x="0" y="440680"/>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C8F512-D936-4D88-8902-9E48F2184140}">
      <dsp:nvSpPr>
        <dsp:cNvPr id="0" name=""/>
        <dsp:cNvSpPr/>
      </dsp:nvSpPr>
      <dsp:spPr>
        <a:xfrm>
          <a:off x="2752452" y="869"/>
          <a:ext cx="2098476" cy="1024014"/>
        </a:xfrm>
        <a:prstGeom prst="rect">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t>PRODUCCIÓN NORMATIVA</a:t>
          </a:r>
          <a:endParaRPr lang="es-ES" sz="2000" b="1" kern="1200" dirty="0"/>
        </a:p>
      </dsp:txBody>
      <dsp:txXfrm>
        <a:off x="2752452" y="869"/>
        <a:ext cx="2098476" cy="1024014"/>
      </dsp:txXfrm>
    </dsp:sp>
    <dsp:sp modelId="{BCED030B-D6B3-4D2A-A7DB-B4CBA0F6DCCD}">
      <dsp:nvSpPr>
        <dsp:cNvPr id="0" name=""/>
        <dsp:cNvSpPr/>
      </dsp:nvSpPr>
      <dsp:spPr>
        <a:xfrm>
          <a:off x="1482873" y="1465563"/>
          <a:ext cx="2098476" cy="1049238"/>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t>TIPOS DE DOCUMENTOS ADMINISTRATIVOS </a:t>
          </a:r>
          <a:endParaRPr lang="es-ES" sz="2000" b="1" kern="1200" dirty="0"/>
        </a:p>
      </dsp:txBody>
      <dsp:txXfrm>
        <a:off x="1482873" y="1465563"/>
        <a:ext cx="2098476" cy="1049238"/>
      </dsp:txXfrm>
    </dsp:sp>
    <dsp:sp modelId="{88E900A5-BB52-4DD7-AAF1-D822CEED2835}">
      <dsp:nvSpPr>
        <dsp:cNvPr id="0" name=""/>
        <dsp:cNvSpPr/>
      </dsp:nvSpPr>
      <dsp:spPr>
        <a:xfrm>
          <a:off x="2007492" y="2955482"/>
          <a:ext cx="2098476" cy="2530531"/>
        </a:xfrm>
        <a:prstGeom prst="rect">
          <a:avLst/>
        </a:prstGeom>
        <a:gradFill rotWithShape="0">
          <a:gsLst>
            <a:gs pos="0">
              <a:schemeClr val="accent6">
                <a:tint val="99000"/>
                <a:hueOff val="0"/>
                <a:satOff val="0"/>
                <a:lumOff val="0"/>
                <a:alphaOff val="0"/>
                <a:satMod val="103000"/>
                <a:lumMod val="102000"/>
                <a:tint val="94000"/>
              </a:schemeClr>
            </a:gs>
            <a:gs pos="50000">
              <a:schemeClr val="accent6">
                <a:tint val="99000"/>
                <a:hueOff val="0"/>
                <a:satOff val="0"/>
                <a:lumOff val="0"/>
                <a:alphaOff val="0"/>
                <a:satMod val="110000"/>
                <a:lumMod val="100000"/>
                <a:shade val="100000"/>
              </a:schemeClr>
            </a:gs>
            <a:gs pos="100000">
              <a:schemeClr val="accent6">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CO" sz="2000" kern="1200" dirty="0" smtClean="0"/>
            <a:t>DIRECTIVA</a:t>
          </a:r>
          <a:endParaRPr lang="es-ES" sz="2000" kern="1200" dirty="0" smtClean="0"/>
        </a:p>
        <a:p>
          <a:pPr lvl="0" algn="l" defTabSz="889000">
            <a:lnSpc>
              <a:spcPct val="90000"/>
            </a:lnSpc>
            <a:spcBef>
              <a:spcPct val="0"/>
            </a:spcBef>
            <a:spcAft>
              <a:spcPct val="35000"/>
            </a:spcAft>
          </a:pPr>
          <a:r>
            <a:rPr lang="es-CO" sz="2000" kern="1200" dirty="0" smtClean="0"/>
            <a:t>CIRCULAR  </a:t>
          </a:r>
          <a:endParaRPr lang="es-ES" sz="2000" kern="1200" dirty="0" smtClean="0"/>
        </a:p>
        <a:p>
          <a:pPr lvl="0" algn="l" defTabSz="889000">
            <a:lnSpc>
              <a:spcPct val="90000"/>
            </a:lnSpc>
            <a:spcBef>
              <a:spcPct val="0"/>
            </a:spcBef>
            <a:spcAft>
              <a:spcPct val="35000"/>
            </a:spcAft>
          </a:pPr>
          <a:r>
            <a:rPr lang="es-CO" sz="2000" kern="1200" dirty="0" smtClean="0"/>
            <a:t>ACTA </a:t>
          </a:r>
          <a:endParaRPr lang="es-ES" sz="2000" kern="1200" dirty="0" smtClean="0"/>
        </a:p>
        <a:p>
          <a:pPr lvl="0" algn="l" defTabSz="889000">
            <a:lnSpc>
              <a:spcPct val="90000"/>
            </a:lnSpc>
            <a:spcBef>
              <a:spcPct val="0"/>
            </a:spcBef>
            <a:spcAft>
              <a:spcPct val="35000"/>
            </a:spcAft>
          </a:pPr>
          <a:r>
            <a:rPr lang="es-CO" sz="2000" kern="1200" dirty="0" smtClean="0"/>
            <a:t>MEMORANDO  </a:t>
          </a:r>
          <a:endParaRPr lang="es-ES" sz="2000" kern="1200" dirty="0" smtClean="0"/>
        </a:p>
        <a:p>
          <a:pPr lvl="0" algn="l" defTabSz="889000">
            <a:lnSpc>
              <a:spcPct val="90000"/>
            </a:lnSpc>
            <a:spcBef>
              <a:spcPct val="0"/>
            </a:spcBef>
            <a:spcAft>
              <a:spcPct val="35000"/>
            </a:spcAft>
          </a:pPr>
          <a:r>
            <a:rPr lang="es-CO" sz="2000" kern="1200" dirty="0" smtClean="0"/>
            <a:t>OFICIO</a:t>
          </a:r>
          <a:endParaRPr lang="es-ES" sz="2000" kern="1200" dirty="0"/>
        </a:p>
      </dsp:txBody>
      <dsp:txXfrm>
        <a:off x="2007492" y="2955482"/>
        <a:ext cx="2098476" cy="2530531"/>
      </dsp:txXfrm>
    </dsp:sp>
    <dsp:sp modelId="{7963C1A8-A7B1-4A57-8AE1-479FCAAA29E3}">
      <dsp:nvSpPr>
        <dsp:cNvPr id="0" name=""/>
        <dsp:cNvSpPr/>
      </dsp:nvSpPr>
      <dsp:spPr>
        <a:xfrm>
          <a:off x="4022030" y="1465563"/>
          <a:ext cx="2098476" cy="1049238"/>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t>TIPOS DE ACTOS ADMINISTRATIVOS </a:t>
          </a:r>
          <a:endParaRPr lang="es-ES" sz="2000" b="1" kern="1200" dirty="0"/>
        </a:p>
      </dsp:txBody>
      <dsp:txXfrm>
        <a:off x="4022030" y="1465563"/>
        <a:ext cx="2098476" cy="1049238"/>
      </dsp:txXfrm>
    </dsp:sp>
    <dsp:sp modelId="{99E91B28-A225-472C-9265-967BE5D489AA}">
      <dsp:nvSpPr>
        <dsp:cNvPr id="0" name=""/>
        <dsp:cNvSpPr/>
      </dsp:nvSpPr>
      <dsp:spPr>
        <a:xfrm>
          <a:off x="4546649" y="2955482"/>
          <a:ext cx="2098476" cy="1049238"/>
        </a:xfrm>
        <a:prstGeom prst="rect">
          <a:avLst/>
        </a:prstGeom>
        <a:gradFill rotWithShape="0">
          <a:gsLst>
            <a:gs pos="0">
              <a:schemeClr val="accent6">
                <a:tint val="99000"/>
                <a:hueOff val="0"/>
                <a:satOff val="0"/>
                <a:lumOff val="0"/>
                <a:alphaOff val="0"/>
                <a:satMod val="103000"/>
                <a:lumMod val="102000"/>
                <a:tint val="94000"/>
              </a:schemeClr>
            </a:gs>
            <a:gs pos="50000">
              <a:schemeClr val="accent6">
                <a:tint val="99000"/>
                <a:hueOff val="0"/>
                <a:satOff val="0"/>
                <a:lumOff val="0"/>
                <a:alphaOff val="0"/>
                <a:satMod val="110000"/>
                <a:lumMod val="100000"/>
                <a:shade val="100000"/>
              </a:schemeClr>
            </a:gs>
            <a:gs pos="100000">
              <a:schemeClr val="accent6">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DECRETOS </a:t>
          </a:r>
          <a:endParaRPr lang="es-ES" sz="2000" kern="1200" dirty="0"/>
        </a:p>
      </dsp:txBody>
      <dsp:txXfrm>
        <a:off x="4546649" y="2955482"/>
        <a:ext cx="2098476" cy="1049238"/>
      </dsp:txXfrm>
    </dsp:sp>
    <dsp:sp modelId="{F2E2670E-2BFE-467F-89DC-F7CF57C9C535}">
      <dsp:nvSpPr>
        <dsp:cNvPr id="0" name=""/>
        <dsp:cNvSpPr/>
      </dsp:nvSpPr>
      <dsp:spPr>
        <a:xfrm>
          <a:off x="4574349" y="4154194"/>
          <a:ext cx="2098476" cy="1049238"/>
        </a:xfrm>
        <a:prstGeom prst="rect">
          <a:avLst/>
        </a:prstGeom>
        <a:gradFill rotWithShape="0">
          <a:gsLst>
            <a:gs pos="0">
              <a:schemeClr val="accent6">
                <a:tint val="99000"/>
                <a:hueOff val="0"/>
                <a:satOff val="0"/>
                <a:lumOff val="0"/>
                <a:alphaOff val="0"/>
                <a:satMod val="103000"/>
                <a:lumMod val="102000"/>
                <a:tint val="94000"/>
              </a:schemeClr>
            </a:gs>
            <a:gs pos="50000">
              <a:schemeClr val="accent6">
                <a:tint val="99000"/>
                <a:hueOff val="0"/>
                <a:satOff val="0"/>
                <a:lumOff val="0"/>
                <a:alphaOff val="0"/>
                <a:satMod val="110000"/>
                <a:lumMod val="100000"/>
                <a:shade val="100000"/>
              </a:schemeClr>
            </a:gs>
            <a:gs pos="100000">
              <a:schemeClr val="accent6">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RESOLUCIONES</a:t>
          </a:r>
          <a:endParaRPr lang="es-ES" sz="2000" kern="1200" dirty="0"/>
        </a:p>
      </dsp:txBody>
      <dsp:txXfrm>
        <a:off x="4574349" y="4154194"/>
        <a:ext cx="2098476" cy="104923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BDC91-34EA-4355-ABF4-893A2D297A89}" type="datetimeFigureOut">
              <a:rPr lang="es-CO" smtClean="0"/>
              <a:t>6/05/2020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351AC-B31A-4CAA-8FAF-33138B52417D}" type="slidenum">
              <a:rPr lang="es-CO" smtClean="0"/>
              <a:t>‹Nº›</a:t>
            </a:fld>
            <a:endParaRPr lang="es-CO"/>
          </a:p>
        </p:txBody>
      </p:sp>
    </p:spTree>
    <p:extLst>
      <p:ext uri="{BB962C8B-B14F-4D97-AF65-F5344CB8AC3E}">
        <p14:creationId xmlns:p14="http://schemas.microsoft.com/office/powerpoint/2010/main" val="419339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F351AC-B31A-4CAA-8FAF-33138B52417D}" type="slidenum">
              <a:rPr lang="es-CO" smtClean="0"/>
              <a:t>8</a:t>
            </a:fld>
            <a:endParaRPr lang="es-CO"/>
          </a:p>
        </p:txBody>
      </p:sp>
    </p:spTree>
    <p:extLst>
      <p:ext uri="{BB962C8B-B14F-4D97-AF65-F5344CB8AC3E}">
        <p14:creationId xmlns:p14="http://schemas.microsoft.com/office/powerpoint/2010/main" val="248867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F351AC-B31A-4CAA-8FAF-33138B52417D}" type="slidenum">
              <a:rPr lang="es-CO" smtClean="0"/>
              <a:t>9</a:t>
            </a:fld>
            <a:endParaRPr lang="es-CO"/>
          </a:p>
        </p:txBody>
      </p:sp>
    </p:spTree>
    <p:extLst>
      <p:ext uri="{BB962C8B-B14F-4D97-AF65-F5344CB8AC3E}">
        <p14:creationId xmlns:p14="http://schemas.microsoft.com/office/powerpoint/2010/main" val="330185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0F351AC-B31A-4CAA-8FAF-33138B52417D}" type="slidenum">
              <a:rPr lang="es-CO" smtClean="0"/>
              <a:t>20</a:t>
            </a:fld>
            <a:endParaRPr lang="es-CO"/>
          </a:p>
        </p:txBody>
      </p:sp>
    </p:spTree>
    <p:extLst>
      <p:ext uri="{BB962C8B-B14F-4D97-AF65-F5344CB8AC3E}">
        <p14:creationId xmlns:p14="http://schemas.microsoft.com/office/powerpoint/2010/main" val="120146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0F351AC-B31A-4CAA-8FAF-33138B52417D}" type="slidenum">
              <a:rPr lang="es-CO" smtClean="0"/>
              <a:t>27</a:t>
            </a:fld>
            <a:endParaRPr lang="es-CO"/>
          </a:p>
        </p:txBody>
      </p:sp>
    </p:spTree>
    <p:extLst>
      <p:ext uri="{BB962C8B-B14F-4D97-AF65-F5344CB8AC3E}">
        <p14:creationId xmlns:p14="http://schemas.microsoft.com/office/powerpoint/2010/main" val="263411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6/05/2020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418659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6/05/2020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88175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6/05/2020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213627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4479BA9-44D2-40C5-8099-27842EE4CB2A}" type="datetimeFigureOut">
              <a:rPr lang="es-CO" smtClean="0"/>
              <a:t>6/05/2020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98207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4479BA9-44D2-40C5-8099-27842EE4CB2A}" type="datetimeFigureOut">
              <a:rPr lang="es-CO" smtClean="0"/>
              <a:t>6/05/2020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56759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4479BA9-44D2-40C5-8099-27842EE4CB2A}" type="datetimeFigureOut">
              <a:rPr lang="es-CO" smtClean="0"/>
              <a:t>6/05/2020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247384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4479BA9-44D2-40C5-8099-27842EE4CB2A}" type="datetimeFigureOut">
              <a:rPr lang="es-CO" smtClean="0"/>
              <a:t>6/05/2020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20344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4479BA9-44D2-40C5-8099-27842EE4CB2A}" type="datetimeFigureOut">
              <a:rPr lang="es-CO" smtClean="0"/>
              <a:t>6/05/2020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17808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479BA9-44D2-40C5-8099-27842EE4CB2A}" type="datetimeFigureOut">
              <a:rPr lang="es-CO" smtClean="0"/>
              <a:t>6/05/2020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186577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4479BA9-44D2-40C5-8099-27842EE4CB2A}" type="datetimeFigureOut">
              <a:rPr lang="es-CO" smtClean="0"/>
              <a:t>6/05/2020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94813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4479BA9-44D2-40C5-8099-27842EE4CB2A}" type="datetimeFigureOut">
              <a:rPr lang="es-CO" smtClean="0"/>
              <a:t>6/05/2020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BF1021A-0689-49A7-A3E2-CC71E7134BFA}" type="slidenum">
              <a:rPr lang="es-CO" smtClean="0"/>
              <a:t>‹Nº›</a:t>
            </a:fld>
            <a:endParaRPr lang="es-CO"/>
          </a:p>
        </p:txBody>
      </p:sp>
    </p:spTree>
    <p:extLst>
      <p:ext uri="{BB962C8B-B14F-4D97-AF65-F5344CB8AC3E}">
        <p14:creationId xmlns:p14="http://schemas.microsoft.com/office/powerpoint/2010/main" val="341867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79BA9-44D2-40C5-8099-27842EE4CB2A}" type="datetimeFigureOut">
              <a:rPr lang="es-CO" smtClean="0"/>
              <a:t>6/05/2020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1021A-0689-49A7-A3E2-CC71E7134BFA}" type="slidenum">
              <a:rPr lang="es-CO" smtClean="0"/>
              <a:t>‹Nº›</a:t>
            </a:fld>
            <a:endParaRPr lang="es-CO"/>
          </a:p>
        </p:txBody>
      </p:sp>
    </p:spTree>
    <p:extLst>
      <p:ext uri="{BB962C8B-B14F-4D97-AF65-F5344CB8AC3E}">
        <p14:creationId xmlns:p14="http://schemas.microsoft.com/office/powerpoint/2010/main" val="3413281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cretariajuridica.gov.c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5325991-F2B0-9846-8FB0-6C0439781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76" t="34568"/>
          <a:stretch/>
        </p:blipFill>
        <p:spPr>
          <a:xfrm>
            <a:off x="29182" y="2662470"/>
            <a:ext cx="7097949" cy="4487360"/>
          </a:xfrm>
          <a:prstGeom prst="rect">
            <a:avLst/>
          </a:prstGeom>
        </p:spPr>
      </p:pic>
      <p:sp>
        <p:nvSpPr>
          <p:cNvPr id="2" name="Título 1"/>
          <p:cNvSpPr>
            <a:spLocks noGrp="1"/>
          </p:cNvSpPr>
          <p:nvPr>
            <p:ph type="ctrTitle"/>
          </p:nvPr>
        </p:nvSpPr>
        <p:spPr>
          <a:xfrm>
            <a:off x="1528685" y="754796"/>
            <a:ext cx="9144000" cy="1544322"/>
          </a:xfrm>
        </p:spPr>
        <p:txBody>
          <a:bodyPr>
            <a:noAutofit/>
          </a:bodyPr>
          <a:lstStyle/>
          <a:p>
            <a:r>
              <a:rPr lang="es-CO" sz="4800" b="1" dirty="0" smtClean="0">
                <a:solidFill>
                  <a:srgbClr val="4C531E"/>
                </a:solidFill>
                <a:latin typeface="Arial Black" panose="020B0604020202020204" pitchFamily="34" charset="0"/>
                <a:cs typeface="Arial Black" panose="020B0604020202020204" pitchFamily="34" charset="0"/>
              </a:rPr>
              <a:t/>
            </a:r>
            <a:br>
              <a:rPr lang="es-CO" sz="4800" b="1" dirty="0" smtClean="0">
                <a:solidFill>
                  <a:srgbClr val="4C531E"/>
                </a:solidFill>
                <a:latin typeface="Arial Black" panose="020B0604020202020204" pitchFamily="34" charset="0"/>
                <a:cs typeface="Arial Black" panose="020B0604020202020204" pitchFamily="34" charset="0"/>
              </a:rPr>
            </a:br>
            <a:r>
              <a:rPr lang="es-CO" sz="4800" b="1" dirty="0">
                <a:solidFill>
                  <a:srgbClr val="4C531E"/>
                </a:solidFill>
                <a:latin typeface="Arial Black" panose="020B0604020202020204" pitchFamily="34" charset="0"/>
                <a:cs typeface="Arial Black" panose="020B0604020202020204" pitchFamily="34" charset="0"/>
              </a:rPr>
              <a:t/>
            </a:r>
            <a:br>
              <a:rPr lang="es-CO" sz="4800" b="1" dirty="0">
                <a:solidFill>
                  <a:srgbClr val="4C531E"/>
                </a:solidFill>
                <a:latin typeface="Arial Black" panose="020B0604020202020204" pitchFamily="34" charset="0"/>
                <a:cs typeface="Arial Black" panose="020B0604020202020204" pitchFamily="34" charset="0"/>
              </a:rPr>
            </a:br>
            <a:r>
              <a:rPr lang="es-CO" sz="4800" b="1" dirty="0" smtClean="0">
                <a:solidFill>
                  <a:srgbClr val="4C531E"/>
                </a:solidFill>
                <a:latin typeface="Arial Black" panose="020B0604020202020204" pitchFamily="34" charset="0"/>
                <a:cs typeface="Arial Black" panose="020B0604020202020204" pitchFamily="34" charset="0"/>
              </a:rPr>
              <a:t/>
            </a:r>
            <a:br>
              <a:rPr lang="es-CO" sz="4800" b="1" dirty="0" smtClean="0">
                <a:solidFill>
                  <a:srgbClr val="4C531E"/>
                </a:solidFill>
                <a:latin typeface="Arial Black" panose="020B0604020202020204" pitchFamily="34" charset="0"/>
                <a:cs typeface="Arial Black" panose="020B0604020202020204" pitchFamily="34" charset="0"/>
              </a:rPr>
            </a:br>
            <a:r>
              <a:rPr lang="es-CO" sz="4800" b="1" dirty="0" smtClean="0">
                <a:solidFill>
                  <a:srgbClr val="4C531E"/>
                </a:solidFill>
                <a:latin typeface="Arial Black" panose="020B0604020202020204" pitchFamily="34" charset="0"/>
                <a:cs typeface="Arial Black" panose="020B0604020202020204" pitchFamily="34" charset="0"/>
              </a:rPr>
              <a:t>COMITÉ INTERSECTORIAL DE COORDINACIÓN JURÍDICA</a:t>
            </a:r>
            <a:endParaRPr lang="es-CO" sz="4800" b="1" dirty="0">
              <a:solidFill>
                <a:srgbClr val="4C531E"/>
              </a:solidFill>
              <a:latin typeface="Arial Black" panose="020B0604020202020204" pitchFamily="34" charset="0"/>
              <a:cs typeface="Arial Black" panose="020B0604020202020204" pitchFamily="34" charset="0"/>
            </a:endParaRPr>
          </a:p>
        </p:txBody>
      </p:sp>
      <p:sp>
        <p:nvSpPr>
          <p:cNvPr id="9" name="CuadroTexto 8"/>
          <p:cNvSpPr txBox="1"/>
          <p:nvPr/>
        </p:nvSpPr>
        <p:spPr>
          <a:xfrm>
            <a:off x="5047343" y="2078012"/>
            <a:ext cx="2287806" cy="461665"/>
          </a:xfrm>
          <a:prstGeom prst="rect">
            <a:avLst/>
          </a:prstGeom>
          <a:noFill/>
        </p:spPr>
        <p:txBody>
          <a:bodyPr wrap="none" rtlCol="0">
            <a:spAutoFit/>
          </a:bodyPr>
          <a:lstStyle/>
          <a:p>
            <a:pPr algn="ctr"/>
            <a:r>
              <a:rPr lang="es-ES" sz="2400" b="1" dirty="0" smtClean="0">
                <a:solidFill>
                  <a:schemeClr val="tx1">
                    <a:lumMod val="75000"/>
                    <a:lumOff val="25000"/>
                  </a:schemeClr>
                </a:solidFill>
                <a:latin typeface="Arial" panose="020B0604020202020204" pitchFamily="34" charset="0"/>
                <a:cs typeface="Arial" panose="020B0604020202020204" pitchFamily="34" charset="0"/>
              </a:rPr>
              <a:t>I SESIÓN 2020</a:t>
            </a:r>
            <a:endParaRPr lang="es-E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7E4BB30-270E-EE4D-AE52-960D69EA5621}"/>
              </a:ext>
            </a:extLst>
          </p:cNvPr>
          <p:cNvSpPr/>
          <p:nvPr/>
        </p:nvSpPr>
        <p:spPr>
          <a:xfrm>
            <a:off x="6567623" y="2652743"/>
            <a:ext cx="5295539" cy="4351172"/>
          </a:xfrm>
          <a:prstGeom prst="rect">
            <a:avLst/>
          </a:prstGeom>
          <a:solidFill>
            <a:srgbClr val="879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ortar rectángulo de una esquina 3">
            <a:extLst>
              <a:ext uri="{FF2B5EF4-FFF2-40B4-BE49-F238E27FC236}">
                <a16:creationId xmlns:a16="http://schemas.microsoft.com/office/drawing/2014/main" id="{346EA250-0C3C-944B-AB77-DFE49921FE4B}"/>
              </a:ext>
            </a:extLst>
          </p:cNvPr>
          <p:cNvSpPr/>
          <p:nvPr/>
        </p:nvSpPr>
        <p:spPr>
          <a:xfrm flipH="1">
            <a:off x="8005862" y="2643015"/>
            <a:ext cx="4260716" cy="4351172"/>
          </a:xfrm>
          <a:custGeom>
            <a:avLst/>
            <a:gdLst>
              <a:gd name="connsiteX0" fmla="*/ 0 w 3446834"/>
              <a:gd name="connsiteY0" fmla="*/ 0 h 4214985"/>
              <a:gd name="connsiteX1" fmla="*/ 1723417 w 3446834"/>
              <a:gd name="connsiteY1" fmla="*/ 0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3446834"/>
              <a:gd name="connsiteY0" fmla="*/ 0 h 4214985"/>
              <a:gd name="connsiteX1" fmla="*/ 770107 w 3446834"/>
              <a:gd name="connsiteY1" fmla="*/ 9728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4049949"/>
              <a:gd name="connsiteY0" fmla="*/ 0 h 4214985"/>
              <a:gd name="connsiteX1" fmla="*/ 770107 w 4049949"/>
              <a:gd name="connsiteY1" fmla="*/ 9728 h 4214985"/>
              <a:gd name="connsiteX2" fmla="*/ 4049949 w 4049949"/>
              <a:gd name="connsiteY2" fmla="*/ 4106693 h 4214985"/>
              <a:gd name="connsiteX3" fmla="*/ 3446834 w 4049949"/>
              <a:gd name="connsiteY3" fmla="*/ 4214985 h 4214985"/>
              <a:gd name="connsiteX4" fmla="*/ 0 w 4049949"/>
              <a:gd name="connsiteY4" fmla="*/ 4214985 h 4214985"/>
              <a:gd name="connsiteX5" fmla="*/ 0 w 4049949"/>
              <a:gd name="connsiteY5" fmla="*/ 0 h 4214985"/>
              <a:gd name="connsiteX0" fmla="*/ 0 w 4156953"/>
              <a:gd name="connsiteY0" fmla="*/ 0 h 4223425"/>
              <a:gd name="connsiteX1" fmla="*/ 770107 w 4156953"/>
              <a:gd name="connsiteY1" fmla="*/ 9728 h 4223425"/>
              <a:gd name="connsiteX2" fmla="*/ 4156953 w 4156953"/>
              <a:gd name="connsiteY2" fmla="*/ 4223425 h 4223425"/>
              <a:gd name="connsiteX3" fmla="*/ 3446834 w 4156953"/>
              <a:gd name="connsiteY3" fmla="*/ 4214985 h 4223425"/>
              <a:gd name="connsiteX4" fmla="*/ 0 w 4156953"/>
              <a:gd name="connsiteY4" fmla="*/ 4214985 h 4223425"/>
              <a:gd name="connsiteX5" fmla="*/ 0 w 4156953"/>
              <a:gd name="connsiteY5" fmla="*/ 0 h 42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953" h="4223425">
                <a:moveTo>
                  <a:pt x="0" y="0"/>
                </a:moveTo>
                <a:lnTo>
                  <a:pt x="770107" y="9728"/>
                </a:lnTo>
                <a:lnTo>
                  <a:pt x="4156953" y="4223425"/>
                </a:lnTo>
                <a:lnTo>
                  <a:pt x="3446834" y="4214985"/>
                </a:lnTo>
                <a:lnTo>
                  <a:pt x="0" y="4214985"/>
                </a:lnTo>
                <a:lnTo>
                  <a:pt x="0" y="0"/>
                </a:lnTo>
                <a:close/>
              </a:path>
            </a:pathLst>
          </a:cu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4C531E"/>
              </a:solidFill>
            </a:endParaRPr>
          </a:p>
        </p:txBody>
      </p:sp>
      <p:sp>
        <p:nvSpPr>
          <p:cNvPr id="6" name="Rectángulo 5">
            <a:extLst>
              <a:ext uri="{FF2B5EF4-FFF2-40B4-BE49-F238E27FC236}">
                <a16:creationId xmlns:a16="http://schemas.microsoft.com/office/drawing/2014/main" id="{192BC60A-5390-BB48-B346-860FADB8BCE3}"/>
              </a:ext>
            </a:extLst>
          </p:cNvPr>
          <p:cNvSpPr/>
          <p:nvPr/>
        </p:nvSpPr>
        <p:spPr>
          <a:xfrm>
            <a:off x="3793675" y="2652742"/>
            <a:ext cx="4614021" cy="4332455"/>
          </a:xfrm>
          <a:custGeom>
            <a:avLst/>
            <a:gdLst>
              <a:gd name="connsiteX0" fmla="*/ 0 w 3120326"/>
              <a:gd name="connsiteY0" fmla="*/ 0 h 4214985"/>
              <a:gd name="connsiteX1" fmla="*/ 3120326 w 3120326"/>
              <a:gd name="connsiteY1" fmla="*/ 0 h 4214985"/>
              <a:gd name="connsiteX2" fmla="*/ 3120326 w 3120326"/>
              <a:gd name="connsiteY2" fmla="*/ 4214985 h 4214985"/>
              <a:gd name="connsiteX3" fmla="*/ 0 w 3120326"/>
              <a:gd name="connsiteY3" fmla="*/ 4214985 h 4214985"/>
              <a:gd name="connsiteX4" fmla="*/ 0 w 3120326"/>
              <a:gd name="connsiteY4" fmla="*/ 0 h 4214985"/>
              <a:gd name="connsiteX0" fmla="*/ 0 w 4316828"/>
              <a:gd name="connsiteY0" fmla="*/ 9728 h 4214985"/>
              <a:gd name="connsiteX1" fmla="*/ 4316828 w 4316828"/>
              <a:gd name="connsiteY1" fmla="*/ 0 h 4214985"/>
              <a:gd name="connsiteX2" fmla="*/ 4316828 w 4316828"/>
              <a:gd name="connsiteY2" fmla="*/ 4214985 h 4214985"/>
              <a:gd name="connsiteX3" fmla="*/ 1196502 w 4316828"/>
              <a:gd name="connsiteY3" fmla="*/ 4214985 h 4214985"/>
              <a:gd name="connsiteX4" fmla="*/ 0 w 4316828"/>
              <a:gd name="connsiteY4" fmla="*/ 9728 h 4214985"/>
              <a:gd name="connsiteX0" fmla="*/ 0 w 4316828"/>
              <a:gd name="connsiteY0" fmla="*/ 1 h 4205258"/>
              <a:gd name="connsiteX1" fmla="*/ 2799313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316828"/>
              <a:gd name="connsiteY0" fmla="*/ 1 h 4205258"/>
              <a:gd name="connsiteX1" fmla="*/ 2916044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501654"/>
              <a:gd name="connsiteY0" fmla="*/ 9728 h 4205258"/>
              <a:gd name="connsiteX1" fmla="*/ 3100870 w 4501654"/>
              <a:gd name="connsiteY1" fmla="*/ 0 h 4205258"/>
              <a:gd name="connsiteX2" fmla="*/ 4501654 w 4501654"/>
              <a:gd name="connsiteY2" fmla="*/ 4205258 h 4205258"/>
              <a:gd name="connsiteX3" fmla="*/ 1381328 w 4501654"/>
              <a:gd name="connsiteY3" fmla="*/ 4205258 h 4205258"/>
              <a:gd name="connsiteX4" fmla="*/ 0 w 4501654"/>
              <a:gd name="connsiteY4" fmla="*/ 9728 h 420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654" h="4205258">
                <a:moveTo>
                  <a:pt x="0" y="9728"/>
                </a:moveTo>
                <a:lnTo>
                  <a:pt x="3100870" y="0"/>
                </a:lnTo>
                <a:lnTo>
                  <a:pt x="4501654" y="4205258"/>
                </a:lnTo>
                <a:lnTo>
                  <a:pt x="1381328" y="4205258"/>
                </a:lnTo>
                <a:lnTo>
                  <a:pt x="0" y="9728"/>
                </a:lnTo>
                <a:close/>
              </a:path>
            </a:pathLst>
          </a:custGeom>
          <a:solidFill>
            <a:srgbClr val="C8D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a:extLst>
              <a:ext uri="{FF2B5EF4-FFF2-40B4-BE49-F238E27FC236}">
                <a16:creationId xmlns:a16="http://schemas.microsoft.com/office/drawing/2014/main" id="{71A1F0D6-BD06-9441-AEAB-01F449022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378" y="4231532"/>
            <a:ext cx="5462859" cy="1189025"/>
          </a:xfrm>
          <a:prstGeom prst="rect">
            <a:avLst/>
          </a:prstGeom>
        </p:spPr>
      </p:pic>
    </p:spTree>
    <p:extLst>
      <p:ext uri="{BB962C8B-B14F-4D97-AF65-F5344CB8AC3E}">
        <p14:creationId xmlns:p14="http://schemas.microsoft.com/office/powerpoint/2010/main" val="1224198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 y="-29817"/>
            <a:ext cx="3348039"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50090" y="2352624"/>
            <a:ext cx="3498128" cy="1998917"/>
          </a:xfrm>
        </p:spPr>
        <p:txBody>
          <a:bodyPr>
            <a:normAutofit/>
          </a:bodyPr>
          <a:lstStyle/>
          <a:p>
            <a:pPr algn="ctr"/>
            <a:r>
              <a:rPr lang="es-CO" sz="2400" b="1" dirty="0" smtClean="0">
                <a:solidFill>
                  <a:srgbClr val="BED000"/>
                </a:solidFill>
                <a:latin typeface="Arial Black" panose="020B0604020202020204" pitchFamily="34" charset="0"/>
                <a:cs typeface="Arial Black" panose="020B0604020202020204" pitchFamily="34" charset="0"/>
              </a:rPr>
              <a:t>4. COMITÉ JURÍDICO DISTRITAL</a:t>
            </a:r>
            <a:endParaRPr lang="es-CO" sz="2400" b="1" dirty="0">
              <a:solidFill>
                <a:srgbClr val="BED000"/>
              </a:solidFill>
              <a:latin typeface="Arial Black" panose="020B0604020202020204" pitchFamily="34" charset="0"/>
              <a:cs typeface="Arial Black" panose="020B0604020202020204" pitchFamily="34" charset="0"/>
            </a:endParaRPr>
          </a:p>
        </p:txBody>
      </p:sp>
      <p:sp>
        <p:nvSpPr>
          <p:cNvPr id="10" name="CuadroTexto 9"/>
          <p:cNvSpPr txBox="1"/>
          <p:nvPr/>
        </p:nvSpPr>
        <p:spPr>
          <a:xfrm>
            <a:off x="3957638" y="6754"/>
            <a:ext cx="7387143" cy="1569660"/>
          </a:xfrm>
          <a:prstGeom prst="rect">
            <a:avLst/>
          </a:prstGeom>
          <a:noFill/>
        </p:spPr>
        <p:txBody>
          <a:bodyPr wrap="square" rtlCol="0">
            <a:spAutoFit/>
          </a:bodyPr>
          <a:lstStyle/>
          <a:p>
            <a:pPr algn="ctr"/>
            <a:r>
              <a:rPr lang="es-CO" sz="1600" b="1" dirty="0" smtClean="0">
                <a:solidFill>
                  <a:schemeClr val="accent6">
                    <a:lumMod val="75000"/>
                  </a:schemeClr>
                </a:solidFill>
                <a:latin typeface="Arial Black" panose="020B0604020202020204" pitchFamily="34" charset="0"/>
                <a:cs typeface="Arial Black" panose="020B0604020202020204" pitchFamily="34" charset="0"/>
              </a:rPr>
              <a:t>SOCIALIZACIÓN COMPROMISOS Y/O ACTIVIDADES DEL COMITÉ JURÍDICO DISTRITAL</a:t>
            </a:r>
            <a:endParaRPr lang="es-CO" sz="1600" b="1" dirty="0">
              <a:solidFill>
                <a:schemeClr val="accent6">
                  <a:lumMod val="75000"/>
                </a:schemeClr>
              </a:solidFill>
              <a:latin typeface="Arial Black" panose="020B0604020202020204" pitchFamily="34" charset="0"/>
              <a:cs typeface="Arial Black" panose="020B0604020202020204" pitchFamily="34" charset="0"/>
            </a:endParaRPr>
          </a:p>
          <a:p>
            <a:pPr algn="ctr"/>
            <a:endParaRPr lang="es-CO" sz="1600" b="1" dirty="0">
              <a:latin typeface="Arial Black" panose="020B0604020202020204" pitchFamily="34" charset="0"/>
              <a:cs typeface="Arial Black" panose="020B060402020202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3" name="CuadroTexto 2">
            <a:extLst>
              <a:ext uri="{FF2B5EF4-FFF2-40B4-BE49-F238E27FC236}">
                <a16:creationId xmlns:a16="http://schemas.microsoft.com/office/drawing/2014/main" id="{8B1867A1-CF43-4A33-A537-AAD0F110F076}"/>
              </a:ext>
            </a:extLst>
          </p:cNvPr>
          <p:cNvSpPr txBox="1"/>
          <p:nvPr/>
        </p:nvSpPr>
        <p:spPr>
          <a:xfrm>
            <a:off x="3657600" y="505382"/>
            <a:ext cx="7872413" cy="923330"/>
          </a:xfrm>
          <a:prstGeom prst="rect">
            <a:avLst/>
          </a:prstGeom>
          <a:noFill/>
          <a:ln>
            <a:solidFill>
              <a:schemeClr val="accent1"/>
            </a:solidFill>
          </a:ln>
        </p:spPr>
        <p:txBody>
          <a:bodyPr wrap="square" rtlCol="0">
            <a:spAutoFit/>
          </a:bodyPr>
          <a:lstStyle/>
          <a:p>
            <a:pPr algn="just"/>
            <a:r>
              <a:rPr lang="es-MX" dirty="0"/>
              <a:t>Reunión cada dos meses. </a:t>
            </a:r>
          </a:p>
          <a:p>
            <a:pPr algn="just"/>
            <a:r>
              <a:rPr lang="es-MX" dirty="0"/>
              <a:t>Conformado por los y las jefas jurídicas cabeza de sector, Directores/as misionales de la SJD y  presidido por el Secretario Jurídico Distrital </a:t>
            </a:r>
            <a:endParaRPr lang="es-CO" dirty="0"/>
          </a:p>
        </p:txBody>
      </p:sp>
      <p:sp>
        <p:nvSpPr>
          <p:cNvPr id="5" name="Rectángulo 4">
            <a:extLst>
              <a:ext uri="{FF2B5EF4-FFF2-40B4-BE49-F238E27FC236}">
                <a16:creationId xmlns:a16="http://schemas.microsoft.com/office/drawing/2014/main" id="{E22B3619-1A0F-4B24-9970-B65965EFA4B8}"/>
              </a:ext>
            </a:extLst>
          </p:cNvPr>
          <p:cNvSpPr/>
          <p:nvPr/>
        </p:nvSpPr>
        <p:spPr>
          <a:xfrm>
            <a:off x="3957638" y="1576418"/>
            <a:ext cx="2686050" cy="39523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 Sesión /Febrero </a:t>
            </a:r>
            <a:endParaRPr lang="es-CO" b="1" dirty="0"/>
          </a:p>
        </p:txBody>
      </p:sp>
      <p:sp>
        <p:nvSpPr>
          <p:cNvPr id="9" name="Rectángulo 8">
            <a:extLst>
              <a:ext uri="{FF2B5EF4-FFF2-40B4-BE49-F238E27FC236}">
                <a16:creationId xmlns:a16="http://schemas.microsoft.com/office/drawing/2014/main" id="{94E24F27-8241-415C-B4FC-D845B91582D9}"/>
              </a:ext>
            </a:extLst>
          </p:cNvPr>
          <p:cNvSpPr/>
          <p:nvPr/>
        </p:nvSpPr>
        <p:spPr>
          <a:xfrm>
            <a:off x="8453437" y="1576414"/>
            <a:ext cx="2686050" cy="39523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 Sesión /Abril  </a:t>
            </a:r>
            <a:endParaRPr lang="es-CO" b="1" dirty="0"/>
          </a:p>
        </p:txBody>
      </p:sp>
      <p:sp>
        <p:nvSpPr>
          <p:cNvPr id="7" name="CuadroTexto 6">
            <a:extLst>
              <a:ext uri="{FF2B5EF4-FFF2-40B4-BE49-F238E27FC236}">
                <a16:creationId xmlns:a16="http://schemas.microsoft.com/office/drawing/2014/main" id="{3E672467-5A97-4192-B446-0EAAD7FA7B5F}"/>
              </a:ext>
            </a:extLst>
          </p:cNvPr>
          <p:cNvSpPr txBox="1"/>
          <p:nvPr/>
        </p:nvSpPr>
        <p:spPr>
          <a:xfrm>
            <a:off x="3502890" y="2138443"/>
            <a:ext cx="4069485" cy="4524315"/>
          </a:xfrm>
          <a:prstGeom prst="rect">
            <a:avLst/>
          </a:prstGeom>
          <a:noFill/>
          <a:ln>
            <a:solidFill>
              <a:srgbClr val="4C531E"/>
            </a:solidFill>
          </a:ln>
        </p:spPr>
        <p:txBody>
          <a:bodyPr wrap="square" rtlCol="0">
            <a:spAutoFit/>
          </a:bodyPr>
          <a:lstStyle/>
          <a:p>
            <a:pPr marL="342900" indent="-342900">
              <a:buAutoNum type="arabicPeriod"/>
            </a:pPr>
            <a:r>
              <a:rPr lang="es-MX" dirty="0"/>
              <a:t>MGJP y Guía para la gestión jurídica/servicios jurídicos de la SJD/ Libro dinámica jurídica distrital</a:t>
            </a:r>
          </a:p>
          <a:p>
            <a:endParaRPr lang="es-MX" dirty="0"/>
          </a:p>
          <a:p>
            <a:r>
              <a:rPr lang="es-MX" dirty="0"/>
              <a:t>2.   Políticas MIPG </a:t>
            </a:r>
          </a:p>
          <a:p>
            <a:r>
              <a:rPr lang="es-MX" dirty="0"/>
              <a:t>       -  Defensa Judicial</a:t>
            </a:r>
          </a:p>
          <a:p>
            <a:r>
              <a:rPr lang="es-MX" dirty="0"/>
              <a:t>       -  Mejora Normativa </a:t>
            </a:r>
          </a:p>
          <a:p>
            <a:endParaRPr lang="es-MX" dirty="0"/>
          </a:p>
          <a:p>
            <a:pPr marL="342900" indent="-342900">
              <a:buAutoNum type="arabicPeriod" startAt="3"/>
            </a:pPr>
            <a:r>
              <a:rPr lang="es-MX" dirty="0"/>
              <a:t>Oficina de Control I disciplinarios revisión de las entidades. </a:t>
            </a:r>
          </a:p>
          <a:p>
            <a:pPr marL="342900" indent="-342900">
              <a:buAutoNum type="arabicPeriod" startAt="3"/>
            </a:pPr>
            <a:endParaRPr lang="es-MX" dirty="0"/>
          </a:p>
          <a:p>
            <a:pPr marL="342900" indent="-342900">
              <a:buAutoNum type="arabicPeriod" startAt="3"/>
            </a:pPr>
            <a:r>
              <a:rPr lang="es-MX" dirty="0"/>
              <a:t>Modificación del esquema de representación Judicial: Modificación del D. 222/2018 </a:t>
            </a:r>
          </a:p>
          <a:p>
            <a:pPr marL="342900" indent="-342900">
              <a:buAutoNum type="arabicPeriod" startAt="3"/>
            </a:pPr>
            <a:endParaRPr lang="es-MX" dirty="0"/>
          </a:p>
          <a:p>
            <a:pPr marL="342900" indent="-342900">
              <a:buAutoNum type="arabicPeriod" startAt="3"/>
            </a:pPr>
            <a:r>
              <a:rPr lang="es-MX" dirty="0"/>
              <a:t>Articulación PDD</a:t>
            </a:r>
            <a:endParaRPr lang="es-CO" dirty="0"/>
          </a:p>
        </p:txBody>
      </p:sp>
      <p:sp>
        <p:nvSpPr>
          <p:cNvPr id="11" name="CuadroTexto 10">
            <a:extLst>
              <a:ext uri="{FF2B5EF4-FFF2-40B4-BE49-F238E27FC236}">
                <a16:creationId xmlns:a16="http://schemas.microsoft.com/office/drawing/2014/main" id="{E1E72C53-43FC-4F3F-894A-ACE4C1B3F456}"/>
              </a:ext>
            </a:extLst>
          </p:cNvPr>
          <p:cNvSpPr txBox="1"/>
          <p:nvPr/>
        </p:nvSpPr>
        <p:spPr>
          <a:xfrm>
            <a:off x="7853361" y="2119353"/>
            <a:ext cx="4069485" cy="4524315"/>
          </a:xfrm>
          <a:prstGeom prst="rect">
            <a:avLst/>
          </a:prstGeom>
          <a:noFill/>
          <a:ln>
            <a:solidFill>
              <a:srgbClr val="4C531E"/>
            </a:solidFill>
          </a:ln>
        </p:spPr>
        <p:txBody>
          <a:bodyPr wrap="square" rtlCol="0">
            <a:spAutoFit/>
          </a:bodyPr>
          <a:lstStyle/>
          <a:p>
            <a:pPr marL="342900" indent="-342900">
              <a:buAutoNum type="arabicPeriod"/>
            </a:pPr>
            <a:r>
              <a:rPr lang="es-MX" dirty="0"/>
              <a:t>Aplicación normativa COVID /Documento de Relatoría No. 7 de 2020. Directiva conjunta 1 de 2020. </a:t>
            </a:r>
          </a:p>
          <a:p>
            <a:endParaRPr lang="es-MX" dirty="0"/>
          </a:p>
          <a:p>
            <a:pPr marL="342900" indent="-342900">
              <a:buAutoNum type="arabicPeriod" startAt="2"/>
            </a:pPr>
            <a:r>
              <a:rPr lang="es-MX" dirty="0"/>
              <a:t>Modificación del Decreto 212/2018</a:t>
            </a:r>
          </a:p>
          <a:p>
            <a:pPr marL="342900" indent="-342900">
              <a:buAutoNum type="arabicPeriod" startAt="2"/>
            </a:pPr>
            <a:endParaRPr lang="es-MX" dirty="0"/>
          </a:p>
          <a:p>
            <a:pPr marL="342900" indent="-342900">
              <a:buAutoNum type="arabicPeriod" startAt="2"/>
            </a:pPr>
            <a:r>
              <a:rPr lang="es-MX" dirty="0"/>
              <a:t>Tutelas y acciones COVID – articulación entre entidades </a:t>
            </a:r>
          </a:p>
          <a:p>
            <a:pPr marL="342900" indent="-342900">
              <a:buAutoNum type="arabicPeriod" startAt="2"/>
            </a:pPr>
            <a:endParaRPr lang="es-MX" dirty="0"/>
          </a:p>
          <a:p>
            <a:pPr marL="342900" indent="-342900">
              <a:buAutoNum type="arabicPeriod" startAt="2"/>
            </a:pPr>
            <a:r>
              <a:rPr lang="es-MX" dirty="0"/>
              <a:t>Articulación PDD</a:t>
            </a:r>
          </a:p>
          <a:p>
            <a:pPr marL="342900" indent="-342900">
              <a:buAutoNum type="arabicPeriod" startAt="2"/>
            </a:pPr>
            <a:endParaRPr lang="es-MX" dirty="0"/>
          </a:p>
          <a:p>
            <a:pPr marL="342900" indent="-342900">
              <a:buAutoNum type="arabicPeriod" startAt="2"/>
            </a:pPr>
            <a:r>
              <a:rPr lang="es-CO" dirty="0"/>
              <a:t>Boletines /encuesta PDD </a:t>
            </a:r>
          </a:p>
          <a:p>
            <a:pPr marL="342900" indent="-342900">
              <a:buAutoNum type="arabicPeriod" startAt="2"/>
            </a:pPr>
            <a:endParaRPr lang="es-CO" dirty="0"/>
          </a:p>
          <a:p>
            <a:pPr marL="342900" indent="-342900">
              <a:buAutoNum type="arabicPeriod" startAt="2"/>
            </a:pPr>
            <a:r>
              <a:rPr lang="es-CO" dirty="0"/>
              <a:t>P. Mejora Normativa: análisis </a:t>
            </a:r>
            <a:r>
              <a:rPr lang="es-CO" dirty="0" err="1"/>
              <a:t>expost</a:t>
            </a:r>
            <a:endParaRPr lang="es-CO" dirty="0"/>
          </a:p>
          <a:p>
            <a:endParaRPr lang="es-CO" dirty="0"/>
          </a:p>
          <a:p>
            <a:endParaRPr lang="es-CO" dirty="0"/>
          </a:p>
        </p:txBody>
      </p:sp>
    </p:spTree>
    <p:extLst>
      <p:ext uri="{BB962C8B-B14F-4D97-AF65-F5344CB8AC3E}">
        <p14:creationId xmlns:p14="http://schemas.microsoft.com/office/powerpoint/2010/main" val="10176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5325991-F2B0-9846-8FB0-6C0439781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76" t="34568"/>
          <a:stretch/>
        </p:blipFill>
        <p:spPr>
          <a:xfrm>
            <a:off x="-65207" y="2903160"/>
            <a:ext cx="7097949" cy="3954840"/>
          </a:xfrm>
          <a:prstGeom prst="rect">
            <a:avLst/>
          </a:prstGeom>
        </p:spPr>
      </p:pic>
      <p:sp>
        <p:nvSpPr>
          <p:cNvPr id="2" name="Título 1"/>
          <p:cNvSpPr>
            <a:spLocks noGrp="1"/>
          </p:cNvSpPr>
          <p:nvPr>
            <p:ph type="ctrTitle"/>
          </p:nvPr>
        </p:nvSpPr>
        <p:spPr>
          <a:xfrm>
            <a:off x="268357" y="865480"/>
            <a:ext cx="11360426" cy="1544322"/>
          </a:xfrm>
        </p:spPr>
        <p:txBody>
          <a:bodyPr>
            <a:noAutofit/>
          </a:bodyPr>
          <a:lstStyle/>
          <a:p>
            <a:r>
              <a:rPr lang="es-ES" sz="4800" b="1" dirty="0" smtClean="0">
                <a:solidFill>
                  <a:schemeClr val="accent6">
                    <a:lumMod val="50000"/>
                  </a:schemeClr>
                </a:solidFill>
                <a:latin typeface="Century Gothic" panose="020B0502020202020204" pitchFamily="34" charset="0"/>
              </a:rPr>
              <a:t/>
            </a:r>
            <a:br>
              <a:rPr lang="es-ES" sz="4800" b="1" dirty="0" smtClean="0">
                <a:solidFill>
                  <a:schemeClr val="accent6">
                    <a:lumMod val="50000"/>
                  </a:schemeClr>
                </a:solidFill>
                <a:latin typeface="Century Gothic" panose="020B0502020202020204" pitchFamily="34" charset="0"/>
              </a:rPr>
            </a:br>
            <a:r>
              <a:rPr lang="es-ES" sz="3600" b="1" dirty="0" smtClean="0">
                <a:solidFill>
                  <a:schemeClr val="accent6">
                    <a:lumMod val="50000"/>
                  </a:schemeClr>
                </a:solidFill>
                <a:latin typeface="Century Gothic" panose="020B0502020202020204" pitchFamily="34" charset="0"/>
              </a:rPr>
              <a:t>5. CRITERIOS DE TRABAJO CON ENTIDADES DEL SECTOR</a:t>
            </a:r>
            <a:br>
              <a:rPr lang="es-ES" sz="3600" b="1" dirty="0" smtClean="0">
                <a:solidFill>
                  <a:schemeClr val="accent6">
                    <a:lumMod val="50000"/>
                  </a:schemeClr>
                </a:solidFill>
                <a:latin typeface="Century Gothic" panose="020B0502020202020204" pitchFamily="34" charset="0"/>
              </a:rPr>
            </a:br>
            <a:r>
              <a:rPr lang="es-ES" sz="3600" b="1" dirty="0" smtClean="0">
                <a:solidFill>
                  <a:schemeClr val="accent6">
                    <a:lumMod val="50000"/>
                  </a:schemeClr>
                </a:solidFill>
                <a:latin typeface="Century Gothic" panose="020B0502020202020204" pitchFamily="34" charset="0"/>
              </a:rPr>
              <a:t/>
            </a:r>
            <a:br>
              <a:rPr lang="es-ES" sz="3600" b="1" dirty="0" smtClean="0">
                <a:solidFill>
                  <a:schemeClr val="accent6">
                    <a:lumMod val="50000"/>
                  </a:schemeClr>
                </a:solidFill>
                <a:latin typeface="Century Gothic" panose="020B0502020202020204" pitchFamily="34" charset="0"/>
              </a:rPr>
            </a:br>
            <a:r>
              <a:rPr lang="es-ES" sz="2800" b="1" dirty="0" smtClean="0">
                <a:solidFill>
                  <a:schemeClr val="accent6">
                    <a:lumMod val="50000"/>
                  </a:schemeClr>
                </a:solidFill>
                <a:latin typeface="Century Gothic" panose="020B0502020202020204" pitchFamily="34" charset="0"/>
              </a:rPr>
              <a:t>DIRECCION DE REPRESENTACIÓN JUDICIAL</a:t>
            </a:r>
            <a:endParaRPr lang="es-CO" sz="2800" b="1" dirty="0">
              <a:solidFill>
                <a:schemeClr val="accent6">
                  <a:lumMod val="50000"/>
                </a:schemeClr>
              </a:solidFill>
              <a:latin typeface="Century Gothic" panose="020B0502020202020204" pitchFamily="34" charset="0"/>
              <a:cs typeface="Arial Black" panose="020B0604020202020204" pitchFamily="34" charset="0"/>
            </a:endParaRPr>
          </a:p>
        </p:txBody>
      </p:sp>
      <p:sp>
        <p:nvSpPr>
          <p:cNvPr id="5" name="Rectángulo 4">
            <a:extLst>
              <a:ext uri="{FF2B5EF4-FFF2-40B4-BE49-F238E27FC236}">
                <a16:creationId xmlns:a16="http://schemas.microsoft.com/office/drawing/2014/main" id="{57E4BB30-270E-EE4D-AE52-960D69EA5621}"/>
              </a:ext>
            </a:extLst>
          </p:cNvPr>
          <p:cNvSpPr/>
          <p:nvPr/>
        </p:nvSpPr>
        <p:spPr>
          <a:xfrm>
            <a:off x="6567623" y="2913098"/>
            <a:ext cx="5295539" cy="4100755"/>
          </a:xfrm>
          <a:prstGeom prst="rect">
            <a:avLst/>
          </a:prstGeom>
          <a:solidFill>
            <a:srgbClr val="879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ortar rectángulo de una esquina 3">
            <a:extLst>
              <a:ext uri="{FF2B5EF4-FFF2-40B4-BE49-F238E27FC236}">
                <a16:creationId xmlns:a16="http://schemas.microsoft.com/office/drawing/2014/main" id="{346EA250-0C3C-944B-AB77-DFE49921FE4B}"/>
              </a:ext>
            </a:extLst>
          </p:cNvPr>
          <p:cNvSpPr/>
          <p:nvPr/>
        </p:nvSpPr>
        <p:spPr>
          <a:xfrm flipH="1">
            <a:off x="8005862" y="2903157"/>
            <a:ext cx="4260716" cy="4091029"/>
          </a:xfrm>
          <a:custGeom>
            <a:avLst/>
            <a:gdLst>
              <a:gd name="connsiteX0" fmla="*/ 0 w 3446834"/>
              <a:gd name="connsiteY0" fmla="*/ 0 h 4214985"/>
              <a:gd name="connsiteX1" fmla="*/ 1723417 w 3446834"/>
              <a:gd name="connsiteY1" fmla="*/ 0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3446834"/>
              <a:gd name="connsiteY0" fmla="*/ 0 h 4214985"/>
              <a:gd name="connsiteX1" fmla="*/ 770107 w 3446834"/>
              <a:gd name="connsiteY1" fmla="*/ 9728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4049949"/>
              <a:gd name="connsiteY0" fmla="*/ 0 h 4214985"/>
              <a:gd name="connsiteX1" fmla="*/ 770107 w 4049949"/>
              <a:gd name="connsiteY1" fmla="*/ 9728 h 4214985"/>
              <a:gd name="connsiteX2" fmla="*/ 4049949 w 4049949"/>
              <a:gd name="connsiteY2" fmla="*/ 4106693 h 4214985"/>
              <a:gd name="connsiteX3" fmla="*/ 3446834 w 4049949"/>
              <a:gd name="connsiteY3" fmla="*/ 4214985 h 4214985"/>
              <a:gd name="connsiteX4" fmla="*/ 0 w 4049949"/>
              <a:gd name="connsiteY4" fmla="*/ 4214985 h 4214985"/>
              <a:gd name="connsiteX5" fmla="*/ 0 w 4049949"/>
              <a:gd name="connsiteY5" fmla="*/ 0 h 4214985"/>
              <a:gd name="connsiteX0" fmla="*/ 0 w 4156953"/>
              <a:gd name="connsiteY0" fmla="*/ 0 h 4223425"/>
              <a:gd name="connsiteX1" fmla="*/ 770107 w 4156953"/>
              <a:gd name="connsiteY1" fmla="*/ 9728 h 4223425"/>
              <a:gd name="connsiteX2" fmla="*/ 4156953 w 4156953"/>
              <a:gd name="connsiteY2" fmla="*/ 4223425 h 4223425"/>
              <a:gd name="connsiteX3" fmla="*/ 3446834 w 4156953"/>
              <a:gd name="connsiteY3" fmla="*/ 4214985 h 4223425"/>
              <a:gd name="connsiteX4" fmla="*/ 0 w 4156953"/>
              <a:gd name="connsiteY4" fmla="*/ 4214985 h 4223425"/>
              <a:gd name="connsiteX5" fmla="*/ 0 w 4156953"/>
              <a:gd name="connsiteY5" fmla="*/ 0 h 42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953" h="4223425">
                <a:moveTo>
                  <a:pt x="0" y="0"/>
                </a:moveTo>
                <a:lnTo>
                  <a:pt x="770107" y="9728"/>
                </a:lnTo>
                <a:lnTo>
                  <a:pt x="4156953" y="4223425"/>
                </a:lnTo>
                <a:lnTo>
                  <a:pt x="3446834" y="4214985"/>
                </a:lnTo>
                <a:lnTo>
                  <a:pt x="0" y="4214985"/>
                </a:lnTo>
                <a:lnTo>
                  <a:pt x="0" y="0"/>
                </a:lnTo>
                <a:close/>
              </a:path>
            </a:pathLst>
          </a:cu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4C531E"/>
              </a:solidFill>
            </a:endParaRPr>
          </a:p>
        </p:txBody>
      </p:sp>
      <p:sp>
        <p:nvSpPr>
          <p:cNvPr id="6" name="Rectángulo 5">
            <a:extLst>
              <a:ext uri="{FF2B5EF4-FFF2-40B4-BE49-F238E27FC236}">
                <a16:creationId xmlns:a16="http://schemas.microsoft.com/office/drawing/2014/main" id="{192BC60A-5390-BB48-B346-860FADB8BCE3}"/>
              </a:ext>
            </a:extLst>
          </p:cNvPr>
          <p:cNvSpPr/>
          <p:nvPr/>
        </p:nvSpPr>
        <p:spPr>
          <a:xfrm>
            <a:off x="3888925" y="2903160"/>
            <a:ext cx="4614021" cy="4082038"/>
          </a:xfrm>
          <a:custGeom>
            <a:avLst/>
            <a:gdLst>
              <a:gd name="connsiteX0" fmla="*/ 0 w 3120326"/>
              <a:gd name="connsiteY0" fmla="*/ 0 h 4214985"/>
              <a:gd name="connsiteX1" fmla="*/ 3120326 w 3120326"/>
              <a:gd name="connsiteY1" fmla="*/ 0 h 4214985"/>
              <a:gd name="connsiteX2" fmla="*/ 3120326 w 3120326"/>
              <a:gd name="connsiteY2" fmla="*/ 4214985 h 4214985"/>
              <a:gd name="connsiteX3" fmla="*/ 0 w 3120326"/>
              <a:gd name="connsiteY3" fmla="*/ 4214985 h 4214985"/>
              <a:gd name="connsiteX4" fmla="*/ 0 w 3120326"/>
              <a:gd name="connsiteY4" fmla="*/ 0 h 4214985"/>
              <a:gd name="connsiteX0" fmla="*/ 0 w 4316828"/>
              <a:gd name="connsiteY0" fmla="*/ 9728 h 4214985"/>
              <a:gd name="connsiteX1" fmla="*/ 4316828 w 4316828"/>
              <a:gd name="connsiteY1" fmla="*/ 0 h 4214985"/>
              <a:gd name="connsiteX2" fmla="*/ 4316828 w 4316828"/>
              <a:gd name="connsiteY2" fmla="*/ 4214985 h 4214985"/>
              <a:gd name="connsiteX3" fmla="*/ 1196502 w 4316828"/>
              <a:gd name="connsiteY3" fmla="*/ 4214985 h 4214985"/>
              <a:gd name="connsiteX4" fmla="*/ 0 w 4316828"/>
              <a:gd name="connsiteY4" fmla="*/ 9728 h 4214985"/>
              <a:gd name="connsiteX0" fmla="*/ 0 w 4316828"/>
              <a:gd name="connsiteY0" fmla="*/ 1 h 4205258"/>
              <a:gd name="connsiteX1" fmla="*/ 2799313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316828"/>
              <a:gd name="connsiteY0" fmla="*/ 1 h 4205258"/>
              <a:gd name="connsiteX1" fmla="*/ 2916044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501654"/>
              <a:gd name="connsiteY0" fmla="*/ 9728 h 4205258"/>
              <a:gd name="connsiteX1" fmla="*/ 3100870 w 4501654"/>
              <a:gd name="connsiteY1" fmla="*/ 0 h 4205258"/>
              <a:gd name="connsiteX2" fmla="*/ 4501654 w 4501654"/>
              <a:gd name="connsiteY2" fmla="*/ 4205258 h 4205258"/>
              <a:gd name="connsiteX3" fmla="*/ 1381328 w 4501654"/>
              <a:gd name="connsiteY3" fmla="*/ 4205258 h 4205258"/>
              <a:gd name="connsiteX4" fmla="*/ 0 w 4501654"/>
              <a:gd name="connsiteY4" fmla="*/ 9728 h 420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654" h="4205258">
                <a:moveTo>
                  <a:pt x="0" y="9728"/>
                </a:moveTo>
                <a:lnTo>
                  <a:pt x="3100870" y="0"/>
                </a:lnTo>
                <a:lnTo>
                  <a:pt x="4501654" y="4205258"/>
                </a:lnTo>
                <a:lnTo>
                  <a:pt x="1381328" y="4205258"/>
                </a:lnTo>
                <a:lnTo>
                  <a:pt x="0" y="9728"/>
                </a:lnTo>
                <a:close/>
              </a:path>
            </a:pathLst>
          </a:custGeom>
          <a:solidFill>
            <a:srgbClr val="C8D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a:extLst>
              <a:ext uri="{FF2B5EF4-FFF2-40B4-BE49-F238E27FC236}">
                <a16:creationId xmlns:a16="http://schemas.microsoft.com/office/drawing/2014/main" id="{71A1F0D6-BD06-9441-AEAB-01F449022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378" y="4231532"/>
            <a:ext cx="5462859" cy="1189025"/>
          </a:xfrm>
          <a:prstGeom prst="rect">
            <a:avLst/>
          </a:prstGeom>
        </p:spPr>
      </p:pic>
    </p:spTree>
    <p:extLst>
      <p:ext uri="{BB962C8B-B14F-4D97-AF65-F5344CB8AC3E}">
        <p14:creationId xmlns:p14="http://schemas.microsoft.com/office/powerpoint/2010/main" val="429225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3E8FFB1-B2A8-644C-97B3-4FD96B955ABD}"/>
              </a:ext>
            </a:extLst>
          </p:cNvPr>
          <p:cNvSpPr/>
          <p:nvPr/>
        </p:nvSpPr>
        <p:spPr>
          <a:xfrm>
            <a:off x="0" y="0"/>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000" b="1" dirty="0">
                <a:solidFill>
                  <a:schemeClr val="bg1"/>
                </a:solidFill>
                <a:latin typeface="Century Gothic" panose="020B0502020202020204" pitchFamily="34" charset="0"/>
              </a:rPr>
              <a:t>Fortalecer estrategias de </a:t>
            </a:r>
            <a:r>
              <a:rPr lang="es-CO" sz="4000" b="1" dirty="0" smtClean="0">
                <a:solidFill>
                  <a:schemeClr val="bg1"/>
                </a:solidFill>
                <a:latin typeface="Century Gothic" panose="020B0502020202020204" pitchFamily="34" charset="0"/>
              </a:rPr>
              <a:t>defensa. </a:t>
            </a:r>
            <a:r>
              <a:rPr lang="es-CO" sz="4000" b="1" dirty="0" smtClean="0">
                <a:solidFill>
                  <a:schemeClr val="bg1"/>
                </a:solidFill>
                <a:latin typeface="Century Gothic" panose="020B0502020202020204" pitchFamily="34" charset="0"/>
                <a:cs typeface="Arial Black" panose="020B0604020202020204" pitchFamily="34" charset="0"/>
              </a:rPr>
              <a:t> </a:t>
            </a:r>
            <a:endParaRPr lang="es-ES" sz="4000" b="1" dirty="0">
              <a:solidFill>
                <a:schemeClr val="bg1"/>
              </a:solidFill>
              <a:latin typeface="Century Gothic" panose="020B0502020202020204" pitchFamily="34" charset="0"/>
            </a:endParaRPr>
          </a:p>
        </p:txBody>
      </p:sp>
      <p:pic>
        <p:nvPicPr>
          <p:cNvPr id="9" name="Imagen 8">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486" y="5743918"/>
            <a:ext cx="3472774" cy="816102"/>
          </a:xfrm>
          <a:prstGeom prst="rect">
            <a:avLst/>
          </a:prstGeom>
        </p:spPr>
      </p:pic>
      <p:graphicFrame>
        <p:nvGraphicFramePr>
          <p:cNvPr id="4" name="Diagrama 3"/>
          <p:cNvGraphicFramePr/>
          <p:nvPr>
            <p:extLst/>
          </p:nvPr>
        </p:nvGraphicFramePr>
        <p:xfrm>
          <a:off x="3357473" y="1462289"/>
          <a:ext cx="5759633" cy="388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90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3E8FFB1-B2A8-644C-97B3-4FD96B955ABD}"/>
              </a:ext>
            </a:extLst>
          </p:cNvPr>
          <p:cNvSpPr/>
          <p:nvPr/>
        </p:nvSpPr>
        <p:spPr>
          <a:xfrm>
            <a:off x="0" y="0"/>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000" b="1" dirty="0">
                <a:solidFill>
                  <a:schemeClr val="bg1"/>
                </a:solidFill>
                <a:latin typeface="Century Gothic" panose="020B0502020202020204" pitchFamily="34" charset="0"/>
              </a:rPr>
              <a:t>Fortalecer estrategias de </a:t>
            </a:r>
            <a:r>
              <a:rPr lang="es-CO" sz="4000" b="1" dirty="0" smtClean="0">
                <a:solidFill>
                  <a:schemeClr val="bg1"/>
                </a:solidFill>
                <a:latin typeface="Century Gothic" panose="020B0502020202020204" pitchFamily="34" charset="0"/>
              </a:rPr>
              <a:t>defensa. </a:t>
            </a:r>
            <a:r>
              <a:rPr lang="es-CO" sz="4000" b="1" dirty="0" smtClean="0">
                <a:solidFill>
                  <a:schemeClr val="bg1"/>
                </a:solidFill>
                <a:latin typeface="Century Gothic" panose="020B0502020202020204" pitchFamily="34" charset="0"/>
                <a:cs typeface="Arial Black" panose="020B0604020202020204" pitchFamily="34" charset="0"/>
              </a:rPr>
              <a:t> </a:t>
            </a:r>
            <a:endParaRPr lang="es-ES" sz="4000" b="1" dirty="0">
              <a:solidFill>
                <a:schemeClr val="bg1"/>
              </a:solidFill>
              <a:latin typeface="Century Gothic" panose="020B0502020202020204" pitchFamily="34" charset="0"/>
            </a:endParaRPr>
          </a:p>
        </p:txBody>
      </p:sp>
      <p:pic>
        <p:nvPicPr>
          <p:cNvPr id="9" name="Imagen 8">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486" y="5743918"/>
            <a:ext cx="3472774" cy="816102"/>
          </a:xfrm>
          <a:prstGeom prst="rect">
            <a:avLst/>
          </a:prstGeom>
        </p:spPr>
      </p:pic>
      <p:sp>
        <p:nvSpPr>
          <p:cNvPr id="3" name="Título 2"/>
          <p:cNvSpPr>
            <a:spLocks noGrp="1"/>
          </p:cNvSpPr>
          <p:nvPr>
            <p:ph type="ctrTitle"/>
          </p:nvPr>
        </p:nvSpPr>
        <p:spPr>
          <a:xfrm>
            <a:off x="224308" y="1489184"/>
            <a:ext cx="2729753" cy="4429546"/>
          </a:xfrm>
        </p:spPr>
        <p:txBody>
          <a:bodyPr anchor="ctr">
            <a:normAutofit/>
          </a:bodyPr>
          <a:lstStyle/>
          <a:p>
            <a:r>
              <a:rPr lang="es-CO" sz="2800" b="1" dirty="0" smtClean="0">
                <a:solidFill>
                  <a:schemeClr val="accent6">
                    <a:lumMod val="50000"/>
                  </a:schemeClr>
                </a:solidFill>
                <a:latin typeface="Century Gothic" panose="020B0502020202020204" pitchFamily="34" charset="0"/>
              </a:rPr>
              <a:t>ACCIONES POPULARES Y DE GRUPO</a:t>
            </a:r>
            <a:endParaRPr lang="es-CO" sz="2800" b="1" dirty="0">
              <a:solidFill>
                <a:schemeClr val="accent6">
                  <a:lumMod val="50000"/>
                </a:schemeClr>
              </a:solidFill>
              <a:latin typeface="Century Gothic" panose="020B0502020202020204" pitchFamily="34" charset="0"/>
            </a:endParaRPr>
          </a:p>
        </p:txBody>
      </p:sp>
      <p:graphicFrame>
        <p:nvGraphicFramePr>
          <p:cNvPr id="2" name="Diagrama 1"/>
          <p:cNvGraphicFramePr/>
          <p:nvPr>
            <p:extLst/>
          </p:nvPr>
        </p:nvGraphicFramePr>
        <p:xfrm>
          <a:off x="3442448" y="1489184"/>
          <a:ext cx="8202706" cy="4254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079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3E8FFB1-B2A8-644C-97B3-4FD96B955ABD}"/>
              </a:ext>
            </a:extLst>
          </p:cNvPr>
          <p:cNvSpPr/>
          <p:nvPr/>
        </p:nvSpPr>
        <p:spPr>
          <a:xfrm>
            <a:off x="0" y="0"/>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000" b="1" dirty="0">
                <a:solidFill>
                  <a:schemeClr val="bg1"/>
                </a:solidFill>
                <a:latin typeface="Century Gothic" panose="020B0502020202020204" pitchFamily="34" charset="0"/>
              </a:rPr>
              <a:t>Fortalecer estrategias de </a:t>
            </a:r>
            <a:r>
              <a:rPr lang="es-CO" sz="4000" b="1" dirty="0" smtClean="0">
                <a:solidFill>
                  <a:schemeClr val="bg1"/>
                </a:solidFill>
                <a:latin typeface="Century Gothic" panose="020B0502020202020204" pitchFamily="34" charset="0"/>
              </a:rPr>
              <a:t>defensa. </a:t>
            </a:r>
            <a:r>
              <a:rPr lang="es-CO" sz="4000" b="1" dirty="0" smtClean="0">
                <a:solidFill>
                  <a:schemeClr val="bg1"/>
                </a:solidFill>
                <a:latin typeface="Century Gothic" panose="020B0502020202020204" pitchFamily="34" charset="0"/>
                <a:cs typeface="Arial Black" panose="020B0604020202020204" pitchFamily="34" charset="0"/>
              </a:rPr>
              <a:t> </a:t>
            </a:r>
            <a:endParaRPr lang="es-ES" sz="4000" b="1" dirty="0">
              <a:solidFill>
                <a:schemeClr val="bg1"/>
              </a:solidFill>
              <a:latin typeface="Century Gothic" panose="020B0502020202020204" pitchFamily="34" charset="0"/>
            </a:endParaRPr>
          </a:p>
        </p:txBody>
      </p:sp>
      <p:pic>
        <p:nvPicPr>
          <p:cNvPr id="9" name="Imagen 8">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486" y="5743918"/>
            <a:ext cx="3472774" cy="816102"/>
          </a:xfrm>
          <a:prstGeom prst="rect">
            <a:avLst/>
          </a:prstGeom>
        </p:spPr>
      </p:pic>
      <p:graphicFrame>
        <p:nvGraphicFramePr>
          <p:cNvPr id="4" name="Diagrama 3"/>
          <p:cNvGraphicFramePr/>
          <p:nvPr>
            <p:extLst/>
          </p:nvPr>
        </p:nvGraphicFramePr>
        <p:xfrm>
          <a:off x="1008529" y="1489184"/>
          <a:ext cx="9151471" cy="3862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287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3E8FFB1-B2A8-644C-97B3-4FD96B955ABD}"/>
              </a:ext>
            </a:extLst>
          </p:cNvPr>
          <p:cNvSpPr/>
          <p:nvPr/>
        </p:nvSpPr>
        <p:spPr>
          <a:xfrm>
            <a:off x="0" y="0"/>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000" b="1" dirty="0">
                <a:solidFill>
                  <a:schemeClr val="bg1"/>
                </a:solidFill>
                <a:latin typeface="Century Gothic" panose="020B0502020202020204" pitchFamily="34" charset="0"/>
              </a:rPr>
              <a:t>Fortalecer E</a:t>
            </a:r>
            <a:r>
              <a:rPr lang="es-CO" sz="4000" b="1" dirty="0" smtClean="0">
                <a:solidFill>
                  <a:schemeClr val="bg1"/>
                </a:solidFill>
                <a:latin typeface="Century Gothic" panose="020B0502020202020204" pitchFamily="34" charset="0"/>
              </a:rPr>
              <a:t>strategias </a:t>
            </a:r>
            <a:r>
              <a:rPr lang="es-CO" sz="4000" b="1" dirty="0">
                <a:solidFill>
                  <a:schemeClr val="bg1"/>
                </a:solidFill>
                <a:latin typeface="Century Gothic" panose="020B0502020202020204" pitchFamily="34" charset="0"/>
              </a:rPr>
              <a:t>de </a:t>
            </a:r>
            <a:r>
              <a:rPr lang="es-CO" sz="4000" b="1" dirty="0" smtClean="0">
                <a:solidFill>
                  <a:schemeClr val="bg1"/>
                </a:solidFill>
                <a:latin typeface="Century Gothic" panose="020B0502020202020204" pitchFamily="34" charset="0"/>
              </a:rPr>
              <a:t>Defensa </a:t>
            </a:r>
            <a:r>
              <a:rPr lang="es-CO" sz="4000" b="1" dirty="0" smtClean="0">
                <a:solidFill>
                  <a:schemeClr val="bg1"/>
                </a:solidFill>
                <a:latin typeface="Century Gothic" panose="020B0502020202020204" pitchFamily="34" charset="0"/>
                <a:cs typeface="Arial Black" panose="020B0604020202020204" pitchFamily="34" charset="0"/>
              </a:rPr>
              <a:t> </a:t>
            </a:r>
            <a:endParaRPr lang="es-ES" sz="4000" b="1" dirty="0">
              <a:solidFill>
                <a:schemeClr val="bg1"/>
              </a:solidFill>
              <a:latin typeface="Century Gothic" panose="020B0502020202020204" pitchFamily="34" charset="0"/>
            </a:endParaRPr>
          </a:p>
        </p:txBody>
      </p:sp>
      <p:pic>
        <p:nvPicPr>
          <p:cNvPr id="9" name="Imagen 8">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3" name="Título 2"/>
          <p:cNvSpPr>
            <a:spLocks noGrp="1"/>
          </p:cNvSpPr>
          <p:nvPr>
            <p:ph type="ctrTitle"/>
          </p:nvPr>
        </p:nvSpPr>
        <p:spPr>
          <a:xfrm>
            <a:off x="672353" y="1489184"/>
            <a:ext cx="3469341" cy="2786981"/>
          </a:xfrm>
        </p:spPr>
        <p:txBody>
          <a:bodyPr>
            <a:normAutofit/>
          </a:bodyPr>
          <a:lstStyle/>
          <a:p>
            <a:r>
              <a:rPr lang="es-CO" sz="3600" b="1" dirty="0" smtClean="0">
                <a:solidFill>
                  <a:schemeClr val="accent6">
                    <a:lumMod val="75000"/>
                  </a:schemeClr>
                </a:solidFill>
                <a:latin typeface="Century Gothic" panose="020B0502020202020204" pitchFamily="34" charset="0"/>
              </a:rPr>
              <a:t>Reparación Directa </a:t>
            </a:r>
            <a:endParaRPr lang="es-CO" sz="3600" b="1" dirty="0">
              <a:solidFill>
                <a:schemeClr val="accent6">
                  <a:lumMod val="75000"/>
                </a:schemeClr>
              </a:solidFill>
              <a:latin typeface="Century Gothic" panose="020B0502020202020204" pitchFamily="34" charset="0"/>
            </a:endParaRPr>
          </a:p>
        </p:txBody>
      </p:sp>
      <p:sp>
        <p:nvSpPr>
          <p:cNvPr id="7" name="Rectángulo 6"/>
          <p:cNvSpPr/>
          <p:nvPr/>
        </p:nvSpPr>
        <p:spPr>
          <a:xfrm>
            <a:off x="4424082" y="1489184"/>
            <a:ext cx="7073153" cy="4893647"/>
          </a:xfrm>
          <a:prstGeom prst="rect">
            <a:avLst/>
          </a:prstGeom>
          <a:noFill/>
        </p:spPr>
        <p:txBody>
          <a:bodyPr wrap="square" lIns="91440" tIns="45720" rIns="91440" bIns="45720">
            <a:spAutoFit/>
          </a:bodyPr>
          <a:lstStyle/>
          <a:p>
            <a:pPr marL="514350" indent="-514350">
              <a:buFont typeface="+mj-lt"/>
              <a:buAutoNum type="arabicPeriod"/>
            </a:pPr>
            <a:r>
              <a:rPr lang="es-CO" sz="2400" b="1" dirty="0" smtClean="0">
                <a:solidFill>
                  <a:schemeClr val="accent6">
                    <a:lumMod val="75000"/>
                  </a:schemeClr>
                </a:solidFill>
                <a:latin typeface="Century Gothic" panose="020B0502020202020204" pitchFamily="34" charset="0"/>
              </a:rPr>
              <a:t>Se debe determinar  las circunstancias de tiempo, modo y lugar en que se desarrollaron los hechos.</a:t>
            </a:r>
          </a:p>
          <a:p>
            <a:pPr marL="514350" indent="-514350" algn="just">
              <a:buFont typeface="+mj-lt"/>
              <a:buAutoNum type="arabicPeriod"/>
            </a:pPr>
            <a:r>
              <a:rPr lang="es-ES" sz="2400" b="1" dirty="0" smtClean="0">
                <a:solidFill>
                  <a:schemeClr val="accent6">
                    <a:lumMod val="75000"/>
                  </a:schemeClr>
                </a:solidFill>
                <a:latin typeface="Century Gothic" panose="020B0502020202020204" pitchFamily="34" charset="0"/>
              </a:rPr>
              <a:t>Se debe determinar si existe una falla en el servicio de acuerdo a la </a:t>
            </a:r>
            <a:r>
              <a:rPr lang="es-ES" sz="2400" b="1" dirty="0" err="1" smtClean="0">
                <a:solidFill>
                  <a:schemeClr val="accent6">
                    <a:lumMod val="75000"/>
                  </a:schemeClr>
                </a:solidFill>
                <a:latin typeface="Century Gothic" panose="020B0502020202020204" pitchFamily="34" charset="0"/>
              </a:rPr>
              <a:t>misionalidad</a:t>
            </a:r>
            <a:r>
              <a:rPr lang="es-ES" sz="2400" b="1" dirty="0" smtClean="0">
                <a:solidFill>
                  <a:schemeClr val="accent6">
                    <a:lumMod val="75000"/>
                  </a:schemeClr>
                </a:solidFill>
                <a:latin typeface="Century Gothic" panose="020B0502020202020204" pitchFamily="34" charset="0"/>
              </a:rPr>
              <a:t> de cada Entidad</a:t>
            </a:r>
            <a:r>
              <a:rPr lang="es-CO" sz="2400" b="1" dirty="0" smtClean="0">
                <a:solidFill>
                  <a:schemeClr val="accent6">
                    <a:lumMod val="75000"/>
                  </a:schemeClr>
                </a:solidFill>
                <a:latin typeface="Century Gothic" panose="020B0502020202020204" pitchFamily="34" charset="0"/>
              </a:rPr>
              <a:t>.</a:t>
            </a:r>
          </a:p>
          <a:p>
            <a:pPr marL="514350" indent="-514350" algn="just">
              <a:buFont typeface="+mj-lt"/>
              <a:buAutoNum type="arabicPeriod"/>
            </a:pPr>
            <a:r>
              <a:rPr lang="es-CO" sz="2400" b="1" dirty="0" smtClean="0">
                <a:solidFill>
                  <a:schemeClr val="accent6">
                    <a:lumMod val="75000"/>
                  </a:schemeClr>
                </a:solidFill>
                <a:latin typeface="Century Gothic" panose="020B0502020202020204" pitchFamily="34" charset="0"/>
              </a:rPr>
              <a:t>Si la entidad responsable no esta vinculada el proceso, se deberá informarlo en la contestación de la demanda.</a:t>
            </a:r>
          </a:p>
          <a:p>
            <a:pPr marL="514350" indent="-514350" algn="just">
              <a:buFont typeface="+mj-lt"/>
              <a:buAutoNum type="arabicPeriod"/>
            </a:pPr>
            <a:r>
              <a:rPr lang="es-CO" sz="2400" b="1" dirty="0" smtClean="0">
                <a:solidFill>
                  <a:schemeClr val="accent6">
                    <a:lumMod val="75000"/>
                  </a:schemeClr>
                </a:solidFill>
                <a:latin typeface="Century Gothic" panose="020B0502020202020204" pitchFamily="34" charset="0"/>
              </a:rPr>
              <a:t>Analizar de manera cuidadosa el fundamento probatorio de hechos y pretensiones </a:t>
            </a:r>
            <a:endParaRPr lang="es-CO" sz="2400" b="1"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26540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3E8FFB1-B2A8-644C-97B3-4FD96B955ABD}"/>
              </a:ext>
            </a:extLst>
          </p:cNvPr>
          <p:cNvSpPr/>
          <p:nvPr/>
        </p:nvSpPr>
        <p:spPr>
          <a:xfrm>
            <a:off x="0" y="0"/>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000" b="1" dirty="0" smtClean="0">
                <a:solidFill>
                  <a:schemeClr val="bg1"/>
                </a:solidFill>
                <a:latin typeface="Century Gothic" panose="020B0502020202020204" pitchFamily="34" charset="0"/>
              </a:rPr>
              <a:t>PAGO DE SENTENCIAS  ENTRE ENTIDADES EN    CONDENAS SOLIDARIAS</a:t>
            </a:r>
            <a:endParaRPr lang="es-ES" sz="4000" b="1" dirty="0">
              <a:solidFill>
                <a:schemeClr val="bg1"/>
              </a:solidFill>
              <a:latin typeface="Century Gothic" panose="020B0502020202020204" pitchFamily="34" charset="0"/>
            </a:endParaRPr>
          </a:p>
        </p:txBody>
      </p:sp>
      <p:pic>
        <p:nvPicPr>
          <p:cNvPr id="9" name="Imagen 8">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3" name="Rectángulo 2"/>
          <p:cNvSpPr/>
          <p:nvPr/>
        </p:nvSpPr>
        <p:spPr>
          <a:xfrm>
            <a:off x="692727" y="1865388"/>
            <a:ext cx="10806545" cy="2677656"/>
          </a:xfrm>
          <a:prstGeom prst="rect">
            <a:avLst/>
          </a:prstGeom>
        </p:spPr>
        <p:txBody>
          <a:bodyPr wrap="square">
            <a:spAutoFit/>
          </a:bodyPr>
          <a:lstStyle/>
          <a:p>
            <a:pPr lvl="0" algn="just"/>
            <a:r>
              <a:rPr lang="es-ES" sz="2800" b="1" dirty="0">
                <a:latin typeface="Century Gothic" panose="020B0502020202020204" pitchFamily="34" charset="0"/>
              </a:rPr>
              <a:t>Se debe fijar en el sector, la forma en que se </a:t>
            </a:r>
            <a:r>
              <a:rPr lang="es-ES" sz="2800" b="1" dirty="0" smtClean="0">
                <a:latin typeface="Century Gothic" panose="020B0502020202020204" pitchFamily="34" charset="0"/>
              </a:rPr>
              <a:t>adelantarán </a:t>
            </a:r>
            <a:r>
              <a:rPr lang="es-ES" sz="2800" b="1" dirty="0">
                <a:latin typeface="Century Gothic" panose="020B0502020202020204" pitchFamily="34" charset="0"/>
              </a:rPr>
              <a:t>los trámites interadministrativos en aquellos casos en que varias Entidades hayan sido declaradas responsables en el proceso judicial, con el fin de evitar acciones </a:t>
            </a:r>
            <a:r>
              <a:rPr lang="es-ES" sz="2800" b="1" dirty="0" smtClean="0">
                <a:latin typeface="Century Gothic" panose="020B0502020202020204" pitchFamily="34" charset="0"/>
              </a:rPr>
              <a:t>judiciales y obtener la devolución de los recursos de manera ágil cuando a ello haya lugar.</a:t>
            </a:r>
            <a:endParaRPr lang="es-ES" sz="2800" dirty="0"/>
          </a:p>
        </p:txBody>
      </p:sp>
    </p:spTree>
    <p:extLst>
      <p:ext uri="{BB962C8B-B14F-4D97-AF65-F5344CB8AC3E}">
        <p14:creationId xmlns:p14="http://schemas.microsoft.com/office/powerpoint/2010/main" val="3961637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3E8FFB1-B2A8-644C-97B3-4FD96B955ABD}"/>
              </a:ext>
            </a:extLst>
          </p:cNvPr>
          <p:cNvSpPr/>
          <p:nvPr/>
        </p:nvSpPr>
        <p:spPr>
          <a:xfrm>
            <a:off x="0" y="-18472"/>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CO" sz="4000" b="1" dirty="0" smtClean="0">
                <a:solidFill>
                  <a:schemeClr val="bg1"/>
                </a:solidFill>
                <a:latin typeface="Century Gothic" panose="020B0502020202020204" pitchFamily="34" charset="0"/>
              </a:rPr>
              <a:t>      Modificación del Decreto 212 de 2018 </a:t>
            </a:r>
            <a:r>
              <a:rPr lang="es-CO" sz="4000" b="1" dirty="0" smtClean="0">
                <a:solidFill>
                  <a:schemeClr val="bg1"/>
                </a:solidFill>
                <a:latin typeface="Century Gothic" panose="020B0502020202020204" pitchFamily="34" charset="0"/>
                <a:cs typeface="Arial Black" panose="020B0604020202020204" pitchFamily="34" charset="0"/>
              </a:rPr>
              <a:t> </a:t>
            </a:r>
            <a:endParaRPr lang="es-ES" sz="4000" b="1" dirty="0">
              <a:solidFill>
                <a:schemeClr val="bg1"/>
              </a:solidFill>
              <a:latin typeface="Century Gothic" panose="020B0502020202020204" pitchFamily="34" charset="0"/>
            </a:endParaRPr>
          </a:p>
        </p:txBody>
      </p:sp>
      <p:pic>
        <p:nvPicPr>
          <p:cNvPr id="9" name="Imagen 8">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7" name="Rectángulo 6"/>
          <p:cNvSpPr/>
          <p:nvPr/>
        </p:nvSpPr>
        <p:spPr>
          <a:xfrm>
            <a:off x="561449" y="1194078"/>
            <a:ext cx="11069102" cy="6001643"/>
          </a:xfrm>
          <a:prstGeom prst="rect">
            <a:avLst/>
          </a:prstGeom>
          <a:noFill/>
        </p:spPr>
        <p:txBody>
          <a:bodyPr wrap="square" lIns="91440" tIns="45720" rIns="91440" bIns="45720">
            <a:spAutoFit/>
          </a:bodyPr>
          <a:lstStyle/>
          <a:p>
            <a:pPr algn="just"/>
            <a:r>
              <a:rPr lang="es-ES" sz="2400" b="1" dirty="0" smtClean="0">
                <a:solidFill>
                  <a:schemeClr val="accent6">
                    <a:lumMod val="50000"/>
                  </a:schemeClr>
                </a:solidFill>
                <a:latin typeface="Century Gothic" panose="020B0502020202020204" pitchFamily="34" charset="0"/>
              </a:rPr>
              <a:t>Respecto de la Modificación de este Decreto, la Secretaría Jurídica Distrital adelanta un plan de trabajo que consiste principalmente en toma de información (la cual ya se hizo), y sigue con la publicación del nuevo Decreto, con el fin de ser expedido entre los meses de mayo y junio.</a:t>
            </a:r>
          </a:p>
          <a:p>
            <a:pPr algn="just"/>
            <a:endParaRPr lang="es-ES" sz="2400" b="1" dirty="0">
              <a:solidFill>
                <a:schemeClr val="accent6">
                  <a:lumMod val="50000"/>
                </a:schemeClr>
              </a:solidFill>
              <a:latin typeface="Century Gothic" panose="020B0502020202020204" pitchFamily="34" charset="0"/>
            </a:endParaRPr>
          </a:p>
          <a:p>
            <a:pPr algn="just"/>
            <a:r>
              <a:rPr lang="es-ES" sz="2400" b="1" dirty="0" smtClean="0">
                <a:solidFill>
                  <a:schemeClr val="accent6">
                    <a:lumMod val="50000"/>
                  </a:schemeClr>
                </a:solidFill>
                <a:latin typeface="Century Gothic" panose="020B0502020202020204" pitchFamily="34" charset="0"/>
              </a:rPr>
              <a:t>Se está igualmente evaluando la participación de la Secretaría </a:t>
            </a:r>
            <a:r>
              <a:rPr lang="es-ES" sz="2400" b="1" dirty="0" err="1" smtClean="0">
                <a:solidFill>
                  <a:schemeClr val="accent6">
                    <a:lumMod val="50000"/>
                  </a:schemeClr>
                </a:solidFill>
                <a:latin typeface="Century Gothic" panose="020B0502020202020204" pitchFamily="34" charset="0"/>
              </a:rPr>
              <a:t>Juridica</a:t>
            </a:r>
            <a:r>
              <a:rPr lang="es-ES" sz="2400" b="1" dirty="0" smtClean="0">
                <a:solidFill>
                  <a:schemeClr val="accent6">
                    <a:lumMod val="50000"/>
                  </a:schemeClr>
                </a:solidFill>
                <a:latin typeface="Century Gothic" panose="020B0502020202020204" pitchFamily="34" charset="0"/>
              </a:rPr>
              <a:t> Distrital en las acciones populares y de grupo, estiman que los cumplimientos de los fallos es difícil para ellos.</a:t>
            </a:r>
          </a:p>
          <a:p>
            <a:pPr algn="just"/>
            <a:endParaRPr lang="es-ES" sz="2400" b="1" dirty="0">
              <a:solidFill>
                <a:schemeClr val="accent6">
                  <a:lumMod val="50000"/>
                </a:schemeClr>
              </a:solidFill>
              <a:latin typeface="Century Gothic" panose="020B0502020202020204" pitchFamily="34" charset="0"/>
            </a:endParaRPr>
          </a:p>
          <a:p>
            <a:pPr algn="just"/>
            <a:r>
              <a:rPr lang="es-ES" sz="2400" b="1" dirty="0" smtClean="0">
                <a:solidFill>
                  <a:schemeClr val="accent6">
                    <a:lumMod val="50000"/>
                  </a:schemeClr>
                </a:solidFill>
                <a:latin typeface="Century Gothic" panose="020B0502020202020204" pitchFamily="34" charset="0"/>
              </a:rPr>
              <a:t>Se evalúa la forma en que se otorgan los poderes.</a:t>
            </a:r>
          </a:p>
          <a:p>
            <a:pPr algn="just"/>
            <a:endParaRPr lang="es-ES" sz="2400" b="1" dirty="0">
              <a:solidFill>
                <a:schemeClr val="accent6">
                  <a:lumMod val="50000"/>
                </a:schemeClr>
              </a:solidFill>
              <a:latin typeface="Century Gothic" panose="020B0502020202020204" pitchFamily="34" charset="0"/>
            </a:endParaRPr>
          </a:p>
          <a:p>
            <a:pPr algn="just"/>
            <a:r>
              <a:rPr lang="es-ES" sz="2400" b="1" dirty="0" smtClean="0">
                <a:solidFill>
                  <a:schemeClr val="accent6">
                    <a:lumMod val="50000"/>
                  </a:schemeClr>
                </a:solidFill>
                <a:latin typeface="Century Gothic" panose="020B0502020202020204" pitchFamily="34" charset="0"/>
              </a:rPr>
              <a:t>Se solicita respetuosamente participar en las observaciones al proyecto de Decreto cuando sea remitido</a:t>
            </a:r>
          </a:p>
          <a:p>
            <a:pPr algn="just"/>
            <a:endParaRPr lang="es-ES" sz="2400" b="1" dirty="0">
              <a:solidFill>
                <a:schemeClr val="accent6">
                  <a:lumMod val="50000"/>
                </a:schemeClr>
              </a:solidFill>
              <a:latin typeface="Century Gothic" panose="020B0502020202020204" pitchFamily="34" charset="0"/>
            </a:endParaRPr>
          </a:p>
          <a:p>
            <a:pPr algn="just"/>
            <a:endParaRPr lang="es-CO" sz="2400" b="1"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352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3E8FFB1-B2A8-644C-97B3-4FD96B955ABD}"/>
              </a:ext>
            </a:extLst>
          </p:cNvPr>
          <p:cNvSpPr/>
          <p:nvPr/>
        </p:nvSpPr>
        <p:spPr>
          <a:xfrm>
            <a:off x="0" y="-18472"/>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000" b="1" dirty="0" smtClean="0">
                <a:solidFill>
                  <a:schemeClr val="bg1"/>
                </a:solidFill>
                <a:latin typeface="Century Gothic" panose="020B0502020202020204" pitchFamily="34" charset="0"/>
              </a:rPr>
              <a:t>PLAN DE ACCIÓN  </a:t>
            </a:r>
            <a:r>
              <a:rPr lang="es-CO" sz="4000" b="1" dirty="0" smtClean="0">
                <a:solidFill>
                  <a:schemeClr val="bg1"/>
                </a:solidFill>
                <a:latin typeface="Century Gothic" panose="020B0502020202020204" pitchFamily="34" charset="0"/>
                <a:cs typeface="Arial Black" panose="020B0604020202020204" pitchFamily="34" charset="0"/>
              </a:rPr>
              <a:t> </a:t>
            </a:r>
            <a:endParaRPr lang="es-ES" sz="4000" b="1" dirty="0">
              <a:solidFill>
                <a:schemeClr val="bg1"/>
              </a:solidFill>
              <a:latin typeface="Century Gothic" panose="020B0502020202020204" pitchFamily="34" charset="0"/>
            </a:endParaRPr>
          </a:p>
        </p:txBody>
      </p:sp>
      <p:pic>
        <p:nvPicPr>
          <p:cNvPr id="9" name="Imagen 8">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7" name="Rectángulo 6"/>
          <p:cNvSpPr/>
          <p:nvPr/>
        </p:nvSpPr>
        <p:spPr>
          <a:xfrm>
            <a:off x="684797" y="1909695"/>
            <a:ext cx="11069102" cy="4154984"/>
          </a:xfrm>
          <a:prstGeom prst="rect">
            <a:avLst/>
          </a:prstGeom>
          <a:noFill/>
        </p:spPr>
        <p:txBody>
          <a:bodyPr wrap="square" lIns="91440" tIns="45720" rIns="91440" bIns="45720">
            <a:spAutoFit/>
          </a:bodyPr>
          <a:lstStyle/>
          <a:p>
            <a:pPr algn="just"/>
            <a:r>
              <a:rPr lang="es-ES" sz="2400" b="1" dirty="0" smtClean="0">
                <a:solidFill>
                  <a:schemeClr val="accent6">
                    <a:lumMod val="50000"/>
                  </a:schemeClr>
                </a:solidFill>
                <a:latin typeface="Century Gothic" panose="020B0502020202020204" pitchFamily="34" charset="0"/>
              </a:rPr>
              <a:t>Se est</a:t>
            </a:r>
            <a:r>
              <a:rPr lang="es-ES" sz="2400" b="1" dirty="0">
                <a:solidFill>
                  <a:schemeClr val="accent6">
                    <a:lumMod val="50000"/>
                  </a:schemeClr>
                </a:solidFill>
                <a:latin typeface="Century Gothic" panose="020B0502020202020204" pitchFamily="34" charset="0"/>
              </a:rPr>
              <a:t>á</a:t>
            </a:r>
            <a:r>
              <a:rPr lang="es-ES" sz="2400" b="1" dirty="0" smtClean="0">
                <a:solidFill>
                  <a:schemeClr val="accent6">
                    <a:lumMod val="50000"/>
                  </a:schemeClr>
                </a:solidFill>
                <a:latin typeface="Century Gothic" panose="020B0502020202020204" pitchFamily="34" charset="0"/>
              </a:rPr>
              <a:t> trabajando en la Secretaría Jurídica Distrital un </a:t>
            </a:r>
            <a:r>
              <a:rPr lang="es-ES" sz="2400" b="1" dirty="0">
                <a:solidFill>
                  <a:schemeClr val="accent6">
                    <a:lumMod val="50000"/>
                  </a:schemeClr>
                </a:solidFill>
                <a:latin typeface="Century Gothic" panose="020B0502020202020204" pitchFamily="34" charset="0"/>
              </a:rPr>
              <a:t>B</a:t>
            </a:r>
            <a:r>
              <a:rPr lang="es-ES" sz="2400" b="1" dirty="0" smtClean="0">
                <a:solidFill>
                  <a:schemeClr val="accent6">
                    <a:lumMod val="50000"/>
                  </a:schemeClr>
                </a:solidFill>
                <a:latin typeface="Century Gothic" panose="020B0502020202020204" pitchFamily="34" charset="0"/>
              </a:rPr>
              <a:t>anco Virtual de conciliaciones y política de prevención del daño antijurídico, para que sirva de referente en futuros litigios.</a:t>
            </a:r>
          </a:p>
          <a:p>
            <a:pPr algn="just"/>
            <a:endParaRPr lang="es-ES" sz="2400" b="1" dirty="0">
              <a:solidFill>
                <a:schemeClr val="accent6">
                  <a:lumMod val="50000"/>
                </a:schemeClr>
              </a:solidFill>
              <a:latin typeface="Century Gothic" panose="020B0502020202020204" pitchFamily="34" charset="0"/>
            </a:endParaRPr>
          </a:p>
          <a:p>
            <a:pPr algn="just"/>
            <a:r>
              <a:rPr lang="es-ES" sz="2400" b="1" dirty="0" smtClean="0">
                <a:solidFill>
                  <a:schemeClr val="accent6">
                    <a:lumMod val="50000"/>
                  </a:schemeClr>
                </a:solidFill>
                <a:latin typeface="Century Gothic" panose="020B0502020202020204" pitchFamily="34" charset="0"/>
              </a:rPr>
              <a:t>Así mismo se está conformando la red de abogados del Distrito Capital, para lo cual se solicito llenar una encuesta que hacia parte del Boletín No. 7 del Modelo de Gestión Jurídica Pública, para que verifiquen si están recibiendo el Boletín y llenar la encuesta.</a:t>
            </a:r>
          </a:p>
          <a:p>
            <a:pPr algn="just"/>
            <a:endParaRPr lang="es-ES" sz="2400" b="1" dirty="0">
              <a:solidFill>
                <a:schemeClr val="accent6">
                  <a:lumMod val="50000"/>
                </a:schemeClr>
              </a:solidFill>
              <a:latin typeface="Century Gothic" panose="020B0502020202020204" pitchFamily="34" charset="0"/>
            </a:endParaRPr>
          </a:p>
          <a:p>
            <a:pPr algn="just"/>
            <a:endParaRPr lang="es-ES" sz="2400" b="1" dirty="0">
              <a:solidFill>
                <a:schemeClr val="accent6">
                  <a:lumMod val="50000"/>
                </a:schemeClr>
              </a:solidFill>
              <a:latin typeface="Century Gothic" panose="020B0502020202020204" pitchFamily="34" charset="0"/>
            </a:endParaRPr>
          </a:p>
          <a:p>
            <a:pPr algn="just"/>
            <a:endParaRPr lang="es-CO" sz="2400" b="1"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602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191262"/>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11908" y="900546"/>
            <a:ext cx="4464916" cy="3450996"/>
          </a:xfrm>
        </p:spPr>
        <p:txBody>
          <a:bodyPr>
            <a:normAutofit/>
          </a:bodyPr>
          <a:lstStyle/>
          <a:p>
            <a:pPr lvl="1" algn="ctr" rtl="0">
              <a:lnSpc>
                <a:spcPct val="90000"/>
              </a:lnSpc>
              <a:spcBef>
                <a:spcPct val="0"/>
              </a:spcBef>
            </a:pPr>
            <a:r>
              <a:rPr lang="es-CO" sz="2000" b="1" dirty="0" smtClean="0">
                <a:solidFill>
                  <a:srgbClr val="BED000"/>
                </a:solidFill>
                <a:latin typeface="Arial" panose="020B0604020202020204" pitchFamily="34" charset="0"/>
                <a:cs typeface="Arial" panose="020B0604020202020204" pitchFamily="34" charset="0"/>
              </a:rPr>
              <a:t> </a:t>
            </a:r>
            <a:br>
              <a:rPr lang="es-CO" sz="2000" b="1" dirty="0" smtClean="0">
                <a:solidFill>
                  <a:srgbClr val="BED000"/>
                </a:solidFill>
                <a:latin typeface="Arial" panose="020B0604020202020204" pitchFamily="34" charset="0"/>
                <a:cs typeface="Arial" panose="020B0604020202020204" pitchFamily="34" charset="0"/>
              </a:rPr>
            </a:br>
            <a:r>
              <a:rPr lang="es-CO" sz="2000" b="1" dirty="0">
                <a:solidFill>
                  <a:srgbClr val="BED000"/>
                </a:solidFill>
                <a:latin typeface="Arial" panose="020B0604020202020204" pitchFamily="34" charset="0"/>
                <a:cs typeface="Arial" panose="020B0604020202020204" pitchFamily="34" charset="0"/>
              </a:rPr>
              <a:t/>
            </a:r>
            <a:br>
              <a:rPr lang="es-CO" sz="2000" b="1" dirty="0">
                <a:solidFill>
                  <a:srgbClr val="BED000"/>
                </a:solidFill>
                <a:latin typeface="Arial" panose="020B0604020202020204" pitchFamily="34" charset="0"/>
                <a:cs typeface="Arial" panose="020B0604020202020204" pitchFamily="34" charset="0"/>
              </a:rPr>
            </a:br>
            <a:r>
              <a:rPr lang="es-CO" sz="2000" b="1" dirty="0" smtClean="0">
                <a:solidFill>
                  <a:srgbClr val="BED000"/>
                </a:solidFill>
                <a:latin typeface="Arial" panose="020B0604020202020204" pitchFamily="34" charset="0"/>
                <a:cs typeface="Arial" panose="020B0604020202020204" pitchFamily="34" charset="0"/>
              </a:rPr>
              <a:t/>
            </a:r>
            <a:br>
              <a:rPr lang="es-CO" sz="2000" b="1" dirty="0" smtClean="0">
                <a:solidFill>
                  <a:srgbClr val="BED000"/>
                </a:solidFill>
                <a:latin typeface="Arial" panose="020B0604020202020204" pitchFamily="34" charset="0"/>
                <a:cs typeface="Arial" panose="020B0604020202020204" pitchFamily="34" charset="0"/>
              </a:rPr>
            </a:br>
            <a:r>
              <a:rPr lang="es-CO" sz="2000" b="1" dirty="0">
                <a:solidFill>
                  <a:srgbClr val="BED000"/>
                </a:solidFill>
                <a:latin typeface="Arial" panose="020B0604020202020204" pitchFamily="34" charset="0"/>
                <a:cs typeface="Arial" panose="020B0604020202020204" pitchFamily="34" charset="0"/>
              </a:rPr>
              <a:t/>
            </a:r>
            <a:br>
              <a:rPr lang="es-CO" sz="2000" b="1" dirty="0">
                <a:solidFill>
                  <a:srgbClr val="BED000"/>
                </a:solidFill>
                <a:latin typeface="Arial" panose="020B0604020202020204" pitchFamily="34" charset="0"/>
                <a:cs typeface="Arial" panose="020B0604020202020204" pitchFamily="34" charset="0"/>
              </a:rPr>
            </a:br>
            <a:r>
              <a:rPr lang="es-CO" sz="2000" b="1" dirty="0" smtClean="0">
                <a:solidFill>
                  <a:srgbClr val="BED000"/>
                </a:solidFill>
                <a:latin typeface="Arial" panose="020B0604020202020204" pitchFamily="34" charset="0"/>
                <a:cs typeface="Arial" panose="020B0604020202020204" pitchFamily="34" charset="0"/>
              </a:rPr>
              <a:t/>
            </a:r>
            <a:br>
              <a:rPr lang="es-CO" sz="2000" b="1" dirty="0" smtClean="0">
                <a:solidFill>
                  <a:srgbClr val="BED000"/>
                </a:solidFill>
                <a:latin typeface="Arial" panose="020B0604020202020204" pitchFamily="34" charset="0"/>
                <a:cs typeface="Arial" panose="020B0604020202020204" pitchFamily="34" charset="0"/>
              </a:rPr>
            </a:br>
            <a:r>
              <a:rPr lang="es-CO" sz="2000" b="1" dirty="0" smtClean="0">
                <a:solidFill>
                  <a:srgbClr val="BED000"/>
                </a:solidFill>
                <a:latin typeface="Arial" panose="020B0604020202020204" pitchFamily="34" charset="0"/>
                <a:cs typeface="Arial" panose="020B0604020202020204" pitchFamily="34" charset="0"/>
              </a:rPr>
              <a:t>DIRECCIÓN DE NORMATIVIDAD Y CONCEPTOS</a:t>
            </a:r>
            <a:br>
              <a:rPr lang="es-CO" sz="2000" b="1" dirty="0" smtClean="0">
                <a:solidFill>
                  <a:srgbClr val="BED000"/>
                </a:solidFill>
                <a:latin typeface="Arial" panose="020B0604020202020204" pitchFamily="34" charset="0"/>
                <a:cs typeface="Arial" panose="020B0604020202020204" pitchFamily="34" charset="0"/>
              </a:rPr>
            </a:br>
            <a:r>
              <a:rPr lang="es-CO" sz="3200" b="1" dirty="0" smtClean="0">
                <a:solidFill>
                  <a:srgbClr val="BED000"/>
                </a:solidFill>
                <a:latin typeface="Arial Black" panose="020B0604020202020204" pitchFamily="34" charset="0"/>
                <a:cs typeface="Arial Black" panose="020B0604020202020204" pitchFamily="34" charset="0"/>
              </a:rPr>
              <a:t> </a:t>
            </a:r>
            <a:endParaRPr lang="es-CO" sz="3200" b="1" dirty="0">
              <a:solidFill>
                <a:srgbClr val="BED000"/>
              </a:solidFill>
              <a:latin typeface="Arial Black" panose="020B0604020202020204" pitchFamily="34" charset="0"/>
              <a:cs typeface="Arial Black" panose="020B0604020202020204" pitchFamily="34" charset="0"/>
            </a:endParaRPr>
          </a:p>
        </p:txBody>
      </p:sp>
      <p:sp>
        <p:nvSpPr>
          <p:cNvPr id="10" name="CuadroTexto 9"/>
          <p:cNvSpPr txBox="1"/>
          <p:nvPr/>
        </p:nvSpPr>
        <p:spPr>
          <a:xfrm>
            <a:off x="5542725" y="105273"/>
            <a:ext cx="6461205" cy="4585871"/>
          </a:xfrm>
          <a:prstGeom prst="rect">
            <a:avLst/>
          </a:prstGeom>
          <a:noFill/>
        </p:spPr>
        <p:txBody>
          <a:bodyPr wrap="square" rtlCol="0">
            <a:spAutoFit/>
          </a:bodyPr>
          <a:lstStyle/>
          <a:p>
            <a:pPr algn="ctr"/>
            <a:r>
              <a:rPr lang="es-CO" sz="1600" b="1" dirty="0" smtClean="0">
                <a:solidFill>
                  <a:schemeClr val="accent6">
                    <a:lumMod val="75000"/>
                  </a:schemeClr>
                </a:solidFill>
                <a:latin typeface="Arial Black" panose="020B0604020202020204" pitchFamily="34" charset="0"/>
                <a:cs typeface="Arial Black" panose="020B0604020202020204" pitchFamily="34" charset="0"/>
              </a:rPr>
              <a:t>PRODUCCIÓN NORMATIVA</a:t>
            </a:r>
            <a:endParaRPr lang="es-CO" sz="1600" b="1" dirty="0">
              <a:solidFill>
                <a:schemeClr val="accent6">
                  <a:lumMod val="75000"/>
                </a:schemeClr>
              </a:solidFill>
              <a:latin typeface="Arial Black" panose="020B0604020202020204" pitchFamily="34" charset="0"/>
              <a:cs typeface="Arial Black" panose="020B0604020202020204" pitchFamily="34" charset="0"/>
            </a:endParaRPr>
          </a:p>
          <a:p>
            <a:pPr algn="ctr"/>
            <a:endParaRPr lang="es-CO" sz="1600" b="1" dirty="0">
              <a:latin typeface="Arial Black" panose="020B0604020202020204" pitchFamily="34" charset="0"/>
              <a:cs typeface="Arial Black" panose="020B0604020202020204" pitchFamily="34" charset="0"/>
            </a:endParaRPr>
          </a:p>
          <a:p>
            <a:pPr algn="just"/>
            <a:r>
              <a:rPr lang="es-ES" sz="1400" dirty="0"/>
              <a:t>Con el objeto de definir la producción normativa del sector movilidad, se requiere que las diferentes entidades adscritas (Instituto de Desarrollo Urbano – IDU, Unidad Administrativa Especial de Rehabilitación y Mantenimiento Vial) y entidades vinculadas (Empresa de Transporte del Tercer Milenio - Transmilenio S.A., Empresa Metro de Bogotá S.A. y Terminal de Transporte S.A.) informen a la Secretaria Distrital de Movilidad los actos administrativos que se tienen previstos expedir durante la vigencia 2020, </a:t>
            </a:r>
            <a:r>
              <a:rPr lang="es-ES" sz="1400" dirty="0" smtClean="0"/>
              <a:t>en los cuales intervengan la </a:t>
            </a:r>
            <a:r>
              <a:rPr lang="es-ES" sz="1400" dirty="0"/>
              <a:t>Secretaria Distrital de Movilidad - Subsecretaría de Gestión Jurídica-. </a:t>
            </a:r>
          </a:p>
          <a:p>
            <a:pPr algn="just"/>
            <a:r>
              <a:rPr lang="es-ES" sz="1400" dirty="0"/>
              <a:t> </a:t>
            </a:r>
          </a:p>
          <a:p>
            <a:pPr algn="just"/>
            <a:r>
              <a:rPr lang="es-ES" sz="1400" dirty="0" smtClean="0"/>
              <a:t>Para lo anterior se </a:t>
            </a:r>
            <a:r>
              <a:rPr lang="es-ES" sz="1400" dirty="0"/>
              <a:t>propone el siguiente cuadro para ser </a:t>
            </a:r>
            <a:r>
              <a:rPr lang="es-ES" sz="1400" dirty="0" smtClean="0"/>
              <a:t>diligenciado y enviado a la  SDM, al correo  cmontoya@movilidadbogota.gov.co: </a:t>
            </a:r>
          </a:p>
          <a:p>
            <a:pPr algn="just"/>
            <a:endParaRPr lang="es-ES" sz="1400" dirty="0"/>
          </a:p>
          <a:p>
            <a:pPr algn="just"/>
            <a:endParaRPr lang="es-ES" sz="1400" dirty="0"/>
          </a:p>
          <a:p>
            <a:r>
              <a:rPr lang="es-ES" sz="1400" dirty="0"/>
              <a:t> </a:t>
            </a: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4083588047"/>
              </p:ext>
            </p:extLst>
          </p:nvPr>
        </p:nvGraphicFramePr>
        <p:xfrm>
          <a:off x="5071502" y="3386335"/>
          <a:ext cx="6919310" cy="2532395"/>
        </p:xfrm>
        <a:graphic>
          <a:graphicData uri="http://schemas.openxmlformats.org/drawingml/2006/table">
            <a:tbl>
              <a:tblPr firstRow="1" firstCol="1" bandRow="1"/>
              <a:tblGrid>
                <a:gridCol w="673234">
                  <a:extLst>
                    <a:ext uri="{9D8B030D-6E8A-4147-A177-3AD203B41FA5}">
                      <a16:colId xmlns:a16="http://schemas.microsoft.com/office/drawing/2014/main" val="20000"/>
                    </a:ext>
                  </a:extLst>
                </a:gridCol>
                <a:gridCol w="1141711">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316181">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959384">
                  <a:extLst>
                    <a:ext uri="{9D8B030D-6E8A-4147-A177-3AD203B41FA5}">
                      <a16:colId xmlns:a16="http://schemas.microsoft.com/office/drawing/2014/main" val="20005"/>
                    </a:ext>
                  </a:extLst>
                </a:gridCol>
              </a:tblGrid>
              <a:tr h="797321">
                <a:tc gridSpan="6">
                  <a:txBody>
                    <a:bodyPr/>
                    <a:lstStyle/>
                    <a:p>
                      <a:pPr algn="ctr" fontAlgn="t">
                        <a:lnSpc>
                          <a:spcPct val="115000"/>
                        </a:lnSpc>
                        <a:spcAft>
                          <a:spcPts val="1000"/>
                        </a:spcAft>
                      </a:pPr>
                      <a:r>
                        <a:rPr lang="es-ES" sz="800" b="1" dirty="0">
                          <a:solidFill>
                            <a:srgbClr val="BED000"/>
                          </a:solidFill>
                          <a:latin typeface="Arial" panose="020B0604020202020204" pitchFamily="34" charset="0"/>
                          <a:cs typeface="Arial" panose="020B0604020202020204" pitchFamily="34" charset="0"/>
                        </a:rPr>
                        <a:t> </a:t>
                      </a:r>
                    </a:p>
                    <a:p>
                      <a:pPr algn="ctr" fontAlgn="t">
                        <a:lnSpc>
                          <a:spcPct val="115000"/>
                        </a:lnSpc>
                        <a:spcAft>
                          <a:spcPts val="1000"/>
                        </a:spcAft>
                      </a:pPr>
                      <a:r>
                        <a:rPr lang="es-ES" sz="1100" b="1" dirty="0">
                          <a:solidFill>
                            <a:srgbClr val="BED000"/>
                          </a:solidFill>
                          <a:latin typeface="Arial" panose="020B0604020202020204" pitchFamily="34" charset="0"/>
                          <a:cs typeface="Arial" panose="020B0604020202020204" pitchFamily="34" charset="0"/>
                        </a:rPr>
                        <a:t>IDENTIFICACIÓN DE LA NORMA</a:t>
                      </a:r>
                    </a:p>
                    <a:p>
                      <a:pPr algn="ctr" fontAlgn="t">
                        <a:lnSpc>
                          <a:spcPct val="115000"/>
                        </a:lnSpc>
                        <a:spcAft>
                          <a:spcPts val="1000"/>
                        </a:spcAft>
                      </a:pPr>
                      <a:r>
                        <a:rPr lang="es-ES" sz="800" b="1" dirty="0">
                          <a:solidFill>
                            <a:srgbClr val="BED000"/>
                          </a:solidFill>
                          <a:latin typeface="Arial" panose="020B060402020202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100751">
                <a:tc>
                  <a:txBody>
                    <a:bodyPr/>
                    <a:lstStyle/>
                    <a:p>
                      <a:pPr marL="0" algn="ctr" defTabSz="914400" rtl="0" eaLnBrk="1" fontAlgn="t" latinLnBrk="0" hangingPunct="1">
                        <a:lnSpc>
                          <a:spcPct val="115000"/>
                        </a:lnSpc>
                        <a:spcAft>
                          <a:spcPts val="1000"/>
                        </a:spcAft>
                      </a:pPr>
                      <a:r>
                        <a:rPr lang="es-ES" sz="1100" b="1" kern="1200" dirty="0">
                          <a:solidFill>
                            <a:schemeClr val="tx1"/>
                          </a:solidFill>
                          <a:latin typeface="Arial" panose="020B0604020202020204" pitchFamily="34" charset="0"/>
                          <a:ea typeface="+mn-ea"/>
                          <a:cs typeface="Arial" panose="020B0604020202020204" pitchFamily="34" charset="0"/>
                        </a:rPr>
                        <a:t>Tipo de norma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t" latinLnBrk="0" hangingPunct="1">
                        <a:lnSpc>
                          <a:spcPct val="115000"/>
                        </a:lnSpc>
                        <a:spcAft>
                          <a:spcPts val="1000"/>
                        </a:spcAft>
                      </a:pPr>
                      <a:r>
                        <a:rPr lang="es-ES" sz="1100" b="1" kern="1200" dirty="0">
                          <a:solidFill>
                            <a:schemeClr val="tx1"/>
                          </a:solidFill>
                          <a:latin typeface="Arial" panose="020B0604020202020204" pitchFamily="34" charset="0"/>
                          <a:ea typeface="+mn-ea"/>
                          <a:cs typeface="Arial" panose="020B0604020202020204" pitchFamily="34" charset="0"/>
                        </a:rPr>
                        <a:t>Objeto de la norma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t" latinLnBrk="0" hangingPunct="1">
                        <a:lnSpc>
                          <a:spcPct val="115000"/>
                        </a:lnSpc>
                        <a:spcAft>
                          <a:spcPts val="1000"/>
                        </a:spcAft>
                      </a:pPr>
                      <a:r>
                        <a:rPr lang="es-ES" sz="1100" b="1" kern="1200" dirty="0">
                          <a:solidFill>
                            <a:schemeClr val="tx1"/>
                          </a:solidFill>
                          <a:latin typeface="Arial" panose="020B0604020202020204" pitchFamily="34" charset="0"/>
                          <a:ea typeface="+mn-ea"/>
                          <a:cs typeface="Arial" panose="020B0604020202020204" pitchFamily="34" charset="0"/>
                        </a:rPr>
                        <a:t>Entidad que lidera la norma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Aft>
                          <a:spcPts val="1000"/>
                        </a:spcAft>
                      </a:pPr>
                      <a:r>
                        <a:rPr lang="es-ES" sz="1100" b="1" dirty="0">
                          <a:solidFill>
                            <a:schemeClr val="tx1"/>
                          </a:solidFill>
                          <a:latin typeface="Arial" panose="020B0604020202020204" pitchFamily="34" charset="0"/>
                          <a:cs typeface="Arial" panose="020B0604020202020204" pitchFamily="34" charset="0"/>
                        </a:rPr>
                        <a:t>Fecha prevista para radicación, destinada a la  revisión de la  Subsecretaría de Gestión Jurídica – Secretaria Distrital de Movilidad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Aft>
                          <a:spcPts val="1000"/>
                        </a:spcAft>
                      </a:pPr>
                      <a:r>
                        <a:rPr lang="es-ES" sz="1100" b="1" dirty="0">
                          <a:solidFill>
                            <a:schemeClr val="tx1"/>
                          </a:solidFill>
                          <a:latin typeface="Arial" panose="020B0604020202020204" pitchFamily="34" charset="0"/>
                          <a:cs typeface="Arial" panose="020B0604020202020204" pitchFamily="34" charset="0"/>
                        </a:rPr>
                        <a:t>Estado (Ejemplo: radicado-en revisión, proyectado y en construcción).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Aft>
                          <a:spcPts val="1000"/>
                        </a:spcAft>
                      </a:pPr>
                      <a:r>
                        <a:rPr lang="es-ES" sz="1100" b="1" dirty="0">
                          <a:solidFill>
                            <a:schemeClr val="tx1"/>
                          </a:solidFill>
                          <a:latin typeface="Arial" panose="020B0604020202020204" pitchFamily="34" charset="0"/>
                          <a:cs typeface="Arial" panose="020B0604020202020204" pitchFamily="34" charset="0"/>
                        </a:rPr>
                        <a:t>Fecha proyectada para firma de la norma de todas las partes que deben suscribir los actos administrativos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461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E8FFB1-B2A8-644C-97B3-4FD96B955ABD}"/>
              </a:ext>
            </a:extLst>
          </p:cNvPr>
          <p:cNvSpPr/>
          <p:nvPr/>
        </p:nvSpPr>
        <p:spPr>
          <a:xfrm>
            <a:off x="0" y="382691"/>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AD7DF34-6160-8A47-A5E0-F482F9CB4AA4}"/>
              </a:ext>
            </a:extLst>
          </p:cNvPr>
          <p:cNvSpPr txBox="1">
            <a:spLocks/>
          </p:cNvSpPr>
          <p:nvPr/>
        </p:nvSpPr>
        <p:spPr>
          <a:xfrm>
            <a:off x="838200" y="3129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latin typeface="Arial Black" panose="020B0604020202020204" pitchFamily="34" charset="0"/>
                <a:cs typeface="Arial Black" panose="020B0604020202020204" pitchFamily="34" charset="0"/>
              </a:rPr>
              <a:t>ORDEN DEL DÍA</a:t>
            </a:r>
            <a:endParaRPr lang="es-CO" b="1" dirty="0">
              <a:solidFill>
                <a:schemeClr val="bg1"/>
              </a:solidFill>
              <a:latin typeface="Arial Black" panose="020B0604020202020204" pitchFamily="34" charset="0"/>
              <a:cs typeface="Arial Black" panose="020B0604020202020204" pitchFamily="34" charset="0"/>
            </a:endParaRPr>
          </a:p>
        </p:txBody>
      </p:sp>
      <p:pic>
        <p:nvPicPr>
          <p:cNvPr id="6" name="Imagen 5">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9" name="CuadroTexto 8">
            <a:extLst>
              <a:ext uri="{FF2B5EF4-FFF2-40B4-BE49-F238E27FC236}">
                <a16:creationId xmlns:a16="http://schemas.microsoft.com/office/drawing/2014/main" id="{B2C43690-B4A1-6045-91E1-408585C5994D}"/>
              </a:ext>
            </a:extLst>
          </p:cNvPr>
          <p:cNvSpPr txBox="1"/>
          <p:nvPr/>
        </p:nvSpPr>
        <p:spPr>
          <a:xfrm>
            <a:off x="838200" y="1886857"/>
            <a:ext cx="9140757" cy="4716676"/>
          </a:xfrm>
          <a:prstGeom prst="rect">
            <a:avLst/>
          </a:prstGeom>
          <a:noFill/>
        </p:spPr>
        <p:txBody>
          <a:bodyPr wrap="square" rtlCol="0">
            <a:spAutoFit/>
          </a:bodyPr>
          <a:lstStyle/>
          <a:p>
            <a:pPr algn="just"/>
            <a:r>
              <a:rPr lang="es-CO" sz="2050" b="1" dirty="0"/>
              <a:t>1.   Verificación de Quórum </a:t>
            </a:r>
            <a:r>
              <a:rPr lang="es-CO" sz="2050" dirty="0"/>
              <a:t>(presentación de integrantes del Comité) </a:t>
            </a:r>
            <a:r>
              <a:rPr lang="es-CO" sz="2050" b="1" dirty="0"/>
              <a:t>(15 minutos)</a:t>
            </a:r>
            <a:endParaRPr lang="es-CO" sz="2050" dirty="0"/>
          </a:p>
          <a:p>
            <a:pPr algn="just"/>
            <a:r>
              <a:rPr lang="es-ES" sz="2050" b="1" dirty="0"/>
              <a:t>2.   Socialización Resolución 001/2017 </a:t>
            </a:r>
            <a:r>
              <a:rPr lang="es-ES" sz="2050" dirty="0"/>
              <a:t>(Reglamento Interno Comité) </a:t>
            </a:r>
            <a:r>
              <a:rPr lang="es-ES" sz="2050" b="1" dirty="0" smtClean="0"/>
              <a:t>(10 </a:t>
            </a:r>
            <a:r>
              <a:rPr lang="es-ES" sz="2050" b="1" dirty="0"/>
              <a:t>minutos)</a:t>
            </a:r>
            <a:endParaRPr lang="es-CO" sz="2050" dirty="0"/>
          </a:p>
          <a:p>
            <a:pPr lvl="0" algn="just"/>
            <a:r>
              <a:rPr lang="es-ES" sz="2050" dirty="0"/>
              <a:t>Definición y objeto del Comité Intersectorial de Coordinación Jurídica.  </a:t>
            </a:r>
            <a:endParaRPr lang="es-CO" sz="2050" dirty="0"/>
          </a:p>
          <a:p>
            <a:pPr lvl="0" algn="just"/>
            <a:r>
              <a:rPr lang="es-ES" sz="2050" dirty="0"/>
              <a:t>Funciones.</a:t>
            </a:r>
            <a:endParaRPr lang="es-CO" sz="2050" dirty="0"/>
          </a:p>
          <a:p>
            <a:pPr lvl="0" algn="just"/>
            <a:r>
              <a:rPr lang="es-ES" sz="2050" dirty="0"/>
              <a:t>Integración.</a:t>
            </a:r>
            <a:endParaRPr lang="es-CO" sz="2050" dirty="0"/>
          </a:p>
          <a:p>
            <a:pPr lvl="0" algn="just"/>
            <a:r>
              <a:rPr lang="es-ES" sz="2050" dirty="0"/>
              <a:t>Reuniones ordinarias y </a:t>
            </a:r>
            <a:r>
              <a:rPr lang="es-ES" sz="2050" dirty="0" smtClean="0"/>
              <a:t>extraordinarias</a:t>
            </a:r>
            <a:endParaRPr lang="es-CO" sz="2050" dirty="0"/>
          </a:p>
          <a:p>
            <a:pPr algn="just"/>
            <a:r>
              <a:rPr lang="es-CO" sz="2050" b="1" dirty="0"/>
              <a:t>3.   Programación y Metodología de próximas sesiones y plan de trabajo. (10 minutos) </a:t>
            </a:r>
            <a:endParaRPr lang="es-CO" sz="2050" dirty="0"/>
          </a:p>
          <a:p>
            <a:pPr algn="just"/>
            <a:r>
              <a:rPr lang="es-CO" sz="2050" b="1" dirty="0"/>
              <a:t>4.    Comité Jurídico Distrital. (10 minutos)</a:t>
            </a:r>
            <a:endParaRPr lang="es-CO" sz="2050" dirty="0"/>
          </a:p>
          <a:p>
            <a:pPr lvl="0" algn="just"/>
            <a:r>
              <a:rPr lang="es-ES" sz="2050" dirty="0"/>
              <a:t>Socialización compromisos y/o actividades del Comité Jurídico Distrital. </a:t>
            </a:r>
            <a:endParaRPr lang="es-ES" sz="2050" dirty="0" smtClean="0"/>
          </a:p>
          <a:p>
            <a:pPr algn="just"/>
            <a:r>
              <a:rPr lang="es-CO" sz="2050" b="1" dirty="0"/>
              <a:t>5.   Definir criterios de trabajo con las Entidades del Sector en cada uno de los componentes temáticos: </a:t>
            </a:r>
            <a:r>
              <a:rPr lang="es-CO" sz="2050" dirty="0"/>
              <a:t>Representación Judicial – Normatividad y Conceptos –Contratación. </a:t>
            </a:r>
          </a:p>
          <a:p>
            <a:pPr lvl="0"/>
            <a:endParaRPr lang="es-CO" dirty="0"/>
          </a:p>
          <a:p>
            <a:pPr marL="342900" indent="-342900" algn="just">
              <a:buAutoNum type="arabicPeriod"/>
            </a:pPr>
            <a:endParaRPr lang="es-CO" sz="1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229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11908" y="2352624"/>
            <a:ext cx="4464916" cy="1998917"/>
          </a:xfrm>
        </p:spPr>
        <p:txBody>
          <a:bodyPr>
            <a:normAutofit/>
          </a:bodyPr>
          <a:lstStyle/>
          <a:p>
            <a:pPr lvl="1" algn="ctr" rtl="0">
              <a:lnSpc>
                <a:spcPct val="90000"/>
              </a:lnSpc>
              <a:spcBef>
                <a:spcPct val="0"/>
              </a:spcBef>
            </a:pPr>
            <a:r>
              <a:rPr lang="es-CO" sz="2000" b="1" dirty="0" smtClean="0">
                <a:solidFill>
                  <a:srgbClr val="BED000"/>
                </a:solidFill>
                <a:latin typeface="Arial" panose="020B0604020202020204" pitchFamily="34" charset="0"/>
                <a:cs typeface="Arial" panose="020B0604020202020204" pitchFamily="34" charset="0"/>
              </a:rPr>
              <a:t>CRITERIOS PARA LA PRODUCCIÓN NORMATIVA. </a:t>
            </a:r>
            <a:br>
              <a:rPr lang="es-CO" sz="2000" b="1" dirty="0" smtClean="0">
                <a:solidFill>
                  <a:srgbClr val="BED000"/>
                </a:solidFill>
                <a:latin typeface="Arial" panose="020B0604020202020204" pitchFamily="34" charset="0"/>
                <a:cs typeface="Arial" panose="020B0604020202020204" pitchFamily="34" charset="0"/>
              </a:rPr>
            </a:br>
            <a:endParaRPr lang="es-CO" sz="2000" b="1" dirty="0">
              <a:solidFill>
                <a:srgbClr val="BED000"/>
              </a:solidFill>
              <a:latin typeface="Arial" panose="020B0604020202020204" pitchFamily="34" charset="0"/>
              <a:cs typeface="Arial" panose="020B0604020202020204" pitchFamily="34" charset="0"/>
            </a:endParaRPr>
          </a:p>
        </p:txBody>
      </p:sp>
      <p:sp>
        <p:nvSpPr>
          <p:cNvPr id="10" name="CuadroTexto 9"/>
          <p:cNvSpPr txBox="1"/>
          <p:nvPr/>
        </p:nvSpPr>
        <p:spPr>
          <a:xfrm>
            <a:off x="5542726" y="105273"/>
            <a:ext cx="5342544" cy="2062103"/>
          </a:xfrm>
          <a:prstGeom prst="rect">
            <a:avLst/>
          </a:prstGeom>
          <a:noFill/>
        </p:spPr>
        <p:txBody>
          <a:bodyPr wrap="square" rtlCol="0">
            <a:spAutoFit/>
          </a:bodyPr>
          <a:lstStyle/>
          <a:p>
            <a:pPr algn="ctr"/>
            <a:endParaRPr lang="es-CO" sz="1600" b="1" dirty="0">
              <a:solidFill>
                <a:schemeClr val="accent6">
                  <a:lumMod val="75000"/>
                </a:schemeClr>
              </a:solidFill>
              <a:latin typeface="Arial Black" panose="020B0604020202020204" pitchFamily="34" charset="0"/>
              <a:cs typeface="Arial Black" panose="020B0604020202020204" pitchFamily="34" charset="0"/>
            </a:endParaRPr>
          </a:p>
          <a:p>
            <a:pPr algn="ctr"/>
            <a:endParaRPr lang="es-CO" sz="1600" b="1" dirty="0" smtClean="0">
              <a:latin typeface="Arial Black" panose="020B0604020202020204" pitchFamily="34" charset="0"/>
              <a:cs typeface="Arial Black" panose="020B0604020202020204" pitchFamily="34" charset="0"/>
            </a:endParaRPr>
          </a:p>
          <a:p>
            <a:pPr algn="ctr"/>
            <a:endParaRPr lang="es-CO" sz="1600" b="1" dirty="0">
              <a:latin typeface="Arial Black" panose="020B0604020202020204" pitchFamily="34" charset="0"/>
              <a:cs typeface="Arial Black" panose="020B0604020202020204" pitchFamily="34" charset="0"/>
            </a:endParaRPr>
          </a:p>
          <a:p>
            <a:pPr algn="ctr"/>
            <a:endParaRPr lang="es-CO" sz="1600" b="1" dirty="0">
              <a:latin typeface="Arial Black" panose="020B0604020202020204" pitchFamily="34" charset="0"/>
              <a:cs typeface="Arial Black"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graphicFrame>
        <p:nvGraphicFramePr>
          <p:cNvPr id="3" name="2 Diagrama"/>
          <p:cNvGraphicFramePr/>
          <p:nvPr>
            <p:extLst>
              <p:ext uri="{D42A27DB-BD31-4B8C-83A1-F6EECF244321}">
                <p14:modId xmlns:p14="http://schemas.microsoft.com/office/powerpoint/2010/main" val="2646275235"/>
              </p:ext>
            </p:extLst>
          </p:nvPr>
        </p:nvGraphicFramePr>
        <p:xfrm>
          <a:off x="4467157" y="715293"/>
          <a:ext cx="8128000" cy="5495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0640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11908" y="2352624"/>
            <a:ext cx="4464916" cy="1998917"/>
          </a:xfrm>
        </p:spPr>
        <p:txBody>
          <a:bodyPr>
            <a:normAutofit/>
          </a:bodyPr>
          <a:lstStyle/>
          <a:p>
            <a:pPr algn="ctr"/>
            <a:r>
              <a:rPr lang="es-CO" sz="2000" b="1" dirty="0" smtClean="0">
                <a:solidFill>
                  <a:srgbClr val="BED000"/>
                </a:solidFill>
                <a:latin typeface="Arial" panose="020B0604020202020204" pitchFamily="34" charset="0"/>
                <a:cs typeface="Arial" panose="020B0604020202020204" pitchFamily="34" charset="0"/>
              </a:rPr>
              <a:t>CRITERIOS </a:t>
            </a:r>
            <a:r>
              <a:rPr lang="es-CO" sz="2000" b="1" dirty="0">
                <a:solidFill>
                  <a:srgbClr val="BED000"/>
                </a:solidFill>
                <a:latin typeface="Arial" panose="020B0604020202020204" pitchFamily="34" charset="0"/>
                <a:cs typeface="Arial" panose="020B0604020202020204" pitchFamily="34" charset="0"/>
              </a:rPr>
              <a:t>PARA LA PRODUCCIÓN </a:t>
            </a:r>
            <a:r>
              <a:rPr lang="es-CO" sz="2000" b="1" dirty="0" smtClean="0">
                <a:solidFill>
                  <a:srgbClr val="BED000"/>
                </a:solidFill>
                <a:latin typeface="Arial" panose="020B0604020202020204" pitchFamily="34" charset="0"/>
                <a:cs typeface="Arial" panose="020B0604020202020204" pitchFamily="34" charset="0"/>
              </a:rPr>
              <a:t>NORMATIVA. </a:t>
            </a:r>
            <a:r>
              <a:rPr lang="es-CO" sz="2000" b="1" dirty="0">
                <a:solidFill>
                  <a:srgbClr val="BED000"/>
                </a:solidFill>
                <a:latin typeface="Arial" panose="020B0604020202020204" pitchFamily="34" charset="0"/>
                <a:cs typeface="Arial" panose="020B0604020202020204" pitchFamily="34" charset="0"/>
              </a:rPr>
              <a:t/>
            </a:r>
            <a:br>
              <a:rPr lang="es-CO" sz="2000" b="1" dirty="0">
                <a:solidFill>
                  <a:srgbClr val="BED000"/>
                </a:solidFill>
                <a:latin typeface="Arial" panose="020B0604020202020204" pitchFamily="34" charset="0"/>
                <a:cs typeface="Arial" panose="020B0604020202020204" pitchFamily="34" charset="0"/>
              </a:rPr>
            </a:br>
            <a:endParaRPr lang="es-CO" sz="2000" b="1" dirty="0">
              <a:solidFill>
                <a:srgbClr val="BED000"/>
              </a:solidFill>
              <a:latin typeface="Arial" panose="020B0604020202020204" pitchFamily="34" charset="0"/>
              <a:cs typeface="Arial" panose="020B0604020202020204" pitchFamily="34" charset="0"/>
            </a:endParaRPr>
          </a:p>
        </p:txBody>
      </p:sp>
      <p:sp>
        <p:nvSpPr>
          <p:cNvPr id="10" name="CuadroTexto 9"/>
          <p:cNvSpPr txBox="1"/>
          <p:nvPr/>
        </p:nvSpPr>
        <p:spPr>
          <a:xfrm>
            <a:off x="5542726" y="105273"/>
            <a:ext cx="5342544" cy="6924973"/>
          </a:xfrm>
          <a:prstGeom prst="rect">
            <a:avLst/>
          </a:prstGeom>
          <a:noFill/>
        </p:spPr>
        <p:txBody>
          <a:bodyPr wrap="square" rtlCol="0">
            <a:spAutoFit/>
          </a:bodyPr>
          <a:lstStyle/>
          <a:p>
            <a:pPr algn="ctr"/>
            <a:endParaRPr lang="es-CO" sz="1600" b="1" dirty="0" smtClean="0">
              <a:latin typeface="Arial Black" panose="020B0604020202020204" pitchFamily="34" charset="0"/>
              <a:cs typeface="Arial Black" panose="020B0604020202020204" pitchFamily="34" charset="0"/>
            </a:endParaRPr>
          </a:p>
          <a:p>
            <a:pPr algn="ctr"/>
            <a:endParaRPr lang="es-CO" sz="1600" b="1" dirty="0">
              <a:latin typeface="Arial Black" panose="020B0604020202020204" pitchFamily="34" charset="0"/>
              <a:cs typeface="Arial Black" panose="020B0604020202020204" pitchFamily="34" charset="0"/>
            </a:endParaRPr>
          </a:p>
          <a:p>
            <a:pPr algn="just"/>
            <a:r>
              <a:rPr lang="es-CO" sz="1600" b="1" dirty="0" smtClean="0">
                <a:latin typeface="Arial Black" panose="020B0A04020102020204" pitchFamily="34" charset="0"/>
                <a:cs typeface="Arial" panose="020B0604020202020204" pitchFamily="34" charset="0"/>
              </a:rPr>
              <a:t>DECRETO </a:t>
            </a:r>
          </a:p>
          <a:p>
            <a:pPr algn="just"/>
            <a:endParaRPr lang="es-CO" sz="1600" b="1" dirty="0">
              <a:latin typeface="Arial Black" panose="020B0A04020102020204" pitchFamily="34" charset="0"/>
              <a:cs typeface="Arial" panose="020B0604020202020204" pitchFamily="34" charset="0"/>
            </a:endParaRPr>
          </a:p>
          <a:p>
            <a:pPr marL="342900" indent="-342900" algn="just">
              <a:buFont typeface="+mj-lt"/>
              <a:buAutoNum type="arabicPeriod"/>
            </a:pPr>
            <a:r>
              <a:rPr lang="es-CO" sz="1600" dirty="0" smtClean="0">
                <a:latin typeface="Arial Black" panose="020B0A04020102020204" pitchFamily="34" charset="0"/>
                <a:cs typeface="Arial" panose="020B0604020202020204" pitchFamily="34" charset="0"/>
              </a:rPr>
              <a:t>Radicar </a:t>
            </a:r>
            <a:r>
              <a:rPr lang="es-CO" sz="1600" dirty="0">
                <a:latin typeface="Arial Black" panose="020B0A04020102020204" pitchFamily="34" charset="0"/>
                <a:cs typeface="Arial" panose="020B0604020202020204" pitchFamily="34" charset="0"/>
              </a:rPr>
              <a:t>en la SDM en medio físico y magnético el Decreto y la exposición de  motivos técnico –</a:t>
            </a:r>
            <a:r>
              <a:rPr lang="es-CO" sz="1600" dirty="0" smtClean="0">
                <a:latin typeface="Arial Black" panose="020B0A04020102020204" pitchFamily="34" charset="0"/>
                <a:cs typeface="Arial" panose="020B0604020202020204" pitchFamily="34" charset="0"/>
              </a:rPr>
              <a:t>jurídico</a:t>
            </a:r>
            <a:r>
              <a:rPr lang="es-ES" sz="1600" dirty="0" smtClean="0">
                <a:latin typeface="Arial Black" panose="020B0A04020102020204" pitchFamily="34" charset="0"/>
                <a:cs typeface="Arial" panose="020B0604020202020204" pitchFamily="34" charset="0"/>
              </a:rPr>
              <a:t>.</a:t>
            </a:r>
          </a:p>
          <a:p>
            <a:pPr marL="342900" indent="-342900" algn="just">
              <a:buFont typeface="+mj-lt"/>
              <a:buAutoNum type="arabicPeriod"/>
            </a:pPr>
            <a:r>
              <a:rPr lang="es-CO" sz="1600" dirty="0" smtClean="0">
                <a:latin typeface="Arial Black" panose="020B0A04020102020204" pitchFamily="34" charset="0"/>
                <a:cs typeface="Arial" panose="020B0604020202020204" pitchFamily="34" charset="0"/>
              </a:rPr>
              <a:t>Radicados </a:t>
            </a:r>
            <a:r>
              <a:rPr lang="es-CO" sz="1600" dirty="0">
                <a:latin typeface="Arial Black" panose="020B0A04020102020204" pitchFamily="34" charset="0"/>
                <a:cs typeface="Arial" panose="020B0604020202020204" pitchFamily="34" charset="0"/>
              </a:rPr>
              <a:t>en la SDM en el formato establecido por la Secretaría Jurídica Distrital en el link: </a:t>
            </a:r>
            <a:r>
              <a:rPr lang="es-CO" sz="1600" u="sng" dirty="0">
                <a:latin typeface="Arial Black" panose="020B0A04020102020204" pitchFamily="34" charset="0"/>
                <a:cs typeface="Arial" panose="020B0604020202020204" pitchFamily="34" charset="0"/>
                <a:hlinkClick r:id="rId2"/>
              </a:rPr>
              <a:t>https://www.secretariajuridica.gov.co/</a:t>
            </a:r>
            <a:r>
              <a:rPr lang="es-CO" sz="1600" dirty="0">
                <a:latin typeface="Arial Black" panose="020B0A04020102020204" pitchFamily="34" charset="0"/>
                <a:cs typeface="Arial" panose="020B0604020202020204" pitchFamily="34" charset="0"/>
              </a:rPr>
              <a:t>.</a:t>
            </a:r>
            <a:endParaRPr lang="es-ES" sz="1600" dirty="0">
              <a:latin typeface="Arial Black" panose="020B0A04020102020204" pitchFamily="34" charset="0"/>
              <a:cs typeface="Arial" panose="020B0604020202020204" pitchFamily="34" charset="0"/>
            </a:endParaRPr>
          </a:p>
          <a:p>
            <a:pPr marL="342900" lvl="0" indent="-342900" algn="just">
              <a:buFont typeface="+mj-lt"/>
              <a:buAutoNum type="arabicPeriod"/>
            </a:pPr>
            <a:r>
              <a:rPr lang="es-CO" sz="1600" dirty="0">
                <a:latin typeface="Arial Black" panose="020B0A04020102020204" pitchFamily="34" charset="0"/>
                <a:cs typeface="Arial" panose="020B0604020202020204" pitchFamily="34" charset="0"/>
              </a:rPr>
              <a:t>SDM: Quince (15) días revisión.</a:t>
            </a:r>
            <a:endParaRPr lang="es-ES" sz="1600" dirty="0">
              <a:latin typeface="Arial Black" panose="020B0A04020102020204" pitchFamily="34" charset="0"/>
              <a:cs typeface="Arial" panose="020B0604020202020204" pitchFamily="34" charset="0"/>
            </a:endParaRPr>
          </a:p>
          <a:p>
            <a:pPr marL="342900" lvl="0" indent="-342900" algn="just">
              <a:buFont typeface="+mj-lt"/>
              <a:buAutoNum type="arabicPeriod"/>
            </a:pPr>
            <a:r>
              <a:rPr lang="es-CO" sz="1600" dirty="0">
                <a:latin typeface="Arial Black" panose="020B0A04020102020204" pitchFamily="34" charset="0"/>
                <a:cs typeface="Arial" panose="020B0604020202020204" pitchFamily="34" charset="0"/>
              </a:rPr>
              <a:t>SDM: Ocho (8) días revisión de ajustes. </a:t>
            </a:r>
            <a:endParaRPr lang="es-ES" sz="1600" dirty="0">
              <a:latin typeface="Arial Black" panose="020B0A04020102020204" pitchFamily="34" charset="0"/>
              <a:cs typeface="Arial" panose="020B0604020202020204" pitchFamily="34" charset="0"/>
            </a:endParaRPr>
          </a:p>
          <a:p>
            <a:pPr marL="342900" lvl="0" indent="-342900" algn="just">
              <a:buFont typeface="+mj-lt"/>
              <a:buAutoNum type="arabicPeriod"/>
            </a:pPr>
            <a:r>
              <a:rPr lang="es-CO" sz="1600" dirty="0">
                <a:latin typeface="Arial Black" panose="020B0A04020102020204" pitchFamily="34" charset="0"/>
                <a:cs typeface="Arial" panose="020B0604020202020204" pitchFamily="34" charset="0"/>
              </a:rPr>
              <a:t>Decretos de regulación deben ser publicados para observaciones.</a:t>
            </a:r>
            <a:endParaRPr lang="es-ES" sz="1600" dirty="0">
              <a:latin typeface="Arial Black" panose="020B0A04020102020204" pitchFamily="34" charset="0"/>
              <a:cs typeface="Arial" panose="020B0604020202020204" pitchFamily="34" charset="0"/>
            </a:endParaRPr>
          </a:p>
          <a:p>
            <a:pPr marL="342900" lvl="0" indent="-342900" algn="just">
              <a:buFont typeface="+mj-lt"/>
              <a:buAutoNum type="arabicPeriod"/>
            </a:pPr>
            <a:r>
              <a:rPr lang="es-CO" sz="1600" dirty="0">
                <a:latin typeface="Arial Black" panose="020B0A04020102020204" pitchFamily="34" charset="0"/>
                <a:cs typeface="Arial" panose="020B0604020202020204" pitchFamily="34" charset="0"/>
              </a:rPr>
              <a:t>Diligenciar Matriz de Observaciones y Respuestas.</a:t>
            </a:r>
            <a:endParaRPr lang="es-ES" sz="1600" dirty="0">
              <a:latin typeface="Arial Black" panose="020B0A04020102020204" pitchFamily="34" charset="0"/>
              <a:cs typeface="Arial" panose="020B0604020202020204" pitchFamily="34" charset="0"/>
            </a:endParaRPr>
          </a:p>
          <a:p>
            <a:pPr marL="342900" lvl="0" indent="-342900" algn="just">
              <a:buFont typeface="+mj-lt"/>
              <a:buAutoNum type="arabicPeriod"/>
            </a:pPr>
            <a:r>
              <a:rPr lang="es-CO" sz="1600" dirty="0">
                <a:latin typeface="Arial Black" panose="020B0A04020102020204" pitchFamily="34" charset="0"/>
                <a:cs typeface="Arial" panose="020B0604020202020204" pitchFamily="34" charset="0"/>
              </a:rPr>
              <a:t>El Decreto deberá </a:t>
            </a:r>
            <a:r>
              <a:rPr lang="es-CO" sz="1600" dirty="0" smtClean="0">
                <a:latin typeface="Arial Black" panose="020B0A04020102020204" pitchFamily="34" charset="0"/>
                <a:cs typeface="Arial" panose="020B0604020202020204" pitchFamily="34" charset="0"/>
              </a:rPr>
              <a:t>contar </a:t>
            </a:r>
            <a:r>
              <a:rPr lang="es-CO" sz="1600" dirty="0">
                <a:latin typeface="Arial Black" panose="020B0A04020102020204" pitchFamily="34" charset="0"/>
                <a:cs typeface="Arial" panose="020B0604020202020204" pitchFamily="34" charset="0"/>
              </a:rPr>
              <a:t>con las firmas y vistos buenos requeridos. </a:t>
            </a:r>
            <a:endParaRPr lang="es-ES" sz="1600" dirty="0">
              <a:latin typeface="Arial Black" panose="020B0A04020102020204" pitchFamily="34" charset="0"/>
              <a:cs typeface="Arial" panose="020B0604020202020204" pitchFamily="34" charset="0"/>
            </a:endParaRPr>
          </a:p>
          <a:p>
            <a:pPr marL="342900" lvl="0" indent="-342900" algn="just">
              <a:buFont typeface="+mj-lt"/>
              <a:buAutoNum type="arabicPeriod"/>
            </a:pPr>
            <a:r>
              <a:rPr lang="es-CO" sz="1600" dirty="0">
                <a:latin typeface="Arial Black" panose="020B0A04020102020204" pitchFamily="34" charset="0"/>
                <a:cs typeface="Arial" panose="020B0604020202020204" pitchFamily="34" charset="0"/>
              </a:rPr>
              <a:t>SDM: Remitir a la Secretaría Jurídica Distrital para firma de Alcalde (</a:t>
            </a:r>
            <a:r>
              <a:rPr lang="es-CO" sz="1600" dirty="0" err="1">
                <a:latin typeface="Arial Black" panose="020B0A04020102020204" pitchFamily="34" charset="0"/>
                <a:cs typeface="Arial" panose="020B0604020202020204" pitchFamily="34" charset="0"/>
              </a:rPr>
              <a:t>sa</a:t>
            </a:r>
            <a:r>
              <a:rPr lang="es-CO" sz="1600" dirty="0">
                <a:latin typeface="Arial Black" panose="020B0A04020102020204" pitchFamily="34" charset="0"/>
                <a:cs typeface="Arial" panose="020B0604020202020204" pitchFamily="34" charset="0"/>
              </a:rPr>
              <a:t>) Mayor de Bogotá D.C.  </a:t>
            </a:r>
            <a:endParaRPr lang="es-ES" sz="1600" dirty="0">
              <a:latin typeface="Arial Black" panose="020B0A040201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b="1" dirty="0" smtClean="0">
              <a:latin typeface="Arial" panose="020B0604020202020204" pitchFamily="34" charset="0"/>
              <a:cs typeface="Arial"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1014794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11908" y="2352624"/>
            <a:ext cx="4464916" cy="1998917"/>
          </a:xfrm>
        </p:spPr>
        <p:txBody>
          <a:bodyPr>
            <a:normAutofit/>
          </a:bodyPr>
          <a:lstStyle/>
          <a:p>
            <a:pPr algn="ctr"/>
            <a:r>
              <a:rPr lang="es-ES" sz="2000" b="1" dirty="0" smtClean="0">
                <a:solidFill>
                  <a:srgbClr val="BED000"/>
                </a:solidFill>
                <a:latin typeface="Arial" panose="020B0604020202020204" pitchFamily="34" charset="0"/>
                <a:cs typeface="Arial" panose="020B0604020202020204" pitchFamily="34" charset="0"/>
              </a:rPr>
              <a:t>PLAN </a:t>
            </a:r>
            <a:r>
              <a:rPr lang="es-ES" sz="2000" b="1" dirty="0">
                <a:solidFill>
                  <a:srgbClr val="BED000"/>
                </a:solidFill>
                <a:latin typeface="Arial" panose="020B0604020202020204" pitchFamily="34" charset="0"/>
                <a:cs typeface="Arial" panose="020B0604020202020204" pitchFamily="34" charset="0"/>
              </a:rPr>
              <a:t>DE DESARROLLO DISTRITAL PARA EL PERIODO 2020-2023</a:t>
            </a:r>
            <a:r>
              <a:rPr lang="es-ES" sz="2000" dirty="0"/>
              <a:t/>
            </a:r>
            <a:br>
              <a:rPr lang="es-ES" sz="2000" dirty="0"/>
            </a:br>
            <a:endParaRPr lang="es-CO" sz="2000" b="1" dirty="0">
              <a:solidFill>
                <a:srgbClr val="BED000"/>
              </a:solidFill>
              <a:latin typeface="Arial" panose="020B0604020202020204" pitchFamily="34" charset="0"/>
              <a:cs typeface="Arial" panose="020B0604020202020204" pitchFamily="34" charset="0"/>
            </a:endParaRPr>
          </a:p>
        </p:txBody>
      </p:sp>
      <p:sp>
        <p:nvSpPr>
          <p:cNvPr id="10" name="CuadroTexto 9"/>
          <p:cNvSpPr txBox="1"/>
          <p:nvPr/>
        </p:nvSpPr>
        <p:spPr>
          <a:xfrm>
            <a:off x="5542726" y="105273"/>
            <a:ext cx="5342544" cy="7956024"/>
          </a:xfrm>
          <a:prstGeom prst="rect">
            <a:avLst/>
          </a:prstGeom>
          <a:noFill/>
        </p:spPr>
        <p:txBody>
          <a:bodyPr wrap="square" rtlCol="0">
            <a:spAutoFit/>
          </a:bodyPr>
          <a:lstStyle/>
          <a:p>
            <a:pPr algn="just"/>
            <a:r>
              <a:rPr lang="es-ES" sz="1300" dirty="0" smtClean="0">
                <a:latin typeface="Arial Black" panose="020B0A04020102020204" pitchFamily="34" charset="0"/>
                <a:cs typeface="Arial" panose="020B0604020202020204" pitchFamily="34" charset="0"/>
              </a:rPr>
              <a:t>De </a:t>
            </a:r>
            <a:r>
              <a:rPr lang="es-ES" sz="1300" dirty="0">
                <a:latin typeface="Arial Black" panose="020B0A04020102020204" pitchFamily="34" charset="0"/>
                <a:cs typeface="Arial" panose="020B0604020202020204" pitchFamily="34" charset="0"/>
              </a:rPr>
              <a:t>acuerdo con lo definido en el Plan de Gobierno de la Alcaldesa Claudia López, las Entidades que conforman el sector movilidad trabajaron en la formulación del Plan de Desarrollo Distrital para el periodo 2020-2023. El objetivo general del plan es la consolidación de un </a:t>
            </a:r>
            <a:r>
              <a:rPr lang="es-ES" sz="1300" b="1" dirty="0">
                <a:latin typeface="Arial Black" panose="020B0A04020102020204" pitchFamily="34" charset="0"/>
                <a:cs typeface="Arial" panose="020B0604020202020204" pitchFamily="34" charset="0"/>
              </a:rPr>
              <a:t>Nuevo Contrato Social y Ambiental para la Bogotá del siglo XXI</a:t>
            </a:r>
            <a:r>
              <a:rPr lang="es-ES" sz="1300" dirty="0">
                <a:latin typeface="Arial Black" panose="020B0A04020102020204" pitchFamily="34" charset="0"/>
                <a:cs typeface="Arial" panose="020B0604020202020204" pitchFamily="34" charset="0"/>
              </a:rPr>
              <a:t>. </a:t>
            </a:r>
          </a:p>
          <a:p>
            <a:pPr algn="just"/>
            <a:r>
              <a:rPr lang="es-ES" sz="1300" dirty="0">
                <a:latin typeface="Arial Black" panose="020B0A04020102020204" pitchFamily="34" charset="0"/>
                <a:cs typeface="Arial" panose="020B0604020202020204" pitchFamily="34" charset="0"/>
              </a:rPr>
              <a:t> </a:t>
            </a:r>
          </a:p>
          <a:p>
            <a:pPr algn="just"/>
            <a:r>
              <a:rPr lang="es-ES" sz="1300" dirty="0">
                <a:latin typeface="Arial Black" panose="020B0A04020102020204" pitchFamily="34" charset="0"/>
                <a:cs typeface="Arial" panose="020B0604020202020204" pitchFamily="34" charset="0"/>
              </a:rPr>
              <a:t>Las Entidades que intervinieron en la construcción del  Plan de Desarrollo Distrital, presentaron inicialmente veintidós (22) artículos, los cuales fueron propuestos por parte de la Secretaría Distrital de Movilidad cinco (5), Empresa Metro de Bogotá S.A. uno (1), Empresa de Transporte del Tercer Milenio - Transmilenio S.A. siete (7), Instituto de Desarrollo Urbano – IDU- siete (7) , Unidad Administrativa Especial de Rehabilitación y Mantenimiento Vial –UAERMV- uno (1) y todas las Entidades del sector uno (1). </a:t>
            </a:r>
          </a:p>
          <a:p>
            <a:pPr algn="just"/>
            <a:r>
              <a:rPr lang="es-ES" sz="1300" dirty="0">
                <a:latin typeface="Arial Black" panose="020B0A04020102020204" pitchFamily="34" charset="0"/>
                <a:cs typeface="Arial" panose="020B0604020202020204" pitchFamily="34" charset="0"/>
              </a:rPr>
              <a:t> </a:t>
            </a:r>
          </a:p>
          <a:p>
            <a:pPr algn="just"/>
            <a:r>
              <a:rPr lang="es-ES" sz="1300" dirty="0">
                <a:latin typeface="Arial Black" panose="020B0A04020102020204" pitchFamily="34" charset="0"/>
                <a:cs typeface="Arial" panose="020B0604020202020204" pitchFamily="34" charset="0"/>
              </a:rPr>
              <a:t>Posteriormente, se adelantó la revisión del articulado propuesto, quedando </a:t>
            </a:r>
            <a:r>
              <a:rPr lang="es-ES" sz="1300" dirty="0" smtClean="0">
                <a:latin typeface="Arial Black" panose="020B0A04020102020204" pitchFamily="34" charset="0"/>
                <a:cs typeface="Arial" panose="020B0604020202020204" pitchFamily="34" charset="0"/>
              </a:rPr>
              <a:t>diecisiete </a:t>
            </a:r>
            <a:r>
              <a:rPr lang="es-ES" sz="1300" dirty="0">
                <a:latin typeface="Arial Black" panose="020B0A04020102020204" pitchFamily="34" charset="0"/>
                <a:cs typeface="Arial" panose="020B0604020202020204" pitchFamily="34" charset="0"/>
              </a:rPr>
              <a:t>(</a:t>
            </a:r>
            <a:r>
              <a:rPr lang="es-ES" sz="1300" dirty="0" smtClean="0">
                <a:latin typeface="Arial Black" panose="020B0A04020102020204" pitchFamily="34" charset="0"/>
                <a:cs typeface="Arial" panose="020B0604020202020204" pitchFamily="34" charset="0"/>
              </a:rPr>
              <a:t>17) </a:t>
            </a:r>
            <a:r>
              <a:rPr lang="es-ES" sz="1300" dirty="0">
                <a:latin typeface="Arial Black" panose="020B0A04020102020204" pitchFamily="34" charset="0"/>
                <a:cs typeface="Arial" panose="020B0604020202020204" pitchFamily="34" charset="0"/>
              </a:rPr>
              <a:t>artículos, los cuales fueron aprobados por el  Consejo de Gobierno el día 29 de abril de 2020 y radicado en el Concejo Distrital de Bogotá el 30 de abril de 2020. </a:t>
            </a:r>
          </a:p>
          <a:p>
            <a:pPr algn="just"/>
            <a:r>
              <a:rPr lang="es-ES" sz="1300" dirty="0">
                <a:latin typeface="Arial Black" panose="020B0A04020102020204" pitchFamily="34" charset="0"/>
                <a:cs typeface="Arial" panose="020B0604020202020204" pitchFamily="34" charset="0"/>
              </a:rPr>
              <a:t> </a:t>
            </a:r>
          </a:p>
          <a:p>
            <a:pPr algn="just"/>
            <a:r>
              <a:rPr lang="es-ES" sz="1300" dirty="0">
                <a:latin typeface="Arial Black" panose="020B0A04020102020204" pitchFamily="34" charset="0"/>
                <a:cs typeface="Arial" panose="020B0604020202020204" pitchFamily="34" charset="0"/>
              </a:rPr>
              <a:t>Los debates y ponencias del proyecto de acuerdo se encuentran estimadas entre el 02 hasta el 30 de mayo de 2020, esta última fecha en la cual se </a:t>
            </a:r>
            <a:r>
              <a:rPr lang="es-ES" sz="1300" dirty="0" smtClean="0">
                <a:latin typeface="Arial Black" panose="020B0A04020102020204" pitchFamily="34" charset="0"/>
                <a:cs typeface="Arial" panose="020B0604020202020204" pitchFamily="34" charset="0"/>
              </a:rPr>
              <a:t>realizará </a:t>
            </a:r>
            <a:r>
              <a:rPr lang="es-ES" sz="1300" dirty="0">
                <a:latin typeface="Arial Black" panose="020B0A04020102020204" pitchFamily="34" charset="0"/>
                <a:cs typeface="Arial" panose="020B0604020202020204" pitchFamily="34" charset="0"/>
              </a:rPr>
              <a:t>la votación respectiva para su aprobación. </a:t>
            </a:r>
          </a:p>
          <a:p>
            <a:r>
              <a:rPr lang="es-ES" sz="1400" dirty="0"/>
              <a:t> </a:t>
            </a:r>
          </a:p>
          <a:p>
            <a:r>
              <a:rPr lang="es-ES" sz="1400" dirty="0"/>
              <a:t> </a:t>
            </a:r>
          </a:p>
          <a:p>
            <a:endParaRPr lang="es-ES" sz="1400" dirty="0"/>
          </a:p>
          <a:p>
            <a:pPr algn="just"/>
            <a:endParaRPr lang="es-CO" sz="1400" dirty="0">
              <a:latin typeface="Arial Black" panose="020B0604020202020204" pitchFamily="34" charset="0"/>
              <a:cs typeface="Arial Black" panose="020B0604020202020204" pitchFamily="34" charset="0"/>
            </a:endParaRPr>
          </a:p>
          <a:p>
            <a:pPr algn="just"/>
            <a:endParaRPr lang="es-CO" sz="1400" b="1" dirty="0" smtClean="0">
              <a:latin typeface="Arial Black" panose="020B0604020202020204" pitchFamily="34" charset="0"/>
              <a:cs typeface="Arial Black"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2554705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11908" y="2352624"/>
            <a:ext cx="4464916" cy="1998917"/>
          </a:xfrm>
        </p:spPr>
        <p:txBody>
          <a:bodyPr>
            <a:normAutofit/>
          </a:bodyPr>
          <a:lstStyle/>
          <a:p>
            <a:pPr algn="ctr"/>
            <a:r>
              <a:rPr lang="es-CO" sz="2800" b="1" dirty="0" smtClean="0">
                <a:solidFill>
                  <a:srgbClr val="BED000"/>
                </a:solidFill>
                <a:latin typeface="Arial" panose="020B0604020202020204" pitchFamily="34" charset="0"/>
                <a:cs typeface="Arial" panose="020B0604020202020204" pitchFamily="34" charset="0"/>
              </a:rPr>
              <a:t>DIRECCIÓN DE CONTRATACIÓN</a:t>
            </a:r>
            <a:endParaRPr lang="es-CO" sz="2800" b="1" dirty="0">
              <a:solidFill>
                <a:srgbClr val="BED000"/>
              </a:solidFill>
              <a:latin typeface="Arial" panose="020B0604020202020204" pitchFamily="34" charset="0"/>
              <a:cs typeface="Arial" panose="020B0604020202020204" pitchFamily="34" charset="0"/>
            </a:endParaRPr>
          </a:p>
        </p:txBody>
      </p:sp>
      <p:sp>
        <p:nvSpPr>
          <p:cNvPr id="10" name="CuadroTexto 9"/>
          <p:cNvSpPr txBox="1"/>
          <p:nvPr/>
        </p:nvSpPr>
        <p:spPr>
          <a:xfrm>
            <a:off x="5542726" y="105273"/>
            <a:ext cx="5342544" cy="6370975"/>
          </a:xfrm>
          <a:prstGeom prst="rect">
            <a:avLst/>
          </a:prstGeom>
          <a:noFill/>
        </p:spPr>
        <p:txBody>
          <a:bodyPr wrap="square" rtlCol="0">
            <a:spAutoFit/>
          </a:bodyPr>
          <a:lstStyle/>
          <a:p>
            <a:pPr algn="ctr"/>
            <a:endParaRPr lang="es-CO" sz="1600" b="1" dirty="0" smtClean="0">
              <a:solidFill>
                <a:schemeClr val="accent6">
                  <a:lumMod val="75000"/>
                </a:schemeClr>
              </a:solidFill>
              <a:latin typeface="Arial Black" panose="020B0604020202020204" pitchFamily="34" charset="0"/>
              <a:cs typeface="Arial Black" panose="020B0604020202020204" pitchFamily="34" charset="0"/>
            </a:endParaRPr>
          </a:p>
          <a:p>
            <a:pPr algn="ctr"/>
            <a:endParaRPr lang="es-CO" sz="1600" b="1" dirty="0" smtClean="0">
              <a:latin typeface="Arial Black" panose="020B0604020202020204" pitchFamily="34" charset="0"/>
              <a:cs typeface="Arial Black" panose="020B0604020202020204" pitchFamily="34" charset="0"/>
            </a:endParaRPr>
          </a:p>
          <a:p>
            <a:pPr algn="ctr"/>
            <a:r>
              <a:rPr lang="es-CO" sz="2200" b="1" dirty="0" smtClean="0">
                <a:solidFill>
                  <a:srgbClr val="BED000"/>
                </a:solidFill>
                <a:latin typeface="Arial" panose="020B0604020202020204" pitchFamily="34" charset="0"/>
                <a:cs typeface="Arial" panose="020B0604020202020204" pitchFamily="34" charset="0"/>
              </a:rPr>
              <a:t>URGENCIA MANIFIESTA. </a:t>
            </a:r>
          </a:p>
          <a:p>
            <a:pPr algn="ctr"/>
            <a:r>
              <a:rPr lang="es-CO" sz="2200" b="1" dirty="0" smtClean="0">
                <a:solidFill>
                  <a:srgbClr val="BED000"/>
                </a:solidFill>
                <a:latin typeface="Arial" panose="020B0604020202020204" pitchFamily="34" charset="0"/>
                <a:cs typeface="Arial" panose="020B0604020202020204" pitchFamily="34" charset="0"/>
              </a:rPr>
              <a:t>NORMATIVA</a:t>
            </a:r>
            <a:endParaRPr lang="es-CO" sz="2200" b="1" dirty="0" smtClean="0">
              <a:latin typeface="Arial Black" panose="020B0604020202020204" pitchFamily="34" charset="0"/>
              <a:cs typeface="Arial Black"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just"/>
            <a:r>
              <a:rPr lang="es-CO" sz="2000" dirty="0" smtClean="0">
                <a:latin typeface="Arial Rounded MT Bold" panose="020F0704030504030204" pitchFamily="34" charset="0"/>
              </a:rPr>
              <a:t>1. Artículo </a:t>
            </a:r>
            <a:r>
              <a:rPr lang="es-CO" sz="2000" dirty="0">
                <a:latin typeface="Arial Rounded MT Bold" panose="020F0704030504030204" pitchFamily="34" charset="0"/>
              </a:rPr>
              <a:t>42 de la Ley </a:t>
            </a:r>
            <a:r>
              <a:rPr lang="es-CO" sz="2000" dirty="0" smtClean="0">
                <a:latin typeface="Arial Rounded MT Bold" panose="020F0704030504030204" pitchFamily="34" charset="0"/>
              </a:rPr>
              <a:t>80.</a:t>
            </a:r>
          </a:p>
          <a:p>
            <a:pPr algn="just"/>
            <a:r>
              <a:rPr lang="es-CO" sz="2000" dirty="0" smtClean="0">
                <a:latin typeface="Arial Rounded MT Bold" panose="020F0704030504030204" pitchFamily="34" charset="0"/>
              </a:rPr>
              <a:t>2. Directiva </a:t>
            </a:r>
            <a:r>
              <a:rPr lang="es-CO" sz="2000" dirty="0">
                <a:latin typeface="Arial Rounded MT Bold" panose="020F0704030504030204" pitchFamily="34" charset="0"/>
              </a:rPr>
              <a:t>No,001 de 25 de marzo de 2020 de la </a:t>
            </a:r>
            <a:endParaRPr lang="es-CO" sz="2000" dirty="0" smtClean="0">
              <a:latin typeface="Arial Rounded MT Bold" panose="020F0704030504030204" pitchFamily="34" charset="0"/>
            </a:endParaRPr>
          </a:p>
          <a:p>
            <a:pPr algn="just"/>
            <a:r>
              <a:rPr lang="es-CO" sz="2000" dirty="0" smtClean="0">
                <a:latin typeface="Arial Rounded MT Bold" panose="020F0704030504030204" pitchFamily="34" charset="0"/>
              </a:rPr>
              <a:t>Secretaría </a:t>
            </a:r>
            <a:r>
              <a:rPr lang="es-CO" sz="2000" dirty="0">
                <a:latin typeface="Arial Rounded MT Bold" panose="020F0704030504030204" pitchFamily="34" charset="0"/>
              </a:rPr>
              <a:t>General de la Alcaldía Mayor</a:t>
            </a:r>
            <a:r>
              <a:rPr lang="es-CO" sz="2000" dirty="0" smtClean="0">
                <a:latin typeface="Arial Rounded MT Bold" panose="020F0704030504030204" pitchFamily="34" charset="0"/>
              </a:rPr>
              <a:t>.</a:t>
            </a:r>
          </a:p>
          <a:p>
            <a:pPr algn="just"/>
            <a:r>
              <a:rPr lang="es-CO" sz="2000" dirty="0" smtClean="0">
                <a:latin typeface="Arial Rounded MT Bold" panose="020F0704030504030204" pitchFamily="34" charset="0"/>
              </a:rPr>
              <a:t>3.Circular </a:t>
            </a:r>
            <a:r>
              <a:rPr lang="es-CO" sz="2000" dirty="0">
                <a:latin typeface="Arial Rounded MT Bold" panose="020F0704030504030204" pitchFamily="34" charset="0"/>
              </a:rPr>
              <a:t>conjunta No.14 de Contraloría,  Procuraduría Y </a:t>
            </a:r>
            <a:r>
              <a:rPr lang="es-CO" sz="2000" dirty="0" smtClean="0">
                <a:latin typeface="Arial Rounded MT Bold" panose="020F0704030504030204" pitchFamily="34" charset="0"/>
              </a:rPr>
              <a:t>Auditoria.</a:t>
            </a:r>
            <a:endParaRPr lang="es-CO" sz="2000" dirty="0">
              <a:latin typeface="Arial Rounded MT Bold" panose="020F0704030504030204" pitchFamily="34" charset="0"/>
            </a:endParaRPr>
          </a:p>
          <a:p>
            <a:pPr algn="just"/>
            <a:r>
              <a:rPr lang="es-CO" sz="2000" dirty="0" smtClean="0">
                <a:latin typeface="Arial Rounded MT Bold" panose="020F0704030504030204" pitchFamily="34" charset="0"/>
              </a:rPr>
              <a:t>4. Circular </a:t>
            </a:r>
            <a:r>
              <a:rPr lang="es-CO" sz="2000" dirty="0">
                <a:latin typeface="Arial Rounded MT Bold" panose="020F0704030504030204" pitchFamily="34" charset="0"/>
              </a:rPr>
              <a:t>6 de la Contraloría.</a:t>
            </a:r>
          </a:p>
          <a:p>
            <a:pPr algn="just"/>
            <a:r>
              <a:rPr lang="es-CO" sz="2000" dirty="0" smtClean="0">
                <a:latin typeface="Arial Rounded MT Bold" panose="020F0704030504030204" pitchFamily="34" charset="0"/>
              </a:rPr>
              <a:t>5. Directiva </a:t>
            </a:r>
            <a:r>
              <a:rPr lang="es-CO" sz="2000" dirty="0">
                <a:latin typeface="Arial Rounded MT Bold" panose="020F0704030504030204" pitchFamily="34" charset="0"/>
              </a:rPr>
              <a:t>16 de la Procuraduría.</a:t>
            </a:r>
          </a:p>
          <a:p>
            <a:pPr algn="just"/>
            <a:r>
              <a:rPr lang="es-CO" sz="2000" dirty="0" smtClean="0">
                <a:latin typeface="Arial Rounded MT Bold" panose="020F0704030504030204" pitchFamily="34" charset="0"/>
              </a:rPr>
              <a:t>6. Artículo </a:t>
            </a:r>
            <a:r>
              <a:rPr lang="es-CO" sz="2000" dirty="0">
                <a:latin typeface="Arial Rounded MT Bold" panose="020F0704030504030204" pitchFamily="34" charset="0"/>
              </a:rPr>
              <a:t>2.2.1.2.4.2 del Decreto 1082 de 2015</a:t>
            </a:r>
            <a:r>
              <a:rPr lang="es-CO" sz="2000" dirty="0" smtClean="0">
                <a:latin typeface="Arial Rounded MT Bold" panose="020F0704030504030204" pitchFamily="34" charset="0"/>
              </a:rPr>
              <a:t>.</a:t>
            </a:r>
          </a:p>
          <a:p>
            <a:pPr algn="just"/>
            <a:r>
              <a:rPr lang="es-CO" sz="2000" dirty="0" smtClean="0">
                <a:latin typeface="Arial Rounded MT Bold" panose="020F0704030504030204" pitchFamily="34" charset="0"/>
              </a:rPr>
              <a:t>7. Guía Interna con </a:t>
            </a:r>
            <a:r>
              <a:rPr lang="es-CO" sz="2000" dirty="0" err="1" smtClean="0">
                <a:latin typeface="Arial Rounded MT Bold" panose="020F0704030504030204" pitchFamily="34" charset="0"/>
              </a:rPr>
              <a:t>check</a:t>
            </a:r>
            <a:r>
              <a:rPr lang="es-CO" sz="2000" dirty="0" smtClean="0">
                <a:latin typeface="Arial Rounded MT Bold" panose="020F0704030504030204" pitchFamily="34" charset="0"/>
              </a:rPr>
              <a:t> </a:t>
            </a:r>
            <a:r>
              <a:rPr lang="es-CO" sz="2000" dirty="0" err="1" smtClean="0">
                <a:latin typeface="Arial Rounded MT Bold" panose="020F0704030504030204" pitchFamily="34" charset="0"/>
              </a:rPr>
              <a:t>list</a:t>
            </a:r>
            <a:r>
              <a:rPr lang="es-CO" sz="2000" dirty="0" smtClean="0">
                <a:latin typeface="Arial Rounded MT Bold" panose="020F0704030504030204" pitchFamily="34" charset="0"/>
              </a:rPr>
              <a:t> de cada paso.</a:t>
            </a:r>
            <a:endParaRPr lang="es-CO" sz="2000" dirty="0">
              <a:latin typeface="Arial Rounded MT Bold" panose="020F0704030504030204" pitchFamily="34" charset="0"/>
            </a:endParaRPr>
          </a:p>
          <a:p>
            <a:pPr algn="just"/>
            <a:r>
              <a:rPr lang="es-CO" sz="2000" dirty="0" smtClean="0">
                <a:latin typeface="Arial Rounded MT Bold" panose="020F0704030504030204" pitchFamily="34" charset="0"/>
              </a:rPr>
              <a:t>8. Decretos </a:t>
            </a:r>
            <a:r>
              <a:rPr lang="es-CO" sz="2000" dirty="0">
                <a:latin typeface="Arial Rounded MT Bold" panose="020F0704030504030204" pitchFamily="34" charset="0"/>
              </a:rPr>
              <a:t>de </a:t>
            </a:r>
            <a:r>
              <a:rPr lang="es-CO" sz="2000" dirty="0" smtClean="0">
                <a:latin typeface="Arial Rounded MT Bold" panose="020F0704030504030204" pitchFamily="34" charset="0"/>
              </a:rPr>
              <a:t>emergencia para el caso COVID-19.</a:t>
            </a:r>
            <a:endParaRPr lang="es-CO" sz="2000" dirty="0">
              <a:latin typeface="Arial Rounded MT Bold" panose="020F0704030504030204" pitchFamily="34" charset="0"/>
            </a:endParaRPr>
          </a:p>
          <a:p>
            <a:pPr algn="just"/>
            <a:endParaRPr lang="es-CO" sz="2000" b="1" dirty="0" smtClean="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2277925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2199" y="-298173"/>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11908" y="2352624"/>
            <a:ext cx="4464916" cy="1998917"/>
          </a:xfrm>
        </p:spPr>
        <p:txBody>
          <a:bodyPr>
            <a:normAutofit/>
          </a:bodyPr>
          <a:lstStyle/>
          <a:p>
            <a:pPr algn="ctr"/>
            <a:r>
              <a:rPr lang="es-CO" sz="2200" b="1" dirty="0" smtClean="0">
                <a:solidFill>
                  <a:srgbClr val="C8D423"/>
                </a:solidFill>
                <a:latin typeface="Arial Black" panose="020B0A04020102020204" pitchFamily="34" charset="0"/>
              </a:rPr>
              <a:t>ARTÍCULO 42 DE LA LEY 80</a:t>
            </a:r>
            <a:r>
              <a:rPr lang="es-CO" sz="2400" b="1" dirty="0">
                <a:solidFill>
                  <a:srgbClr val="BED000"/>
                </a:solidFill>
                <a:latin typeface="Arial" panose="020B0604020202020204" pitchFamily="34" charset="0"/>
                <a:cs typeface="Arial" panose="020B0604020202020204" pitchFamily="34" charset="0"/>
              </a:rPr>
              <a:t/>
            </a:r>
            <a:br>
              <a:rPr lang="es-CO" sz="2400" b="1" dirty="0">
                <a:solidFill>
                  <a:srgbClr val="BED000"/>
                </a:solidFill>
                <a:latin typeface="Arial" panose="020B0604020202020204" pitchFamily="34" charset="0"/>
                <a:cs typeface="Arial" panose="020B0604020202020204" pitchFamily="34" charset="0"/>
              </a:rPr>
            </a:br>
            <a:endParaRPr lang="es-CO" sz="2400" b="1" dirty="0">
              <a:solidFill>
                <a:srgbClr val="BED000"/>
              </a:solidFill>
              <a:latin typeface="Arial" panose="020B0604020202020204" pitchFamily="34" charset="0"/>
              <a:cs typeface="Arial" panose="020B0604020202020204" pitchFamily="34" charset="0"/>
            </a:endParaRPr>
          </a:p>
        </p:txBody>
      </p:sp>
      <p:sp>
        <p:nvSpPr>
          <p:cNvPr id="10" name="CuadroTexto 9"/>
          <p:cNvSpPr txBox="1"/>
          <p:nvPr/>
        </p:nvSpPr>
        <p:spPr>
          <a:xfrm>
            <a:off x="5542726" y="105273"/>
            <a:ext cx="5342544" cy="6678751"/>
          </a:xfrm>
          <a:prstGeom prst="rect">
            <a:avLst/>
          </a:prstGeom>
          <a:noFill/>
        </p:spPr>
        <p:txBody>
          <a:bodyPr wrap="square" rtlCol="0">
            <a:spAutoFit/>
          </a:bodyPr>
          <a:lstStyle/>
          <a:p>
            <a:pPr algn="ctr"/>
            <a:endParaRPr lang="es-CO" b="1" dirty="0" smtClean="0">
              <a:solidFill>
                <a:schemeClr val="accent6">
                  <a:lumMod val="75000"/>
                </a:schemeClr>
              </a:solidFill>
              <a:latin typeface="Arial Black" panose="020B0604020202020204" pitchFamily="34" charset="0"/>
              <a:cs typeface="Arial Black" panose="020B0604020202020204" pitchFamily="34" charset="0"/>
            </a:endParaRPr>
          </a:p>
          <a:p>
            <a:pPr lvl="0" algn="just"/>
            <a:r>
              <a:rPr lang="es-ES" dirty="0" smtClean="0">
                <a:latin typeface="Arial Rounded MT Bold" panose="020F0704030504030204" pitchFamily="34" charset="0"/>
              </a:rPr>
              <a:t>1. Cuando </a:t>
            </a:r>
            <a:r>
              <a:rPr lang="es-ES" dirty="0">
                <a:latin typeface="Arial Rounded MT Bold" panose="020F0704030504030204" pitchFamily="34" charset="0"/>
              </a:rPr>
              <a:t>la continuidad del servicio exija el suministro de bienes, o la prestación de servicios, o la ejecución de obras en el inmediato futuro.</a:t>
            </a:r>
            <a:endParaRPr lang="es-CO" dirty="0">
              <a:latin typeface="Arial Rounded MT Bold" panose="020F0704030504030204" pitchFamily="34" charset="0"/>
            </a:endParaRPr>
          </a:p>
          <a:p>
            <a:pPr lvl="0" algn="just"/>
            <a:endParaRPr lang="es-ES" dirty="0" smtClean="0">
              <a:latin typeface="Arial Rounded MT Bold" panose="020F0704030504030204" pitchFamily="34" charset="0"/>
            </a:endParaRPr>
          </a:p>
          <a:p>
            <a:pPr lvl="0" algn="just"/>
            <a:r>
              <a:rPr lang="es-ES" dirty="0" smtClean="0">
                <a:latin typeface="Arial Rounded MT Bold" panose="020F0704030504030204" pitchFamily="34" charset="0"/>
              </a:rPr>
              <a:t>2. Cuando </a:t>
            </a:r>
            <a:r>
              <a:rPr lang="es-ES" dirty="0">
                <a:latin typeface="Arial Rounded MT Bold" panose="020F0704030504030204" pitchFamily="34" charset="0"/>
              </a:rPr>
              <a:t>se presenten situaciones relacionadas con los estados de excepción. </a:t>
            </a:r>
            <a:endParaRPr lang="es-CO" dirty="0">
              <a:latin typeface="Arial Rounded MT Bold" panose="020F0704030504030204" pitchFamily="34" charset="0"/>
            </a:endParaRPr>
          </a:p>
          <a:p>
            <a:pPr lvl="0" algn="just"/>
            <a:endParaRPr lang="es-ES" dirty="0" smtClean="0">
              <a:latin typeface="Arial Rounded MT Bold" panose="020F0704030504030204" pitchFamily="34" charset="0"/>
            </a:endParaRPr>
          </a:p>
          <a:p>
            <a:pPr lvl="0" algn="just"/>
            <a:r>
              <a:rPr lang="es-ES" dirty="0" smtClean="0">
                <a:latin typeface="Arial Rounded MT Bold" panose="020F0704030504030204" pitchFamily="34" charset="0"/>
              </a:rPr>
              <a:t>3. Cuando </a:t>
            </a:r>
            <a:r>
              <a:rPr lang="es-ES" dirty="0">
                <a:latin typeface="Arial Rounded MT Bold" panose="020F0704030504030204" pitchFamily="34" charset="0"/>
              </a:rPr>
              <a:t>se trate de conjurar situaciones excepcionales relacionadas con hechos de calamidad o constitutivos de fuerza mayor o desastre que demanden actuaciones inmediatas y</a:t>
            </a:r>
            <a:endParaRPr lang="es-CO" dirty="0">
              <a:latin typeface="Arial Rounded MT Bold" panose="020F0704030504030204" pitchFamily="34" charset="0"/>
            </a:endParaRPr>
          </a:p>
          <a:p>
            <a:pPr lvl="0" algn="just"/>
            <a:endParaRPr lang="es-ES" dirty="0" smtClean="0">
              <a:latin typeface="Arial Rounded MT Bold" panose="020F0704030504030204" pitchFamily="34" charset="0"/>
            </a:endParaRPr>
          </a:p>
          <a:p>
            <a:pPr lvl="0" algn="just"/>
            <a:r>
              <a:rPr lang="es-ES" dirty="0" smtClean="0">
                <a:latin typeface="Arial Rounded MT Bold" panose="020F0704030504030204" pitchFamily="34" charset="0"/>
              </a:rPr>
              <a:t>4. En </a:t>
            </a:r>
            <a:r>
              <a:rPr lang="es-ES" dirty="0">
                <a:latin typeface="Arial Rounded MT Bold" panose="020F0704030504030204" pitchFamily="34" charset="0"/>
              </a:rPr>
              <a:t>general, cuando se trate de situaciones similares que imposibiliten acudir a los procedimientos de selección o concurso públicos. Fuente: Sentencia C-772-98 Corte Constitucional de Colombia.</a:t>
            </a:r>
            <a:endParaRPr lang="es-CO" dirty="0">
              <a:latin typeface="Arial Rounded MT Bold" panose="020F0704030504030204" pitchFamily="34" charset="0"/>
            </a:endParaRPr>
          </a:p>
          <a:p>
            <a:pPr algn="just"/>
            <a:r>
              <a:rPr lang="es-ES" sz="2000" dirty="0">
                <a:latin typeface="Arial Rounded MT Bold" panose="020F0704030504030204" pitchFamily="34" charset="0"/>
              </a:rPr>
              <a:t> </a:t>
            </a:r>
            <a:endParaRPr lang="es-CO" sz="2000" dirty="0">
              <a:latin typeface="Arial Rounded MT Bold" panose="020F070403050403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3698054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600" dirty="0" smtClean="0"/>
              <a:t>RESOLUCION DE URGENCIA MANIFIESTA</a:t>
            </a:r>
            <a:endParaRPr lang="es-ES" sz="2600" dirty="0"/>
          </a:p>
        </p:txBody>
      </p:sp>
      <p:sp>
        <p:nvSpPr>
          <p:cNvPr id="2" name="Título 1"/>
          <p:cNvSpPr>
            <a:spLocks noGrp="1"/>
          </p:cNvSpPr>
          <p:nvPr>
            <p:ph type="title"/>
          </p:nvPr>
        </p:nvSpPr>
        <p:spPr>
          <a:xfrm>
            <a:off x="111908" y="2352624"/>
            <a:ext cx="4464916" cy="1998917"/>
          </a:xfrm>
        </p:spPr>
        <p:txBody>
          <a:bodyPr>
            <a:normAutofit/>
          </a:bodyPr>
          <a:lstStyle/>
          <a:p>
            <a:pPr algn="ctr"/>
            <a:r>
              <a:rPr lang="es-CO" sz="2000" b="1" dirty="0">
                <a:solidFill>
                  <a:srgbClr val="BED000"/>
                </a:solidFill>
                <a:latin typeface="Arial" panose="020B0604020202020204" pitchFamily="34" charset="0"/>
                <a:cs typeface="Arial" panose="020B0604020202020204" pitchFamily="34" charset="0"/>
              </a:rPr>
              <a:t/>
            </a:r>
            <a:br>
              <a:rPr lang="es-CO" sz="2000" b="1" dirty="0">
                <a:solidFill>
                  <a:srgbClr val="BED000"/>
                </a:solidFill>
                <a:latin typeface="Arial" panose="020B0604020202020204" pitchFamily="34" charset="0"/>
                <a:cs typeface="Arial" panose="020B0604020202020204" pitchFamily="34" charset="0"/>
              </a:rPr>
            </a:br>
            <a:r>
              <a:rPr lang="es-CO" sz="2000" b="1" dirty="0">
                <a:solidFill>
                  <a:srgbClr val="BED000"/>
                </a:solidFill>
                <a:latin typeface="Arial" panose="020B0604020202020204" pitchFamily="34" charset="0"/>
                <a:cs typeface="Arial" panose="020B0604020202020204" pitchFamily="34" charset="0"/>
              </a:rPr>
              <a:t/>
            </a:r>
            <a:br>
              <a:rPr lang="es-CO" sz="2000" b="1" dirty="0">
                <a:solidFill>
                  <a:srgbClr val="BED000"/>
                </a:solidFill>
                <a:latin typeface="Arial" panose="020B0604020202020204" pitchFamily="34" charset="0"/>
                <a:cs typeface="Arial" panose="020B0604020202020204" pitchFamily="34" charset="0"/>
              </a:rPr>
            </a:br>
            <a:endParaRPr lang="es-CO" sz="2000" b="1" dirty="0">
              <a:solidFill>
                <a:srgbClr val="BED000"/>
              </a:solidFill>
              <a:latin typeface="Arial" panose="020B0604020202020204" pitchFamily="34" charset="0"/>
              <a:cs typeface="Arial" panose="020B0604020202020204" pitchFamily="34" charset="0"/>
            </a:endParaRPr>
          </a:p>
        </p:txBody>
      </p:sp>
      <p:sp>
        <p:nvSpPr>
          <p:cNvPr id="10" name="CuadroTexto 9"/>
          <p:cNvSpPr txBox="1"/>
          <p:nvPr/>
        </p:nvSpPr>
        <p:spPr>
          <a:xfrm>
            <a:off x="5747977" y="184786"/>
            <a:ext cx="5342544" cy="7509748"/>
          </a:xfrm>
          <a:prstGeom prst="rect">
            <a:avLst/>
          </a:prstGeom>
          <a:noFill/>
        </p:spPr>
        <p:txBody>
          <a:bodyPr wrap="square" rtlCol="0">
            <a:spAutoFit/>
          </a:bodyPr>
          <a:lstStyle/>
          <a:p>
            <a:pPr algn="ctr"/>
            <a:endParaRPr lang="es-CO" sz="1600" b="1" dirty="0" smtClean="0">
              <a:solidFill>
                <a:schemeClr val="accent6">
                  <a:lumMod val="75000"/>
                </a:schemeClr>
              </a:solidFill>
              <a:latin typeface="Arial Black" panose="020B0604020202020204" pitchFamily="34" charset="0"/>
              <a:cs typeface="Arial Black" panose="020B0604020202020204" pitchFamily="34" charset="0"/>
            </a:endParaRPr>
          </a:p>
          <a:p>
            <a:pPr algn="just"/>
            <a:r>
              <a:rPr lang="es-CO" dirty="0" smtClean="0">
                <a:latin typeface="Arial Rounded MT Bold" panose="020F0704030504030204" pitchFamily="34" charset="0"/>
              </a:rPr>
              <a:t>Una </a:t>
            </a:r>
            <a:r>
              <a:rPr lang="es-CO" dirty="0">
                <a:latin typeface="Arial Rounded MT Bold" panose="020F0704030504030204" pitchFamily="34" charset="0"/>
              </a:rPr>
              <a:t>vez la Veeduría </a:t>
            </a:r>
            <a:r>
              <a:rPr lang="es-CO" dirty="0" smtClean="0">
                <a:latin typeface="Arial Rounded MT Bold" panose="020F0704030504030204" pitchFamily="34" charset="0"/>
              </a:rPr>
              <a:t>no tenga observaciones a los documentos enviados , se expide el Acto que declara la urgencia y que debe </a:t>
            </a:r>
            <a:r>
              <a:rPr lang="es-CO" dirty="0">
                <a:latin typeface="Arial Rounded MT Bold" panose="020F0704030504030204" pitchFamily="34" charset="0"/>
              </a:rPr>
              <a:t>contener:</a:t>
            </a:r>
          </a:p>
          <a:p>
            <a:pPr algn="just"/>
            <a:endParaRPr lang="es-CO" dirty="0">
              <a:latin typeface="Arial Rounded MT Bold" panose="020F0704030504030204" pitchFamily="34" charset="0"/>
            </a:endParaRPr>
          </a:p>
          <a:p>
            <a:pPr algn="just"/>
            <a:r>
              <a:rPr lang="es-CO" dirty="0">
                <a:latin typeface="Arial Rounded MT Bold" panose="020F0704030504030204" pitchFamily="34" charset="0"/>
              </a:rPr>
              <a:t>Justificación de la necesidad y toda la normatividad referente a la emergencia.</a:t>
            </a:r>
          </a:p>
          <a:p>
            <a:pPr algn="just"/>
            <a:r>
              <a:rPr lang="es-CO" dirty="0">
                <a:latin typeface="Arial Rounded MT Bold" panose="020F0704030504030204" pitchFamily="34" charset="0"/>
              </a:rPr>
              <a:t>Objeto</a:t>
            </a:r>
          </a:p>
          <a:p>
            <a:pPr algn="just"/>
            <a:r>
              <a:rPr lang="es-CO" dirty="0">
                <a:latin typeface="Arial Rounded MT Bold" panose="020F0704030504030204" pitchFamily="34" charset="0"/>
              </a:rPr>
              <a:t>Plazo</a:t>
            </a:r>
          </a:p>
          <a:p>
            <a:pPr algn="just"/>
            <a:r>
              <a:rPr lang="es-CO" dirty="0">
                <a:latin typeface="Arial Rounded MT Bold" panose="020F0704030504030204" pitchFamily="34" charset="0"/>
              </a:rPr>
              <a:t>Valor : </a:t>
            </a:r>
            <a:r>
              <a:rPr lang="es-CO" dirty="0" smtClean="0">
                <a:latin typeface="Arial Rounded MT Bold" panose="020F0704030504030204" pitchFamily="34" charset="0"/>
              </a:rPr>
              <a:t>(</a:t>
            </a:r>
            <a:r>
              <a:rPr lang="es-CO" dirty="0">
                <a:latin typeface="Arial Rounded MT Bold" panose="020F0704030504030204" pitchFamily="34" charset="0"/>
              </a:rPr>
              <a:t>E</a:t>
            </a:r>
            <a:r>
              <a:rPr lang="es-CO" dirty="0" smtClean="0">
                <a:latin typeface="Arial Rounded MT Bold" panose="020F0704030504030204" pitchFamily="34" charset="0"/>
              </a:rPr>
              <a:t>studio </a:t>
            </a:r>
            <a:r>
              <a:rPr lang="es-CO" dirty="0">
                <a:latin typeface="Arial Rounded MT Bold" panose="020F0704030504030204" pitchFamily="34" charset="0"/>
              </a:rPr>
              <a:t>de </a:t>
            </a:r>
            <a:r>
              <a:rPr lang="es-CO" dirty="0" smtClean="0">
                <a:latin typeface="Arial Rounded MT Bold" panose="020F0704030504030204" pitchFamily="34" charset="0"/>
              </a:rPr>
              <a:t>mercado)</a:t>
            </a:r>
            <a:endParaRPr lang="es-CO" dirty="0">
              <a:latin typeface="Arial Rounded MT Bold" panose="020F0704030504030204" pitchFamily="34" charset="0"/>
            </a:endParaRPr>
          </a:p>
          <a:p>
            <a:pPr algn="just"/>
            <a:r>
              <a:rPr lang="es-CO" dirty="0">
                <a:latin typeface="Arial Rounded MT Bold" panose="020F0704030504030204" pitchFamily="34" charset="0"/>
              </a:rPr>
              <a:t>Numero de CDP</a:t>
            </a:r>
          </a:p>
          <a:p>
            <a:pPr algn="just"/>
            <a:r>
              <a:rPr lang="es-CO" dirty="0">
                <a:latin typeface="Arial Rounded MT Bold" panose="020F0704030504030204" pitchFamily="34" charset="0"/>
              </a:rPr>
              <a:t>Forma de pago</a:t>
            </a:r>
          </a:p>
          <a:p>
            <a:pPr algn="just"/>
            <a:endParaRPr lang="es-CO" dirty="0">
              <a:latin typeface="Arial Rounded MT Bold" panose="020F0704030504030204" pitchFamily="34" charset="0"/>
            </a:endParaRPr>
          </a:p>
          <a:p>
            <a:pPr algn="just"/>
            <a:r>
              <a:rPr lang="es-CO" dirty="0">
                <a:latin typeface="Arial Rounded MT Bold" panose="020F0704030504030204" pitchFamily="34" charset="0"/>
              </a:rPr>
              <a:t>ENVIAR EL ACTO DE DECLARATORIA DE URGENCIA MANIFIESTA AL TRIBUNAL ADMINISTRATIVO DE CUNDINAMARCA, por ser una entidad de orden Distrital, AL DIA SIGUIENTE A SU EXPEDICION. Las entidades de orden Nacional, deben enviar sus actos de declaración de urgencia manifiesta, </a:t>
            </a:r>
            <a:r>
              <a:rPr lang="es-CO" dirty="0" smtClean="0">
                <a:latin typeface="Arial Rounded MT Bold" panose="020F0704030504030204" pitchFamily="34" charset="0"/>
              </a:rPr>
              <a:t>al Consejo de Estado.</a:t>
            </a:r>
            <a:endParaRPr lang="es-CO" dirty="0">
              <a:latin typeface="Arial Rounded MT Bold" panose="020F0704030504030204" pitchFamily="34" charset="0"/>
            </a:endParaRPr>
          </a:p>
          <a:p>
            <a:endParaRPr lang="es-ES" sz="1400" dirty="0"/>
          </a:p>
          <a:p>
            <a:pPr algn="just"/>
            <a:endParaRPr lang="es-CO" sz="1400" dirty="0">
              <a:latin typeface="Arial Black" panose="020B0604020202020204" pitchFamily="34" charset="0"/>
              <a:cs typeface="Arial Black" panose="020B0604020202020204" pitchFamily="34" charset="0"/>
            </a:endParaRPr>
          </a:p>
          <a:p>
            <a:pPr algn="just"/>
            <a:endParaRPr lang="es-CO" sz="1400" b="1" dirty="0" smtClean="0">
              <a:latin typeface="Arial Black" panose="020B0604020202020204" pitchFamily="34" charset="0"/>
              <a:cs typeface="Arial Black"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1026283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600" dirty="0" smtClean="0"/>
              <a:t>CONTROLES</a:t>
            </a:r>
            <a:endParaRPr lang="es-ES" sz="2600" dirty="0"/>
          </a:p>
        </p:txBody>
      </p:sp>
      <p:sp>
        <p:nvSpPr>
          <p:cNvPr id="2" name="Título 1"/>
          <p:cNvSpPr>
            <a:spLocks noGrp="1"/>
          </p:cNvSpPr>
          <p:nvPr>
            <p:ph type="title"/>
          </p:nvPr>
        </p:nvSpPr>
        <p:spPr>
          <a:xfrm>
            <a:off x="111908" y="2352624"/>
            <a:ext cx="4464916" cy="1998917"/>
          </a:xfrm>
        </p:spPr>
        <p:txBody>
          <a:bodyPr>
            <a:normAutofit/>
          </a:bodyPr>
          <a:lstStyle/>
          <a:p>
            <a:pPr algn="ctr"/>
            <a:r>
              <a:rPr lang="es-CO" sz="2000" b="1" dirty="0">
                <a:solidFill>
                  <a:srgbClr val="BED000"/>
                </a:solidFill>
                <a:latin typeface="Arial" panose="020B0604020202020204" pitchFamily="34" charset="0"/>
                <a:cs typeface="Arial" panose="020B0604020202020204" pitchFamily="34" charset="0"/>
              </a:rPr>
              <a:t/>
            </a:r>
            <a:br>
              <a:rPr lang="es-CO" sz="2000" b="1" dirty="0">
                <a:solidFill>
                  <a:srgbClr val="BED000"/>
                </a:solidFill>
                <a:latin typeface="Arial" panose="020B0604020202020204" pitchFamily="34" charset="0"/>
                <a:cs typeface="Arial" panose="020B0604020202020204" pitchFamily="34" charset="0"/>
              </a:rPr>
            </a:br>
            <a:r>
              <a:rPr lang="es-CO" sz="2000" b="1" dirty="0">
                <a:solidFill>
                  <a:srgbClr val="BED000"/>
                </a:solidFill>
                <a:latin typeface="Arial" panose="020B0604020202020204" pitchFamily="34" charset="0"/>
                <a:cs typeface="Arial" panose="020B0604020202020204" pitchFamily="34" charset="0"/>
              </a:rPr>
              <a:t/>
            </a:r>
            <a:br>
              <a:rPr lang="es-CO" sz="2000" b="1" dirty="0">
                <a:solidFill>
                  <a:srgbClr val="BED000"/>
                </a:solidFill>
                <a:latin typeface="Arial" panose="020B0604020202020204" pitchFamily="34" charset="0"/>
                <a:cs typeface="Arial" panose="020B0604020202020204" pitchFamily="34" charset="0"/>
              </a:rPr>
            </a:br>
            <a:endParaRPr lang="es-CO" sz="2000" b="1" dirty="0">
              <a:solidFill>
                <a:srgbClr val="BED000"/>
              </a:solidFill>
              <a:latin typeface="Arial" panose="020B0604020202020204" pitchFamily="34" charset="0"/>
              <a:cs typeface="Arial" panose="020B0604020202020204" pitchFamily="34" charset="0"/>
            </a:endParaRPr>
          </a:p>
        </p:txBody>
      </p:sp>
      <p:sp>
        <p:nvSpPr>
          <p:cNvPr id="10" name="CuadroTexto 9"/>
          <p:cNvSpPr txBox="1"/>
          <p:nvPr/>
        </p:nvSpPr>
        <p:spPr>
          <a:xfrm>
            <a:off x="5859885" y="640913"/>
            <a:ext cx="5342544" cy="6217087"/>
          </a:xfrm>
          <a:prstGeom prst="rect">
            <a:avLst/>
          </a:prstGeom>
          <a:noFill/>
        </p:spPr>
        <p:txBody>
          <a:bodyPr wrap="square" rtlCol="0">
            <a:spAutoFit/>
          </a:bodyPr>
          <a:lstStyle/>
          <a:p>
            <a:pPr algn="ctr"/>
            <a:endParaRPr lang="es-CO" sz="1600" b="1" dirty="0" smtClean="0">
              <a:solidFill>
                <a:schemeClr val="accent6">
                  <a:lumMod val="75000"/>
                </a:schemeClr>
              </a:solidFill>
              <a:latin typeface="Arial Black" panose="020B0604020202020204" pitchFamily="34" charset="0"/>
              <a:cs typeface="Arial Black" panose="020B0604020202020204" pitchFamily="34" charset="0"/>
            </a:endParaRPr>
          </a:p>
          <a:p>
            <a:pPr algn="just"/>
            <a:endParaRPr lang="es-CO" sz="2200" dirty="0">
              <a:latin typeface="Arial Rounded MT Bold" panose="020F0704030504030204" pitchFamily="34" charset="0"/>
            </a:endParaRPr>
          </a:p>
          <a:p>
            <a:pPr algn="just"/>
            <a:r>
              <a:rPr lang="es-CO" sz="2200" dirty="0">
                <a:latin typeface="Arial Rounded MT Bold" panose="020F0704030504030204" pitchFamily="34" charset="0"/>
              </a:rPr>
              <a:t>1.Control Previo a Veeduría ( Antes de expedir Resolución de declaración de urgencia, antes de suscribir contrato y cualquier documento relacionado)</a:t>
            </a:r>
          </a:p>
          <a:p>
            <a:pPr algn="just"/>
            <a:endParaRPr lang="es-CO" sz="2200" dirty="0">
              <a:latin typeface="Arial Rounded MT Bold" panose="020F0704030504030204" pitchFamily="34" charset="0"/>
            </a:endParaRPr>
          </a:p>
          <a:p>
            <a:pPr algn="just"/>
            <a:r>
              <a:rPr lang="es-CO" sz="2200" dirty="0">
                <a:latin typeface="Arial Rounded MT Bold" panose="020F0704030504030204" pitchFamily="34" charset="0"/>
              </a:rPr>
              <a:t>2. Envío al Tribunal al día siguiente de expedir el acto que declara la urgencia.</a:t>
            </a:r>
          </a:p>
          <a:p>
            <a:pPr algn="just"/>
            <a:endParaRPr lang="es-CO" sz="2200" dirty="0">
              <a:latin typeface="Arial Rounded MT Bold" panose="020F0704030504030204" pitchFamily="34" charset="0"/>
            </a:endParaRPr>
          </a:p>
          <a:p>
            <a:pPr algn="just"/>
            <a:r>
              <a:rPr lang="es-CO" sz="2200" dirty="0">
                <a:latin typeface="Arial Rounded MT Bold" panose="020F0704030504030204" pitchFamily="34" charset="0"/>
              </a:rPr>
              <a:t>3</a:t>
            </a:r>
            <a:r>
              <a:rPr lang="es-CO" sz="2200" dirty="0" smtClean="0">
                <a:latin typeface="Arial Rounded MT Bold" panose="020F0704030504030204" pitchFamily="34" charset="0"/>
              </a:rPr>
              <a:t>. Control </a:t>
            </a:r>
            <a:r>
              <a:rPr lang="es-CO" sz="2200" dirty="0">
                <a:latin typeface="Arial Rounded MT Bold" panose="020F0704030504030204" pitchFamily="34" charset="0"/>
              </a:rPr>
              <a:t>Posterior a </a:t>
            </a:r>
            <a:r>
              <a:rPr lang="es-CO" sz="2200" dirty="0" smtClean="0">
                <a:latin typeface="Arial Rounded MT Bold" panose="020F0704030504030204" pitchFamily="34" charset="0"/>
              </a:rPr>
              <a:t>Contraloría (inmediatamente a la </a:t>
            </a:r>
            <a:r>
              <a:rPr lang="es-CO" sz="2200" dirty="0">
                <a:latin typeface="Arial Rounded MT Bold" panose="020F0704030504030204" pitchFamily="34" charset="0"/>
              </a:rPr>
              <a:t>suscripción del contrato)</a:t>
            </a:r>
          </a:p>
          <a:p>
            <a:pPr algn="ctr"/>
            <a:endParaRPr lang="es-CO" dirty="0">
              <a:latin typeface="Arial Rounded MT Bold" panose="020F0704030504030204" pitchFamily="34" charset="0"/>
            </a:endParaRPr>
          </a:p>
          <a:p>
            <a:pPr algn="just"/>
            <a:endParaRPr lang="es-CO" sz="1400" b="1" dirty="0" smtClean="0">
              <a:latin typeface="Arial Black" panose="020B0604020202020204" pitchFamily="34" charset="0"/>
              <a:cs typeface="Arial Black"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CO" sz="1600" b="1" dirty="0">
              <a:solidFill>
                <a:srgbClr val="BED000"/>
              </a:solidFill>
              <a:latin typeface="Arial Black" panose="020B0604020202020204" pitchFamily="34" charset="0"/>
              <a:cs typeface="Arial" panose="020B0604020202020204" pitchFamily="34" charset="0"/>
            </a:endParaRPr>
          </a:p>
          <a:p>
            <a:pPr algn="ctr"/>
            <a:endParaRPr lang="es-CO" sz="1600" b="1" dirty="0" smtClean="0">
              <a:solidFill>
                <a:srgbClr val="BED000"/>
              </a:solidFill>
              <a:latin typeface="Arial Black" panose="020B0604020202020204" pitchFamily="34" charset="0"/>
              <a:cs typeface="Arial" panose="020B0604020202020204" pitchFamily="34" charset="0"/>
            </a:endParaRPr>
          </a:p>
          <a:p>
            <a:pPr algn="ct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2652636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5325991-F2B0-9846-8FB0-6C0439781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76" t="34568"/>
          <a:stretch/>
        </p:blipFill>
        <p:spPr>
          <a:xfrm>
            <a:off x="29182" y="2662470"/>
            <a:ext cx="7097949" cy="4487360"/>
          </a:xfrm>
          <a:prstGeom prst="rect">
            <a:avLst/>
          </a:prstGeom>
        </p:spPr>
      </p:pic>
      <p:sp>
        <p:nvSpPr>
          <p:cNvPr id="2" name="Título 1"/>
          <p:cNvSpPr>
            <a:spLocks noGrp="1"/>
          </p:cNvSpPr>
          <p:nvPr>
            <p:ph type="ctrTitle"/>
          </p:nvPr>
        </p:nvSpPr>
        <p:spPr>
          <a:xfrm>
            <a:off x="1528685" y="754796"/>
            <a:ext cx="9144000" cy="1544322"/>
          </a:xfrm>
        </p:spPr>
        <p:txBody>
          <a:bodyPr>
            <a:noAutofit/>
          </a:bodyPr>
          <a:lstStyle/>
          <a:p>
            <a:r>
              <a:rPr lang="es-CO" sz="4800" b="1" dirty="0" smtClean="0">
                <a:solidFill>
                  <a:srgbClr val="4C531E"/>
                </a:solidFill>
                <a:latin typeface="Arial Black" panose="020B0604020202020204" pitchFamily="34" charset="0"/>
                <a:cs typeface="Arial Black" panose="020B0604020202020204" pitchFamily="34" charset="0"/>
              </a:rPr>
              <a:t/>
            </a:r>
            <a:br>
              <a:rPr lang="es-CO" sz="4800" b="1" dirty="0" smtClean="0">
                <a:solidFill>
                  <a:srgbClr val="4C531E"/>
                </a:solidFill>
                <a:latin typeface="Arial Black" panose="020B0604020202020204" pitchFamily="34" charset="0"/>
                <a:cs typeface="Arial Black" panose="020B0604020202020204" pitchFamily="34" charset="0"/>
              </a:rPr>
            </a:br>
            <a:r>
              <a:rPr lang="es-CO" sz="4800" b="1" dirty="0">
                <a:solidFill>
                  <a:srgbClr val="4C531E"/>
                </a:solidFill>
                <a:latin typeface="Arial Black" panose="020B0604020202020204" pitchFamily="34" charset="0"/>
                <a:cs typeface="Arial Black" panose="020B0604020202020204" pitchFamily="34" charset="0"/>
              </a:rPr>
              <a:t/>
            </a:r>
            <a:br>
              <a:rPr lang="es-CO" sz="4800" b="1" dirty="0">
                <a:solidFill>
                  <a:srgbClr val="4C531E"/>
                </a:solidFill>
                <a:latin typeface="Arial Black" panose="020B0604020202020204" pitchFamily="34" charset="0"/>
                <a:cs typeface="Arial Black" panose="020B0604020202020204" pitchFamily="34" charset="0"/>
              </a:rPr>
            </a:br>
            <a:r>
              <a:rPr lang="es-CO" sz="4800" b="1" dirty="0" smtClean="0">
                <a:solidFill>
                  <a:srgbClr val="4C531E"/>
                </a:solidFill>
                <a:latin typeface="Arial Black" panose="020B0604020202020204" pitchFamily="34" charset="0"/>
                <a:cs typeface="Arial Black" panose="020B0604020202020204" pitchFamily="34" charset="0"/>
              </a:rPr>
              <a:t/>
            </a:r>
            <a:br>
              <a:rPr lang="es-CO" sz="4800" b="1" dirty="0" smtClean="0">
                <a:solidFill>
                  <a:srgbClr val="4C531E"/>
                </a:solidFill>
                <a:latin typeface="Arial Black" panose="020B0604020202020204" pitchFamily="34" charset="0"/>
                <a:cs typeface="Arial Black" panose="020B0604020202020204" pitchFamily="34" charset="0"/>
              </a:rPr>
            </a:br>
            <a:r>
              <a:rPr lang="es-CO" sz="4800" b="1" dirty="0" smtClean="0">
                <a:solidFill>
                  <a:srgbClr val="4C531E"/>
                </a:solidFill>
                <a:latin typeface="Arial Black" panose="020B0604020202020204" pitchFamily="34" charset="0"/>
                <a:cs typeface="Arial Black" panose="020B0604020202020204" pitchFamily="34" charset="0"/>
              </a:rPr>
              <a:t>COMITÉ INTERSECTORIAL DE COORDINACIÓN JURÍDICA. GRACIAS!!</a:t>
            </a:r>
            <a:endParaRPr lang="es-CO" sz="4800" b="1" dirty="0">
              <a:solidFill>
                <a:srgbClr val="4C531E"/>
              </a:solidFill>
              <a:latin typeface="Arial Black" panose="020B0604020202020204" pitchFamily="34" charset="0"/>
              <a:cs typeface="Arial Black" panose="020B0604020202020204" pitchFamily="34" charset="0"/>
            </a:endParaRPr>
          </a:p>
        </p:txBody>
      </p:sp>
      <p:sp>
        <p:nvSpPr>
          <p:cNvPr id="9" name="CuadroTexto 8"/>
          <p:cNvSpPr txBox="1"/>
          <p:nvPr/>
        </p:nvSpPr>
        <p:spPr>
          <a:xfrm>
            <a:off x="5047343" y="2078012"/>
            <a:ext cx="2287806" cy="461665"/>
          </a:xfrm>
          <a:prstGeom prst="rect">
            <a:avLst/>
          </a:prstGeom>
          <a:noFill/>
        </p:spPr>
        <p:txBody>
          <a:bodyPr wrap="none" rtlCol="0">
            <a:spAutoFit/>
          </a:bodyPr>
          <a:lstStyle/>
          <a:p>
            <a:r>
              <a:rPr lang="es-ES" sz="2400" b="1" dirty="0" smtClean="0">
                <a:solidFill>
                  <a:schemeClr val="tx1">
                    <a:lumMod val="75000"/>
                    <a:lumOff val="25000"/>
                  </a:schemeClr>
                </a:solidFill>
                <a:latin typeface="Arial" panose="020B0604020202020204" pitchFamily="34" charset="0"/>
                <a:cs typeface="Arial" panose="020B0604020202020204" pitchFamily="34" charset="0"/>
              </a:rPr>
              <a:t>I SESIÓN 2020</a:t>
            </a:r>
            <a:endParaRPr lang="es-E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7E4BB30-270E-EE4D-AE52-960D69EA5621}"/>
              </a:ext>
            </a:extLst>
          </p:cNvPr>
          <p:cNvSpPr/>
          <p:nvPr/>
        </p:nvSpPr>
        <p:spPr>
          <a:xfrm>
            <a:off x="6567623" y="2652743"/>
            <a:ext cx="5295539" cy="4351172"/>
          </a:xfrm>
          <a:prstGeom prst="rect">
            <a:avLst/>
          </a:prstGeom>
          <a:solidFill>
            <a:srgbClr val="879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ortar rectángulo de una esquina 3">
            <a:extLst>
              <a:ext uri="{FF2B5EF4-FFF2-40B4-BE49-F238E27FC236}">
                <a16:creationId xmlns:a16="http://schemas.microsoft.com/office/drawing/2014/main" id="{346EA250-0C3C-944B-AB77-DFE49921FE4B}"/>
              </a:ext>
            </a:extLst>
          </p:cNvPr>
          <p:cNvSpPr/>
          <p:nvPr/>
        </p:nvSpPr>
        <p:spPr>
          <a:xfrm flipH="1">
            <a:off x="8005862" y="2643015"/>
            <a:ext cx="4260716" cy="4351172"/>
          </a:xfrm>
          <a:custGeom>
            <a:avLst/>
            <a:gdLst>
              <a:gd name="connsiteX0" fmla="*/ 0 w 3446834"/>
              <a:gd name="connsiteY0" fmla="*/ 0 h 4214985"/>
              <a:gd name="connsiteX1" fmla="*/ 1723417 w 3446834"/>
              <a:gd name="connsiteY1" fmla="*/ 0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3446834"/>
              <a:gd name="connsiteY0" fmla="*/ 0 h 4214985"/>
              <a:gd name="connsiteX1" fmla="*/ 770107 w 3446834"/>
              <a:gd name="connsiteY1" fmla="*/ 9728 h 4214985"/>
              <a:gd name="connsiteX2" fmla="*/ 3446834 w 3446834"/>
              <a:gd name="connsiteY2" fmla="*/ 1723417 h 4214985"/>
              <a:gd name="connsiteX3" fmla="*/ 3446834 w 3446834"/>
              <a:gd name="connsiteY3" fmla="*/ 4214985 h 4214985"/>
              <a:gd name="connsiteX4" fmla="*/ 0 w 3446834"/>
              <a:gd name="connsiteY4" fmla="*/ 4214985 h 4214985"/>
              <a:gd name="connsiteX5" fmla="*/ 0 w 3446834"/>
              <a:gd name="connsiteY5" fmla="*/ 0 h 4214985"/>
              <a:gd name="connsiteX0" fmla="*/ 0 w 4049949"/>
              <a:gd name="connsiteY0" fmla="*/ 0 h 4214985"/>
              <a:gd name="connsiteX1" fmla="*/ 770107 w 4049949"/>
              <a:gd name="connsiteY1" fmla="*/ 9728 h 4214985"/>
              <a:gd name="connsiteX2" fmla="*/ 4049949 w 4049949"/>
              <a:gd name="connsiteY2" fmla="*/ 4106693 h 4214985"/>
              <a:gd name="connsiteX3" fmla="*/ 3446834 w 4049949"/>
              <a:gd name="connsiteY3" fmla="*/ 4214985 h 4214985"/>
              <a:gd name="connsiteX4" fmla="*/ 0 w 4049949"/>
              <a:gd name="connsiteY4" fmla="*/ 4214985 h 4214985"/>
              <a:gd name="connsiteX5" fmla="*/ 0 w 4049949"/>
              <a:gd name="connsiteY5" fmla="*/ 0 h 4214985"/>
              <a:gd name="connsiteX0" fmla="*/ 0 w 4156953"/>
              <a:gd name="connsiteY0" fmla="*/ 0 h 4223425"/>
              <a:gd name="connsiteX1" fmla="*/ 770107 w 4156953"/>
              <a:gd name="connsiteY1" fmla="*/ 9728 h 4223425"/>
              <a:gd name="connsiteX2" fmla="*/ 4156953 w 4156953"/>
              <a:gd name="connsiteY2" fmla="*/ 4223425 h 4223425"/>
              <a:gd name="connsiteX3" fmla="*/ 3446834 w 4156953"/>
              <a:gd name="connsiteY3" fmla="*/ 4214985 h 4223425"/>
              <a:gd name="connsiteX4" fmla="*/ 0 w 4156953"/>
              <a:gd name="connsiteY4" fmla="*/ 4214985 h 4223425"/>
              <a:gd name="connsiteX5" fmla="*/ 0 w 4156953"/>
              <a:gd name="connsiteY5" fmla="*/ 0 h 42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953" h="4223425">
                <a:moveTo>
                  <a:pt x="0" y="0"/>
                </a:moveTo>
                <a:lnTo>
                  <a:pt x="770107" y="9728"/>
                </a:lnTo>
                <a:lnTo>
                  <a:pt x="4156953" y="4223425"/>
                </a:lnTo>
                <a:lnTo>
                  <a:pt x="3446834" y="4214985"/>
                </a:lnTo>
                <a:lnTo>
                  <a:pt x="0" y="4214985"/>
                </a:lnTo>
                <a:lnTo>
                  <a:pt x="0" y="0"/>
                </a:lnTo>
                <a:close/>
              </a:path>
            </a:pathLst>
          </a:cu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4C531E"/>
              </a:solidFill>
            </a:endParaRPr>
          </a:p>
        </p:txBody>
      </p:sp>
      <p:sp>
        <p:nvSpPr>
          <p:cNvPr id="6" name="Rectángulo 5">
            <a:extLst>
              <a:ext uri="{FF2B5EF4-FFF2-40B4-BE49-F238E27FC236}">
                <a16:creationId xmlns:a16="http://schemas.microsoft.com/office/drawing/2014/main" id="{192BC60A-5390-BB48-B346-860FADB8BCE3}"/>
              </a:ext>
            </a:extLst>
          </p:cNvPr>
          <p:cNvSpPr/>
          <p:nvPr/>
        </p:nvSpPr>
        <p:spPr>
          <a:xfrm>
            <a:off x="3793675" y="2652742"/>
            <a:ext cx="4614021" cy="4332455"/>
          </a:xfrm>
          <a:custGeom>
            <a:avLst/>
            <a:gdLst>
              <a:gd name="connsiteX0" fmla="*/ 0 w 3120326"/>
              <a:gd name="connsiteY0" fmla="*/ 0 h 4214985"/>
              <a:gd name="connsiteX1" fmla="*/ 3120326 w 3120326"/>
              <a:gd name="connsiteY1" fmla="*/ 0 h 4214985"/>
              <a:gd name="connsiteX2" fmla="*/ 3120326 w 3120326"/>
              <a:gd name="connsiteY2" fmla="*/ 4214985 h 4214985"/>
              <a:gd name="connsiteX3" fmla="*/ 0 w 3120326"/>
              <a:gd name="connsiteY3" fmla="*/ 4214985 h 4214985"/>
              <a:gd name="connsiteX4" fmla="*/ 0 w 3120326"/>
              <a:gd name="connsiteY4" fmla="*/ 0 h 4214985"/>
              <a:gd name="connsiteX0" fmla="*/ 0 w 4316828"/>
              <a:gd name="connsiteY0" fmla="*/ 9728 h 4214985"/>
              <a:gd name="connsiteX1" fmla="*/ 4316828 w 4316828"/>
              <a:gd name="connsiteY1" fmla="*/ 0 h 4214985"/>
              <a:gd name="connsiteX2" fmla="*/ 4316828 w 4316828"/>
              <a:gd name="connsiteY2" fmla="*/ 4214985 h 4214985"/>
              <a:gd name="connsiteX3" fmla="*/ 1196502 w 4316828"/>
              <a:gd name="connsiteY3" fmla="*/ 4214985 h 4214985"/>
              <a:gd name="connsiteX4" fmla="*/ 0 w 4316828"/>
              <a:gd name="connsiteY4" fmla="*/ 9728 h 4214985"/>
              <a:gd name="connsiteX0" fmla="*/ 0 w 4316828"/>
              <a:gd name="connsiteY0" fmla="*/ 1 h 4205258"/>
              <a:gd name="connsiteX1" fmla="*/ 2799313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316828"/>
              <a:gd name="connsiteY0" fmla="*/ 1 h 4205258"/>
              <a:gd name="connsiteX1" fmla="*/ 2916044 w 4316828"/>
              <a:gd name="connsiteY1" fmla="*/ 0 h 4205258"/>
              <a:gd name="connsiteX2" fmla="*/ 4316828 w 4316828"/>
              <a:gd name="connsiteY2" fmla="*/ 4205258 h 4205258"/>
              <a:gd name="connsiteX3" fmla="*/ 1196502 w 4316828"/>
              <a:gd name="connsiteY3" fmla="*/ 4205258 h 4205258"/>
              <a:gd name="connsiteX4" fmla="*/ 0 w 4316828"/>
              <a:gd name="connsiteY4" fmla="*/ 1 h 4205258"/>
              <a:gd name="connsiteX0" fmla="*/ 0 w 4501654"/>
              <a:gd name="connsiteY0" fmla="*/ 9728 h 4205258"/>
              <a:gd name="connsiteX1" fmla="*/ 3100870 w 4501654"/>
              <a:gd name="connsiteY1" fmla="*/ 0 h 4205258"/>
              <a:gd name="connsiteX2" fmla="*/ 4501654 w 4501654"/>
              <a:gd name="connsiteY2" fmla="*/ 4205258 h 4205258"/>
              <a:gd name="connsiteX3" fmla="*/ 1381328 w 4501654"/>
              <a:gd name="connsiteY3" fmla="*/ 4205258 h 4205258"/>
              <a:gd name="connsiteX4" fmla="*/ 0 w 4501654"/>
              <a:gd name="connsiteY4" fmla="*/ 9728 h 420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654" h="4205258">
                <a:moveTo>
                  <a:pt x="0" y="9728"/>
                </a:moveTo>
                <a:lnTo>
                  <a:pt x="3100870" y="0"/>
                </a:lnTo>
                <a:lnTo>
                  <a:pt x="4501654" y="4205258"/>
                </a:lnTo>
                <a:lnTo>
                  <a:pt x="1381328" y="4205258"/>
                </a:lnTo>
                <a:lnTo>
                  <a:pt x="0" y="9728"/>
                </a:lnTo>
                <a:close/>
              </a:path>
            </a:pathLst>
          </a:custGeom>
          <a:solidFill>
            <a:srgbClr val="C8D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a:extLst>
              <a:ext uri="{FF2B5EF4-FFF2-40B4-BE49-F238E27FC236}">
                <a16:creationId xmlns:a16="http://schemas.microsoft.com/office/drawing/2014/main" id="{71A1F0D6-BD06-9441-AEAB-01F449022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4378" y="4231532"/>
            <a:ext cx="5462859" cy="1189025"/>
          </a:xfrm>
          <a:prstGeom prst="rect">
            <a:avLst/>
          </a:prstGeom>
        </p:spPr>
      </p:pic>
    </p:spTree>
    <p:extLst>
      <p:ext uri="{BB962C8B-B14F-4D97-AF65-F5344CB8AC3E}">
        <p14:creationId xmlns:p14="http://schemas.microsoft.com/office/powerpoint/2010/main" val="410636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E8FFB1-B2A8-644C-97B3-4FD96B955ABD}"/>
              </a:ext>
            </a:extLst>
          </p:cNvPr>
          <p:cNvSpPr/>
          <p:nvPr/>
        </p:nvSpPr>
        <p:spPr>
          <a:xfrm>
            <a:off x="0" y="382691"/>
            <a:ext cx="12192000" cy="1078494"/>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AD7DF34-6160-8A47-A5E0-F482F9CB4AA4}"/>
              </a:ext>
            </a:extLst>
          </p:cNvPr>
          <p:cNvSpPr txBox="1">
            <a:spLocks/>
          </p:cNvSpPr>
          <p:nvPr/>
        </p:nvSpPr>
        <p:spPr>
          <a:xfrm>
            <a:off x="838200" y="3129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latin typeface="Arial Black" panose="020B0604020202020204" pitchFamily="34" charset="0"/>
                <a:cs typeface="Arial Black" panose="020B0604020202020204" pitchFamily="34" charset="0"/>
              </a:rPr>
              <a:t>ORDEN DEL DÍA</a:t>
            </a:r>
            <a:endParaRPr lang="es-CO" b="1" dirty="0">
              <a:solidFill>
                <a:schemeClr val="bg1"/>
              </a:solidFill>
              <a:latin typeface="Arial Black" panose="020B0604020202020204" pitchFamily="34" charset="0"/>
              <a:cs typeface="Arial Black" panose="020B0604020202020204" pitchFamily="34" charset="0"/>
            </a:endParaRPr>
          </a:p>
        </p:txBody>
      </p:sp>
      <p:pic>
        <p:nvPicPr>
          <p:cNvPr id="6" name="Imagen 5">
            <a:extLst>
              <a:ext uri="{FF2B5EF4-FFF2-40B4-BE49-F238E27FC236}">
                <a16:creationId xmlns:a16="http://schemas.microsoft.com/office/drawing/2014/main" id="{03A42E1C-3B29-324D-90BC-A77F7C1D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9" name="CuadroTexto 8">
            <a:extLst>
              <a:ext uri="{FF2B5EF4-FFF2-40B4-BE49-F238E27FC236}">
                <a16:creationId xmlns:a16="http://schemas.microsoft.com/office/drawing/2014/main" id="{B2C43690-B4A1-6045-91E1-408585C5994D}"/>
              </a:ext>
            </a:extLst>
          </p:cNvPr>
          <p:cNvSpPr txBox="1"/>
          <p:nvPr/>
        </p:nvSpPr>
        <p:spPr>
          <a:xfrm>
            <a:off x="646749" y="1638503"/>
            <a:ext cx="9140757" cy="5316840"/>
          </a:xfrm>
          <a:prstGeom prst="rect">
            <a:avLst/>
          </a:prstGeom>
          <a:noFill/>
        </p:spPr>
        <p:txBody>
          <a:bodyPr wrap="square" rtlCol="0">
            <a:spAutoFit/>
          </a:bodyPr>
          <a:lstStyle/>
          <a:p>
            <a:r>
              <a:rPr lang="es-ES" sz="2050" b="1" dirty="0"/>
              <a:t>Representación Judicial. (10 minutos)  </a:t>
            </a:r>
            <a:r>
              <a:rPr lang="es-ES" sz="2050" dirty="0"/>
              <a:t> </a:t>
            </a:r>
            <a:r>
              <a:rPr lang="es-ES" sz="2050" b="1" dirty="0"/>
              <a:t> </a:t>
            </a:r>
            <a:endParaRPr lang="es-CO" sz="2050" dirty="0"/>
          </a:p>
          <a:p>
            <a:pPr lvl="0"/>
            <a:r>
              <a:rPr lang="es-ES" sz="2050" dirty="0"/>
              <a:t>Fortalecer estrategias de defensa en Acciones Populares, de Grupo, Nulidad Simple y        Reparación Directa.</a:t>
            </a:r>
            <a:endParaRPr lang="es-CO" sz="2050" dirty="0"/>
          </a:p>
          <a:p>
            <a:pPr lvl="0"/>
            <a:r>
              <a:rPr lang="es-ES" sz="2050" dirty="0"/>
              <a:t>Socialización Decreto 212 de 2018.</a:t>
            </a:r>
            <a:endParaRPr lang="es-CO" sz="2050" dirty="0"/>
          </a:p>
          <a:p>
            <a:pPr lvl="0"/>
            <a:r>
              <a:rPr lang="es-ES" sz="2050" dirty="0"/>
              <a:t>Condenas Solidarias – Trámites Interadministrativos</a:t>
            </a:r>
            <a:endParaRPr lang="es-CO" sz="2050" dirty="0"/>
          </a:p>
          <a:p>
            <a:r>
              <a:rPr lang="es-ES" sz="2050" b="1" dirty="0"/>
              <a:t>Normatividad y Conceptos. (10 minutos) </a:t>
            </a:r>
            <a:endParaRPr lang="es-CO" sz="2050" dirty="0"/>
          </a:p>
          <a:p>
            <a:pPr lvl="0"/>
            <a:r>
              <a:rPr lang="es-ES" sz="2050" dirty="0"/>
              <a:t>Definir la producción normativa para esta anualidad por parte de cada una de las Entidades del Sector.</a:t>
            </a:r>
            <a:endParaRPr lang="es-CO" sz="2050" dirty="0"/>
          </a:p>
          <a:p>
            <a:pPr lvl="0"/>
            <a:r>
              <a:rPr lang="es-ES" sz="2050" dirty="0"/>
              <a:t>Criterios para la producción normativa, en los Actos Administrativos en los que intervenga la Entidad. (Guía de Gestión Jurídica).</a:t>
            </a:r>
            <a:endParaRPr lang="es-CO" sz="2050" dirty="0"/>
          </a:p>
          <a:p>
            <a:pPr lvl="0"/>
            <a:r>
              <a:rPr lang="es-ES" sz="2050" dirty="0"/>
              <a:t>Avance Plan de Desarrollo Distrital desde el Sector Movilidad.</a:t>
            </a:r>
            <a:endParaRPr lang="es-CO" sz="2050" dirty="0"/>
          </a:p>
          <a:p>
            <a:r>
              <a:rPr lang="es-ES" sz="2050" b="1" dirty="0"/>
              <a:t>Dirección de Contratación. (10 minutos) </a:t>
            </a:r>
            <a:endParaRPr lang="es-CO" sz="2050" dirty="0"/>
          </a:p>
          <a:p>
            <a:pPr lvl="0"/>
            <a:r>
              <a:rPr lang="es-ES" sz="2050" dirty="0"/>
              <a:t>Lineamientos en Contratación Pública en Estado de Urgencia Manifiesta.</a:t>
            </a:r>
            <a:endParaRPr lang="es-CO" sz="2050" dirty="0"/>
          </a:p>
          <a:p>
            <a:r>
              <a:rPr lang="es-CO" sz="2050" b="1" dirty="0"/>
              <a:t>6.   Proposiciones y varios</a:t>
            </a:r>
            <a:endParaRPr lang="es-CO" sz="2050" dirty="0"/>
          </a:p>
          <a:p>
            <a:r>
              <a:rPr lang="es-ES" sz="2050" b="1" dirty="0"/>
              <a:t>7.   Compromisos</a:t>
            </a:r>
            <a:endParaRPr lang="es-CO" sz="2050" dirty="0"/>
          </a:p>
          <a:p>
            <a:pPr algn="just"/>
            <a:endParaRPr lang="es-CO" sz="1600" dirty="0" smtClean="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AutoNum type="arabicPeriod"/>
            </a:pPr>
            <a:endParaRPr lang="es-CO" sz="1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932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4688732" cy="69260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11908" y="2352624"/>
            <a:ext cx="4464916" cy="1998917"/>
          </a:xfrm>
        </p:spPr>
        <p:txBody>
          <a:bodyPr>
            <a:normAutofit/>
          </a:bodyPr>
          <a:lstStyle/>
          <a:p>
            <a:pPr algn="ctr"/>
            <a:r>
              <a:rPr lang="es-CO" sz="3200" b="1" dirty="0" smtClean="0">
                <a:solidFill>
                  <a:srgbClr val="BED000"/>
                </a:solidFill>
                <a:latin typeface="Arial Black" panose="020B0604020202020204" pitchFamily="34" charset="0"/>
                <a:cs typeface="Arial Black" panose="020B0604020202020204" pitchFamily="34" charset="0"/>
              </a:rPr>
              <a:t>2. RESOLUCION 001/2017</a:t>
            </a:r>
            <a:endParaRPr lang="es-CO" sz="3200" b="1" dirty="0">
              <a:solidFill>
                <a:srgbClr val="BED000"/>
              </a:solidFill>
              <a:latin typeface="Arial Black" panose="020B0604020202020204" pitchFamily="34" charset="0"/>
              <a:cs typeface="Arial Black" panose="020B0604020202020204" pitchFamily="34" charset="0"/>
            </a:endParaRPr>
          </a:p>
        </p:txBody>
      </p:sp>
      <p:sp>
        <p:nvSpPr>
          <p:cNvPr id="10" name="CuadroTexto 9"/>
          <p:cNvSpPr txBox="1"/>
          <p:nvPr/>
        </p:nvSpPr>
        <p:spPr>
          <a:xfrm>
            <a:off x="5293345" y="650219"/>
            <a:ext cx="5342544" cy="5509200"/>
          </a:xfrm>
          <a:prstGeom prst="rect">
            <a:avLst/>
          </a:prstGeom>
          <a:noFill/>
        </p:spPr>
        <p:txBody>
          <a:bodyPr wrap="square" rtlCol="0">
            <a:spAutoFit/>
          </a:bodyPr>
          <a:lstStyle/>
          <a:p>
            <a:pPr algn="ctr"/>
            <a:r>
              <a:rPr lang="es-CO" sz="1600" b="1" dirty="0">
                <a:solidFill>
                  <a:srgbClr val="BED000"/>
                </a:solidFill>
                <a:latin typeface="Arial Black" panose="020B0604020202020204" pitchFamily="34" charset="0"/>
                <a:cs typeface="Arial Black" panose="020B0604020202020204" pitchFamily="34" charset="0"/>
              </a:rPr>
              <a:t>DEFINICION Y </a:t>
            </a:r>
            <a:r>
              <a:rPr lang="es-CO" sz="1600" b="1" dirty="0" smtClean="0">
                <a:solidFill>
                  <a:srgbClr val="BED000"/>
                </a:solidFill>
                <a:latin typeface="Arial Black" panose="020B0604020202020204" pitchFamily="34" charset="0"/>
                <a:cs typeface="Arial Black" panose="020B0604020202020204" pitchFamily="34" charset="0"/>
              </a:rPr>
              <a:t>OBJETO</a:t>
            </a:r>
          </a:p>
          <a:p>
            <a:pPr algn="ctr"/>
            <a:endParaRPr lang="es-ES" sz="1600" dirty="0" smtClean="0">
              <a:solidFill>
                <a:schemeClr val="tx1">
                  <a:lumMod val="75000"/>
                  <a:lumOff val="25000"/>
                </a:schemeClr>
              </a:solidFill>
              <a:latin typeface="Arial" panose="020B0604020202020204" pitchFamily="34" charset="0"/>
              <a:cs typeface="Arial" panose="020B0604020202020204" pitchFamily="34" charset="0"/>
            </a:endParaRPr>
          </a:p>
          <a:p>
            <a:pPr algn="just"/>
            <a:r>
              <a:rPr lang="es-ES" sz="1600" dirty="0" smtClean="0">
                <a:solidFill>
                  <a:schemeClr val="tx1">
                    <a:lumMod val="75000"/>
                    <a:lumOff val="25000"/>
                  </a:schemeClr>
                </a:solidFill>
                <a:latin typeface="Arial" panose="020B0604020202020204" pitchFamily="34" charset="0"/>
                <a:cs typeface="Arial" panose="020B0604020202020204" pitchFamily="34" charset="0"/>
              </a:rPr>
              <a:t>El Decreto Distrital 139 de 2017, que establece las instancias de coordinación de la Gerencia Jurídica de la Administración Distrital, prescribe en sus artículos 10 y 11 lo siguiente: </a:t>
            </a:r>
          </a:p>
          <a:p>
            <a:pPr algn="just"/>
            <a:endParaRPr lang="es-ES" sz="16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ES" sz="1600" dirty="0" smtClean="0">
                <a:solidFill>
                  <a:schemeClr val="tx1">
                    <a:lumMod val="75000"/>
                    <a:lumOff val="25000"/>
                  </a:schemeClr>
                </a:solidFill>
                <a:latin typeface="Arial" panose="020B0604020202020204" pitchFamily="34" charset="0"/>
                <a:cs typeface="Arial" panose="020B0604020202020204" pitchFamily="34" charset="0"/>
              </a:rPr>
              <a:t>Art. 10. </a:t>
            </a:r>
            <a:r>
              <a:rPr lang="es-ES" sz="1600" b="1" dirty="0" smtClean="0">
                <a:solidFill>
                  <a:schemeClr val="tx1">
                    <a:lumMod val="75000"/>
                    <a:lumOff val="25000"/>
                  </a:schemeClr>
                </a:solidFill>
                <a:latin typeface="Arial" panose="020B0604020202020204" pitchFamily="34" charset="0"/>
                <a:cs typeface="Arial" panose="020B0604020202020204" pitchFamily="34" charset="0"/>
              </a:rPr>
              <a:t>Comités Intersectoriales de Coordinación Jurídica.</a:t>
            </a:r>
            <a:r>
              <a:rPr lang="es-ES" sz="1600" dirty="0" smtClean="0">
                <a:solidFill>
                  <a:schemeClr val="tx1">
                    <a:lumMod val="75000"/>
                    <a:lumOff val="25000"/>
                  </a:schemeClr>
                </a:solidFill>
                <a:latin typeface="Arial" panose="020B0604020202020204" pitchFamily="34" charset="0"/>
                <a:cs typeface="Arial" panose="020B0604020202020204" pitchFamily="34" charset="0"/>
              </a:rPr>
              <a:t> Los comités Intersectoriales de Coordinación Jurídica son instancias encargadas de coordinar la política jurídica al interior de cada uno de los sectores administrativos de coordinación.</a:t>
            </a:r>
          </a:p>
          <a:p>
            <a:pPr algn="just"/>
            <a:endParaRPr lang="es-ES" sz="16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ES" sz="1600" dirty="0" smtClean="0">
                <a:solidFill>
                  <a:schemeClr val="tx1">
                    <a:lumMod val="75000"/>
                    <a:lumOff val="25000"/>
                  </a:schemeClr>
                </a:solidFill>
                <a:latin typeface="Arial" panose="020B0604020202020204" pitchFamily="34" charset="0"/>
                <a:cs typeface="Arial" panose="020B0604020202020204" pitchFamily="34" charset="0"/>
              </a:rPr>
              <a:t>Art. 11. </a:t>
            </a:r>
            <a:r>
              <a:rPr lang="es-ES" sz="1600" b="1" dirty="0" smtClean="0">
                <a:solidFill>
                  <a:schemeClr val="tx1">
                    <a:lumMod val="75000"/>
                    <a:lumOff val="25000"/>
                  </a:schemeClr>
                </a:solidFill>
                <a:latin typeface="Arial" panose="020B0604020202020204" pitchFamily="34" charset="0"/>
                <a:cs typeface="Arial" panose="020B0604020202020204" pitchFamily="34" charset="0"/>
              </a:rPr>
              <a:t>Objeto y funciones de los Comités Intersectoriales de Coordinación </a:t>
            </a:r>
            <a:r>
              <a:rPr lang="es-ES" sz="1600" b="1" dirty="0">
                <a:solidFill>
                  <a:schemeClr val="tx1">
                    <a:lumMod val="75000"/>
                    <a:lumOff val="25000"/>
                  </a:schemeClr>
                </a:solidFill>
                <a:latin typeface="Arial" panose="020B0604020202020204" pitchFamily="34" charset="0"/>
                <a:cs typeface="Arial" panose="020B0604020202020204" pitchFamily="34" charset="0"/>
              </a:rPr>
              <a:t>Jurídica.</a:t>
            </a:r>
            <a:r>
              <a:rPr lang="es-ES" sz="1600" dirty="0">
                <a:solidFill>
                  <a:schemeClr val="tx1">
                    <a:lumMod val="75000"/>
                    <a:lumOff val="25000"/>
                  </a:schemeClr>
                </a:solidFill>
                <a:latin typeface="Arial" panose="020B0604020202020204" pitchFamily="34" charset="0"/>
                <a:cs typeface="Arial" panose="020B0604020202020204" pitchFamily="34" charset="0"/>
              </a:rPr>
              <a:t> Los comités Intersectoriales de Coordinación </a:t>
            </a:r>
            <a:r>
              <a:rPr lang="es-ES" sz="1600" dirty="0" smtClean="0">
                <a:solidFill>
                  <a:schemeClr val="tx1">
                    <a:lumMod val="75000"/>
                    <a:lumOff val="25000"/>
                  </a:schemeClr>
                </a:solidFill>
                <a:latin typeface="Arial" panose="020B0604020202020204" pitchFamily="34" charset="0"/>
                <a:cs typeface="Arial" panose="020B0604020202020204" pitchFamily="34" charset="0"/>
              </a:rPr>
              <a:t>Jurídica tiene por objeto coordinar la gestión jurídica al interior del correspondiente sector administrativo de coordinación, y divulgar las políticas y lineamientos adoptados en el Comité Jurídico Distrital y en el Comité Distrital de Apoyo a la Contratación.</a:t>
            </a:r>
          </a:p>
          <a:p>
            <a:pPr algn="just"/>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FA1E819-27AE-4F46-B44D-5CC313EE3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Tree>
    <p:extLst>
      <p:ext uri="{BB962C8B-B14F-4D97-AF65-F5344CB8AC3E}">
        <p14:creationId xmlns:p14="http://schemas.microsoft.com/office/powerpoint/2010/main" val="2146967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8687" y="682625"/>
            <a:ext cx="10515600" cy="4704384"/>
          </a:xfrm>
        </p:spPr>
        <p:txBody>
          <a:bodyPr>
            <a:normAutofit fontScale="92500" lnSpcReduction="10000"/>
          </a:bodyPr>
          <a:lstStyle/>
          <a:p>
            <a:pPr marL="0" indent="0" algn="ctr">
              <a:buNone/>
            </a:pPr>
            <a:endParaRPr lang="es-CO" sz="1700" dirty="0" smtClean="0">
              <a:solidFill>
                <a:srgbClr val="BED000"/>
              </a:solidFill>
              <a:latin typeface="Arial Black" panose="020B0A04020102020204" pitchFamily="34" charset="0"/>
            </a:endParaRPr>
          </a:p>
          <a:p>
            <a:pPr marL="0" indent="0" algn="ctr">
              <a:buNone/>
            </a:pPr>
            <a:r>
              <a:rPr lang="es-CO" sz="1900" dirty="0" smtClean="0">
                <a:solidFill>
                  <a:srgbClr val="BED000"/>
                </a:solidFill>
                <a:latin typeface="Arial Black" panose="020B0A04020102020204" pitchFamily="34" charset="0"/>
              </a:rPr>
              <a:t>Artículo. 3. FUNCIONES</a:t>
            </a:r>
          </a:p>
          <a:p>
            <a:pPr marL="514350" indent="-514350" algn="just">
              <a:buAutoNum type="arabicPeriod"/>
            </a:pPr>
            <a:r>
              <a:rPr lang="es-CO" dirty="0" smtClean="0"/>
              <a:t>Determinar los asuntos Jurídicos de impacto para el sector</a:t>
            </a:r>
          </a:p>
          <a:p>
            <a:pPr marL="514350" indent="-514350" algn="just">
              <a:buAutoNum type="arabicPeriod"/>
            </a:pPr>
            <a:r>
              <a:rPr lang="es-CO" dirty="0" smtClean="0"/>
              <a:t>Analizar y decidir respecto de asuntos que tengan alto impacto en el sector.</a:t>
            </a:r>
          </a:p>
          <a:p>
            <a:pPr marL="514350" indent="-514350" algn="just">
              <a:buAutoNum type="arabicPeriod"/>
            </a:pPr>
            <a:r>
              <a:rPr lang="es-CO" dirty="0" smtClean="0"/>
              <a:t>Informar al sector administrativo al que pertenecen las decisiones adoptadas por el Comité Jurídico Distrital, a través del Presidente del Comité.</a:t>
            </a:r>
          </a:p>
          <a:p>
            <a:pPr marL="514350" indent="-514350" algn="just">
              <a:buAutoNum type="arabicPeriod"/>
            </a:pPr>
            <a:r>
              <a:rPr lang="es-CO" dirty="0" smtClean="0"/>
              <a:t>Aplicar las políticas y lineamientos que, en materia de contratación estatal, gestión judicial, representación judicial y extrajudicial, gestión disciplinaria Distrital, prevención del daño antijurídico, gestión de la información jurídica e inspección, vigilancia y control de las entidades sin ánimo de lucro, se dicten para el Distrito Capital.</a:t>
            </a:r>
            <a:endParaRPr lang="es-CO" dirty="0"/>
          </a:p>
        </p:txBody>
      </p:sp>
      <p:sp>
        <p:nvSpPr>
          <p:cNvPr id="12" name="Rectángulo 11">
            <a:extLst>
              <a:ext uri="{FF2B5EF4-FFF2-40B4-BE49-F238E27FC236}">
                <a16:creationId xmlns:a16="http://schemas.microsoft.com/office/drawing/2014/main" id="{51222BAE-1720-DA4C-88D4-A2D09A9E912A}"/>
              </a:ext>
            </a:extLst>
          </p:cNvPr>
          <p:cNvSpPr/>
          <p:nvPr/>
        </p:nvSpPr>
        <p:spPr>
          <a:xfrm>
            <a:off x="0" y="6001451"/>
            <a:ext cx="12192000" cy="888326"/>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BF439604-487F-F549-BE03-87685C200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345" y="6104997"/>
            <a:ext cx="3186213" cy="693499"/>
          </a:xfrm>
          <a:prstGeom prst="rect">
            <a:avLst/>
          </a:prstGeom>
        </p:spPr>
      </p:pic>
    </p:spTree>
    <p:extLst>
      <p:ext uri="{BB962C8B-B14F-4D97-AF65-F5344CB8AC3E}">
        <p14:creationId xmlns:p14="http://schemas.microsoft.com/office/powerpoint/2010/main" val="18438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8626" y="762138"/>
            <a:ext cx="10515600" cy="4351338"/>
          </a:xfrm>
        </p:spPr>
        <p:txBody>
          <a:bodyPr>
            <a:normAutofit/>
          </a:bodyPr>
          <a:lstStyle/>
          <a:p>
            <a:pPr marL="0" indent="0" algn="just">
              <a:buNone/>
            </a:pPr>
            <a:r>
              <a:rPr lang="es-CO" dirty="0" smtClean="0"/>
              <a:t> </a:t>
            </a:r>
          </a:p>
          <a:p>
            <a:pPr marL="0" indent="0" algn="just">
              <a:buNone/>
            </a:pPr>
            <a:r>
              <a:rPr lang="es-CO" dirty="0" smtClean="0"/>
              <a:t>5. Presentar informes periódicos de la aplicabilidad y cumplimiento de las políticas y lineamientos jurídicos, impartidos por el Comité Jurídico Distrital, por el Comité de Apoyo a la Contratación y/o por la Secretaría Jurídica Distrital.</a:t>
            </a:r>
          </a:p>
          <a:p>
            <a:pPr marL="0" indent="0" algn="just">
              <a:buNone/>
            </a:pPr>
            <a:r>
              <a:rPr lang="es-CO" dirty="0" smtClean="0"/>
              <a:t>6. Analizar los temas de impacto jurídico del respectivo sector y unificar una posición para ser presentados y discutidos en el Comité Jurídico Distrital, de ser el caso.</a:t>
            </a:r>
          </a:p>
          <a:p>
            <a:pPr marL="0" indent="0" algn="just">
              <a:buNone/>
            </a:pPr>
            <a:r>
              <a:rPr lang="es-CO" dirty="0" smtClean="0"/>
              <a:t>7. Expedir su propio reglamento.</a:t>
            </a:r>
            <a:endParaRPr lang="es-CO" dirty="0"/>
          </a:p>
        </p:txBody>
      </p:sp>
      <p:sp>
        <p:nvSpPr>
          <p:cNvPr id="12" name="Rectángulo 11">
            <a:extLst>
              <a:ext uri="{FF2B5EF4-FFF2-40B4-BE49-F238E27FC236}">
                <a16:creationId xmlns:a16="http://schemas.microsoft.com/office/drawing/2014/main" id="{51222BAE-1720-DA4C-88D4-A2D09A9E912A}"/>
              </a:ext>
            </a:extLst>
          </p:cNvPr>
          <p:cNvSpPr/>
          <p:nvPr/>
        </p:nvSpPr>
        <p:spPr>
          <a:xfrm>
            <a:off x="0" y="6001451"/>
            <a:ext cx="12192000" cy="888326"/>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BF439604-487F-F549-BE03-87685C200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345" y="6104997"/>
            <a:ext cx="3186213" cy="693499"/>
          </a:xfrm>
          <a:prstGeom prst="rect">
            <a:avLst/>
          </a:prstGeom>
        </p:spPr>
      </p:pic>
    </p:spTree>
    <p:extLst>
      <p:ext uri="{BB962C8B-B14F-4D97-AF65-F5344CB8AC3E}">
        <p14:creationId xmlns:p14="http://schemas.microsoft.com/office/powerpoint/2010/main" val="2694987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3CE2856-34D2-534E-A8C9-DEBFBB9DBB8A}"/>
              </a:ext>
            </a:extLst>
          </p:cNvPr>
          <p:cNvSpPr/>
          <p:nvPr/>
        </p:nvSpPr>
        <p:spPr>
          <a:xfrm>
            <a:off x="0" y="382691"/>
            <a:ext cx="12192000" cy="1078494"/>
          </a:xfrm>
          <a:prstGeom prst="rect">
            <a:avLst/>
          </a:prstGeom>
          <a:solidFill>
            <a:srgbClr val="4C5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200" dirty="0" smtClean="0">
                <a:solidFill>
                  <a:srgbClr val="BED000"/>
                </a:solidFill>
                <a:latin typeface="Arial Black" panose="020B0A04020102020204" pitchFamily="34" charset="0"/>
              </a:rPr>
              <a:t>ARTÍCULO 4. INTEGRACIÓN</a:t>
            </a:r>
            <a:endParaRPr lang="es-ES" sz="3200" dirty="0">
              <a:solidFill>
                <a:srgbClr val="BED000"/>
              </a:solidFill>
              <a:latin typeface="Arial Black" panose="020B0A04020102020204" pitchFamily="34" charset="0"/>
            </a:endParaRPr>
          </a:p>
        </p:txBody>
      </p:sp>
      <p:sp>
        <p:nvSpPr>
          <p:cNvPr id="6" name="Título 1">
            <a:extLst>
              <a:ext uri="{FF2B5EF4-FFF2-40B4-BE49-F238E27FC236}">
                <a16:creationId xmlns:a16="http://schemas.microsoft.com/office/drawing/2014/main" id="{9A5BFD39-A286-0A41-85B0-96AE5B1FD291}"/>
              </a:ext>
            </a:extLst>
          </p:cNvPr>
          <p:cNvSpPr txBox="1">
            <a:spLocks/>
          </p:cNvSpPr>
          <p:nvPr/>
        </p:nvSpPr>
        <p:spPr>
          <a:xfrm>
            <a:off x="172708" y="-1307312"/>
            <a:ext cx="120192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smtClean="0">
                <a:solidFill>
                  <a:schemeClr val="bg1"/>
                </a:solidFill>
                <a:latin typeface="Arial Black" panose="020B0604020202020204" pitchFamily="34" charset="0"/>
                <a:cs typeface="Arial Black" panose="020B0604020202020204" pitchFamily="34" charset="0"/>
              </a:rPr>
              <a:t>Título</a:t>
            </a:r>
            <a:endParaRPr lang="es-CO" sz="2800" b="1" dirty="0">
              <a:solidFill>
                <a:schemeClr val="bg1"/>
              </a:solidFill>
              <a:latin typeface="Arial Black" panose="020B0604020202020204" pitchFamily="34" charset="0"/>
              <a:cs typeface="Arial Black" panose="020B0604020202020204" pitchFamily="34" charset="0"/>
            </a:endParaRPr>
          </a:p>
        </p:txBody>
      </p:sp>
      <p:pic>
        <p:nvPicPr>
          <p:cNvPr id="8" name="Imagen 7">
            <a:extLst>
              <a:ext uri="{FF2B5EF4-FFF2-40B4-BE49-F238E27FC236}">
                <a16:creationId xmlns:a16="http://schemas.microsoft.com/office/drawing/2014/main" id="{885B9278-4A3F-A345-A349-FC31A7B8A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19" name="Marcador de contenido 18"/>
          <p:cNvSpPr>
            <a:spLocks noGrp="1"/>
          </p:cNvSpPr>
          <p:nvPr>
            <p:ph idx="1"/>
          </p:nvPr>
        </p:nvSpPr>
        <p:spPr/>
        <p:txBody>
          <a:bodyPr>
            <a:normAutofit fontScale="77500" lnSpcReduction="20000"/>
          </a:bodyPr>
          <a:lstStyle/>
          <a:p>
            <a:pPr algn="just"/>
            <a:r>
              <a:rPr lang="es-CO" dirty="0" smtClean="0"/>
              <a:t>La Subsecretaria de Gestión Jurídica de la Secretaría Distrital de Movilidad, quien lo presidirá.</a:t>
            </a:r>
          </a:p>
          <a:p>
            <a:pPr algn="just"/>
            <a:r>
              <a:rPr lang="es-CO" dirty="0" smtClean="0"/>
              <a:t>El/la Subgerente Jurídico/a de la Empresa de Transporte Tercer Milenio TRANSMILENIO S.A.</a:t>
            </a:r>
          </a:p>
          <a:p>
            <a:pPr algn="just"/>
            <a:r>
              <a:rPr lang="es-CO" dirty="0" smtClean="0"/>
              <a:t>El/la Subdirector/a General Jurídico/a del Instituto de Desarrollo Urbano.</a:t>
            </a:r>
          </a:p>
          <a:p>
            <a:pPr algn="just"/>
            <a:r>
              <a:rPr lang="es-CO" dirty="0" smtClean="0"/>
              <a:t>El/la </a:t>
            </a:r>
            <a:r>
              <a:rPr lang="es-CO" dirty="0"/>
              <a:t>Subgerente </a:t>
            </a:r>
            <a:r>
              <a:rPr lang="es-CO" dirty="0" smtClean="0"/>
              <a:t>Jurídico/a del Terminal de Transporte S.A.</a:t>
            </a:r>
          </a:p>
          <a:p>
            <a:pPr algn="just"/>
            <a:r>
              <a:rPr lang="es-CO" dirty="0" smtClean="0"/>
              <a:t>El/la Jefe de la Oficina Jurídica de la Empresa METRO DE BOGOTÁ.</a:t>
            </a:r>
          </a:p>
          <a:p>
            <a:pPr algn="just"/>
            <a:r>
              <a:rPr lang="es-CO" dirty="0" smtClean="0"/>
              <a:t>El/la Jefe de la Oficina Asesora Jurídica de la Unidad Administrativa Especial de Rehabilitación y Mantenimiento Vial.</a:t>
            </a:r>
          </a:p>
          <a:p>
            <a:pPr algn="just"/>
            <a:r>
              <a:rPr lang="es-CO" dirty="0" smtClean="0"/>
              <a:t>El/la Subsecretario/a Jurídico/a de la Secretaría Jurídica Distrital, quien podrá delegar su asistencia, el cual contara con voz, pero sin voto.</a:t>
            </a:r>
          </a:p>
          <a:p>
            <a:pPr algn="just"/>
            <a:r>
              <a:rPr lang="es-CO" dirty="0" smtClean="0"/>
              <a:t>La Secretaría Técnica será ejercida por la Subsecretaria de Gestión Jurídica de la Secretaría Distrital de Movilidad, </a:t>
            </a:r>
            <a:r>
              <a:rPr lang="es-CO" dirty="0"/>
              <a:t>(Res. 06 de 2019 que modificó el art. 4 de la Res. 01 de 2017)</a:t>
            </a:r>
          </a:p>
        </p:txBody>
      </p:sp>
    </p:spTree>
    <p:extLst>
      <p:ext uri="{BB962C8B-B14F-4D97-AF65-F5344CB8AC3E}">
        <p14:creationId xmlns:p14="http://schemas.microsoft.com/office/powerpoint/2010/main" val="4129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1"/>
            <a:ext cx="12276306" cy="1809087"/>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p:cNvSpPr txBox="1">
            <a:spLocks/>
          </p:cNvSpPr>
          <p:nvPr/>
        </p:nvSpPr>
        <p:spPr>
          <a:xfrm>
            <a:off x="107472" y="295545"/>
            <a:ext cx="120192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smtClean="0">
                <a:solidFill>
                  <a:schemeClr val="bg1"/>
                </a:solidFill>
                <a:latin typeface="Arial Black" panose="020B0604020202020204" pitchFamily="34" charset="0"/>
                <a:cs typeface="Arial Black" panose="020B0604020202020204" pitchFamily="34" charset="0"/>
              </a:rPr>
              <a:t>Artículo 7. REUNIONES ORDINARIAS Y EXTRAORDINARIAS</a:t>
            </a:r>
            <a:endParaRPr lang="es-CO" sz="3600" b="1" dirty="0">
              <a:solidFill>
                <a:schemeClr val="bg1"/>
              </a:solidFill>
              <a:latin typeface="Arial Black" panose="020B0604020202020204" pitchFamily="34" charset="0"/>
              <a:cs typeface="Arial Black" panose="020B0604020202020204" pitchFamily="34" charset="0"/>
            </a:endParaRPr>
          </a:p>
        </p:txBody>
      </p:sp>
      <p:pic>
        <p:nvPicPr>
          <p:cNvPr id="19" name="Imagen 18">
            <a:extLst>
              <a:ext uri="{FF2B5EF4-FFF2-40B4-BE49-F238E27FC236}">
                <a16:creationId xmlns:a16="http://schemas.microsoft.com/office/drawing/2014/main" id="{5AFE7D3C-58BC-2143-B634-760752559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355" y="5920196"/>
            <a:ext cx="3472774" cy="816102"/>
          </a:xfrm>
          <a:prstGeom prst="rect">
            <a:avLst/>
          </a:prstGeom>
        </p:spPr>
      </p:pic>
      <p:sp>
        <p:nvSpPr>
          <p:cNvPr id="2" name="Rectángulo 1">
            <a:extLst>
              <a:ext uri="{FF2B5EF4-FFF2-40B4-BE49-F238E27FC236}">
                <a16:creationId xmlns:a16="http://schemas.microsoft.com/office/drawing/2014/main" id="{A797947B-4982-9742-B9DF-E217E5B3DAA4}"/>
              </a:ext>
            </a:extLst>
          </p:cNvPr>
          <p:cNvSpPr/>
          <p:nvPr/>
        </p:nvSpPr>
        <p:spPr>
          <a:xfrm>
            <a:off x="0" y="6636131"/>
            <a:ext cx="8239328" cy="369651"/>
          </a:xfrm>
          <a:prstGeom prst="rect">
            <a:avLst/>
          </a:pr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contenido 3"/>
          <p:cNvSpPr>
            <a:spLocks noGrp="1"/>
          </p:cNvSpPr>
          <p:nvPr>
            <p:ph idx="1"/>
          </p:nvPr>
        </p:nvSpPr>
        <p:spPr/>
        <p:txBody>
          <a:bodyPr>
            <a:normAutofit fontScale="85000" lnSpcReduction="10000"/>
          </a:bodyPr>
          <a:lstStyle/>
          <a:p>
            <a:pPr algn="just"/>
            <a:r>
              <a:rPr lang="es-CO" dirty="0" smtClean="0"/>
              <a:t>El Comité se reunirá de manera ordinaria cada dos (2) meses, constituyendo quórum decisorio la mitad mas uno  de sus miembros y de manera extraordinaria cuando las circunstancias lo requieran.</a:t>
            </a:r>
          </a:p>
          <a:p>
            <a:pPr algn="just"/>
            <a:r>
              <a:rPr lang="es-CO" dirty="0" smtClean="0"/>
              <a:t>Podrán ser invitados a las sesiones del Comité, los servidores públicos de las entidades Distritales o Nacionales, y/o expertos en la materia, cuando los integrantes del Comité lo consideren necesario.</a:t>
            </a:r>
          </a:p>
          <a:p>
            <a:pPr algn="just"/>
            <a:r>
              <a:rPr lang="es-CO" dirty="0" smtClean="0"/>
              <a:t>Las sesiones serán presenciales, sin perjuicio de la posibilidad de realizar sesiones virtuales cuando las circunstancias así lo ameriten, caso en el cual deberá existir manifestación previa de los integrantes de que participarán de manera virtual.</a:t>
            </a:r>
          </a:p>
          <a:p>
            <a:pPr algn="just"/>
            <a:r>
              <a:rPr lang="es-CO" dirty="0" smtClean="0"/>
              <a:t>En este último evento, cuando se deban someter asuntos a votación se utilizará el correo electrónico institucional de los integrantes del Comité, o los medios o aplicaciones tecnológicas que se concerten el día de la sesión y se fijará un plazo para emitir el voto.</a:t>
            </a:r>
            <a:endParaRPr lang="es-CO" dirty="0"/>
          </a:p>
        </p:txBody>
      </p:sp>
    </p:spTree>
    <p:extLst>
      <p:ext uri="{BB962C8B-B14F-4D97-AF65-F5344CB8AC3E}">
        <p14:creationId xmlns:p14="http://schemas.microsoft.com/office/powerpoint/2010/main" val="97748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1"/>
            <a:ext cx="12276306" cy="1809087"/>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p:cNvSpPr txBox="1">
            <a:spLocks/>
          </p:cNvSpPr>
          <p:nvPr/>
        </p:nvSpPr>
        <p:spPr>
          <a:xfrm>
            <a:off x="107472" y="295545"/>
            <a:ext cx="120192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000" b="1" dirty="0" smtClean="0">
                <a:solidFill>
                  <a:schemeClr val="bg1"/>
                </a:solidFill>
                <a:latin typeface="Arial Black" panose="020B0604020202020204" pitchFamily="34" charset="0"/>
                <a:cs typeface="Arial Black" panose="020B0604020202020204" pitchFamily="34" charset="0"/>
              </a:rPr>
              <a:t>3. PROGRAMACIÓN Y METODOLOGÍA DE PRÓXIMAS SESIONES Y PLAN DE TRABAJO</a:t>
            </a:r>
            <a:endParaRPr lang="es-CO" sz="2000" b="1" dirty="0">
              <a:solidFill>
                <a:schemeClr val="bg1"/>
              </a:solidFill>
              <a:latin typeface="Arial Black" panose="020B0604020202020204" pitchFamily="34" charset="0"/>
              <a:cs typeface="Arial Black" panose="020B0604020202020204" pitchFamily="34" charset="0"/>
            </a:endParaRPr>
          </a:p>
        </p:txBody>
      </p:sp>
      <p:pic>
        <p:nvPicPr>
          <p:cNvPr id="19" name="Imagen 18">
            <a:extLst>
              <a:ext uri="{FF2B5EF4-FFF2-40B4-BE49-F238E27FC236}">
                <a16:creationId xmlns:a16="http://schemas.microsoft.com/office/drawing/2014/main" id="{5AFE7D3C-58BC-2143-B634-760752559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355" y="5920196"/>
            <a:ext cx="3472774" cy="816102"/>
          </a:xfrm>
          <a:prstGeom prst="rect">
            <a:avLst/>
          </a:prstGeom>
        </p:spPr>
      </p:pic>
      <p:sp>
        <p:nvSpPr>
          <p:cNvPr id="2" name="Rectángulo 1">
            <a:extLst>
              <a:ext uri="{FF2B5EF4-FFF2-40B4-BE49-F238E27FC236}">
                <a16:creationId xmlns:a16="http://schemas.microsoft.com/office/drawing/2014/main" id="{A797947B-4982-9742-B9DF-E217E5B3DAA4}"/>
              </a:ext>
            </a:extLst>
          </p:cNvPr>
          <p:cNvSpPr/>
          <p:nvPr/>
        </p:nvSpPr>
        <p:spPr>
          <a:xfrm>
            <a:off x="0" y="6636131"/>
            <a:ext cx="8239328" cy="369651"/>
          </a:xfrm>
          <a:prstGeom prst="rect">
            <a:avLst/>
          </a:pr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contenido 3"/>
          <p:cNvSpPr>
            <a:spLocks noGrp="1"/>
          </p:cNvSpPr>
          <p:nvPr>
            <p:ph idx="1"/>
          </p:nvPr>
        </p:nvSpPr>
        <p:spPr/>
        <p:txBody>
          <a:bodyPr>
            <a:normAutofit/>
          </a:bodyPr>
          <a:lstStyle/>
          <a:p>
            <a:pPr algn="just">
              <a:buFont typeface="Wingdings" panose="05000000000000000000" pitchFamily="2" charset="2"/>
              <a:buChar char="Ø"/>
            </a:pPr>
            <a:r>
              <a:rPr lang="es-CO" sz="2100" dirty="0" smtClean="0">
                <a:solidFill>
                  <a:schemeClr val="tx1">
                    <a:lumMod val="75000"/>
                    <a:lumOff val="25000"/>
                  </a:schemeClr>
                </a:solidFill>
                <a:latin typeface="Arial" panose="020B0604020202020204" pitchFamily="34" charset="0"/>
                <a:cs typeface="Arial" panose="020B0604020202020204" pitchFamily="34" charset="0"/>
              </a:rPr>
              <a:t>Se </a:t>
            </a:r>
            <a:r>
              <a:rPr lang="es-CO" sz="2100" dirty="0">
                <a:solidFill>
                  <a:schemeClr val="tx1">
                    <a:lumMod val="75000"/>
                    <a:lumOff val="25000"/>
                  </a:schemeClr>
                </a:solidFill>
                <a:latin typeface="Arial" panose="020B0604020202020204" pitchFamily="34" charset="0"/>
                <a:cs typeface="Arial" panose="020B0604020202020204" pitchFamily="34" charset="0"/>
              </a:rPr>
              <a:t>busca una integración sistemática entre la cabeza del sector y cada una de las entidades adscritas y vinculadas, para lo cual se sugiere designar un enlace con el fin de ejercer una adecuada retroalimentación en los asuntos que </a:t>
            </a:r>
            <a:r>
              <a:rPr lang="es-CO" sz="2100" dirty="0" smtClean="0">
                <a:solidFill>
                  <a:schemeClr val="tx1">
                    <a:lumMod val="75000"/>
                    <a:lumOff val="25000"/>
                  </a:schemeClr>
                </a:solidFill>
                <a:latin typeface="Arial" panose="020B0604020202020204" pitchFamily="34" charset="0"/>
                <a:cs typeface="Arial" panose="020B0604020202020204" pitchFamily="34" charset="0"/>
              </a:rPr>
              <a:t>vinculan </a:t>
            </a:r>
            <a:r>
              <a:rPr lang="es-CO" sz="2100" dirty="0" smtClean="0">
                <a:solidFill>
                  <a:schemeClr val="tx1">
                    <a:lumMod val="75000"/>
                    <a:lumOff val="25000"/>
                  </a:schemeClr>
                </a:solidFill>
                <a:latin typeface="Arial" panose="020B0604020202020204" pitchFamily="34" charset="0"/>
                <a:cs typeface="Arial" panose="020B0604020202020204" pitchFamily="34" charset="0"/>
              </a:rPr>
              <a:t>la administración distrital.</a:t>
            </a:r>
          </a:p>
          <a:p>
            <a:pPr algn="just">
              <a:buFont typeface="Wingdings" panose="05000000000000000000" pitchFamily="2" charset="2"/>
              <a:buChar char="Ø"/>
            </a:pPr>
            <a:endParaRPr lang="es-CO" sz="2100" dirty="0" smtClean="0">
              <a:solidFill>
                <a:schemeClr val="tx1">
                  <a:lumMod val="75000"/>
                  <a:lumOff val="2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CO" sz="2100" dirty="0" smtClean="0">
                <a:solidFill>
                  <a:schemeClr val="tx1">
                    <a:lumMod val="75000"/>
                    <a:lumOff val="25000"/>
                  </a:schemeClr>
                </a:solidFill>
                <a:latin typeface="Arial" panose="020B0604020202020204" pitchFamily="34" charset="0"/>
                <a:cs typeface="Arial" panose="020B0604020202020204" pitchFamily="34" charset="0"/>
              </a:rPr>
              <a:t>Participación </a:t>
            </a:r>
            <a:r>
              <a:rPr lang="es-CO" sz="2100" dirty="0">
                <a:solidFill>
                  <a:schemeClr val="tx1">
                    <a:lumMod val="75000"/>
                    <a:lumOff val="25000"/>
                  </a:schemeClr>
                </a:solidFill>
                <a:latin typeface="Arial" panose="020B0604020202020204" pitchFamily="34" charset="0"/>
                <a:cs typeface="Arial" panose="020B0604020202020204" pitchFamily="34" charset="0"/>
              </a:rPr>
              <a:t>activa y conjunta entre el </a:t>
            </a:r>
            <a:r>
              <a:rPr lang="es-CO" sz="2100" dirty="0" smtClean="0">
                <a:solidFill>
                  <a:schemeClr val="tx1">
                    <a:lumMod val="75000"/>
                    <a:lumOff val="25000"/>
                  </a:schemeClr>
                </a:solidFill>
                <a:latin typeface="Arial" panose="020B0604020202020204" pitchFamily="34" charset="0"/>
                <a:cs typeface="Arial" panose="020B0604020202020204" pitchFamily="34" charset="0"/>
              </a:rPr>
              <a:t>sector movilidad, </a:t>
            </a:r>
            <a:r>
              <a:rPr lang="es-CO" sz="2100" dirty="0">
                <a:solidFill>
                  <a:schemeClr val="tx1">
                    <a:lumMod val="75000"/>
                    <a:lumOff val="25000"/>
                  </a:schemeClr>
                </a:solidFill>
                <a:latin typeface="Arial" panose="020B0604020202020204" pitchFamily="34" charset="0"/>
                <a:cs typeface="Arial" panose="020B0604020202020204" pitchFamily="34" charset="0"/>
              </a:rPr>
              <a:t>y de esta manera promover una cultura que permita implementar medidas y estrategias para la prevención del daño antijurídico</a:t>
            </a:r>
            <a:r>
              <a:rPr lang="es-CO" sz="2100" dirty="0" smtClean="0">
                <a:solidFill>
                  <a:schemeClr val="tx1">
                    <a:lumMod val="75000"/>
                    <a:lumOff val="25000"/>
                  </a:schemeClr>
                </a:solidFill>
                <a:latin typeface="Arial" panose="020B0604020202020204" pitchFamily="34" charset="0"/>
                <a:cs typeface="Arial" panose="020B0604020202020204" pitchFamily="34" charset="0"/>
              </a:rPr>
              <a:t>.</a:t>
            </a:r>
          </a:p>
          <a:p>
            <a:pPr algn="just">
              <a:buFont typeface="Wingdings" panose="05000000000000000000" pitchFamily="2" charset="2"/>
              <a:buChar char="Ø"/>
            </a:pPr>
            <a:endParaRPr lang="es-CO" sz="2100" dirty="0" smtClean="0">
              <a:solidFill>
                <a:schemeClr val="tx1">
                  <a:lumMod val="75000"/>
                  <a:lumOff val="2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ES" sz="2100" dirty="0">
                <a:latin typeface="Arial" panose="020B0604020202020204" pitchFamily="34" charset="0"/>
                <a:cs typeface="Arial" panose="020B0604020202020204" pitchFamily="34" charset="0"/>
              </a:rPr>
              <a:t>Definir fechas del Comité, se sugiere sesionar con posterioridad a cada sesión del Comité Jurídico Distrital, empleando como metodología, sesiones virtuales en virtud de las circunstancias de salud pública que enfrenta el País.</a:t>
            </a:r>
            <a:endParaRPr lang="es-CO" sz="2100" dirty="0">
              <a:latin typeface="Arial" panose="020B0604020202020204" pitchFamily="34" charset="0"/>
              <a:cs typeface="Arial" panose="020B0604020202020204" pitchFamily="34" charset="0"/>
            </a:endParaRPr>
          </a:p>
          <a:p>
            <a:pPr algn="just"/>
            <a:endParaRPr lang="es-CO" dirty="0"/>
          </a:p>
        </p:txBody>
      </p:sp>
    </p:spTree>
    <p:extLst>
      <p:ext uri="{BB962C8B-B14F-4D97-AF65-F5344CB8AC3E}">
        <p14:creationId xmlns:p14="http://schemas.microsoft.com/office/powerpoint/2010/main" val="2427083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3828</TotalTime>
  <Words>2218</Words>
  <Application>Microsoft Office PowerPoint</Application>
  <PresentationFormat>Panorámica</PresentationFormat>
  <Paragraphs>261</Paragraphs>
  <Slides>27</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Arial Black</vt:lpstr>
      <vt:lpstr>Arial Rounded MT Bold</vt:lpstr>
      <vt:lpstr>Calibri</vt:lpstr>
      <vt:lpstr>Calibri Light</vt:lpstr>
      <vt:lpstr>Century Gothic</vt:lpstr>
      <vt:lpstr>Wingdings</vt:lpstr>
      <vt:lpstr>Tema de Office</vt:lpstr>
      <vt:lpstr>   COMITÉ INTERSECTORIAL DE COORDINACIÓN JURÍDICA</vt:lpstr>
      <vt:lpstr>Presentación de PowerPoint</vt:lpstr>
      <vt:lpstr>Presentación de PowerPoint</vt:lpstr>
      <vt:lpstr>2. RESOLUCION 001/2017</vt:lpstr>
      <vt:lpstr>Presentación de PowerPoint</vt:lpstr>
      <vt:lpstr>Presentación de PowerPoint</vt:lpstr>
      <vt:lpstr>Presentación de PowerPoint</vt:lpstr>
      <vt:lpstr>Presentación de PowerPoint</vt:lpstr>
      <vt:lpstr>Presentación de PowerPoint</vt:lpstr>
      <vt:lpstr>4. COMITÉ JURÍDICO DISTRITAL</vt:lpstr>
      <vt:lpstr> 5. CRITERIOS DE TRABAJO CON ENTIDADES DEL SECTOR  DIRECCION DE REPRESENTACIÓN JUDICIAL</vt:lpstr>
      <vt:lpstr>Presentación de PowerPoint</vt:lpstr>
      <vt:lpstr>ACCIONES POPULARES Y DE GRUPO</vt:lpstr>
      <vt:lpstr>Presentación de PowerPoint</vt:lpstr>
      <vt:lpstr>Reparación Directa </vt:lpstr>
      <vt:lpstr>Presentación de PowerPoint</vt:lpstr>
      <vt:lpstr>Presentación de PowerPoint</vt:lpstr>
      <vt:lpstr>Presentación de PowerPoint</vt:lpstr>
      <vt:lpstr>      DIRECCIÓN DE NORMATIVIDAD Y CONCEPTOS  </vt:lpstr>
      <vt:lpstr>CRITERIOS PARA LA PRODUCCIÓN NORMATIVA.  </vt:lpstr>
      <vt:lpstr>CRITERIOS PARA LA PRODUCCIÓN NORMATIVA.  </vt:lpstr>
      <vt:lpstr>PLAN DE DESARROLLO DISTRITAL PARA EL PERIODO 2020-2023 </vt:lpstr>
      <vt:lpstr>DIRECCIÓN DE CONTRATACIÓN</vt:lpstr>
      <vt:lpstr>ARTÍCULO 42 DE LA LEY 80 </vt:lpstr>
      <vt:lpstr>  </vt:lpstr>
      <vt:lpstr>  </vt:lpstr>
      <vt:lpstr>   COMITÉ INTERSECTORIAL DE COORDINACIÓN JURÍDICA. GRACIAS!!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COMUNICACIÓN INTERNA</dc:title>
  <dc:creator>Karen Andrea Cortés Gutierrez</dc:creator>
  <cp:lastModifiedBy>diego valenzuela</cp:lastModifiedBy>
  <cp:revision>98</cp:revision>
  <dcterms:created xsi:type="dcterms:W3CDTF">2020-01-07T17:00:58Z</dcterms:created>
  <dcterms:modified xsi:type="dcterms:W3CDTF">2020-05-06T16:30:55Z</dcterms:modified>
</cp:coreProperties>
</file>