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3"/>
  </p:notesMasterIdLst>
  <p:sldIdLst>
    <p:sldId id="256" r:id="rId5"/>
    <p:sldId id="348" r:id="rId6"/>
    <p:sldId id="1408" r:id="rId7"/>
    <p:sldId id="1321" r:id="rId8"/>
    <p:sldId id="1409" r:id="rId9"/>
    <p:sldId id="1411" r:id="rId10"/>
    <p:sldId id="1415" r:id="rId11"/>
    <p:sldId id="1413" r:id="rId12"/>
    <p:sldId id="1414" r:id="rId13"/>
    <p:sldId id="1412" r:id="rId14"/>
    <p:sldId id="1410" r:id="rId15"/>
    <p:sldId id="1416" r:id="rId16"/>
    <p:sldId id="1417" r:id="rId17"/>
    <p:sldId id="1418" r:id="rId18"/>
    <p:sldId id="1428" r:id="rId19"/>
    <p:sldId id="1427" r:id="rId20"/>
    <p:sldId id="1429" r:id="rId21"/>
    <p:sldId id="1430" r:id="rId22"/>
  </p:sldIdLst>
  <p:sldSz cx="17181513" cy="9702800"/>
  <p:notesSz cx="7010400" cy="9236075"/>
  <p:defaultText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056" userDrawn="1">
          <p15:clr>
            <a:srgbClr val="A4A3A4"/>
          </p15:clr>
        </p15:guide>
        <p15:guide id="4" pos="54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Paola Luna Torres" initials="APL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C3D"/>
    <a:srgbClr val="184479"/>
    <a:srgbClr val="F39C40"/>
    <a:srgbClr val="FF7C80"/>
    <a:srgbClr val="173557"/>
    <a:srgbClr val="808D28"/>
    <a:srgbClr val="F39645"/>
    <a:srgbClr val="001F60"/>
    <a:srgbClr val="4A531E"/>
    <a:srgbClr val="183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0614" autoAdjust="0"/>
  </p:normalViewPr>
  <p:slideViewPr>
    <p:cSldViewPr>
      <p:cViewPr varScale="1">
        <p:scale>
          <a:sx n="74" d="100"/>
          <a:sy n="74" d="100"/>
        </p:scale>
        <p:origin x="804" y="84"/>
      </p:cViewPr>
      <p:guideLst>
        <p:guide orient="horz" pos="3056"/>
        <p:guide pos="5412"/>
      </p:guideLst>
    </p:cSldViewPr>
  </p:slideViewPr>
  <p:outlineViewPr>
    <p:cViewPr>
      <p:scale>
        <a:sx n="33" d="100"/>
        <a:sy n="33" d="100"/>
      </p:scale>
      <p:origin x="0" y="0"/>
    </p:cViewPr>
  </p:outlineViewPr>
  <p:notesTextViewPr>
    <p:cViewPr>
      <p:scale>
        <a:sx n="70" d="100"/>
        <a:sy n="70" d="100"/>
      </p:scale>
      <p:origin x="0" y="0"/>
    </p:cViewPr>
  </p:notesTextViewPr>
  <p:sorterViewPr>
    <p:cViewPr>
      <p:scale>
        <a:sx n="33" d="100"/>
        <a:sy n="33" d="100"/>
      </p:scale>
      <p:origin x="0" y="0"/>
    </p:cViewPr>
  </p:sorterViewPr>
  <p:notesViewPr>
    <p:cSldViewPr>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1804"/>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idx="1"/>
          </p:nvPr>
        </p:nvSpPr>
        <p:spPr>
          <a:xfrm>
            <a:off x="3970939" y="0"/>
            <a:ext cx="3037840" cy="461804"/>
          </a:xfrm>
          <a:prstGeom prst="rect">
            <a:avLst/>
          </a:prstGeom>
        </p:spPr>
        <p:txBody>
          <a:bodyPr vert="horz" lIns="92446" tIns="46223" rIns="92446" bIns="46223" rtlCol="0"/>
          <a:lstStyle>
            <a:lvl1pPr algn="r">
              <a:defRPr sz="1200"/>
            </a:lvl1pPr>
          </a:lstStyle>
          <a:p>
            <a:fld id="{650B1C17-2BF6-425D-8E92-BFE42E71C80D}" type="datetimeFigureOut">
              <a:rPr lang="es-CO" smtClean="0"/>
              <a:pPr/>
              <a:t>4/07/2022</a:t>
            </a:fld>
            <a:endParaRPr lang="es-CO"/>
          </a:p>
        </p:txBody>
      </p:sp>
      <p:sp>
        <p:nvSpPr>
          <p:cNvPr id="4" name="3 Marcador de imagen de diapositiva"/>
          <p:cNvSpPr>
            <a:spLocks noGrp="1" noRot="1" noChangeAspect="1"/>
          </p:cNvSpPr>
          <p:nvPr>
            <p:ph type="sldImg" idx="2"/>
          </p:nvPr>
        </p:nvSpPr>
        <p:spPr>
          <a:xfrm>
            <a:off x="439738" y="692150"/>
            <a:ext cx="6132512" cy="3463925"/>
          </a:xfrm>
          <a:prstGeom prst="rect">
            <a:avLst/>
          </a:prstGeom>
          <a:noFill/>
          <a:ln w="12700">
            <a:solidFill>
              <a:prstClr val="black"/>
            </a:solidFill>
          </a:ln>
        </p:spPr>
        <p:txBody>
          <a:bodyPr vert="horz" lIns="92446" tIns="46223" rIns="92446" bIns="46223" rtlCol="0" anchor="ctr"/>
          <a:lstStyle/>
          <a:p>
            <a:endParaRPr lang="es-CO"/>
          </a:p>
        </p:txBody>
      </p:sp>
      <p:sp>
        <p:nvSpPr>
          <p:cNvPr id="5" name="4 Marcador de notas"/>
          <p:cNvSpPr>
            <a:spLocks noGrp="1"/>
          </p:cNvSpPr>
          <p:nvPr>
            <p:ph type="body" sz="quarter" idx="3"/>
          </p:nvPr>
        </p:nvSpPr>
        <p:spPr>
          <a:xfrm>
            <a:off x="701041" y="4387136"/>
            <a:ext cx="5608320" cy="4156234"/>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1" y="8772669"/>
            <a:ext cx="3037840" cy="461804"/>
          </a:xfrm>
          <a:prstGeom prst="rect">
            <a:avLst/>
          </a:prstGeom>
        </p:spPr>
        <p:txBody>
          <a:bodyPr vert="horz" lIns="92446" tIns="46223" rIns="92446" bIns="46223"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9" y="8772669"/>
            <a:ext cx="3037840" cy="461804"/>
          </a:xfrm>
          <a:prstGeom prst="rect">
            <a:avLst/>
          </a:prstGeom>
        </p:spPr>
        <p:txBody>
          <a:bodyPr vert="horz" lIns="92446" tIns="46223" rIns="92446" bIns="46223" rtlCol="0" anchor="b"/>
          <a:lstStyle>
            <a:lvl1pPr algn="r">
              <a:defRPr sz="1200"/>
            </a:lvl1pPr>
          </a:lstStyle>
          <a:p>
            <a:fld id="{32A509F4-037A-41D7-8F2C-CCCE893D3C24}" type="slidenum">
              <a:rPr lang="es-CO" smtClean="0"/>
              <a:pPr/>
              <a:t>‹Nº›</a:t>
            </a:fld>
            <a:endParaRPr lang="es-CO"/>
          </a:p>
        </p:txBody>
      </p:sp>
    </p:spTree>
    <p:extLst>
      <p:ext uri="{BB962C8B-B14F-4D97-AF65-F5344CB8AC3E}">
        <p14:creationId xmlns:p14="http://schemas.microsoft.com/office/powerpoint/2010/main" val="3908469502"/>
      </p:ext>
    </p:extLst>
  </p:cSld>
  <p:clrMap bg1="lt1" tx1="dk1" bg2="lt2" tx2="dk2" accent1="accent1" accent2="accent2" accent3="accent3" accent4="accent4" accent5="accent5" accent6="accent6" hlink="hlink" folHlink="folHlink"/>
  <p:notesStyle>
    <a:lvl1pPr marL="0" algn="l" defTabSz="1536192" rtl="0" eaLnBrk="1" latinLnBrk="0" hangingPunct="1">
      <a:defRPr sz="2000" kern="1200">
        <a:solidFill>
          <a:schemeClr val="tx1"/>
        </a:solidFill>
        <a:latin typeface="+mn-lt"/>
        <a:ea typeface="+mn-ea"/>
        <a:cs typeface="+mn-cs"/>
      </a:defRPr>
    </a:lvl1pPr>
    <a:lvl2pPr marL="768096" algn="l" defTabSz="1536192" rtl="0" eaLnBrk="1" latinLnBrk="0" hangingPunct="1">
      <a:defRPr sz="2000" kern="1200">
        <a:solidFill>
          <a:schemeClr val="tx1"/>
        </a:solidFill>
        <a:latin typeface="+mn-lt"/>
        <a:ea typeface="+mn-ea"/>
        <a:cs typeface="+mn-cs"/>
      </a:defRPr>
    </a:lvl2pPr>
    <a:lvl3pPr marL="1536192" algn="l" defTabSz="1536192" rtl="0" eaLnBrk="1" latinLnBrk="0" hangingPunct="1">
      <a:defRPr sz="2000" kern="1200">
        <a:solidFill>
          <a:schemeClr val="tx1"/>
        </a:solidFill>
        <a:latin typeface="+mn-lt"/>
        <a:ea typeface="+mn-ea"/>
        <a:cs typeface="+mn-cs"/>
      </a:defRPr>
    </a:lvl3pPr>
    <a:lvl4pPr marL="2304288" algn="l" defTabSz="1536192" rtl="0" eaLnBrk="1" latinLnBrk="0" hangingPunct="1">
      <a:defRPr sz="2000" kern="1200">
        <a:solidFill>
          <a:schemeClr val="tx1"/>
        </a:solidFill>
        <a:latin typeface="+mn-lt"/>
        <a:ea typeface="+mn-ea"/>
        <a:cs typeface="+mn-cs"/>
      </a:defRPr>
    </a:lvl4pPr>
    <a:lvl5pPr marL="3072384" algn="l" defTabSz="1536192" rtl="0" eaLnBrk="1" latinLnBrk="0" hangingPunct="1">
      <a:defRPr sz="2000" kern="1200">
        <a:solidFill>
          <a:schemeClr val="tx1"/>
        </a:solidFill>
        <a:latin typeface="+mn-lt"/>
        <a:ea typeface="+mn-ea"/>
        <a:cs typeface="+mn-cs"/>
      </a:defRPr>
    </a:lvl5pPr>
    <a:lvl6pPr marL="3840480" algn="l" defTabSz="1536192" rtl="0" eaLnBrk="1" latinLnBrk="0" hangingPunct="1">
      <a:defRPr sz="2000" kern="1200">
        <a:solidFill>
          <a:schemeClr val="tx1"/>
        </a:solidFill>
        <a:latin typeface="+mn-lt"/>
        <a:ea typeface="+mn-ea"/>
        <a:cs typeface="+mn-cs"/>
      </a:defRPr>
    </a:lvl6pPr>
    <a:lvl7pPr marL="4608576" algn="l" defTabSz="1536192" rtl="0" eaLnBrk="1" latinLnBrk="0" hangingPunct="1">
      <a:defRPr sz="2000" kern="1200">
        <a:solidFill>
          <a:schemeClr val="tx1"/>
        </a:solidFill>
        <a:latin typeface="+mn-lt"/>
        <a:ea typeface="+mn-ea"/>
        <a:cs typeface="+mn-cs"/>
      </a:defRPr>
    </a:lvl7pPr>
    <a:lvl8pPr marL="5376672" algn="l" defTabSz="1536192" rtl="0" eaLnBrk="1" latinLnBrk="0" hangingPunct="1">
      <a:defRPr sz="2000" kern="1200">
        <a:solidFill>
          <a:schemeClr val="tx1"/>
        </a:solidFill>
        <a:latin typeface="+mn-lt"/>
        <a:ea typeface="+mn-ea"/>
        <a:cs typeface="+mn-cs"/>
      </a:defRPr>
    </a:lvl8pPr>
    <a:lvl9pPr marL="6144768" algn="l" defTabSz="1536192"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8D5E625-1D29-44F1-AA62-40B94A4CB29C}" type="slidenum">
              <a:rPr lang="en-US" smtClean="0"/>
              <a:t>1</a:t>
            </a:fld>
            <a:endParaRPr lang="en-US" dirty="0"/>
          </a:p>
        </p:txBody>
      </p:sp>
    </p:spTree>
    <p:extLst>
      <p:ext uri="{BB962C8B-B14F-4D97-AF65-F5344CB8AC3E}">
        <p14:creationId xmlns:p14="http://schemas.microsoft.com/office/powerpoint/2010/main" val="412171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7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8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47689" y="1587937"/>
            <a:ext cx="12886136" cy="3378012"/>
          </a:xfrm>
        </p:spPr>
        <p:txBody>
          <a:bodyPr anchor="b"/>
          <a:lstStyle>
            <a:lvl1pPr algn="ctr">
              <a:defRPr sz="839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147689" y="5096218"/>
            <a:ext cx="12886136" cy="2342597"/>
          </a:xfrm>
        </p:spPr>
        <p:txBody>
          <a:bodyPr/>
          <a:lstStyle>
            <a:lvl1pPr marL="0" indent="0" algn="ctr">
              <a:buNone/>
              <a:defRPr sz="3360"/>
            </a:lvl1pPr>
            <a:lvl2pPr marL="640003" indent="0" algn="ctr">
              <a:buNone/>
              <a:defRPr sz="2800"/>
            </a:lvl2pPr>
            <a:lvl3pPr marL="1280004" indent="0" algn="ctr">
              <a:buNone/>
              <a:defRPr sz="2519"/>
            </a:lvl3pPr>
            <a:lvl4pPr marL="1920007" indent="0" algn="ctr">
              <a:buNone/>
              <a:defRPr sz="2240"/>
            </a:lvl4pPr>
            <a:lvl5pPr marL="2560007" indent="0" algn="ctr">
              <a:buNone/>
              <a:defRPr sz="2240"/>
            </a:lvl5pPr>
            <a:lvl6pPr marL="3200010" indent="0" algn="ctr">
              <a:buNone/>
              <a:defRPr sz="2240"/>
            </a:lvl6pPr>
            <a:lvl7pPr marL="3840011" indent="0" algn="ctr">
              <a:buNone/>
              <a:defRPr sz="2240"/>
            </a:lvl7pPr>
            <a:lvl8pPr marL="4480014" indent="0" algn="ctr">
              <a:buNone/>
              <a:defRPr sz="2240"/>
            </a:lvl8pPr>
            <a:lvl9pPr marL="5120015" indent="0" algn="ctr">
              <a:buNone/>
              <a:defRPr sz="224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89506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940780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83662"/>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58" r:id="rId3"/>
    <p:sldLayoutId id="2147483659" r:id="rId4"/>
  </p:sldLayoutIdLst>
  <p:txStyles>
    <p:titleStyle>
      <a:lvl1pPr algn="ctr" defTabSz="1535972" rtl="0" eaLnBrk="1" latinLnBrk="0" hangingPunct="1">
        <a:spcBef>
          <a:spcPct val="0"/>
        </a:spcBef>
        <a:buNone/>
        <a:defRPr sz="7400" kern="1200">
          <a:solidFill>
            <a:schemeClr val="tx1"/>
          </a:solidFill>
          <a:latin typeface="+mj-lt"/>
          <a:ea typeface="+mj-ea"/>
          <a:cs typeface="+mj-cs"/>
        </a:defRPr>
      </a:lvl1pPr>
    </p:titleStyle>
    <p:bodyStyle>
      <a:lvl1pPr marL="575990" indent="-575990" algn="l" defTabSz="1535972" rtl="0" eaLnBrk="1" latinLnBrk="0" hangingPunct="1">
        <a:spcBef>
          <a:spcPct val="20000"/>
        </a:spcBef>
        <a:buFont typeface="Arial" pitchFamily="34" charset="0"/>
        <a:buChar char="•"/>
        <a:defRPr sz="5400" kern="1200">
          <a:solidFill>
            <a:schemeClr val="tx1"/>
          </a:solidFill>
          <a:latin typeface="+mn-lt"/>
          <a:ea typeface="+mn-ea"/>
          <a:cs typeface="+mn-cs"/>
        </a:defRPr>
      </a:lvl1pPr>
      <a:lvl2pPr marL="1247978" indent="-479991" algn="l" defTabSz="1535972" rtl="0" eaLnBrk="1" latinLnBrk="0" hangingPunct="1">
        <a:spcBef>
          <a:spcPct val="20000"/>
        </a:spcBef>
        <a:buFont typeface="Arial" pitchFamily="34" charset="0"/>
        <a:buChar char="–"/>
        <a:defRPr sz="4700" kern="1200">
          <a:solidFill>
            <a:schemeClr val="tx1"/>
          </a:solidFill>
          <a:latin typeface="+mn-lt"/>
          <a:ea typeface="+mn-ea"/>
          <a:cs typeface="+mn-cs"/>
        </a:defRPr>
      </a:lvl2pPr>
      <a:lvl3pPr marL="1919966" indent="-383993" algn="l" defTabSz="1535972"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87951"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45593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22392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4991912"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75989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2788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upercade.bogota.gov.co/"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bogota.gov.co/sdq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JI_0579.jpg"/>
          <p:cNvPicPr>
            <a:picLocks noChangeAspect="1"/>
          </p:cNvPicPr>
          <p:nvPr/>
        </p:nvPicPr>
        <p:blipFill rotWithShape="1">
          <a:blip r:embed="rId3" cstate="screen">
            <a:extLst>
              <a:ext uri="{28A0092B-C50C-407E-A947-70E740481C1C}">
                <a14:useLocalDpi xmlns:a14="http://schemas.microsoft.com/office/drawing/2010/main"/>
              </a:ext>
            </a:extLst>
          </a:blip>
          <a:srcRect b="-557"/>
          <a:stretch/>
        </p:blipFill>
        <p:spPr>
          <a:xfrm>
            <a:off x="57024" y="-154685"/>
            <a:ext cx="17346814" cy="10051147"/>
          </a:xfrm>
          <a:prstGeom prst="rect">
            <a:avLst/>
          </a:prstGeom>
        </p:spPr>
      </p:pic>
      <p:sp>
        <p:nvSpPr>
          <p:cNvPr id="4" name="Rectángulo 4">
            <a:extLst>
              <a:ext uri="{FF2B5EF4-FFF2-40B4-BE49-F238E27FC236}">
                <a16:creationId xmlns:a16="http://schemas.microsoft.com/office/drawing/2014/main" id="{A4CA4874-5C22-437A-A4D7-DDE5F597E87F}"/>
              </a:ext>
            </a:extLst>
          </p:cNvPr>
          <p:cNvSpPr/>
          <p:nvPr/>
        </p:nvSpPr>
        <p:spPr>
          <a:xfrm>
            <a:off x="57024" y="-138615"/>
            <a:ext cx="17346814" cy="9980030"/>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76" dirty="0"/>
              <a:t> </a:t>
            </a:r>
          </a:p>
        </p:txBody>
      </p:sp>
      <p:pic>
        <p:nvPicPr>
          <p:cNvPr id="6" name="Google Shape;395;p1" descr="Imagen que contiene dibujo&#10;&#10;Descripción generada automáticamente">
            <a:extLst>
              <a:ext uri="{FF2B5EF4-FFF2-40B4-BE49-F238E27FC236}">
                <a16:creationId xmlns:a16="http://schemas.microsoft.com/office/drawing/2014/main" id="{8AAE5F09-D63A-6341-84B8-04B0B1B8A1DE}"/>
              </a:ext>
            </a:extLst>
          </p:cNvPr>
          <p:cNvPicPr preferRelativeResize="0"/>
          <p:nvPr/>
        </p:nvPicPr>
        <p:blipFill rotWithShape="1">
          <a:blip r:embed="rId4">
            <a:alphaModFix/>
          </a:blip>
          <a:srcRect/>
          <a:stretch/>
        </p:blipFill>
        <p:spPr>
          <a:xfrm>
            <a:off x="6012905" y="8526596"/>
            <a:ext cx="5435052" cy="1200449"/>
          </a:xfrm>
          <a:prstGeom prst="rect">
            <a:avLst/>
          </a:prstGeom>
          <a:noFill/>
          <a:ln>
            <a:noFill/>
          </a:ln>
        </p:spPr>
      </p:pic>
      <p:pic>
        <p:nvPicPr>
          <p:cNvPr id="3" name="Imagen 2">
            <a:extLst>
              <a:ext uri="{FF2B5EF4-FFF2-40B4-BE49-F238E27FC236}">
                <a16:creationId xmlns:a16="http://schemas.microsoft.com/office/drawing/2014/main" id="{EBC3A980-A247-40B5-8A2E-FFD3E250392E}"/>
              </a:ext>
            </a:extLst>
          </p:cNvPr>
          <p:cNvPicPr>
            <a:picLocks noChangeAspect="1"/>
          </p:cNvPicPr>
          <p:nvPr/>
        </p:nvPicPr>
        <p:blipFill>
          <a:blip r:embed="rId5"/>
          <a:stretch>
            <a:fillRect/>
          </a:stretch>
        </p:blipFill>
        <p:spPr>
          <a:xfrm>
            <a:off x="57024" y="5426434"/>
            <a:ext cx="17346814" cy="3209562"/>
          </a:xfrm>
          <a:prstGeom prst="rect">
            <a:avLst/>
          </a:prstGeom>
        </p:spPr>
      </p:pic>
      <p:pic>
        <p:nvPicPr>
          <p:cNvPr id="5" name="Imagen 4">
            <a:extLst>
              <a:ext uri="{FF2B5EF4-FFF2-40B4-BE49-F238E27FC236}">
                <a16:creationId xmlns:a16="http://schemas.microsoft.com/office/drawing/2014/main" id="{7EEB8F57-9A61-409C-A082-E406FE9FD439}"/>
              </a:ext>
            </a:extLst>
          </p:cNvPr>
          <p:cNvPicPr>
            <a:picLocks noChangeAspect="1"/>
          </p:cNvPicPr>
          <p:nvPr/>
        </p:nvPicPr>
        <p:blipFill>
          <a:blip r:embed="rId6"/>
          <a:stretch>
            <a:fillRect/>
          </a:stretch>
        </p:blipFill>
        <p:spPr>
          <a:xfrm>
            <a:off x="6421517" y="49884"/>
            <a:ext cx="3856284" cy="1470007"/>
          </a:xfrm>
          <a:prstGeom prst="rect">
            <a:avLst/>
          </a:prstGeom>
        </p:spPr>
      </p:pic>
      <p:sp>
        <p:nvSpPr>
          <p:cNvPr id="10" name="Google Shape;173;p2">
            <a:extLst>
              <a:ext uri="{FF2B5EF4-FFF2-40B4-BE49-F238E27FC236}">
                <a16:creationId xmlns:a16="http://schemas.microsoft.com/office/drawing/2014/main" id="{39E3CD1B-56D3-4C55-9A33-6EB970B93D53}"/>
              </a:ext>
            </a:extLst>
          </p:cNvPr>
          <p:cNvSpPr txBox="1"/>
          <p:nvPr/>
        </p:nvSpPr>
        <p:spPr>
          <a:xfrm>
            <a:off x="783304" y="2061789"/>
            <a:ext cx="16341185" cy="2670111"/>
          </a:xfrm>
          <a:prstGeom prst="rect">
            <a:avLst/>
          </a:prstGeom>
          <a:noFill/>
          <a:ln>
            <a:noFill/>
          </a:ln>
        </p:spPr>
        <p:txBody>
          <a:bodyPr spcFirstLastPara="1" wrap="square" lIns="172413" tIns="172413" rIns="172413" bIns="172413" anchor="t" anchorCtr="0">
            <a:spAutoFit/>
          </a:bodyPr>
          <a:lstStyle/>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ESTRATEGIA DE RENDICIÓN DE CUENTAS LOCALES 2022 GESTIÓN 2021</a:t>
            </a: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SECTOR MOVILIDAD</a:t>
            </a:r>
          </a:p>
          <a:p>
            <a:pPr algn="ctr" defTabSz="1724376">
              <a:buClr>
                <a:srgbClr val="000000"/>
              </a:buClr>
              <a:buSzPts val="5100"/>
            </a:pPr>
            <a:endParaRPr lang="es-CO" sz="3772" b="1" kern="0" dirty="0">
              <a:solidFill>
                <a:schemeClr val="bg1"/>
              </a:solidFill>
              <a:latin typeface="Century Gothic" panose="020B0502020202020204" pitchFamily="34" charset="0"/>
              <a:cs typeface="Arial"/>
              <a:sym typeface="Arial"/>
            </a:endParaRP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LOCALIDAD TUNJUELITO</a:t>
            </a:r>
          </a:p>
        </p:txBody>
      </p:sp>
    </p:spTree>
    <p:extLst>
      <p:ext uri="{BB962C8B-B14F-4D97-AF65-F5344CB8AC3E}">
        <p14:creationId xmlns:p14="http://schemas.microsoft.com/office/powerpoint/2010/main" val="375053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5"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7. Control de tránsito y transporte</a:t>
            </a:r>
          </a:p>
        </p:txBody>
      </p:sp>
      <p:sp>
        <p:nvSpPr>
          <p:cNvPr id="10" name="CuadroTexto 9">
            <a:extLst>
              <a:ext uri="{FF2B5EF4-FFF2-40B4-BE49-F238E27FC236}">
                <a16:creationId xmlns:a16="http://schemas.microsoft.com/office/drawing/2014/main" id="{E6DC8209-149E-2352-F0E0-0469E8F8B155}"/>
              </a:ext>
            </a:extLst>
          </p:cNvPr>
          <p:cNvSpPr txBox="1"/>
          <p:nvPr/>
        </p:nvSpPr>
        <p:spPr>
          <a:xfrm>
            <a:off x="7798668" y="2675890"/>
            <a:ext cx="3572207" cy="400110"/>
          </a:xfrm>
          <a:prstGeom prst="rect">
            <a:avLst/>
          </a:prstGeom>
          <a:noFill/>
          <a:ln>
            <a:solidFill>
              <a:schemeClr val="tx1"/>
            </a:solidFill>
          </a:ln>
        </p:spPr>
        <p:txBody>
          <a:bodyPr wrap="square" rtlCol="0">
            <a:spAutoFit/>
          </a:bodyPr>
          <a:lstStyle/>
          <a:p>
            <a:r>
              <a:rPr lang="es-ES" sz="2000" dirty="0">
                <a:solidFill>
                  <a:srgbClr val="184479"/>
                </a:solidFill>
              </a:rPr>
              <a:t> </a:t>
            </a:r>
            <a:r>
              <a:rPr lang="es-ES" sz="1800" dirty="0">
                <a:solidFill>
                  <a:srgbClr val="184479"/>
                </a:solidFill>
                <a:latin typeface="Arial Black" panose="020B0A04020102020204" pitchFamily="34" charset="0"/>
              </a:rPr>
              <a:t>Comparendos de tipo C-02</a:t>
            </a:r>
          </a:p>
        </p:txBody>
      </p:sp>
      <p:cxnSp>
        <p:nvCxnSpPr>
          <p:cNvPr id="12" name="Conector recto 11">
            <a:extLst>
              <a:ext uri="{FF2B5EF4-FFF2-40B4-BE49-F238E27FC236}">
                <a16:creationId xmlns:a16="http://schemas.microsoft.com/office/drawing/2014/main" id="{545BA62A-BDE2-FCDD-BC0D-6C0BCDB10BDB}"/>
              </a:ext>
            </a:extLst>
          </p:cNvPr>
          <p:cNvCxnSpPr>
            <a:cxnSpLocks/>
            <a:endCxn id="10" idx="1"/>
          </p:cNvCxnSpPr>
          <p:nvPr/>
        </p:nvCxnSpPr>
        <p:spPr>
          <a:xfrm flipV="1">
            <a:off x="7798668" y="2875945"/>
            <a:ext cx="0" cy="200055"/>
          </a:xfrm>
          <a:prstGeom prst="line">
            <a:avLst/>
          </a:prstGeom>
        </p:spPr>
        <p:style>
          <a:lnRef idx="1">
            <a:schemeClr val="dk1"/>
          </a:lnRef>
          <a:fillRef idx="0">
            <a:schemeClr val="dk1"/>
          </a:fillRef>
          <a:effectRef idx="0">
            <a:schemeClr val="dk1"/>
          </a:effectRef>
          <a:fontRef idx="minor">
            <a:schemeClr val="tx1"/>
          </a:fontRef>
        </p:style>
      </p:cxnSp>
      <p:cxnSp>
        <p:nvCxnSpPr>
          <p:cNvPr id="19" name="Conector recto 18">
            <a:extLst>
              <a:ext uri="{FF2B5EF4-FFF2-40B4-BE49-F238E27FC236}">
                <a16:creationId xmlns:a16="http://schemas.microsoft.com/office/drawing/2014/main" id="{231621A8-BB81-4693-F422-941878FB4D28}"/>
              </a:ext>
            </a:extLst>
          </p:cNvPr>
          <p:cNvCxnSpPr>
            <a:cxnSpLocks/>
          </p:cNvCxnSpPr>
          <p:nvPr/>
        </p:nvCxnSpPr>
        <p:spPr>
          <a:xfrm flipV="1">
            <a:off x="11370875" y="2689225"/>
            <a:ext cx="0" cy="42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CuadroTexto 65">
            <a:extLst>
              <a:ext uri="{FF2B5EF4-FFF2-40B4-BE49-F238E27FC236}">
                <a16:creationId xmlns:a16="http://schemas.microsoft.com/office/drawing/2014/main" id="{15F5EC41-08A5-D0CA-C0DF-BAD32C75A3FB}"/>
              </a:ext>
            </a:extLst>
          </p:cNvPr>
          <p:cNvSpPr txBox="1"/>
          <p:nvPr/>
        </p:nvSpPr>
        <p:spPr>
          <a:xfrm>
            <a:off x="1083466" y="1033715"/>
            <a:ext cx="15146628" cy="1200329"/>
          </a:xfrm>
          <a:prstGeom prst="rect">
            <a:avLst/>
          </a:prstGeom>
          <a:noFill/>
        </p:spPr>
        <p:txBody>
          <a:bodyPr wrap="square">
            <a:spAutoFit/>
          </a:bodyPr>
          <a:lstStyle/>
          <a:p>
            <a:r>
              <a:rPr lang="es-CO" sz="2400" dirty="0">
                <a:effectLst/>
                <a:latin typeface="Arial Narrow" panose="020B0606020202030204" pitchFamily="34" charset="0"/>
                <a:ea typeface="Arial" panose="020B0604020202020204" pitchFamily="34" charset="0"/>
                <a:cs typeface="Arial" panose="020B0604020202020204" pitchFamily="34" charset="0"/>
              </a:rPr>
              <a:t>Para la Localidad de Tunjuelito, en el año 2021, hubo un total de 15376 comparendos, de los cuales se comparte la información relacionada con la cantidad de comparendos por medio de imposición; la cantidad de comparendos por tipo de vehículo y el top de las cinco (5) infracciones </a:t>
            </a:r>
            <a:endParaRPr lang="es-ES" sz="2400" dirty="0"/>
          </a:p>
        </p:txBody>
      </p:sp>
      <p:pic>
        <p:nvPicPr>
          <p:cNvPr id="3" name="Imagen 2">
            <a:extLst>
              <a:ext uri="{FF2B5EF4-FFF2-40B4-BE49-F238E27FC236}">
                <a16:creationId xmlns:a16="http://schemas.microsoft.com/office/drawing/2014/main" id="{2D7A12CA-579B-427A-9157-1D60971EE237}"/>
              </a:ext>
            </a:extLst>
          </p:cNvPr>
          <p:cNvPicPr>
            <a:picLocks noChangeAspect="1"/>
          </p:cNvPicPr>
          <p:nvPr/>
        </p:nvPicPr>
        <p:blipFill>
          <a:blip r:embed="rId2"/>
          <a:stretch>
            <a:fillRect/>
          </a:stretch>
        </p:blipFill>
        <p:spPr>
          <a:xfrm>
            <a:off x="785698" y="2675890"/>
            <a:ext cx="6336705" cy="6716907"/>
          </a:xfrm>
          <a:prstGeom prst="rect">
            <a:avLst/>
          </a:prstGeom>
        </p:spPr>
      </p:pic>
      <p:pic>
        <p:nvPicPr>
          <p:cNvPr id="1026" name="Picture 2">
            <a:extLst>
              <a:ext uri="{FF2B5EF4-FFF2-40B4-BE49-F238E27FC236}">
                <a16:creationId xmlns:a16="http://schemas.microsoft.com/office/drawing/2014/main" id="{A7A78C51-BB56-476A-9F93-71E98C49AF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8667" y="3072171"/>
            <a:ext cx="3575857" cy="38546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418D42-2A9B-4B24-AA4D-7034E3FAEA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75435" y="2675890"/>
            <a:ext cx="4320000" cy="204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9516A5E-3F9F-4753-ACD3-5EA138B29B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50788" y="4950768"/>
            <a:ext cx="4320000" cy="204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BB20EBD-78B5-461A-909A-125D70FCCED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50" b="32531"/>
          <a:stretch/>
        </p:blipFill>
        <p:spPr bwMode="auto">
          <a:xfrm>
            <a:off x="12050788" y="7225646"/>
            <a:ext cx="4320000" cy="210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68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058484"/>
            <a:ext cx="14814815" cy="1384995"/>
          </a:xfrm>
          <a:prstGeom prst="rect">
            <a:avLst/>
          </a:prstGeom>
          <a:noFill/>
        </p:spPr>
        <p:txBody>
          <a:bodyPr wrap="square" rtlCol="0">
            <a:spAutoFit/>
          </a:bodyPr>
          <a:lstStyle/>
          <a:p>
            <a:pPr algn="just"/>
            <a:r>
              <a:rPr lang="es-CO" sz="2800" dirty="0">
                <a:highlight>
                  <a:srgbClr val="FFFFFF"/>
                </a:highlight>
                <a:latin typeface="Arial Narrow" panose="020B0606020202030204" pitchFamily="34" charset="0"/>
                <a:cs typeface="Arial" panose="020B0604020202020204" pitchFamily="34" charset="0"/>
              </a:rPr>
              <a:t>Durante 2021, en la localidad de Tunjuelito se atendieron 739 solicitudes de Planes de Manejo de Tránsito – PMT que equivalen al 1% del total de PMT atendidos en Bogotá. Sobre los PMT en la localidad, 81% son PMT para obras de infraestructura y 19% son PMT para obras de infraestructura de servicios públicos.</a:t>
            </a: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b="1" dirty="0">
                <a:solidFill>
                  <a:schemeClr val="tx1">
                    <a:lumMod val="75000"/>
                    <a:lumOff val="25000"/>
                  </a:schemeClr>
                </a:solidFill>
                <a:latin typeface="Arial Black" panose="020B0604020202020204" pitchFamily="34" charset="0"/>
                <a:sym typeface="Arial"/>
              </a:rPr>
              <a:t>8. Planes de manejo de tránsito-</a:t>
            </a:r>
            <a:r>
              <a:rPr lang="en-US" sz="2800" b="1" dirty="0">
                <a:solidFill>
                  <a:schemeClr val="tx1">
                    <a:lumMod val="75000"/>
                    <a:lumOff val="25000"/>
                  </a:schemeClr>
                </a:solidFill>
                <a:latin typeface="Arial Black" panose="020B0604020202020204" pitchFamily="34" charset="0"/>
                <a:sym typeface="Arial"/>
              </a:rPr>
              <a:t>PMT</a:t>
            </a:r>
          </a:p>
        </p:txBody>
      </p:sp>
      <p:pic>
        <p:nvPicPr>
          <p:cNvPr id="5" name="Imagen 4">
            <a:extLst>
              <a:ext uri="{FF2B5EF4-FFF2-40B4-BE49-F238E27FC236}">
                <a16:creationId xmlns:a16="http://schemas.microsoft.com/office/drawing/2014/main" id="{BC36D471-61E6-4686-B011-87E6168CB307}"/>
              </a:ext>
            </a:extLst>
          </p:cNvPr>
          <p:cNvPicPr>
            <a:picLocks noChangeAspect="1"/>
          </p:cNvPicPr>
          <p:nvPr/>
        </p:nvPicPr>
        <p:blipFill>
          <a:blip r:embed="rId2"/>
          <a:stretch>
            <a:fillRect/>
          </a:stretch>
        </p:blipFill>
        <p:spPr>
          <a:xfrm>
            <a:off x="2505870" y="3123206"/>
            <a:ext cx="12529602" cy="5488975"/>
          </a:xfrm>
          <a:prstGeom prst="rect">
            <a:avLst/>
          </a:prstGeom>
        </p:spPr>
      </p:pic>
      <p:sp>
        <p:nvSpPr>
          <p:cNvPr id="8" name="Rectángulo 7">
            <a:extLst>
              <a:ext uri="{FF2B5EF4-FFF2-40B4-BE49-F238E27FC236}">
                <a16:creationId xmlns:a16="http://schemas.microsoft.com/office/drawing/2014/main" id="{104A0F49-3FEE-4370-A07C-380A8A36DC53}"/>
              </a:ext>
            </a:extLst>
          </p:cNvPr>
          <p:cNvSpPr/>
          <p:nvPr/>
        </p:nvSpPr>
        <p:spPr>
          <a:xfrm>
            <a:off x="11039028" y="8307784"/>
            <a:ext cx="3996444" cy="38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1889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116701"/>
            <a:ext cx="14814815" cy="1477328"/>
          </a:xfrm>
          <a:prstGeom prst="rect">
            <a:avLst/>
          </a:prstGeom>
          <a:noFill/>
        </p:spPr>
        <p:txBody>
          <a:bodyPr wrap="square" rtlCol="0">
            <a:spAutoFit/>
          </a:bodyPr>
          <a:lstStyle/>
          <a:p>
            <a:pPr algn="just"/>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En la gestión 2021 es importante resaltar el inicio de la implementación de la </a:t>
            </a:r>
            <a:r>
              <a:rPr lang="es-CO" sz="2400" i="1"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Política Pública de la Bicicleta y el Peatón 2021-2039 por parte de la Secretaría Distrital de Movilidad</a:t>
            </a:r>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cuyo objetivo principal es mejorar las condiciones físicas, socioeconómicas y culturales de la ciudad para el uso y disfrute de la bicicleta.</a:t>
            </a:r>
            <a:endParaRPr lang="es-ES" sz="2400" dirty="0">
              <a:effectLst/>
              <a:latin typeface="Arial Narrow" panose="020B0606020202030204" pitchFamily="34" charset="0"/>
              <a:ea typeface="Arial Narrow" panose="020B0606020202030204" pitchFamily="34" charset="0"/>
              <a:cs typeface="Arial Narrow" panose="020B0606020202030204" pitchFamily="34" charset="0"/>
            </a:endParaRP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a:buClr>
                <a:srgbClr val="000000"/>
              </a:buClr>
              <a:buSzPts val="4400"/>
            </a:pPr>
            <a:r>
              <a:rPr lang="en-US" sz="2800" b="1" dirty="0">
                <a:solidFill>
                  <a:schemeClr val="tx1">
                    <a:lumMod val="75000"/>
                    <a:lumOff val="25000"/>
                  </a:schemeClr>
                </a:solidFill>
                <a:latin typeface="Arial Black" panose="020B0604020202020204" pitchFamily="34" charset="0"/>
                <a:sym typeface="Arial"/>
              </a:rPr>
              <a:t>9. </a:t>
            </a:r>
            <a:r>
              <a:rPr lang="es-CO" sz="2800" b="1" dirty="0">
                <a:solidFill>
                  <a:schemeClr val="tx1">
                    <a:lumMod val="75000"/>
                    <a:lumOff val="25000"/>
                  </a:schemeClr>
                </a:solidFill>
                <a:latin typeface="Arial Black" panose="020B0604020202020204" pitchFamily="34" charset="0"/>
                <a:sym typeface="Arial"/>
              </a:rPr>
              <a:t>Bicicleta y Peatón.</a:t>
            </a:r>
          </a:p>
        </p:txBody>
      </p:sp>
      <p:pic>
        <p:nvPicPr>
          <p:cNvPr id="42" name="Imagen 41">
            <a:extLst>
              <a:ext uri="{FF2B5EF4-FFF2-40B4-BE49-F238E27FC236}">
                <a16:creationId xmlns:a16="http://schemas.microsoft.com/office/drawing/2014/main" id="{A296B9E9-8609-B9F1-4639-81E318563A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364" y="2743851"/>
            <a:ext cx="11604846" cy="6406448"/>
          </a:xfrm>
          <a:prstGeom prst="rect">
            <a:avLst/>
          </a:prstGeom>
          <a:noFill/>
        </p:spPr>
      </p:pic>
      <p:sp>
        <p:nvSpPr>
          <p:cNvPr id="2" name="CuadroTexto 1">
            <a:extLst>
              <a:ext uri="{FF2B5EF4-FFF2-40B4-BE49-F238E27FC236}">
                <a16:creationId xmlns:a16="http://schemas.microsoft.com/office/drawing/2014/main" id="{7F570FDB-0664-C6C4-DFA7-79DA0E77F109}"/>
              </a:ext>
            </a:extLst>
          </p:cNvPr>
          <p:cNvSpPr txBox="1"/>
          <p:nvPr/>
        </p:nvSpPr>
        <p:spPr>
          <a:xfrm>
            <a:off x="785698" y="2893585"/>
            <a:ext cx="4132650"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rPr>
              <a:t>Acciones realizadas </a:t>
            </a:r>
          </a:p>
        </p:txBody>
      </p:sp>
      <p:sp>
        <p:nvSpPr>
          <p:cNvPr id="4" name="CuadroTexto 3">
            <a:extLst>
              <a:ext uri="{FF2B5EF4-FFF2-40B4-BE49-F238E27FC236}">
                <a16:creationId xmlns:a16="http://schemas.microsoft.com/office/drawing/2014/main" id="{3588BD67-7167-E5DD-0F90-2B6D90590132}"/>
              </a:ext>
            </a:extLst>
          </p:cNvPr>
          <p:cNvSpPr txBox="1"/>
          <p:nvPr/>
        </p:nvSpPr>
        <p:spPr>
          <a:xfrm>
            <a:off x="816982" y="3790025"/>
            <a:ext cx="3741325" cy="4247317"/>
          </a:xfrm>
          <a:prstGeom prst="rect">
            <a:avLst/>
          </a:prstGeom>
          <a:noFill/>
        </p:spPr>
        <p:txBody>
          <a:bodyPr wrap="square" rtlCol="0">
            <a:spAutoFit/>
          </a:bodyPr>
          <a:lstStyle/>
          <a:p>
            <a:pPr marL="342900" indent="-342900">
              <a:buFont typeface="Wingdings" panose="05000000000000000000" pitchFamily="2" charset="2"/>
              <a:buChar char="Ø"/>
            </a:pPr>
            <a:r>
              <a:rPr lang="es-ES" sz="2400" dirty="0">
                <a:solidFill>
                  <a:srgbClr val="000000"/>
                </a:solidFill>
                <a:latin typeface="Arial Narrow" panose="020B0606020202030204" pitchFamily="34" charset="0"/>
                <a:cs typeface="Arial" panose="020B0604020202020204" pitchFamily="34" charset="0"/>
              </a:rPr>
              <a:t>Jornadas Registro en bici    52</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16,84 Km de ciclorrutas, equivalente al 2,8% de la red </a:t>
            </a:r>
            <a:r>
              <a:rPr lang="es-ES" sz="2400" dirty="0">
                <a:solidFill>
                  <a:srgbClr val="000000"/>
                </a:solidFill>
                <a:latin typeface="Arial Narrow" panose="020B0606020202030204" pitchFamily="34" charset="0"/>
                <a:cs typeface="Arial" panose="020B0604020202020204" pitchFamily="34" charset="0"/>
              </a:rPr>
              <a:t>del Distrito.</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7 IED con ciclo parqueaderos con un total de 638 cupos</a:t>
            </a:r>
            <a:endParaRPr lang="es-ES" sz="2400" dirty="0">
              <a:solidFill>
                <a:srgbClr val="000000"/>
              </a:solidFill>
              <a:latin typeface="Arial Narrow" panose="020B0606020202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496156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957908" y="1479326"/>
            <a:ext cx="14814815" cy="830997"/>
          </a:xfrm>
          <a:prstGeom prst="rect">
            <a:avLst/>
          </a:prstGeom>
          <a:noFill/>
        </p:spPr>
        <p:txBody>
          <a:bodyPr wrap="square" rtlCol="0">
            <a:spAutoFit/>
          </a:bodyPr>
          <a:lstStyle/>
          <a:p>
            <a:pPr algn="just"/>
            <a:r>
              <a:rPr lang="es-CO" sz="2400" dirty="0">
                <a:effectLst/>
                <a:latin typeface="Arial Narrow" panose="020B0606020202030204" pitchFamily="34" charset="0"/>
                <a:ea typeface="Arial Narrow" panose="020B0606020202030204" pitchFamily="34" charset="0"/>
                <a:cs typeface="Arial" panose="020B0604020202020204" pitchFamily="34" charset="0"/>
              </a:rPr>
              <a:t>En el año 2021, en la localidad de Tunjuelito se desarrollaron 9 acciones pedagógicas en educación vial en las cuales participaron 804 personas, de las cuales 155 se identifican de género femenino y 522 de género masculino.</a:t>
            </a:r>
            <a:endParaRPr lang="es-CO" sz="24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4"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954107"/>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10. Acciones pedagógicas en seguridad vial y cultura ciudadana</a:t>
            </a:r>
          </a:p>
        </p:txBody>
      </p:sp>
      <p:pic>
        <p:nvPicPr>
          <p:cNvPr id="4" name="Imagen 3">
            <a:extLst>
              <a:ext uri="{FF2B5EF4-FFF2-40B4-BE49-F238E27FC236}">
                <a16:creationId xmlns:a16="http://schemas.microsoft.com/office/drawing/2014/main" id="{2857F68E-3DF7-4FD3-A065-7E574BBB9AD2}"/>
              </a:ext>
            </a:extLst>
          </p:cNvPr>
          <p:cNvPicPr>
            <a:picLocks noChangeAspect="1"/>
          </p:cNvPicPr>
          <p:nvPr/>
        </p:nvPicPr>
        <p:blipFill>
          <a:blip r:embed="rId2"/>
          <a:stretch>
            <a:fillRect/>
          </a:stretch>
        </p:blipFill>
        <p:spPr>
          <a:xfrm>
            <a:off x="2866120" y="2680702"/>
            <a:ext cx="11449272" cy="6078822"/>
          </a:xfrm>
          <a:prstGeom prst="rect">
            <a:avLst/>
          </a:prstGeom>
        </p:spPr>
      </p:pic>
    </p:spTree>
    <p:extLst>
      <p:ext uri="{BB962C8B-B14F-4D97-AF65-F5344CB8AC3E}">
        <p14:creationId xmlns:p14="http://schemas.microsoft.com/office/powerpoint/2010/main" val="224138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200329"/>
          </a:xfrm>
          <a:prstGeom prst="rect">
            <a:avLst/>
          </a:prstGeom>
          <a:noFill/>
        </p:spPr>
        <p:txBody>
          <a:bodyPr wrap="square" rtlCol="0">
            <a:spAutoFit/>
          </a:bodyPr>
          <a:lstStyle/>
          <a:p>
            <a:pPr algn="just"/>
            <a:r>
              <a:rPr lang="es-CO" sz="2400" dirty="0">
                <a:latin typeface="Arial Narrow" panose="020B0606020202030204" pitchFamily="34" charset="0"/>
                <a:ea typeface="Arial Narrow" panose="020B0606020202030204" pitchFamily="34" charset="0"/>
                <a:cs typeface="Arial Narrow" panose="020B0606020202030204" pitchFamily="34" charset="0"/>
              </a:rPr>
              <a:t>E</a:t>
            </a:r>
            <a:r>
              <a:rPr lang="es-CO" sz="2400" dirty="0">
                <a:effectLst/>
                <a:latin typeface="Arial Narrow" panose="020B0606020202030204" pitchFamily="34" charset="0"/>
                <a:ea typeface="Arial Narrow" panose="020B0606020202030204" pitchFamily="34" charset="0"/>
                <a:cs typeface="Arial Narrow" panose="020B0606020202030204" pitchFamily="34" charset="0"/>
              </a:rPr>
              <a:t>sta área se encarga de formalizar el proceso de infraestructura y accesibilidad, así como fortalecer los procesos relacionados con el diseño geométrico, la estructuración del componente de estacionamientos, estudios de tránsito y auditorías en seguridad vial</a:t>
            </a:r>
            <a:r>
              <a:rPr lang="es-MX" sz="2400" dirty="0">
                <a:solidFill>
                  <a:schemeClr val="tx1">
                    <a:lumMod val="95000"/>
                    <a:lumOff val="5000"/>
                  </a:schemeClr>
                </a:solidFill>
                <a:latin typeface="Arial Narrow" panose="020B0606020202030204" pitchFamily="34" charset="0"/>
                <a:cs typeface="Arial" panose="020B0604020202020204" pitchFamily="34" charset="0"/>
              </a:rPr>
              <a:t>. A continuación se muestran los estudios de transito radicados para revisión en la localidad de Tunjuelito.</a:t>
            </a: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11. Infraestructura</a:t>
            </a:r>
          </a:p>
        </p:txBody>
      </p:sp>
      <p:pic>
        <p:nvPicPr>
          <p:cNvPr id="5" name="Imagen 4">
            <a:extLst>
              <a:ext uri="{FF2B5EF4-FFF2-40B4-BE49-F238E27FC236}">
                <a16:creationId xmlns:a16="http://schemas.microsoft.com/office/drawing/2014/main" id="{4339C71A-9FBE-4A26-A24C-EE378A4DE033}"/>
              </a:ext>
            </a:extLst>
          </p:cNvPr>
          <p:cNvPicPr>
            <a:picLocks noChangeAspect="1"/>
          </p:cNvPicPr>
          <p:nvPr/>
        </p:nvPicPr>
        <p:blipFill>
          <a:blip r:embed="rId2"/>
          <a:stretch>
            <a:fillRect/>
          </a:stretch>
        </p:blipFill>
        <p:spPr>
          <a:xfrm>
            <a:off x="2132949" y="3116545"/>
            <a:ext cx="12915613" cy="5464297"/>
          </a:xfrm>
          <a:prstGeom prst="rect">
            <a:avLst/>
          </a:prstGeom>
        </p:spPr>
      </p:pic>
    </p:spTree>
    <p:extLst>
      <p:ext uri="{BB962C8B-B14F-4D97-AF65-F5344CB8AC3E}">
        <p14:creationId xmlns:p14="http://schemas.microsoft.com/office/powerpoint/2010/main" val="2470343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12. Transporte privado</a:t>
            </a:r>
          </a:p>
        </p:txBody>
      </p:sp>
      <p:sp>
        <p:nvSpPr>
          <p:cNvPr id="5" name="Google Shape;277;p9">
            <a:extLst>
              <a:ext uri="{FF2B5EF4-FFF2-40B4-BE49-F238E27FC236}">
                <a16:creationId xmlns:a16="http://schemas.microsoft.com/office/drawing/2014/main" id="{0366F107-3258-436F-9B63-59372D60C475}"/>
              </a:ext>
            </a:extLst>
          </p:cNvPr>
          <p:cNvSpPr/>
          <p:nvPr/>
        </p:nvSpPr>
        <p:spPr>
          <a:xfrm>
            <a:off x="1652666"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Pico y placa</a:t>
            </a:r>
            <a:endParaRPr sz="2400" b="1" i="0" u="none" strike="noStrike" cap="none" dirty="0">
              <a:solidFill>
                <a:srgbClr val="171C3B"/>
              </a:solidFill>
              <a:latin typeface="Calibri"/>
              <a:ea typeface="Calibri"/>
              <a:cs typeface="Calibri"/>
              <a:sym typeface="Calibri"/>
            </a:endParaRPr>
          </a:p>
        </p:txBody>
      </p:sp>
      <p:sp>
        <p:nvSpPr>
          <p:cNvPr id="6" name="Google Shape;289;p9">
            <a:extLst>
              <a:ext uri="{FF2B5EF4-FFF2-40B4-BE49-F238E27FC236}">
                <a16:creationId xmlns:a16="http://schemas.microsoft.com/office/drawing/2014/main" id="{62CBD9B8-6BB6-478A-9E3B-D4CD449C7301}"/>
              </a:ext>
            </a:extLst>
          </p:cNvPr>
          <p:cNvSpPr/>
          <p:nvPr/>
        </p:nvSpPr>
        <p:spPr>
          <a:xfrm>
            <a:off x="1677988" y="5427464"/>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Aumento de ocupación vehículos privados</a:t>
            </a:r>
            <a:endParaRPr sz="2400" dirty="0"/>
          </a:p>
        </p:txBody>
      </p:sp>
      <p:sp>
        <p:nvSpPr>
          <p:cNvPr id="7" name="Google Shape;189;p5">
            <a:extLst>
              <a:ext uri="{FF2B5EF4-FFF2-40B4-BE49-F238E27FC236}">
                <a16:creationId xmlns:a16="http://schemas.microsoft.com/office/drawing/2014/main" id="{35C90E12-1435-402D-8274-38899D14EBA6}"/>
              </a:ext>
            </a:extLst>
          </p:cNvPr>
          <p:cNvSpPr/>
          <p:nvPr/>
        </p:nvSpPr>
        <p:spPr>
          <a:xfrm>
            <a:off x="1525654" y="1755056"/>
            <a:ext cx="6143145" cy="3064669"/>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El “</a:t>
            </a:r>
            <a:r>
              <a:rPr lang="es-ES" sz="2000" b="0" i="1" u="none" strike="noStrike" cap="none" dirty="0">
                <a:solidFill>
                  <a:schemeClr val="lt1"/>
                </a:solidFill>
                <a:latin typeface="Helvetica Neue"/>
                <a:ea typeface="Helvetica Neue"/>
                <a:cs typeface="Helvetica Neue"/>
                <a:sym typeface="Helvetica Neue"/>
              </a:rPr>
              <a:t>Documento técnico de análisis para el ajuste de la medida del Pico y Placa ante el incremento de la congestión y los planes de obra en la ciudad</a:t>
            </a:r>
            <a:r>
              <a:rPr lang="es-ES" sz="2000" b="0" i="0" u="none" strike="noStrike" cap="none" dirty="0">
                <a:solidFill>
                  <a:schemeClr val="lt1"/>
                </a:solidFill>
                <a:latin typeface="Helvetica Neue"/>
                <a:ea typeface="Helvetica Neue"/>
                <a:cs typeface="Helvetica Neue"/>
                <a:sym typeface="Helvetica Neue"/>
              </a:rPr>
              <a:t>”, elaborado por la Secretaría Distrital de Movilidad, revisa consideraciones asociadas al aumento en los niveles de congestión de la ciudad y el plan de obras en Bogotá desde 2021 hasta 2025, y consolida toda la información de soporte para establecer la modificación al ‘Pico y Placa</a:t>
            </a:r>
          </a:p>
        </p:txBody>
      </p:sp>
      <p:sp>
        <p:nvSpPr>
          <p:cNvPr id="8" name="Google Shape;189;p5">
            <a:extLst>
              <a:ext uri="{FF2B5EF4-FFF2-40B4-BE49-F238E27FC236}">
                <a16:creationId xmlns:a16="http://schemas.microsoft.com/office/drawing/2014/main" id="{57A5E7EF-0185-4E1D-8FFC-9C20AFD2881E}"/>
              </a:ext>
            </a:extLst>
          </p:cNvPr>
          <p:cNvSpPr/>
          <p:nvPr/>
        </p:nvSpPr>
        <p:spPr>
          <a:xfrm>
            <a:off x="1500332" y="5931520"/>
            <a:ext cx="6143145" cy="2724150"/>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dirty="0">
                <a:solidFill>
                  <a:schemeClr val="lt1"/>
                </a:solidFill>
                <a:latin typeface="Helvetica Neue"/>
                <a:ea typeface="Helvetica Neue"/>
                <a:cs typeface="Helvetica Neue"/>
                <a:sym typeface="Helvetica Neue"/>
              </a:rPr>
              <a:t>S</a:t>
            </a:r>
            <a:r>
              <a:rPr lang="es-ES" sz="2000" b="0" i="0" u="none" strike="noStrike" cap="none" dirty="0">
                <a:solidFill>
                  <a:schemeClr val="lt1"/>
                </a:solidFill>
                <a:latin typeface="Helvetica Neue"/>
                <a:ea typeface="Helvetica Neue"/>
                <a:cs typeface="Helvetica Neue"/>
                <a:sym typeface="Helvetica Neue"/>
              </a:rPr>
              <a:t>e generó la resolución 173157 de 2021, donde se establecen las condiciones para el proceso de intercambio de información en la inscripción de vehículos con una ocupación de tres (3) personas. Permite que privados puedan ofrecer plataformas tecnológicas, como aplicaciones móviles, para la inscripción de vehículos al permiso semanal para circular con tres o más ocupantes</a:t>
            </a:r>
            <a:endParaRPr sz="2000" b="0" i="0" u="none" strike="noStrike" cap="none" dirty="0">
              <a:solidFill>
                <a:schemeClr val="lt1"/>
              </a:solidFill>
              <a:latin typeface="Helvetica Neue"/>
              <a:ea typeface="Helvetica Neue"/>
              <a:cs typeface="Helvetica Neue"/>
              <a:sym typeface="Helvetica Neue"/>
            </a:endParaRPr>
          </a:p>
        </p:txBody>
      </p:sp>
      <p:sp>
        <p:nvSpPr>
          <p:cNvPr id="9" name="Google Shape;204;p5">
            <a:extLst>
              <a:ext uri="{FF2B5EF4-FFF2-40B4-BE49-F238E27FC236}">
                <a16:creationId xmlns:a16="http://schemas.microsoft.com/office/drawing/2014/main" id="{D9CC14AD-AFB9-4F59-9E17-034367C6F178}"/>
              </a:ext>
            </a:extLst>
          </p:cNvPr>
          <p:cNvSpPr/>
          <p:nvPr/>
        </p:nvSpPr>
        <p:spPr>
          <a:xfrm>
            <a:off x="656998" y="29535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sp>
        <p:nvSpPr>
          <p:cNvPr id="10" name="Google Shape;208;p5">
            <a:extLst>
              <a:ext uri="{FF2B5EF4-FFF2-40B4-BE49-F238E27FC236}">
                <a16:creationId xmlns:a16="http://schemas.microsoft.com/office/drawing/2014/main" id="{6C03A0C1-C612-440D-B293-8581AFCE215D}"/>
              </a:ext>
            </a:extLst>
          </p:cNvPr>
          <p:cNvSpPr/>
          <p:nvPr/>
        </p:nvSpPr>
        <p:spPr>
          <a:xfrm>
            <a:off x="604070" y="694087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2</a:t>
            </a:r>
            <a:endParaRPr sz="4400" b="0" i="0" u="none" strike="noStrike" cap="none" dirty="0">
              <a:solidFill>
                <a:schemeClr val="dk1"/>
              </a:solidFill>
              <a:latin typeface="Calibri"/>
              <a:ea typeface="Calibri"/>
              <a:cs typeface="Calibri"/>
              <a:sym typeface="Calibri"/>
            </a:endParaRPr>
          </a:p>
        </p:txBody>
      </p:sp>
      <p:sp>
        <p:nvSpPr>
          <p:cNvPr id="11" name="Google Shape;277;p9">
            <a:extLst>
              <a:ext uri="{FF2B5EF4-FFF2-40B4-BE49-F238E27FC236}">
                <a16:creationId xmlns:a16="http://schemas.microsoft.com/office/drawing/2014/main" id="{792A902B-5EFE-44EE-962D-B9902EE2BA2D}"/>
              </a:ext>
            </a:extLst>
          </p:cNvPr>
          <p:cNvSpPr/>
          <p:nvPr/>
        </p:nvSpPr>
        <p:spPr>
          <a:xfrm>
            <a:off x="9919439"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Cobro por estacionamiento en vía</a:t>
            </a:r>
            <a:endParaRPr sz="2400" b="1" i="0" u="none" strike="noStrike" cap="none" dirty="0">
              <a:solidFill>
                <a:srgbClr val="171C3B"/>
              </a:solidFill>
              <a:latin typeface="Calibri"/>
              <a:ea typeface="Calibri"/>
              <a:cs typeface="Calibri"/>
              <a:sym typeface="Calibri"/>
            </a:endParaRPr>
          </a:p>
        </p:txBody>
      </p:sp>
      <p:sp>
        <p:nvSpPr>
          <p:cNvPr id="12" name="Google Shape;289;p9">
            <a:extLst>
              <a:ext uri="{FF2B5EF4-FFF2-40B4-BE49-F238E27FC236}">
                <a16:creationId xmlns:a16="http://schemas.microsoft.com/office/drawing/2014/main" id="{B37C5E24-48E4-4E7F-9EB8-C1612E7CF0E7}"/>
              </a:ext>
            </a:extLst>
          </p:cNvPr>
          <p:cNvSpPr/>
          <p:nvPr/>
        </p:nvSpPr>
        <p:spPr>
          <a:xfrm>
            <a:off x="9944761" y="5787504"/>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Transporte de carga</a:t>
            </a:r>
            <a:endParaRPr sz="2400" dirty="0"/>
          </a:p>
        </p:txBody>
      </p:sp>
      <p:sp>
        <p:nvSpPr>
          <p:cNvPr id="13" name="Google Shape;189;p5">
            <a:extLst>
              <a:ext uri="{FF2B5EF4-FFF2-40B4-BE49-F238E27FC236}">
                <a16:creationId xmlns:a16="http://schemas.microsoft.com/office/drawing/2014/main" id="{B88B40C3-AA7B-4702-A796-254A1722BF5E}"/>
              </a:ext>
            </a:extLst>
          </p:cNvPr>
          <p:cNvSpPr/>
          <p:nvPr/>
        </p:nvSpPr>
        <p:spPr>
          <a:xfrm>
            <a:off x="9792427" y="1806252"/>
            <a:ext cx="6143145" cy="3405188"/>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A partir de enero de 2021, se desarrolló un convenio interadministrativo entre la Terminal de Transporte S.A. y la Secretaría Distrital de Movilidad, para “</a:t>
            </a:r>
            <a:r>
              <a:rPr lang="es-ES" sz="2000" b="0" i="1" u="none" strike="noStrike" cap="none" dirty="0">
                <a:solidFill>
                  <a:schemeClr val="lt1"/>
                </a:solidFill>
                <a:latin typeface="Helvetica Neue"/>
                <a:ea typeface="Helvetica Neue"/>
                <a:cs typeface="Helvetica Neue"/>
                <a:sym typeface="Helvetica Neue"/>
              </a:rPr>
              <a:t>Aunar esfuerzos, capacidades, medios, experiencia, recursos físicos, humanos y financieros para la estructuración del diseño de la operación pública del servicio de estacionamiento en vía pública en la ciudad de Bogotá y su posterior implementación, administración, operación, control y fiscalización</a:t>
            </a:r>
            <a:r>
              <a:rPr lang="es-ES" sz="2000" b="0" i="0" u="none" strike="noStrike" cap="none" dirty="0">
                <a:solidFill>
                  <a:schemeClr val="lt1"/>
                </a:solidFill>
                <a:latin typeface="Helvetica Neue"/>
                <a:ea typeface="Helvetica Neue"/>
                <a:cs typeface="Helvetica Neue"/>
                <a:sym typeface="Helvetica Neue"/>
              </a:rPr>
              <a:t>”.</a:t>
            </a:r>
          </a:p>
        </p:txBody>
      </p:sp>
      <p:sp>
        <p:nvSpPr>
          <p:cNvPr id="14" name="Google Shape;189;p5">
            <a:extLst>
              <a:ext uri="{FF2B5EF4-FFF2-40B4-BE49-F238E27FC236}">
                <a16:creationId xmlns:a16="http://schemas.microsoft.com/office/drawing/2014/main" id="{4A37C8B4-7BCC-46DE-B32C-997D1090514E}"/>
              </a:ext>
            </a:extLst>
          </p:cNvPr>
          <p:cNvSpPr/>
          <p:nvPr/>
        </p:nvSpPr>
        <p:spPr>
          <a:xfrm>
            <a:off x="9767105" y="6272039"/>
            <a:ext cx="6143145" cy="2043113"/>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dirty="0">
                <a:solidFill>
                  <a:schemeClr val="lt1"/>
                </a:solidFill>
                <a:latin typeface="Helvetica Neue"/>
                <a:ea typeface="Helvetica Neue"/>
                <a:cs typeface="Helvetica Neue"/>
                <a:sym typeface="Helvetica Neue"/>
              </a:rPr>
              <a:t>durante el 2021 se culminó el contrato No. 2019-1816, celebrado entre la Secretaría Distrital de Movilidad y el Consorcio ICOVÍAS-TPD, para el desarrollo de la consultoría que tuvo por objeto “</a:t>
            </a:r>
            <a:r>
              <a:rPr lang="es-ES" sz="2000" i="1" dirty="0">
                <a:solidFill>
                  <a:schemeClr val="lt1"/>
                </a:solidFill>
                <a:latin typeface="Helvetica Neue"/>
                <a:ea typeface="Helvetica Neue"/>
                <a:cs typeface="Helvetica Neue"/>
                <a:sym typeface="Helvetica Neue"/>
              </a:rPr>
              <a:t>Caracterizar el transporte de carga en Bogotá y los municipios aledaños</a:t>
            </a:r>
            <a:r>
              <a:rPr lang="es-ES" sz="2000" dirty="0">
                <a:solidFill>
                  <a:schemeClr val="lt1"/>
                </a:solidFill>
                <a:latin typeface="Helvetica Neue"/>
                <a:ea typeface="Helvetica Neue"/>
                <a:cs typeface="Helvetica Neue"/>
                <a:sym typeface="Helvetica Neue"/>
              </a:rPr>
              <a:t>”.</a:t>
            </a:r>
            <a:endParaRPr lang="es-ES" sz="2000" b="0" i="0" u="none" strike="noStrike" cap="none" dirty="0">
              <a:solidFill>
                <a:schemeClr val="lt1"/>
              </a:solidFill>
              <a:latin typeface="Helvetica Neue"/>
              <a:ea typeface="Helvetica Neue"/>
              <a:cs typeface="Helvetica Neue"/>
              <a:sym typeface="Helvetica Neue"/>
            </a:endParaRPr>
          </a:p>
        </p:txBody>
      </p:sp>
      <p:sp>
        <p:nvSpPr>
          <p:cNvPr id="15" name="Google Shape;204;p5">
            <a:extLst>
              <a:ext uri="{FF2B5EF4-FFF2-40B4-BE49-F238E27FC236}">
                <a16:creationId xmlns:a16="http://schemas.microsoft.com/office/drawing/2014/main" id="{305CE46B-1369-4699-83EE-DFD065A1336E}"/>
              </a:ext>
            </a:extLst>
          </p:cNvPr>
          <p:cNvSpPr/>
          <p:nvPr/>
        </p:nvSpPr>
        <p:spPr>
          <a:xfrm>
            <a:off x="8923771" y="29535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dirty="0">
                <a:solidFill>
                  <a:schemeClr val="dk1"/>
                </a:solidFill>
                <a:latin typeface="Calibri"/>
                <a:ea typeface="Calibri"/>
                <a:cs typeface="Calibri"/>
                <a:sym typeface="Calibri"/>
              </a:rPr>
              <a:t>3</a:t>
            </a:r>
            <a:endParaRPr sz="4400" b="0" i="0" u="none" strike="noStrike" cap="none" dirty="0">
              <a:solidFill>
                <a:schemeClr val="dk1"/>
              </a:solidFill>
              <a:latin typeface="Calibri"/>
              <a:ea typeface="Calibri"/>
              <a:cs typeface="Calibri"/>
              <a:sym typeface="Calibri"/>
            </a:endParaRPr>
          </a:p>
        </p:txBody>
      </p:sp>
      <p:sp>
        <p:nvSpPr>
          <p:cNvPr id="16" name="Google Shape;208;p5">
            <a:extLst>
              <a:ext uri="{FF2B5EF4-FFF2-40B4-BE49-F238E27FC236}">
                <a16:creationId xmlns:a16="http://schemas.microsoft.com/office/drawing/2014/main" id="{F2545E4E-167A-43D0-BA85-839F42D721FE}"/>
              </a:ext>
            </a:extLst>
          </p:cNvPr>
          <p:cNvSpPr/>
          <p:nvPr/>
        </p:nvSpPr>
        <p:spPr>
          <a:xfrm>
            <a:off x="8870843" y="694087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dirty="0">
                <a:solidFill>
                  <a:schemeClr val="dk1"/>
                </a:solidFill>
                <a:latin typeface="Calibri"/>
                <a:ea typeface="Calibri"/>
                <a:cs typeface="Calibri"/>
                <a:sym typeface="Calibri"/>
              </a:rPr>
              <a:t>4</a:t>
            </a:r>
            <a:endParaRPr sz="4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2660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200329"/>
          </a:xfrm>
          <a:prstGeom prst="rect">
            <a:avLst/>
          </a:prstGeom>
          <a:noFill/>
        </p:spPr>
        <p:txBody>
          <a:bodyPr wrap="square" rtlCol="0">
            <a:spAutoFit/>
          </a:bodyPr>
          <a:lstStyle/>
          <a:p>
            <a:pPr algn="just"/>
            <a:r>
              <a:rPr lang="es-ES" sz="2400" dirty="0">
                <a:latin typeface="Arial Narrow" panose="020B0606020202030204" pitchFamily="34" charset="0"/>
                <a:ea typeface="Arial Narrow" panose="020B0606020202030204" pitchFamily="34" charset="0"/>
                <a:cs typeface="Arial Narrow" panose="020B0606020202030204" pitchFamily="34" charset="0"/>
              </a:rPr>
              <a:t>El Observatorio de Movilidad de Bogotá D.C. es un espacio web con información abierta que le permite a los ciudadanos interactuar y consultar reportes, análisis, indicadores y estadísticas sobre el comportamiento de la movilidad en la ciudad. A través del Observatorio los usuarios podrán acceder a información oficial, detallada, confiable, oportuna, sencilla y de fácil acceso.</a:t>
            </a:r>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13. Observatorio de Movilidad</a:t>
            </a:r>
          </a:p>
        </p:txBody>
      </p:sp>
      <p:pic>
        <p:nvPicPr>
          <p:cNvPr id="2050" name="Picture 2">
            <a:extLst>
              <a:ext uri="{FF2B5EF4-FFF2-40B4-BE49-F238E27FC236}">
                <a16:creationId xmlns:a16="http://schemas.microsoft.com/office/drawing/2014/main" id="{27413FE7-884F-4480-884A-689B231D0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120" y="2696217"/>
            <a:ext cx="9367272" cy="653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4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5142678" cy="1200329"/>
          </a:xfrm>
          <a:prstGeom prst="rect">
            <a:avLst/>
          </a:prstGeom>
          <a:noFill/>
        </p:spPr>
        <p:txBody>
          <a:bodyPr wrap="square" rtlCol="0">
            <a:spAutoFit/>
          </a:bodyPr>
          <a:lstStyle/>
          <a:p>
            <a:pPr algn="just"/>
            <a:r>
              <a:rPr lang="es-ES" sz="2400" dirty="0">
                <a:latin typeface="Arial Narrow" panose="020B0606020202030204" pitchFamily="34" charset="0"/>
                <a:ea typeface="Arial Narrow" panose="020B0606020202030204" pitchFamily="34" charset="0"/>
                <a:cs typeface="Arial Narrow" panose="020B0606020202030204" pitchFamily="34" charset="0"/>
              </a:rPr>
              <a:t>La Oficina de Gestión Social de la SDM mediante sus Centros Locales de Movilidad-CLM, promueve la participación activa e incidente de la ciudadanía en los territorios a partir del desarrollo de diversos escenarios de participación, los cuales son generados a partir de la gestión y tramitación de solicitudes que requieran una eventual acción o implementación por parte de la SDM.</a:t>
            </a:r>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14. Gestión social</a:t>
            </a:r>
          </a:p>
        </p:txBody>
      </p:sp>
      <p:graphicFrame>
        <p:nvGraphicFramePr>
          <p:cNvPr id="5" name="Tabla 4">
            <a:extLst>
              <a:ext uri="{FF2B5EF4-FFF2-40B4-BE49-F238E27FC236}">
                <a16:creationId xmlns:a16="http://schemas.microsoft.com/office/drawing/2014/main" id="{683CA2D6-4238-4B59-B3DA-DBFEC1A55C6A}"/>
              </a:ext>
            </a:extLst>
          </p:cNvPr>
          <p:cNvGraphicFramePr>
            <a:graphicFrameLocks noGrp="1"/>
          </p:cNvGraphicFramePr>
          <p:nvPr>
            <p:extLst>
              <p:ext uri="{D42A27DB-BD31-4B8C-83A1-F6EECF244321}">
                <p14:modId xmlns:p14="http://schemas.microsoft.com/office/powerpoint/2010/main" val="2877314037"/>
              </p:ext>
            </p:extLst>
          </p:nvPr>
        </p:nvGraphicFramePr>
        <p:xfrm>
          <a:off x="1253135" y="2967185"/>
          <a:ext cx="14675241" cy="6247269"/>
        </p:xfrm>
        <a:graphic>
          <a:graphicData uri="http://schemas.openxmlformats.org/drawingml/2006/table">
            <a:tbl>
              <a:tblPr firstRow="1" firstCol="1" bandRow="1">
                <a:tableStyleId>{1FECB4D8-DB02-4DC6-A0A2-4F2EBAE1DC90}</a:tableStyleId>
              </a:tblPr>
              <a:tblGrid>
                <a:gridCol w="2952000">
                  <a:extLst>
                    <a:ext uri="{9D8B030D-6E8A-4147-A177-3AD203B41FA5}">
                      <a16:colId xmlns:a16="http://schemas.microsoft.com/office/drawing/2014/main" val="633977009"/>
                    </a:ext>
                  </a:extLst>
                </a:gridCol>
                <a:gridCol w="8597043">
                  <a:extLst>
                    <a:ext uri="{9D8B030D-6E8A-4147-A177-3AD203B41FA5}">
                      <a16:colId xmlns:a16="http://schemas.microsoft.com/office/drawing/2014/main" val="426524038"/>
                    </a:ext>
                  </a:extLst>
                </a:gridCol>
                <a:gridCol w="1563099">
                  <a:extLst>
                    <a:ext uri="{9D8B030D-6E8A-4147-A177-3AD203B41FA5}">
                      <a16:colId xmlns:a16="http://schemas.microsoft.com/office/drawing/2014/main" val="3660314601"/>
                    </a:ext>
                  </a:extLst>
                </a:gridCol>
                <a:gridCol w="1563099">
                  <a:extLst>
                    <a:ext uri="{9D8B030D-6E8A-4147-A177-3AD203B41FA5}">
                      <a16:colId xmlns:a16="http://schemas.microsoft.com/office/drawing/2014/main" val="3271443461"/>
                    </a:ext>
                  </a:extLst>
                </a:gridCol>
              </a:tblGrid>
              <a:tr h="571573">
                <a:tc>
                  <a:txBody>
                    <a:bodyPr/>
                    <a:lstStyle/>
                    <a:p>
                      <a:pPr algn="ctr">
                        <a:lnSpc>
                          <a:spcPct val="115000"/>
                        </a:lnSpc>
                        <a:spcAft>
                          <a:spcPts val="1000"/>
                        </a:spcAft>
                      </a:pPr>
                      <a:r>
                        <a:rPr lang="es-CO" sz="2400" b="1" dirty="0">
                          <a:effectLst/>
                          <a:latin typeface="+mj-lt"/>
                        </a:rPr>
                        <a:t>EJE ESTRATÉGICO</a:t>
                      </a:r>
                      <a:endParaRPr lang="es-CO" sz="2400" b="1"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ACCIÓN GENERADORA</a:t>
                      </a: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 ACT.</a:t>
                      </a: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 PART.</a:t>
                      </a:r>
                    </a:p>
                  </a:txBody>
                  <a:tcPr marL="68580" marR="68580" marT="0" marB="0" anchor="ctr"/>
                </a:tc>
                <a:extLst>
                  <a:ext uri="{0D108BD9-81ED-4DB2-BD59-A6C34878D82A}">
                    <a16:rowId xmlns:a16="http://schemas.microsoft.com/office/drawing/2014/main" val="2271106321"/>
                  </a:ext>
                </a:extLst>
              </a:tr>
              <a:tr h="1170714">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1</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Jornadas de divulgación / jornadas de información / jornadas de socialización / procesos de formación / acciones de cualificación institucional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293</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312</a:t>
                      </a:r>
                    </a:p>
                  </a:txBody>
                  <a:tcPr marL="68580" marR="68580" marT="0" marB="0" anchor="ctr"/>
                </a:tc>
                <a:extLst>
                  <a:ext uri="{0D108BD9-81ED-4DB2-BD59-A6C34878D82A}">
                    <a16:rowId xmlns:a16="http://schemas.microsoft.com/office/drawing/2014/main" val="4192959326"/>
                  </a:ext>
                </a:extLst>
              </a:tr>
              <a:tr h="1170714">
                <a:tc>
                  <a:txBody>
                    <a:bodyPr/>
                    <a:lstStyle/>
                    <a:p>
                      <a:pPr algn="ctr">
                        <a:lnSpc>
                          <a:spcPct val="115000"/>
                        </a:lnSpc>
                        <a:spcAft>
                          <a:spcPts val="1000"/>
                        </a:spcAft>
                      </a:pPr>
                      <a:r>
                        <a:rPr lang="es-CO" sz="2400" b="0" dirty="0">
                          <a:effectLst/>
                          <a:latin typeface="+mj-lt"/>
                        </a:rPr>
                        <a:t>EJE 2</a:t>
                      </a:r>
                      <a:endParaRPr lang="es-CO" sz="2400" b="0"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Acciones de reconocimiento territorial / protocolos de conflictos en vía / gestión de requerimientos de impactos negativos / caracterización territorial o socioeconómica</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42</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35</a:t>
                      </a:r>
                    </a:p>
                  </a:txBody>
                  <a:tcPr marL="68580" marR="68580" marT="0" marB="0" anchor="ctr"/>
                </a:tc>
                <a:extLst>
                  <a:ext uri="{0D108BD9-81ED-4DB2-BD59-A6C34878D82A}">
                    <a16:rowId xmlns:a16="http://schemas.microsoft.com/office/drawing/2014/main" val="482606772"/>
                  </a:ext>
                </a:extLst>
              </a:tr>
              <a:tr h="299680">
                <a:tc>
                  <a:txBody>
                    <a:bodyPr/>
                    <a:lstStyle/>
                    <a:p>
                      <a:pPr algn="ctr">
                        <a:lnSpc>
                          <a:spcPct val="115000"/>
                        </a:lnSpc>
                        <a:spcAft>
                          <a:spcPts val="1000"/>
                        </a:spcAft>
                      </a:pPr>
                      <a:r>
                        <a:rPr lang="es-CO" sz="2400" b="0" dirty="0">
                          <a:effectLst/>
                          <a:latin typeface="+mj-lt"/>
                        </a:rPr>
                        <a:t>EJE 3</a:t>
                      </a:r>
                      <a:endParaRPr lang="es-CO" sz="2400" b="0"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Escenarios de coordinación institucional / escenarios de diálogo y participación ciudadana / reuniones para el control social de proyectos / registro bici / atención local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206</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1296</a:t>
                      </a:r>
                    </a:p>
                  </a:txBody>
                  <a:tcPr marL="68580" marR="68580" marT="0" marB="0" anchor="ctr"/>
                </a:tc>
                <a:extLst>
                  <a:ext uri="{0D108BD9-81ED-4DB2-BD59-A6C34878D82A}">
                    <a16:rowId xmlns:a16="http://schemas.microsoft.com/office/drawing/2014/main" val="2842704682"/>
                  </a:ext>
                </a:extLst>
              </a:tr>
              <a:tr h="299680">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4</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Rendición de cuentas / audiencias públicas y diálogos ciudadanos / gestión del seguimiento y control ciudadano</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8</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0</a:t>
                      </a:r>
                    </a:p>
                  </a:txBody>
                  <a:tcPr marL="68580" marR="68580" marT="0" marB="0" anchor="ctr"/>
                </a:tc>
                <a:extLst>
                  <a:ext uri="{0D108BD9-81ED-4DB2-BD59-A6C34878D82A}">
                    <a16:rowId xmlns:a16="http://schemas.microsoft.com/office/drawing/2014/main" val="1241181489"/>
                  </a:ext>
                </a:extLst>
              </a:tr>
              <a:tr h="299680">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5</a:t>
                      </a:r>
                    </a:p>
                  </a:txBody>
                  <a:tcPr marL="68580" marR="68580" marT="0" marB="0" anchor="ctr"/>
                </a:tc>
                <a:tc>
                  <a:txBody>
                    <a:bodyPr/>
                    <a:lstStyle/>
                    <a:p>
                      <a:pPr marL="0" marR="0" lvl="0" indent="0" algn="ctr" defTabSz="1535972" rtl="0" eaLnBrk="1" fontAlgn="auto" latinLnBrk="0" hangingPunct="1">
                        <a:lnSpc>
                          <a:spcPct val="115000"/>
                        </a:lnSpc>
                        <a:spcBef>
                          <a:spcPts val="0"/>
                        </a:spcBef>
                        <a:spcAft>
                          <a:spcPts val="1000"/>
                        </a:spcAft>
                        <a:buClrTx/>
                        <a:buSzTx/>
                        <a:buFontTx/>
                        <a:buNone/>
                        <a:tabLst/>
                        <a:defRPr/>
                      </a:pPr>
                      <a:r>
                        <a:rPr lang="es-CO" sz="2400" b="0" kern="1200" dirty="0">
                          <a:solidFill>
                            <a:schemeClr val="dk1"/>
                          </a:solidFill>
                          <a:effectLst/>
                          <a:latin typeface="+mn-lt"/>
                          <a:ea typeface="Arial Narrow" panose="020B0606020202030204" pitchFamily="34" charset="0"/>
                          <a:cs typeface="Arial Narrow" panose="020B0606020202030204" pitchFamily="34" charset="0"/>
                        </a:rPr>
                        <a:t>Estrategias con enfoques diferenciales / reuniones interinstitucionales / instancias de participación / gestión de información interinstitucional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243</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66</a:t>
                      </a:r>
                    </a:p>
                  </a:txBody>
                  <a:tcPr marL="68580" marR="68580" marT="0" marB="0" anchor="ctr"/>
                </a:tc>
                <a:extLst>
                  <a:ext uri="{0D108BD9-81ED-4DB2-BD59-A6C34878D82A}">
                    <a16:rowId xmlns:a16="http://schemas.microsoft.com/office/drawing/2014/main" val="3573719470"/>
                  </a:ext>
                </a:extLst>
              </a:tr>
            </a:tbl>
          </a:graphicData>
        </a:graphic>
      </p:graphicFrame>
    </p:spTree>
    <p:extLst>
      <p:ext uri="{BB962C8B-B14F-4D97-AF65-F5344CB8AC3E}">
        <p14:creationId xmlns:p14="http://schemas.microsoft.com/office/powerpoint/2010/main" val="3230874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15. Transparencia</a:t>
            </a:r>
          </a:p>
        </p:txBody>
      </p:sp>
      <p:sp>
        <p:nvSpPr>
          <p:cNvPr id="44" name="CuadroTexto 43">
            <a:extLst>
              <a:ext uri="{FF2B5EF4-FFF2-40B4-BE49-F238E27FC236}">
                <a16:creationId xmlns:a16="http://schemas.microsoft.com/office/drawing/2014/main" id="{394CD6BD-75D2-C1B2-BD4E-1851B3D44C3A}"/>
              </a:ext>
            </a:extLst>
          </p:cNvPr>
          <p:cNvSpPr txBox="1"/>
          <p:nvPr/>
        </p:nvSpPr>
        <p:spPr>
          <a:xfrm>
            <a:off x="942109" y="1168929"/>
            <a:ext cx="15365899" cy="1200329"/>
          </a:xfrm>
          <a:prstGeom prst="rect">
            <a:avLst/>
          </a:prstGeom>
          <a:noFill/>
        </p:spPr>
        <p:txBody>
          <a:bodyPr wrap="square">
            <a:spAutoFit/>
          </a:bodyPr>
          <a:lstStyle/>
          <a:p>
            <a:r>
              <a:rPr lang="es-CO"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Para la Secretaría Distrital de Movilidad-SDM es fundamental la generación de mecanismos de confianza entre la ciudadanía y la institución pública, con el fin de consolidar la eficiencia del valor público y los elementos para la consolidación de un gobierno abierto y una gestión pública efectiva que facilitan el cumplimiento de los objetivos de la entidad.</a:t>
            </a:r>
            <a:endParaRPr lang="es-ES" sz="2400" dirty="0"/>
          </a:p>
        </p:txBody>
      </p:sp>
      <p:pic>
        <p:nvPicPr>
          <p:cNvPr id="45" name="Imagen 44" descr="Interfaz de usuario gráfica, Texto&#10;&#10;Descripción generada automáticamente">
            <a:extLst>
              <a:ext uri="{FF2B5EF4-FFF2-40B4-BE49-F238E27FC236}">
                <a16:creationId xmlns:a16="http://schemas.microsoft.com/office/drawing/2014/main" id="{EE8FD4E8-1D5A-8A34-C460-47A25F2E577A}"/>
              </a:ext>
            </a:extLst>
          </p:cNvPr>
          <p:cNvPicPr>
            <a:picLocks noChangeAspect="1"/>
          </p:cNvPicPr>
          <p:nvPr/>
        </p:nvPicPr>
        <p:blipFill rotWithShape="1">
          <a:blip r:embed="rId2"/>
          <a:srcRect l="21838" t="16349" r="22751" b="7545"/>
          <a:stretch/>
        </p:blipFill>
        <p:spPr bwMode="auto">
          <a:xfrm>
            <a:off x="754062" y="2772024"/>
            <a:ext cx="8280920" cy="6323590"/>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DDDDB03D-1E59-2E90-9093-8CDC0C22D00A}"/>
              </a:ext>
            </a:extLst>
          </p:cNvPr>
          <p:cNvSpPr txBox="1"/>
          <p:nvPr/>
        </p:nvSpPr>
        <p:spPr>
          <a:xfrm>
            <a:off x="9223028" y="3237983"/>
            <a:ext cx="7648647" cy="6140142"/>
          </a:xfrm>
          <a:prstGeom prst="rect">
            <a:avLst/>
          </a:prstGeom>
          <a:noFill/>
        </p:spPr>
        <p:txBody>
          <a:bodyPr wrap="square">
            <a:spAutoFit/>
          </a:bodyPr>
          <a:lstStyle/>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telefónico:</a:t>
            </a:r>
            <a:endParaRPr lang="es-ES" sz="1800" dirty="0">
              <a:solidFill>
                <a:srgbClr val="000000"/>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Centro de Contacto de Movilidad PBX: (601) 364-94-00 opción 2 </a:t>
            </a:r>
            <a:r>
              <a:rPr lang="es-CO" sz="1600" dirty="0">
                <a:solidFill>
                  <a:srgbClr val="000000"/>
                </a:solidFill>
                <a:effectLst/>
                <a:latin typeface="+mj-lt"/>
                <a:ea typeface="Times New Roman" panose="02020603050405020304" pitchFamily="18" charset="0"/>
                <a:cs typeface="Segoe UI Symbol" panose="020B0502040204020203" pitchFamily="34" charset="0"/>
              </a:rPr>
              <a:t>✔</a:t>
            </a:r>
            <a:r>
              <a:rPr lang="es-CO" sz="1600" dirty="0">
                <a:solidFill>
                  <a:srgbClr val="000000"/>
                </a:solidFill>
                <a:effectLst/>
                <a:latin typeface="+mj-lt"/>
                <a:ea typeface="Times New Roman" panose="02020603050405020304" pitchFamily="18" charset="0"/>
                <a:cs typeface="Arial" panose="020B0604020202020204" pitchFamily="34" charset="0"/>
              </a:rPr>
              <a:t> L</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nea 195 </a:t>
            </a:r>
            <a:endParaRPr lang="es-ES" sz="1600" dirty="0">
              <a:effectLst/>
              <a:latin typeface="+mj-lt"/>
              <a:ea typeface="Arial Narrow" panose="020B0606020202030204" pitchFamily="34" charset="0"/>
              <a:cs typeface="Arial Narrow" panose="020B0606020202030204" pitchFamily="34" charset="0"/>
            </a:endParaRPr>
          </a:p>
          <a:p>
            <a:pPr marL="342900" indent="-342900" algn="just">
              <a:spcAft>
                <a:spcPts val="100"/>
              </a:spcAft>
              <a:buFont typeface="Symbol" panose="05050102010706020507" pitchFamily="18" charset="2"/>
              <a:buChar char=""/>
            </a:pPr>
            <a:endParaRPr lang="es-ES" sz="1800" dirty="0">
              <a:solidFill>
                <a:srgbClr val="000000"/>
              </a:solidFill>
              <a:latin typeface="+mj-lt"/>
              <a:cs typeface="Arial" panose="020B0604020202020204" pitchFamily="34" charset="0"/>
            </a:endParaRPr>
          </a:p>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Virtual: </a:t>
            </a:r>
            <a:endParaRPr lang="es-ES" sz="1800" dirty="0">
              <a:solidFill>
                <a:srgbClr val="000000"/>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P</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gina de la Secretaria Distrital de Movilidad: </a:t>
            </a:r>
            <a:r>
              <a:rPr lang="es-CO" sz="1600" u="sng" dirty="0">
                <a:solidFill>
                  <a:srgbClr val="0000FF"/>
                </a:solidFill>
                <a:effectLst/>
                <a:latin typeface="+mj-lt"/>
                <a:ea typeface="Times New Roman" panose="02020603050405020304" pitchFamily="18" charset="0"/>
                <a:cs typeface="Arial" panose="020B0604020202020204" pitchFamily="34" charset="0"/>
              </a:rPr>
              <a:t>https://www.movilidadbogota.gov.co/web/sdqs </a:t>
            </a:r>
            <a:endParaRPr lang="es-ES" sz="1600" u="sng" dirty="0">
              <a:solidFill>
                <a:srgbClr val="0000FF"/>
              </a:solidFill>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Institucional: 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err="1">
                <a:solidFill>
                  <a:srgbClr val="000000"/>
                </a:solidFill>
                <a:effectLst/>
                <a:latin typeface="+mj-lt"/>
                <a:ea typeface="Times New Roman" panose="02020603050405020304" pitchFamily="18" charset="0"/>
                <a:cs typeface="Arial" panose="020B0604020202020204" pitchFamily="34" charset="0"/>
              </a:rPr>
              <a:t>SuperCADE</a:t>
            </a:r>
            <a:r>
              <a:rPr lang="es-CO" sz="1600" dirty="0">
                <a:solidFill>
                  <a:srgbClr val="000000"/>
                </a:solidFill>
                <a:effectLst/>
                <a:latin typeface="+mj-lt"/>
                <a:ea typeface="Times New Roman" panose="02020603050405020304" pitchFamily="18" charset="0"/>
                <a:cs typeface="Arial" panose="020B0604020202020204" pitchFamily="34" charset="0"/>
              </a:rPr>
              <a:t> Virtual: </a:t>
            </a:r>
            <a:r>
              <a:rPr lang="es-CO" sz="1600" u="sng" dirty="0">
                <a:solidFill>
                  <a:srgbClr val="0000FF"/>
                </a:solidFill>
                <a:effectLst/>
                <a:latin typeface="+mj-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https://supercade.bogota.gov.co/</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para otras peticiones y trámites: contactociudadano@movilidadbogota.gov.co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r>
              <a:rPr lang="es-CO" sz="1600" u="sng" dirty="0">
                <a:solidFill>
                  <a:srgbClr val="000000"/>
                </a:solidFill>
                <a:effectLst/>
                <a:latin typeface="+mj-lt"/>
                <a:ea typeface="Times New Roman" panose="02020603050405020304" pitchFamily="18" charset="0"/>
                <a:cs typeface="Arial" panose="020B0604020202020204" pitchFamily="34" charset="0"/>
                <a:hlinkClick r:id="rId4"/>
              </a:rPr>
              <a:t>https://bogota.gov.co/sdqs/</a:t>
            </a:r>
            <a:endParaRPr lang="es-ES" sz="1600" dirty="0">
              <a:effectLst/>
              <a:latin typeface="+mj-lt"/>
              <a:ea typeface="Arial Narrow" panose="020B0606020202030204" pitchFamily="34" charset="0"/>
              <a:cs typeface="Arial Narrow" panose="020B0606020202030204" pitchFamily="34" charset="0"/>
            </a:endParaRPr>
          </a:p>
          <a:p>
            <a:pPr algn="just">
              <a:spcAft>
                <a:spcPts val="1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Redes Sociales:</a:t>
            </a: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Facebook: </a:t>
            </a:r>
            <a:r>
              <a:rPr lang="es-CO" sz="1600" u="sng" dirty="0">
                <a:solidFill>
                  <a:srgbClr val="0000FF"/>
                </a:solidFill>
                <a:latin typeface="+mj-lt"/>
                <a:cs typeface="Arial" panose="020B0604020202020204" pitchFamily="34" charset="0"/>
              </a:rPr>
              <a:t>https://www.facebook.com /</a:t>
            </a:r>
            <a:r>
              <a:rPr lang="es-CO" sz="1600" u="sng" dirty="0" err="1">
                <a:solidFill>
                  <a:srgbClr val="0000FF"/>
                </a:solidFill>
                <a:latin typeface="+mj-lt"/>
                <a:cs typeface="Arial" panose="020B0604020202020204" pitchFamily="34" charset="0"/>
              </a:rPr>
              <a:t>secretaríamovilidadbogota</a:t>
            </a:r>
            <a:r>
              <a:rPr lang="es-CO" sz="1600" u="sng" dirty="0">
                <a:solidFill>
                  <a:srgbClr val="0000FF"/>
                </a:solidFill>
                <a:latin typeface="+mj-lt"/>
                <a:cs typeface="Arial" panose="020B0604020202020204" pitchFamily="34" charset="0"/>
              </a:rPr>
              <a:t> </a:t>
            </a:r>
            <a:endParaRPr lang="es-ES" sz="1600" u="sng" dirty="0">
              <a:solidFill>
                <a:srgbClr val="0000FF"/>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Twitter: </a:t>
            </a:r>
            <a:r>
              <a:rPr lang="es-CO" sz="1600" u="sng" dirty="0">
                <a:solidFill>
                  <a:srgbClr val="0000FF"/>
                </a:solidFill>
                <a:latin typeface="+mj-lt"/>
                <a:cs typeface="Arial" panose="020B0604020202020204" pitchFamily="34" charset="0"/>
              </a:rPr>
              <a:t>https://twitter.com/ </a:t>
            </a:r>
            <a:r>
              <a:rPr lang="es-CO" sz="1600" u="sng" dirty="0" err="1">
                <a:solidFill>
                  <a:srgbClr val="0000FF"/>
                </a:solidFill>
                <a:latin typeface="+mj-lt"/>
                <a:cs typeface="Arial" panose="020B0604020202020204" pitchFamily="34" charset="0"/>
              </a:rPr>
              <a:t>SectorMovilidad</a:t>
            </a:r>
            <a:r>
              <a:rPr lang="es-CO" sz="1600" u="sng" dirty="0">
                <a:solidFill>
                  <a:srgbClr val="0000FF"/>
                </a:solidFill>
                <a:latin typeface="+mj-lt"/>
                <a:cs typeface="Arial" panose="020B0604020202020204" pitchFamily="34" charset="0"/>
              </a:rPr>
              <a:t> </a:t>
            </a:r>
            <a:endParaRPr lang="es-ES" sz="1600" u="sng" dirty="0">
              <a:solidFill>
                <a:srgbClr val="0000FF"/>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Instagram: </a:t>
            </a:r>
            <a:r>
              <a:rPr lang="es-CO" sz="1600" u="sng" dirty="0">
                <a:solidFill>
                  <a:srgbClr val="0000FF"/>
                </a:solidFill>
                <a:effectLst/>
                <a:latin typeface="+mj-lt"/>
                <a:ea typeface="Times New Roman" panose="02020603050405020304" pitchFamily="18" charset="0"/>
                <a:cs typeface="Arial" panose="020B0604020202020204" pitchFamily="34" charset="0"/>
              </a:rPr>
              <a:t>https://www.instagram.com/ </a:t>
            </a:r>
            <a:r>
              <a:rPr lang="es-CO" sz="1600" u="sng" dirty="0" err="1">
                <a:solidFill>
                  <a:srgbClr val="0000FF"/>
                </a:solidFill>
                <a:effectLst/>
                <a:latin typeface="+mj-lt"/>
                <a:ea typeface="Times New Roman" panose="02020603050405020304" pitchFamily="18" charset="0"/>
                <a:cs typeface="Arial" panose="020B0604020202020204" pitchFamily="34" charset="0"/>
              </a:rPr>
              <a:t>sectormovilidad</a:t>
            </a:r>
            <a:r>
              <a:rPr lang="es-CO" sz="1600" u="sng" dirty="0">
                <a:solidFill>
                  <a:srgbClr val="0000FF"/>
                </a:solidFill>
                <a:effectLst/>
                <a:latin typeface="+mj-lt"/>
                <a:ea typeface="Times New Roman" panose="02020603050405020304" pitchFamily="18" charset="0"/>
                <a:cs typeface="Arial" panose="020B0604020202020204" pitchFamily="34" charset="0"/>
              </a:rPr>
              <a:t>/ </a:t>
            </a:r>
            <a:endParaRPr lang="es-ES" sz="1600" u="sng" dirty="0">
              <a:solidFill>
                <a:srgbClr val="0000FF"/>
              </a:solidFill>
              <a:effectLst/>
              <a:latin typeface="+mj-lt"/>
              <a:ea typeface="Arial Narrow" panose="020B0606020202030204" pitchFamily="34" charset="0"/>
              <a:cs typeface="Arial Narrow" panose="020B0606020202030204" pitchFamily="34" charset="0"/>
            </a:endParaRPr>
          </a:p>
          <a:p>
            <a:pPr algn="just">
              <a:spcAft>
                <a:spcPts val="1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Presencial:</a:t>
            </a:r>
            <a:r>
              <a:rPr lang="es-CO"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Ventanillas de radicaci</a:t>
            </a:r>
            <a:r>
              <a:rPr lang="es-CO" sz="1600" dirty="0">
                <a:solidFill>
                  <a:srgbClr val="000000"/>
                </a:solidFill>
                <a:effectLst/>
                <a:latin typeface="+mj-lt"/>
                <a:ea typeface="Times New Roman" panose="02020603050405020304" pitchFamily="18" charset="0"/>
                <a:cs typeface="Arial Narrow" panose="020B0606020202030204" pitchFamily="34" charset="0"/>
              </a:rPr>
              <a:t>ó</a:t>
            </a:r>
            <a:r>
              <a:rPr lang="es-CO" sz="1600" dirty="0">
                <a:solidFill>
                  <a:srgbClr val="000000"/>
                </a:solidFill>
                <a:effectLst/>
                <a:latin typeface="+mj-lt"/>
                <a:ea typeface="Times New Roman" panose="02020603050405020304" pitchFamily="18" charset="0"/>
                <a:cs typeface="Arial" panose="020B0604020202020204" pitchFamily="34" charset="0"/>
              </a:rPr>
              <a:t>n de la sede de Calle 13 y Paloquemao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En los Centros Locales de Movilidad, los cuales se encuentran ubicados en todas las Alcald</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as Locales.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RED CADE de Movilidad, ubicados en los </a:t>
            </a:r>
            <a:r>
              <a:rPr lang="es-CO" sz="1600" dirty="0" err="1">
                <a:solidFill>
                  <a:srgbClr val="000000"/>
                </a:solidFill>
                <a:effectLst/>
                <a:latin typeface="+mj-lt"/>
                <a:ea typeface="Times New Roman" panose="02020603050405020304" pitchFamily="18" charset="0"/>
                <a:cs typeface="Arial" panose="020B0604020202020204" pitchFamily="34" charset="0"/>
              </a:rPr>
              <a:t>SuperCADE</a:t>
            </a:r>
            <a:r>
              <a:rPr lang="es-CO" sz="1600" dirty="0">
                <a:solidFill>
                  <a:srgbClr val="000000"/>
                </a:solidFill>
                <a:effectLst/>
                <a:latin typeface="+mj-lt"/>
                <a:ea typeface="Times New Roman" panose="02020603050405020304" pitchFamily="18" charset="0"/>
                <a:cs typeface="Arial" panose="020B0604020202020204" pitchFamily="34" charset="0"/>
              </a:rPr>
              <a:t> de 20 de Julio, Américas, Suba, Bosa y Fontibón.</a:t>
            </a:r>
            <a:endParaRPr lang="es-ES" sz="1600" dirty="0">
              <a:effectLst/>
              <a:latin typeface="+mj-lt"/>
              <a:ea typeface="Arial Narrow" panose="020B0606020202030204" pitchFamily="34" charset="0"/>
              <a:cs typeface="Arial Narrow" panose="020B0606020202030204" pitchFamily="34" charset="0"/>
            </a:endParaRPr>
          </a:p>
        </p:txBody>
      </p:sp>
      <p:sp>
        <p:nvSpPr>
          <p:cNvPr id="3" name="CuadroTexto 2">
            <a:extLst>
              <a:ext uri="{FF2B5EF4-FFF2-40B4-BE49-F238E27FC236}">
                <a16:creationId xmlns:a16="http://schemas.microsoft.com/office/drawing/2014/main" id="{F38AA195-4A9C-CDA6-97F1-088716B8800A}"/>
              </a:ext>
            </a:extLst>
          </p:cNvPr>
          <p:cNvSpPr txBox="1"/>
          <p:nvPr/>
        </p:nvSpPr>
        <p:spPr>
          <a:xfrm>
            <a:off x="10851108" y="2683985"/>
            <a:ext cx="4392488" cy="553998"/>
          </a:xfrm>
          <a:prstGeom prst="rect">
            <a:avLst/>
          </a:prstGeom>
          <a:noFill/>
        </p:spPr>
        <p:txBody>
          <a:bodyPr wrap="square" rtlCol="0">
            <a:spAutoFit/>
          </a:bodyPr>
          <a:lstStyle/>
          <a:p>
            <a:r>
              <a:rPr lang="es-ES" dirty="0"/>
              <a:t>CANALES DE ATENCIÓN </a:t>
            </a:r>
          </a:p>
        </p:txBody>
      </p:sp>
    </p:spTree>
    <p:extLst>
      <p:ext uri="{BB962C8B-B14F-4D97-AF65-F5344CB8AC3E}">
        <p14:creationId xmlns:p14="http://schemas.microsoft.com/office/powerpoint/2010/main" val="167160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7942684" y="2403128"/>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1723" y="2178201"/>
            <a:ext cx="6424938" cy="6426994"/>
          </a:xfrm>
          <a:prstGeom prst="rect">
            <a:avLst/>
          </a:prstGeom>
        </p:spPr>
      </p:pic>
      <p:sp>
        <p:nvSpPr>
          <p:cNvPr id="9" name="Google Shape;185;p3">
            <a:extLst>
              <a:ext uri="{FF2B5EF4-FFF2-40B4-BE49-F238E27FC236}">
                <a16:creationId xmlns:a16="http://schemas.microsoft.com/office/drawing/2014/main" id="{0BB0C2BA-A84B-6436-D156-554C8A8B27A6}"/>
              </a:ext>
            </a:extLst>
          </p:cNvPr>
          <p:cNvSpPr txBox="1"/>
          <p:nvPr/>
        </p:nvSpPr>
        <p:spPr>
          <a:xfrm>
            <a:off x="8446740" y="1299244"/>
            <a:ext cx="7992886" cy="8184908"/>
          </a:xfrm>
          <a:prstGeom prst="rect">
            <a:avLst/>
          </a:prstGeom>
          <a:noFill/>
          <a:ln>
            <a:noFill/>
          </a:ln>
        </p:spPr>
        <p:txBody>
          <a:bodyPr spcFirstLastPara="1" wrap="square" lIns="71425" tIns="71425" rIns="71425" bIns="71425" anchor="ctr" anchorCtr="0">
            <a:spAutoFit/>
          </a:bodyPr>
          <a:lstStyle/>
          <a:p>
            <a:pPr marL="457200" defTabSz="914400">
              <a:buClr>
                <a:srgbClr val="000000"/>
              </a:buClr>
              <a:buSzPts val="4400"/>
            </a:pPr>
            <a:r>
              <a:rPr lang="es-CO" sz="3200" kern="0" dirty="0">
                <a:latin typeface="Arial"/>
                <a:ea typeface="Arial"/>
                <a:cs typeface="Arial"/>
                <a:sym typeface="Arial"/>
              </a:rPr>
              <a:t>1. Inversión presupuestal</a:t>
            </a:r>
          </a:p>
          <a:p>
            <a:pPr marL="457200" defTabSz="914400">
              <a:buClr>
                <a:srgbClr val="000000"/>
              </a:buClr>
              <a:buSzPts val="4400"/>
            </a:pPr>
            <a:r>
              <a:rPr lang="es-CO" sz="3200" kern="0" dirty="0">
                <a:latin typeface="Arial"/>
                <a:ea typeface="Arial"/>
                <a:cs typeface="Arial"/>
                <a:sym typeface="Arial"/>
              </a:rPr>
              <a:t>2. Al Colegio en Bici</a:t>
            </a:r>
          </a:p>
          <a:p>
            <a:pPr marL="457200" defTabSz="914400">
              <a:buClr>
                <a:srgbClr val="000000"/>
              </a:buClr>
              <a:buSzPts val="4400"/>
            </a:pPr>
            <a:r>
              <a:rPr lang="es-CO" sz="3200" kern="0" dirty="0">
                <a:latin typeface="Arial"/>
                <a:ea typeface="Arial"/>
                <a:cs typeface="Arial"/>
                <a:sym typeface="Arial"/>
              </a:rPr>
              <a:t>3. Siniestralidad</a:t>
            </a:r>
          </a:p>
          <a:p>
            <a:pPr marL="457200" defTabSz="914400">
              <a:buClr>
                <a:srgbClr val="000000"/>
              </a:buClr>
              <a:buSzPts val="4400"/>
            </a:pPr>
            <a:r>
              <a:rPr lang="es-CO" sz="3200" kern="0" dirty="0">
                <a:latin typeface="Arial"/>
                <a:ea typeface="Arial"/>
                <a:cs typeface="Arial"/>
                <a:sym typeface="Arial"/>
              </a:rPr>
              <a:t>4. Acciones de gestión en vía</a:t>
            </a:r>
          </a:p>
          <a:p>
            <a:pPr marL="457200" defTabSz="914400">
              <a:buClr>
                <a:srgbClr val="000000"/>
              </a:buClr>
              <a:buSzPts val="4400"/>
            </a:pPr>
            <a:r>
              <a:rPr lang="es-CO" sz="3200" kern="0" dirty="0">
                <a:latin typeface="Arial"/>
                <a:ea typeface="Arial"/>
                <a:cs typeface="Arial"/>
                <a:sym typeface="Arial"/>
              </a:rPr>
              <a:t>5. Señalización</a:t>
            </a:r>
          </a:p>
          <a:p>
            <a:pPr marL="457200" defTabSz="914400">
              <a:buClr>
                <a:srgbClr val="000000"/>
              </a:buClr>
              <a:buSzPts val="4400"/>
            </a:pPr>
            <a:r>
              <a:rPr lang="es-CO" sz="3200" kern="0" dirty="0">
                <a:latin typeface="Arial"/>
                <a:ea typeface="Arial"/>
                <a:cs typeface="Arial"/>
                <a:sym typeface="Arial"/>
              </a:rPr>
              <a:t>6. Semaforización</a:t>
            </a:r>
          </a:p>
          <a:p>
            <a:pPr marL="457200" defTabSz="914400">
              <a:buClr>
                <a:srgbClr val="000000"/>
              </a:buClr>
              <a:buSzPts val="4400"/>
            </a:pPr>
            <a:r>
              <a:rPr lang="es-CO" sz="3200" kern="0" dirty="0">
                <a:latin typeface="Arial"/>
                <a:ea typeface="Arial"/>
                <a:cs typeface="Arial"/>
                <a:sym typeface="Arial"/>
              </a:rPr>
              <a:t>7. Control de tránsito y transporte</a:t>
            </a:r>
          </a:p>
          <a:p>
            <a:pPr marL="457200" defTabSz="914400">
              <a:buClr>
                <a:srgbClr val="000000"/>
              </a:buClr>
              <a:buSzPts val="4400"/>
            </a:pPr>
            <a:r>
              <a:rPr lang="es-CO" sz="3200" kern="0" dirty="0">
                <a:latin typeface="Arial"/>
                <a:ea typeface="Arial"/>
                <a:cs typeface="Arial"/>
                <a:sym typeface="Arial"/>
              </a:rPr>
              <a:t>8. Planes de manejo de tránsito-</a:t>
            </a:r>
            <a:r>
              <a:rPr lang="en-US" sz="3200" kern="0" dirty="0">
                <a:latin typeface="Arial"/>
                <a:ea typeface="Arial"/>
                <a:cs typeface="Arial"/>
                <a:sym typeface="Arial"/>
              </a:rPr>
              <a:t>PMT</a:t>
            </a:r>
          </a:p>
          <a:p>
            <a:pPr marL="457200" defTabSz="914400">
              <a:buClr>
                <a:srgbClr val="000000"/>
              </a:buClr>
              <a:buSzPts val="4400"/>
            </a:pPr>
            <a:r>
              <a:rPr lang="en-US" sz="3200" kern="0" dirty="0">
                <a:latin typeface="Arial"/>
                <a:ea typeface="Arial"/>
                <a:cs typeface="Arial"/>
                <a:sym typeface="Arial"/>
              </a:rPr>
              <a:t>9. </a:t>
            </a:r>
            <a:r>
              <a:rPr lang="es-CO" sz="3200" kern="0" dirty="0">
                <a:latin typeface="Arial"/>
                <a:ea typeface="Arial"/>
                <a:cs typeface="Arial"/>
                <a:sym typeface="Arial"/>
              </a:rPr>
              <a:t>Bicicleta y Peatón.</a:t>
            </a:r>
          </a:p>
          <a:p>
            <a:pPr marL="457200" defTabSz="914400">
              <a:buClr>
                <a:srgbClr val="000000"/>
              </a:buClr>
              <a:buSzPts val="4400"/>
            </a:pPr>
            <a:r>
              <a:rPr lang="es-CO" sz="3200" kern="0" dirty="0">
                <a:latin typeface="Arial"/>
                <a:ea typeface="Arial"/>
                <a:cs typeface="Arial"/>
                <a:sym typeface="Arial"/>
              </a:rPr>
              <a:t>10. Acciones pedagógicas en seguridad vial y cultura ciudadana</a:t>
            </a:r>
          </a:p>
          <a:p>
            <a:pPr marL="457200" defTabSz="914400">
              <a:buClr>
                <a:srgbClr val="000000"/>
              </a:buClr>
              <a:buSzPts val="4400"/>
            </a:pPr>
            <a:r>
              <a:rPr lang="es-CO" sz="3200" kern="0" dirty="0">
                <a:latin typeface="Arial"/>
                <a:ea typeface="Arial"/>
                <a:cs typeface="Arial"/>
                <a:sym typeface="Arial"/>
              </a:rPr>
              <a:t>11. Infraestructura</a:t>
            </a:r>
          </a:p>
          <a:p>
            <a:pPr marL="457200" defTabSz="914400">
              <a:buClr>
                <a:srgbClr val="000000"/>
              </a:buClr>
              <a:buSzPts val="4400"/>
            </a:pPr>
            <a:r>
              <a:rPr lang="es-CO" sz="3200" kern="0" dirty="0">
                <a:latin typeface="Arial"/>
                <a:ea typeface="Arial"/>
                <a:cs typeface="Arial"/>
                <a:sym typeface="Arial"/>
              </a:rPr>
              <a:t>12. Transporte privado</a:t>
            </a:r>
          </a:p>
          <a:p>
            <a:pPr marL="457200" defTabSz="914400">
              <a:buClr>
                <a:srgbClr val="000000"/>
              </a:buClr>
              <a:buSzPts val="4400"/>
            </a:pPr>
            <a:r>
              <a:rPr lang="es-CO" sz="3200" kern="0" dirty="0">
                <a:latin typeface="Arial"/>
                <a:ea typeface="Arial"/>
                <a:cs typeface="Arial"/>
                <a:sym typeface="Arial"/>
              </a:rPr>
              <a:t>13. Observatorio de Movilidad de Bogotá</a:t>
            </a:r>
          </a:p>
          <a:p>
            <a:pPr marL="457200" defTabSz="914400">
              <a:buClr>
                <a:srgbClr val="000000"/>
              </a:buClr>
              <a:buSzPts val="4400"/>
            </a:pPr>
            <a:r>
              <a:rPr lang="es-CO" sz="3200" kern="0" dirty="0">
                <a:latin typeface="Arial"/>
                <a:ea typeface="Arial"/>
                <a:cs typeface="Arial"/>
                <a:sym typeface="Arial"/>
              </a:rPr>
              <a:t>14.</a:t>
            </a:r>
            <a:r>
              <a:rPr lang="en-US" sz="3200" kern="0" dirty="0">
                <a:latin typeface="Arial"/>
                <a:ea typeface="Arial"/>
                <a:cs typeface="Arial"/>
                <a:sym typeface="Arial"/>
              </a:rPr>
              <a:t> </a:t>
            </a:r>
            <a:r>
              <a:rPr lang="es-CO" sz="3200" kern="0" dirty="0">
                <a:latin typeface="Arial"/>
                <a:ea typeface="Arial"/>
                <a:cs typeface="Arial"/>
                <a:sym typeface="Arial"/>
              </a:rPr>
              <a:t>Gestión </a:t>
            </a:r>
            <a:r>
              <a:rPr lang="en-US" sz="3200" kern="0" dirty="0">
                <a:latin typeface="Arial"/>
                <a:ea typeface="Arial"/>
                <a:cs typeface="Arial"/>
                <a:sym typeface="Arial"/>
              </a:rPr>
              <a:t>Social</a:t>
            </a:r>
          </a:p>
          <a:p>
            <a:pPr marL="457200" defTabSz="914400">
              <a:buClr>
                <a:srgbClr val="000000"/>
              </a:buClr>
              <a:buSzPts val="4400"/>
            </a:pPr>
            <a:r>
              <a:rPr lang="en-US" sz="3200" kern="0" dirty="0">
                <a:latin typeface="Arial"/>
                <a:ea typeface="Arial"/>
                <a:cs typeface="Arial"/>
                <a:sym typeface="Arial"/>
              </a:rPr>
              <a:t>15. </a:t>
            </a:r>
            <a:r>
              <a:rPr lang="en-US" sz="3200" kern="0" dirty="0" err="1">
                <a:latin typeface="Arial"/>
                <a:ea typeface="Arial"/>
                <a:cs typeface="Arial"/>
                <a:sym typeface="Arial"/>
              </a:rPr>
              <a:t>Transparencia</a:t>
            </a:r>
            <a:endParaRPr sz="1050" kern="0" dirty="0">
              <a:latin typeface="Arial"/>
              <a:ea typeface="Arial"/>
              <a:cs typeface="Arial"/>
              <a:sym typeface="Arial"/>
            </a:endParaRPr>
          </a:p>
          <a:p>
            <a:pPr defTabSz="914400">
              <a:buClr>
                <a:srgbClr val="FFFFFF"/>
              </a:buClr>
              <a:buSzPts val="4400"/>
              <a:buFont typeface="Arial"/>
              <a:buNone/>
            </a:pPr>
            <a:endParaRPr sz="1050" kern="0" dirty="0">
              <a:solidFill>
                <a:srgbClr val="000000"/>
              </a:solidFill>
              <a:latin typeface="Arial"/>
              <a:ea typeface="Arial"/>
              <a:cs typeface="Arial"/>
              <a:sym typeface="Arial"/>
            </a:endParaRPr>
          </a:p>
        </p:txBody>
      </p:sp>
      <p:sp>
        <p:nvSpPr>
          <p:cNvPr id="10" name="Google Shape;186;p3">
            <a:extLst>
              <a:ext uri="{FF2B5EF4-FFF2-40B4-BE49-F238E27FC236}">
                <a16:creationId xmlns:a16="http://schemas.microsoft.com/office/drawing/2014/main" id="{AF3CF721-6E15-8139-96EF-30E5800817BE}"/>
              </a:ext>
            </a:extLst>
          </p:cNvPr>
          <p:cNvSpPr txBox="1"/>
          <p:nvPr/>
        </p:nvSpPr>
        <p:spPr>
          <a:xfrm>
            <a:off x="10030916" y="386904"/>
            <a:ext cx="3888432" cy="683173"/>
          </a:xfrm>
          <a:prstGeom prst="rect">
            <a:avLst/>
          </a:prstGeom>
          <a:noFill/>
          <a:ln>
            <a:noFill/>
          </a:ln>
        </p:spPr>
        <p:txBody>
          <a:bodyPr spcFirstLastPara="1" wrap="square" lIns="45675" tIns="45675" rIns="45675" bIns="45675" anchor="ctr" anchorCtr="0">
            <a:spAutoFit/>
          </a:bodyPr>
          <a:lstStyle/>
          <a:p>
            <a:pPr marL="0" marR="0" lvl="0" indent="0" algn="l" rtl="0">
              <a:lnSpc>
                <a:spcPct val="80000"/>
              </a:lnSpc>
              <a:spcBef>
                <a:spcPts val="0"/>
              </a:spcBef>
              <a:spcAft>
                <a:spcPts val="0"/>
              </a:spcAft>
              <a:buClr>
                <a:schemeClr val="lt1"/>
              </a:buClr>
              <a:buSzPts val="8000"/>
              <a:buFont typeface="Arial"/>
              <a:buNone/>
            </a:pPr>
            <a:r>
              <a:rPr lang="en-US" sz="4800" b="0" i="0" u="none" strike="noStrike" cap="none" dirty="0">
                <a:latin typeface="Arial"/>
                <a:ea typeface="Arial"/>
                <a:cs typeface="Arial"/>
                <a:sym typeface="Arial"/>
              </a:rPr>
              <a:t>CONTENIDO</a:t>
            </a:r>
            <a:endParaRPr sz="4800" b="0" i="0" u="none" strike="noStrike" cap="none" dirty="0">
              <a:latin typeface="Helvetica Neue"/>
              <a:ea typeface="Helvetica Neue"/>
              <a:cs typeface="Helvetica Neue"/>
              <a:sym typeface="Helvetica Neue"/>
            </a:endParaRPr>
          </a:p>
        </p:txBody>
      </p:sp>
    </p:spTree>
    <p:extLst>
      <p:ext uri="{BB962C8B-B14F-4D97-AF65-F5344CB8AC3E}">
        <p14:creationId xmlns:p14="http://schemas.microsoft.com/office/powerpoint/2010/main" val="94964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041B058-2506-9242-B689-E0D1CE4C27FA}"/>
              </a:ext>
            </a:extLst>
          </p:cNvPr>
          <p:cNvSpPr/>
          <p:nvPr/>
        </p:nvSpPr>
        <p:spPr>
          <a:xfrm>
            <a:off x="4206618" y="570817"/>
            <a:ext cx="8768276" cy="61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360" b="1" dirty="0">
                <a:solidFill>
                  <a:schemeClr val="tx1">
                    <a:lumMod val="75000"/>
                    <a:lumOff val="25000"/>
                  </a:schemeClr>
                </a:solidFill>
                <a:latin typeface="Arial Black"/>
                <a:cs typeface="Arial Black"/>
              </a:rPr>
              <a:t>¿QUÉ ES LA RENDICIÓN DE CUENTAS?</a:t>
            </a:r>
            <a:endParaRPr lang="en-US" sz="2800" b="1" dirty="0">
              <a:solidFill>
                <a:schemeClr val="tx1">
                  <a:lumMod val="75000"/>
                  <a:lumOff val="25000"/>
                </a:schemeClr>
              </a:solidFill>
              <a:latin typeface="Arial Black"/>
              <a:cs typeface="Arial Black"/>
            </a:endParaRPr>
          </a:p>
        </p:txBody>
      </p:sp>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9083231" y="2644133"/>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379FC5BE-D5BE-2948-8E51-E873982B769C}"/>
              </a:ext>
            </a:extLst>
          </p:cNvPr>
          <p:cNvSpPr txBox="1"/>
          <p:nvPr/>
        </p:nvSpPr>
        <p:spPr>
          <a:xfrm>
            <a:off x="9343895" y="1790460"/>
            <a:ext cx="6956027" cy="2356414"/>
          </a:xfrm>
          <a:prstGeom prst="rect">
            <a:avLst/>
          </a:prstGeom>
          <a:noFill/>
        </p:spPr>
        <p:txBody>
          <a:bodyPr wrap="square">
            <a:spAutoFit/>
          </a:bodyPr>
          <a:lstStyle/>
          <a:p>
            <a:pPr algn="just">
              <a:defRPr/>
            </a:pPr>
            <a:r>
              <a:rPr lang="es-ES" sz="2452" noProof="1">
                <a:solidFill>
                  <a:schemeClr val="tx1">
                    <a:lumMod val="65000"/>
                    <a:lumOff val="35000"/>
                  </a:schemeClr>
                </a:solidFill>
                <a:latin typeface="Arial" panose="020B0604020202020204" pitchFamily="34" charset="0"/>
                <a:cs typeface="Arial" panose="020B0604020202020204" pitchFamily="34" charset="0"/>
              </a:rPr>
              <a:t>“La rendición de cuentas es un proceso que busca la transparencia de la gestión de la Administración Pública, y la adopción de los principios de Buen Gobierno, eficiencia, eficacia y transparencia en todas las actuaciones del servidor público”. (Ley 1757 de 2015 artíc. 48)</a:t>
            </a:r>
            <a:endParaRPr lang="es-ES_tradnl" sz="2452" noProof="1">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C1B927C6-9639-4A8D-A1EB-A785904E1DC0}"/>
              </a:ext>
            </a:extLst>
          </p:cNvPr>
          <p:cNvPicPr>
            <a:picLocks noChangeAspect="1"/>
          </p:cNvPicPr>
          <p:nvPr/>
        </p:nvPicPr>
        <p:blipFill>
          <a:blip r:embed="rId2"/>
          <a:stretch>
            <a:fillRect/>
          </a:stretch>
        </p:blipFill>
        <p:spPr>
          <a:xfrm>
            <a:off x="9451747" y="4518828"/>
            <a:ext cx="6956033" cy="4837560"/>
          </a:xfrm>
          <a:prstGeom prst="rect">
            <a:avLst/>
          </a:prstGeom>
        </p:spPr>
      </p:pic>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722" y="2178201"/>
            <a:ext cx="6535899" cy="6537990"/>
          </a:xfrm>
          <a:prstGeom prst="rect">
            <a:avLst/>
          </a:prstGeom>
        </p:spPr>
      </p:pic>
    </p:spTree>
    <p:extLst>
      <p:ext uri="{BB962C8B-B14F-4D97-AF65-F5344CB8AC3E}">
        <p14:creationId xmlns:p14="http://schemas.microsoft.com/office/powerpoint/2010/main" val="30446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kern="0" dirty="0">
                <a:latin typeface="Arial"/>
                <a:ea typeface="Arial"/>
                <a:cs typeface="Arial"/>
                <a:sym typeface="Arial"/>
              </a:rPr>
              <a:t> </a:t>
            </a:r>
            <a:r>
              <a:rPr lang="es-CO" sz="2800" b="1" dirty="0">
                <a:solidFill>
                  <a:schemeClr val="tx1">
                    <a:lumMod val="75000"/>
                    <a:lumOff val="25000"/>
                  </a:schemeClr>
                </a:solidFill>
                <a:latin typeface="Arial Black" panose="020B0604020202020204" pitchFamily="34" charset="0"/>
                <a:sym typeface="Arial"/>
              </a:rPr>
              <a:t>1. Inversión presupuestal</a:t>
            </a:r>
            <a:endParaRPr lang="es-CO" sz="2800" b="1" dirty="0">
              <a:solidFill>
                <a:schemeClr val="tx1">
                  <a:lumMod val="75000"/>
                  <a:lumOff val="25000"/>
                </a:schemeClr>
              </a:solidFill>
              <a:latin typeface="Arial Black" panose="020B0604020202020204" pitchFamily="34" charset="0"/>
            </a:endParaRPr>
          </a:p>
        </p:txBody>
      </p:sp>
      <p:sp>
        <p:nvSpPr>
          <p:cNvPr id="42" name="CuadroTexto 41">
            <a:extLst>
              <a:ext uri="{FF2B5EF4-FFF2-40B4-BE49-F238E27FC236}">
                <a16:creationId xmlns:a16="http://schemas.microsoft.com/office/drawing/2014/main" id="{6F8A682C-F45A-4B7D-9145-DC74255B4533}"/>
              </a:ext>
            </a:extLst>
          </p:cNvPr>
          <p:cNvSpPr txBox="1"/>
          <p:nvPr/>
        </p:nvSpPr>
        <p:spPr>
          <a:xfrm>
            <a:off x="1183348" y="1385452"/>
            <a:ext cx="14814815" cy="1200329"/>
          </a:xfrm>
          <a:prstGeom prst="rect">
            <a:avLst/>
          </a:prstGeom>
          <a:noFill/>
        </p:spPr>
        <p:txBody>
          <a:bodyPr wrap="square" rtlCol="0">
            <a:spAutoFit/>
          </a:bodyPr>
          <a:lstStyle>
            <a:defPPr>
              <a:defRPr lang="es-CO"/>
            </a:defPPr>
            <a:lvl1pPr algn="just">
              <a:defRPr sz="2400" b="0" i="0" u="none" strike="noStrike" cap="none">
                <a:latin typeface="Century Gothic"/>
                <a:ea typeface="Century Gothic"/>
                <a:cs typeface="Century Gothic"/>
              </a:defRPr>
            </a:lvl1pPr>
          </a:lstStyle>
          <a:p>
            <a:r>
              <a:rPr lang="es-ES" dirty="0"/>
              <a:t>En el marco del programa Movilidad segura, sostenible y accesible del Plan de Desarrollo Distrital “</a:t>
            </a:r>
            <a:r>
              <a:rPr lang="es-ES" i="1" dirty="0"/>
              <a:t>Un Nuevo Contrato Social y Ambiental para la Bogotá del Siglo XXI</a:t>
            </a:r>
            <a:r>
              <a:rPr lang="es-ES" dirty="0"/>
              <a:t>”, se ejecutaron </a:t>
            </a:r>
            <a:r>
              <a:rPr lang="es-ES" b="1" dirty="0"/>
              <a:t>2 proyectos </a:t>
            </a:r>
            <a:r>
              <a:rPr lang="es-ES" dirty="0"/>
              <a:t>en la localidad en el año 2021 con inversión territorializada.</a:t>
            </a:r>
            <a:endParaRPr lang="es-CO" dirty="0"/>
          </a:p>
        </p:txBody>
      </p:sp>
      <p:graphicFrame>
        <p:nvGraphicFramePr>
          <p:cNvPr id="44" name="Tabla 43">
            <a:extLst>
              <a:ext uri="{FF2B5EF4-FFF2-40B4-BE49-F238E27FC236}">
                <a16:creationId xmlns:a16="http://schemas.microsoft.com/office/drawing/2014/main" id="{4CBE9DBB-AF80-4189-8E1D-770B669F211C}"/>
              </a:ext>
            </a:extLst>
          </p:cNvPr>
          <p:cNvGraphicFramePr>
            <a:graphicFrameLocks noGrp="1"/>
          </p:cNvGraphicFramePr>
          <p:nvPr>
            <p:extLst>
              <p:ext uri="{D42A27DB-BD31-4B8C-83A1-F6EECF244321}">
                <p14:modId xmlns:p14="http://schemas.microsoft.com/office/powerpoint/2010/main" val="1788482889"/>
              </p:ext>
            </p:extLst>
          </p:nvPr>
        </p:nvGraphicFramePr>
        <p:xfrm>
          <a:off x="1822004" y="3716522"/>
          <a:ext cx="13537504" cy="3400498"/>
        </p:xfrm>
        <a:graphic>
          <a:graphicData uri="http://schemas.openxmlformats.org/drawingml/2006/table">
            <a:tbl>
              <a:tblPr firstRow="1" firstCol="1" bandRow="1">
                <a:tableStyleId>{1FECB4D8-DB02-4DC6-A0A2-4F2EBAE1DC90}</a:tableStyleId>
              </a:tblPr>
              <a:tblGrid>
                <a:gridCol w="5988645">
                  <a:extLst>
                    <a:ext uri="{9D8B030D-6E8A-4147-A177-3AD203B41FA5}">
                      <a16:colId xmlns:a16="http://schemas.microsoft.com/office/drawing/2014/main" val="633977009"/>
                    </a:ext>
                  </a:extLst>
                </a:gridCol>
                <a:gridCol w="3773646">
                  <a:extLst>
                    <a:ext uri="{9D8B030D-6E8A-4147-A177-3AD203B41FA5}">
                      <a16:colId xmlns:a16="http://schemas.microsoft.com/office/drawing/2014/main" val="426524038"/>
                    </a:ext>
                  </a:extLst>
                </a:gridCol>
                <a:gridCol w="3775213">
                  <a:extLst>
                    <a:ext uri="{9D8B030D-6E8A-4147-A177-3AD203B41FA5}">
                      <a16:colId xmlns:a16="http://schemas.microsoft.com/office/drawing/2014/main" val="3660314601"/>
                    </a:ext>
                  </a:extLst>
                </a:gridCol>
              </a:tblGrid>
              <a:tr h="571573">
                <a:tc>
                  <a:txBody>
                    <a:bodyPr/>
                    <a:lstStyle/>
                    <a:p>
                      <a:pPr algn="ctr">
                        <a:lnSpc>
                          <a:spcPct val="115000"/>
                        </a:lnSpc>
                        <a:spcAft>
                          <a:spcPts val="1000"/>
                        </a:spcAft>
                      </a:pPr>
                      <a:r>
                        <a:rPr lang="es-CO" sz="2400" b="1" dirty="0">
                          <a:effectLst/>
                        </a:rPr>
                        <a:t>PROYECTOS</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RESERVA-EJECUTADO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VIGENCIA-EJECUTADO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271106321"/>
                  </a:ext>
                </a:extLst>
              </a:tr>
              <a:tr h="1170714">
                <a:tc>
                  <a:txBody>
                    <a:bodyPr/>
                    <a:lstStyle/>
                    <a:p>
                      <a:pPr algn="just">
                        <a:lnSpc>
                          <a:spcPct val="115000"/>
                        </a:lnSpc>
                        <a:spcAft>
                          <a:spcPts val="1000"/>
                        </a:spcAft>
                      </a:pPr>
                      <a:r>
                        <a:rPr lang="es-CO" sz="2400" b="0" dirty="0">
                          <a:effectLst/>
                        </a:rPr>
                        <a:t>Consolidación del programa niñas y niños primero para mejorar las experiencias de viaje de la población estudiantil en Bogotá</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$411,096,378.00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192959326"/>
                  </a:ext>
                </a:extLst>
              </a:tr>
              <a:tr h="1170714">
                <a:tc>
                  <a:txBody>
                    <a:bodyPr/>
                    <a:lstStyle/>
                    <a:p>
                      <a:pPr algn="just">
                        <a:lnSpc>
                          <a:spcPct val="115000"/>
                        </a:lnSpc>
                        <a:spcAft>
                          <a:spcPts val="1000"/>
                        </a:spcAft>
                      </a:pPr>
                      <a:r>
                        <a:rPr lang="es-CO" sz="2400" b="0">
                          <a:effectLst/>
                        </a:rPr>
                        <a:t>Implementación de señalización para mejorar las condiciones de seguridad vial, movilidad y accesibilidad en Bogotá</a:t>
                      </a:r>
                      <a:endParaRPr lang="es-CO" sz="2400" b="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$3,841,354.00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$18,198,417.00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82606772"/>
                  </a:ext>
                </a:extLst>
              </a:tr>
              <a:tr h="299680">
                <a:tc>
                  <a:txBody>
                    <a:bodyPr/>
                    <a:lstStyle/>
                    <a:p>
                      <a:pPr algn="ctr">
                        <a:lnSpc>
                          <a:spcPct val="115000"/>
                        </a:lnSpc>
                        <a:spcAft>
                          <a:spcPts val="1000"/>
                        </a:spcAft>
                      </a:pPr>
                      <a:r>
                        <a:rPr lang="es-CO" sz="2400" b="0">
                          <a:effectLst/>
                        </a:rPr>
                        <a:t>TOTAL</a:t>
                      </a:r>
                      <a:endParaRPr lang="es-CO" sz="2400" b="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$3,841,354.00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$429,294,795.00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842704682"/>
                  </a:ext>
                </a:extLst>
              </a:tr>
            </a:tbl>
          </a:graphicData>
        </a:graphic>
      </p:graphicFrame>
    </p:spTree>
    <p:extLst>
      <p:ext uri="{BB962C8B-B14F-4D97-AF65-F5344CB8AC3E}">
        <p14:creationId xmlns:p14="http://schemas.microsoft.com/office/powerpoint/2010/main" val="29676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183348" y="1323008"/>
            <a:ext cx="14814815" cy="1477328"/>
          </a:xfrm>
          <a:prstGeom prst="rect">
            <a:avLst/>
          </a:prstGeom>
          <a:noFill/>
        </p:spPr>
        <p:txBody>
          <a:bodyPr wrap="square" rtlCol="0">
            <a:spAutoFit/>
          </a:bodyPr>
          <a:lstStyle/>
          <a:p>
            <a:pPr algn="just"/>
            <a:r>
              <a:rPr lang="es-ES" sz="2400" b="0" i="0" u="none" strike="noStrike" cap="none" dirty="0">
                <a:latin typeface="Century Gothic"/>
                <a:ea typeface="Century Gothic"/>
                <a:cs typeface="Century Gothic"/>
                <a:sym typeface="Century Gothic"/>
              </a:rPr>
              <a:t>Mejora la experiencia de viaje de niñas, niños y adolescentes en edad escolar, mediante el acompañamiento a caravanas a pie y en bici y la supervisión a polígonos por parte del personal de guías y monitores de la SDM.</a:t>
            </a: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2. Al Colegio en Bici</a:t>
            </a:r>
          </a:p>
        </p:txBody>
      </p:sp>
      <p:sp>
        <p:nvSpPr>
          <p:cNvPr id="46" name="CuadroTexto 45">
            <a:extLst>
              <a:ext uri="{FF2B5EF4-FFF2-40B4-BE49-F238E27FC236}">
                <a16:creationId xmlns:a16="http://schemas.microsoft.com/office/drawing/2014/main" id="{AECE2752-57E0-6DDE-EAC1-C091B14994E7}"/>
              </a:ext>
            </a:extLst>
          </p:cNvPr>
          <p:cNvSpPr txBox="1"/>
          <p:nvPr/>
        </p:nvSpPr>
        <p:spPr>
          <a:xfrm>
            <a:off x="514301" y="2800336"/>
            <a:ext cx="5268143" cy="4893647"/>
          </a:xfrm>
          <a:prstGeom prst="rect">
            <a:avLst/>
          </a:prstGeom>
          <a:noFill/>
        </p:spPr>
        <p:txBody>
          <a:bodyPr wrap="square">
            <a:spAutoFit/>
          </a:bodyPr>
          <a:lstStyle/>
          <a:p>
            <a:pPr marL="0" marR="0" lvl="0" indent="0" algn="just" rtl="0">
              <a:lnSpc>
                <a:spcPct val="100000"/>
              </a:lnSpc>
              <a:spcBef>
                <a:spcPts val="0"/>
              </a:spcBef>
              <a:spcAft>
                <a:spcPts val="0"/>
              </a:spcAft>
              <a:buClr>
                <a:schemeClr val="accent1"/>
              </a:buClr>
              <a:buSzPts val="2500"/>
              <a:buFont typeface="Century Gothic"/>
              <a:buNone/>
            </a:pPr>
            <a:r>
              <a:rPr lang="es-ES" sz="2400" b="1" dirty="0">
                <a:solidFill>
                  <a:schemeClr val="tx1">
                    <a:lumMod val="75000"/>
                    <a:lumOff val="25000"/>
                  </a:schemeClr>
                </a:solidFill>
                <a:latin typeface="Arial Black" panose="020B0604020202020204" pitchFamily="34" charset="0"/>
                <a:sym typeface="Century Gothic"/>
              </a:rPr>
              <a:t>ACCIONES CLAVE</a:t>
            </a:r>
          </a:p>
          <a:p>
            <a:pPr marL="457200" marR="0" lvl="0" indent="-387350" algn="just" rtl="0">
              <a:lnSpc>
                <a:spcPct val="100000"/>
              </a:lnSpc>
              <a:spcBef>
                <a:spcPts val="0"/>
              </a:spcBef>
              <a:spcAft>
                <a:spcPts val="0"/>
              </a:spcAft>
              <a:buClr>
                <a:schemeClr val="accent1"/>
              </a:buClr>
              <a:buSzPts val="2500"/>
              <a:buFont typeface="Century Gothic"/>
              <a:buChar char="●"/>
            </a:pPr>
            <a:r>
              <a:rPr lang="es-ES" sz="2400" dirty="0">
                <a:latin typeface="Century Gothic"/>
                <a:sym typeface="Century Gothic"/>
              </a:rPr>
              <a:t>Mejoras en la relación con los colegios para optimizar la operación.</a:t>
            </a:r>
          </a:p>
          <a:p>
            <a:pPr marL="457200" marR="0" lvl="0" indent="-387350" algn="just" rtl="0">
              <a:lnSpc>
                <a:spcPct val="100000"/>
              </a:lnSpc>
              <a:spcBef>
                <a:spcPts val="0"/>
              </a:spcBef>
              <a:spcAft>
                <a:spcPts val="0"/>
              </a:spcAft>
              <a:buClr>
                <a:schemeClr val="accent1"/>
              </a:buClr>
              <a:buSzPts val="2500"/>
              <a:buFont typeface="Century Gothic"/>
              <a:buChar char="●"/>
            </a:pPr>
            <a:r>
              <a:rPr lang="es-ES" sz="2400" dirty="0">
                <a:latin typeface="Century Gothic"/>
                <a:sym typeface="Century Gothic"/>
              </a:rPr>
              <a:t>A 30 de abril de 2022 se superaron los indicadores del proyecto (viajes y estudiantes beneficiados) reportados a corte de 30 de abril de 2021.</a:t>
            </a:r>
          </a:p>
          <a:p>
            <a:pPr marL="457200" marR="0" lvl="0" indent="-387350" algn="just" rtl="0">
              <a:lnSpc>
                <a:spcPct val="100000"/>
              </a:lnSpc>
              <a:spcBef>
                <a:spcPts val="0"/>
              </a:spcBef>
              <a:spcAft>
                <a:spcPts val="0"/>
              </a:spcAft>
              <a:buClr>
                <a:schemeClr val="accent1"/>
              </a:buClr>
              <a:buSzPts val="2500"/>
              <a:buFont typeface="Century Gothic"/>
              <a:buChar char="●"/>
            </a:pPr>
            <a:r>
              <a:rPr lang="es-ES" sz="2400" dirty="0">
                <a:latin typeface="Century Gothic"/>
                <a:sym typeface="Century Gothic"/>
              </a:rPr>
              <a:t>Implementación de un polígono de </a:t>
            </a:r>
            <a:r>
              <a:rPr lang="es-ES" sz="2400" dirty="0" err="1">
                <a:latin typeface="Century Gothic"/>
                <a:sym typeface="Century Gothic"/>
              </a:rPr>
              <a:t>BiciParceros</a:t>
            </a:r>
            <a:r>
              <a:rPr lang="es-ES" sz="2400" dirty="0">
                <a:latin typeface="Century Gothic"/>
                <a:sym typeface="Century Gothic"/>
              </a:rPr>
              <a:t> beneficiando a 3 colegios nuevos. </a:t>
            </a:r>
          </a:p>
        </p:txBody>
      </p:sp>
      <p:pic>
        <p:nvPicPr>
          <p:cNvPr id="4" name="Imagen 3">
            <a:extLst>
              <a:ext uri="{FF2B5EF4-FFF2-40B4-BE49-F238E27FC236}">
                <a16:creationId xmlns:a16="http://schemas.microsoft.com/office/drawing/2014/main" id="{520876F5-7A11-4217-8950-6D1EF99A6A3F}"/>
              </a:ext>
            </a:extLst>
          </p:cNvPr>
          <p:cNvPicPr>
            <a:picLocks noChangeAspect="1"/>
          </p:cNvPicPr>
          <p:nvPr/>
        </p:nvPicPr>
        <p:blipFill>
          <a:blip r:embed="rId2"/>
          <a:stretch>
            <a:fillRect/>
          </a:stretch>
        </p:blipFill>
        <p:spPr>
          <a:xfrm>
            <a:off x="6252528" y="3106392"/>
            <a:ext cx="10236694" cy="5510858"/>
          </a:xfrm>
          <a:prstGeom prst="rect">
            <a:avLst/>
          </a:prstGeom>
        </p:spPr>
      </p:pic>
    </p:spTree>
    <p:extLst>
      <p:ext uri="{BB962C8B-B14F-4D97-AF65-F5344CB8AC3E}">
        <p14:creationId xmlns:p14="http://schemas.microsoft.com/office/powerpoint/2010/main" val="73173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1686" y="1233843"/>
            <a:ext cx="14814815" cy="1379865"/>
          </a:xfrm>
          <a:prstGeom prst="rect">
            <a:avLst/>
          </a:prstGeom>
          <a:noFill/>
        </p:spPr>
        <p:txBody>
          <a:bodyPr wrap="square" rtlCol="0">
            <a:spAutoFit/>
          </a:bodyPr>
          <a:lstStyle/>
          <a:p>
            <a:pPr algn="just" rtl="0">
              <a:spcBef>
                <a:spcPts val="0"/>
              </a:spcBef>
              <a:spcAft>
                <a:spcPts val="800"/>
              </a:spcAft>
            </a:pPr>
            <a:r>
              <a:rPr lang="es-ES" sz="2400" b="0" i="0" u="none" strike="noStrike" dirty="0">
                <a:solidFill>
                  <a:srgbClr val="000000"/>
                </a:solidFill>
                <a:effectLst/>
                <a:latin typeface="Calibri" panose="020F0502020204030204" pitchFamily="34" charset="0"/>
              </a:rPr>
              <a:t>En el año 2021 la localidad de Tunjuelito reportó 875 siniestros de tránsito, de los cuales el 48% fueron siniestros graves (al menos un lesionado o víctima fatal en el siniestro).</a:t>
            </a:r>
            <a:endParaRPr lang="es-ES" sz="2400" b="0" dirty="0">
              <a:effectLst/>
            </a:endParaRPr>
          </a:p>
          <a:p>
            <a:r>
              <a:rPr lang="es-ES" sz="1100" dirty="0"/>
              <a:t/>
            </a:r>
            <a:br>
              <a:rPr lang="es-ES" sz="1100" dirty="0"/>
            </a:br>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610641" y="2403128"/>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3. Siniestralidad</a:t>
            </a:r>
          </a:p>
        </p:txBody>
      </p:sp>
      <p:sp>
        <p:nvSpPr>
          <p:cNvPr id="48" name="CuadroTexto 47">
            <a:extLst>
              <a:ext uri="{FF2B5EF4-FFF2-40B4-BE49-F238E27FC236}">
                <a16:creationId xmlns:a16="http://schemas.microsoft.com/office/drawing/2014/main" id="{9926E968-B324-9B9D-67BB-2DCFF2E27CEF}"/>
              </a:ext>
            </a:extLst>
          </p:cNvPr>
          <p:cNvSpPr txBox="1"/>
          <p:nvPr/>
        </p:nvSpPr>
        <p:spPr>
          <a:xfrm>
            <a:off x="7310841" y="7587704"/>
            <a:ext cx="8120068" cy="1384995"/>
          </a:xfrm>
          <a:prstGeom prst="rect">
            <a:avLst/>
          </a:prstGeom>
          <a:noFill/>
        </p:spPr>
        <p:txBody>
          <a:bodyPr wrap="square">
            <a:spAutoFit/>
          </a:bodyPr>
          <a:lstStyle/>
          <a:p>
            <a:pPr algn="ctr" rtl="0">
              <a:spcBef>
                <a:spcPts val="0"/>
              </a:spcBef>
              <a:spcAft>
                <a:spcPts val="800"/>
              </a:spcAft>
            </a:pPr>
            <a:r>
              <a:rPr lang="es-ES" sz="2800" b="1" i="0" u="none" strike="noStrike" dirty="0">
                <a:solidFill>
                  <a:srgbClr val="ED7D31"/>
                </a:solidFill>
                <a:effectLst/>
                <a:latin typeface="Calibri" panose="020F0502020204030204" pitchFamily="34" charset="0"/>
              </a:rPr>
              <a:t>TUNJUELITO</a:t>
            </a:r>
            <a:r>
              <a:rPr lang="es-ES" sz="2800" b="0" i="0" u="none" strike="noStrike" dirty="0">
                <a:solidFill>
                  <a:srgbClr val="ED7D31"/>
                </a:solidFill>
                <a:effectLst/>
                <a:latin typeface="Calibri" panose="020F0502020204030204" pitchFamily="34" charset="0"/>
              </a:rPr>
              <a:t> es una de las localidades </a:t>
            </a:r>
            <a:r>
              <a:rPr lang="es-ES" sz="2800" b="1" i="0" u="none" strike="noStrike" dirty="0">
                <a:solidFill>
                  <a:srgbClr val="ED7D31"/>
                </a:solidFill>
                <a:effectLst/>
                <a:latin typeface="Calibri" panose="020F0502020204030204" pitchFamily="34" charset="0"/>
              </a:rPr>
              <a:t>con un buen indicador </a:t>
            </a:r>
            <a:r>
              <a:rPr lang="es-ES" sz="2800" b="0" i="0" u="none" strike="noStrike" dirty="0">
                <a:solidFill>
                  <a:srgbClr val="ED7D31"/>
                </a:solidFill>
                <a:effectLst/>
                <a:latin typeface="Calibri" panose="020F0502020204030204" pitchFamily="34" charset="0"/>
              </a:rPr>
              <a:t>de vidas salvadas por siniestros de tránsito en 2021, </a:t>
            </a:r>
            <a:r>
              <a:rPr lang="es-ES" sz="2800" b="1" i="0" u="none" strike="noStrike" dirty="0">
                <a:solidFill>
                  <a:srgbClr val="ED7D31"/>
                </a:solidFill>
                <a:effectLst/>
                <a:latin typeface="Calibri" panose="020F0502020204030204" pitchFamily="34" charset="0"/>
              </a:rPr>
              <a:t>1 vida salvada</a:t>
            </a:r>
            <a:r>
              <a:rPr lang="es-ES" sz="2800" b="0" i="0" u="none" strike="noStrike" dirty="0">
                <a:solidFill>
                  <a:srgbClr val="ED7D31"/>
                </a:solidFill>
                <a:effectLst/>
                <a:latin typeface="Calibri" panose="020F0502020204030204" pitchFamily="34" charset="0"/>
              </a:rPr>
              <a:t> con respecto al 2019</a:t>
            </a:r>
            <a:endParaRPr lang="es-ES" dirty="0"/>
          </a:p>
        </p:txBody>
      </p:sp>
      <p:pic>
        <p:nvPicPr>
          <p:cNvPr id="5" name="Picture 2" descr="Mapa&#10;&#10;Descripción generada automáticamente">
            <a:extLst>
              <a:ext uri="{FF2B5EF4-FFF2-40B4-BE49-F238E27FC236}">
                <a16:creationId xmlns:a16="http://schemas.microsoft.com/office/drawing/2014/main" id="{0F86EC3A-9449-4258-8BFF-720557D97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686" y="2613708"/>
            <a:ext cx="4867275" cy="68103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F4DEF09-9153-4988-870F-EBF82AB78267}"/>
              </a:ext>
            </a:extLst>
          </p:cNvPr>
          <p:cNvPicPr>
            <a:picLocks noChangeAspect="1"/>
          </p:cNvPicPr>
          <p:nvPr/>
        </p:nvPicPr>
        <p:blipFill>
          <a:blip r:embed="rId3"/>
          <a:stretch>
            <a:fillRect/>
          </a:stretch>
        </p:blipFill>
        <p:spPr>
          <a:xfrm>
            <a:off x="6646540" y="2613708"/>
            <a:ext cx="9513287" cy="4609001"/>
          </a:xfrm>
          <a:prstGeom prst="rect">
            <a:avLst/>
          </a:prstGeom>
        </p:spPr>
      </p:pic>
    </p:spTree>
    <p:extLst>
      <p:ext uri="{BB962C8B-B14F-4D97-AF65-F5344CB8AC3E}">
        <p14:creationId xmlns:p14="http://schemas.microsoft.com/office/powerpoint/2010/main" val="10981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4. Acciones de gestión en vía</a:t>
            </a:r>
          </a:p>
        </p:txBody>
      </p:sp>
      <p:sp>
        <p:nvSpPr>
          <p:cNvPr id="44" name="Google Shape;277;p9">
            <a:extLst>
              <a:ext uri="{FF2B5EF4-FFF2-40B4-BE49-F238E27FC236}">
                <a16:creationId xmlns:a16="http://schemas.microsoft.com/office/drawing/2014/main" id="{FFCB29D2-71A7-528B-59A0-0E37598DE2DE}"/>
              </a:ext>
            </a:extLst>
          </p:cNvPr>
          <p:cNvSpPr/>
          <p:nvPr/>
        </p:nvSpPr>
        <p:spPr>
          <a:xfrm>
            <a:off x="1652666" y="1105252"/>
            <a:ext cx="5838478" cy="1225868"/>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Apoyo al piloto para operación de doble sentido vial en el marco del PMT obra puente Isla del Sol</a:t>
            </a:r>
            <a:endParaRPr sz="2400" b="1" i="0" u="none" strike="noStrike" cap="none" dirty="0">
              <a:solidFill>
                <a:srgbClr val="171C3B"/>
              </a:solidFill>
              <a:latin typeface="Calibri"/>
              <a:ea typeface="Calibri"/>
              <a:cs typeface="Calibri"/>
              <a:sym typeface="Calibri"/>
            </a:endParaRPr>
          </a:p>
        </p:txBody>
      </p:sp>
      <p:sp>
        <p:nvSpPr>
          <p:cNvPr id="46" name="Google Shape;289;p9">
            <a:extLst>
              <a:ext uri="{FF2B5EF4-FFF2-40B4-BE49-F238E27FC236}">
                <a16:creationId xmlns:a16="http://schemas.microsoft.com/office/drawing/2014/main" id="{0FC5CF52-F20A-423A-7418-F88F5C8A4DB7}"/>
              </a:ext>
            </a:extLst>
          </p:cNvPr>
          <p:cNvSpPr/>
          <p:nvPr/>
        </p:nvSpPr>
        <p:spPr>
          <a:xfrm>
            <a:off x="1677988" y="4445596"/>
            <a:ext cx="5474419" cy="1225868"/>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Apoyo al Piloto Distrital de ciclovías temporales sobre la carrera 24 y Av. Caracas</a:t>
            </a:r>
            <a:endParaRPr sz="2400" dirty="0"/>
          </a:p>
        </p:txBody>
      </p:sp>
      <p:sp>
        <p:nvSpPr>
          <p:cNvPr id="48" name="Google Shape;189;p5">
            <a:extLst>
              <a:ext uri="{FF2B5EF4-FFF2-40B4-BE49-F238E27FC236}">
                <a16:creationId xmlns:a16="http://schemas.microsoft.com/office/drawing/2014/main" id="{5F314F1A-48B8-5225-20C5-33EEACD4FB61}"/>
              </a:ext>
            </a:extLst>
          </p:cNvPr>
          <p:cNvSpPr/>
          <p:nvPr/>
        </p:nvSpPr>
        <p:spPr>
          <a:xfrm>
            <a:off x="1525654" y="2382962"/>
            <a:ext cx="6143145" cy="1362075"/>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Objetivo: Control y gestión del tránsito mixto sobre el corredor principal del barrio Isla del Sol, CL 67B Sur entre KR 62 y KR 66</a:t>
            </a:r>
            <a:endParaRPr lang="es-ES" sz="1050" dirty="0"/>
          </a:p>
          <a:p>
            <a:pPr marL="0" marR="0" lvl="0" indent="0" algn="just" rtl="0">
              <a:lnSpc>
                <a:spcPct val="100000"/>
              </a:lnSpc>
              <a:spcBef>
                <a:spcPts val="0"/>
              </a:spcBef>
              <a:spcAft>
                <a:spcPts val="0"/>
              </a:spcAft>
              <a:buClr>
                <a:srgbClr val="000000"/>
              </a:buClr>
              <a:buSzPts val="2000"/>
              <a:buFont typeface="Helvetica Neue"/>
              <a:buNone/>
            </a:pPr>
            <a:endParaRPr sz="2000" b="0" i="0" u="none" strike="noStrike" cap="none" dirty="0">
              <a:solidFill>
                <a:schemeClr val="lt1"/>
              </a:solidFill>
              <a:latin typeface="Helvetica Neue"/>
              <a:ea typeface="Helvetica Neue"/>
              <a:cs typeface="Helvetica Neue"/>
              <a:sym typeface="Helvetica Neue"/>
            </a:endParaRPr>
          </a:p>
        </p:txBody>
      </p:sp>
      <p:sp>
        <p:nvSpPr>
          <p:cNvPr id="66" name="Google Shape;189;p5">
            <a:extLst>
              <a:ext uri="{FF2B5EF4-FFF2-40B4-BE49-F238E27FC236}">
                <a16:creationId xmlns:a16="http://schemas.microsoft.com/office/drawing/2014/main" id="{A534EA6C-9868-3BD1-04E1-605ED69087A3}"/>
              </a:ext>
            </a:extLst>
          </p:cNvPr>
          <p:cNvSpPr/>
          <p:nvPr/>
        </p:nvSpPr>
        <p:spPr>
          <a:xfrm>
            <a:off x="1500332" y="5741094"/>
            <a:ext cx="6143145" cy="1702594"/>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Objetivo: Apoyo en la gestión y control del tránsito, sobre los corredores de la carrera 34 y av. caracas sector sur para controlar la invasión por parte de los motociclistas</a:t>
            </a:r>
            <a:endParaRPr lang="es-ES" sz="1050" dirty="0"/>
          </a:p>
          <a:p>
            <a:pPr marL="0" marR="0" lvl="0" indent="0" algn="just" rtl="0">
              <a:lnSpc>
                <a:spcPct val="100000"/>
              </a:lnSpc>
              <a:spcBef>
                <a:spcPts val="0"/>
              </a:spcBef>
              <a:spcAft>
                <a:spcPts val="0"/>
              </a:spcAft>
              <a:buClr>
                <a:srgbClr val="000000"/>
              </a:buClr>
              <a:buSzPts val="2000"/>
              <a:buFont typeface="Helvetica Neue"/>
              <a:buNone/>
            </a:pPr>
            <a:endParaRPr sz="2000" b="0" i="0" u="none" strike="noStrike" cap="none" dirty="0">
              <a:solidFill>
                <a:schemeClr val="lt1"/>
              </a:solidFill>
              <a:latin typeface="Helvetica Neue"/>
              <a:ea typeface="Helvetica Neue"/>
              <a:cs typeface="Helvetica Neue"/>
              <a:sym typeface="Helvetica Neue"/>
            </a:endParaRPr>
          </a:p>
        </p:txBody>
      </p:sp>
      <p:sp>
        <p:nvSpPr>
          <p:cNvPr id="68" name="Google Shape;204;p5">
            <a:extLst>
              <a:ext uri="{FF2B5EF4-FFF2-40B4-BE49-F238E27FC236}">
                <a16:creationId xmlns:a16="http://schemas.microsoft.com/office/drawing/2014/main" id="{35938033-ED9A-13B8-70BD-AB8B93A5C56E}"/>
              </a:ext>
            </a:extLst>
          </p:cNvPr>
          <p:cNvSpPr/>
          <p:nvPr/>
        </p:nvSpPr>
        <p:spPr>
          <a:xfrm>
            <a:off x="656998" y="266551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sp>
        <p:nvSpPr>
          <p:cNvPr id="71" name="Google Shape;208;p5">
            <a:extLst>
              <a:ext uri="{FF2B5EF4-FFF2-40B4-BE49-F238E27FC236}">
                <a16:creationId xmlns:a16="http://schemas.microsoft.com/office/drawing/2014/main" id="{DCB204CA-296A-BEE4-AAD0-0577470F343C}"/>
              </a:ext>
            </a:extLst>
          </p:cNvPr>
          <p:cNvSpPr/>
          <p:nvPr/>
        </p:nvSpPr>
        <p:spPr>
          <a:xfrm>
            <a:off x="604070" y="6271483"/>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2</a:t>
            </a:r>
            <a:endParaRPr sz="4400" b="0" i="0" u="none" strike="noStrike" cap="none" dirty="0">
              <a:solidFill>
                <a:schemeClr val="dk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886F5AD5-FD32-4B7D-9BB1-ED025CBFCCE1}"/>
              </a:ext>
            </a:extLst>
          </p:cNvPr>
          <p:cNvPicPr>
            <a:picLocks noChangeAspect="1"/>
          </p:cNvPicPr>
          <p:nvPr/>
        </p:nvPicPr>
        <p:blipFill>
          <a:blip r:embed="rId2"/>
          <a:stretch>
            <a:fillRect/>
          </a:stretch>
        </p:blipFill>
        <p:spPr>
          <a:xfrm>
            <a:off x="8374732" y="1011566"/>
            <a:ext cx="8021082" cy="7442986"/>
          </a:xfrm>
          <a:prstGeom prst="rect">
            <a:avLst/>
          </a:prstGeom>
        </p:spPr>
      </p:pic>
    </p:spTree>
    <p:extLst>
      <p:ext uri="{BB962C8B-B14F-4D97-AF65-F5344CB8AC3E}">
        <p14:creationId xmlns:p14="http://schemas.microsoft.com/office/powerpoint/2010/main" val="171002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5. Señalización</a:t>
            </a:r>
          </a:p>
        </p:txBody>
      </p:sp>
      <p:sp>
        <p:nvSpPr>
          <p:cNvPr id="42" name="CuadroTexto 41">
            <a:extLst>
              <a:ext uri="{FF2B5EF4-FFF2-40B4-BE49-F238E27FC236}">
                <a16:creationId xmlns:a16="http://schemas.microsoft.com/office/drawing/2014/main" id="{6FFCC1AA-030A-253B-B447-5CFB706105A6}"/>
              </a:ext>
            </a:extLst>
          </p:cNvPr>
          <p:cNvSpPr txBox="1"/>
          <p:nvPr/>
        </p:nvSpPr>
        <p:spPr>
          <a:xfrm>
            <a:off x="1029916" y="1102786"/>
            <a:ext cx="14617624" cy="1384995"/>
          </a:xfrm>
          <a:prstGeom prst="rect">
            <a:avLst/>
          </a:prstGeom>
          <a:noFill/>
        </p:spPr>
        <p:txBody>
          <a:bodyPr wrap="square">
            <a:spAutoFit/>
          </a:bodyPr>
          <a:lstStyle/>
          <a:p>
            <a:pPr algn="just"/>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Este proyecto tiene como objetivo general, mejorar las condiciones de seguridad vial, movilidad y accesibilidad para todos los usuarios de la vía, a través de las mejoras al sistema de señalización en Bogotá D.C. En </a:t>
            </a:r>
            <a:r>
              <a:rPr lang="es-CO" sz="2800" dirty="0">
                <a:effectLst/>
                <a:latin typeface="Arial Narrow" panose="020B0606020202030204" pitchFamily="34" charset="0"/>
                <a:ea typeface="Arial Narrow" panose="020B0606020202030204" pitchFamily="34" charset="0"/>
                <a:cs typeface="Arial" panose="020B0604020202020204" pitchFamily="34" charset="0"/>
              </a:rPr>
              <a:t>Tunjuelito </a:t>
            </a:r>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durante el año 2021 se realizó lo siguiente:</a:t>
            </a:r>
            <a:endParaRPr lang="es-ES" sz="2800" dirty="0"/>
          </a:p>
        </p:txBody>
      </p:sp>
      <p:pic>
        <p:nvPicPr>
          <p:cNvPr id="44" name="Imagen 43">
            <a:extLst>
              <a:ext uri="{FF2B5EF4-FFF2-40B4-BE49-F238E27FC236}">
                <a16:creationId xmlns:a16="http://schemas.microsoft.com/office/drawing/2014/main" id="{D87FE8C9-62D7-9332-5107-CD50F3FF5141}"/>
              </a:ext>
            </a:extLst>
          </p:cNvPr>
          <p:cNvPicPr>
            <a:picLocks noChangeAspect="1"/>
          </p:cNvPicPr>
          <p:nvPr/>
        </p:nvPicPr>
        <p:blipFill>
          <a:blip r:embed="rId2"/>
          <a:stretch>
            <a:fillRect/>
          </a:stretch>
        </p:blipFill>
        <p:spPr>
          <a:xfrm>
            <a:off x="8385843" y="2835176"/>
            <a:ext cx="8281367" cy="6163253"/>
          </a:xfrm>
          <a:prstGeom prst="rect">
            <a:avLst/>
          </a:prstGeom>
        </p:spPr>
      </p:pic>
      <p:sp>
        <p:nvSpPr>
          <p:cNvPr id="7" name="Rectángulo 6">
            <a:extLst>
              <a:ext uri="{FF2B5EF4-FFF2-40B4-BE49-F238E27FC236}">
                <a16:creationId xmlns:a16="http://schemas.microsoft.com/office/drawing/2014/main" id="{3AF47D81-DCDD-4B17-93DB-57A7CE8CFE65}"/>
              </a:ext>
            </a:extLst>
          </p:cNvPr>
          <p:cNvSpPr/>
          <p:nvPr/>
        </p:nvSpPr>
        <p:spPr>
          <a:xfrm>
            <a:off x="9382844" y="4059312"/>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17</a:t>
            </a:r>
          </a:p>
        </p:txBody>
      </p:sp>
      <p:sp>
        <p:nvSpPr>
          <p:cNvPr id="8" name="Rectángulo 7">
            <a:extLst>
              <a:ext uri="{FF2B5EF4-FFF2-40B4-BE49-F238E27FC236}">
                <a16:creationId xmlns:a16="http://schemas.microsoft.com/office/drawing/2014/main" id="{840DBC62-A170-4E64-8893-768F1D8E10FB}"/>
              </a:ext>
            </a:extLst>
          </p:cNvPr>
          <p:cNvSpPr/>
          <p:nvPr/>
        </p:nvSpPr>
        <p:spPr>
          <a:xfrm>
            <a:off x="14135372" y="3951352"/>
            <a:ext cx="1224136" cy="46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a:t>
            </a:r>
          </a:p>
        </p:txBody>
      </p:sp>
      <p:sp>
        <p:nvSpPr>
          <p:cNvPr id="9" name="Rectángulo 8">
            <a:extLst>
              <a:ext uri="{FF2B5EF4-FFF2-40B4-BE49-F238E27FC236}">
                <a16:creationId xmlns:a16="http://schemas.microsoft.com/office/drawing/2014/main" id="{2E78B319-5BE7-41F7-993A-2244474A38AA}"/>
              </a:ext>
            </a:extLst>
          </p:cNvPr>
          <p:cNvSpPr/>
          <p:nvPr/>
        </p:nvSpPr>
        <p:spPr>
          <a:xfrm>
            <a:off x="9310836" y="7299672"/>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1,80</a:t>
            </a:r>
          </a:p>
        </p:txBody>
      </p:sp>
      <p:sp>
        <p:nvSpPr>
          <p:cNvPr id="10" name="Rectángulo 9">
            <a:extLst>
              <a:ext uri="{FF2B5EF4-FFF2-40B4-BE49-F238E27FC236}">
                <a16:creationId xmlns:a16="http://schemas.microsoft.com/office/drawing/2014/main" id="{E9C444F2-59A1-425F-8A68-DD8B7FA4D27E}"/>
              </a:ext>
            </a:extLst>
          </p:cNvPr>
          <p:cNvSpPr/>
          <p:nvPr/>
        </p:nvSpPr>
        <p:spPr>
          <a:xfrm>
            <a:off x="11471076" y="6031550"/>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a:t>
            </a:r>
          </a:p>
        </p:txBody>
      </p:sp>
      <p:sp>
        <p:nvSpPr>
          <p:cNvPr id="11" name="Rectángulo 10">
            <a:extLst>
              <a:ext uri="{FF2B5EF4-FFF2-40B4-BE49-F238E27FC236}">
                <a16:creationId xmlns:a16="http://schemas.microsoft.com/office/drawing/2014/main" id="{7CE04031-D417-4572-B9C7-86E46F62A8C4}"/>
              </a:ext>
            </a:extLst>
          </p:cNvPr>
          <p:cNvSpPr/>
          <p:nvPr/>
        </p:nvSpPr>
        <p:spPr>
          <a:xfrm>
            <a:off x="14423404" y="7083648"/>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a:t>
            </a:r>
          </a:p>
        </p:txBody>
      </p:sp>
      <p:pic>
        <p:nvPicPr>
          <p:cNvPr id="3" name="Imagen 2">
            <a:extLst>
              <a:ext uri="{FF2B5EF4-FFF2-40B4-BE49-F238E27FC236}">
                <a16:creationId xmlns:a16="http://schemas.microsoft.com/office/drawing/2014/main" id="{80688D6F-CB86-4CF2-B2C9-35F8D3F1710C}"/>
              </a:ext>
            </a:extLst>
          </p:cNvPr>
          <p:cNvPicPr>
            <a:picLocks noChangeAspect="1"/>
          </p:cNvPicPr>
          <p:nvPr/>
        </p:nvPicPr>
        <p:blipFill>
          <a:blip r:embed="rId3"/>
          <a:stretch>
            <a:fillRect/>
          </a:stretch>
        </p:blipFill>
        <p:spPr>
          <a:xfrm>
            <a:off x="1677989" y="2835176"/>
            <a:ext cx="5785493" cy="6238398"/>
          </a:xfrm>
          <a:prstGeom prst="rect">
            <a:avLst/>
          </a:prstGeom>
        </p:spPr>
      </p:pic>
    </p:spTree>
    <p:extLst>
      <p:ext uri="{BB962C8B-B14F-4D97-AF65-F5344CB8AC3E}">
        <p14:creationId xmlns:p14="http://schemas.microsoft.com/office/powerpoint/2010/main" val="325786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9916" y="1035592"/>
            <a:ext cx="14814815" cy="1384995"/>
          </a:xfrm>
          <a:prstGeom prst="rect">
            <a:avLst/>
          </a:prstGeom>
          <a:noFill/>
        </p:spPr>
        <p:txBody>
          <a:bodyPr wrap="square" rtlCol="0">
            <a:spAutoFit/>
          </a:bodyPr>
          <a:lstStyle/>
          <a:p>
            <a:pPr algn="just"/>
            <a:r>
              <a:rPr lang="es-ES" sz="2800" dirty="0">
                <a:highlight>
                  <a:srgbClr val="FFFFFF"/>
                </a:highlight>
                <a:latin typeface="Arial Narrow" panose="020B0606020202030204" pitchFamily="34" charset="0"/>
                <a:cs typeface="Arial" panose="020B0604020202020204" pitchFamily="34" charset="0"/>
              </a:rPr>
              <a:t>A la fecha la implementación del Sistema de Semáforos inteligente - SSI se encuentra en el 100%, el cual consta de 1538 intersecciones semaforizadas en la ciudad de Bogotá D.C. A continuación se indican para la localidad de Tunjuelito la distribución de intersecciones semaforizadas implementadas durante la vigencia 2021.</a:t>
            </a:r>
            <a:endParaRPr lang="es-CO" sz="2800" dirty="0">
              <a:highlight>
                <a:srgbClr val="FFFFFF"/>
              </a:highlight>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cs typeface="Arial Black" panose="020B0604020202020204" pitchFamily="34" charset="0"/>
              </a:rPr>
              <a:t>6. Semaforización </a:t>
            </a:r>
            <a:endParaRPr lang="es-CO" sz="2800" b="1" dirty="0">
              <a:solidFill>
                <a:schemeClr val="tx1">
                  <a:lumMod val="75000"/>
                  <a:lumOff val="25000"/>
                </a:schemeClr>
              </a:solidFill>
              <a:latin typeface="Arial Black" panose="020B0604020202020204" pitchFamily="34" charset="0"/>
              <a:cs typeface="Arial Black" panose="020B0604020202020204" pitchFamily="34" charset="0"/>
            </a:endParaRPr>
          </a:p>
        </p:txBody>
      </p:sp>
      <p:pic>
        <p:nvPicPr>
          <p:cNvPr id="42" name="Imagen 41">
            <a:extLst>
              <a:ext uri="{FF2B5EF4-FFF2-40B4-BE49-F238E27FC236}">
                <a16:creationId xmlns:a16="http://schemas.microsoft.com/office/drawing/2014/main" id="{24D845BE-D8B2-FE23-4DE1-0709AD49CA13}"/>
              </a:ext>
            </a:extLst>
          </p:cNvPr>
          <p:cNvPicPr>
            <a:picLocks noChangeAspect="1"/>
          </p:cNvPicPr>
          <p:nvPr/>
        </p:nvPicPr>
        <p:blipFill>
          <a:blip r:embed="rId3"/>
          <a:stretch>
            <a:fillRect/>
          </a:stretch>
        </p:blipFill>
        <p:spPr>
          <a:xfrm>
            <a:off x="9382844" y="2852286"/>
            <a:ext cx="7285298" cy="6423382"/>
          </a:xfrm>
          <a:prstGeom prst="rect">
            <a:avLst/>
          </a:prstGeom>
        </p:spPr>
      </p:pic>
      <p:pic>
        <p:nvPicPr>
          <p:cNvPr id="44" name="Imagen 43">
            <a:extLst>
              <a:ext uri="{FF2B5EF4-FFF2-40B4-BE49-F238E27FC236}">
                <a16:creationId xmlns:a16="http://schemas.microsoft.com/office/drawing/2014/main" id="{09B33627-4E59-47CC-B92A-C12B7CEB2CCC}"/>
              </a:ext>
            </a:extLst>
          </p:cNvPr>
          <p:cNvPicPr>
            <a:picLocks noChangeAspect="1"/>
          </p:cNvPicPr>
          <p:nvPr/>
        </p:nvPicPr>
        <p:blipFill>
          <a:blip r:embed="rId4"/>
          <a:stretch>
            <a:fillRect/>
          </a:stretch>
        </p:blipFill>
        <p:spPr>
          <a:xfrm>
            <a:off x="725966" y="2907188"/>
            <a:ext cx="7880298" cy="6192684"/>
          </a:xfrm>
          <a:prstGeom prst="rect">
            <a:avLst/>
          </a:prstGeom>
        </p:spPr>
      </p:pic>
      <p:sp>
        <p:nvSpPr>
          <p:cNvPr id="45" name="Rectángulo 44">
            <a:extLst>
              <a:ext uri="{FF2B5EF4-FFF2-40B4-BE49-F238E27FC236}">
                <a16:creationId xmlns:a16="http://schemas.microsoft.com/office/drawing/2014/main" id="{47BBC107-D2DF-4B2E-BD22-A0FD4D733D0A}"/>
              </a:ext>
            </a:extLst>
          </p:cNvPr>
          <p:cNvSpPr/>
          <p:nvPr/>
        </p:nvSpPr>
        <p:spPr>
          <a:xfrm>
            <a:off x="1245940" y="6795616"/>
            <a:ext cx="4752528" cy="249254"/>
          </a:xfrm>
          <a:prstGeom prst="rect">
            <a:avLst/>
          </a:prstGeom>
          <a:noFill/>
          <a:ln w="28575">
            <a:solidFill>
              <a:srgbClr val="17355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AA5BF600-AE43-463F-A6E7-A18D23A11A0E}"/>
              </a:ext>
            </a:extLst>
          </p:cNvPr>
          <p:cNvSpPr/>
          <p:nvPr/>
        </p:nvSpPr>
        <p:spPr>
          <a:xfrm>
            <a:off x="10283060" y="3663320"/>
            <a:ext cx="1008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13</a:t>
            </a:r>
          </a:p>
        </p:txBody>
      </p:sp>
      <p:sp>
        <p:nvSpPr>
          <p:cNvPr id="9" name="Rectángulo 8">
            <a:extLst>
              <a:ext uri="{FF2B5EF4-FFF2-40B4-BE49-F238E27FC236}">
                <a16:creationId xmlns:a16="http://schemas.microsoft.com/office/drawing/2014/main" id="{E9C6C161-05AA-466E-A4EB-B8AA48C666DC}"/>
              </a:ext>
            </a:extLst>
          </p:cNvPr>
          <p:cNvSpPr/>
          <p:nvPr/>
        </p:nvSpPr>
        <p:spPr>
          <a:xfrm>
            <a:off x="12767220" y="3699272"/>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8</a:t>
            </a:r>
          </a:p>
        </p:txBody>
      </p:sp>
      <p:sp>
        <p:nvSpPr>
          <p:cNvPr id="10" name="Rectángulo 9">
            <a:extLst>
              <a:ext uri="{FF2B5EF4-FFF2-40B4-BE49-F238E27FC236}">
                <a16:creationId xmlns:a16="http://schemas.microsoft.com/office/drawing/2014/main" id="{A0BAFE57-BB22-4217-ABA3-7495203A99FD}"/>
              </a:ext>
            </a:extLst>
          </p:cNvPr>
          <p:cNvSpPr/>
          <p:nvPr/>
        </p:nvSpPr>
        <p:spPr>
          <a:xfrm>
            <a:off x="14927460" y="3699272"/>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4</a:t>
            </a:r>
          </a:p>
        </p:txBody>
      </p:sp>
      <p:sp>
        <p:nvSpPr>
          <p:cNvPr id="11" name="Rectángulo 10">
            <a:extLst>
              <a:ext uri="{FF2B5EF4-FFF2-40B4-BE49-F238E27FC236}">
                <a16:creationId xmlns:a16="http://schemas.microsoft.com/office/drawing/2014/main" id="{9071E598-4D09-4206-9E53-B7ED4289C53C}"/>
              </a:ext>
            </a:extLst>
          </p:cNvPr>
          <p:cNvSpPr/>
          <p:nvPr/>
        </p:nvSpPr>
        <p:spPr>
          <a:xfrm>
            <a:off x="10678988" y="5607536"/>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49</a:t>
            </a:r>
          </a:p>
        </p:txBody>
      </p:sp>
      <p:sp>
        <p:nvSpPr>
          <p:cNvPr id="12" name="Rectángulo 11">
            <a:extLst>
              <a:ext uri="{FF2B5EF4-FFF2-40B4-BE49-F238E27FC236}">
                <a16:creationId xmlns:a16="http://schemas.microsoft.com/office/drawing/2014/main" id="{F7FEE987-041B-4B4F-AA55-B0600F66BE7B}"/>
              </a:ext>
            </a:extLst>
          </p:cNvPr>
          <p:cNvSpPr/>
          <p:nvPr/>
        </p:nvSpPr>
        <p:spPr>
          <a:xfrm>
            <a:off x="14027468" y="5571480"/>
            <a:ext cx="936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15</a:t>
            </a:r>
          </a:p>
        </p:txBody>
      </p:sp>
      <p:sp>
        <p:nvSpPr>
          <p:cNvPr id="13" name="Rectángulo 12">
            <a:extLst>
              <a:ext uri="{FF2B5EF4-FFF2-40B4-BE49-F238E27FC236}">
                <a16:creationId xmlns:a16="http://schemas.microsoft.com/office/drawing/2014/main" id="{D7DD22AB-401D-4468-9E17-B3325BADA860}"/>
              </a:ext>
            </a:extLst>
          </p:cNvPr>
          <p:cNvSpPr/>
          <p:nvPr/>
        </p:nvSpPr>
        <p:spPr>
          <a:xfrm>
            <a:off x="10967020" y="7623760"/>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41</a:t>
            </a:r>
          </a:p>
        </p:txBody>
      </p:sp>
      <p:sp>
        <p:nvSpPr>
          <p:cNvPr id="14" name="Rectángulo 13">
            <a:extLst>
              <a:ext uri="{FF2B5EF4-FFF2-40B4-BE49-F238E27FC236}">
                <a16:creationId xmlns:a16="http://schemas.microsoft.com/office/drawing/2014/main" id="{435D1D29-E54B-4E6A-940C-038B2DF96C0D}"/>
              </a:ext>
            </a:extLst>
          </p:cNvPr>
          <p:cNvSpPr/>
          <p:nvPr/>
        </p:nvSpPr>
        <p:spPr>
          <a:xfrm>
            <a:off x="14099476" y="7623760"/>
            <a:ext cx="936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227893280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ENTE PRESENTACION INSTITUCION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98A2CE9D5A1074F8E836708AE303CE6" ma:contentTypeVersion="2" ma:contentTypeDescription="Crear nuevo documento." ma:contentTypeScope="" ma:versionID="9599783145b1bcc5188dace7ef83590a">
  <xsd:schema xmlns:xsd="http://www.w3.org/2001/XMLSchema" xmlns:xs="http://www.w3.org/2001/XMLSchema" xmlns:p="http://schemas.microsoft.com/office/2006/metadata/properties" xmlns:ns2="2e1b66e6-84d5-4201-88fb-3f6ff4bcf672" targetNamespace="http://schemas.microsoft.com/office/2006/metadata/properties" ma:root="true" ma:fieldsID="4e8dd60d3ba1aa31804de6d85d7dda12" ns2:_="">
    <xsd:import namespace="2e1b66e6-84d5-4201-88fb-3f6ff4bcf67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b66e6-84d5-4201-88fb-3f6ff4bcf672"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84F853-20B9-4A30-B443-43137E5F5665}">
  <ds:schemaRefs>
    <ds:schemaRef ds:uri="http://schemas.microsoft.com/office/2006/metadata/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 ds:uri="http://schemas.openxmlformats.org/package/2006/metadata/core-properties"/>
    <ds:schemaRef ds:uri="2e1b66e6-84d5-4201-88fb-3f6ff4bcf672"/>
    <ds:schemaRef ds:uri="http://purl.org/dc/terms/"/>
  </ds:schemaRefs>
</ds:datastoreItem>
</file>

<file path=customXml/itemProps2.xml><?xml version="1.0" encoding="utf-8"?>
<ds:datastoreItem xmlns:ds="http://schemas.openxmlformats.org/officeDocument/2006/customXml" ds:itemID="{C5C9AA40-FC45-407F-AF63-0C53EE3A2432}">
  <ds:schemaRefs>
    <ds:schemaRef ds:uri="http://schemas.microsoft.com/sharepoint/v3/contenttype/forms"/>
  </ds:schemaRefs>
</ds:datastoreItem>
</file>

<file path=customXml/itemProps3.xml><?xml version="1.0" encoding="utf-8"?>
<ds:datastoreItem xmlns:ds="http://schemas.openxmlformats.org/officeDocument/2006/customXml" ds:itemID="{E6949A03-A692-4A21-B821-DAFF57D36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b66e6-84d5-4201-88fb-3f6ff4bcf6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40878</TotalTime>
  <Words>1607</Words>
  <Application>Microsoft Office PowerPoint</Application>
  <PresentationFormat>Personalizado</PresentationFormat>
  <Paragraphs>151</Paragraphs>
  <Slides>18</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18</vt:i4>
      </vt:variant>
    </vt:vector>
  </HeadingPairs>
  <TitlesOfParts>
    <vt:vector size="30" baseType="lpstr">
      <vt:lpstr>Arial</vt:lpstr>
      <vt:lpstr>Arial Black</vt:lpstr>
      <vt:lpstr>Arial Narrow</vt:lpstr>
      <vt:lpstr>Calibri</vt:lpstr>
      <vt:lpstr>Century Gothic</vt:lpstr>
      <vt:lpstr>Helvetica Neue</vt:lpstr>
      <vt:lpstr>Segoe UI Symbol</vt:lpstr>
      <vt:lpstr>Symbol</vt:lpstr>
      <vt:lpstr>Tahoma</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 Andres Castiblanco Vargas</dc:creator>
  <cp:lastModifiedBy>Gloria Liliana Maldonado Gomez</cp:lastModifiedBy>
  <cp:revision>2852</cp:revision>
  <cp:lastPrinted>2019-05-09T19:25:04Z</cp:lastPrinted>
  <dcterms:created xsi:type="dcterms:W3CDTF">2012-02-08T13:32:41Z</dcterms:created>
  <dcterms:modified xsi:type="dcterms:W3CDTF">2022-07-04T16:38:31Z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0x010100298A2CE9D5A1074F8E836708AE303CE6</vt:lpwstr>
  </property>
</Properties>
</file>