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1"/>
  </p:notesMasterIdLst>
  <p:sldIdLst>
    <p:sldId id="1424" r:id="rId5"/>
    <p:sldId id="348" r:id="rId6"/>
    <p:sldId id="1408" r:id="rId7"/>
    <p:sldId id="1426" r:id="rId8"/>
    <p:sldId id="1409" r:id="rId9"/>
    <p:sldId id="1411" r:id="rId10"/>
    <p:sldId id="1415" r:id="rId11"/>
    <p:sldId id="1413" r:id="rId12"/>
    <p:sldId id="1414" r:id="rId13"/>
    <p:sldId id="1412" r:id="rId14"/>
    <p:sldId id="1410" r:id="rId15"/>
    <p:sldId id="1416" r:id="rId16"/>
    <p:sldId id="1417" r:id="rId17"/>
    <p:sldId id="1418" r:id="rId18"/>
    <p:sldId id="1423" r:id="rId19"/>
    <p:sldId id="1427" r:id="rId20"/>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3D"/>
    <a:srgbClr val="184479"/>
    <a:srgbClr val="F39C40"/>
    <a:srgbClr val="FF7C80"/>
    <a:srgbClr val="173557"/>
    <a:srgbClr val="808D28"/>
    <a:srgbClr val="F39645"/>
    <a:srgbClr val="001F60"/>
    <a:srgbClr val="4A531E"/>
    <a:srgbClr val="18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autoAdjust="0"/>
    <p:restoredTop sz="90614" autoAdjust="0"/>
  </p:normalViewPr>
  <p:slideViewPr>
    <p:cSldViewPr>
      <p:cViewPr varScale="1">
        <p:scale>
          <a:sx n="47" d="100"/>
          <a:sy n="47" d="100"/>
        </p:scale>
        <p:origin x="864" y="42"/>
      </p:cViewPr>
      <p:guideLst>
        <p:guide orient="horz" pos="3056"/>
        <p:guide pos="5412"/>
      </p:guideLst>
    </p:cSldViewPr>
  </p:slideViewPr>
  <p:outlineViewPr>
    <p:cViewPr>
      <p:scale>
        <a:sx n="33" d="100"/>
        <a:sy n="33" d="100"/>
      </p:scale>
      <p:origin x="0" y="0"/>
    </p:cViewPr>
  </p:outlineViewPr>
  <p:notesTextViewPr>
    <p:cViewPr>
      <p:scale>
        <a:sx n="70" d="100"/>
        <a:sy n="70" d="100"/>
      </p:scale>
      <p:origin x="0" y="0"/>
    </p:cViewPr>
  </p:notesTextViewPr>
  <p:sorterViewPr>
    <p:cViewPr>
      <p:scale>
        <a:sx n="33" d="100"/>
        <a:sy n="33"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2/07/2022</a:t>
            </a:fld>
            <a:endParaRPr lang="es-CO"/>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8D5E625-1D29-44F1-AA62-40B94A4CB29C}" type="slidenum">
              <a:rPr lang="en-US" smtClean="0"/>
              <a:t>1</a:t>
            </a:fld>
            <a:endParaRPr lang="en-US" dirty="0"/>
          </a:p>
        </p:txBody>
      </p:sp>
    </p:spTree>
    <p:extLst>
      <p:ext uri="{BB962C8B-B14F-4D97-AF65-F5344CB8AC3E}">
        <p14:creationId xmlns:p14="http://schemas.microsoft.com/office/powerpoint/2010/main" val="41217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10</a:t>
            </a:fld>
            <a:endParaRPr lang="es-CO"/>
          </a:p>
        </p:txBody>
      </p:sp>
    </p:spTree>
    <p:extLst>
      <p:ext uri="{BB962C8B-B14F-4D97-AF65-F5344CB8AC3E}">
        <p14:creationId xmlns:p14="http://schemas.microsoft.com/office/powerpoint/2010/main" val="171411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47689" y="1587937"/>
            <a:ext cx="12886136" cy="3378012"/>
          </a:xfrm>
        </p:spPr>
        <p:txBody>
          <a:bodyPr anchor="b"/>
          <a:lstStyle>
            <a:lvl1pPr algn="ctr">
              <a:defRPr sz="83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47689" y="5096218"/>
            <a:ext cx="12886136" cy="2342597"/>
          </a:xfrm>
        </p:spPr>
        <p:txBody>
          <a:bodyPr/>
          <a:lstStyle>
            <a:lvl1pPr marL="0" indent="0" algn="ctr">
              <a:buNone/>
              <a:defRPr sz="3360"/>
            </a:lvl1pPr>
            <a:lvl2pPr marL="640003" indent="0" algn="ctr">
              <a:buNone/>
              <a:defRPr sz="2800"/>
            </a:lvl2pPr>
            <a:lvl3pPr marL="1280004" indent="0" algn="ctr">
              <a:buNone/>
              <a:defRPr sz="2519"/>
            </a:lvl3pPr>
            <a:lvl4pPr marL="1920007" indent="0" algn="ctr">
              <a:buNone/>
              <a:defRPr sz="2240"/>
            </a:lvl4pPr>
            <a:lvl5pPr marL="2560007" indent="0" algn="ctr">
              <a:buNone/>
              <a:defRPr sz="2240"/>
            </a:lvl5pPr>
            <a:lvl6pPr marL="3200010" indent="0" algn="ctr">
              <a:buNone/>
              <a:defRPr sz="2240"/>
            </a:lvl6pPr>
            <a:lvl7pPr marL="3840011" indent="0" algn="ctr">
              <a:buNone/>
              <a:defRPr sz="2240"/>
            </a:lvl7pPr>
            <a:lvl8pPr marL="4480014" indent="0" algn="ctr">
              <a:buNone/>
              <a:defRPr sz="2240"/>
            </a:lvl8pPr>
            <a:lvl9pPr marL="5120015" indent="0" algn="ctr">
              <a:buNone/>
              <a:defRPr sz="22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8950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94078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upercade.bogota.gov.co/"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bogota.gov.co/sdq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JI_0579.jpg"/>
          <p:cNvPicPr>
            <a:picLocks noChangeAspect="1"/>
          </p:cNvPicPr>
          <p:nvPr/>
        </p:nvPicPr>
        <p:blipFill rotWithShape="1">
          <a:blip r:embed="rId3" cstate="screen">
            <a:extLst>
              <a:ext uri="{28A0092B-C50C-407E-A947-70E740481C1C}">
                <a14:useLocalDpi xmlns:a14="http://schemas.microsoft.com/office/drawing/2010/main"/>
              </a:ext>
            </a:extLst>
          </a:blip>
          <a:srcRect b="-557"/>
          <a:stretch/>
        </p:blipFill>
        <p:spPr>
          <a:xfrm>
            <a:off x="57024" y="-154685"/>
            <a:ext cx="17346814" cy="10051147"/>
          </a:xfrm>
          <a:prstGeom prst="rect">
            <a:avLst/>
          </a:prstGeom>
        </p:spPr>
      </p:pic>
      <p:sp>
        <p:nvSpPr>
          <p:cNvPr id="4" name="Rectángulo 4">
            <a:extLst>
              <a:ext uri="{FF2B5EF4-FFF2-40B4-BE49-F238E27FC236}">
                <a16:creationId xmlns:a16="http://schemas.microsoft.com/office/drawing/2014/main" id="{A4CA4874-5C22-437A-A4D7-DDE5F597E87F}"/>
              </a:ext>
            </a:extLst>
          </p:cNvPr>
          <p:cNvSpPr/>
          <p:nvPr/>
        </p:nvSpPr>
        <p:spPr>
          <a:xfrm>
            <a:off x="57024" y="-138615"/>
            <a:ext cx="17346814" cy="998003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76" dirty="0"/>
              <a:t> </a:t>
            </a:r>
          </a:p>
        </p:txBody>
      </p:sp>
      <p:pic>
        <p:nvPicPr>
          <p:cNvPr id="6" name="Google Shape;395;p1" descr="Imagen que contiene dibujo&#10;&#10;Descripción generada automáticamente">
            <a:extLst>
              <a:ext uri="{FF2B5EF4-FFF2-40B4-BE49-F238E27FC236}">
                <a16:creationId xmlns:a16="http://schemas.microsoft.com/office/drawing/2014/main" id="{8AAE5F09-D63A-6341-84B8-04B0B1B8A1DE}"/>
              </a:ext>
            </a:extLst>
          </p:cNvPr>
          <p:cNvPicPr preferRelativeResize="0"/>
          <p:nvPr/>
        </p:nvPicPr>
        <p:blipFill rotWithShape="1">
          <a:blip r:embed="rId4">
            <a:alphaModFix/>
          </a:blip>
          <a:srcRect/>
          <a:stretch/>
        </p:blipFill>
        <p:spPr>
          <a:xfrm>
            <a:off x="6012905" y="8526596"/>
            <a:ext cx="5435052" cy="1200449"/>
          </a:xfrm>
          <a:prstGeom prst="rect">
            <a:avLst/>
          </a:prstGeom>
          <a:noFill/>
          <a:ln>
            <a:noFill/>
          </a:ln>
        </p:spPr>
      </p:pic>
      <p:pic>
        <p:nvPicPr>
          <p:cNvPr id="3" name="Imagen 2">
            <a:extLst>
              <a:ext uri="{FF2B5EF4-FFF2-40B4-BE49-F238E27FC236}">
                <a16:creationId xmlns:a16="http://schemas.microsoft.com/office/drawing/2014/main" id="{EBC3A980-A247-40B5-8A2E-FFD3E250392E}"/>
              </a:ext>
            </a:extLst>
          </p:cNvPr>
          <p:cNvPicPr>
            <a:picLocks noChangeAspect="1"/>
          </p:cNvPicPr>
          <p:nvPr/>
        </p:nvPicPr>
        <p:blipFill>
          <a:blip r:embed="rId5"/>
          <a:stretch>
            <a:fillRect/>
          </a:stretch>
        </p:blipFill>
        <p:spPr>
          <a:xfrm>
            <a:off x="57024" y="5426434"/>
            <a:ext cx="17346814" cy="3209562"/>
          </a:xfrm>
          <a:prstGeom prst="rect">
            <a:avLst/>
          </a:prstGeom>
        </p:spPr>
      </p:pic>
      <p:pic>
        <p:nvPicPr>
          <p:cNvPr id="5" name="Imagen 4">
            <a:extLst>
              <a:ext uri="{FF2B5EF4-FFF2-40B4-BE49-F238E27FC236}">
                <a16:creationId xmlns:a16="http://schemas.microsoft.com/office/drawing/2014/main" id="{7EEB8F57-9A61-409C-A082-E406FE9FD439}"/>
              </a:ext>
            </a:extLst>
          </p:cNvPr>
          <p:cNvPicPr>
            <a:picLocks noChangeAspect="1"/>
          </p:cNvPicPr>
          <p:nvPr/>
        </p:nvPicPr>
        <p:blipFill>
          <a:blip r:embed="rId6"/>
          <a:stretch>
            <a:fillRect/>
          </a:stretch>
        </p:blipFill>
        <p:spPr>
          <a:xfrm>
            <a:off x="6421517" y="49884"/>
            <a:ext cx="3856284" cy="1470007"/>
          </a:xfrm>
          <a:prstGeom prst="rect">
            <a:avLst/>
          </a:prstGeom>
        </p:spPr>
      </p:pic>
      <p:sp>
        <p:nvSpPr>
          <p:cNvPr id="10" name="Google Shape;173;p2">
            <a:extLst>
              <a:ext uri="{FF2B5EF4-FFF2-40B4-BE49-F238E27FC236}">
                <a16:creationId xmlns:a16="http://schemas.microsoft.com/office/drawing/2014/main" id="{39E3CD1B-56D3-4C55-9A33-6EB970B93D53}"/>
              </a:ext>
            </a:extLst>
          </p:cNvPr>
          <p:cNvSpPr txBox="1"/>
          <p:nvPr/>
        </p:nvSpPr>
        <p:spPr>
          <a:xfrm>
            <a:off x="783304" y="2061789"/>
            <a:ext cx="16341185" cy="2670111"/>
          </a:xfrm>
          <a:prstGeom prst="rect">
            <a:avLst/>
          </a:prstGeom>
          <a:noFill/>
          <a:ln>
            <a:noFill/>
          </a:ln>
        </p:spPr>
        <p:txBody>
          <a:bodyPr spcFirstLastPara="1" wrap="square" lIns="172413" tIns="172413" rIns="172413" bIns="172413" anchor="t" anchorCtr="0">
            <a:spAutoFit/>
          </a:bodyPr>
          <a:lstStyle/>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ESTRATEGIA DE RENDICIÓN DE CUENTAS LOCALES 2022 GESTIÓN 2021</a:t>
            </a: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SECTOR MOVILIDAD</a:t>
            </a:r>
          </a:p>
          <a:p>
            <a:pPr algn="ctr" defTabSz="1724376">
              <a:buClr>
                <a:srgbClr val="000000"/>
              </a:buClr>
              <a:buSzPts val="5100"/>
            </a:pPr>
            <a:endParaRPr lang="es-CO" sz="3772" b="1" kern="0" dirty="0">
              <a:solidFill>
                <a:schemeClr val="bg1"/>
              </a:solidFill>
              <a:latin typeface="Century Gothic" panose="020B0502020202020204" pitchFamily="34" charset="0"/>
              <a:cs typeface="Arial"/>
              <a:sym typeface="Arial"/>
            </a:endParaRP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LOCALIDAD USME</a:t>
            </a:r>
          </a:p>
        </p:txBody>
      </p:sp>
    </p:spTree>
    <p:extLst>
      <p:ext uri="{BB962C8B-B14F-4D97-AF65-F5344CB8AC3E}">
        <p14:creationId xmlns:p14="http://schemas.microsoft.com/office/powerpoint/2010/main" val="316658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720B65C-71DC-D604-308E-E1E801209B50}"/>
              </a:ext>
            </a:extLst>
          </p:cNvPr>
          <p:cNvPicPr>
            <a:picLocks noChangeAspect="1"/>
          </p:cNvPicPr>
          <p:nvPr/>
        </p:nvPicPr>
        <p:blipFill>
          <a:blip r:embed="rId3"/>
          <a:stretch>
            <a:fillRect/>
          </a:stretch>
        </p:blipFill>
        <p:spPr>
          <a:xfrm>
            <a:off x="580160" y="5788789"/>
            <a:ext cx="4717619" cy="1078835"/>
          </a:xfrm>
          <a:prstGeom prst="rect">
            <a:avLst/>
          </a:prstGeom>
        </p:spPr>
      </p:pic>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7. Control de tránsito y transporte</a:t>
            </a:r>
          </a:p>
        </p:txBody>
      </p:sp>
      <p:sp>
        <p:nvSpPr>
          <p:cNvPr id="10" name="CuadroTexto 9">
            <a:extLst>
              <a:ext uri="{FF2B5EF4-FFF2-40B4-BE49-F238E27FC236}">
                <a16:creationId xmlns:a16="http://schemas.microsoft.com/office/drawing/2014/main" id="{E6DC8209-149E-2352-F0E0-0469E8F8B155}"/>
              </a:ext>
            </a:extLst>
          </p:cNvPr>
          <p:cNvSpPr txBox="1"/>
          <p:nvPr/>
        </p:nvSpPr>
        <p:spPr>
          <a:xfrm>
            <a:off x="7798668" y="2675890"/>
            <a:ext cx="3572207" cy="400110"/>
          </a:xfrm>
          <a:prstGeom prst="rect">
            <a:avLst/>
          </a:prstGeom>
          <a:noFill/>
          <a:ln>
            <a:solidFill>
              <a:schemeClr val="tx1"/>
            </a:solidFill>
          </a:ln>
        </p:spPr>
        <p:txBody>
          <a:bodyPr wrap="square" rtlCol="0">
            <a:spAutoFit/>
          </a:bodyPr>
          <a:lstStyle/>
          <a:p>
            <a:r>
              <a:rPr lang="es-ES" sz="2000" dirty="0">
                <a:solidFill>
                  <a:srgbClr val="184479"/>
                </a:solidFill>
              </a:rPr>
              <a:t> </a:t>
            </a:r>
            <a:r>
              <a:rPr lang="es-ES" sz="1800" dirty="0">
                <a:solidFill>
                  <a:srgbClr val="184479"/>
                </a:solidFill>
                <a:latin typeface="Arial Black" panose="020B0A04020102020204" pitchFamily="34" charset="0"/>
              </a:rPr>
              <a:t>Comparendos de tipo C-02</a:t>
            </a:r>
          </a:p>
        </p:txBody>
      </p:sp>
      <p:cxnSp>
        <p:nvCxnSpPr>
          <p:cNvPr id="12" name="Conector recto 11">
            <a:extLst>
              <a:ext uri="{FF2B5EF4-FFF2-40B4-BE49-F238E27FC236}">
                <a16:creationId xmlns:a16="http://schemas.microsoft.com/office/drawing/2014/main" id="{545BA62A-BDE2-FCDD-BC0D-6C0BCDB10BDB}"/>
              </a:ext>
            </a:extLst>
          </p:cNvPr>
          <p:cNvCxnSpPr>
            <a:cxnSpLocks/>
            <a:endCxn id="10" idx="1"/>
          </p:cNvCxnSpPr>
          <p:nvPr/>
        </p:nvCxnSpPr>
        <p:spPr>
          <a:xfrm flipV="1">
            <a:off x="7798668" y="2875945"/>
            <a:ext cx="0" cy="200055"/>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231621A8-BB81-4693-F422-941878FB4D28}"/>
              </a:ext>
            </a:extLst>
          </p:cNvPr>
          <p:cNvCxnSpPr>
            <a:cxnSpLocks/>
          </p:cNvCxnSpPr>
          <p:nvPr/>
        </p:nvCxnSpPr>
        <p:spPr>
          <a:xfrm flipV="1">
            <a:off x="11370875" y="2689225"/>
            <a:ext cx="0" cy="5546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15F5EC41-08A5-D0CA-C0DF-BAD32C75A3FB}"/>
              </a:ext>
            </a:extLst>
          </p:cNvPr>
          <p:cNvSpPr txBox="1"/>
          <p:nvPr/>
        </p:nvSpPr>
        <p:spPr>
          <a:xfrm>
            <a:off x="1083466" y="1033715"/>
            <a:ext cx="15146628" cy="1200329"/>
          </a:xfrm>
          <a:prstGeom prst="rect">
            <a:avLst/>
          </a:prstGeom>
          <a:noFill/>
        </p:spPr>
        <p:txBody>
          <a:bodyPr wrap="square">
            <a:spAutoFit/>
          </a:bodyPr>
          <a:lstStyle/>
          <a:p>
            <a:r>
              <a:rPr lang="es-CO" sz="2400" dirty="0">
                <a:effectLst/>
                <a:latin typeface="Arial Narrow" panose="020B0606020202030204" pitchFamily="34" charset="0"/>
                <a:ea typeface="Arial" panose="020B0604020202020204" pitchFamily="34" charset="0"/>
                <a:cs typeface="Arial" panose="020B0604020202020204" pitchFamily="34" charset="0"/>
              </a:rPr>
              <a:t>Para la Localidad de Usme, en el año 2021, hubo un total de 16588 comparendos, de los cuales se comparte la información relacionada con la cantidad de comparendos por medio de imposición; la cantidad de comparendos por tipo de vehículo y el top de las cinco (5) infracciones </a:t>
            </a:r>
            <a:endParaRPr lang="es-ES" sz="2400" dirty="0"/>
          </a:p>
        </p:txBody>
      </p:sp>
      <p:pic>
        <p:nvPicPr>
          <p:cNvPr id="3" name="Imagen 2">
            <a:extLst>
              <a:ext uri="{FF2B5EF4-FFF2-40B4-BE49-F238E27FC236}">
                <a16:creationId xmlns:a16="http://schemas.microsoft.com/office/drawing/2014/main" id="{D92BCE39-4BC3-3E5A-7C47-682CDB4C3D09}"/>
              </a:ext>
            </a:extLst>
          </p:cNvPr>
          <p:cNvPicPr>
            <a:picLocks noChangeAspect="1"/>
          </p:cNvPicPr>
          <p:nvPr/>
        </p:nvPicPr>
        <p:blipFill>
          <a:blip r:embed="rId4"/>
          <a:stretch>
            <a:fillRect/>
          </a:stretch>
        </p:blipFill>
        <p:spPr>
          <a:xfrm>
            <a:off x="548605" y="2656210"/>
            <a:ext cx="6097935" cy="3599039"/>
          </a:xfrm>
          <a:prstGeom prst="rect">
            <a:avLst/>
          </a:prstGeom>
        </p:spPr>
      </p:pic>
      <p:pic>
        <p:nvPicPr>
          <p:cNvPr id="11" name="Imagen 10">
            <a:extLst>
              <a:ext uri="{FF2B5EF4-FFF2-40B4-BE49-F238E27FC236}">
                <a16:creationId xmlns:a16="http://schemas.microsoft.com/office/drawing/2014/main" id="{4EC3A81F-1F5E-8F07-C9D0-AF7B7130E0FF}"/>
              </a:ext>
            </a:extLst>
          </p:cNvPr>
          <p:cNvPicPr>
            <a:picLocks noChangeAspect="1"/>
          </p:cNvPicPr>
          <p:nvPr/>
        </p:nvPicPr>
        <p:blipFill>
          <a:blip r:embed="rId5"/>
          <a:stretch>
            <a:fillRect/>
          </a:stretch>
        </p:blipFill>
        <p:spPr>
          <a:xfrm>
            <a:off x="548604" y="6867623"/>
            <a:ext cx="6515061" cy="2346823"/>
          </a:xfrm>
          <a:prstGeom prst="rect">
            <a:avLst/>
          </a:prstGeom>
        </p:spPr>
      </p:pic>
      <p:pic>
        <p:nvPicPr>
          <p:cNvPr id="14" name="Imagen 13">
            <a:extLst>
              <a:ext uri="{FF2B5EF4-FFF2-40B4-BE49-F238E27FC236}">
                <a16:creationId xmlns:a16="http://schemas.microsoft.com/office/drawing/2014/main" id="{9F923F55-C5C0-E561-B45E-5111DC45E954}"/>
              </a:ext>
            </a:extLst>
          </p:cNvPr>
          <p:cNvPicPr>
            <a:picLocks noChangeAspect="1"/>
          </p:cNvPicPr>
          <p:nvPr/>
        </p:nvPicPr>
        <p:blipFill>
          <a:blip r:embed="rId6"/>
          <a:stretch>
            <a:fillRect/>
          </a:stretch>
        </p:blipFill>
        <p:spPr>
          <a:xfrm>
            <a:off x="7754853" y="3051201"/>
            <a:ext cx="3572207" cy="5256230"/>
          </a:xfrm>
          <a:prstGeom prst="rect">
            <a:avLst/>
          </a:prstGeom>
        </p:spPr>
      </p:pic>
      <p:pic>
        <p:nvPicPr>
          <p:cNvPr id="17" name="Imagen 16">
            <a:extLst>
              <a:ext uri="{FF2B5EF4-FFF2-40B4-BE49-F238E27FC236}">
                <a16:creationId xmlns:a16="http://schemas.microsoft.com/office/drawing/2014/main" id="{5154CE15-6AEC-B487-AC90-32CAB3574179}"/>
              </a:ext>
            </a:extLst>
          </p:cNvPr>
          <p:cNvPicPr>
            <a:picLocks noChangeAspect="1"/>
          </p:cNvPicPr>
          <p:nvPr/>
        </p:nvPicPr>
        <p:blipFill>
          <a:blip r:embed="rId7"/>
          <a:stretch>
            <a:fillRect/>
          </a:stretch>
        </p:blipFill>
        <p:spPr>
          <a:xfrm>
            <a:off x="11699272" y="2640157"/>
            <a:ext cx="4377377" cy="6315699"/>
          </a:xfrm>
          <a:prstGeom prst="rect">
            <a:avLst/>
          </a:prstGeom>
        </p:spPr>
      </p:pic>
    </p:spTree>
    <p:extLst>
      <p:ext uri="{BB962C8B-B14F-4D97-AF65-F5344CB8AC3E}">
        <p14:creationId xmlns:p14="http://schemas.microsoft.com/office/powerpoint/2010/main" val="403668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8A4B583-E93B-2C86-929D-DCC244D1A044}"/>
              </a:ext>
            </a:extLst>
          </p:cNvPr>
          <p:cNvPicPr>
            <a:picLocks noChangeAspect="1"/>
          </p:cNvPicPr>
          <p:nvPr/>
        </p:nvPicPr>
        <p:blipFill>
          <a:blip r:embed="rId2"/>
          <a:stretch>
            <a:fillRect/>
          </a:stretch>
        </p:blipFill>
        <p:spPr>
          <a:xfrm>
            <a:off x="8163846" y="3309798"/>
            <a:ext cx="7879327" cy="5904656"/>
          </a:xfrm>
          <a:prstGeom prst="rect">
            <a:avLst/>
          </a:prstGeom>
        </p:spPr>
      </p:pic>
      <p:sp>
        <p:nvSpPr>
          <p:cNvPr id="3" name="CuadroTexto 2">
            <a:extLst>
              <a:ext uri="{FF2B5EF4-FFF2-40B4-BE49-F238E27FC236}">
                <a16:creationId xmlns:a16="http://schemas.microsoft.com/office/drawing/2014/main" id="{FF8BDD0F-B542-384C-A0BF-15022A38A1A4}"/>
              </a:ext>
            </a:extLst>
          </p:cNvPr>
          <p:cNvSpPr txBox="1"/>
          <p:nvPr/>
        </p:nvSpPr>
        <p:spPr>
          <a:xfrm>
            <a:off x="785699" y="1058484"/>
            <a:ext cx="14814815" cy="1384995"/>
          </a:xfrm>
          <a:prstGeom prst="rect">
            <a:avLst/>
          </a:prstGeom>
          <a:noFill/>
        </p:spPr>
        <p:txBody>
          <a:bodyPr wrap="square" rtlCol="0">
            <a:spAutoFit/>
          </a:bodyPr>
          <a:lstStyle/>
          <a:p>
            <a:pPr algn="just"/>
            <a:r>
              <a:rPr lang="es-CO" sz="2800" dirty="0">
                <a:highlight>
                  <a:srgbClr val="FFFFFF"/>
                </a:highlight>
                <a:latin typeface="Arial Narrow" panose="020B0606020202030204" pitchFamily="34" charset="0"/>
                <a:cs typeface="Arial" panose="020B0604020202020204" pitchFamily="34" charset="0"/>
              </a:rPr>
              <a:t>Durante 2021, en la localidad de Usme  se atendieron 1.460 solicitudes de Planes de Manejo de Tránsito – PMT que equivalen al 3% del total de PMT atendidos en Bogotá. Sobre los PMT en la localidad, 80% son PMT para obras de infraestructura y 20% son PMT para obras de infraestructura de servicios públicos.</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b="1" dirty="0">
                <a:solidFill>
                  <a:schemeClr val="tx1">
                    <a:lumMod val="75000"/>
                    <a:lumOff val="25000"/>
                  </a:schemeClr>
                </a:solidFill>
                <a:latin typeface="Arial Black" panose="020B0604020202020204" pitchFamily="34" charset="0"/>
                <a:sym typeface="Arial"/>
              </a:rPr>
              <a:t>8. Planes de manejo de tránsito-</a:t>
            </a:r>
            <a:r>
              <a:rPr lang="en-US" sz="2800" b="1" dirty="0">
                <a:solidFill>
                  <a:schemeClr val="tx1">
                    <a:lumMod val="75000"/>
                    <a:lumOff val="25000"/>
                  </a:schemeClr>
                </a:solidFill>
                <a:latin typeface="Arial Black" panose="020B0604020202020204" pitchFamily="34" charset="0"/>
                <a:sym typeface="Arial"/>
              </a:rPr>
              <a:t>PMT</a:t>
            </a:r>
          </a:p>
        </p:txBody>
      </p:sp>
      <p:pic>
        <p:nvPicPr>
          <p:cNvPr id="5" name="Imagen 4">
            <a:extLst>
              <a:ext uri="{FF2B5EF4-FFF2-40B4-BE49-F238E27FC236}">
                <a16:creationId xmlns:a16="http://schemas.microsoft.com/office/drawing/2014/main" id="{EFA6F911-F9E6-2865-9C0B-0096F23F2EEB}"/>
              </a:ext>
            </a:extLst>
          </p:cNvPr>
          <p:cNvPicPr>
            <a:picLocks noChangeAspect="1"/>
          </p:cNvPicPr>
          <p:nvPr/>
        </p:nvPicPr>
        <p:blipFill>
          <a:blip r:embed="rId3"/>
          <a:stretch>
            <a:fillRect/>
          </a:stretch>
        </p:blipFill>
        <p:spPr>
          <a:xfrm>
            <a:off x="1317948" y="3536072"/>
            <a:ext cx="7452416" cy="5093108"/>
          </a:xfrm>
          <a:prstGeom prst="rect">
            <a:avLst/>
          </a:prstGeom>
        </p:spPr>
      </p:pic>
      <p:sp>
        <p:nvSpPr>
          <p:cNvPr id="8" name="CuadroTexto 7">
            <a:extLst>
              <a:ext uri="{FF2B5EF4-FFF2-40B4-BE49-F238E27FC236}">
                <a16:creationId xmlns:a16="http://schemas.microsoft.com/office/drawing/2014/main" id="{9B40E4CC-38E2-8ACE-B306-1DD9DAE21312}"/>
              </a:ext>
            </a:extLst>
          </p:cNvPr>
          <p:cNvSpPr txBox="1"/>
          <p:nvPr/>
        </p:nvSpPr>
        <p:spPr>
          <a:xfrm>
            <a:off x="5926460" y="2871245"/>
            <a:ext cx="5040560" cy="553998"/>
          </a:xfrm>
          <a:prstGeom prst="rect">
            <a:avLst/>
          </a:prstGeom>
          <a:noFill/>
        </p:spPr>
        <p:txBody>
          <a:bodyPr wrap="square" rtlCol="0">
            <a:spAutoFit/>
          </a:bodyPr>
          <a:lstStyle/>
          <a:p>
            <a:r>
              <a:rPr lang="es-ES" b="1" dirty="0"/>
              <a:t>PMT LOCALIDAD USME</a:t>
            </a:r>
          </a:p>
        </p:txBody>
      </p:sp>
    </p:spTree>
    <p:extLst>
      <p:ext uri="{BB962C8B-B14F-4D97-AF65-F5344CB8AC3E}">
        <p14:creationId xmlns:p14="http://schemas.microsoft.com/office/powerpoint/2010/main" val="61889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116701"/>
            <a:ext cx="14814815" cy="1477328"/>
          </a:xfrm>
          <a:prstGeom prst="rect">
            <a:avLst/>
          </a:prstGeom>
          <a:noFill/>
        </p:spPr>
        <p:txBody>
          <a:bodyPr wrap="square" rtlCol="0">
            <a:spAutoFit/>
          </a:bodyPr>
          <a:lstStyle/>
          <a:p>
            <a:pPr algn="just"/>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En la gestión 2021 es importante resaltar el inicio de la implementación de la </a:t>
            </a:r>
            <a:r>
              <a:rPr lang="es-CO" sz="2400" i="1"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Política Pública de la Bicicleta y el Peatón 2021-2039 por parte de la Secretaría Distrital de Movilidad</a:t>
            </a:r>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cuyo objetivo principal es mejorar las condiciones físicas, socioeconómicas y culturales de la ciudad para el uso y disfrute de la bicicleta.</a:t>
            </a:r>
            <a:endParaRPr lang="es-ES"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a:buClr>
                <a:srgbClr val="000000"/>
              </a:buClr>
              <a:buSzPts val="4400"/>
            </a:pPr>
            <a:r>
              <a:rPr lang="en-US" sz="2800" b="1" dirty="0">
                <a:solidFill>
                  <a:schemeClr val="tx1">
                    <a:lumMod val="75000"/>
                    <a:lumOff val="25000"/>
                  </a:schemeClr>
                </a:solidFill>
                <a:latin typeface="Arial Black" panose="020B0604020202020204" pitchFamily="34" charset="0"/>
                <a:sym typeface="Arial"/>
              </a:rPr>
              <a:t>9. </a:t>
            </a:r>
            <a:r>
              <a:rPr lang="es-CO" sz="2800" b="1" dirty="0">
                <a:solidFill>
                  <a:schemeClr val="tx1">
                    <a:lumMod val="75000"/>
                    <a:lumOff val="25000"/>
                  </a:schemeClr>
                </a:solidFill>
                <a:latin typeface="Arial Black" panose="020B0604020202020204" pitchFamily="34" charset="0"/>
                <a:sym typeface="Arial"/>
              </a:rPr>
              <a:t>Bicicleta y Peatón.</a:t>
            </a:r>
          </a:p>
        </p:txBody>
      </p:sp>
      <p:pic>
        <p:nvPicPr>
          <p:cNvPr id="42" name="Imagen 41">
            <a:extLst>
              <a:ext uri="{FF2B5EF4-FFF2-40B4-BE49-F238E27FC236}">
                <a16:creationId xmlns:a16="http://schemas.microsoft.com/office/drawing/2014/main" id="{A296B9E9-8609-B9F1-4639-81E318563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64" y="2743851"/>
            <a:ext cx="11604846" cy="6406448"/>
          </a:xfrm>
          <a:prstGeom prst="rect">
            <a:avLst/>
          </a:prstGeom>
          <a:noFill/>
        </p:spPr>
      </p:pic>
      <p:sp>
        <p:nvSpPr>
          <p:cNvPr id="2" name="CuadroTexto 1">
            <a:extLst>
              <a:ext uri="{FF2B5EF4-FFF2-40B4-BE49-F238E27FC236}">
                <a16:creationId xmlns:a16="http://schemas.microsoft.com/office/drawing/2014/main" id="{7F570FDB-0664-C6C4-DFA7-79DA0E77F109}"/>
              </a:ext>
            </a:extLst>
          </p:cNvPr>
          <p:cNvSpPr txBox="1"/>
          <p:nvPr/>
        </p:nvSpPr>
        <p:spPr>
          <a:xfrm>
            <a:off x="785698" y="2893585"/>
            <a:ext cx="4132650"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rPr>
              <a:t>Acciones realizadas </a:t>
            </a:r>
          </a:p>
        </p:txBody>
      </p:sp>
      <p:sp>
        <p:nvSpPr>
          <p:cNvPr id="4" name="CuadroTexto 3">
            <a:extLst>
              <a:ext uri="{FF2B5EF4-FFF2-40B4-BE49-F238E27FC236}">
                <a16:creationId xmlns:a16="http://schemas.microsoft.com/office/drawing/2014/main" id="{3588BD67-7167-E5DD-0F90-2B6D90590132}"/>
              </a:ext>
            </a:extLst>
          </p:cNvPr>
          <p:cNvSpPr txBox="1"/>
          <p:nvPr/>
        </p:nvSpPr>
        <p:spPr>
          <a:xfrm>
            <a:off x="816982" y="3790025"/>
            <a:ext cx="3741325" cy="3877985"/>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00000"/>
                </a:solidFill>
                <a:latin typeface="Arial Narrow" panose="020B0606020202030204" pitchFamily="34" charset="0"/>
                <a:cs typeface="Arial" panose="020B0604020202020204" pitchFamily="34" charset="0"/>
              </a:rPr>
              <a:t>Jornadas Registro en bici    48</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35,36 Km equivalente al 5,9% de la red </a:t>
            </a:r>
            <a:r>
              <a:rPr lang="es-ES" sz="2400" dirty="0">
                <a:solidFill>
                  <a:srgbClr val="000000"/>
                </a:solidFill>
                <a:latin typeface="Arial Narrow" panose="020B0606020202030204" pitchFamily="34" charset="0"/>
                <a:cs typeface="Arial" panose="020B0604020202020204" pitchFamily="34" charset="0"/>
              </a:rPr>
              <a:t>del Distrito.</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34 IED con ciclo parqueaderos con un total de 1749 cupos</a:t>
            </a:r>
            <a:endParaRPr lang="es-ES" sz="2400" dirty="0">
              <a:solidFill>
                <a:srgbClr val="000000"/>
              </a:solidFill>
              <a:latin typeface="Arial Narrow" panose="020B0606020202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9615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4E2AED1-1CE3-D4EB-EE49-C8F9AB6E4197}"/>
              </a:ext>
            </a:extLst>
          </p:cNvPr>
          <p:cNvPicPr>
            <a:picLocks noChangeAspect="1"/>
          </p:cNvPicPr>
          <p:nvPr/>
        </p:nvPicPr>
        <p:blipFill>
          <a:blip r:embed="rId2"/>
          <a:stretch>
            <a:fillRect/>
          </a:stretch>
        </p:blipFill>
        <p:spPr>
          <a:xfrm>
            <a:off x="1272526" y="2144375"/>
            <a:ext cx="14500197" cy="7092717"/>
          </a:xfrm>
          <a:prstGeom prst="rect">
            <a:avLst/>
          </a:prstGeom>
        </p:spPr>
      </p:pic>
      <p:sp>
        <p:nvSpPr>
          <p:cNvPr id="3" name="CuadroTexto 2">
            <a:extLst>
              <a:ext uri="{FF2B5EF4-FFF2-40B4-BE49-F238E27FC236}">
                <a16:creationId xmlns:a16="http://schemas.microsoft.com/office/drawing/2014/main" id="{FF8BDD0F-B542-384C-A0BF-15022A38A1A4}"/>
              </a:ext>
            </a:extLst>
          </p:cNvPr>
          <p:cNvSpPr txBox="1"/>
          <p:nvPr/>
        </p:nvSpPr>
        <p:spPr>
          <a:xfrm>
            <a:off x="957908" y="1479326"/>
            <a:ext cx="14814815" cy="830997"/>
          </a:xfrm>
          <a:prstGeom prst="rect">
            <a:avLst/>
          </a:prstGeom>
          <a:noFill/>
        </p:spPr>
        <p:txBody>
          <a:bodyPr wrap="square" rtlCol="0">
            <a:spAutoFit/>
          </a:bodyPr>
          <a:lstStyle/>
          <a:p>
            <a:pPr algn="just"/>
            <a:r>
              <a:rPr lang="es-CO" sz="2400" dirty="0">
                <a:effectLst/>
                <a:latin typeface="Arial Narrow" panose="020B0606020202030204" pitchFamily="34" charset="0"/>
                <a:ea typeface="Arial Narrow" panose="020B0606020202030204" pitchFamily="34" charset="0"/>
                <a:cs typeface="Arial" panose="020B0604020202020204" pitchFamily="34" charset="0"/>
              </a:rPr>
              <a:t>En el año 2021, en la localidad de </a:t>
            </a:r>
            <a:r>
              <a:rPr lang="es-CO" sz="2400" dirty="0">
                <a:latin typeface="Arial Narrow" panose="020B0606020202030204" pitchFamily="34" charset="0"/>
                <a:ea typeface="Arial Narrow" panose="020B0606020202030204" pitchFamily="34" charset="0"/>
                <a:cs typeface="Arial" panose="020B0604020202020204" pitchFamily="34" charset="0"/>
              </a:rPr>
              <a:t>Usme</a:t>
            </a:r>
            <a:r>
              <a:rPr lang="es-CO" sz="2400" dirty="0">
                <a:effectLst/>
                <a:latin typeface="Arial Narrow" panose="020B0606020202030204" pitchFamily="34" charset="0"/>
                <a:ea typeface="Arial Narrow" panose="020B0606020202030204" pitchFamily="34" charset="0"/>
                <a:cs typeface="Arial" panose="020B0604020202020204" pitchFamily="34" charset="0"/>
              </a:rPr>
              <a:t> se desarrollaron  157 acciones pedagógicas en educación vial en las cuales participaron 4427 personas</a:t>
            </a:r>
            <a:r>
              <a:rPr lang="es-CO" sz="2400" dirty="0">
                <a:latin typeface="Arial Narrow" panose="020B0606020202030204" pitchFamily="34" charset="0"/>
                <a:ea typeface="Arial Narrow" panose="020B0606020202030204" pitchFamily="34" charset="0"/>
                <a:cs typeface="Arial" panose="020B0604020202020204" pitchFamily="34" charset="0"/>
              </a:rPr>
              <a:t>.</a:t>
            </a:r>
            <a:endParaRPr lang="es-CO" sz="24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4"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954107"/>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10. Acciones pedagógicas en seguridad vial y cultura ciudadana</a:t>
            </a:r>
          </a:p>
        </p:txBody>
      </p:sp>
    </p:spTree>
    <p:extLst>
      <p:ext uri="{BB962C8B-B14F-4D97-AF65-F5344CB8AC3E}">
        <p14:creationId xmlns:p14="http://schemas.microsoft.com/office/powerpoint/2010/main" val="224138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477328"/>
          </a:xfrm>
          <a:prstGeom prst="rect">
            <a:avLst/>
          </a:prstGeom>
          <a:noFill/>
        </p:spPr>
        <p:txBody>
          <a:bodyPr wrap="square" rtlCol="0">
            <a:spAutoFit/>
          </a:bodyPr>
          <a:lstStyle/>
          <a:p>
            <a:pPr algn="just"/>
            <a:r>
              <a:rPr lang="es-CO" sz="2400" dirty="0">
                <a:latin typeface="Arial Narrow" panose="020B0606020202030204" pitchFamily="34" charset="0"/>
                <a:ea typeface="Arial Narrow" panose="020B0606020202030204" pitchFamily="34" charset="0"/>
                <a:cs typeface="Arial Narrow" panose="020B0606020202030204" pitchFamily="34" charset="0"/>
              </a:rPr>
              <a:t>E</a:t>
            </a:r>
            <a:r>
              <a:rPr lang="es-CO" sz="2400" dirty="0">
                <a:effectLst/>
                <a:latin typeface="Arial Narrow" panose="020B0606020202030204" pitchFamily="34" charset="0"/>
                <a:ea typeface="Arial Narrow" panose="020B0606020202030204" pitchFamily="34" charset="0"/>
                <a:cs typeface="Arial Narrow" panose="020B0606020202030204" pitchFamily="34" charset="0"/>
              </a:rPr>
              <a:t>sta área se encarga de formalizar el proceso de infraestructura y accesibilidad, así como fortalecer los procesos relacionados con el diseño geométrico, la estructuración del componente de estacionamientos, estudios de tránsito y auditorías en seguridad vial</a:t>
            </a:r>
            <a:r>
              <a:rPr lang="es-MX" sz="2400" i="1" dirty="0">
                <a:solidFill>
                  <a:schemeClr val="tx1">
                    <a:lumMod val="95000"/>
                    <a:lumOff val="5000"/>
                  </a:schemeClr>
                </a:solidFill>
                <a:latin typeface="Arial" panose="020B0604020202020204" pitchFamily="34" charset="0"/>
                <a:cs typeface="Arial" panose="020B0604020202020204" pitchFamily="34" charset="0"/>
              </a:rPr>
              <a:t>.  A continuación se muestran los estudios de transito programados para revisión en la localidad de Usme.</a:t>
            </a: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11. Infraestructura</a:t>
            </a:r>
          </a:p>
        </p:txBody>
      </p:sp>
      <p:pic>
        <p:nvPicPr>
          <p:cNvPr id="5" name="Imagen 4">
            <a:extLst>
              <a:ext uri="{FF2B5EF4-FFF2-40B4-BE49-F238E27FC236}">
                <a16:creationId xmlns:a16="http://schemas.microsoft.com/office/drawing/2014/main" id="{EFED83BA-ABBE-63DB-AE29-92AAD03C7E87}"/>
              </a:ext>
            </a:extLst>
          </p:cNvPr>
          <p:cNvPicPr>
            <a:picLocks noChangeAspect="1"/>
          </p:cNvPicPr>
          <p:nvPr/>
        </p:nvPicPr>
        <p:blipFill>
          <a:blip r:embed="rId2"/>
          <a:stretch>
            <a:fillRect/>
          </a:stretch>
        </p:blipFill>
        <p:spPr>
          <a:xfrm>
            <a:off x="773390" y="2769423"/>
            <a:ext cx="15012728" cy="5832648"/>
          </a:xfrm>
          <a:prstGeom prst="rect">
            <a:avLst/>
          </a:prstGeom>
        </p:spPr>
      </p:pic>
    </p:spTree>
    <p:extLst>
      <p:ext uri="{BB962C8B-B14F-4D97-AF65-F5344CB8AC3E}">
        <p14:creationId xmlns:p14="http://schemas.microsoft.com/office/powerpoint/2010/main" val="247034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12. Transparencia</a:t>
            </a:r>
          </a:p>
        </p:txBody>
      </p:sp>
      <p:sp>
        <p:nvSpPr>
          <p:cNvPr id="44" name="CuadroTexto 43">
            <a:extLst>
              <a:ext uri="{FF2B5EF4-FFF2-40B4-BE49-F238E27FC236}">
                <a16:creationId xmlns:a16="http://schemas.microsoft.com/office/drawing/2014/main" id="{394CD6BD-75D2-C1B2-BD4E-1851B3D44C3A}"/>
              </a:ext>
            </a:extLst>
          </p:cNvPr>
          <p:cNvSpPr txBox="1"/>
          <p:nvPr/>
        </p:nvSpPr>
        <p:spPr>
          <a:xfrm>
            <a:off x="942109" y="1168929"/>
            <a:ext cx="15365899" cy="1200329"/>
          </a:xfrm>
          <a:prstGeom prst="rect">
            <a:avLst/>
          </a:prstGeom>
          <a:noFill/>
        </p:spPr>
        <p:txBody>
          <a:bodyPr wrap="square">
            <a:spAutoFit/>
          </a:bodyPr>
          <a:lstStyle/>
          <a:p>
            <a:r>
              <a:rPr lang="es-CO"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 la Secretaría Distrital de Movilidad-SDM es fundamental la generación de mecanismos de confianza entre la ciudadanía y la institución pública, con el fin de consolidar la eficiencia del valor público y los elementos para la consolidación de un gobierno abierto y una gestión pública efectiva que facilitan el cumplimiento de los objetivos de la entidad.</a:t>
            </a:r>
            <a:endParaRPr lang="es-ES" sz="2400" dirty="0"/>
          </a:p>
        </p:txBody>
      </p:sp>
      <p:pic>
        <p:nvPicPr>
          <p:cNvPr id="45" name="Imagen 44" descr="Interfaz de usuario gráfica, Texto&#10;&#10;Descripción generada automáticamente">
            <a:extLst>
              <a:ext uri="{FF2B5EF4-FFF2-40B4-BE49-F238E27FC236}">
                <a16:creationId xmlns:a16="http://schemas.microsoft.com/office/drawing/2014/main" id="{EE8FD4E8-1D5A-8A34-C460-47A25F2E577A}"/>
              </a:ext>
            </a:extLst>
          </p:cNvPr>
          <p:cNvPicPr>
            <a:picLocks noChangeAspect="1"/>
          </p:cNvPicPr>
          <p:nvPr/>
        </p:nvPicPr>
        <p:blipFill rotWithShape="1">
          <a:blip r:embed="rId2"/>
          <a:srcRect l="21838" t="16349" r="22751" b="7545"/>
          <a:stretch/>
        </p:blipFill>
        <p:spPr bwMode="auto">
          <a:xfrm>
            <a:off x="754062" y="2772024"/>
            <a:ext cx="8280920" cy="6323590"/>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DDDDB03D-1E59-2E90-9093-8CDC0C22D00A}"/>
              </a:ext>
            </a:extLst>
          </p:cNvPr>
          <p:cNvSpPr txBox="1"/>
          <p:nvPr/>
        </p:nvSpPr>
        <p:spPr>
          <a:xfrm>
            <a:off x="9223029" y="3411240"/>
            <a:ext cx="7444181" cy="5405134"/>
          </a:xfrm>
          <a:prstGeom prst="rect">
            <a:avLst/>
          </a:prstGeom>
          <a:noFill/>
        </p:spPr>
        <p:txBody>
          <a:bodyPr wrap="square">
            <a:spAutoFit/>
          </a:bodyPr>
          <a:lstStyle/>
          <a:p>
            <a:pPr algn="just">
              <a:lnSpc>
                <a:spcPts val="1175"/>
              </a:lnSpc>
              <a:spcAft>
                <a:spcPts val="1000"/>
              </a:spcAft>
            </a:pP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8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lnSpc>
                <a:spcPts val="1175"/>
              </a:lnSpc>
              <a:spcAft>
                <a:spcPts val="1000"/>
              </a:spcAft>
              <a:buFont typeface="Symbol" panose="05050102010706020507" pitchFamily="18" charset="2"/>
              <a:buChar char=""/>
            </a:pPr>
            <a:r>
              <a:rPr lang="es-CO" sz="1800" dirty="0">
                <a:solidFill>
                  <a:srgbClr val="000000"/>
                </a:solidFill>
                <a:effectLst/>
                <a:latin typeface="+mj-lt"/>
                <a:ea typeface="Times New Roman" panose="02020603050405020304" pitchFamily="18" charset="0"/>
                <a:cs typeface="Arial" panose="020B0604020202020204" pitchFamily="34" charset="0"/>
              </a:rPr>
              <a:t>Canal telefónico:</a:t>
            </a:r>
            <a:endParaRPr lang="es-ES" sz="14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spcAft>
                <a:spcPts val="10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Centro de Contacto de Movilidad PBX: (601) 364-94-00 opción 2 </a:t>
            </a:r>
            <a:r>
              <a:rPr lang="es-CO" sz="1600" dirty="0">
                <a:solidFill>
                  <a:srgbClr val="000000"/>
                </a:solidFill>
                <a:effectLst/>
                <a:latin typeface="+mj-lt"/>
                <a:ea typeface="Times New Roman" panose="02020603050405020304" pitchFamily="18" charset="0"/>
                <a:cs typeface="Segoe UI Symbol" panose="020B0502040204020203" pitchFamily="34" charset="0"/>
              </a:rPr>
              <a:t>✔</a:t>
            </a:r>
            <a:r>
              <a:rPr lang="es-CO" sz="1600" dirty="0">
                <a:solidFill>
                  <a:srgbClr val="000000"/>
                </a:solidFill>
                <a:effectLst/>
                <a:latin typeface="+mj-lt"/>
                <a:ea typeface="Times New Roman" panose="02020603050405020304" pitchFamily="18" charset="0"/>
                <a:cs typeface="Arial" panose="020B0604020202020204" pitchFamily="34" charset="0"/>
              </a:rPr>
              <a:t> L</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nea 195 </a:t>
            </a:r>
            <a:endParaRPr lang="es-ES" sz="1600" dirty="0">
              <a:effectLst/>
              <a:latin typeface="+mj-lt"/>
              <a:ea typeface="Arial Narrow" panose="020B0606020202030204" pitchFamily="34" charset="0"/>
              <a:cs typeface="Arial Narrow" panose="020B0606020202030204" pitchFamily="34" charset="0"/>
            </a:endParaRPr>
          </a:p>
          <a:p>
            <a:pPr algn="just">
              <a:lnSpc>
                <a:spcPts val="1175"/>
              </a:lnSpc>
              <a:spcAft>
                <a:spcPts val="1000"/>
              </a:spcAft>
            </a:pPr>
            <a:endParaRPr lang="es-ES" sz="1600" dirty="0">
              <a:effectLst/>
              <a:latin typeface="+mj-lt"/>
              <a:ea typeface="Arial Narrow" panose="020B0606020202030204" pitchFamily="34" charset="0"/>
              <a:cs typeface="Arial Narrow" panose="020B0606020202030204" pitchFamily="34" charset="0"/>
            </a:endParaRPr>
          </a:p>
          <a:p>
            <a:pPr algn="just">
              <a:lnSpc>
                <a:spcPts val="1175"/>
              </a:lnSpc>
              <a:spcAft>
                <a:spcPts val="1000"/>
              </a:spcAft>
            </a:pPr>
            <a:r>
              <a:rPr lang="es-CO" sz="1600" dirty="0">
                <a:solidFill>
                  <a:srgbClr val="000000"/>
                </a:solidFill>
                <a:effectLst/>
                <a:latin typeface="+mj-lt"/>
                <a:ea typeface="Times New Roman" panose="02020603050405020304" pitchFamily="18" charset="0"/>
                <a:cs typeface="Arial" panose="020B0604020202020204" pitchFamily="34" charset="0"/>
                <a:sym typeface="Symbol" panose="05050102010706020507" pitchFamily="18" charset="2"/>
              </a:rPr>
              <a:t></a:t>
            </a:r>
            <a:r>
              <a:rPr lang="es-CO" sz="1600" dirty="0">
                <a:solidFill>
                  <a:srgbClr val="000000"/>
                </a:solidFill>
                <a:effectLst/>
                <a:latin typeface="+mj-lt"/>
                <a:ea typeface="Times New Roman" panose="02020603050405020304" pitchFamily="18" charset="0"/>
                <a:cs typeface="Arial" panose="020B0604020202020204" pitchFamily="34" charset="0"/>
              </a:rPr>
              <a:t>    Canal Virtual: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P</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gina de la Secretaria Distrital de Movilidad: https://www.movilidadbogota.gov.co/web/sdqs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Institucional: 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Virtual: </a:t>
            </a:r>
            <a:r>
              <a:rPr lang="es-CO" sz="1600" u="sng" dirty="0">
                <a:solidFill>
                  <a:srgbClr val="000000"/>
                </a:solidFill>
                <a:effectLst/>
                <a:latin typeface="+mj-lt"/>
                <a:ea typeface="Times New Roman" panose="02020603050405020304" pitchFamily="18" charset="0"/>
                <a:cs typeface="Arial" panose="020B0604020202020204" pitchFamily="34" charset="0"/>
                <a:hlinkClick r:id="rId3"/>
              </a:rPr>
              <a:t>https://supercade.bogota.gov.co/</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para otras peticiones y trámites: contactociudadano@movilidadbogota.gov.co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spcAft>
                <a:spcPts val="10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r>
              <a:rPr lang="es-CO" sz="1600" u="sng" dirty="0">
                <a:solidFill>
                  <a:srgbClr val="000000"/>
                </a:solidFill>
                <a:effectLst/>
                <a:latin typeface="+mj-lt"/>
                <a:ea typeface="Times New Roman" panose="02020603050405020304" pitchFamily="18" charset="0"/>
                <a:cs typeface="Arial" panose="020B0604020202020204" pitchFamily="34" charset="0"/>
                <a:hlinkClick r:id="rId4"/>
              </a:rPr>
              <a:t>https://bogota.gov.co/sdqs/</a:t>
            </a:r>
            <a:endParaRPr lang="es-ES" sz="1600" dirty="0">
              <a:effectLst/>
              <a:latin typeface="+mj-lt"/>
              <a:ea typeface="Arial Narrow" panose="020B0606020202030204" pitchFamily="34" charset="0"/>
              <a:cs typeface="Arial Narrow" panose="020B0606020202030204" pitchFamily="34" charset="0"/>
            </a:endParaRPr>
          </a:p>
          <a:p>
            <a:pPr algn="just">
              <a:lnSpc>
                <a:spcPts val="1175"/>
              </a:lnSpc>
              <a:spcAft>
                <a:spcPts val="10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Symbol" panose="05050102010706020507" pitchFamily="18" charset="2"/>
              <a:buChar char=""/>
            </a:pPr>
            <a:r>
              <a:rPr lang="es-CO" sz="1600" dirty="0">
                <a:solidFill>
                  <a:srgbClr val="000000"/>
                </a:solidFill>
                <a:effectLst/>
                <a:latin typeface="+mj-lt"/>
                <a:ea typeface="Times New Roman" panose="02020603050405020304" pitchFamily="18" charset="0"/>
                <a:cs typeface="Arial" panose="020B0604020202020204" pitchFamily="34" charset="0"/>
              </a:rPr>
              <a:t>Redes Sociales: </a:t>
            </a:r>
            <a:endParaRPr lang="es-ES" sz="1600" dirty="0">
              <a:effectLst/>
              <a:latin typeface="+mj-lt"/>
              <a:ea typeface="Arial Narrow" panose="020B0606020202030204" pitchFamily="34" charset="0"/>
              <a:cs typeface="Arial Narrow" panose="020B0606020202030204" pitchFamily="34" charset="0"/>
            </a:endParaRPr>
          </a:p>
          <a:p>
            <a:pPr marL="228600" algn="just">
              <a:lnSpc>
                <a:spcPts val="1175"/>
              </a:lnSpc>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Facebook: https://www.facebook.com /</a:t>
            </a:r>
            <a:r>
              <a:rPr lang="es-CO" sz="1600" dirty="0" err="1">
                <a:solidFill>
                  <a:srgbClr val="000000"/>
                </a:solidFill>
                <a:effectLst/>
                <a:latin typeface="+mj-lt"/>
                <a:ea typeface="Times New Roman" panose="02020603050405020304" pitchFamily="18" charset="0"/>
                <a:cs typeface="Arial" panose="020B0604020202020204" pitchFamily="34" charset="0"/>
              </a:rPr>
              <a:t>secretaríamovilidadbogota</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Twitter: https://twitter.com/ </a:t>
            </a:r>
            <a:r>
              <a:rPr lang="es-CO" sz="1600" dirty="0" err="1">
                <a:solidFill>
                  <a:srgbClr val="000000"/>
                </a:solidFill>
                <a:effectLst/>
                <a:latin typeface="+mj-lt"/>
                <a:ea typeface="Times New Roman" panose="02020603050405020304" pitchFamily="18" charset="0"/>
                <a:cs typeface="Arial" panose="020B0604020202020204" pitchFamily="34" charset="0"/>
              </a:rPr>
              <a:t>SectorMovilidad</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spcAft>
                <a:spcPts val="10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Instagram: https://www.instagram.com/ </a:t>
            </a:r>
            <a:r>
              <a:rPr lang="es-CO" sz="1600" dirty="0" err="1">
                <a:solidFill>
                  <a:srgbClr val="000000"/>
                </a:solidFill>
                <a:effectLst/>
                <a:latin typeface="+mj-lt"/>
                <a:ea typeface="Times New Roman" panose="02020603050405020304" pitchFamily="18" charset="0"/>
                <a:cs typeface="Arial" panose="020B0604020202020204" pitchFamily="34" charset="0"/>
              </a:rPr>
              <a:t>sectormovilidad</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algn="just">
              <a:lnSpc>
                <a:spcPts val="1175"/>
              </a:lnSpc>
              <a:spcAft>
                <a:spcPts val="10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Symbol" panose="05050102010706020507" pitchFamily="18" charset="2"/>
              <a:buChar char=""/>
            </a:pPr>
            <a:r>
              <a:rPr lang="es-CO" sz="1600" dirty="0">
                <a:solidFill>
                  <a:srgbClr val="000000"/>
                </a:solidFill>
                <a:effectLst/>
                <a:latin typeface="+mj-lt"/>
                <a:ea typeface="Times New Roman" panose="02020603050405020304" pitchFamily="18" charset="0"/>
                <a:cs typeface="Arial" panose="020B0604020202020204" pitchFamily="34" charset="0"/>
              </a:rPr>
              <a:t>Canal Presencial: </a:t>
            </a:r>
            <a:endParaRPr lang="es-ES" sz="1600" dirty="0">
              <a:effectLst/>
              <a:latin typeface="+mj-lt"/>
              <a:ea typeface="Arial Narrow" panose="020B0606020202030204" pitchFamily="34" charset="0"/>
              <a:cs typeface="Arial Narrow" panose="020B0606020202030204" pitchFamily="34" charset="0"/>
            </a:endParaRPr>
          </a:p>
          <a:p>
            <a:pPr marL="228600" algn="just">
              <a:lnSpc>
                <a:spcPts val="1175"/>
              </a:lnSpc>
            </a:pP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Ventanillas de radicaci</a:t>
            </a:r>
            <a:r>
              <a:rPr lang="es-CO" sz="1600" dirty="0">
                <a:solidFill>
                  <a:srgbClr val="000000"/>
                </a:solidFill>
                <a:effectLst/>
                <a:latin typeface="+mj-lt"/>
                <a:ea typeface="Times New Roman" panose="02020603050405020304" pitchFamily="18" charset="0"/>
                <a:cs typeface="Arial Narrow" panose="020B0606020202030204" pitchFamily="34" charset="0"/>
              </a:rPr>
              <a:t>ó</a:t>
            </a:r>
            <a:r>
              <a:rPr lang="es-CO" sz="1600" dirty="0">
                <a:solidFill>
                  <a:srgbClr val="000000"/>
                </a:solidFill>
                <a:effectLst/>
                <a:latin typeface="+mj-lt"/>
                <a:ea typeface="Times New Roman" panose="02020603050405020304" pitchFamily="18" charset="0"/>
                <a:cs typeface="Arial" panose="020B0604020202020204" pitchFamily="34" charset="0"/>
              </a:rPr>
              <a:t>n de la sede de Calle 13 y Paloquemao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En los Centros Locales de Movilidad, los cuales se encuentran ubicados en todas las Alcald</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as Locales.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lnSpc>
                <a:spcPts val="1175"/>
              </a:lnSpc>
              <a:spcAft>
                <a:spcPts val="10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RED CADE de Movilidad, ubicados en los </a:t>
            </a: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de 20 de Julio, Américas, Suba, Bosa y Fontibón.</a:t>
            </a:r>
            <a:endParaRPr lang="es-ES" sz="1600" dirty="0">
              <a:effectLst/>
              <a:latin typeface="+mj-lt"/>
              <a:ea typeface="Arial Narrow" panose="020B0606020202030204" pitchFamily="34" charset="0"/>
              <a:cs typeface="Arial Narrow" panose="020B0606020202030204" pitchFamily="34" charset="0"/>
            </a:endParaRPr>
          </a:p>
        </p:txBody>
      </p:sp>
      <p:sp>
        <p:nvSpPr>
          <p:cNvPr id="3" name="CuadroTexto 2">
            <a:extLst>
              <a:ext uri="{FF2B5EF4-FFF2-40B4-BE49-F238E27FC236}">
                <a16:creationId xmlns:a16="http://schemas.microsoft.com/office/drawing/2014/main" id="{F38AA195-4A9C-CDA6-97F1-088716B8800A}"/>
              </a:ext>
            </a:extLst>
          </p:cNvPr>
          <p:cNvSpPr txBox="1"/>
          <p:nvPr/>
        </p:nvSpPr>
        <p:spPr>
          <a:xfrm>
            <a:off x="10390956" y="2800848"/>
            <a:ext cx="4392488" cy="553998"/>
          </a:xfrm>
          <a:prstGeom prst="rect">
            <a:avLst/>
          </a:prstGeom>
          <a:noFill/>
        </p:spPr>
        <p:txBody>
          <a:bodyPr wrap="square" rtlCol="0">
            <a:spAutoFit/>
          </a:bodyPr>
          <a:lstStyle/>
          <a:p>
            <a:r>
              <a:rPr lang="es-ES" dirty="0"/>
              <a:t>CANALES DE ATENCIÓN </a:t>
            </a:r>
          </a:p>
        </p:txBody>
      </p:sp>
    </p:spTree>
    <p:extLst>
      <p:ext uri="{BB962C8B-B14F-4D97-AF65-F5344CB8AC3E}">
        <p14:creationId xmlns:p14="http://schemas.microsoft.com/office/powerpoint/2010/main" val="31875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13. Oficina de Gestión Social</a:t>
            </a:r>
          </a:p>
        </p:txBody>
      </p:sp>
      <p:sp>
        <p:nvSpPr>
          <p:cNvPr id="2" name="CuadroTexto 1">
            <a:extLst>
              <a:ext uri="{FF2B5EF4-FFF2-40B4-BE49-F238E27FC236}">
                <a16:creationId xmlns:a16="http://schemas.microsoft.com/office/drawing/2014/main" id="{ADE63629-FC08-A05D-7D6F-555742CFD4F5}"/>
              </a:ext>
            </a:extLst>
          </p:cNvPr>
          <p:cNvSpPr txBox="1"/>
          <p:nvPr/>
        </p:nvSpPr>
        <p:spPr>
          <a:xfrm>
            <a:off x="3226160" y="4135094"/>
            <a:ext cx="10729192" cy="1015663"/>
          </a:xfrm>
          <a:prstGeom prst="rect">
            <a:avLst/>
          </a:prstGeom>
          <a:noFill/>
        </p:spPr>
        <p:txBody>
          <a:bodyPr wrap="square" rtlCol="0">
            <a:spAutoFit/>
          </a:bodyPr>
          <a:lstStyle/>
          <a:p>
            <a:r>
              <a:rPr lang="es-ES" dirty="0"/>
              <a:t>Compañeras Incluir fotos de las actividades efectuadas en la Localidad</a:t>
            </a:r>
          </a:p>
        </p:txBody>
      </p:sp>
    </p:spTree>
    <p:extLst>
      <p:ext uri="{BB962C8B-B14F-4D97-AF65-F5344CB8AC3E}">
        <p14:creationId xmlns:p14="http://schemas.microsoft.com/office/powerpoint/2010/main" val="12777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7942684" y="2403128"/>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23" y="2178201"/>
            <a:ext cx="6424938" cy="6426994"/>
          </a:xfrm>
          <a:prstGeom prst="rect">
            <a:avLst/>
          </a:prstGeom>
        </p:spPr>
      </p:pic>
      <p:sp>
        <p:nvSpPr>
          <p:cNvPr id="9" name="Google Shape;185;p3">
            <a:extLst>
              <a:ext uri="{FF2B5EF4-FFF2-40B4-BE49-F238E27FC236}">
                <a16:creationId xmlns:a16="http://schemas.microsoft.com/office/drawing/2014/main" id="{0BB0C2BA-A84B-6436-D156-554C8A8B27A6}"/>
              </a:ext>
            </a:extLst>
          </p:cNvPr>
          <p:cNvSpPr txBox="1"/>
          <p:nvPr/>
        </p:nvSpPr>
        <p:spPr>
          <a:xfrm>
            <a:off x="8446740" y="1299244"/>
            <a:ext cx="7848871" cy="8184908"/>
          </a:xfrm>
          <a:prstGeom prst="rect">
            <a:avLst/>
          </a:prstGeom>
          <a:noFill/>
          <a:ln>
            <a:noFill/>
          </a:ln>
        </p:spPr>
        <p:txBody>
          <a:bodyPr spcFirstLastPara="1" wrap="square" lIns="71425" tIns="71425" rIns="71425" bIns="71425" anchor="ctr" anchorCtr="0">
            <a:spAutoFit/>
          </a:bodyPr>
          <a:lstStyle/>
          <a:p>
            <a:pPr marL="457200" defTabSz="914400">
              <a:buClr>
                <a:srgbClr val="000000"/>
              </a:buClr>
              <a:buSzPts val="4400"/>
            </a:pPr>
            <a:r>
              <a:rPr lang="es-CO" sz="3200" kern="0" dirty="0">
                <a:latin typeface="Arial"/>
                <a:ea typeface="Arial"/>
                <a:cs typeface="Arial"/>
                <a:sym typeface="Arial"/>
              </a:rPr>
              <a:t>1. Inversión presupuestal</a:t>
            </a:r>
          </a:p>
          <a:p>
            <a:pPr marL="457200" defTabSz="914400">
              <a:buClr>
                <a:srgbClr val="000000"/>
              </a:buClr>
              <a:buSzPts val="4400"/>
            </a:pPr>
            <a:r>
              <a:rPr lang="es-CO" sz="3200" kern="0" dirty="0">
                <a:latin typeface="Arial"/>
                <a:ea typeface="Arial"/>
                <a:cs typeface="Arial"/>
                <a:sym typeface="Arial"/>
              </a:rPr>
              <a:t>2. Al Colegio en Bici</a:t>
            </a:r>
          </a:p>
          <a:p>
            <a:pPr marL="457200" defTabSz="914400">
              <a:buClr>
                <a:srgbClr val="000000"/>
              </a:buClr>
              <a:buSzPts val="4400"/>
            </a:pPr>
            <a:r>
              <a:rPr lang="es-CO" sz="3200" kern="0" dirty="0">
                <a:latin typeface="Arial"/>
                <a:ea typeface="Arial"/>
                <a:cs typeface="Arial"/>
                <a:sym typeface="Arial"/>
              </a:rPr>
              <a:t>3. Siniestralidad</a:t>
            </a:r>
          </a:p>
          <a:p>
            <a:pPr marL="457200" defTabSz="914400">
              <a:buClr>
                <a:srgbClr val="000000"/>
              </a:buClr>
              <a:buSzPts val="4400"/>
            </a:pPr>
            <a:r>
              <a:rPr lang="es-CO" sz="3200" kern="0" dirty="0">
                <a:latin typeface="Arial"/>
                <a:ea typeface="Arial"/>
                <a:cs typeface="Arial"/>
                <a:sym typeface="Arial"/>
              </a:rPr>
              <a:t>4. Acciones de gestión en vía</a:t>
            </a:r>
          </a:p>
          <a:p>
            <a:pPr marL="457200" defTabSz="914400">
              <a:buClr>
                <a:srgbClr val="000000"/>
              </a:buClr>
              <a:buSzPts val="4400"/>
            </a:pPr>
            <a:r>
              <a:rPr lang="es-CO" sz="3200" kern="0" dirty="0">
                <a:latin typeface="Arial"/>
                <a:ea typeface="Arial"/>
                <a:cs typeface="Arial"/>
                <a:sym typeface="Arial"/>
              </a:rPr>
              <a:t>5. Señalización</a:t>
            </a:r>
          </a:p>
          <a:p>
            <a:pPr marL="457200" defTabSz="914400">
              <a:buClr>
                <a:srgbClr val="000000"/>
              </a:buClr>
              <a:buSzPts val="4400"/>
            </a:pPr>
            <a:r>
              <a:rPr lang="es-CO" sz="3200" kern="0" dirty="0">
                <a:latin typeface="Arial"/>
                <a:ea typeface="Arial"/>
                <a:cs typeface="Arial"/>
                <a:sym typeface="Arial"/>
              </a:rPr>
              <a:t>6. Semaforización</a:t>
            </a:r>
          </a:p>
          <a:p>
            <a:pPr marL="457200" defTabSz="914400">
              <a:buClr>
                <a:srgbClr val="000000"/>
              </a:buClr>
              <a:buSzPts val="4400"/>
            </a:pPr>
            <a:r>
              <a:rPr lang="es-CO" sz="3200" kern="0" dirty="0">
                <a:latin typeface="Arial"/>
                <a:ea typeface="Arial"/>
                <a:cs typeface="Arial"/>
                <a:sym typeface="Arial"/>
              </a:rPr>
              <a:t>7. Control de tránsito y transporte</a:t>
            </a:r>
          </a:p>
          <a:p>
            <a:pPr marL="457200" defTabSz="914400">
              <a:buClr>
                <a:srgbClr val="000000"/>
              </a:buClr>
              <a:buSzPts val="4400"/>
            </a:pPr>
            <a:r>
              <a:rPr lang="es-CO" sz="3200" kern="0" dirty="0">
                <a:latin typeface="Arial"/>
                <a:ea typeface="Arial"/>
                <a:cs typeface="Arial"/>
                <a:sym typeface="Arial"/>
              </a:rPr>
              <a:t>8. Planes de manejo de tránsito-</a:t>
            </a:r>
            <a:r>
              <a:rPr lang="en-US" sz="3200" kern="0" dirty="0">
                <a:latin typeface="Arial"/>
                <a:ea typeface="Arial"/>
                <a:cs typeface="Arial"/>
                <a:sym typeface="Arial"/>
              </a:rPr>
              <a:t>PMT</a:t>
            </a:r>
          </a:p>
          <a:p>
            <a:pPr marL="457200" defTabSz="914400">
              <a:buClr>
                <a:srgbClr val="000000"/>
              </a:buClr>
              <a:buSzPts val="4400"/>
            </a:pPr>
            <a:r>
              <a:rPr lang="en-US" sz="3200" kern="0" dirty="0">
                <a:latin typeface="Arial"/>
                <a:ea typeface="Arial"/>
                <a:cs typeface="Arial"/>
                <a:sym typeface="Arial"/>
              </a:rPr>
              <a:t>9. </a:t>
            </a:r>
            <a:r>
              <a:rPr lang="es-CO" sz="3200" kern="0" dirty="0">
                <a:latin typeface="Arial"/>
                <a:ea typeface="Arial"/>
                <a:cs typeface="Arial"/>
                <a:sym typeface="Arial"/>
              </a:rPr>
              <a:t>Bicicleta y Peatón.</a:t>
            </a:r>
          </a:p>
          <a:p>
            <a:pPr marL="457200" defTabSz="914400">
              <a:buClr>
                <a:srgbClr val="000000"/>
              </a:buClr>
              <a:buSzPts val="4400"/>
            </a:pPr>
            <a:r>
              <a:rPr lang="es-CO" sz="3200" kern="0" dirty="0">
                <a:latin typeface="Arial"/>
                <a:ea typeface="Arial"/>
                <a:cs typeface="Arial"/>
                <a:sym typeface="Arial"/>
              </a:rPr>
              <a:t>10. Acciones pedagógicas en seguridad vial y cultura ciudadana</a:t>
            </a:r>
          </a:p>
          <a:p>
            <a:pPr marL="457200" defTabSz="914400">
              <a:buClr>
                <a:srgbClr val="000000"/>
              </a:buClr>
              <a:buSzPts val="4400"/>
            </a:pPr>
            <a:r>
              <a:rPr lang="es-CO" sz="3200" kern="0" dirty="0">
                <a:latin typeface="Arial"/>
                <a:ea typeface="Arial"/>
                <a:cs typeface="Arial"/>
                <a:sym typeface="Arial"/>
              </a:rPr>
              <a:t>11. Infraestructura</a:t>
            </a:r>
          </a:p>
          <a:p>
            <a:pPr marL="457200" defTabSz="914400">
              <a:buClr>
                <a:srgbClr val="000000"/>
              </a:buClr>
              <a:buSzPts val="4400"/>
            </a:pPr>
            <a:r>
              <a:rPr lang="es-CO" sz="3200" kern="0" dirty="0">
                <a:latin typeface="Arial"/>
                <a:ea typeface="Arial"/>
                <a:cs typeface="Arial"/>
                <a:sym typeface="Arial"/>
              </a:rPr>
              <a:t>12. Transporte privado</a:t>
            </a:r>
          </a:p>
          <a:p>
            <a:pPr marL="457200" defTabSz="914400">
              <a:buClr>
                <a:srgbClr val="000000"/>
              </a:buClr>
              <a:buSzPts val="4400"/>
            </a:pPr>
            <a:r>
              <a:rPr lang="es-CO" sz="3200" kern="0" dirty="0">
                <a:latin typeface="Arial"/>
                <a:ea typeface="Arial"/>
                <a:cs typeface="Arial"/>
                <a:sym typeface="Arial"/>
              </a:rPr>
              <a:t>13. Observatorio de Movilidad de Bogotá</a:t>
            </a:r>
          </a:p>
          <a:p>
            <a:pPr marL="457200" defTabSz="914400">
              <a:buClr>
                <a:srgbClr val="000000"/>
              </a:buClr>
              <a:buSzPts val="4400"/>
            </a:pPr>
            <a:r>
              <a:rPr lang="es-CO" sz="3200" kern="0" dirty="0">
                <a:latin typeface="Arial"/>
                <a:ea typeface="Arial"/>
                <a:cs typeface="Arial"/>
                <a:sym typeface="Arial"/>
              </a:rPr>
              <a:t>14.</a:t>
            </a:r>
            <a:r>
              <a:rPr lang="en-US" sz="3200" kern="0" dirty="0">
                <a:latin typeface="Arial"/>
                <a:ea typeface="Arial"/>
                <a:cs typeface="Arial"/>
                <a:sym typeface="Arial"/>
              </a:rPr>
              <a:t> Ge</a:t>
            </a:r>
            <a:r>
              <a:rPr lang="es-CO" sz="3200" kern="0" dirty="0" err="1">
                <a:latin typeface="Arial"/>
                <a:ea typeface="Arial"/>
                <a:cs typeface="Arial"/>
                <a:sym typeface="Arial"/>
              </a:rPr>
              <a:t>stió</a:t>
            </a:r>
            <a:r>
              <a:rPr lang="en-US" sz="3200" kern="0" dirty="0">
                <a:latin typeface="Arial"/>
                <a:ea typeface="Arial"/>
                <a:cs typeface="Arial"/>
                <a:sym typeface="Arial"/>
              </a:rPr>
              <a:t>n Social</a:t>
            </a:r>
            <a:endParaRPr sz="1050" kern="0" dirty="0">
              <a:latin typeface="Arial"/>
              <a:ea typeface="Arial"/>
              <a:cs typeface="Arial"/>
              <a:sym typeface="Arial"/>
            </a:endParaRPr>
          </a:p>
          <a:p>
            <a:pPr defTabSz="914400">
              <a:buClr>
                <a:srgbClr val="FFFFFF"/>
              </a:buClr>
              <a:buSzPts val="4400"/>
              <a:buFont typeface="Arial"/>
              <a:buNone/>
            </a:pPr>
            <a:endParaRPr sz="1050" kern="0" dirty="0">
              <a:solidFill>
                <a:srgbClr val="000000"/>
              </a:solidFill>
              <a:latin typeface="Arial"/>
              <a:ea typeface="Arial"/>
              <a:cs typeface="Arial"/>
              <a:sym typeface="Arial"/>
            </a:endParaRPr>
          </a:p>
        </p:txBody>
      </p:sp>
      <p:sp>
        <p:nvSpPr>
          <p:cNvPr id="10" name="Google Shape;186;p3">
            <a:extLst>
              <a:ext uri="{FF2B5EF4-FFF2-40B4-BE49-F238E27FC236}">
                <a16:creationId xmlns:a16="http://schemas.microsoft.com/office/drawing/2014/main" id="{AF3CF721-6E15-8139-96EF-30E5800817BE}"/>
              </a:ext>
            </a:extLst>
          </p:cNvPr>
          <p:cNvSpPr txBox="1"/>
          <p:nvPr/>
        </p:nvSpPr>
        <p:spPr>
          <a:xfrm>
            <a:off x="10030916" y="386904"/>
            <a:ext cx="3888432" cy="683173"/>
          </a:xfrm>
          <a:prstGeom prst="rect">
            <a:avLst/>
          </a:prstGeom>
          <a:noFill/>
          <a:ln>
            <a:noFill/>
          </a:ln>
        </p:spPr>
        <p:txBody>
          <a:bodyPr spcFirstLastPara="1" wrap="square" lIns="45675" tIns="45675" rIns="45675" bIns="45675" anchor="ctr" anchorCtr="0">
            <a:spAutoFit/>
          </a:bodyPr>
          <a:lstStyle/>
          <a:p>
            <a:pPr marL="0" marR="0" lvl="0" indent="0" algn="l" rtl="0">
              <a:lnSpc>
                <a:spcPct val="80000"/>
              </a:lnSpc>
              <a:spcBef>
                <a:spcPts val="0"/>
              </a:spcBef>
              <a:spcAft>
                <a:spcPts val="0"/>
              </a:spcAft>
              <a:buClr>
                <a:schemeClr val="lt1"/>
              </a:buClr>
              <a:buSzPts val="8000"/>
              <a:buFont typeface="Arial"/>
              <a:buNone/>
            </a:pPr>
            <a:r>
              <a:rPr lang="en-US" sz="4800" b="0" i="0" u="none" strike="noStrike" cap="none" dirty="0">
                <a:latin typeface="Arial"/>
                <a:ea typeface="Arial"/>
                <a:cs typeface="Arial"/>
                <a:sym typeface="Arial"/>
              </a:rPr>
              <a:t>CONTENIDO</a:t>
            </a:r>
            <a:endParaRPr sz="48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9496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041B058-2506-9242-B689-E0D1CE4C27FA}"/>
              </a:ext>
            </a:extLst>
          </p:cNvPr>
          <p:cNvSpPr/>
          <p:nvPr/>
        </p:nvSpPr>
        <p:spPr>
          <a:xfrm>
            <a:off x="4206618" y="570817"/>
            <a:ext cx="8768276" cy="61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60" b="1" dirty="0">
                <a:solidFill>
                  <a:schemeClr val="tx1">
                    <a:lumMod val="75000"/>
                    <a:lumOff val="25000"/>
                  </a:schemeClr>
                </a:solidFill>
                <a:latin typeface="Arial Black"/>
                <a:cs typeface="Arial Black"/>
              </a:rPr>
              <a:t>¿QUÉ ES LA RENDICIÓN DE CUENTAS?</a:t>
            </a:r>
            <a:endParaRPr lang="en-US" sz="2800" b="1" dirty="0">
              <a:solidFill>
                <a:schemeClr val="tx1">
                  <a:lumMod val="75000"/>
                  <a:lumOff val="25000"/>
                </a:schemeClr>
              </a:solidFill>
              <a:latin typeface="Arial Black"/>
              <a:cs typeface="Arial Black"/>
            </a:endParaRPr>
          </a:p>
        </p:txBody>
      </p:sp>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9083231" y="2644133"/>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79FC5BE-D5BE-2948-8E51-E873982B769C}"/>
              </a:ext>
            </a:extLst>
          </p:cNvPr>
          <p:cNvSpPr txBox="1"/>
          <p:nvPr/>
        </p:nvSpPr>
        <p:spPr>
          <a:xfrm>
            <a:off x="9343895" y="1790460"/>
            <a:ext cx="6956027" cy="2356414"/>
          </a:xfrm>
          <a:prstGeom prst="rect">
            <a:avLst/>
          </a:prstGeom>
          <a:noFill/>
        </p:spPr>
        <p:txBody>
          <a:bodyPr wrap="square">
            <a:spAutoFit/>
          </a:bodyPr>
          <a:lstStyle/>
          <a:p>
            <a:pPr algn="just">
              <a:defRPr/>
            </a:pPr>
            <a:r>
              <a:rPr lang="es-ES" sz="2452" noProof="1">
                <a:solidFill>
                  <a:schemeClr val="tx1">
                    <a:lumMod val="65000"/>
                    <a:lumOff val="35000"/>
                  </a:schemeClr>
                </a:solidFill>
                <a:latin typeface="Arial" panose="020B0604020202020204" pitchFamily="34" charset="0"/>
                <a:cs typeface="Arial" panose="020B0604020202020204" pitchFamily="34" charset="0"/>
              </a:rPr>
              <a:t>“La rendición de cuentas es un proceso que busca la transparencia de la gestión de la Administración Pública, y la adopción de los principios de Buen Gobierno, eficiencia, eficacia y transparencia en todas las actuaciones del servidor público”. (Ley 1757 de 2015 artíc. 48)</a:t>
            </a:r>
            <a:endParaRPr lang="es-ES_tradnl" sz="2452"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1B927C6-9639-4A8D-A1EB-A785904E1DC0}"/>
              </a:ext>
            </a:extLst>
          </p:cNvPr>
          <p:cNvPicPr>
            <a:picLocks noChangeAspect="1"/>
          </p:cNvPicPr>
          <p:nvPr/>
        </p:nvPicPr>
        <p:blipFill>
          <a:blip r:embed="rId2"/>
          <a:stretch>
            <a:fillRect/>
          </a:stretch>
        </p:blipFill>
        <p:spPr>
          <a:xfrm>
            <a:off x="9451747" y="4518828"/>
            <a:ext cx="6956033" cy="4837560"/>
          </a:xfrm>
          <a:prstGeom prst="rect">
            <a:avLst/>
          </a:prstGeom>
        </p:spPr>
      </p:pic>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22" y="2178201"/>
            <a:ext cx="6535899" cy="6537990"/>
          </a:xfrm>
          <a:prstGeom prst="rect">
            <a:avLst/>
          </a:prstGeom>
        </p:spPr>
      </p:pic>
    </p:spTree>
    <p:extLst>
      <p:ext uri="{BB962C8B-B14F-4D97-AF65-F5344CB8AC3E}">
        <p14:creationId xmlns:p14="http://schemas.microsoft.com/office/powerpoint/2010/main" val="3044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1. Inversión presupuestal</a:t>
            </a:r>
            <a:endParaRPr lang="es-CO" sz="2800" b="1" dirty="0">
              <a:solidFill>
                <a:schemeClr val="tx1">
                  <a:lumMod val="75000"/>
                  <a:lumOff val="25000"/>
                </a:schemeClr>
              </a:solidFill>
              <a:latin typeface="Arial Black" panose="020B0604020202020204" pitchFamily="34" charset="0"/>
            </a:endParaRPr>
          </a:p>
        </p:txBody>
      </p:sp>
      <p:cxnSp>
        <p:nvCxnSpPr>
          <p:cNvPr id="48" name="Conector recto 47">
            <a:extLst>
              <a:ext uri="{FF2B5EF4-FFF2-40B4-BE49-F238E27FC236}">
                <a16:creationId xmlns:a16="http://schemas.microsoft.com/office/drawing/2014/main" id="{BE5DA749-7FC0-3C71-32EA-210ED457FA5E}"/>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67" name="CuadroTexto 66">
            <a:extLst>
              <a:ext uri="{FF2B5EF4-FFF2-40B4-BE49-F238E27FC236}">
                <a16:creationId xmlns:a16="http://schemas.microsoft.com/office/drawing/2014/main" id="{C014F1C6-7A14-A306-F5CE-214BF39FC702}"/>
              </a:ext>
            </a:extLst>
          </p:cNvPr>
          <p:cNvSpPr txBox="1"/>
          <p:nvPr/>
        </p:nvSpPr>
        <p:spPr>
          <a:xfrm>
            <a:off x="1121496" y="1113549"/>
            <a:ext cx="15174116" cy="1384995"/>
          </a:xfrm>
          <a:prstGeom prst="rect">
            <a:avLst/>
          </a:prstGeom>
          <a:noFill/>
        </p:spPr>
        <p:txBody>
          <a:bodyPr wrap="square">
            <a:spAutoFit/>
          </a:bodyPr>
          <a:lstStyle/>
          <a:p>
            <a:r>
              <a:rPr lang="es-CO" sz="2800" dirty="0">
                <a:effectLst/>
                <a:latin typeface="Arial Narrow" panose="020B0606020202030204" pitchFamily="34" charset="0"/>
                <a:ea typeface="Arial" panose="020B0604020202020204" pitchFamily="34" charset="0"/>
                <a:cs typeface="Arial" panose="020B0604020202020204" pitchFamily="34" charset="0"/>
              </a:rPr>
              <a:t>La Secretaría Distrital de Movilidad, en cumplimiento de las normas vigentes y lineamientos sobre transparencia y rendición de cuentas ante la ciudadanía, detalla a continuación los resultados de su ejecución presupuestal territorializada en la </a:t>
            </a:r>
            <a:r>
              <a:rPr lang="es-CO" sz="2800" dirty="0">
                <a:latin typeface="Arial Narrow" panose="020B0606020202030204" pitchFamily="34" charset="0"/>
                <a:cs typeface="Arial" panose="020B0604020202020204" pitchFamily="34" charset="0"/>
              </a:rPr>
              <a:t>localidad de Usme en </a:t>
            </a:r>
            <a:r>
              <a:rPr lang="es-CO" sz="2800" dirty="0">
                <a:effectLst/>
                <a:latin typeface="Arial Narrow" panose="020B0606020202030204" pitchFamily="34" charset="0"/>
                <a:ea typeface="Arial" panose="020B0604020202020204" pitchFamily="34" charset="0"/>
                <a:cs typeface="Arial" panose="020B0604020202020204" pitchFamily="34" charset="0"/>
              </a:rPr>
              <a:t>la vigencia del año 2021.</a:t>
            </a:r>
            <a:endParaRPr lang="es-ES" sz="2800" dirty="0"/>
          </a:p>
        </p:txBody>
      </p:sp>
      <p:pic>
        <p:nvPicPr>
          <p:cNvPr id="4" name="Imagen 3">
            <a:extLst>
              <a:ext uri="{FF2B5EF4-FFF2-40B4-BE49-F238E27FC236}">
                <a16:creationId xmlns:a16="http://schemas.microsoft.com/office/drawing/2014/main" id="{99B74F9C-EA6D-6D01-A914-C580F8D24531}"/>
              </a:ext>
            </a:extLst>
          </p:cNvPr>
          <p:cNvPicPr>
            <a:picLocks noChangeAspect="1"/>
          </p:cNvPicPr>
          <p:nvPr/>
        </p:nvPicPr>
        <p:blipFill>
          <a:blip r:embed="rId2"/>
          <a:stretch>
            <a:fillRect/>
          </a:stretch>
        </p:blipFill>
        <p:spPr>
          <a:xfrm>
            <a:off x="1237006" y="3116646"/>
            <a:ext cx="15058606" cy="5472605"/>
          </a:xfrm>
          <a:prstGeom prst="rect">
            <a:avLst/>
          </a:prstGeom>
        </p:spPr>
      </p:pic>
    </p:spTree>
    <p:extLst>
      <p:ext uri="{BB962C8B-B14F-4D97-AF65-F5344CB8AC3E}">
        <p14:creationId xmlns:p14="http://schemas.microsoft.com/office/powerpoint/2010/main" val="15563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23008"/>
            <a:ext cx="14814815" cy="1477328"/>
          </a:xfrm>
          <a:prstGeom prst="rect">
            <a:avLst/>
          </a:prstGeom>
          <a:noFill/>
        </p:spPr>
        <p:txBody>
          <a:bodyPr wrap="square" rtlCol="0">
            <a:spAutoFit/>
          </a:bodyPr>
          <a:lstStyle/>
          <a:p>
            <a:pPr algn="just"/>
            <a:r>
              <a:rPr lang="es-ES" sz="2400" b="0" i="0" u="none" strike="noStrike" cap="none" dirty="0">
                <a:latin typeface="Century Gothic"/>
                <a:ea typeface="Century Gothic"/>
                <a:cs typeface="Century Gothic"/>
                <a:sym typeface="Century Gothic"/>
              </a:rPr>
              <a:t>Mejora la experiencia de viaje de niñas, niños y adolescentes en edad escolar, mediante el acompañamiento a caravanas a pie y en bici y la supervisión a polígonos por parte del personal de guías y monitores de la SDM.</a:t>
            </a: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2. Al Colegio en Bici</a:t>
            </a:r>
          </a:p>
        </p:txBody>
      </p:sp>
      <p:sp>
        <p:nvSpPr>
          <p:cNvPr id="46" name="CuadroTexto 45">
            <a:extLst>
              <a:ext uri="{FF2B5EF4-FFF2-40B4-BE49-F238E27FC236}">
                <a16:creationId xmlns:a16="http://schemas.microsoft.com/office/drawing/2014/main" id="{AECE2752-57E0-6DDE-EAC1-C091B14994E7}"/>
              </a:ext>
            </a:extLst>
          </p:cNvPr>
          <p:cNvSpPr txBox="1"/>
          <p:nvPr/>
        </p:nvSpPr>
        <p:spPr>
          <a:xfrm>
            <a:off x="582909" y="3113331"/>
            <a:ext cx="5949260" cy="2677656"/>
          </a:xfrm>
          <a:prstGeom prst="rect">
            <a:avLst/>
          </a:prstGeom>
          <a:noFill/>
        </p:spPr>
        <p:txBody>
          <a:bodyPr wrap="square">
            <a:spAutoFit/>
          </a:bodyPr>
          <a:lstStyle/>
          <a:p>
            <a:pPr marL="0" marR="0" lvl="0" indent="0" algn="just" rtl="0">
              <a:lnSpc>
                <a:spcPct val="100000"/>
              </a:lnSpc>
              <a:spcBef>
                <a:spcPts val="0"/>
              </a:spcBef>
              <a:spcAft>
                <a:spcPts val="0"/>
              </a:spcAft>
              <a:buClr>
                <a:schemeClr val="accent1"/>
              </a:buClr>
              <a:buSzPts val="2500"/>
              <a:buFont typeface="Century Gothic"/>
              <a:buNone/>
            </a:pPr>
            <a:r>
              <a:rPr lang="es-ES" sz="2400" b="1" dirty="0">
                <a:solidFill>
                  <a:schemeClr val="tx1">
                    <a:lumMod val="75000"/>
                    <a:lumOff val="25000"/>
                  </a:schemeClr>
                </a:solidFill>
                <a:latin typeface="Arial Black" panose="020B0604020202020204" pitchFamily="34" charset="0"/>
                <a:sym typeface="Century Gothic"/>
              </a:rPr>
              <a:t>ACCIONES CLAVE</a:t>
            </a:r>
          </a:p>
          <a:p>
            <a:pPr marL="69850" marR="0" lvl="0" algn="just" rtl="0">
              <a:lnSpc>
                <a:spcPct val="100000"/>
              </a:lnSpc>
              <a:spcBef>
                <a:spcPts val="0"/>
              </a:spcBef>
              <a:spcAft>
                <a:spcPts val="0"/>
              </a:spcAft>
              <a:buClr>
                <a:schemeClr val="accent1"/>
              </a:buClr>
              <a:buSzPts val="2500"/>
            </a:pPr>
            <a:r>
              <a:rPr lang="es-ES" sz="2400" dirty="0">
                <a:latin typeface="Century Gothic"/>
                <a:sym typeface="Century Gothic"/>
              </a:rPr>
              <a:t>Aumento en el personal operativo.</a:t>
            </a:r>
          </a:p>
          <a:p>
            <a:pPr marL="69850" marR="0" lvl="0" algn="just" rtl="0">
              <a:lnSpc>
                <a:spcPct val="100000"/>
              </a:lnSpc>
              <a:spcBef>
                <a:spcPts val="0"/>
              </a:spcBef>
              <a:spcAft>
                <a:spcPts val="0"/>
              </a:spcAft>
              <a:buClr>
                <a:schemeClr val="accent1"/>
              </a:buClr>
              <a:buSzPts val="2500"/>
            </a:pPr>
            <a:endParaRPr lang="es-ES" sz="2400" dirty="0">
              <a:latin typeface="Century Gothic"/>
              <a:sym typeface="Century Gothic"/>
            </a:endParaRPr>
          </a:p>
          <a:p>
            <a:pPr marL="69850" marR="0" lvl="0" algn="just" rtl="0">
              <a:lnSpc>
                <a:spcPct val="100000"/>
              </a:lnSpc>
              <a:spcBef>
                <a:spcPts val="0"/>
              </a:spcBef>
              <a:spcAft>
                <a:spcPts val="0"/>
              </a:spcAft>
              <a:buClr>
                <a:schemeClr val="accent1"/>
              </a:buClr>
              <a:buSzPts val="2500"/>
            </a:pPr>
            <a:r>
              <a:rPr lang="es-ES" sz="2400" dirty="0">
                <a:latin typeface="Century Gothic"/>
                <a:sym typeface="Century Gothic"/>
              </a:rPr>
              <a:t>Vinculación de un mayor número de colegios a los polígonos de </a:t>
            </a:r>
            <a:r>
              <a:rPr lang="es-ES" sz="2400" dirty="0" err="1">
                <a:latin typeface="Century Gothic"/>
                <a:sym typeface="Century Gothic"/>
              </a:rPr>
              <a:t>BiciParceros</a:t>
            </a:r>
            <a:r>
              <a:rPr lang="es-ES" sz="2400" dirty="0">
                <a:latin typeface="Century Gothic"/>
                <a:sym typeface="Century Gothic"/>
              </a:rPr>
              <a:t>. </a:t>
            </a:r>
          </a:p>
          <a:p>
            <a:pPr marL="0" marR="0" lvl="0" indent="0" algn="just" rtl="0">
              <a:lnSpc>
                <a:spcPct val="100000"/>
              </a:lnSpc>
              <a:spcBef>
                <a:spcPts val="0"/>
              </a:spcBef>
              <a:spcAft>
                <a:spcPts val="0"/>
              </a:spcAft>
              <a:buClr>
                <a:schemeClr val="accent1"/>
              </a:buClr>
              <a:buSzPts val="2500"/>
              <a:buFont typeface="Century Gothic"/>
              <a:buNone/>
            </a:pPr>
            <a:endParaRPr lang="es-ES" sz="2400" b="1" dirty="0">
              <a:solidFill>
                <a:schemeClr val="tx1">
                  <a:lumMod val="75000"/>
                  <a:lumOff val="25000"/>
                </a:schemeClr>
              </a:solidFill>
              <a:latin typeface="Arial Black" panose="020B0604020202020204" pitchFamily="34" charset="0"/>
              <a:sym typeface="Century Gothic"/>
            </a:endParaRPr>
          </a:p>
        </p:txBody>
      </p:sp>
      <p:pic>
        <p:nvPicPr>
          <p:cNvPr id="4" name="Imagen 3">
            <a:extLst>
              <a:ext uri="{FF2B5EF4-FFF2-40B4-BE49-F238E27FC236}">
                <a16:creationId xmlns:a16="http://schemas.microsoft.com/office/drawing/2014/main" id="{A6BF4E2E-EA62-8CE3-1C21-557669D2F69A}"/>
              </a:ext>
            </a:extLst>
          </p:cNvPr>
          <p:cNvPicPr>
            <a:picLocks noChangeAspect="1"/>
          </p:cNvPicPr>
          <p:nvPr/>
        </p:nvPicPr>
        <p:blipFill>
          <a:blip r:embed="rId2"/>
          <a:stretch>
            <a:fillRect/>
          </a:stretch>
        </p:blipFill>
        <p:spPr>
          <a:xfrm>
            <a:off x="7773304" y="2910667"/>
            <a:ext cx="8811032" cy="5760640"/>
          </a:xfrm>
          <a:prstGeom prst="rect">
            <a:avLst/>
          </a:prstGeom>
        </p:spPr>
      </p:pic>
      <p:sp>
        <p:nvSpPr>
          <p:cNvPr id="10" name="CuadroTexto 9">
            <a:extLst>
              <a:ext uri="{FF2B5EF4-FFF2-40B4-BE49-F238E27FC236}">
                <a16:creationId xmlns:a16="http://schemas.microsoft.com/office/drawing/2014/main" id="{337C139F-39FA-ACE4-E6C6-039ACD7BC6C9}"/>
              </a:ext>
            </a:extLst>
          </p:cNvPr>
          <p:cNvSpPr txBox="1"/>
          <p:nvPr/>
        </p:nvSpPr>
        <p:spPr>
          <a:xfrm>
            <a:off x="576713" y="5839609"/>
            <a:ext cx="6861915" cy="3139321"/>
          </a:xfrm>
          <a:prstGeom prst="rect">
            <a:avLst/>
          </a:prstGeom>
          <a:noFill/>
        </p:spPr>
        <p:txBody>
          <a:bodyPr wrap="square">
            <a:spAutoFit/>
          </a:bodyPr>
          <a:lstStyle/>
          <a:p>
            <a:pPr algn="just" rtl="0">
              <a:spcBef>
                <a:spcPts val="0"/>
              </a:spcBef>
              <a:spcAft>
                <a:spcPts val="0"/>
              </a:spcAft>
            </a:pPr>
            <a:r>
              <a:rPr lang="es-ES" sz="2400" b="1" dirty="0">
                <a:solidFill>
                  <a:schemeClr val="tx1">
                    <a:lumMod val="75000"/>
                    <a:lumOff val="25000"/>
                  </a:schemeClr>
                </a:solidFill>
                <a:latin typeface="Arial Black" panose="020B0604020202020204" pitchFamily="34" charset="0"/>
              </a:rPr>
              <a:t>PRÓXIMOS PASOS</a:t>
            </a:r>
          </a:p>
          <a:p>
            <a:pPr algn="just" rtl="0">
              <a:spcBef>
                <a:spcPts val="0"/>
              </a:spcBef>
              <a:spcAft>
                <a:spcPts val="0"/>
              </a:spcAft>
            </a:pPr>
            <a:br>
              <a:rPr lang="es-ES" b="0" dirty="0">
                <a:effectLst/>
              </a:rPr>
            </a:br>
            <a:r>
              <a:rPr lang="es-ES" sz="2400" dirty="0">
                <a:latin typeface="Century Gothic"/>
              </a:rPr>
              <a:t>Ampliar la capacidad de operación en la localidad (2023).</a:t>
            </a:r>
          </a:p>
          <a:p>
            <a:pPr marL="342900" indent="-342900" algn="just" rtl="0">
              <a:spcBef>
                <a:spcPts val="0"/>
              </a:spcBef>
              <a:spcAft>
                <a:spcPts val="0"/>
              </a:spcAft>
              <a:buFont typeface="Arial" panose="020B0604020202020204" pitchFamily="34" charset="0"/>
              <a:buChar char="•"/>
            </a:pPr>
            <a:endParaRPr lang="es-ES" sz="2400" dirty="0">
              <a:latin typeface="Century Gothic"/>
            </a:endParaRPr>
          </a:p>
          <a:p>
            <a:pPr algn="just" rtl="0" fontAlgn="base">
              <a:spcBef>
                <a:spcPts val="0"/>
              </a:spcBef>
              <a:spcAft>
                <a:spcPts val="0"/>
              </a:spcAft>
            </a:pPr>
            <a:r>
              <a:rPr lang="es-ES" sz="2400" dirty="0">
                <a:latin typeface="Century Gothic"/>
              </a:rPr>
              <a:t>Participación en ciclo-expediciones Distritales de ACB para que los estudiantes visiten lugares emblemáticos de la ciudad. </a:t>
            </a:r>
          </a:p>
        </p:txBody>
      </p:sp>
    </p:spTree>
    <p:extLst>
      <p:ext uri="{BB962C8B-B14F-4D97-AF65-F5344CB8AC3E}">
        <p14:creationId xmlns:p14="http://schemas.microsoft.com/office/powerpoint/2010/main" val="73173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1686" y="1233843"/>
            <a:ext cx="14814815" cy="1610697"/>
          </a:xfrm>
          <a:prstGeom prst="rect">
            <a:avLst/>
          </a:prstGeom>
          <a:noFill/>
        </p:spPr>
        <p:txBody>
          <a:bodyPr wrap="square" rtlCol="0">
            <a:spAutoFit/>
          </a:bodyPr>
          <a:lstStyle/>
          <a:p>
            <a:pPr algn="just" rtl="0">
              <a:spcBef>
                <a:spcPts val="0"/>
              </a:spcBef>
              <a:spcAft>
                <a:spcPts val="800"/>
              </a:spcAft>
            </a:pPr>
            <a:r>
              <a:rPr lang="es-ES" sz="2400" dirty="0">
                <a:latin typeface="Century Gothic"/>
              </a:rPr>
              <a:t>En el año 2021 la localidad de Usme reportó 667 siniestros de tránsito, de los cuales el 51% fueron siniestros graves (al menos un lesionado o víctima fatal en el siniestro).</a:t>
            </a:r>
          </a:p>
          <a:p>
            <a:br>
              <a:rPr lang="es-ES" sz="1600" dirty="0"/>
            </a:b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610641" y="2403128"/>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3. Siniestralidad</a:t>
            </a:r>
          </a:p>
        </p:txBody>
      </p:sp>
      <p:sp>
        <p:nvSpPr>
          <p:cNvPr id="48" name="CuadroTexto 47">
            <a:extLst>
              <a:ext uri="{FF2B5EF4-FFF2-40B4-BE49-F238E27FC236}">
                <a16:creationId xmlns:a16="http://schemas.microsoft.com/office/drawing/2014/main" id="{9926E968-B324-9B9D-67BB-2DCFF2E27CEF}"/>
              </a:ext>
            </a:extLst>
          </p:cNvPr>
          <p:cNvSpPr txBox="1"/>
          <p:nvPr/>
        </p:nvSpPr>
        <p:spPr>
          <a:xfrm>
            <a:off x="6934572" y="7719054"/>
            <a:ext cx="8120068" cy="1384995"/>
          </a:xfrm>
          <a:prstGeom prst="rect">
            <a:avLst/>
          </a:prstGeom>
          <a:noFill/>
        </p:spPr>
        <p:txBody>
          <a:bodyPr wrap="square">
            <a:spAutoFit/>
          </a:bodyPr>
          <a:lstStyle/>
          <a:p>
            <a:pPr algn="ctr" rtl="0">
              <a:spcBef>
                <a:spcPts val="0"/>
              </a:spcBef>
              <a:spcAft>
                <a:spcPts val="800"/>
              </a:spcAft>
            </a:pPr>
            <a:r>
              <a:rPr lang="es-ES" sz="2800" b="1" i="0" u="none" strike="noStrike" dirty="0">
                <a:solidFill>
                  <a:srgbClr val="ED7D31"/>
                </a:solidFill>
                <a:effectLst/>
                <a:latin typeface="Calibri" panose="020F0502020204030204" pitchFamily="34" charset="0"/>
              </a:rPr>
              <a:t>Usme</a:t>
            </a:r>
            <a:r>
              <a:rPr lang="es-ES" sz="2800" b="0" i="0" u="none" strike="noStrike" dirty="0">
                <a:solidFill>
                  <a:srgbClr val="ED7D31"/>
                </a:solidFill>
                <a:effectLst/>
                <a:latin typeface="Calibri" panose="020F0502020204030204" pitchFamily="34" charset="0"/>
              </a:rPr>
              <a:t> es una de las localidades </a:t>
            </a:r>
            <a:r>
              <a:rPr lang="es-ES" sz="2800" b="1" i="0" u="none" strike="noStrike" dirty="0">
                <a:solidFill>
                  <a:srgbClr val="ED7D31"/>
                </a:solidFill>
                <a:effectLst/>
                <a:latin typeface="Calibri" panose="020F0502020204030204" pitchFamily="34" charset="0"/>
              </a:rPr>
              <a:t>con un sobresaliente indicador </a:t>
            </a:r>
            <a:r>
              <a:rPr lang="es-ES" sz="2800" b="0" i="0" u="none" strike="noStrike" dirty="0">
                <a:solidFill>
                  <a:srgbClr val="ED7D31"/>
                </a:solidFill>
                <a:effectLst/>
                <a:latin typeface="Calibri" panose="020F0502020204030204" pitchFamily="34" charset="0"/>
              </a:rPr>
              <a:t>de vidas salvadas por siniestros de tránsito en 2021, </a:t>
            </a:r>
            <a:r>
              <a:rPr lang="es-ES" sz="2800" b="1" dirty="0">
                <a:solidFill>
                  <a:srgbClr val="ED7D31"/>
                </a:solidFill>
                <a:latin typeface="Calibri" panose="020F0502020204030204" pitchFamily="34" charset="0"/>
              </a:rPr>
              <a:t>2 </a:t>
            </a:r>
            <a:r>
              <a:rPr lang="es-ES" sz="2800" b="1" i="0" u="none" strike="noStrike" dirty="0">
                <a:solidFill>
                  <a:srgbClr val="ED7D31"/>
                </a:solidFill>
                <a:effectLst/>
                <a:latin typeface="Calibri" panose="020F0502020204030204" pitchFamily="34" charset="0"/>
              </a:rPr>
              <a:t>vidas salvadas</a:t>
            </a:r>
            <a:r>
              <a:rPr lang="es-ES" sz="2800" b="0" i="0" u="none" strike="noStrike" dirty="0">
                <a:solidFill>
                  <a:srgbClr val="ED7D31"/>
                </a:solidFill>
                <a:effectLst/>
                <a:latin typeface="Calibri" panose="020F0502020204030204" pitchFamily="34" charset="0"/>
              </a:rPr>
              <a:t> con respecto al 2019</a:t>
            </a:r>
            <a:endParaRPr lang="es-ES" dirty="0"/>
          </a:p>
        </p:txBody>
      </p:sp>
      <p:pic>
        <p:nvPicPr>
          <p:cNvPr id="5" name="Imagen 4">
            <a:extLst>
              <a:ext uri="{FF2B5EF4-FFF2-40B4-BE49-F238E27FC236}">
                <a16:creationId xmlns:a16="http://schemas.microsoft.com/office/drawing/2014/main" id="{BF2BA389-F66F-8A43-D6F4-CE0C5F7232FD}"/>
              </a:ext>
            </a:extLst>
          </p:cNvPr>
          <p:cNvPicPr>
            <a:picLocks noChangeAspect="1"/>
          </p:cNvPicPr>
          <p:nvPr/>
        </p:nvPicPr>
        <p:blipFill>
          <a:blip r:embed="rId2"/>
          <a:stretch>
            <a:fillRect/>
          </a:stretch>
        </p:blipFill>
        <p:spPr>
          <a:xfrm>
            <a:off x="643059" y="2647295"/>
            <a:ext cx="5433072" cy="6567160"/>
          </a:xfrm>
          <a:prstGeom prst="rect">
            <a:avLst/>
          </a:prstGeom>
        </p:spPr>
      </p:pic>
      <p:pic>
        <p:nvPicPr>
          <p:cNvPr id="7" name="Imagen 6">
            <a:extLst>
              <a:ext uri="{FF2B5EF4-FFF2-40B4-BE49-F238E27FC236}">
                <a16:creationId xmlns:a16="http://schemas.microsoft.com/office/drawing/2014/main" id="{B5046849-29B4-11D4-3BE6-7E41CE23D71E}"/>
              </a:ext>
            </a:extLst>
          </p:cNvPr>
          <p:cNvPicPr>
            <a:picLocks noChangeAspect="1"/>
          </p:cNvPicPr>
          <p:nvPr/>
        </p:nvPicPr>
        <p:blipFill>
          <a:blip r:embed="rId3"/>
          <a:stretch>
            <a:fillRect/>
          </a:stretch>
        </p:blipFill>
        <p:spPr>
          <a:xfrm>
            <a:off x="6367365" y="2656513"/>
            <a:ext cx="10007020" cy="5101969"/>
          </a:xfrm>
          <a:prstGeom prst="rect">
            <a:avLst/>
          </a:prstGeom>
        </p:spPr>
      </p:pic>
    </p:spTree>
    <p:extLst>
      <p:ext uri="{BB962C8B-B14F-4D97-AF65-F5344CB8AC3E}">
        <p14:creationId xmlns:p14="http://schemas.microsoft.com/office/powerpoint/2010/main" val="10981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4. Acciones de gestión en vía</a:t>
            </a:r>
          </a:p>
        </p:txBody>
      </p:sp>
      <p:sp>
        <p:nvSpPr>
          <p:cNvPr id="46" name="Google Shape;289;p9">
            <a:extLst>
              <a:ext uri="{FF2B5EF4-FFF2-40B4-BE49-F238E27FC236}">
                <a16:creationId xmlns:a16="http://schemas.microsoft.com/office/drawing/2014/main" id="{0FC5CF52-F20A-423A-7418-F88F5C8A4DB7}"/>
              </a:ext>
            </a:extLst>
          </p:cNvPr>
          <p:cNvSpPr/>
          <p:nvPr/>
        </p:nvSpPr>
        <p:spPr>
          <a:xfrm>
            <a:off x="2150651" y="1243237"/>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0" i="0" u="none" strike="noStrike" dirty="0">
                <a:solidFill>
                  <a:schemeClr val="tx2"/>
                </a:solidFill>
                <a:effectLst/>
                <a:latin typeface="Helvetica Neue"/>
              </a:rPr>
              <a:t>Av. Boyacá con Carrera 8</a:t>
            </a:r>
            <a:endParaRPr sz="2400" dirty="0">
              <a:solidFill>
                <a:schemeClr val="tx2"/>
              </a:solidFill>
            </a:endParaRPr>
          </a:p>
        </p:txBody>
      </p:sp>
      <p:sp>
        <p:nvSpPr>
          <p:cNvPr id="48" name="Google Shape;189;p5">
            <a:extLst>
              <a:ext uri="{FF2B5EF4-FFF2-40B4-BE49-F238E27FC236}">
                <a16:creationId xmlns:a16="http://schemas.microsoft.com/office/drawing/2014/main" id="{5F314F1A-48B8-5225-20C5-33EEACD4FB61}"/>
              </a:ext>
            </a:extLst>
          </p:cNvPr>
          <p:cNvSpPr/>
          <p:nvPr/>
        </p:nvSpPr>
        <p:spPr>
          <a:xfrm>
            <a:off x="2125727" y="2093592"/>
            <a:ext cx="12241360" cy="2451735"/>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algn="just" rtl="0">
              <a:spcBef>
                <a:spcPts val="0"/>
              </a:spcBef>
              <a:spcAft>
                <a:spcPts val="0"/>
              </a:spcAft>
            </a:pPr>
            <a:r>
              <a:rPr lang="es-ES" sz="2400" b="0" i="0" u="none" strike="noStrike" dirty="0">
                <a:solidFill>
                  <a:srgbClr val="FFFFFF"/>
                </a:solidFill>
                <a:effectLst/>
                <a:latin typeface="Helvetica Neue"/>
              </a:rPr>
              <a:t>Medida de gestión realizada con el apoyo de personal de grupo guía y material en vía tipo cono. </a:t>
            </a:r>
            <a:endParaRPr lang="es-ES" sz="2400" b="0" dirty="0">
              <a:effectLst/>
            </a:endParaRPr>
          </a:p>
          <a:p>
            <a:pPr algn="just" rtl="0">
              <a:spcBef>
                <a:spcPts val="0"/>
              </a:spcBef>
              <a:spcAft>
                <a:spcPts val="0"/>
              </a:spcAft>
            </a:pPr>
            <a:br>
              <a:rPr lang="es-ES" sz="2400" b="0" dirty="0">
                <a:effectLst/>
              </a:rPr>
            </a:br>
            <a:r>
              <a:rPr lang="es-ES" sz="2400" b="0" i="0" u="none" strike="noStrike" dirty="0">
                <a:solidFill>
                  <a:srgbClr val="FFFFFF"/>
                </a:solidFill>
                <a:effectLst/>
                <a:latin typeface="Helvetica Neue"/>
              </a:rPr>
              <a:t>Objetivo: Disminuir la Velocidad en la Av. Boyacá con Carrera 8, cementerio Serafín</a:t>
            </a:r>
            <a:endParaRPr lang="es-ES" sz="2400" b="0" dirty="0">
              <a:effectLst/>
            </a:endParaRPr>
          </a:p>
          <a:p>
            <a:pPr rtl="0">
              <a:spcBef>
                <a:spcPts val="0"/>
              </a:spcBef>
              <a:spcAft>
                <a:spcPts val="0"/>
              </a:spcAft>
            </a:pPr>
            <a:br>
              <a:rPr lang="es-ES" sz="2400" b="0" dirty="0">
                <a:effectLst/>
              </a:rPr>
            </a:br>
            <a:r>
              <a:rPr lang="es-ES" sz="2400" b="0" i="0" u="none" strike="noStrike" dirty="0">
                <a:solidFill>
                  <a:srgbClr val="FFFFFF"/>
                </a:solidFill>
                <a:effectLst/>
                <a:latin typeface="Helvetica Neue"/>
              </a:rPr>
              <a:t>HMD o periodo critico: 07:00 a 18:00 horas.</a:t>
            </a:r>
            <a:endParaRPr lang="es-ES" sz="2400" b="0" dirty="0">
              <a:effectLst/>
            </a:endParaRPr>
          </a:p>
        </p:txBody>
      </p:sp>
      <p:sp>
        <p:nvSpPr>
          <p:cNvPr id="68" name="Google Shape;204;p5">
            <a:extLst>
              <a:ext uri="{FF2B5EF4-FFF2-40B4-BE49-F238E27FC236}">
                <a16:creationId xmlns:a16="http://schemas.microsoft.com/office/drawing/2014/main" id="{35938033-ED9A-13B8-70BD-AB8B93A5C56E}"/>
              </a:ext>
            </a:extLst>
          </p:cNvPr>
          <p:cNvSpPr/>
          <p:nvPr/>
        </p:nvSpPr>
        <p:spPr>
          <a:xfrm>
            <a:off x="1062714" y="1127304"/>
            <a:ext cx="722877" cy="64049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C337495D-93A7-C206-392A-C8A477CB87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41"/>
          <a:stretch/>
        </p:blipFill>
        <p:spPr bwMode="auto">
          <a:xfrm>
            <a:off x="1318990" y="5283448"/>
            <a:ext cx="6927417" cy="36248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BA89191-6332-6E21-8174-42904F414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812" y="5288240"/>
            <a:ext cx="6377391" cy="36248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43DE468-8CF6-5518-7CF3-47C3745DD022}"/>
              </a:ext>
            </a:extLst>
          </p:cNvPr>
          <p:cNvSpPr txBox="1"/>
          <p:nvPr/>
        </p:nvSpPr>
        <p:spPr>
          <a:xfrm>
            <a:off x="3910236" y="4704980"/>
            <a:ext cx="2664296" cy="553998"/>
          </a:xfrm>
          <a:prstGeom prst="rect">
            <a:avLst/>
          </a:prstGeom>
          <a:noFill/>
        </p:spPr>
        <p:txBody>
          <a:bodyPr wrap="square" rtlCol="0">
            <a:spAutoFit/>
          </a:bodyPr>
          <a:lstStyle/>
          <a:p>
            <a:r>
              <a:rPr lang="es-ES" dirty="0"/>
              <a:t>Antes</a:t>
            </a:r>
          </a:p>
        </p:txBody>
      </p:sp>
      <p:sp>
        <p:nvSpPr>
          <p:cNvPr id="18" name="CuadroTexto 17">
            <a:extLst>
              <a:ext uri="{FF2B5EF4-FFF2-40B4-BE49-F238E27FC236}">
                <a16:creationId xmlns:a16="http://schemas.microsoft.com/office/drawing/2014/main" id="{31E2A436-B2E6-CE00-37FF-7EE9B75D0254}"/>
              </a:ext>
            </a:extLst>
          </p:cNvPr>
          <p:cNvSpPr txBox="1"/>
          <p:nvPr/>
        </p:nvSpPr>
        <p:spPr>
          <a:xfrm>
            <a:off x="10951359" y="4729450"/>
            <a:ext cx="2664296" cy="553998"/>
          </a:xfrm>
          <a:prstGeom prst="rect">
            <a:avLst/>
          </a:prstGeom>
          <a:noFill/>
        </p:spPr>
        <p:txBody>
          <a:bodyPr wrap="square" rtlCol="0">
            <a:spAutoFit/>
          </a:bodyPr>
          <a:lstStyle/>
          <a:p>
            <a:r>
              <a:rPr lang="es-ES" dirty="0"/>
              <a:t>Durante</a:t>
            </a:r>
          </a:p>
        </p:txBody>
      </p:sp>
    </p:spTree>
    <p:extLst>
      <p:ext uri="{BB962C8B-B14F-4D97-AF65-F5344CB8AC3E}">
        <p14:creationId xmlns:p14="http://schemas.microsoft.com/office/powerpoint/2010/main" val="171002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5. Señalización</a:t>
            </a:r>
          </a:p>
        </p:txBody>
      </p:sp>
      <p:sp>
        <p:nvSpPr>
          <p:cNvPr id="42" name="CuadroTexto 41">
            <a:extLst>
              <a:ext uri="{FF2B5EF4-FFF2-40B4-BE49-F238E27FC236}">
                <a16:creationId xmlns:a16="http://schemas.microsoft.com/office/drawing/2014/main" id="{6FFCC1AA-030A-253B-B447-5CFB706105A6}"/>
              </a:ext>
            </a:extLst>
          </p:cNvPr>
          <p:cNvSpPr txBox="1"/>
          <p:nvPr/>
        </p:nvSpPr>
        <p:spPr>
          <a:xfrm>
            <a:off x="1029916" y="1102786"/>
            <a:ext cx="14617624" cy="1384995"/>
          </a:xfrm>
          <a:prstGeom prst="rect">
            <a:avLst/>
          </a:prstGeom>
          <a:noFill/>
        </p:spPr>
        <p:txBody>
          <a:bodyPr wrap="square">
            <a:spAutoFit/>
          </a:bodyPr>
          <a:lstStyle/>
          <a:p>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Este proyecto tiene como objetivo general, mejorar las condiciones de seguridad vial, movilidad y accesibilidad para todos los usuarios de la vía, a través de las mejoras al sistema de señalización en Bogotá D.C. En </a:t>
            </a:r>
            <a:r>
              <a:rPr lang="es-CO" sz="2800" dirty="0">
                <a:effectLst/>
                <a:latin typeface="Arial Narrow" panose="020B0606020202030204" pitchFamily="34" charset="0"/>
                <a:ea typeface="Arial Narrow" panose="020B0606020202030204" pitchFamily="34" charset="0"/>
                <a:cs typeface="Arial" panose="020B0604020202020204" pitchFamily="34" charset="0"/>
              </a:rPr>
              <a:t>Usme </a:t>
            </a:r>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durante el año 2021 se realizó lo siguiente.</a:t>
            </a:r>
            <a:endParaRPr lang="es-ES" sz="2800" dirty="0"/>
          </a:p>
        </p:txBody>
      </p:sp>
      <p:pic>
        <p:nvPicPr>
          <p:cNvPr id="3074" name="Picture 2">
            <a:extLst>
              <a:ext uri="{FF2B5EF4-FFF2-40B4-BE49-F238E27FC236}">
                <a16:creationId xmlns:a16="http://schemas.microsoft.com/office/drawing/2014/main" id="{F17F4D01-5DF4-47A1-F5E3-FDEEEF02F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916" y="2579001"/>
            <a:ext cx="6636156" cy="686762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76C7C6AE-DA0A-DFFC-FCC3-A2509AC50358}"/>
              </a:ext>
            </a:extLst>
          </p:cNvPr>
          <p:cNvPicPr>
            <a:picLocks noChangeAspect="1"/>
          </p:cNvPicPr>
          <p:nvPr/>
        </p:nvPicPr>
        <p:blipFill>
          <a:blip r:embed="rId3"/>
          <a:stretch>
            <a:fillRect/>
          </a:stretch>
        </p:blipFill>
        <p:spPr>
          <a:xfrm>
            <a:off x="8397403" y="2858049"/>
            <a:ext cx="7754194" cy="6445422"/>
          </a:xfrm>
          <a:prstGeom prst="rect">
            <a:avLst/>
          </a:prstGeom>
        </p:spPr>
      </p:pic>
    </p:spTree>
    <p:extLst>
      <p:ext uri="{BB962C8B-B14F-4D97-AF65-F5344CB8AC3E}">
        <p14:creationId xmlns:p14="http://schemas.microsoft.com/office/powerpoint/2010/main" val="325786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91C6CE1-B0C6-5FEF-5639-C006F2AE1CBE}"/>
              </a:ext>
            </a:extLst>
          </p:cNvPr>
          <p:cNvPicPr>
            <a:picLocks noChangeAspect="1"/>
          </p:cNvPicPr>
          <p:nvPr/>
        </p:nvPicPr>
        <p:blipFill>
          <a:blip r:embed="rId3"/>
          <a:stretch>
            <a:fillRect/>
          </a:stretch>
        </p:blipFill>
        <p:spPr>
          <a:xfrm>
            <a:off x="7726660" y="2632656"/>
            <a:ext cx="8407695" cy="7003723"/>
          </a:xfrm>
          <a:prstGeom prst="rect">
            <a:avLst/>
          </a:prstGeom>
        </p:spPr>
      </p:pic>
      <p:sp>
        <p:nvSpPr>
          <p:cNvPr id="3" name="CuadroTexto 2">
            <a:extLst>
              <a:ext uri="{FF2B5EF4-FFF2-40B4-BE49-F238E27FC236}">
                <a16:creationId xmlns:a16="http://schemas.microsoft.com/office/drawing/2014/main" id="{FF8BDD0F-B542-384C-A0BF-15022A38A1A4}"/>
              </a:ext>
            </a:extLst>
          </p:cNvPr>
          <p:cNvSpPr txBox="1"/>
          <p:nvPr/>
        </p:nvSpPr>
        <p:spPr>
          <a:xfrm>
            <a:off x="1029916" y="1035592"/>
            <a:ext cx="14814815" cy="1384995"/>
          </a:xfrm>
          <a:prstGeom prst="rect">
            <a:avLst/>
          </a:prstGeom>
          <a:noFill/>
        </p:spPr>
        <p:txBody>
          <a:bodyPr wrap="square" rtlCol="0">
            <a:spAutoFit/>
          </a:bodyPr>
          <a:lstStyle/>
          <a:p>
            <a:pPr algn="just"/>
            <a:r>
              <a:rPr lang="es-ES" sz="2800" dirty="0">
                <a:highlight>
                  <a:srgbClr val="FFFFFF"/>
                </a:highlight>
                <a:latin typeface="Arial Narrow" panose="020B0606020202030204" pitchFamily="34" charset="0"/>
                <a:cs typeface="Arial" panose="020B0604020202020204" pitchFamily="34" charset="0"/>
              </a:rPr>
              <a:t>A la fecha la implementación del Sistema de Semáforos inteligente - SSI se encuentra en el 100%, el cual consta de 1538 intersecciones semaforizadas en la ciudad de Bogotá D.C. A continuación se indican para la localidad de Usme la distribución de intersecciones semaforizadas implementadas durante la vigencia 2021.</a:t>
            </a: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cs typeface="Arial Black" panose="020B0604020202020204" pitchFamily="34" charset="0"/>
              </a:rPr>
              <a:t>6. Semaforización </a:t>
            </a:r>
            <a:endParaRPr lang="es-CO" sz="2800" b="1" dirty="0">
              <a:solidFill>
                <a:schemeClr val="tx1">
                  <a:lumMod val="75000"/>
                  <a:lumOff val="25000"/>
                </a:schemeClr>
              </a:solidFill>
              <a:latin typeface="Arial Black" panose="020B0604020202020204" pitchFamily="34" charset="0"/>
              <a:cs typeface="Arial Black" panose="020B0604020202020204" pitchFamily="34" charset="0"/>
            </a:endParaRPr>
          </a:p>
        </p:txBody>
      </p:sp>
      <p:pic>
        <p:nvPicPr>
          <p:cNvPr id="44" name="Imagen 43">
            <a:extLst>
              <a:ext uri="{FF2B5EF4-FFF2-40B4-BE49-F238E27FC236}">
                <a16:creationId xmlns:a16="http://schemas.microsoft.com/office/drawing/2014/main" id="{09B33627-4E59-47CC-B92A-C12B7CEB2CCC}"/>
              </a:ext>
            </a:extLst>
          </p:cNvPr>
          <p:cNvPicPr>
            <a:picLocks noChangeAspect="1"/>
          </p:cNvPicPr>
          <p:nvPr/>
        </p:nvPicPr>
        <p:blipFill>
          <a:blip r:embed="rId4"/>
          <a:stretch>
            <a:fillRect/>
          </a:stretch>
        </p:blipFill>
        <p:spPr>
          <a:xfrm>
            <a:off x="785699" y="2918876"/>
            <a:ext cx="7880298" cy="6192684"/>
          </a:xfrm>
          <a:prstGeom prst="rect">
            <a:avLst/>
          </a:prstGeom>
        </p:spPr>
      </p:pic>
      <p:sp>
        <p:nvSpPr>
          <p:cNvPr id="45" name="Rectángulo 44">
            <a:extLst>
              <a:ext uri="{FF2B5EF4-FFF2-40B4-BE49-F238E27FC236}">
                <a16:creationId xmlns:a16="http://schemas.microsoft.com/office/drawing/2014/main" id="{47BBC107-D2DF-4B2E-BD22-A0FD4D733D0A}"/>
              </a:ext>
            </a:extLst>
          </p:cNvPr>
          <p:cNvSpPr/>
          <p:nvPr/>
        </p:nvSpPr>
        <p:spPr>
          <a:xfrm>
            <a:off x="1245940" y="7083648"/>
            <a:ext cx="4752528" cy="249254"/>
          </a:xfrm>
          <a:prstGeom prst="rect">
            <a:avLst/>
          </a:prstGeom>
          <a:noFill/>
          <a:ln w="28575">
            <a:solidFill>
              <a:srgbClr val="17355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27893280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98A2CE9D5A1074F8E836708AE303CE6" ma:contentTypeVersion="2" ma:contentTypeDescription="Crear nuevo documento." ma:contentTypeScope="" ma:versionID="9599783145b1bcc5188dace7ef83590a">
  <xsd:schema xmlns:xsd="http://www.w3.org/2001/XMLSchema" xmlns:xs="http://www.w3.org/2001/XMLSchema" xmlns:p="http://schemas.microsoft.com/office/2006/metadata/properties" xmlns:ns2="2e1b66e6-84d5-4201-88fb-3f6ff4bcf672" targetNamespace="http://schemas.microsoft.com/office/2006/metadata/properties" ma:root="true" ma:fieldsID="4e8dd60d3ba1aa31804de6d85d7dda12" ns2:_="">
    <xsd:import namespace="2e1b66e6-84d5-4201-88fb-3f6ff4bcf6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66e6-84d5-4201-88fb-3f6ff4bcf67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4F853-20B9-4A30-B443-43137E5F5665}">
  <ds:schemaRef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2e1b66e6-84d5-4201-88fb-3f6ff4bcf672"/>
    <ds:schemaRef ds:uri="http://schemas.microsoft.com/office/2006/metadata/properties"/>
  </ds:schemaRefs>
</ds:datastoreItem>
</file>

<file path=customXml/itemProps2.xml><?xml version="1.0" encoding="utf-8"?>
<ds:datastoreItem xmlns:ds="http://schemas.openxmlformats.org/officeDocument/2006/customXml" ds:itemID="{C5C9AA40-FC45-407F-AF63-0C53EE3A2432}">
  <ds:schemaRefs>
    <ds:schemaRef ds:uri="http://schemas.microsoft.com/sharepoint/v3/contenttype/forms"/>
  </ds:schemaRefs>
</ds:datastoreItem>
</file>

<file path=customXml/itemProps3.xml><?xml version="1.0" encoding="utf-8"?>
<ds:datastoreItem xmlns:ds="http://schemas.openxmlformats.org/officeDocument/2006/customXml" ds:itemID="{E6949A03-A692-4A21-B821-DAFF57D36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66e6-84d5-4201-88fb-3f6ff4bcf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39188</TotalTime>
  <Words>1134</Words>
  <Application>Microsoft Office PowerPoint</Application>
  <PresentationFormat>Personalizado</PresentationFormat>
  <Paragraphs>97</Paragraphs>
  <Slides>16</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Arial</vt:lpstr>
      <vt:lpstr>Arial Black</vt:lpstr>
      <vt:lpstr>Arial Narrow</vt:lpstr>
      <vt:lpstr>Calibri</vt:lpstr>
      <vt:lpstr>Century Gothic</vt:lpstr>
      <vt:lpstr>Helvetica Neue</vt:lpstr>
      <vt:lpstr>Symbol</vt:lpstr>
      <vt:lpstr>Tahoma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Roger</cp:lastModifiedBy>
  <cp:revision>2833</cp:revision>
  <cp:lastPrinted>2019-05-09T19:25:04Z</cp:lastPrinted>
  <dcterms:created xsi:type="dcterms:W3CDTF">2012-02-08T13:32:41Z</dcterms:created>
  <dcterms:modified xsi:type="dcterms:W3CDTF">2022-07-02T17:13:37Z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0x010100298A2CE9D5A1074F8E836708AE303CE6</vt:lpwstr>
  </property>
</Properties>
</file>