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4"/>
  </p:sldMasterIdLst>
  <p:notesMasterIdLst>
    <p:notesMasterId r:id="rId24"/>
  </p:notesMasterIdLst>
  <p:sldIdLst>
    <p:sldId id="256" r:id="rId5"/>
    <p:sldId id="348" r:id="rId6"/>
    <p:sldId id="1408" r:id="rId7"/>
    <p:sldId id="1321" r:id="rId8"/>
    <p:sldId id="1409" r:id="rId9"/>
    <p:sldId id="1411" r:id="rId10"/>
    <p:sldId id="1415" r:id="rId11"/>
    <p:sldId id="1413" r:id="rId12"/>
    <p:sldId id="1414" r:id="rId13"/>
    <p:sldId id="1412" r:id="rId14"/>
    <p:sldId id="1410" r:id="rId15"/>
    <p:sldId id="1416" r:id="rId16"/>
    <p:sldId id="1417" r:id="rId17"/>
    <p:sldId id="1418" r:id="rId18"/>
    <p:sldId id="1423" r:id="rId19"/>
    <p:sldId id="1424" r:id="rId20"/>
    <p:sldId id="1425" r:id="rId21"/>
    <p:sldId id="1427" r:id="rId22"/>
    <p:sldId id="1428" r:id="rId23"/>
  </p:sldIdLst>
  <p:sldSz cx="17181513" cy="9702800"/>
  <p:notesSz cx="7010400" cy="9236075"/>
  <p:defaultTextStyle>
    <a:defPPr>
      <a:defRPr lang="es-CO"/>
    </a:defPPr>
    <a:lvl1pPr marL="0" algn="l" defTabSz="1535972" rtl="0" eaLnBrk="1" latinLnBrk="0" hangingPunct="1">
      <a:defRPr sz="3000" kern="1200">
        <a:solidFill>
          <a:schemeClr val="tx1"/>
        </a:solidFill>
        <a:latin typeface="+mn-lt"/>
        <a:ea typeface="+mn-ea"/>
        <a:cs typeface="+mn-cs"/>
      </a:defRPr>
    </a:lvl1pPr>
    <a:lvl2pPr marL="767987" algn="l" defTabSz="1535972" rtl="0" eaLnBrk="1" latinLnBrk="0" hangingPunct="1">
      <a:defRPr sz="3000" kern="1200">
        <a:solidFill>
          <a:schemeClr val="tx1"/>
        </a:solidFill>
        <a:latin typeface="+mn-lt"/>
        <a:ea typeface="+mn-ea"/>
        <a:cs typeface="+mn-cs"/>
      </a:defRPr>
    </a:lvl2pPr>
    <a:lvl3pPr marL="1535972" algn="l" defTabSz="1535972" rtl="0" eaLnBrk="1" latinLnBrk="0" hangingPunct="1">
      <a:defRPr sz="3000" kern="1200">
        <a:solidFill>
          <a:schemeClr val="tx1"/>
        </a:solidFill>
        <a:latin typeface="+mn-lt"/>
        <a:ea typeface="+mn-ea"/>
        <a:cs typeface="+mn-cs"/>
      </a:defRPr>
    </a:lvl3pPr>
    <a:lvl4pPr marL="2303959" algn="l" defTabSz="1535972" rtl="0" eaLnBrk="1" latinLnBrk="0" hangingPunct="1">
      <a:defRPr sz="3000" kern="1200">
        <a:solidFill>
          <a:schemeClr val="tx1"/>
        </a:solidFill>
        <a:latin typeface="+mn-lt"/>
        <a:ea typeface="+mn-ea"/>
        <a:cs typeface="+mn-cs"/>
      </a:defRPr>
    </a:lvl4pPr>
    <a:lvl5pPr marL="3071946" algn="l" defTabSz="1535972" rtl="0" eaLnBrk="1" latinLnBrk="0" hangingPunct="1">
      <a:defRPr sz="3000" kern="1200">
        <a:solidFill>
          <a:schemeClr val="tx1"/>
        </a:solidFill>
        <a:latin typeface="+mn-lt"/>
        <a:ea typeface="+mn-ea"/>
        <a:cs typeface="+mn-cs"/>
      </a:defRPr>
    </a:lvl5pPr>
    <a:lvl6pPr marL="3839932" algn="l" defTabSz="1535972" rtl="0" eaLnBrk="1" latinLnBrk="0" hangingPunct="1">
      <a:defRPr sz="3000" kern="1200">
        <a:solidFill>
          <a:schemeClr val="tx1"/>
        </a:solidFill>
        <a:latin typeface="+mn-lt"/>
        <a:ea typeface="+mn-ea"/>
        <a:cs typeface="+mn-cs"/>
      </a:defRPr>
    </a:lvl6pPr>
    <a:lvl7pPr marL="4607919" algn="l" defTabSz="1535972" rtl="0" eaLnBrk="1" latinLnBrk="0" hangingPunct="1">
      <a:defRPr sz="3000" kern="1200">
        <a:solidFill>
          <a:schemeClr val="tx1"/>
        </a:solidFill>
        <a:latin typeface="+mn-lt"/>
        <a:ea typeface="+mn-ea"/>
        <a:cs typeface="+mn-cs"/>
      </a:defRPr>
    </a:lvl7pPr>
    <a:lvl8pPr marL="5375906" algn="l" defTabSz="1535972" rtl="0" eaLnBrk="1" latinLnBrk="0" hangingPunct="1">
      <a:defRPr sz="3000" kern="1200">
        <a:solidFill>
          <a:schemeClr val="tx1"/>
        </a:solidFill>
        <a:latin typeface="+mn-lt"/>
        <a:ea typeface="+mn-ea"/>
        <a:cs typeface="+mn-cs"/>
      </a:defRPr>
    </a:lvl8pPr>
    <a:lvl9pPr marL="6143891" algn="l" defTabSz="1535972" rtl="0" eaLnBrk="1" latinLnBrk="0" hangingPunct="1">
      <a:defRPr sz="3000" kern="1200">
        <a:solidFill>
          <a:schemeClr val="tx1"/>
        </a:solidFill>
        <a:latin typeface="+mn-lt"/>
        <a:ea typeface="+mn-ea"/>
        <a:cs typeface="+mn-cs"/>
      </a:defRPr>
    </a:lvl9pPr>
  </p:defaultTextStyle>
  <p:extLst>
    <p:ext uri="{EFAFB233-063F-42B5-8137-9DF3F51BA10A}">
      <p15:sldGuideLst xmlns:p15="http://schemas.microsoft.com/office/powerpoint/2012/main" xmlns="">
        <p15:guide id="3" orient="horz" pos="3056" userDrawn="1">
          <p15:clr>
            <a:srgbClr val="A4A3A4"/>
          </p15:clr>
        </p15:guide>
        <p15:guide id="4" pos="5412" userDrawn="1">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a Paola Luna Torres" initials="APLT"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CC3D"/>
    <a:srgbClr val="184479"/>
    <a:srgbClr val="F39C40"/>
    <a:srgbClr val="FF7C80"/>
    <a:srgbClr val="173557"/>
    <a:srgbClr val="808D28"/>
    <a:srgbClr val="F39645"/>
    <a:srgbClr val="001F60"/>
    <a:srgbClr val="4A531E"/>
    <a:srgbClr val="1835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B344D84-9AFB-497E-A393-DC336BA19D2E}" styleName="Estilo medio 3 - Énfasis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9631B5-78F2-41C9-869B-9F39066F8104}" styleName="Estilo medio 3 - Énfasis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E171933-4619-4E11-9A3F-F7608DF75F80}" styleName="Estilo medio 1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7AC3CCA-C797-4891-BE02-D94E43425B78}" styleName="Estilo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505E3EF-67EA-436B-97B2-0124C06EBD24}" styleName="Estilo medio 4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85BE263C-DBD7-4A20-BB59-AAB30ACAA65A}" styleName="Estilo medio 3 - Énfasis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23" autoAdjust="0"/>
    <p:restoredTop sz="90614" autoAdjust="0"/>
  </p:normalViewPr>
  <p:slideViewPr>
    <p:cSldViewPr>
      <p:cViewPr>
        <p:scale>
          <a:sx n="79" d="100"/>
          <a:sy n="79" d="100"/>
        </p:scale>
        <p:origin x="-522" y="-72"/>
      </p:cViewPr>
      <p:guideLst>
        <p:guide orient="horz" pos="3056"/>
        <p:guide pos="5412"/>
      </p:guideLst>
    </p:cSldViewPr>
  </p:slideViewPr>
  <p:outlineViewPr>
    <p:cViewPr>
      <p:scale>
        <a:sx n="33" d="100"/>
        <a:sy n="33" d="100"/>
      </p:scale>
      <p:origin x="0" y="0"/>
    </p:cViewPr>
  </p:outlineViewPr>
  <p:notesTextViewPr>
    <p:cViewPr>
      <p:scale>
        <a:sx n="70" d="100"/>
        <a:sy n="70" d="100"/>
      </p:scale>
      <p:origin x="0" y="0"/>
    </p:cViewPr>
  </p:notesTextViewPr>
  <p:sorterViewPr>
    <p:cViewPr>
      <p:scale>
        <a:sx n="33" d="100"/>
        <a:sy n="33" d="100"/>
      </p:scale>
      <p:origin x="0" y="0"/>
    </p:cViewPr>
  </p:sorterViewPr>
  <p:notesViewPr>
    <p:cSldViewPr>
      <p:cViewPr varScale="1">
        <p:scale>
          <a:sx n="87" d="100"/>
          <a:sy n="87" d="100"/>
        </p:scale>
        <p:origin x="3840"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1" y="0"/>
            <a:ext cx="3037840" cy="461804"/>
          </a:xfrm>
          <a:prstGeom prst="rect">
            <a:avLst/>
          </a:prstGeom>
        </p:spPr>
        <p:txBody>
          <a:bodyPr vert="horz" lIns="92446" tIns="46223" rIns="92446" bIns="46223" rtlCol="0"/>
          <a:lstStyle>
            <a:lvl1pPr algn="l">
              <a:defRPr sz="1200"/>
            </a:lvl1pPr>
          </a:lstStyle>
          <a:p>
            <a:endParaRPr lang="es-CO"/>
          </a:p>
        </p:txBody>
      </p:sp>
      <p:sp>
        <p:nvSpPr>
          <p:cNvPr id="3" name="2 Marcador de fecha"/>
          <p:cNvSpPr>
            <a:spLocks noGrp="1"/>
          </p:cNvSpPr>
          <p:nvPr>
            <p:ph type="dt" idx="1"/>
          </p:nvPr>
        </p:nvSpPr>
        <p:spPr>
          <a:xfrm>
            <a:off x="3970939" y="0"/>
            <a:ext cx="3037840" cy="461804"/>
          </a:xfrm>
          <a:prstGeom prst="rect">
            <a:avLst/>
          </a:prstGeom>
        </p:spPr>
        <p:txBody>
          <a:bodyPr vert="horz" lIns="92446" tIns="46223" rIns="92446" bIns="46223" rtlCol="0"/>
          <a:lstStyle>
            <a:lvl1pPr algn="r">
              <a:defRPr sz="1200"/>
            </a:lvl1pPr>
          </a:lstStyle>
          <a:p>
            <a:fld id="{650B1C17-2BF6-425D-8E92-BFE42E71C80D}" type="datetimeFigureOut">
              <a:rPr lang="es-CO" smtClean="0"/>
              <a:pPr/>
              <a:t>16/06/2022</a:t>
            </a:fld>
            <a:endParaRPr lang="es-CO"/>
          </a:p>
        </p:txBody>
      </p:sp>
      <p:sp>
        <p:nvSpPr>
          <p:cNvPr id="4" name="3 Marcador de imagen de diapositiva"/>
          <p:cNvSpPr>
            <a:spLocks noGrp="1" noRot="1" noChangeAspect="1"/>
          </p:cNvSpPr>
          <p:nvPr>
            <p:ph type="sldImg" idx="2"/>
          </p:nvPr>
        </p:nvSpPr>
        <p:spPr>
          <a:xfrm>
            <a:off x="439738" y="692150"/>
            <a:ext cx="6132512" cy="3463925"/>
          </a:xfrm>
          <a:prstGeom prst="rect">
            <a:avLst/>
          </a:prstGeom>
          <a:noFill/>
          <a:ln w="12700">
            <a:solidFill>
              <a:prstClr val="black"/>
            </a:solidFill>
          </a:ln>
        </p:spPr>
        <p:txBody>
          <a:bodyPr vert="horz" lIns="92446" tIns="46223" rIns="92446" bIns="46223" rtlCol="0" anchor="ctr"/>
          <a:lstStyle/>
          <a:p>
            <a:endParaRPr lang="es-CO"/>
          </a:p>
        </p:txBody>
      </p:sp>
      <p:sp>
        <p:nvSpPr>
          <p:cNvPr id="5" name="4 Marcador de notas"/>
          <p:cNvSpPr>
            <a:spLocks noGrp="1"/>
          </p:cNvSpPr>
          <p:nvPr>
            <p:ph type="body" sz="quarter" idx="3"/>
          </p:nvPr>
        </p:nvSpPr>
        <p:spPr>
          <a:xfrm>
            <a:off x="701041" y="4387136"/>
            <a:ext cx="5608320" cy="4156234"/>
          </a:xfrm>
          <a:prstGeom prst="rect">
            <a:avLst/>
          </a:prstGeom>
        </p:spPr>
        <p:txBody>
          <a:bodyPr vert="horz" lIns="92446" tIns="46223" rIns="92446" bIns="46223"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5 Marcador de pie de página"/>
          <p:cNvSpPr>
            <a:spLocks noGrp="1"/>
          </p:cNvSpPr>
          <p:nvPr>
            <p:ph type="ftr" sz="quarter" idx="4"/>
          </p:nvPr>
        </p:nvSpPr>
        <p:spPr>
          <a:xfrm>
            <a:off x="1" y="8772669"/>
            <a:ext cx="3037840" cy="461804"/>
          </a:xfrm>
          <a:prstGeom prst="rect">
            <a:avLst/>
          </a:prstGeom>
        </p:spPr>
        <p:txBody>
          <a:bodyPr vert="horz" lIns="92446" tIns="46223" rIns="92446" bIns="46223" rtlCol="0" anchor="b"/>
          <a:lstStyle>
            <a:lvl1pPr algn="l">
              <a:defRPr sz="1200"/>
            </a:lvl1pPr>
          </a:lstStyle>
          <a:p>
            <a:endParaRPr lang="es-CO"/>
          </a:p>
        </p:txBody>
      </p:sp>
      <p:sp>
        <p:nvSpPr>
          <p:cNvPr id="7" name="6 Marcador de número de diapositiva"/>
          <p:cNvSpPr>
            <a:spLocks noGrp="1"/>
          </p:cNvSpPr>
          <p:nvPr>
            <p:ph type="sldNum" sz="quarter" idx="5"/>
          </p:nvPr>
        </p:nvSpPr>
        <p:spPr>
          <a:xfrm>
            <a:off x="3970939" y="8772669"/>
            <a:ext cx="3037840" cy="461804"/>
          </a:xfrm>
          <a:prstGeom prst="rect">
            <a:avLst/>
          </a:prstGeom>
        </p:spPr>
        <p:txBody>
          <a:bodyPr vert="horz" lIns="92446" tIns="46223" rIns="92446" bIns="46223" rtlCol="0" anchor="b"/>
          <a:lstStyle>
            <a:lvl1pPr algn="r">
              <a:defRPr sz="1200"/>
            </a:lvl1pPr>
          </a:lstStyle>
          <a:p>
            <a:fld id="{32A509F4-037A-41D7-8F2C-CCCE893D3C24}" type="slidenum">
              <a:rPr lang="es-CO" smtClean="0"/>
              <a:pPr/>
              <a:t>‹Nº›</a:t>
            </a:fld>
            <a:endParaRPr lang="es-CO"/>
          </a:p>
        </p:txBody>
      </p:sp>
    </p:spTree>
    <p:extLst>
      <p:ext uri="{BB962C8B-B14F-4D97-AF65-F5344CB8AC3E}">
        <p14:creationId xmlns:p14="http://schemas.microsoft.com/office/powerpoint/2010/main" val="3908469502"/>
      </p:ext>
    </p:extLst>
  </p:cSld>
  <p:clrMap bg1="lt1" tx1="dk1" bg2="lt2" tx2="dk2" accent1="accent1" accent2="accent2" accent3="accent3" accent4="accent4" accent5="accent5" accent6="accent6" hlink="hlink" folHlink="folHlink"/>
  <p:notesStyle>
    <a:lvl1pPr marL="0" algn="l" defTabSz="1536192" rtl="0" eaLnBrk="1" latinLnBrk="0" hangingPunct="1">
      <a:defRPr sz="2000" kern="1200">
        <a:solidFill>
          <a:schemeClr val="tx1"/>
        </a:solidFill>
        <a:latin typeface="+mn-lt"/>
        <a:ea typeface="+mn-ea"/>
        <a:cs typeface="+mn-cs"/>
      </a:defRPr>
    </a:lvl1pPr>
    <a:lvl2pPr marL="768096" algn="l" defTabSz="1536192" rtl="0" eaLnBrk="1" latinLnBrk="0" hangingPunct="1">
      <a:defRPr sz="2000" kern="1200">
        <a:solidFill>
          <a:schemeClr val="tx1"/>
        </a:solidFill>
        <a:latin typeface="+mn-lt"/>
        <a:ea typeface="+mn-ea"/>
        <a:cs typeface="+mn-cs"/>
      </a:defRPr>
    </a:lvl2pPr>
    <a:lvl3pPr marL="1536192" algn="l" defTabSz="1536192" rtl="0" eaLnBrk="1" latinLnBrk="0" hangingPunct="1">
      <a:defRPr sz="2000" kern="1200">
        <a:solidFill>
          <a:schemeClr val="tx1"/>
        </a:solidFill>
        <a:latin typeface="+mn-lt"/>
        <a:ea typeface="+mn-ea"/>
        <a:cs typeface="+mn-cs"/>
      </a:defRPr>
    </a:lvl3pPr>
    <a:lvl4pPr marL="2304288" algn="l" defTabSz="1536192" rtl="0" eaLnBrk="1" latinLnBrk="0" hangingPunct="1">
      <a:defRPr sz="2000" kern="1200">
        <a:solidFill>
          <a:schemeClr val="tx1"/>
        </a:solidFill>
        <a:latin typeface="+mn-lt"/>
        <a:ea typeface="+mn-ea"/>
        <a:cs typeface="+mn-cs"/>
      </a:defRPr>
    </a:lvl4pPr>
    <a:lvl5pPr marL="3072384" algn="l" defTabSz="1536192" rtl="0" eaLnBrk="1" latinLnBrk="0" hangingPunct="1">
      <a:defRPr sz="2000" kern="1200">
        <a:solidFill>
          <a:schemeClr val="tx1"/>
        </a:solidFill>
        <a:latin typeface="+mn-lt"/>
        <a:ea typeface="+mn-ea"/>
        <a:cs typeface="+mn-cs"/>
      </a:defRPr>
    </a:lvl5pPr>
    <a:lvl6pPr marL="3840480" algn="l" defTabSz="1536192" rtl="0" eaLnBrk="1" latinLnBrk="0" hangingPunct="1">
      <a:defRPr sz="2000" kern="1200">
        <a:solidFill>
          <a:schemeClr val="tx1"/>
        </a:solidFill>
        <a:latin typeface="+mn-lt"/>
        <a:ea typeface="+mn-ea"/>
        <a:cs typeface="+mn-cs"/>
      </a:defRPr>
    </a:lvl6pPr>
    <a:lvl7pPr marL="4608576" algn="l" defTabSz="1536192" rtl="0" eaLnBrk="1" latinLnBrk="0" hangingPunct="1">
      <a:defRPr sz="2000" kern="1200">
        <a:solidFill>
          <a:schemeClr val="tx1"/>
        </a:solidFill>
        <a:latin typeface="+mn-lt"/>
        <a:ea typeface="+mn-ea"/>
        <a:cs typeface="+mn-cs"/>
      </a:defRPr>
    </a:lvl7pPr>
    <a:lvl8pPr marL="5376672" algn="l" defTabSz="1536192" rtl="0" eaLnBrk="1" latinLnBrk="0" hangingPunct="1">
      <a:defRPr sz="2000" kern="1200">
        <a:solidFill>
          <a:schemeClr val="tx1"/>
        </a:solidFill>
        <a:latin typeface="+mn-lt"/>
        <a:ea typeface="+mn-ea"/>
        <a:cs typeface="+mn-cs"/>
      </a:defRPr>
    </a:lvl8pPr>
    <a:lvl9pPr marL="6144768" algn="l" defTabSz="1536192" rtl="0" eaLnBrk="1" latinLnBrk="0" hangingPunct="1">
      <a:defRPr sz="2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78D5E625-1D29-44F1-AA62-40B94A4CB29C}" type="slidenum">
              <a:rPr lang="en-US" smtClean="0"/>
              <a:t>1</a:t>
            </a:fld>
            <a:endParaRPr lang="en-US" dirty="0"/>
          </a:p>
        </p:txBody>
      </p:sp>
    </p:spTree>
    <p:extLst>
      <p:ext uri="{BB962C8B-B14F-4D97-AF65-F5344CB8AC3E}">
        <p14:creationId xmlns:p14="http://schemas.microsoft.com/office/powerpoint/2010/main" val="4121713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fld id="{32A509F4-037A-41D7-8F2C-CCCE893D3C24}" type="slidenum">
              <a:rPr lang="es-CO" smtClean="0"/>
              <a:pPr/>
              <a:t>19</a:t>
            </a:fld>
            <a:endParaRPr lang="es-CO"/>
          </a:p>
        </p:txBody>
      </p:sp>
    </p:spTree>
    <p:extLst>
      <p:ext uri="{BB962C8B-B14F-4D97-AF65-F5344CB8AC3E}">
        <p14:creationId xmlns:p14="http://schemas.microsoft.com/office/powerpoint/2010/main" val="3335943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2676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511851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147689" y="1587937"/>
            <a:ext cx="12886136" cy="3378012"/>
          </a:xfrm>
        </p:spPr>
        <p:txBody>
          <a:bodyPr anchor="b"/>
          <a:lstStyle>
            <a:lvl1pPr algn="ctr">
              <a:defRPr sz="8399"/>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147689" y="5096218"/>
            <a:ext cx="12886136" cy="2342597"/>
          </a:xfrm>
        </p:spPr>
        <p:txBody>
          <a:bodyPr/>
          <a:lstStyle>
            <a:lvl1pPr marL="0" indent="0" algn="ctr">
              <a:buNone/>
              <a:defRPr sz="3360"/>
            </a:lvl1pPr>
            <a:lvl2pPr marL="640003" indent="0" algn="ctr">
              <a:buNone/>
              <a:defRPr sz="2800"/>
            </a:lvl2pPr>
            <a:lvl3pPr marL="1280004" indent="0" algn="ctr">
              <a:buNone/>
              <a:defRPr sz="2519"/>
            </a:lvl3pPr>
            <a:lvl4pPr marL="1920007" indent="0" algn="ctr">
              <a:buNone/>
              <a:defRPr sz="2240"/>
            </a:lvl4pPr>
            <a:lvl5pPr marL="2560007" indent="0" algn="ctr">
              <a:buNone/>
              <a:defRPr sz="2240"/>
            </a:lvl5pPr>
            <a:lvl6pPr marL="3200010" indent="0" algn="ctr">
              <a:buNone/>
              <a:defRPr sz="2240"/>
            </a:lvl6pPr>
            <a:lvl7pPr marL="3840011" indent="0" algn="ctr">
              <a:buNone/>
              <a:defRPr sz="2240"/>
            </a:lvl7pPr>
            <a:lvl8pPr marL="4480014" indent="0" algn="ctr">
              <a:buNone/>
              <a:defRPr sz="2240"/>
            </a:lvl8pPr>
            <a:lvl9pPr marL="5120015" indent="0" algn="ctr">
              <a:buNone/>
              <a:defRPr sz="224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D2A60860-01C9-4856-A5C1-68F2D3DD6368}" type="datetimeFigureOut">
              <a:rPr lang="en-US" smtClean="0"/>
              <a:t>6/16/2022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4500F8-D6FA-4F69-B13B-9F8B5FC458EA}" type="slidenum">
              <a:rPr lang="en-US" smtClean="0"/>
              <a:t>‹Nº›</a:t>
            </a:fld>
            <a:endParaRPr lang="en-US" dirty="0"/>
          </a:p>
        </p:txBody>
      </p:sp>
    </p:spTree>
    <p:extLst>
      <p:ext uri="{BB962C8B-B14F-4D97-AF65-F5344CB8AC3E}">
        <p14:creationId xmlns:p14="http://schemas.microsoft.com/office/powerpoint/2010/main" val="1895065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2A60860-01C9-4856-A5C1-68F2D3DD6368}" type="datetimeFigureOut">
              <a:rPr lang="en-US" smtClean="0"/>
              <a:t>6/16/2022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4500F8-D6FA-4F69-B13B-9F8B5FC458EA}" type="slidenum">
              <a:rPr lang="en-US" smtClean="0"/>
              <a:t>‹Nº›</a:t>
            </a:fld>
            <a:endParaRPr lang="en-US" dirty="0"/>
          </a:p>
        </p:txBody>
      </p:sp>
    </p:spTree>
    <p:extLst>
      <p:ext uri="{BB962C8B-B14F-4D97-AF65-F5344CB8AC3E}">
        <p14:creationId xmlns:p14="http://schemas.microsoft.com/office/powerpoint/2010/main" val="19407806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9383662"/>
      </p:ext>
    </p:extLst>
  </p:cSld>
  <p:clrMap bg1="lt1" tx1="dk1" bg2="lt2" tx2="dk2" accent1="accent1" accent2="accent2" accent3="accent3" accent4="accent4" accent5="accent5" accent6="accent6" hlink="hlink" folHlink="folHlink"/>
  <p:sldLayoutIdLst>
    <p:sldLayoutId id="2147483652" r:id="rId1"/>
    <p:sldLayoutId id="2147483657" r:id="rId2"/>
    <p:sldLayoutId id="2147483658" r:id="rId3"/>
    <p:sldLayoutId id="2147483659" r:id="rId4"/>
  </p:sldLayoutIdLst>
  <p:txStyles>
    <p:titleStyle>
      <a:lvl1pPr algn="ctr" defTabSz="1535972" rtl="0" eaLnBrk="1" latinLnBrk="0" hangingPunct="1">
        <a:spcBef>
          <a:spcPct val="0"/>
        </a:spcBef>
        <a:buNone/>
        <a:defRPr sz="7400" kern="1200">
          <a:solidFill>
            <a:schemeClr val="tx1"/>
          </a:solidFill>
          <a:latin typeface="+mj-lt"/>
          <a:ea typeface="+mj-ea"/>
          <a:cs typeface="+mj-cs"/>
        </a:defRPr>
      </a:lvl1pPr>
    </p:titleStyle>
    <p:bodyStyle>
      <a:lvl1pPr marL="575990" indent="-575990" algn="l" defTabSz="1535972" rtl="0" eaLnBrk="1" latinLnBrk="0" hangingPunct="1">
        <a:spcBef>
          <a:spcPct val="20000"/>
        </a:spcBef>
        <a:buFont typeface="Arial" pitchFamily="34" charset="0"/>
        <a:buChar char="•"/>
        <a:defRPr sz="5400" kern="1200">
          <a:solidFill>
            <a:schemeClr val="tx1"/>
          </a:solidFill>
          <a:latin typeface="+mn-lt"/>
          <a:ea typeface="+mn-ea"/>
          <a:cs typeface="+mn-cs"/>
        </a:defRPr>
      </a:lvl1pPr>
      <a:lvl2pPr marL="1247978" indent="-479991" algn="l" defTabSz="1535972" rtl="0" eaLnBrk="1" latinLnBrk="0" hangingPunct="1">
        <a:spcBef>
          <a:spcPct val="20000"/>
        </a:spcBef>
        <a:buFont typeface="Arial" pitchFamily="34" charset="0"/>
        <a:buChar char="–"/>
        <a:defRPr sz="4700" kern="1200">
          <a:solidFill>
            <a:schemeClr val="tx1"/>
          </a:solidFill>
          <a:latin typeface="+mn-lt"/>
          <a:ea typeface="+mn-ea"/>
          <a:cs typeface="+mn-cs"/>
        </a:defRPr>
      </a:lvl2pPr>
      <a:lvl3pPr marL="1919966" indent="-383993" algn="l" defTabSz="1535972" rtl="0" eaLnBrk="1" latinLnBrk="0" hangingPunct="1">
        <a:spcBef>
          <a:spcPct val="20000"/>
        </a:spcBef>
        <a:buFont typeface="Arial" pitchFamily="34" charset="0"/>
        <a:buChar char="•"/>
        <a:defRPr sz="4000" kern="1200">
          <a:solidFill>
            <a:schemeClr val="tx1"/>
          </a:solidFill>
          <a:latin typeface="+mn-lt"/>
          <a:ea typeface="+mn-ea"/>
          <a:cs typeface="+mn-cs"/>
        </a:defRPr>
      </a:lvl3pPr>
      <a:lvl4pPr marL="2687951" indent="-383993" algn="l" defTabSz="1535972" rtl="0" eaLnBrk="1" latinLnBrk="0" hangingPunct="1">
        <a:spcBef>
          <a:spcPct val="20000"/>
        </a:spcBef>
        <a:buFont typeface="Arial" pitchFamily="34" charset="0"/>
        <a:buChar char="–"/>
        <a:defRPr sz="3400" kern="1200">
          <a:solidFill>
            <a:schemeClr val="tx1"/>
          </a:solidFill>
          <a:latin typeface="+mn-lt"/>
          <a:ea typeface="+mn-ea"/>
          <a:cs typeface="+mn-cs"/>
        </a:defRPr>
      </a:lvl4pPr>
      <a:lvl5pPr marL="3455938" indent="-383993" algn="l" defTabSz="1535972" rtl="0" eaLnBrk="1" latinLnBrk="0" hangingPunct="1">
        <a:spcBef>
          <a:spcPct val="20000"/>
        </a:spcBef>
        <a:buFont typeface="Arial" pitchFamily="34" charset="0"/>
        <a:buChar char="»"/>
        <a:defRPr sz="3400" kern="1200">
          <a:solidFill>
            <a:schemeClr val="tx1"/>
          </a:solidFill>
          <a:latin typeface="+mn-lt"/>
          <a:ea typeface="+mn-ea"/>
          <a:cs typeface="+mn-cs"/>
        </a:defRPr>
      </a:lvl5pPr>
      <a:lvl6pPr marL="4223925" indent="-383993" algn="l" defTabSz="1535972" rtl="0" eaLnBrk="1" latinLnBrk="0" hangingPunct="1">
        <a:spcBef>
          <a:spcPct val="20000"/>
        </a:spcBef>
        <a:buFont typeface="Arial" pitchFamily="34" charset="0"/>
        <a:buChar char="•"/>
        <a:defRPr sz="3400" kern="1200">
          <a:solidFill>
            <a:schemeClr val="tx1"/>
          </a:solidFill>
          <a:latin typeface="+mn-lt"/>
          <a:ea typeface="+mn-ea"/>
          <a:cs typeface="+mn-cs"/>
        </a:defRPr>
      </a:lvl6pPr>
      <a:lvl7pPr marL="4991912" indent="-383993" algn="l" defTabSz="1535972" rtl="0" eaLnBrk="1" latinLnBrk="0" hangingPunct="1">
        <a:spcBef>
          <a:spcPct val="20000"/>
        </a:spcBef>
        <a:buFont typeface="Arial" pitchFamily="34" charset="0"/>
        <a:buChar char="•"/>
        <a:defRPr sz="3400" kern="1200">
          <a:solidFill>
            <a:schemeClr val="tx1"/>
          </a:solidFill>
          <a:latin typeface="+mn-lt"/>
          <a:ea typeface="+mn-ea"/>
          <a:cs typeface="+mn-cs"/>
        </a:defRPr>
      </a:lvl7pPr>
      <a:lvl8pPr marL="5759898" indent="-383993" algn="l" defTabSz="1535972" rtl="0" eaLnBrk="1" latinLnBrk="0" hangingPunct="1">
        <a:spcBef>
          <a:spcPct val="20000"/>
        </a:spcBef>
        <a:buFont typeface="Arial" pitchFamily="34" charset="0"/>
        <a:buChar char="•"/>
        <a:defRPr sz="3400" kern="1200">
          <a:solidFill>
            <a:schemeClr val="tx1"/>
          </a:solidFill>
          <a:latin typeface="+mn-lt"/>
          <a:ea typeface="+mn-ea"/>
          <a:cs typeface="+mn-cs"/>
        </a:defRPr>
      </a:lvl8pPr>
      <a:lvl9pPr marL="6527885" indent="-383993" algn="l" defTabSz="1535972" rtl="0" eaLnBrk="1" latinLnBrk="0" hangingPunct="1">
        <a:spcBef>
          <a:spcPct val="20000"/>
        </a:spcBef>
        <a:buFont typeface="Arial" pitchFamily="34" charset="0"/>
        <a:buChar char="•"/>
        <a:defRPr sz="3400" kern="1200">
          <a:solidFill>
            <a:schemeClr val="tx1"/>
          </a:solidFill>
          <a:latin typeface="+mn-lt"/>
          <a:ea typeface="+mn-ea"/>
          <a:cs typeface="+mn-cs"/>
        </a:defRPr>
      </a:lvl9pPr>
    </p:bodyStyle>
    <p:otherStyle>
      <a:defPPr>
        <a:defRPr lang="es-CO"/>
      </a:defPPr>
      <a:lvl1pPr marL="0" algn="l" defTabSz="1535972" rtl="0" eaLnBrk="1" latinLnBrk="0" hangingPunct="1">
        <a:defRPr sz="3000" kern="1200">
          <a:solidFill>
            <a:schemeClr val="tx1"/>
          </a:solidFill>
          <a:latin typeface="+mn-lt"/>
          <a:ea typeface="+mn-ea"/>
          <a:cs typeface="+mn-cs"/>
        </a:defRPr>
      </a:lvl1pPr>
      <a:lvl2pPr marL="767987" algn="l" defTabSz="1535972" rtl="0" eaLnBrk="1" latinLnBrk="0" hangingPunct="1">
        <a:defRPr sz="3000" kern="1200">
          <a:solidFill>
            <a:schemeClr val="tx1"/>
          </a:solidFill>
          <a:latin typeface="+mn-lt"/>
          <a:ea typeface="+mn-ea"/>
          <a:cs typeface="+mn-cs"/>
        </a:defRPr>
      </a:lvl2pPr>
      <a:lvl3pPr marL="1535972" algn="l" defTabSz="1535972" rtl="0" eaLnBrk="1" latinLnBrk="0" hangingPunct="1">
        <a:defRPr sz="3000" kern="1200">
          <a:solidFill>
            <a:schemeClr val="tx1"/>
          </a:solidFill>
          <a:latin typeface="+mn-lt"/>
          <a:ea typeface="+mn-ea"/>
          <a:cs typeface="+mn-cs"/>
        </a:defRPr>
      </a:lvl3pPr>
      <a:lvl4pPr marL="2303959" algn="l" defTabSz="1535972" rtl="0" eaLnBrk="1" latinLnBrk="0" hangingPunct="1">
        <a:defRPr sz="3000" kern="1200">
          <a:solidFill>
            <a:schemeClr val="tx1"/>
          </a:solidFill>
          <a:latin typeface="+mn-lt"/>
          <a:ea typeface="+mn-ea"/>
          <a:cs typeface="+mn-cs"/>
        </a:defRPr>
      </a:lvl4pPr>
      <a:lvl5pPr marL="3071946" algn="l" defTabSz="1535972" rtl="0" eaLnBrk="1" latinLnBrk="0" hangingPunct="1">
        <a:defRPr sz="3000" kern="1200">
          <a:solidFill>
            <a:schemeClr val="tx1"/>
          </a:solidFill>
          <a:latin typeface="+mn-lt"/>
          <a:ea typeface="+mn-ea"/>
          <a:cs typeface="+mn-cs"/>
        </a:defRPr>
      </a:lvl5pPr>
      <a:lvl6pPr marL="3839932" algn="l" defTabSz="1535972" rtl="0" eaLnBrk="1" latinLnBrk="0" hangingPunct="1">
        <a:defRPr sz="3000" kern="1200">
          <a:solidFill>
            <a:schemeClr val="tx1"/>
          </a:solidFill>
          <a:latin typeface="+mn-lt"/>
          <a:ea typeface="+mn-ea"/>
          <a:cs typeface="+mn-cs"/>
        </a:defRPr>
      </a:lvl6pPr>
      <a:lvl7pPr marL="4607919" algn="l" defTabSz="1535972" rtl="0" eaLnBrk="1" latinLnBrk="0" hangingPunct="1">
        <a:defRPr sz="3000" kern="1200">
          <a:solidFill>
            <a:schemeClr val="tx1"/>
          </a:solidFill>
          <a:latin typeface="+mn-lt"/>
          <a:ea typeface="+mn-ea"/>
          <a:cs typeface="+mn-cs"/>
        </a:defRPr>
      </a:lvl7pPr>
      <a:lvl8pPr marL="5375906" algn="l" defTabSz="1535972" rtl="0" eaLnBrk="1" latinLnBrk="0" hangingPunct="1">
        <a:defRPr sz="3000" kern="1200">
          <a:solidFill>
            <a:schemeClr val="tx1"/>
          </a:solidFill>
          <a:latin typeface="+mn-lt"/>
          <a:ea typeface="+mn-ea"/>
          <a:cs typeface="+mn-cs"/>
        </a:defRPr>
      </a:lvl8pPr>
      <a:lvl9pPr marL="6143891" algn="l" defTabSz="1535972" rtl="0" eaLnBrk="1" latinLnBrk="0" hangingPunct="1">
        <a:defRPr sz="3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supercade.bogota.gov.co/" TargetMode="External"/><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hyperlink" Target="https://bogota.gov.co/sdqs/"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em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DJI_0579.jpg"/>
          <p:cNvPicPr>
            <a:picLocks noChangeAspect="1"/>
          </p:cNvPicPr>
          <p:nvPr/>
        </p:nvPicPr>
        <p:blipFill rotWithShape="1">
          <a:blip r:embed="rId3" cstate="screen">
            <a:extLst>
              <a:ext uri="{28A0092B-C50C-407E-A947-70E740481C1C}">
                <a14:useLocalDpi xmlns:a14="http://schemas.microsoft.com/office/drawing/2010/main"/>
              </a:ext>
            </a:extLst>
          </a:blip>
          <a:srcRect b="-557"/>
          <a:stretch/>
        </p:blipFill>
        <p:spPr>
          <a:xfrm>
            <a:off x="57024" y="-154685"/>
            <a:ext cx="17346814" cy="10051147"/>
          </a:xfrm>
          <a:prstGeom prst="rect">
            <a:avLst/>
          </a:prstGeom>
        </p:spPr>
      </p:pic>
      <p:sp>
        <p:nvSpPr>
          <p:cNvPr id="4" name="Rectángulo 4">
            <a:extLst>
              <a:ext uri="{FF2B5EF4-FFF2-40B4-BE49-F238E27FC236}">
                <a16:creationId xmlns:a16="http://schemas.microsoft.com/office/drawing/2014/main" xmlns="" id="{A4CA4874-5C22-437A-A4D7-DDE5F597E87F}"/>
              </a:ext>
            </a:extLst>
          </p:cNvPr>
          <p:cNvSpPr/>
          <p:nvPr/>
        </p:nvSpPr>
        <p:spPr>
          <a:xfrm>
            <a:off x="57024" y="-138615"/>
            <a:ext cx="17346814" cy="9980030"/>
          </a:xfrm>
          <a:prstGeom prst="rect">
            <a:avLst/>
          </a:prstGeom>
          <a:solidFill>
            <a:schemeClr val="tx1">
              <a:lumMod val="95000"/>
              <a:lumOff val="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O" sz="1876" dirty="0"/>
              <a:t> </a:t>
            </a:r>
          </a:p>
        </p:txBody>
      </p:sp>
      <p:pic>
        <p:nvPicPr>
          <p:cNvPr id="6" name="Google Shape;395;p1" descr="Imagen que contiene dibujo&#10;&#10;Descripción generada automáticamente">
            <a:extLst>
              <a:ext uri="{FF2B5EF4-FFF2-40B4-BE49-F238E27FC236}">
                <a16:creationId xmlns:a16="http://schemas.microsoft.com/office/drawing/2014/main" xmlns="" id="{8AAE5F09-D63A-6341-84B8-04B0B1B8A1DE}"/>
              </a:ext>
            </a:extLst>
          </p:cNvPr>
          <p:cNvPicPr preferRelativeResize="0"/>
          <p:nvPr/>
        </p:nvPicPr>
        <p:blipFill rotWithShape="1">
          <a:blip r:embed="rId4">
            <a:alphaModFix/>
          </a:blip>
          <a:srcRect/>
          <a:stretch/>
        </p:blipFill>
        <p:spPr>
          <a:xfrm>
            <a:off x="6012905" y="8526596"/>
            <a:ext cx="5435052" cy="1200449"/>
          </a:xfrm>
          <a:prstGeom prst="rect">
            <a:avLst/>
          </a:prstGeom>
          <a:noFill/>
          <a:ln>
            <a:noFill/>
          </a:ln>
        </p:spPr>
      </p:pic>
      <p:pic>
        <p:nvPicPr>
          <p:cNvPr id="3" name="Imagen 2">
            <a:extLst>
              <a:ext uri="{FF2B5EF4-FFF2-40B4-BE49-F238E27FC236}">
                <a16:creationId xmlns:a16="http://schemas.microsoft.com/office/drawing/2014/main" xmlns="" id="{EBC3A980-A247-40B5-8A2E-FFD3E250392E}"/>
              </a:ext>
            </a:extLst>
          </p:cNvPr>
          <p:cNvPicPr>
            <a:picLocks noChangeAspect="1"/>
          </p:cNvPicPr>
          <p:nvPr/>
        </p:nvPicPr>
        <p:blipFill>
          <a:blip r:embed="rId5"/>
          <a:stretch>
            <a:fillRect/>
          </a:stretch>
        </p:blipFill>
        <p:spPr>
          <a:xfrm>
            <a:off x="57024" y="5426434"/>
            <a:ext cx="17346814" cy="3209562"/>
          </a:xfrm>
          <a:prstGeom prst="rect">
            <a:avLst/>
          </a:prstGeom>
        </p:spPr>
      </p:pic>
      <p:pic>
        <p:nvPicPr>
          <p:cNvPr id="5" name="Imagen 4">
            <a:extLst>
              <a:ext uri="{FF2B5EF4-FFF2-40B4-BE49-F238E27FC236}">
                <a16:creationId xmlns:a16="http://schemas.microsoft.com/office/drawing/2014/main" xmlns="" id="{7EEB8F57-9A61-409C-A082-E406FE9FD439}"/>
              </a:ext>
            </a:extLst>
          </p:cNvPr>
          <p:cNvPicPr>
            <a:picLocks noChangeAspect="1"/>
          </p:cNvPicPr>
          <p:nvPr/>
        </p:nvPicPr>
        <p:blipFill>
          <a:blip r:embed="rId6"/>
          <a:stretch>
            <a:fillRect/>
          </a:stretch>
        </p:blipFill>
        <p:spPr>
          <a:xfrm>
            <a:off x="6421517" y="49884"/>
            <a:ext cx="3856284" cy="1470007"/>
          </a:xfrm>
          <a:prstGeom prst="rect">
            <a:avLst/>
          </a:prstGeom>
        </p:spPr>
      </p:pic>
      <p:sp>
        <p:nvSpPr>
          <p:cNvPr id="10" name="Google Shape;173;p2">
            <a:extLst>
              <a:ext uri="{FF2B5EF4-FFF2-40B4-BE49-F238E27FC236}">
                <a16:creationId xmlns:a16="http://schemas.microsoft.com/office/drawing/2014/main" xmlns="" id="{39E3CD1B-56D3-4C55-9A33-6EB970B93D53}"/>
              </a:ext>
            </a:extLst>
          </p:cNvPr>
          <p:cNvSpPr txBox="1"/>
          <p:nvPr/>
        </p:nvSpPr>
        <p:spPr>
          <a:xfrm>
            <a:off x="783304" y="2061789"/>
            <a:ext cx="16341185" cy="2089632"/>
          </a:xfrm>
          <a:prstGeom prst="rect">
            <a:avLst/>
          </a:prstGeom>
          <a:noFill/>
          <a:ln>
            <a:noFill/>
          </a:ln>
        </p:spPr>
        <p:txBody>
          <a:bodyPr spcFirstLastPara="1" wrap="square" lIns="172413" tIns="172413" rIns="172413" bIns="172413" anchor="t" anchorCtr="0">
            <a:spAutoFit/>
          </a:bodyPr>
          <a:lstStyle/>
          <a:p>
            <a:pPr algn="ctr" defTabSz="1724376">
              <a:buClr>
                <a:srgbClr val="000000"/>
              </a:buClr>
              <a:buSzPts val="5100"/>
            </a:pPr>
            <a:r>
              <a:rPr lang="es-CO" sz="3772" b="1" kern="0" dirty="0" smtClean="0">
                <a:solidFill>
                  <a:schemeClr val="bg1"/>
                </a:solidFill>
                <a:latin typeface="Century Gothic" panose="020B0502020202020204" pitchFamily="34" charset="0"/>
                <a:cs typeface="Arial"/>
                <a:sym typeface="Arial"/>
              </a:rPr>
              <a:t>RENDICIÓN </a:t>
            </a:r>
            <a:r>
              <a:rPr lang="es-CO" sz="3772" b="1" kern="0" dirty="0">
                <a:solidFill>
                  <a:schemeClr val="bg1"/>
                </a:solidFill>
                <a:latin typeface="Century Gothic" panose="020B0502020202020204" pitchFamily="34" charset="0"/>
                <a:cs typeface="Arial"/>
                <a:sym typeface="Arial"/>
              </a:rPr>
              <a:t>DE CUENTAS LOCALES 2022 GESTIÓN 2021</a:t>
            </a:r>
          </a:p>
          <a:p>
            <a:pPr algn="ctr" defTabSz="1724376">
              <a:buClr>
                <a:srgbClr val="000000"/>
              </a:buClr>
              <a:buSzPts val="5100"/>
            </a:pPr>
            <a:r>
              <a:rPr lang="es-CO" sz="3772" b="1" kern="0" dirty="0">
                <a:solidFill>
                  <a:schemeClr val="bg1"/>
                </a:solidFill>
                <a:latin typeface="Century Gothic" panose="020B0502020202020204" pitchFamily="34" charset="0"/>
                <a:cs typeface="Arial"/>
                <a:sym typeface="Arial"/>
              </a:rPr>
              <a:t>SECTOR MOVILIDAD</a:t>
            </a:r>
          </a:p>
          <a:p>
            <a:pPr algn="ctr" defTabSz="1724376">
              <a:buClr>
                <a:srgbClr val="000000"/>
              </a:buClr>
              <a:buSzPts val="5100"/>
            </a:pPr>
            <a:r>
              <a:rPr lang="es-CO" sz="3772" b="1" kern="0" dirty="0" smtClean="0">
                <a:solidFill>
                  <a:schemeClr val="bg1"/>
                </a:solidFill>
                <a:latin typeface="Century Gothic" panose="020B0502020202020204" pitchFamily="34" charset="0"/>
                <a:cs typeface="Arial"/>
                <a:sym typeface="Arial"/>
              </a:rPr>
              <a:t>Localidad </a:t>
            </a:r>
            <a:r>
              <a:rPr lang="es-CO" sz="3772" b="1" kern="0" smtClean="0">
                <a:solidFill>
                  <a:schemeClr val="bg1"/>
                </a:solidFill>
                <a:latin typeface="Century Gothic" panose="020B0502020202020204" pitchFamily="34" charset="0"/>
                <a:cs typeface="Arial"/>
                <a:sym typeface="Arial"/>
              </a:rPr>
              <a:t>de Bosa</a:t>
            </a:r>
            <a:endParaRPr lang="es-CO" sz="3772" b="1" kern="0" dirty="0">
              <a:solidFill>
                <a:schemeClr val="bg1"/>
              </a:solidFill>
              <a:latin typeface="Century Gothic" panose="020B0502020202020204" pitchFamily="34" charset="0"/>
              <a:cs typeface="Arial"/>
              <a:sym typeface="Arial"/>
            </a:endParaRPr>
          </a:p>
        </p:txBody>
      </p:sp>
    </p:spTree>
    <p:extLst>
      <p:ext uri="{BB962C8B-B14F-4D97-AF65-F5344CB8AC3E}">
        <p14:creationId xmlns:p14="http://schemas.microsoft.com/office/powerpoint/2010/main" val="37505304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0" name="Conector recto 69">
            <a:extLst>
              <a:ext uri="{FF2B5EF4-FFF2-40B4-BE49-F238E27FC236}">
                <a16:creationId xmlns:a16="http://schemas.microsoft.com/office/drawing/2014/main" xmlns="" id="{1E050DF4-1E86-BD42-A9BF-66ABD337D09F}"/>
              </a:ext>
            </a:extLst>
          </p:cNvPr>
          <p:cNvCxnSpPr>
            <a:cxnSpLocks/>
          </p:cNvCxnSpPr>
          <p:nvPr/>
        </p:nvCxnSpPr>
        <p:spPr>
          <a:xfrm>
            <a:off x="548605" y="2331120"/>
            <a:ext cx="16084301" cy="0"/>
          </a:xfrm>
          <a:prstGeom prst="line">
            <a:avLst/>
          </a:prstGeom>
          <a:ln>
            <a:solidFill>
              <a:srgbClr val="94962C"/>
            </a:solidFill>
          </a:ln>
        </p:spPr>
        <p:style>
          <a:lnRef idx="1">
            <a:schemeClr val="accent1"/>
          </a:lnRef>
          <a:fillRef idx="0">
            <a:schemeClr val="accent1"/>
          </a:fillRef>
          <a:effectRef idx="0">
            <a:schemeClr val="accent1"/>
          </a:effectRef>
          <a:fontRef idx="minor">
            <a:schemeClr val="tx1"/>
          </a:fontRef>
        </p:style>
      </p:cxnSp>
      <p:sp>
        <p:nvSpPr>
          <p:cNvPr id="92" name="CuadroTexto 91">
            <a:extLst>
              <a:ext uri="{FF2B5EF4-FFF2-40B4-BE49-F238E27FC236}">
                <a16:creationId xmlns:a16="http://schemas.microsoft.com/office/drawing/2014/main" xmlns="" id="{894F4896-DC6D-2943-B5A1-A663018FD569}"/>
              </a:ext>
            </a:extLst>
          </p:cNvPr>
          <p:cNvSpPr txBox="1"/>
          <p:nvPr/>
        </p:nvSpPr>
        <p:spPr>
          <a:xfrm>
            <a:off x="785699" y="488346"/>
            <a:ext cx="10585176" cy="523220"/>
          </a:xfrm>
          <a:prstGeom prst="rect">
            <a:avLst/>
          </a:prstGeom>
          <a:noFill/>
        </p:spPr>
        <p:txBody>
          <a:bodyPr wrap="square" rtlCol="0">
            <a:spAutoFit/>
          </a:bodyPr>
          <a:lstStyle/>
          <a:p>
            <a:pPr marL="457200" defTabSz="914400">
              <a:buClr>
                <a:srgbClr val="000000"/>
              </a:buClr>
              <a:buSzPts val="4400"/>
            </a:pPr>
            <a:r>
              <a:rPr lang="es-CO" sz="2800" b="1" dirty="0">
                <a:solidFill>
                  <a:schemeClr val="tx1">
                    <a:lumMod val="75000"/>
                    <a:lumOff val="25000"/>
                  </a:schemeClr>
                </a:solidFill>
                <a:latin typeface="Arial Black" panose="020B0604020202020204" pitchFamily="34" charset="0"/>
                <a:sym typeface="Arial"/>
              </a:rPr>
              <a:t>7. Control de tránsito y transporte</a:t>
            </a:r>
          </a:p>
        </p:txBody>
      </p:sp>
      <p:pic>
        <p:nvPicPr>
          <p:cNvPr id="4" name="Imagen 3">
            <a:extLst>
              <a:ext uri="{FF2B5EF4-FFF2-40B4-BE49-F238E27FC236}">
                <a16:creationId xmlns:a16="http://schemas.microsoft.com/office/drawing/2014/main" xmlns="" id="{1AD29890-05B7-EDF9-E152-E164ABCE0A01}"/>
              </a:ext>
            </a:extLst>
          </p:cNvPr>
          <p:cNvPicPr>
            <a:picLocks noChangeAspect="1"/>
          </p:cNvPicPr>
          <p:nvPr/>
        </p:nvPicPr>
        <p:blipFill>
          <a:blip r:embed="rId2"/>
          <a:stretch>
            <a:fillRect/>
          </a:stretch>
        </p:blipFill>
        <p:spPr>
          <a:xfrm>
            <a:off x="548605" y="2689225"/>
            <a:ext cx="6385967" cy="6664894"/>
          </a:xfrm>
          <a:prstGeom prst="rect">
            <a:avLst/>
          </a:prstGeom>
        </p:spPr>
      </p:pic>
      <p:pic>
        <p:nvPicPr>
          <p:cNvPr id="7" name="Imagen 6">
            <a:extLst>
              <a:ext uri="{FF2B5EF4-FFF2-40B4-BE49-F238E27FC236}">
                <a16:creationId xmlns:a16="http://schemas.microsoft.com/office/drawing/2014/main" xmlns="" id="{E9550DE8-84A5-9052-F8E2-B66D5C9BF73A}"/>
              </a:ext>
            </a:extLst>
          </p:cNvPr>
          <p:cNvPicPr>
            <a:picLocks noChangeAspect="1"/>
          </p:cNvPicPr>
          <p:nvPr/>
        </p:nvPicPr>
        <p:blipFill>
          <a:blip r:embed="rId3"/>
          <a:stretch>
            <a:fillRect/>
          </a:stretch>
        </p:blipFill>
        <p:spPr>
          <a:xfrm>
            <a:off x="7726661" y="2979191"/>
            <a:ext cx="3855740" cy="6373121"/>
          </a:xfrm>
          <a:prstGeom prst="rect">
            <a:avLst/>
          </a:prstGeom>
        </p:spPr>
      </p:pic>
      <p:pic>
        <p:nvPicPr>
          <p:cNvPr id="9" name="Imagen 8">
            <a:extLst>
              <a:ext uri="{FF2B5EF4-FFF2-40B4-BE49-F238E27FC236}">
                <a16:creationId xmlns:a16="http://schemas.microsoft.com/office/drawing/2014/main" xmlns="" id="{18AFBE29-B298-5F0D-6A38-AE6EADFFA50E}"/>
              </a:ext>
            </a:extLst>
          </p:cNvPr>
          <p:cNvPicPr>
            <a:picLocks noChangeAspect="1"/>
          </p:cNvPicPr>
          <p:nvPr/>
        </p:nvPicPr>
        <p:blipFill>
          <a:blip r:embed="rId4"/>
          <a:stretch>
            <a:fillRect/>
          </a:stretch>
        </p:blipFill>
        <p:spPr>
          <a:xfrm>
            <a:off x="11975132" y="2547145"/>
            <a:ext cx="4188941" cy="6708136"/>
          </a:xfrm>
          <a:prstGeom prst="rect">
            <a:avLst/>
          </a:prstGeom>
        </p:spPr>
      </p:pic>
      <p:sp>
        <p:nvSpPr>
          <p:cNvPr id="10" name="CuadroTexto 9">
            <a:extLst>
              <a:ext uri="{FF2B5EF4-FFF2-40B4-BE49-F238E27FC236}">
                <a16:creationId xmlns:a16="http://schemas.microsoft.com/office/drawing/2014/main" xmlns="" id="{E6DC8209-149E-2352-F0E0-0469E8F8B155}"/>
              </a:ext>
            </a:extLst>
          </p:cNvPr>
          <p:cNvSpPr txBox="1"/>
          <p:nvPr/>
        </p:nvSpPr>
        <p:spPr>
          <a:xfrm>
            <a:off x="7798668" y="2675890"/>
            <a:ext cx="3572207" cy="400110"/>
          </a:xfrm>
          <a:prstGeom prst="rect">
            <a:avLst/>
          </a:prstGeom>
          <a:noFill/>
          <a:ln>
            <a:solidFill>
              <a:schemeClr val="tx1"/>
            </a:solidFill>
          </a:ln>
        </p:spPr>
        <p:txBody>
          <a:bodyPr wrap="square" rtlCol="0">
            <a:spAutoFit/>
          </a:bodyPr>
          <a:lstStyle/>
          <a:p>
            <a:r>
              <a:rPr lang="es-ES" sz="2000" dirty="0">
                <a:solidFill>
                  <a:srgbClr val="184479"/>
                </a:solidFill>
              </a:rPr>
              <a:t> </a:t>
            </a:r>
            <a:r>
              <a:rPr lang="es-ES" sz="1800" dirty="0">
                <a:solidFill>
                  <a:srgbClr val="184479"/>
                </a:solidFill>
                <a:latin typeface="Arial Black" panose="020B0A04020102020204" pitchFamily="34" charset="0"/>
              </a:rPr>
              <a:t>Comparendos de tipo C-02</a:t>
            </a:r>
          </a:p>
        </p:txBody>
      </p:sp>
      <p:cxnSp>
        <p:nvCxnSpPr>
          <p:cNvPr id="12" name="Conector recto 11">
            <a:extLst>
              <a:ext uri="{FF2B5EF4-FFF2-40B4-BE49-F238E27FC236}">
                <a16:creationId xmlns:a16="http://schemas.microsoft.com/office/drawing/2014/main" xmlns="" id="{545BA62A-BDE2-FCDD-BC0D-6C0BCDB10BDB}"/>
              </a:ext>
            </a:extLst>
          </p:cNvPr>
          <p:cNvCxnSpPr>
            <a:cxnSpLocks/>
            <a:endCxn id="10" idx="1"/>
          </p:cNvCxnSpPr>
          <p:nvPr/>
        </p:nvCxnSpPr>
        <p:spPr>
          <a:xfrm flipV="1">
            <a:off x="7798668" y="2875945"/>
            <a:ext cx="0" cy="200055"/>
          </a:xfrm>
          <a:prstGeom prst="line">
            <a:avLst/>
          </a:prstGeom>
        </p:spPr>
        <p:style>
          <a:lnRef idx="1">
            <a:schemeClr val="dk1"/>
          </a:lnRef>
          <a:fillRef idx="0">
            <a:schemeClr val="dk1"/>
          </a:fillRef>
          <a:effectRef idx="0">
            <a:schemeClr val="dk1"/>
          </a:effectRef>
          <a:fontRef idx="minor">
            <a:schemeClr val="tx1"/>
          </a:fontRef>
        </p:style>
      </p:cxnSp>
      <p:cxnSp>
        <p:nvCxnSpPr>
          <p:cNvPr id="19" name="Conector recto 18">
            <a:extLst>
              <a:ext uri="{FF2B5EF4-FFF2-40B4-BE49-F238E27FC236}">
                <a16:creationId xmlns:a16="http://schemas.microsoft.com/office/drawing/2014/main" xmlns="" id="{231621A8-BB81-4693-F422-941878FB4D28}"/>
              </a:ext>
            </a:extLst>
          </p:cNvPr>
          <p:cNvCxnSpPr>
            <a:cxnSpLocks/>
          </p:cNvCxnSpPr>
          <p:nvPr/>
        </p:nvCxnSpPr>
        <p:spPr>
          <a:xfrm flipV="1">
            <a:off x="11370875" y="2689225"/>
            <a:ext cx="0" cy="65252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CuadroTexto 65">
            <a:extLst>
              <a:ext uri="{FF2B5EF4-FFF2-40B4-BE49-F238E27FC236}">
                <a16:creationId xmlns:a16="http://schemas.microsoft.com/office/drawing/2014/main" xmlns="" id="{15F5EC41-08A5-D0CA-C0DF-BAD32C75A3FB}"/>
              </a:ext>
            </a:extLst>
          </p:cNvPr>
          <p:cNvSpPr txBox="1"/>
          <p:nvPr/>
        </p:nvSpPr>
        <p:spPr>
          <a:xfrm>
            <a:off x="1083466" y="1033715"/>
            <a:ext cx="15146628" cy="1200329"/>
          </a:xfrm>
          <a:prstGeom prst="rect">
            <a:avLst/>
          </a:prstGeom>
          <a:noFill/>
        </p:spPr>
        <p:txBody>
          <a:bodyPr wrap="square">
            <a:spAutoFit/>
          </a:bodyPr>
          <a:lstStyle/>
          <a:p>
            <a:r>
              <a:rPr lang="es-CO" sz="2400" dirty="0">
                <a:effectLst/>
                <a:latin typeface="Arial Narrow" panose="020B0606020202030204" pitchFamily="34" charset="0"/>
                <a:ea typeface="Arial" panose="020B0604020202020204" pitchFamily="34" charset="0"/>
                <a:cs typeface="Arial" panose="020B0604020202020204" pitchFamily="34" charset="0"/>
              </a:rPr>
              <a:t>Para la Localidad de Bosa, en el año 2021, hubo un total de 12776 comparendos, de los cuales se comparte la información relacionada con la cantidad de comparendos por medio de imposición; la cantidad de comparendos por tipo de vehículo y el top de las cinco (5) infracciones </a:t>
            </a:r>
            <a:endParaRPr lang="es-ES" sz="2400" dirty="0"/>
          </a:p>
        </p:txBody>
      </p:sp>
    </p:spTree>
    <p:extLst>
      <p:ext uri="{BB962C8B-B14F-4D97-AF65-F5344CB8AC3E}">
        <p14:creationId xmlns:p14="http://schemas.microsoft.com/office/powerpoint/2010/main" val="40366839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xmlns="" id="{FF8BDD0F-B542-384C-A0BF-15022A38A1A4}"/>
              </a:ext>
            </a:extLst>
          </p:cNvPr>
          <p:cNvSpPr txBox="1"/>
          <p:nvPr/>
        </p:nvSpPr>
        <p:spPr>
          <a:xfrm>
            <a:off x="785699" y="1058484"/>
            <a:ext cx="14814815" cy="1384995"/>
          </a:xfrm>
          <a:prstGeom prst="rect">
            <a:avLst/>
          </a:prstGeom>
          <a:noFill/>
        </p:spPr>
        <p:txBody>
          <a:bodyPr wrap="square" rtlCol="0">
            <a:spAutoFit/>
          </a:bodyPr>
          <a:lstStyle/>
          <a:p>
            <a:pPr algn="just"/>
            <a:r>
              <a:rPr lang="es-CO" sz="2800" dirty="0">
                <a:highlight>
                  <a:srgbClr val="FFFFFF"/>
                </a:highlight>
                <a:latin typeface="Arial Narrow" panose="020B0606020202030204" pitchFamily="34" charset="0"/>
                <a:cs typeface="Arial" panose="020B0604020202020204" pitchFamily="34" charset="0"/>
              </a:rPr>
              <a:t>Durante 2021, en la localidad de Bosa se atendieron 2.550 solicitudes de Planes de Manejo de Tránsito – PMT que equivalen al 5% del total de PMT atendidos en Bogotá. Sobre los PMT en la localidad, 88% son PMT para obras de infraestructura y 12% son PMT para obras de infraestructura de servicios públicos.</a:t>
            </a:r>
          </a:p>
        </p:txBody>
      </p:sp>
      <p:cxnSp>
        <p:nvCxnSpPr>
          <p:cNvPr id="70" name="Conector recto 69">
            <a:extLst>
              <a:ext uri="{FF2B5EF4-FFF2-40B4-BE49-F238E27FC236}">
                <a16:creationId xmlns:a16="http://schemas.microsoft.com/office/drawing/2014/main" xmlns="" id="{1E050DF4-1E86-BD42-A9BF-66ABD337D09F}"/>
              </a:ext>
            </a:extLst>
          </p:cNvPr>
          <p:cNvCxnSpPr>
            <a:cxnSpLocks/>
          </p:cNvCxnSpPr>
          <p:nvPr/>
        </p:nvCxnSpPr>
        <p:spPr>
          <a:xfrm>
            <a:off x="582909" y="2526621"/>
            <a:ext cx="16084301" cy="0"/>
          </a:xfrm>
          <a:prstGeom prst="line">
            <a:avLst/>
          </a:prstGeom>
          <a:ln>
            <a:solidFill>
              <a:srgbClr val="94962C"/>
            </a:solidFill>
          </a:ln>
        </p:spPr>
        <p:style>
          <a:lnRef idx="1">
            <a:schemeClr val="accent1"/>
          </a:lnRef>
          <a:fillRef idx="0">
            <a:schemeClr val="accent1"/>
          </a:fillRef>
          <a:effectRef idx="0">
            <a:schemeClr val="accent1"/>
          </a:effectRef>
          <a:fontRef idx="minor">
            <a:schemeClr val="tx1"/>
          </a:fontRef>
        </p:style>
      </p:cxnSp>
      <p:sp>
        <p:nvSpPr>
          <p:cNvPr id="92" name="CuadroTexto 91">
            <a:extLst>
              <a:ext uri="{FF2B5EF4-FFF2-40B4-BE49-F238E27FC236}">
                <a16:creationId xmlns:a16="http://schemas.microsoft.com/office/drawing/2014/main" xmlns="" id="{894F4896-DC6D-2943-B5A1-A663018FD569}"/>
              </a:ext>
            </a:extLst>
          </p:cNvPr>
          <p:cNvSpPr txBox="1"/>
          <p:nvPr/>
        </p:nvSpPr>
        <p:spPr>
          <a:xfrm>
            <a:off x="785699" y="488346"/>
            <a:ext cx="10585176" cy="523220"/>
          </a:xfrm>
          <a:prstGeom prst="rect">
            <a:avLst/>
          </a:prstGeom>
          <a:noFill/>
        </p:spPr>
        <p:txBody>
          <a:bodyPr wrap="square" rtlCol="0">
            <a:spAutoFit/>
          </a:bodyPr>
          <a:lstStyle/>
          <a:p>
            <a:r>
              <a:rPr lang="es-CO" sz="2800" b="1" dirty="0">
                <a:solidFill>
                  <a:schemeClr val="tx1">
                    <a:lumMod val="75000"/>
                    <a:lumOff val="25000"/>
                  </a:schemeClr>
                </a:solidFill>
                <a:latin typeface="Arial Black" panose="020B0604020202020204" pitchFamily="34" charset="0"/>
                <a:sym typeface="Arial"/>
              </a:rPr>
              <a:t>8. Planes de manejo de tránsito-</a:t>
            </a:r>
            <a:r>
              <a:rPr lang="en-US" sz="2800" b="1" dirty="0">
                <a:solidFill>
                  <a:schemeClr val="tx1">
                    <a:lumMod val="75000"/>
                    <a:lumOff val="25000"/>
                  </a:schemeClr>
                </a:solidFill>
                <a:latin typeface="Arial Black" panose="020B0604020202020204" pitchFamily="34" charset="0"/>
                <a:sym typeface="Arial"/>
              </a:rPr>
              <a:t>PMT</a:t>
            </a:r>
          </a:p>
        </p:txBody>
      </p:sp>
      <p:pic>
        <p:nvPicPr>
          <p:cNvPr id="4" name="Imagen 3">
            <a:extLst>
              <a:ext uri="{FF2B5EF4-FFF2-40B4-BE49-F238E27FC236}">
                <a16:creationId xmlns:a16="http://schemas.microsoft.com/office/drawing/2014/main" xmlns="" id="{B978C203-6F84-25FF-69D9-61DF16B93B8F}"/>
              </a:ext>
            </a:extLst>
          </p:cNvPr>
          <p:cNvPicPr>
            <a:picLocks noChangeAspect="1"/>
          </p:cNvPicPr>
          <p:nvPr/>
        </p:nvPicPr>
        <p:blipFill>
          <a:blip r:embed="rId2"/>
          <a:stretch>
            <a:fillRect/>
          </a:stretch>
        </p:blipFill>
        <p:spPr>
          <a:xfrm>
            <a:off x="1869479" y="2681718"/>
            <a:ext cx="14128684" cy="6508720"/>
          </a:xfrm>
          <a:prstGeom prst="rect">
            <a:avLst/>
          </a:prstGeom>
        </p:spPr>
      </p:pic>
    </p:spTree>
    <p:extLst>
      <p:ext uri="{BB962C8B-B14F-4D97-AF65-F5344CB8AC3E}">
        <p14:creationId xmlns:p14="http://schemas.microsoft.com/office/powerpoint/2010/main" val="6188990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xmlns="" id="{FF8BDD0F-B542-384C-A0BF-15022A38A1A4}"/>
              </a:ext>
            </a:extLst>
          </p:cNvPr>
          <p:cNvSpPr txBox="1"/>
          <p:nvPr/>
        </p:nvSpPr>
        <p:spPr>
          <a:xfrm>
            <a:off x="785699" y="1116701"/>
            <a:ext cx="14814815" cy="1477328"/>
          </a:xfrm>
          <a:prstGeom prst="rect">
            <a:avLst/>
          </a:prstGeom>
          <a:noFill/>
        </p:spPr>
        <p:txBody>
          <a:bodyPr wrap="square" rtlCol="0">
            <a:spAutoFit/>
          </a:bodyPr>
          <a:lstStyle/>
          <a:p>
            <a:pPr algn="just"/>
            <a:r>
              <a:rPr lang="es-CO" sz="2400" dirty="0">
                <a:solidFill>
                  <a:srgbClr val="000000"/>
                </a:solidFill>
                <a:effectLst/>
                <a:latin typeface="Arial Narrow" panose="020B0606020202030204" pitchFamily="34" charset="0"/>
                <a:ea typeface="Arial" panose="020B0604020202020204" pitchFamily="34" charset="0"/>
                <a:cs typeface="Arial" panose="020B0604020202020204" pitchFamily="34" charset="0"/>
              </a:rPr>
              <a:t>En la gestión 2021 es importante resaltar el inicio de la implementación de la </a:t>
            </a:r>
            <a:r>
              <a:rPr lang="es-CO" sz="2400" i="1" dirty="0">
                <a:solidFill>
                  <a:srgbClr val="000000"/>
                </a:solidFill>
                <a:effectLst/>
                <a:latin typeface="Arial Narrow" panose="020B0606020202030204" pitchFamily="34" charset="0"/>
                <a:ea typeface="Arial" panose="020B0604020202020204" pitchFamily="34" charset="0"/>
                <a:cs typeface="Arial" panose="020B0604020202020204" pitchFamily="34" charset="0"/>
              </a:rPr>
              <a:t>Política Pública de la Bicicleta y el Peatón 2021-2039 por parte de la Secretaría Distrital de Movilidad</a:t>
            </a:r>
            <a:r>
              <a:rPr lang="es-CO" sz="2400" dirty="0">
                <a:solidFill>
                  <a:srgbClr val="000000"/>
                </a:solidFill>
                <a:effectLst/>
                <a:latin typeface="Arial Narrow" panose="020B0606020202030204" pitchFamily="34" charset="0"/>
                <a:ea typeface="Arial" panose="020B0604020202020204" pitchFamily="34" charset="0"/>
                <a:cs typeface="Arial" panose="020B0604020202020204" pitchFamily="34" charset="0"/>
              </a:rPr>
              <a:t>, cuyo objetivo principal es mejorar las condiciones físicas, socioeconómicas y culturales de la ciudad para el uso y disfrute de la bicicleta.</a:t>
            </a:r>
            <a:endParaRPr lang="es-ES" sz="2400" dirty="0">
              <a:effectLst/>
              <a:latin typeface="Arial Narrow" panose="020B0606020202030204" pitchFamily="34" charset="0"/>
              <a:ea typeface="Arial Narrow" panose="020B0606020202030204" pitchFamily="34" charset="0"/>
              <a:cs typeface="Arial Narrow" panose="020B0606020202030204" pitchFamily="34" charset="0"/>
            </a:endParaRPr>
          </a:p>
          <a:p>
            <a:pPr algn="just"/>
            <a:endParaRPr lang="es-CO" sz="1800" b="1" dirty="0">
              <a:solidFill>
                <a:schemeClr val="bg1"/>
              </a:solidFill>
              <a:latin typeface="+mj-lt"/>
              <a:cs typeface="Arial" panose="020B0604020202020204" pitchFamily="34" charset="0"/>
            </a:endParaRPr>
          </a:p>
        </p:txBody>
      </p:sp>
      <p:cxnSp>
        <p:nvCxnSpPr>
          <p:cNvPr id="70" name="Conector recto 69">
            <a:extLst>
              <a:ext uri="{FF2B5EF4-FFF2-40B4-BE49-F238E27FC236}">
                <a16:creationId xmlns:a16="http://schemas.microsoft.com/office/drawing/2014/main" xmlns="" id="{1E050DF4-1E86-BD42-A9BF-66ABD337D09F}"/>
              </a:ext>
            </a:extLst>
          </p:cNvPr>
          <p:cNvCxnSpPr>
            <a:cxnSpLocks/>
          </p:cNvCxnSpPr>
          <p:nvPr/>
        </p:nvCxnSpPr>
        <p:spPr>
          <a:xfrm>
            <a:off x="582909" y="2526621"/>
            <a:ext cx="16084301" cy="0"/>
          </a:xfrm>
          <a:prstGeom prst="line">
            <a:avLst/>
          </a:prstGeom>
          <a:ln>
            <a:solidFill>
              <a:srgbClr val="94962C"/>
            </a:solidFill>
          </a:ln>
        </p:spPr>
        <p:style>
          <a:lnRef idx="1">
            <a:schemeClr val="accent1"/>
          </a:lnRef>
          <a:fillRef idx="0">
            <a:schemeClr val="accent1"/>
          </a:fillRef>
          <a:effectRef idx="0">
            <a:schemeClr val="accent1"/>
          </a:effectRef>
          <a:fontRef idx="minor">
            <a:schemeClr val="tx1"/>
          </a:fontRef>
        </p:style>
      </p:cxnSp>
      <p:sp>
        <p:nvSpPr>
          <p:cNvPr id="92" name="CuadroTexto 91">
            <a:extLst>
              <a:ext uri="{FF2B5EF4-FFF2-40B4-BE49-F238E27FC236}">
                <a16:creationId xmlns:a16="http://schemas.microsoft.com/office/drawing/2014/main" xmlns="" id="{894F4896-DC6D-2943-B5A1-A663018FD569}"/>
              </a:ext>
            </a:extLst>
          </p:cNvPr>
          <p:cNvSpPr txBox="1"/>
          <p:nvPr/>
        </p:nvSpPr>
        <p:spPr>
          <a:xfrm>
            <a:off x="785699" y="488346"/>
            <a:ext cx="10585176" cy="523220"/>
          </a:xfrm>
          <a:prstGeom prst="rect">
            <a:avLst/>
          </a:prstGeom>
          <a:noFill/>
        </p:spPr>
        <p:txBody>
          <a:bodyPr wrap="square" rtlCol="0">
            <a:spAutoFit/>
          </a:bodyPr>
          <a:lstStyle/>
          <a:p>
            <a:pPr>
              <a:buClr>
                <a:srgbClr val="000000"/>
              </a:buClr>
              <a:buSzPts val="4400"/>
            </a:pPr>
            <a:r>
              <a:rPr lang="en-US" sz="2800" b="1" dirty="0">
                <a:solidFill>
                  <a:schemeClr val="tx1">
                    <a:lumMod val="75000"/>
                    <a:lumOff val="25000"/>
                  </a:schemeClr>
                </a:solidFill>
                <a:latin typeface="Arial Black" panose="020B0604020202020204" pitchFamily="34" charset="0"/>
                <a:sym typeface="Arial"/>
              </a:rPr>
              <a:t>9. </a:t>
            </a:r>
            <a:r>
              <a:rPr lang="es-CO" sz="2800" b="1" dirty="0">
                <a:solidFill>
                  <a:schemeClr val="tx1">
                    <a:lumMod val="75000"/>
                    <a:lumOff val="25000"/>
                  </a:schemeClr>
                </a:solidFill>
                <a:latin typeface="Arial Black" panose="020B0604020202020204" pitchFamily="34" charset="0"/>
                <a:sym typeface="Arial"/>
              </a:rPr>
              <a:t>Bicicleta y Peatón.</a:t>
            </a:r>
          </a:p>
        </p:txBody>
      </p:sp>
      <p:pic>
        <p:nvPicPr>
          <p:cNvPr id="42" name="Imagen 41">
            <a:extLst>
              <a:ext uri="{FF2B5EF4-FFF2-40B4-BE49-F238E27FC236}">
                <a16:creationId xmlns:a16="http://schemas.microsoft.com/office/drawing/2014/main" xmlns="" id="{A296B9E9-8609-B9F1-4639-81E318563A5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62364" y="2743851"/>
            <a:ext cx="11604846" cy="6406448"/>
          </a:xfrm>
          <a:prstGeom prst="rect">
            <a:avLst/>
          </a:prstGeom>
          <a:noFill/>
        </p:spPr>
      </p:pic>
      <p:sp>
        <p:nvSpPr>
          <p:cNvPr id="2" name="CuadroTexto 1">
            <a:extLst>
              <a:ext uri="{FF2B5EF4-FFF2-40B4-BE49-F238E27FC236}">
                <a16:creationId xmlns:a16="http://schemas.microsoft.com/office/drawing/2014/main" xmlns="" id="{7F570FDB-0664-C6C4-DFA7-79DA0E77F109}"/>
              </a:ext>
            </a:extLst>
          </p:cNvPr>
          <p:cNvSpPr txBox="1"/>
          <p:nvPr/>
        </p:nvSpPr>
        <p:spPr>
          <a:xfrm>
            <a:off x="785698" y="2893585"/>
            <a:ext cx="4132650" cy="523220"/>
          </a:xfrm>
          <a:prstGeom prst="rect">
            <a:avLst/>
          </a:prstGeom>
          <a:noFill/>
        </p:spPr>
        <p:txBody>
          <a:bodyPr wrap="square" rtlCol="0">
            <a:spAutoFit/>
          </a:bodyPr>
          <a:lstStyle/>
          <a:p>
            <a:r>
              <a:rPr lang="es-ES" sz="2800" b="1" dirty="0">
                <a:solidFill>
                  <a:schemeClr val="tx1">
                    <a:lumMod val="75000"/>
                    <a:lumOff val="25000"/>
                  </a:schemeClr>
                </a:solidFill>
                <a:latin typeface="Arial Black" panose="020B0604020202020204" pitchFamily="34" charset="0"/>
              </a:rPr>
              <a:t>Acciones realizadas </a:t>
            </a:r>
          </a:p>
        </p:txBody>
      </p:sp>
      <p:sp>
        <p:nvSpPr>
          <p:cNvPr id="4" name="CuadroTexto 3">
            <a:extLst>
              <a:ext uri="{FF2B5EF4-FFF2-40B4-BE49-F238E27FC236}">
                <a16:creationId xmlns:a16="http://schemas.microsoft.com/office/drawing/2014/main" xmlns="" id="{3588BD67-7167-E5DD-0F90-2B6D90590132}"/>
              </a:ext>
            </a:extLst>
          </p:cNvPr>
          <p:cNvSpPr txBox="1"/>
          <p:nvPr/>
        </p:nvSpPr>
        <p:spPr>
          <a:xfrm>
            <a:off x="816982" y="3790025"/>
            <a:ext cx="3741325" cy="3877985"/>
          </a:xfrm>
          <a:prstGeom prst="rect">
            <a:avLst/>
          </a:prstGeom>
          <a:noFill/>
        </p:spPr>
        <p:txBody>
          <a:bodyPr wrap="square" rtlCol="0">
            <a:spAutoFit/>
          </a:bodyPr>
          <a:lstStyle/>
          <a:p>
            <a:pPr marL="342900" indent="-342900">
              <a:buFont typeface="Wingdings" panose="05000000000000000000" pitchFamily="2" charset="2"/>
              <a:buChar char="Ø"/>
            </a:pPr>
            <a:r>
              <a:rPr lang="es-ES" sz="2400" dirty="0">
                <a:solidFill>
                  <a:srgbClr val="000000"/>
                </a:solidFill>
                <a:latin typeface="Arial Narrow" panose="020B0606020202030204" pitchFamily="34" charset="0"/>
                <a:cs typeface="Arial" panose="020B0604020202020204" pitchFamily="34" charset="0"/>
              </a:rPr>
              <a:t>Jornadas Registro en bici    48</a:t>
            </a:r>
          </a:p>
          <a:p>
            <a:pPr marL="342900" indent="-342900">
              <a:buFont typeface="Wingdings" panose="05000000000000000000" pitchFamily="2" charset="2"/>
              <a:buChar char="Ø"/>
            </a:pPr>
            <a:endParaRPr lang="es-ES" sz="2400" dirty="0">
              <a:solidFill>
                <a:srgbClr val="000000"/>
              </a:solidFill>
              <a:latin typeface="Arial Narrow" panose="020B0606020202030204" pitchFamily="34" charset="0"/>
              <a:cs typeface="Arial" panose="020B0604020202020204" pitchFamily="34" charset="0"/>
            </a:endParaRPr>
          </a:p>
          <a:p>
            <a:pPr marL="342900" indent="-342900">
              <a:buFont typeface="Wingdings" panose="05000000000000000000" pitchFamily="2" charset="2"/>
              <a:buChar char="Ø"/>
            </a:pPr>
            <a:r>
              <a:rPr lang="es-CO" sz="2400" dirty="0">
                <a:solidFill>
                  <a:srgbClr val="000000"/>
                </a:solidFill>
                <a:latin typeface="Arial Narrow" panose="020B0606020202030204" pitchFamily="34" charset="0"/>
                <a:cs typeface="Arial" panose="020B0604020202020204" pitchFamily="34" charset="0"/>
              </a:rPr>
              <a:t>35,36 Km equivalente al 5,9% de la red </a:t>
            </a:r>
            <a:r>
              <a:rPr lang="es-ES" sz="2400" dirty="0">
                <a:solidFill>
                  <a:srgbClr val="000000"/>
                </a:solidFill>
                <a:latin typeface="Arial Narrow" panose="020B0606020202030204" pitchFamily="34" charset="0"/>
                <a:cs typeface="Arial" panose="020B0604020202020204" pitchFamily="34" charset="0"/>
              </a:rPr>
              <a:t>del Distrito.</a:t>
            </a:r>
          </a:p>
          <a:p>
            <a:pPr marL="342900" indent="-342900">
              <a:buFont typeface="Wingdings" panose="05000000000000000000" pitchFamily="2" charset="2"/>
              <a:buChar char="Ø"/>
            </a:pPr>
            <a:endParaRPr lang="es-ES" sz="2400" dirty="0">
              <a:solidFill>
                <a:srgbClr val="000000"/>
              </a:solidFill>
              <a:latin typeface="Arial Narrow" panose="020B0606020202030204" pitchFamily="34" charset="0"/>
              <a:cs typeface="Arial" panose="020B0604020202020204" pitchFamily="34" charset="0"/>
            </a:endParaRPr>
          </a:p>
          <a:p>
            <a:pPr marL="342900" indent="-342900">
              <a:buFont typeface="Wingdings" panose="05000000000000000000" pitchFamily="2" charset="2"/>
              <a:buChar char="Ø"/>
            </a:pPr>
            <a:r>
              <a:rPr lang="es-CO" sz="2400" dirty="0">
                <a:solidFill>
                  <a:srgbClr val="000000"/>
                </a:solidFill>
                <a:latin typeface="Arial Narrow" panose="020B0606020202030204" pitchFamily="34" charset="0"/>
                <a:cs typeface="Arial" panose="020B0604020202020204" pitchFamily="34" charset="0"/>
              </a:rPr>
              <a:t>34 IED con ciclo parqueaderos con un total de 1749 cupos</a:t>
            </a:r>
            <a:endParaRPr lang="es-ES" sz="2400" dirty="0">
              <a:solidFill>
                <a:srgbClr val="000000"/>
              </a:solidFill>
              <a:latin typeface="Arial Narrow" panose="020B0606020202030204" pitchFamily="34" charset="0"/>
              <a:cs typeface="Arial" panose="020B0604020202020204" pitchFamily="34" charset="0"/>
            </a:endParaRPr>
          </a:p>
          <a:p>
            <a:endParaRPr lang="es-ES" dirty="0"/>
          </a:p>
        </p:txBody>
      </p:sp>
    </p:spTree>
    <p:extLst>
      <p:ext uri="{BB962C8B-B14F-4D97-AF65-F5344CB8AC3E}">
        <p14:creationId xmlns:p14="http://schemas.microsoft.com/office/powerpoint/2010/main" val="4961561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xmlns="" id="{FF8BDD0F-B542-384C-A0BF-15022A38A1A4}"/>
              </a:ext>
            </a:extLst>
          </p:cNvPr>
          <p:cNvSpPr txBox="1"/>
          <p:nvPr/>
        </p:nvSpPr>
        <p:spPr>
          <a:xfrm>
            <a:off x="957908" y="1479326"/>
            <a:ext cx="14814815" cy="830997"/>
          </a:xfrm>
          <a:prstGeom prst="rect">
            <a:avLst/>
          </a:prstGeom>
          <a:noFill/>
        </p:spPr>
        <p:txBody>
          <a:bodyPr wrap="square" rtlCol="0">
            <a:spAutoFit/>
          </a:bodyPr>
          <a:lstStyle/>
          <a:p>
            <a:pPr algn="just"/>
            <a:r>
              <a:rPr lang="es-CO" sz="2400" dirty="0">
                <a:effectLst/>
                <a:latin typeface="Arial Narrow" panose="020B0606020202030204" pitchFamily="34" charset="0"/>
                <a:ea typeface="Arial Narrow" panose="020B0606020202030204" pitchFamily="34" charset="0"/>
                <a:cs typeface="Arial" panose="020B0604020202020204" pitchFamily="34" charset="0"/>
              </a:rPr>
              <a:t>En el año 2021, en la localidad de Bosa se desarrollaron 146 acciones pedagógicas en educación vial en las cuales participaron 5.316 personas, de las cuales 920 se identifican de género femenino y 4.087 de género masculino</a:t>
            </a:r>
            <a:endParaRPr lang="es-CO" sz="2400" b="1" dirty="0">
              <a:solidFill>
                <a:schemeClr val="bg1"/>
              </a:solidFill>
              <a:latin typeface="+mj-lt"/>
              <a:cs typeface="Arial" panose="020B0604020202020204" pitchFamily="34" charset="0"/>
            </a:endParaRPr>
          </a:p>
        </p:txBody>
      </p:sp>
      <p:cxnSp>
        <p:nvCxnSpPr>
          <p:cNvPr id="70" name="Conector recto 69">
            <a:extLst>
              <a:ext uri="{FF2B5EF4-FFF2-40B4-BE49-F238E27FC236}">
                <a16:creationId xmlns:a16="http://schemas.microsoft.com/office/drawing/2014/main" xmlns="" id="{1E050DF4-1E86-BD42-A9BF-66ABD337D09F}"/>
              </a:ext>
            </a:extLst>
          </p:cNvPr>
          <p:cNvCxnSpPr>
            <a:cxnSpLocks/>
          </p:cNvCxnSpPr>
          <p:nvPr/>
        </p:nvCxnSpPr>
        <p:spPr>
          <a:xfrm>
            <a:off x="548604" y="2331120"/>
            <a:ext cx="16084301" cy="0"/>
          </a:xfrm>
          <a:prstGeom prst="line">
            <a:avLst/>
          </a:prstGeom>
          <a:ln>
            <a:solidFill>
              <a:srgbClr val="94962C"/>
            </a:solidFill>
          </a:ln>
        </p:spPr>
        <p:style>
          <a:lnRef idx="1">
            <a:schemeClr val="accent1"/>
          </a:lnRef>
          <a:fillRef idx="0">
            <a:schemeClr val="accent1"/>
          </a:fillRef>
          <a:effectRef idx="0">
            <a:schemeClr val="accent1"/>
          </a:effectRef>
          <a:fontRef idx="minor">
            <a:schemeClr val="tx1"/>
          </a:fontRef>
        </p:style>
      </p:cxnSp>
      <p:sp>
        <p:nvSpPr>
          <p:cNvPr id="92" name="CuadroTexto 91">
            <a:extLst>
              <a:ext uri="{FF2B5EF4-FFF2-40B4-BE49-F238E27FC236}">
                <a16:creationId xmlns:a16="http://schemas.microsoft.com/office/drawing/2014/main" xmlns="" id="{894F4896-DC6D-2943-B5A1-A663018FD569}"/>
              </a:ext>
            </a:extLst>
          </p:cNvPr>
          <p:cNvSpPr txBox="1"/>
          <p:nvPr/>
        </p:nvSpPr>
        <p:spPr>
          <a:xfrm>
            <a:off x="785698" y="488346"/>
            <a:ext cx="11405457" cy="954107"/>
          </a:xfrm>
          <a:prstGeom prst="rect">
            <a:avLst/>
          </a:prstGeom>
          <a:noFill/>
        </p:spPr>
        <p:txBody>
          <a:bodyPr wrap="square" rtlCol="0">
            <a:spAutoFit/>
          </a:bodyPr>
          <a:lstStyle/>
          <a:p>
            <a:pPr>
              <a:buClr>
                <a:srgbClr val="000000"/>
              </a:buClr>
              <a:buSzPts val="4400"/>
            </a:pPr>
            <a:r>
              <a:rPr lang="es-CO" sz="2800" b="1" dirty="0">
                <a:solidFill>
                  <a:schemeClr val="tx1">
                    <a:lumMod val="75000"/>
                    <a:lumOff val="25000"/>
                  </a:schemeClr>
                </a:solidFill>
                <a:latin typeface="Arial Black" panose="020B0604020202020204" pitchFamily="34" charset="0"/>
                <a:sym typeface="Arial"/>
              </a:rPr>
              <a:t>10. Acciones pedagógicas en seguridad vial y cultura ciudadana</a:t>
            </a:r>
          </a:p>
        </p:txBody>
      </p:sp>
      <p:pic>
        <p:nvPicPr>
          <p:cNvPr id="42" name="Imagen 41">
            <a:extLst>
              <a:ext uri="{FF2B5EF4-FFF2-40B4-BE49-F238E27FC236}">
                <a16:creationId xmlns:a16="http://schemas.microsoft.com/office/drawing/2014/main" xmlns="" id="{DF1F124B-8B83-8177-3950-E15DDBA8DD70}"/>
              </a:ext>
            </a:extLst>
          </p:cNvPr>
          <p:cNvPicPr>
            <a:picLocks noChangeAspect="1"/>
          </p:cNvPicPr>
          <p:nvPr/>
        </p:nvPicPr>
        <p:blipFill>
          <a:blip r:embed="rId2"/>
          <a:stretch>
            <a:fillRect/>
          </a:stretch>
        </p:blipFill>
        <p:spPr>
          <a:xfrm>
            <a:off x="1173932" y="2551428"/>
            <a:ext cx="13753528" cy="6659330"/>
          </a:xfrm>
          <a:prstGeom prst="rect">
            <a:avLst/>
          </a:prstGeom>
        </p:spPr>
      </p:pic>
    </p:spTree>
    <p:extLst>
      <p:ext uri="{BB962C8B-B14F-4D97-AF65-F5344CB8AC3E}">
        <p14:creationId xmlns:p14="http://schemas.microsoft.com/office/powerpoint/2010/main" val="22413853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xmlns="" id="{FF8BDD0F-B542-384C-A0BF-15022A38A1A4}"/>
              </a:ext>
            </a:extLst>
          </p:cNvPr>
          <p:cNvSpPr txBox="1"/>
          <p:nvPr/>
        </p:nvSpPr>
        <p:spPr>
          <a:xfrm>
            <a:off x="785698" y="1121958"/>
            <a:ext cx="14814815" cy="1477328"/>
          </a:xfrm>
          <a:prstGeom prst="rect">
            <a:avLst/>
          </a:prstGeom>
          <a:noFill/>
        </p:spPr>
        <p:txBody>
          <a:bodyPr wrap="square" rtlCol="0">
            <a:spAutoFit/>
          </a:bodyPr>
          <a:lstStyle/>
          <a:p>
            <a:pPr algn="just"/>
            <a:r>
              <a:rPr lang="es-CO" sz="2400" dirty="0">
                <a:latin typeface="Arial Narrow" panose="020B0606020202030204" pitchFamily="34" charset="0"/>
                <a:ea typeface="Arial Narrow" panose="020B0606020202030204" pitchFamily="34" charset="0"/>
                <a:cs typeface="Arial Narrow" panose="020B0606020202030204" pitchFamily="34" charset="0"/>
              </a:rPr>
              <a:t>E</a:t>
            </a:r>
            <a:r>
              <a:rPr lang="es-CO" sz="2400" dirty="0">
                <a:effectLst/>
                <a:latin typeface="Arial Narrow" panose="020B0606020202030204" pitchFamily="34" charset="0"/>
                <a:ea typeface="Arial Narrow" panose="020B0606020202030204" pitchFamily="34" charset="0"/>
                <a:cs typeface="Arial Narrow" panose="020B0606020202030204" pitchFamily="34" charset="0"/>
              </a:rPr>
              <a:t>sta área se encarga de formalizar el proceso de infraestructura y accesibilidad, así como fortalecer los procesos relacionados con el diseño geométrico, la estructuración del componente de estacionamientos, estudios de tránsito y auditorías en seguridad vial</a:t>
            </a:r>
            <a:r>
              <a:rPr lang="es-MX" sz="2400" i="1" dirty="0">
                <a:solidFill>
                  <a:schemeClr val="tx1">
                    <a:lumMod val="95000"/>
                    <a:lumOff val="5000"/>
                  </a:schemeClr>
                </a:solidFill>
                <a:latin typeface="Arial" panose="020B0604020202020204" pitchFamily="34" charset="0"/>
                <a:cs typeface="Arial" panose="020B0604020202020204" pitchFamily="34" charset="0"/>
              </a:rPr>
              <a:t>.  A continuación se muestran los estudios de transito programados para revisión en la localidad de Bosa.</a:t>
            </a:r>
          </a:p>
          <a:p>
            <a:pPr algn="just"/>
            <a:endParaRPr lang="es-CO" sz="1800" b="1" dirty="0">
              <a:solidFill>
                <a:schemeClr val="bg1"/>
              </a:solidFill>
              <a:latin typeface="+mj-lt"/>
              <a:cs typeface="Arial" panose="020B0604020202020204" pitchFamily="34" charset="0"/>
            </a:endParaRPr>
          </a:p>
        </p:txBody>
      </p:sp>
      <p:cxnSp>
        <p:nvCxnSpPr>
          <p:cNvPr id="70" name="Conector recto 69">
            <a:extLst>
              <a:ext uri="{FF2B5EF4-FFF2-40B4-BE49-F238E27FC236}">
                <a16:creationId xmlns:a16="http://schemas.microsoft.com/office/drawing/2014/main" xmlns="" id="{1E050DF4-1E86-BD42-A9BF-66ABD337D09F}"/>
              </a:ext>
            </a:extLst>
          </p:cNvPr>
          <p:cNvCxnSpPr>
            <a:cxnSpLocks/>
          </p:cNvCxnSpPr>
          <p:nvPr/>
        </p:nvCxnSpPr>
        <p:spPr>
          <a:xfrm>
            <a:off x="582909" y="2526621"/>
            <a:ext cx="16084301" cy="0"/>
          </a:xfrm>
          <a:prstGeom prst="line">
            <a:avLst/>
          </a:prstGeom>
          <a:ln>
            <a:solidFill>
              <a:srgbClr val="94962C"/>
            </a:solidFill>
          </a:ln>
        </p:spPr>
        <p:style>
          <a:lnRef idx="1">
            <a:schemeClr val="accent1"/>
          </a:lnRef>
          <a:fillRef idx="0">
            <a:schemeClr val="accent1"/>
          </a:fillRef>
          <a:effectRef idx="0">
            <a:schemeClr val="accent1"/>
          </a:effectRef>
          <a:fontRef idx="minor">
            <a:schemeClr val="tx1"/>
          </a:fontRef>
        </p:style>
      </p:cxnSp>
      <p:sp>
        <p:nvSpPr>
          <p:cNvPr id="92" name="CuadroTexto 91">
            <a:extLst>
              <a:ext uri="{FF2B5EF4-FFF2-40B4-BE49-F238E27FC236}">
                <a16:creationId xmlns:a16="http://schemas.microsoft.com/office/drawing/2014/main" xmlns="" id="{894F4896-DC6D-2943-B5A1-A663018FD569}"/>
              </a:ext>
            </a:extLst>
          </p:cNvPr>
          <p:cNvSpPr txBox="1"/>
          <p:nvPr/>
        </p:nvSpPr>
        <p:spPr>
          <a:xfrm>
            <a:off x="785698" y="488346"/>
            <a:ext cx="11405457" cy="523220"/>
          </a:xfrm>
          <a:prstGeom prst="rect">
            <a:avLst/>
          </a:prstGeom>
          <a:noFill/>
        </p:spPr>
        <p:txBody>
          <a:bodyPr wrap="square" rtlCol="0">
            <a:spAutoFit/>
          </a:bodyPr>
          <a:lstStyle/>
          <a:p>
            <a:pPr>
              <a:buClr>
                <a:srgbClr val="000000"/>
              </a:buClr>
              <a:buSzPts val="4400"/>
            </a:pPr>
            <a:r>
              <a:rPr lang="es-CO" sz="2800" b="1" dirty="0">
                <a:solidFill>
                  <a:schemeClr val="tx1">
                    <a:lumMod val="75000"/>
                    <a:lumOff val="25000"/>
                  </a:schemeClr>
                </a:solidFill>
                <a:latin typeface="Arial Black" panose="020B0604020202020204" pitchFamily="34" charset="0"/>
                <a:sym typeface="Arial"/>
              </a:rPr>
              <a:t>11. Infraestructura</a:t>
            </a:r>
          </a:p>
        </p:txBody>
      </p:sp>
      <p:graphicFrame>
        <p:nvGraphicFramePr>
          <p:cNvPr id="2" name="Tabla 1">
            <a:extLst>
              <a:ext uri="{FF2B5EF4-FFF2-40B4-BE49-F238E27FC236}">
                <a16:creationId xmlns:a16="http://schemas.microsoft.com/office/drawing/2014/main" xmlns="" id="{F6461D6C-BEDC-E80D-699A-5FDC06ABC35A}"/>
              </a:ext>
            </a:extLst>
          </p:cNvPr>
          <p:cNvGraphicFramePr>
            <a:graphicFrameLocks noGrp="1"/>
          </p:cNvGraphicFramePr>
          <p:nvPr>
            <p:extLst>
              <p:ext uri="{D42A27DB-BD31-4B8C-83A1-F6EECF244321}">
                <p14:modId xmlns:p14="http://schemas.microsoft.com/office/powerpoint/2010/main" val="957803306"/>
              </p:ext>
            </p:extLst>
          </p:nvPr>
        </p:nvGraphicFramePr>
        <p:xfrm>
          <a:off x="1101925" y="2709678"/>
          <a:ext cx="14498588" cy="6302553"/>
        </p:xfrm>
        <a:graphic>
          <a:graphicData uri="http://schemas.openxmlformats.org/drawingml/2006/table">
            <a:tbl>
              <a:tblPr firstRow="1" firstCol="1" bandRow="1">
                <a:tableStyleId>{5C22544A-7EE6-4342-B048-85BDC9FD1C3A}</a:tableStyleId>
              </a:tblPr>
              <a:tblGrid>
                <a:gridCol w="1296144">
                  <a:extLst>
                    <a:ext uri="{9D8B030D-6E8A-4147-A177-3AD203B41FA5}">
                      <a16:colId xmlns:a16="http://schemas.microsoft.com/office/drawing/2014/main" xmlns="" val="1677420301"/>
                    </a:ext>
                  </a:extLst>
                </a:gridCol>
                <a:gridCol w="2304256">
                  <a:extLst>
                    <a:ext uri="{9D8B030D-6E8A-4147-A177-3AD203B41FA5}">
                      <a16:colId xmlns:a16="http://schemas.microsoft.com/office/drawing/2014/main" xmlns="" val="2127914634"/>
                    </a:ext>
                  </a:extLst>
                </a:gridCol>
                <a:gridCol w="2060721">
                  <a:extLst>
                    <a:ext uri="{9D8B030D-6E8A-4147-A177-3AD203B41FA5}">
                      <a16:colId xmlns:a16="http://schemas.microsoft.com/office/drawing/2014/main" xmlns="" val="2415926192"/>
                    </a:ext>
                  </a:extLst>
                </a:gridCol>
                <a:gridCol w="2475782">
                  <a:extLst>
                    <a:ext uri="{9D8B030D-6E8A-4147-A177-3AD203B41FA5}">
                      <a16:colId xmlns:a16="http://schemas.microsoft.com/office/drawing/2014/main" xmlns="" val="514069178"/>
                    </a:ext>
                  </a:extLst>
                </a:gridCol>
                <a:gridCol w="3812277">
                  <a:extLst>
                    <a:ext uri="{9D8B030D-6E8A-4147-A177-3AD203B41FA5}">
                      <a16:colId xmlns:a16="http://schemas.microsoft.com/office/drawing/2014/main" xmlns="" val="278051430"/>
                    </a:ext>
                  </a:extLst>
                </a:gridCol>
                <a:gridCol w="2549408">
                  <a:extLst>
                    <a:ext uri="{9D8B030D-6E8A-4147-A177-3AD203B41FA5}">
                      <a16:colId xmlns:a16="http://schemas.microsoft.com/office/drawing/2014/main" xmlns="" val="3297567188"/>
                    </a:ext>
                  </a:extLst>
                </a:gridCol>
              </a:tblGrid>
              <a:tr h="1375669">
                <a:tc>
                  <a:txBody>
                    <a:bodyPr/>
                    <a:lstStyle/>
                    <a:p>
                      <a:pPr algn="ctr">
                        <a:lnSpc>
                          <a:spcPct val="115000"/>
                        </a:lnSpc>
                        <a:spcAft>
                          <a:spcPts val="1000"/>
                        </a:spcAft>
                      </a:pPr>
                      <a:r>
                        <a:rPr lang="es-ES" sz="2400" dirty="0">
                          <a:solidFill>
                            <a:schemeClr val="tx1"/>
                          </a:solidFill>
                          <a:effectLst/>
                        </a:rPr>
                        <a:t>No.</a:t>
                      </a:r>
                      <a:endParaRPr lang="es-ES" sz="2400" dirty="0">
                        <a:solidFill>
                          <a:schemeClr val="tx1"/>
                        </a:solidFill>
                        <a:effectLst/>
                        <a:latin typeface="Arial Narrow" panose="020B0606020202030204" pitchFamily="34" charset="0"/>
                        <a:ea typeface="Arial Narrow" panose="020B0606020202030204" pitchFamily="34" charset="0"/>
                        <a:cs typeface="Arial Narrow" panose="020B0606020202030204" pitchFamily="34" charset="0"/>
                      </a:endParaRPr>
                    </a:p>
                  </a:txBody>
                  <a:tcPr marL="68580" marR="68580" marT="0" marB="0" anchor="ctr">
                    <a:solidFill>
                      <a:srgbClr val="B9CC3D"/>
                    </a:solidFill>
                  </a:tcPr>
                </a:tc>
                <a:tc>
                  <a:txBody>
                    <a:bodyPr/>
                    <a:lstStyle/>
                    <a:p>
                      <a:pPr algn="ctr">
                        <a:lnSpc>
                          <a:spcPct val="115000"/>
                        </a:lnSpc>
                        <a:spcAft>
                          <a:spcPts val="1000"/>
                        </a:spcAft>
                      </a:pPr>
                      <a:r>
                        <a:rPr lang="es-ES" sz="2400" dirty="0">
                          <a:solidFill>
                            <a:schemeClr val="tx1"/>
                          </a:solidFill>
                          <a:effectLst/>
                        </a:rPr>
                        <a:t>PROYECTO</a:t>
                      </a:r>
                      <a:endParaRPr lang="es-ES" sz="2400" dirty="0">
                        <a:solidFill>
                          <a:schemeClr val="tx1"/>
                        </a:solidFill>
                        <a:effectLst/>
                        <a:latin typeface="Arial Narrow" panose="020B0606020202030204" pitchFamily="34" charset="0"/>
                        <a:ea typeface="Arial Narrow" panose="020B0606020202030204" pitchFamily="34" charset="0"/>
                        <a:cs typeface="Arial Narrow" panose="020B0606020202030204" pitchFamily="34" charset="0"/>
                      </a:endParaRPr>
                    </a:p>
                  </a:txBody>
                  <a:tcPr marL="68580" marR="68580" marT="0" marB="0" anchor="ctr">
                    <a:solidFill>
                      <a:srgbClr val="B9CC3D"/>
                    </a:solidFill>
                  </a:tcPr>
                </a:tc>
                <a:tc>
                  <a:txBody>
                    <a:bodyPr/>
                    <a:lstStyle/>
                    <a:p>
                      <a:pPr algn="ctr">
                        <a:lnSpc>
                          <a:spcPct val="115000"/>
                        </a:lnSpc>
                        <a:spcAft>
                          <a:spcPts val="1000"/>
                        </a:spcAft>
                      </a:pPr>
                      <a:r>
                        <a:rPr lang="es-ES" sz="2400" dirty="0">
                          <a:solidFill>
                            <a:schemeClr val="tx1"/>
                          </a:solidFill>
                          <a:effectLst/>
                        </a:rPr>
                        <a:t>LOCALIDAD</a:t>
                      </a:r>
                      <a:endParaRPr lang="es-ES" sz="2400" dirty="0">
                        <a:solidFill>
                          <a:schemeClr val="tx1"/>
                        </a:solidFill>
                        <a:effectLst/>
                        <a:latin typeface="Arial Narrow" panose="020B0606020202030204" pitchFamily="34" charset="0"/>
                        <a:ea typeface="Arial Narrow" panose="020B0606020202030204" pitchFamily="34" charset="0"/>
                        <a:cs typeface="Arial Narrow" panose="020B0606020202030204" pitchFamily="34" charset="0"/>
                      </a:endParaRPr>
                    </a:p>
                  </a:txBody>
                  <a:tcPr marL="68580" marR="68580" marT="0" marB="0" anchor="ctr">
                    <a:solidFill>
                      <a:srgbClr val="B9CC3D"/>
                    </a:solidFill>
                  </a:tcPr>
                </a:tc>
                <a:tc>
                  <a:txBody>
                    <a:bodyPr/>
                    <a:lstStyle/>
                    <a:p>
                      <a:pPr algn="ctr">
                        <a:lnSpc>
                          <a:spcPct val="115000"/>
                        </a:lnSpc>
                        <a:spcAft>
                          <a:spcPts val="1000"/>
                        </a:spcAft>
                      </a:pPr>
                      <a:r>
                        <a:rPr lang="es-ES" sz="2400" dirty="0">
                          <a:solidFill>
                            <a:schemeClr val="tx1"/>
                          </a:solidFill>
                          <a:effectLst/>
                        </a:rPr>
                        <a:t>TIPO DE ESTUDIO</a:t>
                      </a:r>
                      <a:endParaRPr lang="es-ES" sz="2400" dirty="0">
                        <a:solidFill>
                          <a:schemeClr val="tx1"/>
                        </a:solidFill>
                        <a:effectLst/>
                        <a:latin typeface="Arial Narrow" panose="020B0606020202030204" pitchFamily="34" charset="0"/>
                        <a:ea typeface="Arial Narrow" panose="020B0606020202030204" pitchFamily="34" charset="0"/>
                        <a:cs typeface="Arial Narrow" panose="020B0606020202030204" pitchFamily="34" charset="0"/>
                      </a:endParaRPr>
                    </a:p>
                  </a:txBody>
                  <a:tcPr marL="68580" marR="68580" marT="0" marB="0" anchor="ctr">
                    <a:solidFill>
                      <a:srgbClr val="B9CC3D"/>
                    </a:solidFill>
                  </a:tcPr>
                </a:tc>
                <a:tc>
                  <a:txBody>
                    <a:bodyPr/>
                    <a:lstStyle/>
                    <a:p>
                      <a:pPr algn="ctr">
                        <a:lnSpc>
                          <a:spcPct val="115000"/>
                        </a:lnSpc>
                        <a:spcAft>
                          <a:spcPts val="1000"/>
                        </a:spcAft>
                      </a:pPr>
                      <a:r>
                        <a:rPr lang="es-ES" sz="2400" dirty="0">
                          <a:solidFill>
                            <a:schemeClr val="tx1"/>
                          </a:solidFill>
                          <a:effectLst/>
                        </a:rPr>
                        <a:t>OFICIO APROBACIÓN</a:t>
                      </a:r>
                      <a:endParaRPr lang="es-ES" sz="2400" dirty="0">
                        <a:solidFill>
                          <a:schemeClr val="tx1"/>
                        </a:solidFill>
                        <a:effectLst/>
                        <a:latin typeface="Arial Narrow" panose="020B0606020202030204" pitchFamily="34" charset="0"/>
                        <a:ea typeface="Arial Narrow" panose="020B0606020202030204" pitchFamily="34" charset="0"/>
                        <a:cs typeface="Arial Narrow" panose="020B0606020202030204" pitchFamily="34" charset="0"/>
                      </a:endParaRPr>
                    </a:p>
                  </a:txBody>
                  <a:tcPr marL="68580" marR="68580" marT="0" marB="0" anchor="ctr">
                    <a:solidFill>
                      <a:srgbClr val="B9CC3D"/>
                    </a:solidFill>
                  </a:tcPr>
                </a:tc>
                <a:tc>
                  <a:txBody>
                    <a:bodyPr/>
                    <a:lstStyle/>
                    <a:p>
                      <a:pPr algn="ctr">
                        <a:lnSpc>
                          <a:spcPct val="115000"/>
                        </a:lnSpc>
                        <a:spcAft>
                          <a:spcPts val="1000"/>
                        </a:spcAft>
                      </a:pPr>
                      <a:r>
                        <a:rPr lang="es-ES" sz="2400" dirty="0">
                          <a:solidFill>
                            <a:schemeClr val="tx1"/>
                          </a:solidFill>
                          <a:effectLst/>
                        </a:rPr>
                        <a:t>FECHA</a:t>
                      </a:r>
                      <a:endParaRPr lang="es-ES" sz="2400" dirty="0">
                        <a:solidFill>
                          <a:schemeClr val="tx1"/>
                        </a:solidFill>
                        <a:effectLst/>
                        <a:latin typeface="Arial Narrow" panose="020B0606020202030204" pitchFamily="34" charset="0"/>
                        <a:ea typeface="Arial Narrow" panose="020B0606020202030204" pitchFamily="34" charset="0"/>
                        <a:cs typeface="Arial Narrow" panose="020B0606020202030204" pitchFamily="34" charset="0"/>
                      </a:endParaRPr>
                    </a:p>
                  </a:txBody>
                  <a:tcPr marL="68580" marR="68580" marT="0" marB="0" anchor="ctr">
                    <a:solidFill>
                      <a:srgbClr val="B9CC3D"/>
                    </a:solidFill>
                  </a:tcPr>
                </a:tc>
                <a:extLst>
                  <a:ext uri="{0D108BD9-81ED-4DB2-BD59-A6C34878D82A}">
                    <a16:rowId xmlns:a16="http://schemas.microsoft.com/office/drawing/2014/main" xmlns="" val="1687459788"/>
                  </a:ext>
                </a:extLst>
              </a:tr>
              <a:tr h="1774165">
                <a:tc>
                  <a:txBody>
                    <a:bodyPr/>
                    <a:lstStyle/>
                    <a:p>
                      <a:pPr algn="ctr">
                        <a:lnSpc>
                          <a:spcPct val="115000"/>
                        </a:lnSpc>
                        <a:spcAft>
                          <a:spcPts val="1000"/>
                        </a:spcAft>
                      </a:pPr>
                      <a:r>
                        <a:rPr lang="es-ES" sz="2400" dirty="0">
                          <a:solidFill>
                            <a:schemeClr val="tx1"/>
                          </a:solidFill>
                          <a:effectLst/>
                        </a:rPr>
                        <a:t>1</a:t>
                      </a:r>
                      <a:endParaRPr lang="es-ES" sz="2400" dirty="0">
                        <a:solidFill>
                          <a:schemeClr val="tx1"/>
                        </a:solidFill>
                        <a:effectLst/>
                        <a:latin typeface="Arial Narrow" panose="020B0606020202030204" pitchFamily="34" charset="0"/>
                        <a:ea typeface="Arial Narrow" panose="020B0606020202030204" pitchFamily="34" charset="0"/>
                        <a:cs typeface="Arial Narrow" panose="020B0606020202030204" pitchFamily="34" charset="0"/>
                      </a:endParaRPr>
                    </a:p>
                  </a:txBody>
                  <a:tcPr marL="68580" marR="68580" marT="0" marB="0" anchor="ctr">
                    <a:solidFill>
                      <a:schemeClr val="bg1"/>
                    </a:solidFill>
                  </a:tcPr>
                </a:tc>
                <a:tc>
                  <a:txBody>
                    <a:bodyPr/>
                    <a:lstStyle/>
                    <a:p>
                      <a:pPr algn="ctr">
                        <a:lnSpc>
                          <a:spcPct val="115000"/>
                        </a:lnSpc>
                        <a:spcAft>
                          <a:spcPts val="1000"/>
                        </a:spcAft>
                      </a:pPr>
                      <a:r>
                        <a:rPr lang="es-ES" sz="2400" dirty="0">
                          <a:effectLst/>
                        </a:rPr>
                        <a:t>EDS Bosa Central</a:t>
                      </a:r>
                      <a:endParaRPr lang="es-ES" sz="2400" dirty="0">
                        <a:effectLst/>
                        <a:latin typeface="Arial Narrow" panose="020B0606020202030204" pitchFamily="34" charset="0"/>
                        <a:ea typeface="Arial Narrow" panose="020B0606020202030204" pitchFamily="34" charset="0"/>
                        <a:cs typeface="Arial Narrow" panose="020B0606020202030204" pitchFamily="34" charset="0"/>
                      </a:endParaRPr>
                    </a:p>
                  </a:txBody>
                  <a:tcPr marL="68580" marR="68580" marT="0" marB="0" anchor="ctr">
                    <a:solidFill>
                      <a:schemeClr val="bg1"/>
                    </a:solidFill>
                  </a:tcPr>
                </a:tc>
                <a:tc>
                  <a:txBody>
                    <a:bodyPr/>
                    <a:lstStyle/>
                    <a:p>
                      <a:pPr algn="ctr">
                        <a:lnSpc>
                          <a:spcPct val="115000"/>
                        </a:lnSpc>
                        <a:spcAft>
                          <a:spcPts val="1000"/>
                        </a:spcAft>
                      </a:pPr>
                      <a:r>
                        <a:rPr lang="es-ES" sz="2400" dirty="0">
                          <a:effectLst/>
                        </a:rPr>
                        <a:t>Bosa</a:t>
                      </a:r>
                      <a:endParaRPr lang="es-ES" sz="2400" dirty="0">
                        <a:effectLst/>
                        <a:latin typeface="Arial Narrow" panose="020B0606020202030204" pitchFamily="34" charset="0"/>
                        <a:ea typeface="Arial Narrow" panose="020B0606020202030204" pitchFamily="34" charset="0"/>
                        <a:cs typeface="Arial Narrow" panose="020B0606020202030204" pitchFamily="34" charset="0"/>
                      </a:endParaRPr>
                    </a:p>
                  </a:txBody>
                  <a:tcPr marL="68580" marR="68580" marT="0" marB="0" anchor="ctr">
                    <a:solidFill>
                      <a:schemeClr val="bg1"/>
                    </a:solidFill>
                  </a:tcPr>
                </a:tc>
                <a:tc>
                  <a:txBody>
                    <a:bodyPr/>
                    <a:lstStyle/>
                    <a:p>
                      <a:pPr algn="ctr">
                        <a:lnSpc>
                          <a:spcPct val="115000"/>
                        </a:lnSpc>
                        <a:spcAft>
                          <a:spcPts val="1000"/>
                        </a:spcAft>
                      </a:pPr>
                      <a:r>
                        <a:rPr lang="es-ES" sz="2400" dirty="0">
                          <a:effectLst/>
                        </a:rPr>
                        <a:t>EDAU</a:t>
                      </a:r>
                      <a:endParaRPr lang="es-ES" sz="2400" dirty="0">
                        <a:effectLst/>
                        <a:latin typeface="Arial Narrow" panose="020B0606020202030204" pitchFamily="34" charset="0"/>
                        <a:ea typeface="Arial Narrow" panose="020B0606020202030204" pitchFamily="34" charset="0"/>
                        <a:cs typeface="Arial Narrow" panose="020B0606020202030204" pitchFamily="34" charset="0"/>
                      </a:endParaRPr>
                    </a:p>
                  </a:txBody>
                  <a:tcPr marL="68580" marR="68580" marT="0" marB="0" anchor="ctr">
                    <a:solidFill>
                      <a:schemeClr val="bg1"/>
                    </a:solidFill>
                  </a:tcPr>
                </a:tc>
                <a:tc>
                  <a:txBody>
                    <a:bodyPr/>
                    <a:lstStyle/>
                    <a:p>
                      <a:pPr algn="ctr">
                        <a:lnSpc>
                          <a:spcPct val="115000"/>
                        </a:lnSpc>
                        <a:spcAft>
                          <a:spcPts val="1000"/>
                        </a:spcAft>
                      </a:pPr>
                      <a:r>
                        <a:rPr lang="es-ES" sz="2400" dirty="0">
                          <a:effectLst/>
                        </a:rPr>
                        <a:t>Orfeo 20212242386101</a:t>
                      </a:r>
                      <a:endParaRPr lang="es-ES" sz="2400" dirty="0">
                        <a:effectLst/>
                        <a:latin typeface="Arial Narrow" panose="020B0606020202030204" pitchFamily="34" charset="0"/>
                        <a:ea typeface="Arial Narrow" panose="020B0606020202030204" pitchFamily="34" charset="0"/>
                        <a:cs typeface="Arial Narrow" panose="020B0606020202030204" pitchFamily="34" charset="0"/>
                      </a:endParaRPr>
                    </a:p>
                  </a:txBody>
                  <a:tcPr marL="68580" marR="68580" marT="0" marB="0" anchor="ctr">
                    <a:solidFill>
                      <a:schemeClr val="bg1"/>
                    </a:solidFill>
                  </a:tcPr>
                </a:tc>
                <a:tc>
                  <a:txBody>
                    <a:bodyPr/>
                    <a:lstStyle/>
                    <a:p>
                      <a:pPr algn="ctr">
                        <a:lnSpc>
                          <a:spcPct val="115000"/>
                        </a:lnSpc>
                        <a:spcAft>
                          <a:spcPts val="1000"/>
                        </a:spcAft>
                      </a:pPr>
                      <a:r>
                        <a:rPr lang="es-ES" sz="2400" dirty="0">
                          <a:effectLst/>
                        </a:rPr>
                        <a:t>23/04/2021</a:t>
                      </a:r>
                      <a:endParaRPr lang="es-ES" sz="2400" dirty="0">
                        <a:effectLst/>
                        <a:latin typeface="Arial Narrow" panose="020B0606020202030204" pitchFamily="34" charset="0"/>
                        <a:ea typeface="Arial Narrow" panose="020B0606020202030204" pitchFamily="34" charset="0"/>
                        <a:cs typeface="Arial Narrow" panose="020B0606020202030204" pitchFamily="34" charset="0"/>
                      </a:endParaRPr>
                    </a:p>
                  </a:txBody>
                  <a:tcPr marL="68580" marR="68580" marT="0" marB="0" anchor="ctr">
                    <a:solidFill>
                      <a:schemeClr val="bg1"/>
                    </a:solidFill>
                  </a:tcPr>
                </a:tc>
                <a:extLst>
                  <a:ext uri="{0D108BD9-81ED-4DB2-BD59-A6C34878D82A}">
                    <a16:rowId xmlns:a16="http://schemas.microsoft.com/office/drawing/2014/main" xmlns="" val="2709577828"/>
                  </a:ext>
                </a:extLst>
              </a:tr>
              <a:tr h="1296144">
                <a:tc>
                  <a:txBody>
                    <a:bodyPr/>
                    <a:lstStyle/>
                    <a:p>
                      <a:pPr algn="ctr">
                        <a:lnSpc>
                          <a:spcPct val="115000"/>
                        </a:lnSpc>
                        <a:spcAft>
                          <a:spcPts val="1000"/>
                        </a:spcAft>
                      </a:pPr>
                      <a:r>
                        <a:rPr lang="es-ES" sz="2400" dirty="0">
                          <a:solidFill>
                            <a:schemeClr val="tx1"/>
                          </a:solidFill>
                          <a:effectLst/>
                        </a:rPr>
                        <a:t>2</a:t>
                      </a:r>
                      <a:endParaRPr lang="es-ES" sz="2400" dirty="0">
                        <a:solidFill>
                          <a:schemeClr val="tx1"/>
                        </a:solidFill>
                        <a:effectLst/>
                        <a:latin typeface="Arial Narrow" panose="020B0606020202030204" pitchFamily="34" charset="0"/>
                        <a:ea typeface="Arial Narrow" panose="020B0606020202030204" pitchFamily="34" charset="0"/>
                        <a:cs typeface="Arial Narrow" panose="020B0606020202030204" pitchFamily="34" charset="0"/>
                      </a:endParaRPr>
                    </a:p>
                  </a:txBody>
                  <a:tcPr marL="68580" marR="68580" marT="0" marB="0" anchor="ctr"/>
                </a:tc>
                <a:tc>
                  <a:txBody>
                    <a:bodyPr/>
                    <a:lstStyle/>
                    <a:p>
                      <a:pPr algn="ctr">
                        <a:lnSpc>
                          <a:spcPct val="115000"/>
                        </a:lnSpc>
                        <a:spcAft>
                          <a:spcPts val="1000"/>
                        </a:spcAft>
                      </a:pPr>
                      <a:r>
                        <a:rPr lang="es-ES" sz="2400" dirty="0">
                          <a:effectLst/>
                        </a:rPr>
                        <a:t>PI UPI Bosa</a:t>
                      </a:r>
                      <a:endParaRPr lang="es-ES" sz="2400" dirty="0">
                        <a:effectLst/>
                        <a:latin typeface="Arial Narrow" panose="020B0606020202030204" pitchFamily="34" charset="0"/>
                        <a:ea typeface="Arial Narrow" panose="020B0606020202030204" pitchFamily="34" charset="0"/>
                        <a:cs typeface="Arial Narrow" panose="020B0606020202030204" pitchFamily="34" charset="0"/>
                      </a:endParaRPr>
                    </a:p>
                  </a:txBody>
                  <a:tcPr marL="68580" marR="68580" marT="0" marB="0" anchor="ctr"/>
                </a:tc>
                <a:tc>
                  <a:txBody>
                    <a:bodyPr/>
                    <a:lstStyle/>
                    <a:p>
                      <a:pPr algn="ctr">
                        <a:lnSpc>
                          <a:spcPct val="115000"/>
                        </a:lnSpc>
                        <a:spcAft>
                          <a:spcPts val="1000"/>
                        </a:spcAft>
                      </a:pPr>
                      <a:r>
                        <a:rPr lang="es-ES" sz="2400" dirty="0">
                          <a:effectLst/>
                        </a:rPr>
                        <a:t>Bosa</a:t>
                      </a:r>
                      <a:endParaRPr lang="es-ES" sz="2400" dirty="0">
                        <a:effectLst/>
                        <a:latin typeface="Arial Narrow" panose="020B0606020202030204" pitchFamily="34" charset="0"/>
                        <a:ea typeface="Arial Narrow" panose="020B0606020202030204" pitchFamily="34" charset="0"/>
                        <a:cs typeface="Arial Narrow" panose="020B0606020202030204" pitchFamily="34" charset="0"/>
                      </a:endParaRPr>
                    </a:p>
                  </a:txBody>
                  <a:tcPr marL="68580" marR="68580" marT="0" marB="0" anchor="ctr"/>
                </a:tc>
                <a:tc>
                  <a:txBody>
                    <a:bodyPr/>
                    <a:lstStyle/>
                    <a:p>
                      <a:pPr algn="ctr">
                        <a:lnSpc>
                          <a:spcPct val="115000"/>
                        </a:lnSpc>
                        <a:spcAft>
                          <a:spcPts val="1000"/>
                        </a:spcAft>
                      </a:pPr>
                      <a:r>
                        <a:rPr lang="es-ES" sz="2400" dirty="0">
                          <a:effectLst/>
                        </a:rPr>
                        <a:t>EDAU</a:t>
                      </a:r>
                      <a:endParaRPr lang="es-ES" sz="2400" dirty="0">
                        <a:effectLst/>
                        <a:latin typeface="Arial Narrow" panose="020B0606020202030204" pitchFamily="34" charset="0"/>
                        <a:ea typeface="Arial Narrow" panose="020B0606020202030204" pitchFamily="34" charset="0"/>
                        <a:cs typeface="Arial Narrow" panose="020B0606020202030204" pitchFamily="34" charset="0"/>
                      </a:endParaRPr>
                    </a:p>
                  </a:txBody>
                  <a:tcPr marL="68580" marR="68580" marT="0" marB="0" anchor="ctr"/>
                </a:tc>
                <a:tc>
                  <a:txBody>
                    <a:bodyPr/>
                    <a:lstStyle/>
                    <a:p>
                      <a:pPr algn="ctr">
                        <a:lnSpc>
                          <a:spcPct val="115000"/>
                        </a:lnSpc>
                        <a:spcAft>
                          <a:spcPts val="1000"/>
                        </a:spcAft>
                      </a:pPr>
                      <a:r>
                        <a:rPr lang="es-ES" sz="2400" dirty="0">
                          <a:effectLst/>
                        </a:rPr>
                        <a:t>Orfeo 20212246729431</a:t>
                      </a:r>
                      <a:endParaRPr lang="es-ES" sz="2400" dirty="0">
                        <a:effectLst/>
                        <a:latin typeface="Arial Narrow" panose="020B0606020202030204" pitchFamily="34" charset="0"/>
                        <a:ea typeface="Arial Narrow" panose="020B0606020202030204" pitchFamily="34" charset="0"/>
                        <a:cs typeface="Arial Narrow" panose="020B0606020202030204" pitchFamily="34" charset="0"/>
                      </a:endParaRPr>
                    </a:p>
                  </a:txBody>
                  <a:tcPr marL="68580" marR="68580" marT="0" marB="0" anchor="ctr"/>
                </a:tc>
                <a:tc>
                  <a:txBody>
                    <a:bodyPr/>
                    <a:lstStyle/>
                    <a:p>
                      <a:pPr algn="ctr">
                        <a:lnSpc>
                          <a:spcPct val="115000"/>
                        </a:lnSpc>
                        <a:spcAft>
                          <a:spcPts val="1000"/>
                        </a:spcAft>
                      </a:pPr>
                      <a:r>
                        <a:rPr lang="es-ES" sz="2400" dirty="0">
                          <a:effectLst/>
                        </a:rPr>
                        <a:t>14/12/2021</a:t>
                      </a:r>
                      <a:endParaRPr lang="es-ES" sz="2400" dirty="0">
                        <a:effectLst/>
                        <a:latin typeface="Arial Narrow" panose="020B0606020202030204" pitchFamily="34" charset="0"/>
                        <a:ea typeface="Arial Narrow" panose="020B0606020202030204" pitchFamily="34" charset="0"/>
                        <a:cs typeface="Arial Narrow" panose="020B0606020202030204" pitchFamily="34" charset="0"/>
                      </a:endParaRPr>
                    </a:p>
                  </a:txBody>
                  <a:tcPr marL="68580" marR="68580" marT="0" marB="0" anchor="ctr"/>
                </a:tc>
                <a:extLst>
                  <a:ext uri="{0D108BD9-81ED-4DB2-BD59-A6C34878D82A}">
                    <a16:rowId xmlns:a16="http://schemas.microsoft.com/office/drawing/2014/main" xmlns="" val="1475798721"/>
                  </a:ext>
                </a:extLst>
              </a:tr>
              <a:tr h="1856575">
                <a:tc>
                  <a:txBody>
                    <a:bodyPr/>
                    <a:lstStyle/>
                    <a:p>
                      <a:pPr algn="ctr">
                        <a:lnSpc>
                          <a:spcPct val="115000"/>
                        </a:lnSpc>
                        <a:spcAft>
                          <a:spcPts val="1000"/>
                        </a:spcAft>
                      </a:pPr>
                      <a:r>
                        <a:rPr lang="es-ES" sz="2400" dirty="0">
                          <a:solidFill>
                            <a:schemeClr val="tx1"/>
                          </a:solidFill>
                          <a:effectLst/>
                        </a:rPr>
                        <a:t>3</a:t>
                      </a:r>
                      <a:endParaRPr lang="es-ES" sz="2400" dirty="0">
                        <a:solidFill>
                          <a:schemeClr val="tx1"/>
                        </a:solidFill>
                        <a:effectLst/>
                        <a:latin typeface="Arial Narrow" panose="020B0606020202030204" pitchFamily="34" charset="0"/>
                        <a:ea typeface="Arial Narrow" panose="020B0606020202030204" pitchFamily="34" charset="0"/>
                        <a:cs typeface="Arial Narrow" panose="020B0606020202030204" pitchFamily="34" charset="0"/>
                      </a:endParaRPr>
                    </a:p>
                  </a:txBody>
                  <a:tcPr marL="68580" marR="68580" marT="0" marB="0" anchor="ctr">
                    <a:noFill/>
                  </a:tcPr>
                </a:tc>
                <a:tc>
                  <a:txBody>
                    <a:bodyPr/>
                    <a:lstStyle/>
                    <a:p>
                      <a:pPr algn="ctr">
                        <a:lnSpc>
                          <a:spcPct val="115000"/>
                        </a:lnSpc>
                        <a:spcAft>
                          <a:spcPts val="1000"/>
                        </a:spcAft>
                      </a:pPr>
                      <a:r>
                        <a:rPr lang="es-ES" sz="2400" dirty="0">
                          <a:effectLst/>
                        </a:rPr>
                        <a:t>Patio Alimentadores</a:t>
                      </a:r>
                      <a:endParaRPr lang="es-ES" sz="2400" dirty="0">
                        <a:effectLst/>
                        <a:latin typeface="Arial Narrow" panose="020B0606020202030204" pitchFamily="34" charset="0"/>
                        <a:ea typeface="Arial Narrow" panose="020B0606020202030204" pitchFamily="34" charset="0"/>
                        <a:cs typeface="Arial Narrow" panose="020B0606020202030204" pitchFamily="34" charset="0"/>
                      </a:endParaRPr>
                    </a:p>
                  </a:txBody>
                  <a:tcPr marL="68580" marR="68580" marT="0" marB="0" anchor="ctr">
                    <a:noFill/>
                  </a:tcPr>
                </a:tc>
                <a:tc>
                  <a:txBody>
                    <a:bodyPr/>
                    <a:lstStyle/>
                    <a:p>
                      <a:pPr algn="ctr">
                        <a:lnSpc>
                          <a:spcPct val="115000"/>
                        </a:lnSpc>
                        <a:spcAft>
                          <a:spcPts val="1000"/>
                        </a:spcAft>
                      </a:pPr>
                      <a:r>
                        <a:rPr lang="es-ES" sz="2400" dirty="0">
                          <a:effectLst/>
                        </a:rPr>
                        <a:t>Bosa</a:t>
                      </a:r>
                      <a:endParaRPr lang="es-ES" sz="2400" dirty="0">
                        <a:effectLst/>
                        <a:latin typeface="Arial Narrow" panose="020B0606020202030204" pitchFamily="34" charset="0"/>
                        <a:ea typeface="Arial Narrow" panose="020B0606020202030204" pitchFamily="34" charset="0"/>
                        <a:cs typeface="Arial Narrow" panose="020B0606020202030204" pitchFamily="34" charset="0"/>
                      </a:endParaRPr>
                    </a:p>
                  </a:txBody>
                  <a:tcPr marL="68580" marR="68580" marT="0" marB="0" anchor="ctr">
                    <a:noFill/>
                  </a:tcPr>
                </a:tc>
                <a:tc>
                  <a:txBody>
                    <a:bodyPr/>
                    <a:lstStyle/>
                    <a:p>
                      <a:pPr algn="ctr">
                        <a:lnSpc>
                          <a:spcPct val="115000"/>
                        </a:lnSpc>
                        <a:spcAft>
                          <a:spcPts val="1000"/>
                        </a:spcAft>
                      </a:pPr>
                      <a:r>
                        <a:rPr lang="es-ES" sz="2400" dirty="0">
                          <a:effectLst/>
                        </a:rPr>
                        <a:t>ET</a:t>
                      </a:r>
                      <a:endParaRPr lang="es-ES" sz="2400" dirty="0">
                        <a:effectLst/>
                        <a:latin typeface="Arial Narrow" panose="020B0606020202030204" pitchFamily="34" charset="0"/>
                        <a:ea typeface="Arial Narrow" panose="020B0606020202030204" pitchFamily="34" charset="0"/>
                        <a:cs typeface="Arial Narrow" panose="020B0606020202030204" pitchFamily="34" charset="0"/>
                      </a:endParaRPr>
                    </a:p>
                  </a:txBody>
                  <a:tcPr marL="68580" marR="68580" marT="0" marB="0" anchor="ctr">
                    <a:noFill/>
                  </a:tcPr>
                </a:tc>
                <a:tc>
                  <a:txBody>
                    <a:bodyPr/>
                    <a:lstStyle/>
                    <a:p>
                      <a:pPr algn="ctr">
                        <a:lnSpc>
                          <a:spcPct val="115000"/>
                        </a:lnSpc>
                        <a:spcAft>
                          <a:spcPts val="1000"/>
                        </a:spcAft>
                      </a:pPr>
                      <a:r>
                        <a:rPr lang="es-ES" sz="2400" dirty="0">
                          <a:effectLst/>
                        </a:rPr>
                        <a:t>Orfeo 20212246700461</a:t>
                      </a:r>
                      <a:endParaRPr lang="es-ES" sz="2400" dirty="0">
                        <a:effectLst/>
                        <a:latin typeface="Arial Narrow" panose="020B0606020202030204" pitchFamily="34" charset="0"/>
                        <a:ea typeface="Arial Narrow" panose="020B0606020202030204" pitchFamily="34" charset="0"/>
                        <a:cs typeface="Arial Narrow" panose="020B0606020202030204" pitchFamily="34" charset="0"/>
                      </a:endParaRPr>
                    </a:p>
                  </a:txBody>
                  <a:tcPr marL="68580" marR="68580" marT="0" marB="0" anchor="ctr">
                    <a:noFill/>
                  </a:tcPr>
                </a:tc>
                <a:tc>
                  <a:txBody>
                    <a:bodyPr/>
                    <a:lstStyle/>
                    <a:p>
                      <a:pPr algn="ctr">
                        <a:lnSpc>
                          <a:spcPct val="115000"/>
                        </a:lnSpc>
                        <a:spcAft>
                          <a:spcPts val="1000"/>
                        </a:spcAft>
                      </a:pPr>
                      <a:r>
                        <a:rPr lang="es-ES" sz="2400" dirty="0">
                          <a:effectLst/>
                        </a:rPr>
                        <a:t>6/12/2021</a:t>
                      </a:r>
                      <a:endParaRPr lang="es-ES" sz="2400" dirty="0">
                        <a:effectLst/>
                        <a:latin typeface="Arial Narrow" panose="020B0606020202030204" pitchFamily="34" charset="0"/>
                        <a:ea typeface="Arial Narrow" panose="020B0606020202030204" pitchFamily="34" charset="0"/>
                        <a:cs typeface="Arial Narrow" panose="020B0606020202030204" pitchFamily="34" charset="0"/>
                      </a:endParaRPr>
                    </a:p>
                  </a:txBody>
                  <a:tcPr marL="68580" marR="68580" marT="0" marB="0" anchor="ctr">
                    <a:noFill/>
                  </a:tcPr>
                </a:tc>
                <a:extLst>
                  <a:ext uri="{0D108BD9-81ED-4DB2-BD59-A6C34878D82A}">
                    <a16:rowId xmlns:a16="http://schemas.microsoft.com/office/drawing/2014/main" xmlns="" val="257838160"/>
                  </a:ext>
                </a:extLst>
              </a:tr>
            </a:tbl>
          </a:graphicData>
        </a:graphic>
      </p:graphicFrame>
      <p:cxnSp>
        <p:nvCxnSpPr>
          <p:cNvPr id="8" name="Conector recto 7">
            <a:extLst>
              <a:ext uri="{FF2B5EF4-FFF2-40B4-BE49-F238E27FC236}">
                <a16:creationId xmlns:a16="http://schemas.microsoft.com/office/drawing/2014/main" xmlns="" id="{740B8EC6-BF39-FC2F-6D93-A605E6C46EB7}"/>
              </a:ext>
            </a:extLst>
          </p:cNvPr>
          <p:cNvCxnSpPr>
            <a:cxnSpLocks/>
          </p:cNvCxnSpPr>
          <p:nvPr/>
        </p:nvCxnSpPr>
        <p:spPr>
          <a:xfrm>
            <a:off x="1101925" y="2709678"/>
            <a:ext cx="0" cy="5871164"/>
          </a:xfrm>
          <a:prstGeom prst="line">
            <a:avLst/>
          </a:prstGeom>
          <a:ln w="254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 name="Conector recto 47">
            <a:extLst>
              <a:ext uri="{FF2B5EF4-FFF2-40B4-BE49-F238E27FC236}">
                <a16:creationId xmlns:a16="http://schemas.microsoft.com/office/drawing/2014/main" xmlns="" id="{943BD517-5D97-0A2C-E56C-E7EB143C549D}"/>
              </a:ext>
            </a:extLst>
          </p:cNvPr>
          <p:cNvCxnSpPr>
            <a:cxnSpLocks/>
          </p:cNvCxnSpPr>
          <p:nvPr/>
        </p:nvCxnSpPr>
        <p:spPr>
          <a:xfrm>
            <a:off x="2398068" y="2709678"/>
            <a:ext cx="0" cy="5871164"/>
          </a:xfrm>
          <a:prstGeom prst="line">
            <a:avLst/>
          </a:prstGeom>
          <a:ln w="254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Conector recto 65">
            <a:extLst>
              <a:ext uri="{FF2B5EF4-FFF2-40B4-BE49-F238E27FC236}">
                <a16:creationId xmlns:a16="http://schemas.microsoft.com/office/drawing/2014/main" xmlns="" id="{1E14311A-E3F2-7DC2-7288-A81A41E44ED7}"/>
              </a:ext>
            </a:extLst>
          </p:cNvPr>
          <p:cNvCxnSpPr>
            <a:cxnSpLocks/>
          </p:cNvCxnSpPr>
          <p:nvPr/>
        </p:nvCxnSpPr>
        <p:spPr>
          <a:xfrm>
            <a:off x="4702324" y="2709678"/>
            <a:ext cx="0" cy="5871164"/>
          </a:xfrm>
          <a:prstGeom prst="line">
            <a:avLst/>
          </a:prstGeom>
          <a:ln w="254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Conector recto 66">
            <a:extLst>
              <a:ext uri="{FF2B5EF4-FFF2-40B4-BE49-F238E27FC236}">
                <a16:creationId xmlns:a16="http://schemas.microsoft.com/office/drawing/2014/main" xmlns="" id="{8A0920D9-75C0-F522-AB1C-0BB80CE19928}"/>
              </a:ext>
            </a:extLst>
          </p:cNvPr>
          <p:cNvCxnSpPr>
            <a:cxnSpLocks/>
          </p:cNvCxnSpPr>
          <p:nvPr/>
        </p:nvCxnSpPr>
        <p:spPr>
          <a:xfrm>
            <a:off x="6718548" y="2709678"/>
            <a:ext cx="0" cy="5871164"/>
          </a:xfrm>
          <a:prstGeom prst="line">
            <a:avLst/>
          </a:prstGeom>
          <a:ln w="254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Conector recto 67">
            <a:extLst>
              <a:ext uri="{FF2B5EF4-FFF2-40B4-BE49-F238E27FC236}">
                <a16:creationId xmlns:a16="http://schemas.microsoft.com/office/drawing/2014/main" xmlns="" id="{EDB87166-D6EC-C1DC-1BCA-C226DCB661B2}"/>
              </a:ext>
            </a:extLst>
          </p:cNvPr>
          <p:cNvCxnSpPr>
            <a:cxnSpLocks/>
          </p:cNvCxnSpPr>
          <p:nvPr/>
        </p:nvCxnSpPr>
        <p:spPr>
          <a:xfrm>
            <a:off x="9238828" y="2709678"/>
            <a:ext cx="0" cy="5871164"/>
          </a:xfrm>
          <a:prstGeom prst="line">
            <a:avLst/>
          </a:prstGeom>
          <a:ln w="254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71" name="Conector recto 70">
            <a:extLst>
              <a:ext uri="{FF2B5EF4-FFF2-40B4-BE49-F238E27FC236}">
                <a16:creationId xmlns:a16="http://schemas.microsoft.com/office/drawing/2014/main" xmlns="" id="{8D7DE35E-190A-34CA-D80D-71EBA71E0827}"/>
              </a:ext>
            </a:extLst>
          </p:cNvPr>
          <p:cNvCxnSpPr>
            <a:cxnSpLocks/>
          </p:cNvCxnSpPr>
          <p:nvPr/>
        </p:nvCxnSpPr>
        <p:spPr>
          <a:xfrm>
            <a:off x="13055252" y="2709678"/>
            <a:ext cx="0" cy="5871164"/>
          </a:xfrm>
          <a:prstGeom prst="line">
            <a:avLst/>
          </a:prstGeom>
          <a:ln w="254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Conector recto 71">
            <a:extLst>
              <a:ext uri="{FF2B5EF4-FFF2-40B4-BE49-F238E27FC236}">
                <a16:creationId xmlns:a16="http://schemas.microsoft.com/office/drawing/2014/main" xmlns="" id="{E55D96B7-36B2-A5CC-1031-9339F913F3EC}"/>
              </a:ext>
            </a:extLst>
          </p:cNvPr>
          <p:cNvCxnSpPr>
            <a:cxnSpLocks/>
          </p:cNvCxnSpPr>
          <p:nvPr/>
        </p:nvCxnSpPr>
        <p:spPr>
          <a:xfrm>
            <a:off x="15600513" y="2709678"/>
            <a:ext cx="0" cy="5871164"/>
          </a:xfrm>
          <a:prstGeom prst="line">
            <a:avLst/>
          </a:prstGeom>
          <a:ln w="254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73" name="Conector recto 72">
            <a:extLst>
              <a:ext uri="{FF2B5EF4-FFF2-40B4-BE49-F238E27FC236}">
                <a16:creationId xmlns:a16="http://schemas.microsoft.com/office/drawing/2014/main" xmlns="" id="{61569C78-A23E-FB00-6B66-CE4D35C0AC14}"/>
              </a:ext>
            </a:extLst>
          </p:cNvPr>
          <p:cNvCxnSpPr>
            <a:cxnSpLocks/>
          </p:cNvCxnSpPr>
          <p:nvPr/>
        </p:nvCxnSpPr>
        <p:spPr>
          <a:xfrm>
            <a:off x="1101924" y="2709678"/>
            <a:ext cx="14498589" cy="0"/>
          </a:xfrm>
          <a:prstGeom prst="line">
            <a:avLst/>
          </a:prstGeom>
          <a:ln w="158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 name="Conector recto 73">
            <a:extLst>
              <a:ext uri="{FF2B5EF4-FFF2-40B4-BE49-F238E27FC236}">
                <a16:creationId xmlns:a16="http://schemas.microsoft.com/office/drawing/2014/main" xmlns="" id="{EA5D0E45-3F8C-E0D8-F8C9-D0FDC3408088}"/>
              </a:ext>
            </a:extLst>
          </p:cNvPr>
          <p:cNvCxnSpPr>
            <a:cxnSpLocks/>
          </p:cNvCxnSpPr>
          <p:nvPr/>
        </p:nvCxnSpPr>
        <p:spPr>
          <a:xfrm>
            <a:off x="1101924" y="4059312"/>
            <a:ext cx="14498589" cy="0"/>
          </a:xfrm>
          <a:prstGeom prst="line">
            <a:avLst/>
          </a:prstGeom>
          <a:ln w="158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75" name="Conector recto 74">
            <a:extLst>
              <a:ext uri="{FF2B5EF4-FFF2-40B4-BE49-F238E27FC236}">
                <a16:creationId xmlns:a16="http://schemas.microsoft.com/office/drawing/2014/main" xmlns="" id="{5AF303A2-25E4-C965-52DD-765AE8593137}"/>
              </a:ext>
            </a:extLst>
          </p:cNvPr>
          <p:cNvCxnSpPr>
            <a:cxnSpLocks/>
          </p:cNvCxnSpPr>
          <p:nvPr/>
        </p:nvCxnSpPr>
        <p:spPr>
          <a:xfrm>
            <a:off x="1101923" y="5860954"/>
            <a:ext cx="14498589" cy="0"/>
          </a:xfrm>
          <a:prstGeom prst="line">
            <a:avLst/>
          </a:prstGeom>
          <a:ln w="158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76" name="Conector recto 75">
            <a:extLst>
              <a:ext uri="{FF2B5EF4-FFF2-40B4-BE49-F238E27FC236}">
                <a16:creationId xmlns:a16="http://schemas.microsoft.com/office/drawing/2014/main" xmlns="" id="{10205FF3-C4FA-6301-DBB2-E8EACCFD8087}"/>
              </a:ext>
            </a:extLst>
          </p:cNvPr>
          <p:cNvCxnSpPr>
            <a:cxnSpLocks/>
          </p:cNvCxnSpPr>
          <p:nvPr/>
        </p:nvCxnSpPr>
        <p:spPr>
          <a:xfrm>
            <a:off x="1101922" y="7083648"/>
            <a:ext cx="14498589" cy="0"/>
          </a:xfrm>
          <a:prstGeom prst="line">
            <a:avLst/>
          </a:prstGeom>
          <a:ln w="158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77" name="Conector recto 76">
            <a:extLst>
              <a:ext uri="{FF2B5EF4-FFF2-40B4-BE49-F238E27FC236}">
                <a16:creationId xmlns:a16="http://schemas.microsoft.com/office/drawing/2014/main" xmlns="" id="{74A7C6AE-0BF0-4909-3066-71C9F74CF478}"/>
              </a:ext>
            </a:extLst>
          </p:cNvPr>
          <p:cNvCxnSpPr>
            <a:cxnSpLocks/>
          </p:cNvCxnSpPr>
          <p:nvPr/>
        </p:nvCxnSpPr>
        <p:spPr>
          <a:xfrm>
            <a:off x="1136549" y="8580842"/>
            <a:ext cx="14498589" cy="0"/>
          </a:xfrm>
          <a:prstGeom prst="line">
            <a:avLst/>
          </a:prstGeom>
          <a:ln w="158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03433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0" name="Conector recto 69">
            <a:extLst>
              <a:ext uri="{FF2B5EF4-FFF2-40B4-BE49-F238E27FC236}">
                <a16:creationId xmlns:a16="http://schemas.microsoft.com/office/drawing/2014/main" xmlns="" id="{1E050DF4-1E86-BD42-A9BF-66ABD337D09F}"/>
              </a:ext>
            </a:extLst>
          </p:cNvPr>
          <p:cNvCxnSpPr>
            <a:cxnSpLocks/>
          </p:cNvCxnSpPr>
          <p:nvPr/>
        </p:nvCxnSpPr>
        <p:spPr>
          <a:xfrm>
            <a:off x="582909" y="2526621"/>
            <a:ext cx="16084301" cy="0"/>
          </a:xfrm>
          <a:prstGeom prst="line">
            <a:avLst/>
          </a:prstGeom>
          <a:ln>
            <a:solidFill>
              <a:srgbClr val="94962C"/>
            </a:solidFill>
          </a:ln>
        </p:spPr>
        <p:style>
          <a:lnRef idx="1">
            <a:schemeClr val="accent1"/>
          </a:lnRef>
          <a:fillRef idx="0">
            <a:schemeClr val="accent1"/>
          </a:fillRef>
          <a:effectRef idx="0">
            <a:schemeClr val="accent1"/>
          </a:effectRef>
          <a:fontRef idx="minor">
            <a:schemeClr val="tx1"/>
          </a:fontRef>
        </p:style>
      </p:cxnSp>
      <p:sp>
        <p:nvSpPr>
          <p:cNvPr id="92" name="CuadroTexto 91">
            <a:extLst>
              <a:ext uri="{FF2B5EF4-FFF2-40B4-BE49-F238E27FC236}">
                <a16:creationId xmlns:a16="http://schemas.microsoft.com/office/drawing/2014/main" xmlns="" id="{894F4896-DC6D-2943-B5A1-A663018FD569}"/>
              </a:ext>
            </a:extLst>
          </p:cNvPr>
          <p:cNvSpPr txBox="1"/>
          <p:nvPr/>
        </p:nvSpPr>
        <p:spPr>
          <a:xfrm>
            <a:off x="785698" y="488346"/>
            <a:ext cx="11405457" cy="523220"/>
          </a:xfrm>
          <a:prstGeom prst="rect">
            <a:avLst/>
          </a:prstGeom>
          <a:noFill/>
        </p:spPr>
        <p:txBody>
          <a:bodyPr wrap="square" rtlCol="0">
            <a:spAutoFit/>
          </a:bodyPr>
          <a:lstStyle/>
          <a:p>
            <a:pPr>
              <a:buClr>
                <a:srgbClr val="000000"/>
              </a:buClr>
              <a:buSzPts val="4400"/>
            </a:pPr>
            <a:r>
              <a:rPr lang="es-CO" sz="2800" b="1" dirty="0">
                <a:solidFill>
                  <a:schemeClr val="tx1">
                    <a:lumMod val="75000"/>
                    <a:lumOff val="25000"/>
                  </a:schemeClr>
                </a:solidFill>
                <a:latin typeface="Arial Black" panose="020B0604020202020204" pitchFamily="34" charset="0"/>
                <a:sym typeface="Arial"/>
              </a:rPr>
              <a:t>12. Transparencia</a:t>
            </a:r>
          </a:p>
        </p:txBody>
      </p:sp>
      <p:sp>
        <p:nvSpPr>
          <p:cNvPr id="44" name="CuadroTexto 43">
            <a:extLst>
              <a:ext uri="{FF2B5EF4-FFF2-40B4-BE49-F238E27FC236}">
                <a16:creationId xmlns:a16="http://schemas.microsoft.com/office/drawing/2014/main" xmlns="" id="{394CD6BD-75D2-C1B2-BD4E-1851B3D44C3A}"/>
              </a:ext>
            </a:extLst>
          </p:cNvPr>
          <p:cNvSpPr txBox="1"/>
          <p:nvPr/>
        </p:nvSpPr>
        <p:spPr>
          <a:xfrm>
            <a:off x="942109" y="1168929"/>
            <a:ext cx="15365899" cy="1200329"/>
          </a:xfrm>
          <a:prstGeom prst="rect">
            <a:avLst/>
          </a:prstGeom>
          <a:noFill/>
        </p:spPr>
        <p:txBody>
          <a:bodyPr wrap="square">
            <a:spAutoFit/>
          </a:bodyPr>
          <a:lstStyle/>
          <a:p>
            <a:r>
              <a:rPr lang="es-CO" sz="24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Para la Secretaría Distrital de Movilidad-SDM es fundamental la generación de mecanismos de confianza entre la ciudadanía y la institución pública, con el fin de consolidar la eficiencia del valor público y los elementos para la consolidación de un gobierno abierto y una gestión pública efectiva que facilitan el cumplimiento de los objetivos de la entidad.</a:t>
            </a:r>
            <a:endParaRPr lang="es-ES" sz="2400" dirty="0"/>
          </a:p>
        </p:txBody>
      </p:sp>
      <p:pic>
        <p:nvPicPr>
          <p:cNvPr id="45" name="Imagen 44" descr="Interfaz de usuario gráfica, Texto&#10;&#10;Descripción generada automáticamente">
            <a:extLst>
              <a:ext uri="{FF2B5EF4-FFF2-40B4-BE49-F238E27FC236}">
                <a16:creationId xmlns:a16="http://schemas.microsoft.com/office/drawing/2014/main" xmlns="" id="{EE8FD4E8-1D5A-8A34-C460-47A25F2E577A}"/>
              </a:ext>
            </a:extLst>
          </p:cNvPr>
          <p:cNvPicPr>
            <a:picLocks noChangeAspect="1"/>
          </p:cNvPicPr>
          <p:nvPr/>
        </p:nvPicPr>
        <p:blipFill rotWithShape="1">
          <a:blip r:embed="rId2"/>
          <a:srcRect l="21838" t="16349" r="22751" b="7545"/>
          <a:stretch/>
        </p:blipFill>
        <p:spPr bwMode="auto">
          <a:xfrm>
            <a:off x="754062" y="2772024"/>
            <a:ext cx="8280920" cy="6323590"/>
          </a:xfrm>
          <a:prstGeom prst="rect">
            <a:avLst/>
          </a:prstGeom>
          <a:ln>
            <a:noFill/>
          </a:ln>
          <a:extLst>
            <a:ext uri="{53640926-AAD7-44D8-BBD7-CCE9431645EC}">
              <a14:shadowObscured xmlns:a14="http://schemas.microsoft.com/office/drawing/2010/main"/>
            </a:ext>
          </a:extLst>
        </p:spPr>
      </p:pic>
      <p:sp>
        <p:nvSpPr>
          <p:cNvPr id="7" name="CuadroTexto 6">
            <a:extLst>
              <a:ext uri="{FF2B5EF4-FFF2-40B4-BE49-F238E27FC236}">
                <a16:creationId xmlns:a16="http://schemas.microsoft.com/office/drawing/2014/main" xmlns="" id="{DDDDB03D-1E59-2E90-9093-8CDC0C22D00A}"/>
              </a:ext>
            </a:extLst>
          </p:cNvPr>
          <p:cNvSpPr txBox="1"/>
          <p:nvPr/>
        </p:nvSpPr>
        <p:spPr>
          <a:xfrm>
            <a:off x="9223029" y="3411240"/>
            <a:ext cx="7444181" cy="5405134"/>
          </a:xfrm>
          <a:prstGeom prst="rect">
            <a:avLst/>
          </a:prstGeom>
          <a:noFill/>
        </p:spPr>
        <p:txBody>
          <a:bodyPr wrap="square">
            <a:spAutoFit/>
          </a:bodyPr>
          <a:lstStyle/>
          <a:p>
            <a:pPr algn="just">
              <a:lnSpc>
                <a:spcPts val="1175"/>
              </a:lnSpc>
              <a:spcAft>
                <a:spcPts val="1000"/>
              </a:spcAft>
            </a:pPr>
            <a:r>
              <a:rPr lang="es-CO" sz="16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 </a:t>
            </a:r>
            <a:endParaRPr lang="es-ES" sz="1800" dirty="0">
              <a:effectLst/>
              <a:latin typeface="Arial Narrow" panose="020B0606020202030204" pitchFamily="34" charset="0"/>
              <a:ea typeface="Arial Narrow" panose="020B0606020202030204" pitchFamily="34" charset="0"/>
              <a:cs typeface="Arial Narrow" panose="020B0606020202030204" pitchFamily="34" charset="0"/>
            </a:endParaRPr>
          </a:p>
          <a:p>
            <a:pPr marL="342900" lvl="0" indent="-342900" algn="just">
              <a:lnSpc>
                <a:spcPts val="1175"/>
              </a:lnSpc>
              <a:spcAft>
                <a:spcPts val="1000"/>
              </a:spcAft>
              <a:buFont typeface="Symbol" panose="05050102010706020507" pitchFamily="18" charset="2"/>
              <a:buChar char=""/>
            </a:pPr>
            <a:r>
              <a:rPr lang="es-CO" sz="1800" dirty="0">
                <a:solidFill>
                  <a:srgbClr val="000000"/>
                </a:solidFill>
                <a:effectLst/>
                <a:latin typeface="+mj-lt"/>
                <a:ea typeface="Times New Roman" panose="02020603050405020304" pitchFamily="18" charset="0"/>
                <a:cs typeface="Arial" panose="020B0604020202020204" pitchFamily="34" charset="0"/>
              </a:rPr>
              <a:t>Canal telefónico:</a:t>
            </a:r>
            <a:endParaRPr lang="es-ES" sz="1400" dirty="0">
              <a:effectLst/>
              <a:latin typeface="+mj-lt"/>
              <a:ea typeface="Arial Narrow" panose="020B0606020202030204" pitchFamily="34" charset="0"/>
              <a:cs typeface="Arial Narrow" panose="020B0606020202030204" pitchFamily="34" charset="0"/>
            </a:endParaRPr>
          </a:p>
          <a:p>
            <a:pPr marL="342900" lvl="0" indent="-342900" algn="just">
              <a:lnSpc>
                <a:spcPts val="1175"/>
              </a:lnSpc>
              <a:spcAft>
                <a:spcPts val="1000"/>
              </a:spcAft>
              <a:buFont typeface="+mj-lt"/>
              <a:buAutoNum type="arabicPeriod"/>
            </a:pPr>
            <a:r>
              <a:rPr lang="es-CO" sz="1600" dirty="0">
                <a:solidFill>
                  <a:srgbClr val="000000"/>
                </a:solidFill>
                <a:effectLst/>
                <a:latin typeface="+mj-lt"/>
                <a:ea typeface="Times New Roman" panose="02020603050405020304" pitchFamily="18" charset="0"/>
                <a:cs typeface="Arial" panose="020B0604020202020204" pitchFamily="34" charset="0"/>
              </a:rPr>
              <a:t>Centro de Contacto de Movilidad PBX: (601) 364-94-00 opción 2 </a:t>
            </a:r>
            <a:r>
              <a:rPr lang="es-CO" sz="1600" dirty="0">
                <a:solidFill>
                  <a:srgbClr val="000000"/>
                </a:solidFill>
                <a:effectLst/>
                <a:latin typeface="+mj-lt"/>
                <a:ea typeface="Times New Roman" panose="02020603050405020304" pitchFamily="18" charset="0"/>
                <a:cs typeface="Segoe UI Symbol" panose="020B0502040204020203" pitchFamily="34" charset="0"/>
              </a:rPr>
              <a:t>✔</a:t>
            </a:r>
            <a:r>
              <a:rPr lang="es-CO" sz="1600" dirty="0">
                <a:solidFill>
                  <a:srgbClr val="000000"/>
                </a:solidFill>
                <a:effectLst/>
                <a:latin typeface="+mj-lt"/>
                <a:ea typeface="Times New Roman" panose="02020603050405020304" pitchFamily="18" charset="0"/>
                <a:cs typeface="Arial" panose="020B0604020202020204" pitchFamily="34" charset="0"/>
              </a:rPr>
              <a:t> L</a:t>
            </a:r>
            <a:r>
              <a:rPr lang="es-CO" sz="1600" dirty="0">
                <a:solidFill>
                  <a:srgbClr val="000000"/>
                </a:solidFill>
                <a:effectLst/>
                <a:latin typeface="+mj-lt"/>
                <a:ea typeface="Times New Roman" panose="02020603050405020304" pitchFamily="18" charset="0"/>
                <a:cs typeface="Arial Narrow" panose="020B0606020202030204" pitchFamily="34" charset="0"/>
              </a:rPr>
              <a:t>í</a:t>
            </a:r>
            <a:r>
              <a:rPr lang="es-CO" sz="1600" dirty="0">
                <a:solidFill>
                  <a:srgbClr val="000000"/>
                </a:solidFill>
                <a:effectLst/>
                <a:latin typeface="+mj-lt"/>
                <a:ea typeface="Times New Roman" panose="02020603050405020304" pitchFamily="18" charset="0"/>
                <a:cs typeface="Arial" panose="020B0604020202020204" pitchFamily="34" charset="0"/>
              </a:rPr>
              <a:t>nea 195 </a:t>
            </a:r>
            <a:endParaRPr lang="es-ES" sz="1600" dirty="0">
              <a:effectLst/>
              <a:latin typeface="+mj-lt"/>
              <a:ea typeface="Arial Narrow" panose="020B0606020202030204" pitchFamily="34" charset="0"/>
              <a:cs typeface="Arial Narrow" panose="020B0606020202030204" pitchFamily="34" charset="0"/>
            </a:endParaRPr>
          </a:p>
          <a:p>
            <a:pPr algn="just">
              <a:lnSpc>
                <a:spcPts val="1175"/>
              </a:lnSpc>
              <a:spcAft>
                <a:spcPts val="1000"/>
              </a:spcAft>
            </a:pPr>
            <a:endParaRPr lang="es-ES" sz="1600" dirty="0">
              <a:effectLst/>
              <a:latin typeface="+mj-lt"/>
              <a:ea typeface="Arial Narrow" panose="020B0606020202030204" pitchFamily="34" charset="0"/>
              <a:cs typeface="Arial Narrow" panose="020B0606020202030204" pitchFamily="34" charset="0"/>
            </a:endParaRPr>
          </a:p>
          <a:p>
            <a:pPr algn="just">
              <a:lnSpc>
                <a:spcPts val="1175"/>
              </a:lnSpc>
              <a:spcAft>
                <a:spcPts val="1000"/>
              </a:spcAft>
            </a:pPr>
            <a:r>
              <a:rPr lang="es-CO" sz="1600" dirty="0">
                <a:solidFill>
                  <a:srgbClr val="000000"/>
                </a:solidFill>
                <a:effectLst/>
                <a:latin typeface="+mj-lt"/>
                <a:ea typeface="Times New Roman" panose="02020603050405020304" pitchFamily="18" charset="0"/>
                <a:cs typeface="Arial" panose="020B0604020202020204" pitchFamily="34" charset="0"/>
                <a:sym typeface="Symbol" panose="05050102010706020507" pitchFamily="18" charset="2"/>
              </a:rPr>
              <a:t></a:t>
            </a:r>
            <a:r>
              <a:rPr lang="es-CO" sz="1600" dirty="0">
                <a:solidFill>
                  <a:srgbClr val="000000"/>
                </a:solidFill>
                <a:effectLst/>
                <a:latin typeface="+mj-lt"/>
                <a:ea typeface="Times New Roman" panose="02020603050405020304" pitchFamily="18" charset="0"/>
                <a:cs typeface="Arial" panose="020B0604020202020204" pitchFamily="34" charset="0"/>
              </a:rPr>
              <a:t>    Canal Virtual: </a:t>
            </a:r>
            <a:endParaRPr lang="es-ES" sz="1600" dirty="0">
              <a:effectLst/>
              <a:latin typeface="+mj-lt"/>
              <a:ea typeface="Arial Narrow" panose="020B0606020202030204" pitchFamily="34" charset="0"/>
              <a:cs typeface="Arial Narrow" panose="020B0606020202030204" pitchFamily="34" charset="0"/>
            </a:endParaRPr>
          </a:p>
          <a:p>
            <a:pPr marL="342900" lvl="0" indent="-342900" algn="just">
              <a:lnSpc>
                <a:spcPts val="1175"/>
              </a:lnSpc>
              <a:buFont typeface="+mj-lt"/>
              <a:buAutoNum type="arabicPeriod"/>
            </a:pPr>
            <a:r>
              <a:rPr lang="es-CO" sz="1600" dirty="0">
                <a:solidFill>
                  <a:srgbClr val="000000"/>
                </a:solidFill>
                <a:effectLst/>
                <a:latin typeface="+mj-lt"/>
                <a:ea typeface="Times New Roman" panose="02020603050405020304" pitchFamily="18" charset="0"/>
                <a:cs typeface="Arial" panose="020B0604020202020204" pitchFamily="34" charset="0"/>
              </a:rPr>
              <a:t>P</a:t>
            </a:r>
            <a:r>
              <a:rPr lang="es-CO" sz="1600" dirty="0">
                <a:solidFill>
                  <a:srgbClr val="000000"/>
                </a:solidFill>
                <a:effectLst/>
                <a:latin typeface="+mj-lt"/>
                <a:ea typeface="Times New Roman" panose="02020603050405020304" pitchFamily="18" charset="0"/>
                <a:cs typeface="Arial Narrow" panose="020B0606020202030204" pitchFamily="34" charset="0"/>
              </a:rPr>
              <a:t>á</a:t>
            </a:r>
            <a:r>
              <a:rPr lang="es-CO" sz="1600" dirty="0">
                <a:solidFill>
                  <a:srgbClr val="000000"/>
                </a:solidFill>
                <a:effectLst/>
                <a:latin typeface="+mj-lt"/>
                <a:ea typeface="Times New Roman" panose="02020603050405020304" pitchFamily="18" charset="0"/>
                <a:cs typeface="Arial" panose="020B0604020202020204" pitchFamily="34" charset="0"/>
              </a:rPr>
              <a:t>gina de la Secretaria Distrital de Movilidad: https://www.movilidadbogota.gov.co/web/sdqs </a:t>
            </a:r>
            <a:endParaRPr lang="es-ES" sz="1600" dirty="0">
              <a:effectLst/>
              <a:latin typeface="+mj-lt"/>
              <a:ea typeface="Arial Narrow" panose="020B0606020202030204" pitchFamily="34" charset="0"/>
              <a:cs typeface="Arial Narrow" panose="020B0606020202030204" pitchFamily="34" charset="0"/>
            </a:endParaRPr>
          </a:p>
          <a:p>
            <a:pPr marL="342900" lvl="0" indent="-342900" algn="just">
              <a:lnSpc>
                <a:spcPts val="1175"/>
              </a:lnSpc>
              <a:buFont typeface="+mj-lt"/>
              <a:buAutoNum type="arabicPeriod"/>
            </a:pPr>
            <a:r>
              <a:rPr lang="es-CO" sz="1600" dirty="0">
                <a:solidFill>
                  <a:srgbClr val="000000"/>
                </a:solidFill>
                <a:effectLst/>
                <a:latin typeface="+mj-lt"/>
                <a:ea typeface="Times New Roman" panose="02020603050405020304" pitchFamily="18" charset="0"/>
                <a:cs typeface="Arial" panose="020B0604020202020204" pitchFamily="34" charset="0"/>
              </a:rPr>
              <a:t>Correo Institucional: Bogot</a:t>
            </a:r>
            <a:r>
              <a:rPr lang="es-CO" sz="1600" dirty="0">
                <a:solidFill>
                  <a:srgbClr val="000000"/>
                </a:solidFill>
                <a:effectLst/>
                <a:latin typeface="+mj-lt"/>
                <a:ea typeface="Times New Roman" panose="02020603050405020304" pitchFamily="18" charset="0"/>
                <a:cs typeface="Arial Narrow" panose="020B0606020202030204" pitchFamily="34" charset="0"/>
              </a:rPr>
              <a:t>á</a:t>
            </a:r>
            <a:r>
              <a:rPr lang="es-CO" sz="1600" dirty="0">
                <a:solidFill>
                  <a:srgbClr val="000000"/>
                </a:solidFill>
                <a:effectLst/>
                <a:latin typeface="+mj-lt"/>
                <a:ea typeface="Times New Roman" panose="02020603050405020304" pitchFamily="18" charset="0"/>
                <a:cs typeface="Arial" panose="020B0604020202020204" pitchFamily="34" charset="0"/>
              </a:rPr>
              <a:t> te escucha </a:t>
            </a:r>
            <a:endParaRPr lang="es-ES" sz="1600" dirty="0">
              <a:effectLst/>
              <a:latin typeface="+mj-lt"/>
              <a:ea typeface="Arial Narrow" panose="020B0606020202030204" pitchFamily="34" charset="0"/>
              <a:cs typeface="Arial Narrow" panose="020B0606020202030204" pitchFamily="34" charset="0"/>
            </a:endParaRPr>
          </a:p>
          <a:p>
            <a:pPr marL="342900" lvl="0" indent="-342900" algn="just">
              <a:lnSpc>
                <a:spcPts val="1175"/>
              </a:lnSpc>
              <a:buFont typeface="+mj-lt"/>
              <a:buAutoNum type="arabicPeriod"/>
            </a:pPr>
            <a:r>
              <a:rPr lang="es-CO" sz="1600" dirty="0" err="1">
                <a:solidFill>
                  <a:srgbClr val="000000"/>
                </a:solidFill>
                <a:effectLst/>
                <a:latin typeface="+mj-lt"/>
                <a:ea typeface="Times New Roman" panose="02020603050405020304" pitchFamily="18" charset="0"/>
                <a:cs typeface="Arial" panose="020B0604020202020204" pitchFamily="34" charset="0"/>
              </a:rPr>
              <a:t>SuperCADE</a:t>
            </a:r>
            <a:r>
              <a:rPr lang="es-CO" sz="1600" dirty="0">
                <a:solidFill>
                  <a:srgbClr val="000000"/>
                </a:solidFill>
                <a:effectLst/>
                <a:latin typeface="+mj-lt"/>
                <a:ea typeface="Times New Roman" panose="02020603050405020304" pitchFamily="18" charset="0"/>
                <a:cs typeface="Arial" panose="020B0604020202020204" pitchFamily="34" charset="0"/>
              </a:rPr>
              <a:t> Virtual: </a:t>
            </a:r>
            <a:r>
              <a:rPr lang="es-CO" sz="1600" u="sng" dirty="0">
                <a:solidFill>
                  <a:srgbClr val="000000"/>
                </a:solidFill>
                <a:effectLst/>
                <a:latin typeface="+mj-lt"/>
                <a:ea typeface="Times New Roman" panose="02020603050405020304" pitchFamily="18" charset="0"/>
                <a:cs typeface="Arial" panose="020B0604020202020204" pitchFamily="34" charset="0"/>
                <a:hlinkClick r:id="rId3"/>
              </a:rPr>
              <a:t>https://supercade.bogota.gov.co/</a:t>
            </a:r>
            <a:endParaRPr lang="es-ES" sz="1600" dirty="0">
              <a:effectLst/>
              <a:latin typeface="+mj-lt"/>
              <a:ea typeface="Arial Narrow" panose="020B0606020202030204" pitchFamily="34" charset="0"/>
              <a:cs typeface="Arial Narrow" panose="020B0606020202030204" pitchFamily="34" charset="0"/>
            </a:endParaRPr>
          </a:p>
          <a:p>
            <a:pPr marL="342900" lvl="0" indent="-342900" algn="just">
              <a:lnSpc>
                <a:spcPts val="1175"/>
              </a:lnSpc>
              <a:buFont typeface="+mj-lt"/>
              <a:buAutoNum type="arabicPeriod"/>
            </a:pPr>
            <a:r>
              <a:rPr lang="es-CO" sz="1600" dirty="0">
                <a:solidFill>
                  <a:srgbClr val="000000"/>
                </a:solidFill>
                <a:effectLst/>
                <a:latin typeface="+mj-lt"/>
                <a:ea typeface="Times New Roman" panose="02020603050405020304" pitchFamily="18" charset="0"/>
                <a:cs typeface="Arial" panose="020B0604020202020204" pitchFamily="34" charset="0"/>
              </a:rPr>
              <a:t>Correo para otras peticiones y trámites: contactociudadano@movilidadbogota.gov.co </a:t>
            </a:r>
            <a:endParaRPr lang="es-ES" sz="1600" dirty="0">
              <a:effectLst/>
              <a:latin typeface="+mj-lt"/>
              <a:ea typeface="Arial Narrow" panose="020B0606020202030204" pitchFamily="34" charset="0"/>
              <a:cs typeface="Arial Narrow" panose="020B0606020202030204" pitchFamily="34" charset="0"/>
            </a:endParaRPr>
          </a:p>
          <a:p>
            <a:pPr marL="342900" lvl="0" indent="-342900" algn="just">
              <a:lnSpc>
                <a:spcPts val="1175"/>
              </a:lnSpc>
              <a:spcAft>
                <a:spcPts val="1000"/>
              </a:spcAft>
              <a:buFont typeface="+mj-lt"/>
              <a:buAutoNum type="arabicPeriod"/>
            </a:pPr>
            <a:r>
              <a:rPr lang="es-CO" sz="1600" dirty="0">
                <a:solidFill>
                  <a:srgbClr val="000000"/>
                </a:solidFill>
                <a:effectLst/>
                <a:latin typeface="+mj-lt"/>
                <a:ea typeface="Times New Roman" panose="02020603050405020304" pitchFamily="18" charset="0"/>
                <a:cs typeface="Arial" panose="020B0604020202020204" pitchFamily="34" charset="0"/>
              </a:rPr>
              <a:t>Bogot</a:t>
            </a:r>
            <a:r>
              <a:rPr lang="es-CO" sz="1600" dirty="0">
                <a:solidFill>
                  <a:srgbClr val="000000"/>
                </a:solidFill>
                <a:effectLst/>
                <a:latin typeface="+mj-lt"/>
                <a:ea typeface="Times New Roman" panose="02020603050405020304" pitchFamily="18" charset="0"/>
                <a:cs typeface="Arial Narrow" panose="020B0606020202030204" pitchFamily="34" charset="0"/>
              </a:rPr>
              <a:t>á</a:t>
            </a:r>
            <a:r>
              <a:rPr lang="es-CO" sz="1600" dirty="0">
                <a:solidFill>
                  <a:srgbClr val="000000"/>
                </a:solidFill>
                <a:effectLst/>
                <a:latin typeface="+mj-lt"/>
                <a:ea typeface="Times New Roman" panose="02020603050405020304" pitchFamily="18" charset="0"/>
                <a:cs typeface="Arial" panose="020B0604020202020204" pitchFamily="34" charset="0"/>
              </a:rPr>
              <a:t> Te Escucha </a:t>
            </a:r>
            <a:r>
              <a:rPr lang="es-CO" sz="1600" u="sng" dirty="0">
                <a:solidFill>
                  <a:srgbClr val="000000"/>
                </a:solidFill>
                <a:effectLst/>
                <a:latin typeface="+mj-lt"/>
                <a:ea typeface="Times New Roman" panose="02020603050405020304" pitchFamily="18" charset="0"/>
                <a:cs typeface="Arial" panose="020B0604020202020204" pitchFamily="34" charset="0"/>
                <a:hlinkClick r:id="rId4"/>
              </a:rPr>
              <a:t>https://bogota.gov.co/sdqs/</a:t>
            </a:r>
            <a:endParaRPr lang="es-ES" sz="1600" dirty="0">
              <a:effectLst/>
              <a:latin typeface="+mj-lt"/>
              <a:ea typeface="Arial Narrow" panose="020B0606020202030204" pitchFamily="34" charset="0"/>
              <a:cs typeface="Arial Narrow" panose="020B0606020202030204" pitchFamily="34" charset="0"/>
            </a:endParaRPr>
          </a:p>
          <a:p>
            <a:pPr algn="just">
              <a:lnSpc>
                <a:spcPts val="1175"/>
              </a:lnSpc>
              <a:spcAft>
                <a:spcPts val="1000"/>
              </a:spcAft>
            </a:pPr>
            <a:r>
              <a:rPr lang="es-CO" sz="1600" dirty="0">
                <a:solidFill>
                  <a:srgbClr val="000000"/>
                </a:solidFill>
                <a:effectLst/>
                <a:latin typeface="+mj-lt"/>
                <a:ea typeface="Times New Roman" panose="02020603050405020304" pitchFamily="18" charset="0"/>
                <a:cs typeface="Arial" panose="020B0604020202020204" pitchFamily="34" charset="0"/>
              </a:rPr>
              <a:t> </a:t>
            </a:r>
            <a:endParaRPr lang="es-ES" sz="1600" dirty="0">
              <a:effectLst/>
              <a:latin typeface="+mj-lt"/>
              <a:ea typeface="Arial Narrow" panose="020B0606020202030204" pitchFamily="34" charset="0"/>
              <a:cs typeface="Arial Narrow" panose="020B0606020202030204" pitchFamily="34" charset="0"/>
            </a:endParaRPr>
          </a:p>
          <a:p>
            <a:pPr marL="342900" lvl="0" indent="-342900" algn="just">
              <a:lnSpc>
                <a:spcPts val="1175"/>
              </a:lnSpc>
              <a:buFont typeface="Symbol" panose="05050102010706020507" pitchFamily="18" charset="2"/>
              <a:buChar char=""/>
            </a:pPr>
            <a:r>
              <a:rPr lang="es-CO" sz="1600" dirty="0">
                <a:solidFill>
                  <a:srgbClr val="000000"/>
                </a:solidFill>
                <a:effectLst/>
                <a:latin typeface="+mj-lt"/>
                <a:ea typeface="Times New Roman" panose="02020603050405020304" pitchFamily="18" charset="0"/>
                <a:cs typeface="Arial" panose="020B0604020202020204" pitchFamily="34" charset="0"/>
              </a:rPr>
              <a:t>Redes Sociales: </a:t>
            </a:r>
            <a:endParaRPr lang="es-ES" sz="1600" dirty="0">
              <a:effectLst/>
              <a:latin typeface="+mj-lt"/>
              <a:ea typeface="Arial Narrow" panose="020B0606020202030204" pitchFamily="34" charset="0"/>
              <a:cs typeface="Arial Narrow" panose="020B0606020202030204" pitchFamily="34" charset="0"/>
            </a:endParaRPr>
          </a:p>
          <a:p>
            <a:pPr marL="228600" algn="just">
              <a:lnSpc>
                <a:spcPts val="1175"/>
              </a:lnSpc>
            </a:pPr>
            <a:r>
              <a:rPr lang="es-CO" sz="1600" dirty="0">
                <a:solidFill>
                  <a:srgbClr val="000000"/>
                </a:solidFill>
                <a:effectLst/>
                <a:latin typeface="+mj-lt"/>
                <a:ea typeface="Times New Roman" panose="02020603050405020304" pitchFamily="18" charset="0"/>
                <a:cs typeface="Arial" panose="020B0604020202020204" pitchFamily="34" charset="0"/>
              </a:rPr>
              <a:t> </a:t>
            </a:r>
            <a:endParaRPr lang="es-ES" sz="1600" dirty="0">
              <a:effectLst/>
              <a:latin typeface="+mj-lt"/>
              <a:ea typeface="Arial Narrow" panose="020B0606020202030204" pitchFamily="34" charset="0"/>
              <a:cs typeface="Arial Narrow" panose="020B0606020202030204" pitchFamily="34" charset="0"/>
            </a:endParaRPr>
          </a:p>
          <a:p>
            <a:pPr marL="342900" lvl="0" indent="-342900" algn="just">
              <a:lnSpc>
                <a:spcPts val="1175"/>
              </a:lnSpc>
              <a:buFont typeface="+mj-lt"/>
              <a:buAutoNum type="arabicPeriod"/>
            </a:pPr>
            <a:r>
              <a:rPr lang="es-CO" sz="1600" dirty="0">
                <a:solidFill>
                  <a:srgbClr val="000000"/>
                </a:solidFill>
                <a:effectLst/>
                <a:latin typeface="+mj-lt"/>
                <a:ea typeface="Times New Roman" panose="02020603050405020304" pitchFamily="18" charset="0"/>
                <a:cs typeface="Arial" panose="020B0604020202020204" pitchFamily="34" charset="0"/>
              </a:rPr>
              <a:t>Facebook: https://www.facebook.com /</a:t>
            </a:r>
            <a:r>
              <a:rPr lang="es-CO" sz="1600" dirty="0" err="1">
                <a:solidFill>
                  <a:srgbClr val="000000"/>
                </a:solidFill>
                <a:effectLst/>
                <a:latin typeface="+mj-lt"/>
                <a:ea typeface="Times New Roman" panose="02020603050405020304" pitchFamily="18" charset="0"/>
                <a:cs typeface="Arial" panose="020B0604020202020204" pitchFamily="34" charset="0"/>
              </a:rPr>
              <a:t>secretaríamovilidadbogota</a:t>
            </a:r>
            <a:r>
              <a:rPr lang="es-CO" sz="1600" dirty="0">
                <a:solidFill>
                  <a:srgbClr val="000000"/>
                </a:solidFill>
                <a:effectLst/>
                <a:latin typeface="+mj-lt"/>
                <a:ea typeface="Times New Roman" panose="02020603050405020304" pitchFamily="18" charset="0"/>
                <a:cs typeface="Arial" panose="020B0604020202020204" pitchFamily="34" charset="0"/>
              </a:rPr>
              <a:t> </a:t>
            </a:r>
            <a:endParaRPr lang="es-ES" sz="1600" dirty="0">
              <a:effectLst/>
              <a:latin typeface="+mj-lt"/>
              <a:ea typeface="Arial Narrow" panose="020B0606020202030204" pitchFamily="34" charset="0"/>
              <a:cs typeface="Arial Narrow" panose="020B0606020202030204" pitchFamily="34" charset="0"/>
            </a:endParaRPr>
          </a:p>
          <a:p>
            <a:pPr marL="342900" lvl="0" indent="-342900" algn="just">
              <a:lnSpc>
                <a:spcPts val="1175"/>
              </a:lnSpc>
              <a:buFont typeface="+mj-lt"/>
              <a:buAutoNum type="arabicPeriod"/>
            </a:pPr>
            <a:r>
              <a:rPr lang="es-CO" sz="1600" dirty="0">
                <a:solidFill>
                  <a:srgbClr val="000000"/>
                </a:solidFill>
                <a:effectLst/>
                <a:latin typeface="+mj-lt"/>
                <a:ea typeface="Times New Roman" panose="02020603050405020304" pitchFamily="18" charset="0"/>
                <a:cs typeface="Arial" panose="020B0604020202020204" pitchFamily="34" charset="0"/>
              </a:rPr>
              <a:t>Twitter: https://twitter.com/ </a:t>
            </a:r>
            <a:r>
              <a:rPr lang="es-CO" sz="1600" dirty="0" err="1">
                <a:solidFill>
                  <a:srgbClr val="000000"/>
                </a:solidFill>
                <a:effectLst/>
                <a:latin typeface="+mj-lt"/>
                <a:ea typeface="Times New Roman" panose="02020603050405020304" pitchFamily="18" charset="0"/>
                <a:cs typeface="Arial" panose="020B0604020202020204" pitchFamily="34" charset="0"/>
              </a:rPr>
              <a:t>SectorMovilidad</a:t>
            </a:r>
            <a:r>
              <a:rPr lang="es-CO" sz="1600" dirty="0">
                <a:solidFill>
                  <a:srgbClr val="000000"/>
                </a:solidFill>
                <a:effectLst/>
                <a:latin typeface="+mj-lt"/>
                <a:ea typeface="Times New Roman" panose="02020603050405020304" pitchFamily="18" charset="0"/>
                <a:cs typeface="Arial" panose="020B0604020202020204" pitchFamily="34" charset="0"/>
              </a:rPr>
              <a:t> </a:t>
            </a:r>
            <a:endParaRPr lang="es-ES" sz="1600" dirty="0">
              <a:effectLst/>
              <a:latin typeface="+mj-lt"/>
              <a:ea typeface="Arial Narrow" panose="020B0606020202030204" pitchFamily="34" charset="0"/>
              <a:cs typeface="Arial Narrow" panose="020B0606020202030204" pitchFamily="34" charset="0"/>
            </a:endParaRPr>
          </a:p>
          <a:p>
            <a:pPr marL="342900" lvl="0" indent="-342900" algn="just">
              <a:lnSpc>
                <a:spcPts val="1175"/>
              </a:lnSpc>
              <a:spcAft>
                <a:spcPts val="1000"/>
              </a:spcAft>
              <a:buFont typeface="+mj-lt"/>
              <a:buAutoNum type="arabicPeriod"/>
            </a:pPr>
            <a:r>
              <a:rPr lang="es-CO" sz="1600" dirty="0">
                <a:solidFill>
                  <a:srgbClr val="000000"/>
                </a:solidFill>
                <a:effectLst/>
                <a:latin typeface="+mj-lt"/>
                <a:ea typeface="Times New Roman" panose="02020603050405020304" pitchFamily="18" charset="0"/>
                <a:cs typeface="Arial" panose="020B0604020202020204" pitchFamily="34" charset="0"/>
              </a:rPr>
              <a:t>Instagram: https://www.instagram.com/ </a:t>
            </a:r>
            <a:r>
              <a:rPr lang="es-CO" sz="1600" dirty="0" err="1">
                <a:solidFill>
                  <a:srgbClr val="000000"/>
                </a:solidFill>
                <a:effectLst/>
                <a:latin typeface="+mj-lt"/>
                <a:ea typeface="Times New Roman" panose="02020603050405020304" pitchFamily="18" charset="0"/>
                <a:cs typeface="Arial" panose="020B0604020202020204" pitchFamily="34" charset="0"/>
              </a:rPr>
              <a:t>sectormovilidad</a:t>
            </a:r>
            <a:r>
              <a:rPr lang="es-CO" sz="1600" dirty="0">
                <a:solidFill>
                  <a:srgbClr val="000000"/>
                </a:solidFill>
                <a:effectLst/>
                <a:latin typeface="+mj-lt"/>
                <a:ea typeface="Times New Roman" panose="02020603050405020304" pitchFamily="18" charset="0"/>
                <a:cs typeface="Arial" panose="020B0604020202020204" pitchFamily="34" charset="0"/>
              </a:rPr>
              <a:t>/ </a:t>
            </a:r>
            <a:endParaRPr lang="es-ES" sz="1600" dirty="0">
              <a:effectLst/>
              <a:latin typeface="+mj-lt"/>
              <a:ea typeface="Arial Narrow" panose="020B0606020202030204" pitchFamily="34" charset="0"/>
              <a:cs typeface="Arial Narrow" panose="020B0606020202030204" pitchFamily="34" charset="0"/>
            </a:endParaRPr>
          </a:p>
          <a:p>
            <a:pPr algn="just">
              <a:lnSpc>
                <a:spcPts val="1175"/>
              </a:lnSpc>
              <a:spcAft>
                <a:spcPts val="1000"/>
              </a:spcAft>
            </a:pPr>
            <a:r>
              <a:rPr lang="es-CO" sz="1600" dirty="0">
                <a:solidFill>
                  <a:srgbClr val="000000"/>
                </a:solidFill>
                <a:effectLst/>
                <a:latin typeface="+mj-lt"/>
                <a:ea typeface="Times New Roman" panose="02020603050405020304" pitchFamily="18" charset="0"/>
                <a:cs typeface="Arial" panose="020B0604020202020204" pitchFamily="34" charset="0"/>
              </a:rPr>
              <a:t> </a:t>
            </a:r>
            <a:endParaRPr lang="es-ES" sz="1600" dirty="0">
              <a:effectLst/>
              <a:latin typeface="+mj-lt"/>
              <a:ea typeface="Arial Narrow" panose="020B0606020202030204" pitchFamily="34" charset="0"/>
              <a:cs typeface="Arial Narrow" panose="020B0606020202030204" pitchFamily="34" charset="0"/>
            </a:endParaRPr>
          </a:p>
          <a:p>
            <a:pPr marL="342900" lvl="0" indent="-342900" algn="just">
              <a:lnSpc>
                <a:spcPts val="1175"/>
              </a:lnSpc>
              <a:buFont typeface="Symbol" panose="05050102010706020507" pitchFamily="18" charset="2"/>
              <a:buChar char=""/>
            </a:pPr>
            <a:r>
              <a:rPr lang="es-CO" sz="1600" dirty="0">
                <a:solidFill>
                  <a:srgbClr val="000000"/>
                </a:solidFill>
                <a:effectLst/>
                <a:latin typeface="+mj-lt"/>
                <a:ea typeface="Times New Roman" panose="02020603050405020304" pitchFamily="18" charset="0"/>
                <a:cs typeface="Arial" panose="020B0604020202020204" pitchFamily="34" charset="0"/>
              </a:rPr>
              <a:t>Canal Presencial: </a:t>
            </a:r>
            <a:endParaRPr lang="es-ES" sz="1600" dirty="0">
              <a:effectLst/>
              <a:latin typeface="+mj-lt"/>
              <a:ea typeface="Arial Narrow" panose="020B0606020202030204" pitchFamily="34" charset="0"/>
              <a:cs typeface="Arial Narrow" panose="020B0606020202030204" pitchFamily="34" charset="0"/>
            </a:endParaRPr>
          </a:p>
          <a:p>
            <a:pPr marL="228600" algn="just">
              <a:lnSpc>
                <a:spcPts val="1175"/>
              </a:lnSpc>
            </a:pPr>
            <a:r>
              <a:rPr lang="es-CO" sz="16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 </a:t>
            </a:r>
            <a:endParaRPr lang="es-ES" sz="1600" dirty="0">
              <a:effectLst/>
              <a:latin typeface="Arial Narrow" panose="020B0606020202030204" pitchFamily="34" charset="0"/>
              <a:ea typeface="Arial Narrow" panose="020B0606020202030204" pitchFamily="34" charset="0"/>
              <a:cs typeface="Arial Narrow" panose="020B0606020202030204" pitchFamily="34" charset="0"/>
            </a:endParaRPr>
          </a:p>
          <a:p>
            <a:pPr marL="342900" lvl="0" indent="-342900" algn="just">
              <a:lnSpc>
                <a:spcPts val="1175"/>
              </a:lnSpc>
              <a:buFont typeface="+mj-lt"/>
              <a:buAutoNum type="arabicPeriod"/>
            </a:pPr>
            <a:r>
              <a:rPr lang="es-CO" sz="1600" dirty="0">
                <a:solidFill>
                  <a:srgbClr val="000000"/>
                </a:solidFill>
                <a:effectLst/>
                <a:latin typeface="+mj-lt"/>
                <a:ea typeface="Times New Roman" panose="02020603050405020304" pitchFamily="18" charset="0"/>
                <a:cs typeface="Arial" panose="020B0604020202020204" pitchFamily="34" charset="0"/>
              </a:rPr>
              <a:t>Ventanillas de radicaci</a:t>
            </a:r>
            <a:r>
              <a:rPr lang="es-CO" sz="1600" dirty="0">
                <a:solidFill>
                  <a:srgbClr val="000000"/>
                </a:solidFill>
                <a:effectLst/>
                <a:latin typeface="+mj-lt"/>
                <a:ea typeface="Times New Roman" panose="02020603050405020304" pitchFamily="18" charset="0"/>
                <a:cs typeface="Arial Narrow" panose="020B0606020202030204" pitchFamily="34" charset="0"/>
              </a:rPr>
              <a:t>ó</a:t>
            </a:r>
            <a:r>
              <a:rPr lang="es-CO" sz="1600" dirty="0">
                <a:solidFill>
                  <a:srgbClr val="000000"/>
                </a:solidFill>
                <a:effectLst/>
                <a:latin typeface="+mj-lt"/>
                <a:ea typeface="Times New Roman" panose="02020603050405020304" pitchFamily="18" charset="0"/>
                <a:cs typeface="Arial" panose="020B0604020202020204" pitchFamily="34" charset="0"/>
              </a:rPr>
              <a:t>n de la sede de Calle 13 y Paloquemao </a:t>
            </a:r>
            <a:endParaRPr lang="es-ES" sz="1600" dirty="0">
              <a:effectLst/>
              <a:latin typeface="+mj-lt"/>
              <a:ea typeface="Arial Narrow" panose="020B0606020202030204" pitchFamily="34" charset="0"/>
              <a:cs typeface="Arial Narrow" panose="020B0606020202030204" pitchFamily="34" charset="0"/>
            </a:endParaRPr>
          </a:p>
          <a:p>
            <a:pPr marL="342900" lvl="0" indent="-342900" algn="just">
              <a:lnSpc>
                <a:spcPts val="1175"/>
              </a:lnSpc>
              <a:buFont typeface="+mj-lt"/>
              <a:buAutoNum type="arabicPeriod"/>
            </a:pPr>
            <a:r>
              <a:rPr lang="es-CO" sz="1600" dirty="0">
                <a:solidFill>
                  <a:srgbClr val="000000"/>
                </a:solidFill>
                <a:effectLst/>
                <a:latin typeface="+mj-lt"/>
                <a:ea typeface="Times New Roman" panose="02020603050405020304" pitchFamily="18" charset="0"/>
                <a:cs typeface="Arial" panose="020B0604020202020204" pitchFamily="34" charset="0"/>
              </a:rPr>
              <a:t>En los Centros Locales de Movilidad, los cuales se encuentran ubicados en todas las Alcald</a:t>
            </a:r>
            <a:r>
              <a:rPr lang="es-CO" sz="1600" dirty="0">
                <a:solidFill>
                  <a:srgbClr val="000000"/>
                </a:solidFill>
                <a:effectLst/>
                <a:latin typeface="+mj-lt"/>
                <a:ea typeface="Times New Roman" panose="02020603050405020304" pitchFamily="18" charset="0"/>
                <a:cs typeface="Arial Narrow" panose="020B0606020202030204" pitchFamily="34" charset="0"/>
              </a:rPr>
              <a:t>í</a:t>
            </a:r>
            <a:r>
              <a:rPr lang="es-CO" sz="1600" dirty="0">
                <a:solidFill>
                  <a:srgbClr val="000000"/>
                </a:solidFill>
                <a:effectLst/>
                <a:latin typeface="+mj-lt"/>
                <a:ea typeface="Times New Roman" panose="02020603050405020304" pitchFamily="18" charset="0"/>
                <a:cs typeface="Arial" panose="020B0604020202020204" pitchFamily="34" charset="0"/>
              </a:rPr>
              <a:t>as Locales. </a:t>
            </a:r>
            <a:endParaRPr lang="es-ES" sz="1600" dirty="0">
              <a:effectLst/>
              <a:latin typeface="+mj-lt"/>
              <a:ea typeface="Arial Narrow" panose="020B0606020202030204" pitchFamily="34" charset="0"/>
              <a:cs typeface="Arial Narrow" panose="020B0606020202030204" pitchFamily="34" charset="0"/>
            </a:endParaRPr>
          </a:p>
          <a:p>
            <a:pPr marL="342900" lvl="0" indent="-342900" algn="just">
              <a:lnSpc>
                <a:spcPts val="1175"/>
              </a:lnSpc>
              <a:spcAft>
                <a:spcPts val="1000"/>
              </a:spcAft>
              <a:buFont typeface="+mj-lt"/>
              <a:buAutoNum type="arabicPeriod"/>
            </a:pPr>
            <a:r>
              <a:rPr lang="es-CO" sz="1600" dirty="0">
                <a:solidFill>
                  <a:srgbClr val="000000"/>
                </a:solidFill>
                <a:effectLst/>
                <a:latin typeface="+mj-lt"/>
                <a:ea typeface="Times New Roman" panose="02020603050405020304" pitchFamily="18" charset="0"/>
                <a:cs typeface="Arial" panose="020B0604020202020204" pitchFamily="34" charset="0"/>
              </a:rPr>
              <a:t>RED CADE de Movilidad, ubicados en los </a:t>
            </a:r>
            <a:r>
              <a:rPr lang="es-CO" sz="1600" dirty="0" err="1">
                <a:solidFill>
                  <a:srgbClr val="000000"/>
                </a:solidFill>
                <a:effectLst/>
                <a:latin typeface="+mj-lt"/>
                <a:ea typeface="Times New Roman" panose="02020603050405020304" pitchFamily="18" charset="0"/>
                <a:cs typeface="Arial" panose="020B0604020202020204" pitchFamily="34" charset="0"/>
              </a:rPr>
              <a:t>SuperCADE</a:t>
            </a:r>
            <a:r>
              <a:rPr lang="es-CO" sz="1600" dirty="0">
                <a:solidFill>
                  <a:srgbClr val="000000"/>
                </a:solidFill>
                <a:effectLst/>
                <a:latin typeface="+mj-lt"/>
                <a:ea typeface="Times New Roman" panose="02020603050405020304" pitchFamily="18" charset="0"/>
                <a:cs typeface="Arial" panose="020B0604020202020204" pitchFamily="34" charset="0"/>
              </a:rPr>
              <a:t> de 20 de Julio, Américas, Suba, Bosa y Fontibón.</a:t>
            </a:r>
            <a:endParaRPr lang="es-ES" sz="1600" dirty="0">
              <a:effectLst/>
              <a:latin typeface="+mj-lt"/>
              <a:ea typeface="Arial Narrow" panose="020B0606020202030204" pitchFamily="34" charset="0"/>
              <a:cs typeface="Arial Narrow" panose="020B0606020202030204" pitchFamily="34" charset="0"/>
            </a:endParaRPr>
          </a:p>
        </p:txBody>
      </p:sp>
      <p:sp>
        <p:nvSpPr>
          <p:cNvPr id="3" name="CuadroTexto 2">
            <a:extLst>
              <a:ext uri="{FF2B5EF4-FFF2-40B4-BE49-F238E27FC236}">
                <a16:creationId xmlns:a16="http://schemas.microsoft.com/office/drawing/2014/main" xmlns="" id="{F38AA195-4A9C-CDA6-97F1-088716B8800A}"/>
              </a:ext>
            </a:extLst>
          </p:cNvPr>
          <p:cNvSpPr txBox="1"/>
          <p:nvPr/>
        </p:nvSpPr>
        <p:spPr>
          <a:xfrm>
            <a:off x="10390956" y="2800848"/>
            <a:ext cx="4392488" cy="553998"/>
          </a:xfrm>
          <a:prstGeom prst="rect">
            <a:avLst/>
          </a:prstGeom>
          <a:noFill/>
        </p:spPr>
        <p:txBody>
          <a:bodyPr wrap="square" rtlCol="0">
            <a:spAutoFit/>
          </a:bodyPr>
          <a:lstStyle/>
          <a:p>
            <a:r>
              <a:rPr lang="es-ES" dirty="0"/>
              <a:t>CANALES DE ATENCIÓN </a:t>
            </a:r>
          </a:p>
        </p:txBody>
      </p:sp>
    </p:spTree>
    <p:extLst>
      <p:ext uri="{BB962C8B-B14F-4D97-AF65-F5344CB8AC3E}">
        <p14:creationId xmlns:p14="http://schemas.microsoft.com/office/powerpoint/2010/main" val="3187524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CuadroTexto 91">
            <a:extLst>
              <a:ext uri="{FF2B5EF4-FFF2-40B4-BE49-F238E27FC236}">
                <a16:creationId xmlns:a16="http://schemas.microsoft.com/office/drawing/2014/main" xmlns="" id="{894F4896-DC6D-2943-B5A1-A663018FD569}"/>
              </a:ext>
            </a:extLst>
          </p:cNvPr>
          <p:cNvSpPr txBox="1"/>
          <p:nvPr/>
        </p:nvSpPr>
        <p:spPr>
          <a:xfrm>
            <a:off x="785698" y="488346"/>
            <a:ext cx="11405457" cy="523220"/>
          </a:xfrm>
          <a:prstGeom prst="rect">
            <a:avLst/>
          </a:prstGeom>
          <a:noFill/>
        </p:spPr>
        <p:txBody>
          <a:bodyPr wrap="square" rtlCol="0">
            <a:spAutoFit/>
          </a:bodyPr>
          <a:lstStyle/>
          <a:p>
            <a:pPr>
              <a:buClr>
                <a:srgbClr val="000000"/>
              </a:buClr>
              <a:buSzPts val="4400"/>
            </a:pPr>
            <a:r>
              <a:rPr lang="es-CO" sz="2800" b="1" dirty="0" smtClean="0">
                <a:solidFill>
                  <a:schemeClr val="tx1">
                    <a:lumMod val="75000"/>
                    <a:lumOff val="25000"/>
                  </a:schemeClr>
                </a:solidFill>
                <a:latin typeface="Arial Black" panose="020B0604020202020204" pitchFamily="34" charset="0"/>
                <a:sym typeface="Arial"/>
              </a:rPr>
              <a:t>13. </a:t>
            </a:r>
            <a:r>
              <a:rPr lang="es-CO" sz="2800" b="1" kern="0" dirty="0">
                <a:latin typeface="Arial"/>
                <a:ea typeface="Arial"/>
                <a:cs typeface="Arial"/>
                <a:sym typeface="Arial"/>
              </a:rPr>
              <a:t>Observatorio de Movilidad de Bogotá</a:t>
            </a:r>
            <a:endParaRPr lang="es-CO" sz="2800" b="1" dirty="0">
              <a:solidFill>
                <a:schemeClr val="tx1">
                  <a:lumMod val="75000"/>
                  <a:lumOff val="25000"/>
                </a:schemeClr>
              </a:solidFill>
              <a:latin typeface="Arial Black" panose="020B0604020202020204" pitchFamily="34" charset="0"/>
              <a:sym typeface="Arial"/>
            </a:endParaRPr>
          </a:p>
        </p:txBody>
      </p:sp>
      <p:sp>
        <p:nvSpPr>
          <p:cNvPr id="44" name="CuadroTexto 43">
            <a:extLst>
              <a:ext uri="{FF2B5EF4-FFF2-40B4-BE49-F238E27FC236}">
                <a16:creationId xmlns:a16="http://schemas.microsoft.com/office/drawing/2014/main" xmlns="" id="{394CD6BD-75D2-C1B2-BD4E-1851B3D44C3A}"/>
              </a:ext>
            </a:extLst>
          </p:cNvPr>
          <p:cNvSpPr txBox="1"/>
          <p:nvPr/>
        </p:nvSpPr>
        <p:spPr>
          <a:xfrm>
            <a:off x="942109" y="1168929"/>
            <a:ext cx="15365899" cy="2677656"/>
          </a:xfrm>
          <a:prstGeom prst="rect">
            <a:avLst/>
          </a:prstGeom>
          <a:noFill/>
        </p:spPr>
        <p:txBody>
          <a:bodyPr wrap="square">
            <a:spAutoFit/>
          </a:bodyPr>
          <a:lstStyle/>
          <a:p>
            <a:r>
              <a:rPr lang="es-CO" sz="2400" dirty="0"/>
              <a:t>El Observatorio de Movilidad de Bogotá D.C. es un espacio web con información abierta que le permite a los ciudadanos interactuar y consultar reportes, análisis, indicadores y estadísticas sobre el comportamiento de la movilidad en la ciudad</a:t>
            </a:r>
            <a:r>
              <a:rPr lang="es-CO" sz="2400" dirty="0" smtClean="0"/>
              <a:t>.</a:t>
            </a:r>
          </a:p>
          <a:p>
            <a:endParaRPr lang="es-CO" sz="2400" dirty="0"/>
          </a:p>
          <a:p>
            <a:r>
              <a:rPr lang="es-CO" sz="2400" dirty="0"/>
              <a:t>A través del Observatorio de Movilidad los usuarios podrán acceder a información oficial, detallada, confiable, oportuna, sencilla y de fácil acceso. ¡Muchas gracias por consultar la información oficial de la movilidad en Bogotá!</a:t>
            </a:r>
          </a:p>
        </p:txBody>
      </p:sp>
      <p:pic>
        <p:nvPicPr>
          <p:cNvPr id="8" name="7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6140" y="4131320"/>
            <a:ext cx="9937104" cy="4248472"/>
          </a:xfrm>
          <a:prstGeom prst="rect">
            <a:avLst/>
          </a:prstGeom>
          <a:noFill/>
        </p:spPr>
      </p:pic>
    </p:spTree>
    <p:extLst>
      <p:ext uri="{BB962C8B-B14F-4D97-AF65-F5344CB8AC3E}">
        <p14:creationId xmlns:p14="http://schemas.microsoft.com/office/powerpoint/2010/main" val="1725490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CuadroTexto 91">
            <a:extLst>
              <a:ext uri="{FF2B5EF4-FFF2-40B4-BE49-F238E27FC236}">
                <a16:creationId xmlns:a16="http://schemas.microsoft.com/office/drawing/2014/main" xmlns="" id="{894F4896-DC6D-2943-B5A1-A663018FD569}"/>
              </a:ext>
            </a:extLst>
          </p:cNvPr>
          <p:cNvSpPr txBox="1"/>
          <p:nvPr/>
        </p:nvSpPr>
        <p:spPr>
          <a:xfrm>
            <a:off x="813892" y="890960"/>
            <a:ext cx="11405457" cy="523220"/>
          </a:xfrm>
          <a:prstGeom prst="rect">
            <a:avLst/>
          </a:prstGeom>
          <a:noFill/>
        </p:spPr>
        <p:txBody>
          <a:bodyPr wrap="square" rtlCol="0">
            <a:spAutoFit/>
          </a:bodyPr>
          <a:lstStyle/>
          <a:p>
            <a:pPr>
              <a:buClr>
                <a:srgbClr val="000000"/>
              </a:buClr>
              <a:buSzPts val="4400"/>
            </a:pPr>
            <a:r>
              <a:rPr lang="es-CO" sz="2800" b="1" dirty="0" smtClean="0">
                <a:solidFill>
                  <a:schemeClr val="tx1">
                    <a:lumMod val="75000"/>
                    <a:lumOff val="25000"/>
                  </a:schemeClr>
                </a:solidFill>
                <a:latin typeface="Arial Black" panose="020B0604020202020204" pitchFamily="34" charset="0"/>
                <a:sym typeface="Arial"/>
              </a:rPr>
              <a:t>14. </a:t>
            </a:r>
            <a:r>
              <a:rPr lang="es-CO" sz="2800" b="1" kern="0" dirty="0">
                <a:latin typeface="Arial" pitchFamily="34" charset="0"/>
                <a:ea typeface="Arial"/>
                <a:cs typeface="Arial" pitchFamily="34" charset="0"/>
                <a:sym typeface="Arial"/>
              </a:rPr>
              <a:t>Gestión</a:t>
            </a:r>
            <a:r>
              <a:rPr lang="es-CO" sz="2800" b="1" kern="0" dirty="0">
                <a:latin typeface="Arial"/>
                <a:ea typeface="Arial"/>
                <a:cs typeface="Arial"/>
                <a:sym typeface="Arial"/>
              </a:rPr>
              <a:t> Social</a:t>
            </a:r>
            <a:endParaRPr lang="es-CO" sz="2800" b="1" dirty="0">
              <a:solidFill>
                <a:schemeClr val="tx1">
                  <a:lumMod val="75000"/>
                  <a:lumOff val="25000"/>
                </a:schemeClr>
              </a:solidFill>
              <a:latin typeface="Arial Black" panose="020B0604020202020204" pitchFamily="34" charset="0"/>
              <a:sym typeface="Arial"/>
            </a:endParaRPr>
          </a:p>
        </p:txBody>
      </p:sp>
      <p:sp>
        <p:nvSpPr>
          <p:cNvPr id="44" name="CuadroTexto 43">
            <a:extLst>
              <a:ext uri="{FF2B5EF4-FFF2-40B4-BE49-F238E27FC236}">
                <a16:creationId xmlns:a16="http://schemas.microsoft.com/office/drawing/2014/main" xmlns="" id="{394CD6BD-75D2-C1B2-BD4E-1851B3D44C3A}"/>
              </a:ext>
            </a:extLst>
          </p:cNvPr>
          <p:cNvSpPr txBox="1"/>
          <p:nvPr/>
        </p:nvSpPr>
        <p:spPr>
          <a:xfrm>
            <a:off x="813892" y="2043088"/>
            <a:ext cx="15365899" cy="4893647"/>
          </a:xfrm>
          <a:prstGeom prst="rect">
            <a:avLst/>
          </a:prstGeom>
          <a:noFill/>
        </p:spPr>
        <p:txBody>
          <a:bodyPr wrap="square">
            <a:spAutoFit/>
          </a:bodyPr>
          <a:lstStyle/>
          <a:p>
            <a:pPr algn="just"/>
            <a:r>
              <a:rPr lang="es-CO" sz="2400" dirty="0"/>
              <a:t>la Oficina de Gestión Social de la SDM mediante sus Centros Locales de Movilidad-CLM, promueve la participación activa e incidente de la ciudadanía en los territorios a partir del desarrollo de diversos escenarios de participación, los cuales son generados a partir de la gestión y tramitación de solicitudes que requieran una eventual acción o implementación por parte de la SDM. </a:t>
            </a:r>
            <a:endParaRPr lang="es-CO" sz="2400" dirty="0" smtClean="0"/>
          </a:p>
          <a:p>
            <a:pPr algn="just"/>
            <a:endParaRPr lang="es-CO" sz="2400" dirty="0"/>
          </a:p>
          <a:p>
            <a:pPr algn="just"/>
            <a:r>
              <a:rPr lang="es-CO" sz="2400" dirty="0"/>
              <a:t>En este ejercicio también se conforman las Agendas Participativas de Trabajo, las cuales corresponden tanto al desarrollo de compromisos que facilitan los procesos de retroalimentación de la información, así como de la gestión de las solicitudes ciudadanas dentro del Sistema Distrital de Quejas y Soluciones – SDQS.</a:t>
            </a:r>
          </a:p>
          <a:p>
            <a:pPr algn="just"/>
            <a:r>
              <a:rPr lang="es-CO" sz="2400" dirty="0"/>
              <a:t> </a:t>
            </a:r>
          </a:p>
          <a:p>
            <a:pPr algn="just"/>
            <a:endParaRPr lang="es-CO" sz="2400" dirty="0"/>
          </a:p>
          <a:p>
            <a:pPr algn="just"/>
            <a:r>
              <a:rPr lang="es-CO" sz="2400" dirty="0"/>
              <a:t> </a:t>
            </a:r>
          </a:p>
          <a:p>
            <a:pPr algn="just"/>
            <a:endParaRPr lang="es-CO" sz="2400" dirty="0"/>
          </a:p>
          <a:p>
            <a:pPr algn="just"/>
            <a:endParaRPr lang="es-CO" sz="2400"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4052" y="5251225"/>
            <a:ext cx="5456237" cy="349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97592" y="5173437"/>
            <a:ext cx="5243513" cy="357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87474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CuadroTexto 91">
            <a:extLst>
              <a:ext uri="{FF2B5EF4-FFF2-40B4-BE49-F238E27FC236}">
                <a16:creationId xmlns:a16="http://schemas.microsoft.com/office/drawing/2014/main" xmlns="" id="{894F4896-DC6D-2943-B5A1-A663018FD569}"/>
              </a:ext>
            </a:extLst>
          </p:cNvPr>
          <p:cNvSpPr txBox="1"/>
          <p:nvPr/>
        </p:nvSpPr>
        <p:spPr>
          <a:xfrm>
            <a:off x="813892" y="890960"/>
            <a:ext cx="11405457" cy="523220"/>
          </a:xfrm>
          <a:prstGeom prst="rect">
            <a:avLst/>
          </a:prstGeom>
          <a:noFill/>
        </p:spPr>
        <p:txBody>
          <a:bodyPr wrap="square" rtlCol="0">
            <a:spAutoFit/>
          </a:bodyPr>
          <a:lstStyle/>
          <a:p>
            <a:pPr>
              <a:buClr>
                <a:srgbClr val="000000"/>
              </a:buClr>
              <a:buSzPts val="4400"/>
            </a:pPr>
            <a:r>
              <a:rPr lang="es-CO" sz="2800" b="1" dirty="0" smtClean="0">
                <a:solidFill>
                  <a:schemeClr val="tx1">
                    <a:lumMod val="75000"/>
                    <a:lumOff val="25000"/>
                  </a:schemeClr>
                </a:solidFill>
                <a:latin typeface="Arial Black" panose="020B0604020202020204" pitchFamily="34" charset="0"/>
                <a:sym typeface="Arial"/>
              </a:rPr>
              <a:t>13. </a:t>
            </a:r>
            <a:r>
              <a:rPr lang="es-CO" sz="2800" b="1" kern="0" dirty="0">
                <a:latin typeface="Arial"/>
                <a:ea typeface="Arial"/>
                <a:cs typeface="Arial"/>
                <a:sym typeface="Arial"/>
              </a:rPr>
              <a:t>Gestión Social</a:t>
            </a:r>
            <a:endParaRPr lang="es-CO" sz="2800" b="1" dirty="0">
              <a:solidFill>
                <a:schemeClr val="tx1">
                  <a:lumMod val="75000"/>
                  <a:lumOff val="25000"/>
                </a:schemeClr>
              </a:solidFill>
              <a:latin typeface="Arial Black" panose="020B0604020202020204" pitchFamily="34" charset="0"/>
              <a:sym typeface="Arial"/>
            </a:endParaRPr>
          </a:p>
        </p:txBody>
      </p:sp>
      <p:sp>
        <p:nvSpPr>
          <p:cNvPr id="44" name="CuadroTexto 43">
            <a:extLst>
              <a:ext uri="{FF2B5EF4-FFF2-40B4-BE49-F238E27FC236}">
                <a16:creationId xmlns:a16="http://schemas.microsoft.com/office/drawing/2014/main" xmlns="" id="{394CD6BD-75D2-C1B2-BD4E-1851B3D44C3A}"/>
              </a:ext>
            </a:extLst>
          </p:cNvPr>
          <p:cNvSpPr txBox="1"/>
          <p:nvPr/>
        </p:nvSpPr>
        <p:spPr>
          <a:xfrm>
            <a:off x="813892" y="1755056"/>
            <a:ext cx="15365899" cy="1569660"/>
          </a:xfrm>
          <a:prstGeom prst="rect">
            <a:avLst/>
          </a:prstGeom>
          <a:noFill/>
        </p:spPr>
        <p:txBody>
          <a:bodyPr wrap="square">
            <a:spAutoFit/>
          </a:bodyPr>
          <a:lstStyle/>
          <a:p>
            <a:pPr algn="just"/>
            <a:r>
              <a:rPr lang="es-CO" sz="2400" dirty="0" smtClean="0"/>
              <a:t>Al </a:t>
            </a:r>
            <a:r>
              <a:rPr lang="es-CO" sz="2400" dirty="0"/>
              <a:t>respecto, se socializa la gestión que realizó el Centro Local de Movilidad de Bosa en el 2021: </a:t>
            </a:r>
          </a:p>
          <a:p>
            <a:pPr algn="just"/>
            <a:r>
              <a:rPr lang="es-CO" sz="2400" dirty="0"/>
              <a:t> </a:t>
            </a:r>
          </a:p>
          <a:p>
            <a:pPr algn="just"/>
            <a:endParaRPr lang="es-CO" sz="2400" dirty="0"/>
          </a:p>
          <a:p>
            <a:pPr algn="just"/>
            <a:endParaRPr lang="es-CO" sz="2400" dirty="0"/>
          </a:p>
        </p:txBody>
      </p:sp>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2004" y="2259112"/>
            <a:ext cx="5699125" cy="7053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4771" y="2259112"/>
            <a:ext cx="5699125" cy="7272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75623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CuadroTexto 91">
            <a:extLst>
              <a:ext uri="{FF2B5EF4-FFF2-40B4-BE49-F238E27FC236}">
                <a16:creationId xmlns:a16="http://schemas.microsoft.com/office/drawing/2014/main" xmlns="" id="{894F4896-DC6D-2943-B5A1-A663018FD569}"/>
              </a:ext>
            </a:extLst>
          </p:cNvPr>
          <p:cNvSpPr txBox="1"/>
          <p:nvPr/>
        </p:nvSpPr>
        <p:spPr>
          <a:xfrm>
            <a:off x="813892" y="890960"/>
            <a:ext cx="11405457" cy="523220"/>
          </a:xfrm>
          <a:prstGeom prst="rect">
            <a:avLst/>
          </a:prstGeom>
          <a:noFill/>
        </p:spPr>
        <p:txBody>
          <a:bodyPr wrap="square" rtlCol="0">
            <a:spAutoFit/>
          </a:bodyPr>
          <a:lstStyle/>
          <a:p>
            <a:pPr>
              <a:buClr>
                <a:srgbClr val="000000"/>
              </a:buClr>
              <a:buSzPts val="4400"/>
            </a:pPr>
            <a:r>
              <a:rPr lang="es-CO" sz="2800" b="1" dirty="0" smtClean="0">
                <a:solidFill>
                  <a:schemeClr val="tx1">
                    <a:lumMod val="75000"/>
                    <a:lumOff val="25000"/>
                  </a:schemeClr>
                </a:solidFill>
                <a:latin typeface="Arial Black" panose="020B0604020202020204" pitchFamily="34" charset="0"/>
                <a:sym typeface="Arial"/>
              </a:rPr>
              <a:t>14. </a:t>
            </a:r>
            <a:r>
              <a:rPr lang="es-CO" sz="2800" b="1" kern="0" dirty="0">
                <a:latin typeface="Arial" pitchFamily="34" charset="0"/>
                <a:ea typeface="Arial"/>
                <a:cs typeface="Arial" pitchFamily="34" charset="0"/>
                <a:sym typeface="Arial"/>
              </a:rPr>
              <a:t>Gestión</a:t>
            </a:r>
            <a:r>
              <a:rPr lang="es-CO" sz="2800" b="1" kern="0" dirty="0">
                <a:latin typeface="Arial"/>
                <a:ea typeface="Arial"/>
                <a:cs typeface="Arial"/>
                <a:sym typeface="Arial"/>
              </a:rPr>
              <a:t> Social</a:t>
            </a:r>
            <a:endParaRPr lang="es-CO" sz="2800" b="1" dirty="0">
              <a:solidFill>
                <a:schemeClr val="tx1">
                  <a:lumMod val="75000"/>
                  <a:lumOff val="25000"/>
                </a:schemeClr>
              </a:solidFill>
              <a:latin typeface="Arial Black" panose="020B0604020202020204" pitchFamily="34" charset="0"/>
              <a:sym typeface="Arial"/>
            </a:endParaRPr>
          </a:p>
        </p:txBody>
      </p:sp>
      <p:sp>
        <p:nvSpPr>
          <p:cNvPr id="44" name="CuadroTexto 43">
            <a:extLst>
              <a:ext uri="{FF2B5EF4-FFF2-40B4-BE49-F238E27FC236}">
                <a16:creationId xmlns:a16="http://schemas.microsoft.com/office/drawing/2014/main" xmlns="" id="{394CD6BD-75D2-C1B2-BD4E-1851B3D44C3A}"/>
              </a:ext>
            </a:extLst>
          </p:cNvPr>
          <p:cNvSpPr txBox="1"/>
          <p:nvPr/>
        </p:nvSpPr>
        <p:spPr>
          <a:xfrm>
            <a:off x="813892" y="2043088"/>
            <a:ext cx="15365899" cy="2308324"/>
          </a:xfrm>
          <a:prstGeom prst="rect">
            <a:avLst/>
          </a:prstGeom>
          <a:noFill/>
        </p:spPr>
        <p:txBody>
          <a:bodyPr wrap="square">
            <a:spAutoFit/>
          </a:bodyPr>
          <a:lstStyle/>
          <a:p>
            <a:pPr algn="just"/>
            <a:endParaRPr lang="es-CO" sz="2400" dirty="0"/>
          </a:p>
          <a:p>
            <a:pPr algn="just"/>
            <a:r>
              <a:rPr lang="es-CO" sz="2400" dirty="0"/>
              <a:t> </a:t>
            </a:r>
          </a:p>
          <a:p>
            <a:pPr algn="just"/>
            <a:endParaRPr lang="es-CO" sz="2400" dirty="0"/>
          </a:p>
          <a:p>
            <a:pPr algn="just"/>
            <a:r>
              <a:rPr lang="es-CO" sz="2400" dirty="0"/>
              <a:t> </a:t>
            </a:r>
          </a:p>
          <a:p>
            <a:pPr algn="just"/>
            <a:endParaRPr lang="es-CO" sz="2400" dirty="0"/>
          </a:p>
          <a:p>
            <a:pPr algn="just"/>
            <a:endParaRPr lang="es-CO" sz="24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0476" y="3325882"/>
            <a:ext cx="5529263" cy="349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686682">
            <a:off x="1369557" y="3406634"/>
            <a:ext cx="4664075" cy="398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17108">
            <a:off x="11224388" y="2929273"/>
            <a:ext cx="4664075" cy="398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31493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ector recto 5">
            <a:extLst>
              <a:ext uri="{FF2B5EF4-FFF2-40B4-BE49-F238E27FC236}">
                <a16:creationId xmlns:a16="http://schemas.microsoft.com/office/drawing/2014/main" xmlns="" id="{FAE0B636-3731-D44B-8EA9-E5E1560FCD41}"/>
              </a:ext>
            </a:extLst>
          </p:cNvPr>
          <p:cNvCxnSpPr>
            <a:cxnSpLocks/>
          </p:cNvCxnSpPr>
          <p:nvPr/>
        </p:nvCxnSpPr>
        <p:spPr>
          <a:xfrm>
            <a:off x="7942684" y="2403128"/>
            <a:ext cx="0" cy="554445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Imagen 4" descr="Texto&#10;&#10;Descripción generada automáticamente">
            <a:extLst>
              <a:ext uri="{FF2B5EF4-FFF2-40B4-BE49-F238E27FC236}">
                <a16:creationId xmlns:a16="http://schemas.microsoft.com/office/drawing/2014/main" xmlns="" id="{5348F566-1C49-46C9-9B7E-4C074204F0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1723" y="2178201"/>
            <a:ext cx="6424938" cy="6426994"/>
          </a:xfrm>
          <a:prstGeom prst="rect">
            <a:avLst/>
          </a:prstGeom>
        </p:spPr>
      </p:pic>
      <p:sp>
        <p:nvSpPr>
          <p:cNvPr id="9" name="Google Shape;185;p3">
            <a:extLst>
              <a:ext uri="{FF2B5EF4-FFF2-40B4-BE49-F238E27FC236}">
                <a16:creationId xmlns:a16="http://schemas.microsoft.com/office/drawing/2014/main" xmlns="" id="{0BB0C2BA-A84B-6436-D156-554C8A8B27A6}"/>
              </a:ext>
            </a:extLst>
          </p:cNvPr>
          <p:cNvSpPr txBox="1"/>
          <p:nvPr/>
        </p:nvSpPr>
        <p:spPr>
          <a:xfrm>
            <a:off x="8446740" y="1299244"/>
            <a:ext cx="7848871" cy="8184908"/>
          </a:xfrm>
          <a:prstGeom prst="rect">
            <a:avLst/>
          </a:prstGeom>
          <a:noFill/>
          <a:ln>
            <a:noFill/>
          </a:ln>
        </p:spPr>
        <p:txBody>
          <a:bodyPr spcFirstLastPara="1" wrap="square" lIns="71425" tIns="71425" rIns="71425" bIns="71425" anchor="ctr" anchorCtr="0">
            <a:spAutoFit/>
          </a:bodyPr>
          <a:lstStyle/>
          <a:p>
            <a:pPr marL="457200" defTabSz="914400">
              <a:buClr>
                <a:srgbClr val="000000"/>
              </a:buClr>
              <a:buSzPts val="4400"/>
            </a:pPr>
            <a:r>
              <a:rPr lang="es-CO" sz="3200" kern="0" dirty="0">
                <a:latin typeface="Arial"/>
                <a:ea typeface="Arial"/>
                <a:cs typeface="Arial"/>
                <a:sym typeface="Arial"/>
              </a:rPr>
              <a:t>1. Inversión presupuestal</a:t>
            </a:r>
          </a:p>
          <a:p>
            <a:pPr marL="457200" defTabSz="914400">
              <a:buClr>
                <a:srgbClr val="000000"/>
              </a:buClr>
              <a:buSzPts val="4400"/>
            </a:pPr>
            <a:r>
              <a:rPr lang="es-CO" sz="3200" kern="0" dirty="0">
                <a:latin typeface="Arial"/>
                <a:ea typeface="Arial"/>
                <a:cs typeface="Arial"/>
                <a:sym typeface="Arial"/>
              </a:rPr>
              <a:t>2. Al Colegio en Bici</a:t>
            </a:r>
          </a:p>
          <a:p>
            <a:pPr marL="457200" defTabSz="914400">
              <a:buClr>
                <a:srgbClr val="000000"/>
              </a:buClr>
              <a:buSzPts val="4400"/>
            </a:pPr>
            <a:r>
              <a:rPr lang="es-CO" sz="3200" kern="0" dirty="0">
                <a:latin typeface="Arial"/>
                <a:ea typeface="Arial"/>
                <a:cs typeface="Arial"/>
                <a:sym typeface="Arial"/>
              </a:rPr>
              <a:t>3. Siniestralidad</a:t>
            </a:r>
          </a:p>
          <a:p>
            <a:pPr marL="457200" defTabSz="914400">
              <a:buClr>
                <a:srgbClr val="000000"/>
              </a:buClr>
              <a:buSzPts val="4400"/>
            </a:pPr>
            <a:r>
              <a:rPr lang="es-CO" sz="3200" kern="0" dirty="0">
                <a:latin typeface="Arial"/>
                <a:ea typeface="Arial"/>
                <a:cs typeface="Arial"/>
                <a:sym typeface="Arial"/>
              </a:rPr>
              <a:t>4. Acciones de gestión en vía</a:t>
            </a:r>
          </a:p>
          <a:p>
            <a:pPr marL="457200" defTabSz="914400">
              <a:buClr>
                <a:srgbClr val="000000"/>
              </a:buClr>
              <a:buSzPts val="4400"/>
            </a:pPr>
            <a:r>
              <a:rPr lang="es-CO" sz="3200" kern="0" dirty="0">
                <a:latin typeface="Arial"/>
                <a:ea typeface="Arial"/>
                <a:cs typeface="Arial"/>
                <a:sym typeface="Arial"/>
              </a:rPr>
              <a:t>5. Señalización</a:t>
            </a:r>
          </a:p>
          <a:p>
            <a:pPr marL="457200" defTabSz="914400">
              <a:buClr>
                <a:srgbClr val="000000"/>
              </a:buClr>
              <a:buSzPts val="4400"/>
            </a:pPr>
            <a:r>
              <a:rPr lang="es-CO" sz="3200" kern="0" dirty="0">
                <a:latin typeface="Arial"/>
                <a:ea typeface="Arial"/>
                <a:cs typeface="Arial"/>
                <a:sym typeface="Arial"/>
              </a:rPr>
              <a:t>6. Semaforización</a:t>
            </a:r>
          </a:p>
          <a:p>
            <a:pPr marL="457200" defTabSz="914400">
              <a:buClr>
                <a:srgbClr val="000000"/>
              </a:buClr>
              <a:buSzPts val="4400"/>
            </a:pPr>
            <a:r>
              <a:rPr lang="es-CO" sz="3200" kern="0" dirty="0">
                <a:latin typeface="Arial"/>
                <a:ea typeface="Arial"/>
                <a:cs typeface="Arial"/>
                <a:sym typeface="Arial"/>
              </a:rPr>
              <a:t>7. Control de tránsito y transporte</a:t>
            </a:r>
          </a:p>
          <a:p>
            <a:pPr marL="457200" defTabSz="914400">
              <a:buClr>
                <a:srgbClr val="000000"/>
              </a:buClr>
              <a:buSzPts val="4400"/>
            </a:pPr>
            <a:r>
              <a:rPr lang="es-CO" sz="3200" kern="0" dirty="0">
                <a:latin typeface="Arial"/>
                <a:ea typeface="Arial"/>
                <a:cs typeface="Arial"/>
                <a:sym typeface="Arial"/>
              </a:rPr>
              <a:t>8. Planes de manejo de tránsito-</a:t>
            </a:r>
            <a:r>
              <a:rPr lang="en-US" sz="3200" kern="0" dirty="0">
                <a:latin typeface="Arial"/>
                <a:ea typeface="Arial"/>
                <a:cs typeface="Arial"/>
                <a:sym typeface="Arial"/>
              </a:rPr>
              <a:t>PMT</a:t>
            </a:r>
          </a:p>
          <a:p>
            <a:pPr marL="457200" defTabSz="914400">
              <a:buClr>
                <a:srgbClr val="000000"/>
              </a:buClr>
              <a:buSzPts val="4400"/>
            </a:pPr>
            <a:r>
              <a:rPr lang="en-US" sz="3200" kern="0" dirty="0">
                <a:latin typeface="Arial"/>
                <a:ea typeface="Arial"/>
                <a:cs typeface="Arial"/>
                <a:sym typeface="Arial"/>
              </a:rPr>
              <a:t>9. </a:t>
            </a:r>
            <a:r>
              <a:rPr lang="es-CO" sz="3200" kern="0" dirty="0">
                <a:latin typeface="Arial"/>
                <a:ea typeface="Arial"/>
                <a:cs typeface="Arial"/>
                <a:sym typeface="Arial"/>
              </a:rPr>
              <a:t>Bicicleta y Peatón.</a:t>
            </a:r>
          </a:p>
          <a:p>
            <a:pPr marL="457200" defTabSz="914400">
              <a:buClr>
                <a:srgbClr val="000000"/>
              </a:buClr>
              <a:buSzPts val="4400"/>
            </a:pPr>
            <a:r>
              <a:rPr lang="es-CO" sz="3200" kern="0" dirty="0">
                <a:latin typeface="Arial"/>
                <a:ea typeface="Arial"/>
                <a:cs typeface="Arial"/>
                <a:sym typeface="Arial"/>
              </a:rPr>
              <a:t>10. Acciones pedagógicas en seguridad vial y cultura ciudadana</a:t>
            </a:r>
          </a:p>
          <a:p>
            <a:pPr marL="457200" defTabSz="914400">
              <a:buClr>
                <a:srgbClr val="000000"/>
              </a:buClr>
              <a:buSzPts val="4400"/>
            </a:pPr>
            <a:r>
              <a:rPr lang="es-CO" sz="3200" kern="0" dirty="0">
                <a:latin typeface="Arial"/>
                <a:ea typeface="Arial"/>
                <a:cs typeface="Arial"/>
                <a:sym typeface="Arial"/>
              </a:rPr>
              <a:t>11. Infraestructura</a:t>
            </a:r>
          </a:p>
          <a:p>
            <a:pPr marL="457200" defTabSz="914400">
              <a:buClr>
                <a:srgbClr val="000000"/>
              </a:buClr>
              <a:buSzPts val="4400"/>
            </a:pPr>
            <a:r>
              <a:rPr lang="es-CO" sz="3200" kern="0" dirty="0">
                <a:latin typeface="Arial"/>
                <a:ea typeface="Arial"/>
                <a:cs typeface="Arial"/>
                <a:sym typeface="Arial"/>
              </a:rPr>
              <a:t>12. Transporte privado</a:t>
            </a:r>
          </a:p>
          <a:p>
            <a:pPr marL="457200" defTabSz="914400">
              <a:buClr>
                <a:srgbClr val="000000"/>
              </a:buClr>
              <a:buSzPts val="4400"/>
            </a:pPr>
            <a:r>
              <a:rPr lang="es-CO" sz="3200" kern="0" dirty="0">
                <a:latin typeface="Arial"/>
                <a:ea typeface="Arial"/>
                <a:cs typeface="Arial"/>
                <a:sym typeface="Arial"/>
              </a:rPr>
              <a:t>13. Observatorio de Movilidad de Bogotá</a:t>
            </a:r>
          </a:p>
          <a:p>
            <a:pPr marL="457200" defTabSz="914400">
              <a:buClr>
                <a:srgbClr val="000000"/>
              </a:buClr>
              <a:buSzPts val="4400"/>
            </a:pPr>
            <a:r>
              <a:rPr lang="es-CO" sz="3200" kern="0" dirty="0">
                <a:latin typeface="Arial"/>
                <a:ea typeface="Arial"/>
                <a:cs typeface="Arial"/>
                <a:sym typeface="Arial"/>
              </a:rPr>
              <a:t>14.</a:t>
            </a:r>
            <a:r>
              <a:rPr lang="en-US" sz="3200" kern="0" dirty="0">
                <a:latin typeface="Arial"/>
                <a:ea typeface="Arial"/>
                <a:cs typeface="Arial"/>
                <a:sym typeface="Arial"/>
              </a:rPr>
              <a:t> Ge</a:t>
            </a:r>
            <a:r>
              <a:rPr lang="es-CO" sz="3200" kern="0" dirty="0" err="1">
                <a:latin typeface="Arial"/>
                <a:ea typeface="Arial"/>
                <a:cs typeface="Arial"/>
                <a:sym typeface="Arial"/>
              </a:rPr>
              <a:t>stió</a:t>
            </a:r>
            <a:r>
              <a:rPr lang="en-US" sz="3200" kern="0" dirty="0">
                <a:latin typeface="Arial"/>
                <a:ea typeface="Arial"/>
                <a:cs typeface="Arial"/>
                <a:sym typeface="Arial"/>
              </a:rPr>
              <a:t>n Social</a:t>
            </a:r>
            <a:endParaRPr sz="1050" kern="0" dirty="0">
              <a:latin typeface="Arial"/>
              <a:ea typeface="Arial"/>
              <a:cs typeface="Arial"/>
              <a:sym typeface="Arial"/>
            </a:endParaRPr>
          </a:p>
          <a:p>
            <a:pPr defTabSz="914400">
              <a:buClr>
                <a:srgbClr val="FFFFFF"/>
              </a:buClr>
              <a:buSzPts val="4400"/>
              <a:buFont typeface="Arial"/>
              <a:buNone/>
            </a:pPr>
            <a:endParaRPr sz="1050" kern="0" dirty="0">
              <a:solidFill>
                <a:srgbClr val="000000"/>
              </a:solidFill>
              <a:latin typeface="Arial"/>
              <a:ea typeface="Arial"/>
              <a:cs typeface="Arial"/>
              <a:sym typeface="Arial"/>
            </a:endParaRPr>
          </a:p>
        </p:txBody>
      </p:sp>
      <p:sp>
        <p:nvSpPr>
          <p:cNvPr id="10" name="Google Shape;186;p3">
            <a:extLst>
              <a:ext uri="{FF2B5EF4-FFF2-40B4-BE49-F238E27FC236}">
                <a16:creationId xmlns:a16="http://schemas.microsoft.com/office/drawing/2014/main" xmlns="" id="{AF3CF721-6E15-8139-96EF-30E5800817BE}"/>
              </a:ext>
            </a:extLst>
          </p:cNvPr>
          <p:cNvSpPr txBox="1"/>
          <p:nvPr/>
        </p:nvSpPr>
        <p:spPr>
          <a:xfrm>
            <a:off x="10030916" y="386904"/>
            <a:ext cx="3888432" cy="683173"/>
          </a:xfrm>
          <a:prstGeom prst="rect">
            <a:avLst/>
          </a:prstGeom>
          <a:noFill/>
          <a:ln>
            <a:noFill/>
          </a:ln>
        </p:spPr>
        <p:txBody>
          <a:bodyPr spcFirstLastPara="1" wrap="square" lIns="45675" tIns="45675" rIns="45675" bIns="45675" anchor="ctr" anchorCtr="0">
            <a:spAutoFit/>
          </a:bodyPr>
          <a:lstStyle/>
          <a:p>
            <a:pPr marL="0" marR="0" lvl="0" indent="0" algn="l" rtl="0">
              <a:lnSpc>
                <a:spcPct val="80000"/>
              </a:lnSpc>
              <a:spcBef>
                <a:spcPts val="0"/>
              </a:spcBef>
              <a:spcAft>
                <a:spcPts val="0"/>
              </a:spcAft>
              <a:buClr>
                <a:schemeClr val="lt1"/>
              </a:buClr>
              <a:buSzPts val="8000"/>
              <a:buFont typeface="Arial"/>
              <a:buNone/>
            </a:pPr>
            <a:r>
              <a:rPr lang="en-US" sz="4800" b="0" i="0" u="none" strike="noStrike" cap="none" dirty="0">
                <a:latin typeface="Arial"/>
                <a:ea typeface="Arial"/>
                <a:cs typeface="Arial"/>
                <a:sym typeface="Arial"/>
              </a:rPr>
              <a:t>CONTENIDO</a:t>
            </a:r>
            <a:endParaRPr sz="4800" b="0" i="0" u="none" strike="noStrike" cap="none" dirty="0">
              <a:latin typeface="Helvetica Neue"/>
              <a:ea typeface="Helvetica Neue"/>
              <a:cs typeface="Helvetica Neue"/>
              <a:sym typeface="Helvetica Neue"/>
            </a:endParaRPr>
          </a:p>
        </p:txBody>
      </p:sp>
    </p:spTree>
    <p:extLst>
      <p:ext uri="{BB962C8B-B14F-4D97-AF65-F5344CB8AC3E}">
        <p14:creationId xmlns:p14="http://schemas.microsoft.com/office/powerpoint/2010/main" val="9496402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1">
            <a:extLst>
              <a:ext uri="{FF2B5EF4-FFF2-40B4-BE49-F238E27FC236}">
                <a16:creationId xmlns:a16="http://schemas.microsoft.com/office/drawing/2014/main" xmlns="" id="{5041B058-2506-9242-B689-E0D1CE4C27FA}"/>
              </a:ext>
            </a:extLst>
          </p:cNvPr>
          <p:cNvSpPr/>
          <p:nvPr/>
        </p:nvSpPr>
        <p:spPr>
          <a:xfrm>
            <a:off x="4206618" y="570817"/>
            <a:ext cx="8768276" cy="610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360" b="1" dirty="0">
                <a:solidFill>
                  <a:schemeClr val="tx1">
                    <a:lumMod val="75000"/>
                    <a:lumOff val="25000"/>
                  </a:schemeClr>
                </a:solidFill>
                <a:latin typeface="Arial Black"/>
                <a:cs typeface="Arial Black"/>
              </a:rPr>
              <a:t>¿QUÉ ES LA RENDICIÓN DE CUENTAS?</a:t>
            </a:r>
            <a:endParaRPr lang="en-US" sz="2800" b="1" dirty="0">
              <a:solidFill>
                <a:schemeClr val="tx1">
                  <a:lumMod val="75000"/>
                  <a:lumOff val="25000"/>
                </a:schemeClr>
              </a:solidFill>
              <a:latin typeface="Arial Black"/>
              <a:cs typeface="Arial Black"/>
            </a:endParaRPr>
          </a:p>
        </p:txBody>
      </p:sp>
      <p:cxnSp>
        <p:nvCxnSpPr>
          <p:cNvPr id="6" name="Conector recto 5">
            <a:extLst>
              <a:ext uri="{FF2B5EF4-FFF2-40B4-BE49-F238E27FC236}">
                <a16:creationId xmlns:a16="http://schemas.microsoft.com/office/drawing/2014/main" xmlns="" id="{FAE0B636-3731-D44B-8EA9-E5E1560FCD41}"/>
              </a:ext>
            </a:extLst>
          </p:cNvPr>
          <p:cNvCxnSpPr>
            <a:cxnSpLocks/>
          </p:cNvCxnSpPr>
          <p:nvPr/>
        </p:nvCxnSpPr>
        <p:spPr>
          <a:xfrm>
            <a:off x="9083231" y="2644133"/>
            <a:ext cx="0" cy="554445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xmlns="" id="{379FC5BE-D5BE-2948-8E51-E873982B769C}"/>
              </a:ext>
            </a:extLst>
          </p:cNvPr>
          <p:cNvSpPr txBox="1"/>
          <p:nvPr/>
        </p:nvSpPr>
        <p:spPr>
          <a:xfrm>
            <a:off x="9343895" y="1790460"/>
            <a:ext cx="6956027" cy="2356414"/>
          </a:xfrm>
          <a:prstGeom prst="rect">
            <a:avLst/>
          </a:prstGeom>
          <a:noFill/>
        </p:spPr>
        <p:txBody>
          <a:bodyPr wrap="square">
            <a:spAutoFit/>
          </a:bodyPr>
          <a:lstStyle/>
          <a:p>
            <a:pPr algn="just">
              <a:defRPr/>
            </a:pPr>
            <a:r>
              <a:rPr lang="es-ES" sz="2452" noProof="1">
                <a:solidFill>
                  <a:schemeClr val="tx1">
                    <a:lumMod val="65000"/>
                    <a:lumOff val="35000"/>
                  </a:schemeClr>
                </a:solidFill>
                <a:latin typeface="Arial" panose="020B0604020202020204" pitchFamily="34" charset="0"/>
                <a:cs typeface="Arial" panose="020B0604020202020204" pitchFamily="34" charset="0"/>
              </a:rPr>
              <a:t>“La rendición de cuentas es un proceso que busca la transparencia de la gestión de la Administración Pública, y la adopción de los principios de Buen Gobierno, eficiencia, eficacia y transparencia en todas las actuaciones del servidor público”. (Ley 1757 de 2015 artíc. 48)</a:t>
            </a:r>
            <a:endParaRPr lang="es-ES_tradnl" sz="2452" noProof="1">
              <a:solidFill>
                <a:schemeClr val="tx1">
                  <a:lumMod val="65000"/>
                  <a:lumOff val="35000"/>
                </a:schemeClr>
              </a:solidFill>
              <a:latin typeface="Arial" panose="020B0604020202020204" pitchFamily="34" charset="0"/>
              <a:cs typeface="Arial" panose="020B0604020202020204" pitchFamily="34" charset="0"/>
            </a:endParaRPr>
          </a:p>
        </p:txBody>
      </p:sp>
      <p:pic>
        <p:nvPicPr>
          <p:cNvPr id="4" name="Imagen 3">
            <a:extLst>
              <a:ext uri="{FF2B5EF4-FFF2-40B4-BE49-F238E27FC236}">
                <a16:creationId xmlns:a16="http://schemas.microsoft.com/office/drawing/2014/main" xmlns="" id="{C1B927C6-9639-4A8D-A1EB-A785904E1DC0}"/>
              </a:ext>
            </a:extLst>
          </p:cNvPr>
          <p:cNvPicPr>
            <a:picLocks noChangeAspect="1"/>
          </p:cNvPicPr>
          <p:nvPr/>
        </p:nvPicPr>
        <p:blipFill>
          <a:blip r:embed="rId2"/>
          <a:stretch>
            <a:fillRect/>
          </a:stretch>
        </p:blipFill>
        <p:spPr>
          <a:xfrm>
            <a:off x="9451747" y="4518828"/>
            <a:ext cx="6956033" cy="4837560"/>
          </a:xfrm>
          <a:prstGeom prst="rect">
            <a:avLst/>
          </a:prstGeom>
        </p:spPr>
      </p:pic>
      <p:pic>
        <p:nvPicPr>
          <p:cNvPr id="5" name="Imagen 4" descr="Texto&#10;&#10;Descripción generada automáticamente">
            <a:extLst>
              <a:ext uri="{FF2B5EF4-FFF2-40B4-BE49-F238E27FC236}">
                <a16:creationId xmlns:a16="http://schemas.microsoft.com/office/drawing/2014/main" xmlns="" id="{5348F566-1C49-46C9-9B7E-4C074204F0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1722" y="2178201"/>
            <a:ext cx="6535899" cy="6537990"/>
          </a:xfrm>
          <a:prstGeom prst="rect">
            <a:avLst/>
          </a:prstGeom>
        </p:spPr>
      </p:pic>
    </p:spTree>
    <p:extLst>
      <p:ext uri="{BB962C8B-B14F-4D97-AF65-F5344CB8AC3E}">
        <p14:creationId xmlns:p14="http://schemas.microsoft.com/office/powerpoint/2010/main" val="3044640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xmlns="" id="{FF8BDD0F-B542-384C-A0BF-15022A38A1A4}"/>
              </a:ext>
            </a:extLst>
          </p:cNvPr>
          <p:cNvSpPr txBox="1"/>
          <p:nvPr/>
        </p:nvSpPr>
        <p:spPr>
          <a:xfrm>
            <a:off x="1183348" y="1385452"/>
            <a:ext cx="14814815" cy="1200329"/>
          </a:xfrm>
          <a:prstGeom prst="rect">
            <a:avLst/>
          </a:prstGeom>
          <a:noFill/>
        </p:spPr>
        <p:txBody>
          <a:bodyPr wrap="square" rtlCol="0">
            <a:spAutoFit/>
          </a:bodyPr>
          <a:lstStyle/>
          <a:p>
            <a:pPr algn="just"/>
            <a:r>
              <a:rPr lang="es-ES" sz="1800" i="1" dirty="0">
                <a:solidFill>
                  <a:schemeClr val="tx1">
                    <a:lumMod val="95000"/>
                    <a:lumOff val="5000"/>
                  </a:schemeClr>
                </a:solidFill>
                <a:latin typeface="Arial" panose="020B0604020202020204" pitchFamily="34" charset="0"/>
                <a:cs typeface="Arial" panose="020B0604020202020204" pitchFamily="34" charset="0"/>
              </a:rPr>
              <a:t>“L</a:t>
            </a:r>
            <a:r>
              <a:rPr lang="es-MX" sz="1800" i="1" dirty="0">
                <a:solidFill>
                  <a:schemeClr val="tx1">
                    <a:lumMod val="95000"/>
                    <a:lumOff val="5000"/>
                  </a:schemeClr>
                </a:solidFill>
                <a:latin typeface="Arial" panose="020B0604020202020204" pitchFamily="34" charset="0"/>
                <a:cs typeface="Arial" panose="020B0604020202020204" pitchFamily="34" charset="0"/>
              </a:rPr>
              <a:t>a Operadora Distrital de Transporte S.A.S. tiene como </a:t>
            </a:r>
            <a:r>
              <a:rPr lang="es-MX" sz="1800" b="1" i="1" dirty="0">
                <a:solidFill>
                  <a:schemeClr val="tx1">
                    <a:lumMod val="95000"/>
                    <a:lumOff val="5000"/>
                  </a:schemeClr>
                </a:solidFill>
                <a:latin typeface="Arial" panose="020B0604020202020204" pitchFamily="34" charset="0"/>
                <a:cs typeface="Arial" panose="020B0604020202020204" pitchFamily="34" charset="0"/>
              </a:rPr>
              <a:t>objeto social principal la prestación del servicio público de transporte masivo en Bogotá D.C. o su área de influencia</a:t>
            </a:r>
            <a:r>
              <a:rPr lang="es-MX" sz="1800" i="1" dirty="0">
                <a:solidFill>
                  <a:schemeClr val="tx1">
                    <a:lumMod val="95000"/>
                    <a:lumOff val="5000"/>
                  </a:schemeClr>
                </a:solidFill>
                <a:latin typeface="Arial" panose="020B0604020202020204" pitchFamily="34" charset="0"/>
                <a:cs typeface="Arial" panose="020B0604020202020204" pitchFamily="34" charset="0"/>
              </a:rPr>
              <a:t>, en sus diferentes componentes y modalidades, entre otras actividades, en las condiciones que señalen las normas vigentes, las autoridades competentes y sus estatutos.”</a:t>
            </a:r>
          </a:p>
          <a:p>
            <a:pPr algn="just"/>
            <a:endParaRPr lang="es-CO" sz="1800" b="1" dirty="0">
              <a:solidFill>
                <a:schemeClr val="bg1"/>
              </a:solidFill>
              <a:latin typeface="+mj-lt"/>
              <a:cs typeface="Arial" panose="020B0604020202020204" pitchFamily="34" charset="0"/>
            </a:endParaRPr>
          </a:p>
        </p:txBody>
      </p:sp>
      <p:pic>
        <p:nvPicPr>
          <p:cNvPr id="69" name="Imagen 68">
            <a:extLst>
              <a:ext uri="{FF2B5EF4-FFF2-40B4-BE49-F238E27FC236}">
                <a16:creationId xmlns:a16="http://schemas.microsoft.com/office/drawing/2014/main" xmlns="" id="{5C987005-6634-C14B-9BEF-E2ECAD1CA18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864649" y="3519664"/>
            <a:ext cx="1216279" cy="968256"/>
          </a:xfrm>
          <a:prstGeom prst="rect">
            <a:avLst/>
          </a:prstGeom>
        </p:spPr>
      </p:pic>
      <p:cxnSp>
        <p:nvCxnSpPr>
          <p:cNvPr id="70" name="Conector recto 69">
            <a:extLst>
              <a:ext uri="{FF2B5EF4-FFF2-40B4-BE49-F238E27FC236}">
                <a16:creationId xmlns:a16="http://schemas.microsoft.com/office/drawing/2014/main" xmlns="" id="{1E050DF4-1E86-BD42-A9BF-66ABD337D09F}"/>
              </a:ext>
            </a:extLst>
          </p:cNvPr>
          <p:cNvCxnSpPr>
            <a:cxnSpLocks/>
          </p:cNvCxnSpPr>
          <p:nvPr/>
        </p:nvCxnSpPr>
        <p:spPr>
          <a:xfrm>
            <a:off x="582909" y="2526621"/>
            <a:ext cx="16084301" cy="0"/>
          </a:xfrm>
          <a:prstGeom prst="line">
            <a:avLst/>
          </a:prstGeom>
          <a:ln>
            <a:solidFill>
              <a:srgbClr val="94962C"/>
            </a:solidFill>
          </a:ln>
        </p:spPr>
        <p:style>
          <a:lnRef idx="1">
            <a:schemeClr val="accent1"/>
          </a:lnRef>
          <a:fillRef idx="0">
            <a:schemeClr val="accent1"/>
          </a:fillRef>
          <a:effectRef idx="0">
            <a:schemeClr val="accent1"/>
          </a:effectRef>
          <a:fontRef idx="minor">
            <a:schemeClr val="tx1"/>
          </a:fontRef>
        </p:style>
      </p:cxnSp>
      <p:sp>
        <p:nvSpPr>
          <p:cNvPr id="83" name="Rectángulo 82">
            <a:extLst>
              <a:ext uri="{FF2B5EF4-FFF2-40B4-BE49-F238E27FC236}">
                <a16:creationId xmlns:a16="http://schemas.microsoft.com/office/drawing/2014/main" xmlns="" id="{BC3099D0-002F-C843-A687-0AD317A48113}"/>
              </a:ext>
            </a:extLst>
          </p:cNvPr>
          <p:cNvSpPr/>
          <p:nvPr/>
        </p:nvSpPr>
        <p:spPr>
          <a:xfrm>
            <a:off x="1525301" y="3475360"/>
            <a:ext cx="4104010" cy="830997"/>
          </a:xfrm>
          <a:prstGeom prst="rect">
            <a:avLst/>
          </a:prstGeom>
          <a:noFill/>
        </p:spPr>
        <p:txBody>
          <a:bodyPr wrap="square" rtlCol="0">
            <a:spAutoFit/>
          </a:bodyPr>
          <a:lstStyle/>
          <a:p>
            <a:pPr algn="just"/>
            <a:r>
              <a:rPr lang="en-US" sz="1600" dirty="0" err="1">
                <a:latin typeface="Arial" panose="020B0604020202020204" pitchFamily="34" charset="0"/>
                <a:ea typeface="Tahoma" panose="020B0604030504040204" pitchFamily="34" charset="0"/>
                <a:cs typeface="Arial" panose="020B0604020202020204" pitchFamily="34" charset="0"/>
              </a:rPr>
              <a:t>Autorización</a:t>
            </a:r>
            <a:r>
              <a:rPr lang="en-US" sz="1600" dirty="0">
                <a:latin typeface="Arial" panose="020B0604020202020204" pitchFamily="34" charset="0"/>
                <a:ea typeface="Tahoma" panose="020B0604030504040204" pitchFamily="34" charset="0"/>
                <a:cs typeface="Arial" panose="020B0604020202020204" pitchFamily="34" charset="0"/>
              </a:rPr>
              <a:t> de </a:t>
            </a:r>
            <a:r>
              <a:rPr lang="en-US" sz="1600" dirty="0" err="1">
                <a:latin typeface="Arial" panose="020B0604020202020204" pitchFamily="34" charset="0"/>
                <a:ea typeface="Tahoma" panose="020B0604030504040204" pitchFamily="34" charset="0"/>
                <a:cs typeface="Arial" panose="020B0604020202020204" pitchFamily="34" charset="0"/>
              </a:rPr>
              <a:t>constitución</a:t>
            </a:r>
            <a:r>
              <a:rPr lang="en-US" sz="1600" dirty="0">
                <a:latin typeface="Arial" panose="020B0604020202020204" pitchFamily="34" charset="0"/>
                <a:ea typeface="Tahoma" panose="020B0604030504040204" pitchFamily="34" charset="0"/>
                <a:cs typeface="Arial" panose="020B0604020202020204" pitchFamily="34" charset="0"/>
              </a:rPr>
              <a:t> de la </a:t>
            </a:r>
            <a:r>
              <a:rPr lang="en-US" sz="1600" dirty="0" err="1">
                <a:latin typeface="Arial" panose="020B0604020202020204" pitchFamily="34" charset="0"/>
                <a:ea typeface="Tahoma" panose="020B0604030504040204" pitchFamily="34" charset="0"/>
                <a:cs typeface="Arial" panose="020B0604020202020204" pitchFamily="34" charset="0"/>
              </a:rPr>
              <a:t>Operadora</a:t>
            </a:r>
            <a:r>
              <a:rPr lang="en-US" sz="1600" dirty="0">
                <a:latin typeface="Arial" panose="020B0604020202020204" pitchFamily="34" charset="0"/>
                <a:ea typeface="Tahoma" panose="020B0604030504040204" pitchFamily="34" charset="0"/>
                <a:cs typeface="Arial" panose="020B0604020202020204" pitchFamily="34" charset="0"/>
              </a:rPr>
              <a:t> </a:t>
            </a:r>
            <a:r>
              <a:rPr lang="en-US" sz="1600" dirty="0" err="1">
                <a:latin typeface="Arial" panose="020B0604020202020204" pitchFamily="34" charset="0"/>
                <a:ea typeface="Tahoma" panose="020B0604030504040204" pitchFamily="34" charset="0"/>
                <a:cs typeface="Arial" panose="020B0604020202020204" pitchFamily="34" charset="0"/>
              </a:rPr>
              <a:t>Distrital</a:t>
            </a:r>
            <a:r>
              <a:rPr lang="en-US" sz="1600" dirty="0">
                <a:latin typeface="Arial" panose="020B0604020202020204" pitchFamily="34" charset="0"/>
                <a:ea typeface="Tahoma" panose="020B0604030504040204" pitchFamily="34" charset="0"/>
                <a:cs typeface="Arial" panose="020B0604020202020204" pitchFamily="34" charset="0"/>
              </a:rPr>
              <a:t> de </a:t>
            </a:r>
            <a:r>
              <a:rPr lang="en-US" sz="1600" dirty="0" err="1">
                <a:latin typeface="Arial" panose="020B0604020202020204" pitchFamily="34" charset="0"/>
                <a:ea typeface="Tahoma" panose="020B0604030504040204" pitchFamily="34" charset="0"/>
                <a:cs typeface="Arial" panose="020B0604020202020204" pitchFamily="34" charset="0"/>
              </a:rPr>
              <a:t>Transporte</a:t>
            </a:r>
            <a:r>
              <a:rPr lang="en-US" sz="1600" dirty="0">
                <a:latin typeface="Arial" panose="020B0604020202020204" pitchFamily="34" charset="0"/>
                <a:ea typeface="Tahoma" panose="020B0604030504040204" pitchFamily="34" charset="0"/>
                <a:cs typeface="Arial" panose="020B0604020202020204" pitchFamily="34" charset="0"/>
              </a:rPr>
              <a:t>. </a:t>
            </a:r>
            <a:r>
              <a:rPr lang="en-US" sz="1600" dirty="0" err="1">
                <a:latin typeface="Arial" panose="020B0604020202020204" pitchFamily="34" charset="0"/>
                <a:ea typeface="Tahoma" panose="020B0604030504040204" pitchFamily="34" charset="0"/>
                <a:cs typeface="Arial" panose="020B0604020202020204" pitchFamily="34" charset="0"/>
              </a:rPr>
              <a:t>Decreto</a:t>
            </a:r>
            <a:r>
              <a:rPr lang="en-US" sz="1600" dirty="0">
                <a:latin typeface="Arial" panose="020B0604020202020204" pitchFamily="34" charset="0"/>
                <a:ea typeface="Tahoma" panose="020B0604030504040204" pitchFamily="34" charset="0"/>
                <a:cs typeface="Arial" panose="020B0604020202020204" pitchFamily="34" charset="0"/>
              </a:rPr>
              <a:t> 188 de 2021.</a:t>
            </a:r>
          </a:p>
        </p:txBody>
      </p:sp>
      <p:sp>
        <p:nvSpPr>
          <p:cNvPr id="84" name="Rectángulo 83">
            <a:extLst>
              <a:ext uri="{FF2B5EF4-FFF2-40B4-BE49-F238E27FC236}">
                <a16:creationId xmlns:a16="http://schemas.microsoft.com/office/drawing/2014/main" xmlns="" id="{460855E4-D43D-E744-A09D-92FDBCC881B9}"/>
              </a:ext>
            </a:extLst>
          </p:cNvPr>
          <p:cNvSpPr/>
          <p:nvPr/>
        </p:nvSpPr>
        <p:spPr>
          <a:xfrm>
            <a:off x="1507431" y="5341192"/>
            <a:ext cx="4104010" cy="584775"/>
          </a:xfrm>
          <a:prstGeom prst="rect">
            <a:avLst/>
          </a:prstGeom>
          <a:noFill/>
        </p:spPr>
        <p:txBody>
          <a:bodyPr wrap="square" rtlCol="0">
            <a:spAutoFit/>
          </a:bodyPr>
          <a:lstStyle/>
          <a:p>
            <a:pPr algn="just"/>
            <a:r>
              <a:rPr lang="en-US" sz="1600" dirty="0" err="1">
                <a:latin typeface="Arial" panose="020B0604020202020204" pitchFamily="34" charset="0"/>
                <a:ea typeface="Tahoma" panose="020B0604030504040204" pitchFamily="34" charset="0"/>
                <a:cs typeface="Arial" panose="020B0604020202020204" pitchFamily="34" charset="0"/>
              </a:rPr>
              <a:t>Constitución</a:t>
            </a:r>
            <a:r>
              <a:rPr lang="en-US" sz="1600" dirty="0">
                <a:latin typeface="Arial" panose="020B0604020202020204" pitchFamily="34" charset="0"/>
                <a:ea typeface="Tahoma" panose="020B0604030504040204" pitchFamily="34" charset="0"/>
                <a:cs typeface="Arial" panose="020B0604020202020204" pitchFamily="34" charset="0"/>
              </a:rPr>
              <a:t> </a:t>
            </a:r>
            <a:r>
              <a:rPr lang="en-US" sz="1600" dirty="0" err="1">
                <a:latin typeface="Arial" panose="020B0604020202020204" pitchFamily="34" charset="0"/>
                <a:ea typeface="Tahoma" panose="020B0604030504040204" pitchFamily="34" charset="0"/>
                <a:cs typeface="Arial" panose="020B0604020202020204" pitchFamily="34" charset="0"/>
              </a:rPr>
              <a:t>en</a:t>
            </a:r>
            <a:r>
              <a:rPr lang="en-US" sz="1600" dirty="0">
                <a:latin typeface="Arial" panose="020B0604020202020204" pitchFamily="34" charset="0"/>
                <a:ea typeface="Tahoma" panose="020B0604030504040204" pitchFamily="34" charset="0"/>
                <a:cs typeface="Arial" panose="020B0604020202020204" pitchFamily="34" charset="0"/>
              </a:rPr>
              <a:t> la </a:t>
            </a:r>
            <a:r>
              <a:rPr lang="en-US" sz="1600" dirty="0" err="1">
                <a:latin typeface="Arial" panose="020B0604020202020204" pitchFamily="34" charset="0"/>
                <a:ea typeface="Tahoma" panose="020B0604030504040204" pitchFamily="34" charset="0"/>
                <a:cs typeface="Arial" panose="020B0604020202020204" pitchFamily="34" charset="0"/>
              </a:rPr>
              <a:t>Cámara</a:t>
            </a:r>
            <a:r>
              <a:rPr lang="en-US" sz="1600" dirty="0">
                <a:latin typeface="Arial" panose="020B0604020202020204" pitchFamily="34" charset="0"/>
                <a:ea typeface="Tahoma" panose="020B0604030504040204" pitchFamily="34" charset="0"/>
                <a:cs typeface="Arial" panose="020B0604020202020204" pitchFamily="34" charset="0"/>
              </a:rPr>
              <a:t> de Comercio, de la </a:t>
            </a:r>
            <a:r>
              <a:rPr lang="en-US" sz="1600" dirty="0" err="1">
                <a:latin typeface="Arial" panose="020B0604020202020204" pitchFamily="34" charset="0"/>
                <a:ea typeface="Tahoma" panose="020B0604030504040204" pitchFamily="34" charset="0"/>
                <a:cs typeface="Arial" panose="020B0604020202020204" pitchFamily="34" charset="0"/>
              </a:rPr>
              <a:t>Operadora</a:t>
            </a:r>
            <a:r>
              <a:rPr lang="en-US" sz="1600" dirty="0">
                <a:latin typeface="Arial" panose="020B0604020202020204" pitchFamily="34" charset="0"/>
                <a:ea typeface="Tahoma" panose="020B0604030504040204" pitchFamily="34" charset="0"/>
                <a:cs typeface="Arial" panose="020B0604020202020204" pitchFamily="34" charset="0"/>
              </a:rPr>
              <a:t> </a:t>
            </a:r>
            <a:r>
              <a:rPr lang="en-US" sz="1600" dirty="0" err="1">
                <a:latin typeface="Arial" panose="020B0604020202020204" pitchFamily="34" charset="0"/>
                <a:ea typeface="Tahoma" panose="020B0604030504040204" pitchFamily="34" charset="0"/>
                <a:cs typeface="Arial" panose="020B0604020202020204" pitchFamily="34" charset="0"/>
              </a:rPr>
              <a:t>Distrital</a:t>
            </a:r>
            <a:r>
              <a:rPr lang="en-US" sz="1600" dirty="0">
                <a:latin typeface="Arial" panose="020B0604020202020204" pitchFamily="34" charset="0"/>
                <a:ea typeface="Tahoma" panose="020B0604030504040204" pitchFamily="34" charset="0"/>
                <a:cs typeface="Arial" panose="020B0604020202020204" pitchFamily="34" charset="0"/>
              </a:rPr>
              <a:t> de </a:t>
            </a:r>
            <a:r>
              <a:rPr lang="en-US" sz="1600" dirty="0" err="1">
                <a:latin typeface="Arial" panose="020B0604020202020204" pitchFamily="34" charset="0"/>
                <a:ea typeface="Tahoma" panose="020B0604030504040204" pitchFamily="34" charset="0"/>
                <a:cs typeface="Arial" panose="020B0604020202020204" pitchFamily="34" charset="0"/>
              </a:rPr>
              <a:t>Transporte</a:t>
            </a:r>
            <a:r>
              <a:rPr lang="en-US" sz="1600" dirty="0">
                <a:latin typeface="Arial" panose="020B0604020202020204" pitchFamily="34" charset="0"/>
                <a:ea typeface="Tahoma" panose="020B0604030504040204" pitchFamily="34" charset="0"/>
                <a:cs typeface="Arial" panose="020B0604020202020204" pitchFamily="34" charset="0"/>
              </a:rPr>
              <a:t>.</a:t>
            </a:r>
          </a:p>
        </p:txBody>
      </p:sp>
      <p:sp>
        <p:nvSpPr>
          <p:cNvPr id="85" name="Rectángulo 84">
            <a:extLst>
              <a:ext uri="{FF2B5EF4-FFF2-40B4-BE49-F238E27FC236}">
                <a16:creationId xmlns:a16="http://schemas.microsoft.com/office/drawing/2014/main" xmlns="" id="{10C54D9E-FAFB-9044-BC8D-9FDB1B82A671}"/>
              </a:ext>
            </a:extLst>
          </p:cNvPr>
          <p:cNvSpPr/>
          <p:nvPr/>
        </p:nvSpPr>
        <p:spPr>
          <a:xfrm>
            <a:off x="1589228" y="7086592"/>
            <a:ext cx="4225372" cy="830997"/>
          </a:xfrm>
          <a:prstGeom prst="rect">
            <a:avLst/>
          </a:prstGeom>
          <a:noFill/>
        </p:spPr>
        <p:txBody>
          <a:bodyPr wrap="square" rtlCol="0">
            <a:spAutoFit/>
          </a:bodyPr>
          <a:lstStyle/>
          <a:p>
            <a:pPr algn="just"/>
            <a:r>
              <a:rPr lang="en-US" sz="1600" dirty="0">
                <a:latin typeface="Arial" panose="020B0604020202020204" pitchFamily="34" charset="0"/>
                <a:ea typeface="Tahoma" panose="020B0604030504040204" pitchFamily="34" charset="0"/>
                <a:cs typeface="Arial" panose="020B0604020202020204" pitchFamily="34" charset="0"/>
              </a:rPr>
              <a:t>Se </a:t>
            </a:r>
            <a:r>
              <a:rPr lang="en-US" sz="1600" dirty="0" err="1">
                <a:latin typeface="Arial" panose="020B0604020202020204" pitchFamily="34" charset="0"/>
                <a:ea typeface="Tahoma" panose="020B0604030504040204" pitchFamily="34" charset="0"/>
                <a:cs typeface="Arial" panose="020B0604020202020204" pitchFamily="34" charset="0"/>
              </a:rPr>
              <a:t>firma</a:t>
            </a:r>
            <a:r>
              <a:rPr lang="en-US" sz="1600" dirty="0">
                <a:latin typeface="Arial" panose="020B0604020202020204" pitchFamily="34" charset="0"/>
                <a:ea typeface="Tahoma" panose="020B0604030504040204" pitchFamily="34" charset="0"/>
                <a:cs typeface="Arial" panose="020B0604020202020204" pitchFamily="34" charset="0"/>
              </a:rPr>
              <a:t> el </a:t>
            </a:r>
            <a:r>
              <a:rPr lang="en-US" sz="1600" dirty="0" err="1">
                <a:latin typeface="Arial" panose="020B0604020202020204" pitchFamily="34" charset="0"/>
                <a:ea typeface="Tahoma" panose="020B0604030504040204" pitchFamily="34" charset="0"/>
                <a:cs typeface="Arial" panose="020B0604020202020204" pitchFamily="34" charset="0"/>
              </a:rPr>
              <a:t>Contrato</a:t>
            </a:r>
            <a:r>
              <a:rPr lang="en-US" sz="1600" dirty="0">
                <a:latin typeface="Arial" panose="020B0604020202020204" pitchFamily="34" charset="0"/>
                <a:ea typeface="Tahoma" panose="020B0604030504040204" pitchFamily="34" charset="0"/>
                <a:cs typeface="Arial" panose="020B0604020202020204" pitchFamily="34" charset="0"/>
              </a:rPr>
              <a:t> </a:t>
            </a:r>
            <a:r>
              <a:rPr lang="en-US" sz="1600" dirty="0" err="1">
                <a:latin typeface="Arial" panose="020B0604020202020204" pitchFamily="34" charset="0"/>
                <a:ea typeface="Tahoma" panose="020B0604030504040204" pitchFamily="34" charset="0"/>
                <a:cs typeface="Arial" panose="020B0604020202020204" pitchFamily="34" charset="0"/>
              </a:rPr>
              <a:t>Interadministrativo</a:t>
            </a:r>
            <a:r>
              <a:rPr lang="en-US" sz="1600" dirty="0">
                <a:latin typeface="Arial" panose="020B0604020202020204" pitchFamily="34" charset="0"/>
                <a:ea typeface="Tahoma" panose="020B0604030504040204" pitchFamily="34" charset="0"/>
                <a:cs typeface="Arial" panose="020B0604020202020204" pitchFamily="34" charset="0"/>
              </a:rPr>
              <a:t> de </a:t>
            </a:r>
            <a:r>
              <a:rPr lang="en-US" sz="1600" dirty="0" err="1">
                <a:latin typeface="Arial" panose="020B0604020202020204" pitchFamily="34" charset="0"/>
                <a:ea typeface="Tahoma" panose="020B0604030504040204" pitchFamily="34" charset="0"/>
                <a:cs typeface="Arial" panose="020B0604020202020204" pitchFamily="34" charset="0"/>
              </a:rPr>
              <a:t>Concesión</a:t>
            </a:r>
            <a:r>
              <a:rPr lang="en-US" sz="1600" dirty="0">
                <a:latin typeface="Arial" panose="020B0604020202020204" pitchFamily="34" charset="0"/>
                <a:ea typeface="Tahoma" panose="020B0604030504040204" pitchFamily="34" charset="0"/>
                <a:cs typeface="Arial" panose="020B0604020202020204" pitchFamily="34" charset="0"/>
              </a:rPr>
              <a:t> de la UF 8 Perdomo II con TRANSMILENIO S.A.</a:t>
            </a:r>
          </a:p>
        </p:txBody>
      </p:sp>
      <p:grpSp>
        <p:nvGrpSpPr>
          <p:cNvPr id="5" name="Grupo 4">
            <a:extLst>
              <a:ext uri="{FF2B5EF4-FFF2-40B4-BE49-F238E27FC236}">
                <a16:creationId xmlns:a16="http://schemas.microsoft.com/office/drawing/2014/main" xmlns="" id="{1377C73D-D568-5F43-A46C-E321E6474BEC}"/>
              </a:ext>
            </a:extLst>
          </p:cNvPr>
          <p:cNvGrpSpPr/>
          <p:nvPr/>
        </p:nvGrpSpPr>
        <p:grpSpPr>
          <a:xfrm>
            <a:off x="1021686" y="6678765"/>
            <a:ext cx="391814" cy="351318"/>
            <a:chOff x="571351" y="6255038"/>
            <a:chExt cx="665502" cy="596719"/>
          </a:xfrm>
        </p:grpSpPr>
        <p:sp>
          <p:nvSpPr>
            <p:cNvPr id="90" name="Oval 46">
              <a:extLst>
                <a:ext uri="{FF2B5EF4-FFF2-40B4-BE49-F238E27FC236}">
                  <a16:creationId xmlns:a16="http://schemas.microsoft.com/office/drawing/2014/main" xmlns="" id="{61CFCC66-8765-6D48-ADEF-9A433C685F99}"/>
                </a:ext>
              </a:extLst>
            </p:cNvPr>
            <p:cNvSpPr/>
            <p:nvPr/>
          </p:nvSpPr>
          <p:spPr>
            <a:xfrm>
              <a:off x="571351" y="6255038"/>
              <a:ext cx="665502" cy="596719"/>
            </a:xfrm>
            <a:prstGeom prst="ellipse">
              <a:avLst/>
            </a:prstGeom>
            <a:solidFill>
              <a:srgbClr val="F39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1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j-ea"/>
                <a:cs typeface="Arial" panose="020B0604020202020204" pitchFamily="34" charset="0"/>
              </a:endParaRPr>
            </a:p>
          </p:txBody>
        </p:sp>
        <p:sp>
          <p:nvSpPr>
            <p:cNvPr id="91" name="Chevron 60">
              <a:extLst>
                <a:ext uri="{FF2B5EF4-FFF2-40B4-BE49-F238E27FC236}">
                  <a16:creationId xmlns:a16="http://schemas.microsoft.com/office/drawing/2014/main" xmlns="" id="{C1BBA8EF-B479-7649-A871-AF2E53DF1F95}"/>
                </a:ext>
              </a:extLst>
            </p:cNvPr>
            <p:cNvSpPr/>
            <p:nvPr/>
          </p:nvSpPr>
          <p:spPr>
            <a:xfrm>
              <a:off x="770179" y="6367153"/>
              <a:ext cx="343530" cy="372483"/>
            </a:xfrm>
            <a:prstGeom prst="chevron">
              <a:avLst>
                <a:gd name="adj" fmla="val 52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1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j-ea"/>
                <a:cs typeface="Arial" panose="020B0604020202020204" pitchFamily="34" charset="0"/>
              </a:endParaRPr>
            </a:p>
          </p:txBody>
        </p:sp>
      </p:grpSp>
      <p:sp>
        <p:nvSpPr>
          <p:cNvPr id="92" name="CuadroTexto 91">
            <a:extLst>
              <a:ext uri="{FF2B5EF4-FFF2-40B4-BE49-F238E27FC236}">
                <a16:creationId xmlns:a16="http://schemas.microsoft.com/office/drawing/2014/main" xmlns="" id="{894F4896-DC6D-2943-B5A1-A663018FD569}"/>
              </a:ext>
            </a:extLst>
          </p:cNvPr>
          <p:cNvSpPr txBox="1"/>
          <p:nvPr/>
        </p:nvSpPr>
        <p:spPr>
          <a:xfrm>
            <a:off x="785699" y="488346"/>
            <a:ext cx="10585176" cy="523220"/>
          </a:xfrm>
          <a:prstGeom prst="rect">
            <a:avLst/>
          </a:prstGeom>
          <a:noFill/>
        </p:spPr>
        <p:txBody>
          <a:bodyPr wrap="square" rtlCol="0">
            <a:spAutoFit/>
          </a:bodyPr>
          <a:lstStyle/>
          <a:p>
            <a:r>
              <a:rPr lang="es-CO" sz="2800" kern="0" dirty="0">
                <a:latin typeface="Arial"/>
                <a:ea typeface="Arial"/>
                <a:cs typeface="Arial"/>
                <a:sym typeface="Arial"/>
              </a:rPr>
              <a:t> </a:t>
            </a:r>
            <a:r>
              <a:rPr lang="es-CO" sz="2800" b="1" dirty="0">
                <a:solidFill>
                  <a:schemeClr val="tx1">
                    <a:lumMod val="75000"/>
                    <a:lumOff val="25000"/>
                  </a:schemeClr>
                </a:solidFill>
                <a:latin typeface="Arial Black" panose="020B0604020202020204" pitchFamily="34" charset="0"/>
                <a:sym typeface="Arial"/>
              </a:rPr>
              <a:t>1. Inversión presupuestal</a:t>
            </a:r>
            <a:endParaRPr lang="es-CO" sz="2800" b="1" dirty="0">
              <a:solidFill>
                <a:schemeClr val="tx1">
                  <a:lumMod val="75000"/>
                  <a:lumOff val="25000"/>
                </a:schemeClr>
              </a:solidFill>
              <a:latin typeface="Arial Black" panose="020B0604020202020204" pitchFamily="34" charset="0"/>
            </a:endParaRPr>
          </a:p>
        </p:txBody>
      </p:sp>
      <p:sp>
        <p:nvSpPr>
          <p:cNvPr id="94" name="Rectangle 10">
            <a:extLst>
              <a:ext uri="{FF2B5EF4-FFF2-40B4-BE49-F238E27FC236}">
                <a16:creationId xmlns:a16="http://schemas.microsoft.com/office/drawing/2014/main" xmlns="" id="{F55E55EB-C9EE-AA46-AC2B-2FDBAF0FBAFD}"/>
              </a:ext>
            </a:extLst>
          </p:cNvPr>
          <p:cNvSpPr/>
          <p:nvPr/>
        </p:nvSpPr>
        <p:spPr>
          <a:xfrm>
            <a:off x="12466742" y="5480927"/>
            <a:ext cx="4119637" cy="2077492"/>
          </a:xfrm>
          <a:prstGeom prst="rect">
            <a:avLst/>
          </a:prstGeom>
          <a:ln>
            <a:noFill/>
          </a:ln>
        </p:spPr>
        <p:txBody>
          <a:bodyPr wrap="square" tIns="91440">
            <a:spAutoFit/>
          </a:bodyPr>
          <a:lstStyle/>
          <a:p>
            <a:pPr lvl="0" algn="just" defTabSz="914354">
              <a:defRPr/>
            </a:pPr>
            <a:r>
              <a:rPr lang="es-CO" sz="1800" b="1" i="1" dirty="0">
                <a:solidFill>
                  <a:srgbClr val="F39C40"/>
                </a:solidFill>
                <a:latin typeface="Arial" panose="020B0604020202020204" pitchFamily="34" charset="0"/>
                <a:cs typeface="Arial" panose="020B0604020202020204" pitchFamily="34" charset="0"/>
              </a:rPr>
              <a:t>CTO1224 de 2021</a:t>
            </a:r>
            <a:r>
              <a:rPr lang="es-CO" sz="1800" i="1" dirty="0">
                <a:solidFill>
                  <a:srgbClr val="F39C40"/>
                </a:solidFill>
                <a:latin typeface="Arial" panose="020B0604020202020204" pitchFamily="34" charset="0"/>
                <a:cs typeface="Arial" panose="020B0604020202020204" pitchFamily="34" charset="0"/>
              </a:rPr>
              <a:t>” </a:t>
            </a:r>
            <a:r>
              <a:rPr lang="es-CO" sz="1800" i="1" dirty="0">
                <a:latin typeface="Arial" panose="020B0604020202020204" pitchFamily="34" charset="0"/>
                <a:cs typeface="Arial" panose="020B0604020202020204" pitchFamily="34" charset="0"/>
              </a:rPr>
              <a:t>…la explotación de la prestación del servicio público de transporte terrestre, automotor, urbano, masivo de pasajeros del SITP en su componente zonal para la </a:t>
            </a:r>
            <a:r>
              <a:rPr lang="es-CO" sz="1800" i="1" dirty="0">
                <a:solidFill>
                  <a:srgbClr val="F39C40"/>
                </a:solidFill>
                <a:latin typeface="Arial" panose="020B0604020202020204" pitchFamily="34" charset="0"/>
                <a:cs typeface="Arial" panose="020B0604020202020204" pitchFamily="34" charset="0"/>
              </a:rPr>
              <a:t>Unidad Funcional 8 Perdomo II </a:t>
            </a:r>
            <a:r>
              <a:rPr lang="es-CO" sz="1800" i="1" dirty="0">
                <a:latin typeface="Arial" panose="020B0604020202020204" pitchFamily="34" charset="0"/>
                <a:cs typeface="Arial" panose="020B0604020202020204" pitchFamily="34" charset="0"/>
              </a:rPr>
              <a:t>en el </a:t>
            </a:r>
            <a:r>
              <a:rPr lang="es-CO" sz="1800" i="1" dirty="0">
                <a:solidFill>
                  <a:srgbClr val="F39C40"/>
                </a:solidFill>
                <a:latin typeface="Arial" panose="020B0604020202020204" pitchFamily="34" charset="0"/>
                <a:cs typeface="Arial" panose="020B0604020202020204" pitchFamily="34" charset="0"/>
              </a:rPr>
              <a:t>componente de Operación de Flota”.</a:t>
            </a:r>
            <a:endParaRPr kumimoji="0" lang="en-US" sz="1800" i="0" strike="noStrike" kern="0" cap="none" spc="0" normalizeH="0" baseline="0" noProof="0" dirty="0">
              <a:ln>
                <a:noFill/>
              </a:ln>
              <a:solidFill>
                <a:srgbClr val="F39C40"/>
              </a:solidFill>
              <a:effectLst/>
              <a:uLnTx/>
              <a:uFillTx/>
              <a:latin typeface="Arial" panose="020B0604020202020204" pitchFamily="34" charset="0"/>
              <a:cs typeface="Arial" panose="020B0604020202020204" pitchFamily="34" charset="0"/>
            </a:endParaRPr>
          </a:p>
        </p:txBody>
      </p:sp>
      <p:sp>
        <p:nvSpPr>
          <p:cNvPr id="95" name="Rectangle 9">
            <a:extLst>
              <a:ext uri="{FF2B5EF4-FFF2-40B4-BE49-F238E27FC236}">
                <a16:creationId xmlns:a16="http://schemas.microsoft.com/office/drawing/2014/main" xmlns="" id="{400C9A17-CE9E-D54D-8762-E48C3853B97D}"/>
              </a:ext>
            </a:extLst>
          </p:cNvPr>
          <p:cNvSpPr/>
          <p:nvPr/>
        </p:nvSpPr>
        <p:spPr>
          <a:xfrm>
            <a:off x="12466739" y="5048879"/>
            <a:ext cx="4119637" cy="463071"/>
          </a:xfrm>
          <a:prstGeom prst="rect">
            <a:avLst/>
          </a:prstGeom>
          <a:solidFill>
            <a:srgbClr val="F39C40"/>
          </a:solidFill>
          <a:ln>
            <a:solidFill>
              <a:srgbClr val="95A5A6">
                <a:lumMod val="60000"/>
                <a:lumOff val="40000"/>
              </a:srgbClr>
            </a:solidFill>
          </a:ln>
        </p:spPr>
        <p:txBody>
          <a:bodyPr wrap="square" anchor="b">
            <a:spAutoFit/>
          </a:bodyPr>
          <a:lstStyle/>
          <a:p>
            <a:pPr marL="0" marR="0" lvl="0" indent="0" algn="ctr" defTabSz="914354" eaLnBrk="1" fontAlgn="auto" latinLnBrk="0" hangingPunct="1">
              <a:lnSpc>
                <a:spcPct val="100000"/>
              </a:lnSpc>
              <a:spcBef>
                <a:spcPts val="0"/>
              </a:spcBef>
              <a:spcAft>
                <a:spcPts val="0"/>
              </a:spcAft>
              <a:buClrTx/>
              <a:buSzTx/>
              <a:buFontTx/>
              <a:buNone/>
              <a:tabLst/>
              <a:defRPr/>
            </a:pPr>
            <a:r>
              <a:rPr lang="en-US" sz="2400" b="1" kern="0" dirty="0" err="1">
                <a:solidFill>
                  <a:schemeClr val="bg1"/>
                </a:solidFill>
                <a:latin typeface="Arial" panose="020B0604020202020204" pitchFamily="34" charset="0"/>
                <a:cs typeface="Arial" panose="020B0604020202020204" pitchFamily="34" charset="0"/>
              </a:rPr>
              <a:t>Ente</a:t>
            </a:r>
            <a:r>
              <a:rPr lang="en-US" sz="2400" b="1" kern="0" dirty="0">
                <a:solidFill>
                  <a:schemeClr val="bg1"/>
                </a:solidFill>
                <a:latin typeface="Arial" panose="020B0604020202020204" pitchFamily="34" charset="0"/>
                <a:cs typeface="Arial" panose="020B0604020202020204" pitchFamily="34" charset="0"/>
              </a:rPr>
              <a:t> Gestor </a:t>
            </a:r>
            <a:endParaRPr kumimoji="0" lang="en-US" sz="24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96" name="Rectángulo: esquinas redondeadas 3">
            <a:extLst>
              <a:ext uri="{FF2B5EF4-FFF2-40B4-BE49-F238E27FC236}">
                <a16:creationId xmlns:a16="http://schemas.microsoft.com/office/drawing/2014/main" xmlns="" id="{6F8086CD-9CB1-EF40-A88B-0EA653E658CB}"/>
              </a:ext>
            </a:extLst>
          </p:cNvPr>
          <p:cNvSpPr/>
          <p:nvPr/>
        </p:nvSpPr>
        <p:spPr>
          <a:xfrm>
            <a:off x="12383228" y="3356218"/>
            <a:ext cx="2481421" cy="544475"/>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b="1" dirty="0">
                <a:solidFill>
                  <a:srgbClr val="F39C40"/>
                </a:solidFill>
                <a:effectLst/>
                <a:latin typeface="Arial" panose="020B0604020202020204" pitchFamily="34" charset="0"/>
                <a:ea typeface="Tahoma" panose="020B0604030504040204" pitchFamily="34" charset="0"/>
                <a:cs typeface="Arial" panose="020B0604020202020204" pitchFamily="34" charset="0"/>
              </a:rPr>
              <a:t>Accionista</a:t>
            </a:r>
          </a:p>
        </p:txBody>
      </p:sp>
      <p:sp>
        <p:nvSpPr>
          <p:cNvPr id="97" name="Rectángulo: esquinas redondeadas 3">
            <a:extLst>
              <a:ext uri="{FF2B5EF4-FFF2-40B4-BE49-F238E27FC236}">
                <a16:creationId xmlns:a16="http://schemas.microsoft.com/office/drawing/2014/main" xmlns="" id="{B6EB2548-FC46-4D41-BC35-DFD20C0F2517}"/>
              </a:ext>
            </a:extLst>
          </p:cNvPr>
          <p:cNvSpPr/>
          <p:nvPr/>
        </p:nvSpPr>
        <p:spPr>
          <a:xfrm>
            <a:off x="12426982" y="4086508"/>
            <a:ext cx="2481421" cy="544475"/>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b="1" dirty="0">
                <a:solidFill>
                  <a:srgbClr val="F39C40"/>
                </a:solidFill>
                <a:effectLst/>
                <a:latin typeface="Arial" panose="020B0604020202020204" pitchFamily="34" charset="0"/>
                <a:ea typeface="Tahoma" panose="020B0604030504040204" pitchFamily="34" charset="0"/>
                <a:cs typeface="Arial" panose="020B0604020202020204" pitchFamily="34" charset="0"/>
              </a:rPr>
              <a:t>Contratante</a:t>
            </a:r>
          </a:p>
        </p:txBody>
      </p:sp>
      <p:sp>
        <p:nvSpPr>
          <p:cNvPr id="99" name="Rectángulo: esquinas redondeadas 3">
            <a:extLst>
              <a:ext uri="{FF2B5EF4-FFF2-40B4-BE49-F238E27FC236}">
                <a16:creationId xmlns:a16="http://schemas.microsoft.com/office/drawing/2014/main" xmlns="" id="{DDBCA65C-1574-C240-AFFD-1232ADEE6903}"/>
              </a:ext>
            </a:extLst>
          </p:cNvPr>
          <p:cNvSpPr/>
          <p:nvPr/>
        </p:nvSpPr>
        <p:spPr>
          <a:xfrm>
            <a:off x="1447239" y="2985259"/>
            <a:ext cx="4346762" cy="54447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2400" b="1" dirty="0">
                <a:solidFill>
                  <a:schemeClr val="tx1">
                    <a:lumMod val="85000"/>
                    <a:lumOff val="15000"/>
                  </a:schemeClr>
                </a:solidFill>
                <a:effectLst/>
                <a:latin typeface="Arial" panose="020B0604020202020204" pitchFamily="34" charset="0"/>
                <a:ea typeface="Tahoma" panose="020B0604030504040204" pitchFamily="34" charset="0"/>
                <a:cs typeface="Arial" panose="020B0604020202020204" pitchFamily="34" charset="0"/>
              </a:rPr>
              <a:t>27 de mayo de 2021</a:t>
            </a:r>
          </a:p>
        </p:txBody>
      </p:sp>
      <p:sp>
        <p:nvSpPr>
          <p:cNvPr id="100" name="Rectángulo: esquinas redondeadas 3">
            <a:extLst>
              <a:ext uri="{FF2B5EF4-FFF2-40B4-BE49-F238E27FC236}">
                <a16:creationId xmlns:a16="http://schemas.microsoft.com/office/drawing/2014/main" xmlns="" id="{D6AA0E01-04B3-E14A-A04F-D591734E7AB7}"/>
              </a:ext>
            </a:extLst>
          </p:cNvPr>
          <p:cNvSpPr/>
          <p:nvPr/>
        </p:nvSpPr>
        <p:spPr>
          <a:xfrm>
            <a:off x="1419111" y="4849717"/>
            <a:ext cx="4269192" cy="54447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2400" b="1" dirty="0">
                <a:solidFill>
                  <a:schemeClr val="tx1">
                    <a:lumMod val="85000"/>
                    <a:lumOff val="15000"/>
                  </a:schemeClr>
                </a:solidFill>
                <a:effectLst/>
                <a:latin typeface="Arial" panose="020B0604020202020204" pitchFamily="34" charset="0"/>
                <a:ea typeface="Tahoma" panose="020B0604030504040204" pitchFamily="34" charset="0"/>
                <a:cs typeface="Arial" panose="020B0604020202020204" pitchFamily="34" charset="0"/>
              </a:rPr>
              <a:t>1 de octubre de 2021</a:t>
            </a:r>
          </a:p>
        </p:txBody>
      </p:sp>
      <p:sp>
        <p:nvSpPr>
          <p:cNvPr id="101" name="Rectángulo: esquinas redondeadas 3">
            <a:extLst>
              <a:ext uri="{FF2B5EF4-FFF2-40B4-BE49-F238E27FC236}">
                <a16:creationId xmlns:a16="http://schemas.microsoft.com/office/drawing/2014/main" xmlns="" id="{950A168C-1E87-DB4A-9A8A-7186AA9F13DD}"/>
              </a:ext>
            </a:extLst>
          </p:cNvPr>
          <p:cNvSpPr/>
          <p:nvPr/>
        </p:nvSpPr>
        <p:spPr>
          <a:xfrm>
            <a:off x="1491184" y="6542117"/>
            <a:ext cx="4302817" cy="54447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2400" b="1" dirty="0">
                <a:solidFill>
                  <a:schemeClr val="tx1">
                    <a:lumMod val="85000"/>
                    <a:lumOff val="15000"/>
                  </a:schemeClr>
                </a:solidFill>
                <a:effectLst/>
                <a:latin typeface="Arial" panose="020B0604020202020204" pitchFamily="34" charset="0"/>
                <a:ea typeface="Tahoma" panose="020B0604030504040204" pitchFamily="34" charset="0"/>
                <a:cs typeface="Arial" panose="020B0604020202020204" pitchFamily="34" charset="0"/>
              </a:rPr>
              <a:t>12 de noviembre de 2021</a:t>
            </a:r>
          </a:p>
        </p:txBody>
      </p:sp>
      <p:sp>
        <p:nvSpPr>
          <p:cNvPr id="31" name="Rectángulo 30">
            <a:extLst>
              <a:ext uri="{FF2B5EF4-FFF2-40B4-BE49-F238E27FC236}">
                <a16:creationId xmlns:a16="http://schemas.microsoft.com/office/drawing/2014/main" xmlns="" id="{1EB057A4-EFB7-1748-A396-8510FFAAB31D}"/>
              </a:ext>
            </a:extLst>
          </p:cNvPr>
          <p:cNvSpPr/>
          <p:nvPr/>
        </p:nvSpPr>
        <p:spPr>
          <a:xfrm>
            <a:off x="7195674" y="5173645"/>
            <a:ext cx="3434704" cy="584775"/>
          </a:xfrm>
          <a:prstGeom prst="rect">
            <a:avLst/>
          </a:prstGeom>
          <a:noFill/>
        </p:spPr>
        <p:txBody>
          <a:bodyPr wrap="square" rtlCol="0">
            <a:spAutoFit/>
          </a:bodyPr>
          <a:lstStyle/>
          <a:p>
            <a:pPr algn="just"/>
            <a:r>
              <a:rPr lang="en-US" sz="1600" dirty="0" err="1">
                <a:latin typeface="Arial" panose="020B0604020202020204" pitchFamily="34" charset="0"/>
                <a:cs typeface="Arial" panose="020B0604020202020204" pitchFamily="34" charset="0"/>
              </a:rPr>
              <a:t>Firma</a:t>
            </a:r>
            <a:r>
              <a:rPr lang="en-US" sz="1600" dirty="0">
                <a:latin typeface="Arial" panose="020B0604020202020204" pitchFamily="34" charset="0"/>
                <a:cs typeface="Arial" panose="020B0604020202020204" pitchFamily="34" charset="0"/>
              </a:rPr>
              <a:t> acta de </a:t>
            </a:r>
            <a:r>
              <a:rPr lang="en-US" sz="1600" dirty="0" err="1">
                <a:latin typeface="Arial" panose="020B0604020202020204" pitchFamily="34" charset="0"/>
                <a:cs typeface="Arial" panose="020B0604020202020204" pitchFamily="34" charset="0"/>
              </a:rPr>
              <a:t>inicio</a:t>
            </a:r>
            <a:r>
              <a:rPr lang="en-US" sz="1600" dirty="0">
                <a:latin typeface="Arial" panose="020B0604020202020204" pitchFamily="34" charset="0"/>
                <a:cs typeface="Arial" panose="020B0604020202020204" pitchFamily="34" charset="0"/>
              </a:rPr>
              <a:t> </a:t>
            </a:r>
            <a:r>
              <a:rPr lang="es-CO" sz="1600" dirty="0">
                <a:latin typeface="Arial" panose="020B0604020202020204" pitchFamily="34" charset="0"/>
                <a:cs typeface="Arial" panose="020B0604020202020204" pitchFamily="34" charset="0"/>
              </a:rPr>
              <a:t>Contrato Interadministrativo 1224 - 2021 </a:t>
            </a:r>
            <a:endParaRPr lang="en-US" sz="1600" dirty="0">
              <a:solidFill>
                <a:srgbClr val="94962C"/>
              </a:solidFill>
              <a:latin typeface="Arial" panose="020B0604020202020204" pitchFamily="34" charset="0"/>
              <a:cs typeface="Arial" panose="020B0604020202020204" pitchFamily="34" charset="0"/>
            </a:endParaRPr>
          </a:p>
        </p:txBody>
      </p:sp>
      <p:sp>
        <p:nvSpPr>
          <p:cNvPr id="32" name="Rectángulo 31">
            <a:extLst>
              <a:ext uri="{FF2B5EF4-FFF2-40B4-BE49-F238E27FC236}">
                <a16:creationId xmlns:a16="http://schemas.microsoft.com/office/drawing/2014/main" xmlns="" id="{7EA49250-0F1A-4D4D-8084-7ADF81A97D7D}"/>
              </a:ext>
            </a:extLst>
          </p:cNvPr>
          <p:cNvSpPr/>
          <p:nvPr/>
        </p:nvSpPr>
        <p:spPr>
          <a:xfrm>
            <a:off x="7242885" y="6854059"/>
            <a:ext cx="3863509" cy="584775"/>
          </a:xfrm>
          <a:prstGeom prst="rect">
            <a:avLst/>
          </a:prstGeom>
          <a:noFill/>
        </p:spPr>
        <p:txBody>
          <a:bodyPr wrap="square" rtlCol="0">
            <a:spAutoFit/>
          </a:bodyPr>
          <a:lstStyle/>
          <a:p>
            <a:pPr algn="just"/>
            <a:r>
              <a:rPr lang="es-CO" sz="1600" dirty="0">
                <a:latin typeface="Arial" panose="020B0604020202020204" pitchFamily="34" charset="0"/>
                <a:ea typeface="Tahoma" panose="020B0604030504040204" pitchFamily="34" charset="0"/>
                <a:cs typeface="Arial" panose="020B0604020202020204" pitchFamily="34" charset="0"/>
              </a:rPr>
              <a:t>Designación de ODT como operador de la UF8</a:t>
            </a:r>
            <a:endParaRPr lang="en-US" sz="1600" dirty="0">
              <a:latin typeface="Arial" panose="020B0604020202020204" pitchFamily="34" charset="0"/>
              <a:cs typeface="Arial" panose="020B0604020202020204" pitchFamily="34" charset="0"/>
            </a:endParaRPr>
          </a:p>
        </p:txBody>
      </p:sp>
      <p:sp>
        <p:nvSpPr>
          <p:cNvPr id="40" name="Rectángulo: esquinas redondeadas 3">
            <a:extLst>
              <a:ext uri="{FF2B5EF4-FFF2-40B4-BE49-F238E27FC236}">
                <a16:creationId xmlns:a16="http://schemas.microsoft.com/office/drawing/2014/main" xmlns="" id="{43B361BE-0AFF-8F4B-B74C-E509AF82CF4F}"/>
              </a:ext>
            </a:extLst>
          </p:cNvPr>
          <p:cNvSpPr/>
          <p:nvPr/>
        </p:nvSpPr>
        <p:spPr>
          <a:xfrm>
            <a:off x="7121565" y="4695326"/>
            <a:ext cx="4346762" cy="54447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2400" b="1" dirty="0">
                <a:solidFill>
                  <a:schemeClr val="tx1">
                    <a:lumMod val="85000"/>
                    <a:lumOff val="15000"/>
                  </a:schemeClr>
                </a:solidFill>
                <a:effectLst/>
                <a:latin typeface="Arial" panose="020B0604020202020204" pitchFamily="34" charset="0"/>
                <a:ea typeface="Tahoma" panose="020B0604030504040204" pitchFamily="34" charset="0"/>
                <a:cs typeface="Arial" panose="020B0604020202020204" pitchFamily="34" charset="0"/>
              </a:rPr>
              <a:t>4 de febrero de 2022</a:t>
            </a:r>
          </a:p>
        </p:txBody>
      </p:sp>
      <p:sp>
        <p:nvSpPr>
          <p:cNvPr id="41" name="Rectángulo: esquinas redondeadas 3">
            <a:extLst>
              <a:ext uri="{FF2B5EF4-FFF2-40B4-BE49-F238E27FC236}">
                <a16:creationId xmlns:a16="http://schemas.microsoft.com/office/drawing/2014/main" xmlns="" id="{6D2B8277-267A-4F4F-BE18-C27E0F6F4D13}"/>
              </a:ext>
            </a:extLst>
          </p:cNvPr>
          <p:cNvSpPr/>
          <p:nvPr/>
        </p:nvSpPr>
        <p:spPr>
          <a:xfrm>
            <a:off x="7113241" y="6335440"/>
            <a:ext cx="4269192" cy="54447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2400" b="1" dirty="0">
                <a:solidFill>
                  <a:schemeClr val="tx1">
                    <a:lumMod val="85000"/>
                    <a:lumOff val="15000"/>
                  </a:schemeClr>
                </a:solidFill>
                <a:effectLst/>
                <a:latin typeface="Arial" panose="020B0604020202020204" pitchFamily="34" charset="0"/>
                <a:ea typeface="Tahoma" panose="020B0604030504040204" pitchFamily="34" charset="0"/>
                <a:cs typeface="Arial" panose="020B0604020202020204" pitchFamily="34" charset="0"/>
              </a:rPr>
              <a:t>14 de febrero de 2022</a:t>
            </a:r>
          </a:p>
        </p:txBody>
      </p:sp>
      <p:sp>
        <p:nvSpPr>
          <p:cNvPr id="43" name="Rectángulo 42">
            <a:extLst>
              <a:ext uri="{FF2B5EF4-FFF2-40B4-BE49-F238E27FC236}">
                <a16:creationId xmlns:a16="http://schemas.microsoft.com/office/drawing/2014/main" xmlns="" id="{B765DD69-6BF9-A145-A183-8A80587E009F}"/>
              </a:ext>
            </a:extLst>
          </p:cNvPr>
          <p:cNvSpPr/>
          <p:nvPr/>
        </p:nvSpPr>
        <p:spPr>
          <a:xfrm>
            <a:off x="7165275" y="3501781"/>
            <a:ext cx="4522392" cy="338554"/>
          </a:xfrm>
          <a:prstGeom prst="rect">
            <a:avLst/>
          </a:prstGeom>
          <a:noFill/>
        </p:spPr>
        <p:txBody>
          <a:bodyPr wrap="square" rtlCol="0">
            <a:spAutoFit/>
          </a:bodyPr>
          <a:lstStyle/>
          <a:p>
            <a:pPr algn="just"/>
            <a:r>
              <a:rPr lang="en-US" sz="1600" dirty="0" err="1">
                <a:latin typeface="Arial" panose="020B0604020202020204" pitchFamily="34" charset="0"/>
                <a:ea typeface="Tahoma" panose="020B0604030504040204" pitchFamily="34" charset="0"/>
                <a:cs typeface="Arial" panose="020B0604020202020204" pitchFamily="34" charset="0"/>
              </a:rPr>
              <a:t>Firma</a:t>
            </a:r>
            <a:r>
              <a:rPr lang="en-US" sz="1600" dirty="0">
                <a:latin typeface="Arial" panose="020B0604020202020204" pitchFamily="34" charset="0"/>
                <a:ea typeface="Tahoma" panose="020B0604030504040204" pitchFamily="34" charset="0"/>
                <a:cs typeface="Arial" panose="020B0604020202020204" pitchFamily="34" charset="0"/>
              </a:rPr>
              <a:t> </a:t>
            </a:r>
            <a:r>
              <a:rPr lang="en-US" sz="1600" dirty="0" err="1">
                <a:latin typeface="Arial" panose="020B0604020202020204" pitchFamily="34" charset="0"/>
                <a:ea typeface="Tahoma" panose="020B0604030504040204" pitchFamily="34" charset="0"/>
                <a:cs typeface="Arial" panose="020B0604020202020204" pitchFamily="34" charset="0"/>
              </a:rPr>
              <a:t>otrosí</a:t>
            </a:r>
            <a:r>
              <a:rPr lang="en-US" sz="1600" dirty="0">
                <a:latin typeface="Arial" panose="020B0604020202020204" pitchFamily="34" charset="0"/>
                <a:ea typeface="Tahoma" panose="020B0604030504040204" pitchFamily="34" charset="0"/>
                <a:cs typeface="Arial" panose="020B0604020202020204" pitchFamily="34" charset="0"/>
              </a:rPr>
              <a:t> No. 1</a:t>
            </a:r>
          </a:p>
        </p:txBody>
      </p:sp>
      <p:sp>
        <p:nvSpPr>
          <p:cNvPr id="47" name="Rectángulo: esquinas redondeadas 3">
            <a:extLst>
              <a:ext uri="{FF2B5EF4-FFF2-40B4-BE49-F238E27FC236}">
                <a16:creationId xmlns:a16="http://schemas.microsoft.com/office/drawing/2014/main" xmlns="" id="{2E1298D7-F00E-2640-AA4B-202E54B3E615}"/>
              </a:ext>
            </a:extLst>
          </p:cNvPr>
          <p:cNvSpPr/>
          <p:nvPr/>
        </p:nvSpPr>
        <p:spPr>
          <a:xfrm>
            <a:off x="7109514" y="2978232"/>
            <a:ext cx="4302817" cy="54447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2400" b="1" dirty="0">
                <a:solidFill>
                  <a:schemeClr val="tx1">
                    <a:lumMod val="85000"/>
                    <a:lumOff val="15000"/>
                  </a:schemeClr>
                </a:solidFill>
                <a:effectLst/>
                <a:latin typeface="Arial" panose="020B0604020202020204" pitchFamily="34" charset="0"/>
                <a:ea typeface="Tahoma" panose="020B0604030504040204" pitchFamily="34" charset="0"/>
                <a:cs typeface="Arial" panose="020B0604020202020204" pitchFamily="34" charset="0"/>
              </a:rPr>
              <a:t>31 de enero de 2022</a:t>
            </a:r>
          </a:p>
        </p:txBody>
      </p:sp>
      <p:cxnSp>
        <p:nvCxnSpPr>
          <p:cNvPr id="49" name="Conector recto 48">
            <a:extLst>
              <a:ext uri="{FF2B5EF4-FFF2-40B4-BE49-F238E27FC236}">
                <a16:creationId xmlns:a16="http://schemas.microsoft.com/office/drawing/2014/main" xmlns="" id="{3CAF6FEA-642F-A949-BAE1-464818EB4BBA}"/>
              </a:ext>
            </a:extLst>
          </p:cNvPr>
          <p:cNvCxnSpPr>
            <a:cxnSpLocks/>
          </p:cNvCxnSpPr>
          <p:nvPr/>
        </p:nvCxnSpPr>
        <p:spPr>
          <a:xfrm>
            <a:off x="6442074" y="2960099"/>
            <a:ext cx="0" cy="5248186"/>
          </a:xfrm>
          <a:prstGeom prst="line">
            <a:avLst/>
          </a:prstGeom>
          <a:ln>
            <a:solidFill>
              <a:srgbClr val="94962C"/>
            </a:solidFill>
          </a:ln>
        </p:spPr>
        <p:style>
          <a:lnRef idx="1">
            <a:schemeClr val="accent1"/>
          </a:lnRef>
          <a:fillRef idx="0">
            <a:schemeClr val="accent1"/>
          </a:fillRef>
          <a:effectRef idx="0">
            <a:schemeClr val="accent1"/>
          </a:effectRef>
          <a:fontRef idx="minor">
            <a:schemeClr val="tx1"/>
          </a:fontRef>
        </p:style>
      </p:cxnSp>
      <p:cxnSp>
        <p:nvCxnSpPr>
          <p:cNvPr id="50" name="Conector recto 49">
            <a:extLst>
              <a:ext uri="{FF2B5EF4-FFF2-40B4-BE49-F238E27FC236}">
                <a16:creationId xmlns:a16="http://schemas.microsoft.com/office/drawing/2014/main" xmlns="" id="{30778FD9-1473-BF44-8A76-3F4F5EA52591}"/>
              </a:ext>
            </a:extLst>
          </p:cNvPr>
          <p:cNvCxnSpPr>
            <a:cxnSpLocks/>
          </p:cNvCxnSpPr>
          <p:nvPr/>
        </p:nvCxnSpPr>
        <p:spPr>
          <a:xfrm>
            <a:off x="11681329" y="3082869"/>
            <a:ext cx="0" cy="5248186"/>
          </a:xfrm>
          <a:prstGeom prst="line">
            <a:avLst/>
          </a:prstGeom>
          <a:ln>
            <a:solidFill>
              <a:srgbClr val="94962C"/>
            </a:solidFill>
          </a:ln>
        </p:spPr>
        <p:style>
          <a:lnRef idx="1">
            <a:schemeClr val="accent1"/>
          </a:lnRef>
          <a:fillRef idx="0">
            <a:schemeClr val="accent1"/>
          </a:fillRef>
          <a:effectRef idx="0">
            <a:schemeClr val="accent1"/>
          </a:effectRef>
          <a:fontRef idx="minor">
            <a:schemeClr val="tx1"/>
          </a:fontRef>
        </p:style>
      </p:cxnSp>
      <p:grpSp>
        <p:nvGrpSpPr>
          <p:cNvPr id="51" name="Grupo 50">
            <a:extLst>
              <a:ext uri="{FF2B5EF4-FFF2-40B4-BE49-F238E27FC236}">
                <a16:creationId xmlns:a16="http://schemas.microsoft.com/office/drawing/2014/main" xmlns="" id="{DD6B54BC-27A9-6549-A434-72F68299E53D}"/>
              </a:ext>
            </a:extLst>
          </p:cNvPr>
          <p:cNvGrpSpPr/>
          <p:nvPr/>
        </p:nvGrpSpPr>
        <p:grpSpPr>
          <a:xfrm>
            <a:off x="1021686" y="4995108"/>
            <a:ext cx="391814" cy="351318"/>
            <a:chOff x="571351" y="6255038"/>
            <a:chExt cx="665502" cy="596719"/>
          </a:xfrm>
        </p:grpSpPr>
        <p:sp>
          <p:nvSpPr>
            <p:cNvPr id="52" name="Oval 46">
              <a:extLst>
                <a:ext uri="{FF2B5EF4-FFF2-40B4-BE49-F238E27FC236}">
                  <a16:creationId xmlns:a16="http://schemas.microsoft.com/office/drawing/2014/main" xmlns="" id="{F8201D49-AB47-004C-895E-CCC674F36102}"/>
                </a:ext>
              </a:extLst>
            </p:cNvPr>
            <p:cNvSpPr/>
            <p:nvPr/>
          </p:nvSpPr>
          <p:spPr>
            <a:xfrm>
              <a:off x="571351" y="6255038"/>
              <a:ext cx="665502" cy="596719"/>
            </a:xfrm>
            <a:prstGeom prst="ellipse">
              <a:avLst/>
            </a:prstGeom>
            <a:solidFill>
              <a:srgbClr val="F39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1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j-ea"/>
                <a:cs typeface="Arial" panose="020B0604020202020204" pitchFamily="34" charset="0"/>
              </a:endParaRPr>
            </a:p>
          </p:txBody>
        </p:sp>
        <p:sp>
          <p:nvSpPr>
            <p:cNvPr id="53" name="Chevron 60">
              <a:extLst>
                <a:ext uri="{FF2B5EF4-FFF2-40B4-BE49-F238E27FC236}">
                  <a16:creationId xmlns:a16="http://schemas.microsoft.com/office/drawing/2014/main" xmlns="" id="{7D558D84-F7F7-E341-AEB7-ACEB1B07C1FA}"/>
                </a:ext>
              </a:extLst>
            </p:cNvPr>
            <p:cNvSpPr/>
            <p:nvPr/>
          </p:nvSpPr>
          <p:spPr>
            <a:xfrm>
              <a:off x="770179" y="6367153"/>
              <a:ext cx="343530" cy="372483"/>
            </a:xfrm>
            <a:prstGeom prst="chevron">
              <a:avLst>
                <a:gd name="adj" fmla="val 52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1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j-ea"/>
                <a:cs typeface="Arial" panose="020B0604020202020204" pitchFamily="34" charset="0"/>
              </a:endParaRPr>
            </a:p>
          </p:txBody>
        </p:sp>
      </p:grpSp>
      <p:grpSp>
        <p:nvGrpSpPr>
          <p:cNvPr id="54" name="Grupo 53">
            <a:extLst>
              <a:ext uri="{FF2B5EF4-FFF2-40B4-BE49-F238E27FC236}">
                <a16:creationId xmlns:a16="http://schemas.microsoft.com/office/drawing/2014/main" xmlns="" id="{D324BCA5-1C03-B24F-BC8A-803ED1AFE017}"/>
              </a:ext>
            </a:extLst>
          </p:cNvPr>
          <p:cNvGrpSpPr/>
          <p:nvPr/>
        </p:nvGrpSpPr>
        <p:grpSpPr>
          <a:xfrm>
            <a:off x="1021686" y="3093736"/>
            <a:ext cx="391814" cy="351318"/>
            <a:chOff x="571351" y="6255038"/>
            <a:chExt cx="665502" cy="596719"/>
          </a:xfrm>
        </p:grpSpPr>
        <p:sp>
          <p:nvSpPr>
            <p:cNvPr id="55" name="Oval 46">
              <a:extLst>
                <a:ext uri="{FF2B5EF4-FFF2-40B4-BE49-F238E27FC236}">
                  <a16:creationId xmlns:a16="http://schemas.microsoft.com/office/drawing/2014/main" xmlns="" id="{36523E9D-5566-4045-85CA-54C238067C4F}"/>
                </a:ext>
              </a:extLst>
            </p:cNvPr>
            <p:cNvSpPr/>
            <p:nvPr/>
          </p:nvSpPr>
          <p:spPr>
            <a:xfrm>
              <a:off x="571351" y="6255038"/>
              <a:ext cx="665502" cy="596719"/>
            </a:xfrm>
            <a:prstGeom prst="ellipse">
              <a:avLst/>
            </a:prstGeom>
            <a:solidFill>
              <a:srgbClr val="F39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1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j-ea"/>
                <a:cs typeface="Arial" panose="020B0604020202020204" pitchFamily="34" charset="0"/>
              </a:endParaRPr>
            </a:p>
          </p:txBody>
        </p:sp>
        <p:sp>
          <p:nvSpPr>
            <p:cNvPr id="56" name="Chevron 60">
              <a:extLst>
                <a:ext uri="{FF2B5EF4-FFF2-40B4-BE49-F238E27FC236}">
                  <a16:creationId xmlns:a16="http://schemas.microsoft.com/office/drawing/2014/main" xmlns="" id="{EAB9B029-C3A4-9643-81E3-08CA04157F09}"/>
                </a:ext>
              </a:extLst>
            </p:cNvPr>
            <p:cNvSpPr/>
            <p:nvPr/>
          </p:nvSpPr>
          <p:spPr>
            <a:xfrm>
              <a:off x="770179" y="6367153"/>
              <a:ext cx="343530" cy="372483"/>
            </a:xfrm>
            <a:prstGeom prst="chevron">
              <a:avLst>
                <a:gd name="adj" fmla="val 52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1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j-ea"/>
                <a:cs typeface="Arial" panose="020B0604020202020204" pitchFamily="34" charset="0"/>
              </a:endParaRPr>
            </a:p>
          </p:txBody>
        </p:sp>
      </p:grpSp>
      <p:grpSp>
        <p:nvGrpSpPr>
          <p:cNvPr id="57" name="Grupo 56">
            <a:extLst>
              <a:ext uri="{FF2B5EF4-FFF2-40B4-BE49-F238E27FC236}">
                <a16:creationId xmlns:a16="http://schemas.microsoft.com/office/drawing/2014/main" xmlns="" id="{3843F24A-70D7-714F-9B39-AB0CDC25D4DA}"/>
              </a:ext>
            </a:extLst>
          </p:cNvPr>
          <p:cNvGrpSpPr/>
          <p:nvPr/>
        </p:nvGrpSpPr>
        <p:grpSpPr>
          <a:xfrm>
            <a:off x="6754829" y="3093736"/>
            <a:ext cx="391814" cy="351318"/>
            <a:chOff x="571351" y="6255038"/>
            <a:chExt cx="665502" cy="596719"/>
          </a:xfrm>
        </p:grpSpPr>
        <p:sp>
          <p:nvSpPr>
            <p:cNvPr id="58" name="Oval 46">
              <a:extLst>
                <a:ext uri="{FF2B5EF4-FFF2-40B4-BE49-F238E27FC236}">
                  <a16:creationId xmlns:a16="http://schemas.microsoft.com/office/drawing/2014/main" xmlns="" id="{9890EA72-9DA6-E942-9E9D-09580399788A}"/>
                </a:ext>
              </a:extLst>
            </p:cNvPr>
            <p:cNvSpPr/>
            <p:nvPr/>
          </p:nvSpPr>
          <p:spPr>
            <a:xfrm>
              <a:off x="571351" y="6255038"/>
              <a:ext cx="665502" cy="596719"/>
            </a:xfrm>
            <a:prstGeom prst="ellipse">
              <a:avLst/>
            </a:prstGeom>
            <a:solidFill>
              <a:srgbClr val="F39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1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j-ea"/>
                <a:cs typeface="Arial" panose="020B0604020202020204" pitchFamily="34" charset="0"/>
              </a:endParaRPr>
            </a:p>
          </p:txBody>
        </p:sp>
        <p:sp>
          <p:nvSpPr>
            <p:cNvPr id="59" name="Chevron 60">
              <a:extLst>
                <a:ext uri="{FF2B5EF4-FFF2-40B4-BE49-F238E27FC236}">
                  <a16:creationId xmlns:a16="http://schemas.microsoft.com/office/drawing/2014/main" xmlns="" id="{F07EB229-76C1-7249-B4CC-D09BEB474C84}"/>
                </a:ext>
              </a:extLst>
            </p:cNvPr>
            <p:cNvSpPr/>
            <p:nvPr/>
          </p:nvSpPr>
          <p:spPr>
            <a:xfrm>
              <a:off x="770179" y="6367153"/>
              <a:ext cx="343530" cy="372483"/>
            </a:xfrm>
            <a:prstGeom prst="chevron">
              <a:avLst>
                <a:gd name="adj" fmla="val 52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1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j-ea"/>
                <a:cs typeface="Arial" panose="020B0604020202020204" pitchFamily="34" charset="0"/>
              </a:endParaRPr>
            </a:p>
          </p:txBody>
        </p:sp>
      </p:grpSp>
      <p:grpSp>
        <p:nvGrpSpPr>
          <p:cNvPr id="60" name="Grupo 59">
            <a:extLst>
              <a:ext uri="{FF2B5EF4-FFF2-40B4-BE49-F238E27FC236}">
                <a16:creationId xmlns:a16="http://schemas.microsoft.com/office/drawing/2014/main" xmlns="" id="{CB407D6B-8117-9049-A890-1D16106E4BA6}"/>
              </a:ext>
            </a:extLst>
          </p:cNvPr>
          <p:cNvGrpSpPr/>
          <p:nvPr/>
        </p:nvGrpSpPr>
        <p:grpSpPr>
          <a:xfrm>
            <a:off x="6754829" y="4791907"/>
            <a:ext cx="391814" cy="351318"/>
            <a:chOff x="571351" y="6255038"/>
            <a:chExt cx="665502" cy="596719"/>
          </a:xfrm>
        </p:grpSpPr>
        <p:sp>
          <p:nvSpPr>
            <p:cNvPr id="61" name="Oval 46">
              <a:extLst>
                <a:ext uri="{FF2B5EF4-FFF2-40B4-BE49-F238E27FC236}">
                  <a16:creationId xmlns:a16="http://schemas.microsoft.com/office/drawing/2014/main" xmlns="" id="{C3A2AC63-DE90-8448-BD36-31E3A56F2C61}"/>
                </a:ext>
              </a:extLst>
            </p:cNvPr>
            <p:cNvSpPr/>
            <p:nvPr/>
          </p:nvSpPr>
          <p:spPr>
            <a:xfrm>
              <a:off x="571351" y="6255038"/>
              <a:ext cx="665502" cy="596719"/>
            </a:xfrm>
            <a:prstGeom prst="ellipse">
              <a:avLst/>
            </a:prstGeom>
            <a:solidFill>
              <a:srgbClr val="F39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1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j-ea"/>
                <a:cs typeface="Arial" panose="020B0604020202020204" pitchFamily="34" charset="0"/>
              </a:endParaRPr>
            </a:p>
          </p:txBody>
        </p:sp>
        <p:sp>
          <p:nvSpPr>
            <p:cNvPr id="62" name="Chevron 60">
              <a:extLst>
                <a:ext uri="{FF2B5EF4-FFF2-40B4-BE49-F238E27FC236}">
                  <a16:creationId xmlns:a16="http://schemas.microsoft.com/office/drawing/2014/main" xmlns="" id="{42362AEE-8181-F54D-A7A1-F3D1883FBB08}"/>
                </a:ext>
              </a:extLst>
            </p:cNvPr>
            <p:cNvSpPr/>
            <p:nvPr/>
          </p:nvSpPr>
          <p:spPr>
            <a:xfrm>
              <a:off x="770179" y="6367153"/>
              <a:ext cx="343530" cy="372483"/>
            </a:xfrm>
            <a:prstGeom prst="chevron">
              <a:avLst>
                <a:gd name="adj" fmla="val 52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1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j-ea"/>
                <a:cs typeface="Arial" panose="020B0604020202020204" pitchFamily="34" charset="0"/>
              </a:endParaRPr>
            </a:p>
          </p:txBody>
        </p:sp>
      </p:grpSp>
      <p:grpSp>
        <p:nvGrpSpPr>
          <p:cNvPr id="63" name="Grupo 62">
            <a:extLst>
              <a:ext uri="{FF2B5EF4-FFF2-40B4-BE49-F238E27FC236}">
                <a16:creationId xmlns:a16="http://schemas.microsoft.com/office/drawing/2014/main" xmlns="" id="{6EB7EC2A-32E3-7A42-B736-4DD4C292FC53}"/>
              </a:ext>
            </a:extLst>
          </p:cNvPr>
          <p:cNvGrpSpPr/>
          <p:nvPr/>
        </p:nvGrpSpPr>
        <p:grpSpPr>
          <a:xfrm>
            <a:off x="6754829" y="6432021"/>
            <a:ext cx="391814" cy="351318"/>
            <a:chOff x="571351" y="6255038"/>
            <a:chExt cx="665502" cy="596719"/>
          </a:xfrm>
        </p:grpSpPr>
        <p:sp>
          <p:nvSpPr>
            <p:cNvPr id="64" name="Oval 46">
              <a:extLst>
                <a:ext uri="{FF2B5EF4-FFF2-40B4-BE49-F238E27FC236}">
                  <a16:creationId xmlns:a16="http://schemas.microsoft.com/office/drawing/2014/main" xmlns="" id="{23E15628-395E-AA4E-B734-191C239DC9D3}"/>
                </a:ext>
              </a:extLst>
            </p:cNvPr>
            <p:cNvSpPr/>
            <p:nvPr/>
          </p:nvSpPr>
          <p:spPr>
            <a:xfrm>
              <a:off x="571351" y="6255038"/>
              <a:ext cx="665502" cy="596719"/>
            </a:xfrm>
            <a:prstGeom prst="ellipse">
              <a:avLst/>
            </a:prstGeom>
            <a:solidFill>
              <a:srgbClr val="F39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1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j-ea"/>
                <a:cs typeface="Arial" panose="020B0604020202020204" pitchFamily="34" charset="0"/>
              </a:endParaRPr>
            </a:p>
          </p:txBody>
        </p:sp>
        <p:sp>
          <p:nvSpPr>
            <p:cNvPr id="65" name="Chevron 60">
              <a:extLst>
                <a:ext uri="{FF2B5EF4-FFF2-40B4-BE49-F238E27FC236}">
                  <a16:creationId xmlns:a16="http://schemas.microsoft.com/office/drawing/2014/main" xmlns="" id="{178D5DDB-8B06-1543-BC1C-CCFFBF58779F}"/>
                </a:ext>
              </a:extLst>
            </p:cNvPr>
            <p:cNvSpPr/>
            <p:nvPr/>
          </p:nvSpPr>
          <p:spPr>
            <a:xfrm>
              <a:off x="770179" y="6367153"/>
              <a:ext cx="343530" cy="372483"/>
            </a:xfrm>
            <a:prstGeom prst="chevron">
              <a:avLst>
                <a:gd name="adj" fmla="val 52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1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j-ea"/>
                <a:cs typeface="Arial" panose="020B0604020202020204" pitchFamily="34" charset="0"/>
              </a:endParaRPr>
            </a:p>
          </p:txBody>
        </p:sp>
      </p:grpSp>
    </p:spTree>
    <p:extLst>
      <p:ext uri="{BB962C8B-B14F-4D97-AF65-F5344CB8AC3E}">
        <p14:creationId xmlns:p14="http://schemas.microsoft.com/office/powerpoint/2010/main" val="296767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xmlns="" id="{FF8BDD0F-B542-384C-A0BF-15022A38A1A4}"/>
              </a:ext>
            </a:extLst>
          </p:cNvPr>
          <p:cNvSpPr txBox="1"/>
          <p:nvPr/>
        </p:nvSpPr>
        <p:spPr>
          <a:xfrm>
            <a:off x="1183348" y="1323008"/>
            <a:ext cx="14814815" cy="1477328"/>
          </a:xfrm>
          <a:prstGeom prst="rect">
            <a:avLst/>
          </a:prstGeom>
          <a:noFill/>
        </p:spPr>
        <p:txBody>
          <a:bodyPr wrap="square" rtlCol="0">
            <a:spAutoFit/>
          </a:bodyPr>
          <a:lstStyle/>
          <a:p>
            <a:pPr algn="just"/>
            <a:r>
              <a:rPr lang="es-ES" sz="2400" b="0" i="0" u="none" strike="noStrike" cap="none" dirty="0">
                <a:latin typeface="Century Gothic"/>
                <a:ea typeface="Century Gothic"/>
                <a:cs typeface="Century Gothic"/>
                <a:sym typeface="Century Gothic"/>
              </a:rPr>
              <a:t>Mejora la experiencia de viaje de niñas, niños y adolescentes en edad escolar, mediante el acompañamiento a caravanas a pie y en bici y la supervisión a polígonos por parte del personal de guías y monitores de la SDM.</a:t>
            </a:r>
          </a:p>
          <a:p>
            <a:pPr algn="just"/>
            <a:endParaRPr lang="es-CO" sz="1800" b="1" dirty="0">
              <a:solidFill>
                <a:schemeClr val="bg1"/>
              </a:solidFill>
              <a:latin typeface="+mj-lt"/>
              <a:cs typeface="Arial" panose="020B0604020202020204" pitchFamily="34" charset="0"/>
            </a:endParaRPr>
          </a:p>
        </p:txBody>
      </p:sp>
      <p:cxnSp>
        <p:nvCxnSpPr>
          <p:cNvPr id="70" name="Conector recto 69">
            <a:extLst>
              <a:ext uri="{FF2B5EF4-FFF2-40B4-BE49-F238E27FC236}">
                <a16:creationId xmlns:a16="http://schemas.microsoft.com/office/drawing/2014/main" xmlns="" id="{1E050DF4-1E86-BD42-A9BF-66ABD337D09F}"/>
              </a:ext>
            </a:extLst>
          </p:cNvPr>
          <p:cNvCxnSpPr>
            <a:cxnSpLocks/>
          </p:cNvCxnSpPr>
          <p:nvPr/>
        </p:nvCxnSpPr>
        <p:spPr>
          <a:xfrm>
            <a:off x="582909" y="2526621"/>
            <a:ext cx="16084301" cy="0"/>
          </a:xfrm>
          <a:prstGeom prst="line">
            <a:avLst/>
          </a:prstGeom>
          <a:ln>
            <a:solidFill>
              <a:srgbClr val="94962C"/>
            </a:solidFill>
          </a:ln>
        </p:spPr>
        <p:style>
          <a:lnRef idx="1">
            <a:schemeClr val="accent1"/>
          </a:lnRef>
          <a:fillRef idx="0">
            <a:schemeClr val="accent1"/>
          </a:fillRef>
          <a:effectRef idx="0">
            <a:schemeClr val="accent1"/>
          </a:effectRef>
          <a:fontRef idx="minor">
            <a:schemeClr val="tx1"/>
          </a:fontRef>
        </p:style>
      </p:cxnSp>
      <p:sp>
        <p:nvSpPr>
          <p:cNvPr id="92" name="CuadroTexto 91">
            <a:extLst>
              <a:ext uri="{FF2B5EF4-FFF2-40B4-BE49-F238E27FC236}">
                <a16:creationId xmlns:a16="http://schemas.microsoft.com/office/drawing/2014/main" xmlns="" id="{894F4896-DC6D-2943-B5A1-A663018FD569}"/>
              </a:ext>
            </a:extLst>
          </p:cNvPr>
          <p:cNvSpPr txBox="1"/>
          <p:nvPr/>
        </p:nvSpPr>
        <p:spPr>
          <a:xfrm>
            <a:off x="785699" y="488346"/>
            <a:ext cx="10585176" cy="523220"/>
          </a:xfrm>
          <a:prstGeom prst="rect">
            <a:avLst/>
          </a:prstGeom>
          <a:noFill/>
        </p:spPr>
        <p:txBody>
          <a:bodyPr wrap="square" rtlCol="0">
            <a:spAutoFit/>
          </a:bodyPr>
          <a:lstStyle/>
          <a:p>
            <a:pPr marL="457200" defTabSz="914400">
              <a:buClr>
                <a:srgbClr val="000000"/>
              </a:buClr>
              <a:buSzPts val="4400"/>
            </a:pPr>
            <a:r>
              <a:rPr lang="es-CO" sz="2800" b="1" dirty="0">
                <a:solidFill>
                  <a:schemeClr val="tx1">
                    <a:lumMod val="75000"/>
                    <a:lumOff val="25000"/>
                  </a:schemeClr>
                </a:solidFill>
                <a:latin typeface="Arial Black" panose="020B0604020202020204" pitchFamily="34" charset="0"/>
                <a:sym typeface="Arial"/>
              </a:rPr>
              <a:t>2. Al Colegio en Bici</a:t>
            </a:r>
          </a:p>
        </p:txBody>
      </p:sp>
      <p:sp>
        <p:nvSpPr>
          <p:cNvPr id="46" name="CuadroTexto 45">
            <a:extLst>
              <a:ext uri="{FF2B5EF4-FFF2-40B4-BE49-F238E27FC236}">
                <a16:creationId xmlns:a16="http://schemas.microsoft.com/office/drawing/2014/main" xmlns="" id="{AECE2752-57E0-6DDE-EAC1-C091B14994E7}"/>
              </a:ext>
            </a:extLst>
          </p:cNvPr>
          <p:cNvSpPr txBox="1"/>
          <p:nvPr/>
        </p:nvSpPr>
        <p:spPr>
          <a:xfrm>
            <a:off x="514301" y="2800336"/>
            <a:ext cx="5949260" cy="6740307"/>
          </a:xfrm>
          <a:prstGeom prst="rect">
            <a:avLst/>
          </a:prstGeom>
          <a:noFill/>
        </p:spPr>
        <p:txBody>
          <a:bodyPr wrap="square">
            <a:spAutoFit/>
          </a:bodyPr>
          <a:lstStyle/>
          <a:p>
            <a:pPr marL="0" marR="0" lvl="0" indent="0" algn="just" rtl="0">
              <a:lnSpc>
                <a:spcPct val="100000"/>
              </a:lnSpc>
              <a:spcBef>
                <a:spcPts val="0"/>
              </a:spcBef>
              <a:spcAft>
                <a:spcPts val="0"/>
              </a:spcAft>
              <a:buClr>
                <a:schemeClr val="accent1"/>
              </a:buClr>
              <a:buSzPts val="2500"/>
              <a:buFont typeface="Century Gothic"/>
              <a:buNone/>
            </a:pPr>
            <a:r>
              <a:rPr lang="es-ES" sz="2400" b="1" dirty="0">
                <a:solidFill>
                  <a:schemeClr val="tx1">
                    <a:lumMod val="75000"/>
                    <a:lumOff val="25000"/>
                  </a:schemeClr>
                </a:solidFill>
                <a:latin typeface="Arial Black" panose="020B0604020202020204" pitchFamily="34" charset="0"/>
                <a:sym typeface="Century Gothic"/>
              </a:rPr>
              <a:t>ACCIONES CLAVE</a:t>
            </a:r>
          </a:p>
          <a:p>
            <a:pPr marL="457200" marR="0" lvl="0" indent="-387350" algn="just" rtl="0">
              <a:lnSpc>
                <a:spcPct val="100000"/>
              </a:lnSpc>
              <a:spcBef>
                <a:spcPts val="0"/>
              </a:spcBef>
              <a:spcAft>
                <a:spcPts val="0"/>
              </a:spcAft>
              <a:buClr>
                <a:schemeClr val="accent1"/>
              </a:buClr>
              <a:buSzPts val="2500"/>
              <a:buFont typeface="Century Gothic"/>
              <a:buChar char="●"/>
            </a:pPr>
            <a:r>
              <a:rPr lang="es-ES" sz="2400" dirty="0">
                <a:latin typeface="Century Gothic"/>
                <a:sym typeface="Century Gothic"/>
              </a:rPr>
              <a:t>Aumento en el personal operativo.</a:t>
            </a:r>
          </a:p>
          <a:p>
            <a:pPr marL="457200" marR="0" lvl="0" indent="-387350" algn="just" rtl="0">
              <a:lnSpc>
                <a:spcPct val="100000"/>
              </a:lnSpc>
              <a:spcBef>
                <a:spcPts val="0"/>
              </a:spcBef>
              <a:spcAft>
                <a:spcPts val="0"/>
              </a:spcAft>
              <a:buClr>
                <a:schemeClr val="accent1"/>
              </a:buClr>
              <a:buSzPts val="2500"/>
              <a:buFont typeface="Century Gothic"/>
              <a:buChar char="●"/>
            </a:pPr>
            <a:r>
              <a:rPr lang="es-ES" sz="2400" dirty="0">
                <a:latin typeface="Century Gothic"/>
                <a:sym typeface="Century Gothic"/>
              </a:rPr>
              <a:t>Ampliación de la operación de rutas de ACB y caminos de Ciempiés</a:t>
            </a:r>
          </a:p>
          <a:p>
            <a:pPr marL="457200" marR="0" lvl="0" indent="-387350" algn="just" rtl="0">
              <a:lnSpc>
                <a:spcPct val="100000"/>
              </a:lnSpc>
              <a:spcBef>
                <a:spcPts val="0"/>
              </a:spcBef>
              <a:spcAft>
                <a:spcPts val="0"/>
              </a:spcAft>
              <a:buClr>
                <a:schemeClr val="accent1"/>
              </a:buClr>
              <a:buSzPts val="2500"/>
              <a:buFont typeface="Century Gothic"/>
              <a:buChar char="●"/>
            </a:pPr>
            <a:r>
              <a:rPr lang="es-ES" sz="2400" dirty="0">
                <a:latin typeface="Century Gothic"/>
                <a:sym typeface="Century Gothic"/>
              </a:rPr>
              <a:t>Implementación de 2 polígonos de </a:t>
            </a:r>
            <a:r>
              <a:rPr lang="es-ES" sz="2400" dirty="0" err="1">
                <a:latin typeface="Century Gothic"/>
                <a:sym typeface="Century Gothic"/>
              </a:rPr>
              <a:t>BiciParceros</a:t>
            </a:r>
            <a:r>
              <a:rPr lang="es-ES" sz="2400" dirty="0">
                <a:latin typeface="Century Gothic"/>
                <a:sym typeface="Century Gothic"/>
              </a:rPr>
              <a:t> adicionales en la UPZ central. </a:t>
            </a:r>
          </a:p>
          <a:p>
            <a:pPr marL="457200" marR="0" lvl="0" indent="-387350" algn="just" rtl="0">
              <a:lnSpc>
                <a:spcPct val="100000"/>
              </a:lnSpc>
              <a:spcBef>
                <a:spcPts val="0"/>
              </a:spcBef>
              <a:spcAft>
                <a:spcPts val="0"/>
              </a:spcAft>
              <a:buClr>
                <a:schemeClr val="accent1"/>
              </a:buClr>
              <a:buSzPts val="2500"/>
              <a:buFont typeface="Century Gothic"/>
              <a:buChar char="●"/>
            </a:pPr>
            <a:r>
              <a:rPr lang="es-ES" sz="2400" dirty="0">
                <a:latin typeface="Century Gothic"/>
                <a:sym typeface="Century Gothic"/>
              </a:rPr>
              <a:t>Vinculación de un mayor número de colegios a los polígonos de </a:t>
            </a:r>
            <a:r>
              <a:rPr lang="es-ES" sz="2400" dirty="0" err="1">
                <a:latin typeface="Century Gothic"/>
                <a:sym typeface="Century Gothic"/>
              </a:rPr>
              <a:t>BiciParceros</a:t>
            </a:r>
            <a:r>
              <a:rPr lang="es-ES" sz="2400" dirty="0">
                <a:latin typeface="Century Gothic"/>
                <a:sym typeface="Century Gothic"/>
              </a:rPr>
              <a:t>. </a:t>
            </a:r>
          </a:p>
          <a:p>
            <a:pPr marL="457200" marR="0" lvl="0" indent="-387350" algn="just" rtl="0">
              <a:lnSpc>
                <a:spcPct val="100000"/>
              </a:lnSpc>
              <a:spcBef>
                <a:spcPts val="0"/>
              </a:spcBef>
              <a:spcAft>
                <a:spcPts val="0"/>
              </a:spcAft>
              <a:buClr>
                <a:schemeClr val="accent1"/>
              </a:buClr>
              <a:buSzPts val="2500"/>
              <a:buFont typeface="Century Gothic"/>
              <a:buChar char="●"/>
            </a:pPr>
            <a:r>
              <a:rPr lang="es-ES" sz="2400" dirty="0">
                <a:latin typeface="Century Gothic"/>
                <a:sym typeface="Century Gothic"/>
              </a:rPr>
              <a:t>Apertura de 4 caminos seguros, beneficiando a dos colegios más.</a:t>
            </a:r>
          </a:p>
          <a:p>
            <a:pPr marL="457200" marR="0" lvl="0" indent="-387350" algn="just" rtl="0">
              <a:lnSpc>
                <a:spcPct val="100000"/>
              </a:lnSpc>
              <a:spcBef>
                <a:spcPts val="0"/>
              </a:spcBef>
              <a:spcAft>
                <a:spcPts val="0"/>
              </a:spcAft>
              <a:buClr>
                <a:schemeClr val="accent1"/>
              </a:buClr>
              <a:buSzPts val="2500"/>
              <a:buFont typeface="Century Gothic"/>
              <a:buChar char="●"/>
            </a:pPr>
            <a:r>
              <a:rPr lang="es-ES" sz="2400" dirty="0">
                <a:latin typeface="Century Gothic"/>
                <a:sym typeface="Century Gothic"/>
              </a:rPr>
              <a:t>Con la proyección de expansión de Ciempiés en la localidad, se da apertura al primer colegio en la UPZ central.</a:t>
            </a:r>
          </a:p>
          <a:p>
            <a:pPr marL="0" marR="0" lvl="0" indent="0" algn="just" rtl="0">
              <a:lnSpc>
                <a:spcPct val="100000"/>
              </a:lnSpc>
              <a:spcBef>
                <a:spcPts val="0"/>
              </a:spcBef>
              <a:spcAft>
                <a:spcPts val="0"/>
              </a:spcAft>
              <a:buClr>
                <a:schemeClr val="accent1"/>
              </a:buClr>
              <a:buSzPts val="2500"/>
              <a:buFont typeface="Century Gothic"/>
              <a:buNone/>
            </a:pPr>
            <a:endParaRPr lang="es-ES" sz="2400" b="1" dirty="0">
              <a:solidFill>
                <a:schemeClr val="tx1">
                  <a:lumMod val="75000"/>
                  <a:lumOff val="25000"/>
                </a:schemeClr>
              </a:solidFill>
              <a:latin typeface="Arial Black" panose="020B0604020202020204" pitchFamily="34" charset="0"/>
              <a:sym typeface="Century Gothic"/>
            </a:endParaRPr>
          </a:p>
        </p:txBody>
      </p:sp>
      <p:pic>
        <p:nvPicPr>
          <p:cNvPr id="5" name="Imagen 4">
            <a:extLst>
              <a:ext uri="{FF2B5EF4-FFF2-40B4-BE49-F238E27FC236}">
                <a16:creationId xmlns:a16="http://schemas.microsoft.com/office/drawing/2014/main" xmlns="" id="{41FF6AC7-3223-722C-9069-B3D7999EE067}"/>
              </a:ext>
            </a:extLst>
          </p:cNvPr>
          <p:cNvPicPr>
            <a:picLocks noChangeAspect="1"/>
          </p:cNvPicPr>
          <p:nvPr/>
        </p:nvPicPr>
        <p:blipFill>
          <a:blip r:embed="rId2"/>
          <a:stretch>
            <a:fillRect/>
          </a:stretch>
        </p:blipFill>
        <p:spPr>
          <a:xfrm>
            <a:off x="6846451" y="3293937"/>
            <a:ext cx="9703756" cy="5085855"/>
          </a:xfrm>
          <a:prstGeom prst="rect">
            <a:avLst/>
          </a:prstGeom>
        </p:spPr>
      </p:pic>
    </p:spTree>
    <p:extLst>
      <p:ext uri="{BB962C8B-B14F-4D97-AF65-F5344CB8AC3E}">
        <p14:creationId xmlns:p14="http://schemas.microsoft.com/office/powerpoint/2010/main" val="7317362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xmlns="" id="{FF8BDD0F-B542-384C-A0BF-15022A38A1A4}"/>
              </a:ext>
            </a:extLst>
          </p:cNvPr>
          <p:cNvSpPr txBox="1"/>
          <p:nvPr/>
        </p:nvSpPr>
        <p:spPr>
          <a:xfrm>
            <a:off x="1021686" y="1233843"/>
            <a:ext cx="14814815" cy="1379865"/>
          </a:xfrm>
          <a:prstGeom prst="rect">
            <a:avLst/>
          </a:prstGeom>
          <a:noFill/>
        </p:spPr>
        <p:txBody>
          <a:bodyPr wrap="square" rtlCol="0">
            <a:spAutoFit/>
          </a:bodyPr>
          <a:lstStyle/>
          <a:p>
            <a:pPr algn="just" rtl="0">
              <a:spcBef>
                <a:spcPts val="0"/>
              </a:spcBef>
              <a:spcAft>
                <a:spcPts val="800"/>
              </a:spcAft>
            </a:pPr>
            <a:r>
              <a:rPr lang="es-ES" sz="2400" b="0" i="0" u="none" strike="noStrike" dirty="0">
                <a:solidFill>
                  <a:srgbClr val="000000"/>
                </a:solidFill>
                <a:effectLst/>
                <a:latin typeface="Calibri" panose="020F0502020204030204" pitchFamily="34" charset="0"/>
              </a:rPr>
              <a:t>En el año 2021 la localidad de Bosa reportó 2140 siniestros de tránsito, de los cuales el 40% fueron siniestros graves (al menos un lesionado o víctima fatal en el siniestro).</a:t>
            </a:r>
            <a:endParaRPr lang="es-ES" sz="2400" b="0" dirty="0">
              <a:effectLst/>
            </a:endParaRPr>
          </a:p>
          <a:p>
            <a:r>
              <a:rPr lang="es-ES" sz="1100" dirty="0"/>
              <a:t/>
            </a:r>
            <a:br>
              <a:rPr lang="es-ES" sz="1100" dirty="0"/>
            </a:br>
            <a:endParaRPr lang="es-CO" sz="1800" b="1" dirty="0">
              <a:solidFill>
                <a:schemeClr val="bg1"/>
              </a:solidFill>
              <a:latin typeface="+mj-lt"/>
              <a:cs typeface="Arial" panose="020B0604020202020204" pitchFamily="34" charset="0"/>
            </a:endParaRPr>
          </a:p>
        </p:txBody>
      </p:sp>
      <p:cxnSp>
        <p:nvCxnSpPr>
          <p:cNvPr id="70" name="Conector recto 69">
            <a:extLst>
              <a:ext uri="{FF2B5EF4-FFF2-40B4-BE49-F238E27FC236}">
                <a16:creationId xmlns:a16="http://schemas.microsoft.com/office/drawing/2014/main" xmlns="" id="{1E050DF4-1E86-BD42-A9BF-66ABD337D09F}"/>
              </a:ext>
            </a:extLst>
          </p:cNvPr>
          <p:cNvCxnSpPr>
            <a:cxnSpLocks/>
          </p:cNvCxnSpPr>
          <p:nvPr/>
        </p:nvCxnSpPr>
        <p:spPr>
          <a:xfrm>
            <a:off x="610641" y="2403128"/>
            <a:ext cx="16084301" cy="0"/>
          </a:xfrm>
          <a:prstGeom prst="line">
            <a:avLst/>
          </a:prstGeom>
          <a:ln>
            <a:solidFill>
              <a:srgbClr val="94962C"/>
            </a:solidFill>
          </a:ln>
        </p:spPr>
        <p:style>
          <a:lnRef idx="1">
            <a:schemeClr val="accent1"/>
          </a:lnRef>
          <a:fillRef idx="0">
            <a:schemeClr val="accent1"/>
          </a:fillRef>
          <a:effectRef idx="0">
            <a:schemeClr val="accent1"/>
          </a:effectRef>
          <a:fontRef idx="minor">
            <a:schemeClr val="tx1"/>
          </a:fontRef>
        </p:style>
      </p:cxnSp>
      <p:sp>
        <p:nvSpPr>
          <p:cNvPr id="92" name="CuadroTexto 91">
            <a:extLst>
              <a:ext uri="{FF2B5EF4-FFF2-40B4-BE49-F238E27FC236}">
                <a16:creationId xmlns:a16="http://schemas.microsoft.com/office/drawing/2014/main" xmlns="" id="{894F4896-DC6D-2943-B5A1-A663018FD569}"/>
              </a:ext>
            </a:extLst>
          </p:cNvPr>
          <p:cNvSpPr txBox="1"/>
          <p:nvPr/>
        </p:nvSpPr>
        <p:spPr>
          <a:xfrm>
            <a:off x="785699" y="488346"/>
            <a:ext cx="10585176" cy="523220"/>
          </a:xfrm>
          <a:prstGeom prst="rect">
            <a:avLst/>
          </a:prstGeom>
          <a:noFill/>
        </p:spPr>
        <p:txBody>
          <a:bodyPr wrap="square" rtlCol="0">
            <a:spAutoFit/>
          </a:bodyPr>
          <a:lstStyle/>
          <a:p>
            <a:pPr marL="457200" defTabSz="914400">
              <a:buClr>
                <a:srgbClr val="000000"/>
              </a:buClr>
              <a:buSzPts val="4400"/>
            </a:pPr>
            <a:r>
              <a:rPr lang="es-CO" sz="2800" b="1" dirty="0">
                <a:solidFill>
                  <a:schemeClr val="tx1">
                    <a:lumMod val="75000"/>
                    <a:lumOff val="25000"/>
                  </a:schemeClr>
                </a:solidFill>
                <a:latin typeface="Arial Black" panose="020B0604020202020204" pitchFamily="34" charset="0"/>
                <a:sym typeface="Arial"/>
              </a:rPr>
              <a:t>3. Siniestralidad</a:t>
            </a:r>
          </a:p>
        </p:txBody>
      </p:sp>
      <p:pic>
        <p:nvPicPr>
          <p:cNvPr id="1026" name="Picture 2" descr="Mapa&#10;&#10;Descripción generada automáticamente">
            <a:extLst>
              <a:ext uri="{FF2B5EF4-FFF2-40B4-BE49-F238E27FC236}">
                <a16:creationId xmlns:a16="http://schemas.microsoft.com/office/drawing/2014/main" xmlns="" id="{CABF9084-1EB4-E9A5-33CA-CAF0FCED32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1686" y="2658522"/>
            <a:ext cx="4686300" cy="6572250"/>
          </a:xfrm>
          <a:prstGeom prst="rect">
            <a:avLst/>
          </a:prstGeom>
          <a:noFill/>
          <a:extLst>
            <a:ext uri="{909E8E84-426E-40DD-AFC4-6F175D3DCCD1}">
              <a14:hiddenFill xmlns:a14="http://schemas.microsoft.com/office/drawing/2010/main">
                <a:solidFill>
                  <a:srgbClr val="FFFFFF"/>
                </a:solidFill>
              </a14:hiddenFill>
            </a:ext>
          </a:extLst>
        </p:spPr>
      </p:pic>
      <p:sp>
        <p:nvSpPr>
          <p:cNvPr id="48" name="CuadroTexto 47">
            <a:extLst>
              <a:ext uri="{FF2B5EF4-FFF2-40B4-BE49-F238E27FC236}">
                <a16:creationId xmlns:a16="http://schemas.microsoft.com/office/drawing/2014/main" xmlns="" id="{9926E968-B324-9B9D-67BB-2DCFF2E27CEF}"/>
              </a:ext>
            </a:extLst>
          </p:cNvPr>
          <p:cNvSpPr txBox="1"/>
          <p:nvPr/>
        </p:nvSpPr>
        <p:spPr>
          <a:xfrm>
            <a:off x="6934572" y="7719054"/>
            <a:ext cx="8120068" cy="1384995"/>
          </a:xfrm>
          <a:prstGeom prst="rect">
            <a:avLst/>
          </a:prstGeom>
          <a:noFill/>
        </p:spPr>
        <p:txBody>
          <a:bodyPr wrap="square">
            <a:spAutoFit/>
          </a:bodyPr>
          <a:lstStyle/>
          <a:p>
            <a:pPr algn="ctr" rtl="0">
              <a:spcBef>
                <a:spcPts val="0"/>
              </a:spcBef>
              <a:spcAft>
                <a:spcPts val="800"/>
              </a:spcAft>
            </a:pPr>
            <a:r>
              <a:rPr lang="es-ES" sz="2800" b="1" i="0" u="none" strike="noStrike" dirty="0">
                <a:solidFill>
                  <a:srgbClr val="ED7D31"/>
                </a:solidFill>
                <a:effectLst/>
                <a:latin typeface="Calibri" panose="020F0502020204030204" pitchFamily="34" charset="0"/>
              </a:rPr>
              <a:t>BOSA</a:t>
            </a:r>
            <a:r>
              <a:rPr lang="es-ES" sz="2800" b="0" i="0" u="none" strike="noStrike" dirty="0">
                <a:solidFill>
                  <a:srgbClr val="ED7D31"/>
                </a:solidFill>
                <a:effectLst/>
                <a:latin typeface="Calibri" panose="020F0502020204030204" pitchFamily="34" charset="0"/>
              </a:rPr>
              <a:t> es una de las localidades </a:t>
            </a:r>
            <a:r>
              <a:rPr lang="es-ES" sz="2800" b="1" i="0" u="none" strike="noStrike" dirty="0">
                <a:solidFill>
                  <a:srgbClr val="ED7D31"/>
                </a:solidFill>
                <a:effectLst/>
                <a:latin typeface="Calibri" panose="020F0502020204030204" pitchFamily="34" charset="0"/>
              </a:rPr>
              <a:t>con un sobresaliente indicador </a:t>
            </a:r>
            <a:r>
              <a:rPr lang="es-ES" sz="2800" b="0" i="0" u="none" strike="noStrike" dirty="0">
                <a:solidFill>
                  <a:srgbClr val="ED7D31"/>
                </a:solidFill>
                <a:effectLst/>
                <a:latin typeface="Calibri" panose="020F0502020204030204" pitchFamily="34" charset="0"/>
              </a:rPr>
              <a:t>de vidas salvadas por siniestros de tránsito en 2021, </a:t>
            </a:r>
            <a:r>
              <a:rPr lang="es-ES" sz="2800" b="1" i="0" u="none" strike="noStrike" dirty="0">
                <a:solidFill>
                  <a:srgbClr val="ED7D31"/>
                </a:solidFill>
                <a:effectLst/>
                <a:latin typeface="Calibri" panose="020F0502020204030204" pitchFamily="34" charset="0"/>
              </a:rPr>
              <a:t>6 vidas salvadas</a:t>
            </a:r>
            <a:r>
              <a:rPr lang="es-ES" sz="2800" b="0" i="0" u="none" strike="noStrike" dirty="0">
                <a:solidFill>
                  <a:srgbClr val="ED7D31"/>
                </a:solidFill>
                <a:effectLst/>
                <a:latin typeface="Calibri" panose="020F0502020204030204" pitchFamily="34" charset="0"/>
              </a:rPr>
              <a:t> con respecto al 2019</a:t>
            </a:r>
            <a:endParaRPr lang="es-ES" dirty="0"/>
          </a:p>
        </p:txBody>
      </p:sp>
      <p:pic>
        <p:nvPicPr>
          <p:cNvPr id="8" name="Imagen 7">
            <a:extLst>
              <a:ext uri="{FF2B5EF4-FFF2-40B4-BE49-F238E27FC236}">
                <a16:creationId xmlns:a16="http://schemas.microsoft.com/office/drawing/2014/main" xmlns="" id="{64147178-A5A5-93EF-F4B1-D5A12B64F72D}"/>
              </a:ext>
            </a:extLst>
          </p:cNvPr>
          <p:cNvPicPr>
            <a:picLocks noChangeAspect="1"/>
          </p:cNvPicPr>
          <p:nvPr/>
        </p:nvPicPr>
        <p:blipFill>
          <a:blip r:embed="rId3"/>
          <a:stretch>
            <a:fillRect/>
          </a:stretch>
        </p:blipFill>
        <p:spPr>
          <a:xfrm>
            <a:off x="6079133" y="2835985"/>
            <a:ext cx="9484309" cy="4388055"/>
          </a:xfrm>
          <a:prstGeom prst="rect">
            <a:avLst/>
          </a:prstGeom>
        </p:spPr>
      </p:pic>
    </p:spTree>
    <p:extLst>
      <p:ext uri="{BB962C8B-B14F-4D97-AF65-F5344CB8AC3E}">
        <p14:creationId xmlns:p14="http://schemas.microsoft.com/office/powerpoint/2010/main" val="1098187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CuadroTexto 91">
            <a:extLst>
              <a:ext uri="{FF2B5EF4-FFF2-40B4-BE49-F238E27FC236}">
                <a16:creationId xmlns:a16="http://schemas.microsoft.com/office/drawing/2014/main" xmlns="" id="{894F4896-DC6D-2943-B5A1-A663018FD569}"/>
              </a:ext>
            </a:extLst>
          </p:cNvPr>
          <p:cNvSpPr txBox="1"/>
          <p:nvPr/>
        </p:nvSpPr>
        <p:spPr>
          <a:xfrm>
            <a:off x="785699" y="488346"/>
            <a:ext cx="10585176" cy="523220"/>
          </a:xfrm>
          <a:prstGeom prst="rect">
            <a:avLst/>
          </a:prstGeom>
          <a:noFill/>
        </p:spPr>
        <p:txBody>
          <a:bodyPr wrap="square" rtlCol="0">
            <a:spAutoFit/>
          </a:bodyPr>
          <a:lstStyle/>
          <a:p>
            <a:pPr marL="457200" defTabSz="914400">
              <a:buClr>
                <a:srgbClr val="000000"/>
              </a:buClr>
              <a:buSzPts val="4400"/>
            </a:pPr>
            <a:r>
              <a:rPr lang="es-CO" sz="2800" b="1" dirty="0">
                <a:solidFill>
                  <a:schemeClr val="tx1">
                    <a:lumMod val="75000"/>
                    <a:lumOff val="25000"/>
                  </a:schemeClr>
                </a:solidFill>
                <a:latin typeface="Arial Black" panose="020B0604020202020204" pitchFamily="34" charset="0"/>
                <a:sym typeface="Arial"/>
              </a:rPr>
              <a:t>4. Acciones de gestión en vía</a:t>
            </a:r>
          </a:p>
        </p:txBody>
      </p:sp>
      <p:pic>
        <p:nvPicPr>
          <p:cNvPr id="4" name="Imagen 3">
            <a:extLst>
              <a:ext uri="{FF2B5EF4-FFF2-40B4-BE49-F238E27FC236}">
                <a16:creationId xmlns:a16="http://schemas.microsoft.com/office/drawing/2014/main" xmlns="" id="{F8C36F82-F1FD-115A-D276-858F74626EE3}"/>
              </a:ext>
            </a:extLst>
          </p:cNvPr>
          <p:cNvPicPr>
            <a:picLocks noChangeAspect="1"/>
          </p:cNvPicPr>
          <p:nvPr/>
        </p:nvPicPr>
        <p:blipFill>
          <a:blip r:embed="rId2"/>
          <a:stretch>
            <a:fillRect/>
          </a:stretch>
        </p:blipFill>
        <p:spPr>
          <a:xfrm>
            <a:off x="8158708" y="1011566"/>
            <a:ext cx="7992888" cy="8152038"/>
          </a:xfrm>
          <a:prstGeom prst="rect">
            <a:avLst/>
          </a:prstGeom>
        </p:spPr>
      </p:pic>
      <p:sp>
        <p:nvSpPr>
          <p:cNvPr id="44" name="Google Shape;277;p9">
            <a:extLst>
              <a:ext uri="{FF2B5EF4-FFF2-40B4-BE49-F238E27FC236}">
                <a16:creationId xmlns:a16="http://schemas.microsoft.com/office/drawing/2014/main" xmlns="" id="{FFCB29D2-71A7-528B-59A0-0E37598DE2DE}"/>
              </a:ext>
            </a:extLst>
          </p:cNvPr>
          <p:cNvSpPr/>
          <p:nvPr/>
        </p:nvSpPr>
        <p:spPr>
          <a:xfrm>
            <a:off x="1652666" y="1291086"/>
            <a:ext cx="5838478" cy="408623"/>
          </a:xfrm>
          <a:prstGeom prst="roundRect">
            <a:avLst>
              <a:gd name="adj" fmla="val 16667"/>
            </a:avLst>
          </a:prstGeom>
          <a:gradFill>
            <a:gsLst>
              <a:gs pos="0">
                <a:srgbClr val="FAFF8A"/>
              </a:gs>
              <a:gs pos="35000">
                <a:srgbClr val="F9FFAF"/>
              </a:gs>
              <a:gs pos="100000">
                <a:srgbClr val="FDFFDE"/>
              </a:gs>
            </a:gsLst>
            <a:lin ang="16200000" scaled="0"/>
          </a:gra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171C3B"/>
              </a:buClr>
              <a:buSzPts val="2800"/>
              <a:buFont typeface="Calibri"/>
              <a:buNone/>
            </a:pPr>
            <a:r>
              <a:rPr lang="es-ES" sz="2400" b="1" i="0" u="none" strike="noStrike" cap="none" dirty="0">
                <a:solidFill>
                  <a:srgbClr val="171C3B"/>
                </a:solidFill>
                <a:latin typeface="Calibri"/>
                <a:ea typeface="Calibri"/>
                <a:cs typeface="Calibri"/>
                <a:sym typeface="Calibri"/>
              </a:rPr>
              <a:t>Cambio sentido vial calle 60 sur con </a:t>
            </a:r>
            <a:r>
              <a:rPr lang="es-ES" sz="2400" b="1" i="0" u="none" strike="noStrike" cap="none" dirty="0" err="1">
                <a:solidFill>
                  <a:srgbClr val="171C3B"/>
                </a:solidFill>
                <a:latin typeface="Calibri"/>
                <a:ea typeface="Calibri"/>
                <a:cs typeface="Calibri"/>
                <a:sym typeface="Calibri"/>
              </a:rPr>
              <a:t>Autosur</a:t>
            </a:r>
            <a:endParaRPr sz="2400" b="1" i="0" u="none" strike="noStrike" cap="none" dirty="0">
              <a:solidFill>
                <a:srgbClr val="171C3B"/>
              </a:solidFill>
              <a:latin typeface="Calibri"/>
              <a:ea typeface="Calibri"/>
              <a:cs typeface="Calibri"/>
              <a:sym typeface="Calibri"/>
            </a:endParaRPr>
          </a:p>
        </p:txBody>
      </p:sp>
      <p:sp>
        <p:nvSpPr>
          <p:cNvPr id="45" name="Google Shape;279;p9">
            <a:extLst>
              <a:ext uri="{FF2B5EF4-FFF2-40B4-BE49-F238E27FC236}">
                <a16:creationId xmlns:a16="http://schemas.microsoft.com/office/drawing/2014/main" xmlns="" id="{0C1E9E91-B4DD-3A3E-B07A-BC1B3A2D8D2E}"/>
              </a:ext>
            </a:extLst>
          </p:cNvPr>
          <p:cNvSpPr/>
          <p:nvPr/>
        </p:nvSpPr>
        <p:spPr>
          <a:xfrm>
            <a:off x="1762851" y="6363568"/>
            <a:ext cx="5304692" cy="408623"/>
          </a:xfrm>
          <a:prstGeom prst="roundRect">
            <a:avLst>
              <a:gd name="adj" fmla="val 16667"/>
            </a:avLst>
          </a:prstGeom>
          <a:gradFill>
            <a:gsLst>
              <a:gs pos="0">
                <a:srgbClr val="FAFF8A"/>
              </a:gs>
              <a:gs pos="35000">
                <a:srgbClr val="F9FFAF"/>
              </a:gs>
              <a:gs pos="100000">
                <a:srgbClr val="FDFFDE"/>
              </a:gs>
            </a:gsLst>
            <a:lin ang="16200000" scaled="0"/>
          </a:gra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171C3B"/>
              </a:buClr>
              <a:buSzPts val="3200"/>
              <a:buFont typeface="Calibri"/>
              <a:buNone/>
            </a:pPr>
            <a:r>
              <a:rPr lang="es-ES" sz="2400" b="1" i="1" u="none" strike="noStrike" cap="none" dirty="0">
                <a:solidFill>
                  <a:srgbClr val="171C3B"/>
                </a:solidFill>
                <a:latin typeface="Calibri"/>
                <a:ea typeface="Calibri"/>
                <a:cs typeface="Calibri"/>
                <a:sym typeface="Calibri"/>
              </a:rPr>
              <a:t>Calle 62 Sur con Av. Cali</a:t>
            </a:r>
            <a:endParaRPr sz="2400" b="1" i="1" u="none" strike="noStrike" cap="none" dirty="0">
              <a:solidFill>
                <a:srgbClr val="171C3B"/>
              </a:solidFill>
              <a:latin typeface="Calibri"/>
              <a:ea typeface="Calibri"/>
              <a:cs typeface="Calibri"/>
              <a:sym typeface="Calibri"/>
            </a:endParaRPr>
          </a:p>
        </p:txBody>
      </p:sp>
      <p:sp>
        <p:nvSpPr>
          <p:cNvPr id="46" name="Google Shape;289;p9">
            <a:extLst>
              <a:ext uri="{FF2B5EF4-FFF2-40B4-BE49-F238E27FC236}">
                <a16:creationId xmlns:a16="http://schemas.microsoft.com/office/drawing/2014/main" xmlns="" id="{0FC5CF52-F20A-423A-7418-F88F5C8A4DB7}"/>
              </a:ext>
            </a:extLst>
          </p:cNvPr>
          <p:cNvSpPr/>
          <p:nvPr/>
        </p:nvSpPr>
        <p:spPr>
          <a:xfrm>
            <a:off x="1677988" y="3627264"/>
            <a:ext cx="5474419" cy="408623"/>
          </a:xfrm>
          <a:prstGeom prst="roundRect">
            <a:avLst>
              <a:gd name="adj" fmla="val 16667"/>
            </a:avLst>
          </a:prstGeom>
          <a:gradFill>
            <a:gsLst>
              <a:gs pos="0">
                <a:srgbClr val="FAFF8A"/>
              </a:gs>
              <a:gs pos="35000">
                <a:srgbClr val="F9FFAF"/>
              </a:gs>
              <a:gs pos="100000">
                <a:srgbClr val="FDFFDE"/>
              </a:gs>
            </a:gsLst>
            <a:lin ang="16200000" scaled="0"/>
          </a:gra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171C3B"/>
              </a:buClr>
              <a:buSzPts val="3200"/>
              <a:buFont typeface="Calibri"/>
              <a:buNone/>
            </a:pPr>
            <a:r>
              <a:rPr lang="es-ES" sz="2400" b="1" i="1" u="none" strike="noStrike" cap="none" dirty="0">
                <a:solidFill>
                  <a:srgbClr val="171C3B"/>
                </a:solidFill>
                <a:latin typeface="Calibri"/>
                <a:ea typeface="Calibri"/>
                <a:cs typeface="Calibri"/>
                <a:sym typeface="Calibri"/>
              </a:rPr>
              <a:t>Calle 62 Sur con kr 86A</a:t>
            </a:r>
            <a:endParaRPr sz="2400" dirty="0"/>
          </a:p>
        </p:txBody>
      </p:sp>
      <p:sp>
        <p:nvSpPr>
          <p:cNvPr id="48" name="Google Shape;189;p5">
            <a:extLst>
              <a:ext uri="{FF2B5EF4-FFF2-40B4-BE49-F238E27FC236}">
                <a16:creationId xmlns:a16="http://schemas.microsoft.com/office/drawing/2014/main" xmlns="" id="{5F314F1A-48B8-5225-20C5-33EEACD4FB61}"/>
              </a:ext>
            </a:extLst>
          </p:cNvPr>
          <p:cNvSpPr/>
          <p:nvPr/>
        </p:nvSpPr>
        <p:spPr>
          <a:xfrm>
            <a:off x="1525654" y="1806913"/>
            <a:ext cx="6143145" cy="1702594"/>
          </a:xfrm>
          <a:prstGeom prst="roundRect">
            <a:avLst>
              <a:gd name="adj" fmla="val 16667"/>
            </a:avLst>
          </a:prstGeom>
          <a:solidFill>
            <a:schemeClr val="accent1"/>
          </a:solidFill>
          <a:ln w="25400" cap="flat" cmpd="sng">
            <a:solidFill>
              <a:srgbClr val="10142B"/>
            </a:solidFill>
            <a:prstDash val="solid"/>
            <a:round/>
            <a:headEnd type="none" w="sm" len="sm"/>
            <a:tailEnd type="none" w="sm" len="sm"/>
          </a:ln>
        </p:spPr>
        <p:txBody>
          <a:bodyPr spcFirstLastPara="1" wrap="square" lIns="0" tIns="0" rIns="0" bIns="0" anchor="ctr" anchorCtr="0">
            <a:spAutoFit/>
          </a:bodyPr>
          <a:lstStyle/>
          <a:p>
            <a:pPr marL="0" marR="0" lvl="0" indent="0" algn="just" rtl="0">
              <a:lnSpc>
                <a:spcPct val="100000"/>
              </a:lnSpc>
              <a:spcBef>
                <a:spcPts val="0"/>
              </a:spcBef>
              <a:spcAft>
                <a:spcPts val="0"/>
              </a:spcAft>
              <a:buClr>
                <a:schemeClr val="lt1"/>
              </a:buClr>
              <a:buSzPts val="2000"/>
              <a:buFont typeface="Helvetica Neue"/>
              <a:buNone/>
            </a:pPr>
            <a:r>
              <a:rPr lang="es-ES" sz="2000" b="0" i="0" u="none" strike="noStrike" cap="none" dirty="0">
                <a:solidFill>
                  <a:schemeClr val="lt1"/>
                </a:solidFill>
                <a:latin typeface="Helvetica Neue"/>
                <a:ea typeface="Helvetica Neue"/>
                <a:cs typeface="Helvetica Neue"/>
                <a:sym typeface="Helvetica Neue"/>
              </a:rPr>
              <a:t>Objetivo: Cambio de sentido vial de la calle 60 sur. Para impedir la salida de vehículos por esta calle a la Autopista Sur,  eliminar los conflictos y mejorar los tiempos de viaje saliendo de la ciudad</a:t>
            </a:r>
            <a:endParaRPr lang="es-ES" sz="1050" dirty="0"/>
          </a:p>
          <a:p>
            <a:pPr marL="0" marR="0" lvl="0" indent="0" algn="just" rtl="0">
              <a:lnSpc>
                <a:spcPct val="100000"/>
              </a:lnSpc>
              <a:spcBef>
                <a:spcPts val="0"/>
              </a:spcBef>
              <a:spcAft>
                <a:spcPts val="0"/>
              </a:spcAft>
              <a:buClr>
                <a:srgbClr val="000000"/>
              </a:buClr>
              <a:buSzPts val="2000"/>
              <a:buFont typeface="Helvetica Neue"/>
              <a:buNone/>
            </a:pPr>
            <a:endParaRPr sz="2000" b="0" i="0" u="none" strike="noStrike" cap="none" dirty="0">
              <a:solidFill>
                <a:schemeClr val="lt1"/>
              </a:solidFill>
              <a:latin typeface="Helvetica Neue"/>
              <a:ea typeface="Helvetica Neue"/>
              <a:cs typeface="Helvetica Neue"/>
              <a:sym typeface="Helvetica Neue"/>
            </a:endParaRPr>
          </a:p>
        </p:txBody>
      </p:sp>
      <p:sp>
        <p:nvSpPr>
          <p:cNvPr id="66" name="Google Shape;189;p5">
            <a:extLst>
              <a:ext uri="{FF2B5EF4-FFF2-40B4-BE49-F238E27FC236}">
                <a16:creationId xmlns:a16="http://schemas.microsoft.com/office/drawing/2014/main" xmlns="" id="{A534EA6C-9868-3BD1-04E1-605ED69087A3}"/>
              </a:ext>
            </a:extLst>
          </p:cNvPr>
          <p:cNvSpPr/>
          <p:nvPr/>
        </p:nvSpPr>
        <p:spPr>
          <a:xfrm>
            <a:off x="1500332" y="4475098"/>
            <a:ext cx="6143145" cy="1021556"/>
          </a:xfrm>
          <a:prstGeom prst="roundRect">
            <a:avLst>
              <a:gd name="adj" fmla="val 16667"/>
            </a:avLst>
          </a:prstGeom>
          <a:solidFill>
            <a:schemeClr val="accent1"/>
          </a:solidFill>
          <a:ln w="25400" cap="flat" cmpd="sng">
            <a:solidFill>
              <a:srgbClr val="10142B"/>
            </a:solidFill>
            <a:prstDash val="solid"/>
            <a:round/>
            <a:headEnd type="none" w="sm" len="sm"/>
            <a:tailEnd type="none" w="sm" len="sm"/>
          </a:ln>
        </p:spPr>
        <p:txBody>
          <a:bodyPr spcFirstLastPara="1" wrap="square" lIns="0" tIns="0" rIns="0" bIns="0" anchor="ctr" anchorCtr="0">
            <a:spAutoFit/>
          </a:bodyPr>
          <a:lstStyle/>
          <a:p>
            <a:pPr marL="0" marR="0" lvl="0" indent="0" algn="just" rtl="0">
              <a:lnSpc>
                <a:spcPct val="100000"/>
              </a:lnSpc>
              <a:spcBef>
                <a:spcPts val="0"/>
              </a:spcBef>
              <a:spcAft>
                <a:spcPts val="0"/>
              </a:spcAft>
              <a:buClr>
                <a:schemeClr val="lt1"/>
              </a:buClr>
              <a:buSzPts val="2000"/>
              <a:buFont typeface="Helvetica Neue"/>
              <a:buNone/>
            </a:pPr>
            <a:r>
              <a:rPr lang="es-ES" sz="2000" b="0" i="0" u="none" strike="noStrike" cap="none" dirty="0">
                <a:solidFill>
                  <a:schemeClr val="lt1"/>
                </a:solidFill>
                <a:latin typeface="Helvetica Neue"/>
                <a:ea typeface="Helvetica Neue"/>
                <a:cs typeface="Helvetica Neue"/>
                <a:sym typeface="Helvetica Neue"/>
              </a:rPr>
              <a:t>Objetivo: Gestión sobre la intersección para evitar contravía y  bloqueo del sector</a:t>
            </a:r>
            <a:endParaRPr lang="es-ES" sz="1050" dirty="0"/>
          </a:p>
          <a:p>
            <a:pPr marL="0" marR="0" lvl="0" indent="0" algn="just" rtl="0">
              <a:lnSpc>
                <a:spcPct val="100000"/>
              </a:lnSpc>
              <a:spcBef>
                <a:spcPts val="0"/>
              </a:spcBef>
              <a:spcAft>
                <a:spcPts val="0"/>
              </a:spcAft>
              <a:buClr>
                <a:srgbClr val="000000"/>
              </a:buClr>
              <a:buSzPts val="2000"/>
              <a:buFont typeface="Helvetica Neue"/>
              <a:buNone/>
            </a:pPr>
            <a:endParaRPr sz="2000" b="0" i="0" u="none" strike="noStrike" cap="none" dirty="0">
              <a:solidFill>
                <a:schemeClr val="lt1"/>
              </a:solidFill>
              <a:latin typeface="Helvetica Neue"/>
              <a:ea typeface="Helvetica Neue"/>
              <a:cs typeface="Helvetica Neue"/>
              <a:sym typeface="Helvetica Neue"/>
            </a:endParaRPr>
          </a:p>
        </p:txBody>
      </p:sp>
      <p:sp>
        <p:nvSpPr>
          <p:cNvPr id="67" name="Google Shape;189;p5">
            <a:extLst>
              <a:ext uri="{FF2B5EF4-FFF2-40B4-BE49-F238E27FC236}">
                <a16:creationId xmlns:a16="http://schemas.microsoft.com/office/drawing/2014/main" xmlns="" id="{F263806C-660B-1863-42CC-B01DBD4DD77B}"/>
              </a:ext>
            </a:extLst>
          </p:cNvPr>
          <p:cNvSpPr/>
          <p:nvPr/>
        </p:nvSpPr>
        <p:spPr>
          <a:xfrm>
            <a:off x="1525654" y="7205057"/>
            <a:ext cx="6143145" cy="1362075"/>
          </a:xfrm>
          <a:prstGeom prst="roundRect">
            <a:avLst>
              <a:gd name="adj" fmla="val 16667"/>
            </a:avLst>
          </a:prstGeom>
          <a:solidFill>
            <a:schemeClr val="accent1"/>
          </a:solidFill>
          <a:ln w="25400" cap="flat" cmpd="sng">
            <a:solidFill>
              <a:srgbClr val="10142B"/>
            </a:solidFill>
            <a:prstDash val="solid"/>
            <a:round/>
            <a:headEnd type="none" w="sm" len="sm"/>
            <a:tailEnd type="none" w="sm" len="sm"/>
          </a:ln>
        </p:spPr>
        <p:txBody>
          <a:bodyPr spcFirstLastPara="1" wrap="square" lIns="0" tIns="0" rIns="0" bIns="0" anchor="ctr" anchorCtr="0">
            <a:spAutoFit/>
          </a:bodyPr>
          <a:lstStyle/>
          <a:p>
            <a:pPr algn="just">
              <a:buClr>
                <a:schemeClr val="lt1"/>
              </a:buClr>
              <a:buSzPts val="2000"/>
            </a:pPr>
            <a:r>
              <a:rPr lang="es-ES" sz="2000" b="0" i="0" u="none" strike="noStrike" cap="none" dirty="0">
                <a:solidFill>
                  <a:schemeClr val="lt1"/>
                </a:solidFill>
                <a:latin typeface="Helvetica Neue"/>
                <a:ea typeface="Helvetica Neue"/>
                <a:cs typeface="Helvetica Neue"/>
                <a:sym typeface="Helvetica Neue"/>
              </a:rPr>
              <a:t>Objetivo: Gestión en la intersección semaforizada para evitar el bloqueo de la misma y mejorar los tiempos de viaje de los actores viales sobre la Av. Cali y la Calle 62 sur</a:t>
            </a:r>
            <a:endParaRPr lang="es-ES" sz="1050" dirty="0"/>
          </a:p>
        </p:txBody>
      </p:sp>
      <p:sp>
        <p:nvSpPr>
          <p:cNvPr id="68" name="Google Shape;204;p5">
            <a:extLst>
              <a:ext uri="{FF2B5EF4-FFF2-40B4-BE49-F238E27FC236}">
                <a16:creationId xmlns:a16="http://schemas.microsoft.com/office/drawing/2014/main" xmlns="" id="{35938033-ED9A-13B8-70BD-AB8B93A5C56E}"/>
              </a:ext>
            </a:extLst>
          </p:cNvPr>
          <p:cNvSpPr/>
          <p:nvPr/>
        </p:nvSpPr>
        <p:spPr>
          <a:xfrm>
            <a:off x="656998" y="1974259"/>
            <a:ext cx="767156" cy="745726"/>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4400"/>
              <a:buFont typeface="Calibri"/>
              <a:buNone/>
            </a:pPr>
            <a:r>
              <a:rPr lang="es-ES" sz="4400" b="0" i="0" u="none" strike="noStrike" cap="none" dirty="0">
                <a:solidFill>
                  <a:schemeClr val="dk1"/>
                </a:solidFill>
                <a:latin typeface="Calibri"/>
                <a:ea typeface="Calibri"/>
                <a:cs typeface="Calibri"/>
                <a:sym typeface="Calibri"/>
              </a:rPr>
              <a:t>1</a:t>
            </a:r>
            <a:endParaRPr sz="4400" b="0" i="0" u="none" strike="noStrike" cap="none" dirty="0">
              <a:solidFill>
                <a:schemeClr val="dk1"/>
              </a:solidFill>
              <a:latin typeface="Calibri"/>
              <a:ea typeface="Calibri"/>
              <a:cs typeface="Calibri"/>
              <a:sym typeface="Calibri"/>
            </a:endParaRPr>
          </a:p>
        </p:txBody>
      </p:sp>
      <p:sp>
        <p:nvSpPr>
          <p:cNvPr id="71" name="Google Shape;208;p5">
            <a:extLst>
              <a:ext uri="{FF2B5EF4-FFF2-40B4-BE49-F238E27FC236}">
                <a16:creationId xmlns:a16="http://schemas.microsoft.com/office/drawing/2014/main" xmlns="" id="{DCB204CA-296A-BEE4-AAD0-0577470F343C}"/>
              </a:ext>
            </a:extLst>
          </p:cNvPr>
          <p:cNvSpPr/>
          <p:nvPr/>
        </p:nvSpPr>
        <p:spPr>
          <a:xfrm>
            <a:off x="604070" y="4664968"/>
            <a:ext cx="767156" cy="745726"/>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4400"/>
              <a:buFont typeface="Calibri"/>
              <a:buNone/>
            </a:pPr>
            <a:r>
              <a:rPr lang="es-ES" sz="4400" b="0" i="0" u="none" strike="noStrike" cap="none" dirty="0">
                <a:solidFill>
                  <a:schemeClr val="dk1"/>
                </a:solidFill>
                <a:latin typeface="Calibri"/>
                <a:ea typeface="Calibri"/>
                <a:cs typeface="Calibri"/>
                <a:sym typeface="Calibri"/>
              </a:rPr>
              <a:t>2</a:t>
            </a:r>
            <a:endParaRPr sz="4400" b="0" i="0" u="none" strike="noStrike" cap="none" dirty="0">
              <a:solidFill>
                <a:schemeClr val="dk1"/>
              </a:solidFill>
              <a:latin typeface="Calibri"/>
              <a:ea typeface="Calibri"/>
              <a:cs typeface="Calibri"/>
              <a:sym typeface="Calibri"/>
            </a:endParaRPr>
          </a:p>
        </p:txBody>
      </p:sp>
      <p:sp>
        <p:nvSpPr>
          <p:cNvPr id="72" name="Google Shape;205;p5">
            <a:extLst>
              <a:ext uri="{FF2B5EF4-FFF2-40B4-BE49-F238E27FC236}">
                <a16:creationId xmlns:a16="http://schemas.microsoft.com/office/drawing/2014/main" xmlns="" id="{A9C685AC-56C4-83BF-8044-5C61A54EF7E1}"/>
              </a:ext>
            </a:extLst>
          </p:cNvPr>
          <p:cNvSpPr/>
          <p:nvPr/>
        </p:nvSpPr>
        <p:spPr>
          <a:xfrm>
            <a:off x="695608" y="7355678"/>
            <a:ext cx="767156" cy="745726"/>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4400"/>
              <a:buFont typeface="Calibri"/>
              <a:buNone/>
            </a:pPr>
            <a:r>
              <a:rPr lang="es-ES" sz="4400" b="0" i="0" u="none" strike="noStrike" cap="none">
                <a:solidFill>
                  <a:schemeClr val="dk1"/>
                </a:solidFill>
                <a:latin typeface="Calibri"/>
                <a:ea typeface="Calibri"/>
                <a:cs typeface="Calibri"/>
                <a:sym typeface="Calibri"/>
              </a:rPr>
              <a:t>3</a:t>
            </a:r>
            <a:endParaRPr sz="4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100232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0" name="Conector recto 69">
            <a:extLst>
              <a:ext uri="{FF2B5EF4-FFF2-40B4-BE49-F238E27FC236}">
                <a16:creationId xmlns:a16="http://schemas.microsoft.com/office/drawing/2014/main" xmlns="" id="{1E050DF4-1E86-BD42-A9BF-66ABD337D09F}"/>
              </a:ext>
            </a:extLst>
          </p:cNvPr>
          <p:cNvCxnSpPr>
            <a:cxnSpLocks/>
          </p:cNvCxnSpPr>
          <p:nvPr/>
        </p:nvCxnSpPr>
        <p:spPr>
          <a:xfrm>
            <a:off x="582909" y="2526621"/>
            <a:ext cx="16084301" cy="0"/>
          </a:xfrm>
          <a:prstGeom prst="line">
            <a:avLst/>
          </a:prstGeom>
          <a:ln>
            <a:solidFill>
              <a:srgbClr val="94962C"/>
            </a:solidFill>
          </a:ln>
        </p:spPr>
        <p:style>
          <a:lnRef idx="1">
            <a:schemeClr val="accent1"/>
          </a:lnRef>
          <a:fillRef idx="0">
            <a:schemeClr val="accent1"/>
          </a:fillRef>
          <a:effectRef idx="0">
            <a:schemeClr val="accent1"/>
          </a:effectRef>
          <a:fontRef idx="minor">
            <a:schemeClr val="tx1"/>
          </a:fontRef>
        </p:style>
      </p:cxnSp>
      <p:sp>
        <p:nvSpPr>
          <p:cNvPr id="92" name="CuadroTexto 91">
            <a:extLst>
              <a:ext uri="{FF2B5EF4-FFF2-40B4-BE49-F238E27FC236}">
                <a16:creationId xmlns:a16="http://schemas.microsoft.com/office/drawing/2014/main" xmlns="" id="{894F4896-DC6D-2943-B5A1-A663018FD569}"/>
              </a:ext>
            </a:extLst>
          </p:cNvPr>
          <p:cNvSpPr txBox="1"/>
          <p:nvPr/>
        </p:nvSpPr>
        <p:spPr>
          <a:xfrm>
            <a:off x="785699" y="488346"/>
            <a:ext cx="10585176" cy="523220"/>
          </a:xfrm>
          <a:prstGeom prst="rect">
            <a:avLst/>
          </a:prstGeom>
          <a:noFill/>
        </p:spPr>
        <p:txBody>
          <a:bodyPr wrap="square" rtlCol="0">
            <a:spAutoFit/>
          </a:bodyPr>
          <a:lstStyle/>
          <a:p>
            <a:pPr marL="457200" defTabSz="914400">
              <a:buClr>
                <a:srgbClr val="000000"/>
              </a:buClr>
              <a:buSzPts val="4400"/>
            </a:pPr>
            <a:r>
              <a:rPr lang="es-CO" sz="2800" b="1" dirty="0">
                <a:solidFill>
                  <a:schemeClr val="tx1">
                    <a:lumMod val="75000"/>
                    <a:lumOff val="25000"/>
                  </a:schemeClr>
                </a:solidFill>
                <a:latin typeface="Arial Black" panose="020B0604020202020204" pitchFamily="34" charset="0"/>
                <a:sym typeface="Arial"/>
              </a:rPr>
              <a:t>5. Señalización</a:t>
            </a:r>
          </a:p>
        </p:txBody>
      </p:sp>
      <p:sp>
        <p:nvSpPr>
          <p:cNvPr id="42" name="CuadroTexto 41">
            <a:extLst>
              <a:ext uri="{FF2B5EF4-FFF2-40B4-BE49-F238E27FC236}">
                <a16:creationId xmlns:a16="http://schemas.microsoft.com/office/drawing/2014/main" xmlns="" id="{6FFCC1AA-030A-253B-B447-5CFB706105A6}"/>
              </a:ext>
            </a:extLst>
          </p:cNvPr>
          <p:cNvSpPr txBox="1"/>
          <p:nvPr/>
        </p:nvSpPr>
        <p:spPr>
          <a:xfrm>
            <a:off x="1029916" y="1102786"/>
            <a:ext cx="14617624" cy="1384995"/>
          </a:xfrm>
          <a:prstGeom prst="rect">
            <a:avLst/>
          </a:prstGeom>
          <a:noFill/>
        </p:spPr>
        <p:txBody>
          <a:bodyPr wrap="square">
            <a:spAutoFit/>
          </a:bodyPr>
          <a:lstStyle/>
          <a:p>
            <a:r>
              <a:rPr lang="es-CO" sz="2800" dirty="0">
                <a:effectLst/>
                <a:highlight>
                  <a:srgbClr val="FFFFFF"/>
                </a:highlight>
                <a:latin typeface="Arial Narrow" panose="020B0606020202030204" pitchFamily="34" charset="0"/>
                <a:ea typeface="Arial Narrow" panose="020B0606020202030204" pitchFamily="34" charset="0"/>
                <a:cs typeface="Arial" panose="020B0604020202020204" pitchFamily="34" charset="0"/>
              </a:rPr>
              <a:t>Este proyecto tiene como objetivo general, mejorar las condiciones de seguridad vial, movilidad y accesibilidad para todos los usuarios de la vía, a través de las mejoras al sistema de señalización en Bogotá D.C. En </a:t>
            </a:r>
            <a:r>
              <a:rPr lang="es-CO" sz="2800" dirty="0">
                <a:effectLst/>
                <a:latin typeface="Arial Narrow" panose="020B0606020202030204" pitchFamily="34" charset="0"/>
                <a:ea typeface="Arial Narrow" panose="020B0606020202030204" pitchFamily="34" charset="0"/>
                <a:cs typeface="Arial" panose="020B0604020202020204" pitchFamily="34" charset="0"/>
              </a:rPr>
              <a:t>Bosa </a:t>
            </a:r>
            <a:r>
              <a:rPr lang="es-CO" sz="2800" dirty="0">
                <a:effectLst/>
                <a:highlight>
                  <a:srgbClr val="FFFFFF"/>
                </a:highlight>
                <a:latin typeface="Arial Narrow" panose="020B0606020202030204" pitchFamily="34" charset="0"/>
                <a:ea typeface="Arial Narrow" panose="020B0606020202030204" pitchFamily="34" charset="0"/>
                <a:cs typeface="Arial" panose="020B0604020202020204" pitchFamily="34" charset="0"/>
              </a:rPr>
              <a:t>durante el año 2021 se realizó lo siguiente.</a:t>
            </a:r>
            <a:endParaRPr lang="es-ES" sz="2800" dirty="0"/>
          </a:p>
        </p:txBody>
      </p:sp>
      <p:pic>
        <p:nvPicPr>
          <p:cNvPr id="44" name="Imagen 43">
            <a:extLst>
              <a:ext uri="{FF2B5EF4-FFF2-40B4-BE49-F238E27FC236}">
                <a16:creationId xmlns:a16="http://schemas.microsoft.com/office/drawing/2014/main" xmlns="" id="{D87FE8C9-62D7-9332-5107-CD50F3FF5141}"/>
              </a:ext>
            </a:extLst>
          </p:cNvPr>
          <p:cNvPicPr>
            <a:picLocks noChangeAspect="1"/>
          </p:cNvPicPr>
          <p:nvPr/>
        </p:nvPicPr>
        <p:blipFill>
          <a:blip r:embed="rId2"/>
          <a:stretch>
            <a:fillRect/>
          </a:stretch>
        </p:blipFill>
        <p:spPr>
          <a:xfrm>
            <a:off x="8385843" y="2835176"/>
            <a:ext cx="8281367" cy="6163253"/>
          </a:xfrm>
          <a:prstGeom prst="rect">
            <a:avLst/>
          </a:prstGeom>
        </p:spPr>
      </p:pic>
      <p:pic>
        <p:nvPicPr>
          <p:cNvPr id="2050" name="Picture 2">
            <a:extLst>
              <a:ext uri="{FF2B5EF4-FFF2-40B4-BE49-F238E27FC236}">
                <a16:creationId xmlns:a16="http://schemas.microsoft.com/office/drawing/2014/main" xmlns="" id="{C3316DDB-4299-6409-D673-1B444774CA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1689"/>
          <a:stretch/>
        </p:blipFill>
        <p:spPr bwMode="auto">
          <a:xfrm>
            <a:off x="309837" y="3064674"/>
            <a:ext cx="8496944" cy="5933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78684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xmlns="" id="{FF8BDD0F-B542-384C-A0BF-15022A38A1A4}"/>
              </a:ext>
            </a:extLst>
          </p:cNvPr>
          <p:cNvSpPr txBox="1"/>
          <p:nvPr/>
        </p:nvSpPr>
        <p:spPr>
          <a:xfrm>
            <a:off x="1029916" y="1035592"/>
            <a:ext cx="14814815" cy="1384995"/>
          </a:xfrm>
          <a:prstGeom prst="rect">
            <a:avLst/>
          </a:prstGeom>
          <a:noFill/>
        </p:spPr>
        <p:txBody>
          <a:bodyPr wrap="square" rtlCol="0">
            <a:spAutoFit/>
          </a:bodyPr>
          <a:lstStyle/>
          <a:p>
            <a:pPr algn="just"/>
            <a:r>
              <a:rPr lang="es-ES" sz="2800" dirty="0">
                <a:highlight>
                  <a:srgbClr val="FFFFFF"/>
                </a:highlight>
                <a:latin typeface="Arial Narrow" panose="020B0606020202030204" pitchFamily="34" charset="0"/>
                <a:cs typeface="Arial" panose="020B0604020202020204" pitchFamily="34" charset="0"/>
              </a:rPr>
              <a:t>A la fecha la implementación del Sistema de Semáforos inteligente - SSI se encuentra en el 100%, el cual consta de 1538 intersecciones semaforizadas en la ciudad de Bogotá D.C. A continuación se indican para la localidad de Bosa la distribución de intersecciones semaforizadas implementadas durante la vigencia 2021.</a:t>
            </a:r>
            <a:endParaRPr lang="es-CO" sz="2800" dirty="0">
              <a:highlight>
                <a:srgbClr val="FFFFFF"/>
              </a:highlight>
              <a:latin typeface="Arial Narrow" panose="020B0606020202030204" pitchFamily="34" charset="0"/>
              <a:cs typeface="Arial" panose="020B0604020202020204" pitchFamily="34" charset="0"/>
            </a:endParaRPr>
          </a:p>
        </p:txBody>
      </p:sp>
      <p:cxnSp>
        <p:nvCxnSpPr>
          <p:cNvPr id="70" name="Conector recto 69">
            <a:extLst>
              <a:ext uri="{FF2B5EF4-FFF2-40B4-BE49-F238E27FC236}">
                <a16:creationId xmlns:a16="http://schemas.microsoft.com/office/drawing/2014/main" xmlns="" id="{1E050DF4-1E86-BD42-A9BF-66ABD337D09F}"/>
              </a:ext>
            </a:extLst>
          </p:cNvPr>
          <p:cNvCxnSpPr>
            <a:cxnSpLocks/>
          </p:cNvCxnSpPr>
          <p:nvPr/>
        </p:nvCxnSpPr>
        <p:spPr>
          <a:xfrm>
            <a:off x="582909" y="2526621"/>
            <a:ext cx="16084301" cy="0"/>
          </a:xfrm>
          <a:prstGeom prst="line">
            <a:avLst/>
          </a:prstGeom>
          <a:ln>
            <a:solidFill>
              <a:srgbClr val="94962C"/>
            </a:solidFill>
          </a:ln>
        </p:spPr>
        <p:style>
          <a:lnRef idx="1">
            <a:schemeClr val="accent1"/>
          </a:lnRef>
          <a:fillRef idx="0">
            <a:schemeClr val="accent1"/>
          </a:fillRef>
          <a:effectRef idx="0">
            <a:schemeClr val="accent1"/>
          </a:effectRef>
          <a:fontRef idx="minor">
            <a:schemeClr val="tx1"/>
          </a:fontRef>
        </p:style>
      </p:cxnSp>
      <p:sp>
        <p:nvSpPr>
          <p:cNvPr id="92" name="CuadroTexto 91">
            <a:extLst>
              <a:ext uri="{FF2B5EF4-FFF2-40B4-BE49-F238E27FC236}">
                <a16:creationId xmlns:a16="http://schemas.microsoft.com/office/drawing/2014/main" xmlns="" id="{894F4896-DC6D-2943-B5A1-A663018FD569}"/>
              </a:ext>
            </a:extLst>
          </p:cNvPr>
          <p:cNvSpPr txBox="1"/>
          <p:nvPr/>
        </p:nvSpPr>
        <p:spPr>
          <a:xfrm>
            <a:off x="785699" y="488346"/>
            <a:ext cx="10585176" cy="523220"/>
          </a:xfrm>
          <a:prstGeom prst="rect">
            <a:avLst/>
          </a:prstGeom>
          <a:noFill/>
        </p:spPr>
        <p:txBody>
          <a:bodyPr wrap="square" rtlCol="0">
            <a:spAutoFit/>
          </a:bodyPr>
          <a:lstStyle/>
          <a:p>
            <a:r>
              <a:rPr lang="es-ES" sz="2800" b="1" dirty="0">
                <a:solidFill>
                  <a:schemeClr val="tx1">
                    <a:lumMod val="75000"/>
                    <a:lumOff val="25000"/>
                  </a:schemeClr>
                </a:solidFill>
                <a:latin typeface="Arial Black" panose="020B0604020202020204" pitchFamily="34" charset="0"/>
                <a:cs typeface="Arial Black" panose="020B0604020202020204" pitchFamily="34" charset="0"/>
              </a:rPr>
              <a:t>6. Semaforización </a:t>
            </a:r>
            <a:endParaRPr lang="es-CO" sz="2800" b="1" dirty="0">
              <a:solidFill>
                <a:schemeClr val="tx1">
                  <a:lumMod val="75000"/>
                  <a:lumOff val="25000"/>
                </a:schemeClr>
              </a:solidFill>
              <a:latin typeface="Arial Black" panose="020B0604020202020204" pitchFamily="34" charset="0"/>
              <a:cs typeface="Arial Black" panose="020B0604020202020204" pitchFamily="34" charset="0"/>
            </a:endParaRPr>
          </a:p>
        </p:txBody>
      </p:sp>
      <p:pic>
        <p:nvPicPr>
          <p:cNvPr id="42" name="Imagen 41">
            <a:extLst>
              <a:ext uri="{FF2B5EF4-FFF2-40B4-BE49-F238E27FC236}">
                <a16:creationId xmlns:a16="http://schemas.microsoft.com/office/drawing/2014/main" xmlns="" id="{24D845BE-D8B2-FE23-4DE1-0709AD49CA13}"/>
              </a:ext>
            </a:extLst>
          </p:cNvPr>
          <p:cNvPicPr>
            <a:picLocks noChangeAspect="1"/>
          </p:cNvPicPr>
          <p:nvPr/>
        </p:nvPicPr>
        <p:blipFill>
          <a:blip r:embed="rId3"/>
          <a:stretch>
            <a:fillRect/>
          </a:stretch>
        </p:blipFill>
        <p:spPr>
          <a:xfrm>
            <a:off x="9382844" y="2852286"/>
            <a:ext cx="7285298" cy="6423382"/>
          </a:xfrm>
          <a:prstGeom prst="rect">
            <a:avLst/>
          </a:prstGeom>
        </p:spPr>
      </p:pic>
      <p:pic>
        <p:nvPicPr>
          <p:cNvPr id="44" name="Imagen 43">
            <a:extLst>
              <a:ext uri="{FF2B5EF4-FFF2-40B4-BE49-F238E27FC236}">
                <a16:creationId xmlns:a16="http://schemas.microsoft.com/office/drawing/2014/main" xmlns="" id="{09B33627-4E59-47CC-B92A-C12B7CEB2CCC}"/>
              </a:ext>
            </a:extLst>
          </p:cNvPr>
          <p:cNvPicPr>
            <a:picLocks noChangeAspect="1"/>
          </p:cNvPicPr>
          <p:nvPr/>
        </p:nvPicPr>
        <p:blipFill>
          <a:blip r:embed="rId4"/>
          <a:stretch>
            <a:fillRect/>
          </a:stretch>
        </p:blipFill>
        <p:spPr>
          <a:xfrm>
            <a:off x="725966" y="2907188"/>
            <a:ext cx="7880298" cy="6192684"/>
          </a:xfrm>
          <a:prstGeom prst="rect">
            <a:avLst/>
          </a:prstGeom>
        </p:spPr>
      </p:pic>
      <p:sp>
        <p:nvSpPr>
          <p:cNvPr id="45" name="Rectángulo 44">
            <a:extLst>
              <a:ext uri="{FF2B5EF4-FFF2-40B4-BE49-F238E27FC236}">
                <a16:creationId xmlns:a16="http://schemas.microsoft.com/office/drawing/2014/main" xmlns="" id="{47BBC107-D2DF-4B2E-BD22-A0FD4D733D0A}"/>
              </a:ext>
            </a:extLst>
          </p:cNvPr>
          <p:cNvSpPr/>
          <p:nvPr/>
        </p:nvSpPr>
        <p:spPr>
          <a:xfrm>
            <a:off x="1245940" y="6579592"/>
            <a:ext cx="4752528" cy="249254"/>
          </a:xfrm>
          <a:prstGeom prst="rect">
            <a:avLst/>
          </a:prstGeom>
          <a:noFill/>
          <a:ln w="28575">
            <a:solidFill>
              <a:srgbClr val="173557"/>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278932803"/>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UENTE PRESENTACION INSTITUCIONA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298A2CE9D5A1074F8E836708AE303CE6" ma:contentTypeVersion="2" ma:contentTypeDescription="Crear nuevo documento." ma:contentTypeScope="" ma:versionID="9599783145b1bcc5188dace7ef83590a">
  <xsd:schema xmlns:xsd="http://www.w3.org/2001/XMLSchema" xmlns:xs="http://www.w3.org/2001/XMLSchema" xmlns:p="http://schemas.microsoft.com/office/2006/metadata/properties" xmlns:ns2="2e1b66e6-84d5-4201-88fb-3f6ff4bcf672" targetNamespace="http://schemas.microsoft.com/office/2006/metadata/properties" ma:root="true" ma:fieldsID="4e8dd60d3ba1aa31804de6d85d7dda12" ns2:_="">
    <xsd:import namespace="2e1b66e6-84d5-4201-88fb-3f6ff4bcf672"/>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1b66e6-84d5-4201-88fb-3f6ff4bcf672" elementFormDefault="qualified">
    <xsd:import namespace="http://schemas.microsoft.com/office/2006/documentManagement/types"/>
    <xsd:import namespace="http://schemas.microsoft.com/office/infopath/2007/PartnerControls"/>
    <xsd:element name="SharedWithUsers" ma:index="8" nillable="true" ma:displayName="Compartido con"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284F853-20B9-4A30-B443-43137E5F5665}">
  <ds:schemaRefs>
    <ds:schemaRef ds:uri="http://www.w3.org/XML/1998/namespace"/>
    <ds:schemaRef ds:uri="2e1b66e6-84d5-4201-88fb-3f6ff4bcf672"/>
    <ds:schemaRef ds:uri="http://purl.org/dc/dcmitype/"/>
    <ds:schemaRef ds:uri="http://schemas.microsoft.com/office/infopath/2007/PartnerControls"/>
    <ds:schemaRef ds:uri="http://schemas.microsoft.com/office/2006/documentManagement/types"/>
    <ds:schemaRef ds:uri="http://purl.org/dc/terms/"/>
    <ds:schemaRef ds:uri="http://schemas.openxmlformats.org/package/2006/metadata/core-properties"/>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C5C9AA40-FC45-407F-AF63-0C53EE3A2432}">
  <ds:schemaRefs>
    <ds:schemaRef ds:uri="http://schemas.microsoft.com/sharepoint/v3/contenttype/forms"/>
  </ds:schemaRefs>
</ds:datastoreItem>
</file>

<file path=customXml/itemProps3.xml><?xml version="1.0" encoding="utf-8"?>
<ds:datastoreItem xmlns:ds="http://schemas.openxmlformats.org/officeDocument/2006/customXml" ds:itemID="{E6949A03-A692-4A21-B821-DAFF57D361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e1b66e6-84d5-4201-88fb-3f6ff4bcf67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39034</TotalTime>
  <Words>1393</Words>
  <Application>Microsoft Office PowerPoint</Application>
  <PresentationFormat>Personalizado</PresentationFormat>
  <Paragraphs>153</Paragraphs>
  <Slides>19</Slides>
  <Notes>2</Notes>
  <HiddenSlides>0</HiddenSlides>
  <MMClips>0</MMClips>
  <ScaleCrop>false</ScaleCrop>
  <HeadingPairs>
    <vt:vector size="4" baseType="variant">
      <vt:variant>
        <vt:lpstr>Tema</vt:lpstr>
      </vt:variant>
      <vt:variant>
        <vt:i4>1</vt:i4>
      </vt:variant>
      <vt:variant>
        <vt:lpstr>Títulos de diapositiva</vt:lpstr>
      </vt:variant>
      <vt:variant>
        <vt:i4>19</vt:i4>
      </vt:variant>
    </vt:vector>
  </HeadingPairs>
  <TitlesOfParts>
    <vt:vector size="20" baseType="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Julian Andres Castiblanco Vargas</dc:creator>
  <cp:lastModifiedBy>Windows User</cp:lastModifiedBy>
  <cp:revision>2829</cp:revision>
  <cp:lastPrinted>2019-05-09T19:25:04Z</cp:lastPrinted>
  <dcterms:created xsi:type="dcterms:W3CDTF">2012-02-08T13:32:41Z</dcterms:created>
  <dcterms:modified xsi:type="dcterms:W3CDTF">2022-06-17T01:43:57Z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0x010100298A2CE9D5A1074F8E836708AE303CE6</vt:lpwstr>
  </property>
</Properties>
</file>