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9" r:id="rId3"/>
    <p:sldMasterId id="2147483675" r:id="rId4"/>
    <p:sldMasterId id="2147483681" r:id="rId5"/>
    <p:sldMasterId id="2147483687" r:id="rId6"/>
    <p:sldMasterId id="2147483693" r:id="rId7"/>
    <p:sldMasterId id="2147483699" r:id="rId8"/>
  </p:sldMasterIdLst>
  <p:notesMasterIdLst>
    <p:notesMasterId r:id="rId16"/>
  </p:notesMasterIdLst>
  <p:sldIdLst>
    <p:sldId id="256" r:id="rId9"/>
    <p:sldId id="257" r:id="rId10"/>
    <p:sldId id="258" r:id="rId11"/>
    <p:sldId id="259" r:id="rId12"/>
    <p:sldId id="261" r:id="rId13"/>
    <p:sldId id="262" r:id="rId14"/>
    <p:sldId id="263" r:id="rId15"/>
  </p:sldIdLst>
  <p:sldSz cx="12192000" cy="6858000"/>
  <p:notesSz cx="6858000" cy="9144000"/>
  <p:embeddedFontLst>
    <p:embeddedFont>
      <p:font typeface="Merriweather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rAVbsF3g5YRad0Y/Gt25aCFT7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525D70-7193-43E2-B486-6C5C12A8F686}">
  <a:tblStyle styleId="{13525D70-7193-43E2-B486-6C5C12A8F6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944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88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71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22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297" name="Google Shape;2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40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314" name="Google Shape;3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2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d8dcea32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d8dcea323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13d8dcea323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73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87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hyperlink" Target="https://www.idu.gov.co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5750"/>
              <a:buFont typeface="Calibri"/>
              <a:buNone/>
              <a:defRPr sz="575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1942829" y="3788418"/>
            <a:ext cx="8306341" cy="7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95" y="232446"/>
            <a:ext cx="2401722" cy="109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1800"/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5_Diseño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1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1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4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4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590472" y="2633482"/>
            <a:ext cx="6993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800"/>
              <a:buFont typeface="Calibri"/>
              <a:buNone/>
              <a:defRPr sz="48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590472" y="4070964"/>
            <a:ext cx="6993649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700"/>
              <a:buNone/>
              <a:defRPr sz="2700" b="1">
                <a:solidFill>
                  <a:srgbClr val="1D8A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5750"/>
              <a:buFont typeface="Calibri"/>
              <a:buNone/>
              <a:defRPr sz="575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1942829" y="3788418"/>
            <a:ext cx="8306341" cy="7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820081" y="943616"/>
            <a:ext cx="7669404" cy="64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3820081" y="2853570"/>
            <a:ext cx="7669404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3"/>
          </p:nvPr>
        </p:nvSpPr>
        <p:spPr>
          <a:xfrm>
            <a:off x="3820081" y="1913636"/>
            <a:ext cx="766940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4"/>
          </p:nvPr>
        </p:nvSpPr>
        <p:spPr>
          <a:xfrm>
            <a:off x="3820081" y="3867323"/>
            <a:ext cx="7669404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5"/>
          </p:nvPr>
        </p:nvSpPr>
        <p:spPr>
          <a:xfrm>
            <a:off x="3820081" y="4837420"/>
            <a:ext cx="7669404" cy="63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5558328" y="2338785"/>
            <a:ext cx="5990693" cy="50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5558328" y="3111909"/>
            <a:ext cx="5990693" cy="21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marL="914400" lvl="1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2pPr>
            <a:lvl3pPr marL="1371600" lvl="2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3pPr>
            <a:lvl4pPr marL="1828800" lvl="3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4pPr>
            <a:lvl5pPr marL="2286000" lvl="4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1165301" y="796132"/>
            <a:ext cx="3879309" cy="255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3"/>
          </p:nvPr>
        </p:nvSpPr>
        <p:spPr>
          <a:xfrm>
            <a:off x="1165301" y="3613150"/>
            <a:ext cx="3879309" cy="2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1800"/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2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1800"/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3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800"/>
              <a:buFont typeface="Calibri"/>
              <a:buNone/>
              <a:defRPr sz="48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134" name="Google Shape;134;p26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3_Diseño personalizad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1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1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4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4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4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2"/>
          </p:nvPr>
        </p:nvSpPr>
        <p:spPr>
          <a:xfrm>
            <a:off x="1341525" y="5524500"/>
            <a:ext cx="6647295" cy="11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1800"/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3"/>
          </p:nvPr>
        </p:nvSpPr>
        <p:spPr>
          <a:xfrm>
            <a:off x="1341525" y="5092700"/>
            <a:ext cx="41277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4"/>
          </p:nvPr>
        </p:nvSpPr>
        <p:spPr>
          <a:xfrm>
            <a:off x="2806883" y="1920902"/>
            <a:ext cx="7277574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5"/>
          </p:nvPr>
        </p:nvSpPr>
        <p:spPr>
          <a:xfrm>
            <a:off x="717714" y="527162"/>
            <a:ext cx="517559" cy="43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251" y="233787"/>
            <a:ext cx="870469" cy="136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0C53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780C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3" name="Google Shape;153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3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780C53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780C53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157" name="Google Shape;157;p33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0" name="Google Shape;170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9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174" name="Google Shape;174;p39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2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1800"/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3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/>
          <p:nvPr/>
        </p:nvSpPr>
        <p:spPr>
          <a:xfrm>
            <a:off x="641927" y="420057"/>
            <a:ext cx="649253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4"/>
          </p:nvPr>
        </p:nvSpPr>
        <p:spPr>
          <a:xfrm>
            <a:off x="717714" y="527162"/>
            <a:ext cx="517559" cy="43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251" y="233787"/>
            <a:ext cx="870469" cy="136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5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7400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FB74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7" name="Google Shape;187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5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FB7400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FB74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191" name="Google Shape;191;p45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7"/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 b="1" i="0">
                <a:solidFill>
                  <a:srgbClr val="ADB60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FO-CO-03 Versión 6</a:t>
            </a:r>
            <a:endParaRPr sz="900" b="1">
              <a:solidFill>
                <a:srgbClr val="ADB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78" y="240873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95" y="232446"/>
            <a:ext cx="2401722" cy="109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783" y="359017"/>
            <a:ext cx="1848347" cy="84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251" y="233787"/>
            <a:ext cx="870469" cy="136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1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0C53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780C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9" name="Google Shape;209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1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780C53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780C53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213" name="Google Shape;213;p51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  <p:pic>
        <p:nvPicPr>
          <p:cNvPr id="214" name="Google Shape;214;p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878" y="390345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eño personalizado">
  <p:cSld name="4_Diseño personalizad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000"/>
              <a:buNone/>
              <a:defRPr sz="2000" b="1">
                <a:solidFill>
                  <a:srgbClr val="1D8A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1800"/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2pPr>
            <a:lvl3pPr marL="1371600" lvl="2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3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251" y="233787"/>
            <a:ext cx="870469" cy="136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3"/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 b="1" i="0">
                <a:solidFill>
                  <a:srgbClr val="ADB60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FO-CO-03 Versión 6</a:t>
            </a:r>
            <a:endParaRPr sz="900" b="1">
              <a:solidFill>
                <a:srgbClr val="ADB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78" y="240873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95" y="232446"/>
            <a:ext cx="2401722" cy="109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783" y="359017"/>
            <a:ext cx="1848347" cy="84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251" y="233787"/>
            <a:ext cx="870469" cy="136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7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2" name="Google Shape;232;p5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236" name="Google Shape;236;p57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  <p:pic>
        <p:nvPicPr>
          <p:cNvPr id="237" name="Google Shape;237;p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878" y="390345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9"/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 b="1" i="0">
                <a:solidFill>
                  <a:srgbClr val="ADB60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FO-CO-03 Versión 6</a:t>
            </a:r>
            <a:endParaRPr sz="900" b="1">
              <a:solidFill>
                <a:srgbClr val="ADB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78" y="240873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95" y="232446"/>
            <a:ext cx="2401722" cy="109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783" y="359017"/>
            <a:ext cx="1848347" cy="84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3"/>
            <a:ext cx="12192000" cy="68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251" y="233787"/>
            <a:ext cx="870469" cy="136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3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7400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FB74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5" name="Google Shape;255;p6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3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FB7400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FB74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259" name="Google Shape;259;p63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  <p:pic>
        <p:nvPicPr>
          <p:cNvPr id="260" name="Google Shape;260;p6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878" y="390345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590472" y="2633482"/>
            <a:ext cx="6993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800"/>
              <a:buFont typeface="Calibri"/>
              <a:buNone/>
              <a:defRPr sz="48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590472" y="4070964"/>
            <a:ext cx="6993649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8A72"/>
              </a:buClr>
              <a:buSzPts val="2700"/>
              <a:buNone/>
              <a:defRPr sz="2700" b="1">
                <a:solidFill>
                  <a:srgbClr val="1D8A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 b="1" i="0">
                <a:solidFill>
                  <a:srgbClr val="ADB60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FO-CO-03 Versión 6</a:t>
            </a:r>
            <a:endParaRPr sz="900" b="1">
              <a:solidFill>
                <a:srgbClr val="ADB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78" y="240873"/>
            <a:ext cx="2380939" cy="108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820081" y="943616"/>
            <a:ext cx="7669404" cy="64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3820081" y="2853570"/>
            <a:ext cx="7669404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3820081" y="1913636"/>
            <a:ext cx="766940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3820081" y="3867323"/>
            <a:ext cx="7669404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5"/>
          </p:nvPr>
        </p:nvSpPr>
        <p:spPr>
          <a:xfrm>
            <a:off x="3820081" y="4837420"/>
            <a:ext cx="7669404" cy="63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456"/>
              </a:buClr>
              <a:buSzPts val="3000"/>
              <a:buNone/>
              <a:defRPr sz="30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783" y="359017"/>
            <a:ext cx="1848347" cy="84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7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5558328" y="2338785"/>
            <a:ext cx="5990693" cy="50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  <a:defRPr sz="22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558328" y="3111909"/>
            <a:ext cx="5990693" cy="21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marL="914400" lvl="1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2pPr>
            <a:lvl3pPr marL="1371600" lvl="2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3pPr>
            <a:lvl4pPr marL="1828800" lvl="3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4pPr>
            <a:lvl5pPr marL="2286000" lvl="4" indent="-260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500"/>
              <a:buChar char="•"/>
              <a:defRPr sz="5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1165301" y="3613150"/>
            <a:ext cx="3879309" cy="2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783" y="359017"/>
            <a:ext cx="1848347" cy="84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942829" y="224551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800"/>
              <a:buFont typeface="Calibri"/>
              <a:buNone/>
              <a:defRPr sz="4800" b="1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916" y="4012838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4104" y="4004585"/>
            <a:ext cx="432491" cy="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262" y="4003589"/>
            <a:ext cx="432491" cy="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571407" y="3494449"/>
            <a:ext cx="12430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Síguenos en</a:t>
            </a:r>
            <a:r>
              <a:rPr lang="es-CO" sz="900" b="1">
                <a:solidFill>
                  <a:srgbClr val="084356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</p:txBody>
      </p:sp>
      <p:sp>
        <p:nvSpPr>
          <p:cNvPr id="70" name="Google Shape;70;p15">
            <a:hlinkClick r:id="rId9"/>
          </p:cNvPr>
          <p:cNvSpPr/>
          <p:nvPr/>
        </p:nvSpPr>
        <p:spPr>
          <a:xfrm>
            <a:off x="5139519" y="4620270"/>
            <a:ext cx="22011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BED100"/>
                </a:solidFill>
                <a:latin typeface="Calibri"/>
                <a:ea typeface="Calibri"/>
                <a:cs typeface="Calibri"/>
                <a:sym typeface="Calibri"/>
              </a:rPr>
              <a:t>www.idu.gov.co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878" y="390345"/>
            <a:ext cx="2380939" cy="108916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0" y="6653959"/>
            <a:ext cx="1219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 b="1" i="0">
                <a:solidFill>
                  <a:srgbClr val="ADB60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FO-CO-03 Versión 6</a:t>
            </a:r>
            <a:endParaRPr sz="900" b="1">
              <a:solidFill>
                <a:srgbClr val="ADB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B918"/>
              </a:buClr>
              <a:buSzPts val="4000"/>
              <a:buFont typeface="Calibri"/>
              <a:buNone/>
              <a:defRPr b="1">
                <a:solidFill>
                  <a:srgbClr val="A9B9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380133" cy="412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2400"/>
              <a:buChar char="•"/>
              <a:defRPr>
                <a:solidFill>
                  <a:srgbClr val="4C53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531E"/>
              </a:buClr>
              <a:buSzPts val="2400"/>
              <a:buChar char="•"/>
              <a:defRPr>
                <a:solidFill>
                  <a:srgbClr val="4C531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531E"/>
              </a:buClr>
              <a:buSzPts val="2000"/>
              <a:buChar char="•"/>
              <a:defRPr>
                <a:solidFill>
                  <a:srgbClr val="4C531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531E"/>
              </a:buClr>
              <a:buSzPts val="1800"/>
              <a:buChar char="•"/>
              <a:defRPr>
                <a:solidFill>
                  <a:srgbClr val="4C531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C531E"/>
              </a:buClr>
              <a:buSzPts val="1800"/>
              <a:buChar char="•"/>
              <a:defRPr>
                <a:solidFill>
                  <a:srgbClr val="4C531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t="72913" r="92973"/>
          <a:stretch/>
        </p:blipFill>
        <p:spPr>
          <a:xfrm>
            <a:off x="0" y="5000368"/>
            <a:ext cx="856735" cy="185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103" y="5617206"/>
            <a:ext cx="1447184" cy="910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body" idx="1"/>
          </p:nvPr>
        </p:nvSpPr>
        <p:spPr>
          <a:xfrm>
            <a:off x="838255" y="1932039"/>
            <a:ext cx="10515491" cy="424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838255" y="1932039"/>
            <a:ext cx="10515491" cy="424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838255" y="471949"/>
            <a:ext cx="10515491" cy="121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"/>
          <p:cNvSpPr txBox="1">
            <a:spLocks noGrp="1"/>
          </p:cNvSpPr>
          <p:nvPr>
            <p:ph type="title"/>
          </p:nvPr>
        </p:nvSpPr>
        <p:spPr>
          <a:xfrm>
            <a:off x="1942829" y="2453738"/>
            <a:ext cx="8306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6000"/>
              <a:buFont typeface="Calibri"/>
              <a:buNone/>
            </a:pPr>
            <a:r>
              <a:rPr lang="es-CO" sz="6000"/>
              <a:t>INSTITUTO DE DESARROLLO URBANO - IDU</a:t>
            </a:r>
            <a:endParaRPr/>
          </a:p>
        </p:txBody>
      </p:sp>
      <p:sp>
        <p:nvSpPr>
          <p:cNvPr id="266" name="Google Shape;266;p1"/>
          <p:cNvSpPr txBox="1">
            <a:spLocks noGrp="1"/>
          </p:cNvSpPr>
          <p:nvPr>
            <p:ph type="body" idx="1"/>
          </p:nvPr>
        </p:nvSpPr>
        <p:spPr>
          <a:xfrm>
            <a:off x="2199883" y="4283414"/>
            <a:ext cx="8306341" cy="7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/>
              <a:t>RENDICIÓN DE CUENTAS AÑO 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/>
              <a:t>LOCALIDAD TUNJUELITO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 txBox="1">
            <a:spLocks noGrp="1"/>
          </p:cNvSpPr>
          <p:nvPr>
            <p:ph type="title"/>
          </p:nvPr>
        </p:nvSpPr>
        <p:spPr>
          <a:xfrm>
            <a:off x="6755530" y="455959"/>
            <a:ext cx="3825384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ct val="100000"/>
              <a:buFont typeface="Calibri"/>
              <a:buNone/>
            </a:pPr>
            <a:r>
              <a:rPr lang="es-CO"/>
              <a:t>INVENTARIO DE ESPACIO PÚBLICO</a:t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5920301" y="428513"/>
            <a:ext cx="609600" cy="638036"/>
          </a:xfrm>
          <a:prstGeom prst="ellipse">
            <a:avLst/>
          </a:prstGeom>
          <a:solidFill>
            <a:srgbClr val="008080"/>
          </a:solidFill>
          <a:ln w="12700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3" name="Google Shape;273;p2"/>
          <p:cNvSpPr txBox="1"/>
          <p:nvPr/>
        </p:nvSpPr>
        <p:spPr>
          <a:xfrm>
            <a:off x="1722553" y="455959"/>
            <a:ext cx="2927813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000"/>
              <a:buFont typeface="Calibri"/>
              <a:buNone/>
            </a:pPr>
            <a:r>
              <a:rPr lang="es-CO" sz="20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rPr>
              <a:t>MALLA VIAL TUNJUELITO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63581" y="428513"/>
            <a:ext cx="609600" cy="638036"/>
          </a:xfrm>
          <a:prstGeom prst="ellipse">
            <a:avLst/>
          </a:prstGeom>
          <a:solidFill>
            <a:srgbClr val="008080"/>
          </a:solidFill>
          <a:ln w="12700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75" name="Google Shape;2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654" y="2398767"/>
            <a:ext cx="3781953" cy="95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0382" y="3552092"/>
            <a:ext cx="3810532" cy="8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9632" y="1149719"/>
            <a:ext cx="3801005" cy="91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414" y="1589668"/>
            <a:ext cx="5096586" cy="392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 txBox="1">
            <a:spLocks noGrp="1"/>
          </p:cNvSpPr>
          <p:nvPr>
            <p:ph type="title"/>
          </p:nvPr>
        </p:nvSpPr>
        <p:spPr>
          <a:xfrm>
            <a:off x="1625587" y="200245"/>
            <a:ext cx="3828539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</a:pPr>
            <a:r>
              <a:rPr lang="es-CO"/>
              <a:t>INVENTARIO Y ESTADO DE LOS PUENTES LOCALIDAD DE TUNJUELITO (DICIEMBRE 2021)</a:t>
            </a:r>
            <a:endParaRPr/>
          </a:p>
        </p:txBody>
      </p:sp>
      <p:sp>
        <p:nvSpPr>
          <p:cNvPr id="284" name="Google Shape;284;p3"/>
          <p:cNvSpPr txBox="1">
            <a:spLocks noGrp="1"/>
          </p:cNvSpPr>
          <p:nvPr>
            <p:ph type="body" idx="5"/>
          </p:nvPr>
        </p:nvSpPr>
        <p:spPr>
          <a:xfrm>
            <a:off x="723199" y="509683"/>
            <a:ext cx="517559" cy="43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/>
              <a:t>3</a:t>
            </a:r>
            <a:endParaRPr/>
          </a:p>
        </p:txBody>
      </p:sp>
      <p:sp>
        <p:nvSpPr>
          <p:cNvPr id="285" name="Google Shape;285;p3"/>
          <p:cNvSpPr txBox="1">
            <a:spLocks noGrp="1"/>
          </p:cNvSpPr>
          <p:nvPr>
            <p:ph type="body" idx="5"/>
          </p:nvPr>
        </p:nvSpPr>
        <p:spPr>
          <a:xfrm>
            <a:off x="6966114" y="619099"/>
            <a:ext cx="517559" cy="43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/>
              <a:t>3</a:t>
            </a:r>
            <a:endParaRPr/>
          </a:p>
        </p:txBody>
      </p:sp>
      <p:sp>
        <p:nvSpPr>
          <p:cNvPr id="286" name="Google Shape;286;p3"/>
          <p:cNvSpPr/>
          <p:nvPr/>
        </p:nvSpPr>
        <p:spPr>
          <a:xfrm>
            <a:off x="6416475" y="339089"/>
            <a:ext cx="609600" cy="638036"/>
          </a:xfrm>
          <a:prstGeom prst="ellipse">
            <a:avLst/>
          </a:prstGeom>
          <a:solidFill>
            <a:srgbClr val="008080"/>
          </a:solidFill>
          <a:ln w="12700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87" name="Google Shape;287;p3"/>
          <p:cNvSpPr/>
          <p:nvPr/>
        </p:nvSpPr>
        <p:spPr>
          <a:xfrm>
            <a:off x="7086035" y="200245"/>
            <a:ext cx="351138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 b="1" i="0" u="none" strike="noStrike" cap="none">
                <a:solidFill>
                  <a:srgbClr val="094456"/>
                </a:solidFill>
                <a:latin typeface="Calibri"/>
                <a:ea typeface="Calibri"/>
                <a:cs typeface="Calibri"/>
                <a:sym typeface="Calibri"/>
              </a:rPr>
              <a:t>INVENTARIO CICLORRUTA TUNJUELITO (DICIEMBRE 2021)</a:t>
            </a:r>
            <a:endParaRPr sz="2200" b="1">
              <a:solidFill>
                <a:srgbClr val="0944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071" y="1921899"/>
            <a:ext cx="2086703" cy="57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5597" y="1263592"/>
            <a:ext cx="1638529" cy="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5597" y="2368558"/>
            <a:ext cx="1600423" cy="93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1366" y="3429000"/>
            <a:ext cx="3705742" cy="32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4335" y="1308241"/>
            <a:ext cx="2233343" cy="13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5202" y="2858494"/>
            <a:ext cx="2372060" cy="379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">
            <a:hlinkClick r:id="rId3" action="ppaction://hlinksldjump"/>
          </p:cNvPr>
          <p:cNvSpPr txBox="1"/>
          <p:nvPr/>
        </p:nvSpPr>
        <p:spPr>
          <a:xfrm>
            <a:off x="11249860" y="6519466"/>
            <a:ext cx="568950" cy="33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1D8A72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655958" y="413735"/>
            <a:ext cx="649200" cy="6492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"/>
          <p:cNvSpPr txBox="1">
            <a:spLocks noGrp="1"/>
          </p:cNvSpPr>
          <p:nvPr>
            <p:ph type="title"/>
          </p:nvPr>
        </p:nvSpPr>
        <p:spPr>
          <a:xfrm>
            <a:off x="1430431" y="104297"/>
            <a:ext cx="7418922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</a:pPr>
            <a:r>
              <a:rPr lang="es-CO" dirty="0"/>
              <a:t>CONTRATOS DE ESTUDIOS Y DISEÑOS</a:t>
            </a:r>
            <a:endParaRPr dirty="0"/>
          </a:p>
        </p:txBody>
      </p:sp>
      <p:sp>
        <p:nvSpPr>
          <p:cNvPr id="302" name="Google Shape;302;p4"/>
          <p:cNvSpPr/>
          <p:nvPr/>
        </p:nvSpPr>
        <p:spPr>
          <a:xfrm>
            <a:off x="1111944" y="3801888"/>
            <a:ext cx="107285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1D8A7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1">
              <a:solidFill>
                <a:srgbClr val="1D8A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3" name="Google Shape;303;p4"/>
          <p:cNvGraphicFramePr/>
          <p:nvPr>
            <p:extLst>
              <p:ext uri="{D42A27DB-BD31-4B8C-83A1-F6EECF244321}">
                <p14:modId xmlns:p14="http://schemas.microsoft.com/office/powerpoint/2010/main" val="148387477"/>
              </p:ext>
            </p:extLst>
          </p:nvPr>
        </p:nvGraphicFramePr>
        <p:xfrm>
          <a:off x="1305158" y="900715"/>
          <a:ext cx="10326875" cy="4535063"/>
        </p:xfrm>
        <a:graphic>
          <a:graphicData uri="http://schemas.openxmlformats.org/drawingml/2006/table">
            <a:tbl>
              <a:tblPr>
                <a:noFill/>
                <a:tableStyleId>{13525D70-7193-43E2-B486-6C5C12A8F686}</a:tableStyleId>
              </a:tblPr>
              <a:tblGrid>
                <a:gridCol w="800700"/>
                <a:gridCol w="839700"/>
                <a:gridCol w="2019850"/>
                <a:gridCol w="1271050"/>
                <a:gridCol w="1949599"/>
                <a:gridCol w="975360"/>
                <a:gridCol w="923109"/>
                <a:gridCol w="1547507"/>
              </a:tblGrid>
              <a:tr h="718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 dirty="0"/>
                        <a:t>No CTTO DE INTERVENTORÍA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No CTTO DE OBRA O CONSULTORÍA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OBJETO CONTRACTUAL INTERVENTORÍA, CONTRATISTA O CONSULTOR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LOCALIDAD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UPZ / UPR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DE INICIO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FINALIZACIÓN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VALOR 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</a:tr>
              <a:tr h="92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IDU-1654-2020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IDU-1573-2020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Estudios y diseños para ciclo - alameda medio milenio, en la ciudad de Bogotá D.C.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Tunjuelito, Antonio Nariño, Mártires, Santa Fe, Teusaquillo, Barrios Unidos y Suba.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Suba: La Alhambra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Barrios Unidos: Los Andes, Los Alcázares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Teusaquillo: Galerías y Teusaquillo.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Mártires; Santa Isabel y La Sabana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Antonio Nariño; ciudad jardín y Restrepo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Rafael Uribe </a:t>
                      </a:r>
                      <a:r>
                        <a:rPr lang="es-CO" sz="1100" dirty="0" err="1"/>
                        <a:t>Uribe</a:t>
                      </a:r>
                      <a:r>
                        <a:rPr lang="es-CO" sz="1100" dirty="0"/>
                        <a:t>: Quiroga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Tunjuelito: </a:t>
                      </a:r>
                      <a:r>
                        <a:rPr lang="es-CO" sz="1100" dirty="0" smtClean="0"/>
                        <a:t>Venecia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01 de marzo de 2021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01 de mayo de 2022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Estudios: </a:t>
                      </a:r>
                      <a:r>
                        <a:rPr lang="es-CO" sz="1100" dirty="0" smtClean="0"/>
                        <a:t>$8.721.731.424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Interventoría: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$2.257.492.120</a:t>
                      </a:r>
                      <a:endParaRPr sz="1100" dirty="0"/>
                    </a:p>
                  </a:txBody>
                  <a:tcPr marL="91425" marR="91425" marT="91425" marB="91425"/>
                </a:tc>
              </a:tr>
              <a:tr h="1078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IDU-1327-2018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IDU-1309-2018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Estudios, diseños y construcción de las obras complementarias para el mejoramiento de la capacidad de estaciones del sistema Transmilenio, en Bogotá D.C., grupo 2.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Mártires - Puente Aranda - Antonio Nariño - Tunjuelito - Bosa - Ciudad Bolívar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Arborizadora,Muzu,CiudadaMontes,Zona Industrial, La sabana 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16-09-2018 Etapa Estudios y Diseños,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28-07-2020 Etapa Construcción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27-07-2020 Etapa Estudios y Diseños,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14-09-2021 Etapa Construcción.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Estudios y Obra:  </a:t>
                      </a:r>
                      <a:r>
                        <a:rPr lang="es-CO" sz="1100" dirty="0" smtClean="0"/>
                        <a:t>$16.413.771.762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</a:t>
                      </a:r>
                      <a:r>
                        <a:rPr lang="es-CO" sz="1100" dirty="0" smtClean="0"/>
                        <a:t>$1.948.187.116</a:t>
                      </a:r>
                      <a:endParaRPr sz="11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"/>
          <p:cNvSpPr/>
          <p:nvPr/>
        </p:nvSpPr>
        <p:spPr>
          <a:xfrm>
            <a:off x="9478407" y="5314182"/>
            <a:ext cx="2233952" cy="15438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10528679" y="240012"/>
            <a:ext cx="1349115" cy="15438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655958" y="420063"/>
            <a:ext cx="649200" cy="6492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"/>
          <p:cNvSpPr txBox="1">
            <a:spLocks noGrp="1"/>
          </p:cNvSpPr>
          <p:nvPr>
            <p:ph type="title"/>
          </p:nvPr>
        </p:nvSpPr>
        <p:spPr>
          <a:xfrm>
            <a:off x="1305157" y="420063"/>
            <a:ext cx="8551223" cy="61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</a:pPr>
            <a:r>
              <a:rPr lang="es-CO"/>
              <a:t>CONTRATOS DE OBRA.</a:t>
            </a:r>
            <a:endParaRPr/>
          </a:p>
        </p:txBody>
      </p:sp>
      <p:graphicFrame>
        <p:nvGraphicFramePr>
          <p:cNvPr id="320" name="Google Shape;320;p5"/>
          <p:cNvGraphicFramePr/>
          <p:nvPr>
            <p:extLst>
              <p:ext uri="{D42A27DB-BD31-4B8C-83A1-F6EECF244321}">
                <p14:modId xmlns:p14="http://schemas.microsoft.com/office/powerpoint/2010/main" val="1249825508"/>
              </p:ext>
            </p:extLst>
          </p:nvPr>
        </p:nvGraphicFramePr>
        <p:xfrm>
          <a:off x="1305158" y="861523"/>
          <a:ext cx="10326875" cy="4677975"/>
        </p:xfrm>
        <a:graphic>
          <a:graphicData uri="http://schemas.openxmlformats.org/drawingml/2006/table">
            <a:tbl>
              <a:tblPr>
                <a:noFill/>
                <a:tableStyleId>{13525D70-7193-43E2-B486-6C5C12A8F686}</a:tableStyleId>
              </a:tblPr>
              <a:tblGrid>
                <a:gridCol w="1165800"/>
                <a:gridCol w="1046925"/>
                <a:gridCol w="1615275"/>
                <a:gridCol w="1201975"/>
                <a:gridCol w="1760700"/>
                <a:gridCol w="857725"/>
                <a:gridCol w="945375"/>
                <a:gridCol w="1733100"/>
              </a:tblGrid>
              <a:tr h="718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 dirty="0"/>
                        <a:t>No CTTO DE INTERVENTORÍA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No CTTO DE OBRA O CONSULTORÍA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OBJETO CONTRACTUAL INTERVENTORÍA, CONTRATISTA O CONSULTOR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LOCALIDAD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UPZ / UPR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DE INICIO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FINALIZACIÓN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VALOR 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</a:tr>
              <a:tr h="92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IDU-1605-2019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IDU-1601-2019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Av. Caracas desde la estación Molinos hasta el portal Usme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Usme , Tunjuelito y Rafael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  Uribe Uirbe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Tunjuelo, Marruecos, Diana Turbay, Danubio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28 de diciembre de 2019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28 de diciembre de 2024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Obra: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$264.533.398.110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$21.724.771.672</a:t>
                      </a:r>
                      <a:endParaRPr sz="1100" dirty="0"/>
                    </a:p>
                  </a:txBody>
                  <a:tcPr marL="91425" marR="91425" marT="91425" marB="91425"/>
                </a:tc>
              </a:tr>
              <a:tr h="1078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IDU-345-2020</a:t>
                      </a:r>
                      <a:endParaRPr sz="11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IDU-599-2020</a:t>
                      </a:r>
                      <a:endParaRPr sz="11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Av. 68 desde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  Autopista Sur hasta la calle 18 sur GP 1</a:t>
                      </a:r>
                      <a:endParaRPr sz="11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Kennedy - Puente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  Aranda - Tunjuelito</a:t>
                      </a:r>
                      <a:endParaRPr sz="11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Venecia, Carvajal, Américas, </a:t>
                      </a:r>
                      <a:r>
                        <a:rPr lang="es-CO" sz="1100" dirty="0" err="1"/>
                        <a:t>Muzu</a:t>
                      </a:r>
                      <a:r>
                        <a:rPr lang="es-CO" sz="1100" dirty="0"/>
                        <a:t>, San Rafael, Ciudad Montes.</a:t>
                      </a:r>
                      <a:endParaRPr sz="11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25 de junio de 2020</a:t>
                      </a:r>
                      <a:endParaRPr sz="11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24 de febrero de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  2031</a:t>
                      </a:r>
                      <a:endParaRPr sz="11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 </a:t>
                      </a:r>
                      <a:r>
                        <a:rPr lang="es-CO" sz="1100" dirty="0" smtClean="0"/>
                        <a:t>Obra: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$</a:t>
                      </a:r>
                      <a:r>
                        <a:rPr lang="es-CO" sz="1100" dirty="0"/>
                        <a:t>377.456.450.363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 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$37.724.113.788</a:t>
                      </a:r>
                      <a:endParaRPr sz="1100" dirty="0"/>
                    </a:p>
                  </a:txBody>
                  <a:tcPr marL="91425" marR="91425" marT="91425" marB="91425"/>
                </a:tc>
              </a:tr>
              <a:tr h="1078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IDU-1535-2018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IDU-1545-2018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Ampliación de estaciones </a:t>
                      </a:r>
                      <a:r>
                        <a:rPr lang="es-CO" sz="1100" dirty="0" err="1"/>
                        <a:t>gp</a:t>
                      </a:r>
                      <a:r>
                        <a:rPr lang="es-CO" sz="1100" dirty="0"/>
                        <a:t> 3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Av. NQS - Venecia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Suba,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Engativá</a:t>
                      </a:r>
                      <a:r>
                        <a:rPr lang="es-CO" sz="1100" dirty="0"/>
                        <a:t>,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Rafael </a:t>
                      </a:r>
                      <a:r>
                        <a:rPr lang="es-CO" sz="1100" dirty="0"/>
                        <a:t>Uribe </a:t>
                      </a:r>
                      <a:r>
                        <a:rPr lang="es-CO" sz="1100" dirty="0" err="1"/>
                        <a:t>Uribe</a:t>
                      </a:r>
                      <a:r>
                        <a:rPr lang="es-CO" sz="1100" dirty="0"/>
                        <a:t>,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Antonio </a:t>
                      </a:r>
                      <a:r>
                        <a:rPr lang="es-CO" sz="1100" dirty="0"/>
                        <a:t>Nariño, Kennedy,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Tunjuelito 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28 El Rincón, 27 Suba, 24 Niza, 19 El Prado, 20 La Alhambra, 25 La Floresta, 74 Engativá, 29 Minuto De Dios. 26 Las Ferias, 30 </a:t>
                      </a:r>
                      <a:r>
                        <a:rPr lang="es-CO" sz="1100" dirty="0" err="1"/>
                        <a:t>Boyaca</a:t>
                      </a:r>
                      <a:r>
                        <a:rPr lang="es-CO" sz="1100" dirty="0"/>
                        <a:t> Real, 53 Marco Fidel Suarez, 39 Quiroga, 35 Ciudad Jardín, 38 Restrepo, 45 Carvajal, 42 Venecia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31 de enero de 2019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27 de septiembre </a:t>
                      </a:r>
                      <a:r>
                        <a:rPr lang="es-CO" sz="1100" dirty="0" smtClean="0"/>
                        <a:t>de 2021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Obra: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$30.380.029.967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$3.845.315.115</a:t>
                      </a:r>
                      <a:endParaRPr sz="11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g13d8dcea323_1_20"/>
          <p:cNvGraphicFramePr/>
          <p:nvPr>
            <p:extLst>
              <p:ext uri="{D42A27DB-BD31-4B8C-83A1-F6EECF244321}">
                <p14:modId xmlns:p14="http://schemas.microsoft.com/office/powerpoint/2010/main" val="3068828843"/>
              </p:ext>
            </p:extLst>
          </p:nvPr>
        </p:nvGraphicFramePr>
        <p:xfrm>
          <a:off x="1235233" y="672279"/>
          <a:ext cx="10326875" cy="2392548"/>
        </p:xfrm>
        <a:graphic>
          <a:graphicData uri="http://schemas.openxmlformats.org/drawingml/2006/table">
            <a:tbl>
              <a:tblPr>
                <a:noFill/>
                <a:tableStyleId>{13525D70-7193-43E2-B486-6C5C12A8F686}</a:tableStyleId>
              </a:tblPr>
              <a:tblGrid>
                <a:gridCol w="859900"/>
                <a:gridCol w="741025"/>
                <a:gridCol w="1526836"/>
                <a:gridCol w="1323703"/>
                <a:gridCol w="1637212"/>
                <a:gridCol w="1105988"/>
                <a:gridCol w="1262743"/>
                <a:gridCol w="1869468"/>
              </a:tblGrid>
              <a:tr h="5367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 dirty="0"/>
                        <a:t>No CTTO DE INTERVENTORÍA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No CTTO DE OBRA O CONSULTORÍA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OBJETO CONTRACTUAL INTERVENTORÍA, CONTRATISTA O CONSULTOR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LOCALIDAD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UPZ / UPR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DE INICIO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FINALIZACIÓN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VALOR 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975" marR="4975" marT="4975" marB="0" anchor="ctr">
                    <a:solidFill>
                      <a:srgbClr val="92D050"/>
                    </a:solidFill>
                  </a:tcPr>
                </a:tc>
              </a:tr>
              <a:tr h="17170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IDU-973-2020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IDU-974-2020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“Construcción de la ampliación de estaciones del sistema Transmilenio en troncales fase I y fase II, por emergencia en Bogotá, D.C. - grupo III.”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Puente Aranda, Tunjuelito, Antonio Nariño, Teusaquillo, Chapinero, Barrios Unidos, Suba, Usaquén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Zona Industrial, </a:t>
                      </a:r>
                      <a:r>
                        <a:rPr lang="es-CO" sz="1100" dirty="0" err="1"/>
                        <a:t>Muzu</a:t>
                      </a:r>
                      <a:r>
                        <a:rPr lang="es-CO" sz="1100" dirty="0"/>
                        <a:t>, Teusaquillo, </a:t>
                      </a:r>
                      <a:r>
                        <a:rPr lang="es-CO" sz="1100" dirty="0" smtClean="0"/>
                        <a:t>Alcázares, </a:t>
                      </a:r>
                      <a:r>
                        <a:rPr lang="es-CO" sz="1100" dirty="0"/>
                        <a:t>Alhambra, Batán, Santa </a:t>
                      </a:r>
                      <a:r>
                        <a:rPr lang="es-CO" sz="1100" dirty="0" smtClean="0"/>
                        <a:t>Bárbara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11 de junio de 2020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10 de mayo de 2022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Obra: </a:t>
                      </a: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$</a:t>
                      </a:r>
                      <a:r>
                        <a:rPr lang="es-CO" sz="1100" dirty="0"/>
                        <a:t>15.020.122.871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1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$</a:t>
                      </a:r>
                      <a:r>
                        <a:rPr lang="es-CO" sz="1100" dirty="0" smtClean="0"/>
                        <a:t>7.512.314.033</a:t>
                      </a:r>
                      <a:endParaRPr sz="11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/>
          <p:nvPr/>
        </p:nvSpPr>
        <p:spPr>
          <a:xfrm>
            <a:off x="9619014" y="4978036"/>
            <a:ext cx="2258780" cy="15438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6"/>
          <p:cNvSpPr/>
          <p:nvPr/>
        </p:nvSpPr>
        <p:spPr>
          <a:xfrm>
            <a:off x="10528679" y="136494"/>
            <a:ext cx="1349115" cy="154381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6"/>
          <p:cNvSpPr txBox="1">
            <a:spLocks noGrp="1"/>
          </p:cNvSpPr>
          <p:nvPr>
            <p:ph type="title"/>
          </p:nvPr>
        </p:nvSpPr>
        <p:spPr>
          <a:xfrm>
            <a:off x="1460409" y="279003"/>
            <a:ext cx="102363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456"/>
              </a:buClr>
              <a:buSzPts val="2200"/>
              <a:buFont typeface="Calibri"/>
              <a:buNone/>
            </a:pPr>
            <a:r>
              <a:rPr lang="es-CO"/>
              <a:t>LISTADO DE CONTRATOS DE CONSERVACIÓN.</a:t>
            </a:r>
            <a:endParaRPr/>
          </a:p>
        </p:txBody>
      </p:sp>
      <p:sp>
        <p:nvSpPr>
          <p:cNvPr id="335" name="Google Shape;335;p6"/>
          <p:cNvSpPr/>
          <p:nvPr/>
        </p:nvSpPr>
        <p:spPr>
          <a:xfrm>
            <a:off x="675020" y="279003"/>
            <a:ext cx="649200" cy="649200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6"/>
          <p:cNvGraphicFramePr/>
          <p:nvPr>
            <p:extLst>
              <p:ext uri="{D42A27DB-BD31-4B8C-83A1-F6EECF244321}">
                <p14:modId xmlns:p14="http://schemas.microsoft.com/office/powerpoint/2010/main" val="3318997087"/>
              </p:ext>
            </p:extLst>
          </p:nvPr>
        </p:nvGraphicFramePr>
        <p:xfrm>
          <a:off x="1400815" y="897879"/>
          <a:ext cx="10236425" cy="4902180"/>
        </p:xfrm>
        <a:graphic>
          <a:graphicData uri="http://schemas.openxmlformats.org/drawingml/2006/table">
            <a:tbl>
              <a:tblPr>
                <a:noFill/>
                <a:tableStyleId>{13525D70-7193-43E2-B486-6C5C12A8F686}</a:tableStyleId>
              </a:tblPr>
              <a:tblGrid>
                <a:gridCol w="1034975"/>
                <a:gridCol w="1065056"/>
                <a:gridCol w="2878794"/>
                <a:gridCol w="1465125"/>
                <a:gridCol w="1328925"/>
                <a:gridCol w="1147900"/>
                <a:gridCol w="1315650"/>
              </a:tblGrid>
              <a:tr h="42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 dirty="0"/>
                        <a:t>No CTTO DE INTERVENTORÍA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No CTTO DE OBRA O CONSULTORÍA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OBJETO CONTRACTUAL INTERVENTORÍA, CONTRATISTA O CONSULTOR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LOCALIDAD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DE INICIO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FECHA FINALIZACIÓN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/>
                        <a:t>VALOR</a:t>
                      </a:r>
                      <a:endParaRPr sz="1100" b="1" u="none" strike="noStrike" cap="none"/>
                    </a:p>
                  </a:txBody>
                  <a:tcPr marL="4000" marR="4000" marT="4000" marB="0" anchor="ctr">
                    <a:solidFill>
                      <a:srgbClr val="92D050"/>
                    </a:solidFill>
                  </a:tcPr>
                </a:tc>
              </a:tr>
              <a:tr h="964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 dirty="0"/>
                        <a:t>IDU-1713-2020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IDU-1693-2020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 dirty="0"/>
                        <a:t>Interventoría a la ejecución de las actividades y obras requeridas para la conservación de la malla vial arterial no troncal, en la ciudad de Bogotá, D.C. – Grupo 3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Tunjuelito, Bosa, Kennedy y Rafael Uribe Uribe.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28/01/2021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4/1/2022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Obra: $41.104.436.934</a:t>
                      </a:r>
                      <a:endParaRPr sz="11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Interventoría: $5.513.948.216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16018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IDU-1781-2021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IDU-1775-2021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Ejecutar a precios unitarios las obras y actividades necesarias para la conservación de puentes peatonales en Bogotá D.C. incluye superestructura, subestructura y accesos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Usaquén, Chapinero, Engativá, Suba, Barrios unidos, Teusaquillo, Puente Aranda, Bosa, Kennedy, Usme, Tunjuelito, Rafael Uribe Uribe, Ciudad Bolívar, Fontibón y Candelaria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16/12/2021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15/03/2024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Obra: </a:t>
                      </a:r>
                      <a:endParaRPr lang="es-CO" sz="1100" dirty="0" smtClean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$48.971.461.437</a:t>
                      </a:r>
                      <a:r>
                        <a:rPr lang="es-CO" sz="1100" dirty="0"/>
                        <a:t>	</a:t>
                      </a:r>
                      <a:endParaRPr lang="es-CO" sz="1100" dirty="0" smtClean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$4.085.450.589</a:t>
                      </a:r>
                      <a:endParaRPr sz="1100" u="none" strike="noStrike" cap="none" dirty="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964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IDU-1703-2020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IDU-1699-2020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 dirty="0"/>
                        <a:t>“Interventoría a la ejecución de las actividades y obras requeridas para la conservación de la malla vial que soporta rutas del sistema integrado de transporte público - SITP, en la ciudad de Bogotá D.C. Grupo 2”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Ciudad Bolívar</a:t>
                      </a:r>
                      <a:br>
                        <a:rPr lang="es-CO" sz="1100" u="none" strike="noStrike" cap="none"/>
                      </a:br>
                      <a:r>
                        <a:rPr lang="es-CO" sz="1100" u="none" strike="noStrike" cap="none"/>
                        <a:t> Usme</a:t>
                      </a:r>
                      <a:br>
                        <a:rPr lang="es-CO" sz="1100" u="none" strike="noStrike" cap="none"/>
                      </a:br>
                      <a:r>
                        <a:rPr lang="es-CO" sz="1100" u="none" strike="noStrike" cap="none"/>
                        <a:t> Tunjuelito</a:t>
                      </a:r>
                      <a:br>
                        <a:rPr lang="es-CO" sz="1100" u="none" strike="noStrike" cap="none"/>
                      </a:br>
                      <a:r>
                        <a:rPr lang="es-CO" sz="1100" u="none" strike="noStrike" cap="none"/>
                        <a:t> Bosa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26/01/2021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/>
                        <a:t>09/04/2022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/>
                        <a:t>Obra: 20.785.963.255   Interventoría: $2.483.478.639</a:t>
                      </a:r>
                      <a:endParaRPr sz="1100" u="none" strike="noStrike" cap="none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8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 dirty="0"/>
                        <a:t>IDU-1824-2021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1" u="none" strike="noStrike" cap="none"/>
                        <a:t>IDU-1825-2021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Ejecución de las obras y actividades complementarias para el reforzamiento estructural de puentes vehiculares en Bogotá D.C., grupo 1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 dirty="0"/>
                        <a:t>Ciudad </a:t>
                      </a:r>
                      <a:r>
                        <a:rPr lang="es-CO" sz="1100" u="none" strike="noStrike" cap="none" dirty="0" smtClean="0"/>
                        <a:t>Bolívar, </a:t>
                      </a:r>
                      <a:r>
                        <a:rPr lang="es-CO" sz="1100" u="none" strike="noStrike" cap="none" dirty="0"/>
                        <a:t>Puente Aranda y Bosa y Tunjuelito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 dirty="0"/>
                        <a:t>19 de enero de 2022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u="none" strike="noStrike" cap="none" dirty="0"/>
                        <a:t>18 de enero de 2024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Obra: $</a:t>
                      </a:r>
                      <a:r>
                        <a:rPr lang="es-CO" sz="1100" dirty="0" smtClean="0"/>
                        <a:t>31.015.475.707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1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 smtClean="0"/>
                        <a:t>Interventoría</a:t>
                      </a:r>
                      <a:r>
                        <a:rPr lang="es-CO" sz="1100" dirty="0"/>
                        <a:t>: $</a:t>
                      </a:r>
                      <a:r>
                        <a:rPr lang="es-CO" sz="1100" dirty="0" smtClean="0"/>
                        <a:t>4.536.073.658</a:t>
                      </a:r>
                      <a:endParaRPr sz="1100" u="none" strike="noStrike" cap="none" dirty="0"/>
                    </a:p>
                  </a:txBody>
                  <a:tcPr marL="4000" marR="4000" marT="4000" marB="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U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858</Words>
  <Application>Microsoft Office PowerPoint</Application>
  <PresentationFormat>Panorámica</PresentationFormat>
  <Paragraphs>170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Merriweather Sans</vt:lpstr>
      <vt:lpstr>Calibri</vt:lpstr>
      <vt:lpstr>Arial</vt:lpstr>
      <vt:lpstr>Tema1</vt:lpstr>
      <vt:lpstr>IDU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INSTITUTO DE DESARROLLO URBANO - IDU</vt:lpstr>
      <vt:lpstr>INVENTARIO DE ESPACIO PÚBLICO</vt:lpstr>
      <vt:lpstr>INVENTARIO Y ESTADO DE LOS PUENTES LOCALIDAD DE TUNJUELITO (DICIEMBRE 2021)</vt:lpstr>
      <vt:lpstr>CONTRATOS DE ESTUDIOS Y DISEÑOS</vt:lpstr>
      <vt:lpstr>CONTRATOS DE OBRA.</vt:lpstr>
      <vt:lpstr>Presentación de PowerPoint</vt:lpstr>
      <vt:lpstr>LISTADO DE CONTRATOS DE CONSERVACIÓN.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DESARROLLO URBANO - IDU</dc:title>
  <dc:creator>paula tamayo</dc:creator>
  <cp:lastModifiedBy>Ivan Jairt Guarin Munoz</cp:lastModifiedBy>
  <cp:revision>5</cp:revision>
  <dcterms:created xsi:type="dcterms:W3CDTF">2021-07-27T16:34:18Z</dcterms:created>
  <dcterms:modified xsi:type="dcterms:W3CDTF">2022-07-19T21:08:04Z</dcterms:modified>
</cp:coreProperties>
</file>