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7" r:id="rId2"/>
  </p:sldMasterIdLst>
  <p:notesMasterIdLst>
    <p:notesMasterId r:id="rId15"/>
  </p:notesMasterIdLst>
  <p:sldIdLst>
    <p:sldId id="350" r:id="rId3"/>
    <p:sldId id="352" r:id="rId4"/>
    <p:sldId id="353" r:id="rId5"/>
    <p:sldId id="354" r:id="rId6"/>
    <p:sldId id="355" r:id="rId7"/>
    <p:sldId id="343" r:id="rId8"/>
    <p:sldId id="344" r:id="rId9"/>
    <p:sldId id="345" r:id="rId10"/>
    <p:sldId id="346" r:id="rId11"/>
    <p:sldId id="347" r:id="rId12"/>
    <p:sldId id="351" r:id="rId13"/>
    <p:sldId id="356"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34569F-8C7C-46E1-96AB-0384A9E3F680}" type="datetimeFigureOut">
              <a:rPr lang="es-ES" smtClean="0"/>
              <a:t>05/07/2022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BA0415-7710-4A4A-9B95-E87542B46347}" type="slidenum">
              <a:rPr lang="es-ES" smtClean="0"/>
              <a:t>‹Nº›</a:t>
            </a:fld>
            <a:endParaRPr lang="es-ES"/>
          </a:p>
        </p:txBody>
      </p:sp>
    </p:spTree>
    <p:extLst>
      <p:ext uri="{BB962C8B-B14F-4D97-AF65-F5344CB8AC3E}">
        <p14:creationId xmlns:p14="http://schemas.microsoft.com/office/powerpoint/2010/main" val="1014025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b="1" dirty="0">
              <a:solidFill>
                <a:srgbClr val="FF0000"/>
              </a:solidFill>
            </a:endParaRPr>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C3E6AB-ED99-4F29-B627-20EF04452FEA}" type="slidenum">
              <a:rPr kumimoji="0" lang="es-C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s-C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2561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solidFill>
                <a:srgbClr val="FF0000"/>
              </a:solidFill>
            </a:endParaRPr>
          </a:p>
        </p:txBody>
      </p:sp>
      <p:sp>
        <p:nvSpPr>
          <p:cNvPr id="401" name="Google Shape;401;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6</a:t>
            </a:fld>
            <a:endParaRPr dirty="0"/>
          </a:p>
        </p:txBody>
      </p:sp>
    </p:spTree>
    <p:extLst>
      <p:ext uri="{BB962C8B-B14F-4D97-AF65-F5344CB8AC3E}">
        <p14:creationId xmlns:p14="http://schemas.microsoft.com/office/powerpoint/2010/main" val="3094833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solidFill>
                <a:srgbClr val="FF0000"/>
              </a:solidFill>
            </a:endParaRPr>
          </a:p>
        </p:txBody>
      </p:sp>
      <p:sp>
        <p:nvSpPr>
          <p:cNvPr id="401" name="Google Shape;401;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7</a:t>
            </a:fld>
            <a:endParaRPr dirty="0"/>
          </a:p>
        </p:txBody>
      </p:sp>
    </p:spTree>
    <p:extLst>
      <p:ext uri="{BB962C8B-B14F-4D97-AF65-F5344CB8AC3E}">
        <p14:creationId xmlns:p14="http://schemas.microsoft.com/office/powerpoint/2010/main" val="368111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solidFill>
                <a:srgbClr val="FF0000"/>
              </a:solidFill>
            </a:endParaRPr>
          </a:p>
        </p:txBody>
      </p:sp>
      <p:sp>
        <p:nvSpPr>
          <p:cNvPr id="401" name="Google Shape;401;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8</a:t>
            </a:fld>
            <a:endParaRPr dirty="0"/>
          </a:p>
        </p:txBody>
      </p:sp>
    </p:spTree>
    <p:extLst>
      <p:ext uri="{BB962C8B-B14F-4D97-AF65-F5344CB8AC3E}">
        <p14:creationId xmlns:p14="http://schemas.microsoft.com/office/powerpoint/2010/main" val="398948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solidFill>
                <a:srgbClr val="FF0000"/>
              </a:solidFill>
            </a:endParaRPr>
          </a:p>
        </p:txBody>
      </p:sp>
      <p:sp>
        <p:nvSpPr>
          <p:cNvPr id="401" name="Google Shape;401;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9</a:t>
            </a:fld>
            <a:endParaRPr dirty="0"/>
          </a:p>
        </p:txBody>
      </p:sp>
    </p:spTree>
    <p:extLst>
      <p:ext uri="{BB962C8B-B14F-4D97-AF65-F5344CB8AC3E}">
        <p14:creationId xmlns:p14="http://schemas.microsoft.com/office/powerpoint/2010/main" val="2307067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solidFill>
                <a:srgbClr val="FF0000"/>
              </a:solidFill>
            </a:endParaRPr>
          </a:p>
        </p:txBody>
      </p:sp>
      <p:sp>
        <p:nvSpPr>
          <p:cNvPr id="401" name="Google Shape;401;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10</a:t>
            </a:fld>
            <a:endParaRPr dirty="0"/>
          </a:p>
        </p:txBody>
      </p:sp>
    </p:spTree>
    <p:extLst>
      <p:ext uri="{BB962C8B-B14F-4D97-AF65-F5344CB8AC3E}">
        <p14:creationId xmlns:p14="http://schemas.microsoft.com/office/powerpoint/2010/main" val="2285206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1" dirty="0">
              <a:solidFill>
                <a:srgbClr val="FF0000"/>
              </a:solidFill>
            </a:endParaRPr>
          </a:p>
        </p:txBody>
      </p:sp>
      <p:sp>
        <p:nvSpPr>
          <p:cNvPr id="401" name="Google Shape;401;p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CO"/>
              <a:t>11</a:t>
            </a:fld>
            <a:endParaRPr dirty="0"/>
          </a:p>
        </p:txBody>
      </p:sp>
    </p:spTree>
    <p:extLst>
      <p:ext uri="{BB962C8B-B14F-4D97-AF65-F5344CB8AC3E}">
        <p14:creationId xmlns:p14="http://schemas.microsoft.com/office/powerpoint/2010/main" val="2368088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about:blank" TargetMode="External"/><Relationship Id="rId7"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205742-F94A-4258-B4D9-CD47E71D9D2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0162825C-42B8-45F7-ACC5-F111C30FBA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5CEFEF2-E751-48CA-BEB4-3996A271E5E9}"/>
              </a:ext>
            </a:extLst>
          </p:cNvPr>
          <p:cNvSpPr>
            <a:spLocks noGrp="1"/>
          </p:cNvSpPr>
          <p:nvPr>
            <p:ph type="dt" sz="half" idx="10"/>
          </p:nvPr>
        </p:nvSpPr>
        <p:spPr/>
        <p:txBody>
          <a:bodyPr/>
          <a:lstStyle/>
          <a:p>
            <a:fld id="{9554611B-1A06-44FC-96D8-199118CE7DE2}" type="datetimeFigureOut">
              <a:rPr lang="es-ES" smtClean="0"/>
              <a:t>05/07/2022</a:t>
            </a:fld>
            <a:endParaRPr lang="es-ES"/>
          </a:p>
        </p:txBody>
      </p:sp>
      <p:sp>
        <p:nvSpPr>
          <p:cNvPr id="5" name="Marcador de pie de página 4">
            <a:extLst>
              <a:ext uri="{FF2B5EF4-FFF2-40B4-BE49-F238E27FC236}">
                <a16:creationId xmlns:a16="http://schemas.microsoft.com/office/drawing/2014/main" id="{072A285D-D3E8-45C1-8D68-61223A9DAB5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34D43DD-3B9F-4C00-BDA3-C333AAC4E6DD}"/>
              </a:ext>
            </a:extLst>
          </p:cNvPr>
          <p:cNvSpPr>
            <a:spLocks noGrp="1"/>
          </p:cNvSpPr>
          <p:nvPr>
            <p:ph type="sldNum" sz="quarter" idx="12"/>
          </p:nvPr>
        </p:nvSpPr>
        <p:spPr/>
        <p:txBody>
          <a:bodyPr/>
          <a:lstStyle/>
          <a:p>
            <a:fld id="{C08EDA1B-9DF9-46FE-BC5E-E112D4C829F5}" type="slidenum">
              <a:rPr lang="es-ES" smtClean="0"/>
              <a:t>‹Nº›</a:t>
            </a:fld>
            <a:endParaRPr lang="es-ES"/>
          </a:p>
        </p:txBody>
      </p:sp>
    </p:spTree>
    <p:extLst>
      <p:ext uri="{BB962C8B-B14F-4D97-AF65-F5344CB8AC3E}">
        <p14:creationId xmlns:p14="http://schemas.microsoft.com/office/powerpoint/2010/main" val="639217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F4F974-4D20-4BD6-BD75-58E0B21C7C2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4101F64-43ED-415C-B106-88478ED4C68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0D8C72B-3C7C-47C3-8196-FBE1FEC2657D}"/>
              </a:ext>
            </a:extLst>
          </p:cNvPr>
          <p:cNvSpPr>
            <a:spLocks noGrp="1"/>
          </p:cNvSpPr>
          <p:nvPr>
            <p:ph type="dt" sz="half" idx="10"/>
          </p:nvPr>
        </p:nvSpPr>
        <p:spPr/>
        <p:txBody>
          <a:bodyPr/>
          <a:lstStyle/>
          <a:p>
            <a:fld id="{9554611B-1A06-44FC-96D8-199118CE7DE2}" type="datetimeFigureOut">
              <a:rPr lang="es-ES" smtClean="0"/>
              <a:t>05/07/2022</a:t>
            </a:fld>
            <a:endParaRPr lang="es-ES"/>
          </a:p>
        </p:txBody>
      </p:sp>
      <p:sp>
        <p:nvSpPr>
          <p:cNvPr id="5" name="Marcador de pie de página 4">
            <a:extLst>
              <a:ext uri="{FF2B5EF4-FFF2-40B4-BE49-F238E27FC236}">
                <a16:creationId xmlns:a16="http://schemas.microsoft.com/office/drawing/2014/main" id="{868E554A-E1C6-4B49-96E4-19FE9ADD55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504A65-8DAE-4A68-A305-8264F61794EA}"/>
              </a:ext>
            </a:extLst>
          </p:cNvPr>
          <p:cNvSpPr>
            <a:spLocks noGrp="1"/>
          </p:cNvSpPr>
          <p:nvPr>
            <p:ph type="sldNum" sz="quarter" idx="12"/>
          </p:nvPr>
        </p:nvSpPr>
        <p:spPr/>
        <p:txBody>
          <a:bodyPr/>
          <a:lstStyle/>
          <a:p>
            <a:fld id="{C08EDA1B-9DF9-46FE-BC5E-E112D4C829F5}" type="slidenum">
              <a:rPr lang="es-ES" smtClean="0"/>
              <a:t>‹Nº›</a:t>
            </a:fld>
            <a:endParaRPr lang="es-ES"/>
          </a:p>
        </p:txBody>
      </p:sp>
    </p:spTree>
    <p:extLst>
      <p:ext uri="{BB962C8B-B14F-4D97-AF65-F5344CB8AC3E}">
        <p14:creationId xmlns:p14="http://schemas.microsoft.com/office/powerpoint/2010/main" val="2172331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A98010D-20A4-41B8-9850-F28A9D1A33F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51A0D79-87DF-46BE-BC6C-91228F05E9C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43004B4-10BD-45DA-9503-38A6386471AC}"/>
              </a:ext>
            </a:extLst>
          </p:cNvPr>
          <p:cNvSpPr>
            <a:spLocks noGrp="1"/>
          </p:cNvSpPr>
          <p:nvPr>
            <p:ph type="dt" sz="half" idx="10"/>
          </p:nvPr>
        </p:nvSpPr>
        <p:spPr/>
        <p:txBody>
          <a:bodyPr/>
          <a:lstStyle/>
          <a:p>
            <a:fld id="{9554611B-1A06-44FC-96D8-199118CE7DE2}" type="datetimeFigureOut">
              <a:rPr lang="es-ES" smtClean="0"/>
              <a:t>05/07/2022</a:t>
            </a:fld>
            <a:endParaRPr lang="es-ES"/>
          </a:p>
        </p:txBody>
      </p:sp>
      <p:sp>
        <p:nvSpPr>
          <p:cNvPr id="5" name="Marcador de pie de página 4">
            <a:extLst>
              <a:ext uri="{FF2B5EF4-FFF2-40B4-BE49-F238E27FC236}">
                <a16:creationId xmlns:a16="http://schemas.microsoft.com/office/drawing/2014/main" id="{5B54720B-0B2E-4EA8-AB6E-B827B07B3E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2E149E-E798-4BDD-97AF-C923D0B182F8}"/>
              </a:ext>
            </a:extLst>
          </p:cNvPr>
          <p:cNvSpPr>
            <a:spLocks noGrp="1"/>
          </p:cNvSpPr>
          <p:nvPr>
            <p:ph type="sldNum" sz="quarter" idx="12"/>
          </p:nvPr>
        </p:nvSpPr>
        <p:spPr/>
        <p:txBody>
          <a:bodyPr/>
          <a:lstStyle/>
          <a:p>
            <a:fld id="{C08EDA1B-9DF9-46FE-BC5E-E112D4C829F5}" type="slidenum">
              <a:rPr lang="es-ES" smtClean="0"/>
              <a:t>‹Nº›</a:t>
            </a:fld>
            <a:endParaRPr lang="es-ES"/>
          </a:p>
        </p:txBody>
      </p:sp>
    </p:spTree>
    <p:extLst>
      <p:ext uri="{BB962C8B-B14F-4D97-AF65-F5344CB8AC3E}">
        <p14:creationId xmlns:p14="http://schemas.microsoft.com/office/powerpoint/2010/main" val="7902849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Diseño personalizado">
  <p:cSld name="2_Diseño personalizado">
    <p:spTree>
      <p:nvGrpSpPr>
        <p:cNvPr id="1" name="Shape 23"/>
        <p:cNvGrpSpPr/>
        <p:nvPr/>
      </p:nvGrpSpPr>
      <p:grpSpPr>
        <a:xfrm>
          <a:off x="0" y="0"/>
          <a:ext cx="0" cy="0"/>
          <a:chOff x="0" y="0"/>
          <a:chExt cx="0" cy="0"/>
        </a:xfrm>
      </p:grpSpPr>
      <p:pic>
        <p:nvPicPr>
          <p:cNvPr id="24" name="Google Shape;24;p51"/>
          <p:cNvPicPr preferRelativeResize="0"/>
          <p:nvPr/>
        </p:nvPicPr>
        <p:blipFill rotWithShape="1">
          <a:blip r:embed="rId2">
            <a:alphaModFix/>
          </a:blip>
          <a:srcRect/>
          <a:stretch/>
        </p:blipFill>
        <p:spPr>
          <a:xfrm>
            <a:off x="-1" y="447"/>
            <a:ext cx="12192001" cy="6857554"/>
          </a:xfrm>
          <a:prstGeom prst="rect">
            <a:avLst/>
          </a:prstGeom>
          <a:noFill/>
          <a:ln>
            <a:noFill/>
          </a:ln>
        </p:spPr>
      </p:pic>
      <p:sp>
        <p:nvSpPr>
          <p:cNvPr id="25" name="Google Shape;25;p51"/>
          <p:cNvSpPr txBox="1">
            <a:spLocks noGrp="1"/>
          </p:cNvSpPr>
          <p:nvPr>
            <p:ph type="body" idx="1"/>
          </p:nvPr>
        </p:nvSpPr>
        <p:spPr>
          <a:xfrm>
            <a:off x="1430431" y="1126877"/>
            <a:ext cx="7418921" cy="362226"/>
          </a:xfrm>
          <a:prstGeom prst="rect">
            <a:avLst/>
          </a:prstGeom>
          <a:noFill/>
          <a:ln>
            <a:noFill/>
          </a:ln>
        </p:spPr>
        <p:txBody>
          <a:bodyPr spcFirstLastPara="1" wrap="square" lIns="91425" tIns="45700" rIns="91425" bIns="45700" anchor="ctr" anchorCtr="0">
            <a:normAutofit/>
          </a:bodyPr>
          <a:lstStyle>
            <a:lvl1pPr marL="228600" lvl="0" indent="-114300" algn="l">
              <a:lnSpc>
                <a:spcPct val="90000"/>
              </a:lnSpc>
              <a:spcBef>
                <a:spcPts val="1000"/>
              </a:spcBef>
              <a:spcAft>
                <a:spcPts val="0"/>
              </a:spcAft>
              <a:buClr>
                <a:srgbClr val="1D8A72"/>
              </a:buClr>
              <a:buSzPts val="4000"/>
              <a:buNone/>
              <a:defRPr sz="2000" b="1">
                <a:solidFill>
                  <a:srgbClr val="1D8A72"/>
                </a:solidFill>
              </a:defRPr>
            </a:lvl1pPr>
            <a:lvl2pPr marL="457200" lvl="1" indent="-171450" algn="l">
              <a:lnSpc>
                <a:spcPct val="90000"/>
              </a:lnSpc>
              <a:spcBef>
                <a:spcPts val="500"/>
              </a:spcBef>
              <a:spcAft>
                <a:spcPts val="0"/>
              </a:spcAft>
              <a:buClr>
                <a:schemeClr val="dk1"/>
              </a:buClr>
              <a:buSzPts val="1800"/>
              <a:buChar char="•"/>
              <a:defRPr/>
            </a:lvl2pPr>
            <a:lvl3pPr marL="685800" lvl="2" indent="-171450" algn="l">
              <a:lnSpc>
                <a:spcPct val="90000"/>
              </a:lnSpc>
              <a:spcBef>
                <a:spcPts val="500"/>
              </a:spcBef>
              <a:spcAft>
                <a:spcPts val="0"/>
              </a:spcAft>
              <a:buClr>
                <a:schemeClr val="dk1"/>
              </a:buClr>
              <a:buSzPts val="1800"/>
              <a:buChar char="•"/>
              <a:defRPr/>
            </a:lvl3pPr>
            <a:lvl4pPr marL="914400" lvl="3" indent="-171450" algn="l">
              <a:lnSpc>
                <a:spcPct val="90000"/>
              </a:lnSpc>
              <a:spcBef>
                <a:spcPts val="500"/>
              </a:spcBef>
              <a:spcAft>
                <a:spcPts val="0"/>
              </a:spcAft>
              <a:buClr>
                <a:schemeClr val="dk1"/>
              </a:buClr>
              <a:buSzPts val="1800"/>
              <a:buChar char="•"/>
              <a:defRPr/>
            </a:lvl4pPr>
            <a:lvl5pPr marL="1143000" lvl="4" indent="-171450" algn="l">
              <a:lnSpc>
                <a:spcPct val="90000"/>
              </a:lnSpc>
              <a:spcBef>
                <a:spcPts val="500"/>
              </a:spcBef>
              <a:spcAft>
                <a:spcPts val="0"/>
              </a:spcAft>
              <a:buClr>
                <a:schemeClr val="dk1"/>
              </a:buClr>
              <a:buSzPts val="1800"/>
              <a:buChar char="•"/>
              <a:defRPr/>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
        <p:nvSpPr>
          <p:cNvPr id="26" name="Google Shape;26;p51"/>
          <p:cNvSpPr txBox="1">
            <a:spLocks noGrp="1"/>
          </p:cNvSpPr>
          <p:nvPr>
            <p:ph type="title"/>
          </p:nvPr>
        </p:nvSpPr>
        <p:spPr>
          <a:xfrm>
            <a:off x="1430431" y="435225"/>
            <a:ext cx="7418921" cy="61887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94456"/>
              </a:buClr>
              <a:buSzPts val="4400"/>
              <a:buFont typeface="Calibri"/>
              <a:buNone/>
              <a:defRPr sz="2200" b="1">
                <a:solidFill>
                  <a:srgbClr val="094456"/>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1"/>
          <p:cNvSpPr txBox="1">
            <a:spLocks noGrp="1"/>
          </p:cNvSpPr>
          <p:nvPr>
            <p:ph type="body" idx="2"/>
          </p:nvPr>
        </p:nvSpPr>
        <p:spPr>
          <a:xfrm>
            <a:off x="1341525" y="5524500"/>
            <a:ext cx="6647295" cy="1142777"/>
          </a:xfrm>
          <a:prstGeom prst="rect">
            <a:avLst/>
          </a:prstGeom>
          <a:noFill/>
          <a:ln>
            <a:noFill/>
          </a:ln>
        </p:spPr>
        <p:txBody>
          <a:bodyPr spcFirstLastPara="1" wrap="square" lIns="91425" tIns="45700" rIns="91425" bIns="45700" anchor="t" anchorCtr="0">
            <a:noAutofit/>
          </a:bodyPr>
          <a:lstStyle>
            <a:lvl1pPr marL="228600" lvl="0" indent="-114300" algn="just">
              <a:lnSpc>
                <a:spcPct val="90000"/>
              </a:lnSpc>
              <a:spcBef>
                <a:spcPts val="1000"/>
              </a:spcBef>
              <a:spcAft>
                <a:spcPts val="0"/>
              </a:spcAft>
              <a:buClr>
                <a:srgbClr val="3F3F3F"/>
              </a:buClr>
              <a:buSzPts val="3600"/>
              <a:buFont typeface="Calibri"/>
              <a:buNone/>
              <a:defRPr sz="1800"/>
            </a:lvl1pPr>
            <a:lvl2pPr marL="457200" lvl="1" indent="-165100" algn="l">
              <a:lnSpc>
                <a:spcPct val="90000"/>
              </a:lnSpc>
              <a:spcBef>
                <a:spcPts val="500"/>
              </a:spcBef>
              <a:spcAft>
                <a:spcPts val="0"/>
              </a:spcAft>
              <a:buClr>
                <a:schemeClr val="dk1"/>
              </a:buClr>
              <a:buSzPts val="1600"/>
              <a:buChar char="•"/>
              <a:defRPr sz="800"/>
            </a:lvl2pPr>
            <a:lvl3pPr marL="685800" lvl="2" indent="-165100" algn="l">
              <a:lnSpc>
                <a:spcPct val="90000"/>
              </a:lnSpc>
              <a:spcBef>
                <a:spcPts val="500"/>
              </a:spcBef>
              <a:spcAft>
                <a:spcPts val="0"/>
              </a:spcAft>
              <a:buClr>
                <a:schemeClr val="dk1"/>
              </a:buClr>
              <a:buSzPts val="1600"/>
              <a:buChar char="•"/>
              <a:defRPr sz="800"/>
            </a:lvl3pPr>
            <a:lvl4pPr marL="914400" lvl="3" indent="-165100" algn="l">
              <a:lnSpc>
                <a:spcPct val="90000"/>
              </a:lnSpc>
              <a:spcBef>
                <a:spcPts val="500"/>
              </a:spcBef>
              <a:spcAft>
                <a:spcPts val="0"/>
              </a:spcAft>
              <a:buClr>
                <a:schemeClr val="dk1"/>
              </a:buClr>
              <a:buSzPts val="1600"/>
              <a:buChar char="•"/>
              <a:defRPr sz="800"/>
            </a:lvl4pPr>
            <a:lvl5pPr marL="1143000" lvl="4" indent="-165100" algn="l">
              <a:lnSpc>
                <a:spcPct val="90000"/>
              </a:lnSpc>
              <a:spcBef>
                <a:spcPts val="500"/>
              </a:spcBef>
              <a:spcAft>
                <a:spcPts val="0"/>
              </a:spcAft>
              <a:buClr>
                <a:schemeClr val="dk1"/>
              </a:buClr>
              <a:buSzPts val="1600"/>
              <a:buChar char="•"/>
              <a:defRPr sz="800"/>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
        <p:nvSpPr>
          <p:cNvPr id="28" name="Google Shape;28;p51"/>
          <p:cNvSpPr txBox="1">
            <a:spLocks noGrp="1"/>
          </p:cNvSpPr>
          <p:nvPr>
            <p:ph type="body" idx="3"/>
          </p:nvPr>
        </p:nvSpPr>
        <p:spPr>
          <a:xfrm>
            <a:off x="1341525" y="5092700"/>
            <a:ext cx="4127769" cy="431800"/>
          </a:xfrm>
          <a:prstGeom prst="rect">
            <a:avLst/>
          </a:prstGeom>
          <a:noFill/>
          <a:ln>
            <a:noFill/>
          </a:ln>
        </p:spPr>
        <p:txBody>
          <a:bodyPr spcFirstLastPara="1" wrap="square" lIns="91425" tIns="45700" rIns="91425" bIns="45700" anchor="ctr" anchorCtr="0">
            <a:normAutofit/>
          </a:bodyPr>
          <a:lstStyle>
            <a:lvl1pPr marL="228600" lvl="0" indent="-114300" algn="l">
              <a:lnSpc>
                <a:spcPct val="90000"/>
              </a:lnSpc>
              <a:spcBef>
                <a:spcPts val="1000"/>
              </a:spcBef>
              <a:spcAft>
                <a:spcPts val="0"/>
              </a:spcAft>
              <a:buClr>
                <a:srgbClr val="1D8A72"/>
              </a:buClr>
              <a:buSzPts val="4000"/>
              <a:buNone/>
              <a:defRPr sz="2000" b="1">
                <a:solidFill>
                  <a:srgbClr val="1D8A72"/>
                </a:solidFill>
              </a:defRPr>
            </a:lvl1pPr>
            <a:lvl2pPr marL="457200" lvl="1" indent="-171450" algn="l">
              <a:lnSpc>
                <a:spcPct val="90000"/>
              </a:lnSpc>
              <a:spcBef>
                <a:spcPts val="500"/>
              </a:spcBef>
              <a:spcAft>
                <a:spcPts val="0"/>
              </a:spcAft>
              <a:buClr>
                <a:schemeClr val="dk1"/>
              </a:buClr>
              <a:buSzPts val="1800"/>
              <a:buChar char="•"/>
              <a:defRPr/>
            </a:lvl2pPr>
            <a:lvl3pPr marL="685800" lvl="2" indent="-171450" algn="l">
              <a:lnSpc>
                <a:spcPct val="90000"/>
              </a:lnSpc>
              <a:spcBef>
                <a:spcPts val="500"/>
              </a:spcBef>
              <a:spcAft>
                <a:spcPts val="0"/>
              </a:spcAft>
              <a:buClr>
                <a:schemeClr val="dk1"/>
              </a:buClr>
              <a:buSzPts val="1800"/>
              <a:buChar char="•"/>
              <a:defRPr/>
            </a:lvl3pPr>
            <a:lvl4pPr marL="914400" lvl="3" indent="-171450" algn="l">
              <a:lnSpc>
                <a:spcPct val="90000"/>
              </a:lnSpc>
              <a:spcBef>
                <a:spcPts val="500"/>
              </a:spcBef>
              <a:spcAft>
                <a:spcPts val="0"/>
              </a:spcAft>
              <a:buClr>
                <a:schemeClr val="dk1"/>
              </a:buClr>
              <a:buSzPts val="1800"/>
              <a:buChar char="•"/>
              <a:defRPr/>
            </a:lvl4pPr>
            <a:lvl5pPr marL="1143000" lvl="4" indent="-171450" algn="l">
              <a:lnSpc>
                <a:spcPct val="90000"/>
              </a:lnSpc>
              <a:spcBef>
                <a:spcPts val="500"/>
              </a:spcBef>
              <a:spcAft>
                <a:spcPts val="0"/>
              </a:spcAft>
              <a:buClr>
                <a:schemeClr val="dk1"/>
              </a:buClr>
              <a:buSzPts val="1800"/>
              <a:buChar char="•"/>
              <a:defRPr/>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
        <p:nvSpPr>
          <p:cNvPr id="29" name="Google Shape;29;p51"/>
          <p:cNvSpPr txBox="1">
            <a:spLocks noGrp="1"/>
          </p:cNvSpPr>
          <p:nvPr>
            <p:ph type="body" idx="4"/>
          </p:nvPr>
        </p:nvSpPr>
        <p:spPr>
          <a:xfrm>
            <a:off x="2806883" y="1920902"/>
            <a:ext cx="7277574" cy="2717800"/>
          </a:xfrm>
          <a:prstGeom prst="rect">
            <a:avLst/>
          </a:prstGeom>
          <a:noFill/>
          <a:ln>
            <a:noFill/>
          </a:ln>
        </p:spPr>
        <p:txBody>
          <a:bodyPr spcFirstLastPara="1" wrap="square" lIns="91425" tIns="45700" rIns="91425" bIns="45700" anchor="t" anchorCtr="0">
            <a:normAutofit/>
          </a:bodyPr>
          <a:lstStyle>
            <a:lvl1pPr marL="228600" lvl="0" indent="-114300" algn="l">
              <a:lnSpc>
                <a:spcPct val="90000"/>
              </a:lnSpc>
              <a:spcBef>
                <a:spcPts val="1000"/>
              </a:spcBef>
              <a:spcAft>
                <a:spcPts val="0"/>
              </a:spcAft>
              <a:buClr>
                <a:srgbClr val="3F3F3F"/>
              </a:buClr>
              <a:buSzPts val="4400"/>
              <a:buNone/>
              <a:defRPr sz="2200">
                <a:solidFill>
                  <a:srgbClr val="3F3F3F"/>
                </a:solidFill>
                <a:latin typeface="Calibri"/>
                <a:ea typeface="Calibri"/>
                <a:cs typeface="Calibri"/>
                <a:sym typeface="Calibri"/>
              </a:defRPr>
            </a:lvl1pPr>
            <a:lvl2pPr marL="457200" lvl="1" indent="-171450" algn="l">
              <a:lnSpc>
                <a:spcPct val="90000"/>
              </a:lnSpc>
              <a:spcBef>
                <a:spcPts val="500"/>
              </a:spcBef>
              <a:spcAft>
                <a:spcPts val="0"/>
              </a:spcAft>
              <a:buClr>
                <a:schemeClr val="dk1"/>
              </a:buClr>
              <a:buSzPts val="1800"/>
              <a:buChar char="•"/>
              <a:defRPr/>
            </a:lvl2pPr>
            <a:lvl3pPr marL="685800" lvl="2" indent="-171450" algn="l">
              <a:lnSpc>
                <a:spcPct val="90000"/>
              </a:lnSpc>
              <a:spcBef>
                <a:spcPts val="500"/>
              </a:spcBef>
              <a:spcAft>
                <a:spcPts val="0"/>
              </a:spcAft>
              <a:buClr>
                <a:schemeClr val="dk1"/>
              </a:buClr>
              <a:buSzPts val="1800"/>
              <a:buChar char="•"/>
              <a:defRPr/>
            </a:lvl3pPr>
            <a:lvl4pPr marL="914400" lvl="3" indent="-171450" algn="l">
              <a:lnSpc>
                <a:spcPct val="90000"/>
              </a:lnSpc>
              <a:spcBef>
                <a:spcPts val="500"/>
              </a:spcBef>
              <a:spcAft>
                <a:spcPts val="0"/>
              </a:spcAft>
              <a:buClr>
                <a:schemeClr val="dk1"/>
              </a:buClr>
              <a:buSzPts val="1800"/>
              <a:buChar char="•"/>
              <a:defRPr/>
            </a:lvl4pPr>
            <a:lvl5pPr marL="1143000" lvl="4" indent="-171450" algn="l">
              <a:lnSpc>
                <a:spcPct val="90000"/>
              </a:lnSpc>
              <a:spcBef>
                <a:spcPts val="500"/>
              </a:spcBef>
              <a:spcAft>
                <a:spcPts val="0"/>
              </a:spcAft>
              <a:buClr>
                <a:schemeClr val="dk1"/>
              </a:buClr>
              <a:buSzPts val="1800"/>
              <a:buChar char="•"/>
              <a:defRPr/>
            </a:lvl5pPr>
            <a:lvl6pPr marL="1371600" lvl="5" indent="-171450" algn="l">
              <a:lnSpc>
                <a:spcPct val="90000"/>
              </a:lnSpc>
              <a:spcBef>
                <a:spcPts val="500"/>
              </a:spcBef>
              <a:spcAft>
                <a:spcPts val="0"/>
              </a:spcAft>
              <a:buClr>
                <a:schemeClr val="dk1"/>
              </a:buClr>
              <a:buSzPts val="1800"/>
              <a:buChar char="•"/>
              <a:defRPr/>
            </a:lvl6pPr>
            <a:lvl7pPr marL="1600200" lvl="6" indent="-171450" algn="l">
              <a:lnSpc>
                <a:spcPct val="90000"/>
              </a:lnSpc>
              <a:spcBef>
                <a:spcPts val="500"/>
              </a:spcBef>
              <a:spcAft>
                <a:spcPts val="0"/>
              </a:spcAft>
              <a:buClr>
                <a:schemeClr val="dk1"/>
              </a:buClr>
              <a:buSzPts val="1800"/>
              <a:buChar char="•"/>
              <a:defRPr/>
            </a:lvl7pPr>
            <a:lvl8pPr marL="1828800" lvl="7" indent="-171450" algn="l">
              <a:lnSpc>
                <a:spcPct val="90000"/>
              </a:lnSpc>
              <a:spcBef>
                <a:spcPts val="500"/>
              </a:spcBef>
              <a:spcAft>
                <a:spcPts val="0"/>
              </a:spcAft>
              <a:buClr>
                <a:schemeClr val="dk1"/>
              </a:buClr>
              <a:buSzPts val="1800"/>
              <a:buChar char="•"/>
              <a:defRPr/>
            </a:lvl8pPr>
            <a:lvl9pPr marL="2057400" lvl="8" indent="-17145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92742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D4DEFC8-1D92-0C42-93F0-269746E52F8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7"/>
            <a:ext cx="12192000" cy="6857554"/>
          </a:xfrm>
          <a:prstGeom prst="rect">
            <a:avLst/>
          </a:prstGeom>
        </p:spPr>
      </p:pic>
      <p:sp>
        <p:nvSpPr>
          <p:cNvPr id="2" name="Título 1"/>
          <p:cNvSpPr>
            <a:spLocks noGrp="1"/>
          </p:cNvSpPr>
          <p:nvPr>
            <p:ph type="title" hasCustomPrompt="1"/>
          </p:nvPr>
        </p:nvSpPr>
        <p:spPr>
          <a:xfrm>
            <a:off x="1590472" y="2633482"/>
            <a:ext cx="6993649" cy="1325563"/>
          </a:xfrm>
          <a:prstGeom prst="rect">
            <a:avLst/>
          </a:prstGeom>
        </p:spPr>
        <p:txBody>
          <a:bodyPr anchor="ctr"/>
          <a:lstStyle>
            <a:lvl1pPr>
              <a:defRPr sz="4800" b="1">
                <a:solidFill>
                  <a:srgbClr val="094456"/>
                </a:solidFill>
                <a:latin typeface="+mn-lt"/>
              </a:defRPr>
            </a:lvl1pPr>
          </a:lstStyle>
          <a:p>
            <a:r>
              <a:rPr lang="es-ES" dirty="0"/>
              <a:t>TÍTULO DE LA </a:t>
            </a:r>
            <a:br>
              <a:rPr lang="es-ES" dirty="0"/>
            </a:br>
            <a:r>
              <a:rPr lang="es-ES" dirty="0"/>
              <a:t>PRESENTACIÓN</a:t>
            </a:r>
            <a:endParaRPr lang="es-CO" dirty="0"/>
          </a:p>
        </p:txBody>
      </p:sp>
      <p:sp>
        <p:nvSpPr>
          <p:cNvPr id="6" name="Marcador de texto 5"/>
          <p:cNvSpPr>
            <a:spLocks noGrp="1"/>
          </p:cNvSpPr>
          <p:nvPr>
            <p:ph type="body" sz="quarter" idx="10" hasCustomPrompt="1"/>
          </p:nvPr>
        </p:nvSpPr>
        <p:spPr>
          <a:xfrm>
            <a:off x="1590472" y="4070964"/>
            <a:ext cx="6993649" cy="766763"/>
          </a:xfrm>
          <a:prstGeom prst="rect">
            <a:avLst/>
          </a:prstGeom>
        </p:spPr>
        <p:txBody>
          <a:bodyPr anchor="ctr"/>
          <a:lstStyle>
            <a:lvl1pPr marL="0" indent="0">
              <a:buNone/>
              <a:defRPr sz="2700" b="1" baseline="0">
                <a:solidFill>
                  <a:srgbClr val="1D8A72"/>
                </a:solidFill>
                <a:latin typeface="+mj-lt"/>
              </a:defRPr>
            </a:lvl1pPr>
          </a:lstStyle>
          <a:p>
            <a:pPr lvl="0"/>
            <a:r>
              <a:rPr lang="es-ES" dirty="0"/>
              <a:t>Subtítulo si es necesario</a:t>
            </a:r>
          </a:p>
        </p:txBody>
      </p:sp>
      <p:sp>
        <p:nvSpPr>
          <p:cNvPr id="7" name="TextBox 6">
            <a:extLst>
              <a:ext uri="{FF2B5EF4-FFF2-40B4-BE49-F238E27FC236}">
                <a16:creationId xmlns:a16="http://schemas.microsoft.com/office/drawing/2014/main" id="{E498EE86-E2F7-4349-B02B-C6CF76674379}"/>
              </a:ext>
            </a:extLst>
          </p:cNvPr>
          <p:cNvSpPr txBox="1"/>
          <p:nvPr userDrawn="1"/>
        </p:nvSpPr>
        <p:spPr>
          <a:xfrm>
            <a:off x="0" y="6653959"/>
            <a:ext cx="12192000" cy="230832"/>
          </a:xfrm>
          <a:prstGeom prst="rect">
            <a:avLst/>
          </a:prstGeom>
          <a:noFill/>
        </p:spPr>
        <p:txBody>
          <a:bodyPr wrap="square">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dirty="0">
                <a:ln>
                  <a:noFill/>
                </a:ln>
                <a:solidFill>
                  <a:srgbClr val="ADB608"/>
                </a:solidFill>
                <a:effectLst/>
                <a:uLnTx/>
                <a:uFillTx/>
                <a:latin typeface="Lucida Grande"/>
                <a:ea typeface="+mn-ea"/>
                <a:cs typeface="+mn-cs"/>
              </a:rPr>
              <a:t>FO-CO-03 Versión 6</a:t>
            </a:r>
            <a:endParaRPr kumimoji="0" lang="es-CO" sz="900" b="1" i="0" u="none" strike="noStrike" kern="1200" cap="none" spc="0" normalizeH="0" baseline="0" noProof="0" dirty="0">
              <a:ln>
                <a:noFill/>
              </a:ln>
              <a:solidFill>
                <a:srgbClr val="ADB608"/>
              </a:solidFill>
              <a:effectLst/>
              <a:uLnTx/>
              <a:uFillTx/>
              <a:latin typeface="Calibri" panose="020F0502020204030204"/>
              <a:ea typeface="+mn-ea"/>
              <a:cs typeface="+mn-cs"/>
            </a:endParaRPr>
          </a:p>
        </p:txBody>
      </p:sp>
      <p:pic>
        <p:nvPicPr>
          <p:cNvPr id="3" name="Imagen 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82878" y="240873"/>
            <a:ext cx="2380939" cy="1089164"/>
          </a:xfrm>
          <a:prstGeom prst="rect">
            <a:avLst/>
          </a:prstGeom>
        </p:spPr>
      </p:pic>
    </p:spTree>
    <p:extLst>
      <p:ext uri="{BB962C8B-B14F-4D97-AF65-F5344CB8AC3E}">
        <p14:creationId xmlns:p14="http://schemas.microsoft.com/office/powerpoint/2010/main" val="40751548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94251605-C9A8-DC4B-B0B6-01A72D5687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223"/>
            <a:ext cx="12192000" cy="6857554"/>
          </a:xfrm>
          <a:prstGeom prst="rect">
            <a:avLst/>
          </a:prstGeom>
        </p:spPr>
      </p:pic>
      <p:sp>
        <p:nvSpPr>
          <p:cNvPr id="2" name="Título 1"/>
          <p:cNvSpPr>
            <a:spLocks noGrp="1"/>
          </p:cNvSpPr>
          <p:nvPr>
            <p:ph type="title" hasCustomPrompt="1"/>
          </p:nvPr>
        </p:nvSpPr>
        <p:spPr>
          <a:xfrm>
            <a:off x="1942829" y="2453738"/>
            <a:ext cx="8306341" cy="1325563"/>
          </a:xfrm>
          <a:prstGeom prst="rect">
            <a:avLst/>
          </a:prstGeom>
        </p:spPr>
        <p:txBody>
          <a:bodyPr anchor="ctr"/>
          <a:lstStyle>
            <a:lvl1pPr algn="ctr">
              <a:defRPr sz="5750" b="1">
                <a:solidFill>
                  <a:srgbClr val="094456"/>
                </a:solidFill>
                <a:latin typeface="+mn-lt"/>
              </a:defRPr>
            </a:lvl1pPr>
          </a:lstStyle>
          <a:p>
            <a:r>
              <a:rPr lang="es-ES" dirty="0"/>
              <a:t>TÍTULO DEL TEMA</a:t>
            </a:r>
            <a:endParaRPr lang="es-CO" dirty="0"/>
          </a:p>
        </p:txBody>
      </p:sp>
      <p:sp>
        <p:nvSpPr>
          <p:cNvPr id="4" name="Marcador de texto 3"/>
          <p:cNvSpPr>
            <a:spLocks noGrp="1"/>
          </p:cNvSpPr>
          <p:nvPr>
            <p:ph type="body" sz="quarter" idx="10" hasCustomPrompt="1"/>
          </p:nvPr>
        </p:nvSpPr>
        <p:spPr>
          <a:xfrm>
            <a:off x="1942829" y="3788418"/>
            <a:ext cx="8306341" cy="757799"/>
          </a:xfrm>
          <a:prstGeom prst="rect">
            <a:avLst/>
          </a:prstGeom>
        </p:spPr>
        <p:txBody>
          <a:bodyPr anchor="ctr">
            <a:normAutofit/>
          </a:bodyPr>
          <a:lstStyle>
            <a:lvl1pPr marL="0" indent="0" algn="ctr">
              <a:buNone/>
              <a:defRPr sz="3600" b="1">
                <a:solidFill>
                  <a:schemeClr val="bg1"/>
                </a:solidFill>
              </a:defRPr>
            </a:lvl1pPr>
          </a:lstStyle>
          <a:p>
            <a:pPr lvl="0"/>
            <a:r>
              <a:rPr lang="es-ES" dirty="0"/>
              <a:t>Subtítulo si es necesario</a:t>
            </a:r>
          </a:p>
        </p:txBody>
      </p:sp>
      <p:pic>
        <p:nvPicPr>
          <p:cNvPr id="6" name="Imagen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62095" y="232446"/>
            <a:ext cx="2401722" cy="1098671"/>
          </a:xfrm>
          <a:prstGeom prst="rect">
            <a:avLst/>
          </a:prstGeom>
        </p:spPr>
      </p:pic>
    </p:spTree>
    <p:extLst>
      <p:ext uri="{BB962C8B-B14F-4D97-AF65-F5344CB8AC3E}">
        <p14:creationId xmlns:p14="http://schemas.microsoft.com/office/powerpoint/2010/main" val="3884925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E5C95638-E7B6-9F49-9875-13FA549463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7"/>
            <a:ext cx="12192000" cy="6857554"/>
          </a:xfrm>
          <a:prstGeom prst="rect">
            <a:avLst/>
          </a:prstGeom>
        </p:spPr>
      </p:pic>
      <p:sp>
        <p:nvSpPr>
          <p:cNvPr id="3" name="Marcador de texto 2"/>
          <p:cNvSpPr>
            <a:spLocks noGrp="1"/>
          </p:cNvSpPr>
          <p:nvPr>
            <p:ph type="body" sz="quarter" idx="10" hasCustomPrompt="1"/>
          </p:nvPr>
        </p:nvSpPr>
        <p:spPr>
          <a:xfrm>
            <a:off x="3820081" y="943616"/>
            <a:ext cx="7669404" cy="649211"/>
          </a:xfrm>
          <a:prstGeom prst="rect">
            <a:avLst/>
          </a:prstGeom>
        </p:spPr>
        <p:txBody>
          <a:bodyPr anchor="ctr"/>
          <a:lstStyle>
            <a:lvl1pPr marL="0" indent="0" algn="l">
              <a:buNone/>
              <a:defRPr sz="3000" b="1">
                <a:solidFill>
                  <a:srgbClr val="094456"/>
                </a:solidFill>
                <a:latin typeface="+mn-lt"/>
              </a:defRPr>
            </a:lvl1pPr>
          </a:lstStyle>
          <a:p>
            <a:pPr lvl="0"/>
            <a:r>
              <a:rPr lang="es-CO" dirty="0"/>
              <a:t>Tema</a:t>
            </a:r>
          </a:p>
        </p:txBody>
      </p:sp>
      <p:sp>
        <p:nvSpPr>
          <p:cNvPr id="8" name="Marcador de texto 7"/>
          <p:cNvSpPr>
            <a:spLocks noGrp="1"/>
          </p:cNvSpPr>
          <p:nvPr>
            <p:ph type="body" sz="quarter" idx="12" hasCustomPrompt="1"/>
          </p:nvPr>
        </p:nvSpPr>
        <p:spPr>
          <a:xfrm>
            <a:off x="3820081" y="2853570"/>
            <a:ext cx="7669404" cy="692944"/>
          </a:xfrm>
          <a:prstGeom prst="rect">
            <a:avLst/>
          </a:prstGeom>
        </p:spPr>
        <p:txBody>
          <a:bodyPr anchor="ctr"/>
          <a:lstStyle>
            <a:lvl1pPr marL="0" indent="0" algn="l">
              <a:buNone/>
              <a:defRPr sz="3000" b="1">
                <a:solidFill>
                  <a:srgbClr val="094456"/>
                </a:solidFill>
                <a:latin typeface="+mn-lt"/>
              </a:defRPr>
            </a:lvl1pPr>
          </a:lstStyle>
          <a:p>
            <a:pPr lvl="0"/>
            <a:r>
              <a:rPr lang="es-CO" dirty="0"/>
              <a:t>Tema</a:t>
            </a:r>
          </a:p>
        </p:txBody>
      </p:sp>
      <p:sp>
        <p:nvSpPr>
          <p:cNvPr id="10" name="Marcador de texto 9"/>
          <p:cNvSpPr>
            <a:spLocks noGrp="1"/>
          </p:cNvSpPr>
          <p:nvPr>
            <p:ph type="body" sz="quarter" idx="13" hasCustomPrompt="1"/>
          </p:nvPr>
        </p:nvSpPr>
        <p:spPr>
          <a:xfrm>
            <a:off x="3820081" y="1913636"/>
            <a:ext cx="7669404" cy="619125"/>
          </a:xfrm>
          <a:prstGeom prst="rect">
            <a:avLst/>
          </a:prstGeom>
        </p:spPr>
        <p:txBody>
          <a:bodyPr anchor="ctr"/>
          <a:lstStyle>
            <a:lvl1pPr marL="0" indent="0" algn="l">
              <a:buNone/>
              <a:defRPr sz="3000" b="1">
                <a:solidFill>
                  <a:srgbClr val="094456"/>
                </a:solidFill>
                <a:latin typeface="+mn-lt"/>
              </a:defRPr>
            </a:lvl1pPr>
          </a:lstStyle>
          <a:p>
            <a:pPr lvl="0"/>
            <a:r>
              <a:rPr lang="es-CO" dirty="0"/>
              <a:t>Tema</a:t>
            </a:r>
          </a:p>
        </p:txBody>
      </p:sp>
      <p:sp>
        <p:nvSpPr>
          <p:cNvPr id="12" name="Marcador de texto 11"/>
          <p:cNvSpPr>
            <a:spLocks noGrp="1"/>
          </p:cNvSpPr>
          <p:nvPr>
            <p:ph type="body" sz="quarter" idx="14" hasCustomPrompt="1"/>
          </p:nvPr>
        </p:nvSpPr>
        <p:spPr>
          <a:xfrm>
            <a:off x="3820081" y="3867323"/>
            <a:ext cx="7669404" cy="649288"/>
          </a:xfrm>
          <a:prstGeom prst="rect">
            <a:avLst/>
          </a:prstGeom>
        </p:spPr>
        <p:txBody>
          <a:bodyPr anchor="ctr"/>
          <a:lstStyle>
            <a:lvl1pPr marL="0" indent="0" algn="l">
              <a:buNone/>
              <a:defRPr sz="3000" b="1">
                <a:solidFill>
                  <a:srgbClr val="094456"/>
                </a:solidFill>
                <a:latin typeface="+mn-lt"/>
              </a:defRPr>
            </a:lvl1pPr>
          </a:lstStyle>
          <a:p>
            <a:pPr lvl="0"/>
            <a:r>
              <a:rPr lang="es-CO" dirty="0"/>
              <a:t>Tema</a:t>
            </a:r>
          </a:p>
        </p:txBody>
      </p:sp>
      <p:sp>
        <p:nvSpPr>
          <p:cNvPr id="14" name="Marcador de texto 13"/>
          <p:cNvSpPr>
            <a:spLocks noGrp="1"/>
          </p:cNvSpPr>
          <p:nvPr>
            <p:ph type="body" sz="quarter" idx="15" hasCustomPrompt="1"/>
          </p:nvPr>
        </p:nvSpPr>
        <p:spPr>
          <a:xfrm>
            <a:off x="3820081" y="4837420"/>
            <a:ext cx="7669404" cy="634207"/>
          </a:xfrm>
          <a:prstGeom prst="rect">
            <a:avLst/>
          </a:prstGeom>
        </p:spPr>
        <p:txBody>
          <a:bodyPr anchor="ctr"/>
          <a:lstStyle>
            <a:lvl1pPr marL="0" indent="0" algn="l">
              <a:buNone/>
              <a:defRPr sz="3000" b="1">
                <a:solidFill>
                  <a:srgbClr val="094456"/>
                </a:solidFill>
                <a:latin typeface="+mn-lt"/>
              </a:defRPr>
            </a:lvl1pPr>
          </a:lstStyle>
          <a:p>
            <a:pPr lvl="0"/>
            <a:r>
              <a:rPr lang="es-CO" dirty="0"/>
              <a:t>Tema</a:t>
            </a:r>
          </a:p>
        </p:txBody>
      </p:sp>
      <p:pic>
        <p:nvPicPr>
          <p:cNvPr id="9" name="Imagen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38783" y="359017"/>
            <a:ext cx="1848347" cy="845529"/>
          </a:xfrm>
          <a:prstGeom prst="rect">
            <a:avLst/>
          </a:prstGeom>
        </p:spPr>
      </p:pic>
    </p:spTree>
    <p:extLst>
      <p:ext uri="{BB962C8B-B14F-4D97-AF65-F5344CB8AC3E}">
        <p14:creationId xmlns:p14="http://schemas.microsoft.com/office/powerpoint/2010/main" val="1273766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E5C95638-E7B6-9F49-9875-13FA549463E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7"/>
            <a:ext cx="12192000" cy="6857554"/>
          </a:xfrm>
          <a:prstGeom prst="rect">
            <a:avLst/>
          </a:prstGeom>
        </p:spPr>
      </p:pic>
      <p:sp>
        <p:nvSpPr>
          <p:cNvPr id="3" name="Título 2"/>
          <p:cNvSpPr>
            <a:spLocks noGrp="1"/>
          </p:cNvSpPr>
          <p:nvPr>
            <p:ph type="title" hasCustomPrompt="1"/>
          </p:nvPr>
        </p:nvSpPr>
        <p:spPr>
          <a:xfrm>
            <a:off x="5558328" y="2338785"/>
            <a:ext cx="5990693" cy="508616"/>
          </a:xfrm>
          <a:prstGeom prst="rect">
            <a:avLst/>
          </a:prstGeom>
        </p:spPr>
        <p:txBody>
          <a:bodyPr anchor="ctr"/>
          <a:lstStyle>
            <a:lvl1pPr>
              <a:defRPr sz="2200" b="1">
                <a:solidFill>
                  <a:srgbClr val="094456"/>
                </a:solidFill>
                <a:latin typeface="+mn-lt"/>
              </a:defRPr>
            </a:lvl1pPr>
          </a:lstStyle>
          <a:p>
            <a:r>
              <a:rPr lang="es-ES" dirty="0"/>
              <a:t>PUEDE IR CON O SIN TÍTULO</a:t>
            </a:r>
            <a:endParaRPr lang="es-CO" dirty="0"/>
          </a:p>
        </p:txBody>
      </p:sp>
      <p:sp>
        <p:nvSpPr>
          <p:cNvPr id="5" name="Marcador de texto 4"/>
          <p:cNvSpPr>
            <a:spLocks noGrp="1"/>
          </p:cNvSpPr>
          <p:nvPr>
            <p:ph type="body" sz="quarter" idx="10" hasCustomPrompt="1"/>
          </p:nvPr>
        </p:nvSpPr>
        <p:spPr>
          <a:xfrm>
            <a:off x="5558328" y="3111909"/>
            <a:ext cx="5990693" cy="2107791"/>
          </a:xfrm>
          <a:prstGeom prst="rect">
            <a:avLst/>
          </a:prstGeom>
        </p:spPr>
        <p:txBody>
          <a:bodyPr/>
          <a:lstStyle>
            <a:lvl1pPr marL="0" indent="0" algn="just">
              <a:buFontTx/>
              <a:buNone/>
              <a:defRPr sz="1800">
                <a:solidFill>
                  <a:schemeClr val="tx1">
                    <a:lumMod val="65000"/>
                    <a:lumOff val="35000"/>
                  </a:schemeClr>
                </a:solidFill>
              </a:defRPr>
            </a:lvl1pPr>
            <a:lvl2pPr>
              <a:defRPr sz="500">
                <a:solidFill>
                  <a:schemeClr val="tx1">
                    <a:lumMod val="65000"/>
                    <a:lumOff val="35000"/>
                  </a:schemeClr>
                </a:solidFill>
              </a:defRPr>
            </a:lvl2pPr>
            <a:lvl3pPr>
              <a:defRPr sz="500">
                <a:solidFill>
                  <a:schemeClr val="tx1">
                    <a:lumMod val="65000"/>
                    <a:lumOff val="35000"/>
                  </a:schemeClr>
                </a:solidFill>
              </a:defRPr>
            </a:lvl3pPr>
            <a:lvl4pPr>
              <a:defRPr sz="500">
                <a:solidFill>
                  <a:schemeClr val="tx1">
                    <a:lumMod val="65000"/>
                    <a:lumOff val="35000"/>
                  </a:schemeClr>
                </a:solidFill>
              </a:defRPr>
            </a:lvl4pPr>
            <a:lvl5pPr>
              <a:defRPr sz="500">
                <a:solidFill>
                  <a:schemeClr val="tx1">
                    <a:lumMod val="65000"/>
                    <a:lumOff val="35000"/>
                  </a:schemeClr>
                </a:solidFill>
              </a:defRPr>
            </a:lvl5pPr>
          </a:lstStyle>
          <a:p>
            <a:pPr lvl="0"/>
            <a:r>
              <a:rPr lang="es-CO" dirty="0"/>
              <a:t>En este diseño de diapositiva se pueden poner dos imágenes acompañadas de textos, que no supere 7 líneas de extensión.</a:t>
            </a:r>
          </a:p>
        </p:txBody>
      </p:sp>
      <p:sp>
        <p:nvSpPr>
          <p:cNvPr id="13" name="Marcador de contenido 12"/>
          <p:cNvSpPr>
            <a:spLocks noGrp="1"/>
          </p:cNvSpPr>
          <p:nvPr>
            <p:ph sz="quarter" idx="12" hasCustomPrompt="1"/>
          </p:nvPr>
        </p:nvSpPr>
        <p:spPr>
          <a:xfrm>
            <a:off x="1165301" y="3613150"/>
            <a:ext cx="3879309" cy="2581275"/>
          </a:xfrm>
          <a:prstGeom prst="rect">
            <a:avLst/>
          </a:prstGeom>
        </p:spPr>
        <p:txBody>
          <a:bodyPr/>
          <a:lstStyle>
            <a:lvl1pPr marL="0" indent="0">
              <a:buNone/>
              <a:defRPr sz="2000">
                <a:solidFill>
                  <a:schemeClr val="tx1">
                    <a:lumMod val="75000"/>
                    <a:lumOff val="25000"/>
                  </a:schemeClr>
                </a:solidFill>
                <a:latin typeface="+mj-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s-CO" dirty="0"/>
              <a:t>Insertar Imagen o grafica si es necesaria</a:t>
            </a:r>
          </a:p>
        </p:txBody>
      </p:sp>
      <p:pic>
        <p:nvPicPr>
          <p:cNvPr id="7" name="Imagen 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38783" y="359017"/>
            <a:ext cx="1848347" cy="845529"/>
          </a:xfrm>
          <a:prstGeom prst="rect">
            <a:avLst/>
          </a:prstGeom>
        </p:spPr>
      </p:pic>
    </p:spTree>
    <p:extLst>
      <p:ext uri="{BB962C8B-B14F-4D97-AF65-F5344CB8AC3E}">
        <p14:creationId xmlns:p14="http://schemas.microsoft.com/office/powerpoint/2010/main" val="2203628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B560690-00F7-F043-8F35-C7A32E55B0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7"/>
            <a:ext cx="12192000" cy="6857554"/>
          </a:xfrm>
          <a:prstGeom prst="rect">
            <a:avLst/>
          </a:prstGeom>
        </p:spPr>
      </p:pic>
      <p:sp>
        <p:nvSpPr>
          <p:cNvPr id="3" name="Marcador de texto 2"/>
          <p:cNvSpPr>
            <a:spLocks noGrp="1"/>
          </p:cNvSpPr>
          <p:nvPr>
            <p:ph type="body" sz="quarter" idx="10" hasCustomPrompt="1"/>
          </p:nvPr>
        </p:nvSpPr>
        <p:spPr>
          <a:xfrm>
            <a:off x="1430431" y="1126877"/>
            <a:ext cx="7418922" cy="362226"/>
          </a:xfrm>
          <a:prstGeom prst="rect">
            <a:avLst/>
          </a:prstGeom>
        </p:spPr>
        <p:txBody>
          <a:bodyPr anchor="ctr">
            <a:normAutofit/>
          </a:bodyPr>
          <a:lstStyle>
            <a:lvl1pPr marL="0" indent="0">
              <a:buNone/>
              <a:defRPr sz="2000" b="1">
                <a:solidFill>
                  <a:srgbClr val="1D8A72"/>
                </a:solidFill>
              </a:defRPr>
            </a:lvl1pPr>
          </a:lstStyle>
          <a:p>
            <a:pPr lvl="0"/>
            <a:r>
              <a:rPr lang="es-CO" dirty="0"/>
              <a:t>Subtítulo si es necesario</a:t>
            </a:r>
          </a:p>
        </p:txBody>
      </p:sp>
      <p:sp>
        <p:nvSpPr>
          <p:cNvPr id="5" name="Título 4"/>
          <p:cNvSpPr>
            <a:spLocks noGrp="1"/>
          </p:cNvSpPr>
          <p:nvPr>
            <p:ph type="title" hasCustomPrompt="1"/>
          </p:nvPr>
        </p:nvSpPr>
        <p:spPr>
          <a:xfrm>
            <a:off x="1430431" y="435225"/>
            <a:ext cx="7418922" cy="618876"/>
          </a:xfrm>
          <a:prstGeom prst="rect">
            <a:avLst/>
          </a:prstGeom>
        </p:spPr>
        <p:txBody>
          <a:bodyPr anchor="ctr"/>
          <a:lstStyle>
            <a:lvl1pPr>
              <a:defRPr sz="2200" b="1" baseline="0">
                <a:solidFill>
                  <a:srgbClr val="094456"/>
                </a:solidFill>
                <a:latin typeface="+mn-lt"/>
              </a:defRPr>
            </a:lvl1pPr>
          </a:lstStyle>
          <a:p>
            <a:r>
              <a:rPr lang="es-CO" dirty="0"/>
              <a:t>TEMA</a:t>
            </a:r>
          </a:p>
        </p:txBody>
      </p:sp>
      <p:sp>
        <p:nvSpPr>
          <p:cNvPr id="15" name="Marcador de texto 14"/>
          <p:cNvSpPr>
            <a:spLocks noGrp="1"/>
          </p:cNvSpPr>
          <p:nvPr>
            <p:ph type="body" sz="quarter" idx="11" hasCustomPrompt="1"/>
          </p:nvPr>
        </p:nvSpPr>
        <p:spPr>
          <a:xfrm>
            <a:off x="1341525" y="5524500"/>
            <a:ext cx="6647295" cy="1142777"/>
          </a:xfrm>
          <a:prstGeom prst="rect">
            <a:avLst/>
          </a:prstGeom>
        </p:spPr>
        <p:txBody>
          <a:bodyPr>
            <a:noAutofit/>
          </a:bodyPr>
          <a:lstStyle>
            <a:lvl1pPr marL="0" indent="0" algn="just">
              <a:buFontTx/>
              <a:buNone/>
              <a:defRPr sz="1800"/>
            </a:lvl1pPr>
            <a:lvl2pPr>
              <a:defRPr sz="800"/>
            </a:lvl2pPr>
            <a:lvl3pPr>
              <a:defRPr sz="800"/>
            </a:lvl3pPr>
            <a:lvl4pPr>
              <a:defRPr sz="800"/>
            </a:lvl4pPr>
            <a:lvl5pPr>
              <a:defRPr sz="800"/>
            </a:lvl5pPr>
          </a:lstStyle>
          <a:p>
            <a:pPr lvl="0"/>
            <a:r>
              <a:rPr lang="es-CO" dirty="0"/>
              <a:t>Si se pone una imagen o una tabla de datos y es necesario que vaya acompañado de texto, procurar que no sea más de tres líneas. Preferiblemente donde vayan imágenes o cuadros, no excederse en párrafos.</a:t>
            </a:r>
          </a:p>
        </p:txBody>
      </p:sp>
      <p:sp>
        <p:nvSpPr>
          <p:cNvPr id="17" name="Marcador de texto 16"/>
          <p:cNvSpPr>
            <a:spLocks noGrp="1"/>
          </p:cNvSpPr>
          <p:nvPr>
            <p:ph type="body" sz="quarter" idx="12" hasCustomPrompt="1"/>
          </p:nvPr>
        </p:nvSpPr>
        <p:spPr>
          <a:xfrm>
            <a:off x="1341525" y="5092700"/>
            <a:ext cx="4127769" cy="431800"/>
          </a:xfrm>
          <a:prstGeom prst="rect">
            <a:avLst/>
          </a:prstGeom>
        </p:spPr>
        <p:txBody>
          <a:bodyPr anchor="ctr">
            <a:normAutofit/>
          </a:bodyPr>
          <a:lstStyle>
            <a:lvl1pPr marL="0" indent="0" algn="l">
              <a:buNone/>
              <a:defRPr sz="2000" b="1">
                <a:solidFill>
                  <a:srgbClr val="1D8A72"/>
                </a:solidFill>
              </a:defRPr>
            </a:lvl1pPr>
          </a:lstStyle>
          <a:p>
            <a:pPr lvl="0"/>
            <a:r>
              <a:rPr lang="es-CO" dirty="0"/>
              <a:t>Puede ir con o sin título</a:t>
            </a:r>
          </a:p>
        </p:txBody>
      </p:sp>
      <p:sp>
        <p:nvSpPr>
          <p:cNvPr id="19" name="Marcador de contenido 18"/>
          <p:cNvSpPr>
            <a:spLocks noGrp="1"/>
          </p:cNvSpPr>
          <p:nvPr>
            <p:ph sz="quarter" idx="13" hasCustomPrompt="1"/>
          </p:nvPr>
        </p:nvSpPr>
        <p:spPr>
          <a:xfrm>
            <a:off x="2806883" y="1920902"/>
            <a:ext cx="7277574" cy="2717800"/>
          </a:xfrm>
          <a:prstGeom prst="rect">
            <a:avLst/>
          </a:prstGeom>
        </p:spPr>
        <p:txBody>
          <a:bodyPr/>
          <a:lstStyle>
            <a:lvl1pPr marL="0" indent="0">
              <a:buNone/>
              <a:defRPr sz="2200" baseline="0">
                <a:solidFill>
                  <a:schemeClr val="tx1">
                    <a:lumMod val="75000"/>
                    <a:lumOff val="25000"/>
                  </a:schemeClr>
                </a:solidFill>
                <a:latin typeface="+mj-lt"/>
              </a:defRPr>
            </a:lvl1pPr>
          </a:lstStyle>
          <a:p>
            <a:pPr lvl="0"/>
            <a:r>
              <a:rPr lang="es-CO" dirty="0"/>
              <a:t>Insertar Imagen o grafica si es necesaria</a:t>
            </a:r>
          </a:p>
        </p:txBody>
      </p:sp>
      <p:sp>
        <p:nvSpPr>
          <p:cNvPr id="8" name="Elipse 10">
            <a:extLst>
              <a:ext uri="{FF2B5EF4-FFF2-40B4-BE49-F238E27FC236}">
                <a16:creationId xmlns:a16="http://schemas.microsoft.com/office/drawing/2014/main" id="{8B1AFB79-680D-4EE8-91F9-39DDC863151C}"/>
              </a:ext>
            </a:extLst>
          </p:cNvPr>
          <p:cNvSpPr/>
          <p:nvPr userDrawn="1"/>
        </p:nvSpPr>
        <p:spPr>
          <a:xfrm>
            <a:off x="641927" y="420057"/>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CO" sz="33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ext Placeholder 7">
            <a:extLst>
              <a:ext uri="{FF2B5EF4-FFF2-40B4-BE49-F238E27FC236}">
                <a16:creationId xmlns:a16="http://schemas.microsoft.com/office/drawing/2014/main" id="{3A266A0E-768F-4164-95F4-149EC37CBA0D}"/>
              </a:ext>
            </a:extLst>
          </p:cNvPr>
          <p:cNvSpPr>
            <a:spLocks noGrp="1"/>
          </p:cNvSpPr>
          <p:nvPr>
            <p:ph type="body" sz="quarter" idx="14" hasCustomPrompt="1"/>
          </p:nvPr>
        </p:nvSpPr>
        <p:spPr>
          <a:xfrm>
            <a:off x="717714" y="527162"/>
            <a:ext cx="517559" cy="435002"/>
          </a:xfrm>
        </p:spPr>
        <p:txBody>
          <a:bodyPr>
            <a:noAutofit/>
          </a:bodyPr>
          <a:lstStyle>
            <a:lvl1pPr marL="0" indent="0" algn="ctr">
              <a:buNone/>
              <a:defRPr sz="3000" b="1">
                <a:solidFill>
                  <a:schemeClr val="bg1"/>
                </a:solidFill>
                <a:latin typeface="+mn-lt"/>
              </a:defRPr>
            </a:lvl1pPr>
          </a:lstStyle>
          <a:p>
            <a:pPr lvl="0"/>
            <a:r>
              <a:rPr lang="es-CO" dirty="0"/>
              <a:t>#</a:t>
            </a:r>
          </a:p>
        </p:txBody>
      </p:sp>
      <p:pic>
        <p:nvPicPr>
          <p:cNvPr id="2" name="Imagen 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80251" y="233787"/>
            <a:ext cx="870469" cy="1368828"/>
          </a:xfrm>
          <a:prstGeom prst="rect">
            <a:avLst/>
          </a:prstGeom>
        </p:spPr>
      </p:pic>
    </p:spTree>
    <p:extLst>
      <p:ext uri="{BB962C8B-B14F-4D97-AF65-F5344CB8AC3E}">
        <p14:creationId xmlns:p14="http://schemas.microsoft.com/office/powerpoint/2010/main" val="42392947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B560690-00F7-F043-8F35-C7A32E55B0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7"/>
            <a:ext cx="12192000" cy="6857554"/>
          </a:xfrm>
          <a:prstGeom prst="rect">
            <a:avLst/>
          </a:prstGeom>
        </p:spPr>
      </p:pic>
      <p:sp>
        <p:nvSpPr>
          <p:cNvPr id="3" name="Marcador de texto 2"/>
          <p:cNvSpPr>
            <a:spLocks noGrp="1"/>
          </p:cNvSpPr>
          <p:nvPr>
            <p:ph type="body" sz="quarter" idx="10" hasCustomPrompt="1"/>
          </p:nvPr>
        </p:nvSpPr>
        <p:spPr>
          <a:xfrm>
            <a:off x="1430431" y="1126877"/>
            <a:ext cx="7418922" cy="362226"/>
          </a:xfrm>
          <a:prstGeom prst="rect">
            <a:avLst/>
          </a:prstGeom>
        </p:spPr>
        <p:txBody>
          <a:bodyPr anchor="ctr">
            <a:normAutofit/>
          </a:bodyPr>
          <a:lstStyle>
            <a:lvl1pPr marL="0" indent="0">
              <a:buNone/>
              <a:defRPr sz="2000" b="1">
                <a:solidFill>
                  <a:srgbClr val="1D8A72"/>
                </a:solidFill>
              </a:defRPr>
            </a:lvl1pPr>
          </a:lstStyle>
          <a:p>
            <a:pPr lvl="0"/>
            <a:r>
              <a:rPr lang="es-CO" dirty="0"/>
              <a:t>Subtítulo si es necesario</a:t>
            </a:r>
          </a:p>
        </p:txBody>
      </p:sp>
      <p:sp>
        <p:nvSpPr>
          <p:cNvPr id="5" name="Título 4"/>
          <p:cNvSpPr>
            <a:spLocks noGrp="1"/>
          </p:cNvSpPr>
          <p:nvPr>
            <p:ph type="title" hasCustomPrompt="1"/>
          </p:nvPr>
        </p:nvSpPr>
        <p:spPr>
          <a:xfrm>
            <a:off x="1430431" y="435225"/>
            <a:ext cx="7418922" cy="618876"/>
          </a:xfrm>
          <a:prstGeom prst="rect">
            <a:avLst/>
          </a:prstGeom>
        </p:spPr>
        <p:txBody>
          <a:bodyPr anchor="ctr"/>
          <a:lstStyle>
            <a:lvl1pPr>
              <a:defRPr sz="2200" b="1" baseline="0">
                <a:solidFill>
                  <a:srgbClr val="094456"/>
                </a:solidFill>
                <a:latin typeface="+mn-lt"/>
              </a:defRPr>
            </a:lvl1pPr>
          </a:lstStyle>
          <a:p>
            <a:r>
              <a:rPr lang="es-CO" dirty="0"/>
              <a:t>TEMA</a:t>
            </a:r>
          </a:p>
        </p:txBody>
      </p:sp>
      <p:sp>
        <p:nvSpPr>
          <p:cNvPr id="15" name="Marcador de texto 14"/>
          <p:cNvSpPr>
            <a:spLocks noGrp="1"/>
          </p:cNvSpPr>
          <p:nvPr>
            <p:ph type="body" sz="quarter" idx="11" hasCustomPrompt="1"/>
          </p:nvPr>
        </p:nvSpPr>
        <p:spPr>
          <a:xfrm>
            <a:off x="1430430" y="5276850"/>
            <a:ext cx="8318888" cy="1066800"/>
          </a:xfrm>
          <a:prstGeom prst="rect">
            <a:avLst/>
          </a:prstGeom>
        </p:spPr>
        <p:txBody>
          <a:bodyPr>
            <a:normAutofit/>
          </a:bodyPr>
          <a:lstStyle>
            <a:lvl1pPr marL="0" indent="0" algn="just">
              <a:buFontTx/>
              <a:buNone/>
              <a:defRPr sz="1800" baseline="0"/>
            </a:lvl1pPr>
            <a:lvl2pPr>
              <a:defRPr sz="800"/>
            </a:lvl2pPr>
            <a:lvl3pPr>
              <a:defRPr sz="800"/>
            </a:lvl3pPr>
            <a:lvl4pPr>
              <a:defRPr sz="800"/>
            </a:lvl4pPr>
            <a:lvl5pPr>
              <a:defRPr sz="800"/>
            </a:lvl5pPr>
          </a:lstStyle>
          <a:p>
            <a:pPr lvl="0"/>
            <a:r>
              <a:rPr lang="es-CO" dirty="0"/>
              <a:t>Si se pone una imagen o una tabla de datos y es necesario que vaya acompañado de texto, procurar que no sea más de tres líneas. Preferiblemente donde vayan imágenes o cuadros, no excederse en párrafos.</a:t>
            </a:r>
          </a:p>
        </p:txBody>
      </p:sp>
      <p:sp>
        <p:nvSpPr>
          <p:cNvPr id="4" name="Marcador de contenido 3"/>
          <p:cNvSpPr>
            <a:spLocks noGrp="1"/>
          </p:cNvSpPr>
          <p:nvPr>
            <p:ph sz="quarter" idx="12" hasCustomPrompt="1"/>
          </p:nvPr>
        </p:nvSpPr>
        <p:spPr>
          <a:xfrm>
            <a:off x="2959292" y="1951838"/>
            <a:ext cx="7353779" cy="2862276"/>
          </a:xfrm>
          <a:prstGeom prst="rect">
            <a:avLst/>
          </a:prstGeom>
        </p:spPr>
        <p:txBody>
          <a:bodyPr/>
          <a:lstStyle>
            <a:lvl1pPr marL="0" indent="0">
              <a:buNone/>
              <a:defRPr sz="2200">
                <a:solidFill>
                  <a:schemeClr val="tx1">
                    <a:lumMod val="75000"/>
                    <a:lumOff val="25000"/>
                  </a:schemeClr>
                </a:solidFill>
                <a:latin typeface="+mj-lt"/>
              </a:defRPr>
            </a:lvl1pPr>
          </a:lstStyle>
          <a:p>
            <a:pPr lvl="0"/>
            <a:r>
              <a:rPr lang="es-CO" dirty="0"/>
              <a:t>Insertar Imagen o grafica si es necesaria</a:t>
            </a:r>
          </a:p>
        </p:txBody>
      </p:sp>
      <p:sp>
        <p:nvSpPr>
          <p:cNvPr id="2" name="Elipse 10">
            <a:extLst>
              <a:ext uri="{FF2B5EF4-FFF2-40B4-BE49-F238E27FC236}">
                <a16:creationId xmlns:a16="http://schemas.microsoft.com/office/drawing/2014/main" id="{6E682CF4-5839-4289-8D32-7825103FA47D}"/>
              </a:ext>
            </a:extLst>
          </p:cNvPr>
          <p:cNvSpPr/>
          <p:nvPr userDrawn="1"/>
        </p:nvSpPr>
        <p:spPr>
          <a:xfrm>
            <a:off x="641927" y="420057"/>
            <a:ext cx="649253" cy="649211"/>
          </a:xfrm>
          <a:prstGeom prst="ellipse">
            <a:avLst/>
          </a:prstGeom>
          <a:solidFill>
            <a:srgbClr val="1D8A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228600" rtl="0" eaLnBrk="1" fontAlgn="auto" latinLnBrk="0" hangingPunct="1">
              <a:lnSpc>
                <a:spcPct val="100000"/>
              </a:lnSpc>
              <a:spcBef>
                <a:spcPts val="0"/>
              </a:spcBef>
              <a:spcAft>
                <a:spcPts val="0"/>
              </a:spcAft>
              <a:buClrTx/>
              <a:buSzTx/>
              <a:buFontTx/>
              <a:buNone/>
              <a:tabLst/>
              <a:defRPr/>
            </a:pPr>
            <a:endParaRPr kumimoji="0" lang="es-CO" sz="33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6DAF420A-C350-47BE-A735-9F025579E7FC}"/>
              </a:ext>
            </a:extLst>
          </p:cNvPr>
          <p:cNvSpPr>
            <a:spLocks noGrp="1"/>
          </p:cNvSpPr>
          <p:nvPr>
            <p:ph type="body" sz="quarter" idx="13" hasCustomPrompt="1"/>
          </p:nvPr>
        </p:nvSpPr>
        <p:spPr>
          <a:xfrm>
            <a:off x="717714" y="527162"/>
            <a:ext cx="517559" cy="435002"/>
          </a:xfrm>
        </p:spPr>
        <p:txBody>
          <a:bodyPr>
            <a:noAutofit/>
          </a:bodyPr>
          <a:lstStyle>
            <a:lvl1pPr marL="0" indent="0" algn="ctr">
              <a:buNone/>
              <a:defRPr sz="3000" b="1">
                <a:solidFill>
                  <a:schemeClr val="bg1"/>
                </a:solidFill>
                <a:latin typeface="+mn-lt"/>
              </a:defRPr>
            </a:lvl1pPr>
          </a:lstStyle>
          <a:p>
            <a:pPr lvl="0"/>
            <a:r>
              <a:rPr lang="es-CO" dirty="0"/>
              <a:t>#</a:t>
            </a:r>
          </a:p>
        </p:txBody>
      </p:sp>
      <p:pic>
        <p:nvPicPr>
          <p:cNvPr id="9" name="Imagen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80251" y="233787"/>
            <a:ext cx="870469" cy="1368828"/>
          </a:xfrm>
          <a:prstGeom prst="rect">
            <a:avLst/>
          </a:prstGeom>
        </p:spPr>
      </p:pic>
    </p:spTree>
    <p:extLst>
      <p:ext uri="{BB962C8B-B14F-4D97-AF65-F5344CB8AC3E}">
        <p14:creationId xmlns:p14="http://schemas.microsoft.com/office/powerpoint/2010/main" val="3074262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B560690-00F7-F043-8F35-C7A32E55B0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47"/>
            <a:ext cx="12192000" cy="6857554"/>
          </a:xfrm>
          <a:prstGeom prst="rect">
            <a:avLst/>
          </a:prstGeom>
        </p:spPr>
      </p:pic>
      <p:sp>
        <p:nvSpPr>
          <p:cNvPr id="3" name="Marcador de texto 2"/>
          <p:cNvSpPr>
            <a:spLocks noGrp="1"/>
          </p:cNvSpPr>
          <p:nvPr>
            <p:ph type="body" sz="quarter" idx="10" hasCustomPrompt="1"/>
          </p:nvPr>
        </p:nvSpPr>
        <p:spPr>
          <a:xfrm>
            <a:off x="1430431" y="1126877"/>
            <a:ext cx="7418922" cy="362226"/>
          </a:xfrm>
          <a:prstGeom prst="rect">
            <a:avLst/>
          </a:prstGeom>
        </p:spPr>
        <p:txBody>
          <a:bodyPr anchor="ctr">
            <a:normAutofit/>
          </a:bodyPr>
          <a:lstStyle>
            <a:lvl1pPr marL="0" indent="0">
              <a:buNone/>
              <a:defRPr sz="2000" b="1">
                <a:solidFill>
                  <a:srgbClr val="1D8A72"/>
                </a:solidFill>
              </a:defRPr>
            </a:lvl1pPr>
          </a:lstStyle>
          <a:p>
            <a:pPr lvl="0"/>
            <a:r>
              <a:rPr lang="es-CO" dirty="0"/>
              <a:t>Subtítulo si es necesario</a:t>
            </a:r>
          </a:p>
        </p:txBody>
      </p:sp>
      <p:sp>
        <p:nvSpPr>
          <p:cNvPr id="5" name="Título 4"/>
          <p:cNvSpPr>
            <a:spLocks noGrp="1"/>
          </p:cNvSpPr>
          <p:nvPr>
            <p:ph type="title" hasCustomPrompt="1"/>
          </p:nvPr>
        </p:nvSpPr>
        <p:spPr>
          <a:xfrm>
            <a:off x="1430431" y="435225"/>
            <a:ext cx="7418922" cy="618876"/>
          </a:xfrm>
          <a:prstGeom prst="rect">
            <a:avLst/>
          </a:prstGeom>
        </p:spPr>
        <p:txBody>
          <a:bodyPr anchor="ctr"/>
          <a:lstStyle>
            <a:lvl1pPr>
              <a:defRPr sz="2200" b="1" baseline="0">
                <a:solidFill>
                  <a:srgbClr val="094456"/>
                </a:solidFill>
                <a:latin typeface="+mn-lt"/>
              </a:defRPr>
            </a:lvl1pPr>
          </a:lstStyle>
          <a:p>
            <a:r>
              <a:rPr lang="es-CO" dirty="0"/>
              <a:t>TEMA</a:t>
            </a:r>
          </a:p>
        </p:txBody>
      </p:sp>
      <p:sp>
        <p:nvSpPr>
          <p:cNvPr id="15" name="Marcador de texto 14"/>
          <p:cNvSpPr>
            <a:spLocks noGrp="1"/>
          </p:cNvSpPr>
          <p:nvPr>
            <p:ph type="body" sz="quarter" idx="11" hasCustomPrompt="1"/>
          </p:nvPr>
        </p:nvSpPr>
        <p:spPr>
          <a:xfrm>
            <a:off x="1430430" y="5276850"/>
            <a:ext cx="8318888" cy="1066800"/>
          </a:xfrm>
          <a:prstGeom prst="rect">
            <a:avLst/>
          </a:prstGeom>
        </p:spPr>
        <p:txBody>
          <a:bodyPr>
            <a:normAutofit/>
          </a:bodyPr>
          <a:lstStyle>
            <a:lvl1pPr marL="0" indent="0" algn="just">
              <a:buFontTx/>
              <a:buNone/>
              <a:defRPr sz="1800" baseline="0"/>
            </a:lvl1pPr>
            <a:lvl2pPr>
              <a:defRPr sz="800"/>
            </a:lvl2pPr>
            <a:lvl3pPr>
              <a:defRPr sz="800"/>
            </a:lvl3pPr>
            <a:lvl4pPr>
              <a:defRPr sz="800"/>
            </a:lvl4pPr>
            <a:lvl5pPr>
              <a:defRPr sz="800"/>
            </a:lvl5pPr>
          </a:lstStyle>
          <a:p>
            <a:pPr lvl="0"/>
            <a:r>
              <a:rPr lang="es-CO" dirty="0"/>
              <a:t>Si se pone una imagen o una tabla de datos y es necesario que vaya acompañado de texto, procurar que no sea más de tres líneas. Preferiblemente donde vayan imágenes o cuadros, no excederse en párrafos.</a:t>
            </a:r>
          </a:p>
        </p:txBody>
      </p:sp>
      <p:sp>
        <p:nvSpPr>
          <p:cNvPr id="4" name="Marcador de contenido 3"/>
          <p:cNvSpPr>
            <a:spLocks noGrp="1"/>
          </p:cNvSpPr>
          <p:nvPr>
            <p:ph sz="quarter" idx="12" hasCustomPrompt="1"/>
          </p:nvPr>
        </p:nvSpPr>
        <p:spPr>
          <a:xfrm>
            <a:off x="2959292" y="1951838"/>
            <a:ext cx="7353779" cy="2862276"/>
          </a:xfrm>
          <a:prstGeom prst="rect">
            <a:avLst/>
          </a:prstGeom>
        </p:spPr>
        <p:txBody>
          <a:bodyPr/>
          <a:lstStyle>
            <a:lvl1pPr marL="0" indent="0">
              <a:buNone/>
              <a:defRPr sz="2200">
                <a:solidFill>
                  <a:schemeClr val="tx1">
                    <a:lumMod val="75000"/>
                    <a:lumOff val="25000"/>
                  </a:schemeClr>
                </a:solidFill>
                <a:latin typeface="+mj-lt"/>
              </a:defRPr>
            </a:lvl1pPr>
          </a:lstStyle>
          <a:p>
            <a:pPr lvl="0"/>
            <a:r>
              <a:rPr lang="es-CO" dirty="0"/>
              <a:t>Insertar Imagen o grafica si es necesaria</a:t>
            </a:r>
          </a:p>
        </p:txBody>
      </p:sp>
      <p:pic>
        <p:nvPicPr>
          <p:cNvPr id="7" name="Imagen 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680251" y="233787"/>
            <a:ext cx="870469" cy="1368828"/>
          </a:xfrm>
          <a:prstGeom prst="rect">
            <a:avLst/>
          </a:prstGeom>
        </p:spPr>
      </p:pic>
    </p:spTree>
    <p:extLst>
      <p:ext uri="{BB962C8B-B14F-4D97-AF65-F5344CB8AC3E}">
        <p14:creationId xmlns:p14="http://schemas.microsoft.com/office/powerpoint/2010/main" val="259412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E9BEB4-6066-491C-9822-E5B502F4507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D1C9EEF-58F4-4FD0-9E48-D81D1968052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2296CD-F5D8-47C4-82E5-F1F7B32F4507}"/>
              </a:ext>
            </a:extLst>
          </p:cNvPr>
          <p:cNvSpPr>
            <a:spLocks noGrp="1"/>
          </p:cNvSpPr>
          <p:nvPr>
            <p:ph type="dt" sz="half" idx="10"/>
          </p:nvPr>
        </p:nvSpPr>
        <p:spPr/>
        <p:txBody>
          <a:bodyPr/>
          <a:lstStyle/>
          <a:p>
            <a:fld id="{9554611B-1A06-44FC-96D8-199118CE7DE2}" type="datetimeFigureOut">
              <a:rPr lang="es-ES" smtClean="0"/>
              <a:t>05/07/2022</a:t>
            </a:fld>
            <a:endParaRPr lang="es-ES"/>
          </a:p>
        </p:txBody>
      </p:sp>
      <p:sp>
        <p:nvSpPr>
          <p:cNvPr id="5" name="Marcador de pie de página 4">
            <a:extLst>
              <a:ext uri="{FF2B5EF4-FFF2-40B4-BE49-F238E27FC236}">
                <a16:creationId xmlns:a16="http://schemas.microsoft.com/office/drawing/2014/main" id="{DE61A613-FF45-4DD6-A6CF-78A2F5D1B8D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EC0ADC1-644B-4E4C-82AC-B18AA474EA01}"/>
              </a:ext>
            </a:extLst>
          </p:cNvPr>
          <p:cNvSpPr>
            <a:spLocks noGrp="1"/>
          </p:cNvSpPr>
          <p:nvPr>
            <p:ph type="sldNum" sz="quarter" idx="12"/>
          </p:nvPr>
        </p:nvSpPr>
        <p:spPr/>
        <p:txBody>
          <a:bodyPr/>
          <a:lstStyle/>
          <a:p>
            <a:fld id="{C08EDA1B-9DF9-46FE-BC5E-E112D4C829F5}" type="slidenum">
              <a:rPr lang="es-ES" smtClean="0"/>
              <a:t>‹Nº›</a:t>
            </a:fld>
            <a:endParaRPr lang="es-ES"/>
          </a:p>
        </p:txBody>
      </p:sp>
    </p:spTree>
    <p:extLst>
      <p:ext uri="{BB962C8B-B14F-4D97-AF65-F5344CB8AC3E}">
        <p14:creationId xmlns:p14="http://schemas.microsoft.com/office/powerpoint/2010/main" val="2077822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A9CDE993-2874-8842-BA69-40FAE70937E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7554"/>
          </a:xfrm>
          <a:prstGeom prst="rect">
            <a:avLst/>
          </a:prstGeom>
        </p:spPr>
      </p:pic>
      <p:sp>
        <p:nvSpPr>
          <p:cNvPr id="3" name="Título 1"/>
          <p:cNvSpPr>
            <a:spLocks noGrp="1"/>
          </p:cNvSpPr>
          <p:nvPr>
            <p:ph type="title" hasCustomPrompt="1"/>
          </p:nvPr>
        </p:nvSpPr>
        <p:spPr>
          <a:xfrm>
            <a:off x="1942829" y="2245518"/>
            <a:ext cx="8306341" cy="1325563"/>
          </a:xfrm>
          <a:prstGeom prst="rect">
            <a:avLst/>
          </a:prstGeom>
        </p:spPr>
        <p:txBody>
          <a:bodyPr anchor="ctr">
            <a:normAutofit/>
          </a:bodyPr>
          <a:lstStyle>
            <a:lvl1pPr algn="ctr">
              <a:defRPr sz="4800" b="1" baseline="0">
                <a:solidFill>
                  <a:srgbClr val="094456"/>
                </a:solidFill>
                <a:latin typeface="+mn-lt"/>
              </a:defRPr>
            </a:lvl1pPr>
          </a:lstStyle>
          <a:p>
            <a:r>
              <a:rPr lang="es-CO" dirty="0"/>
              <a:t>¡GRACIAS!</a:t>
            </a:r>
          </a:p>
        </p:txBody>
      </p:sp>
      <p:pic>
        <p:nvPicPr>
          <p:cNvPr id="2" name="Imagen 1">
            <a:hlinkClick r:id="rId3"/>
            <a:extLst>
              <a:ext uri="{FF2B5EF4-FFF2-40B4-BE49-F238E27FC236}">
                <a16:creationId xmlns:a16="http://schemas.microsoft.com/office/drawing/2014/main" id="{863508A7-0177-FF4B-9A98-3497669C1DA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138916" y="4012838"/>
            <a:ext cx="432491" cy="440179"/>
          </a:xfrm>
          <a:prstGeom prst="rect">
            <a:avLst/>
          </a:prstGeom>
        </p:spPr>
      </p:pic>
      <p:pic>
        <p:nvPicPr>
          <p:cNvPr id="4" name="Imagen 3">
            <a:hlinkClick r:id="rId3"/>
            <a:extLst>
              <a:ext uri="{FF2B5EF4-FFF2-40B4-BE49-F238E27FC236}">
                <a16:creationId xmlns:a16="http://schemas.microsoft.com/office/drawing/2014/main" id="{45F7374E-487F-DB4A-A035-94B3DA802F81}"/>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974104" y="4004585"/>
            <a:ext cx="432491" cy="440179"/>
          </a:xfrm>
          <a:prstGeom prst="rect">
            <a:avLst/>
          </a:prstGeom>
        </p:spPr>
      </p:pic>
      <p:pic>
        <p:nvPicPr>
          <p:cNvPr id="6" name="Imagen 5">
            <a:hlinkClick r:id="rId3"/>
            <a:extLst>
              <a:ext uri="{FF2B5EF4-FFF2-40B4-BE49-F238E27FC236}">
                <a16:creationId xmlns:a16="http://schemas.microsoft.com/office/drawing/2014/main" id="{CB22CCBC-23CF-E240-A2D1-7047929D4ADF}"/>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797262" y="4003589"/>
            <a:ext cx="432491" cy="440179"/>
          </a:xfrm>
          <a:prstGeom prst="rect">
            <a:avLst/>
          </a:prstGeom>
        </p:spPr>
      </p:pic>
      <p:sp>
        <p:nvSpPr>
          <p:cNvPr id="7" name="CuadroTexto 6">
            <a:extLst>
              <a:ext uri="{FF2B5EF4-FFF2-40B4-BE49-F238E27FC236}">
                <a16:creationId xmlns:a16="http://schemas.microsoft.com/office/drawing/2014/main" id="{244A1AFE-B7AD-3948-9594-BC358EE500B2}"/>
              </a:ext>
            </a:extLst>
          </p:cNvPr>
          <p:cNvSpPr txBox="1"/>
          <p:nvPr userDrawn="1"/>
        </p:nvSpPr>
        <p:spPr>
          <a:xfrm>
            <a:off x="5571407" y="3494449"/>
            <a:ext cx="1243005" cy="338554"/>
          </a:xfrm>
          <a:prstGeom prst="rect">
            <a:avLst/>
          </a:prstGeom>
          <a:noFill/>
        </p:spPr>
        <p:txBody>
          <a:bodyPr wrap="square" rtlCol="0">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s-CO" sz="1600" b="1" i="0" u="none" strike="noStrike" kern="1200" cap="none" spc="0" normalizeH="0" baseline="0" noProof="0" dirty="0">
                <a:ln>
                  <a:noFill/>
                </a:ln>
                <a:solidFill>
                  <a:srgbClr val="084356"/>
                </a:solidFill>
                <a:effectLst/>
                <a:uLnTx/>
                <a:uFillTx/>
                <a:latin typeface="Calibri" panose="020F0502020204030204"/>
                <a:ea typeface="+mn-ea"/>
                <a:cs typeface="+mn-cs"/>
              </a:rPr>
              <a:t>Síguenos en</a:t>
            </a:r>
            <a:r>
              <a:rPr kumimoji="0" lang="es-CO" sz="900" b="1" i="0" u="none" strike="noStrike" kern="1200" cap="none" spc="0" normalizeH="0" baseline="0" noProof="0" dirty="0">
                <a:ln>
                  <a:noFill/>
                </a:ln>
                <a:solidFill>
                  <a:srgbClr val="084356"/>
                </a:solidFill>
                <a:effectLst/>
                <a:uLnTx/>
                <a:uFillTx/>
                <a:latin typeface="Calibri" panose="020F0502020204030204"/>
                <a:ea typeface="+mn-ea"/>
                <a:cs typeface="+mn-cs"/>
              </a:rPr>
              <a:t>:  </a:t>
            </a:r>
          </a:p>
        </p:txBody>
      </p:sp>
      <p:sp>
        <p:nvSpPr>
          <p:cNvPr id="8" name="Rectángulo 7">
            <a:hlinkClick r:id="rId3"/>
            <a:extLst>
              <a:ext uri="{FF2B5EF4-FFF2-40B4-BE49-F238E27FC236}">
                <a16:creationId xmlns:a16="http://schemas.microsoft.com/office/drawing/2014/main" id="{1E6E1841-5BCB-7544-A681-2B20C243BDCF}"/>
              </a:ext>
            </a:extLst>
          </p:cNvPr>
          <p:cNvSpPr/>
          <p:nvPr userDrawn="1"/>
        </p:nvSpPr>
        <p:spPr>
          <a:xfrm>
            <a:off x="5139519" y="4620270"/>
            <a:ext cx="2201120" cy="830997"/>
          </a:xfrm>
          <a:prstGeom prst="rect">
            <a:avLst/>
          </a:prstGeom>
        </p:spPr>
        <p:txBody>
          <a:bodyPr wrap="square">
            <a:spAutoFit/>
          </a:body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s-CO" sz="2400" b="1" i="0" u="none" strike="noStrike" kern="1200" cap="none" spc="0" normalizeH="0" baseline="0" noProof="0" dirty="0">
                <a:ln>
                  <a:noFill/>
                </a:ln>
                <a:solidFill>
                  <a:srgbClr val="BED100"/>
                </a:solidFill>
                <a:effectLst/>
                <a:uLnTx/>
                <a:uFillTx/>
                <a:latin typeface="Calibri" panose="020F0502020204030204"/>
                <a:ea typeface="+mn-ea"/>
                <a:cs typeface="+mn-cs"/>
              </a:rPr>
              <a:t>www.idu.gov.co</a:t>
            </a:r>
          </a:p>
        </p:txBody>
      </p:sp>
      <p:pic>
        <p:nvPicPr>
          <p:cNvPr id="10" name="Imagen 9"/>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482878" y="390345"/>
            <a:ext cx="2380939" cy="1089164"/>
          </a:xfrm>
          <a:prstGeom prst="rect">
            <a:avLst/>
          </a:prstGeom>
        </p:spPr>
      </p:pic>
      <p:sp>
        <p:nvSpPr>
          <p:cNvPr id="11" name="TextBox 1">
            <a:extLst>
              <a:ext uri="{FF2B5EF4-FFF2-40B4-BE49-F238E27FC236}">
                <a16:creationId xmlns:a16="http://schemas.microsoft.com/office/drawing/2014/main" id="{388C1E9D-27A7-40B1-A417-0FEADEC2CB4D}"/>
              </a:ext>
            </a:extLst>
          </p:cNvPr>
          <p:cNvSpPr txBox="1"/>
          <p:nvPr userDrawn="1"/>
        </p:nvSpPr>
        <p:spPr>
          <a:xfrm>
            <a:off x="0" y="6653959"/>
            <a:ext cx="12192000" cy="230832"/>
          </a:xfrm>
          <a:prstGeom prst="rect">
            <a:avLst/>
          </a:prstGeom>
          <a:noFill/>
        </p:spPr>
        <p:txBody>
          <a:bodyPr wrap="square">
            <a:spAutoFit/>
          </a:bodyPr>
          <a:lstStyle/>
          <a:p>
            <a:pPr marL="0" marR="0" lvl="0" indent="0" algn="ctr" defTabSz="228600" rtl="0" eaLnBrk="1" fontAlgn="auto" latinLnBrk="0" hangingPunct="1">
              <a:lnSpc>
                <a:spcPct val="100000"/>
              </a:lnSpc>
              <a:spcBef>
                <a:spcPts val="0"/>
              </a:spcBef>
              <a:spcAft>
                <a:spcPts val="0"/>
              </a:spcAft>
              <a:buClrTx/>
              <a:buSzTx/>
              <a:buFontTx/>
              <a:buNone/>
              <a:tabLst/>
              <a:defRPr/>
            </a:pPr>
            <a:r>
              <a:rPr kumimoji="0" lang="es-CO" sz="900" b="1" i="0" u="none" strike="noStrike" kern="1200" cap="none" spc="0" normalizeH="0" baseline="0" noProof="0" dirty="0">
                <a:ln>
                  <a:noFill/>
                </a:ln>
                <a:solidFill>
                  <a:srgbClr val="ADB608"/>
                </a:solidFill>
                <a:effectLst/>
                <a:uLnTx/>
                <a:uFillTx/>
                <a:latin typeface="Lucida Grande"/>
                <a:ea typeface="+mn-ea"/>
                <a:cs typeface="+mn-cs"/>
              </a:rPr>
              <a:t>FO-CO-03 Versión 6</a:t>
            </a:r>
            <a:endParaRPr kumimoji="0" lang="es-CO" sz="900" b="1" i="0" u="none" strike="noStrike" kern="1200" cap="none" spc="0" normalizeH="0" baseline="0" noProof="0" dirty="0">
              <a:ln>
                <a:noFill/>
              </a:ln>
              <a:solidFill>
                <a:srgbClr val="ADB60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84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31816-A994-4264-A10E-58F32433C7A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CA4458-20C9-4CA1-86A3-CC022A8C01C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8F44490-F24B-4886-95E5-952F014BC43F}"/>
              </a:ext>
            </a:extLst>
          </p:cNvPr>
          <p:cNvSpPr>
            <a:spLocks noGrp="1"/>
          </p:cNvSpPr>
          <p:nvPr>
            <p:ph type="dt" sz="half" idx="10"/>
          </p:nvPr>
        </p:nvSpPr>
        <p:spPr/>
        <p:txBody>
          <a:bodyPr/>
          <a:lstStyle/>
          <a:p>
            <a:fld id="{9554611B-1A06-44FC-96D8-199118CE7DE2}" type="datetimeFigureOut">
              <a:rPr lang="es-ES" smtClean="0"/>
              <a:t>05/07/2022</a:t>
            </a:fld>
            <a:endParaRPr lang="es-ES"/>
          </a:p>
        </p:txBody>
      </p:sp>
      <p:sp>
        <p:nvSpPr>
          <p:cNvPr id="5" name="Marcador de pie de página 4">
            <a:extLst>
              <a:ext uri="{FF2B5EF4-FFF2-40B4-BE49-F238E27FC236}">
                <a16:creationId xmlns:a16="http://schemas.microsoft.com/office/drawing/2014/main" id="{6A6174D5-F5D4-4184-A68E-AFA2F238EA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6DBD6C-DD94-4276-9177-9964D0C4C371}"/>
              </a:ext>
            </a:extLst>
          </p:cNvPr>
          <p:cNvSpPr>
            <a:spLocks noGrp="1"/>
          </p:cNvSpPr>
          <p:nvPr>
            <p:ph type="sldNum" sz="quarter" idx="12"/>
          </p:nvPr>
        </p:nvSpPr>
        <p:spPr/>
        <p:txBody>
          <a:bodyPr/>
          <a:lstStyle/>
          <a:p>
            <a:fld id="{C08EDA1B-9DF9-46FE-BC5E-E112D4C829F5}" type="slidenum">
              <a:rPr lang="es-ES" smtClean="0"/>
              <a:t>‹Nº›</a:t>
            </a:fld>
            <a:endParaRPr lang="es-ES"/>
          </a:p>
        </p:txBody>
      </p:sp>
    </p:spTree>
    <p:extLst>
      <p:ext uri="{BB962C8B-B14F-4D97-AF65-F5344CB8AC3E}">
        <p14:creationId xmlns:p14="http://schemas.microsoft.com/office/powerpoint/2010/main" val="199876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A7D37-AA39-4B28-A623-8CA4A7BA15D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9A8E148-E0A0-4462-A97F-66F35BBE62E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61CDFE-6B6B-4EA1-B88C-30501891AA3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1491542-D405-40A0-8574-433EC7FCABA1}"/>
              </a:ext>
            </a:extLst>
          </p:cNvPr>
          <p:cNvSpPr>
            <a:spLocks noGrp="1"/>
          </p:cNvSpPr>
          <p:nvPr>
            <p:ph type="dt" sz="half" idx="10"/>
          </p:nvPr>
        </p:nvSpPr>
        <p:spPr/>
        <p:txBody>
          <a:bodyPr/>
          <a:lstStyle/>
          <a:p>
            <a:fld id="{9554611B-1A06-44FC-96D8-199118CE7DE2}" type="datetimeFigureOut">
              <a:rPr lang="es-ES" smtClean="0"/>
              <a:t>05/07/2022</a:t>
            </a:fld>
            <a:endParaRPr lang="es-ES"/>
          </a:p>
        </p:txBody>
      </p:sp>
      <p:sp>
        <p:nvSpPr>
          <p:cNvPr id="6" name="Marcador de pie de página 5">
            <a:extLst>
              <a:ext uri="{FF2B5EF4-FFF2-40B4-BE49-F238E27FC236}">
                <a16:creationId xmlns:a16="http://schemas.microsoft.com/office/drawing/2014/main" id="{D8270F00-86FD-4001-8247-19D894AF7AA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BE00378-7256-4003-B487-59D900DEDA4B}"/>
              </a:ext>
            </a:extLst>
          </p:cNvPr>
          <p:cNvSpPr>
            <a:spLocks noGrp="1"/>
          </p:cNvSpPr>
          <p:nvPr>
            <p:ph type="sldNum" sz="quarter" idx="12"/>
          </p:nvPr>
        </p:nvSpPr>
        <p:spPr/>
        <p:txBody>
          <a:bodyPr/>
          <a:lstStyle/>
          <a:p>
            <a:fld id="{C08EDA1B-9DF9-46FE-BC5E-E112D4C829F5}" type="slidenum">
              <a:rPr lang="es-ES" smtClean="0"/>
              <a:t>‹Nº›</a:t>
            </a:fld>
            <a:endParaRPr lang="es-ES"/>
          </a:p>
        </p:txBody>
      </p:sp>
    </p:spTree>
    <p:extLst>
      <p:ext uri="{BB962C8B-B14F-4D97-AF65-F5344CB8AC3E}">
        <p14:creationId xmlns:p14="http://schemas.microsoft.com/office/powerpoint/2010/main" val="3446816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A804CB-7F81-467E-A4BE-25766414B73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ECD6BA-7982-4BA9-8D16-5E391C236C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BFEF9AE-8ADD-426F-8BFD-DDC8AD67520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6A83322-F849-41B7-AECD-865FA03E63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B5B1813-DB7C-424F-AF61-CE2725C36FC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21C24A-7202-434F-B062-87391606D026}"/>
              </a:ext>
            </a:extLst>
          </p:cNvPr>
          <p:cNvSpPr>
            <a:spLocks noGrp="1"/>
          </p:cNvSpPr>
          <p:nvPr>
            <p:ph type="dt" sz="half" idx="10"/>
          </p:nvPr>
        </p:nvSpPr>
        <p:spPr/>
        <p:txBody>
          <a:bodyPr/>
          <a:lstStyle/>
          <a:p>
            <a:fld id="{9554611B-1A06-44FC-96D8-199118CE7DE2}" type="datetimeFigureOut">
              <a:rPr lang="es-ES" smtClean="0"/>
              <a:t>05/07/2022</a:t>
            </a:fld>
            <a:endParaRPr lang="es-ES"/>
          </a:p>
        </p:txBody>
      </p:sp>
      <p:sp>
        <p:nvSpPr>
          <p:cNvPr id="8" name="Marcador de pie de página 7">
            <a:extLst>
              <a:ext uri="{FF2B5EF4-FFF2-40B4-BE49-F238E27FC236}">
                <a16:creationId xmlns:a16="http://schemas.microsoft.com/office/drawing/2014/main" id="{2C69A02F-229D-472B-8FF7-E44183F627B1}"/>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BBD7473-9284-4E02-AD3E-F01BA26FE8F4}"/>
              </a:ext>
            </a:extLst>
          </p:cNvPr>
          <p:cNvSpPr>
            <a:spLocks noGrp="1"/>
          </p:cNvSpPr>
          <p:nvPr>
            <p:ph type="sldNum" sz="quarter" idx="12"/>
          </p:nvPr>
        </p:nvSpPr>
        <p:spPr/>
        <p:txBody>
          <a:bodyPr/>
          <a:lstStyle/>
          <a:p>
            <a:fld id="{C08EDA1B-9DF9-46FE-BC5E-E112D4C829F5}" type="slidenum">
              <a:rPr lang="es-ES" smtClean="0"/>
              <a:t>‹Nº›</a:t>
            </a:fld>
            <a:endParaRPr lang="es-ES"/>
          </a:p>
        </p:txBody>
      </p:sp>
    </p:spTree>
    <p:extLst>
      <p:ext uri="{BB962C8B-B14F-4D97-AF65-F5344CB8AC3E}">
        <p14:creationId xmlns:p14="http://schemas.microsoft.com/office/powerpoint/2010/main" val="685487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DDF75-5C64-4291-9E93-A816261DCBC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81BABB3-7C27-44E5-BE7B-4AEA4FAAA250}"/>
              </a:ext>
            </a:extLst>
          </p:cNvPr>
          <p:cNvSpPr>
            <a:spLocks noGrp="1"/>
          </p:cNvSpPr>
          <p:nvPr>
            <p:ph type="dt" sz="half" idx="10"/>
          </p:nvPr>
        </p:nvSpPr>
        <p:spPr/>
        <p:txBody>
          <a:bodyPr/>
          <a:lstStyle/>
          <a:p>
            <a:fld id="{9554611B-1A06-44FC-96D8-199118CE7DE2}" type="datetimeFigureOut">
              <a:rPr lang="es-ES" smtClean="0"/>
              <a:t>05/07/2022</a:t>
            </a:fld>
            <a:endParaRPr lang="es-ES"/>
          </a:p>
        </p:txBody>
      </p:sp>
      <p:sp>
        <p:nvSpPr>
          <p:cNvPr id="4" name="Marcador de pie de página 3">
            <a:extLst>
              <a:ext uri="{FF2B5EF4-FFF2-40B4-BE49-F238E27FC236}">
                <a16:creationId xmlns:a16="http://schemas.microsoft.com/office/drawing/2014/main" id="{2C67223E-ACD5-405C-8186-7B012DE3C65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ACA0AAA-FCA0-4255-AE68-7539E48C692C}"/>
              </a:ext>
            </a:extLst>
          </p:cNvPr>
          <p:cNvSpPr>
            <a:spLocks noGrp="1"/>
          </p:cNvSpPr>
          <p:nvPr>
            <p:ph type="sldNum" sz="quarter" idx="12"/>
          </p:nvPr>
        </p:nvSpPr>
        <p:spPr/>
        <p:txBody>
          <a:bodyPr/>
          <a:lstStyle/>
          <a:p>
            <a:fld id="{C08EDA1B-9DF9-46FE-BC5E-E112D4C829F5}" type="slidenum">
              <a:rPr lang="es-ES" smtClean="0"/>
              <a:t>‹Nº›</a:t>
            </a:fld>
            <a:endParaRPr lang="es-ES"/>
          </a:p>
        </p:txBody>
      </p:sp>
    </p:spTree>
    <p:extLst>
      <p:ext uri="{BB962C8B-B14F-4D97-AF65-F5344CB8AC3E}">
        <p14:creationId xmlns:p14="http://schemas.microsoft.com/office/powerpoint/2010/main" val="336339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CDDEB4C-5853-4446-BEB6-33C7A23C86E0}"/>
              </a:ext>
            </a:extLst>
          </p:cNvPr>
          <p:cNvSpPr>
            <a:spLocks noGrp="1"/>
          </p:cNvSpPr>
          <p:nvPr>
            <p:ph type="dt" sz="half" idx="10"/>
          </p:nvPr>
        </p:nvSpPr>
        <p:spPr/>
        <p:txBody>
          <a:bodyPr/>
          <a:lstStyle/>
          <a:p>
            <a:fld id="{9554611B-1A06-44FC-96D8-199118CE7DE2}" type="datetimeFigureOut">
              <a:rPr lang="es-ES" smtClean="0"/>
              <a:t>05/07/2022</a:t>
            </a:fld>
            <a:endParaRPr lang="es-ES"/>
          </a:p>
        </p:txBody>
      </p:sp>
      <p:sp>
        <p:nvSpPr>
          <p:cNvPr id="3" name="Marcador de pie de página 2">
            <a:extLst>
              <a:ext uri="{FF2B5EF4-FFF2-40B4-BE49-F238E27FC236}">
                <a16:creationId xmlns:a16="http://schemas.microsoft.com/office/drawing/2014/main" id="{547F6882-4361-4B06-AB4A-215A90A9959A}"/>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805A42E-AEAB-4E78-8988-15B6AF9C1A9D}"/>
              </a:ext>
            </a:extLst>
          </p:cNvPr>
          <p:cNvSpPr>
            <a:spLocks noGrp="1"/>
          </p:cNvSpPr>
          <p:nvPr>
            <p:ph type="sldNum" sz="quarter" idx="12"/>
          </p:nvPr>
        </p:nvSpPr>
        <p:spPr/>
        <p:txBody>
          <a:bodyPr/>
          <a:lstStyle/>
          <a:p>
            <a:fld id="{C08EDA1B-9DF9-46FE-BC5E-E112D4C829F5}" type="slidenum">
              <a:rPr lang="es-ES" smtClean="0"/>
              <a:t>‹Nº›</a:t>
            </a:fld>
            <a:endParaRPr lang="es-ES"/>
          </a:p>
        </p:txBody>
      </p:sp>
    </p:spTree>
    <p:extLst>
      <p:ext uri="{BB962C8B-B14F-4D97-AF65-F5344CB8AC3E}">
        <p14:creationId xmlns:p14="http://schemas.microsoft.com/office/powerpoint/2010/main" val="9637460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2C3D-C8D5-4F6A-8514-EB74380EB04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8ABEEA1-A3EC-4AFC-BC68-B91673023D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E24E88A-A2E9-4391-8800-CD8D880A54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E5E65B-6103-4F73-8FDD-6C2E4D5C6B8B}"/>
              </a:ext>
            </a:extLst>
          </p:cNvPr>
          <p:cNvSpPr>
            <a:spLocks noGrp="1"/>
          </p:cNvSpPr>
          <p:nvPr>
            <p:ph type="dt" sz="half" idx="10"/>
          </p:nvPr>
        </p:nvSpPr>
        <p:spPr/>
        <p:txBody>
          <a:bodyPr/>
          <a:lstStyle/>
          <a:p>
            <a:fld id="{9554611B-1A06-44FC-96D8-199118CE7DE2}" type="datetimeFigureOut">
              <a:rPr lang="es-ES" smtClean="0"/>
              <a:t>05/07/2022</a:t>
            </a:fld>
            <a:endParaRPr lang="es-ES"/>
          </a:p>
        </p:txBody>
      </p:sp>
      <p:sp>
        <p:nvSpPr>
          <p:cNvPr id="6" name="Marcador de pie de página 5">
            <a:extLst>
              <a:ext uri="{FF2B5EF4-FFF2-40B4-BE49-F238E27FC236}">
                <a16:creationId xmlns:a16="http://schemas.microsoft.com/office/drawing/2014/main" id="{530F391E-0FA9-44F3-A72E-77D985DC325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A7F5D37-7441-4E26-A28F-217EDF46F0F4}"/>
              </a:ext>
            </a:extLst>
          </p:cNvPr>
          <p:cNvSpPr>
            <a:spLocks noGrp="1"/>
          </p:cNvSpPr>
          <p:nvPr>
            <p:ph type="sldNum" sz="quarter" idx="12"/>
          </p:nvPr>
        </p:nvSpPr>
        <p:spPr/>
        <p:txBody>
          <a:bodyPr/>
          <a:lstStyle/>
          <a:p>
            <a:fld id="{C08EDA1B-9DF9-46FE-BC5E-E112D4C829F5}" type="slidenum">
              <a:rPr lang="es-ES" smtClean="0"/>
              <a:t>‹Nº›</a:t>
            </a:fld>
            <a:endParaRPr lang="es-ES"/>
          </a:p>
        </p:txBody>
      </p:sp>
    </p:spTree>
    <p:extLst>
      <p:ext uri="{BB962C8B-B14F-4D97-AF65-F5344CB8AC3E}">
        <p14:creationId xmlns:p14="http://schemas.microsoft.com/office/powerpoint/2010/main" val="602280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7BCEDF-7392-4733-AC89-A87BD903273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3E3E18DF-C52C-41F0-8138-CFE9C3CE5C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195A6E1A-197A-4B46-8E1D-D5E611C556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C2BF3C0-5C1C-4664-9F42-A400E5D8D1E8}"/>
              </a:ext>
            </a:extLst>
          </p:cNvPr>
          <p:cNvSpPr>
            <a:spLocks noGrp="1"/>
          </p:cNvSpPr>
          <p:nvPr>
            <p:ph type="dt" sz="half" idx="10"/>
          </p:nvPr>
        </p:nvSpPr>
        <p:spPr/>
        <p:txBody>
          <a:bodyPr/>
          <a:lstStyle/>
          <a:p>
            <a:fld id="{9554611B-1A06-44FC-96D8-199118CE7DE2}" type="datetimeFigureOut">
              <a:rPr lang="es-ES" smtClean="0"/>
              <a:t>05/07/2022</a:t>
            </a:fld>
            <a:endParaRPr lang="es-ES"/>
          </a:p>
        </p:txBody>
      </p:sp>
      <p:sp>
        <p:nvSpPr>
          <p:cNvPr id="6" name="Marcador de pie de página 5">
            <a:extLst>
              <a:ext uri="{FF2B5EF4-FFF2-40B4-BE49-F238E27FC236}">
                <a16:creationId xmlns:a16="http://schemas.microsoft.com/office/drawing/2014/main" id="{CF5EDAB0-FAA9-466B-9503-3E4162423D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C4CD0AC-F039-4F02-A446-846DD5EA95F9}"/>
              </a:ext>
            </a:extLst>
          </p:cNvPr>
          <p:cNvSpPr>
            <a:spLocks noGrp="1"/>
          </p:cNvSpPr>
          <p:nvPr>
            <p:ph type="sldNum" sz="quarter" idx="12"/>
          </p:nvPr>
        </p:nvSpPr>
        <p:spPr/>
        <p:txBody>
          <a:bodyPr/>
          <a:lstStyle/>
          <a:p>
            <a:fld id="{C08EDA1B-9DF9-46FE-BC5E-E112D4C829F5}" type="slidenum">
              <a:rPr lang="es-ES" smtClean="0"/>
              <a:t>‹Nº›</a:t>
            </a:fld>
            <a:endParaRPr lang="es-ES"/>
          </a:p>
        </p:txBody>
      </p:sp>
    </p:spTree>
    <p:extLst>
      <p:ext uri="{BB962C8B-B14F-4D97-AF65-F5344CB8AC3E}">
        <p14:creationId xmlns:p14="http://schemas.microsoft.com/office/powerpoint/2010/main" val="3190708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D2CE446-16C1-40C2-B66D-0E99526968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85702F-4B23-4FD9-86FB-463F5AC9C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B10863F-A8C9-42C6-A1F6-A0CEEFB1EC4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4611B-1A06-44FC-96D8-199118CE7DE2}" type="datetimeFigureOut">
              <a:rPr lang="es-ES" smtClean="0"/>
              <a:t>05/07/2022</a:t>
            </a:fld>
            <a:endParaRPr lang="es-ES"/>
          </a:p>
        </p:txBody>
      </p:sp>
      <p:sp>
        <p:nvSpPr>
          <p:cNvPr id="5" name="Marcador de pie de página 4">
            <a:extLst>
              <a:ext uri="{FF2B5EF4-FFF2-40B4-BE49-F238E27FC236}">
                <a16:creationId xmlns:a16="http://schemas.microsoft.com/office/drawing/2014/main" id="{2000E58E-727D-44DD-B2FA-BC6D5F279C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9FC4762-1D33-4804-9876-934C303FE8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8EDA1B-9DF9-46FE-BC5E-E112D4C829F5}" type="slidenum">
              <a:rPr lang="es-ES" smtClean="0"/>
              <a:t>‹Nº›</a:t>
            </a:fld>
            <a:endParaRPr lang="es-ES"/>
          </a:p>
        </p:txBody>
      </p:sp>
    </p:spTree>
    <p:extLst>
      <p:ext uri="{BB962C8B-B14F-4D97-AF65-F5344CB8AC3E}">
        <p14:creationId xmlns:p14="http://schemas.microsoft.com/office/powerpoint/2010/main" val="31388507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838255" y="1932039"/>
            <a:ext cx="10515491" cy="4244924"/>
          </a:xfrm>
          <a:prstGeom prst="rect">
            <a:avLst/>
          </a:prstGeom>
        </p:spPr>
        <p:txBody>
          <a:bodyPr vert="horz" lIns="91440" tIns="45720" rIns="91440" bIns="45720" rtlCol="0">
            <a:normAutofit/>
          </a:bodyPr>
          <a:lstStyle/>
          <a:p>
            <a:pPr lvl="0"/>
            <a:r>
              <a:rPr lang="es-CO" dirty="0"/>
              <a:t>Las diapositivas no deben ir recargadas en textos.</a:t>
            </a:r>
          </a:p>
          <a:p>
            <a:pPr lvl="0"/>
            <a:r>
              <a:rPr lang="es-CO" dirty="0"/>
              <a:t>Procurar que la información que se proyecta sea clara y contundente</a:t>
            </a:r>
          </a:p>
          <a:p>
            <a:pPr lvl="0"/>
            <a:r>
              <a:rPr lang="es-CO" dirty="0"/>
              <a:t>Entre menos texto, mucho más legible agradable a la vista.</a:t>
            </a:r>
          </a:p>
          <a:p>
            <a:pPr lvl="0"/>
            <a:r>
              <a:rPr lang="es-CO" dirty="0"/>
              <a:t>No saturar las diapositivas de mucha información.</a:t>
            </a:r>
          </a:p>
          <a:p>
            <a:pPr lvl="0"/>
            <a:r>
              <a:rPr lang="es-CO" dirty="0"/>
              <a:t>No es necesario que la letra vaya en un tamaño exageradamente grande. La noción de espacio en la diapositiva genera dinamismo y no contamina la vista del receptor. </a:t>
            </a:r>
          </a:p>
        </p:txBody>
      </p:sp>
      <p:sp>
        <p:nvSpPr>
          <p:cNvPr id="4" name="Marcador de título 3"/>
          <p:cNvSpPr>
            <a:spLocks noGrp="1"/>
          </p:cNvSpPr>
          <p:nvPr>
            <p:ph type="title"/>
          </p:nvPr>
        </p:nvSpPr>
        <p:spPr>
          <a:xfrm>
            <a:off x="838255" y="471949"/>
            <a:ext cx="10515491" cy="1218739"/>
          </a:xfrm>
          <a:prstGeom prst="rect">
            <a:avLst/>
          </a:prstGeom>
        </p:spPr>
        <p:txBody>
          <a:bodyPr vert="horz" lIns="91440" tIns="45720" rIns="91440" bIns="45720" rtlCol="0" anchor="ctr">
            <a:normAutofit/>
          </a:bodyPr>
          <a:lstStyle/>
          <a:p>
            <a:r>
              <a:rPr lang="es-ES" dirty="0"/>
              <a:t>RECOMENDACIONES PARA EL USO DE ESTA PLANTILLA</a:t>
            </a:r>
            <a:endParaRPr lang="es-CO" dirty="0"/>
          </a:p>
        </p:txBody>
      </p:sp>
    </p:spTree>
    <p:extLst>
      <p:ext uri="{BB962C8B-B14F-4D97-AF65-F5344CB8AC3E}">
        <p14:creationId xmlns:p14="http://schemas.microsoft.com/office/powerpoint/2010/main" val="273181765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Lst>
  <p:txStyles>
    <p:titleStyle>
      <a:lvl1pPr algn="l" defTabSz="914355" rtl="0" eaLnBrk="1" latinLnBrk="0" hangingPunct="1">
        <a:lnSpc>
          <a:spcPct val="90000"/>
        </a:lnSpc>
        <a:spcBef>
          <a:spcPct val="0"/>
        </a:spcBef>
        <a:buNone/>
        <a:defRPr sz="4000" b="1" kern="1200" baseline="0">
          <a:solidFill>
            <a:srgbClr val="094456"/>
          </a:solidFill>
          <a:latin typeface="+mn-lt"/>
          <a:ea typeface="+mj-ea"/>
          <a:cs typeface="+mj-cs"/>
        </a:defRPr>
      </a:lvl1pPr>
    </p:titleStyle>
    <p:bodyStyle>
      <a:lvl1pPr marL="228589" indent="-228589" algn="l" defTabSz="914355" rtl="0" eaLnBrk="1" latinLnBrk="0" hangingPunct="1">
        <a:lnSpc>
          <a:spcPct val="90000"/>
        </a:lnSpc>
        <a:spcBef>
          <a:spcPts val="1000"/>
        </a:spcBef>
        <a:buFont typeface="Arial" panose="020B0604020202020204" pitchFamily="34" charset="0"/>
        <a:buChar char="•"/>
        <a:defRPr sz="2400" kern="1200">
          <a:solidFill>
            <a:schemeClr val="tx1">
              <a:lumMod val="75000"/>
              <a:lumOff val="25000"/>
            </a:schemeClr>
          </a:solidFill>
          <a:latin typeface="+mj-lt"/>
          <a:ea typeface="+mn-ea"/>
          <a:cs typeface="+mn-cs"/>
        </a:defRPr>
      </a:lvl1pPr>
      <a:lvl2pPr marL="685766" indent="-228589" algn="l" defTabSz="91435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3" indent="-228589" algn="l" defTabSz="91435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7"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5"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7"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3"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7" algn="l" defTabSz="91435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png"/><Relationship Id="rId3" Type="http://schemas.openxmlformats.org/officeDocument/2006/relationships/notesSlide" Target="../notesSlides/notesSlide7.xml"/><Relationship Id="rId7" Type="http://schemas.openxmlformats.org/officeDocument/2006/relationships/image" Target="../media/image41.png"/><Relationship Id="rId12" Type="http://schemas.openxmlformats.org/officeDocument/2006/relationships/image" Target="../media/image46.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1.emf"/></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a:t>RENDICIÓN DE CUENTAS</a:t>
            </a:r>
          </a:p>
        </p:txBody>
      </p:sp>
      <p:sp>
        <p:nvSpPr>
          <p:cNvPr id="3" name="Marcador de texto 2"/>
          <p:cNvSpPr>
            <a:spLocks noGrp="1"/>
          </p:cNvSpPr>
          <p:nvPr>
            <p:ph type="body" sz="quarter" idx="10"/>
          </p:nvPr>
        </p:nvSpPr>
        <p:spPr/>
        <p:txBody>
          <a:bodyPr>
            <a:normAutofit fontScale="85000" lnSpcReduction="20000"/>
          </a:bodyPr>
          <a:lstStyle/>
          <a:p>
            <a:pPr algn="ctr"/>
            <a:r>
              <a:rPr lang="es-ES" dirty="0"/>
              <a:t>LOCALIDAD DE CIUDAD </a:t>
            </a:r>
            <a:r>
              <a:rPr lang="es-ES" dirty="0" smtClean="0"/>
              <a:t>BOLIVAR</a:t>
            </a:r>
          </a:p>
          <a:p>
            <a:pPr algn="ctr"/>
            <a:r>
              <a:rPr lang="es-ES" dirty="0" smtClean="0"/>
              <a:t>Diciembre 2021</a:t>
            </a:r>
            <a:endParaRPr lang="es-CO" dirty="0"/>
          </a:p>
        </p:txBody>
      </p:sp>
    </p:spTree>
    <p:extLst>
      <p:ext uri="{BB962C8B-B14F-4D97-AF65-F5344CB8AC3E}">
        <p14:creationId xmlns:p14="http://schemas.microsoft.com/office/powerpoint/2010/main" val="2875574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0"/>
          <p:cNvSpPr txBox="1">
            <a:spLocks noGrp="1"/>
          </p:cNvSpPr>
          <p:nvPr>
            <p:ph type="title"/>
          </p:nvPr>
        </p:nvSpPr>
        <p:spPr>
          <a:xfrm>
            <a:off x="1365780" y="154773"/>
            <a:ext cx="9616881" cy="618900"/>
          </a:xfrm>
          <a:prstGeom prst="rect">
            <a:avLst/>
          </a:prstGeom>
          <a:noFill/>
          <a:ln>
            <a:noFill/>
          </a:ln>
        </p:spPr>
        <p:txBody>
          <a:bodyPr spcFirstLastPara="1" vert="horz" wrap="square" lIns="45713" tIns="22850" rIns="45713" bIns="22850" rtlCol="0" anchor="ctr" anchorCtr="0">
            <a:normAutofit/>
          </a:bodyPr>
          <a:lstStyle/>
          <a:p>
            <a:r>
              <a:rPr lang="es-ES" dirty="0"/>
              <a:t>INTERSECCIÓN A DESNIVEL EN LA AUTOPISTA SUR (NQS) CON AVENIDA BOSA</a:t>
            </a:r>
          </a:p>
        </p:txBody>
      </p:sp>
      <p:sp>
        <p:nvSpPr>
          <p:cNvPr id="405" name="Google Shape;405;p30"/>
          <p:cNvSpPr/>
          <p:nvPr/>
        </p:nvSpPr>
        <p:spPr>
          <a:xfrm>
            <a:off x="675020" y="244041"/>
            <a:ext cx="649200" cy="649200"/>
          </a:xfrm>
          <a:prstGeom prst="ellipse">
            <a:avLst/>
          </a:prstGeom>
          <a:solidFill>
            <a:srgbClr val="1D8A72"/>
          </a:solidFill>
          <a:ln>
            <a:noFill/>
          </a:ln>
        </p:spPr>
        <p:txBody>
          <a:bodyPr spcFirstLastPara="1" wrap="square" lIns="45713" tIns="22850" rIns="45713" bIns="22850" anchor="ctr" anchorCtr="0">
            <a:noAutofit/>
          </a:bodyPr>
          <a:lstStyle/>
          <a:p>
            <a:pPr algn="ctr">
              <a:buClr>
                <a:srgbClr val="000000"/>
              </a:buClr>
              <a:buSzPts val="5400"/>
            </a:pPr>
            <a:r>
              <a:rPr lang="es-CO" sz="2700" b="1" dirty="0" smtClean="0">
                <a:solidFill>
                  <a:schemeClr val="lt1"/>
                </a:solidFill>
                <a:latin typeface="Calibri"/>
                <a:ea typeface="Calibri"/>
                <a:cs typeface="Calibri"/>
                <a:sym typeface="Calibri"/>
              </a:rPr>
              <a:t>2</a:t>
            </a:r>
            <a:endParaRPr sz="2700" b="1" dirty="0">
              <a:solidFill>
                <a:schemeClr val="lt1"/>
              </a:solidFill>
              <a:latin typeface="Calibri"/>
              <a:ea typeface="Calibri"/>
              <a:cs typeface="Calibri"/>
              <a:sym typeface="Calibri"/>
            </a:endParaRPr>
          </a:p>
        </p:txBody>
      </p:sp>
      <p:sp>
        <p:nvSpPr>
          <p:cNvPr id="406" name="Google Shape;406;p30"/>
          <p:cNvSpPr txBox="1"/>
          <p:nvPr/>
        </p:nvSpPr>
        <p:spPr>
          <a:xfrm>
            <a:off x="1134336" y="2241955"/>
            <a:ext cx="6120900" cy="1184920"/>
          </a:xfrm>
          <a:prstGeom prst="rect">
            <a:avLst/>
          </a:prstGeom>
          <a:noFill/>
          <a:ln>
            <a:noFill/>
          </a:ln>
        </p:spPr>
        <p:txBody>
          <a:bodyPr spcFirstLastPara="1" wrap="square" lIns="45713" tIns="22850" rIns="45713" bIns="22850" anchor="t" anchorCtr="0">
            <a:spAutoFit/>
          </a:bodyPr>
          <a:lstStyle/>
          <a:p>
            <a:pPr>
              <a:buClr>
                <a:srgbClr val="000000"/>
              </a:buClr>
              <a:buSzPts val="4000"/>
            </a:pPr>
            <a:r>
              <a:rPr lang="es-CO" b="1" dirty="0">
                <a:solidFill>
                  <a:srgbClr val="008080"/>
                </a:solidFill>
                <a:sym typeface="Calibri"/>
              </a:rPr>
              <a:t>Descripción del Proyecto:</a:t>
            </a:r>
          </a:p>
          <a:p>
            <a:pPr algn="just">
              <a:buClr>
                <a:srgbClr val="000000"/>
              </a:buClr>
              <a:buSzPts val="4000"/>
            </a:pPr>
            <a:r>
              <a:rPr lang="es-ES" sz="1400" b="1" dirty="0">
                <a:sym typeface="Calibri"/>
              </a:rPr>
              <a:t>Adjudicado el contrato de obra</a:t>
            </a:r>
            <a:r>
              <a:rPr lang="es-ES" sz="1400" dirty="0">
                <a:sym typeface="Calibri"/>
              </a:rPr>
              <a:t> que contempla la Construcción de una intersección a desnivel que eleva la Av. Bosa y permite la conexión vehicular, peatonal y de ciclistas hacia los 4 puntos cardinales de la ciudad, eliminando los dos cruces semafóricos que actualmente controlan el tráfico en este sector de la ciudad.</a:t>
            </a:r>
            <a:endParaRPr lang="es-CO" sz="1400" dirty="0">
              <a:sym typeface="Calibri"/>
            </a:endParaRPr>
          </a:p>
        </p:txBody>
      </p:sp>
      <p:sp>
        <p:nvSpPr>
          <p:cNvPr id="12" name="Google Shape;459;p35">
            <a:extLst>
              <a:ext uri="{FF2B5EF4-FFF2-40B4-BE49-F238E27FC236}">
                <a16:creationId xmlns:a16="http://schemas.microsoft.com/office/drawing/2014/main" id="{6F390E52-B698-4DB5-B7E0-096C249D4EA4}"/>
              </a:ext>
            </a:extLst>
          </p:cNvPr>
          <p:cNvSpPr txBox="1"/>
          <p:nvPr/>
        </p:nvSpPr>
        <p:spPr>
          <a:xfrm>
            <a:off x="1146606" y="1644174"/>
            <a:ext cx="5322181" cy="333384"/>
          </a:xfrm>
          <a:prstGeom prst="rect">
            <a:avLst/>
          </a:prstGeom>
          <a:noFill/>
          <a:ln>
            <a:noFill/>
          </a:ln>
        </p:spPr>
        <p:txBody>
          <a:bodyPr spcFirstLastPara="1" wrap="square" lIns="45713" tIns="22850" rIns="45713" bIns="22850" anchor="t" anchorCtr="0">
            <a:noAutofit/>
          </a:bodyPr>
          <a:lstStyle/>
          <a:p>
            <a:pPr>
              <a:lnSpc>
                <a:spcPct val="90000"/>
              </a:lnSpc>
              <a:buClr>
                <a:srgbClr val="3F3F3F"/>
              </a:buClr>
              <a:buSzPts val="3200"/>
            </a:pPr>
            <a:r>
              <a:rPr lang="es-CO" b="1" dirty="0">
                <a:solidFill>
                  <a:srgbClr val="008080"/>
                </a:solidFill>
                <a:ea typeface="Calibri"/>
                <a:cs typeface="Calibri"/>
                <a:sym typeface="Calibri"/>
              </a:rPr>
              <a:t>*Valor (consultoría): </a:t>
            </a:r>
            <a:r>
              <a:rPr lang="es-CO" b="1" dirty="0">
                <a:solidFill>
                  <a:srgbClr val="3F3F3F"/>
                </a:solidFill>
                <a:ea typeface="Calibri"/>
                <a:cs typeface="Calibri"/>
                <a:sym typeface="Calibri"/>
              </a:rPr>
              <a:t>		</a:t>
            </a:r>
            <a:r>
              <a:rPr lang="es-CO" b="1" dirty="0"/>
              <a:t>$ 2.668.694.818  </a:t>
            </a:r>
            <a:endParaRPr lang="es-CO" b="1" dirty="0">
              <a:solidFill>
                <a:srgbClr val="3F3F3F"/>
              </a:solidFill>
              <a:ea typeface="Calibri"/>
              <a:cs typeface="Calibri"/>
              <a:sym typeface="Calibri"/>
            </a:endParaRPr>
          </a:p>
          <a:p>
            <a:pPr>
              <a:lnSpc>
                <a:spcPct val="90000"/>
              </a:lnSpc>
              <a:spcBef>
                <a:spcPts val="1000"/>
              </a:spcBef>
              <a:buClr>
                <a:srgbClr val="595959"/>
              </a:buClr>
              <a:buSzPts val="2800"/>
            </a:pPr>
            <a:endParaRPr dirty="0">
              <a:solidFill>
                <a:srgbClr val="595959"/>
              </a:solidFill>
              <a:ea typeface="Calibri"/>
              <a:cs typeface="Calibri"/>
              <a:sym typeface="Calibri"/>
            </a:endParaRPr>
          </a:p>
        </p:txBody>
      </p:sp>
      <p:sp>
        <p:nvSpPr>
          <p:cNvPr id="2" name="CuadroTexto 1"/>
          <p:cNvSpPr txBox="1"/>
          <p:nvPr/>
        </p:nvSpPr>
        <p:spPr>
          <a:xfrm>
            <a:off x="1182030" y="744962"/>
            <a:ext cx="9657765" cy="307777"/>
          </a:xfrm>
          <a:prstGeom prst="rect">
            <a:avLst/>
          </a:prstGeom>
          <a:noFill/>
        </p:spPr>
        <p:txBody>
          <a:bodyPr wrap="square" rtlCol="0">
            <a:spAutoFit/>
          </a:bodyPr>
          <a:lstStyle/>
          <a:p>
            <a:pPr>
              <a:buSzPts val="2000"/>
            </a:pPr>
            <a:r>
              <a:rPr lang="es-CO" sz="1400" b="1" dirty="0"/>
              <a:t>CONTRATO EYD: </a:t>
            </a:r>
            <a:r>
              <a:rPr lang="es-CO" sz="1400" dirty="0"/>
              <a:t>IDU-1507-2017    </a:t>
            </a:r>
            <a:r>
              <a:rPr lang="es-CO" sz="1400" b="1" dirty="0"/>
              <a:t>CONTRATO INTERVENTORÍA: </a:t>
            </a:r>
            <a:r>
              <a:rPr lang="es-CO" sz="1400" dirty="0"/>
              <a:t>IDU-1560-2017     </a:t>
            </a:r>
            <a:r>
              <a:rPr lang="es-CO" sz="1200" dirty="0"/>
              <a:t> (Contratos de consultoría Liquidados)</a:t>
            </a:r>
            <a:endParaRPr lang="es-CO" sz="1400" dirty="0"/>
          </a:p>
        </p:txBody>
      </p:sp>
      <p:sp>
        <p:nvSpPr>
          <p:cNvPr id="3" name="CuadroTexto 2"/>
          <p:cNvSpPr txBox="1"/>
          <p:nvPr/>
        </p:nvSpPr>
        <p:spPr>
          <a:xfrm>
            <a:off x="1134336" y="1879908"/>
            <a:ext cx="2418611" cy="307777"/>
          </a:xfrm>
          <a:prstGeom prst="rect">
            <a:avLst/>
          </a:prstGeom>
          <a:noFill/>
        </p:spPr>
        <p:txBody>
          <a:bodyPr wrap="none" rtlCol="0">
            <a:spAutoFit/>
          </a:bodyPr>
          <a:lstStyle/>
          <a:p>
            <a:r>
              <a:rPr lang="es-CO" sz="1400" dirty="0">
                <a:solidFill>
                  <a:srgbClr val="3F3F3F"/>
                </a:solidFill>
                <a:ea typeface="Calibri"/>
                <a:cs typeface="Calibri"/>
                <a:sym typeface="Calibri"/>
              </a:rPr>
              <a:t>*Incluye valor de interventoría</a:t>
            </a:r>
            <a:endParaRPr lang="es-CO" sz="1400" dirty="0">
              <a:solidFill>
                <a:srgbClr val="595959"/>
              </a:solidFill>
              <a:ea typeface="Calibri"/>
              <a:cs typeface="Calibri"/>
              <a:sym typeface="Calibri"/>
            </a:endParaRPr>
          </a:p>
        </p:txBody>
      </p:sp>
      <p:sp>
        <p:nvSpPr>
          <p:cNvPr id="28" name="CuadroTexto 27">
            <a:extLst>
              <a:ext uri="{FF2B5EF4-FFF2-40B4-BE49-F238E27FC236}">
                <a16:creationId xmlns:a16="http://schemas.microsoft.com/office/drawing/2014/main" id="{5C501B16-AA8D-4409-B835-D1DC8D89CAE9}"/>
              </a:ext>
            </a:extLst>
          </p:cNvPr>
          <p:cNvSpPr txBox="1"/>
          <p:nvPr/>
        </p:nvSpPr>
        <p:spPr>
          <a:xfrm>
            <a:off x="1146606" y="4299199"/>
            <a:ext cx="5068185" cy="338554"/>
          </a:xfrm>
          <a:prstGeom prst="rect">
            <a:avLst/>
          </a:prstGeom>
          <a:noFill/>
        </p:spPr>
        <p:txBody>
          <a:bodyPr wrap="square" rtlCol="0">
            <a:spAutoFit/>
          </a:bodyPr>
          <a:lstStyle/>
          <a:p>
            <a:r>
              <a:rPr lang="es-CO" sz="1600" dirty="0">
                <a:solidFill>
                  <a:srgbClr val="008080"/>
                </a:solidFill>
              </a:rPr>
              <a:t>Fecha Estimada de finalización:	</a:t>
            </a:r>
            <a:r>
              <a:rPr lang="es-CO" sz="1600" dirty="0"/>
              <a:t>Diciembre 2025</a:t>
            </a:r>
          </a:p>
        </p:txBody>
      </p:sp>
      <p:sp>
        <p:nvSpPr>
          <p:cNvPr id="7" name="CuadroTexto 6"/>
          <p:cNvSpPr txBox="1"/>
          <p:nvPr/>
        </p:nvSpPr>
        <p:spPr>
          <a:xfrm>
            <a:off x="1134336" y="1038447"/>
            <a:ext cx="6120900" cy="584775"/>
          </a:xfrm>
          <a:prstGeom prst="rect">
            <a:avLst/>
          </a:prstGeom>
          <a:noFill/>
        </p:spPr>
        <p:txBody>
          <a:bodyPr wrap="square" rtlCol="0">
            <a:spAutoFit/>
          </a:bodyPr>
          <a:lstStyle/>
          <a:p>
            <a:pPr algn="just"/>
            <a:r>
              <a:rPr lang="es-CO" b="1" dirty="0">
                <a:solidFill>
                  <a:srgbClr val="008080"/>
                </a:solidFill>
              </a:rPr>
              <a:t>Objeto: </a:t>
            </a:r>
            <a:r>
              <a:rPr lang="es-ES" sz="1400" dirty="0"/>
              <a:t>FACTIBILIDAD, ESTUDIOS Y DISEÑOS DE LA INTERSECCIÓN A DESNIVEL AUTOPISTA SUR (NQS) CON AVENIDA BOSA, EN LA CIUDAD DE BOGOTÁ D.C.</a:t>
            </a:r>
            <a:endParaRPr lang="es-CO" dirty="0"/>
          </a:p>
        </p:txBody>
      </p:sp>
      <p:sp>
        <p:nvSpPr>
          <p:cNvPr id="32" name="Rectángulo 31">
            <a:extLst>
              <a:ext uri="{FF2B5EF4-FFF2-40B4-BE49-F238E27FC236}">
                <a16:creationId xmlns:a16="http://schemas.microsoft.com/office/drawing/2014/main" id="{F2014738-722D-1A0E-CF4C-5C86D94E37E9}"/>
              </a:ext>
            </a:extLst>
          </p:cNvPr>
          <p:cNvSpPr/>
          <p:nvPr/>
        </p:nvSpPr>
        <p:spPr>
          <a:xfrm>
            <a:off x="1188568" y="4983553"/>
            <a:ext cx="6000165" cy="1615827"/>
          </a:xfrm>
          <a:prstGeom prst="rect">
            <a:avLst/>
          </a:prstGeom>
          <a:ln>
            <a:solidFill>
              <a:schemeClr val="tx1"/>
            </a:solidFill>
            <a:prstDash val="dash"/>
          </a:ln>
        </p:spPr>
        <p:txBody>
          <a:bodyPr wrap="square">
            <a:spAutoFit/>
          </a:bodyPr>
          <a:lstStyle/>
          <a:p>
            <a:pPr marL="285750" indent="-285750" algn="just">
              <a:buFont typeface="Wingdings" panose="05000000000000000000" pitchFamily="2" charset="2"/>
              <a:buChar char="ü"/>
            </a:pPr>
            <a:r>
              <a:rPr lang="es-ES" sz="1100" dirty="0"/>
              <a:t>Mejora la conectividad regional y nacional del Distrito con el sur del país y los municipios del sur-occidente de Cundinamarca.</a:t>
            </a:r>
          </a:p>
          <a:p>
            <a:pPr marL="285750" indent="-285750" algn="just">
              <a:buFont typeface="Wingdings" panose="05000000000000000000" pitchFamily="2" charset="2"/>
              <a:buChar char="ü"/>
            </a:pPr>
            <a:r>
              <a:rPr lang="es-ES" sz="1100" dirty="0"/>
              <a:t>Elimina dos cruces semafóricos que hoy afectan de manera importante el acceso a Bogotá para descongestionar las vías y dar continuidad a la movilidad en la zona.</a:t>
            </a:r>
          </a:p>
          <a:p>
            <a:pPr marL="285750" indent="-285750" algn="just">
              <a:buFont typeface="Wingdings" panose="05000000000000000000" pitchFamily="2" charset="2"/>
              <a:buChar char="ü"/>
            </a:pPr>
            <a:r>
              <a:rPr lang="es-ES" sz="1100" dirty="0"/>
              <a:t>Se construirá un ingreso exclusivo a la Terminal de Transportes del Sur, facilitando su acceso.</a:t>
            </a:r>
          </a:p>
          <a:p>
            <a:pPr marL="285750" indent="-285750" algn="just">
              <a:buFont typeface="Wingdings" panose="05000000000000000000" pitchFamily="2" charset="2"/>
              <a:buChar char="ü"/>
            </a:pPr>
            <a:r>
              <a:rPr lang="es-ES" sz="1100" dirty="0"/>
              <a:t>Se amplían dos calzadas de la Avenida Las Torres (carrera 77J) entre calle 65 sur y la Avenida Bosa o calle 59 sur</a:t>
            </a:r>
            <a:endParaRPr lang="es-CO" sz="1100" dirty="0"/>
          </a:p>
          <a:p>
            <a:pPr marL="285750" indent="-285750" algn="just">
              <a:buFont typeface="Wingdings" panose="05000000000000000000" pitchFamily="2" charset="2"/>
              <a:buChar char="ü"/>
            </a:pPr>
            <a:r>
              <a:rPr lang="es-ES" sz="1100" dirty="0"/>
              <a:t>Se benefician directamente 2.849.341 habitantes de las localidades de Bosa y Ciudad Bolívar.</a:t>
            </a:r>
            <a:endParaRPr lang="es-CO" sz="1100" dirty="0"/>
          </a:p>
          <a:p>
            <a:pPr marL="285750" indent="-285750" algn="just">
              <a:buFont typeface="Wingdings" panose="05000000000000000000" pitchFamily="2" charset="2"/>
              <a:buChar char="ü"/>
            </a:pPr>
            <a:r>
              <a:rPr lang="es-ES" sz="1100" dirty="0"/>
              <a:t>El IDU adelanta la compra de 134 predios en las localidades de Bosa y Ciudad Bolívar.</a:t>
            </a:r>
          </a:p>
        </p:txBody>
      </p:sp>
      <p:pic>
        <p:nvPicPr>
          <p:cNvPr id="4" name="Imagen 3"/>
          <p:cNvPicPr>
            <a:picLocks noChangeAspect="1"/>
          </p:cNvPicPr>
          <p:nvPr/>
        </p:nvPicPr>
        <p:blipFill>
          <a:blip r:embed="rId3"/>
          <a:stretch>
            <a:fillRect/>
          </a:stretch>
        </p:blipFill>
        <p:spPr>
          <a:xfrm>
            <a:off x="7489767" y="1122218"/>
            <a:ext cx="4315890" cy="2642061"/>
          </a:xfrm>
          <a:prstGeom prst="rect">
            <a:avLst/>
          </a:prstGeom>
        </p:spPr>
      </p:pic>
      <p:grpSp>
        <p:nvGrpSpPr>
          <p:cNvPr id="15" name="Grupo 14"/>
          <p:cNvGrpSpPr/>
          <p:nvPr/>
        </p:nvGrpSpPr>
        <p:grpSpPr>
          <a:xfrm>
            <a:off x="8171411" y="3985340"/>
            <a:ext cx="3634246" cy="2546786"/>
            <a:chOff x="7739149" y="3985340"/>
            <a:chExt cx="4066508" cy="2546786"/>
          </a:xfrm>
        </p:grpSpPr>
        <p:pic>
          <p:nvPicPr>
            <p:cNvPr id="5" name="Imagen 4"/>
            <p:cNvPicPr>
              <a:picLocks noChangeAspect="1"/>
            </p:cNvPicPr>
            <p:nvPr/>
          </p:nvPicPr>
          <p:blipFill>
            <a:blip r:embed="rId4"/>
            <a:stretch>
              <a:fillRect/>
            </a:stretch>
          </p:blipFill>
          <p:spPr>
            <a:xfrm>
              <a:off x="7739149" y="3985340"/>
              <a:ext cx="4066508" cy="2546786"/>
            </a:xfrm>
            <a:prstGeom prst="rect">
              <a:avLst/>
            </a:prstGeom>
          </p:spPr>
        </p:pic>
        <p:sp>
          <p:nvSpPr>
            <p:cNvPr id="6" name="CuadroTexto 5"/>
            <p:cNvSpPr txBox="1"/>
            <p:nvPr/>
          </p:nvSpPr>
          <p:spPr>
            <a:xfrm rot="174170">
              <a:off x="10389395" y="4464109"/>
              <a:ext cx="1132041" cy="261610"/>
            </a:xfrm>
            <a:prstGeom prst="rect">
              <a:avLst/>
            </a:prstGeom>
            <a:noFill/>
          </p:spPr>
          <p:txBody>
            <a:bodyPr wrap="none" rtlCol="0">
              <a:spAutoFit/>
            </a:bodyPr>
            <a:lstStyle/>
            <a:p>
              <a:r>
                <a:rPr lang="es-ES" sz="1100" b="1" dirty="0">
                  <a:solidFill>
                    <a:srgbClr val="FFFF00"/>
                  </a:solidFill>
                </a:rPr>
                <a:t>Terminal del sur</a:t>
              </a:r>
              <a:endParaRPr lang="es-CO" sz="1100" b="1" dirty="0">
                <a:solidFill>
                  <a:srgbClr val="FFFF00"/>
                </a:solidFill>
              </a:endParaRPr>
            </a:p>
          </p:txBody>
        </p:sp>
        <p:sp>
          <p:nvSpPr>
            <p:cNvPr id="9" name="CuadroTexto 8"/>
            <p:cNvSpPr txBox="1"/>
            <p:nvPr/>
          </p:nvSpPr>
          <p:spPr>
            <a:xfrm>
              <a:off x="8673180" y="5331782"/>
              <a:ext cx="1199880" cy="276999"/>
            </a:xfrm>
            <a:prstGeom prst="rect">
              <a:avLst/>
            </a:prstGeom>
            <a:noFill/>
          </p:spPr>
          <p:txBody>
            <a:bodyPr wrap="none" rtlCol="0">
              <a:spAutoFit/>
            </a:bodyPr>
            <a:lstStyle/>
            <a:p>
              <a:r>
                <a:rPr lang="es-ES" sz="1200" b="1" dirty="0">
                  <a:solidFill>
                    <a:srgbClr val="FFFF00"/>
                  </a:solidFill>
                </a:rPr>
                <a:t>AUTOPISTA SUR</a:t>
              </a:r>
              <a:endParaRPr lang="es-CO" sz="1200" b="1" dirty="0">
                <a:solidFill>
                  <a:srgbClr val="FFFF00"/>
                </a:solidFill>
              </a:endParaRPr>
            </a:p>
          </p:txBody>
        </p:sp>
        <p:sp>
          <p:nvSpPr>
            <p:cNvPr id="36" name="CuadroTexto 35"/>
            <p:cNvSpPr txBox="1"/>
            <p:nvPr/>
          </p:nvSpPr>
          <p:spPr>
            <a:xfrm>
              <a:off x="9909963" y="4055446"/>
              <a:ext cx="369332" cy="685059"/>
            </a:xfrm>
            <a:prstGeom prst="rect">
              <a:avLst/>
            </a:prstGeom>
            <a:noFill/>
          </p:spPr>
          <p:txBody>
            <a:bodyPr vert="vert" wrap="none" rtlCol="0">
              <a:spAutoFit/>
            </a:bodyPr>
            <a:lstStyle/>
            <a:p>
              <a:r>
                <a:rPr lang="es-ES" sz="1200" b="1" dirty="0">
                  <a:solidFill>
                    <a:srgbClr val="FFFF00"/>
                  </a:solidFill>
                </a:rPr>
                <a:t>AV. BOSA</a:t>
              </a:r>
              <a:endParaRPr lang="es-CO" sz="1200" b="1" dirty="0">
                <a:solidFill>
                  <a:srgbClr val="FFFF00"/>
                </a:solidFill>
              </a:endParaRPr>
            </a:p>
          </p:txBody>
        </p:sp>
      </p:grpSp>
      <p:sp>
        <p:nvSpPr>
          <p:cNvPr id="37" name="Google Shape;459;p35">
            <a:extLst>
              <a:ext uri="{FF2B5EF4-FFF2-40B4-BE49-F238E27FC236}">
                <a16:creationId xmlns:a16="http://schemas.microsoft.com/office/drawing/2014/main" id="{6F390E52-B698-4DB5-B7E0-096C249D4EA4}"/>
              </a:ext>
            </a:extLst>
          </p:cNvPr>
          <p:cNvSpPr txBox="1"/>
          <p:nvPr/>
        </p:nvSpPr>
        <p:spPr>
          <a:xfrm>
            <a:off x="1134335" y="3484350"/>
            <a:ext cx="6214115" cy="333384"/>
          </a:xfrm>
          <a:prstGeom prst="rect">
            <a:avLst/>
          </a:prstGeom>
          <a:noFill/>
          <a:ln>
            <a:noFill/>
          </a:ln>
        </p:spPr>
        <p:txBody>
          <a:bodyPr spcFirstLastPara="1" wrap="square" lIns="45713" tIns="22850" rIns="45713" bIns="22850" anchor="t" anchorCtr="0">
            <a:noAutofit/>
          </a:bodyPr>
          <a:lstStyle/>
          <a:p>
            <a:pPr>
              <a:lnSpc>
                <a:spcPct val="90000"/>
              </a:lnSpc>
              <a:buClr>
                <a:srgbClr val="3F3F3F"/>
              </a:buClr>
              <a:buSzPts val="3200"/>
            </a:pPr>
            <a:r>
              <a:rPr lang="es-CO" b="1" dirty="0">
                <a:solidFill>
                  <a:srgbClr val="008080"/>
                </a:solidFill>
                <a:ea typeface="Calibri"/>
                <a:cs typeface="Calibri"/>
                <a:sym typeface="Calibri"/>
              </a:rPr>
              <a:t>*Valor del contrato de Obra: </a:t>
            </a:r>
            <a:r>
              <a:rPr lang="es-CO" b="1" dirty="0">
                <a:solidFill>
                  <a:srgbClr val="3F3F3F"/>
                </a:solidFill>
                <a:ea typeface="Calibri"/>
                <a:cs typeface="Calibri"/>
                <a:sym typeface="Calibri"/>
              </a:rPr>
              <a:t>		</a:t>
            </a:r>
            <a:r>
              <a:rPr lang="es-CO" b="1" dirty="0"/>
              <a:t>$181.740.991.864</a:t>
            </a:r>
            <a:endParaRPr lang="es-CO" b="1" dirty="0">
              <a:solidFill>
                <a:srgbClr val="3F3F3F"/>
              </a:solidFill>
              <a:ea typeface="Calibri"/>
              <a:cs typeface="Calibri"/>
              <a:sym typeface="Calibri"/>
            </a:endParaRPr>
          </a:p>
        </p:txBody>
      </p:sp>
      <p:sp>
        <p:nvSpPr>
          <p:cNvPr id="38" name="CuadroTexto 37"/>
          <p:cNvSpPr txBox="1"/>
          <p:nvPr/>
        </p:nvSpPr>
        <p:spPr>
          <a:xfrm>
            <a:off x="1100029" y="3719708"/>
            <a:ext cx="5661358" cy="276999"/>
          </a:xfrm>
          <a:prstGeom prst="rect">
            <a:avLst/>
          </a:prstGeom>
          <a:noFill/>
        </p:spPr>
        <p:txBody>
          <a:bodyPr wrap="none" rtlCol="0">
            <a:spAutoFit/>
          </a:bodyPr>
          <a:lstStyle/>
          <a:p>
            <a:r>
              <a:rPr lang="es-CO" sz="1200" dirty="0">
                <a:solidFill>
                  <a:srgbClr val="3F3F3F"/>
                </a:solidFill>
                <a:ea typeface="Calibri"/>
                <a:cs typeface="Calibri"/>
                <a:sym typeface="Calibri"/>
              </a:rPr>
              <a:t>*</a:t>
            </a:r>
            <a:r>
              <a:rPr lang="es-ES" sz="1200" dirty="0">
                <a:solidFill>
                  <a:srgbClr val="3F3F3F"/>
                </a:solidFill>
                <a:ea typeface="Calibri"/>
                <a:cs typeface="Calibri"/>
                <a:sym typeface="Calibri"/>
              </a:rPr>
              <a:t>El 90% de la obra se financia con recursos de regalías y el 10% con recursos del Distrito</a:t>
            </a:r>
            <a:endParaRPr lang="es-CO" sz="1200" dirty="0">
              <a:solidFill>
                <a:srgbClr val="595959"/>
              </a:solidFill>
              <a:ea typeface="Calibri"/>
              <a:cs typeface="Calibri"/>
              <a:sym typeface="Calibri"/>
            </a:endParaRPr>
          </a:p>
        </p:txBody>
      </p:sp>
      <p:sp>
        <p:nvSpPr>
          <p:cNvPr id="11" name="CuadroTexto 10"/>
          <p:cNvSpPr txBox="1"/>
          <p:nvPr/>
        </p:nvSpPr>
        <p:spPr>
          <a:xfrm>
            <a:off x="1146606" y="3989405"/>
            <a:ext cx="1356590" cy="369332"/>
          </a:xfrm>
          <a:prstGeom prst="rect">
            <a:avLst/>
          </a:prstGeom>
          <a:noFill/>
        </p:spPr>
        <p:txBody>
          <a:bodyPr wrap="none" rtlCol="0">
            <a:spAutoFit/>
          </a:bodyPr>
          <a:lstStyle/>
          <a:p>
            <a:pPr>
              <a:buClr>
                <a:srgbClr val="000000"/>
              </a:buClr>
              <a:buSzPts val="4000"/>
            </a:pPr>
            <a:r>
              <a:rPr lang="es-ES" b="1" dirty="0">
                <a:solidFill>
                  <a:srgbClr val="008080"/>
                </a:solidFill>
              </a:rPr>
              <a:t>Cronograma</a:t>
            </a:r>
            <a:endParaRPr lang="es-CO" b="1" dirty="0">
              <a:solidFill>
                <a:srgbClr val="008080"/>
              </a:solidFill>
            </a:endParaRPr>
          </a:p>
        </p:txBody>
      </p:sp>
      <p:sp>
        <p:nvSpPr>
          <p:cNvPr id="13" name="CuadroTexto 12"/>
          <p:cNvSpPr txBox="1"/>
          <p:nvPr/>
        </p:nvSpPr>
        <p:spPr>
          <a:xfrm>
            <a:off x="5433589" y="3996707"/>
            <a:ext cx="2748017" cy="830997"/>
          </a:xfrm>
          <a:prstGeom prst="rect">
            <a:avLst/>
          </a:prstGeom>
          <a:noFill/>
        </p:spPr>
        <p:txBody>
          <a:bodyPr wrap="square" rtlCol="0">
            <a:spAutoFit/>
          </a:bodyPr>
          <a:lstStyle/>
          <a:p>
            <a:r>
              <a:rPr lang="es-ES" sz="1200" dirty="0">
                <a:solidFill>
                  <a:srgbClr val="008080"/>
                </a:solidFill>
              </a:rPr>
              <a:t>Pre-construcción</a:t>
            </a:r>
            <a:r>
              <a:rPr lang="es-ES" sz="1200" dirty="0"/>
              <a:t>	8 meses</a:t>
            </a:r>
          </a:p>
          <a:p>
            <a:r>
              <a:rPr lang="es-ES" sz="1200" dirty="0">
                <a:solidFill>
                  <a:srgbClr val="008080"/>
                </a:solidFill>
              </a:rPr>
              <a:t>Construcción 	</a:t>
            </a:r>
            <a:r>
              <a:rPr lang="es-ES" sz="1200" dirty="0"/>
              <a:t>	32 meses</a:t>
            </a:r>
          </a:p>
          <a:p>
            <a:r>
              <a:rPr lang="es-ES" sz="1200" dirty="0">
                <a:solidFill>
                  <a:srgbClr val="008080"/>
                </a:solidFill>
              </a:rPr>
              <a:t>Recibo </a:t>
            </a:r>
            <a:r>
              <a:rPr lang="es-ES" sz="1200" dirty="0"/>
              <a:t>		1 mes</a:t>
            </a:r>
          </a:p>
          <a:p>
            <a:r>
              <a:rPr lang="es-ES" sz="1200" b="1" dirty="0">
                <a:solidFill>
                  <a:srgbClr val="008080"/>
                </a:solidFill>
              </a:rPr>
              <a:t>Total</a:t>
            </a:r>
            <a:r>
              <a:rPr lang="es-ES" sz="1200" b="1" dirty="0"/>
              <a:t>		41 meses </a:t>
            </a:r>
            <a:endParaRPr lang="es-CO" sz="1200" b="1" dirty="0"/>
          </a:p>
        </p:txBody>
      </p:sp>
    </p:spTree>
    <p:extLst>
      <p:ext uri="{BB962C8B-B14F-4D97-AF65-F5344CB8AC3E}">
        <p14:creationId xmlns:p14="http://schemas.microsoft.com/office/powerpoint/2010/main" val="627484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Shape 402"/>
        <p:cNvGrpSpPr/>
        <p:nvPr/>
      </p:nvGrpSpPr>
      <p:grpSpPr>
        <a:xfrm>
          <a:off x="0" y="0"/>
          <a:ext cx="0" cy="0"/>
          <a:chOff x="0" y="0"/>
          <a:chExt cx="0" cy="0"/>
        </a:xfrm>
      </p:grpSpPr>
      <p:sp>
        <p:nvSpPr>
          <p:cNvPr id="403" name="Google Shape;403;p30"/>
          <p:cNvSpPr txBox="1">
            <a:spLocks noGrp="1"/>
          </p:cNvSpPr>
          <p:nvPr>
            <p:ph type="title"/>
          </p:nvPr>
        </p:nvSpPr>
        <p:spPr>
          <a:xfrm>
            <a:off x="1655841" y="109606"/>
            <a:ext cx="7418400" cy="618900"/>
          </a:xfrm>
          <a:prstGeom prst="rect">
            <a:avLst/>
          </a:prstGeom>
          <a:noFill/>
          <a:ln>
            <a:noFill/>
          </a:ln>
        </p:spPr>
        <p:txBody>
          <a:bodyPr spcFirstLastPara="1" vert="horz" wrap="square" lIns="45713" tIns="22850" rIns="45713" bIns="22850" rtlCol="0" anchor="ctr" anchorCtr="0">
            <a:normAutofit/>
          </a:bodyPr>
          <a:lstStyle/>
          <a:p>
            <a:pPr lvl="0"/>
            <a:r>
              <a:rPr lang="es-CO" dirty="0"/>
              <a:t>PUNTOS INESTABLES CIUDAD BOLIVAR</a:t>
            </a:r>
            <a:endParaRPr dirty="0"/>
          </a:p>
        </p:txBody>
      </p:sp>
      <p:sp>
        <p:nvSpPr>
          <p:cNvPr id="405" name="Google Shape;405;p30"/>
          <p:cNvSpPr/>
          <p:nvPr/>
        </p:nvSpPr>
        <p:spPr>
          <a:xfrm>
            <a:off x="709143" y="122128"/>
            <a:ext cx="649200" cy="649200"/>
          </a:xfrm>
          <a:prstGeom prst="ellipse">
            <a:avLst/>
          </a:prstGeom>
          <a:solidFill>
            <a:srgbClr val="1D8A72"/>
          </a:solidFill>
          <a:ln>
            <a:noFill/>
          </a:ln>
        </p:spPr>
        <p:txBody>
          <a:bodyPr spcFirstLastPara="1" wrap="square" lIns="45713" tIns="22850" rIns="45713" bIns="22850" anchor="ctr" anchorCtr="0">
            <a:noAutofit/>
          </a:bodyPr>
          <a:lstStyle/>
          <a:p>
            <a:pPr algn="ctr">
              <a:buClr>
                <a:srgbClr val="000000"/>
              </a:buClr>
              <a:buSzPts val="5400"/>
            </a:pPr>
            <a:r>
              <a:rPr lang="es-ES" sz="2700" b="1" dirty="0">
                <a:solidFill>
                  <a:schemeClr val="lt1"/>
                </a:solidFill>
                <a:latin typeface="Calibri"/>
                <a:ea typeface="Calibri"/>
                <a:cs typeface="Calibri"/>
                <a:sym typeface="Calibri"/>
              </a:rPr>
              <a:t>2</a:t>
            </a:r>
            <a:endParaRPr sz="2700" b="1" dirty="0">
              <a:solidFill>
                <a:schemeClr val="lt1"/>
              </a:solidFill>
              <a:latin typeface="Calibri"/>
              <a:ea typeface="Calibri"/>
              <a:cs typeface="Calibri"/>
              <a:sym typeface="Calibri"/>
            </a:endParaRPr>
          </a:p>
        </p:txBody>
      </p:sp>
      <p:sp>
        <p:nvSpPr>
          <p:cNvPr id="406" name="Google Shape;406;p30"/>
          <p:cNvSpPr txBox="1"/>
          <p:nvPr/>
        </p:nvSpPr>
        <p:spPr>
          <a:xfrm>
            <a:off x="1076923" y="3839324"/>
            <a:ext cx="5336778" cy="1154142"/>
          </a:xfrm>
          <a:prstGeom prst="rect">
            <a:avLst/>
          </a:prstGeom>
          <a:noFill/>
          <a:ln>
            <a:noFill/>
          </a:ln>
        </p:spPr>
        <p:txBody>
          <a:bodyPr spcFirstLastPara="1" wrap="square" lIns="45713" tIns="22850" rIns="45713" bIns="22850" anchor="t" anchorCtr="0">
            <a:spAutoFit/>
          </a:bodyPr>
          <a:lstStyle/>
          <a:p>
            <a:pPr algn="just">
              <a:buClr>
                <a:srgbClr val="000000"/>
              </a:buClr>
              <a:buSzPts val="4000"/>
            </a:pPr>
            <a:r>
              <a:rPr lang="es-CO" b="1" dirty="0">
                <a:solidFill>
                  <a:srgbClr val="008080"/>
                </a:solidFill>
                <a:sym typeface="Calibri"/>
              </a:rPr>
              <a:t>Descripción del Proyecto:</a:t>
            </a:r>
          </a:p>
          <a:p>
            <a:pPr algn="just">
              <a:buClr>
                <a:srgbClr val="000000"/>
              </a:buClr>
              <a:buSzPts val="4000"/>
            </a:pPr>
            <a:r>
              <a:rPr lang="es-ES" dirty="0">
                <a:sym typeface="Calibri"/>
              </a:rPr>
              <a:t>Desarrollar los estudios y diseños para las soluciones puntuales de 29 puntos inestables en Bogotá.</a:t>
            </a:r>
          </a:p>
          <a:p>
            <a:pPr algn="just">
              <a:buClr>
                <a:srgbClr val="000000"/>
              </a:buClr>
              <a:buSzPts val="4000"/>
            </a:pPr>
            <a:r>
              <a:rPr lang="es-ES" dirty="0">
                <a:sym typeface="Calibri"/>
              </a:rPr>
              <a:t>En la localidad de Ciudad Bolívar se presentan 6 puntos.</a:t>
            </a:r>
            <a:endParaRPr lang="es-CO" dirty="0">
              <a:sym typeface="Calibri"/>
            </a:endParaRPr>
          </a:p>
        </p:txBody>
      </p:sp>
      <p:sp>
        <p:nvSpPr>
          <p:cNvPr id="12" name="Google Shape;459;p35">
            <a:extLst>
              <a:ext uri="{FF2B5EF4-FFF2-40B4-BE49-F238E27FC236}">
                <a16:creationId xmlns:a16="http://schemas.microsoft.com/office/drawing/2014/main" id="{6F390E52-B698-4DB5-B7E0-096C249D4EA4}"/>
              </a:ext>
            </a:extLst>
          </p:cNvPr>
          <p:cNvSpPr txBox="1"/>
          <p:nvPr/>
        </p:nvSpPr>
        <p:spPr>
          <a:xfrm>
            <a:off x="1097904" y="5363244"/>
            <a:ext cx="5774373" cy="333384"/>
          </a:xfrm>
          <a:prstGeom prst="rect">
            <a:avLst/>
          </a:prstGeom>
          <a:noFill/>
          <a:ln>
            <a:noFill/>
          </a:ln>
        </p:spPr>
        <p:txBody>
          <a:bodyPr spcFirstLastPara="1" wrap="square" lIns="45713" tIns="22850" rIns="45713" bIns="22850" anchor="t" anchorCtr="0">
            <a:noAutofit/>
          </a:bodyPr>
          <a:lstStyle/>
          <a:p>
            <a:pPr>
              <a:lnSpc>
                <a:spcPct val="90000"/>
              </a:lnSpc>
              <a:buClr>
                <a:srgbClr val="3F3F3F"/>
              </a:buClr>
              <a:buSzPts val="3200"/>
            </a:pPr>
            <a:r>
              <a:rPr lang="es-CO" b="1" dirty="0">
                <a:solidFill>
                  <a:srgbClr val="008080"/>
                </a:solidFill>
                <a:ea typeface="Calibri"/>
                <a:cs typeface="Calibri"/>
                <a:sym typeface="Calibri"/>
              </a:rPr>
              <a:t>Valor del proyecto: 	</a:t>
            </a:r>
            <a:r>
              <a:rPr lang="es-CO" b="1" dirty="0"/>
              <a:t>$2,529,745,782</a:t>
            </a:r>
          </a:p>
          <a:p>
            <a:pPr>
              <a:lnSpc>
                <a:spcPct val="90000"/>
              </a:lnSpc>
              <a:buClr>
                <a:srgbClr val="3F3F3F"/>
              </a:buClr>
              <a:buSzPts val="3200"/>
            </a:pPr>
            <a:r>
              <a:rPr lang="es-CO" b="1" dirty="0">
                <a:solidFill>
                  <a:srgbClr val="3F3F3F"/>
                </a:solidFill>
                <a:ea typeface="Calibri"/>
                <a:cs typeface="Calibri"/>
                <a:sym typeface="Calibri"/>
              </a:rPr>
              <a:t>	</a:t>
            </a:r>
            <a:r>
              <a:rPr lang="es-CO" dirty="0">
                <a:solidFill>
                  <a:srgbClr val="3F3F3F"/>
                </a:solidFill>
                <a:ea typeface="Calibri"/>
                <a:cs typeface="Calibri"/>
                <a:sym typeface="Calibri"/>
              </a:rPr>
              <a:t>	</a:t>
            </a:r>
          </a:p>
          <a:p>
            <a:pPr>
              <a:lnSpc>
                <a:spcPct val="90000"/>
              </a:lnSpc>
              <a:spcBef>
                <a:spcPts val="1000"/>
              </a:spcBef>
              <a:buClr>
                <a:srgbClr val="595959"/>
              </a:buClr>
              <a:buSzPts val="2800"/>
            </a:pPr>
            <a:endParaRPr dirty="0">
              <a:solidFill>
                <a:srgbClr val="595959"/>
              </a:solidFill>
              <a:ea typeface="Calibri"/>
              <a:cs typeface="Calibri"/>
              <a:sym typeface="Calibri"/>
            </a:endParaRPr>
          </a:p>
        </p:txBody>
      </p:sp>
      <p:sp>
        <p:nvSpPr>
          <p:cNvPr id="2" name="CuadroTexto 1"/>
          <p:cNvSpPr txBox="1"/>
          <p:nvPr/>
        </p:nvSpPr>
        <p:spPr>
          <a:xfrm>
            <a:off x="1033743" y="745083"/>
            <a:ext cx="4218847" cy="584775"/>
          </a:xfrm>
          <a:prstGeom prst="rect">
            <a:avLst/>
          </a:prstGeom>
          <a:noFill/>
        </p:spPr>
        <p:txBody>
          <a:bodyPr wrap="none" rtlCol="0">
            <a:spAutoFit/>
          </a:bodyPr>
          <a:lstStyle/>
          <a:p>
            <a:pPr>
              <a:buSzPts val="2000"/>
            </a:pPr>
            <a:r>
              <a:rPr lang="es-CO" sz="1600" b="1" dirty="0"/>
              <a:t>CONTRATO CONSULTORIA: </a:t>
            </a:r>
            <a:r>
              <a:rPr lang="es-CO" sz="1600" dirty="0"/>
              <a:t>IDU-1448 de 2018</a:t>
            </a:r>
          </a:p>
          <a:p>
            <a:pPr>
              <a:buSzPts val="2000"/>
            </a:pPr>
            <a:r>
              <a:rPr lang="es-CO" sz="1600" b="1" dirty="0"/>
              <a:t>CONTRATO INTERVENTORÍA: </a:t>
            </a:r>
            <a:r>
              <a:rPr lang="es-CO" sz="1600" dirty="0"/>
              <a:t>IDU- 1444 de 2018</a:t>
            </a:r>
          </a:p>
        </p:txBody>
      </p:sp>
      <p:sp>
        <p:nvSpPr>
          <p:cNvPr id="7" name="CuadroTexto 6"/>
          <p:cNvSpPr txBox="1"/>
          <p:nvPr/>
        </p:nvSpPr>
        <p:spPr>
          <a:xfrm>
            <a:off x="1033743" y="1522266"/>
            <a:ext cx="5217630" cy="2339102"/>
          </a:xfrm>
          <a:prstGeom prst="rect">
            <a:avLst/>
          </a:prstGeom>
          <a:noFill/>
        </p:spPr>
        <p:txBody>
          <a:bodyPr wrap="square" rtlCol="0">
            <a:spAutoFit/>
          </a:bodyPr>
          <a:lstStyle/>
          <a:p>
            <a:pPr algn="just"/>
            <a:r>
              <a:rPr lang="es-CO" b="1" dirty="0">
                <a:solidFill>
                  <a:srgbClr val="008080"/>
                </a:solidFill>
              </a:rPr>
              <a:t>Objeto: </a:t>
            </a:r>
            <a:r>
              <a:rPr lang="es-CO" b="0" i="0" dirty="0">
                <a:solidFill>
                  <a:srgbClr val="000000"/>
                </a:solidFill>
                <a:effectLst/>
              </a:rPr>
              <a:t>FACTIBILIDAD, ESTUDIOS Y DISEÑOS PARA LAS OBRAS REQUERIDAS EN SITIOS INESTABLES EN BOGOTÁ D.C</a:t>
            </a:r>
          </a:p>
          <a:p>
            <a:pPr algn="just"/>
            <a:endParaRPr lang="es-ES" dirty="0">
              <a:solidFill>
                <a:srgbClr val="000000"/>
              </a:solidFill>
            </a:endParaRPr>
          </a:p>
          <a:p>
            <a:pPr algn="just"/>
            <a:r>
              <a:rPr lang="es-ES" b="1" dirty="0">
                <a:solidFill>
                  <a:srgbClr val="008080"/>
                </a:solidFill>
              </a:rPr>
              <a:t>Estado: </a:t>
            </a:r>
            <a:r>
              <a:rPr lang="es-ES" dirty="0"/>
              <a:t>Etapa de </a:t>
            </a:r>
            <a:r>
              <a:rPr lang="es-ES" b="1" u="sng" dirty="0"/>
              <a:t>ESTUDIOS Y DISEÑOS </a:t>
            </a:r>
            <a:r>
              <a:rPr lang="es-ES" dirty="0"/>
              <a:t>con el 97% de avance</a:t>
            </a:r>
          </a:p>
          <a:p>
            <a:pPr algn="just"/>
            <a:r>
              <a:rPr lang="es-ES" b="1" u="sng" dirty="0"/>
              <a:t>Terminado:</a:t>
            </a:r>
            <a:r>
              <a:rPr lang="es-ES" b="1" dirty="0"/>
              <a:t> 	</a:t>
            </a:r>
            <a:r>
              <a:rPr lang="es-CO" b="0" dirty="0">
                <a:effectLst/>
              </a:rPr>
              <a:t>8/10/2020</a:t>
            </a:r>
          </a:p>
          <a:p>
            <a:pPr algn="just"/>
            <a:endParaRPr lang="es-CO" sz="2000" dirty="0"/>
          </a:p>
        </p:txBody>
      </p:sp>
      <p:graphicFrame>
        <p:nvGraphicFramePr>
          <p:cNvPr id="10" name="Tabla 9">
            <a:extLst>
              <a:ext uri="{FF2B5EF4-FFF2-40B4-BE49-F238E27FC236}">
                <a16:creationId xmlns:a16="http://schemas.microsoft.com/office/drawing/2014/main" id="{D05B50EB-EDF2-4651-813C-108ED5059889}"/>
              </a:ext>
            </a:extLst>
          </p:cNvPr>
          <p:cNvGraphicFramePr>
            <a:graphicFrameLocks noGrp="1"/>
          </p:cNvGraphicFramePr>
          <p:nvPr>
            <p:extLst>
              <p:ext uri="{D42A27DB-BD31-4B8C-83A1-F6EECF244321}">
                <p14:modId xmlns:p14="http://schemas.microsoft.com/office/powerpoint/2010/main" val="405158442"/>
              </p:ext>
            </p:extLst>
          </p:nvPr>
        </p:nvGraphicFramePr>
        <p:xfrm>
          <a:off x="6413701" y="383849"/>
          <a:ext cx="5343904" cy="3113869"/>
        </p:xfrm>
        <a:graphic>
          <a:graphicData uri="http://schemas.openxmlformats.org/drawingml/2006/table">
            <a:tbl>
              <a:tblPr/>
              <a:tblGrid>
                <a:gridCol w="660483">
                  <a:extLst>
                    <a:ext uri="{9D8B030D-6E8A-4147-A177-3AD203B41FA5}">
                      <a16:colId xmlns:a16="http://schemas.microsoft.com/office/drawing/2014/main" val="3003086282"/>
                    </a:ext>
                  </a:extLst>
                </a:gridCol>
                <a:gridCol w="1681228">
                  <a:extLst>
                    <a:ext uri="{9D8B030D-6E8A-4147-A177-3AD203B41FA5}">
                      <a16:colId xmlns:a16="http://schemas.microsoft.com/office/drawing/2014/main" val="1106037691"/>
                    </a:ext>
                  </a:extLst>
                </a:gridCol>
                <a:gridCol w="986436">
                  <a:extLst>
                    <a:ext uri="{9D8B030D-6E8A-4147-A177-3AD203B41FA5}">
                      <a16:colId xmlns:a16="http://schemas.microsoft.com/office/drawing/2014/main" val="2024228020"/>
                    </a:ext>
                  </a:extLst>
                </a:gridCol>
                <a:gridCol w="1106522">
                  <a:extLst>
                    <a:ext uri="{9D8B030D-6E8A-4147-A177-3AD203B41FA5}">
                      <a16:colId xmlns:a16="http://schemas.microsoft.com/office/drawing/2014/main" val="396873087"/>
                    </a:ext>
                  </a:extLst>
                </a:gridCol>
                <a:gridCol w="909235">
                  <a:extLst>
                    <a:ext uri="{9D8B030D-6E8A-4147-A177-3AD203B41FA5}">
                      <a16:colId xmlns:a16="http://schemas.microsoft.com/office/drawing/2014/main" val="961237365"/>
                    </a:ext>
                  </a:extLst>
                </a:gridCol>
              </a:tblGrid>
              <a:tr h="597098">
                <a:tc>
                  <a:txBody>
                    <a:bodyPr/>
                    <a:lstStyle/>
                    <a:p>
                      <a:pPr algn="ctr" rtl="0" fontAlgn="ctr"/>
                      <a:r>
                        <a:rPr lang="es-CO" sz="1000" b="1">
                          <a:effectLst/>
                        </a:rPr>
                        <a:t>SITIO CRITICO</a:t>
                      </a:r>
                    </a:p>
                  </a:txBody>
                  <a:tcPr marL="12504" marR="12504" marT="0" marB="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b="1">
                          <a:effectLst/>
                        </a:rPr>
                        <a:t>UBICACIÓN </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b="1">
                          <a:effectLst/>
                        </a:rPr>
                        <a:t>VALOR OBRA</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b="1">
                          <a:effectLst/>
                        </a:rPr>
                        <a:t>VALOR INTERVENTORIA</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b="1">
                          <a:effectLst/>
                        </a:rPr>
                        <a:t>VALOR TOTAL</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000000"/>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60048085"/>
                  </a:ext>
                </a:extLst>
              </a:tr>
              <a:tr h="336764">
                <a:tc>
                  <a:txBody>
                    <a:bodyPr/>
                    <a:lstStyle/>
                    <a:p>
                      <a:pPr algn="ctr" rtl="0" fontAlgn="ctr"/>
                      <a:r>
                        <a:rPr lang="es-CO" sz="1000">
                          <a:effectLst/>
                        </a:rPr>
                        <a:t>18</a:t>
                      </a:r>
                    </a:p>
                  </a:txBody>
                  <a:tcPr marL="12504" marR="12504" marT="0" marB="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b"/>
                      <a:r>
                        <a:rPr lang="es-CO" sz="1000" kern="1200" dirty="0">
                          <a:solidFill>
                            <a:schemeClr val="tx1"/>
                          </a:solidFill>
                          <a:effectLst/>
                          <a:latin typeface="+mn-lt"/>
                          <a:ea typeface="+mn-ea"/>
                          <a:cs typeface="+mn-cs"/>
                        </a:rPr>
                        <a:t>Calle 75 a sur con 56 ciudad bolívar</a:t>
                      </a:r>
                    </a:p>
                  </a:txBody>
                  <a:tcPr marL="12504" marR="12504" marT="0" marB="0" anchor="b">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a:solidFill>
                            <a:srgbClr val="00B050"/>
                          </a:solidFill>
                          <a:effectLst/>
                        </a:rPr>
                        <a:t>$2,620,225,751.00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a:solidFill>
                            <a:srgbClr val="00B050"/>
                          </a:solidFill>
                          <a:effectLst/>
                        </a:rPr>
                        <a:t>$494,908,197.00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a:solidFill>
                            <a:srgbClr val="00B050"/>
                          </a:solidFill>
                          <a:effectLst/>
                        </a:rPr>
                        <a:t>$3,115,133,948.00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884325379"/>
                  </a:ext>
                </a:extLst>
              </a:tr>
              <a:tr h="380000">
                <a:tc>
                  <a:txBody>
                    <a:bodyPr/>
                    <a:lstStyle/>
                    <a:p>
                      <a:pPr algn="ctr" rtl="0" fontAlgn="ctr"/>
                      <a:r>
                        <a:rPr lang="es-CO" sz="1000">
                          <a:effectLst/>
                        </a:rPr>
                        <a:t>22</a:t>
                      </a:r>
                    </a:p>
                  </a:txBody>
                  <a:tcPr marL="12504" marR="12504" marT="0" marB="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ctr"/>
                      <a:r>
                        <a:rPr lang="es-CO" sz="1000" kern="1200" dirty="0">
                          <a:solidFill>
                            <a:schemeClr val="tx1"/>
                          </a:solidFill>
                          <a:effectLst/>
                          <a:latin typeface="+mn-lt"/>
                          <a:ea typeface="+mn-ea"/>
                          <a:cs typeface="+mn-cs"/>
                        </a:rPr>
                        <a:t>Diagonal 68 Sur entre CR 19A a 19 B San Francisco</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dirty="0">
                          <a:effectLst/>
                        </a:rPr>
                        <a:t>$225,057,874.00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a:effectLst/>
                        </a:rPr>
                        <a:t>$40,018,518.00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a:solidFill>
                            <a:srgbClr val="00B050"/>
                          </a:solidFill>
                          <a:effectLst/>
                        </a:rPr>
                        <a:t>$265,076,392.00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41722756"/>
                  </a:ext>
                </a:extLst>
              </a:tr>
              <a:tr h="318334">
                <a:tc>
                  <a:txBody>
                    <a:bodyPr/>
                    <a:lstStyle/>
                    <a:p>
                      <a:pPr algn="ctr" rtl="0" fontAlgn="ctr"/>
                      <a:r>
                        <a:rPr lang="es-CO" sz="1000">
                          <a:effectLst/>
                        </a:rPr>
                        <a:t>26</a:t>
                      </a:r>
                    </a:p>
                  </a:txBody>
                  <a:tcPr marL="12504" marR="12504" marT="0" marB="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ctr"/>
                      <a:r>
                        <a:rPr lang="es-CO" sz="1000" kern="1200" dirty="0">
                          <a:solidFill>
                            <a:schemeClr val="tx1"/>
                          </a:solidFill>
                          <a:effectLst/>
                          <a:latin typeface="+mn-lt"/>
                          <a:ea typeface="+mn-ea"/>
                          <a:cs typeface="+mn-cs"/>
                        </a:rPr>
                        <a:t>Calle 82C Sur entre Carrera 18G y 18M</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a:effectLst/>
                        </a:rPr>
                        <a:t>$761,448,509.00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a:effectLst/>
                        </a:rPr>
                        <a:t>$114,204,985.00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a:solidFill>
                            <a:srgbClr val="00B050"/>
                          </a:solidFill>
                          <a:effectLst/>
                        </a:rPr>
                        <a:t>$875,653,494.00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117742316"/>
                  </a:ext>
                </a:extLst>
              </a:tr>
              <a:tr h="400208">
                <a:tc>
                  <a:txBody>
                    <a:bodyPr/>
                    <a:lstStyle/>
                    <a:p>
                      <a:pPr algn="ctr" rtl="0" fontAlgn="ctr"/>
                      <a:r>
                        <a:rPr lang="es-CO" sz="1000">
                          <a:effectLst/>
                        </a:rPr>
                        <a:t>20</a:t>
                      </a:r>
                    </a:p>
                  </a:txBody>
                  <a:tcPr marL="12504" marR="12504" marT="0" marB="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ctr"/>
                      <a:r>
                        <a:rPr lang="pt-BR" sz="1000" dirty="0">
                          <a:effectLst/>
                        </a:rPr>
                        <a:t>Jorge </a:t>
                      </a:r>
                      <a:r>
                        <a:rPr lang="pt-BR" sz="1000" dirty="0" err="1">
                          <a:effectLst/>
                        </a:rPr>
                        <a:t>GaitanB_Diagonal</a:t>
                      </a:r>
                      <a:r>
                        <a:rPr lang="pt-BR" sz="1000" dirty="0">
                          <a:effectLst/>
                        </a:rPr>
                        <a:t> 68a </a:t>
                      </a:r>
                      <a:r>
                        <a:rPr lang="pt-BR" sz="1000" dirty="0" err="1">
                          <a:effectLst/>
                        </a:rPr>
                        <a:t>sur</a:t>
                      </a:r>
                      <a:r>
                        <a:rPr lang="pt-BR" sz="1000" dirty="0">
                          <a:effectLst/>
                        </a:rPr>
                        <a:t> </a:t>
                      </a:r>
                      <a:r>
                        <a:rPr lang="pt-BR" sz="1000" dirty="0" err="1">
                          <a:effectLst/>
                        </a:rPr>
                        <a:t>carrera</a:t>
                      </a:r>
                      <a:r>
                        <a:rPr lang="pt-BR" sz="1000" dirty="0">
                          <a:effectLst/>
                        </a:rPr>
                        <a:t> 71b</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a:effectLst/>
                        </a:rPr>
                        <a:t>$821,391,924.00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a:effectLst/>
                        </a:rPr>
                        <a:t>$152,395,049.00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dirty="0">
                          <a:solidFill>
                            <a:srgbClr val="00B050"/>
                          </a:solidFill>
                          <a:effectLst/>
                        </a:rPr>
                        <a:t>$973,786,973.00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4288690221"/>
                  </a:ext>
                </a:extLst>
              </a:tr>
              <a:tr h="627958">
                <a:tc>
                  <a:txBody>
                    <a:bodyPr/>
                    <a:lstStyle/>
                    <a:p>
                      <a:pPr algn="ctr" rtl="0" fontAlgn="ctr"/>
                      <a:r>
                        <a:rPr lang="es-CO" sz="1000">
                          <a:effectLst/>
                        </a:rPr>
                        <a:t>24</a:t>
                      </a:r>
                    </a:p>
                  </a:txBody>
                  <a:tcPr marL="12504" marR="12504" marT="0" marB="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rtl="0" fontAlgn="ctr"/>
                      <a:r>
                        <a:rPr lang="es-CO" sz="1000">
                          <a:effectLst/>
                        </a:rPr>
                        <a:t>Calle 70 A SUR a aproximadamente 200 m después de la carrera 23 hacia el sur</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a:effectLst/>
                        </a:rPr>
                        <a:t>$633,769,699.00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a:effectLst/>
                        </a:rPr>
                        <a:t>$102,630,455.00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tc>
                  <a:txBody>
                    <a:bodyPr/>
                    <a:lstStyle/>
                    <a:p>
                      <a:pPr algn="ctr" rtl="0" fontAlgn="ctr"/>
                      <a:r>
                        <a:rPr lang="es-CO" sz="1000" dirty="0">
                          <a:solidFill>
                            <a:srgbClr val="00B050"/>
                          </a:solidFill>
                          <a:effectLst/>
                        </a:rPr>
                        <a:t>$736,400,154.00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308486383"/>
                  </a:ext>
                </a:extLst>
              </a:tr>
              <a:tr h="453507">
                <a:tc>
                  <a:txBody>
                    <a:bodyPr/>
                    <a:lstStyle/>
                    <a:p>
                      <a:pPr algn="ctr" rtl="0" fontAlgn="ctr"/>
                      <a:r>
                        <a:rPr lang="es-CO" sz="1000">
                          <a:effectLst/>
                        </a:rPr>
                        <a:t>21</a:t>
                      </a:r>
                    </a:p>
                  </a:txBody>
                  <a:tcPr marL="12504" marR="12504" marT="0" marB="0" anchor="ctr">
                    <a:lnL w="7620" cap="flat" cmpd="sng" algn="ctr">
                      <a:solidFill>
                        <a:srgbClr val="000000"/>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rtl="0" fontAlgn="ctr"/>
                      <a:r>
                        <a:rPr lang="es-CO" sz="1000">
                          <a:effectLst/>
                        </a:rPr>
                        <a:t>Transversal 20F entre calle 68J y 68K costado sur</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ctr"/>
                      <a:r>
                        <a:rPr lang="es-CO" sz="1000" dirty="0">
                          <a:effectLst/>
                        </a:rPr>
                        <a:t>$268,861,155.00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ctr"/>
                      <a:r>
                        <a:rPr lang="es-CO" sz="1000">
                          <a:effectLst/>
                        </a:rPr>
                        <a:t>$53,722,109.00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CCCCCC"/>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tc>
                  <a:txBody>
                    <a:bodyPr/>
                    <a:lstStyle/>
                    <a:p>
                      <a:pPr algn="ctr" rtl="0" fontAlgn="ctr"/>
                      <a:r>
                        <a:rPr lang="es-CO" sz="1000" dirty="0">
                          <a:solidFill>
                            <a:srgbClr val="00B050"/>
                          </a:solidFill>
                          <a:effectLst/>
                        </a:rPr>
                        <a:t>$322,583,264.00</a:t>
                      </a:r>
                    </a:p>
                  </a:txBody>
                  <a:tcPr marL="12504" marR="12504" marT="0" marB="0" anchor="ctr">
                    <a:lnL w="7620" cap="flat" cmpd="sng" algn="ctr">
                      <a:solidFill>
                        <a:srgbClr val="CCCCCC"/>
                      </a:solidFill>
                      <a:prstDash val="solid"/>
                      <a:round/>
                      <a:headEnd type="none" w="med" len="med"/>
                      <a:tailEnd type="none" w="med" len="med"/>
                    </a:lnL>
                    <a:lnR w="7620" cap="flat" cmpd="sng" algn="ctr">
                      <a:solidFill>
                        <a:srgbClr val="000000"/>
                      </a:solidFill>
                      <a:prstDash val="solid"/>
                      <a:round/>
                      <a:headEnd type="none" w="med" len="med"/>
                      <a:tailEnd type="none" w="med" len="med"/>
                    </a:lnR>
                    <a:lnT w="7620" cap="flat" cmpd="sng" algn="ctr">
                      <a:solidFill>
                        <a:srgbClr val="CCCCCC"/>
                      </a:solidFill>
                      <a:prstDash val="solid"/>
                      <a:round/>
                      <a:headEnd type="none" w="med" len="med"/>
                      <a:tailEnd type="none" w="med" len="med"/>
                    </a:lnT>
                    <a:lnB w="762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1868697"/>
                  </a:ext>
                </a:extLst>
              </a:tr>
            </a:tbl>
          </a:graphicData>
        </a:graphic>
      </p:graphicFrame>
      <p:grpSp>
        <p:nvGrpSpPr>
          <p:cNvPr id="3" name="Grupo 2"/>
          <p:cNvGrpSpPr/>
          <p:nvPr/>
        </p:nvGrpSpPr>
        <p:grpSpPr>
          <a:xfrm>
            <a:off x="6413701" y="3629044"/>
            <a:ext cx="5385787" cy="2996200"/>
            <a:chOff x="5656353" y="3263284"/>
            <a:chExt cx="6495994" cy="3390333"/>
          </a:xfrm>
        </p:grpSpPr>
        <p:pic>
          <p:nvPicPr>
            <p:cNvPr id="21" name="Imagen 20">
              <a:extLst>
                <a:ext uri="{FF2B5EF4-FFF2-40B4-BE49-F238E27FC236}">
                  <a16:creationId xmlns:a16="http://schemas.microsoft.com/office/drawing/2014/main" id="{0511F98E-EC03-4137-A491-83824DB44363}"/>
                </a:ext>
              </a:extLst>
            </p:cNvPr>
            <p:cNvPicPr>
              <a:picLocks noChangeAspect="1"/>
            </p:cNvPicPr>
            <p:nvPr/>
          </p:nvPicPr>
          <p:blipFill rotWithShape="1">
            <a:blip r:embed="rId4"/>
            <a:srcRect r="46983"/>
            <a:stretch/>
          </p:blipFill>
          <p:spPr>
            <a:xfrm>
              <a:off x="5656353" y="5500542"/>
              <a:ext cx="1744097" cy="1013547"/>
            </a:xfrm>
            <a:prstGeom prst="rect">
              <a:avLst/>
            </a:prstGeom>
          </p:spPr>
        </p:pic>
        <p:pic>
          <p:nvPicPr>
            <p:cNvPr id="13" name="Imagen 12">
              <a:extLst>
                <a:ext uri="{FF2B5EF4-FFF2-40B4-BE49-F238E27FC236}">
                  <a16:creationId xmlns:a16="http://schemas.microsoft.com/office/drawing/2014/main" id="{43D4B9FF-490B-4173-8563-112498F8670A}"/>
                </a:ext>
              </a:extLst>
            </p:cNvPr>
            <p:cNvPicPr>
              <a:picLocks noChangeAspect="1"/>
            </p:cNvPicPr>
            <p:nvPr/>
          </p:nvPicPr>
          <p:blipFill rotWithShape="1">
            <a:blip r:embed="rId5"/>
            <a:srcRect r="46075"/>
            <a:stretch/>
          </p:blipFill>
          <p:spPr>
            <a:xfrm>
              <a:off x="5706870" y="3263284"/>
              <a:ext cx="1547329" cy="1043418"/>
            </a:xfrm>
            <a:prstGeom prst="rect">
              <a:avLst/>
            </a:prstGeom>
          </p:spPr>
        </p:pic>
        <p:pic>
          <p:nvPicPr>
            <p:cNvPr id="24" name="Imagen 23">
              <a:extLst>
                <a:ext uri="{FF2B5EF4-FFF2-40B4-BE49-F238E27FC236}">
                  <a16:creationId xmlns:a16="http://schemas.microsoft.com/office/drawing/2014/main" id="{853015EF-AE60-4C83-B739-606D08F5A9A3}"/>
                </a:ext>
              </a:extLst>
            </p:cNvPr>
            <p:cNvPicPr>
              <a:picLocks noChangeAspect="1"/>
            </p:cNvPicPr>
            <p:nvPr/>
          </p:nvPicPr>
          <p:blipFill rotWithShape="1">
            <a:blip r:embed="rId6"/>
            <a:srcRect r="49200"/>
            <a:stretch/>
          </p:blipFill>
          <p:spPr>
            <a:xfrm>
              <a:off x="8912606" y="5500958"/>
              <a:ext cx="1619870" cy="993634"/>
            </a:xfrm>
            <a:prstGeom prst="rect">
              <a:avLst/>
            </a:prstGeom>
          </p:spPr>
        </p:pic>
        <p:pic>
          <p:nvPicPr>
            <p:cNvPr id="26" name="Imagen 25">
              <a:extLst>
                <a:ext uri="{FF2B5EF4-FFF2-40B4-BE49-F238E27FC236}">
                  <a16:creationId xmlns:a16="http://schemas.microsoft.com/office/drawing/2014/main" id="{84BD9646-411B-49E3-AD88-71C46B6D4C52}"/>
                </a:ext>
              </a:extLst>
            </p:cNvPr>
            <p:cNvPicPr>
              <a:picLocks noChangeAspect="1"/>
            </p:cNvPicPr>
            <p:nvPr/>
          </p:nvPicPr>
          <p:blipFill rotWithShape="1">
            <a:blip r:embed="rId7"/>
            <a:srcRect t="3361" r="28884" b="49642"/>
            <a:stretch/>
          </p:blipFill>
          <p:spPr>
            <a:xfrm>
              <a:off x="5672417" y="4360547"/>
              <a:ext cx="1734223" cy="1013548"/>
            </a:xfrm>
            <a:prstGeom prst="rect">
              <a:avLst/>
            </a:prstGeom>
          </p:spPr>
        </p:pic>
        <p:pic>
          <p:nvPicPr>
            <p:cNvPr id="30" name="Imagen 29">
              <a:extLst>
                <a:ext uri="{FF2B5EF4-FFF2-40B4-BE49-F238E27FC236}">
                  <a16:creationId xmlns:a16="http://schemas.microsoft.com/office/drawing/2014/main" id="{A231F191-5F9F-485C-8427-1D85EA42F072}"/>
                </a:ext>
              </a:extLst>
            </p:cNvPr>
            <p:cNvPicPr>
              <a:picLocks noChangeAspect="1"/>
            </p:cNvPicPr>
            <p:nvPr/>
          </p:nvPicPr>
          <p:blipFill rotWithShape="1">
            <a:blip r:embed="rId8"/>
            <a:srcRect l="74163"/>
            <a:stretch/>
          </p:blipFill>
          <p:spPr>
            <a:xfrm>
              <a:off x="8883435" y="4360547"/>
              <a:ext cx="1667149" cy="1013548"/>
            </a:xfrm>
            <a:prstGeom prst="rect">
              <a:avLst/>
            </a:prstGeom>
          </p:spPr>
        </p:pic>
        <p:pic>
          <p:nvPicPr>
            <p:cNvPr id="33" name="Imagen 32">
              <a:extLst>
                <a:ext uri="{FF2B5EF4-FFF2-40B4-BE49-F238E27FC236}">
                  <a16:creationId xmlns:a16="http://schemas.microsoft.com/office/drawing/2014/main" id="{27C9FE13-3C1E-4D74-A30C-700A990F406F}"/>
                </a:ext>
              </a:extLst>
            </p:cNvPr>
            <p:cNvPicPr>
              <a:picLocks noChangeAspect="1"/>
            </p:cNvPicPr>
            <p:nvPr/>
          </p:nvPicPr>
          <p:blipFill>
            <a:blip r:embed="rId9"/>
            <a:stretch>
              <a:fillRect/>
            </a:stretch>
          </p:blipFill>
          <p:spPr>
            <a:xfrm>
              <a:off x="7292736" y="3394986"/>
              <a:ext cx="1607044" cy="911716"/>
            </a:xfrm>
            <a:prstGeom prst="rect">
              <a:avLst/>
            </a:prstGeom>
          </p:spPr>
        </p:pic>
        <p:pic>
          <p:nvPicPr>
            <p:cNvPr id="39" name="Imagen 38">
              <a:extLst>
                <a:ext uri="{FF2B5EF4-FFF2-40B4-BE49-F238E27FC236}">
                  <a16:creationId xmlns:a16="http://schemas.microsoft.com/office/drawing/2014/main" id="{FE31521C-107C-4D07-A924-AE56408EDC37}"/>
                </a:ext>
              </a:extLst>
            </p:cNvPr>
            <p:cNvPicPr>
              <a:picLocks noChangeAspect="1"/>
            </p:cNvPicPr>
            <p:nvPr/>
          </p:nvPicPr>
          <p:blipFill rotWithShape="1">
            <a:blip r:embed="rId10"/>
            <a:srcRect l="8929" r="45105"/>
            <a:stretch/>
          </p:blipFill>
          <p:spPr>
            <a:xfrm>
              <a:off x="8865327" y="3312652"/>
              <a:ext cx="1667150" cy="975292"/>
            </a:xfrm>
            <a:prstGeom prst="rect">
              <a:avLst/>
            </a:prstGeom>
          </p:spPr>
        </p:pic>
        <p:pic>
          <p:nvPicPr>
            <p:cNvPr id="40" name="Imagen 39">
              <a:extLst>
                <a:ext uri="{FF2B5EF4-FFF2-40B4-BE49-F238E27FC236}">
                  <a16:creationId xmlns:a16="http://schemas.microsoft.com/office/drawing/2014/main" id="{86DAD862-C9A4-4E01-995D-829303EE5FFE}"/>
                </a:ext>
              </a:extLst>
            </p:cNvPr>
            <p:cNvPicPr>
              <a:picLocks noChangeAspect="1"/>
            </p:cNvPicPr>
            <p:nvPr/>
          </p:nvPicPr>
          <p:blipFill>
            <a:blip r:embed="rId11"/>
            <a:stretch>
              <a:fillRect/>
            </a:stretch>
          </p:blipFill>
          <p:spPr>
            <a:xfrm>
              <a:off x="10532476" y="3356398"/>
              <a:ext cx="1405491" cy="931546"/>
            </a:xfrm>
            <a:prstGeom prst="rect">
              <a:avLst/>
            </a:prstGeom>
          </p:spPr>
        </p:pic>
        <p:pic>
          <p:nvPicPr>
            <p:cNvPr id="41" name="Imagen 40">
              <a:extLst>
                <a:ext uri="{FF2B5EF4-FFF2-40B4-BE49-F238E27FC236}">
                  <a16:creationId xmlns:a16="http://schemas.microsoft.com/office/drawing/2014/main" id="{04C3C3E4-AA90-4B07-8C16-72132D88BF11}"/>
                </a:ext>
              </a:extLst>
            </p:cNvPr>
            <p:cNvPicPr>
              <a:picLocks noChangeAspect="1"/>
            </p:cNvPicPr>
            <p:nvPr/>
          </p:nvPicPr>
          <p:blipFill>
            <a:blip r:embed="rId12"/>
            <a:stretch>
              <a:fillRect/>
            </a:stretch>
          </p:blipFill>
          <p:spPr>
            <a:xfrm>
              <a:off x="7267025" y="4360546"/>
              <a:ext cx="1645581" cy="1058357"/>
            </a:xfrm>
            <a:prstGeom prst="rect">
              <a:avLst/>
            </a:prstGeom>
          </p:spPr>
        </p:pic>
        <p:pic>
          <p:nvPicPr>
            <p:cNvPr id="42" name="Imagen 41">
              <a:extLst>
                <a:ext uri="{FF2B5EF4-FFF2-40B4-BE49-F238E27FC236}">
                  <a16:creationId xmlns:a16="http://schemas.microsoft.com/office/drawing/2014/main" id="{EEB691F2-FB21-4B2C-BFC7-4AFC2FBD3EE1}"/>
                </a:ext>
              </a:extLst>
            </p:cNvPr>
            <p:cNvPicPr>
              <a:picLocks noChangeAspect="1"/>
            </p:cNvPicPr>
            <p:nvPr/>
          </p:nvPicPr>
          <p:blipFill>
            <a:blip r:embed="rId13"/>
            <a:stretch>
              <a:fillRect/>
            </a:stretch>
          </p:blipFill>
          <p:spPr>
            <a:xfrm>
              <a:off x="10565130" y="4405355"/>
              <a:ext cx="1372837" cy="958119"/>
            </a:xfrm>
            <a:prstGeom prst="rect">
              <a:avLst/>
            </a:prstGeom>
            <a:ln>
              <a:solidFill>
                <a:schemeClr val="tx1"/>
              </a:solidFill>
            </a:ln>
          </p:spPr>
        </p:pic>
        <p:pic>
          <p:nvPicPr>
            <p:cNvPr id="43" name="Imagen 42">
              <a:extLst>
                <a:ext uri="{FF2B5EF4-FFF2-40B4-BE49-F238E27FC236}">
                  <a16:creationId xmlns:a16="http://schemas.microsoft.com/office/drawing/2014/main" id="{6F2803FE-93DF-4375-8930-D0B10D2B77E5}"/>
                </a:ext>
              </a:extLst>
            </p:cNvPr>
            <p:cNvPicPr>
              <a:picLocks noChangeAspect="1"/>
            </p:cNvPicPr>
            <p:nvPr/>
          </p:nvPicPr>
          <p:blipFill>
            <a:blip r:embed="rId14"/>
            <a:stretch>
              <a:fillRect/>
            </a:stretch>
          </p:blipFill>
          <p:spPr>
            <a:xfrm>
              <a:off x="7292736" y="5519301"/>
              <a:ext cx="1619870" cy="1134316"/>
            </a:xfrm>
            <a:prstGeom prst="rect">
              <a:avLst/>
            </a:prstGeom>
          </p:spPr>
        </p:pic>
        <p:pic>
          <p:nvPicPr>
            <p:cNvPr id="44" name="Imagen 43">
              <a:extLst>
                <a:ext uri="{FF2B5EF4-FFF2-40B4-BE49-F238E27FC236}">
                  <a16:creationId xmlns:a16="http://schemas.microsoft.com/office/drawing/2014/main" id="{DA872F03-6549-4C6A-8EB6-4B7B8A653E24}"/>
                </a:ext>
              </a:extLst>
            </p:cNvPr>
            <p:cNvPicPr>
              <a:picLocks noChangeAspect="1"/>
            </p:cNvPicPr>
            <p:nvPr/>
          </p:nvPicPr>
          <p:blipFill>
            <a:blip r:embed="rId15" cstate="hqprint">
              <a:extLst>
                <a:ext uri="{28A0092B-C50C-407E-A947-70E740481C1C}">
                  <a14:useLocalDpi xmlns:a14="http://schemas.microsoft.com/office/drawing/2010/main" val="0"/>
                </a:ext>
              </a:extLst>
            </a:blip>
            <a:srcRect/>
            <a:stretch>
              <a:fillRect/>
            </a:stretch>
          </p:blipFill>
          <p:spPr bwMode="auto">
            <a:xfrm>
              <a:off x="10532476" y="5671997"/>
              <a:ext cx="1619871" cy="539957"/>
            </a:xfrm>
            <a:prstGeom prst="rect">
              <a:avLst/>
            </a:prstGeom>
            <a:noFill/>
            <a:ln>
              <a:noFill/>
            </a:ln>
          </p:spPr>
        </p:pic>
      </p:grpSp>
    </p:spTree>
    <p:extLst>
      <p:ext uri="{BB962C8B-B14F-4D97-AF65-F5344CB8AC3E}">
        <p14:creationId xmlns:p14="http://schemas.microsoft.com/office/powerpoint/2010/main" val="3071142844"/>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es-CO" dirty="0" smtClean="0"/>
              <a:t>CONTRATOS DE CONSERVACIÓN CIUDAD BOLÍVAR </a:t>
            </a:r>
            <a:endParaRPr lang="es-CO" dirty="0"/>
          </a:p>
        </p:txBody>
      </p:sp>
      <p:graphicFrame>
        <p:nvGraphicFramePr>
          <p:cNvPr id="13" name="Marcador de contenido 12"/>
          <p:cNvGraphicFramePr>
            <a:graphicFrameLocks noGrp="1"/>
          </p:cNvGraphicFramePr>
          <p:nvPr>
            <p:ph sz="quarter" idx="13"/>
            <p:extLst>
              <p:ext uri="{D42A27DB-BD31-4B8C-83A1-F6EECF244321}">
                <p14:modId xmlns:p14="http://schemas.microsoft.com/office/powerpoint/2010/main" val="2993630160"/>
              </p:ext>
            </p:extLst>
          </p:nvPr>
        </p:nvGraphicFramePr>
        <p:xfrm>
          <a:off x="1870777" y="1333853"/>
          <a:ext cx="8323089" cy="4615891"/>
        </p:xfrm>
        <a:graphic>
          <a:graphicData uri="http://schemas.openxmlformats.org/drawingml/2006/table">
            <a:tbl>
              <a:tblPr>
                <a:tableStyleId>{5C22544A-7EE6-4342-B048-85BDC9FD1C3A}</a:tableStyleId>
              </a:tblPr>
              <a:tblGrid>
                <a:gridCol w="1424489">
                  <a:extLst>
                    <a:ext uri="{9D8B030D-6E8A-4147-A177-3AD203B41FA5}">
                      <a16:colId xmlns:a16="http://schemas.microsoft.com/office/drawing/2014/main" val="4100703512"/>
                    </a:ext>
                  </a:extLst>
                </a:gridCol>
                <a:gridCol w="1292216">
                  <a:extLst>
                    <a:ext uri="{9D8B030D-6E8A-4147-A177-3AD203B41FA5}">
                      <a16:colId xmlns:a16="http://schemas.microsoft.com/office/drawing/2014/main" val="4135341023"/>
                    </a:ext>
                  </a:extLst>
                </a:gridCol>
                <a:gridCol w="1261691">
                  <a:extLst>
                    <a:ext uri="{9D8B030D-6E8A-4147-A177-3AD203B41FA5}">
                      <a16:colId xmlns:a16="http://schemas.microsoft.com/office/drawing/2014/main" val="3239666979"/>
                    </a:ext>
                  </a:extLst>
                </a:gridCol>
                <a:gridCol w="1261691">
                  <a:extLst>
                    <a:ext uri="{9D8B030D-6E8A-4147-A177-3AD203B41FA5}">
                      <a16:colId xmlns:a16="http://schemas.microsoft.com/office/drawing/2014/main" val="4248203203"/>
                    </a:ext>
                  </a:extLst>
                </a:gridCol>
                <a:gridCol w="759728">
                  <a:extLst>
                    <a:ext uri="{9D8B030D-6E8A-4147-A177-3AD203B41FA5}">
                      <a16:colId xmlns:a16="http://schemas.microsoft.com/office/drawing/2014/main" val="4076396220"/>
                    </a:ext>
                  </a:extLst>
                </a:gridCol>
                <a:gridCol w="949659">
                  <a:extLst>
                    <a:ext uri="{9D8B030D-6E8A-4147-A177-3AD203B41FA5}">
                      <a16:colId xmlns:a16="http://schemas.microsoft.com/office/drawing/2014/main" val="4085267921"/>
                    </a:ext>
                  </a:extLst>
                </a:gridCol>
                <a:gridCol w="1373615">
                  <a:extLst>
                    <a:ext uri="{9D8B030D-6E8A-4147-A177-3AD203B41FA5}">
                      <a16:colId xmlns:a16="http://schemas.microsoft.com/office/drawing/2014/main" val="2125497160"/>
                    </a:ext>
                  </a:extLst>
                </a:gridCol>
              </a:tblGrid>
              <a:tr h="359429">
                <a:tc>
                  <a:txBody>
                    <a:bodyPr/>
                    <a:lstStyle/>
                    <a:p>
                      <a:pPr algn="ctr" fontAlgn="b"/>
                      <a:r>
                        <a:rPr lang="es-CO" sz="1050" u="none" strike="noStrike" dirty="0">
                          <a:effectLst/>
                        </a:rPr>
                        <a:t>No CTTO DE INTERVENTORÍA</a:t>
                      </a:r>
                      <a:endParaRPr lang="es-CO" sz="1050" b="1" i="0" u="none" strike="noStrike" dirty="0">
                        <a:solidFill>
                          <a:srgbClr val="000000"/>
                        </a:solidFill>
                        <a:effectLst/>
                        <a:latin typeface="Arial" panose="020B0604020202020204" pitchFamily="34" charset="0"/>
                      </a:endParaRPr>
                    </a:p>
                  </a:txBody>
                  <a:tcPr marL="4702" marR="4702" marT="4702" marB="0" anchor="b">
                    <a:solidFill>
                      <a:srgbClr val="92D050"/>
                    </a:solidFill>
                  </a:tcPr>
                </a:tc>
                <a:tc>
                  <a:txBody>
                    <a:bodyPr/>
                    <a:lstStyle/>
                    <a:p>
                      <a:pPr algn="ctr" fontAlgn="b"/>
                      <a:r>
                        <a:rPr lang="es-CO" sz="1050" u="none" strike="noStrike" dirty="0">
                          <a:effectLst/>
                        </a:rPr>
                        <a:t>No CTTO DE OBRA O CONSULTORÍA</a:t>
                      </a:r>
                      <a:endParaRPr lang="es-CO" sz="1050" b="1" i="0" u="none" strike="noStrike" dirty="0">
                        <a:solidFill>
                          <a:srgbClr val="000000"/>
                        </a:solidFill>
                        <a:effectLst/>
                        <a:latin typeface="Arial" panose="020B0604020202020204" pitchFamily="34" charset="0"/>
                      </a:endParaRPr>
                    </a:p>
                  </a:txBody>
                  <a:tcPr marL="4702" marR="4702" marT="4702" marB="0" anchor="b">
                    <a:solidFill>
                      <a:srgbClr val="92D050"/>
                    </a:solidFill>
                  </a:tcPr>
                </a:tc>
                <a:tc>
                  <a:txBody>
                    <a:bodyPr/>
                    <a:lstStyle/>
                    <a:p>
                      <a:pPr algn="ctr" fontAlgn="b"/>
                      <a:r>
                        <a:rPr lang="es-CO" sz="1050" u="none" strike="noStrike" dirty="0">
                          <a:effectLst/>
                        </a:rPr>
                        <a:t>NOMBRE CORTO DEL CONTRATO</a:t>
                      </a:r>
                      <a:endParaRPr lang="es-CO" sz="1050" b="1" i="0" u="none" strike="noStrike" dirty="0">
                        <a:solidFill>
                          <a:srgbClr val="000000"/>
                        </a:solidFill>
                        <a:effectLst/>
                        <a:latin typeface="Arial" panose="020B0604020202020204" pitchFamily="34" charset="0"/>
                      </a:endParaRPr>
                    </a:p>
                  </a:txBody>
                  <a:tcPr marL="4702" marR="4702" marT="4702" marB="0" anchor="b">
                    <a:solidFill>
                      <a:srgbClr val="92D050"/>
                    </a:solidFill>
                  </a:tcPr>
                </a:tc>
                <a:tc>
                  <a:txBody>
                    <a:bodyPr/>
                    <a:lstStyle/>
                    <a:p>
                      <a:pPr algn="ctr" fontAlgn="b"/>
                      <a:r>
                        <a:rPr lang="es-CO" sz="1050" u="none" strike="noStrike" dirty="0">
                          <a:effectLst/>
                        </a:rPr>
                        <a:t>LOCALIDAD</a:t>
                      </a:r>
                      <a:endParaRPr lang="es-CO" sz="1050" b="1" i="0" u="none" strike="noStrike" dirty="0">
                        <a:solidFill>
                          <a:srgbClr val="000000"/>
                        </a:solidFill>
                        <a:effectLst/>
                        <a:latin typeface="Arial" panose="020B0604020202020204" pitchFamily="34" charset="0"/>
                      </a:endParaRPr>
                    </a:p>
                  </a:txBody>
                  <a:tcPr marL="4702" marR="4702" marT="4702" marB="0" anchor="b">
                    <a:solidFill>
                      <a:srgbClr val="92D050"/>
                    </a:solidFill>
                  </a:tcPr>
                </a:tc>
                <a:tc>
                  <a:txBody>
                    <a:bodyPr/>
                    <a:lstStyle/>
                    <a:p>
                      <a:pPr algn="ctr" fontAlgn="b"/>
                      <a:r>
                        <a:rPr lang="es-CO" sz="1050" u="none" strike="noStrike" dirty="0">
                          <a:effectLst/>
                        </a:rPr>
                        <a:t>FECHA DE INICIO</a:t>
                      </a:r>
                      <a:endParaRPr lang="es-CO" sz="1050" b="1" i="0" u="none" strike="noStrike" dirty="0">
                        <a:solidFill>
                          <a:srgbClr val="000000"/>
                        </a:solidFill>
                        <a:effectLst/>
                        <a:latin typeface="Arial" panose="020B0604020202020204" pitchFamily="34" charset="0"/>
                      </a:endParaRPr>
                    </a:p>
                  </a:txBody>
                  <a:tcPr marL="4702" marR="4702" marT="4702" marB="0" anchor="b">
                    <a:solidFill>
                      <a:srgbClr val="92D050"/>
                    </a:solidFill>
                  </a:tcPr>
                </a:tc>
                <a:tc>
                  <a:txBody>
                    <a:bodyPr/>
                    <a:lstStyle/>
                    <a:p>
                      <a:pPr algn="ctr" fontAlgn="b"/>
                      <a:r>
                        <a:rPr lang="es-CO" sz="1050" u="none" strike="noStrike" dirty="0">
                          <a:effectLst/>
                        </a:rPr>
                        <a:t>FECHA DE FIN</a:t>
                      </a:r>
                      <a:endParaRPr lang="es-CO" sz="1050" b="1" i="0" u="none" strike="noStrike" dirty="0">
                        <a:solidFill>
                          <a:srgbClr val="000000"/>
                        </a:solidFill>
                        <a:effectLst/>
                        <a:latin typeface="Arial" panose="020B0604020202020204" pitchFamily="34" charset="0"/>
                      </a:endParaRPr>
                    </a:p>
                  </a:txBody>
                  <a:tcPr marL="4702" marR="4702" marT="4702" marB="0" anchor="b">
                    <a:solidFill>
                      <a:srgbClr val="92D050"/>
                    </a:solidFill>
                  </a:tcPr>
                </a:tc>
                <a:tc>
                  <a:txBody>
                    <a:bodyPr/>
                    <a:lstStyle/>
                    <a:p>
                      <a:pPr algn="ctr" fontAlgn="b"/>
                      <a:r>
                        <a:rPr lang="es-CO" sz="1050" u="none" strike="noStrike" dirty="0">
                          <a:effectLst/>
                        </a:rPr>
                        <a:t>VALOR</a:t>
                      </a:r>
                      <a:endParaRPr lang="es-CO" sz="1050" b="1" i="0" u="none" strike="noStrike" dirty="0">
                        <a:solidFill>
                          <a:srgbClr val="000000"/>
                        </a:solidFill>
                        <a:effectLst/>
                        <a:latin typeface="Arial" panose="020B0604020202020204" pitchFamily="34" charset="0"/>
                      </a:endParaRPr>
                    </a:p>
                  </a:txBody>
                  <a:tcPr marL="4702" marR="4702" marT="4702" marB="0" anchor="b">
                    <a:solidFill>
                      <a:srgbClr val="92D050"/>
                    </a:solidFill>
                  </a:tcPr>
                </a:tc>
                <a:extLst>
                  <a:ext uri="{0D108BD9-81ED-4DB2-BD59-A6C34878D82A}">
                    <a16:rowId xmlns:a16="http://schemas.microsoft.com/office/drawing/2014/main" val="3361187004"/>
                  </a:ext>
                </a:extLst>
              </a:tr>
              <a:tr h="479238">
                <a:tc>
                  <a:txBody>
                    <a:bodyPr/>
                    <a:lstStyle/>
                    <a:p>
                      <a:pPr algn="ctr" fontAlgn="b"/>
                      <a:r>
                        <a:rPr lang="es-CO" sz="1050" u="none" strike="noStrike" dirty="0">
                          <a:effectLst/>
                        </a:rPr>
                        <a:t>IDU-1728-2021- </a:t>
                      </a:r>
                      <a:br>
                        <a:rPr lang="es-CO" sz="1050" u="none" strike="noStrike" dirty="0">
                          <a:effectLst/>
                        </a:rPr>
                      </a:br>
                      <a:r>
                        <a:rPr lang="es-CO" sz="1050" u="none" strike="noStrike" dirty="0">
                          <a:effectLst/>
                        </a:rPr>
                        <a:t>CONSORCIO ECOSANTAFE 027</a:t>
                      </a:r>
                      <a:endParaRPr lang="es-CO" sz="1050" b="0" i="0" u="none" strike="noStrike" dirty="0">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dirty="0">
                          <a:effectLst/>
                        </a:rPr>
                        <a:t>IDU-1714-2021 -</a:t>
                      </a:r>
                      <a:br>
                        <a:rPr lang="es-CO" sz="1050" u="none" strike="noStrike" dirty="0">
                          <a:effectLst/>
                        </a:rPr>
                      </a:br>
                      <a:r>
                        <a:rPr lang="es-CO" sz="1050" u="none" strike="noStrike" dirty="0">
                          <a:effectLst/>
                        </a:rPr>
                        <a:t>CONSORCIO CTUPT</a:t>
                      </a:r>
                      <a:endParaRPr lang="es-CO" sz="1050" b="0" i="0" u="none" strike="noStrike" dirty="0">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MX" sz="1050" u="none" strike="noStrike">
                          <a:effectLst/>
                        </a:rPr>
                        <a:t>Conservación malla vial arterial no troncal grupo 3 2021</a:t>
                      </a:r>
                      <a:endParaRPr lang="es-MX"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MX" sz="1050" u="none" strike="noStrike">
                          <a:effectLst/>
                        </a:rPr>
                        <a:t>Usme,Ciudad Bolivar,Kennedy,Tunjuelito y Rafael Uribe</a:t>
                      </a:r>
                      <a:endParaRPr lang="es-MX"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a:effectLst/>
                        </a:rPr>
                        <a:t>3/12/2021</a:t>
                      </a:r>
                      <a:endParaRPr lang="es-CO"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a:effectLst/>
                        </a:rPr>
                        <a:t>2/03/2024</a:t>
                      </a:r>
                      <a:endParaRPr lang="es-CO"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a:effectLst/>
                        </a:rPr>
                        <a:t>Obra: $ 41.670.996.759,00</a:t>
                      </a:r>
                      <a:br>
                        <a:rPr lang="es-CO" sz="1050" u="none" strike="noStrike">
                          <a:effectLst/>
                        </a:rPr>
                      </a:br>
                      <a:r>
                        <a:rPr lang="es-CO" sz="1050" u="none" strike="noStrike">
                          <a:effectLst/>
                        </a:rPr>
                        <a:t>Interventoría: $ 5.513.948.216,00</a:t>
                      </a:r>
                      <a:endParaRPr lang="es-CO"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extLst>
                  <a:ext uri="{0D108BD9-81ED-4DB2-BD59-A6C34878D82A}">
                    <a16:rowId xmlns:a16="http://schemas.microsoft.com/office/drawing/2014/main" val="2878138709"/>
                  </a:ext>
                </a:extLst>
              </a:tr>
              <a:tr h="479238">
                <a:tc>
                  <a:txBody>
                    <a:bodyPr/>
                    <a:lstStyle/>
                    <a:p>
                      <a:pPr algn="ctr" fontAlgn="b"/>
                      <a:r>
                        <a:rPr lang="es-CO" sz="1050" u="none" strike="noStrike">
                          <a:effectLst/>
                        </a:rPr>
                        <a:t>IDU-1740-2021</a:t>
                      </a:r>
                      <a:br>
                        <a:rPr lang="es-CO" sz="1050" u="none" strike="noStrike">
                          <a:effectLst/>
                        </a:rPr>
                      </a:br>
                      <a:r>
                        <a:rPr lang="es-CO" sz="1050" u="none" strike="noStrike">
                          <a:effectLst/>
                        </a:rPr>
                        <a:t>HMV PROYECTOS SAS</a:t>
                      </a:r>
                      <a:endParaRPr lang="es-CO"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dirty="0">
                          <a:effectLst/>
                        </a:rPr>
                        <a:t>IDU-1742-2021</a:t>
                      </a:r>
                      <a:br>
                        <a:rPr lang="es-CO" sz="1050" u="none" strike="noStrike" dirty="0">
                          <a:effectLst/>
                        </a:rPr>
                      </a:br>
                      <a:r>
                        <a:rPr lang="es-CO" sz="1050" u="none" strike="noStrike" dirty="0">
                          <a:effectLst/>
                        </a:rPr>
                        <a:t>CONSORCIO VIAL SANTA FE IBI</a:t>
                      </a:r>
                      <a:endParaRPr lang="es-CO" sz="1050" b="0" i="0" u="none" strike="noStrike" dirty="0">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dirty="0">
                          <a:effectLst/>
                        </a:rPr>
                        <a:t>Mantenimiento rural 2021 grupo 3</a:t>
                      </a:r>
                      <a:endParaRPr lang="es-CO" sz="1050" b="0" i="0" u="none" strike="noStrike" dirty="0">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MX" sz="1050" u="none" strike="noStrike">
                          <a:effectLst/>
                        </a:rPr>
                        <a:t>Sumapaz, Ciudad Bolivar, Usaquen, Usme </a:t>
                      </a:r>
                      <a:endParaRPr lang="es-MX"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a:effectLst/>
                        </a:rPr>
                        <a:t>17/05/2022</a:t>
                      </a:r>
                      <a:endParaRPr lang="es-CO"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a:effectLst/>
                        </a:rPr>
                        <a:t>16/05/2024</a:t>
                      </a:r>
                      <a:endParaRPr lang="es-CO"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a:effectLst/>
                        </a:rPr>
                        <a:t>Obra: $ 17.840.112.189,00</a:t>
                      </a:r>
                      <a:br>
                        <a:rPr lang="es-CO" sz="1050" u="none" strike="noStrike">
                          <a:effectLst/>
                        </a:rPr>
                      </a:br>
                      <a:r>
                        <a:rPr lang="es-CO" sz="1050" u="none" strike="noStrike">
                          <a:effectLst/>
                        </a:rPr>
                        <a:t>Interventoría: $ 2.308.632.683,00</a:t>
                      </a:r>
                      <a:endParaRPr lang="es-CO"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extLst>
                  <a:ext uri="{0D108BD9-81ED-4DB2-BD59-A6C34878D82A}">
                    <a16:rowId xmlns:a16="http://schemas.microsoft.com/office/drawing/2014/main" val="762796169"/>
                  </a:ext>
                </a:extLst>
              </a:tr>
              <a:tr h="599047">
                <a:tc>
                  <a:txBody>
                    <a:bodyPr/>
                    <a:lstStyle/>
                    <a:p>
                      <a:pPr algn="ctr" fontAlgn="b"/>
                      <a:r>
                        <a:rPr lang="es-CO" sz="1050" u="none" strike="noStrike">
                          <a:effectLst/>
                        </a:rPr>
                        <a:t>IDU-1772-2021 </a:t>
                      </a:r>
                      <a:br>
                        <a:rPr lang="es-CO" sz="1050" u="none" strike="noStrike">
                          <a:effectLst/>
                        </a:rPr>
                      </a:br>
                      <a:r>
                        <a:rPr lang="es-CO" sz="1050" u="none" strike="noStrike">
                          <a:effectLst/>
                        </a:rPr>
                        <a:t>CONSORCIO 2021-INCOP</a:t>
                      </a:r>
                      <a:endParaRPr lang="es-CO"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dirty="0">
                          <a:effectLst/>
                        </a:rPr>
                        <a:t>IDU-1746-2021</a:t>
                      </a:r>
                      <a:br>
                        <a:rPr lang="es-CO" sz="1050" u="none" strike="noStrike" dirty="0">
                          <a:effectLst/>
                        </a:rPr>
                      </a:br>
                      <a:r>
                        <a:rPr lang="es-CO" sz="1050" u="none" strike="noStrike" dirty="0">
                          <a:effectLst/>
                        </a:rPr>
                        <a:t>INFERCAL S.A</a:t>
                      </a:r>
                      <a:endParaRPr lang="es-CO" sz="1050" b="0" i="0" u="none" strike="noStrike" dirty="0">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MX" sz="1050" u="none" strike="noStrike" dirty="0">
                          <a:effectLst/>
                        </a:rPr>
                        <a:t>conservación de la malla vial SITP 2021 GRUPO 3</a:t>
                      </a:r>
                      <a:endParaRPr lang="es-MX" sz="1050" b="0" i="0" u="none" strike="noStrike" dirty="0">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MX" sz="1050" u="none" strike="noStrike" dirty="0">
                          <a:effectLst/>
                        </a:rPr>
                        <a:t>Santa </a:t>
                      </a:r>
                      <a:r>
                        <a:rPr lang="es-MX" sz="1050" u="none" strike="noStrike" dirty="0" smtClean="0">
                          <a:effectLst/>
                        </a:rPr>
                        <a:t>Fe, </a:t>
                      </a:r>
                      <a:r>
                        <a:rPr lang="es-MX" sz="1050" u="none" strike="noStrike" dirty="0">
                          <a:effectLst/>
                        </a:rPr>
                        <a:t>San Cristóbal, Usme, Bosa, La Candelaria, Ciudad </a:t>
                      </a:r>
                      <a:r>
                        <a:rPr lang="es-MX" sz="1050" u="none" strike="noStrike" dirty="0" smtClean="0">
                          <a:effectLst/>
                        </a:rPr>
                        <a:t>Bolívar </a:t>
                      </a:r>
                      <a:endParaRPr lang="es-MX" sz="1050" b="0" i="0" u="none" strike="noStrike" dirty="0">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a:effectLst/>
                        </a:rPr>
                        <a:t>23/12/2021</a:t>
                      </a:r>
                      <a:endParaRPr lang="es-CO"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a:effectLst/>
                        </a:rPr>
                        <a:t>22/03/2024</a:t>
                      </a:r>
                      <a:endParaRPr lang="es-CO"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a:effectLst/>
                        </a:rPr>
                        <a:t>Obra: $ 35.437.342.710,00</a:t>
                      </a:r>
                      <a:br>
                        <a:rPr lang="es-CO" sz="1050" u="none" strike="noStrike">
                          <a:effectLst/>
                        </a:rPr>
                      </a:br>
                      <a:r>
                        <a:rPr lang="es-CO" sz="1050" u="none" strike="noStrike">
                          <a:effectLst/>
                        </a:rPr>
                        <a:t>Interventoría: $ 5.529.098.253,00</a:t>
                      </a:r>
                      <a:endParaRPr lang="es-CO"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extLst>
                  <a:ext uri="{0D108BD9-81ED-4DB2-BD59-A6C34878D82A}">
                    <a16:rowId xmlns:a16="http://schemas.microsoft.com/office/drawing/2014/main" val="2986922075"/>
                  </a:ext>
                </a:extLst>
              </a:tr>
              <a:tr h="1677334">
                <a:tc>
                  <a:txBody>
                    <a:bodyPr/>
                    <a:lstStyle/>
                    <a:p>
                      <a:pPr algn="ctr" fontAlgn="b"/>
                      <a:r>
                        <a:rPr lang="es-MX" sz="1050" u="none" strike="noStrike">
                          <a:effectLst/>
                        </a:rPr>
                        <a:t>IDU-1593-2019</a:t>
                      </a:r>
                      <a:br>
                        <a:rPr lang="es-MX" sz="1050" u="none" strike="noStrike">
                          <a:effectLst/>
                        </a:rPr>
                      </a:br>
                      <a:r>
                        <a:rPr lang="es-MX" sz="1050" u="none" strike="noStrike">
                          <a:effectLst/>
                        </a:rPr>
                        <a:t>DESARROLLO EN INGENIERIA SOCIEDAD ANONIMA DIN S.A</a:t>
                      </a:r>
                      <a:endParaRPr lang="es-MX"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dirty="0">
                          <a:effectLst/>
                        </a:rPr>
                        <a:t>IDU-1591-2019</a:t>
                      </a:r>
                      <a:br>
                        <a:rPr lang="es-CO" sz="1050" u="none" strike="noStrike" dirty="0">
                          <a:effectLst/>
                        </a:rPr>
                      </a:br>
                      <a:r>
                        <a:rPr lang="es-CO" sz="1050" u="none" strike="noStrike" dirty="0">
                          <a:effectLst/>
                        </a:rPr>
                        <a:t>INFERCAL S.A</a:t>
                      </a:r>
                      <a:endParaRPr lang="es-CO" sz="1050" b="0" i="0" u="none" strike="noStrike" dirty="0">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dirty="0">
                          <a:effectLst/>
                        </a:rPr>
                        <a:t>Brigada de reacción vial malla vial arterial no troncal</a:t>
                      </a:r>
                      <a:endParaRPr lang="es-CO" sz="1050" b="0" i="0" u="none" strike="noStrike" dirty="0">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MX" sz="1050" u="none" strike="noStrike" dirty="0">
                          <a:effectLst/>
                        </a:rPr>
                        <a:t>KENNEDY, FONTIBON, ENGATIVA, SUBA, BARRIOS UNIDOS, TEUSAQUILLO. LOS MARTIRES, ANTONIO NARIÑO, PUENTE ARANDA, LA CANDELARIA, RAFAEL URIBE </a:t>
                      </a:r>
                      <a:r>
                        <a:rPr lang="es-MX" sz="1050" u="none" strike="noStrike" dirty="0" smtClean="0">
                          <a:effectLst/>
                        </a:rPr>
                        <a:t>, </a:t>
                      </a:r>
                      <a:r>
                        <a:rPr lang="es-MX" sz="1050" u="none" strike="noStrike" dirty="0">
                          <a:effectLst/>
                        </a:rPr>
                        <a:t>CIUDAD BOLIVAR</a:t>
                      </a:r>
                      <a:endParaRPr lang="es-MX" sz="1050" b="0" i="0" u="none" strike="noStrike" dirty="0">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dirty="0">
                          <a:effectLst/>
                        </a:rPr>
                        <a:t>22/11/2019</a:t>
                      </a:r>
                      <a:endParaRPr lang="es-CO" sz="1050" b="0" i="0" u="none" strike="noStrike" dirty="0">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dirty="0">
                          <a:effectLst/>
                        </a:rPr>
                        <a:t>6/01/2021</a:t>
                      </a:r>
                      <a:endParaRPr lang="es-CO" sz="1050" b="0" i="0" u="none" strike="noStrike" dirty="0">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dirty="0">
                          <a:effectLst/>
                        </a:rPr>
                        <a:t>Obra:$ 13.086.264.251,00</a:t>
                      </a:r>
                      <a:br>
                        <a:rPr lang="es-CO" sz="1050" u="none" strike="noStrike" dirty="0">
                          <a:effectLst/>
                        </a:rPr>
                      </a:br>
                      <a:r>
                        <a:rPr lang="es-CO" sz="1050" u="none" strike="noStrike" dirty="0">
                          <a:effectLst/>
                        </a:rPr>
                        <a:t>Interventoría: $ 1.683.054.532,00</a:t>
                      </a:r>
                      <a:endParaRPr lang="es-CO" sz="1050" b="0" i="0" u="none" strike="noStrike" dirty="0">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extLst>
                  <a:ext uri="{0D108BD9-81ED-4DB2-BD59-A6C34878D82A}">
                    <a16:rowId xmlns:a16="http://schemas.microsoft.com/office/drawing/2014/main" val="1891518062"/>
                  </a:ext>
                </a:extLst>
              </a:tr>
              <a:tr h="479238">
                <a:tc>
                  <a:txBody>
                    <a:bodyPr/>
                    <a:lstStyle/>
                    <a:p>
                      <a:pPr algn="ctr" fontAlgn="b"/>
                      <a:r>
                        <a:rPr lang="es-CO" sz="1050" u="none" strike="noStrike">
                          <a:effectLst/>
                        </a:rPr>
                        <a:t>IDU-1824-2021</a:t>
                      </a:r>
                      <a:br>
                        <a:rPr lang="es-CO" sz="1050" u="none" strike="noStrike">
                          <a:effectLst/>
                        </a:rPr>
                      </a:br>
                      <a:r>
                        <a:rPr lang="es-CO" sz="1050" u="none" strike="noStrike">
                          <a:effectLst/>
                        </a:rPr>
                        <a:t>CONSORCIO INTERPUENTES</a:t>
                      </a:r>
                      <a:endParaRPr lang="es-CO"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MX" sz="1050" u="none" strike="noStrike" dirty="0">
                          <a:effectLst/>
                        </a:rPr>
                        <a:t>IDU-1825-2021</a:t>
                      </a:r>
                      <a:br>
                        <a:rPr lang="es-MX" sz="1050" u="none" strike="noStrike" dirty="0">
                          <a:effectLst/>
                        </a:rPr>
                      </a:br>
                      <a:r>
                        <a:rPr lang="es-MX" sz="1050" u="none" strike="noStrike" dirty="0">
                          <a:effectLst/>
                        </a:rPr>
                        <a:t>CONSORCIO REFORZAMIENTO PTCC 2022</a:t>
                      </a:r>
                      <a:endParaRPr lang="es-MX" sz="1050" b="0" i="0" u="none" strike="noStrike" dirty="0">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MX" sz="1050" u="none" strike="noStrike">
                          <a:effectLst/>
                        </a:rPr>
                        <a:t>Reforzamiento estructural puentes vehiculares grupo 1</a:t>
                      </a:r>
                      <a:endParaRPr lang="es-MX"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MX" sz="1050" u="none" strike="noStrike">
                          <a:effectLst/>
                        </a:rPr>
                        <a:t>Ciudad Bolivar, Puente Aranda y Bosa y Tunjuelito</a:t>
                      </a:r>
                      <a:endParaRPr lang="es-MX"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a:effectLst/>
                        </a:rPr>
                        <a:t>19/01/2022</a:t>
                      </a:r>
                      <a:endParaRPr lang="es-CO"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a:effectLst/>
                        </a:rPr>
                        <a:t>1/02/2024</a:t>
                      </a:r>
                      <a:endParaRPr lang="es-CO" sz="1050" b="0" i="0" u="none" strike="noStrike">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tc>
                  <a:txBody>
                    <a:bodyPr/>
                    <a:lstStyle/>
                    <a:p>
                      <a:pPr algn="ctr" fontAlgn="b"/>
                      <a:r>
                        <a:rPr lang="es-CO" sz="1050" u="none" strike="noStrike" dirty="0">
                          <a:effectLst/>
                        </a:rPr>
                        <a:t>Obra:$ </a:t>
                      </a:r>
                      <a:br>
                        <a:rPr lang="es-CO" sz="1050" u="none" strike="noStrike" dirty="0">
                          <a:effectLst/>
                        </a:rPr>
                      </a:br>
                      <a:r>
                        <a:rPr lang="es-CO" sz="1050" u="none" strike="noStrike" dirty="0">
                          <a:effectLst/>
                        </a:rPr>
                        <a:t>$ 31.015.475.707,00</a:t>
                      </a:r>
                      <a:br>
                        <a:rPr lang="es-CO" sz="1050" u="none" strike="noStrike" dirty="0">
                          <a:effectLst/>
                        </a:rPr>
                      </a:br>
                      <a:r>
                        <a:rPr lang="es-CO" sz="1050" u="none" strike="noStrike" dirty="0">
                          <a:effectLst/>
                        </a:rPr>
                        <a:t>Interventoría: $ $ 4.536.073.658,00</a:t>
                      </a:r>
                      <a:endParaRPr lang="es-CO" sz="1050" b="0" i="0" u="none" strike="noStrike" dirty="0">
                        <a:solidFill>
                          <a:srgbClr val="000000"/>
                        </a:solidFill>
                        <a:effectLst/>
                        <a:latin typeface="Arial" panose="020B0604020202020204" pitchFamily="34" charset="0"/>
                      </a:endParaRPr>
                    </a:p>
                  </a:txBody>
                  <a:tcPr marL="4702" marR="4702" marT="4702" marB="0" anchor="b">
                    <a:solidFill>
                      <a:schemeClr val="accent6">
                        <a:lumMod val="20000"/>
                        <a:lumOff val="80000"/>
                      </a:schemeClr>
                    </a:solidFill>
                  </a:tcPr>
                </a:tc>
                <a:extLst>
                  <a:ext uri="{0D108BD9-81ED-4DB2-BD59-A6C34878D82A}">
                    <a16:rowId xmlns:a16="http://schemas.microsoft.com/office/drawing/2014/main" val="3768850151"/>
                  </a:ext>
                </a:extLst>
              </a:tr>
            </a:tbl>
          </a:graphicData>
        </a:graphic>
      </p:graphicFrame>
      <p:sp>
        <p:nvSpPr>
          <p:cNvPr id="12" name="Marcador de texto 11"/>
          <p:cNvSpPr>
            <a:spLocks noGrp="1"/>
          </p:cNvSpPr>
          <p:nvPr>
            <p:ph type="body" sz="quarter" idx="14"/>
          </p:nvPr>
        </p:nvSpPr>
        <p:spPr/>
        <p:txBody>
          <a:bodyPr/>
          <a:lstStyle/>
          <a:p>
            <a:r>
              <a:rPr lang="es-CO" dirty="0" smtClean="0"/>
              <a:t>3</a:t>
            </a:r>
            <a:endParaRPr lang="es-CO" dirty="0"/>
          </a:p>
        </p:txBody>
      </p:sp>
    </p:spTree>
    <p:extLst>
      <p:ext uri="{BB962C8B-B14F-4D97-AF65-F5344CB8AC3E}">
        <p14:creationId xmlns:p14="http://schemas.microsoft.com/office/powerpoint/2010/main" val="339189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8"/>
          <p:cNvSpPr>
            <a:spLocks noGrp="1"/>
          </p:cNvSpPr>
          <p:nvPr>
            <p:ph type="title"/>
          </p:nvPr>
        </p:nvSpPr>
        <p:spPr/>
        <p:txBody>
          <a:bodyPr/>
          <a:lstStyle/>
          <a:p>
            <a:r>
              <a:rPr lang="es-CO" dirty="0" smtClean="0"/>
              <a:t>Malla vías Ciudad Bolívar </a:t>
            </a:r>
            <a:endParaRPr lang="es-CO" dirty="0"/>
          </a:p>
        </p:txBody>
      </p:sp>
      <p:sp>
        <p:nvSpPr>
          <p:cNvPr id="14" name="Marcador de texto 13"/>
          <p:cNvSpPr>
            <a:spLocks noGrp="1"/>
          </p:cNvSpPr>
          <p:nvPr>
            <p:ph type="body" sz="quarter" idx="14"/>
          </p:nvPr>
        </p:nvSpPr>
        <p:spPr/>
        <p:txBody>
          <a:bodyPr/>
          <a:lstStyle/>
          <a:p>
            <a:r>
              <a:rPr lang="es-CO" dirty="0" smtClean="0"/>
              <a:t>1</a:t>
            </a:r>
            <a:endParaRPr lang="es-CO" dirty="0"/>
          </a:p>
        </p:txBody>
      </p:sp>
      <p:pic>
        <p:nvPicPr>
          <p:cNvPr id="15" name="Imagen 14"/>
          <p:cNvPicPr>
            <a:picLocks noChangeAspect="1"/>
          </p:cNvPicPr>
          <p:nvPr/>
        </p:nvPicPr>
        <p:blipFill>
          <a:blip r:embed="rId2"/>
          <a:stretch>
            <a:fillRect/>
          </a:stretch>
        </p:blipFill>
        <p:spPr>
          <a:xfrm>
            <a:off x="417688" y="1991080"/>
            <a:ext cx="6296904" cy="2934109"/>
          </a:xfrm>
          <a:prstGeom prst="rect">
            <a:avLst/>
          </a:prstGeom>
        </p:spPr>
      </p:pic>
      <p:pic>
        <p:nvPicPr>
          <p:cNvPr id="16" name="Imagen 15"/>
          <p:cNvPicPr>
            <a:picLocks noChangeAspect="1"/>
          </p:cNvPicPr>
          <p:nvPr/>
        </p:nvPicPr>
        <p:blipFill>
          <a:blip r:embed="rId3"/>
          <a:stretch>
            <a:fillRect/>
          </a:stretch>
        </p:blipFill>
        <p:spPr>
          <a:xfrm>
            <a:off x="6863644" y="1376790"/>
            <a:ext cx="3680178" cy="4331446"/>
          </a:xfrm>
          <a:prstGeom prst="rect">
            <a:avLst/>
          </a:prstGeom>
        </p:spPr>
      </p:pic>
    </p:spTree>
    <p:extLst>
      <p:ext uri="{BB962C8B-B14F-4D97-AF65-F5344CB8AC3E}">
        <p14:creationId xmlns:p14="http://schemas.microsoft.com/office/powerpoint/2010/main" val="2724135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O" dirty="0" smtClean="0"/>
              <a:t>Estado de la malla vial Ciudad Bolívar </a:t>
            </a:r>
            <a:endParaRPr lang="es-CO" dirty="0"/>
          </a:p>
        </p:txBody>
      </p:sp>
      <p:sp>
        <p:nvSpPr>
          <p:cNvPr id="7" name="Marcador de texto 6"/>
          <p:cNvSpPr>
            <a:spLocks noGrp="1"/>
          </p:cNvSpPr>
          <p:nvPr>
            <p:ph type="body" sz="quarter" idx="14"/>
          </p:nvPr>
        </p:nvSpPr>
        <p:spPr/>
        <p:txBody>
          <a:bodyPr/>
          <a:lstStyle/>
          <a:p>
            <a:r>
              <a:rPr lang="es-CO" dirty="0" smtClean="0"/>
              <a:t>1</a:t>
            </a:r>
            <a:endParaRPr lang="es-CO" dirty="0"/>
          </a:p>
        </p:txBody>
      </p:sp>
      <p:pic>
        <p:nvPicPr>
          <p:cNvPr id="8" name="Imagen 7"/>
          <p:cNvPicPr>
            <a:picLocks noChangeAspect="1"/>
          </p:cNvPicPr>
          <p:nvPr/>
        </p:nvPicPr>
        <p:blipFill>
          <a:blip r:embed="rId2"/>
          <a:stretch>
            <a:fillRect/>
          </a:stretch>
        </p:blipFill>
        <p:spPr>
          <a:xfrm>
            <a:off x="3273428" y="3826123"/>
            <a:ext cx="4911547" cy="2575396"/>
          </a:xfrm>
          <a:prstGeom prst="rect">
            <a:avLst/>
          </a:prstGeom>
        </p:spPr>
      </p:pic>
      <p:pic>
        <p:nvPicPr>
          <p:cNvPr id="9" name="Imagen 8"/>
          <p:cNvPicPr>
            <a:picLocks noChangeAspect="1"/>
          </p:cNvPicPr>
          <p:nvPr/>
        </p:nvPicPr>
        <p:blipFill>
          <a:blip r:embed="rId3"/>
          <a:stretch>
            <a:fillRect/>
          </a:stretch>
        </p:blipFill>
        <p:spPr>
          <a:xfrm>
            <a:off x="3182592" y="1054101"/>
            <a:ext cx="4844340" cy="2552912"/>
          </a:xfrm>
          <a:prstGeom prst="rect">
            <a:avLst/>
          </a:prstGeom>
        </p:spPr>
      </p:pic>
    </p:spTree>
    <p:extLst>
      <p:ext uri="{BB962C8B-B14F-4D97-AF65-F5344CB8AC3E}">
        <p14:creationId xmlns:p14="http://schemas.microsoft.com/office/powerpoint/2010/main" val="2290582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O" dirty="0" smtClean="0"/>
              <a:t>Puentes peatonales y espacio público Ciudad Bolívar </a:t>
            </a:r>
            <a:endParaRPr lang="es-CO" dirty="0"/>
          </a:p>
        </p:txBody>
      </p:sp>
      <p:sp>
        <p:nvSpPr>
          <p:cNvPr id="7" name="Marcador de texto 6"/>
          <p:cNvSpPr>
            <a:spLocks noGrp="1"/>
          </p:cNvSpPr>
          <p:nvPr>
            <p:ph type="body" sz="quarter" idx="14"/>
          </p:nvPr>
        </p:nvSpPr>
        <p:spPr/>
        <p:txBody>
          <a:bodyPr/>
          <a:lstStyle/>
          <a:p>
            <a:r>
              <a:rPr lang="es-CO" dirty="0" smtClean="0"/>
              <a:t>1</a:t>
            </a:r>
            <a:endParaRPr lang="es-CO" dirty="0"/>
          </a:p>
        </p:txBody>
      </p:sp>
      <p:pic>
        <p:nvPicPr>
          <p:cNvPr id="8" name="Imagen 7"/>
          <p:cNvPicPr>
            <a:picLocks noChangeAspect="1"/>
          </p:cNvPicPr>
          <p:nvPr/>
        </p:nvPicPr>
        <p:blipFill>
          <a:blip r:embed="rId2"/>
          <a:stretch>
            <a:fillRect/>
          </a:stretch>
        </p:blipFill>
        <p:spPr>
          <a:xfrm>
            <a:off x="647730" y="2001353"/>
            <a:ext cx="1342839" cy="7460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p:cNvPicPr>
            <a:picLocks noChangeAspect="1"/>
          </p:cNvPicPr>
          <p:nvPr/>
        </p:nvPicPr>
        <p:blipFill>
          <a:blip r:embed="rId3"/>
          <a:stretch>
            <a:fillRect/>
          </a:stretch>
        </p:blipFill>
        <p:spPr>
          <a:xfrm>
            <a:off x="3650223" y="1961699"/>
            <a:ext cx="1274209" cy="7576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p:cNvPicPr>
            <a:picLocks noChangeAspect="1"/>
          </p:cNvPicPr>
          <p:nvPr/>
        </p:nvPicPr>
        <p:blipFill>
          <a:blip r:embed="rId4"/>
          <a:stretch>
            <a:fillRect/>
          </a:stretch>
        </p:blipFill>
        <p:spPr>
          <a:xfrm>
            <a:off x="211190" y="3021176"/>
            <a:ext cx="2215921" cy="1556298"/>
          </a:xfrm>
          <a:prstGeom prst="rect">
            <a:avLst/>
          </a:prstGeom>
          <a:ln>
            <a:noFill/>
          </a:ln>
          <a:effectLst>
            <a:outerShdw blurRad="190500" algn="tl" rotWithShape="0">
              <a:srgbClr val="000000">
                <a:alpha val="70000"/>
              </a:srgbClr>
            </a:outerShdw>
          </a:effectLst>
        </p:spPr>
      </p:pic>
      <p:pic>
        <p:nvPicPr>
          <p:cNvPr id="11" name="Imagen 10"/>
          <p:cNvPicPr>
            <a:picLocks noChangeAspect="1"/>
          </p:cNvPicPr>
          <p:nvPr/>
        </p:nvPicPr>
        <p:blipFill>
          <a:blip r:embed="rId5"/>
          <a:stretch>
            <a:fillRect/>
          </a:stretch>
        </p:blipFill>
        <p:spPr>
          <a:xfrm>
            <a:off x="3244153" y="2998598"/>
            <a:ext cx="2086266" cy="1533739"/>
          </a:xfrm>
          <a:prstGeom prst="rect">
            <a:avLst/>
          </a:prstGeom>
          <a:ln>
            <a:noFill/>
          </a:ln>
          <a:effectLst>
            <a:outerShdw blurRad="190500" algn="tl" rotWithShape="0">
              <a:srgbClr val="000000">
                <a:alpha val="70000"/>
              </a:srgbClr>
            </a:outerShdw>
          </a:effectLst>
        </p:spPr>
      </p:pic>
      <p:pic>
        <p:nvPicPr>
          <p:cNvPr id="12" name="Imagen 11"/>
          <p:cNvPicPr>
            <a:picLocks noChangeAspect="1"/>
          </p:cNvPicPr>
          <p:nvPr/>
        </p:nvPicPr>
        <p:blipFill rotWithShape="1">
          <a:blip r:embed="rId6"/>
          <a:srcRect l="9690" t="11531" b="34"/>
          <a:stretch/>
        </p:blipFill>
        <p:spPr>
          <a:xfrm>
            <a:off x="7405511" y="2167128"/>
            <a:ext cx="3080730" cy="828368"/>
          </a:xfrm>
          <a:prstGeom prst="rect">
            <a:avLst/>
          </a:prstGeom>
        </p:spPr>
      </p:pic>
      <p:pic>
        <p:nvPicPr>
          <p:cNvPr id="16" name="Imagen 15"/>
          <p:cNvPicPr>
            <a:picLocks noChangeAspect="1"/>
          </p:cNvPicPr>
          <p:nvPr/>
        </p:nvPicPr>
        <p:blipFill>
          <a:blip r:embed="rId7"/>
          <a:stretch>
            <a:fillRect/>
          </a:stretch>
        </p:blipFill>
        <p:spPr>
          <a:xfrm>
            <a:off x="7405511" y="3243111"/>
            <a:ext cx="3093573" cy="860820"/>
          </a:xfrm>
          <a:prstGeom prst="rect">
            <a:avLst/>
          </a:prstGeom>
        </p:spPr>
      </p:pic>
      <p:pic>
        <p:nvPicPr>
          <p:cNvPr id="17" name="Imagen 16"/>
          <p:cNvPicPr>
            <a:picLocks noChangeAspect="1"/>
          </p:cNvPicPr>
          <p:nvPr/>
        </p:nvPicPr>
        <p:blipFill>
          <a:blip r:embed="rId8"/>
          <a:stretch>
            <a:fillRect/>
          </a:stretch>
        </p:blipFill>
        <p:spPr>
          <a:xfrm>
            <a:off x="7421876" y="4560370"/>
            <a:ext cx="3155175" cy="751871"/>
          </a:xfrm>
          <a:prstGeom prst="rect">
            <a:avLst/>
          </a:prstGeom>
        </p:spPr>
      </p:pic>
      <p:pic>
        <p:nvPicPr>
          <p:cNvPr id="19" name="Imagen 18"/>
          <p:cNvPicPr>
            <a:picLocks noChangeAspect="1"/>
          </p:cNvPicPr>
          <p:nvPr/>
        </p:nvPicPr>
        <p:blipFill>
          <a:blip r:embed="rId9"/>
          <a:stretch>
            <a:fillRect/>
          </a:stretch>
        </p:blipFill>
        <p:spPr>
          <a:xfrm>
            <a:off x="178897" y="4839838"/>
            <a:ext cx="2248214" cy="1400370"/>
          </a:xfrm>
          <a:prstGeom prst="rect">
            <a:avLst/>
          </a:prstGeom>
          <a:ln>
            <a:noFill/>
          </a:ln>
          <a:effectLst>
            <a:outerShdw blurRad="190500" algn="tl" rotWithShape="0">
              <a:srgbClr val="000000">
                <a:alpha val="70000"/>
              </a:srgbClr>
            </a:outerShdw>
          </a:effectLst>
        </p:spPr>
      </p:pic>
      <p:pic>
        <p:nvPicPr>
          <p:cNvPr id="20" name="Imagen 19"/>
          <p:cNvPicPr>
            <a:picLocks noChangeAspect="1"/>
          </p:cNvPicPr>
          <p:nvPr/>
        </p:nvPicPr>
        <p:blipFill>
          <a:blip r:embed="rId10"/>
          <a:stretch>
            <a:fillRect/>
          </a:stretch>
        </p:blipFill>
        <p:spPr>
          <a:xfrm>
            <a:off x="3148889" y="4760507"/>
            <a:ext cx="2276793" cy="141942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8373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O" dirty="0" err="1" smtClean="0"/>
              <a:t>Ciclorruta</a:t>
            </a:r>
            <a:r>
              <a:rPr lang="es-CO" dirty="0" smtClean="0"/>
              <a:t> Ciudad Bolívar </a:t>
            </a:r>
            <a:endParaRPr lang="es-CO" dirty="0"/>
          </a:p>
        </p:txBody>
      </p:sp>
      <p:sp>
        <p:nvSpPr>
          <p:cNvPr id="7" name="Marcador de texto 6"/>
          <p:cNvSpPr>
            <a:spLocks noGrp="1"/>
          </p:cNvSpPr>
          <p:nvPr>
            <p:ph type="body" sz="quarter" idx="14"/>
          </p:nvPr>
        </p:nvSpPr>
        <p:spPr/>
        <p:txBody>
          <a:bodyPr/>
          <a:lstStyle/>
          <a:p>
            <a:r>
              <a:rPr lang="es-CO" dirty="0" smtClean="0"/>
              <a:t>1</a:t>
            </a:r>
            <a:endParaRPr lang="es-CO" dirty="0"/>
          </a:p>
        </p:txBody>
      </p:sp>
      <p:pic>
        <p:nvPicPr>
          <p:cNvPr id="8" name="Imagen 7"/>
          <p:cNvPicPr>
            <a:picLocks noChangeAspect="1"/>
          </p:cNvPicPr>
          <p:nvPr/>
        </p:nvPicPr>
        <p:blipFill>
          <a:blip r:embed="rId2"/>
          <a:stretch>
            <a:fillRect/>
          </a:stretch>
        </p:blipFill>
        <p:spPr>
          <a:xfrm>
            <a:off x="109609" y="1448990"/>
            <a:ext cx="6629858" cy="4779664"/>
          </a:xfrm>
          <a:prstGeom prst="rect">
            <a:avLst/>
          </a:prstGeom>
        </p:spPr>
      </p:pic>
      <p:pic>
        <p:nvPicPr>
          <p:cNvPr id="9" name="Imagen 8"/>
          <p:cNvPicPr>
            <a:picLocks noChangeAspect="1"/>
          </p:cNvPicPr>
          <p:nvPr/>
        </p:nvPicPr>
        <p:blipFill>
          <a:blip r:embed="rId3"/>
          <a:stretch>
            <a:fillRect/>
          </a:stretch>
        </p:blipFill>
        <p:spPr>
          <a:xfrm>
            <a:off x="7296268" y="767239"/>
            <a:ext cx="2841153" cy="1685429"/>
          </a:xfrm>
          <a:prstGeom prst="rect">
            <a:avLst/>
          </a:prstGeom>
        </p:spPr>
      </p:pic>
      <p:pic>
        <p:nvPicPr>
          <p:cNvPr id="10" name="Imagen 9"/>
          <p:cNvPicPr>
            <a:picLocks noChangeAspect="1"/>
          </p:cNvPicPr>
          <p:nvPr/>
        </p:nvPicPr>
        <p:blipFill>
          <a:blip r:embed="rId4"/>
          <a:stretch>
            <a:fillRect/>
          </a:stretch>
        </p:blipFill>
        <p:spPr>
          <a:xfrm>
            <a:off x="7530946" y="2644188"/>
            <a:ext cx="2210108" cy="3353268"/>
          </a:xfrm>
          <a:prstGeom prst="rect">
            <a:avLst/>
          </a:prstGeom>
        </p:spPr>
      </p:pic>
    </p:spTree>
    <p:extLst>
      <p:ext uri="{BB962C8B-B14F-4D97-AF65-F5344CB8AC3E}">
        <p14:creationId xmlns:p14="http://schemas.microsoft.com/office/powerpoint/2010/main" val="391622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4" name="Imagen 3"/>
          <p:cNvPicPr>
            <a:picLocks noChangeAspect="1"/>
          </p:cNvPicPr>
          <p:nvPr/>
        </p:nvPicPr>
        <p:blipFill>
          <a:blip r:embed="rId3"/>
          <a:stretch>
            <a:fillRect/>
          </a:stretch>
        </p:blipFill>
        <p:spPr>
          <a:xfrm>
            <a:off x="6977264" y="503009"/>
            <a:ext cx="4624428" cy="2714599"/>
          </a:xfrm>
          <a:prstGeom prst="rect">
            <a:avLst/>
          </a:prstGeom>
        </p:spPr>
      </p:pic>
      <p:sp>
        <p:nvSpPr>
          <p:cNvPr id="403" name="Google Shape;403;p30"/>
          <p:cNvSpPr txBox="1">
            <a:spLocks noGrp="1"/>
          </p:cNvSpPr>
          <p:nvPr>
            <p:ph type="title"/>
          </p:nvPr>
        </p:nvSpPr>
        <p:spPr>
          <a:xfrm>
            <a:off x="1430734" y="136516"/>
            <a:ext cx="7418400" cy="618900"/>
          </a:xfrm>
          <a:prstGeom prst="rect">
            <a:avLst/>
          </a:prstGeom>
          <a:noFill/>
          <a:ln>
            <a:noFill/>
          </a:ln>
        </p:spPr>
        <p:txBody>
          <a:bodyPr spcFirstLastPara="1" vert="horz" wrap="square" lIns="45713" tIns="22850" rIns="45713" bIns="22850" rtlCol="0" anchor="ctr" anchorCtr="0">
            <a:normAutofit/>
          </a:bodyPr>
          <a:lstStyle/>
          <a:p>
            <a:pPr lvl="0"/>
            <a:r>
              <a:rPr lang="es-CO" dirty="0"/>
              <a:t>CALLE COMERCIAL CIUDAD BOLIVAR</a:t>
            </a:r>
            <a:endParaRPr dirty="0"/>
          </a:p>
        </p:txBody>
      </p:sp>
      <p:sp>
        <p:nvSpPr>
          <p:cNvPr id="405" name="Google Shape;405;p30"/>
          <p:cNvSpPr/>
          <p:nvPr/>
        </p:nvSpPr>
        <p:spPr>
          <a:xfrm>
            <a:off x="675020" y="111033"/>
            <a:ext cx="649200" cy="649200"/>
          </a:xfrm>
          <a:prstGeom prst="ellipse">
            <a:avLst/>
          </a:prstGeom>
          <a:solidFill>
            <a:srgbClr val="1D8A72"/>
          </a:solidFill>
          <a:ln>
            <a:noFill/>
          </a:ln>
        </p:spPr>
        <p:txBody>
          <a:bodyPr spcFirstLastPara="1" wrap="square" lIns="45713" tIns="22850" rIns="45713" bIns="22850" anchor="ctr" anchorCtr="0">
            <a:noAutofit/>
          </a:bodyPr>
          <a:lstStyle/>
          <a:p>
            <a:pPr algn="ctr">
              <a:buClr>
                <a:srgbClr val="000000"/>
              </a:buClr>
              <a:buSzPts val="5400"/>
            </a:pPr>
            <a:r>
              <a:rPr lang="es-ES" sz="2700" b="1" dirty="0" smtClean="0">
                <a:solidFill>
                  <a:schemeClr val="lt1"/>
                </a:solidFill>
                <a:latin typeface="Calibri"/>
                <a:ea typeface="Calibri"/>
                <a:cs typeface="Calibri"/>
                <a:sym typeface="Calibri"/>
              </a:rPr>
              <a:t>2</a:t>
            </a:r>
            <a:endParaRPr sz="2700" b="1" dirty="0">
              <a:solidFill>
                <a:schemeClr val="lt1"/>
              </a:solidFill>
              <a:latin typeface="Calibri"/>
              <a:ea typeface="Calibri"/>
              <a:cs typeface="Calibri"/>
              <a:sym typeface="Calibri"/>
            </a:endParaRPr>
          </a:p>
        </p:txBody>
      </p:sp>
      <p:sp>
        <p:nvSpPr>
          <p:cNvPr id="406" name="Google Shape;406;p30"/>
          <p:cNvSpPr txBox="1"/>
          <p:nvPr/>
        </p:nvSpPr>
        <p:spPr>
          <a:xfrm>
            <a:off x="1122206" y="2357401"/>
            <a:ext cx="5821264" cy="1431141"/>
          </a:xfrm>
          <a:prstGeom prst="rect">
            <a:avLst/>
          </a:prstGeom>
          <a:noFill/>
          <a:ln>
            <a:noFill/>
          </a:ln>
        </p:spPr>
        <p:txBody>
          <a:bodyPr spcFirstLastPara="1" wrap="square" lIns="45713" tIns="22850" rIns="45713" bIns="22850" anchor="t" anchorCtr="0">
            <a:spAutoFit/>
          </a:bodyPr>
          <a:lstStyle/>
          <a:p>
            <a:pPr algn="just">
              <a:buClr>
                <a:srgbClr val="000000"/>
              </a:buClr>
              <a:buSzPts val="4000"/>
            </a:pPr>
            <a:r>
              <a:rPr lang="es-CO" b="1" dirty="0">
                <a:solidFill>
                  <a:srgbClr val="008080"/>
                </a:solidFill>
                <a:sym typeface="Calibri"/>
              </a:rPr>
              <a:t>Descripción del Proyecto:</a:t>
            </a:r>
          </a:p>
          <a:p>
            <a:pPr algn="just">
              <a:buClr>
                <a:srgbClr val="000000"/>
              </a:buClr>
              <a:buSzPts val="4000"/>
            </a:pPr>
            <a:r>
              <a:rPr lang="es-ES" dirty="0">
                <a:sym typeface="Calibri"/>
              </a:rPr>
              <a:t>Pacificación de calzada a un (1) carril mixto con sobrepaso, ampliación y reconstrucción andenes para una accesibilidad universal que privilegie los modos sostenibles como andar a pie, en bicicleta y transporte público.</a:t>
            </a:r>
            <a:endParaRPr lang="es-CO" dirty="0">
              <a:sym typeface="Calibri"/>
            </a:endParaRPr>
          </a:p>
        </p:txBody>
      </p:sp>
      <p:sp>
        <p:nvSpPr>
          <p:cNvPr id="12" name="Google Shape;459;p35">
            <a:extLst>
              <a:ext uri="{FF2B5EF4-FFF2-40B4-BE49-F238E27FC236}">
                <a16:creationId xmlns:a16="http://schemas.microsoft.com/office/drawing/2014/main" id="{6F390E52-B698-4DB5-B7E0-096C249D4EA4}"/>
              </a:ext>
            </a:extLst>
          </p:cNvPr>
          <p:cNvSpPr txBox="1"/>
          <p:nvPr/>
        </p:nvSpPr>
        <p:spPr>
          <a:xfrm>
            <a:off x="1169097" y="4995285"/>
            <a:ext cx="5774373" cy="333384"/>
          </a:xfrm>
          <a:prstGeom prst="rect">
            <a:avLst/>
          </a:prstGeom>
          <a:noFill/>
          <a:ln>
            <a:noFill/>
          </a:ln>
        </p:spPr>
        <p:txBody>
          <a:bodyPr spcFirstLastPara="1" wrap="square" lIns="45713" tIns="22850" rIns="45713" bIns="22850" anchor="t" anchorCtr="0">
            <a:noAutofit/>
          </a:bodyPr>
          <a:lstStyle/>
          <a:p>
            <a:pPr>
              <a:lnSpc>
                <a:spcPct val="90000"/>
              </a:lnSpc>
              <a:buClr>
                <a:srgbClr val="3F3F3F"/>
              </a:buClr>
              <a:buSzPts val="3200"/>
            </a:pPr>
            <a:r>
              <a:rPr lang="es-CO" b="1" dirty="0">
                <a:solidFill>
                  <a:srgbClr val="008080"/>
                </a:solidFill>
                <a:ea typeface="Calibri"/>
                <a:cs typeface="Calibri"/>
                <a:sym typeface="Calibri"/>
              </a:rPr>
              <a:t>Valor del proyecto: 	</a:t>
            </a:r>
            <a:r>
              <a:rPr lang="es-CO" b="1" dirty="0"/>
              <a:t>$9.642´612.243 Vr. Total  </a:t>
            </a:r>
          </a:p>
          <a:p>
            <a:pPr>
              <a:lnSpc>
                <a:spcPct val="90000"/>
              </a:lnSpc>
              <a:buClr>
                <a:srgbClr val="3F3F3F"/>
              </a:buClr>
              <a:buSzPts val="3200"/>
            </a:pPr>
            <a:r>
              <a:rPr lang="es-CO" b="1" dirty="0">
                <a:solidFill>
                  <a:srgbClr val="3F3F3F"/>
                </a:solidFill>
                <a:ea typeface="Calibri"/>
                <a:cs typeface="Calibri"/>
                <a:sym typeface="Calibri"/>
              </a:rPr>
              <a:t>			</a:t>
            </a:r>
            <a:r>
              <a:rPr lang="es-CO" dirty="0">
                <a:ea typeface="Calibri"/>
                <a:cs typeface="Calibri"/>
                <a:sym typeface="Calibri"/>
              </a:rPr>
              <a:t>($   864´852.677 Est. Y Diseños)</a:t>
            </a:r>
            <a:r>
              <a:rPr lang="es-CO" dirty="0">
                <a:solidFill>
                  <a:srgbClr val="3F3F3F"/>
                </a:solidFill>
                <a:ea typeface="Calibri"/>
                <a:cs typeface="Calibri"/>
                <a:sym typeface="Calibri"/>
              </a:rPr>
              <a:t>	</a:t>
            </a:r>
          </a:p>
          <a:p>
            <a:pPr>
              <a:lnSpc>
                <a:spcPct val="90000"/>
              </a:lnSpc>
              <a:spcBef>
                <a:spcPts val="1000"/>
              </a:spcBef>
              <a:buClr>
                <a:srgbClr val="595959"/>
              </a:buClr>
              <a:buSzPts val="2800"/>
            </a:pPr>
            <a:endParaRPr dirty="0">
              <a:solidFill>
                <a:srgbClr val="595959"/>
              </a:solidFill>
              <a:ea typeface="Calibri"/>
              <a:cs typeface="Calibri"/>
              <a:sym typeface="Calibri"/>
            </a:endParaRPr>
          </a:p>
        </p:txBody>
      </p:sp>
      <p:sp>
        <p:nvSpPr>
          <p:cNvPr id="14" name="CuadroTexto 13">
            <a:extLst>
              <a:ext uri="{FF2B5EF4-FFF2-40B4-BE49-F238E27FC236}">
                <a16:creationId xmlns:a16="http://schemas.microsoft.com/office/drawing/2014/main" id="{5C501B16-AA8D-4409-B835-D1DC8D89CAE9}"/>
              </a:ext>
            </a:extLst>
          </p:cNvPr>
          <p:cNvSpPr txBox="1"/>
          <p:nvPr/>
        </p:nvSpPr>
        <p:spPr>
          <a:xfrm>
            <a:off x="1157801" y="4584142"/>
            <a:ext cx="5785670" cy="369332"/>
          </a:xfrm>
          <a:prstGeom prst="rect">
            <a:avLst/>
          </a:prstGeom>
          <a:noFill/>
        </p:spPr>
        <p:txBody>
          <a:bodyPr wrap="square" rtlCol="0">
            <a:spAutoFit/>
          </a:bodyPr>
          <a:lstStyle/>
          <a:p>
            <a:r>
              <a:rPr lang="es-CO" b="1" dirty="0">
                <a:solidFill>
                  <a:srgbClr val="008080"/>
                </a:solidFill>
              </a:rPr>
              <a:t>Meta Física: </a:t>
            </a:r>
            <a:r>
              <a:rPr lang="es-CO" dirty="0"/>
              <a:t>11,500 M2 Esp. Publico, más 1,2 Km Vías. </a:t>
            </a:r>
          </a:p>
        </p:txBody>
      </p:sp>
      <p:sp>
        <p:nvSpPr>
          <p:cNvPr id="2" name="CuadroTexto 1"/>
          <p:cNvSpPr txBox="1"/>
          <p:nvPr/>
        </p:nvSpPr>
        <p:spPr>
          <a:xfrm>
            <a:off x="1164120" y="580864"/>
            <a:ext cx="3676071" cy="523220"/>
          </a:xfrm>
          <a:prstGeom prst="rect">
            <a:avLst/>
          </a:prstGeom>
          <a:noFill/>
        </p:spPr>
        <p:txBody>
          <a:bodyPr wrap="none" rtlCol="0">
            <a:spAutoFit/>
          </a:bodyPr>
          <a:lstStyle/>
          <a:p>
            <a:pPr>
              <a:buSzPts val="2000"/>
            </a:pPr>
            <a:r>
              <a:rPr lang="es-CO" sz="1400" b="1" dirty="0"/>
              <a:t>CONTRATO OBRA: </a:t>
            </a:r>
            <a:r>
              <a:rPr lang="es-CO" sz="1400" dirty="0"/>
              <a:t>IDU-1596 de 2019</a:t>
            </a:r>
          </a:p>
          <a:p>
            <a:pPr>
              <a:buSzPts val="2000"/>
            </a:pPr>
            <a:r>
              <a:rPr lang="es-CO" sz="1400" b="1" dirty="0"/>
              <a:t>CONTRATO INTERVENTORÍA: </a:t>
            </a:r>
            <a:r>
              <a:rPr lang="es-CO" sz="1400" dirty="0"/>
              <a:t>IDU-1598 de 2019</a:t>
            </a:r>
          </a:p>
        </p:txBody>
      </p:sp>
      <p:sp>
        <p:nvSpPr>
          <p:cNvPr id="5" name="CuadroTexto 4"/>
          <p:cNvSpPr txBox="1"/>
          <p:nvPr/>
        </p:nvSpPr>
        <p:spPr>
          <a:xfrm>
            <a:off x="7148652" y="5616942"/>
            <a:ext cx="5052943" cy="369332"/>
          </a:xfrm>
          <a:prstGeom prst="rect">
            <a:avLst/>
          </a:prstGeom>
          <a:noFill/>
        </p:spPr>
        <p:txBody>
          <a:bodyPr wrap="square" rtlCol="0">
            <a:spAutoFit/>
          </a:bodyPr>
          <a:lstStyle/>
          <a:p>
            <a:pPr algn="ctr"/>
            <a:r>
              <a:rPr lang="es-CO" b="1" dirty="0">
                <a:solidFill>
                  <a:srgbClr val="008080"/>
                </a:solidFill>
              </a:rPr>
              <a:t>LOCALIZACIÓN</a:t>
            </a:r>
          </a:p>
        </p:txBody>
      </p:sp>
      <p:sp>
        <p:nvSpPr>
          <p:cNvPr id="27" name="CuadroTexto 26"/>
          <p:cNvSpPr txBox="1"/>
          <p:nvPr/>
        </p:nvSpPr>
        <p:spPr>
          <a:xfrm>
            <a:off x="7049281" y="3154750"/>
            <a:ext cx="5052943" cy="369332"/>
          </a:xfrm>
          <a:prstGeom prst="rect">
            <a:avLst/>
          </a:prstGeom>
          <a:noFill/>
        </p:spPr>
        <p:txBody>
          <a:bodyPr wrap="square" rtlCol="0">
            <a:spAutoFit/>
          </a:bodyPr>
          <a:lstStyle/>
          <a:p>
            <a:pPr algn="ctr"/>
            <a:r>
              <a:rPr lang="es-CO" b="1" dirty="0">
                <a:solidFill>
                  <a:srgbClr val="008080"/>
                </a:solidFill>
              </a:rPr>
              <a:t>RENDER DEL PROYECTO</a:t>
            </a:r>
          </a:p>
        </p:txBody>
      </p:sp>
      <p:sp>
        <p:nvSpPr>
          <p:cNvPr id="28" name="CuadroTexto 27">
            <a:extLst>
              <a:ext uri="{FF2B5EF4-FFF2-40B4-BE49-F238E27FC236}">
                <a16:creationId xmlns:a16="http://schemas.microsoft.com/office/drawing/2014/main" id="{5C501B16-AA8D-4409-B835-D1DC8D89CAE9}"/>
              </a:ext>
            </a:extLst>
          </p:cNvPr>
          <p:cNvSpPr txBox="1"/>
          <p:nvPr/>
        </p:nvSpPr>
        <p:spPr>
          <a:xfrm>
            <a:off x="1113894" y="5725723"/>
            <a:ext cx="5068185" cy="923330"/>
          </a:xfrm>
          <a:prstGeom prst="rect">
            <a:avLst/>
          </a:prstGeom>
          <a:noFill/>
        </p:spPr>
        <p:txBody>
          <a:bodyPr wrap="square" rtlCol="0">
            <a:spAutoFit/>
          </a:bodyPr>
          <a:lstStyle/>
          <a:p>
            <a:r>
              <a:rPr lang="es-CO" b="1" dirty="0">
                <a:solidFill>
                  <a:srgbClr val="008080"/>
                </a:solidFill>
              </a:rPr>
              <a:t>Fecha de Finalización Proyectada</a:t>
            </a:r>
            <a:r>
              <a:rPr lang="es-CO" dirty="0">
                <a:solidFill>
                  <a:srgbClr val="008080"/>
                </a:solidFill>
              </a:rPr>
              <a:t>: </a:t>
            </a:r>
          </a:p>
          <a:p>
            <a:r>
              <a:rPr lang="es-CO" dirty="0">
                <a:solidFill>
                  <a:srgbClr val="008080"/>
                </a:solidFill>
              </a:rPr>
              <a:t>Estudios y Diseños		</a:t>
            </a:r>
            <a:r>
              <a:rPr lang="es-CO" dirty="0"/>
              <a:t>1 de julio 2022</a:t>
            </a:r>
          </a:p>
          <a:p>
            <a:r>
              <a:rPr lang="es-CO" dirty="0">
                <a:solidFill>
                  <a:srgbClr val="008080"/>
                </a:solidFill>
              </a:rPr>
              <a:t>Obra </a:t>
            </a:r>
            <a:r>
              <a:rPr lang="es-CO" b="1" dirty="0">
                <a:solidFill>
                  <a:srgbClr val="008080"/>
                </a:solidFill>
              </a:rPr>
              <a:t>			</a:t>
            </a:r>
            <a:r>
              <a:rPr lang="es-CO" dirty="0"/>
              <a:t>1 de febrero 2023</a:t>
            </a:r>
          </a:p>
        </p:txBody>
      </p:sp>
      <p:sp>
        <p:nvSpPr>
          <p:cNvPr id="7" name="CuadroTexto 6"/>
          <p:cNvSpPr txBox="1"/>
          <p:nvPr/>
        </p:nvSpPr>
        <p:spPr>
          <a:xfrm>
            <a:off x="1122206" y="1031926"/>
            <a:ext cx="5855058" cy="1384995"/>
          </a:xfrm>
          <a:prstGeom prst="rect">
            <a:avLst/>
          </a:prstGeom>
          <a:noFill/>
        </p:spPr>
        <p:txBody>
          <a:bodyPr wrap="square" rtlCol="0">
            <a:spAutoFit/>
          </a:bodyPr>
          <a:lstStyle/>
          <a:p>
            <a:pPr algn="just"/>
            <a:r>
              <a:rPr lang="es-CO" b="1" dirty="0">
                <a:solidFill>
                  <a:srgbClr val="008080"/>
                </a:solidFill>
              </a:rPr>
              <a:t>Objeto: </a:t>
            </a:r>
            <a:r>
              <a:rPr lang="es-ES" sz="1600" dirty="0"/>
              <a:t>ESTUDIOS, DISEÑOS Y CONSTRUCCIÓN DE CALLES COMERCIALES A CIELO ABIERTO - GRUPO 2, EN LA LOCALIDAD DE CIUDAD BOLÍVAR DE LA CIUDAD DE BOGOTÁ, D.C. </a:t>
            </a:r>
          </a:p>
          <a:p>
            <a:pPr algn="just"/>
            <a:r>
              <a:rPr lang="es-ES" b="1" dirty="0">
                <a:solidFill>
                  <a:srgbClr val="008080"/>
                </a:solidFill>
              </a:rPr>
              <a:t>Estado: </a:t>
            </a:r>
            <a:r>
              <a:rPr lang="es-ES" sz="1600" dirty="0"/>
              <a:t>Etapa de </a:t>
            </a:r>
            <a:r>
              <a:rPr lang="es-ES" sz="1600" b="1" u="sng" dirty="0"/>
              <a:t>ESTUDIOS Y DISEÑOS </a:t>
            </a:r>
            <a:r>
              <a:rPr lang="es-ES" sz="1600" dirty="0"/>
              <a:t>con el 97% de avance, </a:t>
            </a:r>
          </a:p>
          <a:p>
            <a:pPr algn="just"/>
            <a:r>
              <a:rPr lang="es-ES" sz="1600" b="1" u="sng" dirty="0"/>
              <a:t>SUSPENDIDO</a:t>
            </a:r>
            <a:r>
              <a:rPr lang="es-ES" sz="1600" dirty="0"/>
              <a:t> por aprobaciones pendientes de la EAAB</a:t>
            </a:r>
            <a:endParaRPr lang="es-CO" dirty="0"/>
          </a:p>
        </p:txBody>
      </p:sp>
      <p:sp>
        <p:nvSpPr>
          <p:cNvPr id="8" name="CuadroTexto 7"/>
          <p:cNvSpPr txBox="1"/>
          <p:nvPr/>
        </p:nvSpPr>
        <p:spPr>
          <a:xfrm>
            <a:off x="1113894" y="3722833"/>
            <a:ext cx="5879997" cy="923330"/>
          </a:xfrm>
          <a:prstGeom prst="rect">
            <a:avLst/>
          </a:prstGeom>
          <a:noFill/>
        </p:spPr>
        <p:txBody>
          <a:bodyPr wrap="square" rtlCol="0">
            <a:spAutoFit/>
          </a:bodyPr>
          <a:lstStyle/>
          <a:p>
            <a:r>
              <a:rPr lang="es-ES" b="1" dirty="0">
                <a:solidFill>
                  <a:srgbClr val="008080"/>
                </a:solidFill>
              </a:rPr>
              <a:t>Localización:</a:t>
            </a:r>
            <a:r>
              <a:rPr lang="es-ES" dirty="0"/>
              <a:t> </a:t>
            </a:r>
            <a:r>
              <a:rPr lang="es-CO" dirty="0"/>
              <a:t>Cra. 19D entre Diag. 62 Sur y Diag. 68 Sur, </a:t>
            </a:r>
          </a:p>
          <a:p>
            <a:r>
              <a:rPr lang="es-CO" dirty="0"/>
              <a:t>Incluye la Calle 66 sur entre Cra 20B y 19D y la Diag. 62A Sur </a:t>
            </a:r>
          </a:p>
          <a:p>
            <a:r>
              <a:rPr lang="es-CO" dirty="0"/>
              <a:t>entre Cra. 19D y 19B.</a:t>
            </a:r>
          </a:p>
        </p:txBody>
      </p:sp>
      <p:sp>
        <p:nvSpPr>
          <p:cNvPr id="9" name="CuadroTexto 8"/>
          <p:cNvSpPr txBox="1"/>
          <p:nvPr/>
        </p:nvSpPr>
        <p:spPr>
          <a:xfrm>
            <a:off x="1136033" y="5456078"/>
            <a:ext cx="4946675" cy="369332"/>
          </a:xfrm>
          <a:prstGeom prst="rect">
            <a:avLst/>
          </a:prstGeom>
          <a:noFill/>
        </p:spPr>
        <p:txBody>
          <a:bodyPr wrap="none" rtlCol="0">
            <a:spAutoFit/>
          </a:bodyPr>
          <a:lstStyle/>
          <a:p>
            <a:r>
              <a:rPr lang="es-CO" dirty="0">
                <a:solidFill>
                  <a:srgbClr val="008080"/>
                </a:solidFill>
              </a:rPr>
              <a:t>Fecha de inicio: 		</a:t>
            </a:r>
            <a:r>
              <a:rPr lang="es-CO" dirty="0"/>
              <a:t> 27 de enero de 2020</a:t>
            </a:r>
          </a:p>
        </p:txBody>
      </p:sp>
      <p:pic>
        <p:nvPicPr>
          <p:cNvPr id="6" name="Imagen 5"/>
          <p:cNvPicPr>
            <a:picLocks noChangeAspect="1"/>
          </p:cNvPicPr>
          <p:nvPr/>
        </p:nvPicPr>
        <p:blipFill>
          <a:blip r:embed="rId4"/>
          <a:stretch>
            <a:fillRect/>
          </a:stretch>
        </p:blipFill>
        <p:spPr>
          <a:xfrm>
            <a:off x="7049281" y="3599192"/>
            <a:ext cx="4498680" cy="2017750"/>
          </a:xfrm>
          <a:prstGeom prst="rect">
            <a:avLst/>
          </a:prstGeom>
        </p:spPr>
      </p:pic>
    </p:spTree>
    <p:extLst>
      <p:ext uri="{BB962C8B-B14F-4D97-AF65-F5344CB8AC3E}">
        <p14:creationId xmlns:p14="http://schemas.microsoft.com/office/powerpoint/2010/main" val="310428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0"/>
          <p:cNvSpPr txBox="1">
            <a:spLocks noGrp="1"/>
          </p:cNvSpPr>
          <p:nvPr>
            <p:ph type="title"/>
          </p:nvPr>
        </p:nvSpPr>
        <p:spPr>
          <a:xfrm>
            <a:off x="2245977" y="159205"/>
            <a:ext cx="7418400" cy="618900"/>
          </a:xfrm>
          <a:prstGeom prst="rect">
            <a:avLst/>
          </a:prstGeom>
          <a:noFill/>
          <a:ln>
            <a:noFill/>
          </a:ln>
        </p:spPr>
        <p:txBody>
          <a:bodyPr spcFirstLastPara="1" vert="horz" wrap="square" lIns="45713" tIns="22850" rIns="45713" bIns="22850" rtlCol="0" anchor="ctr" anchorCtr="0">
            <a:normAutofit/>
          </a:bodyPr>
          <a:lstStyle/>
          <a:p>
            <a:pPr lvl="0"/>
            <a:r>
              <a:rPr lang="es-CO" dirty="0"/>
              <a:t>PREFACTIBILIDAD CORREDOR FERREO DEL SUR</a:t>
            </a:r>
            <a:endParaRPr dirty="0"/>
          </a:p>
        </p:txBody>
      </p:sp>
      <p:sp>
        <p:nvSpPr>
          <p:cNvPr id="405" name="Google Shape;405;p30"/>
          <p:cNvSpPr/>
          <p:nvPr/>
        </p:nvSpPr>
        <p:spPr>
          <a:xfrm>
            <a:off x="675020" y="244041"/>
            <a:ext cx="649200" cy="649200"/>
          </a:xfrm>
          <a:prstGeom prst="ellipse">
            <a:avLst/>
          </a:prstGeom>
          <a:solidFill>
            <a:srgbClr val="1D8A72"/>
          </a:solidFill>
          <a:ln>
            <a:noFill/>
          </a:ln>
        </p:spPr>
        <p:txBody>
          <a:bodyPr spcFirstLastPara="1" wrap="square" lIns="45713" tIns="22850" rIns="45713" bIns="22850" anchor="ctr" anchorCtr="0">
            <a:noAutofit/>
          </a:bodyPr>
          <a:lstStyle/>
          <a:p>
            <a:pPr algn="ctr">
              <a:buClr>
                <a:srgbClr val="000000"/>
              </a:buClr>
              <a:buSzPts val="5400"/>
            </a:pPr>
            <a:r>
              <a:rPr lang="es-ES" sz="2700" b="1" dirty="0">
                <a:solidFill>
                  <a:schemeClr val="lt1"/>
                </a:solidFill>
                <a:latin typeface="Calibri"/>
                <a:ea typeface="Calibri"/>
                <a:cs typeface="Calibri"/>
                <a:sym typeface="Calibri"/>
              </a:rPr>
              <a:t>2</a:t>
            </a:r>
            <a:endParaRPr sz="2700" b="1" dirty="0">
              <a:solidFill>
                <a:schemeClr val="lt1"/>
              </a:solidFill>
              <a:latin typeface="Calibri"/>
              <a:ea typeface="Calibri"/>
              <a:cs typeface="Calibri"/>
              <a:sym typeface="Calibri"/>
            </a:endParaRPr>
          </a:p>
        </p:txBody>
      </p:sp>
      <p:sp>
        <p:nvSpPr>
          <p:cNvPr id="406" name="Google Shape;406;p30"/>
          <p:cNvSpPr txBox="1"/>
          <p:nvPr/>
        </p:nvSpPr>
        <p:spPr>
          <a:xfrm>
            <a:off x="1157801" y="2625574"/>
            <a:ext cx="5787502" cy="1061809"/>
          </a:xfrm>
          <a:prstGeom prst="rect">
            <a:avLst/>
          </a:prstGeom>
          <a:noFill/>
          <a:ln>
            <a:noFill/>
          </a:ln>
        </p:spPr>
        <p:txBody>
          <a:bodyPr spcFirstLastPara="1" wrap="square" lIns="45713" tIns="22850" rIns="45713" bIns="22850" anchor="t" anchorCtr="0">
            <a:spAutoFit/>
          </a:bodyPr>
          <a:lstStyle/>
          <a:p>
            <a:pPr algn="just">
              <a:buClr>
                <a:srgbClr val="000000"/>
              </a:buClr>
              <a:buSzPts val="4000"/>
            </a:pPr>
            <a:r>
              <a:rPr lang="es-CO" b="1" dirty="0">
                <a:solidFill>
                  <a:srgbClr val="008080"/>
                </a:solidFill>
                <a:sym typeface="Calibri"/>
              </a:rPr>
              <a:t>Descripción del Proyecto: </a:t>
            </a:r>
            <a:r>
              <a:rPr lang="es-ES" sz="1600" dirty="0"/>
              <a:t>Hacer la caracterización desde un enfoque técnico en materia de infraestructura ferroviaria, para evaluar las alternativas del corredor férreo del sur que integre, en la modalidad ferroviaria, el sistema de transporte regional.</a:t>
            </a:r>
            <a:endParaRPr lang="es-CO" sz="1600" dirty="0">
              <a:sym typeface="Calibri"/>
            </a:endParaRPr>
          </a:p>
        </p:txBody>
      </p:sp>
      <p:sp>
        <p:nvSpPr>
          <p:cNvPr id="12" name="Google Shape;459;p35">
            <a:extLst>
              <a:ext uri="{FF2B5EF4-FFF2-40B4-BE49-F238E27FC236}">
                <a16:creationId xmlns:a16="http://schemas.microsoft.com/office/drawing/2014/main" id="{6F390E52-B698-4DB5-B7E0-096C249D4EA4}"/>
              </a:ext>
            </a:extLst>
          </p:cNvPr>
          <p:cNvSpPr txBox="1"/>
          <p:nvPr/>
        </p:nvSpPr>
        <p:spPr>
          <a:xfrm>
            <a:off x="1174289" y="4542960"/>
            <a:ext cx="5322181" cy="333384"/>
          </a:xfrm>
          <a:prstGeom prst="rect">
            <a:avLst/>
          </a:prstGeom>
          <a:noFill/>
          <a:ln>
            <a:noFill/>
          </a:ln>
        </p:spPr>
        <p:txBody>
          <a:bodyPr spcFirstLastPara="1" wrap="square" lIns="45713" tIns="22850" rIns="45713" bIns="22850" anchor="t" anchorCtr="0">
            <a:noAutofit/>
          </a:bodyPr>
          <a:lstStyle/>
          <a:p>
            <a:pPr>
              <a:lnSpc>
                <a:spcPct val="90000"/>
              </a:lnSpc>
              <a:buClr>
                <a:srgbClr val="3F3F3F"/>
              </a:buClr>
              <a:buSzPts val="3200"/>
            </a:pPr>
            <a:r>
              <a:rPr lang="es-CO" b="1" dirty="0">
                <a:solidFill>
                  <a:srgbClr val="008080"/>
                </a:solidFill>
                <a:ea typeface="Calibri"/>
                <a:cs typeface="Calibri"/>
                <a:sym typeface="Calibri"/>
              </a:rPr>
              <a:t>Valor de la Consultoría: </a:t>
            </a:r>
            <a:r>
              <a:rPr lang="es-CO" b="1" dirty="0">
                <a:solidFill>
                  <a:srgbClr val="3F3F3F"/>
                </a:solidFill>
                <a:ea typeface="Calibri"/>
                <a:cs typeface="Calibri"/>
                <a:sym typeface="Calibri"/>
              </a:rPr>
              <a:t>	</a:t>
            </a:r>
            <a:r>
              <a:rPr lang="en-US" sz="1600" b="1" dirty="0">
                <a:latin typeface="Calibri" panose="020F0502020204030204" pitchFamily="34" charset="0"/>
                <a:ea typeface="Cambria" panose="02040503050406030204" pitchFamily="18" charset="0"/>
                <a:cs typeface="Calibri" panose="020F0502020204030204" pitchFamily="34" charset="0"/>
              </a:rPr>
              <a:t>$5.789.756.411</a:t>
            </a:r>
          </a:p>
          <a:p>
            <a:pPr>
              <a:lnSpc>
                <a:spcPct val="90000"/>
              </a:lnSpc>
              <a:buClr>
                <a:srgbClr val="3F3F3F"/>
              </a:buClr>
              <a:buSzPts val="3200"/>
            </a:pPr>
            <a:r>
              <a:rPr lang="es-CO" b="1" dirty="0">
                <a:solidFill>
                  <a:srgbClr val="3F3F3F"/>
                </a:solidFill>
                <a:ea typeface="Calibri"/>
                <a:cs typeface="Calibri"/>
                <a:sym typeface="Calibri"/>
              </a:rPr>
              <a:t>	</a:t>
            </a:r>
          </a:p>
          <a:p>
            <a:pPr>
              <a:lnSpc>
                <a:spcPct val="90000"/>
              </a:lnSpc>
              <a:spcBef>
                <a:spcPts val="1000"/>
              </a:spcBef>
              <a:buClr>
                <a:srgbClr val="595959"/>
              </a:buClr>
              <a:buSzPts val="2800"/>
            </a:pPr>
            <a:endParaRPr dirty="0">
              <a:solidFill>
                <a:srgbClr val="595959"/>
              </a:solidFill>
              <a:ea typeface="Calibri"/>
              <a:cs typeface="Calibri"/>
              <a:sym typeface="Calibri"/>
            </a:endParaRPr>
          </a:p>
        </p:txBody>
      </p:sp>
      <p:sp>
        <p:nvSpPr>
          <p:cNvPr id="2" name="CuadroTexto 1"/>
          <p:cNvSpPr txBox="1"/>
          <p:nvPr/>
        </p:nvSpPr>
        <p:spPr>
          <a:xfrm>
            <a:off x="1382097" y="674974"/>
            <a:ext cx="3466077" cy="954107"/>
          </a:xfrm>
          <a:prstGeom prst="rect">
            <a:avLst/>
          </a:prstGeom>
          <a:noFill/>
        </p:spPr>
        <p:txBody>
          <a:bodyPr wrap="none" rtlCol="0">
            <a:spAutoFit/>
          </a:bodyPr>
          <a:lstStyle/>
          <a:p>
            <a:pPr>
              <a:buSzPts val="2000"/>
            </a:pPr>
            <a:r>
              <a:rPr lang="es-CO" sz="1400" b="1" dirty="0"/>
              <a:t>CONTRATO OBRA: </a:t>
            </a:r>
            <a:r>
              <a:rPr lang="es-CO" sz="1400" dirty="0"/>
              <a:t>IDU-1860-2021</a:t>
            </a:r>
          </a:p>
          <a:p>
            <a:pPr>
              <a:buSzPts val="2000"/>
            </a:pPr>
            <a:endParaRPr lang="es-CO" sz="1400" dirty="0"/>
          </a:p>
          <a:p>
            <a:pPr>
              <a:buSzPts val="2000"/>
            </a:pPr>
            <a:r>
              <a:rPr lang="es-CO" sz="1400" b="1" dirty="0"/>
              <a:t>CONTRATO INTERVENTORÍA: </a:t>
            </a:r>
            <a:r>
              <a:rPr lang="es-CO" sz="1400" dirty="0"/>
              <a:t>IDU-1866-2021</a:t>
            </a:r>
          </a:p>
          <a:p>
            <a:endParaRPr lang="es-CO" sz="1400" dirty="0"/>
          </a:p>
        </p:txBody>
      </p:sp>
      <p:sp>
        <p:nvSpPr>
          <p:cNvPr id="5" name="CuadroTexto 4"/>
          <p:cNvSpPr txBox="1"/>
          <p:nvPr/>
        </p:nvSpPr>
        <p:spPr>
          <a:xfrm>
            <a:off x="6802384" y="888424"/>
            <a:ext cx="5052943" cy="369332"/>
          </a:xfrm>
          <a:prstGeom prst="rect">
            <a:avLst/>
          </a:prstGeom>
          <a:noFill/>
        </p:spPr>
        <p:txBody>
          <a:bodyPr wrap="square" rtlCol="0">
            <a:spAutoFit/>
          </a:bodyPr>
          <a:lstStyle/>
          <a:p>
            <a:pPr algn="ctr"/>
            <a:r>
              <a:rPr lang="es-CO" b="1" dirty="0">
                <a:solidFill>
                  <a:srgbClr val="008080"/>
                </a:solidFill>
              </a:rPr>
              <a:t>LOCALIZACIÓN</a:t>
            </a:r>
          </a:p>
        </p:txBody>
      </p:sp>
      <p:sp>
        <p:nvSpPr>
          <p:cNvPr id="7" name="CuadroTexto 6"/>
          <p:cNvSpPr txBox="1"/>
          <p:nvPr/>
        </p:nvSpPr>
        <p:spPr>
          <a:xfrm>
            <a:off x="1157801" y="1378604"/>
            <a:ext cx="5462035" cy="1107996"/>
          </a:xfrm>
          <a:prstGeom prst="rect">
            <a:avLst/>
          </a:prstGeom>
          <a:noFill/>
        </p:spPr>
        <p:txBody>
          <a:bodyPr wrap="square" rtlCol="0">
            <a:spAutoFit/>
          </a:bodyPr>
          <a:lstStyle/>
          <a:p>
            <a:pPr algn="just"/>
            <a:r>
              <a:rPr lang="es-CO" b="1" dirty="0">
                <a:solidFill>
                  <a:srgbClr val="008080"/>
                </a:solidFill>
              </a:rPr>
              <a:t>Objeto: </a:t>
            </a:r>
            <a:r>
              <a:rPr lang="es-MX" sz="1600" dirty="0"/>
              <a:t>Elaborar los estudios de prefactibilidad del corredor férreo del sur en la modalidad ferroviaria y su articulación con otros proyectos de transporte de la región Bogotá - Cundinamarca</a:t>
            </a:r>
            <a:endParaRPr lang="es-CO" sz="1600" dirty="0"/>
          </a:p>
        </p:txBody>
      </p:sp>
      <p:sp>
        <p:nvSpPr>
          <p:cNvPr id="8" name="CuadroTexto 7"/>
          <p:cNvSpPr txBox="1"/>
          <p:nvPr/>
        </p:nvSpPr>
        <p:spPr>
          <a:xfrm>
            <a:off x="1174289" y="3835499"/>
            <a:ext cx="5628095" cy="615553"/>
          </a:xfrm>
          <a:prstGeom prst="rect">
            <a:avLst/>
          </a:prstGeom>
          <a:noFill/>
        </p:spPr>
        <p:txBody>
          <a:bodyPr wrap="square" rtlCol="0">
            <a:spAutoFit/>
          </a:bodyPr>
          <a:lstStyle/>
          <a:p>
            <a:r>
              <a:rPr lang="es-ES" b="1" dirty="0">
                <a:solidFill>
                  <a:srgbClr val="008080"/>
                </a:solidFill>
              </a:rPr>
              <a:t>Localización</a:t>
            </a:r>
            <a:r>
              <a:rPr lang="es-ES" dirty="0"/>
              <a:t> </a:t>
            </a:r>
            <a:r>
              <a:rPr lang="es-ES" sz="1600" dirty="0"/>
              <a:t>Estación de la Sabana (calle 13 por Carrera 18) hasta el municipio de Soacha.</a:t>
            </a:r>
            <a:endParaRPr lang="es-ES" sz="1600" dirty="0">
              <a:sym typeface="Calibri"/>
            </a:endParaRPr>
          </a:p>
        </p:txBody>
      </p:sp>
      <p:sp>
        <p:nvSpPr>
          <p:cNvPr id="9" name="CuadroTexto 8"/>
          <p:cNvSpPr txBox="1"/>
          <p:nvPr/>
        </p:nvSpPr>
        <p:spPr>
          <a:xfrm>
            <a:off x="1157801" y="5372787"/>
            <a:ext cx="4681410" cy="369332"/>
          </a:xfrm>
          <a:prstGeom prst="rect">
            <a:avLst/>
          </a:prstGeom>
          <a:noFill/>
        </p:spPr>
        <p:txBody>
          <a:bodyPr wrap="none" rtlCol="0">
            <a:spAutoFit/>
          </a:bodyPr>
          <a:lstStyle/>
          <a:p>
            <a:r>
              <a:rPr lang="es-CO" dirty="0">
                <a:solidFill>
                  <a:srgbClr val="008080"/>
                </a:solidFill>
              </a:rPr>
              <a:t>Fecha de inicio: 		</a:t>
            </a:r>
            <a:r>
              <a:rPr lang="es-CO" dirty="0"/>
              <a:t>3 de febrero 2020</a:t>
            </a:r>
          </a:p>
        </p:txBody>
      </p:sp>
      <p:pic>
        <p:nvPicPr>
          <p:cNvPr id="25" name="Imagen 24">
            <a:extLst>
              <a:ext uri="{FF2B5EF4-FFF2-40B4-BE49-F238E27FC236}">
                <a16:creationId xmlns:a16="http://schemas.microsoft.com/office/drawing/2014/main" id="{4E40ABE5-BBFC-7867-5E8C-FEC048B770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62179" y="1286411"/>
            <a:ext cx="4533352" cy="3459809"/>
          </a:xfrm>
          <a:prstGeom prst="rect">
            <a:avLst/>
          </a:prstGeom>
        </p:spPr>
      </p:pic>
      <p:sp>
        <p:nvSpPr>
          <p:cNvPr id="29" name="CuadroTexto 28">
            <a:extLst>
              <a:ext uri="{FF2B5EF4-FFF2-40B4-BE49-F238E27FC236}">
                <a16:creationId xmlns:a16="http://schemas.microsoft.com/office/drawing/2014/main" id="{32F2EE1B-5837-3717-8C3D-17CC5D522771}"/>
              </a:ext>
            </a:extLst>
          </p:cNvPr>
          <p:cNvSpPr txBox="1"/>
          <p:nvPr/>
        </p:nvSpPr>
        <p:spPr>
          <a:xfrm>
            <a:off x="6619836" y="4959358"/>
            <a:ext cx="5068185" cy="1077218"/>
          </a:xfrm>
          <a:prstGeom prst="rect">
            <a:avLst/>
          </a:prstGeom>
          <a:noFill/>
        </p:spPr>
        <p:txBody>
          <a:bodyPr wrap="square" rtlCol="0">
            <a:spAutoFit/>
          </a:bodyPr>
          <a:lstStyle/>
          <a:p>
            <a:pPr algn="just"/>
            <a:r>
              <a:rPr lang="es-CO" sz="1600" b="1" dirty="0">
                <a:solidFill>
                  <a:srgbClr val="008080"/>
                </a:solidFill>
              </a:rPr>
              <a:t>Meta Física: </a:t>
            </a:r>
            <a:r>
              <a:rPr lang="es-CO" sz="1600" dirty="0"/>
              <a:t>llevar a Nivel de Ingeniería Conceptual (Prefactibilidad) </a:t>
            </a:r>
            <a:r>
              <a:rPr lang="es-ES" sz="1600" dirty="0"/>
              <a:t>una</a:t>
            </a:r>
            <a:r>
              <a:rPr lang="es-ES" sz="1600" i="0" u="none" strike="noStrike" baseline="0" dirty="0"/>
              <a:t> alternativa de trazado y estructurar los componentes legal, financiero – evaluación </a:t>
            </a:r>
            <a:r>
              <a:rPr lang="es-CO" sz="1600" i="0" u="none" strike="noStrike" baseline="0" dirty="0"/>
              <a:t>económica, de riesgos.</a:t>
            </a:r>
            <a:endParaRPr lang="es-CO" sz="1600" dirty="0"/>
          </a:p>
        </p:txBody>
      </p:sp>
      <p:sp>
        <p:nvSpPr>
          <p:cNvPr id="30" name="Google Shape;459;p35">
            <a:extLst>
              <a:ext uri="{FF2B5EF4-FFF2-40B4-BE49-F238E27FC236}">
                <a16:creationId xmlns:a16="http://schemas.microsoft.com/office/drawing/2014/main" id="{55B45547-6366-3CB6-3F58-1FCA0923AA90}"/>
              </a:ext>
            </a:extLst>
          </p:cNvPr>
          <p:cNvSpPr txBox="1"/>
          <p:nvPr/>
        </p:nvSpPr>
        <p:spPr>
          <a:xfrm>
            <a:off x="596220" y="4968252"/>
            <a:ext cx="5322181" cy="333384"/>
          </a:xfrm>
          <a:prstGeom prst="rect">
            <a:avLst/>
          </a:prstGeom>
          <a:noFill/>
          <a:ln>
            <a:noFill/>
          </a:ln>
        </p:spPr>
        <p:txBody>
          <a:bodyPr spcFirstLastPara="1" wrap="square" lIns="45713" tIns="22850" rIns="45713" bIns="22850" anchor="t" anchorCtr="0">
            <a:noAutofit/>
          </a:bodyPr>
          <a:lstStyle/>
          <a:p>
            <a:pPr algn="ctr"/>
            <a:r>
              <a:rPr lang="es-CO" b="1" dirty="0">
                <a:solidFill>
                  <a:srgbClr val="008080"/>
                </a:solidFill>
                <a:ea typeface="Calibri"/>
                <a:cs typeface="Calibri"/>
                <a:sym typeface="Calibri"/>
              </a:rPr>
              <a:t>Valor de Interventoría: </a:t>
            </a:r>
            <a:r>
              <a:rPr lang="es-CO" b="1" dirty="0">
                <a:solidFill>
                  <a:srgbClr val="3F3F3F"/>
                </a:solidFill>
                <a:ea typeface="Calibri"/>
                <a:cs typeface="Calibri"/>
                <a:sym typeface="Calibri"/>
              </a:rPr>
              <a:t>	</a:t>
            </a:r>
            <a:r>
              <a:rPr lang="en-US" sz="1600" b="1" dirty="0">
                <a:latin typeface="Calibri" panose="020F0502020204030204" pitchFamily="34" charset="0"/>
                <a:ea typeface="Cambria" panose="02040503050406030204" pitchFamily="18" charset="0"/>
                <a:cs typeface="Calibri" panose="020F0502020204030204" pitchFamily="34" charset="0"/>
              </a:rPr>
              <a:t>$1.876.386.588</a:t>
            </a:r>
          </a:p>
          <a:p>
            <a:pPr>
              <a:lnSpc>
                <a:spcPct val="90000"/>
              </a:lnSpc>
              <a:buClr>
                <a:srgbClr val="3F3F3F"/>
              </a:buClr>
              <a:buSzPts val="3200"/>
            </a:pPr>
            <a:r>
              <a:rPr lang="es-CO" b="1" dirty="0">
                <a:solidFill>
                  <a:srgbClr val="3F3F3F"/>
                </a:solidFill>
                <a:ea typeface="Calibri"/>
                <a:cs typeface="Calibri"/>
                <a:sym typeface="Calibri"/>
              </a:rPr>
              <a:t>	</a:t>
            </a:r>
          </a:p>
        </p:txBody>
      </p:sp>
      <p:sp>
        <p:nvSpPr>
          <p:cNvPr id="28" name="CuadroTexto 27">
            <a:extLst>
              <a:ext uri="{FF2B5EF4-FFF2-40B4-BE49-F238E27FC236}">
                <a16:creationId xmlns:a16="http://schemas.microsoft.com/office/drawing/2014/main" id="{5C501B16-AA8D-4409-B835-D1DC8D89CAE9}"/>
              </a:ext>
            </a:extLst>
          </p:cNvPr>
          <p:cNvSpPr txBox="1"/>
          <p:nvPr/>
        </p:nvSpPr>
        <p:spPr>
          <a:xfrm>
            <a:off x="1161338" y="5402054"/>
            <a:ext cx="5068185" cy="1200329"/>
          </a:xfrm>
          <a:prstGeom prst="rect">
            <a:avLst/>
          </a:prstGeom>
          <a:solidFill>
            <a:schemeClr val="bg2"/>
          </a:solidFill>
        </p:spPr>
        <p:txBody>
          <a:bodyPr wrap="square" rtlCol="0">
            <a:spAutoFit/>
          </a:bodyPr>
          <a:lstStyle/>
          <a:p>
            <a:r>
              <a:rPr lang="es-CO" dirty="0">
                <a:solidFill>
                  <a:srgbClr val="008080"/>
                </a:solidFill>
              </a:rPr>
              <a:t>Fecha de Inicio</a:t>
            </a:r>
            <a:r>
              <a:rPr lang="es-CO" sz="1600" dirty="0">
                <a:solidFill>
                  <a:srgbClr val="008080"/>
                </a:solidFill>
              </a:rPr>
              <a:t>:  </a:t>
            </a:r>
            <a:r>
              <a:rPr lang="es-CO" sz="1600" dirty="0"/>
              <a:t>01 de Febrero de 2022</a:t>
            </a:r>
          </a:p>
          <a:p>
            <a:endParaRPr lang="es-CO" dirty="0"/>
          </a:p>
          <a:p>
            <a:r>
              <a:rPr lang="es-CO" dirty="0">
                <a:solidFill>
                  <a:srgbClr val="008080"/>
                </a:solidFill>
              </a:rPr>
              <a:t>Fecha de Finalización: </a:t>
            </a:r>
            <a:r>
              <a:rPr lang="es-CO" sz="1600" dirty="0"/>
              <a:t>28 de Febrero de 2023</a:t>
            </a:r>
            <a:r>
              <a:rPr lang="es-CO" b="1" dirty="0">
                <a:solidFill>
                  <a:srgbClr val="008080"/>
                </a:solidFill>
              </a:rPr>
              <a:t>			</a:t>
            </a:r>
            <a:endParaRPr lang="es-CO" dirty="0"/>
          </a:p>
        </p:txBody>
      </p:sp>
    </p:spTree>
    <p:extLst>
      <p:ext uri="{BB962C8B-B14F-4D97-AF65-F5344CB8AC3E}">
        <p14:creationId xmlns:p14="http://schemas.microsoft.com/office/powerpoint/2010/main" val="6776348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5" name="Google Shape;405;p30"/>
          <p:cNvSpPr/>
          <p:nvPr/>
        </p:nvSpPr>
        <p:spPr>
          <a:xfrm>
            <a:off x="675020" y="244041"/>
            <a:ext cx="649200" cy="649200"/>
          </a:xfrm>
          <a:prstGeom prst="ellipse">
            <a:avLst/>
          </a:prstGeom>
          <a:solidFill>
            <a:srgbClr val="1D8A72"/>
          </a:solidFill>
          <a:ln>
            <a:noFill/>
          </a:ln>
        </p:spPr>
        <p:txBody>
          <a:bodyPr spcFirstLastPara="1" wrap="square" lIns="45713" tIns="22850" rIns="45713" bIns="22850" anchor="ctr" anchorCtr="0">
            <a:noAutofit/>
          </a:bodyPr>
          <a:lstStyle/>
          <a:p>
            <a:pPr algn="ctr">
              <a:buClr>
                <a:srgbClr val="000000"/>
              </a:buClr>
              <a:buSzPts val="5400"/>
            </a:pPr>
            <a:r>
              <a:rPr lang="es-ES" sz="2700" b="1" dirty="0">
                <a:solidFill>
                  <a:schemeClr val="lt1"/>
                </a:solidFill>
                <a:latin typeface="Calibri"/>
                <a:ea typeface="Calibri"/>
                <a:cs typeface="Calibri"/>
                <a:sym typeface="Calibri"/>
              </a:rPr>
              <a:t>2</a:t>
            </a:r>
            <a:endParaRPr sz="2700" b="1" dirty="0">
              <a:solidFill>
                <a:schemeClr val="lt1"/>
              </a:solidFill>
              <a:latin typeface="Calibri"/>
              <a:ea typeface="Calibri"/>
              <a:cs typeface="Calibri"/>
              <a:sym typeface="Calibri"/>
            </a:endParaRPr>
          </a:p>
        </p:txBody>
      </p:sp>
      <p:sp>
        <p:nvSpPr>
          <p:cNvPr id="4" name="CuadroTexto 3"/>
          <p:cNvSpPr txBox="1"/>
          <p:nvPr/>
        </p:nvSpPr>
        <p:spPr>
          <a:xfrm>
            <a:off x="1080787" y="750470"/>
            <a:ext cx="8106963" cy="400110"/>
          </a:xfrm>
          <a:prstGeom prst="rect">
            <a:avLst/>
          </a:prstGeom>
          <a:noFill/>
        </p:spPr>
        <p:txBody>
          <a:bodyPr wrap="none" rtlCol="0">
            <a:spAutoFit/>
          </a:bodyPr>
          <a:lstStyle/>
          <a:p>
            <a:r>
              <a:rPr lang="es-CO" sz="2000" b="1" dirty="0">
                <a:solidFill>
                  <a:srgbClr val="008080"/>
                </a:solidFill>
              </a:rPr>
              <a:t>TEMAS ESPECÍFICOS DEL PROYECTO DE RELEVANCIA PARA LA COMUNIDAD</a:t>
            </a:r>
          </a:p>
        </p:txBody>
      </p:sp>
      <p:sp>
        <p:nvSpPr>
          <p:cNvPr id="29" name="CuadroTexto 28"/>
          <p:cNvSpPr txBox="1"/>
          <p:nvPr/>
        </p:nvSpPr>
        <p:spPr>
          <a:xfrm>
            <a:off x="1080787" y="2867474"/>
            <a:ext cx="3072508" cy="400110"/>
          </a:xfrm>
          <a:prstGeom prst="rect">
            <a:avLst/>
          </a:prstGeom>
          <a:noFill/>
        </p:spPr>
        <p:txBody>
          <a:bodyPr wrap="none" rtlCol="0">
            <a:spAutoFit/>
          </a:bodyPr>
          <a:lstStyle/>
          <a:p>
            <a:r>
              <a:rPr lang="es-CO" sz="2000" b="1" dirty="0">
                <a:solidFill>
                  <a:srgbClr val="008080"/>
                </a:solidFill>
              </a:rPr>
              <a:t>BENEFICIOS DEL PROYECTO</a:t>
            </a:r>
          </a:p>
        </p:txBody>
      </p:sp>
      <p:sp>
        <p:nvSpPr>
          <p:cNvPr id="10" name="Google Shape;403;p30">
            <a:extLst>
              <a:ext uri="{FF2B5EF4-FFF2-40B4-BE49-F238E27FC236}">
                <a16:creationId xmlns:a16="http://schemas.microsoft.com/office/drawing/2014/main" id="{4650F50E-1366-8F93-F06C-4AE3C7DBA5CA}"/>
              </a:ext>
            </a:extLst>
          </p:cNvPr>
          <p:cNvSpPr txBox="1">
            <a:spLocks noGrp="1"/>
          </p:cNvSpPr>
          <p:nvPr>
            <p:ph type="title"/>
          </p:nvPr>
        </p:nvSpPr>
        <p:spPr>
          <a:xfrm>
            <a:off x="1697337" y="244041"/>
            <a:ext cx="7418400" cy="618900"/>
          </a:xfrm>
          <a:prstGeom prst="rect">
            <a:avLst/>
          </a:prstGeom>
          <a:noFill/>
          <a:ln>
            <a:noFill/>
          </a:ln>
        </p:spPr>
        <p:txBody>
          <a:bodyPr spcFirstLastPara="1" vert="horz" wrap="square" lIns="45713" tIns="22850" rIns="45713" bIns="22850" rtlCol="0" anchor="ctr" anchorCtr="0">
            <a:normAutofit/>
          </a:bodyPr>
          <a:lstStyle/>
          <a:p>
            <a:pPr lvl="0"/>
            <a:r>
              <a:rPr lang="es-CO" dirty="0"/>
              <a:t>PREFACTIBILIDAD CORREDOR FERREO DEL SUR</a:t>
            </a:r>
            <a:endParaRPr dirty="0"/>
          </a:p>
        </p:txBody>
      </p:sp>
      <p:sp>
        <p:nvSpPr>
          <p:cNvPr id="11" name="CuadroTexto 10">
            <a:extLst>
              <a:ext uri="{FF2B5EF4-FFF2-40B4-BE49-F238E27FC236}">
                <a16:creationId xmlns:a16="http://schemas.microsoft.com/office/drawing/2014/main" id="{A2F95958-CFC6-12D6-CF73-BCA0FA263B5E}"/>
              </a:ext>
            </a:extLst>
          </p:cNvPr>
          <p:cNvSpPr txBox="1"/>
          <p:nvPr/>
        </p:nvSpPr>
        <p:spPr>
          <a:xfrm>
            <a:off x="8316910" y="192136"/>
            <a:ext cx="3466077" cy="738664"/>
          </a:xfrm>
          <a:prstGeom prst="rect">
            <a:avLst/>
          </a:prstGeom>
          <a:noFill/>
        </p:spPr>
        <p:txBody>
          <a:bodyPr wrap="none" rtlCol="0">
            <a:spAutoFit/>
          </a:bodyPr>
          <a:lstStyle/>
          <a:p>
            <a:pPr>
              <a:buSzPts val="2000"/>
            </a:pPr>
            <a:r>
              <a:rPr lang="es-CO" sz="1400" b="1" dirty="0"/>
              <a:t>CONTRATO OBRA: </a:t>
            </a:r>
            <a:r>
              <a:rPr lang="es-CO" sz="1400" dirty="0"/>
              <a:t>IDU-1860-2021</a:t>
            </a:r>
          </a:p>
          <a:p>
            <a:pPr>
              <a:buSzPts val="2000"/>
            </a:pPr>
            <a:r>
              <a:rPr lang="es-CO" sz="1400" b="1" dirty="0"/>
              <a:t>CONTRATO INTERVENTORÍA: </a:t>
            </a:r>
            <a:r>
              <a:rPr lang="es-CO" sz="1400" dirty="0"/>
              <a:t>IDU-1866-2021</a:t>
            </a:r>
          </a:p>
          <a:p>
            <a:endParaRPr lang="es-CO" sz="1400" dirty="0"/>
          </a:p>
        </p:txBody>
      </p:sp>
      <p:sp>
        <p:nvSpPr>
          <p:cNvPr id="14" name="CuadroTexto 13">
            <a:extLst>
              <a:ext uri="{FF2B5EF4-FFF2-40B4-BE49-F238E27FC236}">
                <a16:creationId xmlns:a16="http://schemas.microsoft.com/office/drawing/2014/main" id="{572DD1FB-11EE-2B75-9CF4-79B057D2CABB}"/>
              </a:ext>
            </a:extLst>
          </p:cNvPr>
          <p:cNvSpPr txBox="1"/>
          <p:nvPr/>
        </p:nvSpPr>
        <p:spPr>
          <a:xfrm>
            <a:off x="1080787" y="3208046"/>
            <a:ext cx="10217540" cy="3539430"/>
          </a:xfrm>
          <a:prstGeom prst="rect">
            <a:avLst/>
          </a:prstGeom>
          <a:noFill/>
        </p:spPr>
        <p:txBody>
          <a:bodyPr wrap="square">
            <a:spAutoFit/>
          </a:bodyPr>
          <a:lstStyle/>
          <a:p>
            <a:pPr marL="285750" indent="-285750" algn="just">
              <a:buFont typeface="Arial" panose="020B0604020202020204" pitchFamily="34" charset="0"/>
              <a:buChar char="•"/>
            </a:pPr>
            <a:r>
              <a:rPr lang="es-ES" sz="1600" b="0" i="0" u="none" strike="noStrike" baseline="0" dirty="0"/>
              <a:t>Considerando un corredor de alta capacidad podría beneficiar a 3.5 millones de habitantes aproximadamente de 8 localidades (Ciudad Bolívar, Bosa, Tunjuelito, Antonio Nariño, Mártires, Puente Aranda, Teusaquillo y Barrios Unidos), en el área de influencia directa de un posible trazado con una longitud aproximada de 18 Km, que conectaría Soacha con el Norte del Distrito en la Calle 94 con Av. NQS para integrarse al Regiotram Norte.</a:t>
            </a:r>
          </a:p>
          <a:p>
            <a:pPr algn="just"/>
            <a:endParaRPr lang="es-ES" sz="1600" b="0" i="0" u="none" strike="noStrike" baseline="0" dirty="0"/>
          </a:p>
          <a:p>
            <a:pPr marL="285750" indent="-285750" algn="just">
              <a:buFont typeface="Arial" panose="020B0604020202020204" pitchFamily="34" charset="0"/>
              <a:buChar char="•"/>
            </a:pPr>
            <a:r>
              <a:rPr lang="es-ES" sz="1600" b="0" i="0" u="none" strike="noStrike" baseline="0" dirty="0"/>
              <a:t>Transformación urbanística de la zona de influencia del corredor férreo, que generará una evolución alternativas en el ámbito socio económico.</a:t>
            </a:r>
          </a:p>
          <a:p>
            <a:pPr algn="just"/>
            <a:endParaRPr lang="es-ES" sz="1600" b="0" i="0" u="none" strike="noStrike" baseline="0" dirty="0"/>
          </a:p>
          <a:p>
            <a:pPr marL="285750" indent="-285750" algn="just">
              <a:buFont typeface="Arial" panose="020B0604020202020204" pitchFamily="34" charset="0"/>
              <a:buChar char="•"/>
            </a:pPr>
            <a:r>
              <a:rPr lang="es-ES" sz="1600" dirty="0"/>
              <a:t>M</a:t>
            </a:r>
            <a:r>
              <a:rPr lang="es-ES" sz="1600" b="0" i="0" u="none" strike="noStrike" baseline="0" dirty="0"/>
              <a:t>ejoramiento de las condiciones medioambientales del área de influencia del corredor férreo, por la sustitución del modo actual de transporte, por un sistema de transporte masivo de pasajeros en modo ferroviario, condición que impacta en reducción de emisiones de CO2, ruido y otros factores medioambientales asociados a los vehículos de transporte automotor.</a:t>
            </a:r>
          </a:p>
          <a:p>
            <a:pPr algn="just"/>
            <a:endParaRPr lang="es-ES" sz="1600" b="0" i="0" u="none" strike="noStrike" baseline="0" dirty="0"/>
          </a:p>
          <a:p>
            <a:pPr marL="285750" indent="-285750" algn="just">
              <a:buFont typeface="Arial" panose="020B0604020202020204" pitchFamily="34" charset="0"/>
              <a:buChar char="•"/>
            </a:pPr>
            <a:r>
              <a:rPr lang="es-ES" sz="1600" b="0" i="0" u="none" strike="noStrike" baseline="0" dirty="0"/>
              <a:t>La generación de empleo durante la etapa de construcción y operación del proyecto.</a:t>
            </a:r>
            <a:endParaRPr lang="es-CO" sz="1600" dirty="0"/>
          </a:p>
        </p:txBody>
      </p:sp>
      <p:sp>
        <p:nvSpPr>
          <p:cNvPr id="15" name="CuadroTexto 14">
            <a:extLst>
              <a:ext uri="{FF2B5EF4-FFF2-40B4-BE49-F238E27FC236}">
                <a16:creationId xmlns:a16="http://schemas.microsoft.com/office/drawing/2014/main" id="{2A36C7E8-E793-9A16-74C0-1175411BFACF}"/>
              </a:ext>
            </a:extLst>
          </p:cNvPr>
          <p:cNvSpPr txBox="1"/>
          <p:nvPr/>
        </p:nvSpPr>
        <p:spPr>
          <a:xfrm>
            <a:off x="1080787" y="1111130"/>
            <a:ext cx="10217540" cy="1815882"/>
          </a:xfrm>
          <a:prstGeom prst="rect">
            <a:avLst/>
          </a:prstGeom>
          <a:noFill/>
        </p:spPr>
        <p:txBody>
          <a:bodyPr wrap="square">
            <a:spAutoFit/>
          </a:bodyPr>
          <a:lstStyle/>
          <a:p>
            <a:pPr marL="285750" indent="-285750" algn="just">
              <a:buFont typeface="Arial" panose="020B0604020202020204" pitchFamily="34" charset="0"/>
              <a:buChar char="•"/>
            </a:pPr>
            <a:r>
              <a:rPr lang="es-ES" sz="1600" b="0" i="0" u="none" strike="noStrike" baseline="0" dirty="0"/>
              <a:t>El proyecto contempla evaluar dos corredores base para escoger la alternativa de trazado, uno es el corredor férreo del sur y el segundo tomando como base el trazado planteado en el Decreto 555 de 2021 como la Tercera Línea de Metro para Bogotá.</a:t>
            </a:r>
          </a:p>
          <a:p>
            <a:pPr algn="just"/>
            <a:endParaRPr lang="es-ES" sz="1600" b="0" i="0" u="none" strike="noStrike" baseline="0" dirty="0"/>
          </a:p>
          <a:p>
            <a:pPr marL="285750" indent="-285750" algn="just">
              <a:buFont typeface="Arial" panose="020B0604020202020204" pitchFamily="34" charset="0"/>
              <a:buChar char="•"/>
            </a:pPr>
            <a:r>
              <a:rPr lang="es-ES" sz="1600" dirty="0"/>
              <a:t>El evaluar la conexión con el municipio de Soacha contempla analizar las zonas de expansión del borde Sur-Occidental del Distrito y Soacha. San Bernardino, El Recreo, Metrovivienda, Santa </a:t>
            </a:r>
            <a:r>
              <a:rPr lang="es-ES" sz="1600" dirty="0" err="1"/>
              <a:t>Fé</a:t>
            </a:r>
            <a:r>
              <a:rPr lang="es-ES" sz="1600" dirty="0"/>
              <a:t>, San Diego en Bosa. Sectores como Ciudad Verde en Soacha.</a:t>
            </a:r>
            <a:endParaRPr lang="es-ES" sz="1600" b="0" i="0" u="none" strike="noStrike" baseline="0" dirty="0"/>
          </a:p>
        </p:txBody>
      </p:sp>
    </p:spTree>
    <p:extLst>
      <p:ext uri="{BB962C8B-B14F-4D97-AF65-F5344CB8AC3E}">
        <p14:creationId xmlns:p14="http://schemas.microsoft.com/office/powerpoint/2010/main" val="2312361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25" name="Imagen 24">
            <a:extLst>
              <a:ext uri="{FF2B5EF4-FFF2-40B4-BE49-F238E27FC236}">
                <a16:creationId xmlns:a16="http://schemas.microsoft.com/office/drawing/2014/main" id="{D2C2E767-B5DC-64D6-F78E-3E3E6356A354}"/>
              </a:ext>
            </a:extLst>
          </p:cNvPr>
          <p:cNvPicPr>
            <a:picLocks noChangeAspect="1"/>
          </p:cNvPicPr>
          <p:nvPr/>
        </p:nvPicPr>
        <p:blipFill>
          <a:blip r:embed="rId3"/>
          <a:stretch>
            <a:fillRect/>
          </a:stretch>
        </p:blipFill>
        <p:spPr>
          <a:xfrm>
            <a:off x="6636954" y="888424"/>
            <a:ext cx="5033975" cy="3174883"/>
          </a:xfrm>
          <a:prstGeom prst="rect">
            <a:avLst/>
          </a:prstGeom>
        </p:spPr>
      </p:pic>
      <p:sp>
        <p:nvSpPr>
          <p:cNvPr id="403" name="Google Shape;403;p30"/>
          <p:cNvSpPr txBox="1">
            <a:spLocks noGrp="1"/>
          </p:cNvSpPr>
          <p:nvPr>
            <p:ph type="title"/>
          </p:nvPr>
        </p:nvSpPr>
        <p:spPr>
          <a:xfrm>
            <a:off x="1430734" y="269524"/>
            <a:ext cx="7418400" cy="618900"/>
          </a:xfrm>
          <a:prstGeom prst="rect">
            <a:avLst/>
          </a:prstGeom>
          <a:noFill/>
          <a:ln>
            <a:noFill/>
          </a:ln>
        </p:spPr>
        <p:txBody>
          <a:bodyPr spcFirstLastPara="1" vert="horz" wrap="square" lIns="45713" tIns="22850" rIns="45713" bIns="22850" rtlCol="0" anchor="ctr" anchorCtr="0">
            <a:normAutofit/>
          </a:bodyPr>
          <a:lstStyle/>
          <a:p>
            <a:pPr lvl="0"/>
            <a:r>
              <a:rPr lang="es-CO" dirty="0"/>
              <a:t>AUTOPISTA SUR POR AV. VILLAVICENCIO (CENTRAL)</a:t>
            </a:r>
            <a:endParaRPr dirty="0"/>
          </a:p>
        </p:txBody>
      </p:sp>
      <p:sp>
        <p:nvSpPr>
          <p:cNvPr id="405" name="Google Shape;405;p30"/>
          <p:cNvSpPr/>
          <p:nvPr/>
        </p:nvSpPr>
        <p:spPr>
          <a:xfrm>
            <a:off x="675020" y="244041"/>
            <a:ext cx="649200" cy="649200"/>
          </a:xfrm>
          <a:prstGeom prst="ellipse">
            <a:avLst/>
          </a:prstGeom>
          <a:solidFill>
            <a:srgbClr val="1D8A72"/>
          </a:solidFill>
          <a:ln>
            <a:noFill/>
          </a:ln>
        </p:spPr>
        <p:txBody>
          <a:bodyPr spcFirstLastPara="1" wrap="square" lIns="45713" tIns="22850" rIns="45713" bIns="22850" anchor="ctr" anchorCtr="0">
            <a:noAutofit/>
          </a:bodyPr>
          <a:lstStyle/>
          <a:p>
            <a:pPr algn="ctr">
              <a:buClr>
                <a:srgbClr val="000000"/>
              </a:buClr>
              <a:buSzPts val="5400"/>
            </a:pPr>
            <a:r>
              <a:rPr lang="es-ES" sz="2700" b="1" dirty="0">
                <a:solidFill>
                  <a:schemeClr val="lt1"/>
                </a:solidFill>
                <a:latin typeface="Calibri"/>
                <a:ea typeface="Calibri"/>
                <a:cs typeface="Calibri"/>
                <a:sym typeface="Calibri"/>
              </a:rPr>
              <a:t>2</a:t>
            </a:r>
            <a:endParaRPr sz="2700" b="1" dirty="0">
              <a:solidFill>
                <a:schemeClr val="lt1"/>
              </a:solidFill>
              <a:latin typeface="Calibri"/>
              <a:ea typeface="Calibri"/>
              <a:cs typeface="Calibri"/>
              <a:sym typeface="Calibri"/>
            </a:endParaRPr>
          </a:p>
        </p:txBody>
      </p:sp>
      <p:sp>
        <p:nvSpPr>
          <p:cNvPr id="406" name="Google Shape;406;p30"/>
          <p:cNvSpPr txBox="1"/>
          <p:nvPr/>
        </p:nvSpPr>
        <p:spPr>
          <a:xfrm>
            <a:off x="1164120" y="2261174"/>
            <a:ext cx="5322181" cy="1184920"/>
          </a:xfrm>
          <a:prstGeom prst="rect">
            <a:avLst/>
          </a:prstGeom>
          <a:noFill/>
          <a:ln>
            <a:noFill/>
          </a:ln>
        </p:spPr>
        <p:txBody>
          <a:bodyPr spcFirstLastPara="1" wrap="square" lIns="45713" tIns="22850" rIns="45713" bIns="22850" anchor="t" anchorCtr="0">
            <a:spAutoFit/>
          </a:bodyPr>
          <a:lstStyle/>
          <a:p>
            <a:pPr>
              <a:buClr>
                <a:srgbClr val="000000"/>
              </a:buClr>
              <a:buSzPts val="4000"/>
            </a:pPr>
            <a:r>
              <a:rPr lang="es-CO" b="1" dirty="0">
                <a:solidFill>
                  <a:srgbClr val="008080"/>
                </a:solidFill>
                <a:sym typeface="Calibri"/>
              </a:rPr>
              <a:t>Descripción del Proyecto:</a:t>
            </a:r>
          </a:p>
          <a:p>
            <a:pPr algn="just">
              <a:buClr>
                <a:srgbClr val="000000"/>
              </a:buClr>
              <a:buSzPts val="4000"/>
            </a:pPr>
            <a:r>
              <a:rPr lang="es-ES" sz="1400" dirty="0">
                <a:sym typeface="Calibri"/>
              </a:rPr>
              <a:t>Realizar los estudios y diseños técnicos para definir las obras y cantidades necesarias para la ejecución de la actualización sísmica y reforzamiento estructural de los puentes vehiculares que hacen parte del proyecto.</a:t>
            </a:r>
            <a:endParaRPr lang="es-CO" sz="1400" dirty="0">
              <a:sym typeface="Calibri"/>
            </a:endParaRPr>
          </a:p>
        </p:txBody>
      </p:sp>
      <p:sp>
        <p:nvSpPr>
          <p:cNvPr id="12" name="Google Shape;459;p35">
            <a:extLst>
              <a:ext uri="{FF2B5EF4-FFF2-40B4-BE49-F238E27FC236}">
                <a16:creationId xmlns:a16="http://schemas.microsoft.com/office/drawing/2014/main" id="{6F390E52-B698-4DB5-B7E0-096C249D4EA4}"/>
              </a:ext>
            </a:extLst>
          </p:cNvPr>
          <p:cNvSpPr txBox="1"/>
          <p:nvPr/>
        </p:nvSpPr>
        <p:spPr>
          <a:xfrm>
            <a:off x="1174827" y="4105786"/>
            <a:ext cx="5322181" cy="333384"/>
          </a:xfrm>
          <a:prstGeom prst="rect">
            <a:avLst/>
          </a:prstGeom>
          <a:noFill/>
          <a:ln>
            <a:noFill/>
          </a:ln>
        </p:spPr>
        <p:txBody>
          <a:bodyPr spcFirstLastPara="1" wrap="square" lIns="45713" tIns="22850" rIns="45713" bIns="22850" anchor="t" anchorCtr="0">
            <a:noAutofit/>
          </a:bodyPr>
          <a:lstStyle/>
          <a:p>
            <a:pPr>
              <a:lnSpc>
                <a:spcPct val="90000"/>
              </a:lnSpc>
              <a:buClr>
                <a:srgbClr val="3F3F3F"/>
              </a:buClr>
              <a:buSzPts val="3200"/>
            </a:pPr>
            <a:r>
              <a:rPr lang="es-CO" b="1" dirty="0">
                <a:solidFill>
                  <a:srgbClr val="008080"/>
                </a:solidFill>
                <a:ea typeface="Calibri"/>
                <a:cs typeface="Calibri"/>
                <a:sym typeface="Calibri"/>
              </a:rPr>
              <a:t>*Valor del proyecto: </a:t>
            </a:r>
            <a:r>
              <a:rPr lang="es-CO" b="1" dirty="0">
                <a:solidFill>
                  <a:srgbClr val="3F3F3F"/>
                </a:solidFill>
                <a:ea typeface="Calibri"/>
                <a:cs typeface="Calibri"/>
                <a:sym typeface="Calibri"/>
              </a:rPr>
              <a:t>	</a:t>
            </a:r>
            <a:r>
              <a:rPr lang="es-CO" b="1" dirty="0"/>
              <a:t>$ 1.469.021.920 </a:t>
            </a:r>
            <a:endParaRPr lang="es-CO" b="1" dirty="0">
              <a:solidFill>
                <a:srgbClr val="3F3F3F"/>
              </a:solidFill>
              <a:ea typeface="Calibri"/>
              <a:cs typeface="Calibri"/>
              <a:sym typeface="Calibri"/>
            </a:endParaRPr>
          </a:p>
          <a:p>
            <a:pPr>
              <a:lnSpc>
                <a:spcPct val="90000"/>
              </a:lnSpc>
              <a:spcBef>
                <a:spcPts val="1000"/>
              </a:spcBef>
              <a:buClr>
                <a:srgbClr val="595959"/>
              </a:buClr>
              <a:buSzPts val="2800"/>
            </a:pPr>
            <a:endParaRPr dirty="0">
              <a:solidFill>
                <a:srgbClr val="595959"/>
              </a:solidFill>
              <a:ea typeface="Calibri"/>
              <a:cs typeface="Calibri"/>
              <a:sym typeface="Calibri"/>
            </a:endParaRPr>
          </a:p>
        </p:txBody>
      </p:sp>
      <p:sp>
        <p:nvSpPr>
          <p:cNvPr id="14" name="CuadroTexto 13">
            <a:extLst>
              <a:ext uri="{FF2B5EF4-FFF2-40B4-BE49-F238E27FC236}">
                <a16:creationId xmlns:a16="http://schemas.microsoft.com/office/drawing/2014/main" id="{5C501B16-AA8D-4409-B835-D1DC8D89CAE9}"/>
              </a:ext>
            </a:extLst>
          </p:cNvPr>
          <p:cNvSpPr txBox="1"/>
          <p:nvPr/>
        </p:nvSpPr>
        <p:spPr>
          <a:xfrm>
            <a:off x="1163926" y="3764279"/>
            <a:ext cx="5068185" cy="369332"/>
          </a:xfrm>
          <a:prstGeom prst="rect">
            <a:avLst/>
          </a:prstGeom>
          <a:noFill/>
        </p:spPr>
        <p:txBody>
          <a:bodyPr wrap="square" rtlCol="0">
            <a:spAutoFit/>
          </a:bodyPr>
          <a:lstStyle/>
          <a:p>
            <a:r>
              <a:rPr lang="es-CO" b="1" dirty="0">
                <a:solidFill>
                  <a:srgbClr val="008080"/>
                </a:solidFill>
              </a:rPr>
              <a:t>Meta Física: 		</a:t>
            </a:r>
            <a:r>
              <a:rPr lang="es-CO" sz="1600" dirty="0"/>
              <a:t>1 Puente existente</a:t>
            </a:r>
            <a:endParaRPr lang="es-CO" dirty="0"/>
          </a:p>
        </p:txBody>
      </p:sp>
      <p:grpSp>
        <p:nvGrpSpPr>
          <p:cNvPr id="16" name="Grupo 15">
            <a:extLst>
              <a:ext uri="{FF2B5EF4-FFF2-40B4-BE49-F238E27FC236}">
                <a16:creationId xmlns:a16="http://schemas.microsoft.com/office/drawing/2014/main" id="{DC97B750-6612-5A4C-9DE1-C4069D1CD5DD}"/>
              </a:ext>
            </a:extLst>
          </p:cNvPr>
          <p:cNvGrpSpPr/>
          <p:nvPr/>
        </p:nvGrpSpPr>
        <p:grpSpPr>
          <a:xfrm>
            <a:off x="6794721" y="1908055"/>
            <a:ext cx="4876208" cy="2053674"/>
            <a:chOff x="1491211" y="2933819"/>
            <a:chExt cx="7560606" cy="3371466"/>
          </a:xfrm>
        </p:grpSpPr>
        <p:grpSp>
          <p:nvGrpSpPr>
            <p:cNvPr id="17" name="Grupo 16">
              <a:extLst>
                <a:ext uri="{FF2B5EF4-FFF2-40B4-BE49-F238E27FC236}">
                  <a16:creationId xmlns:a16="http://schemas.microsoft.com/office/drawing/2014/main" id="{42866FFD-8EBC-8C40-9EBC-9A41A0D35495}"/>
                </a:ext>
              </a:extLst>
            </p:cNvPr>
            <p:cNvGrpSpPr/>
            <p:nvPr/>
          </p:nvGrpSpPr>
          <p:grpSpPr>
            <a:xfrm>
              <a:off x="1491211" y="2933819"/>
              <a:ext cx="5816192" cy="1466180"/>
              <a:chOff x="1491211" y="3005259"/>
              <a:chExt cx="5816192" cy="1466180"/>
            </a:xfrm>
          </p:grpSpPr>
          <p:sp>
            <p:nvSpPr>
              <p:cNvPr id="24" name="Rectángulo 23">
                <a:extLst>
                  <a:ext uri="{FF2B5EF4-FFF2-40B4-BE49-F238E27FC236}">
                    <a16:creationId xmlns:a16="http://schemas.microsoft.com/office/drawing/2014/main" id="{5E9C4D2D-AC44-4A4D-8944-12960E8B9F13}"/>
                  </a:ext>
                </a:extLst>
              </p:cNvPr>
              <p:cNvSpPr/>
              <p:nvPr/>
            </p:nvSpPr>
            <p:spPr>
              <a:xfrm rot="1282586">
                <a:off x="6112751" y="3005259"/>
                <a:ext cx="1194652" cy="375701"/>
              </a:xfrm>
              <a:prstGeom prst="rect">
                <a:avLst/>
              </a:prstGeom>
            </p:spPr>
            <p:txBody>
              <a:bodyPr wrap="square">
                <a:spAutoFit/>
              </a:bodyPr>
              <a:lstStyle/>
              <a:p>
                <a:pPr algn="just">
                  <a:lnSpc>
                    <a:spcPct val="150000"/>
                  </a:lnSpc>
                </a:pPr>
                <a:r>
                  <a:rPr lang="es-ES" sz="600" b="1" dirty="0">
                    <a:solidFill>
                      <a:schemeClr val="bg1"/>
                    </a:solidFill>
                    <a:latin typeface="Arial" panose="020B0604020202020204" pitchFamily="34" charset="0"/>
                    <a:ea typeface="Times New Roman" panose="02020603050405020304" pitchFamily="18" charset="0"/>
                    <a:cs typeface="Calibri" panose="020F0502020204030204" pitchFamily="34" charset="0"/>
                  </a:rPr>
                  <a:t>Calle 129C</a:t>
                </a:r>
                <a:endParaRPr lang="es-CO" sz="600" b="1" dirty="0">
                  <a:solidFill>
                    <a:schemeClr val="bg1"/>
                  </a:solidFill>
                  <a:latin typeface="Arial" panose="020B0604020202020204" pitchFamily="34" charset="0"/>
                  <a:ea typeface="Times New Roman" panose="02020603050405020304" pitchFamily="18" charset="0"/>
                  <a:cs typeface="Calibri" panose="020F0502020204030204" pitchFamily="34" charset="0"/>
                </a:endParaRPr>
              </a:p>
            </p:txBody>
          </p:sp>
          <p:sp>
            <p:nvSpPr>
              <p:cNvPr id="20" name="Rectángulo 19">
                <a:extLst>
                  <a:ext uri="{FF2B5EF4-FFF2-40B4-BE49-F238E27FC236}">
                    <a16:creationId xmlns:a16="http://schemas.microsoft.com/office/drawing/2014/main" id="{B42DE503-AB4A-D44E-A1CD-3D8A1AFBED5F}"/>
                  </a:ext>
                </a:extLst>
              </p:cNvPr>
              <p:cNvSpPr/>
              <p:nvPr/>
            </p:nvSpPr>
            <p:spPr>
              <a:xfrm>
                <a:off x="1491211" y="4120592"/>
                <a:ext cx="2263199" cy="350847"/>
              </a:xfrm>
              <a:prstGeom prst="rect">
                <a:avLst/>
              </a:prstGeom>
            </p:spPr>
            <p:txBody>
              <a:bodyPr wrap="square">
                <a:spAutoFit/>
              </a:bodyPr>
              <a:lstStyle/>
              <a:p>
                <a:pPr algn="just">
                  <a:lnSpc>
                    <a:spcPct val="150000"/>
                  </a:lnSpc>
                </a:pPr>
                <a:r>
                  <a:rPr lang="es-ES" sz="600" b="1" dirty="0">
                    <a:latin typeface="Arial" panose="020B0604020202020204" pitchFamily="34" charset="0"/>
                    <a:ea typeface="Times New Roman" panose="02020603050405020304" pitchFamily="18" charset="0"/>
                    <a:cs typeface="Calibri" panose="020F0502020204030204" pitchFamily="34" charset="0"/>
                  </a:rPr>
                  <a:t>AUTOPISTA SUR</a:t>
                </a:r>
                <a:endParaRPr lang="es-CO" sz="600" b="1" dirty="0">
                  <a:latin typeface="Arial" panose="020B0604020202020204" pitchFamily="34" charset="0"/>
                  <a:ea typeface="Times New Roman" panose="02020603050405020304" pitchFamily="18" charset="0"/>
                  <a:cs typeface="Calibri" panose="020F0502020204030204" pitchFamily="34" charset="0"/>
                </a:endParaRPr>
              </a:p>
            </p:txBody>
          </p:sp>
        </p:grpSp>
        <p:pic>
          <p:nvPicPr>
            <p:cNvPr id="18" name="Imagen 17">
              <a:extLst>
                <a:ext uri="{FF2B5EF4-FFF2-40B4-BE49-F238E27FC236}">
                  <a16:creationId xmlns:a16="http://schemas.microsoft.com/office/drawing/2014/main" id="{266D8ABF-0A16-2940-A16B-A53DC50123BB}"/>
                </a:ext>
              </a:extLst>
            </p:cNvPr>
            <p:cNvPicPr>
              <a:picLocks noChangeAspect="1"/>
            </p:cNvPicPr>
            <p:nvPr/>
          </p:nvPicPr>
          <p:blipFill>
            <a:blip r:embed="rId4"/>
            <a:stretch>
              <a:fillRect/>
            </a:stretch>
          </p:blipFill>
          <p:spPr>
            <a:xfrm>
              <a:off x="6322094" y="5367183"/>
              <a:ext cx="2729723" cy="938102"/>
            </a:xfrm>
            <a:prstGeom prst="rect">
              <a:avLst/>
            </a:prstGeom>
          </p:spPr>
        </p:pic>
      </p:grpSp>
      <p:sp>
        <p:nvSpPr>
          <p:cNvPr id="2" name="CuadroTexto 1"/>
          <p:cNvSpPr txBox="1"/>
          <p:nvPr/>
        </p:nvSpPr>
        <p:spPr>
          <a:xfrm>
            <a:off x="1182031" y="744962"/>
            <a:ext cx="3466077" cy="738664"/>
          </a:xfrm>
          <a:prstGeom prst="rect">
            <a:avLst/>
          </a:prstGeom>
          <a:noFill/>
        </p:spPr>
        <p:txBody>
          <a:bodyPr wrap="none" rtlCol="0">
            <a:spAutoFit/>
          </a:bodyPr>
          <a:lstStyle/>
          <a:p>
            <a:pPr>
              <a:buSzPts val="2000"/>
            </a:pPr>
            <a:r>
              <a:rPr lang="es-CO" sz="1400" b="1" dirty="0"/>
              <a:t>CONTRATO EYD: </a:t>
            </a:r>
            <a:r>
              <a:rPr lang="es-CO" sz="1400" dirty="0"/>
              <a:t>IDU-1423-2017</a:t>
            </a:r>
          </a:p>
          <a:p>
            <a:pPr>
              <a:buSzPts val="2000"/>
            </a:pPr>
            <a:r>
              <a:rPr lang="es-CO" sz="1400" b="1" dirty="0"/>
              <a:t>CONTRATO INTERVENTORÍA: </a:t>
            </a:r>
            <a:r>
              <a:rPr lang="es-CO" sz="1400" dirty="0"/>
              <a:t>IDU-1580-2017</a:t>
            </a:r>
          </a:p>
          <a:p>
            <a:endParaRPr lang="es-CO" sz="1400" dirty="0"/>
          </a:p>
        </p:txBody>
      </p:sp>
      <p:sp>
        <p:nvSpPr>
          <p:cNvPr id="3" name="CuadroTexto 2"/>
          <p:cNvSpPr txBox="1"/>
          <p:nvPr/>
        </p:nvSpPr>
        <p:spPr>
          <a:xfrm>
            <a:off x="1171656" y="4397976"/>
            <a:ext cx="2418611" cy="307777"/>
          </a:xfrm>
          <a:prstGeom prst="rect">
            <a:avLst/>
          </a:prstGeom>
          <a:noFill/>
        </p:spPr>
        <p:txBody>
          <a:bodyPr wrap="none" rtlCol="0">
            <a:spAutoFit/>
          </a:bodyPr>
          <a:lstStyle/>
          <a:p>
            <a:r>
              <a:rPr lang="es-CO" sz="1400" dirty="0">
                <a:solidFill>
                  <a:srgbClr val="3F3F3F"/>
                </a:solidFill>
                <a:ea typeface="Calibri"/>
                <a:cs typeface="Calibri"/>
                <a:sym typeface="Calibri"/>
              </a:rPr>
              <a:t>*Incluye valor de interventoría</a:t>
            </a:r>
            <a:endParaRPr lang="es-CO" sz="1400" dirty="0">
              <a:solidFill>
                <a:srgbClr val="595959"/>
              </a:solidFill>
              <a:ea typeface="Calibri"/>
              <a:cs typeface="Calibri"/>
              <a:sym typeface="Calibri"/>
            </a:endParaRPr>
          </a:p>
        </p:txBody>
      </p:sp>
      <p:sp>
        <p:nvSpPr>
          <p:cNvPr id="28" name="CuadroTexto 27">
            <a:extLst>
              <a:ext uri="{FF2B5EF4-FFF2-40B4-BE49-F238E27FC236}">
                <a16:creationId xmlns:a16="http://schemas.microsoft.com/office/drawing/2014/main" id="{5C501B16-AA8D-4409-B835-D1DC8D89CAE9}"/>
              </a:ext>
            </a:extLst>
          </p:cNvPr>
          <p:cNvSpPr txBox="1"/>
          <p:nvPr/>
        </p:nvSpPr>
        <p:spPr>
          <a:xfrm>
            <a:off x="1152741" y="4665040"/>
            <a:ext cx="5068185" cy="830997"/>
          </a:xfrm>
          <a:prstGeom prst="rect">
            <a:avLst/>
          </a:prstGeom>
          <a:noFill/>
        </p:spPr>
        <p:txBody>
          <a:bodyPr wrap="square" rtlCol="0">
            <a:spAutoFit/>
          </a:bodyPr>
          <a:lstStyle/>
          <a:p>
            <a:r>
              <a:rPr lang="es-CO" sz="1600" dirty="0">
                <a:solidFill>
                  <a:srgbClr val="008080"/>
                </a:solidFill>
              </a:rPr>
              <a:t>Fecha de inicio EYD: 		</a:t>
            </a:r>
            <a:r>
              <a:rPr lang="es-CO" sz="1600" dirty="0"/>
              <a:t>19 de febrero 2018</a:t>
            </a:r>
          </a:p>
          <a:p>
            <a:r>
              <a:rPr lang="es-CO" sz="1600" dirty="0">
                <a:solidFill>
                  <a:srgbClr val="008080"/>
                </a:solidFill>
              </a:rPr>
              <a:t>Fecha de Finalización:</a:t>
            </a:r>
          </a:p>
          <a:p>
            <a:r>
              <a:rPr lang="es-CO" sz="1600" dirty="0">
                <a:solidFill>
                  <a:srgbClr val="008080"/>
                </a:solidFill>
              </a:rPr>
              <a:t>Estudios y Diseños		</a:t>
            </a:r>
            <a:r>
              <a:rPr lang="es-CO" sz="1600" dirty="0"/>
              <a:t>29 de julio 2020</a:t>
            </a:r>
          </a:p>
        </p:txBody>
      </p:sp>
      <p:sp>
        <p:nvSpPr>
          <p:cNvPr id="7" name="CuadroTexto 6"/>
          <p:cNvSpPr txBox="1"/>
          <p:nvPr/>
        </p:nvSpPr>
        <p:spPr>
          <a:xfrm>
            <a:off x="1140471" y="1259583"/>
            <a:ext cx="5462035" cy="1015663"/>
          </a:xfrm>
          <a:prstGeom prst="rect">
            <a:avLst/>
          </a:prstGeom>
          <a:noFill/>
        </p:spPr>
        <p:txBody>
          <a:bodyPr wrap="square" rtlCol="0">
            <a:spAutoFit/>
          </a:bodyPr>
          <a:lstStyle/>
          <a:p>
            <a:pPr algn="just"/>
            <a:r>
              <a:rPr lang="es-CO" b="1" dirty="0">
                <a:solidFill>
                  <a:srgbClr val="008080"/>
                </a:solidFill>
              </a:rPr>
              <a:t>Objeto: </a:t>
            </a:r>
            <a:r>
              <a:rPr lang="es-ES" sz="1400" dirty="0"/>
              <a:t>ESTUDIOS Y DISEÑOS DE DIAGNÓSTICO ESTRUCTURAL Y ACTUALIZACIÓN SÍSMICA DE PUENTES VEHICULARES AUTOPISTA SUR POR AVENIDA VILLAVICENCIO (CENTRAL), CARRERA 8A E POR CALLE 12 SUR GRUPO A</a:t>
            </a:r>
            <a:endParaRPr lang="es-CO" dirty="0"/>
          </a:p>
        </p:txBody>
      </p:sp>
      <p:sp>
        <p:nvSpPr>
          <p:cNvPr id="8" name="CuadroTexto 7"/>
          <p:cNvSpPr txBox="1"/>
          <p:nvPr/>
        </p:nvSpPr>
        <p:spPr>
          <a:xfrm>
            <a:off x="1163926" y="3432979"/>
            <a:ext cx="4968411" cy="369332"/>
          </a:xfrm>
          <a:prstGeom prst="rect">
            <a:avLst/>
          </a:prstGeom>
          <a:noFill/>
        </p:spPr>
        <p:txBody>
          <a:bodyPr wrap="none" rtlCol="0">
            <a:spAutoFit/>
          </a:bodyPr>
          <a:lstStyle/>
          <a:p>
            <a:r>
              <a:rPr lang="es-ES" b="1" dirty="0">
                <a:solidFill>
                  <a:srgbClr val="008080"/>
                </a:solidFill>
              </a:rPr>
              <a:t>Localización</a:t>
            </a:r>
            <a:r>
              <a:rPr lang="es-ES" dirty="0"/>
              <a:t> </a:t>
            </a:r>
            <a:r>
              <a:rPr lang="es-ES" sz="1600" dirty="0"/>
              <a:t>Autopista Sur por Av. Villavicencio (Central)</a:t>
            </a:r>
            <a:endParaRPr lang="es-ES" dirty="0">
              <a:sym typeface="Calibri"/>
            </a:endParaRPr>
          </a:p>
        </p:txBody>
      </p:sp>
      <p:sp>
        <p:nvSpPr>
          <p:cNvPr id="29" name="Rectángulo 28">
            <a:extLst>
              <a:ext uri="{FF2B5EF4-FFF2-40B4-BE49-F238E27FC236}">
                <a16:creationId xmlns:a16="http://schemas.microsoft.com/office/drawing/2014/main" id="{B6E45705-A301-333D-349A-DA8FA3816DAC}"/>
              </a:ext>
            </a:extLst>
          </p:cNvPr>
          <p:cNvSpPr/>
          <p:nvPr/>
        </p:nvSpPr>
        <p:spPr>
          <a:xfrm rot="4487678">
            <a:off x="7614587" y="1569612"/>
            <a:ext cx="1227154" cy="222128"/>
          </a:xfrm>
          <a:prstGeom prst="rect">
            <a:avLst/>
          </a:prstGeom>
        </p:spPr>
        <p:txBody>
          <a:bodyPr wrap="square">
            <a:spAutoFit/>
          </a:bodyPr>
          <a:lstStyle/>
          <a:p>
            <a:pPr algn="just">
              <a:lnSpc>
                <a:spcPct val="150000"/>
              </a:lnSpc>
            </a:pPr>
            <a:r>
              <a:rPr lang="es-ES" sz="600" b="1" dirty="0">
                <a:latin typeface="Arial" panose="020B0604020202020204" pitchFamily="34" charset="0"/>
                <a:ea typeface="Times New Roman" panose="02020603050405020304" pitchFamily="18" charset="0"/>
                <a:cs typeface="Calibri" panose="020F0502020204030204" pitchFamily="34" charset="0"/>
              </a:rPr>
              <a:t>AV. VILLAVICENCIO</a:t>
            </a:r>
            <a:endParaRPr lang="es-CO" sz="600" b="1" dirty="0">
              <a:latin typeface="Arial" panose="020B0604020202020204" pitchFamily="34" charset="0"/>
              <a:ea typeface="Times New Roman" panose="02020603050405020304" pitchFamily="18" charset="0"/>
              <a:cs typeface="Calibri" panose="020F0502020204030204" pitchFamily="34" charset="0"/>
            </a:endParaRPr>
          </a:p>
        </p:txBody>
      </p:sp>
      <p:pic>
        <p:nvPicPr>
          <p:cNvPr id="30" name="Imagen 29">
            <a:extLst>
              <a:ext uri="{FF2B5EF4-FFF2-40B4-BE49-F238E27FC236}">
                <a16:creationId xmlns:a16="http://schemas.microsoft.com/office/drawing/2014/main" id="{988F4A1C-1153-A54E-7D64-BAE78A576AC4}"/>
              </a:ext>
            </a:extLst>
          </p:cNvPr>
          <p:cNvPicPr>
            <a:picLocks noChangeAspect="1"/>
          </p:cNvPicPr>
          <p:nvPr/>
        </p:nvPicPr>
        <p:blipFill>
          <a:blip r:embed="rId5"/>
          <a:stretch>
            <a:fillRect/>
          </a:stretch>
        </p:blipFill>
        <p:spPr>
          <a:xfrm>
            <a:off x="6633806" y="2947014"/>
            <a:ext cx="2332152" cy="1584289"/>
          </a:xfrm>
          <a:prstGeom prst="rect">
            <a:avLst/>
          </a:prstGeom>
        </p:spPr>
      </p:pic>
      <p:graphicFrame>
        <p:nvGraphicFramePr>
          <p:cNvPr id="31" name="Tabla 30">
            <a:extLst>
              <a:ext uri="{FF2B5EF4-FFF2-40B4-BE49-F238E27FC236}">
                <a16:creationId xmlns:a16="http://schemas.microsoft.com/office/drawing/2014/main" id="{CB59D308-0A58-134D-72C4-0A6488CB2ACF}"/>
              </a:ext>
            </a:extLst>
          </p:cNvPr>
          <p:cNvGraphicFramePr>
            <a:graphicFrameLocks noGrp="1"/>
          </p:cNvGraphicFramePr>
          <p:nvPr/>
        </p:nvGraphicFramePr>
        <p:xfrm>
          <a:off x="8029620" y="4045433"/>
          <a:ext cx="3893939" cy="1104645"/>
        </p:xfrm>
        <a:graphic>
          <a:graphicData uri="http://schemas.openxmlformats.org/drawingml/2006/table">
            <a:tbl>
              <a:tblPr>
                <a:tableStyleId>{16D9F66E-5EB9-4882-86FB-DCBF35E3C3E4}</a:tableStyleId>
              </a:tblPr>
              <a:tblGrid>
                <a:gridCol w="1879833">
                  <a:extLst>
                    <a:ext uri="{9D8B030D-6E8A-4147-A177-3AD203B41FA5}">
                      <a16:colId xmlns:a16="http://schemas.microsoft.com/office/drawing/2014/main" val="2213354700"/>
                    </a:ext>
                  </a:extLst>
                </a:gridCol>
                <a:gridCol w="908322">
                  <a:extLst>
                    <a:ext uri="{9D8B030D-6E8A-4147-A177-3AD203B41FA5}">
                      <a16:colId xmlns:a16="http://schemas.microsoft.com/office/drawing/2014/main" val="1722506614"/>
                    </a:ext>
                  </a:extLst>
                </a:gridCol>
                <a:gridCol w="1105784">
                  <a:extLst>
                    <a:ext uri="{9D8B030D-6E8A-4147-A177-3AD203B41FA5}">
                      <a16:colId xmlns:a16="http://schemas.microsoft.com/office/drawing/2014/main" val="2844031819"/>
                    </a:ext>
                  </a:extLst>
                </a:gridCol>
              </a:tblGrid>
              <a:tr h="158064">
                <a:tc>
                  <a:txBody>
                    <a:bodyPr/>
                    <a:lstStyle/>
                    <a:p>
                      <a:pPr algn="ctr" fontAlgn="ctr"/>
                      <a:r>
                        <a:rPr lang="es-CO" sz="1000" u="none" strike="noStrike">
                          <a:effectLst/>
                        </a:rPr>
                        <a:t>DESCRIPCIÓN DETALLADA</a:t>
                      </a:r>
                      <a:endParaRPr lang="es-CO" sz="1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000" u="none" strike="noStrike">
                          <a:effectLst/>
                        </a:rPr>
                        <a:t>UND MEDIDA</a:t>
                      </a:r>
                      <a:endParaRPr lang="es-CO" sz="1000" b="1"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1000" u="none" strike="noStrike">
                          <a:effectLst/>
                        </a:rPr>
                        <a:t>CANTIDAD DISEÑADA</a:t>
                      </a:r>
                      <a:endParaRPr lang="es-CO" sz="1000" b="1"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441209008"/>
                  </a:ext>
                </a:extLst>
              </a:tr>
              <a:tr h="158064">
                <a:tc>
                  <a:txBody>
                    <a:bodyPr/>
                    <a:lstStyle/>
                    <a:p>
                      <a:pPr algn="l" fontAlgn="ctr"/>
                      <a:r>
                        <a:rPr lang="es-CO" sz="800" u="none" strike="noStrike">
                          <a:effectLst/>
                        </a:rPr>
                        <a:t>LONGITUD DE PUENTE</a:t>
                      </a:r>
                      <a:endParaRPr lang="es-CO"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800" u="none" strike="noStrike">
                          <a:effectLst/>
                        </a:rPr>
                        <a:t>ML</a:t>
                      </a:r>
                      <a:endParaRPr lang="es-CO"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900" u="none" strike="noStrike">
                          <a:effectLst/>
                        </a:rPr>
                        <a:t>283</a:t>
                      </a:r>
                      <a:endParaRPr lang="es-CO"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566483444"/>
                  </a:ext>
                </a:extLst>
              </a:tr>
              <a:tr h="158064">
                <a:tc>
                  <a:txBody>
                    <a:bodyPr/>
                    <a:lstStyle/>
                    <a:p>
                      <a:pPr algn="l" fontAlgn="ctr"/>
                      <a:r>
                        <a:rPr lang="es-CO" sz="800" u="none" strike="noStrike">
                          <a:effectLst/>
                        </a:rPr>
                        <a:t>LONGITUD DEL APROCHE</a:t>
                      </a:r>
                      <a:endParaRPr lang="es-CO"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800" u="none" strike="noStrike">
                          <a:effectLst/>
                        </a:rPr>
                        <a:t>ML</a:t>
                      </a:r>
                      <a:endParaRPr lang="es-CO"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900" u="none" strike="noStrike">
                          <a:effectLst/>
                        </a:rPr>
                        <a:t>197</a:t>
                      </a:r>
                      <a:endParaRPr lang="es-CO"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10019231"/>
                  </a:ext>
                </a:extLst>
              </a:tr>
              <a:tr h="158064">
                <a:tc>
                  <a:txBody>
                    <a:bodyPr/>
                    <a:lstStyle/>
                    <a:p>
                      <a:pPr algn="l" fontAlgn="ctr"/>
                      <a:r>
                        <a:rPr lang="es-CO" sz="800" u="none" strike="noStrike">
                          <a:effectLst/>
                        </a:rPr>
                        <a:t>ANCHO TABLERO DEL PUENTE</a:t>
                      </a:r>
                      <a:endParaRPr lang="es-CO"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800" u="none" strike="noStrike">
                          <a:effectLst/>
                        </a:rPr>
                        <a:t>ML</a:t>
                      </a:r>
                      <a:endParaRPr lang="es-CO"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900" u="none" strike="noStrike">
                          <a:effectLst/>
                        </a:rPr>
                        <a:t>9,48</a:t>
                      </a:r>
                      <a:endParaRPr lang="es-CO"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79661191"/>
                  </a:ext>
                </a:extLst>
              </a:tr>
              <a:tr h="158064">
                <a:tc>
                  <a:txBody>
                    <a:bodyPr/>
                    <a:lstStyle/>
                    <a:p>
                      <a:pPr algn="l" fontAlgn="ctr"/>
                      <a:r>
                        <a:rPr lang="es-CO" sz="800" u="none" strike="noStrike">
                          <a:effectLst/>
                        </a:rPr>
                        <a:t>ÁREA TABLERO DEL PUENTE</a:t>
                      </a:r>
                      <a:endParaRPr lang="es-CO"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800" u="none" strike="noStrike">
                          <a:effectLst/>
                        </a:rPr>
                        <a:t>M2</a:t>
                      </a:r>
                      <a:endParaRPr lang="es-CO"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900" u="none" strike="noStrike" dirty="0">
                          <a:effectLst/>
                        </a:rPr>
                        <a:t>2682,84</a:t>
                      </a:r>
                      <a:endParaRPr lang="es-CO"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640662241"/>
                  </a:ext>
                </a:extLst>
              </a:tr>
              <a:tr h="158064">
                <a:tc>
                  <a:txBody>
                    <a:bodyPr/>
                    <a:lstStyle/>
                    <a:p>
                      <a:pPr algn="l" fontAlgn="ctr"/>
                      <a:r>
                        <a:rPr lang="es-CO" sz="800" u="none" strike="noStrike">
                          <a:effectLst/>
                        </a:rPr>
                        <a:t>CARRILES POR CALZADA</a:t>
                      </a:r>
                      <a:endParaRPr lang="es-CO"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800" u="none" strike="noStrike">
                          <a:effectLst/>
                        </a:rPr>
                        <a:t>UND</a:t>
                      </a:r>
                      <a:endParaRPr lang="es-CO" sz="800" b="0" i="0" u="none" strike="noStrike">
                        <a:solidFill>
                          <a:srgbClr val="000000"/>
                        </a:solidFill>
                        <a:effectLst/>
                        <a:latin typeface="Arial" panose="020B0604020202020204" pitchFamily="34" charset="0"/>
                      </a:endParaRPr>
                    </a:p>
                  </a:txBody>
                  <a:tcPr marL="9525" marR="9525" marT="9525" marB="0" anchor="ctr"/>
                </a:tc>
                <a:tc>
                  <a:txBody>
                    <a:bodyPr/>
                    <a:lstStyle/>
                    <a:p>
                      <a:pPr algn="ctr" fontAlgn="ctr"/>
                      <a:r>
                        <a:rPr lang="es-CO" sz="900" u="none" strike="noStrike" dirty="0">
                          <a:effectLst/>
                        </a:rPr>
                        <a:t>1</a:t>
                      </a:r>
                      <a:endParaRPr lang="es-CO" sz="9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188652615"/>
                  </a:ext>
                </a:extLst>
              </a:tr>
            </a:tbl>
          </a:graphicData>
        </a:graphic>
      </p:graphicFrame>
      <p:sp>
        <p:nvSpPr>
          <p:cNvPr id="32" name="Rectángulo 31">
            <a:extLst>
              <a:ext uri="{FF2B5EF4-FFF2-40B4-BE49-F238E27FC236}">
                <a16:creationId xmlns:a16="http://schemas.microsoft.com/office/drawing/2014/main" id="{F2014738-722D-1A0E-CF4C-5C86D94E37E9}"/>
              </a:ext>
            </a:extLst>
          </p:cNvPr>
          <p:cNvSpPr/>
          <p:nvPr/>
        </p:nvSpPr>
        <p:spPr>
          <a:xfrm>
            <a:off x="5691764" y="5309332"/>
            <a:ext cx="4284825" cy="1277273"/>
          </a:xfrm>
          <a:prstGeom prst="rect">
            <a:avLst/>
          </a:prstGeom>
          <a:ln>
            <a:solidFill>
              <a:schemeClr val="tx1"/>
            </a:solidFill>
            <a:prstDash val="dash"/>
          </a:ln>
        </p:spPr>
        <p:txBody>
          <a:bodyPr wrap="square">
            <a:spAutoFit/>
          </a:bodyPr>
          <a:lstStyle/>
          <a:p>
            <a:pPr marL="285750" indent="-285750" algn="just">
              <a:buFont typeface="Wingdings" panose="05000000000000000000" pitchFamily="2" charset="2"/>
              <a:buChar char="ü"/>
            </a:pPr>
            <a:r>
              <a:rPr lang="es-ES" sz="1100" dirty="0"/>
              <a:t>Brinda una vía rápida y de calidad para los habitantes de las localidades de Bosa y Ciudad Bolívar.</a:t>
            </a:r>
            <a:endParaRPr lang="es-CO" sz="1100" dirty="0"/>
          </a:p>
          <a:p>
            <a:pPr marL="285750" indent="-285750" algn="just">
              <a:buFont typeface="Wingdings" panose="05000000000000000000" pitchFamily="2" charset="2"/>
              <a:buChar char="ü"/>
            </a:pPr>
            <a:r>
              <a:rPr lang="es-ES" sz="1100" dirty="0"/>
              <a:t>Aumento en la frecuencia y velocidad de viaje en el sistema de transporte público.</a:t>
            </a:r>
          </a:p>
          <a:p>
            <a:pPr marL="285750" indent="-285750" algn="just">
              <a:buFont typeface="Wingdings" panose="05000000000000000000" pitchFamily="2" charset="2"/>
              <a:buChar char="ü"/>
            </a:pPr>
            <a:r>
              <a:rPr lang="es-ES" sz="1100" dirty="0"/>
              <a:t>Conexión Operacional entre la Autopista Sur y la Av. Villavicencio.</a:t>
            </a:r>
            <a:endParaRPr lang="es-CO" sz="1100" dirty="0"/>
          </a:p>
          <a:p>
            <a:pPr marL="285750" indent="-285750" algn="just">
              <a:buFont typeface="Wingdings" panose="05000000000000000000" pitchFamily="2" charset="2"/>
              <a:buChar char="ü"/>
            </a:pPr>
            <a:r>
              <a:rPr lang="es-ES" sz="1100" dirty="0"/>
              <a:t>Revisar y verificar las condiciones y necesidades de modernización y mitigación de los deterioros del puente</a:t>
            </a:r>
          </a:p>
        </p:txBody>
      </p:sp>
      <p:sp>
        <p:nvSpPr>
          <p:cNvPr id="33" name="CuadroTexto 32">
            <a:extLst>
              <a:ext uri="{FF2B5EF4-FFF2-40B4-BE49-F238E27FC236}">
                <a16:creationId xmlns:a16="http://schemas.microsoft.com/office/drawing/2014/main" id="{07FFC6EC-35A7-24F7-8EC8-5AB987CE98A3}"/>
              </a:ext>
            </a:extLst>
          </p:cNvPr>
          <p:cNvSpPr txBox="1"/>
          <p:nvPr/>
        </p:nvSpPr>
        <p:spPr>
          <a:xfrm>
            <a:off x="1152741" y="5623806"/>
            <a:ext cx="3008196" cy="307777"/>
          </a:xfrm>
          <a:prstGeom prst="rect">
            <a:avLst/>
          </a:prstGeom>
          <a:noFill/>
        </p:spPr>
        <p:txBody>
          <a:bodyPr wrap="none" rtlCol="0">
            <a:spAutoFit/>
          </a:bodyPr>
          <a:lstStyle/>
          <a:p>
            <a:pPr>
              <a:buSzPts val="2000"/>
            </a:pPr>
            <a:r>
              <a:rPr lang="es-CO" sz="1400" b="1" dirty="0"/>
              <a:t>CONTRATOS DE OBRA:</a:t>
            </a:r>
            <a:r>
              <a:rPr lang="es-CO" sz="1400" dirty="0"/>
              <a:t> IDU-1825-2021</a:t>
            </a:r>
          </a:p>
        </p:txBody>
      </p:sp>
      <p:sp>
        <p:nvSpPr>
          <p:cNvPr id="34" name="Google Shape;459;p35">
            <a:extLst>
              <a:ext uri="{FF2B5EF4-FFF2-40B4-BE49-F238E27FC236}">
                <a16:creationId xmlns:a16="http://schemas.microsoft.com/office/drawing/2014/main" id="{F23AE55F-CC2F-0330-8999-FFD70BE19165}"/>
              </a:ext>
            </a:extLst>
          </p:cNvPr>
          <p:cNvSpPr txBox="1"/>
          <p:nvPr/>
        </p:nvSpPr>
        <p:spPr>
          <a:xfrm>
            <a:off x="1140472" y="5884079"/>
            <a:ext cx="4429056" cy="333384"/>
          </a:xfrm>
          <a:prstGeom prst="rect">
            <a:avLst/>
          </a:prstGeom>
          <a:noFill/>
          <a:ln>
            <a:noFill/>
          </a:ln>
        </p:spPr>
        <p:txBody>
          <a:bodyPr spcFirstLastPara="1" wrap="square" lIns="45713" tIns="22850" rIns="45713" bIns="22850" anchor="t" anchorCtr="0">
            <a:noAutofit/>
          </a:bodyPr>
          <a:lstStyle/>
          <a:p>
            <a:pPr>
              <a:lnSpc>
                <a:spcPct val="90000"/>
              </a:lnSpc>
              <a:buClr>
                <a:srgbClr val="3F3F3F"/>
              </a:buClr>
              <a:buSzPts val="3200"/>
            </a:pPr>
            <a:r>
              <a:rPr lang="es-CO" sz="1600" b="1" dirty="0">
                <a:solidFill>
                  <a:srgbClr val="008080"/>
                </a:solidFill>
                <a:ea typeface="Calibri"/>
                <a:cs typeface="Calibri"/>
                <a:sym typeface="Calibri"/>
              </a:rPr>
              <a:t> Valor del proyecto: </a:t>
            </a:r>
            <a:r>
              <a:rPr lang="es-CO" sz="1600" b="1" dirty="0">
                <a:solidFill>
                  <a:srgbClr val="3F3F3F"/>
                </a:solidFill>
                <a:ea typeface="Calibri"/>
                <a:cs typeface="Calibri"/>
                <a:sym typeface="Calibri"/>
              </a:rPr>
              <a:t>		</a:t>
            </a:r>
            <a:r>
              <a:rPr lang="es-CO" sz="1600" b="1" dirty="0"/>
              <a:t>$ 31.015.475.707 </a:t>
            </a:r>
            <a:endParaRPr lang="es-CO" sz="1600" b="1" dirty="0">
              <a:solidFill>
                <a:srgbClr val="3F3F3F"/>
              </a:solidFill>
              <a:ea typeface="Calibri"/>
              <a:cs typeface="Calibri"/>
              <a:sym typeface="Calibri"/>
            </a:endParaRPr>
          </a:p>
          <a:p>
            <a:pPr>
              <a:lnSpc>
                <a:spcPct val="90000"/>
              </a:lnSpc>
              <a:spcBef>
                <a:spcPts val="1000"/>
              </a:spcBef>
              <a:buClr>
                <a:srgbClr val="595959"/>
              </a:buClr>
              <a:buSzPts val="2800"/>
            </a:pPr>
            <a:endParaRPr dirty="0">
              <a:solidFill>
                <a:srgbClr val="595959"/>
              </a:solidFill>
              <a:ea typeface="Calibri"/>
              <a:cs typeface="Calibri"/>
              <a:sym typeface="Calibri"/>
            </a:endParaRPr>
          </a:p>
        </p:txBody>
      </p:sp>
      <p:sp>
        <p:nvSpPr>
          <p:cNvPr id="35" name="CuadroTexto 34">
            <a:extLst>
              <a:ext uri="{FF2B5EF4-FFF2-40B4-BE49-F238E27FC236}">
                <a16:creationId xmlns:a16="http://schemas.microsoft.com/office/drawing/2014/main" id="{B8C55CE8-6179-2697-AABE-AB1235870DFD}"/>
              </a:ext>
            </a:extLst>
          </p:cNvPr>
          <p:cNvSpPr txBox="1"/>
          <p:nvPr/>
        </p:nvSpPr>
        <p:spPr>
          <a:xfrm>
            <a:off x="1140471" y="6198742"/>
            <a:ext cx="4429057" cy="338554"/>
          </a:xfrm>
          <a:prstGeom prst="rect">
            <a:avLst/>
          </a:prstGeom>
          <a:noFill/>
        </p:spPr>
        <p:txBody>
          <a:bodyPr wrap="square" rtlCol="0">
            <a:spAutoFit/>
          </a:bodyPr>
          <a:lstStyle/>
          <a:p>
            <a:r>
              <a:rPr lang="es-CO" sz="1600" dirty="0">
                <a:solidFill>
                  <a:srgbClr val="008080"/>
                </a:solidFill>
              </a:rPr>
              <a:t>Obras iniciadas </a:t>
            </a:r>
            <a:r>
              <a:rPr lang="es-CO" sz="1600" b="1" dirty="0">
                <a:solidFill>
                  <a:srgbClr val="008080"/>
                </a:solidFill>
              </a:rPr>
              <a:t>		</a:t>
            </a:r>
            <a:r>
              <a:rPr lang="es-CO" sz="1600" dirty="0"/>
              <a:t>19 de enero 2022</a:t>
            </a:r>
          </a:p>
        </p:txBody>
      </p:sp>
      <p:sp>
        <p:nvSpPr>
          <p:cNvPr id="26" name="CuadroTexto 25">
            <a:extLst>
              <a:ext uri="{FF2B5EF4-FFF2-40B4-BE49-F238E27FC236}">
                <a16:creationId xmlns:a16="http://schemas.microsoft.com/office/drawing/2014/main" id="{BCA557E8-729A-A71A-DF57-0BA55BD9E47D}"/>
              </a:ext>
            </a:extLst>
          </p:cNvPr>
          <p:cNvSpPr txBox="1"/>
          <p:nvPr/>
        </p:nvSpPr>
        <p:spPr>
          <a:xfrm>
            <a:off x="1182031" y="6461982"/>
            <a:ext cx="4429057" cy="276999"/>
          </a:xfrm>
          <a:prstGeom prst="rect">
            <a:avLst/>
          </a:prstGeom>
          <a:noFill/>
        </p:spPr>
        <p:txBody>
          <a:bodyPr wrap="square" rtlCol="0">
            <a:spAutoFit/>
          </a:bodyPr>
          <a:lstStyle/>
          <a:p>
            <a:r>
              <a:rPr lang="es-CO" sz="1200" dirty="0">
                <a:solidFill>
                  <a:srgbClr val="008080"/>
                </a:solidFill>
              </a:rPr>
              <a:t>% Avance	 </a:t>
            </a:r>
            <a:r>
              <a:rPr lang="es-CO" sz="1200" b="1" dirty="0">
                <a:solidFill>
                  <a:srgbClr val="008080"/>
                </a:solidFill>
              </a:rPr>
              <a:t>		</a:t>
            </a:r>
            <a:r>
              <a:rPr lang="es-CO" sz="1200" dirty="0"/>
              <a:t>Apropiación de Diseños</a:t>
            </a:r>
          </a:p>
        </p:txBody>
      </p:sp>
      <p:sp>
        <p:nvSpPr>
          <p:cNvPr id="27" name="CuadroTexto 26">
            <a:extLst>
              <a:ext uri="{FF2B5EF4-FFF2-40B4-BE49-F238E27FC236}">
                <a16:creationId xmlns:a16="http://schemas.microsoft.com/office/drawing/2014/main" id="{638300A1-F40C-9BE8-31A6-ECA212841151}"/>
              </a:ext>
            </a:extLst>
          </p:cNvPr>
          <p:cNvSpPr txBox="1"/>
          <p:nvPr/>
        </p:nvSpPr>
        <p:spPr>
          <a:xfrm>
            <a:off x="1152741" y="5420608"/>
            <a:ext cx="4429057" cy="276999"/>
          </a:xfrm>
          <a:prstGeom prst="rect">
            <a:avLst/>
          </a:prstGeom>
          <a:noFill/>
        </p:spPr>
        <p:txBody>
          <a:bodyPr wrap="square" rtlCol="0">
            <a:spAutoFit/>
          </a:bodyPr>
          <a:lstStyle/>
          <a:p>
            <a:r>
              <a:rPr lang="es-CO" sz="1200" dirty="0">
                <a:solidFill>
                  <a:srgbClr val="008080"/>
                </a:solidFill>
              </a:rPr>
              <a:t>% Avance	 </a:t>
            </a:r>
            <a:r>
              <a:rPr lang="es-CO" sz="1200" b="1" dirty="0">
                <a:solidFill>
                  <a:srgbClr val="008080"/>
                </a:solidFill>
              </a:rPr>
              <a:t>		</a:t>
            </a:r>
            <a:r>
              <a:rPr lang="es-CO" sz="1200" dirty="0"/>
              <a:t>Liquidado</a:t>
            </a:r>
          </a:p>
        </p:txBody>
      </p:sp>
    </p:spTree>
    <p:extLst>
      <p:ext uri="{BB962C8B-B14F-4D97-AF65-F5344CB8AC3E}">
        <p14:creationId xmlns:p14="http://schemas.microsoft.com/office/powerpoint/2010/main" val="5173235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 presentacion IDU.potx" id="{70B74702-14AF-415A-B253-9342A6933604}" vid="{E7C3C400-F9F7-4AB1-8F61-1CA41E4A340D}"/>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1238</TotalTime>
  <Words>1564</Words>
  <Application>Microsoft Office PowerPoint</Application>
  <PresentationFormat>Panorámica</PresentationFormat>
  <Paragraphs>234</Paragraphs>
  <Slides>12</Slides>
  <Notes>7</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12</vt:i4>
      </vt:variant>
    </vt:vector>
  </HeadingPairs>
  <TitlesOfParts>
    <vt:vector size="21" baseType="lpstr">
      <vt:lpstr>Arial</vt:lpstr>
      <vt:lpstr>Calibri</vt:lpstr>
      <vt:lpstr>Calibri Light</vt:lpstr>
      <vt:lpstr>Cambria</vt:lpstr>
      <vt:lpstr>Lucida Grande</vt:lpstr>
      <vt:lpstr>Times New Roman</vt:lpstr>
      <vt:lpstr>Wingdings</vt:lpstr>
      <vt:lpstr>Tema de Office</vt:lpstr>
      <vt:lpstr>1_Tema de Office</vt:lpstr>
      <vt:lpstr>RENDICIÓN DE CUENTAS</vt:lpstr>
      <vt:lpstr>Malla vías Ciudad Bolívar </vt:lpstr>
      <vt:lpstr>Estado de la malla vial Ciudad Bolívar </vt:lpstr>
      <vt:lpstr>Puentes peatonales y espacio público Ciudad Bolívar </vt:lpstr>
      <vt:lpstr>Ciclorruta Ciudad Bolívar </vt:lpstr>
      <vt:lpstr>CALLE COMERCIAL CIUDAD BOLIVAR</vt:lpstr>
      <vt:lpstr>PREFACTIBILIDAD CORREDOR FERREO DEL SUR</vt:lpstr>
      <vt:lpstr>PREFACTIBILIDAD CORREDOR FERREO DEL SUR</vt:lpstr>
      <vt:lpstr>AUTOPISTA SUR POR AV. VILLAVICENCIO (CENTRAL)</vt:lpstr>
      <vt:lpstr>INTERSECCIÓN A DESNIVEL EN LA AUTOPISTA SUR (NQS) CON AVENIDA BOSA</vt:lpstr>
      <vt:lpstr>PUNTOS INESTABLES CIUDAD BOLIVAR</vt:lpstr>
      <vt:lpstr>CONTRATOS DE CONSERVACIÓN CIUDAD BOLÍVAR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paula tamayo</dc:creator>
  <cp:lastModifiedBy>mary angelica rodriguez latorre</cp:lastModifiedBy>
  <cp:revision>143</cp:revision>
  <dcterms:created xsi:type="dcterms:W3CDTF">2021-07-27T16:34:18Z</dcterms:created>
  <dcterms:modified xsi:type="dcterms:W3CDTF">2022-07-05T15:28:54Z</dcterms:modified>
</cp:coreProperties>
</file>