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5" r:id="rId2"/>
    <p:sldMasterId id="2147483681" r:id="rId3"/>
    <p:sldMasterId id="2147483687" r:id="rId4"/>
    <p:sldMasterId id="2147483693" r:id="rId5"/>
    <p:sldMasterId id="2147483705" r:id="rId6"/>
    <p:sldMasterId id="2147483711" r:id="rId7"/>
    <p:sldMasterId id="2147483717" r:id="rId8"/>
  </p:sldMasterIdLst>
  <p:notesMasterIdLst>
    <p:notesMasterId r:id="rId15"/>
  </p:notesMasterIdLst>
  <p:sldIdLst>
    <p:sldId id="360" r:id="rId9"/>
    <p:sldId id="393" r:id="rId10"/>
    <p:sldId id="392" r:id="rId11"/>
    <p:sldId id="264" r:id="rId12"/>
    <p:sldId id="345" r:id="rId13"/>
    <p:sldId id="38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ngelica rodriguez latorre" initials="marl" lastIdx="2" clrIdx="0">
    <p:extLst>
      <p:ext uri="{19B8F6BF-5375-455C-9EA6-DF929625EA0E}">
        <p15:presenceInfo xmlns:p15="http://schemas.microsoft.com/office/powerpoint/2012/main" userId="c87b5bf48388da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5" Type="http://schemas.openxmlformats.org/officeDocument/2006/relationships/slideMaster" Target="slideMasters/slideMaster5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2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4569F-8C7C-46E1-96AB-0384A9E3F680}" type="datetimeFigureOut">
              <a:rPr lang="es-ES" smtClean="0"/>
              <a:t>28/06/2022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A0415-7710-4A4A-9B95-E87542B463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02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01" name="Google Shape;40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95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18.png" /><Relationship Id="rId1" Type="http://schemas.openxmlformats.org/officeDocument/2006/relationships/slideMaster" Target="../slideMasters/slideMaster3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Master" Target="../slideMasters/slideMaster4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4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Master" Target="../slideMasters/slideMaster4.xml" 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23.png" /><Relationship Id="rId1" Type="http://schemas.openxmlformats.org/officeDocument/2006/relationships/slideMaster" Target="../slideMasters/slideMaster4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Master" Target="../slideMasters/slideMaster5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Master" Target="../slideMasters/slideMaster5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Master" Target="../slideMasters/slideMaster5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Master" Target="../slideMasters/slideMaster5.xml" 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Master" Target="../slideMasters/slideMaster5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Master" Target="../slideMasters/slideMaster5.xml" 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32.png" /><Relationship Id="rId1" Type="http://schemas.openxmlformats.org/officeDocument/2006/relationships/slideMaster" Target="../slideMasters/slideMaster5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10" Type="http://schemas.openxmlformats.org/officeDocument/2006/relationships/image" Target="../media/image25.png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 /><Relationship Id="rId2" Type="http://schemas.openxmlformats.org/officeDocument/2006/relationships/image" Target="../media/image33.png" /><Relationship Id="rId1" Type="http://schemas.openxmlformats.org/officeDocument/2006/relationships/slideMaster" Target="../slideMasters/slideMaster5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35.png" /><Relationship Id="rId1" Type="http://schemas.openxmlformats.org/officeDocument/2006/relationships/slideMaster" Target="../slideMasters/slideMaster6.xml" 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36.png" /><Relationship Id="rId1" Type="http://schemas.openxmlformats.org/officeDocument/2006/relationships/slideMaster" Target="../slideMasters/slideMaster6.xml" 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37.png" /><Relationship Id="rId1" Type="http://schemas.openxmlformats.org/officeDocument/2006/relationships/slideMaster" Target="../slideMasters/slideMaster6.xml" 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8.png" /><Relationship Id="rId1" Type="http://schemas.openxmlformats.org/officeDocument/2006/relationships/slideMaster" Target="../slideMasters/slideMaster6.xml" 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39.png" /><Relationship Id="rId1" Type="http://schemas.openxmlformats.org/officeDocument/2006/relationships/slideMaster" Target="../slideMasters/slideMaster6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10" Type="http://schemas.openxmlformats.org/officeDocument/2006/relationships/image" Target="../media/image25.png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40.png" /><Relationship Id="rId1" Type="http://schemas.openxmlformats.org/officeDocument/2006/relationships/slideMaster" Target="../slideMasters/slideMaster7.xml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41.png" /><Relationship Id="rId1" Type="http://schemas.openxmlformats.org/officeDocument/2006/relationships/slideMaster" Target="../slideMasters/slideMaster7.xml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42.png" /><Relationship Id="rId1" Type="http://schemas.openxmlformats.org/officeDocument/2006/relationships/slideMaster" Target="../slideMasters/slideMaster7.xml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43.png" /><Relationship Id="rId1" Type="http://schemas.openxmlformats.org/officeDocument/2006/relationships/slideMaster" Target="../slideMasters/slideMaster7.xml" 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44.png" /><Relationship Id="rId1" Type="http://schemas.openxmlformats.org/officeDocument/2006/relationships/slideMaster" Target="../slideMasters/slideMaster7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10" Type="http://schemas.openxmlformats.org/officeDocument/2006/relationships/image" Target="../media/image25.png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9.png" /><Relationship Id="rId1" Type="http://schemas.openxmlformats.org/officeDocument/2006/relationships/slideMaster" Target="../slideMasters/slideMaster8.xml" 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45.png" /><Relationship Id="rId1" Type="http://schemas.openxmlformats.org/officeDocument/2006/relationships/slideMaster" Target="../slideMasters/slideMaster8.xml" 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46.png" /><Relationship Id="rId1" Type="http://schemas.openxmlformats.org/officeDocument/2006/relationships/slideMaster" Target="../slideMasters/slideMaster8.xml" 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47.png" /><Relationship Id="rId1" Type="http://schemas.openxmlformats.org/officeDocument/2006/relationships/slideMaster" Target="../slideMasters/slideMaster8.xml" 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23.png" /><Relationship Id="rId1" Type="http://schemas.openxmlformats.org/officeDocument/2006/relationships/slideMaster" Target="../slideMasters/slideMaster8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10" Type="http://schemas.openxmlformats.org/officeDocument/2006/relationships/image" Target="../media/image25.png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 /><Relationship Id="rId3" Type="http://schemas.openxmlformats.org/officeDocument/2006/relationships/hyperlink" Target="https://twitter.com/idubogota?lang=en" TargetMode="External" /><Relationship Id="rId7" Type="http://schemas.openxmlformats.org/officeDocument/2006/relationships/hyperlink" Target="https://www.instagram.com/idubogota/" TargetMode="External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emf" 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 /><Relationship Id="rId4" Type="http://schemas.openxmlformats.org/officeDocument/2006/relationships/image" Target="../media/image6.emf" /><Relationship Id="rId9" Type="http://schemas.openxmlformats.org/officeDocument/2006/relationships/hyperlink" Target="https://www.idu.gov.co/" TargetMode="Externa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9919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68397B-DD3D-5F47-9935-4D42B6E0E0B8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780C53"/>
                </a:solidFill>
              </a:rPr>
              <a:t>Síguenos en</a:t>
            </a:r>
            <a:r>
              <a:rPr lang="es-CO" sz="900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8C744EA-3DCD-D44B-8B7A-3521C77B1576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362542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7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3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314F59-6E86-224A-8A8D-41DA4B65AEFD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84356"/>
                </a:solidFill>
              </a:rPr>
              <a:t>Síguenos en</a:t>
            </a:r>
            <a:r>
              <a:rPr lang="es-CO" sz="900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2D03526A-C1F1-974F-9678-2DF9BE5FF518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224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</p:spPr>
        <p:txBody>
          <a:bodyPr anchor="ctr"/>
          <a:lstStyle>
            <a:lvl1pPr algn="ctr">
              <a:defRPr sz="575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24493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14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8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294F2-51AF-C643-99C4-7EED3B928FD6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FB7400"/>
                </a:solidFill>
              </a:rPr>
              <a:t>Síguenos en</a:t>
            </a:r>
            <a:r>
              <a:rPr lang="es-CO" sz="900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CCF92760-80C3-704C-BCD2-77B1CCD004F4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88906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8EE86-E2F7-4349-B02B-C6CF76674379}"/>
              </a:ext>
            </a:extLst>
          </p:cNvPr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i="0" dirty="0">
                <a:solidFill>
                  <a:srgbClr val="ADB608"/>
                </a:solidFill>
                <a:effectLst/>
                <a:latin typeface="Lucida Grande"/>
              </a:rPr>
              <a:t>FO-CO-03 Versión 6</a:t>
            </a:r>
            <a:endParaRPr lang="es-CO" sz="900" b="1" dirty="0">
              <a:solidFill>
                <a:srgbClr val="ADB60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240873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</p:spPr>
        <p:txBody>
          <a:bodyPr anchor="ctr"/>
          <a:lstStyle>
            <a:lvl1pPr algn="ctr">
              <a:defRPr sz="575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" y="232446"/>
            <a:ext cx="2401722" cy="10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" y="359017"/>
            <a:ext cx="1848347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</p:spPr>
        <p:txBody>
          <a:bodyPr anchor="ctr"/>
          <a:lstStyle>
            <a:lvl1pPr>
              <a:defRPr sz="22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" y="359017"/>
            <a:ext cx="1848347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6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8" name="Elipse 10">
            <a:extLst>
              <a:ext uri="{FF2B5EF4-FFF2-40B4-BE49-F238E27FC236}">
                <a16:creationId xmlns:a16="http://schemas.microsoft.com/office/drawing/2014/main" id="{8B1AFB79-680D-4EE8-91F9-39DDC863151C}"/>
              </a:ext>
            </a:extLst>
          </p:cNvPr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300" b="1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A266A0E-768F-4164-95F4-149EC37CBA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714" y="527162"/>
            <a:ext cx="517559" cy="435002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#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2" name="Elipse 10">
            <a:extLst>
              <a:ext uri="{FF2B5EF4-FFF2-40B4-BE49-F238E27FC236}">
                <a16:creationId xmlns:a16="http://schemas.microsoft.com/office/drawing/2014/main" id="{6E682CF4-5839-4289-8D32-7825103FA47D}"/>
              </a:ext>
            </a:extLst>
          </p:cNvPr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3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AF420A-C350-47BE-A735-9F025579E7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714" y="527162"/>
            <a:ext cx="517559" cy="435002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#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755797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42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5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84356"/>
                </a:solidFill>
              </a:rPr>
              <a:t>Síguenos en</a:t>
            </a:r>
            <a:r>
              <a:rPr lang="es-CO" sz="900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0345"/>
            <a:ext cx="2380939" cy="108916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388C1E9D-27A7-40B1-A417-0FEADEC2CB4D}"/>
              </a:ext>
            </a:extLst>
          </p:cNvPr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i="0" dirty="0">
                <a:solidFill>
                  <a:srgbClr val="ADB608"/>
                </a:solidFill>
                <a:effectLst/>
                <a:latin typeface="Lucida Grande"/>
              </a:rPr>
              <a:t>FO-CO-03 Versión 6</a:t>
            </a:r>
            <a:endParaRPr lang="es-CO" sz="900" b="1" dirty="0">
              <a:solidFill>
                <a:srgbClr val="ADB6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8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10380133" cy="4126442"/>
          </a:xfrm>
        </p:spPr>
        <p:txBody>
          <a:bodyPr/>
          <a:lstStyle>
            <a:lvl1pPr algn="just">
              <a:defRPr>
                <a:solidFill>
                  <a:srgbClr val="4C531E"/>
                </a:solidFill>
                <a:latin typeface="+mj-lt"/>
              </a:defRPr>
            </a:lvl1pPr>
            <a:lvl2pPr algn="just">
              <a:defRPr>
                <a:solidFill>
                  <a:srgbClr val="4C531E"/>
                </a:solidFill>
                <a:latin typeface="+mj-lt"/>
              </a:defRPr>
            </a:lvl2pPr>
            <a:lvl3pPr algn="just">
              <a:defRPr>
                <a:solidFill>
                  <a:srgbClr val="4C531E"/>
                </a:solidFill>
                <a:latin typeface="+mj-lt"/>
              </a:defRPr>
            </a:lvl3pPr>
            <a:lvl4pPr algn="just">
              <a:defRPr>
                <a:solidFill>
                  <a:srgbClr val="4C531E"/>
                </a:solidFill>
                <a:latin typeface="+mj-lt"/>
              </a:defRPr>
            </a:lvl4pPr>
            <a:lvl5pPr algn="just"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115744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5_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1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1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1143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1800"/>
            </a:lvl1pPr>
            <a:lvl2pPr marL="457200" lvl="1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2pPr>
            <a:lvl3pPr marL="685800" lvl="2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3pPr>
            <a:lvl4pPr marL="914400" lvl="3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4pPr>
            <a:lvl5pPr marL="1143000" lvl="4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854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F7BDDB-7DC3-4D89-A876-9D3B4DAA03E6}"/>
              </a:ext>
            </a:extLst>
          </p:cNvPr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i="0" dirty="0">
                <a:solidFill>
                  <a:srgbClr val="ADB608"/>
                </a:solidFill>
                <a:effectLst/>
                <a:latin typeface="Lucida Grande"/>
              </a:rPr>
              <a:t>FO-CO-03 Versión 6</a:t>
            </a:r>
            <a:endParaRPr lang="es-CO" sz="900" b="1" dirty="0">
              <a:solidFill>
                <a:srgbClr val="ADB608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240873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3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" y="232446"/>
            <a:ext cx="2401722" cy="10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0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" y="359017"/>
            <a:ext cx="1848347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64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68397B-DD3D-5F47-9935-4D42B6E0E0B8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780C53"/>
                </a:solidFill>
              </a:rPr>
              <a:t>Síguenos en</a:t>
            </a:r>
            <a:r>
              <a:rPr lang="es-CO" sz="900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8C744EA-3DCD-D44B-8B7A-3521C77B1576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0345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5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</p:spPr>
        <p:txBody>
          <a:bodyPr anchor="ctr"/>
          <a:lstStyle>
            <a:lvl1pPr>
              <a:defRPr sz="22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1165301" y="796132"/>
            <a:ext cx="3879309" cy="255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17276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F6921-FE50-4754-B38A-158D14D33525}"/>
              </a:ext>
            </a:extLst>
          </p:cNvPr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i="0" dirty="0">
                <a:solidFill>
                  <a:srgbClr val="ADB608"/>
                </a:solidFill>
                <a:effectLst/>
                <a:latin typeface="Lucida Grande"/>
              </a:rPr>
              <a:t>FO-CO-03 Versión 6</a:t>
            </a:r>
            <a:endParaRPr lang="es-CO" sz="900" b="1" dirty="0">
              <a:solidFill>
                <a:srgbClr val="ADB608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240873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1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" y="232446"/>
            <a:ext cx="2401722" cy="10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7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" y="359017"/>
            <a:ext cx="1848347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6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314F59-6E86-224A-8A8D-41DA4B65AEFD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84356"/>
                </a:solidFill>
              </a:rPr>
              <a:t>Síguenos en</a:t>
            </a:r>
            <a:r>
              <a:rPr lang="es-CO" sz="900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2D03526A-C1F1-974F-9678-2DF9BE5FF518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0345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58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3602B-C4DA-4D6F-A209-2AA8F4881797}"/>
              </a:ext>
            </a:extLst>
          </p:cNvPr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i="0" dirty="0">
                <a:solidFill>
                  <a:srgbClr val="ADB608"/>
                </a:solidFill>
                <a:effectLst/>
                <a:latin typeface="Lucida Grande"/>
              </a:rPr>
              <a:t>FO-CO-03 Versión 6</a:t>
            </a:r>
            <a:endParaRPr lang="es-CO" sz="900" b="1" dirty="0">
              <a:solidFill>
                <a:srgbClr val="ADB608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240873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7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5" y="232446"/>
            <a:ext cx="2401722" cy="10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4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3" y="359017"/>
            <a:ext cx="1848347" cy="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1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51" y="233787"/>
            <a:ext cx="870469" cy="1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5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294F2-51AF-C643-99C4-7EED3B928FD6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FB7400"/>
                </a:solidFill>
              </a:rPr>
              <a:t>Síguenos en</a:t>
            </a:r>
            <a:r>
              <a:rPr lang="es-CO" sz="900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CCF92760-80C3-704C-BCD2-77B1CCD004F4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0345"/>
            <a:ext cx="2380939" cy="10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37841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34251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916" y="4012838"/>
            <a:ext cx="432491" cy="440179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04" y="4004585"/>
            <a:ext cx="432491" cy="440179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262" y="4003589"/>
            <a:ext cx="432491" cy="440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84356"/>
                </a:solidFill>
              </a:rPr>
              <a:t>Síguenos en</a:t>
            </a:r>
            <a:r>
              <a:rPr lang="es-CO" sz="900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81167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3_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1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1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1143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1800"/>
            </a:lvl1pPr>
            <a:lvl2pPr marL="457200" lvl="1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2pPr>
            <a:lvl3pPr marL="685800" lvl="2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3pPr>
            <a:lvl4pPr marL="914400" lvl="3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4pPr>
            <a:lvl5pPr marL="1143000" lvl="4" indent="-165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86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 /><Relationship Id="rId2" Type="http://schemas.openxmlformats.org/officeDocument/2006/relationships/slideLayout" Target="../slideLayouts/slideLayout10.xml" /><Relationship Id="rId1" Type="http://schemas.openxmlformats.org/officeDocument/2006/relationships/slideLayout" Target="../slideLayouts/slideLayout9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2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7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theme" Target="../theme/theme6.xml" /><Relationship Id="rId5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38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 /><Relationship Id="rId2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40.xml" /><Relationship Id="rId6" Type="http://schemas.openxmlformats.org/officeDocument/2006/relationships/theme" Target="../theme/theme7.xml" /><Relationship Id="rId5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43.xml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theme" Target="../theme/theme8.xml" /><Relationship Id="rId5" Type="http://schemas.openxmlformats.org/officeDocument/2006/relationships/slideLayout" Target="../slideLayouts/slideLayout49.xml" /><Relationship Id="rId4" Type="http://schemas.openxmlformats.org/officeDocument/2006/relationships/slideLayout" Target="../slideLayouts/slideLayout4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49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4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1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7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7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 /><Relationship Id="rId3" Type="http://schemas.openxmlformats.org/officeDocument/2006/relationships/image" Target="../media/image54.png" /><Relationship Id="rId7" Type="http://schemas.openxmlformats.org/officeDocument/2006/relationships/image" Target="../media/image58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57.png" /><Relationship Id="rId5" Type="http://schemas.openxmlformats.org/officeDocument/2006/relationships/image" Target="../media/image56.png" /><Relationship Id="rId10" Type="http://schemas.openxmlformats.org/officeDocument/2006/relationships/image" Target="../media/image61.png" /><Relationship Id="rId4" Type="http://schemas.openxmlformats.org/officeDocument/2006/relationships/image" Target="../media/image55.png" /><Relationship Id="rId9" Type="http://schemas.openxmlformats.org/officeDocument/2006/relationships/image" Target="../media/image6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8.xml" /><Relationship Id="rId5" Type="http://schemas.openxmlformats.org/officeDocument/2006/relationships/image" Target="../media/image63.png" /><Relationship Id="rId4" Type="http://schemas.openxmlformats.org/officeDocument/2006/relationships/image" Target="../media/image62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/>
              <a:t>INSTITUTO DE DESARROLLO URBANO - IDU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sz="quarter" idx="10"/>
          </p:nvPr>
        </p:nvSpPr>
        <p:spPr>
          <a:xfrm>
            <a:off x="2199883" y="4283414"/>
            <a:ext cx="8306341" cy="757799"/>
          </a:xfrm>
        </p:spPr>
        <p:txBody>
          <a:bodyPr>
            <a:normAutofit fontScale="70000" lnSpcReduction="20000"/>
          </a:bodyPr>
          <a:lstStyle/>
          <a:p>
            <a:r>
              <a:rPr lang="es-CO" dirty="0"/>
              <a:t>RENDICIÓN DE CUENTAS AÑO 2021</a:t>
            </a:r>
          </a:p>
          <a:p>
            <a:r>
              <a:rPr lang="es-CO" dirty="0"/>
              <a:t>LOCALIDAD BOSA</a:t>
            </a:r>
          </a:p>
        </p:txBody>
      </p:sp>
    </p:spTree>
    <p:extLst>
      <p:ext uri="{BB962C8B-B14F-4D97-AF65-F5344CB8AC3E}">
        <p14:creationId xmlns:p14="http://schemas.microsoft.com/office/powerpoint/2010/main" val="29841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755530" y="455959"/>
            <a:ext cx="3825384" cy="618876"/>
          </a:xfrm>
        </p:spPr>
        <p:txBody>
          <a:bodyPr>
            <a:normAutofit fontScale="90000"/>
          </a:bodyPr>
          <a:lstStyle/>
          <a:p>
            <a:r>
              <a:rPr lang="es-MX" dirty="0"/>
              <a:t>INVENTARIO DE ESPACIO PÚBLICO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706" t="12044" b="7539"/>
          <a:stretch/>
        </p:blipFill>
        <p:spPr>
          <a:xfrm>
            <a:off x="7423075" y="1484622"/>
            <a:ext cx="2727800" cy="657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825" b="2123"/>
          <a:stretch/>
        </p:blipFill>
        <p:spPr>
          <a:xfrm>
            <a:off x="7423075" y="2525205"/>
            <a:ext cx="2727800" cy="775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413" t="-916"/>
          <a:stretch/>
        </p:blipFill>
        <p:spPr>
          <a:xfrm>
            <a:off x="7423075" y="3719409"/>
            <a:ext cx="2727800" cy="719528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920301" y="428513"/>
            <a:ext cx="609600" cy="638036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2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250616" y="1463496"/>
            <a:ext cx="3871686" cy="3951771"/>
            <a:chOff x="1430431" y="1427751"/>
            <a:chExt cx="2591162" cy="279121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431" y="1427751"/>
              <a:ext cx="1667108" cy="2791215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7539" y="1465856"/>
              <a:ext cx="924054" cy="2715004"/>
            </a:xfrm>
            <a:prstGeom prst="rect">
              <a:avLst/>
            </a:prstGeom>
          </p:spPr>
        </p:pic>
      </p:grpSp>
      <p:sp>
        <p:nvSpPr>
          <p:cNvPr id="17" name="Título 3"/>
          <p:cNvSpPr txBox="1">
            <a:spLocks/>
          </p:cNvSpPr>
          <p:nvPr/>
        </p:nvSpPr>
        <p:spPr>
          <a:xfrm>
            <a:off x="1722553" y="455959"/>
            <a:ext cx="2927813" cy="618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baseline="0">
                <a:solidFill>
                  <a:srgbClr val="0944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2000" dirty="0"/>
              <a:t>MALLA VIAL BOSA</a:t>
            </a:r>
          </a:p>
        </p:txBody>
      </p:sp>
      <p:sp>
        <p:nvSpPr>
          <p:cNvPr id="18" name="Elipse 17"/>
          <p:cNvSpPr/>
          <p:nvPr/>
        </p:nvSpPr>
        <p:spPr>
          <a:xfrm>
            <a:off x="663581" y="428513"/>
            <a:ext cx="609600" cy="638036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49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52" y="4635659"/>
            <a:ext cx="2535254" cy="1553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9" y="2813175"/>
            <a:ext cx="2549117" cy="1505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30430" y="435225"/>
            <a:ext cx="3828539" cy="618876"/>
          </a:xfrm>
        </p:spPr>
        <p:txBody>
          <a:bodyPr>
            <a:noAutofit/>
          </a:bodyPr>
          <a:lstStyle/>
          <a:p>
            <a:r>
              <a:rPr lang="es-MX" dirty="0"/>
              <a:t>INVENTARIO Y ESTADO DE LOS PUENTES LOCALIDAD DE BOSA (DICIEMBRE 2021)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7302" r="4595" b="9906"/>
          <a:stretch/>
        </p:blipFill>
        <p:spPr>
          <a:xfrm>
            <a:off x="790947" y="1417894"/>
            <a:ext cx="1651664" cy="8244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374" t="7272" r="3865" b="6174"/>
          <a:stretch/>
        </p:blipFill>
        <p:spPr>
          <a:xfrm>
            <a:off x="3904772" y="1468244"/>
            <a:ext cx="1662883" cy="7872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1641" y="2357489"/>
            <a:ext cx="2216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latin typeface="Montserrat ExtraBold" panose="00000900000000000000" pitchFamily="2" charset="0"/>
              </a:rPr>
              <a:t>Concreto reforzado</a:t>
            </a:r>
            <a:endParaRPr lang="es-CO" sz="1200" dirty="0">
              <a:latin typeface="Montserrat ExtraBold" panose="000009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989" y="3814290"/>
            <a:ext cx="2316807" cy="1360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8989" y="2410022"/>
            <a:ext cx="2306354" cy="1236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989" y="5329179"/>
            <a:ext cx="2306354" cy="1373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6966114" y="619099"/>
            <a:ext cx="517559" cy="435002"/>
          </a:xfrm>
        </p:spPr>
        <p:txBody>
          <a:bodyPr/>
          <a:lstStyle/>
          <a:p>
            <a:r>
              <a:rPr lang="es-CO" dirty="0"/>
              <a:t>3</a:t>
            </a:r>
          </a:p>
        </p:txBody>
      </p:sp>
      <p:sp>
        <p:nvSpPr>
          <p:cNvPr id="12" name="Elipse 11"/>
          <p:cNvSpPr/>
          <p:nvPr/>
        </p:nvSpPr>
        <p:spPr>
          <a:xfrm>
            <a:off x="6356514" y="435225"/>
            <a:ext cx="609600" cy="638036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4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86036" y="451879"/>
            <a:ext cx="3511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>
                <a:solidFill>
                  <a:srgbClr val="094456"/>
                </a:solidFill>
                <a:ea typeface="+mj-ea"/>
                <a:cs typeface="+mj-cs"/>
              </a:rPr>
              <a:t>INVENTARIO CICLORRUTA BOSA (DICIEMBRE 2021)</a:t>
            </a:r>
            <a:endParaRPr lang="es-CO" sz="2200" b="1" dirty="0">
              <a:solidFill>
                <a:srgbClr val="094456"/>
              </a:solidFill>
              <a:ea typeface="+mj-ea"/>
              <a:cs typeface="+mj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504" y="1539414"/>
            <a:ext cx="2461073" cy="1339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4893" y="3075781"/>
            <a:ext cx="2668615" cy="33802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57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>
            <a:hlinkClick r:id="rId3" action="ppaction://hlinksldjump"/>
          </p:cNvPr>
          <p:cNvSpPr txBox="1"/>
          <p:nvPr/>
        </p:nvSpPr>
        <p:spPr>
          <a:xfrm>
            <a:off x="11249860" y="6519466"/>
            <a:ext cx="568950" cy="33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s-CO" sz="10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s-C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3891" b="4642"/>
          <a:stretch/>
        </p:blipFill>
        <p:spPr>
          <a:xfrm>
            <a:off x="1090280" y="1507186"/>
            <a:ext cx="9959507" cy="21283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90280" y="1069263"/>
            <a:ext cx="955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1D8A72"/>
                </a:solidFill>
                <a:latin typeface="+mj-lt"/>
              </a:rPr>
              <a:t>1. </a:t>
            </a:r>
            <a:r>
              <a:rPr lang="es-MX" b="1" dirty="0" err="1">
                <a:solidFill>
                  <a:srgbClr val="1D8A72"/>
                </a:solidFill>
                <a:latin typeface="+mj-lt"/>
              </a:rPr>
              <a:t>Cicloalameda</a:t>
            </a:r>
            <a:r>
              <a:rPr lang="es-MX" b="1" dirty="0">
                <a:solidFill>
                  <a:srgbClr val="1D8A72"/>
                </a:solidFill>
                <a:latin typeface="+mj-lt"/>
              </a:rPr>
              <a:t> Medio Milenio desde la Avenida Boyacá hasta la Calle 108 - Estudios y diseños</a:t>
            </a:r>
          </a:p>
        </p:txBody>
      </p:sp>
      <p:sp>
        <p:nvSpPr>
          <p:cNvPr id="28" name="Google Shape;405;p30"/>
          <p:cNvSpPr/>
          <p:nvPr/>
        </p:nvSpPr>
        <p:spPr>
          <a:xfrm>
            <a:off x="641153" y="420063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E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0;p6">
            <a:extLst>
              <a:ext uri="{FF2B5EF4-FFF2-40B4-BE49-F238E27FC236}">
                <a16:creationId xmlns:a16="http://schemas.microsoft.com/office/drawing/2014/main" id="{AEDF5E21-C78A-5CE2-3182-8345E4242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ctr" anchorCtr="0">
            <a:normAutofit/>
          </a:bodyPr>
          <a:lstStyle/>
          <a:p>
            <a:r>
              <a:rPr lang="es-CO" dirty="0"/>
              <a:t>CONTRATOS DE ESTUDIOS Y DISEÑOS</a:t>
            </a:r>
            <a:endParaRPr dirty="0"/>
          </a:p>
        </p:txBody>
      </p:sp>
      <p:sp>
        <p:nvSpPr>
          <p:cNvPr id="33" name="Rectángulo 32"/>
          <p:cNvSpPr/>
          <p:nvPr/>
        </p:nvSpPr>
        <p:spPr>
          <a:xfrm>
            <a:off x="1111944" y="3801888"/>
            <a:ext cx="10728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1D8A72"/>
                </a:solidFill>
                <a:latin typeface="+mj-lt"/>
              </a:rPr>
              <a:t>2. Conexión de la alameda el Porvenir con </a:t>
            </a:r>
            <a:r>
              <a:rPr lang="es-MX" b="1" dirty="0" err="1">
                <a:solidFill>
                  <a:srgbClr val="1D8A72"/>
                </a:solidFill>
                <a:latin typeface="+mj-lt"/>
              </a:rPr>
              <a:t>Av</a:t>
            </a:r>
            <a:r>
              <a:rPr lang="es-MX" b="1" dirty="0">
                <a:solidFill>
                  <a:srgbClr val="1D8A72"/>
                </a:solidFill>
                <a:latin typeface="+mj-lt"/>
              </a:rPr>
              <a:t> Terreros - </a:t>
            </a:r>
            <a:r>
              <a:rPr lang="es-MX" b="1" dirty="0" err="1">
                <a:solidFill>
                  <a:srgbClr val="1D8A72"/>
                </a:solidFill>
                <a:latin typeface="+mj-lt"/>
              </a:rPr>
              <a:t>Ciclopuente</a:t>
            </a:r>
            <a:r>
              <a:rPr lang="es-MX" b="1" dirty="0">
                <a:solidFill>
                  <a:srgbClr val="1D8A72"/>
                </a:solidFill>
                <a:latin typeface="+mj-lt"/>
              </a:rPr>
              <a:t> sobre la Quebrada </a:t>
            </a:r>
            <a:r>
              <a:rPr lang="es-MX" b="1" dirty="0" err="1">
                <a:solidFill>
                  <a:srgbClr val="1D8A72"/>
                </a:solidFill>
                <a:latin typeface="+mj-lt"/>
              </a:rPr>
              <a:t>Tibanica</a:t>
            </a:r>
            <a:r>
              <a:rPr lang="es-MX" b="1" dirty="0">
                <a:solidFill>
                  <a:srgbClr val="1D8A72"/>
                </a:solidFill>
                <a:latin typeface="+mj-lt"/>
              </a:rPr>
              <a:t>, </a:t>
            </a:r>
            <a:r>
              <a:rPr lang="es-MX" b="1" dirty="0" err="1">
                <a:solidFill>
                  <a:srgbClr val="1D8A72"/>
                </a:solidFill>
                <a:latin typeface="+mj-lt"/>
              </a:rPr>
              <a:t>Bogota</a:t>
            </a:r>
            <a:r>
              <a:rPr lang="es-MX" b="1" dirty="0">
                <a:solidFill>
                  <a:srgbClr val="1D8A72"/>
                </a:solidFill>
                <a:latin typeface="+mj-lt"/>
              </a:rPr>
              <a:t>, Soacha - Estudios y diseños</a:t>
            </a:r>
          </a:p>
          <a:p>
            <a:r>
              <a:rPr lang="es-MX" sz="2000" b="1" dirty="0">
                <a:solidFill>
                  <a:srgbClr val="1D8A72"/>
                </a:solidFill>
                <a:latin typeface="+mj-lt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4061"/>
          <a:stretch/>
        </p:blipFill>
        <p:spPr>
          <a:xfrm>
            <a:off x="1019275" y="4473092"/>
            <a:ext cx="10913868" cy="224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9478407" y="5314182"/>
            <a:ext cx="2233952" cy="154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0528679" y="240012"/>
            <a:ext cx="1349115" cy="154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5" name="Google Shape;405;p30"/>
          <p:cNvSpPr/>
          <p:nvPr/>
        </p:nvSpPr>
        <p:spPr>
          <a:xfrm>
            <a:off x="641153" y="420063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CO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0;p6">
            <a:extLst>
              <a:ext uri="{FF2B5EF4-FFF2-40B4-BE49-F238E27FC236}">
                <a16:creationId xmlns:a16="http://schemas.microsoft.com/office/drawing/2014/main" id="{AEDF5E21-C78A-5CE2-3182-8345E4242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ctr" anchorCtr="0">
            <a:normAutofit/>
          </a:bodyPr>
          <a:lstStyle/>
          <a:p>
            <a:r>
              <a:rPr lang="es-CO" dirty="0"/>
              <a:t>CONTRATOS DE OBRA</a:t>
            </a:r>
            <a:endParaRPr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53658"/>
              </p:ext>
            </p:extLst>
          </p:nvPr>
        </p:nvGraphicFramePr>
        <p:xfrm>
          <a:off x="1076597" y="1069263"/>
          <a:ext cx="10422006" cy="530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654">
                  <a:extLst>
                    <a:ext uri="{9D8B030D-6E8A-4147-A177-3AD203B41FA5}">
                      <a16:colId xmlns:a16="http://schemas.microsoft.com/office/drawing/2014/main" val="4070053200"/>
                    </a:ext>
                  </a:extLst>
                </a:gridCol>
                <a:gridCol w="1199071">
                  <a:extLst>
                    <a:ext uri="{9D8B030D-6E8A-4147-A177-3AD203B41FA5}">
                      <a16:colId xmlns:a16="http://schemas.microsoft.com/office/drawing/2014/main" val="1463095603"/>
                    </a:ext>
                  </a:extLst>
                </a:gridCol>
                <a:gridCol w="4207738">
                  <a:extLst>
                    <a:ext uri="{9D8B030D-6E8A-4147-A177-3AD203B41FA5}">
                      <a16:colId xmlns:a16="http://schemas.microsoft.com/office/drawing/2014/main" val="2004586242"/>
                    </a:ext>
                  </a:extLst>
                </a:gridCol>
                <a:gridCol w="863241">
                  <a:extLst>
                    <a:ext uri="{9D8B030D-6E8A-4147-A177-3AD203B41FA5}">
                      <a16:colId xmlns:a16="http://schemas.microsoft.com/office/drawing/2014/main" val="1782389429"/>
                    </a:ext>
                  </a:extLst>
                </a:gridCol>
                <a:gridCol w="1566623">
                  <a:extLst>
                    <a:ext uri="{9D8B030D-6E8A-4147-A177-3AD203B41FA5}">
                      <a16:colId xmlns:a16="http://schemas.microsoft.com/office/drawing/2014/main" val="3274414915"/>
                    </a:ext>
                  </a:extLst>
                </a:gridCol>
                <a:gridCol w="751340">
                  <a:extLst>
                    <a:ext uri="{9D8B030D-6E8A-4147-A177-3AD203B41FA5}">
                      <a16:colId xmlns:a16="http://schemas.microsoft.com/office/drawing/2014/main" val="2974456123"/>
                    </a:ext>
                  </a:extLst>
                </a:gridCol>
                <a:gridCol w="751339">
                  <a:extLst>
                    <a:ext uri="{9D8B030D-6E8A-4147-A177-3AD203B41FA5}">
                      <a16:colId xmlns:a16="http://schemas.microsoft.com/office/drawing/2014/main" val="3837245115"/>
                    </a:ext>
                  </a:extLst>
                </a:gridCol>
              </a:tblGrid>
              <a:tr h="272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No CTTO DE INTERVENTORÍA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No CTTO DE OBRA O CONSULTORÍA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OBJETO CONTRACTUAL INTERVENTORÍA, CONTRATISTA O CONSULTOR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LOCALIDAD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UPZ / UPR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FECHA DE INICIO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FECHA FINALIZACIÓN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5" marR="4965" marT="496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44453"/>
                  </a:ext>
                </a:extLst>
              </a:tr>
              <a:tr h="7880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IDU-1559-2018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IDU-1543-2018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Construcción de la Avenida </a:t>
                      </a:r>
                      <a:r>
                        <a:rPr lang="es-MX" sz="1000" u="none" strike="noStrike" dirty="0" err="1">
                          <a:effectLst/>
                        </a:rPr>
                        <a:t>Tintal</a:t>
                      </a:r>
                      <a:r>
                        <a:rPr lang="es-MX" sz="1000" u="none" strike="noStrike" dirty="0">
                          <a:effectLst/>
                        </a:rPr>
                        <a:t>, desde la Avenida Bosa hasta la Avenida Manuel Cepeda Vargas y obras complementarias, en Bogotá D.C. Grupo No. 1.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Kennedy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 Bosa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localidad de Bosa, Bosa Occidental y el Porvenir. Localidad de Kennedy, Castilla, </a:t>
                      </a:r>
                      <a:r>
                        <a:rPr lang="es-MX" sz="1000" u="none" strike="noStrike" dirty="0" err="1">
                          <a:effectLst/>
                        </a:rPr>
                        <a:t>Tintal</a:t>
                      </a:r>
                      <a:r>
                        <a:rPr lang="es-MX" sz="1000" u="none" strike="noStrike" dirty="0">
                          <a:effectLst/>
                        </a:rPr>
                        <a:t> Norte, </a:t>
                      </a:r>
                      <a:r>
                        <a:rPr lang="es-MX" sz="1000" u="none" strike="noStrike" dirty="0" err="1">
                          <a:effectLst/>
                        </a:rPr>
                        <a:t>Calandaima</a:t>
                      </a:r>
                      <a:r>
                        <a:rPr lang="es-MX" sz="1000" u="none" strike="noStrike" dirty="0">
                          <a:effectLst/>
                        </a:rPr>
                        <a:t>, Patio Bonito, Las Margaritas y </a:t>
                      </a:r>
                      <a:r>
                        <a:rPr lang="es-MX" sz="1000" u="none" strike="noStrike" dirty="0" err="1">
                          <a:effectLst/>
                        </a:rPr>
                        <a:t>bavaria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31 de junio de 2019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8 de septiembre de 2022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48395"/>
                  </a:ext>
                </a:extLst>
              </a:tr>
              <a:tr h="3260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IDU-1869-2021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IDU-1868-2021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Construcción de la ampliación y mejoramiento del </a:t>
                      </a:r>
                      <a:r>
                        <a:rPr lang="es-MX" sz="1000" u="none" strike="noStrike" dirty="0" err="1">
                          <a:effectLst/>
                        </a:rPr>
                        <a:t>Cicloparqueadero</a:t>
                      </a:r>
                      <a:r>
                        <a:rPr lang="es-MX" sz="1000" u="none" strike="noStrike" dirty="0">
                          <a:effectLst/>
                        </a:rPr>
                        <a:t> del Portal del Sur de la infraestructura física de Transmilenio en la Ciudad de Bogotá D.C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La Estancia - Bosa Estación.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24 de enero de 2022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23 de octubre de 2022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36144"/>
                  </a:ext>
                </a:extLst>
              </a:tr>
              <a:tr h="4059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IDU-1558-2018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IDU-1533-2018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Construcción de la Avenida </a:t>
                      </a:r>
                      <a:r>
                        <a:rPr lang="es-MX" sz="1000" u="none" strike="noStrike" dirty="0" err="1">
                          <a:effectLst/>
                        </a:rPr>
                        <a:t>Tintal</a:t>
                      </a:r>
                      <a:r>
                        <a:rPr lang="es-MX" sz="1000" u="none" strike="noStrike" dirty="0">
                          <a:effectLst/>
                        </a:rPr>
                        <a:t>, Avenida Alsacia, Avenida Constitución, Avenida Bosa Y obras complementarias, En Bogotá D.C. Grupo No. 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Apogeo, Bosa Occidental, Bosa Central, El Porvenir, </a:t>
                      </a:r>
                      <a:r>
                        <a:rPr lang="es-CO" sz="1000" u="none" strike="noStrike" dirty="0" err="1">
                          <a:effectLst/>
                        </a:rPr>
                        <a:t>Tintal</a:t>
                      </a:r>
                      <a:r>
                        <a:rPr lang="es-CO" sz="1000" u="none" strike="noStrike" dirty="0">
                          <a:effectLst/>
                        </a:rPr>
                        <a:t> Sur.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31 de enero de 2019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27 de septiembre de 2021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42537"/>
                  </a:ext>
                </a:extLst>
              </a:tr>
              <a:tr h="3870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IDU-1641-2019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IDU-1648-2019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Estudios, diseños y construcción de paseos comerciales fase II en la localidad de Bosa en la ciudad de Bogotá, D.C.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 Occidental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12 de marzo de 2020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>
                          <a:effectLst/>
                        </a:rPr>
                        <a:t>25 de mayo de 2022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05079"/>
                  </a:ext>
                </a:extLst>
              </a:tr>
              <a:tr h="15137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IDU-1667-2020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IDU-1647-2020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Construcción para la adecuación al sistema Transmilenio de la troncal avenida ciudad de Cali tramo 1 - entre la avenida circunvalar del sur y la avenida Manuel cepeda Vargas y obras complementarias en Bogotá, D.C tramo </a:t>
                      </a:r>
                      <a:r>
                        <a:rPr lang="es-MX" sz="1000" u="none" strike="noStrike" dirty="0" err="1">
                          <a:effectLst/>
                        </a:rPr>
                        <a:t>conpes</a:t>
                      </a:r>
                      <a:r>
                        <a:rPr lang="es-MX" sz="1000" u="none" strike="noStrike" dirty="0">
                          <a:effectLst/>
                        </a:rPr>
                        <a:t>. GRUPO 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Kennedy y Bosa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err="1">
                          <a:effectLst/>
                        </a:rPr>
                        <a:t>kenedy</a:t>
                      </a:r>
                      <a:r>
                        <a:rPr lang="es-CO" sz="1000" u="none" strike="noStrike" dirty="0">
                          <a:effectLst/>
                        </a:rPr>
                        <a:t> ;</a:t>
                      </a:r>
                      <a:r>
                        <a:rPr lang="es-CO" sz="1000" u="none" strike="noStrike" baseline="0" dirty="0">
                          <a:effectLst/>
                        </a:rPr>
                        <a:t> </a:t>
                      </a:r>
                      <a:r>
                        <a:rPr lang="es-CO" sz="1000" u="none" strike="noStrike" dirty="0">
                          <a:effectLst/>
                        </a:rPr>
                        <a:t>44 Américas, 45 Carvajal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46 Castilla, 47 Kennedy Central, 48 </a:t>
                      </a:r>
                      <a:r>
                        <a:rPr lang="es-CO" sz="1000" u="none" strike="noStrike" dirty="0" err="1">
                          <a:effectLst/>
                        </a:rPr>
                        <a:t>Timiza</a:t>
                      </a:r>
                      <a:r>
                        <a:rPr lang="es-CO" sz="1000" u="none" strike="noStrike" dirty="0">
                          <a:effectLst/>
                        </a:rPr>
                        <a:t> , 78 </a:t>
                      </a:r>
                      <a:r>
                        <a:rPr lang="es-CO" sz="1000" u="none" strike="noStrike" dirty="0" err="1">
                          <a:effectLst/>
                        </a:rPr>
                        <a:t>Tintal</a:t>
                      </a:r>
                      <a:r>
                        <a:rPr lang="es-CO" sz="1000" u="none" strike="noStrike" dirty="0">
                          <a:effectLst/>
                        </a:rPr>
                        <a:t> Norte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79 </a:t>
                      </a:r>
                      <a:r>
                        <a:rPr lang="es-CO" sz="1000" u="none" strike="noStrike" dirty="0" err="1">
                          <a:effectLst/>
                        </a:rPr>
                        <a:t>Calandaima</a:t>
                      </a:r>
                      <a:r>
                        <a:rPr lang="es-CO" sz="1000" u="none" strike="noStrike" dirty="0">
                          <a:effectLst/>
                        </a:rPr>
                        <a:t>, 80 </a:t>
                      </a:r>
                      <a:r>
                        <a:rPr lang="es-CO" sz="1000" u="none" strike="noStrike" dirty="0" err="1">
                          <a:effectLst/>
                        </a:rPr>
                        <a:t>Corabastos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81 Gran </a:t>
                      </a:r>
                      <a:r>
                        <a:rPr lang="es-CO" sz="1000" u="none" strike="noStrike" dirty="0" err="1">
                          <a:effectLst/>
                        </a:rPr>
                        <a:t>Britalia</a:t>
                      </a:r>
                      <a:r>
                        <a:rPr lang="es-CO" sz="1000" u="none" strike="noStrike" dirty="0">
                          <a:effectLst/>
                        </a:rPr>
                        <a:t>, 82 Patio Bonito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83 Las Margaritas, 113 Bavaria 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endParaRPr lang="es-CO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Bosa; 49 Apogeo,84 Bosa ,Occidental, 85 Bosa Central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86 El Porvenir,</a:t>
                      </a:r>
                      <a:r>
                        <a:rPr lang="es-CO" sz="1000" u="none" strike="noStrike" baseline="0" dirty="0">
                          <a:effectLst/>
                        </a:rPr>
                        <a:t> </a:t>
                      </a:r>
                      <a:r>
                        <a:rPr lang="es-CO" sz="1000" u="none" strike="noStrike" dirty="0">
                          <a:effectLst/>
                        </a:rPr>
                        <a:t>87 </a:t>
                      </a:r>
                      <a:r>
                        <a:rPr lang="es-CO" sz="1000" u="none" strike="noStrike" dirty="0" err="1">
                          <a:effectLst/>
                        </a:rPr>
                        <a:t>Tintal</a:t>
                      </a:r>
                      <a:r>
                        <a:rPr lang="es-CO" sz="1000" u="none" strike="noStrike" dirty="0">
                          <a:effectLst/>
                        </a:rPr>
                        <a:t> Sur 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26 de enero de 2021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25 de diciembre de 2027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17428"/>
                  </a:ext>
                </a:extLst>
              </a:tr>
              <a:tr h="7880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IDU-1666-2020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IDU-1646-2020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Construcción para la adecuación al sistema Transmilenio de la troncal avenida ciudad de Cali tramo 1 - entre la avenida circunvalar del sur y la avenida Manuel cepeda Vargas y obras complementarias en Bogotá, D.C tramo </a:t>
                      </a:r>
                      <a:r>
                        <a:rPr lang="es-MX" sz="1000" u="none" strike="noStrike" dirty="0" err="1">
                          <a:effectLst/>
                        </a:rPr>
                        <a:t>conpes</a:t>
                      </a:r>
                      <a:r>
                        <a:rPr lang="es-MX" sz="1000" u="none" strike="noStrike" dirty="0">
                          <a:effectLst/>
                        </a:rPr>
                        <a:t>. GRUPO 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</a:t>
                      </a:r>
                      <a:r>
                        <a:rPr lang="es-CO" sz="1000" u="none" strike="noStrike" baseline="0" dirty="0">
                          <a:effectLst/>
                        </a:rPr>
                        <a:t> y</a:t>
                      </a:r>
                      <a:r>
                        <a:rPr lang="es-CO" sz="1000" u="none" strike="noStrike" dirty="0">
                          <a:effectLst/>
                        </a:rPr>
                        <a:t> Kennedy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Bosa:  49 Apogeo, 84 Occidental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85 Central, 86 Porvenir, 87 </a:t>
                      </a:r>
                      <a:r>
                        <a:rPr lang="es-CO" sz="1000" u="none" strike="noStrike" dirty="0" err="1">
                          <a:effectLst/>
                        </a:rPr>
                        <a:t>Tintal</a:t>
                      </a:r>
                      <a:r>
                        <a:rPr lang="es-CO" sz="1000" u="none" strike="noStrike" dirty="0">
                          <a:effectLst/>
                        </a:rPr>
                        <a:t> Sur 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26 de enero de 2021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25 de enero de 2028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5" marR="4965" marT="49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6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8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9619014" y="4978036"/>
            <a:ext cx="2258780" cy="154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0528679" y="136494"/>
            <a:ext cx="1349115" cy="154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Google Shape;403;p30"/>
          <p:cNvSpPr txBox="1">
            <a:spLocks noGrp="1"/>
          </p:cNvSpPr>
          <p:nvPr>
            <p:ph type="title"/>
          </p:nvPr>
        </p:nvSpPr>
        <p:spPr>
          <a:xfrm>
            <a:off x="1460411" y="583803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ctr" anchorCtr="0">
            <a:normAutofit/>
          </a:bodyPr>
          <a:lstStyle/>
          <a:p>
            <a:pPr lvl="0"/>
            <a:r>
              <a:rPr lang="es-ES" dirty="0"/>
              <a:t>LISTADO DE CONTRATOS DE CONSERVACIÓN</a:t>
            </a:r>
          </a:p>
        </p:txBody>
      </p:sp>
      <p:sp>
        <p:nvSpPr>
          <p:cNvPr id="9" name="Google Shape;405;p30"/>
          <p:cNvSpPr/>
          <p:nvPr/>
        </p:nvSpPr>
        <p:spPr>
          <a:xfrm>
            <a:off x="675020" y="583803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CO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07191"/>
              </p:ext>
            </p:extLst>
          </p:nvPr>
        </p:nvGraphicFramePr>
        <p:xfrm>
          <a:off x="1193591" y="1202679"/>
          <a:ext cx="10171094" cy="539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597">
                  <a:extLst>
                    <a:ext uri="{9D8B030D-6E8A-4147-A177-3AD203B41FA5}">
                      <a16:colId xmlns:a16="http://schemas.microsoft.com/office/drawing/2014/main" val="114688695"/>
                    </a:ext>
                  </a:extLst>
                </a:gridCol>
                <a:gridCol w="1157039">
                  <a:extLst>
                    <a:ext uri="{9D8B030D-6E8A-4147-A177-3AD203B41FA5}">
                      <a16:colId xmlns:a16="http://schemas.microsoft.com/office/drawing/2014/main" val="494722160"/>
                    </a:ext>
                  </a:extLst>
                </a:gridCol>
                <a:gridCol w="3066153">
                  <a:extLst>
                    <a:ext uri="{9D8B030D-6E8A-4147-A177-3AD203B41FA5}">
                      <a16:colId xmlns:a16="http://schemas.microsoft.com/office/drawing/2014/main" val="2324424826"/>
                    </a:ext>
                  </a:extLst>
                </a:gridCol>
                <a:gridCol w="1634318">
                  <a:extLst>
                    <a:ext uri="{9D8B030D-6E8A-4147-A177-3AD203B41FA5}">
                      <a16:colId xmlns:a16="http://schemas.microsoft.com/office/drawing/2014/main" val="2333363369"/>
                    </a:ext>
                  </a:extLst>
                </a:gridCol>
                <a:gridCol w="1735556">
                  <a:extLst>
                    <a:ext uri="{9D8B030D-6E8A-4147-A177-3AD203B41FA5}">
                      <a16:colId xmlns:a16="http://schemas.microsoft.com/office/drawing/2014/main" val="903175697"/>
                    </a:ext>
                  </a:extLst>
                </a:gridCol>
                <a:gridCol w="1247431">
                  <a:extLst>
                    <a:ext uri="{9D8B030D-6E8A-4147-A177-3AD203B41FA5}">
                      <a16:colId xmlns:a16="http://schemas.microsoft.com/office/drawing/2014/main" val="3961209442"/>
                    </a:ext>
                  </a:extLst>
                </a:gridCol>
              </a:tblGrid>
              <a:tr h="248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effectLst/>
                        </a:rPr>
                        <a:t>No CTTO DE INTERVENTORÍA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effectLst/>
                        </a:rPr>
                        <a:t>No CTTO DE OBRA O CONSULTORÍA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effectLst/>
                        </a:rPr>
                        <a:t>OBJETO CONTRACTUAL INTERVENTORÍA, CONTRATISTA O CONSULTOR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effectLst/>
                        </a:rPr>
                        <a:t>LOCALIDAD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>
                          <a:effectLst/>
                        </a:rPr>
                        <a:t>FECHA DE INICIO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effectLst/>
                        </a:rPr>
                        <a:t>FECHA FINALIZACIÓN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01" marR="4001" marT="400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69639"/>
                  </a:ext>
                </a:extLst>
              </a:tr>
              <a:tr h="370228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 dirty="0">
                          <a:effectLst/>
                        </a:rPr>
                        <a:t>IDU-1713-2020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 dirty="0">
                          <a:effectLst/>
                        </a:rPr>
                        <a:t>IDU-1693-2020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Interventoría a la ejecución de las actividades y obras requeridas para la conservación de la malla vial arterial no troncal, en la ciudad de Bogotá, D.C. – Grupo 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u="none" strike="noStrike">
                          <a:effectLst/>
                        </a:rPr>
                        <a:t>Tunjuelito, Bosa, Kennedy y Rafael Uribe Uribe.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28/01/2021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 dirty="0">
                          <a:effectLst/>
                        </a:rPr>
                        <a:t>4/1/2022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57865"/>
                  </a:ext>
                </a:extLst>
              </a:tr>
              <a:tr h="614376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IDU-1781-2021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 dirty="0">
                          <a:effectLst/>
                        </a:rPr>
                        <a:t>IDU-1775-2021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EJECUTAR A PRECIOS UNITARIOS LAS OBRAS Y ACTIVIDADES NECESARIAS PARA LA CONSERVACIÓN DE PUENTES PEATONALES EN BOGOTÁ D.C. INCLUYE SUPERESTRUCTURA, SUBESTRUCTURA Y ACCESOS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u="none" strike="noStrike">
                          <a:effectLst/>
                        </a:rPr>
                        <a:t>Usaquén, Chapinero, Engativá, Suba, Barrios unidos, Teusaquillo, Puente Aranda, Bosa, Kennedy, Usme, Tunjuelito, Rafael Uribe Uribe, Ciudad Bolívar, Fontibón y Candelaria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16/12/2021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15/03/2024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97228"/>
                  </a:ext>
                </a:extLst>
              </a:tr>
              <a:tr h="492302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IDU-1633-2019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IDU-1629-2019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interventoría a la ejecución a precios unitarios y a monto agotable a las actividades y obras requeridas para la conservación de puentes peatonales en Bogotá D.C., incluye superestructura, subestructura y accesos. Grupo 5.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u="none" strike="noStrike">
                          <a:effectLst/>
                        </a:rPr>
                        <a:t>Santa fe, Usaquen, Chapinero, Usme, Bosa, Kennedy, Fontibón, Engativa, Barrios Unidos, Suba, Antonio nariño, Puente Aranda y Rafael Uribe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20/01/2020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06/05/2021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87111"/>
                  </a:ext>
                </a:extLst>
              </a:tr>
              <a:tr h="417900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IDU-1400-2020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IDU-1209-2020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Ejecutar a precios unitarios y a monto agotable las actividades y obras requeridas para la conservación de puentes peatonales en Bogotá D.C., incluye superestructura, subestructura y accesos. Grupos 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Suba, Fontibón, Bosa, Teusaquillo, Ciudad Bolívar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24/11/2020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23/9/2021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64426"/>
                  </a:ext>
                </a:extLst>
              </a:tr>
              <a:tr h="492302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IDU-1703-2020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IDU-1699-2020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“Interventoría a la ejecución de las actividades y obras requeridas para la conservación de la malla vial que soporta rutas del sistema integrado de transporte público - SITP, en la ciudad de Bogotá D.C. Grupo 2”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 err="1">
                          <a:effectLst/>
                        </a:rPr>
                        <a:t>Ciudada</a:t>
                      </a:r>
                      <a:r>
                        <a:rPr lang="es-MX" sz="800" u="none" strike="noStrike" dirty="0">
                          <a:effectLst/>
                        </a:rPr>
                        <a:t> Bolívar</a:t>
                      </a:r>
                      <a:br>
                        <a:rPr lang="es-MX" sz="800" u="none" strike="noStrike" dirty="0">
                          <a:effectLst/>
                        </a:rPr>
                      </a:br>
                      <a:r>
                        <a:rPr lang="es-MX" sz="800" u="none" strike="noStrike" dirty="0">
                          <a:effectLst/>
                        </a:rPr>
                        <a:t> Usme</a:t>
                      </a:r>
                      <a:br>
                        <a:rPr lang="es-MX" sz="800" u="none" strike="noStrike" dirty="0">
                          <a:effectLst/>
                        </a:rPr>
                      </a:br>
                      <a:r>
                        <a:rPr lang="es-MX" sz="800" u="none" strike="noStrike" dirty="0">
                          <a:effectLst/>
                        </a:rPr>
                        <a:t> Tunjuelito</a:t>
                      </a:r>
                      <a:br>
                        <a:rPr lang="es-MX" sz="800" u="none" strike="noStrike" dirty="0">
                          <a:effectLst/>
                        </a:rPr>
                      </a:br>
                      <a:r>
                        <a:rPr lang="es-MX" sz="800" u="none" strike="noStrike" dirty="0">
                          <a:effectLst/>
                        </a:rPr>
                        <a:t> Bosa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26/01/2021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09/04/2022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29652"/>
                  </a:ext>
                </a:extLst>
              </a:tr>
              <a:tr h="614376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IDU-1643-2020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IDU-1627-2020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Interventoría a la ejecución de las obras y actividades necesarias para la conservación de la Malla Vial Arterial Troncal, en la ciudad de Bogotá D.C. Grupo 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u="none" strike="noStrike">
                          <a:effectLst/>
                        </a:rPr>
                        <a:t>Barrios Unidos, Kennedy, Chapinero, Mártires, Puente Aranda, Antonio Nariño, Tunjuelito, Bosa, Santa Fe, La Candelaria, Rafael Uribe, Teusaquillo, Engativá y Suba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>
                          <a:effectLst/>
                        </a:rPr>
                        <a:t>1 de marzo de 2021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27 de octubre 2021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54089"/>
                  </a:ext>
                </a:extLst>
              </a:tr>
              <a:tr h="705016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IDU-1772-2021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IDU-1746-2021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EJECUTAR A PRECIOS UNITARIOS Y A MONTO AGOTABLE, LAS OBRAS Y ACTIVIDADES NECESARIAS PARA LA CONSERVACIÓN DE LA MALLA VIAL QUE SOPORTA RUTAS DEL SISTEMA INTEGRADO DE TRANSPORTE PÚBLICO- SITP, EN LA CIUDAD DE BOGOTÁ D.C. – GRUPO 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Santa fé, San Cristóbal, Usme, Bosa, La Candelaria, Ciudad Bolivar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 dirty="0">
                          <a:effectLst/>
                        </a:rPr>
                        <a:t>23 de diciembre 2021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>
                          <a:effectLst/>
                        </a:rPr>
                        <a:t>22 de diciembre de 2024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2372"/>
                  </a:ext>
                </a:extLst>
              </a:tr>
              <a:tr h="509597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IDU-1824-2021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>
                          <a:effectLst/>
                        </a:rPr>
                        <a:t>IDU-1825-2021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EJECUCIÓN DE LAS OBRAS Y ACTIVIDADES COMPLEMENTARIAS PARA EL REFORZAMIENTO ESTRUCTURAL DE PUENTES VEHICULARES EN BOGOTÁ D.C., GRUPO 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Ciudad Bolivar, Puente Aranda y Bosa y Tunjuelito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 dirty="0">
                          <a:effectLst/>
                        </a:rPr>
                        <a:t>19 de enero de 2022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800" u="none" strike="noStrike" dirty="0">
                          <a:effectLst/>
                        </a:rPr>
                        <a:t>18 de enero de 2024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3698"/>
                  </a:ext>
                </a:extLst>
              </a:tr>
              <a:tr h="935019"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 dirty="0">
                          <a:effectLst/>
                        </a:rPr>
                        <a:t>IDU-1767-2021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b="1" u="none" strike="noStrike" dirty="0">
                          <a:effectLst/>
                        </a:rPr>
                        <a:t>IDU-1719-2021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EJECUTAR A PRECIOS UNITARIOS LAS OBRAS Y ACTIVIDADES NECESARIAS PARA LA CONSERVACIÓN DE LA MALLA VIAL ARTERIAL</a:t>
                      </a:r>
                      <a:br>
                        <a:rPr lang="es-MX" sz="800" u="none" strike="noStrike" dirty="0">
                          <a:effectLst/>
                        </a:rPr>
                      </a:br>
                      <a:r>
                        <a:rPr lang="es-MX" sz="800" u="none" strike="noStrike" dirty="0">
                          <a:effectLst/>
                        </a:rPr>
                        <a:t>TRONCAL, EN LA CIUDAD DE BOGOTÁ D.C. GRUPO 2</a:t>
                      </a: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u="none" strike="noStrike" dirty="0">
                          <a:effectLst/>
                        </a:rPr>
                        <a:t>Chapinero, Mártires, Santa Fe, Barrios Unidos, Engativá, Fontibón, Teusaquillo, Barrios Unidos, Puente Aranda y Bosa.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 dirty="0">
                          <a:effectLst/>
                        </a:rPr>
                        <a:t>17/12/2021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800" u="none" strike="noStrike" dirty="0">
                          <a:effectLst/>
                        </a:rPr>
                        <a:t>12/03/2024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1" marR="4001" marT="400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9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62895"/>
      </p:ext>
    </p:extLst>
  </p:cSld>
  <p:clrMapOvr>
    <a:masterClrMapping/>
  </p:clrMapOvr>
</p:sld>
</file>

<file path=ppt/theme/theme1.xml><?xml version="1.0" encoding="utf-8"?>
<a:theme xmlns:a="http://schemas.openxmlformats.org/drawingml/2006/main" name="IDU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U" id="{D98544C2-0592-45A0-86B8-192717210E9F}" vid="{B80F2C9C-2B78-44EF-A41D-84E78348E64E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1454F7B-98B6-4A87-8467-45D3C96557DF}" vid="{E379E595-7602-419E-AEEC-96BF2CB3D0DD}"/>
    </a:ext>
  </a:extLst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IDU.potx" id="{70B74702-14AF-415A-B253-9342A6933604}" vid="{14FA3E14-DFF9-4148-AEA6-630B6E1FB3E0}"/>
    </a:ext>
  </a:extLst>
</a:theme>
</file>

<file path=ppt/theme/theme7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IDU.potx" id="{70B74702-14AF-415A-B253-9342A6933604}" vid="{D25C18F0-FF73-4D3F-8DBB-F5ABDEC46E70}"/>
    </a:ext>
  </a:extLst>
</a:theme>
</file>

<file path=ppt/theme/theme8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IDU.potx" id="{70B74702-14AF-415A-B253-9342A6933604}" vid="{36E49B31-B63C-40F6-B3D6-C619A624F7A5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IDU</Template>
  <TotalTime>2216</TotalTime>
  <Words>988</Words>
  <Application>Microsoft Office PowerPoint</Application>
  <PresentationFormat>Panorámica</PresentationFormat>
  <Paragraphs>136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IDU</vt:lpstr>
      <vt:lpstr>Diseño personalizado</vt:lpstr>
      <vt:lpstr>1_Diseño personalizado</vt:lpstr>
      <vt:lpstr>2_Diseño personalizado</vt:lpstr>
      <vt:lpstr>Tema1</vt:lpstr>
      <vt:lpstr>3_Diseño personalizado</vt:lpstr>
      <vt:lpstr>4_Diseño personalizado</vt:lpstr>
      <vt:lpstr>5_Diseño personalizado</vt:lpstr>
      <vt:lpstr>INSTITUTO DE DESARROLLO URBANO - IDU</vt:lpstr>
      <vt:lpstr>INVENTARIO DE ESPACIO PÚBLICO</vt:lpstr>
      <vt:lpstr>INVENTARIO Y ESTADO DE LOS PUENTES LOCALIDAD DE BOSA (DICIEMBRE 2021)</vt:lpstr>
      <vt:lpstr>CONTRATOS DE ESTUDIOS Y DISEÑOS</vt:lpstr>
      <vt:lpstr>CONTRATOS DE OBRA</vt:lpstr>
      <vt:lpstr>LISTADO DE CONTRATOS DE CONSERVACIÓN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tamayo</dc:creator>
  <cp:lastModifiedBy>mary angelica rodriguez latorre</cp:lastModifiedBy>
  <cp:revision>175</cp:revision>
  <dcterms:created xsi:type="dcterms:W3CDTF">2021-07-27T16:34:18Z</dcterms:created>
  <dcterms:modified xsi:type="dcterms:W3CDTF">2022-06-29T00:29:22Z</dcterms:modified>
</cp:coreProperties>
</file>