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69" r:id="rId6"/>
    <p:sldMasterId id="2147483675" r:id="rId7"/>
    <p:sldMasterId id="2147483681" r:id="rId8"/>
    <p:sldMasterId id="2147483687" r:id="rId9"/>
    <p:sldMasterId id="2147483693" r:id="rId10"/>
    <p:sldMasterId id="2147483699"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Lst>
  <p:sldSz cy="6858000" cx="12192000"/>
  <p:notesSz cx="6858000" cy="9144000"/>
  <p:embeddedFontLst>
    <p:embeddedFont>
      <p:font typeface="Merriweather Sans"/>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2" roundtripDataSignature="AMtx7mhpiZWR98+AK7dInkvdqJVzuux8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0517CFC-3D5E-4A36-8959-CFE8673324A9}">
  <a:tblStyle styleId="{80517CFC-3D5E-4A36-8959-CFE8673324A9}"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01276B0-B13B-43C4-923F-35176583FD46}"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1" Type="http://schemas.openxmlformats.org/officeDocument/2006/relationships/theme" Target="theme/theme8.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slide" Target="slides/slide23.xml"/><Relationship Id="rId34" Type="http://schemas.openxmlformats.org/officeDocument/2006/relationships/slide" Target="slides/slide22.xml"/><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62" Type="http://customschemas.google.com/relationships/presentationmetadata" Target="metadata"/><Relationship Id="rId61" Type="http://schemas.openxmlformats.org/officeDocument/2006/relationships/font" Target="fonts/MerriweatherSans-boldItalic.fntdata"/><Relationship Id="rId20" Type="http://schemas.openxmlformats.org/officeDocument/2006/relationships/slide" Target="slides/slide8.xml"/><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60" Type="http://schemas.openxmlformats.org/officeDocument/2006/relationships/font" Target="fonts/MerriweatherSans-italic.fntdata"/><Relationship Id="rId26" Type="http://schemas.openxmlformats.org/officeDocument/2006/relationships/slide" Target="slides/slide14.xml"/><Relationship Id="rId25" Type="http://schemas.openxmlformats.org/officeDocument/2006/relationships/slide" Target="slides/slide13.xml"/><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11" Type="http://schemas.openxmlformats.org/officeDocument/2006/relationships/slideMaster" Target="slideMasters/slideMaster8.xml"/><Relationship Id="rId55" Type="http://schemas.openxmlformats.org/officeDocument/2006/relationships/slide" Target="slides/slide43.xml"/><Relationship Id="rId10" Type="http://schemas.openxmlformats.org/officeDocument/2006/relationships/slideMaster" Target="slideMasters/slideMaster7.xml"/><Relationship Id="rId54" Type="http://schemas.openxmlformats.org/officeDocument/2006/relationships/slide" Target="slides/slide42.xml"/><Relationship Id="rId13" Type="http://schemas.openxmlformats.org/officeDocument/2006/relationships/slide" Target="slides/slide1.xml"/><Relationship Id="rId57" Type="http://schemas.openxmlformats.org/officeDocument/2006/relationships/slide" Target="slides/slide45.xml"/><Relationship Id="rId12" Type="http://schemas.openxmlformats.org/officeDocument/2006/relationships/notesMaster" Target="notesMasters/notesMaster1.xml"/><Relationship Id="rId56" Type="http://schemas.openxmlformats.org/officeDocument/2006/relationships/slide" Target="slides/slide44.xml"/><Relationship Id="rId15" Type="http://schemas.openxmlformats.org/officeDocument/2006/relationships/slide" Target="slides/slide3.xml"/><Relationship Id="rId59" Type="http://schemas.openxmlformats.org/officeDocument/2006/relationships/font" Target="fonts/MerriweatherSans-bold.fntdata"/><Relationship Id="rId14" Type="http://schemas.openxmlformats.org/officeDocument/2006/relationships/slide" Target="slides/slide2.xml"/><Relationship Id="rId58" Type="http://schemas.openxmlformats.org/officeDocument/2006/relationships/font" Target="fonts/MerriweatherSans-regular.fntdata"/><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CO"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349" name="Google Shape;349;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s-CO"/>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375" name="Google Shape;375;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s-CO"/>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387" name="Google Shape;387;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Calibri"/>
              <a:buNone/>
            </a:pPr>
            <a:fld id="{00000000-1234-1234-1234-123412341234}" type="slidenum">
              <a:rPr b="0" i="0" lang="es-CO"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405" name="Google Shape;405;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Calibri"/>
              <a:buNone/>
            </a:pPr>
            <a:fld id="{00000000-1234-1234-1234-123412341234}" type="slidenum">
              <a:rPr b="0" i="0" lang="es-CO"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425" name="Google Shape;425;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Calibri"/>
              <a:buNone/>
            </a:pPr>
            <a:fld id="{00000000-1234-1234-1234-123412341234}" type="slidenum">
              <a:rPr b="0" i="0" lang="es-CO"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437" name="Google Shape;437;p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Calibri"/>
              <a:buNone/>
            </a:pPr>
            <a:fld id="{00000000-1234-1234-1234-123412341234}" type="slidenum">
              <a:rPr b="0" i="0" lang="es-CO"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449" name="Google Shape;449;p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Calibri"/>
              <a:buNone/>
            </a:pPr>
            <a:fld id="{00000000-1234-1234-1234-123412341234}" type="slidenum">
              <a:rPr b="0" i="0" lang="es-CO"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466" name="Google Shape;466;p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Calibri"/>
              <a:buNone/>
            </a:pPr>
            <a:fld id="{00000000-1234-1234-1234-123412341234}" type="slidenum">
              <a:rPr b="0" i="0" lang="es-CO"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483" name="Google Shape;483;p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Calibri"/>
              <a:buNone/>
            </a:pPr>
            <a:fld id="{00000000-1234-1234-1234-123412341234}" type="slidenum">
              <a:rPr b="0" i="0" lang="es-CO"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502" name="Google Shape;502;p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Calibri"/>
              <a:buNone/>
            </a:pPr>
            <a:fld id="{00000000-1234-1234-1234-123412341234}" type="slidenum">
              <a:rPr b="0" i="0" lang="es-CO"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523" name="Google Shape;523;p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Calibri"/>
              <a:buNone/>
            </a:pPr>
            <a:fld id="{00000000-1234-1234-1234-123412341234}" type="slidenum">
              <a:rPr b="0" i="0" lang="es-CO"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534" name="Google Shape;534;p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Calibri"/>
              <a:buNone/>
            </a:pPr>
            <a:fld id="{00000000-1234-1234-1234-123412341234}" type="slidenum">
              <a:rPr b="0" i="0" lang="es-CO"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552" name="Google Shape;552;p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s-CO"/>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p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570" name="Google Shape;570;p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s-CO"/>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p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584" name="Google Shape;584;p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s-CO"/>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p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602" name="Google Shape;602;p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s-CO"/>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p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616" name="Google Shape;616;p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s-CO"/>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3" name="Google Shape;633;p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634" name="Google Shape;634;p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s-CO"/>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p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652" name="Google Shape;652;p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s-CO"/>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4" name="Google Shape;664;p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665" name="Google Shape;665;p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s-CO"/>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p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679" name="Google Shape;679;p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s-CO"/>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p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697" name="Google Shape;697;p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s-CO"/>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8" name="Google Shape;708;p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709" name="Google Shape;709;p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s-CO"/>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6" name="Google Shape;726;p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727" name="Google Shape;727;p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s-CO"/>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p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739" name="Google Shape;739;p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s-CO"/>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6" name="Google Shape;756;p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757" name="Google Shape;757;p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s-CO"/>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8" name="Google Shape;768;p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769" name="Google Shape;769;p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s-CO"/>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p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787" name="Google Shape;787;p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s-CO"/>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8" name="Google Shape;798;p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799" name="Google Shape;799;p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s-CO"/>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6" name="Google Shape;816;p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817" name="Google Shape;817;p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s-CO"/>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7" name="Google Shape;827;p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828" name="Google Shape;828;p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s-CO"/>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6" name="Google Shape;846;p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1">
              <a:solidFill>
                <a:srgbClr val="FF0000"/>
              </a:solidFill>
            </a:endParaRPr>
          </a:p>
        </p:txBody>
      </p:sp>
      <p:sp>
        <p:nvSpPr>
          <p:cNvPr id="847" name="Google Shape;847;p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s-CO"/>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8" name="Google Shape;858;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4" name="Google Shape;864;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hyperlink" Target="https://twitter.com/idubogota?lang=en" TargetMode="External"/><Relationship Id="rId4" Type="http://schemas.openxmlformats.org/officeDocument/2006/relationships/image" Target="../media/image5.png"/><Relationship Id="rId9" Type="http://schemas.openxmlformats.org/officeDocument/2006/relationships/hyperlink" Target="https://www.idu.gov.co/" TargetMode="External"/><Relationship Id="rId5" Type="http://schemas.openxmlformats.org/officeDocument/2006/relationships/hyperlink" Target="https://www.facebook.com/IduBogota/?hc_ref=ARTLewPK_EkEJARPM14PLwBhh0-orDSl0P21c53a-mzv6WLEpyO2Qr6Dh0SvKxlNpXk&amp;fref=nf&amp;__tn__=kC-R" TargetMode="External"/><Relationship Id="rId6" Type="http://schemas.openxmlformats.org/officeDocument/2006/relationships/image" Target="../media/image7.png"/><Relationship Id="rId7" Type="http://schemas.openxmlformats.org/officeDocument/2006/relationships/hyperlink" Target="https://www.instagram.com/idubogota/" TargetMode="External"/><Relationship Id="rId8"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hyperlink" Target="https://twitter.com/idubogota?lang=en" TargetMode="External"/><Relationship Id="rId4" Type="http://schemas.openxmlformats.org/officeDocument/2006/relationships/image" Target="../media/image5.png"/><Relationship Id="rId9" Type="http://schemas.openxmlformats.org/officeDocument/2006/relationships/hyperlink" Target="https://www.idu.gov.co/" TargetMode="External"/><Relationship Id="rId5" Type="http://schemas.openxmlformats.org/officeDocument/2006/relationships/hyperlink" Target="https://www.facebook.com/IduBogota/?hc_ref=ARTLewPK_EkEJARPM14PLwBhh0-orDSl0P21c53a-mzv6WLEpyO2Qr6Dh0SvKxlNpXk&amp;fref=nf&amp;__tn__=kC-R" TargetMode="External"/><Relationship Id="rId6" Type="http://schemas.openxmlformats.org/officeDocument/2006/relationships/image" Target="../media/image7.png"/><Relationship Id="rId7" Type="http://schemas.openxmlformats.org/officeDocument/2006/relationships/hyperlink" Target="https://www.instagram.com/idubogota/" TargetMode="External"/><Relationship Id="rId8"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6.png"/><Relationship Id="rId3" Type="http://schemas.openxmlformats.org/officeDocument/2006/relationships/hyperlink" Target="https://twitter.com/idubogota?lang=en" TargetMode="External"/><Relationship Id="rId4" Type="http://schemas.openxmlformats.org/officeDocument/2006/relationships/image" Target="../media/image5.png"/><Relationship Id="rId9" Type="http://schemas.openxmlformats.org/officeDocument/2006/relationships/hyperlink" Target="https://www.idu.gov.co/" TargetMode="External"/><Relationship Id="rId5" Type="http://schemas.openxmlformats.org/officeDocument/2006/relationships/hyperlink" Target="https://www.facebook.com/IduBogota/?hc_ref=ARTLewPK_EkEJARPM14PLwBhh0-orDSl0P21c53a-mzv6WLEpyO2Qr6Dh0SvKxlNpXk&amp;fref=nf&amp;__tn__=kC-R" TargetMode="External"/><Relationship Id="rId6" Type="http://schemas.openxmlformats.org/officeDocument/2006/relationships/image" Target="../media/image7.png"/><Relationship Id="rId7" Type="http://schemas.openxmlformats.org/officeDocument/2006/relationships/hyperlink" Target="https://www.instagram.com/idubogota/" TargetMode="External"/><Relationship Id="rId8"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8.png"/><Relationship Id="rId3" Type="http://schemas.openxmlformats.org/officeDocument/2006/relationships/hyperlink" Target="https://twitter.com/idubogota?lang=en" TargetMode="External"/><Relationship Id="rId4" Type="http://schemas.openxmlformats.org/officeDocument/2006/relationships/image" Target="../media/image5.png"/><Relationship Id="rId9" Type="http://schemas.openxmlformats.org/officeDocument/2006/relationships/hyperlink" Target="https://www.idu.gov.co/" TargetMode="External"/><Relationship Id="rId5" Type="http://schemas.openxmlformats.org/officeDocument/2006/relationships/hyperlink" Target="https://www.facebook.com/IduBogota/?hc_ref=ARTLewPK_EkEJARPM14PLwBhh0-orDSl0P21c53a-mzv6WLEpyO2Qr6Dh0SvKxlNpXk&amp;fref=nf&amp;__tn__=kC-R" TargetMode="External"/><Relationship Id="rId6" Type="http://schemas.openxmlformats.org/officeDocument/2006/relationships/image" Target="../media/image7.png"/><Relationship Id="rId7" Type="http://schemas.openxmlformats.org/officeDocument/2006/relationships/hyperlink" Target="https://www.instagram.com/idubogota/" TargetMode="External"/><Relationship Id="rId8"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6.png"/><Relationship Id="rId3"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1.png"/><Relationship Id="rId3"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5.png"/><Relationship Id="rId3"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5.png"/><Relationship Id="rId3"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3.png"/><Relationship Id="rId3" Type="http://schemas.openxmlformats.org/officeDocument/2006/relationships/hyperlink" Target="https://twitter.com/idubogota?lang=en" TargetMode="External"/><Relationship Id="rId4" Type="http://schemas.openxmlformats.org/officeDocument/2006/relationships/image" Target="../media/image5.png"/><Relationship Id="rId10" Type="http://schemas.openxmlformats.org/officeDocument/2006/relationships/image" Target="../media/image6.png"/><Relationship Id="rId9" Type="http://schemas.openxmlformats.org/officeDocument/2006/relationships/hyperlink" Target="https://www.idu.gov.co/" TargetMode="External"/><Relationship Id="rId5" Type="http://schemas.openxmlformats.org/officeDocument/2006/relationships/hyperlink" Target="https://www.facebook.com/IduBogota/?hc_ref=ARTLewPK_EkEJARPM14PLwBhh0-orDSl0P21c53a-mzv6WLEpyO2Qr6Dh0SvKxlNpXk&amp;fref=nf&amp;__tn__=kC-R" TargetMode="External"/><Relationship Id="rId6" Type="http://schemas.openxmlformats.org/officeDocument/2006/relationships/image" Target="../media/image7.png"/><Relationship Id="rId7" Type="http://schemas.openxmlformats.org/officeDocument/2006/relationships/hyperlink" Target="https://www.instagram.com/idubogota/" TargetMode="External"/><Relationship Id="rId8"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9.png"/><Relationship Id="rId3"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7.png"/><Relationship Id="rId3"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0.png"/><Relationship Id="rId3"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3.png"/><Relationship Id="rId3"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0.png"/><Relationship Id="rId3" Type="http://schemas.openxmlformats.org/officeDocument/2006/relationships/hyperlink" Target="https://twitter.com/idubogota?lang=en" TargetMode="External"/><Relationship Id="rId4" Type="http://schemas.openxmlformats.org/officeDocument/2006/relationships/image" Target="../media/image5.png"/><Relationship Id="rId10" Type="http://schemas.openxmlformats.org/officeDocument/2006/relationships/image" Target="../media/image6.png"/><Relationship Id="rId9" Type="http://schemas.openxmlformats.org/officeDocument/2006/relationships/hyperlink" Target="https://www.idu.gov.co/" TargetMode="External"/><Relationship Id="rId5" Type="http://schemas.openxmlformats.org/officeDocument/2006/relationships/hyperlink" Target="https://www.facebook.com/IduBogota/?hc_ref=ARTLewPK_EkEJARPM14PLwBhh0-orDSl0P21c53a-mzv6WLEpyO2Qr6Dh0SvKxlNpXk&amp;fref=nf&amp;__tn__=kC-R" TargetMode="External"/><Relationship Id="rId6" Type="http://schemas.openxmlformats.org/officeDocument/2006/relationships/image" Target="../media/image7.png"/><Relationship Id="rId7" Type="http://schemas.openxmlformats.org/officeDocument/2006/relationships/hyperlink" Target="https://www.instagram.com/idubogota/" TargetMode="External"/><Relationship Id="rId8"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8.png"/><Relationship Id="rId3"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8.png"/><Relationship Id="rId3"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8.png"/><Relationship Id="rId3"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8.png"/><Relationship Id="rId3"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8.png"/><Relationship Id="rId3" Type="http://schemas.openxmlformats.org/officeDocument/2006/relationships/hyperlink" Target="https://twitter.com/idubogota?lang=en" TargetMode="External"/><Relationship Id="rId4" Type="http://schemas.openxmlformats.org/officeDocument/2006/relationships/image" Target="../media/image5.png"/><Relationship Id="rId10" Type="http://schemas.openxmlformats.org/officeDocument/2006/relationships/image" Target="../media/image6.png"/><Relationship Id="rId9" Type="http://schemas.openxmlformats.org/officeDocument/2006/relationships/hyperlink" Target="https://www.idu.gov.co/" TargetMode="External"/><Relationship Id="rId5" Type="http://schemas.openxmlformats.org/officeDocument/2006/relationships/hyperlink" Target="https://www.facebook.com/IduBogota/?hc_ref=ARTLewPK_EkEJARPM14PLwBhh0-orDSl0P21c53a-mzv6WLEpyO2Qr6Dh0SvKxlNpXk&amp;fref=nf&amp;__tn__=kC-R" TargetMode="External"/><Relationship Id="rId6" Type="http://schemas.openxmlformats.org/officeDocument/2006/relationships/image" Target="../media/image7.png"/><Relationship Id="rId7" Type="http://schemas.openxmlformats.org/officeDocument/2006/relationships/hyperlink" Target="https://www.instagram.com/idubogota/" TargetMode="External"/><Relationship Id="rId8"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hyperlink" Target="https://twitter.com/idubogota?lang=en" TargetMode="External"/><Relationship Id="rId4" Type="http://schemas.openxmlformats.org/officeDocument/2006/relationships/image" Target="../media/image5.png"/><Relationship Id="rId10" Type="http://schemas.openxmlformats.org/officeDocument/2006/relationships/image" Target="../media/image6.png"/><Relationship Id="rId9" Type="http://schemas.openxmlformats.org/officeDocument/2006/relationships/hyperlink" Target="https://www.idu.gov.co/" TargetMode="External"/><Relationship Id="rId5" Type="http://schemas.openxmlformats.org/officeDocument/2006/relationships/hyperlink" Target="https://www.facebook.com/IduBogota/?hc_ref=ARTLewPK_EkEJARPM14PLwBhh0-orDSl0P21c53a-mzv6WLEpyO2Qr6Dh0SvKxlNpXk&amp;fref=nf&amp;__tn__=kC-R" TargetMode="External"/><Relationship Id="rId6" Type="http://schemas.openxmlformats.org/officeDocument/2006/relationships/image" Target="../media/image7.png"/><Relationship Id="rId7" Type="http://schemas.openxmlformats.org/officeDocument/2006/relationships/hyperlink" Target="https://www.instagram.com/idubogota/" TargetMode="External"/><Relationship Id="rId8"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Diapositiva de título">
    <p:spTree>
      <p:nvGrpSpPr>
        <p:cNvPr id="12" name="Shape 12"/>
        <p:cNvGrpSpPr/>
        <p:nvPr/>
      </p:nvGrpSpPr>
      <p:grpSpPr>
        <a:xfrm>
          <a:off x="0" y="0"/>
          <a:ext cx="0" cy="0"/>
          <a:chOff x="0" y="0"/>
          <a:chExt cx="0" cy="0"/>
        </a:xfrm>
      </p:grpSpPr>
      <p:pic>
        <p:nvPicPr>
          <p:cNvPr id="13" name="Google Shape;13;p47"/>
          <p:cNvPicPr preferRelativeResize="0"/>
          <p:nvPr/>
        </p:nvPicPr>
        <p:blipFill rotWithShape="1">
          <a:blip r:embed="rId2">
            <a:alphaModFix/>
          </a:blip>
          <a:srcRect b="0" l="0" r="0" t="0"/>
          <a:stretch/>
        </p:blipFill>
        <p:spPr>
          <a:xfrm>
            <a:off x="0" y="223"/>
            <a:ext cx="12192000" cy="6857554"/>
          </a:xfrm>
          <a:prstGeom prst="rect">
            <a:avLst/>
          </a:prstGeom>
          <a:noFill/>
          <a:ln>
            <a:noFill/>
          </a:ln>
        </p:spPr>
      </p:pic>
      <p:sp>
        <p:nvSpPr>
          <p:cNvPr id="14" name="Google Shape;14;p47"/>
          <p:cNvSpPr txBox="1"/>
          <p:nvPr>
            <p:ph type="title"/>
          </p:nvPr>
        </p:nvSpPr>
        <p:spPr>
          <a:xfrm>
            <a:off x="1942829" y="2453738"/>
            <a:ext cx="8306341"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094456"/>
              </a:buClr>
              <a:buSzPts val="5750"/>
              <a:buFont typeface="Calibri"/>
              <a:buNone/>
              <a:defRPr b="1" sz="5750">
                <a:solidFill>
                  <a:srgbClr val="09445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47"/>
          <p:cNvSpPr txBox="1"/>
          <p:nvPr>
            <p:ph idx="1" type="body"/>
          </p:nvPr>
        </p:nvSpPr>
        <p:spPr>
          <a:xfrm>
            <a:off x="1942829" y="3788418"/>
            <a:ext cx="8306341" cy="757799"/>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6" name="Google Shape;16;p47"/>
          <p:cNvPicPr preferRelativeResize="0"/>
          <p:nvPr/>
        </p:nvPicPr>
        <p:blipFill rotWithShape="1">
          <a:blip r:embed="rId3">
            <a:alphaModFix/>
          </a:blip>
          <a:srcRect b="0" l="0" r="0" t="0"/>
          <a:stretch/>
        </p:blipFill>
        <p:spPr>
          <a:xfrm>
            <a:off x="462095" y="232446"/>
            <a:ext cx="2401722" cy="109867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seño personalizado">
  <p:cSld name="3_Diseño personalizado">
    <p:spTree>
      <p:nvGrpSpPr>
        <p:cNvPr id="78" name="Shape 78"/>
        <p:cNvGrpSpPr/>
        <p:nvPr/>
      </p:nvGrpSpPr>
      <p:grpSpPr>
        <a:xfrm>
          <a:off x="0" y="0"/>
          <a:ext cx="0" cy="0"/>
          <a:chOff x="0" y="0"/>
          <a:chExt cx="0" cy="0"/>
        </a:xfrm>
      </p:grpSpPr>
      <p:sp>
        <p:nvSpPr>
          <p:cNvPr id="79" name="Google Shape;79;p56"/>
          <p:cNvSpPr txBox="1"/>
          <p:nvPr>
            <p:ph idx="1" type="body"/>
          </p:nvPr>
        </p:nvSpPr>
        <p:spPr>
          <a:xfrm>
            <a:off x="1430431" y="1126877"/>
            <a:ext cx="7418922" cy="36222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1D8A72"/>
              </a:buClr>
              <a:buSzPts val="2000"/>
              <a:buNone/>
              <a:defRPr b="1" sz="2000">
                <a:solidFill>
                  <a:srgbClr val="1D8A7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56"/>
          <p:cNvSpPr txBox="1"/>
          <p:nvPr>
            <p:ph type="title"/>
          </p:nvPr>
        </p:nvSpPr>
        <p:spPr>
          <a:xfrm>
            <a:off x="1430431" y="435225"/>
            <a:ext cx="7418922" cy="6188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94456"/>
              </a:buClr>
              <a:buSzPts val="2200"/>
              <a:buFont typeface="Calibri"/>
              <a:buNone/>
              <a:defRPr b="1" sz="2200">
                <a:solidFill>
                  <a:srgbClr val="09445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56"/>
          <p:cNvSpPr txBox="1"/>
          <p:nvPr>
            <p:ph idx="2" type="body"/>
          </p:nvPr>
        </p:nvSpPr>
        <p:spPr>
          <a:xfrm>
            <a:off x="1341525" y="5524500"/>
            <a:ext cx="6647295" cy="1142777"/>
          </a:xfrm>
          <a:prstGeom prst="rect">
            <a:avLst/>
          </a:prstGeom>
          <a:noFill/>
          <a:ln>
            <a:noFill/>
          </a:ln>
        </p:spPr>
        <p:txBody>
          <a:bodyPr anchorCtr="0" anchor="t" bIns="45700" lIns="91425" spcFirstLastPara="1" rIns="91425" wrap="square" tIns="45700">
            <a:noAutofit/>
          </a:bodyPr>
          <a:lstStyle>
            <a:lvl1pPr indent="-228600" lvl="0" marL="457200" algn="just">
              <a:lnSpc>
                <a:spcPct val="90000"/>
              </a:lnSpc>
              <a:spcBef>
                <a:spcPts val="1000"/>
              </a:spcBef>
              <a:spcAft>
                <a:spcPts val="0"/>
              </a:spcAft>
              <a:buClr>
                <a:srgbClr val="3F3F3F"/>
              </a:buClr>
              <a:buSzPts val="1800"/>
              <a:buFont typeface="Calibri"/>
              <a:buNone/>
              <a:defRPr sz="1800"/>
            </a:lvl1pPr>
            <a:lvl2pPr indent="-279400" lvl="1" marL="914400" algn="l">
              <a:lnSpc>
                <a:spcPct val="90000"/>
              </a:lnSpc>
              <a:spcBef>
                <a:spcPts val="500"/>
              </a:spcBef>
              <a:spcAft>
                <a:spcPts val="0"/>
              </a:spcAft>
              <a:buClr>
                <a:schemeClr val="dk1"/>
              </a:buClr>
              <a:buSzPts val="800"/>
              <a:buChar char="•"/>
              <a:defRPr sz="800"/>
            </a:lvl2pPr>
            <a:lvl3pPr indent="-279400" lvl="2" marL="1371600" algn="l">
              <a:lnSpc>
                <a:spcPct val="90000"/>
              </a:lnSpc>
              <a:spcBef>
                <a:spcPts val="500"/>
              </a:spcBef>
              <a:spcAft>
                <a:spcPts val="0"/>
              </a:spcAft>
              <a:buClr>
                <a:schemeClr val="dk1"/>
              </a:buClr>
              <a:buSzPts val="800"/>
              <a:buChar char="•"/>
              <a:defRPr sz="800"/>
            </a:lvl3pPr>
            <a:lvl4pPr indent="-279400" lvl="3" marL="1828800" algn="l">
              <a:lnSpc>
                <a:spcPct val="90000"/>
              </a:lnSpc>
              <a:spcBef>
                <a:spcPts val="500"/>
              </a:spcBef>
              <a:spcAft>
                <a:spcPts val="0"/>
              </a:spcAft>
              <a:buClr>
                <a:schemeClr val="dk1"/>
              </a:buClr>
              <a:buSzPts val="800"/>
              <a:buChar char="•"/>
              <a:defRPr sz="800"/>
            </a:lvl4pPr>
            <a:lvl5pPr indent="-279400" lvl="4" marL="2286000" algn="l">
              <a:lnSpc>
                <a:spcPct val="90000"/>
              </a:lnSpc>
              <a:spcBef>
                <a:spcPts val="500"/>
              </a:spcBef>
              <a:spcAft>
                <a:spcPts val="0"/>
              </a:spcAft>
              <a:buClr>
                <a:schemeClr val="dk1"/>
              </a:buClr>
              <a:buSzPts val="800"/>
              <a:buChar char="•"/>
              <a:defRPr sz="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56"/>
          <p:cNvSpPr txBox="1"/>
          <p:nvPr>
            <p:ph idx="3" type="body"/>
          </p:nvPr>
        </p:nvSpPr>
        <p:spPr>
          <a:xfrm>
            <a:off x="1341525" y="5092700"/>
            <a:ext cx="4127769" cy="4318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1D8A72"/>
              </a:buClr>
              <a:buSzPts val="2000"/>
              <a:buNone/>
              <a:defRPr b="1" sz="2000">
                <a:solidFill>
                  <a:srgbClr val="1D8A7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56"/>
          <p:cNvSpPr txBox="1"/>
          <p:nvPr>
            <p:ph idx="4" type="body"/>
          </p:nvPr>
        </p:nvSpPr>
        <p:spPr>
          <a:xfrm>
            <a:off x="2806883" y="1920902"/>
            <a:ext cx="7277574" cy="27178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3F3F3F"/>
              </a:buClr>
              <a:buSzPts val="2200"/>
              <a:buNone/>
              <a:defRPr sz="2200">
                <a:solidFill>
                  <a:srgbClr val="3F3F3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seño personalizado">
  <p:cSld name="5_Diseño personalizado">
    <p:spTree>
      <p:nvGrpSpPr>
        <p:cNvPr id="84" name="Shape 84"/>
        <p:cNvGrpSpPr/>
        <p:nvPr/>
      </p:nvGrpSpPr>
      <p:grpSpPr>
        <a:xfrm>
          <a:off x="0" y="0"/>
          <a:ext cx="0" cy="0"/>
          <a:chOff x="0" y="0"/>
          <a:chExt cx="0" cy="0"/>
        </a:xfrm>
      </p:grpSpPr>
      <p:sp>
        <p:nvSpPr>
          <p:cNvPr id="85" name="Google Shape;85;p57"/>
          <p:cNvSpPr txBox="1"/>
          <p:nvPr>
            <p:ph idx="1" type="body"/>
          </p:nvPr>
        </p:nvSpPr>
        <p:spPr>
          <a:xfrm>
            <a:off x="1430431" y="1126877"/>
            <a:ext cx="7418921" cy="36222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1D8A72"/>
              </a:buClr>
              <a:buSzPts val="4000"/>
              <a:buNone/>
              <a:defRPr b="1" sz="2000">
                <a:solidFill>
                  <a:srgbClr val="1D8A7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57"/>
          <p:cNvSpPr txBox="1"/>
          <p:nvPr>
            <p:ph type="title"/>
          </p:nvPr>
        </p:nvSpPr>
        <p:spPr>
          <a:xfrm>
            <a:off x="1430431" y="435225"/>
            <a:ext cx="7418921" cy="6188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94456"/>
              </a:buClr>
              <a:buSzPts val="4400"/>
              <a:buFont typeface="Calibri"/>
              <a:buNone/>
              <a:defRPr b="1" sz="2200">
                <a:solidFill>
                  <a:srgbClr val="094456"/>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57"/>
          <p:cNvSpPr txBox="1"/>
          <p:nvPr>
            <p:ph idx="2" type="body"/>
          </p:nvPr>
        </p:nvSpPr>
        <p:spPr>
          <a:xfrm>
            <a:off x="1341525" y="5524500"/>
            <a:ext cx="6647295" cy="1142777"/>
          </a:xfrm>
          <a:prstGeom prst="rect">
            <a:avLst/>
          </a:prstGeom>
          <a:noFill/>
          <a:ln>
            <a:noFill/>
          </a:ln>
        </p:spPr>
        <p:txBody>
          <a:bodyPr anchorCtr="0" anchor="t" bIns="45700" lIns="91425" spcFirstLastPara="1" rIns="91425" wrap="square" tIns="45700">
            <a:noAutofit/>
          </a:bodyPr>
          <a:lstStyle>
            <a:lvl1pPr indent="-228600" lvl="0" marL="457200" algn="just">
              <a:lnSpc>
                <a:spcPct val="90000"/>
              </a:lnSpc>
              <a:spcBef>
                <a:spcPts val="1000"/>
              </a:spcBef>
              <a:spcAft>
                <a:spcPts val="0"/>
              </a:spcAft>
              <a:buClr>
                <a:srgbClr val="3F3F3F"/>
              </a:buClr>
              <a:buSzPts val="3600"/>
              <a:buFont typeface="Calibri"/>
              <a:buNone/>
              <a:defRPr sz="1800"/>
            </a:lvl1pPr>
            <a:lvl2pPr indent="-330200" lvl="1" marL="914400" algn="l">
              <a:lnSpc>
                <a:spcPct val="90000"/>
              </a:lnSpc>
              <a:spcBef>
                <a:spcPts val="500"/>
              </a:spcBef>
              <a:spcAft>
                <a:spcPts val="0"/>
              </a:spcAft>
              <a:buClr>
                <a:schemeClr val="dk1"/>
              </a:buClr>
              <a:buSzPts val="1600"/>
              <a:buChar char="•"/>
              <a:defRPr sz="800"/>
            </a:lvl2pPr>
            <a:lvl3pPr indent="-330200" lvl="2" marL="1371600" algn="l">
              <a:lnSpc>
                <a:spcPct val="90000"/>
              </a:lnSpc>
              <a:spcBef>
                <a:spcPts val="500"/>
              </a:spcBef>
              <a:spcAft>
                <a:spcPts val="0"/>
              </a:spcAft>
              <a:buClr>
                <a:schemeClr val="dk1"/>
              </a:buClr>
              <a:buSzPts val="1600"/>
              <a:buChar char="•"/>
              <a:defRPr sz="800"/>
            </a:lvl3pPr>
            <a:lvl4pPr indent="-330200" lvl="3" marL="1828800" algn="l">
              <a:lnSpc>
                <a:spcPct val="90000"/>
              </a:lnSpc>
              <a:spcBef>
                <a:spcPts val="500"/>
              </a:spcBef>
              <a:spcAft>
                <a:spcPts val="0"/>
              </a:spcAft>
              <a:buClr>
                <a:schemeClr val="dk1"/>
              </a:buClr>
              <a:buSzPts val="1600"/>
              <a:buChar char="•"/>
              <a:defRPr sz="800"/>
            </a:lvl4pPr>
            <a:lvl5pPr indent="-330200" lvl="4" marL="2286000" algn="l">
              <a:lnSpc>
                <a:spcPct val="90000"/>
              </a:lnSpc>
              <a:spcBef>
                <a:spcPts val="500"/>
              </a:spcBef>
              <a:spcAft>
                <a:spcPts val="0"/>
              </a:spcAft>
              <a:buClr>
                <a:schemeClr val="dk1"/>
              </a:buClr>
              <a:buSzPts val="1600"/>
              <a:buChar char="•"/>
              <a:defRPr sz="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57"/>
          <p:cNvSpPr txBox="1"/>
          <p:nvPr>
            <p:ph idx="3" type="body"/>
          </p:nvPr>
        </p:nvSpPr>
        <p:spPr>
          <a:xfrm>
            <a:off x="1341525" y="5092700"/>
            <a:ext cx="4127769" cy="4318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1D8A72"/>
              </a:buClr>
              <a:buSzPts val="4000"/>
              <a:buNone/>
              <a:defRPr b="1" sz="2000">
                <a:solidFill>
                  <a:srgbClr val="1D8A7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57"/>
          <p:cNvSpPr txBox="1"/>
          <p:nvPr>
            <p:ph idx="4" type="body"/>
          </p:nvPr>
        </p:nvSpPr>
        <p:spPr>
          <a:xfrm>
            <a:off x="2806883" y="1920902"/>
            <a:ext cx="7277574" cy="27178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3F3F3F"/>
              </a:buClr>
              <a:buSzPts val="4400"/>
              <a:buNone/>
              <a:defRPr sz="2200">
                <a:solidFill>
                  <a:srgbClr val="3F3F3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p:cSld name="Encabezado de sección">
    <p:spTree>
      <p:nvGrpSpPr>
        <p:cNvPr id="93" name="Shape 93"/>
        <p:cNvGrpSpPr/>
        <p:nvPr/>
      </p:nvGrpSpPr>
      <p:grpSpPr>
        <a:xfrm>
          <a:off x="0" y="0"/>
          <a:ext cx="0" cy="0"/>
          <a:chOff x="0" y="0"/>
          <a:chExt cx="0" cy="0"/>
        </a:xfrm>
      </p:grpSpPr>
      <p:pic>
        <p:nvPicPr>
          <p:cNvPr id="94" name="Google Shape;94;p59"/>
          <p:cNvPicPr preferRelativeResize="0"/>
          <p:nvPr/>
        </p:nvPicPr>
        <p:blipFill rotWithShape="1">
          <a:blip r:embed="rId2">
            <a:alphaModFix/>
          </a:blip>
          <a:srcRect b="0" l="0" r="0" t="0"/>
          <a:stretch/>
        </p:blipFill>
        <p:spPr>
          <a:xfrm>
            <a:off x="0" y="447"/>
            <a:ext cx="12192000" cy="6857554"/>
          </a:xfrm>
          <a:prstGeom prst="rect">
            <a:avLst/>
          </a:prstGeom>
          <a:noFill/>
          <a:ln>
            <a:noFill/>
          </a:ln>
        </p:spPr>
      </p:pic>
      <p:sp>
        <p:nvSpPr>
          <p:cNvPr id="95" name="Google Shape;95;p59"/>
          <p:cNvSpPr txBox="1"/>
          <p:nvPr>
            <p:ph type="title"/>
          </p:nvPr>
        </p:nvSpPr>
        <p:spPr>
          <a:xfrm>
            <a:off x="1590472" y="2633482"/>
            <a:ext cx="6993649"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94456"/>
              </a:buClr>
              <a:buSzPts val="4800"/>
              <a:buFont typeface="Calibri"/>
              <a:buNone/>
              <a:defRPr b="1" sz="4800">
                <a:solidFill>
                  <a:srgbClr val="09445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59"/>
          <p:cNvSpPr txBox="1"/>
          <p:nvPr>
            <p:ph idx="1" type="body"/>
          </p:nvPr>
        </p:nvSpPr>
        <p:spPr>
          <a:xfrm>
            <a:off x="1590472" y="4070964"/>
            <a:ext cx="6993649" cy="766763"/>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1D8A72"/>
              </a:buClr>
              <a:buSzPts val="2700"/>
              <a:buNone/>
              <a:defRPr b="1" sz="2700">
                <a:solidFill>
                  <a:srgbClr val="1D8A72"/>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Diapositiva de título">
    <p:spTree>
      <p:nvGrpSpPr>
        <p:cNvPr id="97" name="Shape 97"/>
        <p:cNvGrpSpPr/>
        <p:nvPr/>
      </p:nvGrpSpPr>
      <p:grpSpPr>
        <a:xfrm>
          <a:off x="0" y="0"/>
          <a:ext cx="0" cy="0"/>
          <a:chOff x="0" y="0"/>
          <a:chExt cx="0" cy="0"/>
        </a:xfrm>
      </p:grpSpPr>
      <p:pic>
        <p:nvPicPr>
          <p:cNvPr id="98" name="Google Shape;98;p60"/>
          <p:cNvPicPr preferRelativeResize="0"/>
          <p:nvPr/>
        </p:nvPicPr>
        <p:blipFill rotWithShape="1">
          <a:blip r:embed="rId2">
            <a:alphaModFix/>
          </a:blip>
          <a:srcRect b="0" l="0" r="0" t="0"/>
          <a:stretch/>
        </p:blipFill>
        <p:spPr>
          <a:xfrm>
            <a:off x="0" y="223"/>
            <a:ext cx="12192000" cy="6857554"/>
          </a:xfrm>
          <a:prstGeom prst="rect">
            <a:avLst/>
          </a:prstGeom>
          <a:noFill/>
          <a:ln>
            <a:noFill/>
          </a:ln>
        </p:spPr>
      </p:pic>
      <p:sp>
        <p:nvSpPr>
          <p:cNvPr id="99" name="Google Shape;99;p60"/>
          <p:cNvSpPr txBox="1"/>
          <p:nvPr>
            <p:ph type="title"/>
          </p:nvPr>
        </p:nvSpPr>
        <p:spPr>
          <a:xfrm>
            <a:off x="1942829" y="2453738"/>
            <a:ext cx="8306341"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094456"/>
              </a:buClr>
              <a:buSzPts val="5750"/>
              <a:buFont typeface="Calibri"/>
              <a:buNone/>
              <a:defRPr b="1" sz="5750">
                <a:solidFill>
                  <a:srgbClr val="09445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60"/>
          <p:cNvSpPr txBox="1"/>
          <p:nvPr>
            <p:ph idx="1" type="body"/>
          </p:nvPr>
        </p:nvSpPr>
        <p:spPr>
          <a:xfrm>
            <a:off x="1942829" y="3788418"/>
            <a:ext cx="8306341" cy="757799"/>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p:cSld name="Diseño personalizado">
    <p:spTree>
      <p:nvGrpSpPr>
        <p:cNvPr id="101" name="Shape 101"/>
        <p:cNvGrpSpPr/>
        <p:nvPr/>
      </p:nvGrpSpPr>
      <p:grpSpPr>
        <a:xfrm>
          <a:off x="0" y="0"/>
          <a:ext cx="0" cy="0"/>
          <a:chOff x="0" y="0"/>
          <a:chExt cx="0" cy="0"/>
        </a:xfrm>
      </p:grpSpPr>
      <p:pic>
        <p:nvPicPr>
          <p:cNvPr id="102" name="Google Shape;102;p61"/>
          <p:cNvPicPr preferRelativeResize="0"/>
          <p:nvPr/>
        </p:nvPicPr>
        <p:blipFill rotWithShape="1">
          <a:blip r:embed="rId2">
            <a:alphaModFix/>
          </a:blip>
          <a:srcRect b="0" l="0" r="0" t="0"/>
          <a:stretch/>
        </p:blipFill>
        <p:spPr>
          <a:xfrm>
            <a:off x="0" y="447"/>
            <a:ext cx="12192000" cy="6857554"/>
          </a:xfrm>
          <a:prstGeom prst="rect">
            <a:avLst/>
          </a:prstGeom>
          <a:noFill/>
          <a:ln>
            <a:noFill/>
          </a:ln>
        </p:spPr>
      </p:pic>
      <p:sp>
        <p:nvSpPr>
          <p:cNvPr id="103" name="Google Shape;103;p61"/>
          <p:cNvSpPr txBox="1"/>
          <p:nvPr>
            <p:ph idx="1" type="body"/>
          </p:nvPr>
        </p:nvSpPr>
        <p:spPr>
          <a:xfrm>
            <a:off x="3820081" y="943616"/>
            <a:ext cx="7669404" cy="649211"/>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094456"/>
              </a:buClr>
              <a:buSzPts val="3000"/>
              <a:buNone/>
              <a:defRPr b="1" sz="3000">
                <a:solidFill>
                  <a:srgbClr val="094456"/>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61"/>
          <p:cNvSpPr txBox="1"/>
          <p:nvPr>
            <p:ph idx="2" type="body"/>
          </p:nvPr>
        </p:nvSpPr>
        <p:spPr>
          <a:xfrm>
            <a:off x="3820081" y="2853570"/>
            <a:ext cx="7669404" cy="69294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094456"/>
              </a:buClr>
              <a:buSzPts val="3000"/>
              <a:buNone/>
              <a:defRPr b="1" sz="3000">
                <a:solidFill>
                  <a:srgbClr val="094456"/>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61"/>
          <p:cNvSpPr txBox="1"/>
          <p:nvPr>
            <p:ph idx="3" type="body"/>
          </p:nvPr>
        </p:nvSpPr>
        <p:spPr>
          <a:xfrm>
            <a:off x="3820081" y="1913636"/>
            <a:ext cx="7669404" cy="619125"/>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094456"/>
              </a:buClr>
              <a:buSzPts val="3000"/>
              <a:buNone/>
              <a:defRPr b="1" sz="3000">
                <a:solidFill>
                  <a:srgbClr val="094456"/>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61"/>
          <p:cNvSpPr txBox="1"/>
          <p:nvPr>
            <p:ph idx="4" type="body"/>
          </p:nvPr>
        </p:nvSpPr>
        <p:spPr>
          <a:xfrm>
            <a:off x="3820081" y="3867323"/>
            <a:ext cx="7669404" cy="64928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094456"/>
              </a:buClr>
              <a:buSzPts val="3000"/>
              <a:buNone/>
              <a:defRPr b="1" sz="3000">
                <a:solidFill>
                  <a:srgbClr val="094456"/>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61"/>
          <p:cNvSpPr txBox="1"/>
          <p:nvPr>
            <p:ph idx="5" type="body"/>
          </p:nvPr>
        </p:nvSpPr>
        <p:spPr>
          <a:xfrm>
            <a:off x="3820081" y="4837420"/>
            <a:ext cx="7669404" cy="63420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094456"/>
              </a:buClr>
              <a:buSzPts val="3000"/>
              <a:buNone/>
              <a:defRPr b="1" sz="3000">
                <a:solidFill>
                  <a:srgbClr val="094456"/>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p:cSld name="Título y objetos">
    <p:spTree>
      <p:nvGrpSpPr>
        <p:cNvPr id="108" name="Shape 108"/>
        <p:cNvGrpSpPr/>
        <p:nvPr/>
      </p:nvGrpSpPr>
      <p:grpSpPr>
        <a:xfrm>
          <a:off x="0" y="0"/>
          <a:ext cx="0" cy="0"/>
          <a:chOff x="0" y="0"/>
          <a:chExt cx="0" cy="0"/>
        </a:xfrm>
      </p:grpSpPr>
      <p:pic>
        <p:nvPicPr>
          <p:cNvPr id="109" name="Google Shape;109;p62"/>
          <p:cNvPicPr preferRelativeResize="0"/>
          <p:nvPr/>
        </p:nvPicPr>
        <p:blipFill rotWithShape="1">
          <a:blip r:embed="rId2">
            <a:alphaModFix/>
          </a:blip>
          <a:srcRect b="0" l="0" r="0" t="0"/>
          <a:stretch/>
        </p:blipFill>
        <p:spPr>
          <a:xfrm>
            <a:off x="0" y="447"/>
            <a:ext cx="12192000" cy="6857554"/>
          </a:xfrm>
          <a:prstGeom prst="rect">
            <a:avLst/>
          </a:prstGeom>
          <a:noFill/>
          <a:ln>
            <a:noFill/>
          </a:ln>
        </p:spPr>
      </p:pic>
      <p:sp>
        <p:nvSpPr>
          <p:cNvPr id="110" name="Google Shape;110;p62"/>
          <p:cNvSpPr txBox="1"/>
          <p:nvPr>
            <p:ph type="title"/>
          </p:nvPr>
        </p:nvSpPr>
        <p:spPr>
          <a:xfrm>
            <a:off x="5558328" y="2338785"/>
            <a:ext cx="5990693" cy="50861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94456"/>
              </a:buClr>
              <a:buSzPts val="2200"/>
              <a:buFont typeface="Calibri"/>
              <a:buNone/>
              <a:defRPr b="1" sz="2200">
                <a:solidFill>
                  <a:srgbClr val="09445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62"/>
          <p:cNvSpPr txBox="1"/>
          <p:nvPr>
            <p:ph idx="1" type="body"/>
          </p:nvPr>
        </p:nvSpPr>
        <p:spPr>
          <a:xfrm>
            <a:off x="5558328" y="3111909"/>
            <a:ext cx="5990693" cy="2107791"/>
          </a:xfrm>
          <a:prstGeom prst="rect">
            <a:avLst/>
          </a:prstGeom>
          <a:noFill/>
          <a:ln>
            <a:noFill/>
          </a:ln>
        </p:spPr>
        <p:txBody>
          <a:bodyPr anchorCtr="0" anchor="t" bIns="45700" lIns="91425" spcFirstLastPara="1" rIns="91425" wrap="square" tIns="45700">
            <a:normAutofit/>
          </a:bodyPr>
          <a:lstStyle>
            <a:lvl1pPr indent="-228600" lvl="0" marL="457200" algn="just">
              <a:lnSpc>
                <a:spcPct val="90000"/>
              </a:lnSpc>
              <a:spcBef>
                <a:spcPts val="1000"/>
              </a:spcBef>
              <a:spcAft>
                <a:spcPts val="0"/>
              </a:spcAft>
              <a:buClr>
                <a:srgbClr val="595959"/>
              </a:buClr>
              <a:buSzPts val="1800"/>
              <a:buFont typeface="Calibri"/>
              <a:buNone/>
              <a:defRPr sz="1800">
                <a:solidFill>
                  <a:srgbClr val="595959"/>
                </a:solidFill>
              </a:defRPr>
            </a:lvl1pPr>
            <a:lvl2pPr indent="-260350" lvl="1" marL="914400" algn="l">
              <a:lnSpc>
                <a:spcPct val="90000"/>
              </a:lnSpc>
              <a:spcBef>
                <a:spcPts val="500"/>
              </a:spcBef>
              <a:spcAft>
                <a:spcPts val="0"/>
              </a:spcAft>
              <a:buClr>
                <a:srgbClr val="595959"/>
              </a:buClr>
              <a:buSzPts val="500"/>
              <a:buChar char="•"/>
              <a:defRPr sz="500">
                <a:solidFill>
                  <a:srgbClr val="595959"/>
                </a:solidFill>
              </a:defRPr>
            </a:lvl2pPr>
            <a:lvl3pPr indent="-260350" lvl="2" marL="1371600" algn="l">
              <a:lnSpc>
                <a:spcPct val="90000"/>
              </a:lnSpc>
              <a:spcBef>
                <a:spcPts val="500"/>
              </a:spcBef>
              <a:spcAft>
                <a:spcPts val="0"/>
              </a:spcAft>
              <a:buClr>
                <a:srgbClr val="595959"/>
              </a:buClr>
              <a:buSzPts val="500"/>
              <a:buChar char="•"/>
              <a:defRPr sz="500">
                <a:solidFill>
                  <a:srgbClr val="595959"/>
                </a:solidFill>
              </a:defRPr>
            </a:lvl3pPr>
            <a:lvl4pPr indent="-260350" lvl="3" marL="1828800" algn="l">
              <a:lnSpc>
                <a:spcPct val="90000"/>
              </a:lnSpc>
              <a:spcBef>
                <a:spcPts val="500"/>
              </a:spcBef>
              <a:spcAft>
                <a:spcPts val="0"/>
              </a:spcAft>
              <a:buClr>
                <a:srgbClr val="595959"/>
              </a:buClr>
              <a:buSzPts val="500"/>
              <a:buChar char="•"/>
              <a:defRPr sz="500">
                <a:solidFill>
                  <a:srgbClr val="595959"/>
                </a:solidFill>
              </a:defRPr>
            </a:lvl4pPr>
            <a:lvl5pPr indent="-260350" lvl="4" marL="2286000" algn="l">
              <a:lnSpc>
                <a:spcPct val="90000"/>
              </a:lnSpc>
              <a:spcBef>
                <a:spcPts val="500"/>
              </a:spcBef>
              <a:spcAft>
                <a:spcPts val="0"/>
              </a:spcAft>
              <a:buClr>
                <a:srgbClr val="595959"/>
              </a:buClr>
              <a:buSzPts val="500"/>
              <a:buChar char="•"/>
              <a:defRPr sz="500">
                <a:solidFill>
                  <a:srgbClr val="595959"/>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62"/>
          <p:cNvSpPr txBox="1"/>
          <p:nvPr>
            <p:ph idx="2" type="body"/>
          </p:nvPr>
        </p:nvSpPr>
        <p:spPr>
          <a:xfrm>
            <a:off x="1165301" y="796132"/>
            <a:ext cx="3879309" cy="25519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3F3F3F"/>
              </a:buClr>
              <a:buSzPts val="2000"/>
              <a:buNone/>
              <a:defRPr sz="2000">
                <a:solidFill>
                  <a:srgbClr val="3F3F3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62"/>
          <p:cNvSpPr txBox="1"/>
          <p:nvPr>
            <p:ph idx="3" type="body"/>
          </p:nvPr>
        </p:nvSpPr>
        <p:spPr>
          <a:xfrm>
            <a:off x="1165301" y="3613150"/>
            <a:ext cx="3879309" cy="25812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3F3F3F"/>
              </a:buClr>
              <a:buSzPts val="2000"/>
              <a:buNone/>
              <a:defRPr sz="2000">
                <a:solidFill>
                  <a:srgbClr val="3F3F3F"/>
                </a:solidFill>
                <a:latin typeface="Calibri"/>
                <a:ea typeface="Calibri"/>
                <a:cs typeface="Calibri"/>
                <a:sym typeface="Calibri"/>
              </a:defRPr>
            </a:lvl1pPr>
            <a:lvl2pPr indent="-381000" lvl="1" marL="914400" algn="l">
              <a:lnSpc>
                <a:spcPct val="90000"/>
              </a:lnSpc>
              <a:spcBef>
                <a:spcPts val="500"/>
              </a:spcBef>
              <a:spcAft>
                <a:spcPts val="0"/>
              </a:spcAft>
              <a:buClr>
                <a:srgbClr val="3F3F3F"/>
              </a:buClr>
              <a:buSzPts val="2400"/>
              <a:buChar char="•"/>
              <a:defRPr>
                <a:solidFill>
                  <a:srgbClr val="3F3F3F"/>
                </a:solidFill>
              </a:defRPr>
            </a:lvl2pPr>
            <a:lvl3pPr indent="-355600" lvl="2" marL="1371600" algn="l">
              <a:lnSpc>
                <a:spcPct val="90000"/>
              </a:lnSpc>
              <a:spcBef>
                <a:spcPts val="500"/>
              </a:spcBef>
              <a:spcAft>
                <a:spcPts val="0"/>
              </a:spcAft>
              <a:buClr>
                <a:srgbClr val="3F3F3F"/>
              </a:buClr>
              <a:buSzPts val="2000"/>
              <a:buChar char="•"/>
              <a:defRPr>
                <a:solidFill>
                  <a:srgbClr val="3F3F3F"/>
                </a:solidFill>
              </a:defRPr>
            </a:lvl3pPr>
            <a:lvl4pPr indent="-342900" lvl="3" marL="1828800" algn="l">
              <a:lnSpc>
                <a:spcPct val="90000"/>
              </a:lnSpc>
              <a:spcBef>
                <a:spcPts val="500"/>
              </a:spcBef>
              <a:spcAft>
                <a:spcPts val="0"/>
              </a:spcAft>
              <a:buClr>
                <a:srgbClr val="3F3F3F"/>
              </a:buClr>
              <a:buSzPts val="1800"/>
              <a:buChar char="•"/>
              <a:defRPr>
                <a:solidFill>
                  <a:srgbClr val="3F3F3F"/>
                </a:solidFill>
              </a:defRPr>
            </a:lvl4pPr>
            <a:lvl5pPr indent="-342900" lvl="4" marL="2286000" algn="l">
              <a:lnSpc>
                <a:spcPct val="90000"/>
              </a:lnSpc>
              <a:spcBef>
                <a:spcPts val="500"/>
              </a:spcBef>
              <a:spcAft>
                <a:spcPts val="0"/>
              </a:spcAft>
              <a:buClr>
                <a:srgbClr val="3F3F3F"/>
              </a:buClr>
              <a:buSzPts val="1800"/>
              <a:buChar char="•"/>
              <a:defRPr>
                <a:solidFill>
                  <a:srgbClr val="3F3F3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seño personalizado">
  <p:cSld name="1_Diseño personalizado">
    <p:spTree>
      <p:nvGrpSpPr>
        <p:cNvPr id="114" name="Shape 114"/>
        <p:cNvGrpSpPr/>
        <p:nvPr/>
      </p:nvGrpSpPr>
      <p:grpSpPr>
        <a:xfrm>
          <a:off x="0" y="0"/>
          <a:ext cx="0" cy="0"/>
          <a:chOff x="0" y="0"/>
          <a:chExt cx="0" cy="0"/>
        </a:xfrm>
      </p:grpSpPr>
      <p:pic>
        <p:nvPicPr>
          <p:cNvPr id="115" name="Google Shape;115;p63"/>
          <p:cNvPicPr preferRelativeResize="0"/>
          <p:nvPr/>
        </p:nvPicPr>
        <p:blipFill rotWithShape="1">
          <a:blip r:embed="rId2">
            <a:alphaModFix/>
          </a:blip>
          <a:srcRect b="0" l="0" r="0" t="0"/>
          <a:stretch/>
        </p:blipFill>
        <p:spPr>
          <a:xfrm>
            <a:off x="0" y="447"/>
            <a:ext cx="12192000" cy="6857554"/>
          </a:xfrm>
          <a:prstGeom prst="rect">
            <a:avLst/>
          </a:prstGeom>
          <a:noFill/>
          <a:ln>
            <a:noFill/>
          </a:ln>
        </p:spPr>
      </p:pic>
      <p:sp>
        <p:nvSpPr>
          <p:cNvPr id="116" name="Google Shape;116;p63"/>
          <p:cNvSpPr txBox="1"/>
          <p:nvPr>
            <p:ph idx="1" type="body"/>
          </p:nvPr>
        </p:nvSpPr>
        <p:spPr>
          <a:xfrm>
            <a:off x="1430431" y="1126877"/>
            <a:ext cx="7418922" cy="36222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1D8A72"/>
              </a:buClr>
              <a:buSzPts val="2000"/>
              <a:buNone/>
              <a:defRPr b="1" sz="2000">
                <a:solidFill>
                  <a:srgbClr val="1D8A7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63"/>
          <p:cNvSpPr txBox="1"/>
          <p:nvPr>
            <p:ph type="title"/>
          </p:nvPr>
        </p:nvSpPr>
        <p:spPr>
          <a:xfrm>
            <a:off x="1430431" y="435225"/>
            <a:ext cx="7418922" cy="6188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94456"/>
              </a:buClr>
              <a:buSzPts val="2200"/>
              <a:buFont typeface="Calibri"/>
              <a:buNone/>
              <a:defRPr b="1" sz="2200">
                <a:solidFill>
                  <a:srgbClr val="09445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p63"/>
          <p:cNvSpPr txBox="1"/>
          <p:nvPr>
            <p:ph idx="2" type="body"/>
          </p:nvPr>
        </p:nvSpPr>
        <p:spPr>
          <a:xfrm>
            <a:off x="1341525" y="5524500"/>
            <a:ext cx="6647295" cy="1142777"/>
          </a:xfrm>
          <a:prstGeom prst="rect">
            <a:avLst/>
          </a:prstGeom>
          <a:noFill/>
          <a:ln>
            <a:noFill/>
          </a:ln>
        </p:spPr>
        <p:txBody>
          <a:bodyPr anchorCtr="0" anchor="t" bIns="45700" lIns="91425" spcFirstLastPara="1" rIns="91425" wrap="square" tIns="45700">
            <a:noAutofit/>
          </a:bodyPr>
          <a:lstStyle>
            <a:lvl1pPr indent="-228600" lvl="0" marL="457200" algn="just">
              <a:lnSpc>
                <a:spcPct val="90000"/>
              </a:lnSpc>
              <a:spcBef>
                <a:spcPts val="1000"/>
              </a:spcBef>
              <a:spcAft>
                <a:spcPts val="0"/>
              </a:spcAft>
              <a:buClr>
                <a:srgbClr val="3F3F3F"/>
              </a:buClr>
              <a:buSzPts val="1800"/>
              <a:buFont typeface="Calibri"/>
              <a:buNone/>
              <a:defRPr sz="1800"/>
            </a:lvl1pPr>
            <a:lvl2pPr indent="-279400" lvl="1" marL="914400" algn="l">
              <a:lnSpc>
                <a:spcPct val="90000"/>
              </a:lnSpc>
              <a:spcBef>
                <a:spcPts val="500"/>
              </a:spcBef>
              <a:spcAft>
                <a:spcPts val="0"/>
              </a:spcAft>
              <a:buClr>
                <a:schemeClr val="dk1"/>
              </a:buClr>
              <a:buSzPts val="800"/>
              <a:buChar char="•"/>
              <a:defRPr sz="800"/>
            </a:lvl2pPr>
            <a:lvl3pPr indent="-279400" lvl="2" marL="1371600" algn="l">
              <a:lnSpc>
                <a:spcPct val="90000"/>
              </a:lnSpc>
              <a:spcBef>
                <a:spcPts val="500"/>
              </a:spcBef>
              <a:spcAft>
                <a:spcPts val="0"/>
              </a:spcAft>
              <a:buClr>
                <a:schemeClr val="dk1"/>
              </a:buClr>
              <a:buSzPts val="800"/>
              <a:buChar char="•"/>
              <a:defRPr sz="800"/>
            </a:lvl3pPr>
            <a:lvl4pPr indent="-279400" lvl="3" marL="1828800" algn="l">
              <a:lnSpc>
                <a:spcPct val="90000"/>
              </a:lnSpc>
              <a:spcBef>
                <a:spcPts val="500"/>
              </a:spcBef>
              <a:spcAft>
                <a:spcPts val="0"/>
              </a:spcAft>
              <a:buClr>
                <a:schemeClr val="dk1"/>
              </a:buClr>
              <a:buSzPts val="800"/>
              <a:buChar char="•"/>
              <a:defRPr sz="800"/>
            </a:lvl4pPr>
            <a:lvl5pPr indent="-279400" lvl="4" marL="2286000" algn="l">
              <a:lnSpc>
                <a:spcPct val="90000"/>
              </a:lnSpc>
              <a:spcBef>
                <a:spcPts val="500"/>
              </a:spcBef>
              <a:spcAft>
                <a:spcPts val="0"/>
              </a:spcAft>
              <a:buClr>
                <a:schemeClr val="dk1"/>
              </a:buClr>
              <a:buSzPts val="800"/>
              <a:buChar char="•"/>
              <a:defRPr sz="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63"/>
          <p:cNvSpPr txBox="1"/>
          <p:nvPr>
            <p:ph idx="3" type="body"/>
          </p:nvPr>
        </p:nvSpPr>
        <p:spPr>
          <a:xfrm>
            <a:off x="1341525" y="5092700"/>
            <a:ext cx="4127769" cy="4318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1D8A72"/>
              </a:buClr>
              <a:buSzPts val="2000"/>
              <a:buNone/>
              <a:defRPr b="1" sz="2000">
                <a:solidFill>
                  <a:srgbClr val="1D8A7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63"/>
          <p:cNvSpPr txBox="1"/>
          <p:nvPr>
            <p:ph idx="4" type="body"/>
          </p:nvPr>
        </p:nvSpPr>
        <p:spPr>
          <a:xfrm>
            <a:off x="2806883" y="1920902"/>
            <a:ext cx="7277574" cy="27178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3F3F3F"/>
              </a:buClr>
              <a:buSzPts val="2200"/>
              <a:buNone/>
              <a:defRPr sz="2200">
                <a:solidFill>
                  <a:srgbClr val="3F3F3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seño personalizado">
  <p:cSld name="2_Diseño personalizado">
    <p:spTree>
      <p:nvGrpSpPr>
        <p:cNvPr id="121" name="Shape 121"/>
        <p:cNvGrpSpPr/>
        <p:nvPr/>
      </p:nvGrpSpPr>
      <p:grpSpPr>
        <a:xfrm>
          <a:off x="0" y="0"/>
          <a:ext cx="0" cy="0"/>
          <a:chOff x="0" y="0"/>
          <a:chExt cx="0" cy="0"/>
        </a:xfrm>
      </p:grpSpPr>
      <p:pic>
        <p:nvPicPr>
          <p:cNvPr id="122" name="Google Shape;122;p64"/>
          <p:cNvPicPr preferRelativeResize="0"/>
          <p:nvPr/>
        </p:nvPicPr>
        <p:blipFill rotWithShape="1">
          <a:blip r:embed="rId2">
            <a:alphaModFix/>
          </a:blip>
          <a:srcRect b="0" l="0" r="0" t="0"/>
          <a:stretch/>
        </p:blipFill>
        <p:spPr>
          <a:xfrm>
            <a:off x="0" y="447"/>
            <a:ext cx="12192000" cy="6857554"/>
          </a:xfrm>
          <a:prstGeom prst="rect">
            <a:avLst/>
          </a:prstGeom>
          <a:noFill/>
          <a:ln>
            <a:noFill/>
          </a:ln>
        </p:spPr>
      </p:pic>
      <p:sp>
        <p:nvSpPr>
          <p:cNvPr id="123" name="Google Shape;123;p64"/>
          <p:cNvSpPr txBox="1"/>
          <p:nvPr>
            <p:ph idx="1" type="body"/>
          </p:nvPr>
        </p:nvSpPr>
        <p:spPr>
          <a:xfrm>
            <a:off x="1430431" y="1126877"/>
            <a:ext cx="7418922" cy="36222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1D8A72"/>
              </a:buClr>
              <a:buSzPts val="2000"/>
              <a:buNone/>
              <a:defRPr b="1" sz="2000">
                <a:solidFill>
                  <a:srgbClr val="1D8A7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64"/>
          <p:cNvSpPr txBox="1"/>
          <p:nvPr>
            <p:ph type="title"/>
          </p:nvPr>
        </p:nvSpPr>
        <p:spPr>
          <a:xfrm>
            <a:off x="1430431" y="435225"/>
            <a:ext cx="7418922" cy="6188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94456"/>
              </a:buClr>
              <a:buSzPts val="2200"/>
              <a:buFont typeface="Calibri"/>
              <a:buNone/>
              <a:defRPr b="1" sz="2200">
                <a:solidFill>
                  <a:srgbClr val="09445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 name="Google Shape;125;p64"/>
          <p:cNvSpPr txBox="1"/>
          <p:nvPr>
            <p:ph idx="2" type="body"/>
          </p:nvPr>
        </p:nvSpPr>
        <p:spPr>
          <a:xfrm>
            <a:off x="1430430" y="5276850"/>
            <a:ext cx="8318888" cy="1066800"/>
          </a:xfrm>
          <a:prstGeom prst="rect">
            <a:avLst/>
          </a:prstGeom>
          <a:noFill/>
          <a:ln>
            <a:noFill/>
          </a:ln>
        </p:spPr>
        <p:txBody>
          <a:bodyPr anchorCtr="0" anchor="t" bIns="45700" lIns="91425" spcFirstLastPara="1" rIns="91425" wrap="square" tIns="45700">
            <a:normAutofit/>
          </a:bodyPr>
          <a:lstStyle>
            <a:lvl1pPr indent="-228600" lvl="0" marL="457200" algn="just">
              <a:lnSpc>
                <a:spcPct val="90000"/>
              </a:lnSpc>
              <a:spcBef>
                <a:spcPts val="1000"/>
              </a:spcBef>
              <a:spcAft>
                <a:spcPts val="0"/>
              </a:spcAft>
              <a:buClr>
                <a:srgbClr val="3F3F3F"/>
              </a:buClr>
              <a:buSzPts val="1800"/>
              <a:buFont typeface="Calibri"/>
              <a:buNone/>
              <a:defRPr sz="1800"/>
            </a:lvl1pPr>
            <a:lvl2pPr indent="-279400" lvl="1" marL="914400" algn="l">
              <a:lnSpc>
                <a:spcPct val="90000"/>
              </a:lnSpc>
              <a:spcBef>
                <a:spcPts val="500"/>
              </a:spcBef>
              <a:spcAft>
                <a:spcPts val="0"/>
              </a:spcAft>
              <a:buClr>
                <a:schemeClr val="dk1"/>
              </a:buClr>
              <a:buSzPts val="800"/>
              <a:buChar char="•"/>
              <a:defRPr sz="800"/>
            </a:lvl2pPr>
            <a:lvl3pPr indent="-279400" lvl="2" marL="1371600" algn="l">
              <a:lnSpc>
                <a:spcPct val="90000"/>
              </a:lnSpc>
              <a:spcBef>
                <a:spcPts val="500"/>
              </a:spcBef>
              <a:spcAft>
                <a:spcPts val="0"/>
              </a:spcAft>
              <a:buClr>
                <a:schemeClr val="dk1"/>
              </a:buClr>
              <a:buSzPts val="800"/>
              <a:buChar char="•"/>
              <a:defRPr sz="800"/>
            </a:lvl3pPr>
            <a:lvl4pPr indent="-279400" lvl="3" marL="1828800" algn="l">
              <a:lnSpc>
                <a:spcPct val="90000"/>
              </a:lnSpc>
              <a:spcBef>
                <a:spcPts val="500"/>
              </a:spcBef>
              <a:spcAft>
                <a:spcPts val="0"/>
              </a:spcAft>
              <a:buClr>
                <a:schemeClr val="dk1"/>
              </a:buClr>
              <a:buSzPts val="800"/>
              <a:buChar char="•"/>
              <a:defRPr sz="800"/>
            </a:lvl4pPr>
            <a:lvl5pPr indent="-279400" lvl="4" marL="2286000" algn="l">
              <a:lnSpc>
                <a:spcPct val="90000"/>
              </a:lnSpc>
              <a:spcBef>
                <a:spcPts val="500"/>
              </a:spcBef>
              <a:spcAft>
                <a:spcPts val="0"/>
              </a:spcAft>
              <a:buClr>
                <a:schemeClr val="dk1"/>
              </a:buClr>
              <a:buSzPts val="800"/>
              <a:buChar char="•"/>
              <a:defRPr sz="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64"/>
          <p:cNvSpPr txBox="1"/>
          <p:nvPr>
            <p:ph idx="3" type="body"/>
          </p:nvPr>
        </p:nvSpPr>
        <p:spPr>
          <a:xfrm>
            <a:off x="2959292" y="1951838"/>
            <a:ext cx="7353779" cy="28622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3F3F3F"/>
              </a:buClr>
              <a:buSzPts val="2200"/>
              <a:buNone/>
              <a:defRPr sz="2200">
                <a:solidFill>
                  <a:srgbClr val="3F3F3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p:cSld name="Dos objetos">
    <p:spTree>
      <p:nvGrpSpPr>
        <p:cNvPr id="127" name="Shape 127"/>
        <p:cNvGrpSpPr/>
        <p:nvPr/>
      </p:nvGrpSpPr>
      <p:grpSpPr>
        <a:xfrm>
          <a:off x="0" y="0"/>
          <a:ext cx="0" cy="0"/>
          <a:chOff x="0" y="0"/>
          <a:chExt cx="0" cy="0"/>
        </a:xfrm>
      </p:grpSpPr>
      <p:pic>
        <p:nvPicPr>
          <p:cNvPr id="128" name="Google Shape;128;p65"/>
          <p:cNvPicPr preferRelativeResize="0"/>
          <p:nvPr/>
        </p:nvPicPr>
        <p:blipFill rotWithShape="1">
          <a:blip r:embed="rId2">
            <a:alphaModFix/>
          </a:blip>
          <a:srcRect b="0" l="0" r="0" t="0"/>
          <a:stretch/>
        </p:blipFill>
        <p:spPr>
          <a:xfrm>
            <a:off x="0" y="447"/>
            <a:ext cx="12192000" cy="6857554"/>
          </a:xfrm>
          <a:prstGeom prst="rect">
            <a:avLst/>
          </a:prstGeom>
          <a:noFill/>
          <a:ln>
            <a:noFill/>
          </a:ln>
        </p:spPr>
      </p:pic>
      <p:sp>
        <p:nvSpPr>
          <p:cNvPr id="129" name="Google Shape;129;p65"/>
          <p:cNvSpPr txBox="1"/>
          <p:nvPr>
            <p:ph type="title"/>
          </p:nvPr>
        </p:nvSpPr>
        <p:spPr>
          <a:xfrm>
            <a:off x="1942829" y="2245518"/>
            <a:ext cx="8306341"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094456"/>
              </a:buClr>
              <a:buSzPts val="4800"/>
              <a:buFont typeface="Calibri"/>
              <a:buNone/>
              <a:defRPr b="1" sz="4800">
                <a:solidFill>
                  <a:srgbClr val="09445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30" name="Google Shape;130;p65">
            <a:hlinkClick r:id="rId3"/>
          </p:cNvPr>
          <p:cNvPicPr preferRelativeResize="0"/>
          <p:nvPr/>
        </p:nvPicPr>
        <p:blipFill rotWithShape="1">
          <a:blip r:embed="rId4">
            <a:alphaModFix/>
          </a:blip>
          <a:srcRect b="0" l="0" r="0" t="0"/>
          <a:stretch/>
        </p:blipFill>
        <p:spPr>
          <a:xfrm>
            <a:off x="5138916" y="4012838"/>
            <a:ext cx="432491" cy="440179"/>
          </a:xfrm>
          <a:prstGeom prst="rect">
            <a:avLst/>
          </a:prstGeom>
          <a:noFill/>
          <a:ln>
            <a:noFill/>
          </a:ln>
        </p:spPr>
      </p:pic>
      <p:pic>
        <p:nvPicPr>
          <p:cNvPr id="131" name="Google Shape;131;p65">
            <a:hlinkClick r:id="rId5"/>
          </p:cNvPr>
          <p:cNvPicPr preferRelativeResize="0"/>
          <p:nvPr/>
        </p:nvPicPr>
        <p:blipFill rotWithShape="1">
          <a:blip r:embed="rId6">
            <a:alphaModFix/>
          </a:blip>
          <a:srcRect b="0" l="0" r="0" t="0"/>
          <a:stretch/>
        </p:blipFill>
        <p:spPr>
          <a:xfrm>
            <a:off x="5974104" y="4004585"/>
            <a:ext cx="432491" cy="440179"/>
          </a:xfrm>
          <a:prstGeom prst="rect">
            <a:avLst/>
          </a:prstGeom>
          <a:noFill/>
          <a:ln>
            <a:noFill/>
          </a:ln>
        </p:spPr>
      </p:pic>
      <p:pic>
        <p:nvPicPr>
          <p:cNvPr id="132" name="Google Shape;132;p65">
            <a:hlinkClick r:id="rId7"/>
          </p:cNvPr>
          <p:cNvPicPr preferRelativeResize="0"/>
          <p:nvPr/>
        </p:nvPicPr>
        <p:blipFill rotWithShape="1">
          <a:blip r:embed="rId8">
            <a:alphaModFix/>
          </a:blip>
          <a:srcRect b="0" l="0" r="0" t="0"/>
          <a:stretch/>
        </p:blipFill>
        <p:spPr>
          <a:xfrm>
            <a:off x="6797262" y="4003589"/>
            <a:ext cx="432491" cy="440179"/>
          </a:xfrm>
          <a:prstGeom prst="rect">
            <a:avLst/>
          </a:prstGeom>
          <a:noFill/>
          <a:ln>
            <a:noFill/>
          </a:ln>
        </p:spPr>
      </p:pic>
      <p:sp>
        <p:nvSpPr>
          <p:cNvPr id="133" name="Google Shape;133;p65"/>
          <p:cNvSpPr txBox="1"/>
          <p:nvPr/>
        </p:nvSpPr>
        <p:spPr>
          <a:xfrm>
            <a:off x="5571407" y="3494449"/>
            <a:ext cx="124300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600">
                <a:solidFill>
                  <a:srgbClr val="084356"/>
                </a:solidFill>
                <a:latin typeface="Calibri"/>
                <a:ea typeface="Calibri"/>
                <a:cs typeface="Calibri"/>
                <a:sym typeface="Calibri"/>
              </a:rPr>
              <a:t>Síguenos en</a:t>
            </a:r>
            <a:r>
              <a:rPr b="1" lang="es-CO" sz="900">
                <a:solidFill>
                  <a:srgbClr val="084356"/>
                </a:solidFill>
                <a:latin typeface="Calibri"/>
                <a:ea typeface="Calibri"/>
                <a:cs typeface="Calibri"/>
                <a:sym typeface="Calibri"/>
              </a:rPr>
              <a:t>:  </a:t>
            </a:r>
            <a:endParaRPr/>
          </a:p>
        </p:txBody>
      </p:sp>
      <p:sp>
        <p:nvSpPr>
          <p:cNvPr id="134" name="Google Shape;134;p65">
            <a:hlinkClick r:id="rId9"/>
          </p:cNvPr>
          <p:cNvSpPr/>
          <p:nvPr/>
        </p:nvSpPr>
        <p:spPr>
          <a:xfrm>
            <a:off x="5139519" y="4620270"/>
            <a:ext cx="220112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2400">
                <a:solidFill>
                  <a:srgbClr val="BED100"/>
                </a:solidFill>
                <a:latin typeface="Calibri"/>
                <a:ea typeface="Calibri"/>
                <a:cs typeface="Calibri"/>
                <a:sym typeface="Calibri"/>
              </a:rPr>
              <a:t>www.idu.gov.co</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seño personalizado">
  <p:cSld name="3_Diseño personalizado">
    <p:spTree>
      <p:nvGrpSpPr>
        <p:cNvPr id="135" name="Shape 135"/>
        <p:cNvGrpSpPr/>
        <p:nvPr/>
      </p:nvGrpSpPr>
      <p:grpSpPr>
        <a:xfrm>
          <a:off x="0" y="0"/>
          <a:ext cx="0" cy="0"/>
          <a:chOff x="0" y="0"/>
          <a:chExt cx="0" cy="0"/>
        </a:xfrm>
      </p:grpSpPr>
      <p:sp>
        <p:nvSpPr>
          <p:cNvPr id="136" name="Google Shape;136;p66"/>
          <p:cNvSpPr txBox="1"/>
          <p:nvPr>
            <p:ph idx="1" type="body"/>
          </p:nvPr>
        </p:nvSpPr>
        <p:spPr>
          <a:xfrm>
            <a:off x="1430431" y="1126877"/>
            <a:ext cx="7418921" cy="36222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1D8A72"/>
              </a:buClr>
              <a:buSzPts val="4000"/>
              <a:buNone/>
              <a:defRPr b="1" sz="2000">
                <a:solidFill>
                  <a:srgbClr val="1D8A7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66"/>
          <p:cNvSpPr txBox="1"/>
          <p:nvPr>
            <p:ph type="title"/>
          </p:nvPr>
        </p:nvSpPr>
        <p:spPr>
          <a:xfrm>
            <a:off x="1430431" y="435225"/>
            <a:ext cx="7418921" cy="6188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94456"/>
              </a:buClr>
              <a:buSzPts val="4400"/>
              <a:buFont typeface="Calibri"/>
              <a:buNone/>
              <a:defRPr b="1" sz="2200">
                <a:solidFill>
                  <a:srgbClr val="094456"/>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66"/>
          <p:cNvSpPr txBox="1"/>
          <p:nvPr>
            <p:ph idx="2" type="body"/>
          </p:nvPr>
        </p:nvSpPr>
        <p:spPr>
          <a:xfrm>
            <a:off x="1341525" y="5524500"/>
            <a:ext cx="6647295" cy="1142777"/>
          </a:xfrm>
          <a:prstGeom prst="rect">
            <a:avLst/>
          </a:prstGeom>
          <a:noFill/>
          <a:ln>
            <a:noFill/>
          </a:ln>
        </p:spPr>
        <p:txBody>
          <a:bodyPr anchorCtr="0" anchor="t" bIns="45700" lIns="91425" spcFirstLastPara="1" rIns="91425" wrap="square" tIns="45700">
            <a:noAutofit/>
          </a:bodyPr>
          <a:lstStyle>
            <a:lvl1pPr indent="-228600" lvl="0" marL="457200" algn="just">
              <a:lnSpc>
                <a:spcPct val="90000"/>
              </a:lnSpc>
              <a:spcBef>
                <a:spcPts val="1000"/>
              </a:spcBef>
              <a:spcAft>
                <a:spcPts val="0"/>
              </a:spcAft>
              <a:buClr>
                <a:srgbClr val="3F3F3F"/>
              </a:buClr>
              <a:buSzPts val="3600"/>
              <a:buFont typeface="Calibri"/>
              <a:buNone/>
              <a:defRPr sz="1800"/>
            </a:lvl1pPr>
            <a:lvl2pPr indent="-330200" lvl="1" marL="914400" algn="l">
              <a:lnSpc>
                <a:spcPct val="90000"/>
              </a:lnSpc>
              <a:spcBef>
                <a:spcPts val="500"/>
              </a:spcBef>
              <a:spcAft>
                <a:spcPts val="0"/>
              </a:spcAft>
              <a:buClr>
                <a:schemeClr val="dk1"/>
              </a:buClr>
              <a:buSzPts val="1600"/>
              <a:buChar char="•"/>
              <a:defRPr sz="800"/>
            </a:lvl2pPr>
            <a:lvl3pPr indent="-330200" lvl="2" marL="1371600" algn="l">
              <a:lnSpc>
                <a:spcPct val="90000"/>
              </a:lnSpc>
              <a:spcBef>
                <a:spcPts val="500"/>
              </a:spcBef>
              <a:spcAft>
                <a:spcPts val="0"/>
              </a:spcAft>
              <a:buClr>
                <a:schemeClr val="dk1"/>
              </a:buClr>
              <a:buSzPts val="1600"/>
              <a:buChar char="•"/>
              <a:defRPr sz="800"/>
            </a:lvl3pPr>
            <a:lvl4pPr indent="-330200" lvl="3" marL="1828800" algn="l">
              <a:lnSpc>
                <a:spcPct val="90000"/>
              </a:lnSpc>
              <a:spcBef>
                <a:spcPts val="500"/>
              </a:spcBef>
              <a:spcAft>
                <a:spcPts val="0"/>
              </a:spcAft>
              <a:buClr>
                <a:schemeClr val="dk1"/>
              </a:buClr>
              <a:buSzPts val="1600"/>
              <a:buChar char="•"/>
              <a:defRPr sz="800"/>
            </a:lvl4pPr>
            <a:lvl5pPr indent="-330200" lvl="4" marL="2286000" algn="l">
              <a:lnSpc>
                <a:spcPct val="90000"/>
              </a:lnSpc>
              <a:spcBef>
                <a:spcPts val="500"/>
              </a:spcBef>
              <a:spcAft>
                <a:spcPts val="0"/>
              </a:spcAft>
              <a:buClr>
                <a:schemeClr val="dk1"/>
              </a:buClr>
              <a:buSzPts val="1600"/>
              <a:buChar char="•"/>
              <a:defRPr sz="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66"/>
          <p:cNvSpPr txBox="1"/>
          <p:nvPr>
            <p:ph idx="3" type="body"/>
          </p:nvPr>
        </p:nvSpPr>
        <p:spPr>
          <a:xfrm>
            <a:off x="1341525" y="5092700"/>
            <a:ext cx="4127769" cy="4318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1D8A72"/>
              </a:buClr>
              <a:buSzPts val="4000"/>
              <a:buNone/>
              <a:defRPr b="1" sz="2000">
                <a:solidFill>
                  <a:srgbClr val="1D8A7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66"/>
          <p:cNvSpPr txBox="1"/>
          <p:nvPr>
            <p:ph idx="4" type="body"/>
          </p:nvPr>
        </p:nvSpPr>
        <p:spPr>
          <a:xfrm>
            <a:off x="2806883" y="1920902"/>
            <a:ext cx="7277574" cy="27178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3F3F3F"/>
              </a:buClr>
              <a:buSzPts val="4400"/>
              <a:buNone/>
              <a:defRPr sz="2200">
                <a:solidFill>
                  <a:srgbClr val="3F3F3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seño personalizado">
  <p:cSld name="1_Diseño personalizado">
    <p:spTree>
      <p:nvGrpSpPr>
        <p:cNvPr id="17" name="Shape 17"/>
        <p:cNvGrpSpPr/>
        <p:nvPr/>
      </p:nvGrpSpPr>
      <p:grpSpPr>
        <a:xfrm>
          <a:off x="0" y="0"/>
          <a:ext cx="0" cy="0"/>
          <a:chOff x="0" y="0"/>
          <a:chExt cx="0" cy="0"/>
        </a:xfrm>
      </p:grpSpPr>
      <p:pic>
        <p:nvPicPr>
          <p:cNvPr id="18" name="Google Shape;18;p48"/>
          <p:cNvPicPr preferRelativeResize="0"/>
          <p:nvPr/>
        </p:nvPicPr>
        <p:blipFill rotWithShape="1">
          <a:blip r:embed="rId2">
            <a:alphaModFix/>
          </a:blip>
          <a:srcRect b="0" l="0" r="0" t="0"/>
          <a:stretch/>
        </p:blipFill>
        <p:spPr>
          <a:xfrm>
            <a:off x="0" y="447"/>
            <a:ext cx="12192000" cy="6857554"/>
          </a:xfrm>
          <a:prstGeom prst="rect">
            <a:avLst/>
          </a:prstGeom>
          <a:noFill/>
          <a:ln>
            <a:noFill/>
          </a:ln>
        </p:spPr>
      </p:pic>
      <p:sp>
        <p:nvSpPr>
          <p:cNvPr id="19" name="Google Shape;19;p48"/>
          <p:cNvSpPr txBox="1"/>
          <p:nvPr>
            <p:ph idx="1" type="body"/>
          </p:nvPr>
        </p:nvSpPr>
        <p:spPr>
          <a:xfrm>
            <a:off x="1430431" y="1126877"/>
            <a:ext cx="7418922" cy="36222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1D8A72"/>
              </a:buClr>
              <a:buSzPts val="2000"/>
              <a:buNone/>
              <a:defRPr b="1" sz="2000">
                <a:solidFill>
                  <a:srgbClr val="1D8A7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48"/>
          <p:cNvSpPr txBox="1"/>
          <p:nvPr>
            <p:ph type="title"/>
          </p:nvPr>
        </p:nvSpPr>
        <p:spPr>
          <a:xfrm>
            <a:off x="1430431" y="435225"/>
            <a:ext cx="7418922" cy="6188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94456"/>
              </a:buClr>
              <a:buSzPts val="2200"/>
              <a:buFont typeface="Calibri"/>
              <a:buNone/>
              <a:defRPr b="1" sz="2200">
                <a:solidFill>
                  <a:srgbClr val="09445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48"/>
          <p:cNvSpPr txBox="1"/>
          <p:nvPr>
            <p:ph idx="2" type="body"/>
          </p:nvPr>
        </p:nvSpPr>
        <p:spPr>
          <a:xfrm>
            <a:off x="1341525" y="5524500"/>
            <a:ext cx="6647295" cy="1142777"/>
          </a:xfrm>
          <a:prstGeom prst="rect">
            <a:avLst/>
          </a:prstGeom>
          <a:noFill/>
          <a:ln>
            <a:noFill/>
          </a:ln>
        </p:spPr>
        <p:txBody>
          <a:bodyPr anchorCtr="0" anchor="t" bIns="45700" lIns="91425" spcFirstLastPara="1" rIns="91425" wrap="square" tIns="45700">
            <a:noAutofit/>
          </a:bodyPr>
          <a:lstStyle>
            <a:lvl1pPr indent="-228600" lvl="0" marL="457200" algn="just">
              <a:lnSpc>
                <a:spcPct val="90000"/>
              </a:lnSpc>
              <a:spcBef>
                <a:spcPts val="1000"/>
              </a:spcBef>
              <a:spcAft>
                <a:spcPts val="0"/>
              </a:spcAft>
              <a:buClr>
                <a:srgbClr val="3F3F3F"/>
              </a:buClr>
              <a:buSzPts val="1800"/>
              <a:buFont typeface="Calibri"/>
              <a:buNone/>
              <a:defRPr sz="1800"/>
            </a:lvl1pPr>
            <a:lvl2pPr indent="-279400" lvl="1" marL="914400" algn="l">
              <a:lnSpc>
                <a:spcPct val="90000"/>
              </a:lnSpc>
              <a:spcBef>
                <a:spcPts val="500"/>
              </a:spcBef>
              <a:spcAft>
                <a:spcPts val="0"/>
              </a:spcAft>
              <a:buClr>
                <a:schemeClr val="dk1"/>
              </a:buClr>
              <a:buSzPts val="800"/>
              <a:buChar char="•"/>
              <a:defRPr sz="800"/>
            </a:lvl2pPr>
            <a:lvl3pPr indent="-279400" lvl="2" marL="1371600" algn="l">
              <a:lnSpc>
                <a:spcPct val="90000"/>
              </a:lnSpc>
              <a:spcBef>
                <a:spcPts val="500"/>
              </a:spcBef>
              <a:spcAft>
                <a:spcPts val="0"/>
              </a:spcAft>
              <a:buClr>
                <a:schemeClr val="dk1"/>
              </a:buClr>
              <a:buSzPts val="800"/>
              <a:buChar char="•"/>
              <a:defRPr sz="800"/>
            </a:lvl3pPr>
            <a:lvl4pPr indent="-279400" lvl="3" marL="1828800" algn="l">
              <a:lnSpc>
                <a:spcPct val="90000"/>
              </a:lnSpc>
              <a:spcBef>
                <a:spcPts val="500"/>
              </a:spcBef>
              <a:spcAft>
                <a:spcPts val="0"/>
              </a:spcAft>
              <a:buClr>
                <a:schemeClr val="dk1"/>
              </a:buClr>
              <a:buSzPts val="800"/>
              <a:buChar char="•"/>
              <a:defRPr sz="800"/>
            </a:lvl4pPr>
            <a:lvl5pPr indent="-279400" lvl="4" marL="2286000" algn="l">
              <a:lnSpc>
                <a:spcPct val="90000"/>
              </a:lnSpc>
              <a:spcBef>
                <a:spcPts val="500"/>
              </a:spcBef>
              <a:spcAft>
                <a:spcPts val="0"/>
              </a:spcAft>
              <a:buClr>
                <a:schemeClr val="dk1"/>
              </a:buClr>
              <a:buSzPts val="800"/>
              <a:buChar char="•"/>
              <a:defRPr sz="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48"/>
          <p:cNvSpPr txBox="1"/>
          <p:nvPr>
            <p:ph idx="3" type="body"/>
          </p:nvPr>
        </p:nvSpPr>
        <p:spPr>
          <a:xfrm>
            <a:off x="1341525" y="5092700"/>
            <a:ext cx="4127769" cy="4318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1D8A72"/>
              </a:buClr>
              <a:buSzPts val="2000"/>
              <a:buNone/>
              <a:defRPr b="1" sz="2000">
                <a:solidFill>
                  <a:srgbClr val="1D8A7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48"/>
          <p:cNvSpPr txBox="1"/>
          <p:nvPr>
            <p:ph idx="4" type="body"/>
          </p:nvPr>
        </p:nvSpPr>
        <p:spPr>
          <a:xfrm>
            <a:off x="2806883" y="1920902"/>
            <a:ext cx="7277574" cy="27178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3F3F3F"/>
              </a:buClr>
              <a:buSzPts val="2200"/>
              <a:buNone/>
              <a:defRPr sz="2200">
                <a:solidFill>
                  <a:srgbClr val="3F3F3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8"/>
          <p:cNvSpPr/>
          <p:nvPr/>
        </p:nvSpPr>
        <p:spPr>
          <a:xfrm>
            <a:off x="641927" y="420057"/>
            <a:ext cx="649253" cy="649211"/>
          </a:xfrm>
          <a:prstGeom prst="ellipse">
            <a:avLst/>
          </a:prstGeom>
          <a:solidFill>
            <a:srgbClr val="1D8A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3300" u="none" cap="none" strike="noStrike">
              <a:solidFill>
                <a:schemeClr val="lt1"/>
              </a:solidFill>
              <a:latin typeface="Calibri"/>
              <a:ea typeface="Calibri"/>
              <a:cs typeface="Calibri"/>
              <a:sym typeface="Calibri"/>
            </a:endParaRPr>
          </a:p>
        </p:txBody>
      </p:sp>
      <p:sp>
        <p:nvSpPr>
          <p:cNvPr id="25" name="Google Shape;25;p48"/>
          <p:cNvSpPr txBox="1"/>
          <p:nvPr>
            <p:ph idx="5" type="body"/>
          </p:nvPr>
        </p:nvSpPr>
        <p:spPr>
          <a:xfrm>
            <a:off x="717714" y="527162"/>
            <a:ext cx="517559" cy="43500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3000"/>
              <a:buNone/>
              <a:defRPr b="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6" name="Google Shape;26;p48"/>
          <p:cNvPicPr preferRelativeResize="0"/>
          <p:nvPr/>
        </p:nvPicPr>
        <p:blipFill rotWithShape="1">
          <a:blip r:embed="rId3">
            <a:alphaModFix/>
          </a:blip>
          <a:srcRect b="0" l="0" r="0" t="0"/>
          <a:stretch/>
        </p:blipFill>
        <p:spPr>
          <a:xfrm>
            <a:off x="10680251" y="233787"/>
            <a:ext cx="870469" cy="136882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p:cSld name="Comparación">
    <p:spTree>
      <p:nvGrpSpPr>
        <p:cNvPr id="142" name="Shape 142"/>
        <p:cNvGrpSpPr/>
        <p:nvPr/>
      </p:nvGrpSpPr>
      <p:grpSpPr>
        <a:xfrm>
          <a:off x="0" y="0"/>
          <a:ext cx="0" cy="0"/>
          <a:chOff x="0" y="0"/>
          <a:chExt cx="0" cy="0"/>
        </a:xfrm>
      </p:grpSpPr>
      <p:pic>
        <p:nvPicPr>
          <p:cNvPr id="143" name="Google Shape;143;p68"/>
          <p:cNvPicPr preferRelativeResize="0"/>
          <p:nvPr/>
        </p:nvPicPr>
        <p:blipFill rotWithShape="1">
          <a:blip r:embed="rId2">
            <a:alphaModFix/>
          </a:blip>
          <a:srcRect b="0" l="0" r="0" t="0"/>
          <a:stretch/>
        </p:blipFill>
        <p:spPr>
          <a:xfrm>
            <a:off x="0" y="223"/>
            <a:ext cx="12192000" cy="685755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p:cSld name="Encabezado de sección">
    <p:spTree>
      <p:nvGrpSpPr>
        <p:cNvPr id="144" name="Shape 144"/>
        <p:cNvGrpSpPr/>
        <p:nvPr/>
      </p:nvGrpSpPr>
      <p:grpSpPr>
        <a:xfrm>
          <a:off x="0" y="0"/>
          <a:ext cx="0" cy="0"/>
          <a:chOff x="0" y="0"/>
          <a:chExt cx="0" cy="0"/>
        </a:xfrm>
      </p:grpSpPr>
      <p:pic>
        <p:nvPicPr>
          <p:cNvPr id="145" name="Google Shape;145;p69"/>
          <p:cNvPicPr preferRelativeResize="0"/>
          <p:nvPr/>
        </p:nvPicPr>
        <p:blipFill rotWithShape="1">
          <a:blip r:embed="rId2">
            <a:alphaModFix/>
          </a:blip>
          <a:srcRect b="0" l="0" r="0" t="0"/>
          <a:stretch/>
        </p:blipFill>
        <p:spPr>
          <a:xfrm>
            <a:off x="0" y="223"/>
            <a:ext cx="12192000" cy="685755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Diapositiva de título">
    <p:spTree>
      <p:nvGrpSpPr>
        <p:cNvPr id="146" name="Shape 146"/>
        <p:cNvGrpSpPr/>
        <p:nvPr/>
      </p:nvGrpSpPr>
      <p:grpSpPr>
        <a:xfrm>
          <a:off x="0" y="0"/>
          <a:ext cx="0" cy="0"/>
          <a:chOff x="0" y="0"/>
          <a:chExt cx="0" cy="0"/>
        </a:xfrm>
      </p:grpSpPr>
      <p:pic>
        <p:nvPicPr>
          <p:cNvPr id="147" name="Google Shape;147;p70"/>
          <p:cNvPicPr preferRelativeResize="0"/>
          <p:nvPr/>
        </p:nvPicPr>
        <p:blipFill rotWithShape="1">
          <a:blip r:embed="rId2">
            <a:alphaModFix/>
          </a:blip>
          <a:srcRect b="0" l="0" r="0" t="0"/>
          <a:stretch/>
        </p:blipFill>
        <p:spPr>
          <a:xfrm>
            <a:off x="0" y="223"/>
            <a:ext cx="12192000" cy="685755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p:cSld name="Título y objetos">
    <p:spTree>
      <p:nvGrpSpPr>
        <p:cNvPr id="148" name="Shape 148"/>
        <p:cNvGrpSpPr/>
        <p:nvPr/>
      </p:nvGrpSpPr>
      <p:grpSpPr>
        <a:xfrm>
          <a:off x="0" y="0"/>
          <a:ext cx="0" cy="0"/>
          <a:chOff x="0" y="0"/>
          <a:chExt cx="0" cy="0"/>
        </a:xfrm>
      </p:grpSpPr>
      <p:pic>
        <p:nvPicPr>
          <p:cNvPr id="149" name="Google Shape;149;p71"/>
          <p:cNvPicPr preferRelativeResize="0"/>
          <p:nvPr/>
        </p:nvPicPr>
        <p:blipFill rotWithShape="1">
          <a:blip r:embed="rId2">
            <a:alphaModFix/>
          </a:blip>
          <a:srcRect b="0" l="0" r="0" t="0"/>
          <a:stretch/>
        </p:blipFill>
        <p:spPr>
          <a:xfrm>
            <a:off x="0" y="223"/>
            <a:ext cx="12192000" cy="685755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p:cSld name="Dos objetos">
    <p:spTree>
      <p:nvGrpSpPr>
        <p:cNvPr id="150" name="Shape 150"/>
        <p:cNvGrpSpPr/>
        <p:nvPr/>
      </p:nvGrpSpPr>
      <p:grpSpPr>
        <a:xfrm>
          <a:off x="0" y="0"/>
          <a:ext cx="0" cy="0"/>
          <a:chOff x="0" y="0"/>
          <a:chExt cx="0" cy="0"/>
        </a:xfrm>
      </p:grpSpPr>
      <p:pic>
        <p:nvPicPr>
          <p:cNvPr id="151" name="Google Shape;151;p72"/>
          <p:cNvPicPr preferRelativeResize="0"/>
          <p:nvPr/>
        </p:nvPicPr>
        <p:blipFill rotWithShape="1">
          <a:blip r:embed="rId2">
            <a:alphaModFix/>
          </a:blip>
          <a:srcRect b="0" l="0" r="0" t="0"/>
          <a:stretch/>
        </p:blipFill>
        <p:spPr>
          <a:xfrm>
            <a:off x="0" y="223"/>
            <a:ext cx="12192000" cy="6857554"/>
          </a:xfrm>
          <a:prstGeom prst="rect">
            <a:avLst/>
          </a:prstGeom>
          <a:noFill/>
          <a:ln>
            <a:noFill/>
          </a:ln>
        </p:spPr>
      </p:pic>
      <p:sp>
        <p:nvSpPr>
          <p:cNvPr id="152" name="Google Shape;152;p72"/>
          <p:cNvSpPr txBox="1"/>
          <p:nvPr>
            <p:ph type="title"/>
          </p:nvPr>
        </p:nvSpPr>
        <p:spPr>
          <a:xfrm>
            <a:off x="1942829" y="2245518"/>
            <a:ext cx="8306341" cy="132556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rgbClr val="780C53"/>
              </a:buClr>
              <a:buSzPts val="4800"/>
              <a:buFont typeface="Calibri"/>
              <a:buNone/>
              <a:defRPr b="1" i="0" sz="4800" u="none" cap="none" strike="noStrike">
                <a:solidFill>
                  <a:srgbClr val="780C5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53" name="Google Shape;153;p72">
            <a:hlinkClick r:id="rId3"/>
          </p:cNvPr>
          <p:cNvPicPr preferRelativeResize="0"/>
          <p:nvPr/>
        </p:nvPicPr>
        <p:blipFill rotWithShape="1">
          <a:blip r:embed="rId4">
            <a:alphaModFix/>
          </a:blip>
          <a:srcRect b="0" l="0" r="0" t="0"/>
          <a:stretch/>
        </p:blipFill>
        <p:spPr>
          <a:xfrm>
            <a:off x="5138916" y="4012838"/>
            <a:ext cx="432491" cy="440179"/>
          </a:xfrm>
          <a:prstGeom prst="rect">
            <a:avLst/>
          </a:prstGeom>
          <a:noFill/>
          <a:ln>
            <a:noFill/>
          </a:ln>
        </p:spPr>
      </p:pic>
      <p:pic>
        <p:nvPicPr>
          <p:cNvPr id="154" name="Google Shape;154;p72">
            <a:hlinkClick r:id="rId5"/>
          </p:cNvPr>
          <p:cNvPicPr preferRelativeResize="0"/>
          <p:nvPr/>
        </p:nvPicPr>
        <p:blipFill rotWithShape="1">
          <a:blip r:embed="rId6">
            <a:alphaModFix/>
          </a:blip>
          <a:srcRect b="0" l="0" r="0" t="0"/>
          <a:stretch/>
        </p:blipFill>
        <p:spPr>
          <a:xfrm>
            <a:off x="5974104" y="4004585"/>
            <a:ext cx="432491" cy="440179"/>
          </a:xfrm>
          <a:prstGeom prst="rect">
            <a:avLst/>
          </a:prstGeom>
          <a:noFill/>
          <a:ln>
            <a:noFill/>
          </a:ln>
        </p:spPr>
      </p:pic>
      <p:pic>
        <p:nvPicPr>
          <p:cNvPr id="155" name="Google Shape;155;p72">
            <a:hlinkClick r:id="rId7"/>
          </p:cNvPr>
          <p:cNvPicPr preferRelativeResize="0"/>
          <p:nvPr/>
        </p:nvPicPr>
        <p:blipFill rotWithShape="1">
          <a:blip r:embed="rId8">
            <a:alphaModFix/>
          </a:blip>
          <a:srcRect b="0" l="0" r="0" t="0"/>
          <a:stretch/>
        </p:blipFill>
        <p:spPr>
          <a:xfrm>
            <a:off x="6797262" y="4003589"/>
            <a:ext cx="432491" cy="440179"/>
          </a:xfrm>
          <a:prstGeom prst="rect">
            <a:avLst/>
          </a:prstGeom>
          <a:noFill/>
          <a:ln>
            <a:noFill/>
          </a:ln>
        </p:spPr>
      </p:pic>
      <p:sp>
        <p:nvSpPr>
          <p:cNvPr id="156" name="Google Shape;156;p72"/>
          <p:cNvSpPr txBox="1"/>
          <p:nvPr/>
        </p:nvSpPr>
        <p:spPr>
          <a:xfrm>
            <a:off x="5571407" y="3494449"/>
            <a:ext cx="124300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600">
                <a:solidFill>
                  <a:srgbClr val="780C53"/>
                </a:solidFill>
                <a:latin typeface="Calibri"/>
                <a:ea typeface="Calibri"/>
                <a:cs typeface="Calibri"/>
                <a:sym typeface="Calibri"/>
              </a:rPr>
              <a:t>Síguenos en</a:t>
            </a:r>
            <a:r>
              <a:rPr b="1" lang="es-CO" sz="900">
                <a:solidFill>
                  <a:srgbClr val="780C53"/>
                </a:solidFill>
                <a:latin typeface="Calibri"/>
                <a:ea typeface="Calibri"/>
                <a:cs typeface="Calibri"/>
                <a:sym typeface="Calibri"/>
              </a:rPr>
              <a:t>:  </a:t>
            </a:r>
            <a:endParaRPr/>
          </a:p>
        </p:txBody>
      </p:sp>
      <p:sp>
        <p:nvSpPr>
          <p:cNvPr id="157" name="Google Shape;157;p72">
            <a:hlinkClick r:id="rId9"/>
          </p:cNvPr>
          <p:cNvSpPr/>
          <p:nvPr/>
        </p:nvSpPr>
        <p:spPr>
          <a:xfrm>
            <a:off x="5139519" y="4620270"/>
            <a:ext cx="220112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2400">
                <a:solidFill>
                  <a:srgbClr val="BED100"/>
                </a:solidFill>
                <a:latin typeface="Calibri"/>
                <a:ea typeface="Calibri"/>
                <a:cs typeface="Calibri"/>
                <a:sym typeface="Calibri"/>
              </a:rPr>
              <a:t>www.idu.gov.co</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p:cSld name="Título y objetos">
    <p:spTree>
      <p:nvGrpSpPr>
        <p:cNvPr id="159" name="Shape 159"/>
        <p:cNvGrpSpPr/>
        <p:nvPr/>
      </p:nvGrpSpPr>
      <p:grpSpPr>
        <a:xfrm>
          <a:off x="0" y="0"/>
          <a:ext cx="0" cy="0"/>
          <a:chOff x="0" y="0"/>
          <a:chExt cx="0" cy="0"/>
        </a:xfrm>
      </p:grpSpPr>
      <p:pic>
        <p:nvPicPr>
          <p:cNvPr id="160" name="Google Shape;160;p74"/>
          <p:cNvPicPr preferRelativeResize="0"/>
          <p:nvPr/>
        </p:nvPicPr>
        <p:blipFill rotWithShape="1">
          <a:blip r:embed="rId2">
            <a:alphaModFix/>
          </a:blip>
          <a:srcRect b="0" l="0" r="0" t="0"/>
          <a:stretch/>
        </p:blipFill>
        <p:spPr>
          <a:xfrm>
            <a:off x="0" y="223"/>
            <a:ext cx="12192000" cy="685755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p:cSld name="Diseño personalizado">
    <p:spTree>
      <p:nvGrpSpPr>
        <p:cNvPr id="161" name="Shape 161"/>
        <p:cNvGrpSpPr/>
        <p:nvPr/>
      </p:nvGrpSpPr>
      <p:grpSpPr>
        <a:xfrm>
          <a:off x="0" y="0"/>
          <a:ext cx="0" cy="0"/>
          <a:chOff x="0" y="0"/>
          <a:chExt cx="0" cy="0"/>
        </a:xfrm>
      </p:grpSpPr>
      <p:pic>
        <p:nvPicPr>
          <p:cNvPr id="162" name="Google Shape;162;p75"/>
          <p:cNvPicPr preferRelativeResize="0"/>
          <p:nvPr/>
        </p:nvPicPr>
        <p:blipFill rotWithShape="1">
          <a:blip r:embed="rId2">
            <a:alphaModFix/>
          </a:blip>
          <a:srcRect b="0" l="0" r="0" t="0"/>
          <a:stretch/>
        </p:blipFill>
        <p:spPr>
          <a:xfrm>
            <a:off x="0" y="223"/>
            <a:ext cx="12192000" cy="685755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p:cSld name="Encabezado de sección">
    <p:spTree>
      <p:nvGrpSpPr>
        <p:cNvPr id="163" name="Shape 163"/>
        <p:cNvGrpSpPr/>
        <p:nvPr/>
      </p:nvGrpSpPr>
      <p:grpSpPr>
        <a:xfrm>
          <a:off x="0" y="0"/>
          <a:ext cx="0" cy="0"/>
          <a:chOff x="0" y="0"/>
          <a:chExt cx="0" cy="0"/>
        </a:xfrm>
      </p:grpSpPr>
      <p:pic>
        <p:nvPicPr>
          <p:cNvPr id="164" name="Google Shape;164;p76"/>
          <p:cNvPicPr preferRelativeResize="0"/>
          <p:nvPr/>
        </p:nvPicPr>
        <p:blipFill rotWithShape="1">
          <a:blip r:embed="rId2">
            <a:alphaModFix/>
          </a:blip>
          <a:srcRect b="0" l="0" r="0" t="0"/>
          <a:stretch/>
        </p:blipFill>
        <p:spPr>
          <a:xfrm>
            <a:off x="0" y="223"/>
            <a:ext cx="12192000" cy="685755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p:cSld name="Dos objetos">
    <p:spTree>
      <p:nvGrpSpPr>
        <p:cNvPr id="165" name="Shape 165"/>
        <p:cNvGrpSpPr/>
        <p:nvPr/>
      </p:nvGrpSpPr>
      <p:grpSpPr>
        <a:xfrm>
          <a:off x="0" y="0"/>
          <a:ext cx="0" cy="0"/>
          <a:chOff x="0" y="0"/>
          <a:chExt cx="0" cy="0"/>
        </a:xfrm>
      </p:grpSpPr>
      <p:pic>
        <p:nvPicPr>
          <p:cNvPr id="166" name="Google Shape;166;p77"/>
          <p:cNvPicPr preferRelativeResize="0"/>
          <p:nvPr/>
        </p:nvPicPr>
        <p:blipFill rotWithShape="1">
          <a:blip r:embed="rId2">
            <a:alphaModFix/>
          </a:blip>
          <a:srcRect b="0" l="0" r="0" t="0"/>
          <a:stretch/>
        </p:blipFill>
        <p:spPr>
          <a:xfrm>
            <a:off x="0" y="223"/>
            <a:ext cx="12192000" cy="6857554"/>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Diapositiva de título">
    <p:spTree>
      <p:nvGrpSpPr>
        <p:cNvPr id="167" name="Shape 167"/>
        <p:cNvGrpSpPr/>
        <p:nvPr/>
      </p:nvGrpSpPr>
      <p:grpSpPr>
        <a:xfrm>
          <a:off x="0" y="0"/>
          <a:ext cx="0" cy="0"/>
          <a:chOff x="0" y="0"/>
          <a:chExt cx="0" cy="0"/>
        </a:xfrm>
      </p:grpSpPr>
      <p:pic>
        <p:nvPicPr>
          <p:cNvPr id="168" name="Google Shape;168;p78"/>
          <p:cNvPicPr preferRelativeResize="0"/>
          <p:nvPr/>
        </p:nvPicPr>
        <p:blipFill rotWithShape="1">
          <a:blip r:embed="rId2">
            <a:alphaModFix/>
          </a:blip>
          <a:srcRect b="0" l="0" r="0" t="0"/>
          <a:stretch/>
        </p:blipFill>
        <p:spPr>
          <a:xfrm>
            <a:off x="0" y="223"/>
            <a:ext cx="12192000" cy="6857554"/>
          </a:xfrm>
          <a:prstGeom prst="rect">
            <a:avLst/>
          </a:prstGeom>
          <a:noFill/>
          <a:ln>
            <a:noFill/>
          </a:ln>
        </p:spPr>
      </p:pic>
      <p:sp>
        <p:nvSpPr>
          <p:cNvPr id="169" name="Google Shape;169;p78"/>
          <p:cNvSpPr txBox="1"/>
          <p:nvPr>
            <p:ph type="title"/>
          </p:nvPr>
        </p:nvSpPr>
        <p:spPr>
          <a:xfrm>
            <a:off x="1942829" y="2245518"/>
            <a:ext cx="8306341" cy="132556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rgbClr val="094456"/>
              </a:buClr>
              <a:buSzPts val="4800"/>
              <a:buFont typeface="Calibri"/>
              <a:buNone/>
              <a:defRPr b="1" i="0" sz="4800" u="none" cap="none" strike="noStrike">
                <a:solidFill>
                  <a:srgbClr val="09445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70" name="Google Shape;170;p78">
            <a:hlinkClick r:id="rId3"/>
          </p:cNvPr>
          <p:cNvPicPr preferRelativeResize="0"/>
          <p:nvPr/>
        </p:nvPicPr>
        <p:blipFill rotWithShape="1">
          <a:blip r:embed="rId4">
            <a:alphaModFix/>
          </a:blip>
          <a:srcRect b="0" l="0" r="0" t="0"/>
          <a:stretch/>
        </p:blipFill>
        <p:spPr>
          <a:xfrm>
            <a:off x="5138916" y="4012838"/>
            <a:ext cx="432491" cy="440179"/>
          </a:xfrm>
          <a:prstGeom prst="rect">
            <a:avLst/>
          </a:prstGeom>
          <a:noFill/>
          <a:ln>
            <a:noFill/>
          </a:ln>
        </p:spPr>
      </p:pic>
      <p:pic>
        <p:nvPicPr>
          <p:cNvPr id="171" name="Google Shape;171;p78">
            <a:hlinkClick r:id="rId5"/>
          </p:cNvPr>
          <p:cNvPicPr preferRelativeResize="0"/>
          <p:nvPr/>
        </p:nvPicPr>
        <p:blipFill rotWithShape="1">
          <a:blip r:embed="rId6">
            <a:alphaModFix/>
          </a:blip>
          <a:srcRect b="0" l="0" r="0" t="0"/>
          <a:stretch/>
        </p:blipFill>
        <p:spPr>
          <a:xfrm>
            <a:off x="5974104" y="4004585"/>
            <a:ext cx="432491" cy="440179"/>
          </a:xfrm>
          <a:prstGeom prst="rect">
            <a:avLst/>
          </a:prstGeom>
          <a:noFill/>
          <a:ln>
            <a:noFill/>
          </a:ln>
        </p:spPr>
      </p:pic>
      <p:pic>
        <p:nvPicPr>
          <p:cNvPr id="172" name="Google Shape;172;p78">
            <a:hlinkClick r:id="rId7"/>
          </p:cNvPr>
          <p:cNvPicPr preferRelativeResize="0"/>
          <p:nvPr/>
        </p:nvPicPr>
        <p:blipFill rotWithShape="1">
          <a:blip r:embed="rId8">
            <a:alphaModFix/>
          </a:blip>
          <a:srcRect b="0" l="0" r="0" t="0"/>
          <a:stretch/>
        </p:blipFill>
        <p:spPr>
          <a:xfrm>
            <a:off x="6797262" y="4003589"/>
            <a:ext cx="432491" cy="440179"/>
          </a:xfrm>
          <a:prstGeom prst="rect">
            <a:avLst/>
          </a:prstGeom>
          <a:noFill/>
          <a:ln>
            <a:noFill/>
          </a:ln>
        </p:spPr>
      </p:pic>
      <p:sp>
        <p:nvSpPr>
          <p:cNvPr id="173" name="Google Shape;173;p78"/>
          <p:cNvSpPr txBox="1"/>
          <p:nvPr/>
        </p:nvSpPr>
        <p:spPr>
          <a:xfrm>
            <a:off x="5571407" y="3494449"/>
            <a:ext cx="124300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600">
                <a:solidFill>
                  <a:srgbClr val="084356"/>
                </a:solidFill>
                <a:latin typeface="Calibri"/>
                <a:ea typeface="Calibri"/>
                <a:cs typeface="Calibri"/>
                <a:sym typeface="Calibri"/>
              </a:rPr>
              <a:t>Síguenos en</a:t>
            </a:r>
            <a:r>
              <a:rPr b="1" lang="es-CO" sz="900">
                <a:solidFill>
                  <a:srgbClr val="084356"/>
                </a:solidFill>
                <a:latin typeface="Calibri"/>
                <a:ea typeface="Calibri"/>
                <a:cs typeface="Calibri"/>
                <a:sym typeface="Calibri"/>
              </a:rPr>
              <a:t>:  </a:t>
            </a:r>
            <a:endParaRPr/>
          </a:p>
        </p:txBody>
      </p:sp>
      <p:sp>
        <p:nvSpPr>
          <p:cNvPr id="174" name="Google Shape;174;p78">
            <a:hlinkClick r:id="rId9"/>
          </p:cNvPr>
          <p:cNvSpPr/>
          <p:nvPr/>
        </p:nvSpPr>
        <p:spPr>
          <a:xfrm>
            <a:off x="5139519" y="4620270"/>
            <a:ext cx="220112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2400">
                <a:solidFill>
                  <a:srgbClr val="BED100"/>
                </a:solidFill>
                <a:latin typeface="Calibri"/>
                <a:ea typeface="Calibri"/>
                <a:cs typeface="Calibri"/>
                <a:sym typeface="Calibri"/>
              </a:rPr>
              <a:t>www.idu.gov.co</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seño personalizado">
  <p:cSld name="2_Diseño personalizado">
    <p:spTree>
      <p:nvGrpSpPr>
        <p:cNvPr id="27" name="Shape 27"/>
        <p:cNvGrpSpPr/>
        <p:nvPr/>
      </p:nvGrpSpPr>
      <p:grpSpPr>
        <a:xfrm>
          <a:off x="0" y="0"/>
          <a:ext cx="0" cy="0"/>
          <a:chOff x="0" y="0"/>
          <a:chExt cx="0" cy="0"/>
        </a:xfrm>
      </p:grpSpPr>
      <p:pic>
        <p:nvPicPr>
          <p:cNvPr id="28" name="Google Shape;28;p49"/>
          <p:cNvPicPr preferRelativeResize="0"/>
          <p:nvPr/>
        </p:nvPicPr>
        <p:blipFill rotWithShape="1">
          <a:blip r:embed="rId2">
            <a:alphaModFix/>
          </a:blip>
          <a:srcRect b="0" l="0" r="0" t="0"/>
          <a:stretch/>
        </p:blipFill>
        <p:spPr>
          <a:xfrm>
            <a:off x="0" y="447"/>
            <a:ext cx="12192000" cy="6857554"/>
          </a:xfrm>
          <a:prstGeom prst="rect">
            <a:avLst/>
          </a:prstGeom>
          <a:noFill/>
          <a:ln>
            <a:noFill/>
          </a:ln>
        </p:spPr>
      </p:pic>
      <p:sp>
        <p:nvSpPr>
          <p:cNvPr id="29" name="Google Shape;29;p49"/>
          <p:cNvSpPr txBox="1"/>
          <p:nvPr>
            <p:ph idx="1" type="body"/>
          </p:nvPr>
        </p:nvSpPr>
        <p:spPr>
          <a:xfrm>
            <a:off x="1430431" y="1126877"/>
            <a:ext cx="7418922" cy="36222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1D8A72"/>
              </a:buClr>
              <a:buSzPts val="2000"/>
              <a:buNone/>
              <a:defRPr b="1" sz="2000">
                <a:solidFill>
                  <a:srgbClr val="1D8A7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49"/>
          <p:cNvSpPr txBox="1"/>
          <p:nvPr>
            <p:ph type="title"/>
          </p:nvPr>
        </p:nvSpPr>
        <p:spPr>
          <a:xfrm>
            <a:off x="1430431" y="435225"/>
            <a:ext cx="7418922" cy="6188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94456"/>
              </a:buClr>
              <a:buSzPts val="2200"/>
              <a:buFont typeface="Calibri"/>
              <a:buNone/>
              <a:defRPr b="1" sz="2200">
                <a:solidFill>
                  <a:srgbClr val="09445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49"/>
          <p:cNvSpPr txBox="1"/>
          <p:nvPr>
            <p:ph idx="2" type="body"/>
          </p:nvPr>
        </p:nvSpPr>
        <p:spPr>
          <a:xfrm>
            <a:off x="1430430" y="5276850"/>
            <a:ext cx="8318888" cy="1066800"/>
          </a:xfrm>
          <a:prstGeom prst="rect">
            <a:avLst/>
          </a:prstGeom>
          <a:noFill/>
          <a:ln>
            <a:noFill/>
          </a:ln>
        </p:spPr>
        <p:txBody>
          <a:bodyPr anchorCtr="0" anchor="t" bIns="45700" lIns="91425" spcFirstLastPara="1" rIns="91425" wrap="square" tIns="45700">
            <a:normAutofit/>
          </a:bodyPr>
          <a:lstStyle>
            <a:lvl1pPr indent="-228600" lvl="0" marL="457200" algn="just">
              <a:lnSpc>
                <a:spcPct val="90000"/>
              </a:lnSpc>
              <a:spcBef>
                <a:spcPts val="1000"/>
              </a:spcBef>
              <a:spcAft>
                <a:spcPts val="0"/>
              </a:spcAft>
              <a:buClr>
                <a:srgbClr val="3F3F3F"/>
              </a:buClr>
              <a:buSzPts val="1800"/>
              <a:buFont typeface="Calibri"/>
              <a:buNone/>
              <a:defRPr sz="1800"/>
            </a:lvl1pPr>
            <a:lvl2pPr indent="-279400" lvl="1" marL="914400" algn="l">
              <a:lnSpc>
                <a:spcPct val="90000"/>
              </a:lnSpc>
              <a:spcBef>
                <a:spcPts val="500"/>
              </a:spcBef>
              <a:spcAft>
                <a:spcPts val="0"/>
              </a:spcAft>
              <a:buClr>
                <a:schemeClr val="dk1"/>
              </a:buClr>
              <a:buSzPts val="800"/>
              <a:buChar char="•"/>
              <a:defRPr sz="800"/>
            </a:lvl2pPr>
            <a:lvl3pPr indent="-279400" lvl="2" marL="1371600" algn="l">
              <a:lnSpc>
                <a:spcPct val="90000"/>
              </a:lnSpc>
              <a:spcBef>
                <a:spcPts val="500"/>
              </a:spcBef>
              <a:spcAft>
                <a:spcPts val="0"/>
              </a:spcAft>
              <a:buClr>
                <a:schemeClr val="dk1"/>
              </a:buClr>
              <a:buSzPts val="800"/>
              <a:buChar char="•"/>
              <a:defRPr sz="800"/>
            </a:lvl3pPr>
            <a:lvl4pPr indent="-279400" lvl="3" marL="1828800" algn="l">
              <a:lnSpc>
                <a:spcPct val="90000"/>
              </a:lnSpc>
              <a:spcBef>
                <a:spcPts val="500"/>
              </a:spcBef>
              <a:spcAft>
                <a:spcPts val="0"/>
              </a:spcAft>
              <a:buClr>
                <a:schemeClr val="dk1"/>
              </a:buClr>
              <a:buSzPts val="800"/>
              <a:buChar char="•"/>
              <a:defRPr sz="800"/>
            </a:lvl4pPr>
            <a:lvl5pPr indent="-279400" lvl="4" marL="2286000" algn="l">
              <a:lnSpc>
                <a:spcPct val="90000"/>
              </a:lnSpc>
              <a:spcBef>
                <a:spcPts val="500"/>
              </a:spcBef>
              <a:spcAft>
                <a:spcPts val="0"/>
              </a:spcAft>
              <a:buClr>
                <a:schemeClr val="dk1"/>
              </a:buClr>
              <a:buSzPts val="800"/>
              <a:buChar char="•"/>
              <a:defRPr sz="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49"/>
          <p:cNvSpPr txBox="1"/>
          <p:nvPr>
            <p:ph idx="3" type="body"/>
          </p:nvPr>
        </p:nvSpPr>
        <p:spPr>
          <a:xfrm>
            <a:off x="2959292" y="1951838"/>
            <a:ext cx="7353779" cy="28622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3F3F3F"/>
              </a:buClr>
              <a:buSzPts val="2200"/>
              <a:buNone/>
              <a:defRPr sz="2200">
                <a:solidFill>
                  <a:srgbClr val="3F3F3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49"/>
          <p:cNvSpPr/>
          <p:nvPr/>
        </p:nvSpPr>
        <p:spPr>
          <a:xfrm>
            <a:off x="641927" y="420057"/>
            <a:ext cx="649253" cy="649211"/>
          </a:xfrm>
          <a:prstGeom prst="ellipse">
            <a:avLst/>
          </a:prstGeom>
          <a:solidFill>
            <a:srgbClr val="1D8A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300">
              <a:solidFill>
                <a:schemeClr val="lt1"/>
              </a:solidFill>
              <a:latin typeface="Calibri"/>
              <a:ea typeface="Calibri"/>
              <a:cs typeface="Calibri"/>
              <a:sym typeface="Calibri"/>
            </a:endParaRPr>
          </a:p>
        </p:txBody>
      </p:sp>
      <p:sp>
        <p:nvSpPr>
          <p:cNvPr id="34" name="Google Shape;34;p49"/>
          <p:cNvSpPr txBox="1"/>
          <p:nvPr>
            <p:ph idx="4" type="body"/>
          </p:nvPr>
        </p:nvSpPr>
        <p:spPr>
          <a:xfrm>
            <a:off x="717714" y="527162"/>
            <a:ext cx="517559" cy="43500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3000"/>
              <a:buNone/>
              <a:defRPr b="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5" name="Google Shape;35;p49"/>
          <p:cNvPicPr preferRelativeResize="0"/>
          <p:nvPr/>
        </p:nvPicPr>
        <p:blipFill rotWithShape="1">
          <a:blip r:embed="rId3">
            <a:alphaModFix/>
          </a:blip>
          <a:srcRect b="0" l="0" r="0" t="0"/>
          <a:stretch/>
        </p:blipFill>
        <p:spPr>
          <a:xfrm>
            <a:off x="10680251" y="233787"/>
            <a:ext cx="870469" cy="1368828"/>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p:cSld name="Dos objetos">
    <p:spTree>
      <p:nvGrpSpPr>
        <p:cNvPr id="176" name="Shape 176"/>
        <p:cNvGrpSpPr/>
        <p:nvPr/>
      </p:nvGrpSpPr>
      <p:grpSpPr>
        <a:xfrm>
          <a:off x="0" y="0"/>
          <a:ext cx="0" cy="0"/>
          <a:chOff x="0" y="0"/>
          <a:chExt cx="0" cy="0"/>
        </a:xfrm>
      </p:grpSpPr>
      <p:pic>
        <p:nvPicPr>
          <p:cNvPr id="177" name="Google Shape;177;p80"/>
          <p:cNvPicPr preferRelativeResize="0"/>
          <p:nvPr/>
        </p:nvPicPr>
        <p:blipFill rotWithShape="1">
          <a:blip r:embed="rId2">
            <a:alphaModFix/>
          </a:blip>
          <a:srcRect b="0" l="0" r="0" t="0"/>
          <a:stretch/>
        </p:blipFill>
        <p:spPr>
          <a:xfrm>
            <a:off x="0" y="223"/>
            <a:ext cx="12192000" cy="685755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Diapositiva de título">
    <p:spTree>
      <p:nvGrpSpPr>
        <p:cNvPr id="178" name="Shape 178"/>
        <p:cNvGrpSpPr/>
        <p:nvPr/>
      </p:nvGrpSpPr>
      <p:grpSpPr>
        <a:xfrm>
          <a:off x="0" y="0"/>
          <a:ext cx="0" cy="0"/>
          <a:chOff x="0" y="0"/>
          <a:chExt cx="0" cy="0"/>
        </a:xfrm>
      </p:grpSpPr>
      <p:pic>
        <p:nvPicPr>
          <p:cNvPr id="179" name="Google Shape;179;p81"/>
          <p:cNvPicPr preferRelativeResize="0"/>
          <p:nvPr/>
        </p:nvPicPr>
        <p:blipFill rotWithShape="1">
          <a:blip r:embed="rId2">
            <a:alphaModFix/>
          </a:blip>
          <a:srcRect b="0" l="0" r="0" t="0"/>
          <a:stretch/>
        </p:blipFill>
        <p:spPr>
          <a:xfrm>
            <a:off x="0" y="223"/>
            <a:ext cx="12192000" cy="6857554"/>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p:cSld name="Diseño personalizado">
    <p:spTree>
      <p:nvGrpSpPr>
        <p:cNvPr id="180" name="Shape 180"/>
        <p:cNvGrpSpPr/>
        <p:nvPr/>
      </p:nvGrpSpPr>
      <p:grpSpPr>
        <a:xfrm>
          <a:off x="0" y="0"/>
          <a:ext cx="0" cy="0"/>
          <a:chOff x="0" y="0"/>
          <a:chExt cx="0" cy="0"/>
        </a:xfrm>
      </p:grpSpPr>
      <p:pic>
        <p:nvPicPr>
          <p:cNvPr id="181" name="Google Shape;181;p82"/>
          <p:cNvPicPr preferRelativeResize="0"/>
          <p:nvPr/>
        </p:nvPicPr>
        <p:blipFill rotWithShape="1">
          <a:blip r:embed="rId2">
            <a:alphaModFix/>
          </a:blip>
          <a:srcRect b="0" l="0" r="0" t="0"/>
          <a:stretch/>
        </p:blipFill>
        <p:spPr>
          <a:xfrm>
            <a:off x="0" y="223"/>
            <a:ext cx="12192000" cy="685755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p:cSld name="Título y objetos">
    <p:spTree>
      <p:nvGrpSpPr>
        <p:cNvPr id="182" name="Shape 182"/>
        <p:cNvGrpSpPr/>
        <p:nvPr/>
      </p:nvGrpSpPr>
      <p:grpSpPr>
        <a:xfrm>
          <a:off x="0" y="0"/>
          <a:ext cx="0" cy="0"/>
          <a:chOff x="0" y="0"/>
          <a:chExt cx="0" cy="0"/>
        </a:xfrm>
      </p:grpSpPr>
      <p:pic>
        <p:nvPicPr>
          <p:cNvPr id="183" name="Google Shape;183;p83"/>
          <p:cNvPicPr preferRelativeResize="0"/>
          <p:nvPr/>
        </p:nvPicPr>
        <p:blipFill rotWithShape="1">
          <a:blip r:embed="rId2">
            <a:alphaModFix/>
          </a:blip>
          <a:srcRect b="0" l="0" r="0" t="0"/>
          <a:stretch/>
        </p:blipFill>
        <p:spPr>
          <a:xfrm>
            <a:off x="0" y="223"/>
            <a:ext cx="12192000" cy="685755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p:cSld name="Encabezado de sección">
    <p:spTree>
      <p:nvGrpSpPr>
        <p:cNvPr id="184" name="Shape 184"/>
        <p:cNvGrpSpPr/>
        <p:nvPr/>
      </p:nvGrpSpPr>
      <p:grpSpPr>
        <a:xfrm>
          <a:off x="0" y="0"/>
          <a:ext cx="0" cy="0"/>
          <a:chOff x="0" y="0"/>
          <a:chExt cx="0" cy="0"/>
        </a:xfrm>
      </p:grpSpPr>
      <p:pic>
        <p:nvPicPr>
          <p:cNvPr id="185" name="Google Shape;185;p84"/>
          <p:cNvPicPr preferRelativeResize="0"/>
          <p:nvPr/>
        </p:nvPicPr>
        <p:blipFill rotWithShape="1">
          <a:blip r:embed="rId2">
            <a:alphaModFix/>
          </a:blip>
          <a:srcRect b="0" l="0" r="0" t="0"/>
          <a:stretch/>
        </p:blipFill>
        <p:spPr>
          <a:xfrm>
            <a:off x="0" y="223"/>
            <a:ext cx="12192000" cy="6857554"/>
          </a:xfrm>
          <a:prstGeom prst="rect">
            <a:avLst/>
          </a:prstGeom>
          <a:noFill/>
          <a:ln>
            <a:noFill/>
          </a:ln>
        </p:spPr>
      </p:pic>
      <p:sp>
        <p:nvSpPr>
          <p:cNvPr id="186" name="Google Shape;186;p84"/>
          <p:cNvSpPr txBox="1"/>
          <p:nvPr>
            <p:ph type="title"/>
          </p:nvPr>
        </p:nvSpPr>
        <p:spPr>
          <a:xfrm>
            <a:off x="1942829" y="2245518"/>
            <a:ext cx="8306341" cy="132556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rgbClr val="FB7400"/>
              </a:buClr>
              <a:buSzPts val="4800"/>
              <a:buFont typeface="Calibri"/>
              <a:buNone/>
              <a:defRPr b="1" i="0" sz="4800" u="none" cap="none" strike="noStrike">
                <a:solidFill>
                  <a:srgbClr val="FB74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87" name="Google Shape;187;p84">
            <a:hlinkClick r:id="rId3"/>
          </p:cNvPr>
          <p:cNvPicPr preferRelativeResize="0"/>
          <p:nvPr/>
        </p:nvPicPr>
        <p:blipFill rotWithShape="1">
          <a:blip r:embed="rId4">
            <a:alphaModFix/>
          </a:blip>
          <a:srcRect b="0" l="0" r="0" t="0"/>
          <a:stretch/>
        </p:blipFill>
        <p:spPr>
          <a:xfrm>
            <a:off x="5138916" y="4012838"/>
            <a:ext cx="432491" cy="440179"/>
          </a:xfrm>
          <a:prstGeom prst="rect">
            <a:avLst/>
          </a:prstGeom>
          <a:noFill/>
          <a:ln>
            <a:noFill/>
          </a:ln>
        </p:spPr>
      </p:pic>
      <p:pic>
        <p:nvPicPr>
          <p:cNvPr id="188" name="Google Shape;188;p84">
            <a:hlinkClick r:id="rId5"/>
          </p:cNvPr>
          <p:cNvPicPr preferRelativeResize="0"/>
          <p:nvPr/>
        </p:nvPicPr>
        <p:blipFill rotWithShape="1">
          <a:blip r:embed="rId6">
            <a:alphaModFix/>
          </a:blip>
          <a:srcRect b="0" l="0" r="0" t="0"/>
          <a:stretch/>
        </p:blipFill>
        <p:spPr>
          <a:xfrm>
            <a:off x="5974104" y="4004585"/>
            <a:ext cx="432491" cy="440179"/>
          </a:xfrm>
          <a:prstGeom prst="rect">
            <a:avLst/>
          </a:prstGeom>
          <a:noFill/>
          <a:ln>
            <a:noFill/>
          </a:ln>
        </p:spPr>
      </p:pic>
      <p:pic>
        <p:nvPicPr>
          <p:cNvPr id="189" name="Google Shape;189;p84">
            <a:hlinkClick r:id="rId7"/>
          </p:cNvPr>
          <p:cNvPicPr preferRelativeResize="0"/>
          <p:nvPr/>
        </p:nvPicPr>
        <p:blipFill rotWithShape="1">
          <a:blip r:embed="rId8">
            <a:alphaModFix/>
          </a:blip>
          <a:srcRect b="0" l="0" r="0" t="0"/>
          <a:stretch/>
        </p:blipFill>
        <p:spPr>
          <a:xfrm>
            <a:off x="6797262" y="4003589"/>
            <a:ext cx="432491" cy="440179"/>
          </a:xfrm>
          <a:prstGeom prst="rect">
            <a:avLst/>
          </a:prstGeom>
          <a:noFill/>
          <a:ln>
            <a:noFill/>
          </a:ln>
        </p:spPr>
      </p:pic>
      <p:sp>
        <p:nvSpPr>
          <p:cNvPr id="190" name="Google Shape;190;p84"/>
          <p:cNvSpPr txBox="1"/>
          <p:nvPr/>
        </p:nvSpPr>
        <p:spPr>
          <a:xfrm>
            <a:off x="5571407" y="3494449"/>
            <a:ext cx="124300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600">
                <a:solidFill>
                  <a:srgbClr val="FB7400"/>
                </a:solidFill>
                <a:latin typeface="Calibri"/>
                <a:ea typeface="Calibri"/>
                <a:cs typeface="Calibri"/>
                <a:sym typeface="Calibri"/>
              </a:rPr>
              <a:t>Síguenos en</a:t>
            </a:r>
            <a:r>
              <a:rPr b="1" lang="es-CO" sz="900">
                <a:solidFill>
                  <a:srgbClr val="FB7400"/>
                </a:solidFill>
                <a:latin typeface="Calibri"/>
                <a:ea typeface="Calibri"/>
                <a:cs typeface="Calibri"/>
                <a:sym typeface="Calibri"/>
              </a:rPr>
              <a:t>:  </a:t>
            </a:r>
            <a:endParaRPr/>
          </a:p>
        </p:txBody>
      </p:sp>
      <p:sp>
        <p:nvSpPr>
          <p:cNvPr id="191" name="Google Shape;191;p84">
            <a:hlinkClick r:id="rId9"/>
          </p:cNvPr>
          <p:cNvSpPr/>
          <p:nvPr/>
        </p:nvSpPr>
        <p:spPr>
          <a:xfrm>
            <a:off x="5139519" y="4620270"/>
            <a:ext cx="220112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2400">
                <a:solidFill>
                  <a:srgbClr val="BED100"/>
                </a:solidFill>
                <a:latin typeface="Calibri"/>
                <a:ea typeface="Calibri"/>
                <a:cs typeface="Calibri"/>
                <a:sym typeface="Calibri"/>
              </a:rPr>
              <a:t>www.idu.gov.co</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p:cSld name="Comparación">
    <p:spTree>
      <p:nvGrpSpPr>
        <p:cNvPr id="193" name="Shape 193"/>
        <p:cNvGrpSpPr/>
        <p:nvPr/>
      </p:nvGrpSpPr>
      <p:grpSpPr>
        <a:xfrm>
          <a:off x="0" y="0"/>
          <a:ext cx="0" cy="0"/>
          <a:chOff x="0" y="0"/>
          <a:chExt cx="0" cy="0"/>
        </a:xfrm>
      </p:grpSpPr>
      <p:pic>
        <p:nvPicPr>
          <p:cNvPr id="194" name="Google Shape;194;p86"/>
          <p:cNvPicPr preferRelativeResize="0"/>
          <p:nvPr/>
        </p:nvPicPr>
        <p:blipFill rotWithShape="1">
          <a:blip r:embed="rId2">
            <a:alphaModFix/>
          </a:blip>
          <a:srcRect b="0" l="0" r="0" t="0"/>
          <a:stretch/>
        </p:blipFill>
        <p:spPr>
          <a:xfrm>
            <a:off x="0" y="223"/>
            <a:ext cx="12192000" cy="6857554"/>
          </a:xfrm>
          <a:prstGeom prst="rect">
            <a:avLst/>
          </a:prstGeom>
          <a:noFill/>
          <a:ln>
            <a:noFill/>
          </a:ln>
        </p:spPr>
      </p:pic>
      <p:sp>
        <p:nvSpPr>
          <p:cNvPr id="195" name="Google Shape;195;p86"/>
          <p:cNvSpPr txBox="1"/>
          <p:nvPr/>
        </p:nvSpPr>
        <p:spPr>
          <a:xfrm>
            <a:off x="0" y="6653959"/>
            <a:ext cx="12192000"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900">
                <a:solidFill>
                  <a:srgbClr val="ADB608"/>
                </a:solidFill>
                <a:latin typeface="Merriweather Sans"/>
                <a:ea typeface="Merriweather Sans"/>
                <a:cs typeface="Merriweather Sans"/>
                <a:sym typeface="Merriweather Sans"/>
              </a:rPr>
              <a:t>FO-CO-03 Versión 6</a:t>
            </a:r>
            <a:endParaRPr b="1" sz="900">
              <a:solidFill>
                <a:srgbClr val="ADB608"/>
              </a:solidFill>
              <a:latin typeface="Calibri"/>
              <a:ea typeface="Calibri"/>
              <a:cs typeface="Calibri"/>
              <a:sym typeface="Calibri"/>
            </a:endParaRPr>
          </a:p>
        </p:txBody>
      </p:sp>
      <p:pic>
        <p:nvPicPr>
          <p:cNvPr id="196" name="Google Shape;196;p86"/>
          <p:cNvPicPr preferRelativeResize="0"/>
          <p:nvPr/>
        </p:nvPicPr>
        <p:blipFill rotWithShape="1">
          <a:blip r:embed="rId3">
            <a:alphaModFix/>
          </a:blip>
          <a:srcRect b="0" l="0" r="0" t="0"/>
          <a:stretch/>
        </p:blipFill>
        <p:spPr>
          <a:xfrm>
            <a:off x="482878" y="240873"/>
            <a:ext cx="2380939" cy="1089164"/>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p:cSld name="Encabezado de sección">
    <p:spTree>
      <p:nvGrpSpPr>
        <p:cNvPr id="197" name="Shape 197"/>
        <p:cNvGrpSpPr/>
        <p:nvPr/>
      </p:nvGrpSpPr>
      <p:grpSpPr>
        <a:xfrm>
          <a:off x="0" y="0"/>
          <a:ext cx="0" cy="0"/>
          <a:chOff x="0" y="0"/>
          <a:chExt cx="0" cy="0"/>
        </a:xfrm>
      </p:grpSpPr>
      <p:pic>
        <p:nvPicPr>
          <p:cNvPr id="198" name="Google Shape;198;p87"/>
          <p:cNvPicPr preferRelativeResize="0"/>
          <p:nvPr/>
        </p:nvPicPr>
        <p:blipFill rotWithShape="1">
          <a:blip r:embed="rId2">
            <a:alphaModFix/>
          </a:blip>
          <a:srcRect b="0" l="0" r="0" t="0"/>
          <a:stretch/>
        </p:blipFill>
        <p:spPr>
          <a:xfrm>
            <a:off x="0" y="223"/>
            <a:ext cx="12192000" cy="6857554"/>
          </a:xfrm>
          <a:prstGeom prst="rect">
            <a:avLst/>
          </a:prstGeom>
          <a:noFill/>
          <a:ln>
            <a:noFill/>
          </a:ln>
        </p:spPr>
      </p:pic>
      <p:pic>
        <p:nvPicPr>
          <p:cNvPr id="199" name="Google Shape;199;p87"/>
          <p:cNvPicPr preferRelativeResize="0"/>
          <p:nvPr/>
        </p:nvPicPr>
        <p:blipFill rotWithShape="1">
          <a:blip r:embed="rId3">
            <a:alphaModFix/>
          </a:blip>
          <a:srcRect b="0" l="0" r="0" t="0"/>
          <a:stretch/>
        </p:blipFill>
        <p:spPr>
          <a:xfrm>
            <a:off x="462095" y="232446"/>
            <a:ext cx="2401722" cy="1098671"/>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Diapositiva de título">
    <p:spTree>
      <p:nvGrpSpPr>
        <p:cNvPr id="200" name="Shape 200"/>
        <p:cNvGrpSpPr/>
        <p:nvPr/>
      </p:nvGrpSpPr>
      <p:grpSpPr>
        <a:xfrm>
          <a:off x="0" y="0"/>
          <a:ext cx="0" cy="0"/>
          <a:chOff x="0" y="0"/>
          <a:chExt cx="0" cy="0"/>
        </a:xfrm>
      </p:grpSpPr>
      <p:pic>
        <p:nvPicPr>
          <p:cNvPr id="201" name="Google Shape;201;p88"/>
          <p:cNvPicPr preferRelativeResize="0"/>
          <p:nvPr/>
        </p:nvPicPr>
        <p:blipFill rotWithShape="1">
          <a:blip r:embed="rId2">
            <a:alphaModFix/>
          </a:blip>
          <a:srcRect b="0" l="0" r="0" t="0"/>
          <a:stretch/>
        </p:blipFill>
        <p:spPr>
          <a:xfrm>
            <a:off x="0" y="223"/>
            <a:ext cx="12192000" cy="6857554"/>
          </a:xfrm>
          <a:prstGeom prst="rect">
            <a:avLst/>
          </a:prstGeom>
          <a:noFill/>
          <a:ln>
            <a:noFill/>
          </a:ln>
        </p:spPr>
      </p:pic>
      <p:pic>
        <p:nvPicPr>
          <p:cNvPr id="202" name="Google Shape;202;p88"/>
          <p:cNvPicPr preferRelativeResize="0"/>
          <p:nvPr/>
        </p:nvPicPr>
        <p:blipFill rotWithShape="1">
          <a:blip r:embed="rId3">
            <a:alphaModFix/>
          </a:blip>
          <a:srcRect b="0" l="0" r="0" t="0"/>
          <a:stretch/>
        </p:blipFill>
        <p:spPr>
          <a:xfrm>
            <a:off x="738783" y="359017"/>
            <a:ext cx="1848347" cy="84552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p:cSld name="Título y objetos">
    <p:spTree>
      <p:nvGrpSpPr>
        <p:cNvPr id="203" name="Shape 203"/>
        <p:cNvGrpSpPr/>
        <p:nvPr/>
      </p:nvGrpSpPr>
      <p:grpSpPr>
        <a:xfrm>
          <a:off x="0" y="0"/>
          <a:ext cx="0" cy="0"/>
          <a:chOff x="0" y="0"/>
          <a:chExt cx="0" cy="0"/>
        </a:xfrm>
      </p:grpSpPr>
      <p:pic>
        <p:nvPicPr>
          <p:cNvPr id="204" name="Google Shape;204;p89"/>
          <p:cNvPicPr preferRelativeResize="0"/>
          <p:nvPr/>
        </p:nvPicPr>
        <p:blipFill rotWithShape="1">
          <a:blip r:embed="rId2">
            <a:alphaModFix/>
          </a:blip>
          <a:srcRect b="0" l="0" r="0" t="0"/>
          <a:stretch/>
        </p:blipFill>
        <p:spPr>
          <a:xfrm>
            <a:off x="0" y="223"/>
            <a:ext cx="12192000" cy="6857554"/>
          </a:xfrm>
          <a:prstGeom prst="rect">
            <a:avLst/>
          </a:prstGeom>
          <a:noFill/>
          <a:ln>
            <a:noFill/>
          </a:ln>
        </p:spPr>
      </p:pic>
      <p:pic>
        <p:nvPicPr>
          <p:cNvPr id="205" name="Google Shape;205;p89"/>
          <p:cNvPicPr preferRelativeResize="0"/>
          <p:nvPr/>
        </p:nvPicPr>
        <p:blipFill rotWithShape="1">
          <a:blip r:embed="rId3">
            <a:alphaModFix/>
          </a:blip>
          <a:srcRect b="0" l="0" r="0" t="0"/>
          <a:stretch/>
        </p:blipFill>
        <p:spPr>
          <a:xfrm>
            <a:off x="10680251" y="233787"/>
            <a:ext cx="870469" cy="1368828"/>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p:cSld name="Dos objetos">
    <p:spTree>
      <p:nvGrpSpPr>
        <p:cNvPr id="206" name="Shape 206"/>
        <p:cNvGrpSpPr/>
        <p:nvPr/>
      </p:nvGrpSpPr>
      <p:grpSpPr>
        <a:xfrm>
          <a:off x="0" y="0"/>
          <a:ext cx="0" cy="0"/>
          <a:chOff x="0" y="0"/>
          <a:chExt cx="0" cy="0"/>
        </a:xfrm>
      </p:grpSpPr>
      <p:pic>
        <p:nvPicPr>
          <p:cNvPr id="207" name="Google Shape;207;p90"/>
          <p:cNvPicPr preferRelativeResize="0"/>
          <p:nvPr/>
        </p:nvPicPr>
        <p:blipFill rotWithShape="1">
          <a:blip r:embed="rId2">
            <a:alphaModFix/>
          </a:blip>
          <a:srcRect b="0" l="0" r="0" t="0"/>
          <a:stretch/>
        </p:blipFill>
        <p:spPr>
          <a:xfrm>
            <a:off x="0" y="223"/>
            <a:ext cx="12192000" cy="6857554"/>
          </a:xfrm>
          <a:prstGeom prst="rect">
            <a:avLst/>
          </a:prstGeom>
          <a:noFill/>
          <a:ln>
            <a:noFill/>
          </a:ln>
        </p:spPr>
      </p:pic>
      <p:sp>
        <p:nvSpPr>
          <p:cNvPr id="208" name="Google Shape;208;p90"/>
          <p:cNvSpPr txBox="1"/>
          <p:nvPr>
            <p:ph type="title"/>
          </p:nvPr>
        </p:nvSpPr>
        <p:spPr>
          <a:xfrm>
            <a:off x="1942829" y="2245518"/>
            <a:ext cx="8306341" cy="132556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rgbClr val="780C53"/>
              </a:buClr>
              <a:buSzPts val="4800"/>
              <a:buFont typeface="Calibri"/>
              <a:buNone/>
              <a:defRPr b="1" i="0" sz="4800" u="none" cap="none" strike="noStrike">
                <a:solidFill>
                  <a:srgbClr val="780C5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209" name="Google Shape;209;p90">
            <a:hlinkClick r:id="rId3"/>
          </p:cNvPr>
          <p:cNvPicPr preferRelativeResize="0"/>
          <p:nvPr/>
        </p:nvPicPr>
        <p:blipFill rotWithShape="1">
          <a:blip r:embed="rId4">
            <a:alphaModFix/>
          </a:blip>
          <a:srcRect b="0" l="0" r="0" t="0"/>
          <a:stretch/>
        </p:blipFill>
        <p:spPr>
          <a:xfrm>
            <a:off x="5138916" y="4012838"/>
            <a:ext cx="432491" cy="440179"/>
          </a:xfrm>
          <a:prstGeom prst="rect">
            <a:avLst/>
          </a:prstGeom>
          <a:noFill/>
          <a:ln>
            <a:noFill/>
          </a:ln>
        </p:spPr>
      </p:pic>
      <p:pic>
        <p:nvPicPr>
          <p:cNvPr id="210" name="Google Shape;210;p90">
            <a:hlinkClick r:id="rId5"/>
          </p:cNvPr>
          <p:cNvPicPr preferRelativeResize="0"/>
          <p:nvPr/>
        </p:nvPicPr>
        <p:blipFill rotWithShape="1">
          <a:blip r:embed="rId6">
            <a:alphaModFix/>
          </a:blip>
          <a:srcRect b="0" l="0" r="0" t="0"/>
          <a:stretch/>
        </p:blipFill>
        <p:spPr>
          <a:xfrm>
            <a:off x="5974104" y="4004585"/>
            <a:ext cx="432491" cy="440179"/>
          </a:xfrm>
          <a:prstGeom prst="rect">
            <a:avLst/>
          </a:prstGeom>
          <a:noFill/>
          <a:ln>
            <a:noFill/>
          </a:ln>
        </p:spPr>
      </p:pic>
      <p:pic>
        <p:nvPicPr>
          <p:cNvPr id="211" name="Google Shape;211;p90">
            <a:hlinkClick r:id="rId7"/>
          </p:cNvPr>
          <p:cNvPicPr preferRelativeResize="0"/>
          <p:nvPr/>
        </p:nvPicPr>
        <p:blipFill rotWithShape="1">
          <a:blip r:embed="rId8">
            <a:alphaModFix/>
          </a:blip>
          <a:srcRect b="0" l="0" r="0" t="0"/>
          <a:stretch/>
        </p:blipFill>
        <p:spPr>
          <a:xfrm>
            <a:off x="6797262" y="4003589"/>
            <a:ext cx="432491" cy="440179"/>
          </a:xfrm>
          <a:prstGeom prst="rect">
            <a:avLst/>
          </a:prstGeom>
          <a:noFill/>
          <a:ln>
            <a:noFill/>
          </a:ln>
        </p:spPr>
      </p:pic>
      <p:sp>
        <p:nvSpPr>
          <p:cNvPr id="212" name="Google Shape;212;p90"/>
          <p:cNvSpPr txBox="1"/>
          <p:nvPr/>
        </p:nvSpPr>
        <p:spPr>
          <a:xfrm>
            <a:off x="5571407" y="3494449"/>
            <a:ext cx="124300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600">
                <a:solidFill>
                  <a:srgbClr val="780C53"/>
                </a:solidFill>
                <a:latin typeface="Calibri"/>
                <a:ea typeface="Calibri"/>
                <a:cs typeface="Calibri"/>
                <a:sym typeface="Calibri"/>
              </a:rPr>
              <a:t>Síguenos en</a:t>
            </a:r>
            <a:r>
              <a:rPr b="1" lang="es-CO" sz="900">
                <a:solidFill>
                  <a:srgbClr val="780C53"/>
                </a:solidFill>
                <a:latin typeface="Calibri"/>
                <a:ea typeface="Calibri"/>
                <a:cs typeface="Calibri"/>
                <a:sym typeface="Calibri"/>
              </a:rPr>
              <a:t>:  </a:t>
            </a:r>
            <a:endParaRPr/>
          </a:p>
        </p:txBody>
      </p:sp>
      <p:sp>
        <p:nvSpPr>
          <p:cNvPr id="213" name="Google Shape;213;p90">
            <a:hlinkClick r:id="rId9"/>
          </p:cNvPr>
          <p:cNvSpPr/>
          <p:nvPr/>
        </p:nvSpPr>
        <p:spPr>
          <a:xfrm>
            <a:off x="5139519" y="4620270"/>
            <a:ext cx="220112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2400">
                <a:solidFill>
                  <a:srgbClr val="BED100"/>
                </a:solidFill>
                <a:latin typeface="Calibri"/>
                <a:ea typeface="Calibri"/>
                <a:cs typeface="Calibri"/>
                <a:sym typeface="Calibri"/>
              </a:rPr>
              <a:t>www.idu.gov.co</a:t>
            </a:r>
            <a:endParaRPr/>
          </a:p>
        </p:txBody>
      </p:sp>
      <p:pic>
        <p:nvPicPr>
          <p:cNvPr id="214" name="Google Shape;214;p90"/>
          <p:cNvPicPr preferRelativeResize="0"/>
          <p:nvPr/>
        </p:nvPicPr>
        <p:blipFill rotWithShape="1">
          <a:blip r:embed="rId10">
            <a:alphaModFix/>
          </a:blip>
          <a:srcRect b="0" l="0" r="0" t="0"/>
          <a:stretch/>
        </p:blipFill>
        <p:spPr>
          <a:xfrm>
            <a:off x="482878" y="390345"/>
            <a:ext cx="2380939" cy="10891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Diseño personalizado">
  <p:cSld name="4_Diseño personalizado">
    <p:spTree>
      <p:nvGrpSpPr>
        <p:cNvPr id="36" name="Shape 36"/>
        <p:cNvGrpSpPr/>
        <p:nvPr/>
      </p:nvGrpSpPr>
      <p:grpSpPr>
        <a:xfrm>
          <a:off x="0" y="0"/>
          <a:ext cx="0" cy="0"/>
          <a:chOff x="0" y="0"/>
          <a:chExt cx="0" cy="0"/>
        </a:xfrm>
      </p:grpSpPr>
      <p:pic>
        <p:nvPicPr>
          <p:cNvPr id="37" name="Google Shape;37;p50"/>
          <p:cNvPicPr preferRelativeResize="0"/>
          <p:nvPr/>
        </p:nvPicPr>
        <p:blipFill rotWithShape="1">
          <a:blip r:embed="rId2">
            <a:alphaModFix/>
          </a:blip>
          <a:srcRect b="0" l="0" r="0" t="0"/>
          <a:stretch/>
        </p:blipFill>
        <p:spPr>
          <a:xfrm>
            <a:off x="0" y="447"/>
            <a:ext cx="12192000" cy="6857554"/>
          </a:xfrm>
          <a:prstGeom prst="rect">
            <a:avLst/>
          </a:prstGeom>
          <a:noFill/>
          <a:ln>
            <a:noFill/>
          </a:ln>
        </p:spPr>
      </p:pic>
      <p:sp>
        <p:nvSpPr>
          <p:cNvPr id="38" name="Google Shape;38;p50"/>
          <p:cNvSpPr txBox="1"/>
          <p:nvPr>
            <p:ph idx="1" type="body"/>
          </p:nvPr>
        </p:nvSpPr>
        <p:spPr>
          <a:xfrm>
            <a:off x="1430431" y="1126877"/>
            <a:ext cx="7418922" cy="36222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1D8A72"/>
              </a:buClr>
              <a:buSzPts val="2000"/>
              <a:buNone/>
              <a:defRPr b="1" sz="2000">
                <a:solidFill>
                  <a:srgbClr val="1D8A7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50"/>
          <p:cNvSpPr txBox="1"/>
          <p:nvPr>
            <p:ph type="title"/>
          </p:nvPr>
        </p:nvSpPr>
        <p:spPr>
          <a:xfrm>
            <a:off x="1430431" y="435225"/>
            <a:ext cx="7418922" cy="6188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94456"/>
              </a:buClr>
              <a:buSzPts val="2200"/>
              <a:buFont typeface="Calibri"/>
              <a:buNone/>
              <a:defRPr b="1" sz="2200">
                <a:solidFill>
                  <a:srgbClr val="09445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50"/>
          <p:cNvSpPr txBox="1"/>
          <p:nvPr>
            <p:ph idx="2" type="body"/>
          </p:nvPr>
        </p:nvSpPr>
        <p:spPr>
          <a:xfrm>
            <a:off x="1430430" y="5276850"/>
            <a:ext cx="8318888" cy="1066800"/>
          </a:xfrm>
          <a:prstGeom prst="rect">
            <a:avLst/>
          </a:prstGeom>
          <a:noFill/>
          <a:ln>
            <a:noFill/>
          </a:ln>
        </p:spPr>
        <p:txBody>
          <a:bodyPr anchorCtr="0" anchor="t" bIns="45700" lIns="91425" spcFirstLastPara="1" rIns="91425" wrap="square" tIns="45700">
            <a:normAutofit/>
          </a:bodyPr>
          <a:lstStyle>
            <a:lvl1pPr indent="-228600" lvl="0" marL="457200" algn="just">
              <a:lnSpc>
                <a:spcPct val="90000"/>
              </a:lnSpc>
              <a:spcBef>
                <a:spcPts val="1000"/>
              </a:spcBef>
              <a:spcAft>
                <a:spcPts val="0"/>
              </a:spcAft>
              <a:buClr>
                <a:srgbClr val="3F3F3F"/>
              </a:buClr>
              <a:buSzPts val="1800"/>
              <a:buFont typeface="Calibri"/>
              <a:buNone/>
              <a:defRPr sz="1800"/>
            </a:lvl1pPr>
            <a:lvl2pPr indent="-279400" lvl="1" marL="914400" algn="l">
              <a:lnSpc>
                <a:spcPct val="90000"/>
              </a:lnSpc>
              <a:spcBef>
                <a:spcPts val="500"/>
              </a:spcBef>
              <a:spcAft>
                <a:spcPts val="0"/>
              </a:spcAft>
              <a:buClr>
                <a:schemeClr val="dk1"/>
              </a:buClr>
              <a:buSzPts val="800"/>
              <a:buChar char="•"/>
              <a:defRPr sz="800"/>
            </a:lvl2pPr>
            <a:lvl3pPr indent="-279400" lvl="2" marL="1371600" algn="l">
              <a:lnSpc>
                <a:spcPct val="90000"/>
              </a:lnSpc>
              <a:spcBef>
                <a:spcPts val="500"/>
              </a:spcBef>
              <a:spcAft>
                <a:spcPts val="0"/>
              </a:spcAft>
              <a:buClr>
                <a:schemeClr val="dk1"/>
              </a:buClr>
              <a:buSzPts val="800"/>
              <a:buChar char="•"/>
              <a:defRPr sz="800"/>
            </a:lvl3pPr>
            <a:lvl4pPr indent="-279400" lvl="3" marL="1828800" algn="l">
              <a:lnSpc>
                <a:spcPct val="90000"/>
              </a:lnSpc>
              <a:spcBef>
                <a:spcPts val="500"/>
              </a:spcBef>
              <a:spcAft>
                <a:spcPts val="0"/>
              </a:spcAft>
              <a:buClr>
                <a:schemeClr val="dk1"/>
              </a:buClr>
              <a:buSzPts val="800"/>
              <a:buChar char="•"/>
              <a:defRPr sz="800"/>
            </a:lvl4pPr>
            <a:lvl5pPr indent="-279400" lvl="4" marL="2286000" algn="l">
              <a:lnSpc>
                <a:spcPct val="90000"/>
              </a:lnSpc>
              <a:spcBef>
                <a:spcPts val="500"/>
              </a:spcBef>
              <a:spcAft>
                <a:spcPts val="0"/>
              </a:spcAft>
              <a:buClr>
                <a:schemeClr val="dk1"/>
              </a:buClr>
              <a:buSzPts val="800"/>
              <a:buChar char="•"/>
              <a:defRPr sz="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50"/>
          <p:cNvSpPr txBox="1"/>
          <p:nvPr>
            <p:ph idx="3" type="body"/>
          </p:nvPr>
        </p:nvSpPr>
        <p:spPr>
          <a:xfrm>
            <a:off x="2959292" y="1951838"/>
            <a:ext cx="7353779" cy="28622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3F3F3F"/>
              </a:buClr>
              <a:buSzPts val="2200"/>
              <a:buNone/>
              <a:defRPr sz="2200">
                <a:solidFill>
                  <a:srgbClr val="3F3F3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2" name="Google Shape;42;p50"/>
          <p:cNvPicPr preferRelativeResize="0"/>
          <p:nvPr/>
        </p:nvPicPr>
        <p:blipFill rotWithShape="1">
          <a:blip r:embed="rId3">
            <a:alphaModFix/>
          </a:blip>
          <a:srcRect b="0" l="0" r="0" t="0"/>
          <a:stretch/>
        </p:blipFill>
        <p:spPr>
          <a:xfrm>
            <a:off x="10680251" y="233787"/>
            <a:ext cx="870469" cy="1368828"/>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p:cSld name="Título y objetos">
    <p:spTree>
      <p:nvGrpSpPr>
        <p:cNvPr id="216" name="Shape 216"/>
        <p:cNvGrpSpPr/>
        <p:nvPr/>
      </p:nvGrpSpPr>
      <p:grpSpPr>
        <a:xfrm>
          <a:off x="0" y="0"/>
          <a:ext cx="0" cy="0"/>
          <a:chOff x="0" y="0"/>
          <a:chExt cx="0" cy="0"/>
        </a:xfrm>
      </p:grpSpPr>
      <p:pic>
        <p:nvPicPr>
          <p:cNvPr id="217" name="Google Shape;217;p92"/>
          <p:cNvPicPr preferRelativeResize="0"/>
          <p:nvPr/>
        </p:nvPicPr>
        <p:blipFill rotWithShape="1">
          <a:blip r:embed="rId2">
            <a:alphaModFix/>
          </a:blip>
          <a:srcRect b="0" l="0" r="0" t="0"/>
          <a:stretch/>
        </p:blipFill>
        <p:spPr>
          <a:xfrm>
            <a:off x="0" y="223"/>
            <a:ext cx="12192000" cy="6857554"/>
          </a:xfrm>
          <a:prstGeom prst="rect">
            <a:avLst/>
          </a:prstGeom>
          <a:noFill/>
          <a:ln>
            <a:noFill/>
          </a:ln>
        </p:spPr>
      </p:pic>
      <p:sp>
        <p:nvSpPr>
          <p:cNvPr id="218" name="Google Shape;218;p92"/>
          <p:cNvSpPr txBox="1"/>
          <p:nvPr/>
        </p:nvSpPr>
        <p:spPr>
          <a:xfrm>
            <a:off x="0" y="6653959"/>
            <a:ext cx="12192000"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900">
                <a:solidFill>
                  <a:srgbClr val="ADB608"/>
                </a:solidFill>
                <a:latin typeface="Merriweather Sans"/>
                <a:ea typeface="Merriweather Sans"/>
                <a:cs typeface="Merriweather Sans"/>
                <a:sym typeface="Merriweather Sans"/>
              </a:rPr>
              <a:t>FO-CO-03 Versión 6</a:t>
            </a:r>
            <a:endParaRPr b="1" sz="900">
              <a:solidFill>
                <a:srgbClr val="ADB608"/>
              </a:solidFill>
              <a:latin typeface="Calibri"/>
              <a:ea typeface="Calibri"/>
              <a:cs typeface="Calibri"/>
              <a:sym typeface="Calibri"/>
            </a:endParaRPr>
          </a:p>
        </p:txBody>
      </p:sp>
      <p:pic>
        <p:nvPicPr>
          <p:cNvPr id="219" name="Google Shape;219;p92"/>
          <p:cNvPicPr preferRelativeResize="0"/>
          <p:nvPr/>
        </p:nvPicPr>
        <p:blipFill rotWithShape="1">
          <a:blip r:embed="rId3">
            <a:alphaModFix/>
          </a:blip>
          <a:srcRect b="0" l="0" r="0" t="0"/>
          <a:stretch/>
        </p:blipFill>
        <p:spPr>
          <a:xfrm>
            <a:off x="482878" y="240873"/>
            <a:ext cx="2380939" cy="1089164"/>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p:cSld name="Diseño personalizado">
    <p:spTree>
      <p:nvGrpSpPr>
        <p:cNvPr id="220" name="Shape 220"/>
        <p:cNvGrpSpPr/>
        <p:nvPr/>
      </p:nvGrpSpPr>
      <p:grpSpPr>
        <a:xfrm>
          <a:off x="0" y="0"/>
          <a:ext cx="0" cy="0"/>
          <a:chOff x="0" y="0"/>
          <a:chExt cx="0" cy="0"/>
        </a:xfrm>
      </p:grpSpPr>
      <p:pic>
        <p:nvPicPr>
          <p:cNvPr id="221" name="Google Shape;221;p93"/>
          <p:cNvPicPr preferRelativeResize="0"/>
          <p:nvPr/>
        </p:nvPicPr>
        <p:blipFill rotWithShape="1">
          <a:blip r:embed="rId2">
            <a:alphaModFix/>
          </a:blip>
          <a:srcRect b="0" l="0" r="0" t="0"/>
          <a:stretch/>
        </p:blipFill>
        <p:spPr>
          <a:xfrm>
            <a:off x="0" y="223"/>
            <a:ext cx="12192000" cy="6857554"/>
          </a:xfrm>
          <a:prstGeom prst="rect">
            <a:avLst/>
          </a:prstGeom>
          <a:noFill/>
          <a:ln>
            <a:noFill/>
          </a:ln>
        </p:spPr>
      </p:pic>
      <p:pic>
        <p:nvPicPr>
          <p:cNvPr id="222" name="Google Shape;222;p93"/>
          <p:cNvPicPr preferRelativeResize="0"/>
          <p:nvPr/>
        </p:nvPicPr>
        <p:blipFill rotWithShape="1">
          <a:blip r:embed="rId3">
            <a:alphaModFix/>
          </a:blip>
          <a:srcRect b="0" l="0" r="0" t="0"/>
          <a:stretch/>
        </p:blipFill>
        <p:spPr>
          <a:xfrm>
            <a:off x="462095" y="232446"/>
            <a:ext cx="2401722" cy="1098671"/>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p:cSld name="Encabezado de sección">
    <p:spTree>
      <p:nvGrpSpPr>
        <p:cNvPr id="223" name="Shape 223"/>
        <p:cNvGrpSpPr/>
        <p:nvPr/>
      </p:nvGrpSpPr>
      <p:grpSpPr>
        <a:xfrm>
          <a:off x="0" y="0"/>
          <a:ext cx="0" cy="0"/>
          <a:chOff x="0" y="0"/>
          <a:chExt cx="0" cy="0"/>
        </a:xfrm>
      </p:grpSpPr>
      <p:pic>
        <p:nvPicPr>
          <p:cNvPr id="224" name="Google Shape;224;p94"/>
          <p:cNvPicPr preferRelativeResize="0"/>
          <p:nvPr/>
        </p:nvPicPr>
        <p:blipFill rotWithShape="1">
          <a:blip r:embed="rId2">
            <a:alphaModFix/>
          </a:blip>
          <a:srcRect b="0" l="0" r="0" t="0"/>
          <a:stretch/>
        </p:blipFill>
        <p:spPr>
          <a:xfrm>
            <a:off x="0" y="223"/>
            <a:ext cx="12192000" cy="6857554"/>
          </a:xfrm>
          <a:prstGeom prst="rect">
            <a:avLst/>
          </a:prstGeom>
          <a:noFill/>
          <a:ln>
            <a:noFill/>
          </a:ln>
        </p:spPr>
      </p:pic>
      <p:pic>
        <p:nvPicPr>
          <p:cNvPr id="225" name="Google Shape;225;p94"/>
          <p:cNvPicPr preferRelativeResize="0"/>
          <p:nvPr/>
        </p:nvPicPr>
        <p:blipFill rotWithShape="1">
          <a:blip r:embed="rId3">
            <a:alphaModFix/>
          </a:blip>
          <a:srcRect b="0" l="0" r="0" t="0"/>
          <a:stretch/>
        </p:blipFill>
        <p:spPr>
          <a:xfrm>
            <a:off x="738783" y="359017"/>
            <a:ext cx="1848347" cy="845529"/>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p:cSld name="Dos objetos">
    <p:spTree>
      <p:nvGrpSpPr>
        <p:cNvPr id="226" name="Shape 226"/>
        <p:cNvGrpSpPr/>
        <p:nvPr/>
      </p:nvGrpSpPr>
      <p:grpSpPr>
        <a:xfrm>
          <a:off x="0" y="0"/>
          <a:ext cx="0" cy="0"/>
          <a:chOff x="0" y="0"/>
          <a:chExt cx="0" cy="0"/>
        </a:xfrm>
      </p:grpSpPr>
      <p:pic>
        <p:nvPicPr>
          <p:cNvPr id="227" name="Google Shape;227;p95"/>
          <p:cNvPicPr preferRelativeResize="0"/>
          <p:nvPr/>
        </p:nvPicPr>
        <p:blipFill rotWithShape="1">
          <a:blip r:embed="rId2">
            <a:alphaModFix/>
          </a:blip>
          <a:srcRect b="0" l="0" r="0" t="0"/>
          <a:stretch/>
        </p:blipFill>
        <p:spPr>
          <a:xfrm>
            <a:off x="0" y="223"/>
            <a:ext cx="12192000" cy="6857554"/>
          </a:xfrm>
          <a:prstGeom prst="rect">
            <a:avLst/>
          </a:prstGeom>
          <a:noFill/>
          <a:ln>
            <a:noFill/>
          </a:ln>
        </p:spPr>
      </p:pic>
      <p:pic>
        <p:nvPicPr>
          <p:cNvPr id="228" name="Google Shape;228;p95"/>
          <p:cNvPicPr preferRelativeResize="0"/>
          <p:nvPr/>
        </p:nvPicPr>
        <p:blipFill rotWithShape="1">
          <a:blip r:embed="rId3">
            <a:alphaModFix/>
          </a:blip>
          <a:srcRect b="0" l="0" r="0" t="0"/>
          <a:stretch/>
        </p:blipFill>
        <p:spPr>
          <a:xfrm>
            <a:off x="10680251" y="233787"/>
            <a:ext cx="870469" cy="1368828"/>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Diapositiva de título">
    <p:spTree>
      <p:nvGrpSpPr>
        <p:cNvPr id="229" name="Shape 229"/>
        <p:cNvGrpSpPr/>
        <p:nvPr/>
      </p:nvGrpSpPr>
      <p:grpSpPr>
        <a:xfrm>
          <a:off x="0" y="0"/>
          <a:ext cx="0" cy="0"/>
          <a:chOff x="0" y="0"/>
          <a:chExt cx="0" cy="0"/>
        </a:xfrm>
      </p:grpSpPr>
      <p:pic>
        <p:nvPicPr>
          <p:cNvPr id="230" name="Google Shape;230;p96"/>
          <p:cNvPicPr preferRelativeResize="0"/>
          <p:nvPr/>
        </p:nvPicPr>
        <p:blipFill rotWithShape="1">
          <a:blip r:embed="rId2">
            <a:alphaModFix/>
          </a:blip>
          <a:srcRect b="0" l="0" r="0" t="0"/>
          <a:stretch/>
        </p:blipFill>
        <p:spPr>
          <a:xfrm>
            <a:off x="0" y="447"/>
            <a:ext cx="12192000" cy="6857554"/>
          </a:xfrm>
          <a:prstGeom prst="rect">
            <a:avLst/>
          </a:prstGeom>
          <a:noFill/>
          <a:ln>
            <a:noFill/>
          </a:ln>
        </p:spPr>
      </p:pic>
      <p:sp>
        <p:nvSpPr>
          <p:cNvPr id="231" name="Google Shape;231;p96"/>
          <p:cNvSpPr txBox="1"/>
          <p:nvPr>
            <p:ph type="title"/>
          </p:nvPr>
        </p:nvSpPr>
        <p:spPr>
          <a:xfrm>
            <a:off x="1942829" y="2245518"/>
            <a:ext cx="8306341" cy="132556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rgbClr val="094456"/>
              </a:buClr>
              <a:buSzPts val="4800"/>
              <a:buFont typeface="Calibri"/>
              <a:buNone/>
              <a:defRPr b="1" i="0" sz="4800" u="none" cap="none" strike="noStrike">
                <a:solidFill>
                  <a:srgbClr val="09445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232" name="Google Shape;232;p96">
            <a:hlinkClick r:id="rId3"/>
          </p:cNvPr>
          <p:cNvPicPr preferRelativeResize="0"/>
          <p:nvPr/>
        </p:nvPicPr>
        <p:blipFill rotWithShape="1">
          <a:blip r:embed="rId4">
            <a:alphaModFix/>
          </a:blip>
          <a:srcRect b="0" l="0" r="0" t="0"/>
          <a:stretch/>
        </p:blipFill>
        <p:spPr>
          <a:xfrm>
            <a:off x="5138916" y="4012838"/>
            <a:ext cx="432491" cy="440179"/>
          </a:xfrm>
          <a:prstGeom prst="rect">
            <a:avLst/>
          </a:prstGeom>
          <a:noFill/>
          <a:ln>
            <a:noFill/>
          </a:ln>
        </p:spPr>
      </p:pic>
      <p:pic>
        <p:nvPicPr>
          <p:cNvPr id="233" name="Google Shape;233;p96">
            <a:hlinkClick r:id="rId5"/>
          </p:cNvPr>
          <p:cNvPicPr preferRelativeResize="0"/>
          <p:nvPr/>
        </p:nvPicPr>
        <p:blipFill rotWithShape="1">
          <a:blip r:embed="rId6">
            <a:alphaModFix/>
          </a:blip>
          <a:srcRect b="0" l="0" r="0" t="0"/>
          <a:stretch/>
        </p:blipFill>
        <p:spPr>
          <a:xfrm>
            <a:off x="5974104" y="4004585"/>
            <a:ext cx="432491" cy="440179"/>
          </a:xfrm>
          <a:prstGeom prst="rect">
            <a:avLst/>
          </a:prstGeom>
          <a:noFill/>
          <a:ln>
            <a:noFill/>
          </a:ln>
        </p:spPr>
      </p:pic>
      <p:pic>
        <p:nvPicPr>
          <p:cNvPr id="234" name="Google Shape;234;p96">
            <a:hlinkClick r:id="rId7"/>
          </p:cNvPr>
          <p:cNvPicPr preferRelativeResize="0"/>
          <p:nvPr/>
        </p:nvPicPr>
        <p:blipFill rotWithShape="1">
          <a:blip r:embed="rId8">
            <a:alphaModFix/>
          </a:blip>
          <a:srcRect b="0" l="0" r="0" t="0"/>
          <a:stretch/>
        </p:blipFill>
        <p:spPr>
          <a:xfrm>
            <a:off x="6797262" y="4003589"/>
            <a:ext cx="432491" cy="440179"/>
          </a:xfrm>
          <a:prstGeom prst="rect">
            <a:avLst/>
          </a:prstGeom>
          <a:noFill/>
          <a:ln>
            <a:noFill/>
          </a:ln>
        </p:spPr>
      </p:pic>
      <p:sp>
        <p:nvSpPr>
          <p:cNvPr id="235" name="Google Shape;235;p96"/>
          <p:cNvSpPr txBox="1"/>
          <p:nvPr/>
        </p:nvSpPr>
        <p:spPr>
          <a:xfrm>
            <a:off x="5571407" y="3494449"/>
            <a:ext cx="124300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600">
                <a:solidFill>
                  <a:srgbClr val="084356"/>
                </a:solidFill>
                <a:latin typeface="Calibri"/>
                <a:ea typeface="Calibri"/>
                <a:cs typeface="Calibri"/>
                <a:sym typeface="Calibri"/>
              </a:rPr>
              <a:t>Síguenos en</a:t>
            </a:r>
            <a:r>
              <a:rPr b="1" lang="es-CO" sz="900">
                <a:solidFill>
                  <a:srgbClr val="084356"/>
                </a:solidFill>
                <a:latin typeface="Calibri"/>
                <a:ea typeface="Calibri"/>
                <a:cs typeface="Calibri"/>
                <a:sym typeface="Calibri"/>
              </a:rPr>
              <a:t>:  </a:t>
            </a:r>
            <a:endParaRPr/>
          </a:p>
        </p:txBody>
      </p:sp>
      <p:sp>
        <p:nvSpPr>
          <p:cNvPr id="236" name="Google Shape;236;p96">
            <a:hlinkClick r:id="rId9"/>
          </p:cNvPr>
          <p:cNvSpPr/>
          <p:nvPr/>
        </p:nvSpPr>
        <p:spPr>
          <a:xfrm>
            <a:off x="5139519" y="4620270"/>
            <a:ext cx="220112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2400">
                <a:solidFill>
                  <a:srgbClr val="BED100"/>
                </a:solidFill>
                <a:latin typeface="Calibri"/>
                <a:ea typeface="Calibri"/>
                <a:cs typeface="Calibri"/>
                <a:sym typeface="Calibri"/>
              </a:rPr>
              <a:t>www.idu.gov.co</a:t>
            </a:r>
            <a:endParaRPr/>
          </a:p>
        </p:txBody>
      </p:sp>
      <p:pic>
        <p:nvPicPr>
          <p:cNvPr id="237" name="Google Shape;237;p96"/>
          <p:cNvPicPr preferRelativeResize="0"/>
          <p:nvPr/>
        </p:nvPicPr>
        <p:blipFill rotWithShape="1">
          <a:blip r:embed="rId10">
            <a:alphaModFix/>
          </a:blip>
          <a:srcRect b="0" l="0" r="0" t="0"/>
          <a:stretch/>
        </p:blipFill>
        <p:spPr>
          <a:xfrm>
            <a:off x="482878" y="390345"/>
            <a:ext cx="2380939" cy="1089164"/>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p:cSld name="Dos objetos">
    <p:spTree>
      <p:nvGrpSpPr>
        <p:cNvPr id="239" name="Shape 239"/>
        <p:cNvGrpSpPr/>
        <p:nvPr/>
      </p:nvGrpSpPr>
      <p:grpSpPr>
        <a:xfrm>
          <a:off x="0" y="0"/>
          <a:ext cx="0" cy="0"/>
          <a:chOff x="0" y="0"/>
          <a:chExt cx="0" cy="0"/>
        </a:xfrm>
      </p:grpSpPr>
      <p:pic>
        <p:nvPicPr>
          <p:cNvPr id="240" name="Google Shape;240;p98"/>
          <p:cNvPicPr preferRelativeResize="0"/>
          <p:nvPr/>
        </p:nvPicPr>
        <p:blipFill rotWithShape="1">
          <a:blip r:embed="rId2">
            <a:alphaModFix/>
          </a:blip>
          <a:srcRect b="0" l="0" r="0" t="0"/>
          <a:stretch/>
        </p:blipFill>
        <p:spPr>
          <a:xfrm>
            <a:off x="0" y="223"/>
            <a:ext cx="12192000" cy="6857554"/>
          </a:xfrm>
          <a:prstGeom prst="rect">
            <a:avLst/>
          </a:prstGeom>
          <a:noFill/>
          <a:ln>
            <a:noFill/>
          </a:ln>
        </p:spPr>
      </p:pic>
      <p:sp>
        <p:nvSpPr>
          <p:cNvPr id="241" name="Google Shape;241;p98"/>
          <p:cNvSpPr txBox="1"/>
          <p:nvPr/>
        </p:nvSpPr>
        <p:spPr>
          <a:xfrm>
            <a:off x="0" y="6653959"/>
            <a:ext cx="12192000"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900">
                <a:solidFill>
                  <a:srgbClr val="ADB608"/>
                </a:solidFill>
                <a:latin typeface="Merriweather Sans"/>
                <a:ea typeface="Merriweather Sans"/>
                <a:cs typeface="Merriweather Sans"/>
                <a:sym typeface="Merriweather Sans"/>
              </a:rPr>
              <a:t>FO-CO-03 Versión 6</a:t>
            </a:r>
            <a:endParaRPr b="1" sz="900">
              <a:solidFill>
                <a:srgbClr val="ADB608"/>
              </a:solidFill>
              <a:latin typeface="Calibri"/>
              <a:ea typeface="Calibri"/>
              <a:cs typeface="Calibri"/>
              <a:sym typeface="Calibri"/>
            </a:endParaRPr>
          </a:p>
        </p:txBody>
      </p:sp>
      <p:pic>
        <p:nvPicPr>
          <p:cNvPr id="242" name="Google Shape;242;p98"/>
          <p:cNvPicPr preferRelativeResize="0"/>
          <p:nvPr/>
        </p:nvPicPr>
        <p:blipFill rotWithShape="1">
          <a:blip r:embed="rId3">
            <a:alphaModFix/>
          </a:blip>
          <a:srcRect b="0" l="0" r="0" t="0"/>
          <a:stretch/>
        </p:blipFill>
        <p:spPr>
          <a:xfrm>
            <a:off x="482878" y="240873"/>
            <a:ext cx="2380939" cy="1089164"/>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Diapositiva de título">
    <p:spTree>
      <p:nvGrpSpPr>
        <p:cNvPr id="243" name="Shape 243"/>
        <p:cNvGrpSpPr/>
        <p:nvPr/>
      </p:nvGrpSpPr>
      <p:grpSpPr>
        <a:xfrm>
          <a:off x="0" y="0"/>
          <a:ext cx="0" cy="0"/>
          <a:chOff x="0" y="0"/>
          <a:chExt cx="0" cy="0"/>
        </a:xfrm>
      </p:grpSpPr>
      <p:pic>
        <p:nvPicPr>
          <p:cNvPr id="244" name="Google Shape;244;p99"/>
          <p:cNvPicPr preferRelativeResize="0"/>
          <p:nvPr/>
        </p:nvPicPr>
        <p:blipFill rotWithShape="1">
          <a:blip r:embed="rId2">
            <a:alphaModFix/>
          </a:blip>
          <a:srcRect b="0" l="0" r="0" t="0"/>
          <a:stretch/>
        </p:blipFill>
        <p:spPr>
          <a:xfrm>
            <a:off x="0" y="223"/>
            <a:ext cx="12192000" cy="6857554"/>
          </a:xfrm>
          <a:prstGeom prst="rect">
            <a:avLst/>
          </a:prstGeom>
          <a:noFill/>
          <a:ln>
            <a:noFill/>
          </a:ln>
        </p:spPr>
      </p:pic>
      <p:pic>
        <p:nvPicPr>
          <p:cNvPr id="245" name="Google Shape;245;p99"/>
          <p:cNvPicPr preferRelativeResize="0"/>
          <p:nvPr/>
        </p:nvPicPr>
        <p:blipFill rotWithShape="1">
          <a:blip r:embed="rId3">
            <a:alphaModFix/>
          </a:blip>
          <a:srcRect b="0" l="0" r="0" t="0"/>
          <a:stretch/>
        </p:blipFill>
        <p:spPr>
          <a:xfrm>
            <a:off x="462095" y="232446"/>
            <a:ext cx="2401722" cy="109867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p:cSld name="Diseño personalizado">
    <p:spTree>
      <p:nvGrpSpPr>
        <p:cNvPr id="246" name="Shape 246"/>
        <p:cNvGrpSpPr/>
        <p:nvPr/>
      </p:nvGrpSpPr>
      <p:grpSpPr>
        <a:xfrm>
          <a:off x="0" y="0"/>
          <a:ext cx="0" cy="0"/>
          <a:chOff x="0" y="0"/>
          <a:chExt cx="0" cy="0"/>
        </a:xfrm>
      </p:grpSpPr>
      <p:pic>
        <p:nvPicPr>
          <p:cNvPr id="247" name="Google Shape;247;p100"/>
          <p:cNvPicPr preferRelativeResize="0"/>
          <p:nvPr/>
        </p:nvPicPr>
        <p:blipFill rotWithShape="1">
          <a:blip r:embed="rId2">
            <a:alphaModFix/>
          </a:blip>
          <a:srcRect b="0" l="0" r="0" t="0"/>
          <a:stretch/>
        </p:blipFill>
        <p:spPr>
          <a:xfrm>
            <a:off x="0" y="223"/>
            <a:ext cx="12192000" cy="6857554"/>
          </a:xfrm>
          <a:prstGeom prst="rect">
            <a:avLst/>
          </a:prstGeom>
          <a:noFill/>
          <a:ln>
            <a:noFill/>
          </a:ln>
        </p:spPr>
      </p:pic>
      <p:pic>
        <p:nvPicPr>
          <p:cNvPr id="248" name="Google Shape;248;p100"/>
          <p:cNvPicPr preferRelativeResize="0"/>
          <p:nvPr/>
        </p:nvPicPr>
        <p:blipFill rotWithShape="1">
          <a:blip r:embed="rId3">
            <a:alphaModFix/>
          </a:blip>
          <a:srcRect b="0" l="0" r="0" t="0"/>
          <a:stretch/>
        </p:blipFill>
        <p:spPr>
          <a:xfrm>
            <a:off x="738783" y="359017"/>
            <a:ext cx="1848347" cy="84552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p:cSld name="Título y objetos">
    <p:spTree>
      <p:nvGrpSpPr>
        <p:cNvPr id="249" name="Shape 249"/>
        <p:cNvGrpSpPr/>
        <p:nvPr/>
      </p:nvGrpSpPr>
      <p:grpSpPr>
        <a:xfrm>
          <a:off x="0" y="0"/>
          <a:ext cx="0" cy="0"/>
          <a:chOff x="0" y="0"/>
          <a:chExt cx="0" cy="0"/>
        </a:xfrm>
      </p:grpSpPr>
      <p:pic>
        <p:nvPicPr>
          <p:cNvPr id="250" name="Google Shape;250;p101"/>
          <p:cNvPicPr preferRelativeResize="0"/>
          <p:nvPr/>
        </p:nvPicPr>
        <p:blipFill rotWithShape="1">
          <a:blip r:embed="rId2">
            <a:alphaModFix/>
          </a:blip>
          <a:srcRect b="0" l="0" r="0" t="0"/>
          <a:stretch/>
        </p:blipFill>
        <p:spPr>
          <a:xfrm>
            <a:off x="0" y="223"/>
            <a:ext cx="12192000" cy="6857554"/>
          </a:xfrm>
          <a:prstGeom prst="rect">
            <a:avLst/>
          </a:prstGeom>
          <a:noFill/>
          <a:ln>
            <a:noFill/>
          </a:ln>
        </p:spPr>
      </p:pic>
      <p:pic>
        <p:nvPicPr>
          <p:cNvPr id="251" name="Google Shape;251;p101"/>
          <p:cNvPicPr preferRelativeResize="0"/>
          <p:nvPr/>
        </p:nvPicPr>
        <p:blipFill rotWithShape="1">
          <a:blip r:embed="rId3">
            <a:alphaModFix/>
          </a:blip>
          <a:srcRect b="0" l="0" r="0" t="0"/>
          <a:stretch/>
        </p:blipFill>
        <p:spPr>
          <a:xfrm>
            <a:off x="10680251" y="233787"/>
            <a:ext cx="870469" cy="1368828"/>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p:cSld name="Encabezado de sección">
    <p:spTree>
      <p:nvGrpSpPr>
        <p:cNvPr id="252" name="Shape 252"/>
        <p:cNvGrpSpPr/>
        <p:nvPr/>
      </p:nvGrpSpPr>
      <p:grpSpPr>
        <a:xfrm>
          <a:off x="0" y="0"/>
          <a:ext cx="0" cy="0"/>
          <a:chOff x="0" y="0"/>
          <a:chExt cx="0" cy="0"/>
        </a:xfrm>
      </p:grpSpPr>
      <p:pic>
        <p:nvPicPr>
          <p:cNvPr id="253" name="Google Shape;253;p102"/>
          <p:cNvPicPr preferRelativeResize="0"/>
          <p:nvPr/>
        </p:nvPicPr>
        <p:blipFill rotWithShape="1">
          <a:blip r:embed="rId2">
            <a:alphaModFix/>
          </a:blip>
          <a:srcRect b="0" l="0" r="0" t="0"/>
          <a:stretch/>
        </p:blipFill>
        <p:spPr>
          <a:xfrm>
            <a:off x="0" y="0"/>
            <a:ext cx="12192000" cy="6857554"/>
          </a:xfrm>
          <a:prstGeom prst="rect">
            <a:avLst/>
          </a:prstGeom>
          <a:noFill/>
          <a:ln>
            <a:noFill/>
          </a:ln>
        </p:spPr>
      </p:pic>
      <p:sp>
        <p:nvSpPr>
          <p:cNvPr id="254" name="Google Shape;254;p102"/>
          <p:cNvSpPr txBox="1"/>
          <p:nvPr>
            <p:ph type="title"/>
          </p:nvPr>
        </p:nvSpPr>
        <p:spPr>
          <a:xfrm>
            <a:off x="1942829" y="2245518"/>
            <a:ext cx="8306341" cy="132556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rgbClr val="FB7400"/>
              </a:buClr>
              <a:buSzPts val="4800"/>
              <a:buFont typeface="Calibri"/>
              <a:buNone/>
              <a:defRPr b="1" i="0" sz="4800" u="none" cap="none" strike="noStrike">
                <a:solidFill>
                  <a:srgbClr val="FB74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255" name="Google Shape;255;p102">
            <a:hlinkClick r:id="rId3"/>
          </p:cNvPr>
          <p:cNvPicPr preferRelativeResize="0"/>
          <p:nvPr/>
        </p:nvPicPr>
        <p:blipFill rotWithShape="1">
          <a:blip r:embed="rId4">
            <a:alphaModFix/>
          </a:blip>
          <a:srcRect b="0" l="0" r="0" t="0"/>
          <a:stretch/>
        </p:blipFill>
        <p:spPr>
          <a:xfrm>
            <a:off x="5138916" y="4012838"/>
            <a:ext cx="432491" cy="440179"/>
          </a:xfrm>
          <a:prstGeom prst="rect">
            <a:avLst/>
          </a:prstGeom>
          <a:noFill/>
          <a:ln>
            <a:noFill/>
          </a:ln>
        </p:spPr>
      </p:pic>
      <p:pic>
        <p:nvPicPr>
          <p:cNvPr id="256" name="Google Shape;256;p102">
            <a:hlinkClick r:id="rId5"/>
          </p:cNvPr>
          <p:cNvPicPr preferRelativeResize="0"/>
          <p:nvPr/>
        </p:nvPicPr>
        <p:blipFill rotWithShape="1">
          <a:blip r:embed="rId6">
            <a:alphaModFix/>
          </a:blip>
          <a:srcRect b="0" l="0" r="0" t="0"/>
          <a:stretch/>
        </p:blipFill>
        <p:spPr>
          <a:xfrm>
            <a:off x="5974104" y="4004585"/>
            <a:ext cx="432491" cy="440179"/>
          </a:xfrm>
          <a:prstGeom prst="rect">
            <a:avLst/>
          </a:prstGeom>
          <a:noFill/>
          <a:ln>
            <a:noFill/>
          </a:ln>
        </p:spPr>
      </p:pic>
      <p:pic>
        <p:nvPicPr>
          <p:cNvPr id="257" name="Google Shape;257;p102">
            <a:hlinkClick r:id="rId7"/>
          </p:cNvPr>
          <p:cNvPicPr preferRelativeResize="0"/>
          <p:nvPr/>
        </p:nvPicPr>
        <p:blipFill rotWithShape="1">
          <a:blip r:embed="rId8">
            <a:alphaModFix/>
          </a:blip>
          <a:srcRect b="0" l="0" r="0" t="0"/>
          <a:stretch/>
        </p:blipFill>
        <p:spPr>
          <a:xfrm>
            <a:off x="6797262" y="4003589"/>
            <a:ext cx="432491" cy="440179"/>
          </a:xfrm>
          <a:prstGeom prst="rect">
            <a:avLst/>
          </a:prstGeom>
          <a:noFill/>
          <a:ln>
            <a:noFill/>
          </a:ln>
        </p:spPr>
      </p:pic>
      <p:sp>
        <p:nvSpPr>
          <p:cNvPr id="258" name="Google Shape;258;p102"/>
          <p:cNvSpPr txBox="1"/>
          <p:nvPr/>
        </p:nvSpPr>
        <p:spPr>
          <a:xfrm>
            <a:off x="5571407" y="3494449"/>
            <a:ext cx="124300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600">
                <a:solidFill>
                  <a:srgbClr val="FB7400"/>
                </a:solidFill>
                <a:latin typeface="Calibri"/>
                <a:ea typeface="Calibri"/>
                <a:cs typeface="Calibri"/>
                <a:sym typeface="Calibri"/>
              </a:rPr>
              <a:t>Síguenos en</a:t>
            </a:r>
            <a:r>
              <a:rPr b="1" lang="es-CO" sz="900">
                <a:solidFill>
                  <a:srgbClr val="FB7400"/>
                </a:solidFill>
                <a:latin typeface="Calibri"/>
                <a:ea typeface="Calibri"/>
                <a:cs typeface="Calibri"/>
                <a:sym typeface="Calibri"/>
              </a:rPr>
              <a:t>:  </a:t>
            </a:r>
            <a:endParaRPr/>
          </a:p>
        </p:txBody>
      </p:sp>
      <p:sp>
        <p:nvSpPr>
          <p:cNvPr id="259" name="Google Shape;259;p102">
            <a:hlinkClick r:id="rId9"/>
          </p:cNvPr>
          <p:cNvSpPr/>
          <p:nvPr/>
        </p:nvSpPr>
        <p:spPr>
          <a:xfrm>
            <a:off x="5139519" y="4620270"/>
            <a:ext cx="220112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2400">
                <a:solidFill>
                  <a:srgbClr val="BED100"/>
                </a:solidFill>
                <a:latin typeface="Calibri"/>
                <a:ea typeface="Calibri"/>
                <a:cs typeface="Calibri"/>
                <a:sym typeface="Calibri"/>
              </a:rPr>
              <a:t>www.idu.gov.co</a:t>
            </a:r>
            <a:endParaRPr/>
          </a:p>
        </p:txBody>
      </p:sp>
      <p:pic>
        <p:nvPicPr>
          <p:cNvPr id="260" name="Google Shape;260;p102"/>
          <p:cNvPicPr preferRelativeResize="0"/>
          <p:nvPr/>
        </p:nvPicPr>
        <p:blipFill rotWithShape="1">
          <a:blip r:embed="rId10">
            <a:alphaModFix/>
          </a:blip>
          <a:srcRect b="0" l="0" r="0" t="0"/>
          <a:stretch/>
        </p:blipFill>
        <p:spPr>
          <a:xfrm>
            <a:off x="482878" y="390345"/>
            <a:ext cx="2380939" cy="108916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p:cSld name="Encabezado de sección">
    <p:spTree>
      <p:nvGrpSpPr>
        <p:cNvPr id="43" name="Shape 43"/>
        <p:cNvGrpSpPr/>
        <p:nvPr/>
      </p:nvGrpSpPr>
      <p:grpSpPr>
        <a:xfrm>
          <a:off x="0" y="0"/>
          <a:ext cx="0" cy="0"/>
          <a:chOff x="0" y="0"/>
          <a:chExt cx="0" cy="0"/>
        </a:xfrm>
      </p:grpSpPr>
      <p:pic>
        <p:nvPicPr>
          <p:cNvPr id="44" name="Google Shape;44;p51"/>
          <p:cNvPicPr preferRelativeResize="0"/>
          <p:nvPr/>
        </p:nvPicPr>
        <p:blipFill rotWithShape="1">
          <a:blip r:embed="rId2">
            <a:alphaModFix/>
          </a:blip>
          <a:srcRect b="0" l="0" r="0" t="0"/>
          <a:stretch/>
        </p:blipFill>
        <p:spPr>
          <a:xfrm>
            <a:off x="0" y="447"/>
            <a:ext cx="12192000" cy="6857554"/>
          </a:xfrm>
          <a:prstGeom prst="rect">
            <a:avLst/>
          </a:prstGeom>
          <a:noFill/>
          <a:ln>
            <a:noFill/>
          </a:ln>
        </p:spPr>
      </p:pic>
      <p:sp>
        <p:nvSpPr>
          <p:cNvPr id="45" name="Google Shape;45;p51"/>
          <p:cNvSpPr txBox="1"/>
          <p:nvPr>
            <p:ph type="title"/>
          </p:nvPr>
        </p:nvSpPr>
        <p:spPr>
          <a:xfrm>
            <a:off x="1590472" y="2633482"/>
            <a:ext cx="6993649"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94456"/>
              </a:buClr>
              <a:buSzPts val="4800"/>
              <a:buFont typeface="Calibri"/>
              <a:buNone/>
              <a:defRPr b="1" sz="4800">
                <a:solidFill>
                  <a:srgbClr val="09445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51"/>
          <p:cNvSpPr txBox="1"/>
          <p:nvPr>
            <p:ph idx="1" type="body"/>
          </p:nvPr>
        </p:nvSpPr>
        <p:spPr>
          <a:xfrm>
            <a:off x="1590472" y="4070964"/>
            <a:ext cx="6993649" cy="766763"/>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1D8A72"/>
              </a:buClr>
              <a:buSzPts val="2700"/>
              <a:buNone/>
              <a:defRPr b="1" sz="2700">
                <a:solidFill>
                  <a:srgbClr val="1D8A72"/>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51"/>
          <p:cNvSpPr txBox="1"/>
          <p:nvPr/>
        </p:nvSpPr>
        <p:spPr>
          <a:xfrm>
            <a:off x="0" y="6653959"/>
            <a:ext cx="12192000"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900">
                <a:solidFill>
                  <a:srgbClr val="ADB608"/>
                </a:solidFill>
                <a:latin typeface="Merriweather Sans"/>
                <a:ea typeface="Merriweather Sans"/>
                <a:cs typeface="Merriweather Sans"/>
                <a:sym typeface="Merriweather Sans"/>
              </a:rPr>
              <a:t>FO-CO-03 Versión 6</a:t>
            </a:r>
            <a:endParaRPr b="1" sz="900">
              <a:solidFill>
                <a:srgbClr val="ADB608"/>
              </a:solidFill>
              <a:latin typeface="Calibri"/>
              <a:ea typeface="Calibri"/>
              <a:cs typeface="Calibri"/>
              <a:sym typeface="Calibri"/>
            </a:endParaRPr>
          </a:p>
        </p:txBody>
      </p:sp>
      <p:pic>
        <p:nvPicPr>
          <p:cNvPr id="48" name="Google Shape;48;p51"/>
          <p:cNvPicPr preferRelativeResize="0"/>
          <p:nvPr/>
        </p:nvPicPr>
        <p:blipFill rotWithShape="1">
          <a:blip r:embed="rId3">
            <a:alphaModFix/>
          </a:blip>
          <a:srcRect b="0" l="0" r="0" t="0"/>
          <a:stretch/>
        </p:blipFill>
        <p:spPr>
          <a:xfrm>
            <a:off x="482878" y="240873"/>
            <a:ext cx="2380939" cy="108916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p:cSld name="Diseño personalizado">
    <p:spTree>
      <p:nvGrpSpPr>
        <p:cNvPr id="49" name="Shape 49"/>
        <p:cNvGrpSpPr/>
        <p:nvPr/>
      </p:nvGrpSpPr>
      <p:grpSpPr>
        <a:xfrm>
          <a:off x="0" y="0"/>
          <a:ext cx="0" cy="0"/>
          <a:chOff x="0" y="0"/>
          <a:chExt cx="0" cy="0"/>
        </a:xfrm>
      </p:grpSpPr>
      <p:pic>
        <p:nvPicPr>
          <p:cNvPr id="50" name="Google Shape;50;p52"/>
          <p:cNvPicPr preferRelativeResize="0"/>
          <p:nvPr/>
        </p:nvPicPr>
        <p:blipFill rotWithShape="1">
          <a:blip r:embed="rId2">
            <a:alphaModFix/>
          </a:blip>
          <a:srcRect b="0" l="0" r="0" t="0"/>
          <a:stretch/>
        </p:blipFill>
        <p:spPr>
          <a:xfrm>
            <a:off x="0" y="447"/>
            <a:ext cx="12192000" cy="6857554"/>
          </a:xfrm>
          <a:prstGeom prst="rect">
            <a:avLst/>
          </a:prstGeom>
          <a:noFill/>
          <a:ln>
            <a:noFill/>
          </a:ln>
        </p:spPr>
      </p:pic>
      <p:sp>
        <p:nvSpPr>
          <p:cNvPr id="51" name="Google Shape;51;p52"/>
          <p:cNvSpPr txBox="1"/>
          <p:nvPr>
            <p:ph idx="1" type="body"/>
          </p:nvPr>
        </p:nvSpPr>
        <p:spPr>
          <a:xfrm>
            <a:off x="3820081" y="943616"/>
            <a:ext cx="7669404" cy="649211"/>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094456"/>
              </a:buClr>
              <a:buSzPts val="3000"/>
              <a:buNone/>
              <a:defRPr b="1" sz="3000">
                <a:solidFill>
                  <a:srgbClr val="094456"/>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52"/>
          <p:cNvSpPr txBox="1"/>
          <p:nvPr>
            <p:ph idx="2" type="body"/>
          </p:nvPr>
        </p:nvSpPr>
        <p:spPr>
          <a:xfrm>
            <a:off x="3820081" y="2853570"/>
            <a:ext cx="7669404" cy="69294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094456"/>
              </a:buClr>
              <a:buSzPts val="3000"/>
              <a:buNone/>
              <a:defRPr b="1" sz="3000">
                <a:solidFill>
                  <a:srgbClr val="094456"/>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52"/>
          <p:cNvSpPr txBox="1"/>
          <p:nvPr>
            <p:ph idx="3" type="body"/>
          </p:nvPr>
        </p:nvSpPr>
        <p:spPr>
          <a:xfrm>
            <a:off x="3820081" y="1913636"/>
            <a:ext cx="7669404" cy="619125"/>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094456"/>
              </a:buClr>
              <a:buSzPts val="3000"/>
              <a:buNone/>
              <a:defRPr b="1" sz="3000">
                <a:solidFill>
                  <a:srgbClr val="094456"/>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52"/>
          <p:cNvSpPr txBox="1"/>
          <p:nvPr>
            <p:ph idx="4" type="body"/>
          </p:nvPr>
        </p:nvSpPr>
        <p:spPr>
          <a:xfrm>
            <a:off x="3820081" y="3867323"/>
            <a:ext cx="7669404" cy="64928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094456"/>
              </a:buClr>
              <a:buSzPts val="3000"/>
              <a:buNone/>
              <a:defRPr b="1" sz="3000">
                <a:solidFill>
                  <a:srgbClr val="094456"/>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52"/>
          <p:cNvSpPr txBox="1"/>
          <p:nvPr>
            <p:ph idx="5" type="body"/>
          </p:nvPr>
        </p:nvSpPr>
        <p:spPr>
          <a:xfrm>
            <a:off x="3820081" y="4837420"/>
            <a:ext cx="7669404" cy="63420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094456"/>
              </a:buClr>
              <a:buSzPts val="3000"/>
              <a:buNone/>
              <a:defRPr b="1" sz="3000">
                <a:solidFill>
                  <a:srgbClr val="094456"/>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6" name="Google Shape;56;p52"/>
          <p:cNvPicPr preferRelativeResize="0"/>
          <p:nvPr/>
        </p:nvPicPr>
        <p:blipFill rotWithShape="1">
          <a:blip r:embed="rId3">
            <a:alphaModFix/>
          </a:blip>
          <a:srcRect b="0" l="0" r="0" t="0"/>
          <a:stretch/>
        </p:blipFill>
        <p:spPr>
          <a:xfrm>
            <a:off x="738783" y="359017"/>
            <a:ext cx="1848347" cy="84552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p:cSld name="Título y objetos">
    <p:spTree>
      <p:nvGrpSpPr>
        <p:cNvPr id="57" name="Shape 57"/>
        <p:cNvGrpSpPr/>
        <p:nvPr/>
      </p:nvGrpSpPr>
      <p:grpSpPr>
        <a:xfrm>
          <a:off x="0" y="0"/>
          <a:ext cx="0" cy="0"/>
          <a:chOff x="0" y="0"/>
          <a:chExt cx="0" cy="0"/>
        </a:xfrm>
      </p:grpSpPr>
      <p:pic>
        <p:nvPicPr>
          <p:cNvPr id="58" name="Google Shape;58;p53"/>
          <p:cNvPicPr preferRelativeResize="0"/>
          <p:nvPr/>
        </p:nvPicPr>
        <p:blipFill rotWithShape="1">
          <a:blip r:embed="rId2">
            <a:alphaModFix/>
          </a:blip>
          <a:srcRect b="0" l="0" r="0" t="0"/>
          <a:stretch/>
        </p:blipFill>
        <p:spPr>
          <a:xfrm>
            <a:off x="0" y="447"/>
            <a:ext cx="12192000" cy="6857554"/>
          </a:xfrm>
          <a:prstGeom prst="rect">
            <a:avLst/>
          </a:prstGeom>
          <a:noFill/>
          <a:ln>
            <a:noFill/>
          </a:ln>
        </p:spPr>
      </p:pic>
      <p:sp>
        <p:nvSpPr>
          <p:cNvPr id="59" name="Google Shape;59;p53"/>
          <p:cNvSpPr txBox="1"/>
          <p:nvPr>
            <p:ph type="title"/>
          </p:nvPr>
        </p:nvSpPr>
        <p:spPr>
          <a:xfrm>
            <a:off x="5558328" y="2338785"/>
            <a:ext cx="5990693" cy="50861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94456"/>
              </a:buClr>
              <a:buSzPts val="2200"/>
              <a:buFont typeface="Calibri"/>
              <a:buNone/>
              <a:defRPr b="1" sz="2200">
                <a:solidFill>
                  <a:srgbClr val="09445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53"/>
          <p:cNvSpPr txBox="1"/>
          <p:nvPr>
            <p:ph idx="1" type="body"/>
          </p:nvPr>
        </p:nvSpPr>
        <p:spPr>
          <a:xfrm>
            <a:off x="5558328" y="3111909"/>
            <a:ext cx="5990693" cy="2107791"/>
          </a:xfrm>
          <a:prstGeom prst="rect">
            <a:avLst/>
          </a:prstGeom>
          <a:noFill/>
          <a:ln>
            <a:noFill/>
          </a:ln>
        </p:spPr>
        <p:txBody>
          <a:bodyPr anchorCtr="0" anchor="t" bIns="45700" lIns="91425" spcFirstLastPara="1" rIns="91425" wrap="square" tIns="45700">
            <a:normAutofit/>
          </a:bodyPr>
          <a:lstStyle>
            <a:lvl1pPr indent="-228600" lvl="0" marL="457200" algn="just">
              <a:lnSpc>
                <a:spcPct val="90000"/>
              </a:lnSpc>
              <a:spcBef>
                <a:spcPts val="1000"/>
              </a:spcBef>
              <a:spcAft>
                <a:spcPts val="0"/>
              </a:spcAft>
              <a:buClr>
                <a:srgbClr val="595959"/>
              </a:buClr>
              <a:buSzPts val="1800"/>
              <a:buFont typeface="Calibri"/>
              <a:buNone/>
              <a:defRPr sz="1800">
                <a:solidFill>
                  <a:srgbClr val="595959"/>
                </a:solidFill>
              </a:defRPr>
            </a:lvl1pPr>
            <a:lvl2pPr indent="-260350" lvl="1" marL="914400" algn="l">
              <a:lnSpc>
                <a:spcPct val="90000"/>
              </a:lnSpc>
              <a:spcBef>
                <a:spcPts val="500"/>
              </a:spcBef>
              <a:spcAft>
                <a:spcPts val="0"/>
              </a:spcAft>
              <a:buClr>
                <a:srgbClr val="595959"/>
              </a:buClr>
              <a:buSzPts val="500"/>
              <a:buChar char="•"/>
              <a:defRPr sz="500">
                <a:solidFill>
                  <a:srgbClr val="595959"/>
                </a:solidFill>
              </a:defRPr>
            </a:lvl2pPr>
            <a:lvl3pPr indent="-260350" lvl="2" marL="1371600" algn="l">
              <a:lnSpc>
                <a:spcPct val="90000"/>
              </a:lnSpc>
              <a:spcBef>
                <a:spcPts val="500"/>
              </a:spcBef>
              <a:spcAft>
                <a:spcPts val="0"/>
              </a:spcAft>
              <a:buClr>
                <a:srgbClr val="595959"/>
              </a:buClr>
              <a:buSzPts val="500"/>
              <a:buChar char="•"/>
              <a:defRPr sz="500">
                <a:solidFill>
                  <a:srgbClr val="595959"/>
                </a:solidFill>
              </a:defRPr>
            </a:lvl3pPr>
            <a:lvl4pPr indent="-260350" lvl="3" marL="1828800" algn="l">
              <a:lnSpc>
                <a:spcPct val="90000"/>
              </a:lnSpc>
              <a:spcBef>
                <a:spcPts val="500"/>
              </a:spcBef>
              <a:spcAft>
                <a:spcPts val="0"/>
              </a:spcAft>
              <a:buClr>
                <a:srgbClr val="595959"/>
              </a:buClr>
              <a:buSzPts val="500"/>
              <a:buChar char="•"/>
              <a:defRPr sz="500">
                <a:solidFill>
                  <a:srgbClr val="595959"/>
                </a:solidFill>
              </a:defRPr>
            </a:lvl4pPr>
            <a:lvl5pPr indent="-260350" lvl="4" marL="2286000" algn="l">
              <a:lnSpc>
                <a:spcPct val="90000"/>
              </a:lnSpc>
              <a:spcBef>
                <a:spcPts val="500"/>
              </a:spcBef>
              <a:spcAft>
                <a:spcPts val="0"/>
              </a:spcAft>
              <a:buClr>
                <a:srgbClr val="595959"/>
              </a:buClr>
              <a:buSzPts val="500"/>
              <a:buChar char="•"/>
              <a:defRPr sz="500">
                <a:solidFill>
                  <a:srgbClr val="595959"/>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53"/>
          <p:cNvSpPr txBox="1"/>
          <p:nvPr>
            <p:ph idx="2" type="body"/>
          </p:nvPr>
        </p:nvSpPr>
        <p:spPr>
          <a:xfrm>
            <a:off x="1165301" y="3613150"/>
            <a:ext cx="3879309" cy="25812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3F3F3F"/>
              </a:buClr>
              <a:buSzPts val="2000"/>
              <a:buNone/>
              <a:defRPr sz="2000">
                <a:solidFill>
                  <a:srgbClr val="3F3F3F"/>
                </a:solidFill>
                <a:latin typeface="Calibri"/>
                <a:ea typeface="Calibri"/>
                <a:cs typeface="Calibri"/>
                <a:sym typeface="Calibri"/>
              </a:defRPr>
            </a:lvl1pPr>
            <a:lvl2pPr indent="-381000" lvl="1" marL="914400" algn="l">
              <a:lnSpc>
                <a:spcPct val="90000"/>
              </a:lnSpc>
              <a:spcBef>
                <a:spcPts val="500"/>
              </a:spcBef>
              <a:spcAft>
                <a:spcPts val="0"/>
              </a:spcAft>
              <a:buClr>
                <a:srgbClr val="3F3F3F"/>
              </a:buClr>
              <a:buSzPts val="2400"/>
              <a:buChar char="•"/>
              <a:defRPr>
                <a:solidFill>
                  <a:srgbClr val="3F3F3F"/>
                </a:solidFill>
              </a:defRPr>
            </a:lvl2pPr>
            <a:lvl3pPr indent="-355600" lvl="2" marL="1371600" algn="l">
              <a:lnSpc>
                <a:spcPct val="90000"/>
              </a:lnSpc>
              <a:spcBef>
                <a:spcPts val="500"/>
              </a:spcBef>
              <a:spcAft>
                <a:spcPts val="0"/>
              </a:spcAft>
              <a:buClr>
                <a:srgbClr val="3F3F3F"/>
              </a:buClr>
              <a:buSzPts val="2000"/>
              <a:buChar char="•"/>
              <a:defRPr>
                <a:solidFill>
                  <a:srgbClr val="3F3F3F"/>
                </a:solidFill>
              </a:defRPr>
            </a:lvl3pPr>
            <a:lvl4pPr indent="-342900" lvl="3" marL="1828800" algn="l">
              <a:lnSpc>
                <a:spcPct val="90000"/>
              </a:lnSpc>
              <a:spcBef>
                <a:spcPts val="500"/>
              </a:spcBef>
              <a:spcAft>
                <a:spcPts val="0"/>
              </a:spcAft>
              <a:buClr>
                <a:srgbClr val="3F3F3F"/>
              </a:buClr>
              <a:buSzPts val="1800"/>
              <a:buChar char="•"/>
              <a:defRPr>
                <a:solidFill>
                  <a:srgbClr val="3F3F3F"/>
                </a:solidFill>
              </a:defRPr>
            </a:lvl4pPr>
            <a:lvl5pPr indent="-342900" lvl="4" marL="2286000" algn="l">
              <a:lnSpc>
                <a:spcPct val="90000"/>
              </a:lnSpc>
              <a:spcBef>
                <a:spcPts val="500"/>
              </a:spcBef>
              <a:spcAft>
                <a:spcPts val="0"/>
              </a:spcAft>
              <a:buClr>
                <a:srgbClr val="3F3F3F"/>
              </a:buClr>
              <a:buSzPts val="1800"/>
              <a:buChar char="•"/>
              <a:defRPr>
                <a:solidFill>
                  <a:srgbClr val="3F3F3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2" name="Google Shape;62;p53"/>
          <p:cNvPicPr preferRelativeResize="0"/>
          <p:nvPr/>
        </p:nvPicPr>
        <p:blipFill rotWithShape="1">
          <a:blip r:embed="rId3">
            <a:alphaModFix/>
          </a:blip>
          <a:srcRect b="0" l="0" r="0" t="0"/>
          <a:stretch/>
        </p:blipFill>
        <p:spPr>
          <a:xfrm>
            <a:off x="738783" y="359017"/>
            <a:ext cx="1848347" cy="84552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p:cSld name="Dos objetos">
    <p:spTree>
      <p:nvGrpSpPr>
        <p:cNvPr id="63" name="Shape 63"/>
        <p:cNvGrpSpPr/>
        <p:nvPr/>
      </p:nvGrpSpPr>
      <p:grpSpPr>
        <a:xfrm>
          <a:off x="0" y="0"/>
          <a:ext cx="0" cy="0"/>
          <a:chOff x="0" y="0"/>
          <a:chExt cx="0" cy="0"/>
        </a:xfrm>
      </p:grpSpPr>
      <p:pic>
        <p:nvPicPr>
          <p:cNvPr id="64" name="Google Shape;64;p54"/>
          <p:cNvPicPr preferRelativeResize="0"/>
          <p:nvPr/>
        </p:nvPicPr>
        <p:blipFill rotWithShape="1">
          <a:blip r:embed="rId2">
            <a:alphaModFix/>
          </a:blip>
          <a:srcRect b="0" l="0" r="0" t="0"/>
          <a:stretch/>
        </p:blipFill>
        <p:spPr>
          <a:xfrm>
            <a:off x="0" y="0"/>
            <a:ext cx="12192000" cy="6857554"/>
          </a:xfrm>
          <a:prstGeom prst="rect">
            <a:avLst/>
          </a:prstGeom>
          <a:noFill/>
          <a:ln>
            <a:noFill/>
          </a:ln>
        </p:spPr>
      </p:pic>
      <p:sp>
        <p:nvSpPr>
          <p:cNvPr id="65" name="Google Shape;65;p54"/>
          <p:cNvSpPr txBox="1"/>
          <p:nvPr>
            <p:ph type="title"/>
          </p:nvPr>
        </p:nvSpPr>
        <p:spPr>
          <a:xfrm>
            <a:off x="1942829" y="2245518"/>
            <a:ext cx="8306341"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094456"/>
              </a:buClr>
              <a:buSzPts val="4800"/>
              <a:buFont typeface="Calibri"/>
              <a:buNone/>
              <a:defRPr b="1" sz="4800">
                <a:solidFill>
                  <a:srgbClr val="09445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66" name="Google Shape;66;p54">
            <a:hlinkClick r:id="rId3"/>
          </p:cNvPr>
          <p:cNvPicPr preferRelativeResize="0"/>
          <p:nvPr/>
        </p:nvPicPr>
        <p:blipFill rotWithShape="1">
          <a:blip r:embed="rId4">
            <a:alphaModFix/>
          </a:blip>
          <a:srcRect b="0" l="0" r="0" t="0"/>
          <a:stretch/>
        </p:blipFill>
        <p:spPr>
          <a:xfrm>
            <a:off x="5138916" y="4012838"/>
            <a:ext cx="432491" cy="440179"/>
          </a:xfrm>
          <a:prstGeom prst="rect">
            <a:avLst/>
          </a:prstGeom>
          <a:noFill/>
          <a:ln>
            <a:noFill/>
          </a:ln>
        </p:spPr>
      </p:pic>
      <p:pic>
        <p:nvPicPr>
          <p:cNvPr id="67" name="Google Shape;67;p54">
            <a:hlinkClick r:id="rId5"/>
          </p:cNvPr>
          <p:cNvPicPr preferRelativeResize="0"/>
          <p:nvPr/>
        </p:nvPicPr>
        <p:blipFill rotWithShape="1">
          <a:blip r:embed="rId6">
            <a:alphaModFix/>
          </a:blip>
          <a:srcRect b="0" l="0" r="0" t="0"/>
          <a:stretch/>
        </p:blipFill>
        <p:spPr>
          <a:xfrm>
            <a:off x="5974104" y="4004585"/>
            <a:ext cx="432491" cy="440179"/>
          </a:xfrm>
          <a:prstGeom prst="rect">
            <a:avLst/>
          </a:prstGeom>
          <a:noFill/>
          <a:ln>
            <a:noFill/>
          </a:ln>
        </p:spPr>
      </p:pic>
      <p:pic>
        <p:nvPicPr>
          <p:cNvPr id="68" name="Google Shape;68;p54">
            <a:hlinkClick r:id="rId7"/>
          </p:cNvPr>
          <p:cNvPicPr preferRelativeResize="0"/>
          <p:nvPr/>
        </p:nvPicPr>
        <p:blipFill rotWithShape="1">
          <a:blip r:embed="rId8">
            <a:alphaModFix/>
          </a:blip>
          <a:srcRect b="0" l="0" r="0" t="0"/>
          <a:stretch/>
        </p:blipFill>
        <p:spPr>
          <a:xfrm>
            <a:off x="6797262" y="4003589"/>
            <a:ext cx="432491" cy="440179"/>
          </a:xfrm>
          <a:prstGeom prst="rect">
            <a:avLst/>
          </a:prstGeom>
          <a:noFill/>
          <a:ln>
            <a:noFill/>
          </a:ln>
        </p:spPr>
      </p:pic>
      <p:sp>
        <p:nvSpPr>
          <p:cNvPr id="69" name="Google Shape;69;p54"/>
          <p:cNvSpPr txBox="1"/>
          <p:nvPr/>
        </p:nvSpPr>
        <p:spPr>
          <a:xfrm>
            <a:off x="5571407" y="3494449"/>
            <a:ext cx="124300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600">
                <a:solidFill>
                  <a:srgbClr val="084356"/>
                </a:solidFill>
                <a:latin typeface="Calibri"/>
                <a:ea typeface="Calibri"/>
                <a:cs typeface="Calibri"/>
                <a:sym typeface="Calibri"/>
              </a:rPr>
              <a:t>Síguenos en</a:t>
            </a:r>
            <a:r>
              <a:rPr b="1" lang="es-CO" sz="900">
                <a:solidFill>
                  <a:srgbClr val="084356"/>
                </a:solidFill>
                <a:latin typeface="Calibri"/>
                <a:ea typeface="Calibri"/>
                <a:cs typeface="Calibri"/>
                <a:sym typeface="Calibri"/>
              </a:rPr>
              <a:t>:  </a:t>
            </a:r>
            <a:endParaRPr/>
          </a:p>
        </p:txBody>
      </p:sp>
      <p:sp>
        <p:nvSpPr>
          <p:cNvPr id="70" name="Google Shape;70;p54">
            <a:hlinkClick r:id="rId9"/>
          </p:cNvPr>
          <p:cNvSpPr/>
          <p:nvPr/>
        </p:nvSpPr>
        <p:spPr>
          <a:xfrm>
            <a:off x="5139519" y="4620270"/>
            <a:ext cx="220112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2400">
                <a:solidFill>
                  <a:srgbClr val="BED100"/>
                </a:solidFill>
                <a:latin typeface="Calibri"/>
                <a:ea typeface="Calibri"/>
                <a:cs typeface="Calibri"/>
                <a:sym typeface="Calibri"/>
              </a:rPr>
              <a:t>www.idu.gov.co</a:t>
            </a:r>
            <a:endParaRPr/>
          </a:p>
        </p:txBody>
      </p:sp>
      <p:pic>
        <p:nvPicPr>
          <p:cNvPr id="71" name="Google Shape;71;p54"/>
          <p:cNvPicPr preferRelativeResize="0"/>
          <p:nvPr/>
        </p:nvPicPr>
        <p:blipFill rotWithShape="1">
          <a:blip r:embed="rId10">
            <a:alphaModFix/>
          </a:blip>
          <a:srcRect b="0" l="0" r="0" t="0"/>
          <a:stretch/>
        </p:blipFill>
        <p:spPr>
          <a:xfrm>
            <a:off x="482878" y="390345"/>
            <a:ext cx="2380939" cy="1089164"/>
          </a:xfrm>
          <a:prstGeom prst="rect">
            <a:avLst/>
          </a:prstGeom>
          <a:noFill/>
          <a:ln>
            <a:noFill/>
          </a:ln>
        </p:spPr>
      </p:pic>
      <p:sp>
        <p:nvSpPr>
          <p:cNvPr id="72" name="Google Shape;72;p54"/>
          <p:cNvSpPr txBox="1"/>
          <p:nvPr/>
        </p:nvSpPr>
        <p:spPr>
          <a:xfrm>
            <a:off x="0" y="6653959"/>
            <a:ext cx="12192000"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900">
                <a:solidFill>
                  <a:srgbClr val="ADB608"/>
                </a:solidFill>
                <a:latin typeface="Merriweather Sans"/>
                <a:ea typeface="Merriweather Sans"/>
                <a:cs typeface="Merriweather Sans"/>
                <a:sym typeface="Merriweather Sans"/>
              </a:rPr>
              <a:t>FO-CO-03 Versión 6</a:t>
            </a:r>
            <a:endParaRPr b="1" sz="900">
              <a:solidFill>
                <a:srgbClr val="ADB60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ítulo y objetos" type="obj">
  <p:cSld name="OBJECT">
    <p:spTree>
      <p:nvGrpSpPr>
        <p:cNvPr id="73" name="Shape 73"/>
        <p:cNvGrpSpPr/>
        <p:nvPr/>
      </p:nvGrpSpPr>
      <p:grpSpPr>
        <a:xfrm>
          <a:off x="0" y="0"/>
          <a:ext cx="0" cy="0"/>
          <a:chOff x="0" y="0"/>
          <a:chExt cx="0" cy="0"/>
        </a:xfrm>
      </p:grpSpPr>
      <p:sp>
        <p:nvSpPr>
          <p:cNvPr id="74" name="Google Shape;74;p55"/>
          <p:cNvSpPr txBox="1"/>
          <p:nvPr>
            <p:ph type="title"/>
          </p:nvPr>
        </p:nvSpPr>
        <p:spPr>
          <a:xfrm>
            <a:off x="838255" y="471949"/>
            <a:ext cx="10515491" cy="1218739"/>
          </a:xfrm>
          <a:prstGeom prst="rect">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rmAutofit/>
          </a:bodyPr>
          <a:lstStyle>
            <a:lvl1pPr lvl="0" algn="l">
              <a:lnSpc>
                <a:spcPct val="90000"/>
              </a:lnSpc>
              <a:spcBef>
                <a:spcPts val="0"/>
              </a:spcBef>
              <a:spcAft>
                <a:spcPts val="0"/>
              </a:spcAft>
              <a:buClr>
                <a:srgbClr val="A9B918"/>
              </a:buClr>
              <a:buSzPts val="4000"/>
              <a:buFont typeface="Calibri"/>
              <a:buNone/>
              <a:defRPr b="1">
                <a:solidFill>
                  <a:srgbClr val="A9B91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55"/>
          <p:cNvSpPr txBox="1"/>
          <p:nvPr>
            <p:ph idx="1" type="body"/>
          </p:nvPr>
        </p:nvSpPr>
        <p:spPr>
          <a:xfrm>
            <a:off x="838201" y="1825625"/>
            <a:ext cx="10380133" cy="4126442"/>
          </a:xfrm>
          <a:prstGeom prst="rect">
            <a:avLst/>
          </a:prstGeom>
          <a:noFill/>
          <a:ln>
            <a:noFill/>
          </a:ln>
        </p:spPr>
        <p:txBody>
          <a:bodyPr anchorCtr="0" anchor="t" bIns="45700" lIns="91425" spcFirstLastPara="1" rIns="91425" wrap="square" tIns="45700">
            <a:normAutofit/>
          </a:bodyPr>
          <a:lstStyle>
            <a:lvl1pPr indent="-381000" lvl="0" marL="457200" algn="just">
              <a:lnSpc>
                <a:spcPct val="90000"/>
              </a:lnSpc>
              <a:spcBef>
                <a:spcPts val="1000"/>
              </a:spcBef>
              <a:spcAft>
                <a:spcPts val="0"/>
              </a:spcAft>
              <a:buClr>
                <a:srgbClr val="4C531E"/>
              </a:buClr>
              <a:buSzPts val="2400"/>
              <a:buChar char="•"/>
              <a:defRPr>
                <a:solidFill>
                  <a:srgbClr val="4C531E"/>
                </a:solidFill>
                <a:latin typeface="Calibri"/>
                <a:ea typeface="Calibri"/>
                <a:cs typeface="Calibri"/>
                <a:sym typeface="Calibri"/>
              </a:defRPr>
            </a:lvl1pPr>
            <a:lvl2pPr indent="-381000" lvl="1" marL="914400" algn="just">
              <a:lnSpc>
                <a:spcPct val="90000"/>
              </a:lnSpc>
              <a:spcBef>
                <a:spcPts val="500"/>
              </a:spcBef>
              <a:spcAft>
                <a:spcPts val="0"/>
              </a:spcAft>
              <a:buClr>
                <a:srgbClr val="4C531E"/>
              </a:buClr>
              <a:buSzPts val="2400"/>
              <a:buChar char="•"/>
              <a:defRPr>
                <a:solidFill>
                  <a:srgbClr val="4C531E"/>
                </a:solidFill>
                <a:latin typeface="Calibri"/>
                <a:ea typeface="Calibri"/>
                <a:cs typeface="Calibri"/>
                <a:sym typeface="Calibri"/>
              </a:defRPr>
            </a:lvl2pPr>
            <a:lvl3pPr indent="-355600" lvl="2" marL="1371600" algn="just">
              <a:lnSpc>
                <a:spcPct val="90000"/>
              </a:lnSpc>
              <a:spcBef>
                <a:spcPts val="500"/>
              </a:spcBef>
              <a:spcAft>
                <a:spcPts val="0"/>
              </a:spcAft>
              <a:buClr>
                <a:srgbClr val="4C531E"/>
              </a:buClr>
              <a:buSzPts val="2000"/>
              <a:buChar char="•"/>
              <a:defRPr>
                <a:solidFill>
                  <a:srgbClr val="4C531E"/>
                </a:solidFill>
                <a:latin typeface="Calibri"/>
                <a:ea typeface="Calibri"/>
                <a:cs typeface="Calibri"/>
                <a:sym typeface="Calibri"/>
              </a:defRPr>
            </a:lvl3pPr>
            <a:lvl4pPr indent="-342900" lvl="3" marL="1828800" algn="just">
              <a:lnSpc>
                <a:spcPct val="90000"/>
              </a:lnSpc>
              <a:spcBef>
                <a:spcPts val="500"/>
              </a:spcBef>
              <a:spcAft>
                <a:spcPts val="0"/>
              </a:spcAft>
              <a:buClr>
                <a:srgbClr val="4C531E"/>
              </a:buClr>
              <a:buSzPts val="1800"/>
              <a:buChar char="•"/>
              <a:defRPr>
                <a:solidFill>
                  <a:srgbClr val="4C531E"/>
                </a:solidFill>
                <a:latin typeface="Calibri"/>
                <a:ea typeface="Calibri"/>
                <a:cs typeface="Calibri"/>
                <a:sym typeface="Calibri"/>
              </a:defRPr>
            </a:lvl4pPr>
            <a:lvl5pPr indent="-342900" lvl="4" marL="2286000" algn="just">
              <a:lnSpc>
                <a:spcPct val="90000"/>
              </a:lnSpc>
              <a:spcBef>
                <a:spcPts val="500"/>
              </a:spcBef>
              <a:spcAft>
                <a:spcPts val="0"/>
              </a:spcAft>
              <a:buClr>
                <a:srgbClr val="4C531E"/>
              </a:buClr>
              <a:buSzPts val="1800"/>
              <a:buChar char="•"/>
              <a:defRPr>
                <a:solidFill>
                  <a:srgbClr val="4C531E"/>
                </a:solidFill>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6" name="Google Shape;76;p55"/>
          <p:cNvPicPr preferRelativeResize="0"/>
          <p:nvPr/>
        </p:nvPicPr>
        <p:blipFill rotWithShape="1">
          <a:blip r:embed="rId2">
            <a:alphaModFix/>
          </a:blip>
          <a:srcRect b="0" l="0" r="92973" t="72913"/>
          <a:stretch/>
        </p:blipFill>
        <p:spPr>
          <a:xfrm>
            <a:off x="0" y="5000368"/>
            <a:ext cx="856735" cy="1857632"/>
          </a:xfrm>
          <a:prstGeom prst="rect">
            <a:avLst/>
          </a:prstGeom>
          <a:noFill/>
          <a:ln>
            <a:noFill/>
          </a:ln>
        </p:spPr>
      </p:pic>
      <p:pic>
        <p:nvPicPr>
          <p:cNvPr id="77" name="Google Shape;77;p55"/>
          <p:cNvPicPr preferRelativeResize="0"/>
          <p:nvPr/>
        </p:nvPicPr>
        <p:blipFill rotWithShape="1">
          <a:blip r:embed="rId3">
            <a:alphaModFix/>
          </a:blip>
          <a:srcRect b="0" l="0" r="0" t="0"/>
          <a:stretch/>
        </p:blipFill>
        <p:spPr>
          <a:xfrm>
            <a:off x="10429103" y="5617206"/>
            <a:ext cx="1447184" cy="91002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8.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theme" Target="../theme/theme3.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theme" Target="../theme/theme6.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theme" Target="../theme/theme7.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theme" Target="../theme/theme1.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theme" Target="../theme/theme9.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6"/>
          <p:cNvSpPr txBox="1"/>
          <p:nvPr>
            <p:ph idx="1" type="body"/>
          </p:nvPr>
        </p:nvSpPr>
        <p:spPr>
          <a:xfrm>
            <a:off x="838255" y="1932039"/>
            <a:ext cx="10515491" cy="4244924"/>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rgbClr val="3F3F3F"/>
              </a:buClr>
              <a:buSzPts val="2400"/>
              <a:buFont typeface="Arial"/>
              <a:buChar char="•"/>
              <a:defRPr b="0" i="0" sz="2400" u="none" cap="none" strike="noStrike">
                <a:solidFill>
                  <a:srgbClr val="3F3F3F"/>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 name="Google Shape;11;p46"/>
          <p:cNvSpPr txBox="1"/>
          <p:nvPr>
            <p:ph type="title"/>
          </p:nvPr>
        </p:nvSpPr>
        <p:spPr>
          <a:xfrm>
            <a:off x="838255" y="471949"/>
            <a:ext cx="10515491" cy="1218739"/>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094456"/>
              </a:buClr>
              <a:buSzPts val="4000"/>
              <a:buFont typeface="Calibri"/>
              <a:buNone/>
              <a:defRPr b="1" i="0" sz="4000" u="none" cap="none" strike="noStrike">
                <a:solidFill>
                  <a:srgbClr val="09445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 name="Shape 90"/>
        <p:cNvGrpSpPr/>
        <p:nvPr/>
      </p:nvGrpSpPr>
      <p:grpSpPr>
        <a:xfrm>
          <a:off x="0" y="0"/>
          <a:ext cx="0" cy="0"/>
          <a:chOff x="0" y="0"/>
          <a:chExt cx="0" cy="0"/>
        </a:xfrm>
      </p:grpSpPr>
      <p:sp>
        <p:nvSpPr>
          <p:cNvPr id="91" name="Google Shape;91;p58"/>
          <p:cNvSpPr txBox="1"/>
          <p:nvPr>
            <p:ph idx="1" type="body"/>
          </p:nvPr>
        </p:nvSpPr>
        <p:spPr>
          <a:xfrm>
            <a:off x="838255" y="1932039"/>
            <a:ext cx="10515491" cy="4244924"/>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rgbClr val="3F3F3F"/>
              </a:buClr>
              <a:buSzPts val="2400"/>
              <a:buFont typeface="Arial"/>
              <a:buChar char="•"/>
              <a:defRPr b="0" i="0" sz="2400" u="none" cap="none" strike="noStrike">
                <a:solidFill>
                  <a:srgbClr val="3F3F3F"/>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 name="Google Shape;92;p58"/>
          <p:cNvSpPr txBox="1"/>
          <p:nvPr>
            <p:ph type="title"/>
          </p:nvPr>
        </p:nvSpPr>
        <p:spPr>
          <a:xfrm>
            <a:off x="838255" y="471949"/>
            <a:ext cx="10515491" cy="1218739"/>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094456"/>
              </a:buClr>
              <a:buSzPts val="4000"/>
              <a:buFont typeface="Calibri"/>
              <a:buNone/>
              <a:defRPr b="1" i="0" sz="4000" u="none" cap="none" strike="noStrike">
                <a:solidFill>
                  <a:srgbClr val="09445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 name="Shape 141"/>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8" name="Shape 158"/>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 id="2147483680"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5" name="Shape 17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2" name="Shape 19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8" r:id="rId1"/>
    <p:sldLayoutId id="2147483689" r:id="rId2"/>
    <p:sldLayoutId id="2147483690" r:id="rId3"/>
    <p:sldLayoutId id="2147483691" r:id="rId4"/>
    <p:sldLayoutId id="214748369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5" name="Shape 21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94" r:id="rId1"/>
    <p:sldLayoutId id="2147483695" r:id="rId2"/>
    <p:sldLayoutId id="2147483696" r:id="rId3"/>
    <p:sldLayoutId id="2147483697" r:id="rId4"/>
    <p:sldLayoutId id="2147483698"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8" name="Shape 238"/>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00" r:id="rId1"/>
    <p:sldLayoutId id="2147483701" r:id="rId2"/>
    <p:sldLayoutId id="2147483702" r:id="rId3"/>
    <p:sldLayoutId id="2147483703" r:id="rId4"/>
    <p:sldLayoutId id="2147483704"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9.png"/><Relationship Id="rId4" Type="http://schemas.openxmlformats.org/officeDocument/2006/relationships/image" Target="../media/image64.jpg"/><Relationship Id="rId5" Type="http://schemas.openxmlformats.org/officeDocument/2006/relationships/slide" Target="/ppt/slides/slide12.xml"/><Relationship Id="rId6" Type="http://schemas.openxmlformats.org/officeDocument/2006/relationships/image" Target="../media/image78.png"/><Relationship Id="rId7" Type="http://schemas.openxmlformats.org/officeDocument/2006/relationships/image" Target="../media/image6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7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9.png"/><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7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1.png"/><Relationship Id="rId4" Type="http://schemas.openxmlformats.org/officeDocument/2006/relationships/image" Target="../media/image77.png"/><Relationship Id="rId5" Type="http://schemas.openxmlformats.org/officeDocument/2006/relationships/image" Target="../media/image7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80.pn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4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8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8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9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8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9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9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8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9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9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8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9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9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9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9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10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10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10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102.png"/><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10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7.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7.png"/><Relationship Id="rId4" Type="http://schemas.openxmlformats.org/officeDocument/2006/relationships/image" Target="../media/image52.png"/><Relationship Id="rId5" Type="http://schemas.openxmlformats.org/officeDocument/2006/relationships/image" Target="../media/image54.png"/><Relationship Id="rId6" Type="http://schemas.openxmlformats.org/officeDocument/2006/relationships/image" Target="../media/image5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
          <p:cNvSpPr txBox="1"/>
          <p:nvPr>
            <p:ph type="title"/>
          </p:nvPr>
        </p:nvSpPr>
        <p:spPr>
          <a:xfrm>
            <a:off x="1942829" y="2453738"/>
            <a:ext cx="8306341"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94456"/>
              </a:buClr>
              <a:buSzPts val="6000"/>
              <a:buFont typeface="Calibri"/>
              <a:buNone/>
            </a:pPr>
            <a:r>
              <a:rPr lang="es-CO" sz="6000"/>
              <a:t>INSTITUTO DE DESARROLLO URBANO - IDU</a:t>
            </a:r>
            <a:endParaRPr sz="6000"/>
          </a:p>
        </p:txBody>
      </p:sp>
      <p:sp>
        <p:nvSpPr>
          <p:cNvPr id="266" name="Google Shape;266;p1"/>
          <p:cNvSpPr txBox="1"/>
          <p:nvPr>
            <p:ph idx="1" type="body"/>
          </p:nvPr>
        </p:nvSpPr>
        <p:spPr>
          <a:xfrm>
            <a:off x="2484696" y="4253434"/>
            <a:ext cx="8306341" cy="75779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None/>
            </a:pPr>
            <a:r>
              <a:rPr lang="es-CO"/>
              <a:t>RENDICIÓN DE CUENTAS AÑO 2021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10"/>
          <p:cNvSpPr txBox="1"/>
          <p:nvPr>
            <p:ph type="title"/>
          </p:nvPr>
        </p:nvSpPr>
        <p:spPr>
          <a:xfrm>
            <a:off x="1942829" y="2453738"/>
            <a:ext cx="8306341"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094456"/>
              </a:buClr>
              <a:buSzPct val="99130"/>
              <a:buFont typeface="Calibri"/>
              <a:buNone/>
            </a:pPr>
            <a:r>
              <a:rPr lang="es-CO"/>
              <a:t>CONTRATOS DE ESTUDIOS Y DISEÑOS</a:t>
            </a:r>
            <a:endParaRPr/>
          </a:p>
        </p:txBody>
      </p:sp>
      <p:sp>
        <p:nvSpPr>
          <p:cNvPr id="345" name="Google Shape;345;p10"/>
          <p:cNvSpPr txBox="1"/>
          <p:nvPr>
            <p:ph idx="1" type="body"/>
          </p:nvPr>
        </p:nvSpPr>
        <p:spPr>
          <a:xfrm>
            <a:off x="1942829" y="3788418"/>
            <a:ext cx="8306341" cy="75779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None/>
            </a:pPr>
            <a:r>
              <a:rPr lang="es-CO"/>
              <a:t>Localidad Kennedy corte diciembre 2021</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11"/>
          <p:cNvSpPr txBox="1"/>
          <p:nvPr>
            <p:ph idx="1" type="body"/>
          </p:nvPr>
        </p:nvSpPr>
        <p:spPr>
          <a:xfrm>
            <a:off x="1430431" y="1126877"/>
            <a:ext cx="7418922" cy="36222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1D8A72"/>
              </a:buClr>
              <a:buSzPts val="2000"/>
              <a:buNone/>
            </a:pPr>
            <a:r>
              <a:rPr lang="es-CO"/>
              <a:t>TRAMOS 2, 3 Y 4 - DESDE AV.  MANUEL CEPEDA VARGAS HASTA CL 170</a:t>
            </a:r>
            <a:endParaRPr/>
          </a:p>
        </p:txBody>
      </p:sp>
      <p:sp>
        <p:nvSpPr>
          <p:cNvPr id="352" name="Google Shape;352;p11"/>
          <p:cNvSpPr txBox="1"/>
          <p:nvPr>
            <p:ph type="title"/>
          </p:nvPr>
        </p:nvSpPr>
        <p:spPr>
          <a:xfrm>
            <a:off x="1430431" y="435225"/>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TRONCAL AV. CIUDAD DE CALI</a:t>
            </a:r>
            <a:endParaRPr/>
          </a:p>
        </p:txBody>
      </p:sp>
      <p:sp>
        <p:nvSpPr>
          <p:cNvPr id="353" name="Google Shape;353;p11"/>
          <p:cNvSpPr txBox="1"/>
          <p:nvPr>
            <p:ph idx="2" type="body"/>
          </p:nvPr>
        </p:nvSpPr>
        <p:spPr>
          <a:xfrm>
            <a:off x="1133784" y="3697815"/>
            <a:ext cx="6647295" cy="1142777"/>
          </a:xfrm>
          <a:prstGeom prst="rect">
            <a:avLst/>
          </a:prstGeom>
          <a:noFill/>
          <a:ln>
            <a:noFill/>
          </a:ln>
        </p:spPr>
        <p:txBody>
          <a:bodyPr anchorCtr="0" anchor="t" bIns="22850" lIns="45700" spcFirstLastPara="1" rIns="45700" wrap="square" tIns="22850">
            <a:noAutofit/>
          </a:bodyPr>
          <a:lstStyle/>
          <a:p>
            <a:pPr indent="0" lvl="0" marL="0" rtl="0" algn="just">
              <a:lnSpc>
                <a:spcPct val="100000"/>
              </a:lnSpc>
              <a:spcBef>
                <a:spcPts val="0"/>
              </a:spcBef>
              <a:spcAft>
                <a:spcPts val="0"/>
              </a:spcAft>
              <a:buClr>
                <a:srgbClr val="3F3F3F"/>
              </a:buClr>
              <a:buSzPts val="2000"/>
              <a:buNone/>
            </a:pPr>
            <a:r>
              <a:rPr b="1" lang="es-CO" sz="1400"/>
              <a:t>CONTRATO CONSULTORÍA: </a:t>
            </a:r>
            <a:r>
              <a:rPr lang="es-CO" sz="1400"/>
              <a:t>IDU-1352-2017</a:t>
            </a:r>
            <a:endParaRPr sz="1400"/>
          </a:p>
          <a:p>
            <a:pPr indent="0" lvl="0" marL="0" rtl="0" algn="just">
              <a:lnSpc>
                <a:spcPct val="100000"/>
              </a:lnSpc>
              <a:spcBef>
                <a:spcPts val="0"/>
              </a:spcBef>
              <a:spcAft>
                <a:spcPts val="0"/>
              </a:spcAft>
              <a:buClr>
                <a:srgbClr val="3F3F3F"/>
              </a:buClr>
              <a:buSzPts val="2000"/>
              <a:buNone/>
            </a:pPr>
            <a:r>
              <a:rPr b="1" lang="es-CO" sz="1400"/>
              <a:t>CONTRATO INTERVENTORÍA</a:t>
            </a:r>
            <a:r>
              <a:rPr lang="es-CO" sz="1400"/>
              <a:t>: IDU-1393-2017</a:t>
            </a:r>
            <a:endParaRPr sz="3200"/>
          </a:p>
          <a:p>
            <a:pPr indent="0" lvl="0" marL="0" rtl="0" algn="just">
              <a:lnSpc>
                <a:spcPct val="100000"/>
              </a:lnSpc>
              <a:spcBef>
                <a:spcPts val="0"/>
              </a:spcBef>
              <a:spcAft>
                <a:spcPts val="0"/>
              </a:spcAft>
              <a:buClr>
                <a:srgbClr val="3F3F3F"/>
              </a:buClr>
              <a:buSzPts val="2000"/>
              <a:buNone/>
            </a:pPr>
            <a:r>
              <a:rPr b="1" lang="es-CO" sz="1400"/>
              <a:t>FECHA INICIO: </a:t>
            </a:r>
            <a:r>
              <a:rPr lang="es-CO" sz="1400"/>
              <a:t>08/11/2017</a:t>
            </a:r>
            <a:endParaRPr sz="3200"/>
          </a:p>
          <a:p>
            <a:pPr indent="0" lvl="0" marL="0" rtl="0" algn="just">
              <a:lnSpc>
                <a:spcPct val="100000"/>
              </a:lnSpc>
              <a:spcBef>
                <a:spcPts val="0"/>
              </a:spcBef>
              <a:spcAft>
                <a:spcPts val="0"/>
              </a:spcAft>
              <a:buClr>
                <a:srgbClr val="3F3F3F"/>
              </a:buClr>
              <a:buSzPts val="2000"/>
              <a:buNone/>
            </a:pPr>
            <a:r>
              <a:rPr b="1" lang="es-CO" sz="1400"/>
              <a:t>FECHA FIN FACTIBILIDAD: </a:t>
            </a:r>
            <a:r>
              <a:rPr lang="es-CO" sz="1400"/>
              <a:t>13/07/2018</a:t>
            </a:r>
            <a:endParaRPr sz="3200"/>
          </a:p>
          <a:p>
            <a:pPr indent="0" lvl="0" marL="0" rtl="0" algn="just">
              <a:lnSpc>
                <a:spcPct val="100000"/>
              </a:lnSpc>
              <a:spcBef>
                <a:spcPts val="0"/>
              </a:spcBef>
              <a:spcAft>
                <a:spcPts val="0"/>
              </a:spcAft>
              <a:buClr>
                <a:srgbClr val="3F3F3F"/>
              </a:buClr>
              <a:buSzPts val="2000"/>
              <a:buNone/>
            </a:pPr>
            <a:r>
              <a:rPr b="1" lang="es-CO" sz="1400"/>
              <a:t>FECHA FIN ESTUDIOS Y DISEÑOS: </a:t>
            </a:r>
            <a:r>
              <a:rPr lang="es-CO" sz="1400"/>
              <a:t>28/06/2019</a:t>
            </a:r>
            <a:endParaRPr sz="3200"/>
          </a:p>
          <a:p>
            <a:pPr indent="0" lvl="0" marL="0" rtl="0" algn="just">
              <a:lnSpc>
                <a:spcPct val="100000"/>
              </a:lnSpc>
              <a:spcBef>
                <a:spcPts val="0"/>
              </a:spcBef>
              <a:spcAft>
                <a:spcPts val="0"/>
              </a:spcAft>
              <a:buClr>
                <a:srgbClr val="3F3F3F"/>
              </a:buClr>
              <a:buSzPts val="2000"/>
              <a:buNone/>
            </a:pPr>
            <a:r>
              <a:rPr b="1" lang="es-CO" sz="1400"/>
              <a:t>FECHA FIN APROBACIONES: </a:t>
            </a:r>
            <a:r>
              <a:rPr lang="es-CO" sz="1400"/>
              <a:t>27/06/2022</a:t>
            </a:r>
            <a:endParaRPr sz="1400"/>
          </a:p>
        </p:txBody>
      </p:sp>
      <p:sp>
        <p:nvSpPr>
          <p:cNvPr id="354" name="Google Shape;354;p11"/>
          <p:cNvSpPr/>
          <p:nvPr/>
        </p:nvSpPr>
        <p:spPr>
          <a:xfrm>
            <a:off x="692325" y="420063"/>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rPr b="1" lang="es-CO" sz="3300">
                <a:solidFill>
                  <a:schemeClr val="lt1"/>
                </a:solidFill>
                <a:latin typeface="Calibri"/>
                <a:ea typeface="Calibri"/>
                <a:cs typeface="Calibri"/>
                <a:sym typeface="Calibri"/>
              </a:rPr>
              <a:t>5</a:t>
            </a:r>
            <a:endParaRPr sz="700">
              <a:solidFill>
                <a:srgbClr val="000000"/>
              </a:solidFill>
              <a:latin typeface="Arial"/>
              <a:ea typeface="Arial"/>
              <a:cs typeface="Arial"/>
              <a:sym typeface="Arial"/>
            </a:endParaRPr>
          </a:p>
        </p:txBody>
      </p:sp>
      <p:grpSp>
        <p:nvGrpSpPr>
          <p:cNvPr id="355" name="Google Shape;355;p11"/>
          <p:cNvGrpSpPr/>
          <p:nvPr/>
        </p:nvGrpSpPr>
        <p:grpSpPr>
          <a:xfrm>
            <a:off x="1572159" y="5785898"/>
            <a:ext cx="1951726" cy="798436"/>
            <a:chOff x="9075061" y="1103454"/>
            <a:chExt cx="2972700" cy="1216108"/>
          </a:xfrm>
        </p:grpSpPr>
        <p:grpSp>
          <p:nvGrpSpPr>
            <p:cNvPr id="356" name="Google Shape;356;p11"/>
            <p:cNvGrpSpPr/>
            <p:nvPr/>
          </p:nvGrpSpPr>
          <p:grpSpPr>
            <a:xfrm>
              <a:off x="11103664" y="1173729"/>
              <a:ext cx="584561" cy="542666"/>
              <a:chOff x="7007341" y="2918652"/>
              <a:chExt cx="496316" cy="460745"/>
            </a:xfrm>
          </p:grpSpPr>
          <p:pic>
            <p:nvPicPr>
              <p:cNvPr id="357" name="Google Shape;357;p11"/>
              <p:cNvPicPr preferRelativeResize="0"/>
              <p:nvPr/>
            </p:nvPicPr>
            <p:blipFill rotWithShape="1">
              <a:blip r:embed="rId3">
                <a:alphaModFix/>
              </a:blip>
              <a:srcRect b="0" l="0" r="0" t="0"/>
              <a:stretch/>
            </p:blipFill>
            <p:spPr>
              <a:xfrm>
                <a:off x="7126709" y="2918652"/>
                <a:ext cx="243865" cy="394634"/>
              </a:xfrm>
              <a:prstGeom prst="rect">
                <a:avLst/>
              </a:prstGeom>
              <a:noFill/>
              <a:ln>
                <a:noFill/>
              </a:ln>
            </p:spPr>
          </p:pic>
          <p:sp>
            <p:nvSpPr>
              <p:cNvPr id="358" name="Google Shape;358;p11"/>
              <p:cNvSpPr/>
              <p:nvPr/>
            </p:nvSpPr>
            <p:spPr>
              <a:xfrm>
                <a:off x="7007341" y="3085356"/>
                <a:ext cx="496316" cy="294041"/>
              </a:xfrm>
              <a:custGeom>
                <a:rect b="b" l="l" r="r" t="t"/>
                <a:pathLst>
                  <a:path extrusionOk="0" h="342" w="578">
                    <a:moveTo>
                      <a:pt x="125" y="128"/>
                    </a:moveTo>
                    <a:lnTo>
                      <a:pt x="79" y="132"/>
                    </a:lnTo>
                    <a:lnTo>
                      <a:pt x="38" y="154"/>
                    </a:lnTo>
                    <a:lnTo>
                      <a:pt x="9" y="192"/>
                    </a:lnTo>
                    <a:lnTo>
                      <a:pt x="0" y="234"/>
                    </a:lnTo>
                    <a:lnTo>
                      <a:pt x="8" y="276"/>
                    </a:lnTo>
                    <a:lnTo>
                      <a:pt x="32" y="312"/>
                    </a:lnTo>
                    <a:lnTo>
                      <a:pt x="70" y="336"/>
                    </a:lnTo>
                    <a:lnTo>
                      <a:pt x="117" y="342"/>
                    </a:lnTo>
                    <a:lnTo>
                      <a:pt x="160" y="330"/>
                    </a:lnTo>
                    <a:lnTo>
                      <a:pt x="96" y="330"/>
                    </a:lnTo>
                    <a:lnTo>
                      <a:pt x="66" y="320"/>
                    </a:lnTo>
                    <a:lnTo>
                      <a:pt x="41" y="302"/>
                    </a:lnTo>
                    <a:lnTo>
                      <a:pt x="22" y="276"/>
                    </a:lnTo>
                    <a:lnTo>
                      <a:pt x="13" y="246"/>
                    </a:lnTo>
                    <a:lnTo>
                      <a:pt x="15" y="214"/>
                    </a:lnTo>
                    <a:lnTo>
                      <a:pt x="27" y="186"/>
                    </a:lnTo>
                    <a:lnTo>
                      <a:pt x="48" y="162"/>
                    </a:lnTo>
                    <a:lnTo>
                      <a:pt x="76" y="146"/>
                    </a:lnTo>
                    <a:lnTo>
                      <a:pt x="105" y="140"/>
                    </a:lnTo>
                    <a:lnTo>
                      <a:pt x="157" y="140"/>
                    </a:lnTo>
                    <a:lnTo>
                      <a:pt x="125" y="128"/>
                    </a:lnTo>
                    <a:close/>
                    <a:moveTo>
                      <a:pt x="428" y="122"/>
                    </a:moveTo>
                    <a:lnTo>
                      <a:pt x="414" y="122"/>
                    </a:lnTo>
                    <a:lnTo>
                      <a:pt x="416" y="128"/>
                    </a:lnTo>
                    <a:lnTo>
                      <a:pt x="417" y="132"/>
                    </a:lnTo>
                    <a:lnTo>
                      <a:pt x="418" y="140"/>
                    </a:lnTo>
                    <a:lnTo>
                      <a:pt x="417" y="142"/>
                    </a:lnTo>
                    <a:lnTo>
                      <a:pt x="415" y="142"/>
                    </a:lnTo>
                    <a:lnTo>
                      <a:pt x="389" y="162"/>
                    </a:lnTo>
                    <a:lnTo>
                      <a:pt x="371" y="188"/>
                    </a:lnTo>
                    <a:lnTo>
                      <a:pt x="362" y="216"/>
                    </a:lnTo>
                    <a:lnTo>
                      <a:pt x="362" y="250"/>
                    </a:lnTo>
                    <a:lnTo>
                      <a:pt x="375" y="290"/>
                    </a:lnTo>
                    <a:lnTo>
                      <a:pt x="405" y="322"/>
                    </a:lnTo>
                    <a:lnTo>
                      <a:pt x="444" y="340"/>
                    </a:lnTo>
                    <a:lnTo>
                      <a:pt x="488" y="342"/>
                    </a:lnTo>
                    <a:lnTo>
                      <a:pt x="519" y="330"/>
                    </a:lnTo>
                    <a:lnTo>
                      <a:pt x="477" y="330"/>
                    </a:lnTo>
                    <a:lnTo>
                      <a:pt x="439" y="326"/>
                    </a:lnTo>
                    <a:lnTo>
                      <a:pt x="406" y="306"/>
                    </a:lnTo>
                    <a:lnTo>
                      <a:pt x="382" y="274"/>
                    </a:lnTo>
                    <a:lnTo>
                      <a:pt x="373" y="236"/>
                    </a:lnTo>
                    <a:lnTo>
                      <a:pt x="380" y="200"/>
                    </a:lnTo>
                    <a:lnTo>
                      <a:pt x="398" y="172"/>
                    </a:lnTo>
                    <a:lnTo>
                      <a:pt x="422" y="152"/>
                    </a:lnTo>
                    <a:lnTo>
                      <a:pt x="436" y="152"/>
                    </a:lnTo>
                    <a:lnTo>
                      <a:pt x="435" y="148"/>
                    </a:lnTo>
                    <a:lnTo>
                      <a:pt x="462" y="140"/>
                    </a:lnTo>
                    <a:lnTo>
                      <a:pt x="518" y="140"/>
                    </a:lnTo>
                    <a:lnTo>
                      <a:pt x="506" y="134"/>
                    </a:lnTo>
                    <a:lnTo>
                      <a:pt x="431" y="134"/>
                    </a:lnTo>
                    <a:lnTo>
                      <a:pt x="428" y="122"/>
                    </a:lnTo>
                    <a:close/>
                    <a:moveTo>
                      <a:pt x="191" y="164"/>
                    </a:moveTo>
                    <a:lnTo>
                      <a:pt x="171" y="164"/>
                    </a:lnTo>
                    <a:lnTo>
                      <a:pt x="188" y="180"/>
                    </a:lnTo>
                    <a:lnTo>
                      <a:pt x="200" y="202"/>
                    </a:lnTo>
                    <a:lnTo>
                      <a:pt x="205" y="224"/>
                    </a:lnTo>
                    <a:lnTo>
                      <a:pt x="205" y="244"/>
                    </a:lnTo>
                    <a:lnTo>
                      <a:pt x="128" y="244"/>
                    </a:lnTo>
                    <a:lnTo>
                      <a:pt x="148" y="248"/>
                    </a:lnTo>
                    <a:lnTo>
                      <a:pt x="201" y="256"/>
                    </a:lnTo>
                    <a:lnTo>
                      <a:pt x="203" y="256"/>
                    </a:lnTo>
                    <a:lnTo>
                      <a:pt x="196" y="278"/>
                    </a:lnTo>
                    <a:lnTo>
                      <a:pt x="179" y="300"/>
                    </a:lnTo>
                    <a:lnTo>
                      <a:pt x="156" y="318"/>
                    </a:lnTo>
                    <a:lnTo>
                      <a:pt x="129" y="328"/>
                    </a:lnTo>
                    <a:lnTo>
                      <a:pt x="96" y="330"/>
                    </a:lnTo>
                    <a:lnTo>
                      <a:pt x="160" y="330"/>
                    </a:lnTo>
                    <a:lnTo>
                      <a:pt x="196" y="302"/>
                    </a:lnTo>
                    <a:lnTo>
                      <a:pt x="217" y="258"/>
                    </a:lnTo>
                    <a:lnTo>
                      <a:pt x="310" y="258"/>
                    </a:lnTo>
                    <a:lnTo>
                      <a:pt x="307" y="250"/>
                    </a:lnTo>
                    <a:lnTo>
                      <a:pt x="245" y="250"/>
                    </a:lnTo>
                    <a:lnTo>
                      <a:pt x="218" y="246"/>
                    </a:lnTo>
                    <a:lnTo>
                      <a:pt x="219" y="234"/>
                    </a:lnTo>
                    <a:lnTo>
                      <a:pt x="219" y="230"/>
                    </a:lnTo>
                    <a:lnTo>
                      <a:pt x="218" y="220"/>
                    </a:lnTo>
                    <a:lnTo>
                      <a:pt x="215" y="206"/>
                    </a:lnTo>
                    <a:lnTo>
                      <a:pt x="211" y="194"/>
                    </a:lnTo>
                    <a:lnTo>
                      <a:pt x="205" y="182"/>
                    </a:lnTo>
                    <a:lnTo>
                      <a:pt x="198" y="172"/>
                    </a:lnTo>
                    <a:lnTo>
                      <a:pt x="191" y="164"/>
                    </a:lnTo>
                    <a:close/>
                    <a:moveTo>
                      <a:pt x="518" y="140"/>
                    </a:moveTo>
                    <a:lnTo>
                      <a:pt x="462" y="140"/>
                    </a:lnTo>
                    <a:lnTo>
                      <a:pt x="494" y="144"/>
                    </a:lnTo>
                    <a:lnTo>
                      <a:pt x="526" y="158"/>
                    </a:lnTo>
                    <a:lnTo>
                      <a:pt x="553" y="186"/>
                    </a:lnTo>
                    <a:lnTo>
                      <a:pt x="566" y="224"/>
                    </a:lnTo>
                    <a:lnTo>
                      <a:pt x="563" y="262"/>
                    </a:lnTo>
                    <a:lnTo>
                      <a:pt x="545" y="294"/>
                    </a:lnTo>
                    <a:lnTo>
                      <a:pt x="515" y="320"/>
                    </a:lnTo>
                    <a:lnTo>
                      <a:pt x="477" y="330"/>
                    </a:lnTo>
                    <a:lnTo>
                      <a:pt x="519" y="330"/>
                    </a:lnTo>
                    <a:lnTo>
                      <a:pt x="529" y="326"/>
                    </a:lnTo>
                    <a:lnTo>
                      <a:pt x="560" y="296"/>
                    </a:lnTo>
                    <a:lnTo>
                      <a:pt x="577" y="258"/>
                    </a:lnTo>
                    <a:lnTo>
                      <a:pt x="577" y="214"/>
                    </a:lnTo>
                    <a:lnTo>
                      <a:pt x="562" y="176"/>
                    </a:lnTo>
                    <a:lnTo>
                      <a:pt x="534" y="148"/>
                    </a:lnTo>
                    <a:lnTo>
                      <a:pt x="518" y="140"/>
                    </a:lnTo>
                    <a:close/>
                    <a:moveTo>
                      <a:pt x="310" y="258"/>
                    </a:moveTo>
                    <a:lnTo>
                      <a:pt x="217" y="258"/>
                    </a:lnTo>
                    <a:lnTo>
                      <a:pt x="225" y="260"/>
                    </a:lnTo>
                    <a:lnTo>
                      <a:pt x="234" y="260"/>
                    </a:lnTo>
                    <a:lnTo>
                      <a:pt x="244" y="262"/>
                    </a:lnTo>
                    <a:lnTo>
                      <a:pt x="245" y="264"/>
                    </a:lnTo>
                    <a:lnTo>
                      <a:pt x="247" y="276"/>
                    </a:lnTo>
                    <a:lnTo>
                      <a:pt x="251" y="282"/>
                    </a:lnTo>
                    <a:lnTo>
                      <a:pt x="260" y="288"/>
                    </a:lnTo>
                    <a:lnTo>
                      <a:pt x="261" y="290"/>
                    </a:lnTo>
                    <a:lnTo>
                      <a:pt x="260" y="298"/>
                    </a:lnTo>
                    <a:lnTo>
                      <a:pt x="258" y="302"/>
                    </a:lnTo>
                    <a:lnTo>
                      <a:pt x="257" y="308"/>
                    </a:lnTo>
                    <a:lnTo>
                      <a:pt x="250" y="308"/>
                    </a:lnTo>
                    <a:lnTo>
                      <a:pt x="247" y="320"/>
                    </a:lnTo>
                    <a:lnTo>
                      <a:pt x="251" y="320"/>
                    </a:lnTo>
                    <a:lnTo>
                      <a:pt x="255" y="322"/>
                    </a:lnTo>
                    <a:lnTo>
                      <a:pt x="264" y="324"/>
                    </a:lnTo>
                    <a:lnTo>
                      <a:pt x="267" y="322"/>
                    </a:lnTo>
                    <a:lnTo>
                      <a:pt x="270" y="310"/>
                    </a:lnTo>
                    <a:lnTo>
                      <a:pt x="271" y="304"/>
                    </a:lnTo>
                    <a:lnTo>
                      <a:pt x="273" y="294"/>
                    </a:lnTo>
                    <a:lnTo>
                      <a:pt x="275" y="294"/>
                    </a:lnTo>
                    <a:lnTo>
                      <a:pt x="295" y="292"/>
                    </a:lnTo>
                    <a:lnTo>
                      <a:pt x="306" y="282"/>
                    </a:lnTo>
                    <a:lnTo>
                      <a:pt x="310" y="258"/>
                    </a:lnTo>
                    <a:close/>
                    <a:moveTo>
                      <a:pt x="103" y="214"/>
                    </a:moveTo>
                    <a:lnTo>
                      <a:pt x="94" y="220"/>
                    </a:lnTo>
                    <a:lnTo>
                      <a:pt x="88" y="238"/>
                    </a:lnTo>
                    <a:lnTo>
                      <a:pt x="92" y="248"/>
                    </a:lnTo>
                    <a:lnTo>
                      <a:pt x="108" y="256"/>
                    </a:lnTo>
                    <a:lnTo>
                      <a:pt x="118" y="254"/>
                    </a:lnTo>
                    <a:lnTo>
                      <a:pt x="126" y="246"/>
                    </a:lnTo>
                    <a:lnTo>
                      <a:pt x="128" y="244"/>
                    </a:lnTo>
                    <a:lnTo>
                      <a:pt x="205" y="244"/>
                    </a:lnTo>
                    <a:lnTo>
                      <a:pt x="142" y="234"/>
                    </a:lnTo>
                    <a:lnTo>
                      <a:pt x="126" y="232"/>
                    </a:lnTo>
                    <a:lnTo>
                      <a:pt x="124" y="226"/>
                    </a:lnTo>
                    <a:lnTo>
                      <a:pt x="130" y="218"/>
                    </a:lnTo>
                    <a:lnTo>
                      <a:pt x="115" y="218"/>
                    </a:lnTo>
                    <a:lnTo>
                      <a:pt x="103" y="214"/>
                    </a:lnTo>
                    <a:close/>
                    <a:moveTo>
                      <a:pt x="232" y="104"/>
                    </a:moveTo>
                    <a:lnTo>
                      <a:pt x="217" y="104"/>
                    </a:lnTo>
                    <a:lnTo>
                      <a:pt x="260" y="232"/>
                    </a:lnTo>
                    <a:lnTo>
                      <a:pt x="245" y="250"/>
                    </a:lnTo>
                    <a:lnTo>
                      <a:pt x="307" y="250"/>
                    </a:lnTo>
                    <a:lnTo>
                      <a:pt x="303" y="242"/>
                    </a:lnTo>
                    <a:lnTo>
                      <a:pt x="312" y="232"/>
                    </a:lnTo>
                    <a:lnTo>
                      <a:pt x="292" y="232"/>
                    </a:lnTo>
                    <a:lnTo>
                      <a:pt x="291" y="230"/>
                    </a:lnTo>
                    <a:lnTo>
                      <a:pt x="291" y="228"/>
                    </a:lnTo>
                    <a:lnTo>
                      <a:pt x="273" y="228"/>
                    </a:lnTo>
                    <a:lnTo>
                      <a:pt x="262" y="194"/>
                    </a:lnTo>
                    <a:lnTo>
                      <a:pt x="251" y="162"/>
                    </a:lnTo>
                    <a:lnTo>
                      <a:pt x="232" y="104"/>
                    </a:lnTo>
                    <a:close/>
                    <a:moveTo>
                      <a:pt x="436" y="152"/>
                    </a:moveTo>
                    <a:lnTo>
                      <a:pt x="422" y="152"/>
                    </a:lnTo>
                    <a:lnTo>
                      <a:pt x="422" y="154"/>
                    </a:lnTo>
                    <a:lnTo>
                      <a:pt x="423" y="154"/>
                    </a:lnTo>
                    <a:lnTo>
                      <a:pt x="423" y="156"/>
                    </a:lnTo>
                    <a:lnTo>
                      <a:pt x="426" y="168"/>
                    </a:lnTo>
                    <a:lnTo>
                      <a:pt x="430" y="180"/>
                    </a:lnTo>
                    <a:lnTo>
                      <a:pt x="436" y="190"/>
                    </a:lnTo>
                    <a:lnTo>
                      <a:pt x="443" y="202"/>
                    </a:lnTo>
                    <a:lnTo>
                      <a:pt x="448" y="210"/>
                    </a:lnTo>
                    <a:lnTo>
                      <a:pt x="453" y="218"/>
                    </a:lnTo>
                    <a:lnTo>
                      <a:pt x="458" y="228"/>
                    </a:lnTo>
                    <a:lnTo>
                      <a:pt x="466" y="242"/>
                    </a:lnTo>
                    <a:lnTo>
                      <a:pt x="469" y="242"/>
                    </a:lnTo>
                    <a:lnTo>
                      <a:pt x="477" y="240"/>
                    </a:lnTo>
                    <a:lnTo>
                      <a:pt x="477" y="234"/>
                    </a:lnTo>
                    <a:lnTo>
                      <a:pt x="474" y="230"/>
                    </a:lnTo>
                    <a:lnTo>
                      <a:pt x="462" y="208"/>
                    </a:lnTo>
                    <a:lnTo>
                      <a:pt x="456" y="198"/>
                    </a:lnTo>
                    <a:lnTo>
                      <a:pt x="450" y="188"/>
                    </a:lnTo>
                    <a:lnTo>
                      <a:pt x="444" y="178"/>
                    </a:lnTo>
                    <a:lnTo>
                      <a:pt x="440" y="168"/>
                    </a:lnTo>
                    <a:lnTo>
                      <a:pt x="437" y="158"/>
                    </a:lnTo>
                    <a:lnTo>
                      <a:pt x="436" y="152"/>
                    </a:lnTo>
                    <a:close/>
                    <a:moveTo>
                      <a:pt x="420" y="88"/>
                    </a:moveTo>
                    <a:lnTo>
                      <a:pt x="406" y="88"/>
                    </a:lnTo>
                    <a:lnTo>
                      <a:pt x="407" y="90"/>
                    </a:lnTo>
                    <a:lnTo>
                      <a:pt x="412" y="102"/>
                    </a:lnTo>
                    <a:lnTo>
                      <a:pt x="410" y="108"/>
                    </a:lnTo>
                    <a:lnTo>
                      <a:pt x="403" y="116"/>
                    </a:lnTo>
                    <a:lnTo>
                      <a:pt x="351" y="172"/>
                    </a:lnTo>
                    <a:lnTo>
                      <a:pt x="297" y="230"/>
                    </a:lnTo>
                    <a:lnTo>
                      <a:pt x="296" y="230"/>
                    </a:lnTo>
                    <a:lnTo>
                      <a:pt x="294" y="232"/>
                    </a:lnTo>
                    <a:lnTo>
                      <a:pt x="312" y="232"/>
                    </a:lnTo>
                    <a:lnTo>
                      <a:pt x="414" y="122"/>
                    </a:lnTo>
                    <a:lnTo>
                      <a:pt x="428" y="122"/>
                    </a:lnTo>
                    <a:lnTo>
                      <a:pt x="420" y="88"/>
                    </a:lnTo>
                    <a:close/>
                    <a:moveTo>
                      <a:pt x="290" y="192"/>
                    </a:moveTo>
                    <a:lnTo>
                      <a:pt x="287" y="194"/>
                    </a:lnTo>
                    <a:lnTo>
                      <a:pt x="284" y="208"/>
                    </a:lnTo>
                    <a:lnTo>
                      <a:pt x="278" y="226"/>
                    </a:lnTo>
                    <a:lnTo>
                      <a:pt x="277" y="228"/>
                    </a:lnTo>
                    <a:lnTo>
                      <a:pt x="291" y="228"/>
                    </a:lnTo>
                    <a:lnTo>
                      <a:pt x="295" y="214"/>
                    </a:lnTo>
                    <a:lnTo>
                      <a:pt x="297" y="206"/>
                    </a:lnTo>
                    <a:lnTo>
                      <a:pt x="310" y="206"/>
                    </a:lnTo>
                    <a:lnTo>
                      <a:pt x="311" y="202"/>
                    </a:lnTo>
                    <a:lnTo>
                      <a:pt x="309" y="198"/>
                    </a:lnTo>
                    <a:lnTo>
                      <a:pt x="303" y="194"/>
                    </a:lnTo>
                    <a:lnTo>
                      <a:pt x="299" y="194"/>
                    </a:lnTo>
                    <a:lnTo>
                      <a:pt x="290" y="192"/>
                    </a:lnTo>
                    <a:close/>
                    <a:moveTo>
                      <a:pt x="157" y="140"/>
                    </a:moveTo>
                    <a:lnTo>
                      <a:pt x="105" y="140"/>
                    </a:lnTo>
                    <a:lnTo>
                      <a:pt x="135" y="144"/>
                    </a:lnTo>
                    <a:lnTo>
                      <a:pt x="161" y="156"/>
                    </a:lnTo>
                    <a:lnTo>
                      <a:pt x="160" y="158"/>
                    </a:lnTo>
                    <a:lnTo>
                      <a:pt x="116" y="216"/>
                    </a:lnTo>
                    <a:lnTo>
                      <a:pt x="115" y="218"/>
                    </a:lnTo>
                    <a:lnTo>
                      <a:pt x="130" y="218"/>
                    </a:lnTo>
                    <a:lnTo>
                      <a:pt x="169" y="166"/>
                    </a:lnTo>
                    <a:lnTo>
                      <a:pt x="170" y="166"/>
                    </a:lnTo>
                    <a:lnTo>
                      <a:pt x="171" y="164"/>
                    </a:lnTo>
                    <a:lnTo>
                      <a:pt x="191" y="164"/>
                    </a:lnTo>
                    <a:lnTo>
                      <a:pt x="189" y="162"/>
                    </a:lnTo>
                    <a:lnTo>
                      <a:pt x="180" y="152"/>
                    </a:lnTo>
                    <a:lnTo>
                      <a:pt x="186" y="144"/>
                    </a:lnTo>
                    <a:lnTo>
                      <a:pt x="168" y="144"/>
                    </a:lnTo>
                    <a:lnTo>
                      <a:pt x="157" y="140"/>
                    </a:lnTo>
                    <a:close/>
                    <a:moveTo>
                      <a:pt x="310" y="206"/>
                    </a:moveTo>
                    <a:lnTo>
                      <a:pt x="297" y="206"/>
                    </a:lnTo>
                    <a:lnTo>
                      <a:pt x="300" y="208"/>
                    </a:lnTo>
                    <a:lnTo>
                      <a:pt x="307" y="208"/>
                    </a:lnTo>
                    <a:lnTo>
                      <a:pt x="310" y="206"/>
                    </a:lnTo>
                    <a:close/>
                    <a:moveTo>
                      <a:pt x="208" y="32"/>
                    </a:moveTo>
                    <a:lnTo>
                      <a:pt x="194" y="32"/>
                    </a:lnTo>
                    <a:lnTo>
                      <a:pt x="199" y="48"/>
                    </a:lnTo>
                    <a:lnTo>
                      <a:pt x="202" y="60"/>
                    </a:lnTo>
                    <a:lnTo>
                      <a:pt x="206" y="72"/>
                    </a:lnTo>
                    <a:lnTo>
                      <a:pt x="211" y="86"/>
                    </a:lnTo>
                    <a:lnTo>
                      <a:pt x="211" y="88"/>
                    </a:lnTo>
                    <a:lnTo>
                      <a:pt x="204" y="96"/>
                    </a:lnTo>
                    <a:lnTo>
                      <a:pt x="199" y="102"/>
                    </a:lnTo>
                    <a:lnTo>
                      <a:pt x="168" y="144"/>
                    </a:lnTo>
                    <a:lnTo>
                      <a:pt x="186" y="144"/>
                    </a:lnTo>
                    <a:lnTo>
                      <a:pt x="217" y="104"/>
                    </a:lnTo>
                    <a:lnTo>
                      <a:pt x="232" y="104"/>
                    </a:lnTo>
                    <a:lnTo>
                      <a:pt x="229" y="96"/>
                    </a:lnTo>
                    <a:lnTo>
                      <a:pt x="235" y="96"/>
                    </a:lnTo>
                    <a:lnTo>
                      <a:pt x="241" y="94"/>
                    </a:lnTo>
                    <a:lnTo>
                      <a:pt x="363" y="90"/>
                    </a:lnTo>
                    <a:lnTo>
                      <a:pt x="406" y="88"/>
                    </a:lnTo>
                    <a:lnTo>
                      <a:pt x="420" y="88"/>
                    </a:lnTo>
                    <a:lnTo>
                      <a:pt x="419" y="82"/>
                    </a:lnTo>
                    <a:lnTo>
                      <a:pt x="224" y="82"/>
                    </a:lnTo>
                    <a:lnTo>
                      <a:pt x="208" y="32"/>
                    </a:lnTo>
                    <a:close/>
                    <a:moveTo>
                      <a:pt x="458" y="128"/>
                    </a:moveTo>
                    <a:lnTo>
                      <a:pt x="440" y="132"/>
                    </a:lnTo>
                    <a:lnTo>
                      <a:pt x="431" y="134"/>
                    </a:lnTo>
                    <a:lnTo>
                      <a:pt x="506" y="134"/>
                    </a:lnTo>
                    <a:lnTo>
                      <a:pt x="498" y="130"/>
                    </a:lnTo>
                    <a:lnTo>
                      <a:pt x="458" y="128"/>
                    </a:lnTo>
                    <a:close/>
                    <a:moveTo>
                      <a:pt x="484" y="44"/>
                    </a:moveTo>
                    <a:lnTo>
                      <a:pt x="470" y="44"/>
                    </a:lnTo>
                    <a:lnTo>
                      <a:pt x="480" y="52"/>
                    </a:lnTo>
                    <a:lnTo>
                      <a:pt x="485" y="72"/>
                    </a:lnTo>
                    <a:lnTo>
                      <a:pt x="480" y="80"/>
                    </a:lnTo>
                    <a:lnTo>
                      <a:pt x="462" y="90"/>
                    </a:lnTo>
                    <a:lnTo>
                      <a:pt x="456" y="92"/>
                    </a:lnTo>
                    <a:lnTo>
                      <a:pt x="445" y="96"/>
                    </a:lnTo>
                    <a:lnTo>
                      <a:pt x="443" y="98"/>
                    </a:lnTo>
                    <a:lnTo>
                      <a:pt x="445" y="106"/>
                    </a:lnTo>
                    <a:lnTo>
                      <a:pt x="448" y="108"/>
                    </a:lnTo>
                    <a:lnTo>
                      <a:pt x="465" y="104"/>
                    </a:lnTo>
                    <a:lnTo>
                      <a:pt x="478" y="100"/>
                    </a:lnTo>
                    <a:lnTo>
                      <a:pt x="487" y="90"/>
                    </a:lnTo>
                    <a:lnTo>
                      <a:pt x="494" y="76"/>
                    </a:lnTo>
                    <a:lnTo>
                      <a:pt x="495" y="62"/>
                    </a:lnTo>
                    <a:lnTo>
                      <a:pt x="490" y="50"/>
                    </a:lnTo>
                    <a:lnTo>
                      <a:pt x="484" y="44"/>
                    </a:lnTo>
                    <a:close/>
                    <a:moveTo>
                      <a:pt x="464" y="32"/>
                    </a:moveTo>
                    <a:lnTo>
                      <a:pt x="397" y="36"/>
                    </a:lnTo>
                    <a:lnTo>
                      <a:pt x="395" y="38"/>
                    </a:lnTo>
                    <a:lnTo>
                      <a:pt x="404" y="76"/>
                    </a:lnTo>
                    <a:lnTo>
                      <a:pt x="402" y="78"/>
                    </a:lnTo>
                    <a:lnTo>
                      <a:pt x="400" y="78"/>
                    </a:lnTo>
                    <a:lnTo>
                      <a:pt x="224" y="82"/>
                    </a:lnTo>
                    <a:lnTo>
                      <a:pt x="419" y="82"/>
                    </a:lnTo>
                    <a:lnTo>
                      <a:pt x="410" y="46"/>
                    </a:lnTo>
                    <a:lnTo>
                      <a:pt x="446" y="46"/>
                    </a:lnTo>
                    <a:lnTo>
                      <a:pt x="458" y="44"/>
                    </a:lnTo>
                    <a:lnTo>
                      <a:pt x="484" y="44"/>
                    </a:lnTo>
                    <a:lnTo>
                      <a:pt x="480" y="40"/>
                    </a:lnTo>
                    <a:lnTo>
                      <a:pt x="472" y="34"/>
                    </a:lnTo>
                    <a:lnTo>
                      <a:pt x="464" y="32"/>
                    </a:lnTo>
                    <a:close/>
                    <a:moveTo>
                      <a:pt x="157" y="0"/>
                    </a:moveTo>
                    <a:lnTo>
                      <a:pt x="154" y="2"/>
                    </a:lnTo>
                    <a:lnTo>
                      <a:pt x="151" y="16"/>
                    </a:lnTo>
                    <a:lnTo>
                      <a:pt x="155" y="22"/>
                    </a:lnTo>
                    <a:lnTo>
                      <a:pt x="170" y="32"/>
                    </a:lnTo>
                    <a:lnTo>
                      <a:pt x="179" y="34"/>
                    </a:lnTo>
                    <a:lnTo>
                      <a:pt x="192" y="32"/>
                    </a:lnTo>
                    <a:lnTo>
                      <a:pt x="208" y="32"/>
                    </a:lnTo>
                    <a:lnTo>
                      <a:pt x="207" y="30"/>
                    </a:lnTo>
                    <a:lnTo>
                      <a:pt x="248" y="18"/>
                    </a:lnTo>
                    <a:lnTo>
                      <a:pt x="251" y="18"/>
                    </a:lnTo>
                    <a:lnTo>
                      <a:pt x="250" y="8"/>
                    </a:lnTo>
                    <a:lnTo>
                      <a:pt x="246" y="6"/>
                    </a:lnTo>
                    <a:lnTo>
                      <a:pt x="231" y="6"/>
                    </a:lnTo>
                    <a:lnTo>
                      <a:pt x="220" y="4"/>
                    </a:lnTo>
                    <a:lnTo>
                      <a:pt x="175" y="2"/>
                    </a:lnTo>
                    <a:lnTo>
                      <a:pt x="157" y="0"/>
                    </a:lnTo>
                    <a:close/>
                  </a:path>
                </a:pathLst>
              </a:custGeom>
              <a:solidFill>
                <a:srgbClr val="231F20"/>
              </a:solidFill>
              <a:ln>
                <a:noFill/>
              </a:ln>
            </p:spPr>
            <p:txBody>
              <a:bodyPr anchorCtr="0" anchor="t" bIns="22850" lIns="45700" spcFirstLastPara="1" rIns="45700"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pic>
          <p:nvPicPr>
            <p:cNvPr descr="Imagen relacionada" id="359" name="Google Shape;359;p11"/>
            <p:cNvPicPr preferRelativeResize="0"/>
            <p:nvPr/>
          </p:nvPicPr>
          <p:blipFill rotWithShape="1">
            <a:blip r:embed="rId4">
              <a:alphaModFix/>
            </a:blip>
            <a:srcRect b="7519" l="5409" r="5455" t="5644"/>
            <a:stretch/>
          </p:blipFill>
          <p:spPr>
            <a:xfrm>
              <a:off x="9617848" y="1103454"/>
              <a:ext cx="613768" cy="610978"/>
            </a:xfrm>
            <a:prstGeom prst="rect">
              <a:avLst/>
            </a:prstGeom>
            <a:noFill/>
            <a:ln>
              <a:noFill/>
            </a:ln>
          </p:spPr>
        </p:pic>
        <p:cxnSp>
          <p:nvCxnSpPr>
            <p:cNvPr id="360" name="Google Shape;360;p11"/>
            <p:cNvCxnSpPr/>
            <p:nvPr/>
          </p:nvCxnSpPr>
          <p:spPr>
            <a:xfrm>
              <a:off x="9996366" y="1760845"/>
              <a:ext cx="0" cy="199800"/>
            </a:xfrm>
            <a:prstGeom prst="straightConnector1">
              <a:avLst/>
            </a:prstGeom>
            <a:noFill/>
            <a:ln cap="flat" cmpd="sng" w="38100">
              <a:solidFill>
                <a:srgbClr val="B2B440"/>
              </a:solidFill>
              <a:prstDash val="solid"/>
              <a:miter lim="800000"/>
              <a:headEnd len="sm" w="sm" type="none"/>
              <a:tailEnd len="sm" w="sm" type="none"/>
            </a:ln>
          </p:spPr>
        </p:cxnSp>
        <p:sp>
          <p:nvSpPr>
            <p:cNvPr id="361" name="Google Shape;361;p11"/>
            <p:cNvSpPr txBox="1"/>
            <p:nvPr/>
          </p:nvSpPr>
          <p:spPr>
            <a:xfrm>
              <a:off x="9300890" y="2042662"/>
              <a:ext cx="1429500" cy="276900"/>
            </a:xfrm>
            <a:prstGeom prst="rect">
              <a:avLst/>
            </a:prstGeom>
            <a:noFill/>
            <a:ln>
              <a:noFill/>
            </a:ln>
          </p:spPr>
          <p:txBody>
            <a:bodyPr anchorCtr="0" anchor="t" bIns="22850" lIns="45700" spcFirstLastPara="1" rIns="45700" wrap="square" tIns="22850">
              <a:noAutofit/>
            </a:bodyPr>
            <a:lstStyle/>
            <a:p>
              <a:pPr indent="0" lvl="0" marL="0" marR="0" rtl="0" algn="ctr">
                <a:spcBef>
                  <a:spcPts val="0"/>
                </a:spcBef>
                <a:spcAft>
                  <a:spcPts val="0"/>
                </a:spcAft>
                <a:buNone/>
              </a:pPr>
              <a:r>
                <a:rPr b="1" lang="es-CO" sz="1000">
                  <a:solidFill>
                    <a:srgbClr val="707228"/>
                  </a:solidFill>
                  <a:latin typeface="Arial Rounded"/>
                  <a:ea typeface="Arial Rounded"/>
                  <a:cs typeface="Arial Rounded"/>
                  <a:sym typeface="Arial Rounded"/>
                </a:rPr>
                <a:t>494.292m²</a:t>
              </a:r>
              <a:endParaRPr sz="1200">
                <a:solidFill>
                  <a:srgbClr val="000000"/>
                </a:solidFill>
                <a:latin typeface="Arial"/>
                <a:ea typeface="Arial"/>
                <a:cs typeface="Arial"/>
                <a:sym typeface="Arial"/>
              </a:endParaRPr>
            </a:p>
          </p:txBody>
        </p:sp>
        <p:cxnSp>
          <p:nvCxnSpPr>
            <p:cNvPr id="362" name="Google Shape;362;p11"/>
            <p:cNvCxnSpPr/>
            <p:nvPr/>
          </p:nvCxnSpPr>
          <p:spPr>
            <a:xfrm>
              <a:off x="11365168" y="1752761"/>
              <a:ext cx="0" cy="173700"/>
            </a:xfrm>
            <a:prstGeom prst="straightConnector1">
              <a:avLst/>
            </a:prstGeom>
            <a:noFill/>
            <a:ln cap="flat" cmpd="sng" w="38100">
              <a:solidFill>
                <a:srgbClr val="B2B440"/>
              </a:solidFill>
              <a:prstDash val="solid"/>
              <a:miter lim="800000"/>
              <a:headEnd len="sm" w="sm" type="none"/>
              <a:tailEnd len="sm" w="sm" type="none"/>
            </a:ln>
          </p:spPr>
        </p:cxnSp>
        <p:cxnSp>
          <p:nvCxnSpPr>
            <p:cNvPr id="363" name="Google Shape;363;p11"/>
            <p:cNvCxnSpPr/>
            <p:nvPr/>
          </p:nvCxnSpPr>
          <p:spPr>
            <a:xfrm>
              <a:off x="9075061" y="1718635"/>
              <a:ext cx="2972700" cy="0"/>
            </a:xfrm>
            <a:prstGeom prst="straightConnector1">
              <a:avLst/>
            </a:prstGeom>
            <a:noFill/>
            <a:ln cap="flat" cmpd="sng" w="38100">
              <a:solidFill>
                <a:schemeClr val="dk1"/>
              </a:solidFill>
              <a:prstDash val="solid"/>
              <a:miter lim="800000"/>
              <a:headEnd len="sm" w="sm" type="none"/>
              <a:tailEnd len="sm" w="sm" type="none"/>
            </a:ln>
          </p:spPr>
        </p:cxnSp>
        <p:sp>
          <p:nvSpPr>
            <p:cNvPr id="364" name="Google Shape;364;p11"/>
            <p:cNvSpPr txBox="1"/>
            <p:nvPr/>
          </p:nvSpPr>
          <p:spPr>
            <a:xfrm>
              <a:off x="10810725" y="2042661"/>
              <a:ext cx="1108800" cy="276900"/>
            </a:xfrm>
            <a:prstGeom prst="rect">
              <a:avLst/>
            </a:prstGeom>
            <a:noFill/>
            <a:ln>
              <a:noFill/>
            </a:ln>
          </p:spPr>
          <p:txBody>
            <a:bodyPr anchorCtr="0" anchor="t" bIns="22850" lIns="45700" spcFirstLastPara="1" rIns="45700" wrap="square" tIns="22850">
              <a:noAutofit/>
            </a:bodyPr>
            <a:lstStyle/>
            <a:p>
              <a:pPr indent="0" lvl="0" marL="0" marR="0" rtl="0" algn="ctr">
                <a:spcBef>
                  <a:spcPts val="0"/>
                </a:spcBef>
                <a:spcAft>
                  <a:spcPts val="0"/>
                </a:spcAft>
                <a:buNone/>
              </a:pPr>
              <a:r>
                <a:rPr b="1" lang="es-CO" sz="1000">
                  <a:solidFill>
                    <a:srgbClr val="707228"/>
                  </a:solidFill>
                  <a:latin typeface="Arial Rounded"/>
                  <a:ea typeface="Arial Rounded"/>
                  <a:cs typeface="Arial Rounded"/>
                  <a:sym typeface="Arial Rounded"/>
                </a:rPr>
                <a:t>30,4 km</a:t>
              </a:r>
              <a:endParaRPr sz="1200">
                <a:solidFill>
                  <a:srgbClr val="000000"/>
                </a:solidFill>
                <a:latin typeface="Arial"/>
                <a:ea typeface="Arial"/>
                <a:cs typeface="Arial"/>
                <a:sym typeface="Arial"/>
              </a:endParaRPr>
            </a:p>
          </p:txBody>
        </p:sp>
      </p:grpSp>
      <p:sp>
        <p:nvSpPr>
          <p:cNvPr id="365" name="Google Shape;365;p11">
            <a:hlinkClick action="ppaction://hlinksldjump" r:id="rId5"/>
          </p:cNvPr>
          <p:cNvSpPr txBox="1"/>
          <p:nvPr/>
        </p:nvSpPr>
        <p:spPr>
          <a:xfrm>
            <a:off x="11249860" y="6519466"/>
            <a:ext cx="568950" cy="338534"/>
          </a:xfrm>
          <a:prstGeom prst="rect">
            <a:avLst/>
          </a:prstGeom>
          <a:noFill/>
          <a:ln>
            <a:noFill/>
          </a:ln>
        </p:spPr>
        <p:txBody>
          <a:bodyPr anchorCtr="0" anchor="t" bIns="22850" lIns="45700" spcFirstLastPara="1" rIns="45700" wrap="square" tIns="22850">
            <a:spAutoFit/>
          </a:bodyPr>
          <a:lstStyle/>
          <a:p>
            <a:pPr indent="0" lvl="0" marL="0" marR="0" rtl="0" algn="l">
              <a:spcBef>
                <a:spcPts val="0"/>
              </a:spcBef>
              <a:spcAft>
                <a:spcPts val="0"/>
              </a:spcAft>
              <a:buNone/>
            </a:pPr>
            <a:r>
              <a:rPr b="1" lang="es-CO" sz="1000">
                <a:solidFill>
                  <a:srgbClr val="1D8A72"/>
                </a:solidFill>
                <a:latin typeface="Calibri"/>
                <a:ea typeface="Calibri"/>
                <a:cs typeface="Calibri"/>
                <a:sym typeface="Calibri"/>
              </a:rPr>
              <a:t>VOLVER</a:t>
            </a:r>
            <a:endParaRPr sz="1000">
              <a:solidFill>
                <a:schemeClr val="dk1"/>
              </a:solidFill>
              <a:latin typeface="Calibri"/>
              <a:ea typeface="Calibri"/>
              <a:cs typeface="Calibri"/>
              <a:sym typeface="Calibri"/>
            </a:endParaRPr>
          </a:p>
          <a:p>
            <a:pPr indent="0" lvl="0" marL="0" marR="0" rtl="0" algn="l">
              <a:spcBef>
                <a:spcPts val="0"/>
              </a:spcBef>
              <a:spcAft>
                <a:spcPts val="0"/>
              </a:spcAft>
              <a:buNone/>
            </a:pPr>
            <a:r>
              <a:rPr lang="es-CO" sz="900">
                <a:solidFill>
                  <a:schemeClr val="dk1"/>
                </a:solidFill>
                <a:latin typeface="Calibri"/>
                <a:ea typeface="Calibri"/>
                <a:cs typeface="Calibri"/>
                <a:sym typeface="Calibri"/>
              </a:rPr>
              <a:t> </a:t>
            </a:r>
            <a:endParaRPr sz="700">
              <a:solidFill>
                <a:srgbClr val="000000"/>
              </a:solidFill>
              <a:latin typeface="Arial"/>
              <a:ea typeface="Arial"/>
              <a:cs typeface="Arial"/>
              <a:sym typeface="Arial"/>
            </a:endParaRPr>
          </a:p>
        </p:txBody>
      </p:sp>
      <p:pic>
        <p:nvPicPr>
          <p:cNvPr id="366" name="Google Shape;366;p11"/>
          <p:cNvPicPr preferRelativeResize="0"/>
          <p:nvPr/>
        </p:nvPicPr>
        <p:blipFill rotWithShape="1">
          <a:blip r:embed="rId6">
            <a:alphaModFix/>
          </a:blip>
          <a:srcRect b="0" l="0" r="0" t="0"/>
          <a:stretch/>
        </p:blipFill>
        <p:spPr>
          <a:xfrm>
            <a:off x="6071984" y="1561879"/>
            <a:ext cx="5554738" cy="3431877"/>
          </a:xfrm>
          <a:prstGeom prst="rect">
            <a:avLst/>
          </a:prstGeom>
          <a:noFill/>
          <a:ln>
            <a:noFill/>
          </a:ln>
        </p:spPr>
      </p:pic>
      <p:pic>
        <p:nvPicPr>
          <p:cNvPr id="367" name="Google Shape;367;p11"/>
          <p:cNvPicPr preferRelativeResize="0"/>
          <p:nvPr/>
        </p:nvPicPr>
        <p:blipFill rotWithShape="1">
          <a:blip r:embed="rId7">
            <a:alphaModFix/>
          </a:blip>
          <a:srcRect b="11716" l="0" r="0" t="12549"/>
          <a:stretch/>
        </p:blipFill>
        <p:spPr>
          <a:xfrm>
            <a:off x="4267872" y="5913096"/>
            <a:ext cx="2008695" cy="647076"/>
          </a:xfrm>
          <a:prstGeom prst="rect">
            <a:avLst/>
          </a:prstGeom>
          <a:noFill/>
          <a:ln>
            <a:noFill/>
          </a:ln>
        </p:spPr>
      </p:pic>
      <p:pic>
        <p:nvPicPr>
          <p:cNvPr id="368" name="Google Shape;368;p11"/>
          <p:cNvPicPr preferRelativeResize="0"/>
          <p:nvPr/>
        </p:nvPicPr>
        <p:blipFill rotWithShape="1">
          <a:blip r:embed="rId7">
            <a:alphaModFix/>
          </a:blip>
          <a:srcRect b="11716" l="0" r="0" t="12549"/>
          <a:stretch/>
        </p:blipFill>
        <p:spPr>
          <a:xfrm flipH="1">
            <a:off x="7104748" y="5936348"/>
            <a:ext cx="2011524" cy="647986"/>
          </a:xfrm>
          <a:prstGeom prst="rect">
            <a:avLst/>
          </a:prstGeom>
          <a:noFill/>
          <a:ln>
            <a:noFill/>
          </a:ln>
        </p:spPr>
      </p:pic>
      <p:sp>
        <p:nvSpPr>
          <p:cNvPr id="369" name="Google Shape;369;p11"/>
          <p:cNvSpPr txBox="1"/>
          <p:nvPr/>
        </p:nvSpPr>
        <p:spPr>
          <a:xfrm>
            <a:off x="1133784" y="2154398"/>
            <a:ext cx="4691283" cy="150810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400">
                <a:solidFill>
                  <a:srgbClr val="008080"/>
                </a:solidFill>
                <a:latin typeface="Calibri"/>
                <a:ea typeface="Calibri"/>
                <a:cs typeface="Calibri"/>
                <a:sym typeface="Calibri"/>
              </a:rPr>
              <a:t>Objeto: </a:t>
            </a:r>
            <a:r>
              <a:rPr lang="es-CO" sz="1200">
                <a:solidFill>
                  <a:schemeClr val="dk1"/>
                </a:solidFill>
                <a:latin typeface="Calibri"/>
                <a:ea typeface="Calibri"/>
                <a:cs typeface="Calibri"/>
                <a:sym typeface="Calibri"/>
              </a:rPr>
              <a:t>FACTIBILIDAD Y ACTUALIZACIÓN, COMPLEMENTACIÓN, AJUSTES DE LOS ESTUDIOS Y DISEÑOS, ESTUDIOS Y DISEÑOS PARA LA AMPLIACIÓN Y EXTENSIÓN DE LA AVENIDA CIUDAD DE CALI AL SISTEMA TRANSMILENIO, ENTRE LA AVENIDA CIRCUNVALAR DEL SUR Y LA AVENIDA CALLE 170 Y DE LOS EQUIPAMIENTOS URBANOS COMPLEMENTARIOS, EN BOGOTÁ, D.C.</a:t>
            </a:r>
            <a:endParaRPr/>
          </a:p>
          <a:p>
            <a:pPr indent="0" lvl="0" marL="0" marR="0" rtl="0" algn="just">
              <a:spcBef>
                <a:spcPts val="0"/>
              </a:spcBef>
              <a:spcAft>
                <a:spcPts val="0"/>
              </a:spcAft>
              <a:buNone/>
            </a:pPr>
            <a:r>
              <a:t/>
            </a:r>
            <a:endParaRPr sz="1800">
              <a:solidFill>
                <a:schemeClr val="dk1"/>
              </a:solidFill>
              <a:latin typeface="Calibri"/>
              <a:ea typeface="Calibri"/>
              <a:cs typeface="Calibri"/>
              <a:sym typeface="Calibri"/>
            </a:endParaRPr>
          </a:p>
        </p:txBody>
      </p:sp>
      <p:sp>
        <p:nvSpPr>
          <p:cNvPr id="370" name="Google Shape;370;p11"/>
          <p:cNvSpPr txBox="1"/>
          <p:nvPr/>
        </p:nvSpPr>
        <p:spPr>
          <a:xfrm>
            <a:off x="1133784" y="1750501"/>
            <a:ext cx="5322181" cy="333384"/>
          </a:xfrm>
          <a:prstGeom prst="rect">
            <a:avLst/>
          </a:prstGeom>
          <a:noFill/>
          <a:ln>
            <a:noFill/>
          </a:ln>
        </p:spPr>
        <p:txBody>
          <a:bodyPr anchorCtr="0" anchor="t" bIns="22850" lIns="45700" spcFirstLastPara="1" rIns="45700" wrap="square" tIns="22850">
            <a:noAutofit/>
          </a:bodyPr>
          <a:lstStyle/>
          <a:p>
            <a:pPr indent="0" lvl="0" marL="0" marR="0" rtl="0" algn="l">
              <a:lnSpc>
                <a:spcPct val="90000"/>
              </a:lnSpc>
              <a:spcBef>
                <a:spcPts val="0"/>
              </a:spcBef>
              <a:spcAft>
                <a:spcPts val="0"/>
              </a:spcAft>
              <a:buNone/>
            </a:pPr>
            <a:r>
              <a:rPr b="1" lang="es-CO" sz="1800">
                <a:solidFill>
                  <a:srgbClr val="008080"/>
                </a:solidFill>
                <a:latin typeface="Calibri"/>
                <a:ea typeface="Calibri"/>
                <a:cs typeface="Calibri"/>
                <a:sym typeface="Calibri"/>
              </a:rPr>
              <a:t>*Valor del proyecto: </a:t>
            </a:r>
            <a:r>
              <a:rPr b="1" lang="es-CO" sz="1800">
                <a:solidFill>
                  <a:srgbClr val="3F3F3F"/>
                </a:solidFill>
                <a:latin typeface="Calibri"/>
                <a:ea typeface="Calibri"/>
                <a:cs typeface="Calibri"/>
                <a:sym typeface="Calibri"/>
              </a:rPr>
              <a:t>	</a:t>
            </a:r>
            <a:r>
              <a:rPr lang="es-CO" sz="1800">
                <a:solidFill>
                  <a:schemeClr val="dk1"/>
                </a:solidFill>
                <a:latin typeface="Calibri"/>
                <a:ea typeface="Calibri"/>
                <a:cs typeface="Calibri"/>
                <a:sym typeface="Calibri"/>
              </a:rPr>
              <a:t> $  17.609.537.731 	</a:t>
            </a:r>
            <a:r>
              <a:rPr b="1" lang="es-CO" sz="1800">
                <a:solidFill>
                  <a:srgbClr val="3F3F3F"/>
                </a:solidFill>
                <a:latin typeface="Calibri"/>
                <a:ea typeface="Calibri"/>
                <a:cs typeface="Calibri"/>
                <a:sym typeface="Calibri"/>
              </a:rPr>
              <a:t>	</a:t>
            </a:r>
            <a:endParaRPr/>
          </a:p>
          <a:p>
            <a:pPr indent="0" lvl="0" marL="0" marR="0" rtl="0" algn="l">
              <a:lnSpc>
                <a:spcPct val="90000"/>
              </a:lnSpc>
              <a:spcBef>
                <a:spcPts val="1000"/>
              </a:spcBef>
              <a:spcAft>
                <a:spcPts val="0"/>
              </a:spcAft>
              <a:buNone/>
            </a:pPr>
            <a:r>
              <a:t/>
            </a:r>
            <a:endParaRPr sz="1800">
              <a:solidFill>
                <a:srgbClr val="595959"/>
              </a:solidFill>
              <a:latin typeface="Calibri"/>
              <a:ea typeface="Calibri"/>
              <a:cs typeface="Calibri"/>
              <a:sym typeface="Calibri"/>
            </a:endParaRPr>
          </a:p>
        </p:txBody>
      </p:sp>
      <p:sp>
        <p:nvSpPr>
          <p:cNvPr id="371" name="Google Shape;371;p11"/>
          <p:cNvSpPr txBox="1"/>
          <p:nvPr/>
        </p:nvSpPr>
        <p:spPr>
          <a:xfrm>
            <a:off x="5459812" y="4905047"/>
            <a:ext cx="6358998" cy="2756100"/>
          </a:xfrm>
          <a:prstGeom prst="rect">
            <a:avLst/>
          </a:prstGeom>
          <a:noFill/>
          <a:ln>
            <a:noFill/>
          </a:ln>
        </p:spPr>
        <p:txBody>
          <a:bodyPr anchorCtr="0" anchor="t" bIns="22850" lIns="45700" spcFirstLastPara="1" rIns="45700" wrap="square" tIns="22850">
            <a:noAutofit/>
          </a:bodyPr>
          <a:lstStyle/>
          <a:p>
            <a:pPr indent="0" lvl="0" marL="0" marR="0" rtl="0" algn="just">
              <a:spcBef>
                <a:spcPts val="0"/>
              </a:spcBef>
              <a:spcAft>
                <a:spcPts val="0"/>
              </a:spcAft>
              <a:buNone/>
            </a:pPr>
            <a:r>
              <a:t/>
            </a:r>
            <a:endParaRPr sz="1000">
              <a:solidFill>
                <a:srgbClr val="3F3F3F"/>
              </a:solidFill>
              <a:latin typeface="Calibri"/>
              <a:ea typeface="Calibri"/>
              <a:cs typeface="Calibri"/>
              <a:sym typeface="Calibri"/>
            </a:endParaRPr>
          </a:p>
          <a:p>
            <a:pPr indent="0" lvl="0" marL="0" marR="0" rtl="0" algn="just">
              <a:spcBef>
                <a:spcPts val="0"/>
              </a:spcBef>
              <a:spcAft>
                <a:spcPts val="0"/>
              </a:spcAft>
              <a:buNone/>
            </a:pPr>
            <a:r>
              <a:rPr lang="es-CO" sz="1200">
                <a:solidFill>
                  <a:srgbClr val="3F3F3F"/>
                </a:solidFill>
                <a:latin typeface="Calibri"/>
                <a:ea typeface="Calibri"/>
                <a:cs typeface="Calibri"/>
                <a:sym typeface="Calibri"/>
              </a:rPr>
              <a:t>Contará con uno o dos carriles exclusivos para Transmilenio y tres carriles para los vehículos particulares. Se plantean intersecciones elevadas en la Av. Centenario, Av. Ferrocarril, Av. Esperanza, Av. Calle 26, Av. Calle 72, Av. Calle 80.  Tendrá Ciclorruta a ambos costados y los andenes serán de 11m de ancho en los sectores donde el perfil vial lo permita</a:t>
            </a:r>
            <a:endParaRPr sz="700">
              <a:solidFill>
                <a:srgbClr val="000000"/>
              </a:solidFill>
              <a:latin typeface="Arial"/>
              <a:ea typeface="Arial"/>
              <a:cs typeface="Arial"/>
              <a:sym typeface="Arial"/>
            </a:endParaRPr>
          </a:p>
          <a:p>
            <a:pPr indent="0" lvl="0" marL="0" marR="0" rtl="0" algn="just">
              <a:spcBef>
                <a:spcPts val="0"/>
              </a:spcBef>
              <a:spcAft>
                <a:spcPts val="0"/>
              </a:spcAft>
              <a:buNone/>
            </a:pPr>
            <a:r>
              <a:t/>
            </a:r>
            <a:endParaRPr sz="1000">
              <a:solidFill>
                <a:srgbClr val="3F3F3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12"/>
          <p:cNvSpPr/>
          <p:nvPr/>
        </p:nvSpPr>
        <p:spPr>
          <a:xfrm>
            <a:off x="641153" y="420063"/>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rPr b="1" lang="es-CO" sz="2700">
                <a:solidFill>
                  <a:schemeClr val="lt1"/>
                </a:solidFill>
                <a:latin typeface="Calibri"/>
                <a:ea typeface="Calibri"/>
                <a:cs typeface="Calibri"/>
                <a:sym typeface="Calibri"/>
              </a:rPr>
              <a:t>5</a:t>
            </a:r>
            <a:endParaRPr b="1" sz="2700">
              <a:solidFill>
                <a:schemeClr val="lt1"/>
              </a:solidFill>
              <a:latin typeface="Calibri"/>
              <a:ea typeface="Calibri"/>
              <a:cs typeface="Calibri"/>
              <a:sym typeface="Calibri"/>
            </a:endParaRPr>
          </a:p>
        </p:txBody>
      </p:sp>
      <p:sp>
        <p:nvSpPr>
          <p:cNvPr id="378" name="Google Shape;378;p12"/>
          <p:cNvSpPr txBox="1"/>
          <p:nvPr/>
        </p:nvSpPr>
        <p:spPr>
          <a:xfrm>
            <a:off x="1485900" y="3680774"/>
            <a:ext cx="273613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BENEFICIOS DEL PROYECTO</a:t>
            </a:r>
            <a:endParaRPr/>
          </a:p>
        </p:txBody>
      </p:sp>
      <p:graphicFrame>
        <p:nvGraphicFramePr>
          <p:cNvPr id="379" name="Google Shape;379;p12"/>
          <p:cNvGraphicFramePr/>
          <p:nvPr/>
        </p:nvGraphicFramePr>
        <p:xfrm>
          <a:off x="1485900" y="1619209"/>
          <a:ext cx="3000000" cy="3000000"/>
        </p:xfrm>
        <a:graphic>
          <a:graphicData uri="http://schemas.openxmlformats.org/drawingml/2006/table">
            <a:tbl>
              <a:tblPr>
                <a:noFill/>
                <a:tableStyleId>{80517CFC-3D5E-4A36-8959-CFE8673324A9}</a:tableStyleId>
              </a:tblPr>
              <a:tblGrid>
                <a:gridCol w="1676400"/>
                <a:gridCol w="838200"/>
                <a:gridCol w="1676400"/>
                <a:gridCol w="1676400"/>
                <a:gridCol w="1676400"/>
                <a:gridCol w="1676400"/>
              </a:tblGrid>
              <a:tr h="180975">
                <a:tc gridSpan="6">
                  <a:txBody>
                    <a:bodyPr/>
                    <a:lstStyle/>
                    <a:p>
                      <a:pPr indent="0" lvl="0" marL="0" marR="0" rtl="0" algn="ctr">
                        <a:spcBef>
                          <a:spcPts val="0"/>
                        </a:spcBef>
                        <a:spcAft>
                          <a:spcPts val="0"/>
                        </a:spcAft>
                        <a:buNone/>
                      </a:pPr>
                      <a:r>
                        <a:rPr b="1" i="0" lang="es-CO" sz="900" u="none" cap="none" strike="noStrike">
                          <a:solidFill>
                            <a:srgbClr val="000000"/>
                          </a:solidFill>
                          <a:latin typeface="Arial"/>
                          <a:ea typeface="Arial"/>
                          <a:cs typeface="Arial"/>
                          <a:sym typeface="Arial"/>
                        </a:rPr>
                        <a:t>CORREDOR COMPLETO</a:t>
                      </a:r>
                      <a:endParaRPr/>
                    </a:p>
                  </a:txBody>
                  <a:tcPr marT="0" marB="0" marR="0" marL="0" anchor="ctr">
                    <a:lnL cap="flat" cmpd="sng" w="9525">
                      <a:solidFill>
                        <a:srgbClr val="6003BB"/>
                      </a:solidFill>
                      <a:prstDash val="solid"/>
                      <a:round/>
                      <a:headEnd len="sm" w="sm" type="none"/>
                      <a:tailEnd len="sm" w="sm" type="none"/>
                    </a:lnL>
                    <a:lnR cap="flat" cmpd="sng" w="9525">
                      <a:solidFill>
                        <a:srgbClr val="6003BB"/>
                      </a:solidFill>
                      <a:prstDash val="solid"/>
                      <a:round/>
                      <a:headEnd len="sm" w="sm" type="none"/>
                      <a:tailEnd len="sm" w="sm" type="none"/>
                    </a:lnR>
                    <a:lnT cap="flat" cmpd="sng" w="9525">
                      <a:solidFill>
                        <a:srgbClr val="6003BB"/>
                      </a:solidFill>
                      <a:prstDash val="solid"/>
                      <a:round/>
                      <a:headEnd len="sm" w="sm" type="none"/>
                      <a:tailEnd len="sm" w="sm" type="none"/>
                    </a:lnT>
                    <a:lnB cap="flat" cmpd="sng" w="9525">
                      <a:solidFill>
                        <a:srgbClr val="D0AB47"/>
                      </a:solidFill>
                      <a:prstDash val="solid"/>
                      <a:round/>
                      <a:headEnd len="sm" w="sm" type="none"/>
                      <a:tailEnd len="sm" w="sm" type="none"/>
                    </a:lnB>
                    <a:solidFill>
                      <a:srgbClr val="C6E0B4"/>
                    </a:solidFill>
                  </a:tcPr>
                </a:tc>
                <a:tc hMerge="1"/>
                <a:tc hMerge="1"/>
                <a:tc hMerge="1"/>
                <a:tc hMerge="1"/>
                <a:tc hMerge="1"/>
              </a:tr>
              <a:tr h="180975">
                <a:tc>
                  <a:txBody>
                    <a:bodyPr/>
                    <a:lstStyle/>
                    <a:p>
                      <a:pPr indent="0" lvl="0" marL="0" marR="0" rtl="0" algn="l">
                        <a:spcBef>
                          <a:spcPts val="0"/>
                        </a:spcBef>
                        <a:spcAft>
                          <a:spcPts val="0"/>
                        </a:spcAft>
                        <a:buNone/>
                      </a:pPr>
                      <a:r>
                        <a:rPr b="0" i="0" lang="es-CO" sz="1000" u="none" cap="none" strike="noStrike">
                          <a:solidFill>
                            <a:srgbClr val="000000"/>
                          </a:solidFill>
                          <a:latin typeface="Arial"/>
                          <a:ea typeface="Arial"/>
                          <a:cs typeface="Arial"/>
                          <a:sym typeface="Arial"/>
                        </a:rPr>
                        <a:t> </a:t>
                      </a:r>
                      <a:endParaRPr/>
                    </a:p>
                  </a:txBody>
                  <a:tcPr marT="0" marB="0" marR="0" marL="0" anchor="ctr">
                    <a:lnL cap="flat" cmpd="sng" w="9525">
                      <a:solidFill>
                        <a:srgbClr val="D0AB47"/>
                      </a:solidFill>
                      <a:prstDash val="solid"/>
                      <a:round/>
                      <a:headEnd len="sm" w="sm" type="none"/>
                      <a:tailEnd len="sm" w="sm" type="none"/>
                    </a:lnL>
                    <a:lnR cap="flat" cmpd="sng" w="9525">
                      <a:solidFill>
                        <a:srgbClr val="D0AB47"/>
                      </a:solidFill>
                      <a:prstDash val="solid"/>
                      <a:round/>
                      <a:headEnd len="sm" w="sm" type="none"/>
                      <a:tailEnd len="sm" w="sm" type="none"/>
                    </a:lnR>
                    <a:lnT cap="flat" cmpd="sng" w="9525">
                      <a:solidFill>
                        <a:srgbClr val="D0AB47"/>
                      </a:solidFill>
                      <a:prstDash val="solid"/>
                      <a:round/>
                      <a:headEnd len="sm" w="sm" type="none"/>
                      <a:tailEnd len="sm" w="sm" type="none"/>
                    </a:lnT>
                    <a:lnB cap="flat" cmpd="sng" w="9525">
                      <a:solidFill>
                        <a:srgbClr val="706347"/>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b="1" i="0" lang="es-CO" sz="900" u="none" cap="none" strike="noStrike">
                          <a:solidFill>
                            <a:srgbClr val="000000"/>
                          </a:solidFill>
                          <a:latin typeface="Arial"/>
                          <a:ea typeface="Arial"/>
                          <a:cs typeface="Arial"/>
                          <a:sym typeface="Arial"/>
                        </a:rPr>
                        <a:t>TOTAL</a:t>
                      </a:r>
                      <a:endParaRPr/>
                    </a:p>
                  </a:txBody>
                  <a:tcPr marT="0" marB="0" marR="0" marL="0" anchor="ctr">
                    <a:lnL cap="flat" cmpd="sng" w="9525">
                      <a:solidFill>
                        <a:srgbClr val="D0AB47"/>
                      </a:solidFill>
                      <a:prstDash val="solid"/>
                      <a:round/>
                      <a:headEnd len="sm" w="sm" type="none"/>
                      <a:tailEnd len="sm" w="sm" type="none"/>
                    </a:lnL>
                    <a:lnR cap="flat" cmpd="sng" w="9525">
                      <a:solidFill>
                        <a:srgbClr val="F06EAE"/>
                      </a:solidFill>
                      <a:prstDash val="solid"/>
                      <a:round/>
                      <a:headEnd len="sm" w="sm" type="none"/>
                      <a:tailEnd len="sm" w="sm" type="none"/>
                    </a:lnR>
                    <a:lnT cap="flat" cmpd="sng" w="9525">
                      <a:solidFill>
                        <a:srgbClr val="6003BB"/>
                      </a:solidFill>
                      <a:prstDash val="solid"/>
                      <a:round/>
                      <a:headEnd len="sm" w="sm" type="none"/>
                      <a:tailEnd len="sm" w="sm" type="none"/>
                    </a:lnT>
                    <a:lnB cap="flat" cmpd="sng" w="9525">
                      <a:solidFill>
                        <a:srgbClr val="F06EAE"/>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b="1" i="0" lang="es-CO" sz="900" u="none" cap="none" strike="noStrike">
                          <a:solidFill>
                            <a:srgbClr val="000000"/>
                          </a:solidFill>
                          <a:latin typeface="Arial"/>
                          <a:ea typeface="Arial"/>
                          <a:cs typeface="Arial"/>
                          <a:sym typeface="Arial"/>
                        </a:rPr>
                        <a:t>TRAMO 1 EN OBRA</a:t>
                      </a:r>
                      <a:endParaRPr/>
                    </a:p>
                  </a:txBody>
                  <a:tcPr marT="0" marB="0" marR="0" marL="0" anchor="ctr">
                    <a:lnL cap="flat" cmpd="sng" w="9525">
                      <a:solidFill>
                        <a:srgbClr val="F06EAE"/>
                      </a:solidFill>
                      <a:prstDash val="solid"/>
                      <a:round/>
                      <a:headEnd len="sm" w="sm" type="none"/>
                      <a:tailEnd len="sm" w="sm" type="none"/>
                    </a:lnL>
                    <a:lnR cap="flat" cmpd="sng" w="9525">
                      <a:solidFill>
                        <a:srgbClr val="9067AE"/>
                      </a:solidFill>
                      <a:prstDash val="solid"/>
                      <a:round/>
                      <a:headEnd len="sm" w="sm" type="none"/>
                      <a:tailEnd len="sm" w="sm" type="none"/>
                    </a:lnR>
                    <a:lnT cap="flat" cmpd="sng" w="9525">
                      <a:solidFill>
                        <a:srgbClr val="9067AE"/>
                      </a:solidFill>
                      <a:prstDash val="solid"/>
                      <a:round/>
                      <a:headEnd len="sm" w="sm" type="none"/>
                      <a:tailEnd len="sm" w="sm" type="none"/>
                    </a:lnT>
                    <a:lnB cap="flat" cmpd="sng" w="9525">
                      <a:solidFill>
                        <a:srgbClr val="805904"/>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b="1" i="0" lang="es-CO" sz="900" u="none" cap="none" strike="noStrike">
                          <a:solidFill>
                            <a:srgbClr val="000000"/>
                          </a:solidFill>
                          <a:latin typeface="Arial"/>
                          <a:ea typeface="Arial"/>
                          <a:cs typeface="Arial"/>
                          <a:sym typeface="Arial"/>
                        </a:rPr>
                        <a:t>TRAMO 2</a:t>
                      </a:r>
                      <a:endParaRPr/>
                    </a:p>
                  </a:txBody>
                  <a:tcPr marT="0" marB="0" marR="0" marL="0" anchor="ctr">
                    <a:lnL cap="flat" cmpd="sng" w="9525">
                      <a:solidFill>
                        <a:srgbClr val="9067AE"/>
                      </a:solidFill>
                      <a:prstDash val="solid"/>
                      <a:round/>
                      <a:headEnd len="sm" w="sm" type="none"/>
                      <a:tailEnd len="sm" w="sm" type="none"/>
                    </a:lnL>
                    <a:lnR cap="flat" cmpd="sng" w="9525">
                      <a:solidFill>
                        <a:srgbClr val="B0C543"/>
                      </a:solidFill>
                      <a:prstDash val="solid"/>
                      <a:round/>
                      <a:headEnd len="sm" w="sm" type="none"/>
                      <a:tailEnd len="sm" w="sm" type="none"/>
                    </a:lnR>
                    <a:lnT cap="flat" cmpd="sng" w="9525">
                      <a:solidFill>
                        <a:srgbClr val="B0C543"/>
                      </a:solidFill>
                      <a:prstDash val="solid"/>
                      <a:round/>
                      <a:headEnd len="sm" w="sm" type="none"/>
                      <a:tailEnd len="sm" w="sm" type="none"/>
                    </a:lnT>
                    <a:lnB cap="flat" cmpd="sng" w="9525">
                      <a:solidFill>
                        <a:srgbClr val="30D8AE"/>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b="1" i="0" lang="es-CO" sz="900" u="none" cap="none" strike="noStrike">
                          <a:solidFill>
                            <a:srgbClr val="000000"/>
                          </a:solidFill>
                          <a:latin typeface="Arial"/>
                          <a:ea typeface="Arial"/>
                          <a:cs typeface="Arial"/>
                          <a:sym typeface="Arial"/>
                        </a:rPr>
                        <a:t>TRAMO 3</a:t>
                      </a:r>
                      <a:endParaRPr/>
                    </a:p>
                  </a:txBody>
                  <a:tcPr marT="0" marB="0" marR="0" marL="0" anchor="ctr">
                    <a:lnL cap="flat" cmpd="sng" w="9525">
                      <a:solidFill>
                        <a:srgbClr val="B0C543"/>
                      </a:solidFill>
                      <a:prstDash val="solid"/>
                      <a:round/>
                      <a:headEnd len="sm" w="sm" type="none"/>
                      <a:tailEnd len="sm" w="sm" type="none"/>
                    </a:lnL>
                    <a:lnR cap="flat" cmpd="sng" w="9525">
                      <a:solidFill>
                        <a:srgbClr val="B00F45"/>
                      </a:solidFill>
                      <a:prstDash val="solid"/>
                      <a:round/>
                      <a:headEnd len="sm" w="sm" type="none"/>
                      <a:tailEnd len="sm" w="sm" type="none"/>
                    </a:lnR>
                    <a:lnT cap="flat" cmpd="sng" w="9525">
                      <a:solidFill>
                        <a:srgbClr val="B00F45"/>
                      </a:solidFill>
                      <a:prstDash val="solid"/>
                      <a:round/>
                      <a:headEnd len="sm" w="sm" type="none"/>
                      <a:tailEnd len="sm" w="sm" type="none"/>
                    </a:lnT>
                    <a:lnB cap="flat" cmpd="sng" w="9525">
                      <a:solidFill>
                        <a:srgbClr val="F06347"/>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b="1" i="0" lang="es-CO" sz="900" u="none" cap="none" strike="noStrike">
                          <a:solidFill>
                            <a:srgbClr val="000000"/>
                          </a:solidFill>
                          <a:latin typeface="Arial"/>
                          <a:ea typeface="Arial"/>
                          <a:cs typeface="Arial"/>
                          <a:sym typeface="Arial"/>
                        </a:rPr>
                        <a:t>TRAMO 4</a:t>
                      </a:r>
                      <a:endParaRPr/>
                    </a:p>
                  </a:txBody>
                  <a:tcPr marT="0" marB="0" marR="0" marL="0" anchor="ctr">
                    <a:lnL cap="flat" cmpd="sng" w="9525">
                      <a:solidFill>
                        <a:srgbClr val="B00F45"/>
                      </a:solidFill>
                      <a:prstDash val="solid"/>
                      <a:round/>
                      <a:headEnd len="sm" w="sm" type="none"/>
                      <a:tailEnd len="sm" w="sm" type="none"/>
                    </a:lnL>
                    <a:lnR cap="flat" cmpd="sng" w="9525">
                      <a:solidFill>
                        <a:srgbClr val="50B043"/>
                      </a:solidFill>
                      <a:prstDash val="solid"/>
                      <a:round/>
                      <a:headEnd len="sm" w="sm" type="none"/>
                      <a:tailEnd len="sm" w="sm" type="none"/>
                    </a:lnR>
                    <a:lnT cap="flat" cmpd="sng" w="9525">
                      <a:solidFill>
                        <a:srgbClr val="50B043"/>
                      </a:solidFill>
                      <a:prstDash val="solid"/>
                      <a:round/>
                      <a:headEnd len="sm" w="sm" type="none"/>
                      <a:tailEnd len="sm" w="sm" type="none"/>
                    </a:lnT>
                    <a:lnB cap="flat" cmpd="sng" w="9525">
                      <a:solidFill>
                        <a:srgbClr val="80AD4E"/>
                      </a:solidFill>
                      <a:prstDash val="solid"/>
                      <a:round/>
                      <a:headEnd len="sm" w="sm" type="none"/>
                      <a:tailEnd len="sm" w="sm" type="none"/>
                    </a:lnB>
                    <a:solidFill>
                      <a:srgbClr val="F2F2F2"/>
                    </a:solidFill>
                  </a:tcPr>
                </a:tc>
              </a:tr>
              <a:tr h="180975">
                <a:tc>
                  <a:txBody>
                    <a:bodyPr/>
                    <a:lstStyle/>
                    <a:p>
                      <a:pPr indent="0" lvl="0" marL="0" marR="0" rtl="0" algn="l">
                        <a:spcBef>
                          <a:spcPts val="0"/>
                        </a:spcBef>
                        <a:spcAft>
                          <a:spcPts val="0"/>
                        </a:spcAft>
                        <a:buNone/>
                      </a:pPr>
                      <a:r>
                        <a:rPr b="0" i="0" lang="es-CO" sz="900" u="none" cap="none" strike="noStrike">
                          <a:solidFill>
                            <a:srgbClr val="000000"/>
                          </a:solidFill>
                          <a:latin typeface="Arial"/>
                          <a:ea typeface="Arial"/>
                          <a:cs typeface="Arial"/>
                          <a:sym typeface="Arial"/>
                        </a:rPr>
                        <a:t>Longitud</a:t>
                      </a:r>
                      <a:endParaRPr/>
                    </a:p>
                  </a:txBody>
                  <a:tcPr marT="0" marB="0" marR="0" marL="0" anchor="ctr">
                    <a:lnL cap="flat" cmpd="sng" w="9525">
                      <a:solidFill>
                        <a:srgbClr val="706347"/>
                      </a:solidFill>
                      <a:prstDash val="solid"/>
                      <a:round/>
                      <a:headEnd len="sm" w="sm" type="none"/>
                      <a:tailEnd len="sm" w="sm" type="none"/>
                    </a:lnL>
                    <a:lnR cap="flat" cmpd="sng" w="9525">
                      <a:solidFill>
                        <a:srgbClr val="706347"/>
                      </a:solidFill>
                      <a:prstDash val="solid"/>
                      <a:round/>
                      <a:headEnd len="sm" w="sm" type="none"/>
                      <a:tailEnd len="sm" w="sm" type="none"/>
                    </a:lnR>
                    <a:lnT cap="flat" cmpd="sng" w="9525">
                      <a:solidFill>
                        <a:srgbClr val="706347"/>
                      </a:solidFill>
                      <a:prstDash val="solid"/>
                      <a:round/>
                      <a:headEnd len="sm" w="sm" type="none"/>
                      <a:tailEnd len="sm" w="sm" type="none"/>
                    </a:lnT>
                    <a:lnB cap="flat" cmpd="sng" w="9525">
                      <a:solidFill>
                        <a:srgbClr val="00AA4E"/>
                      </a:solidFill>
                      <a:prstDash val="solid"/>
                      <a:round/>
                      <a:headEnd len="sm" w="sm" type="none"/>
                      <a:tailEnd len="sm" w="sm" type="none"/>
                    </a:lnB>
                    <a:solidFill>
                      <a:srgbClr val="E2EFDA"/>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23,72 km</a:t>
                      </a:r>
                      <a:endParaRPr/>
                    </a:p>
                  </a:txBody>
                  <a:tcPr marT="0" marB="0" marR="0" marL="0" anchor="ctr">
                    <a:lnL cap="flat" cmpd="sng" w="9525">
                      <a:solidFill>
                        <a:srgbClr val="706347"/>
                      </a:solidFill>
                      <a:prstDash val="solid"/>
                      <a:round/>
                      <a:headEnd len="sm" w="sm" type="none"/>
                      <a:tailEnd len="sm" w="sm" type="none"/>
                    </a:lnL>
                    <a:lnR cap="flat" cmpd="sng" w="9525">
                      <a:solidFill>
                        <a:srgbClr val="B0A106"/>
                      </a:solidFill>
                      <a:prstDash val="solid"/>
                      <a:round/>
                      <a:headEnd len="sm" w="sm" type="none"/>
                      <a:tailEnd len="sm" w="sm" type="none"/>
                    </a:lnR>
                    <a:lnT cap="flat" cmpd="sng" w="9525">
                      <a:solidFill>
                        <a:srgbClr val="F06EAE"/>
                      </a:solidFill>
                      <a:prstDash val="solid"/>
                      <a:round/>
                      <a:headEnd len="sm" w="sm" type="none"/>
                      <a:tailEnd len="sm" w="sm" type="none"/>
                    </a:lnT>
                    <a:lnB cap="flat" cmpd="sng" w="9525">
                      <a:solidFill>
                        <a:srgbClr val="B0A106"/>
                      </a:solidFill>
                      <a:prstDash val="solid"/>
                      <a:round/>
                      <a:headEnd len="sm" w="sm" type="none"/>
                      <a:tailEnd len="sm" w="sm" type="none"/>
                    </a:lnB>
                    <a:solidFill>
                      <a:srgbClr val="E2EFDA"/>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7,42 km</a:t>
                      </a:r>
                      <a:endParaRPr/>
                    </a:p>
                  </a:txBody>
                  <a:tcPr marT="0" marB="0" marR="0" marL="0" anchor="ctr">
                    <a:lnL cap="flat" cmpd="sng" w="9525">
                      <a:solidFill>
                        <a:srgbClr val="B0A106"/>
                      </a:solidFill>
                      <a:prstDash val="solid"/>
                      <a:round/>
                      <a:headEnd len="sm" w="sm" type="none"/>
                      <a:tailEnd len="sm" w="sm" type="none"/>
                    </a:lnL>
                    <a:lnR cap="flat" cmpd="sng" w="9525">
                      <a:solidFill>
                        <a:srgbClr val="805904"/>
                      </a:solidFill>
                      <a:prstDash val="solid"/>
                      <a:round/>
                      <a:headEnd len="sm" w="sm" type="none"/>
                      <a:tailEnd len="sm" w="sm" type="none"/>
                    </a:lnR>
                    <a:lnT cap="flat" cmpd="sng" w="9525">
                      <a:solidFill>
                        <a:srgbClr val="805904"/>
                      </a:solidFill>
                      <a:prstDash val="solid"/>
                      <a:round/>
                      <a:headEnd len="sm" w="sm" type="none"/>
                      <a:tailEnd len="sm" w="sm" type="none"/>
                    </a:lnT>
                    <a:lnB cap="flat" cmpd="sng" w="9525">
                      <a:solidFill>
                        <a:srgbClr val="00B54E"/>
                      </a:solidFill>
                      <a:prstDash val="solid"/>
                      <a:round/>
                      <a:headEnd len="sm" w="sm" type="none"/>
                      <a:tailEnd len="sm" w="sm" type="none"/>
                    </a:lnB>
                    <a:solidFill>
                      <a:srgbClr val="E2EFDA"/>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5,80 km</a:t>
                      </a:r>
                      <a:endParaRPr/>
                    </a:p>
                  </a:txBody>
                  <a:tcPr marT="0" marB="0" marR="0" marL="0" anchor="ctr">
                    <a:lnL cap="flat" cmpd="sng" w="9525">
                      <a:solidFill>
                        <a:srgbClr val="805904"/>
                      </a:solidFill>
                      <a:prstDash val="solid"/>
                      <a:round/>
                      <a:headEnd len="sm" w="sm" type="none"/>
                      <a:tailEnd len="sm" w="sm" type="none"/>
                    </a:lnL>
                    <a:lnR cap="flat" cmpd="sng" w="9525">
                      <a:solidFill>
                        <a:srgbClr val="30D8AE"/>
                      </a:solidFill>
                      <a:prstDash val="solid"/>
                      <a:round/>
                      <a:headEnd len="sm" w="sm" type="none"/>
                      <a:tailEnd len="sm" w="sm" type="none"/>
                    </a:lnR>
                    <a:lnT cap="flat" cmpd="sng" w="9525">
                      <a:solidFill>
                        <a:srgbClr val="30D8AE"/>
                      </a:solidFill>
                      <a:prstDash val="solid"/>
                      <a:round/>
                      <a:headEnd len="sm" w="sm" type="none"/>
                      <a:tailEnd len="sm" w="sm" type="none"/>
                    </a:lnT>
                    <a:lnB cap="flat" cmpd="sng" w="9525">
                      <a:solidFill>
                        <a:srgbClr val="40B74E"/>
                      </a:solidFill>
                      <a:prstDash val="solid"/>
                      <a:round/>
                      <a:headEnd len="sm" w="sm" type="none"/>
                      <a:tailEnd len="sm" w="sm" type="none"/>
                    </a:lnB>
                    <a:solidFill>
                      <a:srgbClr val="E2EFDA"/>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3,40 km</a:t>
                      </a:r>
                      <a:endParaRPr/>
                    </a:p>
                  </a:txBody>
                  <a:tcPr marT="0" marB="0" marR="0" marL="0" anchor="ctr">
                    <a:lnL cap="flat" cmpd="sng" w="9525">
                      <a:solidFill>
                        <a:srgbClr val="30D8AE"/>
                      </a:solidFill>
                      <a:prstDash val="solid"/>
                      <a:round/>
                      <a:headEnd len="sm" w="sm" type="none"/>
                      <a:tailEnd len="sm" w="sm" type="none"/>
                    </a:lnL>
                    <a:lnR cap="flat" cmpd="sng" w="9525">
                      <a:solidFill>
                        <a:srgbClr val="F06347"/>
                      </a:solidFill>
                      <a:prstDash val="solid"/>
                      <a:round/>
                      <a:headEnd len="sm" w="sm" type="none"/>
                      <a:tailEnd len="sm" w="sm" type="none"/>
                    </a:lnR>
                    <a:lnT cap="flat" cmpd="sng" w="9525">
                      <a:solidFill>
                        <a:srgbClr val="F06347"/>
                      </a:solidFill>
                      <a:prstDash val="solid"/>
                      <a:round/>
                      <a:headEnd len="sm" w="sm" type="none"/>
                      <a:tailEnd len="sm" w="sm" type="none"/>
                    </a:lnT>
                    <a:lnB cap="flat" cmpd="sng" w="9525">
                      <a:solidFill>
                        <a:srgbClr val="E0B44E"/>
                      </a:solidFill>
                      <a:prstDash val="solid"/>
                      <a:round/>
                      <a:headEnd len="sm" w="sm" type="none"/>
                      <a:tailEnd len="sm" w="sm" type="none"/>
                    </a:lnB>
                    <a:solidFill>
                      <a:srgbClr val="E2EFDA"/>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7,10 km</a:t>
                      </a:r>
                      <a:endParaRPr/>
                    </a:p>
                  </a:txBody>
                  <a:tcPr marT="0" marB="0" marR="0" marL="0" anchor="ctr">
                    <a:lnL cap="flat" cmpd="sng" w="9525">
                      <a:solidFill>
                        <a:srgbClr val="F06347"/>
                      </a:solidFill>
                      <a:prstDash val="solid"/>
                      <a:round/>
                      <a:headEnd len="sm" w="sm" type="none"/>
                      <a:tailEnd len="sm" w="sm" type="none"/>
                    </a:lnL>
                    <a:lnR cap="flat" cmpd="sng" w="9525">
                      <a:solidFill>
                        <a:srgbClr val="80AD4E"/>
                      </a:solidFill>
                      <a:prstDash val="solid"/>
                      <a:round/>
                      <a:headEnd len="sm" w="sm" type="none"/>
                      <a:tailEnd len="sm" w="sm" type="none"/>
                    </a:lnR>
                    <a:lnT cap="flat" cmpd="sng" w="9525">
                      <a:solidFill>
                        <a:srgbClr val="80AD4E"/>
                      </a:solidFill>
                      <a:prstDash val="solid"/>
                      <a:round/>
                      <a:headEnd len="sm" w="sm" type="none"/>
                      <a:tailEnd len="sm" w="sm" type="none"/>
                    </a:lnT>
                    <a:lnB cap="flat" cmpd="sng" w="9525">
                      <a:solidFill>
                        <a:srgbClr val="00BD4E"/>
                      </a:solidFill>
                      <a:prstDash val="solid"/>
                      <a:round/>
                      <a:headEnd len="sm" w="sm" type="none"/>
                      <a:tailEnd len="sm" w="sm" type="none"/>
                    </a:lnB>
                    <a:solidFill>
                      <a:srgbClr val="E2EFDA"/>
                    </a:solidFill>
                  </a:tcPr>
                </a:tc>
              </a:tr>
              <a:tr h="180975">
                <a:tc>
                  <a:txBody>
                    <a:bodyPr/>
                    <a:lstStyle/>
                    <a:p>
                      <a:pPr indent="0" lvl="0" marL="0" marR="0" rtl="0" algn="l">
                        <a:spcBef>
                          <a:spcPts val="0"/>
                        </a:spcBef>
                        <a:spcAft>
                          <a:spcPts val="0"/>
                        </a:spcAft>
                        <a:buNone/>
                      </a:pPr>
                      <a:r>
                        <a:rPr b="0" i="0" lang="es-CO" sz="900" u="none" cap="none" strike="noStrike">
                          <a:solidFill>
                            <a:srgbClr val="000000"/>
                          </a:solidFill>
                          <a:latin typeface="Arial"/>
                          <a:ea typeface="Arial"/>
                          <a:cs typeface="Arial"/>
                          <a:sym typeface="Arial"/>
                        </a:rPr>
                        <a:t>Espacio Público</a:t>
                      </a:r>
                      <a:endParaRPr/>
                    </a:p>
                  </a:txBody>
                  <a:tcPr marT="0" marB="0" marR="0" marL="0" anchor="ctr">
                    <a:lnL cap="flat" cmpd="sng" w="9525">
                      <a:solidFill>
                        <a:srgbClr val="00AA4E"/>
                      </a:solidFill>
                      <a:prstDash val="solid"/>
                      <a:round/>
                      <a:headEnd len="sm" w="sm" type="none"/>
                      <a:tailEnd len="sm" w="sm" type="none"/>
                    </a:lnL>
                    <a:lnR cap="flat" cmpd="sng" w="9525">
                      <a:solidFill>
                        <a:srgbClr val="00AA4E"/>
                      </a:solidFill>
                      <a:prstDash val="solid"/>
                      <a:round/>
                      <a:headEnd len="sm" w="sm" type="none"/>
                      <a:tailEnd len="sm" w="sm" type="none"/>
                    </a:lnR>
                    <a:lnT cap="flat" cmpd="sng" w="9525">
                      <a:solidFill>
                        <a:srgbClr val="00AA4E"/>
                      </a:solidFill>
                      <a:prstDash val="solid"/>
                      <a:round/>
                      <a:headEnd len="sm" w="sm" type="none"/>
                      <a:tailEnd len="sm" w="sm" type="none"/>
                    </a:lnT>
                    <a:lnB cap="flat" cmpd="sng" w="9525">
                      <a:solidFill>
                        <a:srgbClr val="C0BC4E"/>
                      </a:solidFill>
                      <a:prstDash val="solid"/>
                      <a:round/>
                      <a:headEnd len="sm" w="sm" type="none"/>
                      <a:tailEnd len="sm" w="sm" type="none"/>
                    </a:lnB>
                    <a:solidFill>
                      <a:srgbClr val="C6E0B4"/>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642702m²</a:t>
                      </a:r>
                      <a:endParaRPr/>
                    </a:p>
                  </a:txBody>
                  <a:tcPr marT="0" marB="0" marR="0" marL="0" anchor="ctr">
                    <a:lnL cap="flat" cmpd="sng" w="9525">
                      <a:solidFill>
                        <a:srgbClr val="00AA4E"/>
                      </a:solidFill>
                      <a:prstDash val="solid"/>
                      <a:round/>
                      <a:headEnd len="sm" w="sm" type="none"/>
                      <a:tailEnd len="sm" w="sm" type="none"/>
                    </a:lnL>
                    <a:lnR cap="flat" cmpd="sng" w="9525">
                      <a:solidFill>
                        <a:srgbClr val="60B54E"/>
                      </a:solidFill>
                      <a:prstDash val="solid"/>
                      <a:round/>
                      <a:headEnd len="sm" w="sm" type="none"/>
                      <a:tailEnd len="sm" w="sm" type="none"/>
                    </a:lnR>
                    <a:lnT cap="flat" cmpd="sng" w="9525">
                      <a:solidFill>
                        <a:srgbClr val="B0A106"/>
                      </a:solidFill>
                      <a:prstDash val="solid"/>
                      <a:round/>
                      <a:headEnd len="sm" w="sm" type="none"/>
                      <a:tailEnd len="sm" w="sm" type="none"/>
                    </a:lnT>
                    <a:lnB cap="flat" cmpd="sng" w="9525">
                      <a:solidFill>
                        <a:srgbClr val="60B54E"/>
                      </a:solidFill>
                      <a:prstDash val="solid"/>
                      <a:round/>
                      <a:headEnd len="sm" w="sm" type="none"/>
                      <a:tailEnd len="sm" w="sm" type="none"/>
                    </a:lnB>
                    <a:solidFill>
                      <a:srgbClr val="C6E0B4"/>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175998,72 m²</a:t>
                      </a:r>
                      <a:endParaRPr/>
                    </a:p>
                  </a:txBody>
                  <a:tcPr marT="0" marB="0" marR="0" marL="0" anchor="ctr">
                    <a:lnL cap="flat" cmpd="sng" w="9525">
                      <a:solidFill>
                        <a:srgbClr val="60B54E"/>
                      </a:solidFill>
                      <a:prstDash val="solid"/>
                      <a:round/>
                      <a:headEnd len="sm" w="sm" type="none"/>
                      <a:tailEnd len="sm" w="sm" type="none"/>
                    </a:lnL>
                    <a:lnR cap="flat" cmpd="sng" w="9525">
                      <a:solidFill>
                        <a:srgbClr val="00B54E"/>
                      </a:solidFill>
                      <a:prstDash val="solid"/>
                      <a:round/>
                      <a:headEnd len="sm" w="sm" type="none"/>
                      <a:tailEnd len="sm" w="sm" type="none"/>
                    </a:lnR>
                    <a:lnT cap="flat" cmpd="sng" w="9525">
                      <a:solidFill>
                        <a:srgbClr val="00B54E"/>
                      </a:solidFill>
                      <a:prstDash val="solid"/>
                      <a:round/>
                      <a:headEnd len="sm" w="sm" type="none"/>
                      <a:tailEnd len="sm" w="sm" type="none"/>
                    </a:lnT>
                    <a:lnB cap="flat" cmpd="sng" w="9525">
                      <a:solidFill>
                        <a:srgbClr val="20C44E"/>
                      </a:solidFill>
                      <a:prstDash val="solid"/>
                      <a:round/>
                      <a:headEnd len="sm" w="sm" type="none"/>
                      <a:tailEnd len="sm" w="sm" type="none"/>
                    </a:lnB>
                    <a:solidFill>
                      <a:srgbClr val="C6E0B4"/>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183145,70 m²</a:t>
                      </a:r>
                      <a:endParaRPr/>
                    </a:p>
                  </a:txBody>
                  <a:tcPr marT="0" marB="0" marR="0" marL="0" anchor="ctr">
                    <a:lnL cap="flat" cmpd="sng" w="9525">
                      <a:solidFill>
                        <a:srgbClr val="00B54E"/>
                      </a:solidFill>
                      <a:prstDash val="solid"/>
                      <a:round/>
                      <a:headEnd len="sm" w="sm" type="none"/>
                      <a:tailEnd len="sm" w="sm" type="none"/>
                    </a:lnL>
                    <a:lnR cap="flat" cmpd="sng" w="9525">
                      <a:solidFill>
                        <a:srgbClr val="40B74E"/>
                      </a:solidFill>
                      <a:prstDash val="solid"/>
                      <a:round/>
                      <a:headEnd len="sm" w="sm" type="none"/>
                      <a:tailEnd len="sm" w="sm" type="none"/>
                    </a:lnR>
                    <a:lnT cap="flat" cmpd="sng" w="9525">
                      <a:solidFill>
                        <a:srgbClr val="40B74E"/>
                      </a:solidFill>
                      <a:prstDash val="solid"/>
                      <a:round/>
                      <a:headEnd len="sm" w="sm" type="none"/>
                      <a:tailEnd len="sm" w="sm" type="none"/>
                    </a:lnT>
                    <a:lnB cap="flat" cmpd="sng" w="9525">
                      <a:solidFill>
                        <a:srgbClr val="80AD4E"/>
                      </a:solidFill>
                      <a:prstDash val="solid"/>
                      <a:round/>
                      <a:headEnd len="sm" w="sm" type="none"/>
                      <a:tailEnd len="sm" w="sm" type="none"/>
                    </a:lnB>
                    <a:solidFill>
                      <a:srgbClr val="C6E0B4"/>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103743,01 m²</a:t>
                      </a:r>
                      <a:endParaRPr/>
                    </a:p>
                  </a:txBody>
                  <a:tcPr marT="0" marB="0" marR="0" marL="0" anchor="ctr">
                    <a:lnL cap="flat" cmpd="sng" w="9525">
                      <a:solidFill>
                        <a:srgbClr val="40B74E"/>
                      </a:solidFill>
                      <a:prstDash val="solid"/>
                      <a:round/>
                      <a:headEnd len="sm" w="sm" type="none"/>
                      <a:tailEnd len="sm" w="sm" type="none"/>
                    </a:lnL>
                    <a:lnR cap="flat" cmpd="sng" w="9525">
                      <a:solidFill>
                        <a:srgbClr val="E0B44E"/>
                      </a:solidFill>
                      <a:prstDash val="solid"/>
                      <a:round/>
                      <a:headEnd len="sm" w="sm" type="none"/>
                      <a:tailEnd len="sm" w="sm" type="none"/>
                    </a:lnR>
                    <a:lnT cap="flat" cmpd="sng" w="9525">
                      <a:solidFill>
                        <a:srgbClr val="E0B44E"/>
                      </a:solidFill>
                      <a:prstDash val="solid"/>
                      <a:round/>
                      <a:headEnd len="sm" w="sm" type="none"/>
                      <a:tailEnd len="sm" w="sm" type="none"/>
                    </a:lnT>
                    <a:lnB cap="flat" cmpd="sng" w="9525">
                      <a:solidFill>
                        <a:srgbClr val="E0A84E"/>
                      </a:solidFill>
                      <a:prstDash val="solid"/>
                      <a:round/>
                      <a:headEnd len="sm" w="sm" type="none"/>
                      <a:tailEnd len="sm" w="sm" type="none"/>
                    </a:lnB>
                    <a:solidFill>
                      <a:srgbClr val="C6E0B4"/>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179814,89 m²</a:t>
                      </a:r>
                      <a:endParaRPr/>
                    </a:p>
                  </a:txBody>
                  <a:tcPr marT="0" marB="0" marR="0" marL="0" anchor="ctr">
                    <a:lnL cap="flat" cmpd="sng" w="9525">
                      <a:solidFill>
                        <a:srgbClr val="E0B44E"/>
                      </a:solidFill>
                      <a:prstDash val="solid"/>
                      <a:round/>
                      <a:headEnd len="sm" w="sm" type="none"/>
                      <a:tailEnd len="sm" w="sm" type="none"/>
                    </a:lnL>
                    <a:lnR cap="flat" cmpd="sng" w="9525">
                      <a:solidFill>
                        <a:srgbClr val="00BD4E"/>
                      </a:solidFill>
                      <a:prstDash val="solid"/>
                      <a:round/>
                      <a:headEnd len="sm" w="sm" type="none"/>
                      <a:tailEnd len="sm" w="sm" type="none"/>
                    </a:lnR>
                    <a:lnT cap="flat" cmpd="sng" w="9525">
                      <a:solidFill>
                        <a:srgbClr val="00BD4E"/>
                      </a:solidFill>
                      <a:prstDash val="solid"/>
                      <a:round/>
                      <a:headEnd len="sm" w="sm" type="none"/>
                      <a:tailEnd len="sm" w="sm" type="none"/>
                    </a:lnT>
                    <a:lnB cap="flat" cmpd="sng" w="9525">
                      <a:solidFill>
                        <a:srgbClr val="40B74E"/>
                      </a:solidFill>
                      <a:prstDash val="solid"/>
                      <a:round/>
                      <a:headEnd len="sm" w="sm" type="none"/>
                      <a:tailEnd len="sm" w="sm" type="none"/>
                    </a:lnB>
                    <a:solidFill>
                      <a:srgbClr val="C6E0B4"/>
                    </a:solidFill>
                  </a:tcPr>
                </a:tc>
              </a:tr>
              <a:tr h="180975">
                <a:tc>
                  <a:txBody>
                    <a:bodyPr/>
                    <a:lstStyle/>
                    <a:p>
                      <a:pPr indent="0" lvl="0" marL="0" marR="0" rtl="0" algn="l">
                        <a:spcBef>
                          <a:spcPts val="0"/>
                        </a:spcBef>
                        <a:spcAft>
                          <a:spcPts val="0"/>
                        </a:spcAft>
                        <a:buNone/>
                      </a:pPr>
                      <a:r>
                        <a:rPr b="0" i="0" lang="es-CO" sz="900" u="none" cap="none" strike="noStrike">
                          <a:solidFill>
                            <a:srgbClr val="000000"/>
                          </a:solidFill>
                          <a:latin typeface="Arial"/>
                          <a:ea typeface="Arial"/>
                          <a:cs typeface="Arial"/>
                          <a:sym typeface="Arial"/>
                        </a:rPr>
                        <a:t>CicloRuta nueva andén</a:t>
                      </a:r>
                      <a:endParaRPr/>
                    </a:p>
                  </a:txBody>
                  <a:tcPr marT="0" marB="0" marR="0" marL="0" anchor="ctr">
                    <a:lnL cap="flat" cmpd="sng" w="9525">
                      <a:solidFill>
                        <a:srgbClr val="C0BC4E"/>
                      </a:solidFill>
                      <a:prstDash val="solid"/>
                      <a:round/>
                      <a:headEnd len="sm" w="sm" type="none"/>
                      <a:tailEnd len="sm" w="sm" type="none"/>
                    </a:lnL>
                    <a:lnR cap="flat" cmpd="sng" w="9525">
                      <a:solidFill>
                        <a:srgbClr val="C0BC4E"/>
                      </a:solidFill>
                      <a:prstDash val="solid"/>
                      <a:round/>
                      <a:headEnd len="sm" w="sm" type="none"/>
                      <a:tailEnd len="sm" w="sm" type="none"/>
                    </a:lnR>
                    <a:lnT cap="flat" cmpd="sng" w="9525">
                      <a:solidFill>
                        <a:srgbClr val="C0BC4E"/>
                      </a:solidFill>
                      <a:prstDash val="solid"/>
                      <a:round/>
                      <a:headEnd len="sm" w="sm" type="none"/>
                      <a:tailEnd len="sm" w="sm" type="none"/>
                    </a:lnT>
                    <a:lnB cap="flat" cmpd="sng" w="9525">
                      <a:solidFill>
                        <a:srgbClr val="E0C44E"/>
                      </a:solidFill>
                      <a:prstDash val="solid"/>
                      <a:round/>
                      <a:headEnd len="sm" w="sm" type="none"/>
                      <a:tailEnd len="sm" w="sm" type="none"/>
                    </a:lnB>
                    <a:solidFill>
                      <a:srgbClr val="E2EFDA"/>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30765 m</a:t>
                      </a:r>
                      <a:endParaRPr/>
                    </a:p>
                  </a:txBody>
                  <a:tcPr marT="0" marB="0" marR="0" marL="0" anchor="ctr">
                    <a:lnL cap="flat" cmpd="sng" w="9525">
                      <a:solidFill>
                        <a:srgbClr val="C0BC4E"/>
                      </a:solidFill>
                      <a:prstDash val="solid"/>
                      <a:round/>
                      <a:headEnd len="sm" w="sm" type="none"/>
                      <a:tailEnd len="sm" w="sm" type="none"/>
                    </a:lnL>
                    <a:lnR cap="flat" cmpd="sng" w="9525">
                      <a:solidFill>
                        <a:srgbClr val="80BA4E"/>
                      </a:solidFill>
                      <a:prstDash val="solid"/>
                      <a:round/>
                      <a:headEnd len="sm" w="sm" type="none"/>
                      <a:tailEnd len="sm" w="sm" type="none"/>
                    </a:lnR>
                    <a:lnT cap="flat" cmpd="sng" w="9525">
                      <a:solidFill>
                        <a:srgbClr val="60B54E"/>
                      </a:solidFill>
                      <a:prstDash val="solid"/>
                      <a:round/>
                      <a:headEnd len="sm" w="sm" type="none"/>
                      <a:tailEnd len="sm" w="sm" type="none"/>
                    </a:lnT>
                    <a:lnB cap="flat" cmpd="sng" w="9525">
                      <a:solidFill>
                        <a:srgbClr val="80BA4E"/>
                      </a:solidFill>
                      <a:prstDash val="solid"/>
                      <a:round/>
                      <a:headEnd len="sm" w="sm" type="none"/>
                      <a:tailEnd len="sm" w="sm" type="none"/>
                    </a:lnB>
                    <a:solidFill>
                      <a:srgbClr val="E2EFDA"/>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4421,25 m</a:t>
                      </a:r>
                      <a:endParaRPr/>
                    </a:p>
                  </a:txBody>
                  <a:tcPr marT="0" marB="0" marR="0" marL="0" anchor="ctr">
                    <a:lnL cap="flat" cmpd="sng" w="9525">
                      <a:solidFill>
                        <a:srgbClr val="80BA4E"/>
                      </a:solidFill>
                      <a:prstDash val="solid"/>
                      <a:round/>
                      <a:headEnd len="sm" w="sm" type="none"/>
                      <a:tailEnd len="sm" w="sm" type="none"/>
                    </a:lnL>
                    <a:lnR cap="flat" cmpd="sng" w="9525">
                      <a:solidFill>
                        <a:srgbClr val="20C44E"/>
                      </a:solidFill>
                      <a:prstDash val="solid"/>
                      <a:round/>
                      <a:headEnd len="sm" w="sm" type="none"/>
                      <a:tailEnd len="sm" w="sm" type="none"/>
                    </a:lnR>
                    <a:lnT cap="flat" cmpd="sng" w="9525">
                      <a:solidFill>
                        <a:srgbClr val="20C44E"/>
                      </a:solidFill>
                      <a:prstDash val="solid"/>
                      <a:round/>
                      <a:headEnd len="sm" w="sm" type="none"/>
                      <a:tailEnd len="sm" w="sm" type="none"/>
                    </a:lnT>
                    <a:lnB cap="flat" cmpd="sng" w="9525">
                      <a:solidFill>
                        <a:srgbClr val="E0C84E"/>
                      </a:solidFill>
                      <a:prstDash val="solid"/>
                      <a:round/>
                      <a:headEnd len="sm" w="sm" type="none"/>
                      <a:tailEnd len="sm" w="sm" type="none"/>
                    </a:lnB>
                    <a:solidFill>
                      <a:srgbClr val="E2EFDA"/>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8738,42 m</a:t>
                      </a:r>
                      <a:endParaRPr/>
                    </a:p>
                  </a:txBody>
                  <a:tcPr marT="0" marB="0" marR="0" marL="0" anchor="ctr">
                    <a:lnL cap="flat" cmpd="sng" w="9525">
                      <a:solidFill>
                        <a:srgbClr val="20C44E"/>
                      </a:solidFill>
                      <a:prstDash val="solid"/>
                      <a:round/>
                      <a:headEnd len="sm" w="sm" type="none"/>
                      <a:tailEnd len="sm" w="sm" type="none"/>
                    </a:lnL>
                    <a:lnR cap="flat" cmpd="sng" w="9525">
                      <a:solidFill>
                        <a:srgbClr val="80AD4E"/>
                      </a:solidFill>
                      <a:prstDash val="solid"/>
                      <a:round/>
                      <a:headEnd len="sm" w="sm" type="none"/>
                      <a:tailEnd len="sm" w="sm" type="none"/>
                    </a:lnR>
                    <a:lnT cap="flat" cmpd="sng" w="9525">
                      <a:solidFill>
                        <a:srgbClr val="80AD4E"/>
                      </a:solidFill>
                      <a:prstDash val="solid"/>
                      <a:round/>
                      <a:headEnd len="sm" w="sm" type="none"/>
                      <a:tailEnd len="sm" w="sm" type="none"/>
                    </a:lnT>
                    <a:lnB cap="flat" cmpd="sng" w="9525">
                      <a:solidFill>
                        <a:srgbClr val="40CF4E"/>
                      </a:solidFill>
                      <a:prstDash val="solid"/>
                      <a:round/>
                      <a:headEnd len="sm" w="sm" type="none"/>
                      <a:tailEnd len="sm" w="sm" type="none"/>
                    </a:lnB>
                    <a:solidFill>
                      <a:srgbClr val="E2EFDA"/>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6265,47 m</a:t>
                      </a:r>
                      <a:endParaRPr/>
                    </a:p>
                  </a:txBody>
                  <a:tcPr marT="0" marB="0" marR="0" marL="0" anchor="ctr">
                    <a:lnL cap="flat" cmpd="sng" w="9525">
                      <a:solidFill>
                        <a:srgbClr val="80AD4E"/>
                      </a:solidFill>
                      <a:prstDash val="solid"/>
                      <a:round/>
                      <a:headEnd len="sm" w="sm" type="none"/>
                      <a:tailEnd len="sm" w="sm" type="none"/>
                    </a:lnL>
                    <a:lnR cap="flat" cmpd="sng" w="9525">
                      <a:solidFill>
                        <a:srgbClr val="E0A84E"/>
                      </a:solidFill>
                      <a:prstDash val="solid"/>
                      <a:round/>
                      <a:headEnd len="sm" w="sm" type="none"/>
                      <a:tailEnd len="sm" w="sm" type="none"/>
                    </a:lnR>
                    <a:lnT cap="flat" cmpd="sng" w="9525">
                      <a:solidFill>
                        <a:srgbClr val="E0A84E"/>
                      </a:solidFill>
                      <a:prstDash val="solid"/>
                      <a:round/>
                      <a:headEnd len="sm" w="sm" type="none"/>
                      <a:tailEnd len="sm" w="sm" type="none"/>
                    </a:lnT>
                    <a:lnB cap="flat" cmpd="sng" w="9525">
                      <a:solidFill>
                        <a:srgbClr val="E0D54E"/>
                      </a:solidFill>
                      <a:prstDash val="solid"/>
                      <a:round/>
                      <a:headEnd len="sm" w="sm" type="none"/>
                      <a:tailEnd len="sm" w="sm" type="none"/>
                    </a:lnB>
                    <a:solidFill>
                      <a:srgbClr val="E2EFDA"/>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11339,64 m</a:t>
                      </a:r>
                      <a:endParaRPr/>
                    </a:p>
                  </a:txBody>
                  <a:tcPr marT="0" marB="0" marR="0" marL="0" anchor="ctr">
                    <a:lnL cap="flat" cmpd="sng" w="9525">
                      <a:solidFill>
                        <a:srgbClr val="E0A84E"/>
                      </a:solidFill>
                      <a:prstDash val="solid"/>
                      <a:round/>
                      <a:headEnd len="sm" w="sm" type="none"/>
                      <a:tailEnd len="sm" w="sm" type="none"/>
                    </a:lnL>
                    <a:lnR cap="flat" cmpd="sng" w="9525">
                      <a:solidFill>
                        <a:srgbClr val="40B74E"/>
                      </a:solidFill>
                      <a:prstDash val="solid"/>
                      <a:round/>
                      <a:headEnd len="sm" w="sm" type="none"/>
                      <a:tailEnd len="sm" w="sm" type="none"/>
                    </a:lnR>
                    <a:lnT cap="flat" cmpd="sng" w="9525">
                      <a:solidFill>
                        <a:srgbClr val="40B74E"/>
                      </a:solidFill>
                      <a:prstDash val="solid"/>
                      <a:round/>
                      <a:headEnd len="sm" w="sm" type="none"/>
                      <a:tailEnd len="sm" w="sm" type="none"/>
                    </a:lnT>
                    <a:lnB cap="flat" cmpd="sng" w="9525">
                      <a:solidFill>
                        <a:srgbClr val="60D14E"/>
                      </a:solidFill>
                      <a:prstDash val="solid"/>
                      <a:round/>
                      <a:headEnd len="sm" w="sm" type="none"/>
                      <a:tailEnd len="sm" w="sm" type="none"/>
                    </a:lnB>
                    <a:solidFill>
                      <a:srgbClr val="E2EFDA"/>
                    </a:solidFill>
                  </a:tcPr>
                </a:tc>
              </a:tr>
              <a:tr h="304800">
                <a:tc>
                  <a:txBody>
                    <a:bodyPr/>
                    <a:lstStyle/>
                    <a:p>
                      <a:pPr indent="0" lvl="0" marL="0" marR="0" rtl="0" algn="l">
                        <a:spcBef>
                          <a:spcPts val="0"/>
                        </a:spcBef>
                        <a:spcAft>
                          <a:spcPts val="0"/>
                        </a:spcAft>
                        <a:buNone/>
                      </a:pPr>
                      <a:r>
                        <a:rPr b="0" i="0" lang="es-CO" sz="900" u="none" cap="none" strike="noStrike">
                          <a:solidFill>
                            <a:srgbClr val="000000"/>
                          </a:solidFill>
                          <a:latin typeface="Arial"/>
                          <a:ea typeface="Arial"/>
                          <a:cs typeface="Arial"/>
                          <a:sym typeface="Arial"/>
                        </a:rPr>
                        <a:t>CicloRuta nueva (cont)</a:t>
                      </a:r>
                      <a:endParaRPr/>
                    </a:p>
                  </a:txBody>
                  <a:tcPr marT="0" marB="0" marR="0" marL="0" anchor="ctr">
                    <a:lnL cap="flat" cmpd="sng" w="9525">
                      <a:solidFill>
                        <a:srgbClr val="E0C44E"/>
                      </a:solidFill>
                      <a:prstDash val="solid"/>
                      <a:round/>
                      <a:headEnd len="sm" w="sm" type="none"/>
                      <a:tailEnd len="sm" w="sm" type="none"/>
                    </a:lnL>
                    <a:lnR cap="flat" cmpd="sng" w="9525">
                      <a:solidFill>
                        <a:srgbClr val="E0C44E"/>
                      </a:solidFill>
                      <a:prstDash val="solid"/>
                      <a:round/>
                      <a:headEnd len="sm" w="sm" type="none"/>
                      <a:tailEnd len="sm" w="sm" type="none"/>
                    </a:lnR>
                    <a:lnT cap="flat" cmpd="sng" w="9525">
                      <a:solidFill>
                        <a:srgbClr val="E0C44E"/>
                      </a:solidFill>
                      <a:prstDash val="solid"/>
                      <a:round/>
                      <a:headEnd len="sm" w="sm" type="none"/>
                      <a:tailEnd len="sm" w="sm" type="none"/>
                    </a:lnT>
                    <a:lnB cap="flat" cmpd="sng" w="9525">
                      <a:solidFill>
                        <a:srgbClr val="40D44E"/>
                      </a:solidFill>
                      <a:prstDash val="solid"/>
                      <a:round/>
                      <a:headEnd len="sm" w="sm" type="none"/>
                      <a:tailEnd len="sm" w="sm" type="none"/>
                    </a:lnB>
                    <a:solidFill>
                      <a:srgbClr val="C6E0B4"/>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38071 m</a:t>
                      </a:r>
                      <a:endParaRPr/>
                    </a:p>
                  </a:txBody>
                  <a:tcPr marT="0" marB="0" marR="0" marL="0" anchor="ctr">
                    <a:lnL cap="flat" cmpd="sng" w="9525">
                      <a:solidFill>
                        <a:srgbClr val="E0C44E"/>
                      </a:solidFill>
                      <a:prstDash val="solid"/>
                      <a:round/>
                      <a:headEnd len="sm" w="sm" type="none"/>
                      <a:tailEnd len="sm" w="sm" type="none"/>
                    </a:lnL>
                    <a:lnR cap="flat" cmpd="sng" w="9525">
                      <a:solidFill>
                        <a:srgbClr val="40C94E"/>
                      </a:solidFill>
                      <a:prstDash val="solid"/>
                      <a:round/>
                      <a:headEnd len="sm" w="sm" type="none"/>
                      <a:tailEnd len="sm" w="sm" type="none"/>
                    </a:lnR>
                    <a:lnT cap="flat" cmpd="sng" w="9525">
                      <a:solidFill>
                        <a:srgbClr val="80BA4E"/>
                      </a:solidFill>
                      <a:prstDash val="solid"/>
                      <a:round/>
                      <a:headEnd len="sm" w="sm" type="none"/>
                      <a:tailEnd len="sm" w="sm" type="none"/>
                    </a:lnT>
                    <a:lnB cap="flat" cmpd="sng" w="9525">
                      <a:solidFill>
                        <a:srgbClr val="40C94E"/>
                      </a:solidFill>
                      <a:prstDash val="solid"/>
                      <a:round/>
                      <a:headEnd len="sm" w="sm" type="none"/>
                      <a:tailEnd len="sm" w="sm" type="none"/>
                    </a:lnB>
                    <a:solidFill>
                      <a:srgbClr val="C6E0B4"/>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5466,17 m</a:t>
                      </a:r>
                      <a:endParaRPr/>
                    </a:p>
                  </a:txBody>
                  <a:tcPr marT="0" marB="0" marR="0" marL="0" anchor="ctr">
                    <a:lnL cap="flat" cmpd="sng" w="9525">
                      <a:solidFill>
                        <a:srgbClr val="40C94E"/>
                      </a:solidFill>
                      <a:prstDash val="solid"/>
                      <a:round/>
                      <a:headEnd len="sm" w="sm" type="none"/>
                      <a:tailEnd len="sm" w="sm" type="none"/>
                    </a:lnL>
                    <a:lnR cap="flat" cmpd="sng" w="9525">
                      <a:solidFill>
                        <a:srgbClr val="E0C84E"/>
                      </a:solidFill>
                      <a:prstDash val="solid"/>
                      <a:round/>
                      <a:headEnd len="sm" w="sm" type="none"/>
                      <a:tailEnd len="sm" w="sm" type="none"/>
                    </a:lnR>
                    <a:lnT cap="flat" cmpd="sng" w="9525">
                      <a:solidFill>
                        <a:srgbClr val="E0C84E"/>
                      </a:solidFill>
                      <a:prstDash val="solid"/>
                      <a:round/>
                      <a:headEnd len="sm" w="sm" type="none"/>
                      <a:tailEnd len="sm" w="sm" type="none"/>
                    </a:lnT>
                    <a:lnB cap="flat" cmpd="sng" w="9525">
                      <a:solidFill>
                        <a:srgbClr val="80D84E"/>
                      </a:solidFill>
                      <a:prstDash val="solid"/>
                      <a:round/>
                      <a:headEnd len="sm" w="sm" type="none"/>
                      <a:tailEnd len="sm" w="sm" type="none"/>
                    </a:lnB>
                    <a:solidFill>
                      <a:srgbClr val="C6E0B4"/>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11436,75 m</a:t>
                      </a:r>
                      <a:endParaRPr/>
                    </a:p>
                  </a:txBody>
                  <a:tcPr marT="0" marB="0" marR="0" marL="0" anchor="ctr">
                    <a:lnL cap="flat" cmpd="sng" w="9525">
                      <a:solidFill>
                        <a:srgbClr val="E0C84E"/>
                      </a:solidFill>
                      <a:prstDash val="solid"/>
                      <a:round/>
                      <a:headEnd len="sm" w="sm" type="none"/>
                      <a:tailEnd len="sm" w="sm" type="none"/>
                    </a:lnL>
                    <a:lnR cap="flat" cmpd="sng" w="9525">
                      <a:solidFill>
                        <a:srgbClr val="40CF4E"/>
                      </a:solidFill>
                      <a:prstDash val="solid"/>
                      <a:round/>
                      <a:headEnd len="sm" w="sm" type="none"/>
                      <a:tailEnd len="sm" w="sm" type="none"/>
                    </a:lnR>
                    <a:lnT cap="flat" cmpd="sng" w="9525">
                      <a:solidFill>
                        <a:srgbClr val="40CF4E"/>
                      </a:solidFill>
                      <a:prstDash val="solid"/>
                      <a:round/>
                      <a:headEnd len="sm" w="sm" type="none"/>
                      <a:tailEnd len="sm" w="sm" type="none"/>
                    </a:lnT>
                    <a:lnB cap="flat" cmpd="sng" w="9525">
                      <a:solidFill>
                        <a:srgbClr val="C0D84E"/>
                      </a:solidFill>
                      <a:prstDash val="solid"/>
                      <a:round/>
                      <a:headEnd len="sm" w="sm" type="none"/>
                      <a:tailEnd len="sm" w="sm" type="none"/>
                    </a:lnB>
                    <a:solidFill>
                      <a:srgbClr val="C6E0B4"/>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7220,69 m</a:t>
                      </a:r>
                      <a:endParaRPr/>
                    </a:p>
                  </a:txBody>
                  <a:tcPr marT="0" marB="0" marR="0" marL="0" anchor="ctr">
                    <a:lnL cap="flat" cmpd="sng" w="9525">
                      <a:solidFill>
                        <a:srgbClr val="40CF4E"/>
                      </a:solidFill>
                      <a:prstDash val="solid"/>
                      <a:round/>
                      <a:headEnd len="sm" w="sm" type="none"/>
                      <a:tailEnd len="sm" w="sm" type="none"/>
                    </a:lnL>
                    <a:lnR cap="flat" cmpd="sng" w="9525">
                      <a:solidFill>
                        <a:srgbClr val="E0D54E"/>
                      </a:solidFill>
                      <a:prstDash val="solid"/>
                      <a:round/>
                      <a:headEnd len="sm" w="sm" type="none"/>
                      <a:tailEnd len="sm" w="sm" type="none"/>
                    </a:lnR>
                    <a:lnT cap="flat" cmpd="sng" w="9525">
                      <a:solidFill>
                        <a:srgbClr val="E0D54E"/>
                      </a:solidFill>
                      <a:prstDash val="solid"/>
                      <a:round/>
                      <a:headEnd len="sm" w="sm" type="none"/>
                      <a:tailEnd len="sm" w="sm" type="none"/>
                    </a:lnT>
                    <a:lnB cap="flat" cmpd="sng" w="9525">
                      <a:solidFill>
                        <a:srgbClr val="E0E44E"/>
                      </a:solidFill>
                      <a:prstDash val="solid"/>
                      <a:round/>
                      <a:headEnd len="sm" w="sm" type="none"/>
                      <a:tailEnd len="sm" w="sm" type="none"/>
                    </a:lnB>
                    <a:solidFill>
                      <a:srgbClr val="C6E0B4"/>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13947,76 m</a:t>
                      </a:r>
                      <a:endParaRPr/>
                    </a:p>
                  </a:txBody>
                  <a:tcPr marT="0" marB="0" marR="0" marL="0" anchor="ctr">
                    <a:lnL cap="flat" cmpd="sng" w="9525">
                      <a:solidFill>
                        <a:srgbClr val="E0D54E"/>
                      </a:solidFill>
                      <a:prstDash val="solid"/>
                      <a:round/>
                      <a:headEnd len="sm" w="sm" type="none"/>
                      <a:tailEnd len="sm" w="sm" type="none"/>
                    </a:lnL>
                    <a:lnR cap="flat" cmpd="sng" w="9525">
                      <a:solidFill>
                        <a:srgbClr val="60D14E"/>
                      </a:solidFill>
                      <a:prstDash val="solid"/>
                      <a:round/>
                      <a:headEnd len="sm" w="sm" type="none"/>
                      <a:tailEnd len="sm" w="sm" type="none"/>
                    </a:lnR>
                    <a:lnT cap="flat" cmpd="sng" w="9525">
                      <a:solidFill>
                        <a:srgbClr val="60D14E"/>
                      </a:solidFill>
                      <a:prstDash val="solid"/>
                      <a:round/>
                      <a:headEnd len="sm" w="sm" type="none"/>
                      <a:tailEnd len="sm" w="sm" type="none"/>
                    </a:lnT>
                    <a:lnB cap="flat" cmpd="sng" w="9525">
                      <a:solidFill>
                        <a:srgbClr val="40E34E"/>
                      </a:solidFill>
                      <a:prstDash val="solid"/>
                      <a:round/>
                      <a:headEnd len="sm" w="sm" type="none"/>
                      <a:tailEnd len="sm" w="sm" type="none"/>
                    </a:lnB>
                    <a:solidFill>
                      <a:srgbClr val="C6E0B4"/>
                    </a:solidFill>
                  </a:tcPr>
                </a:tc>
              </a:tr>
              <a:tr h="180975">
                <a:tc>
                  <a:txBody>
                    <a:bodyPr/>
                    <a:lstStyle/>
                    <a:p>
                      <a:pPr indent="0" lvl="0" marL="0" marR="0" rtl="0" algn="l">
                        <a:spcBef>
                          <a:spcPts val="0"/>
                        </a:spcBef>
                        <a:spcAft>
                          <a:spcPts val="0"/>
                        </a:spcAft>
                        <a:buNone/>
                      </a:pPr>
                      <a:r>
                        <a:rPr b="0" i="0" lang="es-CO" sz="900" u="none" cap="none" strike="noStrike">
                          <a:solidFill>
                            <a:srgbClr val="000000"/>
                          </a:solidFill>
                          <a:latin typeface="Arial"/>
                          <a:ea typeface="Arial"/>
                          <a:cs typeface="Arial"/>
                          <a:sym typeface="Arial"/>
                        </a:rPr>
                        <a:t>CicloRuta Reconst.</a:t>
                      </a:r>
                      <a:endParaRPr/>
                    </a:p>
                  </a:txBody>
                  <a:tcPr marT="0" marB="0" marR="0" marL="0" anchor="ctr">
                    <a:lnL cap="flat" cmpd="sng" w="9525">
                      <a:solidFill>
                        <a:srgbClr val="40D44E"/>
                      </a:solidFill>
                      <a:prstDash val="solid"/>
                      <a:round/>
                      <a:headEnd len="sm" w="sm" type="none"/>
                      <a:tailEnd len="sm" w="sm" type="none"/>
                    </a:lnL>
                    <a:lnR cap="flat" cmpd="sng" w="9525">
                      <a:solidFill>
                        <a:srgbClr val="40D44E"/>
                      </a:solidFill>
                      <a:prstDash val="solid"/>
                      <a:round/>
                      <a:headEnd len="sm" w="sm" type="none"/>
                      <a:tailEnd len="sm" w="sm" type="none"/>
                    </a:lnR>
                    <a:lnT cap="flat" cmpd="sng" w="9525">
                      <a:solidFill>
                        <a:srgbClr val="40D44E"/>
                      </a:solidFill>
                      <a:prstDash val="solid"/>
                      <a:round/>
                      <a:headEnd len="sm" w="sm" type="none"/>
                      <a:tailEnd len="sm" w="sm" type="none"/>
                    </a:lnT>
                    <a:lnB cap="flat" cmpd="sng" w="9525">
                      <a:solidFill>
                        <a:srgbClr val="00E14E"/>
                      </a:solidFill>
                      <a:prstDash val="solid"/>
                      <a:round/>
                      <a:headEnd len="sm" w="sm" type="none"/>
                      <a:tailEnd len="sm" w="sm" type="none"/>
                    </a:lnB>
                    <a:solidFill>
                      <a:srgbClr val="E2EFDA"/>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243 m</a:t>
                      </a:r>
                      <a:endParaRPr/>
                    </a:p>
                  </a:txBody>
                  <a:tcPr marT="0" marB="0" marR="0" marL="0" anchor="ctr">
                    <a:lnL cap="flat" cmpd="sng" w="9525">
                      <a:solidFill>
                        <a:srgbClr val="40D44E"/>
                      </a:solidFill>
                      <a:prstDash val="solid"/>
                      <a:round/>
                      <a:headEnd len="sm" w="sm" type="none"/>
                      <a:tailEnd len="sm" w="sm" type="none"/>
                    </a:lnL>
                    <a:lnR cap="flat" cmpd="sng" w="9525">
                      <a:solidFill>
                        <a:srgbClr val="C0DB4E"/>
                      </a:solidFill>
                      <a:prstDash val="solid"/>
                      <a:round/>
                      <a:headEnd len="sm" w="sm" type="none"/>
                      <a:tailEnd len="sm" w="sm" type="none"/>
                    </a:lnR>
                    <a:lnT cap="flat" cmpd="sng" w="9525">
                      <a:solidFill>
                        <a:srgbClr val="40C94E"/>
                      </a:solidFill>
                      <a:prstDash val="solid"/>
                      <a:round/>
                      <a:headEnd len="sm" w="sm" type="none"/>
                      <a:tailEnd len="sm" w="sm" type="none"/>
                    </a:lnT>
                    <a:lnB cap="flat" cmpd="sng" w="9525">
                      <a:solidFill>
                        <a:srgbClr val="C0DB4E"/>
                      </a:solidFill>
                      <a:prstDash val="solid"/>
                      <a:round/>
                      <a:headEnd len="sm" w="sm" type="none"/>
                      <a:tailEnd len="sm" w="sm" type="none"/>
                    </a:lnB>
                    <a:solidFill>
                      <a:srgbClr val="E2EFDA"/>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242,58 m</a:t>
                      </a:r>
                      <a:endParaRPr/>
                    </a:p>
                  </a:txBody>
                  <a:tcPr marT="0" marB="0" marR="0" marL="0" anchor="ctr">
                    <a:lnL cap="flat" cmpd="sng" w="9525">
                      <a:solidFill>
                        <a:srgbClr val="C0DB4E"/>
                      </a:solidFill>
                      <a:prstDash val="solid"/>
                      <a:round/>
                      <a:headEnd len="sm" w="sm" type="none"/>
                      <a:tailEnd len="sm" w="sm" type="none"/>
                    </a:lnL>
                    <a:lnR cap="flat" cmpd="sng" w="9525">
                      <a:solidFill>
                        <a:srgbClr val="80D84E"/>
                      </a:solidFill>
                      <a:prstDash val="solid"/>
                      <a:round/>
                      <a:headEnd len="sm" w="sm" type="none"/>
                      <a:tailEnd len="sm" w="sm" type="none"/>
                    </a:lnR>
                    <a:lnT cap="flat" cmpd="sng" w="9525">
                      <a:solidFill>
                        <a:srgbClr val="80D84E"/>
                      </a:solidFill>
                      <a:prstDash val="solid"/>
                      <a:round/>
                      <a:headEnd len="sm" w="sm" type="none"/>
                      <a:tailEnd len="sm" w="sm" type="none"/>
                    </a:lnT>
                    <a:lnB cap="flat" cmpd="sng" w="9525">
                      <a:solidFill>
                        <a:srgbClr val="60B34E"/>
                      </a:solidFill>
                      <a:prstDash val="solid"/>
                      <a:round/>
                      <a:headEnd len="sm" w="sm" type="none"/>
                      <a:tailEnd len="sm" w="sm" type="none"/>
                    </a:lnB>
                    <a:solidFill>
                      <a:srgbClr val="E2EFDA"/>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0,00 m</a:t>
                      </a:r>
                      <a:endParaRPr/>
                    </a:p>
                  </a:txBody>
                  <a:tcPr marT="0" marB="0" marR="0" marL="0" anchor="ctr">
                    <a:lnL cap="flat" cmpd="sng" w="9525">
                      <a:solidFill>
                        <a:srgbClr val="80D84E"/>
                      </a:solidFill>
                      <a:prstDash val="solid"/>
                      <a:round/>
                      <a:headEnd len="sm" w="sm" type="none"/>
                      <a:tailEnd len="sm" w="sm" type="none"/>
                    </a:lnL>
                    <a:lnR cap="flat" cmpd="sng" w="9525">
                      <a:solidFill>
                        <a:srgbClr val="C0D84E"/>
                      </a:solidFill>
                      <a:prstDash val="solid"/>
                      <a:round/>
                      <a:headEnd len="sm" w="sm" type="none"/>
                      <a:tailEnd len="sm" w="sm" type="none"/>
                    </a:lnR>
                    <a:lnT cap="flat" cmpd="sng" w="9525">
                      <a:solidFill>
                        <a:srgbClr val="C0D84E"/>
                      </a:solidFill>
                      <a:prstDash val="solid"/>
                      <a:round/>
                      <a:headEnd len="sm" w="sm" type="none"/>
                      <a:tailEnd len="sm" w="sm" type="none"/>
                    </a:lnT>
                    <a:lnB cap="flat" cmpd="sng" w="9525">
                      <a:solidFill>
                        <a:srgbClr val="A0C34E"/>
                      </a:solidFill>
                      <a:prstDash val="solid"/>
                      <a:round/>
                      <a:headEnd len="sm" w="sm" type="none"/>
                      <a:tailEnd len="sm" w="sm" type="none"/>
                    </a:lnB>
                    <a:solidFill>
                      <a:srgbClr val="E2EFDA"/>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0,00 m</a:t>
                      </a:r>
                      <a:endParaRPr/>
                    </a:p>
                  </a:txBody>
                  <a:tcPr marT="0" marB="0" marR="0" marL="0" anchor="ctr">
                    <a:lnL cap="flat" cmpd="sng" w="9525">
                      <a:solidFill>
                        <a:srgbClr val="C0D84E"/>
                      </a:solidFill>
                      <a:prstDash val="solid"/>
                      <a:round/>
                      <a:headEnd len="sm" w="sm" type="none"/>
                      <a:tailEnd len="sm" w="sm" type="none"/>
                    </a:lnL>
                    <a:lnR cap="flat" cmpd="sng" w="9525">
                      <a:solidFill>
                        <a:srgbClr val="E0E44E"/>
                      </a:solidFill>
                      <a:prstDash val="solid"/>
                      <a:round/>
                      <a:headEnd len="sm" w="sm" type="none"/>
                      <a:tailEnd len="sm" w="sm" type="none"/>
                    </a:lnR>
                    <a:lnT cap="flat" cmpd="sng" w="9525">
                      <a:solidFill>
                        <a:srgbClr val="E0E44E"/>
                      </a:solidFill>
                      <a:prstDash val="solid"/>
                      <a:round/>
                      <a:headEnd len="sm" w="sm" type="none"/>
                      <a:tailEnd len="sm" w="sm" type="none"/>
                    </a:lnT>
                    <a:lnB cap="flat" cmpd="sng" w="9525">
                      <a:solidFill>
                        <a:srgbClr val="80C84E"/>
                      </a:solidFill>
                      <a:prstDash val="solid"/>
                      <a:round/>
                      <a:headEnd len="sm" w="sm" type="none"/>
                      <a:tailEnd len="sm" w="sm" type="none"/>
                    </a:lnB>
                    <a:solidFill>
                      <a:srgbClr val="E2EFDA"/>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0,00 m</a:t>
                      </a:r>
                      <a:endParaRPr/>
                    </a:p>
                  </a:txBody>
                  <a:tcPr marT="0" marB="0" marR="0" marL="0" anchor="ctr">
                    <a:lnL cap="flat" cmpd="sng" w="9525">
                      <a:solidFill>
                        <a:srgbClr val="E0E44E"/>
                      </a:solidFill>
                      <a:prstDash val="solid"/>
                      <a:round/>
                      <a:headEnd len="sm" w="sm" type="none"/>
                      <a:tailEnd len="sm" w="sm" type="none"/>
                    </a:lnL>
                    <a:lnR cap="flat" cmpd="sng" w="9525">
                      <a:solidFill>
                        <a:srgbClr val="40E34E"/>
                      </a:solidFill>
                      <a:prstDash val="solid"/>
                      <a:round/>
                      <a:headEnd len="sm" w="sm" type="none"/>
                      <a:tailEnd len="sm" w="sm" type="none"/>
                    </a:lnR>
                    <a:lnT cap="flat" cmpd="sng" w="9525">
                      <a:solidFill>
                        <a:srgbClr val="40E34E"/>
                      </a:solidFill>
                      <a:prstDash val="solid"/>
                      <a:round/>
                      <a:headEnd len="sm" w="sm" type="none"/>
                      <a:tailEnd len="sm" w="sm" type="none"/>
                    </a:lnT>
                    <a:lnB cap="flat" cmpd="sng" w="9525">
                      <a:solidFill>
                        <a:srgbClr val="A0EA4E"/>
                      </a:solidFill>
                      <a:prstDash val="solid"/>
                      <a:round/>
                      <a:headEnd len="sm" w="sm" type="none"/>
                      <a:tailEnd len="sm" w="sm" type="none"/>
                    </a:lnB>
                    <a:solidFill>
                      <a:srgbClr val="E2EFDA"/>
                    </a:solidFill>
                  </a:tcPr>
                </a:tc>
              </a:tr>
              <a:tr h="180975">
                <a:tc>
                  <a:txBody>
                    <a:bodyPr/>
                    <a:lstStyle/>
                    <a:p>
                      <a:pPr indent="0" lvl="0" marL="0" marR="0" rtl="0" algn="l">
                        <a:spcBef>
                          <a:spcPts val="0"/>
                        </a:spcBef>
                        <a:spcAft>
                          <a:spcPts val="0"/>
                        </a:spcAft>
                        <a:buNone/>
                      </a:pPr>
                      <a:r>
                        <a:rPr b="0" i="0" lang="es-CO" sz="900" u="none" cap="none" strike="noStrike">
                          <a:solidFill>
                            <a:srgbClr val="000000"/>
                          </a:solidFill>
                          <a:latin typeface="Arial"/>
                          <a:ea typeface="Arial"/>
                          <a:cs typeface="Arial"/>
                          <a:sym typeface="Arial"/>
                        </a:rPr>
                        <a:t>Puentes Peatonales</a:t>
                      </a:r>
                      <a:endParaRPr/>
                    </a:p>
                  </a:txBody>
                  <a:tcPr marT="0" marB="0" marR="0" marL="0" anchor="ctr">
                    <a:lnL cap="flat" cmpd="sng" w="9525">
                      <a:solidFill>
                        <a:srgbClr val="00E14E"/>
                      </a:solidFill>
                      <a:prstDash val="solid"/>
                      <a:round/>
                      <a:headEnd len="sm" w="sm" type="none"/>
                      <a:tailEnd len="sm" w="sm" type="none"/>
                    </a:lnL>
                    <a:lnR cap="flat" cmpd="sng" w="9525">
                      <a:solidFill>
                        <a:srgbClr val="00E14E"/>
                      </a:solidFill>
                      <a:prstDash val="solid"/>
                      <a:round/>
                      <a:headEnd len="sm" w="sm" type="none"/>
                      <a:tailEnd len="sm" w="sm" type="none"/>
                    </a:lnR>
                    <a:lnT cap="flat" cmpd="sng" w="9525">
                      <a:solidFill>
                        <a:srgbClr val="00E14E"/>
                      </a:solidFill>
                      <a:prstDash val="solid"/>
                      <a:round/>
                      <a:headEnd len="sm" w="sm" type="none"/>
                      <a:tailEnd len="sm" w="sm" type="none"/>
                    </a:lnT>
                    <a:lnB cap="flat" cmpd="sng" w="9525">
                      <a:solidFill>
                        <a:srgbClr val="20AF4E"/>
                      </a:solidFill>
                      <a:prstDash val="solid"/>
                      <a:round/>
                      <a:headEnd len="sm" w="sm" type="none"/>
                      <a:tailEnd len="sm" w="sm" type="none"/>
                    </a:lnB>
                    <a:solidFill>
                      <a:srgbClr val="C6E0B4"/>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16 Un</a:t>
                      </a:r>
                      <a:endParaRPr/>
                    </a:p>
                  </a:txBody>
                  <a:tcPr marT="0" marB="0" marR="0" marL="0" anchor="ctr">
                    <a:lnL cap="flat" cmpd="sng" w="9525">
                      <a:solidFill>
                        <a:srgbClr val="00E14E"/>
                      </a:solidFill>
                      <a:prstDash val="solid"/>
                      <a:round/>
                      <a:headEnd len="sm" w="sm" type="none"/>
                      <a:tailEnd len="sm" w="sm" type="none"/>
                    </a:lnL>
                    <a:lnR cap="flat" cmpd="sng" w="9525">
                      <a:solidFill>
                        <a:srgbClr val="40E64E"/>
                      </a:solidFill>
                      <a:prstDash val="solid"/>
                      <a:round/>
                      <a:headEnd len="sm" w="sm" type="none"/>
                      <a:tailEnd len="sm" w="sm" type="none"/>
                    </a:lnR>
                    <a:lnT cap="flat" cmpd="sng" w="9525">
                      <a:solidFill>
                        <a:srgbClr val="C0DB4E"/>
                      </a:solidFill>
                      <a:prstDash val="solid"/>
                      <a:round/>
                      <a:headEnd len="sm" w="sm" type="none"/>
                      <a:tailEnd len="sm" w="sm" type="none"/>
                    </a:lnT>
                    <a:lnB cap="flat" cmpd="sng" w="9525">
                      <a:solidFill>
                        <a:srgbClr val="40E64E"/>
                      </a:solidFill>
                      <a:prstDash val="solid"/>
                      <a:round/>
                      <a:headEnd len="sm" w="sm" type="none"/>
                      <a:tailEnd len="sm" w="sm" type="none"/>
                    </a:lnB>
                    <a:solidFill>
                      <a:srgbClr val="C6E0B4"/>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1 Un</a:t>
                      </a:r>
                      <a:endParaRPr/>
                    </a:p>
                  </a:txBody>
                  <a:tcPr marT="0" marB="0" marR="0" marL="0" anchor="ctr">
                    <a:lnL cap="flat" cmpd="sng" w="9525">
                      <a:solidFill>
                        <a:srgbClr val="40E64E"/>
                      </a:solidFill>
                      <a:prstDash val="solid"/>
                      <a:round/>
                      <a:headEnd len="sm" w="sm" type="none"/>
                      <a:tailEnd len="sm" w="sm" type="none"/>
                    </a:lnL>
                    <a:lnR cap="flat" cmpd="sng" w="9525">
                      <a:solidFill>
                        <a:srgbClr val="60B34E"/>
                      </a:solidFill>
                      <a:prstDash val="solid"/>
                      <a:round/>
                      <a:headEnd len="sm" w="sm" type="none"/>
                      <a:tailEnd len="sm" w="sm" type="none"/>
                    </a:lnR>
                    <a:lnT cap="flat" cmpd="sng" w="9525">
                      <a:solidFill>
                        <a:srgbClr val="60B34E"/>
                      </a:solidFill>
                      <a:prstDash val="solid"/>
                      <a:round/>
                      <a:headEnd len="sm" w="sm" type="none"/>
                      <a:tailEnd len="sm" w="sm" type="none"/>
                    </a:lnT>
                    <a:lnB cap="flat" cmpd="sng" w="9525">
                      <a:solidFill>
                        <a:srgbClr val="80BD4E"/>
                      </a:solidFill>
                      <a:prstDash val="solid"/>
                      <a:round/>
                      <a:headEnd len="sm" w="sm" type="none"/>
                      <a:tailEnd len="sm" w="sm" type="none"/>
                    </a:lnB>
                    <a:solidFill>
                      <a:srgbClr val="C6E0B4"/>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9 Un</a:t>
                      </a:r>
                      <a:endParaRPr/>
                    </a:p>
                  </a:txBody>
                  <a:tcPr marT="0" marB="0" marR="0" marL="0" anchor="ctr">
                    <a:lnL cap="flat" cmpd="sng" w="9525">
                      <a:solidFill>
                        <a:srgbClr val="60B34E"/>
                      </a:solidFill>
                      <a:prstDash val="solid"/>
                      <a:round/>
                      <a:headEnd len="sm" w="sm" type="none"/>
                      <a:tailEnd len="sm" w="sm" type="none"/>
                    </a:lnL>
                    <a:lnR cap="flat" cmpd="sng" w="9525">
                      <a:solidFill>
                        <a:srgbClr val="A0C34E"/>
                      </a:solidFill>
                      <a:prstDash val="solid"/>
                      <a:round/>
                      <a:headEnd len="sm" w="sm" type="none"/>
                      <a:tailEnd len="sm" w="sm" type="none"/>
                    </a:lnR>
                    <a:lnT cap="flat" cmpd="sng" w="9525">
                      <a:solidFill>
                        <a:srgbClr val="A0C34E"/>
                      </a:solidFill>
                      <a:prstDash val="solid"/>
                      <a:round/>
                      <a:headEnd len="sm" w="sm" type="none"/>
                      <a:tailEnd len="sm" w="sm" type="none"/>
                    </a:lnT>
                    <a:lnB cap="flat" cmpd="sng" w="9525">
                      <a:solidFill>
                        <a:srgbClr val="40BC4E"/>
                      </a:solidFill>
                      <a:prstDash val="solid"/>
                      <a:round/>
                      <a:headEnd len="sm" w="sm" type="none"/>
                      <a:tailEnd len="sm" w="sm" type="none"/>
                    </a:lnB>
                    <a:solidFill>
                      <a:srgbClr val="C6E0B4"/>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4 Un</a:t>
                      </a:r>
                      <a:endParaRPr/>
                    </a:p>
                  </a:txBody>
                  <a:tcPr marT="0" marB="0" marR="0" marL="0" anchor="ctr">
                    <a:lnL cap="flat" cmpd="sng" w="9525">
                      <a:solidFill>
                        <a:srgbClr val="A0C34E"/>
                      </a:solidFill>
                      <a:prstDash val="solid"/>
                      <a:round/>
                      <a:headEnd len="sm" w="sm" type="none"/>
                      <a:tailEnd len="sm" w="sm" type="none"/>
                    </a:lnL>
                    <a:lnR cap="flat" cmpd="sng" w="9525">
                      <a:solidFill>
                        <a:srgbClr val="80C84E"/>
                      </a:solidFill>
                      <a:prstDash val="solid"/>
                      <a:round/>
                      <a:headEnd len="sm" w="sm" type="none"/>
                      <a:tailEnd len="sm" w="sm" type="none"/>
                    </a:lnR>
                    <a:lnT cap="flat" cmpd="sng" w="9525">
                      <a:solidFill>
                        <a:srgbClr val="80C84E"/>
                      </a:solidFill>
                      <a:prstDash val="solid"/>
                      <a:round/>
                      <a:headEnd len="sm" w="sm" type="none"/>
                      <a:tailEnd len="sm" w="sm" type="none"/>
                    </a:lnT>
                    <a:lnB cap="flat" cmpd="sng" w="9525">
                      <a:solidFill>
                        <a:srgbClr val="40BC4E"/>
                      </a:solidFill>
                      <a:prstDash val="solid"/>
                      <a:round/>
                      <a:headEnd len="sm" w="sm" type="none"/>
                      <a:tailEnd len="sm" w="sm" type="none"/>
                    </a:lnB>
                    <a:solidFill>
                      <a:srgbClr val="C6E0B4"/>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2 Un</a:t>
                      </a:r>
                      <a:endParaRPr/>
                    </a:p>
                  </a:txBody>
                  <a:tcPr marT="0" marB="0" marR="0" marL="0" anchor="ctr">
                    <a:lnL cap="flat" cmpd="sng" w="9525">
                      <a:solidFill>
                        <a:srgbClr val="80C84E"/>
                      </a:solidFill>
                      <a:prstDash val="solid"/>
                      <a:round/>
                      <a:headEnd len="sm" w="sm" type="none"/>
                      <a:tailEnd len="sm" w="sm" type="none"/>
                    </a:lnL>
                    <a:lnR cap="flat" cmpd="sng" w="9525">
                      <a:solidFill>
                        <a:srgbClr val="A0EA4E"/>
                      </a:solidFill>
                      <a:prstDash val="solid"/>
                      <a:round/>
                      <a:headEnd len="sm" w="sm" type="none"/>
                      <a:tailEnd len="sm" w="sm" type="none"/>
                    </a:lnR>
                    <a:lnT cap="flat" cmpd="sng" w="9525">
                      <a:solidFill>
                        <a:srgbClr val="A0EA4E"/>
                      </a:solidFill>
                      <a:prstDash val="solid"/>
                      <a:round/>
                      <a:headEnd len="sm" w="sm" type="none"/>
                      <a:tailEnd len="sm" w="sm" type="none"/>
                    </a:lnT>
                    <a:lnB cap="flat" cmpd="sng" w="9525">
                      <a:solidFill>
                        <a:srgbClr val="40BC4E"/>
                      </a:solidFill>
                      <a:prstDash val="solid"/>
                      <a:round/>
                      <a:headEnd len="sm" w="sm" type="none"/>
                      <a:tailEnd len="sm" w="sm" type="none"/>
                    </a:lnB>
                    <a:solidFill>
                      <a:srgbClr val="C6E0B4"/>
                    </a:solidFill>
                  </a:tcPr>
                </a:tc>
              </a:tr>
              <a:tr h="180975">
                <a:tc>
                  <a:txBody>
                    <a:bodyPr/>
                    <a:lstStyle/>
                    <a:p>
                      <a:pPr indent="0" lvl="0" marL="0" marR="0" rtl="0" algn="l">
                        <a:spcBef>
                          <a:spcPts val="0"/>
                        </a:spcBef>
                        <a:spcAft>
                          <a:spcPts val="0"/>
                        </a:spcAft>
                        <a:buNone/>
                      </a:pPr>
                      <a:r>
                        <a:rPr b="0" i="0" lang="es-CO" sz="900" u="none" cap="none" strike="noStrike">
                          <a:solidFill>
                            <a:srgbClr val="000000"/>
                          </a:solidFill>
                          <a:latin typeface="Arial"/>
                          <a:ea typeface="Arial"/>
                          <a:cs typeface="Arial"/>
                          <a:sym typeface="Arial"/>
                        </a:rPr>
                        <a:t>Paso a desnivel veh.</a:t>
                      </a:r>
                      <a:endParaRPr/>
                    </a:p>
                  </a:txBody>
                  <a:tcPr marT="0" marB="0" marR="0" marL="0" anchor="ctr">
                    <a:lnL cap="flat" cmpd="sng" w="9525">
                      <a:solidFill>
                        <a:srgbClr val="20AF4E"/>
                      </a:solidFill>
                      <a:prstDash val="solid"/>
                      <a:round/>
                      <a:headEnd len="sm" w="sm" type="none"/>
                      <a:tailEnd len="sm" w="sm" type="none"/>
                    </a:lnL>
                    <a:lnR cap="flat" cmpd="sng" w="9525">
                      <a:solidFill>
                        <a:srgbClr val="20AF4E"/>
                      </a:solidFill>
                      <a:prstDash val="solid"/>
                      <a:round/>
                      <a:headEnd len="sm" w="sm" type="none"/>
                      <a:tailEnd len="sm" w="sm" type="none"/>
                    </a:lnR>
                    <a:lnT cap="flat" cmpd="sng" w="9525">
                      <a:solidFill>
                        <a:srgbClr val="20AF4E"/>
                      </a:solidFill>
                      <a:prstDash val="solid"/>
                      <a:round/>
                      <a:headEnd len="sm" w="sm" type="none"/>
                      <a:tailEnd len="sm" w="sm" type="none"/>
                    </a:lnT>
                    <a:lnB cap="flat" cmpd="sng" w="9525">
                      <a:solidFill>
                        <a:srgbClr val="20AF4E"/>
                      </a:solidFill>
                      <a:prstDash val="solid"/>
                      <a:round/>
                      <a:headEnd len="sm" w="sm" type="none"/>
                      <a:tailEnd len="sm" w="sm" type="none"/>
                    </a:lnB>
                    <a:solidFill>
                      <a:srgbClr val="E2EFDA"/>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11 Un</a:t>
                      </a:r>
                      <a:endParaRPr/>
                    </a:p>
                  </a:txBody>
                  <a:tcPr marT="0" marB="0" marR="0" marL="0" anchor="ctr">
                    <a:lnL cap="flat" cmpd="sng" w="9525">
                      <a:solidFill>
                        <a:srgbClr val="20AF4E"/>
                      </a:solidFill>
                      <a:prstDash val="solid"/>
                      <a:round/>
                      <a:headEnd len="sm" w="sm" type="none"/>
                      <a:tailEnd len="sm" w="sm" type="none"/>
                    </a:lnL>
                    <a:lnR cap="flat" cmpd="sng" w="9525">
                      <a:solidFill>
                        <a:srgbClr val="E0A74E"/>
                      </a:solidFill>
                      <a:prstDash val="solid"/>
                      <a:round/>
                      <a:headEnd len="sm" w="sm" type="none"/>
                      <a:tailEnd len="sm" w="sm" type="none"/>
                    </a:lnR>
                    <a:lnT cap="flat" cmpd="sng" w="9525">
                      <a:solidFill>
                        <a:srgbClr val="40E64E"/>
                      </a:solidFill>
                      <a:prstDash val="solid"/>
                      <a:round/>
                      <a:headEnd len="sm" w="sm" type="none"/>
                      <a:tailEnd len="sm" w="sm" type="none"/>
                    </a:lnT>
                    <a:lnB cap="flat" cmpd="sng" w="9525">
                      <a:solidFill>
                        <a:srgbClr val="E0A74E"/>
                      </a:solidFill>
                      <a:prstDash val="solid"/>
                      <a:round/>
                      <a:headEnd len="sm" w="sm" type="none"/>
                      <a:tailEnd len="sm" w="sm" type="none"/>
                    </a:lnB>
                    <a:solidFill>
                      <a:srgbClr val="E2EFDA"/>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1 Un</a:t>
                      </a:r>
                      <a:endParaRPr/>
                    </a:p>
                  </a:txBody>
                  <a:tcPr marT="0" marB="0" marR="0" marL="0" anchor="ctr">
                    <a:lnL cap="flat" cmpd="sng" w="9525">
                      <a:solidFill>
                        <a:srgbClr val="E0A74E"/>
                      </a:solidFill>
                      <a:prstDash val="solid"/>
                      <a:round/>
                      <a:headEnd len="sm" w="sm" type="none"/>
                      <a:tailEnd len="sm" w="sm" type="none"/>
                    </a:lnL>
                    <a:lnR cap="flat" cmpd="sng" w="9525">
                      <a:solidFill>
                        <a:srgbClr val="80BD4E"/>
                      </a:solidFill>
                      <a:prstDash val="solid"/>
                      <a:round/>
                      <a:headEnd len="sm" w="sm" type="none"/>
                      <a:tailEnd len="sm" w="sm" type="none"/>
                    </a:lnR>
                    <a:lnT cap="flat" cmpd="sng" w="9525">
                      <a:solidFill>
                        <a:srgbClr val="80BD4E"/>
                      </a:solidFill>
                      <a:prstDash val="solid"/>
                      <a:round/>
                      <a:headEnd len="sm" w="sm" type="none"/>
                      <a:tailEnd len="sm" w="sm" type="none"/>
                    </a:lnT>
                    <a:lnB cap="flat" cmpd="sng" w="9525">
                      <a:solidFill>
                        <a:srgbClr val="80BD4E"/>
                      </a:solidFill>
                      <a:prstDash val="solid"/>
                      <a:round/>
                      <a:headEnd len="sm" w="sm" type="none"/>
                      <a:tailEnd len="sm" w="sm" type="none"/>
                    </a:lnB>
                    <a:solidFill>
                      <a:srgbClr val="E2EFDA"/>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6 Un</a:t>
                      </a:r>
                      <a:endParaRPr/>
                    </a:p>
                  </a:txBody>
                  <a:tcPr marT="0" marB="0" marR="0" marL="0" anchor="ctr">
                    <a:lnL cap="flat" cmpd="sng" w="9525">
                      <a:solidFill>
                        <a:srgbClr val="80BD4E"/>
                      </a:solidFill>
                      <a:prstDash val="solid"/>
                      <a:round/>
                      <a:headEnd len="sm" w="sm" type="none"/>
                      <a:tailEnd len="sm" w="sm" type="none"/>
                    </a:lnL>
                    <a:lnR cap="flat" cmpd="sng" w="9525">
                      <a:solidFill>
                        <a:srgbClr val="40BC4E"/>
                      </a:solidFill>
                      <a:prstDash val="solid"/>
                      <a:round/>
                      <a:headEnd len="sm" w="sm" type="none"/>
                      <a:tailEnd len="sm" w="sm" type="none"/>
                    </a:lnR>
                    <a:lnT cap="flat" cmpd="sng" w="9525">
                      <a:solidFill>
                        <a:srgbClr val="40BC4E"/>
                      </a:solidFill>
                      <a:prstDash val="solid"/>
                      <a:round/>
                      <a:headEnd len="sm" w="sm" type="none"/>
                      <a:tailEnd len="sm" w="sm" type="none"/>
                    </a:lnT>
                    <a:lnB cap="flat" cmpd="sng" w="9525">
                      <a:solidFill>
                        <a:srgbClr val="40BC4E"/>
                      </a:solidFill>
                      <a:prstDash val="solid"/>
                      <a:round/>
                      <a:headEnd len="sm" w="sm" type="none"/>
                      <a:tailEnd len="sm" w="sm" type="none"/>
                    </a:lnB>
                    <a:solidFill>
                      <a:srgbClr val="E2EFDA"/>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2 Un</a:t>
                      </a:r>
                      <a:endParaRPr/>
                    </a:p>
                  </a:txBody>
                  <a:tcPr marT="0" marB="0" marR="0" marL="0" anchor="ctr">
                    <a:lnL cap="flat" cmpd="sng" w="9525">
                      <a:solidFill>
                        <a:srgbClr val="40BC4E"/>
                      </a:solidFill>
                      <a:prstDash val="solid"/>
                      <a:round/>
                      <a:headEnd len="sm" w="sm" type="none"/>
                      <a:tailEnd len="sm" w="sm" type="none"/>
                    </a:lnL>
                    <a:lnR cap="flat" cmpd="sng" w="9525">
                      <a:solidFill>
                        <a:srgbClr val="40BC4E"/>
                      </a:solidFill>
                      <a:prstDash val="solid"/>
                      <a:round/>
                      <a:headEnd len="sm" w="sm" type="none"/>
                      <a:tailEnd len="sm" w="sm" type="none"/>
                    </a:lnR>
                    <a:lnT cap="flat" cmpd="sng" w="9525">
                      <a:solidFill>
                        <a:srgbClr val="40BC4E"/>
                      </a:solidFill>
                      <a:prstDash val="solid"/>
                      <a:round/>
                      <a:headEnd len="sm" w="sm" type="none"/>
                      <a:tailEnd len="sm" w="sm" type="none"/>
                    </a:lnT>
                    <a:lnB cap="flat" cmpd="sng" w="9525">
                      <a:solidFill>
                        <a:srgbClr val="40BC4E"/>
                      </a:solidFill>
                      <a:prstDash val="solid"/>
                      <a:round/>
                      <a:headEnd len="sm" w="sm" type="none"/>
                      <a:tailEnd len="sm" w="sm" type="none"/>
                    </a:lnB>
                    <a:solidFill>
                      <a:srgbClr val="E2EFDA"/>
                    </a:solidFill>
                  </a:tcPr>
                </a:tc>
                <a:tc>
                  <a:txBody>
                    <a:bodyPr/>
                    <a:lstStyle/>
                    <a:p>
                      <a:pPr indent="0" lvl="0" marL="0" marR="0" rtl="0" algn="ctr">
                        <a:spcBef>
                          <a:spcPts val="0"/>
                        </a:spcBef>
                        <a:spcAft>
                          <a:spcPts val="0"/>
                        </a:spcAft>
                        <a:buNone/>
                      </a:pPr>
                      <a:r>
                        <a:rPr b="0" i="0" lang="es-CO" sz="900" u="none" cap="none" strike="noStrike">
                          <a:solidFill>
                            <a:srgbClr val="000000"/>
                          </a:solidFill>
                          <a:latin typeface="Arial"/>
                          <a:ea typeface="Arial"/>
                          <a:cs typeface="Arial"/>
                          <a:sym typeface="Arial"/>
                        </a:rPr>
                        <a:t>2 Un</a:t>
                      </a:r>
                      <a:endParaRPr/>
                    </a:p>
                  </a:txBody>
                  <a:tcPr marT="0" marB="0" marR="0" marL="0" anchor="ctr">
                    <a:lnL cap="flat" cmpd="sng" w="9525">
                      <a:solidFill>
                        <a:srgbClr val="40BC4E"/>
                      </a:solidFill>
                      <a:prstDash val="solid"/>
                      <a:round/>
                      <a:headEnd len="sm" w="sm" type="none"/>
                      <a:tailEnd len="sm" w="sm" type="none"/>
                    </a:lnL>
                    <a:lnR cap="flat" cmpd="sng" w="9525">
                      <a:solidFill>
                        <a:srgbClr val="40BC4E"/>
                      </a:solidFill>
                      <a:prstDash val="solid"/>
                      <a:round/>
                      <a:headEnd len="sm" w="sm" type="none"/>
                      <a:tailEnd len="sm" w="sm" type="none"/>
                    </a:lnR>
                    <a:lnT cap="flat" cmpd="sng" w="9525">
                      <a:solidFill>
                        <a:srgbClr val="40BC4E"/>
                      </a:solidFill>
                      <a:prstDash val="solid"/>
                      <a:round/>
                      <a:headEnd len="sm" w="sm" type="none"/>
                      <a:tailEnd len="sm" w="sm" type="none"/>
                    </a:lnT>
                    <a:lnB cap="flat" cmpd="sng" w="9525">
                      <a:solidFill>
                        <a:srgbClr val="40BC4E"/>
                      </a:solidFill>
                      <a:prstDash val="solid"/>
                      <a:round/>
                      <a:headEnd len="sm" w="sm" type="none"/>
                      <a:tailEnd len="sm" w="sm" type="none"/>
                    </a:lnB>
                    <a:solidFill>
                      <a:srgbClr val="E2EFDA"/>
                    </a:solidFill>
                  </a:tcPr>
                </a:tc>
              </a:tr>
            </a:tbl>
          </a:graphicData>
        </a:graphic>
      </p:graphicFrame>
      <p:sp>
        <p:nvSpPr>
          <p:cNvPr id="380" name="Google Shape;380;p12"/>
          <p:cNvSpPr txBox="1"/>
          <p:nvPr>
            <p:ph idx="1" type="body"/>
          </p:nvPr>
        </p:nvSpPr>
        <p:spPr>
          <a:xfrm>
            <a:off x="1430431" y="1000840"/>
            <a:ext cx="7418922" cy="36222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1D8A72"/>
              </a:buClr>
              <a:buSzPts val="2000"/>
              <a:buNone/>
            </a:pPr>
            <a:r>
              <a:rPr lang="es-CO"/>
              <a:t>TRAMOS 2, 3 Y 4 - DESDE AV.  MANUEL CEPEDA VARGAS HASTA CL 170</a:t>
            </a:r>
            <a:endParaRPr/>
          </a:p>
        </p:txBody>
      </p:sp>
      <p:sp>
        <p:nvSpPr>
          <p:cNvPr id="381" name="Google Shape;381;p12"/>
          <p:cNvSpPr txBox="1"/>
          <p:nvPr>
            <p:ph type="title"/>
          </p:nvPr>
        </p:nvSpPr>
        <p:spPr>
          <a:xfrm>
            <a:off x="1430431" y="435225"/>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TRONCAL AV. CIUDAD DE CALI</a:t>
            </a:r>
            <a:endParaRPr/>
          </a:p>
        </p:txBody>
      </p:sp>
      <p:sp>
        <p:nvSpPr>
          <p:cNvPr id="382" name="Google Shape;382;p12"/>
          <p:cNvSpPr txBox="1"/>
          <p:nvPr/>
        </p:nvSpPr>
        <p:spPr>
          <a:xfrm>
            <a:off x="1485900" y="1307990"/>
            <a:ext cx="506818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800">
                <a:solidFill>
                  <a:srgbClr val="008080"/>
                </a:solidFill>
                <a:latin typeface="Calibri"/>
                <a:ea typeface="Calibri"/>
                <a:cs typeface="Calibri"/>
                <a:sym typeface="Calibri"/>
              </a:rPr>
              <a:t>Meta Física: 		</a:t>
            </a:r>
            <a:endParaRPr sz="1800">
              <a:solidFill>
                <a:schemeClr val="dk1"/>
              </a:solidFill>
              <a:latin typeface="Calibri"/>
              <a:ea typeface="Calibri"/>
              <a:cs typeface="Calibri"/>
              <a:sym typeface="Calibri"/>
            </a:endParaRPr>
          </a:p>
        </p:txBody>
      </p:sp>
      <p:sp>
        <p:nvSpPr>
          <p:cNvPr id="383" name="Google Shape;383;p12"/>
          <p:cNvSpPr/>
          <p:nvPr/>
        </p:nvSpPr>
        <p:spPr>
          <a:xfrm>
            <a:off x="1485900" y="4050106"/>
            <a:ext cx="8704584" cy="1938992"/>
          </a:xfrm>
          <a:prstGeom prst="rect">
            <a:avLst/>
          </a:prstGeom>
          <a:noFill/>
          <a:ln cap="flat" cmpd="sng" w="9525">
            <a:solidFill>
              <a:schemeClr val="dk1"/>
            </a:solidFill>
            <a:prstDash val="dash"/>
            <a:round/>
            <a:headEnd len="sm" w="sm" type="none"/>
            <a:tailEnd len="sm" w="sm" type="none"/>
          </a:ln>
        </p:spPr>
        <p:txBody>
          <a:bodyPr anchorCtr="0" anchor="t" bIns="45700" lIns="91425" spcFirstLastPara="1" rIns="91425" wrap="square" tIns="45700">
            <a:spAutoFit/>
          </a:bodyPr>
          <a:lstStyle/>
          <a:p>
            <a:pPr indent="-285750" lvl="0" marL="285750" marR="0" rtl="0" algn="just">
              <a:spcBef>
                <a:spcPts val="0"/>
              </a:spcBef>
              <a:spcAft>
                <a:spcPts val="0"/>
              </a:spcAft>
              <a:buClr>
                <a:schemeClr val="dk1"/>
              </a:buClr>
              <a:buSzPts val="1500"/>
              <a:buFont typeface="Noto Sans Symbols"/>
              <a:buChar char="✔"/>
            </a:pPr>
            <a:r>
              <a:rPr lang="es-CO" sz="1500">
                <a:solidFill>
                  <a:schemeClr val="dk1"/>
                </a:solidFill>
                <a:latin typeface="Calibri"/>
                <a:ea typeface="Calibri"/>
                <a:cs typeface="Calibri"/>
                <a:sym typeface="Calibri"/>
              </a:rPr>
              <a:t>Brinda una vía rápida y de calidad para los habitantes de las localidades de Bosa y Kennedy.</a:t>
            </a:r>
            <a:endParaRPr sz="1500">
              <a:solidFill>
                <a:schemeClr val="dk1"/>
              </a:solidFill>
              <a:latin typeface="Calibri"/>
              <a:ea typeface="Calibri"/>
              <a:cs typeface="Calibri"/>
              <a:sym typeface="Calibri"/>
            </a:endParaRPr>
          </a:p>
          <a:p>
            <a:pPr indent="-285750" lvl="0" marL="285750" marR="0" rtl="0" algn="just">
              <a:spcBef>
                <a:spcPts val="0"/>
              </a:spcBef>
              <a:spcAft>
                <a:spcPts val="0"/>
              </a:spcAft>
              <a:buClr>
                <a:schemeClr val="dk1"/>
              </a:buClr>
              <a:buSzPts val="1500"/>
              <a:buFont typeface="Noto Sans Symbols"/>
              <a:buChar char="✔"/>
            </a:pPr>
            <a:r>
              <a:rPr lang="es-CO" sz="1500">
                <a:solidFill>
                  <a:schemeClr val="dk1"/>
                </a:solidFill>
                <a:latin typeface="Calibri"/>
                <a:ea typeface="Calibri"/>
                <a:cs typeface="Calibri"/>
                <a:sym typeface="Calibri"/>
              </a:rPr>
              <a:t>Reducción de la contaminación al disminuir la cantidad de buses SITP y SITP Provisional en el corredor.</a:t>
            </a:r>
            <a:endParaRPr sz="1500">
              <a:solidFill>
                <a:schemeClr val="dk1"/>
              </a:solidFill>
              <a:latin typeface="Calibri"/>
              <a:ea typeface="Calibri"/>
              <a:cs typeface="Calibri"/>
              <a:sym typeface="Calibri"/>
            </a:endParaRPr>
          </a:p>
          <a:p>
            <a:pPr indent="-285750" lvl="0" marL="285750" marR="0" rtl="0" algn="just">
              <a:spcBef>
                <a:spcPts val="0"/>
              </a:spcBef>
              <a:spcAft>
                <a:spcPts val="0"/>
              </a:spcAft>
              <a:buClr>
                <a:schemeClr val="dk1"/>
              </a:buClr>
              <a:buSzPts val="1500"/>
              <a:buFont typeface="Noto Sans Symbols"/>
              <a:buChar char="✔"/>
            </a:pPr>
            <a:r>
              <a:rPr lang="es-CO" sz="1500">
                <a:solidFill>
                  <a:schemeClr val="dk1"/>
                </a:solidFill>
                <a:latin typeface="Calibri"/>
                <a:ea typeface="Calibri"/>
                <a:cs typeface="Calibri"/>
                <a:sym typeface="Calibri"/>
              </a:rPr>
              <a:t>Aumento en la frecuencia y velocidad de viaje en el transporte público.</a:t>
            </a:r>
            <a:endParaRPr/>
          </a:p>
          <a:p>
            <a:pPr indent="-285750" lvl="0" marL="285750" marR="0" rtl="0" algn="just">
              <a:spcBef>
                <a:spcPts val="0"/>
              </a:spcBef>
              <a:spcAft>
                <a:spcPts val="0"/>
              </a:spcAft>
              <a:buClr>
                <a:schemeClr val="dk1"/>
              </a:buClr>
              <a:buSzPts val="1500"/>
              <a:buFont typeface="Noto Sans Symbols"/>
              <a:buChar char="✔"/>
            </a:pPr>
            <a:r>
              <a:rPr lang="es-CO" sz="1500">
                <a:solidFill>
                  <a:schemeClr val="dk1"/>
                </a:solidFill>
                <a:latin typeface="Calibri"/>
                <a:ea typeface="Calibri"/>
                <a:cs typeface="Calibri"/>
                <a:sym typeface="Calibri"/>
              </a:rPr>
              <a:t>Interconexión Modal con la Primera Línea del Metro de Bogotá.</a:t>
            </a:r>
            <a:endParaRPr sz="1500">
              <a:solidFill>
                <a:schemeClr val="dk1"/>
              </a:solidFill>
              <a:latin typeface="Calibri"/>
              <a:ea typeface="Calibri"/>
              <a:cs typeface="Calibri"/>
              <a:sym typeface="Calibri"/>
            </a:endParaRPr>
          </a:p>
          <a:p>
            <a:pPr indent="-285750" lvl="0" marL="285750" marR="0" rtl="0" algn="just">
              <a:spcBef>
                <a:spcPts val="0"/>
              </a:spcBef>
              <a:spcAft>
                <a:spcPts val="0"/>
              </a:spcAft>
              <a:buClr>
                <a:schemeClr val="dk1"/>
              </a:buClr>
              <a:buSzPts val="1500"/>
              <a:buFont typeface="Noto Sans Symbols"/>
              <a:buChar char="✔"/>
            </a:pPr>
            <a:r>
              <a:rPr lang="es-CO" sz="1500">
                <a:solidFill>
                  <a:schemeClr val="dk1"/>
                </a:solidFill>
                <a:latin typeface="Calibri"/>
                <a:ea typeface="Calibri"/>
                <a:cs typeface="Calibri"/>
                <a:sym typeface="Calibri"/>
              </a:rPr>
              <a:t>Conexión Operacional con la Troncal Américas.</a:t>
            </a:r>
            <a:endParaRPr sz="1500">
              <a:solidFill>
                <a:schemeClr val="dk1"/>
              </a:solidFill>
              <a:latin typeface="Calibri"/>
              <a:ea typeface="Calibri"/>
              <a:cs typeface="Calibri"/>
              <a:sym typeface="Calibri"/>
            </a:endParaRPr>
          </a:p>
          <a:p>
            <a:pPr indent="-285750" lvl="0" marL="285750" marR="0" rtl="0" algn="just">
              <a:spcBef>
                <a:spcPts val="0"/>
              </a:spcBef>
              <a:spcAft>
                <a:spcPts val="0"/>
              </a:spcAft>
              <a:buClr>
                <a:schemeClr val="dk1"/>
              </a:buClr>
              <a:buSzPts val="1500"/>
              <a:buFont typeface="Noto Sans Symbols"/>
              <a:buChar char="✔"/>
            </a:pPr>
            <a:r>
              <a:rPr lang="es-CO" sz="1500">
                <a:solidFill>
                  <a:schemeClr val="dk1"/>
                </a:solidFill>
                <a:latin typeface="Calibri"/>
                <a:ea typeface="Calibri"/>
                <a:cs typeface="Calibri"/>
                <a:sym typeface="Calibri"/>
              </a:rPr>
              <a:t>Corredor ambiental sostenible con amplios andenes para peatones, bici, arborización y zonas verdes</a:t>
            </a:r>
            <a:endParaRPr sz="1500">
              <a:solidFill>
                <a:schemeClr val="dk1"/>
              </a:solidFill>
              <a:latin typeface="Calibri"/>
              <a:ea typeface="Calibri"/>
              <a:cs typeface="Calibri"/>
              <a:sym typeface="Calibri"/>
            </a:endParaRPr>
          </a:p>
          <a:p>
            <a:pPr indent="-285750" lvl="0" marL="285750" marR="0" rtl="0" algn="just">
              <a:spcBef>
                <a:spcPts val="0"/>
              </a:spcBef>
              <a:spcAft>
                <a:spcPts val="0"/>
              </a:spcAft>
              <a:buClr>
                <a:schemeClr val="dk1"/>
              </a:buClr>
              <a:buSzPts val="1500"/>
              <a:buFont typeface="Noto Sans Symbols"/>
              <a:buChar char="✔"/>
            </a:pPr>
            <a:r>
              <a:rPr lang="es-CO" sz="1500">
                <a:solidFill>
                  <a:schemeClr val="dk1"/>
                </a:solidFill>
                <a:latin typeface="Calibri"/>
                <a:ea typeface="Calibri"/>
                <a:cs typeface="Calibri"/>
                <a:sym typeface="Calibri"/>
              </a:rPr>
              <a:t>Modernización de las redes de servicios públicos (Acueducto, Alcantarillado, EAB, CODENSA, etc.)</a:t>
            </a:r>
            <a:endParaRPr/>
          </a:p>
          <a:p>
            <a:pPr indent="-285750" lvl="0" marL="285750" marR="0" rtl="0" algn="just">
              <a:spcBef>
                <a:spcPts val="0"/>
              </a:spcBef>
              <a:spcAft>
                <a:spcPts val="0"/>
              </a:spcAft>
              <a:buClr>
                <a:schemeClr val="dk1"/>
              </a:buClr>
              <a:buSzPts val="1500"/>
              <a:buFont typeface="Noto Sans Symbols"/>
              <a:buChar char="✔"/>
            </a:pPr>
            <a:r>
              <a:rPr lang="es-CO" sz="1500">
                <a:solidFill>
                  <a:schemeClr val="dk1"/>
                </a:solidFill>
                <a:latin typeface="Calibri"/>
                <a:ea typeface="Calibri"/>
                <a:cs typeface="Calibri"/>
                <a:sym typeface="Calibri"/>
              </a:rPr>
              <a:t>Posibilidad de conexión con Soacha (Ciudad Verde) para a futuro extender la troncal hasta la Av. ALO</a:t>
            </a:r>
            <a:endParaRPr sz="15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13"/>
          <p:cNvSpPr txBox="1"/>
          <p:nvPr>
            <p:ph type="title"/>
          </p:nvPr>
        </p:nvSpPr>
        <p:spPr>
          <a:xfrm>
            <a:off x="1422859" y="256795"/>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MARÍA PAZ CORABASTOS</a:t>
            </a:r>
            <a:endParaRPr/>
          </a:p>
        </p:txBody>
      </p:sp>
      <p:sp>
        <p:nvSpPr>
          <p:cNvPr id="390" name="Google Shape;390;p13"/>
          <p:cNvSpPr/>
          <p:nvPr/>
        </p:nvSpPr>
        <p:spPr>
          <a:xfrm>
            <a:off x="675020" y="24404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5400"/>
              <a:buFont typeface="Calibri"/>
              <a:buNone/>
            </a:pPr>
            <a:r>
              <a:rPr b="1" lang="es-CO" sz="2700">
                <a:solidFill>
                  <a:srgbClr val="FFFFFF"/>
                </a:solidFill>
                <a:latin typeface="Calibri"/>
                <a:ea typeface="Calibri"/>
                <a:cs typeface="Calibri"/>
                <a:sym typeface="Calibri"/>
              </a:rPr>
              <a:t>5</a:t>
            </a:r>
            <a:endParaRPr b="1" i="0" sz="2700" u="none" cap="none" strike="noStrike">
              <a:solidFill>
                <a:srgbClr val="FFFFFF"/>
              </a:solidFill>
              <a:latin typeface="Calibri"/>
              <a:ea typeface="Calibri"/>
              <a:cs typeface="Calibri"/>
              <a:sym typeface="Calibri"/>
            </a:endParaRPr>
          </a:p>
        </p:txBody>
      </p:sp>
      <p:sp>
        <p:nvSpPr>
          <p:cNvPr id="391" name="Google Shape;391;p13"/>
          <p:cNvSpPr txBox="1"/>
          <p:nvPr/>
        </p:nvSpPr>
        <p:spPr>
          <a:xfrm>
            <a:off x="1164120" y="1609820"/>
            <a:ext cx="5322181" cy="1769695"/>
          </a:xfrm>
          <a:prstGeom prst="rect">
            <a:avLst/>
          </a:prstGeom>
          <a:noFill/>
          <a:ln>
            <a:noFill/>
          </a:ln>
        </p:spPr>
        <p:txBody>
          <a:bodyPr anchorCtr="0" anchor="t" bIns="22850" lIns="45700" spcFirstLastPara="1" rIns="45700" wrap="square" tIns="22850">
            <a:spAutoFit/>
          </a:bodyPr>
          <a:lstStyle/>
          <a:p>
            <a:pPr indent="0" lvl="0" marL="0" marR="0" rtl="0" algn="l">
              <a:lnSpc>
                <a:spcPct val="100000"/>
              </a:lnSpc>
              <a:spcBef>
                <a:spcPts val="0"/>
              </a:spcBef>
              <a:spcAft>
                <a:spcPts val="0"/>
              </a:spcAft>
              <a:buClr>
                <a:srgbClr val="000000"/>
              </a:buClr>
              <a:buSzPts val="4000"/>
              <a:buFont typeface="Calibri"/>
              <a:buNone/>
            </a:pPr>
            <a:r>
              <a:rPr b="1" i="0" lang="es-CO" sz="1600" u="none" cap="none" strike="noStrike">
                <a:solidFill>
                  <a:srgbClr val="008080"/>
                </a:solidFill>
                <a:latin typeface="Calibri"/>
                <a:ea typeface="Calibri"/>
                <a:cs typeface="Calibri"/>
                <a:sym typeface="Calibri"/>
              </a:rPr>
              <a:t>Objeto y descripción:</a:t>
            </a:r>
            <a:endParaRPr b="1" i="0" sz="1600" u="none" cap="none" strike="noStrike">
              <a:solidFill>
                <a:srgbClr val="00808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Calibri"/>
              <a:buNone/>
            </a:pPr>
            <a:r>
              <a:rPr b="0" i="0" lang="es-CO" sz="1600" u="none" cap="none" strike="noStrike">
                <a:solidFill>
                  <a:srgbClr val="000000"/>
                </a:solidFill>
                <a:latin typeface="Calibri"/>
                <a:ea typeface="Calibri"/>
                <a:cs typeface="Calibri"/>
                <a:sym typeface="Calibri"/>
              </a:rPr>
              <a:t>Mejorar los accesos viales María Paz – Corabastos: av. de los muiscas entre av. ciudad de Cali y av. de las Américas, incluyendo la intersección a desnivel a la altura de la av. de las américas con av. Agoberto mejía y la reconfiguración de retornos, así como la av. Agoberto Mejía entre la intersección con la av. de las américas y la av. Manuel cepeda.</a:t>
            </a:r>
            <a:endParaRPr/>
          </a:p>
        </p:txBody>
      </p:sp>
      <p:sp>
        <p:nvSpPr>
          <p:cNvPr id="392" name="Google Shape;392;p13"/>
          <p:cNvSpPr txBox="1"/>
          <p:nvPr/>
        </p:nvSpPr>
        <p:spPr>
          <a:xfrm>
            <a:off x="1422859" y="4900527"/>
            <a:ext cx="5347221"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400"/>
              <a:buFont typeface="Calibri"/>
              <a:buNone/>
            </a:pPr>
            <a:r>
              <a:rPr b="1" i="0" lang="es-CO" sz="1400" u="none" cap="none" strike="noStrike">
                <a:solidFill>
                  <a:srgbClr val="008080"/>
                </a:solidFill>
                <a:latin typeface="Calibri"/>
                <a:ea typeface="Calibri"/>
                <a:cs typeface="Calibri"/>
                <a:sym typeface="Calibri"/>
              </a:rPr>
              <a:t>Meta Física: 		</a:t>
            </a:r>
            <a:endParaRPr/>
          </a:p>
          <a:p>
            <a:pPr indent="-285750" lvl="0" marL="285750" marR="0" rtl="0" algn="l">
              <a:lnSpc>
                <a:spcPct val="100000"/>
              </a:lnSpc>
              <a:spcBef>
                <a:spcPts val="0"/>
              </a:spcBef>
              <a:spcAft>
                <a:spcPts val="0"/>
              </a:spcAft>
              <a:buClr>
                <a:srgbClr val="000000"/>
              </a:buClr>
              <a:buSzPts val="1400"/>
              <a:buFont typeface="Arial"/>
              <a:buChar char="•"/>
            </a:pPr>
            <a:r>
              <a:rPr b="0" i="0" lang="es-CO" sz="1400" u="none" cap="none" strike="noStrike">
                <a:solidFill>
                  <a:srgbClr val="000000"/>
                </a:solidFill>
                <a:latin typeface="Calibri"/>
                <a:ea typeface="Calibri"/>
                <a:cs typeface="Calibri"/>
                <a:sym typeface="Calibri"/>
              </a:rPr>
              <a:t>Long Corredor: 3.28 Km</a:t>
            </a:r>
            <a:endParaRPr/>
          </a:p>
          <a:p>
            <a:pPr indent="-285750" lvl="0" marL="285750" marR="0" rtl="0" algn="l">
              <a:lnSpc>
                <a:spcPct val="100000"/>
              </a:lnSpc>
              <a:spcBef>
                <a:spcPts val="0"/>
              </a:spcBef>
              <a:spcAft>
                <a:spcPts val="0"/>
              </a:spcAft>
              <a:buClr>
                <a:srgbClr val="000000"/>
              </a:buClr>
              <a:buSzPts val="1400"/>
              <a:buFont typeface="Arial"/>
              <a:buChar char="•"/>
            </a:pPr>
            <a:r>
              <a:rPr b="0" i="0" lang="es-CO" sz="1400" u="none" cap="none" strike="noStrike">
                <a:solidFill>
                  <a:srgbClr val="000000"/>
                </a:solidFill>
                <a:latin typeface="Calibri"/>
                <a:ea typeface="Calibri"/>
                <a:cs typeface="Calibri"/>
                <a:sym typeface="Calibri"/>
              </a:rPr>
              <a:t>Long Cicloruta: 2.06 Km</a:t>
            </a:r>
            <a:endParaRPr/>
          </a:p>
          <a:p>
            <a:pPr indent="-285750" lvl="0" marL="285750" marR="0" rtl="0" algn="l">
              <a:lnSpc>
                <a:spcPct val="100000"/>
              </a:lnSpc>
              <a:spcBef>
                <a:spcPts val="0"/>
              </a:spcBef>
              <a:spcAft>
                <a:spcPts val="0"/>
              </a:spcAft>
              <a:buClr>
                <a:srgbClr val="000000"/>
              </a:buClr>
              <a:buSzPts val="1400"/>
              <a:buFont typeface="Arial"/>
              <a:buChar char="•"/>
            </a:pPr>
            <a:r>
              <a:rPr b="0" i="0" lang="es-CO" sz="1400" u="none" cap="none" strike="noStrike">
                <a:solidFill>
                  <a:srgbClr val="000000"/>
                </a:solidFill>
                <a:latin typeface="Calibri"/>
                <a:ea typeface="Calibri"/>
                <a:cs typeface="Calibri"/>
                <a:sym typeface="Calibri"/>
              </a:rPr>
              <a:t>Km Carril Mixtos: 10.40 km</a:t>
            </a:r>
            <a:endParaRPr/>
          </a:p>
          <a:p>
            <a:pPr indent="-285750" lvl="0" marL="285750" marR="0" rtl="0" algn="l">
              <a:lnSpc>
                <a:spcPct val="100000"/>
              </a:lnSpc>
              <a:spcBef>
                <a:spcPts val="0"/>
              </a:spcBef>
              <a:spcAft>
                <a:spcPts val="0"/>
              </a:spcAft>
              <a:buClr>
                <a:srgbClr val="000000"/>
              </a:buClr>
              <a:buSzPts val="1400"/>
              <a:buFont typeface="Arial"/>
              <a:buChar char="•"/>
            </a:pPr>
            <a:r>
              <a:rPr b="0" i="0" lang="es-CO" sz="1400" u="none" cap="none" strike="noStrike">
                <a:solidFill>
                  <a:srgbClr val="000000"/>
                </a:solidFill>
                <a:latin typeface="Calibri"/>
                <a:ea typeface="Calibri"/>
                <a:cs typeface="Calibri"/>
                <a:sym typeface="Calibri"/>
              </a:rPr>
              <a:t>Espacio público aprox.: 18.920 M2</a:t>
            </a:r>
            <a:endParaRPr/>
          </a:p>
        </p:txBody>
      </p:sp>
      <p:sp>
        <p:nvSpPr>
          <p:cNvPr id="393" name="Google Shape;393;p13"/>
          <p:cNvSpPr txBox="1"/>
          <p:nvPr/>
        </p:nvSpPr>
        <p:spPr>
          <a:xfrm>
            <a:off x="1099180" y="888424"/>
            <a:ext cx="3466077"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Calibri"/>
              <a:buNone/>
            </a:pPr>
            <a:r>
              <a:rPr b="1" i="0" lang="es-CO" sz="1400" u="none" cap="none" strike="noStrike">
                <a:solidFill>
                  <a:srgbClr val="000000"/>
                </a:solidFill>
                <a:latin typeface="Calibri"/>
                <a:ea typeface="Calibri"/>
                <a:cs typeface="Calibri"/>
                <a:sym typeface="Calibri"/>
              </a:rPr>
              <a:t>ESTUDIOS Y DISEÑOS</a:t>
            </a:r>
            <a:endParaRPr/>
          </a:p>
          <a:p>
            <a:pPr indent="0" lvl="0" marL="0" marR="0" rtl="0" algn="l">
              <a:lnSpc>
                <a:spcPct val="100000"/>
              </a:lnSpc>
              <a:spcBef>
                <a:spcPts val="0"/>
              </a:spcBef>
              <a:spcAft>
                <a:spcPts val="0"/>
              </a:spcAft>
              <a:buClr>
                <a:srgbClr val="000000"/>
              </a:buClr>
              <a:buSzPts val="2000"/>
              <a:buFont typeface="Calibri"/>
              <a:buNone/>
            </a:pPr>
            <a:r>
              <a:rPr b="1" i="0" lang="es-CO" sz="1400" u="none" cap="none" strike="noStrike">
                <a:solidFill>
                  <a:srgbClr val="000000"/>
                </a:solidFill>
                <a:latin typeface="Calibri"/>
                <a:ea typeface="Calibri"/>
                <a:cs typeface="Calibri"/>
                <a:sym typeface="Calibri"/>
              </a:rPr>
              <a:t>CONTRATO CONSULTORÍA: </a:t>
            </a:r>
            <a:r>
              <a:rPr b="0" i="0" lang="es-CO" sz="1400" u="none" cap="none" strike="noStrike">
                <a:solidFill>
                  <a:srgbClr val="000000"/>
                </a:solidFill>
                <a:latin typeface="Calibri"/>
                <a:ea typeface="Calibri"/>
                <a:cs typeface="Calibri"/>
                <a:sym typeface="Calibri"/>
              </a:rPr>
              <a:t>IDU-1708-2021</a:t>
            </a:r>
            <a:endParaRPr/>
          </a:p>
          <a:p>
            <a:pPr indent="0" lvl="0" marL="0" marR="0" rtl="0" algn="l">
              <a:lnSpc>
                <a:spcPct val="100000"/>
              </a:lnSpc>
              <a:spcBef>
                <a:spcPts val="0"/>
              </a:spcBef>
              <a:spcAft>
                <a:spcPts val="0"/>
              </a:spcAft>
              <a:buClr>
                <a:srgbClr val="000000"/>
              </a:buClr>
              <a:buSzPts val="2000"/>
              <a:buFont typeface="Calibri"/>
              <a:buNone/>
            </a:pPr>
            <a:r>
              <a:rPr b="1" i="0" lang="es-CO" sz="1400" u="none" cap="none" strike="noStrike">
                <a:solidFill>
                  <a:srgbClr val="000000"/>
                </a:solidFill>
                <a:latin typeface="Calibri"/>
                <a:ea typeface="Calibri"/>
                <a:cs typeface="Calibri"/>
                <a:sym typeface="Calibri"/>
              </a:rPr>
              <a:t>CONTRATO INTERVENTORÍA: </a:t>
            </a:r>
            <a:r>
              <a:rPr b="0" i="0" lang="es-CO" sz="1400" u="none" cap="none" strike="noStrike">
                <a:solidFill>
                  <a:srgbClr val="000000"/>
                </a:solidFill>
                <a:latin typeface="Calibri"/>
                <a:ea typeface="Calibri"/>
                <a:cs typeface="Calibri"/>
                <a:sym typeface="Calibri"/>
              </a:rPr>
              <a:t>IDU-1703-2021</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94" name="Google Shape;394;p13"/>
          <p:cNvSpPr txBox="1"/>
          <p:nvPr/>
        </p:nvSpPr>
        <p:spPr>
          <a:xfrm>
            <a:off x="6721405" y="1813997"/>
            <a:ext cx="505294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1800"/>
              <a:buFont typeface="Calibri"/>
              <a:buNone/>
            </a:pPr>
            <a:r>
              <a:rPr b="1" i="0" lang="es-CO" sz="1800" u="none" cap="none" strike="noStrike">
                <a:solidFill>
                  <a:srgbClr val="FF0000"/>
                </a:solidFill>
                <a:latin typeface="Calibri"/>
                <a:ea typeface="Calibri"/>
                <a:cs typeface="Calibri"/>
                <a:sym typeface="Calibri"/>
              </a:rPr>
              <a:t>IMAGEN DE LOCALIZACIÓN</a:t>
            </a:r>
            <a:endParaRPr b="1" i="0" sz="1800" u="none" cap="none" strike="noStrike">
              <a:solidFill>
                <a:srgbClr val="FF0000"/>
              </a:solidFill>
              <a:latin typeface="Calibri"/>
              <a:ea typeface="Calibri"/>
              <a:cs typeface="Calibri"/>
              <a:sym typeface="Calibri"/>
            </a:endParaRPr>
          </a:p>
        </p:txBody>
      </p:sp>
      <p:sp>
        <p:nvSpPr>
          <p:cNvPr id="395" name="Google Shape;395;p13"/>
          <p:cNvSpPr txBox="1"/>
          <p:nvPr/>
        </p:nvSpPr>
        <p:spPr>
          <a:xfrm>
            <a:off x="6207071" y="4181956"/>
            <a:ext cx="505294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1800"/>
              <a:buFont typeface="Calibri"/>
              <a:buNone/>
            </a:pPr>
            <a:r>
              <a:rPr b="1" i="0" lang="es-CO" sz="1800" u="none" cap="none" strike="noStrike">
                <a:solidFill>
                  <a:srgbClr val="FF0000"/>
                </a:solidFill>
                <a:latin typeface="Calibri"/>
                <a:ea typeface="Calibri"/>
                <a:cs typeface="Calibri"/>
                <a:sym typeface="Calibri"/>
              </a:rPr>
              <a:t>RENDER O SECCIÓN DEL PROYECTO</a:t>
            </a:r>
            <a:endParaRPr b="1" i="0" sz="1800" u="none" cap="none" strike="noStrike">
              <a:solidFill>
                <a:srgbClr val="FF0000"/>
              </a:solidFill>
              <a:latin typeface="Calibri"/>
              <a:ea typeface="Calibri"/>
              <a:cs typeface="Calibri"/>
              <a:sym typeface="Calibri"/>
            </a:endParaRPr>
          </a:p>
        </p:txBody>
      </p:sp>
      <p:sp>
        <p:nvSpPr>
          <p:cNvPr id="396" name="Google Shape;396;p13"/>
          <p:cNvSpPr txBox="1"/>
          <p:nvPr/>
        </p:nvSpPr>
        <p:spPr>
          <a:xfrm>
            <a:off x="1138885" y="3397126"/>
            <a:ext cx="5632217"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600"/>
              <a:buFont typeface="Calibri"/>
              <a:buNone/>
            </a:pPr>
            <a:r>
              <a:rPr b="1" i="0" lang="es-CO" sz="1600" u="none" cap="none" strike="noStrike">
                <a:solidFill>
                  <a:srgbClr val="008080"/>
                </a:solidFill>
                <a:latin typeface="Calibri"/>
                <a:ea typeface="Calibri"/>
                <a:cs typeface="Calibri"/>
                <a:sym typeface="Calibri"/>
              </a:rPr>
              <a:t>Localización:</a:t>
            </a:r>
            <a:endParaRPr b="0" i="0" sz="16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600"/>
              <a:buFont typeface="Arial"/>
              <a:buChar char="•"/>
            </a:pPr>
            <a:r>
              <a:rPr b="0" i="0" lang="es-CO" sz="1600" u="none" cap="none" strike="noStrike">
                <a:solidFill>
                  <a:srgbClr val="000000"/>
                </a:solidFill>
                <a:latin typeface="Calibri"/>
                <a:ea typeface="Calibri"/>
                <a:cs typeface="Calibri"/>
                <a:sym typeface="Calibri"/>
              </a:rPr>
              <a:t>Avenida los muiscas entre Av. Ciudad de Cali y Agoberto Mejía</a:t>
            </a:r>
            <a:endParaRPr/>
          </a:p>
          <a:p>
            <a:pPr indent="-285750" lvl="0" marL="285750" marR="0" rtl="0" algn="l">
              <a:lnSpc>
                <a:spcPct val="100000"/>
              </a:lnSpc>
              <a:spcBef>
                <a:spcPts val="0"/>
              </a:spcBef>
              <a:spcAft>
                <a:spcPts val="0"/>
              </a:spcAft>
              <a:buClr>
                <a:srgbClr val="000000"/>
              </a:buClr>
              <a:buSzPts val="1600"/>
              <a:buFont typeface="Arial"/>
              <a:buChar char="•"/>
            </a:pPr>
            <a:r>
              <a:rPr b="0" i="0" lang="es-CO" sz="1600" u="none" cap="none" strike="noStrike">
                <a:solidFill>
                  <a:srgbClr val="000000"/>
                </a:solidFill>
                <a:latin typeface="Calibri"/>
                <a:ea typeface="Calibri"/>
                <a:cs typeface="Calibri"/>
                <a:sym typeface="Calibri"/>
              </a:rPr>
              <a:t>Intersección a desnivel a la altura de la Avenida de Las Américas con Avenida Agoberto Mejía </a:t>
            </a:r>
            <a:endParaRPr b="0" i="0" sz="16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600"/>
              <a:buFont typeface="Arial"/>
              <a:buChar char="•"/>
            </a:pPr>
            <a:r>
              <a:rPr b="0" i="0" lang="es-CO" sz="1600" u="none" cap="none" strike="noStrike">
                <a:solidFill>
                  <a:srgbClr val="000000"/>
                </a:solidFill>
                <a:latin typeface="Calibri"/>
                <a:ea typeface="Calibri"/>
                <a:cs typeface="Calibri"/>
                <a:sym typeface="Calibri"/>
              </a:rPr>
              <a:t>Avenida Agoberto Mejía entre la Intersección con la Avenida de Las Américas y la Avenida Manuel Cepeda Vargas</a:t>
            </a:r>
            <a:endParaRPr b="0" i="0" sz="1600" u="none" cap="none" strike="noStrike">
              <a:solidFill>
                <a:srgbClr val="000000"/>
              </a:solidFill>
              <a:latin typeface="Calibri"/>
              <a:ea typeface="Calibri"/>
              <a:cs typeface="Calibri"/>
              <a:sym typeface="Calibri"/>
            </a:endParaRPr>
          </a:p>
        </p:txBody>
      </p:sp>
      <p:pic>
        <p:nvPicPr>
          <p:cNvPr id="397" name="Google Shape;397;p13"/>
          <p:cNvPicPr preferRelativeResize="0"/>
          <p:nvPr/>
        </p:nvPicPr>
        <p:blipFill rotWithShape="1">
          <a:blip r:embed="rId3">
            <a:alphaModFix/>
          </a:blip>
          <a:srcRect b="0" l="0" r="0" t="0"/>
          <a:stretch/>
        </p:blipFill>
        <p:spPr>
          <a:xfrm>
            <a:off x="6554156" y="1534207"/>
            <a:ext cx="5117883" cy="3725838"/>
          </a:xfrm>
          <a:prstGeom prst="rect">
            <a:avLst/>
          </a:prstGeom>
          <a:noFill/>
          <a:ln>
            <a:noFill/>
          </a:ln>
        </p:spPr>
      </p:pic>
      <p:sp>
        <p:nvSpPr>
          <p:cNvPr id="398" name="Google Shape;398;p13"/>
          <p:cNvSpPr txBox="1"/>
          <p:nvPr/>
        </p:nvSpPr>
        <p:spPr>
          <a:xfrm>
            <a:off x="1138885" y="6090035"/>
            <a:ext cx="5322181" cy="333384"/>
          </a:xfrm>
          <a:prstGeom prst="rect">
            <a:avLst/>
          </a:prstGeom>
          <a:noFill/>
          <a:ln>
            <a:noFill/>
          </a:ln>
        </p:spPr>
        <p:txBody>
          <a:bodyPr anchorCtr="0" anchor="t" bIns="22850" lIns="45700" spcFirstLastPara="1" rIns="45700" wrap="square" tIns="22850">
            <a:noAutofit/>
          </a:bodyPr>
          <a:lstStyle/>
          <a:p>
            <a:pPr indent="0" lvl="0" marL="0" marR="0" rtl="0" algn="l">
              <a:lnSpc>
                <a:spcPct val="90000"/>
              </a:lnSpc>
              <a:spcBef>
                <a:spcPts val="0"/>
              </a:spcBef>
              <a:spcAft>
                <a:spcPts val="0"/>
              </a:spcAft>
              <a:buClr>
                <a:srgbClr val="3F3F3F"/>
              </a:buClr>
              <a:buSzPts val="3200"/>
              <a:buFont typeface="Calibri"/>
              <a:buNone/>
            </a:pPr>
            <a:r>
              <a:rPr b="1" i="0" lang="es-CO" sz="1600" u="none" cap="none" strike="noStrike">
                <a:solidFill>
                  <a:srgbClr val="008080"/>
                </a:solidFill>
                <a:latin typeface="Calibri"/>
                <a:ea typeface="Calibri"/>
                <a:cs typeface="Calibri"/>
                <a:sym typeface="Calibri"/>
              </a:rPr>
              <a:t>*Valor del proyecto: </a:t>
            </a:r>
            <a:r>
              <a:rPr b="1" i="0" lang="es-CO" sz="1600" u="none" cap="none" strike="noStrike">
                <a:solidFill>
                  <a:srgbClr val="3F3F3F"/>
                </a:solidFill>
                <a:latin typeface="Calibri"/>
                <a:ea typeface="Calibri"/>
                <a:cs typeface="Calibri"/>
                <a:sym typeface="Calibri"/>
              </a:rPr>
              <a:t>	</a:t>
            </a:r>
            <a:r>
              <a:rPr b="0" i="0" lang="es-CO" sz="1600" u="none" cap="none" strike="noStrike">
                <a:solidFill>
                  <a:srgbClr val="000000"/>
                </a:solidFill>
                <a:latin typeface="Calibri"/>
                <a:ea typeface="Calibri"/>
                <a:cs typeface="Calibri"/>
                <a:sym typeface="Calibri"/>
              </a:rPr>
              <a:t>4.228.451.180</a:t>
            </a:r>
            <a:endParaRPr/>
          </a:p>
          <a:p>
            <a:pPr indent="0" lvl="0" marL="0" marR="0" rtl="0" algn="l">
              <a:lnSpc>
                <a:spcPct val="90000"/>
              </a:lnSpc>
              <a:spcBef>
                <a:spcPts val="0"/>
              </a:spcBef>
              <a:spcAft>
                <a:spcPts val="0"/>
              </a:spcAft>
              <a:buClr>
                <a:srgbClr val="3F3F3F"/>
              </a:buClr>
              <a:buSzPts val="3200"/>
              <a:buFont typeface="Calibri"/>
              <a:buNone/>
            </a:pPr>
            <a:r>
              <a:rPr b="1" i="0" lang="es-CO" sz="1600" u="none" cap="none" strike="noStrike">
                <a:solidFill>
                  <a:srgbClr val="3F3F3F"/>
                </a:solidFill>
                <a:latin typeface="Calibri"/>
                <a:ea typeface="Calibri"/>
                <a:cs typeface="Calibri"/>
                <a:sym typeface="Calibri"/>
              </a:rPr>
              <a:t>	</a:t>
            </a:r>
            <a:endParaRPr/>
          </a:p>
          <a:p>
            <a:pPr indent="0" lvl="0" marL="0" marR="0" rtl="0" algn="l">
              <a:lnSpc>
                <a:spcPct val="90000"/>
              </a:lnSpc>
              <a:spcBef>
                <a:spcPts val="1000"/>
              </a:spcBef>
              <a:spcAft>
                <a:spcPts val="0"/>
              </a:spcAft>
              <a:buClr>
                <a:srgbClr val="595959"/>
              </a:buClr>
              <a:buSzPts val="2800"/>
              <a:buFont typeface="Calibri"/>
              <a:buNone/>
            </a:pPr>
            <a:r>
              <a:t/>
            </a:r>
            <a:endParaRPr b="0" i="0" sz="1600" u="none" cap="none" strike="noStrike">
              <a:solidFill>
                <a:srgbClr val="595959"/>
              </a:solidFill>
              <a:latin typeface="Calibri"/>
              <a:ea typeface="Calibri"/>
              <a:cs typeface="Calibri"/>
              <a:sym typeface="Calibri"/>
            </a:endParaRPr>
          </a:p>
        </p:txBody>
      </p:sp>
      <p:sp>
        <p:nvSpPr>
          <p:cNvPr id="399" name="Google Shape;399;p13"/>
          <p:cNvSpPr txBox="1"/>
          <p:nvPr/>
        </p:nvSpPr>
        <p:spPr>
          <a:xfrm>
            <a:off x="1138885" y="6336255"/>
            <a:ext cx="241861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F3F3F"/>
              </a:buClr>
              <a:buSzPts val="1400"/>
              <a:buFont typeface="Calibri"/>
              <a:buNone/>
            </a:pPr>
            <a:r>
              <a:rPr b="0" i="0" lang="es-CO" sz="1400" u="none" cap="none" strike="noStrike">
                <a:solidFill>
                  <a:srgbClr val="3F3F3F"/>
                </a:solidFill>
                <a:latin typeface="Calibri"/>
                <a:ea typeface="Calibri"/>
                <a:cs typeface="Calibri"/>
                <a:sym typeface="Calibri"/>
              </a:rPr>
              <a:t>*Incluye valor de interventoría</a:t>
            </a:r>
            <a:endParaRPr b="0" i="0" sz="1400" u="none" cap="none" strike="noStrike">
              <a:solidFill>
                <a:srgbClr val="595959"/>
              </a:solidFill>
              <a:latin typeface="Calibri"/>
              <a:ea typeface="Calibri"/>
              <a:cs typeface="Calibri"/>
              <a:sym typeface="Calibri"/>
            </a:endParaRPr>
          </a:p>
        </p:txBody>
      </p:sp>
      <p:sp>
        <p:nvSpPr>
          <p:cNvPr id="400" name="Google Shape;400;p13"/>
          <p:cNvSpPr txBox="1"/>
          <p:nvPr/>
        </p:nvSpPr>
        <p:spPr>
          <a:xfrm>
            <a:off x="5139934" y="5824891"/>
            <a:ext cx="536884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600"/>
              <a:buFont typeface="Calibri"/>
              <a:buNone/>
            </a:pPr>
            <a:r>
              <a:rPr b="0" i="0" lang="es-CO" sz="1600" u="none" cap="none" strike="noStrike">
                <a:solidFill>
                  <a:srgbClr val="008080"/>
                </a:solidFill>
                <a:latin typeface="Calibri"/>
                <a:ea typeface="Calibri"/>
                <a:cs typeface="Calibri"/>
                <a:sym typeface="Calibri"/>
              </a:rPr>
              <a:t>Fecha de inicio: 	                   </a:t>
            </a:r>
            <a:r>
              <a:rPr b="0" i="0" lang="es-CO" sz="1600" u="none" cap="none" strike="noStrike">
                <a:solidFill>
                  <a:srgbClr val="000000"/>
                </a:solidFill>
                <a:latin typeface="Calibri"/>
                <a:ea typeface="Calibri"/>
                <a:cs typeface="Calibri"/>
                <a:sym typeface="Calibri"/>
              </a:rPr>
              <a:t>24 de diciembre 2021</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8080"/>
              </a:buClr>
              <a:buSzPts val="1600"/>
              <a:buFont typeface="Calibri"/>
              <a:buNone/>
            </a:pPr>
            <a:r>
              <a:rPr b="0" i="0" lang="es-CO" sz="1600" u="none" cap="none" strike="noStrike">
                <a:solidFill>
                  <a:srgbClr val="008080"/>
                </a:solidFill>
                <a:latin typeface="Calibri"/>
                <a:ea typeface="Calibri"/>
                <a:cs typeface="Calibri"/>
                <a:sym typeface="Calibri"/>
              </a:rPr>
              <a:t>Fecha de Finalización E y D:            </a:t>
            </a:r>
            <a:r>
              <a:rPr b="0" i="0" lang="es-CO" sz="1600" u="none" cap="none" strike="noStrike">
                <a:solidFill>
                  <a:srgbClr val="000000"/>
                </a:solidFill>
                <a:latin typeface="Calibri"/>
                <a:ea typeface="Calibri"/>
                <a:cs typeface="Calibri"/>
                <a:sym typeface="Calibri"/>
              </a:rPr>
              <a:t>24 Noviembre de 2022</a:t>
            </a:r>
            <a:endParaRPr/>
          </a:p>
          <a:p>
            <a:pPr indent="0" lvl="0" marL="0" marR="0" rtl="0" algn="l">
              <a:lnSpc>
                <a:spcPct val="100000"/>
              </a:lnSpc>
              <a:spcBef>
                <a:spcPts val="0"/>
              </a:spcBef>
              <a:spcAft>
                <a:spcPts val="0"/>
              </a:spcAft>
              <a:buClr>
                <a:srgbClr val="008080"/>
              </a:buClr>
              <a:buSzPts val="1600"/>
              <a:buFont typeface="Calibri"/>
              <a:buNone/>
            </a:pPr>
            <a:r>
              <a:rPr b="0" i="0" lang="es-CO" sz="1600" u="none" cap="none" strike="noStrike">
                <a:solidFill>
                  <a:srgbClr val="008080"/>
                </a:solidFill>
                <a:latin typeface="Calibri"/>
                <a:ea typeface="Calibri"/>
                <a:cs typeface="Calibri"/>
                <a:sym typeface="Calibri"/>
              </a:rPr>
              <a:t>Obra: </a:t>
            </a:r>
            <a:r>
              <a:rPr b="1" i="0" lang="es-CO" sz="1600" u="none" cap="none" strike="noStrike">
                <a:solidFill>
                  <a:srgbClr val="008080"/>
                </a:solidFill>
                <a:latin typeface="Calibri"/>
                <a:ea typeface="Calibri"/>
                <a:cs typeface="Calibri"/>
                <a:sym typeface="Calibri"/>
              </a:rPr>
              <a:t>			</a:t>
            </a:r>
            <a:r>
              <a:rPr b="0" i="0" lang="es-CO" sz="1600" u="none" cap="none" strike="noStrike">
                <a:solidFill>
                  <a:srgbClr val="000000"/>
                </a:solidFill>
                <a:latin typeface="Calibri"/>
                <a:ea typeface="Calibri"/>
                <a:cs typeface="Calibri"/>
                <a:sym typeface="Calibri"/>
              </a:rPr>
              <a:t>Enero 2022</a:t>
            </a:r>
            <a:endParaRPr/>
          </a:p>
        </p:txBody>
      </p:sp>
      <p:sp>
        <p:nvSpPr>
          <p:cNvPr id="401" name="Google Shape;401;p13"/>
          <p:cNvSpPr txBox="1"/>
          <p:nvPr/>
        </p:nvSpPr>
        <p:spPr>
          <a:xfrm>
            <a:off x="7419542" y="876011"/>
            <a:ext cx="2549096"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Calibri"/>
              <a:buNone/>
            </a:pPr>
            <a:r>
              <a:rPr b="1" i="0" lang="es-CO" sz="1000" u="none" cap="none" strike="noStrike">
                <a:solidFill>
                  <a:srgbClr val="000000"/>
                </a:solidFill>
                <a:latin typeface="Calibri"/>
                <a:ea typeface="Calibri"/>
                <a:cs typeface="Calibri"/>
                <a:sym typeface="Calibri"/>
              </a:rPr>
              <a:t>FACTIBILIDAD </a:t>
            </a:r>
            <a:endParaRPr/>
          </a:p>
          <a:p>
            <a:pPr indent="0" lvl="0" marL="0" marR="0" rtl="0" algn="l">
              <a:lnSpc>
                <a:spcPct val="100000"/>
              </a:lnSpc>
              <a:spcBef>
                <a:spcPts val="0"/>
              </a:spcBef>
              <a:spcAft>
                <a:spcPts val="0"/>
              </a:spcAft>
              <a:buClr>
                <a:srgbClr val="000000"/>
              </a:buClr>
              <a:buSzPts val="2000"/>
              <a:buFont typeface="Calibri"/>
              <a:buNone/>
            </a:pPr>
            <a:r>
              <a:rPr b="1" i="0" lang="es-CO" sz="1000" u="none" cap="none" strike="noStrike">
                <a:solidFill>
                  <a:srgbClr val="000000"/>
                </a:solidFill>
                <a:latin typeface="Calibri"/>
                <a:ea typeface="Calibri"/>
                <a:cs typeface="Calibri"/>
                <a:sym typeface="Calibri"/>
              </a:rPr>
              <a:t>CONTRATO CONSULTORÍA: </a:t>
            </a:r>
            <a:r>
              <a:rPr b="0" i="0" lang="es-CO" sz="1000" u="none" cap="none" strike="noStrike">
                <a:solidFill>
                  <a:srgbClr val="000000"/>
                </a:solidFill>
                <a:latin typeface="Calibri"/>
                <a:ea typeface="Calibri"/>
                <a:cs typeface="Calibri"/>
                <a:sym typeface="Calibri"/>
              </a:rPr>
              <a:t>IDU-1467-2018</a:t>
            </a:r>
            <a:endParaRPr/>
          </a:p>
          <a:p>
            <a:pPr indent="0" lvl="0" marL="0" marR="0" rtl="0" algn="l">
              <a:lnSpc>
                <a:spcPct val="100000"/>
              </a:lnSpc>
              <a:spcBef>
                <a:spcPts val="0"/>
              </a:spcBef>
              <a:spcAft>
                <a:spcPts val="0"/>
              </a:spcAft>
              <a:buClr>
                <a:srgbClr val="000000"/>
              </a:buClr>
              <a:buSzPts val="2000"/>
              <a:buFont typeface="Calibri"/>
              <a:buNone/>
            </a:pPr>
            <a:r>
              <a:rPr b="1" i="0" lang="es-CO" sz="1000" u="none" cap="none" strike="noStrike">
                <a:solidFill>
                  <a:srgbClr val="000000"/>
                </a:solidFill>
                <a:latin typeface="Calibri"/>
                <a:ea typeface="Calibri"/>
                <a:cs typeface="Calibri"/>
                <a:sym typeface="Calibri"/>
              </a:rPr>
              <a:t>CONTRATO INTERVENTORÍA: </a:t>
            </a:r>
            <a:r>
              <a:rPr b="0" i="0" lang="es-CO" sz="1000" u="none" cap="none" strike="noStrike">
                <a:solidFill>
                  <a:srgbClr val="000000"/>
                </a:solidFill>
                <a:latin typeface="Calibri"/>
                <a:ea typeface="Calibri"/>
                <a:cs typeface="Calibri"/>
                <a:sym typeface="Calibri"/>
              </a:rPr>
              <a:t>IDU-1443-2018</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000"/>
              <a:buFont typeface="Calibri"/>
              <a:buNone/>
            </a:pPr>
            <a:r>
              <a:t/>
            </a:r>
            <a:endParaRPr b="0" i="0" sz="1000" u="none" cap="none" strike="noStrike">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14"/>
          <p:cNvSpPr txBox="1"/>
          <p:nvPr>
            <p:ph type="title"/>
          </p:nvPr>
        </p:nvSpPr>
        <p:spPr>
          <a:xfrm>
            <a:off x="1324220" y="314610"/>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MARÍA PAZ CORABASTOS</a:t>
            </a:r>
            <a:endParaRPr/>
          </a:p>
        </p:txBody>
      </p:sp>
      <p:sp>
        <p:nvSpPr>
          <p:cNvPr id="408" name="Google Shape;408;p14"/>
          <p:cNvSpPr/>
          <p:nvPr/>
        </p:nvSpPr>
        <p:spPr>
          <a:xfrm>
            <a:off x="675020" y="24404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5400"/>
              <a:buFont typeface="Calibri"/>
              <a:buNone/>
            </a:pPr>
            <a:r>
              <a:rPr b="1" i="0" lang="es-CO" sz="2700" u="none" cap="none" strike="noStrike">
                <a:solidFill>
                  <a:srgbClr val="FFFFFF"/>
                </a:solidFill>
                <a:latin typeface="Calibri"/>
                <a:ea typeface="Calibri"/>
                <a:cs typeface="Calibri"/>
                <a:sym typeface="Calibri"/>
              </a:rPr>
              <a:t>5</a:t>
            </a:r>
            <a:endParaRPr b="1" i="0" sz="2700" u="none" cap="none" strike="noStrike">
              <a:solidFill>
                <a:srgbClr val="FFFFFF"/>
              </a:solidFill>
              <a:latin typeface="Calibri"/>
              <a:ea typeface="Calibri"/>
              <a:cs typeface="Calibri"/>
              <a:sym typeface="Calibri"/>
            </a:endParaRPr>
          </a:p>
        </p:txBody>
      </p:sp>
      <p:sp>
        <p:nvSpPr>
          <p:cNvPr id="409" name="Google Shape;409;p14"/>
          <p:cNvSpPr txBox="1"/>
          <p:nvPr/>
        </p:nvSpPr>
        <p:spPr>
          <a:xfrm>
            <a:off x="1324220" y="1113144"/>
            <a:ext cx="284091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800"/>
              <a:buFont typeface="Calibri"/>
              <a:buNone/>
            </a:pPr>
            <a:r>
              <a:rPr b="1" i="0" lang="es-CO" sz="1800" u="none" cap="none" strike="noStrike">
                <a:solidFill>
                  <a:srgbClr val="008080"/>
                </a:solidFill>
                <a:latin typeface="Calibri"/>
                <a:ea typeface="Calibri"/>
                <a:cs typeface="Calibri"/>
                <a:sym typeface="Calibri"/>
              </a:rPr>
              <a:t>BENEFICIOS DEL PROYECTO</a:t>
            </a:r>
            <a:endParaRPr b="1" i="0" sz="1800" u="none" cap="none" strike="noStrike">
              <a:solidFill>
                <a:srgbClr val="008080"/>
              </a:solidFill>
              <a:latin typeface="Calibri"/>
              <a:ea typeface="Calibri"/>
              <a:cs typeface="Calibri"/>
              <a:sym typeface="Calibri"/>
            </a:endParaRPr>
          </a:p>
        </p:txBody>
      </p:sp>
      <p:sp>
        <p:nvSpPr>
          <p:cNvPr id="410" name="Google Shape;410;p14"/>
          <p:cNvSpPr txBox="1"/>
          <p:nvPr/>
        </p:nvSpPr>
        <p:spPr>
          <a:xfrm>
            <a:off x="1115544" y="769626"/>
            <a:ext cx="667235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Calibri"/>
              <a:buNone/>
            </a:pPr>
            <a:r>
              <a:rPr b="1" i="0" lang="es-CO" sz="1400" u="none" cap="none" strike="noStrike">
                <a:solidFill>
                  <a:srgbClr val="000000"/>
                </a:solidFill>
                <a:latin typeface="Calibri"/>
                <a:ea typeface="Calibri"/>
                <a:cs typeface="Calibri"/>
                <a:sym typeface="Calibri"/>
              </a:rPr>
              <a:t>CONTRATO CONSULTORÍA: </a:t>
            </a:r>
            <a:r>
              <a:rPr b="0" i="0" lang="es-CO" sz="1400" u="none" cap="none" strike="noStrike">
                <a:solidFill>
                  <a:srgbClr val="000000"/>
                </a:solidFill>
                <a:latin typeface="Calibri"/>
                <a:ea typeface="Calibri"/>
                <a:cs typeface="Calibri"/>
                <a:sym typeface="Calibri"/>
              </a:rPr>
              <a:t>IDU-1708-2021  </a:t>
            </a:r>
            <a:r>
              <a:rPr b="1" i="0" lang="es-CO" sz="1400" u="none" cap="none" strike="noStrike">
                <a:solidFill>
                  <a:srgbClr val="000000"/>
                </a:solidFill>
                <a:latin typeface="Calibri"/>
                <a:ea typeface="Calibri"/>
                <a:cs typeface="Calibri"/>
                <a:sym typeface="Calibri"/>
              </a:rPr>
              <a:t>CONTRATO INTERVENTORÍA: </a:t>
            </a:r>
            <a:r>
              <a:rPr b="0" i="0" lang="es-CO" sz="1400" u="none" cap="none" strike="noStrike">
                <a:solidFill>
                  <a:srgbClr val="000000"/>
                </a:solidFill>
                <a:latin typeface="Calibri"/>
                <a:ea typeface="Calibri"/>
                <a:cs typeface="Calibri"/>
                <a:sym typeface="Calibri"/>
              </a:rPr>
              <a:t>IDU-1703-2021</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11" name="Google Shape;411;p14"/>
          <p:cNvSpPr txBox="1"/>
          <p:nvPr/>
        </p:nvSpPr>
        <p:spPr>
          <a:xfrm>
            <a:off x="1370964" y="1411975"/>
            <a:ext cx="10051015" cy="338514"/>
          </a:xfrm>
          <a:prstGeom prst="rect">
            <a:avLst/>
          </a:prstGeom>
          <a:noFill/>
          <a:ln>
            <a:noFill/>
          </a:ln>
        </p:spPr>
        <p:txBody>
          <a:bodyPr anchorCtr="0" anchor="t" bIns="45700" lIns="91425" spcFirstLastPara="1" rIns="91425" wrap="square" tIns="45700">
            <a:spAutoFit/>
          </a:bodyPr>
          <a:lstStyle/>
          <a:p>
            <a:pPr indent="0" lvl="0" marL="0" marR="104140" rtl="0" algn="just">
              <a:lnSpc>
                <a:spcPct val="100000"/>
              </a:lnSpc>
              <a:spcBef>
                <a:spcPts val="0"/>
              </a:spcBef>
              <a:spcAft>
                <a:spcPts val="0"/>
              </a:spcAft>
              <a:buClr>
                <a:srgbClr val="000000"/>
              </a:buClr>
              <a:buSzPts val="1600"/>
              <a:buFont typeface="Calibri"/>
              <a:buNone/>
            </a:pPr>
            <a:r>
              <a:rPr b="0" i="0" lang="es-CO" sz="1600" u="none" cap="none" strike="noStrike">
                <a:solidFill>
                  <a:srgbClr val="000000"/>
                </a:solidFill>
                <a:latin typeface="Calibri"/>
                <a:ea typeface="Calibri"/>
                <a:cs typeface="Calibri"/>
                <a:sym typeface="Calibri"/>
              </a:rPr>
              <a:t>María Paz Corabastos está concebida como:</a:t>
            </a:r>
            <a:endParaRPr b="0" i="0" sz="1600" u="none" cap="none" strike="noStrike">
              <a:solidFill>
                <a:srgbClr val="000000"/>
              </a:solidFill>
              <a:latin typeface="Calibri"/>
              <a:ea typeface="Calibri"/>
              <a:cs typeface="Calibri"/>
              <a:sym typeface="Calibri"/>
            </a:endParaRPr>
          </a:p>
        </p:txBody>
      </p:sp>
      <p:sp>
        <p:nvSpPr>
          <p:cNvPr id="412" name="Google Shape;412;p14"/>
          <p:cNvSpPr/>
          <p:nvPr/>
        </p:nvSpPr>
        <p:spPr>
          <a:xfrm>
            <a:off x="4318395" y="1120211"/>
            <a:ext cx="7273838" cy="2146935"/>
          </a:xfrm>
          <a:prstGeom prst="rect">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600"/>
              <a:buFont typeface="Calibri"/>
              <a:buNone/>
            </a:pPr>
            <a:r>
              <a:rPr b="0" i="0" lang="es-CO" sz="1600" u="none" cap="none" strike="noStrike">
                <a:solidFill>
                  <a:srgbClr val="000000"/>
                </a:solidFill>
                <a:latin typeface="Calibri"/>
                <a:ea typeface="Calibri"/>
                <a:cs typeface="Calibri"/>
                <a:sym typeface="Calibri"/>
              </a:rPr>
              <a:t>El proyecto plantea la construcción de infraestructura vial, con el fin de optimizar la red local en busca de la accesibilidad y conectividad, dinamizando la movilización vehicular y peatonal, que permitan construir la ciudad planeada y consolidar el modelo de ciudad establecido por el Plan de Ordenamiento Territorial.</a:t>
            </a:r>
            <a:endParaRPr b="0" i="0" sz="1600" u="none" cap="none" strike="noStrike">
              <a:solidFill>
                <a:srgbClr val="000000"/>
              </a:solidFill>
              <a:latin typeface="Calibri"/>
              <a:ea typeface="Calibri"/>
              <a:cs typeface="Calibri"/>
              <a:sym typeface="Calibri"/>
            </a:endParaRPr>
          </a:p>
        </p:txBody>
      </p:sp>
      <p:sp>
        <p:nvSpPr>
          <p:cNvPr id="413" name="Google Shape;413;p14"/>
          <p:cNvSpPr/>
          <p:nvPr/>
        </p:nvSpPr>
        <p:spPr>
          <a:xfrm>
            <a:off x="4292168" y="2680724"/>
            <a:ext cx="7326292" cy="1431954"/>
          </a:xfrm>
          <a:prstGeom prst="rect">
            <a:avLst/>
          </a:prstGeom>
          <a:noFill/>
          <a:ln>
            <a:noFill/>
          </a:ln>
        </p:spPr>
        <p:txBody>
          <a:bodyPr anchorCtr="0" anchor="ctr" bIns="45700" lIns="91425" spcFirstLastPara="1" rIns="91425" wrap="square" tIns="45700">
            <a:noAutofit/>
          </a:bodyPr>
          <a:lstStyle/>
          <a:p>
            <a:pPr indent="-285750" lvl="0" marL="285750" marR="0" rtl="0" algn="just">
              <a:lnSpc>
                <a:spcPct val="100000"/>
              </a:lnSpc>
              <a:spcBef>
                <a:spcPts val="0"/>
              </a:spcBef>
              <a:spcAft>
                <a:spcPts val="0"/>
              </a:spcAft>
              <a:buClr>
                <a:srgbClr val="000000"/>
              </a:buClr>
              <a:buSzPts val="2400"/>
              <a:buFont typeface="Noto Sans Symbols"/>
              <a:buChar char="✔"/>
            </a:pPr>
            <a:r>
              <a:rPr b="0" i="0" lang="es-CO" sz="1600" u="none" cap="none" strike="noStrike">
                <a:solidFill>
                  <a:srgbClr val="000000"/>
                </a:solidFill>
                <a:latin typeface="Calibri"/>
                <a:ea typeface="Calibri"/>
                <a:cs typeface="Calibri"/>
                <a:sym typeface="Calibri"/>
              </a:rPr>
              <a:t>Mejora la calidad de vida ofreciendo infraestructura para la movilidad segura.</a:t>
            </a:r>
            <a:endParaRPr b="0" i="0" sz="1600" u="none" cap="none" strike="noStrike">
              <a:solidFill>
                <a:srgbClr val="000000"/>
              </a:solidFill>
              <a:latin typeface="Calibri"/>
              <a:ea typeface="Calibri"/>
              <a:cs typeface="Calibri"/>
              <a:sym typeface="Calibri"/>
            </a:endParaRPr>
          </a:p>
          <a:p>
            <a:pPr indent="-285750" lvl="0" marL="285750" marR="0" rtl="0" algn="just">
              <a:lnSpc>
                <a:spcPct val="100000"/>
              </a:lnSpc>
              <a:spcBef>
                <a:spcPts val="0"/>
              </a:spcBef>
              <a:spcAft>
                <a:spcPts val="0"/>
              </a:spcAft>
              <a:buClr>
                <a:srgbClr val="000000"/>
              </a:buClr>
              <a:buSzPts val="2400"/>
              <a:buFont typeface="Noto Sans Symbols"/>
              <a:buChar char="✔"/>
            </a:pPr>
            <a:r>
              <a:rPr b="0" i="0" lang="es-CO" sz="1600" u="none" cap="none" strike="noStrike">
                <a:solidFill>
                  <a:srgbClr val="000000"/>
                </a:solidFill>
                <a:latin typeface="Calibri"/>
                <a:ea typeface="Calibri"/>
                <a:cs typeface="Calibri"/>
                <a:sym typeface="Calibri"/>
              </a:rPr>
              <a:t>Construcción de una ciudad incluyente sostenible y moderna</a:t>
            </a:r>
            <a:endParaRPr b="0" i="0" sz="1600" u="none" cap="none" strike="noStrike">
              <a:solidFill>
                <a:srgbClr val="000000"/>
              </a:solidFill>
              <a:latin typeface="Calibri"/>
              <a:ea typeface="Calibri"/>
              <a:cs typeface="Calibri"/>
              <a:sym typeface="Calibri"/>
            </a:endParaRPr>
          </a:p>
          <a:p>
            <a:pPr indent="-285750" lvl="0" marL="285750" marR="0" rtl="0" algn="just">
              <a:lnSpc>
                <a:spcPct val="100000"/>
              </a:lnSpc>
              <a:spcBef>
                <a:spcPts val="0"/>
              </a:spcBef>
              <a:spcAft>
                <a:spcPts val="0"/>
              </a:spcAft>
              <a:buClr>
                <a:srgbClr val="000000"/>
              </a:buClr>
              <a:buSzPts val="2400"/>
              <a:buFont typeface="Noto Sans Symbols"/>
              <a:buChar char="✔"/>
            </a:pPr>
            <a:r>
              <a:rPr b="0" i="0" lang="es-CO" sz="1600" u="none" cap="none" strike="noStrike">
                <a:solidFill>
                  <a:srgbClr val="000000"/>
                </a:solidFill>
                <a:latin typeface="Calibri"/>
                <a:ea typeface="Calibri"/>
                <a:cs typeface="Calibri"/>
                <a:sym typeface="Calibri"/>
              </a:rPr>
              <a:t>Mejora en la experiencia de viaje, representada en tiempo, costos y calidad</a:t>
            </a:r>
            <a:endParaRPr b="0" i="0" sz="1600" u="none" cap="none" strike="noStrike">
              <a:solidFill>
                <a:srgbClr val="000000"/>
              </a:solidFill>
              <a:latin typeface="Calibri"/>
              <a:ea typeface="Calibri"/>
              <a:cs typeface="Calibri"/>
              <a:sym typeface="Calibri"/>
            </a:endParaRPr>
          </a:p>
        </p:txBody>
      </p:sp>
      <p:sp>
        <p:nvSpPr>
          <p:cNvPr id="414" name="Google Shape;414;p14"/>
          <p:cNvSpPr txBox="1"/>
          <p:nvPr/>
        </p:nvSpPr>
        <p:spPr>
          <a:xfrm>
            <a:off x="1409421" y="2022642"/>
            <a:ext cx="4114846" cy="338514"/>
          </a:xfrm>
          <a:prstGeom prst="rect">
            <a:avLst/>
          </a:prstGeom>
          <a:noFill/>
          <a:ln>
            <a:noFill/>
          </a:ln>
        </p:spPr>
        <p:txBody>
          <a:bodyPr anchorCtr="0" anchor="t" bIns="45700" lIns="91425" spcFirstLastPara="1" rIns="91425" wrap="square" tIns="45700">
            <a:spAutoFit/>
          </a:bodyPr>
          <a:lstStyle/>
          <a:p>
            <a:pPr indent="-457200" lvl="0" marL="457200" marR="104140" rtl="0" algn="just">
              <a:lnSpc>
                <a:spcPct val="100000"/>
              </a:lnSpc>
              <a:spcBef>
                <a:spcPts val="0"/>
              </a:spcBef>
              <a:spcAft>
                <a:spcPts val="0"/>
              </a:spcAft>
              <a:buClr>
                <a:srgbClr val="000000"/>
              </a:buClr>
              <a:buSzPts val="3200"/>
              <a:buFont typeface="Noto Sans Symbols"/>
              <a:buChar char="⮚"/>
            </a:pPr>
            <a:r>
              <a:rPr b="0" i="0" lang="es-CO" sz="1600" u="sng" cap="none" strike="noStrike">
                <a:solidFill>
                  <a:srgbClr val="000000"/>
                </a:solidFill>
                <a:latin typeface="Calibri"/>
                <a:ea typeface="Calibri"/>
                <a:cs typeface="Calibri"/>
                <a:sym typeface="Calibri"/>
              </a:rPr>
              <a:t>Accesos viales</a:t>
            </a:r>
            <a:endParaRPr b="0" i="0" sz="1600" u="none" cap="none" strike="noStrike">
              <a:solidFill>
                <a:srgbClr val="000000"/>
              </a:solidFill>
              <a:latin typeface="Calibri"/>
              <a:ea typeface="Calibri"/>
              <a:cs typeface="Calibri"/>
              <a:sym typeface="Calibri"/>
            </a:endParaRPr>
          </a:p>
        </p:txBody>
      </p:sp>
      <p:sp>
        <p:nvSpPr>
          <p:cNvPr id="415" name="Google Shape;415;p14"/>
          <p:cNvSpPr txBox="1"/>
          <p:nvPr/>
        </p:nvSpPr>
        <p:spPr>
          <a:xfrm>
            <a:off x="1324220" y="2981223"/>
            <a:ext cx="2392360" cy="830956"/>
          </a:xfrm>
          <a:prstGeom prst="rect">
            <a:avLst/>
          </a:prstGeom>
          <a:noFill/>
          <a:ln>
            <a:noFill/>
          </a:ln>
        </p:spPr>
        <p:txBody>
          <a:bodyPr anchorCtr="0" anchor="t" bIns="45700" lIns="91425" spcFirstLastPara="1" rIns="91425" wrap="square" tIns="45700">
            <a:spAutoFit/>
          </a:bodyPr>
          <a:lstStyle/>
          <a:p>
            <a:pPr indent="-457200" lvl="0" marL="457200" marR="104140" rtl="0" algn="just">
              <a:lnSpc>
                <a:spcPct val="100000"/>
              </a:lnSpc>
              <a:spcBef>
                <a:spcPts val="0"/>
              </a:spcBef>
              <a:spcAft>
                <a:spcPts val="0"/>
              </a:spcAft>
              <a:buClr>
                <a:srgbClr val="000000"/>
              </a:buClr>
              <a:buSzPts val="3200"/>
              <a:buFont typeface="Noto Sans Symbols"/>
              <a:buChar char="⮚"/>
            </a:pPr>
            <a:r>
              <a:rPr b="0" i="0" lang="es-CO" sz="1600" u="sng" cap="none" strike="noStrike">
                <a:solidFill>
                  <a:srgbClr val="000000"/>
                </a:solidFill>
                <a:latin typeface="Calibri"/>
                <a:ea typeface="Calibri"/>
                <a:cs typeface="Calibri"/>
                <a:sym typeface="Calibri"/>
              </a:rPr>
              <a:t>Genera bienestar a los habitantes de la ciudad </a:t>
            </a:r>
            <a:endParaRPr b="0" i="0" sz="1600" u="none" cap="none" strike="noStrike">
              <a:solidFill>
                <a:srgbClr val="000000"/>
              </a:solidFill>
              <a:latin typeface="Calibri"/>
              <a:ea typeface="Calibri"/>
              <a:cs typeface="Calibri"/>
              <a:sym typeface="Calibri"/>
            </a:endParaRPr>
          </a:p>
        </p:txBody>
      </p:sp>
      <p:sp>
        <p:nvSpPr>
          <p:cNvPr id="416" name="Google Shape;416;p14"/>
          <p:cNvSpPr txBox="1"/>
          <p:nvPr/>
        </p:nvSpPr>
        <p:spPr>
          <a:xfrm>
            <a:off x="1370964" y="4540712"/>
            <a:ext cx="9201196" cy="338514"/>
          </a:xfrm>
          <a:prstGeom prst="rect">
            <a:avLst/>
          </a:prstGeom>
          <a:noFill/>
          <a:ln>
            <a:noFill/>
          </a:ln>
        </p:spPr>
        <p:txBody>
          <a:bodyPr anchorCtr="0" anchor="t" bIns="45700" lIns="91425" spcFirstLastPara="1" rIns="91425" wrap="square" tIns="45700">
            <a:spAutoFit/>
          </a:bodyPr>
          <a:lstStyle/>
          <a:p>
            <a:pPr indent="-457200" lvl="0" marL="457200" marR="104140" rtl="0" algn="just">
              <a:lnSpc>
                <a:spcPct val="100000"/>
              </a:lnSpc>
              <a:spcBef>
                <a:spcPts val="0"/>
              </a:spcBef>
              <a:spcAft>
                <a:spcPts val="0"/>
              </a:spcAft>
              <a:buClr>
                <a:srgbClr val="000000"/>
              </a:buClr>
              <a:buSzPts val="3200"/>
              <a:buFont typeface="Noto Sans Symbols"/>
              <a:buChar char="⮚"/>
            </a:pPr>
            <a:r>
              <a:rPr b="0" i="0" lang="es-CO" sz="1600" u="sng" cap="none" strike="noStrike">
                <a:solidFill>
                  <a:srgbClr val="000000"/>
                </a:solidFill>
                <a:latin typeface="Calibri"/>
                <a:ea typeface="Calibri"/>
                <a:cs typeface="Calibri"/>
                <a:sym typeface="Calibri"/>
              </a:rPr>
              <a:t>Proyecto integral</a:t>
            </a:r>
            <a:endParaRPr b="0" i="0" sz="1600" u="none" cap="none" strike="noStrike">
              <a:solidFill>
                <a:srgbClr val="000000"/>
              </a:solidFill>
              <a:latin typeface="Calibri"/>
              <a:ea typeface="Calibri"/>
              <a:cs typeface="Calibri"/>
              <a:sym typeface="Calibri"/>
            </a:endParaRPr>
          </a:p>
        </p:txBody>
      </p:sp>
      <p:sp>
        <p:nvSpPr>
          <p:cNvPr id="417" name="Google Shape;417;p14"/>
          <p:cNvSpPr txBox="1"/>
          <p:nvPr/>
        </p:nvSpPr>
        <p:spPr>
          <a:xfrm>
            <a:off x="4265942" y="4099406"/>
            <a:ext cx="7326292" cy="156962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200"/>
              <a:buFont typeface="Calibri"/>
              <a:buNone/>
            </a:pPr>
            <a:r>
              <a:rPr b="0" i="0" lang="es-CO" sz="1600" u="none" cap="none" strike="noStrike">
                <a:solidFill>
                  <a:srgbClr val="000000"/>
                </a:solidFill>
                <a:latin typeface="Calibri"/>
                <a:ea typeface="Calibri"/>
                <a:cs typeface="Calibri"/>
                <a:sym typeface="Calibri"/>
              </a:rPr>
              <a:t>Las intervenciones sobre este corredor deben ser integrales incluyendo los componentes espaciales, económicos, sociales, ambientales y de movilidad de este sector. Es pertinente aclarar, que la formulación de este proyecto se adelantará bajo los lineamientos, políticas y normas urbanísticas del Plan de Ordenamiento Territorial de Bogotá D.C., y el Acuerdo No. 761 de 2020 “Por el cual se adopta el PLAN DE DESARROLLO DISTRITAL 2020 – 2024.</a:t>
            </a:r>
            <a:endParaRPr b="0" i="0" sz="1600" u="none" cap="none" strike="noStrike">
              <a:solidFill>
                <a:srgbClr val="000000"/>
              </a:solidFill>
              <a:latin typeface="Calibri"/>
              <a:ea typeface="Calibri"/>
              <a:cs typeface="Calibri"/>
              <a:sym typeface="Calibri"/>
            </a:endParaRPr>
          </a:p>
        </p:txBody>
      </p:sp>
      <p:sp>
        <p:nvSpPr>
          <p:cNvPr id="418" name="Google Shape;418;p14"/>
          <p:cNvSpPr txBox="1"/>
          <p:nvPr/>
        </p:nvSpPr>
        <p:spPr>
          <a:xfrm>
            <a:off x="1578769" y="5900814"/>
            <a:ext cx="4637122"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84356"/>
              </a:buClr>
              <a:buSzPts val="2800"/>
              <a:buFont typeface="Calibri"/>
              <a:buNone/>
            </a:pPr>
            <a:r>
              <a:rPr b="1" i="0" lang="es-CO" sz="1600" u="none" cap="none" strike="noStrike">
                <a:solidFill>
                  <a:srgbClr val="084356"/>
                </a:solidFill>
                <a:latin typeface="Calibri"/>
                <a:ea typeface="Calibri"/>
                <a:cs typeface="Calibri"/>
                <a:sym typeface="Calibri"/>
              </a:rPr>
              <a:t>Población beneficiada: </a:t>
            </a:r>
            <a:endParaRPr b="0" i="0" sz="1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84356"/>
              </a:buClr>
              <a:buSzPts val="2800"/>
              <a:buFont typeface="Arial"/>
              <a:buChar char="•"/>
            </a:pPr>
            <a:r>
              <a:rPr b="1" i="0" lang="es-CO" sz="1600" u="none" cap="none" strike="noStrike">
                <a:solidFill>
                  <a:srgbClr val="084356"/>
                </a:solidFill>
                <a:latin typeface="Calibri"/>
                <a:ea typeface="Calibri"/>
                <a:cs typeface="Calibri"/>
                <a:sym typeface="Calibri"/>
              </a:rPr>
              <a:t>1.034.838 habitantes</a:t>
            </a:r>
            <a:endParaRPr b="0" i="0" sz="1600" u="none" cap="none" strike="noStrike">
              <a:solidFill>
                <a:srgbClr val="000000"/>
              </a:solidFill>
              <a:latin typeface="Calibri"/>
              <a:ea typeface="Calibri"/>
              <a:cs typeface="Calibri"/>
              <a:sym typeface="Calibri"/>
            </a:endParaRPr>
          </a:p>
        </p:txBody>
      </p:sp>
      <p:sp>
        <p:nvSpPr>
          <p:cNvPr id="419" name="Google Shape;419;p14"/>
          <p:cNvSpPr/>
          <p:nvPr/>
        </p:nvSpPr>
        <p:spPr>
          <a:xfrm>
            <a:off x="3649680" y="1928977"/>
            <a:ext cx="495300" cy="529935"/>
          </a:xfrm>
          <a:prstGeom prst="rightArrow">
            <a:avLst>
              <a:gd fmla="val 50000" name="adj1"/>
              <a:gd fmla="val 50000" name="adj2"/>
            </a:avLst>
          </a:prstGeom>
          <a:solidFill>
            <a:srgbClr val="1D8A7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420" name="Google Shape;420;p14"/>
          <p:cNvSpPr/>
          <p:nvPr/>
        </p:nvSpPr>
        <p:spPr>
          <a:xfrm>
            <a:off x="3649680" y="3008639"/>
            <a:ext cx="495300" cy="529935"/>
          </a:xfrm>
          <a:prstGeom prst="rightArrow">
            <a:avLst>
              <a:gd fmla="val 50000" name="adj1"/>
              <a:gd fmla="val 50000" name="adj2"/>
            </a:avLst>
          </a:prstGeom>
          <a:solidFill>
            <a:srgbClr val="1D8A7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421" name="Google Shape;421;p14"/>
          <p:cNvSpPr/>
          <p:nvPr/>
        </p:nvSpPr>
        <p:spPr>
          <a:xfrm>
            <a:off x="3649680" y="4448310"/>
            <a:ext cx="495300" cy="529935"/>
          </a:xfrm>
          <a:prstGeom prst="rightArrow">
            <a:avLst>
              <a:gd fmla="val 50000" name="adj1"/>
              <a:gd fmla="val 50000" name="adj2"/>
            </a:avLst>
          </a:prstGeom>
          <a:solidFill>
            <a:srgbClr val="1D8A7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15"/>
          <p:cNvSpPr txBox="1"/>
          <p:nvPr>
            <p:ph type="title"/>
          </p:nvPr>
        </p:nvSpPr>
        <p:spPr>
          <a:xfrm>
            <a:off x="1430431" y="435225"/>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MARÍA PAZ CORABASTOS</a:t>
            </a:r>
            <a:endParaRPr/>
          </a:p>
        </p:txBody>
      </p:sp>
      <p:sp>
        <p:nvSpPr>
          <p:cNvPr id="428" name="Google Shape;428;p15"/>
          <p:cNvSpPr/>
          <p:nvPr/>
        </p:nvSpPr>
        <p:spPr>
          <a:xfrm>
            <a:off x="670011" y="40490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5400"/>
              <a:buFont typeface="Calibri"/>
              <a:buNone/>
            </a:pPr>
            <a:r>
              <a:rPr b="1" i="0" lang="es-CO" sz="2700" u="none" cap="none" strike="noStrike">
                <a:solidFill>
                  <a:srgbClr val="FFFFFF"/>
                </a:solidFill>
                <a:latin typeface="Calibri"/>
                <a:ea typeface="Calibri"/>
                <a:cs typeface="Calibri"/>
                <a:sym typeface="Calibri"/>
              </a:rPr>
              <a:t>5</a:t>
            </a:r>
            <a:endParaRPr b="1" i="0" sz="2700" u="none" cap="none" strike="noStrike">
              <a:solidFill>
                <a:srgbClr val="FFFFFF"/>
              </a:solidFill>
              <a:latin typeface="Calibri"/>
              <a:ea typeface="Calibri"/>
              <a:cs typeface="Calibri"/>
              <a:sym typeface="Calibri"/>
            </a:endParaRPr>
          </a:p>
        </p:txBody>
      </p:sp>
      <p:sp>
        <p:nvSpPr>
          <p:cNvPr id="429" name="Google Shape;429;p15"/>
          <p:cNvSpPr txBox="1"/>
          <p:nvPr/>
        </p:nvSpPr>
        <p:spPr>
          <a:xfrm>
            <a:off x="1324220" y="902789"/>
            <a:ext cx="730898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800"/>
              <a:buFont typeface="Calibri"/>
              <a:buNone/>
            </a:pPr>
            <a:r>
              <a:rPr b="1" i="0" lang="es-CO" sz="1800" u="none" cap="none" strike="noStrike">
                <a:solidFill>
                  <a:srgbClr val="008080"/>
                </a:solidFill>
                <a:latin typeface="Calibri"/>
                <a:ea typeface="Calibri"/>
                <a:cs typeface="Calibri"/>
                <a:sym typeface="Calibri"/>
              </a:rPr>
              <a:t>TEMAS ESPECÍFICOS DEL PROYECTO DE RELEVANCIA PARA LA COMUNIDAD</a:t>
            </a:r>
            <a:endParaRPr b="1" i="0" sz="1800" u="none" cap="none" strike="noStrike">
              <a:solidFill>
                <a:srgbClr val="008080"/>
              </a:solidFill>
              <a:latin typeface="Calibri"/>
              <a:ea typeface="Calibri"/>
              <a:cs typeface="Calibri"/>
              <a:sym typeface="Calibri"/>
            </a:endParaRPr>
          </a:p>
        </p:txBody>
      </p:sp>
      <p:sp>
        <p:nvSpPr>
          <p:cNvPr id="430" name="Google Shape;430;p15"/>
          <p:cNvSpPr/>
          <p:nvPr/>
        </p:nvSpPr>
        <p:spPr>
          <a:xfrm>
            <a:off x="1324220" y="1331837"/>
            <a:ext cx="9921296" cy="344069"/>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7000"/>
              </a:lnSpc>
              <a:spcBef>
                <a:spcPts val="0"/>
              </a:spcBef>
              <a:spcAft>
                <a:spcPts val="0"/>
              </a:spcAft>
              <a:buClr>
                <a:srgbClr val="000000"/>
              </a:buClr>
              <a:buSzPts val="1600"/>
              <a:buFont typeface="Arial"/>
              <a:buChar char="•"/>
            </a:pPr>
            <a:r>
              <a:rPr b="0" i="0" lang="es-CO" sz="1600" u="none" cap="none" strike="noStrike">
                <a:solidFill>
                  <a:srgbClr val="000000"/>
                </a:solidFill>
                <a:latin typeface="Calibri"/>
                <a:ea typeface="Calibri"/>
                <a:cs typeface="Calibri"/>
                <a:sym typeface="Calibri"/>
              </a:rPr>
              <a:t>Perfil de la Av. De los Muiscas entre Avenida Ciudad de Cali y Avenida de las Américas</a:t>
            </a:r>
            <a:endParaRPr/>
          </a:p>
        </p:txBody>
      </p:sp>
      <p:pic>
        <p:nvPicPr>
          <p:cNvPr id="431" name="Google Shape;431;p15"/>
          <p:cNvPicPr preferRelativeResize="0"/>
          <p:nvPr/>
        </p:nvPicPr>
        <p:blipFill rotWithShape="1">
          <a:blip r:embed="rId3">
            <a:alphaModFix/>
          </a:blip>
          <a:srcRect b="0" l="0" r="0" t="0"/>
          <a:stretch/>
        </p:blipFill>
        <p:spPr>
          <a:xfrm>
            <a:off x="1319211" y="1789319"/>
            <a:ext cx="9556085" cy="2018164"/>
          </a:xfrm>
          <a:prstGeom prst="rect">
            <a:avLst/>
          </a:prstGeom>
          <a:noFill/>
          <a:ln>
            <a:noFill/>
          </a:ln>
        </p:spPr>
      </p:pic>
      <p:sp>
        <p:nvSpPr>
          <p:cNvPr id="432" name="Google Shape;432;p15"/>
          <p:cNvSpPr/>
          <p:nvPr/>
        </p:nvSpPr>
        <p:spPr>
          <a:xfrm>
            <a:off x="1319211" y="3807483"/>
            <a:ext cx="10054642" cy="619272"/>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7000"/>
              </a:lnSpc>
              <a:spcBef>
                <a:spcPts val="0"/>
              </a:spcBef>
              <a:spcAft>
                <a:spcPts val="0"/>
              </a:spcAft>
              <a:buClr>
                <a:srgbClr val="000000"/>
              </a:buClr>
              <a:buSzPts val="1600"/>
              <a:buFont typeface="Arial"/>
              <a:buChar char="•"/>
            </a:pPr>
            <a:r>
              <a:rPr b="0" i="0" lang="es-CO" sz="1600" u="none" cap="none" strike="noStrike">
                <a:solidFill>
                  <a:srgbClr val="000000"/>
                </a:solidFill>
                <a:latin typeface="Calibri"/>
                <a:ea typeface="Calibri"/>
                <a:cs typeface="Calibri"/>
                <a:sym typeface="Calibri"/>
              </a:rPr>
              <a:t>Proyectado Intersección a desnivel a la altura de la Avenida de Las Américas con Avenida Agoberto Mejía y reconfiguración de retornos en la Avenida de Las Américas de la siguiente manera:</a:t>
            </a:r>
            <a:endParaRPr b="0" i="0" sz="1600" u="none" cap="none" strike="noStrike">
              <a:solidFill>
                <a:srgbClr val="000000"/>
              </a:solidFill>
              <a:latin typeface="Calibri"/>
              <a:ea typeface="Calibri"/>
              <a:cs typeface="Calibri"/>
              <a:sym typeface="Calibri"/>
            </a:endParaRPr>
          </a:p>
        </p:txBody>
      </p:sp>
      <p:pic>
        <p:nvPicPr>
          <p:cNvPr id="433" name="Google Shape;433;p15"/>
          <p:cNvPicPr preferRelativeResize="0"/>
          <p:nvPr/>
        </p:nvPicPr>
        <p:blipFill rotWithShape="1">
          <a:blip r:embed="rId4">
            <a:alphaModFix/>
          </a:blip>
          <a:srcRect b="0" l="0" r="0" t="0"/>
          <a:stretch/>
        </p:blipFill>
        <p:spPr>
          <a:xfrm>
            <a:off x="1235273" y="4398034"/>
            <a:ext cx="8531575" cy="217897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16"/>
          <p:cNvSpPr txBox="1"/>
          <p:nvPr>
            <p:ph type="title"/>
          </p:nvPr>
        </p:nvSpPr>
        <p:spPr>
          <a:xfrm>
            <a:off x="1430431" y="435225"/>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MARÍA PAZ CORABASTOS</a:t>
            </a:r>
            <a:endParaRPr/>
          </a:p>
        </p:txBody>
      </p:sp>
      <p:sp>
        <p:nvSpPr>
          <p:cNvPr id="440" name="Google Shape;440;p16"/>
          <p:cNvSpPr txBox="1"/>
          <p:nvPr>
            <p:ph idx="4" type="body"/>
          </p:nvPr>
        </p:nvSpPr>
        <p:spPr>
          <a:xfrm>
            <a:off x="717714" y="527162"/>
            <a:ext cx="517559" cy="43500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000"/>
              <a:buNone/>
            </a:pPr>
            <a:r>
              <a:t/>
            </a:r>
            <a:endParaRPr/>
          </a:p>
        </p:txBody>
      </p:sp>
      <p:sp>
        <p:nvSpPr>
          <p:cNvPr id="441" name="Google Shape;441;p16"/>
          <p:cNvSpPr/>
          <p:nvPr/>
        </p:nvSpPr>
        <p:spPr>
          <a:xfrm>
            <a:off x="630547" y="435225"/>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5400"/>
              <a:buFont typeface="Calibri"/>
              <a:buNone/>
            </a:pPr>
            <a:r>
              <a:rPr b="1" lang="es-CO" sz="2700">
                <a:solidFill>
                  <a:srgbClr val="FFFFFF"/>
                </a:solidFill>
                <a:latin typeface="Calibri"/>
                <a:ea typeface="Calibri"/>
                <a:cs typeface="Calibri"/>
                <a:sym typeface="Calibri"/>
              </a:rPr>
              <a:t>5</a:t>
            </a:r>
            <a:endParaRPr b="1" i="0" sz="2700" u="none" cap="none" strike="noStrike">
              <a:solidFill>
                <a:srgbClr val="FFFFFF"/>
              </a:solidFill>
              <a:latin typeface="Calibri"/>
              <a:ea typeface="Calibri"/>
              <a:cs typeface="Calibri"/>
              <a:sym typeface="Calibri"/>
            </a:endParaRPr>
          </a:p>
        </p:txBody>
      </p:sp>
      <p:sp>
        <p:nvSpPr>
          <p:cNvPr id="442" name="Google Shape;442;p16"/>
          <p:cNvSpPr txBox="1"/>
          <p:nvPr/>
        </p:nvSpPr>
        <p:spPr>
          <a:xfrm>
            <a:off x="1324220" y="902789"/>
            <a:ext cx="730898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800"/>
              <a:buFont typeface="Calibri"/>
              <a:buNone/>
            </a:pPr>
            <a:r>
              <a:rPr b="1" i="0" lang="es-CO" sz="1800" u="none" cap="none" strike="noStrike">
                <a:solidFill>
                  <a:srgbClr val="008080"/>
                </a:solidFill>
                <a:latin typeface="Calibri"/>
                <a:ea typeface="Calibri"/>
                <a:cs typeface="Calibri"/>
                <a:sym typeface="Calibri"/>
              </a:rPr>
              <a:t>TEMAS ESPECÍFICOS DEL PROYECTO DE RELEVANCIA PARA LA COMUNIDAD</a:t>
            </a:r>
            <a:endParaRPr b="1" i="0" sz="1800" u="none" cap="none" strike="noStrike">
              <a:solidFill>
                <a:srgbClr val="008080"/>
              </a:solidFill>
              <a:latin typeface="Calibri"/>
              <a:ea typeface="Calibri"/>
              <a:cs typeface="Calibri"/>
              <a:sym typeface="Calibri"/>
            </a:endParaRPr>
          </a:p>
        </p:txBody>
      </p:sp>
      <p:sp>
        <p:nvSpPr>
          <p:cNvPr id="443" name="Google Shape;443;p16"/>
          <p:cNvSpPr/>
          <p:nvPr/>
        </p:nvSpPr>
        <p:spPr>
          <a:xfrm>
            <a:off x="1324220" y="1331837"/>
            <a:ext cx="9921296" cy="619272"/>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7000"/>
              </a:lnSpc>
              <a:spcBef>
                <a:spcPts val="0"/>
              </a:spcBef>
              <a:spcAft>
                <a:spcPts val="0"/>
              </a:spcAft>
              <a:buClr>
                <a:srgbClr val="000000"/>
              </a:buClr>
              <a:buSzPts val="1600"/>
              <a:buFont typeface="Arial"/>
              <a:buChar char="•"/>
            </a:pPr>
            <a:r>
              <a:rPr b="0" i="0" lang="es-CO" sz="1600" u="none" cap="none" strike="noStrike">
                <a:solidFill>
                  <a:srgbClr val="000000"/>
                </a:solidFill>
                <a:latin typeface="Calibri"/>
                <a:ea typeface="Calibri"/>
                <a:cs typeface="Calibri"/>
                <a:sym typeface="Calibri"/>
              </a:rPr>
              <a:t>Se proyecta la intervención de la Avenida Agoberto Mejía entre la Intersección con la Avenida de Las Américas y la Avenida Manuel Cepeda Vargas con el siguiente perfil:</a:t>
            </a:r>
            <a:endParaRPr b="0" i="0" sz="1600" u="none" cap="none" strike="noStrike">
              <a:solidFill>
                <a:srgbClr val="000000"/>
              </a:solidFill>
              <a:latin typeface="Calibri"/>
              <a:ea typeface="Calibri"/>
              <a:cs typeface="Calibri"/>
              <a:sym typeface="Calibri"/>
            </a:endParaRPr>
          </a:p>
        </p:txBody>
      </p:sp>
      <p:pic>
        <p:nvPicPr>
          <p:cNvPr id="444" name="Google Shape;444;p16"/>
          <p:cNvPicPr preferRelativeResize="0"/>
          <p:nvPr/>
        </p:nvPicPr>
        <p:blipFill rotWithShape="1">
          <a:blip r:embed="rId3">
            <a:alphaModFix/>
          </a:blip>
          <a:srcRect b="0" l="0" r="0" t="0"/>
          <a:stretch/>
        </p:blipFill>
        <p:spPr>
          <a:xfrm>
            <a:off x="2400422" y="1854922"/>
            <a:ext cx="6746133" cy="2798326"/>
          </a:xfrm>
          <a:prstGeom prst="rect">
            <a:avLst/>
          </a:prstGeom>
          <a:noFill/>
          <a:ln>
            <a:noFill/>
          </a:ln>
        </p:spPr>
      </p:pic>
      <p:sp>
        <p:nvSpPr>
          <p:cNvPr id="445" name="Google Shape;445;p16"/>
          <p:cNvSpPr/>
          <p:nvPr/>
        </p:nvSpPr>
        <p:spPr>
          <a:xfrm>
            <a:off x="1324220" y="4653248"/>
            <a:ext cx="9921296" cy="135139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7000"/>
              </a:lnSpc>
              <a:spcBef>
                <a:spcPts val="0"/>
              </a:spcBef>
              <a:spcAft>
                <a:spcPts val="0"/>
              </a:spcAft>
              <a:buClr>
                <a:srgbClr val="000000"/>
              </a:buClr>
              <a:buSzPts val="1600"/>
              <a:buFont typeface="Arial"/>
              <a:buChar char="•"/>
            </a:pPr>
            <a:r>
              <a:rPr b="0" i="0" lang="es-CO" sz="1600" u="none" cap="none" strike="noStrike">
                <a:solidFill>
                  <a:srgbClr val="000000"/>
                </a:solidFill>
                <a:latin typeface="Calibri"/>
                <a:ea typeface="Calibri"/>
                <a:cs typeface="Calibri"/>
                <a:sym typeface="Calibri"/>
              </a:rPr>
              <a:t>El proyecto de Estudios y Diseños avanza con un ejecución el 37 % frente a un 40 % programado a corte del 6 de junio de 2022.</a:t>
            </a:r>
            <a:endParaRPr/>
          </a:p>
          <a:p>
            <a:pPr indent="-342900" lvl="0" marL="342900" marR="0" rtl="0" algn="l">
              <a:lnSpc>
                <a:spcPct val="107000"/>
              </a:lnSpc>
              <a:spcBef>
                <a:spcPts val="800"/>
              </a:spcBef>
              <a:spcAft>
                <a:spcPts val="0"/>
              </a:spcAft>
              <a:buClr>
                <a:srgbClr val="000000"/>
              </a:buClr>
              <a:buSzPts val="1600"/>
              <a:buFont typeface="Arial"/>
              <a:buChar char="•"/>
            </a:pPr>
            <a:r>
              <a:rPr b="0" i="0" lang="es-CO" sz="1600" u="none" cap="none" strike="noStrike">
                <a:solidFill>
                  <a:srgbClr val="000000"/>
                </a:solidFill>
                <a:latin typeface="Calibri"/>
                <a:ea typeface="Calibri"/>
                <a:cs typeface="Calibri"/>
                <a:sym typeface="Calibri"/>
              </a:rPr>
              <a:t>Se adelanta definición de línea de intervención y afectación predial para trámites de reserva vial.</a:t>
            </a:r>
            <a:endParaRPr/>
          </a:p>
          <a:p>
            <a:pPr indent="-342900" lvl="0" marL="342900" marR="0" rtl="0" algn="l">
              <a:lnSpc>
                <a:spcPct val="107000"/>
              </a:lnSpc>
              <a:spcBef>
                <a:spcPts val="800"/>
              </a:spcBef>
              <a:spcAft>
                <a:spcPts val="0"/>
              </a:spcAft>
              <a:buClr>
                <a:srgbClr val="000000"/>
              </a:buClr>
              <a:buSzPts val="1600"/>
              <a:buFont typeface="Arial"/>
              <a:buChar char="•"/>
            </a:pPr>
            <a:r>
              <a:rPr b="0" i="0" lang="es-CO" sz="1600" u="none" cap="none" strike="noStrike">
                <a:solidFill>
                  <a:srgbClr val="000000"/>
                </a:solidFill>
                <a:latin typeface="Calibri"/>
                <a:ea typeface="Calibri"/>
                <a:cs typeface="Calibri"/>
                <a:sym typeface="Calibri"/>
              </a:rPr>
              <a:t>De parte de consultoría e interventoría se adelantan reuniones 2 veces al mes con la comunidad y terceros. </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17"/>
          <p:cNvSpPr txBox="1"/>
          <p:nvPr>
            <p:ph type="title"/>
          </p:nvPr>
        </p:nvSpPr>
        <p:spPr>
          <a:xfrm>
            <a:off x="1430431" y="435225"/>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AV. CONSTITUCIÓN ENTRE AV. DE LAS AMÉRICAS Y AV. ALSACIA</a:t>
            </a:r>
            <a:endParaRPr/>
          </a:p>
        </p:txBody>
      </p:sp>
      <p:sp>
        <p:nvSpPr>
          <p:cNvPr id="452" name="Google Shape;452;p17"/>
          <p:cNvSpPr/>
          <p:nvPr/>
        </p:nvSpPr>
        <p:spPr>
          <a:xfrm>
            <a:off x="675020" y="24404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5400"/>
              <a:buFont typeface="Calibri"/>
              <a:buNone/>
            </a:pPr>
            <a:r>
              <a:rPr b="1" i="0" lang="es-CO" sz="2700" u="none" cap="none" strike="noStrike">
                <a:solidFill>
                  <a:srgbClr val="FFFFFF"/>
                </a:solidFill>
                <a:latin typeface="Calibri"/>
                <a:ea typeface="Calibri"/>
                <a:cs typeface="Calibri"/>
                <a:sym typeface="Calibri"/>
              </a:rPr>
              <a:t>5</a:t>
            </a:r>
            <a:endParaRPr b="1" i="0" sz="2700" u="none" cap="none" strike="noStrike">
              <a:solidFill>
                <a:srgbClr val="FFFFFF"/>
              </a:solidFill>
              <a:latin typeface="Calibri"/>
              <a:ea typeface="Calibri"/>
              <a:cs typeface="Calibri"/>
              <a:sym typeface="Calibri"/>
            </a:endParaRPr>
          </a:p>
        </p:txBody>
      </p:sp>
      <p:sp>
        <p:nvSpPr>
          <p:cNvPr id="453" name="Google Shape;453;p17"/>
          <p:cNvSpPr txBox="1"/>
          <p:nvPr/>
        </p:nvSpPr>
        <p:spPr>
          <a:xfrm>
            <a:off x="990638" y="2579391"/>
            <a:ext cx="5322181" cy="877143"/>
          </a:xfrm>
          <a:prstGeom prst="rect">
            <a:avLst/>
          </a:prstGeom>
          <a:noFill/>
          <a:ln>
            <a:noFill/>
          </a:ln>
        </p:spPr>
        <p:txBody>
          <a:bodyPr anchorCtr="0" anchor="t" bIns="22850" lIns="45700" spcFirstLastPara="1" rIns="45700" wrap="square" tIns="22850">
            <a:spAutoFit/>
          </a:bodyPr>
          <a:lstStyle/>
          <a:p>
            <a:pPr indent="0" lvl="0" marL="0" marR="0" rtl="0" algn="l">
              <a:lnSpc>
                <a:spcPct val="100000"/>
              </a:lnSpc>
              <a:spcBef>
                <a:spcPts val="0"/>
              </a:spcBef>
              <a:spcAft>
                <a:spcPts val="0"/>
              </a:spcAft>
              <a:buClr>
                <a:srgbClr val="000000"/>
              </a:buClr>
              <a:buSzPts val="4000"/>
              <a:buFont typeface="Calibri"/>
              <a:buNone/>
            </a:pPr>
            <a:r>
              <a:rPr b="1" i="0" lang="es-CO" sz="1800" u="none" cap="none" strike="noStrike">
                <a:solidFill>
                  <a:srgbClr val="008080"/>
                </a:solidFill>
                <a:latin typeface="Calibri"/>
                <a:ea typeface="Calibri"/>
                <a:cs typeface="Calibri"/>
                <a:sym typeface="Calibri"/>
              </a:rPr>
              <a:t>Descripción del Proyecto:</a:t>
            </a:r>
            <a:endParaRPr/>
          </a:p>
          <a:p>
            <a:pPr indent="0" lvl="0" marL="0" marR="0" rtl="0" algn="l">
              <a:lnSpc>
                <a:spcPct val="100000"/>
              </a:lnSpc>
              <a:spcBef>
                <a:spcPts val="0"/>
              </a:spcBef>
              <a:spcAft>
                <a:spcPts val="0"/>
              </a:spcAft>
              <a:buClr>
                <a:srgbClr val="000000"/>
              </a:buClr>
              <a:buSzPts val="4000"/>
              <a:buFont typeface="Calibri"/>
              <a:buNone/>
            </a:pPr>
            <a:r>
              <a:rPr b="0" i="0" lang="es-CO" sz="1800" u="none" cap="none" strike="noStrike">
                <a:solidFill>
                  <a:srgbClr val="000000"/>
                </a:solidFill>
                <a:latin typeface="Calibri"/>
                <a:ea typeface="Calibri"/>
                <a:cs typeface="Calibri"/>
                <a:sym typeface="Calibri"/>
              </a:rPr>
              <a:t>Realizar los estudios y diseños para realizar la intervención del tramo vial.</a:t>
            </a:r>
            <a:endParaRPr/>
          </a:p>
        </p:txBody>
      </p:sp>
      <p:sp>
        <p:nvSpPr>
          <p:cNvPr id="454" name="Google Shape;454;p17"/>
          <p:cNvSpPr txBox="1"/>
          <p:nvPr/>
        </p:nvSpPr>
        <p:spPr>
          <a:xfrm>
            <a:off x="990638" y="4751159"/>
            <a:ext cx="5322181" cy="333384"/>
          </a:xfrm>
          <a:prstGeom prst="rect">
            <a:avLst/>
          </a:prstGeom>
          <a:noFill/>
          <a:ln>
            <a:noFill/>
          </a:ln>
        </p:spPr>
        <p:txBody>
          <a:bodyPr anchorCtr="0" anchor="t" bIns="22850" lIns="45700" spcFirstLastPara="1" rIns="45700" wrap="square" tIns="22850">
            <a:noAutofit/>
          </a:bodyPr>
          <a:lstStyle/>
          <a:p>
            <a:pPr indent="0" lvl="0" marL="0" marR="0" rtl="0" algn="l">
              <a:lnSpc>
                <a:spcPct val="90000"/>
              </a:lnSpc>
              <a:spcBef>
                <a:spcPts val="0"/>
              </a:spcBef>
              <a:spcAft>
                <a:spcPts val="0"/>
              </a:spcAft>
              <a:buClr>
                <a:srgbClr val="3F3F3F"/>
              </a:buClr>
              <a:buSzPts val="3200"/>
              <a:buFont typeface="Calibri"/>
              <a:buNone/>
            </a:pPr>
            <a:r>
              <a:rPr b="1" i="0" lang="es-CO" sz="1800" u="none" cap="none" strike="noStrike">
                <a:solidFill>
                  <a:srgbClr val="008080"/>
                </a:solidFill>
                <a:latin typeface="Calibri"/>
                <a:ea typeface="Calibri"/>
                <a:cs typeface="Calibri"/>
                <a:sym typeface="Calibri"/>
              </a:rPr>
              <a:t>*Valor del proyecto: </a:t>
            </a:r>
            <a:r>
              <a:rPr b="1" i="0" lang="es-CO" sz="1800" u="none" cap="none" strike="noStrike">
                <a:solidFill>
                  <a:srgbClr val="3F3F3F"/>
                </a:solidFill>
                <a:latin typeface="Calibri"/>
                <a:ea typeface="Calibri"/>
                <a:cs typeface="Calibri"/>
                <a:sym typeface="Calibri"/>
              </a:rPr>
              <a:t>	</a:t>
            </a:r>
            <a:r>
              <a:rPr b="0" i="0" lang="es-CO" sz="1800" u="none" cap="none" strike="noStrike">
                <a:solidFill>
                  <a:srgbClr val="000000"/>
                </a:solidFill>
                <a:latin typeface="Calibri"/>
                <a:ea typeface="Calibri"/>
                <a:cs typeface="Calibri"/>
                <a:sym typeface="Calibri"/>
              </a:rPr>
              <a:t>$ 2.368.028.984 </a:t>
            </a:r>
            <a:r>
              <a:rPr b="1" i="0" lang="es-CO" sz="1800" u="none" cap="none" strike="noStrike">
                <a:solidFill>
                  <a:srgbClr val="3F3F3F"/>
                </a:solidFill>
                <a:latin typeface="Calibri"/>
                <a:ea typeface="Calibri"/>
                <a:cs typeface="Calibri"/>
                <a:sym typeface="Calibri"/>
              </a:rPr>
              <a:t>	</a:t>
            </a:r>
            <a:endParaRPr/>
          </a:p>
          <a:p>
            <a:pPr indent="0" lvl="0" marL="0" marR="0" rtl="0" algn="l">
              <a:lnSpc>
                <a:spcPct val="90000"/>
              </a:lnSpc>
              <a:spcBef>
                <a:spcPts val="1000"/>
              </a:spcBef>
              <a:spcAft>
                <a:spcPts val="0"/>
              </a:spcAft>
              <a:buClr>
                <a:srgbClr val="595959"/>
              </a:buClr>
              <a:buSzPts val="2800"/>
              <a:buFont typeface="Calibri"/>
              <a:buNone/>
            </a:pPr>
            <a:r>
              <a:t/>
            </a:r>
            <a:endParaRPr b="0" i="0" sz="1800" u="none" cap="none" strike="noStrike">
              <a:solidFill>
                <a:srgbClr val="595959"/>
              </a:solidFill>
              <a:latin typeface="Calibri"/>
              <a:ea typeface="Calibri"/>
              <a:cs typeface="Calibri"/>
              <a:sym typeface="Calibri"/>
            </a:endParaRPr>
          </a:p>
        </p:txBody>
      </p:sp>
      <p:sp>
        <p:nvSpPr>
          <p:cNvPr id="455" name="Google Shape;455;p17"/>
          <p:cNvSpPr txBox="1"/>
          <p:nvPr/>
        </p:nvSpPr>
        <p:spPr>
          <a:xfrm>
            <a:off x="999620" y="4153793"/>
            <a:ext cx="506818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800"/>
              <a:buFont typeface="Calibri"/>
              <a:buNone/>
            </a:pPr>
            <a:r>
              <a:rPr b="1" i="0" lang="es-CO" sz="1800" u="none" cap="none" strike="noStrike">
                <a:solidFill>
                  <a:srgbClr val="008080"/>
                </a:solidFill>
                <a:latin typeface="Calibri"/>
                <a:ea typeface="Calibri"/>
                <a:cs typeface="Calibri"/>
                <a:sym typeface="Calibri"/>
              </a:rPr>
              <a:t>Avance 6/06/2022: 	</a:t>
            </a:r>
            <a:r>
              <a:rPr b="0" i="0" lang="es-CO" sz="1800" u="none" cap="none" strike="noStrike">
                <a:solidFill>
                  <a:srgbClr val="000000"/>
                </a:solidFill>
                <a:latin typeface="Calibri"/>
                <a:ea typeface="Calibri"/>
                <a:cs typeface="Calibri"/>
                <a:sym typeface="Calibri"/>
              </a:rPr>
              <a:t>27,56%</a:t>
            </a:r>
            <a:endParaRPr/>
          </a:p>
        </p:txBody>
      </p:sp>
      <p:sp>
        <p:nvSpPr>
          <p:cNvPr id="456" name="Google Shape;456;p17"/>
          <p:cNvSpPr txBox="1"/>
          <p:nvPr/>
        </p:nvSpPr>
        <p:spPr>
          <a:xfrm>
            <a:off x="1164120" y="888445"/>
            <a:ext cx="3557449"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Calibri"/>
              <a:buNone/>
            </a:pPr>
            <a:r>
              <a:rPr b="1" i="0" lang="es-CO" sz="1400" u="none" cap="none" strike="noStrike">
                <a:solidFill>
                  <a:srgbClr val="000000"/>
                </a:solidFill>
                <a:latin typeface="Calibri"/>
                <a:ea typeface="Calibri"/>
                <a:cs typeface="Calibri"/>
                <a:sym typeface="Calibri"/>
              </a:rPr>
              <a:t>CONTRATO CONSULTORÍA: </a:t>
            </a:r>
            <a:r>
              <a:rPr b="0" i="0" lang="es-CO" sz="1400" u="none" cap="none" strike="noStrike">
                <a:solidFill>
                  <a:srgbClr val="000000"/>
                </a:solidFill>
                <a:latin typeface="Calibri"/>
                <a:ea typeface="Calibri"/>
                <a:cs typeface="Calibri"/>
                <a:sym typeface="Calibri"/>
              </a:rPr>
              <a:t>IDU-1801-2021</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Calibri"/>
              <a:buNone/>
            </a:pPr>
            <a:r>
              <a:rPr b="1" i="0" lang="es-CO" sz="1400" u="none" cap="none" strike="noStrike">
                <a:solidFill>
                  <a:srgbClr val="000000"/>
                </a:solidFill>
                <a:latin typeface="Calibri"/>
                <a:ea typeface="Calibri"/>
                <a:cs typeface="Calibri"/>
                <a:sym typeface="Calibri"/>
              </a:rPr>
              <a:t>CONTRATO INTERVENTORÍA: </a:t>
            </a:r>
            <a:r>
              <a:rPr b="0" i="0" lang="es-CO" sz="1400" u="none" cap="none" strike="noStrike">
                <a:solidFill>
                  <a:srgbClr val="000000"/>
                </a:solidFill>
                <a:latin typeface="Calibri"/>
                <a:ea typeface="Calibri"/>
                <a:cs typeface="Calibri"/>
                <a:sym typeface="Calibri"/>
              </a:rPr>
              <a:t>IDU-1793-2021</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57" name="Google Shape;457;p17"/>
          <p:cNvSpPr txBox="1"/>
          <p:nvPr/>
        </p:nvSpPr>
        <p:spPr>
          <a:xfrm>
            <a:off x="1157801" y="5049145"/>
            <a:ext cx="241861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F3F3F"/>
              </a:buClr>
              <a:buSzPts val="1400"/>
              <a:buFont typeface="Calibri"/>
              <a:buNone/>
            </a:pPr>
            <a:r>
              <a:rPr b="0" i="0" lang="es-CO" sz="1400" u="none" cap="none" strike="noStrike">
                <a:solidFill>
                  <a:srgbClr val="3F3F3F"/>
                </a:solidFill>
                <a:latin typeface="Calibri"/>
                <a:ea typeface="Calibri"/>
                <a:cs typeface="Calibri"/>
                <a:sym typeface="Calibri"/>
              </a:rPr>
              <a:t>*Incluye valor de interventoría</a:t>
            </a:r>
            <a:endParaRPr b="0" i="0" sz="1400" u="none" cap="none" strike="noStrike">
              <a:solidFill>
                <a:srgbClr val="595959"/>
              </a:solidFill>
              <a:latin typeface="Calibri"/>
              <a:ea typeface="Calibri"/>
              <a:cs typeface="Calibri"/>
              <a:sym typeface="Calibri"/>
            </a:endParaRPr>
          </a:p>
        </p:txBody>
      </p:sp>
      <p:sp>
        <p:nvSpPr>
          <p:cNvPr id="458" name="Google Shape;458;p17"/>
          <p:cNvSpPr txBox="1"/>
          <p:nvPr/>
        </p:nvSpPr>
        <p:spPr>
          <a:xfrm>
            <a:off x="1157801" y="5817751"/>
            <a:ext cx="506818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800"/>
              <a:buFont typeface="Calibri"/>
              <a:buNone/>
            </a:pPr>
            <a:r>
              <a:rPr b="0" i="0" lang="es-CO" sz="1800" u="none" cap="none" strike="noStrike">
                <a:solidFill>
                  <a:srgbClr val="008080"/>
                </a:solidFill>
                <a:latin typeface="Calibri"/>
                <a:ea typeface="Calibri"/>
                <a:cs typeface="Calibri"/>
                <a:sym typeface="Calibri"/>
              </a:rPr>
              <a:t>Fecha de Finalización Proyectada:</a:t>
            </a:r>
            <a:endParaRPr/>
          </a:p>
          <a:p>
            <a:pPr indent="0" lvl="0" marL="0" marR="0" rtl="0" algn="l">
              <a:lnSpc>
                <a:spcPct val="100000"/>
              </a:lnSpc>
              <a:spcBef>
                <a:spcPts val="0"/>
              </a:spcBef>
              <a:spcAft>
                <a:spcPts val="0"/>
              </a:spcAft>
              <a:buClr>
                <a:srgbClr val="008080"/>
              </a:buClr>
              <a:buSzPts val="1800"/>
              <a:buFont typeface="Calibri"/>
              <a:buNone/>
            </a:pPr>
            <a:r>
              <a:rPr b="0" i="0" lang="es-CO" sz="1800" u="none" cap="none" strike="noStrike">
                <a:solidFill>
                  <a:srgbClr val="008080"/>
                </a:solidFill>
                <a:latin typeface="Calibri"/>
                <a:ea typeface="Calibri"/>
                <a:cs typeface="Calibri"/>
                <a:sym typeface="Calibri"/>
              </a:rPr>
              <a:t>Estudios y Diseños		</a:t>
            </a:r>
            <a:r>
              <a:rPr b="0" i="0" lang="es-CO" sz="1800" u="none" cap="none" strike="noStrike">
                <a:solidFill>
                  <a:srgbClr val="000000"/>
                </a:solidFill>
                <a:latin typeface="Calibri"/>
                <a:ea typeface="Calibri"/>
                <a:cs typeface="Calibri"/>
                <a:sym typeface="Calibri"/>
              </a:rPr>
              <a:t>2 de noviembre 2022</a:t>
            </a:r>
            <a:endParaRPr/>
          </a:p>
        </p:txBody>
      </p:sp>
      <p:sp>
        <p:nvSpPr>
          <p:cNvPr id="459" name="Google Shape;459;p17"/>
          <p:cNvSpPr txBox="1"/>
          <p:nvPr/>
        </p:nvSpPr>
        <p:spPr>
          <a:xfrm>
            <a:off x="860846" y="1555650"/>
            <a:ext cx="5462035" cy="8617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800"/>
              <a:buFont typeface="Calibri"/>
              <a:buNone/>
            </a:pPr>
            <a:r>
              <a:rPr b="1" i="0" lang="es-CO" sz="1800" u="none" cap="none" strike="noStrike">
                <a:solidFill>
                  <a:srgbClr val="008080"/>
                </a:solidFill>
                <a:latin typeface="Calibri"/>
                <a:ea typeface="Calibri"/>
                <a:cs typeface="Calibri"/>
                <a:sym typeface="Calibri"/>
              </a:rPr>
              <a:t>Objeto: </a:t>
            </a:r>
            <a:r>
              <a:rPr b="0" i="0" lang="es-CO" sz="1600" u="none" cap="none" strike="noStrike">
                <a:solidFill>
                  <a:srgbClr val="000000"/>
                </a:solidFill>
                <a:latin typeface="Calibri"/>
                <a:ea typeface="Calibri"/>
                <a:cs typeface="Calibri"/>
                <a:sym typeface="Calibri"/>
              </a:rPr>
              <a:t>ESTUDIOS Y DISEÑOS DE LA AVENIDA CONSTITUCIÓN ENTRE LA AVENIDA DE LAS AMÉRICAS (AC 6) Y LA AVENIDA ALSACIA (AC 12) EN BOGOTÁ D.C.</a:t>
            </a:r>
            <a:endParaRPr b="0" i="0" sz="1800" u="none" cap="none" strike="noStrike">
              <a:solidFill>
                <a:srgbClr val="000000"/>
              </a:solidFill>
              <a:latin typeface="Calibri"/>
              <a:ea typeface="Calibri"/>
              <a:cs typeface="Calibri"/>
              <a:sym typeface="Calibri"/>
            </a:endParaRPr>
          </a:p>
        </p:txBody>
      </p:sp>
      <p:sp>
        <p:nvSpPr>
          <p:cNvPr id="460" name="Google Shape;460;p17"/>
          <p:cNvSpPr txBox="1"/>
          <p:nvPr/>
        </p:nvSpPr>
        <p:spPr>
          <a:xfrm>
            <a:off x="990638" y="3684568"/>
            <a:ext cx="47488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800"/>
              <a:buFont typeface="Calibri"/>
              <a:buNone/>
            </a:pPr>
            <a:r>
              <a:rPr b="1" i="0" lang="es-CO" sz="1800" u="none" cap="none" strike="noStrike">
                <a:solidFill>
                  <a:srgbClr val="008080"/>
                </a:solidFill>
                <a:latin typeface="Calibri"/>
                <a:ea typeface="Calibri"/>
                <a:cs typeface="Calibri"/>
                <a:sym typeface="Calibri"/>
              </a:rPr>
              <a:t>Localización</a:t>
            </a:r>
            <a:r>
              <a:rPr b="0" i="0" lang="es-CO" sz="1800" u="none" cap="none" strike="noStrike">
                <a:solidFill>
                  <a:srgbClr val="000000"/>
                </a:solidFill>
                <a:latin typeface="Calibri"/>
                <a:ea typeface="Calibri"/>
                <a:cs typeface="Calibri"/>
                <a:sym typeface="Calibri"/>
              </a:rPr>
              <a:t> Carrera 68D entre Calle 6 y Calle 12.</a:t>
            </a:r>
            <a:endParaRPr b="0" i="0" sz="1800" u="none" cap="none" strike="noStrike">
              <a:solidFill>
                <a:srgbClr val="000000"/>
              </a:solidFill>
              <a:latin typeface="Calibri"/>
              <a:ea typeface="Calibri"/>
              <a:cs typeface="Calibri"/>
              <a:sym typeface="Calibri"/>
            </a:endParaRPr>
          </a:p>
        </p:txBody>
      </p:sp>
      <p:sp>
        <p:nvSpPr>
          <p:cNvPr id="461" name="Google Shape;461;p17"/>
          <p:cNvSpPr txBox="1"/>
          <p:nvPr/>
        </p:nvSpPr>
        <p:spPr>
          <a:xfrm>
            <a:off x="1157801" y="5372787"/>
            <a:ext cx="468141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800"/>
              <a:buFont typeface="Calibri"/>
              <a:buNone/>
            </a:pPr>
            <a:r>
              <a:rPr b="0" i="0" lang="es-CO" sz="1800" u="none" cap="none" strike="noStrike">
                <a:solidFill>
                  <a:srgbClr val="008080"/>
                </a:solidFill>
                <a:latin typeface="Calibri"/>
                <a:ea typeface="Calibri"/>
                <a:cs typeface="Calibri"/>
                <a:sym typeface="Calibri"/>
              </a:rPr>
              <a:t>Fecha de inicio: 		</a:t>
            </a:r>
            <a:r>
              <a:rPr b="0" i="0" lang="es-CO" sz="1800" u="none" cap="none" strike="noStrike">
                <a:solidFill>
                  <a:srgbClr val="000000"/>
                </a:solidFill>
                <a:latin typeface="Calibri"/>
                <a:ea typeface="Calibri"/>
                <a:cs typeface="Calibri"/>
                <a:sym typeface="Calibri"/>
              </a:rPr>
              <a:t>3 de febrero 2022</a:t>
            </a:r>
            <a:endParaRPr b="0" i="0" sz="1800" u="none" cap="none" strike="noStrike">
              <a:solidFill>
                <a:srgbClr val="000000"/>
              </a:solidFill>
              <a:latin typeface="Calibri"/>
              <a:ea typeface="Calibri"/>
              <a:cs typeface="Calibri"/>
              <a:sym typeface="Calibri"/>
            </a:endParaRPr>
          </a:p>
        </p:txBody>
      </p:sp>
      <p:pic>
        <p:nvPicPr>
          <p:cNvPr id="462" name="Google Shape;462;p17"/>
          <p:cNvPicPr preferRelativeResize="0"/>
          <p:nvPr/>
        </p:nvPicPr>
        <p:blipFill rotWithShape="1">
          <a:blip r:embed="rId3">
            <a:alphaModFix/>
          </a:blip>
          <a:srcRect b="0" l="0" r="0" t="0"/>
          <a:stretch/>
        </p:blipFill>
        <p:spPr>
          <a:xfrm>
            <a:off x="6142485" y="1536603"/>
            <a:ext cx="5270859" cy="419111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18"/>
          <p:cNvSpPr txBox="1"/>
          <p:nvPr>
            <p:ph idx="5" type="body"/>
          </p:nvPr>
        </p:nvSpPr>
        <p:spPr>
          <a:xfrm>
            <a:off x="717714" y="527162"/>
            <a:ext cx="517559" cy="43500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000"/>
              <a:buNone/>
            </a:pPr>
            <a:r>
              <a:t/>
            </a:r>
            <a:endParaRPr/>
          </a:p>
        </p:txBody>
      </p:sp>
      <p:sp>
        <p:nvSpPr>
          <p:cNvPr id="469" name="Google Shape;469;p18"/>
          <p:cNvSpPr/>
          <p:nvPr/>
        </p:nvSpPr>
        <p:spPr>
          <a:xfrm>
            <a:off x="630547" y="420063"/>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5400"/>
              <a:buFont typeface="Calibri"/>
              <a:buNone/>
            </a:pPr>
            <a:r>
              <a:rPr b="1" lang="es-CO" sz="2700">
                <a:solidFill>
                  <a:srgbClr val="FFFFFF"/>
                </a:solidFill>
                <a:latin typeface="Calibri"/>
                <a:ea typeface="Calibri"/>
                <a:cs typeface="Calibri"/>
                <a:sym typeface="Calibri"/>
              </a:rPr>
              <a:t>5</a:t>
            </a:r>
            <a:endParaRPr b="1" i="0" sz="2700" u="none" cap="none" strike="noStrike">
              <a:solidFill>
                <a:srgbClr val="FFFFFF"/>
              </a:solidFill>
              <a:latin typeface="Calibri"/>
              <a:ea typeface="Calibri"/>
              <a:cs typeface="Calibri"/>
              <a:sym typeface="Calibri"/>
            </a:endParaRPr>
          </a:p>
        </p:txBody>
      </p:sp>
      <p:sp>
        <p:nvSpPr>
          <p:cNvPr id="470" name="Google Shape;470;p18"/>
          <p:cNvSpPr txBox="1"/>
          <p:nvPr/>
        </p:nvSpPr>
        <p:spPr>
          <a:xfrm>
            <a:off x="8398638" y="379569"/>
            <a:ext cx="346607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Calibri"/>
              <a:buNone/>
            </a:pPr>
            <a:r>
              <a:rPr b="1" i="0" lang="es-CO" sz="1400" u="none" cap="none" strike="noStrike">
                <a:solidFill>
                  <a:srgbClr val="000000"/>
                </a:solidFill>
                <a:latin typeface="Calibri"/>
                <a:ea typeface="Calibri"/>
                <a:cs typeface="Calibri"/>
                <a:sym typeface="Calibri"/>
              </a:rPr>
              <a:t>CONTRATO OBRA: </a:t>
            </a:r>
            <a:r>
              <a:rPr b="0" i="0" lang="es-CO" sz="1400" u="none" cap="none" strike="noStrike">
                <a:solidFill>
                  <a:srgbClr val="000000"/>
                </a:solidFill>
                <a:latin typeface="Calibri"/>
                <a:ea typeface="Calibri"/>
                <a:cs typeface="Calibri"/>
                <a:sym typeface="Calibri"/>
              </a:rPr>
              <a:t>IDU-1801-2021</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Calibri"/>
              <a:buNone/>
            </a:pPr>
            <a:r>
              <a:rPr b="1" i="0" lang="es-CO" sz="1400" u="none" cap="none" strike="noStrike">
                <a:solidFill>
                  <a:srgbClr val="000000"/>
                </a:solidFill>
                <a:latin typeface="Calibri"/>
                <a:ea typeface="Calibri"/>
                <a:cs typeface="Calibri"/>
                <a:sym typeface="Calibri"/>
              </a:rPr>
              <a:t>CONTRATO INTERVENTORÍA: </a:t>
            </a:r>
            <a:r>
              <a:rPr b="0" i="0" lang="es-CO" sz="1400" u="none" cap="none" strike="noStrike">
                <a:solidFill>
                  <a:srgbClr val="000000"/>
                </a:solidFill>
                <a:latin typeface="Calibri"/>
                <a:ea typeface="Calibri"/>
                <a:cs typeface="Calibri"/>
                <a:sym typeface="Calibri"/>
              </a:rPr>
              <a:t>IDU-1793-2021</a:t>
            </a:r>
            <a:endParaRPr b="0" i="0" sz="1400" u="none" cap="none" strike="noStrike">
              <a:solidFill>
                <a:srgbClr val="000000"/>
              </a:solidFill>
              <a:latin typeface="Calibri"/>
              <a:ea typeface="Calibri"/>
              <a:cs typeface="Calibri"/>
              <a:sym typeface="Calibri"/>
            </a:endParaRPr>
          </a:p>
        </p:txBody>
      </p:sp>
      <p:sp>
        <p:nvSpPr>
          <p:cNvPr id="471" name="Google Shape;471;p18"/>
          <p:cNvSpPr txBox="1"/>
          <p:nvPr/>
        </p:nvSpPr>
        <p:spPr>
          <a:xfrm>
            <a:off x="1324220" y="902789"/>
            <a:ext cx="716343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800"/>
              <a:buFont typeface="Calibri"/>
              <a:buNone/>
            </a:pPr>
            <a:r>
              <a:rPr b="0" i="0" lang="es-CO" sz="1800" u="none" cap="none" strike="noStrike">
                <a:solidFill>
                  <a:srgbClr val="008080"/>
                </a:solidFill>
                <a:latin typeface="Calibri"/>
                <a:ea typeface="Calibri"/>
                <a:cs typeface="Calibri"/>
                <a:sym typeface="Calibri"/>
              </a:rPr>
              <a:t>TEMAS ESPECÍFICOS DEL PROYECTO DE RELEVANCIA PARA LA COMUNIDAD</a:t>
            </a:r>
            <a:endParaRPr b="0" i="0" sz="1800" u="none" cap="none" strike="noStrike">
              <a:solidFill>
                <a:srgbClr val="008080"/>
              </a:solidFill>
              <a:latin typeface="Calibri"/>
              <a:ea typeface="Calibri"/>
              <a:cs typeface="Calibri"/>
              <a:sym typeface="Calibri"/>
            </a:endParaRPr>
          </a:p>
        </p:txBody>
      </p:sp>
      <p:sp>
        <p:nvSpPr>
          <p:cNvPr id="472" name="Google Shape;472;p18"/>
          <p:cNvSpPr txBox="1"/>
          <p:nvPr/>
        </p:nvSpPr>
        <p:spPr>
          <a:xfrm>
            <a:off x="5286463" y="4652718"/>
            <a:ext cx="273613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800"/>
              <a:buFont typeface="Calibri"/>
              <a:buNone/>
            </a:pPr>
            <a:r>
              <a:rPr b="0" i="0" lang="es-CO" sz="1800" u="none" cap="none" strike="noStrike">
                <a:solidFill>
                  <a:srgbClr val="008080"/>
                </a:solidFill>
                <a:latin typeface="Calibri"/>
                <a:ea typeface="Calibri"/>
                <a:cs typeface="Calibri"/>
                <a:sym typeface="Calibri"/>
              </a:rPr>
              <a:t>BENEFICIOS DEL PROYECTO</a:t>
            </a:r>
            <a:endParaRPr b="0" i="0" sz="1800" u="none" cap="none" strike="noStrike">
              <a:solidFill>
                <a:srgbClr val="008080"/>
              </a:solidFill>
              <a:latin typeface="Calibri"/>
              <a:ea typeface="Calibri"/>
              <a:cs typeface="Calibri"/>
              <a:sym typeface="Calibri"/>
            </a:endParaRPr>
          </a:p>
        </p:txBody>
      </p:sp>
      <p:sp>
        <p:nvSpPr>
          <p:cNvPr id="473" name="Google Shape;473;p18"/>
          <p:cNvSpPr txBox="1"/>
          <p:nvPr/>
        </p:nvSpPr>
        <p:spPr>
          <a:xfrm>
            <a:off x="5451160" y="1370412"/>
            <a:ext cx="201254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s-CO" sz="1800" u="none" cap="none" strike="noStrike">
                <a:solidFill>
                  <a:srgbClr val="000000"/>
                </a:solidFill>
                <a:latin typeface="Calibri"/>
                <a:ea typeface="Calibri"/>
                <a:cs typeface="Calibri"/>
                <a:sym typeface="Calibri"/>
              </a:rPr>
              <a:t>Tramo 1 ubicado entre la Av. Alsacia y la Calle 8</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474" name="Google Shape;474;p18"/>
          <p:cNvPicPr preferRelativeResize="0"/>
          <p:nvPr/>
        </p:nvPicPr>
        <p:blipFill rotWithShape="1">
          <a:blip r:embed="rId3">
            <a:alphaModFix/>
          </a:blip>
          <a:srcRect b="-323" l="0" r="0" t="475"/>
          <a:stretch/>
        </p:blipFill>
        <p:spPr>
          <a:xfrm>
            <a:off x="7299006" y="1429789"/>
            <a:ext cx="4198860" cy="2926080"/>
          </a:xfrm>
          <a:prstGeom prst="rect">
            <a:avLst/>
          </a:prstGeom>
          <a:noFill/>
          <a:ln>
            <a:noFill/>
          </a:ln>
        </p:spPr>
      </p:pic>
      <p:pic>
        <p:nvPicPr>
          <p:cNvPr descr="Diagrama, Esquemático&#10;&#10;Descripción generada automáticamente" id="475" name="Google Shape;475;p18"/>
          <p:cNvPicPr preferRelativeResize="0"/>
          <p:nvPr/>
        </p:nvPicPr>
        <p:blipFill rotWithShape="1">
          <a:blip r:embed="rId4">
            <a:alphaModFix/>
          </a:blip>
          <a:srcRect b="0" l="0" r="0" t="0"/>
          <a:stretch/>
        </p:blipFill>
        <p:spPr>
          <a:xfrm>
            <a:off x="1324220" y="1397968"/>
            <a:ext cx="2368182" cy="3485583"/>
          </a:xfrm>
          <a:prstGeom prst="rect">
            <a:avLst/>
          </a:prstGeom>
          <a:noFill/>
          <a:ln cap="flat" cmpd="sng" w="9525">
            <a:solidFill>
              <a:schemeClr val="dk1"/>
            </a:solidFill>
            <a:prstDash val="solid"/>
            <a:round/>
            <a:headEnd len="sm" w="sm" type="none"/>
            <a:tailEnd len="sm" w="sm" type="none"/>
          </a:ln>
        </p:spPr>
      </p:pic>
      <p:sp>
        <p:nvSpPr>
          <p:cNvPr id="476" name="Google Shape;476;p18"/>
          <p:cNvSpPr txBox="1"/>
          <p:nvPr/>
        </p:nvSpPr>
        <p:spPr>
          <a:xfrm>
            <a:off x="3730206" y="3214414"/>
            <a:ext cx="1683149"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s-CO" sz="1800" u="none" cap="none" strike="noStrike">
                <a:solidFill>
                  <a:srgbClr val="000000"/>
                </a:solidFill>
                <a:latin typeface="Calibri"/>
                <a:ea typeface="Calibri"/>
                <a:cs typeface="Calibri"/>
                <a:sym typeface="Calibri"/>
              </a:rPr>
              <a:t>Tramo 2 ubicado entre la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0" i="0" lang="es-CO" sz="1800" u="none" cap="none" strike="noStrike">
                <a:solidFill>
                  <a:srgbClr val="000000"/>
                </a:solidFill>
                <a:latin typeface="Calibri"/>
                <a:ea typeface="Calibri"/>
                <a:cs typeface="Calibri"/>
                <a:sym typeface="Calibri"/>
              </a:rPr>
              <a:t>Calle 8 y Av. de las Américas.</a:t>
            </a:r>
            <a:endParaRPr b="0" i="0" sz="1800" u="none" cap="none" strike="noStrike">
              <a:solidFill>
                <a:srgbClr val="000000"/>
              </a:solidFill>
              <a:latin typeface="Calibri"/>
              <a:ea typeface="Calibri"/>
              <a:cs typeface="Calibri"/>
              <a:sym typeface="Calibri"/>
            </a:endParaRPr>
          </a:p>
        </p:txBody>
      </p:sp>
      <p:pic>
        <p:nvPicPr>
          <p:cNvPr id="477" name="Google Shape;477;p18"/>
          <p:cNvPicPr preferRelativeResize="0"/>
          <p:nvPr/>
        </p:nvPicPr>
        <p:blipFill rotWithShape="1">
          <a:blip r:embed="rId5">
            <a:alphaModFix/>
          </a:blip>
          <a:srcRect b="0" l="0" r="0" t="0"/>
          <a:stretch/>
        </p:blipFill>
        <p:spPr>
          <a:xfrm>
            <a:off x="999620" y="5075360"/>
            <a:ext cx="4147013" cy="723574"/>
          </a:xfrm>
          <a:prstGeom prst="rect">
            <a:avLst/>
          </a:prstGeom>
          <a:noFill/>
          <a:ln>
            <a:noFill/>
          </a:ln>
        </p:spPr>
      </p:pic>
      <p:sp>
        <p:nvSpPr>
          <p:cNvPr id="478" name="Google Shape;478;p18"/>
          <p:cNvSpPr txBox="1"/>
          <p:nvPr/>
        </p:nvSpPr>
        <p:spPr>
          <a:xfrm>
            <a:off x="5651117" y="5055047"/>
            <a:ext cx="4480559" cy="175432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Calibri"/>
              <a:buNone/>
            </a:pPr>
            <a:r>
              <a:rPr b="0" i="0" lang="es-CO" sz="1200" u="none" cap="none" strike="noStrike">
                <a:solidFill>
                  <a:srgbClr val="000000"/>
                </a:solidFill>
                <a:latin typeface="Calibri"/>
                <a:ea typeface="Calibri"/>
                <a:cs typeface="Calibri"/>
                <a:sym typeface="Calibri"/>
              </a:rPr>
              <a:t>Este proyecto fue planteado debido a que los espacios no garantizan la movilidad, la seguridad, el bienestar, ni las condiciones de accesibilidad a los peatones en especial a la población con</a:t>
            </a:r>
            <a:endParaRPr/>
          </a:p>
          <a:p>
            <a:pPr indent="0" lvl="0" marL="0" marR="0" rtl="0" algn="just">
              <a:lnSpc>
                <a:spcPct val="100000"/>
              </a:lnSpc>
              <a:spcBef>
                <a:spcPts val="0"/>
              </a:spcBef>
              <a:spcAft>
                <a:spcPts val="0"/>
              </a:spcAft>
              <a:buClr>
                <a:srgbClr val="000000"/>
              </a:buClr>
              <a:buSzPts val="1200"/>
              <a:buFont typeface="Calibri"/>
              <a:buNone/>
            </a:pPr>
            <a:r>
              <a:rPr b="0" i="0" lang="es-CO" sz="1200" u="none" cap="none" strike="noStrike">
                <a:solidFill>
                  <a:srgbClr val="000000"/>
                </a:solidFill>
                <a:latin typeface="Calibri"/>
                <a:ea typeface="Calibri"/>
                <a:cs typeface="Calibri"/>
                <a:sym typeface="Calibri"/>
              </a:rPr>
              <a:t>movilidad reducida. Se desarrolló el estudio a nivel de factibilidad, y la ingeniería de valor de dicha factibilidad, dando cumplimiento</a:t>
            </a:r>
            <a:endParaRPr/>
          </a:p>
          <a:p>
            <a:pPr indent="0" lvl="0" marL="0" marR="0" rtl="0" algn="just">
              <a:lnSpc>
                <a:spcPct val="100000"/>
              </a:lnSpc>
              <a:spcBef>
                <a:spcPts val="0"/>
              </a:spcBef>
              <a:spcAft>
                <a:spcPts val="0"/>
              </a:spcAft>
              <a:buClr>
                <a:srgbClr val="000000"/>
              </a:buClr>
              <a:buSzPts val="1200"/>
              <a:buFont typeface="Calibri"/>
              <a:buNone/>
            </a:pPr>
            <a:r>
              <a:rPr b="0" i="0" lang="es-CO" sz="1200" u="none" cap="none" strike="noStrike">
                <a:solidFill>
                  <a:srgbClr val="000000"/>
                </a:solidFill>
                <a:latin typeface="Calibri"/>
                <a:ea typeface="Calibri"/>
                <a:cs typeface="Calibri"/>
                <a:sym typeface="Calibri"/>
              </a:rPr>
              <a:t>al fallo de segunda instancia de la Acción Popular 2009-00052.</a:t>
            </a:r>
            <a:endParaRPr/>
          </a:p>
          <a:p>
            <a:pPr indent="0" lvl="0" marL="0" marR="0" rtl="0" algn="just">
              <a:lnSpc>
                <a:spcPct val="100000"/>
              </a:lnSpc>
              <a:spcBef>
                <a:spcPts val="0"/>
              </a:spcBef>
              <a:spcAft>
                <a:spcPts val="0"/>
              </a:spcAft>
              <a:buClr>
                <a:srgbClr val="000000"/>
              </a:buClr>
              <a:buSzPts val="1200"/>
              <a:buFont typeface="Calibri"/>
              <a:buNone/>
            </a:pPr>
            <a:r>
              <a:rPr b="0" i="0" lang="es-CO" sz="1200" u="none" cap="none" strike="noStrike">
                <a:solidFill>
                  <a:srgbClr val="000000"/>
                </a:solidFill>
                <a:latin typeface="Calibri"/>
                <a:ea typeface="Calibri"/>
                <a:cs typeface="Calibri"/>
                <a:sym typeface="Calibri"/>
              </a:rPr>
              <a:t>Este proyecto empalma con el  contrato IDU-926-2017, el cual, contempla los estudios de la Av. Constitución desde la Av. Alsacia hasta la Av. Centenario.</a:t>
            </a:r>
            <a:endParaRPr b="0" i="0" sz="1200" u="none" cap="none" strike="noStrike">
              <a:solidFill>
                <a:srgbClr val="000000"/>
              </a:solidFill>
              <a:latin typeface="Calibri"/>
              <a:ea typeface="Calibri"/>
              <a:cs typeface="Calibri"/>
              <a:sym typeface="Calibri"/>
            </a:endParaRPr>
          </a:p>
        </p:txBody>
      </p:sp>
      <p:sp>
        <p:nvSpPr>
          <p:cNvPr id="479" name="Google Shape;479;p18"/>
          <p:cNvSpPr txBox="1"/>
          <p:nvPr/>
        </p:nvSpPr>
        <p:spPr>
          <a:xfrm>
            <a:off x="999620" y="5798934"/>
            <a:ext cx="3715789"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Calibri"/>
              <a:buNone/>
            </a:pPr>
            <a:r>
              <a:rPr b="0" i="0" lang="es-CO" sz="1200" u="none" cap="none" strike="noStrike">
                <a:solidFill>
                  <a:srgbClr val="000000"/>
                </a:solidFill>
                <a:latin typeface="Calibri"/>
                <a:ea typeface="Calibri"/>
                <a:cs typeface="Calibri"/>
                <a:sym typeface="Calibri"/>
              </a:rPr>
              <a:t>Indirecto: Aproximadamente 207.683 habitantes (Población año 2009). UPZ Zona Industrial, Puente Aranda, Bavaria, San Rafael y distribuidos en 6 barrios Lusitana, Salazar Gómez, Hipotecho, Hipotecho Sur, Marsella</a:t>
            </a:r>
            <a:endParaRPr b="0" i="0" sz="12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19"/>
          <p:cNvSpPr txBox="1"/>
          <p:nvPr>
            <p:ph type="title"/>
          </p:nvPr>
        </p:nvSpPr>
        <p:spPr>
          <a:xfrm>
            <a:off x="1430431" y="435225"/>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PASEOS COMERCIALES LOCALIDAD DE KENNEDY</a:t>
            </a:r>
            <a:endParaRPr/>
          </a:p>
        </p:txBody>
      </p:sp>
      <p:sp>
        <p:nvSpPr>
          <p:cNvPr id="486" name="Google Shape;486;p19"/>
          <p:cNvSpPr/>
          <p:nvPr/>
        </p:nvSpPr>
        <p:spPr>
          <a:xfrm>
            <a:off x="648076" y="435225"/>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5400"/>
              <a:buFont typeface="Calibri"/>
              <a:buNone/>
            </a:pPr>
            <a:r>
              <a:rPr b="1" lang="es-CO" sz="2700">
                <a:solidFill>
                  <a:srgbClr val="FFFFFF"/>
                </a:solidFill>
                <a:latin typeface="Calibri"/>
                <a:ea typeface="Calibri"/>
                <a:cs typeface="Calibri"/>
                <a:sym typeface="Calibri"/>
              </a:rPr>
              <a:t>5</a:t>
            </a:r>
            <a:endParaRPr b="1" i="0" sz="2700" u="none" cap="none" strike="noStrike">
              <a:solidFill>
                <a:srgbClr val="FFFFFF"/>
              </a:solidFill>
              <a:latin typeface="Calibri"/>
              <a:ea typeface="Calibri"/>
              <a:cs typeface="Calibri"/>
              <a:sym typeface="Calibri"/>
            </a:endParaRPr>
          </a:p>
        </p:txBody>
      </p:sp>
      <p:sp>
        <p:nvSpPr>
          <p:cNvPr id="487" name="Google Shape;487;p19"/>
          <p:cNvSpPr txBox="1"/>
          <p:nvPr/>
        </p:nvSpPr>
        <p:spPr>
          <a:xfrm>
            <a:off x="1082141" y="3969315"/>
            <a:ext cx="5322181" cy="333384"/>
          </a:xfrm>
          <a:prstGeom prst="rect">
            <a:avLst/>
          </a:prstGeom>
          <a:noFill/>
          <a:ln>
            <a:noFill/>
          </a:ln>
        </p:spPr>
        <p:txBody>
          <a:bodyPr anchorCtr="0" anchor="t" bIns="22850" lIns="45700" spcFirstLastPara="1" rIns="45700" wrap="square" tIns="22850">
            <a:noAutofit/>
          </a:bodyPr>
          <a:lstStyle/>
          <a:p>
            <a:pPr indent="0" lvl="0" marL="0" marR="0" rtl="0" algn="l">
              <a:lnSpc>
                <a:spcPct val="90000"/>
              </a:lnSpc>
              <a:spcBef>
                <a:spcPts val="0"/>
              </a:spcBef>
              <a:spcAft>
                <a:spcPts val="0"/>
              </a:spcAft>
              <a:buClr>
                <a:srgbClr val="3F3F3F"/>
              </a:buClr>
              <a:buSzPts val="3200"/>
              <a:buFont typeface="Calibri"/>
              <a:buNone/>
            </a:pPr>
            <a:r>
              <a:rPr b="1" i="0" lang="es-CO" sz="1800" u="none" cap="none" strike="noStrike">
                <a:solidFill>
                  <a:srgbClr val="008080"/>
                </a:solidFill>
                <a:latin typeface="Calibri"/>
                <a:ea typeface="Calibri"/>
                <a:cs typeface="Calibri"/>
                <a:sym typeface="Calibri"/>
              </a:rPr>
              <a:t>*Valor del proyecto: </a:t>
            </a:r>
            <a:r>
              <a:rPr b="1" i="0" lang="es-CO" sz="1800" u="none" cap="none" strike="noStrike">
                <a:solidFill>
                  <a:srgbClr val="3F3F3F"/>
                </a:solidFill>
                <a:latin typeface="Calibri"/>
                <a:ea typeface="Calibri"/>
                <a:cs typeface="Calibri"/>
                <a:sym typeface="Calibri"/>
              </a:rPr>
              <a:t>	</a:t>
            </a:r>
            <a:r>
              <a:rPr b="0" i="0" lang="es-CO" sz="1800" u="none" cap="none" strike="noStrike">
                <a:solidFill>
                  <a:srgbClr val="000000"/>
                </a:solidFill>
                <a:latin typeface="Calibri"/>
                <a:ea typeface="Calibri"/>
                <a:cs typeface="Calibri"/>
                <a:sym typeface="Calibri"/>
              </a:rPr>
              <a:t>$ 17,239,364,094,00</a:t>
            </a:r>
            <a:r>
              <a:rPr b="1" i="0" lang="es-CO" sz="1800" u="none" cap="none" strike="noStrike">
                <a:solidFill>
                  <a:srgbClr val="3F3F3F"/>
                </a:solidFill>
                <a:latin typeface="Calibri"/>
                <a:ea typeface="Calibri"/>
                <a:cs typeface="Calibri"/>
                <a:sym typeface="Calibri"/>
              </a:rPr>
              <a:t>	</a:t>
            </a:r>
            <a:endParaRPr/>
          </a:p>
          <a:p>
            <a:pPr indent="0" lvl="0" marL="0" marR="0" rtl="0" algn="l">
              <a:lnSpc>
                <a:spcPct val="90000"/>
              </a:lnSpc>
              <a:spcBef>
                <a:spcPts val="1000"/>
              </a:spcBef>
              <a:spcAft>
                <a:spcPts val="0"/>
              </a:spcAft>
              <a:buClr>
                <a:srgbClr val="595959"/>
              </a:buClr>
              <a:buSzPts val="2800"/>
              <a:buFont typeface="Calibri"/>
              <a:buNone/>
            </a:pPr>
            <a:r>
              <a:t/>
            </a:r>
            <a:endParaRPr b="0" i="0" sz="1800" u="none" cap="none" strike="noStrike">
              <a:solidFill>
                <a:srgbClr val="595959"/>
              </a:solidFill>
              <a:latin typeface="Calibri"/>
              <a:ea typeface="Calibri"/>
              <a:cs typeface="Calibri"/>
              <a:sym typeface="Calibri"/>
            </a:endParaRPr>
          </a:p>
        </p:txBody>
      </p:sp>
      <p:sp>
        <p:nvSpPr>
          <p:cNvPr id="488" name="Google Shape;488;p19"/>
          <p:cNvSpPr txBox="1"/>
          <p:nvPr/>
        </p:nvSpPr>
        <p:spPr>
          <a:xfrm>
            <a:off x="1082141" y="3226492"/>
            <a:ext cx="506818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800"/>
              <a:buFont typeface="Calibri"/>
              <a:buNone/>
            </a:pPr>
            <a:r>
              <a:rPr b="1" i="0" lang="es-CO" sz="1800" u="none" cap="none" strike="noStrike">
                <a:solidFill>
                  <a:srgbClr val="008080"/>
                </a:solidFill>
                <a:latin typeface="Calibri"/>
                <a:ea typeface="Calibri"/>
                <a:cs typeface="Calibri"/>
                <a:sym typeface="Calibri"/>
              </a:rPr>
              <a:t>Meta Física: </a:t>
            </a:r>
            <a:r>
              <a:rPr b="0" i="0" lang="es-CO" sz="1800" u="none" cap="none" strike="noStrike">
                <a:solidFill>
                  <a:srgbClr val="000000"/>
                </a:solidFill>
                <a:latin typeface="Calibri"/>
                <a:ea typeface="Calibri"/>
                <a:cs typeface="Calibri"/>
                <a:sym typeface="Calibri"/>
              </a:rPr>
              <a:t>Longitud: 0,87 km; Espacio público: </a:t>
            </a:r>
            <a:r>
              <a:rPr lang="es-CO" sz="1800">
                <a:solidFill>
                  <a:srgbClr val="000000"/>
                </a:solidFill>
                <a:latin typeface="Calibri"/>
                <a:ea typeface="Calibri"/>
                <a:cs typeface="Calibri"/>
                <a:sym typeface="Calibri"/>
              </a:rPr>
              <a:t>28,453</a:t>
            </a:r>
            <a:r>
              <a:rPr b="0" i="0" lang="es-CO" sz="1800" u="none" cap="none" strike="noStrike">
                <a:solidFill>
                  <a:srgbClr val="000000"/>
                </a:solidFill>
                <a:latin typeface="Calibri"/>
                <a:ea typeface="Calibri"/>
                <a:cs typeface="Calibri"/>
                <a:sym typeface="Calibri"/>
              </a:rPr>
              <a:t> m</a:t>
            </a:r>
            <a:r>
              <a:rPr b="0" baseline="30000" i="0" lang="es-CO" sz="1800" u="none" cap="none" strike="noStrike">
                <a:solidFill>
                  <a:srgbClr val="000000"/>
                </a:solidFill>
                <a:latin typeface="Calibri"/>
                <a:ea typeface="Calibri"/>
                <a:cs typeface="Calibri"/>
                <a:sym typeface="Calibri"/>
              </a:rPr>
              <a:t>2</a:t>
            </a:r>
            <a:r>
              <a:rPr lang="es-CO" sz="1800">
                <a:solidFill>
                  <a:srgbClr val="000000"/>
                </a:solidFill>
                <a:latin typeface="Calibri"/>
                <a:ea typeface="Calibri"/>
                <a:cs typeface="Calibri"/>
                <a:sym typeface="Calibri"/>
              </a:rPr>
              <a:t>.</a:t>
            </a:r>
            <a:endParaRPr b="0" i="0" sz="1800" u="none" cap="none" strike="noStrike">
              <a:solidFill>
                <a:srgbClr val="000000"/>
              </a:solidFill>
              <a:latin typeface="Calibri"/>
              <a:ea typeface="Calibri"/>
              <a:cs typeface="Calibri"/>
              <a:sym typeface="Calibri"/>
            </a:endParaRPr>
          </a:p>
        </p:txBody>
      </p:sp>
      <p:sp>
        <p:nvSpPr>
          <p:cNvPr id="489" name="Google Shape;489;p19"/>
          <p:cNvSpPr txBox="1"/>
          <p:nvPr/>
        </p:nvSpPr>
        <p:spPr>
          <a:xfrm>
            <a:off x="1292596" y="938849"/>
            <a:ext cx="3466077"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Calibri"/>
              <a:buNone/>
            </a:pPr>
            <a:r>
              <a:rPr b="1" i="0" lang="es-CO" sz="1400" u="none" cap="none" strike="noStrike">
                <a:solidFill>
                  <a:srgbClr val="000000"/>
                </a:solidFill>
                <a:latin typeface="Calibri"/>
                <a:ea typeface="Calibri"/>
                <a:cs typeface="Calibri"/>
                <a:sym typeface="Calibri"/>
              </a:rPr>
              <a:t>CONTRATO OBRA: </a:t>
            </a:r>
            <a:r>
              <a:rPr b="0" i="0" lang="es-CO" sz="1400" u="none" cap="none" strike="noStrike">
                <a:solidFill>
                  <a:srgbClr val="000000"/>
                </a:solidFill>
                <a:latin typeface="Calibri"/>
                <a:ea typeface="Calibri"/>
                <a:cs typeface="Calibri"/>
                <a:sym typeface="Calibri"/>
              </a:rPr>
              <a:t>IDU-1625-2019</a:t>
            </a:r>
            <a:endParaRPr/>
          </a:p>
          <a:p>
            <a:pPr indent="0" lvl="0" marL="0" marR="0" rtl="0" algn="l">
              <a:lnSpc>
                <a:spcPct val="100000"/>
              </a:lnSpc>
              <a:spcBef>
                <a:spcPts val="0"/>
              </a:spcBef>
              <a:spcAft>
                <a:spcPts val="0"/>
              </a:spcAft>
              <a:buClr>
                <a:srgbClr val="000000"/>
              </a:buClr>
              <a:buSzPts val="2000"/>
              <a:buFont typeface="Calibri"/>
              <a:buNone/>
            </a:pPr>
            <a:r>
              <a:rPr b="1" i="0" lang="es-CO" sz="1400" u="none" cap="none" strike="noStrike">
                <a:solidFill>
                  <a:srgbClr val="000000"/>
                </a:solidFill>
                <a:latin typeface="Calibri"/>
                <a:ea typeface="Calibri"/>
                <a:cs typeface="Calibri"/>
                <a:sym typeface="Calibri"/>
              </a:rPr>
              <a:t>CONTRATO INTERVENTORÍA: </a:t>
            </a:r>
            <a:r>
              <a:rPr b="0" i="0" lang="es-CO" sz="1400" u="none" cap="none" strike="noStrike">
                <a:solidFill>
                  <a:srgbClr val="000000"/>
                </a:solidFill>
                <a:latin typeface="Calibri"/>
                <a:ea typeface="Calibri"/>
                <a:cs typeface="Calibri"/>
                <a:sym typeface="Calibri"/>
              </a:rPr>
              <a:t>IDU-1645-2019</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90" name="Google Shape;490;p19"/>
          <p:cNvSpPr txBox="1"/>
          <p:nvPr/>
        </p:nvSpPr>
        <p:spPr>
          <a:xfrm>
            <a:off x="1082141" y="4253978"/>
            <a:ext cx="241861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F3F3F"/>
              </a:buClr>
              <a:buSzPts val="1400"/>
              <a:buFont typeface="Calibri"/>
              <a:buNone/>
            </a:pPr>
            <a:r>
              <a:rPr b="0" i="0" lang="es-CO" sz="1400" u="none" cap="none" strike="noStrike">
                <a:solidFill>
                  <a:srgbClr val="3F3F3F"/>
                </a:solidFill>
                <a:latin typeface="Calibri"/>
                <a:ea typeface="Calibri"/>
                <a:cs typeface="Calibri"/>
                <a:sym typeface="Calibri"/>
              </a:rPr>
              <a:t>*Incluye valor de interventoría</a:t>
            </a:r>
            <a:endParaRPr b="0" i="0" sz="1400" u="none" cap="none" strike="noStrike">
              <a:solidFill>
                <a:srgbClr val="595959"/>
              </a:solidFill>
              <a:latin typeface="Calibri"/>
              <a:ea typeface="Calibri"/>
              <a:cs typeface="Calibri"/>
              <a:sym typeface="Calibri"/>
            </a:endParaRPr>
          </a:p>
        </p:txBody>
      </p:sp>
      <p:sp>
        <p:nvSpPr>
          <p:cNvPr id="491" name="Google Shape;491;p19"/>
          <p:cNvSpPr txBox="1"/>
          <p:nvPr/>
        </p:nvSpPr>
        <p:spPr>
          <a:xfrm>
            <a:off x="7349625" y="2762193"/>
            <a:ext cx="402598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1400"/>
              <a:buFont typeface="Calibri"/>
              <a:buNone/>
            </a:pPr>
            <a:r>
              <a:rPr b="1" i="0" lang="es-CO" sz="1400" u="none" cap="none" strike="noStrike">
                <a:solidFill>
                  <a:srgbClr val="FF0000"/>
                </a:solidFill>
                <a:latin typeface="Calibri"/>
                <a:ea typeface="Calibri"/>
                <a:cs typeface="Calibri"/>
                <a:sym typeface="Calibri"/>
              </a:rPr>
              <a:t>IMAGEN DE LOCALIZACIÓN</a:t>
            </a:r>
            <a:endParaRPr/>
          </a:p>
        </p:txBody>
      </p:sp>
      <p:sp>
        <p:nvSpPr>
          <p:cNvPr id="492" name="Google Shape;492;p19"/>
          <p:cNvSpPr txBox="1"/>
          <p:nvPr/>
        </p:nvSpPr>
        <p:spPr>
          <a:xfrm>
            <a:off x="1039886" y="5282744"/>
            <a:ext cx="5432602"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800"/>
              <a:buFont typeface="Calibri"/>
              <a:buNone/>
            </a:pPr>
            <a:r>
              <a:rPr b="0" i="0" lang="es-CO" sz="1800" u="none" cap="none" strike="noStrike">
                <a:solidFill>
                  <a:srgbClr val="008080"/>
                </a:solidFill>
                <a:latin typeface="Calibri"/>
                <a:ea typeface="Calibri"/>
                <a:cs typeface="Calibri"/>
                <a:sym typeface="Calibri"/>
              </a:rPr>
              <a:t>Fecha de Finalización Proyectada:</a:t>
            </a:r>
            <a:endParaRPr/>
          </a:p>
          <a:p>
            <a:pPr indent="0" lvl="0" marL="0" marR="0" rtl="0" algn="l">
              <a:lnSpc>
                <a:spcPct val="100000"/>
              </a:lnSpc>
              <a:spcBef>
                <a:spcPts val="0"/>
              </a:spcBef>
              <a:spcAft>
                <a:spcPts val="0"/>
              </a:spcAft>
              <a:buClr>
                <a:srgbClr val="008080"/>
              </a:buClr>
              <a:buSzPts val="1800"/>
              <a:buFont typeface="Calibri"/>
              <a:buNone/>
            </a:pPr>
            <a:r>
              <a:rPr b="0" i="0" lang="es-CO" sz="1800" u="none" cap="none" strike="noStrike">
                <a:solidFill>
                  <a:srgbClr val="008080"/>
                </a:solidFill>
                <a:latin typeface="Calibri"/>
                <a:ea typeface="Calibri"/>
                <a:cs typeface="Calibri"/>
                <a:sym typeface="Calibri"/>
              </a:rPr>
              <a:t>Estudios y Diseños		</a:t>
            </a:r>
            <a:r>
              <a:rPr lang="es-CO" sz="1800">
                <a:solidFill>
                  <a:srgbClr val="000000"/>
                </a:solidFill>
                <a:latin typeface="Calibri"/>
                <a:ea typeface="Calibri"/>
                <a:cs typeface="Calibri"/>
                <a:sym typeface="Calibri"/>
              </a:rPr>
              <a:t>24</a:t>
            </a:r>
            <a:r>
              <a:rPr b="0" i="0" lang="es-CO" sz="1800" u="none" cap="none" strike="noStrike">
                <a:solidFill>
                  <a:srgbClr val="000000"/>
                </a:solidFill>
                <a:latin typeface="Calibri"/>
                <a:ea typeface="Calibri"/>
                <a:cs typeface="Calibri"/>
                <a:sym typeface="Calibri"/>
              </a:rPr>
              <a:t> de junio de 2022</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8080"/>
              </a:buClr>
              <a:buSzPts val="1800"/>
              <a:buFont typeface="Calibri"/>
              <a:buNone/>
            </a:pPr>
            <a:r>
              <a:rPr b="0" i="0" lang="es-CO" sz="1800" u="none" cap="none" strike="noStrike">
                <a:solidFill>
                  <a:srgbClr val="008080"/>
                </a:solidFill>
                <a:latin typeface="Calibri"/>
                <a:ea typeface="Calibri"/>
                <a:cs typeface="Calibri"/>
                <a:sym typeface="Calibri"/>
              </a:rPr>
              <a:t>Obra </a:t>
            </a:r>
            <a:r>
              <a:rPr b="1" i="0" lang="es-CO" sz="1800" u="none" cap="none" strike="noStrike">
                <a:solidFill>
                  <a:srgbClr val="008080"/>
                </a:solidFill>
                <a:latin typeface="Calibri"/>
                <a:ea typeface="Calibri"/>
                <a:cs typeface="Calibri"/>
                <a:sym typeface="Calibri"/>
              </a:rPr>
              <a:t>			</a:t>
            </a:r>
            <a:r>
              <a:rPr lang="es-CO" sz="1800">
                <a:solidFill>
                  <a:srgbClr val="000000"/>
                </a:solidFill>
                <a:latin typeface="Calibri"/>
                <a:ea typeface="Calibri"/>
                <a:cs typeface="Calibri"/>
                <a:sym typeface="Calibri"/>
              </a:rPr>
              <a:t>24</a:t>
            </a:r>
            <a:r>
              <a:rPr b="0" i="0" lang="es-CO" sz="1800" u="none" cap="none" strike="noStrike">
                <a:solidFill>
                  <a:srgbClr val="000000"/>
                </a:solidFill>
                <a:latin typeface="Calibri"/>
                <a:ea typeface="Calibri"/>
                <a:cs typeface="Calibri"/>
                <a:sym typeface="Calibri"/>
              </a:rPr>
              <a:t> de junio de 2023</a:t>
            </a:r>
            <a:endParaRPr/>
          </a:p>
        </p:txBody>
      </p:sp>
      <p:sp>
        <p:nvSpPr>
          <p:cNvPr id="493" name="Google Shape;493;p19"/>
          <p:cNvSpPr txBox="1"/>
          <p:nvPr/>
        </p:nvSpPr>
        <p:spPr>
          <a:xfrm>
            <a:off x="1138886" y="1480621"/>
            <a:ext cx="5955273" cy="11387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s-CO" sz="1800" u="none" cap="none" strike="noStrike">
                <a:solidFill>
                  <a:srgbClr val="008080"/>
                </a:solidFill>
                <a:latin typeface="Calibri"/>
                <a:ea typeface="Calibri"/>
                <a:cs typeface="Calibri"/>
                <a:sym typeface="Calibri"/>
              </a:rPr>
              <a:t>Objeto: </a:t>
            </a:r>
            <a:r>
              <a:rPr b="1" i="0" lang="es-CO" sz="1600" u="none" cap="none" strike="noStrike">
                <a:solidFill>
                  <a:srgbClr val="000000"/>
                </a:solidFill>
                <a:latin typeface="Arial"/>
                <a:ea typeface="Arial"/>
                <a:cs typeface="Arial"/>
                <a:sym typeface="Arial"/>
              </a:rPr>
              <a:t>“</a:t>
            </a:r>
            <a:r>
              <a:rPr b="1" lang="es-CO" sz="1600">
                <a:solidFill>
                  <a:srgbClr val="000000"/>
                </a:solidFill>
                <a:latin typeface="Arial"/>
                <a:ea typeface="Arial"/>
                <a:cs typeface="Arial"/>
                <a:sym typeface="Arial"/>
              </a:rPr>
              <a:t>ESTUDIOS, DISEÑOS Y CONSTRUCCIÓN DE PASEOS COMERCIALES FASE II, EN LA LOCALIDAD DE KENNEDY EN LA CIUDAD DE BOGOTÁ, D.C.</a:t>
            </a:r>
            <a:r>
              <a:rPr b="1" i="0" lang="es-CO" sz="1600" u="none" cap="none" strike="noStrike">
                <a:solidFill>
                  <a:srgbClr val="000000"/>
                </a:solidFill>
                <a:latin typeface="Arial"/>
                <a:ea typeface="Arial"/>
                <a:cs typeface="Arial"/>
                <a:sym typeface="Arial"/>
              </a:rPr>
              <a:t>”</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94" name="Google Shape;494;p19"/>
          <p:cNvSpPr txBox="1"/>
          <p:nvPr/>
        </p:nvSpPr>
        <p:spPr>
          <a:xfrm>
            <a:off x="1119971" y="2429995"/>
            <a:ext cx="5936358"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800"/>
              <a:buFont typeface="Calibri"/>
              <a:buNone/>
            </a:pPr>
            <a:r>
              <a:rPr b="1" i="0" lang="es-CO" sz="1800" u="none" cap="none" strike="noStrike">
                <a:solidFill>
                  <a:srgbClr val="008080"/>
                </a:solidFill>
                <a:latin typeface="Calibri"/>
                <a:ea typeface="Calibri"/>
                <a:cs typeface="Calibri"/>
                <a:sym typeface="Calibri"/>
              </a:rPr>
              <a:t>Localización - </a:t>
            </a:r>
            <a:r>
              <a:rPr b="0" i="0" lang="es-CO" sz="1800" u="none" cap="none" strike="noStrike">
                <a:solidFill>
                  <a:srgbClr val="000000"/>
                </a:solidFill>
                <a:latin typeface="Calibri"/>
                <a:ea typeface="Calibri"/>
                <a:cs typeface="Calibri"/>
                <a:sym typeface="Calibri"/>
              </a:rPr>
              <a:t> Localidad de Kennedy - Calle 45 Sur entre Carrera 72U Bis y Carrera 72i</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95" name="Google Shape;495;p19"/>
          <p:cNvSpPr txBox="1"/>
          <p:nvPr/>
        </p:nvSpPr>
        <p:spPr>
          <a:xfrm>
            <a:off x="1039886" y="4716228"/>
            <a:ext cx="515269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800"/>
              <a:buFont typeface="Calibri"/>
              <a:buNone/>
            </a:pPr>
            <a:r>
              <a:rPr b="0" i="0" lang="es-CO" sz="1800" u="none" cap="none" strike="noStrike">
                <a:solidFill>
                  <a:srgbClr val="008080"/>
                </a:solidFill>
                <a:latin typeface="Calibri"/>
                <a:ea typeface="Calibri"/>
                <a:cs typeface="Calibri"/>
                <a:sym typeface="Calibri"/>
              </a:rPr>
              <a:t>Fecha de inicio: 		</a:t>
            </a:r>
            <a:r>
              <a:rPr b="0" i="0" lang="es-CO" sz="1800" u="none" cap="none" strike="noStrike">
                <a:solidFill>
                  <a:srgbClr val="000000"/>
                </a:solidFill>
                <a:latin typeface="Calibri"/>
                <a:ea typeface="Calibri"/>
                <a:cs typeface="Calibri"/>
                <a:sym typeface="Calibri"/>
              </a:rPr>
              <a:t>19 de febrero de 2020</a:t>
            </a:r>
            <a:endParaRPr b="0" i="0" sz="1800" u="none" cap="none" strike="noStrike">
              <a:solidFill>
                <a:srgbClr val="000000"/>
              </a:solidFill>
              <a:latin typeface="Calibri"/>
              <a:ea typeface="Calibri"/>
              <a:cs typeface="Calibri"/>
              <a:sym typeface="Calibri"/>
            </a:endParaRPr>
          </a:p>
        </p:txBody>
      </p:sp>
      <p:pic>
        <p:nvPicPr>
          <p:cNvPr id="496" name="Google Shape;496;p19"/>
          <p:cNvPicPr preferRelativeResize="0"/>
          <p:nvPr/>
        </p:nvPicPr>
        <p:blipFill rotWithShape="1">
          <a:blip r:embed="rId3">
            <a:alphaModFix/>
          </a:blip>
          <a:srcRect b="0" l="0" r="0" t="0"/>
          <a:stretch/>
        </p:blipFill>
        <p:spPr>
          <a:xfrm>
            <a:off x="6404321" y="3347353"/>
            <a:ext cx="3882661" cy="2568927"/>
          </a:xfrm>
          <a:prstGeom prst="rect">
            <a:avLst/>
          </a:prstGeom>
          <a:noFill/>
          <a:ln>
            <a:noFill/>
          </a:ln>
        </p:spPr>
      </p:pic>
      <p:pic>
        <p:nvPicPr>
          <p:cNvPr descr="Mapa&#10;&#10;Descripción generada automáticamente" id="497" name="Google Shape;497;p19"/>
          <p:cNvPicPr preferRelativeResize="0"/>
          <p:nvPr/>
        </p:nvPicPr>
        <p:blipFill rotWithShape="1">
          <a:blip r:embed="rId4">
            <a:alphaModFix/>
          </a:blip>
          <a:srcRect b="2412" l="2550" r="2669" t="2226"/>
          <a:stretch/>
        </p:blipFill>
        <p:spPr>
          <a:xfrm>
            <a:off x="7056329" y="199237"/>
            <a:ext cx="4793282" cy="3027255"/>
          </a:xfrm>
          <a:prstGeom prst="rect">
            <a:avLst/>
          </a:prstGeom>
          <a:noFill/>
          <a:ln>
            <a:noFill/>
          </a:ln>
        </p:spPr>
      </p:pic>
      <p:sp>
        <p:nvSpPr>
          <p:cNvPr id="498" name="Google Shape;498;p19"/>
          <p:cNvSpPr txBox="1"/>
          <p:nvPr/>
        </p:nvSpPr>
        <p:spPr>
          <a:xfrm>
            <a:off x="997633" y="6306508"/>
            <a:ext cx="621772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800"/>
              <a:buFont typeface="Calibri"/>
              <a:buNone/>
            </a:pPr>
            <a:r>
              <a:rPr b="0" i="0" lang="es-CO" sz="1800" u="none" cap="none" strike="noStrike">
                <a:solidFill>
                  <a:srgbClr val="008080"/>
                </a:solidFill>
                <a:latin typeface="Calibri"/>
                <a:ea typeface="Calibri"/>
                <a:cs typeface="Calibri"/>
                <a:sym typeface="Calibri"/>
              </a:rPr>
              <a:t>Estado del Proyecto: </a:t>
            </a:r>
            <a:r>
              <a:rPr lang="es-CO" sz="1800">
                <a:solidFill>
                  <a:srgbClr val="008080"/>
                </a:solidFill>
                <a:latin typeface="Calibri"/>
                <a:ea typeface="Calibri"/>
                <a:cs typeface="Calibri"/>
                <a:sym typeface="Calibri"/>
              </a:rPr>
              <a:t>Suspendido desde el 24</a:t>
            </a:r>
            <a:r>
              <a:rPr b="0" i="0" lang="es-CO" sz="1800" u="none" cap="none" strike="noStrike">
                <a:solidFill>
                  <a:srgbClr val="000000"/>
                </a:solidFill>
                <a:latin typeface="Calibri"/>
                <a:ea typeface="Calibri"/>
                <a:cs typeface="Calibri"/>
                <a:sym typeface="Calibri"/>
              </a:rPr>
              <a:t> de febrero de 2022</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
          <p:cNvSpPr txBox="1"/>
          <p:nvPr>
            <p:ph type="title"/>
          </p:nvPr>
        </p:nvSpPr>
        <p:spPr>
          <a:xfrm>
            <a:off x="1430431" y="435225"/>
            <a:ext cx="7418922" cy="6188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94456"/>
              </a:buClr>
              <a:buSzPts val="2200"/>
              <a:buFont typeface="Calibri"/>
              <a:buNone/>
            </a:pPr>
            <a:r>
              <a:rPr lang="es-CO"/>
              <a:t>MALLA VIAL KENNEDY</a:t>
            </a:r>
            <a:endParaRPr/>
          </a:p>
        </p:txBody>
      </p:sp>
      <p:sp>
        <p:nvSpPr>
          <p:cNvPr id="272" name="Google Shape;272;p2"/>
          <p:cNvSpPr txBox="1"/>
          <p:nvPr>
            <p:ph idx="5" type="body"/>
          </p:nvPr>
        </p:nvSpPr>
        <p:spPr>
          <a:xfrm>
            <a:off x="717714" y="527162"/>
            <a:ext cx="517559" cy="43500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000"/>
              <a:buNone/>
            </a:pPr>
            <a:r>
              <a:rPr lang="es-CO"/>
              <a:t>1</a:t>
            </a:r>
            <a:endParaRPr/>
          </a:p>
        </p:txBody>
      </p:sp>
      <p:pic>
        <p:nvPicPr>
          <p:cNvPr id="273" name="Google Shape;273;p2"/>
          <p:cNvPicPr preferRelativeResize="0"/>
          <p:nvPr/>
        </p:nvPicPr>
        <p:blipFill rotWithShape="1">
          <a:blip r:embed="rId3">
            <a:alphaModFix/>
          </a:blip>
          <a:srcRect b="2279" l="1759" r="3651" t="1008"/>
          <a:stretch/>
        </p:blipFill>
        <p:spPr>
          <a:xfrm>
            <a:off x="5574892" y="1054101"/>
            <a:ext cx="3987384" cy="4814038"/>
          </a:xfrm>
          <a:prstGeom prst="rect">
            <a:avLst/>
          </a:prstGeom>
          <a:noFill/>
          <a:ln>
            <a:noFill/>
          </a:ln>
        </p:spPr>
      </p:pic>
      <p:pic>
        <p:nvPicPr>
          <p:cNvPr id="274" name="Google Shape;274;p2"/>
          <p:cNvPicPr preferRelativeResize="0"/>
          <p:nvPr/>
        </p:nvPicPr>
        <p:blipFill rotWithShape="1">
          <a:blip r:embed="rId4">
            <a:alphaModFix/>
          </a:blip>
          <a:srcRect b="0" l="0" r="0" t="0"/>
          <a:stretch/>
        </p:blipFill>
        <p:spPr>
          <a:xfrm>
            <a:off x="1121465" y="1909760"/>
            <a:ext cx="4258269" cy="1533739"/>
          </a:xfrm>
          <a:prstGeom prst="rect">
            <a:avLst/>
          </a:prstGeom>
          <a:noFill/>
          <a:ln>
            <a:noFill/>
          </a:ln>
        </p:spPr>
      </p:pic>
      <p:pic>
        <p:nvPicPr>
          <p:cNvPr id="275" name="Google Shape;275;p2"/>
          <p:cNvPicPr preferRelativeResize="0"/>
          <p:nvPr/>
        </p:nvPicPr>
        <p:blipFill rotWithShape="1">
          <a:blip r:embed="rId5">
            <a:alphaModFix/>
          </a:blip>
          <a:srcRect b="0" l="0" r="0" t="0"/>
          <a:stretch/>
        </p:blipFill>
        <p:spPr>
          <a:xfrm>
            <a:off x="1858249" y="4121574"/>
            <a:ext cx="3172268" cy="132416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20"/>
          <p:cNvSpPr txBox="1"/>
          <p:nvPr>
            <p:ph type="title"/>
          </p:nvPr>
        </p:nvSpPr>
        <p:spPr>
          <a:xfrm>
            <a:off x="1430431" y="435225"/>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VIAS PERIMETRALES PARQUE GILMA JIMENEZ</a:t>
            </a:r>
            <a:endParaRPr/>
          </a:p>
        </p:txBody>
      </p:sp>
      <p:sp>
        <p:nvSpPr>
          <p:cNvPr id="505" name="Google Shape;505;p20"/>
          <p:cNvSpPr txBox="1"/>
          <p:nvPr>
            <p:ph idx="4" type="body"/>
          </p:nvPr>
        </p:nvSpPr>
        <p:spPr>
          <a:xfrm>
            <a:off x="717714" y="527162"/>
            <a:ext cx="517559" cy="43500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000"/>
              <a:buNone/>
            </a:pPr>
            <a:r>
              <a:t/>
            </a:r>
            <a:endParaRPr/>
          </a:p>
        </p:txBody>
      </p:sp>
      <p:sp>
        <p:nvSpPr>
          <p:cNvPr id="506" name="Google Shape;506;p20"/>
          <p:cNvSpPr/>
          <p:nvPr/>
        </p:nvSpPr>
        <p:spPr>
          <a:xfrm>
            <a:off x="621101" y="399859"/>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5400"/>
              <a:buFont typeface="Calibri"/>
              <a:buNone/>
            </a:pPr>
            <a:r>
              <a:rPr b="1" lang="es-CO" sz="2700">
                <a:solidFill>
                  <a:srgbClr val="FFFFFF"/>
                </a:solidFill>
                <a:latin typeface="Calibri"/>
                <a:ea typeface="Calibri"/>
                <a:cs typeface="Calibri"/>
                <a:sym typeface="Calibri"/>
              </a:rPr>
              <a:t>5</a:t>
            </a:r>
            <a:endParaRPr b="1" i="0" sz="2700" u="none" cap="none" strike="noStrike">
              <a:solidFill>
                <a:srgbClr val="FFFFFF"/>
              </a:solidFill>
              <a:latin typeface="Calibri"/>
              <a:ea typeface="Calibri"/>
              <a:cs typeface="Calibri"/>
              <a:sym typeface="Calibri"/>
            </a:endParaRPr>
          </a:p>
        </p:txBody>
      </p:sp>
      <p:sp>
        <p:nvSpPr>
          <p:cNvPr id="507" name="Google Shape;507;p20"/>
          <p:cNvSpPr txBox="1"/>
          <p:nvPr/>
        </p:nvSpPr>
        <p:spPr>
          <a:xfrm>
            <a:off x="1164120" y="2635259"/>
            <a:ext cx="5322181" cy="877143"/>
          </a:xfrm>
          <a:prstGeom prst="rect">
            <a:avLst/>
          </a:prstGeom>
          <a:noFill/>
          <a:ln>
            <a:noFill/>
          </a:ln>
        </p:spPr>
        <p:txBody>
          <a:bodyPr anchorCtr="0" anchor="t" bIns="22850" lIns="45700" spcFirstLastPara="1" rIns="45700" wrap="square" tIns="22850">
            <a:spAutoFit/>
          </a:bodyPr>
          <a:lstStyle/>
          <a:p>
            <a:pPr indent="0" lvl="0" marL="0" marR="0" rtl="0" algn="l">
              <a:lnSpc>
                <a:spcPct val="100000"/>
              </a:lnSpc>
              <a:spcBef>
                <a:spcPts val="0"/>
              </a:spcBef>
              <a:spcAft>
                <a:spcPts val="0"/>
              </a:spcAft>
              <a:buClr>
                <a:srgbClr val="000000"/>
              </a:buClr>
              <a:buSzPts val="4000"/>
              <a:buFont typeface="Calibri"/>
              <a:buNone/>
            </a:pPr>
            <a:r>
              <a:rPr b="1" i="0" lang="es-CO" sz="1800" u="none" cap="none" strike="noStrike">
                <a:solidFill>
                  <a:srgbClr val="008080"/>
                </a:solidFill>
                <a:latin typeface="Calibri"/>
                <a:ea typeface="Calibri"/>
                <a:cs typeface="Calibri"/>
                <a:sym typeface="Calibri"/>
              </a:rPr>
              <a:t>Descripción del Proyecto:</a:t>
            </a:r>
            <a:endParaRPr/>
          </a:p>
          <a:p>
            <a:pPr indent="0" lvl="0" marL="0" marR="0" rtl="0" algn="l">
              <a:lnSpc>
                <a:spcPct val="100000"/>
              </a:lnSpc>
              <a:spcBef>
                <a:spcPts val="0"/>
              </a:spcBef>
              <a:spcAft>
                <a:spcPts val="0"/>
              </a:spcAft>
              <a:buClr>
                <a:srgbClr val="000000"/>
              </a:buClr>
              <a:buSzPts val="4000"/>
              <a:buFont typeface="Calibri"/>
              <a:buNone/>
            </a:pPr>
            <a:r>
              <a:rPr b="0" i="0" lang="es-CO" sz="1800" u="none" cap="none" strike="noStrike">
                <a:solidFill>
                  <a:srgbClr val="000000"/>
                </a:solidFill>
                <a:latin typeface="Calibri"/>
                <a:ea typeface="Calibri"/>
                <a:cs typeface="Calibri"/>
                <a:sym typeface="Calibri"/>
              </a:rPr>
              <a:t>Diseñar y construir las vías perimetrales y espacio publico asociado al Parque Gilma Jiménez.</a:t>
            </a:r>
            <a:endParaRPr/>
          </a:p>
        </p:txBody>
      </p:sp>
      <p:sp>
        <p:nvSpPr>
          <p:cNvPr id="508" name="Google Shape;508;p20"/>
          <p:cNvSpPr txBox="1"/>
          <p:nvPr/>
        </p:nvSpPr>
        <p:spPr>
          <a:xfrm>
            <a:off x="1160972" y="4756955"/>
            <a:ext cx="5322181" cy="333384"/>
          </a:xfrm>
          <a:prstGeom prst="rect">
            <a:avLst/>
          </a:prstGeom>
          <a:noFill/>
          <a:ln>
            <a:noFill/>
          </a:ln>
        </p:spPr>
        <p:txBody>
          <a:bodyPr anchorCtr="0" anchor="t" bIns="22850" lIns="45700" spcFirstLastPara="1" rIns="45700" wrap="square" tIns="22850">
            <a:noAutofit/>
          </a:bodyPr>
          <a:lstStyle/>
          <a:p>
            <a:pPr indent="0" lvl="0" marL="0" marR="0" rtl="0" algn="l">
              <a:lnSpc>
                <a:spcPct val="90000"/>
              </a:lnSpc>
              <a:spcBef>
                <a:spcPts val="0"/>
              </a:spcBef>
              <a:spcAft>
                <a:spcPts val="0"/>
              </a:spcAft>
              <a:buClr>
                <a:srgbClr val="3F3F3F"/>
              </a:buClr>
              <a:buSzPts val="3200"/>
              <a:buFont typeface="Calibri"/>
              <a:buNone/>
            </a:pPr>
            <a:r>
              <a:rPr b="1" i="0" lang="es-CO" sz="1800" u="none" cap="none" strike="noStrike">
                <a:solidFill>
                  <a:srgbClr val="008080"/>
                </a:solidFill>
                <a:latin typeface="Calibri"/>
                <a:ea typeface="Calibri"/>
                <a:cs typeface="Calibri"/>
                <a:sym typeface="Calibri"/>
              </a:rPr>
              <a:t>*Valor del proyecto: </a:t>
            </a:r>
            <a:r>
              <a:rPr b="1" i="0" lang="es-CO" sz="1800" u="none" cap="none" strike="noStrike">
                <a:solidFill>
                  <a:srgbClr val="3F3F3F"/>
                </a:solidFill>
                <a:latin typeface="Calibri"/>
                <a:ea typeface="Calibri"/>
                <a:cs typeface="Calibri"/>
                <a:sym typeface="Calibri"/>
              </a:rPr>
              <a:t>	</a:t>
            </a:r>
            <a:r>
              <a:rPr b="0" i="0" lang="es-CO" sz="1800" u="none" cap="none" strike="noStrike">
                <a:solidFill>
                  <a:srgbClr val="000000"/>
                </a:solidFill>
                <a:latin typeface="Calibri"/>
                <a:ea typeface="Calibri"/>
                <a:cs typeface="Calibri"/>
                <a:sym typeface="Calibri"/>
              </a:rPr>
              <a:t>$ 14,816,976,883,00</a:t>
            </a:r>
            <a:r>
              <a:rPr b="1" i="0" lang="es-CO" sz="1800" u="none" cap="none" strike="noStrike">
                <a:solidFill>
                  <a:srgbClr val="3F3F3F"/>
                </a:solidFill>
                <a:latin typeface="Calibri"/>
                <a:ea typeface="Calibri"/>
                <a:cs typeface="Calibri"/>
                <a:sym typeface="Calibri"/>
              </a:rPr>
              <a:t>	</a:t>
            </a:r>
            <a:endParaRPr/>
          </a:p>
          <a:p>
            <a:pPr indent="0" lvl="0" marL="0" marR="0" rtl="0" algn="l">
              <a:lnSpc>
                <a:spcPct val="90000"/>
              </a:lnSpc>
              <a:spcBef>
                <a:spcPts val="1000"/>
              </a:spcBef>
              <a:spcAft>
                <a:spcPts val="0"/>
              </a:spcAft>
              <a:buClr>
                <a:srgbClr val="595959"/>
              </a:buClr>
              <a:buSzPts val="2800"/>
              <a:buFont typeface="Calibri"/>
              <a:buNone/>
            </a:pPr>
            <a:r>
              <a:t/>
            </a:r>
            <a:endParaRPr b="0" i="0" sz="1800" u="none" cap="none" strike="noStrike">
              <a:solidFill>
                <a:srgbClr val="595959"/>
              </a:solidFill>
              <a:latin typeface="Calibri"/>
              <a:ea typeface="Calibri"/>
              <a:cs typeface="Calibri"/>
              <a:sym typeface="Calibri"/>
            </a:endParaRPr>
          </a:p>
        </p:txBody>
      </p:sp>
      <p:sp>
        <p:nvSpPr>
          <p:cNvPr id="509" name="Google Shape;509;p20"/>
          <p:cNvSpPr txBox="1"/>
          <p:nvPr/>
        </p:nvSpPr>
        <p:spPr>
          <a:xfrm>
            <a:off x="1195501" y="4074148"/>
            <a:ext cx="506818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800"/>
              <a:buFont typeface="Calibri"/>
              <a:buNone/>
            </a:pPr>
            <a:r>
              <a:rPr b="1" i="0" lang="es-CO" sz="1800" u="none" cap="none" strike="noStrike">
                <a:solidFill>
                  <a:srgbClr val="008080"/>
                </a:solidFill>
                <a:latin typeface="Calibri"/>
                <a:ea typeface="Calibri"/>
                <a:cs typeface="Calibri"/>
                <a:sym typeface="Calibri"/>
              </a:rPr>
              <a:t>Meta Física: </a:t>
            </a:r>
            <a:r>
              <a:rPr b="0" i="0" lang="es-CO" sz="1800" u="none" cap="none" strike="noStrike">
                <a:solidFill>
                  <a:srgbClr val="FF0000"/>
                </a:solidFill>
                <a:latin typeface="Calibri"/>
                <a:ea typeface="Calibri"/>
                <a:cs typeface="Calibri"/>
                <a:sym typeface="Calibri"/>
              </a:rPr>
              <a:t>Longitud: 2.234 km; Espacio público: 18.674,02 m</a:t>
            </a:r>
            <a:r>
              <a:rPr b="0" baseline="30000" i="0" lang="es-CO" sz="1800" u="none" cap="none" strike="noStrike">
                <a:solidFill>
                  <a:srgbClr val="FF0000"/>
                </a:solidFill>
                <a:latin typeface="Calibri"/>
                <a:ea typeface="Calibri"/>
                <a:cs typeface="Calibri"/>
                <a:sym typeface="Calibri"/>
              </a:rPr>
              <a:t>2</a:t>
            </a:r>
            <a:r>
              <a:rPr b="0" i="0" lang="es-CO" sz="1800" u="none" cap="none" strike="noStrike">
                <a:solidFill>
                  <a:srgbClr val="FF0000"/>
                </a:solidFill>
                <a:latin typeface="Calibri"/>
                <a:ea typeface="Calibri"/>
                <a:cs typeface="Calibri"/>
                <a:sym typeface="Calibri"/>
              </a:rPr>
              <a:t>; 2.3 km de ciclorutas; 0.712 km </a:t>
            </a:r>
            <a:endParaRPr b="0" i="0" sz="1800" u="none" cap="none" strike="noStrike">
              <a:solidFill>
                <a:srgbClr val="FF0000"/>
              </a:solidFill>
              <a:latin typeface="Calibri"/>
              <a:ea typeface="Calibri"/>
              <a:cs typeface="Calibri"/>
              <a:sym typeface="Calibri"/>
            </a:endParaRPr>
          </a:p>
        </p:txBody>
      </p:sp>
      <p:sp>
        <p:nvSpPr>
          <p:cNvPr id="510" name="Google Shape;510;p20"/>
          <p:cNvSpPr txBox="1"/>
          <p:nvPr/>
        </p:nvSpPr>
        <p:spPr>
          <a:xfrm>
            <a:off x="1164120" y="888445"/>
            <a:ext cx="5520537"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Calibri"/>
              <a:buNone/>
            </a:pPr>
            <a:r>
              <a:rPr b="1" i="0" lang="es-CO" sz="1400" u="none" cap="none" strike="noStrike">
                <a:solidFill>
                  <a:srgbClr val="000000"/>
                </a:solidFill>
                <a:latin typeface="Calibri"/>
                <a:ea typeface="Calibri"/>
                <a:cs typeface="Calibri"/>
                <a:sym typeface="Calibri"/>
              </a:rPr>
              <a:t>CONTRATO OBRA: </a:t>
            </a:r>
            <a:r>
              <a:rPr b="0" i="0" lang="es-CO" sz="1400" u="none" cap="none" strike="noStrike">
                <a:solidFill>
                  <a:srgbClr val="000000"/>
                </a:solidFill>
                <a:latin typeface="Calibri"/>
                <a:ea typeface="Calibri"/>
                <a:cs typeface="Calibri"/>
                <a:sym typeface="Calibri"/>
              </a:rPr>
              <a:t>IDU-929-2020</a:t>
            </a:r>
            <a:r>
              <a:rPr b="0" i="0" lang="es-CO" sz="1400" u="none" cap="none" strike="noStrike">
                <a:solidFill>
                  <a:srgbClr val="000000"/>
                </a:solidFill>
                <a:latin typeface="Calibri"/>
                <a:ea typeface="Calibri"/>
                <a:cs typeface="Calibri"/>
                <a:sym typeface="Calibri"/>
              </a:rPr>
              <a:t>  </a:t>
            </a:r>
            <a:endParaRPr/>
          </a:p>
          <a:p>
            <a:pPr indent="0" lvl="0" marL="0" marR="0" rtl="0" algn="l">
              <a:lnSpc>
                <a:spcPct val="100000"/>
              </a:lnSpc>
              <a:spcBef>
                <a:spcPts val="0"/>
              </a:spcBef>
              <a:spcAft>
                <a:spcPts val="0"/>
              </a:spcAft>
              <a:buClr>
                <a:srgbClr val="000000"/>
              </a:buClr>
              <a:buSzPts val="2000"/>
              <a:buFont typeface="Calibri"/>
              <a:buNone/>
            </a:pPr>
            <a:r>
              <a:rPr b="1" i="0" lang="es-CO" sz="1400" u="none" cap="none" strike="noStrike">
                <a:solidFill>
                  <a:srgbClr val="000000"/>
                </a:solidFill>
                <a:latin typeface="Calibri"/>
                <a:ea typeface="Calibri"/>
                <a:cs typeface="Calibri"/>
                <a:sym typeface="Calibri"/>
              </a:rPr>
              <a:t>CONTRATO INTERVENTORÍA: </a:t>
            </a:r>
            <a:r>
              <a:rPr b="0" i="0" lang="es-CO" sz="1400" u="none" cap="none" strike="noStrike">
                <a:solidFill>
                  <a:srgbClr val="000000"/>
                </a:solidFill>
                <a:latin typeface="Calibri"/>
                <a:ea typeface="Calibri"/>
                <a:cs typeface="Calibri"/>
                <a:sym typeface="Calibri"/>
              </a:rPr>
              <a:t>IDU-1008-2020</a:t>
            </a:r>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1" name="Google Shape;511;p20"/>
          <p:cNvSpPr txBox="1"/>
          <p:nvPr/>
        </p:nvSpPr>
        <p:spPr>
          <a:xfrm>
            <a:off x="1157801" y="5049145"/>
            <a:ext cx="241861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F3F3F"/>
              </a:buClr>
              <a:buSzPts val="1400"/>
              <a:buFont typeface="Calibri"/>
              <a:buNone/>
            </a:pPr>
            <a:r>
              <a:rPr b="0" i="0" lang="es-CO" sz="1400" u="none" cap="none" strike="noStrike">
                <a:solidFill>
                  <a:srgbClr val="3F3F3F"/>
                </a:solidFill>
                <a:latin typeface="Calibri"/>
                <a:ea typeface="Calibri"/>
                <a:cs typeface="Calibri"/>
                <a:sym typeface="Calibri"/>
              </a:rPr>
              <a:t>*Incluye valor de interventoría</a:t>
            </a:r>
            <a:endParaRPr b="0" i="0" sz="1400" u="none" cap="none" strike="noStrike">
              <a:solidFill>
                <a:srgbClr val="595959"/>
              </a:solidFill>
              <a:latin typeface="Calibri"/>
              <a:ea typeface="Calibri"/>
              <a:cs typeface="Calibri"/>
              <a:sym typeface="Calibri"/>
            </a:endParaRPr>
          </a:p>
        </p:txBody>
      </p:sp>
      <p:sp>
        <p:nvSpPr>
          <p:cNvPr id="512" name="Google Shape;512;p20"/>
          <p:cNvSpPr txBox="1"/>
          <p:nvPr/>
        </p:nvSpPr>
        <p:spPr>
          <a:xfrm>
            <a:off x="6721405" y="1813997"/>
            <a:ext cx="505294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1800"/>
              <a:buFont typeface="Calibri"/>
              <a:buNone/>
            </a:pPr>
            <a:r>
              <a:rPr b="1" i="0" lang="es-CO" sz="1800" u="none" cap="none" strike="noStrike">
                <a:solidFill>
                  <a:srgbClr val="FF0000"/>
                </a:solidFill>
                <a:latin typeface="Calibri"/>
                <a:ea typeface="Calibri"/>
                <a:cs typeface="Calibri"/>
                <a:sym typeface="Calibri"/>
              </a:rPr>
              <a:t>IMAGEN DE LOCALIZACIÓN</a:t>
            </a:r>
            <a:endParaRPr/>
          </a:p>
        </p:txBody>
      </p:sp>
      <p:sp>
        <p:nvSpPr>
          <p:cNvPr id="513" name="Google Shape;513;p20"/>
          <p:cNvSpPr txBox="1"/>
          <p:nvPr/>
        </p:nvSpPr>
        <p:spPr>
          <a:xfrm>
            <a:off x="6207071" y="4181956"/>
            <a:ext cx="505294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1800"/>
              <a:buFont typeface="Calibri"/>
              <a:buNone/>
            </a:pPr>
            <a:r>
              <a:rPr b="1" i="0" lang="es-CO" sz="1800" u="none" cap="none" strike="noStrike">
                <a:solidFill>
                  <a:srgbClr val="FF0000"/>
                </a:solidFill>
                <a:latin typeface="Calibri"/>
                <a:ea typeface="Calibri"/>
                <a:cs typeface="Calibri"/>
                <a:sym typeface="Calibri"/>
              </a:rPr>
              <a:t>RENDER O SECCIÓN DEL PROYECTO</a:t>
            </a:r>
            <a:endParaRPr/>
          </a:p>
        </p:txBody>
      </p:sp>
      <p:sp>
        <p:nvSpPr>
          <p:cNvPr id="514" name="Google Shape;514;p20"/>
          <p:cNvSpPr txBox="1"/>
          <p:nvPr/>
        </p:nvSpPr>
        <p:spPr>
          <a:xfrm>
            <a:off x="1138886" y="5634871"/>
            <a:ext cx="5432602"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800"/>
              <a:buFont typeface="Calibri"/>
              <a:buNone/>
            </a:pPr>
            <a:r>
              <a:rPr b="0" i="0" lang="es-CO" sz="1800" u="none" cap="none" strike="noStrike">
                <a:solidFill>
                  <a:srgbClr val="008080"/>
                </a:solidFill>
                <a:latin typeface="Calibri"/>
                <a:ea typeface="Calibri"/>
                <a:cs typeface="Calibri"/>
                <a:sym typeface="Calibri"/>
              </a:rPr>
              <a:t>Fecha de Finalización Proyectada:</a:t>
            </a:r>
            <a:endParaRPr/>
          </a:p>
          <a:p>
            <a:pPr indent="0" lvl="0" marL="0" marR="0" rtl="0" algn="l">
              <a:lnSpc>
                <a:spcPct val="100000"/>
              </a:lnSpc>
              <a:spcBef>
                <a:spcPts val="0"/>
              </a:spcBef>
              <a:spcAft>
                <a:spcPts val="0"/>
              </a:spcAft>
              <a:buClr>
                <a:srgbClr val="008080"/>
              </a:buClr>
              <a:buSzPts val="1800"/>
              <a:buFont typeface="Calibri"/>
              <a:buNone/>
            </a:pPr>
            <a:r>
              <a:rPr b="0" i="0" lang="es-CO" sz="1800" u="none" cap="none" strike="noStrike">
                <a:solidFill>
                  <a:srgbClr val="008080"/>
                </a:solidFill>
                <a:latin typeface="Calibri"/>
                <a:ea typeface="Calibri"/>
                <a:cs typeface="Calibri"/>
                <a:sym typeface="Calibri"/>
              </a:rPr>
              <a:t>Estudios y Diseños		</a:t>
            </a:r>
            <a:r>
              <a:rPr b="0" i="0" lang="es-CO" sz="1800" u="none" cap="none" strike="noStrike">
                <a:solidFill>
                  <a:srgbClr val="000000"/>
                </a:solidFill>
                <a:latin typeface="Calibri"/>
                <a:ea typeface="Calibri"/>
                <a:cs typeface="Calibri"/>
                <a:sym typeface="Calibri"/>
              </a:rPr>
              <a:t>31 de diciembre de 2021</a:t>
            </a:r>
            <a:endParaRPr/>
          </a:p>
          <a:p>
            <a:pPr indent="0" lvl="0" marL="0" marR="0" rtl="0" algn="l">
              <a:lnSpc>
                <a:spcPct val="100000"/>
              </a:lnSpc>
              <a:spcBef>
                <a:spcPts val="0"/>
              </a:spcBef>
              <a:spcAft>
                <a:spcPts val="0"/>
              </a:spcAft>
              <a:buClr>
                <a:srgbClr val="008080"/>
              </a:buClr>
              <a:buSzPts val="1800"/>
              <a:buFont typeface="Calibri"/>
              <a:buNone/>
            </a:pPr>
            <a:r>
              <a:rPr b="0" i="0" lang="es-CO" sz="1800" u="none" cap="none" strike="noStrike">
                <a:solidFill>
                  <a:srgbClr val="008080"/>
                </a:solidFill>
                <a:latin typeface="Calibri"/>
                <a:ea typeface="Calibri"/>
                <a:cs typeface="Calibri"/>
                <a:sym typeface="Calibri"/>
              </a:rPr>
              <a:t>Obra </a:t>
            </a:r>
            <a:r>
              <a:rPr b="1" i="0" lang="es-CO" sz="1800" u="none" cap="none" strike="noStrike">
                <a:solidFill>
                  <a:srgbClr val="008080"/>
                </a:solidFill>
                <a:latin typeface="Calibri"/>
                <a:ea typeface="Calibri"/>
                <a:cs typeface="Calibri"/>
                <a:sym typeface="Calibri"/>
              </a:rPr>
              <a:t>			</a:t>
            </a:r>
            <a:r>
              <a:rPr b="0" i="0" lang="es-CO" sz="1800" u="none" cap="none" strike="noStrike">
                <a:solidFill>
                  <a:srgbClr val="000000"/>
                </a:solidFill>
                <a:latin typeface="Calibri"/>
                <a:ea typeface="Calibri"/>
                <a:cs typeface="Calibri"/>
                <a:sym typeface="Calibri"/>
              </a:rPr>
              <a:t>07 de marzo de 2023</a:t>
            </a:r>
            <a:endParaRPr/>
          </a:p>
        </p:txBody>
      </p:sp>
      <p:sp>
        <p:nvSpPr>
          <p:cNvPr id="515" name="Google Shape;515;p20"/>
          <p:cNvSpPr txBox="1"/>
          <p:nvPr/>
        </p:nvSpPr>
        <p:spPr>
          <a:xfrm>
            <a:off x="1063151" y="1474168"/>
            <a:ext cx="5332884"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600"/>
              <a:buFont typeface="Calibri"/>
              <a:buNone/>
            </a:pPr>
            <a:r>
              <a:rPr b="1" i="0" lang="es-CO" sz="1600" u="none" cap="none" strike="noStrike">
                <a:solidFill>
                  <a:srgbClr val="008080"/>
                </a:solidFill>
                <a:latin typeface="Calibri"/>
                <a:ea typeface="Calibri"/>
                <a:cs typeface="Calibri"/>
                <a:sym typeface="Calibri"/>
              </a:rPr>
              <a:t>Objeto: </a:t>
            </a:r>
            <a:r>
              <a:rPr b="1" i="0" lang="es-CO" sz="1400" u="none" cap="none" strike="noStrike">
                <a:solidFill>
                  <a:srgbClr val="000000"/>
                </a:solidFill>
                <a:latin typeface="Arial"/>
                <a:ea typeface="Arial"/>
                <a:cs typeface="Arial"/>
                <a:sym typeface="Arial"/>
              </a:rPr>
              <a:t>“COMPLEMENTACIÓN Y/O AJUSTES DE LOS ESTUDIOS Y DISEÑOS Y CONSTRUCCIÓN DE LAS VÍAS PERIMETRALES Y ESPACIO PÚBLICO ASOCIADO AL PARQUE GILMA JIMÉNEZ, EN LA CIUDAD DE BOGOTÁ D.C.”</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16" name="Google Shape;516;p20"/>
          <p:cNvSpPr txBox="1"/>
          <p:nvPr/>
        </p:nvSpPr>
        <p:spPr>
          <a:xfrm>
            <a:off x="1157801" y="3635449"/>
            <a:ext cx="535556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800"/>
              <a:buFont typeface="Calibri"/>
              <a:buNone/>
            </a:pPr>
            <a:r>
              <a:rPr b="1" i="0" lang="es-CO" sz="1800" u="none" cap="none" strike="noStrike">
                <a:solidFill>
                  <a:srgbClr val="008080"/>
                </a:solidFill>
                <a:latin typeface="Calibri"/>
                <a:ea typeface="Calibri"/>
                <a:cs typeface="Calibri"/>
                <a:sym typeface="Calibri"/>
              </a:rPr>
              <a:t>Localización</a:t>
            </a:r>
            <a:r>
              <a:rPr b="0" i="0" lang="es-CO" sz="1800" u="none" cap="none" strike="noStrike">
                <a:solidFill>
                  <a:srgbClr val="000000"/>
                </a:solidFill>
                <a:latin typeface="Calibri"/>
                <a:ea typeface="Calibri"/>
                <a:cs typeface="Calibri"/>
                <a:sym typeface="Calibri"/>
              </a:rPr>
              <a:t> Localidad de Kennedy UPZ 81 Gran Britalia</a:t>
            </a:r>
            <a:endParaRPr b="0" i="0" sz="1800" u="none" cap="none" strike="noStrike">
              <a:solidFill>
                <a:srgbClr val="000000"/>
              </a:solidFill>
              <a:latin typeface="Calibri"/>
              <a:ea typeface="Calibri"/>
              <a:cs typeface="Calibri"/>
              <a:sym typeface="Calibri"/>
            </a:endParaRPr>
          </a:p>
        </p:txBody>
      </p:sp>
      <p:sp>
        <p:nvSpPr>
          <p:cNvPr id="517" name="Google Shape;517;p20"/>
          <p:cNvSpPr txBox="1"/>
          <p:nvPr/>
        </p:nvSpPr>
        <p:spPr>
          <a:xfrm>
            <a:off x="1157801" y="5372787"/>
            <a:ext cx="510588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800"/>
              <a:buFont typeface="Calibri"/>
              <a:buNone/>
            </a:pPr>
            <a:r>
              <a:rPr b="0" i="0" lang="es-CO" sz="1800" u="none" cap="none" strike="noStrike">
                <a:solidFill>
                  <a:srgbClr val="008080"/>
                </a:solidFill>
                <a:latin typeface="Calibri"/>
                <a:ea typeface="Calibri"/>
                <a:cs typeface="Calibri"/>
                <a:sym typeface="Calibri"/>
              </a:rPr>
              <a:t>Fecha de inicio: 		</a:t>
            </a:r>
            <a:r>
              <a:rPr b="0" i="0" lang="es-CO" sz="1800" u="none" cap="none" strike="noStrike">
                <a:solidFill>
                  <a:srgbClr val="000000"/>
                </a:solidFill>
                <a:latin typeface="Calibri"/>
                <a:ea typeface="Calibri"/>
                <a:cs typeface="Calibri"/>
                <a:sym typeface="Calibri"/>
              </a:rPr>
              <a:t>20 de Agosto de 2020</a:t>
            </a:r>
            <a:endParaRPr b="0" i="0" sz="1800" u="none" cap="none" strike="noStrike">
              <a:solidFill>
                <a:srgbClr val="000000"/>
              </a:solidFill>
              <a:latin typeface="Calibri"/>
              <a:ea typeface="Calibri"/>
              <a:cs typeface="Calibri"/>
              <a:sym typeface="Calibri"/>
            </a:endParaRPr>
          </a:p>
        </p:txBody>
      </p:sp>
      <p:pic>
        <p:nvPicPr>
          <p:cNvPr descr="https://openerp.idu.gov.co/web/image?model=photo_gallery.photo&amp;id=148897&amp;field=photo&amp;unique=20200929204359" id="518" name="Google Shape;518;p20"/>
          <p:cNvPicPr preferRelativeResize="0"/>
          <p:nvPr/>
        </p:nvPicPr>
        <p:blipFill rotWithShape="1">
          <a:blip r:embed="rId3">
            <a:alphaModFix/>
          </a:blip>
          <a:srcRect b="0" l="0" r="0" t="0"/>
          <a:stretch/>
        </p:blipFill>
        <p:spPr>
          <a:xfrm>
            <a:off x="6932707" y="294143"/>
            <a:ext cx="4593591" cy="2945767"/>
          </a:xfrm>
          <a:prstGeom prst="rect">
            <a:avLst/>
          </a:prstGeom>
          <a:noFill/>
          <a:ln>
            <a:noFill/>
          </a:ln>
        </p:spPr>
      </p:pic>
      <p:pic>
        <p:nvPicPr>
          <p:cNvPr id="519" name="Google Shape;519;p20"/>
          <p:cNvPicPr preferRelativeResize="0"/>
          <p:nvPr/>
        </p:nvPicPr>
        <p:blipFill rotWithShape="1">
          <a:blip r:embed="rId4">
            <a:alphaModFix/>
          </a:blip>
          <a:srcRect b="0" l="0" r="0" t="0"/>
          <a:stretch/>
        </p:blipFill>
        <p:spPr>
          <a:xfrm>
            <a:off x="6932707" y="3445213"/>
            <a:ext cx="4754306" cy="311298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21"/>
          <p:cNvSpPr txBox="1"/>
          <p:nvPr>
            <p:ph type="title"/>
          </p:nvPr>
        </p:nvSpPr>
        <p:spPr>
          <a:xfrm>
            <a:off x="1430431" y="744663"/>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VIAS PERIMETRALES PARQUE GILMA JIMENEZ</a:t>
            </a:r>
            <a:endParaRPr/>
          </a:p>
        </p:txBody>
      </p:sp>
      <p:sp>
        <p:nvSpPr>
          <p:cNvPr id="526" name="Google Shape;526;p21"/>
          <p:cNvSpPr txBox="1"/>
          <p:nvPr>
            <p:ph idx="4" type="body"/>
          </p:nvPr>
        </p:nvSpPr>
        <p:spPr>
          <a:xfrm>
            <a:off x="717714" y="527162"/>
            <a:ext cx="517559" cy="43500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000"/>
              <a:buNone/>
            </a:pPr>
            <a:r>
              <a:t/>
            </a:r>
            <a:endParaRPr/>
          </a:p>
        </p:txBody>
      </p:sp>
      <p:sp>
        <p:nvSpPr>
          <p:cNvPr id="527" name="Google Shape;527;p21"/>
          <p:cNvSpPr/>
          <p:nvPr/>
        </p:nvSpPr>
        <p:spPr>
          <a:xfrm>
            <a:off x="651893" y="420063"/>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5400"/>
              <a:buFont typeface="Calibri"/>
              <a:buNone/>
            </a:pPr>
            <a:r>
              <a:rPr b="1" i="0" lang="es-CO" sz="2700" u="none" cap="none" strike="noStrike">
                <a:solidFill>
                  <a:srgbClr val="FFFFFF"/>
                </a:solidFill>
                <a:latin typeface="Calibri"/>
                <a:ea typeface="Calibri"/>
                <a:cs typeface="Calibri"/>
                <a:sym typeface="Calibri"/>
              </a:rPr>
              <a:t>5</a:t>
            </a:r>
            <a:endParaRPr b="1" i="0" sz="2700" u="none" cap="none" strike="noStrike">
              <a:solidFill>
                <a:srgbClr val="FFFFFF"/>
              </a:solidFill>
              <a:latin typeface="Calibri"/>
              <a:ea typeface="Calibri"/>
              <a:cs typeface="Calibri"/>
              <a:sym typeface="Calibri"/>
            </a:endParaRPr>
          </a:p>
        </p:txBody>
      </p:sp>
      <p:sp>
        <p:nvSpPr>
          <p:cNvPr id="528" name="Google Shape;528;p21"/>
          <p:cNvSpPr txBox="1"/>
          <p:nvPr/>
        </p:nvSpPr>
        <p:spPr>
          <a:xfrm>
            <a:off x="1430431" y="2103271"/>
            <a:ext cx="7163436"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800"/>
              <a:buFont typeface="Calibri"/>
              <a:buNone/>
            </a:pPr>
            <a:r>
              <a:rPr b="0" i="0" lang="es-CO" sz="1800" u="none" cap="none" strike="noStrike">
                <a:solidFill>
                  <a:srgbClr val="008080"/>
                </a:solidFill>
                <a:latin typeface="Calibri"/>
                <a:ea typeface="Calibri"/>
                <a:cs typeface="Calibri"/>
                <a:sym typeface="Calibri"/>
              </a:rPr>
              <a:t>TEMAS ESPECÍFICOS DEL PROYECTO DE RELEVANCIA PARA LA COMUNIDAD</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8080"/>
              </a:solidFill>
              <a:latin typeface="Calibri"/>
              <a:ea typeface="Calibri"/>
              <a:cs typeface="Calibri"/>
              <a:sym typeface="Calibri"/>
            </a:endParaRPr>
          </a:p>
          <a:p>
            <a:pPr indent="0" lvl="0" marL="0" marR="0" rtl="0" algn="l">
              <a:lnSpc>
                <a:spcPct val="100000"/>
              </a:lnSpc>
              <a:spcBef>
                <a:spcPts val="0"/>
              </a:spcBef>
              <a:spcAft>
                <a:spcPts val="0"/>
              </a:spcAft>
              <a:buClr>
                <a:srgbClr val="008080"/>
              </a:buClr>
              <a:buSzPts val="1800"/>
              <a:buFont typeface="Calibri"/>
              <a:buNone/>
            </a:pPr>
            <a:r>
              <a:rPr b="0" i="0" lang="es-CO" sz="1800" u="none" cap="none" strike="noStrike">
                <a:solidFill>
                  <a:srgbClr val="008080"/>
                </a:solidFill>
                <a:latin typeface="Calibri"/>
                <a:ea typeface="Calibri"/>
                <a:cs typeface="Calibri"/>
                <a:sym typeface="Calibri"/>
              </a:rPr>
              <a:t>*</a:t>
            </a:r>
            <a:r>
              <a:rPr b="0" i="0" lang="es-CO" sz="1800" u="none" cap="none" strike="noStrike">
                <a:solidFill>
                  <a:srgbClr val="000000"/>
                </a:solidFill>
                <a:latin typeface="Calibri"/>
                <a:ea typeface="Calibri"/>
                <a:cs typeface="Calibri"/>
                <a:sym typeface="Calibri"/>
              </a:rPr>
              <a:t>Pendiente reunión con bimensual con comunidad.</a:t>
            </a:r>
            <a:endParaRPr/>
          </a:p>
          <a:p>
            <a:pPr indent="-285750" lvl="0" marL="285750" marR="0" rtl="0" algn="l">
              <a:lnSpc>
                <a:spcPct val="100000"/>
              </a:lnSpc>
              <a:spcBef>
                <a:spcPts val="0"/>
              </a:spcBef>
              <a:spcAft>
                <a:spcPts val="0"/>
              </a:spcAft>
              <a:buClr>
                <a:srgbClr val="000000"/>
              </a:buClr>
              <a:buSzPts val="1800"/>
              <a:buFont typeface="Arial"/>
              <a:buChar char="•"/>
            </a:pPr>
            <a:r>
              <a:rPr b="0" i="0" lang="es-CO" sz="1800" u="none" cap="none" strike="noStrike">
                <a:solidFill>
                  <a:srgbClr val="000000"/>
                </a:solidFill>
                <a:latin typeface="Calibri"/>
                <a:ea typeface="Calibri"/>
                <a:cs typeface="Calibri"/>
                <a:sym typeface="Calibri"/>
              </a:rPr>
              <a:t>Consecución de mano de obra no calificada del sector.</a:t>
            </a:r>
            <a:endParaRPr/>
          </a:p>
          <a:p>
            <a:pPr indent="-285750" lvl="0" marL="285750" marR="0" rtl="0" algn="l">
              <a:lnSpc>
                <a:spcPct val="100000"/>
              </a:lnSpc>
              <a:spcBef>
                <a:spcPts val="0"/>
              </a:spcBef>
              <a:spcAft>
                <a:spcPts val="0"/>
              </a:spcAft>
              <a:buClr>
                <a:srgbClr val="000000"/>
              </a:buClr>
              <a:buSzPts val="1800"/>
              <a:buFont typeface="Arial"/>
              <a:buChar char="•"/>
            </a:pPr>
            <a:r>
              <a:rPr b="0" i="0" lang="es-CO" sz="1800" u="none" cap="none" strike="noStrike">
                <a:solidFill>
                  <a:srgbClr val="000000"/>
                </a:solidFill>
                <a:latin typeface="Calibri"/>
                <a:ea typeface="Calibri"/>
                <a:cs typeface="Calibri"/>
                <a:sym typeface="Calibri"/>
              </a:rPr>
              <a:t>Socialización de cierres con PMT especifico.</a:t>
            </a:r>
            <a:endParaRPr/>
          </a:p>
          <a:p>
            <a:pPr indent="-285750" lvl="0" marL="285750" marR="0" rtl="0" algn="l">
              <a:lnSpc>
                <a:spcPct val="100000"/>
              </a:lnSpc>
              <a:spcBef>
                <a:spcPts val="0"/>
              </a:spcBef>
              <a:spcAft>
                <a:spcPts val="0"/>
              </a:spcAft>
              <a:buClr>
                <a:srgbClr val="000000"/>
              </a:buClr>
              <a:buSzPts val="1800"/>
              <a:buFont typeface="Arial"/>
              <a:buChar char="•"/>
            </a:pPr>
            <a:r>
              <a:rPr b="0" i="0" lang="es-CO" sz="1800" u="none" cap="none" strike="noStrike">
                <a:solidFill>
                  <a:srgbClr val="000000"/>
                </a:solidFill>
                <a:latin typeface="Calibri"/>
                <a:ea typeface="Calibri"/>
                <a:cs typeface="Calibri"/>
                <a:sym typeface="Calibri"/>
              </a:rPr>
              <a:t>Acompañamiento en la elaboración de actas de vecindad.</a:t>
            </a:r>
            <a:endParaRPr/>
          </a:p>
        </p:txBody>
      </p:sp>
      <p:sp>
        <p:nvSpPr>
          <p:cNvPr id="529" name="Google Shape;529;p21"/>
          <p:cNvSpPr txBox="1"/>
          <p:nvPr/>
        </p:nvSpPr>
        <p:spPr>
          <a:xfrm>
            <a:off x="1430431" y="3857597"/>
            <a:ext cx="8822738"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800"/>
              <a:buFont typeface="Calibri"/>
              <a:buNone/>
            </a:pPr>
            <a:r>
              <a:rPr b="0" i="0" lang="es-CO" sz="1800" u="none" cap="none" strike="noStrike">
                <a:solidFill>
                  <a:srgbClr val="008080"/>
                </a:solidFill>
                <a:latin typeface="Calibri"/>
                <a:ea typeface="Calibri"/>
                <a:cs typeface="Calibri"/>
                <a:sym typeface="Calibri"/>
              </a:rPr>
              <a:t>BENEFICIOS DEL PROYECTO</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808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0" i="0" lang="es-CO" sz="1800" u="none" cap="none" strike="noStrike">
                <a:solidFill>
                  <a:srgbClr val="000000"/>
                </a:solidFill>
                <a:latin typeface="Calibri"/>
                <a:ea typeface="Calibri"/>
                <a:cs typeface="Calibri"/>
                <a:sym typeface="Calibri"/>
              </a:rPr>
              <a:t>Ofrecer zonas seguras para la circulación de los habitantes del área de influencia del Parque Gilma Jiménez, a través de un espacio público adecuado mediante la construcción de andenes para peatones y ciclorrutas para los bici usuarios; generando bienestar, mejorando la calidad de vida y contribuyendo a la construcción de una ciudad incluyente, sostenible y moderna.</a:t>
            </a:r>
            <a:endParaRPr b="0" i="0" sz="1800" u="none" cap="none" strike="noStrike">
              <a:solidFill>
                <a:srgbClr val="008080"/>
              </a:solidFill>
              <a:latin typeface="Calibri"/>
              <a:ea typeface="Calibri"/>
              <a:cs typeface="Calibri"/>
              <a:sym typeface="Calibri"/>
            </a:endParaRPr>
          </a:p>
        </p:txBody>
      </p:sp>
      <p:sp>
        <p:nvSpPr>
          <p:cNvPr id="530" name="Google Shape;530;p21"/>
          <p:cNvSpPr txBox="1"/>
          <p:nvPr/>
        </p:nvSpPr>
        <p:spPr>
          <a:xfrm>
            <a:off x="1527420" y="1210185"/>
            <a:ext cx="775204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Calibri"/>
              <a:buNone/>
            </a:pPr>
            <a:r>
              <a:rPr b="1" i="0" lang="es-CO" sz="1400" u="none" cap="none" strike="noStrike">
                <a:solidFill>
                  <a:srgbClr val="000000"/>
                </a:solidFill>
                <a:latin typeface="Calibri"/>
                <a:ea typeface="Calibri"/>
                <a:cs typeface="Calibri"/>
                <a:sym typeface="Calibri"/>
              </a:rPr>
              <a:t>CONTRATO OBRA: </a:t>
            </a:r>
            <a:r>
              <a:rPr b="0" i="0" lang="es-CO" sz="1400" u="none" cap="none" strike="noStrike">
                <a:solidFill>
                  <a:srgbClr val="000000"/>
                </a:solidFill>
                <a:latin typeface="Calibri"/>
                <a:ea typeface="Calibri"/>
                <a:cs typeface="Calibri"/>
                <a:sym typeface="Calibri"/>
              </a:rPr>
              <a:t>IDU-929-2020</a:t>
            </a:r>
            <a:r>
              <a:rPr b="0" i="0" lang="es-CO" sz="1400" u="none" cap="none" strike="noStrike">
                <a:solidFill>
                  <a:srgbClr val="000000"/>
                </a:solidFill>
                <a:latin typeface="Calibri"/>
                <a:ea typeface="Calibri"/>
                <a:cs typeface="Calibri"/>
                <a:sym typeface="Calibri"/>
              </a:rPr>
              <a:t>   </a:t>
            </a:r>
            <a:r>
              <a:rPr b="1" i="0" lang="es-CO" sz="1400" u="none" cap="none" strike="noStrike">
                <a:solidFill>
                  <a:srgbClr val="000000"/>
                </a:solidFill>
                <a:latin typeface="Calibri"/>
                <a:ea typeface="Calibri"/>
                <a:cs typeface="Calibri"/>
                <a:sym typeface="Calibri"/>
              </a:rPr>
              <a:t>CONTRATO INTERVENTORÍA: </a:t>
            </a:r>
            <a:r>
              <a:rPr b="0" i="0" lang="es-CO" sz="1400" u="none" cap="none" strike="noStrike">
                <a:solidFill>
                  <a:srgbClr val="000000"/>
                </a:solidFill>
                <a:latin typeface="Calibri"/>
                <a:ea typeface="Calibri"/>
                <a:cs typeface="Calibri"/>
                <a:sym typeface="Calibri"/>
              </a:rPr>
              <a:t>IDU-1008-2020</a:t>
            </a:r>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22"/>
          <p:cNvSpPr txBox="1"/>
          <p:nvPr>
            <p:ph type="title"/>
          </p:nvPr>
        </p:nvSpPr>
        <p:spPr>
          <a:xfrm>
            <a:off x="1430431" y="435225"/>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VIAS PERIMETRALES PARQUE GILMA JIMENEZ</a:t>
            </a:r>
            <a:endParaRPr/>
          </a:p>
        </p:txBody>
      </p:sp>
      <p:sp>
        <p:nvSpPr>
          <p:cNvPr id="537" name="Google Shape;537;p22"/>
          <p:cNvSpPr/>
          <p:nvPr/>
        </p:nvSpPr>
        <p:spPr>
          <a:xfrm>
            <a:off x="675020" y="24404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5400"/>
              <a:buFont typeface="Calibri"/>
              <a:buNone/>
            </a:pPr>
            <a:r>
              <a:rPr b="1" i="0" lang="es-CO" sz="2700" u="none" cap="none" strike="noStrike">
                <a:solidFill>
                  <a:srgbClr val="FFFFFF"/>
                </a:solidFill>
                <a:latin typeface="Calibri"/>
                <a:ea typeface="Calibri"/>
                <a:cs typeface="Calibri"/>
                <a:sym typeface="Calibri"/>
              </a:rPr>
              <a:t>5</a:t>
            </a:r>
            <a:endParaRPr b="1" i="0" sz="2700" u="none" cap="none" strike="noStrike">
              <a:solidFill>
                <a:srgbClr val="FFFFFF"/>
              </a:solidFill>
              <a:latin typeface="Calibri"/>
              <a:ea typeface="Calibri"/>
              <a:cs typeface="Calibri"/>
              <a:sym typeface="Calibri"/>
            </a:endParaRPr>
          </a:p>
        </p:txBody>
      </p:sp>
      <p:sp>
        <p:nvSpPr>
          <p:cNvPr id="538" name="Google Shape;538;p22"/>
          <p:cNvSpPr txBox="1"/>
          <p:nvPr/>
        </p:nvSpPr>
        <p:spPr>
          <a:xfrm>
            <a:off x="1058663" y="1331099"/>
            <a:ext cx="10319278" cy="120032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8080"/>
              </a:buClr>
              <a:buSzPts val="1800"/>
              <a:buFont typeface="Calibri"/>
              <a:buNone/>
            </a:pPr>
            <a:r>
              <a:rPr b="0" i="0" lang="es-CO" sz="1800" u="none" cap="none" strike="noStrike">
                <a:solidFill>
                  <a:srgbClr val="008080"/>
                </a:solidFill>
                <a:latin typeface="Calibri"/>
                <a:ea typeface="Calibri"/>
                <a:cs typeface="Calibri"/>
                <a:sym typeface="Calibri"/>
              </a:rPr>
              <a:t>TEMAS ESPECÍFICOS DEL PROYECTO DE RELEVANCIA PARA LA COMUNIDAD</a:t>
            </a:r>
            <a:endParaRPr/>
          </a:p>
          <a:p>
            <a:pPr indent="0" lvl="0" marL="0" marR="0" rtl="0" algn="just">
              <a:lnSpc>
                <a:spcPct val="100000"/>
              </a:lnSpc>
              <a:spcBef>
                <a:spcPts val="0"/>
              </a:spcBef>
              <a:spcAft>
                <a:spcPts val="0"/>
              </a:spcAft>
              <a:buClr>
                <a:schemeClr val="dk1"/>
              </a:buClr>
              <a:buSzPts val="1800"/>
              <a:buFont typeface="Calibri"/>
              <a:buNone/>
            </a:pPr>
            <a:r>
              <a:t/>
            </a:r>
            <a:endParaRPr b="0" i="0" sz="1800" u="none" cap="none" strike="noStrike">
              <a:solidFill>
                <a:srgbClr val="008080"/>
              </a:solidFill>
              <a:latin typeface="Calibri"/>
              <a:ea typeface="Calibri"/>
              <a:cs typeface="Calibri"/>
              <a:sym typeface="Calibri"/>
            </a:endParaRPr>
          </a:p>
          <a:p>
            <a:pPr indent="0" lvl="0" marL="0" marR="0" rtl="0" algn="just">
              <a:spcBef>
                <a:spcPts val="0"/>
              </a:spcBef>
              <a:spcAft>
                <a:spcPts val="0"/>
              </a:spcAft>
              <a:buNone/>
            </a:pPr>
            <a:r>
              <a:rPr lang="es-CO" sz="1800">
                <a:solidFill>
                  <a:srgbClr val="000000"/>
                </a:solidFill>
                <a:latin typeface="Calibri"/>
                <a:ea typeface="Calibri"/>
                <a:cs typeface="Calibri"/>
                <a:sym typeface="Calibri"/>
              </a:rPr>
              <a:t>El Proyecto se encuentra suspendido desde el 24 de febrero de 2022, debido a que se encuentra pendiente la aprobación </a:t>
            </a:r>
            <a:r>
              <a:rPr b="0" i="0" lang="es-CO" sz="1800" u="none" cap="none" strike="noStrike">
                <a:solidFill>
                  <a:srgbClr val="000000"/>
                </a:solidFill>
                <a:latin typeface="Calibri"/>
                <a:ea typeface="Calibri"/>
                <a:cs typeface="Calibri"/>
                <a:sym typeface="Calibri"/>
              </a:rPr>
              <a:t>de</a:t>
            </a:r>
            <a:r>
              <a:rPr b="0" i="0" lang="es-CO" sz="1800" u="none" cap="none" strike="noStrike">
                <a:solidFill>
                  <a:srgbClr val="000000"/>
                </a:solidFill>
                <a:latin typeface="Calibri"/>
                <a:ea typeface="Calibri"/>
                <a:cs typeface="Calibri"/>
                <a:sym typeface="Calibri"/>
              </a:rPr>
              <a:t> los diseños de las Redes Hidrosanitarias por parte de la EAAB.</a:t>
            </a:r>
            <a:endParaRPr b="0" i="0" sz="1800" u="none" cap="none" strike="noStrike">
              <a:solidFill>
                <a:srgbClr val="000000"/>
              </a:solidFill>
              <a:latin typeface="Calibri"/>
              <a:ea typeface="Calibri"/>
              <a:cs typeface="Calibri"/>
              <a:sym typeface="Calibri"/>
            </a:endParaRPr>
          </a:p>
        </p:txBody>
      </p:sp>
      <p:sp>
        <p:nvSpPr>
          <p:cNvPr id="539" name="Google Shape;539;p22"/>
          <p:cNvSpPr txBox="1"/>
          <p:nvPr/>
        </p:nvSpPr>
        <p:spPr>
          <a:xfrm>
            <a:off x="1058663" y="2490687"/>
            <a:ext cx="10280900"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800"/>
              <a:buFont typeface="Calibri"/>
              <a:buNone/>
            </a:pPr>
            <a:r>
              <a:rPr b="0" i="0" lang="es-CO" sz="1800" u="none" cap="none" strike="noStrike">
                <a:solidFill>
                  <a:srgbClr val="008080"/>
                </a:solidFill>
                <a:latin typeface="Calibri"/>
                <a:ea typeface="Calibri"/>
                <a:cs typeface="Calibri"/>
                <a:sym typeface="Calibri"/>
              </a:rPr>
              <a:t>BENEFICIOS DEL PROYECTO</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8080"/>
              </a:solidFill>
              <a:latin typeface="Calibri"/>
              <a:ea typeface="Calibri"/>
              <a:cs typeface="Calibri"/>
              <a:sym typeface="Calibri"/>
            </a:endParaRPr>
          </a:p>
          <a:p>
            <a:pPr indent="-285750" lvl="0" marL="285750" marR="0" rtl="0" algn="l">
              <a:spcBef>
                <a:spcPts val="0"/>
              </a:spcBef>
              <a:spcAft>
                <a:spcPts val="0"/>
              </a:spcAft>
              <a:buClr>
                <a:srgbClr val="000000"/>
              </a:buClr>
              <a:buSzPts val="1800"/>
              <a:buFont typeface="Arial"/>
              <a:buChar char="•"/>
            </a:pPr>
            <a:r>
              <a:rPr lang="es-CO" sz="1800">
                <a:solidFill>
                  <a:srgbClr val="000000"/>
                </a:solidFill>
                <a:latin typeface="Calibri"/>
                <a:ea typeface="Calibri"/>
                <a:cs typeface="Calibri"/>
                <a:sym typeface="Calibri"/>
              </a:rPr>
              <a:t>Articular aceras, parques,  plazoletas, vías peatonales, entre otros como espacios agradables que incentiven los recorridos peatonales </a:t>
            </a:r>
            <a:endParaRPr sz="1800">
              <a:solidFill>
                <a:srgbClr val="000000"/>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s-CO" sz="1800">
                <a:solidFill>
                  <a:schemeClr val="dk1"/>
                </a:solidFill>
                <a:latin typeface="Calibri"/>
                <a:ea typeface="Calibri"/>
                <a:cs typeface="Calibri"/>
                <a:sym typeface="Calibri"/>
              </a:rPr>
              <a:t>Privilegiar los modos sostenibles como a pie, y transporte público, según la pirámide de jerarquía de la movilidad urbana, ofreciendo así una solución integral de proyecto.</a:t>
            </a:r>
            <a:endParaRPr sz="1800">
              <a:solidFill>
                <a:schemeClr val="dk1"/>
              </a:solidFill>
              <a:latin typeface="Calibri"/>
              <a:ea typeface="Calibri"/>
              <a:cs typeface="Calibri"/>
              <a:sym typeface="Calibri"/>
            </a:endParaRPr>
          </a:p>
        </p:txBody>
      </p:sp>
      <p:sp>
        <p:nvSpPr>
          <p:cNvPr id="540" name="Google Shape;540;p22"/>
          <p:cNvSpPr txBox="1"/>
          <p:nvPr/>
        </p:nvSpPr>
        <p:spPr>
          <a:xfrm>
            <a:off x="1532030" y="893241"/>
            <a:ext cx="7525133" cy="492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Calibri"/>
              <a:buNone/>
            </a:pPr>
            <a:r>
              <a:rPr b="1" i="0" lang="es-CO" sz="1200" u="none" cap="none" strike="noStrike">
                <a:solidFill>
                  <a:srgbClr val="000000"/>
                </a:solidFill>
                <a:latin typeface="Calibri"/>
                <a:ea typeface="Calibri"/>
                <a:cs typeface="Calibri"/>
                <a:sym typeface="Calibri"/>
              </a:rPr>
              <a:t>CONTRATO OBRA: </a:t>
            </a:r>
            <a:r>
              <a:rPr b="0" i="0" lang="es-CO" sz="1200" u="none" cap="none" strike="noStrike">
                <a:solidFill>
                  <a:srgbClr val="000000"/>
                </a:solidFill>
                <a:latin typeface="Calibri"/>
                <a:ea typeface="Calibri"/>
                <a:cs typeface="Calibri"/>
                <a:sym typeface="Calibri"/>
              </a:rPr>
              <a:t>IDU-1625-2019</a:t>
            </a:r>
            <a:r>
              <a:rPr lang="es-CO" sz="1200">
                <a:solidFill>
                  <a:srgbClr val="000000"/>
                </a:solidFill>
                <a:latin typeface="Calibri"/>
                <a:ea typeface="Calibri"/>
                <a:cs typeface="Calibri"/>
                <a:sym typeface="Calibri"/>
              </a:rPr>
              <a:t>   </a:t>
            </a:r>
            <a:r>
              <a:rPr b="1" i="0" lang="es-CO" sz="1200" u="none" cap="none" strike="noStrike">
                <a:solidFill>
                  <a:srgbClr val="000000"/>
                </a:solidFill>
                <a:latin typeface="Calibri"/>
                <a:ea typeface="Calibri"/>
                <a:cs typeface="Calibri"/>
                <a:sym typeface="Calibri"/>
              </a:rPr>
              <a:t>CONTRATO INTERVENTORÍA: </a:t>
            </a:r>
            <a:r>
              <a:rPr b="0" i="0" lang="es-CO" sz="1200" u="none" cap="none" strike="noStrike">
                <a:solidFill>
                  <a:srgbClr val="000000"/>
                </a:solidFill>
                <a:latin typeface="Calibri"/>
                <a:ea typeface="Calibri"/>
                <a:cs typeface="Calibri"/>
                <a:sym typeface="Calibri"/>
              </a:rPr>
              <a:t>IDU-1645-2019</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id="541" name="Google Shape;541;p22"/>
          <p:cNvPicPr preferRelativeResize="0"/>
          <p:nvPr/>
        </p:nvPicPr>
        <p:blipFill rotWithShape="1">
          <a:blip r:embed="rId3">
            <a:alphaModFix/>
          </a:blip>
          <a:srcRect b="0" l="0" r="0" t="0"/>
          <a:stretch/>
        </p:blipFill>
        <p:spPr>
          <a:xfrm>
            <a:off x="6795912" y="3952621"/>
            <a:ext cx="4767082" cy="2905379"/>
          </a:xfrm>
          <a:prstGeom prst="rect">
            <a:avLst/>
          </a:prstGeom>
          <a:noFill/>
          <a:ln>
            <a:noFill/>
          </a:ln>
        </p:spPr>
      </p:pic>
      <p:sp>
        <p:nvSpPr>
          <p:cNvPr id="542" name="Google Shape;542;p22"/>
          <p:cNvSpPr txBox="1"/>
          <p:nvPr/>
        </p:nvSpPr>
        <p:spPr>
          <a:xfrm>
            <a:off x="1058663" y="4245013"/>
            <a:ext cx="5081943"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800"/>
              <a:buFont typeface="Calibri"/>
              <a:buNone/>
            </a:pPr>
            <a:r>
              <a:rPr b="0" i="0" lang="es-CO" sz="1800" u="none" cap="none" strike="noStrike">
                <a:solidFill>
                  <a:srgbClr val="008080"/>
                </a:solidFill>
                <a:latin typeface="Calibri"/>
                <a:ea typeface="Calibri"/>
                <a:cs typeface="Calibri"/>
                <a:sym typeface="Calibri"/>
              </a:rPr>
              <a:t>ALCANCE DEL PROYECTO</a:t>
            </a:r>
            <a:endParaRPr/>
          </a:p>
          <a:p>
            <a:pPr indent="-285750" lvl="0" marL="285750" marR="0" rtl="0" algn="l">
              <a:spcBef>
                <a:spcPts val="0"/>
              </a:spcBef>
              <a:spcAft>
                <a:spcPts val="0"/>
              </a:spcAft>
              <a:buClr>
                <a:srgbClr val="000000"/>
              </a:buClr>
              <a:buSzPts val="1800"/>
              <a:buFont typeface="Arial"/>
              <a:buChar char="•"/>
            </a:pPr>
            <a:r>
              <a:rPr lang="es-CO" sz="1800">
                <a:solidFill>
                  <a:srgbClr val="000000"/>
                </a:solidFill>
                <a:latin typeface="Calibri"/>
                <a:ea typeface="Calibri"/>
                <a:cs typeface="Calibri"/>
                <a:sym typeface="Calibri"/>
              </a:rPr>
              <a:t>Reconfiguración de Calzada</a:t>
            </a:r>
            <a:endParaRPr/>
          </a:p>
          <a:p>
            <a:pPr indent="-285750" lvl="0" marL="285750" marR="0" rtl="0" algn="l">
              <a:spcBef>
                <a:spcPts val="0"/>
              </a:spcBef>
              <a:spcAft>
                <a:spcPts val="0"/>
              </a:spcAft>
              <a:buClr>
                <a:srgbClr val="000000"/>
              </a:buClr>
              <a:buSzPts val="1800"/>
              <a:buFont typeface="Arial"/>
              <a:buChar char="•"/>
            </a:pPr>
            <a:r>
              <a:rPr lang="es-CO" sz="1800">
                <a:solidFill>
                  <a:srgbClr val="000000"/>
                </a:solidFill>
                <a:latin typeface="Calibri"/>
                <a:ea typeface="Calibri"/>
                <a:cs typeface="Calibri"/>
                <a:sym typeface="Calibri"/>
              </a:rPr>
              <a:t>Ampliación y reconstrucción de Andenes</a:t>
            </a:r>
            <a:endParaRPr/>
          </a:p>
          <a:p>
            <a:pPr indent="-285750" lvl="0" marL="285750" marR="0" rtl="0" algn="l">
              <a:spcBef>
                <a:spcPts val="0"/>
              </a:spcBef>
              <a:spcAft>
                <a:spcPts val="0"/>
              </a:spcAft>
              <a:buClr>
                <a:srgbClr val="000000"/>
              </a:buClr>
              <a:buSzPts val="1800"/>
              <a:buFont typeface="Arial"/>
              <a:buChar char="•"/>
            </a:pPr>
            <a:r>
              <a:rPr lang="es-CO" sz="1800">
                <a:solidFill>
                  <a:srgbClr val="000000"/>
                </a:solidFill>
                <a:latin typeface="Calibri"/>
                <a:ea typeface="Calibri"/>
                <a:cs typeface="Calibri"/>
                <a:sym typeface="Calibri"/>
              </a:rPr>
              <a:t>Adecuación de las bocacalles del costado oriental </a:t>
            </a:r>
            <a:endParaRPr sz="1800">
              <a:solidFill>
                <a:srgbClr val="000000"/>
              </a:solidFill>
              <a:latin typeface="Calibri"/>
              <a:ea typeface="Calibri"/>
              <a:cs typeface="Calibri"/>
              <a:sym typeface="Calibri"/>
            </a:endParaRPr>
          </a:p>
          <a:p>
            <a:pPr indent="-285750" lvl="0" marL="285750" marR="0" rtl="0" algn="l">
              <a:spcBef>
                <a:spcPts val="0"/>
              </a:spcBef>
              <a:spcAft>
                <a:spcPts val="0"/>
              </a:spcAft>
              <a:buClr>
                <a:srgbClr val="000000"/>
              </a:buClr>
              <a:buSzPts val="1800"/>
              <a:buFont typeface="Arial"/>
              <a:buChar char="•"/>
            </a:pPr>
            <a:r>
              <a:rPr lang="es-CO" sz="1800">
                <a:solidFill>
                  <a:srgbClr val="000000"/>
                </a:solidFill>
                <a:latin typeface="Calibri"/>
                <a:ea typeface="Calibri"/>
                <a:cs typeface="Calibri"/>
                <a:sym typeface="Calibri"/>
              </a:rPr>
              <a:t>Subterranización de redes; </a:t>
            </a:r>
            <a:endParaRPr sz="1800">
              <a:solidFill>
                <a:srgbClr val="000000"/>
              </a:solidFill>
              <a:latin typeface="Calibri"/>
              <a:ea typeface="Calibri"/>
              <a:cs typeface="Calibri"/>
              <a:sym typeface="Calibri"/>
            </a:endParaRPr>
          </a:p>
          <a:p>
            <a:pPr indent="-285750" lvl="0" marL="285750" marR="0" rtl="0" algn="l">
              <a:spcBef>
                <a:spcPts val="0"/>
              </a:spcBef>
              <a:spcAft>
                <a:spcPts val="0"/>
              </a:spcAft>
              <a:buClr>
                <a:srgbClr val="000000"/>
              </a:buClr>
              <a:buSzPts val="1800"/>
              <a:buFont typeface="Arial"/>
              <a:buChar char="•"/>
            </a:pPr>
            <a:r>
              <a:rPr lang="es-CO" sz="1800">
                <a:solidFill>
                  <a:srgbClr val="000000"/>
                </a:solidFill>
                <a:latin typeface="Calibri"/>
                <a:ea typeface="Calibri"/>
                <a:cs typeface="Calibri"/>
                <a:sym typeface="Calibri"/>
              </a:rPr>
              <a:t>Estudio y diseño de antejardines.</a:t>
            </a:r>
            <a:endParaRPr sz="1800">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23"/>
          <p:cNvSpPr txBox="1"/>
          <p:nvPr>
            <p:ph type="title"/>
          </p:nvPr>
        </p:nvSpPr>
        <p:spPr>
          <a:xfrm>
            <a:off x="1942829" y="2453738"/>
            <a:ext cx="8306341"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94456"/>
              </a:buClr>
              <a:buSzPts val="5700"/>
              <a:buFont typeface="Calibri"/>
              <a:buNone/>
            </a:pPr>
            <a:r>
              <a:rPr lang="es-CO"/>
              <a:t>CONTRATOS DE OBRA</a:t>
            </a:r>
            <a:endParaRPr/>
          </a:p>
        </p:txBody>
      </p:sp>
      <p:sp>
        <p:nvSpPr>
          <p:cNvPr id="548" name="Google Shape;548;p23"/>
          <p:cNvSpPr txBox="1"/>
          <p:nvPr>
            <p:ph idx="1" type="body"/>
          </p:nvPr>
        </p:nvSpPr>
        <p:spPr>
          <a:xfrm>
            <a:off x="1942829" y="3788418"/>
            <a:ext cx="8306341" cy="75779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None/>
            </a:pPr>
            <a:r>
              <a:rPr lang="es-CO"/>
              <a:t>Localidad Kennedy corte 2021</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24"/>
          <p:cNvSpPr txBox="1"/>
          <p:nvPr>
            <p:ph type="title"/>
          </p:nvPr>
        </p:nvSpPr>
        <p:spPr>
          <a:xfrm>
            <a:off x="1324220" y="354105"/>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AV. GUAYACANES GRUPO 1</a:t>
            </a:r>
            <a:endParaRPr/>
          </a:p>
        </p:txBody>
      </p:sp>
      <p:sp>
        <p:nvSpPr>
          <p:cNvPr id="555" name="Google Shape;555;p24"/>
          <p:cNvSpPr/>
          <p:nvPr/>
        </p:nvSpPr>
        <p:spPr>
          <a:xfrm>
            <a:off x="675020" y="24404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rPr b="1" lang="es-CO" sz="2700">
                <a:solidFill>
                  <a:schemeClr val="lt1"/>
                </a:solidFill>
                <a:latin typeface="Calibri"/>
                <a:ea typeface="Calibri"/>
                <a:cs typeface="Calibri"/>
                <a:sym typeface="Calibri"/>
              </a:rPr>
              <a:t>6</a:t>
            </a:r>
            <a:endParaRPr b="1" sz="2700">
              <a:solidFill>
                <a:schemeClr val="lt1"/>
              </a:solidFill>
              <a:latin typeface="Calibri"/>
              <a:ea typeface="Calibri"/>
              <a:cs typeface="Calibri"/>
              <a:sym typeface="Calibri"/>
            </a:endParaRPr>
          </a:p>
        </p:txBody>
      </p:sp>
      <p:sp>
        <p:nvSpPr>
          <p:cNvPr id="556" name="Google Shape;556;p24"/>
          <p:cNvSpPr txBox="1"/>
          <p:nvPr/>
        </p:nvSpPr>
        <p:spPr>
          <a:xfrm>
            <a:off x="1160972" y="2390259"/>
            <a:ext cx="5462035" cy="1800473"/>
          </a:xfrm>
          <a:prstGeom prst="rect">
            <a:avLst/>
          </a:prstGeom>
          <a:noFill/>
          <a:ln>
            <a:noFill/>
          </a:ln>
        </p:spPr>
        <p:txBody>
          <a:bodyPr anchorCtr="0" anchor="t" bIns="22850" lIns="45700" spcFirstLastPara="1" rIns="45700" wrap="square" tIns="22850">
            <a:spAutoFit/>
          </a:bodyPr>
          <a:lstStyle/>
          <a:p>
            <a:pPr indent="0" lvl="0" marL="0" marR="0" rtl="0" algn="l">
              <a:spcBef>
                <a:spcPts val="0"/>
              </a:spcBef>
              <a:spcAft>
                <a:spcPts val="0"/>
              </a:spcAft>
              <a:buNone/>
            </a:pPr>
            <a:r>
              <a:rPr b="1" lang="es-CO" sz="1800">
                <a:solidFill>
                  <a:srgbClr val="008080"/>
                </a:solidFill>
                <a:latin typeface="Calibri"/>
                <a:ea typeface="Calibri"/>
                <a:cs typeface="Calibri"/>
                <a:sym typeface="Calibri"/>
              </a:rPr>
              <a:t>Descripción del Proyecto:</a:t>
            </a:r>
            <a:endParaRPr/>
          </a:p>
          <a:p>
            <a:pPr indent="0" lvl="0" marL="0" marR="0" rtl="0" algn="just">
              <a:spcBef>
                <a:spcPts val="0"/>
              </a:spcBef>
              <a:spcAft>
                <a:spcPts val="0"/>
              </a:spcAft>
              <a:buNone/>
            </a:pPr>
            <a:r>
              <a:rPr lang="es-CO" sz="1600">
                <a:solidFill>
                  <a:schemeClr val="dk1"/>
                </a:solidFill>
                <a:latin typeface="Calibri"/>
                <a:ea typeface="Calibri"/>
                <a:cs typeface="Calibri"/>
                <a:sym typeface="Calibri"/>
              </a:rPr>
              <a:t>Construcción del Grupo 1 del corredor comprendido entre la Av. Tintal (AK 89) desde la Av. Bosa hasta la Av. Manuel Cepeda Vargas que cuenta con una longitud de 4.4 kilómetros de dos calzadas de tres carriles cada uno y plantea una intervención de 108.600 m2 de espacio público y la construcción de 2 box culvert (Calle 43 Sur y Calle 38 Sur).</a:t>
            </a:r>
            <a:endParaRPr sz="1600">
              <a:solidFill>
                <a:schemeClr val="dk1"/>
              </a:solidFill>
              <a:latin typeface="Calibri"/>
              <a:ea typeface="Calibri"/>
              <a:cs typeface="Calibri"/>
              <a:sym typeface="Calibri"/>
            </a:endParaRPr>
          </a:p>
        </p:txBody>
      </p:sp>
      <p:sp>
        <p:nvSpPr>
          <p:cNvPr id="557" name="Google Shape;557;p24"/>
          <p:cNvSpPr txBox="1"/>
          <p:nvPr/>
        </p:nvSpPr>
        <p:spPr>
          <a:xfrm>
            <a:off x="1138885" y="5339054"/>
            <a:ext cx="5322181" cy="333384"/>
          </a:xfrm>
          <a:prstGeom prst="rect">
            <a:avLst/>
          </a:prstGeom>
          <a:noFill/>
          <a:ln>
            <a:noFill/>
          </a:ln>
        </p:spPr>
        <p:txBody>
          <a:bodyPr anchorCtr="0" anchor="t" bIns="22850" lIns="45700" spcFirstLastPara="1" rIns="45700" wrap="square" tIns="22850">
            <a:noAutofit/>
          </a:bodyPr>
          <a:lstStyle/>
          <a:p>
            <a:pPr indent="0" lvl="0" marL="0" marR="0" rtl="0" algn="l">
              <a:lnSpc>
                <a:spcPct val="90000"/>
              </a:lnSpc>
              <a:spcBef>
                <a:spcPts val="0"/>
              </a:spcBef>
              <a:spcAft>
                <a:spcPts val="0"/>
              </a:spcAft>
              <a:buNone/>
            </a:pPr>
            <a:r>
              <a:rPr b="1" lang="es-CO" sz="1800">
                <a:solidFill>
                  <a:srgbClr val="008080"/>
                </a:solidFill>
                <a:latin typeface="Calibri"/>
                <a:ea typeface="Calibri"/>
                <a:cs typeface="Calibri"/>
                <a:sym typeface="Calibri"/>
              </a:rPr>
              <a:t>*Valor del proyecto: </a:t>
            </a:r>
            <a:r>
              <a:rPr b="1" lang="es-CO" sz="1800">
                <a:solidFill>
                  <a:srgbClr val="3F3F3F"/>
                </a:solidFill>
                <a:latin typeface="Calibri"/>
                <a:ea typeface="Calibri"/>
                <a:cs typeface="Calibri"/>
                <a:sym typeface="Calibri"/>
              </a:rPr>
              <a:t>	</a:t>
            </a:r>
            <a:r>
              <a:rPr lang="es-CO" sz="1800">
                <a:solidFill>
                  <a:schemeClr val="dk1"/>
                </a:solidFill>
                <a:latin typeface="Calibri"/>
                <a:ea typeface="Calibri"/>
                <a:cs typeface="Calibri"/>
                <a:sym typeface="Calibri"/>
              </a:rPr>
              <a:t>$ 134.069.692.520 </a:t>
            </a:r>
            <a:r>
              <a:rPr b="1" lang="es-CO" sz="1800">
                <a:solidFill>
                  <a:srgbClr val="3F3F3F"/>
                </a:solidFill>
                <a:latin typeface="Calibri"/>
                <a:ea typeface="Calibri"/>
                <a:cs typeface="Calibri"/>
                <a:sym typeface="Calibri"/>
              </a:rPr>
              <a:t>	</a:t>
            </a:r>
            <a:endParaRPr/>
          </a:p>
          <a:p>
            <a:pPr indent="0" lvl="0" marL="0" marR="0" rtl="0" algn="l">
              <a:lnSpc>
                <a:spcPct val="90000"/>
              </a:lnSpc>
              <a:spcBef>
                <a:spcPts val="1000"/>
              </a:spcBef>
              <a:spcAft>
                <a:spcPts val="0"/>
              </a:spcAft>
              <a:buNone/>
            </a:pPr>
            <a:r>
              <a:t/>
            </a:r>
            <a:endParaRPr sz="1800">
              <a:solidFill>
                <a:srgbClr val="595959"/>
              </a:solidFill>
              <a:latin typeface="Calibri"/>
              <a:ea typeface="Calibri"/>
              <a:cs typeface="Calibri"/>
              <a:sym typeface="Calibri"/>
            </a:endParaRPr>
          </a:p>
        </p:txBody>
      </p:sp>
      <p:sp>
        <p:nvSpPr>
          <p:cNvPr id="558" name="Google Shape;558;p24"/>
          <p:cNvSpPr txBox="1"/>
          <p:nvPr/>
        </p:nvSpPr>
        <p:spPr>
          <a:xfrm>
            <a:off x="1138885" y="4739179"/>
            <a:ext cx="5484122" cy="61555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800">
                <a:solidFill>
                  <a:srgbClr val="008080"/>
                </a:solidFill>
                <a:latin typeface="Calibri"/>
                <a:ea typeface="Calibri"/>
                <a:cs typeface="Calibri"/>
                <a:sym typeface="Calibri"/>
              </a:rPr>
              <a:t>Meta Física: </a:t>
            </a:r>
            <a:r>
              <a:rPr lang="es-CO" sz="1600">
                <a:solidFill>
                  <a:schemeClr val="dk1"/>
                </a:solidFill>
                <a:latin typeface="Calibri"/>
                <a:ea typeface="Calibri"/>
                <a:cs typeface="Calibri"/>
                <a:sym typeface="Calibri"/>
              </a:rPr>
              <a:t>4,4 km de vía, 108.600 m2 de espacio público y 4,4 km de ciclorruta </a:t>
            </a:r>
            <a:endParaRPr/>
          </a:p>
        </p:txBody>
      </p:sp>
      <p:sp>
        <p:nvSpPr>
          <p:cNvPr id="559" name="Google Shape;559;p24"/>
          <p:cNvSpPr txBox="1"/>
          <p:nvPr/>
        </p:nvSpPr>
        <p:spPr>
          <a:xfrm>
            <a:off x="1160972" y="781112"/>
            <a:ext cx="758217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400">
                <a:solidFill>
                  <a:schemeClr val="dk1"/>
                </a:solidFill>
                <a:latin typeface="Calibri"/>
                <a:ea typeface="Calibri"/>
                <a:cs typeface="Calibri"/>
                <a:sym typeface="Calibri"/>
              </a:rPr>
              <a:t>CONTRATO OBRA: </a:t>
            </a:r>
            <a:r>
              <a:rPr lang="es-CO" sz="1400">
                <a:solidFill>
                  <a:schemeClr val="dk1"/>
                </a:solidFill>
                <a:latin typeface="Calibri"/>
                <a:ea typeface="Calibri"/>
                <a:cs typeface="Calibri"/>
                <a:sym typeface="Calibri"/>
              </a:rPr>
              <a:t>IDU-1543-2018   </a:t>
            </a:r>
            <a:r>
              <a:rPr b="1" lang="es-CO" sz="1400">
                <a:solidFill>
                  <a:schemeClr val="dk1"/>
                </a:solidFill>
                <a:latin typeface="Calibri"/>
                <a:ea typeface="Calibri"/>
                <a:cs typeface="Calibri"/>
                <a:sym typeface="Calibri"/>
              </a:rPr>
              <a:t>CONTRATO INTERVENTORÍA: </a:t>
            </a:r>
            <a:r>
              <a:rPr lang="es-CO" sz="1400">
                <a:solidFill>
                  <a:schemeClr val="dk1"/>
                </a:solidFill>
                <a:latin typeface="Calibri"/>
                <a:ea typeface="Calibri"/>
                <a:cs typeface="Calibri"/>
                <a:sym typeface="Calibri"/>
              </a:rPr>
              <a:t>IDU-1559-2018</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60" name="Google Shape;560;p24"/>
          <p:cNvSpPr txBox="1"/>
          <p:nvPr/>
        </p:nvSpPr>
        <p:spPr>
          <a:xfrm>
            <a:off x="1138885" y="5556785"/>
            <a:ext cx="241861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400">
                <a:solidFill>
                  <a:srgbClr val="3F3F3F"/>
                </a:solidFill>
                <a:latin typeface="Calibri"/>
                <a:ea typeface="Calibri"/>
                <a:cs typeface="Calibri"/>
                <a:sym typeface="Calibri"/>
              </a:rPr>
              <a:t>*Incluye valor de interventoría</a:t>
            </a:r>
            <a:endParaRPr sz="1400">
              <a:solidFill>
                <a:srgbClr val="595959"/>
              </a:solidFill>
              <a:latin typeface="Calibri"/>
              <a:ea typeface="Calibri"/>
              <a:cs typeface="Calibri"/>
              <a:sym typeface="Calibri"/>
            </a:endParaRPr>
          </a:p>
        </p:txBody>
      </p:sp>
      <p:sp>
        <p:nvSpPr>
          <p:cNvPr id="561" name="Google Shape;561;p24"/>
          <p:cNvSpPr txBox="1"/>
          <p:nvPr/>
        </p:nvSpPr>
        <p:spPr>
          <a:xfrm>
            <a:off x="1138885" y="6082293"/>
            <a:ext cx="506818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Fecha de Finalización Proyectada:</a:t>
            </a:r>
            <a:endParaRPr/>
          </a:p>
          <a:p>
            <a:pPr indent="0" lvl="0" marL="0" marR="0" rtl="0" algn="l">
              <a:spcBef>
                <a:spcPts val="0"/>
              </a:spcBef>
              <a:spcAft>
                <a:spcPts val="0"/>
              </a:spcAft>
              <a:buNone/>
            </a:pPr>
            <a:r>
              <a:rPr lang="es-CO" sz="1800">
                <a:solidFill>
                  <a:srgbClr val="008080"/>
                </a:solidFill>
                <a:latin typeface="Calibri"/>
                <a:ea typeface="Calibri"/>
                <a:cs typeface="Calibri"/>
                <a:sym typeface="Calibri"/>
              </a:rPr>
              <a:t>Obra </a:t>
            </a:r>
            <a:r>
              <a:rPr b="1" lang="es-CO" sz="1800">
                <a:solidFill>
                  <a:srgbClr val="008080"/>
                </a:solidFill>
                <a:latin typeface="Calibri"/>
                <a:ea typeface="Calibri"/>
                <a:cs typeface="Calibri"/>
                <a:sym typeface="Calibri"/>
              </a:rPr>
              <a:t>			</a:t>
            </a:r>
            <a:r>
              <a:rPr lang="es-CO" sz="1800">
                <a:solidFill>
                  <a:schemeClr val="dk1"/>
                </a:solidFill>
                <a:latin typeface="Calibri"/>
                <a:ea typeface="Calibri"/>
                <a:cs typeface="Calibri"/>
                <a:sym typeface="Calibri"/>
              </a:rPr>
              <a:t>8 de septiembre 2022</a:t>
            </a:r>
            <a:endParaRPr/>
          </a:p>
        </p:txBody>
      </p:sp>
      <p:sp>
        <p:nvSpPr>
          <p:cNvPr id="562" name="Google Shape;562;p24"/>
          <p:cNvSpPr txBox="1"/>
          <p:nvPr/>
        </p:nvSpPr>
        <p:spPr>
          <a:xfrm>
            <a:off x="1160972" y="1584284"/>
            <a:ext cx="5462035" cy="86177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800">
                <a:solidFill>
                  <a:srgbClr val="008080"/>
                </a:solidFill>
                <a:latin typeface="Calibri"/>
                <a:ea typeface="Calibri"/>
                <a:cs typeface="Calibri"/>
                <a:sym typeface="Calibri"/>
              </a:rPr>
              <a:t>Objeto: </a:t>
            </a:r>
            <a:r>
              <a:rPr lang="es-CO" sz="1600">
                <a:solidFill>
                  <a:schemeClr val="dk1"/>
                </a:solidFill>
                <a:latin typeface="Calibri"/>
                <a:ea typeface="Calibri"/>
                <a:cs typeface="Calibri"/>
                <a:sym typeface="Calibri"/>
              </a:rPr>
              <a:t>Construcción de la Avenida Tintal, desde la Avenida Bosa hasta la Avenida Manuel Cepeda Vargas y obras complementarias, en Bogotá D.C. Grupo No. 1</a:t>
            </a:r>
            <a:endParaRPr sz="1800">
              <a:solidFill>
                <a:schemeClr val="dk1"/>
              </a:solidFill>
              <a:latin typeface="Calibri"/>
              <a:ea typeface="Calibri"/>
              <a:cs typeface="Calibri"/>
              <a:sym typeface="Calibri"/>
            </a:endParaRPr>
          </a:p>
        </p:txBody>
      </p:sp>
      <p:sp>
        <p:nvSpPr>
          <p:cNvPr id="563" name="Google Shape;563;p24"/>
          <p:cNvSpPr txBox="1"/>
          <p:nvPr/>
        </p:nvSpPr>
        <p:spPr>
          <a:xfrm>
            <a:off x="1160678" y="4157179"/>
            <a:ext cx="5440242" cy="61555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800">
                <a:solidFill>
                  <a:srgbClr val="008080"/>
                </a:solidFill>
                <a:latin typeface="Calibri"/>
                <a:ea typeface="Calibri"/>
                <a:cs typeface="Calibri"/>
                <a:sym typeface="Calibri"/>
              </a:rPr>
              <a:t>Localización:</a:t>
            </a:r>
            <a:r>
              <a:rPr lang="es-CO" sz="1800">
                <a:solidFill>
                  <a:schemeClr val="dk1"/>
                </a:solidFill>
                <a:latin typeface="Calibri"/>
                <a:ea typeface="Calibri"/>
                <a:cs typeface="Calibri"/>
                <a:sym typeface="Calibri"/>
              </a:rPr>
              <a:t> </a:t>
            </a:r>
            <a:r>
              <a:rPr lang="es-CO" sz="1600">
                <a:solidFill>
                  <a:schemeClr val="dk1"/>
                </a:solidFill>
                <a:latin typeface="Calibri"/>
                <a:ea typeface="Calibri"/>
                <a:cs typeface="Calibri"/>
                <a:sym typeface="Calibri"/>
              </a:rPr>
              <a:t>Avenida Tintal desde la Avenida Bosa hasta la Avenida Manuel Cepeda Vargas</a:t>
            </a:r>
            <a:endParaRPr sz="1600">
              <a:solidFill>
                <a:schemeClr val="dk1"/>
              </a:solidFill>
              <a:latin typeface="Calibri"/>
              <a:ea typeface="Calibri"/>
              <a:cs typeface="Calibri"/>
              <a:sym typeface="Calibri"/>
            </a:endParaRPr>
          </a:p>
        </p:txBody>
      </p:sp>
      <p:sp>
        <p:nvSpPr>
          <p:cNvPr id="564" name="Google Shape;564;p24"/>
          <p:cNvSpPr txBox="1"/>
          <p:nvPr/>
        </p:nvSpPr>
        <p:spPr>
          <a:xfrm>
            <a:off x="1160972" y="5803310"/>
            <a:ext cx="460363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Fecha de inicio: 		</a:t>
            </a:r>
            <a:r>
              <a:rPr lang="es-CO" sz="1800">
                <a:solidFill>
                  <a:schemeClr val="dk1"/>
                </a:solidFill>
                <a:latin typeface="Calibri"/>
                <a:ea typeface="Calibri"/>
                <a:cs typeface="Calibri"/>
                <a:sym typeface="Calibri"/>
              </a:rPr>
              <a:t>31 de enero 2019</a:t>
            </a:r>
            <a:endParaRPr/>
          </a:p>
        </p:txBody>
      </p:sp>
      <p:pic>
        <p:nvPicPr>
          <p:cNvPr id="565" name="Google Shape;565;p24"/>
          <p:cNvPicPr preferRelativeResize="0"/>
          <p:nvPr/>
        </p:nvPicPr>
        <p:blipFill rotWithShape="1">
          <a:blip r:embed="rId3">
            <a:alphaModFix/>
          </a:blip>
          <a:srcRect b="0" l="0" r="0" t="0"/>
          <a:stretch/>
        </p:blipFill>
        <p:spPr>
          <a:xfrm>
            <a:off x="6842700" y="1729770"/>
            <a:ext cx="5052943" cy="3483335"/>
          </a:xfrm>
          <a:prstGeom prst="rect">
            <a:avLst/>
          </a:prstGeom>
          <a:noFill/>
          <a:ln>
            <a:noFill/>
          </a:ln>
        </p:spPr>
      </p:pic>
      <p:sp>
        <p:nvSpPr>
          <p:cNvPr id="566" name="Google Shape;566;p24"/>
          <p:cNvSpPr txBox="1"/>
          <p:nvPr/>
        </p:nvSpPr>
        <p:spPr>
          <a:xfrm>
            <a:off x="1160678" y="1218365"/>
            <a:ext cx="5440242" cy="36933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800">
                <a:solidFill>
                  <a:srgbClr val="008080"/>
                </a:solidFill>
                <a:latin typeface="Calibri"/>
                <a:ea typeface="Calibri"/>
                <a:cs typeface="Calibri"/>
                <a:sym typeface="Calibri"/>
              </a:rPr>
              <a:t>Estado:</a:t>
            </a:r>
            <a:r>
              <a:rPr lang="es-CO" sz="1800">
                <a:solidFill>
                  <a:schemeClr val="dk1"/>
                </a:solidFill>
                <a:latin typeface="Calibri"/>
                <a:ea typeface="Calibri"/>
                <a:cs typeface="Calibri"/>
                <a:sym typeface="Calibri"/>
              </a:rPr>
              <a:t> </a:t>
            </a:r>
            <a:r>
              <a:rPr lang="es-CO" sz="1600">
                <a:solidFill>
                  <a:schemeClr val="dk1"/>
                </a:solidFill>
                <a:latin typeface="Calibri"/>
                <a:ea typeface="Calibri"/>
                <a:cs typeface="Calibri"/>
                <a:sym typeface="Calibri"/>
              </a:rPr>
              <a:t>Construcción (En Ejecución)</a:t>
            </a:r>
            <a:endParaRPr sz="16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25"/>
          <p:cNvSpPr txBox="1"/>
          <p:nvPr>
            <p:ph type="title"/>
          </p:nvPr>
        </p:nvSpPr>
        <p:spPr>
          <a:xfrm>
            <a:off x="1430431" y="435225"/>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AV. GUAYACANES GRUPO 1</a:t>
            </a:r>
            <a:endParaRPr/>
          </a:p>
        </p:txBody>
      </p:sp>
      <p:sp>
        <p:nvSpPr>
          <p:cNvPr id="573" name="Google Shape;573;p25"/>
          <p:cNvSpPr/>
          <p:nvPr/>
        </p:nvSpPr>
        <p:spPr>
          <a:xfrm>
            <a:off x="675020" y="24404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rPr b="1" lang="es-CO" sz="2700">
                <a:solidFill>
                  <a:schemeClr val="lt1"/>
                </a:solidFill>
                <a:latin typeface="Calibri"/>
                <a:ea typeface="Calibri"/>
                <a:cs typeface="Calibri"/>
                <a:sym typeface="Calibri"/>
              </a:rPr>
              <a:t>6</a:t>
            </a:r>
            <a:endParaRPr b="1" sz="2700">
              <a:solidFill>
                <a:schemeClr val="lt1"/>
              </a:solidFill>
              <a:latin typeface="Calibri"/>
              <a:ea typeface="Calibri"/>
              <a:cs typeface="Calibri"/>
              <a:sym typeface="Calibri"/>
            </a:endParaRPr>
          </a:p>
        </p:txBody>
      </p:sp>
      <p:sp>
        <p:nvSpPr>
          <p:cNvPr id="574" name="Google Shape;574;p25"/>
          <p:cNvSpPr txBox="1"/>
          <p:nvPr/>
        </p:nvSpPr>
        <p:spPr>
          <a:xfrm>
            <a:off x="1263310" y="900213"/>
            <a:ext cx="776780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400">
                <a:solidFill>
                  <a:schemeClr val="dk1"/>
                </a:solidFill>
                <a:latin typeface="Calibri"/>
                <a:ea typeface="Calibri"/>
                <a:cs typeface="Calibri"/>
                <a:sym typeface="Calibri"/>
              </a:rPr>
              <a:t>CONTRATO OBRA: </a:t>
            </a:r>
            <a:r>
              <a:rPr lang="es-CO" sz="1400">
                <a:solidFill>
                  <a:schemeClr val="dk1"/>
                </a:solidFill>
                <a:latin typeface="Calibri"/>
                <a:ea typeface="Calibri"/>
                <a:cs typeface="Calibri"/>
                <a:sym typeface="Calibri"/>
              </a:rPr>
              <a:t>IDU-1543-2018          </a:t>
            </a:r>
            <a:r>
              <a:rPr b="1" lang="es-CO" sz="1400">
                <a:solidFill>
                  <a:schemeClr val="dk1"/>
                </a:solidFill>
                <a:latin typeface="Calibri"/>
                <a:ea typeface="Calibri"/>
                <a:cs typeface="Calibri"/>
                <a:sym typeface="Calibri"/>
              </a:rPr>
              <a:t>CONTRATO INTERVENTORÍA: </a:t>
            </a:r>
            <a:r>
              <a:rPr lang="es-CO" sz="1400">
                <a:solidFill>
                  <a:schemeClr val="dk1"/>
                </a:solidFill>
                <a:latin typeface="Calibri"/>
                <a:ea typeface="Calibri"/>
                <a:cs typeface="Calibri"/>
                <a:sym typeface="Calibri"/>
              </a:rPr>
              <a:t>IDU-1559-2018</a:t>
            </a:r>
            <a:endParaRPr/>
          </a:p>
        </p:txBody>
      </p:sp>
      <p:sp>
        <p:nvSpPr>
          <p:cNvPr id="575" name="Google Shape;575;p25"/>
          <p:cNvSpPr txBox="1"/>
          <p:nvPr/>
        </p:nvSpPr>
        <p:spPr>
          <a:xfrm>
            <a:off x="1263310" y="1262573"/>
            <a:ext cx="71634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TEMAS ESPECÍFICOS DEL PROYECTO DE RELEVANCIA PARA LA COMUNIDAD</a:t>
            </a:r>
            <a:endParaRPr/>
          </a:p>
        </p:txBody>
      </p:sp>
      <p:sp>
        <p:nvSpPr>
          <p:cNvPr id="576" name="Google Shape;576;p25"/>
          <p:cNvSpPr txBox="1"/>
          <p:nvPr/>
        </p:nvSpPr>
        <p:spPr>
          <a:xfrm>
            <a:off x="1263310" y="1757101"/>
            <a:ext cx="273613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BENEFICIOS DEL PROYECTO</a:t>
            </a:r>
            <a:endParaRPr/>
          </a:p>
        </p:txBody>
      </p:sp>
      <p:sp>
        <p:nvSpPr>
          <p:cNvPr id="577" name="Google Shape;577;p25"/>
          <p:cNvSpPr txBox="1"/>
          <p:nvPr/>
        </p:nvSpPr>
        <p:spPr>
          <a:xfrm>
            <a:off x="1154736" y="2194960"/>
            <a:ext cx="5020286" cy="2015916"/>
          </a:xfrm>
          <a:prstGeom prst="rect">
            <a:avLst/>
          </a:prstGeom>
          <a:noFill/>
          <a:ln>
            <a:noFill/>
          </a:ln>
        </p:spPr>
        <p:txBody>
          <a:bodyPr anchorCtr="0" anchor="t" bIns="22850" lIns="45700" spcFirstLastPara="1" rIns="45700" wrap="square" tIns="22850">
            <a:spAutoFit/>
          </a:bodyPr>
          <a:lstStyle/>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Optimización en la conexión regional y urbana.</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Disminución en tiempo de desplazamiento de los habitantes y visitantes.</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Conexión Vial.</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Mejoramiento de la calidad de vida por desarrollo urbanístico planeado.</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Mejor espacio público.</a:t>
            </a:r>
            <a:endParaRPr/>
          </a:p>
          <a:p>
            <a:pPr indent="-184150" lvl="0" marL="285750" marR="0" rtl="0" algn="just">
              <a:spcBef>
                <a:spcPts val="0"/>
              </a:spcBef>
              <a:spcAft>
                <a:spcPts val="0"/>
              </a:spcAft>
              <a:buClr>
                <a:srgbClr val="000000"/>
              </a:buClr>
              <a:buSzPts val="1600"/>
              <a:buFont typeface="Arial"/>
              <a:buNone/>
            </a:pPr>
            <a:r>
              <a:t/>
            </a:r>
            <a:endParaRPr sz="1600">
              <a:solidFill>
                <a:schemeClr val="dk1"/>
              </a:solidFill>
              <a:latin typeface="Calibri"/>
              <a:ea typeface="Calibri"/>
              <a:cs typeface="Calibri"/>
              <a:sym typeface="Calibri"/>
            </a:endParaRPr>
          </a:p>
        </p:txBody>
      </p:sp>
      <p:sp>
        <p:nvSpPr>
          <p:cNvPr id="578" name="Google Shape;578;p25"/>
          <p:cNvSpPr txBox="1"/>
          <p:nvPr/>
        </p:nvSpPr>
        <p:spPr>
          <a:xfrm>
            <a:off x="1249832" y="4279403"/>
            <a:ext cx="229909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BENEFICIOS GLOBALES</a:t>
            </a:r>
            <a:endParaRPr/>
          </a:p>
        </p:txBody>
      </p:sp>
      <p:sp>
        <p:nvSpPr>
          <p:cNvPr id="579" name="Google Shape;579;p25"/>
          <p:cNvSpPr txBox="1"/>
          <p:nvPr/>
        </p:nvSpPr>
        <p:spPr>
          <a:xfrm>
            <a:off x="1263310" y="4773931"/>
            <a:ext cx="4490691" cy="1031031"/>
          </a:xfrm>
          <a:prstGeom prst="rect">
            <a:avLst/>
          </a:prstGeom>
          <a:noFill/>
          <a:ln>
            <a:noFill/>
          </a:ln>
        </p:spPr>
        <p:txBody>
          <a:bodyPr anchorCtr="0" anchor="t" bIns="22850" lIns="45700" spcFirstLastPara="1" rIns="45700" wrap="square" tIns="22850">
            <a:spAutoFit/>
          </a:bodyPr>
          <a:lstStyle/>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Accesibilidad</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Movilidad</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Desarrollo Económico</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Seguridad Vial</a:t>
            </a:r>
            <a:endParaRPr sz="1600">
              <a:solidFill>
                <a:schemeClr val="dk1"/>
              </a:solidFill>
              <a:latin typeface="Calibri"/>
              <a:ea typeface="Calibri"/>
              <a:cs typeface="Calibri"/>
              <a:sym typeface="Calibri"/>
            </a:endParaRPr>
          </a:p>
        </p:txBody>
      </p:sp>
      <p:pic>
        <p:nvPicPr>
          <p:cNvPr id="580" name="Google Shape;580;p25"/>
          <p:cNvPicPr preferRelativeResize="0"/>
          <p:nvPr/>
        </p:nvPicPr>
        <p:blipFill rotWithShape="1">
          <a:blip r:embed="rId3">
            <a:alphaModFix/>
          </a:blip>
          <a:srcRect b="0" l="0" r="0" t="0"/>
          <a:stretch/>
        </p:blipFill>
        <p:spPr>
          <a:xfrm>
            <a:off x="6555923" y="2325820"/>
            <a:ext cx="4950375" cy="278522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26"/>
          <p:cNvSpPr txBox="1"/>
          <p:nvPr>
            <p:ph type="title"/>
          </p:nvPr>
        </p:nvSpPr>
        <p:spPr>
          <a:xfrm>
            <a:off x="1324220" y="331642"/>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AV. GUAYACANES GRUPO 2</a:t>
            </a:r>
            <a:endParaRPr/>
          </a:p>
        </p:txBody>
      </p:sp>
      <p:sp>
        <p:nvSpPr>
          <p:cNvPr id="587" name="Google Shape;587;p26"/>
          <p:cNvSpPr/>
          <p:nvPr/>
        </p:nvSpPr>
        <p:spPr>
          <a:xfrm>
            <a:off x="675020" y="24404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rPr b="1" lang="es-CO" sz="2700">
                <a:solidFill>
                  <a:schemeClr val="lt1"/>
                </a:solidFill>
                <a:latin typeface="Calibri"/>
                <a:ea typeface="Calibri"/>
                <a:cs typeface="Calibri"/>
                <a:sym typeface="Calibri"/>
              </a:rPr>
              <a:t>6</a:t>
            </a:r>
            <a:endParaRPr b="1" sz="2700">
              <a:solidFill>
                <a:schemeClr val="lt1"/>
              </a:solidFill>
              <a:latin typeface="Calibri"/>
              <a:ea typeface="Calibri"/>
              <a:cs typeface="Calibri"/>
              <a:sym typeface="Calibri"/>
            </a:endParaRPr>
          </a:p>
        </p:txBody>
      </p:sp>
      <p:sp>
        <p:nvSpPr>
          <p:cNvPr id="588" name="Google Shape;588;p26"/>
          <p:cNvSpPr txBox="1"/>
          <p:nvPr/>
        </p:nvSpPr>
        <p:spPr>
          <a:xfrm>
            <a:off x="1179344" y="2452997"/>
            <a:ext cx="5462035" cy="2185193"/>
          </a:xfrm>
          <a:prstGeom prst="rect">
            <a:avLst/>
          </a:prstGeom>
          <a:noFill/>
          <a:ln>
            <a:noFill/>
          </a:ln>
        </p:spPr>
        <p:txBody>
          <a:bodyPr anchorCtr="0" anchor="t" bIns="22850" lIns="45700" spcFirstLastPara="1" rIns="45700" wrap="square" tIns="22850">
            <a:spAutoFit/>
          </a:bodyPr>
          <a:lstStyle/>
          <a:p>
            <a:pPr indent="0" lvl="0" marL="0" marR="0" rtl="0" algn="l">
              <a:spcBef>
                <a:spcPts val="0"/>
              </a:spcBef>
              <a:spcAft>
                <a:spcPts val="0"/>
              </a:spcAft>
              <a:buNone/>
            </a:pPr>
            <a:r>
              <a:rPr b="1" lang="es-CO" sz="1700">
                <a:solidFill>
                  <a:srgbClr val="008080"/>
                </a:solidFill>
                <a:latin typeface="Calibri"/>
                <a:ea typeface="Calibri"/>
                <a:cs typeface="Calibri"/>
                <a:sym typeface="Calibri"/>
              </a:rPr>
              <a:t>Descripción del Proyecto:</a:t>
            </a:r>
            <a:endParaRPr/>
          </a:p>
          <a:p>
            <a:pPr indent="0" lvl="0" marL="0" marR="0" rtl="0" algn="just">
              <a:spcBef>
                <a:spcPts val="0"/>
              </a:spcBef>
              <a:spcAft>
                <a:spcPts val="0"/>
              </a:spcAft>
              <a:buNone/>
            </a:pPr>
            <a:r>
              <a:rPr lang="es-CO" sz="1500">
                <a:solidFill>
                  <a:schemeClr val="dk1"/>
                </a:solidFill>
                <a:latin typeface="Calibri"/>
                <a:ea typeface="Calibri"/>
                <a:cs typeface="Calibri"/>
                <a:sym typeface="Calibri"/>
              </a:rPr>
              <a:t>Corredor comprendido por la Av. Tintal (AK 89) desde la Av. Manuel Cepeda Vargas hasta la Av. Alsacia y la Av. Alsacia entre la Av. Tintal y la Av. Ciudad de Cali. Cuenta con una longitud de 2.6 kilómetros, dos calzadas de tres carriles cada una, y plantea una intervención de 118.200 m2 de espacio público, la construcción de 3 box culvert (Canal Américas, Castilla y Magdalena), un puente vehicular doble en la intersección de la Av. Alsacia con Av. Ciudad de Cali y un puente peatonal adosado al puente vehicular</a:t>
            </a:r>
            <a:r>
              <a:rPr lang="es-CO" sz="1600">
                <a:solidFill>
                  <a:schemeClr val="dk1"/>
                </a:solidFill>
                <a:latin typeface="Calibri"/>
                <a:ea typeface="Calibri"/>
                <a:cs typeface="Calibri"/>
                <a:sym typeface="Calibri"/>
              </a:rPr>
              <a:t>.</a:t>
            </a:r>
            <a:endParaRPr sz="1600">
              <a:solidFill>
                <a:schemeClr val="dk1"/>
              </a:solidFill>
              <a:latin typeface="Calibri"/>
              <a:ea typeface="Calibri"/>
              <a:cs typeface="Calibri"/>
              <a:sym typeface="Calibri"/>
            </a:endParaRPr>
          </a:p>
        </p:txBody>
      </p:sp>
      <p:sp>
        <p:nvSpPr>
          <p:cNvPr id="589" name="Google Shape;589;p26"/>
          <p:cNvSpPr txBox="1"/>
          <p:nvPr/>
        </p:nvSpPr>
        <p:spPr>
          <a:xfrm>
            <a:off x="1138885" y="5522278"/>
            <a:ext cx="5322181" cy="333384"/>
          </a:xfrm>
          <a:prstGeom prst="rect">
            <a:avLst/>
          </a:prstGeom>
          <a:noFill/>
          <a:ln>
            <a:noFill/>
          </a:ln>
        </p:spPr>
        <p:txBody>
          <a:bodyPr anchorCtr="0" anchor="t" bIns="22850" lIns="45700" spcFirstLastPara="1" rIns="45700" wrap="square" tIns="22850">
            <a:noAutofit/>
          </a:bodyPr>
          <a:lstStyle/>
          <a:p>
            <a:pPr indent="0" lvl="0" marL="0" marR="0" rtl="0" algn="l">
              <a:lnSpc>
                <a:spcPct val="90000"/>
              </a:lnSpc>
              <a:spcBef>
                <a:spcPts val="0"/>
              </a:spcBef>
              <a:spcAft>
                <a:spcPts val="0"/>
              </a:spcAft>
              <a:buNone/>
            </a:pPr>
            <a:r>
              <a:rPr b="1" lang="es-CO" sz="1600">
                <a:solidFill>
                  <a:srgbClr val="008080"/>
                </a:solidFill>
                <a:latin typeface="Calibri"/>
                <a:ea typeface="Calibri"/>
                <a:cs typeface="Calibri"/>
                <a:sym typeface="Calibri"/>
              </a:rPr>
              <a:t>*Valor del proyecto: </a:t>
            </a:r>
            <a:r>
              <a:rPr b="1" lang="es-CO" sz="1600">
                <a:solidFill>
                  <a:srgbClr val="3F3F3F"/>
                </a:solidFill>
                <a:latin typeface="Calibri"/>
                <a:ea typeface="Calibri"/>
                <a:cs typeface="Calibri"/>
                <a:sym typeface="Calibri"/>
              </a:rPr>
              <a:t>	</a:t>
            </a:r>
            <a:r>
              <a:rPr lang="es-CO" sz="1600">
                <a:solidFill>
                  <a:schemeClr val="dk1"/>
                </a:solidFill>
                <a:latin typeface="Calibri"/>
                <a:ea typeface="Calibri"/>
                <a:cs typeface="Calibri"/>
                <a:sym typeface="Calibri"/>
              </a:rPr>
              <a:t>$ 172.253.263.080 </a:t>
            </a:r>
            <a:r>
              <a:rPr b="1" lang="es-CO" sz="1600">
                <a:solidFill>
                  <a:srgbClr val="3F3F3F"/>
                </a:solidFill>
                <a:latin typeface="Calibri"/>
                <a:ea typeface="Calibri"/>
                <a:cs typeface="Calibri"/>
                <a:sym typeface="Calibri"/>
              </a:rPr>
              <a:t>	</a:t>
            </a:r>
            <a:endParaRPr/>
          </a:p>
          <a:p>
            <a:pPr indent="0" lvl="0" marL="0" marR="0" rtl="0" algn="l">
              <a:lnSpc>
                <a:spcPct val="90000"/>
              </a:lnSpc>
              <a:spcBef>
                <a:spcPts val="1000"/>
              </a:spcBef>
              <a:spcAft>
                <a:spcPts val="0"/>
              </a:spcAft>
              <a:buNone/>
            </a:pPr>
            <a:r>
              <a:t/>
            </a:r>
            <a:endParaRPr sz="1800">
              <a:solidFill>
                <a:srgbClr val="595959"/>
              </a:solidFill>
              <a:latin typeface="Calibri"/>
              <a:ea typeface="Calibri"/>
              <a:cs typeface="Calibri"/>
              <a:sym typeface="Calibri"/>
            </a:endParaRPr>
          </a:p>
        </p:txBody>
      </p:sp>
      <p:sp>
        <p:nvSpPr>
          <p:cNvPr id="590" name="Google Shape;590;p26"/>
          <p:cNvSpPr txBox="1"/>
          <p:nvPr/>
        </p:nvSpPr>
        <p:spPr>
          <a:xfrm>
            <a:off x="1149928" y="4986717"/>
            <a:ext cx="5484122"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700">
                <a:solidFill>
                  <a:srgbClr val="008080"/>
                </a:solidFill>
                <a:latin typeface="Calibri"/>
                <a:ea typeface="Calibri"/>
                <a:cs typeface="Calibri"/>
                <a:sym typeface="Calibri"/>
              </a:rPr>
              <a:t>Meta Física: </a:t>
            </a:r>
            <a:r>
              <a:rPr lang="es-CO" sz="1500">
                <a:solidFill>
                  <a:schemeClr val="dk1"/>
                </a:solidFill>
                <a:latin typeface="Calibri"/>
                <a:ea typeface="Calibri"/>
                <a:cs typeface="Calibri"/>
                <a:sym typeface="Calibri"/>
              </a:rPr>
              <a:t>2 puentes vehiculares, 2,54 km de vía, 118.200 m2 de espacio público y 2,6 km de ciclorruta</a:t>
            </a:r>
            <a:endParaRPr sz="1500">
              <a:solidFill>
                <a:schemeClr val="dk1"/>
              </a:solidFill>
              <a:latin typeface="Calibri"/>
              <a:ea typeface="Calibri"/>
              <a:cs typeface="Calibri"/>
              <a:sym typeface="Calibri"/>
            </a:endParaRPr>
          </a:p>
        </p:txBody>
      </p:sp>
      <p:sp>
        <p:nvSpPr>
          <p:cNvPr id="591" name="Google Shape;591;p26"/>
          <p:cNvSpPr txBox="1"/>
          <p:nvPr/>
        </p:nvSpPr>
        <p:spPr>
          <a:xfrm>
            <a:off x="1138885" y="773716"/>
            <a:ext cx="651547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400">
                <a:solidFill>
                  <a:schemeClr val="dk1"/>
                </a:solidFill>
                <a:latin typeface="Calibri"/>
                <a:ea typeface="Calibri"/>
                <a:cs typeface="Calibri"/>
                <a:sym typeface="Calibri"/>
              </a:rPr>
              <a:t>CONTRATO OBRA: </a:t>
            </a:r>
            <a:r>
              <a:rPr lang="es-CO" sz="1400">
                <a:solidFill>
                  <a:schemeClr val="dk1"/>
                </a:solidFill>
                <a:latin typeface="Calibri"/>
                <a:ea typeface="Calibri"/>
                <a:cs typeface="Calibri"/>
                <a:sym typeface="Calibri"/>
              </a:rPr>
              <a:t>IDU-1540-2018 </a:t>
            </a:r>
            <a:r>
              <a:rPr b="1" lang="es-CO" sz="1400">
                <a:solidFill>
                  <a:schemeClr val="dk1"/>
                </a:solidFill>
                <a:latin typeface="Calibri"/>
                <a:ea typeface="Calibri"/>
                <a:cs typeface="Calibri"/>
                <a:sym typeface="Calibri"/>
              </a:rPr>
              <a:t>CONTRATO INTERVENTORÍA: </a:t>
            </a:r>
            <a:r>
              <a:rPr lang="es-CO" sz="1400">
                <a:solidFill>
                  <a:schemeClr val="dk1"/>
                </a:solidFill>
                <a:latin typeface="Calibri"/>
                <a:ea typeface="Calibri"/>
                <a:cs typeface="Calibri"/>
                <a:sym typeface="Calibri"/>
              </a:rPr>
              <a:t>IDU-1561-2018</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92" name="Google Shape;592;p26"/>
          <p:cNvSpPr txBox="1"/>
          <p:nvPr/>
        </p:nvSpPr>
        <p:spPr>
          <a:xfrm>
            <a:off x="1138885" y="5694445"/>
            <a:ext cx="241861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400">
                <a:solidFill>
                  <a:srgbClr val="3F3F3F"/>
                </a:solidFill>
                <a:latin typeface="Calibri"/>
                <a:ea typeface="Calibri"/>
                <a:cs typeface="Calibri"/>
                <a:sym typeface="Calibri"/>
              </a:rPr>
              <a:t>*Incluye valor de interventoría</a:t>
            </a:r>
            <a:endParaRPr sz="1400">
              <a:solidFill>
                <a:srgbClr val="595959"/>
              </a:solidFill>
              <a:latin typeface="Calibri"/>
              <a:ea typeface="Calibri"/>
              <a:cs typeface="Calibri"/>
              <a:sym typeface="Calibri"/>
            </a:endParaRPr>
          </a:p>
        </p:txBody>
      </p:sp>
      <p:sp>
        <p:nvSpPr>
          <p:cNvPr id="593" name="Google Shape;593;p26"/>
          <p:cNvSpPr txBox="1"/>
          <p:nvPr/>
        </p:nvSpPr>
        <p:spPr>
          <a:xfrm>
            <a:off x="1138885" y="6203303"/>
            <a:ext cx="506818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600">
                <a:solidFill>
                  <a:srgbClr val="008080"/>
                </a:solidFill>
                <a:latin typeface="Calibri"/>
                <a:ea typeface="Calibri"/>
                <a:cs typeface="Calibri"/>
                <a:sym typeface="Calibri"/>
              </a:rPr>
              <a:t>Fecha de Finalización Proyectada:</a:t>
            </a:r>
            <a:endParaRPr/>
          </a:p>
          <a:p>
            <a:pPr indent="0" lvl="0" marL="0" marR="0" rtl="0" algn="l">
              <a:spcBef>
                <a:spcPts val="0"/>
              </a:spcBef>
              <a:spcAft>
                <a:spcPts val="0"/>
              </a:spcAft>
              <a:buNone/>
            </a:pPr>
            <a:r>
              <a:rPr lang="es-CO" sz="1600">
                <a:solidFill>
                  <a:srgbClr val="008080"/>
                </a:solidFill>
                <a:latin typeface="Calibri"/>
                <a:ea typeface="Calibri"/>
                <a:cs typeface="Calibri"/>
                <a:sym typeface="Calibri"/>
              </a:rPr>
              <a:t>Obra </a:t>
            </a:r>
            <a:r>
              <a:rPr b="1" lang="es-CO" sz="1600">
                <a:solidFill>
                  <a:srgbClr val="008080"/>
                </a:solidFill>
                <a:latin typeface="Calibri"/>
                <a:ea typeface="Calibri"/>
                <a:cs typeface="Calibri"/>
                <a:sym typeface="Calibri"/>
              </a:rPr>
              <a:t>			</a:t>
            </a:r>
            <a:r>
              <a:rPr lang="es-CO" sz="1600">
                <a:solidFill>
                  <a:schemeClr val="dk1"/>
                </a:solidFill>
                <a:latin typeface="Calibri"/>
                <a:ea typeface="Calibri"/>
                <a:cs typeface="Calibri"/>
                <a:sym typeface="Calibri"/>
              </a:rPr>
              <a:t>26 de agosto 2022</a:t>
            </a:r>
            <a:endParaRPr/>
          </a:p>
        </p:txBody>
      </p:sp>
      <p:sp>
        <p:nvSpPr>
          <p:cNvPr id="594" name="Google Shape;594;p26"/>
          <p:cNvSpPr txBox="1"/>
          <p:nvPr/>
        </p:nvSpPr>
        <p:spPr>
          <a:xfrm>
            <a:off x="1160972" y="1503268"/>
            <a:ext cx="5462035" cy="10618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700">
                <a:solidFill>
                  <a:srgbClr val="008080"/>
                </a:solidFill>
                <a:latin typeface="Calibri"/>
                <a:ea typeface="Calibri"/>
                <a:cs typeface="Calibri"/>
                <a:sym typeface="Calibri"/>
              </a:rPr>
              <a:t>Objeto: </a:t>
            </a:r>
            <a:r>
              <a:rPr lang="es-CO" sz="1500">
                <a:solidFill>
                  <a:schemeClr val="dk1"/>
                </a:solidFill>
                <a:latin typeface="Calibri"/>
                <a:ea typeface="Calibri"/>
                <a:cs typeface="Calibri"/>
                <a:sym typeface="Calibri"/>
              </a:rPr>
              <a:t>Construcción de la Avenida Tintal, desde la Avenida Manuel Cepeda Vargas hasta la Avenida Alsacia y la Avenida Alsacia desde la Avenida Tintal hasta la Avenida Ciudad de Cali y obras complementarias, en Bogotá D.C. Grupo No. 2</a:t>
            </a:r>
            <a:endParaRPr sz="1500">
              <a:solidFill>
                <a:schemeClr val="dk1"/>
              </a:solidFill>
              <a:latin typeface="Calibri"/>
              <a:ea typeface="Calibri"/>
              <a:cs typeface="Calibri"/>
              <a:sym typeface="Calibri"/>
            </a:endParaRPr>
          </a:p>
        </p:txBody>
      </p:sp>
      <p:sp>
        <p:nvSpPr>
          <p:cNvPr id="595" name="Google Shape;595;p26"/>
          <p:cNvSpPr txBox="1"/>
          <p:nvPr/>
        </p:nvSpPr>
        <p:spPr>
          <a:xfrm>
            <a:off x="1160678" y="4500093"/>
            <a:ext cx="5440242"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700">
                <a:solidFill>
                  <a:srgbClr val="008080"/>
                </a:solidFill>
                <a:latin typeface="Calibri"/>
                <a:ea typeface="Calibri"/>
                <a:cs typeface="Calibri"/>
                <a:sym typeface="Calibri"/>
              </a:rPr>
              <a:t>Localización:</a:t>
            </a:r>
            <a:r>
              <a:rPr lang="es-CO" sz="1700">
                <a:solidFill>
                  <a:schemeClr val="dk1"/>
                </a:solidFill>
                <a:latin typeface="Calibri"/>
                <a:ea typeface="Calibri"/>
                <a:cs typeface="Calibri"/>
                <a:sym typeface="Calibri"/>
              </a:rPr>
              <a:t> </a:t>
            </a:r>
            <a:r>
              <a:rPr lang="es-CO" sz="1500">
                <a:solidFill>
                  <a:schemeClr val="dk1"/>
                </a:solidFill>
                <a:latin typeface="Calibri"/>
                <a:ea typeface="Calibri"/>
                <a:cs typeface="Calibri"/>
                <a:sym typeface="Calibri"/>
              </a:rPr>
              <a:t>Av. Tintal desde Av. Manuel Cepeda Vargas hasta Av. Alsacia y la Av. Alsacia desde la AV. Tintal hasta la Av. Ciudad de Cali</a:t>
            </a:r>
            <a:endParaRPr sz="1500">
              <a:solidFill>
                <a:schemeClr val="dk1"/>
              </a:solidFill>
              <a:latin typeface="Calibri"/>
              <a:ea typeface="Calibri"/>
              <a:cs typeface="Calibri"/>
              <a:sym typeface="Calibri"/>
            </a:endParaRPr>
          </a:p>
        </p:txBody>
      </p:sp>
      <p:sp>
        <p:nvSpPr>
          <p:cNvPr id="596" name="Google Shape;596;p26"/>
          <p:cNvSpPr txBox="1"/>
          <p:nvPr/>
        </p:nvSpPr>
        <p:spPr>
          <a:xfrm>
            <a:off x="1138885" y="5920933"/>
            <a:ext cx="454650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600">
                <a:solidFill>
                  <a:srgbClr val="008080"/>
                </a:solidFill>
                <a:latin typeface="Calibri"/>
                <a:ea typeface="Calibri"/>
                <a:cs typeface="Calibri"/>
                <a:sym typeface="Calibri"/>
              </a:rPr>
              <a:t>Fecha de inicio: 		</a:t>
            </a:r>
            <a:r>
              <a:rPr lang="es-CO" sz="1600">
                <a:solidFill>
                  <a:schemeClr val="dk1"/>
                </a:solidFill>
                <a:latin typeface="Calibri"/>
                <a:ea typeface="Calibri"/>
                <a:cs typeface="Calibri"/>
                <a:sym typeface="Calibri"/>
              </a:rPr>
              <a:t>05 de febrero 2019</a:t>
            </a:r>
            <a:endParaRPr/>
          </a:p>
        </p:txBody>
      </p:sp>
      <p:sp>
        <p:nvSpPr>
          <p:cNvPr id="597" name="Google Shape;597;p26"/>
          <p:cNvSpPr txBox="1"/>
          <p:nvPr/>
        </p:nvSpPr>
        <p:spPr>
          <a:xfrm>
            <a:off x="1160678" y="1218365"/>
            <a:ext cx="5440242" cy="36933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800">
                <a:solidFill>
                  <a:srgbClr val="008080"/>
                </a:solidFill>
                <a:latin typeface="Calibri"/>
                <a:ea typeface="Calibri"/>
                <a:cs typeface="Calibri"/>
                <a:sym typeface="Calibri"/>
              </a:rPr>
              <a:t>Estado:</a:t>
            </a:r>
            <a:r>
              <a:rPr lang="es-CO" sz="1800">
                <a:solidFill>
                  <a:schemeClr val="dk1"/>
                </a:solidFill>
                <a:latin typeface="Calibri"/>
                <a:ea typeface="Calibri"/>
                <a:cs typeface="Calibri"/>
                <a:sym typeface="Calibri"/>
              </a:rPr>
              <a:t> </a:t>
            </a:r>
            <a:r>
              <a:rPr lang="es-CO" sz="1600">
                <a:solidFill>
                  <a:schemeClr val="dk1"/>
                </a:solidFill>
                <a:latin typeface="Calibri"/>
                <a:ea typeface="Calibri"/>
                <a:cs typeface="Calibri"/>
                <a:sym typeface="Calibri"/>
              </a:rPr>
              <a:t>Construcción (En Ejecución)</a:t>
            </a:r>
            <a:endParaRPr sz="1600">
              <a:solidFill>
                <a:schemeClr val="dk1"/>
              </a:solidFill>
              <a:latin typeface="Calibri"/>
              <a:ea typeface="Calibri"/>
              <a:cs typeface="Calibri"/>
              <a:sym typeface="Calibri"/>
            </a:endParaRPr>
          </a:p>
        </p:txBody>
      </p:sp>
      <p:pic>
        <p:nvPicPr>
          <p:cNvPr id="598" name="Google Shape;598;p26"/>
          <p:cNvPicPr preferRelativeResize="0"/>
          <p:nvPr/>
        </p:nvPicPr>
        <p:blipFill rotWithShape="1">
          <a:blip r:embed="rId3">
            <a:alphaModFix/>
          </a:blip>
          <a:srcRect b="0" l="0" r="0" t="0"/>
          <a:stretch/>
        </p:blipFill>
        <p:spPr>
          <a:xfrm>
            <a:off x="6838124" y="1904761"/>
            <a:ext cx="4950375" cy="288771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27"/>
          <p:cNvSpPr txBox="1"/>
          <p:nvPr>
            <p:ph type="title"/>
          </p:nvPr>
        </p:nvSpPr>
        <p:spPr>
          <a:xfrm>
            <a:off x="1430431" y="435225"/>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AV. GUAYACANES GRUPO 2</a:t>
            </a:r>
            <a:endParaRPr/>
          </a:p>
        </p:txBody>
      </p:sp>
      <p:sp>
        <p:nvSpPr>
          <p:cNvPr id="605" name="Google Shape;605;p27"/>
          <p:cNvSpPr/>
          <p:nvPr/>
        </p:nvSpPr>
        <p:spPr>
          <a:xfrm>
            <a:off x="675020" y="24404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rPr b="1" lang="es-CO" sz="2700">
                <a:solidFill>
                  <a:schemeClr val="lt1"/>
                </a:solidFill>
                <a:latin typeface="Calibri"/>
                <a:ea typeface="Calibri"/>
                <a:cs typeface="Calibri"/>
                <a:sym typeface="Calibri"/>
              </a:rPr>
              <a:t>6</a:t>
            </a:r>
            <a:endParaRPr b="1" sz="2700">
              <a:solidFill>
                <a:schemeClr val="lt1"/>
              </a:solidFill>
              <a:latin typeface="Calibri"/>
              <a:ea typeface="Calibri"/>
              <a:cs typeface="Calibri"/>
              <a:sym typeface="Calibri"/>
            </a:endParaRPr>
          </a:p>
        </p:txBody>
      </p:sp>
      <p:sp>
        <p:nvSpPr>
          <p:cNvPr id="606" name="Google Shape;606;p27"/>
          <p:cNvSpPr txBox="1"/>
          <p:nvPr/>
        </p:nvSpPr>
        <p:spPr>
          <a:xfrm>
            <a:off x="1324220" y="855802"/>
            <a:ext cx="596259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400">
                <a:solidFill>
                  <a:schemeClr val="dk1"/>
                </a:solidFill>
                <a:latin typeface="Calibri"/>
                <a:ea typeface="Calibri"/>
                <a:cs typeface="Calibri"/>
                <a:sym typeface="Calibri"/>
              </a:rPr>
              <a:t>CONTRATO OBRA: </a:t>
            </a:r>
            <a:r>
              <a:rPr lang="es-CO" sz="1400">
                <a:solidFill>
                  <a:schemeClr val="dk1"/>
                </a:solidFill>
                <a:latin typeface="Calibri"/>
                <a:ea typeface="Calibri"/>
                <a:cs typeface="Calibri"/>
                <a:sym typeface="Calibri"/>
              </a:rPr>
              <a:t>IDU-1540-2018 </a:t>
            </a:r>
            <a:r>
              <a:rPr b="1" lang="es-CO" sz="1400">
                <a:solidFill>
                  <a:schemeClr val="dk1"/>
                </a:solidFill>
                <a:latin typeface="Calibri"/>
                <a:ea typeface="Calibri"/>
                <a:cs typeface="Calibri"/>
                <a:sym typeface="Calibri"/>
              </a:rPr>
              <a:t>CONTRATO INTERVENTORÍA: </a:t>
            </a:r>
            <a:r>
              <a:rPr lang="es-CO" sz="1400">
                <a:solidFill>
                  <a:schemeClr val="dk1"/>
                </a:solidFill>
                <a:latin typeface="Calibri"/>
                <a:ea typeface="Calibri"/>
                <a:cs typeface="Calibri"/>
                <a:sym typeface="Calibri"/>
              </a:rPr>
              <a:t>IDU-1561-2018</a:t>
            </a:r>
            <a:endParaRPr/>
          </a:p>
        </p:txBody>
      </p:sp>
      <p:sp>
        <p:nvSpPr>
          <p:cNvPr id="607" name="Google Shape;607;p27"/>
          <p:cNvSpPr txBox="1"/>
          <p:nvPr/>
        </p:nvSpPr>
        <p:spPr>
          <a:xfrm>
            <a:off x="1430431" y="1144010"/>
            <a:ext cx="71634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TEMAS ESPECÍFICOS DEL PROYECTO DE RELEVANCIA PARA LA COMUNIDAD</a:t>
            </a:r>
            <a:endParaRPr/>
          </a:p>
        </p:txBody>
      </p:sp>
      <p:sp>
        <p:nvSpPr>
          <p:cNvPr id="608" name="Google Shape;608;p27"/>
          <p:cNvSpPr txBox="1"/>
          <p:nvPr/>
        </p:nvSpPr>
        <p:spPr>
          <a:xfrm>
            <a:off x="1459535" y="1555019"/>
            <a:ext cx="273613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BENEFICIOS DEL PROYECTO</a:t>
            </a:r>
            <a:endParaRPr/>
          </a:p>
        </p:txBody>
      </p:sp>
      <p:sp>
        <p:nvSpPr>
          <p:cNvPr id="609" name="Google Shape;609;p27"/>
          <p:cNvSpPr txBox="1"/>
          <p:nvPr/>
        </p:nvSpPr>
        <p:spPr>
          <a:xfrm>
            <a:off x="1233758" y="1972584"/>
            <a:ext cx="6558030" cy="1523474"/>
          </a:xfrm>
          <a:prstGeom prst="rect">
            <a:avLst/>
          </a:prstGeom>
          <a:noFill/>
          <a:ln>
            <a:noFill/>
          </a:ln>
        </p:spPr>
        <p:txBody>
          <a:bodyPr anchorCtr="0" anchor="t" bIns="22850" lIns="45700" spcFirstLastPara="1" rIns="45700" wrap="square" tIns="22850">
            <a:spAutoFit/>
          </a:bodyPr>
          <a:lstStyle/>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Optimización en la conexión regional y urbana.</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Disminución en tiempo de desplazamiento de los habitantes y visitantes.</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Conexión Vial.</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Mejoramiento de la calidad de vida por desarrollo urbanístico planeado.</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Mejor espacio público.</a:t>
            </a:r>
            <a:endParaRPr/>
          </a:p>
          <a:p>
            <a:pPr indent="-184150" lvl="0" marL="285750" marR="0" rtl="0" algn="just">
              <a:spcBef>
                <a:spcPts val="0"/>
              </a:spcBef>
              <a:spcAft>
                <a:spcPts val="0"/>
              </a:spcAft>
              <a:buClr>
                <a:srgbClr val="000000"/>
              </a:buClr>
              <a:buSzPts val="1600"/>
              <a:buFont typeface="Arial"/>
              <a:buNone/>
            </a:pPr>
            <a:r>
              <a:t/>
            </a:r>
            <a:endParaRPr sz="1600">
              <a:solidFill>
                <a:schemeClr val="dk1"/>
              </a:solidFill>
              <a:latin typeface="Calibri"/>
              <a:ea typeface="Calibri"/>
              <a:cs typeface="Calibri"/>
              <a:sym typeface="Calibri"/>
            </a:endParaRPr>
          </a:p>
        </p:txBody>
      </p:sp>
      <p:sp>
        <p:nvSpPr>
          <p:cNvPr id="610" name="Google Shape;610;p27"/>
          <p:cNvSpPr txBox="1"/>
          <p:nvPr/>
        </p:nvSpPr>
        <p:spPr>
          <a:xfrm>
            <a:off x="1459535" y="3359625"/>
            <a:ext cx="229909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BENEFICIOS GLOBALES</a:t>
            </a:r>
            <a:endParaRPr/>
          </a:p>
        </p:txBody>
      </p:sp>
      <p:sp>
        <p:nvSpPr>
          <p:cNvPr id="611" name="Google Shape;611;p27"/>
          <p:cNvSpPr txBox="1"/>
          <p:nvPr/>
        </p:nvSpPr>
        <p:spPr>
          <a:xfrm>
            <a:off x="1302989" y="3852068"/>
            <a:ext cx="4490691" cy="1031031"/>
          </a:xfrm>
          <a:prstGeom prst="rect">
            <a:avLst/>
          </a:prstGeom>
          <a:noFill/>
          <a:ln>
            <a:noFill/>
          </a:ln>
        </p:spPr>
        <p:txBody>
          <a:bodyPr anchorCtr="0" anchor="t" bIns="22850" lIns="45700" spcFirstLastPara="1" rIns="45700" wrap="square" tIns="22850">
            <a:spAutoFit/>
          </a:bodyPr>
          <a:lstStyle/>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Accesibilidad</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Movilidad</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Desarrollo Económico</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Seguridad Vial</a:t>
            </a:r>
            <a:endParaRPr sz="1600">
              <a:solidFill>
                <a:schemeClr val="dk1"/>
              </a:solidFill>
              <a:latin typeface="Calibri"/>
              <a:ea typeface="Calibri"/>
              <a:cs typeface="Calibri"/>
              <a:sym typeface="Calibri"/>
            </a:endParaRPr>
          </a:p>
        </p:txBody>
      </p:sp>
      <p:pic>
        <p:nvPicPr>
          <p:cNvPr id="612" name="Google Shape;612;p27"/>
          <p:cNvPicPr preferRelativeResize="0"/>
          <p:nvPr/>
        </p:nvPicPr>
        <p:blipFill rotWithShape="1">
          <a:blip r:embed="rId3">
            <a:alphaModFix/>
          </a:blip>
          <a:srcRect b="0" l="0" r="0" t="0"/>
          <a:stretch/>
        </p:blipFill>
        <p:spPr>
          <a:xfrm>
            <a:off x="5427012" y="3205570"/>
            <a:ext cx="4950375" cy="273966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28"/>
          <p:cNvSpPr txBox="1"/>
          <p:nvPr>
            <p:ph type="title"/>
          </p:nvPr>
        </p:nvSpPr>
        <p:spPr>
          <a:xfrm>
            <a:off x="1324220" y="297854"/>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AV. GUAYACANES GRUPO 3</a:t>
            </a:r>
            <a:endParaRPr/>
          </a:p>
        </p:txBody>
      </p:sp>
      <p:sp>
        <p:nvSpPr>
          <p:cNvPr id="619" name="Google Shape;619;p28"/>
          <p:cNvSpPr/>
          <p:nvPr/>
        </p:nvSpPr>
        <p:spPr>
          <a:xfrm>
            <a:off x="675020" y="24404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rPr b="1" lang="es-CO" sz="2700">
                <a:solidFill>
                  <a:schemeClr val="lt1"/>
                </a:solidFill>
                <a:latin typeface="Calibri"/>
                <a:ea typeface="Calibri"/>
                <a:cs typeface="Calibri"/>
                <a:sym typeface="Calibri"/>
              </a:rPr>
              <a:t>6</a:t>
            </a:r>
            <a:endParaRPr b="1" sz="2700">
              <a:solidFill>
                <a:schemeClr val="lt1"/>
              </a:solidFill>
              <a:latin typeface="Calibri"/>
              <a:ea typeface="Calibri"/>
              <a:cs typeface="Calibri"/>
              <a:sym typeface="Calibri"/>
            </a:endParaRPr>
          </a:p>
        </p:txBody>
      </p:sp>
      <p:sp>
        <p:nvSpPr>
          <p:cNvPr id="620" name="Google Shape;620;p28"/>
          <p:cNvSpPr txBox="1"/>
          <p:nvPr/>
        </p:nvSpPr>
        <p:spPr>
          <a:xfrm>
            <a:off x="1179344" y="2452997"/>
            <a:ext cx="5462035" cy="1692751"/>
          </a:xfrm>
          <a:prstGeom prst="rect">
            <a:avLst/>
          </a:prstGeom>
          <a:noFill/>
          <a:ln>
            <a:noFill/>
          </a:ln>
        </p:spPr>
        <p:txBody>
          <a:bodyPr anchorCtr="0" anchor="t" bIns="22850" lIns="45700" spcFirstLastPara="1" rIns="45700" wrap="square" tIns="22850">
            <a:spAutoFit/>
          </a:bodyPr>
          <a:lstStyle/>
          <a:p>
            <a:pPr indent="0" lvl="0" marL="0" marR="0" rtl="0" algn="l">
              <a:spcBef>
                <a:spcPts val="0"/>
              </a:spcBef>
              <a:spcAft>
                <a:spcPts val="0"/>
              </a:spcAft>
              <a:buNone/>
            </a:pPr>
            <a:r>
              <a:rPr b="1" lang="es-CO" sz="1700">
                <a:solidFill>
                  <a:srgbClr val="008080"/>
                </a:solidFill>
                <a:latin typeface="Calibri"/>
                <a:ea typeface="Calibri"/>
                <a:cs typeface="Calibri"/>
                <a:sym typeface="Calibri"/>
              </a:rPr>
              <a:t>Descripción del Proyecto:</a:t>
            </a:r>
            <a:endParaRPr/>
          </a:p>
          <a:p>
            <a:pPr indent="0" lvl="0" marL="0" marR="0" rtl="0" algn="just">
              <a:spcBef>
                <a:spcPts val="0"/>
              </a:spcBef>
              <a:spcAft>
                <a:spcPts val="0"/>
              </a:spcAft>
              <a:buNone/>
            </a:pPr>
            <a:r>
              <a:rPr lang="es-CO" sz="1500">
                <a:solidFill>
                  <a:schemeClr val="dk1"/>
                </a:solidFill>
                <a:latin typeface="Calibri"/>
                <a:ea typeface="Calibri"/>
                <a:cs typeface="Calibri"/>
                <a:sym typeface="Calibri"/>
              </a:rPr>
              <a:t>Corredor comprendido entre la Av.. Alsacia entre la Av. Ciudad de Cali hasta la Transversal 71B que cuenta con una longitud de 2.75 kilómetros de dos calzadas de tres carriles cada uno y plantea una intervención de 115.800 m2 de espacio público y de 1 Puente Vehicular por la Av. Alsacia con Av. Boyacá y 1 Puente Peatonal adosado al puente vehicular.</a:t>
            </a:r>
            <a:endParaRPr sz="1600">
              <a:solidFill>
                <a:schemeClr val="dk1"/>
              </a:solidFill>
              <a:latin typeface="Calibri"/>
              <a:ea typeface="Calibri"/>
              <a:cs typeface="Calibri"/>
              <a:sym typeface="Calibri"/>
            </a:endParaRPr>
          </a:p>
        </p:txBody>
      </p:sp>
      <p:sp>
        <p:nvSpPr>
          <p:cNvPr id="621" name="Google Shape;621;p28"/>
          <p:cNvSpPr txBox="1"/>
          <p:nvPr/>
        </p:nvSpPr>
        <p:spPr>
          <a:xfrm>
            <a:off x="1138885" y="5522278"/>
            <a:ext cx="5322181" cy="333384"/>
          </a:xfrm>
          <a:prstGeom prst="rect">
            <a:avLst/>
          </a:prstGeom>
          <a:noFill/>
          <a:ln>
            <a:noFill/>
          </a:ln>
        </p:spPr>
        <p:txBody>
          <a:bodyPr anchorCtr="0" anchor="t" bIns="22850" lIns="45700" spcFirstLastPara="1" rIns="45700" wrap="square" tIns="22850">
            <a:noAutofit/>
          </a:bodyPr>
          <a:lstStyle/>
          <a:p>
            <a:pPr indent="0" lvl="0" marL="0" marR="0" rtl="0" algn="l">
              <a:lnSpc>
                <a:spcPct val="90000"/>
              </a:lnSpc>
              <a:spcBef>
                <a:spcPts val="0"/>
              </a:spcBef>
              <a:spcAft>
                <a:spcPts val="0"/>
              </a:spcAft>
              <a:buNone/>
            </a:pPr>
            <a:r>
              <a:rPr b="1" lang="es-CO" sz="1600">
                <a:solidFill>
                  <a:srgbClr val="008080"/>
                </a:solidFill>
                <a:latin typeface="Calibri"/>
                <a:ea typeface="Calibri"/>
                <a:cs typeface="Calibri"/>
                <a:sym typeface="Calibri"/>
              </a:rPr>
              <a:t>*Valor del proyecto: </a:t>
            </a:r>
            <a:r>
              <a:rPr b="1" lang="es-CO" sz="1600">
                <a:solidFill>
                  <a:srgbClr val="3F3F3F"/>
                </a:solidFill>
                <a:latin typeface="Calibri"/>
                <a:ea typeface="Calibri"/>
                <a:cs typeface="Calibri"/>
                <a:sym typeface="Calibri"/>
              </a:rPr>
              <a:t>	</a:t>
            </a:r>
            <a:r>
              <a:rPr lang="es-CO" sz="1600">
                <a:solidFill>
                  <a:schemeClr val="dk1"/>
                </a:solidFill>
                <a:latin typeface="Calibri"/>
                <a:ea typeface="Calibri"/>
                <a:cs typeface="Calibri"/>
                <a:sym typeface="Calibri"/>
              </a:rPr>
              <a:t>$ 142.934.989.961 </a:t>
            </a:r>
            <a:r>
              <a:rPr b="1" lang="es-CO" sz="1600">
                <a:solidFill>
                  <a:srgbClr val="3F3F3F"/>
                </a:solidFill>
                <a:latin typeface="Calibri"/>
                <a:ea typeface="Calibri"/>
                <a:cs typeface="Calibri"/>
                <a:sym typeface="Calibri"/>
              </a:rPr>
              <a:t>	</a:t>
            </a:r>
            <a:endParaRPr/>
          </a:p>
          <a:p>
            <a:pPr indent="0" lvl="0" marL="0" marR="0" rtl="0" algn="l">
              <a:lnSpc>
                <a:spcPct val="90000"/>
              </a:lnSpc>
              <a:spcBef>
                <a:spcPts val="1000"/>
              </a:spcBef>
              <a:spcAft>
                <a:spcPts val="0"/>
              </a:spcAft>
              <a:buNone/>
            </a:pPr>
            <a:r>
              <a:t/>
            </a:r>
            <a:endParaRPr sz="1800">
              <a:solidFill>
                <a:srgbClr val="595959"/>
              </a:solidFill>
              <a:latin typeface="Calibri"/>
              <a:ea typeface="Calibri"/>
              <a:cs typeface="Calibri"/>
              <a:sym typeface="Calibri"/>
            </a:endParaRPr>
          </a:p>
        </p:txBody>
      </p:sp>
      <p:sp>
        <p:nvSpPr>
          <p:cNvPr id="622" name="Google Shape;622;p28"/>
          <p:cNvSpPr txBox="1"/>
          <p:nvPr/>
        </p:nvSpPr>
        <p:spPr>
          <a:xfrm>
            <a:off x="1149928" y="4802666"/>
            <a:ext cx="5484122"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700">
                <a:solidFill>
                  <a:srgbClr val="008080"/>
                </a:solidFill>
                <a:latin typeface="Calibri"/>
                <a:ea typeface="Calibri"/>
                <a:cs typeface="Calibri"/>
                <a:sym typeface="Calibri"/>
              </a:rPr>
              <a:t>Meta Física: </a:t>
            </a:r>
            <a:r>
              <a:rPr lang="es-CO" sz="1500">
                <a:solidFill>
                  <a:schemeClr val="dk1"/>
                </a:solidFill>
                <a:latin typeface="Calibri"/>
                <a:ea typeface="Calibri"/>
                <a:cs typeface="Calibri"/>
                <a:sym typeface="Calibri"/>
              </a:rPr>
              <a:t>2 puentes vehiculares, 2,8 km de vía, 115.800 m2 de espacio público y 2,75 km de ciclorruta</a:t>
            </a:r>
            <a:endParaRPr sz="1500">
              <a:solidFill>
                <a:schemeClr val="dk1"/>
              </a:solidFill>
              <a:latin typeface="Calibri"/>
              <a:ea typeface="Calibri"/>
              <a:cs typeface="Calibri"/>
              <a:sym typeface="Calibri"/>
            </a:endParaRPr>
          </a:p>
        </p:txBody>
      </p:sp>
      <p:sp>
        <p:nvSpPr>
          <p:cNvPr id="623" name="Google Shape;623;p28"/>
          <p:cNvSpPr txBox="1"/>
          <p:nvPr/>
        </p:nvSpPr>
        <p:spPr>
          <a:xfrm>
            <a:off x="1160972" y="781112"/>
            <a:ext cx="596259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400">
                <a:solidFill>
                  <a:schemeClr val="dk1"/>
                </a:solidFill>
                <a:latin typeface="Calibri"/>
                <a:ea typeface="Calibri"/>
                <a:cs typeface="Calibri"/>
                <a:sym typeface="Calibri"/>
              </a:rPr>
              <a:t>CONTRATO OBRA: </a:t>
            </a:r>
            <a:r>
              <a:rPr lang="es-CO" sz="1400">
                <a:solidFill>
                  <a:schemeClr val="dk1"/>
                </a:solidFill>
                <a:latin typeface="Calibri"/>
                <a:ea typeface="Calibri"/>
                <a:cs typeface="Calibri"/>
                <a:sym typeface="Calibri"/>
              </a:rPr>
              <a:t>IDU-1539-2018 </a:t>
            </a:r>
            <a:r>
              <a:rPr b="1" lang="es-CO" sz="1400">
                <a:solidFill>
                  <a:schemeClr val="dk1"/>
                </a:solidFill>
                <a:latin typeface="Calibri"/>
                <a:ea typeface="Calibri"/>
                <a:cs typeface="Calibri"/>
                <a:sym typeface="Calibri"/>
              </a:rPr>
              <a:t>CONTRATO INTERVENTORÍA: </a:t>
            </a:r>
            <a:r>
              <a:rPr lang="es-CO" sz="1400">
                <a:solidFill>
                  <a:schemeClr val="dk1"/>
                </a:solidFill>
                <a:latin typeface="Calibri"/>
                <a:ea typeface="Calibri"/>
                <a:cs typeface="Calibri"/>
                <a:sym typeface="Calibri"/>
              </a:rPr>
              <a:t>IDU-1560-2018</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24" name="Google Shape;624;p28"/>
          <p:cNvSpPr txBox="1"/>
          <p:nvPr/>
        </p:nvSpPr>
        <p:spPr>
          <a:xfrm>
            <a:off x="1138885" y="5694445"/>
            <a:ext cx="241861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400">
                <a:solidFill>
                  <a:srgbClr val="3F3F3F"/>
                </a:solidFill>
                <a:latin typeface="Calibri"/>
                <a:ea typeface="Calibri"/>
                <a:cs typeface="Calibri"/>
                <a:sym typeface="Calibri"/>
              </a:rPr>
              <a:t>*Incluye valor de interventoría</a:t>
            </a:r>
            <a:endParaRPr sz="1400">
              <a:solidFill>
                <a:srgbClr val="595959"/>
              </a:solidFill>
              <a:latin typeface="Calibri"/>
              <a:ea typeface="Calibri"/>
              <a:cs typeface="Calibri"/>
              <a:sym typeface="Calibri"/>
            </a:endParaRPr>
          </a:p>
        </p:txBody>
      </p:sp>
      <p:sp>
        <p:nvSpPr>
          <p:cNvPr id="625" name="Google Shape;625;p28"/>
          <p:cNvSpPr txBox="1"/>
          <p:nvPr/>
        </p:nvSpPr>
        <p:spPr>
          <a:xfrm>
            <a:off x="1138885" y="6233615"/>
            <a:ext cx="506818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600">
                <a:solidFill>
                  <a:srgbClr val="008080"/>
                </a:solidFill>
                <a:latin typeface="Calibri"/>
                <a:ea typeface="Calibri"/>
                <a:cs typeface="Calibri"/>
                <a:sym typeface="Calibri"/>
              </a:rPr>
              <a:t>Fecha de Finalización Proyectada:</a:t>
            </a:r>
            <a:endParaRPr/>
          </a:p>
          <a:p>
            <a:pPr indent="0" lvl="0" marL="0" marR="0" rtl="0" algn="l">
              <a:spcBef>
                <a:spcPts val="0"/>
              </a:spcBef>
              <a:spcAft>
                <a:spcPts val="0"/>
              </a:spcAft>
              <a:buNone/>
            </a:pPr>
            <a:r>
              <a:rPr lang="es-CO" sz="1600">
                <a:solidFill>
                  <a:srgbClr val="008080"/>
                </a:solidFill>
                <a:latin typeface="Calibri"/>
                <a:ea typeface="Calibri"/>
                <a:cs typeface="Calibri"/>
                <a:sym typeface="Calibri"/>
              </a:rPr>
              <a:t>Obra </a:t>
            </a:r>
            <a:r>
              <a:rPr b="1" lang="es-CO" sz="1600">
                <a:solidFill>
                  <a:srgbClr val="008080"/>
                </a:solidFill>
                <a:latin typeface="Calibri"/>
                <a:ea typeface="Calibri"/>
                <a:cs typeface="Calibri"/>
                <a:sym typeface="Calibri"/>
              </a:rPr>
              <a:t>			</a:t>
            </a:r>
            <a:r>
              <a:rPr lang="es-CO" sz="1600">
                <a:solidFill>
                  <a:schemeClr val="dk1"/>
                </a:solidFill>
                <a:latin typeface="Calibri"/>
                <a:ea typeface="Calibri"/>
                <a:cs typeface="Calibri"/>
                <a:sym typeface="Calibri"/>
              </a:rPr>
              <a:t>6 de marzo 2023</a:t>
            </a:r>
            <a:endParaRPr/>
          </a:p>
        </p:txBody>
      </p:sp>
      <p:sp>
        <p:nvSpPr>
          <p:cNvPr id="626" name="Google Shape;626;p28"/>
          <p:cNvSpPr txBox="1"/>
          <p:nvPr/>
        </p:nvSpPr>
        <p:spPr>
          <a:xfrm>
            <a:off x="1160972" y="1542299"/>
            <a:ext cx="5462035" cy="81560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700">
                <a:solidFill>
                  <a:srgbClr val="008080"/>
                </a:solidFill>
                <a:latin typeface="Calibri"/>
                <a:ea typeface="Calibri"/>
                <a:cs typeface="Calibri"/>
                <a:sym typeface="Calibri"/>
              </a:rPr>
              <a:t>Objeto: </a:t>
            </a:r>
            <a:r>
              <a:rPr lang="es-CO" sz="1500">
                <a:solidFill>
                  <a:schemeClr val="dk1"/>
                </a:solidFill>
                <a:latin typeface="Calibri"/>
                <a:ea typeface="Calibri"/>
                <a:cs typeface="Calibri"/>
                <a:sym typeface="Calibri"/>
              </a:rPr>
              <a:t>Construcción de la Avenida Alsacia, desde la Avenida Ciudad de Cali hasta la Transversal 71b y obras complementarias, en Bogotá D.C. Grupo No. 2.</a:t>
            </a:r>
            <a:endParaRPr sz="1500">
              <a:solidFill>
                <a:schemeClr val="dk1"/>
              </a:solidFill>
              <a:latin typeface="Calibri"/>
              <a:ea typeface="Calibri"/>
              <a:cs typeface="Calibri"/>
              <a:sym typeface="Calibri"/>
            </a:endParaRPr>
          </a:p>
        </p:txBody>
      </p:sp>
      <p:sp>
        <p:nvSpPr>
          <p:cNvPr id="627" name="Google Shape;627;p28"/>
          <p:cNvSpPr txBox="1"/>
          <p:nvPr/>
        </p:nvSpPr>
        <p:spPr>
          <a:xfrm>
            <a:off x="1149928" y="4207706"/>
            <a:ext cx="5440242"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700">
                <a:solidFill>
                  <a:srgbClr val="008080"/>
                </a:solidFill>
                <a:latin typeface="Calibri"/>
                <a:ea typeface="Calibri"/>
                <a:cs typeface="Calibri"/>
                <a:sym typeface="Calibri"/>
              </a:rPr>
              <a:t>Localización:</a:t>
            </a:r>
            <a:r>
              <a:rPr lang="es-CO" sz="1700">
                <a:solidFill>
                  <a:schemeClr val="dk1"/>
                </a:solidFill>
                <a:latin typeface="Calibri"/>
                <a:ea typeface="Calibri"/>
                <a:cs typeface="Calibri"/>
                <a:sym typeface="Calibri"/>
              </a:rPr>
              <a:t> </a:t>
            </a:r>
            <a:r>
              <a:rPr lang="es-CO" sz="1500">
                <a:solidFill>
                  <a:schemeClr val="dk1"/>
                </a:solidFill>
                <a:latin typeface="Calibri"/>
                <a:ea typeface="Calibri"/>
                <a:cs typeface="Calibri"/>
                <a:sym typeface="Calibri"/>
              </a:rPr>
              <a:t>Avenida Alsacia desde la Avenida Ciudad de Cali hasta la Transversal 71b</a:t>
            </a:r>
            <a:endParaRPr sz="1500">
              <a:solidFill>
                <a:schemeClr val="dk1"/>
              </a:solidFill>
              <a:latin typeface="Calibri"/>
              <a:ea typeface="Calibri"/>
              <a:cs typeface="Calibri"/>
              <a:sym typeface="Calibri"/>
            </a:endParaRPr>
          </a:p>
        </p:txBody>
      </p:sp>
      <p:sp>
        <p:nvSpPr>
          <p:cNvPr id="628" name="Google Shape;628;p28"/>
          <p:cNvSpPr txBox="1"/>
          <p:nvPr/>
        </p:nvSpPr>
        <p:spPr>
          <a:xfrm>
            <a:off x="1138885" y="5920933"/>
            <a:ext cx="465069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600">
                <a:solidFill>
                  <a:srgbClr val="008080"/>
                </a:solidFill>
                <a:latin typeface="Calibri"/>
                <a:ea typeface="Calibri"/>
                <a:cs typeface="Calibri"/>
                <a:sym typeface="Calibri"/>
              </a:rPr>
              <a:t>Fecha de inicio: 		</a:t>
            </a:r>
            <a:r>
              <a:rPr lang="es-CO" sz="1600">
                <a:solidFill>
                  <a:schemeClr val="dk1"/>
                </a:solidFill>
                <a:latin typeface="Calibri"/>
                <a:ea typeface="Calibri"/>
                <a:cs typeface="Calibri"/>
                <a:sym typeface="Calibri"/>
              </a:rPr>
              <a:t>14 de febrero 2019</a:t>
            </a:r>
            <a:endParaRPr/>
          </a:p>
        </p:txBody>
      </p:sp>
      <p:sp>
        <p:nvSpPr>
          <p:cNvPr id="629" name="Google Shape;629;p28"/>
          <p:cNvSpPr txBox="1"/>
          <p:nvPr/>
        </p:nvSpPr>
        <p:spPr>
          <a:xfrm>
            <a:off x="1160678" y="1218365"/>
            <a:ext cx="5440242" cy="36933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800">
                <a:solidFill>
                  <a:srgbClr val="008080"/>
                </a:solidFill>
                <a:latin typeface="Calibri"/>
                <a:ea typeface="Calibri"/>
                <a:cs typeface="Calibri"/>
                <a:sym typeface="Calibri"/>
              </a:rPr>
              <a:t>Estado:</a:t>
            </a:r>
            <a:r>
              <a:rPr lang="es-CO" sz="1800">
                <a:solidFill>
                  <a:schemeClr val="dk1"/>
                </a:solidFill>
                <a:latin typeface="Calibri"/>
                <a:ea typeface="Calibri"/>
                <a:cs typeface="Calibri"/>
                <a:sym typeface="Calibri"/>
              </a:rPr>
              <a:t> </a:t>
            </a:r>
            <a:r>
              <a:rPr lang="es-CO" sz="1600">
                <a:solidFill>
                  <a:schemeClr val="dk1"/>
                </a:solidFill>
                <a:latin typeface="Calibri"/>
                <a:ea typeface="Calibri"/>
                <a:cs typeface="Calibri"/>
                <a:sym typeface="Calibri"/>
              </a:rPr>
              <a:t>Construcción (En ejecución)</a:t>
            </a:r>
            <a:endParaRPr sz="1600">
              <a:solidFill>
                <a:schemeClr val="dk1"/>
              </a:solidFill>
              <a:latin typeface="Calibri"/>
              <a:ea typeface="Calibri"/>
              <a:cs typeface="Calibri"/>
              <a:sym typeface="Calibri"/>
            </a:endParaRPr>
          </a:p>
        </p:txBody>
      </p:sp>
      <p:pic>
        <p:nvPicPr>
          <p:cNvPr id="630" name="Google Shape;630;p28"/>
          <p:cNvPicPr preferRelativeResize="0"/>
          <p:nvPr/>
        </p:nvPicPr>
        <p:blipFill rotWithShape="1">
          <a:blip r:embed="rId3">
            <a:alphaModFix/>
          </a:blip>
          <a:srcRect b="0" l="0" r="0" t="0"/>
          <a:stretch/>
        </p:blipFill>
        <p:spPr>
          <a:xfrm>
            <a:off x="7030239" y="2019137"/>
            <a:ext cx="4511166" cy="332803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29"/>
          <p:cNvSpPr txBox="1"/>
          <p:nvPr>
            <p:ph type="title"/>
          </p:nvPr>
        </p:nvSpPr>
        <p:spPr>
          <a:xfrm>
            <a:off x="1403540" y="357416"/>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AV. GUAYACANES GRUPO 4</a:t>
            </a:r>
            <a:endParaRPr/>
          </a:p>
        </p:txBody>
      </p:sp>
      <p:sp>
        <p:nvSpPr>
          <p:cNvPr id="637" name="Google Shape;637;p29"/>
          <p:cNvSpPr/>
          <p:nvPr/>
        </p:nvSpPr>
        <p:spPr>
          <a:xfrm>
            <a:off x="675020" y="24404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rPr b="1" lang="es-CO" sz="2700">
                <a:solidFill>
                  <a:schemeClr val="lt1"/>
                </a:solidFill>
                <a:latin typeface="Calibri"/>
                <a:ea typeface="Calibri"/>
                <a:cs typeface="Calibri"/>
                <a:sym typeface="Calibri"/>
              </a:rPr>
              <a:t>6</a:t>
            </a:r>
            <a:endParaRPr b="1" sz="2700">
              <a:solidFill>
                <a:schemeClr val="lt1"/>
              </a:solidFill>
              <a:latin typeface="Calibri"/>
              <a:ea typeface="Calibri"/>
              <a:cs typeface="Calibri"/>
              <a:sym typeface="Calibri"/>
            </a:endParaRPr>
          </a:p>
        </p:txBody>
      </p:sp>
      <p:sp>
        <p:nvSpPr>
          <p:cNvPr id="638" name="Google Shape;638;p29"/>
          <p:cNvSpPr txBox="1"/>
          <p:nvPr/>
        </p:nvSpPr>
        <p:spPr>
          <a:xfrm>
            <a:off x="1160678" y="2654371"/>
            <a:ext cx="5462035" cy="1461918"/>
          </a:xfrm>
          <a:prstGeom prst="rect">
            <a:avLst/>
          </a:prstGeom>
          <a:noFill/>
          <a:ln>
            <a:noFill/>
          </a:ln>
        </p:spPr>
        <p:txBody>
          <a:bodyPr anchorCtr="0" anchor="t" bIns="22850" lIns="45700" spcFirstLastPara="1" rIns="45700" wrap="square" tIns="22850">
            <a:spAutoFit/>
          </a:bodyPr>
          <a:lstStyle/>
          <a:p>
            <a:pPr indent="0" lvl="0" marL="0" marR="0" rtl="0" algn="l">
              <a:spcBef>
                <a:spcPts val="0"/>
              </a:spcBef>
              <a:spcAft>
                <a:spcPts val="0"/>
              </a:spcAft>
              <a:buNone/>
            </a:pPr>
            <a:r>
              <a:rPr b="1" lang="es-CO" sz="1700">
                <a:solidFill>
                  <a:srgbClr val="008080"/>
                </a:solidFill>
                <a:latin typeface="Calibri"/>
                <a:ea typeface="Calibri"/>
                <a:cs typeface="Calibri"/>
                <a:sym typeface="Calibri"/>
              </a:rPr>
              <a:t>Descripción del Proyecto:</a:t>
            </a:r>
            <a:endParaRPr/>
          </a:p>
          <a:p>
            <a:pPr indent="0" lvl="0" marL="0" marR="0" rtl="0" algn="just">
              <a:spcBef>
                <a:spcPts val="0"/>
              </a:spcBef>
              <a:spcAft>
                <a:spcPts val="0"/>
              </a:spcAft>
              <a:buNone/>
            </a:pPr>
            <a:r>
              <a:rPr lang="es-CO" sz="1500">
                <a:solidFill>
                  <a:schemeClr val="dk1"/>
                </a:solidFill>
                <a:latin typeface="Calibri"/>
                <a:ea typeface="Calibri"/>
                <a:cs typeface="Calibri"/>
                <a:sym typeface="Calibri"/>
              </a:rPr>
              <a:t>Corredor comprendido por la Avenida Alsacia desde la Transversal 71b hasta la Avenida Constitución y la Avenida Constitución desde la Avenida Alsacia hasta la Avenida Centenario. Cuenta con una longitud de 0,9 km de vía, 10,600 m2 de espacio público, 0,9 km de ciclorruta y la construcción de un box culvert.</a:t>
            </a:r>
            <a:endParaRPr sz="1600">
              <a:solidFill>
                <a:schemeClr val="dk1"/>
              </a:solidFill>
              <a:latin typeface="Calibri"/>
              <a:ea typeface="Calibri"/>
              <a:cs typeface="Calibri"/>
              <a:sym typeface="Calibri"/>
            </a:endParaRPr>
          </a:p>
        </p:txBody>
      </p:sp>
      <p:sp>
        <p:nvSpPr>
          <p:cNvPr id="639" name="Google Shape;639;p29"/>
          <p:cNvSpPr txBox="1"/>
          <p:nvPr/>
        </p:nvSpPr>
        <p:spPr>
          <a:xfrm>
            <a:off x="1138885" y="5522278"/>
            <a:ext cx="5322181" cy="333384"/>
          </a:xfrm>
          <a:prstGeom prst="rect">
            <a:avLst/>
          </a:prstGeom>
          <a:noFill/>
          <a:ln>
            <a:noFill/>
          </a:ln>
        </p:spPr>
        <p:txBody>
          <a:bodyPr anchorCtr="0" anchor="t" bIns="22850" lIns="45700" spcFirstLastPara="1" rIns="45700" wrap="square" tIns="22850">
            <a:noAutofit/>
          </a:bodyPr>
          <a:lstStyle/>
          <a:p>
            <a:pPr indent="0" lvl="0" marL="0" marR="0" rtl="0" algn="l">
              <a:lnSpc>
                <a:spcPct val="90000"/>
              </a:lnSpc>
              <a:spcBef>
                <a:spcPts val="0"/>
              </a:spcBef>
              <a:spcAft>
                <a:spcPts val="0"/>
              </a:spcAft>
              <a:buNone/>
            </a:pPr>
            <a:r>
              <a:rPr b="1" lang="es-CO" sz="1600">
                <a:solidFill>
                  <a:srgbClr val="008080"/>
                </a:solidFill>
                <a:latin typeface="Calibri"/>
                <a:ea typeface="Calibri"/>
                <a:cs typeface="Calibri"/>
                <a:sym typeface="Calibri"/>
              </a:rPr>
              <a:t>*Valor del proyecto: </a:t>
            </a:r>
            <a:r>
              <a:rPr b="1" lang="es-CO" sz="1600">
                <a:solidFill>
                  <a:srgbClr val="3F3F3F"/>
                </a:solidFill>
                <a:latin typeface="Calibri"/>
                <a:ea typeface="Calibri"/>
                <a:cs typeface="Calibri"/>
                <a:sym typeface="Calibri"/>
              </a:rPr>
              <a:t>	</a:t>
            </a:r>
            <a:r>
              <a:rPr lang="es-CO" sz="1600">
                <a:solidFill>
                  <a:schemeClr val="dk1"/>
                </a:solidFill>
                <a:latin typeface="Calibri"/>
                <a:ea typeface="Calibri"/>
                <a:cs typeface="Calibri"/>
                <a:sym typeface="Calibri"/>
              </a:rPr>
              <a:t>$ 41.559.794.261</a:t>
            </a:r>
            <a:r>
              <a:rPr b="1" lang="es-CO" sz="1600">
                <a:solidFill>
                  <a:srgbClr val="3F3F3F"/>
                </a:solidFill>
                <a:latin typeface="Calibri"/>
                <a:ea typeface="Calibri"/>
                <a:cs typeface="Calibri"/>
                <a:sym typeface="Calibri"/>
              </a:rPr>
              <a:t>	</a:t>
            </a:r>
            <a:endParaRPr/>
          </a:p>
          <a:p>
            <a:pPr indent="0" lvl="0" marL="0" marR="0" rtl="0" algn="l">
              <a:lnSpc>
                <a:spcPct val="90000"/>
              </a:lnSpc>
              <a:spcBef>
                <a:spcPts val="1000"/>
              </a:spcBef>
              <a:spcAft>
                <a:spcPts val="0"/>
              </a:spcAft>
              <a:buNone/>
            </a:pPr>
            <a:r>
              <a:t/>
            </a:r>
            <a:endParaRPr sz="1800">
              <a:solidFill>
                <a:srgbClr val="595959"/>
              </a:solidFill>
              <a:latin typeface="Calibri"/>
              <a:ea typeface="Calibri"/>
              <a:cs typeface="Calibri"/>
              <a:sym typeface="Calibri"/>
            </a:endParaRPr>
          </a:p>
        </p:txBody>
      </p:sp>
      <p:sp>
        <p:nvSpPr>
          <p:cNvPr id="640" name="Google Shape;640;p29"/>
          <p:cNvSpPr txBox="1"/>
          <p:nvPr/>
        </p:nvSpPr>
        <p:spPr>
          <a:xfrm>
            <a:off x="1114648" y="4784647"/>
            <a:ext cx="5484122"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700">
                <a:solidFill>
                  <a:srgbClr val="008080"/>
                </a:solidFill>
                <a:latin typeface="Calibri"/>
                <a:ea typeface="Calibri"/>
                <a:cs typeface="Calibri"/>
                <a:sym typeface="Calibri"/>
              </a:rPr>
              <a:t>Meta Física: </a:t>
            </a:r>
            <a:r>
              <a:rPr lang="es-CO" sz="1500">
                <a:solidFill>
                  <a:schemeClr val="dk1"/>
                </a:solidFill>
                <a:latin typeface="Calibri"/>
                <a:ea typeface="Calibri"/>
                <a:cs typeface="Calibri"/>
                <a:sym typeface="Calibri"/>
              </a:rPr>
              <a:t>0,9 km de vía, 10.600 m2 de espacio público y 0,9 km de ciclorruta</a:t>
            </a:r>
            <a:endParaRPr sz="1500">
              <a:solidFill>
                <a:schemeClr val="dk1"/>
              </a:solidFill>
              <a:latin typeface="Calibri"/>
              <a:ea typeface="Calibri"/>
              <a:cs typeface="Calibri"/>
              <a:sym typeface="Calibri"/>
            </a:endParaRPr>
          </a:p>
        </p:txBody>
      </p:sp>
      <p:sp>
        <p:nvSpPr>
          <p:cNvPr id="641" name="Google Shape;641;p29"/>
          <p:cNvSpPr txBox="1"/>
          <p:nvPr/>
        </p:nvSpPr>
        <p:spPr>
          <a:xfrm>
            <a:off x="1160972" y="781112"/>
            <a:ext cx="3466077"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400">
                <a:solidFill>
                  <a:schemeClr val="dk1"/>
                </a:solidFill>
                <a:latin typeface="Calibri"/>
                <a:ea typeface="Calibri"/>
                <a:cs typeface="Calibri"/>
                <a:sym typeface="Calibri"/>
              </a:rPr>
              <a:t>CONTRATO OBRA: </a:t>
            </a:r>
            <a:r>
              <a:rPr lang="es-CO" sz="1400">
                <a:solidFill>
                  <a:schemeClr val="dk1"/>
                </a:solidFill>
                <a:latin typeface="Calibri"/>
                <a:ea typeface="Calibri"/>
                <a:cs typeface="Calibri"/>
                <a:sym typeface="Calibri"/>
              </a:rPr>
              <a:t>IDU-1531-2018</a:t>
            </a:r>
            <a:endParaRPr/>
          </a:p>
          <a:p>
            <a:pPr indent="0" lvl="0" marL="0" marR="0" rtl="0" algn="l">
              <a:spcBef>
                <a:spcPts val="0"/>
              </a:spcBef>
              <a:spcAft>
                <a:spcPts val="0"/>
              </a:spcAft>
              <a:buNone/>
            </a:pPr>
            <a:r>
              <a:rPr b="1" lang="es-CO" sz="1400">
                <a:solidFill>
                  <a:schemeClr val="dk1"/>
                </a:solidFill>
                <a:latin typeface="Calibri"/>
                <a:ea typeface="Calibri"/>
                <a:cs typeface="Calibri"/>
                <a:sym typeface="Calibri"/>
              </a:rPr>
              <a:t>CONTRATO INTERVENTORÍA: </a:t>
            </a:r>
            <a:r>
              <a:rPr lang="es-CO" sz="1400">
                <a:solidFill>
                  <a:schemeClr val="dk1"/>
                </a:solidFill>
                <a:latin typeface="Calibri"/>
                <a:ea typeface="Calibri"/>
                <a:cs typeface="Calibri"/>
                <a:sym typeface="Calibri"/>
              </a:rPr>
              <a:t>IDU-1562-2018</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42" name="Google Shape;642;p29"/>
          <p:cNvSpPr txBox="1"/>
          <p:nvPr/>
        </p:nvSpPr>
        <p:spPr>
          <a:xfrm>
            <a:off x="1138885" y="5694445"/>
            <a:ext cx="241861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400">
                <a:solidFill>
                  <a:srgbClr val="3F3F3F"/>
                </a:solidFill>
                <a:latin typeface="Calibri"/>
                <a:ea typeface="Calibri"/>
                <a:cs typeface="Calibri"/>
                <a:sym typeface="Calibri"/>
              </a:rPr>
              <a:t>*Incluye valor de interventoría</a:t>
            </a:r>
            <a:endParaRPr sz="1400">
              <a:solidFill>
                <a:srgbClr val="595959"/>
              </a:solidFill>
              <a:latin typeface="Calibri"/>
              <a:ea typeface="Calibri"/>
              <a:cs typeface="Calibri"/>
              <a:sym typeface="Calibri"/>
            </a:endParaRPr>
          </a:p>
        </p:txBody>
      </p:sp>
      <p:sp>
        <p:nvSpPr>
          <p:cNvPr id="643" name="Google Shape;643;p29"/>
          <p:cNvSpPr txBox="1"/>
          <p:nvPr/>
        </p:nvSpPr>
        <p:spPr>
          <a:xfrm>
            <a:off x="1138885" y="6203303"/>
            <a:ext cx="506818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600">
                <a:solidFill>
                  <a:srgbClr val="008080"/>
                </a:solidFill>
                <a:latin typeface="Calibri"/>
                <a:ea typeface="Calibri"/>
                <a:cs typeface="Calibri"/>
                <a:sym typeface="Calibri"/>
              </a:rPr>
              <a:t>Fecha de Finalización:</a:t>
            </a:r>
            <a:endParaRPr/>
          </a:p>
          <a:p>
            <a:pPr indent="0" lvl="0" marL="0" marR="0" rtl="0" algn="l">
              <a:spcBef>
                <a:spcPts val="0"/>
              </a:spcBef>
              <a:spcAft>
                <a:spcPts val="0"/>
              </a:spcAft>
              <a:buNone/>
            </a:pPr>
            <a:r>
              <a:rPr lang="es-CO" sz="1600">
                <a:solidFill>
                  <a:srgbClr val="008080"/>
                </a:solidFill>
                <a:latin typeface="Calibri"/>
                <a:ea typeface="Calibri"/>
                <a:cs typeface="Calibri"/>
                <a:sym typeface="Calibri"/>
              </a:rPr>
              <a:t>Obra </a:t>
            </a:r>
            <a:r>
              <a:rPr b="1" lang="es-CO" sz="1600">
                <a:solidFill>
                  <a:srgbClr val="008080"/>
                </a:solidFill>
                <a:latin typeface="Calibri"/>
                <a:ea typeface="Calibri"/>
                <a:cs typeface="Calibri"/>
                <a:sym typeface="Calibri"/>
              </a:rPr>
              <a:t>			</a:t>
            </a:r>
            <a:r>
              <a:rPr lang="es-CO" sz="1600">
                <a:solidFill>
                  <a:schemeClr val="dk1"/>
                </a:solidFill>
                <a:latin typeface="Calibri"/>
                <a:ea typeface="Calibri"/>
                <a:cs typeface="Calibri"/>
                <a:sym typeface="Calibri"/>
              </a:rPr>
              <a:t>2 de noviembre 2021</a:t>
            </a:r>
            <a:endParaRPr/>
          </a:p>
        </p:txBody>
      </p:sp>
      <p:sp>
        <p:nvSpPr>
          <p:cNvPr id="644" name="Google Shape;644;p29"/>
          <p:cNvSpPr txBox="1"/>
          <p:nvPr/>
        </p:nvSpPr>
        <p:spPr>
          <a:xfrm>
            <a:off x="1160678" y="1550698"/>
            <a:ext cx="5462035" cy="104644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700">
                <a:solidFill>
                  <a:srgbClr val="008080"/>
                </a:solidFill>
                <a:latin typeface="Calibri"/>
                <a:ea typeface="Calibri"/>
                <a:cs typeface="Calibri"/>
                <a:sym typeface="Calibri"/>
              </a:rPr>
              <a:t>Objeto: </a:t>
            </a:r>
            <a:r>
              <a:rPr lang="es-CO" sz="1500">
                <a:solidFill>
                  <a:schemeClr val="dk1"/>
                </a:solidFill>
                <a:latin typeface="Calibri"/>
                <a:ea typeface="Calibri"/>
                <a:cs typeface="Calibri"/>
                <a:sym typeface="Calibri"/>
              </a:rPr>
              <a:t>Construcción de la Avenida Alsacia desde la Transversal 71b hasta la Avenida Constitución y la Avenida Constitución desde la Avenida Alsacia hasta la Avenida Centenario y obras complementarias, en Bogotá D.C., Grupo 4</a:t>
            </a:r>
            <a:endParaRPr sz="1500">
              <a:solidFill>
                <a:schemeClr val="dk1"/>
              </a:solidFill>
              <a:latin typeface="Calibri"/>
              <a:ea typeface="Calibri"/>
              <a:cs typeface="Calibri"/>
              <a:sym typeface="Calibri"/>
            </a:endParaRPr>
          </a:p>
        </p:txBody>
      </p:sp>
      <p:sp>
        <p:nvSpPr>
          <p:cNvPr id="645" name="Google Shape;645;p29"/>
          <p:cNvSpPr txBox="1"/>
          <p:nvPr/>
        </p:nvSpPr>
        <p:spPr>
          <a:xfrm>
            <a:off x="1158528" y="4115833"/>
            <a:ext cx="5440242"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700">
                <a:solidFill>
                  <a:srgbClr val="008080"/>
                </a:solidFill>
                <a:latin typeface="Calibri"/>
                <a:ea typeface="Calibri"/>
                <a:cs typeface="Calibri"/>
                <a:sym typeface="Calibri"/>
              </a:rPr>
              <a:t>Localización:</a:t>
            </a:r>
            <a:r>
              <a:rPr lang="es-CO" sz="1700">
                <a:solidFill>
                  <a:schemeClr val="dk1"/>
                </a:solidFill>
                <a:latin typeface="Calibri"/>
                <a:ea typeface="Calibri"/>
                <a:cs typeface="Calibri"/>
                <a:sym typeface="Calibri"/>
              </a:rPr>
              <a:t> </a:t>
            </a:r>
            <a:r>
              <a:rPr lang="es-CO" sz="1500">
                <a:solidFill>
                  <a:schemeClr val="dk1"/>
                </a:solidFill>
                <a:latin typeface="Calibri"/>
                <a:ea typeface="Calibri"/>
                <a:cs typeface="Calibri"/>
                <a:sym typeface="Calibri"/>
              </a:rPr>
              <a:t>Av Alsacia desde la Tr 71b hasta la Av Constitución y la Av Constitución desde la Av Alsacia hasta la Av Centenario </a:t>
            </a:r>
            <a:endParaRPr sz="1500">
              <a:solidFill>
                <a:schemeClr val="dk1"/>
              </a:solidFill>
              <a:latin typeface="Calibri"/>
              <a:ea typeface="Calibri"/>
              <a:cs typeface="Calibri"/>
              <a:sym typeface="Calibri"/>
            </a:endParaRPr>
          </a:p>
        </p:txBody>
      </p:sp>
      <p:sp>
        <p:nvSpPr>
          <p:cNvPr id="646" name="Google Shape;646;p29"/>
          <p:cNvSpPr txBox="1"/>
          <p:nvPr/>
        </p:nvSpPr>
        <p:spPr>
          <a:xfrm>
            <a:off x="1138885" y="5920933"/>
            <a:ext cx="441967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600">
                <a:solidFill>
                  <a:srgbClr val="008080"/>
                </a:solidFill>
                <a:latin typeface="Calibri"/>
                <a:ea typeface="Calibri"/>
                <a:cs typeface="Calibri"/>
                <a:sym typeface="Calibri"/>
              </a:rPr>
              <a:t>Fecha de inicio: 		</a:t>
            </a:r>
            <a:r>
              <a:rPr lang="es-CO" sz="1600">
                <a:solidFill>
                  <a:schemeClr val="dk1"/>
                </a:solidFill>
                <a:latin typeface="Calibri"/>
                <a:ea typeface="Calibri"/>
                <a:cs typeface="Calibri"/>
                <a:sym typeface="Calibri"/>
              </a:rPr>
              <a:t>31 de enero 2019</a:t>
            </a:r>
            <a:endParaRPr/>
          </a:p>
        </p:txBody>
      </p:sp>
      <p:sp>
        <p:nvSpPr>
          <p:cNvPr id="647" name="Google Shape;647;p29"/>
          <p:cNvSpPr txBox="1"/>
          <p:nvPr/>
        </p:nvSpPr>
        <p:spPr>
          <a:xfrm>
            <a:off x="1160678" y="1218365"/>
            <a:ext cx="5440242" cy="36933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800">
                <a:solidFill>
                  <a:srgbClr val="008080"/>
                </a:solidFill>
                <a:latin typeface="Calibri"/>
                <a:ea typeface="Calibri"/>
                <a:cs typeface="Calibri"/>
                <a:sym typeface="Calibri"/>
              </a:rPr>
              <a:t>Estado:</a:t>
            </a:r>
            <a:r>
              <a:rPr lang="es-CO" sz="1800">
                <a:solidFill>
                  <a:schemeClr val="dk1"/>
                </a:solidFill>
                <a:latin typeface="Calibri"/>
                <a:ea typeface="Calibri"/>
                <a:cs typeface="Calibri"/>
                <a:sym typeface="Calibri"/>
              </a:rPr>
              <a:t> </a:t>
            </a:r>
            <a:r>
              <a:rPr lang="es-CO" sz="1600">
                <a:solidFill>
                  <a:schemeClr val="dk1"/>
                </a:solidFill>
                <a:latin typeface="Calibri"/>
                <a:ea typeface="Calibri"/>
                <a:cs typeface="Calibri"/>
                <a:sym typeface="Calibri"/>
              </a:rPr>
              <a:t>Terminado</a:t>
            </a:r>
            <a:endParaRPr sz="1600">
              <a:solidFill>
                <a:schemeClr val="dk1"/>
              </a:solidFill>
              <a:latin typeface="Calibri"/>
              <a:ea typeface="Calibri"/>
              <a:cs typeface="Calibri"/>
              <a:sym typeface="Calibri"/>
            </a:endParaRPr>
          </a:p>
        </p:txBody>
      </p:sp>
      <p:pic>
        <p:nvPicPr>
          <p:cNvPr id="648" name="Google Shape;648;p29"/>
          <p:cNvPicPr preferRelativeResize="0"/>
          <p:nvPr/>
        </p:nvPicPr>
        <p:blipFill rotWithShape="1">
          <a:blip r:embed="rId3">
            <a:alphaModFix/>
          </a:blip>
          <a:srcRect b="0" l="0" r="0" t="0"/>
          <a:stretch/>
        </p:blipFill>
        <p:spPr>
          <a:xfrm>
            <a:off x="6986717" y="2073918"/>
            <a:ext cx="4555467" cy="281022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
          <p:cNvSpPr txBox="1"/>
          <p:nvPr>
            <p:ph type="title"/>
          </p:nvPr>
        </p:nvSpPr>
        <p:spPr>
          <a:xfrm>
            <a:off x="1430431" y="435225"/>
            <a:ext cx="7418922" cy="6188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94456"/>
              </a:buClr>
              <a:buSzPts val="2200"/>
              <a:buFont typeface="Calibri"/>
              <a:buNone/>
            </a:pPr>
            <a:r>
              <a:rPr lang="es-CO"/>
              <a:t>ESTADO DE LA MALLA VIAL TRONCAL DE KENNEDY</a:t>
            </a:r>
            <a:endParaRPr/>
          </a:p>
        </p:txBody>
      </p:sp>
      <p:sp>
        <p:nvSpPr>
          <p:cNvPr id="281" name="Google Shape;281;p3"/>
          <p:cNvSpPr txBox="1"/>
          <p:nvPr>
            <p:ph idx="5" type="body"/>
          </p:nvPr>
        </p:nvSpPr>
        <p:spPr>
          <a:xfrm>
            <a:off x="717714" y="527162"/>
            <a:ext cx="517559" cy="43500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000"/>
              <a:buNone/>
            </a:pPr>
            <a:r>
              <a:rPr lang="es-CO"/>
              <a:t>1</a:t>
            </a:r>
            <a:endParaRPr/>
          </a:p>
        </p:txBody>
      </p:sp>
      <p:pic>
        <p:nvPicPr>
          <p:cNvPr id="282" name="Google Shape;282;p3"/>
          <p:cNvPicPr preferRelativeResize="0"/>
          <p:nvPr/>
        </p:nvPicPr>
        <p:blipFill rotWithShape="1">
          <a:blip r:embed="rId3">
            <a:alphaModFix/>
          </a:blip>
          <a:srcRect b="0" l="0" r="0" t="0"/>
          <a:stretch/>
        </p:blipFill>
        <p:spPr>
          <a:xfrm>
            <a:off x="1855201" y="1174022"/>
            <a:ext cx="8615980" cy="456721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30"/>
          <p:cNvSpPr txBox="1"/>
          <p:nvPr>
            <p:ph type="title"/>
          </p:nvPr>
        </p:nvSpPr>
        <p:spPr>
          <a:xfrm>
            <a:off x="1430431" y="435225"/>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AV. GUAYACANES GRUPO 4</a:t>
            </a:r>
            <a:endParaRPr/>
          </a:p>
        </p:txBody>
      </p:sp>
      <p:sp>
        <p:nvSpPr>
          <p:cNvPr id="655" name="Google Shape;655;p30"/>
          <p:cNvSpPr/>
          <p:nvPr/>
        </p:nvSpPr>
        <p:spPr>
          <a:xfrm>
            <a:off x="675020" y="24404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rPr b="1" lang="es-CO" sz="2700">
                <a:solidFill>
                  <a:schemeClr val="lt1"/>
                </a:solidFill>
                <a:latin typeface="Calibri"/>
                <a:ea typeface="Calibri"/>
                <a:cs typeface="Calibri"/>
                <a:sym typeface="Calibri"/>
              </a:rPr>
              <a:t>6</a:t>
            </a:r>
            <a:endParaRPr b="1" sz="2700">
              <a:solidFill>
                <a:schemeClr val="lt1"/>
              </a:solidFill>
              <a:latin typeface="Calibri"/>
              <a:ea typeface="Calibri"/>
              <a:cs typeface="Calibri"/>
              <a:sym typeface="Calibri"/>
            </a:endParaRPr>
          </a:p>
        </p:txBody>
      </p:sp>
      <p:sp>
        <p:nvSpPr>
          <p:cNvPr id="656" name="Google Shape;656;p30"/>
          <p:cNvSpPr txBox="1"/>
          <p:nvPr/>
        </p:nvSpPr>
        <p:spPr>
          <a:xfrm>
            <a:off x="1324220" y="884537"/>
            <a:ext cx="604274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400">
                <a:solidFill>
                  <a:schemeClr val="dk1"/>
                </a:solidFill>
                <a:latin typeface="Calibri"/>
                <a:ea typeface="Calibri"/>
                <a:cs typeface="Calibri"/>
                <a:sym typeface="Calibri"/>
              </a:rPr>
              <a:t>CONTRATO OBRA: </a:t>
            </a:r>
            <a:r>
              <a:rPr lang="es-CO" sz="1400">
                <a:solidFill>
                  <a:schemeClr val="dk1"/>
                </a:solidFill>
                <a:latin typeface="Calibri"/>
                <a:ea typeface="Calibri"/>
                <a:cs typeface="Calibri"/>
                <a:sym typeface="Calibri"/>
              </a:rPr>
              <a:t>IDU-1531-2018   </a:t>
            </a:r>
            <a:r>
              <a:rPr b="1" lang="es-CO" sz="1400">
                <a:solidFill>
                  <a:schemeClr val="dk1"/>
                </a:solidFill>
                <a:latin typeface="Calibri"/>
                <a:ea typeface="Calibri"/>
                <a:cs typeface="Calibri"/>
                <a:sym typeface="Calibri"/>
              </a:rPr>
              <a:t>CONTRATO INTERVENTORÍA: </a:t>
            </a:r>
            <a:r>
              <a:rPr lang="es-CO" sz="1400">
                <a:solidFill>
                  <a:schemeClr val="dk1"/>
                </a:solidFill>
                <a:latin typeface="Calibri"/>
                <a:ea typeface="Calibri"/>
                <a:cs typeface="Calibri"/>
                <a:sym typeface="Calibri"/>
              </a:rPr>
              <a:t>IDU-1562-2018</a:t>
            </a:r>
            <a:endParaRPr/>
          </a:p>
        </p:txBody>
      </p:sp>
      <p:sp>
        <p:nvSpPr>
          <p:cNvPr id="657" name="Google Shape;657;p30"/>
          <p:cNvSpPr txBox="1"/>
          <p:nvPr/>
        </p:nvSpPr>
        <p:spPr>
          <a:xfrm>
            <a:off x="1212212" y="1311323"/>
            <a:ext cx="71634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TEMAS ESPECÍFICOS DEL PROYECTO DE RELEVANCIA PARA LA COMUNIDAD</a:t>
            </a:r>
            <a:endParaRPr/>
          </a:p>
        </p:txBody>
      </p:sp>
      <p:sp>
        <p:nvSpPr>
          <p:cNvPr id="658" name="Google Shape;658;p30"/>
          <p:cNvSpPr txBox="1"/>
          <p:nvPr/>
        </p:nvSpPr>
        <p:spPr>
          <a:xfrm>
            <a:off x="1212212" y="1861682"/>
            <a:ext cx="273613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BENEFICIOS DEL PROYECTO</a:t>
            </a:r>
            <a:endParaRPr/>
          </a:p>
        </p:txBody>
      </p:sp>
      <p:sp>
        <p:nvSpPr>
          <p:cNvPr id="659" name="Google Shape;659;p30"/>
          <p:cNvSpPr txBox="1"/>
          <p:nvPr/>
        </p:nvSpPr>
        <p:spPr>
          <a:xfrm>
            <a:off x="1212212" y="2354199"/>
            <a:ext cx="6558030" cy="1523474"/>
          </a:xfrm>
          <a:prstGeom prst="rect">
            <a:avLst/>
          </a:prstGeom>
          <a:noFill/>
          <a:ln>
            <a:noFill/>
          </a:ln>
        </p:spPr>
        <p:txBody>
          <a:bodyPr anchorCtr="0" anchor="t" bIns="22850" lIns="45700" spcFirstLastPara="1" rIns="45700" wrap="square" tIns="22850">
            <a:spAutoFit/>
          </a:bodyPr>
          <a:lstStyle/>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Optimización en la conexión regional y urbana.</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Disminución en tiempo de desplazamiento de los habitantes y visitantes.</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Conexión Vial.</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Mejoramiento de la calidad de vida por desarrollo urbanístico planeado.</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Mejor espacio público.</a:t>
            </a:r>
            <a:endParaRPr/>
          </a:p>
          <a:p>
            <a:pPr indent="-184150" lvl="0" marL="285750" marR="0" rtl="0" algn="just">
              <a:spcBef>
                <a:spcPts val="0"/>
              </a:spcBef>
              <a:spcAft>
                <a:spcPts val="0"/>
              </a:spcAft>
              <a:buClr>
                <a:srgbClr val="000000"/>
              </a:buClr>
              <a:buSzPts val="1600"/>
              <a:buFont typeface="Arial"/>
              <a:buNone/>
            </a:pPr>
            <a:r>
              <a:t/>
            </a:r>
            <a:endParaRPr sz="1600">
              <a:solidFill>
                <a:schemeClr val="dk1"/>
              </a:solidFill>
              <a:latin typeface="Calibri"/>
              <a:ea typeface="Calibri"/>
              <a:cs typeface="Calibri"/>
              <a:sym typeface="Calibri"/>
            </a:endParaRPr>
          </a:p>
        </p:txBody>
      </p:sp>
      <p:sp>
        <p:nvSpPr>
          <p:cNvPr id="660" name="Google Shape;660;p30"/>
          <p:cNvSpPr txBox="1"/>
          <p:nvPr/>
        </p:nvSpPr>
        <p:spPr>
          <a:xfrm>
            <a:off x="1324220" y="3816192"/>
            <a:ext cx="229909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BENEFICIOS GLOBALES</a:t>
            </a:r>
            <a:endParaRPr/>
          </a:p>
        </p:txBody>
      </p:sp>
      <p:sp>
        <p:nvSpPr>
          <p:cNvPr id="661" name="Google Shape;661;p30"/>
          <p:cNvSpPr txBox="1"/>
          <p:nvPr/>
        </p:nvSpPr>
        <p:spPr>
          <a:xfrm>
            <a:off x="1377965" y="4287852"/>
            <a:ext cx="4490691" cy="1031031"/>
          </a:xfrm>
          <a:prstGeom prst="rect">
            <a:avLst/>
          </a:prstGeom>
          <a:noFill/>
          <a:ln>
            <a:noFill/>
          </a:ln>
        </p:spPr>
        <p:txBody>
          <a:bodyPr anchorCtr="0" anchor="t" bIns="22850" lIns="45700" spcFirstLastPara="1" rIns="45700" wrap="square" tIns="22850">
            <a:spAutoFit/>
          </a:bodyPr>
          <a:lstStyle/>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Accesibilidad</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Movilidad</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Desarrollo Económico</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Seguridad Vial</a:t>
            </a:r>
            <a:endParaRPr sz="16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31"/>
          <p:cNvSpPr txBox="1"/>
          <p:nvPr>
            <p:ph type="title"/>
          </p:nvPr>
        </p:nvSpPr>
        <p:spPr>
          <a:xfrm>
            <a:off x="1430431" y="435225"/>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AV. GUAYACANES GRUPO 4</a:t>
            </a:r>
            <a:endParaRPr/>
          </a:p>
        </p:txBody>
      </p:sp>
      <p:sp>
        <p:nvSpPr>
          <p:cNvPr id="668" name="Google Shape;668;p31"/>
          <p:cNvSpPr/>
          <p:nvPr/>
        </p:nvSpPr>
        <p:spPr>
          <a:xfrm>
            <a:off x="675020" y="24404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rPr b="1" lang="es-CO" sz="2700">
                <a:solidFill>
                  <a:schemeClr val="lt1"/>
                </a:solidFill>
                <a:latin typeface="Calibri"/>
                <a:ea typeface="Calibri"/>
                <a:cs typeface="Calibri"/>
                <a:sym typeface="Calibri"/>
              </a:rPr>
              <a:t>6</a:t>
            </a:r>
            <a:endParaRPr b="1" sz="2700">
              <a:solidFill>
                <a:schemeClr val="lt1"/>
              </a:solidFill>
              <a:latin typeface="Calibri"/>
              <a:ea typeface="Calibri"/>
              <a:cs typeface="Calibri"/>
              <a:sym typeface="Calibri"/>
            </a:endParaRPr>
          </a:p>
        </p:txBody>
      </p:sp>
      <p:sp>
        <p:nvSpPr>
          <p:cNvPr id="669" name="Google Shape;669;p31"/>
          <p:cNvSpPr txBox="1"/>
          <p:nvPr/>
        </p:nvSpPr>
        <p:spPr>
          <a:xfrm>
            <a:off x="1324220" y="866561"/>
            <a:ext cx="604274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400">
                <a:solidFill>
                  <a:schemeClr val="dk1"/>
                </a:solidFill>
                <a:latin typeface="Calibri"/>
                <a:ea typeface="Calibri"/>
                <a:cs typeface="Calibri"/>
                <a:sym typeface="Calibri"/>
              </a:rPr>
              <a:t>CONTRATO OBRA: </a:t>
            </a:r>
            <a:r>
              <a:rPr lang="es-CO" sz="1400">
                <a:solidFill>
                  <a:schemeClr val="dk1"/>
                </a:solidFill>
                <a:latin typeface="Calibri"/>
                <a:ea typeface="Calibri"/>
                <a:cs typeface="Calibri"/>
                <a:sym typeface="Calibri"/>
              </a:rPr>
              <a:t>IDU-1539-2018   </a:t>
            </a:r>
            <a:r>
              <a:rPr b="1" lang="es-CO" sz="1400">
                <a:solidFill>
                  <a:schemeClr val="dk1"/>
                </a:solidFill>
                <a:latin typeface="Calibri"/>
                <a:ea typeface="Calibri"/>
                <a:cs typeface="Calibri"/>
                <a:sym typeface="Calibri"/>
              </a:rPr>
              <a:t>CONTRATO INTERVENTORÍA: </a:t>
            </a:r>
            <a:r>
              <a:rPr lang="es-CO" sz="1400">
                <a:solidFill>
                  <a:schemeClr val="dk1"/>
                </a:solidFill>
                <a:latin typeface="Calibri"/>
                <a:ea typeface="Calibri"/>
                <a:cs typeface="Calibri"/>
                <a:sym typeface="Calibri"/>
              </a:rPr>
              <a:t>IDU-1560-2018</a:t>
            </a:r>
            <a:endParaRPr/>
          </a:p>
        </p:txBody>
      </p:sp>
      <p:sp>
        <p:nvSpPr>
          <p:cNvPr id="670" name="Google Shape;670;p31"/>
          <p:cNvSpPr txBox="1"/>
          <p:nvPr/>
        </p:nvSpPr>
        <p:spPr>
          <a:xfrm>
            <a:off x="1324220" y="1132559"/>
            <a:ext cx="71634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TEMAS ESPECÍFICOS DEL PROYECTO DE RELEVANCIA PARA LA COMUNIDAD</a:t>
            </a:r>
            <a:endParaRPr/>
          </a:p>
        </p:txBody>
      </p:sp>
      <p:sp>
        <p:nvSpPr>
          <p:cNvPr id="671" name="Google Shape;671;p31"/>
          <p:cNvSpPr txBox="1"/>
          <p:nvPr/>
        </p:nvSpPr>
        <p:spPr>
          <a:xfrm>
            <a:off x="1324220" y="1509656"/>
            <a:ext cx="273613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BENEFICIOS DEL PROYECTO</a:t>
            </a:r>
            <a:endParaRPr/>
          </a:p>
        </p:txBody>
      </p:sp>
      <p:sp>
        <p:nvSpPr>
          <p:cNvPr id="672" name="Google Shape;672;p31"/>
          <p:cNvSpPr txBox="1"/>
          <p:nvPr/>
        </p:nvSpPr>
        <p:spPr>
          <a:xfrm>
            <a:off x="1159378" y="2071419"/>
            <a:ext cx="5467200" cy="2015916"/>
          </a:xfrm>
          <a:prstGeom prst="rect">
            <a:avLst/>
          </a:prstGeom>
          <a:noFill/>
          <a:ln>
            <a:noFill/>
          </a:ln>
        </p:spPr>
        <p:txBody>
          <a:bodyPr anchorCtr="0" anchor="t" bIns="22850" lIns="45700" spcFirstLastPara="1" rIns="45700" wrap="square" tIns="22850">
            <a:spAutoFit/>
          </a:bodyPr>
          <a:lstStyle/>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Optimización en la conexión regional y urbana.</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Disminución en tiempo de desplazamiento de los habitantes y visitantes.</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Conexión Vial.</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Mejoramiento de la calidad de vida por desarrollo urbanístico planeado.</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Mejor espacio público.</a:t>
            </a:r>
            <a:endParaRPr/>
          </a:p>
          <a:p>
            <a:pPr indent="-184150" lvl="0" marL="285750" marR="0" rtl="0" algn="just">
              <a:spcBef>
                <a:spcPts val="0"/>
              </a:spcBef>
              <a:spcAft>
                <a:spcPts val="0"/>
              </a:spcAft>
              <a:buClr>
                <a:srgbClr val="000000"/>
              </a:buClr>
              <a:buSzPts val="1600"/>
              <a:buFont typeface="Arial"/>
              <a:buNone/>
            </a:pPr>
            <a:r>
              <a:t/>
            </a:r>
            <a:endParaRPr sz="1600">
              <a:solidFill>
                <a:schemeClr val="dk1"/>
              </a:solidFill>
              <a:latin typeface="Calibri"/>
              <a:ea typeface="Calibri"/>
              <a:cs typeface="Calibri"/>
              <a:sym typeface="Calibri"/>
            </a:endParaRPr>
          </a:p>
        </p:txBody>
      </p:sp>
      <p:sp>
        <p:nvSpPr>
          <p:cNvPr id="673" name="Google Shape;673;p31"/>
          <p:cNvSpPr txBox="1"/>
          <p:nvPr/>
        </p:nvSpPr>
        <p:spPr>
          <a:xfrm>
            <a:off x="1324220" y="4087335"/>
            <a:ext cx="229909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BENEFICIOS GLOBALES</a:t>
            </a:r>
            <a:endParaRPr/>
          </a:p>
        </p:txBody>
      </p:sp>
      <p:sp>
        <p:nvSpPr>
          <p:cNvPr id="674" name="Google Shape;674;p31"/>
          <p:cNvSpPr txBox="1"/>
          <p:nvPr/>
        </p:nvSpPr>
        <p:spPr>
          <a:xfrm>
            <a:off x="1159378" y="4635587"/>
            <a:ext cx="4490691" cy="1031031"/>
          </a:xfrm>
          <a:prstGeom prst="rect">
            <a:avLst/>
          </a:prstGeom>
          <a:noFill/>
          <a:ln>
            <a:noFill/>
          </a:ln>
        </p:spPr>
        <p:txBody>
          <a:bodyPr anchorCtr="0" anchor="t" bIns="22850" lIns="45700" spcFirstLastPara="1" rIns="45700" wrap="square" tIns="22850">
            <a:spAutoFit/>
          </a:bodyPr>
          <a:lstStyle/>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Accesibilidad</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Movilidad</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Desarrollo Económico</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Seguridad Vial</a:t>
            </a:r>
            <a:endParaRPr sz="1600">
              <a:solidFill>
                <a:schemeClr val="dk1"/>
              </a:solidFill>
              <a:latin typeface="Calibri"/>
              <a:ea typeface="Calibri"/>
              <a:cs typeface="Calibri"/>
              <a:sym typeface="Calibri"/>
            </a:endParaRPr>
          </a:p>
        </p:txBody>
      </p:sp>
      <p:pic>
        <p:nvPicPr>
          <p:cNvPr id="675" name="Google Shape;675;p31"/>
          <p:cNvPicPr preferRelativeResize="0"/>
          <p:nvPr/>
        </p:nvPicPr>
        <p:blipFill rotWithShape="1">
          <a:blip r:embed="rId3">
            <a:alphaModFix/>
          </a:blip>
          <a:srcRect b="0" l="0" r="0" t="0"/>
          <a:stretch/>
        </p:blipFill>
        <p:spPr>
          <a:xfrm>
            <a:off x="6868061" y="2116335"/>
            <a:ext cx="4909147" cy="278920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32"/>
          <p:cNvSpPr txBox="1"/>
          <p:nvPr>
            <p:ph type="title"/>
          </p:nvPr>
        </p:nvSpPr>
        <p:spPr>
          <a:xfrm>
            <a:off x="1346307" y="291446"/>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AV.  68 ALIMENTADORA LINEA METRO- GRUPO 1</a:t>
            </a:r>
            <a:endParaRPr/>
          </a:p>
        </p:txBody>
      </p:sp>
      <p:sp>
        <p:nvSpPr>
          <p:cNvPr id="682" name="Google Shape;682;p32"/>
          <p:cNvSpPr/>
          <p:nvPr/>
        </p:nvSpPr>
        <p:spPr>
          <a:xfrm>
            <a:off x="675020" y="24404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rPr b="1" lang="es-CO" sz="2700">
                <a:solidFill>
                  <a:schemeClr val="lt1"/>
                </a:solidFill>
                <a:latin typeface="Calibri"/>
                <a:ea typeface="Calibri"/>
                <a:cs typeface="Calibri"/>
                <a:sym typeface="Calibri"/>
              </a:rPr>
              <a:t>6</a:t>
            </a:r>
            <a:endParaRPr b="1" sz="2700">
              <a:solidFill>
                <a:schemeClr val="lt1"/>
              </a:solidFill>
              <a:latin typeface="Calibri"/>
              <a:ea typeface="Calibri"/>
              <a:cs typeface="Calibri"/>
              <a:sym typeface="Calibri"/>
            </a:endParaRPr>
          </a:p>
        </p:txBody>
      </p:sp>
      <p:sp>
        <p:nvSpPr>
          <p:cNvPr id="683" name="Google Shape;683;p32"/>
          <p:cNvSpPr txBox="1"/>
          <p:nvPr/>
        </p:nvSpPr>
        <p:spPr>
          <a:xfrm>
            <a:off x="1160972" y="2227468"/>
            <a:ext cx="5462035" cy="2154416"/>
          </a:xfrm>
          <a:prstGeom prst="rect">
            <a:avLst/>
          </a:prstGeom>
          <a:noFill/>
          <a:ln>
            <a:noFill/>
          </a:ln>
        </p:spPr>
        <p:txBody>
          <a:bodyPr anchorCtr="0" anchor="t" bIns="22850" lIns="45700" spcFirstLastPara="1" rIns="45700" wrap="square" tIns="22850">
            <a:spAutoFit/>
          </a:bodyPr>
          <a:lstStyle/>
          <a:p>
            <a:pPr indent="0" lvl="0" marL="0" marR="0" rtl="0" algn="l">
              <a:spcBef>
                <a:spcPts val="0"/>
              </a:spcBef>
              <a:spcAft>
                <a:spcPts val="0"/>
              </a:spcAft>
              <a:buNone/>
            </a:pPr>
            <a:r>
              <a:rPr b="1" lang="es-CO" sz="1700">
                <a:solidFill>
                  <a:srgbClr val="008080"/>
                </a:solidFill>
                <a:latin typeface="Calibri"/>
                <a:ea typeface="Calibri"/>
                <a:cs typeface="Calibri"/>
                <a:sym typeface="Calibri"/>
              </a:rPr>
              <a:t>Descripción del Proyecto:</a:t>
            </a:r>
            <a:endParaRPr/>
          </a:p>
          <a:p>
            <a:pPr indent="0" lvl="0" marL="0" marR="0" rtl="0" algn="just">
              <a:spcBef>
                <a:spcPts val="0"/>
              </a:spcBef>
              <a:spcAft>
                <a:spcPts val="0"/>
              </a:spcAft>
              <a:buNone/>
            </a:pPr>
            <a:r>
              <a:rPr lang="es-CO" sz="1500">
                <a:solidFill>
                  <a:schemeClr val="dk1"/>
                </a:solidFill>
                <a:latin typeface="Calibri"/>
                <a:ea typeface="Calibri"/>
                <a:cs typeface="Calibri"/>
                <a:sym typeface="Calibri"/>
              </a:rPr>
              <a:t>Construcción de TM por la Av. 68 Tramo Av. 68 desde Autopista Sur hasta la calle18 sur; este tramo consiste en la construcción de 2,83 km, en la cual se va a construir un total de 22,49 Km/carril de vía mixta y 10.11 km /carril de carril exclusivo para Transmilenio o BRT.</a:t>
            </a:r>
            <a:endParaRPr/>
          </a:p>
          <a:p>
            <a:pPr indent="0" lvl="0" marL="0" marR="0" rtl="0" algn="just">
              <a:spcBef>
                <a:spcPts val="0"/>
              </a:spcBef>
              <a:spcAft>
                <a:spcPts val="0"/>
              </a:spcAft>
              <a:buNone/>
            </a:pPr>
            <a:r>
              <a:rPr lang="es-CO" sz="1500">
                <a:solidFill>
                  <a:schemeClr val="dk1"/>
                </a:solidFill>
                <a:latin typeface="Calibri"/>
                <a:ea typeface="Calibri"/>
                <a:cs typeface="Calibri"/>
                <a:sym typeface="Calibri"/>
              </a:rPr>
              <a:t>En este tramo se van a construir 3 estaciones de Transmilenio con 11 taquillas y 1 cicloparquedero.  En cuanto al espacio público se proyecta la construcción de 63.931 m2 y 23604 de zona verdes y 1.83 km de ciclorruta y un puente peatonal</a:t>
            </a:r>
            <a:endParaRPr/>
          </a:p>
        </p:txBody>
      </p:sp>
      <p:sp>
        <p:nvSpPr>
          <p:cNvPr id="684" name="Google Shape;684;p32"/>
          <p:cNvSpPr txBox="1"/>
          <p:nvPr/>
        </p:nvSpPr>
        <p:spPr>
          <a:xfrm>
            <a:off x="1138885" y="5188040"/>
            <a:ext cx="5322181" cy="333384"/>
          </a:xfrm>
          <a:prstGeom prst="rect">
            <a:avLst/>
          </a:prstGeom>
          <a:noFill/>
          <a:ln>
            <a:noFill/>
          </a:ln>
        </p:spPr>
        <p:txBody>
          <a:bodyPr anchorCtr="0" anchor="t" bIns="22850" lIns="45700" spcFirstLastPara="1" rIns="45700" wrap="square" tIns="22850">
            <a:noAutofit/>
          </a:bodyPr>
          <a:lstStyle/>
          <a:p>
            <a:pPr indent="0" lvl="0" marL="0" marR="0" rtl="0" algn="l">
              <a:lnSpc>
                <a:spcPct val="90000"/>
              </a:lnSpc>
              <a:spcBef>
                <a:spcPts val="0"/>
              </a:spcBef>
              <a:spcAft>
                <a:spcPts val="0"/>
              </a:spcAft>
              <a:buNone/>
            </a:pPr>
            <a:r>
              <a:rPr b="1" lang="es-CO" sz="1600">
                <a:solidFill>
                  <a:srgbClr val="008080"/>
                </a:solidFill>
                <a:latin typeface="Calibri"/>
                <a:ea typeface="Calibri"/>
                <a:cs typeface="Calibri"/>
                <a:sym typeface="Calibri"/>
              </a:rPr>
              <a:t>*Valor del proyecto: </a:t>
            </a:r>
            <a:r>
              <a:rPr b="1" lang="es-CO" sz="1600">
                <a:solidFill>
                  <a:srgbClr val="3F3F3F"/>
                </a:solidFill>
                <a:latin typeface="Calibri"/>
                <a:ea typeface="Calibri"/>
                <a:cs typeface="Calibri"/>
                <a:sym typeface="Calibri"/>
              </a:rPr>
              <a:t>	</a:t>
            </a:r>
            <a:r>
              <a:rPr lang="es-CO" sz="1600">
                <a:solidFill>
                  <a:schemeClr val="dk1"/>
                </a:solidFill>
                <a:latin typeface="Calibri"/>
                <a:ea typeface="Calibri"/>
                <a:cs typeface="Calibri"/>
                <a:sym typeface="Calibri"/>
              </a:rPr>
              <a:t>$ 415.180.564.151 </a:t>
            </a:r>
            <a:r>
              <a:rPr b="1" lang="es-CO" sz="1600">
                <a:solidFill>
                  <a:srgbClr val="3F3F3F"/>
                </a:solidFill>
                <a:latin typeface="Calibri"/>
                <a:ea typeface="Calibri"/>
                <a:cs typeface="Calibri"/>
                <a:sym typeface="Calibri"/>
              </a:rPr>
              <a:t>	</a:t>
            </a:r>
            <a:endParaRPr/>
          </a:p>
          <a:p>
            <a:pPr indent="0" lvl="0" marL="0" marR="0" rtl="0" algn="l">
              <a:lnSpc>
                <a:spcPct val="90000"/>
              </a:lnSpc>
              <a:spcBef>
                <a:spcPts val="1000"/>
              </a:spcBef>
              <a:spcAft>
                <a:spcPts val="0"/>
              </a:spcAft>
              <a:buNone/>
            </a:pPr>
            <a:r>
              <a:t/>
            </a:r>
            <a:endParaRPr sz="1800">
              <a:solidFill>
                <a:srgbClr val="595959"/>
              </a:solidFill>
              <a:latin typeface="Calibri"/>
              <a:ea typeface="Calibri"/>
              <a:cs typeface="Calibri"/>
              <a:sym typeface="Calibri"/>
            </a:endParaRPr>
          </a:p>
        </p:txBody>
      </p:sp>
      <p:sp>
        <p:nvSpPr>
          <p:cNvPr id="685" name="Google Shape;685;p32"/>
          <p:cNvSpPr txBox="1"/>
          <p:nvPr/>
        </p:nvSpPr>
        <p:spPr>
          <a:xfrm>
            <a:off x="1160678" y="4597846"/>
            <a:ext cx="5620462"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700">
                <a:solidFill>
                  <a:srgbClr val="008080"/>
                </a:solidFill>
                <a:latin typeface="Calibri"/>
                <a:ea typeface="Calibri"/>
                <a:cs typeface="Calibri"/>
                <a:sym typeface="Calibri"/>
              </a:rPr>
              <a:t>Meta Física: </a:t>
            </a:r>
            <a:r>
              <a:rPr lang="es-CO" sz="1500">
                <a:solidFill>
                  <a:schemeClr val="dk1"/>
                </a:solidFill>
                <a:latin typeface="Calibri"/>
                <a:ea typeface="Calibri"/>
                <a:cs typeface="Calibri"/>
                <a:sym typeface="Calibri"/>
              </a:rPr>
              <a:t>2,83 km de vía, 63.931 m2 de espacio público y 1,83 km de ciclorruta, 1 puente peatonal, 3 estaciones, 1 cicloparqueadero</a:t>
            </a:r>
            <a:endParaRPr sz="1500">
              <a:solidFill>
                <a:schemeClr val="dk1"/>
              </a:solidFill>
              <a:latin typeface="Calibri"/>
              <a:ea typeface="Calibri"/>
              <a:cs typeface="Calibri"/>
              <a:sym typeface="Calibri"/>
            </a:endParaRPr>
          </a:p>
        </p:txBody>
      </p:sp>
      <p:sp>
        <p:nvSpPr>
          <p:cNvPr id="686" name="Google Shape;686;p32"/>
          <p:cNvSpPr txBox="1"/>
          <p:nvPr/>
        </p:nvSpPr>
        <p:spPr>
          <a:xfrm>
            <a:off x="999620" y="782012"/>
            <a:ext cx="598489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400">
                <a:solidFill>
                  <a:schemeClr val="dk1"/>
                </a:solidFill>
                <a:latin typeface="Calibri"/>
                <a:ea typeface="Calibri"/>
                <a:cs typeface="Calibri"/>
                <a:sym typeface="Calibri"/>
              </a:rPr>
              <a:t>CONTRATO OBRA: </a:t>
            </a:r>
            <a:r>
              <a:rPr lang="es-CO" sz="1400">
                <a:solidFill>
                  <a:schemeClr val="dk1"/>
                </a:solidFill>
                <a:latin typeface="Calibri"/>
                <a:ea typeface="Calibri"/>
                <a:cs typeface="Calibri"/>
                <a:sym typeface="Calibri"/>
              </a:rPr>
              <a:t>IDU-345-2020  </a:t>
            </a:r>
            <a:r>
              <a:rPr b="1" lang="es-CO" sz="1400">
                <a:solidFill>
                  <a:schemeClr val="dk1"/>
                </a:solidFill>
                <a:latin typeface="Calibri"/>
                <a:ea typeface="Calibri"/>
                <a:cs typeface="Calibri"/>
                <a:sym typeface="Calibri"/>
              </a:rPr>
              <a:t>CONTRATO INTERVENTORÍA: </a:t>
            </a:r>
            <a:r>
              <a:rPr lang="es-CO" sz="1400">
                <a:solidFill>
                  <a:schemeClr val="dk1"/>
                </a:solidFill>
                <a:latin typeface="Calibri"/>
                <a:ea typeface="Calibri"/>
                <a:cs typeface="Calibri"/>
                <a:sym typeface="Calibri"/>
              </a:rPr>
              <a:t>IDU-599-2020</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87" name="Google Shape;687;p32"/>
          <p:cNvSpPr txBox="1"/>
          <p:nvPr/>
        </p:nvSpPr>
        <p:spPr>
          <a:xfrm>
            <a:off x="1120698" y="5351574"/>
            <a:ext cx="241861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400">
                <a:solidFill>
                  <a:srgbClr val="3F3F3F"/>
                </a:solidFill>
                <a:latin typeface="Calibri"/>
                <a:ea typeface="Calibri"/>
                <a:cs typeface="Calibri"/>
                <a:sym typeface="Calibri"/>
              </a:rPr>
              <a:t>*Incluye valor de interventoría</a:t>
            </a:r>
            <a:endParaRPr sz="1400">
              <a:solidFill>
                <a:srgbClr val="595959"/>
              </a:solidFill>
              <a:latin typeface="Calibri"/>
              <a:ea typeface="Calibri"/>
              <a:cs typeface="Calibri"/>
              <a:sym typeface="Calibri"/>
            </a:endParaRPr>
          </a:p>
        </p:txBody>
      </p:sp>
      <p:sp>
        <p:nvSpPr>
          <p:cNvPr id="688" name="Google Shape;688;p32"/>
          <p:cNvSpPr txBox="1"/>
          <p:nvPr/>
        </p:nvSpPr>
        <p:spPr>
          <a:xfrm>
            <a:off x="1138885" y="5871215"/>
            <a:ext cx="506818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600">
                <a:solidFill>
                  <a:srgbClr val="008080"/>
                </a:solidFill>
                <a:latin typeface="Calibri"/>
                <a:ea typeface="Calibri"/>
                <a:cs typeface="Calibri"/>
                <a:sym typeface="Calibri"/>
              </a:rPr>
              <a:t>Fecha de Finalización Proyectada:</a:t>
            </a:r>
            <a:endParaRPr/>
          </a:p>
          <a:p>
            <a:pPr indent="0" lvl="0" marL="0" marR="0" rtl="0" algn="l">
              <a:spcBef>
                <a:spcPts val="0"/>
              </a:spcBef>
              <a:spcAft>
                <a:spcPts val="0"/>
              </a:spcAft>
              <a:buNone/>
            </a:pPr>
            <a:r>
              <a:rPr lang="es-CO" sz="1600">
                <a:solidFill>
                  <a:srgbClr val="008080"/>
                </a:solidFill>
                <a:latin typeface="Calibri"/>
                <a:ea typeface="Calibri"/>
                <a:cs typeface="Calibri"/>
                <a:sym typeface="Calibri"/>
              </a:rPr>
              <a:t>Obra </a:t>
            </a:r>
            <a:r>
              <a:rPr b="1" lang="es-CO" sz="1600">
                <a:solidFill>
                  <a:srgbClr val="008080"/>
                </a:solidFill>
                <a:latin typeface="Calibri"/>
                <a:ea typeface="Calibri"/>
                <a:cs typeface="Calibri"/>
                <a:sym typeface="Calibri"/>
              </a:rPr>
              <a:t>			</a:t>
            </a:r>
            <a:r>
              <a:rPr lang="es-CO" sz="1600">
                <a:solidFill>
                  <a:schemeClr val="dk1"/>
                </a:solidFill>
                <a:latin typeface="Calibri"/>
                <a:ea typeface="Calibri"/>
                <a:cs typeface="Calibri"/>
                <a:sym typeface="Calibri"/>
              </a:rPr>
              <a:t>24 de febrero 2026</a:t>
            </a:r>
            <a:endParaRPr/>
          </a:p>
          <a:p>
            <a:pPr indent="0" lvl="0" marL="0" marR="0" rtl="0" algn="l">
              <a:spcBef>
                <a:spcPts val="0"/>
              </a:spcBef>
              <a:spcAft>
                <a:spcPts val="0"/>
              </a:spcAft>
              <a:buNone/>
            </a:pPr>
            <a:r>
              <a:rPr lang="es-CO" sz="1600">
                <a:solidFill>
                  <a:srgbClr val="008080"/>
                </a:solidFill>
                <a:latin typeface="Calibri"/>
                <a:ea typeface="Calibri"/>
                <a:cs typeface="Calibri"/>
                <a:sym typeface="Calibri"/>
              </a:rPr>
              <a:t>Mantenimiento/Recibo</a:t>
            </a:r>
            <a:r>
              <a:rPr b="1" lang="es-CO" sz="1600">
                <a:solidFill>
                  <a:srgbClr val="008080"/>
                </a:solidFill>
                <a:latin typeface="Calibri"/>
                <a:ea typeface="Calibri"/>
                <a:cs typeface="Calibri"/>
                <a:sym typeface="Calibri"/>
              </a:rPr>
              <a:t>	</a:t>
            </a:r>
            <a:r>
              <a:rPr lang="es-CO" sz="1600">
                <a:solidFill>
                  <a:schemeClr val="dk1"/>
                </a:solidFill>
                <a:latin typeface="Calibri"/>
                <a:ea typeface="Calibri"/>
                <a:cs typeface="Calibri"/>
                <a:sym typeface="Calibri"/>
              </a:rPr>
              <a:t>24 de febrero 2031</a:t>
            </a:r>
            <a:endParaRPr/>
          </a:p>
        </p:txBody>
      </p:sp>
      <p:sp>
        <p:nvSpPr>
          <p:cNvPr id="689" name="Google Shape;689;p32"/>
          <p:cNvSpPr txBox="1"/>
          <p:nvPr/>
        </p:nvSpPr>
        <p:spPr>
          <a:xfrm>
            <a:off x="1160972" y="1503268"/>
            <a:ext cx="5462035" cy="81560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700">
                <a:solidFill>
                  <a:srgbClr val="008080"/>
                </a:solidFill>
                <a:latin typeface="Calibri"/>
                <a:ea typeface="Calibri"/>
                <a:cs typeface="Calibri"/>
                <a:sym typeface="Calibri"/>
              </a:rPr>
              <a:t>Objeto: </a:t>
            </a:r>
            <a:r>
              <a:rPr lang="es-CO" sz="1500">
                <a:solidFill>
                  <a:schemeClr val="dk1"/>
                </a:solidFill>
                <a:latin typeface="Calibri"/>
                <a:ea typeface="Calibri"/>
                <a:cs typeface="Calibri"/>
                <a:sym typeface="Calibri"/>
              </a:rPr>
              <a:t>Construcción para la adecuación al sistema Transmilenio de la Avenida Congreso Eucarístico (Carrera 68) desde la Carrera 9 hasta la Autopista Sur y obras complementarias en Bogotá D.C.</a:t>
            </a:r>
            <a:endParaRPr sz="1500">
              <a:solidFill>
                <a:schemeClr val="dk1"/>
              </a:solidFill>
              <a:latin typeface="Calibri"/>
              <a:ea typeface="Calibri"/>
              <a:cs typeface="Calibri"/>
              <a:sym typeface="Calibri"/>
            </a:endParaRPr>
          </a:p>
        </p:txBody>
      </p:sp>
      <p:sp>
        <p:nvSpPr>
          <p:cNvPr id="690" name="Google Shape;690;p32"/>
          <p:cNvSpPr txBox="1"/>
          <p:nvPr/>
        </p:nvSpPr>
        <p:spPr>
          <a:xfrm>
            <a:off x="1138885" y="4315520"/>
            <a:ext cx="5440242" cy="35394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700">
                <a:solidFill>
                  <a:srgbClr val="008080"/>
                </a:solidFill>
                <a:latin typeface="Calibri"/>
                <a:ea typeface="Calibri"/>
                <a:cs typeface="Calibri"/>
                <a:sym typeface="Calibri"/>
              </a:rPr>
              <a:t>Localización:</a:t>
            </a:r>
            <a:r>
              <a:rPr lang="es-CO" sz="1700">
                <a:solidFill>
                  <a:schemeClr val="dk1"/>
                </a:solidFill>
                <a:latin typeface="Calibri"/>
                <a:ea typeface="Calibri"/>
                <a:cs typeface="Calibri"/>
                <a:sym typeface="Calibri"/>
              </a:rPr>
              <a:t> </a:t>
            </a:r>
            <a:r>
              <a:rPr lang="es-CO" sz="1500">
                <a:solidFill>
                  <a:schemeClr val="dk1"/>
                </a:solidFill>
                <a:latin typeface="Calibri"/>
                <a:ea typeface="Calibri"/>
                <a:cs typeface="Calibri"/>
                <a:sym typeface="Calibri"/>
              </a:rPr>
              <a:t>Avenida 68 desde Autopista Sur hasta la calle18 sur</a:t>
            </a:r>
            <a:endParaRPr sz="1500">
              <a:solidFill>
                <a:schemeClr val="dk1"/>
              </a:solidFill>
              <a:latin typeface="Calibri"/>
              <a:ea typeface="Calibri"/>
              <a:cs typeface="Calibri"/>
              <a:sym typeface="Calibri"/>
            </a:endParaRPr>
          </a:p>
        </p:txBody>
      </p:sp>
      <p:sp>
        <p:nvSpPr>
          <p:cNvPr id="691" name="Google Shape;691;p32"/>
          <p:cNvSpPr txBox="1"/>
          <p:nvPr/>
        </p:nvSpPr>
        <p:spPr>
          <a:xfrm>
            <a:off x="1138885" y="5625962"/>
            <a:ext cx="434926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600">
                <a:solidFill>
                  <a:srgbClr val="008080"/>
                </a:solidFill>
                <a:latin typeface="Calibri"/>
                <a:ea typeface="Calibri"/>
                <a:cs typeface="Calibri"/>
                <a:sym typeface="Calibri"/>
              </a:rPr>
              <a:t>Fecha de inicio: 		</a:t>
            </a:r>
            <a:r>
              <a:rPr lang="es-CO" sz="1600">
                <a:solidFill>
                  <a:schemeClr val="dk1"/>
                </a:solidFill>
                <a:latin typeface="Calibri"/>
                <a:ea typeface="Calibri"/>
                <a:cs typeface="Calibri"/>
                <a:sym typeface="Calibri"/>
              </a:rPr>
              <a:t>25 de junio 2020</a:t>
            </a:r>
            <a:endParaRPr/>
          </a:p>
        </p:txBody>
      </p:sp>
      <p:sp>
        <p:nvSpPr>
          <p:cNvPr id="692" name="Google Shape;692;p32"/>
          <p:cNvSpPr txBox="1"/>
          <p:nvPr/>
        </p:nvSpPr>
        <p:spPr>
          <a:xfrm>
            <a:off x="1138885" y="1275214"/>
            <a:ext cx="5440242" cy="36933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800">
                <a:solidFill>
                  <a:srgbClr val="008080"/>
                </a:solidFill>
                <a:latin typeface="Calibri"/>
                <a:ea typeface="Calibri"/>
                <a:cs typeface="Calibri"/>
                <a:sym typeface="Calibri"/>
              </a:rPr>
              <a:t>Estado:</a:t>
            </a:r>
            <a:r>
              <a:rPr lang="es-CO" sz="1800">
                <a:solidFill>
                  <a:schemeClr val="dk1"/>
                </a:solidFill>
                <a:latin typeface="Calibri"/>
                <a:ea typeface="Calibri"/>
                <a:cs typeface="Calibri"/>
                <a:sym typeface="Calibri"/>
              </a:rPr>
              <a:t> </a:t>
            </a:r>
            <a:r>
              <a:rPr lang="es-CO" sz="1600">
                <a:solidFill>
                  <a:schemeClr val="dk1"/>
                </a:solidFill>
                <a:latin typeface="Calibri"/>
                <a:ea typeface="Calibri"/>
                <a:cs typeface="Calibri"/>
                <a:sym typeface="Calibri"/>
              </a:rPr>
              <a:t>Construcción (En Ejecución)</a:t>
            </a:r>
            <a:endParaRPr sz="1600">
              <a:solidFill>
                <a:schemeClr val="dk1"/>
              </a:solidFill>
              <a:latin typeface="Calibri"/>
              <a:ea typeface="Calibri"/>
              <a:cs typeface="Calibri"/>
              <a:sym typeface="Calibri"/>
            </a:endParaRPr>
          </a:p>
        </p:txBody>
      </p:sp>
      <p:pic>
        <p:nvPicPr>
          <p:cNvPr id="693" name="Google Shape;693;p32"/>
          <p:cNvPicPr preferRelativeResize="0"/>
          <p:nvPr/>
        </p:nvPicPr>
        <p:blipFill rotWithShape="1">
          <a:blip r:embed="rId3">
            <a:alphaModFix/>
          </a:blip>
          <a:srcRect b="0" l="0" r="0" t="0"/>
          <a:stretch/>
        </p:blipFill>
        <p:spPr>
          <a:xfrm>
            <a:off x="6802933" y="1911072"/>
            <a:ext cx="4939625" cy="299536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33"/>
          <p:cNvSpPr txBox="1"/>
          <p:nvPr>
            <p:ph type="title"/>
          </p:nvPr>
        </p:nvSpPr>
        <p:spPr>
          <a:xfrm>
            <a:off x="1430431" y="435225"/>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AV.  68 ALIMENTADORA LINEA METRO- GRUPO 1</a:t>
            </a:r>
            <a:endParaRPr/>
          </a:p>
        </p:txBody>
      </p:sp>
      <p:sp>
        <p:nvSpPr>
          <p:cNvPr id="700" name="Google Shape;700;p33"/>
          <p:cNvSpPr/>
          <p:nvPr/>
        </p:nvSpPr>
        <p:spPr>
          <a:xfrm>
            <a:off x="675020" y="24404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rPr b="1" lang="es-CO" sz="2700">
                <a:solidFill>
                  <a:schemeClr val="lt1"/>
                </a:solidFill>
                <a:latin typeface="Calibri"/>
                <a:ea typeface="Calibri"/>
                <a:cs typeface="Calibri"/>
                <a:sym typeface="Calibri"/>
              </a:rPr>
              <a:t>6</a:t>
            </a:r>
            <a:endParaRPr b="1" sz="2700">
              <a:solidFill>
                <a:schemeClr val="lt1"/>
              </a:solidFill>
              <a:latin typeface="Calibri"/>
              <a:ea typeface="Calibri"/>
              <a:cs typeface="Calibri"/>
              <a:sym typeface="Calibri"/>
            </a:endParaRPr>
          </a:p>
        </p:txBody>
      </p:sp>
      <p:sp>
        <p:nvSpPr>
          <p:cNvPr id="701" name="Google Shape;701;p33"/>
          <p:cNvSpPr txBox="1"/>
          <p:nvPr/>
        </p:nvSpPr>
        <p:spPr>
          <a:xfrm>
            <a:off x="1236564" y="851245"/>
            <a:ext cx="586000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400">
                <a:solidFill>
                  <a:schemeClr val="dk1"/>
                </a:solidFill>
                <a:latin typeface="Calibri"/>
                <a:ea typeface="Calibri"/>
                <a:cs typeface="Calibri"/>
                <a:sym typeface="Calibri"/>
              </a:rPr>
              <a:t>CONTRATO OBRA: </a:t>
            </a:r>
            <a:r>
              <a:rPr lang="es-CO" sz="1400">
                <a:solidFill>
                  <a:schemeClr val="dk1"/>
                </a:solidFill>
                <a:latin typeface="Calibri"/>
                <a:ea typeface="Calibri"/>
                <a:cs typeface="Calibri"/>
                <a:sym typeface="Calibri"/>
              </a:rPr>
              <a:t>IDU-345-2020  </a:t>
            </a:r>
            <a:r>
              <a:rPr b="1" lang="es-CO" sz="1400">
                <a:solidFill>
                  <a:schemeClr val="dk1"/>
                </a:solidFill>
                <a:latin typeface="Calibri"/>
                <a:ea typeface="Calibri"/>
                <a:cs typeface="Calibri"/>
                <a:sym typeface="Calibri"/>
              </a:rPr>
              <a:t>CONTRATO INTERVENTORÍA: </a:t>
            </a:r>
            <a:r>
              <a:rPr lang="es-CO" sz="1400">
                <a:solidFill>
                  <a:schemeClr val="dk1"/>
                </a:solidFill>
                <a:latin typeface="Calibri"/>
                <a:ea typeface="Calibri"/>
                <a:cs typeface="Calibri"/>
                <a:sym typeface="Calibri"/>
              </a:rPr>
              <a:t>IDU-599-2020</a:t>
            </a:r>
            <a:endParaRPr/>
          </a:p>
        </p:txBody>
      </p:sp>
      <p:sp>
        <p:nvSpPr>
          <p:cNvPr id="702" name="Google Shape;702;p33"/>
          <p:cNvSpPr txBox="1"/>
          <p:nvPr/>
        </p:nvSpPr>
        <p:spPr>
          <a:xfrm>
            <a:off x="1189308" y="1138729"/>
            <a:ext cx="71634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TEMAS ESPECÍFICOS DEL PROYECTO DE RELEVANCIA PARA LA COMUNIDAD</a:t>
            </a:r>
            <a:endParaRPr/>
          </a:p>
        </p:txBody>
      </p:sp>
      <p:sp>
        <p:nvSpPr>
          <p:cNvPr id="703" name="Google Shape;703;p33"/>
          <p:cNvSpPr txBox="1"/>
          <p:nvPr/>
        </p:nvSpPr>
        <p:spPr>
          <a:xfrm>
            <a:off x="1430431" y="4600406"/>
            <a:ext cx="273613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BENEFICIOS DEL PROYECTO</a:t>
            </a:r>
            <a:endParaRPr/>
          </a:p>
        </p:txBody>
      </p:sp>
      <p:sp>
        <p:nvSpPr>
          <p:cNvPr id="704" name="Google Shape;704;p33"/>
          <p:cNvSpPr txBox="1"/>
          <p:nvPr/>
        </p:nvSpPr>
        <p:spPr>
          <a:xfrm>
            <a:off x="1395721" y="4969738"/>
            <a:ext cx="10218423" cy="1277253"/>
          </a:xfrm>
          <a:prstGeom prst="rect">
            <a:avLst/>
          </a:prstGeom>
          <a:noFill/>
          <a:ln>
            <a:noFill/>
          </a:ln>
        </p:spPr>
        <p:txBody>
          <a:bodyPr anchorCtr="0" anchor="t" bIns="22850" lIns="45700" spcFirstLastPara="1" rIns="45700" wrap="square" tIns="22850">
            <a:spAutoFit/>
          </a:bodyPr>
          <a:lstStyle/>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Disminución de los tiempos de viaje.</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Ampliación del perfil vial dando cabida a nuevos carriles de tráfico mixto y los carriles exclusivos de Transmilenio</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Renovación del espacio público,  incorporación de nuevos andenes, cicloruta en el costado occidental, cicloparqueaderos, zonas verdes, mobiliario y arborización, haciendo de este un espacio incluyente y amigable mejorando así la calidad de vida de los ciudadanos. </a:t>
            </a:r>
            <a:endParaRPr sz="1600">
              <a:solidFill>
                <a:schemeClr val="dk1"/>
              </a:solidFill>
              <a:latin typeface="Calibri"/>
              <a:ea typeface="Calibri"/>
              <a:cs typeface="Calibri"/>
              <a:sym typeface="Calibri"/>
            </a:endParaRPr>
          </a:p>
        </p:txBody>
      </p:sp>
      <p:pic>
        <p:nvPicPr>
          <p:cNvPr descr="https://lh5.googleusercontent.com/wP6YIOKojgzRUm4LiFpEkTZsypsz4ISEG-IH2N5lJWsPRtdT89VI2D02UrVZ_uTKC6mD4CriZ0E8VcPG0LpNbcyfHn5n93b3lnZUvAeP2VzuMcTuQmWtitxVuJf6na5axN-xN_aU8TLvD5PGhg" id="705" name="Google Shape;705;p33"/>
          <p:cNvPicPr preferRelativeResize="0"/>
          <p:nvPr/>
        </p:nvPicPr>
        <p:blipFill rotWithShape="1">
          <a:blip r:embed="rId3">
            <a:alphaModFix/>
          </a:blip>
          <a:srcRect b="0" l="0" r="0" t="0"/>
          <a:stretch/>
        </p:blipFill>
        <p:spPr>
          <a:xfrm>
            <a:off x="3304163" y="1559605"/>
            <a:ext cx="4920378" cy="275331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34"/>
          <p:cNvSpPr txBox="1"/>
          <p:nvPr>
            <p:ph type="title"/>
          </p:nvPr>
        </p:nvSpPr>
        <p:spPr>
          <a:xfrm>
            <a:off x="1324220" y="312368"/>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AV.  68 ALIMENTADORA LINEA METRO- GRUPO 2</a:t>
            </a:r>
            <a:endParaRPr/>
          </a:p>
        </p:txBody>
      </p:sp>
      <p:sp>
        <p:nvSpPr>
          <p:cNvPr id="712" name="Google Shape;712;p34"/>
          <p:cNvSpPr/>
          <p:nvPr/>
        </p:nvSpPr>
        <p:spPr>
          <a:xfrm>
            <a:off x="675020" y="24404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rPr b="1" lang="es-CO" sz="2700">
                <a:solidFill>
                  <a:schemeClr val="lt1"/>
                </a:solidFill>
                <a:latin typeface="Calibri"/>
                <a:ea typeface="Calibri"/>
                <a:cs typeface="Calibri"/>
                <a:sym typeface="Calibri"/>
              </a:rPr>
              <a:t>6</a:t>
            </a:r>
            <a:endParaRPr b="1" sz="2700">
              <a:solidFill>
                <a:schemeClr val="lt1"/>
              </a:solidFill>
              <a:latin typeface="Calibri"/>
              <a:ea typeface="Calibri"/>
              <a:cs typeface="Calibri"/>
              <a:sym typeface="Calibri"/>
            </a:endParaRPr>
          </a:p>
        </p:txBody>
      </p:sp>
      <p:sp>
        <p:nvSpPr>
          <p:cNvPr id="713" name="Google Shape;713;p34"/>
          <p:cNvSpPr txBox="1"/>
          <p:nvPr/>
        </p:nvSpPr>
        <p:spPr>
          <a:xfrm>
            <a:off x="1160972" y="2227468"/>
            <a:ext cx="5462035" cy="2154416"/>
          </a:xfrm>
          <a:prstGeom prst="rect">
            <a:avLst/>
          </a:prstGeom>
          <a:noFill/>
          <a:ln>
            <a:noFill/>
          </a:ln>
        </p:spPr>
        <p:txBody>
          <a:bodyPr anchorCtr="0" anchor="t" bIns="22850" lIns="45700" spcFirstLastPara="1" rIns="45700" wrap="square" tIns="22850">
            <a:spAutoFit/>
          </a:bodyPr>
          <a:lstStyle/>
          <a:p>
            <a:pPr indent="0" lvl="0" marL="0" marR="0" rtl="0" algn="l">
              <a:spcBef>
                <a:spcPts val="0"/>
              </a:spcBef>
              <a:spcAft>
                <a:spcPts val="0"/>
              </a:spcAft>
              <a:buNone/>
            </a:pPr>
            <a:r>
              <a:rPr b="1" lang="es-CO" sz="1700">
                <a:solidFill>
                  <a:srgbClr val="008080"/>
                </a:solidFill>
                <a:latin typeface="Calibri"/>
                <a:ea typeface="Calibri"/>
                <a:cs typeface="Calibri"/>
                <a:sym typeface="Calibri"/>
              </a:rPr>
              <a:t>Descripción del Proyecto:</a:t>
            </a:r>
            <a:endParaRPr/>
          </a:p>
          <a:p>
            <a:pPr indent="0" lvl="0" marL="0" marR="0" rtl="0" algn="just">
              <a:spcBef>
                <a:spcPts val="0"/>
              </a:spcBef>
              <a:spcAft>
                <a:spcPts val="0"/>
              </a:spcAft>
              <a:buNone/>
            </a:pPr>
            <a:r>
              <a:rPr lang="es-CO" sz="1500">
                <a:solidFill>
                  <a:schemeClr val="dk1"/>
                </a:solidFill>
                <a:latin typeface="Calibri"/>
                <a:ea typeface="Calibri"/>
                <a:cs typeface="Calibri"/>
                <a:sym typeface="Calibri"/>
              </a:rPr>
              <a:t>Construcción de TM por la Av. 68 Tramo Av. 68 desde la calle 18 sur hasta Av. Américas; este tramo consiste en la construcción de 1.78 km, en la cual se va a construir un total de 14,30 Km/carril de vía mixta, 7,14 km /carril de carril exclusivo para Transmilenio o BRT y un puente vehicular nuevo; se van a construir 3 estaciones de Transmilenio con 11 taquillas y 3 cicloparqueadero.  En cuanto al espacio público se proyecta la construcción de 43.083 m2 y 21066 de zona verdes y 1.23 km de ciclorruta y 4 puente peatonal.</a:t>
            </a:r>
            <a:endParaRPr/>
          </a:p>
        </p:txBody>
      </p:sp>
      <p:sp>
        <p:nvSpPr>
          <p:cNvPr id="714" name="Google Shape;714;p34"/>
          <p:cNvSpPr txBox="1"/>
          <p:nvPr/>
        </p:nvSpPr>
        <p:spPr>
          <a:xfrm>
            <a:off x="1138885" y="5188040"/>
            <a:ext cx="5322181" cy="333384"/>
          </a:xfrm>
          <a:prstGeom prst="rect">
            <a:avLst/>
          </a:prstGeom>
          <a:noFill/>
          <a:ln>
            <a:noFill/>
          </a:ln>
        </p:spPr>
        <p:txBody>
          <a:bodyPr anchorCtr="0" anchor="t" bIns="22850" lIns="45700" spcFirstLastPara="1" rIns="45700" wrap="square" tIns="22850">
            <a:noAutofit/>
          </a:bodyPr>
          <a:lstStyle/>
          <a:p>
            <a:pPr indent="0" lvl="0" marL="0" marR="0" rtl="0" algn="l">
              <a:lnSpc>
                <a:spcPct val="90000"/>
              </a:lnSpc>
              <a:spcBef>
                <a:spcPts val="0"/>
              </a:spcBef>
              <a:spcAft>
                <a:spcPts val="0"/>
              </a:spcAft>
              <a:buNone/>
            </a:pPr>
            <a:r>
              <a:rPr b="1" lang="es-CO" sz="1600">
                <a:solidFill>
                  <a:srgbClr val="008080"/>
                </a:solidFill>
                <a:latin typeface="Calibri"/>
                <a:ea typeface="Calibri"/>
                <a:cs typeface="Calibri"/>
                <a:sym typeface="Calibri"/>
              </a:rPr>
              <a:t>*Valor del proyecto: </a:t>
            </a:r>
            <a:r>
              <a:rPr b="1" lang="es-CO" sz="1600">
                <a:solidFill>
                  <a:srgbClr val="3F3F3F"/>
                </a:solidFill>
                <a:latin typeface="Calibri"/>
                <a:ea typeface="Calibri"/>
                <a:cs typeface="Calibri"/>
                <a:sym typeface="Calibri"/>
              </a:rPr>
              <a:t>	</a:t>
            </a:r>
            <a:r>
              <a:rPr lang="es-CO" sz="1600">
                <a:solidFill>
                  <a:schemeClr val="dk1"/>
                </a:solidFill>
                <a:latin typeface="Calibri"/>
                <a:ea typeface="Calibri"/>
                <a:cs typeface="Calibri"/>
                <a:sym typeface="Calibri"/>
              </a:rPr>
              <a:t>$ 322.488.848.875 </a:t>
            </a:r>
            <a:r>
              <a:rPr b="1" lang="es-CO" sz="1600">
                <a:solidFill>
                  <a:srgbClr val="3F3F3F"/>
                </a:solidFill>
                <a:latin typeface="Calibri"/>
                <a:ea typeface="Calibri"/>
                <a:cs typeface="Calibri"/>
                <a:sym typeface="Calibri"/>
              </a:rPr>
              <a:t>	</a:t>
            </a:r>
            <a:endParaRPr/>
          </a:p>
          <a:p>
            <a:pPr indent="0" lvl="0" marL="0" marR="0" rtl="0" algn="l">
              <a:lnSpc>
                <a:spcPct val="90000"/>
              </a:lnSpc>
              <a:spcBef>
                <a:spcPts val="1000"/>
              </a:spcBef>
              <a:spcAft>
                <a:spcPts val="0"/>
              </a:spcAft>
              <a:buNone/>
            </a:pPr>
            <a:r>
              <a:t/>
            </a:r>
            <a:endParaRPr sz="1800">
              <a:solidFill>
                <a:srgbClr val="595959"/>
              </a:solidFill>
              <a:latin typeface="Calibri"/>
              <a:ea typeface="Calibri"/>
              <a:cs typeface="Calibri"/>
              <a:sym typeface="Calibri"/>
            </a:endParaRPr>
          </a:p>
        </p:txBody>
      </p:sp>
      <p:sp>
        <p:nvSpPr>
          <p:cNvPr id="715" name="Google Shape;715;p34"/>
          <p:cNvSpPr txBox="1"/>
          <p:nvPr/>
        </p:nvSpPr>
        <p:spPr>
          <a:xfrm>
            <a:off x="1160678" y="4597846"/>
            <a:ext cx="5620462"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700">
                <a:solidFill>
                  <a:srgbClr val="008080"/>
                </a:solidFill>
                <a:latin typeface="Calibri"/>
                <a:ea typeface="Calibri"/>
                <a:cs typeface="Calibri"/>
                <a:sym typeface="Calibri"/>
              </a:rPr>
              <a:t>Meta Física: </a:t>
            </a:r>
            <a:r>
              <a:rPr lang="es-CO" sz="1500">
                <a:solidFill>
                  <a:schemeClr val="dk1"/>
                </a:solidFill>
                <a:latin typeface="Calibri"/>
                <a:ea typeface="Calibri"/>
                <a:cs typeface="Calibri"/>
                <a:sym typeface="Calibri"/>
              </a:rPr>
              <a:t>1,23 km de vía, 43.083 m2 de espacio público y 1,23 km de ciclorruta, 4 puentes peatonales, 3 estaciones, 1 cicloparqueadero</a:t>
            </a:r>
            <a:endParaRPr sz="1500">
              <a:solidFill>
                <a:schemeClr val="dk1"/>
              </a:solidFill>
              <a:latin typeface="Calibri"/>
              <a:ea typeface="Calibri"/>
              <a:cs typeface="Calibri"/>
              <a:sym typeface="Calibri"/>
            </a:endParaRPr>
          </a:p>
        </p:txBody>
      </p:sp>
      <p:sp>
        <p:nvSpPr>
          <p:cNvPr id="716" name="Google Shape;716;p34"/>
          <p:cNvSpPr txBox="1"/>
          <p:nvPr/>
        </p:nvSpPr>
        <p:spPr>
          <a:xfrm>
            <a:off x="1324220" y="703662"/>
            <a:ext cx="653805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400">
                <a:solidFill>
                  <a:schemeClr val="dk1"/>
                </a:solidFill>
                <a:latin typeface="Calibri"/>
                <a:ea typeface="Calibri"/>
                <a:cs typeface="Calibri"/>
                <a:sym typeface="Calibri"/>
              </a:rPr>
              <a:t>CONTRATO OBRA: </a:t>
            </a:r>
            <a:r>
              <a:rPr lang="es-CO" sz="1400">
                <a:solidFill>
                  <a:schemeClr val="dk1"/>
                </a:solidFill>
                <a:latin typeface="Calibri"/>
                <a:ea typeface="Calibri"/>
                <a:cs typeface="Calibri"/>
                <a:sym typeface="Calibri"/>
              </a:rPr>
              <a:t>IDU-346-2020   </a:t>
            </a:r>
            <a:r>
              <a:rPr b="1" lang="es-CO" sz="1400">
                <a:solidFill>
                  <a:schemeClr val="dk1"/>
                </a:solidFill>
                <a:latin typeface="Calibri"/>
                <a:ea typeface="Calibri"/>
                <a:cs typeface="Calibri"/>
                <a:sym typeface="Calibri"/>
              </a:rPr>
              <a:t>CONTRATO INTERVENTORÍA: </a:t>
            </a:r>
            <a:r>
              <a:rPr lang="es-CO" sz="1400">
                <a:solidFill>
                  <a:schemeClr val="dk1"/>
                </a:solidFill>
                <a:latin typeface="Calibri"/>
                <a:ea typeface="Calibri"/>
                <a:cs typeface="Calibri"/>
                <a:sym typeface="Calibri"/>
              </a:rPr>
              <a:t>IDU-600-2020</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17" name="Google Shape;717;p34"/>
          <p:cNvSpPr txBox="1"/>
          <p:nvPr/>
        </p:nvSpPr>
        <p:spPr>
          <a:xfrm>
            <a:off x="1120698" y="5351574"/>
            <a:ext cx="241861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400">
                <a:solidFill>
                  <a:srgbClr val="3F3F3F"/>
                </a:solidFill>
                <a:latin typeface="Calibri"/>
                <a:ea typeface="Calibri"/>
                <a:cs typeface="Calibri"/>
                <a:sym typeface="Calibri"/>
              </a:rPr>
              <a:t>*Incluye valor de interventoría</a:t>
            </a:r>
            <a:endParaRPr sz="1400">
              <a:solidFill>
                <a:srgbClr val="595959"/>
              </a:solidFill>
              <a:latin typeface="Calibri"/>
              <a:ea typeface="Calibri"/>
              <a:cs typeface="Calibri"/>
              <a:sym typeface="Calibri"/>
            </a:endParaRPr>
          </a:p>
        </p:txBody>
      </p:sp>
      <p:sp>
        <p:nvSpPr>
          <p:cNvPr id="718" name="Google Shape;718;p34"/>
          <p:cNvSpPr txBox="1"/>
          <p:nvPr/>
        </p:nvSpPr>
        <p:spPr>
          <a:xfrm>
            <a:off x="1138885" y="5871215"/>
            <a:ext cx="506818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600">
                <a:solidFill>
                  <a:srgbClr val="008080"/>
                </a:solidFill>
                <a:latin typeface="Calibri"/>
                <a:ea typeface="Calibri"/>
                <a:cs typeface="Calibri"/>
                <a:sym typeface="Calibri"/>
              </a:rPr>
              <a:t>Fecha de Finalización Proyectada:</a:t>
            </a:r>
            <a:endParaRPr/>
          </a:p>
          <a:p>
            <a:pPr indent="0" lvl="0" marL="0" marR="0" rtl="0" algn="l">
              <a:spcBef>
                <a:spcPts val="0"/>
              </a:spcBef>
              <a:spcAft>
                <a:spcPts val="0"/>
              </a:spcAft>
              <a:buNone/>
            </a:pPr>
            <a:r>
              <a:rPr lang="es-CO" sz="1600">
                <a:solidFill>
                  <a:srgbClr val="008080"/>
                </a:solidFill>
                <a:latin typeface="Calibri"/>
                <a:ea typeface="Calibri"/>
                <a:cs typeface="Calibri"/>
                <a:sym typeface="Calibri"/>
              </a:rPr>
              <a:t>Obra </a:t>
            </a:r>
            <a:r>
              <a:rPr b="1" lang="es-CO" sz="1600">
                <a:solidFill>
                  <a:srgbClr val="008080"/>
                </a:solidFill>
                <a:latin typeface="Calibri"/>
                <a:ea typeface="Calibri"/>
                <a:cs typeface="Calibri"/>
                <a:sym typeface="Calibri"/>
              </a:rPr>
              <a:t>			</a:t>
            </a:r>
            <a:r>
              <a:rPr lang="es-CO" sz="1600">
                <a:solidFill>
                  <a:schemeClr val="dk1"/>
                </a:solidFill>
                <a:latin typeface="Calibri"/>
                <a:ea typeface="Calibri"/>
                <a:cs typeface="Calibri"/>
                <a:sym typeface="Calibri"/>
              </a:rPr>
              <a:t>25 de febrero 2025</a:t>
            </a:r>
            <a:endParaRPr/>
          </a:p>
          <a:p>
            <a:pPr indent="0" lvl="0" marL="0" marR="0" rtl="0" algn="l">
              <a:spcBef>
                <a:spcPts val="0"/>
              </a:spcBef>
              <a:spcAft>
                <a:spcPts val="0"/>
              </a:spcAft>
              <a:buNone/>
            </a:pPr>
            <a:r>
              <a:rPr lang="es-CO" sz="1600">
                <a:solidFill>
                  <a:srgbClr val="008080"/>
                </a:solidFill>
                <a:latin typeface="Calibri"/>
                <a:ea typeface="Calibri"/>
                <a:cs typeface="Calibri"/>
                <a:sym typeface="Calibri"/>
              </a:rPr>
              <a:t>Mantenimiento/Recibo</a:t>
            </a:r>
            <a:r>
              <a:rPr b="1" lang="es-CO" sz="1600">
                <a:solidFill>
                  <a:srgbClr val="008080"/>
                </a:solidFill>
                <a:latin typeface="Calibri"/>
                <a:ea typeface="Calibri"/>
                <a:cs typeface="Calibri"/>
                <a:sym typeface="Calibri"/>
              </a:rPr>
              <a:t>	</a:t>
            </a:r>
            <a:r>
              <a:rPr lang="es-CO" sz="1600">
                <a:solidFill>
                  <a:schemeClr val="dk1"/>
                </a:solidFill>
                <a:latin typeface="Calibri"/>
                <a:ea typeface="Calibri"/>
                <a:cs typeface="Calibri"/>
                <a:sym typeface="Calibri"/>
              </a:rPr>
              <a:t>25 de febrero 2030</a:t>
            </a:r>
            <a:endParaRPr/>
          </a:p>
        </p:txBody>
      </p:sp>
      <p:sp>
        <p:nvSpPr>
          <p:cNvPr id="719" name="Google Shape;719;p34"/>
          <p:cNvSpPr txBox="1"/>
          <p:nvPr/>
        </p:nvSpPr>
        <p:spPr>
          <a:xfrm>
            <a:off x="1160972" y="1503268"/>
            <a:ext cx="5462035" cy="81560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700">
                <a:solidFill>
                  <a:srgbClr val="008080"/>
                </a:solidFill>
                <a:latin typeface="Calibri"/>
                <a:ea typeface="Calibri"/>
                <a:cs typeface="Calibri"/>
                <a:sym typeface="Calibri"/>
              </a:rPr>
              <a:t>Objeto: </a:t>
            </a:r>
            <a:r>
              <a:rPr lang="es-CO" sz="1500">
                <a:solidFill>
                  <a:schemeClr val="dk1"/>
                </a:solidFill>
                <a:latin typeface="Calibri"/>
                <a:ea typeface="Calibri"/>
                <a:cs typeface="Calibri"/>
                <a:sym typeface="Calibri"/>
              </a:rPr>
              <a:t>Construcción para la adecuación al sistema Transmilenio de la Avenida Congreso Eucarístico (Carrera 68) desde la Carrera 9 hasta la Autopista Sur y obras complementarias en Bogotá D.C.</a:t>
            </a:r>
            <a:endParaRPr sz="1500">
              <a:solidFill>
                <a:schemeClr val="dk1"/>
              </a:solidFill>
              <a:latin typeface="Calibri"/>
              <a:ea typeface="Calibri"/>
              <a:cs typeface="Calibri"/>
              <a:sym typeface="Calibri"/>
            </a:endParaRPr>
          </a:p>
        </p:txBody>
      </p:sp>
      <p:sp>
        <p:nvSpPr>
          <p:cNvPr id="720" name="Google Shape;720;p34"/>
          <p:cNvSpPr txBox="1"/>
          <p:nvPr/>
        </p:nvSpPr>
        <p:spPr>
          <a:xfrm>
            <a:off x="1138885" y="4315520"/>
            <a:ext cx="5440242" cy="35394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700">
                <a:solidFill>
                  <a:srgbClr val="008080"/>
                </a:solidFill>
                <a:latin typeface="Calibri"/>
                <a:ea typeface="Calibri"/>
                <a:cs typeface="Calibri"/>
                <a:sym typeface="Calibri"/>
              </a:rPr>
              <a:t>Localización:</a:t>
            </a:r>
            <a:r>
              <a:rPr lang="es-CO" sz="1700">
                <a:solidFill>
                  <a:schemeClr val="dk1"/>
                </a:solidFill>
                <a:latin typeface="Calibri"/>
                <a:ea typeface="Calibri"/>
                <a:cs typeface="Calibri"/>
                <a:sym typeface="Calibri"/>
              </a:rPr>
              <a:t> </a:t>
            </a:r>
            <a:r>
              <a:rPr lang="es-CO" sz="1500">
                <a:solidFill>
                  <a:schemeClr val="dk1"/>
                </a:solidFill>
                <a:latin typeface="Calibri"/>
                <a:ea typeface="Calibri"/>
                <a:cs typeface="Calibri"/>
                <a:sym typeface="Calibri"/>
              </a:rPr>
              <a:t>Avenida 68 desde la calle 18 sur hasta Av. Américas</a:t>
            </a:r>
            <a:endParaRPr sz="1500">
              <a:solidFill>
                <a:schemeClr val="dk1"/>
              </a:solidFill>
              <a:latin typeface="Calibri"/>
              <a:ea typeface="Calibri"/>
              <a:cs typeface="Calibri"/>
              <a:sym typeface="Calibri"/>
            </a:endParaRPr>
          </a:p>
        </p:txBody>
      </p:sp>
      <p:sp>
        <p:nvSpPr>
          <p:cNvPr id="721" name="Google Shape;721;p34"/>
          <p:cNvSpPr txBox="1"/>
          <p:nvPr/>
        </p:nvSpPr>
        <p:spPr>
          <a:xfrm>
            <a:off x="1138885" y="5625962"/>
            <a:ext cx="434926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600">
                <a:solidFill>
                  <a:srgbClr val="008080"/>
                </a:solidFill>
                <a:latin typeface="Calibri"/>
                <a:ea typeface="Calibri"/>
                <a:cs typeface="Calibri"/>
                <a:sym typeface="Calibri"/>
              </a:rPr>
              <a:t>Fecha de inicio: 		</a:t>
            </a:r>
            <a:r>
              <a:rPr lang="es-CO" sz="1600">
                <a:solidFill>
                  <a:schemeClr val="dk1"/>
                </a:solidFill>
                <a:latin typeface="Calibri"/>
                <a:ea typeface="Calibri"/>
                <a:cs typeface="Calibri"/>
                <a:sym typeface="Calibri"/>
              </a:rPr>
              <a:t>26 de junio 2020</a:t>
            </a:r>
            <a:endParaRPr/>
          </a:p>
        </p:txBody>
      </p:sp>
      <p:sp>
        <p:nvSpPr>
          <p:cNvPr id="722" name="Google Shape;722;p34"/>
          <p:cNvSpPr txBox="1"/>
          <p:nvPr/>
        </p:nvSpPr>
        <p:spPr>
          <a:xfrm>
            <a:off x="1160678" y="1218365"/>
            <a:ext cx="5440242" cy="36933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800">
                <a:solidFill>
                  <a:srgbClr val="008080"/>
                </a:solidFill>
                <a:latin typeface="Calibri"/>
                <a:ea typeface="Calibri"/>
                <a:cs typeface="Calibri"/>
                <a:sym typeface="Calibri"/>
              </a:rPr>
              <a:t>Estado:</a:t>
            </a:r>
            <a:r>
              <a:rPr lang="es-CO" sz="1800">
                <a:solidFill>
                  <a:schemeClr val="dk1"/>
                </a:solidFill>
                <a:latin typeface="Calibri"/>
                <a:ea typeface="Calibri"/>
                <a:cs typeface="Calibri"/>
                <a:sym typeface="Calibri"/>
              </a:rPr>
              <a:t> </a:t>
            </a:r>
            <a:r>
              <a:rPr lang="es-CO" sz="1600">
                <a:solidFill>
                  <a:schemeClr val="dk1"/>
                </a:solidFill>
                <a:latin typeface="Calibri"/>
                <a:ea typeface="Calibri"/>
                <a:cs typeface="Calibri"/>
                <a:sym typeface="Calibri"/>
              </a:rPr>
              <a:t>Construcción (En Ejecución)</a:t>
            </a:r>
            <a:endParaRPr sz="1600">
              <a:solidFill>
                <a:schemeClr val="dk1"/>
              </a:solidFill>
              <a:latin typeface="Calibri"/>
              <a:ea typeface="Calibri"/>
              <a:cs typeface="Calibri"/>
              <a:sym typeface="Calibri"/>
            </a:endParaRPr>
          </a:p>
        </p:txBody>
      </p:sp>
      <p:pic>
        <p:nvPicPr>
          <p:cNvPr id="723" name="Google Shape;723;p34"/>
          <p:cNvPicPr preferRelativeResize="0"/>
          <p:nvPr/>
        </p:nvPicPr>
        <p:blipFill rotWithShape="1">
          <a:blip r:embed="rId3">
            <a:alphaModFix/>
          </a:blip>
          <a:srcRect b="0" l="0" r="0" t="0"/>
          <a:stretch/>
        </p:blipFill>
        <p:spPr>
          <a:xfrm>
            <a:off x="6781140" y="2045741"/>
            <a:ext cx="4930481" cy="292781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35"/>
          <p:cNvSpPr txBox="1"/>
          <p:nvPr>
            <p:ph type="title"/>
          </p:nvPr>
        </p:nvSpPr>
        <p:spPr>
          <a:xfrm>
            <a:off x="1430431" y="435225"/>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AV.  68 ALIMENTADORA LINEA METRO- GRUPO 2</a:t>
            </a:r>
            <a:endParaRPr/>
          </a:p>
        </p:txBody>
      </p:sp>
      <p:sp>
        <p:nvSpPr>
          <p:cNvPr id="730" name="Google Shape;730;p35"/>
          <p:cNvSpPr/>
          <p:nvPr/>
        </p:nvSpPr>
        <p:spPr>
          <a:xfrm>
            <a:off x="675020" y="24404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rPr b="1" lang="es-CO" sz="2700">
                <a:solidFill>
                  <a:schemeClr val="lt1"/>
                </a:solidFill>
                <a:latin typeface="Calibri"/>
                <a:ea typeface="Calibri"/>
                <a:cs typeface="Calibri"/>
                <a:sym typeface="Calibri"/>
              </a:rPr>
              <a:t>6</a:t>
            </a:r>
            <a:endParaRPr b="1" sz="2700">
              <a:solidFill>
                <a:schemeClr val="lt1"/>
              </a:solidFill>
              <a:latin typeface="Calibri"/>
              <a:ea typeface="Calibri"/>
              <a:cs typeface="Calibri"/>
              <a:sym typeface="Calibri"/>
            </a:endParaRPr>
          </a:p>
        </p:txBody>
      </p:sp>
      <p:sp>
        <p:nvSpPr>
          <p:cNvPr id="731" name="Google Shape;731;p35"/>
          <p:cNvSpPr txBox="1"/>
          <p:nvPr/>
        </p:nvSpPr>
        <p:spPr>
          <a:xfrm>
            <a:off x="1383622" y="860804"/>
            <a:ext cx="586000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400">
                <a:solidFill>
                  <a:schemeClr val="dk1"/>
                </a:solidFill>
                <a:latin typeface="Calibri"/>
                <a:ea typeface="Calibri"/>
                <a:cs typeface="Calibri"/>
                <a:sym typeface="Calibri"/>
              </a:rPr>
              <a:t>CONTRATO OBRA: </a:t>
            </a:r>
            <a:r>
              <a:rPr lang="es-CO" sz="1400">
                <a:solidFill>
                  <a:schemeClr val="dk1"/>
                </a:solidFill>
                <a:latin typeface="Calibri"/>
                <a:ea typeface="Calibri"/>
                <a:cs typeface="Calibri"/>
                <a:sym typeface="Calibri"/>
              </a:rPr>
              <a:t>IDU-346-2020  </a:t>
            </a:r>
            <a:r>
              <a:rPr b="1" lang="es-CO" sz="1400">
                <a:solidFill>
                  <a:schemeClr val="dk1"/>
                </a:solidFill>
                <a:latin typeface="Calibri"/>
                <a:ea typeface="Calibri"/>
                <a:cs typeface="Calibri"/>
                <a:sym typeface="Calibri"/>
              </a:rPr>
              <a:t>CONTRATO INTERVENTORÍA: </a:t>
            </a:r>
            <a:r>
              <a:rPr lang="es-CO" sz="1400">
                <a:solidFill>
                  <a:schemeClr val="dk1"/>
                </a:solidFill>
                <a:latin typeface="Calibri"/>
                <a:ea typeface="Calibri"/>
                <a:cs typeface="Calibri"/>
                <a:sym typeface="Calibri"/>
              </a:rPr>
              <a:t>IDU-600-2020</a:t>
            </a:r>
            <a:endParaRPr/>
          </a:p>
        </p:txBody>
      </p:sp>
      <p:sp>
        <p:nvSpPr>
          <p:cNvPr id="732" name="Google Shape;732;p35"/>
          <p:cNvSpPr txBox="1"/>
          <p:nvPr/>
        </p:nvSpPr>
        <p:spPr>
          <a:xfrm>
            <a:off x="1235202" y="1097014"/>
            <a:ext cx="71634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TEMAS ESPECÍFICOS DEL PROYECTO DE RELEVANCIA PARA LA COMUNIDAD</a:t>
            </a:r>
            <a:endParaRPr/>
          </a:p>
        </p:txBody>
      </p:sp>
      <p:sp>
        <p:nvSpPr>
          <p:cNvPr id="733" name="Google Shape;733;p35"/>
          <p:cNvSpPr txBox="1"/>
          <p:nvPr/>
        </p:nvSpPr>
        <p:spPr>
          <a:xfrm>
            <a:off x="1577489" y="4355592"/>
            <a:ext cx="273613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BENEFICIOS DEL PROYECTO</a:t>
            </a:r>
            <a:endParaRPr/>
          </a:p>
        </p:txBody>
      </p:sp>
      <p:sp>
        <p:nvSpPr>
          <p:cNvPr id="734" name="Google Shape;734;p35"/>
          <p:cNvSpPr txBox="1"/>
          <p:nvPr/>
        </p:nvSpPr>
        <p:spPr>
          <a:xfrm>
            <a:off x="1324220" y="4727049"/>
            <a:ext cx="10218423" cy="1277253"/>
          </a:xfrm>
          <a:prstGeom prst="rect">
            <a:avLst/>
          </a:prstGeom>
          <a:noFill/>
          <a:ln>
            <a:noFill/>
          </a:ln>
        </p:spPr>
        <p:txBody>
          <a:bodyPr anchorCtr="0" anchor="t" bIns="22850" lIns="45700" spcFirstLastPara="1" rIns="45700" wrap="square" tIns="22850">
            <a:spAutoFit/>
          </a:bodyPr>
          <a:lstStyle/>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Disminución de los tiempos de viaje.</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Ampliación del perfil vial dando cabida a nuevos carriles de tráfico mixto y los carriles exclusivos de Transmilenio</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Renovación del espacio público,  incorporación de nuevos andenes, cicloruta en el costado occidental, cicloparqueaderos, zonas verdes, mobiliario y arborización, haciendo de este un espacio incluyente y amigable mejorando así la calidad de vida de los ciudadanos. </a:t>
            </a:r>
            <a:endParaRPr sz="1600">
              <a:solidFill>
                <a:schemeClr val="dk1"/>
              </a:solidFill>
              <a:latin typeface="Calibri"/>
              <a:ea typeface="Calibri"/>
              <a:cs typeface="Calibri"/>
              <a:sym typeface="Calibri"/>
            </a:endParaRPr>
          </a:p>
        </p:txBody>
      </p:sp>
      <p:pic>
        <p:nvPicPr>
          <p:cNvPr descr="https://lh5.googleusercontent.com/1nuijbgOpYrxK9mFmTFlPAC3qhnzsJ-LSt84pIlX0cSuu-QcLBLN-kD39cxnYS5DbhenvFNDY7OPQ9w8CEiqJLpcKpcFld-U5iUBTm0YJ-gvhl7HSQZJDgpipGw1EOCnwjPNDBz9qmijfAq1Tw" id="735" name="Google Shape;735;p35"/>
          <p:cNvPicPr preferRelativeResize="0"/>
          <p:nvPr/>
        </p:nvPicPr>
        <p:blipFill rotWithShape="1">
          <a:blip r:embed="rId3">
            <a:alphaModFix/>
          </a:blip>
          <a:srcRect b="0" l="0" r="0" t="0"/>
          <a:stretch/>
        </p:blipFill>
        <p:spPr>
          <a:xfrm>
            <a:off x="3557175" y="1509260"/>
            <a:ext cx="4930481" cy="284420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36"/>
          <p:cNvSpPr txBox="1"/>
          <p:nvPr>
            <p:ph type="title"/>
          </p:nvPr>
        </p:nvSpPr>
        <p:spPr>
          <a:xfrm>
            <a:off x="1430431" y="435225"/>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AV.  68 ALIMENTADORA LINEA METRO- GRUPO 3</a:t>
            </a:r>
            <a:endParaRPr/>
          </a:p>
        </p:txBody>
      </p:sp>
      <p:sp>
        <p:nvSpPr>
          <p:cNvPr id="742" name="Google Shape;742;p36"/>
          <p:cNvSpPr/>
          <p:nvPr/>
        </p:nvSpPr>
        <p:spPr>
          <a:xfrm>
            <a:off x="675020" y="24404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rPr b="1" lang="es-CO" sz="2700">
                <a:solidFill>
                  <a:schemeClr val="lt1"/>
                </a:solidFill>
                <a:latin typeface="Calibri"/>
                <a:ea typeface="Calibri"/>
                <a:cs typeface="Calibri"/>
                <a:sym typeface="Calibri"/>
              </a:rPr>
              <a:t>6</a:t>
            </a:r>
            <a:endParaRPr b="1" sz="2700">
              <a:solidFill>
                <a:schemeClr val="lt1"/>
              </a:solidFill>
              <a:latin typeface="Calibri"/>
              <a:ea typeface="Calibri"/>
              <a:cs typeface="Calibri"/>
              <a:sym typeface="Calibri"/>
            </a:endParaRPr>
          </a:p>
        </p:txBody>
      </p:sp>
      <p:sp>
        <p:nvSpPr>
          <p:cNvPr id="743" name="Google Shape;743;p36"/>
          <p:cNvSpPr txBox="1"/>
          <p:nvPr/>
        </p:nvSpPr>
        <p:spPr>
          <a:xfrm>
            <a:off x="1160972" y="2227468"/>
            <a:ext cx="5462035" cy="2154416"/>
          </a:xfrm>
          <a:prstGeom prst="rect">
            <a:avLst/>
          </a:prstGeom>
          <a:noFill/>
          <a:ln>
            <a:noFill/>
          </a:ln>
        </p:spPr>
        <p:txBody>
          <a:bodyPr anchorCtr="0" anchor="t" bIns="22850" lIns="45700" spcFirstLastPara="1" rIns="45700" wrap="square" tIns="22850">
            <a:spAutoFit/>
          </a:bodyPr>
          <a:lstStyle/>
          <a:p>
            <a:pPr indent="0" lvl="0" marL="0" marR="0" rtl="0" algn="l">
              <a:spcBef>
                <a:spcPts val="0"/>
              </a:spcBef>
              <a:spcAft>
                <a:spcPts val="0"/>
              </a:spcAft>
              <a:buNone/>
            </a:pPr>
            <a:r>
              <a:rPr b="1" lang="es-CO" sz="1700">
                <a:solidFill>
                  <a:srgbClr val="008080"/>
                </a:solidFill>
                <a:latin typeface="Calibri"/>
                <a:ea typeface="Calibri"/>
                <a:cs typeface="Calibri"/>
                <a:sym typeface="Calibri"/>
              </a:rPr>
              <a:t>Descripción del Proyecto:</a:t>
            </a:r>
            <a:endParaRPr/>
          </a:p>
          <a:p>
            <a:pPr indent="0" lvl="0" marL="0" marR="0" rtl="0" algn="just">
              <a:spcBef>
                <a:spcPts val="0"/>
              </a:spcBef>
              <a:spcAft>
                <a:spcPts val="0"/>
              </a:spcAft>
              <a:buNone/>
            </a:pPr>
            <a:r>
              <a:rPr lang="es-CO" sz="1500">
                <a:solidFill>
                  <a:schemeClr val="dk1"/>
                </a:solidFill>
                <a:latin typeface="Calibri"/>
                <a:ea typeface="Calibri"/>
                <a:cs typeface="Calibri"/>
                <a:sym typeface="Calibri"/>
              </a:rPr>
              <a:t>Construcción de TM por la Av. 68 Tramo Av. 68 desde Av. Américas hasta la calle 13; este tramo consiste en la construcción de 1,04 km, en la cual se va a construir un total de 7,38 Km/carril de vía mixta, 5,06 km /carril de carril exclusivo para Transmilenio o BRT y un deprimido. En este tramo se van a construir 1 estaciones de Transmilenio con 4 taquillas y 1 cicloparqueadero.  En cuanto al espacio público se proyecta la construcción de 23.911 m2 y 7.229 de zona verdes y 0.843 km de ciclorruta y 1 puente peatonal.</a:t>
            </a:r>
            <a:endParaRPr/>
          </a:p>
        </p:txBody>
      </p:sp>
      <p:sp>
        <p:nvSpPr>
          <p:cNvPr id="744" name="Google Shape;744;p36"/>
          <p:cNvSpPr txBox="1"/>
          <p:nvPr/>
        </p:nvSpPr>
        <p:spPr>
          <a:xfrm>
            <a:off x="1138885" y="5188040"/>
            <a:ext cx="5322181" cy="333384"/>
          </a:xfrm>
          <a:prstGeom prst="rect">
            <a:avLst/>
          </a:prstGeom>
          <a:noFill/>
          <a:ln>
            <a:noFill/>
          </a:ln>
        </p:spPr>
        <p:txBody>
          <a:bodyPr anchorCtr="0" anchor="t" bIns="22850" lIns="45700" spcFirstLastPara="1" rIns="45700" wrap="square" tIns="22850">
            <a:noAutofit/>
          </a:bodyPr>
          <a:lstStyle/>
          <a:p>
            <a:pPr indent="0" lvl="0" marL="0" marR="0" rtl="0" algn="l">
              <a:lnSpc>
                <a:spcPct val="90000"/>
              </a:lnSpc>
              <a:spcBef>
                <a:spcPts val="0"/>
              </a:spcBef>
              <a:spcAft>
                <a:spcPts val="0"/>
              </a:spcAft>
              <a:buNone/>
            </a:pPr>
            <a:r>
              <a:rPr b="1" lang="es-CO" sz="1600">
                <a:solidFill>
                  <a:srgbClr val="008080"/>
                </a:solidFill>
                <a:latin typeface="Calibri"/>
                <a:ea typeface="Calibri"/>
                <a:cs typeface="Calibri"/>
                <a:sym typeface="Calibri"/>
              </a:rPr>
              <a:t>*Valor del proyecto: </a:t>
            </a:r>
            <a:r>
              <a:rPr b="1" lang="es-CO" sz="1600">
                <a:solidFill>
                  <a:srgbClr val="3F3F3F"/>
                </a:solidFill>
                <a:latin typeface="Calibri"/>
                <a:ea typeface="Calibri"/>
                <a:cs typeface="Calibri"/>
                <a:sym typeface="Calibri"/>
              </a:rPr>
              <a:t>	</a:t>
            </a:r>
            <a:r>
              <a:rPr lang="es-CO" sz="1600">
                <a:solidFill>
                  <a:schemeClr val="dk1"/>
                </a:solidFill>
                <a:latin typeface="Calibri"/>
                <a:ea typeface="Calibri"/>
                <a:cs typeface="Calibri"/>
                <a:sym typeface="Calibri"/>
              </a:rPr>
              <a:t>$ 235.569.414.409 </a:t>
            </a:r>
            <a:r>
              <a:rPr b="1" lang="es-CO" sz="1600">
                <a:solidFill>
                  <a:srgbClr val="3F3F3F"/>
                </a:solidFill>
                <a:latin typeface="Calibri"/>
                <a:ea typeface="Calibri"/>
                <a:cs typeface="Calibri"/>
                <a:sym typeface="Calibri"/>
              </a:rPr>
              <a:t>	</a:t>
            </a:r>
            <a:endParaRPr/>
          </a:p>
          <a:p>
            <a:pPr indent="0" lvl="0" marL="0" marR="0" rtl="0" algn="l">
              <a:lnSpc>
                <a:spcPct val="90000"/>
              </a:lnSpc>
              <a:spcBef>
                <a:spcPts val="1000"/>
              </a:spcBef>
              <a:spcAft>
                <a:spcPts val="0"/>
              </a:spcAft>
              <a:buNone/>
            </a:pPr>
            <a:r>
              <a:t/>
            </a:r>
            <a:endParaRPr sz="1800">
              <a:solidFill>
                <a:srgbClr val="595959"/>
              </a:solidFill>
              <a:latin typeface="Calibri"/>
              <a:ea typeface="Calibri"/>
              <a:cs typeface="Calibri"/>
              <a:sym typeface="Calibri"/>
            </a:endParaRPr>
          </a:p>
        </p:txBody>
      </p:sp>
      <p:sp>
        <p:nvSpPr>
          <p:cNvPr id="745" name="Google Shape;745;p36"/>
          <p:cNvSpPr txBox="1"/>
          <p:nvPr/>
        </p:nvSpPr>
        <p:spPr>
          <a:xfrm>
            <a:off x="1160678" y="4597846"/>
            <a:ext cx="5620462"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700">
                <a:solidFill>
                  <a:srgbClr val="008080"/>
                </a:solidFill>
                <a:latin typeface="Calibri"/>
                <a:ea typeface="Calibri"/>
                <a:cs typeface="Calibri"/>
                <a:sym typeface="Calibri"/>
              </a:rPr>
              <a:t>Meta Física: </a:t>
            </a:r>
            <a:r>
              <a:rPr lang="es-CO" sz="1500">
                <a:solidFill>
                  <a:schemeClr val="dk1"/>
                </a:solidFill>
                <a:latin typeface="Calibri"/>
                <a:ea typeface="Calibri"/>
                <a:cs typeface="Calibri"/>
                <a:sym typeface="Calibri"/>
              </a:rPr>
              <a:t>0,84 km de vía, 23.911 m2 de espacio público y 0,84 km de ciclorruta, 1 puente peatonal, 1 estación, 1 cicloparqueadero</a:t>
            </a:r>
            <a:endParaRPr sz="1500">
              <a:solidFill>
                <a:schemeClr val="dk1"/>
              </a:solidFill>
              <a:latin typeface="Calibri"/>
              <a:ea typeface="Calibri"/>
              <a:cs typeface="Calibri"/>
              <a:sym typeface="Calibri"/>
            </a:endParaRPr>
          </a:p>
        </p:txBody>
      </p:sp>
      <p:sp>
        <p:nvSpPr>
          <p:cNvPr id="746" name="Google Shape;746;p36"/>
          <p:cNvSpPr txBox="1"/>
          <p:nvPr/>
        </p:nvSpPr>
        <p:spPr>
          <a:xfrm>
            <a:off x="1168483" y="837597"/>
            <a:ext cx="700089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400">
                <a:solidFill>
                  <a:schemeClr val="dk1"/>
                </a:solidFill>
                <a:latin typeface="Calibri"/>
                <a:ea typeface="Calibri"/>
                <a:cs typeface="Calibri"/>
                <a:sym typeface="Calibri"/>
              </a:rPr>
              <a:t>CONTRATO OBRA: </a:t>
            </a:r>
            <a:r>
              <a:rPr lang="es-CO" sz="1400">
                <a:solidFill>
                  <a:schemeClr val="dk1"/>
                </a:solidFill>
                <a:latin typeface="Calibri"/>
                <a:ea typeface="Calibri"/>
                <a:cs typeface="Calibri"/>
                <a:sym typeface="Calibri"/>
              </a:rPr>
              <a:t>IDU-347-2020     </a:t>
            </a:r>
            <a:r>
              <a:rPr b="1" lang="es-CO" sz="1400">
                <a:solidFill>
                  <a:schemeClr val="dk1"/>
                </a:solidFill>
                <a:latin typeface="Calibri"/>
                <a:ea typeface="Calibri"/>
                <a:cs typeface="Calibri"/>
                <a:sym typeface="Calibri"/>
              </a:rPr>
              <a:t>CONTRATO INTERVENTORÍA: </a:t>
            </a:r>
            <a:r>
              <a:rPr lang="es-CO" sz="1400">
                <a:solidFill>
                  <a:schemeClr val="dk1"/>
                </a:solidFill>
                <a:latin typeface="Calibri"/>
                <a:ea typeface="Calibri"/>
                <a:cs typeface="Calibri"/>
                <a:sym typeface="Calibri"/>
              </a:rPr>
              <a:t>IDU-601-2020</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47" name="Google Shape;747;p36"/>
          <p:cNvSpPr txBox="1"/>
          <p:nvPr/>
        </p:nvSpPr>
        <p:spPr>
          <a:xfrm>
            <a:off x="1120698" y="5351574"/>
            <a:ext cx="241861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400">
                <a:solidFill>
                  <a:srgbClr val="3F3F3F"/>
                </a:solidFill>
                <a:latin typeface="Calibri"/>
                <a:ea typeface="Calibri"/>
                <a:cs typeface="Calibri"/>
                <a:sym typeface="Calibri"/>
              </a:rPr>
              <a:t>*Incluye valor de interventoría</a:t>
            </a:r>
            <a:endParaRPr sz="1400">
              <a:solidFill>
                <a:srgbClr val="595959"/>
              </a:solidFill>
              <a:latin typeface="Calibri"/>
              <a:ea typeface="Calibri"/>
              <a:cs typeface="Calibri"/>
              <a:sym typeface="Calibri"/>
            </a:endParaRPr>
          </a:p>
        </p:txBody>
      </p:sp>
      <p:sp>
        <p:nvSpPr>
          <p:cNvPr id="748" name="Google Shape;748;p36"/>
          <p:cNvSpPr txBox="1"/>
          <p:nvPr/>
        </p:nvSpPr>
        <p:spPr>
          <a:xfrm>
            <a:off x="1138885" y="5871215"/>
            <a:ext cx="506818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600">
                <a:solidFill>
                  <a:srgbClr val="008080"/>
                </a:solidFill>
                <a:latin typeface="Calibri"/>
                <a:ea typeface="Calibri"/>
                <a:cs typeface="Calibri"/>
                <a:sym typeface="Calibri"/>
              </a:rPr>
              <a:t>Fecha de Finalización Proyectada:</a:t>
            </a:r>
            <a:endParaRPr/>
          </a:p>
          <a:p>
            <a:pPr indent="0" lvl="0" marL="0" marR="0" rtl="0" algn="l">
              <a:spcBef>
                <a:spcPts val="0"/>
              </a:spcBef>
              <a:spcAft>
                <a:spcPts val="0"/>
              </a:spcAft>
              <a:buNone/>
            </a:pPr>
            <a:r>
              <a:rPr lang="es-CO" sz="1600">
                <a:solidFill>
                  <a:srgbClr val="008080"/>
                </a:solidFill>
                <a:latin typeface="Calibri"/>
                <a:ea typeface="Calibri"/>
                <a:cs typeface="Calibri"/>
                <a:sym typeface="Calibri"/>
              </a:rPr>
              <a:t>Obra </a:t>
            </a:r>
            <a:r>
              <a:rPr b="1" lang="es-CO" sz="1600">
                <a:solidFill>
                  <a:srgbClr val="008080"/>
                </a:solidFill>
                <a:latin typeface="Calibri"/>
                <a:ea typeface="Calibri"/>
                <a:cs typeface="Calibri"/>
                <a:sym typeface="Calibri"/>
              </a:rPr>
              <a:t>			</a:t>
            </a:r>
            <a:r>
              <a:rPr lang="es-CO" sz="1600">
                <a:solidFill>
                  <a:schemeClr val="dk1"/>
                </a:solidFill>
                <a:latin typeface="Calibri"/>
                <a:ea typeface="Calibri"/>
                <a:cs typeface="Calibri"/>
                <a:sym typeface="Calibri"/>
              </a:rPr>
              <a:t>24 de febrero 2025</a:t>
            </a:r>
            <a:endParaRPr/>
          </a:p>
          <a:p>
            <a:pPr indent="0" lvl="0" marL="0" marR="0" rtl="0" algn="l">
              <a:spcBef>
                <a:spcPts val="0"/>
              </a:spcBef>
              <a:spcAft>
                <a:spcPts val="0"/>
              </a:spcAft>
              <a:buNone/>
            </a:pPr>
            <a:r>
              <a:rPr lang="es-CO" sz="1600">
                <a:solidFill>
                  <a:srgbClr val="008080"/>
                </a:solidFill>
                <a:latin typeface="Calibri"/>
                <a:ea typeface="Calibri"/>
                <a:cs typeface="Calibri"/>
                <a:sym typeface="Calibri"/>
              </a:rPr>
              <a:t>Mantenimiento/Recibo</a:t>
            </a:r>
            <a:r>
              <a:rPr b="1" lang="es-CO" sz="1600">
                <a:solidFill>
                  <a:srgbClr val="008080"/>
                </a:solidFill>
                <a:latin typeface="Calibri"/>
                <a:ea typeface="Calibri"/>
                <a:cs typeface="Calibri"/>
                <a:sym typeface="Calibri"/>
              </a:rPr>
              <a:t>	</a:t>
            </a:r>
            <a:r>
              <a:rPr lang="es-CO" sz="1600">
                <a:solidFill>
                  <a:schemeClr val="dk1"/>
                </a:solidFill>
                <a:latin typeface="Calibri"/>
                <a:ea typeface="Calibri"/>
                <a:cs typeface="Calibri"/>
                <a:sym typeface="Calibri"/>
              </a:rPr>
              <a:t>24 de febrero 2030</a:t>
            </a:r>
            <a:endParaRPr/>
          </a:p>
        </p:txBody>
      </p:sp>
      <p:sp>
        <p:nvSpPr>
          <p:cNvPr id="749" name="Google Shape;749;p36"/>
          <p:cNvSpPr txBox="1"/>
          <p:nvPr/>
        </p:nvSpPr>
        <p:spPr>
          <a:xfrm>
            <a:off x="1160972" y="1503268"/>
            <a:ext cx="5462035" cy="81560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700">
                <a:solidFill>
                  <a:srgbClr val="008080"/>
                </a:solidFill>
                <a:latin typeface="Calibri"/>
                <a:ea typeface="Calibri"/>
                <a:cs typeface="Calibri"/>
                <a:sym typeface="Calibri"/>
              </a:rPr>
              <a:t>Objeto: </a:t>
            </a:r>
            <a:r>
              <a:rPr lang="es-CO" sz="1500">
                <a:solidFill>
                  <a:schemeClr val="dk1"/>
                </a:solidFill>
                <a:latin typeface="Calibri"/>
                <a:ea typeface="Calibri"/>
                <a:cs typeface="Calibri"/>
                <a:sym typeface="Calibri"/>
              </a:rPr>
              <a:t>Construcción para la adecuación al sistema Transmilenio de la Avenida Congreso Eucarístico (Carrera 68) desde la Carrera 9 hasta la Autopista Sur y obras complementarias en Bogotá D.C.</a:t>
            </a:r>
            <a:endParaRPr sz="1500">
              <a:solidFill>
                <a:schemeClr val="dk1"/>
              </a:solidFill>
              <a:latin typeface="Calibri"/>
              <a:ea typeface="Calibri"/>
              <a:cs typeface="Calibri"/>
              <a:sym typeface="Calibri"/>
            </a:endParaRPr>
          </a:p>
        </p:txBody>
      </p:sp>
      <p:sp>
        <p:nvSpPr>
          <p:cNvPr id="750" name="Google Shape;750;p36"/>
          <p:cNvSpPr txBox="1"/>
          <p:nvPr/>
        </p:nvSpPr>
        <p:spPr>
          <a:xfrm>
            <a:off x="1138885" y="4315520"/>
            <a:ext cx="5440242" cy="35394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700">
                <a:solidFill>
                  <a:srgbClr val="008080"/>
                </a:solidFill>
                <a:latin typeface="Calibri"/>
                <a:ea typeface="Calibri"/>
                <a:cs typeface="Calibri"/>
                <a:sym typeface="Calibri"/>
              </a:rPr>
              <a:t>Localización:</a:t>
            </a:r>
            <a:r>
              <a:rPr lang="es-CO" sz="1700">
                <a:solidFill>
                  <a:schemeClr val="dk1"/>
                </a:solidFill>
                <a:latin typeface="Calibri"/>
                <a:ea typeface="Calibri"/>
                <a:cs typeface="Calibri"/>
                <a:sym typeface="Calibri"/>
              </a:rPr>
              <a:t> </a:t>
            </a:r>
            <a:r>
              <a:rPr lang="es-CO" sz="1500">
                <a:solidFill>
                  <a:schemeClr val="dk1"/>
                </a:solidFill>
                <a:latin typeface="Calibri"/>
                <a:ea typeface="Calibri"/>
                <a:cs typeface="Calibri"/>
                <a:sym typeface="Calibri"/>
              </a:rPr>
              <a:t>Avenida 68 desde Avenida Américas hasta la calle 13</a:t>
            </a:r>
            <a:endParaRPr sz="1500">
              <a:solidFill>
                <a:schemeClr val="dk1"/>
              </a:solidFill>
              <a:latin typeface="Calibri"/>
              <a:ea typeface="Calibri"/>
              <a:cs typeface="Calibri"/>
              <a:sym typeface="Calibri"/>
            </a:endParaRPr>
          </a:p>
        </p:txBody>
      </p:sp>
      <p:sp>
        <p:nvSpPr>
          <p:cNvPr id="751" name="Google Shape;751;p36"/>
          <p:cNvSpPr txBox="1"/>
          <p:nvPr/>
        </p:nvSpPr>
        <p:spPr>
          <a:xfrm>
            <a:off x="1138885" y="5625962"/>
            <a:ext cx="434926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600">
                <a:solidFill>
                  <a:srgbClr val="008080"/>
                </a:solidFill>
                <a:latin typeface="Calibri"/>
                <a:ea typeface="Calibri"/>
                <a:cs typeface="Calibri"/>
                <a:sym typeface="Calibri"/>
              </a:rPr>
              <a:t>Fecha de inicio: 		</a:t>
            </a:r>
            <a:r>
              <a:rPr lang="es-CO" sz="1600">
                <a:solidFill>
                  <a:schemeClr val="dk1"/>
                </a:solidFill>
                <a:latin typeface="Calibri"/>
                <a:ea typeface="Calibri"/>
                <a:cs typeface="Calibri"/>
                <a:sym typeface="Calibri"/>
              </a:rPr>
              <a:t>25 de junio 2020</a:t>
            </a:r>
            <a:endParaRPr/>
          </a:p>
        </p:txBody>
      </p:sp>
      <p:sp>
        <p:nvSpPr>
          <p:cNvPr id="752" name="Google Shape;752;p36"/>
          <p:cNvSpPr txBox="1"/>
          <p:nvPr/>
        </p:nvSpPr>
        <p:spPr>
          <a:xfrm>
            <a:off x="1160678" y="1218365"/>
            <a:ext cx="5440242" cy="36933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800">
                <a:solidFill>
                  <a:srgbClr val="008080"/>
                </a:solidFill>
                <a:latin typeface="Calibri"/>
                <a:ea typeface="Calibri"/>
                <a:cs typeface="Calibri"/>
                <a:sym typeface="Calibri"/>
              </a:rPr>
              <a:t>Estado:</a:t>
            </a:r>
            <a:r>
              <a:rPr lang="es-CO" sz="1800">
                <a:solidFill>
                  <a:schemeClr val="dk1"/>
                </a:solidFill>
                <a:latin typeface="Calibri"/>
                <a:ea typeface="Calibri"/>
                <a:cs typeface="Calibri"/>
                <a:sym typeface="Calibri"/>
              </a:rPr>
              <a:t> </a:t>
            </a:r>
            <a:r>
              <a:rPr lang="es-CO" sz="1600">
                <a:solidFill>
                  <a:schemeClr val="dk1"/>
                </a:solidFill>
                <a:latin typeface="Calibri"/>
                <a:ea typeface="Calibri"/>
                <a:cs typeface="Calibri"/>
                <a:sym typeface="Calibri"/>
              </a:rPr>
              <a:t>Construcción (En Ejecución)</a:t>
            </a:r>
            <a:endParaRPr sz="1600">
              <a:solidFill>
                <a:schemeClr val="dk1"/>
              </a:solidFill>
              <a:latin typeface="Calibri"/>
              <a:ea typeface="Calibri"/>
              <a:cs typeface="Calibri"/>
              <a:sym typeface="Calibri"/>
            </a:endParaRPr>
          </a:p>
        </p:txBody>
      </p:sp>
      <p:pic>
        <p:nvPicPr>
          <p:cNvPr id="753" name="Google Shape;753;p36"/>
          <p:cNvPicPr preferRelativeResize="0"/>
          <p:nvPr/>
        </p:nvPicPr>
        <p:blipFill rotWithShape="1">
          <a:blip r:embed="rId3">
            <a:alphaModFix/>
          </a:blip>
          <a:srcRect b="0" l="0" r="0" t="0"/>
          <a:stretch/>
        </p:blipFill>
        <p:spPr>
          <a:xfrm>
            <a:off x="6950472" y="2543936"/>
            <a:ext cx="4933631" cy="30820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37"/>
          <p:cNvSpPr txBox="1"/>
          <p:nvPr>
            <p:ph type="title"/>
          </p:nvPr>
        </p:nvSpPr>
        <p:spPr>
          <a:xfrm>
            <a:off x="1430431" y="435225"/>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AV.  68 ALIMENTADORA LINEA METRO- GRUPO 3</a:t>
            </a:r>
            <a:endParaRPr/>
          </a:p>
        </p:txBody>
      </p:sp>
      <p:sp>
        <p:nvSpPr>
          <p:cNvPr id="760" name="Google Shape;760;p37"/>
          <p:cNvSpPr/>
          <p:nvPr/>
        </p:nvSpPr>
        <p:spPr>
          <a:xfrm>
            <a:off x="675020" y="24404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rPr b="1" lang="es-CO" sz="2700">
                <a:solidFill>
                  <a:schemeClr val="lt1"/>
                </a:solidFill>
                <a:latin typeface="Calibri"/>
                <a:ea typeface="Calibri"/>
                <a:cs typeface="Calibri"/>
                <a:sym typeface="Calibri"/>
              </a:rPr>
              <a:t>6</a:t>
            </a:r>
            <a:endParaRPr b="1" sz="2700">
              <a:solidFill>
                <a:schemeClr val="lt1"/>
              </a:solidFill>
              <a:latin typeface="Calibri"/>
              <a:ea typeface="Calibri"/>
              <a:cs typeface="Calibri"/>
              <a:sym typeface="Calibri"/>
            </a:endParaRPr>
          </a:p>
        </p:txBody>
      </p:sp>
      <p:sp>
        <p:nvSpPr>
          <p:cNvPr id="761" name="Google Shape;761;p37"/>
          <p:cNvSpPr txBox="1"/>
          <p:nvPr/>
        </p:nvSpPr>
        <p:spPr>
          <a:xfrm>
            <a:off x="1324220" y="815982"/>
            <a:ext cx="771282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400">
                <a:solidFill>
                  <a:schemeClr val="dk1"/>
                </a:solidFill>
                <a:latin typeface="Calibri"/>
                <a:ea typeface="Calibri"/>
                <a:cs typeface="Calibri"/>
                <a:sym typeface="Calibri"/>
              </a:rPr>
              <a:t>CONTRATO OBRA: </a:t>
            </a:r>
            <a:r>
              <a:rPr lang="es-CO" sz="1400">
                <a:solidFill>
                  <a:schemeClr val="dk1"/>
                </a:solidFill>
                <a:latin typeface="Calibri"/>
                <a:ea typeface="Calibri"/>
                <a:cs typeface="Calibri"/>
                <a:sym typeface="Calibri"/>
              </a:rPr>
              <a:t>IDU-347-2020    </a:t>
            </a:r>
            <a:r>
              <a:rPr b="1" lang="es-CO" sz="1400">
                <a:solidFill>
                  <a:schemeClr val="dk1"/>
                </a:solidFill>
                <a:latin typeface="Calibri"/>
                <a:ea typeface="Calibri"/>
                <a:cs typeface="Calibri"/>
                <a:sym typeface="Calibri"/>
              </a:rPr>
              <a:t>CONTRATO INTERVENTORÍA: </a:t>
            </a:r>
            <a:r>
              <a:rPr lang="es-CO" sz="1400">
                <a:solidFill>
                  <a:schemeClr val="dk1"/>
                </a:solidFill>
                <a:latin typeface="Calibri"/>
                <a:ea typeface="Calibri"/>
                <a:cs typeface="Calibri"/>
                <a:sym typeface="Calibri"/>
              </a:rPr>
              <a:t>IDU-601-2020</a:t>
            </a:r>
            <a:endParaRPr/>
          </a:p>
        </p:txBody>
      </p:sp>
      <p:sp>
        <p:nvSpPr>
          <p:cNvPr id="762" name="Google Shape;762;p37"/>
          <p:cNvSpPr txBox="1"/>
          <p:nvPr/>
        </p:nvSpPr>
        <p:spPr>
          <a:xfrm>
            <a:off x="1324220" y="1106281"/>
            <a:ext cx="71634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TEMAS ESPECÍFICOS DEL PROYECTO DE RELEVANCIA PARA LA COMUNIDAD</a:t>
            </a:r>
            <a:endParaRPr/>
          </a:p>
        </p:txBody>
      </p:sp>
      <p:sp>
        <p:nvSpPr>
          <p:cNvPr id="763" name="Google Shape;763;p37"/>
          <p:cNvSpPr txBox="1"/>
          <p:nvPr/>
        </p:nvSpPr>
        <p:spPr>
          <a:xfrm>
            <a:off x="1430431" y="4329473"/>
            <a:ext cx="273613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BENEFICIOS DEL PROYECTO</a:t>
            </a:r>
            <a:endParaRPr/>
          </a:p>
        </p:txBody>
      </p:sp>
      <p:sp>
        <p:nvSpPr>
          <p:cNvPr id="764" name="Google Shape;764;p37"/>
          <p:cNvSpPr txBox="1"/>
          <p:nvPr/>
        </p:nvSpPr>
        <p:spPr>
          <a:xfrm>
            <a:off x="1200042" y="4698805"/>
            <a:ext cx="10218423" cy="1277253"/>
          </a:xfrm>
          <a:prstGeom prst="rect">
            <a:avLst/>
          </a:prstGeom>
          <a:noFill/>
          <a:ln>
            <a:noFill/>
          </a:ln>
        </p:spPr>
        <p:txBody>
          <a:bodyPr anchorCtr="0" anchor="t" bIns="22850" lIns="45700" spcFirstLastPara="1" rIns="45700" wrap="square" tIns="22850">
            <a:spAutoFit/>
          </a:bodyPr>
          <a:lstStyle/>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Disminución de los tiempos de viaje.</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Ampliación del perfil vial dando cabida a nuevos carriles de tráfico mixto y los carriles exclusivos de Transmilenio</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Renovación del espacio público,  incorporación de nuevos andenes, cicloruta en el costado occidental, cicloparqueaderos, zonas verdes, mobiliario y arborización, haciendo de este un espacio incluyente y amigable mejorando así la calidad de vida de los ciudadanos. </a:t>
            </a:r>
            <a:endParaRPr sz="1600">
              <a:solidFill>
                <a:schemeClr val="dk1"/>
              </a:solidFill>
              <a:latin typeface="Calibri"/>
              <a:ea typeface="Calibri"/>
              <a:cs typeface="Calibri"/>
              <a:sym typeface="Calibri"/>
            </a:endParaRPr>
          </a:p>
        </p:txBody>
      </p:sp>
      <p:pic>
        <p:nvPicPr>
          <p:cNvPr descr="https://lh6.googleusercontent.com/S2-O7n22fqOxDQ2NHFzOwvRXQQYANoUrQsz3qI37eDBA_6LkOjZkmukw90cBzzj6wsCLjS6kcfUCoiEjdPUv3VdRFnQ5eVp3zdA4908jwAf3bRfMXgNMj5RQUwbj4YLilw-yaxfvcdDM97r_Xg" id="765" name="Google Shape;765;p37"/>
          <p:cNvPicPr preferRelativeResize="0"/>
          <p:nvPr/>
        </p:nvPicPr>
        <p:blipFill rotWithShape="1">
          <a:blip r:embed="rId3">
            <a:alphaModFix/>
          </a:blip>
          <a:srcRect b="0" l="0" r="0" t="0"/>
          <a:stretch/>
        </p:blipFill>
        <p:spPr>
          <a:xfrm>
            <a:off x="4060517" y="1474379"/>
            <a:ext cx="4933631" cy="289559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38"/>
          <p:cNvSpPr txBox="1"/>
          <p:nvPr>
            <p:ph type="title"/>
          </p:nvPr>
        </p:nvSpPr>
        <p:spPr>
          <a:xfrm>
            <a:off x="1403540" y="376994"/>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TM CIUDAD DE CALI -LOTE 2</a:t>
            </a:r>
            <a:endParaRPr/>
          </a:p>
        </p:txBody>
      </p:sp>
      <p:sp>
        <p:nvSpPr>
          <p:cNvPr id="772" name="Google Shape;772;p38"/>
          <p:cNvSpPr/>
          <p:nvPr/>
        </p:nvSpPr>
        <p:spPr>
          <a:xfrm>
            <a:off x="675020" y="24404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rPr b="1" lang="es-CO" sz="2700">
                <a:solidFill>
                  <a:schemeClr val="lt1"/>
                </a:solidFill>
                <a:latin typeface="Calibri"/>
                <a:ea typeface="Calibri"/>
                <a:cs typeface="Calibri"/>
                <a:sym typeface="Calibri"/>
              </a:rPr>
              <a:t>6</a:t>
            </a:r>
            <a:endParaRPr b="1" sz="2700">
              <a:solidFill>
                <a:schemeClr val="lt1"/>
              </a:solidFill>
              <a:latin typeface="Calibri"/>
              <a:ea typeface="Calibri"/>
              <a:cs typeface="Calibri"/>
              <a:sym typeface="Calibri"/>
            </a:endParaRPr>
          </a:p>
        </p:txBody>
      </p:sp>
      <p:sp>
        <p:nvSpPr>
          <p:cNvPr id="773" name="Google Shape;773;p38"/>
          <p:cNvSpPr txBox="1"/>
          <p:nvPr/>
        </p:nvSpPr>
        <p:spPr>
          <a:xfrm>
            <a:off x="1160972" y="2227468"/>
            <a:ext cx="5462035" cy="1923583"/>
          </a:xfrm>
          <a:prstGeom prst="rect">
            <a:avLst/>
          </a:prstGeom>
          <a:noFill/>
          <a:ln>
            <a:noFill/>
          </a:ln>
        </p:spPr>
        <p:txBody>
          <a:bodyPr anchorCtr="0" anchor="t" bIns="22850" lIns="45700" spcFirstLastPara="1" rIns="45700" wrap="square" tIns="22850">
            <a:spAutoFit/>
          </a:bodyPr>
          <a:lstStyle/>
          <a:p>
            <a:pPr indent="0" lvl="0" marL="0" marR="0" rtl="0" algn="l">
              <a:spcBef>
                <a:spcPts val="0"/>
              </a:spcBef>
              <a:spcAft>
                <a:spcPts val="0"/>
              </a:spcAft>
              <a:buNone/>
            </a:pPr>
            <a:r>
              <a:rPr b="1" lang="es-CO" sz="1700">
                <a:solidFill>
                  <a:srgbClr val="008080"/>
                </a:solidFill>
                <a:latin typeface="Calibri"/>
                <a:ea typeface="Calibri"/>
                <a:cs typeface="Calibri"/>
                <a:sym typeface="Calibri"/>
              </a:rPr>
              <a:t>Descripción del Proyecto:</a:t>
            </a:r>
            <a:endParaRPr/>
          </a:p>
          <a:p>
            <a:pPr indent="0" lvl="0" marL="0" marR="0" rtl="0" algn="just">
              <a:spcBef>
                <a:spcPts val="0"/>
              </a:spcBef>
              <a:spcAft>
                <a:spcPts val="0"/>
              </a:spcAft>
              <a:buNone/>
            </a:pPr>
            <a:r>
              <a:rPr lang="es-CO" sz="1500">
                <a:solidFill>
                  <a:schemeClr val="dk1"/>
                </a:solidFill>
                <a:latin typeface="Calibri"/>
                <a:ea typeface="Calibri"/>
                <a:cs typeface="Calibri"/>
                <a:sym typeface="Calibri"/>
              </a:rPr>
              <a:t>Construcción del TM por la avenida Ciudad de Cali entre la avenida Bosa y la avenida Villavicencio, con 2,50 km de longitud total del tramo, 9,47 km/carril de long de carriles de Transmilenio, 16,05 km/carril de long de carriles mixtos, Longitud de Ciclorruta nueva: 2144,33 M en andén y 2445,92 M continua. Por otra parte, 84805,05 M2 de espacio público y 34707,62 M2 de zonas verdes. 1 puente peatonal, 3 estaciones, 10 taquillas externas y 3 ciclo estaciones.</a:t>
            </a:r>
            <a:endParaRPr/>
          </a:p>
        </p:txBody>
      </p:sp>
      <p:sp>
        <p:nvSpPr>
          <p:cNvPr id="774" name="Google Shape;774;p38"/>
          <p:cNvSpPr txBox="1"/>
          <p:nvPr/>
        </p:nvSpPr>
        <p:spPr>
          <a:xfrm>
            <a:off x="1138885" y="5188040"/>
            <a:ext cx="5322181" cy="333384"/>
          </a:xfrm>
          <a:prstGeom prst="rect">
            <a:avLst/>
          </a:prstGeom>
          <a:noFill/>
          <a:ln>
            <a:noFill/>
          </a:ln>
        </p:spPr>
        <p:txBody>
          <a:bodyPr anchorCtr="0" anchor="t" bIns="22850" lIns="45700" spcFirstLastPara="1" rIns="45700" wrap="square" tIns="22850">
            <a:noAutofit/>
          </a:bodyPr>
          <a:lstStyle/>
          <a:p>
            <a:pPr indent="0" lvl="0" marL="0" marR="0" rtl="0" algn="l">
              <a:lnSpc>
                <a:spcPct val="90000"/>
              </a:lnSpc>
              <a:spcBef>
                <a:spcPts val="0"/>
              </a:spcBef>
              <a:spcAft>
                <a:spcPts val="0"/>
              </a:spcAft>
              <a:buNone/>
            </a:pPr>
            <a:r>
              <a:rPr b="1" lang="es-CO" sz="1600">
                <a:solidFill>
                  <a:srgbClr val="008080"/>
                </a:solidFill>
                <a:latin typeface="Calibri"/>
                <a:ea typeface="Calibri"/>
                <a:cs typeface="Calibri"/>
                <a:sym typeface="Calibri"/>
              </a:rPr>
              <a:t>*Valor del proyecto: </a:t>
            </a:r>
            <a:r>
              <a:rPr b="1" lang="es-CO" sz="1600">
                <a:solidFill>
                  <a:srgbClr val="3F3F3F"/>
                </a:solidFill>
                <a:latin typeface="Calibri"/>
                <a:ea typeface="Calibri"/>
                <a:cs typeface="Calibri"/>
                <a:sym typeface="Calibri"/>
              </a:rPr>
              <a:t>	</a:t>
            </a:r>
            <a:r>
              <a:rPr lang="es-CO" sz="1600">
                <a:solidFill>
                  <a:schemeClr val="dk1"/>
                </a:solidFill>
                <a:latin typeface="Calibri"/>
                <a:ea typeface="Calibri"/>
                <a:cs typeface="Calibri"/>
                <a:sym typeface="Calibri"/>
              </a:rPr>
              <a:t>$ 232.325.378.698 </a:t>
            </a:r>
            <a:r>
              <a:rPr b="1" lang="es-CO" sz="1600">
                <a:solidFill>
                  <a:srgbClr val="3F3F3F"/>
                </a:solidFill>
                <a:latin typeface="Calibri"/>
                <a:ea typeface="Calibri"/>
                <a:cs typeface="Calibri"/>
                <a:sym typeface="Calibri"/>
              </a:rPr>
              <a:t>	</a:t>
            </a:r>
            <a:endParaRPr/>
          </a:p>
          <a:p>
            <a:pPr indent="0" lvl="0" marL="0" marR="0" rtl="0" algn="l">
              <a:lnSpc>
                <a:spcPct val="90000"/>
              </a:lnSpc>
              <a:spcBef>
                <a:spcPts val="1000"/>
              </a:spcBef>
              <a:spcAft>
                <a:spcPts val="0"/>
              </a:spcAft>
              <a:buNone/>
            </a:pPr>
            <a:r>
              <a:t/>
            </a:r>
            <a:endParaRPr sz="1800">
              <a:solidFill>
                <a:srgbClr val="595959"/>
              </a:solidFill>
              <a:latin typeface="Calibri"/>
              <a:ea typeface="Calibri"/>
              <a:cs typeface="Calibri"/>
              <a:sym typeface="Calibri"/>
            </a:endParaRPr>
          </a:p>
        </p:txBody>
      </p:sp>
      <p:sp>
        <p:nvSpPr>
          <p:cNvPr id="775" name="Google Shape;775;p38"/>
          <p:cNvSpPr txBox="1"/>
          <p:nvPr/>
        </p:nvSpPr>
        <p:spPr>
          <a:xfrm>
            <a:off x="1160678" y="4597846"/>
            <a:ext cx="5620462"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700">
                <a:solidFill>
                  <a:srgbClr val="008080"/>
                </a:solidFill>
                <a:latin typeface="Calibri"/>
                <a:ea typeface="Calibri"/>
                <a:cs typeface="Calibri"/>
                <a:sym typeface="Calibri"/>
              </a:rPr>
              <a:t>Meta Física: </a:t>
            </a:r>
            <a:r>
              <a:rPr lang="es-CO" sz="1500">
                <a:solidFill>
                  <a:schemeClr val="dk1"/>
                </a:solidFill>
                <a:latin typeface="Calibri"/>
                <a:ea typeface="Calibri"/>
                <a:cs typeface="Calibri"/>
                <a:sym typeface="Calibri"/>
              </a:rPr>
              <a:t>2,5 km de vía, 84.805 m2 de espacio público y 4,59 km de ciclorruta, 1 puente peatonal, 3 estación, 3 cicloparqueadero</a:t>
            </a:r>
            <a:endParaRPr sz="1500">
              <a:solidFill>
                <a:schemeClr val="dk1"/>
              </a:solidFill>
              <a:latin typeface="Calibri"/>
              <a:ea typeface="Calibri"/>
              <a:cs typeface="Calibri"/>
              <a:sym typeface="Calibri"/>
            </a:endParaRPr>
          </a:p>
        </p:txBody>
      </p:sp>
      <p:sp>
        <p:nvSpPr>
          <p:cNvPr id="776" name="Google Shape;776;p38"/>
          <p:cNvSpPr txBox="1"/>
          <p:nvPr/>
        </p:nvSpPr>
        <p:spPr>
          <a:xfrm>
            <a:off x="1160972" y="781112"/>
            <a:ext cx="3466077"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400">
                <a:solidFill>
                  <a:schemeClr val="dk1"/>
                </a:solidFill>
                <a:latin typeface="Calibri"/>
                <a:ea typeface="Calibri"/>
                <a:cs typeface="Calibri"/>
                <a:sym typeface="Calibri"/>
              </a:rPr>
              <a:t>CONTRATO OBRA: </a:t>
            </a:r>
            <a:r>
              <a:rPr lang="es-CO" sz="1400">
                <a:solidFill>
                  <a:schemeClr val="dk1"/>
                </a:solidFill>
                <a:latin typeface="Calibri"/>
                <a:ea typeface="Calibri"/>
                <a:cs typeface="Calibri"/>
                <a:sym typeface="Calibri"/>
              </a:rPr>
              <a:t>IDU-1647-2020</a:t>
            </a:r>
            <a:endParaRPr/>
          </a:p>
          <a:p>
            <a:pPr indent="0" lvl="0" marL="0" marR="0" rtl="0" algn="l">
              <a:spcBef>
                <a:spcPts val="0"/>
              </a:spcBef>
              <a:spcAft>
                <a:spcPts val="0"/>
              </a:spcAft>
              <a:buNone/>
            </a:pPr>
            <a:r>
              <a:rPr b="1" lang="es-CO" sz="1400">
                <a:solidFill>
                  <a:schemeClr val="dk1"/>
                </a:solidFill>
                <a:latin typeface="Calibri"/>
                <a:ea typeface="Calibri"/>
                <a:cs typeface="Calibri"/>
                <a:sym typeface="Calibri"/>
              </a:rPr>
              <a:t>CONTRATO INTERVENTORÍA: </a:t>
            </a:r>
            <a:r>
              <a:rPr lang="es-CO" sz="1400">
                <a:solidFill>
                  <a:schemeClr val="dk1"/>
                </a:solidFill>
                <a:latin typeface="Calibri"/>
                <a:ea typeface="Calibri"/>
                <a:cs typeface="Calibri"/>
                <a:sym typeface="Calibri"/>
              </a:rPr>
              <a:t>IDU-1667-2020</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77" name="Google Shape;777;p38"/>
          <p:cNvSpPr txBox="1"/>
          <p:nvPr/>
        </p:nvSpPr>
        <p:spPr>
          <a:xfrm>
            <a:off x="1120698" y="5351574"/>
            <a:ext cx="241861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400">
                <a:solidFill>
                  <a:srgbClr val="3F3F3F"/>
                </a:solidFill>
                <a:latin typeface="Calibri"/>
                <a:ea typeface="Calibri"/>
                <a:cs typeface="Calibri"/>
                <a:sym typeface="Calibri"/>
              </a:rPr>
              <a:t>*Incluye valor de interventoría</a:t>
            </a:r>
            <a:endParaRPr sz="1400">
              <a:solidFill>
                <a:srgbClr val="595959"/>
              </a:solidFill>
              <a:latin typeface="Calibri"/>
              <a:ea typeface="Calibri"/>
              <a:cs typeface="Calibri"/>
              <a:sym typeface="Calibri"/>
            </a:endParaRPr>
          </a:p>
        </p:txBody>
      </p:sp>
      <p:sp>
        <p:nvSpPr>
          <p:cNvPr id="778" name="Google Shape;778;p38"/>
          <p:cNvSpPr txBox="1"/>
          <p:nvPr/>
        </p:nvSpPr>
        <p:spPr>
          <a:xfrm>
            <a:off x="1160678" y="5881846"/>
            <a:ext cx="506818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600">
                <a:solidFill>
                  <a:srgbClr val="008080"/>
                </a:solidFill>
                <a:latin typeface="Calibri"/>
                <a:ea typeface="Calibri"/>
                <a:cs typeface="Calibri"/>
                <a:sym typeface="Calibri"/>
              </a:rPr>
              <a:t>Fecha de Finalización Proyectada:</a:t>
            </a:r>
            <a:endParaRPr/>
          </a:p>
          <a:p>
            <a:pPr indent="0" lvl="0" marL="0" marR="0" rtl="0" algn="l">
              <a:spcBef>
                <a:spcPts val="0"/>
              </a:spcBef>
              <a:spcAft>
                <a:spcPts val="0"/>
              </a:spcAft>
              <a:buNone/>
            </a:pPr>
            <a:r>
              <a:rPr lang="es-CO" sz="1600">
                <a:solidFill>
                  <a:srgbClr val="008080"/>
                </a:solidFill>
                <a:latin typeface="Calibri"/>
                <a:ea typeface="Calibri"/>
                <a:cs typeface="Calibri"/>
                <a:sym typeface="Calibri"/>
              </a:rPr>
              <a:t>Obra </a:t>
            </a:r>
            <a:r>
              <a:rPr b="1" lang="es-CO" sz="1600">
                <a:solidFill>
                  <a:srgbClr val="008080"/>
                </a:solidFill>
                <a:latin typeface="Calibri"/>
                <a:ea typeface="Calibri"/>
                <a:cs typeface="Calibri"/>
                <a:sym typeface="Calibri"/>
              </a:rPr>
              <a:t>			</a:t>
            </a:r>
            <a:r>
              <a:rPr lang="es-CO" sz="1600">
                <a:solidFill>
                  <a:schemeClr val="dk1"/>
                </a:solidFill>
                <a:latin typeface="Calibri"/>
                <a:ea typeface="Calibri"/>
                <a:cs typeface="Calibri"/>
                <a:sym typeface="Calibri"/>
              </a:rPr>
              <a:t>25 de diciembre 2022</a:t>
            </a:r>
            <a:endParaRPr/>
          </a:p>
          <a:p>
            <a:pPr indent="0" lvl="0" marL="0" marR="0" rtl="0" algn="l">
              <a:spcBef>
                <a:spcPts val="0"/>
              </a:spcBef>
              <a:spcAft>
                <a:spcPts val="0"/>
              </a:spcAft>
              <a:buNone/>
            </a:pPr>
            <a:r>
              <a:rPr lang="es-CO" sz="1600">
                <a:solidFill>
                  <a:srgbClr val="008080"/>
                </a:solidFill>
                <a:latin typeface="Calibri"/>
                <a:ea typeface="Calibri"/>
                <a:cs typeface="Calibri"/>
                <a:sym typeface="Calibri"/>
              </a:rPr>
              <a:t>Mantenimiento/Recibo</a:t>
            </a:r>
            <a:r>
              <a:rPr b="1" lang="es-CO" sz="1600">
                <a:solidFill>
                  <a:srgbClr val="008080"/>
                </a:solidFill>
                <a:latin typeface="Calibri"/>
                <a:ea typeface="Calibri"/>
                <a:cs typeface="Calibri"/>
                <a:sym typeface="Calibri"/>
              </a:rPr>
              <a:t>	</a:t>
            </a:r>
            <a:r>
              <a:rPr lang="es-CO" sz="1600">
                <a:solidFill>
                  <a:schemeClr val="dk1"/>
                </a:solidFill>
                <a:latin typeface="Calibri"/>
                <a:ea typeface="Calibri"/>
                <a:cs typeface="Calibri"/>
                <a:sym typeface="Calibri"/>
              </a:rPr>
              <a:t>25 de diciembre 2027</a:t>
            </a:r>
            <a:endParaRPr/>
          </a:p>
        </p:txBody>
      </p:sp>
      <p:sp>
        <p:nvSpPr>
          <p:cNvPr id="779" name="Google Shape;779;p38"/>
          <p:cNvSpPr txBox="1"/>
          <p:nvPr/>
        </p:nvSpPr>
        <p:spPr>
          <a:xfrm>
            <a:off x="1160972" y="1503268"/>
            <a:ext cx="5462035" cy="81560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700">
                <a:solidFill>
                  <a:srgbClr val="008080"/>
                </a:solidFill>
                <a:latin typeface="Calibri"/>
                <a:ea typeface="Calibri"/>
                <a:cs typeface="Calibri"/>
                <a:sym typeface="Calibri"/>
              </a:rPr>
              <a:t>Objeto: </a:t>
            </a:r>
            <a:r>
              <a:rPr lang="es-CO" sz="1500">
                <a:solidFill>
                  <a:schemeClr val="dk1"/>
                </a:solidFill>
                <a:latin typeface="Calibri"/>
                <a:ea typeface="Calibri"/>
                <a:cs typeface="Calibri"/>
                <a:sym typeface="Calibri"/>
              </a:rPr>
              <a:t>Construcción para la adecuación al sistema Transmilenio de la Troncal Avenida Ciudad de Cali Tramo 1, entre la Avenida Bosa y la Avenida Villavicencio y obras complementarias en Bogotá D.C.</a:t>
            </a:r>
            <a:endParaRPr sz="1500">
              <a:solidFill>
                <a:schemeClr val="dk1"/>
              </a:solidFill>
              <a:latin typeface="Calibri"/>
              <a:ea typeface="Calibri"/>
              <a:cs typeface="Calibri"/>
              <a:sym typeface="Calibri"/>
            </a:endParaRPr>
          </a:p>
        </p:txBody>
      </p:sp>
      <p:sp>
        <p:nvSpPr>
          <p:cNvPr id="780" name="Google Shape;780;p38"/>
          <p:cNvSpPr txBox="1"/>
          <p:nvPr/>
        </p:nvSpPr>
        <p:spPr>
          <a:xfrm>
            <a:off x="1138885" y="4103916"/>
            <a:ext cx="5440242"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700">
                <a:solidFill>
                  <a:srgbClr val="008080"/>
                </a:solidFill>
                <a:latin typeface="Calibri"/>
                <a:ea typeface="Calibri"/>
                <a:cs typeface="Calibri"/>
                <a:sym typeface="Calibri"/>
              </a:rPr>
              <a:t>Localización:</a:t>
            </a:r>
            <a:r>
              <a:rPr lang="es-CO" sz="1700">
                <a:solidFill>
                  <a:schemeClr val="dk1"/>
                </a:solidFill>
                <a:latin typeface="Calibri"/>
                <a:ea typeface="Calibri"/>
                <a:cs typeface="Calibri"/>
                <a:sym typeface="Calibri"/>
              </a:rPr>
              <a:t> </a:t>
            </a:r>
            <a:r>
              <a:rPr lang="es-CO" sz="1500">
                <a:solidFill>
                  <a:schemeClr val="dk1"/>
                </a:solidFill>
                <a:latin typeface="Calibri"/>
                <a:ea typeface="Calibri"/>
                <a:cs typeface="Calibri"/>
                <a:sym typeface="Calibri"/>
              </a:rPr>
              <a:t>Avenida Ciudad de Cali entre Avenida Bosa y Avenida Villavicencio</a:t>
            </a:r>
            <a:endParaRPr sz="1500">
              <a:solidFill>
                <a:schemeClr val="dk1"/>
              </a:solidFill>
              <a:latin typeface="Calibri"/>
              <a:ea typeface="Calibri"/>
              <a:cs typeface="Calibri"/>
              <a:sym typeface="Calibri"/>
            </a:endParaRPr>
          </a:p>
        </p:txBody>
      </p:sp>
      <p:sp>
        <p:nvSpPr>
          <p:cNvPr id="781" name="Google Shape;781;p38"/>
          <p:cNvSpPr txBox="1"/>
          <p:nvPr/>
        </p:nvSpPr>
        <p:spPr>
          <a:xfrm>
            <a:off x="1138885" y="5625962"/>
            <a:ext cx="441967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600">
                <a:solidFill>
                  <a:srgbClr val="008080"/>
                </a:solidFill>
                <a:latin typeface="Calibri"/>
                <a:ea typeface="Calibri"/>
                <a:cs typeface="Calibri"/>
                <a:sym typeface="Calibri"/>
              </a:rPr>
              <a:t>Fecha de inicio: 		</a:t>
            </a:r>
            <a:r>
              <a:rPr lang="es-CO" sz="1600">
                <a:solidFill>
                  <a:schemeClr val="dk1"/>
                </a:solidFill>
                <a:latin typeface="Calibri"/>
                <a:ea typeface="Calibri"/>
                <a:cs typeface="Calibri"/>
                <a:sym typeface="Calibri"/>
              </a:rPr>
              <a:t>26 de enero 2021</a:t>
            </a:r>
            <a:endParaRPr/>
          </a:p>
        </p:txBody>
      </p:sp>
      <p:sp>
        <p:nvSpPr>
          <p:cNvPr id="782" name="Google Shape;782;p38"/>
          <p:cNvSpPr txBox="1"/>
          <p:nvPr/>
        </p:nvSpPr>
        <p:spPr>
          <a:xfrm>
            <a:off x="1160678" y="1218365"/>
            <a:ext cx="5440242" cy="36933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800">
                <a:solidFill>
                  <a:srgbClr val="008080"/>
                </a:solidFill>
                <a:latin typeface="Calibri"/>
                <a:ea typeface="Calibri"/>
                <a:cs typeface="Calibri"/>
                <a:sym typeface="Calibri"/>
              </a:rPr>
              <a:t>Estado:</a:t>
            </a:r>
            <a:r>
              <a:rPr lang="es-CO" sz="1800">
                <a:solidFill>
                  <a:schemeClr val="dk1"/>
                </a:solidFill>
                <a:latin typeface="Calibri"/>
                <a:ea typeface="Calibri"/>
                <a:cs typeface="Calibri"/>
                <a:sym typeface="Calibri"/>
              </a:rPr>
              <a:t> </a:t>
            </a:r>
            <a:r>
              <a:rPr lang="es-CO" sz="1600">
                <a:solidFill>
                  <a:schemeClr val="dk1"/>
                </a:solidFill>
                <a:latin typeface="Calibri"/>
                <a:ea typeface="Calibri"/>
                <a:cs typeface="Calibri"/>
                <a:sym typeface="Calibri"/>
              </a:rPr>
              <a:t>Construcción (En Ejecución)</a:t>
            </a:r>
            <a:endParaRPr sz="1600">
              <a:solidFill>
                <a:schemeClr val="dk1"/>
              </a:solidFill>
              <a:latin typeface="Calibri"/>
              <a:ea typeface="Calibri"/>
              <a:cs typeface="Calibri"/>
              <a:sym typeface="Calibri"/>
            </a:endParaRPr>
          </a:p>
        </p:txBody>
      </p:sp>
      <p:pic>
        <p:nvPicPr>
          <p:cNvPr descr="https://lh3.googleusercontent.com/vLCQuRYnL-68r9ga3jwKvq-339oUU1cOcamobKaD3Da_yYdM-ywvKBDdEJWrSCtosJktn_KS2hHOQeFSye2PIlI_uva5JizItWrtsvfelEZv8x1pdlpInh_6g3AZNe701GcnIX_MQlJfsTbLLQ" id="783" name="Google Shape;783;p38"/>
          <p:cNvPicPr preferRelativeResize="0"/>
          <p:nvPr/>
        </p:nvPicPr>
        <p:blipFill rotWithShape="1">
          <a:blip r:embed="rId3">
            <a:alphaModFix/>
          </a:blip>
          <a:srcRect b="0" l="0" r="0" t="0"/>
          <a:stretch/>
        </p:blipFill>
        <p:spPr>
          <a:xfrm>
            <a:off x="6802933" y="2227468"/>
            <a:ext cx="4927104" cy="270078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39"/>
          <p:cNvSpPr txBox="1"/>
          <p:nvPr>
            <p:ph type="title"/>
          </p:nvPr>
        </p:nvSpPr>
        <p:spPr>
          <a:xfrm>
            <a:off x="1430431" y="435225"/>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TM CIUDAD DE CALI -LOTE 2</a:t>
            </a:r>
            <a:endParaRPr/>
          </a:p>
        </p:txBody>
      </p:sp>
      <p:sp>
        <p:nvSpPr>
          <p:cNvPr id="790" name="Google Shape;790;p39"/>
          <p:cNvSpPr/>
          <p:nvPr/>
        </p:nvSpPr>
        <p:spPr>
          <a:xfrm>
            <a:off x="675020" y="24404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rPr b="1" lang="es-CO" sz="2700">
                <a:solidFill>
                  <a:schemeClr val="lt1"/>
                </a:solidFill>
                <a:latin typeface="Calibri"/>
                <a:ea typeface="Calibri"/>
                <a:cs typeface="Calibri"/>
                <a:sym typeface="Calibri"/>
              </a:rPr>
              <a:t>6</a:t>
            </a:r>
            <a:endParaRPr b="1" sz="2700">
              <a:solidFill>
                <a:schemeClr val="lt1"/>
              </a:solidFill>
              <a:latin typeface="Calibri"/>
              <a:ea typeface="Calibri"/>
              <a:cs typeface="Calibri"/>
              <a:sym typeface="Calibri"/>
            </a:endParaRPr>
          </a:p>
        </p:txBody>
      </p:sp>
      <p:sp>
        <p:nvSpPr>
          <p:cNvPr id="791" name="Google Shape;791;p39"/>
          <p:cNvSpPr txBox="1"/>
          <p:nvPr/>
        </p:nvSpPr>
        <p:spPr>
          <a:xfrm>
            <a:off x="1573762" y="1449082"/>
            <a:ext cx="742189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400">
                <a:solidFill>
                  <a:schemeClr val="dk1"/>
                </a:solidFill>
                <a:latin typeface="Calibri"/>
                <a:ea typeface="Calibri"/>
                <a:cs typeface="Calibri"/>
                <a:sym typeface="Calibri"/>
              </a:rPr>
              <a:t>CONTRATO OBRA: </a:t>
            </a:r>
            <a:r>
              <a:rPr lang="es-CO" sz="1400">
                <a:solidFill>
                  <a:schemeClr val="dk1"/>
                </a:solidFill>
                <a:latin typeface="Calibri"/>
                <a:ea typeface="Calibri"/>
                <a:cs typeface="Calibri"/>
                <a:sym typeface="Calibri"/>
              </a:rPr>
              <a:t>IDU-1647-2020   </a:t>
            </a:r>
            <a:r>
              <a:rPr b="1" lang="es-CO" sz="1400">
                <a:solidFill>
                  <a:schemeClr val="dk1"/>
                </a:solidFill>
                <a:latin typeface="Calibri"/>
                <a:ea typeface="Calibri"/>
                <a:cs typeface="Calibri"/>
                <a:sym typeface="Calibri"/>
              </a:rPr>
              <a:t>CONTRATO INTERVENTORÍA: </a:t>
            </a:r>
            <a:r>
              <a:rPr lang="es-CO" sz="1400">
                <a:solidFill>
                  <a:schemeClr val="dk1"/>
                </a:solidFill>
                <a:latin typeface="Calibri"/>
                <a:ea typeface="Calibri"/>
                <a:cs typeface="Calibri"/>
                <a:sym typeface="Calibri"/>
              </a:rPr>
              <a:t>IDU-1667-2020</a:t>
            </a:r>
            <a:endParaRPr/>
          </a:p>
        </p:txBody>
      </p:sp>
      <p:sp>
        <p:nvSpPr>
          <p:cNvPr id="792" name="Google Shape;792;p39"/>
          <p:cNvSpPr txBox="1"/>
          <p:nvPr/>
        </p:nvSpPr>
        <p:spPr>
          <a:xfrm>
            <a:off x="1324220" y="902789"/>
            <a:ext cx="71634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TEMAS ESPECÍFICOS DEL PROYECTO DE RELEVANCIA PARA LA COMUNIDAD</a:t>
            </a:r>
            <a:endParaRPr/>
          </a:p>
        </p:txBody>
      </p:sp>
      <p:sp>
        <p:nvSpPr>
          <p:cNvPr id="793" name="Google Shape;793;p39"/>
          <p:cNvSpPr txBox="1"/>
          <p:nvPr/>
        </p:nvSpPr>
        <p:spPr>
          <a:xfrm>
            <a:off x="1430431" y="1957673"/>
            <a:ext cx="273613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BENEFICIOS DEL PROYECTO</a:t>
            </a:r>
            <a:endParaRPr/>
          </a:p>
        </p:txBody>
      </p:sp>
      <p:sp>
        <p:nvSpPr>
          <p:cNvPr id="794" name="Google Shape;794;p39"/>
          <p:cNvSpPr txBox="1"/>
          <p:nvPr/>
        </p:nvSpPr>
        <p:spPr>
          <a:xfrm>
            <a:off x="1233907" y="2527819"/>
            <a:ext cx="10218423" cy="1277253"/>
          </a:xfrm>
          <a:prstGeom prst="rect">
            <a:avLst/>
          </a:prstGeom>
          <a:noFill/>
          <a:ln>
            <a:noFill/>
          </a:ln>
        </p:spPr>
        <p:txBody>
          <a:bodyPr anchorCtr="0" anchor="t" bIns="22850" lIns="45700" spcFirstLastPara="1" rIns="45700" wrap="square" tIns="22850">
            <a:spAutoFit/>
          </a:bodyPr>
          <a:lstStyle/>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Disminución de los tiempos de viaje.</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Ampliación del perfil vial dando cabida a nuevos carriles de tráfico mixto y los carriles exclusivos de Transmilenio</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Renovación del espacio público,  incorporación de nuevos andenes, cicloruta en el costado occidental, cicloparqueaderos, zonas verdes, mobiliario y arborización, haciendo de este un espacio incluyente y amigable mejorando así la calidad de vida de los ciudadanos. </a:t>
            </a:r>
            <a:endParaRPr sz="1600">
              <a:solidFill>
                <a:schemeClr val="dk1"/>
              </a:solidFill>
              <a:latin typeface="Calibri"/>
              <a:ea typeface="Calibri"/>
              <a:cs typeface="Calibri"/>
              <a:sym typeface="Calibri"/>
            </a:endParaRPr>
          </a:p>
        </p:txBody>
      </p:sp>
      <p:pic>
        <p:nvPicPr>
          <p:cNvPr descr="https://lh6.googleusercontent.com/4qmgKoV66BsbbkEL1yS8JaArNB8rl6DcJRp62v2wrccET84qENAxpo2hBOUajfex5c_3P_-8fytH5SOjYKcgxEckF4LK7qK6uGqrrdCJ7Uec8QOylhWszsna9scYryDAv6a7Ds2uht1Kp3dI4A" id="795" name="Google Shape;795;p39"/>
          <p:cNvPicPr preferRelativeResize="0"/>
          <p:nvPr/>
        </p:nvPicPr>
        <p:blipFill rotWithShape="1">
          <a:blip r:embed="rId3">
            <a:alphaModFix/>
          </a:blip>
          <a:srcRect b="25291" l="0" r="0" t="0"/>
          <a:stretch/>
        </p:blipFill>
        <p:spPr>
          <a:xfrm>
            <a:off x="3725332" y="3805072"/>
            <a:ext cx="4693001" cy="284769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
          <p:cNvSpPr txBox="1"/>
          <p:nvPr>
            <p:ph type="title"/>
          </p:nvPr>
        </p:nvSpPr>
        <p:spPr>
          <a:xfrm>
            <a:off x="1430431" y="435225"/>
            <a:ext cx="7418922" cy="6188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94456"/>
              </a:buClr>
              <a:buSzPts val="2200"/>
              <a:buFont typeface="Calibri"/>
              <a:buNone/>
            </a:pPr>
            <a:r>
              <a:rPr lang="es-CO"/>
              <a:t>ESTADO DE LA MALLA VIAL ARTERIAL KENNEDY</a:t>
            </a:r>
            <a:endParaRPr/>
          </a:p>
        </p:txBody>
      </p:sp>
      <p:sp>
        <p:nvSpPr>
          <p:cNvPr id="288" name="Google Shape;288;p4"/>
          <p:cNvSpPr txBox="1"/>
          <p:nvPr>
            <p:ph idx="5" type="body"/>
          </p:nvPr>
        </p:nvSpPr>
        <p:spPr>
          <a:xfrm>
            <a:off x="717714" y="527162"/>
            <a:ext cx="517559" cy="43500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000"/>
              <a:buNone/>
            </a:pPr>
            <a:r>
              <a:rPr lang="es-CO"/>
              <a:t>1</a:t>
            </a:r>
            <a:endParaRPr/>
          </a:p>
        </p:txBody>
      </p:sp>
      <p:pic>
        <p:nvPicPr>
          <p:cNvPr id="289" name="Google Shape;289;p4"/>
          <p:cNvPicPr preferRelativeResize="0"/>
          <p:nvPr/>
        </p:nvPicPr>
        <p:blipFill rotWithShape="1">
          <a:blip r:embed="rId3">
            <a:alphaModFix/>
          </a:blip>
          <a:srcRect b="3117" l="1245" r="1124" t="1500"/>
          <a:stretch/>
        </p:blipFill>
        <p:spPr>
          <a:xfrm>
            <a:off x="1595323" y="1159033"/>
            <a:ext cx="8904158" cy="458699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40"/>
          <p:cNvSpPr txBox="1"/>
          <p:nvPr>
            <p:ph type="title"/>
          </p:nvPr>
        </p:nvSpPr>
        <p:spPr>
          <a:xfrm>
            <a:off x="1430431" y="435225"/>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TM CIUDAD DE CALI -LOTE 3</a:t>
            </a:r>
            <a:endParaRPr/>
          </a:p>
        </p:txBody>
      </p:sp>
      <p:sp>
        <p:nvSpPr>
          <p:cNvPr id="802" name="Google Shape;802;p40"/>
          <p:cNvSpPr/>
          <p:nvPr/>
        </p:nvSpPr>
        <p:spPr>
          <a:xfrm>
            <a:off x="675020" y="24404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rPr b="1" lang="es-CO" sz="2700">
                <a:solidFill>
                  <a:schemeClr val="lt1"/>
                </a:solidFill>
                <a:latin typeface="Calibri"/>
                <a:ea typeface="Calibri"/>
                <a:cs typeface="Calibri"/>
                <a:sym typeface="Calibri"/>
              </a:rPr>
              <a:t>6</a:t>
            </a:r>
            <a:endParaRPr b="1" sz="2700">
              <a:solidFill>
                <a:schemeClr val="lt1"/>
              </a:solidFill>
              <a:latin typeface="Calibri"/>
              <a:ea typeface="Calibri"/>
              <a:cs typeface="Calibri"/>
              <a:sym typeface="Calibri"/>
            </a:endParaRPr>
          </a:p>
        </p:txBody>
      </p:sp>
      <p:sp>
        <p:nvSpPr>
          <p:cNvPr id="803" name="Google Shape;803;p40"/>
          <p:cNvSpPr txBox="1"/>
          <p:nvPr/>
        </p:nvSpPr>
        <p:spPr>
          <a:xfrm>
            <a:off x="1160972" y="2227468"/>
            <a:ext cx="5462035" cy="2154416"/>
          </a:xfrm>
          <a:prstGeom prst="rect">
            <a:avLst/>
          </a:prstGeom>
          <a:noFill/>
          <a:ln>
            <a:noFill/>
          </a:ln>
        </p:spPr>
        <p:txBody>
          <a:bodyPr anchorCtr="0" anchor="t" bIns="22850" lIns="45700" spcFirstLastPara="1" rIns="45700" wrap="square" tIns="22850">
            <a:spAutoFit/>
          </a:bodyPr>
          <a:lstStyle/>
          <a:p>
            <a:pPr indent="0" lvl="0" marL="0" marR="0" rtl="0" algn="l">
              <a:spcBef>
                <a:spcPts val="0"/>
              </a:spcBef>
              <a:spcAft>
                <a:spcPts val="0"/>
              </a:spcAft>
              <a:buNone/>
            </a:pPr>
            <a:r>
              <a:rPr b="1" lang="es-CO" sz="1700">
                <a:solidFill>
                  <a:srgbClr val="008080"/>
                </a:solidFill>
                <a:latin typeface="Calibri"/>
                <a:ea typeface="Calibri"/>
                <a:cs typeface="Calibri"/>
                <a:sym typeface="Calibri"/>
              </a:rPr>
              <a:t>Descripción del Proyecto:</a:t>
            </a:r>
            <a:endParaRPr/>
          </a:p>
          <a:p>
            <a:pPr indent="0" lvl="0" marL="0" marR="0" rtl="0" algn="just">
              <a:spcBef>
                <a:spcPts val="0"/>
              </a:spcBef>
              <a:spcAft>
                <a:spcPts val="0"/>
              </a:spcAft>
              <a:buNone/>
            </a:pPr>
            <a:r>
              <a:rPr lang="es-CO" sz="1500">
                <a:solidFill>
                  <a:schemeClr val="dk1"/>
                </a:solidFill>
                <a:latin typeface="Calibri"/>
                <a:ea typeface="Calibri"/>
                <a:cs typeface="Calibri"/>
                <a:sym typeface="Calibri"/>
              </a:rPr>
              <a:t>Construcción del TM por la avenida Ciudad de Cali entre la avenida Villavicencio y la avenida Manuel Cepeda Vargas, con 1,67 km de Longitud total del tramo, 6,65 Km/carril de Longitud de carriles de Transmilenio, 8,11 Km/carril de Longitud de carriles mixtos, respecto a Longitud de Ciclorruta nueva: 1202,33 M de andén y 1664,92 M continua. Por otra parte, 31906,5 M2 de espacio público, 5738,34 M2 de área verdes, 2 estaciones, 8 taquillas externas y 1 ciclo estaciones. "</a:t>
            </a:r>
            <a:endParaRPr/>
          </a:p>
        </p:txBody>
      </p:sp>
      <p:sp>
        <p:nvSpPr>
          <p:cNvPr id="804" name="Google Shape;804;p40"/>
          <p:cNvSpPr txBox="1"/>
          <p:nvPr/>
        </p:nvSpPr>
        <p:spPr>
          <a:xfrm>
            <a:off x="1138885" y="5188040"/>
            <a:ext cx="5322181" cy="333384"/>
          </a:xfrm>
          <a:prstGeom prst="rect">
            <a:avLst/>
          </a:prstGeom>
          <a:noFill/>
          <a:ln>
            <a:noFill/>
          </a:ln>
        </p:spPr>
        <p:txBody>
          <a:bodyPr anchorCtr="0" anchor="t" bIns="22850" lIns="45700" spcFirstLastPara="1" rIns="45700" wrap="square" tIns="22850">
            <a:noAutofit/>
          </a:bodyPr>
          <a:lstStyle/>
          <a:p>
            <a:pPr indent="0" lvl="0" marL="0" marR="0" rtl="0" algn="l">
              <a:lnSpc>
                <a:spcPct val="90000"/>
              </a:lnSpc>
              <a:spcBef>
                <a:spcPts val="0"/>
              </a:spcBef>
              <a:spcAft>
                <a:spcPts val="0"/>
              </a:spcAft>
              <a:buNone/>
            </a:pPr>
            <a:r>
              <a:rPr b="1" lang="es-CO" sz="1600">
                <a:solidFill>
                  <a:srgbClr val="008080"/>
                </a:solidFill>
                <a:latin typeface="Calibri"/>
                <a:ea typeface="Calibri"/>
                <a:cs typeface="Calibri"/>
                <a:sym typeface="Calibri"/>
              </a:rPr>
              <a:t>*Valor del proyecto: </a:t>
            </a:r>
            <a:r>
              <a:rPr b="1" lang="es-CO" sz="1600">
                <a:solidFill>
                  <a:srgbClr val="3F3F3F"/>
                </a:solidFill>
                <a:latin typeface="Calibri"/>
                <a:ea typeface="Calibri"/>
                <a:cs typeface="Calibri"/>
                <a:sym typeface="Calibri"/>
              </a:rPr>
              <a:t>	</a:t>
            </a:r>
            <a:r>
              <a:rPr lang="es-CO" sz="1600">
                <a:solidFill>
                  <a:schemeClr val="dk1"/>
                </a:solidFill>
                <a:latin typeface="Calibri"/>
                <a:ea typeface="Calibri"/>
                <a:cs typeface="Calibri"/>
                <a:sym typeface="Calibri"/>
              </a:rPr>
              <a:t>$ 141.953.207.975</a:t>
            </a:r>
            <a:r>
              <a:rPr b="1" lang="es-CO" sz="1600">
                <a:solidFill>
                  <a:srgbClr val="3F3F3F"/>
                </a:solidFill>
                <a:latin typeface="Calibri"/>
                <a:ea typeface="Calibri"/>
                <a:cs typeface="Calibri"/>
                <a:sym typeface="Calibri"/>
              </a:rPr>
              <a:t>	</a:t>
            </a:r>
            <a:endParaRPr/>
          </a:p>
          <a:p>
            <a:pPr indent="0" lvl="0" marL="0" marR="0" rtl="0" algn="l">
              <a:lnSpc>
                <a:spcPct val="90000"/>
              </a:lnSpc>
              <a:spcBef>
                <a:spcPts val="1000"/>
              </a:spcBef>
              <a:spcAft>
                <a:spcPts val="0"/>
              </a:spcAft>
              <a:buNone/>
            </a:pPr>
            <a:r>
              <a:t/>
            </a:r>
            <a:endParaRPr sz="1800">
              <a:solidFill>
                <a:srgbClr val="595959"/>
              </a:solidFill>
              <a:latin typeface="Calibri"/>
              <a:ea typeface="Calibri"/>
              <a:cs typeface="Calibri"/>
              <a:sym typeface="Calibri"/>
            </a:endParaRPr>
          </a:p>
        </p:txBody>
      </p:sp>
      <p:sp>
        <p:nvSpPr>
          <p:cNvPr id="805" name="Google Shape;805;p40"/>
          <p:cNvSpPr txBox="1"/>
          <p:nvPr/>
        </p:nvSpPr>
        <p:spPr>
          <a:xfrm>
            <a:off x="1160678" y="4597846"/>
            <a:ext cx="5620462"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700">
                <a:solidFill>
                  <a:srgbClr val="008080"/>
                </a:solidFill>
                <a:latin typeface="Calibri"/>
                <a:ea typeface="Calibri"/>
                <a:cs typeface="Calibri"/>
                <a:sym typeface="Calibri"/>
              </a:rPr>
              <a:t>Meta Física: </a:t>
            </a:r>
            <a:r>
              <a:rPr lang="es-CO" sz="1500">
                <a:solidFill>
                  <a:schemeClr val="dk1"/>
                </a:solidFill>
                <a:latin typeface="Calibri"/>
                <a:ea typeface="Calibri"/>
                <a:cs typeface="Calibri"/>
                <a:sym typeface="Calibri"/>
              </a:rPr>
              <a:t>1,67 km de vía, 31.906 m2 de espacio público y 2,86 km de ciclorruta, 2 estaciones, 1 cicloparqueadero</a:t>
            </a:r>
            <a:endParaRPr sz="1500">
              <a:solidFill>
                <a:schemeClr val="dk1"/>
              </a:solidFill>
              <a:latin typeface="Calibri"/>
              <a:ea typeface="Calibri"/>
              <a:cs typeface="Calibri"/>
              <a:sym typeface="Calibri"/>
            </a:endParaRPr>
          </a:p>
        </p:txBody>
      </p:sp>
      <p:sp>
        <p:nvSpPr>
          <p:cNvPr id="806" name="Google Shape;806;p40"/>
          <p:cNvSpPr txBox="1"/>
          <p:nvPr/>
        </p:nvSpPr>
        <p:spPr>
          <a:xfrm>
            <a:off x="1160972" y="781112"/>
            <a:ext cx="604274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400">
                <a:solidFill>
                  <a:schemeClr val="dk1"/>
                </a:solidFill>
                <a:latin typeface="Calibri"/>
                <a:ea typeface="Calibri"/>
                <a:cs typeface="Calibri"/>
                <a:sym typeface="Calibri"/>
              </a:rPr>
              <a:t>CONTRATO OBRA: </a:t>
            </a:r>
            <a:r>
              <a:rPr lang="es-CO" sz="1400">
                <a:solidFill>
                  <a:schemeClr val="dk1"/>
                </a:solidFill>
                <a:latin typeface="Calibri"/>
                <a:ea typeface="Calibri"/>
                <a:cs typeface="Calibri"/>
                <a:sym typeface="Calibri"/>
              </a:rPr>
              <a:t>IDU-1653-2020  </a:t>
            </a:r>
            <a:r>
              <a:rPr b="1" lang="es-CO" sz="1400">
                <a:solidFill>
                  <a:schemeClr val="dk1"/>
                </a:solidFill>
                <a:latin typeface="Calibri"/>
                <a:ea typeface="Calibri"/>
                <a:cs typeface="Calibri"/>
                <a:sym typeface="Calibri"/>
              </a:rPr>
              <a:t>CONTRATO INTERVENTORÍA: </a:t>
            </a:r>
            <a:r>
              <a:rPr lang="es-CO" sz="1400">
                <a:solidFill>
                  <a:schemeClr val="dk1"/>
                </a:solidFill>
                <a:latin typeface="Calibri"/>
                <a:ea typeface="Calibri"/>
                <a:cs typeface="Calibri"/>
                <a:sym typeface="Calibri"/>
              </a:rPr>
              <a:t>IDU-1674-2020</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07" name="Google Shape;807;p40"/>
          <p:cNvSpPr txBox="1"/>
          <p:nvPr/>
        </p:nvSpPr>
        <p:spPr>
          <a:xfrm>
            <a:off x="1120698" y="5351574"/>
            <a:ext cx="241861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400">
                <a:solidFill>
                  <a:srgbClr val="3F3F3F"/>
                </a:solidFill>
                <a:latin typeface="Calibri"/>
                <a:ea typeface="Calibri"/>
                <a:cs typeface="Calibri"/>
                <a:sym typeface="Calibri"/>
              </a:rPr>
              <a:t>*Incluye valor de interventoría</a:t>
            </a:r>
            <a:endParaRPr sz="1400">
              <a:solidFill>
                <a:srgbClr val="595959"/>
              </a:solidFill>
              <a:latin typeface="Calibri"/>
              <a:ea typeface="Calibri"/>
              <a:cs typeface="Calibri"/>
              <a:sym typeface="Calibri"/>
            </a:endParaRPr>
          </a:p>
        </p:txBody>
      </p:sp>
      <p:sp>
        <p:nvSpPr>
          <p:cNvPr id="808" name="Google Shape;808;p40"/>
          <p:cNvSpPr txBox="1"/>
          <p:nvPr/>
        </p:nvSpPr>
        <p:spPr>
          <a:xfrm>
            <a:off x="1138885" y="5871215"/>
            <a:ext cx="506818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600">
                <a:solidFill>
                  <a:srgbClr val="008080"/>
                </a:solidFill>
                <a:latin typeface="Calibri"/>
                <a:ea typeface="Calibri"/>
                <a:cs typeface="Calibri"/>
                <a:sym typeface="Calibri"/>
              </a:rPr>
              <a:t>Fecha de Finalización Proyectada:</a:t>
            </a:r>
            <a:endParaRPr/>
          </a:p>
          <a:p>
            <a:pPr indent="0" lvl="0" marL="0" marR="0" rtl="0" algn="l">
              <a:spcBef>
                <a:spcPts val="0"/>
              </a:spcBef>
              <a:spcAft>
                <a:spcPts val="0"/>
              </a:spcAft>
              <a:buNone/>
            </a:pPr>
            <a:r>
              <a:rPr lang="es-CO" sz="1600">
                <a:solidFill>
                  <a:srgbClr val="008080"/>
                </a:solidFill>
                <a:latin typeface="Calibri"/>
                <a:ea typeface="Calibri"/>
                <a:cs typeface="Calibri"/>
                <a:sym typeface="Calibri"/>
              </a:rPr>
              <a:t>Obra </a:t>
            </a:r>
            <a:r>
              <a:rPr b="1" lang="es-CO" sz="1600">
                <a:solidFill>
                  <a:srgbClr val="008080"/>
                </a:solidFill>
                <a:latin typeface="Calibri"/>
                <a:ea typeface="Calibri"/>
                <a:cs typeface="Calibri"/>
                <a:sym typeface="Calibri"/>
              </a:rPr>
              <a:t>			</a:t>
            </a:r>
            <a:r>
              <a:rPr lang="es-CO" sz="1600">
                <a:solidFill>
                  <a:schemeClr val="dk1"/>
                </a:solidFill>
                <a:latin typeface="Calibri"/>
                <a:ea typeface="Calibri"/>
                <a:cs typeface="Calibri"/>
                <a:sym typeface="Calibri"/>
              </a:rPr>
              <a:t>19 de febrero 2024</a:t>
            </a:r>
            <a:endParaRPr/>
          </a:p>
          <a:p>
            <a:pPr indent="0" lvl="0" marL="0" marR="0" rtl="0" algn="l">
              <a:spcBef>
                <a:spcPts val="0"/>
              </a:spcBef>
              <a:spcAft>
                <a:spcPts val="0"/>
              </a:spcAft>
              <a:buNone/>
            </a:pPr>
            <a:r>
              <a:rPr lang="es-CO" sz="1600">
                <a:solidFill>
                  <a:srgbClr val="008080"/>
                </a:solidFill>
                <a:latin typeface="Calibri"/>
                <a:ea typeface="Calibri"/>
                <a:cs typeface="Calibri"/>
                <a:sym typeface="Calibri"/>
              </a:rPr>
              <a:t>Mantenimiento/Recibo</a:t>
            </a:r>
            <a:r>
              <a:rPr b="1" lang="es-CO" sz="1600">
                <a:solidFill>
                  <a:srgbClr val="008080"/>
                </a:solidFill>
                <a:latin typeface="Calibri"/>
                <a:ea typeface="Calibri"/>
                <a:cs typeface="Calibri"/>
                <a:sym typeface="Calibri"/>
              </a:rPr>
              <a:t>	</a:t>
            </a:r>
            <a:r>
              <a:rPr lang="es-CO" sz="1600">
                <a:solidFill>
                  <a:schemeClr val="dk1"/>
                </a:solidFill>
                <a:latin typeface="Calibri"/>
                <a:ea typeface="Calibri"/>
                <a:cs typeface="Calibri"/>
                <a:sym typeface="Calibri"/>
              </a:rPr>
              <a:t>19 de febrero 2029</a:t>
            </a:r>
            <a:endParaRPr/>
          </a:p>
        </p:txBody>
      </p:sp>
      <p:sp>
        <p:nvSpPr>
          <p:cNvPr id="809" name="Google Shape;809;p40"/>
          <p:cNvSpPr txBox="1"/>
          <p:nvPr/>
        </p:nvSpPr>
        <p:spPr>
          <a:xfrm>
            <a:off x="1160972" y="1503268"/>
            <a:ext cx="5462035" cy="81560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700">
                <a:solidFill>
                  <a:srgbClr val="008080"/>
                </a:solidFill>
                <a:latin typeface="Calibri"/>
                <a:ea typeface="Calibri"/>
                <a:cs typeface="Calibri"/>
                <a:sym typeface="Calibri"/>
              </a:rPr>
              <a:t>Objeto: </a:t>
            </a:r>
            <a:r>
              <a:rPr lang="es-CO" sz="1500">
                <a:solidFill>
                  <a:schemeClr val="dk1"/>
                </a:solidFill>
                <a:latin typeface="Calibri"/>
                <a:ea typeface="Calibri"/>
                <a:cs typeface="Calibri"/>
                <a:sym typeface="Calibri"/>
              </a:rPr>
              <a:t>Construcción para la adecuación al sistema Transmilenio de la Troncal Av Ciudad de Cali Tramo 1, entre la Av Villavicencio y la Av Manuel Cepeda Vargas y obras complementarias en Bogotá D.C.</a:t>
            </a:r>
            <a:endParaRPr sz="1500">
              <a:solidFill>
                <a:schemeClr val="dk1"/>
              </a:solidFill>
              <a:latin typeface="Calibri"/>
              <a:ea typeface="Calibri"/>
              <a:cs typeface="Calibri"/>
              <a:sym typeface="Calibri"/>
            </a:endParaRPr>
          </a:p>
        </p:txBody>
      </p:sp>
      <p:sp>
        <p:nvSpPr>
          <p:cNvPr id="810" name="Google Shape;810;p40"/>
          <p:cNvSpPr txBox="1"/>
          <p:nvPr/>
        </p:nvSpPr>
        <p:spPr>
          <a:xfrm>
            <a:off x="1138885" y="4103916"/>
            <a:ext cx="5440242"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700">
                <a:solidFill>
                  <a:srgbClr val="008080"/>
                </a:solidFill>
                <a:latin typeface="Calibri"/>
                <a:ea typeface="Calibri"/>
                <a:cs typeface="Calibri"/>
                <a:sym typeface="Calibri"/>
              </a:rPr>
              <a:t>Localización:</a:t>
            </a:r>
            <a:r>
              <a:rPr lang="es-CO" sz="1700">
                <a:solidFill>
                  <a:schemeClr val="dk1"/>
                </a:solidFill>
                <a:latin typeface="Calibri"/>
                <a:ea typeface="Calibri"/>
                <a:cs typeface="Calibri"/>
                <a:sym typeface="Calibri"/>
              </a:rPr>
              <a:t> </a:t>
            </a:r>
            <a:r>
              <a:rPr lang="es-CO" sz="1500">
                <a:solidFill>
                  <a:schemeClr val="dk1"/>
                </a:solidFill>
                <a:latin typeface="Calibri"/>
                <a:ea typeface="Calibri"/>
                <a:cs typeface="Calibri"/>
                <a:sym typeface="Calibri"/>
              </a:rPr>
              <a:t>Avenida Ciudad de Cali entre la Avenida Villavicencio y la Avenida Manuel Cepeda Vargas</a:t>
            </a:r>
            <a:endParaRPr sz="1500">
              <a:solidFill>
                <a:schemeClr val="dk1"/>
              </a:solidFill>
              <a:latin typeface="Calibri"/>
              <a:ea typeface="Calibri"/>
              <a:cs typeface="Calibri"/>
              <a:sym typeface="Calibri"/>
            </a:endParaRPr>
          </a:p>
        </p:txBody>
      </p:sp>
      <p:sp>
        <p:nvSpPr>
          <p:cNvPr id="811" name="Google Shape;811;p40"/>
          <p:cNvSpPr txBox="1"/>
          <p:nvPr/>
        </p:nvSpPr>
        <p:spPr>
          <a:xfrm>
            <a:off x="1138885" y="5625962"/>
            <a:ext cx="441967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600">
                <a:solidFill>
                  <a:srgbClr val="008080"/>
                </a:solidFill>
                <a:latin typeface="Calibri"/>
                <a:ea typeface="Calibri"/>
                <a:cs typeface="Calibri"/>
                <a:sym typeface="Calibri"/>
              </a:rPr>
              <a:t>Fecha de inicio: 		</a:t>
            </a:r>
            <a:r>
              <a:rPr lang="es-CO" sz="1600">
                <a:solidFill>
                  <a:schemeClr val="dk1"/>
                </a:solidFill>
                <a:latin typeface="Calibri"/>
                <a:ea typeface="Calibri"/>
                <a:cs typeface="Calibri"/>
                <a:sym typeface="Calibri"/>
              </a:rPr>
              <a:t>28 de enero 2021</a:t>
            </a:r>
            <a:endParaRPr/>
          </a:p>
        </p:txBody>
      </p:sp>
      <p:sp>
        <p:nvSpPr>
          <p:cNvPr id="812" name="Google Shape;812;p40"/>
          <p:cNvSpPr txBox="1"/>
          <p:nvPr/>
        </p:nvSpPr>
        <p:spPr>
          <a:xfrm>
            <a:off x="1160678" y="1218365"/>
            <a:ext cx="5440242" cy="36933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800">
                <a:solidFill>
                  <a:srgbClr val="008080"/>
                </a:solidFill>
                <a:latin typeface="Calibri"/>
                <a:ea typeface="Calibri"/>
                <a:cs typeface="Calibri"/>
                <a:sym typeface="Calibri"/>
              </a:rPr>
              <a:t>Estado:</a:t>
            </a:r>
            <a:r>
              <a:rPr lang="es-CO" sz="1800">
                <a:solidFill>
                  <a:schemeClr val="dk1"/>
                </a:solidFill>
                <a:latin typeface="Calibri"/>
                <a:ea typeface="Calibri"/>
                <a:cs typeface="Calibri"/>
                <a:sym typeface="Calibri"/>
              </a:rPr>
              <a:t> </a:t>
            </a:r>
            <a:r>
              <a:rPr lang="es-CO" sz="1600">
                <a:solidFill>
                  <a:schemeClr val="dk1"/>
                </a:solidFill>
                <a:latin typeface="Calibri"/>
                <a:ea typeface="Calibri"/>
                <a:cs typeface="Calibri"/>
                <a:sym typeface="Calibri"/>
              </a:rPr>
              <a:t>Construcción (En Ejecución)</a:t>
            </a:r>
            <a:endParaRPr sz="1600">
              <a:solidFill>
                <a:schemeClr val="dk1"/>
              </a:solidFill>
              <a:latin typeface="Calibri"/>
              <a:ea typeface="Calibri"/>
              <a:cs typeface="Calibri"/>
              <a:sym typeface="Calibri"/>
            </a:endParaRPr>
          </a:p>
        </p:txBody>
      </p:sp>
      <p:pic>
        <p:nvPicPr>
          <p:cNvPr descr="https://lh3.googleusercontent.com/vLCQuRYnL-68r9ga3jwKvq-339oUU1cOcamobKaD3Da_yYdM-ywvKBDdEJWrSCtosJktn_KS2hHOQeFSye2PIlI_uva5JizItWrtsvfelEZv8x1pdlpInh_6g3AZNe701GcnIX_MQlJfsTbLLQ" id="813" name="Google Shape;813;p40"/>
          <p:cNvPicPr preferRelativeResize="0"/>
          <p:nvPr/>
        </p:nvPicPr>
        <p:blipFill rotWithShape="1">
          <a:blip r:embed="rId3">
            <a:alphaModFix/>
          </a:blip>
          <a:srcRect b="0" l="0" r="0" t="0"/>
          <a:stretch/>
        </p:blipFill>
        <p:spPr>
          <a:xfrm>
            <a:off x="6961761" y="2227468"/>
            <a:ext cx="4927104" cy="270078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41"/>
          <p:cNvSpPr txBox="1"/>
          <p:nvPr>
            <p:ph type="title"/>
          </p:nvPr>
        </p:nvSpPr>
        <p:spPr>
          <a:xfrm>
            <a:off x="1430431" y="435225"/>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TM CIUDAD DE CALI -LOTE 3</a:t>
            </a:r>
            <a:endParaRPr/>
          </a:p>
        </p:txBody>
      </p:sp>
      <p:sp>
        <p:nvSpPr>
          <p:cNvPr id="820" name="Google Shape;820;p41"/>
          <p:cNvSpPr/>
          <p:nvPr/>
        </p:nvSpPr>
        <p:spPr>
          <a:xfrm>
            <a:off x="675020" y="24404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rPr b="1" lang="es-CO" sz="2700">
                <a:solidFill>
                  <a:schemeClr val="lt1"/>
                </a:solidFill>
                <a:latin typeface="Calibri"/>
                <a:ea typeface="Calibri"/>
                <a:cs typeface="Calibri"/>
                <a:sym typeface="Calibri"/>
              </a:rPr>
              <a:t>6</a:t>
            </a:r>
            <a:endParaRPr b="1" sz="2700">
              <a:solidFill>
                <a:schemeClr val="lt1"/>
              </a:solidFill>
              <a:latin typeface="Calibri"/>
              <a:ea typeface="Calibri"/>
              <a:cs typeface="Calibri"/>
              <a:sym typeface="Calibri"/>
            </a:endParaRPr>
          </a:p>
        </p:txBody>
      </p:sp>
      <p:sp>
        <p:nvSpPr>
          <p:cNvPr id="821" name="Google Shape;821;p41"/>
          <p:cNvSpPr txBox="1"/>
          <p:nvPr/>
        </p:nvSpPr>
        <p:spPr>
          <a:xfrm>
            <a:off x="1324219" y="850464"/>
            <a:ext cx="795524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400">
                <a:solidFill>
                  <a:schemeClr val="dk1"/>
                </a:solidFill>
                <a:latin typeface="Calibri"/>
                <a:ea typeface="Calibri"/>
                <a:cs typeface="Calibri"/>
                <a:sym typeface="Calibri"/>
              </a:rPr>
              <a:t>CONTRATO OBRA: </a:t>
            </a:r>
            <a:r>
              <a:rPr lang="es-CO" sz="1400">
                <a:solidFill>
                  <a:schemeClr val="dk1"/>
                </a:solidFill>
                <a:latin typeface="Calibri"/>
                <a:ea typeface="Calibri"/>
                <a:cs typeface="Calibri"/>
                <a:sym typeface="Calibri"/>
              </a:rPr>
              <a:t>IDU-1653-2020     </a:t>
            </a:r>
            <a:r>
              <a:rPr b="1" lang="es-CO" sz="1400">
                <a:solidFill>
                  <a:schemeClr val="dk1"/>
                </a:solidFill>
                <a:latin typeface="Calibri"/>
                <a:ea typeface="Calibri"/>
                <a:cs typeface="Calibri"/>
                <a:sym typeface="Calibri"/>
              </a:rPr>
              <a:t>CONTRATO INTERVENTORÍA: </a:t>
            </a:r>
            <a:r>
              <a:rPr lang="es-CO" sz="1400">
                <a:solidFill>
                  <a:schemeClr val="dk1"/>
                </a:solidFill>
                <a:latin typeface="Calibri"/>
                <a:ea typeface="Calibri"/>
                <a:cs typeface="Calibri"/>
                <a:sym typeface="Calibri"/>
              </a:rPr>
              <a:t>IDU-1674-2020</a:t>
            </a:r>
            <a:endParaRPr/>
          </a:p>
        </p:txBody>
      </p:sp>
      <p:sp>
        <p:nvSpPr>
          <p:cNvPr id="822" name="Google Shape;822;p41"/>
          <p:cNvSpPr txBox="1"/>
          <p:nvPr/>
        </p:nvSpPr>
        <p:spPr>
          <a:xfrm>
            <a:off x="1324219" y="1241728"/>
            <a:ext cx="71634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TEMAS ESPECÍFICOS DEL PROYECTO DE RELEVANCIA PARA LA COMUNIDAD</a:t>
            </a:r>
            <a:endParaRPr/>
          </a:p>
        </p:txBody>
      </p:sp>
      <p:sp>
        <p:nvSpPr>
          <p:cNvPr id="823" name="Google Shape;823;p41"/>
          <p:cNvSpPr txBox="1"/>
          <p:nvPr/>
        </p:nvSpPr>
        <p:spPr>
          <a:xfrm>
            <a:off x="1324219" y="2021025"/>
            <a:ext cx="273613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BENEFICIOS DEL PROYECTO</a:t>
            </a:r>
            <a:endParaRPr/>
          </a:p>
        </p:txBody>
      </p:sp>
      <p:sp>
        <p:nvSpPr>
          <p:cNvPr id="824" name="Google Shape;824;p41"/>
          <p:cNvSpPr txBox="1"/>
          <p:nvPr/>
        </p:nvSpPr>
        <p:spPr>
          <a:xfrm>
            <a:off x="1219289" y="2800322"/>
            <a:ext cx="6845420" cy="1769695"/>
          </a:xfrm>
          <a:prstGeom prst="rect">
            <a:avLst/>
          </a:prstGeom>
          <a:noFill/>
          <a:ln>
            <a:noFill/>
          </a:ln>
        </p:spPr>
        <p:txBody>
          <a:bodyPr anchorCtr="0" anchor="t" bIns="22850" lIns="45700" spcFirstLastPara="1" rIns="45700" wrap="square" tIns="22850">
            <a:spAutoFit/>
          </a:bodyPr>
          <a:lstStyle/>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Disminución de los tiempos de viaje.</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Ampliación del perfil vial dando cabida a nuevos carriles de tráfico mixto y los carriles exclusivos de Transmilenio</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Renovación del espacio público,  incorporación de nuevos andenes, cicloruta en el costado occidental, cicloparqueaderos, zonas verdes, mobiliario y arborización, haciendo de este un espacio incluyente y amigable mejorando así la calidad de vida de los ciudadanos. </a:t>
            </a:r>
            <a:endParaRPr sz="16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42"/>
          <p:cNvSpPr txBox="1"/>
          <p:nvPr>
            <p:ph type="title"/>
          </p:nvPr>
        </p:nvSpPr>
        <p:spPr>
          <a:xfrm>
            <a:off x="1324220" y="279604"/>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TRONCAL CIUDAD DE CALI -LOTE 4</a:t>
            </a:r>
            <a:endParaRPr/>
          </a:p>
        </p:txBody>
      </p:sp>
      <p:sp>
        <p:nvSpPr>
          <p:cNvPr id="831" name="Google Shape;831;p42"/>
          <p:cNvSpPr/>
          <p:nvPr/>
        </p:nvSpPr>
        <p:spPr>
          <a:xfrm>
            <a:off x="675020" y="24404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rPr b="1" lang="es-CO" sz="2700">
                <a:solidFill>
                  <a:schemeClr val="lt1"/>
                </a:solidFill>
                <a:latin typeface="Calibri"/>
                <a:ea typeface="Calibri"/>
                <a:cs typeface="Calibri"/>
                <a:sym typeface="Calibri"/>
              </a:rPr>
              <a:t>6</a:t>
            </a:r>
            <a:endParaRPr b="1" sz="2700">
              <a:solidFill>
                <a:schemeClr val="lt1"/>
              </a:solidFill>
              <a:latin typeface="Calibri"/>
              <a:ea typeface="Calibri"/>
              <a:cs typeface="Calibri"/>
              <a:sym typeface="Calibri"/>
            </a:endParaRPr>
          </a:p>
        </p:txBody>
      </p:sp>
      <p:sp>
        <p:nvSpPr>
          <p:cNvPr id="832" name="Google Shape;832;p42"/>
          <p:cNvSpPr txBox="1"/>
          <p:nvPr/>
        </p:nvSpPr>
        <p:spPr>
          <a:xfrm>
            <a:off x="1160972" y="2227468"/>
            <a:ext cx="5462035" cy="1800473"/>
          </a:xfrm>
          <a:prstGeom prst="rect">
            <a:avLst/>
          </a:prstGeom>
          <a:noFill/>
          <a:ln>
            <a:noFill/>
          </a:ln>
        </p:spPr>
        <p:txBody>
          <a:bodyPr anchorCtr="0" anchor="t" bIns="22850" lIns="45700" spcFirstLastPara="1" rIns="45700" wrap="square" tIns="22850">
            <a:spAutoFit/>
          </a:bodyPr>
          <a:lstStyle/>
          <a:p>
            <a:pPr indent="0" lvl="0" marL="0" marR="0" rtl="0" algn="l">
              <a:spcBef>
                <a:spcPts val="0"/>
              </a:spcBef>
              <a:spcAft>
                <a:spcPts val="0"/>
              </a:spcAft>
              <a:buNone/>
            </a:pPr>
            <a:r>
              <a:rPr b="1" lang="es-CO" sz="1600">
                <a:solidFill>
                  <a:srgbClr val="008080"/>
                </a:solidFill>
                <a:latin typeface="Calibri"/>
                <a:ea typeface="Calibri"/>
                <a:cs typeface="Calibri"/>
                <a:sym typeface="Calibri"/>
              </a:rPr>
              <a:t>Descripción del Proyecto:</a:t>
            </a:r>
            <a:endParaRPr/>
          </a:p>
          <a:p>
            <a:pPr indent="0" lvl="0" marL="0" marR="0" rtl="0" algn="just">
              <a:spcBef>
                <a:spcPts val="0"/>
              </a:spcBef>
              <a:spcAft>
                <a:spcPts val="0"/>
              </a:spcAft>
              <a:buNone/>
            </a:pPr>
            <a:r>
              <a:rPr lang="es-CO" sz="1400">
                <a:solidFill>
                  <a:schemeClr val="dk1"/>
                </a:solidFill>
                <a:latin typeface="Calibri"/>
                <a:ea typeface="Calibri"/>
                <a:cs typeface="Calibri"/>
                <a:sym typeface="Calibri"/>
              </a:rPr>
              <a:t>Construcción del TM por la avenida Ciudad de Cali en la intersección de la avenida Manuel Cepeda Vargas, con 0,40  km de Longitud total del tramo, 1,85 Km/carril de Longitud de carriles de Transmilenio, 3,49 Km/carril de Longitud de carriles, 1,66 Km/carril de Longitud de carriles mixtos en puentes, respecto a Longitud de Ciclorruta nueva: 494,52 M de andén y 669,47 continua. Por otra parte, 1325,39 M2 de espacio público, 15548,05 M2 de zonas verdes.</a:t>
            </a:r>
            <a:endParaRPr/>
          </a:p>
        </p:txBody>
      </p:sp>
      <p:sp>
        <p:nvSpPr>
          <p:cNvPr id="833" name="Google Shape;833;p42"/>
          <p:cNvSpPr txBox="1"/>
          <p:nvPr/>
        </p:nvSpPr>
        <p:spPr>
          <a:xfrm>
            <a:off x="1138885" y="5096993"/>
            <a:ext cx="5322181" cy="333384"/>
          </a:xfrm>
          <a:prstGeom prst="rect">
            <a:avLst/>
          </a:prstGeom>
          <a:noFill/>
          <a:ln>
            <a:noFill/>
          </a:ln>
        </p:spPr>
        <p:txBody>
          <a:bodyPr anchorCtr="0" anchor="t" bIns="22850" lIns="45700" spcFirstLastPara="1" rIns="45700" wrap="square" tIns="22850">
            <a:noAutofit/>
          </a:bodyPr>
          <a:lstStyle/>
          <a:p>
            <a:pPr indent="0" lvl="0" marL="0" marR="0" rtl="0" algn="l">
              <a:lnSpc>
                <a:spcPct val="90000"/>
              </a:lnSpc>
              <a:spcBef>
                <a:spcPts val="0"/>
              </a:spcBef>
              <a:spcAft>
                <a:spcPts val="0"/>
              </a:spcAft>
              <a:buNone/>
            </a:pPr>
            <a:r>
              <a:rPr b="1" lang="es-CO" sz="1400">
                <a:solidFill>
                  <a:srgbClr val="008080"/>
                </a:solidFill>
                <a:latin typeface="Calibri"/>
                <a:ea typeface="Calibri"/>
                <a:cs typeface="Calibri"/>
                <a:sym typeface="Calibri"/>
              </a:rPr>
              <a:t>*Valor del proyecto: </a:t>
            </a:r>
            <a:r>
              <a:rPr b="1" lang="es-CO" sz="1400">
                <a:solidFill>
                  <a:srgbClr val="3F3F3F"/>
                </a:solidFill>
                <a:latin typeface="Calibri"/>
                <a:ea typeface="Calibri"/>
                <a:cs typeface="Calibri"/>
                <a:sym typeface="Calibri"/>
              </a:rPr>
              <a:t>	</a:t>
            </a:r>
            <a:r>
              <a:rPr lang="es-CO" sz="1400">
                <a:solidFill>
                  <a:schemeClr val="dk1"/>
                </a:solidFill>
                <a:latin typeface="Calibri"/>
                <a:ea typeface="Calibri"/>
                <a:cs typeface="Calibri"/>
                <a:sym typeface="Calibri"/>
              </a:rPr>
              <a:t>$ 182.373.138.267</a:t>
            </a:r>
            <a:r>
              <a:rPr b="1" lang="es-CO" sz="1600">
                <a:solidFill>
                  <a:srgbClr val="3F3F3F"/>
                </a:solidFill>
                <a:latin typeface="Calibri"/>
                <a:ea typeface="Calibri"/>
                <a:cs typeface="Calibri"/>
                <a:sym typeface="Calibri"/>
              </a:rPr>
              <a:t>	</a:t>
            </a:r>
            <a:endParaRPr/>
          </a:p>
          <a:p>
            <a:pPr indent="0" lvl="0" marL="0" marR="0" rtl="0" algn="l">
              <a:lnSpc>
                <a:spcPct val="90000"/>
              </a:lnSpc>
              <a:spcBef>
                <a:spcPts val="1000"/>
              </a:spcBef>
              <a:spcAft>
                <a:spcPts val="0"/>
              </a:spcAft>
              <a:buNone/>
            </a:pPr>
            <a:r>
              <a:t/>
            </a:r>
            <a:endParaRPr sz="1800">
              <a:solidFill>
                <a:srgbClr val="595959"/>
              </a:solidFill>
              <a:latin typeface="Calibri"/>
              <a:ea typeface="Calibri"/>
              <a:cs typeface="Calibri"/>
              <a:sym typeface="Calibri"/>
            </a:endParaRPr>
          </a:p>
        </p:txBody>
      </p:sp>
      <p:sp>
        <p:nvSpPr>
          <p:cNvPr id="834" name="Google Shape;834;p42"/>
          <p:cNvSpPr txBox="1"/>
          <p:nvPr/>
        </p:nvSpPr>
        <p:spPr>
          <a:xfrm>
            <a:off x="1103552" y="4600021"/>
            <a:ext cx="5620462" cy="55399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600">
                <a:solidFill>
                  <a:srgbClr val="008080"/>
                </a:solidFill>
                <a:latin typeface="Calibri"/>
                <a:ea typeface="Calibri"/>
                <a:cs typeface="Calibri"/>
                <a:sym typeface="Calibri"/>
              </a:rPr>
              <a:t>Meta Física: </a:t>
            </a:r>
            <a:r>
              <a:rPr lang="es-CO" sz="1400">
                <a:solidFill>
                  <a:schemeClr val="dk1"/>
                </a:solidFill>
                <a:latin typeface="Calibri"/>
                <a:ea typeface="Calibri"/>
                <a:cs typeface="Calibri"/>
                <a:sym typeface="Calibri"/>
              </a:rPr>
              <a:t>0,4 km de vía, 1.325 m2 de espacio público y 1,16 km de ciclorruta.</a:t>
            </a:r>
            <a:endParaRPr sz="1400">
              <a:solidFill>
                <a:schemeClr val="dk1"/>
              </a:solidFill>
              <a:latin typeface="Calibri"/>
              <a:ea typeface="Calibri"/>
              <a:cs typeface="Calibri"/>
              <a:sym typeface="Calibri"/>
            </a:endParaRPr>
          </a:p>
        </p:txBody>
      </p:sp>
      <p:sp>
        <p:nvSpPr>
          <p:cNvPr id="835" name="Google Shape;835;p42"/>
          <p:cNvSpPr txBox="1"/>
          <p:nvPr/>
        </p:nvSpPr>
        <p:spPr>
          <a:xfrm>
            <a:off x="1160972" y="781112"/>
            <a:ext cx="3466077"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400">
                <a:solidFill>
                  <a:schemeClr val="dk1"/>
                </a:solidFill>
                <a:latin typeface="Calibri"/>
                <a:ea typeface="Calibri"/>
                <a:cs typeface="Calibri"/>
                <a:sym typeface="Calibri"/>
              </a:rPr>
              <a:t>CONTRATO OBRA: </a:t>
            </a:r>
            <a:r>
              <a:rPr lang="es-CO" sz="1400">
                <a:solidFill>
                  <a:schemeClr val="dk1"/>
                </a:solidFill>
                <a:latin typeface="Calibri"/>
                <a:ea typeface="Calibri"/>
                <a:cs typeface="Calibri"/>
                <a:sym typeface="Calibri"/>
              </a:rPr>
              <a:t>IDU-1670-2020 </a:t>
            </a:r>
            <a:endParaRPr/>
          </a:p>
          <a:p>
            <a:pPr indent="0" lvl="0" marL="0" marR="0" rtl="0" algn="l">
              <a:spcBef>
                <a:spcPts val="0"/>
              </a:spcBef>
              <a:spcAft>
                <a:spcPts val="0"/>
              </a:spcAft>
              <a:buNone/>
            </a:pPr>
            <a:r>
              <a:rPr b="1" lang="es-CO" sz="1400">
                <a:solidFill>
                  <a:schemeClr val="dk1"/>
                </a:solidFill>
                <a:latin typeface="Calibri"/>
                <a:ea typeface="Calibri"/>
                <a:cs typeface="Calibri"/>
                <a:sym typeface="Calibri"/>
              </a:rPr>
              <a:t>CONTRATO INTERVENTORÍA: </a:t>
            </a:r>
            <a:r>
              <a:rPr lang="es-CO" sz="1400">
                <a:solidFill>
                  <a:schemeClr val="dk1"/>
                </a:solidFill>
                <a:latin typeface="Calibri"/>
                <a:ea typeface="Calibri"/>
                <a:cs typeface="Calibri"/>
                <a:sym typeface="Calibri"/>
              </a:rPr>
              <a:t>IDU-1697-2020</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36" name="Google Shape;836;p42"/>
          <p:cNvSpPr txBox="1"/>
          <p:nvPr/>
        </p:nvSpPr>
        <p:spPr>
          <a:xfrm>
            <a:off x="1120698" y="5351574"/>
            <a:ext cx="241861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400">
                <a:solidFill>
                  <a:srgbClr val="3F3F3F"/>
                </a:solidFill>
                <a:latin typeface="Calibri"/>
                <a:ea typeface="Calibri"/>
                <a:cs typeface="Calibri"/>
                <a:sym typeface="Calibri"/>
              </a:rPr>
              <a:t>*Incluye valor de interventoría</a:t>
            </a:r>
            <a:endParaRPr sz="1400">
              <a:solidFill>
                <a:srgbClr val="595959"/>
              </a:solidFill>
              <a:latin typeface="Calibri"/>
              <a:ea typeface="Calibri"/>
              <a:cs typeface="Calibri"/>
              <a:sym typeface="Calibri"/>
            </a:endParaRPr>
          </a:p>
        </p:txBody>
      </p:sp>
      <p:sp>
        <p:nvSpPr>
          <p:cNvPr id="837" name="Google Shape;837;p42"/>
          <p:cNvSpPr txBox="1"/>
          <p:nvPr/>
        </p:nvSpPr>
        <p:spPr>
          <a:xfrm>
            <a:off x="1160972" y="5885923"/>
            <a:ext cx="5068185"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400">
                <a:solidFill>
                  <a:srgbClr val="008080"/>
                </a:solidFill>
                <a:latin typeface="Calibri"/>
                <a:ea typeface="Calibri"/>
                <a:cs typeface="Calibri"/>
                <a:sym typeface="Calibri"/>
              </a:rPr>
              <a:t>Fecha de Finalización Proyectada:</a:t>
            </a:r>
            <a:endParaRPr/>
          </a:p>
          <a:p>
            <a:pPr indent="0" lvl="0" marL="0" marR="0" rtl="0" algn="l">
              <a:spcBef>
                <a:spcPts val="0"/>
              </a:spcBef>
              <a:spcAft>
                <a:spcPts val="0"/>
              </a:spcAft>
              <a:buNone/>
            </a:pPr>
            <a:r>
              <a:rPr lang="es-CO" sz="1400">
                <a:solidFill>
                  <a:srgbClr val="008080"/>
                </a:solidFill>
                <a:latin typeface="Calibri"/>
                <a:ea typeface="Calibri"/>
                <a:cs typeface="Calibri"/>
                <a:sym typeface="Calibri"/>
              </a:rPr>
              <a:t>Obra </a:t>
            </a:r>
            <a:r>
              <a:rPr b="1" lang="es-CO" sz="1400">
                <a:solidFill>
                  <a:srgbClr val="008080"/>
                </a:solidFill>
                <a:latin typeface="Calibri"/>
                <a:ea typeface="Calibri"/>
                <a:cs typeface="Calibri"/>
                <a:sym typeface="Calibri"/>
              </a:rPr>
              <a:t>			</a:t>
            </a:r>
            <a:r>
              <a:rPr lang="es-CO" sz="1400">
                <a:solidFill>
                  <a:schemeClr val="dk1"/>
                </a:solidFill>
                <a:latin typeface="Calibri"/>
                <a:ea typeface="Calibri"/>
                <a:cs typeface="Calibri"/>
                <a:sym typeface="Calibri"/>
              </a:rPr>
              <a:t>28 de octubre 2023</a:t>
            </a:r>
            <a:endParaRPr/>
          </a:p>
          <a:p>
            <a:pPr indent="0" lvl="0" marL="0" marR="0" rtl="0" algn="l">
              <a:spcBef>
                <a:spcPts val="0"/>
              </a:spcBef>
              <a:spcAft>
                <a:spcPts val="0"/>
              </a:spcAft>
              <a:buNone/>
            </a:pPr>
            <a:r>
              <a:rPr lang="es-CO" sz="1400">
                <a:solidFill>
                  <a:srgbClr val="008080"/>
                </a:solidFill>
                <a:latin typeface="Calibri"/>
                <a:ea typeface="Calibri"/>
                <a:cs typeface="Calibri"/>
                <a:sym typeface="Calibri"/>
              </a:rPr>
              <a:t>Mantenimiento/Recibo</a:t>
            </a:r>
            <a:r>
              <a:rPr b="1" lang="es-CO" sz="1400">
                <a:solidFill>
                  <a:srgbClr val="008080"/>
                </a:solidFill>
                <a:latin typeface="Calibri"/>
                <a:ea typeface="Calibri"/>
                <a:cs typeface="Calibri"/>
                <a:sym typeface="Calibri"/>
              </a:rPr>
              <a:t>	                       </a:t>
            </a:r>
            <a:r>
              <a:rPr lang="es-CO" sz="1400">
                <a:solidFill>
                  <a:schemeClr val="dk1"/>
                </a:solidFill>
                <a:latin typeface="Calibri"/>
                <a:ea typeface="Calibri"/>
                <a:cs typeface="Calibri"/>
                <a:sym typeface="Calibri"/>
              </a:rPr>
              <a:t>28 de octubre 2028</a:t>
            </a:r>
            <a:endParaRPr/>
          </a:p>
        </p:txBody>
      </p:sp>
      <p:sp>
        <p:nvSpPr>
          <p:cNvPr id="838" name="Google Shape;838;p42"/>
          <p:cNvSpPr txBox="1"/>
          <p:nvPr/>
        </p:nvSpPr>
        <p:spPr>
          <a:xfrm>
            <a:off x="1117092" y="1514499"/>
            <a:ext cx="5462035" cy="81560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600">
                <a:solidFill>
                  <a:srgbClr val="008080"/>
                </a:solidFill>
                <a:latin typeface="Calibri"/>
                <a:ea typeface="Calibri"/>
                <a:cs typeface="Calibri"/>
                <a:sym typeface="Calibri"/>
              </a:rPr>
              <a:t>Objeto: </a:t>
            </a:r>
            <a:r>
              <a:rPr lang="es-CO" sz="1400">
                <a:solidFill>
                  <a:schemeClr val="dk1"/>
                </a:solidFill>
                <a:latin typeface="Calibri"/>
                <a:ea typeface="Calibri"/>
                <a:cs typeface="Calibri"/>
                <a:sym typeface="Calibri"/>
              </a:rPr>
              <a:t>Construcción para la adecuación al sistema Transmilenio de la Troncal Av. Ciudad de Cali Tramo 1, en la intersección de la Av Manuel Cepeda Vargas y obras complementarias en Bogotá D.C</a:t>
            </a:r>
            <a:r>
              <a:rPr lang="es-CO" sz="1500">
                <a:solidFill>
                  <a:schemeClr val="dk1"/>
                </a:solidFill>
                <a:latin typeface="Calibri"/>
                <a:ea typeface="Calibri"/>
                <a:cs typeface="Calibri"/>
                <a:sym typeface="Calibri"/>
              </a:rPr>
              <a:t>.</a:t>
            </a:r>
            <a:endParaRPr sz="1500">
              <a:solidFill>
                <a:schemeClr val="dk1"/>
              </a:solidFill>
              <a:latin typeface="Calibri"/>
              <a:ea typeface="Calibri"/>
              <a:cs typeface="Calibri"/>
              <a:sym typeface="Calibri"/>
            </a:endParaRPr>
          </a:p>
        </p:txBody>
      </p:sp>
      <p:sp>
        <p:nvSpPr>
          <p:cNvPr id="839" name="Google Shape;839;p42"/>
          <p:cNvSpPr txBox="1"/>
          <p:nvPr/>
        </p:nvSpPr>
        <p:spPr>
          <a:xfrm>
            <a:off x="1075803" y="4015682"/>
            <a:ext cx="5440242" cy="55399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600">
                <a:solidFill>
                  <a:srgbClr val="008080"/>
                </a:solidFill>
                <a:latin typeface="Calibri"/>
                <a:ea typeface="Calibri"/>
                <a:cs typeface="Calibri"/>
                <a:sym typeface="Calibri"/>
              </a:rPr>
              <a:t>Localización:</a:t>
            </a:r>
            <a:r>
              <a:rPr lang="es-CO" sz="1600">
                <a:solidFill>
                  <a:schemeClr val="dk1"/>
                </a:solidFill>
                <a:latin typeface="Calibri"/>
                <a:ea typeface="Calibri"/>
                <a:cs typeface="Calibri"/>
                <a:sym typeface="Calibri"/>
              </a:rPr>
              <a:t> Intersección de la </a:t>
            </a:r>
            <a:r>
              <a:rPr lang="es-CO" sz="1400">
                <a:solidFill>
                  <a:schemeClr val="dk1"/>
                </a:solidFill>
                <a:latin typeface="Calibri"/>
                <a:ea typeface="Calibri"/>
                <a:cs typeface="Calibri"/>
                <a:sym typeface="Calibri"/>
              </a:rPr>
              <a:t>Avenida Manuel Cepeda Vargas con Avenida Ciudad de Cali</a:t>
            </a:r>
            <a:endParaRPr sz="1400">
              <a:solidFill>
                <a:schemeClr val="dk1"/>
              </a:solidFill>
              <a:latin typeface="Calibri"/>
              <a:ea typeface="Calibri"/>
              <a:cs typeface="Calibri"/>
              <a:sym typeface="Calibri"/>
            </a:endParaRPr>
          </a:p>
        </p:txBody>
      </p:sp>
      <p:sp>
        <p:nvSpPr>
          <p:cNvPr id="840" name="Google Shape;840;p42"/>
          <p:cNvSpPr txBox="1"/>
          <p:nvPr/>
        </p:nvSpPr>
        <p:spPr>
          <a:xfrm>
            <a:off x="1138885" y="5625962"/>
            <a:ext cx="423577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400">
                <a:solidFill>
                  <a:srgbClr val="008080"/>
                </a:solidFill>
                <a:latin typeface="Calibri"/>
                <a:ea typeface="Calibri"/>
                <a:cs typeface="Calibri"/>
                <a:sym typeface="Calibri"/>
              </a:rPr>
              <a:t>Fecha de inicio: 		</a:t>
            </a:r>
            <a:r>
              <a:rPr lang="es-CO" sz="1400">
                <a:solidFill>
                  <a:schemeClr val="dk1"/>
                </a:solidFill>
                <a:latin typeface="Calibri"/>
                <a:ea typeface="Calibri"/>
                <a:cs typeface="Calibri"/>
                <a:sym typeface="Calibri"/>
              </a:rPr>
              <a:t>29 de enero 2021</a:t>
            </a:r>
            <a:endParaRPr/>
          </a:p>
        </p:txBody>
      </p:sp>
      <p:sp>
        <p:nvSpPr>
          <p:cNvPr id="841" name="Google Shape;841;p42"/>
          <p:cNvSpPr txBox="1"/>
          <p:nvPr/>
        </p:nvSpPr>
        <p:spPr>
          <a:xfrm>
            <a:off x="1138885" y="1246946"/>
            <a:ext cx="5440242" cy="33855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O" sz="1600">
                <a:solidFill>
                  <a:srgbClr val="008080"/>
                </a:solidFill>
                <a:latin typeface="Calibri"/>
                <a:ea typeface="Calibri"/>
                <a:cs typeface="Calibri"/>
                <a:sym typeface="Calibri"/>
              </a:rPr>
              <a:t>Estado:</a:t>
            </a:r>
            <a:r>
              <a:rPr lang="es-CO" sz="1600">
                <a:solidFill>
                  <a:schemeClr val="dk1"/>
                </a:solidFill>
                <a:latin typeface="Calibri"/>
                <a:ea typeface="Calibri"/>
                <a:cs typeface="Calibri"/>
                <a:sym typeface="Calibri"/>
              </a:rPr>
              <a:t> Prec</a:t>
            </a:r>
            <a:r>
              <a:rPr lang="es-CO" sz="1400">
                <a:solidFill>
                  <a:schemeClr val="dk1"/>
                </a:solidFill>
                <a:latin typeface="Calibri"/>
                <a:ea typeface="Calibri"/>
                <a:cs typeface="Calibri"/>
                <a:sym typeface="Calibri"/>
              </a:rPr>
              <a:t>onstrucción (En Ejecución)</a:t>
            </a:r>
            <a:endParaRPr sz="1400">
              <a:solidFill>
                <a:schemeClr val="dk1"/>
              </a:solidFill>
              <a:latin typeface="Calibri"/>
              <a:ea typeface="Calibri"/>
              <a:cs typeface="Calibri"/>
              <a:sym typeface="Calibri"/>
            </a:endParaRPr>
          </a:p>
        </p:txBody>
      </p:sp>
      <p:pic>
        <p:nvPicPr>
          <p:cNvPr descr="https://lh3.googleusercontent.com/vLCQuRYnL-68r9ga3jwKvq-339oUU1cOcamobKaD3Da_yYdM-ywvKBDdEJWrSCtosJktn_KS2hHOQeFSye2PIlI_uva5JizItWrtsvfelEZv8x1pdlpInh_6g3AZNe701GcnIX_MQlJfsTbLLQ" id="842" name="Google Shape;842;p42"/>
          <p:cNvPicPr preferRelativeResize="0"/>
          <p:nvPr/>
        </p:nvPicPr>
        <p:blipFill rotWithShape="1">
          <a:blip r:embed="rId3">
            <a:alphaModFix/>
          </a:blip>
          <a:srcRect b="0" l="0" r="0" t="0"/>
          <a:stretch/>
        </p:blipFill>
        <p:spPr>
          <a:xfrm>
            <a:off x="6729218" y="244041"/>
            <a:ext cx="4927104" cy="2837826"/>
          </a:xfrm>
          <a:prstGeom prst="rect">
            <a:avLst/>
          </a:prstGeom>
          <a:noFill/>
          <a:ln>
            <a:noFill/>
          </a:ln>
        </p:spPr>
      </p:pic>
      <p:pic>
        <p:nvPicPr>
          <p:cNvPr descr="https://lh6.googleusercontent.com/Ccpa1lOQ1_SxqRyKw9MJgtAxym_qPacHNQGgoAK3QgTRUr4IPMXoz25TfwA13WYo6lxpi20zZG8IYOnamt0NTA-9YXHohmqPE4YkoZyH4hDtf-FZRFTw-aljIP786tKTkLNUf4gViI9nPzNnfQ" id="843" name="Google Shape;843;p42"/>
          <p:cNvPicPr preferRelativeResize="0"/>
          <p:nvPr/>
        </p:nvPicPr>
        <p:blipFill rotWithShape="1">
          <a:blip r:embed="rId4">
            <a:alphaModFix/>
          </a:blip>
          <a:srcRect b="0" l="0" r="0" t="0"/>
          <a:stretch/>
        </p:blipFill>
        <p:spPr>
          <a:xfrm>
            <a:off x="6825020" y="3438455"/>
            <a:ext cx="4905310" cy="290590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43"/>
          <p:cNvSpPr txBox="1"/>
          <p:nvPr>
            <p:ph type="title"/>
          </p:nvPr>
        </p:nvSpPr>
        <p:spPr>
          <a:xfrm>
            <a:off x="1430431" y="435225"/>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TM CIUDAD DE CALI -LOTE 4</a:t>
            </a:r>
            <a:endParaRPr/>
          </a:p>
        </p:txBody>
      </p:sp>
      <p:sp>
        <p:nvSpPr>
          <p:cNvPr id="850" name="Google Shape;850;p43"/>
          <p:cNvSpPr/>
          <p:nvPr/>
        </p:nvSpPr>
        <p:spPr>
          <a:xfrm>
            <a:off x="675020" y="244041"/>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rPr b="1" lang="es-CO" sz="2700">
                <a:solidFill>
                  <a:schemeClr val="lt1"/>
                </a:solidFill>
                <a:latin typeface="Calibri"/>
                <a:ea typeface="Calibri"/>
                <a:cs typeface="Calibri"/>
                <a:sym typeface="Calibri"/>
              </a:rPr>
              <a:t>6</a:t>
            </a:r>
            <a:endParaRPr b="1" sz="2700">
              <a:solidFill>
                <a:schemeClr val="lt1"/>
              </a:solidFill>
              <a:latin typeface="Calibri"/>
              <a:ea typeface="Calibri"/>
              <a:cs typeface="Calibri"/>
              <a:sym typeface="Calibri"/>
            </a:endParaRPr>
          </a:p>
        </p:txBody>
      </p:sp>
      <p:sp>
        <p:nvSpPr>
          <p:cNvPr id="851" name="Google Shape;851;p43"/>
          <p:cNvSpPr txBox="1"/>
          <p:nvPr/>
        </p:nvSpPr>
        <p:spPr>
          <a:xfrm>
            <a:off x="1222620" y="845732"/>
            <a:ext cx="604274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O" sz="1400">
                <a:solidFill>
                  <a:schemeClr val="dk1"/>
                </a:solidFill>
                <a:latin typeface="Calibri"/>
                <a:ea typeface="Calibri"/>
                <a:cs typeface="Calibri"/>
                <a:sym typeface="Calibri"/>
              </a:rPr>
              <a:t>CONTRATO OBRA: </a:t>
            </a:r>
            <a:r>
              <a:rPr lang="es-CO" sz="1400">
                <a:solidFill>
                  <a:schemeClr val="dk1"/>
                </a:solidFill>
                <a:latin typeface="Calibri"/>
                <a:ea typeface="Calibri"/>
                <a:cs typeface="Calibri"/>
                <a:sym typeface="Calibri"/>
              </a:rPr>
              <a:t>IDU-1670-2020   </a:t>
            </a:r>
            <a:r>
              <a:rPr b="1" lang="es-CO" sz="1400">
                <a:solidFill>
                  <a:schemeClr val="dk1"/>
                </a:solidFill>
                <a:latin typeface="Calibri"/>
                <a:ea typeface="Calibri"/>
                <a:cs typeface="Calibri"/>
                <a:sym typeface="Calibri"/>
              </a:rPr>
              <a:t>CONTRATO INTERVENTORÍA: </a:t>
            </a:r>
            <a:r>
              <a:rPr lang="es-CO" sz="1400">
                <a:solidFill>
                  <a:schemeClr val="dk1"/>
                </a:solidFill>
                <a:latin typeface="Calibri"/>
                <a:ea typeface="Calibri"/>
                <a:cs typeface="Calibri"/>
                <a:sym typeface="Calibri"/>
              </a:rPr>
              <a:t>IDU-1697-2020</a:t>
            </a:r>
            <a:endParaRPr/>
          </a:p>
        </p:txBody>
      </p:sp>
      <p:sp>
        <p:nvSpPr>
          <p:cNvPr id="852" name="Google Shape;852;p43"/>
          <p:cNvSpPr txBox="1"/>
          <p:nvPr/>
        </p:nvSpPr>
        <p:spPr>
          <a:xfrm>
            <a:off x="1324220" y="1175536"/>
            <a:ext cx="71634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TEMAS ESPECÍFICOS DEL PROYECTO DE RELEVANCIA PARA LA COMUNIDAD</a:t>
            </a:r>
            <a:endParaRPr/>
          </a:p>
        </p:txBody>
      </p:sp>
      <p:sp>
        <p:nvSpPr>
          <p:cNvPr id="853" name="Google Shape;853;p43"/>
          <p:cNvSpPr txBox="1"/>
          <p:nvPr/>
        </p:nvSpPr>
        <p:spPr>
          <a:xfrm>
            <a:off x="1430431" y="4668246"/>
            <a:ext cx="273613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rgbClr val="008080"/>
                </a:solidFill>
                <a:latin typeface="Calibri"/>
                <a:ea typeface="Calibri"/>
                <a:cs typeface="Calibri"/>
                <a:sym typeface="Calibri"/>
              </a:rPr>
              <a:t>BENEFICIOS DEL PROYECTO</a:t>
            </a:r>
            <a:endParaRPr/>
          </a:p>
        </p:txBody>
      </p:sp>
      <p:sp>
        <p:nvSpPr>
          <p:cNvPr id="854" name="Google Shape;854;p43"/>
          <p:cNvSpPr txBox="1"/>
          <p:nvPr/>
        </p:nvSpPr>
        <p:spPr>
          <a:xfrm>
            <a:off x="1222620" y="4952320"/>
            <a:ext cx="10218423" cy="1277253"/>
          </a:xfrm>
          <a:prstGeom prst="rect">
            <a:avLst/>
          </a:prstGeom>
          <a:noFill/>
          <a:ln>
            <a:noFill/>
          </a:ln>
        </p:spPr>
        <p:txBody>
          <a:bodyPr anchorCtr="0" anchor="t" bIns="22850" lIns="45700" spcFirstLastPara="1" rIns="45700" wrap="square" tIns="22850">
            <a:spAutoFit/>
          </a:bodyPr>
          <a:lstStyle/>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Disminución de los tiempos de viaje.</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Ampliación del perfil vial dando cabida a nuevos carriles de tráfico mixto y los carriles exclusivos de Transmilenio</a:t>
            </a:r>
            <a:endParaRPr/>
          </a:p>
          <a:p>
            <a:pPr indent="-285750" lvl="0" marL="285750" marR="0" rtl="0" algn="just">
              <a:spcBef>
                <a:spcPts val="0"/>
              </a:spcBef>
              <a:spcAft>
                <a:spcPts val="0"/>
              </a:spcAft>
              <a:buClr>
                <a:srgbClr val="000000"/>
              </a:buClr>
              <a:buSzPts val="1600"/>
              <a:buFont typeface="Arial"/>
              <a:buChar char="•"/>
            </a:pPr>
            <a:r>
              <a:rPr lang="es-CO" sz="1600">
                <a:solidFill>
                  <a:schemeClr val="dk1"/>
                </a:solidFill>
                <a:latin typeface="Calibri"/>
                <a:ea typeface="Calibri"/>
                <a:cs typeface="Calibri"/>
                <a:sym typeface="Calibri"/>
              </a:rPr>
              <a:t>Renovación del espacio público,  incorporación de nuevos andenes, ciclorruta en el costado occidental, cicloparqueaderos, zonas verdes, mobiliario y arborización, haciendo de este un espacio incluyente y amigable mejorando así la calidad de vida de los ciudadanos. </a:t>
            </a:r>
            <a:endParaRPr sz="1600">
              <a:solidFill>
                <a:schemeClr val="dk1"/>
              </a:solidFill>
              <a:latin typeface="Calibri"/>
              <a:ea typeface="Calibri"/>
              <a:cs typeface="Calibri"/>
              <a:sym typeface="Calibri"/>
            </a:endParaRPr>
          </a:p>
        </p:txBody>
      </p:sp>
      <p:pic>
        <p:nvPicPr>
          <p:cNvPr descr="https://lh6.googleusercontent.com/Ccpa1lOQ1_SxqRyKw9MJgtAxym_qPacHNQGgoAK3QgTRUr4IPMXoz25TfwA13WYo6lxpi20zZG8IYOnamt0NTA-9YXHohmqPE4YkoZyH4hDtf-FZRFTw-aljIP786tKTkLNUf4gViI9nPzNnfQ" id="855" name="Google Shape;855;p43"/>
          <p:cNvPicPr preferRelativeResize="0"/>
          <p:nvPr/>
        </p:nvPicPr>
        <p:blipFill rotWithShape="1">
          <a:blip r:embed="rId3">
            <a:alphaModFix/>
          </a:blip>
          <a:srcRect b="0" l="0" r="0" t="0"/>
          <a:stretch/>
        </p:blipFill>
        <p:spPr>
          <a:xfrm>
            <a:off x="3732355" y="1720783"/>
            <a:ext cx="4905310" cy="290590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44"/>
          <p:cNvSpPr txBox="1"/>
          <p:nvPr>
            <p:ph type="title"/>
          </p:nvPr>
        </p:nvSpPr>
        <p:spPr>
          <a:xfrm>
            <a:off x="1942829" y="2453738"/>
            <a:ext cx="8306341"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094456"/>
              </a:buClr>
              <a:buSzPct val="99130"/>
              <a:buFont typeface="Calibri"/>
              <a:buNone/>
            </a:pPr>
            <a:r>
              <a:rPr lang="es-CO"/>
              <a:t>CONTRATOS DE CONSERVACIÓN</a:t>
            </a:r>
            <a:endParaRPr/>
          </a:p>
        </p:txBody>
      </p:sp>
      <p:sp>
        <p:nvSpPr>
          <p:cNvPr id="861" name="Google Shape;861;p44"/>
          <p:cNvSpPr txBox="1"/>
          <p:nvPr>
            <p:ph idx="1" type="body"/>
          </p:nvPr>
        </p:nvSpPr>
        <p:spPr>
          <a:xfrm>
            <a:off x="1942829" y="3788418"/>
            <a:ext cx="8306341" cy="75779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None/>
            </a:pPr>
            <a:r>
              <a:rPr lang="es-CO"/>
              <a:t>Localidad Kennedy corte 2021</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45"/>
          <p:cNvSpPr txBox="1"/>
          <p:nvPr>
            <p:ph type="title"/>
          </p:nvPr>
        </p:nvSpPr>
        <p:spPr>
          <a:xfrm>
            <a:off x="1460411" y="583803"/>
            <a:ext cx="7418922" cy="618876"/>
          </a:xfrm>
          <a:prstGeom prst="rect">
            <a:avLst/>
          </a:prstGeom>
          <a:noFill/>
          <a:ln>
            <a:noFill/>
          </a:ln>
        </p:spPr>
        <p:txBody>
          <a:bodyPr anchorCtr="0" anchor="ctr" bIns="22850" lIns="45700" spcFirstLastPara="1" rIns="45700" wrap="square" tIns="22850">
            <a:normAutofit/>
          </a:bodyPr>
          <a:lstStyle/>
          <a:p>
            <a:pPr indent="0" lvl="0" marL="0" rtl="0" algn="l">
              <a:lnSpc>
                <a:spcPct val="90000"/>
              </a:lnSpc>
              <a:spcBef>
                <a:spcPts val="0"/>
              </a:spcBef>
              <a:spcAft>
                <a:spcPts val="0"/>
              </a:spcAft>
              <a:buClr>
                <a:srgbClr val="094456"/>
              </a:buClr>
              <a:buSzPts val="2200"/>
              <a:buFont typeface="Calibri"/>
              <a:buNone/>
            </a:pPr>
            <a:r>
              <a:rPr lang="es-CO"/>
              <a:t>LISTADO DE CONTRATOS DE CONSERVACIÓN</a:t>
            </a:r>
            <a:endParaRPr/>
          </a:p>
        </p:txBody>
      </p:sp>
      <p:graphicFrame>
        <p:nvGraphicFramePr>
          <p:cNvPr id="867" name="Google Shape;867;p45"/>
          <p:cNvGraphicFramePr/>
          <p:nvPr/>
        </p:nvGraphicFramePr>
        <p:xfrm>
          <a:off x="1775205" y="1818599"/>
          <a:ext cx="3000000" cy="3000000"/>
        </p:xfrm>
        <a:graphic>
          <a:graphicData uri="http://schemas.openxmlformats.org/drawingml/2006/table">
            <a:tbl>
              <a:tblPr>
                <a:noFill/>
                <a:tableStyleId>{801276B0-B13B-43C4-923F-35176583FD46}</a:tableStyleId>
              </a:tblPr>
              <a:tblGrid>
                <a:gridCol w="1042950"/>
                <a:gridCol w="1214200"/>
                <a:gridCol w="1299200"/>
                <a:gridCol w="1873775"/>
                <a:gridCol w="1188625"/>
                <a:gridCol w="1304700"/>
                <a:gridCol w="984400"/>
              </a:tblGrid>
              <a:tr h="242575">
                <a:tc>
                  <a:txBody>
                    <a:bodyPr/>
                    <a:lstStyle/>
                    <a:p>
                      <a:pPr indent="0" lvl="0" marL="0" marR="0" rtl="0" algn="ctr">
                        <a:spcBef>
                          <a:spcPts val="0"/>
                        </a:spcBef>
                        <a:spcAft>
                          <a:spcPts val="0"/>
                        </a:spcAft>
                        <a:buNone/>
                      </a:pPr>
                      <a:r>
                        <a:rPr b="1" lang="es-CO" sz="1050" u="none" cap="none" strike="noStrike"/>
                        <a:t>No CTTO DE INTERVENTORÍA</a:t>
                      </a:r>
                      <a:endParaRPr b="1" i="0" sz="1050" u="none" cap="none" strike="noStrike">
                        <a:solidFill>
                          <a:srgbClr val="000000"/>
                        </a:solidFill>
                        <a:latin typeface="Arial"/>
                        <a:ea typeface="Arial"/>
                        <a:cs typeface="Arial"/>
                        <a:sym typeface="Arial"/>
                      </a:endParaRPr>
                    </a:p>
                  </a:txBody>
                  <a:tcPr marT="7125" marB="0" marR="7125" marL="7125" anchor="ctr">
                    <a:solidFill>
                      <a:srgbClr val="A8D08C"/>
                    </a:solidFill>
                  </a:tcPr>
                </a:tc>
                <a:tc>
                  <a:txBody>
                    <a:bodyPr/>
                    <a:lstStyle/>
                    <a:p>
                      <a:pPr indent="0" lvl="0" marL="0" marR="0" rtl="0" algn="ctr">
                        <a:spcBef>
                          <a:spcPts val="0"/>
                        </a:spcBef>
                        <a:spcAft>
                          <a:spcPts val="0"/>
                        </a:spcAft>
                        <a:buNone/>
                      </a:pPr>
                      <a:r>
                        <a:rPr b="1" lang="es-CO" sz="1050" u="none" cap="none" strike="noStrike"/>
                        <a:t>No CTTO DE OBRA O CONSULTORÍA</a:t>
                      </a:r>
                      <a:endParaRPr b="1" i="0" sz="1050" u="none" cap="none" strike="noStrike">
                        <a:solidFill>
                          <a:srgbClr val="000000"/>
                        </a:solidFill>
                        <a:latin typeface="Arial"/>
                        <a:ea typeface="Arial"/>
                        <a:cs typeface="Arial"/>
                        <a:sym typeface="Arial"/>
                      </a:endParaRPr>
                    </a:p>
                  </a:txBody>
                  <a:tcPr marT="7125" marB="0" marR="7125" marL="7125" anchor="ctr">
                    <a:solidFill>
                      <a:srgbClr val="A8D08C"/>
                    </a:solidFill>
                  </a:tcPr>
                </a:tc>
                <a:tc>
                  <a:txBody>
                    <a:bodyPr/>
                    <a:lstStyle/>
                    <a:p>
                      <a:pPr indent="0" lvl="0" marL="0" marR="0" rtl="0" algn="ctr">
                        <a:spcBef>
                          <a:spcPts val="0"/>
                        </a:spcBef>
                        <a:spcAft>
                          <a:spcPts val="0"/>
                        </a:spcAft>
                        <a:buNone/>
                      </a:pPr>
                      <a:r>
                        <a:rPr b="1" lang="es-CO" sz="1050" u="none" cap="none" strike="noStrike"/>
                        <a:t>NOMBRE CORTO DEL CONTRATO</a:t>
                      </a:r>
                      <a:endParaRPr b="1" i="0" sz="1050" u="none" cap="none" strike="noStrike">
                        <a:solidFill>
                          <a:srgbClr val="000000"/>
                        </a:solidFill>
                        <a:latin typeface="Arial"/>
                        <a:ea typeface="Arial"/>
                        <a:cs typeface="Arial"/>
                        <a:sym typeface="Arial"/>
                      </a:endParaRPr>
                    </a:p>
                  </a:txBody>
                  <a:tcPr marT="7125" marB="0" marR="7125" marL="7125" anchor="ctr">
                    <a:solidFill>
                      <a:srgbClr val="A8D08C"/>
                    </a:solidFill>
                  </a:tcPr>
                </a:tc>
                <a:tc>
                  <a:txBody>
                    <a:bodyPr/>
                    <a:lstStyle/>
                    <a:p>
                      <a:pPr indent="0" lvl="0" marL="0" marR="0" rtl="0" algn="ctr">
                        <a:spcBef>
                          <a:spcPts val="0"/>
                        </a:spcBef>
                        <a:spcAft>
                          <a:spcPts val="0"/>
                        </a:spcAft>
                        <a:buNone/>
                      </a:pPr>
                      <a:r>
                        <a:rPr b="1" lang="es-CO" sz="1050" u="none" cap="none" strike="noStrike"/>
                        <a:t>LOCALIDAD</a:t>
                      </a:r>
                      <a:endParaRPr b="1" i="0" sz="1050" u="none" cap="none" strike="noStrike">
                        <a:solidFill>
                          <a:srgbClr val="000000"/>
                        </a:solidFill>
                        <a:latin typeface="Arial"/>
                        <a:ea typeface="Arial"/>
                        <a:cs typeface="Arial"/>
                        <a:sym typeface="Arial"/>
                      </a:endParaRPr>
                    </a:p>
                  </a:txBody>
                  <a:tcPr marT="7125" marB="0" marR="7125" marL="7125" anchor="ctr">
                    <a:solidFill>
                      <a:srgbClr val="A8D08C"/>
                    </a:solidFill>
                  </a:tcPr>
                </a:tc>
                <a:tc>
                  <a:txBody>
                    <a:bodyPr/>
                    <a:lstStyle/>
                    <a:p>
                      <a:pPr indent="0" lvl="0" marL="0" marR="0" rtl="0" algn="ctr">
                        <a:spcBef>
                          <a:spcPts val="0"/>
                        </a:spcBef>
                        <a:spcAft>
                          <a:spcPts val="0"/>
                        </a:spcAft>
                        <a:buNone/>
                      </a:pPr>
                      <a:r>
                        <a:rPr b="1" lang="es-CO" sz="1050" u="none" cap="none" strike="noStrike"/>
                        <a:t>FECHA DE INICIO</a:t>
                      </a:r>
                      <a:endParaRPr b="1" i="0" sz="1050" u="none" cap="none" strike="noStrike">
                        <a:solidFill>
                          <a:srgbClr val="000000"/>
                        </a:solidFill>
                        <a:latin typeface="Arial"/>
                        <a:ea typeface="Arial"/>
                        <a:cs typeface="Arial"/>
                        <a:sym typeface="Arial"/>
                      </a:endParaRPr>
                    </a:p>
                  </a:txBody>
                  <a:tcPr marT="7125" marB="0" marR="7125" marL="7125" anchor="ctr">
                    <a:solidFill>
                      <a:srgbClr val="A8D08C"/>
                    </a:solidFill>
                  </a:tcPr>
                </a:tc>
                <a:tc>
                  <a:txBody>
                    <a:bodyPr/>
                    <a:lstStyle/>
                    <a:p>
                      <a:pPr indent="0" lvl="0" marL="0" marR="0" rtl="0" algn="ctr">
                        <a:spcBef>
                          <a:spcPts val="0"/>
                        </a:spcBef>
                        <a:spcAft>
                          <a:spcPts val="0"/>
                        </a:spcAft>
                        <a:buNone/>
                      </a:pPr>
                      <a:r>
                        <a:rPr b="1" lang="es-CO" sz="1050" u="none" cap="none" strike="noStrike"/>
                        <a:t>FECHA FINALIZACIÓN</a:t>
                      </a:r>
                      <a:endParaRPr b="1" i="0" sz="1050" u="none" cap="none" strike="noStrike">
                        <a:solidFill>
                          <a:srgbClr val="000000"/>
                        </a:solidFill>
                        <a:latin typeface="Arial"/>
                        <a:ea typeface="Arial"/>
                        <a:cs typeface="Arial"/>
                        <a:sym typeface="Arial"/>
                      </a:endParaRPr>
                    </a:p>
                  </a:txBody>
                  <a:tcPr marT="7125" marB="0" marR="7125" marL="7125" anchor="ctr">
                    <a:solidFill>
                      <a:srgbClr val="A8D08C"/>
                    </a:solidFill>
                  </a:tcPr>
                </a:tc>
                <a:tc>
                  <a:txBody>
                    <a:bodyPr/>
                    <a:lstStyle/>
                    <a:p>
                      <a:pPr indent="0" lvl="0" marL="0" marR="0" rtl="0" algn="ctr">
                        <a:spcBef>
                          <a:spcPts val="0"/>
                        </a:spcBef>
                        <a:spcAft>
                          <a:spcPts val="0"/>
                        </a:spcAft>
                        <a:buNone/>
                      </a:pPr>
                      <a:r>
                        <a:rPr b="1" lang="es-CO" sz="1050" u="none" cap="none" strike="noStrike"/>
                        <a:t>ESTADO</a:t>
                      </a:r>
                      <a:endParaRPr b="1" i="0" sz="1050" u="none" cap="none" strike="noStrike">
                        <a:solidFill>
                          <a:srgbClr val="000000"/>
                        </a:solidFill>
                        <a:latin typeface="Arial"/>
                        <a:ea typeface="Arial"/>
                        <a:cs typeface="Arial"/>
                        <a:sym typeface="Arial"/>
                      </a:endParaRPr>
                    </a:p>
                  </a:txBody>
                  <a:tcPr marT="7125" marB="0" marR="7125" marL="7125" anchor="ctr">
                    <a:solidFill>
                      <a:srgbClr val="A8D08C"/>
                    </a:solidFill>
                  </a:tcPr>
                </a:tc>
              </a:tr>
              <a:tr h="1279275">
                <a:tc>
                  <a:txBody>
                    <a:bodyPr/>
                    <a:lstStyle/>
                    <a:p>
                      <a:pPr indent="0" lvl="0" marL="0" marR="0" rtl="0" algn="l">
                        <a:spcBef>
                          <a:spcPts val="0"/>
                        </a:spcBef>
                        <a:spcAft>
                          <a:spcPts val="0"/>
                        </a:spcAft>
                        <a:buNone/>
                      </a:pPr>
                      <a:r>
                        <a:rPr lang="es-CO" sz="1100" u="none" cap="none" strike="noStrike"/>
                        <a:t>IDU-1774-2021</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c>
                  <a:txBody>
                    <a:bodyPr/>
                    <a:lstStyle/>
                    <a:p>
                      <a:pPr indent="0" lvl="0" marL="0" marR="0" rtl="0" algn="l">
                        <a:spcBef>
                          <a:spcPts val="0"/>
                        </a:spcBef>
                        <a:spcAft>
                          <a:spcPts val="0"/>
                        </a:spcAft>
                        <a:buNone/>
                      </a:pPr>
                      <a:r>
                        <a:rPr lang="es-CO" sz="1100" u="none" cap="none" strike="noStrike"/>
                        <a:t>IDU-1721-2021</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c>
                  <a:txBody>
                    <a:bodyPr/>
                    <a:lstStyle/>
                    <a:p>
                      <a:pPr indent="0" lvl="0" marL="0" marR="0" rtl="0" algn="l">
                        <a:spcBef>
                          <a:spcPts val="0"/>
                        </a:spcBef>
                        <a:spcAft>
                          <a:spcPts val="0"/>
                        </a:spcAft>
                        <a:buNone/>
                      </a:pPr>
                      <a:r>
                        <a:rPr lang="es-CO" sz="1100" u="none" cap="none" strike="noStrike"/>
                        <a:t>MALLA VIAL ARTERIAL GRUPO 3</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c>
                  <a:txBody>
                    <a:bodyPr/>
                    <a:lstStyle/>
                    <a:p>
                      <a:pPr indent="0" lvl="0" marL="0" marR="0" rtl="0" algn="l">
                        <a:spcBef>
                          <a:spcPts val="0"/>
                        </a:spcBef>
                        <a:spcAft>
                          <a:spcPts val="0"/>
                        </a:spcAft>
                        <a:buNone/>
                      </a:pPr>
                      <a:r>
                        <a:rPr lang="es-CO" sz="1100" u="none" cap="none" strike="noStrike"/>
                        <a:t>La Candelaria, Santa Fe</a:t>
                      </a:r>
                      <a:br>
                        <a:rPr lang="es-CO" sz="1100" u="none" cap="none" strike="noStrike"/>
                      </a:br>
                      <a:r>
                        <a:rPr lang="es-CO" sz="1100" u="none" cap="none" strike="noStrike"/>
                        <a:t>Los Mártires, Puente</a:t>
                      </a:r>
                      <a:br>
                        <a:rPr lang="es-CO" sz="1100" u="none" cap="none" strike="noStrike"/>
                      </a:br>
                      <a:r>
                        <a:rPr lang="es-CO" sz="1100" u="none" cap="none" strike="noStrike"/>
                        <a:t>Aranda, Kennedy, Usme, </a:t>
                      </a:r>
                      <a:br>
                        <a:rPr lang="es-CO" sz="1100" u="none" cap="none" strike="noStrike"/>
                      </a:br>
                      <a:r>
                        <a:rPr lang="es-CO" sz="1100" u="none" cap="none" strike="noStrike"/>
                        <a:t>Tunjuelito, Rafael Uribe,</a:t>
                      </a:r>
                      <a:br>
                        <a:rPr lang="es-CO" sz="1100" u="none" cap="none" strike="noStrike"/>
                      </a:br>
                      <a:r>
                        <a:rPr lang="es-CO" sz="1100" u="none" cap="none" strike="noStrike"/>
                        <a:t>Uribe, Antonio Nariño,</a:t>
                      </a:r>
                      <a:br>
                        <a:rPr lang="es-CO" sz="1100" u="none" cap="none" strike="noStrike"/>
                      </a:br>
                      <a:r>
                        <a:rPr lang="es-CO" sz="1100" u="none" cap="none" strike="noStrike"/>
                        <a:t>Teusaquillo, Barrios Unidos,</a:t>
                      </a:r>
                      <a:br>
                        <a:rPr lang="es-CO" sz="1100" u="none" cap="none" strike="noStrike"/>
                      </a:br>
                      <a:r>
                        <a:rPr lang="es-CO" sz="1100" u="none" cap="none" strike="noStrike"/>
                        <a:t>Chapinero, San Cristóba,</a:t>
                      </a:r>
                      <a:br>
                        <a:rPr lang="es-CO" sz="1100" u="none" cap="none" strike="noStrike"/>
                      </a:br>
                      <a:r>
                        <a:rPr lang="es-CO" sz="1100" u="none" cap="none" strike="noStrike"/>
                        <a:t>Tunjuelito y Ciudad Bolívar.</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c>
                  <a:txBody>
                    <a:bodyPr/>
                    <a:lstStyle/>
                    <a:p>
                      <a:pPr indent="0" lvl="0" marL="0" marR="0" rtl="0" algn="ctr">
                        <a:spcBef>
                          <a:spcPts val="0"/>
                        </a:spcBef>
                        <a:spcAft>
                          <a:spcPts val="0"/>
                        </a:spcAft>
                        <a:buNone/>
                      </a:pPr>
                      <a:r>
                        <a:rPr lang="es-CO" sz="1100" u="none" cap="none" strike="noStrike"/>
                        <a:t>21/01/2022</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c>
                  <a:txBody>
                    <a:bodyPr/>
                    <a:lstStyle/>
                    <a:p>
                      <a:pPr indent="0" lvl="0" marL="0" marR="0" rtl="0" algn="ctr">
                        <a:spcBef>
                          <a:spcPts val="0"/>
                        </a:spcBef>
                        <a:spcAft>
                          <a:spcPts val="0"/>
                        </a:spcAft>
                        <a:buNone/>
                      </a:pPr>
                      <a:r>
                        <a:rPr lang="es-CO" sz="1100" u="none" cap="none" strike="noStrike"/>
                        <a:t>20/04/2024</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c>
                  <a:txBody>
                    <a:bodyPr/>
                    <a:lstStyle/>
                    <a:p>
                      <a:pPr indent="0" lvl="0" marL="0" marR="0" rtl="0" algn="ctr">
                        <a:spcBef>
                          <a:spcPts val="0"/>
                        </a:spcBef>
                        <a:spcAft>
                          <a:spcPts val="0"/>
                        </a:spcAft>
                        <a:buNone/>
                      </a:pPr>
                      <a:r>
                        <a:rPr lang="es-CO" sz="1100" u="none" cap="none" strike="noStrike"/>
                        <a:t>Activo</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r>
              <a:tr h="363850">
                <a:tc>
                  <a:txBody>
                    <a:bodyPr/>
                    <a:lstStyle/>
                    <a:p>
                      <a:pPr indent="0" lvl="0" marL="0" marR="0" rtl="0" algn="l">
                        <a:spcBef>
                          <a:spcPts val="0"/>
                        </a:spcBef>
                        <a:spcAft>
                          <a:spcPts val="0"/>
                        </a:spcAft>
                        <a:buNone/>
                      </a:pPr>
                      <a:r>
                        <a:rPr lang="es-CO" sz="1100" u="none" cap="none" strike="noStrike"/>
                        <a:t>IDU-1728-2021</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c>
                  <a:txBody>
                    <a:bodyPr/>
                    <a:lstStyle/>
                    <a:p>
                      <a:pPr indent="0" lvl="0" marL="0" marR="0" rtl="0" algn="l">
                        <a:spcBef>
                          <a:spcPts val="0"/>
                        </a:spcBef>
                        <a:spcAft>
                          <a:spcPts val="0"/>
                        </a:spcAft>
                        <a:buNone/>
                      </a:pPr>
                      <a:r>
                        <a:rPr lang="es-CO" sz="1100" u="none" cap="none" strike="noStrike"/>
                        <a:t>IDU-1714-2021</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c>
                  <a:txBody>
                    <a:bodyPr/>
                    <a:lstStyle/>
                    <a:p>
                      <a:pPr indent="0" lvl="0" marL="0" marR="0" rtl="0" algn="l">
                        <a:spcBef>
                          <a:spcPts val="0"/>
                        </a:spcBef>
                        <a:spcAft>
                          <a:spcPts val="0"/>
                        </a:spcAft>
                        <a:buNone/>
                      </a:pPr>
                      <a:r>
                        <a:rPr lang="es-CO" sz="1100" u="none" cap="none" strike="noStrike"/>
                        <a:t>Conservación malla vial arterial no troncal grupo 3 2021</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c>
                  <a:txBody>
                    <a:bodyPr/>
                    <a:lstStyle/>
                    <a:p>
                      <a:pPr indent="0" lvl="0" marL="0" marR="0" rtl="0" algn="l">
                        <a:spcBef>
                          <a:spcPts val="0"/>
                        </a:spcBef>
                        <a:spcAft>
                          <a:spcPts val="0"/>
                        </a:spcAft>
                        <a:buNone/>
                      </a:pPr>
                      <a:r>
                        <a:rPr lang="es-CO" sz="1100" u="none" cap="none" strike="noStrike"/>
                        <a:t>Usme, Ciudad Bolívar, Kennedy, Tunjuelito y Rafael Uribe</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c>
                  <a:txBody>
                    <a:bodyPr/>
                    <a:lstStyle/>
                    <a:p>
                      <a:pPr indent="0" lvl="0" marL="0" marR="0" rtl="0" algn="ctr">
                        <a:spcBef>
                          <a:spcPts val="0"/>
                        </a:spcBef>
                        <a:spcAft>
                          <a:spcPts val="0"/>
                        </a:spcAft>
                        <a:buNone/>
                      </a:pPr>
                      <a:r>
                        <a:rPr lang="es-CO" sz="1100" u="none" cap="none" strike="noStrike"/>
                        <a:t>3 /12/2021</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c>
                  <a:txBody>
                    <a:bodyPr/>
                    <a:lstStyle/>
                    <a:p>
                      <a:pPr indent="0" lvl="0" marL="0" marR="0" rtl="0" algn="ctr">
                        <a:spcBef>
                          <a:spcPts val="0"/>
                        </a:spcBef>
                        <a:spcAft>
                          <a:spcPts val="0"/>
                        </a:spcAft>
                        <a:buNone/>
                      </a:pPr>
                      <a:r>
                        <a:rPr lang="es-CO" sz="1100" u="none" cap="none" strike="noStrike">
                          <a:solidFill>
                            <a:schemeClr val="dk1"/>
                          </a:solidFill>
                          <a:latin typeface="Calibri"/>
                          <a:ea typeface="Calibri"/>
                          <a:cs typeface="Calibri"/>
                          <a:sym typeface="Calibri"/>
                        </a:rPr>
                        <a:t>02/03/2024</a:t>
                      </a:r>
                      <a:endParaRPr sz="1100" u="none" cap="none" strike="noStrike">
                        <a:solidFill>
                          <a:schemeClr val="dk1"/>
                        </a:solidFill>
                        <a:latin typeface="Calibri"/>
                        <a:ea typeface="Calibri"/>
                        <a:cs typeface="Calibri"/>
                        <a:sym typeface="Calibri"/>
                      </a:endParaRPr>
                    </a:p>
                  </a:txBody>
                  <a:tcPr marT="7125" marB="0" marR="7125" marL="7125">
                    <a:solidFill>
                      <a:schemeClr val="lt1"/>
                    </a:solidFill>
                  </a:tcPr>
                </a:tc>
                <a:tc>
                  <a:txBody>
                    <a:bodyPr/>
                    <a:lstStyle/>
                    <a:p>
                      <a:pPr indent="0" lvl="0" marL="0" marR="0" rtl="0" algn="ctr">
                        <a:spcBef>
                          <a:spcPts val="0"/>
                        </a:spcBef>
                        <a:spcAft>
                          <a:spcPts val="0"/>
                        </a:spcAft>
                        <a:buNone/>
                      </a:pPr>
                      <a:r>
                        <a:rPr lang="es-CO" sz="1100" u="none" cap="none" strike="noStrike"/>
                        <a:t>Activo</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r>
              <a:tr h="242575">
                <a:tc>
                  <a:txBody>
                    <a:bodyPr/>
                    <a:lstStyle/>
                    <a:p>
                      <a:pPr indent="0" lvl="0" marL="0" marR="0" rtl="0" algn="l">
                        <a:spcBef>
                          <a:spcPts val="0"/>
                        </a:spcBef>
                        <a:spcAft>
                          <a:spcPts val="0"/>
                        </a:spcAft>
                        <a:buNone/>
                      </a:pPr>
                      <a:r>
                        <a:rPr lang="es-CO" sz="1100" u="none" cap="none" strike="noStrike"/>
                        <a:t>IDU-1808-2021</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c>
                  <a:txBody>
                    <a:bodyPr/>
                    <a:lstStyle/>
                    <a:p>
                      <a:pPr indent="0" lvl="0" marL="0" marR="0" rtl="0" algn="l">
                        <a:spcBef>
                          <a:spcPts val="0"/>
                        </a:spcBef>
                        <a:spcAft>
                          <a:spcPts val="0"/>
                        </a:spcAft>
                        <a:buNone/>
                      </a:pPr>
                      <a:r>
                        <a:rPr lang="es-CO" sz="1100" u="none" cap="none" strike="noStrike"/>
                        <a:t>IDU-1792-2021</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c>
                  <a:txBody>
                    <a:bodyPr/>
                    <a:lstStyle/>
                    <a:p>
                      <a:pPr indent="0" lvl="0" marL="0" marR="0" rtl="0" algn="l">
                        <a:spcBef>
                          <a:spcPts val="0"/>
                        </a:spcBef>
                        <a:spcAft>
                          <a:spcPts val="0"/>
                        </a:spcAft>
                        <a:buNone/>
                      </a:pPr>
                      <a:r>
                        <a:rPr lang="es-CO" sz="1100" u="none" cap="none" strike="noStrike"/>
                        <a:t>Grupo 6 ciclorutas y espacio público</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c>
                  <a:txBody>
                    <a:bodyPr/>
                    <a:lstStyle/>
                    <a:p>
                      <a:pPr indent="0" lvl="0" marL="0" marR="0" rtl="0" algn="l">
                        <a:spcBef>
                          <a:spcPts val="0"/>
                        </a:spcBef>
                        <a:spcAft>
                          <a:spcPts val="0"/>
                        </a:spcAft>
                        <a:buNone/>
                      </a:pPr>
                      <a:r>
                        <a:rPr lang="es-CO" sz="1100" u="none" cap="none" strike="noStrike"/>
                        <a:t>Fontibón, Tunjuelito, Kennedy</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c>
                  <a:txBody>
                    <a:bodyPr/>
                    <a:lstStyle/>
                    <a:p>
                      <a:pPr indent="0" lvl="0" marL="0" marR="0" rtl="0" algn="ctr">
                        <a:spcBef>
                          <a:spcPts val="0"/>
                        </a:spcBef>
                        <a:spcAft>
                          <a:spcPts val="0"/>
                        </a:spcAft>
                        <a:buNone/>
                      </a:pPr>
                      <a:r>
                        <a:rPr lang="es-CO" sz="1100" u="none" cap="none" strike="noStrike"/>
                        <a:t>3/01/ 2022</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c>
                  <a:txBody>
                    <a:bodyPr/>
                    <a:lstStyle/>
                    <a:p>
                      <a:pPr indent="0" lvl="0" marL="0" marR="0" rtl="0" algn="ctr">
                        <a:spcBef>
                          <a:spcPts val="0"/>
                        </a:spcBef>
                        <a:spcAft>
                          <a:spcPts val="0"/>
                        </a:spcAft>
                        <a:buNone/>
                      </a:pPr>
                      <a:r>
                        <a:rPr lang="es-CO" sz="1100" u="none" cap="none" strike="noStrike"/>
                        <a:t>2/04/2024</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c>
                  <a:txBody>
                    <a:bodyPr/>
                    <a:lstStyle/>
                    <a:p>
                      <a:pPr indent="0" lvl="0" marL="0" marR="0" rtl="0" algn="ctr">
                        <a:spcBef>
                          <a:spcPts val="0"/>
                        </a:spcBef>
                        <a:spcAft>
                          <a:spcPts val="0"/>
                        </a:spcAft>
                        <a:buNone/>
                      </a:pPr>
                      <a:r>
                        <a:rPr lang="es-CO" sz="1100" u="none" cap="none" strike="noStrike"/>
                        <a:t>Activo</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r>
              <a:tr h="727700">
                <a:tc>
                  <a:txBody>
                    <a:bodyPr/>
                    <a:lstStyle/>
                    <a:p>
                      <a:pPr indent="0" lvl="0" marL="0" marR="0" rtl="0" algn="l">
                        <a:spcBef>
                          <a:spcPts val="0"/>
                        </a:spcBef>
                        <a:spcAft>
                          <a:spcPts val="0"/>
                        </a:spcAft>
                        <a:buNone/>
                      </a:pPr>
                      <a:r>
                        <a:rPr lang="es-CO" sz="1100" u="none" cap="none" strike="noStrike"/>
                        <a:t>IDU-1758-2021</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c>
                  <a:txBody>
                    <a:bodyPr/>
                    <a:lstStyle/>
                    <a:p>
                      <a:pPr indent="0" lvl="0" marL="0" marR="0" rtl="0" algn="l">
                        <a:spcBef>
                          <a:spcPts val="0"/>
                        </a:spcBef>
                        <a:spcAft>
                          <a:spcPts val="0"/>
                        </a:spcAft>
                        <a:buNone/>
                      </a:pPr>
                      <a:r>
                        <a:rPr lang="es-CO" sz="1100" u="none" cap="none" strike="noStrike"/>
                        <a:t>IDU-1751-2021</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c>
                  <a:txBody>
                    <a:bodyPr/>
                    <a:lstStyle/>
                    <a:p>
                      <a:pPr indent="0" lvl="0" marL="0" marR="0" rtl="0" algn="l">
                        <a:spcBef>
                          <a:spcPts val="0"/>
                        </a:spcBef>
                        <a:spcAft>
                          <a:spcPts val="0"/>
                        </a:spcAft>
                        <a:buNone/>
                      </a:pPr>
                      <a:r>
                        <a:rPr lang="es-CO" sz="1100" u="none" cap="none" strike="noStrike"/>
                        <a:t>CONSERVACIÓN DE LA MALLA VIAL QUE SOPORTA RUTAS DEL SISTEMA INTEGRADO DE TRANSPORTE PÚBLICO- SITP– GRUPO 2</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c>
                  <a:txBody>
                    <a:bodyPr/>
                    <a:lstStyle/>
                    <a:p>
                      <a:pPr indent="0" lvl="0" marL="0" marR="0" rtl="0" algn="l">
                        <a:spcBef>
                          <a:spcPts val="0"/>
                        </a:spcBef>
                        <a:spcAft>
                          <a:spcPts val="0"/>
                        </a:spcAft>
                        <a:buNone/>
                      </a:pPr>
                      <a:r>
                        <a:rPr lang="es-CO" sz="1100" u="none" cap="none" strike="noStrike"/>
                        <a:t>Tunjuelito, Kennedy, Fontibón, Los Martires, Antonio  Nariño, Puente Aranda y Rafael Uribe Uribe        </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c>
                  <a:txBody>
                    <a:bodyPr/>
                    <a:lstStyle/>
                    <a:p>
                      <a:pPr indent="0" lvl="0" marL="0" marR="0" rtl="0" algn="ctr">
                        <a:spcBef>
                          <a:spcPts val="0"/>
                        </a:spcBef>
                        <a:spcAft>
                          <a:spcPts val="0"/>
                        </a:spcAft>
                        <a:buNone/>
                      </a:pPr>
                      <a:r>
                        <a:rPr lang="es-CO" sz="1100" u="none" cap="none" strike="noStrike"/>
                        <a:t>22 /12/ 2021</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c>
                  <a:txBody>
                    <a:bodyPr/>
                    <a:lstStyle/>
                    <a:p>
                      <a:pPr indent="0" lvl="0" marL="0" marR="0" rtl="0" algn="ctr">
                        <a:spcBef>
                          <a:spcPts val="0"/>
                        </a:spcBef>
                        <a:spcAft>
                          <a:spcPts val="0"/>
                        </a:spcAft>
                        <a:buNone/>
                      </a:pPr>
                      <a:r>
                        <a:rPr lang="es-CO" sz="1100" u="none" cap="none" strike="noStrike"/>
                        <a:t>21/03/ 2024</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c>
                  <a:txBody>
                    <a:bodyPr/>
                    <a:lstStyle/>
                    <a:p>
                      <a:pPr indent="0" lvl="0" marL="0" marR="0" rtl="0" algn="ctr">
                        <a:spcBef>
                          <a:spcPts val="0"/>
                        </a:spcBef>
                        <a:spcAft>
                          <a:spcPts val="0"/>
                        </a:spcAft>
                        <a:buNone/>
                      </a:pPr>
                      <a:r>
                        <a:rPr lang="es-CO" sz="1100" u="none" cap="none" strike="noStrike"/>
                        <a:t>Activo</a:t>
                      </a:r>
                      <a:endParaRPr b="0" i="0" sz="1100" u="none" cap="none" strike="noStrike">
                        <a:solidFill>
                          <a:srgbClr val="000000"/>
                        </a:solidFill>
                        <a:latin typeface="Arial"/>
                        <a:ea typeface="Arial"/>
                        <a:cs typeface="Arial"/>
                        <a:sym typeface="Arial"/>
                      </a:endParaRPr>
                    </a:p>
                  </a:txBody>
                  <a:tcPr marT="7125" marB="0" marR="7125" marL="7125">
                    <a:solidFill>
                      <a:schemeClr val="lt1"/>
                    </a:solidFill>
                  </a:tcPr>
                </a:tc>
              </a:tr>
            </a:tbl>
          </a:graphicData>
        </a:graphic>
      </p:graphicFrame>
      <p:sp>
        <p:nvSpPr>
          <p:cNvPr id="868" name="Google Shape;868;p45"/>
          <p:cNvSpPr/>
          <p:nvPr/>
        </p:nvSpPr>
        <p:spPr>
          <a:xfrm>
            <a:off x="675020" y="583803"/>
            <a:ext cx="649200" cy="649200"/>
          </a:xfrm>
          <a:prstGeom prst="ellipse">
            <a:avLst/>
          </a:prstGeom>
          <a:solidFill>
            <a:srgbClr val="1D8A7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rPr b="1" lang="es-CO" sz="2700">
                <a:solidFill>
                  <a:schemeClr val="lt1"/>
                </a:solidFill>
                <a:latin typeface="Calibri"/>
                <a:ea typeface="Calibri"/>
                <a:cs typeface="Calibri"/>
                <a:sym typeface="Calibri"/>
              </a:rPr>
              <a:t>7</a:t>
            </a:r>
            <a:endParaRPr b="1" sz="27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5"/>
          <p:cNvSpPr txBox="1"/>
          <p:nvPr>
            <p:ph type="title"/>
          </p:nvPr>
        </p:nvSpPr>
        <p:spPr>
          <a:xfrm>
            <a:off x="1430431" y="435225"/>
            <a:ext cx="7418922" cy="6188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94456"/>
              </a:buClr>
              <a:buSzPts val="2200"/>
              <a:buFont typeface="Calibri"/>
              <a:buNone/>
            </a:pPr>
            <a:r>
              <a:rPr lang="es-CO"/>
              <a:t>ESTADO DE LA MALLA VIAL INTERMEDIA KENNEDY</a:t>
            </a:r>
            <a:endParaRPr/>
          </a:p>
        </p:txBody>
      </p:sp>
      <p:sp>
        <p:nvSpPr>
          <p:cNvPr id="295" name="Google Shape;295;p5"/>
          <p:cNvSpPr txBox="1"/>
          <p:nvPr>
            <p:ph idx="5" type="body"/>
          </p:nvPr>
        </p:nvSpPr>
        <p:spPr>
          <a:xfrm>
            <a:off x="717714" y="527162"/>
            <a:ext cx="517559" cy="43500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000"/>
              <a:buNone/>
            </a:pPr>
            <a:r>
              <a:rPr lang="es-CO"/>
              <a:t>1</a:t>
            </a:r>
            <a:endParaRPr/>
          </a:p>
        </p:txBody>
      </p:sp>
      <p:pic>
        <p:nvPicPr>
          <p:cNvPr id="296" name="Google Shape;296;p5"/>
          <p:cNvPicPr preferRelativeResize="0"/>
          <p:nvPr/>
        </p:nvPicPr>
        <p:blipFill rotWithShape="1">
          <a:blip r:embed="rId3">
            <a:alphaModFix/>
          </a:blip>
          <a:srcRect b="0" l="0" r="0" t="0"/>
          <a:stretch/>
        </p:blipFill>
        <p:spPr>
          <a:xfrm>
            <a:off x="1430431" y="1054100"/>
            <a:ext cx="8927772" cy="473325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6"/>
          <p:cNvSpPr txBox="1"/>
          <p:nvPr>
            <p:ph type="title"/>
          </p:nvPr>
        </p:nvSpPr>
        <p:spPr>
          <a:xfrm>
            <a:off x="1430431" y="435225"/>
            <a:ext cx="7418922" cy="6188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94456"/>
              </a:buClr>
              <a:buSzPts val="2200"/>
              <a:buFont typeface="Calibri"/>
              <a:buNone/>
            </a:pPr>
            <a:r>
              <a:rPr lang="es-CO"/>
              <a:t>ESTADO DE LA MALLA VIAL LOCAL KENNEDY</a:t>
            </a:r>
            <a:endParaRPr/>
          </a:p>
        </p:txBody>
      </p:sp>
      <p:sp>
        <p:nvSpPr>
          <p:cNvPr id="302" name="Google Shape;302;p6"/>
          <p:cNvSpPr txBox="1"/>
          <p:nvPr>
            <p:ph idx="5" type="body"/>
          </p:nvPr>
        </p:nvSpPr>
        <p:spPr>
          <a:xfrm>
            <a:off x="717714" y="527162"/>
            <a:ext cx="517559" cy="43500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000"/>
              <a:buNone/>
            </a:pPr>
            <a:r>
              <a:rPr lang="es-CO"/>
              <a:t>1</a:t>
            </a:r>
            <a:endParaRPr/>
          </a:p>
        </p:txBody>
      </p:sp>
      <p:pic>
        <p:nvPicPr>
          <p:cNvPr id="303" name="Google Shape;303;p6"/>
          <p:cNvPicPr preferRelativeResize="0"/>
          <p:nvPr/>
        </p:nvPicPr>
        <p:blipFill rotWithShape="1">
          <a:blip r:embed="rId3">
            <a:alphaModFix/>
          </a:blip>
          <a:srcRect b="2190" l="925" r="1502" t="2347"/>
          <a:stretch/>
        </p:blipFill>
        <p:spPr>
          <a:xfrm>
            <a:off x="1514006" y="1304144"/>
            <a:ext cx="8814217" cy="4572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7"/>
          <p:cNvPicPr preferRelativeResize="0"/>
          <p:nvPr/>
        </p:nvPicPr>
        <p:blipFill rotWithShape="1">
          <a:blip r:embed="rId3">
            <a:alphaModFix/>
          </a:blip>
          <a:srcRect b="0" l="0" r="0" t="0"/>
          <a:stretch/>
        </p:blipFill>
        <p:spPr>
          <a:xfrm>
            <a:off x="115468" y="2655541"/>
            <a:ext cx="4689649" cy="2246243"/>
          </a:xfrm>
          <a:prstGeom prst="rect">
            <a:avLst/>
          </a:prstGeom>
          <a:noFill/>
          <a:ln>
            <a:noFill/>
          </a:ln>
        </p:spPr>
      </p:pic>
      <p:sp>
        <p:nvSpPr>
          <p:cNvPr id="309" name="Google Shape;309;p7"/>
          <p:cNvSpPr txBox="1"/>
          <p:nvPr>
            <p:ph type="title"/>
          </p:nvPr>
        </p:nvSpPr>
        <p:spPr>
          <a:xfrm>
            <a:off x="1430431" y="435225"/>
            <a:ext cx="7418922" cy="6188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94456"/>
              </a:buClr>
              <a:buSzPts val="2200"/>
              <a:buFont typeface="Calibri"/>
              <a:buNone/>
            </a:pPr>
            <a:r>
              <a:rPr lang="es-CO"/>
              <a:t>RED DE CICLORRUTAS BOGOTÁ Y LOCALIDAD DE KENNEDY</a:t>
            </a:r>
            <a:endParaRPr/>
          </a:p>
        </p:txBody>
      </p:sp>
      <p:sp>
        <p:nvSpPr>
          <p:cNvPr id="310" name="Google Shape;310;p7"/>
          <p:cNvSpPr txBox="1"/>
          <p:nvPr>
            <p:ph idx="5" type="body"/>
          </p:nvPr>
        </p:nvSpPr>
        <p:spPr>
          <a:xfrm>
            <a:off x="717714" y="527162"/>
            <a:ext cx="517559" cy="43500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000"/>
              <a:buNone/>
            </a:pPr>
            <a:r>
              <a:rPr lang="es-CO"/>
              <a:t>2</a:t>
            </a:r>
            <a:endParaRPr/>
          </a:p>
        </p:txBody>
      </p:sp>
      <p:pic>
        <p:nvPicPr>
          <p:cNvPr id="311" name="Google Shape;311;p7"/>
          <p:cNvPicPr preferRelativeResize="0"/>
          <p:nvPr/>
        </p:nvPicPr>
        <p:blipFill rotWithShape="1">
          <a:blip r:embed="rId4">
            <a:alphaModFix/>
          </a:blip>
          <a:srcRect b="0" l="0" r="0" t="0"/>
          <a:stretch/>
        </p:blipFill>
        <p:spPr>
          <a:xfrm>
            <a:off x="5030886" y="2697355"/>
            <a:ext cx="3032904" cy="686939"/>
          </a:xfrm>
          <a:prstGeom prst="rect">
            <a:avLst/>
          </a:prstGeom>
          <a:noFill/>
          <a:ln>
            <a:noFill/>
          </a:ln>
        </p:spPr>
      </p:pic>
      <p:pic>
        <p:nvPicPr>
          <p:cNvPr id="312" name="Google Shape;312;p7"/>
          <p:cNvPicPr preferRelativeResize="0"/>
          <p:nvPr/>
        </p:nvPicPr>
        <p:blipFill rotWithShape="1">
          <a:blip r:embed="rId5">
            <a:alphaModFix/>
          </a:blip>
          <a:srcRect b="0" l="0" r="0" t="0"/>
          <a:stretch/>
        </p:blipFill>
        <p:spPr>
          <a:xfrm>
            <a:off x="5048688" y="3545999"/>
            <a:ext cx="3171549" cy="1097844"/>
          </a:xfrm>
          <a:prstGeom prst="rect">
            <a:avLst/>
          </a:prstGeom>
          <a:noFill/>
          <a:ln>
            <a:noFill/>
          </a:ln>
        </p:spPr>
      </p:pic>
      <p:pic>
        <p:nvPicPr>
          <p:cNvPr id="313" name="Google Shape;313;p7"/>
          <p:cNvPicPr preferRelativeResize="0"/>
          <p:nvPr/>
        </p:nvPicPr>
        <p:blipFill rotWithShape="1">
          <a:blip r:embed="rId6">
            <a:alphaModFix/>
          </a:blip>
          <a:srcRect b="0" l="0" r="0" t="0"/>
          <a:stretch/>
        </p:blipFill>
        <p:spPr>
          <a:xfrm>
            <a:off x="8289560" y="1483932"/>
            <a:ext cx="3393553" cy="5221978"/>
          </a:xfrm>
          <a:prstGeom prst="rect">
            <a:avLst/>
          </a:prstGeom>
          <a:noFill/>
          <a:ln>
            <a:noFill/>
          </a:ln>
        </p:spPr>
      </p:pic>
      <p:sp>
        <p:nvSpPr>
          <p:cNvPr id="314" name="Google Shape;314;p7"/>
          <p:cNvSpPr txBox="1"/>
          <p:nvPr/>
        </p:nvSpPr>
        <p:spPr>
          <a:xfrm>
            <a:off x="9986336" y="5471410"/>
            <a:ext cx="2998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s-CO" sz="1800" u="none" cap="none" strike="noStrike">
                <a:solidFill>
                  <a:schemeClr val="dk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315" name="Google Shape;315;p7"/>
          <p:cNvSpPr txBox="1"/>
          <p:nvPr/>
        </p:nvSpPr>
        <p:spPr>
          <a:xfrm>
            <a:off x="9986336" y="4901784"/>
            <a:ext cx="2998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chemeClr val="dk1"/>
                </a:solidFill>
                <a:latin typeface="Calibri"/>
                <a:ea typeface="Calibri"/>
                <a:cs typeface="Calibri"/>
                <a:sym typeface="Calibri"/>
              </a:rPr>
              <a:t>2</a:t>
            </a:r>
            <a:endParaRPr/>
          </a:p>
        </p:txBody>
      </p:sp>
      <p:sp>
        <p:nvSpPr>
          <p:cNvPr id="316" name="Google Shape;316;p7"/>
          <p:cNvSpPr txBox="1"/>
          <p:nvPr/>
        </p:nvSpPr>
        <p:spPr>
          <a:xfrm>
            <a:off x="9986336" y="4332158"/>
            <a:ext cx="2998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1800">
                <a:solidFill>
                  <a:schemeClr val="dk1"/>
                </a:solidFill>
                <a:latin typeface="Calibri"/>
                <a:ea typeface="Calibri"/>
                <a:cs typeface="Calibri"/>
                <a:sym typeface="Calibri"/>
              </a:rPr>
              <a:t>0</a:t>
            </a:r>
            <a:endParaRPr/>
          </a:p>
        </p:txBody>
      </p:sp>
      <p:sp>
        <p:nvSpPr>
          <p:cNvPr id="317" name="Google Shape;317;p7"/>
          <p:cNvSpPr txBox="1"/>
          <p:nvPr/>
        </p:nvSpPr>
        <p:spPr>
          <a:xfrm>
            <a:off x="5653771" y="2084606"/>
            <a:ext cx="236306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2200">
                <a:solidFill>
                  <a:srgbClr val="094456"/>
                </a:solidFill>
                <a:latin typeface="Calibri"/>
                <a:ea typeface="Calibri"/>
                <a:cs typeface="Calibri"/>
                <a:sym typeface="Calibri"/>
              </a:rPr>
              <a:t>KENNEDY</a:t>
            </a:r>
            <a:endParaRPr/>
          </a:p>
        </p:txBody>
      </p:sp>
      <p:sp>
        <p:nvSpPr>
          <p:cNvPr id="318" name="Google Shape;318;p7"/>
          <p:cNvSpPr txBox="1"/>
          <p:nvPr/>
        </p:nvSpPr>
        <p:spPr>
          <a:xfrm>
            <a:off x="1430431" y="2191385"/>
            <a:ext cx="236306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O" sz="2200">
                <a:solidFill>
                  <a:srgbClr val="094456"/>
                </a:solidFill>
                <a:latin typeface="Calibri"/>
                <a:ea typeface="Calibri"/>
                <a:cs typeface="Calibri"/>
                <a:sym typeface="Calibri"/>
              </a:rPr>
              <a:t>BOGOTÁ</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8"/>
          <p:cNvSpPr txBox="1"/>
          <p:nvPr>
            <p:ph type="title"/>
          </p:nvPr>
        </p:nvSpPr>
        <p:spPr>
          <a:xfrm>
            <a:off x="1430430" y="435225"/>
            <a:ext cx="7878461" cy="61887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94456"/>
              </a:buClr>
              <a:buSzPts val="2200"/>
              <a:buFont typeface="Calibri"/>
              <a:buNone/>
            </a:pPr>
            <a:r>
              <a:rPr lang="es-CO"/>
              <a:t>INVENTARIO Y ESTADO DE LOS PUENTES LOCALIDAD DE KENNEDY (DICIEMBRE 2021)</a:t>
            </a:r>
            <a:endParaRPr/>
          </a:p>
        </p:txBody>
      </p:sp>
      <p:sp>
        <p:nvSpPr>
          <p:cNvPr id="324" name="Google Shape;324;p8"/>
          <p:cNvSpPr txBox="1"/>
          <p:nvPr>
            <p:ph idx="5" type="body"/>
          </p:nvPr>
        </p:nvSpPr>
        <p:spPr>
          <a:xfrm>
            <a:off x="717714" y="527162"/>
            <a:ext cx="517559" cy="43500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000"/>
              <a:buNone/>
            </a:pPr>
            <a:r>
              <a:rPr lang="es-CO"/>
              <a:t>3</a:t>
            </a:r>
            <a:endParaRPr/>
          </a:p>
        </p:txBody>
      </p:sp>
      <p:pic>
        <p:nvPicPr>
          <p:cNvPr id="325" name="Google Shape;325;p8"/>
          <p:cNvPicPr preferRelativeResize="0"/>
          <p:nvPr/>
        </p:nvPicPr>
        <p:blipFill rotWithShape="1">
          <a:blip r:embed="rId3">
            <a:alphaModFix/>
          </a:blip>
          <a:srcRect b="0" l="51922" r="0" t="0"/>
          <a:stretch/>
        </p:blipFill>
        <p:spPr>
          <a:xfrm>
            <a:off x="7534086" y="1459948"/>
            <a:ext cx="2058967" cy="1262825"/>
          </a:xfrm>
          <a:prstGeom prst="rect">
            <a:avLst/>
          </a:prstGeom>
          <a:noFill/>
          <a:ln>
            <a:noFill/>
          </a:ln>
        </p:spPr>
      </p:pic>
      <p:pic>
        <p:nvPicPr>
          <p:cNvPr id="326" name="Google Shape;326;p8"/>
          <p:cNvPicPr preferRelativeResize="0"/>
          <p:nvPr/>
        </p:nvPicPr>
        <p:blipFill rotWithShape="1">
          <a:blip r:embed="rId4">
            <a:alphaModFix/>
          </a:blip>
          <a:srcRect b="0" l="0" r="0" t="0"/>
          <a:stretch/>
        </p:blipFill>
        <p:spPr>
          <a:xfrm>
            <a:off x="2974605" y="1459948"/>
            <a:ext cx="2054615" cy="1198525"/>
          </a:xfrm>
          <a:prstGeom prst="rect">
            <a:avLst/>
          </a:prstGeom>
          <a:noFill/>
          <a:ln>
            <a:noFill/>
          </a:ln>
        </p:spPr>
      </p:pic>
      <p:pic>
        <p:nvPicPr>
          <p:cNvPr id="327" name="Google Shape;327;p8"/>
          <p:cNvPicPr preferRelativeResize="0"/>
          <p:nvPr/>
        </p:nvPicPr>
        <p:blipFill rotWithShape="1">
          <a:blip r:embed="rId5">
            <a:alphaModFix/>
          </a:blip>
          <a:srcRect b="16622" l="0" r="0" t="0"/>
          <a:stretch/>
        </p:blipFill>
        <p:spPr>
          <a:xfrm>
            <a:off x="1951545" y="3192921"/>
            <a:ext cx="4100740" cy="218006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28" name="Google Shape;328;p8"/>
          <p:cNvPicPr preferRelativeResize="0"/>
          <p:nvPr/>
        </p:nvPicPr>
        <p:blipFill rotWithShape="1">
          <a:blip r:embed="rId6">
            <a:alphaModFix/>
          </a:blip>
          <a:srcRect b="10894" l="0" r="0" t="0"/>
          <a:stretch/>
        </p:blipFill>
        <p:spPr>
          <a:xfrm>
            <a:off x="6591331" y="3171428"/>
            <a:ext cx="3839643" cy="22015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29" name="Google Shape;329;p8"/>
          <p:cNvSpPr/>
          <p:nvPr/>
        </p:nvSpPr>
        <p:spPr>
          <a:xfrm>
            <a:off x="3706891" y="2558948"/>
            <a:ext cx="590045" cy="505372"/>
          </a:xfrm>
          <a:prstGeom prst="downArrow">
            <a:avLst>
              <a:gd fmla="val 50000" name="adj1"/>
              <a:gd fmla="val 50000" name="adj2"/>
            </a:avLst>
          </a:prstGeom>
          <a:solidFill>
            <a:srgbClr val="92D05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p8"/>
          <p:cNvSpPr/>
          <p:nvPr/>
        </p:nvSpPr>
        <p:spPr>
          <a:xfrm>
            <a:off x="8216129" y="2658473"/>
            <a:ext cx="590045" cy="505372"/>
          </a:xfrm>
          <a:prstGeom prst="downArrow">
            <a:avLst>
              <a:gd fmla="val 50000" name="adj1"/>
              <a:gd fmla="val 50000" name="adj2"/>
            </a:avLst>
          </a:prstGeom>
          <a:solidFill>
            <a:srgbClr val="92D05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9"/>
          <p:cNvSpPr txBox="1"/>
          <p:nvPr>
            <p:ph type="title"/>
          </p:nvPr>
        </p:nvSpPr>
        <p:spPr>
          <a:xfrm>
            <a:off x="1430431" y="435225"/>
            <a:ext cx="7418922" cy="61887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94456"/>
              </a:buClr>
              <a:buSzPct val="100000"/>
              <a:buFont typeface="Calibri"/>
              <a:buNone/>
            </a:pPr>
            <a:r>
              <a:rPr lang="es-CO"/>
              <a:t>INVENTARIO DE ESPACIO PÚBLICO DE KENNEDY (DICIEMBRE 2021)</a:t>
            </a:r>
            <a:endParaRPr/>
          </a:p>
        </p:txBody>
      </p:sp>
      <p:sp>
        <p:nvSpPr>
          <p:cNvPr id="336" name="Google Shape;336;p9"/>
          <p:cNvSpPr txBox="1"/>
          <p:nvPr>
            <p:ph idx="5" type="body"/>
          </p:nvPr>
        </p:nvSpPr>
        <p:spPr>
          <a:xfrm>
            <a:off x="717714" y="527162"/>
            <a:ext cx="517559" cy="43500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000"/>
              <a:buNone/>
            </a:pPr>
            <a:r>
              <a:rPr lang="es-CO"/>
              <a:t>4</a:t>
            </a:r>
            <a:endParaRPr/>
          </a:p>
        </p:txBody>
      </p:sp>
      <p:pic>
        <p:nvPicPr>
          <p:cNvPr id="337" name="Google Shape;337;p9"/>
          <p:cNvPicPr preferRelativeResize="0"/>
          <p:nvPr/>
        </p:nvPicPr>
        <p:blipFill rotWithShape="1">
          <a:blip r:embed="rId3">
            <a:alphaModFix/>
          </a:blip>
          <a:srcRect b="0" l="0" r="0" t="0"/>
          <a:stretch/>
        </p:blipFill>
        <p:spPr>
          <a:xfrm>
            <a:off x="1290421" y="1252744"/>
            <a:ext cx="3104063" cy="4638390"/>
          </a:xfrm>
          <a:prstGeom prst="rect">
            <a:avLst/>
          </a:prstGeom>
          <a:noFill/>
          <a:ln>
            <a:noFill/>
          </a:ln>
        </p:spPr>
      </p:pic>
      <p:pic>
        <p:nvPicPr>
          <p:cNvPr id="338" name="Google Shape;338;p9"/>
          <p:cNvPicPr preferRelativeResize="0"/>
          <p:nvPr/>
        </p:nvPicPr>
        <p:blipFill rotWithShape="1">
          <a:blip r:embed="rId4">
            <a:alphaModFix/>
          </a:blip>
          <a:srcRect b="0" l="0" r="0" t="0"/>
          <a:stretch/>
        </p:blipFill>
        <p:spPr>
          <a:xfrm>
            <a:off x="4478060" y="1252743"/>
            <a:ext cx="2974496" cy="4638391"/>
          </a:xfrm>
          <a:prstGeom prst="rect">
            <a:avLst/>
          </a:prstGeom>
          <a:noFill/>
          <a:ln>
            <a:noFill/>
          </a:ln>
        </p:spPr>
      </p:pic>
      <p:pic>
        <p:nvPicPr>
          <p:cNvPr id="339" name="Google Shape;339;p9"/>
          <p:cNvPicPr preferRelativeResize="0"/>
          <p:nvPr/>
        </p:nvPicPr>
        <p:blipFill rotWithShape="1">
          <a:blip r:embed="rId5">
            <a:alphaModFix/>
          </a:blip>
          <a:srcRect b="0" l="0" r="0" t="0"/>
          <a:stretch/>
        </p:blipFill>
        <p:spPr>
          <a:xfrm>
            <a:off x="7584299" y="1252743"/>
            <a:ext cx="3034135" cy="463839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3_Diseño personalizad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5_Diseño personalizad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IDU">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Diseño personalizad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Diseño personalizad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2_Diseño personalizad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Tema1">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4_Diseño personalizad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2021-07-27T16:34:18Z</dcterms:created>
  <dc:creator>paula tamayo</dc:creator>
</cp:coreProperties>
</file>