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73" r:id="rId5"/>
    <p:sldId id="274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25"/>
    <a:srgbClr val="A9B918"/>
    <a:srgbClr val="FAFA7E"/>
    <a:srgbClr val="4C531E"/>
    <a:srgbClr val="C9D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6B756-BB7B-406B-AA90-0003C2A0BDB1}" type="datetimeFigureOut">
              <a:rPr lang="en-US" smtClean="0"/>
              <a:t>25/02/20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41E30-4448-43EE-8CA3-B38A7F2DDA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2068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519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rgbClr val="4C531E"/>
                </a:solidFill>
                <a:latin typeface="+mj-lt"/>
              </a:defRPr>
            </a:lvl1pPr>
            <a:lvl2pPr algn="just">
              <a:defRPr>
                <a:solidFill>
                  <a:srgbClr val="4C531E"/>
                </a:solidFill>
                <a:latin typeface="+mj-lt"/>
              </a:defRPr>
            </a:lvl2pPr>
            <a:lvl3pPr algn="just">
              <a:defRPr>
                <a:solidFill>
                  <a:srgbClr val="4C531E"/>
                </a:solidFill>
                <a:latin typeface="+mj-lt"/>
              </a:defRPr>
            </a:lvl3pPr>
            <a:lvl4pPr algn="just">
              <a:defRPr>
                <a:solidFill>
                  <a:srgbClr val="4C531E"/>
                </a:solidFill>
                <a:latin typeface="+mj-lt"/>
              </a:defRPr>
            </a:lvl4pPr>
            <a:lvl5pPr algn="just"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8481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8226" y="0"/>
            <a:ext cx="269377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7B43C-F43F-4027-9C7A-133BA3362111}" type="datetimeFigureOut">
              <a:rPr lang="es-CO" smtClean="0"/>
              <a:t>25/02/20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E475-6AC6-48A1-A88A-6867698AA649}" type="slidenum">
              <a:rPr lang="es-CO" smtClean="0"/>
              <a:t>‹Nr.›</a:t>
            </a:fld>
            <a:endParaRPr lang="es-CO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28740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oleObject" Target="../embeddings/Hoja_de_Microsoft_Excel_97_-_20041.xls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421" y="100448"/>
            <a:ext cx="9528855" cy="2387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O" dirty="0"/>
              <a:t>TRONCALES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087077"/>
            <a:ext cx="9763316" cy="2360193"/>
          </a:xfrm>
          <a:ln>
            <a:noFill/>
          </a:ln>
        </p:spPr>
        <p:txBody>
          <a:bodyPr/>
          <a:lstStyle/>
          <a:p>
            <a:r>
              <a:rPr lang="es-CO" dirty="0"/>
              <a:t>TRONCAL AVENIDA 68.</a:t>
            </a:r>
          </a:p>
          <a:p>
            <a:r>
              <a:rPr lang="es-CO" dirty="0"/>
              <a:t>TRONCAL CARACAS TRAMO 1.</a:t>
            </a:r>
          </a:p>
          <a:p>
            <a:r>
              <a:rPr lang="es-CO" dirty="0"/>
              <a:t>TRONCAL CALI.</a:t>
            </a:r>
          </a:p>
          <a:p>
            <a:r>
              <a:rPr lang="es-CO" dirty="0"/>
              <a:t>TRONCAL AMERICAS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940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76945553-C27A-4065-823A-9692673A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29" y="-146532"/>
            <a:ext cx="9897533" cy="1325563"/>
          </a:xfrm>
          <a:ln>
            <a:noFill/>
          </a:ln>
        </p:spPr>
        <p:txBody>
          <a:bodyPr/>
          <a:lstStyle/>
          <a:p>
            <a:pPr algn="r"/>
            <a:r>
              <a:rPr lang="es-CO" dirty="0"/>
              <a:t>TRONCAL AVENIDA 68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4" y="3391688"/>
            <a:ext cx="5415299" cy="337837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C98B198-C48F-443D-824B-B020EA4B3F8B}"/>
              </a:ext>
            </a:extLst>
          </p:cNvPr>
          <p:cNvSpPr/>
          <p:nvPr/>
        </p:nvSpPr>
        <p:spPr>
          <a:xfrm>
            <a:off x="274663" y="161938"/>
            <a:ext cx="4403050" cy="310854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INFRAESTRUCTURA RELEVANTE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Tres Carriles para vehículos particulares y Un/ Dos Carriles para TM – Por Sentido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Conexión Intermodal - PLMB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Deprimidos de inter-troncales: Tres (3)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Conexiones Operacionales: Cuatro (4)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Conexiones Funcionales: Tres (3)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Nuevos Puentes Vehiculares:  Seis (6)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Puentes Peatonales: Quince (15) (puentes, rampas y ciclo-puentes)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Ciclo-estaciones: Doce (12)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Estaciones Transmilenio: Veintiuno (21)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Taquillas: Setenta y Tres (73)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68F92CC3-16F2-45D2-9981-5A7E3D824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28776"/>
              </p:ext>
            </p:extLst>
          </p:nvPr>
        </p:nvGraphicFramePr>
        <p:xfrm>
          <a:off x="6187282" y="1890278"/>
          <a:ext cx="5736054" cy="3822904"/>
        </p:xfrm>
        <a:graphic>
          <a:graphicData uri="http://schemas.openxmlformats.org/drawingml/2006/table">
            <a:tbl>
              <a:tblPr/>
              <a:tblGrid>
                <a:gridCol w="2586549">
                  <a:extLst>
                    <a:ext uri="{9D8B030D-6E8A-4147-A177-3AD203B41FA5}">
                      <a16:colId xmlns:a16="http://schemas.microsoft.com/office/drawing/2014/main" xmlns="" val="729457338"/>
                    </a:ext>
                  </a:extLst>
                </a:gridCol>
                <a:gridCol w="1262845">
                  <a:extLst>
                    <a:ext uri="{9D8B030D-6E8A-4147-A177-3AD203B41FA5}">
                      <a16:colId xmlns:a16="http://schemas.microsoft.com/office/drawing/2014/main" xmlns="" val="2384271384"/>
                    </a:ext>
                  </a:extLst>
                </a:gridCol>
                <a:gridCol w="943330">
                  <a:extLst>
                    <a:ext uri="{9D8B030D-6E8A-4147-A177-3AD203B41FA5}">
                      <a16:colId xmlns:a16="http://schemas.microsoft.com/office/drawing/2014/main" xmlns="" val="928493096"/>
                    </a:ext>
                  </a:extLst>
                </a:gridCol>
                <a:gridCol w="943330">
                  <a:extLst>
                    <a:ext uri="{9D8B030D-6E8A-4147-A177-3AD203B41FA5}">
                      <a16:colId xmlns:a16="http://schemas.microsoft.com/office/drawing/2014/main" xmlns="" val="514183338"/>
                    </a:ext>
                  </a:extLst>
                </a:gridCol>
              </a:tblGrid>
              <a:tr h="287567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TRONCAL AVENIDA 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080741"/>
                  </a:ext>
                </a:extLst>
              </a:tr>
              <a:tr h="369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INICIO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FINAL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965064"/>
                  </a:ext>
                </a:extLst>
              </a:tr>
              <a:tr h="3697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ACTA DE INICIO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FINALES DE MARZO 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3504497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PRECONSTRUCCION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30/11/2020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421429"/>
                  </a:ext>
                </a:extLst>
              </a:tr>
              <a:tr h="225946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102465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6/03/2025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0493652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11/03/2024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2511930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11/03/2024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6219091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11/03/2024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724078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17/03/2023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0358200"/>
                  </a:ext>
                </a:extLst>
              </a:tr>
              <a:tr h="1889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11/03/2024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86996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6/03/2025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4600202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6/03/2025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5827523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11/03/2024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492003"/>
                  </a:ext>
                </a:extLst>
              </a:tr>
              <a:tr h="19718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9931725"/>
                  </a:ext>
                </a:extLst>
              </a:tr>
            </a:tbl>
          </a:graphicData>
        </a:graphic>
      </p:graphicFrame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10E40148-0FD6-4474-B40D-DBCD81A179AA}"/>
              </a:ext>
            </a:extLst>
          </p:cNvPr>
          <p:cNvSpPr txBox="1">
            <a:spLocks/>
          </p:cNvSpPr>
          <p:nvPr/>
        </p:nvSpPr>
        <p:spPr>
          <a:xfrm>
            <a:off x="5792906" y="1200744"/>
            <a:ext cx="5562917" cy="60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s-CO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CRONOGRAMA DE OBRA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dirty="0">
              <a:solidFill>
                <a:srgbClr val="A9B9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3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1" y="1577224"/>
            <a:ext cx="7362924" cy="234754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BCE4B142-73AB-4A65-9FDB-56557314C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2" y="235889"/>
            <a:ext cx="10119760" cy="602089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s-CO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TRONCAL CARACAS – TRAMO 1</a:t>
            </a:r>
          </a:p>
          <a:p>
            <a:pPr marL="0" indent="0">
              <a:buNone/>
            </a:pPr>
            <a:endParaRPr lang="es-CO" sz="5400" dirty="0">
              <a:solidFill>
                <a:srgbClr val="A9B918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BCE4B142-73AB-4A65-9FDB-56557314C69E}"/>
              </a:ext>
            </a:extLst>
          </p:cNvPr>
          <p:cNvSpPr txBox="1">
            <a:spLocks/>
          </p:cNvSpPr>
          <p:nvPr/>
        </p:nvSpPr>
        <p:spPr>
          <a:xfrm>
            <a:off x="893574" y="1146202"/>
            <a:ext cx="5562917" cy="60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B91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C531E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s-CO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CRONOGRAMA DE OBRA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dirty="0">
              <a:solidFill>
                <a:srgbClr val="A9B918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4D48103-81E3-4F72-9F43-AFF2AB439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2" b="3577"/>
          <a:stretch/>
        </p:blipFill>
        <p:spPr>
          <a:xfrm>
            <a:off x="492643" y="3985826"/>
            <a:ext cx="5015182" cy="2762275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1356E8DA-74AD-4A43-BF4D-ED67AB4C0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47410"/>
              </p:ext>
            </p:extLst>
          </p:nvPr>
        </p:nvGraphicFramePr>
        <p:xfrm>
          <a:off x="5994880" y="4306260"/>
          <a:ext cx="4268291" cy="2030112"/>
        </p:xfrm>
        <a:graphic>
          <a:graphicData uri="http://schemas.openxmlformats.org/drawingml/2006/table">
            <a:tbl>
              <a:tblPr/>
              <a:tblGrid>
                <a:gridCol w="2898140">
                  <a:extLst>
                    <a:ext uri="{9D8B030D-6E8A-4147-A177-3AD203B41FA5}">
                      <a16:colId xmlns:a16="http://schemas.microsoft.com/office/drawing/2014/main" xmlns="" val="3357345027"/>
                    </a:ext>
                  </a:extLst>
                </a:gridCol>
                <a:gridCol w="1370151">
                  <a:extLst>
                    <a:ext uri="{9D8B030D-6E8A-4147-A177-3AD203B41FA5}">
                      <a16:colId xmlns:a16="http://schemas.microsoft.com/office/drawing/2014/main" xmlns="" val="680845431"/>
                    </a:ext>
                  </a:extLst>
                </a:gridCol>
              </a:tblGrid>
              <a:tr h="29001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METAS FÍSICAS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702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2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2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2E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401508"/>
                  </a:ext>
                </a:extLst>
              </a:tr>
              <a:tr h="29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Longitud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502E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2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2E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32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02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02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02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0143307"/>
                  </a:ext>
                </a:extLst>
              </a:tr>
              <a:tr h="29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Espacio Público (m²)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032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32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3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235.034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3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3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3350217"/>
                  </a:ext>
                </a:extLst>
              </a:tr>
              <a:tr h="29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Longitud Ciclorruta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03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3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03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3E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503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3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3A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3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390370"/>
                  </a:ext>
                </a:extLst>
              </a:tr>
              <a:tr h="29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Puentes peatonales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03E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3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3E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4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503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3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3D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41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2744210"/>
                  </a:ext>
                </a:extLst>
              </a:tr>
              <a:tr h="29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Puentes vehiculares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4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41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4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46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041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41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41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4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6443083"/>
                  </a:ext>
                </a:extLst>
              </a:tr>
              <a:tr h="290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Estaciones BRT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046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4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46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46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04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4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4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45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07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67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8C6FAC0-E933-4211-BD51-EC519913E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9"/>
          <a:stretch/>
        </p:blipFill>
        <p:spPr>
          <a:xfrm>
            <a:off x="6109762" y="3248125"/>
            <a:ext cx="5860493" cy="330658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3B8119E-D797-4C10-8CDA-23CBA0B72B1B}"/>
              </a:ext>
            </a:extLst>
          </p:cNvPr>
          <p:cNvSpPr/>
          <p:nvPr/>
        </p:nvSpPr>
        <p:spPr>
          <a:xfrm>
            <a:off x="6118134" y="3273355"/>
            <a:ext cx="5852121" cy="353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Intersección Av. Manuel Cepeda Vargas             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</a:rPr>
              <a:t>  d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4FC68CC-DC46-49F3-B77D-7326646D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4"/>
            <a:ext cx="9897533" cy="775778"/>
          </a:xfrm>
        </p:spPr>
        <p:txBody>
          <a:bodyPr>
            <a:normAutofit/>
          </a:bodyPr>
          <a:lstStyle/>
          <a:p>
            <a:pPr algn="ctr"/>
            <a:r>
              <a:rPr lang="es-ES" sz="4900" dirty="0">
                <a:solidFill>
                  <a:schemeClr val="accent6"/>
                </a:solidFill>
                <a:latin typeface="Calibri"/>
                <a:ea typeface="+mn-ea"/>
                <a:cs typeface="+mn-cs"/>
              </a:rPr>
              <a:t>TRONCAL AV. CIUDAD DE CALI</a:t>
            </a:r>
            <a:endParaRPr lang="es-CO" sz="4900" dirty="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8226" y="0"/>
            <a:ext cx="2693773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3CD05A6-6B74-416A-9D07-915A4396EB13}"/>
              </a:ext>
            </a:extLst>
          </p:cNvPr>
          <p:cNvSpPr/>
          <p:nvPr/>
        </p:nvSpPr>
        <p:spPr>
          <a:xfrm>
            <a:off x="6313522" y="1248529"/>
            <a:ext cx="8222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PENDIENTES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400" dirty="0" smtClean="0"/>
              <a:t>Aprobación </a:t>
            </a:r>
            <a:r>
              <a:rPr lang="es-ES" sz="1400" dirty="0"/>
              <a:t>de los diseños hidráulicos por parte de la EAAB</a:t>
            </a:r>
            <a:br>
              <a:rPr lang="es-ES" sz="1400" dirty="0"/>
            </a:br>
            <a:r>
              <a:rPr lang="es-ES" sz="1400" dirty="0"/>
              <a:t>	</a:t>
            </a:r>
            <a:endParaRPr lang="es-ES" sz="1400" dirty="0" smtClean="0"/>
          </a:p>
          <a:p>
            <a:pPr marL="285750" indent="-285750">
              <a:buFont typeface="Wingdings" charset="2"/>
              <a:buChar char="ü"/>
            </a:pPr>
            <a:r>
              <a:rPr lang="es-ES" sz="1400" b="1" dirty="0" smtClean="0"/>
              <a:t>Redes </a:t>
            </a:r>
            <a:r>
              <a:rPr lang="es-ES" sz="1400" b="1" dirty="0"/>
              <a:t>Matrices </a:t>
            </a:r>
            <a:r>
              <a:rPr lang="es-ES" sz="1400" dirty="0"/>
              <a:t>radicado No. E-2020-007881 de 23-01-</a:t>
            </a:r>
            <a:r>
              <a:rPr lang="es-ES" sz="1400" dirty="0" smtClean="0"/>
              <a:t>2020.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b="1" dirty="0" smtClean="0"/>
              <a:t>Redes </a:t>
            </a:r>
            <a:r>
              <a:rPr lang="es-ES" sz="1400" b="1" dirty="0"/>
              <a:t>Menores </a:t>
            </a:r>
            <a:r>
              <a:rPr lang="es-ES" sz="1400" dirty="0"/>
              <a:t>radicado No. E-2020-016308 de 14-02-</a:t>
            </a:r>
            <a:r>
              <a:rPr lang="es-ES" sz="1400" dirty="0" smtClean="0"/>
              <a:t>2020.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b="1" dirty="0" smtClean="0"/>
              <a:t>Alcantarillado</a:t>
            </a:r>
            <a:r>
              <a:rPr lang="es-ES" sz="1400" dirty="0" smtClean="0"/>
              <a:t> </a:t>
            </a:r>
            <a:r>
              <a:rPr lang="es-ES" sz="1400" b="1" dirty="0"/>
              <a:t>y SUDS</a:t>
            </a:r>
            <a:r>
              <a:rPr lang="es-ES" sz="1400" dirty="0"/>
              <a:t> (en revisión del Consultor</a:t>
            </a:r>
            <a:r>
              <a:rPr lang="es-ES" sz="1400" dirty="0" smtClean="0"/>
              <a:t>).</a:t>
            </a:r>
            <a:endParaRPr lang="es-CO" sz="1400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2F910994-320A-4035-B7E2-1FC1D9ABB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2607"/>
              </p:ext>
            </p:extLst>
          </p:nvPr>
        </p:nvGraphicFramePr>
        <p:xfrm>
          <a:off x="161717" y="1087154"/>
          <a:ext cx="5822446" cy="2423880"/>
        </p:xfrm>
        <a:graphic>
          <a:graphicData uri="http://schemas.openxmlformats.org/drawingml/2006/table">
            <a:tbl>
              <a:tblPr/>
              <a:tblGrid>
                <a:gridCol w="3706865">
                  <a:extLst>
                    <a:ext uri="{9D8B030D-6E8A-4147-A177-3AD203B41FA5}">
                      <a16:colId xmlns:a16="http://schemas.microsoft.com/office/drawing/2014/main" xmlns="" val="3709307634"/>
                    </a:ext>
                  </a:extLst>
                </a:gridCol>
                <a:gridCol w="1027130">
                  <a:extLst>
                    <a:ext uri="{9D8B030D-6E8A-4147-A177-3AD203B41FA5}">
                      <a16:colId xmlns:a16="http://schemas.microsoft.com/office/drawing/2014/main" xmlns="" val="1894578023"/>
                    </a:ext>
                  </a:extLst>
                </a:gridCol>
                <a:gridCol w="1088451">
                  <a:extLst>
                    <a:ext uri="{9D8B030D-6E8A-4147-A177-3AD203B41FA5}">
                      <a16:colId xmlns:a16="http://schemas.microsoft.com/office/drawing/2014/main" xmlns="" val="3991903168"/>
                    </a:ext>
                  </a:extLst>
                </a:gridCol>
              </a:tblGrid>
              <a:tr h="21998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ETAPAS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DURACION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1259093"/>
                  </a:ext>
                </a:extLst>
              </a:tr>
              <a:tr h="21998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Publicacion borrador Pliego de Condiciones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8028545"/>
                  </a:ext>
                </a:extLst>
              </a:tr>
              <a:tr h="2199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Publicacion Pliegos definitivos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días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21/04/2020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8511299"/>
                  </a:ext>
                </a:extLst>
              </a:tr>
              <a:tr h="1839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Cierre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días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7/05/2020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0870811"/>
                  </a:ext>
                </a:extLst>
              </a:tr>
              <a:tr h="2199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Audiencia de Adjudicación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días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8/06/2020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385644"/>
                  </a:ext>
                </a:extLst>
              </a:tr>
              <a:tr h="2199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Firma de Contrato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días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21/06/2020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116784"/>
                  </a:ext>
                </a:extLst>
              </a:tr>
              <a:tr h="2199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 de Proyecto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días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23/06/2020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0444525"/>
                  </a:ext>
                </a:extLst>
              </a:tr>
              <a:tr h="1839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Preliminares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23/02/2021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8714435"/>
                  </a:ext>
                </a:extLst>
              </a:tr>
              <a:tr h="1839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1 - Av. Circunvalar del Sur -Av. Bosa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23/11/2023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6284505"/>
                  </a:ext>
                </a:extLst>
              </a:tr>
              <a:tr h="1839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2 - Av. Bosa - Av. Villavicencio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23/02/2024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8175784"/>
                  </a:ext>
                </a:extLst>
              </a:tr>
              <a:tr h="1839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3 - Av. Villavicencio - Av. Manuel Cepeda Vargas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23/11/2023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5097109"/>
                  </a:ext>
                </a:extLst>
              </a:tr>
              <a:tr h="1839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4 - Intersección Av. Manuel Cepeda Vargas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23/11/2023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703832"/>
                  </a:ext>
                </a:extLst>
              </a:tr>
            </a:tbl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EF488A62-2252-45C2-920F-7C0F9B951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22043"/>
              </p:ext>
            </p:extLst>
          </p:nvPr>
        </p:nvGraphicFramePr>
        <p:xfrm>
          <a:off x="159256" y="4322936"/>
          <a:ext cx="571500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5715213" imgH="2011775" progId="Excel.Sheet.8">
                  <p:embed/>
                </p:oleObj>
              </mc:Choice>
              <mc:Fallback>
                <p:oleObj name="Worksheet" r:id="rId5" imgW="5715213" imgH="201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56" y="4322936"/>
                        <a:ext cx="5715000" cy="20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12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i5u1Uz8lyxMg3InltxwAzKcDgB3WLFfs-RXUBByHc02QVqmSXCVS7L0P-RyngXAvio6NLPYsaw4XtHcqCsISHavyEqvnyhwJx23Jfnk-LWaU0NqaNS-XtMG6hHPGRSa6g13NYgZKRiw">
            <a:extLst>
              <a:ext uri="{FF2B5EF4-FFF2-40B4-BE49-F238E27FC236}">
                <a16:creationId xmlns:a16="http://schemas.microsoft.com/office/drawing/2014/main" xmlns="" id="{AFEC5935-6656-4D04-8643-464A1CE4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59" y="1923129"/>
            <a:ext cx="6092741" cy="39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07FBD8D-3E5D-4DE1-A1BF-E1F4C22C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44"/>
            <a:ext cx="9897533" cy="775778"/>
          </a:xfrm>
        </p:spPr>
        <p:txBody>
          <a:bodyPr>
            <a:normAutofit/>
          </a:bodyPr>
          <a:lstStyle/>
          <a:p>
            <a:pPr algn="ctr"/>
            <a:r>
              <a:rPr lang="es-ES" sz="4900" dirty="0">
                <a:solidFill>
                  <a:schemeClr val="accent6"/>
                </a:solidFill>
                <a:latin typeface="Calibri"/>
                <a:ea typeface="+mn-ea"/>
                <a:cs typeface="+mn-cs"/>
              </a:rPr>
              <a:t>TRONCAL AMERICAS</a:t>
            </a:r>
            <a:endParaRPr lang="es-CO" sz="4900" dirty="0">
              <a:solidFill>
                <a:schemeClr val="accent6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53F52C4-726C-4375-A810-FD2F81652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26086"/>
              </p:ext>
            </p:extLst>
          </p:nvPr>
        </p:nvGraphicFramePr>
        <p:xfrm>
          <a:off x="838200" y="1430759"/>
          <a:ext cx="4140200" cy="2057400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xmlns="" val="3791556452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56084134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TRONCAL AMERICAS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5129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6121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ESTRUCTURACION DE PROCESO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 - JUNIO - JULIO 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61852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PRECONSTRUCCION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5925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MESES - 60 MESES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226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MESES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793544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1EC8AF9-01F9-4B2A-9805-A8BF5BAF2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71717"/>
              </p:ext>
            </p:extLst>
          </p:nvPr>
        </p:nvGraphicFramePr>
        <p:xfrm>
          <a:off x="838200" y="3834240"/>
          <a:ext cx="4140200" cy="2514600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xmlns="" val="320140985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xmlns="" val="141642923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FÍSICAS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8203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46336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 Público (m²)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69297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 Ciclorruta (Km)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43908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Estaciones Sencillas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271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Conexiones Operacionales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9349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Puentes Peatonales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955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Cicloestaciones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54405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Taquillas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294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36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535</Words>
  <Application>Microsoft Macintosh PowerPoint</Application>
  <PresentationFormat>Personalizado</PresentationFormat>
  <Paragraphs>156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IDU</vt:lpstr>
      <vt:lpstr>Worksheet</vt:lpstr>
      <vt:lpstr>TRONCALES</vt:lpstr>
      <vt:lpstr>TRONCAL AVENIDA 68</vt:lpstr>
      <vt:lpstr>Presentación de PowerPoint</vt:lpstr>
      <vt:lpstr>TRONCAL AV. CIUDAD DE CALI</vt:lpstr>
      <vt:lpstr>TRONCAL AMERICAS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Buitrago Monsalve</dc:creator>
  <cp:lastModifiedBy>Liliana Mejia</cp:lastModifiedBy>
  <cp:revision>34</cp:revision>
  <dcterms:created xsi:type="dcterms:W3CDTF">2020-01-29T20:24:30Z</dcterms:created>
  <dcterms:modified xsi:type="dcterms:W3CDTF">2020-02-25T12:25:52Z</dcterms:modified>
</cp:coreProperties>
</file>