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20" r:id="rId3"/>
    <p:sldId id="301" r:id="rId4"/>
    <p:sldId id="302" r:id="rId5"/>
    <p:sldId id="303" r:id="rId6"/>
    <p:sldId id="304" r:id="rId7"/>
    <p:sldId id="344" r:id="rId8"/>
    <p:sldId id="306" r:id="rId9"/>
    <p:sldId id="309" r:id="rId10"/>
    <p:sldId id="345" r:id="rId11"/>
    <p:sldId id="346" r:id="rId12"/>
    <p:sldId id="342" r:id="rId13"/>
    <p:sldId id="314" r:id="rId14"/>
    <p:sldId id="315" r:id="rId15"/>
    <p:sldId id="316" r:id="rId16"/>
    <p:sldId id="317" r:id="rId17"/>
    <p:sldId id="318" r:id="rId18"/>
    <p:sldId id="319" r:id="rId19"/>
    <p:sldId id="333" r:id="rId20"/>
    <p:sldId id="334" r:id="rId21"/>
    <p:sldId id="347" r:id="rId22"/>
    <p:sldId id="348" r:id="rId23"/>
    <p:sldId id="274"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116" d="100"/>
          <a:sy n="116"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5400"/>
            </a:lvl1pPr>
          </a:lstStyle>
          <a:p>
            <a:r>
              <a:rPr lang="es-ES" dirty="0" smtClean="0"/>
              <a:t>Haga clic para modificar el estilo de título del patrón</a:t>
            </a:r>
            <a:endParaRPr lang="es-CO" dirty="0"/>
          </a:p>
        </p:txBody>
      </p:sp>
      <p:sp>
        <p:nvSpPr>
          <p:cNvPr id="3" name="Subtítulo 2"/>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ED45E6F6-A3CA-489F-95D0-CE4621404F0F}" type="datetimeFigureOut">
              <a:rPr lang="es-CO" smtClean="0"/>
              <a:t>24/02/2020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22800163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D45E6F6-A3CA-489F-95D0-CE4621404F0F}" type="datetimeFigureOut">
              <a:rPr lang="es-CO" smtClean="0"/>
              <a:t>24/02/2020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35541470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804333"/>
            <a:ext cx="2628900" cy="5372630"/>
          </a:xfrm>
        </p:spPr>
        <p:txBody>
          <a:bodyPr vert="eaVert"/>
          <a:lstStyle/>
          <a:p>
            <a:r>
              <a:rPr lang="es-ES" dirty="0" smtClean="0"/>
              <a:t>Haga clic para modificar el estilo de título del patrón</a:t>
            </a:r>
            <a:endParaRPr lang="es-CO" dirty="0"/>
          </a:p>
        </p:txBody>
      </p:sp>
      <p:sp>
        <p:nvSpPr>
          <p:cNvPr id="3" name="Marcador de texto vertical 2"/>
          <p:cNvSpPr>
            <a:spLocks noGrp="1"/>
          </p:cNvSpPr>
          <p:nvPr>
            <p:ph type="body" orient="vert" idx="1"/>
          </p:nvPr>
        </p:nvSpPr>
        <p:spPr>
          <a:xfrm>
            <a:off x="838200" y="804333"/>
            <a:ext cx="7734300" cy="537263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D45E6F6-A3CA-489F-95D0-CE4621404F0F}" type="datetimeFigureOut">
              <a:rPr lang="es-CO" smtClean="0"/>
              <a:t>24/02/2020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1275341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852516"/>
            <a:ext cx="10515600" cy="1146176"/>
          </a:xfrm>
        </p:spPr>
        <p:txBody>
          <a:bodyPr/>
          <a:lstStyle/>
          <a:p>
            <a:r>
              <a:rPr lang="es-ES" dirty="0" smtClean="0"/>
              <a:t>Haga clic para modificar el estilo de título del patrón</a:t>
            </a:r>
            <a:endParaRPr lang="es-CO" dirty="0"/>
          </a:p>
        </p:txBody>
      </p:sp>
      <p:sp>
        <p:nvSpPr>
          <p:cNvPr id="3" name="Marcador de contenido 2"/>
          <p:cNvSpPr>
            <a:spLocks noGrp="1"/>
          </p:cNvSpPr>
          <p:nvPr>
            <p:ph idx="1"/>
          </p:nvPr>
        </p:nvSpPr>
        <p:spPr>
          <a:xfrm>
            <a:off x="838200" y="2277533"/>
            <a:ext cx="10515600" cy="389943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fecha 3"/>
          <p:cNvSpPr>
            <a:spLocks noGrp="1"/>
          </p:cNvSpPr>
          <p:nvPr>
            <p:ph type="dt" sz="half" idx="10"/>
          </p:nvPr>
        </p:nvSpPr>
        <p:spPr/>
        <p:txBody>
          <a:bodyPr/>
          <a:lstStyle/>
          <a:p>
            <a:fld id="{ED45E6F6-A3CA-489F-95D0-CE4621404F0F}" type="datetimeFigureOut">
              <a:rPr lang="es-CO" smtClean="0"/>
              <a:t>24/02/2020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254975" y="6356350"/>
            <a:ext cx="2743200" cy="365125"/>
          </a:xfrm>
          <a:prstGeom prst="rect">
            <a:avLst/>
          </a:prstGeom>
        </p:spPr>
        <p:txBody>
          <a:bodyPr/>
          <a:lstStyle/>
          <a:p>
            <a:fld id="{70F93B34-AD92-44C2-A512-9EC5DEE43C37}" type="slidenum">
              <a:rPr lang="es-CO" smtClean="0"/>
              <a:t>‹Nº›</a:t>
            </a:fld>
            <a:endParaRPr lang="es-CO" dirty="0"/>
          </a:p>
        </p:txBody>
      </p:sp>
    </p:spTree>
    <p:extLst>
      <p:ext uri="{BB962C8B-B14F-4D97-AF65-F5344CB8AC3E}">
        <p14:creationId xmlns:p14="http://schemas.microsoft.com/office/powerpoint/2010/main" val="12845294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D45E6F6-A3CA-489F-95D0-CE4621404F0F}" type="datetimeFigureOut">
              <a:rPr lang="es-CO" smtClean="0"/>
              <a:t>24/02/2020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85329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D45E6F6-A3CA-489F-95D0-CE4621404F0F}" type="datetimeFigureOut">
              <a:rPr lang="es-CO" smtClean="0"/>
              <a:t>24/02/2020</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13016957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821267"/>
            <a:ext cx="10515600" cy="869421"/>
          </a:xfrm>
        </p:spPr>
        <p:txBody>
          <a:bodyPr/>
          <a:lstStyle/>
          <a:p>
            <a:r>
              <a:rPr lang="es-ES" dirty="0" smtClean="0"/>
              <a:t>Haga clic para modificar el estilo de título del patrón</a:t>
            </a:r>
            <a:endParaRPr lang="es-CO" dirty="0"/>
          </a:p>
        </p:txBody>
      </p:sp>
      <p:sp>
        <p:nvSpPr>
          <p:cNvPr id="3" name="Marcador de texto 2"/>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5" name="Marcador de texto 4"/>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D45E6F6-A3CA-489F-95D0-CE4621404F0F}" type="datetimeFigureOut">
              <a:rPr lang="es-CO" smtClean="0"/>
              <a:t>24/02/2020</a:t>
            </a:fld>
            <a:endParaRPr lang="es-CO"/>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2178523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CO" dirty="0"/>
          </a:p>
        </p:txBody>
      </p:sp>
      <p:sp>
        <p:nvSpPr>
          <p:cNvPr id="3" name="Marcador de fecha 2"/>
          <p:cNvSpPr>
            <a:spLocks noGrp="1"/>
          </p:cNvSpPr>
          <p:nvPr>
            <p:ph type="dt" sz="half" idx="10"/>
          </p:nvPr>
        </p:nvSpPr>
        <p:spPr/>
        <p:txBody>
          <a:bodyPr/>
          <a:lstStyle/>
          <a:p>
            <a:fld id="{ED45E6F6-A3CA-489F-95D0-CE4621404F0F}" type="datetimeFigureOut">
              <a:rPr lang="es-CO" smtClean="0"/>
              <a:t>24/02/2020</a:t>
            </a:fld>
            <a:endParaRPr lang="es-CO"/>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3433534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45E6F6-A3CA-489F-95D0-CE4621404F0F}" type="datetimeFigureOut">
              <a:rPr lang="es-CO" smtClean="0"/>
              <a:t>24/02/2020</a:t>
            </a:fld>
            <a:endParaRPr lang="es-CO"/>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18782416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D45E6F6-A3CA-489F-95D0-CE4621404F0F}" type="datetimeFigureOut">
              <a:rPr lang="es-CO" smtClean="0"/>
              <a:t>24/02/2020</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205504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D45E6F6-A3CA-489F-95D0-CE4621404F0F}" type="datetimeFigureOut">
              <a:rPr lang="es-CO" smtClean="0"/>
              <a:t>24/02/2020</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8610600" y="6356350"/>
            <a:ext cx="2218267" cy="365125"/>
          </a:xfrm>
          <a:prstGeom prst="rect">
            <a:avLst/>
          </a:prstGeom>
        </p:spPr>
        <p:txBody>
          <a:bodyPr/>
          <a:lstStyle/>
          <a:p>
            <a:fld id="{70F93B34-AD92-44C2-A512-9EC5DEE43C37}" type="slidenum">
              <a:rPr lang="es-CO" smtClean="0"/>
              <a:t>‹Nº›</a:t>
            </a:fld>
            <a:endParaRPr lang="es-CO"/>
          </a:p>
        </p:txBody>
      </p:sp>
    </p:spTree>
    <p:extLst>
      <p:ext uri="{BB962C8B-B14F-4D97-AF65-F5344CB8AC3E}">
        <p14:creationId xmlns:p14="http://schemas.microsoft.com/office/powerpoint/2010/main" val="182326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852516"/>
            <a:ext cx="10515600" cy="838172"/>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CO" dirty="0"/>
          </a:p>
        </p:txBody>
      </p:sp>
      <p:sp>
        <p:nvSpPr>
          <p:cNvPr id="3" name="Marcador de texto 2"/>
          <p:cNvSpPr>
            <a:spLocks noGrp="1"/>
          </p:cNvSpPr>
          <p:nvPr>
            <p:ph type="body" idx="1"/>
          </p:nvPr>
        </p:nvSpPr>
        <p:spPr>
          <a:xfrm>
            <a:off x="838200" y="2015067"/>
            <a:ext cx="10515600" cy="41618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5E6F6-A3CA-489F-95D0-CE4621404F0F}" type="datetimeFigureOut">
              <a:rPr lang="es-CO" smtClean="0"/>
              <a:t>24/02/2020</a:t>
            </a:fld>
            <a:endParaRPr lang="es-CO"/>
          </a:p>
        </p:txBody>
      </p:sp>
      <p:pic>
        <p:nvPicPr>
          <p:cNvPr id="7" name="Imagen 6"/>
          <p:cNvPicPr/>
          <p:nvPr userDrawn="1"/>
        </p:nvPicPr>
        <p:blipFill>
          <a:blip r:embed="rId13" cstate="print">
            <a:extLst>
              <a:ext uri="{28A0092B-C50C-407E-A947-70E740481C1C}">
                <a14:useLocalDpi xmlns:a14="http://schemas.microsoft.com/office/drawing/2010/main" val="0"/>
              </a:ext>
            </a:extLst>
          </a:blip>
          <a:stretch>
            <a:fillRect/>
          </a:stretch>
        </p:blipFill>
        <p:spPr>
          <a:xfrm>
            <a:off x="4672330" y="136713"/>
            <a:ext cx="2847340" cy="626110"/>
          </a:xfrm>
          <a:prstGeom prst="rect">
            <a:avLst/>
          </a:prstGeom>
        </p:spPr>
      </p:pic>
      <p:pic>
        <p:nvPicPr>
          <p:cNvPr id="8" name="Imagen 7"/>
          <p:cNvPicPr/>
          <p:nvPr userDrawn="1"/>
        </p:nvPicPr>
        <p:blipFill>
          <a:blip r:embed="rId14" cstate="print">
            <a:extLst>
              <a:ext uri="{28A0092B-C50C-407E-A947-70E740481C1C}">
                <a14:useLocalDpi xmlns:a14="http://schemas.microsoft.com/office/drawing/2010/main" val="0"/>
              </a:ext>
            </a:extLst>
          </a:blip>
          <a:stretch>
            <a:fillRect/>
          </a:stretch>
        </p:blipFill>
        <p:spPr>
          <a:xfrm>
            <a:off x="11286067" y="6006575"/>
            <a:ext cx="777663" cy="738183"/>
          </a:xfrm>
          <a:prstGeom prst="rect">
            <a:avLst/>
          </a:prstGeom>
        </p:spPr>
      </p:pic>
      <p:sp>
        <p:nvSpPr>
          <p:cNvPr id="9" name="CuadroTexto 8"/>
          <p:cNvSpPr txBox="1"/>
          <p:nvPr userDrawn="1"/>
        </p:nvSpPr>
        <p:spPr>
          <a:xfrm>
            <a:off x="10200217" y="6538912"/>
            <a:ext cx="1085850" cy="215444"/>
          </a:xfrm>
          <a:prstGeom prst="rect">
            <a:avLst/>
          </a:prstGeom>
          <a:noFill/>
        </p:spPr>
        <p:txBody>
          <a:bodyPr wrap="square" rtlCol="0">
            <a:spAutoFit/>
          </a:bodyPr>
          <a:lstStyle/>
          <a:p>
            <a:pPr algn="r"/>
            <a:r>
              <a:rPr lang="es-CO" sz="800" dirty="0" smtClean="0">
                <a:latin typeface="Arial" panose="020B0604020202020204" pitchFamily="34" charset="0"/>
                <a:cs typeface="Arial" panose="020B0604020202020204" pitchFamily="34" charset="0"/>
              </a:rPr>
              <a:t>FO-CO-03 V3</a:t>
            </a:r>
            <a:endParaRPr lang="es-CO"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37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5782236"/>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Marcador de contenido 3">
            <a:extLst>
              <a:ext uri="{FF2B5EF4-FFF2-40B4-BE49-F238E27FC236}">
                <a16:creationId xmlns:a16="http://schemas.microsoft.com/office/drawing/2014/main" xmlns="" id="{0531F241-7FD0-47B5-9747-C0C2BE71BA0C}"/>
              </a:ext>
            </a:extLst>
          </p:cNvPr>
          <p:cNvSpPr txBox="1">
            <a:spLocks/>
          </p:cNvSpPr>
          <p:nvPr/>
        </p:nvSpPr>
        <p:spPr>
          <a:xfrm>
            <a:off x="0" y="1162280"/>
            <a:ext cx="12192000" cy="1824563"/>
          </a:xfrm>
          <a:prstGeom prst="rect">
            <a:avLst/>
          </a:prstGeom>
          <a:noFill/>
        </p:spPr>
        <p:txBody>
          <a:bodyPr wrap="square"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CO" sz="6000" b="1" cap="small" dirty="0">
                <a:solidFill>
                  <a:srgbClr val="004268"/>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Presentación </a:t>
            </a:r>
            <a:endParaRPr lang="es-CO" sz="6000" b="1" cap="small" dirty="0" smtClean="0">
              <a:solidFill>
                <a:srgbClr val="004268"/>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CO" sz="6000" b="1" cap="small" dirty="0" smtClean="0">
                <a:solidFill>
                  <a:srgbClr val="004268"/>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SDM – IDU </a:t>
            </a:r>
            <a:endParaRPr lang="es-CO" sz="6000" b="1" cap="small" dirty="0">
              <a:solidFill>
                <a:srgbClr val="004268"/>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2" name="Rectángulo 11"/>
          <p:cNvSpPr/>
          <p:nvPr/>
        </p:nvSpPr>
        <p:spPr>
          <a:xfrm>
            <a:off x="890046" y="3401875"/>
            <a:ext cx="10445825" cy="2031322"/>
          </a:xfrm>
          <a:prstGeom prst="rect">
            <a:avLst/>
          </a:prstGeom>
          <a:solidFill>
            <a:srgbClr val="00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sp>
        <p:nvSpPr>
          <p:cNvPr id="11" name="CuadroTexto 10"/>
          <p:cNvSpPr txBox="1">
            <a:spLocks noChangeArrowheads="1"/>
          </p:cNvSpPr>
          <p:nvPr/>
        </p:nvSpPr>
        <p:spPr bwMode="auto">
          <a:xfrm>
            <a:off x="5349385" y="6150840"/>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b="1" dirty="0" smtClean="0">
                <a:solidFill>
                  <a:srgbClr val="002060"/>
                </a:solidFill>
                <a:latin typeface="Arial Narrow" panose="020B0606020202030204" pitchFamily="34" charset="0"/>
              </a:rPr>
              <a:t>Febrero 2020</a:t>
            </a:r>
            <a:endParaRPr lang="es-CO" altLang="en-US" sz="1600" b="1" dirty="0">
              <a:solidFill>
                <a:srgbClr val="002060"/>
              </a:solidFill>
              <a:latin typeface="Arial Narrow" panose="020B0606020202030204" pitchFamily="34" charset="0"/>
            </a:endParaRPr>
          </a:p>
        </p:txBody>
      </p:sp>
      <p:sp>
        <p:nvSpPr>
          <p:cNvPr id="13" name="Rectángulo 12"/>
          <p:cNvSpPr/>
          <p:nvPr/>
        </p:nvSpPr>
        <p:spPr>
          <a:xfrm>
            <a:off x="890046" y="3530954"/>
            <a:ext cx="10445825" cy="1754326"/>
          </a:xfrm>
          <a:prstGeom prst="rect">
            <a:avLst/>
          </a:prstGeom>
        </p:spPr>
        <p:txBody>
          <a:bodyPr wrap="square" anchor="ctr">
            <a:spAutoFit/>
          </a:bodyPr>
          <a:lstStyle/>
          <a:p>
            <a:pPr algn="ctr"/>
            <a:r>
              <a:rPr lang="es-CO" sz="54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Subdirección General de Infraestructura – SGI </a:t>
            </a:r>
            <a:endParaRPr lang="es-CO" sz="54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366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duotone>
              <a:schemeClr val="accent5">
                <a:shade val="45000"/>
                <a:satMod val="135000"/>
              </a:schemeClr>
              <a:prstClr val="white"/>
            </a:duotone>
          </a:blip>
          <a:stretch>
            <a:fillRect/>
          </a:stretch>
        </p:blipFill>
        <p:spPr>
          <a:xfrm>
            <a:off x="0" y="845389"/>
            <a:ext cx="12192000" cy="5106838"/>
          </a:xfrm>
          <a:prstGeom prst="rect">
            <a:avLst/>
          </a:prstGeom>
          <a:noFill/>
        </p:spPr>
      </p:pic>
      <p:sp>
        <p:nvSpPr>
          <p:cNvPr id="6" name="Rectángulo 5"/>
          <p:cNvSpPr/>
          <p:nvPr/>
        </p:nvSpPr>
        <p:spPr>
          <a:xfrm>
            <a:off x="0" y="2986843"/>
            <a:ext cx="12192000" cy="1754326"/>
          </a:xfrm>
          <a:prstGeom prst="rect">
            <a:avLst/>
          </a:prstGeom>
          <a:noFill/>
          <a:effectLst>
            <a:softEdge rad="127000"/>
          </a:effectLst>
        </p:spPr>
        <p:txBody>
          <a:bodyPr wrap="square" anchor="ctr">
            <a:spAutoFit/>
          </a:bodyPr>
          <a:lstStyle/>
          <a:p>
            <a:pPr algn="ctr"/>
            <a:r>
              <a:rPr lang="es-CO" altLang="en-US" sz="5400" b="1" dirty="0" smtClean="0">
                <a:solidFill>
                  <a:srgbClr val="002060"/>
                </a:solidFill>
                <a:latin typeface="Arial Rounded MT Bold" panose="020F0704030504030204" pitchFamily="34" charset="0"/>
                <a:cs typeface="Arial" panose="020B0604020202020204" pitchFamily="34" charset="0"/>
              </a:rPr>
              <a:t>ZONA ROSA</a:t>
            </a:r>
            <a:endParaRPr lang="es-CO" altLang="en-US" sz="5400" b="1" dirty="0">
              <a:solidFill>
                <a:srgbClr val="002060"/>
              </a:solidFill>
              <a:latin typeface="Arial Rounded MT Bold" panose="020F0704030504030204" pitchFamily="34" charset="0"/>
              <a:cs typeface="Arial" panose="020B0604020202020204" pitchFamily="34" charset="0"/>
            </a:endParaRPr>
          </a:p>
          <a:p>
            <a:pPr algn="ctr"/>
            <a:r>
              <a:rPr lang="es-CO" altLang="en-US" sz="5400" b="1" dirty="0">
                <a:solidFill>
                  <a:srgbClr val="002060"/>
                </a:solidFill>
                <a:latin typeface="Arial Rounded MT Bold" panose="020F0704030504030204" pitchFamily="34" charset="0"/>
                <a:cs typeface="Arial" panose="020B0604020202020204" pitchFamily="34" charset="0"/>
              </a:rPr>
              <a:t>Contrato </a:t>
            </a:r>
            <a:r>
              <a:rPr lang="es-CO" altLang="en-US" sz="5400" b="1" dirty="0" smtClean="0">
                <a:solidFill>
                  <a:srgbClr val="002060"/>
                </a:solidFill>
                <a:latin typeface="Arial Rounded MT Bold" panose="020F0704030504030204" pitchFamily="34" charset="0"/>
                <a:cs typeface="Arial" panose="020B0604020202020204" pitchFamily="34" charset="0"/>
              </a:rPr>
              <a:t>IDU-1521-2017</a:t>
            </a:r>
            <a:endParaRPr lang="es-CO" altLang="en-US" sz="5400" b="1" dirty="0">
              <a:solidFill>
                <a:srgbClr val="002060"/>
              </a:solidFill>
              <a:latin typeface="Arial Rounded MT Bold" panose="020F0704030504030204" pitchFamily="34" charset="0"/>
              <a:cs typeface="Arial" panose="020B0604020202020204" pitchFamily="34" charset="0"/>
            </a:endParaRPr>
          </a:p>
        </p:txBody>
      </p:sp>
      <p:sp>
        <p:nvSpPr>
          <p:cNvPr id="7" name="Marcador de contenido 3">
            <a:extLst>
              <a:ext uri="{FF2B5EF4-FFF2-40B4-BE49-F238E27FC236}">
                <a16:creationId xmlns:a16="http://schemas.microsoft.com/office/drawing/2014/main" xmlns="" id="{0531F241-7FD0-47B5-9747-C0C2BE71BA0C}"/>
              </a:ext>
            </a:extLst>
          </p:cNvPr>
          <p:cNvSpPr txBox="1">
            <a:spLocks/>
          </p:cNvSpPr>
          <p:nvPr/>
        </p:nvSpPr>
        <p:spPr>
          <a:xfrm>
            <a:off x="0" y="1656272"/>
            <a:ext cx="12192000" cy="1330571"/>
          </a:xfrm>
          <a:prstGeom prst="rect">
            <a:avLst/>
          </a:prstGeom>
          <a:noFill/>
        </p:spPr>
        <p:txBody>
          <a:bodyPr wrap="square"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CO" sz="60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SEMAFORIZACIÓN</a:t>
            </a:r>
            <a:endParaRPr lang="es-CO" sz="6000" b="1" cap="small" dirty="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5" name="CuadroTexto 4"/>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588685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12 Rectángulo"/>
          <p:cNvSpPr/>
          <p:nvPr/>
        </p:nvSpPr>
        <p:spPr>
          <a:xfrm>
            <a:off x="327804" y="1073681"/>
            <a:ext cx="11479972" cy="1231106"/>
          </a:xfrm>
          <a:prstGeom prst="rect">
            <a:avLst/>
          </a:prstGeom>
          <a:noFill/>
        </p:spPr>
        <p:txBody>
          <a:bodyPr wrap="square" lIns="91440" tIns="45720" rIns="91440" bIns="45720">
            <a:spAutoFit/>
          </a:bodyPr>
          <a:lstStyle/>
          <a:p>
            <a:pPr>
              <a:spcAft>
                <a:spcPts val="1200"/>
              </a:spcAft>
            </a:pPr>
            <a:r>
              <a:rPr lang="es-ES"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Semaforización Zona Rosa</a:t>
            </a:r>
            <a:endPar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endParaRPr>
          </a:p>
          <a:p>
            <a:pPr>
              <a:spcAft>
                <a:spcPts val="1200"/>
              </a:spcAft>
            </a:pPr>
            <a:endParaRPr lang="es-CO"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endParaRPr>
          </a:p>
        </p:txBody>
      </p:sp>
      <p:sp>
        <p:nvSpPr>
          <p:cNvPr id="17" name="CuadroTexto 16"/>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
        <p:nvSpPr>
          <p:cNvPr id="8" name="Rectángulo 7"/>
          <p:cNvSpPr/>
          <p:nvPr/>
        </p:nvSpPr>
        <p:spPr>
          <a:xfrm>
            <a:off x="327804" y="2142675"/>
            <a:ext cx="11479972" cy="2137472"/>
          </a:xfrm>
          <a:prstGeom prst="rect">
            <a:avLst/>
          </a:prstGeom>
          <a:noFill/>
          <a:ln>
            <a:noFill/>
          </a:ln>
        </p:spPr>
        <p:txBody>
          <a:bodyPr wrap="square" lIns="216000" tIns="144000" bIns="144000" anchor="ctr" anchorCtr="0">
            <a:spAutoFit/>
          </a:bodyPr>
          <a:lstStyle/>
          <a:p>
            <a:pPr algn="just">
              <a:spcAft>
                <a:spcPts val="600"/>
              </a:spcAft>
            </a:pPr>
            <a:r>
              <a:rPr lang="es-ES" sz="2400" dirty="0" smtClean="0">
                <a:solidFill>
                  <a:srgbClr val="00206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Se requiere apoyo del subcontratista de SDM para la programación del equipo por PMT de las intersecciones </a:t>
            </a:r>
            <a:r>
              <a:rPr lang="es-ES" sz="2400" dirty="0" err="1" smtClean="0">
                <a:solidFill>
                  <a:srgbClr val="00206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semaforizadas</a:t>
            </a:r>
            <a:r>
              <a:rPr lang="es-ES" sz="2400" dirty="0" smtClean="0">
                <a:solidFill>
                  <a:srgbClr val="00206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 de la Calle 82 por Carrera 11 y Calle 82 por Carrera 13, con el fin de habilitar la Calle 82, debido a que por temas internos de la SDM no fue posible realizar las actividades para la fecha programada (25-feb-2020)</a:t>
            </a:r>
            <a:endParaRPr lang="es-CO" sz="2400" dirty="0">
              <a:solidFill>
                <a:srgbClr val="00206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endParaRPr>
          </a:p>
        </p:txBody>
      </p:sp>
    </p:spTree>
    <p:extLst>
      <p:ext uri="{BB962C8B-B14F-4D97-AF65-F5344CB8AC3E}">
        <p14:creationId xmlns:p14="http://schemas.microsoft.com/office/powerpoint/2010/main" val="2339756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duotone>
              <a:schemeClr val="accent5">
                <a:shade val="45000"/>
                <a:satMod val="135000"/>
              </a:schemeClr>
              <a:prstClr val="white"/>
            </a:duotone>
          </a:blip>
          <a:stretch>
            <a:fillRect/>
          </a:stretch>
        </p:blipFill>
        <p:spPr>
          <a:xfrm>
            <a:off x="0" y="845389"/>
            <a:ext cx="12192000" cy="5106838"/>
          </a:xfrm>
          <a:prstGeom prst="rect">
            <a:avLst/>
          </a:prstGeom>
          <a:noFill/>
        </p:spPr>
      </p:pic>
      <p:sp>
        <p:nvSpPr>
          <p:cNvPr id="6" name="Rectángulo 5"/>
          <p:cNvSpPr/>
          <p:nvPr/>
        </p:nvSpPr>
        <p:spPr>
          <a:xfrm>
            <a:off x="0" y="3398808"/>
            <a:ext cx="12192000" cy="1446550"/>
          </a:xfrm>
          <a:prstGeom prst="rect">
            <a:avLst/>
          </a:prstGeom>
          <a:noFill/>
          <a:effectLst>
            <a:softEdge rad="127000"/>
          </a:effectLst>
        </p:spPr>
        <p:txBody>
          <a:bodyPr wrap="square" anchor="ctr">
            <a:spAutoFit/>
          </a:bodyPr>
          <a:lstStyle/>
          <a:p>
            <a:pPr algn="ctr"/>
            <a:r>
              <a:rPr lang="es-ES" altLang="en-US" sz="4400" b="1" dirty="0">
                <a:solidFill>
                  <a:srgbClr val="002060"/>
                </a:solidFill>
                <a:latin typeface="Arial Rounded MT Bold" panose="020F0704030504030204" pitchFamily="34" charset="0"/>
                <a:cs typeface="Arial" panose="020B0604020202020204" pitchFamily="34" charset="0"/>
              </a:rPr>
              <a:t>ASUNTOS EN TRÁMITE QUE REQUIEREN PRONTA SOLUCIÓN</a:t>
            </a:r>
            <a:endParaRPr lang="es-CO" altLang="en-US" sz="4400" b="1" dirty="0">
              <a:solidFill>
                <a:srgbClr val="002060"/>
              </a:solidFill>
              <a:latin typeface="Arial Rounded MT Bold" panose="020F0704030504030204" pitchFamily="34" charset="0"/>
              <a:cs typeface="Arial" panose="020B0604020202020204" pitchFamily="34" charset="0"/>
            </a:endParaRPr>
          </a:p>
        </p:txBody>
      </p:sp>
      <p:sp>
        <p:nvSpPr>
          <p:cNvPr id="7" name="Marcador de contenido 3">
            <a:extLst>
              <a:ext uri="{FF2B5EF4-FFF2-40B4-BE49-F238E27FC236}">
                <a16:creationId xmlns:a16="http://schemas.microsoft.com/office/drawing/2014/main" xmlns="" id="{0531F241-7FD0-47B5-9747-C0C2BE71BA0C}"/>
              </a:ext>
            </a:extLst>
          </p:cNvPr>
          <p:cNvSpPr txBox="1">
            <a:spLocks/>
          </p:cNvSpPr>
          <p:nvPr/>
        </p:nvSpPr>
        <p:spPr>
          <a:xfrm>
            <a:off x="0" y="1656272"/>
            <a:ext cx="12192000" cy="1330571"/>
          </a:xfrm>
          <a:prstGeom prst="rect">
            <a:avLst/>
          </a:prstGeom>
          <a:noFill/>
        </p:spPr>
        <p:txBody>
          <a:bodyPr wrap="square"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44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TEMAS </a:t>
            </a:r>
            <a:r>
              <a:rPr lang="es-ES" sz="4400" b="1" cap="small" dirty="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DTM</a:t>
            </a:r>
            <a:r>
              <a:rPr lang="es-ES" sz="44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a:t>
            </a:r>
            <a:r>
              <a:rPr lang="es-ES" sz="4400" b="1" cap="small" dirty="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VIGENTES </a:t>
            </a:r>
            <a:r>
              <a:rPr lang="es-ES" sz="44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IDU – SDM </a:t>
            </a:r>
          </a:p>
        </p:txBody>
      </p:sp>
      <p:sp>
        <p:nvSpPr>
          <p:cNvPr id="5" name="CuadroTexto 4"/>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04247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12 Rectángulo"/>
          <p:cNvSpPr/>
          <p:nvPr/>
        </p:nvSpPr>
        <p:spPr>
          <a:xfrm>
            <a:off x="0" y="820691"/>
            <a:ext cx="12192000" cy="1077218"/>
          </a:xfrm>
          <a:prstGeom prst="rect">
            <a:avLst/>
          </a:prstGeom>
          <a:noFill/>
        </p:spPr>
        <p:txBody>
          <a:bodyPr wrap="square" lIns="91440" tIns="45720" rIns="91440" bIns="45720">
            <a:spAutoFit/>
          </a:bodyPr>
          <a:lstStyle/>
          <a:p>
            <a:pPr lvl="1">
              <a:spcAft>
                <a:spcPts val="1200"/>
              </a:spcAft>
            </a:pP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CONTRATO DE OBRA 1558-2017: Obras medidas de gestión de seguridad vial en puntos críticos </a:t>
            </a:r>
            <a:endParaRPr lang="es-CO"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endParaRPr>
          </a:p>
        </p:txBody>
      </p:sp>
      <p:sp>
        <p:nvSpPr>
          <p:cNvPr id="15" name="Rectángulo 14"/>
          <p:cNvSpPr/>
          <p:nvPr/>
        </p:nvSpPr>
        <p:spPr>
          <a:xfrm>
            <a:off x="4836551" y="1956854"/>
            <a:ext cx="6984533" cy="1415772"/>
          </a:xfrm>
          <a:prstGeom prst="rect">
            <a:avLst/>
          </a:prstGeom>
        </p:spPr>
        <p:txBody>
          <a:bodyPr wrap="square">
            <a:spAutoFit/>
          </a:bodyPr>
          <a:lstStyle/>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PENDIENTE EXPEDICIÓN DE </a:t>
            </a:r>
            <a:r>
              <a:rPr kumimoji="0" lang="es-CO" sz="14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PAZ Y SALVO</a:t>
            </a: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POR PARTE DE SDM – RECIBO IMPLEMENTACIÓN DE SEÑALIZACIÓN VIAL PARA LA ATENCIÓN DE 25 PUNTOS CRÍTICOS PARA MEJORAR LA SEGURIDAD VIAL DE LA CIUDAD. </a:t>
            </a:r>
            <a:r>
              <a:rPr kumimoji="0" lang="es-CO" sz="1400" b="0"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(ATENCIÓN A OBSERVACIONES, ULTIMO OFICIO RADICADO SDM-277099-19).</a:t>
            </a:r>
            <a:endParaRPr kumimoji="0" lang="es-CO" sz="1200" b="0"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16" name="Imagen 15"/>
          <p:cNvPicPr>
            <a:picLocks noChangeAspect="1"/>
          </p:cNvPicPr>
          <p:nvPr/>
        </p:nvPicPr>
        <p:blipFill>
          <a:blip r:embed="rId2"/>
          <a:stretch>
            <a:fillRect/>
          </a:stretch>
        </p:blipFill>
        <p:spPr>
          <a:xfrm>
            <a:off x="972083" y="1956854"/>
            <a:ext cx="3365063" cy="4785592"/>
          </a:xfrm>
          <a:prstGeom prst="rect">
            <a:avLst/>
          </a:prstGeom>
        </p:spPr>
      </p:pic>
      <p:pic>
        <p:nvPicPr>
          <p:cNvPr id="17" name="120 Imagen">
            <a:extLst>
              <a:ext uri="{FF2B5EF4-FFF2-40B4-BE49-F238E27FC236}">
                <a16:creationId xmlns:a16="http://schemas.microsoft.com/office/drawing/2014/main" xmlns="" id="{25F3091F-2787-48E8-A5D8-D97A7D701EA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3889" y="3653200"/>
            <a:ext cx="3274929" cy="2125018"/>
          </a:xfrm>
          <a:prstGeom prst="rect">
            <a:avLst/>
          </a:prstGeom>
          <a:ln>
            <a:solidFill>
              <a:sysClr val="windowText" lastClr="000000"/>
            </a:solidFill>
          </a:ln>
        </p:spPr>
      </p:pic>
      <p:pic>
        <p:nvPicPr>
          <p:cNvPr id="18" name="30 Imagen" descr="C:\Users\AUXILIARIDU1\Desktop\Andres\FOTOS\20190528_085536.jpg">
            <a:extLst>
              <a:ext uri="{FF2B5EF4-FFF2-40B4-BE49-F238E27FC236}">
                <a16:creationId xmlns:a16="http://schemas.microsoft.com/office/drawing/2014/main" xmlns="" id="{747F8CBC-E503-472B-9776-329BE2171A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4045" y="3960370"/>
            <a:ext cx="3416222" cy="1973746"/>
          </a:xfrm>
          <a:prstGeom prst="rect">
            <a:avLst/>
          </a:prstGeom>
          <a:noFill/>
          <a:ln>
            <a:noFill/>
          </a:ln>
        </p:spPr>
      </p:pic>
      <p:sp>
        <p:nvSpPr>
          <p:cNvPr id="19" name="Rectángulo 18"/>
          <p:cNvSpPr/>
          <p:nvPr/>
        </p:nvSpPr>
        <p:spPr>
          <a:xfrm>
            <a:off x="4925588" y="5501219"/>
            <a:ext cx="2504212" cy="276999"/>
          </a:xfrm>
          <a:prstGeom prst="rect">
            <a:avLst/>
          </a:prstGeom>
          <a:solidFill>
            <a:srgbClr val="A5A5A5">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FICHA 70 Carrera 10 por Calle 26</a:t>
            </a:r>
            <a:endParaRPr kumimoji="0" lang="es-CO"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ángulo 19"/>
          <p:cNvSpPr/>
          <p:nvPr/>
        </p:nvSpPr>
        <p:spPr>
          <a:xfrm>
            <a:off x="9523342" y="3984487"/>
            <a:ext cx="2472152" cy="276999"/>
          </a:xfrm>
          <a:prstGeom prst="rect">
            <a:avLst/>
          </a:prstGeom>
          <a:solidFill>
            <a:srgbClr val="A5A5A5">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FICHA 13 Calle 58 Sur por AK 80</a:t>
            </a:r>
            <a:endParaRPr kumimoji="0" lang="es-CO"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1" name="CuadroTexto 20"/>
          <p:cNvSpPr txBox="1"/>
          <p:nvPr/>
        </p:nvSpPr>
        <p:spPr>
          <a:xfrm>
            <a:off x="4973047" y="6235075"/>
            <a:ext cx="527221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Contrato derivado del Convenio IDU-SDM 949-2016</a:t>
            </a:r>
          </a:p>
        </p:txBody>
      </p:sp>
    </p:spTree>
    <p:extLst>
      <p:ext uri="{BB962C8B-B14F-4D97-AF65-F5344CB8AC3E}">
        <p14:creationId xmlns:p14="http://schemas.microsoft.com/office/powerpoint/2010/main" val="58839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0" y="820691"/>
            <a:ext cx="12192000" cy="584775"/>
          </a:xfrm>
          <a:prstGeom prst="rect">
            <a:avLst/>
          </a:prstGeom>
          <a:noFill/>
        </p:spPr>
        <p:txBody>
          <a:bodyPr wrap="square" lIns="91440" tIns="45720" rIns="91440" bIns="45720">
            <a:spAutoFit/>
          </a:bodyPr>
          <a:lstStyle/>
          <a:p>
            <a:pPr lvl="1">
              <a:spcAft>
                <a:spcPts val="1200"/>
              </a:spcAft>
            </a:pP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Implementación de Bicicarriles (vigencia 2014)</a:t>
            </a:r>
          </a:p>
        </p:txBody>
      </p:sp>
      <p:sp>
        <p:nvSpPr>
          <p:cNvPr id="11" name="Rectángulo 10"/>
          <p:cNvSpPr/>
          <p:nvPr/>
        </p:nvSpPr>
        <p:spPr>
          <a:xfrm>
            <a:off x="591793" y="1895190"/>
            <a:ext cx="9199820" cy="160043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IDU-1863-2014: GRUPO 1</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PARA ALGUNOS FRENTES DE OBRA FALTA EXPEDICIÓN DE </a:t>
            </a:r>
            <a:r>
              <a:rPr kumimoji="0" lang="es-CO" sz="16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PAZ Y SALVO</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POR PARTE DE SDM – RECIBO IMPLEMENTACIÓN DE DEMARCACIÓN VIAL SOBRE BICICARRILES, EN OTROS CASOS SE ATIENDEN OBSERVACIONES EMITIDAS POR LA SDM </a:t>
            </a:r>
            <a:r>
              <a:rPr kumimoji="0" lang="es-CO" sz="1600" b="0"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(ATENCIÓN A OBSERVACIONES, ULTIMO OFICIO RADICADO SDM-240000-19)</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ángulo 11"/>
          <p:cNvSpPr/>
          <p:nvPr/>
        </p:nvSpPr>
        <p:spPr>
          <a:xfrm>
            <a:off x="567138" y="4114618"/>
            <a:ext cx="7146822"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IDU-1862-2014: GRUPO 2</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EXPEDICIÓN DE </a:t>
            </a:r>
            <a:r>
              <a:rPr kumimoji="0" lang="es-CO" sz="16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PAZ Y SALVO</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POR PARTE DE SDM – RECIBO IMPLEMENTACIÓN DE DEMARCACIÓN VIAL EN BICICARRILES.</a:t>
            </a:r>
            <a:endPar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439" y="3428589"/>
            <a:ext cx="3192347" cy="2288320"/>
          </a:xfrm>
          <a:prstGeom prst="rect">
            <a:avLst/>
          </a:prstGeom>
        </p:spPr>
      </p:pic>
    </p:spTree>
    <p:extLst>
      <p:ext uri="{BB962C8B-B14F-4D97-AF65-F5344CB8AC3E}">
        <p14:creationId xmlns:p14="http://schemas.microsoft.com/office/powerpoint/2010/main" val="2436394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0" y="820691"/>
            <a:ext cx="12192000" cy="584775"/>
          </a:xfrm>
          <a:prstGeom prst="rect">
            <a:avLst/>
          </a:prstGeom>
          <a:noFill/>
        </p:spPr>
        <p:txBody>
          <a:bodyPr wrap="square" lIns="91440" tIns="45720" rIns="91440" bIns="45720">
            <a:spAutoFit/>
          </a:bodyPr>
          <a:lstStyle/>
          <a:p>
            <a:pPr lvl="1">
              <a:spcAft>
                <a:spcPts val="1200"/>
              </a:spcAft>
            </a:pP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Conservación de Espacio </a:t>
            </a:r>
            <a:r>
              <a:rPr lang="es-ES"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Público </a:t>
            </a: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y </a:t>
            </a:r>
            <a:r>
              <a:rPr lang="es-ES"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Ciclorrutas</a:t>
            </a:r>
            <a:endPar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endParaRPr>
          </a:p>
        </p:txBody>
      </p:sp>
      <p:sp>
        <p:nvSpPr>
          <p:cNvPr id="6" name="Rectángulo 5"/>
          <p:cNvSpPr/>
          <p:nvPr/>
        </p:nvSpPr>
        <p:spPr>
          <a:xfrm>
            <a:off x="258214" y="1518927"/>
            <a:ext cx="9199820" cy="120032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IDU-1257-2017</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EXPEDICIÓN DE </a:t>
            </a:r>
            <a:r>
              <a:rPr kumimoji="0" lang="es-CO" sz="14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PAZ Y SALVO</a:t>
            </a: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POR PARTE DE SDM – RECIBO IMPLEMENTACIÓN DE DEMARCACIÓN VIAL SOBRE CICLORRUTA.</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AV. CARRERA 19 ENTRE CALLE 100 Y CALLE 161; CALLE 161 ENTRE AV. CARRERA 19 Y CARRERA 16.</a:t>
            </a: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400" b="0"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(ATENCIÓN A OBSERVACIONES, OFICIO RADICADO SDM-4804-20).</a:t>
            </a:r>
            <a:endParaRPr kumimoji="0" lang="es-CO" sz="1200" b="0"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endParaRPr>
          </a:p>
        </p:txBody>
      </p:sp>
      <p:sp>
        <p:nvSpPr>
          <p:cNvPr id="7" name="Rectángulo 6"/>
          <p:cNvSpPr/>
          <p:nvPr/>
        </p:nvSpPr>
        <p:spPr>
          <a:xfrm>
            <a:off x="258214" y="2919298"/>
            <a:ext cx="9199820" cy="206210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IDU-1546-2017</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EXPEDICIÓN DE </a:t>
            </a:r>
            <a:r>
              <a:rPr kumimoji="0" lang="es-CO" sz="14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PAZ Y SALVO</a:t>
            </a: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POR PARTE DE SDM – RECIBO IMPLEMENTACIÓN DE DEMARCACIÓN VIAL SOBRE CICLORRUTAS.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(ATENCIÓN A OBSERVACIONES, OFICIO RADICADO SDM-275613-19).</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AVENIDA BOSA ENTRE AUTOPISTA SUR Y AVENIDA AGOBERTO MEJIA.</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AVENIDA CIUDAD DE CALI ENTRE AVENIDA LOS COMUNEROS Y AVENIDA EL DORADO.</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AUTOPISTA SUR ENTRE AVENIDA BOYACA Y LIMITE DEL DISTRITO.</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ALAMEDA FONTIBON (KR 98) ENTRE DIAGONAL 15A Y CICLOPUENTE.</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9497" y="2517463"/>
            <a:ext cx="2285084" cy="3054860"/>
          </a:xfrm>
          <a:prstGeom prst="rect">
            <a:avLst/>
          </a:prstGeom>
        </p:spPr>
      </p:pic>
      <p:sp>
        <p:nvSpPr>
          <p:cNvPr id="9" name="Rectángulo 8"/>
          <p:cNvSpPr/>
          <p:nvPr/>
        </p:nvSpPr>
        <p:spPr>
          <a:xfrm>
            <a:off x="9650164" y="2517463"/>
            <a:ext cx="2263761" cy="261610"/>
          </a:xfrm>
          <a:prstGeom prst="rect">
            <a:avLst/>
          </a:prstGeom>
          <a:solidFill>
            <a:srgbClr val="A5A5A5">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CICLORRUTA AK 19 por CL 106</a:t>
            </a:r>
            <a:endParaRPr kumimoji="0" lang="es-CO" sz="11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ángulo 9"/>
          <p:cNvSpPr/>
          <p:nvPr/>
        </p:nvSpPr>
        <p:spPr>
          <a:xfrm>
            <a:off x="258214" y="5181443"/>
            <a:ext cx="9199820" cy="120032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IDU-1538-2017</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EXPEDICIÓN DE </a:t>
            </a:r>
            <a:r>
              <a:rPr kumimoji="0" lang="es-CO" sz="14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PAZ Y SALVO</a:t>
            </a: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POR PARTE DE SDM – RECIBO IMPLEMENTACIÓN DE DEMARCACIÓN VIAL SOBRE CICLORRUTA, PENDIENTES DE RADICACIÓN POR PARTE DE LA INTERVENTORÍA.</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*AVENIDA CIUDAD DE CALI ENTRE CARRERA 90 Y CALLE 167 </a:t>
            </a:r>
            <a:endPar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*AVENIDA SUBA ENTRE CARRERA 91 Y CARRERA 104.</a:t>
            </a: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88148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0" y="820691"/>
            <a:ext cx="12192000" cy="584775"/>
          </a:xfrm>
          <a:prstGeom prst="rect">
            <a:avLst/>
          </a:prstGeom>
          <a:noFill/>
        </p:spPr>
        <p:txBody>
          <a:bodyPr wrap="square" lIns="91440" tIns="45720" rIns="91440" bIns="45720">
            <a:spAutoFit/>
          </a:bodyPr>
          <a:lstStyle/>
          <a:p>
            <a:pPr lvl="1">
              <a:spcAft>
                <a:spcPts val="1200"/>
              </a:spcAft>
            </a:pP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Conservación de la Malla Vial Arterial No Troncal</a:t>
            </a:r>
          </a:p>
        </p:txBody>
      </p:sp>
      <p:sp>
        <p:nvSpPr>
          <p:cNvPr id="11" name="Rectángulo 10"/>
          <p:cNvSpPr/>
          <p:nvPr/>
        </p:nvSpPr>
        <p:spPr>
          <a:xfrm>
            <a:off x="445586" y="1636664"/>
            <a:ext cx="8500006" cy="249299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IDU-1385-2017 (Grupo 1)</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RECIBO POR PARTE DE LA SDM DE LA IMPLEMENTACIÓN DE DEMARCACIÓN VIAL SOBRE LOS SIGUIENTES CORREDORES VIALES.</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AVENIDA CIUDAD DE VILLAVILLAVICENCIO ENTRE CARRERA 3B Y LA AVENIDA LOS CERROS.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AVENIDA AL LLANO ENTRE AVENIDA CARACAS (AK 1) Y LIMITE DEL DISTRITO (ALTO DEL BOQUERON).</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AVENIDA LOS COMUNEROS ENTRE LA AVENIDA NQS Y AVENIDA LAS AMERICAS.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AVENIDA CIUDAD DE LIMA ENTRE AVENIDA CARACAS Y AVENIDA NQS.</a:t>
            </a:r>
          </a:p>
        </p:txBody>
      </p:sp>
      <p:sp>
        <p:nvSpPr>
          <p:cNvPr id="12" name="Rectángulo 11"/>
          <p:cNvSpPr/>
          <p:nvPr/>
        </p:nvSpPr>
        <p:spPr>
          <a:xfrm>
            <a:off x="445586" y="4360852"/>
            <a:ext cx="8500006" cy="184665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IDU-1384-2017 (Grupo 2)</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RECIBO IMPLEMENTACIÓN DE DEMARCACIÓN VIAL SOBRE LOS SIGUIENTES CORREDORES VIALES.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AVENIDA BOYACÁ ENTRE AVENIDA CIUDAD DE VILLAVICENCIO Y CALLE 70BIS SUR.</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AVENIDA CIUDAD DE CALI ENTRE LA AVENIDA CHILE Y AVENIDA LA ESPERANZA.</a:t>
            </a:r>
          </a:p>
        </p:txBody>
      </p:sp>
      <p:grpSp>
        <p:nvGrpSpPr>
          <p:cNvPr id="13" name="Grupo 12"/>
          <p:cNvGrpSpPr/>
          <p:nvPr/>
        </p:nvGrpSpPr>
        <p:grpSpPr>
          <a:xfrm>
            <a:off x="9242190" y="1636664"/>
            <a:ext cx="2763939" cy="1845956"/>
            <a:chOff x="2384710" y="3887579"/>
            <a:chExt cx="3816586" cy="2854867"/>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4710" y="3887579"/>
              <a:ext cx="3816586" cy="2854867"/>
            </a:xfrm>
            <a:prstGeom prst="rect">
              <a:avLst/>
            </a:prstGeom>
          </p:spPr>
        </p:pic>
        <p:sp>
          <p:nvSpPr>
            <p:cNvPr id="15" name="Rectángulo 14"/>
            <p:cNvSpPr/>
            <p:nvPr/>
          </p:nvSpPr>
          <p:spPr>
            <a:xfrm>
              <a:off x="2468852" y="3991029"/>
              <a:ext cx="3648303" cy="404593"/>
            </a:xfrm>
            <a:prstGeom prst="rect">
              <a:avLst/>
            </a:prstGeom>
            <a:solidFill>
              <a:srgbClr val="A5A5A5">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smtClean="0">
                  <a:ln>
                    <a:noFill/>
                  </a:ln>
                  <a:solidFill>
                    <a:prstClr val="black"/>
                  </a:solidFill>
                  <a:effectLst/>
                  <a:uLnTx/>
                  <a:uFillTx/>
                </a:rPr>
                <a:t>DEMARCACIÓN VIAL AC 19 (AK 14 – AK 30)</a:t>
              </a:r>
              <a:endParaRPr kumimoji="0" lang="es-CO" sz="1100" b="0" i="0" u="none" strike="noStrike" kern="0" cap="none" spc="0" normalizeH="0" baseline="0" noProof="0" dirty="0" smtClean="0">
                <a:ln>
                  <a:noFill/>
                </a:ln>
                <a:solidFill>
                  <a:prstClr val="black"/>
                </a:solidFill>
                <a:effectLst/>
                <a:uLnTx/>
                <a:uFillTx/>
              </a:endParaRPr>
            </a:p>
          </p:txBody>
        </p:sp>
      </p:grpSp>
      <p:grpSp>
        <p:nvGrpSpPr>
          <p:cNvPr id="16" name="Grupo 15"/>
          <p:cNvGrpSpPr/>
          <p:nvPr/>
        </p:nvGrpSpPr>
        <p:grpSpPr>
          <a:xfrm>
            <a:off x="9242190" y="3684016"/>
            <a:ext cx="2751188" cy="2112936"/>
            <a:chOff x="7983973" y="3548194"/>
            <a:chExt cx="3952270" cy="2811417"/>
          </a:xfrm>
        </p:grpSpPr>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973" y="3548194"/>
              <a:ext cx="3952270" cy="2811417"/>
            </a:xfrm>
            <a:prstGeom prst="rect">
              <a:avLst/>
            </a:prstGeom>
          </p:spPr>
        </p:pic>
        <p:sp>
          <p:nvSpPr>
            <p:cNvPr id="18" name="Rectángulo 17"/>
            <p:cNvSpPr/>
            <p:nvPr/>
          </p:nvSpPr>
          <p:spPr>
            <a:xfrm>
              <a:off x="8095659" y="5940510"/>
              <a:ext cx="3787581" cy="330397"/>
            </a:xfrm>
            <a:prstGeom prst="rect">
              <a:avLst/>
            </a:prstGeom>
            <a:solidFill>
              <a:srgbClr val="A5A5A5">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0" i="0" u="none" strike="noStrike" kern="0" cap="none" spc="0" normalizeH="0" baseline="0" noProof="0" dirty="0" smtClean="0">
                  <a:ln>
                    <a:noFill/>
                  </a:ln>
                  <a:solidFill>
                    <a:prstClr val="black"/>
                  </a:solidFill>
                  <a:effectLst/>
                  <a:uLnTx/>
                  <a:uFillTx/>
                </a:rPr>
                <a:t>DEMARCACIÓN VIAL AC 6 (AMERICAS – AK 30)</a:t>
              </a:r>
              <a:endParaRPr kumimoji="0" lang="es-CO" sz="105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1445697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0" y="820691"/>
            <a:ext cx="12192000" cy="584775"/>
          </a:xfrm>
          <a:prstGeom prst="rect">
            <a:avLst/>
          </a:prstGeom>
          <a:noFill/>
        </p:spPr>
        <p:txBody>
          <a:bodyPr wrap="square" lIns="91440" tIns="45720" rIns="91440" bIns="45720">
            <a:spAutoFit/>
          </a:bodyPr>
          <a:lstStyle/>
          <a:p>
            <a:pPr lvl="1">
              <a:spcAft>
                <a:spcPts val="1200"/>
              </a:spcAft>
            </a:pP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Conservación de la Malla Vial Arterial No Troncal</a:t>
            </a:r>
          </a:p>
        </p:txBody>
      </p:sp>
      <p:sp>
        <p:nvSpPr>
          <p:cNvPr id="19" name="Rectángulo 18"/>
          <p:cNvSpPr/>
          <p:nvPr/>
        </p:nvSpPr>
        <p:spPr>
          <a:xfrm>
            <a:off x="528688" y="1639877"/>
            <a:ext cx="10526490" cy="184665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IDU-1384-2017 (Grupo 2)</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DIFICULTAD PARA APROBACIÓN DE </a:t>
            </a:r>
            <a:r>
              <a:rPr kumimoji="0" lang="es-CO" sz="16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PMT</a:t>
            </a:r>
            <a:r>
              <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PARA INTERVENCIONES DE MANTENIMIENTO RUTINARIO Y MANTENIMIENTO PERIODICO (CAMBIO DE LOSAS) SOBRE EL CORREDOR VIAL DE LA </a:t>
            </a:r>
            <a:r>
              <a:rPr kumimoji="0" lang="es-CO" sz="1600" b="1"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AVENIDA CIUDAD DE VILLAVICENCIO ENTRE LA AUTOPISTA SUR Y AVENIDA PRIMERO DE MAYO</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 PESAR DE TENER TODOS LOS SOPORTES TECNICOS REQUERIDOS - MODELACIÓN DE TRÁNSITO) DEBIDO A DEMARCACIÓN VIAL IMPLEMENTADA POR LA SDM (</a:t>
            </a:r>
            <a:r>
              <a:rPr kumimoji="0" lang="es-CO" sz="1600" b="0"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GARANTÍAS VIGENTES</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es-CO"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ángulo 19"/>
          <p:cNvSpPr/>
          <p:nvPr/>
        </p:nvSpPr>
        <p:spPr>
          <a:xfrm>
            <a:off x="528688" y="4056698"/>
            <a:ext cx="10526490" cy="233910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IDU-1591-2019 (Brigada de Reacción Vial)</a:t>
            </a:r>
          </a:p>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DIFICULTAD PARA APROBACIÓN DE </a:t>
            </a:r>
            <a:r>
              <a:rPr kumimoji="0" lang="es-CO" sz="16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PMT</a:t>
            </a:r>
            <a:r>
              <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PARA INTERVENCIONES DE ACTIVIDADES ESPECIALES (REPARACIONES PUNTUALES) DEBIDO A LA DEMARCACIÓN VIAL IMPLEMENTADA POR LA SDM (</a:t>
            </a:r>
            <a:r>
              <a:rPr kumimoji="0" lang="es-CO" sz="1600" b="0"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GARANTIAS VIGENTES</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SOBRE LOS SIGUIENTES CORREDORES VIALES.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 AVENIDA CARACAS ENTRE AUTOPISTA AL LLANO Y CALLE 133 BIS SUR.</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*AVENIDA LAUREANO GOMEZ ENTRE LA AVENIDA CALLEJAS Y AVENIDA PASEO DE LOS LIBERTADORES.</a:t>
            </a:r>
          </a:p>
          <a:p>
            <a:pPr marL="742950" marR="0" lvl="1"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756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0" y="820691"/>
            <a:ext cx="12192000" cy="584775"/>
          </a:xfrm>
          <a:prstGeom prst="rect">
            <a:avLst/>
          </a:prstGeom>
          <a:noFill/>
        </p:spPr>
        <p:txBody>
          <a:bodyPr wrap="square" lIns="91440" tIns="45720" rIns="91440" bIns="45720">
            <a:spAutoFit/>
          </a:bodyPr>
          <a:lstStyle/>
          <a:p>
            <a:pPr lvl="1">
              <a:spcAft>
                <a:spcPts val="1200"/>
              </a:spcAft>
            </a:pP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Conservación Puentes Peatonales</a:t>
            </a:r>
          </a:p>
        </p:txBody>
      </p:sp>
      <p:sp>
        <p:nvSpPr>
          <p:cNvPr id="4" name="Rectángulo 3"/>
          <p:cNvSpPr/>
          <p:nvPr/>
        </p:nvSpPr>
        <p:spPr>
          <a:xfrm>
            <a:off x="1181040" y="1405466"/>
            <a:ext cx="9168455" cy="1323439"/>
          </a:xfrm>
          <a:prstGeom prst="rect">
            <a:avLst/>
          </a:prstGeom>
        </p:spPr>
        <p:txBody>
          <a:bodyPr wrap="square">
            <a:spAutoFit/>
          </a:bodyPr>
          <a:lstStyle/>
          <a:p>
            <a:pPr marL="0" marR="0" lvl="1" indent="0" algn="just" defTabSz="9144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DIFICULTAD PARA APROBACIÓN DE </a:t>
            </a:r>
            <a:r>
              <a:rPr kumimoji="0" lang="es-CO" sz="16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PMTs</a:t>
            </a:r>
            <a:r>
              <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 DONDE LA SDM SOLICITA </a:t>
            </a:r>
            <a:r>
              <a:rPr kumimoji="0" lang="es-CO" sz="1600" b="0"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SEMAFOROS PEATONALES</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SOBRECOSTANDO LAS INTERVENCIONES DE CONSERVACIÓN, PESE A QUE SE HAN IDENTIFICADO PASOS SEGUROS PARA LOS PEATONES EN LA ZONA DE INFLUENCIA DEL PROYECTO.</a:t>
            </a:r>
          </a:p>
        </p:txBody>
      </p:sp>
      <p:sp>
        <p:nvSpPr>
          <p:cNvPr id="5" name="12 Rectángulo"/>
          <p:cNvSpPr/>
          <p:nvPr/>
        </p:nvSpPr>
        <p:spPr>
          <a:xfrm>
            <a:off x="0" y="3021292"/>
            <a:ext cx="12192000" cy="584775"/>
          </a:xfrm>
          <a:prstGeom prst="rect">
            <a:avLst/>
          </a:prstGeom>
          <a:noFill/>
        </p:spPr>
        <p:txBody>
          <a:bodyPr wrap="square" lIns="91440" tIns="45720" rIns="91440" bIns="45720">
            <a:spAutoFit/>
          </a:bodyPr>
          <a:lstStyle/>
          <a:p>
            <a:pPr lvl="1">
              <a:spcAft>
                <a:spcPts val="1200"/>
              </a:spcAft>
            </a:pP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Conservación Puentes Vehiculares</a:t>
            </a:r>
          </a:p>
        </p:txBody>
      </p:sp>
      <p:sp>
        <p:nvSpPr>
          <p:cNvPr id="7" name="Rectángulo 6"/>
          <p:cNvSpPr/>
          <p:nvPr/>
        </p:nvSpPr>
        <p:spPr>
          <a:xfrm>
            <a:off x="527197" y="3790732"/>
            <a:ext cx="7663852" cy="286232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Contrato de Obra IDU-1491-2017</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endParaRPr>
          </a:p>
          <a:p>
            <a:pPr marL="742950" marR="0" lvl="1"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DIFICULTAD PARA APROBACIÓN DE </a:t>
            </a:r>
            <a:r>
              <a:rPr kumimoji="0" lang="es-CO" sz="1600" b="1" i="0" u="none" strike="noStrike" kern="0" cap="none" spc="0" normalizeH="0" baseline="0" noProof="0" dirty="0" smtClean="0">
                <a:ln>
                  <a:noFill/>
                </a:ln>
                <a:solidFill>
                  <a:srgbClr val="5B9BD5">
                    <a:lumMod val="75000"/>
                  </a:srgbClr>
                </a:solidFill>
                <a:effectLst/>
                <a:uLnTx/>
                <a:uFillTx/>
                <a:latin typeface="Arial" panose="020B0604020202020204" pitchFamily="34" charset="0"/>
                <a:cs typeface="Arial" panose="020B0604020202020204" pitchFamily="34" charset="0"/>
              </a:rPr>
              <a:t>PMT</a:t>
            </a:r>
            <a:r>
              <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POR CARRIL, DEL PUENTE VEHICULAR DE LA </a:t>
            </a:r>
            <a:r>
              <a:rPr kumimoji="0" lang="es-CO" sz="1600" b="1"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AVENIDA CONGRESO EUCARISTICO POR AVENIDA PRIMERO DE MAYO.</a:t>
            </a: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DICHO PMT FUE APROBADO POR APROCHE DEL PUENTE Y POR CARRIL, DUPLICANDO TIEMPOS DE INTERVENCIÓN GENERANDO ASÍ ATRASOS EN LA PROGRAMACIÓN DE OBRA.</a:t>
            </a:r>
          </a:p>
          <a:p>
            <a:pPr marL="742950" marR="0" lvl="1"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DIFICULTAD PARA INTERVENIR SIMULTANEAMENTE LOS PUENTES VEHICULARES </a:t>
            </a:r>
            <a:r>
              <a:rPr kumimoji="0" lang="es-CO"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(EJ: AV. BOYACA X AV. EL DORADO Y POR AV. LA ESPERANZA)</a:t>
            </a:r>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t="18182" r="16485" b="9098"/>
          <a:stretch/>
        </p:blipFill>
        <p:spPr>
          <a:xfrm>
            <a:off x="8302528" y="3590679"/>
            <a:ext cx="3551421" cy="2319283"/>
          </a:xfrm>
          <a:prstGeom prst="rect">
            <a:avLst/>
          </a:prstGeom>
        </p:spPr>
      </p:pic>
      <p:sp>
        <p:nvSpPr>
          <p:cNvPr id="9" name="Rectángulo 8"/>
          <p:cNvSpPr/>
          <p:nvPr/>
        </p:nvSpPr>
        <p:spPr>
          <a:xfrm>
            <a:off x="8546901" y="3313680"/>
            <a:ext cx="3236784" cy="261610"/>
          </a:xfrm>
          <a:prstGeom prst="rect">
            <a:avLst/>
          </a:prstGeom>
          <a:solidFill>
            <a:srgbClr val="A5A5A5">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PMT por Aproche PTE Vehicular AK68 X AC22S</a:t>
            </a:r>
            <a:endParaRPr kumimoji="0" lang="es-CO" sz="11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720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0" y="820691"/>
            <a:ext cx="11680166" cy="584775"/>
          </a:xfrm>
          <a:prstGeom prst="rect">
            <a:avLst/>
          </a:prstGeom>
          <a:noFill/>
        </p:spPr>
        <p:txBody>
          <a:bodyPr wrap="square" lIns="91440" tIns="45720" rIns="91440" bIns="45720">
            <a:spAutoFit/>
          </a:bodyPr>
          <a:lstStyle/>
          <a:p>
            <a:pPr lvl="1">
              <a:spcAft>
                <a:spcPts val="1200"/>
              </a:spcAft>
            </a:pPr>
            <a:r>
              <a:rPr lang="es-ES"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PMT’s </a:t>
            </a: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CRÍTICOS ACTUALMENTE</a:t>
            </a:r>
          </a:p>
        </p:txBody>
      </p:sp>
      <p:sp>
        <p:nvSpPr>
          <p:cNvPr id="22" name="Marcador de contenido 6"/>
          <p:cNvSpPr txBox="1">
            <a:spLocks/>
          </p:cNvSpPr>
          <p:nvPr/>
        </p:nvSpPr>
        <p:spPr>
          <a:xfrm>
            <a:off x="1127009" y="1659846"/>
            <a:ext cx="9426148" cy="49134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sz="1600" b="1" dirty="0" smtClean="0">
                <a:solidFill>
                  <a:srgbClr val="A9B918"/>
                </a:solidFill>
                <a:effectLst>
                  <a:outerShdw blurRad="38100" dist="38100" dir="2700000" algn="tl">
                    <a:srgbClr val="000000">
                      <a:alpha val="43137"/>
                    </a:srgbClr>
                  </a:outerShdw>
                </a:effectLst>
                <a:ea typeface="+mj-ea"/>
              </a:rPr>
              <a:t>Contrato de Obra IDU-1591-2019 -</a:t>
            </a:r>
            <a:r>
              <a:rPr lang="es-CO" sz="1600" dirty="0" smtClean="0"/>
              <a:t> </a:t>
            </a:r>
            <a:r>
              <a:rPr lang="es-CO" sz="1600" b="1" dirty="0" smtClean="0"/>
              <a:t>"Brigada de reacción vial para ejecutar actividades puntuales a precios unitarios y a monto agotable en la malla vial arterial (MVA) NO troncal".</a:t>
            </a:r>
          </a:p>
          <a:p>
            <a:endParaRPr lang="es-CO" sz="1600" dirty="0" smtClean="0"/>
          </a:p>
          <a:p>
            <a:r>
              <a:rPr lang="es-CO" sz="1600" b="1" dirty="0" smtClean="0">
                <a:solidFill>
                  <a:schemeClr val="accent6">
                    <a:lumMod val="75000"/>
                  </a:schemeClr>
                </a:solidFill>
              </a:rPr>
              <a:t>Motivo Principal de Negación: </a:t>
            </a:r>
            <a:r>
              <a:rPr lang="es-CO" sz="1600" dirty="0" smtClean="0"/>
              <a:t>SDM solicita anexar el formato 6 "</a:t>
            </a:r>
            <a:r>
              <a:rPr lang="es-CO" sz="1600" i="1" dirty="0" smtClean="0"/>
              <a:t>Acta de Compromiso de Restitución de Señalización</a:t>
            </a:r>
            <a:r>
              <a:rPr lang="es-CO" sz="1600" dirty="0" smtClean="0"/>
              <a:t>" en corredores viales con garantías vigentes de demarcación vial; el contratista manifiesta que operativamente le dificulta la restitución de la demarcación vial, ya que las intervenciones son puntuales abarcando pequeñas áreas (Bacheos y </a:t>
            </a:r>
            <a:r>
              <a:rPr lang="es-CO" sz="1600" dirty="0" err="1" smtClean="0"/>
              <a:t>Parcheos</a:t>
            </a:r>
            <a:r>
              <a:rPr lang="es-CO" sz="1600" dirty="0" smtClean="0"/>
              <a:t>).</a:t>
            </a:r>
          </a:p>
          <a:p>
            <a:endParaRPr lang="es-CO" sz="1600" dirty="0" smtClean="0"/>
          </a:p>
          <a:p>
            <a:r>
              <a:rPr lang="es-CO" sz="1600" dirty="0" smtClean="0"/>
              <a:t>Los siguientes son los corredores viales con inconvenientes para este contrato:</a:t>
            </a:r>
          </a:p>
          <a:p>
            <a:r>
              <a:rPr lang="es-CO" sz="1600" dirty="0" smtClean="0"/>
              <a:t>1. AK 9 (AK 45 - AC 127)  COI de negación No. 51 ítem 53354 (adjunto)</a:t>
            </a:r>
          </a:p>
          <a:p>
            <a:r>
              <a:rPr lang="es-CO" sz="1600" dirty="0" smtClean="0"/>
              <a:t>2. AK 51 (CL 68S - Av. Boyacá)  COI de negación No. 07 ítem 4963  (adjunto)</a:t>
            </a:r>
          </a:p>
          <a:p>
            <a:r>
              <a:rPr lang="es-CO" sz="1600" dirty="0" smtClean="0"/>
              <a:t>3. KR 33 (Av. Boyacá - Dg 40 Sur)  COI de negación No. 07 ítem 4964 y 4965  (adjunto)</a:t>
            </a:r>
          </a:p>
          <a:p>
            <a:r>
              <a:rPr lang="es-CO" sz="1600" dirty="0" smtClean="0"/>
              <a:t>4. AK 30 (KR 27 - AC 8 Sur)  COI de negación No. 07 ítem 4966  (adjunto)</a:t>
            </a:r>
          </a:p>
          <a:p>
            <a:endParaRPr lang="es-CO" sz="1600" dirty="0" smtClean="0"/>
          </a:p>
          <a:p>
            <a:r>
              <a:rPr lang="es-CO" sz="1600" dirty="0" smtClean="0"/>
              <a:t>Se aclara que mediante comunicado STSMV 20193561401861 del 16 de Diciembre de 2019, se informó a la SDM los corredores viales a intervenir mediante dicho contrato. </a:t>
            </a:r>
            <a:endParaRPr lang="es-CO" sz="1600" dirty="0"/>
          </a:p>
        </p:txBody>
      </p:sp>
    </p:spTree>
    <p:extLst>
      <p:ext uri="{BB962C8B-B14F-4D97-AF65-F5344CB8AC3E}">
        <p14:creationId xmlns:p14="http://schemas.microsoft.com/office/powerpoint/2010/main" val="3516271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duotone>
              <a:schemeClr val="accent5">
                <a:shade val="45000"/>
                <a:satMod val="135000"/>
              </a:schemeClr>
              <a:prstClr val="white"/>
            </a:duotone>
          </a:blip>
          <a:stretch>
            <a:fillRect/>
          </a:stretch>
        </p:blipFill>
        <p:spPr>
          <a:xfrm>
            <a:off x="0" y="845389"/>
            <a:ext cx="12192000" cy="5106838"/>
          </a:xfrm>
          <a:prstGeom prst="rect">
            <a:avLst/>
          </a:prstGeom>
          <a:noFill/>
        </p:spPr>
      </p:pic>
      <p:sp>
        <p:nvSpPr>
          <p:cNvPr id="6" name="Rectángulo 5"/>
          <p:cNvSpPr/>
          <p:nvPr/>
        </p:nvSpPr>
        <p:spPr>
          <a:xfrm>
            <a:off x="0" y="3398808"/>
            <a:ext cx="12192000" cy="1446550"/>
          </a:xfrm>
          <a:prstGeom prst="rect">
            <a:avLst/>
          </a:prstGeom>
          <a:noFill/>
          <a:effectLst>
            <a:softEdge rad="127000"/>
          </a:effectLst>
        </p:spPr>
        <p:txBody>
          <a:bodyPr wrap="square" anchor="ctr">
            <a:spAutoFit/>
          </a:bodyPr>
          <a:lstStyle/>
          <a:p>
            <a:pPr algn="ctr"/>
            <a:r>
              <a:rPr lang="es-ES" altLang="en-US" sz="4400" b="1" dirty="0">
                <a:solidFill>
                  <a:srgbClr val="002060"/>
                </a:solidFill>
                <a:latin typeface="Arial Rounded MT Bold" panose="020F0704030504030204" pitchFamily="34" charset="0"/>
                <a:cs typeface="Arial" panose="020B0604020202020204" pitchFamily="34" charset="0"/>
              </a:rPr>
              <a:t>ASUNTOS EN TRÁMITE QUE REQUIEREN PRONTA SOLUCIÓN</a:t>
            </a:r>
            <a:endParaRPr lang="es-CO" altLang="en-US" sz="4400" b="1" dirty="0">
              <a:solidFill>
                <a:srgbClr val="002060"/>
              </a:solidFill>
              <a:latin typeface="Arial Rounded MT Bold" panose="020F0704030504030204" pitchFamily="34" charset="0"/>
              <a:cs typeface="Arial" panose="020B0604020202020204" pitchFamily="34" charset="0"/>
            </a:endParaRPr>
          </a:p>
        </p:txBody>
      </p:sp>
      <p:sp>
        <p:nvSpPr>
          <p:cNvPr id="7" name="Marcador de contenido 3">
            <a:extLst>
              <a:ext uri="{FF2B5EF4-FFF2-40B4-BE49-F238E27FC236}">
                <a16:creationId xmlns:a16="http://schemas.microsoft.com/office/drawing/2014/main" xmlns="" id="{0531F241-7FD0-47B5-9747-C0C2BE71BA0C}"/>
              </a:ext>
            </a:extLst>
          </p:cNvPr>
          <p:cNvSpPr txBox="1">
            <a:spLocks/>
          </p:cNvSpPr>
          <p:nvPr/>
        </p:nvSpPr>
        <p:spPr>
          <a:xfrm>
            <a:off x="0" y="1656272"/>
            <a:ext cx="12192000" cy="1330571"/>
          </a:xfrm>
          <a:prstGeom prst="rect">
            <a:avLst/>
          </a:prstGeom>
          <a:noFill/>
        </p:spPr>
        <p:txBody>
          <a:bodyPr wrap="square"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44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TEMAS DTC </a:t>
            </a:r>
            <a:r>
              <a:rPr lang="es-ES" sz="4400" b="1" cap="small" dirty="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VIGENTES </a:t>
            </a:r>
            <a:endParaRPr lang="es-ES" sz="44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a:p>
            <a:pPr marL="0" indent="0" algn="ctr">
              <a:buNone/>
            </a:pPr>
            <a:r>
              <a:rPr lang="es-ES" sz="44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IDU – SDM </a:t>
            </a:r>
          </a:p>
        </p:txBody>
      </p:sp>
      <p:sp>
        <p:nvSpPr>
          <p:cNvPr id="5" name="CuadroTexto 4"/>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616483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0" y="820691"/>
            <a:ext cx="11680166" cy="1077218"/>
          </a:xfrm>
          <a:prstGeom prst="rect">
            <a:avLst/>
          </a:prstGeom>
          <a:noFill/>
        </p:spPr>
        <p:txBody>
          <a:bodyPr wrap="square" lIns="91440" tIns="45720" rIns="91440" bIns="45720">
            <a:spAutoFit/>
          </a:bodyPr>
          <a:lstStyle/>
          <a:p>
            <a:pPr lvl="1">
              <a:spcAft>
                <a:spcPts val="1200"/>
              </a:spcAft>
            </a:pPr>
            <a:r>
              <a:rPr lang="es-ES"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PMT’s </a:t>
            </a: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CRÍTICOS ACTUALMENTE</a:t>
            </a:r>
            <a:b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br>
            <a:r>
              <a:rPr lang="es-ES"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Contrato </a:t>
            </a:r>
            <a:r>
              <a:rPr lang="es-ES"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1383-2017</a:t>
            </a:r>
          </a:p>
        </p:txBody>
      </p:sp>
      <p:sp>
        <p:nvSpPr>
          <p:cNvPr id="4" name="Marcador de contenido 6"/>
          <p:cNvSpPr txBox="1">
            <a:spLocks/>
          </p:cNvSpPr>
          <p:nvPr/>
        </p:nvSpPr>
        <p:spPr>
          <a:xfrm>
            <a:off x="549872" y="1897909"/>
            <a:ext cx="11035403" cy="26653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Arial" panose="020B0604020202020204" pitchFamily="34" charset="0"/>
              <a:buChar char="•"/>
            </a:pPr>
            <a:r>
              <a:rPr lang="es-CO" sz="1800" dirty="0" smtClean="0"/>
              <a:t>Radicado SDM-33718-20, la complejidad está dada por temas de modelación y desvíos, con el fin de continuar con el trámite de revisión de la propuesta técnica para cierre total de calzada para actividades de rehabilitación vial y manejo de maquinaria en la Calle 89 entre Transversal 76 y Carrera 76 y en la Transversal 76 entre Diagonal 83 y Diagonal 83, se solicitó programación de reunión para el 25/02/2020 con la SDM.</a:t>
            </a:r>
          </a:p>
          <a:p>
            <a:pPr marL="285750" indent="-285750" algn="just">
              <a:buFont typeface="Arial" panose="020B0604020202020204" pitchFamily="34" charset="0"/>
              <a:buChar char="•"/>
            </a:pPr>
            <a:r>
              <a:rPr lang="es-CO" sz="1800" dirty="0" smtClean="0"/>
              <a:t>PMT para la Calle 74 entre Carrera 20 y Carrera 20A, este segmento vial hace parte de la conexión occidente – oriente, debido a su alto flujo de vehículos no ha sido posible contar con viabilidad por parte de la SDM a pesar de haber estudiado varias propuestas para el cierre por medias calzadas, se sugiere realizar mesa de trabajo con la SDM. (SDM: 316313 19/12/2019)</a:t>
            </a:r>
            <a:endParaRPr lang="es-CO" sz="1800" dirty="0"/>
          </a:p>
        </p:txBody>
      </p:sp>
      <p:sp>
        <p:nvSpPr>
          <p:cNvPr id="5" name="Marcador de contenido 6"/>
          <p:cNvSpPr txBox="1">
            <a:spLocks/>
          </p:cNvSpPr>
          <p:nvPr/>
        </p:nvSpPr>
        <p:spPr>
          <a:xfrm>
            <a:off x="549872" y="4367238"/>
            <a:ext cx="11130294" cy="1964551"/>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Clr>
                <a:srgbClr val="A9B918"/>
              </a:buClr>
              <a:buFont typeface="Arial" panose="020B0604020202020204" pitchFamily="34" charset="0"/>
              <a:buChar char="•"/>
              <a:defRPr sz="2800" kern="1200">
                <a:solidFill>
                  <a:schemeClr val="tx1"/>
                </a:solidFill>
                <a:latin typeface="+mj-lt"/>
                <a:ea typeface="+mn-ea"/>
                <a:cs typeface="+mn-cs"/>
              </a:defRPr>
            </a:lvl1pPr>
            <a:lvl2pPr marL="685800" indent="-228600" algn="just" defTabSz="914400" rtl="0" eaLnBrk="1" latinLnBrk="0" hangingPunct="1">
              <a:lnSpc>
                <a:spcPct val="90000"/>
              </a:lnSpc>
              <a:spcBef>
                <a:spcPts val="500"/>
              </a:spcBef>
              <a:buClr>
                <a:srgbClr val="A9B918"/>
              </a:buClr>
              <a:buFont typeface="Arial" panose="020B0604020202020204" pitchFamily="34" charset="0"/>
              <a:buChar char="•"/>
              <a:defRPr sz="2400" kern="1200">
                <a:solidFill>
                  <a:schemeClr val="tx1"/>
                </a:solidFill>
                <a:latin typeface="+mj-lt"/>
                <a:ea typeface="+mn-ea"/>
                <a:cs typeface="+mn-cs"/>
              </a:defRPr>
            </a:lvl2pPr>
            <a:lvl3pPr marL="1143000" indent="-228600" algn="just" defTabSz="914400" rtl="0" eaLnBrk="1" latinLnBrk="0" hangingPunct="1">
              <a:lnSpc>
                <a:spcPct val="90000"/>
              </a:lnSpc>
              <a:spcBef>
                <a:spcPts val="500"/>
              </a:spcBef>
              <a:buClr>
                <a:srgbClr val="A9B918"/>
              </a:buClr>
              <a:buFont typeface="Arial" panose="020B0604020202020204" pitchFamily="34" charset="0"/>
              <a:buChar char="•"/>
              <a:defRPr sz="2000" kern="1200">
                <a:solidFill>
                  <a:schemeClr val="tx1"/>
                </a:solidFill>
                <a:latin typeface="+mj-lt"/>
                <a:ea typeface="+mn-ea"/>
                <a:cs typeface="+mn-cs"/>
              </a:defRPr>
            </a:lvl3pPr>
            <a:lvl4pPr marL="16002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j-lt"/>
                <a:ea typeface="+mn-ea"/>
                <a:cs typeface="+mn-cs"/>
              </a:defRPr>
            </a:lvl4pPr>
            <a:lvl5pPr marL="20574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800" dirty="0">
                <a:latin typeface="Arial" panose="020B0604020202020204" pitchFamily="34" charset="0"/>
                <a:cs typeface="Arial" panose="020B0604020202020204" pitchFamily="34" charset="0"/>
              </a:rPr>
              <a:t>Diagonal 74B entre Carrera 87 y Avenida Ciudad de Cali, se ha dificultado la aprobación del PMT por tema de modelación y desvíos, ya se atendieron observaciones, en espera de aprobación por parte de la SDM (SMD: 27502 06/02/2020; 28507 </a:t>
            </a:r>
            <a:r>
              <a:rPr lang="es-CO" sz="1800" dirty="0" smtClean="0">
                <a:latin typeface="Arial" panose="020B0604020202020204" pitchFamily="34" charset="0"/>
                <a:cs typeface="Arial" panose="020B0604020202020204" pitchFamily="34" charset="0"/>
              </a:rPr>
              <a:t>07/02/2020)</a:t>
            </a:r>
            <a:endParaRPr lang="es-CO" sz="1800" dirty="0">
              <a:latin typeface="Arial" panose="020B0604020202020204" pitchFamily="34" charset="0"/>
              <a:cs typeface="Arial" panose="020B0604020202020204" pitchFamily="34" charset="0"/>
            </a:endParaRPr>
          </a:p>
          <a:p>
            <a:r>
              <a:rPr lang="es-CO" sz="1800" dirty="0">
                <a:latin typeface="Arial" panose="020B0604020202020204" pitchFamily="34" charset="0"/>
                <a:cs typeface="Arial" panose="020B0604020202020204" pitchFamily="34" charset="0"/>
              </a:rPr>
              <a:t>Carrera 107A entre Calle 16I y Calle 17, este PMT contó viabilidad del PMT por parte de la SDM, sin embargo al momento de la socialización del desvío que se requería, la comunidad no estuvo con la propuesta planteada, razón por la cual, ha sido necesario plantear otras propuestas a la SDM que se encuentran en revisión por parte de esa Entidad. (SDM: 21400 30/01/2020; 36236 18/02/2020</a:t>
            </a:r>
            <a:r>
              <a:rPr lang="es-CO" sz="180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455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12 Rectángulo"/>
          <p:cNvSpPr/>
          <p:nvPr/>
        </p:nvSpPr>
        <p:spPr>
          <a:xfrm>
            <a:off x="0" y="1021865"/>
            <a:ext cx="12191999" cy="584775"/>
          </a:xfrm>
          <a:prstGeom prst="rect">
            <a:avLst/>
          </a:prstGeom>
          <a:noFill/>
        </p:spPr>
        <p:txBody>
          <a:bodyPr wrap="square" lIns="91440" tIns="45720" rIns="91440" bIns="45720">
            <a:spAutoFit/>
          </a:bodyPr>
          <a:lstStyle/>
          <a:p>
            <a:pPr algn="ctr">
              <a:spcAft>
                <a:spcPts val="1200"/>
              </a:spcAft>
            </a:pPr>
            <a:r>
              <a:rPr lang="es-CO"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ESTRATEGIAS DE MEJORA</a:t>
            </a:r>
            <a:endParaRPr lang="es-CO"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endParaRPr>
          </a:p>
        </p:txBody>
      </p:sp>
      <p:sp>
        <p:nvSpPr>
          <p:cNvPr id="17" name="CuadroTexto 16"/>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
        <p:nvSpPr>
          <p:cNvPr id="6" name="31 CuadroTexto"/>
          <p:cNvSpPr txBox="1">
            <a:spLocks noChangeArrowheads="1"/>
          </p:cNvSpPr>
          <p:nvPr/>
        </p:nvSpPr>
        <p:spPr bwMode="auto">
          <a:xfrm>
            <a:off x="440576" y="1784045"/>
            <a:ext cx="10997738" cy="4467983"/>
          </a:xfrm>
          <a:prstGeom prst="rect">
            <a:avLst/>
          </a:prstGeom>
          <a:solidFill>
            <a:srgbClr val="002060">
              <a:alpha val="90000"/>
            </a:srgbClr>
          </a:solidFill>
          <a:ln w="9525">
            <a:noFill/>
            <a:miter lim="800000"/>
            <a:headEnd/>
            <a:tailEnd/>
          </a:ln>
          <a:effectLst>
            <a:softEdge rad="63500"/>
          </a:effectLst>
        </p:spPr>
        <p:txBody>
          <a:bodyPr wrap="square" lIns="35652" tIns="17826" rIns="35652" bIns="17826">
            <a:spAutoFit/>
          </a:bodyPr>
          <a:lstStyle/>
          <a:p>
            <a:pPr marL="180975">
              <a:defRPr/>
            </a:pPr>
            <a:endParaRPr lang="es-CO" sz="10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marL="361950" indent="-180975">
              <a:spcBef>
                <a:spcPts val="600"/>
              </a:spcBef>
              <a:spcAft>
                <a:spcPts val="600"/>
              </a:spcAft>
              <a:buFont typeface="Arial" panose="020B0604020202020204" pitchFamily="34" charset="0"/>
              <a:buChar char="•"/>
              <a:defRPr/>
            </a:pPr>
            <a:r>
              <a:rPr lang="es-CO"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Delimitar el área de influencia del estudio de tránsito, acorde a las condiciones del proyecto IDU. </a:t>
            </a:r>
          </a:p>
          <a:p>
            <a:pPr marL="361950" indent="-180975">
              <a:spcBef>
                <a:spcPts val="600"/>
              </a:spcBef>
              <a:spcAft>
                <a:spcPts val="600"/>
              </a:spcAft>
              <a:buFont typeface="Arial" panose="020B0604020202020204" pitchFamily="34" charset="0"/>
              <a:buChar char="•"/>
              <a:defRPr/>
            </a:pPr>
            <a:r>
              <a:rPr lang="es-CO"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Para la malla vial intermedia autorización de cierres totales de calzadas con el fin de agilizar las intervenciones y autorización para intervenir frentes de obra simultáneos.</a:t>
            </a:r>
          </a:p>
          <a:p>
            <a:pPr marL="361950" indent="-180975">
              <a:spcBef>
                <a:spcPts val="600"/>
              </a:spcBef>
              <a:spcAft>
                <a:spcPts val="600"/>
              </a:spcAft>
              <a:buFont typeface="Arial" panose="020B0604020202020204" pitchFamily="34" charset="0"/>
              <a:buChar char="•"/>
              <a:defRPr/>
            </a:pPr>
            <a:r>
              <a:rPr lang="es-CO"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Revisar pertinencia de </a:t>
            </a:r>
            <a:r>
              <a:rPr lang="es-CO"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generar retroalimentaciones a PMT</a:t>
            </a:r>
            <a:r>
              <a:rPr lang="es-CO" b="1" spc="50" dirty="0" smtClean="0">
                <a:ln w="0"/>
                <a:solidFill>
                  <a:srgbClr val="FF000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r>
              <a:rPr lang="es-CO"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en comités quincenales en obra. </a:t>
            </a:r>
          </a:p>
          <a:p>
            <a:pPr marL="361950" indent="-180975">
              <a:spcBef>
                <a:spcPts val="600"/>
              </a:spcBef>
              <a:spcAft>
                <a:spcPts val="600"/>
              </a:spcAft>
              <a:buFont typeface="Arial" panose="020B0604020202020204" pitchFamily="34" charset="0"/>
              <a:buChar char="•"/>
              <a:defRPr/>
            </a:pPr>
            <a:r>
              <a:rPr lang="es-CO" b="1" spc="50" dirty="0" smtClean="0">
                <a:ln w="0"/>
                <a:solidFill>
                  <a:schemeClr val="bg1">
                    <a:lumMod val="95000"/>
                  </a:schemeClr>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Pre aprobar los PMT específicos en reuniones quincenales de cada contrato IDU</a:t>
            </a:r>
            <a:r>
              <a:rPr lang="es-CO" b="1" spc="50" dirty="0">
                <a:ln w="0"/>
                <a:solidFill>
                  <a:schemeClr val="bg1">
                    <a:lumMod val="95000"/>
                  </a:schemeClr>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t>
            </a:r>
            <a:r>
              <a:rPr lang="es-CO"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p>
          <a:p>
            <a:pPr marL="361950" indent="-180975">
              <a:spcBef>
                <a:spcPts val="600"/>
              </a:spcBef>
              <a:spcAft>
                <a:spcPts val="600"/>
              </a:spcAft>
              <a:buFont typeface="Arial" panose="020B0604020202020204" pitchFamily="34" charset="0"/>
              <a:buChar char="•"/>
              <a:defRPr/>
            </a:pPr>
            <a:r>
              <a:rPr lang="es-CO"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Crear un grupo exclusivo designado para revisión de proyectos IDU.</a:t>
            </a:r>
          </a:p>
          <a:p>
            <a:pPr marL="361950" indent="-180975">
              <a:spcBef>
                <a:spcPts val="600"/>
              </a:spcBef>
              <a:spcAft>
                <a:spcPts val="600"/>
              </a:spcAft>
              <a:buFont typeface="Arial" panose="020B0604020202020204" pitchFamily="34" charset="0"/>
              <a:buChar char="•"/>
              <a:defRPr/>
            </a:pPr>
            <a:r>
              <a:rPr lang="es-CO"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Realizar un comité gerencial mensual de seguimiento.</a:t>
            </a:r>
          </a:p>
          <a:p>
            <a:pPr marL="361950" indent="-180975">
              <a:spcBef>
                <a:spcPts val="600"/>
              </a:spcBef>
              <a:spcAft>
                <a:spcPts val="600"/>
              </a:spcAft>
              <a:buFont typeface="Arial" panose="020B0604020202020204" pitchFamily="34" charset="0"/>
              <a:buChar char="•"/>
              <a:defRPr/>
            </a:pPr>
            <a:r>
              <a:rPr lang="es-ES"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Generar convenio en el cual la SDM entregue los PMTS y los Diseños de Señalización que posteriormente serían implementados en los Contratos de Obra (Construcción y Conservación</a:t>
            </a:r>
            <a:r>
              <a:rPr lang="es-ES"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t>
            </a:r>
            <a:r>
              <a:rPr lang="es-CO"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p>
          <a:p>
            <a:pPr marL="180975">
              <a:defRPr/>
            </a:pPr>
            <a:endParaRPr lang="es-CO" sz="10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641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12 Rectángulo"/>
          <p:cNvSpPr/>
          <p:nvPr/>
        </p:nvSpPr>
        <p:spPr>
          <a:xfrm>
            <a:off x="0" y="1021865"/>
            <a:ext cx="12191999" cy="584775"/>
          </a:xfrm>
          <a:prstGeom prst="rect">
            <a:avLst/>
          </a:prstGeom>
          <a:noFill/>
        </p:spPr>
        <p:txBody>
          <a:bodyPr wrap="square" lIns="91440" tIns="45720" rIns="91440" bIns="45720">
            <a:spAutoFit/>
          </a:bodyPr>
          <a:lstStyle/>
          <a:p>
            <a:pPr algn="ctr">
              <a:spcAft>
                <a:spcPts val="1200"/>
              </a:spcAft>
            </a:pPr>
            <a:r>
              <a:rPr lang="es-CO"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ESTRATEGIAS DE MEJORA</a:t>
            </a:r>
            <a:endParaRPr lang="es-CO"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endParaRPr>
          </a:p>
        </p:txBody>
      </p:sp>
      <p:sp>
        <p:nvSpPr>
          <p:cNvPr id="17" name="CuadroTexto 16"/>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
        <p:nvSpPr>
          <p:cNvPr id="6" name="31 CuadroTexto"/>
          <p:cNvSpPr txBox="1">
            <a:spLocks noChangeArrowheads="1"/>
          </p:cNvSpPr>
          <p:nvPr/>
        </p:nvSpPr>
        <p:spPr bwMode="auto">
          <a:xfrm>
            <a:off x="353683" y="1699199"/>
            <a:ext cx="11084943" cy="4560316"/>
          </a:xfrm>
          <a:prstGeom prst="rect">
            <a:avLst/>
          </a:prstGeom>
          <a:solidFill>
            <a:srgbClr val="002060">
              <a:alpha val="90000"/>
            </a:srgbClr>
          </a:solidFill>
          <a:ln w="9525">
            <a:noFill/>
            <a:miter lim="800000"/>
            <a:headEnd/>
            <a:tailEnd/>
          </a:ln>
          <a:effectLst>
            <a:softEdge rad="63500"/>
          </a:effectLst>
        </p:spPr>
        <p:txBody>
          <a:bodyPr wrap="square" lIns="35652" tIns="17826" rIns="35652" bIns="17826">
            <a:spAutoFit/>
          </a:bodyPr>
          <a:lstStyle/>
          <a:p>
            <a:pPr marL="180975">
              <a:defRPr/>
            </a:pPr>
            <a:endParaRPr lang="es-CO" sz="10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marL="534988" indent="-354013">
              <a:spcBef>
                <a:spcPts val="600"/>
              </a:spcBef>
              <a:spcAft>
                <a:spcPts val="600"/>
              </a:spcAft>
              <a:buFont typeface="Arial" panose="020B0604020202020204" pitchFamily="34" charset="0"/>
              <a:buChar char="•"/>
              <a:defRPr/>
            </a:pP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Suscribir el convenio gestionado en diciembre de 2019, con el cual se realizaría la señalización (horizontal y vertical), semaforización en proyectos IDU terminados (</a:t>
            </a:r>
            <a:r>
              <a:rPr lang="es-ES" b="1" spc="50" dirty="0" err="1"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Bicicarriles</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2014 , RAPS, Deprimido Calle 94, Estación 1 de Mayo, Av. La Sirena entre Carreras 7 y 9, Av. San Antonio a la altura del acceso al patio Transmilenio). </a:t>
            </a:r>
          </a:p>
          <a:p>
            <a:pPr marL="534988" indent="-354013">
              <a:spcBef>
                <a:spcPts val="600"/>
              </a:spcBef>
              <a:spcAft>
                <a:spcPts val="600"/>
              </a:spcAft>
              <a:buFont typeface="Arial" panose="020B0604020202020204" pitchFamily="34" charset="0"/>
              <a:buChar char="•"/>
              <a:defRPr/>
            </a:pP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Modificar lo requerido en el Concepto Técnico No. 16 en lo relacionado con la exigencia de la modelación o cálculos matemáticos, para vías de menor jerarquía a V-2 y/o establecer parámetros base para elaboración de los modelos y realizar su calibración únicamente por volúmenes, lo que acortaría tiempos de elaboración y revisión de las modelaciones.</a:t>
            </a:r>
          </a:p>
          <a:p>
            <a:pPr marL="534988" indent="-354013">
              <a:spcBef>
                <a:spcPts val="600"/>
              </a:spcBef>
              <a:spcAft>
                <a:spcPts val="600"/>
              </a:spcAft>
              <a:buFont typeface="Arial" panose="020B0604020202020204" pitchFamily="34" charset="0"/>
              <a:buChar char="•"/>
              <a:defRPr/>
            </a:pP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Disminuir los tiempos de revisión de los PMT de alto impacto de 15 días a 8 días y/o que las observaciones a los PMT no se realicen el martes de la misma semana de publicación del COI sino la semana anterior.</a:t>
            </a:r>
          </a:p>
          <a:p>
            <a:pPr marL="534988" indent="-354013">
              <a:spcBef>
                <a:spcPts val="600"/>
              </a:spcBef>
              <a:spcAft>
                <a:spcPts val="600"/>
              </a:spcAft>
              <a:buFont typeface="Arial" panose="020B0604020202020204" pitchFamily="34" charset="0"/>
              <a:buChar char="•"/>
              <a:defRPr/>
            </a:pP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Disminuir los tiempos en la revisión de los estudios de tránsito, diseños de señalización y diseños de semaforización.</a:t>
            </a:r>
            <a:endParaRPr lang="es-CO"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marL="180975">
              <a:defRPr/>
            </a:pPr>
            <a:endParaRPr lang="es-CO" sz="10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311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86263" y="4014680"/>
            <a:ext cx="12192000" cy="1323439"/>
          </a:xfrm>
          <a:prstGeom prst="rect">
            <a:avLst/>
          </a:prstGeom>
          <a:noFill/>
        </p:spPr>
        <p:txBody>
          <a:bodyPr wrap="square" lIns="91440" tIns="45720" rIns="91440" bIns="45720">
            <a:spAutoFit/>
          </a:bodyPr>
          <a:lstStyle/>
          <a:p>
            <a:pPr algn="ctr"/>
            <a:r>
              <a:rPr lang="es-ES" sz="8000" b="1" dirty="0">
                <a:ln w="0"/>
                <a:gradFill flip="none" rotWithShape="1">
                  <a:gsLst>
                    <a:gs pos="0">
                      <a:schemeClr val="accent5">
                        <a:lumMod val="50000"/>
                      </a:schemeClr>
                    </a:gs>
                    <a:gs pos="48000">
                      <a:schemeClr val="accent5">
                        <a:lumMod val="75000"/>
                      </a:schemeClr>
                    </a:gs>
                    <a:gs pos="100000">
                      <a:srgbClr val="CC3399"/>
                    </a:gs>
                  </a:gsLst>
                  <a:lin ang="5400000" scaled="1"/>
                  <a:tileRect/>
                </a:gradFill>
                <a:effectLst>
                  <a:reflection blurRad="6350" stA="50000" endA="300" endPos="50000" dist="29997" dir="5400000" sy="-100000" algn="bl" rotWithShape="0"/>
                </a:effectLst>
                <a:latin typeface="Arial Rounded MT Bold" panose="020F0704030504030204" pitchFamily="34" charset="0"/>
              </a:rPr>
              <a:t>¡MUCHAS GRACIAS!</a:t>
            </a:r>
          </a:p>
        </p:txBody>
      </p:sp>
      <p:pic>
        <p:nvPicPr>
          <p:cNvPr id="5" name="Imagen 4"/>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34035" t="35533" r="34176" b="1236"/>
          <a:stretch/>
        </p:blipFill>
        <p:spPr>
          <a:xfrm>
            <a:off x="5118388" y="1230600"/>
            <a:ext cx="1782696" cy="2662158"/>
          </a:xfrm>
          <a:prstGeom prst="rect">
            <a:avLst/>
          </a:prstGeom>
          <a:effectLst>
            <a:softEdge rad="127000"/>
          </a:effectLst>
        </p:spPr>
      </p:pic>
    </p:spTree>
    <p:extLst>
      <p:ext uri="{BB962C8B-B14F-4D97-AF65-F5344CB8AC3E}">
        <p14:creationId xmlns:p14="http://schemas.microsoft.com/office/powerpoint/2010/main" val="11005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30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duotone>
              <a:schemeClr val="accent5">
                <a:shade val="45000"/>
                <a:satMod val="135000"/>
              </a:schemeClr>
              <a:prstClr val="white"/>
            </a:duotone>
          </a:blip>
          <a:stretch>
            <a:fillRect/>
          </a:stretch>
        </p:blipFill>
        <p:spPr>
          <a:xfrm>
            <a:off x="0" y="845389"/>
            <a:ext cx="12192000" cy="5106838"/>
          </a:xfrm>
          <a:prstGeom prst="rect">
            <a:avLst/>
          </a:prstGeom>
          <a:noFill/>
        </p:spPr>
      </p:pic>
      <p:sp>
        <p:nvSpPr>
          <p:cNvPr id="6" name="Rectángulo 5"/>
          <p:cNvSpPr/>
          <p:nvPr/>
        </p:nvSpPr>
        <p:spPr>
          <a:xfrm>
            <a:off x="0" y="2986843"/>
            <a:ext cx="12192000" cy="1754326"/>
          </a:xfrm>
          <a:prstGeom prst="rect">
            <a:avLst/>
          </a:prstGeom>
          <a:noFill/>
          <a:effectLst>
            <a:softEdge rad="127000"/>
          </a:effectLst>
        </p:spPr>
        <p:txBody>
          <a:bodyPr wrap="square" anchor="ctr">
            <a:spAutoFit/>
          </a:bodyPr>
          <a:lstStyle/>
          <a:p>
            <a:pPr algn="ctr"/>
            <a:r>
              <a:rPr lang="es-CO" altLang="en-US" sz="5400" b="1" dirty="0">
                <a:solidFill>
                  <a:srgbClr val="002060"/>
                </a:solidFill>
                <a:latin typeface="Arial Rounded MT Bold" panose="020F0704030504030204" pitchFamily="34" charset="0"/>
                <a:cs typeface="Arial" panose="020B0604020202020204" pitchFamily="34" charset="0"/>
              </a:rPr>
              <a:t>PUENTE AVENIDA MUTIS </a:t>
            </a:r>
          </a:p>
          <a:p>
            <a:pPr algn="ctr"/>
            <a:r>
              <a:rPr lang="es-CO" altLang="en-US" sz="5400" b="1" dirty="0">
                <a:solidFill>
                  <a:srgbClr val="002060"/>
                </a:solidFill>
                <a:latin typeface="Arial Rounded MT Bold" panose="020F0704030504030204" pitchFamily="34" charset="0"/>
                <a:cs typeface="Arial" panose="020B0604020202020204" pitchFamily="34" charset="0"/>
              </a:rPr>
              <a:t>Contrato IDU- 1851-2015</a:t>
            </a:r>
          </a:p>
        </p:txBody>
      </p:sp>
      <p:sp>
        <p:nvSpPr>
          <p:cNvPr id="7" name="Marcador de contenido 3">
            <a:extLst>
              <a:ext uri="{FF2B5EF4-FFF2-40B4-BE49-F238E27FC236}">
                <a16:creationId xmlns:a16="http://schemas.microsoft.com/office/drawing/2014/main" xmlns="" id="{0531F241-7FD0-47B5-9747-C0C2BE71BA0C}"/>
              </a:ext>
            </a:extLst>
          </p:cNvPr>
          <p:cNvSpPr txBox="1">
            <a:spLocks/>
          </p:cNvSpPr>
          <p:nvPr/>
        </p:nvSpPr>
        <p:spPr>
          <a:xfrm>
            <a:off x="0" y="1656272"/>
            <a:ext cx="12192000" cy="1330571"/>
          </a:xfrm>
          <a:prstGeom prst="rect">
            <a:avLst/>
          </a:prstGeom>
          <a:noFill/>
        </p:spPr>
        <p:txBody>
          <a:bodyPr wrap="square"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CO" sz="60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PMT</a:t>
            </a:r>
            <a:endParaRPr lang="es-CO" sz="6000" b="1" cap="small" dirty="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5" name="CuadroTexto 4"/>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66152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2285936416"/>
              </p:ext>
            </p:extLst>
          </p:nvPr>
        </p:nvGraphicFramePr>
        <p:xfrm>
          <a:off x="0" y="0"/>
          <a:ext cx="12192000" cy="7060721"/>
        </p:xfrm>
        <a:graphic>
          <a:graphicData uri="http://schemas.openxmlformats.org/presentationml/2006/ole">
            <mc:AlternateContent xmlns:mc="http://schemas.openxmlformats.org/markup-compatibility/2006">
              <mc:Choice xmlns:v="urn:schemas-microsoft-com:vml" Requires="v">
                <p:oleObj spid="_x0000_s1086" name="Acrobat Document" r:id="rId3" imgW="27003299" imgH="19087920" progId="AcroExch.Document.DC">
                  <p:embed/>
                </p:oleObj>
              </mc:Choice>
              <mc:Fallback>
                <p:oleObj name="Acrobat Document" r:id="rId3" imgW="27003299" imgH="19087920" progId="AcroExch.Document.DC">
                  <p:embed/>
                  <p:pic>
                    <p:nvPicPr>
                      <p:cNvPr id="2" name="Objeto 1"/>
                      <p:cNvPicPr/>
                      <p:nvPr/>
                    </p:nvPicPr>
                    <p:blipFill>
                      <a:blip r:embed="rId4">
                        <a:lum/>
                      </a:blip>
                      <a:stretch>
                        <a:fillRect/>
                      </a:stretch>
                    </p:blipFill>
                    <p:spPr>
                      <a:xfrm>
                        <a:off x="0" y="0"/>
                        <a:ext cx="12192000" cy="7060721"/>
                      </a:xfrm>
                      <a:prstGeom prst="rect">
                        <a:avLst/>
                      </a:prstGeom>
                    </p:spPr>
                  </p:pic>
                </p:oleObj>
              </mc:Fallback>
            </mc:AlternateContent>
          </a:graphicData>
        </a:graphic>
      </p:graphicFrame>
      <p:sp>
        <p:nvSpPr>
          <p:cNvPr id="8" name="Rectángulo 7"/>
          <p:cNvSpPr/>
          <p:nvPr/>
        </p:nvSpPr>
        <p:spPr>
          <a:xfrm>
            <a:off x="0" y="5984958"/>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a:blip r:embed="rId5"/>
          <a:stretch>
            <a:fillRect/>
          </a:stretch>
        </p:blipFill>
        <p:spPr>
          <a:xfrm>
            <a:off x="11182350" y="6089171"/>
            <a:ext cx="1009650" cy="971550"/>
          </a:xfrm>
          <a:prstGeom prst="rect">
            <a:avLst/>
          </a:prstGeom>
        </p:spPr>
      </p:pic>
      <p:pic>
        <p:nvPicPr>
          <p:cNvPr id="3" name="Imagen 2"/>
          <p:cNvPicPr>
            <a:picLocks noChangeAspect="1"/>
          </p:cNvPicPr>
          <p:nvPr/>
        </p:nvPicPr>
        <p:blipFill rotWithShape="1">
          <a:blip r:embed="rId6"/>
          <a:srcRect t="6708" r="3516" b="7197"/>
          <a:stretch/>
        </p:blipFill>
        <p:spPr>
          <a:xfrm>
            <a:off x="0" y="0"/>
            <a:ext cx="3234906" cy="664235"/>
          </a:xfrm>
          <a:prstGeom prst="rect">
            <a:avLst/>
          </a:prstGeom>
          <a:effectLst>
            <a:softEdge rad="31750"/>
          </a:effectLst>
        </p:spPr>
      </p:pic>
      <p:graphicFrame>
        <p:nvGraphicFramePr>
          <p:cNvPr id="9" name="Tabla 8"/>
          <p:cNvGraphicFramePr>
            <a:graphicFrameLocks noGrp="1"/>
          </p:cNvGraphicFramePr>
          <p:nvPr>
            <p:extLst>
              <p:ext uri="{D42A27DB-BD31-4B8C-83A1-F6EECF244321}">
                <p14:modId xmlns:p14="http://schemas.microsoft.com/office/powerpoint/2010/main" val="1208461173"/>
              </p:ext>
            </p:extLst>
          </p:nvPr>
        </p:nvGraphicFramePr>
        <p:xfrm>
          <a:off x="94892" y="5782237"/>
          <a:ext cx="4428000" cy="118872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xmlns="" val="4071916301"/>
                    </a:ext>
                  </a:extLst>
                </a:gridCol>
                <a:gridCol w="972000">
                  <a:extLst>
                    <a:ext uri="{9D8B030D-6E8A-4147-A177-3AD203B41FA5}">
                      <a16:colId xmlns:a16="http://schemas.microsoft.com/office/drawing/2014/main" xmlns="" val="1415372179"/>
                    </a:ext>
                  </a:extLst>
                </a:gridCol>
                <a:gridCol w="1440000">
                  <a:extLst>
                    <a:ext uri="{9D8B030D-6E8A-4147-A177-3AD203B41FA5}">
                      <a16:colId xmlns:a16="http://schemas.microsoft.com/office/drawing/2014/main" xmlns="" val="3385112914"/>
                    </a:ext>
                  </a:extLst>
                </a:gridCol>
                <a:gridCol w="828000">
                  <a:extLst>
                    <a:ext uri="{9D8B030D-6E8A-4147-A177-3AD203B41FA5}">
                      <a16:colId xmlns:a16="http://schemas.microsoft.com/office/drawing/2014/main" xmlns="" val="2601448236"/>
                    </a:ext>
                  </a:extLst>
                </a:gridCol>
              </a:tblGrid>
              <a:tr h="265846">
                <a:tc>
                  <a:txBody>
                    <a:bodyPr/>
                    <a:lstStyle/>
                    <a:p>
                      <a:pPr algn="ctr"/>
                      <a:r>
                        <a:rPr lang="es-CO" sz="1200" dirty="0" smtClean="0">
                          <a:latin typeface="Arial Narrow" panose="020B0606020202030204" pitchFamily="34" charset="0"/>
                        </a:rPr>
                        <a:t>RADICADO SDM</a:t>
                      </a:r>
                      <a:endParaRPr lang="es-CO" sz="1200" dirty="0">
                        <a:solidFill>
                          <a:schemeClr val="tx1"/>
                        </a:solidFill>
                        <a:latin typeface="Arial Narrow" panose="020B0606020202030204" pitchFamily="34" charset="0"/>
                      </a:endParaRPr>
                    </a:p>
                  </a:txBody>
                  <a:tcPr anchor="ctr"/>
                </a:tc>
                <a:tc>
                  <a:txBody>
                    <a:bodyPr/>
                    <a:lstStyle/>
                    <a:p>
                      <a:pPr algn="ctr"/>
                      <a:r>
                        <a:rPr lang="es-CO" sz="1200" dirty="0" smtClean="0">
                          <a:latin typeface="Arial Narrow" panose="020B0606020202030204" pitchFamily="34" charset="0"/>
                        </a:rPr>
                        <a:t>FECHA</a:t>
                      </a:r>
                      <a:endParaRPr lang="es-CO" sz="1200" dirty="0">
                        <a:solidFill>
                          <a:schemeClr val="tx1"/>
                        </a:solidFill>
                        <a:latin typeface="Arial Narrow" panose="020B0606020202030204" pitchFamily="34" charset="0"/>
                      </a:endParaRPr>
                    </a:p>
                  </a:txBody>
                  <a:tcPr anchor="ctr"/>
                </a:tc>
                <a:tc>
                  <a:txBody>
                    <a:bodyPr/>
                    <a:lstStyle/>
                    <a:p>
                      <a:pPr algn="ctr"/>
                      <a:r>
                        <a:rPr lang="es-CO" sz="1200" dirty="0" smtClean="0">
                          <a:latin typeface="Arial Narrow" panose="020B0606020202030204" pitchFamily="34" charset="0"/>
                        </a:rPr>
                        <a:t>DESCRIPCIÓN</a:t>
                      </a:r>
                      <a:endParaRPr lang="es-CO" sz="1200" dirty="0">
                        <a:solidFill>
                          <a:schemeClr val="tx1"/>
                        </a:solidFill>
                        <a:latin typeface="Arial Narrow" panose="020B0606020202030204" pitchFamily="34" charset="0"/>
                      </a:endParaRPr>
                    </a:p>
                  </a:txBody>
                  <a:tcPr anchor="ctr"/>
                </a:tc>
                <a:tc>
                  <a:txBody>
                    <a:bodyPr/>
                    <a:lstStyle/>
                    <a:p>
                      <a:pPr algn="ctr"/>
                      <a:r>
                        <a:rPr lang="es-CO" sz="1200" dirty="0" smtClean="0">
                          <a:latin typeface="Arial Narrow" panose="020B0606020202030204" pitchFamily="34" charset="0"/>
                        </a:rPr>
                        <a:t>ESTADO</a:t>
                      </a:r>
                      <a:endParaRPr lang="es-CO" sz="1200" dirty="0">
                        <a:solidFill>
                          <a:schemeClr val="tx1"/>
                        </a:solidFill>
                        <a:latin typeface="Arial Narrow" panose="020B0606020202030204" pitchFamily="34" charset="0"/>
                      </a:endParaRPr>
                    </a:p>
                  </a:txBody>
                  <a:tcPr anchor="ctr"/>
                </a:tc>
                <a:extLst>
                  <a:ext uri="{0D108BD9-81ED-4DB2-BD59-A6C34878D82A}">
                    <a16:rowId xmlns:a16="http://schemas.microsoft.com/office/drawing/2014/main" xmlns="" val="3188899340"/>
                  </a:ext>
                </a:extLst>
              </a:tr>
              <a:tr h="443077">
                <a:tc>
                  <a:txBody>
                    <a:bodyPr/>
                    <a:lstStyle/>
                    <a:p>
                      <a:pPr algn="ctr"/>
                      <a:r>
                        <a:rPr lang="es-CO" sz="1200" dirty="0" smtClean="0">
                          <a:latin typeface="Arial Narrow" panose="020B0606020202030204" pitchFamily="34" charset="0"/>
                        </a:rPr>
                        <a:t>SDM-38295</a:t>
                      </a:r>
                      <a:endParaRPr lang="es-CO" sz="1200" dirty="0">
                        <a:solidFill>
                          <a:schemeClr val="tx1"/>
                        </a:solidFill>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smtClean="0">
                          <a:latin typeface="Arial Narrow" panose="020B0606020202030204" pitchFamily="34" charset="0"/>
                        </a:rPr>
                        <a:t>Feb</a:t>
                      </a:r>
                      <a:r>
                        <a:rPr lang="es-CO" sz="1200" dirty="0" smtClean="0">
                          <a:solidFill>
                            <a:srgbClr val="FF0000"/>
                          </a:solidFill>
                          <a:latin typeface="Arial Narrow" panose="020B0606020202030204" pitchFamily="34" charset="0"/>
                        </a:rPr>
                        <a:t>. </a:t>
                      </a:r>
                      <a:r>
                        <a:rPr lang="es-CO" sz="1200" dirty="0" smtClean="0">
                          <a:solidFill>
                            <a:schemeClr val="tx1"/>
                          </a:solidFill>
                          <a:latin typeface="Arial Narrow" panose="020B0606020202030204" pitchFamily="34" charset="0"/>
                        </a:rPr>
                        <a:t>19</a:t>
                      </a:r>
                      <a:r>
                        <a:rPr lang="es-CO" sz="1200" dirty="0" smtClean="0">
                          <a:solidFill>
                            <a:srgbClr val="FF0000"/>
                          </a:solidFill>
                          <a:latin typeface="Arial Narrow" panose="020B0606020202030204" pitchFamily="34" charset="0"/>
                        </a:rPr>
                        <a:t> </a:t>
                      </a:r>
                      <a:r>
                        <a:rPr lang="es-CO" sz="1200" dirty="0" smtClean="0">
                          <a:latin typeface="Arial Narrow" panose="020B0606020202030204" pitchFamily="34" charset="0"/>
                        </a:rPr>
                        <a:t>/2020</a:t>
                      </a:r>
                      <a:endParaRPr lang="es-CO" sz="1200" dirty="0" smtClean="0">
                        <a:solidFill>
                          <a:schemeClr val="tx1"/>
                        </a:solidFill>
                        <a:latin typeface="Arial Narrow" panose="020B0606020202030204" pitchFamily="34" charset="0"/>
                      </a:endParaRPr>
                    </a:p>
                  </a:txBody>
                  <a:tcPr anchor="ctr"/>
                </a:tc>
                <a:tc>
                  <a:txBody>
                    <a:bodyPr/>
                    <a:lstStyle/>
                    <a:p>
                      <a:pPr algn="ctr"/>
                      <a:r>
                        <a:rPr lang="es-CO" sz="1200" dirty="0" smtClean="0">
                          <a:latin typeface="Arial Narrow" panose="020B0606020202030204" pitchFamily="34" charset="0"/>
                        </a:rPr>
                        <a:t>Control de Cambios</a:t>
                      </a:r>
                    </a:p>
                    <a:p>
                      <a:pPr algn="ctr"/>
                      <a:r>
                        <a:rPr lang="es-CO" sz="1200" dirty="0" smtClean="0">
                          <a:latin typeface="Arial Narrow" panose="020B0606020202030204" pitchFamily="34" charset="0"/>
                        </a:rPr>
                        <a:t>Estudio de Tránsito</a:t>
                      </a:r>
                      <a:endParaRPr lang="es-CO" sz="1200" dirty="0">
                        <a:solidFill>
                          <a:schemeClr val="tx1"/>
                        </a:solidFill>
                        <a:latin typeface="Arial Narrow" panose="020B0606020202030204" pitchFamily="34" charset="0"/>
                      </a:endParaRPr>
                    </a:p>
                  </a:txBody>
                  <a:tcPr anchor="ctr"/>
                </a:tc>
                <a:tc>
                  <a:txBody>
                    <a:bodyPr/>
                    <a:lstStyle/>
                    <a:p>
                      <a:pPr algn="ctr"/>
                      <a:r>
                        <a:rPr lang="es-ES" sz="1200" dirty="0" smtClean="0">
                          <a:latin typeface="Arial Narrow" panose="020B0606020202030204" pitchFamily="34" charset="0"/>
                        </a:rPr>
                        <a:t>Radicado SGI-IDU</a:t>
                      </a:r>
                      <a:endParaRPr lang="es-CO" sz="1200" dirty="0">
                        <a:solidFill>
                          <a:schemeClr val="tx1"/>
                        </a:solidFill>
                        <a:latin typeface="Arial Narrow" panose="020B0606020202030204" pitchFamily="34" charset="0"/>
                      </a:endParaRPr>
                    </a:p>
                  </a:txBody>
                  <a:tcPr anchor="ctr"/>
                </a:tc>
                <a:extLst>
                  <a:ext uri="{0D108BD9-81ED-4DB2-BD59-A6C34878D82A}">
                    <a16:rowId xmlns:a16="http://schemas.microsoft.com/office/drawing/2014/main" xmlns="" val="1550939127"/>
                  </a:ext>
                </a:extLst>
              </a:tr>
              <a:tr h="443077">
                <a:tc>
                  <a:txBody>
                    <a:bodyPr/>
                    <a:lstStyle/>
                    <a:p>
                      <a:pPr algn="ctr"/>
                      <a:r>
                        <a:rPr lang="es-CO" sz="1200" dirty="0" smtClean="0">
                          <a:latin typeface="Arial Narrow" panose="020B0606020202030204" pitchFamily="34" charset="0"/>
                        </a:rPr>
                        <a:t>SDM-32464</a:t>
                      </a:r>
                      <a:endParaRPr lang="es-CO" sz="1200" dirty="0">
                        <a:solidFill>
                          <a:schemeClr val="tx1"/>
                        </a:solidFill>
                        <a:latin typeface="Arial Narrow" panose="020B0606020202030204" pitchFamily="34" charset="0"/>
                      </a:endParaRPr>
                    </a:p>
                  </a:txBody>
                  <a:tcPr anchor="ctr"/>
                </a:tc>
                <a:tc>
                  <a:txBody>
                    <a:bodyPr/>
                    <a:lstStyle/>
                    <a:p>
                      <a:pPr algn="ctr"/>
                      <a:r>
                        <a:rPr lang="es-CO" sz="1200" dirty="0" smtClean="0">
                          <a:latin typeface="Arial Narrow" panose="020B0606020202030204" pitchFamily="34" charset="0"/>
                        </a:rPr>
                        <a:t>Feb. 13 /2020</a:t>
                      </a:r>
                      <a:endParaRPr lang="es-CO" sz="1200" dirty="0">
                        <a:solidFill>
                          <a:schemeClr val="tx1"/>
                        </a:solidFill>
                        <a:latin typeface="Arial Narrow" panose="020B0606020202030204" pitchFamily="34" charset="0"/>
                      </a:endParaRPr>
                    </a:p>
                  </a:txBody>
                  <a:tcPr anchor="ctr"/>
                </a:tc>
                <a:tc>
                  <a:txBody>
                    <a:bodyPr/>
                    <a:lstStyle/>
                    <a:p>
                      <a:pPr algn="ctr"/>
                      <a:r>
                        <a:rPr lang="es-CO" sz="1200" dirty="0" smtClean="0">
                          <a:latin typeface="Arial Narrow" panose="020B0606020202030204" pitchFamily="34" charset="0"/>
                        </a:rPr>
                        <a:t>PMT apertura parcial</a:t>
                      </a:r>
                    </a:p>
                    <a:p>
                      <a:pPr algn="ctr"/>
                      <a:r>
                        <a:rPr lang="es-CO" sz="1200" dirty="0" smtClean="0">
                          <a:latin typeface="Arial Narrow" panose="020B0606020202030204" pitchFamily="34" charset="0"/>
                        </a:rPr>
                        <a:t>puentes</a:t>
                      </a:r>
                      <a:endParaRPr lang="es-CO" sz="1200" dirty="0">
                        <a:solidFill>
                          <a:schemeClr val="tx1"/>
                        </a:solidFill>
                        <a:latin typeface="Arial Narrow" panose="020B0606020202030204" pitchFamily="34" charset="0"/>
                      </a:endParaRPr>
                    </a:p>
                  </a:txBody>
                  <a:tcPr anchor="ctr"/>
                </a:tc>
                <a:tc>
                  <a:txBody>
                    <a:bodyPr/>
                    <a:lstStyle/>
                    <a:p>
                      <a:pPr algn="ctr"/>
                      <a:r>
                        <a:rPr lang="es-CO" sz="1200" dirty="0" smtClean="0">
                          <a:latin typeface="Arial Narrow" panose="020B0606020202030204" pitchFamily="34" charset="0"/>
                        </a:rPr>
                        <a:t>En revisión SDM</a:t>
                      </a:r>
                      <a:endParaRPr lang="es-CO" sz="1200" dirty="0">
                        <a:solidFill>
                          <a:schemeClr val="tx1"/>
                        </a:solidFill>
                        <a:latin typeface="Arial Narrow" panose="020B0606020202030204" pitchFamily="34" charset="0"/>
                      </a:endParaRPr>
                    </a:p>
                  </a:txBody>
                  <a:tcPr anchor="ctr"/>
                </a:tc>
                <a:extLst>
                  <a:ext uri="{0D108BD9-81ED-4DB2-BD59-A6C34878D82A}">
                    <a16:rowId xmlns:a16="http://schemas.microsoft.com/office/drawing/2014/main" xmlns="" val="2046355450"/>
                  </a:ext>
                </a:extLst>
              </a:tr>
            </a:tbl>
          </a:graphicData>
        </a:graphic>
      </p:graphicFrame>
    </p:spTree>
    <p:extLst>
      <p:ext uri="{BB962C8B-B14F-4D97-AF65-F5344CB8AC3E}">
        <p14:creationId xmlns:p14="http://schemas.microsoft.com/office/powerpoint/2010/main" val="2567906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duotone>
              <a:schemeClr val="accent5">
                <a:shade val="45000"/>
                <a:satMod val="135000"/>
              </a:schemeClr>
              <a:prstClr val="white"/>
            </a:duotone>
          </a:blip>
          <a:stretch>
            <a:fillRect/>
          </a:stretch>
        </p:blipFill>
        <p:spPr>
          <a:xfrm>
            <a:off x="0" y="845389"/>
            <a:ext cx="12192000" cy="5106838"/>
          </a:xfrm>
          <a:prstGeom prst="rect">
            <a:avLst/>
          </a:prstGeom>
          <a:noFill/>
        </p:spPr>
      </p:pic>
      <p:sp>
        <p:nvSpPr>
          <p:cNvPr id="6" name="Rectángulo 5"/>
          <p:cNvSpPr/>
          <p:nvPr/>
        </p:nvSpPr>
        <p:spPr>
          <a:xfrm>
            <a:off x="0" y="2986843"/>
            <a:ext cx="12192000" cy="1754326"/>
          </a:xfrm>
          <a:prstGeom prst="rect">
            <a:avLst/>
          </a:prstGeom>
          <a:noFill/>
          <a:effectLst>
            <a:softEdge rad="127000"/>
          </a:effectLst>
        </p:spPr>
        <p:txBody>
          <a:bodyPr wrap="square" anchor="ctr">
            <a:spAutoFit/>
          </a:bodyPr>
          <a:lstStyle/>
          <a:p>
            <a:pPr algn="ctr"/>
            <a:r>
              <a:rPr lang="es-CO" altLang="en-US" sz="5400" b="1" dirty="0" smtClean="0">
                <a:solidFill>
                  <a:srgbClr val="002060"/>
                </a:solidFill>
                <a:latin typeface="Arial Rounded MT Bold" panose="020F0704030504030204" pitchFamily="34" charset="0"/>
                <a:cs typeface="Arial" panose="020B0604020202020204" pitchFamily="34" charset="0"/>
              </a:rPr>
              <a:t>AVENIDA LA SIRENA (9-19) </a:t>
            </a:r>
            <a:endParaRPr lang="es-CO" altLang="en-US" sz="5400" b="1" dirty="0">
              <a:solidFill>
                <a:srgbClr val="002060"/>
              </a:solidFill>
              <a:latin typeface="Arial Rounded MT Bold" panose="020F0704030504030204" pitchFamily="34" charset="0"/>
              <a:cs typeface="Arial" panose="020B0604020202020204" pitchFamily="34" charset="0"/>
            </a:endParaRPr>
          </a:p>
          <a:p>
            <a:pPr algn="ctr"/>
            <a:r>
              <a:rPr lang="es-CO" altLang="en-US" sz="5400" b="1" dirty="0">
                <a:solidFill>
                  <a:srgbClr val="002060"/>
                </a:solidFill>
                <a:latin typeface="Arial Rounded MT Bold" panose="020F0704030504030204" pitchFamily="34" charset="0"/>
                <a:cs typeface="Arial" panose="020B0604020202020204" pitchFamily="34" charset="0"/>
              </a:rPr>
              <a:t>Contrato IDU- </a:t>
            </a:r>
            <a:r>
              <a:rPr lang="es-CO" altLang="en-US" sz="5400" b="1" dirty="0" smtClean="0">
                <a:solidFill>
                  <a:srgbClr val="002060"/>
                </a:solidFill>
                <a:latin typeface="Arial Rounded MT Bold" panose="020F0704030504030204" pitchFamily="34" charset="0"/>
                <a:cs typeface="Arial" panose="020B0604020202020204" pitchFamily="34" charset="0"/>
              </a:rPr>
              <a:t>1550-2017</a:t>
            </a:r>
            <a:endParaRPr lang="es-CO" altLang="en-US" sz="5400" b="1" dirty="0">
              <a:solidFill>
                <a:srgbClr val="002060"/>
              </a:solidFill>
              <a:latin typeface="Arial Rounded MT Bold" panose="020F0704030504030204" pitchFamily="34" charset="0"/>
              <a:cs typeface="Arial" panose="020B0604020202020204" pitchFamily="34" charset="0"/>
            </a:endParaRPr>
          </a:p>
        </p:txBody>
      </p:sp>
      <p:sp>
        <p:nvSpPr>
          <p:cNvPr id="7" name="Marcador de contenido 3">
            <a:extLst>
              <a:ext uri="{FF2B5EF4-FFF2-40B4-BE49-F238E27FC236}">
                <a16:creationId xmlns:a16="http://schemas.microsoft.com/office/drawing/2014/main" xmlns="" id="{0531F241-7FD0-47B5-9747-C0C2BE71BA0C}"/>
              </a:ext>
            </a:extLst>
          </p:cNvPr>
          <p:cNvSpPr txBox="1">
            <a:spLocks/>
          </p:cNvSpPr>
          <p:nvPr/>
        </p:nvSpPr>
        <p:spPr>
          <a:xfrm>
            <a:off x="0" y="1656272"/>
            <a:ext cx="12192000" cy="1330571"/>
          </a:xfrm>
          <a:prstGeom prst="rect">
            <a:avLst/>
          </a:prstGeom>
          <a:noFill/>
        </p:spPr>
        <p:txBody>
          <a:bodyPr wrap="square"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CO" sz="60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PMT Y ESTUDIO</a:t>
            </a:r>
            <a:endParaRPr lang="es-CO" sz="6000" b="1" cap="small" dirty="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5" name="CuadroTexto 4"/>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586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12 Rectángulo"/>
          <p:cNvSpPr/>
          <p:nvPr/>
        </p:nvSpPr>
        <p:spPr>
          <a:xfrm>
            <a:off x="327804" y="892468"/>
            <a:ext cx="11479972" cy="584775"/>
          </a:xfrm>
          <a:prstGeom prst="rect">
            <a:avLst/>
          </a:prstGeom>
          <a:noFill/>
        </p:spPr>
        <p:txBody>
          <a:bodyPr wrap="square" lIns="91440" tIns="45720" rIns="91440" bIns="45720">
            <a:spAutoFit/>
          </a:bodyPr>
          <a:lstStyle/>
          <a:p>
            <a:pPr>
              <a:spcAft>
                <a:spcPts val="1200"/>
              </a:spcAft>
            </a:pPr>
            <a:r>
              <a:rPr lang="es-CO"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FASE 5 PMT GENERAL AVENIDA LA SIRENA</a:t>
            </a:r>
          </a:p>
        </p:txBody>
      </p:sp>
      <p:sp>
        <p:nvSpPr>
          <p:cNvPr id="17" name="CuadroTexto 16"/>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
        <p:nvSpPr>
          <p:cNvPr id="6" name="31 CuadroTexto"/>
          <p:cNvSpPr txBox="1">
            <a:spLocks noChangeArrowheads="1"/>
          </p:cNvSpPr>
          <p:nvPr/>
        </p:nvSpPr>
        <p:spPr bwMode="auto">
          <a:xfrm>
            <a:off x="327803" y="1561176"/>
            <a:ext cx="6014155" cy="4267928"/>
          </a:xfrm>
          <a:prstGeom prst="rect">
            <a:avLst/>
          </a:prstGeom>
          <a:solidFill>
            <a:srgbClr val="002060">
              <a:alpha val="90000"/>
            </a:srgbClr>
          </a:solidFill>
          <a:ln w="9525">
            <a:noFill/>
            <a:miter lim="800000"/>
            <a:headEnd/>
            <a:tailEnd/>
          </a:ln>
          <a:effectLst>
            <a:softEdge rad="63500"/>
          </a:effectLst>
        </p:spPr>
        <p:txBody>
          <a:bodyPr wrap="square" lIns="35652" tIns="17826" rIns="35652" bIns="17826">
            <a:spAutoFit/>
          </a:bodyPr>
          <a:lstStyle/>
          <a:p>
            <a:pPr marL="180975">
              <a:defRPr/>
            </a:pPr>
            <a:endParaRPr lang="es-CO" sz="10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marL="180975">
              <a:spcBef>
                <a:spcPts val="600"/>
              </a:spcBef>
              <a:spcAft>
                <a:spcPts val="600"/>
              </a:spcAft>
              <a:defRPr/>
            </a:pP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Es la eliminación del giro izquierdo del acceso sur de la intersección de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Carrera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19 con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Calle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153, donde se incluye la construcción de la isleta central y la ampliación del separador central paralelo a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Carrera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19 (se detalla en la imagen).</a:t>
            </a:r>
          </a:p>
          <a:p>
            <a:pPr marL="180975">
              <a:spcBef>
                <a:spcPts val="600"/>
              </a:spcBef>
              <a:defRPr/>
            </a:pP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Por lo anterior deberá generarse la condición final de operación en la zona, donde los vehículos, que se dirigen al occidente por el giro izquierdo de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Carrera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19, deben tomar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turbo glorieta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sentido oriente – occidente y aquellos vehículos que se dirigen al norte desde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Calle 153 (acceso occidental),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tomando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Carrera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19, deberán realizar el retorno en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turbo glorieta.</a:t>
            </a:r>
          </a:p>
          <a:p>
            <a:pPr marL="180975">
              <a:spcBef>
                <a:spcPts val="600"/>
              </a:spcBef>
              <a:spcAft>
                <a:spcPts val="600"/>
              </a:spcAft>
              <a:defRPr/>
            </a:pPr>
            <a:endParaRPr lang="es-ES" sz="10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pic>
        <p:nvPicPr>
          <p:cNvPr id="7" name="Marcador de contenido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58" y="1561176"/>
            <a:ext cx="5465817" cy="2884810"/>
          </a:xfrm>
          <a:prstGeom prst="rect">
            <a:avLst/>
          </a:prstGeom>
          <a:effectLst>
            <a:softEdge rad="63500"/>
          </a:effectLst>
        </p:spPr>
      </p:pic>
      <p:sp>
        <p:nvSpPr>
          <p:cNvPr id="9" name="31 CuadroTexto"/>
          <p:cNvSpPr txBox="1">
            <a:spLocks noChangeArrowheads="1"/>
          </p:cNvSpPr>
          <p:nvPr/>
        </p:nvSpPr>
        <p:spPr bwMode="auto">
          <a:xfrm>
            <a:off x="6341958" y="4500442"/>
            <a:ext cx="5465817" cy="1882660"/>
          </a:xfrm>
          <a:prstGeom prst="rect">
            <a:avLst/>
          </a:prstGeom>
          <a:solidFill>
            <a:srgbClr val="002060">
              <a:alpha val="90000"/>
            </a:srgbClr>
          </a:solidFill>
          <a:ln w="9525">
            <a:noFill/>
            <a:miter lim="800000"/>
            <a:headEnd/>
            <a:tailEnd/>
          </a:ln>
          <a:effectLst>
            <a:softEdge rad="63500"/>
          </a:effectLst>
        </p:spPr>
        <p:txBody>
          <a:bodyPr wrap="square" lIns="35652" tIns="17826" rIns="35652" bIns="17826">
            <a:spAutoFit/>
          </a:bodyPr>
          <a:lstStyle/>
          <a:p>
            <a:pPr marL="180975">
              <a:defRPr/>
            </a:pPr>
            <a:endParaRPr lang="es-CO" sz="10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marL="180975">
              <a:spcBef>
                <a:spcPts val="600"/>
              </a:spcBef>
              <a:defRPr/>
            </a:pP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Finalmente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aquellos vehículos que se dirijan al sur desde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Calle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153 por la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Carrera 19 (acceso oriental), </a:t>
            </a:r>
            <a:r>
              <a:rPr lang="es-ES"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deberán </a:t>
            </a:r>
            <a:r>
              <a:rPr lang="es-ES"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realizar el giro izquierdo, el cual se presentará en un control de cambios.</a:t>
            </a:r>
          </a:p>
          <a:p>
            <a:pPr marL="180975">
              <a:spcBef>
                <a:spcPts val="600"/>
              </a:spcBef>
              <a:spcAft>
                <a:spcPts val="600"/>
              </a:spcAft>
              <a:defRPr/>
            </a:pPr>
            <a:endParaRPr lang="es-CO" sz="10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10" name="Flecha abajo 9"/>
          <p:cNvSpPr/>
          <p:nvPr/>
        </p:nvSpPr>
        <p:spPr>
          <a:xfrm rot="5400000">
            <a:off x="6055955" y="1751379"/>
            <a:ext cx="402142" cy="356558"/>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1" name="Flecha abajo 10"/>
          <p:cNvSpPr/>
          <p:nvPr/>
        </p:nvSpPr>
        <p:spPr>
          <a:xfrm rot="16200000">
            <a:off x="6140887" y="5345874"/>
            <a:ext cx="402142" cy="356558"/>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4464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12 Rectángulo"/>
          <p:cNvSpPr/>
          <p:nvPr/>
        </p:nvSpPr>
        <p:spPr>
          <a:xfrm>
            <a:off x="327804" y="892468"/>
            <a:ext cx="11479972" cy="584775"/>
          </a:xfrm>
          <a:prstGeom prst="rect">
            <a:avLst/>
          </a:prstGeom>
          <a:noFill/>
        </p:spPr>
        <p:txBody>
          <a:bodyPr wrap="square" lIns="91440" tIns="45720" rIns="91440" bIns="45720">
            <a:spAutoFit/>
          </a:bodyPr>
          <a:lstStyle/>
          <a:p>
            <a:pPr>
              <a:spcAft>
                <a:spcPts val="1200"/>
              </a:spcAft>
            </a:pPr>
            <a:r>
              <a:rPr lang="es-CO"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ESTUDIO DE TRANSITO AVENIDA </a:t>
            </a:r>
            <a:r>
              <a:rPr lang="es-CO"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LA SIRENA</a:t>
            </a:r>
          </a:p>
        </p:txBody>
      </p:sp>
      <p:sp>
        <p:nvSpPr>
          <p:cNvPr id="17" name="CuadroTexto 16"/>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
        <p:nvSpPr>
          <p:cNvPr id="6" name="31 CuadroTexto"/>
          <p:cNvSpPr txBox="1">
            <a:spLocks noChangeArrowheads="1"/>
          </p:cNvSpPr>
          <p:nvPr/>
        </p:nvSpPr>
        <p:spPr bwMode="auto">
          <a:xfrm>
            <a:off x="407324" y="1710000"/>
            <a:ext cx="10945039" cy="3575431"/>
          </a:xfrm>
          <a:prstGeom prst="rect">
            <a:avLst/>
          </a:prstGeom>
          <a:solidFill>
            <a:srgbClr val="002060">
              <a:alpha val="90000"/>
            </a:srgbClr>
          </a:solidFill>
          <a:ln w="9525">
            <a:noFill/>
            <a:miter lim="800000"/>
            <a:headEnd/>
            <a:tailEnd/>
          </a:ln>
          <a:effectLst>
            <a:softEdge rad="63500"/>
          </a:effectLst>
        </p:spPr>
        <p:txBody>
          <a:bodyPr wrap="square" lIns="35652" tIns="17826" rIns="35652" bIns="17826">
            <a:spAutoFit/>
          </a:bodyPr>
          <a:lstStyle/>
          <a:p>
            <a:pPr marL="180975" algn="just">
              <a:defRPr/>
            </a:pPr>
            <a:endParaRPr lang="es-CO" sz="9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marL="523875" indent="-342900" algn="just">
              <a:spcBef>
                <a:spcPts val="600"/>
              </a:spcBef>
              <a:spcAft>
                <a:spcPts val="600"/>
              </a:spcAft>
              <a:buAutoNum type="arabicPeriod"/>
              <a:defRPr/>
            </a:pPr>
            <a:r>
              <a:rPr lang="es-ES" sz="16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En el diseño de urbanismo del proyecto se contemplaron dos pasos peatonales transversales a la altura de las Carreras 16 y 16C, los cuales no fueron viabilizados por la SDM en el Estudio de Tránsito, la comunidad del sector los ha solicitado de manera reiterada, ya que indican que son pasos frecuentes de la comunidad del sector y que se requieren para comunicar los costados sur y norte del corredor.</a:t>
            </a:r>
          </a:p>
          <a:p>
            <a:pPr marL="523875" indent="-342900">
              <a:spcBef>
                <a:spcPts val="600"/>
              </a:spcBef>
              <a:spcAft>
                <a:spcPts val="600"/>
              </a:spcAft>
              <a:buAutoNum type="arabicPeriod"/>
              <a:defRPr/>
            </a:pPr>
            <a:r>
              <a:rPr lang="es-ES" sz="16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En el Estudio de </a:t>
            </a:r>
            <a:r>
              <a:rPr lang="es-ES"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Tránsito</a:t>
            </a:r>
            <a:r>
              <a:rPr lang="es-ES" sz="16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se viabilizó el cambio de sentido de la Av. Carrera 15 entre Av. Calle 153 y Calle 154 de bidireccional a unidireccional Norte – Sur, cambio que no ha sido avalado por la comunidad debido a que se incrementan los tiempos de viaje y las distancias de desplazamiento.</a:t>
            </a:r>
          </a:p>
          <a:p>
            <a:pPr marL="180975" algn="just">
              <a:spcBef>
                <a:spcPts val="600"/>
              </a:spcBef>
              <a:spcAft>
                <a:spcPts val="600"/>
              </a:spcAft>
              <a:defRPr/>
            </a:pPr>
            <a:r>
              <a:rPr lang="es-ES" sz="16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De acuerdo con lo anterior, se solicita un acompañamiento especial por parte de la SDM, para definir en terreno las acciones que se deben adelantar y así mismo socializar a la comunidad las decisiones tomadas.</a:t>
            </a:r>
          </a:p>
          <a:p>
            <a:pPr marL="409575" indent="-228600" algn="just">
              <a:spcBef>
                <a:spcPts val="600"/>
              </a:spcBef>
              <a:spcAft>
                <a:spcPts val="600"/>
              </a:spcAft>
              <a:buAutoNum type="arabicPeriod"/>
              <a:defRPr/>
            </a:pPr>
            <a:endParaRPr lang="es-ES" sz="9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68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duotone>
              <a:schemeClr val="accent5">
                <a:shade val="45000"/>
                <a:satMod val="135000"/>
              </a:schemeClr>
              <a:prstClr val="white"/>
            </a:duotone>
          </a:blip>
          <a:stretch>
            <a:fillRect/>
          </a:stretch>
        </p:blipFill>
        <p:spPr>
          <a:xfrm>
            <a:off x="0" y="845389"/>
            <a:ext cx="12192000" cy="5106838"/>
          </a:xfrm>
          <a:prstGeom prst="rect">
            <a:avLst/>
          </a:prstGeom>
          <a:noFill/>
        </p:spPr>
      </p:pic>
      <p:sp>
        <p:nvSpPr>
          <p:cNvPr id="6" name="Rectángulo 5"/>
          <p:cNvSpPr/>
          <p:nvPr/>
        </p:nvSpPr>
        <p:spPr>
          <a:xfrm>
            <a:off x="0" y="2986843"/>
            <a:ext cx="12192000" cy="1754326"/>
          </a:xfrm>
          <a:prstGeom prst="rect">
            <a:avLst/>
          </a:prstGeom>
          <a:noFill/>
          <a:effectLst>
            <a:softEdge rad="127000"/>
          </a:effectLst>
        </p:spPr>
        <p:txBody>
          <a:bodyPr wrap="square" anchor="ctr">
            <a:spAutoFit/>
          </a:bodyPr>
          <a:lstStyle/>
          <a:p>
            <a:pPr algn="ctr"/>
            <a:r>
              <a:rPr lang="es-CO" altLang="en-US" sz="5400" b="1" dirty="0" smtClean="0">
                <a:solidFill>
                  <a:srgbClr val="002060"/>
                </a:solidFill>
                <a:latin typeface="Arial Rounded MT Bold" panose="020F0704030504030204" pitchFamily="34" charset="0"/>
                <a:cs typeface="Arial" panose="020B0604020202020204" pitchFamily="34" charset="0"/>
              </a:rPr>
              <a:t>AVENIDA RINCÓN – TABOR </a:t>
            </a:r>
            <a:endParaRPr lang="es-CO" altLang="en-US" sz="5400" b="1" dirty="0">
              <a:solidFill>
                <a:srgbClr val="002060"/>
              </a:solidFill>
              <a:latin typeface="Arial Rounded MT Bold" panose="020F0704030504030204" pitchFamily="34" charset="0"/>
              <a:cs typeface="Arial" panose="020B0604020202020204" pitchFamily="34" charset="0"/>
            </a:endParaRPr>
          </a:p>
          <a:p>
            <a:pPr algn="ctr"/>
            <a:r>
              <a:rPr lang="es-CO" altLang="en-US" sz="5400" b="1" dirty="0">
                <a:solidFill>
                  <a:srgbClr val="002060"/>
                </a:solidFill>
                <a:latin typeface="Arial Rounded MT Bold" panose="020F0704030504030204" pitchFamily="34" charset="0"/>
                <a:cs typeface="Arial" panose="020B0604020202020204" pitchFamily="34" charset="0"/>
              </a:rPr>
              <a:t>Contrato IDU- </a:t>
            </a:r>
            <a:r>
              <a:rPr lang="es-CO" altLang="en-US" sz="5400" b="1" dirty="0" smtClean="0">
                <a:solidFill>
                  <a:srgbClr val="002060"/>
                </a:solidFill>
                <a:latin typeface="Arial Rounded MT Bold" panose="020F0704030504030204" pitchFamily="34" charset="0"/>
                <a:cs typeface="Arial" panose="020B0604020202020204" pitchFamily="34" charset="0"/>
              </a:rPr>
              <a:t>1725-2014</a:t>
            </a:r>
            <a:endParaRPr lang="es-CO" altLang="en-US" sz="5400" b="1" dirty="0">
              <a:solidFill>
                <a:srgbClr val="002060"/>
              </a:solidFill>
              <a:latin typeface="Arial Rounded MT Bold" panose="020F0704030504030204" pitchFamily="34" charset="0"/>
              <a:cs typeface="Arial" panose="020B0604020202020204" pitchFamily="34" charset="0"/>
            </a:endParaRPr>
          </a:p>
        </p:txBody>
      </p:sp>
      <p:sp>
        <p:nvSpPr>
          <p:cNvPr id="7" name="Marcador de contenido 3">
            <a:extLst>
              <a:ext uri="{FF2B5EF4-FFF2-40B4-BE49-F238E27FC236}">
                <a16:creationId xmlns:a16="http://schemas.microsoft.com/office/drawing/2014/main" xmlns="" id="{0531F241-7FD0-47B5-9747-C0C2BE71BA0C}"/>
              </a:ext>
            </a:extLst>
          </p:cNvPr>
          <p:cNvSpPr txBox="1">
            <a:spLocks/>
          </p:cNvSpPr>
          <p:nvPr/>
        </p:nvSpPr>
        <p:spPr>
          <a:xfrm>
            <a:off x="0" y="1656272"/>
            <a:ext cx="12192000" cy="1330571"/>
          </a:xfrm>
          <a:prstGeom prst="rect">
            <a:avLst/>
          </a:prstGeom>
          <a:noFill/>
        </p:spPr>
        <p:txBody>
          <a:bodyPr wrap="square"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CO" sz="6000" b="1" cap="small" dirty="0" smtClean="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PMT</a:t>
            </a:r>
            <a:endParaRPr lang="es-CO" sz="6000" b="1" cap="small" dirty="0">
              <a:solidFill>
                <a:srgbClr val="0070C0"/>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5" name="CuadroTexto 4"/>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316812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82237"/>
            <a:ext cx="12192000" cy="1075763"/>
          </a:xfrm>
          <a:prstGeom prst="rect">
            <a:avLst/>
          </a:prstGeom>
          <a:gradFill>
            <a:gsLst>
              <a:gs pos="0">
                <a:schemeClr val="bg1">
                  <a:lumMod val="95000"/>
                  <a:alpha val="10000"/>
                </a:schemeClr>
              </a:gs>
              <a:gs pos="40000">
                <a:schemeClr val="accent5">
                  <a:lumMod val="60000"/>
                  <a:lumOff val="40000"/>
                  <a:alpha val="30000"/>
                </a:schemeClr>
              </a:gs>
              <a:gs pos="80000">
                <a:srgbClr val="004268">
                  <a:alpha val="30000"/>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12 Rectángulo"/>
          <p:cNvSpPr/>
          <p:nvPr/>
        </p:nvSpPr>
        <p:spPr>
          <a:xfrm>
            <a:off x="327804" y="1073681"/>
            <a:ext cx="11479972" cy="584775"/>
          </a:xfrm>
          <a:prstGeom prst="rect">
            <a:avLst/>
          </a:prstGeom>
          <a:noFill/>
        </p:spPr>
        <p:txBody>
          <a:bodyPr wrap="square" lIns="91440" tIns="45720" rIns="91440" bIns="45720">
            <a:spAutoFit/>
          </a:bodyPr>
          <a:lstStyle/>
          <a:p>
            <a:pPr>
              <a:spcAft>
                <a:spcPts val="1200"/>
              </a:spcAft>
            </a:pPr>
            <a:r>
              <a:rPr lang="es-ES" sz="3200" b="1" cap="small"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rPr>
              <a:t>PMT Avenida Rincón – Tabor</a:t>
            </a:r>
            <a:endParaRPr lang="es-CO" sz="3200" b="1" cap="small"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Times New Roman" panose="02020603050405020304" pitchFamily="18" charset="0"/>
            </a:endParaRPr>
          </a:p>
        </p:txBody>
      </p:sp>
      <p:sp>
        <p:nvSpPr>
          <p:cNvPr id="17" name="CuadroTexto 16"/>
          <p:cNvSpPr txBox="1">
            <a:spLocks noChangeArrowheads="1"/>
          </p:cNvSpPr>
          <p:nvPr/>
        </p:nvSpPr>
        <p:spPr bwMode="auto">
          <a:xfrm>
            <a:off x="9859134" y="6150841"/>
            <a:ext cx="1493229" cy="338554"/>
          </a:xfrm>
          <a:prstGeom prst="rect">
            <a:avLst/>
          </a:prstGeom>
          <a:extLst/>
        </p:spPr>
        <p:txBody>
          <a:bodyPr wrap="square">
            <a:spAutoFit/>
          </a:bodyPr>
          <a:lstStyle>
            <a:defPPr>
              <a:defRPr lang="es-CO"/>
            </a:defPPr>
            <a:lvl1pPr algn="ctr">
              <a:spcAft>
                <a:spcPts val="1000"/>
              </a:spcAft>
              <a:defRPr sz="3600">
                <a:solidFill>
                  <a:srgbClr val="00B0F0"/>
                </a:solidFill>
                <a:latin typeface="Impact" panose="020B0806030902050204" pitchFamily="34" charset="0"/>
                <a:ea typeface="Calibri" panose="020F0502020204030204" pitchFamily="34" charset="0"/>
                <a:cs typeface="Times New Roman" panose="02020603050405020304" pitchFamily="18" charset="0"/>
              </a:defRPr>
            </a:lvl1pPr>
          </a:lstStyle>
          <a:p>
            <a:r>
              <a:rPr lang="es-CO" altLang="en-US" sz="1600" dirty="0" smtClean="0">
                <a:solidFill>
                  <a:srgbClr val="002060"/>
                </a:solidFill>
                <a:latin typeface="Arial Narrow" panose="020B0606020202030204" pitchFamily="34" charset="0"/>
              </a:rPr>
              <a:t>Febrero de 2020</a:t>
            </a:r>
            <a:endParaRPr lang="es-CO" altLang="en-US" sz="1600" dirty="0">
              <a:solidFill>
                <a:srgbClr val="002060"/>
              </a:solidFill>
              <a:latin typeface="Arial Narrow" panose="020B0606020202030204" pitchFamily="34" charset="0"/>
            </a:endParaRPr>
          </a:p>
        </p:txBody>
      </p:sp>
      <p:sp>
        <p:nvSpPr>
          <p:cNvPr id="6" name="Rectángulo 5"/>
          <p:cNvSpPr/>
          <p:nvPr/>
        </p:nvSpPr>
        <p:spPr>
          <a:xfrm>
            <a:off x="327804" y="4183373"/>
            <a:ext cx="11479972" cy="1598863"/>
          </a:xfrm>
          <a:prstGeom prst="rect">
            <a:avLst/>
          </a:prstGeom>
          <a:noFill/>
          <a:ln>
            <a:noFill/>
          </a:ln>
        </p:spPr>
        <p:txBody>
          <a:bodyPr wrap="square" lIns="216000" tIns="144000" bIns="144000" anchor="ctr" anchorCtr="0">
            <a:spAutoFit/>
          </a:bodyPr>
          <a:lstStyle/>
          <a:p>
            <a:pPr algn="just">
              <a:spcAft>
                <a:spcPts val="600"/>
              </a:spcAft>
            </a:pPr>
            <a:r>
              <a:rPr lang="es-ES" sz="2000" u="sng"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NOTA</a:t>
            </a:r>
            <a:r>
              <a:rPr lang="es-ES" sz="2000"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 </a:t>
            </a:r>
          </a:p>
          <a:p>
            <a:pPr marL="85725" algn="just"/>
            <a:r>
              <a:rPr lang="es-ES" sz="2000"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La </a:t>
            </a:r>
            <a:r>
              <a:rPr lang="es-ES" sz="2000" dirty="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SDM no tiene contrato vigente para la programación de semáforo, actividad necesaria para la </a:t>
            </a:r>
            <a:r>
              <a:rPr lang="es-ES" sz="2000"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implementación </a:t>
            </a:r>
            <a:r>
              <a:rPr lang="es-ES" sz="2000" dirty="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del PMT de Carrera 91 </a:t>
            </a:r>
            <a:r>
              <a:rPr lang="es-ES" sz="2000"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entre calles </a:t>
            </a:r>
            <a:r>
              <a:rPr lang="es-ES" sz="2000" dirty="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rPr>
              <a:t>131 C y 132. La SDM espera tener contrato operativo para la primera semana de marzo.</a:t>
            </a:r>
            <a:endParaRPr lang="es-CO" sz="2000" dirty="0">
              <a:solidFill>
                <a:srgbClr val="C00000"/>
              </a:solidFill>
              <a:effectLst>
                <a:outerShdw blurRad="38100" dist="38100" dir="2700000" algn="tl">
                  <a:srgbClr val="000000">
                    <a:alpha val="43137"/>
                  </a:srgbClr>
                </a:outerShdw>
              </a:effectLst>
              <a:latin typeface="Arial Rounded MT Bold" panose="020F0704030504030204" pitchFamily="34" charset="0"/>
              <a:ea typeface="Source Sans Pro Black" panose="020B0803030403020204" pitchFamily="34" charset="0"/>
              <a:cs typeface="Narkisim" panose="020E0502050101010101" pitchFamily="34" charset="-79"/>
            </a:endParaRPr>
          </a:p>
        </p:txBody>
      </p:sp>
      <p:graphicFrame>
        <p:nvGraphicFramePr>
          <p:cNvPr id="7" name="Tabla 6"/>
          <p:cNvGraphicFramePr>
            <a:graphicFrameLocks noGrp="1"/>
          </p:cNvGraphicFramePr>
          <p:nvPr>
            <p:extLst>
              <p:ext uri="{D42A27DB-BD31-4B8C-83A1-F6EECF244321}">
                <p14:modId xmlns:p14="http://schemas.microsoft.com/office/powerpoint/2010/main" val="2906748288"/>
              </p:ext>
            </p:extLst>
          </p:nvPr>
        </p:nvGraphicFramePr>
        <p:xfrm>
          <a:off x="1297790" y="2227660"/>
          <a:ext cx="9540000" cy="140208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xmlns="" val="4071916301"/>
                    </a:ext>
                  </a:extLst>
                </a:gridCol>
                <a:gridCol w="1800000">
                  <a:extLst>
                    <a:ext uri="{9D8B030D-6E8A-4147-A177-3AD203B41FA5}">
                      <a16:colId xmlns:a16="http://schemas.microsoft.com/office/drawing/2014/main" xmlns="" val="1415372179"/>
                    </a:ext>
                  </a:extLst>
                </a:gridCol>
                <a:gridCol w="3960000">
                  <a:extLst>
                    <a:ext uri="{9D8B030D-6E8A-4147-A177-3AD203B41FA5}">
                      <a16:colId xmlns:a16="http://schemas.microsoft.com/office/drawing/2014/main" xmlns="" val="3385112914"/>
                    </a:ext>
                  </a:extLst>
                </a:gridCol>
                <a:gridCol w="1800000">
                  <a:extLst>
                    <a:ext uri="{9D8B030D-6E8A-4147-A177-3AD203B41FA5}">
                      <a16:colId xmlns:a16="http://schemas.microsoft.com/office/drawing/2014/main" xmlns="" val="2601448236"/>
                    </a:ext>
                  </a:extLst>
                </a:gridCol>
              </a:tblGrid>
              <a:tr h="265846">
                <a:tc>
                  <a:txBody>
                    <a:bodyPr/>
                    <a:lstStyle/>
                    <a:p>
                      <a:pPr algn="ctr"/>
                      <a:r>
                        <a:rPr lang="es-CO" sz="1600" dirty="0" smtClean="0">
                          <a:latin typeface="Arial" panose="020B0604020202020204" pitchFamily="34" charset="0"/>
                          <a:cs typeface="Arial" panose="020B0604020202020204" pitchFamily="34" charset="0"/>
                        </a:rPr>
                        <a:t>RADICADO SDM</a:t>
                      </a:r>
                      <a:endParaRPr lang="es-CO"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CO" sz="1600" dirty="0" smtClean="0">
                          <a:latin typeface="Arial" panose="020B0604020202020204" pitchFamily="34" charset="0"/>
                          <a:cs typeface="Arial" panose="020B0604020202020204" pitchFamily="34" charset="0"/>
                        </a:rPr>
                        <a:t>FECHA</a:t>
                      </a:r>
                      <a:endParaRPr lang="es-CO"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CO" sz="1600" dirty="0" smtClean="0">
                          <a:latin typeface="Arial" panose="020B0604020202020204" pitchFamily="34" charset="0"/>
                          <a:cs typeface="Arial" panose="020B0604020202020204" pitchFamily="34" charset="0"/>
                        </a:rPr>
                        <a:t>DESCRIPCIÓN</a:t>
                      </a:r>
                      <a:endParaRPr lang="es-CO"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CO" sz="1600" dirty="0" smtClean="0">
                          <a:latin typeface="Arial" panose="020B0604020202020204" pitchFamily="34" charset="0"/>
                          <a:cs typeface="Arial" panose="020B0604020202020204" pitchFamily="34" charset="0"/>
                        </a:rPr>
                        <a:t>ESTADO</a:t>
                      </a:r>
                      <a:endParaRPr lang="es-CO"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188899340"/>
                  </a:ext>
                </a:extLst>
              </a:tr>
              <a:tr h="443077">
                <a:tc>
                  <a:txBody>
                    <a:bodyPr/>
                    <a:lstStyle/>
                    <a:p>
                      <a:pPr algn="ctr"/>
                      <a:r>
                        <a:rPr lang="es-CO" sz="1600" dirty="0" smtClean="0">
                          <a:latin typeface="Arial" panose="020B0604020202020204" pitchFamily="34" charset="0"/>
                          <a:cs typeface="Arial" panose="020B0604020202020204" pitchFamily="34" charset="0"/>
                        </a:rPr>
                        <a:t>SDM-4247</a:t>
                      </a:r>
                      <a:endParaRPr lang="es-CO" sz="1600" dirty="0">
                        <a:solidFill>
                          <a:schemeClr val="tx1"/>
                        </a:solidFill>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es-CO" sz="1600" dirty="0" smtClean="0">
                          <a:latin typeface="Arial" panose="020B0604020202020204" pitchFamily="34" charset="0"/>
                          <a:cs typeface="Arial" panose="020B0604020202020204" pitchFamily="34" charset="0"/>
                        </a:rPr>
                        <a:t>Ene. 16 /2020</a:t>
                      </a:r>
                      <a:endParaRPr lang="es-CO" sz="1600" dirty="0">
                        <a:solidFill>
                          <a:schemeClr val="tx1"/>
                        </a:solidFill>
                        <a:latin typeface="Arial" panose="020B0604020202020204" pitchFamily="34" charset="0"/>
                        <a:cs typeface="Arial" panose="020B0604020202020204" pitchFamily="34" charset="0"/>
                      </a:endParaRPr>
                    </a:p>
                  </a:txBody>
                  <a:tcPr anchor="ctr">
                    <a:solidFill>
                      <a:schemeClr val="bg2"/>
                    </a:solidFill>
                  </a:tcPr>
                </a:tc>
                <a:tc>
                  <a:txBody>
                    <a:bodyPr/>
                    <a:lstStyle/>
                    <a:p>
                      <a:pPr algn="l"/>
                      <a:r>
                        <a:rPr lang="es-ES" sz="1600" dirty="0" smtClean="0">
                          <a:latin typeface="Arial" panose="020B0604020202020204" pitchFamily="34" charset="0"/>
                          <a:cs typeface="Arial" panose="020B0604020202020204" pitchFamily="34" charset="0"/>
                        </a:rPr>
                        <a:t>Regulación semafórica Calle 132 con Cra. 93, retiro intersección provisional y ajuste intersección Cra. 91 con calle 132.</a:t>
                      </a:r>
                      <a:endParaRPr lang="es-CO" sz="1600" dirty="0">
                        <a:solidFill>
                          <a:schemeClr val="tx1"/>
                        </a:solidFill>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es-ES" sz="1600" dirty="0" smtClean="0">
                          <a:latin typeface="Arial" panose="020B0604020202020204" pitchFamily="34" charset="0"/>
                          <a:cs typeface="Arial" panose="020B0604020202020204" pitchFamily="34" charset="0"/>
                        </a:rPr>
                        <a:t>PMT ya esta autorizado falta reprogramación semafórica</a:t>
                      </a:r>
                      <a:endParaRPr lang="es-CO" sz="1600" dirty="0">
                        <a:solidFill>
                          <a:schemeClr val="tx1"/>
                        </a:solidFill>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xmlns="" val="2046355450"/>
                  </a:ext>
                </a:extLst>
              </a:tr>
            </a:tbl>
          </a:graphicData>
        </a:graphic>
      </p:graphicFrame>
    </p:spTree>
    <p:extLst>
      <p:ext uri="{BB962C8B-B14F-4D97-AF65-F5344CB8AC3E}">
        <p14:creationId xmlns:p14="http://schemas.microsoft.com/office/powerpoint/2010/main" val="2331685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2666</TotalTime>
  <Words>1998</Words>
  <Application>Microsoft Office PowerPoint</Application>
  <PresentationFormat>Panorámica</PresentationFormat>
  <Paragraphs>169</Paragraphs>
  <Slides>23</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2" baseType="lpstr">
      <vt:lpstr>Arial</vt:lpstr>
      <vt:lpstr>Arial Narrow</vt:lpstr>
      <vt:lpstr>Arial Rounded MT Bold</vt:lpstr>
      <vt:lpstr>Calibri</vt:lpstr>
      <vt:lpstr>Narkisim</vt:lpstr>
      <vt:lpstr>Source Sans Pro Black</vt:lpstr>
      <vt:lpstr>Times New Roman</vt:lpstr>
      <vt:lpstr>Tema de Office</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Fernanda Abreo Machua</dc:creator>
  <cp:lastModifiedBy>Claudia Tatiana Ramos Bermudez</cp:lastModifiedBy>
  <cp:revision>219</cp:revision>
  <dcterms:created xsi:type="dcterms:W3CDTF">2016-01-14T12:36:01Z</dcterms:created>
  <dcterms:modified xsi:type="dcterms:W3CDTF">2020-02-24T22:49:01Z</dcterms:modified>
</cp:coreProperties>
</file>