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005" r:id="rId6"/>
    <p:sldId id="2105" r:id="rId7"/>
    <p:sldId id="2395" r:id="rId8"/>
    <p:sldId id="2206" r:id="rId9"/>
    <p:sldId id="2174" r:id="rId10"/>
    <p:sldId id="2205" r:id="rId11"/>
    <p:sldId id="2204" r:id="rId12"/>
    <p:sldId id="2197" r:id="rId13"/>
    <p:sldId id="2203" r:id="rId14"/>
    <p:sldId id="707" r:id="rId15"/>
    <p:sldId id="1980" r:id="rId16"/>
    <p:sldId id="2062" r:id="rId17"/>
    <p:sldId id="2176" r:id="rId18"/>
    <p:sldId id="260" r:id="rId19"/>
    <p:sldId id="2393" r:id="rId20"/>
    <p:sldId id="262" r:id="rId21"/>
    <p:sldId id="2391" r:id="rId22"/>
    <p:sldId id="258" r:id="rId23"/>
    <p:sldId id="259" r:id="rId24"/>
    <p:sldId id="2392" r:id="rId25"/>
    <p:sldId id="2394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B34C02-FB6A-4645-99BF-350C29802299}" v="11" dt="2020-02-25T15:07:24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FRANCISCO MELENDEZ GUEV" userId="d8d54d04-7daa-4479-b43a-5b2ef477bf0a" providerId="ADAL" clId="{D4B34C02-FB6A-4645-99BF-350C29802299}"/>
    <pc:docChg chg="custSel addSld delSld modSld sldOrd">
      <pc:chgData name="DAVID FRANCISCO MELENDEZ GUEV" userId="d8d54d04-7daa-4479-b43a-5b2ef477bf0a" providerId="ADAL" clId="{D4B34C02-FB6A-4645-99BF-350C29802299}" dt="2020-02-25T15:12:44.531" v="65" actId="2696"/>
      <pc:docMkLst>
        <pc:docMk/>
      </pc:docMkLst>
      <pc:sldChg chg="del">
        <pc:chgData name="DAVID FRANCISCO MELENDEZ GUEV" userId="d8d54d04-7daa-4479-b43a-5b2ef477bf0a" providerId="ADAL" clId="{D4B34C02-FB6A-4645-99BF-350C29802299}" dt="2020-02-25T14:11:59.749" v="3" actId="2696"/>
        <pc:sldMkLst>
          <pc:docMk/>
          <pc:sldMk cId="543519564" sldId="256"/>
        </pc:sldMkLst>
      </pc:sldChg>
      <pc:sldChg chg="del">
        <pc:chgData name="DAVID FRANCISCO MELENDEZ GUEV" userId="d8d54d04-7daa-4479-b43a-5b2ef477bf0a" providerId="ADAL" clId="{D4B34C02-FB6A-4645-99BF-350C29802299}" dt="2020-02-25T15:12:37.679" v="64" actId="2696"/>
        <pc:sldMkLst>
          <pc:docMk/>
          <pc:sldMk cId="3615528537" sldId="257"/>
        </pc:sldMkLst>
      </pc:sldChg>
      <pc:sldChg chg="del">
        <pc:chgData name="DAVID FRANCISCO MELENDEZ GUEV" userId="d8d54d04-7daa-4479-b43a-5b2ef477bf0a" providerId="ADAL" clId="{D4B34C02-FB6A-4645-99BF-350C29802299}" dt="2020-02-25T14:12:21.821" v="5" actId="2696"/>
        <pc:sldMkLst>
          <pc:docMk/>
          <pc:sldMk cId="2465291185" sldId="1945"/>
        </pc:sldMkLst>
      </pc:sldChg>
      <pc:sldChg chg="modSp add">
        <pc:chgData name="DAVID FRANCISCO MELENDEZ GUEV" userId="d8d54d04-7daa-4479-b43a-5b2ef477bf0a" providerId="ADAL" clId="{D4B34C02-FB6A-4645-99BF-350C29802299}" dt="2020-02-25T14:12:32.097" v="22" actId="20577"/>
        <pc:sldMkLst>
          <pc:docMk/>
          <pc:sldMk cId="2221171110" sldId="2005"/>
        </pc:sldMkLst>
        <pc:spChg chg="mod">
          <ac:chgData name="DAVID FRANCISCO MELENDEZ GUEV" userId="d8d54d04-7daa-4479-b43a-5b2ef477bf0a" providerId="ADAL" clId="{D4B34C02-FB6A-4645-99BF-350C29802299}" dt="2020-02-25T14:12:32.097" v="22" actId="20577"/>
          <ac:spMkLst>
            <pc:docMk/>
            <pc:sldMk cId="2221171110" sldId="2005"/>
            <ac:spMk id="6" creationId="{21A4FAFA-1694-4FDA-958B-711DDF13419F}"/>
          </ac:spMkLst>
        </pc:spChg>
      </pc:sldChg>
      <pc:sldChg chg="addSp delSp modSp ord">
        <pc:chgData name="DAVID FRANCISCO MELENDEZ GUEV" userId="d8d54d04-7daa-4479-b43a-5b2ef477bf0a" providerId="ADAL" clId="{D4B34C02-FB6A-4645-99BF-350C29802299}" dt="2020-02-25T15:07:26.734" v="62" actId="1076"/>
        <pc:sldMkLst>
          <pc:docMk/>
          <pc:sldMk cId="1063126953" sldId="2105"/>
        </pc:sldMkLst>
        <pc:spChg chg="mod">
          <ac:chgData name="DAVID FRANCISCO MELENDEZ GUEV" userId="d8d54d04-7daa-4479-b43a-5b2ef477bf0a" providerId="ADAL" clId="{D4B34C02-FB6A-4645-99BF-350C29802299}" dt="2020-02-25T15:07:26.734" v="62" actId="1076"/>
          <ac:spMkLst>
            <pc:docMk/>
            <pc:sldMk cId="1063126953" sldId="2105"/>
            <ac:spMk id="2" creationId="{D89034A4-CED4-4C0D-B74E-12CA21F944F9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22" creationId="{AD630887-059B-474B-994D-508BE0BA0018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23" creationId="{361DC68B-0DE6-498B-BF1F-EB2F288F3E58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24" creationId="{F4D3F3D1-75BA-4083-9668-51F7F1567D90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41" creationId="{34A2E51E-494C-4E59-A7B2-FBCF17EBC69C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42" creationId="{EF7A1528-62AE-404F-8CF8-1C59BF8EF86C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43" creationId="{E978FF21-C4CE-414F-9F16-71779A0A0079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44" creationId="{5783BC5F-6F54-4DFA-A8C6-8E819AB2EF74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55" creationId="{E6DC1E99-9935-40C8-83CA-C0A6A1DFC487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64" creationId="{E9DE7AEA-5CC8-4BE8-A847-0C1D708B3EB4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71" creationId="{BE19FFDA-A0E8-4902-A2AA-41529850FC20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74" creationId="{C0249C63-AB88-455C-973C-0AA233C0DB47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91" creationId="{5A66A6A3-B7CA-4E05-8E30-A72F7C08A396}"/>
          </ac:spMkLst>
        </pc:spChg>
        <pc:spChg chg="del">
          <ac:chgData name="DAVID FRANCISCO MELENDEZ GUEV" userId="d8d54d04-7daa-4479-b43a-5b2ef477bf0a" providerId="ADAL" clId="{D4B34C02-FB6A-4645-99BF-350C29802299}" dt="2020-02-25T15:07:08.627" v="59" actId="478"/>
          <ac:spMkLst>
            <pc:docMk/>
            <pc:sldMk cId="1063126953" sldId="2105"/>
            <ac:spMk id="96" creationId="{EF2A2697-85B2-48AC-928A-88A532AC516B}"/>
          </ac:spMkLst>
        </pc:spChg>
        <pc:grpChg chg="add">
          <ac:chgData name="DAVID FRANCISCO MELENDEZ GUEV" userId="d8d54d04-7daa-4479-b43a-5b2ef477bf0a" providerId="ADAL" clId="{D4B34C02-FB6A-4645-99BF-350C29802299}" dt="2020-02-25T15:07:14.199" v="60"/>
          <ac:grpSpMkLst>
            <pc:docMk/>
            <pc:sldMk cId="1063126953" sldId="2105"/>
            <ac:grpSpMk id="25" creationId="{0840A359-912D-4F12-8ABA-2277424422A5}"/>
          </ac:grpSpMkLst>
        </pc:grp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36" creationId="{ED0981BF-ED41-4480-9B82-A30CF203E708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54" creationId="{BE14AF49-5A55-4C4B-B50D-9DBB343730A3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57" creationId="{4FD0A572-1B90-4810-BC04-9C1D5377BF59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67" creationId="{38591F59-13A0-49D1-9BFC-72528A8F30F9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68" creationId="{93CC11AA-DAF6-4675-969C-C7D9654532AD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73" creationId="{690642BA-120C-41F1-9539-29963B2EC377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75" creationId="{32FA0024-72C4-4EB0-9309-476DB4C6EE58}"/>
          </ac:cxnSpMkLst>
        </pc:cxnChg>
        <pc:cxnChg chg="del">
          <ac:chgData name="DAVID FRANCISCO MELENDEZ GUEV" userId="d8d54d04-7daa-4479-b43a-5b2ef477bf0a" providerId="ADAL" clId="{D4B34C02-FB6A-4645-99BF-350C29802299}" dt="2020-02-25T15:07:08.627" v="59" actId="478"/>
          <ac:cxnSpMkLst>
            <pc:docMk/>
            <pc:sldMk cId="1063126953" sldId="2105"/>
            <ac:cxnSpMk id="89" creationId="{5D07CF40-28ED-4C68-A2D1-FE7F23876A72}"/>
          </ac:cxnSpMkLst>
        </pc:cxnChg>
      </pc:sldChg>
      <pc:sldChg chg="delSp modSp add del">
        <pc:chgData name="DAVID FRANCISCO MELENDEZ GUEV" userId="d8d54d04-7daa-4479-b43a-5b2ef477bf0a" providerId="ADAL" clId="{D4B34C02-FB6A-4645-99BF-350C29802299}" dt="2020-02-25T15:07:30.346" v="63" actId="2696"/>
        <pc:sldMkLst>
          <pc:docMk/>
          <pc:sldMk cId="3757926982" sldId="2135"/>
        </pc:sldMkLst>
        <pc:spChg chg="del mod">
          <ac:chgData name="DAVID FRANCISCO MELENDEZ GUEV" userId="d8d54d04-7daa-4479-b43a-5b2ef477bf0a" providerId="ADAL" clId="{D4B34C02-FB6A-4645-99BF-350C29802299}" dt="2020-02-25T15:07:00.500" v="57"/>
          <ac:spMkLst>
            <pc:docMk/>
            <pc:sldMk cId="3757926982" sldId="2135"/>
            <ac:spMk id="5" creationId="{025E20AA-D259-438F-8056-5FE6ED86CE35}"/>
          </ac:spMkLst>
        </pc:spChg>
      </pc:sldChg>
      <pc:sldChg chg="del">
        <pc:chgData name="DAVID FRANCISCO MELENDEZ GUEV" userId="d8d54d04-7daa-4479-b43a-5b2ef477bf0a" providerId="ADAL" clId="{D4B34C02-FB6A-4645-99BF-350C29802299}" dt="2020-02-25T15:12:44.531" v="65" actId="2696"/>
        <pc:sldMkLst>
          <pc:docMk/>
          <pc:sldMk cId="3484100905" sldId="2200"/>
        </pc:sldMkLst>
      </pc:sldChg>
      <pc:sldChg chg="modSp">
        <pc:chgData name="DAVID FRANCISCO MELENDEZ GUEV" userId="d8d54d04-7daa-4479-b43a-5b2ef477bf0a" providerId="ADAL" clId="{D4B34C02-FB6A-4645-99BF-350C29802299}" dt="2020-02-25T15:06:37.384" v="54" actId="20577"/>
        <pc:sldMkLst>
          <pc:docMk/>
          <pc:sldMk cId="1088751792" sldId="2204"/>
        </pc:sldMkLst>
        <pc:spChg chg="mod">
          <ac:chgData name="DAVID FRANCISCO MELENDEZ GUEV" userId="d8d54d04-7daa-4479-b43a-5b2ef477bf0a" providerId="ADAL" clId="{D4B34C02-FB6A-4645-99BF-350C29802299}" dt="2020-02-25T15:06:37.384" v="54" actId="20577"/>
          <ac:spMkLst>
            <pc:docMk/>
            <pc:sldMk cId="1088751792" sldId="2204"/>
            <ac:spMk id="5" creationId="{0E03CE7E-59F1-4038-BC1E-8E79C8722BDD}"/>
          </ac:spMkLst>
        </pc:spChg>
      </pc:sldChg>
      <pc:sldChg chg="add ord">
        <pc:chgData name="DAVID FRANCISCO MELENDEZ GUEV" userId="d8d54d04-7daa-4479-b43a-5b2ef477bf0a" providerId="ADAL" clId="{D4B34C02-FB6A-4645-99BF-350C29802299}" dt="2020-02-25T14:11:24.081" v="1"/>
        <pc:sldMkLst>
          <pc:docMk/>
          <pc:sldMk cId="2099640883" sldId="2393"/>
        </pc:sldMkLst>
      </pc:sldChg>
      <pc:sldChg chg="add">
        <pc:chgData name="DAVID FRANCISCO MELENDEZ GUEV" userId="d8d54d04-7daa-4479-b43a-5b2ef477bf0a" providerId="ADAL" clId="{D4B34C02-FB6A-4645-99BF-350C29802299}" dt="2020-02-25T14:11:55.404" v="2"/>
        <pc:sldMkLst>
          <pc:docMk/>
          <pc:sldMk cId="2575377019" sldId="2394"/>
        </pc:sldMkLst>
      </pc:sldChg>
      <pc:sldChg chg="add">
        <pc:chgData name="DAVID FRANCISCO MELENDEZ GUEV" userId="d8d54d04-7daa-4479-b43a-5b2ef477bf0a" providerId="ADAL" clId="{D4B34C02-FB6A-4645-99BF-350C29802299}" dt="2020-02-25T15:07:04.071" v="58"/>
        <pc:sldMkLst>
          <pc:docMk/>
          <pc:sldMk cId="1714433929" sldId="239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etrodebogotagovco.sharepoint.com/sites/PlanificaciondeTransporte/Documentos%20compartidos/06_Referencias/07_Info/Unidades%20de%20Ejecuc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etrodebogotagovco.sharepoint.com/sites/PlanificaciondeTransporte/Documentos%20compartidos/06_Referencias/07_Info/Unidades%20de%20Ejecuci&#243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Presentación de PMTs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'Presentación PMT a SDM'!$AC$2</c:f>
              <c:strCache>
                <c:ptCount val="1"/>
                <c:pt idx="0">
                  <c:v>Medio Impacto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'Presentación PMT a SDM'!$AA$3:$AB$31</c:f>
              <c:multiLvlStrCache>
                <c:ptCount val="29"/>
                <c:lvl>
                  <c:pt idx="0">
                    <c:v>ene-20</c:v>
                  </c:pt>
                  <c:pt idx="1">
                    <c:v>abr-20</c:v>
                  </c:pt>
                  <c:pt idx="2">
                    <c:v>jul-20</c:v>
                  </c:pt>
                  <c:pt idx="3">
                    <c:v>oct-20</c:v>
                  </c:pt>
                  <c:pt idx="4">
                    <c:v>ene-21</c:v>
                  </c:pt>
                  <c:pt idx="5">
                    <c:v>abr-21</c:v>
                  </c:pt>
                  <c:pt idx="6">
                    <c:v>jul-21</c:v>
                  </c:pt>
                  <c:pt idx="7">
                    <c:v>oct-21</c:v>
                  </c:pt>
                  <c:pt idx="8">
                    <c:v>ene-22</c:v>
                  </c:pt>
                  <c:pt idx="9">
                    <c:v>abr-22</c:v>
                  </c:pt>
                  <c:pt idx="10">
                    <c:v>jul-22</c:v>
                  </c:pt>
                  <c:pt idx="11">
                    <c:v>oct-22</c:v>
                  </c:pt>
                  <c:pt idx="12">
                    <c:v>ene-23</c:v>
                  </c:pt>
                  <c:pt idx="13">
                    <c:v>abr-23</c:v>
                  </c:pt>
                  <c:pt idx="14">
                    <c:v>jul-23</c:v>
                  </c:pt>
                  <c:pt idx="15">
                    <c:v>oct-23</c:v>
                  </c:pt>
                  <c:pt idx="16">
                    <c:v>ene-24</c:v>
                  </c:pt>
                  <c:pt idx="17">
                    <c:v>abr-24</c:v>
                  </c:pt>
                  <c:pt idx="18">
                    <c:v>jul-24</c:v>
                  </c:pt>
                  <c:pt idx="19">
                    <c:v>oct-24</c:v>
                  </c:pt>
                  <c:pt idx="20">
                    <c:v>ene-25</c:v>
                  </c:pt>
                  <c:pt idx="21">
                    <c:v>abr-25</c:v>
                  </c:pt>
                  <c:pt idx="22">
                    <c:v>jul-25</c:v>
                  </c:pt>
                  <c:pt idx="23">
                    <c:v>oct-25</c:v>
                  </c:pt>
                  <c:pt idx="24">
                    <c:v>ene-26</c:v>
                  </c:pt>
                  <c:pt idx="25">
                    <c:v>abr-26</c:v>
                  </c:pt>
                  <c:pt idx="26">
                    <c:v>jul-26</c:v>
                  </c:pt>
                  <c:pt idx="27">
                    <c:v>oct-26</c:v>
                  </c:pt>
                  <c:pt idx="28">
                    <c:v>ene-27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  <c:pt idx="16">
                    <c:v>2024</c:v>
                  </c:pt>
                  <c:pt idx="20">
                    <c:v>2025</c:v>
                  </c:pt>
                  <c:pt idx="24">
                    <c:v>2026</c:v>
                  </c:pt>
                  <c:pt idx="28">
                    <c:v>2027</c:v>
                  </c:pt>
                </c:lvl>
              </c:multiLvlStrCache>
            </c:multiLvlStrRef>
          </c:cat>
          <c:val>
            <c:numRef>
              <c:f>'Presentación PMT a SDM'!$AC$3:$AC$31</c:f>
              <c:numCache>
                <c:formatCode>General</c:formatCode>
                <c:ptCount val="29"/>
                <c:pt idx="0">
                  <c:v>2</c:v>
                </c:pt>
                <c:pt idx="1">
                  <c:v>0</c:v>
                </c:pt>
                <c:pt idx="2">
                  <c:v>24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3</c:v>
                </c:pt>
                <c:pt idx="14">
                  <c:v>5</c:v>
                </c:pt>
                <c:pt idx="15">
                  <c:v>7</c:v>
                </c:pt>
                <c:pt idx="16">
                  <c:v>17</c:v>
                </c:pt>
                <c:pt idx="17">
                  <c:v>16</c:v>
                </c:pt>
                <c:pt idx="18">
                  <c:v>9</c:v>
                </c:pt>
                <c:pt idx="19">
                  <c:v>23</c:v>
                </c:pt>
                <c:pt idx="20">
                  <c:v>14</c:v>
                </c:pt>
                <c:pt idx="21">
                  <c:v>7</c:v>
                </c:pt>
                <c:pt idx="22">
                  <c:v>12</c:v>
                </c:pt>
                <c:pt idx="23">
                  <c:v>13</c:v>
                </c:pt>
                <c:pt idx="24">
                  <c:v>9</c:v>
                </c:pt>
                <c:pt idx="25">
                  <c:v>5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1A-48F7-B0DB-B870E3C5C802}"/>
            </c:ext>
          </c:extLst>
        </c:ser>
        <c:ser>
          <c:idx val="1"/>
          <c:order val="1"/>
          <c:tx>
            <c:strRef>
              <c:f>'Presentación PMT a SDM'!$AD$2</c:f>
              <c:strCache>
                <c:ptCount val="1"/>
                <c:pt idx="0">
                  <c:v>Alto Impacto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'Presentación PMT a SDM'!$AA$3:$AB$31</c:f>
              <c:multiLvlStrCache>
                <c:ptCount val="29"/>
                <c:lvl>
                  <c:pt idx="0">
                    <c:v>ene-20</c:v>
                  </c:pt>
                  <c:pt idx="1">
                    <c:v>abr-20</c:v>
                  </c:pt>
                  <c:pt idx="2">
                    <c:v>jul-20</c:v>
                  </c:pt>
                  <c:pt idx="3">
                    <c:v>oct-20</c:v>
                  </c:pt>
                  <c:pt idx="4">
                    <c:v>ene-21</c:v>
                  </c:pt>
                  <c:pt idx="5">
                    <c:v>abr-21</c:v>
                  </c:pt>
                  <c:pt idx="6">
                    <c:v>jul-21</c:v>
                  </c:pt>
                  <c:pt idx="7">
                    <c:v>oct-21</c:v>
                  </c:pt>
                  <c:pt idx="8">
                    <c:v>ene-22</c:v>
                  </c:pt>
                  <c:pt idx="9">
                    <c:v>abr-22</c:v>
                  </c:pt>
                  <c:pt idx="10">
                    <c:v>jul-22</c:v>
                  </c:pt>
                  <c:pt idx="11">
                    <c:v>oct-22</c:v>
                  </c:pt>
                  <c:pt idx="12">
                    <c:v>ene-23</c:v>
                  </c:pt>
                  <c:pt idx="13">
                    <c:v>abr-23</c:v>
                  </c:pt>
                  <c:pt idx="14">
                    <c:v>jul-23</c:v>
                  </c:pt>
                  <c:pt idx="15">
                    <c:v>oct-23</c:v>
                  </c:pt>
                  <c:pt idx="16">
                    <c:v>ene-24</c:v>
                  </c:pt>
                  <c:pt idx="17">
                    <c:v>abr-24</c:v>
                  </c:pt>
                  <c:pt idx="18">
                    <c:v>jul-24</c:v>
                  </c:pt>
                  <c:pt idx="19">
                    <c:v>oct-24</c:v>
                  </c:pt>
                  <c:pt idx="20">
                    <c:v>ene-25</c:v>
                  </c:pt>
                  <c:pt idx="21">
                    <c:v>abr-25</c:v>
                  </c:pt>
                  <c:pt idx="22">
                    <c:v>jul-25</c:v>
                  </c:pt>
                  <c:pt idx="23">
                    <c:v>oct-25</c:v>
                  </c:pt>
                  <c:pt idx="24">
                    <c:v>ene-26</c:v>
                  </c:pt>
                  <c:pt idx="25">
                    <c:v>abr-26</c:v>
                  </c:pt>
                  <c:pt idx="26">
                    <c:v>jul-26</c:v>
                  </c:pt>
                  <c:pt idx="27">
                    <c:v>oct-26</c:v>
                  </c:pt>
                  <c:pt idx="28">
                    <c:v>ene-27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  <c:pt idx="16">
                    <c:v>2024</c:v>
                  </c:pt>
                  <c:pt idx="20">
                    <c:v>2025</c:v>
                  </c:pt>
                  <c:pt idx="24">
                    <c:v>2026</c:v>
                  </c:pt>
                  <c:pt idx="28">
                    <c:v>2027</c:v>
                  </c:pt>
                </c:lvl>
              </c:multiLvlStrCache>
            </c:multiLvlStrRef>
          </c:cat>
          <c:val>
            <c:numRef>
              <c:f>'Presentación PMT a SDM'!$AD$3:$AD$31</c:f>
              <c:numCache>
                <c:formatCode>General</c:formatCode>
                <c:ptCount val="29"/>
                <c:pt idx="0">
                  <c:v>56</c:v>
                </c:pt>
                <c:pt idx="1">
                  <c:v>6</c:v>
                </c:pt>
                <c:pt idx="2">
                  <c:v>22</c:v>
                </c:pt>
                <c:pt idx="3">
                  <c:v>0</c:v>
                </c:pt>
                <c:pt idx="4">
                  <c:v>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12</c:v>
                </c:pt>
                <c:pt idx="12">
                  <c:v>6</c:v>
                </c:pt>
                <c:pt idx="13">
                  <c:v>6</c:v>
                </c:pt>
                <c:pt idx="14">
                  <c:v>14</c:v>
                </c:pt>
                <c:pt idx="15">
                  <c:v>13</c:v>
                </c:pt>
                <c:pt idx="16">
                  <c:v>17</c:v>
                </c:pt>
                <c:pt idx="17">
                  <c:v>23</c:v>
                </c:pt>
                <c:pt idx="18">
                  <c:v>17</c:v>
                </c:pt>
                <c:pt idx="19">
                  <c:v>21</c:v>
                </c:pt>
                <c:pt idx="20">
                  <c:v>19</c:v>
                </c:pt>
                <c:pt idx="21">
                  <c:v>14</c:v>
                </c:pt>
                <c:pt idx="22">
                  <c:v>15</c:v>
                </c:pt>
                <c:pt idx="23">
                  <c:v>13</c:v>
                </c:pt>
                <c:pt idx="24">
                  <c:v>3</c:v>
                </c:pt>
                <c:pt idx="25">
                  <c:v>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1A-48F7-B0DB-B870E3C5C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019248"/>
        <c:axId val="1992102400"/>
      </c:lineChart>
      <c:catAx>
        <c:axId val="24901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92102400"/>
        <c:crosses val="autoZero"/>
        <c:auto val="1"/>
        <c:lblAlgn val="ctr"/>
        <c:lblOffset val="100"/>
        <c:noMultiLvlLbl val="0"/>
      </c:catAx>
      <c:valAx>
        <c:axId val="19921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/>
                  <a:t>Cantidad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901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PMTs Activos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'PMT Activos'!$C$1</c:f>
              <c:strCache>
                <c:ptCount val="1"/>
                <c:pt idx="0">
                  <c:v>Medio Impacto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'PMT Activos'!$A$2:$B$30</c:f>
              <c:multiLvlStrCache>
                <c:ptCount val="29"/>
                <c:lvl>
                  <c:pt idx="0">
                    <c:v>ene-20</c:v>
                  </c:pt>
                  <c:pt idx="1">
                    <c:v>abr-20</c:v>
                  </c:pt>
                  <c:pt idx="2">
                    <c:v>jul-20</c:v>
                  </c:pt>
                  <c:pt idx="3">
                    <c:v>oct-20</c:v>
                  </c:pt>
                  <c:pt idx="4">
                    <c:v>ene-21</c:v>
                  </c:pt>
                  <c:pt idx="5">
                    <c:v>abr-21</c:v>
                  </c:pt>
                  <c:pt idx="6">
                    <c:v>jul-21</c:v>
                  </c:pt>
                  <c:pt idx="7">
                    <c:v>oct-21</c:v>
                  </c:pt>
                  <c:pt idx="8">
                    <c:v>ene-22</c:v>
                  </c:pt>
                  <c:pt idx="9">
                    <c:v>abr-22</c:v>
                  </c:pt>
                  <c:pt idx="10">
                    <c:v>jul-22</c:v>
                  </c:pt>
                  <c:pt idx="11">
                    <c:v>oct-22</c:v>
                  </c:pt>
                  <c:pt idx="12">
                    <c:v>ene-23</c:v>
                  </c:pt>
                  <c:pt idx="13">
                    <c:v>abr-23</c:v>
                  </c:pt>
                  <c:pt idx="14">
                    <c:v>jul-23</c:v>
                  </c:pt>
                  <c:pt idx="15">
                    <c:v>oct-23</c:v>
                  </c:pt>
                  <c:pt idx="16">
                    <c:v>ene-24</c:v>
                  </c:pt>
                  <c:pt idx="17">
                    <c:v>abr-24</c:v>
                  </c:pt>
                  <c:pt idx="18">
                    <c:v>jul-24</c:v>
                  </c:pt>
                  <c:pt idx="19">
                    <c:v>oct-24</c:v>
                  </c:pt>
                  <c:pt idx="20">
                    <c:v>ene-25</c:v>
                  </c:pt>
                  <c:pt idx="21">
                    <c:v>abr-25</c:v>
                  </c:pt>
                  <c:pt idx="22">
                    <c:v>jul-25</c:v>
                  </c:pt>
                  <c:pt idx="23">
                    <c:v>oct-25</c:v>
                  </c:pt>
                  <c:pt idx="24">
                    <c:v>ene-26</c:v>
                  </c:pt>
                  <c:pt idx="25">
                    <c:v>abr-26</c:v>
                  </c:pt>
                  <c:pt idx="26">
                    <c:v>jul-26</c:v>
                  </c:pt>
                  <c:pt idx="27">
                    <c:v>oct-26</c:v>
                  </c:pt>
                  <c:pt idx="28">
                    <c:v>ene-27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  <c:pt idx="16">
                    <c:v>2024</c:v>
                  </c:pt>
                  <c:pt idx="20">
                    <c:v>2025</c:v>
                  </c:pt>
                  <c:pt idx="24">
                    <c:v>2026</c:v>
                  </c:pt>
                  <c:pt idx="28">
                    <c:v>2027</c:v>
                  </c:pt>
                </c:lvl>
              </c:multiLvlStrCache>
            </c:multiLvlStrRef>
          </c:cat>
          <c:val>
            <c:numRef>
              <c:f>'PMT Activos'!$C$2:$C$30</c:f>
              <c:numCache>
                <c:formatCode>General</c:formatCode>
                <c:ptCount val="29"/>
                <c:pt idx="0">
                  <c:v>2</c:v>
                </c:pt>
                <c:pt idx="1">
                  <c:v>2</c:v>
                </c:pt>
                <c:pt idx="2">
                  <c:v>25</c:v>
                </c:pt>
                <c:pt idx="3">
                  <c:v>25</c:v>
                </c:pt>
                <c:pt idx="4">
                  <c:v>24</c:v>
                </c:pt>
                <c:pt idx="5">
                  <c:v>24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6</c:v>
                </c:pt>
                <c:pt idx="15">
                  <c:v>8</c:v>
                </c:pt>
                <c:pt idx="16">
                  <c:v>16</c:v>
                </c:pt>
                <c:pt idx="17">
                  <c:v>25</c:v>
                </c:pt>
                <c:pt idx="18">
                  <c:v>29</c:v>
                </c:pt>
                <c:pt idx="19">
                  <c:v>34</c:v>
                </c:pt>
                <c:pt idx="20">
                  <c:v>39</c:v>
                </c:pt>
                <c:pt idx="21">
                  <c:v>33</c:v>
                </c:pt>
                <c:pt idx="22">
                  <c:v>30</c:v>
                </c:pt>
                <c:pt idx="23">
                  <c:v>26</c:v>
                </c:pt>
                <c:pt idx="24">
                  <c:v>23</c:v>
                </c:pt>
                <c:pt idx="25">
                  <c:v>9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CE-4F74-BEE7-270A993108E1}"/>
            </c:ext>
          </c:extLst>
        </c:ser>
        <c:ser>
          <c:idx val="1"/>
          <c:order val="1"/>
          <c:tx>
            <c:strRef>
              <c:f>'PMT Activos'!$D$1</c:f>
              <c:strCache>
                <c:ptCount val="1"/>
                <c:pt idx="0">
                  <c:v>Alto Impacto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'PMT Activos'!$A$2:$B$30</c:f>
              <c:multiLvlStrCache>
                <c:ptCount val="29"/>
                <c:lvl>
                  <c:pt idx="0">
                    <c:v>ene-20</c:v>
                  </c:pt>
                  <c:pt idx="1">
                    <c:v>abr-20</c:v>
                  </c:pt>
                  <c:pt idx="2">
                    <c:v>jul-20</c:v>
                  </c:pt>
                  <c:pt idx="3">
                    <c:v>oct-20</c:v>
                  </c:pt>
                  <c:pt idx="4">
                    <c:v>ene-21</c:v>
                  </c:pt>
                  <c:pt idx="5">
                    <c:v>abr-21</c:v>
                  </c:pt>
                  <c:pt idx="6">
                    <c:v>jul-21</c:v>
                  </c:pt>
                  <c:pt idx="7">
                    <c:v>oct-21</c:v>
                  </c:pt>
                  <c:pt idx="8">
                    <c:v>ene-22</c:v>
                  </c:pt>
                  <c:pt idx="9">
                    <c:v>abr-22</c:v>
                  </c:pt>
                  <c:pt idx="10">
                    <c:v>jul-22</c:v>
                  </c:pt>
                  <c:pt idx="11">
                    <c:v>oct-22</c:v>
                  </c:pt>
                  <c:pt idx="12">
                    <c:v>ene-23</c:v>
                  </c:pt>
                  <c:pt idx="13">
                    <c:v>abr-23</c:v>
                  </c:pt>
                  <c:pt idx="14">
                    <c:v>jul-23</c:v>
                  </c:pt>
                  <c:pt idx="15">
                    <c:v>oct-23</c:v>
                  </c:pt>
                  <c:pt idx="16">
                    <c:v>ene-24</c:v>
                  </c:pt>
                  <c:pt idx="17">
                    <c:v>abr-24</c:v>
                  </c:pt>
                  <c:pt idx="18">
                    <c:v>jul-24</c:v>
                  </c:pt>
                  <c:pt idx="19">
                    <c:v>oct-24</c:v>
                  </c:pt>
                  <c:pt idx="20">
                    <c:v>ene-25</c:v>
                  </c:pt>
                  <c:pt idx="21">
                    <c:v>abr-25</c:v>
                  </c:pt>
                  <c:pt idx="22">
                    <c:v>jul-25</c:v>
                  </c:pt>
                  <c:pt idx="23">
                    <c:v>oct-25</c:v>
                  </c:pt>
                  <c:pt idx="24">
                    <c:v>ene-26</c:v>
                  </c:pt>
                  <c:pt idx="25">
                    <c:v>abr-26</c:v>
                  </c:pt>
                  <c:pt idx="26">
                    <c:v>jul-26</c:v>
                  </c:pt>
                  <c:pt idx="27">
                    <c:v>oct-26</c:v>
                  </c:pt>
                  <c:pt idx="28">
                    <c:v>ene-27</c:v>
                  </c:pt>
                </c:lvl>
                <c:lvl>
                  <c:pt idx="0">
                    <c:v>2020</c:v>
                  </c:pt>
                  <c:pt idx="4">
                    <c:v>2021</c:v>
                  </c:pt>
                  <c:pt idx="8">
                    <c:v>2022</c:v>
                  </c:pt>
                  <c:pt idx="12">
                    <c:v>2023</c:v>
                  </c:pt>
                  <c:pt idx="16">
                    <c:v>2024</c:v>
                  </c:pt>
                  <c:pt idx="20">
                    <c:v>2025</c:v>
                  </c:pt>
                  <c:pt idx="24">
                    <c:v>2026</c:v>
                  </c:pt>
                  <c:pt idx="28">
                    <c:v>2027</c:v>
                  </c:pt>
                </c:lvl>
              </c:multiLvlStrCache>
            </c:multiLvlStrRef>
          </c:cat>
          <c:val>
            <c:numRef>
              <c:f>'PMT Activos'!$D$2:$D$30</c:f>
              <c:numCache>
                <c:formatCode>General</c:formatCode>
                <c:ptCount val="29"/>
                <c:pt idx="0">
                  <c:v>56</c:v>
                </c:pt>
                <c:pt idx="1">
                  <c:v>62</c:v>
                </c:pt>
                <c:pt idx="2">
                  <c:v>84</c:v>
                </c:pt>
                <c:pt idx="3">
                  <c:v>78</c:v>
                </c:pt>
                <c:pt idx="4">
                  <c:v>73</c:v>
                </c:pt>
                <c:pt idx="5">
                  <c:v>42</c:v>
                </c:pt>
                <c:pt idx="6">
                  <c:v>29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2</c:v>
                </c:pt>
                <c:pt idx="11">
                  <c:v>14</c:v>
                </c:pt>
                <c:pt idx="12">
                  <c:v>19</c:v>
                </c:pt>
                <c:pt idx="13">
                  <c:v>21</c:v>
                </c:pt>
                <c:pt idx="14">
                  <c:v>25</c:v>
                </c:pt>
                <c:pt idx="15">
                  <c:v>31</c:v>
                </c:pt>
                <c:pt idx="16">
                  <c:v>34</c:v>
                </c:pt>
                <c:pt idx="17">
                  <c:v>38</c:v>
                </c:pt>
                <c:pt idx="18">
                  <c:v>36</c:v>
                </c:pt>
                <c:pt idx="19">
                  <c:v>35</c:v>
                </c:pt>
                <c:pt idx="20">
                  <c:v>36</c:v>
                </c:pt>
                <c:pt idx="21">
                  <c:v>31</c:v>
                </c:pt>
                <c:pt idx="22">
                  <c:v>27</c:v>
                </c:pt>
                <c:pt idx="23">
                  <c:v>17</c:v>
                </c:pt>
                <c:pt idx="24">
                  <c:v>13</c:v>
                </c:pt>
                <c:pt idx="25">
                  <c:v>6</c:v>
                </c:pt>
                <c:pt idx="26">
                  <c:v>2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CE-4F74-BEE7-270A99310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427584"/>
        <c:axId val="1992082016"/>
      </c:lineChart>
      <c:catAx>
        <c:axId val="2494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92082016"/>
        <c:crosses val="autoZero"/>
        <c:auto val="1"/>
        <c:lblAlgn val="ctr"/>
        <c:lblOffset val="100"/>
        <c:noMultiLvlLbl val="0"/>
      </c:catAx>
      <c:valAx>
        <c:axId val="199208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/>
                  <a:t>Cantidad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942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08729D-3FD4-476B-B06F-A936FC7E5B84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2D22CB2B-C08A-4114-9B73-14E3B609C1F9}">
      <dgm:prSet phldrT="[Texto]" custT="1"/>
      <dgm:spPr/>
      <dgm:t>
        <a:bodyPr/>
        <a:lstStyle/>
        <a:p>
          <a:r>
            <a:rPr lang="es-MX" sz="1200" b="0"/>
            <a:t>Convocatoria de mesa de </a:t>
          </a:r>
          <a:r>
            <a:rPr lang="es-MX" sz="1200" b="1"/>
            <a:t>expertos en temas de transporte sostenible</a:t>
          </a:r>
          <a:r>
            <a:rPr lang="es-MX" sz="1200" b="0"/>
            <a:t> y planeación urbana.</a:t>
          </a:r>
          <a:endParaRPr lang="es-CO" sz="1200" b="0"/>
        </a:p>
      </dgm:t>
    </dgm:pt>
    <dgm:pt modelId="{7E0E04EE-22FB-48F6-A834-E7D7F460072B}" type="parTrans" cxnId="{2DEFC030-5996-43D3-B48A-74AE8A2303E8}">
      <dgm:prSet/>
      <dgm:spPr/>
      <dgm:t>
        <a:bodyPr/>
        <a:lstStyle/>
        <a:p>
          <a:endParaRPr lang="es-CO"/>
        </a:p>
      </dgm:t>
    </dgm:pt>
    <dgm:pt modelId="{F3E37940-57AF-42C3-BA83-203F3EA5D8C3}" type="sibTrans" cxnId="{2DEFC030-5996-43D3-B48A-74AE8A2303E8}">
      <dgm:prSet/>
      <dgm:spPr/>
      <dgm:t>
        <a:bodyPr/>
        <a:lstStyle/>
        <a:p>
          <a:endParaRPr lang="es-CO"/>
        </a:p>
      </dgm:t>
    </dgm:pt>
    <dgm:pt modelId="{E1B08B31-B3CD-47E7-B0CE-2981E011B289}">
      <dgm:prSet phldrT="[Texto]" custT="1"/>
      <dgm:spPr/>
      <dgm:t>
        <a:bodyPr/>
        <a:lstStyle/>
        <a:p>
          <a:r>
            <a:rPr lang="es-MX" sz="1200"/>
            <a:t>Identificación de actores clave y aliados, entre los cuales pueden estar colectivos bici, secretaría de la mujer, y gremios de comerciantes</a:t>
          </a:r>
          <a:r>
            <a:rPr lang="es-MX" sz="1100"/>
            <a:t> </a:t>
          </a:r>
          <a:endParaRPr lang="es-CO" sz="1100"/>
        </a:p>
      </dgm:t>
    </dgm:pt>
    <dgm:pt modelId="{A374E7CB-0481-4172-9A15-328B4CF73BC1}" type="parTrans" cxnId="{BCD75510-EA3A-40C9-AB30-A7547A6B74B9}">
      <dgm:prSet/>
      <dgm:spPr/>
      <dgm:t>
        <a:bodyPr/>
        <a:lstStyle/>
        <a:p>
          <a:endParaRPr lang="es-CO"/>
        </a:p>
      </dgm:t>
    </dgm:pt>
    <dgm:pt modelId="{4E9169A6-EAD8-43EE-BAF7-78932F60A9B5}" type="sibTrans" cxnId="{BCD75510-EA3A-40C9-AB30-A7547A6B74B9}">
      <dgm:prSet/>
      <dgm:spPr/>
      <dgm:t>
        <a:bodyPr/>
        <a:lstStyle/>
        <a:p>
          <a:endParaRPr lang="es-CO"/>
        </a:p>
      </dgm:t>
    </dgm:pt>
    <dgm:pt modelId="{3E6A1408-2B2D-4DBF-AA94-0010DBFCA8C7}">
      <dgm:prSet phldrT="[Texto]" custT="1"/>
      <dgm:spPr/>
      <dgm:t>
        <a:bodyPr/>
        <a:lstStyle/>
        <a:p>
          <a:r>
            <a:rPr lang="es-MX" sz="1200"/>
            <a:t>Convocatoria y socialización son actores clave y organizaciones aliadas</a:t>
          </a:r>
          <a:endParaRPr lang="es-CO" sz="1200"/>
        </a:p>
      </dgm:t>
    </dgm:pt>
    <dgm:pt modelId="{AAAEA425-C04E-46F4-B49A-4A87A1D3B57C}" type="parTrans" cxnId="{6C7C407D-6050-40BB-BD8E-F29A28278FD7}">
      <dgm:prSet/>
      <dgm:spPr/>
      <dgm:t>
        <a:bodyPr/>
        <a:lstStyle/>
        <a:p>
          <a:endParaRPr lang="es-CO"/>
        </a:p>
      </dgm:t>
    </dgm:pt>
    <dgm:pt modelId="{22920367-BFCC-4CFD-8C57-E393BFAE8F1E}" type="sibTrans" cxnId="{6C7C407D-6050-40BB-BD8E-F29A28278FD7}">
      <dgm:prSet/>
      <dgm:spPr/>
      <dgm:t>
        <a:bodyPr/>
        <a:lstStyle/>
        <a:p>
          <a:endParaRPr lang="es-CO"/>
        </a:p>
      </dgm:t>
    </dgm:pt>
    <dgm:pt modelId="{1ABB4CB6-EB64-424A-9FDC-1F1ABDC5D469}">
      <dgm:prSet phldrT="[Texto]" custT="1"/>
      <dgm:spPr/>
      <dgm:t>
        <a:bodyPr/>
        <a:lstStyle/>
        <a:p>
          <a:r>
            <a:rPr lang="es-MX" sz="1200"/>
            <a:t>Convocatoria y socialización con vecinos del sector y demás interesados</a:t>
          </a:r>
          <a:endParaRPr lang="es-CO" sz="1200"/>
        </a:p>
      </dgm:t>
    </dgm:pt>
    <dgm:pt modelId="{79BDD859-FD08-4D73-8003-D154BCF44005}" type="parTrans" cxnId="{3A074AFC-5C88-4AF3-B2AF-60E635225D86}">
      <dgm:prSet/>
      <dgm:spPr/>
      <dgm:t>
        <a:bodyPr/>
        <a:lstStyle/>
        <a:p>
          <a:endParaRPr lang="es-CO"/>
        </a:p>
      </dgm:t>
    </dgm:pt>
    <dgm:pt modelId="{F3B93591-D0F4-4433-AAFB-238BA2E0BC5D}" type="sibTrans" cxnId="{3A074AFC-5C88-4AF3-B2AF-60E635225D86}">
      <dgm:prSet/>
      <dgm:spPr/>
      <dgm:t>
        <a:bodyPr/>
        <a:lstStyle/>
        <a:p>
          <a:endParaRPr lang="es-CO"/>
        </a:p>
      </dgm:t>
    </dgm:pt>
    <dgm:pt modelId="{9CDE244A-6079-450B-8F92-BED1196AFB3D}">
      <dgm:prSet phldrT="[Texto]" custT="1"/>
      <dgm:spPr/>
      <dgm:t>
        <a:bodyPr/>
        <a:lstStyle/>
        <a:p>
          <a:r>
            <a:rPr lang="es-MX" sz="1200"/>
            <a:t>Identificación de observaciones y respuesta a inquietudes</a:t>
          </a:r>
          <a:endParaRPr lang="es-CO" sz="1200"/>
        </a:p>
      </dgm:t>
    </dgm:pt>
    <dgm:pt modelId="{7184A1CA-CD2F-48A7-819A-35CFB8A6145F}" type="parTrans" cxnId="{B872A074-C7BF-410F-8EDA-6DCF1DD217B5}">
      <dgm:prSet/>
      <dgm:spPr/>
      <dgm:t>
        <a:bodyPr/>
        <a:lstStyle/>
        <a:p>
          <a:endParaRPr lang="es-CO"/>
        </a:p>
      </dgm:t>
    </dgm:pt>
    <dgm:pt modelId="{15018A6E-D96F-4782-BCA5-BFDEC0C42932}" type="sibTrans" cxnId="{B872A074-C7BF-410F-8EDA-6DCF1DD217B5}">
      <dgm:prSet/>
      <dgm:spPr/>
      <dgm:t>
        <a:bodyPr/>
        <a:lstStyle/>
        <a:p>
          <a:endParaRPr lang="es-CO"/>
        </a:p>
      </dgm:t>
    </dgm:pt>
    <dgm:pt modelId="{FB93FAE0-E396-479F-BAD3-602596032370}" type="pres">
      <dgm:prSet presAssocID="{3D08729D-3FD4-476B-B06F-A936FC7E5B8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671F030-526C-4C60-A2E6-3A78CCD11145}" type="pres">
      <dgm:prSet presAssocID="{2D22CB2B-C08A-4114-9B73-14E3B609C1F9}" presName="composite" presStyleCnt="0"/>
      <dgm:spPr/>
    </dgm:pt>
    <dgm:pt modelId="{BB90E4BD-0329-4B3A-9A76-BF3B3E4885E4}" type="pres">
      <dgm:prSet presAssocID="{2D22CB2B-C08A-4114-9B73-14E3B609C1F9}" presName="LShape" presStyleLbl="alignNode1" presStyleIdx="0" presStyleCnt="9"/>
      <dgm:spPr/>
    </dgm:pt>
    <dgm:pt modelId="{7ED44ABE-9489-438C-9F88-C23C7FF91C9C}" type="pres">
      <dgm:prSet presAssocID="{2D22CB2B-C08A-4114-9B73-14E3B609C1F9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0DB259-7B31-43AA-B2ED-1A398045C7AB}" type="pres">
      <dgm:prSet presAssocID="{2D22CB2B-C08A-4114-9B73-14E3B609C1F9}" presName="Triangle" presStyleLbl="alignNode1" presStyleIdx="1" presStyleCnt="9"/>
      <dgm:spPr/>
    </dgm:pt>
    <dgm:pt modelId="{919EC150-F4F1-41F5-8FB3-CD973E553378}" type="pres">
      <dgm:prSet presAssocID="{F3E37940-57AF-42C3-BA83-203F3EA5D8C3}" presName="sibTrans" presStyleCnt="0"/>
      <dgm:spPr/>
    </dgm:pt>
    <dgm:pt modelId="{E776FFED-1FA6-4484-BC59-FD6CE398BA63}" type="pres">
      <dgm:prSet presAssocID="{F3E37940-57AF-42C3-BA83-203F3EA5D8C3}" presName="space" presStyleCnt="0"/>
      <dgm:spPr/>
    </dgm:pt>
    <dgm:pt modelId="{3FAA45B9-6423-406E-9254-9E5E36EC6FC9}" type="pres">
      <dgm:prSet presAssocID="{E1B08B31-B3CD-47E7-B0CE-2981E011B289}" presName="composite" presStyleCnt="0"/>
      <dgm:spPr/>
    </dgm:pt>
    <dgm:pt modelId="{47CFA170-FCED-48AC-87CE-E633A24C6EB6}" type="pres">
      <dgm:prSet presAssocID="{E1B08B31-B3CD-47E7-B0CE-2981E011B289}" presName="LShape" presStyleLbl="alignNode1" presStyleIdx="2" presStyleCnt="9"/>
      <dgm:spPr/>
    </dgm:pt>
    <dgm:pt modelId="{961EC33A-188F-4ABF-A660-3A6C9538097D}" type="pres">
      <dgm:prSet presAssocID="{E1B08B31-B3CD-47E7-B0CE-2981E011B289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D70F92-BB99-4C0D-80D7-7B7DD09AC304}" type="pres">
      <dgm:prSet presAssocID="{E1B08B31-B3CD-47E7-B0CE-2981E011B289}" presName="Triangle" presStyleLbl="alignNode1" presStyleIdx="3" presStyleCnt="9"/>
      <dgm:spPr/>
    </dgm:pt>
    <dgm:pt modelId="{CDDB1EA5-9801-43BD-9E61-07881CE4C6D1}" type="pres">
      <dgm:prSet presAssocID="{4E9169A6-EAD8-43EE-BAF7-78932F60A9B5}" presName="sibTrans" presStyleCnt="0"/>
      <dgm:spPr/>
    </dgm:pt>
    <dgm:pt modelId="{CBB5F947-5AB7-45B9-8355-5ECF69CC72E8}" type="pres">
      <dgm:prSet presAssocID="{4E9169A6-EAD8-43EE-BAF7-78932F60A9B5}" presName="space" presStyleCnt="0"/>
      <dgm:spPr/>
    </dgm:pt>
    <dgm:pt modelId="{16D469D4-ADB4-4694-B925-2FA786D59AD4}" type="pres">
      <dgm:prSet presAssocID="{3E6A1408-2B2D-4DBF-AA94-0010DBFCA8C7}" presName="composite" presStyleCnt="0"/>
      <dgm:spPr/>
    </dgm:pt>
    <dgm:pt modelId="{23B153FF-2613-4E61-9D71-8853311CE1E2}" type="pres">
      <dgm:prSet presAssocID="{3E6A1408-2B2D-4DBF-AA94-0010DBFCA8C7}" presName="LShape" presStyleLbl="alignNode1" presStyleIdx="4" presStyleCnt="9"/>
      <dgm:spPr/>
    </dgm:pt>
    <dgm:pt modelId="{C3342A0A-34D9-49D5-A99E-1F18353336CD}" type="pres">
      <dgm:prSet presAssocID="{3E6A1408-2B2D-4DBF-AA94-0010DBFCA8C7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ED9B0A-943A-46BC-AB00-EE336389E166}" type="pres">
      <dgm:prSet presAssocID="{3E6A1408-2B2D-4DBF-AA94-0010DBFCA8C7}" presName="Triangle" presStyleLbl="alignNode1" presStyleIdx="5" presStyleCnt="9"/>
      <dgm:spPr/>
    </dgm:pt>
    <dgm:pt modelId="{448EF575-FD64-45DC-B309-443BC45E6864}" type="pres">
      <dgm:prSet presAssocID="{22920367-BFCC-4CFD-8C57-E393BFAE8F1E}" presName="sibTrans" presStyleCnt="0"/>
      <dgm:spPr/>
    </dgm:pt>
    <dgm:pt modelId="{90BA9009-F955-4F0A-910B-D9558130C86C}" type="pres">
      <dgm:prSet presAssocID="{22920367-BFCC-4CFD-8C57-E393BFAE8F1E}" presName="space" presStyleCnt="0"/>
      <dgm:spPr/>
    </dgm:pt>
    <dgm:pt modelId="{03660F68-4D85-4D02-9129-A848EF889093}" type="pres">
      <dgm:prSet presAssocID="{1ABB4CB6-EB64-424A-9FDC-1F1ABDC5D469}" presName="composite" presStyleCnt="0"/>
      <dgm:spPr/>
    </dgm:pt>
    <dgm:pt modelId="{29B72403-2404-4E2D-B9F8-066470E5A9A8}" type="pres">
      <dgm:prSet presAssocID="{1ABB4CB6-EB64-424A-9FDC-1F1ABDC5D469}" presName="LShape" presStyleLbl="alignNode1" presStyleIdx="6" presStyleCnt="9"/>
      <dgm:spPr/>
    </dgm:pt>
    <dgm:pt modelId="{22EDD0A2-60A7-4989-AE1D-4B27E50AECED}" type="pres">
      <dgm:prSet presAssocID="{1ABB4CB6-EB64-424A-9FDC-1F1ABDC5D469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FA7D1D-1452-4786-8BA6-AE70AE129A80}" type="pres">
      <dgm:prSet presAssocID="{1ABB4CB6-EB64-424A-9FDC-1F1ABDC5D469}" presName="Triangle" presStyleLbl="alignNode1" presStyleIdx="7" presStyleCnt="9"/>
      <dgm:spPr/>
    </dgm:pt>
    <dgm:pt modelId="{D9F099AB-E42C-45A0-8CA6-A6D13E5A0423}" type="pres">
      <dgm:prSet presAssocID="{F3B93591-D0F4-4433-AAFB-238BA2E0BC5D}" presName="sibTrans" presStyleCnt="0"/>
      <dgm:spPr/>
    </dgm:pt>
    <dgm:pt modelId="{2457E324-3B2C-4BEA-89D4-3D42B9E1A629}" type="pres">
      <dgm:prSet presAssocID="{F3B93591-D0F4-4433-AAFB-238BA2E0BC5D}" presName="space" presStyleCnt="0"/>
      <dgm:spPr/>
    </dgm:pt>
    <dgm:pt modelId="{AAD3E09C-B6E4-48CE-9F1D-C059D0347C8F}" type="pres">
      <dgm:prSet presAssocID="{9CDE244A-6079-450B-8F92-BED1196AFB3D}" presName="composite" presStyleCnt="0"/>
      <dgm:spPr/>
    </dgm:pt>
    <dgm:pt modelId="{31597515-C1B6-4885-BEFD-88CAF6AAB3DF}" type="pres">
      <dgm:prSet presAssocID="{9CDE244A-6079-450B-8F92-BED1196AFB3D}" presName="LShape" presStyleLbl="alignNode1" presStyleIdx="8" presStyleCnt="9"/>
      <dgm:spPr/>
    </dgm:pt>
    <dgm:pt modelId="{F15AB7CD-DABC-41F3-A020-B36F167FC162}" type="pres">
      <dgm:prSet presAssocID="{9CDE244A-6079-450B-8F92-BED1196AFB3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EFC030-5996-43D3-B48A-74AE8A2303E8}" srcId="{3D08729D-3FD4-476B-B06F-A936FC7E5B84}" destId="{2D22CB2B-C08A-4114-9B73-14E3B609C1F9}" srcOrd="0" destOrd="0" parTransId="{7E0E04EE-22FB-48F6-A834-E7D7F460072B}" sibTransId="{F3E37940-57AF-42C3-BA83-203F3EA5D8C3}"/>
    <dgm:cxn modelId="{3A074AFC-5C88-4AF3-B2AF-60E635225D86}" srcId="{3D08729D-3FD4-476B-B06F-A936FC7E5B84}" destId="{1ABB4CB6-EB64-424A-9FDC-1F1ABDC5D469}" srcOrd="3" destOrd="0" parTransId="{79BDD859-FD08-4D73-8003-D154BCF44005}" sibTransId="{F3B93591-D0F4-4433-AAFB-238BA2E0BC5D}"/>
    <dgm:cxn modelId="{BC96FFDF-0FCB-4C06-8662-2A21DE16A378}" type="presOf" srcId="{3E6A1408-2B2D-4DBF-AA94-0010DBFCA8C7}" destId="{C3342A0A-34D9-49D5-A99E-1F18353336CD}" srcOrd="0" destOrd="0" presId="urn:microsoft.com/office/officeart/2009/3/layout/StepUpProcess"/>
    <dgm:cxn modelId="{6C7C407D-6050-40BB-BD8E-F29A28278FD7}" srcId="{3D08729D-3FD4-476B-B06F-A936FC7E5B84}" destId="{3E6A1408-2B2D-4DBF-AA94-0010DBFCA8C7}" srcOrd="2" destOrd="0" parTransId="{AAAEA425-C04E-46F4-B49A-4A87A1D3B57C}" sibTransId="{22920367-BFCC-4CFD-8C57-E393BFAE8F1E}"/>
    <dgm:cxn modelId="{BCD75510-EA3A-40C9-AB30-A7547A6B74B9}" srcId="{3D08729D-3FD4-476B-B06F-A936FC7E5B84}" destId="{E1B08B31-B3CD-47E7-B0CE-2981E011B289}" srcOrd="1" destOrd="0" parTransId="{A374E7CB-0481-4172-9A15-328B4CF73BC1}" sibTransId="{4E9169A6-EAD8-43EE-BAF7-78932F60A9B5}"/>
    <dgm:cxn modelId="{2E783131-8693-4EE8-8D51-222E3006E5BF}" type="presOf" srcId="{1ABB4CB6-EB64-424A-9FDC-1F1ABDC5D469}" destId="{22EDD0A2-60A7-4989-AE1D-4B27E50AECED}" srcOrd="0" destOrd="0" presId="urn:microsoft.com/office/officeart/2009/3/layout/StepUpProcess"/>
    <dgm:cxn modelId="{A4A0D863-2450-4152-B10E-68578DAAFBCD}" type="presOf" srcId="{9CDE244A-6079-450B-8F92-BED1196AFB3D}" destId="{F15AB7CD-DABC-41F3-A020-B36F167FC162}" srcOrd="0" destOrd="0" presId="urn:microsoft.com/office/officeart/2009/3/layout/StepUpProcess"/>
    <dgm:cxn modelId="{B872A074-C7BF-410F-8EDA-6DCF1DD217B5}" srcId="{3D08729D-3FD4-476B-B06F-A936FC7E5B84}" destId="{9CDE244A-6079-450B-8F92-BED1196AFB3D}" srcOrd="4" destOrd="0" parTransId="{7184A1CA-CD2F-48A7-819A-35CFB8A6145F}" sibTransId="{15018A6E-D96F-4782-BCA5-BFDEC0C42932}"/>
    <dgm:cxn modelId="{A9CAC499-8E59-4C9E-89C5-FDB34C30FCA5}" type="presOf" srcId="{3D08729D-3FD4-476B-B06F-A936FC7E5B84}" destId="{FB93FAE0-E396-479F-BAD3-602596032370}" srcOrd="0" destOrd="0" presId="urn:microsoft.com/office/officeart/2009/3/layout/StepUpProcess"/>
    <dgm:cxn modelId="{CA732DFA-A887-46B8-8021-558B3170A79A}" type="presOf" srcId="{2D22CB2B-C08A-4114-9B73-14E3B609C1F9}" destId="{7ED44ABE-9489-438C-9F88-C23C7FF91C9C}" srcOrd="0" destOrd="0" presId="urn:microsoft.com/office/officeart/2009/3/layout/StepUpProcess"/>
    <dgm:cxn modelId="{9A9E7996-9903-48CF-8C20-6A1DD4A4A6F2}" type="presOf" srcId="{E1B08B31-B3CD-47E7-B0CE-2981E011B289}" destId="{961EC33A-188F-4ABF-A660-3A6C9538097D}" srcOrd="0" destOrd="0" presId="urn:microsoft.com/office/officeart/2009/3/layout/StepUpProcess"/>
    <dgm:cxn modelId="{A7907A3C-FA67-45FA-B570-43382F1B4E7E}" type="presParOf" srcId="{FB93FAE0-E396-479F-BAD3-602596032370}" destId="{2671F030-526C-4C60-A2E6-3A78CCD11145}" srcOrd="0" destOrd="0" presId="urn:microsoft.com/office/officeart/2009/3/layout/StepUpProcess"/>
    <dgm:cxn modelId="{75709B4E-88AF-4722-9BD4-FA33602407C2}" type="presParOf" srcId="{2671F030-526C-4C60-A2E6-3A78CCD11145}" destId="{BB90E4BD-0329-4B3A-9A76-BF3B3E4885E4}" srcOrd="0" destOrd="0" presId="urn:microsoft.com/office/officeart/2009/3/layout/StepUpProcess"/>
    <dgm:cxn modelId="{92EDC4DB-42F9-4147-B225-4E611B0A58BD}" type="presParOf" srcId="{2671F030-526C-4C60-A2E6-3A78CCD11145}" destId="{7ED44ABE-9489-438C-9F88-C23C7FF91C9C}" srcOrd="1" destOrd="0" presId="urn:microsoft.com/office/officeart/2009/3/layout/StepUpProcess"/>
    <dgm:cxn modelId="{4B7F500D-1AAD-43BE-A663-57E25256E30B}" type="presParOf" srcId="{2671F030-526C-4C60-A2E6-3A78CCD11145}" destId="{B60DB259-7B31-43AA-B2ED-1A398045C7AB}" srcOrd="2" destOrd="0" presId="urn:microsoft.com/office/officeart/2009/3/layout/StepUpProcess"/>
    <dgm:cxn modelId="{6BC12492-8061-4C0E-ACE0-410BA338DB33}" type="presParOf" srcId="{FB93FAE0-E396-479F-BAD3-602596032370}" destId="{919EC150-F4F1-41F5-8FB3-CD973E553378}" srcOrd="1" destOrd="0" presId="urn:microsoft.com/office/officeart/2009/3/layout/StepUpProcess"/>
    <dgm:cxn modelId="{4563E252-4C47-4C05-B19A-00583164DC12}" type="presParOf" srcId="{919EC150-F4F1-41F5-8FB3-CD973E553378}" destId="{E776FFED-1FA6-4484-BC59-FD6CE398BA63}" srcOrd="0" destOrd="0" presId="urn:microsoft.com/office/officeart/2009/3/layout/StepUpProcess"/>
    <dgm:cxn modelId="{76BF15D8-1F5A-43E1-B4BE-EAD911F6F196}" type="presParOf" srcId="{FB93FAE0-E396-479F-BAD3-602596032370}" destId="{3FAA45B9-6423-406E-9254-9E5E36EC6FC9}" srcOrd="2" destOrd="0" presId="urn:microsoft.com/office/officeart/2009/3/layout/StepUpProcess"/>
    <dgm:cxn modelId="{0F9A9B7E-80CC-405F-825B-18D286E6B377}" type="presParOf" srcId="{3FAA45B9-6423-406E-9254-9E5E36EC6FC9}" destId="{47CFA170-FCED-48AC-87CE-E633A24C6EB6}" srcOrd="0" destOrd="0" presId="urn:microsoft.com/office/officeart/2009/3/layout/StepUpProcess"/>
    <dgm:cxn modelId="{A2D28B20-DF46-43FC-97D3-AB92FCA5FB76}" type="presParOf" srcId="{3FAA45B9-6423-406E-9254-9E5E36EC6FC9}" destId="{961EC33A-188F-4ABF-A660-3A6C9538097D}" srcOrd="1" destOrd="0" presId="urn:microsoft.com/office/officeart/2009/3/layout/StepUpProcess"/>
    <dgm:cxn modelId="{CD84D156-9141-487B-9FF4-BBF6A8417D0A}" type="presParOf" srcId="{3FAA45B9-6423-406E-9254-9E5E36EC6FC9}" destId="{8FD70F92-BB99-4C0D-80D7-7B7DD09AC304}" srcOrd="2" destOrd="0" presId="urn:microsoft.com/office/officeart/2009/3/layout/StepUpProcess"/>
    <dgm:cxn modelId="{5FACE587-7E2F-4B6A-A103-9E1E37ACFF4D}" type="presParOf" srcId="{FB93FAE0-E396-479F-BAD3-602596032370}" destId="{CDDB1EA5-9801-43BD-9E61-07881CE4C6D1}" srcOrd="3" destOrd="0" presId="urn:microsoft.com/office/officeart/2009/3/layout/StepUpProcess"/>
    <dgm:cxn modelId="{007B4658-E67A-4993-9123-B75502752DC1}" type="presParOf" srcId="{CDDB1EA5-9801-43BD-9E61-07881CE4C6D1}" destId="{CBB5F947-5AB7-45B9-8355-5ECF69CC72E8}" srcOrd="0" destOrd="0" presId="urn:microsoft.com/office/officeart/2009/3/layout/StepUpProcess"/>
    <dgm:cxn modelId="{C93C4795-9AD6-4B1B-8BF6-76BF573A7051}" type="presParOf" srcId="{FB93FAE0-E396-479F-BAD3-602596032370}" destId="{16D469D4-ADB4-4694-B925-2FA786D59AD4}" srcOrd="4" destOrd="0" presId="urn:microsoft.com/office/officeart/2009/3/layout/StepUpProcess"/>
    <dgm:cxn modelId="{C9E041BF-2736-4003-A186-59ACA18B162B}" type="presParOf" srcId="{16D469D4-ADB4-4694-B925-2FA786D59AD4}" destId="{23B153FF-2613-4E61-9D71-8853311CE1E2}" srcOrd="0" destOrd="0" presId="urn:microsoft.com/office/officeart/2009/3/layout/StepUpProcess"/>
    <dgm:cxn modelId="{74758344-6988-4178-9FFD-B8FA6B546E19}" type="presParOf" srcId="{16D469D4-ADB4-4694-B925-2FA786D59AD4}" destId="{C3342A0A-34D9-49D5-A99E-1F18353336CD}" srcOrd="1" destOrd="0" presId="urn:microsoft.com/office/officeart/2009/3/layout/StepUpProcess"/>
    <dgm:cxn modelId="{76392C3E-161D-4F92-AFD8-5DE9B79E59CB}" type="presParOf" srcId="{16D469D4-ADB4-4694-B925-2FA786D59AD4}" destId="{24ED9B0A-943A-46BC-AB00-EE336389E166}" srcOrd="2" destOrd="0" presId="urn:microsoft.com/office/officeart/2009/3/layout/StepUpProcess"/>
    <dgm:cxn modelId="{1BCD3B5F-AA17-4010-B83D-583C2D70201C}" type="presParOf" srcId="{FB93FAE0-E396-479F-BAD3-602596032370}" destId="{448EF575-FD64-45DC-B309-443BC45E6864}" srcOrd="5" destOrd="0" presId="urn:microsoft.com/office/officeart/2009/3/layout/StepUpProcess"/>
    <dgm:cxn modelId="{5C2F1B48-FD57-4345-BA46-B611C149E34B}" type="presParOf" srcId="{448EF575-FD64-45DC-B309-443BC45E6864}" destId="{90BA9009-F955-4F0A-910B-D9558130C86C}" srcOrd="0" destOrd="0" presId="urn:microsoft.com/office/officeart/2009/3/layout/StepUpProcess"/>
    <dgm:cxn modelId="{C29406AB-6037-4F0C-825B-328266C747A0}" type="presParOf" srcId="{FB93FAE0-E396-479F-BAD3-602596032370}" destId="{03660F68-4D85-4D02-9129-A848EF889093}" srcOrd="6" destOrd="0" presId="urn:microsoft.com/office/officeart/2009/3/layout/StepUpProcess"/>
    <dgm:cxn modelId="{F67B36A1-521A-4F49-9AFA-7DE159B9C31A}" type="presParOf" srcId="{03660F68-4D85-4D02-9129-A848EF889093}" destId="{29B72403-2404-4E2D-B9F8-066470E5A9A8}" srcOrd="0" destOrd="0" presId="urn:microsoft.com/office/officeart/2009/3/layout/StepUpProcess"/>
    <dgm:cxn modelId="{C2C6CE4F-4539-444E-98BF-AB634836B665}" type="presParOf" srcId="{03660F68-4D85-4D02-9129-A848EF889093}" destId="{22EDD0A2-60A7-4989-AE1D-4B27E50AECED}" srcOrd="1" destOrd="0" presId="urn:microsoft.com/office/officeart/2009/3/layout/StepUpProcess"/>
    <dgm:cxn modelId="{4B0303E4-50DC-4E59-9C3F-11A58A026783}" type="presParOf" srcId="{03660F68-4D85-4D02-9129-A848EF889093}" destId="{A9FA7D1D-1452-4786-8BA6-AE70AE129A80}" srcOrd="2" destOrd="0" presId="urn:microsoft.com/office/officeart/2009/3/layout/StepUpProcess"/>
    <dgm:cxn modelId="{7F7F77FD-F288-44F8-8CEA-591AE1392B62}" type="presParOf" srcId="{FB93FAE0-E396-479F-BAD3-602596032370}" destId="{D9F099AB-E42C-45A0-8CA6-A6D13E5A0423}" srcOrd="7" destOrd="0" presId="urn:microsoft.com/office/officeart/2009/3/layout/StepUpProcess"/>
    <dgm:cxn modelId="{05300E7E-350A-40BD-9282-C0BA570963F0}" type="presParOf" srcId="{D9F099AB-E42C-45A0-8CA6-A6D13E5A0423}" destId="{2457E324-3B2C-4BEA-89D4-3D42B9E1A629}" srcOrd="0" destOrd="0" presId="urn:microsoft.com/office/officeart/2009/3/layout/StepUpProcess"/>
    <dgm:cxn modelId="{29486553-239B-4146-8519-6F2666EDCCC7}" type="presParOf" srcId="{FB93FAE0-E396-479F-BAD3-602596032370}" destId="{AAD3E09C-B6E4-48CE-9F1D-C059D0347C8F}" srcOrd="8" destOrd="0" presId="urn:microsoft.com/office/officeart/2009/3/layout/StepUpProcess"/>
    <dgm:cxn modelId="{D629EBA6-3D37-419E-AF41-77726135606E}" type="presParOf" srcId="{AAD3E09C-B6E4-48CE-9F1D-C059D0347C8F}" destId="{31597515-C1B6-4885-BEFD-88CAF6AAB3DF}" srcOrd="0" destOrd="0" presId="urn:microsoft.com/office/officeart/2009/3/layout/StepUpProcess"/>
    <dgm:cxn modelId="{01B8C3A9-7EDA-444B-AFAA-073489580116}" type="presParOf" srcId="{AAD3E09C-B6E4-48CE-9F1D-C059D0347C8F}" destId="{F15AB7CD-DABC-41F3-A020-B36F167FC16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9B7DA-5AC2-47E4-B756-02CDC15E7CFB}" type="doc">
      <dgm:prSet loTypeId="urn:microsoft.com/office/officeart/2005/8/layout/arrow2" loCatId="process" qsTypeId="urn:microsoft.com/office/officeart/2005/8/quickstyle/simple3" qsCatId="simple" csTypeId="urn:microsoft.com/office/officeart/2005/8/colors/colorful4" csCatId="colorful" phldr="1"/>
      <dgm:spPr/>
    </dgm:pt>
    <dgm:pt modelId="{A487CBCC-BCB6-4539-83EC-EDE89E759E56}">
      <dgm:prSet phldrT="[Texto]" custT="1"/>
      <dgm:spPr/>
      <dgm:t>
        <a:bodyPr/>
        <a:lstStyle/>
        <a:p>
          <a:r>
            <a:rPr lang="es-MX" sz="1800" b="1"/>
            <a:t>Enero - Febrero</a:t>
          </a:r>
          <a:endParaRPr lang="es-CO" sz="1800" b="1"/>
        </a:p>
      </dgm:t>
    </dgm:pt>
    <dgm:pt modelId="{7454CA23-2946-4E8F-A1B6-1709DA31DBBF}" type="parTrans" cxnId="{F1AB9DF6-3AD2-41CD-9B3B-9B766BBD732B}">
      <dgm:prSet/>
      <dgm:spPr/>
      <dgm:t>
        <a:bodyPr/>
        <a:lstStyle/>
        <a:p>
          <a:endParaRPr lang="es-CO"/>
        </a:p>
      </dgm:t>
    </dgm:pt>
    <dgm:pt modelId="{4D136D72-4DDB-455E-BCEF-BB6A368A5C39}" type="sibTrans" cxnId="{F1AB9DF6-3AD2-41CD-9B3B-9B766BBD732B}">
      <dgm:prSet/>
      <dgm:spPr/>
      <dgm:t>
        <a:bodyPr/>
        <a:lstStyle/>
        <a:p>
          <a:endParaRPr lang="es-CO"/>
        </a:p>
      </dgm:t>
    </dgm:pt>
    <dgm:pt modelId="{296C9644-425A-46AC-881B-B31302FF4110}">
      <dgm:prSet phldrT="[Texto]" custT="1"/>
      <dgm:spPr/>
      <dgm:t>
        <a:bodyPr/>
        <a:lstStyle/>
        <a:p>
          <a:r>
            <a:rPr lang="es-MX" sz="2000" b="1"/>
            <a:t>Marzo</a:t>
          </a:r>
          <a:endParaRPr lang="es-CO" sz="2000" b="1"/>
        </a:p>
      </dgm:t>
    </dgm:pt>
    <dgm:pt modelId="{2FF27F09-B640-487B-999F-906F87498C4A}" type="parTrans" cxnId="{4DF50049-5A64-41EF-8613-E83880D7C3C0}">
      <dgm:prSet/>
      <dgm:spPr/>
      <dgm:t>
        <a:bodyPr/>
        <a:lstStyle/>
        <a:p>
          <a:endParaRPr lang="es-CO"/>
        </a:p>
      </dgm:t>
    </dgm:pt>
    <dgm:pt modelId="{39EEED4E-496B-486C-8F20-F8B43598ADB5}" type="sibTrans" cxnId="{4DF50049-5A64-41EF-8613-E83880D7C3C0}">
      <dgm:prSet/>
      <dgm:spPr/>
      <dgm:t>
        <a:bodyPr/>
        <a:lstStyle/>
        <a:p>
          <a:endParaRPr lang="es-CO"/>
        </a:p>
      </dgm:t>
    </dgm:pt>
    <dgm:pt modelId="{BFD5EF3C-73BE-401C-A815-68517669DF61}">
      <dgm:prSet phldrT="[Texto]" custT="1"/>
      <dgm:spPr/>
      <dgm:t>
        <a:bodyPr/>
        <a:lstStyle/>
        <a:p>
          <a:r>
            <a:rPr lang="es-MX" sz="3200" b="1"/>
            <a:t>Agosto</a:t>
          </a:r>
          <a:endParaRPr lang="es-CO" sz="3200" b="1"/>
        </a:p>
      </dgm:t>
    </dgm:pt>
    <dgm:pt modelId="{175C9259-8D21-4B66-811D-73EBBE1FB82C}" type="parTrans" cxnId="{EB77D8A1-F418-4EBC-BCDD-E0E8FCA1E3B6}">
      <dgm:prSet/>
      <dgm:spPr/>
      <dgm:t>
        <a:bodyPr/>
        <a:lstStyle/>
        <a:p>
          <a:endParaRPr lang="es-CO"/>
        </a:p>
      </dgm:t>
    </dgm:pt>
    <dgm:pt modelId="{53FC05F0-1ACB-42B5-AD75-814AE6E6586F}" type="sibTrans" cxnId="{EB77D8A1-F418-4EBC-BCDD-E0E8FCA1E3B6}">
      <dgm:prSet/>
      <dgm:spPr/>
      <dgm:t>
        <a:bodyPr/>
        <a:lstStyle/>
        <a:p>
          <a:endParaRPr lang="es-CO"/>
        </a:p>
      </dgm:t>
    </dgm:pt>
    <dgm:pt modelId="{F1352752-D9EA-42A7-854F-3DD72A90F7E5}">
      <dgm:prSet phldrT="[Texto]" custT="1"/>
      <dgm:spPr/>
      <dgm:t>
        <a:bodyPr/>
        <a:lstStyle/>
        <a:p>
          <a:r>
            <a:rPr lang="es-MX" sz="2400" b="1"/>
            <a:t>Abril – Mayo</a:t>
          </a:r>
          <a:endParaRPr lang="es-CO" sz="2400" b="1"/>
        </a:p>
      </dgm:t>
    </dgm:pt>
    <dgm:pt modelId="{1FF155FC-87F5-41D1-8783-86CFDCD7EB09}" type="parTrans" cxnId="{B2380A11-3392-4DCE-B796-E7AAC34E05A1}">
      <dgm:prSet/>
      <dgm:spPr/>
      <dgm:t>
        <a:bodyPr/>
        <a:lstStyle/>
        <a:p>
          <a:endParaRPr lang="es-CO"/>
        </a:p>
      </dgm:t>
    </dgm:pt>
    <dgm:pt modelId="{7E9D4B98-2BC3-4978-B314-FACA1EBD7C23}" type="sibTrans" cxnId="{B2380A11-3392-4DCE-B796-E7AAC34E05A1}">
      <dgm:prSet/>
      <dgm:spPr/>
      <dgm:t>
        <a:bodyPr/>
        <a:lstStyle/>
        <a:p>
          <a:endParaRPr lang="es-CO"/>
        </a:p>
      </dgm:t>
    </dgm:pt>
    <dgm:pt modelId="{109B3388-9B6C-4994-9A49-BE07961D42C9}">
      <dgm:prSet phldrT="[Texto]" custT="1"/>
      <dgm:spPr/>
      <dgm:t>
        <a:bodyPr/>
        <a:lstStyle/>
        <a:p>
          <a:r>
            <a:rPr lang="es-MX" sz="2800" b="1"/>
            <a:t>Junio - Julio</a:t>
          </a:r>
          <a:endParaRPr lang="es-CO" sz="2800" b="1"/>
        </a:p>
      </dgm:t>
    </dgm:pt>
    <dgm:pt modelId="{52D112EB-2A45-4BD9-A1E3-D3473691AB6E}" type="parTrans" cxnId="{A5BCCE52-BFCD-4E1A-BB5C-E304B7E7F92E}">
      <dgm:prSet/>
      <dgm:spPr/>
      <dgm:t>
        <a:bodyPr/>
        <a:lstStyle/>
        <a:p>
          <a:endParaRPr lang="es-CO"/>
        </a:p>
      </dgm:t>
    </dgm:pt>
    <dgm:pt modelId="{AED98699-89B8-4326-AB1A-5B27D9698BE6}" type="sibTrans" cxnId="{A5BCCE52-BFCD-4E1A-BB5C-E304B7E7F92E}">
      <dgm:prSet/>
      <dgm:spPr/>
      <dgm:t>
        <a:bodyPr/>
        <a:lstStyle/>
        <a:p>
          <a:endParaRPr lang="es-CO"/>
        </a:p>
      </dgm:t>
    </dgm:pt>
    <dgm:pt modelId="{69017259-146D-4A86-A0C6-4A5DDEE140B0}" type="pres">
      <dgm:prSet presAssocID="{8929B7DA-5AC2-47E4-B756-02CDC15E7CFB}" presName="arrowDiagram" presStyleCnt="0">
        <dgm:presLayoutVars>
          <dgm:chMax val="5"/>
          <dgm:dir/>
          <dgm:resizeHandles val="exact"/>
        </dgm:presLayoutVars>
      </dgm:prSet>
      <dgm:spPr/>
    </dgm:pt>
    <dgm:pt modelId="{B11F997A-1FEC-4816-AC13-CFDC6D117B28}" type="pres">
      <dgm:prSet presAssocID="{8929B7DA-5AC2-47E4-B756-02CDC15E7CFB}" presName="arrow" presStyleLbl="bgShp" presStyleIdx="0" presStyleCnt="1" custScaleY="86738" custLinFactNeighborX="9519" custLinFactNeighborY="30853"/>
      <dgm:spPr/>
    </dgm:pt>
    <dgm:pt modelId="{5C31D1F3-BAC3-4322-86C9-FF0798B46F2B}" type="pres">
      <dgm:prSet presAssocID="{8929B7DA-5AC2-47E4-B756-02CDC15E7CFB}" presName="arrowDiagram5" presStyleCnt="0"/>
      <dgm:spPr/>
    </dgm:pt>
    <dgm:pt modelId="{43CCB7DE-7393-4747-9E79-E80B6E00DD60}" type="pres">
      <dgm:prSet presAssocID="{A487CBCC-BCB6-4539-83EC-EDE89E759E56}" presName="bullet5a" presStyleLbl="node1" presStyleIdx="0" presStyleCnt="5" custLinFactX="17767" custLinFactY="8699" custLinFactNeighborX="100000" custLinFactNeighborY="100000"/>
      <dgm:spPr/>
    </dgm:pt>
    <dgm:pt modelId="{C2FDA3F7-6FDD-46B2-A39B-53EB4AE47C0D}" type="pres">
      <dgm:prSet presAssocID="{A487CBCC-BCB6-4539-83EC-EDE89E759E56}" presName="textBox5a" presStyleLbl="revTx" presStyleIdx="0" presStyleCnt="5" custLinFactNeighborX="20676" custLinFactNeighborY="168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84F8C7-8843-4BCB-8D6D-560EF0AAF239}" type="pres">
      <dgm:prSet presAssocID="{296C9644-425A-46AC-881B-B31302FF4110}" presName="bullet5b" presStyleLbl="node1" presStyleIdx="1" presStyleCnt="5" custLinFactX="41803" custLinFactY="15759" custLinFactNeighborX="100000" custLinFactNeighborY="100000"/>
      <dgm:spPr/>
    </dgm:pt>
    <dgm:pt modelId="{A57AFED2-F66C-4DEF-8417-51B5EB55F160}" type="pres">
      <dgm:prSet presAssocID="{296C9644-425A-46AC-881B-B31302FF4110}" presName="textBox5b" presStyleLbl="revTx" presStyleIdx="1" presStyleCnt="5" custScaleY="56918" custLinFactNeighborX="31385" custLinFactNeighborY="107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78ED25-E745-4F0B-8D64-C6212A8BC656}" type="pres">
      <dgm:prSet presAssocID="{F1352752-D9EA-42A7-854F-3DD72A90F7E5}" presName="bullet5c" presStyleLbl="node1" presStyleIdx="2" presStyleCnt="5" custLinFactX="63968" custLinFactY="6349" custLinFactNeighborX="100000" custLinFactNeighborY="100000"/>
      <dgm:spPr/>
    </dgm:pt>
    <dgm:pt modelId="{2EA33ED6-A355-4E8E-8779-8FD6A6259DAC}" type="pres">
      <dgm:prSet presAssocID="{F1352752-D9EA-42A7-854F-3DD72A90F7E5}" presName="textBox5c" presStyleLbl="revTx" presStyleIdx="2" presStyleCnt="5" custScaleY="60798" custLinFactNeighborX="34502" custLinFactNeighborY="86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7F1B7-E121-4E79-A3CA-6CC3E54593A6}" type="pres">
      <dgm:prSet presAssocID="{109B3388-9B6C-4994-9A49-BE07961D42C9}" presName="bullet5d" presStyleLbl="node1" presStyleIdx="3" presStyleCnt="5" custLinFactX="66350" custLinFactY="10038" custLinFactNeighborX="100000" custLinFactNeighborY="100000"/>
      <dgm:spPr/>
    </dgm:pt>
    <dgm:pt modelId="{418F83A2-1602-471E-B091-8F7A79AE2322}" type="pres">
      <dgm:prSet presAssocID="{109B3388-9B6C-4994-9A49-BE07961D42C9}" presName="textBox5d" presStyleLbl="revTx" presStyleIdx="3" presStyleCnt="5" custScaleY="70206" custLinFactNeighborX="30212" custLinFactNeighborY="152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F85665-22AB-4E54-9596-394085D09CD9}" type="pres">
      <dgm:prSet presAssocID="{BFD5EF3C-73BE-401C-A815-68517669DF61}" presName="bullet5e" presStyleLbl="node1" presStyleIdx="4" presStyleCnt="5" custLinFactX="4882" custLinFactNeighborX="100000" custLinFactNeighborY="89673"/>
      <dgm:spPr/>
    </dgm:pt>
    <dgm:pt modelId="{8CBE2B6F-8422-456C-8ED2-621E7B614E61}" type="pres">
      <dgm:prSet presAssocID="{BFD5EF3C-73BE-401C-A815-68517669DF61}" presName="textBox5e" presStyleLbl="revTx" presStyleIdx="4" presStyleCnt="5" custScaleX="94814" custScaleY="41807" custLinFactNeighborX="4167" custLinFactNeighborY="63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906921-874C-4B9A-A558-13C28606CF67}" type="presOf" srcId="{8929B7DA-5AC2-47E4-B756-02CDC15E7CFB}" destId="{69017259-146D-4A86-A0C6-4A5DDEE140B0}" srcOrd="0" destOrd="0" presId="urn:microsoft.com/office/officeart/2005/8/layout/arrow2"/>
    <dgm:cxn modelId="{8F7747FB-5C8F-4CD7-A3DF-27579828B9BC}" type="presOf" srcId="{109B3388-9B6C-4994-9A49-BE07961D42C9}" destId="{418F83A2-1602-471E-B091-8F7A79AE2322}" srcOrd="0" destOrd="0" presId="urn:microsoft.com/office/officeart/2005/8/layout/arrow2"/>
    <dgm:cxn modelId="{B2380A11-3392-4DCE-B796-E7AAC34E05A1}" srcId="{8929B7DA-5AC2-47E4-B756-02CDC15E7CFB}" destId="{F1352752-D9EA-42A7-854F-3DD72A90F7E5}" srcOrd="2" destOrd="0" parTransId="{1FF155FC-87F5-41D1-8783-86CFDCD7EB09}" sibTransId="{7E9D4B98-2BC3-4978-B314-FACA1EBD7C23}"/>
    <dgm:cxn modelId="{44215ACE-27E4-4B02-A210-F5B657298C21}" type="presOf" srcId="{BFD5EF3C-73BE-401C-A815-68517669DF61}" destId="{8CBE2B6F-8422-456C-8ED2-621E7B614E61}" srcOrd="0" destOrd="0" presId="urn:microsoft.com/office/officeart/2005/8/layout/arrow2"/>
    <dgm:cxn modelId="{EB77D8A1-F418-4EBC-BCDD-E0E8FCA1E3B6}" srcId="{8929B7DA-5AC2-47E4-B756-02CDC15E7CFB}" destId="{BFD5EF3C-73BE-401C-A815-68517669DF61}" srcOrd="4" destOrd="0" parTransId="{175C9259-8D21-4B66-811D-73EBBE1FB82C}" sibTransId="{53FC05F0-1ACB-42B5-AD75-814AE6E6586F}"/>
    <dgm:cxn modelId="{A5BCCE52-BFCD-4E1A-BB5C-E304B7E7F92E}" srcId="{8929B7DA-5AC2-47E4-B756-02CDC15E7CFB}" destId="{109B3388-9B6C-4994-9A49-BE07961D42C9}" srcOrd="3" destOrd="0" parTransId="{52D112EB-2A45-4BD9-A1E3-D3473691AB6E}" sibTransId="{AED98699-89B8-4326-AB1A-5B27D9698BE6}"/>
    <dgm:cxn modelId="{4DF50049-5A64-41EF-8613-E83880D7C3C0}" srcId="{8929B7DA-5AC2-47E4-B756-02CDC15E7CFB}" destId="{296C9644-425A-46AC-881B-B31302FF4110}" srcOrd="1" destOrd="0" parTransId="{2FF27F09-B640-487B-999F-906F87498C4A}" sibTransId="{39EEED4E-496B-486C-8F20-F8B43598ADB5}"/>
    <dgm:cxn modelId="{222950EB-0602-4ECB-A6D8-4996D45CA17A}" type="presOf" srcId="{A487CBCC-BCB6-4539-83EC-EDE89E759E56}" destId="{C2FDA3F7-6FDD-46B2-A39B-53EB4AE47C0D}" srcOrd="0" destOrd="0" presId="urn:microsoft.com/office/officeart/2005/8/layout/arrow2"/>
    <dgm:cxn modelId="{67AE26B0-46E4-4963-8A20-3C9C0AA54F2A}" type="presOf" srcId="{F1352752-D9EA-42A7-854F-3DD72A90F7E5}" destId="{2EA33ED6-A355-4E8E-8779-8FD6A6259DAC}" srcOrd="0" destOrd="0" presId="urn:microsoft.com/office/officeart/2005/8/layout/arrow2"/>
    <dgm:cxn modelId="{B999FEEA-CD31-4C12-A1F9-58B86839D850}" type="presOf" srcId="{296C9644-425A-46AC-881B-B31302FF4110}" destId="{A57AFED2-F66C-4DEF-8417-51B5EB55F160}" srcOrd="0" destOrd="0" presId="urn:microsoft.com/office/officeart/2005/8/layout/arrow2"/>
    <dgm:cxn modelId="{F1AB9DF6-3AD2-41CD-9B3B-9B766BBD732B}" srcId="{8929B7DA-5AC2-47E4-B756-02CDC15E7CFB}" destId="{A487CBCC-BCB6-4539-83EC-EDE89E759E56}" srcOrd="0" destOrd="0" parTransId="{7454CA23-2946-4E8F-A1B6-1709DA31DBBF}" sibTransId="{4D136D72-4DDB-455E-BCEF-BB6A368A5C39}"/>
    <dgm:cxn modelId="{96E43193-B114-4573-9269-C7EDCF5E9F72}" type="presParOf" srcId="{69017259-146D-4A86-A0C6-4A5DDEE140B0}" destId="{B11F997A-1FEC-4816-AC13-CFDC6D117B28}" srcOrd="0" destOrd="0" presId="urn:microsoft.com/office/officeart/2005/8/layout/arrow2"/>
    <dgm:cxn modelId="{AE76E342-DA24-4A15-BB9C-36B13ED0ACA9}" type="presParOf" srcId="{69017259-146D-4A86-A0C6-4A5DDEE140B0}" destId="{5C31D1F3-BAC3-4322-86C9-FF0798B46F2B}" srcOrd="1" destOrd="0" presId="urn:microsoft.com/office/officeart/2005/8/layout/arrow2"/>
    <dgm:cxn modelId="{A4BAD5F2-9F21-4611-A81B-BCA8B5C5EE07}" type="presParOf" srcId="{5C31D1F3-BAC3-4322-86C9-FF0798B46F2B}" destId="{43CCB7DE-7393-4747-9E79-E80B6E00DD60}" srcOrd="0" destOrd="0" presId="urn:microsoft.com/office/officeart/2005/8/layout/arrow2"/>
    <dgm:cxn modelId="{422F17A0-F2BE-4431-89DA-8FF7360C09CD}" type="presParOf" srcId="{5C31D1F3-BAC3-4322-86C9-FF0798B46F2B}" destId="{C2FDA3F7-6FDD-46B2-A39B-53EB4AE47C0D}" srcOrd="1" destOrd="0" presId="urn:microsoft.com/office/officeart/2005/8/layout/arrow2"/>
    <dgm:cxn modelId="{2EC752D1-6103-4CAF-BA5D-72EB3B68AF43}" type="presParOf" srcId="{5C31D1F3-BAC3-4322-86C9-FF0798B46F2B}" destId="{0884F8C7-8843-4BCB-8D6D-560EF0AAF239}" srcOrd="2" destOrd="0" presId="urn:microsoft.com/office/officeart/2005/8/layout/arrow2"/>
    <dgm:cxn modelId="{B481A83A-AC89-4BBF-9EB7-DE341B40A79F}" type="presParOf" srcId="{5C31D1F3-BAC3-4322-86C9-FF0798B46F2B}" destId="{A57AFED2-F66C-4DEF-8417-51B5EB55F160}" srcOrd="3" destOrd="0" presId="urn:microsoft.com/office/officeart/2005/8/layout/arrow2"/>
    <dgm:cxn modelId="{F46312B4-0661-44A0-AA46-8CD1660C96E6}" type="presParOf" srcId="{5C31D1F3-BAC3-4322-86C9-FF0798B46F2B}" destId="{4378ED25-E745-4F0B-8D64-C6212A8BC656}" srcOrd="4" destOrd="0" presId="urn:microsoft.com/office/officeart/2005/8/layout/arrow2"/>
    <dgm:cxn modelId="{13912DF0-F4A9-4E7C-A0F8-88B981D92764}" type="presParOf" srcId="{5C31D1F3-BAC3-4322-86C9-FF0798B46F2B}" destId="{2EA33ED6-A355-4E8E-8779-8FD6A6259DAC}" srcOrd="5" destOrd="0" presId="urn:microsoft.com/office/officeart/2005/8/layout/arrow2"/>
    <dgm:cxn modelId="{7EEDA78E-E700-4007-A84A-2C7D8730317C}" type="presParOf" srcId="{5C31D1F3-BAC3-4322-86C9-FF0798B46F2B}" destId="{AC07F1B7-E121-4E79-A3CA-6CC3E54593A6}" srcOrd="6" destOrd="0" presId="urn:microsoft.com/office/officeart/2005/8/layout/arrow2"/>
    <dgm:cxn modelId="{C926651C-F849-4552-B1B8-8831B18312A7}" type="presParOf" srcId="{5C31D1F3-BAC3-4322-86C9-FF0798B46F2B}" destId="{418F83A2-1602-471E-B091-8F7A79AE2322}" srcOrd="7" destOrd="0" presId="urn:microsoft.com/office/officeart/2005/8/layout/arrow2"/>
    <dgm:cxn modelId="{8E71C873-13F1-44C2-9618-6B24CE00AF30}" type="presParOf" srcId="{5C31D1F3-BAC3-4322-86C9-FF0798B46F2B}" destId="{F8F85665-22AB-4E54-9596-394085D09CD9}" srcOrd="8" destOrd="0" presId="urn:microsoft.com/office/officeart/2005/8/layout/arrow2"/>
    <dgm:cxn modelId="{5444EF2D-E4DB-417A-9FA9-C01560D3CA38}" type="presParOf" srcId="{5C31D1F3-BAC3-4322-86C9-FF0798B46F2B}" destId="{8CBE2B6F-8422-456C-8ED2-621E7B614E6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0E4BD-0329-4B3A-9A76-BF3B3E4885E4}">
      <dsp:nvSpPr>
        <dsp:cNvPr id="0" name=""/>
        <dsp:cNvSpPr/>
      </dsp:nvSpPr>
      <dsp:spPr>
        <a:xfrm rot="5400000">
          <a:off x="300557" y="2562715"/>
          <a:ext cx="900397" cy="14982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D44ABE-9489-438C-9F88-C23C7FF91C9C}">
      <dsp:nvSpPr>
        <dsp:cNvPr id="0" name=""/>
        <dsp:cNvSpPr/>
      </dsp:nvSpPr>
      <dsp:spPr>
        <a:xfrm>
          <a:off x="150258" y="3010366"/>
          <a:ext cx="1352620" cy="118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kern="1200"/>
            <a:t>Convocatoria de mesa de </a:t>
          </a:r>
          <a:r>
            <a:rPr lang="es-MX" sz="1200" b="1" kern="1200"/>
            <a:t>expertos en temas de transporte sostenible</a:t>
          </a:r>
          <a:r>
            <a:rPr lang="es-MX" sz="1200" b="0" kern="1200"/>
            <a:t> y planeación urbana.</a:t>
          </a:r>
          <a:endParaRPr lang="es-CO" sz="1200" b="0" kern="1200"/>
        </a:p>
      </dsp:txBody>
      <dsp:txXfrm>
        <a:off x="150258" y="3010366"/>
        <a:ext cx="1352620" cy="1185650"/>
      </dsp:txXfrm>
    </dsp:sp>
    <dsp:sp modelId="{B60DB259-7B31-43AA-B2ED-1A398045C7AB}">
      <dsp:nvSpPr>
        <dsp:cNvPr id="0" name=""/>
        <dsp:cNvSpPr/>
      </dsp:nvSpPr>
      <dsp:spPr>
        <a:xfrm>
          <a:off x="1247667" y="2452413"/>
          <a:ext cx="255211" cy="25521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1299462"/>
                <a:satOff val="-5996"/>
                <a:lumOff val="22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299462"/>
                <a:satOff val="-5996"/>
                <a:lumOff val="22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299462"/>
                <a:satOff val="-5996"/>
                <a:lumOff val="22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299462"/>
              <a:satOff val="-5996"/>
              <a:lumOff val="2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CFA170-FCED-48AC-87CE-E633A24C6EB6}">
      <dsp:nvSpPr>
        <dsp:cNvPr id="0" name=""/>
        <dsp:cNvSpPr/>
      </dsp:nvSpPr>
      <dsp:spPr>
        <a:xfrm rot="5400000">
          <a:off x="1956428" y="2152968"/>
          <a:ext cx="900397" cy="14982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1EC33A-188F-4ABF-A660-3A6C9538097D}">
      <dsp:nvSpPr>
        <dsp:cNvPr id="0" name=""/>
        <dsp:cNvSpPr/>
      </dsp:nvSpPr>
      <dsp:spPr>
        <a:xfrm>
          <a:off x="1806130" y="2600619"/>
          <a:ext cx="1352620" cy="118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Identificación de actores clave y aliados, entre los cuales pueden estar colectivos bici, secretaría de la mujer, y gremios de comerciantes</a:t>
          </a:r>
          <a:r>
            <a:rPr lang="es-MX" sz="1100" kern="1200"/>
            <a:t> </a:t>
          </a:r>
          <a:endParaRPr lang="es-CO" sz="1100" kern="1200"/>
        </a:p>
      </dsp:txBody>
      <dsp:txXfrm>
        <a:off x="1806130" y="2600619"/>
        <a:ext cx="1352620" cy="1185650"/>
      </dsp:txXfrm>
    </dsp:sp>
    <dsp:sp modelId="{8FD70F92-BB99-4C0D-80D7-7B7DD09AC304}">
      <dsp:nvSpPr>
        <dsp:cNvPr id="0" name=""/>
        <dsp:cNvSpPr/>
      </dsp:nvSpPr>
      <dsp:spPr>
        <a:xfrm>
          <a:off x="2903538" y="2042666"/>
          <a:ext cx="255211" cy="25521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3898385"/>
                <a:satOff val="-17988"/>
                <a:lumOff val="6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898385"/>
                <a:satOff val="-17988"/>
                <a:lumOff val="6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898385"/>
                <a:satOff val="-17988"/>
                <a:lumOff val="6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898385"/>
              <a:satOff val="-17988"/>
              <a:lumOff val="6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B153FF-2613-4E61-9D71-8853311CE1E2}">
      <dsp:nvSpPr>
        <dsp:cNvPr id="0" name=""/>
        <dsp:cNvSpPr/>
      </dsp:nvSpPr>
      <dsp:spPr>
        <a:xfrm rot="5400000">
          <a:off x="3612300" y="1743221"/>
          <a:ext cx="900397" cy="14982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3342A0A-34D9-49D5-A99E-1F18353336CD}">
      <dsp:nvSpPr>
        <dsp:cNvPr id="0" name=""/>
        <dsp:cNvSpPr/>
      </dsp:nvSpPr>
      <dsp:spPr>
        <a:xfrm>
          <a:off x="3462001" y="2190872"/>
          <a:ext cx="1352620" cy="118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Convocatoria y socialización son actores clave y organizaciones aliadas</a:t>
          </a:r>
          <a:endParaRPr lang="es-CO" sz="1200" kern="1200"/>
        </a:p>
      </dsp:txBody>
      <dsp:txXfrm>
        <a:off x="3462001" y="2190872"/>
        <a:ext cx="1352620" cy="1185650"/>
      </dsp:txXfrm>
    </dsp:sp>
    <dsp:sp modelId="{24ED9B0A-943A-46BC-AB00-EE336389E166}">
      <dsp:nvSpPr>
        <dsp:cNvPr id="0" name=""/>
        <dsp:cNvSpPr/>
      </dsp:nvSpPr>
      <dsp:spPr>
        <a:xfrm>
          <a:off x="4559410" y="1632919"/>
          <a:ext cx="255211" cy="25521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6497308"/>
                <a:satOff val="-29980"/>
                <a:lumOff val="11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497308"/>
                <a:satOff val="-29980"/>
                <a:lumOff val="11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497308"/>
                <a:satOff val="-29980"/>
                <a:lumOff val="11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497308"/>
              <a:satOff val="-29980"/>
              <a:lumOff val="11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B72403-2404-4E2D-B9F8-066470E5A9A8}">
      <dsp:nvSpPr>
        <dsp:cNvPr id="0" name=""/>
        <dsp:cNvSpPr/>
      </dsp:nvSpPr>
      <dsp:spPr>
        <a:xfrm rot="5400000">
          <a:off x="5268171" y="1333474"/>
          <a:ext cx="900397" cy="14982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EDD0A2-60A7-4989-AE1D-4B27E50AECED}">
      <dsp:nvSpPr>
        <dsp:cNvPr id="0" name=""/>
        <dsp:cNvSpPr/>
      </dsp:nvSpPr>
      <dsp:spPr>
        <a:xfrm>
          <a:off x="5117872" y="1781125"/>
          <a:ext cx="1352620" cy="118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Convocatoria y socialización con vecinos del sector y demás interesados</a:t>
          </a:r>
          <a:endParaRPr lang="es-CO" sz="1200" kern="1200"/>
        </a:p>
      </dsp:txBody>
      <dsp:txXfrm>
        <a:off x="5117872" y="1781125"/>
        <a:ext cx="1352620" cy="1185650"/>
      </dsp:txXfrm>
    </dsp:sp>
    <dsp:sp modelId="{A9FA7D1D-1452-4786-8BA6-AE70AE129A80}">
      <dsp:nvSpPr>
        <dsp:cNvPr id="0" name=""/>
        <dsp:cNvSpPr/>
      </dsp:nvSpPr>
      <dsp:spPr>
        <a:xfrm>
          <a:off x="6215281" y="1223172"/>
          <a:ext cx="255211" cy="25521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9096231"/>
                <a:satOff val="-41972"/>
                <a:lumOff val="154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096231"/>
                <a:satOff val="-41972"/>
                <a:lumOff val="154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096231"/>
                <a:satOff val="-41972"/>
                <a:lumOff val="154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096231"/>
              <a:satOff val="-41972"/>
              <a:lumOff val="15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597515-C1B6-4885-BEFD-88CAF6AAB3DF}">
      <dsp:nvSpPr>
        <dsp:cNvPr id="0" name=""/>
        <dsp:cNvSpPr/>
      </dsp:nvSpPr>
      <dsp:spPr>
        <a:xfrm rot="5400000">
          <a:off x="6924042" y="923727"/>
          <a:ext cx="900397" cy="149824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5AB7CD-DABC-41F3-A020-B36F167FC162}">
      <dsp:nvSpPr>
        <dsp:cNvPr id="0" name=""/>
        <dsp:cNvSpPr/>
      </dsp:nvSpPr>
      <dsp:spPr>
        <a:xfrm>
          <a:off x="6773744" y="1371378"/>
          <a:ext cx="1352620" cy="118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Identificación de observaciones y respuesta a inquietudes</a:t>
          </a:r>
          <a:endParaRPr lang="es-CO" sz="1200" kern="1200"/>
        </a:p>
      </dsp:txBody>
      <dsp:txXfrm>
        <a:off x="6773744" y="1371378"/>
        <a:ext cx="1352620" cy="1185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F997A-1FEC-4816-AC13-CFDC6D117B28}">
      <dsp:nvSpPr>
        <dsp:cNvPr id="0" name=""/>
        <dsp:cNvSpPr/>
      </dsp:nvSpPr>
      <dsp:spPr>
        <a:xfrm>
          <a:off x="0" y="843433"/>
          <a:ext cx="8439639" cy="457523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CCB7DE-7393-4747-9E79-E80B6E00DD60}">
      <dsp:nvSpPr>
        <dsp:cNvPr id="0" name=""/>
        <dsp:cNvSpPr/>
      </dsp:nvSpPr>
      <dsp:spPr>
        <a:xfrm>
          <a:off x="1059903" y="4030380"/>
          <a:ext cx="194111" cy="1941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FDA3F7-6FDD-46B2-A39B-53EB4AE47C0D}">
      <dsp:nvSpPr>
        <dsp:cNvPr id="0" name=""/>
        <dsp:cNvSpPr/>
      </dsp:nvSpPr>
      <dsp:spPr>
        <a:xfrm>
          <a:off x="1156952" y="4127383"/>
          <a:ext cx="1105592" cy="125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5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/>
            <a:t>Enero - Febrero</a:t>
          </a:r>
          <a:endParaRPr lang="es-CO" sz="1800" b="1" kern="1200"/>
        </a:p>
      </dsp:txBody>
      <dsp:txXfrm>
        <a:off x="1156952" y="4127383"/>
        <a:ext cx="1105592" cy="1255396"/>
      </dsp:txXfrm>
    </dsp:sp>
    <dsp:sp modelId="{0884F8C7-8843-4BCB-8D6D-560EF0AAF239}">
      <dsp:nvSpPr>
        <dsp:cNvPr id="0" name=""/>
        <dsp:cNvSpPr/>
      </dsp:nvSpPr>
      <dsp:spPr>
        <a:xfrm>
          <a:off x="2312875" y="3161498"/>
          <a:ext cx="303827" cy="303827"/>
        </a:xfrm>
        <a:prstGeom prst="ellipse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7AFED2-F66C-4DEF-8417-51B5EB55F160}">
      <dsp:nvSpPr>
        <dsp:cNvPr id="0" name=""/>
        <dsp:cNvSpPr/>
      </dsp:nvSpPr>
      <dsp:spPr>
        <a:xfrm>
          <a:off x="2473650" y="3675820"/>
          <a:ext cx="1400980" cy="125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99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/>
            <a:t>Marzo</a:t>
          </a:r>
          <a:endParaRPr lang="es-CO" sz="2000" b="1" kern="1200"/>
        </a:p>
      </dsp:txBody>
      <dsp:txXfrm>
        <a:off x="2473650" y="3675820"/>
        <a:ext cx="1400980" cy="1257962"/>
      </dsp:txXfrm>
    </dsp:sp>
    <dsp:sp modelId="{4378ED25-E745-4F0B-8D64-C6212A8BC656}">
      <dsp:nvSpPr>
        <dsp:cNvPr id="0" name=""/>
        <dsp:cNvSpPr/>
      </dsp:nvSpPr>
      <dsp:spPr>
        <a:xfrm>
          <a:off x="3896620" y="2435683"/>
          <a:ext cx="405102" cy="405102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A33ED6-A355-4E8E-8779-8FD6A6259DAC}">
      <dsp:nvSpPr>
        <dsp:cNvPr id="0" name=""/>
        <dsp:cNvSpPr/>
      </dsp:nvSpPr>
      <dsp:spPr>
        <a:xfrm>
          <a:off x="3996919" y="3043438"/>
          <a:ext cx="1628850" cy="180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65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/>
            <a:t>Abril – Mayo</a:t>
          </a:r>
          <a:endParaRPr lang="es-CO" sz="2400" b="1" kern="1200"/>
        </a:p>
      </dsp:txBody>
      <dsp:txXfrm>
        <a:off x="3996919" y="3043438"/>
        <a:ext cx="1628850" cy="1802310"/>
      </dsp:txXfrm>
    </dsp:sp>
    <dsp:sp modelId="{AC07F1B7-E121-4E79-A3CA-6CC3E54593A6}">
      <dsp:nvSpPr>
        <dsp:cNvPr id="0" name=""/>
        <dsp:cNvSpPr/>
      </dsp:nvSpPr>
      <dsp:spPr>
        <a:xfrm>
          <a:off x="5672593" y="1951890"/>
          <a:ext cx="523257" cy="523257"/>
        </a:xfrm>
        <a:prstGeom prst="ellipse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8F83A2-1602-471E-B091-8F7A79AE2322}">
      <dsp:nvSpPr>
        <dsp:cNvPr id="0" name=""/>
        <dsp:cNvSpPr/>
      </dsp:nvSpPr>
      <dsp:spPr>
        <a:xfrm>
          <a:off x="5573740" y="2702030"/>
          <a:ext cx="1687927" cy="248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3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/>
            <a:t>Junio - Julio</a:t>
          </a:r>
          <a:endParaRPr lang="es-CO" sz="2800" b="1" kern="1200"/>
        </a:p>
      </dsp:txBody>
      <dsp:txXfrm>
        <a:off x="5573740" y="2702030"/>
        <a:ext cx="1687927" cy="2481149"/>
      </dsp:txXfrm>
    </dsp:sp>
    <dsp:sp modelId="{F8F85665-22AB-4E54-9596-394085D09CD9}">
      <dsp:nvSpPr>
        <dsp:cNvPr id="0" name=""/>
        <dsp:cNvSpPr/>
      </dsp:nvSpPr>
      <dsp:spPr>
        <a:xfrm>
          <a:off x="7117626" y="1554113"/>
          <a:ext cx="666731" cy="666731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BE2B6F-8422-456C-8ED2-621E7B614E61}">
      <dsp:nvSpPr>
        <dsp:cNvPr id="0" name=""/>
        <dsp:cNvSpPr/>
      </dsp:nvSpPr>
      <dsp:spPr>
        <a:xfrm>
          <a:off x="6839247" y="2665368"/>
          <a:ext cx="1600391" cy="1623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287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/>
            <a:t>Agosto</a:t>
          </a:r>
          <a:endParaRPr lang="es-CO" sz="3200" b="1" kern="1200"/>
        </a:p>
      </dsp:txBody>
      <dsp:txXfrm>
        <a:off x="6839247" y="2665368"/>
        <a:ext cx="1600391" cy="1623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695D9-5661-4DEF-8917-08C9B31F2E01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9C623-9E6A-4489-BF31-B28EC9AEF6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45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473A7-8152-4FAB-BE1D-251623DAFB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473A7-8152-4FAB-BE1D-251623DAFB7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5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Pendiente Sebastián verificar de qué mes a qué mes va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1F5D-6B2F-4105-AC35-075DC1A44AF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03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Pendiente Sebastián verificar de qué mes a qué mes va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1F5D-6B2F-4105-AC35-075DC1A44AF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537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E4830-B253-467D-AC48-A3EBACFD67BC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580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B51601-EAA0-4E6D-A629-C828B03C8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799A0D-FE8F-4B9E-9838-CD2E1C758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DF4E2-B3BE-4DB3-A7C0-F432C0252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2F0E1-A188-41B0-AC8E-3D898C46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2E50C8-3AE0-4601-B11F-9BDC1BFD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41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467B2-A1EC-40F0-820B-8C761C55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19E6FE-03E1-4137-A895-A20854E9E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8AFDC1-A657-480A-92A9-DF49E459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271559-3FC6-4233-A172-82EB5A94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0E9291-61E7-4189-9B1B-E391E257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4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D642F8-6E7E-4FC4-A235-E3E4B48F2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FD637C-3DDC-4827-859F-0EAEB6F01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55429-B65E-4DC9-BF0E-161F0F43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23F284-CD8E-42CB-A49E-2EEADA27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31F773-0FA8-4786-BE95-5F81BE40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47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450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233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878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0758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982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9853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730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53A71-3282-4821-BA8E-3EAD7963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8D19F6-8F75-4F74-AF3C-24DAC0668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5E456C-2562-4000-8BB6-C080F88B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8A0F9-4116-436E-93F3-FEFAD5EF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47FAB-A455-4F1A-B5BE-5D6C8D98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31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242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5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153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Page </a:t>
            </a:r>
            <a:fld id="{668DA04B-DAC9-4302-BF72-65719499B64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9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ABAD-D539-4F89-8D8E-9AA56631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B2079A-0D22-4736-9033-76D9DCF56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CD2ED-E2AC-4CBC-BAEB-6F8FA3B7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CF7A4D-90BB-4A2A-9A64-8E5DA36F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56BF5B-C2D8-4D2B-B4FE-C9F7570D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20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78A96-5AD7-4B2B-9902-69308CDD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AA5618-5E81-44D6-B47A-E874F8970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99C3CC-9A41-4340-9037-F30D6C862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B6E985-CA9B-470A-A6E4-F4A8C795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EE8F97-7032-4CCE-8F2D-71E321D2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06BD52-EA2A-4552-B6C8-C4DF2856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1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E273B-80C7-48CC-97EB-8C520EE6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C75A3-B9B0-4D01-9482-2FE6F484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74A427-0F31-4A2C-A95F-F8AB99A63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6647AF-B2FA-4F84-B79C-D6C05452C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29B3AA-399F-457F-8B21-156FDB041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2DEB98-EE54-4C2C-9D27-5375BCA6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694BC5-5BE8-4958-89EF-DF21029B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957F39E-76A6-4DA0-AF16-29D8485F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98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B0636-1A49-4AD9-894E-AF300EFA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26D63B-E065-47F4-9EBC-C342637A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F13609-16AA-4C40-8801-089CE343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3DA4CC-77F1-4E41-AD10-018C439A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79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41D8C3B-0F45-4A0F-A948-2F2B563DA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79E603-8A8E-4A62-9CD6-46EF338B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FA69ED-8F4E-4C0B-81E8-BAC5EDF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3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3FC1A-7534-4371-90DE-ED0CCBE4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E7A6D5-6A6F-475E-AED7-ECF054FDF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CC32F-8E3B-40B1-AB72-066C3A8DD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3D22D3-5FAA-4CB3-9001-8D05DE92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2D976F-B4C9-43F7-8263-9F55F253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4770AF-7D15-407F-B451-8E330E92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64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B11F3-BF9B-47C3-B176-6B2D366A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48F9AF-A3A9-4B42-BEDA-A6776F17A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C0A078-0A4E-4A4E-9D3D-E1B96FADC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D141A0-6EF4-4406-AB49-2C6C3C29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8CE8E0-AB40-49E7-B10F-82899D8F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FA8DF5-2847-4598-9D80-C3921CE7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66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DB744C-2B56-4C57-B527-FB3DF566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4716A4-5147-4D0E-AC58-F0957111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B2C32D-306A-48F4-BC90-3421A9140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C28B5-8713-4597-ACCC-F9B96D974D62}" type="datetimeFigureOut">
              <a:rPr lang="es-ES" smtClean="0"/>
              <a:t>25/02/2020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68D98E-6552-4D21-BC39-DF6883F3B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E5C69-C317-4EA0-886A-89571B4F8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8EAE-A54E-48B9-A4AF-81C2409D35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86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423B9-B096-4596-BE59-BF8943F1918E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604F3-C9DB-427B-9B2D-4141083318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247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" Target="slide10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jpe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C7F509-F4DD-4358-BE6E-4D5E8248F9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A4FAFA-1694-4FDA-958B-711DDF13419F}"/>
              </a:ext>
            </a:extLst>
          </p:cNvPr>
          <p:cNvSpPr txBox="1"/>
          <p:nvPr/>
        </p:nvSpPr>
        <p:spPr>
          <a:xfrm>
            <a:off x="518774" y="2048249"/>
            <a:ext cx="4346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3200" b="1" dirty="0">
              <a:solidFill>
                <a:schemeClr val="bg1"/>
              </a:solidFill>
            </a:endParaRPr>
          </a:p>
          <a:p>
            <a:r>
              <a:rPr lang="es-CO" sz="2800" b="1" dirty="0">
                <a:solidFill>
                  <a:schemeClr val="bg1"/>
                </a:solidFill>
              </a:rPr>
              <a:t>Empresa Metro de Bogotá</a:t>
            </a:r>
          </a:p>
          <a:p>
            <a:r>
              <a:rPr lang="es-CO" sz="2000" b="1" dirty="0">
                <a:solidFill>
                  <a:schemeClr val="bg1"/>
                </a:solidFill>
              </a:rPr>
              <a:t>Martes 25 de febrero de 2020</a:t>
            </a:r>
          </a:p>
        </p:txBody>
      </p:sp>
    </p:spTree>
    <p:extLst>
      <p:ext uri="{BB962C8B-B14F-4D97-AF65-F5344CB8AC3E}">
        <p14:creationId xmlns:p14="http://schemas.microsoft.com/office/powerpoint/2010/main" val="2221171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05782B-23CF-4FB9-BE8F-8C696136A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>
          <a:xfrm>
            <a:off x="0" y="-120316"/>
            <a:ext cx="12192000" cy="57972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2E22D2-E069-4C36-81D6-588670700F41}"/>
              </a:ext>
            </a:extLst>
          </p:cNvPr>
          <p:cNvSpPr txBox="1"/>
          <p:nvPr/>
        </p:nvSpPr>
        <p:spPr>
          <a:xfrm>
            <a:off x="532715" y="2280826"/>
            <a:ext cx="432881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>
                <a:solidFill>
                  <a:schemeClr val="bg1"/>
                </a:solidFill>
              </a:rPr>
              <a:t>Avenida Caracas, </a:t>
            </a:r>
          </a:p>
          <a:p>
            <a:r>
              <a:rPr lang="es-CO" sz="3200" b="1">
                <a:solidFill>
                  <a:schemeClr val="bg1"/>
                </a:solidFill>
              </a:rPr>
              <a:t>Un corredor integral</a:t>
            </a:r>
          </a:p>
          <a:p>
            <a:r>
              <a:rPr lang="es-CO" sz="3200" b="1">
                <a:solidFill>
                  <a:schemeClr val="bg1"/>
                </a:solidFill>
              </a:rPr>
              <a:t>de transporte sostenible</a:t>
            </a:r>
          </a:p>
        </p:txBody>
      </p:sp>
      <p:sp>
        <p:nvSpPr>
          <p:cNvPr id="4" name="CuadroTexto 3">
            <a:hlinkClick r:id="rId3" action="ppaction://hlinksldjump"/>
            <a:extLst>
              <a:ext uri="{FF2B5EF4-FFF2-40B4-BE49-F238E27FC236}">
                <a16:creationId xmlns:a16="http://schemas.microsoft.com/office/drawing/2014/main" id="{CE472525-0BC2-4783-AA81-E83009A2490C}"/>
              </a:ext>
            </a:extLst>
          </p:cNvPr>
          <p:cNvSpPr txBox="1"/>
          <p:nvPr/>
        </p:nvSpPr>
        <p:spPr>
          <a:xfrm>
            <a:off x="5483904" y="6085490"/>
            <a:ext cx="123220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400664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4F617B-791C-45AB-82BD-A742FA8F2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r="1464" b="31886"/>
          <a:stretch/>
        </p:blipFill>
        <p:spPr>
          <a:xfrm>
            <a:off x="0" y="0"/>
            <a:ext cx="12192000" cy="57033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5DE1CA-748A-4235-BE39-B6049751DC45}"/>
              </a:ext>
            </a:extLst>
          </p:cNvPr>
          <p:cNvSpPr txBox="1"/>
          <p:nvPr/>
        </p:nvSpPr>
        <p:spPr>
          <a:xfrm>
            <a:off x="945933" y="566584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>
                <a:solidFill>
                  <a:srgbClr val="00B0F0"/>
                </a:solidFill>
              </a:rPr>
              <a:t>92 de 100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8EEB07-77EA-4136-BF30-8F7DCF3788A6}"/>
              </a:ext>
            </a:extLst>
          </p:cNvPr>
          <p:cNvSpPr txBox="1"/>
          <p:nvPr/>
        </p:nvSpPr>
        <p:spPr>
          <a:xfrm>
            <a:off x="945933" y="1028249"/>
            <a:ext cx="5612522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b="1">
                <a:solidFill>
                  <a:schemeClr val="tx1">
                    <a:lumMod val="65000"/>
                    <a:lumOff val="35000"/>
                  </a:schemeClr>
                </a:solidFill>
              </a:rPr>
              <a:t>Bogotanos que usan la Avenida Caracas para hacer su viaje lo hacen en transporte público.</a:t>
            </a:r>
            <a:endParaRPr lang="es-CO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uadroTexto 4">
            <a:hlinkClick r:id="rId4" action="ppaction://hlinksldjump"/>
            <a:extLst>
              <a:ext uri="{FF2B5EF4-FFF2-40B4-BE49-F238E27FC236}">
                <a16:creationId xmlns:a16="http://schemas.microsoft.com/office/drawing/2014/main" id="{6CABB309-0709-468E-8DD4-956CB593D0EB}"/>
              </a:ext>
            </a:extLst>
          </p:cNvPr>
          <p:cNvSpPr txBox="1"/>
          <p:nvPr/>
        </p:nvSpPr>
        <p:spPr>
          <a:xfrm>
            <a:off x="5483904" y="6085490"/>
            <a:ext cx="123220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57772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C2464219-E4CB-4EDD-B5A7-885D38D70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b="20278"/>
          <a:stretch/>
        </p:blipFill>
        <p:spPr>
          <a:xfrm>
            <a:off x="-255717" y="591137"/>
            <a:ext cx="13065368" cy="49667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51E282-1C4D-4D7F-8BE7-6EE719364AAC}"/>
              </a:ext>
            </a:extLst>
          </p:cNvPr>
          <p:cNvSpPr txBox="1"/>
          <p:nvPr/>
        </p:nvSpPr>
        <p:spPr>
          <a:xfrm>
            <a:off x="963283" y="360304"/>
            <a:ext cx="513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>
                <a:solidFill>
                  <a:srgbClr val="00B0F0"/>
                </a:solidFill>
              </a:rPr>
              <a:t>DISEÑO FUTURA AVENIDA CARACAS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920758-6DD8-4D07-B223-D5EEBF1BDFEA}"/>
              </a:ext>
            </a:extLst>
          </p:cNvPr>
          <p:cNvSpPr txBox="1"/>
          <p:nvPr/>
        </p:nvSpPr>
        <p:spPr>
          <a:xfrm>
            <a:off x="963283" y="706298"/>
            <a:ext cx="642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chemeClr val="tx1">
                    <a:lumMod val="75000"/>
                    <a:lumOff val="25000"/>
                  </a:schemeClr>
                </a:solidFill>
              </a:rPr>
              <a:t>Corredor integral de transporte sostenible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3B3304B-A32D-4CB3-9D4B-3F06F87F38E2}"/>
              </a:ext>
            </a:extLst>
          </p:cNvPr>
          <p:cNvSpPr/>
          <p:nvPr/>
        </p:nvSpPr>
        <p:spPr>
          <a:xfrm>
            <a:off x="5026491" y="5225631"/>
            <a:ext cx="2006914" cy="149524"/>
          </a:xfrm>
          <a:prstGeom prst="rect">
            <a:avLst/>
          </a:prstGeom>
          <a:solidFill>
            <a:srgbClr val="6F1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bg1"/>
                </a:solidFill>
              </a:rPr>
              <a:t>SEPARADOR – ESTACIÓN DE TRANSMILENIO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B8A4B9F-AF5A-449F-AEBC-5D1CB3A578D7}"/>
              </a:ext>
            </a:extLst>
          </p:cNvPr>
          <p:cNvSpPr/>
          <p:nvPr/>
        </p:nvSpPr>
        <p:spPr>
          <a:xfrm>
            <a:off x="3266702" y="5225631"/>
            <a:ext cx="1759788" cy="149524"/>
          </a:xfrm>
          <a:prstGeom prst="rect">
            <a:avLst/>
          </a:prstGeom>
          <a:solidFill>
            <a:srgbClr val="6F1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bg1"/>
                </a:solidFill>
              </a:rPr>
              <a:t>CALZADA TRANSMILENIO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34C02B5-5D4D-4821-9734-9BDE8550353F}"/>
              </a:ext>
            </a:extLst>
          </p:cNvPr>
          <p:cNvSpPr/>
          <p:nvPr/>
        </p:nvSpPr>
        <p:spPr>
          <a:xfrm>
            <a:off x="7033404" y="5222643"/>
            <a:ext cx="1759788" cy="149524"/>
          </a:xfrm>
          <a:prstGeom prst="rect">
            <a:avLst/>
          </a:prstGeom>
          <a:solidFill>
            <a:srgbClr val="6F1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bg1"/>
                </a:solidFill>
              </a:rPr>
              <a:t>CALZADA TRANSMILENIO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D6C6A58-4971-41A9-8045-C0D1F15E22FF}"/>
              </a:ext>
            </a:extLst>
          </p:cNvPr>
          <p:cNvSpPr/>
          <p:nvPr/>
        </p:nvSpPr>
        <p:spPr>
          <a:xfrm>
            <a:off x="2099094" y="5221811"/>
            <a:ext cx="1029585" cy="149524"/>
          </a:xfrm>
          <a:prstGeom prst="rect">
            <a:avLst/>
          </a:prstGeom>
          <a:solidFill>
            <a:srgbClr val="FBF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TRÁFICO COMPARTIDO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7FE3948-C54E-463A-BEC4-5E3F68AF01B4}"/>
              </a:ext>
            </a:extLst>
          </p:cNvPr>
          <p:cNvSpPr/>
          <p:nvPr/>
        </p:nvSpPr>
        <p:spPr>
          <a:xfrm>
            <a:off x="2099094" y="5419638"/>
            <a:ext cx="7907547" cy="1495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1AB9F1C-4A54-46AA-8B3C-2AC7346565AA}"/>
              </a:ext>
            </a:extLst>
          </p:cNvPr>
          <p:cNvSpPr/>
          <p:nvPr/>
        </p:nvSpPr>
        <p:spPr>
          <a:xfrm>
            <a:off x="634482" y="5613645"/>
            <a:ext cx="1464611" cy="149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FRANJA DE CIRCULACIÓN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556E778-E851-437E-BA42-0A8E0AD2C62E}"/>
              </a:ext>
            </a:extLst>
          </p:cNvPr>
          <p:cNvSpPr/>
          <p:nvPr/>
        </p:nvSpPr>
        <p:spPr>
          <a:xfrm>
            <a:off x="2099094" y="5613645"/>
            <a:ext cx="7861111" cy="1495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D2109CA-638D-4644-97FD-AEBAB98B117F}"/>
              </a:ext>
            </a:extLst>
          </p:cNvPr>
          <p:cNvSpPr/>
          <p:nvPr/>
        </p:nvSpPr>
        <p:spPr>
          <a:xfrm>
            <a:off x="8931215" y="5222643"/>
            <a:ext cx="1075427" cy="149524"/>
          </a:xfrm>
          <a:prstGeom prst="rect">
            <a:avLst/>
          </a:prstGeom>
          <a:solidFill>
            <a:srgbClr val="FBF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TRÁFICO COMPARTIDO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86C2A0B-E04B-4B97-BD75-00C8078F00B7}"/>
              </a:ext>
            </a:extLst>
          </p:cNvPr>
          <p:cNvSpPr/>
          <p:nvPr/>
        </p:nvSpPr>
        <p:spPr>
          <a:xfrm>
            <a:off x="9960206" y="5613645"/>
            <a:ext cx="1230308" cy="1495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FRANJA DE CIRCULACIÓN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F0B087E-37E7-4B95-A60B-D5B1AB69302F}"/>
              </a:ext>
            </a:extLst>
          </p:cNvPr>
          <p:cNvSpPr/>
          <p:nvPr/>
        </p:nvSpPr>
        <p:spPr>
          <a:xfrm>
            <a:off x="3122763" y="5221811"/>
            <a:ext cx="138023" cy="1495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D6E7F45-09C9-4DF5-A816-20AE06D6B213}"/>
              </a:ext>
            </a:extLst>
          </p:cNvPr>
          <p:cNvSpPr/>
          <p:nvPr/>
        </p:nvSpPr>
        <p:spPr>
          <a:xfrm>
            <a:off x="8793192" y="5221811"/>
            <a:ext cx="138023" cy="1495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47D128B-63B7-424C-9233-9F1A3837C28B}"/>
              </a:ext>
            </a:extLst>
          </p:cNvPr>
          <p:cNvSpPr/>
          <p:nvPr/>
        </p:nvSpPr>
        <p:spPr>
          <a:xfrm>
            <a:off x="1742370" y="5215927"/>
            <a:ext cx="442989" cy="149524"/>
          </a:xfrm>
          <a:prstGeom prst="rect">
            <a:avLst/>
          </a:prstGeom>
          <a:solidFill>
            <a:srgbClr val="DA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FRANJA SERVICIO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9343583-C250-465B-B96B-37B0162C07F9}"/>
              </a:ext>
            </a:extLst>
          </p:cNvPr>
          <p:cNvSpPr/>
          <p:nvPr/>
        </p:nvSpPr>
        <p:spPr>
          <a:xfrm>
            <a:off x="10006641" y="5228133"/>
            <a:ext cx="442989" cy="149524"/>
          </a:xfrm>
          <a:prstGeom prst="rect">
            <a:avLst/>
          </a:prstGeom>
          <a:solidFill>
            <a:srgbClr val="DA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" b="1">
                <a:solidFill>
                  <a:schemeClr val="tx1"/>
                </a:solidFill>
              </a:rPr>
              <a:t>FRANJA SERVICIO</a:t>
            </a:r>
          </a:p>
        </p:txBody>
      </p:sp>
      <p:sp>
        <p:nvSpPr>
          <p:cNvPr id="18" name="CuadroTexto 17">
            <a:hlinkClick r:id="rId3" action="ppaction://hlinksldjump"/>
            <a:extLst>
              <a:ext uri="{FF2B5EF4-FFF2-40B4-BE49-F238E27FC236}">
                <a16:creationId xmlns:a16="http://schemas.microsoft.com/office/drawing/2014/main" id="{310F5823-F80E-441F-B404-03B9DA68F28D}"/>
              </a:ext>
            </a:extLst>
          </p:cNvPr>
          <p:cNvSpPr txBox="1"/>
          <p:nvPr/>
        </p:nvSpPr>
        <p:spPr>
          <a:xfrm>
            <a:off x="5483904" y="6085490"/>
            <a:ext cx="123220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2953707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658EDBA-E60C-4157-B916-A2F78EA5FF57}"/>
              </a:ext>
            </a:extLst>
          </p:cNvPr>
          <p:cNvSpPr txBox="1"/>
          <p:nvPr/>
        </p:nvSpPr>
        <p:spPr>
          <a:xfrm>
            <a:off x="4446222" y="456110"/>
            <a:ext cx="3299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>
                <a:solidFill>
                  <a:srgbClr val="00B0F0"/>
                </a:solidFill>
              </a:rPr>
              <a:t>Compromisos Banca Multilateral</a:t>
            </a:r>
          </a:p>
          <a:p>
            <a:pPr algn="ctr"/>
            <a:r>
              <a:rPr lang="es-CO" b="1">
                <a:solidFill>
                  <a:schemeClr val="tx1">
                    <a:lumMod val="65000"/>
                    <a:lumOff val="35000"/>
                  </a:schemeClr>
                </a:solidFill>
              </a:rPr>
              <a:t>Pasos a seguir (2020)</a:t>
            </a:r>
          </a:p>
        </p:txBody>
      </p:sp>
      <p:sp>
        <p:nvSpPr>
          <p:cNvPr id="6" name="CuadroTexto 5">
            <a:hlinkClick r:id="rId3" action="ppaction://hlinksldjump"/>
            <a:extLst>
              <a:ext uri="{FF2B5EF4-FFF2-40B4-BE49-F238E27FC236}">
                <a16:creationId xmlns:a16="http://schemas.microsoft.com/office/drawing/2014/main" id="{B0237307-847A-447B-B275-4B683502D9F8}"/>
              </a:ext>
            </a:extLst>
          </p:cNvPr>
          <p:cNvSpPr txBox="1"/>
          <p:nvPr/>
        </p:nvSpPr>
        <p:spPr>
          <a:xfrm>
            <a:off x="5483904" y="6085490"/>
            <a:ext cx="123220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</a:rPr>
              <a:t>Índice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73B4A26-3724-41EF-B6C4-1222075DEA49}"/>
              </a:ext>
            </a:extLst>
          </p:cNvPr>
          <p:cNvGrpSpPr/>
          <p:nvPr/>
        </p:nvGrpSpPr>
        <p:grpSpPr>
          <a:xfrm>
            <a:off x="1970704" y="-512558"/>
            <a:ext cx="8875347" cy="7370558"/>
            <a:chOff x="1996830" y="-361787"/>
            <a:chExt cx="8875347" cy="7370558"/>
          </a:xfrm>
        </p:grpSpPr>
        <p:graphicFrame>
          <p:nvGraphicFramePr>
            <p:cNvPr id="11" name="Diagrama 10">
              <a:extLst>
                <a:ext uri="{FF2B5EF4-FFF2-40B4-BE49-F238E27FC236}">
                  <a16:creationId xmlns:a16="http://schemas.microsoft.com/office/drawing/2014/main" id="{CD9294F9-F06E-4840-9C23-5C359FE1BA23}"/>
                </a:ext>
              </a:extLst>
            </p:cNvPr>
            <p:cNvGraphicFramePr/>
            <p:nvPr/>
          </p:nvGraphicFramePr>
          <p:xfrm>
            <a:off x="2744177" y="159010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6C2C6AF3-B13E-41C9-A294-E42B9826ABA1}"/>
                </a:ext>
              </a:extLst>
            </p:cNvPr>
            <p:cNvGraphicFramePr/>
            <p:nvPr/>
          </p:nvGraphicFramePr>
          <p:xfrm>
            <a:off x="1996830" y="-361787"/>
            <a:ext cx="8439639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pic>
        <p:nvPicPr>
          <p:cNvPr id="1026" name="Picture 2" descr="Resultado de imagen para bid">
            <a:extLst>
              <a:ext uri="{FF2B5EF4-FFF2-40B4-BE49-F238E27FC236}">
                <a16:creationId xmlns:a16="http://schemas.microsoft.com/office/drawing/2014/main" id="{B33AD89A-E0C0-4BE4-9693-50D9CEEF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97" y="4308876"/>
            <a:ext cx="1995130" cy="110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world bank">
            <a:extLst>
              <a:ext uri="{FF2B5EF4-FFF2-40B4-BE49-F238E27FC236}">
                <a16:creationId xmlns:a16="http://schemas.microsoft.com/office/drawing/2014/main" id="{8B2ED18C-F845-4C96-96E6-EFF6DC05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60" y="4417422"/>
            <a:ext cx="1069134" cy="5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7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38C925-87A4-4892-BFE2-DAA6DF341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/>
          <a:stretch/>
        </p:blipFill>
        <p:spPr>
          <a:xfrm>
            <a:off x="0" y="-1"/>
            <a:ext cx="12192000" cy="67657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25CD07-136B-4C62-9B86-21391B352AA0}"/>
              </a:ext>
            </a:extLst>
          </p:cNvPr>
          <p:cNvSpPr txBox="1"/>
          <p:nvPr/>
        </p:nvSpPr>
        <p:spPr>
          <a:xfrm>
            <a:off x="647699" y="1223538"/>
            <a:ext cx="4586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Propuestas y necesidades proyecto de expansión Primera Línea del Metro de Bogotá – PLMB </a:t>
            </a:r>
            <a:endParaRPr lang="es-CO" sz="3200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FEDCD9-A1E4-47F2-A32A-3304CF8109AB}"/>
              </a:ext>
            </a:extLst>
          </p:cNvPr>
          <p:cNvSpPr txBox="1"/>
          <p:nvPr/>
        </p:nvSpPr>
        <p:spPr>
          <a:xfrm>
            <a:off x="647699" y="4070018"/>
            <a:ext cx="412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Sábado 01 de febrero de 2020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D8C04E-70CF-4F10-891B-851C6C4780B7}"/>
              </a:ext>
            </a:extLst>
          </p:cNvPr>
          <p:cNvSpPr/>
          <p:nvPr/>
        </p:nvSpPr>
        <p:spPr>
          <a:xfrm>
            <a:off x="685800" y="3568597"/>
            <a:ext cx="199113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842E09-89BF-45CB-AF39-F2A709B21600}"/>
              </a:ext>
            </a:extLst>
          </p:cNvPr>
          <p:cNvSpPr txBox="1"/>
          <p:nvPr/>
        </p:nvSpPr>
        <p:spPr>
          <a:xfrm>
            <a:off x="661977" y="3572359"/>
            <a:ext cx="244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9FE3"/>
                </a:solidFill>
              </a:rPr>
              <a:t>2020 – 2023</a:t>
            </a:r>
          </a:p>
        </p:txBody>
      </p:sp>
    </p:spTree>
    <p:extLst>
      <p:ext uri="{BB962C8B-B14F-4D97-AF65-F5344CB8AC3E}">
        <p14:creationId xmlns:p14="http://schemas.microsoft.com/office/powerpoint/2010/main" val="242908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">
            <a:extLst>
              <a:ext uri="{FF2B5EF4-FFF2-40B4-BE49-F238E27FC236}">
                <a16:creationId xmlns:a16="http://schemas.microsoft.com/office/drawing/2014/main" id="{EA8C24C1-80DC-4DE9-960A-3FE4D136A3CF}"/>
              </a:ext>
            </a:extLst>
          </p:cNvPr>
          <p:cNvSpPr txBox="1"/>
          <p:nvPr/>
        </p:nvSpPr>
        <p:spPr>
          <a:xfrm>
            <a:off x="2752863" y="273625"/>
            <a:ext cx="638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B0F0"/>
                </a:solidFill>
              </a:rPr>
              <a:t>Alternativas funcionales y de alineamiento vertical – estudio de prefactibilidad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B769EAE-608B-48D7-A58F-CF623B314316}"/>
              </a:ext>
            </a:extLst>
          </p:cNvPr>
          <p:cNvSpPr/>
          <p:nvPr/>
        </p:nvSpPr>
        <p:spPr>
          <a:xfrm>
            <a:off x="1302624" y="1359536"/>
            <a:ext cx="4320151" cy="4411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solidFill>
                  <a:schemeClr val="bg1"/>
                </a:solidFill>
              </a:rPr>
              <a:t>Alternativas funcionales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98D9DAF-A361-4D86-80B4-8A6B80B437EE}"/>
              </a:ext>
            </a:extLst>
          </p:cNvPr>
          <p:cNvSpPr/>
          <p:nvPr/>
        </p:nvSpPr>
        <p:spPr>
          <a:xfrm>
            <a:off x="6323356" y="1359536"/>
            <a:ext cx="3754095" cy="4720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18" tIns="26018" rIns="26018" bIns="2601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CO" sz="1200" b="1" dirty="0">
              <a:solidFill>
                <a:schemeClr val="bg1"/>
              </a:solidFill>
            </a:endParaRP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solidFill>
                  <a:schemeClr val="bg1"/>
                </a:solidFill>
              </a:rPr>
              <a:t>Alternativas de alineamiento v</a:t>
            </a:r>
            <a:r>
              <a:rPr lang="es-CO" sz="1200" b="1" dirty="0">
                <a:solidFill>
                  <a:schemeClr val="bg1"/>
                </a:solidFill>
              </a:rPr>
              <a:t>ertical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CO" sz="1200" b="1" kern="12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01DED63-0750-4030-BFB4-AEAC2EFA9426}"/>
              </a:ext>
            </a:extLst>
          </p:cNvPr>
          <p:cNvSpPr/>
          <p:nvPr/>
        </p:nvSpPr>
        <p:spPr>
          <a:xfrm>
            <a:off x="6750056" y="2087950"/>
            <a:ext cx="3327395" cy="4289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18" tIns="26018" rIns="26018" bIns="2601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solidFill>
                  <a:schemeClr val="bg1"/>
                </a:solidFill>
              </a:rPr>
              <a:t>Elevado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8D3B140-AB9B-4F03-BF86-4C01DFC72400}"/>
              </a:ext>
            </a:extLst>
          </p:cNvPr>
          <p:cNvSpPr/>
          <p:nvPr/>
        </p:nvSpPr>
        <p:spPr>
          <a:xfrm>
            <a:off x="6750056" y="2613949"/>
            <a:ext cx="3327395" cy="4273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18" tIns="26018" rIns="26018" bIns="2601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solidFill>
                  <a:schemeClr val="bg1"/>
                </a:solidFill>
              </a:rPr>
              <a:t>Subterráneo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7C39B89-702E-4C76-AE83-6A6256D8F3C4}"/>
              </a:ext>
            </a:extLst>
          </p:cNvPr>
          <p:cNvSpPr/>
          <p:nvPr/>
        </p:nvSpPr>
        <p:spPr>
          <a:xfrm>
            <a:off x="6750056" y="3136879"/>
            <a:ext cx="3327395" cy="4288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18" tIns="26018" rIns="26018" bIns="2601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solidFill>
                  <a:schemeClr val="bg1"/>
                </a:solidFill>
              </a:rPr>
              <a:t>A nivel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020AE40-1F18-4309-A9EB-77BB0DD7F78A}"/>
              </a:ext>
            </a:extLst>
          </p:cNvPr>
          <p:cNvSpPr/>
          <p:nvPr/>
        </p:nvSpPr>
        <p:spPr>
          <a:xfrm>
            <a:off x="2195776" y="5283373"/>
            <a:ext cx="7538629" cy="815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combinación de alternativas estratégicas, funcionales y de tipología, el consultor debe proponer un grupo de 9 alternativas para evaluación multicriterio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1B648FE-88AB-4827-98A4-5551A3051C98}"/>
              </a:ext>
            </a:extLst>
          </p:cNvPr>
          <p:cNvSpPr/>
          <p:nvPr/>
        </p:nvSpPr>
        <p:spPr>
          <a:xfrm>
            <a:off x="1729324" y="2622343"/>
            <a:ext cx="3893451" cy="4416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dirty="0">
                <a:solidFill>
                  <a:schemeClr val="bg1"/>
                </a:solidFill>
              </a:rPr>
              <a:t>A. </a:t>
            </a:r>
            <a:r>
              <a:rPr lang="es-CO" sz="1200" b="1" kern="1200" dirty="0">
                <a:solidFill>
                  <a:schemeClr val="bg1"/>
                </a:solidFill>
              </a:rPr>
              <a:t>Extensión a Suba (S2)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C44F3B1-60FA-4D2C-BDB4-3B1F8D6DB9EF}"/>
              </a:ext>
            </a:extLst>
          </p:cNvPr>
          <p:cNvSpPr/>
          <p:nvPr/>
        </p:nvSpPr>
        <p:spPr>
          <a:xfrm>
            <a:off x="1729324" y="3156843"/>
            <a:ext cx="3893451" cy="4416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solidFill>
                  <a:schemeClr val="bg1"/>
                </a:solidFill>
              </a:rPr>
              <a:t>B. Línea independiente a Suba </a:t>
            </a:r>
            <a:r>
              <a:rPr lang="es-CO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+:</a:t>
            </a:r>
            <a:r>
              <a:rPr lang="es-CO" sz="1200" b="1" kern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DC61E9C-1F56-4961-B837-687B8AB2C7EB}"/>
              </a:ext>
            </a:extLst>
          </p:cNvPr>
          <p:cNvSpPr/>
          <p:nvPr/>
        </p:nvSpPr>
        <p:spPr>
          <a:xfrm>
            <a:off x="2277084" y="3793922"/>
            <a:ext cx="3345692" cy="4444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>
                <a:solidFill>
                  <a:schemeClr val="bg1"/>
                </a:solidFill>
              </a:rPr>
              <a:t>Extensión  hasta Calle 100 por AutoNorte</a:t>
            </a:r>
            <a:endParaRPr lang="es-CO" sz="1200" b="1" kern="1200" dirty="0">
              <a:solidFill>
                <a:schemeClr val="bg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BAB33B7-63C5-4B6B-B8B7-CBD6A603C047}"/>
              </a:ext>
            </a:extLst>
          </p:cNvPr>
          <p:cNvSpPr/>
          <p:nvPr/>
        </p:nvSpPr>
        <p:spPr>
          <a:xfrm>
            <a:off x="2277084" y="4372935"/>
            <a:ext cx="3345692" cy="4434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solidFill>
                  <a:schemeClr val="bg1"/>
                </a:solidFill>
              </a:rPr>
              <a:t>Extensión  hasta Calle 100 por NQS</a:t>
            </a:r>
          </a:p>
        </p:txBody>
      </p:sp>
      <p:sp>
        <p:nvSpPr>
          <p:cNvPr id="25" name="Rectángulo 9">
            <a:extLst>
              <a:ext uri="{FF2B5EF4-FFF2-40B4-BE49-F238E27FC236}">
                <a16:creationId xmlns:a16="http://schemas.microsoft.com/office/drawing/2014/main" id="{9E6703D3-BF4B-46EF-BEB8-4D4510C94A2C}"/>
              </a:ext>
            </a:extLst>
          </p:cNvPr>
          <p:cNvSpPr/>
          <p:nvPr/>
        </p:nvSpPr>
        <p:spPr>
          <a:xfrm>
            <a:off x="1729324" y="2067673"/>
            <a:ext cx="3893451" cy="4429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98" tIns="27198" rIns="27198" bIns="2719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solidFill>
                  <a:schemeClr val="bg1"/>
                </a:solidFill>
              </a:rPr>
              <a:t>Base. Proyecto CONPES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920BF20-521C-4510-B977-EF085A653770}"/>
              </a:ext>
            </a:extLst>
          </p:cNvPr>
          <p:cNvSpPr/>
          <p:nvPr/>
        </p:nvSpPr>
        <p:spPr>
          <a:xfrm>
            <a:off x="6750056" y="3661330"/>
            <a:ext cx="3327395" cy="4225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018" tIns="26018" rIns="26018" bIns="2601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solidFill>
                  <a:schemeClr val="bg1"/>
                </a:solidFill>
              </a:rPr>
              <a:t>Mixta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02624" y="2066152"/>
            <a:ext cx="426700" cy="4444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1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302624" y="2622343"/>
            <a:ext cx="426700" cy="4444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2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302624" y="3154057"/>
            <a:ext cx="426700" cy="4444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3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6323356" y="2087950"/>
            <a:ext cx="426700" cy="428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1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323356" y="2612427"/>
            <a:ext cx="426700" cy="428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2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6323356" y="3136879"/>
            <a:ext cx="426700" cy="428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3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6323356" y="3661330"/>
            <a:ext cx="426700" cy="428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4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1850384" y="3793921"/>
            <a:ext cx="426700" cy="4444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B1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1850384" y="4372437"/>
            <a:ext cx="426700" cy="4444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B2</a:t>
            </a:r>
          </a:p>
        </p:txBody>
      </p:sp>
      <p:cxnSp>
        <p:nvCxnSpPr>
          <p:cNvPr id="6" name="Conector angular 5"/>
          <p:cNvCxnSpPr>
            <a:stCxn id="27" idx="1"/>
            <a:endCxn id="33" idx="1"/>
          </p:cNvCxnSpPr>
          <p:nvPr/>
        </p:nvCxnSpPr>
        <p:spPr>
          <a:xfrm rot="10800000" flipH="1" flipV="1">
            <a:off x="1302623" y="3376290"/>
            <a:ext cx="547759" cy="639865"/>
          </a:xfrm>
          <a:prstGeom prst="bentConnector3">
            <a:avLst>
              <a:gd name="adj1" fmla="val -4527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27" idx="1"/>
            <a:endCxn id="35" idx="1"/>
          </p:cNvCxnSpPr>
          <p:nvPr/>
        </p:nvCxnSpPr>
        <p:spPr>
          <a:xfrm rot="10800000" flipH="1" flipV="1">
            <a:off x="1302623" y="3376290"/>
            <a:ext cx="547759" cy="1218380"/>
          </a:xfrm>
          <a:prstGeom prst="bentConnector3">
            <a:avLst>
              <a:gd name="adj1" fmla="val -4527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5965090" y="1359536"/>
            <a:ext cx="0" cy="345686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id="{6020AE40-1F18-4309-A9EB-77BB0DD7F78A}"/>
              </a:ext>
            </a:extLst>
          </p:cNvPr>
          <p:cNvSpPr/>
          <p:nvPr/>
        </p:nvSpPr>
        <p:spPr>
          <a:xfrm>
            <a:off x="1729324" y="5273110"/>
            <a:ext cx="8311989" cy="815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combinación de alternativas estratégicas, funcionales y de tipología, el consultor debe proponer un grupo de 9 alternativas para evaluación multicriterio</a:t>
            </a:r>
          </a:p>
        </p:txBody>
      </p:sp>
    </p:spTree>
    <p:extLst>
      <p:ext uri="{BB962C8B-B14F-4D97-AF65-F5344CB8AC3E}">
        <p14:creationId xmlns:p14="http://schemas.microsoft.com/office/powerpoint/2010/main" val="20996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D8FA19FD-13E1-4A84-9A1A-EA23556C6659}"/>
              </a:ext>
            </a:extLst>
          </p:cNvPr>
          <p:cNvGraphicFramePr>
            <a:graphicFrameLocks noGrp="1"/>
          </p:cNvGraphicFramePr>
          <p:nvPr/>
        </p:nvGraphicFramePr>
        <p:xfrm>
          <a:off x="2816087" y="4800168"/>
          <a:ext cx="6559826" cy="1744980"/>
        </p:xfrm>
        <a:graphic>
          <a:graphicData uri="http://schemas.openxmlformats.org/drawingml/2006/table">
            <a:tbl>
              <a:tblPr/>
              <a:tblGrid>
                <a:gridCol w="4231832">
                  <a:extLst>
                    <a:ext uri="{9D8B030D-6E8A-4147-A177-3AD203B41FA5}">
                      <a16:colId xmlns:a16="http://schemas.microsoft.com/office/drawing/2014/main" val="2778166058"/>
                    </a:ext>
                  </a:extLst>
                </a:gridCol>
                <a:gridCol w="1125336">
                  <a:extLst>
                    <a:ext uri="{9D8B030D-6E8A-4147-A177-3AD203B41FA5}">
                      <a16:colId xmlns:a16="http://schemas.microsoft.com/office/drawing/2014/main" val="644954573"/>
                    </a:ext>
                  </a:extLst>
                </a:gridCol>
                <a:gridCol w="1202658">
                  <a:extLst>
                    <a:ext uri="{9D8B030D-6E8A-4147-A177-3AD203B41FA5}">
                      <a16:colId xmlns:a16="http://schemas.microsoft.com/office/drawing/2014/main" val="3864059387"/>
                    </a:ext>
                  </a:extLst>
                </a:gridCol>
              </a:tblGrid>
              <a:tr h="624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Indicador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PLMB - T1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PLMB-T1 + Proyecto de expansión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35969"/>
                  </a:ext>
                </a:extLst>
              </a:tr>
              <a:tr h="215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Horas ahorro en tiempo de viaje al día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148,608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336,000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39100"/>
                  </a:ext>
                </a:extLst>
              </a:tr>
              <a:tr h="215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Pasajeros transportados en metro al día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480,000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1,162,000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509912"/>
                  </a:ext>
                </a:extLst>
              </a:tr>
              <a:tr h="6243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Productividad red metro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(Pasajeros transportados en metro al día/km de infraestructura metro)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20,000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29,400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2883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551A79-817E-4C1F-9472-F512B1148BAD}"/>
              </a:ext>
            </a:extLst>
          </p:cNvPr>
          <p:cNvSpPr txBox="1"/>
          <p:nvPr/>
        </p:nvSpPr>
        <p:spPr>
          <a:xfrm>
            <a:off x="4143350" y="338876"/>
            <a:ext cx="3905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00B0F0"/>
                </a:solidFill>
              </a:rPr>
              <a:t>Alternativas expansión PLMB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C0301E-FC5B-4713-83FC-2D306468D54C}"/>
              </a:ext>
            </a:extLst>
          </p:cNvPr>
          <p:cNvSpPr/>
          <p:nvPr/>
        </p:nvSpPr>
        <p:spPr>
          <a:xfrm>
            <a:off x="6259343" y="792825"/>
            <a:ext cx="3578612" cy="256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B. Longitud: 39.9 km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2CA9E6-C126-47D2-9C6D-84A7B0373D88}"/>
              </a:ext>
            </a:extLst>
          </p:cNvPr>
          <p:cNvSpPr/>
          <p:nvPr/>
        </p:nvSpPr>
        <p:spPr>
          <a:xfrm>
            <a:off x="2354044" y="792825"/>
            <a:ext cx="3578612" cy="256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A. Longitud: 26.3 km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D3235E3-C86C-4C85-82FD-AF2BCE05B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264" r="5623"/>
          <a:stretch/>
        </p:blipFill>
        <p:spPr>
          <a:xfrm>
            <a:off x="6259344" y="1049824"/>
            <a:ext cx="3578612" cy="358628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9230E0B-279A-465B-9FF7-0E2700369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1771" t="7459" r="17771" b="14183"/>
          <a:stretch/>
        </p:blipFill>
        <p:spPr>
          <a:xfrm>
            <a:off x="2354043" y="1046527"/>
            <a:ext cx="3587459" cy="358628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61773AB-7124-4BEE-A375-1F859A241976}"/>
              </a:ext>
            </a:extLst>
          </p:cNvPr>
          <p:cNvSpPr/>
          <p:nvPr/>
        </p:nvSpPr>
        <p:spPr>
          <a:xfrm>
            <a:off x="2354042" y="4375816"/>
            <a:ext cx="1429393" cy="256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Escenario base</a:t>
            </a:r>
          </a:p>
        </p:txBody>
      </p:sp>
    </p:spTree>
    <p:extLst>
      <p:ext uri="{BB962C8B-B14F-4D97-AF65-F5344CB8AC3E}">
        <p14:creationId xmlns:p14="http://schemas.microsoft.com/office/powerpoint/2010/main" val="114219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D8FA19FD-13E1-4A84-9A1A-EA23556C6659}"/>
              </a:ext>
            </a:extLst>
          </p:cNvPr>
          <p:cNvGraphicFramePr>
            <a:graphicFrameLocks noGrp="1"/>
          </p:cNvGraphicFramePr>
          <p:nvPr/>
        </p:nvGraphicFramePr>
        <p:xfrm>
          <a:off x="2816087" y="4800168"/>
          <a:ext cx="6559826" cy="1744980"/>
        </p:xfrm>
        <a:graphic>
          <a:graphicData uri="http://schemas.openxmlformats.org/drawingml/2006/table">
            <a:tbl>
              <a:tblPr/>
              <a:tblGrid>
                <a:gridCol w="4231832">
                  <a:extLst>
                    <a:ext uri="{9D8B030D-6E8A-4147-A177-3AD203B41FA5}">
                      <a16:colId xmlns:a16="http://schemas.microsoft.com/office/drawing/2014/main" val="2778166058"/>
                    </a:ext>
                  </a:extLst>
                </a:gridCol>
                <a:gridCol w="1125336">
                  <a:extLst>
                    <a:ext uri="{9D8B030D-6E8A-4147-A177-3AD203B41FA5}">
                      <a16:colId xmlns:a16="http://schemas.microsoft.com/office/drawing/2014/main" val="644954573"/>
                    </a:ext>
                  </a:extLst>
                </a:gridCol>
                <a:gridCol w="1202658">
                  <a:extLst>
                    <a:ext uri="{9D8B030D-6E8A-4147-A177-3AD203B41FA5}">
                      <a16:colId xmlns:a16="http://schemas.microsoft.com/office/drawing/2014/main" val="3864059387"/>
                    </a:ext>
                  </a:extLst>
                </a:gridCol>
              </a:tblGrid>
              <a:tr h="624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Indicador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PLMB - T1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PLMB-T1 + Proyecto de expansión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35969"/>
                  </a:ext>
                </a:extLst>
              </a:tr>
              <a:tr h="215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Horas ahorro en tiempo de viaje al día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148,608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336,000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39100"/>
                  </a:ext>
                </a:extLst>
              </a:tr>
              <a:tr h="2158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Pasajeros transportados en metro al día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480,000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1,162,000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509912"/>
                  </a:ext>
                </a:extLst>
              </a:tr>
              <a:tr h="6243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Productividad red metro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(Pasajeros transportados en metro al día/km de infraestructura metro)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20,000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29,400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2883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551A79-817E-4C1F-9472-F512B1148BAD}"/>
              </a:ext>
            </a:extLst>
          </p:cNvPr>
          <p:cNvSpPr txBox="1"/>
          <p:nvPr/>
        </p:nvSpPr>
        <p:spPr>
          <a:xfrm>
            <a:off x="4143350" y="338876"/>
            <a:ext cx="3905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00B0F0"/>
                </a:solidFill>
              </a:rPr>
              <a:t>Alternativas expansión PLMB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97FD39-E52D-4A65-8730-FAFF497D6FE2}"/>
              </a:ext>
            </a:extLst>
          </p:cNvPr>
          <p:cNvSpPr/>
          <p:nvPr/>
        </p:nvSpPr>
        <p:spPr>
          <a:xfrm>
            <a:off x="2317817" y="843159"/>
            <a:ext cx="3578612" cy="256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C. Longitud: 39.9 km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7640C28-82EE-4DEE-8DCE-F369BE74EBFB}"/>
              </a:ext>
            </a:extLst>
          </p:cNvPr>
          <p:cNvSpPr/>
          <p:nvPr/>
        </p:nvSpPr>
        <p:spPr>
          <a:xfrm>
            <a:off x="6083083" y="843159"/>
            <a:ext cx="3578612" cy="256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D. Longitud: 39.3 km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B51FDB5-A508-4790-89B8-C3672F46E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522" t="169" r="6500"/>
          <a:stretch/>
        </p:blipFill>
        <p:spPr>
          <a:xfrm>
            <a:off x="2330734" y="1100156"/>
            <a:ext cx="3565695" cy="358431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4786F32-D250-46CF-B9C7-50531315D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046" t="819" r="7294"/>
          <a:stretch/>
        </p:blipFill>
        <p:spPr>
          <a:xfrm>
            <a:off x="6083082" y="1100155"/>
            <a:ext cx="3565695" cy="35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A4FDB27-52C1-46E3-A70D-11C28436678A}"/>
              </a:ext>
            </a:extLst>
          </p:cNvPr>
          <p:cNvSpPr/>
          <p:nvPr/>
        </p:nvSpPr>
        <p:spPr>
          <a:xfrm>
            <a:off x="2409824" y="533869"/>
            <a:ext cx="7372352" cy="10969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Estudios preliminares de la EMB y SDM muestran que estas ventajas son muy claras si se prolonga a Suba, pero también son ciertas si se prolonga a la calle 100.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E627B70-2B4B-42F2-A3AB-14D9E3589354}"/>
              </a:ext>
            </a:extLst>
          </p:cNvPr>
          <p:cNvSpPr/>
          <p:nvPr/>
        </p:nvSpPr>
        <p:spPr>
          <a:xfrm>
            <a:off x="2409824" y="1630771"/>
            <a:ext cx="7372352" cy="7985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muy probable que ambas extensiones en viaducto tengan beneficio/costo mayor que 1, pero para saberlo a ciencia cierta, faltan estudios de fondo: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3BAB197-998A-4133-AF4A-939FA3905DA7}"/>
              </a:ext>
            </a:extLst>
          </p:cNvPr>
          <p:cNvSpPr/>
          <p:nvPr/>
        </p:nvSpPr>
        <p:spPr>
          <a:xfrm>
            <a:off x="3730246" y="2573671"/>
            <a:ext cx="6051929" cy="724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Seleccionar el o los mejores trazados (prefactibilidad), incluyendo opciones mixtas (elevado, a nivel y bajo tierra). </a:t>
            </a:r>
            <a:endParaRPr lang="es-CO" sz="1400" b="1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FF5D2E8-B243-4518-B306-E6CF785FAA35}"/>
              </a:ext>
            </a:extLst>
          </p:cNvPr>
          <p:cNvSpPr/>
          <p:nvPr/>
        </p:nvSpPr>
        <p:spPr>
          <a:xfrm>
            <a:off x="3070035" y="2573671"/>
            <a:ext cx="660211" cy="7245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1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933AEA0-C894-4ED7-9577-40E9F5687E81}"/>
              </a:ext>
            </a:extLst>
          </p:cNvPr>
          <p:cNvSpPr/>
          <p:nvPr/>
        </p:nvSpPr>
        <p:spPr>
          <a:xfrm>
            <a:off x="2409824" y="2573671"/>
            <a:ext cx="660211" cy="724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4E646FE-AB15-4AF4-8268-7CF0C410B94D}"/>
              </a:ext>
            </a:extLst>
          </p:cNvPr>
          <p:cNvSpPr/>
          <p:nvPr/>
        </p:nvSpPr>
        <p:spPr>
          <a:xfrm>
            <a:off x="3730246" y="3412576"/>
            <a:ext cx="6051929" cy="724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Luego de seleccionado el trazado se deben realizar los estudios de campo (topografía, geotecnia, hidrología, inventario ambiental, impacto predial).</a:t>
            </a:r>
            <a:endParaRPr lang="es-CO" sz="14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CBDE360-D39B-487E-B8EB-F25D0A19AD04}"/>
              </a:ext>
            </a:extLst>
          </p:cNvPr>
          <p:cNvSpPr/>
          <p:nvPr/>
        </p:nvSpPr>
        <p:spPr>
          <a:xfrm>
            <a:off x="3070035" y="3412576"/>
            <a:ext cx="660211" cy="7245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23A5256-F92C-456F-8931-680F9472FD4D}"/>
              </a:ext>
            </a:extLst>
          </p:cNvPr>
          <p:cNvSpPr/>
          <p:nvPr/>
        </p:nvSpPr>
        <p:spPr>
          <a:xfrm>
            <a:off x="2409824" y="3412576"/>
            <a:ext cx="660211" cy="724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377474F-1583-40FF-A00F-A7B581DB7D8E}"/>
              </a:ext>
            </a:extLst>
          </p:cNvPr>
          <p:cNvSpPr/>
          <p:nvPr/>
        </p:nvSpPr>
        <p:spPr>
          <a:xfrm>
            <a:off x="3730246" y="4251481"/>
            <a:ext cx="6051929" cy="5245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Diseños de factibilidad .</a:t>
            </a:r>
            <a:endParaRPr lang="es-CO" sz="1400" b="1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ADFC77D-ED28-4D52-BFDE-668054EA5F70}"/>
              </a:ext>
            </a:extLst>
          </p:cNvPr>
          <p:cNvSpPr/>
          <p:nvPr/>
        </p:nvSpPr>
        <p:spPr>
          <a:xfrm>
            <a:off x="3070035" y="4251481"/>
            <a:ext cx="660211" cy="5245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3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5C8C2FD-BD09-42FC-AC7A-5CA01EF8DCF6}"/>
              </a:ext>
            </a:extLst>
          </p:cNvPr>
          <p:cNvSpPr/>
          <p:nvPr/>
        </p:nvSpPr>
        <p:spPr>
          <a:xfrm>
            <a:off x="2409824" y="4251481"/>
            <a:ext cx="660211" cy="5245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79F84DC-DB86-4CAC-A0A4-D66C78926A1A}"/>
              </a:ext>
            </a:extLst>
          </p:cNvPr>
          <p:cNvSpPr/>
          <p:nvPr/>
        </p:nvSpPr>
        <p:spPr>
          <a:xfrm>
            <a:off x="3730246" y="4890405"/>
            <a:ext cx="6051929" cy="5245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Presupuesto de inversión (capex) y operación (opex). </a:t>
            </a:r>
            <a:endParaRPr lang="es-CO" sz="1400" b="1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9721613-A489-4714-9BA5-5BD2700A0AC4}"/>
              </a:ext>
            </a:extLst>
          </p:cNvPr>
          <p:cNvSpPr/>
          <p:nvPr/>
        </p:nvSpPr>
        <p:spPr>
          <a:xfrm>
            <a:off x="3070035" y="4890405"/>
            <a:ext cx="660211" cy="5245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4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F344AC1-4068-47B0-8D5C-2A66B56AEE13}"/>
              </a:ext>
            </a:extLst>
          </p:cNvPr>
          <p:cNvSpPr/>
          <p:nvPr/>
        </p:nvSpPr>
        <p:spPr>
          <a:xfrm>
            <a:off x="2409824" y="4890405"/>
            <a:ext cx="660211" cy="5245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4AE1207-338C-4F7C-AB1C-46436DC6D4E1}"/>
              </a:ext>
            </a:extLst>
          </p:cNvPr>
          <p:cNvSpPr/>
          <p:nvPr/>
        </p:nvSpPr>
        <p:spPr>
          <a:xfrm>
            <a:off x="3730246" y="5529329"/>
            <a:ext cx="6051929" cy="724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Con esa información se puede hacer la evaluación B/C para ir al </a:t>
            </a:r>
            <a:r>
              <a:rPr lang="es-ES" sz="1400" b="1" dirty="0" err="1"/>
              <a:t>Conpes</a:t>
            </a:r>
            <a:r>
              <a:rPr lang="es-ES" sz="1400" b="1" dirty="0"/>
              <a:t> y obtener el apoyo formal de la nación (Declaratoria de importancia estratégica).</a:t>
            </a:r>
            <a:endParaRPr lang="es-CO" sz="1400" b="1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146C763-DB4B-492A-B021-B5A403C7F7B9}"/>
              </a:ext>
            </a:extLst>
          </p:cNvPr>
          <p:cNvSpPr/>
          <p:nvPr/>
        </p:nvSpPr>
        <p:spPr>
          <a:xfrm>
            <a:off x="3070035" y="5529329"/>
            <a:ext cx="660211" cy="7245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5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C89E8E4-5595-4A99-8AA2-DDE9B78BE17F}"/>
              </a:ext>
            </a:extLst>
          </p:cNvPr>
          <p:cNvSpPr/>
          <p:nvPr/>
        </p:nvSpPr>
        <p:spPr>
          <a:xfrm>
            <a:off x="2409824" y="5529329"/>
            <a:ext cx="660211" cy="724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81ECC84E-D676-45C7-8B0A-934DEC510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2087" y="2716952"/>
            <a:ext cx="284059" cy="471742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1ED4A5DC-0C51-45C0-AB0A-CC7EE1D34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44777" y="3566681"/>
            <a:ext cx="431965" cy="426128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F453139F-CD98-4476-9244-271A38B09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69214" y="4332795"/>
            <a:ext cx="329804" cy="361949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83EE7F35-F31F-4184-A919-78FE7937A3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98415" y="4961182"/>
            <a:ext cx="277730" cy="383023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28248C41-A7C3-4EF4-8D2E-8EE1E1378B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44777" y="5668959"/>
            <a:ext cx="381879" cy="4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4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577445C9-94C1-4895-858F-6B2657DF4C12}"/>
              </a:ext>
            </a:extLst>
          </p:cNvPr>
          <p:cNvSpPr/>
          <p:nvPr/>
        </p:nvSpPr>
        <p:spPr>
          <a:xfrm>
            <a:off x="671893" y="1752144"/>
            <a:ext cx="10616453" cy="10969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8E5D18-444A-4728-BA94-600B47627DC0}"/>
              </a:ext>
            </a:extLst>
          </p:cNvPr>
          <p:cNvSpPr txBox="1"/>
          <p:nvPr/>
        </p:nvSpPr>
        <p:spPr>
          <a:xfrm>
            <a:off x="4746400" y="722593"/>
            <a:ext cx="2699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00B0F0"/>
                </a:solidFill>
              </a:rPr>
              <a:t>Costos preliminares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50999D-42B3-499D-8919-13A5DE80E42B}"/>
              </a:ext>
            </a:extLst>
          </p:cNvPr>
          <p:cNvSpPr/>
          <p:nvPr/>
        </p:nvSpPr>
        <p:spPr>
          <a:xfrm>
            <a:off x="1245380" y="3516897"/>
            <a:ext cx="3243581" cy="461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500" b="1" dirty="0">
                <a:solidFill>
                  <a:schemeClr val="bg1"/>
                </a:solidFill>
              </a:rPr>
              <a:t>Línea a Suba pueden ser del orden de:</a:t>
            </a:r>
            <a:endParaRPr lang="es-CO" sz="1500" b="1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B23D23C-3764-4B76-9BAE-2657E8592E9E}"/>
              </a:ext>
            </a:extLst>
          </p:cNvPr>
          <p:cNvSpPr/>
          <p:nvPr/>
        </p:nvSpPr>
        <p:spPr>
          <a:xfrm>
            <a:off x="1258632" y="4115067"/>
            <a:ext cx="3008433" cy="461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bg1"/>
                </a:solidFill>
              </a:rPr>
              <a:t>Línea a la calle 100 del orden de: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81FA732-06A4-4815-99D1-5D2EC5744826}"/>
              </a:ext>
            </a:extLst>
          </p:cNvPr>
          <p:cNvSpPr/>
          <p:nvPr/>
        </p:nvSpPr>
        <p:spPr>
          <a:xfrm>
            <a:off x="730615" y="3516897"/>
            <a:ext cx="581025" cy="46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9BDEB9E-8B75-4AB6-8899-3F3A5EAB5AE1}"/>
              </a:ext>
            </a:extLst>
          </p:cNvPr>
          <p:cNvSpPr/>
          <p:nvPr/>
        </p:nvSpPr>
        <p:spPr>
          <a:xfrm>
            <a:off x="730615" y="4115067"/>
            <a:ext cx="581025" cy="46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90653CA-30FB-4D00-9B23-97EA3F0168E4}"/>
              </a:ext>
            </a:extLst>
          </p:cNvPr>
          <p:cNvSpPr/>
          <p:nvPr/>
        </p:nvSpPr>
        <p:spPr>
          <a:xfrm>
            <a:off x="730614" y="5336418"/>
            <a:ext cx="10616439" cy="39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es-ES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(Si fueran subterráneas, el costo podría incrementarse en un 19%, a juzgar por lo calculado para el tramo1). </a:t>
            </a:r>
            <a:endParaRPr lang="es-CO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2E94695-674A-43E3-9DB0-1F18A0421D41}"/>
              </a:ext>
            </a:extLst>
          </p:cNvPr>
          <p:cNvSpPr/>
          <p:nvPr/>
        </p:nvSpPr>
        <p:spPr>
          <a:xfrm>
            <a:off x="730615" y="1695371"/>
            <a:ext cx="10616453" cy="10969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Para los ejercicios de identificación de fuentes pre-</a:t>
            </a:r>
            <a:r>
              <a:rPr lang="es-ES" sz="1600" b="1" dirty="0" err="1"/>
              <a:t>Confis</a:t>
            </a:r>
            <a:r>
              <a:rPr lang="es-ES" sz="1600" b="1" dirty="0"/>
              <a:t> nacional, dentro del MFMP, se recomienda utilizar </a:t>
            </a:r>
            <a:r>
              <a:rPr lang="es-ES" sz="1600" b="1" dirty="0" err="1"/>
              <a:t>capex</a:t>
            </a:r>
            <a:r>
              <a:rPr lang="es-ES" sz="1600" b="1" dirty="0"/>
              <a:t> de referencia un 20% mayores, dada la complejidad de las intersecciones que se deberán intervenir y las incertidumbres </a:t>
            </a:r>
          </a:p>
          <a:p>
            <a:pPr algn="ctr"/>
            <a:r>
              <a:rPr lang="es-ES" sz="1600" b="1" dirty="0"/>
              <a:t>por falta de prediseños.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11CC64F-700E-4D89-BF69-114AD2770064}"/>
              </a:ext>
            </a:extLst>
          </p:cNvPr>
          <p:cNvSpPr/>
          <p:nvPr/>
        </p:nvSpPr>
        <p:spPr>
          <a:xfrm>
            <a:off x="6862175" y="3516897"/>
            <a:ext cx="3008434" cy="461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bg1"/>
                </a:solidFill>
              </a:rPr>
              <a:t>Línea a Suba vía calle 80: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1940BE1-9A68-4CCA-AFDC-DA20B2BB83BB}"/>
              </a:ext>
            </a:extLst>
          </p:cNvPr>
          <p:cNvSpPr/>
          <p:nvPr/>
        </p:nvSpPr>
        <p:spPr>
          <a:xfrm>
            <a:off x="6862176" y="4115067"/>
            <a:ext cx="3008434" cy="461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bg1"/>
                </a:solidFill>
              </a:rPr>
              <a:t>Línea a calle 100 con </a:t>
            </a:r>
            <a:r>
              <a:rPr lang="es-ES" sz="1600" b="1" dirty="0" err="1">
                <a:solidFill>
                  <a:schemeClr val="bg1"/>
                </a:solidFill>
              </a:rPr>
              <a:t>autonorte</a:t>
            </a:r>
            <a:r>
              <a:rPr lang="es-ES" sz="1600" b="1" dirty="0">
                <a:solidFill>
                  <a:schemeClr val="bg1"/>
                </a:solidFill>
              </a:rPr>
              <a:t>: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BFD3F7-CACE-4E46-97F4-2448EA610FE4}"/>
              </a:ext>
            </a:extLst>
          </p:cNvPr>
          <p:cNvSpPr/>
          <p:nvPr/>
        </p:nvSpPr>
        <p:spPr>
          <a:xfrm>
            <a:off x="6281151" y="3516897"/>
            <a:ext cx="581025" cy="46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5EA0090-2A49-4B8B-B9F3-F62D5EB09BAE}"/>
              </a:ext>
            </a:extLst>
          </p:cNvPr>
          <p:cNvSpPr/>
          <p:nvPr/>
        </p:nvSpPr>
        <p:spPr>
          <a:xfrm>
            <a:off x="6281151" y="4115067"/>
            <a:ext cx="581025" cy="46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CC7725-83CD-42D9-A184-C9EE39E0543E}"/>
              </a:ext>
            </a:extLst>
          </p:cNvPr>
          <p:cNvSpPr txBox="1"/>
          <p:nvPr/>
        </p:nvSpPr>
        <p:spPr>
          <a:xfrm>
            <a:off x="870284" y="3563064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881681-95E4-4DF7-AFBC-9F6FE345C56B}"/>
              </a:ext>
            </a:extLst>
          </p:cNvPr>
          <p:cNvSpPr txBox="1"/>
          <p:nvPr/>
        </p:nvSpPr>
        <p:spPr>
          <a:xfrm>
            <a:off x="870284" y="4161234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673CEAA-B079-45E6-B5F4-F729F500BFD6}"/>
              </a:ext>
            </a:extLst>
          </p:cNvPr>
          <p:cNvSpPr txBox="1"/>
          <p:nvPr/>
        </p:nvSpPr>
        <p:spPr>
          <a:xfrm>
            <a:off x="6420820" y="35630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FD8C4B5-69E6-4EFE-86D6-0DC16F825AF8}"/>
              </a:ext>
            </a:extLst>
          </p:cNvPr>
          <p:cNvSpPr txBox="1"/>
          <p:nvPr/>
        </p:nvSpPr>
        <p:spPr>
          <a:xfrm>
            <a:off x="6420820" y="4161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2BC5D0-8B17-43E6-8A03-A4AE40752C0F}"/>
              </a:ext>
            </a:extLst>
          </p:cNvPr>
          <p:cNvSpPr/>
          <p:nvPr/>
        </p:nvSpPr>
        <p:spPr>
          <a:xfrm>
            <a:off x="730615" y="3048606"/>
            <a:ext cx="5065921" cy="328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Valores PLMB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617D62B-EE42-4079-A2BD-383B34981CA5}"/>
              </a:ext>
            </a:extLst>
          </p:cNvPr>
          <p:cNvSpPr/>
          <p:nvPr/>
        </p:nvSpPr>
        <p:spPr>
          <a:xfrm>
            <a:off x="4320073" y="3516897"/>
            <a:ext cx="1476463" cy="461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COP $7,7 bn.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B88A486-B31A-4A8B-A58F-838BFFEECF42}"/>
              </a:ext>
            </a:extLst>
          </p:cNvPr>
          <p:cNvSpPr/>
          <p:nvPr/>
        </p:nvSpPr>
        <p:spPr>
          <a:xfrm>
            <a:off x="4320073" y="4115067"/>
            <a:ext cx="1476463" cy="461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COP $1,8 </a:t>
            </a:r>
            <a:r>
              <a:rPr lang="es-CO" b="1" dirty="0" err="1">
                <a:solidFill>
                  <a:schemeClr val="bg1"/>
                </a:solidFill>
              </a:rPr>
              <a:t>bn</a:t>
            </a:r>
            <a:r>
              <a:rPr lang="es-CO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C498DBD-50B5-4D75-A099-30F95480D426}"/>
              </a:ext>
            </a:extLst>
          </p:cNvPr>
          <p:cNvSpPr/>
          <p:nvPr/>
        </p:nvSpPr>
        <p:spPr>
          <a:xfrm>
            <a:off x="6281151" y="3048606"/>
            <a:ext cx="5065921" cy="328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Considerando incertidumbres 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(+20%)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13C339D-9D41-46C6-9917-82A7C2557B3E}"/>
              </a:ext>
            </a:extLst>
          </p:cNvPr>
          <p:cNvSpPr/>
          <p:nvPr/>
        </p:nvSpPr>
        <p:spPr>
          <a:xfrm>
            <a:off x="9870609" y="3516897"/>
            <a:ext cx="1476463" cy="461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COP $8,8 </a:t>
            </a:r>
            <a:r>
              <a:rPr lang="es-CO" b="1" dirty="0" err="1">
                <a:solidFill>
                  <a:schemeClr val="bg1"/>
                </a:solidFill>
              </a:rPr>
              <a:t>bn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3C712CA-D2C8-44DF-A7F3-C0C1D4936D8D}"/>
              </a:ext>
            </a:extLst>
          </p:cNvPr>
          <p:cNvSpPr/>
          <p:nvPr/>
        </p:nvSpPr>
        <p:spPr>
          <a:xfrm>
            <a:off x="9870609" y="4113732"/>
            <a:ext cx="1476463" cy="461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COP 2,1 </a:t>
            </a:r>
            <a:r>
              <a:rPr lang="es-CO" b="1" dirty="0" err="1">
                <a:solidFill>
                  <a:schemeClr val="bg1"/>
                </a:solidFill>
              </a:rPr>
              <a:t>bn</a:t>
            </a:r>
            <a:endParaRPr lang="es-CO" b="1" dirty="0">
              <a:solidFill>
                <a:schemeClr val="bg1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857B3E4-8008-4FC5-A527-4EE911DAC2F9}"/>
              </a:ext>
            </a:extLst>
          </p:cNvPr>
          <p:cNvCxnSpPr/>
          <p:nvPr/>
        </p:nvCxnSpPr>
        <p:spPr>
          <a:xfrm>
            <a:off x="6031684" y="3048606"/>
            <a:ext cx="0" cy="152679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3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034A4-CED4-4C0D-B74E-12CA21F944F9}"/>
              </a:ext>
            </a:extLst>
          </p:cNvPr>
          <p:cNvSpPr txBox="1">
            <a:spLocks/>
          </p:cNvSpPr>
          <p:nvPr/>
        </p:nvSpPr>
        <p:spPr>
          <a:xfrm>
            <a:off x="3097133" y="526273"/>
            <a:ext cx="5876545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B0F0"/>
                </a:solidFill>
              </a:defRPr>
            </a:lvl1pPr>
          </a:lstStyle>
          <a:p>
            <a:r>
              <a:rPr lang="es-ES" sz="2800" dirty="0"/>
              <a:t>Fases del proyecto y acompañamiento</a:t>
            </a:r>
          </a:p>
        </p:txBody>
      </p:sp>
      <p:sp>
        <p:nvSpPr>
          <p:cNvPr id="34" name="Marcador de número de diapositiva 33">
            <a:extLst>
              <a:ext uri="{FF2B5EF4-FFF2-40B4-BE49-F238E27FC236}">
                <a16:creationId xmlns:a16="http://schemas.microsoft.com/office/drawing/2014/main" id="{1EB4014A-F9C2-4C09-9D66-204911E1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04F3-C9DB-427B-9B2D-41410833188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840A359-912D-4F12-8ABA-2277424422A5}"/>
              </a:ext>
            </a:extLst>
          </p:cNvPr>
          <p:cNvGrpSpPr/>
          <p:nvPr/>
        </p:nvGrpSpPr>
        <p:grpSpPr>
          <a:xfrm>
            <a:off x="1438875" y="2263218"/>
            <a:ext cx="9585493" cy="3075809"/>
            <a:chOff x="1375375" y="2106507"/>
            <a:chExt cx="9585493" cy="3075809"/>
          </a:xfrm>
        </p:grpSpPr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AD18D048-6E15-4274-91FE-1E533B966C39}"/>
                </a:ext>
              </a:extLst>
            </p:cNvPr>
            <p:cNvSpPr/>
            <p:nvPr/>
          </p:nvSpPr>
          <p:spPr>
            <a:xfrm>
              <a:off x="6251102" y="3109916"/>
              <a:ext cx="1663794" cy="1066800"/>
            </a:xfrm>
            <a:prstGeom prst="homePlate">
              <a:avLst/>
            </a:prstGeom>
            <a:solidFill>
              <a:srgbClr val="28235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/>
                <a:t>Obras</a:t>
              </a:r>
            </a:p>
          </p:txBody>
        </p:sp>
        <p:sp>
          <p:nvSpPr>
            <p:cNvPr id="27" name="Flecha: cheurón 26">
              <a:extLst>
                <a:ext uri="{FF2B5EF4-FFF2-40B4-BE49-F238E27FC236}">
                  <a16:creationId xmlns:a16="http://schemas.microsoft.com/office/drawing/2014/main" id="{FED61568-F3E5-4A59-874D-B187763140C9}"/>
                </a:ext>
              </a:extLst>
            </p:cNvPr>
            <p:cNvSpPr/>
            <p:nvPr/>
          </p:nvSpPr>
          <p:spPr>
            <a:xfrm>
              <a:off x="7425000" y="3109916"/>
              <a:ext cx="1970008" cy="1066800"/>
            </a:xfrm>
            <a:prstGeom prst="chevron">
              <a:avLst/>
            </a:prstGeom>
            <a:solidFill>
              <a:srgbClr val="F4B53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/>
                  </a:solidFill>
                </a:rPr>
                <a:t>Montajes</a:t>
              </a:r>
            </a:p>
            <a:p>
              <a:pPr algn="ctr"/>
              <a:r>
                <a:rPr lang="es-CO" sz="1400" b="1" dirty="0">
                  <a:solidFill>
                    <a:schemeClr val="bg1"/>
                  </a:solidFill>
                </a:rPr>
                <a:t>y </a:t>
              </a:r>
            </a:p>
            <a:p>
              <a:pPr algn="ctr"/>
              <a:r>
                <a:rPr lang="es-CO" sz="1400" b="1" dirty="0">
                  <a:solidFill>
                    <a:schemeClr val="bg1"/>
                  </a:solidFill>
                </a:rPr>
                <a:t>Pruebas</a:t>
              </a:r>
            </a:p>
          </p:txBody>
        </p:sp>
        <p:sp>
          <p:nvSpPr>
            <p:cNvPr id="28" name="Flecha: cheurón 27">
              <a:extLst>
                <a:ext uri="{FF2B5EF4-FFF2-40B4-BE49-F238E27FC236}">
                  <a16:creationId xmlns:a16="http://schemas.microsoft.com/office/drawing/2014/main" id="{3577E2C5-B0ED-4626-9644-761E17E36C5A}"/>
                </a:ext>
              </a:extLst>
            </p:cNvPr>
            <p:cNvSpPr/>
            <p:nvPr/>
          </p:nvSpPr>
          <p:spPr>
            <a:xfrm>
              <a:off x="8910178" y="3099341"/>
              <a:ext cx="2050690" cy="1066800"/>
            </a:xfrm>
            <a:prstGeom prst="chevron">
              <a:avLst/>
            </a:prstGeom>
            <a:solidFill>
              <a:srgbClr val="009FE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/>
                  </a:solidFill>
                </a:rPr>
                <a:t>Operación</a:t>
              </a: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7BA0E6FB-5C29-4B58-8D41-687DC7B0A9AB}"/>
                </a:ext>
              </a:extLst>
            </p:cNvPr>
            <p:cNvCxnSpPr/>
            <p:nvPr/>
          </p:nvCxnSpPr>
          <p:spPr>
            <a:xfrm>
              <a:off x="5605745" y="2193781"/>
              <a:ext cx="0" cy="923023"/>
            </a:xfrm>
            <a:prstGeom prst="line">
              <a:avLst/>
            </a:prstGeom>
            <a:ln>
              <a:solidFill>
                <a:srgbClr val="0155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21F239E1-4773-4AA1-8CFE-103D406293DC}"/>
                </a:ext>
              </a:extLst>
            </p:cNvPr>
            <p:cNvCxnSpPr/>
            <p:nvPr/>
          </p:nvCxnSpPr>
          <p:spPr>
            <a:xfrm>
              <a:off x="9182386" y="2193781"/>
              <a:ext cx="0" cy="923023"/>
            </a:xfrm>
            <a:prstGeom prst="line">
              <a:avLst/>
            </a:prstGeom>
            <a:ln>
              <a:solidFill>
                <a:srgbClr val="0155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CF87CB1D-7EE2-4EA0-B9C4-D93D7A32DF64}"/>
                </a:ext>
              </a:extLst>
            </p:cNvPr>
            <p:cNvCxnSpPr/>
            <p:nvPr/>
          </p:nvCxnSpPr>
          <p:spPr>
            <a:xfrm>
              <a:off x="9387811" y="4166141"/>
              <a:ext cx="0" cy="923023"/>
            </a:xfrm>
            <a:prstGeom prst="line">
              <a:avLst/>
            </a:prstGeom>
            <a:ln>
              <a:solidFill>
                <a:srgbClr val="0155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2E28FC48-05E8-4DD6-8FC3-E00EB70AE12B}"/>
                </a:ext>
              </a:extLst>
            </p:cNvPr>
            <p:cNvCxnSpPr/>
            <p:nvPr/>
          </p:nvCxnSpPr>
          <p:spPr>
            <a:xfrm>
              <a:off x="6259776" y="4158381"/>
              <a:ext cx="0" cy="923023"/>
            </a:xfrm>
            <a:prstGeom prst="line">
              <a:avLst/>
            </a:prstGeom>
            <a:ln>
              <a:solidFill>
                <a:srgbClr val="0155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DE846ED4-F1DD-407B-BDA7-9646C0050E74}"/>
                </a:ext>
              </a:extLst>
            </p:cNvPr>
            <p:cNvSpPr/>
            <p:nvPr/>
          </p:nvSpPr>
          <p:spPr>
            <a:xfrm>
              <a:off x="1375377" y="2186020"/>
              <a:ext cx="1592471" cy="718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/>
                <a:t>ASESORES</a:t>
              </a:r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93CCE1D-C0E0-4FCD-BE2A-AA3ED6DD4E7D}"/>
                </a:ext>
              </a:extLst>
            </p:cNvPr>
            <p:cNvSpPr/>
            <p:nvPr/>
          </p:nvSpPr>
          <p:spPr>
            <a:xfrm>
              <a:off x="1375376" y="3109043"/>
              <a:ext cx="1592471" cy="10668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EJECUTORES</a:t>
              </a:r>
            </a:p>
          </p:txBody>
        </p: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833DCD52-CCA1-418A-96DA-10ADB27ED908}"/>
                </a:ext>
              </a:extLst>
            </p:cNvPr>
            <p:cNvSpPr/>
            <p:nvPr/>
          </p:nvSpPr>
          <p:spPr>
            <a:xfrm>
              <a:off x="1375375" y="4380995"/>
              <a:ext cx="1592471" cy="71817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INTERVENTORIA</a:t>
              </a:r>
            </a:p>
          </p:txBody>
        </p:sp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3FE1D0FE-1950-41EF-97A3-8A461F7E9313}"/>
                </a:ext>
              </a:extLst>
            </p:cNvPr>
            <p:cNvSpPr/>
            <p:nvPr/>
          </p:nvSpPr>
          <p:spPr>
            <a:xfrm>
              <a:off x="3000618" y="2186586"/>
              <a:ext cx="1592471" cy="718180"/>
            </a:xfrm>
            <a:prstGeom prst="roundRect">
              <a:avLst/>
            </a:prstGeom>
            <a:solidFill>
              <a:srgbClr val="0155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METRO </a:t>
              </a:r>
            </a:p>
            <a:p>
              <a:pPr algn="ctr"/>
              <a:r>
                <a:rPr lang="es-CO" sz="1400" b="1" dirty="0"/>
                <a:t>DE SANTIAGO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17762585-9F1D-465A-82BC-18B3881ED12F}"/>
                </a:ext>
              </a:extLst>
            </p:cNvPr>
            <p:cNvSpPr/>
            <p:nvPr/>
          </p:nvSpPr>
          <p:spPr>
            <a:xfrm>
              <a:off x="3000617" y="3083362"/>
              <a:ext cx="1592471" cy="1057098"/>
            </a:xfrm>
            <a:prstGeom prst="roundRect">
              <a:avLst/>
            </a:prstGeom>
            <a:solidFill>
              <a:srgbClr val="0155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Diseños:</a:t>
              </a:r>
            </a:p>
            <a:p>
              <a:pPr algn="ctr"/>
              <a:r>
                <a:rPr lang="es-CO" sz="1400" b="1" dirty="0"/>
                <a:t>SYSTRA</a:t>
              </a:r>
            </a:p>
            <a:p>
              <a:pPr algn="ctr"/>
              <a:r>
                <a:rPr lang="es-CO" sz="1400" b="1" dirty="0"/>
                <a:t>&amp;INGETEC</a:t>
              </a:r>
            </a:p>
          </p:txBody>
        </p:sp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FABF0673-5214-43C5-93AA-7F1DA6F96D09}"/>
                </a:ext>
              </a:extLst>
            </p:cNvPr>
            <p:cNvSpPr/>
            <p:nvPr/>
          </p:nvSpPr>
          <p:spPr>
            <a:xfrm>
              <a:off x="3000616" y="4380995"/>
              <a:ext cx="1592471" cy="718179"/>
            </a:xfrm>
            <a:prstGeom prst="roundRect">
              <a:avLst/>
            </a:prstGeom>
            <a:solidFill>
              <a:srgbClr val="0155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SENER &amp; </a:t>
              </a:r>
            </a:p>
            <a:p>
              <a:pPr algn="ctr"/>
              <a:r>
                <a:rPr lang="es-CO" sz="1400" b="1" dirty="0"/>
                <a:t>INTEGRAL</a:t>
              </a: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E922A1DF-1E51-4590-B26C-6670BC57842F}"/>
                </a:ext>
              </a:extLst>
            </p:cNvPr>
            <p:cNvSpPr/>
            <p:nvPr/>
          </p:nvSpPr>
          <p:spPr>
            <a:xfrm>
              <a:off x="4625861" y="3116804"/>
              <a:ext cx="1592471" cy="495107"/>
            </a:xfrm>
            <a:prstGeom prst="roundRect">
              <a:avLst/>
            </a:prstGeom>
            <a:solidFill>
              <a:srgbClr val="94C11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Predios</a:t>
              </a:r>
            </a:p>
          </p:txBody>
        </p: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ACC20AE8-9A84-46B9-9319-694FA526897B}"/>
                </a:ext>
              </a:extLst>
            </p:cNvPr>
            <p:cNvSpPr/>
            <p:nvPr/>
          </p:nvSpPr>
          <p:spPr>
            <a:xfrm>
              <a:off x="4625861" y="3663274"/>
              <a:ext cx="1592471" cy="495107"/>
            </a:xfrm>
            <a:prstGeom prst="roundRect">
              <a:avLst/>
            </a:prstGeom>
            <a:solidFill>
              <a:srgbClr val="E94F1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400" b="1" dirty="0"/>
                <a:t>TAR</a:t>
              </a: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CD3BC807-CE66-4C70-B997-14BE8E1B8F1F}"/>
                </a:ext>
              </a:extLst>
            </p:cNvPr>
            <p:cNvSpPr/>
            <p:nvPr/>
          </p:nvSpPr>
          <p:spPr>
            <a:xfrm>
              <a:off x="6251102" y="4466517"/>
              <a:ext cx="3143906" cy="715799"/>
            </a:xfrm>
            <a:prstGeom prst="roundRect">
              <a:avLst/>
            </a:prstGeom>
            <a:solidFill>
              <a:srgbClr val="0155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600" b="1" dirty="0"/>
                <a:t>INTERVENTORIA</a:t>
              </a:r>
            </a:p>
            <a:p>
              <a:pPr algn="ctr"/>
              <a:r>
                <a:rPr lang="es-CO" sz="1200" b="1" dirty="0"/>
                <a:t>Calidad/Alcance/Cumplimiento pagos</a:t>
              </a:r>
            </a:p>
          </p:txBody>
        </p:sp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ECA6DDB2-1E96-459E-B9A2-406351E2125B}"/>
                </a:ext>
              </a:extLst>
            </p:cNvPr>
            <p:cNvSpPr/>
            <p:nvPr/>
          </p:nvSpPr>
          <p:spPr>
            <a:xfrm>
              <a:off x="5588363" y="2106507"/>
              <a:ext cx="3594023" cy="715799"/>
            </a:xfrm>
            <a:prstGeom prst="roundRect">
              <a:avLst/>
            </a:prstGeom>
            <a:solidFill>
              <a:srgbClr val="015578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600" b="1" dirty="0"/>
                <a:t>PMO</a:t>
              </a:r>
            </a:p>
            <a:p>
              <a:pPr algn="ctr"/>
              <a:r>
                <a:rPr lang="es-CO" sz="1400" b="1" dirty="0"/>
                <a:t>Proyectar/Prever/Solucionar/Ajustar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126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7C431AB-F941-4343-87F2-408713ABF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76197"/>
              </p:ext>
            </p:extLst>
          </p:nvPr>
        </p:nvGraphicFramePr>
        <p:xfrm>
          <a:off x="2163156" y="367755"/>
          <a:ext cx="8142823" cy="5859409"/>
        </p:xfrm>
        <a:graphic>
          <a:graphicData uri="http://schemas.openxmlformats.org/drawingml/2006/table">
            <a:tbl>
              <a:tblPr/>
              <a:tblGrid>
                <a:gridCol w="235487">
                  <a:extLst>
                    <a:ext uri="{9D8B030D-6E8A-4147-A177-3AD203B41FA5}">
                      <a16:colId xmlns:a16="http://schemas.microsoft.com/office/drawing/2014/main" val="3956544256"/>
                    </a:ext>
                  </a:extLst>
                </a:gridCol>
                <a:gridCol w="2504662">
                  <a:extLst>
                    <a:ext uri="{9D8B030D-6E8A-4147-A177-3AD203B41FA5}">
                      <a16:colId xmlns:a16="http://schemas.microsoft.com/office/drawing/2014/main" val="3722675347"/>
                    </a:ext>
                  </a:extLst>
                </a:gridCol>
                <a:gridCol w="258400">
                  <a:extLst>
                    <a:ext uri="{9D8B030D-6E8A-4147-A177-3AD203B41FA5}">
                      <a16:colId xmlns:a16="http://schemas.microsoft.com/office/drawing/2014/main" val="1975624978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1105754029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794634193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438936019"/>
                    </a:ext>
                  </a:extLst>
                </a:gridCol>
                <a:gridCol w="445223">
                  <a:extLst>
                    <a:ext uri="{9D8B030D-6E8A-4147-A177-3AD203B41FA5}">
                      <a16:colId xmlns:a16="http://schemas.microsoft.com/office/drawing/2014/main" val="3790701628"/>
                    </a:ext>
                  </a:extLst>
                </a:gridCol>
                <a:gridCol w="303225">
                  <a:extLst>
                    <a:ext uri="{9D8B030D-6E8A-4147-A177-3AD203B41FA5}">
                      <a16:colId xmlns:a16="http://schemas.microsoft.com/office/drawing/2014/main" val="2124948065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636617978"/>
                    </a:ext>
                  </a:extLst>
                </a:gridCol>
                <a:gridCol w="303225">
                  <a:extLst>
                    <a:ext uri="{9D8B030D-6E8A-4147-A177-3AD203B41FA5}">
                      <a16:colId xmlns:a16="http://schemas.microsoft.com/office/drawing/2014/main" val="2050799355"/>
                    </a:ext>
                  </a:extLst>
                </a:gridCol>
                <a:gridCol w="475384">
                  <a:extLst>
                    <a:ext uri="{9D8B030D-6E8A-4147-A177-3AD203B41FA5}">
                      <a16:colId xmlns:a16="http://schemas.microsoft.com/office/drawing/2014/main" val="2722503042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1587465452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2096041965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797630603"/>
                    </a:ext>
                  </a:extLst>
                </a:gridCol>
                <a:gridCol w="584977">
                  <a:extLst>
                    <a:ext uri="{9D8B030D-6E8A-4147-A177-3AD203B41FA5}">
                      <a16:colId xmlns:a16="http://schemas.microsoft.com/office/drawing/2014/main" val="2532873591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539380546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1434092932"/>
                    </a:ext>
                  </a:extLst>
                </a:gridCol>
                <a:gridCol w="303224">
                  <a:extLst>
                    <a:ext uri="{9D8B030D-6E8A-4147-A177-3AD203B41FA5}">
                      <a16:colId xmlns:a16="http://schemas.microsoft.com/office/drawing/2014/main" val="469178730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Cronograma Extensión PLMB – T1</a:t>
                      </a:r>
                    </a:p>
                  </a:txBody>
                  <a:tcPr marL="119255" marR="119255" marT="59627" marB="59627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119255" marR="119255" marT="59627" marB="59627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119255" marR="119255" marT="59627" marB="59627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119255" marR="119255" marT="59627" marB="59627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119255" marR="119255" marT="59627" marB="59627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672825"/>
                  </a:ext>
                </a:extLst>
              </a:tr>
              <a:tr h="116791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T4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T4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T4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T4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0532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PREFACTIBILIDAD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55574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Unidad nuevos Proyectos EMB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48571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Proceso Precontractual – Convenio FDN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41048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Ejecución del Contrato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13954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-Validación estudios de Demanda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37460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-Selección de Alternativas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40538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-Estudios de prefactibilidad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32248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-Preparación </a:t>
                      </a:r>
                      <a:r>
                        <a:rPr lang="es-CO" sz="9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Conpes</a:t>
                      </a:r>
                      <a:endParaRPr lang="es-CO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45661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ESTUDIOS DE CAMPO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17898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Proceso Precontractual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252625"/>
                  </a:ext>
                </a:extLst>
              </a:tr>
              <a:tr h="219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Desarrollo de Estudios (Geotecnia y Topografía)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62961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ESTUDIOS DE FACTIBILIDAD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83305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Proceso Precontractual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18374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Ejecución del Contrato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570741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-Estudios de Campo Finales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74867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-Diseños de Factibilidad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328731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-Presupuesto Cápex de factibilidad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4139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-Diseños de Ingeniería Básica Avanzada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250446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RUTA FISCAL PRESUPUESTAL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19465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Definición cupo Distrito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627498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Definición cupo Nación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593017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Confis</a:t>
                      </a:r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Aval Fiscal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20542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Conpes</a:t>
                      </a:r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Declaratoria IE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04633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Concejo Distrital Vigencias Futuras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282316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Confis</a:t>
                      </a:r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Vigencias Futuras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294794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Tramites Créditos Externos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917837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Aprobación Garantías MHCP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044666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ESTRUCTURACIÓN Y LICITACIÓN INTERNAL.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787387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Proceso Precontractual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1" marR="5561" marT="5561" marB="0" anchor="b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58185"/>
                  </a:ext>
                </a:extLst>
              </a:tr>
              <a:tr h="250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Estructuración y acompañamiento en </a:t>
                      </a:r>
                    </a:p>
                    <a:p>
                      <a:pPr algn="l" rtl="0" fontAlgn="ctr"/>
                      <a:r>
                        <a:rPr lang="es-ES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proceso de selección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56634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Apertura Licitación Internacional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032187"/>
                  </a:ext>
                </a:extLst>
              </a:tr>
              <a:tr h="165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561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Adjudicación</a:t>
                      </a:r>
                    </a:p>
                  </a:txBody>
                  <a:tcPr marL="108000" marR="5561" marT="5561" marB="0" anchor="ctr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61" marR="5561" marT="5561" marB="0">
                    <a:lnL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06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47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8C8453-7A1E-4380-9E46-91EB08D82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7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034A4-CED4-4C0D-B74E-12CA21F944F9}"/>
              </a:ext>
            </a:extLst>
          </p:cNvPr>
          <p:cNvSpPr txBox="1">
            <a:spLocks/>
          </p:cNvSpPr>
          <p:nvPr/>
        </p:nvSpPr>
        <p:spPr>
          <a:xfrm>
            <a:off x="3937464" y="323603"/>
            <a:ext cx="4241867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B0F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 de Tiempo Concesión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630887-059B-474B-994D-508BE0BA0018}"/>
              </a:ext>
            </a:extLst>
          </p:cNvPr>
          <p:cNvSpPr txBox="1"/>
          <p:nvPr/>
        </p:nvSpPr>
        <p:spPr>
          <a:xfrm>
            <a:off x="1640102" y="2892136"/>
            <a:ext cx="1229182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Fase Previa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1DC68B-0DE6-498B-BF1F-EB2F288F3E58}"/>
              </a:ext>
            </a:extLst>
          </p:cNvPr>
          <p:cNvSpPr txBox="1"/>
          <p:nvPr/>
        </p:nvSpPr>
        <p:spPr>
          <a:xfrm>
            <a:off x="4162115" y="2874440"/>
            <a:ext cx="2059859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Fase Construcción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ED0981BF-ED41-4480-9B82-A30CF203E708}"/>
              </a:ext>
            </a:extLst>
          </p:cNvPr>
          <p:cNvCxnSpPr>
            <a:cxnSpLocks/>
          </p:cNvCxnSpPr>
          <p:nvPr/>
        </p:nvCxnSpPr>
        <p:spPr>
          <a:xfrm flipV="1">
            <a:off x="7220213" y="3405218"/>
            <a:ext cx="468548" cy="7744"/>
          </a:xfrm>
          <a:prstGeom prst="straightConnector1">
            <a:avLst/>
          </a:prstGeom>
          <a:ln w="762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BE14AF49-5A55-4C4B-B50D-9DBB343730A3}"/>
              </a:ext>
            </a:extLst>
          </p:cNvPr>
          <p:cNvCxnSpPr>
            <a:cxnSpLocks/>
          </p:cNvCxnSpPr>
          <p:nvPr/>
        </p:nvCxnSpPr>
        <p:spPr>
          <a:xfrm>
            <a:off x="1182101" y="3412962"/>
            <a:ext cx="1909493" cy="0"/>
          </a:xfrm>
          <a:prstGeom prst="straightConnector1">
            <a:avLst/>
          </a:prstGeom>
          <a:ln w="79375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6DC1E99-9935-40C8-83CA-C0A6A1DFC487}"/>
              </a:ext>
            </a:extLst>
          </p:cNvPr>
          <p:cNvSpPr txBox="1"/>
          <p:nvPr/>
        </p:nvSpPr>
        <p:spPr>
          <a:xfrm>
            <a:off x="1833125" y="3278107"/>
            <a:ext cx="872432" cy="26161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 Meses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4FD0A572-1B90-4810-BC04-9C1D5377BF59}"/>
              </a:ext>
            </a:extLst>
          </p:cNvPr>
          <p:cNvCxnSpPr>
            <a:cxnSpLocks/>
          </p:cNvCxnSpPr>
          <p:nvPr/>
        </p:nvCxnSpPr>
        <p:spPr>
          <a:xfrm>
            <a:off x="3108372" y="3411153"/>
            <a:ext cx="4103452" cy="0"/>
          </a:xfrm>
          <a:prstGeom prst="straightConnector1">
            <a:avLst/>
          </a:prstGeom>
          <a:ln w="762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0249C63-AB88-455C-973C-0AA233C0DB47}"/>
              </a:ext>
            </a:extLst>
          </p:cNvPr>
          <p:cNvSpPr txBox="1"/>
          <p:nvPr/>
        </p:nvSpPr>
        <p:spPr>
          <a:xfrm rot="16200000">
            <a:off x="7075761" y="3755032"/>
            <a:ext cx="724828" cy="26161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Meses</a:t>
            </a:r>
          </a:p>
        </p:txBody>
      </p:sp>
      <p:sp>
        <p:nvSpPr>
          <p:cNvPr id="96" name="Abrir llave 74">
            <a:extLst>
              <a:ext uri="{FF2B5EF4-FFF2-40B4-BE49-F238E27FC236}">
                <a16:creationId xmlns:a16="http://schemas.microsoft.com/office/drawing/2014/main" id="{EF2A2697-85B2-48AC-928A-88A532AC516B}"/>
              </a:ext>
            </a:extLst>
          </p:cNvPr>
          <p:cNvSpPr/>
          <p:nvPr/>
        </p:nvSpPr>
        <p:spPr>
          <a:xfrm rot="16200000">
            <a:off x="4110059" y="1173464"/>
            <a:ext cx="174753" cy="5940048"/>
          </a:xfrm>
          <a:custGeom>
            <a:avLst/>
            <a:gdLst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767080 h 5337188"/>
              <a:gd name="connsiteX3" fmla="*/ 0 w 172560"/>
              <a:gd name="connsiteY3" fmla="*/ 2668594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767080 h 5337188"/>
              <a:gd name="connsiteX3" fmla="*/ 85179 w 172560"/>
              <a:gd name="connsiteY3" fmla="*/ 2700661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560" h="5337188" stroke="0" extrusionOk="0">
                <a:moveTo>
                  <a:pt x="172560" y="5337188"/>
                </a:moveTo>
                <a:cubicBezTo>
                  <a:pt x="124909" y="5337188"/>
                  <a:pt x="86280" y="5330750"/>
                  <a:pt x="86280" y="5322809"/>
                </a:cubicBezTo>
                <a:lnTo>
                  <a:pt x="86280" y="2682973"/>
                </a:lnTo>
                <a:cubicBezTo>
                  <a:pt x="86280" y="2675032"/>
                  <a:pt x="47651" y="2668594"/>
                  <a:pt x="0" y="2668594"/>
                </a:cubicBezTo>
                <a:cubicBezTo>
                  <a:pt x="47651" y="2668594"/>
                  <a:pt x="86280" y="2662156"/>
                  <a:pt x="86280" y="2654215"/>
                </a:cubicBezTo>
                <a:lnTo>
                  <a:pt x="86280" y="14379"/>
                </a:lnTo>
                <a:cubicBezTo>
                  <a:pt x="86280" y="6438"/>
                  <a:pt x="124909" y="0"/>
                  <a:pt x="172560" y="0"/>
                </a:cubicBezTo>
                <a:lnTo>
                  <a:pt x="172560" y="5337188"/>
                </a:lnTo>
                <a:close/>
              </a:path>
              <a:path w="172560" h="5337188" fill="none">
                <a:moveTo>
                  <a:pt x="172560" y="5337188"/>
                </a:moveTo>
                <a:cubicBezTo>
                  <a:pt x="124909" y="5337188"/>
                  <a:pt x="86280" y="5330750"/>
                  <a:pt x="86280" y="5322809"/>
                </a:cubicBezTo>
                <a:lnTo>
                  <a:pt x="86280" y="2767080"/>
                </a:lnTo>
                <a:cubicBezTo>
                  <a:pt x="86280" y="2759139"/>
                  <a:pt x="85179" y="2734927"/>
                  <a:pt x="85179" y="2700661"/>
                </a:cubicBezTo>
                <a:cubicBezTo>
                  <a:pt x="85179" y="2666395"/>
                  <a:pt x="86280" y="2569422"/>
                  <a:pt x="86280" y="2561481"/>
                </a:cubicBezTo>
                <a:lnTo>
                  <a:pt x="86280" y="14379"/>
                </a:lnTo>
                <a:cubicBezTo>
                  <a:pt x="86280" y="6438"/>
                  <a:pt x="124909" y="0"/>
                  <a:pt x="172560" y="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4A2E51E-494C-4E59-A7B2-FBCF17EBC69C}"/>
              </a:ext>
            </a:extLst>
          </p:cNvPr>
          <p:cNvSpPr/>
          <p:nvPr/>
        </p:nvSpPr>
        <p:spPr>
          <a:xfrm>
            <a:off x="774243" y="4859564"/>
            <a:ext cx="966718" cy="4924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Acta de inicio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Jun-20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EF7A1528-62AE-404F-8CF8-1C59BF8EF86C}"/>
              </a:ext>
            </a:extLst>
          </p:cNvPr>
          <p:cNvSpPr/>
          <p:nvPr/>
        </p:nvSpPr>
        <p:spPr>
          <a:xfrm>
            <a:off x="2646733" y="4863535"/>
            <a:ext cx="1124370" cy="4924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Cierre Financiero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Sept-22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5783BC5F-6F54-4DFA-A8C6-8E819AB2EF74}"/>
              </a:ext>
            </a:extLst>
          </p:cNvPr>
          <p:cNvSpPr/>
          <p:nvPr/>
        </p:nvSpPr>
        <p:spPr>
          <a:xfrm>
            <a:off x="7270874" y="4870461"/>
            <a:ext cx="835774" cy="4924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Inicio Operación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Ene-28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4D3F3D1-75BA-4083-9668-51F7F1567D90}"/>
              </a:ext>
            </a:extLst>
          </p:cNvPr>
          <p:cNvSpPr txBox="1"/>
          <p:nvPr/>
        </p:nvSpPr>
        <p:spPr>
          <a:xfrm>
            <a:off x="6790329" y="2910188"/>
            <a:ext cx="1308391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Fase Pruebas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E9DE7AEA-5CC8-4BE8-A847-0C1D708B3EB4}"/>
              </a:ext>
            </a:extLst>
          </p:cNvPr>
          <p:cNvSpPr txBox="1"/>
          <p:nvPr/>
        </p:nvSpPr>
        <p:spPr>
          <a:xfrm>
            <a:off x="5010577" y="3274413"/>
            <a:ext cx="862164" cy="26161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 Meses</a:t>
            </a:r>
          </a:p>
        </p:txBody>
      </p: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5D07CF40-28ED-4C68-A2D1-FE7F23876A72}"/>
              </a:ext>
            </a:extLst>
          </p:cNvPr>
          <p:cNvCxnSpPr>
            <a:cxnSpLocks/>
          </p:cNvCxnSpPr>
          <p:nvPr/>
        </p:nvCxnSpPr>
        <p:spPr>
          <a:xfrm>
            <a:off x="7713796" y="3395856"/>
            <a:ext cx="4750452" cy="9362"/>
          </a:xfrm>
          <a:prstGeom prst="straightConnector1">
            <a:avLst/>
          </a:prstGeom>
          <a:ln w="79375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5A66A6A3-B7CA-4E05-8E30-A72F7C08A396}"/>
              </a:ext>
            </a:extLst>
          </p:cNvPr>
          <p:cNvSpPr txBox="1"/>
          <p:nvPr/>
        </p:nvSpPr>
        <p:spPr>
          <a:xfrm>
            <a:off x="8441050" y="2884612"/>
            <a:ext cx="269085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Operación y Mantenimiento</a:t>
            </a: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38591F59-13A0-49D1-9BFC-72528A8F30F9}"/>
              </a:ext>
            </a:extLst>
          </p:cNvPr>
          <p:cNvCxnSpPr>
            <a:cxnSpLocks/>
          </p:cNvCxnSpPr>
          <p:nvPr/>
        </p:nvCxnSpPr>
        <p:spPr>
          <a:xfrm>
            <a:off x="1182101" y="1237074"/>
            <a:ext cx="0" cy="3602591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93CC11AA-DAF6-4675-969C-C7D9654532AD}"/>
              </a:ext>
            </a:extLst>
          </p:cNvPr>
          <p:cNvCxnSpPr>
            <a:cxnSpLocks/>
          </p:cNvCxnSpPr>
          <p:nvPr/>
        </p:nvCxnSpPr>
        <p:spPr>
          <a:xfrm>
            <a:off x="3096189" y="1237074"/>
            <a:ext cx="0" cy="3602591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690642BA-120C-41F1-9539-29963B2EC377}"/>
              </a:ext>
            </a:extLst>
          </p:cNvPr>
          <p:cNvCxnSpPr>
            <a:cxnSpLocks/>
          </p:cNvCxnSpPr>
          <p:nvPr/>
        </p:nvCxnSpPr>
        <p:spPr>
          <a:xfrm>
            <a:off x="7228602" y="1245721"/>
            <a:ext cx="0" cy="3602591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2FA0024-72C4-4EB0-9309-476DB4C6EE58}"/>
              </a:ext>
            </a:extLst>
          </p:cNvPr>
          <p:cNvCxnSpPr>
            <a:cxnSpLocks/>
          </p:cNvCxnSpPr>
          <p:nvPr/>
        </p:nvCxnSpPr>
        <p:spPr>
          <a:xfrm>
            <a:off x="7661029" y="1245721"/>
            <a:ext cx="0" cy="3602591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BE19FFDA-A0E8-4902-A2AA-41529850FC20}"/>
              </a:ext>
            </a:extLst>
          </p:cNvPr>
          <p:cNvSpPr txBox="1"/>
          <p:nvPr/>
        </p:nvSpPr>
        <p:spPr>
          <a:xfrm>
            <a:off x="3548077" y="4008966"/>
            <a:ext cx="1386802" cy="2616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Obra Civil 84 Meses</a:t>
            </a:r>
          </a:p>
        </p:txBody>
      </p:sp>
      <p:sp>
        <p:nvSpPr>
          <p:cNvPr id="34" name="Marcador de número de diapositiva 33">
            <a:extLst>
              <a:ext uri="{FF2B5EF4-FFF2-40B4-BE49-F238E27FC236}">
                <a16:creationId xmlns:a16="http://schemas.microsoft.com/office/drawing/2014/main" id="{1EB4014A-F9C2-4C09-9D66-204911E1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04F3-C9DB-427B-9B2D-41410833188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E978FF21-C4CE-414F-9F16-71779A0A0079}"/>
              </a:ext>
            </a:extLst>
          </p:cNvPr>
          <p:cNvSpPr/>
          <p:nvPr/>
        </p:nvSpPr>
        <p:spPr>
          <a:xfrm>
            <a:off x="6487107" y="4289783"/>
            <a:ext cx="1084998" cy="546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 Fase Construcción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May-27</a:t>
            </a:r>
          </a:p>
        </p:txBody>
      </p:sp>
    </p:spTree>
    <p:extLst>
      <p:ext uri="{BB962C8B-B14F-4D97-AF65-F5344CB8AC3E}">
        <p14:creationId xmlns:p14="http://schemas.microsoft.com/office/powerpoint/2010/main" val="171443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034A4-CED4-4C0D-B74E-12CA21F944F9}"/>
              </a:ext>
            </a:extLst>
          </p:cNvPr>
          <p:cNvSpPr txBox="1">
            <a:spLocks/>
          </p:cNvSpPr>
          <p:nvPr/>
        </p:nvSpPr>
        <p:spPr>
          <a:xfrm>
            <a:off x="4345142" y="323603"/>
            <a:ext cx="3426515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B0F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Cronograma PLMB-T1</a:t>
            </a:r>
          </a:p>
        </p:txBody>
      </p:sp>
      <p:sp>
        <p:nvSpPr>
          <p:cNvPr id="34" name="Marcador de número de diapositiva 33">
            <a:extLst>
              <a:ext uri="{FF2B5EF4-FFF2-40B4-BE49-F238E27FC236}">
                <a16:creationId xmlns:a16="http://schemas.microsoft.com/office/drawing/2014/main" id="{1EB4014A-F9C2-4C09-9D66-204911E1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04F3-C9DB-427B-9B2D-41410833188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895FBF7-6D0B-4909-B303-AFB764E2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5" y="988078"/>
            <a:ext cx="11889490" cy="48818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48CDF8E-3FAD-4729-A27B-A4A3C5959802}"/>
              </a:ext>
            </a:extLst>
          </p:cNvPr>
          <p:cNvSpPr/>
          <p:nvPr/>
        </p:nvSpPr>
        <p:spPr>
          <a:xfrm>
            <a:off x="1847461" y="6056268"/>
            <a:ext cx="45346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*Cronograma de ejecución preliminar, el cual será actualizado tras la presentación del plan de ejecución del Concesionario dentro de los 90 días posteriores a la firma del acta de Inicio del contrato de Concesión. </a:t>
            </a:r>
          </a:p>
        </p:txBody>
      </p:sp>
    </p:spTree>
    <p:extLst>
      <p:ext uri="{BB962C8B-B14F-4D97-AF65-F5344CB8AC3E}">
        <p14:creationId xmlns:p14="http://schemas.microsoft.com/office/powerpoint/2010/main" val="347097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3E9B6C2-980E-475C-A710-944179808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7"/>
          <a:stretch/>
        </p:blipFill>
        <p:spPr>
          <a:xfrm>
            <a:off x="0" y="0"/>
            <a:ext cx="12192000" cy="580072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7854704-477F-4129-AF32-902FD757CBAD}"/>
              </a:ext>
            </a:extLst>
          </p:cNvPr>
          <p:cNvCxnSpPr>
            <a:cxnSpLocks/>
          </p:cNvCxnSpPr>
          <p:nvPr/>
        </p:nvCxnSpPr>
        <p:spPr>
          <a:xfrm>
            <a:off x="701675" y="2692400"/>
            <a:ext cx="0" cy="463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06488E6C-3CFD-4316-9E51-F51189A4B46E}"/>
              </a:ext>
            </a:extLst>
          </p:cNvPr>
          <p:cNvSpPr txBox="1"/>
          <p:nvPr/>
        </p:nvSpPr>
        <p:spPr>
          <a:xfrm>
            <a:off x="701675" y="2484863"/>
            <a:ext cx="3904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PMT y Estudios de Tránsito</a:t>
            </a:r>
          </a:p>
        </p:txBody>
      </p:sp>
      <p:sp>
        <p:nvSpPr>
          <p:cNvPr id="5" name="CuadroTexto 4">
            <a:hlinkClick r:id="rId3" action="ppaction://hlinksldjump"/>
            <a:extLst>
              <a:ext uri="{FF2B5EF4-FFF2-40B4-BE49-F238E27FC236}">
                <a16:creationId xmlns:a16="http://schemas.microsoft.com/office/drawing/2014/main" id="{64CF0F5D-5AD9-40F0-8273-5377AB139CFD}"/>
              </a:ext>
            </a:extLst>
          </p:cNvPr>
          <p:cNvSpPr txBox="1"/>
          <p:nvPr/>
        </p:nvSpPr>
        <p:spPr>
          <a:xfrm>
            <a:off x="5483904" y="6085490"/>
            <a:ext cx="123220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407661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034A4-CED4-4C0D-B74E-12CA21F944F9}"/>
              </a:ext>
            </a:extLst>
          </p:cNvPr>
          <p:cNvSpPr txBox="1">
            <a:spLocks/>
          </p:cNvSpPr>
          <p:nvPr/>
        </p:nvSpPr>
        <p:spPr>
          <a:xfrm>
            <a:off x="2931359" y="323603"/>
            <a:ext cx="6254084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B0F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 de Tiempo Concesión – Fase Previa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630887-059B-474B-994D-508BE0BA0018}"/>
              </a:ext>
            </a:extLst>
          </p:cNvPr>
          <p:cNvSpPr txBox="1"/>
          <p:nvPr/>
        </p:nvSpPr>
        <p:spPr>
          <a:xfrm>
            <a:off x="5393951" y="3546342"/>
            <a:ext cx="1229182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Fase Previa</a:t>
            </a: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BE14AF49-5A55-4C4B-B50D-9DBB343730A3}"/>
              </a:ext>
            </a:extLst>
          </p:cNvPr>
          <p:cNvCxnSpPr>
            <a:cxnSpLocks/>
          </p:cNvCxnSpPr>
          <p:nvPr/>
        </p:nvCxnSpPr>
        <p:spPr>
          <a:xfrm>
            <a:off x="1068300" y="3425391"/>
            <a:ext cx="9772943" cy="0"/>
          </a:xfrm>
          <a:prstGeom prst="straightConnector1">
            <a:avLst/>
          </a:prstGeom>
          <a:ln w="79375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6DC1E99-9935-40C8-83CA-C0A6A1DFC487}"/>
              </a:ext>
            </a:extLst>
          </p:cNvPr>
          <p:cNvSpPr txBox="1"/>
          <p:nvPr/>
        </p:nvSpPr>
        <p:spPr>
          <a:xfrm>
            <a:off x="5578768" y="3292370"/>
            <a:ext cx="872432" cy="26161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 Meses</a:t>
            </a:r>
          </a:p>
        </p:txBody>
      </p:sp>
      <p:sp>
        <p:nvSpPr>
          <p:cNvPr id="96" name="Abrir llave 74">
            <a:extLst>
              <a:ext uri="{FF2B5EF4-FFF2-40B4-BE49-F238E27FC236}">
                <a16:creationId xmlns:a16="http://schemas.microsoft.com/office/drawing/2014/main" id="{EF2A2697-85B2-48AC-928A-88A532AC516B}"/>
              </a:ext>
            </a:extLst>
          </p:cNvPr>
          <p:cNvSpPr/>
          <p:nvPr/>
        </p:nvSpPr>
        <p:spPr>
          <a:xfrm rot="16200000">
            <a:off x="6556253" y="-1485708"/>
            <a:ext cx="330582" cy="11236839"/>
          </a:xfrm>
          <a:custGeom>
            <a:avLst/>
            <a:gdLst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767080 h 5337188"/>
              <a:gd name="connsiteX3" fmla="*/ 0 w 172560"/>
              <a:gd name="connsiteY3" fmla="*/ 2668594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682973 h 5337188"/>
              <a:gd name="connsiteX3" fmla="*/ 0 w 172560"/>
              <a:gd name="connsiteY3" fmla="*/ 2668594 h 5337188"/>
              <a:gd name="connsiteX4" fmla="*/ 86280 w 172560"/>
              <a:gd name="connsiteY4" fmla="*/ 2654215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  <a:gd name="connsiteX7" fmla="*/ 172560 w 172560"/>
              <a:gd name="connsiteY7" fmla="*/ 5337188 h 5337188"/>
              <a:gd name="connsiteX0" fmla="*/ 172560 w 172560"/>
              <a:gd name="connsiteY0" fmla="*/ 5337188 h 5337188"/>
              <a:gd name="connsiteX1" fmla="*/ 86280 w 172560"/>
              <a:gd name="connsiteY1" fmla="*/ 5322809 h 5337188"/>
              <a:gd name="connsiteX2" fmla="*/ 86280 w 172560"/>
              <a:gd name="connsiteY2" fmla="*/ 2767080 h 5337188"/>
              <a:gd name="connsiteX3" fmla="*/ 85179 w 172560"/>
              <a:gd name="connsiteY3" fmla="*/ 2700661 h 5337188"/>
              <a:gd name="connsiteX4" fmla="*/ 86280 w 172560"/>
              <a:gd name="connsiteY4" fmla="*/ 2561481 h 5337188"/>
              <a:gd name="connsiteX5" fmla="*/ 86280 w 172560"/>
              <a:gd name="connsiteY5" fmla="*/ 14379 h 5337188"/>
              <a:gd name="connsiteX6" fmla="*/ 172560 w 172560"/>
              <a:gd name="connsiteY6" fmla="*/ 0 h 53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560" h="5337188" stroke="0" extrusionOk="0">
                <a:moveTo>
                  <a:pt x="172560" y="5337188"/>
                </a:moveTo>
                <a:cubicBezTo>
                  <a:pt x="124909" y="5337188"/>
                  <a:pt x="86280" y="5330750"/>
                  <a:pt x="86280" y="5322809"/>
                </a:cubicBezTo>
                <a:lnTo>
                  <a:pt x="86280" y="2682973"/>
                </a:lnTo>
                <a:cubicBezTo>
                  <a:pt x="86280" y="2675032"/>
                  <a:pt x="47651" y="2668594"/>
                  <a:pt x="0" y="2668594"/>
                </a:cubicBezTo>
                <a:cubicBezTo>
                  <a:pt x="47651" y="2668594"/>
                  <a:pt x="86280" y="2662156"/>
                  <a:pt x="86280" y="2654215"/>
                </a:cubicBezTo>
                <a:lnTo>
                  <a:pt x="86280" y="14379"/>
                </a:lnTo>
                <a:cubicBezTo>
                  <a:pt x="86280" y="6438"/>
                  <a:pt x="124909" y="0"/>
                  <a:pt x="172560" y="0"/>
                </a:cubicBezTo>
                <a:lnTo>
                  <a:pt x="172560" y="5337188"/>
                </a:lnTo>
                <a:close/>
              </a:path>
              <a:path w="172560" h="5337188" fill="none">
                <a:moveTo>
                  <a:pt x="172560" y="5337188"/>
                </a:moveTo>
                <a:cubicBezTo>
                  <a:pt x="124909" y="5337188"/>
                  <a:pt x="86280" y="5330750"/>
                  <a:pt x="86280" y="5322809"/>
                </a:cubicBezTo>
                <a:lnTo>
                  <a:pt x="86280" y="2767080"/>
                </a:lnTo>
                <a:cubicBezTo>
                  <a:pt x="86280" y="2759139"/>
                  <a:pt x="85179" y="2734927"/>
                  <a:pt x="85179" y="2700661"/>
                </a:cubicBezTo>
                <a:cubicBezTo>
                  <a:pt x="85179" y="2666395"/>
                  <a:pt x="86280" y="2569422"/>
                  <a:pt x="86280" y="2561481"/>
                </a:cubicBezTo>
                <a:lnTo>
                  <a:pt x="86280" y="14379"/>
                </a:lnTo>
                <a:cubicBezTo>
                  <a:pt x="86280" y="6438"/>
                  <a:pt x="124909" y="0"/>
                  <a:pt x="172560" y="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38591F59-13A0-49D1-9BFC-72528A8F30F9}"/>
              </a:ext>
            </a:extLst>
          </p:cNvPr>
          <p:cNvCxnSpPr>
            <a:cxnSpLocks/>
          </p:cNvCxnSpPr>
          <p:nvPr/>
        </p:nvCxnSpPr>
        <p:spPr>
          <a:xfrm>
            <a:off x="1057814" y="3425391"/>
            <a:ext cx="0" cy="2159362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93CC11AA-DAF6-4675-969C-C7D9654532AD}"/>
              </a:ext>
            </a:extLst>
          </p:cNvPr>
          <p:cNvCxnSpPr>
            <a:cxnSpLocks/>
          </p:cNvCxnSpPr>
          <p:nvPr/>
        </p:nvCxnSpPr>
        <p:spPr>
          <a:xfrm>
            <a:off x="10846384" y="3417231"/>
            <a:ext cx="0" cy="2167522"/>
          </a:xfrm>
          <a:prstGeom prst="line">
            <a:avLst/>
          </a:prstGeom>
          <a:ln w="41275">
            <a:solidFill>
              <a:schemeClr val="accent5">
                <a:alpha val="46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BE19FFDA-A0E8-4902-A2AA-41529850FC20}"/>
              </a:ext>
            </a:extLst>
          </p:cNvPr>
          <p:cNvSpPr txBox="1"/>
          <p:nvPr/>
        </p:nvSpPr>
        <p:spPr>
          <a:xfrm>
            <a:off x="9206162" y="3967420"/>
            <a:ext cx="1386802" cy="2616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Obra Civil 84 Meses</a:t>
            </a:r>
          </a:p>
        </p:txBody>
      </p:sp>
      <p:sp>
        <p:nvSpPr>
          <p:cNvPr id="34" name="Marcador de número de diapositiva 33">
            <a:extLst>
              <a:ext uri="{FF2B5EF4-FFF2-40B4-BE49-F238E27FC236}">
                <a16:creationId xmlns:a16="http://schemas.microsoft.com/office/drawing/2014/main" id="{1EB4014A-F9C2-4C09-9D66-204911E1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04F3-C9DB-427B-9B2D-41410833188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9016B86-D942-42CF-8992-B87C5CC3AEEA}"/>
              </a:ext>
            </a:extLst>
          </p:cNvPr>
          <p:cNvCxnSpPr>
            <a:cxnSpLocks/>
          </p:cNvCxnSpPr>
          <p:nvPr/>
        </p:nvCxnSpPr>
        <p:spPr>
          <a:xfrm>
            <a:off x="1422130" y="2047699"/>
            <a:ext cx="0" cy="1377692"/>
          </a:xfrm>
          <a:prstGeom prst="line">
            <a:avLst/>
          </a:prstGeom>
          <a:ln w="41275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F8F4D8AD-C0A1-44D1-8B5E-7214A4F532D5}"/>
              </a:ext>
            </a:extLst>
          </p:cNvPr>
          <p:cNvSpPr/>
          <p:nvPr/>
        </p:nvSpPr>
        <p:spPr>
          <a:xfrm>
            <a:off x="792400" y="1148028"/>
            <a:ext cx="1259460" cy="86410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Metodología línea base a SDM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días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F2CB3CD-72A9-4AF6-80E6-E927E2ABD323}"/>
              </a:ext>
            </a:extLst>
          </p:cNvPr>
          <p:cNvCxnSpPr>
            <a:cxnSpLocks/>
          </p:cNvCxnSpPr>
          <p:nvPr/>
        </p:nvCxnSpPr>
        <p:spPr>
          <a:xfrm>
            <a:off x="3217986" y="1873188"/>
            <a:ext cx="0" cy="1549987"/>
          </a:xfrm>
          <a:prstGeom prst="line">
            <a:avLst/>
          </a:prstGeom>
          <a:ln w="41275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329BFE73-369A-4123-8BAE-0367DCC7880E}"/>
              </a:ext>
            </a:extLst>
          </p:cNvPr>
          <p:cNvCxnSpPr>
            <a:cxnSpLocks/>
          </p:cNvCxnSpPr>
          <p:nvPr/>
        </p:nvCxnSpPr>
        <p:spPr>
          <a:xfrm>
            <a:off x="3924746" y="2034434"/>
            <a:ext cx="0" cy="1346981"/>
          </a:xfrm>
          <a:prstGeom prst="line">
            <a:avLst/>
          </a:prstGeom>
          <a:ln w="41275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F8E2E543-A9F9-44D4-AA04-C48555365851}"/>
              </a:ext>
            </a:extLst>
          </p:cNvPr>
          <p:cNvSpPr/>
          <p:nvPr/>
        </p:nvSpPr>
        <p:spPr>
          <a:xfrm>
            <a:off x="4805485" y="1192372"/>
            <a:ext cx="1031683" cy="79464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PCAD a SDM 360 días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22C3625D-A810-48A8-A998-F107669B3DFB}"/>
              </a:ext>
            </a:extLst>
          </p:cNvPr>
          <p:cNvCxnSpPr>
            <a:cxnSpLocks/>
          </p:cNvCxnSpPr>
          <p:nvPr/>
        </p:nvCxnSpPr>
        <p:spPr>
          <a:xfrm>
            <a:off x="5375259" y="2057540"/>
            <a:ext cx="0" cy="1323875"/>
          </a:xfrm>
          <a:prstGeom prst="line">
            <a:avLst/>
          </a:prstGeom>
          <a:ln w="41275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E19D8FD0-D004-4251-B57A-F6B964FA931F}"/>
              </a:ext>
            </a:extLst>
          </p:cNvPr>
          <p:cNvCxnSpPr>
            <a:cxnSpLocks/>
          </p:cNvCxnSpPr>
          <p:nvPr/>
        </p:nvCxnSpPr>
        <p:spPr>
          <a:xfrm>
            <a:off x="2069842" y="3425391"/>
            <a:ext cx="0" cy="1446966"/>
          </a:xfrm>
          <a:prstGeom prst="line">
            <a:avLst/>
          </a:prstGeom>
          <a:ln w="41275">
            <a:solidFill>
              <a:srgbClr val="7030A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BC975E93-3E53-41DA-B3D3-6D195A34136C}"/>
              </a:ext>
            </a:extLst>
          </p:cNvPr>
          <p:cNvSpPr/>
          <p:nvPr/>
        </p:nvSpPr>
        <p:spPr>
          <a:xfrm>
            <a:off x="1459376" y="4857637"/>
            <a:ext cx="1170693" cy="7232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Metodología a Interventoría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 días</a:t>
            </a: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D3AF3B3D-57FF-4548-B7EE-6CE97BDD05CB}"/>
              </a:ext>
            </a:extLst>
          </p:cNvPr>
          <p:cNvSpPr/>
          <p:nvPr/>
        </p:nvSpPr>
        <p:spPr>
          <a:xfrm>
            <a:off x="2606234" y="4877438"/>
            <a:ext cx="1114999" cy="115829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Área de Influencia Directa a Interventoría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 días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BC0DDCA0-ABDB-4D58-9E68-3F23BD01F08E}"/>
              </a:ext>
            </a:extLst>
          </p:cNvPr>
          <p:cNvSpPr/>
          <p:nvPr/>
        </p:nvSpPr>
        <p:spPr>
          <a:xfrm>
            <a:off x="3760048" y="4837837"/>
            <a:ext cx="1045437" cy="119789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Área de Influencia Directa a SDM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240 días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421B334-5AEA-4598-839A-C22FC0D798AD}"/>
              </a:ext>
            </a:extLst>
          </p:cNvPr>
          <p:cNvCxnSpPr>
            <a:cxnSpLocks/>
          </p:cNvCxnSpPr>
          <p:nvPr/>
        </p:nvCxnSpPr>
        <p:spPr>
          <a:xfrm>
            <a:off x="3151727" y="3398757"/>
            <a:ext cx="0" cy="1470072"/>
          </a:xfrm>
          <a:prstGeom prst="line">
            <a:avLst/>
          </a:prstGeom>
          <a:ln w="41275">
            <a:solidFill>
              <a:srgbClr val="7030A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6A6E81DD-BA5A-4BA6-A4DC-553FB7B4CA62}"/>
              </a:ext>
            </a:extLst>
          </p:cNvPr>
          <p:cNvCxnSpPr>
            <a:cxnSpLocks/>
          </p:cNvCxnSpPr>
          <p:nvPr/>
        </p:nvCxnSpPr>
        <p:spPr>
          <a:xfrm>
            <a:off x="3887570" y="3387663"/>
            <a:ext cx="0" cy="1449182"/>
          </a:xfrm>
          <a:prstGeom prst="line">
            <a:avLst/>
          </a:prstGeom>
          <a:ln w="41275">
            <a:solidFill>
              <a:srgbClr val="7030A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9BC129-3703-4808-8650-7C1BF25E42AC}"/>
              </a:ext>
            </a:extLst>
          </p:cNvPr>
          <p:cNvSpPr txBox="1"/>
          <p:nvPr/>
        </p:nvSpPr>
        <p:spPr>
          <a:xfrm rot="16200000">
            <a:off x="-215234" y="1915896"/>
            <a:ext cx="136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PCAD y PMT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C38B265-9B00-4822-AB59-8E7C2B5625AA}"/>
              </a:ext>
            </a:extLst>
          </p:cNvPr>
          <p:cNvSpPr txBox="1"/>
          <p:nvPr/>
        </p:nvSpPr>
        <p:spPr>
          <a:xfrm rot="16200000">
            <a:off x="-279261" y="3863047"/>
            <a:ext cx="160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Estudio de Tránsito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177D00-BC27-48FE-A27C-3BFCA1C486B9}"/>
              </a:ext>
            </a:extLst>
          </p:cNvPr>
          <p:cNvSpPr txBox="1"/>
          <p:nvPr/>
        </p:nvSpPr>
        <p:spPr>
          <a:xfrm>
            <a:off x="4012679" y="6203223"/>
            <a:ext cx="4877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PCAD: Plan de Cierre y Alternativas de Desvío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Días: Son días a partir de la firma de Acta de Inicio</a:t>
            </a: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274FB10E-935B-4FF3-9E38-4FA568EAE350}"/>
              </a:ext>
            </a:extLst>
          </p:cNvPr>
          <p:cNvCxnSpPr>
            <a:cxnSpLocks/>
          </p:cNvCxnSpPr>
          <p:nvPr/>
        </p:nvCxnSpPr>
        <p:spPr>
          <a:xfrm>
            <a:off x="3447201" y="2034433"/>
            <a:ext cx="0" cy="1418962"/>
          </a:xfrm>
          <a:prstGeom prst="line">
            <a:avLst/>
          </a:prstGeom>
          <a:ln w="41275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DF0DB3FF-CBE2-4844-A269-1CE62F55A44B}"/>
              </a:ext>
            </a:extLst>
          </p:cNvPr>
          <p:cNvSpPr/>
          <p:nvPr/>
        </p:nvSpPr>
        <p:spPr>
          <a:xfrm>
            <a:off x="2871141" y="2100562"/>
            <a:ext cx="1236190" cy="64264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PMT Patio Taller y Deprimido Calle 72 a SDM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7488AD-9902-4CF5-B5C9-AC1301F832E9}"/>
              </a:ext>
            </a:extLst>
          </p:cNvPr>
          <p:cNvSpPr/>
          <p:nvPr/>
        </p:nvSpPr>
        <p:spPr>
          <a:xfrm>
            <a:off x="-611614" y="2774220"/>
            <a:ext cx="4202313" cy="534167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2DA29141-E129-4AC6-8BBE-D3E49F59F6DA}"/>
              </a:ext>
            </a:extLst>
          </p:cNvPr>
          <p:cNvSpPr/>
          <p:nvPr/>
        </p:nvSpPr>
        <p:spPr>
          <a:xfrm>
            <a:off x="3648095" y="2775959"/>
            <a:ext cx="4205185" cy="534167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7996ED03-E838-4668-A3A2-D91D243E33C9}"/>
              </a:ext>
            </a:extLst>
          </p:cNvPr>
          <p:cNvSpPr/>
          <p:nvPr/>
        </p:nvSpPr>
        <p:spPr>
          <a:xfrm>
            <a:off x="7906150" y="2777678"/>
            <a:ext cx="4202311" cy="534167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53C50A99-A662-45F0-B579-3E2DDF0E8419}"/>
              </a:ext>
            </a:extLst>
          </p:cNvPr>
          <p:cNvCxnSpPr>
            <a:cxnSpLocks/>
          </p:cNvCxnSpPr>
          <p:nvPr/>
        </p:nvCxnSpPr>
        <p:spPr>
          <a:xfrm>
            <a:off x="4286362" y="3390597"/>
            <a:ext cx="0" cy="758277"/>
          </a:xfrm>
          <a:prstGeom prst="line">
            <a:avLst/>
          </a:prstGeom>
          <a:ln w="41275">
            <a:solidFill>
              <a:srgbClr val="00B05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82BE0C57-564D-48FD-965F-FBEFDF02F9DC}"/>
              </a:ext>
            </a:extLst>
          </p:cNvPr>
          <p:cNvSpPr/>
          <p:nvPr/>
        </p:nvSpPr>
        <p:spPr>
          <a:xfrm>
            <a:off x="3961948" y="3607318"/>
            <a:ext cx="1301405" cy="47364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Inicio de Obra Patio Taller y Deprimido Calle 72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EF7A1528-62AE-404F-8CF8-1C59BF8EF86C}"/>
              </a:ext>
            </a:extLst>
          </p:cNvPr>
          <p:cNvSpPr/>
          <p:nvPr/>
        </p:nvSpPr>
        <p:spPr>
          <a:xfrm>
            <a:off x="10279058" y="5149083"/>
            <a:ext cx="1124370" cy="4924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Cierre Financiero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Ago-22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4A2E51E-494C-4E59-A7B2-FBCF17EBC69C}"/>
              </a:ext>
            </a:extLst>
          </p:cNvPr>
          <p:cNvSpPr/>
          <p:nvPr/>
        </p:nvSpPr>
        <p:spPr>
          <a:xfrm>
            <a:off x="418974" y="5088411"/>
            <a:ext cx="966718" cy="4924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Acta de inicio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Jun-20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ED5A0EAE-E10A-42B0-BB3F-619773A3F506}"/>
              </a:ext>
            </a:extLst>
          </p:cNvPr>
          <p:cNvSpPr/>
          <p:nvPr/>
        </p:nvSpPr>
        <p:spPr>
          <a:xfrm>
            <a:off x="2276508" y="1115787"/>
            <a:ext cx="1170693" cy="86410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Línea Base a SDM 180 días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CCDD399A-07E1-419D-AEB8-7914F6333F26}"/>
              </a:ext>
            </a:extLst>
          </p:cNvPr>
          <p:cNvSpPr/>
          <p:nvPr/>
        </p:nvSpPr>
        <p:spPr>
          <a:xfrm>
            <a:off x="3334551" y="1122915"/>
            <a:ext cx="1170691" cy="86410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PCAD a Interventoría 240 días</a:t>
            </a:r>
          </a:p>
        </p:txBody>
      </p:sp>
    </p:spTree>
    <p:extLst>
      <p:ext uri="{BB962C8B-B14F-4D97-AF65-F5344CB8AC3E}">
        <p14:creationId xmlns:p14="http://schemas.microsoft.com/office/powerpoint/2010/main" val="207274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E03CE7E-59F1-4038-BC1E-8E79C872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318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>
                <a:solidFill>
                  <a:srgbClr val="00B0F0"/>
                </a:solidFill>
              </a:rPr>
              <a:t>Planes de Manejo de Tránsito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1BB6583-E0D5-4171-97B5-BDAD26E09A6E}"/>
              </a:ext>
            </a:extLst>
          </p:cNvPr>
          <p:cNvGraphicFramePr>
            <a:graphicFrameLocks noGrp="1"/>
          </p:cNvGraphicFramePr>
          <p:nvPr/>
        </p:nvGraphicFramePr>
        <p:xfrm>
          <a:off x="1784413" y="973365"/>
          <a:ext cx="7901125" cy="5484820"/>
        </p:xfrm>
        <a:graphic>
          <a:graphicData uri="http://schemas.openxmlformats.org/drawingml/2006/table">
            <a:tbl>
              <a:tblPr/>
              <a:tblGrid>
                <a:gridCol w="832793">
                  <a:extLst>
                    <a:ext uri="{9D8B030D-6E8A-4147-A177-3AD203B41FA5}">
                      <a16:colId xmlns:a16="http://schemas.microsoft.com/office/drawing/2014/main" val="1119863804"/>
                    </a:ext>
                  </a:extLst>
                </a:gridCol>
                <a:gridCol w="6235539">
                  <a:extLst>
                    <a:ext uri="{9D8B030D-6E8A-4147-A177-3AD203B41FA5}">
                      <a16:colId xmlns:a16="http://schemas.microsoft.com/office/drawing/2014/main" val="3445538472"/>
                    </a:ext>
                  </a:extLst>
                </a:gridCol>
                <a:gridCol w="832793">
                  <a:extLst>
                    <a:ext uri="{9D8B030D-6E8A-4147-A177-3AD203B41FA5}">
                      <a16:colId xmlns:a16="http://schemas.microsoft.com/office/drawing/2014/main" val="2737642897"/>
                    </a:ext>
                  </a:extLst>
                </a:gridCol>
              </a:tblGrid>
              <a:tr h="145045"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PMT Alto Impacto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4123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EAB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00947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Condensa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947164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Gas Natural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66698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ETB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82293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Telefónica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6542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estructura del viaducto - Cimentaciones, pilas y capiteles.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Adecuación malla vial existente (subtramo 1 - Calzadas mixtos  y subtramo 2 - Calzadas BRT )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Obras de mejoramiento de espacio público - Separador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43384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estructura del viaducto - Tablero (Subsubtramo 1 y Subsubtramo 2)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00813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Estaciones Metro - Nave central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657458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estructura del viaducto - Cimentaciones, pilas y capiteles. Construcción y retiro Estaciones  BRT. Adecuación malla vial existente calzadas BRT. Obras de mejoramiento de espacio público - Separador.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424640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Adecuación de la malla vial existente - Calzadas mixtos (Subsubtramo 2)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312625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Adecuación de la malla vial existente - Estructuras intersecciones viales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221709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498970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7485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PMT Medio y Bajo Impacto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0473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Codensa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61748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Gas Natural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065124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 Telefónica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412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Patio y talleres - Adecuación del terreno + Patio y talleres - Edificios + Patio y talleres - Urbanismo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044860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 de alimentación eléctrica - Obra civil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69577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Obras de mejoramiento de espacio público (subtramo 1  y subtramo 2)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118406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Estaciones Metro - Módulos de acceso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56300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678786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823417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PMTs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001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75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F52C8A0-5769-46DE-A736-92B6A0D7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600" b="1">
                <a:solidFill>
                  <a:srgbClr val="00B0F0"/>
                </a:solidFill>
              </a:rPr>
              <a:t>Presentación de Planes de Manejo de Tránsito ante SDM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1671399-DC43-419B-AC7F-644CEAF2B753}"/>
              </a:ext>
            </a:extLst>
          </p:cNvPr>
          <p:cNvGraphicFramePr>
            <a:graphicFrameLocks/>
          </p:cNvGraphicFramePr>
          <p:nvPr/>
        </p:nvGraphicFramePr>
        <p:xfrm>
          <a:off x="1552074" y="1247312"/>
          <a:ext cx="9083842" cy="464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0835E65-B285-41C1-ABCB-B0ADA06C04DE}"/>
              </a:ext>
            </a:extLst>
          </p:cNvPr>
          <p:cNvGraphicFramePr>
            <a:graphicFrameLocks noGrp="1"/>
          </p:cNvGraphicFramePr>
          <p:nvPr/>
        </p:nvGraphicFramePr>
        <p:xfrm>
          <a:off x="3161929" y="5894319"/>
          <a:ext cx="5868141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956047">
                  <a:extLst>
                    <a:ext uri="{9D8B030D-6E8A-4147-A177-3AD203B41FA5}">
                      <a16:colId xmlns:a16="http://schemas.microsoft.com/office/drawing/2014/main" val="3468930629"/>
                    </a:ext>
                  </a:extLst>
                </a:gridCol>
                <a:gridCol w="1956047">
                  <a:extLst>
                    <a:ext uri="{9D8B030D-6E8A-4147-A177-3AD203B41FA5}">
                      <a16:colId xmlns:a16="http://schemas.microsoft.com/office/drawing/2014/main" val="1667860828"/>
                    </a:ext>
                  </a:extLst>
                </a:gridCol>
                <a:gridCol w="1956047">
                  <a:extLst>
                    <a:ext uri="{9D8B030D-6E8A-4147-A177-3AD203B41FA5}">
                      <a16:colId xmlns:a16="http://schemas.microsoft.com/office/drawing/2014/main" val="490231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O" sz="1400" b="1"/>
                        <a:t>Activos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Máximo por Trimestre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Promedio por Trimestre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884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400" b="1"/>
                        <a:t>Medio 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699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400" b="1"/>
                        <a:t>Alto 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420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981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F52C8A0-5769-46DE-A736-92B6A0D7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600" b="1">
                <a:solidFill>
                  <a:srgbClr val="00B0F0"/>
                </a:solidFill>
              </a:rPr>
              <a:t>Planes de Manejo de Tránsito Activos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8B961CA-BDEE-41B0-8A79-43F532532D9A}"/>
              </a:ext>
            </a:extLst>
          </p:cNvPr>
          <p:cNvGraphicFramePr>
            <a:graphicFrameLocks noGrp="1"/>
          </p:cNvGraphicFramePr>
          <p:nvPr/>
        </p:nvGraphicFramePr>
        <p:xfrm>
          <a:off x="3161929" y="5894319"/>
          <a:ext cx="5868141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956047">
                  <a:extLst>
                    <a:ext uri="{9D8B030D-6E8A-4147-A177-3AD203B41FA5}">
                      <a16:colId xmlns:a16="http://schemas.microsoft.com/office/drawing/2014/main" val="3468930629"/>
                    </a:ext>
                  </a:extLst>
                </a:gridCol>
                <a:gridCol w="1956047">
                  <a:extLst>
                    <a:ext uri="{9D8B030D-6E8A-4147-A177-3AD203B41FA5}">
                      <a16:colId xmlns:a16="http://schemas.microsoft.com/office/drawing/2014/main" val="1667860828"/>
                    </a:ext>
                  </a:extLst>
                </a:gridCol>
                <a:gridCol w="1956047">
                  <a:extLst>
                    <a:ext uri="{9D8B030D-6E8A-4147-A177-3AD203B41FA5}">
                      <a16:colId xmlns:a16="http://schemas.microsoft.com/office/drawing/2014/main" val="490231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O" sz="1400" b="1"/>
                        <a:t>Activos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Máximo por Trimestre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Promedio por Trimestre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884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400" b="1"/>
                        <a:t>Medio 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699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400" b="1"/>
                        <a:t>Alto 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420676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ABA922-8436-4628-900A-CF985B077913}"/>
              </a:ext>
            </a:extLst>
          </p:cNvPr>
          <p:cNvGraphicFramePr>
            <a:graphicFrameLocks/>
          </p:cNvGraphicFramePr>
          <p:nvPr/>
        </p:nvGraphicFramePr>
        <p:xfrm>
          <a:off x="1443790" y="1227221"/>
          <a:ext cx="9167168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17797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3F86AAAE47254AB3DE6DC1CCAA73A1" ma:contentTypeVersion="9" ma:contentTypeDescription="Crear nuevo documento." ma:contentTypeScope="" ma:versionID="200a4b3f0037d8323fe3d8f736a39c93">
  <xsd:schema xmlns:xsd="http://www.w3.org/2001/XMLSchema" xmlns:xs="http://www.w3.org/2001/XMLSchema" xmlns:p="http://schemas.microsoft.com/office/2006/metadata/properties" xmlns:ns2="7e2221df-be0b-410f-999e-c4dd28b21173" xmlns:ns3="060de363-a155-42ca-b7e7-92b98cb85d39" targetNamespace="http://schemas.microsoft.com/office/2006/metadata/properties" ma:root="true" ma:fieldsID="4c5f17665a27c8946df3374ef9e5d1b4" ns2:_="" ns3:_="">
    <xsd:import namespace="7e2221df-be0b-410f-999e-c4dd28b21173"/>
    <xsd:import namespace="060de363-a155-42ca-b7e7-92b98cb85d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221df-be0b-410f-999e-c4dd28b211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de363-a155-42ca-b7e7-92b98cb85d3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48599-B8CD-49E8-A41C-976F670A5B01}">
  <ds:schemaRefs>
    <ds:schemaRef ds:uri="060de363-a155-42ca-b7e7-92b98cb85d39"/>
    <ds:schemaRef ds:uri="http://purl.org/dc/dcmitype/"/>
    <ds:schemaRef ds:uri="http://schemas.microsoft.com/office/2006/documentManagement/types"/>
    <ds:schemaRef ds:uri="7e2221df-be0b-410f-999e-c4dd28b21173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FB0DC79-AAA2-45C1-BFBA-2F09F60F4B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7528E3-E672-43F7-8DFF-DD82E5A5A3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2221df-be0b-410f-999e-c4dd28b21173"/>
    <ds:schemaRef ds:uri="060de363-a155-42ca-b7e7-92b98cb85d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1395</Words>
  <Application>Microsoft Office PowerPoint</Application>
  <PresentationFormat>Panorámica</PresentationFormat>
  <Paragraphs>800</Paragraphs>
  <Slides>21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MS PGothic</vt:lpstr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Planes de Manejo de Tránsito</vt:lpstr>
      <vt:lpstr>Presentación de Planes de Manejo de Tránsito ante SDM</vt:lpstr>
      <vt:lpstr>Planes de Manejo de Tránsito Activos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FRANCISCO MELENDEZ GUEV</dc:creator>
  <cp:lastModifiedBy>Ana Milena Gómez Guzmán</cp:lastModifiedBy>
  <cp:revision>2</cp:revision>
  <dcterms:created xsi:type="dcterms:W3CDTF">2020-02-25T14:00:57Z</dcterms:created>
  <dcterms:modified xsi:type="dcterms:W3CDTF">2020-02-25T15:24:06Z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0x010100403F86AAAE47254AB3DE6DC1CCAA73A1</vt:lpwstr>
  </property>
</Properties>
</file>