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</p:sldMasterIdLst>
  <p:notesMasterIdLst>
    <p:notesMasterId r:id="rId34"/>
  </p:notesMasterIdLst>
  <p:sldIdLst>
    <p:sldId id="256" r:id="rId3"/>
    <p:sldId id="257" r:id="rId4"/>
    <p:sldId id="289" r:id="rId5"/>
    <p:sldId id="258" r:id="rId6"/>
    <p:sldId id="259" r:id="rId7"/>
    <p:sldId id="29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82" r:id="rId24"/>
    <p:sldId id="285" r:id="rId25"/>
    <p:sldId id="287" r:id="rId26"/>
    <p:sldId id="291" r:id="rId27"/>
    <p:sldId id="292" r:id="rId28"/>
    <p:sldId id="293" r:id="rId29"/>
    <p:sldId id="276" r:id="rId30"/>
    <p:sldId id="277" r:id="rId31"/>
    <p:sldId id="278" r:id="rId32"/>
    <p:sldId id="279" r:id="rId33"/>
  </p:sldIdLst>
  <p:sldSz cx="24384000" cy="13716000"/>
  <p:notesSz cx="6858000" cy="9144000"/>
  <p:embeddedFontLst>
    <p:embeddedFont>
      <p:font typeface="Arial Black" panose="020B0A04020102020204" pitchFamily="34" charset="0"/>
      <p:regular r:id="rId35"/>
      <p:bold r:id="rId36"/>
    </p:embeddedFont>
    <p:embeddedFont>
      <p:font typeface="Impact" panose="020B0806030902050204" pitchFamily="34" charset="0"/>
      <p:regular r:id="rId37"/>
    </p:embeddedFont>
    <p:embeddedFont>
      <p:font typeface="Merriweather Sans" panose="020B0604020202020204" charset="0"/>
      <p:regular r:id="rId38"/>
      <p:bold r:id="rId39"/>
      <p:italic r:id="rId40"/>
      <p:boldItalic r:id="rId41"/>
    </p:embeddedFont>
    <p:embeddedFont>
      <p:font typeface="Helvetica Neue" panose="020B0604020202020204" charset="0"/>
      <p:regular r:id="rId42"/>
      <p:bold r:id="rId43"/>
      <p:italic r:id="rId44"/>
      <p:boldItalic r:id="rId45"/>
    </p:embeddedFont>
    <p:embeddedFont>
      <p:font typeface="Arial Rounded MT Bold" panose="020F0704030504030204" pitchFamily="34" charset="0"/>
      <p:regular r:id="rId46"/>
    </p:embeddedFont>
    <p:embeddedFont>
      <p:font typeface="Helvetica Neue Light" panose="020B0604020202020204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17">
          <p15:clr>
            <a:srgbClr val="9AA0A6"/>
          </p15:clr>
        </p15:guide>
        <p15:guide id="2" pos="76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BED768-869B-428E-813F-AF9DA75AE22C}">
  <a:tblStyle styleId="{E5BED768-869B-428E-813F-AF9DA75AE2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40F38C8-D2E7-4E28-BDE7-D309F3152D3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81" autoAdjust="0"/>
  </p:normalViewPr>
  <p:slideViewPr>
    <p:cSldViewPr snapToGrid="0">
      <p:cViewPr varScale="1">
        <p:scale>
          <a:sx n="25" d="100"/>
          <a:sy n="25" d="100"/>
        </p:scale>
        <p:origin x="456" y="18"/>
      </p:cViewPr>
      <p:guideLst>
        <p:guide orient="horz" pos="5517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dce87810d9_2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gdce87810d9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dce87810d9_2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gdce87810d9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ce87810d9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0" name="Google Shape;450;gdce87810d9_2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dce87810d9_2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gdce87810d9_2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dce87810d9_2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gdce87810d9_2_5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d24bddc6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gdd24bddc6a_0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ea228bc1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5" name="Google Shape;535;gdea228bc11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ea228bc11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" name="Google Shape;549;gdea228bc11_0_3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e02ea131c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4" name="Google Shape;564;ge02ea131cf_2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02ea131cf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e02ea131c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ce87810d9_2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gdce87810d9_2_7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df437721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7" name="Google Shape;527;gdf4377214e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205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0304288c0_0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ge0304288c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59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e0304288c0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ge0304288c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6535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e0304288c0_0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ge0304288c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6146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0304288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90" name="Google Shape;590;ge0304288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262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e0304288c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600" name="Google Shape;600;ge0304288c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5740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e0304288c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610" name="Google Shape;610;ge0304288c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3558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e280a1b809_6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e280a1b809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cff6611a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9" name="Google Shape;639;gdcff6611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437e42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437e42b0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dcff6611a4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gdcff6611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8" name="Google Shape;6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ce8780db7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dce8780db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7" name="Google Shape;1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dd24bddc6a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gdd24bddc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ce87810d9_2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gdce87810d9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d839b2e0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gdd839b2e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1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4" name="Google Shape;94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2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3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4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2" name="Google Shape;112;p1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3" name="Google Shape;113;p1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0" name="Google Shape;30;p3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3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" name="Google Shape;32;p3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3" name="Google Shape;33;p3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3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46" name="Google Shape;146;p2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6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4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4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200" cy="9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100" cy="87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178" name="Google Shape;178;p27"/>
          <p:cNvGrpSpPr/>
          <p:nvPr/>
        </p:nvGrpSpPr>
        <p:grpSpPr>
          <a:xfrm>
            <a:off x="16041866" y="12070002"/>
            <a:ext cx="7694664" cy="689723"/>
            <a:chOff x="0" y="0"/>
            <a:chExt cx="7694664" cy="689723"/>
          </a:xfrm>
        </p:grpSpPr>
        <p:pic>
          <p:nvPicPr>
            <p:cNvPr id="179" name="Google Shape;179;p27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4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81" name="Google Shape;181;p27"/>
          <p:cNvCxnSpPr/>
          <p:nvPr/>
        </p:nvCxnSpPr>
        <p:spPr>
          <a:xfrm rot="10800000">
            <a:off x="10927870" y="2688761"/>
            <a:ext cx="0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2" name="Google Shape;182;p27"/>
          <p:cNvSpPr txBox="1">
            <a:spLocks noGrp="1"/>
          </p:cNvSpPr>
          <p:nvPr>
            <p:ph type="body" idx="2"/>
          </p:nvPr>
        </p:nvSpPr>
        <p:spPr>
          <a:xfrm rot="-5400000">
            <a:off x="-3502787" y="5401027"/>
            <a:ext cx="11974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1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 descr="Imagen"/>
          <p:cNvPicPr preferRelativeResize="0"/>
          <p:nvPr/>
        </p:nvPicPr>
        <p:blipFill rotWithShape="1">
          <a:blip r:embed="rId3">
            <a:alphaModFix/>
          </a:blip>
          <a:srcRect l="20898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4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6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200" cy="1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1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2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1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9" cy="1371600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500" cy="30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1005065" y="11555758"/>
            <a:ext cx="4741735" cy="425033"/>
            <a:chOff x="0" y="0"/>
            <a:chExt cx="4741735" cy="425033"/>
          </a:xfrm>
        </p:grpSpPr>
        <p:pic>
          <p:nvPicPr>
            <p:cNvPr id="198" name="Google Shape;198;p2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5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300" cy="109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04" name="Google Shape;204;p3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1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1" descr="Imagen"/>
          <p:cNvPicPr preferRelativeResize="0"/>
          <p:nvPr/>
        </p:nvPicPr>
        <p:blipFill rotWithShape="1">
          <a:blip r:embed="rId2">
            <a:alphaModFix/>
          </a:blip>
          <a:srcRect t="-11042" r="19354" b="-7314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00" cy="3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2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212" name="Google Shape;212;p31"/>
          <p:cNvCxnSpPr/>
          <p:nvPr/>
        </p:nvCxnSpPr>
        <p:spPr>
          <a:xfrm rot="10800000">
            <a:off x="11613811" y="-7621"/>
            <a:ext cx="0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13" name="Google Shape;213;p31" descr="Imagen"/>
          <p:cNvPicPr preferRelativeResize="0"/>
          <p:nvPr/>
        </p:nvPicPr>
        <p:blipFill rotWithShape="1">
          <a:blip r:embed="rId2">
            <a:alphaModFix/>
          </a:blip>
          <a:srcRect l="3556" t="-11042" r="48" b="-7314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31"/>
          <p:cNvGrpSpPr/>
          <p:nvPr/>
        </p:nvGrpSpPr>
        <p:grpSpPr>
          <a:xfrm>
            <a:off x="13806666" y="11900669"/>
            <a:ext cx="7694664" cy="689723"/>
            <a:chOff x="0" y="0"/>
            <a:chExt cx="7694664" cy="689723"/>
          </a:xfrm>
        </p:grpSpPr>
        <p:pic>
          <p:nvPicPr>
            <p:cNvPr id="217" name="Google Shape;217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4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9" name="Google Shape;219;p31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4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2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25" name="Google Shape;225;p3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1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" name="Google Shape;230;p3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7" cy="1371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500" cy="30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1005065" y="11555758"/>
            <a:ext cx="4741735" cy="425033"/>
            <a:chOff x="0" y="0"/>
            <a:chExt cx="4741735" cy="425033"/>
          </a:xfrm>
        </p:grpSpPr>
        <p:pic>
          <p:nvPicPr>
            <p:cNvPr id="234" name="Google Shape;234;p34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34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34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5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4"/>
          <p:cNvSpPr/>
          <p:nvPr/>
        </p:nvSpPr>
        <p:spPr>
          <a:xfrm rot="8109520">
            <a:off x="9774757" y="6636041"/>
            <a:ext cx="799724" cy="7997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1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43" name="Google Shape;243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1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/>
          <p:nvPr/>
        </p:nvSpPr>
        <p:spPr>
          <a:xfrm>
            <a:off x="11409433" y="8425825"/>
            <a:ext cx="12974700" cy="52887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36"/>
          <p:cNvSpPr/>
          <p:nvPr/>
        </p:nvSpPr>
        <p:spPr>
          <a:xfrm rot="8109520">
            <a:off x="12169400" y="8038760"/>
            <a:ext cx="799724" cy="7997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7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/>
          <p:nvPr/>
        </p:nvSpPr>
        <p:spPr>
          <a:xfrm flipH="1">
            <a:off x="15672" y="9243649"/>
            <a:ext cx="12259800" cy="44724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37"/>
          <p:cNvSpPr/>
          <p:nvPr/>
        </p:nvSpPr>
        <p:spPr>
          <a:xfrm rot="-8109520" flipH="1">
            <a:off x="10700017" y="8856583"/>
            <a:ext cx="799724" cy="7997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3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/>
          <p:nvPr/>
        </p:nvSpPr>
        <p:spPr>
          <a:xfrm flipH="1">
            <a:off x="-90" y="9210991"/>
            <a:ext cx="11429700" cy="4505100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38"/>
          <p:cNvSpPr/>
          <p:nvPr/>
        </p:nvSpPr>
        <p:spPr>
          <a:xfrm rot="-8109520" flipH="1">
            <a:off x="9869919" y="8823926"/>
            <a:ext cx="799724" cy="7997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7" cy="1371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261" name="Google Shape;261;p39"/>
          <p:cNvGrpSpPr/>
          <p:nvPr/>
        </p:nvGrpSpPr>
        <p:grpSpPr>
          <a:xfrm>
            <a:off x="1005065" y="11555758"/>
            <a:ext cx="4741735" cy="425033"/>
            <a:chOff x="0" y="0"/>
            <a:chExt cx="4741735" cy="425033"/>
          </a:xfrm>
        </p:grpSpPr>
        <p:pic>
          <p:nvPicPr>
            <p:cNvPr id="262" name="Google Shape;262;p3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200" cy="4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200" cy="15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200" cy="4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9" name="Google Shape;49;p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600" cy="10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3" name="Google Shape;273;p42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00" cy="4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00" cy="52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00" cy="25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100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600" cy="83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00" cy="20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00" cy="83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3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2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1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47"/>
          <p:cNvGrpSpPr/>
          <p:nvPr/>
        </p:nvGrpSpPr>
        <p:grpSpPr>
          <a:xfrm>
            <a:off x="3440629" y="5128021"/>
            <a:ext cx="17502740" cy="1568885"/>
            <a:chOff x="0" y="0"/>
            <a:chExt cx="17502740" cy="1568885"/>
          </a:xfrm>
        </p:grpSpPr>
        <p:pic>
          <p:nvPicPr>
            <p:cNvPr id="295" name="Google Shape;295;p47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7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19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Informe">
  <p:cSld name="Portada Informe">
    <p:bg>
      <p:bgPr>
        <a:solidFill>
          <a:srgbClr val="171C3B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9" descr="DJI_0248 copia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78" y="-1"/>
            <a:ext cx="24378569" cy="982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3827">
            <a:off x="14569373" y="4826962"/>
            <a:ext cx="9073369" cy="485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9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2091068" y="-2276630"/>
            <a:ext cx="223878" cy="2442083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9"/>
          <p:cNvSpPr/>
          <p:nvPr/>
        </p:nvSpPr>
        <p:spPr>
          <a:xfrm rot="8109405">
            <a:off x="798701" y="9341970"/>
            <a:ext cx="963036" cy="9630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8" name="Google Shape;308;p49" descr="image1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41864" y="873868"/>
            <a:ext cx="3498025" cy="555196"/>
          </a:xfrm>
          <a:prstGeom prst="rect">
            <a:avLst/>
          </a:prstGeom>
          <a:noFill/>
          <a:ln>
            <a:noFill/>
          </a:ln>
          <a:effectLst>
            <a:outerShdw blurRad="50800" dist="42612" dir="2978851" rotWithShape="0">
              <a:srgbClr val="000000">
                <a:alpha val="66670"/>
              </a:srgbClr>
            </a:outerShdw>
          </a:effectLst>
        </p:spPr>
      </p:pic>
      <p:pic>
        <p:nvPicPr>
          <p:cNvPr id="309" name="Google Shape;309;p49" descr="image1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22559" y="806604"/>
            <a:ext cx="3413973" cy="689725"/>
          </a:xfrm>
          <a:prstGeom prst="rect">
            <a:avLst/>
          </a:prstGeom>
          <a:noFill/>
          <a:ln>
            <a:noFill/>
          </a:ln>
          <a:effectLst>
            <a:outerShdw blurRad="50800" dist="42612" dir="2978851" rotWithShape="0">
              <a:srgbClr val="000000">
                <a:alpha val="66670"/>
              </a:srgbClr>
            </a:outerShdw>
          </a:effectLst>
        </p:spPr>
      </p:pic>
      <p:pic>
        <p:nvPicPr>
          <p:cNvPr id="310" name="Google Shape;310;p49" descr="image4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2563"/>
            <a:ext cx="4820319" cy="323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9" descr="image1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880525" y="10813733"/>
            <a:ext cx="4062840" cy="19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9" descr="image9.png"/>
          <p:cNvPicPr preferRelativeResize="0"/>
          <p:nvPr/>
        </p:nvPicPr>
        <p:blipFill rotWithShape="1">
          <a:blip r:embed="rId9">
            <a:alphaModFix/>
          </a:blip>
          <a:srcRect l="12510"/>
          <a:stretch/>
        </p:blipFill>
        <p:spPr>
          <a:xfrm>
            <a:off x="-1" y="621401"/>
            <a:ext cx="1422566" cy="58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 descr="imag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13987581" y="11915668"/>
            <a:ext cx="10393769" cy="117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55" name="Google Shape;55;p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63" name="Google Shape;63;p7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64" name="Google Shape;64;p7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7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68" name="Google Shape;68;p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7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Google Shape;70;p7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76" name="Google Shape;76;p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Google Shape;81;p1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85" name="Google Shape;85;p10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2.pn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1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0" y="12063491"/>
            <a:ext cx="24384000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7724148" y="1398"/>
            <a:ext cx="6659851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00" cy="81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62" name="Google Shape;162;p25" descr="Imagen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7112631" y="12576138"/>
            <a:ext cx="6474276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6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3.png"/><Relationship Id="rId5" Type="http://schemas.openxmlformats.org/officeDocument/2006/relationships/image" Target="../media/image62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107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Plan_contra_corrupci%C3%B3n" TargetMode="External"/><Relationship Id="rId7" Type="http://schemas.openxmlformats.org/officeDocument/2006/relationships/hyperlink" Target="https://www.movilidadbogota.gov.co/web/portafolio_tramites_y_servicio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guiatramitesyservicios.bogota.gov.co/entidad/secretaria_distrital_de_movilidad/" TargetMode="External"/><Relationship Id="rId5" Type="http://schemas.openxmlformats.org/officeDocument/2006/relationships/hyperlink" Target="https://www.movilidadbogota.gov.co/web/calendario_de_actividades" TargetMode="External"/><Relationship Id="rId4" Type="http://schemas.openxmlformats.org/officeDocument/2006/relationships/hyperlink" Target="https://www.movilidadbogota.gov.co/web/campanas-institucionales-anticorrupcio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sites/default/files/Paginas/08-04-2021/210406_plan_institucional_de_participacion_2021_v_2.0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movilidadbogota.gov.co/web/sites/default/files/Paginas/27-11-2020/idioma_kichwa.pdf" TargetMode="External"/><Relationship Id="rId5" Type="http://schemas.openxmlformats.org/officeDocument/2006/relationships/hyperlink" Target="https://www.movilidadbogota.gov.co/web/sites/default/files/Paginas/12-11-2020/ninos_ninas_y_adolescentes.xlsx" TargetMode="External"/><Relationship Id="rId4" Type="http://schemas.openxmlformats.org/officeDocument/2006/relationships/hyperlink" Target="https://www.simur.gov.co/portal-simur/datos-del-sector/datos-abierto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agremiacione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movilidadbogota.gov.co/web/informacion-poblacion-vulnerable" TargetMode="External"/><Relationship Id="rId5" Type="http://schemas.openxmlformats.org/officeDocument/2006/relationships/hyperlink" Target="https://www.movilidadbogota.gov.co/web/centros-locales-de-movilidad" TargetMode="External"/><Relationship Id="rId4" Type="http://schemas.openxmlformats.org/officeDocument/2006/relationships/hyperlink" Target="https://www.movilidadbogota.gov.co/web/transparencia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62.pn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jpg"/><Relationship Id="rId5" Type="http://schemas.openxmlformats.org/officeDocument/2006/relationships/image" Target="../media/image91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322606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0"/>
          <p:cNvSpPr txBox="1"/>
          <p:nvPr/>
        </p:nvSpPr>
        <p:spPr>
          <a:xfrm>
            <a:off x="14099975" y="2526175"/>
            <a:ext cx="1013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Rendición de </a:t>
            </a:r>
            <a:r>
              <a:rPr lang="en-US" sz="6000" dirty="0" err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Cuentas</a:t>
            </a:r>
            <a:endParaRPr sz="600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Sector </a:t>
            </a:r>
            <a:r>
              <a:rPr lang="en-US" sz="6000" dirty="0" err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Movilidad</a:t>
            </a:r>
            <a:endParaRPr sz="6000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20" name="Google Shape;320;p50"/>
          <p:cNvGrpSpPr/>
          <p:nvPr/>
        </p:nvGrpSpPr>
        <p:grpSpPr>
          <a:xfrm>
            <a:off x="-1" y="-1"/>
            <a:ext cx="13289848" cy="13941007"/>
            <a:chOff x="-1" y="-1"/>
            <a:chExt cx="13289848" cy="13941007"/>
          </a:xfrm>
        </p:grpSpPr>
        <p:pic>
          <p:nvPicPr>
            <p:cNvPr id="321" name="Google Shape;321;p5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21885" y="11092393"/>
              <a:ext cx="4667962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50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4820317" cy="323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50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1647" y="10859376"/>
              <a:ext cx="6385954" cy="308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50" descr="Imagen"/>
            <p:cNvPicPr preferRelativeResize="0"/>
            <p:nvPr/>
          </p:nvPicPr>
          <p:blipFill rotWithShape="1">
            <a:blip r:embed="rId7">
              <a:alphaModFix/>
            </a:blip>
            <a:srcRect l="12508"/>
            <a:stretch/>
          </p:blipFill>
          <p:spPr>
            <a:xfrm>
              <a:off x="-1" y="621402"/>
              <a:ext cx="1422566" cy="5859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50"/>
          <p:cNvSpPr txBox="1"/>
          <p:nvPr/>
        </p:nvSpPr>
        <p:spPr>
          <a:xfrm>
            <a:off x="15170475" y="6375825"/>
            <a:ext cx="82005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4300" b="1">
                <a:solidFill>
                  <a:srgbClr val="FFFFFF"/>
                </a:solidFill>
              </a:rPr>
              <a:t>Localidad de Santa Fe</a:t>
            </a:r>
            <a:endParaRPr sz="4300" b="1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endParaRPr sz="43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8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8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Analisis del</a:t>
            </a: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58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8"/>
          <p:cNvSpPr txBox="1"/>
          <p:nvPr/>
        </p:nvSpPr>
        <p:spPr>
          <a:xfrm>
            <a:off x="0" y="112693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2020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preliminares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susceptibles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modificación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siniestralidad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vial son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obtenidos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Sistema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Geográfica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Accidentes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Bogotá – SIGAT,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incluye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Seccional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Transporte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Policía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Metropolitana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Bogotá y con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diligenciamiento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IPAT (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Policial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Accidentes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establecido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11268 de 2012 del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Ministerio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Transporte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0" name="Google Shape;430;p58"/>
          <p:cNvPicPr preferRelativeResize="0"/>
          <p:nvPr/>
        </p:nvPicPr>
        <p:blipFill rotWithShape="1">
          <a:blip r:embed="rId5">
            <a:alphaModFix/>
          </a:blip>
          <a:srcRect l="22072" t="18202" r="70345" b="73541"/>
          <a:stretch/>
        </p:blipFill>
        <p:spPr>
          <a:xfrm>
            <a:off x="13514000" y="4171100"/>
            <a:ext cx="3089899" cy="22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8"/>
          <p:cNvPicPr preferRelativeResize="0"/>
          <p:nvPr/>
        </p:nvPicPr>
        <p:blipFill rotWithShape="1">
          <a:blip r:embed="rId5">
            <a:alphaModFix/>
          </a:blip>
          <a:srcRect l="29989" t="17865" r="62976" b="73878"/>
          <a:stretch/>
        </p:blipFill>
        <p:spPr>
          <a:xfrm>
            <a:off x="13737100" y="6429125"/>
            <a:ext cx="2866805" cy="22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 rotWithShape="1">
          <a:blip r:embed="rId5">
            <a:alphaModFix/>
          </a:blip>
          <a:srcRect l="36948" t="18423" r="56018" b="73320"/>
          <a:stretch/>
        </p:blipFill>
        <p:spPr>
          <a:xfrm>
            <a:off x="13737100" y="8818175"/>
            <a:ext cx="2866800" cy="22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8"/>
          <p:cNvSpPr txBox="1"/>
          <p:nvPr/>
        </p:nvSpPr>
        <p:spPr>
          <a:xfrm>
            <a:off x="16718100" y="5057650"/>
            <a:ext cx="7285200" cy="15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presentaron 7 fatalidades de peatone, 3 con buses de transporte de pasajeros,1 con motociclista, 1 con vehículo particular,1 con tazi y 1 con vehículo sin identificar.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4" name="Google Shape;434;p58"/>
          <p:cNvSpPr txBox="1"/>
          <p:nvPr/>
        </p:nvSpPr>
        <p:spPr>
          <a:xfrm>
            <a:off x="16794300" y="7672350"/>
            <a:ext cx="72852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presentó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1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víctima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fatal entre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bicicleta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y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motocicleta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 y 1 `por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autolesiones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2000" dirty="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5" name="Google Shape;435;p58"/>
          <p:cNvSpPr txBox="1"/>
          <p:nvPr/>
        </p:nvSpPr>
        <p:spPr>
          <a:xfrm>
            <a:off x="16794300" y="9832100"/>
            <a:ext cx="7285200" cy="11910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presentó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1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víctima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fatal entre motocicleta,2 por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autolesiones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 y 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bicicleta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y 2 con buses de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transporte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de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pasajeros</a:t>
            </a:r>
            <a:endParaRPr sz="2000" dirty="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6" name="Google Shape;436;p58"/>
          <p:cNvSpPr txBox="1"/>
          <p:nvPr/>
        </p:nvSpPr>
        <p:spPr>
          <a:xfrm>
            <a:off x="13822500" y="3076450"/>
            <a:ext cx="101808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Interacción</a:t>
            </a:r>
            <a:r>
              <a:rPr lang="en-US" sz="3000" dirty="0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 de </a:t>
            </a:r>
            <a:r>
              <a:rPr lang="en-US" sz="3000" dirty="0" err="1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usuarios</a:t>
            </a:r>
            <a:r>
              <a:rPr lang="en-US" sz="3000" dirty="0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3000" dirty="0" err="1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vulnerables</a:t>
            </a:r>
            <a:r>
              <a:rPr lang="en-US" sz="3000" dirty="0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 con los </a:t>
            </a:r>
            <a:r>
              <a:rPr lang="en-US" sz="3000" dirty="0" err="1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modos</a:t>
            </a:r>
            <a:r>
              <a:rPr lang="en-US" sz="3000" dirty="0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 de </a:t>
            </a:r>
            <a:r>
              <a:rPr lang="en-US" sz="3000" dirty="0" err="1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transporte</a:t>
            </a:r>
            <a:endParaRPr sz="3000" dirty="0">
              <a:solidFill>
                <a:srgbClr val="05274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37" name="Google Shape;437;p58"/>
          <p:cNvSpPr txBox="1"/>
          <p:nvPr/>
        </p:nvSpPr>
        <p:spPr>
          <a:xfrm>
            <a:off x="2129124" y="9078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2371512"/>
            <a:ext cx="13584700" cy="911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/>
          <p:nvPr/>
        </p:nvSpPr>
        <p:spPr>
          <a:xfrm>
            <a:off x="1958675" y="2340075"/>
            <a:ext cx="734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Bicicleta y Peatón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4" name="Google Shape;444;p59"/>
          <p:cNvSpPr txBox="1"/>
          <p:nvPr/>
        </p:nvSpPr>
        <p:spPr>
          <a:xfrm>
            <a:off x="343350" y="5359700"/>
            <a:ext cx="8130600" cy="3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para el funcionamiento de las Ciclorrutas temporales:</a:t>
            </a:r>
            <a:endParaRPr sz="25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73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entury Gothic"/>
              <a:buChar char="❖"/>
            </a:pPr>
            <a:r>
              <a:rPr lang="en-US" sz="25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Caracas</a:t>
            </a:r>
            <a:endParaRPr sz="25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5" name="Google Shape;445;p5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9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9"/>
          <p:cNvPicPr preferRelativeResize="0"/>
          <p:nvPr/>
        </p:nvPicPr>
        <p:blipFill rotWithShape="1">
          <a:blip r:embed="rId5">
            <a:alphaModFix/>
          </a:blip>
          <a:srcRect l="7114"/>
          <a:stretch/>
        </p:blipFill>
        <p:spPr>
          <a:xfrm>
            <a:off x="9064800" y="1053535"/>
            <a:ext cx="15319200" cy="1215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0"/>
          <p:cNvSpPr/>
          <p:nvPr/>
        </p:nvSpPr>
        <p:spPr>
          <a:xfrm>
            <a:off x="17459925" y="4992875"/>
            <a:ext cx="5705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0.8% de la demanda de viajes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6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1903336"/>
            <a:ext cx="1103935" cy="32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0" descr="image52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167" y="412781"/>
            <a:ext cx="1913815" cy="19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0"/>
          <p:cNvSpPr/>
          <p:nvPr/>
        </p:nvSpPr>
        <p:spPr>
          <a:xfrm>
            <a:off x="1420074" y="2975925"/>
            <a:ext cx="32667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900" b="1">
                <a:solidFill>
                  <a:srgbClr val="FFFFFF"/>
                </a:solidFill>
              </a:rPr>
              <a:t>15,8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60"/>
          <p:cNvSpPr/>
          <p:nvPr/>
        </p:nvSpPr>
        <p:spPr>
          <a:xfrm>
            <a:off x="695925" y="4230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2.7%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60"/>
          <p:cNvSpPr txBox="1"/>
          <p:nvPr/>
        </p:nvSpPr>
        <p:spPr>
          <a:xfrm>
            <a:off x="88664" y="2383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DE CICLORUTAS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8" name="Google Shape;458;p60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3478" y="5092482"/>
            <a:ext cx="1593859" cy="149578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0"/>
          <p:cNvSpPr txBox="1"/>
          <p:nvPr/>
        </p:nvSpPr>
        <p:spPr>
          <a:xfrm>
            <a:off x="88664" y="657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REGISTRADAS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0" name="Google Shape;460;p6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53551" y="61705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0"/>
          <p:cNvSpPr/>
          <p:nvPr/>
        </p:nvSpPr>
        <p:spPr>
          <a:xfrm>
            <a:off x="1172125" y="7215475"/>
            <a:ext cx="3569700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000" b="1">
                <a:solidFill>
                  <a:srgbClr val="FFFFFF"/>
                </a:solidFill>
              </a:rPr>
              <a:t>241 Bicicletas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0"/>
          <p:cNvSpPr/>
          <p:nvPr/>
        </p:nvSpPr>
        <p:spPr>
          <a:xfrm>
            <a:off x="619725" y="82694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6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Bici 12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60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48250" y="1098586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0"/>
          <p:cNvSpPr txBox="1"/>
          <p:nvPr/>
        </p:nvSpPr>
        <p:spPr>
          <a:xfrm>
            <a:off x="16776464" y="30691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5" name="Google Shape;465;p6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9322351" y="2665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0"/>
          <p:cNvSpPr/>
          <p:nvPr/>
        </p:nvSpPr>
        <p:spPr>
          <a:xfrm>
            <a:off x="18717477" y="3737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6.706 viajes/Día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60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2709" y="9125540"/>
            <a:ext cx="2872581" cy="124256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0"/>
          <p:cNvSpPr txBox="1"/>
          <p:nvPr/>
        </p:nvSpPr>
        <p:spPr>
          <a:xfrm>
            <a:off x="88664" y="1038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CICLOVÍAS TEMPORALES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9" name="Google Shape;469;p6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9904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0"/>
          <p:cNvSpPr/>
          <p:nvPr/>
        </p:nvSpPr>
        <p:spPr>
          <a:xfrm>
            <a:off x="1801077" y="10976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400" b="1">
                <a:solidFill>
                  <a:srgbClr val="FFFFFF"/>
                </a:solidFill>
              </a:rPr>
              <a:t>4,2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60"/>
          <p:cNvSpPr/>
          <p:nvPr/>
        </p:nvSpPr>
        <p:spPr>
          <a:xfrm>
            <a:off x="772125" y="12231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5 %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60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88389" y="6270801"/>
            <a:ext cx="1771773" cy="152569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0"/>
          <p:cNvSpPr txBox="1"/>
          <p:nvPr/>
        </p:nvSpPr>
        <p:spPr>
          <a:xfrm>
            <a:off x="16928864" y="79459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4" name="Google Shape;474;p60"/>
          <p:cNvSpPr txBox="1"/>
          <p:nvPr/>
        </p:nvSpPr>
        <p:spPr>
          <a:xfrm>
            <a:off x="16023975" y="87079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Públicos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5" name="Google Shape;475;p60"/>
          <p:cNvSpPr/>
          <p:nvPr/>
        </p:nvSpPr>
        <p:spPr>
          <a:xfrm>
            <a:off x="22581025" y="8671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7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0"/>
          <p:cNvSpPr txBox="1"/>
          <p:nvPr/>
        </p:nvSpPr>
        <p:spPr>
          <a:xfrm>
            <a:off x="16100275" y="93937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Privados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7" name="Google Shape;477;p60"/>
          <p:cNvSpPr txBox="1"/>
          <p:nvPr/>
        </p:nvSpPr>
        <p:spPr>
          <a:xfrm>
            <a:off x="16100350" y="100795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TransMilenio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8" name="Google Shape;478;p60"/>
          <p:cNvSpPr/>
          <p:nvPr/>
        </p:nvSpPr>
        <p:spPr>
          <a:xfrm>
            <a:off x="22581025" y="9433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6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60"/>
          <p:cNvSpPr/>
          <p:nvPr/>
        </p:nvSpPr>
        <p:spPr>
          <a:xfrm>
            <a:off x="22504825" y="101189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1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0"/>
          <p:cNvSpPr txBox="1"/>
          <p:nvPr/>
        </p:nvSpPr>
        <p:spPr>
          <a:xfrm>
            <a:off x="16100351" y="109177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TOTAL DE CUPOS 2020</a:t>
            </a:r>
            <a:endParaRPr sz="2800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1" name="Google Shape;481;p60"/>
          <p:cNvSpPr/>
          <p:nvPr/>
        </p:nvSpPr>
        <p:spPr>
          <a:xfrm>
            <a:off x="22581025" y="10957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</a:rPr>
              <a:t>802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60"/>
          <p:cNvPicPr preferRelativeResize="0"/>
          <p:nvPr/>
        </p:nvPicPr>
        <p:blipFill rotWithShape="1">
          <a:blip r:embed="rId9">
            <a:alphaModFix/>
          </a:blip>
          <a:srcRect l="28617" r="17181"/>
          <a:stretch/>
        </p:blipFill>
        <p:spPr>
          <a:xfrm>
            <a:off x="6319288" y="1436825"/>
            <a:ext cx="8621514" cy="89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1"/>
          <p:cNvSpPr txBox="1"/>
          <p:nvPr/>
        </p:nvSpPr>
        <p:spPr>
          <a:xfrm>
            <a:off x="1788850" y="2277150"/>
            <a:ext cx="668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3.3.  Acciones de la SGV</a:t>
            </a:r>
            <a:endParaRPr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8" name="Google Shape;488;p61"/>
          <p:cNvSpPr txBox="1"/>
          <p:nvPr/>
        </p:nvSpPr>
        <p:spPr>
          <a:xfrm>
            <a:off x="343350" y="6655100"/>
            <a:ext cx="8130600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Coordinación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el sector de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movilidad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requerimientos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endParaRPr sz="2400" dirty="0">
              <a:solidFill>
                <a:schemeClr val="lt1"/>
              </a:solidFill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 de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concertación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Alcaldía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</a:t>
            </a:r>
            <a:endParaRPr sz="2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Visitas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técnicas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requerimientos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para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disminuir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congestión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siniestralidad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R.A.V.</a:t>
            </a:r>
            <a:endParaRPr sz="2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CLM</a:t>
            </a:r>
            <a:endParaRPr sz="2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Participación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Consejo</a:t>
            </a:r>
            <a:r>
              <a:rPr lang="en-US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 de </a:t>
            </a:r>
            <a:r>
              <a:rPr lang="en-US" sz="2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Gobierno</a:t>
            </a:r>
            <a:endParaRPr sz="2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9" name="Google Shape;489;p6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1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2075" y="710925"/>
            <a:ext cx="12192000" cy="121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2"/>
          <p:cNvSpPr/>
          <p:nvPr/>
        </p:nvSpPr>
        <p:spPr>
          <a:xfrm>
            <a:off x="18975350" y="3567413"/>
            <a:ext cx="41742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Intervenciones en  instituciones educativas con señalización de zona escolar en las vías aledañas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62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3.4. Señalización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8" name="Google Shape;498;p62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ejecutado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la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Santa Fe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estuvo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enfocado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mantenimiento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instalación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mismas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52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9" name="Google Shape;499;p6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2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2" descr="image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32066" y="833275"/>
            <a:ext cx="1860773" cy="150070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2"/>
          <p:cNvSpPr/>
          <p:nvPr/>
        </p:nvSpPr>
        <p:spPr>
          <a:xfrm>
            <a:off x="20006292" y="2388342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62"/>
          <p:cNvSpPr/>
          <p:nvPr/>
        </p:nvSpPr>
        <p:spPr>
          <a:xfrm>
            <a:off x="11472224" y="2382425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1891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62"/>
          <p:cNvSpPr/>
          <p:nvPr/>
        </p:nvSpPr>
        <p:spPr>
          <a:xfrm>
            <a:off x="10344988" y="36118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mantenimiento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verticales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pedestal</a:t>
            </a:r>
            <a:endParaRPr sz="24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5" name="Google Shape;505;p62" descr="Dete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86693" y="5012002"/>
            <a:ext cx="2116657" cy="21166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0"/>
              </a:srgbClr>
            </a:outerShdw>
          </a:effectLst>
        </p:spPr>
      </p:pic>
      <p:sp>
        <p:nvSpPr>
          <p:cNvPr id="506" name="Google Shape;506;p62"/>
          <p:cNvSpPr/>
          <p:nvPr/>
        </p:nvSpPr>
        <p:spPr>
          <a:xfrm>
            <a:off x="15688880" y="702376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283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62"/>
          <p:cNvSpPr/>
          <p:nvPr/>
        </p:nvSpPr>
        <p:spPr>
          <a:xfrm>
            <a:off x="14660175" y="82509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 verticales  de pedestal instaladas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8" name="Google Shape;508;p62" descr="image6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73722" y="368624"/>
            <a:ext cx="1913800" cy="191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864994" y="8250938"/>
            <a:ext cx="2519326" cy="159385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2"/>
          <p:cNvSpPr/>
          <p:nvPr/>
        </p:nvSpPr>
        <p:spPr>
          <a:xfrm>
            <a:off x="20006327" y="9947280"/>
            <a:ext cx="2112300" cy="1124700"/>
          </a:xfrm>
          <a:prstGeom prst="rect">
            <a:avLst/>
          </a:prstGeom>
          <a:solidFill>
            <a:srgbClr val="B8D101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64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62"/>
          <p:cNvSpPr/>
          <p:nvPr/>
        </p:nvSpPr>
        <p:spPr>
          <a:xfrm>
            <a:off x="18977622" y="11174463"/>
            <a:ext cx="4169700" cy="1911000"/>
          </a:xfrm>
          <a:prstGeom prst="rect">
            <a:avLst/>
          </a:prstGeom>
          <a:noFill/>
          <a:ln w="38100" cap="flat" cmpd="sng">
            <a:solidFill>
              <a:srgbClr val="2229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Pasos peatonales implementados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62"/>
          <p:cNvSpPr/>
          <p:nvPr/>
        </p:nvSpPr>
        <p:spPr>
          <a:xfrm>
            <a:off x="11236964" y="9960225"/>
            <a:ext cx="2385900" cy="1124700"/>
          </a:xfrm>
          <a:prstGeom prst="rect">
            <a:avLst/>
          </a:prstGeom>
          <a:solidFill>
            <a:srgbClr val="B8D101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33,97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2"/>
          <p:cNvSpPr/>
          <p:nvPr/>
        </p:nvSpPr>
        <p:spPr>
          <a:xfrm>
            <a:off x="10345011" y="11138850"/>
            <a:ext cx="4169700" cy="1068300"/>
          </a:xfrm>
          <a:prstGeom prst="rect">
            <a:avLst/>
          </a:prstGeom>
          <a:noFill/>
          <a:ln w="38100" cap="flat" cmpd="sng">
            <a:solidFill>
              <a:srgbClr val="2229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Km carril demarcados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4" name="Google Shape;514;p62" descr="image30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62622" y="8250950"/>
            <a:ext cx="1496816" cy="159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3"/>
          <p:cNvSpPr/>
          <p:nvPr/>
        </p:nvSpPr>
        <p:spPr>
          <a:xfrm>
            <a:off x="13001675" y="3943200"/>
            <a:ext cx="69417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Complementos sonoros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7 X AV CIUDAD DE LIMA (AC 19)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4000">
              <a:solidFill>
                <a:srgbClr val="494E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0" name="Google Shape;520;p63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3.5. Semaforización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1" name="Google Shape;521;p63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ejecutado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la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Santa Fe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estuvo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enfocado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instalación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siguientes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dispositivos</a:t>
            </a:r>
            <a:endParaRPr sz="52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2" name="Google Shape;522;p6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63"/>
          <p:cNvSpPr/>
          <p:nvPr/>
        </p:nvSpPr>
        <p:spPr>
          <a:xfrm>
            <a:off x="15805917" y="276411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3"/>
          <p:cNvSpPr/>
          <p:nvPr/>
        </p:nvSpPr>
        <p:spPr>
          <a:xfrm>
            <a:off x="11373705" y="924266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63"/>
          <p:cNvSpPr/>
          <p:nvPr/>
        </p:nvSpPr>
        <p:spPr>
          <a:xfrm>
            <a:off x="10345000" y="10546050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 Peatonal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3 X CL 22 7 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7" name="Google Shape;527;p63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5"/>
          <a:stretch/>
        </p:blipFill>
        <p:spPr>
          <a:xfrm>
            <a:off x="15750461" y="528174"/>
            <a:ext cx="2105854" cy="208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3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095" y="7575245"/>
            <a:ext cx="2519326" cy="159385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3"/>
          <p:cNvSpPr/>
          <p:nvPr/>
        </p:nvSpPr>
        <p:spPr>
          <a:xfrm>
            <a:off x="20212905" y="924266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63" descr="Ciclism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44700" y="7584597"/>
            <a:ext cx="1573725" cy="155560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3"/>
          <p:cNvSpPr/>
          <p:nvPr/>
        </p:nvSpPr>
        <p:spPr>
          <a:xfrm>
            <a:off x="16939000" y="10666650"/>
            <a:ext cx="6505200" cy="23718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Ciclista</a:t>
            </a:r>
            <a:endParaRPr sz="24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ALBERTO LLERAS CAMARGO (AK 7) X CL 36</a:t>
            </a:r>
            <a:endParaRPr sz="20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ALBERTO LLERAS CAMARGO (AK 7) X CL 33</a:t>
            </a:r>
            <a:endParaRPr sz="20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7 X AV DE LOS COMUNEROS (CL 6)</a:t>
            </a:r>
            <a:endParaRPr sz="20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7 X AV DE LA HORTUA (CL 1)</a:t>
            </a:r>
            <a:endParaRPr sz="20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endParaRPr sz="20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2" name="Google Shape;532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0903" y="5691501"/>
            <a:ext cx="7123800" cy="4376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4"/>
          <p:cNvSpPr txBox="1"/>
          <p:nvPr/>
        </p:nvSpPr>
        <p:spPr>
          <a:xfrm>
            <a:off x="1958675" y="2340071"/>
            <a:ext cx="7465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3.6. Control de Tránsito</a:t>
            </a:r>
            <a:endParaRPr sz="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8" name="Google Shape;538;p64"/>
          <p:cNvSpPr txBox="1"/>
          <p:nvPr/>
        </p:nvSpPr>
        <p:spPr>
          <a:xfrm>
            <a:off x="982592" y="39880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consolidado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comparendos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realizados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Santa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Fepara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2400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periodo</a:t>
            </a: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 2020</a:t>
            </a:r>
            <a:endParaRPr sz="52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9" name="Google Shape;539;p6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64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4"/>
          <p:cNvSpPr txBox="1"/>
          <p:nvPr/>
        </p:nvSpPr>
        <p:spPr>
          <a:xfrm>
            <a:off x="9738050" y="5574150"/>
            <a:ext cx="13684200" cy="883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2016 a 2019 la infracción recurrente fue Estacionar un vehículo en sitios prohibidos con un total de </a:t>
            </a:r>
            <a:r>
              <a:rPr lang="en-US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16022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64"/>
          <p:cNvSpPr txBox="1"/>
          <p:nvPr/>
        </p:nvSpPr>
        <p:spPr>
          <a:xfrm>
            <a:off x="9738050" y="11670150"/>
            <a:ext cx="13684200" cy="199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periodo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2020 la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infracción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recurrente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revisión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técnico-mecánica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plazo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legal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establecido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vehículo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se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encuentre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adecuadas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condiciones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técnico-mecánicas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de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emisiones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contaminantes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porte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certificados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correspondientes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Además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el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vehículo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será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inmovilizado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3" name="Google Shape;54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27250" y="6673368"/>
            <a:ext cx="6941701" cy="485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68300" y="152400"/>
            <a:ext cx="14844574" cy="52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30825" y="7844652"/>
            <a:ext cx="8144024" cy="33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47800" y="5316807"/>
            <a:ext cx="5047850" cy="59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5"/>
          <p:cNvSpPr txBox="1"/>
          <p:nvPr/>
        </p:nvSpPr>
        <p:spPr>
          <a:xfrm>
            <a:off x="1824325" y="755425"/>
            <a:ext cx="15487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41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CONCENTRACIÓN DE SOLICITUDES DE </a:t>
            </a:r>
            <a:r>
              <a:rPr lang="en-US" sz="41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OPERATIVOS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65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2023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5"/>
          <p:cNvSpPr/>
          <p:nvPr/>
        </p:nvSpPr>
        <p:spPr>
          <a:xfrm>
            <a:off x="1926680" y="1346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65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1245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5"/>
          <p:cNvSpPr txBox="1"/>
          <p:nvPr/>
        </p:nvSpPr>
        <p:spPr>
          <a:xfrm>
            <a:off x="13906925" y="4836550"/>
            <a:ext cx="6778500" cy="1483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18	KR 10	Occ-Or/O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3    CL 1 C   N-S/S-N 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12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13    CL 15  N-S</a:t>
            </a:r>
            <a:endParaRPr sz="29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65"/>
          <p:cNvSpPr txBox="1"/>
          <p:nvPr/>
        </p:nvSpPr>
        <p:spPr>
          <a:xfrm>
            <a:off x="13061075" y="3708325"/>
            <a:ext cx="104970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29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Las Zonas donde se concentra la mayoría de las solicitudes para ejecutar Control al Tránsito son: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65" descr="image5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6239" y="9393607"/>
            <a:ext cx="1860773" cy="18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65" descr="image7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50926" y="7032461"/>
            <a:ext cx="2083342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65" descr="image6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4014" y="9676256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5" descr="image8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71388" y="7003532"/>
            <a:ext cx="1652693" cy="154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738050"/>
            <a:ext cx="13042826" cy="93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6"/>
          <p:cNvSpPr txBox="1"/>
          <p:nvPr/>
        </p:nvSpPr>
        <p:spPr>
          <a:xfrm>
            <a:off x="1958675" y="2035271"/>
            <a:ext cx="74658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3.8. 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67" name="Google Shape;567;p6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6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6"/>
          <p:cNvSpPr txBox="1"/>
          <p:nvPr/>
        </p:nvSpPr>
        <p:spPr>
          <a:xfrm>
            <a:off x="904875" y="4462187"/>
            <a:ext cx="7234500" cy="13449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6"/>
          <p:cNvSpPr txBox="1"/>
          <p:nvPr/>
        </p:nvSpPr>
        <p:spPr>
          <a:xfrm>
            <a:off x="9410546" y="876291"/>
            <a:ext cx="9792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LOS </a:t>
            </a:r>
            <a:r>
              <a:rPr lang="en-US" sz="3900" b="1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SANTA FE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66" descr="image4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66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6"/>
          <p:cNvSpPr txBox="1"/>
          <p:nvPr/>
        </p:nvSpPr>
        <p:spPr>
          <a:xfrm>
            <a:off x="9185876" y="55126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3" name="Google Shape;573;p66"/>
          <p:cNvSpPr txBox="1"/>
          <p:nvPr/>
        </p:nvSpPr>
        <p:spPr>
          <a:xfrm>
            <a:off x="14152573" y="55126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74" name="Google Shape;574;p66" descr="image2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0376" y="24300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6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01275" y="2498371"/>
            <a:ext cx="1202800" cy="135965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6"/>
          <p:cNvSpPr txBox="1"/>
          <p:nvPr/>
        </p:nvSpPr>
        <p:spPr>
          <a:xfrm>
            <a:off x="10436508" y="38781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6"/>
          <p:cNvSpPr txBox="1"/>
          <p:nvPr/>
        </p:nvSpPr>
        <p:spPr>
          <a:xfrm>
            <a:off x="15224678" y="39207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83</a:t>
            </a: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8" name="Google Shape;578;p66"/>
          <p:cNvSpPr txBox="1"/>
          <p:nvPr/>
        </p:nvSpPr>
        <p:spPr>
          <a:xfrm>
            <a:off x="15551175" y="9736400"/>
            <a:ext cx="84120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*COI: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</a:t>
            </a: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**COOS: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de Servicios Públicos</a:t>
            </a: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9" name="Google Shape;579;p66"/>
          <p:cNvSpPr txBox="1"/>
          <p:nvPr/>
        </p:nvSpPr>
        <p:spPr>
          <a:xfrm>
            <a:off x="10278349" y="49427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741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0" name="Google Shape;580;p66"/>
          <p:cNvSpPr txBox="1"/>
          <p:nvPr/>
        </p:nvSpPr>
        <p:spPr>
          <a:xfrm>
            <a:off x="14997323" y="48666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1.449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1" name="Google Shape;581;p66"/>
          <p:cNvSpPr txBox="1"/>
          <p:nvPr/>
        </p:nvSpPr>
        <p:spPr>
          <a:xfrm>
            <a:off x="19195473" y="5494304"/>
            <a:ext cx="4968000" cy="1662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2" name="Google Shape;582;p66"/>
          <p:cNvSpPr txBox="1"/>
          <p:nvPr/>
        </p:nvSpPr>
        <p:spPr>
          <a:xfrm>
            <a:off x="20358548" y="3808593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17</a:t>
            </a: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3" name="Google Shape;583;p66"/>
          <p:cNvSpPr txBox="1"/>
          <p:nvPr/>
        </p:nvSpPr>
        <p:spPr>
          <a:xfrm>
            <a:off x="20131194" y="47544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292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4" name="Google Shape;584;p66"/>
          <p:cNvSpPr txBox="1"/>
          <p:nvPr/>
        </p:nvSpPr>
        <p:spPr>
          <a:xfrm>
            <a:off x="904875" y="6062387"/>
            <a:ext cx="7234500" cy="2145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>
                <a:solidFill>
                  <a:schemeClr val="lt1"/>
                </a:solidFill>
              </a:rPr>
              <a:t>1</a:t>
            </a: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.3</a:t>
            </a:r>
            <a:r>
              <a:rPr lang="en-US" sz="5200" b="1">
                <a:solidFill>
                  <a:schemeClr val="lt1"/>
                </a:solidFill>
              </a:rPr>
              <a:t>74</a:t>
            </a: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PMT</a:t>
            </a:r>
            <a:endParaRPr sz="5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400" b="1">
                <a:solidFill>
                  <a:schemeClr val="lt1"/>
                </a:solidFill>
              </a:rPr>
              <a:t>SANTA FE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6"/>
          <p:cNvSpPr txBox="1"/>
          <p:nvPr/>
        </p:nvSpPr>
        <p:spPr>
          <a:xfrm>
            <a:off x="982592" y="84838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Mártires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ubica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octava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posición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cuanto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solicitud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PMT con un 5% del total de la ciudad </a:t>
            </a:r>
            <a:endParaRPr sz="48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6" name="Google Shape;586;p66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982875" y="2345971"/>
            <a:ext cx="1202800" cy="135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06575" y="7649603"/>
            <a:ext cx="8440200" cy="57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7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</a:t>
            </a: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SANTA 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67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7"/>
          <p:cNvSpPr txBox="1"/>
          <p:nvPr/>
        </p:nvSpPr>
        <p:spPr>
          <a:xfrm>
            <a:off x="706607" y="3849454"/>
            <a:ext cx="223032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</a:t>
            </a:r>
            <a:r>
              <a:rPr lang="en-US" sz="3200"/>
              <a:t>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PEATONAL</a:t>
            </a:r>
            <a:r>
              <a:rPr lang="en-US" sz="3200"/>
              <a:t>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SABANA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6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3994" y="5875064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7"/>
          <p:cNvSpPr txBox="1"/>
          <p:nvPr/>
        </p:nvSpPr>
        <p:spPr>
          <a:xfrm>
            <a:off x="2405180" y="6280352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7"/>
          <p:cNvSpPr txBox="1"/>
          <p:nvPr/>
        </p:nvSpPr>
        <p:spPr>
          <a:xfrm>
            <a:off x="4840858" y="5680294"/>
            <a:ext cx="159618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proyecto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Urbano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Red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Peatonal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Sabana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consiste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reorganización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la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recuperación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público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través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los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ejes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viales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mayor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dinámica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sector.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sentido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oriente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occidente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genera un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pasaje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peatonal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comercial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desde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plaza de Bolívar hasta la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carrera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30, 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través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plazas,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parques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equipamientos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bienes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interés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cultural, zonas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dotacionales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nodos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comerciales.*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7"/>
          <p:cNvSpPr/>
          <p:nvPr/>
        </p:nvSpPr>
        <p:spPr>
          <a:xfrm>
            <a:off x="4435864" y="5435068"/>
            <a:ext cx="16889100" cy="32190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7"/>
          <p:cNvSpPr txBox="1"/>
          <p:nvPr/>
        </p:nvSpPr>
        <p:spPr>
          <a:xfrm>
            <a:off x="706607" y="12179359"/>
            <a:ext cx="154347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*Fuente:  EMPRESA DE RENOVACIÓN Y DESARROLLO URBANO. Plan Parcial Voto Nacional-La Estanzuela. 2018</a:t>
            </a:r>
            <a:endParaRPr sz="20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/>
          </a:blip>
          <a:srcRect l="29688" r="29061" b="77776"/>
          <a:stretch/>
        </p:blipFill>
        <p:spPr>
          <a:xfrm>
            <a:off x="7239000" y="0"/>
            <a:ext cx="100584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1"/>
          <p:cNvPicPr preferRelativeResize="0"/>
          <p:nvPr/>
        </p:nvPicPr>
        <p:blipFill rotWithShape="1">
          <a:blip r:embed="rId3">
            <a:alphaModFix/>
          </a:blip>
          <a:srcRect t="23198" b="57219"/>
          <a:stretch/>
        </p:blipFill>
        <p:spPr>
          <a:xfrm>
            <a:off x="-25" y="3486475"/>
            <a:ext cx="24384048" cy="26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1"/>
          <p:cNvPicPr preferRelativeResize="0"/>
          <p:nvPr/>
        </p:nvPicPr>
        <p:blipFill rotWithShape="1">
          <a:blip r:embed="rId3">
            <a:alphaModFix/>
          </a:blip>
          <a:srcRect t="55557" b="13405"/>
          <a:stretch/>
        </p:blipFill>
        <p:spPr>
          <a:xfrm>
            <a:off x="-25" y="7772401"/>
            <a:ext cx="24384048" cy="42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1"/>
          <p:cNvSpPr txBox="1"/>
          <p:nvPr/>
        </p:nvSpPr>
        <p:spPr>
          <a:xfrm>
            <a:off x="39175" y="6167100"/>
            <a:ext cx="24384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Santa Fe</a:t>
            </a:r>
            <a:endParaRPr sz="5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Bogotá D.C, 30 de junio de 2021</a:t>
            </a:r>
            <a:endParaRPr sz="5100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8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Inversión</a:t>
            </a:r>
            <a:endParaRPr sz="8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05" name="Google Shape;605;p6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8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8"/>
          <p:cNvSpPr txBox="1"/>
          <p:nvPr/>
        </p:nvSpPr>
        <p:spPr>
          <a:xfrm>
            <a:off x="982592" y="4140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inversión total ejecutada para la Localidad de Santa Fe asciende al monto de: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08" name="Google Shape;608;p68"/>
          <p:cNvGraphicFramePr/>
          <p:nvPr/>
        </p:nvGraphicFramePr>
        <p:xfrm>
          <a:off x="9618475" y="1463250"/>
          <a:ext cx="14459475" cy="4507500"/>
        </p:xfrm>
        <a:graphic>
          <a:graphicData uri="http://schemas.openxmlformats.org/drawingml/2006/table">
            <a:tbl>
              <a:tblPr>
                <a:noFill/>
                <a:tableStyleId>{040F38C8-D2E7-4E28-BDE7-D309F3152D35}</a:tableStyleId>
              </a:tblPr>
              <a:tblGrid>
                <a:gridCol w="481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PROGRAMA</a:t>
                      </a:r>
                      <a:endParaRPr sz="26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INVERSIÓN</a:t>
                      </a:r>
                      <a:endParaRPr sz="2600" b="1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SEÑALIZACIÓN</a:t>
                      </a:r>
                      <a:endParaRPr sz="2600" b="1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$  77.298.276</a:t>
                      </a:r>
                      <a:endParaRPr sz="2600" b="1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09" name="Google Shape;609;p68" descr="image5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62677" y="1652590"/>
            <a:ext cx="2531941" cy="160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8" descr="image5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8264" y="3448757"/>
            <a:ext cx="1860773" cy="18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8"/>
          <p:cNvSpPr txBox="1"/>
          <p:nvPr/>
        </p:nvSpPr>
        <p:spPr>
          <a:xfrm>
            <a:off x="982592" y="6578890"/>
            <a:ext cx="6941700" cy="883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$77.298.276</a:t>
            </a:r>
            <a:endParaRPr sz="48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2" name="Google Shape;612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46450" y="6891015"/>
            <a:ext cx="11661075" cy="6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5. GESTIÓN SOCIAL</a:t>
            </a:r>
            <a:endParaRPr sz="380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30" name="Google Shape;530;p4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654" y="4239409"/>
            <a:ext cx="6502275" cy="65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7"/>
          <p:cNvSpPr txBox="1"/>
          <p:nvPr/>
        </p:nvSpPr>
        <p:spPr>
          <a:xfrm flipH="1">
            <a:off x="9508500" y="1604625"/>
            <a:ext cx="143421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Oficina de Gestión Social </a:t>
            </a:r>
            <a:r>
              <a:rPr lang="en-US" sz="4000" dirty="0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40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encarga de promover la incidencia de la participación ciudadana en los proyectos, programas y planes de la </a:t>
            </a:r>
            <a:r>
              <a:rPr lang="en-US" sz="4000" dirty="0">
                <a:latin typeface="Century Gothic"/>
                <a:ea typeface="Century Gothic"/>
                <a:cs typeface="Century Gothic"/>
                <a:sym typeface="Century Gothic"/>
              </a:rPr>
              <a:t>Secretaría</a:t>
            </a:r>
            <a:r>
              <a:rPr lang="en-US" sz="40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Distrital de Movilidad, implementando estrategias que le permitan a la comunidad informarse, expresarse y organizarse alrededor de temas de Movilidad desde una perspectiva inclusiva, diferencial y de corresponsabilidad.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4" name="Google Shape;534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2175" y="7294366"/>
            <a:ext cx="5155233" cy="519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43385" y="6228475"/>
            <a:ext cx="4759840" cy="4661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018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2712596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8"/>
          <p:cNvSpPr txBox="1"/>
          <p:nvPr/>
        </p:nvSpPr>
        <p:spPr>
          <a:xfrm>
            <a:off x="1622376" y="855396"/>
            <a:ext cx="12117300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42" name="Google Shape;542;p48"/>
          <p:cNvSpPr txBox="1"/>
          <p:nvPr/>
        </p:nvSpPr>
        <p:spPr>
          <a:xfrm flipH="1">
            <a:off x="2681750" y="3085850"/>
            <a:ext cx="10855200" cy="8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Locales de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Movilidad</a:t>
            </a:r>
            <a:endParaRPr sz="44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equipos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sociales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se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ubican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20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localidades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Distrito,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cuya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presencia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facilita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participación 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nivel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local, 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través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comunicación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directa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ciudadanía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ejecución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formación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solicitudes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torno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temas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Movilidad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socialización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veraz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oportuna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400" i="0" u="none" strike="noStrike" cap="non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r>
              <a:rPr lang="en-US" sz="440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434" y="1970808"/>
            <a:ext cx="8174184" cy="42637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436" y="6705600"/>
            <a:ext cx="8174182" cy="4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13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9"/>
          <p:cNvSpPr txBox="1"/>
          <p:nvPr/>
        </p:nvSpPr>
        <p:spPr>
          <a:xfrm>
            <a:off x="16136575" y="4336451"/>
            <a:ext cx="746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0" name="Google Shape;550;p49"/>
          <p:cNvSpPr/>
          <p:nvPr/>
        </p:nvSpPr>
        <p:spPr>
          <a:xfrm>
            <a:off x="942216" y="2975792"/>
            <a:ext cx="5232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INFORMACIÓN/ DIVULGACIÓN Y SOCIALIZACIÓN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actividades:43 Ciudadanos atendidos: </a:t>
            </a:r>
            <a:r>
              <a:rPr lang="en-US" sz="2800" dirty="0"/>
              <a:t>344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9"/>
          <p:cNvSpPr/>
          <p:nvPr/>
        </p:nvSpPr>
        <p:spPr>
          <a:xfrm>
            <a:off x="14655625" y="9979126"/>
            <a:ext cx="54579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COMISIÓN DE MOVILIDAD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</a:t>
            </a:r>
            <a:r>
              <a:rPr lang="en-US" sz="2800" dirty="0"/>
              <a:t>11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21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9"/>
          <p:cNvSpPr/>
          <p:nvPr/>
        </p:nvSpPr>
        <p:spPr>
          <a:xfrm>
            <a:off x="2253825" y="9758490"/>
            <a:ext cx="5457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PROCESO DE FORMACIÓN PARA LA PARTICIPACIÓN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16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</a:t>
            </a:r>
            <a:r>
              <a:rPr lang="en-US" sz="2800" dirty="0"/>
              <a:t>1640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9"/>
          <p:cNvSpPr/>
          <p:nvPr/>
        </p:nvSpPr>
        <p:spPr>
          <a:xfrm>
            <a:off x="15923341" y="2842300"/>
            <a:ext cx="67887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</a:t>
            </a:r>
            <a:r>
              <a:rPr lang="en-US" sz="3200" b="1" dirty="0">
                <a:solidFill>
                  <a:srgbClr val="70AD47"/>
                </a:solidFill>
              </a:rPr>
              <a:t>Í</a:t>
            </a: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</a:t>
            </a:r>
            <a:r>
              <a:rPr lang="en-US" sz="2800" dirty="0"/>
              <a:t>34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</a:t>
            </a:r>
            <a:r>
              <a:rPr lang="en-US" sz="2800" dirty="0"/>
              <a:t>176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49"/>
          <p:cNvCxnSpPr/>
          <p:nvPr/>
        </p:nvCxnSpPr>
        <p:spPr>
          <a:xfrm rot="10800000" flipH="1">
            <a:off x="13068464" y="3851602"/>
            <a:ext cx="2789100" cy="8121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5" name="Google Shape;555;p49"/>
          <p:cNvCxnSpPr/>
          <p:nvPr/>
        </p:nvCxnSpPr>
        <p:spPr>
          <a:xfrm>
            <a:off x="11894461" y="5974138"/>
            <a:ext cx="1202400" cy="921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6" name="Google Shape;556;p49"/>
          <p:cNvCxnSpPr>
            <a:endCxn id="550" idx="3"/>
          </p:cNvCxnSpPr>
          <p:nvPr/>
        </p:nvCxnSpPr>
        <p:spPr>
          <a:xfrm rot="10800000">
            <a:off x="6175116" y="4191542"/>
            <a:ext cx="2584200" cy="720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7" name="Google Shape;557;p49"/>
          <p:cNvCxnSpPr/>
          <p:nvPr/>
        </p:nvCxnSpPr>
        <p:spPr>
          <a:xfrm flipH="1">
            <a:off x="8985264" y="6121867"/>
            <a:ext cx="1122600" cy="789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58" name="Google Shape;558;p49"/>
          <p:cNvSpPr/>
          <p:nvPr/>
        </p:nvSpPr>
        <p:spPr>
          <a:xfrm>
            <a:off x="16314025" y="6103951"/>
            <a:ext cx="66414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REUNIONES INTERINSTITUCIONALES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</a:t>
            </a:r>
            <a:r>
              <a:rPr lang="en-US" sz="2800" dirty="0"/>
              <a:t>230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9"/>
          <p:cNvSpPr/>
          <p:nvPr/>
        </p:nvSpPr>
        <p:spPr>
          <a:xfrm>
            <a:off x="1014575" y="6487700"/>
            <a:ext cx="51606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</a:t>
            </a:r>
            <a:r>
              <a:rPr lang="en-US" sz="2800" dirty="0"/>
              <a:t>10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49"/>
          <p:cNvCxnSpPr/>
          <p:nvPr/>
        </p:nvCxnSpPr>
        <p:spPr>
          <a:xfrm>
            <a:off x="13867825" y="6258031"/>
            <a:ext cx="2446200" cy="7896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1" name="Google Shape;561;p49"/>
          <p:cNvCxnSpPr/>
          <p:nvPr/>
        </p:nvCxnSpPr>
        <p:spPr>
          <a:xfrm flipH="1">
            <a:off x="5895952" y="6333927"/>
            <a:ext cx="2239200" cy="92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2" name="Google Shape;562;p49"/>
          <p:cNvSpPr/>
          <p:nvPr/>
        </p:nvSpPr>
        <p:spPr>
          <a:xfrm>
            <a:off x="8039101" y="4308939"/>
            <a:ext cx="5954400" cy="3075600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49"/>
          <p:cNvSpPr txBox="1"/>
          <p:nvPr/>
        </p:nvSpPr>
        <p:spPr>
          <a:xfrm>
            <a:off x="9060480" y="4591190"/>
            <a:ext cx="3853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</a:t>
            </a:r>
            <a:r>
              <a:rPr lang="en-US" sz="3200" b="1">
                <a:solidFill>
                  <a:schemeClr val="lt1"/>
                </a:solidFill>
              </a:rPr>
              <a:t>PARTICIPACIÓN</a:t>
            </a: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(PIP) 2020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p49"/>
          <p:cNvCxnSpPr/>
          <p:nvPr/>
        </p:nvCxnSpPr>
        <p:spPr>
          <a:xfrm flipH="1">
            <a:off x="7056957" y="7223586"/>
            <a:ext cx="2643300" cy="245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5" name="Google Shape;565;p49"/>
          <p:cNvCxnSpPr/>
          <p:nvPr/>
        </p:nvCxnSpPr>
        <p:spPr>
          <a:xfrm>
            <a:off x="12268969" y="7139306"/>
            <a:ext cx="3114000" cy="29013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6" name="Google Shape;566;p49"/>
          <p:cNvSpPr txBox="1"/>
          <p:nvPr/>
        </p:nvSpPr>
        <p:spPr>
          <a:xfrm>
            <a:off x="1622376" y="855396"/>
            <a:ext cx="12117300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45174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5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0"/>
          <p:cNvSpPr txBox="1"/>
          <p:nvPr/>
        </p:nvSpPr>
        <p:spPr>
          <a:xfrm>
            <a:off x="1397430" y="814276"/>
            <a:ext cx="17025042" cy="147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ACTIVIDADES DESTACADAS EN </a:t>
            </a:r>
            <a:r>
              <a:rPr lang="en-US" sz="6000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SANTA FE</a:t>
            </a:r>
            <a:r>
              <a:rPr lang="en-US" sz="600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	</a:t>
            </a:r>
          </a:p>
        </p:txBody>
      </p:sp>
      <p:sp>
        <p:nvSpPr>
          <p:cNvPr id="573" name="Google Shape;573;p50"/>
          <p:cNvSpPr txBox="1"/>
          <p:nvPr/>
        </p:nvSpPr>
        <p:spPr>
          <a:xfrm>
            <a:off x="12375484" y="6385150"/>
            <a:ext cx="8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DE BICICLETAS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4" name="Google Shape;574;p50"/>
          <p:cNvSpPr/>
          <p:nvPr/>
        </p:nvSpPr>
        <p:spPr>
          <a:xfrm>
            <a:off x="11696279" y="5405132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0"/>
          <p:cNvSpPr/>
          <p:nvPr/>
        </p:nvSpPr>
        <p:spPr>
          <a:xfrm>
            <a:off x="11735759" y="6547907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50"/>
          <p:cNvSpPr txBox="1"/>
          <p:nvPr/>
        </p:nvSpPr>
        <p:spPr>
          <a:xfrm>
            <a:off x="12431551" y="5137424"/>
            <a:ext cx="7350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latin typeface="Century Gothic"/>
                <a:ea typeface="Century Gothic"/>
                <a:cs typeface="Century Gothic"/>
                <a:sym typeface="Century Gothic"/>
              </a:rPr>
              <a:t>INSTALACIÓN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CONSEJO LOCAL DE LA BICICLETA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50"/>
          <p:cNvSpPr txBox="1"/>
          <p:nvPr/>
        </p:nvSpPr>
        <p:spPr>
          <a:xfrm>
            <a:off x="12431550" y="7442199"/>
            <a:ext cx="86724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ENTREGA DE BICICARRILES EN LA CRA 7 Y 8</a:t>
            </a:r>
            <a:endParaRPr sz="32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50"/>
          <p:cNvSpPr/>
          <p:nvPr/>
        </p:nvSpPr>
        <p:spPr>
          <a:xfrm>
            <a:off x="11772557" y="7572368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50"/>
          <p:cNvSpPr/>
          <p:nvPr/>
        </p:nvSpPr>
        <p:spPr>
          <a:xfrm>
            <a:off x="20410155" y="18933795"/>
            <a:ext cx="962100" cy="72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30" y="2101883"/>
            <a:ext cx="7912826" cy="57120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29" y="7813965"/>
            <a:ext cx="7912827" cy="48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1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1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51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594" name="Google Shape;594;p51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1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51"/>
          <p:cNvSpPr txBox="1"/>
          <p:nvPr/>
        </p:nvSpPr>
        <p:spPr>
          <a:xfrm>
            <a:off x="2378350" y="2988085"/>
            <a:ext cx="17701500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3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3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3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51"/>
          <p:cNvSpPr txBox="1"/>
          <p:nvPr/>
        </p:nvSpPr>
        <p:spPr>
          <a:xfrm>
            <a:off x="2417376" y="4909564"/>
            <a:ext cx="19456500" cy="70497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1. PLAN ANTICORRUPCIÓN Y DE ATENCIÓN AL CIUDADANO - PAAC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https://www.movilidadbogota.gov.co/web/Plan_contra_corrupci%C3%B3n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sng" strike="noStrike" cap="none" dirty="0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200" b="1" i="0" u="none" strike="noStrike" cap="none" dirty="0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ANTISOBORNO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https://www.movilidadbogota.gov.co/web/campanas-institucionales-anticorrupcion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CALENDARIO DE ACTIVIDADES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https://www.movilidadbogota.gov.co/web/calendario_de_actividades</a:t>
            </a:r>
            <a:endParaRPr sz="32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4. GUÍA DE TRÁMITES Y SERVICIOS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https://guiatramitesyservicios.bogota.gov.co/entidad/secretaria_distrital_de_movilidad/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5. PORTAFOLIO DE TRÁMITES Y SERVICIOS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https://www.movilidadbogota.gov.co/web/portafolio_tramites_y_servicios</a:t>
            </a:r>
            <a:endParaRPr sz="4000" b="1" i="0" u="none" strike="noStrike" cap="none" dirty="0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83164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2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p52"/>
          <p:cNvSpPr txBox="1"/>
          <p:nvPr/>
        </p:nvSpPr>
        <p:spPr>
          <a:xfrm>
            <a:off x="2407727" y="5018040"/>
            <a:ext cx="18904800" cy="64956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6. PLAN INSTITUCIONAL DE PARTICIPACIÓN – PIP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https://www.movilidadbogota.gov.co/web/sites/default/files/Paginas/08-04-2021/210406_plan_institucional_de_participacion_2021_v_2.0.pdf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7. INFORMACIÓN SOBRE DATOS ABIERTOS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https://www.simur.gov.co/portal-simur/datos-del-sector/datos-abiertos/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8. INFORMACIÓN PARA NIÑOS, NIÑAS Y ADOLESCENTES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https://www.movilidadbogota.gov.co/web/sites/default/files/Paginas/12-11-2020/ninos_ninas_y_adolescentes.xlsx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9. DOCUMENTOS TRADUCIDOS A LENGUAS DE COMUNIDADES INDÍGENAS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https://www.movilidadbogota.gov.co/web/sites/default/files/Paginas/27-11-2020/idioma_kichwa.pdf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p52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52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606" name="Google Shape;606;p52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52"/>
          <p:cNvSpPr txBox="1"/>
          <p:nvPr/>
        </p:nvSpPr>
        <p:spPr>
          <a:xfrm>
            <a:off x="2378350" y="2988085"/>
            <a:ext cx="17701500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78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3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53"/>
          <p:cNvSpPr txBox="1"/>
          <p:nvPr/>
        </p:nvSpPr>
        <p:spPr>
          <a:xfrm>
            <a:off x="2432600" y="4970930"/>
            <a:ext cx="19269900" cy="55104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DIRECTORIO DE AGREMIACIONES Y OTROS GRUPOS DE INTERÉS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https://www.movilidadbogota.gov.co/web/agremiaciones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11. GRUPOS DE VALOR Y/O PARTES INTERESADAS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https://www.movilidadbogota.gov.co/web/transparencia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sng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HORARIOS DE ATENCIÓN Y PUNTOS DE CONTACTO DE LOS CENTROS LOCALES DE MOVILIDAD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https://www.movilidadbogota.gov.co/web/centros-locales-de-movilidad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 INFORMACIÓN PARA POBLACIÓN VULNERABLE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https://www.movilidadbogota.gov.co/web/informacion-poblacion-vulnerable</a:t>
            </a:r>
            <a:endParaRPr sz="4000" b="1" i="0" u="none" strike="noStrike" cap="none">
              <a:solidFill>
                <a:srgbClr val="452E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53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53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616" name="Google Shape;616;p53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53"/>
          <p:cNvSpPr txBox="1"/>
          <p:nvPr/>
        </p:nvSpPr>
        <p:spPr>
          <a:xfrm>
            <a:off x="2378350" y="2988085"/>
            <a:ext cx="17701500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038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0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PEDAGÓGICAS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</a:t>
            </a:r>
            <a:r>
              <a:rPr lang="en-US" sz="3900" b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SANTA FE</a:t>
            </a:r>
            <a:endParaRPr/>
          </a:p>
        </p:txBody>
      </p:sp>
      <p:pic>
        <p:nvPicPr>
          <p:cNvPr id="626" name="Google Shape;626;p70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70"/>
          <p:cNvSpPr txBox="1"/>
          <p:nvPr/>
        </p:nvSpPr>
        <p:spPr>
          <a:xfrm>
            <a:off x="1718275" y="5205326"/>
            <a:ext cx="4968000" cy="22002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TOTAL DE CAMPAÑAS REALIZADAS EN BOGOTÁ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28" name="Google Shape;628;p70"/>
          <p:cNvSpPr txBox="1"/>
          <p:nvPr/>
        </p:nvSpPr>
        <p:spPr>
          <a:xfrm>
            <a:off x="1808174" y="107704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</a:t>
            </a:r>
            <a:r>
              <a:rPr lang="en-US" sz="320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MPAÑAS REALIZA</a:t>
            </a: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DAS EN SANTA FE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29" name="Google Shape;629;p70"/>
          <p:cNvSpPr txBox="1"/>
          <p:nvPr/>
        </p:nvSpPr>
        <p:spPr>
          <a:xfrm>
            <a:off x="2968908" y="40305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70"/>
          <p:cNvSpPr txBox="1"/>
          <p:nvPr/>
        </p:nvSpPr>
        <p:spPr>
          <a:xfrm>
            <a:off x="2880278" y="91785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35</a:t>
            </a:r>
            <a:endParaRPr sz="4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31" name="Google Shape;631;p70"/>
          <p:cNvSpPr txBox="1"/>
          <p:nvPr/>
        </p:nvSpPr>
        <p:spPr>
          <a:xfrm>
            <a:off x="2652923" y="101244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9 %</a:t>
            </a:r>
            <a:endParaRPr sz="320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32" name="Google Shape;632;p70" descr="image6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8614" y="7570744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0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5"/>
          <a:stretch/>
        </p:blipFill>
        <p:spPr>
          <a:xfrm>
            <a:off x="3415426" y="2180370"/>
            <a:ext cx="1827300" cy="180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70" descr="E:\lpuerto\Desktop\INFORMES MENSUALES\INFORMES 2020\6. JUNIO 2020\5. DAVID SERNA\Registro Fotográfico Junio\11_06_2020\4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0288" y="2556140"/>
            <a:ext cx="7038809" cy="39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0" descr="E:\lpuerto\Desktop\INFORMES MENSUALES\INFORMES 2020\6. JUNIO 2020\5. DAVID SERNA\Registro Fotográfico Junio\11_06_2020\20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8401" y="7252975"/>
            <a:ext cx="7077275" cy="39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95328" y="2841175"/>
            <a:ext cx="10127132" cy="59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1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075" y="2972400"/>
            <a:ext cx="19121377" cy="83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2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591" y="3359699"/>
            <a:ext cx="52863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2"/>
          <p:cNvSpPr txBox="1"/>
          <p:nvPr/>
        </p:nvSpPr>
        <p:spPr>
          <a:xfrm>
            <a:off x="3350379" y="2542000"/>
            <a:ext cx="357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¿Qué es?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72"/>
          <p:cNvSpPr txBox="1"/>
          <p:nvPr/>
        </p:nvSpPr>
        <p:spPr>
          <a:xfrm>
            <a:off x="5773721" y="7702575"/>
            <a:ext cx="7286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Qué </a:t>
            </a:r>
            <a:r>
              <a:rPr lang="en-US" sz="4800" b="0" i="0" u="none" strike="noStrike" cap="none" dirty="0" err="1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buscamos</a:t>
            </a:r>
            <a:r>
              <a:rPr lang="en-US" sz="4800" b="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575" y="8280425"/>
            <a:ext cx="52768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72"/>
          <p:cNvSpPr txBox="1"/>
          <p:nvPr/>
        </p:nvSpPr>
        <p:spPr>
          <a:xfrm>
            <a:off x="15679023" y="2191125"/>
            <a:ext cx="6300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Cómo funciona?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6006" y="2835825"/>
            <a:ext cx="10753725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70820" y="8012200"/>
            <a:ext cx="85153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2"/>
          <p:cNvSpPr/>
          <p:nvPr/>
        </p:nvSpPr>
        <p:spPr>
          <a:xfrm>
            <a:off x="23007475" y="10637925"/>
            <a:ext cx="920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73"/>
          <p:cNvGrpSpPr/>
          <p:nvPr/>
        </p:nvGrpSpPr>
        <p:grpSpPr>
          <a:xfrm>
            <a:off x="3440629" y="5128021"/>
            <a:ext cx="17502741" cy="1568886"/>
            <a:chOff x="0" y="0"/>
            <a:chExt cx="17502741" cy="1568885"/>
          </a:xfrm>
        </p:grpSpPr>
        <p:pic>
          <p:nvPicPr>
            <p:cNvPr id="661" name="Google Shape;661;p7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7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2"/>
          <p:cNvSpPr txBox="1"/>
          <p:nvPr/>
        </p:nvSpPr>
        <p:spPr>
          <a:xfrm rot="-5400000">
            <a:off x="-2953898" y="5991629"/>
            <a:ext cx="11275359" cy="17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Arial Black"/>
              <a:buNone/>
            </a:pPr>
            <a:r>
              <a:rPr lang="en-US" sz="1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2"/>
          <p:cNvSpPr txBox="1"/>
          <p:nvPr/>
        </p:nvSpPr>
        <p:spPr>
          <a:xfrm>
            <a:off x="9008200" y="2661025"/>
            <a:ext cx="11584200" cy="7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>
                <a:solidFill>
                  <a:schemeClr val="lt1"/>
                </a:solidFill>
              </a:rPr>
              <a:t>Agenda</a:t>
            </a:r>
            <a:endParaRPr sz="800" dirty="0"/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>
                <a:solidFill>
                  <a:schemeClr val="lt1"/>
                </a:solidFill>
              </a:rPr>
              <a:t>¿Qué es la </a:t>
            </a:r>
            <a:r>
              <a:rPr lang="en-US" sz="3800" dirty="0" err="1">
                <a:solidFill>
                  <a:schemeClr val="lt1"/>
                </a:solidFill>
              </a:rPr>
              <a:t>rendición</a:t>
            </a:r>
            <a:r>
              <a:rPr lang="en-US" sz="3800" dirty="0">
                <a:solidFill>
                  <a:schemeClr val="lt1"/>
                </a:solidFill>
              </a:rPr>
              <a:t> de </a:t>
            </a:r>
            <a:r>
              <a:rPr lang="en-US" sz="3800" dirty="0" err="1">
                <a:solidFill>
                  <a:schemeClr val="lt1"/>
                </a:solidFill>
              </a:rPr>
              <a:t>cuentas</a:t>
            </a:r>
            <a:r>
              <a:rPr lang="en-US" sz="3800" dirty="0">
                <a:solidFill>
                  <a:schemeClr val="lt1"/>
                </a:solidFill>
              </a:rPr>
              <a:t>?</a:t>
            </a:r>
            <a:endParaRPr sz="800" dirty="0"/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 err="1">
                <a:solidFill>
                  <a:schemeClr val="lt1"/>
                </a:solidFill>
              </a:rPr>
              <a:t>Acciones</a:t>
            </a:r>
            <a:r>
              <a:rPr lang="en-US" sz="3800" dirty="0">
                <a:solidFill>
                  <a:schemeClr val="lt1"/>
                </a:solidFill>
              </a:rPr>
              <a:t> y </a:t>
            </a:r>
            <a:r>
              <a:rPr lang="en-US" sz="3800" dirty="0" err="1">
                <a:solidFill>
                  <a:schemeClr val="lt1"/>
                </a:solidFill>
              </a:rPr>
              <a:t>datos</a:t>
            </a:r>
            <a:r>
              <a:rPr lang="en-US" sz="3800" dirty="0">
                <a:solidFill>
                  <a:schemeClr val="lt1"/>
                </a:solidFill>
              </a:rPr>
              <a:t> de la SDM Santa Fe</a:t>
            </a:r>
            <a:endParaRPr sz="800" dirty="0"/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 err="1">
                <a:solidFill>
                  <a:schemeClr val="lt1"/>
                </a:solidFill>
              </a:rPr>
              <a:t>Siniestralidad</a:t>
            </a:r>
            <a:r>
              <a:rPr lang="en-US" sz="3800" dirty="0">
                <a:solidFill>
                  <a:schemeClr val="lt1"/>
                </a:solidFill>
              </a:rPr>
              <a:t> </a:t>
            </a:r>
            <a:endParaRPr sz="3800" dirty="0">
              <a:solidFill>
                <a:schemeClr val="lt1"/>
              </a:solidFill>
            </a:endParaRPr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 err="1">
                <a:solidFill>
                  <a:schemeClr val="lt1"/>
                </a:solidFill>
              </a:rPr>
              <a:t>Bicicleta</a:t>
            </a:r>
            <a:r>
              <a:rPr lang="en-US" sz="3800" dirty="0">
                <a:solidFill>
                  <a:schemeClr val="lt1"/>
                </a:solidFill>
              </a:rPr>
              <a:t> y </a:t>
            </a:r>
            <a:r>
              <a:rPr lang="en-US" sz="3800" dirty="0" err="1">
                <a:solidFill>
                  <a:schemeClr val="lt1"/>
                </a:solidFill>
              </a:rPr>
              <a:t>Peatón</a:t>
            </a:r>
            <a:endParaRPr sz="3800" dirty="0">
              <a:solidFill>
                <a:schemeClr val="lt1"/>
              </a:solidFill>
            </a:endParaRPr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>
                <a:solidFill>
                  <a:schemeClr val="lt1"/>
                </a:solidFill>
              </a:rPr>
              <a:t> </a:t>
            </a:r>
            <a:r>
              <a:rPr lang="en-US" sz="3800" dirty="0" err="1">
                <a:solidFill>
                  <a:schemeClr val="lt1"/>
                </a:solidFill>
              </a:rPr>
              <a:t>Acciones</a:t>
            </a:r>
            <a:r>
              <a:rPr lang="en-US" sz="3800" dirty="0">
                <a:solidFill>
                  <a:schemeClr val="lt1"/>
                </a:solidFill>
              </a:rPr>
              <a:t> de la SGV</a:t>
            </a:r>
            <a:endParaRPr sz="800" dirty="0"/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 err="1">
                <a:solidFill>
                  <a:schemeClr val="lt1"/>
                </a:solidFill>
              </a:rPr>
              <a:t>Señalización</a:t>
            </a:r>
            <a:r>
              <a:rPr lang="en-US" sz="3800" dirty="0">
                <a:solidFill>
                  <a:schemeClr val="lt1"/>
                </a:solidFill>
              </a:rPr>
              <a:t> </a:t>
            </a:r>
            <a:endParaRPr sz="800" dirty="0"/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 err="1">
                <a:solidFill>
                  <a:schemeClr val="lt1"/>
                </a:solidFill>
              </a:rPr>
              <a:t>Semaforización</a:t>
            </a:r>
            <a:r>
              <a:rPr lang="en-US" sz="3800" dirty="0">
                <a:solidFill>
                  <a:schemeClr val="lt1"/>
                </a:solidFill>
              </a:rPr>
              <a:t> </a:t>
            </a:r>
            <a:endParaRPr sz="800" dirty="0"/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>
                <a:solidFill>
                  <a:schemeClr val="lt1"/>
                </a:solidFill>
              </a:rPr>
              <a:t>Control de </a:t>
            </a:r>
            <a:r>
              <a:rPr lang="en-US" sz="3800" dirty="0" err="1">
                <a:solidFill>
                  <a:schemeClr val="lt1"/>
                </a:solidFill>
              </a:rPr>
              <a:t>Tránsito</a:t>
            </a:r>
            <a:r>
              <a:rPr lang="en-US" sz="3800" dirty="0">
                <a:solidFill>
                  <a:schemeClr val="lt1"/>
                </a:solidFill>
              </a:rPr>
              <a:t> </a:t>
            </a:r>
            <a:endParaRPr sz="800" dirty="0"/>
          </a:p>
          <a:p>
            <a:pPr marL="2114550" lvl="1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>
                <a:solidFill>
                  <a:schemeClr val="lt1"/>
                </a:solidFill>
              </a:rPr>
              <a:t>Planes de </a:t>
            </a:r>
            <a:r>
              <a:rPr lang="en-US" sz="3800" dirty="0" err="1">
                <a:solidFill>
                  <a:schemeClr val="lt1"/>
                </a:solidFill>
              </a:rPr>
              <a:t>Manejo</a:t>
            </a:r>
            <a:r>
              <a:rPr lang="en-US" sz="3800" dirty="0">
                <a:solidFill>
                  <a:schemeClr val="lt1"/>
                </a:solidFill>
              </a:rPr>
              <a:t> de </a:t>
            </a:r>
            <a:r>
              <a:rPr lang="en-US" sz="3800" dirty="0" err="1">
                <a:solidFill>
                  <a:schemeClr val="lt1"/>
                </a:solidFill>
              </a:rPr>
              <a:t>Tránsito</a:t>
            </a:r>
            <a:r>
              <a:rPr lang="en-US" sz="3800" dirty="0">
                <a:solidFill>
                  <a:schemeClr val="lt1"/>
                </a:solidFill>
              </a:rPr>
              <a:t> PMT</a:t>
            </a:r>
            <a:endParaRPr sz="3800" dirty="0">
              <a:solidFill>
                <a:schemeClr val="lt1"/>
              </a:solidFill>
            </a:endParaRPr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 err="1">
                <a:solidFill>
                  <a:schemeClr val="lt1"/>
                </a:solidFill>
              </a:rPr>
              <a:t>Inversión</a:t>
            </a:r>
            <a:r>
              <a:rPr lang="en-US" sz="3800" dirty="0">
                <a:solidFill>
                  <a:schemeClr val="lt1"/>
                </a:solidFill>
              </a:rPr>
              <a:t> </a:t>
            </a:r>
            <a:endParaRPr sz="3800" dirty="0">
              <a:solidFill>
                <a:schemeClr val="lt1"/>
              </a:solidFill>
            </a:endParaRPr>
          </a:p>
          <a:p>
            <a:pPr marL="1371600" lvl="0" indent="-469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AutoNum type="arabicPeriod"/>
            </a:pPr>
            <a:r>
              <a:rPr lang="en-US" sz="3800" dirty="0">
                <a:solidFill>
                  <a:schemeClr val="lt1"/>
                </a:solidFill>
              </a:rPr>
              <a:t>Gestión Social</a:t>
            </a:r>
            <a:endParaRPr sz="3800" dirty="0">
              <a:solidFill>
                <a:srgbClr val="FFFFFF"/>
              </a:solidFill>
            </a:endParaRPr>
          </a:p>
        </p:txBody>
      </p:sp>
      <p:pic>
        <p:nvPicPr>
          <p:cNvPr id="340" name="Google Shape;340;p5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956" y="5042422"/>
            <a:ext cx="3111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83422" y="3633375"/>
            <a:ext cx="1409048" cy="14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9153" y="4938682"/>
            <a:ext cx="1593859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68895" y="795624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50170" y="9852679"/>
            <a:ext cx="1856368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8925" y="6434474"/>
            <a:ext cx="1771773" cy="159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"/>
          <p:cNvSpPr txBox="1"/>
          <p:nvPr/>
        </p:nvSpPr>
        <p:spPr>
          <a:xfrm>
            <a:off x="2796873" y="2492475"/>
            <a:ext cx="562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Agenda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51" name="Google Shape;351;p5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3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550" y="4112885"/>
            <a:ext cx="5134600" cy="478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3" name="Google Shape;353;p53"/>
          <p:cNvGraphicFramePr/>
          <p:nvPr>
            <p:extLst>
              <p:ext uri="{D42A27DB-BD31-4B8C-83A1-F6EECF244321}">
                <p14:modId xmlns:p14="http://schemas.microsoft.com/office/powerpoint/2010/main" val="498231487"/>
              </p:ext>
            </p:extLst>
          </p:nvPr>
        </p:nvGraphicFramePr>
        <p:xfrm>
          <a:off x="9660858" y="1088657"/>
          <a:ext cx="14167330" cy="11538685"/>
        </p:xfrm>
        <a:graphic>
          <a:graphicData uri="http://schemas.openxmlformats.org/drawingml/2006/table">
            <a:tbl>
              <a:tblPr>
                <a:noFill/>
                <a:tableStyleId>{E5BED768-869B-428E-813F-AF9DA75AE22C}</a:tableStyleId>
              </a:tblPr>
              <a:tblGrid>
                <a:gridCol w="3377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9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9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Hora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800" u="none" strike="noStrike" cap="none" noProof="0"/>
                        <a:t>Actividad</a:t>
                      </a:r>
                      <a:endParaRPr lang="es-CO" sz="2800" u="none" strike="noStrike" cap="none" noProof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9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02:30 p.m. -02:35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/>
                        <a:t>Bienvenida y apertura de la Audiencia,  Directora de Inteligencia para la Movilidad de la SDM, Lina Marcela Quiñones Sánchez </a:t>
                      </a:r>
                      <a:endParaRPr lang="es-CO" sz="2800" u="none" strike="noStrike" cap="none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2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02:35 p.m. -02:40 p.m.</a:t>
                      </a:r>
                      <a:endParaRPr sz="2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Presentación de la agenda y funcionarios, Adriana Iza Certuche, Jefe Oficina de Gestión Social de la Secretaría Distrital de Movilidad-SDM</a:t>
                      </a:r>
                      <a:endParaRPr lang="es-CO" sz="2800" b="0" i="0" u="none" strike="noStrike" cap="none" noProof="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9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02:40 p.m. – 02:45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Qué es la Rendición de Cuentas, Carolina Vargas, Oficina de Gestión Social de la SDM</a:t>
                      </a:r>
                      <a:endParaRPr lang="es-CO" sz="2800" b="0" i="0" u="none" strike="noStrike" cap="none" noProof="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12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02:45 p.m. – 03:00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Presentación de Gestión 2020 – Secretaría Distrital de Movilidad. Ing. Nathaly Patiño-Gerente de Zona de la SDM, Edgar Moreno, Gestor Local, y Angélica Alzate -Orientadora- CLM Santa Fe.</a:t>
                      </a:r>
                      <a:endParaRPr lang="es-CO" sz="2800" b="0" i="0" u="none" strike="noStrike" cap="none" noProof="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1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03:00 p.m. – 03:15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  de Gestión </a:t>
                      </a: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2020 Instituto de Desarrollo </a:t>
                      </a: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Urbano</a:t>
                      </a:r>
                      <a:r>
                        <a:rPr lang="es-CO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Omar Correa– Gestor Social</a:t>
                      </a:r>
                      <a:endParaRPr sz="2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29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03:15 p.m. – 03:30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 de Gestión 2020 – Transmilenio                           </a:t>
                      </a:r>
                      <a:r>
                        <a:rPr lang="es-CO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Paulo Matamoros-Gestor Social</a:t>
                      </a:r>
                      <a:endParaRPr sz="2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29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03:30 p.m. – 03:45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Presentación de Gestión 2020 – Unidad de Mantenimiento Vial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  <a:sym typeface="Calibri"/>
                        </a:rPr>
                        <a:t>Andrea del Pilar Zambrano-profesional UMV</a:t>
                      </a: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29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  <a:sym typeface="Calibri"/>
                        </a:rPr>
                        <a:t>03.45 p.m. – 4:00 p.m.</a:t>
                      </a:r>
                      <a:endParaRPr sz="2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Arial"/>
                          <a:sym typeface="Calibri"/>
                        </a:rPr>
                        <a:t>Presentación Gestión 2020 – Empresa Metro de Bogotá</a:t>
                      </a: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Andrés Cuellar, Jenny Gutiérrez y Carlos Criollo, Profesionales Empresa Metro de Bogotá</a:t>
                      </a:r>
                      <a:endParaRPr lang="es-CO" sz="2800" b="0" i="0" u="none" strike="noStrike" cap="none" noProof="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68575" marR="68575" marT="0" marB="0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612516"/>
                  </a:ext>
                </a:extLst>
              </a:tr>
              <a:tr h="4943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 dirty="0"/>
                        <a:t>04:00 p.m. – 04:40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Dialoguemos: Preguntas y respuestas entre los participantes y las entidades del sector. </a:t>
                      </a: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29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/>
                        <a:t>04:40 p.m. – 05:00 p.m.</a:t>
                      </a:r>
                      <a:endParaRPr sz="2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Concurso de conocimiento, evaluación y Cierre.</a:t>
                      </a:r>
                      <a:endParaRPr sz="28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Calibri"/>
                      </a:endParaRPr>
                    </a:p>
                  </a:txBody>
                  <a:tcPr marL="68575" marR="68575" marT="0" marB="0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¿QUÉ ES LA RENDICIÓN DE CUENTAS?</a:t>
            </a:r>
            <a:endParaRPr sz="100" b="0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0" name="Google Shape;200;p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5">
            <a:alphaModFix/>
          </a:blip>
          <a:srcRect l="37156" t="24111" r="29070" b="44407"/>
          <a:stretch/>
        </p:blipFill>
        <p:spPr>
          <a:xfrm>
            <a:off x="2045302" y="4352576"/>
            <a:ext cx="5327048" cy="25054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6">
            <a:alphaModFix/>
          </a:blip>
          <a:srcRect l="40951" t="27344" r="29637" b="31248"/>
          <a:stretch/>
        </p:blipFill>
        <p:spPr>
          <a:xfrm>
            <a:off x="2045299" y="6858000"/>
            <a:ext cx="532705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"/>
          <p:cNvSpPr txBox="1"/>
          <p:nvPr/>
        </p:nvSpPr>
        <p:spPr>
          <a:xfrm>
            <a:off x="9886950" y="2325275"/>
            <a:ext cx="139821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s-CO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proceso</a:t>
            </a:r>
            <a:r>
              <a:rPr lang="es-CO" sz="3600" b="1" i="1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 por un conjunto de normas, procedimientos, metodologías, estructuras, prácticas y resultados mediante los cuales, las entidades de la administración pública del nivel nacional y territorial y los servidores públicos informan, explican y dan a conocer los resultados de su gestión a los ciudadanos, la sociedad civil, otras entidades públicas y a los organismos de control, a partir de </a:t>
            </a:r>
            <a:r>
              <a:rPr lang="es-CO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promoción del diálogo</a:t>
            </a: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s-CO" sz="36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s-CO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s-CO" sz="3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Shape 200">
            <a:extLst>
              <a:ext uri="{FF2B5EF4-FFF2-40B4-BE49-F238E27FC236}">
                <a16:creationId xmlns:a16="http://schemas.microsoft.com/office/drawing/2014/main" id="{8846E34D-055C-44FB-A1DF-D9B4B315015A}"/>
              </a:ext>
            </a:extLst>
          </p:cNvPr>
          <p:cNvSpPr/>
          <p:nvPr/>
        </p:nvSpPr>
        <p:spPr>
          <a:xfrm>
            <a:off x="11744325" y="7953393"/>
            <a:ext cx="4257675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Estrategia de transparencia</a:t>
            </a:r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Shape 200">
            <a:extLst>
              <a:ext uri="{FF2B5EF4-FFF2-40B4-BE49-F238E27FC236}">
                <a16:creationId xmlns:a16="http://schemas.microsoft.com/office/drawing/2014/main" id="{59E2BE9F-1CB0-44E7-A3C0-F4D5851A8A5E}"/>
              </a:ext>
            </a:extLst>
          </p:cNvPr>
          <p:cNvSpPr/>
          <p:nvPr/>
        </p:nvSpPr>
        <p:spPr>
          <a:xfrm>
            <a:off x="17525099" y="7981492"/>
            <a:ext cx="3943651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Control social</a:t>
            </a:r>
          </a:p>
          <a:p>
            <a:pPr algn="ctr"/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Shape 200">
            <a:extLst>
              <a:ext uri="{FF2B5EF4-FFF2-40B4-BE49-F238E27FC236}">
                <a16:creationId xmlns:a16="http://schemas.microsoft.com/office/drawing/2014/main" id="{B149505F-ECE4-4179-A3BE-DFA2D3F4EB9D}"/>
              </a:ext>
            </a:extLst>
          </p:cNvPr>
          <p:cNvSpPr/>
          <p:nvPr/>
        </p:nvSpPr>
        <p:spPr>
          <a:xfrm>
            <a:off x="19030050" y="10275236"/>
            <a:ext cx="4191600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Capacidad</a:t>
            </a:r>
          </a:p>
          <a:p>
            <a:pPr algn="ctr"/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Shape 200">
            <a:extLst>
              <a:ext uri="{FF2B5EF4-FFF2-40B4-BE49-F238E27FC236}">
                <a16:creationId xmlns:a16="http://schemas.microsoft.com/office/drawing/2014/main" id="{302F6EA9-0993-4E87-8CB5-8EF4FD6A7A49}"/>
              </a:ext>
            </a:extLst>
          </p:cNvPr>
          <p:cNvSpPr/>
          <p:nvPr/>
        </p:nvSpPr>
        <p:spPr>
          <a:xfrm>
            <a:off x="10209898" y="10275236"/>
            <a:ext cx="4800600" cy="93390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  <a:latin typeface="Gotham Rounded Medium"/>
                <a:ea typeface="Gotham Rounded Medium"/>
                <a:cs typeface="Gotham Rounded Medium"/>
                <a:sym typeface="Gotham Rounded Medium"/>
              </a:defRPr>
            </a:lvl1pPr>
          </a:lstStyle>
          <a:p>
            <a:pPr algn="ctr"/>
            <a:r>
              <a:rPr lang="es-CO" sz="2800" dirty="0">
                <a:latin typeface="Arial Rounded MT Bold" charset="0"/>
                <a:ea typeface="Arial Rounded MT Bold" charset="0"/>
                <a:cs typeface="Arial Rounded MT Bold" charset="0"/>
              </a:rPr>
              <a:t>Interrelación del Estado con la Ciudadanía</a:t>
            </a:r>
            <a:endParaRPr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/>
          <p:nvPr/>
        </p:nvSpPr>
        <p:spPr>
          <a:xfrm>
            <a:off x="2442125" y="2492475"/>
            <a:ext cx="597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60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0" name="Google Shape;370;p55"/>
          <p:cNvSpPr txBox="1"/>
          <p:nvPr/>
        </p:nvSpPr>
        <p:spPr>
          <a:xfrm>
            <a:off x="477750" y="7088900"/>
            <a:ext cx="8003400" cy="27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siniestralidad en la localidad se concentra principalmente en: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Carrera 10 entre Avenida calle 13 y Avenida Calle 26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Calle 19 entre Avenida Carrera 10 y Avenida Caracas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1" name="Google Shape;371;p5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009401"/>
            <a:ext cx="2137315" cy="12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5"/>
          <p:cNvSpPr txBox="1"/>
          <p:nvPr/>
        </p:nvSpPr>
        <p:spPr>
          <a:xfrm>
            <a:off x="17927862" y="3634100"/>
            <a:ext cx="6417600" cy="1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SANTA FE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localidades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</a:t>
            </a:r>
            <a:r>
              <a:rPr lang="en-US" sz="24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buen</a:t>
            </a:r>
            <a:r>
              <a:rPr lang="en-US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indicador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vidas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salvadas</a:t>
            </a:r>
            <a:r>
              <a:rPr lang="en-US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2020, 7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muertes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menos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2019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55"/>
          <p:cNvSpPr txBox="1"/>
          <p:nvPr/>
        </p:nvSpPr>
        <p:spPr>
          <a:xfrm>
            <a:off x="414150" y="4236688"/>
            <a:ext cx="8130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Cero</a:t>
            </a:r>
            <a:endParaRPr sz="24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Cero es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iniciativa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le da un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enfoque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ético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seguridad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vial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buscando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reducir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4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cero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víctimas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fatales o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heridos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graves de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r>
              <a:rPr lang="en-US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5" name="Google Shape;37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41725" y="5608925"/>
            <a:ext cx="6189875" cy="76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13900" y="152400"/>
            <a:ext cx="6417600" cy="31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0750" y="1490025"/>
            <a:ext cx="8722025" cy="1148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6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5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6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6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Analisis del</a:t>
            </a: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56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6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2020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preliminares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susceptibles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modificación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siniestralidad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vial son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obtenidos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Sistema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Geográfica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Accidentes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Bogotá – SIGAT,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incluye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Seccional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Transporte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Policía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Metropolitana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Bogotá y con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diligenciamiento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IPAT (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Policial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Accidentes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establecido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11268 de 2012 del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Ministerio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Transporte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8" name="Google Shape;388;p5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5388" y="9941376"/>
            <a:ext cx="1732194" cy="15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6"/>
          <p:cNvSpPr txBox="1"/>
          <p:nvPr/>
        </p:nvSpPr>
        <p:spPr>
          <a:xfrm>
            <a:off x="15485075" y="10097525"/>
            <a:ext cx="88719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ubica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el 10 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puesto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con 14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siniestros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viales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con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víctimas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fatales lo que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equivale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al 3,74%  de los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siniestros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de la ciudad.</a:t>
            </a:r>
            <a:endParaRPr sz="2400" dirty="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0" name="Google Shape;390;p56"/>
          <p:cNvSpPr txBox="1"/>
          <p:nvPr/>
        </p:nvSpPr>
        <p:spPr>
          <a:xfrm>
            <a:off x="21011925" y="7597550"/>
            <a:ext cx="3372000" cy="1560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2020 el 2,3% de los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siniestros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totales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de la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localidad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tuvieron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0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víctimas</a:t>
            </a:r>
            <a:r>
              <a:rPr lang="en-US" sz="20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fatales</a:t>
            </a:r>
            <a:endParaRPr sz="2000" dirty="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1" name="Google Shape;391;p56"/>
          <p:cNvSpPr txBox="1"/>
          <p:nvPr/>
        </p:nvSpPr>
        <p:spPr>
          <a:xfrm>
            <a:off x="21011925" y="5521550"/>
            <a:ext cx="3254100" cy="119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grave cada 1 dia y 11 horas.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2" name="Google Shape;392;p56"/>
          <p:cNvSpPr txBox="1"/>
          <p:nvPr/>
        </p:nvSpPr>
        <p:spPr>
          <a:xfrm>
            <a:off x="21011925" y="3490200"/>
            <a:ext cx="3254100" cy="119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con muertes cada 27 días</a:t>
            </a:r>
            <a:endParaRPr sz="200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93" name="Google Shape;39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20825" y="2497212"/>
            <a:ext cx="8657175" cy="62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6"/>
          <p:cNvSpPr txBox="1"/>
          <p:nvPr/>
        </p:nvSpPr>
        <p:spPr>
          <a:xfrm>
            <a:off x="4221525" y="9926200"/>
            <a:ext cx="77688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ubica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el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puesto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16  con 605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siniestros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viales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lo que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equivale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al 2,66% de los </a:t>
            </a:r>
            <a:r>
              <a:rPr lang="en-US" sz="2400" dirty="0" err="1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siniestros</a:t>
            </a:r>
            <a:r>
              <a:rPr lang="en-US" sz="2400" dirty="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de la ciudad.</a:t>
            </a:r>
            <a:endParaRPr sz="2400" dirty="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95" name="Google Shape;395;p56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4050" y="9732250"/>
            <a:ext cx="2531397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4050" y="2276018"/>
            <a:ext cx="10645500" cy="685147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6"/>
          <p:cNvSpPr/>
          <p:nvPr/>
        </p:nvSpPr>
        <p:spPr>
          <a:xfrm>
            <a:off x="9400375" y="8906550"/>
            <a:ext cx="380400" cy="7233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5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7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7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Analisis del</a:t>
            </a: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3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57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7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2020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preliminares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susceptibles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modificación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siniestralidad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vial son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obtenidos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Sistema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Geográfica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Accidentes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Bogotá – SIGAT,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incluye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Seccional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Transporte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Policía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Metropolitana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Bogotá y con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diligenciamiento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IPAT (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Policial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Accidentes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conforme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establecido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Resolución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11268 de 2012 del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Ministerio</a:t>
            </a:r>
            <a:r>
              <a:rPr lang="en-US" sz="1500" dirty="0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1500" dirty="0" err="1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Transporte</a:t>
            </a:r>
            <a:endParaRPr sz="1500" dirty="0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57"/>
          <p:cNvSpPr/>
          <p:nvPr/>
        </p:nvSpPr>
        <p:spPr>
          <a:xfrm>
            <a:off x="480682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80%</a:t>
            </a:r>
            <a:endParaRPr/>
          </a:p>
        </p:txBody>
      </p:sp>
      <p:pic>
        <p:nvPicPr>
          <p:cNvPr id="409" name="Google Shape;409;p5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8202">
            <a:off x="16490338" y="8624166"/>
            <a:ext cx="2364531" cy="26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7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50" y="7881137"/>
            <a:ext cx="4034350" cy="23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7"/>
          <p:cNvSpPr/>
          <p:nvPr/>
        </p:nvSpPr>
        <p:spPr>
          <a:xfrm>
            <a:off x="4113300" y="9507175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los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r>
              <a:rPr lang="en-US" sz="24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son </a:t>
            </a:r>
            <a:r>
              <a:rPr lang="en-US" sz="2400" b="1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Choques</a:t>
            </a:r>
            <a:endParaRPr sz="2400" b="1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57"/>
          <p:cNvSpPr/>
          <p:nvPr/>
        </p:nvSpPr>
        <p:spPr>
          <a:xfrm>
            <a:off x="12857025" y="8149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50%</a:t>
            </a:r>
            <a:endParaRPr/>
          </a:p>
        </p:txBody>
      </p:sp>
      <p:sp>
        <p:nvSpPr>
          <p:cNvPr id="413" name="Google Shape;413;p57"/>
          <p:cNvSpPr/>
          <p:nvPr/>
        </p:nvSpPr>
        <p:spPr>
          <a:xfrm>
            <a:off x="202921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32%</a:t>
            </a:r>
            <a:endParaRPr/>
          </a:p>
        </p:txBody>
      </p:sp>
      <p:sp>
        <p:nvSpPr>
          <p:cNvPr id="414" name="Google Shape;414;p57"/>
          <p:cNvSpPr/>
          <p:nvPr/>
        </p:nvSpPr>
        <p:spPr>
          <a:xfrm>
            <a:off x="12111888" y="9613425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fatales son Peatones  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5" name="Google Shape;415;p57"/>
          <p:cNvSpPr/>
          <p:nvPr/>
        </p:nvSpPr>
        <p:spPr>
          <a:xfrm>
            <a:off x="190485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lesionadas son Motociclistas  </a:t>
            </a:r>
            <a:endParaRPr sz="24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6" name="Google Shape;416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150" y="2765733"/>
            <a:ext cx="7087975" cy="46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9109" y="3129200"/>
            <a:ext cx="5826617" cy="41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7"/>
          <p:cNvPicPr preferRelativeResize="0"/>
          <p:nvPr/>
        </p:nvPicPr>
        <p:blipFill rotWithShape="1">
          <a:blip r:embed="rId9">
            <a:alphaModFix/>
          </a:blip>
          <a:srcRect l="8600"/>
          <a:stretch/>
        </p:blipFill>
        <p:spPr>
          <a:xfrm>
            <a:off x="12668951" y="3206850"/>
            <a:ext cx="5542550" cy="41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7"/>
          <p:cNvPicPr preferRelativeResize="0"/>
          <p:nvPr/>
        </p:nvPicPr>
        <p:blipFill rotWithShape="1">
          <a:blip r:embed="rId10">
            <a:alphaModFix/>
          </a:blip>
          <a:srcRect l="7097"/>
          <a:stretch/>
        </p:blipFill>
        <p:spPr>
          <a:xfrm>
            <a:off x="18377274" y="3129200"/>
            <a:ext cx="5826625" cy="41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7" descr="Image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70248" y="8266353"/>
            <a:ext cx="3110625" cy="1967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2133</Words>
  <Application>Microsoft Office PowerPoint</Application>
  <PresentationFormat>Personalizado</PresentationFormat>
  <Paragraphs>282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5" baseType="lpstr">
      <vt:lpstr>Arial Black</vt:lpstr>
      <vt:lpstr>Gotham Rounded Medium</vt:lpstr>
      <vt:lpstr>Impact</vt:lpstr>
      <vt:lpstr>Arial</vt:lpstr>
      <vt:lpstr>Merriweather Sans</vt:lpstr>
      <vt:lpstr>Helvetica Neue</vt:lpstr>
      <vt:lpstr>Arial Rounded MT Bold</vt:lpstr>
      <vt:lpstr>Helvetica Neue Light</vt:lpstr>
      <vt:lpstr>Verdana</vt:lpstr>
      <vt:lpstr>Calibri</vt:lpstr>
      <vt:lpstr>Times New Roman</vt:lpstr>
      <vt:lpstr>Century Gothic</vt:lpstr>
      <vt:lpstr>White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TRANSPARENCIA Y ACCESO A LA INFORMACIÓN  Y ANTICORRUPCIÓN Y ATENCIÓN AL CIUDADANO</vt:lpstr>
      <vt:lpstr>TRANSPARENCIA Y ACCESO A LA INFORMACIÓN  Y ANTICORRUPCIÓN Y ATENCIÓN AL CIUDADANO</vt:lpstr>
      <vt:lpstr>TRANSPARENCIA Y ACCESO A LA INFORMACIÓN  Y ANTICORRUPCIÓN Y ATENCIÓN AL CIUDADANO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</dc:creator>
  <cp:lastModifiedBy>Alicia C.</cp:lastModifiedBy>
  <cp:revision>19</cp:revision>
  <dcterms:modified xsi:type="dcterms:W3CDTF">2021-07-01T21:51:00Z</dcterms:modified>
</cp:coreProperties>
</file>