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317" r:id="rId3"/>
    <p:sldId id="305" r:id="rId4"/>
    <p:sldId id="319" r:id="rId5"/>
    <p:sldId id="315" r:id="rId6"/>
    <p:sldId id="309" r:id="rId7"/>
    <p:sldId id="320" r:id="rId8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3333FF"/>
    <a:srgbClr val="FF3399"/>
    <a:srgbClr val="CC00FF"/>
    <a:srgbClr val="99CCFF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/>
    <p:restoredTop sz="94674"/>
  </p:normalViewPr>
  <p:slideViewPr>
    <p:cSldViewPr snapToGrid="0">
      <p:cViewPr>
        <p:scale>
          <a:sx n="50" d="100"/>
          <a:sy n="50" d="100"/>
        </p:scale>
        <p:origin x="-136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ana\Documents\Liliana\2023\SD%20MOVILIDAD\Revisi&#243;n%20Direcci&#243;n\Caracterizacion%20accidentalidad%202022%20SDM%2031.12.2022%20(1)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ON\Documents\Direcci&#243;n%20Telento%20Humano_SST\Indicadores\2022\12.%20Indicadores%20SST%202022.%2030-12-20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0.192\Seguridad%20y%20Salud%20en%20el%20Trabajo\1.%20SG-SST%20MOVILIDAD\4.%20SGSST%202022\INDICADORES\12.%20Indicadores%20SST%202022.%2030-12-202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ON\Documents\Direcci&#243;n%20Telento%20Humano_SST\Indicadores\2022\12.%20Indicadores%20SST%202022.%2030-12-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0141408694106796"/>
          <c:y val="0.10142733882077241"/>
          <c:w val="0.79717182611786463"/>
          <c:h val="0.79714593516062771"/>
        </c:manualLayout>
      </c:layout>
      <c:doughnutChart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B9BD5"/>
            </a:solidFill>
            <a:ln w="25170">
              <a:noFill/>
            </a:ln>
          </c:spPr>
          <c:dPt>
            <c:idx val="0"/>
            <c:spPr>
              <a:solidFill>
                <a:srgbClr val="4472C4"/>
              </a:solidFill>
              <a:ln w="25170">
                <a:noFill/>
              </a:ln>
            </c:spPr>
          </c:dPt>
          <c:dPt>
            <c:idx val="1"/>
            <c:spPr>
              <a:noFill/>
              <a:ln w="25170">
                <a:noFill/>
              </a:ln>
            </c:spPr>
          </c:dPt>
          <c:dLbls>
            <c:dLbl>
              <c:idx val="0"/>
              <c:layout>
                <c:manualLayout>
                  <c:x val="-6.7808093755722512E-2"/>
                  <c:y val="-0.35008667521211051"/>
                </c:manualLayout>
              </c:layout>
              <c:tx>
                <c:rich>
                  <a:bodyPr rot="0" spcFirstLastPara="1" vertOverflow="ellipsis" vert="horz" wrap="none" lIns="0" tIns="0" rIns="0" bIns="182880" anchor="ctr" anchorCtr="1">
                    <a:noAutofit/>
                  </a:bodyPr>
                  <a:lstStyle/>
                  <a:p>
                    <a:pPr>
                      <a:defRPr sz="2000" b="0" i="0" u="none" strike="noStrike" kern="1200" spc="-15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spc="-150" dirty="0" smtClean="0">
                        <a:solidFill>
                          <a:schemeClr val="accent2"/>
                        </a:solidFill>
                      </a:rPr>
                      <a:t>95</a:t>
                    </a:r>
                    <a:r>
                      <a:rPr lang="en-US" sz="2000" b="1" spc="-150" baseline="0" dirty="0" smtClean="0">
                        <a:solidFill>
                          <a:schemeClr val="accent2"/>
                        </a:solidFill>
                      </a:rPr>
                      <a:t> AT</a:t>
                    </a:r>
                    <a:endParaRPr lang="en-US" sz="2000" b="1" spc="-150" dirty="0">
                      <a:solidFill>
                        <a:schemeClr val="accent2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 w="25170">
                  <a:noFill/>
                </a:ln>
              </c:spPr>
            </c:dLbl>
            <c:dLbl>
              <c:idx val="1"/>
              <c:delete val="1"/>
            </c:dLbl>
            <c:spPr>
              <a:noFill/>
              <a:ln w="25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Enter your Number</c:v>
                </c:pt>
                <c:pt idx="1">
                  <c:v>Formual =100%-B2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1.0000000000000026E-2</c:v>
                </c:pt>
              </c:numCache>
            </c:numRef>
          </c:val>
        </c:ser>
        <c:firstSliceAng val="0"/>
        <c:holeSize val="76"/>
      </c:doughnutChart>
      <c:spPr>
        <a:noFill/>
        <a:ln w="25170">
          <a:noFill/>
        </a:ln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AngAx val="1"/>
    </c:view3D>
    <c:plotArea>
      <c:layout>
        <c:manualLayout>
          <c:layoutTarget val="inner"/>
          <c:xMode val="edge"/>
          <c:yMode val="edge"/>
          <c:x val="8.4476046983883724E-3"/>
          <c:y val="4.1864702906112633E-2"/>
          <c:w val="0.96406339014393161"/>
          <c:h val="0.5085606204344939"/>
        </c:manualLayout>
      </c:layout>
      <c:bar3DChart>
        <c:barDir val="col"/>
        <c:grouping val="clustered"/>
        <c:ser>
          <c:idx val="0"/>
          <c:order val="0"/>
          <c:tx>
            <c:strRef>
              <c:f>Hoja1!$C$25</c:f>
              <c:strCache>
                <c:ptCount val="1"/>
                <c:pt idx="0">
                  <c:v>IDEAL 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multiLvlStrRef>
              <c:f>Hoja1!$A$26:$B$33</c:f>
              <c:multiLvlStrCache>
                <c:ptCount val="8"/>
                <c:lvl>
                  <c:pt idx="0">
                    <c:v>RECURSOS  </c:v>
                  </c:pt>
                  <c:pt idx="1">
                    <c:v>GESTION INTEGRAL DEL SG-SST </c:v>
                  </c:pt>
                  <c:pt idx="2">
                    <c:v>GESTIÓN DE LA SALUD  </c:v>
                  </c:pt>
                  <c:pt idx="3">
                    <c:v>GESTIÓN DE PELIGROS Y RIESGOS  </c:v>
                  </c:pt>
                  <c:pt idx="4">
                    <c:v>GESTION DE AMENAZAS </c:v>
                  </c:pt>
                  <c:pt idx="5">
                    <c:v>VERIFICACIÓN DEL SG-SST  </c:v>
                  </c:pt>
                  <c:pt idx="6">
                    <c:v>MEJORAMIENTO  </c:v>
                  </c:pt>
                  <c:pt idx="7">
                    <c:v>TOTAL </c:v>
                  </c:pt>
                </c:lvl>
                <c:lvl>
                  <c:pt idx="0">
                    <c:v>I. PLANEAR </c:v>
                  </c:pt>
                  <c:pt idx="2">
                    <c:v>II. HACER </c:v>
                  </c:pt>
                  <c:pt idx="5">
                    <c:v>III. VERIFICAR </c:v>
                  </c:pt>
                  <c:pt idx="6">
                    <c:v>VI. ACTUAR </c:v>
                  </c:pt>
                </c:lvl>
              </c:multiLvlStrCache>
            </c:multiLvlStrRef>
          </c:cat>
          <c:val>
            <c:numRef>
              <c:f>Hoja1!$C$26:$C$33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10</c:v>
                </c:pt>
                <c:pt idx="5">
                  <c:v>5</c:v>
                </c:pt>
                <c:pt idx="6">
                  <c:v>10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Hoja1!$D$25</c:f>
              <c:strCache>
                <c:ptCount val="1"/>
                <c:pt idx="0">
                  <c:v>RESULTADOS EVALAUCIÓN SDM 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3"/>
              <c:layout>
                <c:manualLayout>
                  <c:x val="1.5176151761517645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1.5176151761517645E-2"/>
                  <c:y val="0"/>
                </c:manualLayout>
              </c:layout>
              <c:showVal val="1"/>
            </c:dLbl>
            <c:showVal val="1"/>
          </c:dLbls>
          <c:cat>
            <c:multiLvlStrRef>
              <c:f>Hoja1!$A$26:$B$33</c:f>
              <c:multiLvlStrCache>
                <c:ptCount val="8"/>
                <c:lvl>
                  <c:pt idx="0">
                    <c:v>RECURSOS  </c:v>
                  </c:pt>
                  <c:pt idx="1">
                    <c:v>GESTION INTEGRAL DEL SG-SST </c:v>
                  </c:pt>
                  <c:pt idx="2">
                    <c:v>GESTIÓN DE LA SALUD  </c:v>
                  </c:pt>
                  <c:pt idx="3">
                    <c:v>GESTIÓN DE PELIGROS Y RIESGOS  </c:v>
                  </c:pt>
                  <c:pt idx="4">
                    <c:v>GESTION DE AMENAZAS </c:v>
                  </c:pt>
                  <c:pt idx="5">
                    <c:v>VERIFICACIÓN DEL SG-SST  </c:v>
                  </c:pt>
                  <c:pt idx="6">
                    <c:v>MEJORAMIENTO  </c:v>
                  </c:pt>
                  <c:pt idx="7">
                    <c:v>TOTAL </c:v>
                  </c:pt>
                </c:lvl>
                <c:lvl>
                  <c:pt idx="0">
                    <c:v>I. PLANEAR </c:v>
                  </c:pt>
                  <c:pt idx="2">
                    <c:v>II. HACER </c:v>
                  </c:pt>
                  <c:pt idx="5">
                    <c:v>III. VERIFICAR </c:v>
                  </c:pt>
                  <c:pt idx="6">
                    <c:v>VI. ACTUAR </c:v>
                  </c:pt>
                </c:lvl>
              </c:multiLvlStrCache>
            </c:multiLvlStrRef>
          </c:cat>
          <c:val>
            <c:numRef>
              <c:f>Hoja1!$D$26:$D$33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19</c:v>
                </c:pt>
                <c:pt idx="3">
                  <c:v>27.5</c:v>
                </c:pt>
                <c:pt idx="4">
                  <c:v>10</c:v>
                </c:pt>
                <c:pt idx="5">
                  <c:v>5</c:v>
                </c:pt>
                <c:pt idx="6">
                  <c:v>10</c:v>
                </c:pt>
                <c:pt idx="7">
                  <c:v>96.5</c:v>
                </c:pt>
              </c:numCache>
            </c:numRef>
          </c:val>
        </c:ser>
        <c:shape val="cylinder"/>
        <c:axId val="128644608"/>
        <c:axId val="128646144"/>
        <c:axId val="0"/>
      </c:bar3DChart>
      <c:catAx>
        <c:axId val="12864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28646144"/>
        <c:crosses val="autoZero"/>
        <c:auto val="1"/>
        <c:lblAlgn val="ctr"/>
        <c:lblOffset val="100"/>
      </c:catAx>
      <c:valAx>
        <c:axId val="128646144"/>
        <c:scaling>
          <c:orientation val="minMax"/>
        </c:scaling>
        <c:delete val="1"/>
        <c:axPos val="l"/>
        <c:numFmt formatCode="General" sourceLinked="1"/>
        <c:tickLblPos val="none"/>
        <c:crossAx val="128644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83332158661775"/>
          <c:y val="0.91767859374721017"/>
          <c:w val="0.47704917136751063"/>
          <c:h val="5.8863650344488247E-2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DISTRIBUCIÓN</a:t>
            </a:r>
            <a:r>
              <a:rPr lang="en-US" sz="1800" baseline="0" dirty="0"/>
              <a:t> DE ACCIDENTALIDAD POR TIPO DE ACCIDENTE</a:t>
            </a:r>
            <a:endParaRPr lang="en-US" sz="1800" dirty="0"/>
          </a:p>
        </c:rich>
      </c:tx>
      <c:layout>
        <c:manualLayout>
          <c:xMode val="edge"/>
          <c:yMode val="edge"/>
          <c:x val="0.12380356755938024"/>
          <c:y val="1.7967981622669087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Clase!$S$3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10-4A11-85D8-A7D602E8B6BE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10-4A11-85D8-A7D602E8B6BE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10-4A11-85D8-A7D602E8B6BE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10-4A11-85D8-A7D602E8B6BE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10-4A11-85D8-A7D602E8B6BE}"/>
              </c:ext>
            </c:extLst>
          </c:dPt>
          <c:dLbls>
            <c:dLbl>
              <c:idx val="1"/>
              <c:layout>
                <c:manualLayout>
                  <c:x val="0.139836395450569"/>
                  <c:y val="-7.1907261592300958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10-4A11-85D8-A7D602E8B6BE}"/>
                </c:ext>
              </c:extLst>
            </c:dLbl>
            <c:dLbl>
              <c:idx val="2"/>
              <c:layout>
                <c:manualLayout>
                  <c:x val="4.1161854768153795E-2"/>
                  <c:y val="2.2509477981919001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10-4A11-85D8-A7D602E8B6BE}"/>
                </c:ext>
              </c:extLst>
            </c:dLbl>
            <c:dLbl>
              <c:idx val="3"/>
              <c:layout>
                <c:manualLayout>
                  <c:x val="3.1676071741032354E-2"/>
                  <c:y val="3.2315543890347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10-4A11-85D8-A7D602E8B6BE}"/>
                </c:ext>
              </c:extLst>
            </c:dLbl>
            <c:dLbl>
              <c:idx val="4"/>
              <c:layout>
                <c:manualLayout>
                  <c:x val="4.0386701662292163E-2"/>
                  <c:y val="2.8937736949547953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10-4A11-85D8-A7D602E8B6B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Val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Clase!$R$4:$R$8</c:f>
              <c:strCache>
                <c:ptCount val="5"/>
                <c:pt idx="0">
                  <c:v>Tránsito</c:v>
                </c:pt>
                <c:pt idx="1">
                  <c:v>Propio del trabajo</c:v>
                </c:pt>
                <c:pt idx="2">
                  <c:v>Violencia</c:v>
                </c:pt>
                <c:pt idx="3">
                  <c:v>Recreativo o cultural</c:v>
                </c:pt>
                <c:pt idx="4">
                  <c:v>Deportivo</c:v>
                </c:pt>
              </c:strCache>
            </c:strRef>
          </c:cat>
          <c:val>
            <c:numRef>
              <c:f>Clase!$S$4:$S$8</c:f>
              <c:numCache>
                <c:formatCode>General</c:formatCode>
                <c:ptCount val="5"/>
                <c:pt idx="0">
                  <c:v>39</c:v>
                </c:pt>
                <c:pt idx="1">
                  <c:v>23</c:v>
                </c:pt>
                <c:pt idx="2">
                  <c:v>19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10-4A11-85D8-A7D602E8B6BE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0141408694106796"/>
          <c:y val="0.10142733882077239"/>
          <c:w val="0.79717182611786463"/>
          <c:h val="0.79714593516062771"/>
        </c:manualLayout>
      </c:layout>
      <c:doughnutChart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B9BD5"/>
            </a:solidFill>
            <a:ln w="25170">
              <a:noFill/>
            </a:ln>
          </c:spPr>
          <c:dPt>
            <c:idx val="0"/>
            <c:spPr>
              <a:solidFill>
                <a:srgbClr val="4472C4"/>
              </a:solidFill>
              <a:ln w="25170">
                <a:noFill/>
              </a:ln>
            </c:spPr>
          </c:dPt>
          <c:dPt>
            <c:idx val="1"/>
            <c:spPr>
              <a:noFill/>
              <a:ln w="25170">
                <a:noFill/>
              </a:ln>
            </c:spPr>
          </c:dPt>
          <c:dLbls>
            <c:dLbl>
              <c:idx val="0"/>
              <c:layout>
                <c:manualLayout>
                  <c:x val="-9.1063907709210773E-2"/>
                  <c:y val="-0.35008667521211051"/>
                </c:manualLayout>
              </c:layout>
              <c:tx>
                <c:rich>
                  <a:bodyPr rot="0" spcFirstLastPara="1" vertOverflow="ellipsis" vert="horz" wrap="none" lIns="0" tIns="0" rIns="0" bIns="182880" anchor="ctr" anchorCtr="1">
                    <a:noAutofit/>
                  </a:bodyPr>
                  <a:lstStyle/>
                  <a:p>
                    <a:pPr>
                      <a:defRPr sz="2000" b="0" i="0" u="none" strike="noStrike" kern="1200" spc="-15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spc="-150" dirty="0" smtClean="0">
                        <a:solidFill>
                          <a:schemeClr val="accent2"/>
                        </a:solidFill>
                      </a:rPr>
                      <a:t>44</a:t>
                    </a:r>
                    <a:r>
                      <a:rPr lang="en-US" sz="2000" b="1" spc="-150" baseline="0" dirty="0" smtClean="0">
                        <a:solidFill>
                          <a:schemeClr val="accent2"/>
                        </a:solidFill>
                      </a:rPr>
                      <a:t> AT</a:t>
                    </a:r>
                    <a:endParaRPr lang="en-US" sz="2000" b="1" spc="-150" dirty="0">
                      <a:solidFill>
                        <a:schemeClr val="accent2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 w="25170">
                  <a:noFill/>
                </a:ln>
              </c:spPr>
            </c:dLbl>
            <c:dLbl>
              <c:idx val="1"/>
              <c:delete val="1"/>
            </c:dLbl>
            <c:spPr>
              <a:noFill/>
              <a:ln w="25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Enter your Number</c:v>
                </c:pt>
                <c:pt idx="1">
                  <c:v>Formual =100%-B2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1.0000000000000021E-2</c:v>
                </c:pt>
              </c:numCache>
            </c:numRef>
          </c:val>
        </c:ser>
        <c:firstSliceAng val="0"/>
        <c:holeSize val="76"/>
      </c:doughnutChart>
      <c:spPr>
        <a:noFill/>
        <a:ln w="25170">
          <a:noFill/>
        </a:ln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0141408694106796"/>
          <c:y val="0.10142733882077241"/>
          <c:w val="0.79717182611786463"/>
          <c:h val="0.79714593516062771"/>
        </c:manualLayout>
      </c:layout>
      <c:doughnutChart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B9BD5"/>
            </a:solidFill>
            <a:ln w="25170">
              <a:noFill/>
            </a:ln>
          </c:spPr>
          <c:dPt>
            <c:idx val="0"/>
            <c:spPr>
              <a:solidFill>
                <a:srgbClr val="4472C4"/>
              </a:solidFill>
              <a:ln w="25170">
                <a:noFill/>
              </a:ln>
            </c:spPr>
          </c:dPt>
          <c:dPt>
            <c:idx val="1"/>
            <c:spPr>
              <a:noFill/>
              <a:ln w="25170">
                <a:noFill/>
              </a:ln>
            </c:spPr>
          </c:dPt>
          <c:dLbls>
            <c:dLbl>
              <c:idx val="0"/>
              <c:layout>
                <c:manualLayout>
                  <c:x val="-0.15307941158517993"/>
                  <c:y val="-0.35008667521211051"/>
                </c:manualLayout>
              </c:layout>
              <c:tx>
                <c:rich>
                  <a:bodyPr rot="0" spcFirstLastPara="1" vertOverflow="ellipsis" vert="horz" wrap="none" lIns="0" tIns="0" rIns="0" bIns="182880" anchor="ctr" anchorCtr="1">
                    <a:noAutofit/>
                  </a:bodyPr>
                  <a:lstStyle/>
                  <a:p>
                    <a:pPr>
                      <a:defRPr sz="2000" b="0" i="0" u="none" strike="noStrike" kern="1200" spc="-15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spc="-150" dirty="0" smtClean="0">
                        <a:solidFill>
                          <a:schemeClr val="accent2"/>
                        </a:solidFill>
                      </a:rPr>
                      <a:t>591 </a:t>
                    </a:r>
                    <a:r>
                      <a:rPr lang="en-US" sz="2000" b="1" spc="-150" dirty="0" err="1" smtClean="0">
                        <a:solidFill>
                          <a:schemeClr val="accent2"/>
                        </a:solidFill>
                      </a:rPr>
                      <a:t>días</a:t>
                    </a:r>
                    <a:endParaRPr lang="en-US" sz="2000" b="1" spc="-150" dirty="0">
                      <a:solidFill>
                        <a:schemeClr val="accent2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 w="25170">
                  <a:noFill/>
                </a:ln>
              </c:spPr>
            </c:dLbl>
            <c:dLbl>
              <c:idx val="1"/>
              <c:delete val="1"/>
            </c:dLbl>
            <c:spPr>
              <a:noFill/>
              <a:ln w="25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Enter your Number</c:v>
                </c:pt>
                <c:pt idx="1">
                  <c:v>Formual =100%-B2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1.0000000000000021E-2</c:v>
                </c:pt>
              </c:numCache>
            </c:numRef>
          </c:val>
        </c:ser>
        <c:firstSliceAng val="0"/>
        <c:holeSize val="76"/>
      </c:doughnutChart>
      <c:spPr>
        <a:noFill/>
        <a:ln w="25170">
          <a:noFill/>
        </a:ln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0141408694106796"/>
          <c:y val="0.10142733882077239"/>
          <c:w val="0.79717182611786463"/>
          <c:h val="0.79714593516062771"/>
        </c:manualLayout>
      </c:layout>
      <c:doughnutChart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B9BD5"/>
            </a:solidFill>
            <a:ln w="25170">
              <a:noFill/>
            </a:ln>
          </c:spPr>
          <c:dPt>
            <c:idx val="0"/>
            <c:spPr>
              <a:solidFill>
                <a:srgbClr val="4472C4"/>
              </a:solidFill>
              <a:ln w="25170">
                <a:noFill/>
              </a:ln>
            </c:spPr>
          </c:dPt>
          <c:dPt>
            <c:idx val="1"/>
            <c:spPr>
              <a:noFill/>
              <a:ln w="25170">
                <a:noFill/>
              </a:ln>
            </c:spPr>
          </c:dPt>
          <c:dLbls>
            <c:dLbl>
              <c:idx val="0"/>
              <c:layout>
                <c:manualLayout>
                  <c:x val="-0.14532747360068368"/>
                  <c:y val="-0.35008667521211051"/>
                </c:manualLayout>
              </c:layout>
              <c:tx>
                <c:rich>
                  <a:bodyPr rot="0" spcFirstLastPara="1" vertOverflow="ellipsis" vert="horz" wrap="none" lIns="0" tIns="0" rIns="0" bIns="182880" anchor="ctr" anchorCtr="1">
                    <a:noAutofit/>
                  </a:bodyPr>
                  <a:lstStyle/>
                  <a:p>
                    <a:pPr>
                      <a:defRPr sz="2000" b="0" i="0" u="none" strike="noStrike" kern="1200" spc="-15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spc="-150" baseline="0" dirty="0" smtClean="0">
                        <a:solidFill>
                          <a:schemeClr val="accent2"/>
                        </a:solidFill>
                      </a:rPr>
                      <a:t>345 </a:t>
                    </a:r>
                    <a:r>
                      <a:rPr lang="en-US" sz="2000" b="1" spc="-150" dirty="0" err="1" smtClean="0">
                        <a:solidFill>
                          <a:schemeClr val="accent2"/>
                        </a:solidFill>
                      </a:rPr>
                      <a:t>días</a:t>
                    </a:r>
                    <a:endParaRPr lang="en-US" sz="2000" b="1" spc="-150" dirty="0">
                      <a:solidFill>
                        <a:schemeClr val="accent2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 w="25170">
                  <a:noFill/>
                </a:ln>
              </c:spPr>
            </c:dLbl>
            <c:dLbl>
              <c:idx val="1"/>
              <c:delete val="1"/>
            </c:dLbl>
            <c:spPr>
              <a:noFill/>
              <a:ln w="25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Enter your Number</c:v>
                </c:pt>
                <c:pt idx="1">
                  <c:v>Formual =100%-B2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1.0000000000000021E-2</c:v>
                </c:pt>
              </c:numCache>
            </c:numRef>
          </c:val>
        </c:ser>
        <c:firstSliceAng val="0"/>
        <c:holeSize val="76"/>
      </c:doughnutChart>
      <c:spPr>
        <a:noFill/>
        <a:ln w="25170">
          <a:noFill/>
        </a:ln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Indice</a:t>
            </a:r>
            <a:r>
              <a:rPr lang="en-US" b="1" baseline="0"/>
              <a:t> de frecuencia</a:t>
            </a:r>
            <a:endParaRPr lang="en-US" b="1"/>
          </a:p>
        </c:rich>
      </c:tx>
      <c:layout>
        <c:manualLayout>
          <c:xMode val="edge"/>
          <c:yMode val="edge"/>
          <c:x val="0.40180114071808876"/>
          <c:y val="2.9245364330129846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'1. Frecuencia AT'!$Q$45</c:f>
              <c:strCache>
                <c:ptCount val="1"/>
                <c:pt idx="0">
                  <c:v>Número de accidentes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Frecuencia AT'!$R$44:$AD$44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Total</c:v>
                </c:pt>
              </c:strCache>
            </c:strRef>
          </c:cat>
          <c:val>
            <c:numRef>
              <c:f>'1. Frecuencia AT'!$R$45:$AD$45</c:f>
              <c:numCache>
                <c:formatCode>0</c:formatCode>
                <c:ptCount val="13"/>
                <c:pt idx="0">
                  <c:v>1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20</c:v>
                </c:pt>
                <c:pt idx="5">
                  <c:v>5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0C-4C0E-9818-4E2097B8FF0D}"/>
            </c:ext>
          </c:extLst>
        </c:ser>
        <c:ser>
          <c:idx val="1"/>
          <c:order val="1"/>
          <c:tx>
            <c:strRef>
              <c:f>'1. Frecuencia AT'!$Q$46</c:f>
              <c:strCache>
                <c:ptCount val="1"/>
                <c:pt idx="0">
                  <c:v>Número de trabajadores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2"/>
              <c:layout>
                <c:manualLayout>
                  <c:x val="6.0981406913082816E-3"/>
                  <c:y val="2.291838228703799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Frecuencia AT'!$R$44:$AD$44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Total</c:v>
                </c:pt>
              </c:strCache>
            </c:strRef>
          </c:cat>
          <c:val>
            <c:numRef>
              <c:f>'1. Frecuencia AT'!$R$46:$AD$46</c:f>
              <c:numCache>
                <c:formatCode>0</c:formatCode>
                <c:ptCount val="13"/>
                <c:pt idx="0">
                  <c:v>2540</c:v>
                </c:pt>
                <c:pt idx="1">
                  <c:v>2574</c:v>
                </c:pt>
                <c:pt idx="2">
                  <c:v>2590</c:v>
                </c:pt>
                <c:pt idx="3" formatCode="General">
                  <c:v>2562</c:v>
                </c:pt>
                <c:pt idx="4" formatCode="General">
                  <c:v>2554</c:v>
                </c:pt>
                <c:pt idx="5">
                  <c:v>2560</c:v>
                </c:pt>
                <c:pt idx="6">
                  <c:v>2515</c:v>
                </c:pt>
                <c:pt idx="7">
                  <c:v>2119</c:v>
                </c:pt>
                <c:pt idx="8">
                  <c:v>2288</c:v>
                </c:pt>
                <c:pt idx="9">
                  <c:v>2290</c:v>
                </c:pt>
                <c:pt idx="10">
                  <c:v>2426</c:v>
                </c:pt>
                <c:pt idx="11">
                  <c:v>2300</c:v>
                </c:pt>
                <c:pt idx="12">
                  <c:v>2443.1666666666642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0C-4C0E-9818-4E2097B8FF0D}"/>
            </c:ext>
          </c:extLst>
        </c:ser>
        <c:dLbls>
          <c:showVal val="1"/>
        </c:dLbls>
        <c:axId val="119269248"/>
        <c:axId val="119270784"/>
      </c:barChart>
      <c:lineChart>
        <c:grouping val="standard"/>
        <c:ser>
          <c:idx val="2"/>
          <c:order val="2"/>
          <c:tx>
            <c:strRef>
              <c:f>'1. Frecuencia AT'!$Q$47</c:f>
              <c:strCache>
                <c:ptCount val="1"/>
                <c:pt idx="0">
                  <c:v>Resultado Indicador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2868147634545553E-2"/>
                  <c:y val="-2.673811266821104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Frecuencia AT'!$R$44:$AD$44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Total</c:v>
                </c:pt>
              </c:strCache>
            </c:strRef>
          </c:cat>
          <c:val>
            <c:numRef>
              <c:f>'1. Frecuencia AT'!$R$47:$AD$47</c:f>
              <c:numCache>
                <c:formatCode>0.00</c:formatCode>
                <c:ptCount val="13"/>
                <c:pt idx="0">
                  <c:v>3.937007874015748E-2</c:v>
                </c:pt>
                <c:pt idx="1">
                  <c:v>0.3496503496503498</c:v>
                </c:pt>
                <c:pt idx="2">
                  <c:v>0.15444015444015452</c:v>
                </c:pt>
                <c:pt idx="3">
                  <c:v>0.156128024980484</c:v>
                </c:pt>
                <c:pt idx="4">
                  <c:v>0.78308535630383747</c:v>
                </c:pt>
                <c:pt idx="5">
                  <c:v>0.1953125</c:v>
                </c:pt>
                <c:pt idx="6">
                  <c:v>0.35785288270377752</c:v>
                </c:pt>
                <c:pt idx="7">
                  <c:v>0.37753657385559247</c:v>
                </c:pt>
                <c:pt idx="8">
                  <c:v>0.39335664335664389</c:v>
                </c:pt>
                <c:pt idx="9">
                  <c:v>0.43668122270742371</c:v>
                </c:pt>
                <c:pt idx="10">
                  <c:v>0.32976092333058554</c:v>
                </c:pt>
                <c:pt idx="11">
                  <c:v>0.34782608695652195</c:v>
                </c:pt>
                <c:pt idx="12">
                  <c:v>3.8883962071082614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0C-4C0E-9818-4E2097B8FF0D}"/>
            </c:ext>
          </c:extLst>
        </c:ser>
        <c:dLbls>
          <c:showVal val="1"/>
        </c:dLbls>
        <c:marker val="1"/>
        <c:axId val="119298688"/>
        <c:axId val="119297152"/>
      </c:lineChart>
      <c:catAx>
        <c:axId val="11926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9270784"/>
        <c:crosses val="autoZero"/>
        <c:auto val="1"/>
        <c:lblAlgn val="ctr"/>
        <c:lblOffset val="100"/>
      </c:catAx>
      <c:valAx>
        <c:axId val="119270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9269248"/>
        <c:crosses val="autoZero"/>
        <c:crossBetween val="between"/>
      </c:valAx>
      <c:valAx>
        <c:axId val="119297152"/>
        <c:scaling>
          <c:orientation val="minMax"/>
        </c:scaling>
        <c:axPos val="r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9298688"/>
        <c:crosses val="max"/>
        <c:crossBetween val="between"/>
      </c:valAx>
      <c:catAx>
        <c:axId val="1192986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929715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Indice de Severidad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'[12. Indicadores SST 2022. 30-12-2022.xlsx]2. Severidad AT'!$P$31</c:f>
              <c:strCache>
                <c:ptCount val="1"/>
                <c:pt idx="0">
                  <c:v>Dias reales de incapacidad+ cero dias cargados y no ha habido pérdidas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0"/>
                  <c:y val="2.301587037896749E-2"/>
                </c:manualLayout>
              </c:layout>
              <c:showVal val="1"/>
            </c:dLbl>
            <c:dLbl>
              <c:idx val="6"/>
              <c:layout>
                <c:manualLayout>
                  <c:x val="2.0708366359372989E-3"/>
                  <c:y val="2.6851848775462081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1.1731389966490103E-2"/>
                </c:manualLayout>
              </c:layout>
              <c:showVal val="1"/>
            </c:dLbl>
            <c:dLbl>
              <c:idx val="11"/>
              <c:layout>
                <c:manualLayout>
                  <c:x val="-2.0708366359372989E-3"/>
                  <c:y val="1.564185328865347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'[12. Indicadores SST 2022. 30-12-2022.xlsx]2. Severidad AT'!$Q$30:$AC$30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Total</c:v>
                </c:pt>
              </c:strCache>
            </c:strRef>
          </c:cat>
          <c:val>
            <c:numRef>
              <c:f>'[12. Indicadores SST 2022. 30-12-2022.xlsx]2. Severidad AT'!$Q$31:$AC$31</c:f>
              <c:numCache>
                <c:formatCode>0</c:formatCode>
                <c:ptCount val="13"/>
                <c:pt idx="0">
                  <c:v>8</c:v>
                </c:pt>
                <c:pt idx="1">
                  <c:v>12</c:v>
                </c:pt>
                <c:pt idx="2">
                  <c:v>9</c:v>
                </c:pt>
                <c:pt idx="3">
                  <c:v>12</c:v>
                </c:pt>
                <c:pt idx="4">
                  <c:v>67</c:v>
                </c:pt>
                <c:pt idx="5">
                  <c:v>56</c:v>
                </c:pt>
                <c:pt idx="6">
                  <c:v>47</c:v>
                </c:pt>
                <c:pt idx="7">
                  <c:v>31</c:v>
                </c:pt>
                <c:pt idx="8">
                  <c:v>72</c:v>
                </c:pt>
                <c:pt idx="9">
                  <c:v>77</c:v>
                </c:pt>
                <c:pt idx="10">
                  <c:v>90</c:v>
                </c:pt>
                <c:pt idx="11">
                  <c:v>110</c:v>
                </c:pt>
                <c:pt idx="12">
                  <c:v>591</c:v>
                </c:pt>
              </c:numCache>
            </c:numRef>
          </c:val>
          <c:extLst xmlns:c16r2="http://schemas.microsoft.com/office/drawing/2015/06/chart"/>
        </c:ser>
        <c:ser>
          <c:idx val="1"/>
          <c:order val="1"/>
          <c:tx>
            <c:strRef>
              <c:f>'[12. Indicadores SST 2022. 30-12-2022.xlsx]2. Severidad AT'!$P$32</c:f>
              <c:strCache>
                <c:ptCount val="1"/>
                <c:pt idx="0">
                  <c:v># de trabajadores en el 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'[12. Indicadores SST 2022. 30-12-2022.xlsx]2. Severidad AT'!$Q$30:$AC$30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Total</c:v>
                </c:pt>
              </c:strCache>
            </c:strRef>
          </c:cat>
          <c:val>
            <c:numRef>
              <c:f>'[12. Indicadores SST 2022. 30-12-2022.xlsx]2. Severidad AT'!$Q$32:$AC$32</c:f>
              <c:numCache>
                <c:formatCode>0</c:formatCode>
                <c:ptCount val="13"/>
                <c:pt idx="0">
                  <c:v>2540</c:v>
                </c:pt>
                <c:pt idx="1">
                  <c:v>2574</c:v>
                </c:pt>
                <c:pt idx="2">
                  <c:v>2590</c:v>
                </c:pt>
                <c:pt idx="3">
                  <c:v>2562</c:v>
                </c:pt>
                <c:pt idx="4">
                  <c:v>2554</c:v>
                </c:pt>
                <c:pt idx="5">
                  <c:v>2560</c:v>
                </c:pt>
                <c:pt idx="6">
                  <c:v>2515</c:v>
                </c:pt>
                <c:pt idx="7">
                  <c:v>2119</c:v>
                </c:pt>
                <c:pt idx="8">
                  <c:v>2288</c:v>
                </c:pt>
                <c:pt idx="9">
                  <c:v>2290</c:v>
                </c:pt>
                <c:pt idx="10">
                  <c:v>2426</c:v>
                </c:pt>
                <c:pt idx="11">
                  <c:v>2300</c:v>
                </c:pt>
                <c:pt idx="12">
                  <c:v>2443.1666666666642</c:v>
                </c:pt>
              </c:numCache>
            </c:numRef>
          </c:val>
          <c:extLst xmlns:c16r2="http://schemas.microsoft.com/office/drawing/2015/06/chart"/>
        </c:ser>
        <c:dLbls>
          <c:showVal val="1"/>
        </c:dLbls>
        <c:axId val="117841280"/>
        <c:axId val="117855360"/>
      </c:barChart>
      <c:lineChart>
        <c:grouping val="standard"/>
        <c:ser>
          <c:idx val="2"/>
          <c:order val="2"/>
          <c:tx>
            <c:strRef>
              <c:f>'[12. Indicadores SST 2022. 30-12-2022.xlsx]2. Severidad AT'!$P$33</c:f>
              <c:strCache>
                <c:ptCount val="1"/>
                <c:pt idx="0">
                  <c:v>Resultado indicador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1254957982398556E-3"/>
                  <c:y val="-2.98149155525961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416732718746003E-3"/>
                  <c:y val="-1.1135815080469463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1.5641853288653477E-2"/>
                </c:manualLayout>
              </c:layout>
              <c:showVal val="1"/>
            </c:dLbl>
            <c:dLbl>
              <c:idx val="8"/>
              <c:layout>
                <c:manualLayout>
                  <c:x val="-8.2833465437492006E-3"/>
                  <c:y val="-1.1731389966490103E-2"/>
                </c:manualLayout>
              </c:layout>
              <c:showVal val="1"/>
            </c:dLbl>
            <c:dLbl>
              <c:idx val="9"/>
              <c:layout>
                <c:manualLayout>
                  <c:x val="-2.0708366359372989E-3"/>
                  <c:y val="-1.5641853288653404E-2"/>
                </c:manualLayout>
              </c:layout>
              <c:showVal val="1"/>
            </c:dLbl>
            <c:dLbl>
              <c:idx val="10"/>
              <c:layout>
                <c:manualLayout>
                  <c:x val="-2.0708366359372989E-3"/>
                  <c:y val="-1.1731389966490032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1.173138996649010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'[12. Indicadores SST 2022. 30-12-2022.xlsx]2. Severidad AT'!$Q$30:$AC$30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Total</c:v>
                </c:pt>
              </c:strCache>
            </c:strRef>
          </c:cat>
          <c:val>
            <c:numRef>
              <c:f>'[12. Indicadores SST 2022. 30-12-2022.xlsx]2. Severidad AT'!$Q$33:$AC$33</c:f>
              <c:numCache>
                <c:formatCode>0.00</c:formatCode>
                <c:ptCount val="13"/>
                <c:pt idx="0">
                  <c:v>0.31496062992126017</c:v>
                </c:pt>
                <c:pt idx="1">
                  <c:v>0.4662004662004664</c:v>
                </c:pt>
                <c:pt idx="2">
                  <c:v>0.34749034749034746</c:v>
                </c:pt>
                <c:pt idx="3">
                  <c:v>0.4683840749414524</c:v>
                </c:pt>
                <c:pt idx="4">
                  <c:v>2.6233359436178554</c:v>
                </c:pt>
                <c:pt idx="5">
                  <c:v>2.1875000000000013</c:v>
                </c:pt>
                <c:pt idx="6">
                  <c:v>1.8687872763419489</c:v>
                </c:pt>
                <c:pt idx="7">
                  <c:v>1.4629542236904198</c:v>
                </c:pt>
                <c:pt idx="8">
                  <c:v>3.1468531468531467</c:v>
                </c:pt>
                <c:pt idx="9">
                  <c:v>3.3624454148471585</c:v>
                </c:pt>
                <c:pt idx="10">
                  <c:v>3.7098103874690849</c:v>
                </c:pt>
                <c:pt idx="11">
                  <c:v>4.7826086956521801</c:v>
                </c:pt>
                <c:pt idx="12">
                  <c:v>24.18991745685247</c:v>
                </c:pt>
              </c:numCache>
            </c:numRef>
          </c:val>
          <c:extLst xmlns:c16r2="http://schemas.microsoft.com/office/drawing/2015/06/chart"/>
        </c:ser>
        <c:dLbls>
          <c:showVal val="1"/>
        </c:dLbls>
        <c:marker val="1"/>
        <c:axId val="117891456"/>
        <c:axId val="117856896"/>
      </c:lineChart>
      <c:catAx>
        <c:axId val="117841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7855360"/>
        <c:crosses val="autoZero"/>
        <c:auto val="1"/>
        <c:lblAlgn val="ctr"/>
        <c:lblOffset val="100"/>
      </c:catAx>
      <c:valAx>
        <c:axId val="117855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7841280"/>
        <c:crosses val="autoZero"/>
        <c:crossBetween val="between"/>
      </c:valAx>
      <c:valAx>
        <c:axId val="117856896"/>
        <c:scaling>
          <c:orientation val="minMax"/>
        </c:scaling>
        <c:axPos val="r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7891456"/>
        <c:crosses val="max"/>
        <c:crossBetween val="between"/>
      </c:valAx>
      <c:catAx>
        <c:axId val="1178914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785689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04988694373378E-2"/>
          <c:y val="0.78854033168829263"/>
          <c:w val="0.92004173632640474"/>
          <c:h val="0.1884437979327399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0141408694106796"/>
          <c:y val="0.10142733882077244"/>
          <c:w val="0.79717182611786463"/>
          <c:h val="0.79714593516062771"/>
        </c:manualLayout>
      </c:layout>
      <c:doughnutChart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B9BD5"/>
            </a:solidFill>
            <a:ln w="25170">
              <a:noFill/>
            </a:ln>
          </c:spPr>
          <c:dPt>
            <c:idx val="0"/>
            <c:spPr>
              <a:solidFill>
                <a:srgbClr val="4472C4"/>
              </a:solidFill>
              <a:ln w="25170">
                <a:noFill/>
              </a:ln>
            </c:spPr>
          </c:dPt>
          <c:dPt>
            <c:idx val="1"/>
            <c:spPr>
              <a:noFill/>
              <a:ln w="25170">
                <a:noFill/>
              </a:ln>
            </c:spPr>
          </c:dPt>
          <c:dLbls>
            <c:dLbl>
              <c:idx val="0"/>
              <c:layout>
                <c:manualLayout>
                  <c:x val="-0.19959103949215659"/>
                  <c:y val="-0.35008667521211051"/>
                </c:manualLayout>
              </c:layout>
              <c:tx>
                <c:rich>
                  <a:bodyPr rot="0" spcFirstLastPara="1" vertOverflow="ellipsis" vert="horz" wrap="none" lIns="0" tIns="0" rIns="0" bIns="182880" anchor="ctr" anchorCtr="1">
                    <a:noAutofit/>
                  </a:bodyPr>
                  <a:lstStyle/>
                  <a:p>
                    <a:pPr>
                      <a:defRPr sz="2000" b="0" i="0" u="none" strike="noStrike" kern="1200" spc="-15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spc="-150" dirty="0" smtClean="0">
                        <a:solidFill>
                          <a:schemeClr val="accent2"/>
                        </a:solidFill>
                      </a:rPr>
                      <a:t>2863 </a:t>
                    </a:r>
                    <a:r>
                      <a:rPr lang="en-US" sz="2000" b="1" spc="-150" dirty="0" err="1" smtClean="0">
                        <a:solidFill>
                          <a:schemeClr val="accent2"/>
                        </a:solidFill>
                      </a:rPr>
                      <a:t>días</a:t>
                    </a:r>
                    <a:endParaRPr lang="en-US" sz="2000" b="1" spc="-150" dirty="0">
                      <a:solidFill>
                        <a:schemeClr val="accent2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 w="25170">
                  <a:noFill/>
                </a:ln>
              </c:spPr>
            </c:dLbl>
            <c:dLbl>
              <c:idx val="1"/>
              <c:delete val="1"/>
            </c:dLbl>
            <c:spPr>
              <a:noFill/>
              <a:ln w="25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Enter your Number</c:v>
                </c:pt>
                <c:pt idx="1">
                  <c:v>Formual =100%-B2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1.0000000000000021E-2</c:v>
                </c:pt>
              </c:numCache>
            </c:numRef>
          </c:val>
        </c:ser>
        <c:firstSliceAng val="0"/>
        <c:holeSize val="76"/>
      </c:doughnutChart>
      <c:spPr>
        <a:noFill/>
        <a:ln w="25170">
          <a:noFill/>
        </a:ln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0141408694106796"/>
          <c:y val="0.10142733882077241"/>
          <c:w val="0.79717182611786463"/>
          <c:h val="0.79714593516062771"/>
        </c:manualLayout>
      </c:layout>
      <c:doughnutChart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B9BD5"/>
            </a:solidFill>
            <a:ln w="25170">
              <a:noFill/>
            </a:ln>
          </c:spPr>
          <c:dPt>
            <c:idx val="0"/>
            <c:spPr>
              <a:solidFill>
                <a:srgbClr val="4472C4"/>
              </a:solidFill>
              <a:ln w="25170">
                <a:noFill/>
              </a:ln>
            </c:spPr>
          </c:dPt>
          <c:dPt>
            <c:idx val="1"/>
            <c:spPr>
              <a:noFill/>
              <a:ln w="25170">
                <a:noFill/>
              </a:ln>
            </c:spPr>
          </c:dPt>
          <c:dLbls>
            <c:dLbl>
              <c:idx val="0"/>
              <c:layout>
                <c:manualLayout>
                  <c:x val="-0.19959103949215667"/>
                  <c:y val="-0.35008667521211073"/>
                </c:manualLayout>
              </c:layout>
              <c:tx>
                <c:rich>
                  <a:bodyPr rot="0" spcFirstLastPara="1" vertOverflow="ellipsis" vert="horz" wrap="none" lIns="0" tIns="0" rIns="0" bIns="182880" anchor="ctr" anchorCtr="1">
                    <a:noAutofit/>
                  </a:bodyPr>
                  <a:lstStyle/>
                  <a:p>
                    <a:pPr>
                      <a:defRPr sz="2000" b="0" i="0" u="none" strike="noStrike" kern="1200" spc="-15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spc="-150" dirty="0" smtClean="0">
                        <a:solidFill>
                          <a:schemeClr val="accent2"/>
                        </a:solidFill>
                      </a:rPr>
                      <a:t>1958 </a:t>
                    </a:r>
                    <a:r>
                      <a:rPr lang="en-US" sz="2000" b="1" spc="-150" dirty="0" err="1" smtClean="0">
                        <a:solidFill>
                          <a:schemeClr val="accent2"/>
                        </a:solidFill>
                      </a:rPr>
                      <a:t>días</a:t>
                    </a:r>
                    <a:endParaRPr lang="en-US" sz="2000" b="1" spc="-150" dirty="0">
                      <a:solidFill>
                        <a:schemeClr val="accent2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 w="25170">
                  <a:noFill/>
                </a:ln>
              </c:spPr>
            </c:dLbl>
            <c:dLbl>
              <c:idx val="1"/>
              <c:delete val="1"/>
            </c:dLbl>
            <c:spPr>
              <a:noFill/>
              <a:ln w="251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Enter your Number</c:v>
                </c:pt>
                <c:pt idx="1">
                  <c:v>Formual =100%-B2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1.0000000000000021E-2</c:v>
                </c:pt>
              </c:numCache>
            </c:numRef>
          </c:val>
        </c:ser>
        <c:firstSliceAng val="0"/>
        <c:holeSize val="76"/>
      </c:doughnutChart>
      <c:spPr>
        <a:noFill/>
        <a:ln w="25170">
          <a:noFill/>
        </a:ln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Indice de Ausentismo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'6. Ausentismo'!$Q$30</c:f>
              <c:strCache>
                <c:ptCount val="1"/>
                <c:pt idx="0">
                  <c:v>Días de incapacidad de origen común y laboral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0"/>
                  <c:y val="-1.2267343077016619E-2"/>
                </c:manualLayout>
              </c:layout>
              <c:showVal val="1"/>
            </c:dLbl>
            <c:dLbl>
              <c:idx val="2"/>
              <c:layout>
                <c:manualLayout>
                  <c:x val="-2.1148510670256251E-3"/>
                  <c:y val="2.453468615403339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35645743602227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4534686154033397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2.8623800513038974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2.4534686154033397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1.6356457436022272E-2"/>
                </c:manualLayout>
              </c:layout>
              <c:showVal val="1"/>
            </c:dLbl>
            <c:dLbl>
              <c:idx val="8"/>
              <c:layout>
                <c:manualLayout>
                  <c:x val="2.1148510670257032E-3"/>
                  <c:y val="2.4534686154033397E-2"/>
                </c:manualLayout>
              </c:layout>
              <c:showVal val="1"/>
            </c:dLbl>
            <c:dLbl>
              <c:idx val="9"/>
              <c:layout>
                <c:manualLayout>
                  <c:x val="-7.754364333348823E-17"/>
                  <c:y val="1.6356457436022272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1.6356457436022272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1.6356457436022272E-2"/>
                </c:manualLayout>
              </c:layout>
              <c:showVal val="1"/>
            </c:dLbl>
            <c:dLbl>
              <c:idx val="12"/>
              <c:layout>
                <c:manualLayout>
                  <c:x val="2.1148510670256251E-3"/>
                  <c:y val="1.226734307701669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 Ausentismo'!$R$29:$AD$29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Total</c:v>
                </c:pt>
              </c:strCache>
            </c:strRef>
          </c:cat>
          <c:val>
            <c:numRef>
              <c:f>'6. Ausentismo'!$R$30:$AD$30</c:f>
              <c:numCache>
                <c:formatCode>0</c:formatCode>
                <c:ptCount val="13"/>
                <c:pt idx="0">
                  <c:v>141</c:v>
                </c:pt>
                <c:pt idx="1">
                  <c:v>370</c:v>
                </c:pt>
                <c:pt idx="2">
                  <c:v>369</c:v>
                </c:pt>
                <c:pt idx="3">
                  <c:v>262</c:v>
                </c:pt>
                <c:pt idx="4">
                  <c:v>172</c:v>
                </c:pt>
                <c:pt idx="5">
                  <c:v>188</c:v>
                </c:pt>
                <c:pt idx="6">
                  <c:v>171</c:v>
                </c:pt>
                <c:pt idx="7">
                  <c:v>110</c:v>
                </c:pt>
                <c:pt idx="8">
                  <c:v>232</c:v>
                </c:pt>
                <c:pt idx="9">
                  <c:v>214</c:v>
                </c:pt>
                <c:pt idx="10">
                  <c:v>239</c:v>
                </c:pt>
                <c:pt idx="11">
                  <c:v>395</c:v>
                </c:pt>
                <c:pt idx="12">
                  <c:v>2863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F3-43CA-ABC3-B9445BCBA25A}"/>
            </c:ext>
          </c:extLst>
        </c:ser>
        <c:ser>
          <c:idx val="1"/>
          <c:order val="1"/>
          <c:tx>
            <c:strRef>
              <c:f>'6. Ausentismo'!$Q$31</c:f>
              <c:strCache>
                <c:ptCount val="1"/>
                <c:pt idx="0">
                  <c:v>Promedio de colaboradores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 Ausentismo'!$R$29:$AD$29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Total</c:v>
                </c:pt>
              </c:strCache>
            </c:strRef>
          </c:cat>
          <c:val>
            <c:numRef>
              <c:f>'6. Ausentismo'!$R$31:$AD$31</c:f>
              <c:numCache>
                <c:formatCode>0</c:formatCode>
                <c:ptCount val="13"/>
                <c:pt idx="0">
                  <c:v>66040</c:v>
                </c:pt>
                <c:pt idx="1">
                  <c:v>61776</c:v>
                </c:pt>
                <c:pt idx="2">
                  <c:v>67340</c:v>
                </c:pt>
                <c:pt idx="3">
                  <c:v>61488</c:v>
                </c:pt>
                <c:pt idx="4">
                  <c:v>66404</c:v>
                </c:pt>
                <c:pt idx="5">
                  <c:v>61440</c:v>
                </c:pt>
                <c:pt idx="6">
                  <c:v>60360</c:v>
                </c:pt>
                <c:pt idx="7">
                  <c:v>50856</c:v>
                </c:pt>
                <c:pt idx="8">
                  <c:v>59488</c:v>
                </c:pt>
                <c:pt idx="9">
                  <c:v>57250</c:v>
                </c:pt>
                <c:pt idx="10">
                  <c:v>58224</c:v>
                </c:pt>
                <c:pt idx="11">
                  <c:v>55200</c:v>
                </c:pt>
                <c:pt idx="12">
                  <c:v>60488.833333333336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F3-43CA-ABC3-B9445BCBA25A}"/>
            </c:ext>
          </c:extLst>
        </c:ser>
        <c:dLbls>
          <c:showVal val="1"/>
        </c:dLbls>
        <c:axId val="127072896"/>
        <c:axId val="119431552"/>
      </c:barChart>
      <c:lineChart>
        <c:grouping val="standard"/>
        <c:ser>
          <c:idx val="2"/>
          <c:order val="2"/>
          <c:tx>
            <c:strRef>
              <c:f>'6. Ausentismo'!$Q$32</c:f>
              <c:strCache>
                <c:ptCount val="1"/>
                <c:pt idx="0">
                  <c:v>Resultado del Indicador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1.2267343077016699E-2"/>
                </c:manualLayout>
              </c:layout>
              <c:showVal val="1"/>
            </c:dLbl>
            <c:dLbl>
              <c:idx val="1"/>
              <c:layout>
                <c:manualLayout>
                  <c:x val="-4.229702134051252E-3"/>
                  <c:y val="-8.1782287180111289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8.177906740502474E-3"/>
                </c:manualLayout>
              </c:layout>
              <c:showVal val="1"/>
            </c:dLbl>
            <c:dLbl>
              <c:idx val="3"/>
              <c:layout>
                <c:manualLayout>
                  <c:x val="-2.1148510670256251E-3"/>
                  <c:y val="4.0891143590056408E-3"/>
                </c:manualLayout>
              </c:layout>
              <c:showVal val="1"/>
            </c:dLbl>
            <c:dLbl>
              <c:idx val="4"/>
              <c:layout>
                <c:manualLayout>
                  <c:x val="-6.3445532010768775E-3"/>
                  <c:y val="-2.4535008131541979E-2"/>
                </c:manualLayout>
              </c:layout>
              <c:showVal val="1"/>
            </c:dLbl>
            <c:dLbl>
              <c:idx val="5"/>
              <c:layout>
                <c:manualLayout>
                  <c:x val="-2.1148510670256251E-3"/>
                  <c:y val="-2.0445571795027831E-2"/>
                </c:manualLayout>
              </c:layout>
              <c:showVal val="1"/>
            </c:dLbl>
            <c:dLbl>
              <c:idx val="6"/>
              <c:layout>
                <c:manualLayout>
                  <c:x val="-4.229702134051252E-3"/>
                  <c:y val="-2.8623800513038974E-2"/>
                </c:manualLayout>
              </c:layout>
              <c:showVal val="1"/>
            </c:dLbl>
            <c:dLbl>
              <c:idx val="7"/>
              <c:layout>
                <c:manualLayout>
                  <c:x val="-4.229702134051252E-3"/>
                  <c:y val="-2.8623800513038974E-2"/>
                </c:manualLayout>
              </c:layout>
              <c:showVal val="1"/>
            </c:dLbl>
            <c:dLbl>
              <c:idx val="8"/>
              <c:layout>
                <c:manualLayout>
                  <c:x val="-2.1150175907316908E-3"/>
                  <c:y val="-2.0445571795027831E-2"/>
                </c:manualLayout>
              </c:layout>
              <c:showVal val="1"/>
            </c:dLbl>
            <c:dLbl>
              <c:idx val="9"/>
              <c:layout>
                <c:manualLayout>
                  <c:x val="-4.229702134051252E-3"/>
                  <c:y val="-2.0445893772536416E-2"/>
                </c:manualLayout>
              </c:layout>
              <c:showVal val="1"/>
            </c:dLbl>
            <c:dLbl>
              <c:idx val="10"/>
              <c:layout>
                <c:manualLayout>
                  <c:x val="-6.3445532010768775E-3"/>
                  <c:y val="-2.4534686154033397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-1.226734307701661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 Ausentismo'!$R$29:$AD$29</c:f>
              <c:strCache>
                <c:ptCount val="1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Total</c:v>
                </c:pt>
              </c:strCache>
            </c:strRef>
          </c:cat>
          <c:val>
            <c:numRef>
              <c:f>'6. Ausentismo'!$R$32:$AD$32</c:f>
              <c:numCache>
                <c:formatCode>0.00%</c:formatCode>
                <c:ptCount val="13"/>
                <c:pt idx="0">
                  <c:v>2.1350696547546943E-3</c:v>
                </c:pt>
                <c:pt idx="1">
                  <c:v>5.9893809893809911E-3</c:v>
                </c:pt>
                <c:pt idx="2">
                  <c:v>5.4796554796554811E-3</c:v>
                </c:pt>
                <c:pt idx="3">
                  <c:v>4.2609940150923776E-3</c:v>
                </c:pt>
                <c:pt idx="4">
                  <c:v>2.5902054093126922E-3</c:v>
                </c:pt>
                <c:pt idx="5">
                  <c:v>3.0598958333333342E-3</c:v>
                </c:pt>
                <c:pt idx="6">
                  <c:v>2.833001988071572E-3</c:v>
                </c:pt>
                <c:pt idx="7">
                  <c:v>2.1629699543809985E-3</c:v>
                </c:pt>
                <c:pt idx="8">
                  <c:v>3.8999462076385162E-3</c:v>
                </c:pt>
                <c:pt idx="9">
                  <c:v>3.7379912663755483E-3</c:v>
                </c:pt>
                <c:pt idx="10">
                  <c:v>4.1048364935421834E-3</c:v>
                </c:pt>
                <c:pt idx="11">
                  <c:v>7.1557971014492771E-3</c:v>
                </c:pt>
                <c:pt idx="12">
                  <c:v>4.7331050083624267E-2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F3-43CA-ABC3-B9445BCBA25A}"/>
            </c:ext>
          </c:extLst>
        </c:ser>
        <c:dLbls>
          <c:showVal val="1"/>
        </c:dLbls>
        <c:marker val="1"/>
        <c:axId val="119434624"/>
        <c:axId val="119433088"/>
      </c:lineChart>
      <c:catAx>
        <c:axId val="12707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9431552"/>
        <c:crosses val="autoZero"/>
        <c:auto val="1"/>
        <c:lblAlgn val="ctr"/>
        <c:lblOffset val="100"/>
      </c:catAx>
      <c:valAx>
        <c:axId val="119431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072896"/>
        <c:crosses val="autoZero"/>
        <c:crossBetween val="between"/>
      </c:valAx>
      <c:valAx>
        <c:axId val="119433088"/>
        <c:scaling>
          <c:orientation val="minMax"/>
        </c:scaling>
        <c:axPos val="r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9434624"/>
        <c:crosses val="max"/>
        <c:crossBetween val="between"/>
      </c:valAx>
      <c:catAx>
        <c:axId val="1194346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943308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D1E0D-1B67-4F93-B2F2-C3327C339997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1D7F733-C70F-46AA-9175-296C36D784E6}">
      <dgm:prSet phldrT="[Texto]" custT="1"/>
      <dgm:spPr/>
      <dgm:t>
        <a:bodyPr/>
        <a:lstStyle/>
        <a:p>
          <a:r>
            <a:rPr lang="es-CO" sz="1400" b="1" dirty="0" smtClean="0">
              <a:latin typeface="Arial Narrow" pitchFamily="34" charset="0"/>
              <a:ea typeface="Times New Roman"/>
              <a:cs typeface="Arial" pitchFamily="34" charset="0"/>
            </a:rPr>
            <a:t>Proporción de accidentes de trabajo mortales</a:t>
          </a:r>
          <a:endParaRPr lang="es-CO" sz="1400" b="1" i="1" dirty="0">
            <a:latin typeface="Arial Narrow" pitchFamily="34" charset="0"/>
          </a:endParaRPr>
        </a:p>
      </dgm:t>
    </dgm:pt>
    <dgm:pt modelId="{F37F245A-EDF3-47D6-9952-BA7E6063C1F1}" type="parTrans" cxnId="{2CEA15F9-837F-4EAA-88C7-495DC768608C}">
      <dgm:prSet/>
      <dgm:spPr/>
      <dgm:t>
        <a:bodyPr/>
        <a:lstStyle/>
        <a:p>
          <a:endParaRPr lang="es-CO" sz="1400"/>
        </a:p>
      </dgm:t>
    </dgm:pt>
    <dgm:pt modelId="{528A568C-567C-41FD-8F94-EC8124AA4DA0}" type="sibTrans" cxnId="{2CEA15F9-837F-4EAA-88C7-495DC768608C}">
      <dgm:prSet/>
      <dgm:spPr/>
      <dgm:t>
        <a:bodyPr/>
        <a:lstStyle/>
        <a:p>
          <a:endParaRPr lang="es-CO" sz="1400"/>
        </a:p>
      </dgm:t>
    </dgm:pt>
    <dgm:pt modelId="{221AF195-EBB2-414D-B934-C3690BF56978}">
      <dgm:prSet phldrT="[Texto]" custT="1"/>
      <dgm:spPr/>
      <dgm:t>
        <a:bodyPr/>
        <a:lstStyle/>
        <a:p>
          <a:r>
            <a:rPr lang="es-CO" sz="1400" dirty="0" smtClean="0"/>
            <a:t>0</a:t>
          </a:r>
          <a:endParaRPr lang="es-CO" sz="1400" dirty="0"/>
        </a:p>
      </dgm:t>
    </dgm:pt>
    <dgm:pt modelId="{FBFEBFF9-3D0D-4D55-94E0-A6FBE81B9F2C}" type="parTrans" cxnId="{34CE6ACA-A9CD-4F02-96BD-34F96B7CB9FD}">
      <dgm:prSet/>
      <dgm:spPr/>
      <dgm:t>
        <a:bodyPr/>
        <a:lstStyle/>
        <a:p>
          <a:endParaRPr lang="es-CO" sz="1400"/>
        </a:p>
      </dgm:t>
    </dgm:pt>
    <dgm:pt modelId="{B0B52162-8E36-4FE3-8A42-AB6B59042CFE}" type="sibTrans" cxnId="{34CE6ACA-A9CD-4F02-96BD-34F96B7CB9FD}">
      <dgm:prSet/>
      <dgm:spPr/>
      <dgm:t>
        <a:bodyPr/>
        <a:lstStyle/>
        <a:p>
          <a:endParaRPr lang="es-CO" sz="1400"/>
        </a:p>
      </dgm:t>
    </dgm:pt>
    <dgm:pt modelId="{F0DA2072-401F-4696-84D3-0F09AEC0680E}">
      <dgm:prSet phldrT="[Texto]" custT="1"/>
      <dgm:spPr/>
      <dgm:t>
        <a:bodyPr/>
        <a:lstStyle/>
        <a:p>
          <a:r>
            <a:rPr lang="es-CO" sz="1400" dirty="0" smtClean="0"/>
            <a:t>0</a:t>
          </a:r>
          <a:endParaRPr lang="es-CO" sz="1400" dirty="0"/>
        </a:p>
      </dgm:t>
    </dgm:pt>
    <dgm:pt modelId="{ED9478C1-FEC6-44C5-8B70-CB61D3DFE99F}" type="parTrans" cxnId="{257DC878-ACCA-4A37-A4D4-3CBB934DFF7A}">
      <dgm:prSet/>
      <dgm:spPr/>
      <dgm:t>
        <a:bodyPr/>
        <a:lstStyle/>
        <a:p>
          <a:endParaRPr lang="es-CO" sz="1400"/>
        </a:p>
      </dgm:t>
    </dgm:pt>
    <dgm:pt modelId="{38833D9E-3120-44A4-84C3-C4B51E197B9C}" type="sibTrans" cxnId="{257DC878-ACCA-4A37-A4D4-3CBB934DFF7A}">
      <dgm:prSet/>
      <dgm:spPr/>
      <dgm:t>
        <a:bodyPr/>
        <a:lstStyle/>
        <a:p>
          <a:endParaRPr lang="es-CO" sz="1400"/>
        </a:p>
      </dgm:t>
    </dgm:pt>
    <dgm:pt modelId="{8AB003DE-81CE-4994-B7A9-1FA73D2286AD}">
      <dgm:prSet phldrT="[Texto]" custT="1"/>
      <dgm:spPr/>
      <dgm:t>
        <a:bodyPr/>
        <a:lstStyle/>
        <a:p>
          <a:r>
            <a:rPr lang="es-CO" sz="1400" b="1" dirty="0" smtClean="0">
              <a:latin typeface="Arial Narrow" pitchFamily="34" charset="0"/>
              <a:ea typeface="Times New Roman"/>
              <a:cs typeface="Arial" pitchFamily="34" charset="0"/>
            </a:rPr>
            <a:t>Prevalencia de la enfermedad laboral </a:t>
          </a:r>
          <a:endParaRPr lang="es-CO" sz="1400" b="1" i="1" dirty="0">
            <a:latin typeface="Arial Narrow" pitchFamily="34" charset="0"/>
          </a:endParaRPr>
        </a:p>
      </dgm:t>
    </dgm:pt>
    <dgm:pt modelId="{D95F8866-6518-4AA9-AF5B-6CEE5EED2C5E}" type="parTrans" cxnId="{66A6DAA6-AFA9-4A38-9A0C-99C169DF39E9}">
      <dgm:prSet/>
      <dgm:spPr/>
      <dgm:t>
        <a:bodyPr/>
        <a:lstStyle/>
        <a:p>
          <a:endParaRPr lang="es-CO" sz="1400"/>
        </a:p>
      </dgm:t>
    </dgm:pt>
    <dgm:pt modelId="{5EC45CD4-B89D-4866-9C2B-8BBDBBAEAE41}" type="sibTrans" cxnId="{66A6DAA6-AFA9-4A38-9A0C-99C169DF39E9}">
      <dgm:prSet/>
      <dgm:spPr/>
      <dgm:t>
        <a:bodyPr/>
        <a:lstStyle/>
        <a:p>
          <a:endParaRPr lang="es-CO" sz="1400"/>
        </a:p>
      </dgm:t>
    </dgm:pt>
    <dgm:pt modelId="{ABCFA116-1229-4986-9BE1-F909C1FFFC0D}">
      <dgm:prSet phldrT="[Texto]" custT="1"/>
      <dgm:spPr/>
      <dgm:t>
        <a:bodyPr/>
        <a:lstStyle/>
        <a:p>
          <a:r>
            <a:rPr lang="es-ES" sz="1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rPr>
            <a:t>205</a:t>
          </a:r>
          <a:endParaRPr lang="es-CO" sz="1400" dirty="0"/>
        </a:p>
      </dgm:t>
    </dgm:pt>
    <dgm:pt modelId="{BF158F56-5DDA-43BB-8F32-5BC8ACBA9A79}" type="parTrans" cxnId="{E1158CF3-C046-4C3E-9B00-71560D21C003}">
      <dgm:prSet/>
      <dgm:spPr/>
      <dgm:t>
        <a:bodyPr/>
        <a:lstStyle/>
        <a:p>
          <a:endParaRPr lang="es-CO" sz="1400"/>
        </a:p>
      </dgm:t>
    </dgm:pt>
    <dgm:pt modelId="{CED51252-058F-436C-AD41-8D89D739DD40}" type="sibTrans" cxnId="{E1158CF3-C046-4C3E-9B00-71560D21C003}">
      <dgm:prSet/>
      <dgm:spPr/>
      <dgm:t>
        <a:bodyPr/>
        <a:lstStyle/>
        <a:p>
          <a:endParaRPr lang="es-CO" sz="1400"/>
        </a:p>
      </dgm:t>
    </dgm:pt>
    <dgm:pt modelId="{975DF297-BC30-4A95-97E3-164E478795CD}">
      <dgm:prSet phldrT="[Texto]" custT="1"/>
      <dgm:spPr/>
      <dgm:t>
        <a:bodyPr/>
        <a:lstStyle/>
        <a:p>
          <a:r>
            <a:rPr lang="es-CO" sz="1400" dirty="0" smtClean="0"/>
            <a:t>205</a:t>
          </a:r>
          <a:endParaRPr lang="es-CO" sz="1400" dirty="0"/>
        </a:p>
      </dgm:t>
    </dgm:pt>
    <dgm:pt modelId="{E730B67C-AA46-4B17-9C47-03ECACBD4461}" type="parTrans" cxnId="{F9D43736-8D4A-4285-9BF8-C82AF774DC8B}">
      <dgm:prSet/>
      <dgm:spPr/>
      <dgm:t>
        <a:bodyPr/>
        <a:lstStyle/>
        <a:p>
          <a:endParaRPr lang="es-CO" sz="1400"/>
        </a:p>
      </dgm:t>
    </dgm:pt>
    <dgm:pt modelId="{48C5DE6B-164B-4F08-B01B-9D2E142B7B8B}" type="sibTrans" cxnId="{F9D43736-8D4A-4285-9BF8-C82AF774DC8B}">
      <dgm:prSet/>
      <dgm:spPr/>
      <dgm:t>
        <a:bodyPr/>
        <a:lstStyle/>
        <a:p>
          <a:endParaRPr lang="es-CO" sz="1400"/>
        </a:p>
      </dgm:t>
    </dgm:pt>
    <dgm:pt modelId="{243CA527-89F8-4B0A-B8BB-0FC7AA96090A}" type="pres">
      <dgm:prSet presAssocID="{920D1E0D-1B67-4F93-B2F2-C3327C3399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5693CE2-AED3-4226-B8B0-CFD4974BD0CD}" type="pres">
      <dgm:prSet presAssocID="{F1D7F733-C70F-46AA-9175-296C36D784E6}" presName="root" presStyleCnt="0"/>
      <dgm:spPr/>
    </dgm:pt>
    <dgm:pt modelId="{FB5A8986-69D5-41AB-AEAA-137D075169F2}" type="pres">
      <dgm:prSet presAssocID="{F1D7F733-C70F-46AA-9175-296C36D784E6}" presName="rootComposite" presStyleCnt="0"/>
      <dgm:spPr/>
    </dgm:pt>
    <dgm:pt modelId="{A93C2288-B1B6-456B-B034-6A80E12E5009}" type="pres">
      <dgm:prSet presAssocID="{F1D7F733-C70F-46AA-9175-296C36D784E6}" presName="rootText" presStyleLbl="node1" presStyleIdx="0" presStyleCnt="2" custLinFactNeighborX="2953" custLinFactNeighborY="-7278"/>
      <dgm:spPr/>
      <dgm:t>
        <a:bodyPr/>
        <a:lstStyle/>
        <a:p>
          <a:endParaRPr lang="es-ES"/>
        </a:p>
      </dgm:t>
    </dgm:pt>
    <dgm:pt modelId="{86E586B5-2530-41D4-9262-9EB206647375}" type="pres">
      <dgm:prSet presAssocID="{F1D7F733-C70F-46AA-9175-296C36D784E6}" presName="rootConnector" presStyleLbl="node1" presStyleIdx="0" presStyleCnt="2"/>
      <dgm:spPr/>
      <dgm:t>
        <a:bodyPr/>
        <a:lstStyle/>
        <a:p>
          <a:endParaRPr lang="es-ES"/>
        </a:p>
      </dgm:t>
    </dgm:pt>
    <dgm:pt modelId="{FEE6E73C-24EB-4949-A5C6-EA4DCA04EA85}" type="pres">
      <dgm:prSet presAssocID="{F1D7F733-C70F-46AA-9175-296C36D784E6}" presName="childShape" presStyleCnt="0"/>
      <dgm:spPr/>
    </dgm:pt>
    <dgm:pt modelId="{682487A9-92F1-43D5-8106-F2F8BFBE4A40}" type="pres">
      <dgm:prSet presAssocID="{FBFEBFF9-3D0D-4D55-94E0-A6FBE81B9F2C}" presName="Name13" presStyleLbl="parChTrans1D2" presStyleIdx="0" presStyleCnt="4"/>
      <dgm:spPr/>
      <dgm:t>
        <a:bodyPr/>
        <a:lstStyle/>
        <a:p>
          <a:endParaRPr lang="es-ES"/>
        </a:p>
      </dgm:t>
    </dgm:pt>
    <dgm:pt modelId="{9FD98DB0-261C-4EF7-8B93-E7EF23A73864}" type="pres">
      <dgm:prSet presAssocID="{221AF195-EBB2-414D-B934-C3690BF5697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194A27-A5CA-4125-ACD9-F7E25F4FB53B}" type="pres">
      <dgm:prSet presAssocID="{ED9478C1-FEC6-44C5-8B70-CB61D3DFE99F}" presName="Name13" presStyleLbl="parChTrans1D2" presStyleIdx="1" presStyleCnt="4"/>
      <dgm:spPr/>
      <dgm:t>
        <a:bodyPr/>
        <a:lstStyle/>
        <a:p>
          <a:endParaRPr lang="es-ES"/>
        </a:p>
      </dgm:t>
    </dgm:pt>
    <dgm:pt modelId="{989BD7F7-DBBA-4D49-962F-FD9FAB3A3085}" type="pres">
      <dgm:prSet presAssocID="{F0DA2072-401F-4696-84D3-0F09AEC0680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ECCC52-B473-4E4E-8C00-6E2E8F9FA087}" type="pres">
      <dgm:prSet presAssocID="{8AB003DE-81CE-4994-B7A9-1FA73D2286AD}" presName="root" presStyleCnt="0"/>
      <dgm:spPr/>
    </dgm:pt>
    <dgm:pt modelId="{5E5D01CB-6456-4B12-BCC2-08F0808FCAA6}" type="pres">
      <dgm:prSet presAssocID="{8AB003DE-81CE-4994-B7A9-1FA73D2286AD}" presName="rootComposite" presStyleCnt="0"/>
      <dgm:spPr/>
    </dgm:pt>
    <dgm:pt modelId="{D5160DD2-D2CA-43FD-96A0-567A321656C8}" type="pres">
      <dgm:prSet presAssocID="{8AB003DE-81CE-4994-B7A9-1FA73D2286AD}" presName="rootText" presStyleLbl="node1" presStyleIdx="1" presStyleCnt="2"/>
      <dgm:spPr/>
      <dgm:t>
        <a:bodyPr/>
        <a:lstStyle/>
        <a:p>
          <a:endParaRPr lang="es-ES"/>
        </a:p>
      </dgm:t>
    </dgm:pt>
    <dgm:pt modelId="{9E532256-59E7-4DE0-8916-AA6B80149ED3}" type="pres">
      <dgm:prSet presAssocID="{8AB003DE-81CE-4994-B7A9-1FA73D2286AD}" presName="rootConnector" presStyleLbl="node1" presStyleIdx="1" presStyleCnt="2"/>
      <dgm:spPr/>
      <dgm:t>
        <a:bodyPr/>
        <a:lstStyle/>
        <a:p>
          <a:endParaRPr lang="es-ES"/>
        </a:p>
      </dgm:t>
    </dgm:pt>
    <dgm:pt modelId="{D032C35B-BAB6-420A-A773-08575FD985B3}" type="pres">
      <dgm:prSet presAssocID="{8AB003DE-81CE-4994-B7A9-1FA73D2286AD}" presName="childShape" presStyleCnt="0"/>
      <dgm:spPr/>
    </dgm:pt>
    <dgm:pt modelId="{17E9CB92-A32C-498B-A415-9688514D28EF}" type="pres">
      <dgm:prSet presAssocID="{BF158F56-5DDA-43BB-8F32-5BC8ACBA9A79}" presName="Name13" presStyleLbl="parChTrans1D2" presStyleIdx="2" presStyleCnt="4"/>
      <dgm:spPr/>
      <dgm:t>
        <a:bodyPr/>
        <a:lstStyle/>
        <a:p>
          <a:endParaRPr lang="es-ES"/>
        </a:p>
      </dgm:t>
    </dgm:pt>
    <dgm:pt modelId="{6D8AD236-FEFE-4B4A-96A9-53383A1105CE}" type="pres">
      <dgm:prSet presAssocID="{ABCFA116-1229-4986-9BE1-F909C1FFFC0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4C7AF3-E41A-4E3C-BF80-7F8A895B79A1}" type="pres">
      <dgm:prSet presAssocID="{E730B67C-AA46-4B17-9C47-03ECACBD4461}" presName="Name13" presStyleLbl="parChTrans1D2" presStyleIdx="3" presStyleCnt="4"/>
      <dgm:spPr/>
      <dgm:t>
        <a:bodyPr/>
        <a:lstStyle/>
        <a:p>
          <a:endParaRPr lang="es-ES"/>
        </a:p>
      </dgm:t>
    </dgm:pt>
    <dgm:pt modelId="{1F1CD7FD-DCAC-4551-ADCC-9A416266BFA7}" type="pres">
      <dgm:prSet presAssocID="{975DF297-BC30-4A95-97E3-164E478795C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7DC878-ACCA-4A37-A4D4-3CBB934DFF7A}" srcId="{F1D7F733-C70F-46AA-9175-296C36D784E6}" destId="{F0DA2072-401F-4696-84D3-0F09AEC0680E}" srcOrd="1" destOrd="0" parTransId="{ED9478C1-FEC6-44C5-8B70-CB61D3DFE99F}" sibTransId="{38833D9E-3120-44A4-84C3-C4B51E197B9C}"/>
    <dgm:cxn modelId="{9D3FE186-FFFE-432D-AEC0-D5C3952E5EA2}" type="presOf" srcId="{F1D7F733-C70F-46AA-9175-296C36D784E6}" destId="{A93C2288-B1B6-456B-B034-6A80E12E5009}" srcOrd="0" destOrd="0" presId="urn:microsoft.com/office/officeart/2005/8/layout/hierarchy3"/>
    <dgm:cxn modelId="{4604142E-10E2-405B-ABBE-848425585678}" type="presOf" srcId="{FBFEBFF9-3D0D-4D55-94E0-A6FBE81B9F2C}" destId="{682487A9-92F1-43D5-8106-F2F8BFBE4A40}" srcOrd="0" destOrd="0" presId="urn:microsoft.com/office/officeart/2005/8/layout/hierarchy3"/>
    <dgm:cxn modelId="{E1158CF3-C046-4C3E-9B00-71560D21C003}" srcId="{8AB003DE-81CE-4994-B7A9-1FA73D2286AD}" destId="{ABCFA116-1229-4986-9BE1-F909C1FFFC0D}" srcOrd="0" destOrd="0" parTransId="{BF158F56-5DDA-43BB-8F32-5BC8ACBA9A79}" sibTransId="{CED51252-058F-436C-AD41-8D89D739DD40}"/>
    <dgm:cxn modelId="{2CEA15F9-837F-4EAA-88C7-495DC768608C}" srcId="{920D1E0D-1B67-4F93-B2F2-C3327C339997}" destId="{F1D7F733-C70F-46AA-9175-296C36D784E6}" srcOrd="0" destOrd="0" parTransId="{F37F245A-EDF3-47D6-9952-BA7E6063C1F1}" sibTransId="{528A568C-567C-41FD-8F94-EC8124AA4DA0}"/>
    <dgm:cxn modelId="{3DC38561-7932-4728-A9D5-BC1D2027D0DA}" type="presOf" srcId="{F1D7F733-C70F-46AA-9175-296C36D784E6}" destId="{86E586B5-2530-41D4-9262-9EB206647375}" srcOrd="1" destOrd="0" presId="urn:microsoft.com/office/officeart/2005/8/layout/hierarchy3"/>
    <dgm:cxn modelId="{BF0CA08E-010E-4DDF-A2EF-CB21CF3F38E7}" type="presOf" srcId="{F0DA2072-401F-4696-84D3-0F09AEC0680E}" destId="{989BD7F7-DBBA-4D49-962F-FD9FAB3A3085}" srcOrd="0" destOrd="0" presId="urn:microsoft.com/office/officeart/2005/8/layout/hierarchy3"/>
    <dgm:cxn modelId="{9AB441B6-AE94-4D23-BA79-628089CAD784}" type="presOf" srcId="{8AB003DE-81CE-4994-B7A9-1FA73D2286AD}" destId="{9E532256-59E7-4DE0-8916-AA6B80149ED3}" srcOrd="1" destOrd="0" presId="urn:microsoft.com/office/officeart/2005/8/layout/hierarchy3"/>
    <dgm:cxn modelId="{E1FF9C6D-10A0-47A4-AEB7-C95E43981122}" type="presOf" srcId="{920D1E0D-1B67-4F93-B2F2-C3327C339997}" destId="{243CA527-89F8-4B0A-B8BB-0FC7AA96090A}" srcOrd="0" destOrd="0" presId="urn:microsoft.com/office/officeart/2005/8/layout/hierarchy3"/>
    <dgm:cxn modelId="{F3828F1D-0C24-417E-A6BB-C4F48C4DBC84}" type="presOf" srcId="{BF158F56-5DDA-43BB-8F32-5BC8ACBA9A79}" destId="{17E9CB92-A32C-498B-A415-9688514D28EF}" srcOrd="0" destOrd="0" presId="urn:microsoft.com/office/officeart/2005/8/layout/hierarchy3"/>
    <dgm:cxn modelId="{34CE6ACA-A9CD-4F02-96BD-34F96B7CB9FD}" srcId="{F1D7F733-C70F-46AA-9175-296C36D784E6}" destId="{221AF195-EBB2-414D-B934-C3690BF56978}" srcOrd="0" destOrd="0" parTransId="{FBFEBFF9-3D0D-4D55-94E0-A6FBE81B9F2C}" sibTransId="{B0B52162-8E36-4FE3-8A42-AB6B59042CFE}"/>
    <dgm:cxn modelId="{BD6A21D4-F9FE-4463-B7BB-047F6F6F52A0}" type="presOf" srcId="{8AB003DE-81CE-4994-B7A9-1FA73D2286AD}" destId="{D5160DD2-D2CA-43FD-96A0-567A321656C8}" srcOrd="0" destOrd="0" presId="urn:microsoft.com/office/officeart/2005/8/layout/hierarchy3"/>
    <dgm:cxn modelId="{13AC1421-222C-4175-90DC-CB938D5C2A3B}" type="presOf" srcId="{E730B67C-AA46-4B17-9C47-03ECACBD4461}" destId="{944C7AF3-E41A-4E3C-BF80-7F8A895B79A1}" srcOrd="0" destOrd="0" presId="urn:microsoft.com/office/officeart/2005/8/layout/hierarchy3"/>
    <dgm:cxn modelId="{616A171A-6D57-4675-A0CF-B6DDA469F510}" type="presOf" srcId="{221AF195-EBB2-414D-B934-C3690BF56978}" destId="{9FD98DB0-261C-4EF7-8B93-E7EF23A73864}" srcOrd="0" destOrd="0" presId="urn:microsoft.com/office/officeart/2005/8/layout/hierarchy3"/>
    <dgm:cxn modelId="{66A6DAA6-AFA9-4A38-9A0C-99C169DF39E9}" srcId="{920D1E0D-1B67-4F93-B2F2-C3327C339997}" destId="{8AB003DE-81CE-4994-B7A9-1FA73D2286AD}" srcOrd="1" destOrd="0" parTransId="{D95F8866-6518-4AA9-AF5B-6CEE5EED2C5E}" sibTransId="{5EC45CD4-B89D-4866-9C2B-8BBDBBAEAE41}"/>
    <dgm:cxn modelId="{D014B641-E609-4DE8-9B88-80514E2F4BB7}" type="presOf" srcId="{ED9478C1-FEC6-44C5-8B70-CB61D3DFE99F}" destId="{12194A27-A5CA-4125-ACD9-F7E25F4FB53B}" srcOrd="0" destOrd="0" presId="urn:microsoft.com/office/officeart/2005/8/layout/hierarchy3"/>
    <dgm:cxn modelId="{9E2E81BE-499D-4C7C-83E2-FF7E7E21CC13}" type="presOf" srcId="{ABCFA116-1229-4986-9BE1-F909C1FFFC0D}" destId="{6D8AD236-FEFE-4B4A-96A9-53383A1105CE}" srcOrd="0" destOrd="0" presId="urn:microsoft.com/office/officeart/2005/8/layout/hierarchy3"/>
    <dgm:cxn modelId="{AAEF6674-FF0B-4263-B49C-ACF7D690DF34}" type="presOf" srcId="{975DF297-BC30-4A95-97E3-164E478795CD}" destId="{1F1CD7FD-DCAC-4551-ADCC-9A416266BFA7}" srcOrd="0" destOrd="0" presId="urn:microsoft.com/office/officeart/2005/8/layout/hierarchy3"/>
    <dgm:cxn modelId="{F9D43736-8D4A-4285-9BF8-C82AF774DC8B}" srcId="{8AB003DE-81CE-4994-B7A9-1FA73D2286AD}" destId="{975DF297-BC30-4A95-97E3-164E478795CD}" srcOrd="1" destOrd="0" parTransId="{E730B67C-AA46-4B17-9C47-03ECACBD4461}" sibTransId="{48C5DE6B-164B-4F08-B01B-9D2E142B7B8B}"/>
    <dgm:cxn modelId="{548F6D6A-22E7-4AC5-B622-8305053E68E1}" type="presParOf" srcId="{243CA527-89F8-4B0A-B8BB-0FC7AA96090A}" destId="{A5693CE2-AED3-4226-B8B0-CFD4974BD0CD}" srcOrd="0" destOrd="0" presId="urn:microsoft.com/office/officeart/2005/8/layout/hierarchy3"/>
    <dgm:cxn modelId="{6626AEA0-CA03-4E28-8D31-7FECF3689CFD}" type="presParOf" srcId="{A5693CE2-AED3-4226-B8B0-CFD4974BD0CD}" destId="{FB5A8986-69D5-41AB-AEAA-137D075169F2}" srcOrd="0" destOrd="0" presId="urn:microsoft.com/office/officeart/2005/8/layout/hierarchy3"/>
    <dgm:cxn modelId="{74B1336A-418B-432F-9FC0-DABC9AA57ACF}" type="presParOf" srcId="{FB5A8986-69D5-41AB-AEAA-137D075169F2}" destId="{A93C2288-B1B6-456B-B034-6A80E12E5009}" srcOrd="0" destOrd="0" presId="urn:microsoft.com/office/officeart/2005/8/layout/hierarchy3"/>
    <dgm:cxn modelId="{3961E153-56D2-4362-B274-E98EB2B8CB4F}" type="presParOf" srcId="{FB5A8986-69D5-41AB-AEAA-137D075169F2}" destId="{86E586B5-2530-41D4-9262-9EB206647375}" srcOrd="1" destOrd="0" presId="urn:microsoft.com/office/officeart/2005/8/layout/hierarchy3"/>
    <dgm:cxn modelId="{2A075F2F-4B81-4DCE-858C-AB844AC414BB}" type="presParOf" srcId="{A5693CE2-AED3-4226-B8B0-CFD4974BD0CD}" destId="{FEE6E73C-24EB-4949-A5C6-EA4DCA04EA85}" srcOrd="1" destOrd="0" presId="urn:microsoft.com/office/officeart/2005/8/layout/hierarchy3"/>
    <dgm:cxn modelId="{B253472D-EE8B-4384-B0A0-755A5A6797A1}" type="presParOf" srcId="{FEE6E73C-24EB-4949-A5C6-EA4DCA04EA85}" destId="{682487A9-92F1-43D5-8106-F2F8BFBE4A40}" srcOrd="0" destOrd="0" presId="urn:microsoft.com/office/officeart/2005/8/layout/hierarchy3"/>
    <dgm:cxn modelId="{D9B52B09-0D26-4C75-A00E-781EC4F9C28B}" type="presParOf" srcId="{FEE6E73C-24EB-4949-A5C6-EA4DCA04EA85}" destId="{9FD98DB0-261C-4EF7-8B93-E7EF23A73864}" srcOrd="1" destOrd="0" presId="urn:microsoft.com/office/officeart/2005/8/layout/hierarchy3"/>
    <dgm:cxn modelId="{1247AA36-D46B-42EB-9630-F81396411E44}" type="presParOf" srcId="{FEE6E73C-24EB-4949-A5C6-EA4DCA04EA85}" destId="{12194A27-A5CA-4125-ACD9-F7E25F4FB53B}" srcOrd="2" destOrd="0" presId="urn:microsoft.com/office/officeart/2005/8/layout/hierarchy3"/>
    <dgm:cxn modelId="{748E6EA4-41E2-46B4-8590-39B9A18DFAFF}" type="presParOf" srcId="{FEE6E73C-24EB-4949-A5C6-EA4DCA04EA85}" destId="{989BD7F7-DBBA-4D49-962F-FD9FAB3A3085}" srcOrd="3" destOrd="0" presId="urn:microsoft.com/office/officeart/2005/8/layout/hierarchy3"/>
    <dgm:cxn modelId="{01FFAD68-AE0D-4010-BD0E-6461E3999DEE}" type="presParOf" srcId="{243CA527-89F8-4B0A-B8BB-0FC7AA96090A}" destId="{C6ECCC52-B473-4E4E-8C00-6E2E8F9FA087}" srcOrd="1" destOrd="0" presId="urn:microsoft.com/office/officeart/2005/8/layout/hierarchy3"/>
    <dgm:cxn modelId="{1922A8AA-E608-4411-9A19-780F2C6AAB15}" type="presParOf" srcId="{C6ECCC52-B473-4E4E-8C00-6E2E8F9FA087}" destId="{5E5D01CB-6456-4B12-BCC2-08F0808FCAA6}" srcOrd="0" destOrd="0" presId="urn:microsoft.com/office/officeart/2005/8/layout/hierarchy3"/>
    <dgm:cxn modelId="{91FB2922-8D32-4D78-8FC6-6232B72D93E9}" type="presParOf" srcId="{5E5D01CB-6456-4B12-BCC2-08F0808FCAA6}" destId="{D5160DD2-D2CA-43FD-96A0-567A321656C8}" srcOrd="0" destOrd="0" presId="urn:microsoft.com/office/officeart/2005/8/layout/hierarchy3"/>
    <dgm:cxn modelId="{BBC0320F-6142-415F-952E-77AA77AF700F}" type="presParOf" srcId="{5E5D01CB-6456-4B12-BCC2-08F0808FCAA6}" destId="{9E532256-59E7-4DE0-8916-AA6B80149ED3}" srcOrd="1" destOrd="0" presId="urn:microsoft.com/office/officeart/2005/8/layout/hierarchy3"/>
    <dgm:cxn modelId="{44AC5AAC-2F70-48EC-817D-0C84EA9108B3}" type="presParOf" srcId="{C6ECCC52-B473-4E4E-8C00-6E2E8F9FA087}" destId="{D032C35B-BAB6-420A-A773-08575FD985B3}" srcOrd="1" destOrd="0" presId="urn:microsoft.com/office/officeart/2005/8/layout/hierarchy3"/>
    <dgm:cxn modelId="{DE5C9BF4-E100-4F9D-8BBE-315B6A83E05C}" type="presParOf" srcId="{D032C35B-BAB6-420A-A773-08575FD985B3}" destId="{17E9CB92-A32C-498B-A415-9688514D28EF}" srcOrd="0" destOrd="0" presId="urn:microsoft.com/office/officeart/2005/8/layout/hierarchy3"/>
    <dgm:cxn modelId="{5502C1E8-C24F-48C0-84F9-CD0D3015BCED}" type="presParOf" srcId="{D032C35B-BAB6-420A-A773-08575FD985B3}" destId="{6D8AD236-FEFE-4B4A-96A9-53383A1105CE}" srcOrd="1" destOrd="0" presId="urn:microsoft.com/office/officeart/2005/8/layout/hierarchy3"/>
    <dgm:cxn modelId="{ACFE1CAE-3618-45A6-9050-327BA0D4403F}" type="presParOf" srcId="{D032C35B-BAB6-420A-A773-08575FD985B3}" destId="{944C7AF3-E41A-4E3C-BF80-7F8A895B79A1}" srcOrd="2" destOrd="0" presId="urn:microsoft.com/office/officeart/2005/8/layout/hierarchy3"/>
    <dgm:cxn modelId="{5099466E-1959-49DA-86BE-CB6BC8016FD0}" type="presParOf" srcId="{D032C35B-BAB6-420A-A773-08575FD985B3}" destId="{1F1CD7FD-DCAC-4551-ADCC-9A416266BFA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C2288-B1B6-456B-B034-6A80E12E5009}">
      <dsp:nvSpPr>
        <dsp:cNvPr id="0" name=""/>
        <dsp:cNvSpPr/>
      </dsp:nvSpPr>
      <dsp:spPr>
        <a:xfrm>
          <a:off x="328678" y="0"/>
          <a:ext cx="1295675" cy="647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Arial Narrow" pitchFamily="34" charset="0"/>
              <a:ea typeface="Times New Roman"/>
              <a:cs typeface="Arial" pitchFamily="34" charset="0"/>
            </a:rPr>
            <a:t>Proporción de accidentes de trabajo mortales</a:t>
          </a:r>
          <a:endParaRPr lang="es-CO" sz="1400" b="1" i="1" kern="1200" dirty="0">
            <a:latin typeface="Arial Narrow" pitchFamily="34" charset="0"/>
          </a:endParaRPr>
        </a:p>
      </dsp:txBody>
      <dsp:txXfrm>
        <a:off x="328678" y="0"/>
        <a:ext cx="1295675" cy="647837"/>
      </dsp:txXfrm>
    </dsp:sp>
    <dsp:sp modelId="{682487A9-92F1-43D5-8106-F2F8BFBE4A40}">
      <dsp:nvSpPr>
        <dsp:cNvPr id="0" name=""/>
        <dsp:cNvSpPr/>
      </dsp:nvSpPr>
      <dsp:spPr>
        <a:xfrm>
          <a:off x="412526" y="647837"/>
          <a:ext cx="91440" cy="486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193"/>
              </a:lnTo>
              <a:lnTo>
                <a:pt x="137026" y="4861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98DB0-261C-4EF7-8B93-E7EF23A73864}">
      <dsp:nvSpPr>
        <dsp:cNvPr id="0" name=""/>
        <dsp:cNvSpPr/>
      </dsp:nvSpPr>
      <dsp:spPr>
        <a:xfrm>
          <a:off x="549552" y="810112"/>
          <a:ext cx="1036540" cy="6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0</a:t>
          </a:r>
          <a:endParaRPr lang="es-CO" sz="1400" kern="1200" dirty="0"/>
        </a:p>
      </dsp:txBody>
      <dsp:txXfrm>
        <a:off x="549552" y="810112"/>
        <a:ext cx="1036540" cy="647837"/>
      </dsp:txXfrm>
    </dsp:sp>
    <dsp:sp modelId="{12194A27-A5CA-4125-ACD9-F7E25F4FB53B}">
      <dsp:nvSpPr>
        <dsp:cNvPr id="0" name=""/>
        <dsp:cNvSpPr/>
      </dsp:nvSpPr>
      <dsp:spPr>
        <a:xfrm>
          <a:off x="412526" y="647837"/>
          <a:ext cx="91440" cy="12959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5990"/>
              </a:lnTo>
              <a:lnTo>
                <a:pt x="137026" y="12959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BD7F7-DBBA-4D49-962F-FD9FAB3A3085}">
      <dsp:nvSpPr>
        <dsp:cNvPr id="0" name=""/>
        <dsp:cNvSpPr/>
      </dsp:nvSpPr>
      <dsp:spPr>
        <a:xfrm>
          <a:off x="549552" y="1619909"/>
          <a:ext cx="1036540" cy="6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0</a:t>
          </a:r>
          <a:endParaRPr lang="es-CO" sz="1400" kern="1200" dirty="0"/>
        </a:p>
      </dsp:txBody>
      <dsp:txXfrm>
        <a:off x="549552" y="1619909"/>
        <a:ext cx="1036540" cy="647837"/>
      </dsp:txXfrm>
    </dsp:sp>
    <dsp:sp modelId="{D5160DD2-D2CA-43FD-96A0-567A321656C8}">
      <dsp:nvSpPr>
        <dsp:cNvPr id="0" name=""/>
        <dsp:cNvSpPr/>
      </dsp:nvSpPr>
      <dsp:spPr>
        <a:xfrm>
          <a:off x="1910011" y="314"/>
          <a:ext cx="1295675" cy="647837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latin typeface="Arial Narrow" pitchFamily="34" charset="0"/>
              <a:ea typeface="Times New Roman"/>
              <a:cs typeface="Arial" pitchFamily="34" charset="0"/>
            </a:rPr>
            <a:t>Prevalencia de la enfermedad laboral </a:t>
          </a:r>
          <a:endParaRPr lang="es-CO" sz="1400" b="1" i="1" kern="1200" dirty="0">
            <a:latin typeface="Arial Narrow" pitchFamily="34" charset="0"/>
          </a:endParaRPr>
        </a:p>
      </dsp:txBody>
      <dsp:txXfrm>
        <a:off x="1910011" y="314"/>
        <a:ext cx="1295675" cy="647837"/>
      </dsp:txXfrm>
    </dsp:sp>
    <dsp:sp modelId="{17E9CB92-A32C-498B-A415-9688514D28EF}">
      <dsp:nvSpPr>
        <dsp:cNvPr id="0" name=""/>
        <dsp:cNvSpPr/>
      </dsp:nvSpPr>
      <dsp:spPr>
        <a:xfrm>
          <a:off x="2039579" y="648152"/>
          <a:ext cx="129567" cy="485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78"/>
              </a:lnTo>
              <a:lnTo>
                <a:pt x="129567" y="4858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D236-FEFE-4B4A-96A9-53383A1105CE}">
      <dsp:nvSpPr>
        <dsp:cNvPr id="0" name=""/>
        <dsp:cNvSpPr/>
      </dsp:nvSpPr>
      <dsp:spPr>
        <a:xfrm>
          <a:off x="2169147" y="810112"/>
          <a:ext cx="1036540" cy="6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rPr>
            <a:t>205</a:t>
          </a:r>
          <a:endParaRPr lang="es-CO" sz="1400" kern="1200" dirty="0"/>
        </a:p>
      </dsp:txBody>
      <dsp:txXfrm>
        <a:off x="2169147" y="810112"/>
        <a:ext cx="1036540" cy="647837"/>
      </dsp:txXfrm>
    </dsp:sp>
    <dsp:sp modelId="{944C7AF3-E41A-4E3C-BF80-7F8A895B79A1}">
      <dsp:nvSpPr>
        <dsp:cNvPr id="0" name=""/>
        <dsp:cNvSpPr/>
      </dsp:nvSpPr>
      <dsp:spPr>
        <a:xfrm>
          <a:off x="2039579" y="648152"/>
          <a:ext cx="129567" cy="129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675"/>
              </a:lnTo>
              <a:lnTo>
                <a:pt x="129567" y="12956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CD7FD-DCAC-4551-ADCC-9A416266BFA7}">
      <dsp:nvSpPr>
        <dsp:cNvPr id="0" name=""/>
        <dsp:cNvSpPr/>
      </dsp:nvSpPr>
      <dsp:spPr>
        <a:xfrm>
          <a:off x="2169147" y="1619909"/>
          <a:ext cx="1036540" cy="6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205</a:t>
          </a:r>
          <a:endParaRPr lang="es-CO" sz="1400" kern="1200" dirty="0"/>
        </a:p>
      </dsp:txBody>
      <dsp:txXfrm>
        <a:off x="2169147" y="1619909"/>
        <a:ext cx="1036540" cy="64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A3BF9E-AD55-4996-9EDB-995A221D4E7C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/>
              <a:t>Editar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  <a:endParaRPr lang="es-CO" alt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4C7459-7CE7-4015-B272-3CE72595EAB5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40996-A62C-2340-9D96-FD947D4DD36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81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40996-A62C-2340-9D96-FD947D4DD36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81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40996-A62C-2340-9D96-FD947D4DD36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81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40996-A62C-2340-9D96-FD947D4DD36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81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DB2C-30DF-467D-AB11-4052AE54BC50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B69A8-BC87-491E-A603-511D719B4DC0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B99B-7AC9-4404-845E-CB7E920472EB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18E02-0193-4D30-8E4B-00C46AED60CF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DD59-0847-45FD-B6AF-1A0E2F4E3970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B47B2-86B7-4AE7-ACDC-CDF709321C07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0763-8292-4704-943F-0026B0B65170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CA420-7094-4AB2-9E7D-975415EE6562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4D38-2CB4-4BD5-90B0-32F6399EB38F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55A3A-DC29-43B8-8A25-C25794B68366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190E-50FA-471C-AC75-0DA2725B4D1C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9076D-83FA-42A2-A904-ADB5AA1933A6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BACC-F1A9-459D-8D1F-CFC78F9FB2FA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DCFD6-53BF-4111-B03A-59758295E330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1F93-8BC4-4D10-ABFA-A7B3C09153BC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0541C-4956-453B-BE1A-6ED643F66CCD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6A60-695D-45BC-A75F-1CC837264548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0542-E1E3-458E-A140-966F607595AB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AF1D-204F-4B47-8BEB-91EA93A6E494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48CB4-DF70-472A-89DE-318835006E53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0C36-BC9D-4447-A914-7D2DEB050F0F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87E3-C178-40B6-B4EE-DDA74CCFFC2E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Editar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A63177-7B76-4FB6-BA2E-C9087C2AC604}" type="datetimeFigureOut">
              <a:rPr lang="es-CO" altLang="es-CO"/>
              <a:pPr>
                <a:defRPr/>
              </a:pPr>
              <a:t>26/07/2023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AB3C131-B906-4FFF-B724-AF1E5923EF85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9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1" descr="DJI_0603.jpg"/>
          <p:cNvPicPr>
            <a:picLocks noChangeAspect="1"/>
          </p:cNvPicPr>
          <p:nvPr/>
        </p:nvPicPr>
        <p:blipFill>
          <a:blip r:embed="rId2" cstate="print"/>
          <a:srcRect t="22690" b="18834"/>
          <a:stretch>
            <a:fillRect/>
          </a:stretch>
        </p:blipFill>
        <p:spPr bwMode="auto">
          <a:xfrm>
            <a:off x="-77788" y="0"/>
            <a:ext cx="12269788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-15875" y="0"/>
            <a:ext cx="12192000" cy="5376863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4339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813" y="5722938"/>
            <a:ext cx="381635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Google Shape;88;p1"/>
          <p:cNvSpPr txBox="1">
            <a:spLocks/>
          </p:cNvSpPr>
          <p:nvPr/>
        </p:nvSpPr>
        <p:spPr bwMode="auto">
          <a:xfrm>
            <a:off x="1938338" y="1697038"/>
            <a:ext cx="8115300" cy="15446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lIns="91425" tIns="45700" rIns="91425" bIns="4570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4C531E"/>
              </a:buClr>
              <a:buFont typeface="Arial Black" panose="020B0604020202020204" pitchFamily="34" charset="0"/>
              <a:buNone/>
              <a:defRPr/>
            </a:pPr>
            <a:r>
              <a:rPr lang="es-MX" altLang="es-CO" sz="4400" dirty="0" smtClean="0">
                <a:solidFill>
                  <a:schemeClr val="bg1"/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.</a:t>
            </a:r>
          </a:p>
          <a:p>
            <a:pPr lvl="0" algn="ctr" eaLnBrk="1" hangingPunct="1">
              <a:lnSpc>
                <a:spcPct val="90000"/>
              </a:lnSpc>
              <a:buClr>
                <a:srgbClr val="4C531E"/>
              </a:buClr>
              <a:defRPr/>
            </a:pPr>
            <a:r>
              <a:rPr lang="es-CO" altLang="es-CO" sz="4400" dirty="0" smtClean="0">
                <a:solidFill>
                  <a:schemeClr val="bg1"/>
                </a:solidFill>
                <a:latin typeface="Arial Black" panose="020B0604020202020204" pitchFamily="34" charset="0"/>
                <a:sym typeface="Arial Black"/>
              </a:rPr>
              <a:t>CUMPLIMIENTO OBJETIVOS SST Y RESULTADO INDICADORES</a:t>
            </a:r>
            <a:endParaRPr lang="en-US" altLang="es-CO" sz="4400" dirty="0" smtClean="0">
              <a:solidFill>
                <a:schemeClr val="bg1"/>
              </a:solidFill>
              <a:latin typeface="Arial Black" panose="020B0604020202020204" pitchFamily="34" charset="0"/>
              <a:sym typeface="Arial Black"/>
            </a:endParaRPr>
          </a:p>
        </p:txBody>
      </p:sp>
      <p:sp>
        <p:nvSpPr>
          <p:cNvPr id="3077" name="Rectángulo 1"/>
          <p:cNvSpPr>
            <a:spLocks noChangeArrowheads="1"/>
          </p:cNvSpPr>
          <p:nvPr/>
        </p:nvSpPr>
        <p:spPr bwMode="auto">
          <a:xfrm>
            <a:off x="3110467" y="3551238"/>
            <a:ext cx="5598006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4C531E"/>
              </a:buClr>
              <a:defRPr/>
            </a:pPr>
            <a:r>
              <a:rPr lang="es-ES" sz="2800" b="1" dirty="0" smtClean="0">
                <a:solidFill>
                  <a:srgbClr val="C8D423"/>
                </a:solidFill>
                <a:latin typeface="Arial "/>
                <a:ea typeface="ＭＳ Ｐゴシック" charset="0"/>
                <a:cs typeface="Arial "/>
                <a:sym typeface="Arial Black"/>
              </a:rPr>
              <a:t>Período </a:t>
            </a:r>
            <a:r>
              <a:rPr lang="es-ES" sz="2800" b="1" dirty="0">
                <a:solidFill>
                  <a:srgbClr val="C8D423"/>
                </a:solidFill>
                <a:latin typeface="Arial "/>
                <a:ea typeface="ＭＳ Ｐゴシック" charset="0"/>
                <a:cs typeface="Arial "/>
                <a:sym typeface="Arial Black"/>
              </a:rPr>
              <a:t>enero – diciembre </a:t>
            </a:r>
            <a:r>
              <a:rPr lang="es-ES" sz="2800" b="1" dirty="0" smtClean="0">
                <a:solidFill>
                  <a:srgbClr val="C8D423"/>
                </a:solidFill>
                <a:latin typeface="Arial "/>
                <a:ea typeface="ＭＳ Ｐゴシック" charset="0"/>
                <a:cs typeface="Arial "/>
                <a:sym typeface="Arial Black"/>
              </a:rPr>
              <a:t>2022</a:t>
            </a:r>
            <a:endParaRPr lang="es-ES" sz="2800" b="1" dirty="0" smtClean="0">
              <a:solidFill>
                <a:srgbClr val="C8D423"/>
              </a:solidFill>
              <a:latin typeface="Arial "/>
              <a:ea typeface="ＭＳ Ｐゴシック" charset="0"/>
              <a:cs typeface="Arial 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4"/>
          <p:cNvSpPr/>
          <p:nvPr/>
        </p:nvSpPr>
        <p:spPr>
          <a:xfrm>
            <a:off x="1234440" y="1237106"/>
            <a:ext cx="2083689" cy="820293"/>
          </a:xfrm>
          <a:custGeom>
            <a:avLst/>
            <a:gdLst/>
            <a:ahLst/>
            <a:cxnLst/>
            <a:rect l="l" t="t" r="r" b="b"/>
            <a:pathLst>
              <a:path w="1916429" h="613410">
                <a:moveTo>
                  <a:pt x="1656842" y="327660"/>
                </a:moveTo>
                <a:lnTo>
                  <a:pt x="1656334" y="321310"/>
                </a:lnTo>
                <a:lnTo>
                  <a:pt x="1651762" y="316230"/>
                </a:lnTo>
                <a:lnTo>
                  <a:pt x="1647444" y="314960"/>
                </a:lnTo>
                <a:lnTo>
                  <a:pt x="1643253" y="312420"/>
                </a:lnTo>
                <a:lnTo>
                  <a:pt x="1640332" y="312420"/>
                </a:lnTo>
                <a:lnTo>
                  <a:pt x="1638935" y="311150"/>
                </a:lnTo>
                <a:lnTo>
                  <a:pt x="1637538" y="311150"/>
                </a:lnTo>
                <a:lnTo>
                  <a:pt x="1625625" y="306070"/>
                </a:lnTo>
                <a:lnTo>
                  <a:pt x="1600835" y="300990"/>
                </a:lnTo>
                <a:lnTo>
                  <a:pt x="1588008" y="299720"/>
                </a:lnTo>
                <a:lnTo>
                  <a:pt x="1551533" y="297180"/>
                </a:lnTo>
                <a:lnTo>
                  <a:pt x="1479918" y="297180"/>
                </a:lnTo>
                <a:lnTo>
                  <a:pt x="1444879" y="298450"/>
                </a:lnTo>
                <a:lnTo>
                  <a:pt x="1427657" y="298450"/>
                </a:lnTo>
                <a:lnTo>
                  <a:pt x="1393507" y="302260"/>
                </a:lnTo>
                <a:lnTo>
                  <a:pt x="1376299" y="302260"/>
                </a:lnTo>
                <a:lnTo>
                  <a:pt x="1168273" y="317500"/>
                </a:lnTo>
                <a:lnTo>
                  <a:pt x="875868" y="334010"/>
                </a:lnTo>
                <a:lnTo>
                  <a:pt x="828040" y="335280"/>
                </a:lnTo>
                <a:lnTo>
                  <a:pt x="674243" y="345440"/>
                </a:lnTo>
                <a:lnTo>
                  <a:pt x="636143" y="346710"/>
                </a:lnTo>
                <a:lnTo>
                  <a:pt x="616331" y="346710"/>
                </a:lnTo>
                <a:lnTo>
                  <a:pt x="607568" y="349250"/>
                </a:lnTo>
                <a:lnTo>
                  <a:pt x="604774" y="347980"/>
                </a:lnTo>
                <a:lnTo>
                  <a:pt x="603377" y="346710"/>
                </a:lnTo>
                <a:lnTo>
                  <a:pt x="600456" y="345440"/>
                </a:lnTo>
                <a:lnTo>
                  <a:pt x="599059" y="345440"/>
                </a:lnTo>
                <a:lnTo>
                  <a:pt x="596773" y="342900"/>
                </a:lnTo>
                <a:lnTo>
                  <a:pt x="596011" y="340360"/>
                </a:lnTo>
                <a:lnTo>
                  <a:pt x="595122" y="339090"/>
                </a:lnTo>
                <a:lnTo>
                  <a:pt x="595630" y="337820"/>
                </a:lnTo>
                <a:lnTo>
                  <a:pt x="594741" y="335280"/>
                </a:lnTo>
                <a:lnTo>
                  <a:pt x="593979" y="334010"/>
                </a:lnTo>
                <a:lnTo>
                  <a:pt x="594487" y="331470"/>
                </a:lnTo>
                <a:lnTo>
                  <a:pt x="593598" y="330200"/>
                </a:lnTo>
                <a:lnTo>
                  <a:pt x="594233" y="328930"/>
                </a:lnTo>
                <a:lnTo>
                  <a:pt x="594741" y="327660"/>
                </a:lnTo>
                <a:lnTo>
                  <a:pt x="595249" y="325120"/>
                </a:lnTo>
                <a:lnTo>
                  <a:pt x="595884" y="323850"/>
                </a:lnTo>
                <a:lnTo>
                  <a:pt x="596392" y="322580"/>
                </a:lnTo>
                <a:lnTo>
                  <a:pt x="598043" y="318770"/>
                </a:lnTo>
                <a:lnTo>
                  <a:pt x="601218" y="314960"/>
                </a:lnTo>
                <a:lnTo>
                  <a:pt x="604266" y="311150"/>
                </a:lnTo>
                <a:lnTo>
                  <a:pt x="609981" y="306070"/>
                </a:lnTo>
                <a:lnTo>
                  <a:pt x="615886" y="300990"/>
                </a:lnTo>
                <a:lnTo>
                  <a:pt x="622160" y="294640"/>
                </a:lnTo>
                <a:lnTo>
                  <a:pt x="629031" y="289560"/>
                </a:lnTo>
                <a:lnTo>
                  <a:pt x="657098" y="267970"/>
                </a:lnTo>
                <a:lnTo>
                  <a:pt x="683895" y="245110"/>
                </a:lnTo>
                <a:lnTo>
                  <a:pt x="697598" y="233680"/>
                </a:lnTo>
                <a:lnTo>
                  <a:pt x="711073" y="220980"/>
                </a:lnTo>
                <a:lnTo>
                  <a:pt x="775030" y="170180"/>
                </a:lnTo>
                <a:lnTo>
                  <a:pt x="852309" y="105410"/>
                </a:lnTo>
                <a:lnTo>
                  <a:pt x="866673" y="93980"/>
                </a:lnTo>
                <a:lnTo>
                  <a:pt x="880808" y="81280"/>
                </a:lnTo>
                <a:lnTo>
                  <a:pt x="894461" y="68580"/>
                </a:lnTo>
                <a:lnTo>
                  <a:pt x="896366" y="68580"/>
                </a:lnTo>
                <a:lnTo>
                  <a:pt x="898906" y="66040"/>
                </a:lnTo>
                <a:lnTo>
                  <a:pt x="899414" y="64770"/>
                </a:lnTo>
                <a:lnTo>
                  <a:pt x="901446" y="63500"/>
                </a:lnTo>
                <a:lnTo>
                  <a:pt x="901954" y="62230"/>
                </a:lnTo>
                <a:lnTo>
                  <a:pt x="902589" y="60960"/>
                </a:lnTo>
                <a:lnTo>
                  <a:pt x="903605" y="58420"/>
                </a:lnTo>
                <a:lnTo>
                  <a:pt x="906780" y="54610"/>
                </a:lnTo>
                <a:lnTo>
                  <a:pt x="907542" y="39370"/>
                </a:lnTo>
                <a:lnTo>
                  <a:pt x="905764" y="35560"/>
                </a:lnTo>
                <a:lnTo>
                  <a:pt x="904621" y="30480"/>
                </a:lnTo>
                <a:lnTo>
                  <a:pt x="903732" y="27940"/>
                </a:lnTo>
                <a:lnTo>
                  <a:pt x="902843" y="26670"/>
                </a:lnTo>
                <a:lnTo>
                  <a:pt x="902081" y="24130"/>
                </a:lnTo>
                <a:lnTo>
                  <a:pt x="900557" y="24130"/>
                </a:lnTo>
                <a:lnTo>
                  <a:pt x="901192" y="22860"/>
                </a:lnTo>
                <a:lnTo>
                  <a:pt x="899795" y="21590"/>
                </a:lnTo>
                <a:lnTo>
                  <a:pt x="898271" y="21590"/>
                </a:lnTo>
                <a:lnTo>
                  <a:pt x="898906" y="20320"/>
                </a:lnTo>
                <a:lnTo>
                  <a:pt x="897509" y="19050"/>
                </a:lnTo>
                <a:lnTo>
                  <a:pt x="896620" y="17780"/>
                </a:lnTo>
                <a:lnTo>
                  <a:pt x="894334" y="15240"/>
                </a:lnTo>
                <a:lnTo>
                  <a:pt x="892937" y="13970"/>
                </a:lnTo>
                <a:lnTo>
                  <a:pt x="890651" y="11430"/>
                </a:lnTo>
                <a:lnTo>
                  <a:pt x="887857" y="10160"/>
                </a:lnTo>
                <a:lnTo>
                  <a:pt x="885571" y="7620"/>
                </a:lnTo>
                <a:lnTo>
                  <a:pt x="882650" y="6350"/>
                </a:lnTo>
                <a:lnTo>
                  <a:pt x="879856" y="6350"/>
                </a:lnTo>
                <a:lnTo>
                  <a:pt x="877062" y="5080"/>
                </a:lnTo>
                <a:lnTo>
                  <a:pt x="875538" y="3810"/>
                </a:lnTo>
                <a:lnTo>
                  <a:pt x="867918" y="2540"/>
                </a:lnTo>
                <a:lnTo>
                  <a:pt x="858901" y="1270"/>
                </a:lnTo>
                <a:lnTo>
                  <a:pt x="850646" y="1270"/>
                </a:lnTo>
                <a:lnTo>
                  <a:pt x="844423" y="0"/>
                </a:lnTo>
                <a:lnTo>
                  <a:pt x="830961" y="1270"/>
                </a:lnTo>
                <a:lnTo>
                  <a:pt x="809752" y="1270"/>
                </a:lnTo>
                <a:lnTo>
                  <a:pt x="789940" y="2540"/>
                </a:lnTo>
                <a:lnTo>
                  <a:pt x="781685" y="2540"/>
                </a:lnTo>
                <a:lnTo>
                  <a:pt x="775462" y="1270"/>
                </a:lnTo>
                <a:lnTo>
                  <a:pt x="768731" y="1270"/>
                </a:lnTo>
                <a:lnTo>
                  <a:pt x="758685" y="2540"/>
                </a:lnTo>
                <a:lnTo>
                  <a:pt x="717588" y="2540"/>
                </a:lnTo>
                <a:lnTo>
                  <a:pt x="707466" y="3810"/>
                </a:lnTo>
                <a:lnTo>
                  <a:pt x="686181" y="3810"/>
                </a:lnTo>
                <a:lnTo>
                  <a:pt x="604418" y="11430"/>
                </a:lnTo>
                <a:lnTo>
                  <a:pt x="481609" y="26670"/>
                </a:lnTo>
                <a:lnTo>
                  <a:pt x="440143" y="33020"/>
                </a:lnTo>
                <a:lnTo>
                  <a:pt x="398729" y="40640"/>
                </a:lnTo>
                <a:lnTo>
                  <a:pt x="357632" y="46990"/>
                </a:lnTo>
                <a:lnTo>
                  <a:pt x="236270" y="73660"/>
                </a:lnTo>
                <a:lnTo>
                  <a:pt x="196215" y="85090"/>
                </a:lnTo>
                <a:lnTo>
                  <a:pt x="176720" y="90170"/>
                </a:lnTo>
                <a:lnTo>
                  <a:pt x="156083" y="95250"/>
                </a:lnTo>
                <a:lnTo>
                  <a:pt x="146469" y="97790"/>
                </a:lnTo>
                <a:lnTo>
                  <a:pt x="126860" y="105410"/>
                </a:lnTo>
                <a:lnTo>
                  <a:pt x="116967" y="107950"/>
                </a:lnTo>
                <a:lnTo>
                  <a:pt x="110109" y="109220"/>
                </a:lnTo>
                <a:lnTo>
                  <a:pt x="104267" y="111760"/>
                </a:lnTo>
                <a:lnTo>
                  <a:pt x="96901" y="114300"/>
                </a:lnTo>
                <a:lnTo>
                  <a:pt x="77724" y="120650"/>
                </a:lnTo>
                <a:lnTo>
                  <a:pt x="68122" y="123190"/>
                </a:lnTo>
                <a:lnTo>
                  <a:pt x="48818" y="130810"/>
                </a:lnTo>
                <a:lnTo>
                  <a:pt x="39370" y="135890"/>
                </a:lnTo>
                <a:lnTo>
                  <a:pt x="30772" y="139700"/>
                </a:lnTo>
                <a:lnTo>
                  <a:pt x="22733" y="144780"/>
                </a:lnTo>
                <a:lnTo>
                  <a:pt x="15252" y="149860"/>
                </a:lnTo>
                <a:lnTo>
                  <a:pt x="8382" y="156210"/>
                </a:lnTo>
                <a:lnTo>
                  <a:pt x="7874" y="157480"/>
                </a:lnTo>
                <a:lnTo>
                  <a:pt x="7239" y="160020"/>
                </a:lnTo>
                <a:lnTo>
                  <a:pt x="5334" y="160020"/>
                </a:lnTo>
                <a:lnTo>
                  <a:pt x="4826" y="161290"/>
                </a:lnTo>
                <a:lnTo>
                  <a:pt x="4191" y="162560"/>
                </a:lnTo>
                <a:lnTo>
                  <a:pt x="3683" y="165100"/>
                </a:lnTo>
                <a:lnTo>
                  <a:pt x="3048" y="166370"/>
                </a:lnTo>
                <a:lnTo>
                  <a:pt x="2032" y="168910"/>
                </a:lnTo>
                <a:lnTo>
                  <a:pt x="508" y="168910"/>
                </a:lnTo>
                <a:lnTo>
                  <a:pt x="0" y="170180"/>
                </a:lnTo>
                <a:lnTo>
                  <a:pt x="1397" y="170180"/>
                </a:lnTo>
                <a:lnTo>
                  <a:pt x="381" y="172720"/>
                </a:lnTo>
                <a:lnTo>
                  <a:pt x="1778" y="173990"/>
                </a:lnTo>
                <a:lnTo>
                  <a:pt x="2540" y="175260"/>
                </a:lnTo>
                <a:lnTo>
                  <a:pt x="4064" y="176530"/>
                </a:lnTo>
                <a:lnTo>
                  <a:pt x="5461" y="176530"/>
                </a:lnTo>
                <a:lnTo>
                  <a:pt x="7366" y="175260"/>
                </a:lnTo>
                <a:lnTo>
                  <a:pt x="9398" y="175260"/>
                </a:lnTo>
                <a:lnTo>
                  <a:pt x="9906" y="173990"/>
                </a:lnTo>
                <a:lnTo>
                  <a:pt x="11938" y="172720"/>
                </a:lnTo>
                <a:lnTo>
                  <a:pt x="14655" y="167640"/>
                </a:lnTo>
                <a:lnTo>
                  <a:pt x="18669" y="162560"/>
                </a:lnTo>
                <a:lnTo>
                  <a:pt x="24003" y="157480"/>
                </a:lnTo>
                <a:lnTo>
                  <a:pt x="37515" y="149860"/>
                </a:lnTo>
                <a:lnTo>
                  <a:pt x="45123" y="147320"/>
                </a:lnTo>
                <a:lnTo>
                  <a:pt x="53289" y="143510"/>
                </a:lnTo>
                <a:lnTo>
                  <a:pt x="78841" y="135890"/>
                </a:lnTo>
                <a:lnTo>
                  <a:pt x="87731" y="132080"/>
                </a:lnTo>
                <a:lnTo>
                  <a:pt x="97028" y="130810"/>
                </a:lnTo>
                <a:lnTo>
                  <a:pt x="105714" y="127000"/>
                </a:lnTo>
                <a:lnTo>
                  <a:pt x="123583" y="121920"/>
                </a:lnTo>
                <a:lnTo>
                  <a:pt x="132207" y="119380"/>
                </a:lnTo>
                <a:lnTo>
                  <a:pt x="168122" y="109220"/>
                </a:lnTo>
                <a:lnTo>
                  <a:pt x="205105" y="100330"/>
                </a:lnTo>
                <a:lnTo>
                  <a:pt x="222872" y="95250"/>
                </a:lnTo>
                <a:lnTo>
                  <a:pt x="241020" y="91440"/>
                </a:lnTo>
                <a:lnTo>
                  <a:pt x="259334" y="88900"/>
                </a:lnTo>
                <a:lnTo>
                  <a:pt x="296189" y="81280"/>
                </a:lnTo>
                <a:lnTo>
                  <a:pt x="333082" y="74930"/>
                </a:lnTo>
                <a:lnTo>
                  <a:pt x="351663" y="71120"/>
                </a:lnTo>
                <a:lnTo>
                  <a:pt x="390017" y="64770"/>
                </a:lnTo>
                <a:lnTo>
                  <a:pt x="465696" y="54610"/>
                </a:lnTo>
                <a:lnTo>
                  <a:pt x="503453" y="48260"/>
                </a:lnTo>
                <a:lnTo>
                  <a:pt x="541261" y="44450"/>
                </a:lnTo>
                <a:lnTo>
                  <a:pt x="579247" y="39370"/>
                </a:lnTo>
                <a:lnTo>
                  <a:pt x="694486" y="31750"/>
                </a:lnTo>
                <a:lnTo>
                  <a:pt x="733044" y="30480"/>
                </a:lnTo>
                <a:lnTo>
                  <a:pt x="816356" y="30480"/>
                </a:lnTo>
                <a:lnTo>
                  <a:pt x="822579" y="31750"/>
                </a:lnTo>
                <a:lnTo>
                  <a:pt x="830834" y="31750"/>
                </a:lnTo>
                <a:lnTo>
                  <a:pt x="838962" y="30480"/>
                </a:lnTo>
                <a:lnTo>
                  <a:pt x="845820" y="30480"/>
                </a:lnTo>
                <a:lnTo>
                  <a:pt x="853440" y="31750"/>
                </a:lnTo>
                <a:lnTo>
                  <a:pt x="857758" y="33020"/>
                </a:lnTo>
                <a:lnTo>
                  <a:pt x="861060" y="33020"/>
                </a:lnTo>
                <a:lnTo>
                  <a:pt x="865378" y="34290"/>
                </a:lnTo>
                <a:lnTo>
                  <a:pt x="868172" y="35560"/>
                </a:lnTo>
                <a:lnTo>
                  <a:pt x="869569" y="36830"/>
                </a:lnTo>
                <a:lnTo>
                  <a:pt x="869061" y="38100"/>
                </a:lnTo>
                <a:lnTo>
                  <a:pt x="870458" y="38100"/>
                </a:lnTo>
                <a:lnTo>
                  <a:pt x="871855" y="39370"/>
                </a:lnTo>
                <a:lnTo>
                  <a:pt x="871347" y="40640"/>
                </a:lnTo>
                <a:lnTo>
                  <a:pt x="872744" y="40640"/>
                </a:lnTo>
                <a:lnTo>
                  <a:pt x="872236" y="41910"/>
                </a:lnTo>
                <a:lnTo>
                  <a:pt x="871601" y="43180"/>
                </a:lnTo>
                <a:lnTo>
                  <a:pt x="865174" y="48260"/>
                </a:lnTo>
                <a:lnTo>
                  <a:pt x="859256" y="53340"/>
                </a:lnTo>
                <a:lnTo>
                  <a:pt x="853605" y="57150"/>
                </a:lnTo>
                <a:lnTo>
                  <a:pt x="847979" y="62230"/>
                </a:lnTo>
                <a:lnTo>
                  <a:pt x="841248" y="67310"/>
                </a:lnTo>
                <a:lnTo>
                  <a:pt x="834707" y="72390"/>
                </a:lnTo>
                <a:lnTo>
                  <a:pt x="828548" y="76200"/>
                </a:lnTo>
                <a:lnTo>
                  <a:pt x="822960" y="81280"/>
                </a:lnTo>
                <a:lnTo>
                  <a:pt x="810501" y="90170"/>
                </a:lnTo>
                <a:lnTo>
                  <a:pt x="785837" y="110490"/>
                </a:lnTo>
                <a:lnTo>
                  <a:pt x="773684" y="119380"/>
                </a:lnTo>
                <a:lnTo>
                  <a:pt x="750011" y="138430"/>
                </a:lnTo>
                <a:lnTo>
                  <a:pt x="725487" y="157480"/>
                </a:lnTo>
                <a:lnTo>
                  <a:pt x="699808" y="177800"/>
                </a:lnTo>
                <a:lnTo>
                  <a:pt x="672719" y="198120"/>
                </a:lnTo>
                <a:lnTo>
                  <a:pt x="612013" y="245110"/>
                </a:lnTo>
                <a:lnTo>
                  <a:pt x="604608" y="251460"/>
                </a:lnTo>
                <a:lnTo>
                  <a:pt x="596811" y="256540"/>
                </a:lnTo>
                <a:lnTo>
                  <a:pt x="588810" y="262890"/>
                </a:lnTo>
                <a:lnTo>
                  <a:pt x="580771" y="270510"/>
                </a:lnTo>
                <a:lnTo>
                  <a:pt x="575183" y="276860"/>
                </a:lnTo>
                <a:lnTo>
                  <a:pt x="568706" y="280670"/>
                </a:lnTo>
                <a:lnTo>
                  <a:pt x="564007" y="289560"/>
                </a:lnTo>
                <a:lnTo>
                  <a:pt x="559536" y="294640"/>
                </a:lnTo>
                <a:lnTo>
                  <a:pt x="555586" y="300990"/>
                </a:lnTo>
                <a:lnTo>
                  <a:pt x="552361" y="308610"/>
                </a:lnTo>
                <a:lnTo>
                  <a:pt x="550037" y="316230"/>
                </a:lnTo>
                <a:lnTo>
                  <a:pt x="547751" y="322580"/>
                </a:lnTo>
                <a:lnTo>
                  <a:pt x="546989" y="328930"/>
                </a:lnTo>
                <a:lnTo>
                  <a:pt x="548132" y="334010"/>
                </a:lnTo>
                <a:lnTo>
                  <a:pt x="548386" y="337820"/>
                </a:lnTo>
                <a:lnTo>
                  <a:pt x="548767" y="340360"/>
                </a:lnTo>
                <a:lnTo>
                  <a:pt x="547624" y="342900"/>
                </a:lnTo>
                <a:lnTo>
                  <a:pt x="548513" y="345440"/>
                </a:lnTo>
                <a:lnTo>
                  <a:pt x="548767" y="349250"/>
                </a:lnTo>
                <a:lnTo>
                  <a:pt x="551053" y="351790"/>
                </a:lnTo>
                <a:lnTo>
                  <a:pt x="551688" y="358140"/>
                </a:lnTo>
                <a:lnTo>
                  <a:pt x="554228" y="364490"/>
                </a:lnTo>
                <a:lnTo>
                  <a:pt x="557403" y="368300"/>
                </a:lnTo>
                <a:lnTo>
                  <a:pt x="561467" y="374650"/>
                </a:lnTo>
                <a:lnTo>
                  <a:pt x="565912" y="379730"/>
                </a:lnTo>
                <a:lnTo>
                  <a:pt x="569722" y="383540"/>
                </a:lnTo>
                <a:lnTo>
                  <a:pt x="579882" y="391160"/>
                </a:lnTo>
                <a:lnTo>
                  <a:pt x="584200" y="392430"/>
                </a:lnTo>
                <a:lnTo>
                  <a:pt x="585597" y="392430"/>
                </a:lnTo>
                <a:lnTo>
                  <a:pt x="586994" y="393700"/>
                </a:lnTo>
                <a:lnTo>
                  <a:pt x="605663" y="394970"/>
                </a:lnTo>
                <a:lnTo>
                  <a:pt x="627380" y="393700"/>
                </a:lnTo>
                <a:lnTo>
                  <a:pt x="703707" y="391160"/>
                </a:lnTo>
                <a:lnTo>
                  <a:pt x="895832" y="381000"/>
                </a:lnTo>
                <a:lnTo>
                  <a:pt x="943991" y="377190"/>
                </a:lnTo>
                <a:lnTo>
                  <a:pt x="1397139" y="349250"/>
                </a:lnTo>
                <a:lnTo>
                  <a:pt x="1482598" y="344170"/>
                </a:lnTo>
                <a:lnTo>
                  <a:pt x="1541907" y="341630"/>
                </a:lnTo>
                <a:lnTo>
                  <a:pt x="1599311" y="341630"/>
                </a:lnTo>
                <a:lnTo>
                  <a:pt x="1607985" y="342900"/>
                </a:lnTo>
                <a:lnTo>
                  <a:pt x="1625447" y="342900"/>
                </a:lnTo>
                <a:lnTo>
                  <a:pt x="1629079" y="341630"/>
                </a:lnTo>
                <a:lnTo>
                  <a:pt x="1632712" y="340360"/>
                </a:lnTo>
                <a:lnTo>
                  <a:pt x="1638046" y="339090"/>
                </a:lnTo>
                <a:lnTo>
                  <a:pt x="1649857" y="334010"/>
                </a:lnTo>
                <a:lnTo>
                  <a:pt x="1652397" y="331470"/>
                </a:lnTo>
                <a:lnTo>
                  <a:pt x="1656842" y="327660"/>
                </a:lnTo>
                <a:close/>
              </a:path>
              <a:path w="1916429" h="613410">
                <a:moveTo>
                  <a:pt x="1916176" y="276225"/>
                </a:moveTo>
                <a:lnTo>
                  <a:pt x="1912112" y="269748"/>
                </a:lnTo>
                <a:lnTo>
                  <a:pt x="1911858" y="266319"/>
                </a:lnTo>
                <a:lnTo>
                  <a:pt x="1910969" y="264414"/>
                </a:lnTo>
                <a:lnTo>
                  <a:pt x="1910080" y="262382"/>
                </a:lnTo>
                <a:lnTo>
                  <a:pt x="1908683" y="261874"/>
                </a:lnTo>
                <a:lnTo>
                  <a:pt x="1907921" y="259842"/>
                </a:lnTo>
                <a:lnTo>
                  <a:pt x="1907032" y="257937"/>
                </a:lnTo>
                <a:lnTo>
                  <a:pt x="1904238" y="256794"/>
                </a:lnTo>
                <a:lnTo>
                  <a:pt x="1898523" y="254635"/>
                </a:lnTo>
                <a:lnTo>
                  <a:pt x="1856486" y="233299"/>
                </a:lnTo>
                <a:lnTo>
                  <a:pt x="1850771" y="231140"/>
                </a:lnTo>
                <a:lnTo>
                  <a:pt x="1849374" y="230632"/>
                </a:lnTo>
                <a:lnTo>
                  <a:pt x="1847977" y="229997"/>
                </a:lnTo>
                <a:lnTo>
                  <a:pt x="1840992" y="227330"/>
                </a:lnTo>
                <a:lnTo>
                  <a:pt x="1826895" y="221742"/>
                </a:lnTo>
                <a:lnTo>
                  <a:pt x="1799463" y="212725"/>
                </a:lnTo>
                <a:lnTo>
                  <a:pt x="1756829" y="197205"/>
                </a:lnTo>
                <a:lnTo>
                  <a:pt x="1713738" y="182626"/>
                </a:lnTo>
                <a:lnTo>
                  <a:pt x="1634490" y="156718"/>
                </a:lnTo>
                <a:lnTo>
                  <a:pt x="1504048" y="121894"/>
                </a:lnTo>
                <a:lnTo>
                  <a:pt x="1460627" y="115189"/>
                </a:lnTo>
                <a:lnTo>
                  <a:pt x="1456182" y="118364"/>
                </a:lnTo>
                <a:lnTo>
                  <a:pt x="1453007" y="122047"/>
                </a:lnTo>
                <a:lnTo>
                  <a:pt x="1449197" y="123825"/>
                </a:lnTo>
                <a:lnTo>
                  <a:pt x="1447419" y="128016"/>
                </a:lnTo>
                <a:lnTo>
                  <a:pt x="1442466" y="132715"/>
                </a:lnTo>
                <a:lnTo>
                  <a:pt x="1441958" y="142240"/>
                </a:lnTo>
                <a:lnTo>
                  <a:pt x="1446530" y="147320"/>
                </a:lnTo>
                <a:lnTo>
                  <a:pt x="1449578" y="151765"/>
                </a:lnTo>
                <a:lnTo>
                  <a:pt x="1453896" y="153416"/>
                </a:lnTo>
                <a:lnTo>
                  <a:pt x="1459484" y="155702"/>
                </a:lnTo>
                <a:lnTo>
                  <a:pt x="1462278" y="156718"/>
                </a:lnTo>
                <a:lnTo>
                  <a:pt x="1463675" y="157353"/>
                </a:lnTo>
                <a:lnTo>
                  <a:pt x="1475879" y="161099"/>
                </a:lnTo>
                <a:lnTo>
                  <a:pt x="1500606" y="169354"/>
                </a:lnTo>
                <a:lnTo>
                  <a:pt x="1512824" y="173101"/>
                </a:lnTo>
                <a:lnTo>
                  <a:pt x="1519212" y="175348"/>
                </a:lnTo>
                <a:lnTo>
                  <a:pt x="1525790" y="177190"/>
                </a:lnTo>
                <a:lnTo>
                  <a:pt x="1532483" y="178765"/>
                </a:lnTo>
                <a:lnTo>
                  <a:pt x="1539240" y="180213"/>
                </a:lnTo>
                <a:lnTo>
                  <a:pt x="1576197" y="189611"/>
                </a:lnTo>
                <a:lnTo>
                  <a:pt x="1586090" y="192290"/>
                </a:lnTo>
                <a:lnTo>
                  <a:pt x="1595831" y="195046"/>
                </a:lnTo>
                <a:lnTo>
                  <a:pt x="1605216" y="197942"/>
                </a:lnTo>
                <a:lnTo>
                  <a:pt x="1614043" y="201041"/>
                </a:lnTo>
                <a:lnTo>
                  <a:pt x="1652270" y="211074"/>
                </a:lnTo>
                <a:lnTo>
                  <a:pt x="1673783" y="218516"/>
                </a:lnTo>
                <a:lnTo>
                  <a:pt x="1716595" y="233819"/>
                </a:lnTo>
                <a:lnTo>
                  <a:pt x="1738122" y="241173"/>
                </a:lnTo>
                <a:lnTo>
                  <a:pt x="1751926" y="246367"/>
                </a:lnTo>
                <a:lnTo>
                  <a:pt x="1779803" y="256133"/>
                </a:lnTo>
                <a:lnTo>
                  <a:pt x="1793621" y="261239"/>
                </a:lnTo>
                <a:lnTo>
                  <a:pt x="1820926" y="270256"/>
                </a:lnTo>
                <a:lnTo>
                  <a:pt x="1835658" y="274320"/>
                </a:lnTo>
                <a:lnTo>
                  <a:pt x="1844167" y="277622"/>
                </a:lnTo>
                <a:lnTo>
                  <a:pt x="1851660" y="278892"/>
                </a:lnTo>
                <a:lnTo>
                  <a:pt x="1855978" y="280543"/>
                </a:lnTo>
                <a:lnTo>
                  <a:pt x="1857375" y="281178"/>
                </a:lnTo>
                <a:lnTo>
                  <a:pt x="1858772" y="281686"/>
                </a:lnTo>
                <a:lnTo>
                  <a:pt x="1861566" y="282829"/>
                </a:lnTo>
                <a:lnTo>
                  <a:pt x="1862455" y="284734"/>
                </a:lnTo>
                <a:lnTo>
                  <a:pt x="1863344" y="286766"/>
                </a:lnTo>
                <a:lnTo>
                  <a:pt x="1864106" y="288671"/>
                </a:lnTo>
                <a:lnTo>
                  <a:pt x="1863090" y="291465"/>
                </a:lnTo>
                <a:lnTo>
                  <a:pt x="1862455" y="292989"/>
                </a:lnTo>
                <a:lnTo>
                  <a:pt x="1860042" y="295275"/>
                </a:lnTo>
                <a:lnTo>
                  <a:pt x="1859407" y="296672"/>
                </a:lnTo>
                <a:lnTo>
                  <a:pt x="1857502" y="297561"/>
                </a:lnTo>
                <a:lnTo>
                  <a:pt x="1851914" y="303530"/>
                </a:lnTo>
                <a:lnTo>
                  <a:pt x="1848866" y="307213"/>
                </a:lnTo>
                <a:lnTo>
                  <a:pt x="1844294" y="310388"/>
                </a:lnTo>
                <a:lnTo>
                  <a:pt x="1837309" y="315849"/>
                </a:lnTo>
                <a:lnTo>
                  <a:pt x="1831721" y="321818"/>
                </a:lnTo>
                <a:lnTo>
                  <a:pt x="1826133" y="327914"/>
                </a:lnTo>
                <a:lnTo>
                  <a:pt x="1814703" y="338455"/>
                </a:lnTo>
                <a:lnTo>
                  <a:pt x="1803146" y="349389"/>
                </a:lnTo>
                <a:lnTo>
                  <a:pt x="1791474" y="360603"/>
                </a:lnTo>
                <a:lnTo>
                  <a:pt x="1779778" y="371983"/>
                </a:lnTo>
                <a:lnTo>
                  <a:pt x="1767979" y="382104"/>
                </a:lnTo>
                <a:lnTo>
                  <a:pt x="1755533" y="391985"/>
                </a:lnTo>
                <a:lnTo>
                  <a:pt x="1742821" y="401777"/>
                </a:lnTo>
                <a:lnTo>
                  <a:pt x="1730248" y="411607"/>
                </a:lnTo>
                <a:lnTo>
                  <a:pt x="1718310" y="421703"/>
                </a:lnTo>
                <a:lnTo>
                  <a:pt x="1706981" y="432181"/>
                </a:lnTo>
                <a:lnTo>
                  <a:pt x="1695831" y="443039"/>
                </a:lnTo>
                <a:lnTo>
                  <a:pt x="1684401" y="454279"/>
                </a:lnTo>
                <a:lnTo>
                  <a:pt x="1637157" y="496316"/>
                </a:lnTo>
                <a:lnTo>
                  <a:pt x="1613852" y="519010"/>
                </a:lnTo>
                <a:lnTo>
                  <a:pt x="1602676" y="530136"/>
                </a:lnTo>
                <a:lnTo>
                  <a:pt x="1592072" y="541020"/>
                </a:lnTo>
                <a:lnTo>
                  <a:pt x="1581200" y="552742"/>
                </a:lnTo>
                <a:lnTo>
                  <a:pt x="1570202" y="564388"/>
                </a:lnTo>
                <a:lnTo>
                  <a:pt x="1559471" y="576135"/>
                </a:lnTo>
                <a:lnTo>
                  <a:pt x="1549400" y="588137"/>
                </a:lnTo>
                <a:lnTo>
                  <a:pt x="1544828" y="591312"/>
                </a:lnTo>
                <a:lnTo>
                  <a:pt x="1541780" y="594995"/>
                </a:lnTo>
                <a:lnTo>
                  <a:pt x="1538224" y="600202"/>
                </a:lnTo>
                <a:lnTo>
                  <a:pt x="1535684" y="602488"/>
                </a:lnTo>
                <a:lnTo>
                  <a:pt x="1535176" y="603897"/>
                </a:lnTo>
                <a:lnTo>
                  <a:pt x="1533144" y="604774"/>
                </a:lnTo>
                <a:lnTo>
                  <a:pt x="1532636" y="606171"/>
                </a:lnTo>
                <a:lnTo>
                  <a:pt x="1534033" y="606679"/>
                </a:lnTo>
                <a:lnTo>
                  <a:pt x="1533525" y="608076"/>
                </a:lnTo>
                <a:lnTo>
                  <a:pt x="1534922" y="608711"/>
                </a:lnTo>
                <a:lnTo>
                  <a:pt x="1535684" y="610628"/>
                </a:lnTo>
                <a:lnTo>
                  <a:pt x="1537208" y="611251"/>
                </a:lnTo>
                <a:lnTo>
                  <a:pt x="1540002" y="612267"/>
                </a:lnTo>
                <a:lnTo>
                  <a:pt x="1541399" y="612902"/>
                </a:lnTo>
                <a:lnTo>
                  <a:pt x="1541907" y="611390"/>
                </a:lnTo>
                <a:lnTo>
                  <a:pt x="1583347" y="572770"/>
                </a:lnTo>
                <a:lnTo>
                  <a:pt x="1604670" y="553516"/>
                </a:lnTo>
                <a:lnTo>
                  <a:pt x="1626997" y="534924"/>
                </a:lnTo>
                <a:lnTo>
                  <a:pt x="1632534" y="530009"/>
                </a:lnTo>
                <a:lnTo>
                  <a:pt x="1643468" y="520674"/>
                </a:lnTo>
                <a:lnTo>
                  <a:pt x="1649095" y="515747"/>
                </a:lnTo>
                <a:lnTo>
                  <a:pt x="1672590" y="497078"/>
                </a:lnTo>
                <a:lnTo>
                  <a:pt x="1694446" y="478409"/>
                </a:lnTo>
                <a:lnTo>
                  <a:pt x="1705533" y="468718"/>
                </a:lnTo>
                <a:lnTo>
                  <a:pt x="1716786" y="458597"/>
                </a:lnTo>
                <a:lnTo>
                  <a:pt x="1727873" y="449465"/>
                </a:lnTo>
                <a:lnTo>
                  <a:pt x="1750644" y="431419"/>
                </a:lnTo>
                <a:lnTo>
                  <a:pt x="1761744" y="422275"/>
                </a:lnTo>
                <a:lnTo>
                  <a:pt x="1768182" y="417652"/>
                </a:lnTo>
                <a:lnTo>
                  <a:pt x="1780311" y="408749"/>
                </a:lnTo>
                <a:lnTo>
                  <a:pt x="1786763" y="404114"/>
                </a:lnTo>
                <a:lnTo>
                  <a:pt x="1792757" y="399503"/>
                </a:lnTo>
                <a:lnTo>
                  <a:pt x="1799945" y="394131"/>
                </a:lnTo>
                <a:lnTo>
                  <a:pt x="1807883" y="388454"/>
                </a:lnTo>
                <a:lnTo>
                  <a:pt x="1816100" y="382905"/>
                </a:lnTo>
                <a:lnTo>
                  <a:pt x="1825917" y="375691"/>
                </a:lnTo>
                <a:lnTo>
                  <a:pt x="1835162" y="368414"/>
                </a:lnTo>
                <a:lnTo>
                  <a:pt x="1843760" y="361213"/>
                </a:lnTo>
                <a:lnTo>
                  <a:pt x="1851660" y="354203"/>
                </a:lnTo>
                <a:lnTo>
                  <a:pt x="1863420" y="345249"/>
                </a:lnTo>
                <a:lnTo>
                  <a:pt x="1874964" y="336067"/>
                </a:lnTo>
                <a:lnTo>
                  <a:pt x="1898650" y="316865"/>
                </a:lnTo>
                <a:lnTo>
                  <a:pt x="1907921" y="305689"/>
                </a:lnTo>
                <a:lnTo>
                  <a:pt x="1908937" y="302895"/>
                </a:lnTo>
                <a:lnTo>
                  <a:pt x="1909572" y="301498"/>
                </a:lnTo>
                <a:lnTo>
                  <a:pt x="1912112" y="299212"/>
                </a:lnTo>
                <a:lnTo>
                  <a:pt x="1912658" y="297561"/>
                </a:lnTo>
                <a:lnTo>
                  <a:pt x="1913128" y="296291"/>
                </a:lnTo>
                <a:lnTo>
                  <a:pt x="1913763" y="294894"/>
                </a:lnTo>
                <a:lnTo>
                  <a:pt x="1914779" y="292100"/>
                </a:lnTo>
                <a:lnTo>
                  <a:pt x="1915668" y="285877"/>
                </a:lnTo>
                <a:lnTo>
                  <a:pt x="1916176" y="276225"/>
                </a:lnTo>
                <a:close/>
              </a:path>
            </a:pathLst>
          </a:custGeom>
          <a:solidFill>
            <a:srgbClr val="EF6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9927" y="1334605"/>
            <a:ext cx="5962650" cy="5538635"/>
          </a:xfrm>
          <a:prstGeom prst="rect">
            <a:avLst/>
          </a:prstGeom>
        </p:spPr>
      </p:pic>
      <p:sp>
        <p:nvSpPr>
          <p:cNvPr id="15367" name="Rectángulo 13"/>
          <p:cNvSpPr>
            <a:spLocks noChangeArrowheads="1"/>
          </p:cNvSpPr>
          <p:nvPr/>
        </p:nvSpPr>
        <p:spPr bwMode="auto">
          <a:xfrm>
            <a:off x="281623" y="191453"/>
            <a:ext cx="835530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None/>
              <a:defRPr/>
            </a:pPr>
            <a:r>
              <a:rPr lang="es-CO" altLang="es-CO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Cumplimiento </a:t>
            </a:r>
            <a:r>
              <a:rPr lang="es-CO" altLang="es-CO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objetivos y política SG-SST</a:t>
            </a:r>
            <a:endParaRPr lang="es-ES" altLang="es-CO" dirty="0" smtClean="0">
              <a:solidFill>
                <a:schemeClr val="bg1">
                  <a:lumMod val="50000"/>
                </a:schemeClr>
              </a:solidFill>
              <a:latin typeface="Arial Black" panose="020B0604020202020204" pitchFamily="34" charset="0"/>
              <a:sym typeface="Arial Black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 Black" panose="020B0604020202020204" pitchFamily="34" charset="0"/>
              <a:buNone/>
              <a:defRPr/>
            </a:pPr>
            <a:r>
              <a:rPr lang="es-ES" altLang="es-CO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  </a:t>
            </a:r>
            <a:endParaRPr lang="es-MX" altLang="es-CO" dirty="0" err="1" smtClean="0">
              <a:solidFill>
                <a:schemeClr val="bg1">
                  <a:lumMod val="50000"/>
                </a:schemeClr>
              </a:solidFill>
              <a:latin typeface="Arial Black" panose="020B0604020202020204" pitchFamily="34" charset="0"/>
              <a:sym typeface="Arial Black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6807200"/>
            <a:ext cx="12192000" cy="10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8663553" y="1735810"/>
            <a:ext cx="3528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4015494" y="1486199"/>
            <a:ext cx="83869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altLang="es-CO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 Black" panose="020B0604020202020204" pitchFamily="34" charset="0"/>
              </a:rPr>
              <a:t>90,6%</a:t>
            </a:r>
            <a:endParaRPr lang="es-ES" altLang="es-CO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 Black" panose="020B0604020202020204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230434" y="3330239"/>
            <a:ext cx="77457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altLang="es-CO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 Black" panose="020B0604020202020204" pitchFamily="34" charset="0"/>
              </a:rPr>
              <a:t>100%</a:t>
            </a:r>
            <a:endParaRPr lang="es-ES" altLang="es-CO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 Black" panose="020B0604020202020204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6321474" y="3421679"/>
            <a:ext cx="6463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altLang="es-C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 Black" panose="020B0604020202020204" pitchFamily="34" charset="0"/>
              </a:rPr>
              <a:t>99%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5937314" y="5219999"/>
            <a:ext cx="77457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altLang="es-CO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 Black" panose="020B0604020202020204" pitchFamily="34" charset="0"/>
              </a:rPr>
              <a:t>100%</a:t>
            </a:r>
            <a:endParaRPr lang="es-ES" altLang="es-CO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 Black" panose="020B0604020202020204" pitchFamily="34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7872794" y="5768639"/>
            <a:ext cx="77457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altLang="es-CO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 Black" panose="020B0604020202020204" pitchFamily="34" charset="0"/>
              </a:rPr>
              <a:t>100%</a:t>
            </a:r>
            <a:endParaRPr lang="es-ES" altLang="es-CO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 Black" panose="020B0604020202020204" pitchFamily="34" charset="0"/>
            </a:endParaRPr>
          </a:p>
        </p:txBody>
      </p:sp>
      <p:sp>
        <p:nvSpPr>
          <p:cNvPr id="54" name="object 8"/>
          <p:cNvSpPr txBox="1"/>
          <p:nvPr/>
        </p:nvSpPr>
        <p:spPr>
          <a:xfrm>
            <a:off x="5154905" y="1346094"/>
            <a:ext cx="3760495" cy="76367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ES" sz="1600" spc="-16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Identificar continua y sistemáticamente los peligros, evaluar, valorar los riesgos en </a:t>
            </a:r>
            <a:r>
              <a:rPr lang="es-ES" sz="1600" spc="-16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SST.            </a:t>
            </a:r>
          </a:p>
          <a:p>
            <a:pPr marL="12700" algn="ctr">
              <a:spcBef>
                <a:spcPts val="95"/>
              </a:spcBef>
            </a:pPr>
            <a:r>
              <a:rPr lang="es-ES" sz="1600" b="1" spc="-16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90%</a:t>
            </a:r>
            <a:endParaRPr sz="1600" b="1" spc="-16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13"/>
          <p:cNvSpPr txBox="1"/>
          <p:nvPr/>
        </p:nvSpPr>
        <p:spPr>
          <a:xfrm>
            <a:off x="182880" y="3238658"/>
            <a:ext cx="3897098" cy="1256113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MX" sz="1600" spc="-16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Prevenir lesiones y deterioro de la salud relacionados con el trabajo a los (as) colaboradores (as) proporcionando lugares de trabajo seguros y </a:t>
            </a:r>
            <a:r>
              <a:rPr lang="es-MX" sz="1600" spc="-16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saludables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12700" algn="ctr">
              <a:spcBef>
                <a:spcPts val="95"/>
              </a:spcBef>
            </a:pPr>
            <a:r>
              <a:rPr lang="es-ES" sz="1600" b="1" spc="-16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95%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7132320" y="3072651"/>
            <a:ext cx="467868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600" spc="-16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Cumplir la normatividad nacional vigente en materia de riesgos laborales y de otra índole, teniendo en cuenta los requisitos aplicables a la Secretaría.</a:t>
            </a:r>
          </a:p>
          <a:p>
            <a:pPr algn="ctr">
              <a:spcAft>
                <a:spcPts val="0"/>
              </a:spcAft>
            </a:pPr>
            <a:r>
              <a:rPr lang="es-ES" sz="1600" b="1" spc="-16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Meta 100%</a:t>
            </a:r>
          </a:p>
        </p:txBody>
      </p:sp>
      <p:sp>
        <p:nvSpPr>
          <p:cNvPr id="66" name="65 Rectángulo"/>
          <p:cNvSpPr/>
          <p:nvPr/>
        </p:nvSpPr>
        <p:spPr>
          <a:xfrm>
            <a:off x="1463040" y="5288340"/>
            <a:ext cx="429768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600" spc="-16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Definir e implementar planes y estrategias para el mejoramiento continuo de las condiciones de salud y seguridad en el trabajo</a:t>
            </a: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.</a:t>
            </a:r>
            <a:r>
              <a:rPr lang="es-ES" sz="1600" b="1" spc="-16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s-ES" sz="1600" b="1" spc="-16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95%</a:t>
            </a:r>
            <a:endParaRPr lang="es-MX" sz="16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9098280" y="5300693"/>
            <a:ext cx="309372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Cumplimiento del plan de trabajo anual en SST 2022 y su cronograma.</a:t>
            </a:r>
          </a:p>
          <a:p>
            <a:pPr marL="0" lvl="1" algn="ctr"/>
            <a:r>
              <a:rPr lang="es-ES" sz="1600" b="1" spc="-16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9439" y="133350"/>
            <a:ext cx="108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2800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C</a:t>
            </a:r>
            <a:r>
              <a:rPr lang="es-MX" altLang="es-CO" sz="2800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umplimiento </a:t>
            </a:r>
            <a:r>
              <a:rPr lang="es-MX" altLang="es-CO" sz="2800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de los indicadores y metas establecidas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282293" y="4730952"/>
          <a:ext cx="1638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598037" y="4574400"/>
            <a:ext cx="2570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2021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22483" y="4897803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53,6%</a:t>
            </a:r>
            <a:endParaRPr lang="es-ES" sz="2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022570" y="4762483"/>
          <a:ext cx="1638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bject 4"/>
          <p:cNvSpPr/>
          <p:nvPr/>
        </p:nvSpPr>
        <p:spPr>
          <a:xfrm rot="16561193">
            <a:off x="2558401" y="5444349"/>
            <a:ext cx="867391" cy="761712"/>
          </a:xfrm>
          <a:custGeom>
            <a:avLst/>
            <a:gdLst/>
            <a:ahLst/>
            <a:cxnLst/>
            <a:rect l="l" t="t" r="r" b="b"/>
            <a:pathLst>
              <a:path w="1916429" h="613410">
                <a:moveTo>
                  <a:pt x="1656842" y="327660"/>
                </a:moveTo>
                <a:lnTo>
                  <a:pt x="1656334" y="321310"/>
                </a:lnTo>
                <a:lnTo>
                  <a:pt x="1651762" y="316230"/>
                </a:lnTo>
                <a:lnTo>
                  <a:pt x="1647444" y="314960"/>
                </a:lnTo>
                <a:lnTo>
                  <a:pt x="1643253" y="312420"/>
                </a:lnTo>
                <a:lnTo>
                  <a:pt x="1640332" y="312420"/>
                </a:lnTo>
                <a:lnTo>
                  <a:pt x="1638935" y="311150"/>
                </a:lnTo>
                <a:lnTo>
                  <a:pt x="1637538" y="311150"/>
                </a:lnTo>
                <a:lnTo>
                  <a:pt x="1625625" y="306070"/>
                </a:lnTo>
                <a:lnTo>
                  <a:pt x="1600835" y="300990"/>
                </a:lnTo>
                <a:lnTo>
                  <a:pt x="1588008" y="299720"/>
                </a:lnTo>
                <a:lnTo>
                  <a:pt x="1551533" y="297180"/>
                </a:lnTo>
                <a:lnTo>
                  <a:pt x="1479918" y="297180"/>
                </a:lnTo>
                <a:lnTo>
                  <a:pt x="1444879" y="298450"/>
                </a:lnTo>
                <a:lnTo>
                  <a:pt x="1427657" y="298450"/>
                </a:lnTo>
                <a:lnTo>
                  <a:pt x="1393507" y="302260"/>
                </a:lnTo>
                <a:lnTo>
                  <a:pt x="1376299" y="302260"/>
                </a:lnTo>
                <a:lnTo>
                  <a:pt x="1168273" y="317500"/>
                </a:lnTo>
                <a:lnTo>
                  <a:pt x="875868" y="334010"/>
                </a:lnTo>
                <a:lnTo>
                  <a:pt x="828040" y="335280"/>
                </a:lnTo>
                <a:lnTo>
                  <a:pt x="674243" y="345440"/>
                </a:lnTo>
                <a:lnTo>
                  <a:pt x="636143" y="346710"/>
                </a:lnTo>
                <a:lnTo>
                  <a:pt x="616331" y="346710"/>
                </a:lnTo>
                <a:lnTo>
                  <a:pt x="607568" y="349250"/>
                </a:lnTo>
                <a:lnTo>
                  <a:pt x="604774" y="347980"/>
                </a:lnTo>
                <a:lnTo>
                  <a:pt x="603377" y="346710"/>
                </a:lnTo>
                <a:lnTo>
                  <a:pt x="600456" y="345440"/>
                </a:lnTo>
                <a:lnTo>
                  <a:pt x="599059" y="345440"/>
                </a:lnTo>
                <a:lnTo>
                  <a:pt x="596773" y="342900"/>
                </a:lnTo>
                <a:lnTo>
                  <a:pt x="596011" y="340360"/>
                </a:lnTo>
                <a:lnTo>
                  <a:pt x="595122" y="339090"/>
                </a:lnTo>
                <a:lnTo>
                  <a:pt x="595630" y="337820"/>
                </a:lnTo>
                <a:lnTo>
                  <a:pt x="594741" y="335280"/>
                </a:lnTo>
                <a:lnTo>
                  <a:pt x="593979" y="334010"/>
                </a:lnTo>
                <a:lnTo>
                  <a:pt x="594487" y="331470"/>
                </a:lnTo>
                <a:lnTo>
                  <a:pt x="593598" y="330200"/>
                </a:lnTo>
                <a:lnTo>
                  <a:pt x="594233" y="328930"/>
                </a:lnTo>
                <a:lnTo>
                  <a:pt x="594741" y="327660"/>
                </a:lnTo>
                <a:lnTo>
                  <a:pt x="595249" y="325120"/>
                </a:lnTo>
                <a:lnTo>
                  <a:pt x="595884" y="323850"/>
                </a:lnTo>
                <a:lnTo>
                  <a:pt x="596392" y="322580"/>
                </a:lnTo>
                <a:lnTo>
                  <a:pt x="598043" y="318770"/>
                </a:lnTo>
                <a:lnTo>
                  <a:pt x="601218" y="314960"/>
                </a:lnTo>
                <a:lnTo>
                  <a:pt x="604266" y="311150"/>
                </a:lnTo>
                <a:lnTo>
                  <a:pt x="609981" y="306070"/>
                </a:lnTo>
                <a:lnTo>
                  <a:pt x="615886" y="300990"/>
                </a:lnTo>
                <a:lnTo>
                  <a:pt x="622160" y="294640"/>
                </a:lnTo>
                <a:lnTo>
                  <a:pt x="629031" y="289560"/>
                </a:lnTo>
                <a:lnTo>
                  <a:pt x="657098" y="267970"/>
                </a:lnTo>
                <a:lnTo>
                  <a:pt x="683895" y="245110"/>
                </a:lnTo>
                <a:lnTo>
                  <a:pt x="697598" y="233680"/>
                </a:lnTo>
                <a:lnTo>
                  <a:pt x="711073" y="220980"/>
                </a:lnTo>
                <a:lnTo>
                  <a:pt x="775030" y="170180"/>
                </a:lnTo>
                <a:lnTo>
                  <a:pt x="852309" y="105410"/>
                </a:lnTo>
                <a:lnTo>
                  <a:pt x="866673" y="93980"/>
                </a:lnTo>
                <a:lnTo>
                  <a:pt x="880808" y="81280"/>
                </a:lnTo>
                <a:lnTo>
                  <a:pt x="894461" y="68580"/>
                </a:lnTo>
                <a:lnTo>
                  <a:pt x="896366" y="68580"/>
                </a:lnTo>
                <a:lnTo>
                  <a:pt x="898906" y="66040"/>
                </a:lnTo>
                <a:lnTo>
                  <a:pt x="899414" y="64770"/>
                </a:lnTo>
                <a:lnTo>
                  <a:pt x="901446" y="63500"/>
                </a:lnTo>
                <a:lnTo>
                  <a:pt x="901954" y="62230"/>
                </a:lnTo>
                <a:lnTo>
                  <a:pt x="902589" y="60960"/>
                </a:lnTo>
                <a:lnTo>
                  <a:pt x="903605" y="58420"/>
                </a:lnTo>
                <a:lnTo>
                  <a:pt x="906780" y="54610"/>
                </a:lnTo>
                <a:lnTo>
                  <a:pt x="907542" y="39370"/>
                </a:lnTo>
                <a:lnTo>
                  <a:pt x="905764" y="35560"/>
                </a:lnTo>
                <a:lnTo>
                  <a:pt x="904621" y="30480"/>
                </a:lnTo>
                <a:lnTo>
                  <a:pt x="903732" y="27940"/>
                </a:lnTo>
                <a:lnTo>
                  <a:pt x="902843" y="26670"/>
                </a:lnTo>
                <a:lnTo>
                  <a:pt x="902081" y="24130"/>
                </a:lnTo>
                <a:lnTo>
                  <a:pt x="900557" y="24130"/>
                </a:lnTo>
                <a:lnTo>
                  <a:pt x="901192" y="22860"/>
                </a:lnTo>
                <a:lnTo>
                  <a:pt x="899795" y="21590"/>
                </a:lnTo>
                <a:lnTo>
                  <a:pt x="898271" y="21590"/>
                </a:lnTo>
                <a:lnTo>
                  <a:pt x="898906" y="20320"/>
                </a:lnTo>
                <a:lnTo>
                  <a:pt x="897509" y="19050"/>
                </a:lnTo>
                <a:lnTo>
                  <a:pt x="896620" y="17780"/>
                </a:lnTo>
                <a:lnTo>
                  <a:pt x="894334" y="15240"/>
                </a:lnTo>
                <a:lnTo>
                  <a:pt x="892937" y="13970"/>
                </a:lnTo>
                <a:lnTo>
                  <a:pt x="890651" y="11430"/>
                </a:lnTo>
                <a:lnTo>
                  <a:pt x="887857" y="10160"/>
                </a:lnTo>
                <a:lnTo>
                  <a:pt x="885571" y="7620"/>
                </a:lnTo>
                <a:lnTo>
                  <a:pt x="882650" y="6350"/>
                </a:lnTo>
                <a:lnTo>
                  <a:pt x="879856" y="6350"/>
                </a:lnTo>
                <a:lnTo>
                  <a:pt x="877062" y="5080"/>
                </a:lnTo>
                <a:lnTo>
                  <a:pt x="875538" y="3810"/>
                </a:lnTo>
                <a:lnTo>
                  <a:pt x="867918" y="2540"/>
                </a:lnTo>
                <a:lnTo>
                  <a:pt x="858901" y="1270"/>
                </a:lnTo>
                <a:lnTo>
                  <a:pt x="850646" y="1270"/>
                </a:lnTo>
                <a:lnTo>
                  <a:pt x="844423" y="0"/>
                </a:lnTo>
                <a:lnTo>
                  <a:pt x="830961" y="1270"/>
                </a:lnTo>
                <a:lnTo>
                  <a:pt x="809752" y="1270"/>
                </a:lnTo>
                <a:lnTo>
                  <a:pt x="789940" y="2540"/>
                </a:lnTo>
                <a:lnTo>
                  <a:pt x="781685" y="2540"/>
                </a:lnTo>
                <a:lnTo>
                  <a:pt x="775462" y="1270"/>
                </a:lnTo>
                <a:lnTo>
                  <a:pt x="768731" y="1270"/>
                </a:lnTo>
                <a:lnTo>
                  <a:pt x="758685" y="2540"/>
                </a:lnTo>
                <a:lnTo>
                  <a:pt x="717588" y="2540"/>
                </a:lnTo>
                <a:lnTo>
                  <a:pt x="707466" y="3810"/>
                </a:lnTo>
                <a:lnTo>
                  <a:pt x="686181" y="3810"/>
                </a:lnTo>
                <a:lnTo>
                  <a:pt x="604418" y="11430"/>
                </a:lnTo>
                <a:lnTo>
                  <a:pt x="481609" y="26670"/>
                </a:lnTo>
                <a:lnTo>
                  <a:pt x="440143" y="33020"/>
                </a:lnTo>
                <a:lnTo>
                  <a:pt x="398729" y="40640"/>
                </a:lnTo>
                <a:lnTo>
                  <a:pt x="357632" y="46990"/>
                </a:lnTo>
                <a:lnTo>
                  <a:pt x="236270" y="73660"/>
                </a:lnTo>
                <a:lnTo>
                  <a:pt x="196215" y="85090"/>
                </a:lnTo>
                <a:lnTo>
                  <a:pt x="176720" y="90170"/>
                </a:lnTo>
                <a:lnTo>
                  <a:pt x="156083" y="95250"/>
                </a:lnTo>
                <a:lnTo>
                  <a:pt x="146469" y="97790"/>
                </a:lnTo>
                <a:lnTo>
                  <a:pt x="126860" y="105410"/>
                </a:lnTo>
                <a:lnTo>
                  <a:pt x="116967" y="107950"/>
                </a:lnTo>
                <a:lnTo>
                  <a:pt x="110109" y="109220"/>
                </a:lnTo>
                <a:lnTo>
                  <a:pt x="104267" y="111760"/>
                </a:lnTo>
                <a:lnTo>
                  <a:pt x="96901" y="114300"/>
                </a:lnTo>
                <a:lnTo>
                  <a:pt x="77724" y="120650"/>
                </a:lnTo>
                <a:lnTo>
                  <a:pt x="68122" y="123190"/>
                </a:lnTo>
                <a:lnTo>
                  <a:pt x="48818" y="130810"/>
                </a:lnTo>
                <a:lnTo>
                  <a:pt x="39370" y="135890"/>
                </a:lnTo>
                <a:lnTo>
                  <a:pt x="30772" y="139700"/>
                </a:lnTo>
                <a:lnTo>
                  <a:pt x="22733" y="144780"/>
                </a:lnTo>
                <a:lnTo>
                  <a:pt x="15252" y="149860"/>
                </a:lnTo>
                <a:lnTo>
                  <a:pt x="8382" y="156210"/>
                </a:lnTo>
                <a:lnTo>
                  <a:pt x="7874" y="157480"/>
                </a:lnTo>
                <a:lnTo>
                  <a:pt x="7239" y="160020"/>
                </a:lnTo>
                <a:lnTo>
                  <a:pt x="5334" y="160020"/>
                </a:lnTo>
                <a:lnTo>
                  <a:pt x="4826" y="161290"/>
                </a:lnTo>
                <a:lnTo>
                  <a:pt x="4191" y="162560"/>
                </a:lnTo>
                <a:lnTo>
                  <a:pt x="3683" y="165100"/>
                </a:lnTo>
                <a:lnTo>
                  <a:pt x="3048" y="166370"/>
                </a:lnTo>
                <a:lnTo>
                  <a:pt x="2032" y="168910"/>
                </a:lnTo>
                <a:lnTo>
                  <a:pt x="508" y="168910"/>
                </a:lnTo>
                <a:lnTo>
                  <a:pt x="0" y="170180"/>
                </a:lnTo>
                <a:lnTo>
                  <a:pt x="1397" y="170180"/>
                </a:lnTo>
                <a:lnTo>
                  <a:pt x="381" y="172720"/>
                </a:lnTo>
                <a:lnTo>
                  <a:pt x="1778" y="173990"/>
                </a:lnTo>
                <a:lnTo>
                  <a:pt x="2540" y="175260"/>
                </a:lnTo>
                <a:lnTo>
                  <a:pt x="4064" y="176530"/>
                </a:lnTo>
                <a:lnTo>
                  <a:pt x="5461" y="176530"/>
                </a:lnTo>
                <a:lnTo>
                  <a:pt x="7366" y="175260"/>
                </a:lnTo>
                <a:lnTo>
                  <a:pt x="9398" y="175260"/>
                </a:lnTo>
                <a:lnTo>
                  <a:pt x="9906" y="173990"/>
                </a:lnTo>
                <a:lnTo>
                  <a:pt x="11938" y="172720"/>
                </a:lnTo>
                <a:lnTo>
                  <a:pt x="14655" y="167640"/>
                </a:lnTo>
                <a:lnTo>
                  <a:pt x="18669" y="162560"/>
                </a:lnTo>
                <a:lnTo>
                  <a:pt x="24003" y="157480"/>
                </a:lnTo>
                <a:lnTo>
                  <a:pt x="37515" y="149860"/>
                </a:lnTo>
                <a:lnTo>
                  <a:pt x="45123" y="147320"/>
                </a:lnTo>
                <a:lnTo>
                  <a:pt x="53289" y="143510"/>
                </a:lnTo>
                <a:lnTo>
                  <a:pt x="78841" y="135890"/>
                </a:lnTo>
                <a:lnTo>
                  <a:pt x="87731" y="132080"/>
                </a:lnTo>
                <a:lnTo>
                  <a:pt x="97028" y="130810"/>
                </a:lnTo>
                <a:lnTo>
                  <a:pt x="105714" y="127000"/>
                </a:lnTo>
                <a:lnTo>
                  <a:pt x="123583" y="121920"/>
                </a:lnTo>
                <a:lnTo>
                  <a:pt x="132207" y="119380"/>
                </a:lnTo>
                <a:lnTo>
                  <a:pt x="168122" y="109220"/>
                </a:lnTo>
                <a:lnTo>
                  <a:pt x="205105" y="100330"/>
                </a:lnTo>
                <a:lnTo>
                  <a:pt x="222872" y="95250"/>
                </a:lnTo>
                <a:lnTo>
                  <a:pt x="241020" y="91440"/>
                </a:lnTo>
                <a:lnTo>
                  <a:pt x="259334" y="88900"/>
                </a:lnTo>
                <a:lnTo>
                  <a:pt x="296189" y="81280"/>
                </a:lnTo>
                <a:lnTo>
                  <a:pt x="333082" y="74930"/>
                </a:lnTo>
                <a:lnTo>
                  <a:pt x="351663" y="71120"/>
                </a:lnTo>
                <a:lnTo>
                  <a:pt x="390017" y="64770"/>
                </a:lnTo>
                <a:lnTo>
                  <a:pt x="465696" y="54610"/>
                </a:lnTo>
                <a:lnTo>
                  <a:pt x="503453" y="48260"/>
                </a:lnTo>
                <a:lnTo>
                  <a:pt x="541261" y="44450"/>
                </a:lnTo>
                <a:lnTo>
                  <a:pt x="579247" y="39370"/>
                </a:lnTo>
                <a:lnTo>
                  <a:pt x="694486" y="31750"/>
                </a:lnTo>
                <a:lnTo>
                  <a:pt x="733044" y="30480"/>
                </a:lnTo>
                <a:lnTo>
                  <a:pt x="816356" y="30480"/>
                </a:lnTo>
                <a:lnTo>
                  <a:pt x="822579" y="31750"/>
                </a:lnTo>
                <a:lnTo>
                  <a:pt x="830834" y="31750"/>
                </a:lnTo>
                <a:lnTo>
                  <a:pt x="838962" y="30480"/>
                </a:lnTo>
                <a:lnTo>
                  <a:pt x="845820" y="30480"/>
                </a:lnTo>
                <a:lnTo>
                  <a:pt x="853440" y="31750"/>
                </a:lnTo>
                <a:lnTo>
                  <a:pt x="857758" y="33020"/>
                </a:lnTo>
                <a:lnTo>
                  <a:pt x="861060" y="33020"/>
                </a:lnTo>
                <a:lnTo>
                  <a:pt x="865378" y="34290"/>
                </a:lnTo>
                <a:lnTo>
                  <a:pt x="868172" y="35560"/>
                </a:lnTo>
                <a:lnTo>
                  <a:pt x="869569" y="36830"/>
                </a:lnTo>
                <a:lnTo>
                  <a:pt x="869061" y="38100"/>
                </a:lnTo>
                <a:lnTo>
                  <a:pt x="870458" y="38100"/>
                </a:lnTo>
                <a:lnTo>
                  <a:pt x="871855" y="39370"/>
                </a:lnTo>
                <a:lnTo>
                  <a:pt x="871347" y="40640"/>
                </a:lnTo>
                <a:lnTo>
                  <a:pt x="872744" y="40640"/>
                </a:lnTo>
                <a:lnTo>
                  <a:pt x="872236" y="41910"/>
                </a:lnTo>
                <a:lnTo>
                  <a:pt x="871601" y="43180"/>
                </a:lnTo>
                <a:lnTo>
                  <a:pt x="865174" y="48260"/>
                </a:lnTo>
                <a:lnTo>
                  <a:pt x="859256" y="53340"/>
                </a:lnTo>
                <a:lnTo>
                  <a:pt x="853605" y="57150"/>
                </a:lnTo>
                <a:lnTo>
                  <a:pt x="847979" y="62230"/>
                </a:lnTo>
                <a:lnTo>
                  <a:pt x="841248" y="67310"/>
                </a:lnTo>
                <a:lnTo>
                  <a:pt x="834707" y="72390"/>
                </a:lnTo>
                <a:lnTo>
                  <a:pt x="828548" y="76200"/>
                </a:lnTo>
                <a:lnTo>
                  <a:pt x="822960" y="81280"/>
                </a:lnTo>
                <a:lnTo>
                  <a:pt x="810501" y="90170"/>
                </a:lnTo>
                <a:lnTo>
                  <a:pt x="785837" y="110490"/>
                </a:lnTo>
                <a:lnTo>
                  <a:pt x="773684" y="119380"/>
                </a:lnTo>
                <a:lnTo>
                  <a:pt x="750011" y="138430"/>
                </a:lnTo>
                <a:lnTo>
                  <a:pt x="725487" y="157480"/>
                </a:lnTo>
                <a:lnTo>
                  <a:pt x="699808" y="177800"/>
                </a:lnTo>
                <a:lnTo>
                  <a:pt x="672719" y="198120"/>
                </a:lnTo>
                <a:lnTo>
                  <a:pt x="612013" y="245110"/>
                </a:lnTo>
                <a:lnTo>
                  <a:pt x="604608" y="251460"/>
                </a:lnTo>
                <a:lnTo>
                  <a:pt x="596811" y="256540"/>
                </a:lnTo>
                <a:lnTo>
                  <a:pt x="588810" y="262890"/>
                </a:lnTo>
                <a:lnTo>
                  <a:pt x="580771" y="270510"/>
                </a:lnTo>
                <a:lnTo>
                  <a:pt x="575183" y="276860"/>
                </a:lnTo>
                <a:lnTo>
                  <a:pt x="568706" y="280670"/>
                </a:lnTo>
                <a:lnTo>
                  <a:pt x="564007" y="289560"/>
                </a:lnTo>
                <a:lnTo>
                  <a:pt x="559536" y="294640"/>
                </a:lnTo>
                <a:lnTo>
                  <a:pt x="555586" y="300990"/>
                </a:lnTo>
                <a:lnTo>
                  <a:pt x="552361" y="308610"/>
                </a:lnTo>
                <a:lnTo>
                  <a:pt x="550037" y="316230"/>
                </a:lnTo>
                <a:lnTo>
                  <a:pt x="547751" y="322580"/>
                </a:lnTo>
                <a:lnTo>
                  <a:pt x="546989" y="328930"/>
                </a:lnTo>
                <a:lnTo>
                  <a:pt x="548132" y="334010"/>
                </a:lnTo>
                <a:lnTo>
                  <a:pt x="548386" y="337820"/>
                </a:lnTo>
                <a:lnTo>
                  <a:pt x="548767" y="340360"/>
                </a:lnTo>
                <a:lnTo>
                  <a:pt x="547624" y="342900"/>
                </a:lnTo>
                <a:lnTo>
                  <a:pt x="548513" y="345440"/>
                </a:lnTo>
                <a:lnTo>
                  <a:pt x="548767" y="349250"/>
                </a:lnTo>
                <a:lnTo>
                  <a:pt x="551053" y="351790"/>
                </a:lnTo>
                <a:lnTo>
                  <a:pt x="551688" y="358140"/>
                </a:lnTo>
                <a:lnTo>
                  <a:pt x="554228" y="364490"/>
                </a:lnTo>
                <a:lnTo>
                  <a:pt x="557403" y="368300"/>
                </a:lnTo>
                <a:lnTo>
                  <a:pt x="561467" y="374650"/>
                </a:lnTo>
                <a:lnTo>
                  <a:pt x="565912" y="379730"/>
                </a:lnTo>
                <a:lnTo>
                  <a:pt x="569722" y="383540"/>
                </a:lnTo>
                <a:lnTo>
                  <a:pt x="579882" y="391160"/>
                </a:lnTo>
                <a:lnTo>
                  <a:pt x="584200" y="392430"/>
                </a:lnTo>
                <a:lnTo>
                  <a:pt x="585597" y="392430"/>
                </a:lnTo>
                <a:lnTo>
                  <a:pt x="586994" y="393700"/>
                </a:lnTo>
                <a:lnTo>
                  <a:pt x="605663" y="394970"/>
                </a:lnTo>
                <a:lnTo>
                  <a:pt x="627380" y="393700"/>
                </a:lnTo>
                <a:lnTo>
                  <a:pt x="703707" y="391160"/>
                </a:lnTo>
                <a:lnTo>
                  <a:pt x="895832" y="381000"/>
                </a:lnTo>
                <a:lnTo>
                  <a:pt x="943991" y="377190"/>
                </a:lnTo>
                <a:lnTo>
                  <a:pt x="1397139" y="349250"/>
                </a:lnTo>
                <a:lnTo>
                  <a:pt x="1482598" y="344170"/>
                </a:lnTo>
                <a:lnTo>
                  <a:pt x="1541907" y="341630"/>
                </a:lnTo>
                <a:lnTo>
                  <a:pt x="1599311" y="341630"/>
                </a:lnTo>
                <a:lnTo>
                  <a:pt x="1607985" y="342900"/>
                </a:lnTo>
                <a:lnTo>
                  <a:pt x="1625447" y="342900"/>
                </a:lnTo>
                <a:lnTo>
                  <a:pt x="1629079" y="341630"/>
                </a:lnTo>
                <a:lnTo>
                  <a:pt x="1632712" y="340360"/>
                </a:lnTo>
                <a:lnTo>
                  <a:pt x="1638046" y="339090"/>
                </a:lnTo>
                <a:lnTo>
                  <a:pt x="1649857" y="334010"/>
                </a:lnTo>
                <a:lnTo>
                  <a:pt x="1652397" y="331470"/>
                </a:lnTo>
                <a:lnTo>
                  <a:pt x="1656842" y="327660"/>
                </a:lnTo>
                <a:close/>
              </a:path>
              <a:path w="1916429" h="613410">
                <a:moveTo>
                  <a:pt x="1916176" y="276225"/>
                </a:moveTo>
                <a:lnTo>
                  <a:pt x="1912112" y="269748"/>
                </a:lnTo>
                <a:lnTo>
                  <a:pt x="1911858" y="266319"/>
                </a:lnTo>
                <a:lnTo>
                  <a:pt x="1910969" y="264414"/>
                </a:lnTo>
                <a:lnTo>
                  <a:pt x="1910080" y="262382"/>
                </a:lnTo>
                <a:lnTo>
                  <a:pt x="1908683" y="261874"/>
                </a:lnTo>
                <a:lnTo>
                  <a:pt x="1907921" y="259842"/>
                </a:lnTo>
                <a:lnTo>
                  <a:pt x="1907032" y="257937"/>
                </a:lnTo>
                <a:lnTo>
                  <a:pt x="1904238" y="256794"/>
                </a:lnTo>
                <a:lnTo>
                  <a:pt x="1898523" y="254635"/>
                </a:lnTo>
                <a:lnTo>
                  <a:pt x="1856486" y="233299"/>
                </a:lnTo>
                <a:lnTo>
                  <a:pt x="1850771" y="231140"/>
                </a:lnTo>
                <a:lnTo>
                  <a:pt x="1849374" y="230632"/>
                </a:lnTo>
                <a:lnTo>
                  <a:pt x="1847977" y="229997"/>
                </a:lnTo>
                <a:lnTo>
                  <a:pt x="1840992" y="227330"/>
                </a:lnTo>
                <a:lnTo>
                  <a:pt x="1826895" y="221742"/>
                </a:lnTo>
                <a:lnTo>
                  <a:pt x="1799463" y="212725"/>
                </a:lnTo>
                <a:lnTo>
                  <a:pt x="1756829" y="197205"/>
                </a:lnTo>
                <a:lnTo>
                  <a:pt x="1713738" y="182626"/>
                </a:lnTo>
                <a:lnTo>
                  <a:pt x="1634490" y="156718"/>
                </a:lnTo>
                <a:lnTo>
                  <a:pt x="1504048" y="121894"/>
                </a:lnTo>
                <a:lnTo>
                  <a:pt x="1460627" y="115189"/>
                </a:lnTo>
                <a:lnTo>
                  <a:pt x="1456182" y="118364"/>
                </a:lnTo>
                <a:lnTo>
                  <a:pt x="1453007" y="122047"/>
                </a:lnTo>
                <a:lnTo>
                  <a:pt x="1449197" y="123825"/>
                </a:lnTo>
                <a:lnTo>
                  <a:pt x="1447419" y="128016"/>
                </a:lnTo>
                <a:lnTo>
                  <a:pt x="1442466" y="132715"/>
                </a:lnTo>
                <a:lnTo>
                  <a:pt x="1441958" y="142240"/>
                </a:lnTo>
                <a:lnTo>
                  <a:pt x="1446530" y="147320"/>
                </a:lnTo>
                <a:lnTo>
                  <a:pt x="1449578" y="151765"/>
                </a:lnTo>
                <a:lnTo>
                  <a:pt x="1453896" y="153416"/>
                </a:lnTo>
                <a:lnTo>
                  <a:pt x="1459484" y="155702"/>
                </a:lnTo>
                <a:lnTo>
                  <a:pt x="1462278" y="156718"/>
                </a:lnTo>
                <a:lnTo>
                  <a:pt x="1463675" y="157353"/>
                </a:lnTo>
                <a:lnTo>
                  <a:pt x="1475879" y="161099"/>
                </a:lnTo>
                <a:lnTo>
                  <a:pt x="1500606" y="169354"/>
                </a:lnTo>
                <a:lnTo>
                  <a:pt x="1512824" y="173101"/>
                </a:lnTo>
                <a:lnTo>
                  <a:pt x="1519212" y="175348"/>
                </a:lnTo>
                <a:lnTo>
                  <a:pt x="1525790" y="177190"/>
                </a:lnTo>
                <a:lnTo>
                  <a:pt x="1532483" y="178765"/>
                </a:lnTo>
                <a:lnTo>
                  <a:pt x="1539240" y="180213"/>
                </a:lnTo>
                <a:lnTo>
                  <a:pt x="1576197" y="189611"/>
                </a:lnTo>
                <a:lnTo>
                  <a:pt x="1586090" y="192290"/>
                </a:lnTo>
                <a:lnTo>
                  <a:pt x="1595831" y="195046"/>
                </a:lnTo>
                <a:lnTo>
                  <a:pt x="1605216" y="197942"/>
                </a:lnTo>
                <a:lnTo>
                  <a:pt x="1614043" y="201041"/>
                </a:lnTo>
                <a:lnTo>
                  <a:pt x="1652270" y="211074"/>
                </a:lnTo>
                <a:lnTo>
                  <a:pt x="1673783" y="218516"/>
                </a:lnTo>
                <a:lnTo>
                  <a:pt x="1716595" y="233819"/>
                </a:lnTo>
                <a:lnTo>
                  <a:pt x="1738122" y="241173"/>
                </a:lnTo>
                <a:lnTo>
                  <a:pt x="1751926" y="246367"/>
                </a:lnTo>
                <a:lnTo>
                  <a:pt x="1779803" y="256133"/>
                </a:lnTo>
                <a:lnTo>
                  <a:pt x="1793621" y="261239"/>
                </a:lnTo>
                <a:lnTo>
                  <a:pt x="1820926" y="270256"/>
                </a:lnTo>
                <a:lnTo>
                  <a:pt x="1835658" y="274320"/>
                </a:lnTo>
                <a:lnTo>
                  <a:pt x="1844167" y="277622"/>
                </a:lnTo>
                <a:lnTo>
                  <a:pt x="1851660" y="278892"/>
                </a:lnTo>
                <a:lnTo>
                  <a:pt x="1855978" y="280543"/>
                </a:lnTo>
                <a:lnTo>
                  <a:pt x="1857375" y="281178"/>
                </a:lnTo>
                <a:lnTo>
                  <a:pt x="1858772" y="281686"/>
                </a:lnTo>
                <a:lnTo>
                  <a:pt x="1861566" y="282829"/>
                </a:lnTo>
                <a:lnTo>
                  <a:pt x="1862455" y="284734"/>
                </a:lnTo>
                <a:lnTo>
                  <a:pt x="1863344" y="286766"/>
                </a:lnTo>
                <a:lnTo>
                  <a:pt x="1864106" y="288671"/>
                </a:lnTo>
                <a:lnTo>
                  <a:pt x="1863090" y="291465"/>
                </a:lnTo>
                <a:lnTo>
                  <a:pt x="1862455" y="292989"/>
                </a:lnTo>
                <a:lnTo>
                  <a:pt x="1860042" y="295275"/>
                </a:lnTo>
                <a:lnTo>
                  <a:pt x="1859407" y="296672"/>
                </a:lnTo>
                <a:lnTo>
                  <a:pt x="1857502" y="297561"/>
                </a:lnTo>
                <a:lnTo>
                  <a:pt x="1851914" y="303530"/>
                </a:lnTo>
                <a:lnTo>
                  <a:pt x="1848866" y="307213"/>
                </a:lnTo>
                <a:lnTo>
                  <a:pt x="1844294" y="310388"/>
                </a:lnTo>
                <a:lnTo>
                  <a:pt x="1837309" y="315849"/>
                </a:lnTo>
                <a:lnTo>
                  <a:pt x="1831721" y="321818"/>
                </a:lnTo>
                <a:lnTo>
                  <a:pt x="1826133" y="327914"/>
                </a:lnTo>
                <a:lnTo>
                  <a:pt x="1814703" y="338455"/>
                </a:lnTo>
                <a:lnTo>
                  <a:pt x="1803146" y="349389"/>
                </a:lnTo>
                <a:lnTo>
                  <a:pt x="1791474" y="360603"/>
                </a:lnTo>
                <a:lnTo>
                  <a:pt x="1779778" y="371983"/>
                </a:lnTo>
                <a:lnTo>
                  <a:pt x="1767979" y="382104"/>
                </a:lnTo>
                <a:lnTo>
                  <a:pt x="1755533" y="391985"/>
                </a:lnTo>
                <a:lnTo>
                  <a:pt x="1742821" y="401777"/>
                </a:lnTo>
                <a:lnTo>
                  <a:pt x="1730248" y="411607"/>
                </a:lnTo>
                <a:lnTo>
                  <a:pt x="1718310" y="421703"/>
                </a:lnTo>
                <a:lnTo>
                  <a:pt x="1706981" y="432181"/>
                </a:lnTo>
                <a:lnTo>
                  <a:pt x="1695831" y="443039"/>
                </a:lnTo>
                <a:lnTo>
                  <a:pt x="1684401" y="454279"/>
                </a:lnTo>
                <a:lnTo>
                  <a:pt x="1637157" y="496316"/>
                </a:lnTo>
                <a:lnTo>
                  <a:pt x="1613852" y="519010"/>
                </a:lnTo>
                <a:lnTo>
                  <a:pt x="1602676" y="530136"/>
                </a:lnTo>
                <a:lnTo>
                  <a:pt x="1592072" y="541020"/>
                </a:lnTo>
                <a:lnTo>
                  <a:pt x="1581200" y="552742"/>
                </a:lnTo>
                <a:lnTo>
                  <a:pt x="1570202" y="564388"/>
                </a:lnTo>
                <a:lnTo>
                  <a:pt x="1559471" y="576135"/>
                </a:lnTo>
                <a:lnTo>
                  <a:pt x="1549400" y="588137"/>
                </a:lnTo>
                <a:lnTo>
                  <a:pt x="1544828" y="591312"/>
                </a:lnTo>
                <a:lnTo>
                  <a:pt x="1541780" y="594995"/>
                </a:lnTo>
                <a:lnTo>
                  <a:pt x="1538224" y="600202"/>
                </a:lnTo>
                <a:lnTo>
                  <a:pt x="1535684" y="602488"/>
                </a:lnTo>
                <a:lnTo>
                  <a:pt x="1535176" y="603897"/>
                </a:lnTo>
                <a:lnTo>
                  <a:pt x="1533144" y="604774"/>
                </a:lnTo>
                <a:lnTo>
                  <a:pt x="1532636" y="606171"/>
                </a:lnTo>
                <a:lnTo>
                  <a:pt x="1534033" y="606679"/>
                </a:lnTo>
                <a:lnTo>
                  <a:pt x="1533525" y="608076"/>
                </a:lnTo>
                <a:lnTo>
                  <a:pt x="1534922" y="608711"/>
                </a:lnTo>
                <a:lnTo>
                  <a:pt x="1535684" y="610628"/>
                </a:lnTo>
                <a:lnTo>
                  <a:pt x="1537208" y="611251"/>
                </a:lnTo>
                <a:lnTo>
                  <a:pt x="1540002" y="612267"/>
                </a:lnTo>
                <a:lnTo>
                  <a:pt x="1541399" y="612902"/>
                </a:lnTo>
                <a:lnTo>
                  <a:pt x="1541907" y="611390"/>
                </a:lnTo>
                <a:lnTo>
                  <a:pt x="1583347" y="572770"/>
                </a:lnTo>
                <a:lnTo>
                  <a:pt x="1604670" y="553516"/>
                </a:lnTo>
                <a:lnTo>
                  <a:pt x="1626997" y="534924"/>
                </a:lnTo>
                <a:lnTo>
                  <a:pt x="1632534" y="530009"/>
                </a:lnTo>
                <a:lnTo>
                  <a:pt x="1643468" y="520674"/>
                </a:lnTo>
                <a:lnTo>
                  <a:pt x="1649095" y="515747"/>
                </a:lnTo>
                <a:lnTo>
                  <a:pt x="1672590" y="497078"/>
                </a:lnTo>
                <a:lnTo>
                  <a:pt x="1694446" y="478409"/>
                </a:lnTo>
                <a:lnTo>
                  <a:pt x="1705533" y="468718"/>
                </a:lnTo>
                <a:lnTo>
                  <a:pt x="1716786" y="458597"/>
                </a:lnTo>
                <a:lnTo>
                  <a:pt x="1727873" y="449465"/>
                </a:lnTo>
                <a:lnTo>
                  <a:pt x="1750644" y="431419"/>
                </a:lnTo>
                <a:lnTo>
                  <a:pt x="1761744" y="422275"/>
                </a:lnTo>
                <a:lnTo>
                  <a:pt x="1768182" y="417652"/>
                </a:lnTo>
                <a:lnTo>
                  <a:pt x="1780311" y="408749"/>
                </a:lnTo>
                <a:lnTo>
                  <a:pt x="1786763" y="404114"/>
                </a:lnTo>
                <a:lnTo>
                  <a:pt x="1792757" y="399503"/>
                </a:lnTo>
                <a:lnTo>
                  <a:pt x="1799945" y="394131"/>
                </a:lnTo>
                <a:lnTo>
                  <a:pt x="1807883" y="388454"/>
                </a:lnTo>
                <a:lnTo>
                  <a:pt x="1816100" y="382905"/>
                </a:lnTo>
                <a:lnTo>
                  <a:pt x="1825917" y="375691"/>
                </a:lnTo>
                <a:lnTo>
                  <a:pt x="1835162" y="368414"/>
                </a:lnTo>
                <a:lnTo>
                  <a:pt x="1843760" y="361213"/>
                </a:lnTo>
                <a:lnTo>
                  <a:pt x="1851660" y="354203"/>
                </a:lnTo>
                <a:lnTo>
                  <a:pt x="1863420" y="345249"/>
                </a:lnTo>
                <a:lnTo>
                  <a:pt x="1874964" y="336067"/>
                </a:lnTo>
                <a:lnTo>
                  <a:pt x="1898650" y="316865"/>
                </a:lnTo>
                <a:lnTo>
                  <a:pt x="1907921" y="305689"/>
                </a:lnTo>
                <a:lnTo>
                  <a:pt x="1908937" y="302895"/>
                </a:lnTo>
                <a:lnTo>
                  <a:pt x="1909572" y="301498"/>
                </a:lnTo>
                <a:lnTo>
                  <a:pt x="1912112" y="299212"/>
                </a:lnTo>
                <a:lnTo>
                  <a:pt x="1912658" y="297561"/>
                </a:lnTo>
                <a:lnTo>
                  <a:pt x="1913128" y="296291"/>
                </a:lnTo>
                <a:lnTo>
                  <a:pt x="1913763" y="294894"/>
                </a:lnTo>
                <a:lnTo>
                  <a:pt x="1914779" y="292100"/>
                </a:lnTo>
                <a:lnTo>
                  <a:pt x="1915668" y="285877"/>
                </a:lnTo>
                <a:lnTo>
                  <a:pt x="1916176" y="276225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9383548" y="4730951"/>
          <a:ext cx="1638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6699292" y="4574399"/>
            <a:ext cx="2570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2021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623738" y="4897802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41%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123825" y="4762482"/>
          <a:ext cx="1638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object 4"/>
          <p:cNvSpPr/>
          <p:nvPr/>
        </p:nvSpPr>
        <p:spPr>
          <a:xfrm rot="16561193">
            <a:off x="8659656" y="5444348"/>
            <a:ext cx="867391" cy="761712"/>
          </a:xfrm>
          <a:custGeom>
            <a:avLst/>
            <a:gdLst/>
            <a:ahLst/>
            <a:cxnLst/>
            <a:rect l="l" t="t" r="r" b="b"/>
            <a:pathLst>
              <a:path w="1916429" h="613410">
                <a:moveTo>
                  <a:pt x="1656842" y="327660"/>
                </a:moveTo>
                <a:lnTo>
                  <a:pt x="1656334" y="321310"/>
                </a:lnTo>
                <a:lnTo>
                  <a:pt x="1651762" y="316230"/>
                </a:lnTo>
                <a:lnTo>
                  <a:pt x="1647444" y="314960"/>
                </a:lnTo>
                <a:lnTo>
                  <a:pt x="1643253" y="312420"/>
                </a:lnTo>
                <a:lnTo>
                  <a:pt x="1640332" y="312420"/>
                </a:lnTo>
                <a:lnTo>
                  <a:pt x="1638935" y="311150"/>
                </a:lnTo>
                <a:lnTo>
                  <a:pt x="1637538" y="311150"/>
                </a:lnTo>
                <a:lnTo>
                  <a:pt x="1625625" y="306070"/>
                </a:lnTo>
                <a:lnTo>
                  <a:pt x="1600835" y="300990"/>
                </a:lnTo>
                <a:lnTo>
                  <a:pt x="1588008" y="299720"/>
                </a:lnTo>
                <a:lnTo>
                  <a:pt x="1551533" y="297180"/>
                </a:lnTo>
                <a:lnTo>
                  <a:pt x="1479918" y="297180"/>
                </a:lnTo>
                <a:lnTo>
                  <a:pt x="1444879" y="298450"/>
                </a:lnTo>
                <a:lnTo>
                  <a:pt x="1427657" y="298450"/>
                </a:lnTo>
                <a:lnTo>
                  <a:pt x="1393507" y="302260"/>
                </a:lnTo>
                <a:lnTo>
                  <a:pt x="1376299" y="302260"/>
                </a:lnTo>
                <a:lnTo>
                  <a:pt x="1168273" y="317500"/>
                </a:lnTo>
                <a:lnTo>
                  <a:pt x="875868" y="334010"/>
                </a:lnTo>
                <a:lnTo>
                  <a:pt x="828040" y="335280"/>
                </a:lnTo>
                <a:lnTo>
                  <a:pt x="674243" y="345440"/>
                </a:lnTo>
                <a:lnTo>
                  <a:pt x="636143" y="346710"/>
                </a:lnTo>
                <a:lnTo>
                  <a:pt x="616331" y="346710"/>
                </a:lnTo>
                <a:lnTo>
                  <a:pt x="607568" y="349250"/>
                </a:lnTo>
                <a:lnTo>
                  <a:pt x="604774" y="347980"/>
                </a:lnTo>
                <a:lnTo>
                  <a:pt x="603377" y="346710"/>
                </a:lnTo>
                <a:lnTo>
                  <a:pt x="600456" y="345440"/>
                </a:lnTo>
                <a:lnTo>
                  <a:pt x="599059" y="345440"/>
                </a:lnTo>
                <a:lnTo>
                  <a:pt x="596773" y="342900"/>
                </a:lnTo>
                <a:lnTo>
                  <a:pt x="596011" y="340360"/>
                </a:lnTo>
                <a:lnTo>
                  <a:pt x="595122" y="339090"/>
                </a:lnTo>
                <a:lnTo>
                  <a:pt x="595630" y="337820"/>
                </a:lnTo>
                <a:lnTo>
                  <a:pt x="594741" y="335280"/>
                </a:lnTo>
                <a:lnTo>
                  <a:pt x="593979" y="334010"/>
                </a:lnTo>
                <a:lnTo>
                  <a:pt x="594487" y="331470"/>
                </a:lnTo>
                <a:lnTo>
                  <a:pt x="593598" y="330200"/>
                </a:lnTo>
                <a:lnTo>
                  <a:pt x="594233" y="328930"/>
                </a:lnTo>
                <a:lnTo>
                  <a:pt x="594741" y="327660"/>
                </a:lnTo>
                <a:lnTo>
                  <a:pt x="595249" y="325120"/>
                </a:lnTo>
                <a:lnTo>
                  <a:pt x="595884" y="323850"/>
                </a:lnTo>
                <a:lnTo>
                  <a:pt x="596392" y="322580"/>
                </a:lnTo>
                <a:lnTo>
                  <a:pt x="598043" y="318770"/>
                </a:lnTo>
                <a:lnTo>
                  <a:pt x="601218" y="314960"/>
                </a:lnTo>
                <a:lnTo>
                  <a:pt x="604266" y="311150"/>
                </a:lnTo>
                <a:lnTo>
                  <a:pt x="609981" y="306070"/>
                </a:lnTo>
                <a:lnTo>
                  <a:pt x="615886" y="300990"/>
                </a:lnTo>
                <a:lnTo>
                  <a:pt x="622160" y="294640"/>
                </a:lnTo>
                <a:lnTo>
                  <a:pt x="629031" y="289560"/>
                </a:lnTo>
                <a:lnTo>
                  <a:pt x="657098" y="267970"/>
                </a:lnTo>
                <a:lnTo>
                  <a:pt x="683895" y="245110"/>
                </a:lnTo>
                <a:lnTo>
                  <a:pt x="697598" y="233680"/>
                </a:lnTo>
                <a:lnTo>
                  <a:pt x="711073" y="220980"/>
                </a:lnTo>
                <a:lnTo>
                  <a:pt x="775030" y="170180"/>
                </a:lnTo>
                <a:lnTo>
                  <a:pt x="852309" y="105410"/>
                </a:lnTo>
                <a:lnTo>
                  <a:pt x="866673" y="93980"/>
                </a:lnTo>
                <a:lnTo>
                  <a:pt x="880808" y="81280"/>
                </a:lnTo>
                <a:lnTo>
                  <a:pt x="894461" y="68580"/>
                </a:lnTo>
                <a:lnTo>
                  <a:pt x="896366" y="68580"/>
                </a:lnTo>
                <a:lnTo>
                  <a:pt x="898906" y="66040"/>
                </a:lnTo>
                <a:lnTo>
                  <a:pt x="899414" y="64770"/>
                </a:lnTo>
                <a:lnTo>
                  <a:pt x="901446" y="63500"/>
                </a:lnTo>
                <a:lnTo>
                  <a:pt x="901954" y="62230"/>
                </a:lnTo>
                <a:lnTo>
                  <a:pt x="902589" y="60960"/>
                </a:lnTo>
                <a:lnTo>
                  <a:pt x="903605" y="58420"/>
                </a:lnTo>
                <a:lnTo>
                  <a:pt x="906780" y="54610"/>
                </a:lnTo>
                <a:lnTo>
                  <a:pt x="907542" y="39370"/>
                </a:lnTo>
                <a:lnTo>
                  <a:pt x="905764" y="35560"/>
                </a:lnTo>
                <a:lnTo>
                  <a:pt x="904621" y="30480"/>
                </a:lnTo>
                <a:lnTo>
                  <a:pt x="903732" y="27940"/>
                </a:lnTo>
                <a:lnTo>
                  <a:pt x="902843" y="26670"/>
                </a:lnTo>
                <a:lnTo>
                  <a:pt x="902081" y="24130"/>
                </a:lnTo>
                <a:lnTo>
                  <a:pt x="900557" y="24130"/>
                </a:lnTo>
                <a:lnTo>
                  <a:pt x="901192" y="22860"/>
                </a:lnTo>
                <a:lnTo>
                  <a:pt x="899795" y="21590"/>
                </a:lnTo>
                <a:lnTo>
                  <a:pt x="898271" y="21590"/>
                </a:lnTo>
                <a:lnTo>
                  <a:pt x="898906" y="20320"/>
                </a:lnTo>
                <a:lnTo>
                  <a:pt x="897509" y="19050"/>
                </a:lnTo>
                <a:lnTo>
                  <a:pt x="896620" y="17780"/>
                </a:lnTo>
                <a:lnTo>
                  <a:pt x="894334" y="15240"/>
                </a:lnTo>
                <a:lnTo>
                  <a:pt x="892937" y="13970"/>
                </a:lnTo>
                <a:lnTo>
                  <a:pt x="890651" y="11430"/>
                </a:lnTo>
                <a:lnTo>
                  <a:pt x="887857" y="10160"/>
                </a:lnTo>
                <a:lnTo>
                  <a:pt x="885571" y="7620"/>
                </a:lnTo>
                <a:lnTo>
                  <a:pt x="882650" y="6350"/>
                </a:lnTo>
                <a:lnTo>
                  <a:pt x="879856" y="6350"/>
                </a:lnTo>
                <a:lnTo>
                  <a:pt x="877062" y="5080"/>
                </a:lnTo>
                <a:lnTo>
                  <a:pt x="875538" y="3810"/>
                </a:lnTo>
                <a:lnTo>
                  <a:pt x="867918" y="2540"/>
                </a:lnTo>
                <a:lnTo>
                  <a:pt x="858901" y="1270"/>
                </a:lnTo>
                <a:lnTo>
                  <a:pt x="850646" y="1270"/>
                </a:lnTo>
                <a:lnTo>
                  <a:pt x="844423" y="0"/>
                </a:lnTo>
                <a:lnTo>
                  <a:pt x="830961" y="1270"/>
                </a:lnTo>
                <a:lnTo>
                  <a:pt x="809752" y="1270"/>
                </a:lnTo>
                <a:lnTo>
                  <a:pt x="789940" y="2540"/>
                </a:lnTo>
                <a:lnTo>
                  <a:pt x="781685" y="2540"/>
                </a:lnTo>
                <a:lnTo>
                  <a:pt x="775462" y="1270"/>
                </a:lnTo>
                <a:lnTo>
                  <a:pt x="768731" y="1270"/>
                </a:lnTo>
                <a:lnTo>
                  <a:pt x="758685" y="2540"/>
                </a:lnTo>
                <a:lnTo>
                  <a:pt x="717588" y="2540"/>
                </a:lnTo>
                <a:lnTo>
                  <a:pt x="707466" y="3810"/>
                </a:lnTo>
                <a:lnTo>
                  <a:pt x="686181" y="3810"/>
                </a:lnTo>
                <a:lnTo>
                  <a:pt x="604418" y="11430"/>
                </a:lnTo>
                <a:lnTo>
                  <a:pt x="481609" y="26670"/>
                </a:lnTo>
                <a:lnTo>
                  <a:pt x="440143" y="33020"/>
                </a:lnTo>
                <a:lnTo>
                  <a:pt x="398729" y="40640"/>
                </a:lnTo>
                <a:lnTo>
                  <a:pt x="357632" y="46990"/>
                </a:lnTo>
                <a:lnTo>
                  <a:pt x="236270" y="73660"/>
                </a:lnTo>
                <a:lnTo>
                  <a:pt x="196215" y="85090"/>
                </a:lnTo>
                <a:lnTo>
                  <a:pt x="176720" y="90170"/>
                </a:lnTo>
                <a:lnTo>
                  <a:pt x="156083" y="95250"/>
                </a:lnTo>
                <a:lnTo>
                  <a:pt x="146469" y="97790"/>
                </a:lnTo>
                <a:lnTo>
                  <a:pt x="126860" y="105410"/>
                </a:lnTo>
                <a:lnTo>
                  <a:pt x="116967" y="107950"/>
                </a:lnTo>
                <a:lnTo>
                  <a:pt x="110109" y="109220"/>
                </a:lnTo>
                <a:lnTo>
                  <a:pt x="104267" y="111760"/>
                </a:lnTo>
                <a:lnTo>
                  <a:pt x="96901" y="114300"/>
                </a:lnTo>
                <a:lnTo>
                  <a:pt x="77724" y="120650"/>
                </a:lnTo>
                <a:lnTo>
                  <a:pt x="68122" y="123190"/>
                </a:lnTo>
                <a:lnTo>
                  <a:pt x="48818" y="130810"/>
                </a:lnTo>
                <a:lnTo>
                  <a:pt x="39370" y="135890"/>
                </a:lnTo>
                <a:lnTo>
                  <a:pt x="30772" y="139700"/>
                </a:lnTo>
                <a:lnTo>
                  <a:pt x="22733" y="144780"/>
                </a:lnTo>
                <a:lnTo>
                  <a:pt x="15252" y="149860"/>
                </a:lnTo>
                <a:lnTo>
                  <a:pt x="8382" y="156210"/>
                </a:lnTo>
                <a:lnTo>
                  <a:pt x="7874" y="157480"/>
                </a:lnTo>
                <a:lnTo>
                  <a:pt x="7239" y="160020"/>
                </a:lnTo>
                <a:lnTo>
                  <a:pt x="5334" y="160020"/>
                </a:lnTo>
                <a:lnTo>
                  <a:pt x="4826" y="161290"/>
                </a:lnTo>
                <a:lnTo>
                  <a:pt x="4191" y="162560"/>
                </a:lnTo>
                <a:lnTo>
                  <a:pt x="3683" y="165100"/>
                </a:lnTo>
                <a:lnTo>
                  <a:pt x="3048" y="166370"/>
                </a:lnTo>
                <a:lnTo>
                  <a:pt x="2032" y="168910"/>
                </a:lnTo>
                <a:lnTo>
                  <a:pt x="508" y="168910"/>
                </a:lnTo>
                <a:lnTo>
                  <a:pt x="0" y="170180"/>
                </a:lnTo>
                <a:lnTo>
                  <a:pt x="1397" y="170180"/>
                </a:lnTo>
                <a:lnTo>
                  <a:pt x="381" y="172720"/>
                </a:lnTo>
                <a:lnTo>
                  <a:pt x="1778" y="173990"/>
                </a:lnTo>
                <a:lnTo>
                  <a:pt x="2540" y="175260"/>
                </a:lnTo>
                <a:lnTo>
                  <a:pt x="4064" y="176530"/>
                </a:lnTo>
                <a:lnTo>
                  <a:pt x="5461" y="176530"/>
                </a:lnTo>
                <a:lnTo>
                  <a:pt x="7366" y="175260"/>
                </a:lnTo>
                <a:lnTo>
                  <a:pt x="9398" y="175260"/>
                </a:lnTo>
                <a:lnTo>
                  <a:pt x="9906" y="173990"/>
                </a:lnTo>
                <a:lnTo>
                  <a:pt x="11938" y="172720"/>
                </a:lnTo>
                <a:lnTo>
                  <a:pt x="14655" y="167640"/>
                </a:lnTo>
                <a:lnTo>
                  <a:pt x="18669" y="162560"/>
                </a:lnTo>
                <a:lnTo>
                  <a:pt x="24003" y="157480"/>
                </a:lnTo>
                <a:lnTo>
                  <a:pt x="37515" y="149860"/>
                </a:lnTo>
                <a:lnTo>
                  <a:pt x="45123" y="147320"/>
                </a:lnTo>
                <a:lnTo>
                  <a:pt x="53289" y="143510"/>
                </a:lnTo>
                <a:lnTo>
                  <a:pt x="78841" y="135890"/>
                </a:lnTo>
                <a:lnTo>
                  <a:pt x="87731" y="132080"/>
                </a:lnTo>
                <a:lnTo>
                  <a:pt x="97028" y="130810"/>
                </a:lnTo>
                <a:lnTo>
                  <a:pt x="105714" y="127000"/>
                </a:lnTo>
                <a:lnTo>
                  <a:pt x="123583" y="121920"/>
                </a:lnTo>
                <a:lnTo>
                  <a:pt x="132207" y="119380"/>
                </a:lnTo>
                <a:lnTo>
                  <a:pt x="168122" y="109220"/>
                </a:lnTo>
                <a:lnTo>
                  <a:pt x="205105" y="100330"/>
                </a:lnTo>
                <a:lnTo>
                  <a:pt x="222872" y="95250"/>
                </a:lnTo>
                <a:lnTo>
                  <a:pt x="241020" y="91440"/>
                </a:lnTo>
                <a:lnTo>
                  <a:pt x="259334" y="88900"/>
                </a:lnTo>
                <a:lnTo>
                  <a:pt x="296189" y="81280"/>
                </a:lnTo>
                <a:lnTo>
                  <a:pt x="333082" y="74930"/>
                </a:lnTo>
                <a:lnTo>
                  <a:pt x="351663" y="71120"/>
                </a:lnTo>
                <a:lnTo>
                  <a:pt x="390017" y="64770"/>
                </a:lnTo>
                <a:lnTo>
                  <a:pt x="465696" y="54610"/>
                </a:lnTo>
                <a:lnTo>
                  <a:pt x="503453" y="48260"/>
                </a:lnTo>
                <a:lnTo>
                  <a:pt x="541261" y="44450"/>
                </a:lnTo>
                <a:lnTo>
                  <a:pt x="579247" y="39370"/>
                </a:lnTo>
                <a:lnTo>
                  <a:pt x="694486" y="31750"/>
                </a:lnTo>
                <a:lnTo>
                  <a:pt x="733044" y="30480"/>
                </a:lnTo>
                <a:lnTo>
                  <a:pt x="816356" y="30480"/>
                </a:lnTo>
                <a:lnTo>
                  <a:pt x="822579" y="31750"/>
                </a:lnTo>
                <a:lnTo>
                  <a:pt x="830834" y="31750"/>
                </a:lnTo>
                <a:lnTo>
                  <a:pt x="838962" y="30480"/>
                </a:lnTo>
                <a:lnTo>
                  <a:pt x="845820" y="30480"/>
                </a:lnTo>
                <a:lnTo>
                  <a:pt x="853440" y="31750"/>
                </a:lnTo>
                <a:lnTo>
                  <a:pt x="857758" y="33020"/>
                </a:lnTo>
                <a:lnTo>
                  <a:pt x="861060" y="33020"/>
                </a:lnTo>
                <a:lnTo>
                  <a:pt x="865378" y="34290"/>
                </a:lnTo>
                <a:lnTo>
                  <a:pt x="868172" y="35560"/>
                </a:lnTo>
                <a:lnTo>
                  <a:pt x="869569" y="36830"/>
                </a:lnTo>
                <a:lnTo>
                  <a:pt x="869061" y="38100"/>
                </a:lnTo>
                <a:lnTo>
                  <a:pt x="870458" y="38100"/>
                </a:lnTo>
                <a:lnTo>
                  <a:pt x="871855" y="39370"/>
                </a:lnTo>
                <a:lnTo>
                  <a:pt x="871347" y="40640"/>
                </a:lnTo>
                <a:lnTo>
                  <a:pt x="872744" y="40640"/>
                </a:lnTo>
                <a:lnTo>
                  <a:pt x="872236" y="41910"/>
                </a:lnTo>
                <a:lnTo>
                  <a:pt x="871601" y="43180"/>
                </a:lnTo>
                <a:lnTo>
                  <a:pt x="865174" y="48260"/>
                </a:lnTo>
                <a:lnTo>
                  <a:pt x="859256" y="53340"/>
                </a:lnTo>
                <a:lnTo>
                  <a:pt x="853605" y="57150"/>
                </a:lnTo>
                <a:lnTo>
                  <a:pt x="847979" y="62230"/>
                </a:lnTo>
                <a:lnTo>
                  <a:pt x="841248" y="67310"/>
                </a:lnTo>
                <a:lnTo>
                  <a:pt x="834707" y="72390"/>
                </a:lnTo>
                <a:lnTo>
                  <a:pt x="828548" y="76200"/>
                </a:lnTo>
                <a:lnTo>
                  <a:pt x="822960" y="81280"/>
                </a:lnTo>
                <a:lnTo>
                  <a:pt x="810501" y="90170"/>
                </a:lnTo>
                <a:lnTo>
                  <a:pt x="785837" y="110490"/>
                </a:lnTo>
                <a:lnTo>
                  <a:pt x="773684" y="119380"/>
                </a:lnTo>
                <a:lnTo>
                  <a:pt x="750011" y="138430"/>
                </a:lnTo>
                <a:lnTo>
                  <a:pt x="725487" y="157480"/>
                </a:lnTo>
                <a:lnTo>
                  <a:pt x="699808" y="177800"/>
                </a:lnTo>
                <a:lnTo>
                  <a:pt x="672719" y="198120"/>
                </a:lnTo>
                <a:lnTo>
                  <a:pt x="612013" y="245110"/>
                </a:lnTo>
                <a:lnTo>
                  <a:pt x="604608" y="251460"/>
                </a:lnTo>
                <a:lnTo>
                  <a:pt x="596811" y="256540"/>
                </a:lnTo>
                <a:lnTo>
                  <a:pt x="588810" y="262890"/>
                </a:lnTo>
                <a:lnTo>
                  <a:pt x="580771" y="270510"/>
                </a:lnTo>
                <a:lnTo>
                  <a:pt x="575183" y="276860"/>
                </a:lnTo>
                <a:lnTo>
                  <a:pt x="568706" y="280670"/>
                </a:lnTo>
                <a:lnTo>
                  <a:pt x="564007" y="289560"/>
                </a:lnTo>
                <a:lnTo>
                  <a:pt x="559536" y="294640"/>
                </a:lnTo>
                <a:lnTo>
                  <a:pt x="555586" y="300990"/>
                </a:lnTo>
                <a:lnTo>
                  <a:pt x="552361" y="308610"/>
                </a:lnTo>
                <a:lnTo>
                  <a:pt x="550037" y="316230"/>
                </a:lnTo>
                <a:lnTo>
                  <a:pt x="547751" y="322580"/>
                </a:lnTo>
                <a:lnTo>
                  <a:pt x="546989" y="328930"/>
                </a:lnTo>
                <a:lnTo>
                  <a:pt x="548132" y="334010"/>
                </a:lnTo>
                <a:lnTo>
                  <a:pt x="548386" y="337820"/>
                </a:lnTo>
                <a:lnTo>
                  <a:pt x="548767" y="340360"/>
                </a:lnTo>
                <a:lnTo>
                  <a:pt x="547624" y="342900"/>
                </a:lnTo>
                <a:lnTo>
                  <a:pt x="548513" y="345440"/>
                </a:lnTo>
                <a:lnTo>
                  <a:pt x="548767" y="349250"/>
                </a:lnTo>
                <a:lnTo>
                  <a:pt x="551053" y="351790"/>
                </a:lnTo>
                <a:lnTo>
                  <a:pt x="551688" y="358140"/>
                </a:lnTo>
                <a:lnTo>
                  <a:pt x="554228" y="364490"/>
                </a:lnTo>
                <a:lnTo>
                  <a:pt x="557403" y="368300"/>
                </a:lnTo>
                <a:lnTo>
                  <a:pt x="561467" y="374650"/>
                </a:lnTo>
                <a:lnTo>
                  <a:pt x="565912" y="379730"/>
                </a:lnTo>
                <a:lnTo>
                  <a:pt x="569722" y="383540"/>
                </a:lnTo>
                <a:lnTo>
                  <a:pt x="579882" y="391160"/>
                </a:lnTo>
                <a:lnTo>
                  <a:pt x="584200" y="392430"/>
                </a:lnTo>
                <a:lnTo>
                  <a:pt x="585597" y="392430"/>
                </a:lnTo>
                <a:lnTo>
                  <a:pt x="586994" y="393700"/>
                </a:lnTo>
                <a:lnTo>
                  <a:pt x="605663" y="394970"/>
                </a:lnTo>
                <a:lnTo>
                  <a:pt x="627380" y="393700"/>
                </a:lnTo>
                <a:lnTo>
                  <a:pt x="703707" y="391160"/>
                </a:lnTo>
                <a:lnTo>
                  <a:pt x="895832" y="381000"/>
                </a:lnTo>
                <a:lnTo>
                  <a:pt x="943991" y="377190"/>
                </a:lnTo>
                <a:lnTo>
                  <a:pt x="1397139" y="349250"/>
                </a:lnTo>
                <a:lnTo>
                  <a:pt x="1482598" y="344170"/>
                </a:lnTo>
                <a:lnTo>
                  <a:pt x="1541907" y="341630"/>
                </a:lnTo>
                <a:lnTo>
                  <a:pt x="1599311" y="341630"/>
                </a:lnTo>
                <a:lnTo>
                  <a:pt x="1607985" y="342900"/>
                </a:lnTo>
                <a:lnTo>
                  <a:pt x="1625447" y="342900"/>
                </a:lnTo>
                <a:lnTo>
                  <a:pt x="1629079" y="341630"/>
                </a:lnTo>
                <a:lnTo>
                  <a:pt x="1632712" y="340360"/>
                </a:lnTo>
                <a:lnTo>
                  <a:pt x="1638046" y="339090"/>
                </a:lnTo>
                <a:lnTo>
                  <a:pt x="1649857" y="334010"/>
                </a:lnTo>
                <a:lnTo>
                  <a:pt x="1652397" y="331470"/>
                </a:lnTo>
                <a:lnTo>
                  <a:pt x="1656842" y="327660"/>
                </a:lnTo>
                <a:close/>
              </a:path>
              <a:path w="1916429" h="613410">
                <a:moveTo>
                  <a:pt x="1916176" y="276225"/>
                </a:moveTo>
                <a:lnTo>
                  <a:pt x="1912112" y="269748"/>
                </a:lnTo>
                <a:lnTo>
                  <a:pt x="1911858" y="266319"/>
                </a:lnTo>
                <a:lnTo>
                  <a:pt x="1910969" y="264414"/>
                </a:lnTo>
                <a:lnTo>
                  <a:pt x="1910080" y="262382"/>
                </a:lnTo>
                <a:lnTo>
                  <a:pt x="1908683" y="261874"/>
                </a:lnTo>
                <a:lnTo>
                  <a:pt x="1907921" y="259842"/>
                </a:lnTo>
                <a:lnTo>
                  <a:pt x="1907032" y="257937"/>
                </a:lnTo>
                <a:lnTo>
                  <a:pt x="1904238" y="256794"/>
                </a:lnTo>
                <a:lnTo>
                  <a:pt x="1898523" y="254635"/>
                </a:lnTo>
                <a:lnTo>
                  <a:pt x="1856486" y="233299"/>
                </a:lnTo>
                <a:lnTo>
                  <a:pt x="1850771" y="231140"/>
                </a:lnTo>
                <a:lnTo>
                  <a:pt x="1849374" y="230632"/>
                </a:lnTo>
                <a:lnTo>
                  <a:pt x="1847977" y="229997"/>
                </a:lnTo>
                <a:lnTo>
                  <a:pt x="1840992" y="227330"/>
                </a:lnTo>
                <a:lnTo>
                  <a:pt x="1826895" y="221742"/>
                </a:lnTo>
                <a:lnTo>
                  <a:pt x="1799463" y="212725"/>
                </a:lnTo>
                <a:lnTo>
                  <a:pt x="1756829" y="197205"/>
                </a:lnTo>
                <a:lnTo>
                  <a:pt x="1713738" y="182626"/>
                </a:lnTo>
                <a:lnTo>
                  <a:pt x="1634490" y="156718"/>
                </a:lnTo>
                <a:lnTo>
                  <a:pt x="1504048" y="121894"/>
                </a:lnTo>
                <a:lnTo>
                  <a:pt x="1460627" y="115189"/>
                </a:lnTo>
                <a:lnTo>
                  <a:pt x="1456182" y="118364"/>
                </a:lnTo>
                <a:lnTo>
                  <a:pt x="1453007" y="122047"/>
                </a:lnTo>
                <a:lnTo>
                  <a:pt x="1449197" y="123825"/>
                </a:lnTo>
                <a:lnTo>
                  <a:pt x="1447419" y="128016"/>
                </a:lnTo>
                <a:lnTo>
                  <a:pt x="1442466" y="132715"/>
                </a:lnTo>
                <a:lnTo>
                  <a:pt x="1441958" y="142240"/>
                </a:lnTo>
                <a:lnTo>
                  <a:pt x="1446530" y="147320"/>
                </a:lnTo>
                <a:lnTo>
                  <a:pt x="1449578" y="151765"/>
                </a:lnTo>
                <a:lnTo>
                  <a:pt x="1453896" y="153416"/>
                </a:lnTo>
                <a:lnTo>
                  <a:pt x="1459484" y="155702"/>
                </a:lnTo>
                <a:lnTo>
                  <a:pt x="1462278" y="156718"/>
                </a:lnTo>
                <a:lnTo>
                  <a:pt x="1463675" y="157353"/>
                </a:lnTo>
                <a:lnTo>
                  <a:pt x="1475879" y="161099"/>
                </a:lnTo>
                <a:lnTo>
                  <a:pt x="1500606" y="169354"/>
                </a:lnTo>
                <a:lnTo>
                  <a:pt x="1512824" y="173101"/>
                </a:lnTo>
                <a:lnTo>
                  <a:pt x="1519212" y="175348"/>
                </a:lnTo>
                <a:lnTo>
                  <a:pt x="1525790" y="177190"/>
                </a:lnTo>
                <a:lnTo>
                  <a:pt x="1532483" y="178765"/>
                </a:lnTo>
                <a:lnTo>
                  <a:pt x="1539240" y="180213"/>
                </a:lnTo>
                <a:lnTo>
                  <a:pt x="1576197" y="189611"/>
                </a:lnTo>
                <a:lnTo>
                  <a:pt x="1586090" y="192290"/>
                </a:lnTo>
                <a:lnTo>
                  <a:pt x="1595831" y="195046"/>
                </a:lnTo>
                <a:lnTo>
                  <a:pt x="1605216" y="197942"/>
                </a:lnTo>
                <a:lnTo>
                  <a:pt x="1614043" y="201041"/>
                </a:lnTo>
                <a:lnTo>
                  <a:pt x="1652270" y="211074"/>
                </a:lnTo>
                <a:lnTo>
                  <a:pt x="1673783" y="218516"/>
                </a:lnTo>
                <a:lnTo>
                  <a:pt x="1716595" y="233819"/>
                </a:lnTo>
                <a:lnTo>
                  <a:pt x="1738122" y="241173"/>
                </a:lnTo>
                <a:lnTo>
                  <a:pt x="1751926" y="246367"/>
                </a:lnTo>
                <a:lnTo>
                  <a:pt x="1779803" y="256133"/>
                </a:lnTo>
                <a:lnTo>
                  <a:pt x="1793621" y="261239"/>
                </a:lnTo>
                <a:lnTo>
                  <a:pt x="1820926" y="270256"/>
                </a:lnTo>
                <a:lnTo>
                  <a:pt x="1835658" y="274320"/>
                </a:lnTo>
                <a:lnTo>
                  <a:pt x="1844167" y="277622"/>
                </a:lnTo>
                <a:lnTo>
                  <a:pt x="1851660" y="278892"/>
                </a:lnTo>
                <a:lnTo>
                  <a:pt x="1855978" y="280543"/>
                </a:lnTo>
                <a:lnTo>
                  <a:pt x="1857375" y="281178"/>
                </a:lnTo>
                <a:lnTo>
                  <a:pt x="1858772" y="281686"/>
                </a:lnTo>
                <a:lnTo>
                  <a:pt x="1861566" y="282829"/>
                </a:lnTo>
                <a:lnTo>
                  <a:pt x="1862455" y="284734"/>
                </a:lnTo>
                <a:lnTo>
                  <a:pt x="1863344" y="286766"/>
                </a:lnTo>
                <a:lnTo>
                  <a:pt x="1864106" y="288671"/>
                </a:lnTo>
                <a:lnTo>
                  <a:pt x="1863090" y="291465"/>
                </a:lnTo>
                <a:lnTo>
                  <a:pt x="1862455" y="292989"/>
                </a:lnTo>
                <a:lnTo>
                  <a:pt x="1860042" y="295275"/>
                </a:lnTo>
                <a:lnTo>
                  <a:pt x="1859407" y="296672"/>
                </a:lnTo>
                <a:lnTo>
                  <a:pt x="1857502" y="297561"/>
                </a:lnTo>
                <a:lnTo>
                  <a:pt x="1851914" y="303530"/>
                </a:lnTo>
                <a:lnTo>
                  <a:pt x="1848866" y="307213"/>
                </a:lnTo>
                <a:lnTo>
                  <a:pt x="1844294" y="310388"/>
                </a:lnTo>
                <a:lnTo>
                  <a:pt x="1837309" y="315849"/>
                </a:lnTo>
                <a:lnTo>
                  <a:pt x="1831721" y="321818"/>
                </a:lnTo>
                <a:lnTo>
                  <a:pt x="1826133" y="327914"/>
                </a:lnTo>
                <a:lnTo>
                  <a:pt x="1814703" y="338455"/>
                </a:lnTo>
                <a:lnTo>
                  <a:pt x="1803146" y="349389"/>
                </a:lnTo>
                <a:lnTo>
                  <a:pt x="1791474" y="360603"/>
                </a:lnTo>
                <a:lnTo>
                  <a:pt x="1779778" y="371983"/>
                </a:lnTo>
                <a:lnTo>
                  <a:pt x="1767979" y="382104"/>
                </a:lnTo>
                <a:lnTo>
                  <a:pt x="1755533" y="391985"/>
                </a:lnTo>
                <a:lnTo>
                  <a:pt x="1742821" y="401777"/>
                </a:lnTo>
                <a:lnTo>
                  <a:pt x="1730248" y="411607"/>
                </a:lnTo>
                <a:lnTo>
                  <a:pt x="1718310" y="421703"/>
                </a:lnTo>
                <a:lnTo>
                  <a:pt x="1706981" y="432181"/>
                </a:lnTo>
                <a:lnTo>
                  <a:pt x="1695831" y="443039"/>
                </a:lnTo>
                <a:lnTo>
                  <a:pt x="1684401" y="454279"/>
                </a:lnTo>
                <a:lnTo>
                  <a:pt x="1637157" y="496316"/>
                </a:lnTo>
                <a:lnTo>
                  <a:pt x="1613852" y="519010"/>
                </a:lnTo>
                <a:lnTo>
                  <a:pt x="1602676" y="530136"/>
                </a:lnTo>
                <a:lnTo>
                  <a:pt x="1592072" y="541020"/>
                </a:lnTo>
                <a:lnTo>
                  <a:pt x="1581200" y="552742"/>
                </a:lnTo>
                <a:lnTo>
                  <a:pt x="1570202" y="564388"/>
                </a:lnTo>
                <a:lnTo>
                  <a:pt x="1559471" y="576135"/>
                </a:lnTo>
                <a:lnTo>
                  <a:pt x="1549400" y="588137"/>
                </a:lnTo>
                <a:lnTo>
                  <a:pt x="1544828" y="591312"/>
                </a:lnTo>
                <a:lnTo>
                  <a:pt x="1541780" y="594995"/>
                </a:lnTo>
                <a:lnTo>
                  <a:pt x="1538224" y="600202"/>
                </a:lnTo>
                <a:lnTo>
                  <a:pt x="1535684" y="602488"/>
                </a:lnTo>
                <a:lnTo>
                  <a:pt x="1535176" y="603897"/>
                </a:lnTo>
                <a:lnTo>
                  <a:pt x="1533144" y="604774"/>
                </a:lnTo>
                <a:lnTo>
                  <a:pt x="1532636" y="606171"/>
                </a:lnTo>
                <a:lnTo>
                  <a:pt x="1534033" y="606679"/>
                </a:lnTo>
                <a:lnTo>
                  <a:pt x="1533525" y="608076"/>
                </a:lnTo>
                <a:lnTo>
                  <a:pt x="1534922" y="608711"/>
                </a:lnTo>
                <a:lnTo>
                  <a:pt x="1535684" y="610628"/>
                </a:lnTo>
                <a:lnTo>
                  <a:pt x="1537208" y="611251"/>
                </a:lnTo>
                <a:lnTo>
                  <a:pt x="1540002" y="612267"/>
                </a:lnTo>
                <a:lnTo>
                  <a:pt x="1541399" y="612902"/>
                </a:lnTo>
                <a:lnTo>
                  <a:pt x="1541907" y="611390"/>
                </a:lnTo>
                <a:lnTo>
                  <a:pt x="1583347" y="572770"/>
                </a:lnTo>
                <a:lnTo>
                  <a:pt x="1604670" y="553516"/>
                </a:lnTo>
                <a:lnTo>
                  <a:pt x="1626997" y="534924"/>
                </a:lnTo>
                <a:lnTo>
                  <a:pt x="1632534" y="530009"/>
                </a:lnTo>
                <a:lnTo>
                  <a:pt x="1643468" y="520674"/>
                </a:lnTo>
                <a:lnTo>
                  <a:pt x="1649095" y="515747"/>
                </a:lnTo>
                <a:lnTo>
                  <a:pt x="1672590" y="497078"/>
                </a:lnTo>
                <a:lnTo>
                  <a:pt x="1694446" y="478409"/>
                </a:lnTo>
                <a:lnTo>
                  <a:pt x="1705533" y="468718"/>
                </a:lnTo>
                <a:lnTo>
                  <a:pt x="1716786" y="458597"/>
                </a:lnTo>
                <a:lnTo>
                  <a:pt x="1727873" y="449465"/>
                </a:lnTo>
                <a:lnTo>
                  <a:pt x="1750644" y="431419"/>
                </a:lnTo>
                <a:lnTo>
                  <a:pt x="1761744" y="422275"/>
                </a:lnTo>
                <a:lnTo>
                  <a:pt x="1768182" y="417652"/>
                </a:lnTo>
                <a:lnTo>
                  <a:pt x="1780311" y="408749"/>
                </a:lnTo>
                <a:lnTo>
                  <a:pt x="1786763" y="404114"/>
                </a:lnTo>
                <a:lnTo>
                  <a:pt x="1792757" y="399503"/>
                </a:lnTo>
                <a:lnTo>
                  <a:pt x="1799945" y="394131"/>
                </a:lnTo>
                <a:lnTo>
                  <a:pt x="1807883" y="388454"/>
                </a:lnTo>
                <a:lnTo>
                  <a:pt x="1816100" y="382905"/>
                </a:lnTo>
                <a:lnTo>
                  <a:pt x="1825917" y="375691"/>
                </a:lnTo>
                <a:lnTo>
                  <a:pt x="1835162" y="368414"/>
                </a:lnTo>
                <a:lnTo>
                  <a:pt x="1843760" y="361213"/>
                </a:lnTo>
                <a:lnTo>
                  <a:pt x="1851660" y="354203"/>
                </a:lnTo>
                <a:lnTo>
                  <a:pt x="1863420" y="345249"/>
                </a:lnTo>
                <a:lnTo>
                  <a:pt x="1874964" y="336067"/>
                </a:lnTo>
                <a:lnTo>
                  <a:pt x="1898650" y="316865"/>
                </a:lnTo>
                <a:lnTo>
                  <a:pt x="1907921" y="305689"/>
                </a:lnTo>
                <a:lnTo>
                  <a:pt x="1908937" y="302895"/>
                </a:lnTo>
                <a:lnTo>
                  <a:pt x="1909572" y="301498"/>
                </a:lnTo>
                <a:lnTo>
                  <a:pt x="1912112" y="299212"/>
                </a:lnTo>
                <a:lnTo>
                  <a:pt x="1912658" y="297561"/>
                </a:lnTo>
                <a:lnTo>
                  <a:pt x="1913128" y="296291"/>
                </a:lnTo>
                <a:lnTo>
                  <a:pt x="1913763" y="294894"/>
                </a:lnTo>
                <a:lnTo>
                  <a:pt x="1914779" y="292100"/>
                </a:lnTo>
                <a:lnTo>
                  <a:pt x="1915668" y="285877"/>
                </a:lnTo>
                <a:lnTo>
                  <a:pt x="1916176" y="276225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21 Rectángulo"/>
          <p:cNvSpPr/>
          <p:nvPr/>
        </p:nvSpPr>
        <p:spPr>
          <a:xfrm>
            <a:off x="2894548" y="4569143"/>
            <a:ext cx="2570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2022</a:t>
            </a:r>
            <a:endParaRPr lang="es-ES" b="1" dirty="0"/>
          </a:p>
        </p:txBody>
      </p:sp>
      <p:graphicFrame>
        <p:nvGraphicFramePr>
          <p:cNvPr id="24" name="23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CAA645D9-6A73-4906-827D-FEF109BA4607}"/>
              </a:ext>
            </a:extLst>
          </p:cNvPr>
          <p:cNvGraphicFramePr/>
          <p:nvPr/>
        </p:nvGraphicFramePr>
        <p:xfrm>
          <a:off x="220716" y="1167490"/>
          <a:ext cx="5468486" cy="332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24 Rectángulo"/>
          <p:cNvSpPr/>
          <p:nvPr/>
        </p:nvSpPr>
        <p:spPr>
          <a:xfrm>
            <a:off x="8911720" y="4516591"/>
            <a:ext cx="2570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2022</a:t>
            </a:r>
            <a:endParaRPr lang="es-ES" b="1" dirty="0"/>
          </a:p>
        </p:txBody>
      </p:sp>
      <p:sp>
        <p:nvSpPr>
          <p:cNvPr id="26" name="25 Rectángulo"/>
          <p:cNvSpPr/>
          <p:nvPr/>
        </p:nvSpPr>
        <p:spPr>
          <a:xfrm>
            <a:off x="1198182" y="6320523"/>
            <a:ext cx="10799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Incremento en la frecuencia y severidad: </a:t>
            </a:r>
            <a:r>
              <a:rPr lang="es-ES" sz="1600" dirty="0" smtClean="0"/>
              <a:t>por aumento del personal expuesto en vía  300 Agentes y realización olimpiadas .</a:t>
            </a:r>
            <a:endParaRPr lang="es-ES" sz="1600" dirty="0"/>
          </a:p>
        </p:txBody>
      </p:sp>
      <p:graphicFrame>
        <p:nvGraphicFramePr>
          <p:cNvPr id="28" name="27 Gráfico">
            <a:extLst>
              <a:ext uri="{FF2B5EF4-FFF2-40B4-BE49-F238E27FC236}">
                <a16:creationId xmlns:a16="http://schemas.microsoft.com/office/drawing/2014/main" xmlns:lc="http://schemas.openxmlformats.org/drawingml/2006/lockedCanvas" xmlns="" id="{2B465279-A01B-4E52-BC84-ED8E27224EAA}"/>
              </a:ext>
            </a:extLst>
          </p:cNvPr>
          <p:cNvGraphicFramePr>
            <a:graphicFrameLocks/>
          </p:cNvGraphicFramePr>
          <p:nvPr/>
        </p:nvGraphicFramePr>
        <p:xfrm>
          <a:off x="5864772" y="1166648"/>
          <a:ext cx="6132787" cy="331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673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28600" y="210235"/>
            <a:ext cx="1133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2800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C</a:t>
            </a:r>
            <a:r>
              <a:rPr lang="es-MX" altLang="es-CO" sz="2800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umplimiento </a:t>
            </a:r>
            <a:r>
              <a:rPr lang="es-MX" altLang="es-CO" sz="2800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de los indicadores y metas establecidas</a:t>
            </a:r>
          </a:p>
        </p:txBody>
      </p:sp>
      <p:grpSp>
        <p:nvGrpSpPr>
          <p:cNvPr id="30" name="29 Grupo"/>
          <p:cNvGrpSpPr/>
          <p:nvPr/>
        </p:nvGrpSpPr>
        <p:grpSpPr>
          <a:xfrm>
            <a:off x="212309" y="1487951"/>
            <a:ext cx="5621805" cy="2315209"/>
            <a:chOff x="337185" y="1570990"/>
            <a:chExt cx="6638058" cy="2849563"/>
          </a:xfrm>
        </p:grpSpPr>
        <p:graphicFrame>
          <p:nvGraphicFramePr>
            <p:cNvPr id="11" name="Diagrama 4">
              <a:extLst>
                <a:ext uri="{FF2B5EF4-FFF2-40B4-BE49-F238E27FC236}">
                  <a16:creationId xmlns="" xmlns:a16="http://schemas.microsoft.com/office/drawing/2014/main" id="{827F3590-D414-4EFD-B04C-AA2A263EF99D}"/>
                </a:ext>
              </a:extLst>
            </p:cNvPr>
            <p:cNvGraphicFramePr/>
            <p:nvPr/>
          </p:nvGraphicFramePr>
          <p:xfrm>
            <a:off x="1359600" y="1574096"/>
            <a:ext cx="4128095" cy="27915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2" name="Grupo 8">
              <a:extLst>
                <a:ext uri="{FF2B5EF4-FFF2-40B4-BE49-F238E27FC236}">
                  <a16:creationId xmlns="" xmlns:a16="http://schemas.microsoft.com/office/drawing/2014/main" id="{602AB429-FA29-4719-912F-86EDD6AA0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185" y="2545715"/>
              <a:ext cx="1190625" cy="847725"/>
              <a:chOff x="557469" y="1333697"/>
              <a:chExt cx="1705069" cy="1065668"/>
            </a:xfrm>
          </p:grpSpPr>
          <p:sp>
            <p:nvSpPr>
              <p:cNvPr id="13" name="Rectángulo: esquinas redondeadas 10">
                <a:extLst>
                  <a:ext uri="{FF2B5EF4-FFF2-40B4-BE49-F238E27FC236}">
                    <a16:creationId xmlns="" xmlns:a16="http://schemas.microsoft.com/office/drawing/2014/main" id="{28D1E865-64B3-4105-A3D6-2C3375D3B726}"/>
                  </a:ext>
                </a:extLst>
              </p:cNvPr>
              <p:cNvSpPr/>
              <p:nvPr/>
            </p:nvSpPr>
            <p:spPr>
              <a:xfrm>
                <a:off x="557469" y="1333697"/>
                <a:ext cx="1705069" cy="106566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4" name="Rectángulo: esquinas redondeadas 4">
                <a:extLst>
                  <a:ext uri="{FF2B5EF4-FFF2-40B4-BE49-F238E27FC236}">
                    <a16:creationId xmlns="" xmlns:a16="http://schemas.microsoft.com/office/drawing/2014/main" id="{5274934F-0B18-47A8-8A26-1D15F9A98DCD}"/>
                  </a:ext>
                </a:extLst>
              </p:cNvPr>
              <p:cNvSpPr txBox="1"/>
              <p:nvPr/>
            </p:nvSpPr>
            <p:spPr>
              <a:xfrm>
                <a:off x="589297" y="1365627"/>
                <a:ext cx="1641413" cy="1001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8105" tIns="52070" rIns="78105" bIns="52070" spcCol="1270" anchor="ctr"/>
              <a:lstStyle/>
              <a:p>
                <a:pPr algn="ctr" defTabSz="18224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1400" dirty="0" smtClean="0">
                    <a:latin typeface="Arial Narrow" pitchFamily="34" charset="0"/>
                  </a:rPr>
                  <a:t>2021</a:t>
                </a:r>
                <a:endParaRPr lang="es-CO" sz="1400" dirty="0">
                  <a:latin typeface="Arial Narrow" pitchFamily="34" charset="0"/>
                </a:endParaRPr>
              </a:p>
            </p:txBody>
          </p:sp>
        </p:grpSp>
        <p:grpSp>
          <p:nvGrpSpPr>
            <p:cNvPr id="15" name="Grupo 13">
              <a:extLst>
                <a:ext uri="{FF2B5EF4-FFF2-40B4-BE49-F238E27FC236}">
                  <a16:creationId xmlns="" xmlns:a16="http://schemas.microsoft.com/office/drawing/2014/main" id="{6759045E-D890-44FD-AF5C-4C7E44C4B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535" y="3572828"/>
              <a:ext cx="1190625" cy="847725"/>
              <a:chOff x="557469" y="1333697"/>
              <a:chExt cx="1705069" cy="1065668"/>
            </a:xfrm>
          </p:grpSpPr>
          <p:sp>
            <p:nvSpPr>
              <p:cNvPr id="16" name="Rectángulo: esquinas redondeadas 14">
                <a:extLst>
                  <a:ext uri="{FF2B5EF4-FFF2-40B4-BE49-F238E27FC236}">
                    <a16:creationId xmlns="" xmlns:a16="http://schemas.microsoft.com/office/drawing/2014/main" id="{6431F0C4-FCE3-4220-8D98-98487C0A9707}"/>
                  </a:ext>
                </a:extLst>
              </p:cNvPr>
              <p:cNvSpPr/>
              <p:nvPr/>
            </p:nvSpPr>
            <p:spPr>
              <a:xfrm>
                <a:off x="557469" y="1333697"/>
                <a:ext cx="1705069" cy="106566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Rectángulo: esquinas redondeadas 4">
                <a:extLst>
                  <a:ext uri="{FF2B5EF4-FFF2-40B4-BE49-F238E27FC236}">
                    <a16:creationId xmlns="" xmlns:a16="http://schemas.microsoft.com/office/drawing/2014/main" id="{12CCC775-777E-4FF5-A8AE-8AEC53240DEA}"/>
                  </a:ext>
                </a:extLst>
              </p:cNvPr>
              <p:cNvSpPr txBox="1"/>
              <p:nvPr/>
            </p:nvSpPr>
            <p:spPr>
              <a:xfrm>
                <a:off x="589297" y="1365627"/>
                <a:ext cx="1641413" cy="1001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8105" tIns="52070" rIns="78105" bIns="52070" spcCol="1270" anchor="ctr"/>
              <a:lstStyle/>
              <a:p>
                <a:pPr algn="ctr" defTabSz="182245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1400" dirty="0" smtClean="0">
                    <a:latin typeface="Arial Narrow" pitchFamily="34" charset="0"/>
                  </a:rPr>
                  <a:t>2022</a:t>
                </a:r>
                <a:endParaRPr lang="es-CO" sz="1400" dirty="0">
                  <a:latin typeface="Arial Narrow" pitchFamily="34" charset="0"/>
                </a:endParaRPr>
              </a:p>
            </p:txBody>
          </p:sp>
        </p:grpSp>
        <p:grpSp>
          <p:nvGrpSpPr>
            <p:cNvPr id="18" name="Grupo 25">
              <a:extLst>
                <a:ext uri="{FF2B5EF4-FFF2-40B4-BE49-F238E27FC236}">
                  <a16:creationId xmlns="" xmlns:a16="http://schemas.microsoft.com/office/drawing/2014/main" id="{4CCDE8B9-0C6A-4A30-AD96-EF1850EDB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2573" y="1570990"/>
              <a:ext cx="1595437" cy="796925"/>
              <a:chOff x="2263347" y="670"/>
              <a:chExt cx="1594396" cy="797198"/>
            </a:xfrm>
          </p:grpSpPr>
          <p:sp>
            <p:nvSpPr>
              <p:cNvPr id="19" name="Rectángulo: esquinas redondeadas 32">
                <a:extLst>
                  <a:ext uri="{FF2B5EF4-FFF2-40B4-BE49-F238E27FC236}">
                    <a16:creationId xmlns="" xmlns:a16="http://schemas.microsoft.com/office/drawing/2014/main" id="{4EC1970C-294C-4850-A098-B0CF37E777AE}"/>
                  </a:ext>
                </a:extLst>
              </p:cNvPr>
              <p:cNvSpPr/>
              <p:nvPr/>
            </p:nvSpPr>
            <p:spPr>
              <a:xfrm>
                <a:off x="2263347" y="670"/>
                <a:ext cx="1594396" cy="79719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9800891"/>
                  <a:satOff val="-40777"/>
                  <a:lumOff val="9608"/>
                  <a:alphaOff val="0"/>
                </a:schemeClr>
              </a:fillRef>
              <a:effectRef idx="0">
                <a:schemeClr val="accent4">
                  <a:hueOff val="9800891"/>
                  <a:satOff val="-40777"/>
                  <a:lumOff val="960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ángulo: esquinas redondeadas 4">
                <a:extLst>
                  <a:ext uri="{FF2B5EF4-FFF2-40B4-BE49-F238E27FC236}">
                    <a16:creationId xmlns="" xmlns:a16="http://schemas.microsoft.com/office/drawing/2014/main" id="{2E18B385-EDD1-4962-8665-269AC8A02B36}"/>
                  </a:ext>
                </a:extLst>
              </p:cNvPr>
              <p:cNvSpPr txBox="1"/>
              <p:nvPr/>
            </p:nvSpPr>
            <p:spPr>
              <a:xfrm>
                <a:off x="2287143" y="24491"/>
                <a:ext cx="1546803" cy="7495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17780" rIns="26670" bIns="17780" spcCol="1270" anchor="ctr"/>
              <a:lstStyle/>
              <a:p>
                <a:pPr lvl="0" algn="ctr">
                  <a:spcAft>
                    <a:spcPts val="0"/>
                  </a:spcAft>
                  <a:buFont typeface="+mj-lt"/>
                  <a:buNone/>
                </a:pPr>
                <a:r>
                  <a:rPr lang="es-CO" sz="1400" b="1" dirty="0" smtClean="0">
                    <a:latin typeface="Arial Narrow" pitchFamily="34" charset="0"/>
                    <a:ea typeface="Times New Roman"/>
                    <a:cs typeface="Arial" pitchFamily="34" charset="0"/>
                  </a:rPr>
                  <a:t>Incidencia enfermedad laboral </a:t>
                </a:r>
                <a:endParaRPr lang="es-ES" sz="1400" dirty="0">
                  <a:latin typeface="Arial Narrow" pitchFamily="34" charset="0"/>
                  <a:ea typeface="Calibri"/>
                  <a:cs typeface="Arial" pitchFamily="34" charset="0"/>
                </a:endParaRPr>
              </a:p>
            </p:txBody>
          </p:sp>
        </p:grpSp>
        <p:grpSp>
          <p:nvGrpSpPr>
            <p:cNvPr id="21" name="Grupo 26">
              <a:extLst>
                <a:ext uri="{FF2B5EF4-FFF2-40B4-BE49-F238E27FC236}">
                  <a16:creationId xmlns="" xmlns:a16="http://schemas.microsoft.com/office/drawing/2014/main" id="{381D54BD-70FE-48CF-AA4E-7C100BFA1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5473" y="2567940"/>
              <a:ext cx="1289770" cy="796925"/>
              <a:chOff x="2606023" y="997167"/>
              <a:chExt cx="1288927" cy="797198"/>
            </a:xfrm>
          </p:grpSpPr>
          <p:sp>
            <p:nvSpPr>
              <p:cNvPr id="22" name="Rectángulo: esquinas redondeadas 30">
                <a:extLst>
                  <a:ext uri="{FF2B5EF4-FFF2-40B4-BE49-F238E27FC236}">
                    <a16:creationId xmlns="" xmlns:a16="http://schemas.microsoft.com/office/drawing/2014/main" id="{A3CC300F-38CE-4038-B3B4-50A53268D1B1}"/>
                  </a:ext>
                </a:extLst>
              </p:cNvPr>
              <p:cNvSpPr/>
              <p:nvPr/>
            </p:nvSpPr>
            <p:spPr>
              <a:xfrm>
                <a:off x="2619434" y="997167"/>
                <a:ext cx="1275516" cy="79719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4">
                  <a:hueOff val="6533927"/>
                  <a:satOff val="-27185"/>
                  <a:lumOff val="640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ectángulo: esquinas redondeadas 6">
                <a:extLst>
                  <a:ext uri="{FF2B5EF4-FFF2-40B4-BE49-F238E27FC236}">
                    <a16:creationId xmlns="" xmlns:a16="http://schemas.microsoft.com/office/drawing/2014/main" id="{5ADF525B-17D1-4D74-B3BE-B1EF0CD4EABA}"/>
                  </a:ext>
                </a:extLst>
              </p:cNvPr>
              <p:cNvSpPr txBox="1"/>
              <p:nvPr/>
            </p:nvSpPr>
            <p:spPr>
              <a:xfrm>
                <a:off x="2606023" y="1020988"/>
                <a:ext cx="1227922" cy="7495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tIns="30480" rIns="45720" bIns="30480" spcCol="1270" anchor="ctr"/>
              <a:lstStyle/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1400" dirty="0" smtClean="0">
                    <a:latin typeface="Arial Narrow" pitchFamily="34" charset="0"/>
                  </a:rPr>
                  <a:t>0</a:t>
                </a:r>
                <a:endParaRPr lang="es-CO" sz="1400" dirty="0">
                  <a:latin typeface="Arial Narrow" pitchFamily="34" charset="0"/>
                </a:endParaRPr>
              </a:p>
            </p:txBody>
          </p:sp>
        </p:grpSp>
        <p:grpSp>
          <p:nvGrpSpPr>
            <p:cNvPr id="24" name="Grupo 27">
              <a:extLst>
                <a:ext uri="{FF2B5EF4-FFF2-40B4-BE49-F238E27FC236}">
                  <a16:creationId xmlns="" xmlns:a16="http://schemas.microsoft.com/office/drawing/2014/main" id="{21903A0C-2F92-4B88-9C17-FCE02311B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1660" y="3564890"/>
              <a:ext cx="1289770" cy="796925"/>
              <a:chOff x="2582226" y="1993665"/>
              <a:chExt cx="1288927" cy="797198"/>
            </a:xfrm>
          </p:grpSpPr>
          <p:sp>
            <p:nvSpPr>
              <p:cNvPr id="25" name="Rectángulo: esquinas redondeadas 28">
                <a:extLst>
                  <a:ext uri="{FF2B5EF4-FFF2-40B4-BE49-F238E27FC236}">
                    <a16:creationId xmlns="" xmlns:a16="http://schemas.microsoft.com/office/drawing/2014/main" id="{1286A467-2339-4661-A6D4-67369227C4B1}"/>
                  </a:ext>
                </a:extLst>
              </p:cNvPr>
              <p:cNvSpPr/>
              <p:nvPr/>
            </p:nvSpPr>
            <p:spPr>
              <a:xfrm>
                <a:off x="2582226" y="1993665"/>
                <a:ext cx="1275516" cy="79719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4">
                  <a:hueOff val="9800891"/>
                  <a:satOff val="-40777"/>
                  <a:lumOff val="960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ctángulo: esquinas redondeadas 8">
                <a:extLst>
                  <a:ext uri="{FF2B5EF4-FFF2-40B4-BE49-F238E27FC236}">
                    <a16:creationId xmlns="" xmlns:a16="http://schemas.microsoft.com/office/drawing/2014/main" id="{CCE1FAB0-4E57-4147-9C7F-206A66688577}"/>
                  </a:ext>
                </a:extLst>
              </p:cNvPr>
              <p:cNvSpPr txBox="1"/>
              <p:nvPr/>
            </p:nvSpPr>
            <p:spPr>
              <a:xfrm>
                <a:off x="2643231" y="2017485"/>
                <a:ext cx="1227922" cy="7495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tIns="30480" rIns="45720" bIns="30480" spcCol="1270" anchor="ctr"/>
              <a:lstStyle/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O" sz="1400" dirty="0" smtClean="0">
                    <a:latin typeface="Arial Narrow" pitchFamily="34" charset="0"/>
                  </a:rPr>
                  <a:t>0</a:t>
                </a:r>
                <a:endParaRPr lang="es-CO" sz="1400" dirty="0">
                  <a:latin typeface="Arial Narrow" pitchFamily="34" charset="0"/>
                </a:endParaRPr>
              </a:p>
            </p:txBody>
          </p:sp>
        </p:grpSp>
        <p:sp>
          <p:nvSpPr>
            <p:cNvPr id="27" name="Conector recto 3">
              <a:extLst>
                <a:ext uri="{FF2B5EF4-FFF2-40B4-BE49-F238E27FC236}">
                  <a16:creationId xmlns="" xmlns:a16="http://schemas.microsoft.com/office/drawing/2014/main" id="{5306A28A-09F0-4C55-88A9-F285199727F1}"/>
                </a:ext>
              </a:extLst>
            </p:cNvPr>
            <p:cNvSpPr/>
            <p:nvPr/>
          </p:nvSpPr>
          <p:spPr>
            <a:xfrm>
              <a:off x="5526723" y="2313940"/>
              <a:ext cx="158750" cy="15938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4396"/>
                  </a:lnTo>
                  <a:lnTo>
                    <a:pt x="159439" y="1594396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onector recto 3">
              <a:extLst>
                <a:ext uri="{FF2B5EF4-FFF2-40B4-BE49-F238E27FC236}">
                  <a16:creationId xmlns="" xmlns:a16="http://schemas.microsoft.com/office/drawing/2014/main" id="{F5DE4AE3-62A9-4BC8-8028-FCDBD2598474}"/>
                </a:ext>
              </a:extLst>
            </p:cNvPr>
            <p:cNvSpPr/>
            <p:nvPr/>
          </p:nvSpPr>
          <p:spPr>
            <a:xfrm>
              <a:off x="5525135" y="2374265"/>
              <a:ext cx="160338" cy="5969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97898"/>
                  </a:lnTo>
                  <a:lnTo>
                    <a:pt x="159439" y="597898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31 Rectángulo"/>
          <p:cNvSpPr/>
          <p:nvPr/>
        </p:nvSpPr>
        <p:spPr>
          <a:xfrm>
            <a:off x="224920" y="6187757"/>
            <a:ext cx="5795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Calculo realizado por cada 100.000 trabajadores  </a:t>
            </a:r>
            <a:endParaRPr lang="es-ES" dirty="0"/>
          </a:p>
        </p:txBody>
      </p:sp>
      <p:sp>
        <p:nvSpPr>
          <p:cNvPr id="39" name="38 Rectángulo"/>
          <p:cNvSpPr/>
          <p:nvPr/>
        </p:nvSpPr>
        <p:spPr>
          <a:xfrm>
            <a:off x="5959366" y="6110280"/>
            <a:ext cx="6232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ea typeface="Calibri" panose="020F0502020204030204" pitchFamily="34" charset="0"/>
              </a:rPr>
              <a:t>Incremento de días perdidos por causa médica:  </a:t>
            </a:r>
            <a:r>
              <a:rPr lang="es-ES" sz="1400" dirty="0" smtClean="0">
                <a:ea typeface="Calibri" panose="020F0502020204030204" pitchFamily="34" charset="0"/>
              </a:rPr>
              <a:t>por</a:t>
            </a:r>
            <a:r>
              <a:rPr lang="es-ES" sz="1400" b="1" dirty="0" smtClean="0">
                <a:ea typeface="Calibri" panose="020F0502020204030204" pitchFamily="34" charset="0"/>
              </a:rPr>
              <a:t> </a:t>
            </a:r>
            <a:r>
              <a:rPr lang="es-ES" sz="1400" dirty="0" smtClean="0">
                <a:ea typeface="Calibri" panose="020F0502020204030204" pitchFamily="34" charset="0"/>
              </a:rPr>
              <a:t>aumento promedio de trabajadores </a:t>
            </a:r>
            <a:r>
              <a:rPr lang="es-ES" sz="1400" dirty="0" smtClean="0"/>
              <a:t>y un caso con 304 días de incapacidad por enfermedad común, lo que representa el 11% del total de días perdidos en el año.</a:t>
            </a:r>
            <a:endParaRPr lang="es-ES" sz="1400" dirty="0">
              <a:ea typeface="Calibri" panose="020F0502020204030204" pitchFamily="34" charset="0"/>
            </a:endParaRPr>
          </a:p>
        </p:txBody>
      </p:sp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9367783" y="4620593"/>
          <a:ext cx="1638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2" name="51 Rectángulo"/>
          <p:cNvSpPr/>
          <p:nvPr/>
        </p:nvSpPr>
        <p:spPr>
          <a:xfrm>
            <a:off x="6683527" y="4464041"/>
            <a:ext cx="2570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2021</a:t>
            </a:r>
            <a:endParaRPr lang="es-ES" b="1" dirty="0"/>
          </a:p>
        </p:txBody>
      </p:sp>
      <p:sp>
        <p:nvSpPr>
          <p:cNvPr id="53" name="52 Rectángulo"/>
          <p:cNvSpPr/>
          <p:nvPr/>
        </p:nvSpPr>
        <p:spPr>
          <a:xfrm>
            <a:off x="8869681" y="4427254"/>
            <a:ext cx="2570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2022</a:t>
            </a:r>
            <a:endParaRPr lang="es-ES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8607973" y="4787444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32%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6" name="Object 5"/>
          <p:cNvGraphicFramePr>
            <a:graphicFrameLocks noChangeAspect="1"/>
          </p:cNvGraphicFramePr>
          <p:nvPr/>
        </p:nvGraphicFramePr>
        <p:xfrm>
          <a:off x="7108060" y="4652124"/>
          <a:ext cx="163830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8" name="object 4"/>
          <p:cNvSpPr/>
          <p:nvPr/>
        </p:nvSpPr>
        <p:spPr>
          <a:xfrm rot="16561193">
            <a:off x="8643891" y="5333990"/>
            <a:ext cx="867391" cy="761712"/>
          </a:xfrm>
          <a:custGeom>
            <a:avLst/>
            <a:gdLst/>
            <a:ahLst/>
            <a:cxnLst/>
            <a:rect l="l" t="t" r="r" b="b"/>
            <a:pathLst>
              <a:path w="1916429" h="613410">
                <a:moveTo>
                  <a:pt x="1656842" y="327660"/>
                </a:moveTo>
                <a:lnTo>
                  <a:pt x="1656334" y="321310"/>
                </a:lnTo>
                <a:lnTo>
                  <a:pt x="1651762" y="316230"/>
                </a:lnTo>
                <a:lnTo>
                  <a:pt x="1647444" y="314960"/>
                </a:lnTo>
                <a:lnTo>
                  <a:pt x="1643253" y="312420"/>
                </a:lnTo>
                <a:lnTo>
                  <a:pt x="1640332" y="312420"/>
                </a:lnTo>
                <a:lnTo>
                  <a:pt x="1638935" y="311150"/>
                </a:lnTo>
                <a:lnTo>
                  <a:pt x="1637538" y="311150"/>
                </a:lnTo>
                <a:lnTo>
                  <a:pt x="1625625" y="306070"/>
                </a:lnTo>
                <a:lnTo>
                  <a:pt x="1600835" y="300990"/>
                </a:lnTo>
                <a:lnTo>
                  <a:pt x="1588008" y="299720"/>
                </a:lnTo>
                <a:lnTo>
                  <a:pt x="1551533" y="297180"/>
                </a:lnTo>
                <a:lnTo>
                  <a:pt x="1479918" y="297180"/>
                </a:lnTo>
                <a:lnTo>
                  <a:pt x="1444879" y="298450"/>
                </a:lnTo>
                <a:lnTo>
                  <a:pt x="1427657" y="298450"/>
                </a:lnTo>
                <a:lnTo>
                  <a:pt x="1393507" y="302260"/>
                </a:lnTo>
                <a:lnTo>
                  <a:pt x="1376299" y="302260"/>
                </a:lnTo>
                <a:lnTo>
                  <a:pt x="1168273" y="317500"/>
                </a:lnTo>
                <a:lnTo>
                  <a:pt x="875868" y="334010"/>
                </a:lnTo>
                <a:lnTo>
                  <a:pt x="828040" y="335280"/>
                </a:lnTo>
                <a:lnTo>
                  <a:pt x="674243" y="345440"/>
                </a:lnTo>
                <a:lnTo>
                  <a:pt x="636143" y="346710"/>
                </a:lnTo>
                <a:lnTo>
                  <a:pt x="616331" y="346710"/>
                </a:lnTo>
                <a:lnTo>
                  <a:pt x="607568" y="349250"/>
                </a:lnTo>
                <a:lnTo>
                  <a:pt x="604774" y="347980"/>
                </a:lnTo>
                <a:lnTo>
                  <a:pt x="603377" y="346710"/>
                </a:lnTo>
                <a:lnTo>
                  <a:pt x="600456" y="345440"/>
                </a:lnTo>
                <a:lnTo>
                  <a:pt x="599059" y="345440"/>
                </a:lnTo>
                <a:lnTo>
                  <a:pt x="596773" y="342900"/>
                </a:lnTo>
                <a:lnTo>
                  <a:pt x="596011" y="340360"/>
                </a:lnTo>
                <a:lnTo>
                  <a:pt x="595122" y="339090"/>
                </a:lnTo>
                <a:lnTo>
                  <a:pt x="595630" y="337820"/>
                </a:lnTo>
                <a:lnTo>
                  <a:pt x="594741" y="335280"/>
                </a:lnTo>
                <a:lnTo>
                  <a:pt x="593979" y="334010"/>
                </a:lnTo>
                <a:lnTo>
                  <a:pt x="594487" y="331470"/>
                </a:lnTo>
                <a:lnTo>
                  <a:pt x="593598" y="330200"/>
                </a:lnTo>
                <a:lnTo>
                  <a:pt x="594233" y="328930"/>
                </a:lnTo>
                <a:lnTo>
                  <a:pt x="594741" y="327660"/>
                </a:lnTo>
                <a:lnTo>
                  <a:pt x="595249" y="325120"/>
                </a:lnTo>
                <a:lnTo>
                  <a:pt x="595884" y="323850"/>
                </a:lnTo>
                <a:lnTo>
                  <a:pt x="596392" y="322580"/>
                </a:lnTo>
                <a:lnTo>
                  <a:pt x="598043" y="318770"/>
                </a:lnTo>
                <a:lnTo>
                  <a:pt x="601218" y="314960"/>
                </a:lnTo>
                <a:lnTo>
                  <a:pt x="604266" y="311150"/>
                </a:lnTo>
                <a:lnTo>
                  <a:pt x="609981" y="306070"/>
                </a:lnTo>
                <a:lnTo>
                  <a:pt x="615886" y="300990"/>
                </a:lnTo>
                <a:lnTo>
                  <a:pt x="622160" y="294640"/>
                </a:lnTo>
                <a:lnTo>
                  <a:pt x="629031" y="289560"/>
                </a:lnTo>
                <a:lnTo>
                  <a:pt x="657098" y="267970"/>
                </a:lnTo>
                <a:lnTo>
                  <a:pt x="683895" y="245110"/>
                </a:lnTo>
                <a:lnTo>
                  <a:pt x="697598" y="233680"/>
                </a:lnTo>
                <a:lnTo>
                  <a:pt x="711073" y="220980"/>
                </a:lnTo>
                <a:lnTo>
                  <a:pt x="775030" y="170180"/>
                </a:lnTo>
                <a:lnTo>
                  <a:pt x="852309" y="105410"/>
                </a:lnTo>
                <a:lnTo>
                  <a:pt x="866673" y="93980"/>
                </a:lnTo>
                <a:lnTo>
                  <a:pt x="880808" y="81280"/>
                </a:lnTo>
                <a:lnTo>
                  <a:pt x="894461" y="68580"/>
                </a:lnTo>
                <a:lnTo>
                  <a:pt x="896366" y="68580"/>
                </a:lnTo>
                <a:lnTo>
                  <a:pt x="898906" y="66040"/>
                </a:lnTo>
                <a:lnTo>
                  <a:pt x="899414" y="64770"/>
                </a:lnTo>
                <a:lnTo>
                  <a:pt x="901446" y="63500"/>
                </a:lnTo>
                <a:lnTo>
                  <a:pt x="901954" y="62230"/>
                </a:lnTo>
                <a:lnTo>
                  <a:pt x="902589" y="60960"/>
                </a:lnTo>
                <a:lnTo>
                  <a:pt x="903605" y="58420"/>
                </a:lnTo>
                <a:lnTo>
                  <a:pt x="906780" y="54610"/>
                </a:lnTo>
                <a:lnTo>
                  <a:pt x="907542" y="39370"/>
                </a:lnTo>
                <a:lnTo>
                  <a:pt x="905764" y="35560"/>
                </a:lnTo>
                <a:lnTo>
                  <a:pt x="904621" y="30480"/>
                </a:lnTo>
                <a:lnTo>
                  <a:pt x="903732" y="27940"/>
                </a:lnTo>
                <a:lnTo>
                  <a:pt x="902843" y="26670"/>
                </a:lnTo>
                <a:lnTo>
                  <a:pt x="902081" y="24130"/>
                </a:lnTo>
                <a:lnTo>
                  <a:pt x="900557" y="24130"/>
                </a:lnTo>
                <a:lnTo>
                  <a:pt x="901192" y="22860"/>
                </a:lnTo>
                <a:lnTo>
                  <a:pt x="899795" y="21590"/>
                </a:lnTo>
                <a:lnTo>
                  <a:pt x="898271" y="21590"/>
                </a:lnTo>
                <a:lnTo>
                  <a:pt x="898906" y="20320"/>
                </a:lnTo>
                <a:lnTo>
                  <a:pt x="897509" y="19050"/>
                </a:lnTo>
                <a:lnTo>
                  <a:pt x="896620" y="17780"/>
                </a:lnTo>
                <a:lnTo>
                  <a:pt x="894334" y="15240"/>
                </a:lnTo>
                <a:lnTo>
                  <a:pt x="892937" y="13970"/>
                </a:lnTo>
                <a:lnTo>
                  <a:pt x="890651" y="11430"/>
                </a:lnTo>
                <a:lnTo>
                  <a:pt x="887857" y="10160"/>
                </a:lnTo>
                <a:lnTo>
                  <a:pt x="885571" y="7620"/>
                </a:lnTo>
                <a:lnTo>
                  <a:pt x="882650" y="6350"/>
                </a:lnTo>
                <a:lnTo>
                  <a:pt x="879856" y="6350"/>
                </a:lnTo>
                <a:lnTo>
                  <a:pt x="877062" y="5080"/>
                </a:lnTo>
                <a:lnTo>
                  <a:pt x="875538" y="3810"/>
                </a:lnTo>
                <a:lnTo>
                  <a:pt x="867918" y="2540"/>
                </a:lnTo>
                <a:lnTo>
                  <a:pt x="858901" y="1270"/>
                </a:lnTo>
                <a:lnTo>
                  <a:pt x="850646" y="1270"/>
                </a:lnTo>
                <a:lnTo>
                  <a:pt x="844423" y="0"/>
                </a:lnTo>
                <a:lnTo>
                  <a:pt x="830961" y="1270"/>
                </a:lnTo>
                <a:lnTo>
                  <a:pt x="809752" y="1270"/>
                </a:lnTo>
                <a:lnTo>
                  <a:pt x="789940" y="2540"/>
                </a:lnTo>
                <a:lnTo>
                  <a:pt x="781685" y="2540"/>
                </a:lnTo>
                <a:lnTo>
                  <a:pt x="775462" y="1270"/>
                </a:lnTo>
                <a:lnTo>
                  <a:pt x="768731" y="1270"/>
                </a:lnTo>
                <a:lnTo>
                  <a:pt x="758685" y="2540"/>
                </a:lnTo>
                <a:lnTo>
                  <a:pt x="717588" y="2540"/>
                </a:lnTo>
                <a:lnTo>
                  <a:pt x="707466" y="3810"/>
                </a:lnTo>
                <a:lnTo>
                  <a:pt x="686181" y="3810"/>
                </a:lnTo>
                <a:lnTo>
                  <a:pt x="604418" y="11430"/>
                </a:lnTo>
                <a:lnTo>
                  <a:pt x="481609" y="26670"/>
                </a:lnTo>
                <a:lnTo>
                  <a:pt x="440143" y="33020"/>
                </a:lnTo>
                <a:lnTo>
                  <a:pt x="398729" y="40640"/>
                </a:lnTo>
                <a:lnTo>
                  <a:pt x="357632" y="46990"/>
                </a:lnTo>
                <a:lnTo>
                  <a:pt x="236270" y="73660"/>
                </a:lnTo>
                <a:lnTo>
                  <a:pt x="196215" y="85090"/>
                </a:lnTo>
                <a:lnTo>
                  <a:pt x="176720" y="90170"/>
                </a:lnTo>
                <a:lnTo>
                  <a:pt x="156083" y="95250"/>
                </a:lnTo>
                <a:lnTo>
                  <a:pt x="146469" y="97790"/>
                </a:lnTo>
                <a:lnTo>
                  <a:pt x="126860" y="105410"/>
                </a:lnTo>
                <a:lnTo>
                  <a:pt x="116967" y="107950"/>
                </a:lnTo>
                <a:lnTo>
                  <a:pt x="110109" y="109220"/>
                </a:lnTo>
                <a:lnTo>
                  <a:pt x="104267" y="111760"/>
                </a:lnTo>
                <a:lnTo>
                  <a:pt x="96901" y="114300"/>
                </a:lnTo>
                <a:lnTo>
                  <a:pt x="77724" y="120650"/>
                </a:lnTo>
                <a:lnTo>
                  <a:pt x="68122" y="123190"/>
                </a:lnTo>
                <a:lnTo>
                  <a:pt x="48818" y="130810"/>
                </a:lnTo>
                <a:lnTo>
                  <a:pt x="39370" y="135890"/>
                </a:lnTo>
                <a:lnTo>
                  <a:pt x="30772" y="139700"/>
                </a:lnTo>
                <a:lnTo>
                  <a:pt x="22733" y="144780"/>
                </a:lnTo>
                <a:lnTo>
                  <a:pt x="15252" y="149860"/>
                </a:lnTo>
                <a:lnTo>
                  <a:pt x="8382" y="156210"/>
                </a:lnTo>
                <a:lnTo>
                  <a:pt x="7874" y="157480"/>
                </a:lnTo>
                <a:lnTo>
                  <a:pt x="7239" y="160020"/>
                </a:lnTo>
                <a:lnTo>
                  <a:pt x="5334" y="160020"/>
                </a:lnTo>
                <a:lnTo>
                  <a:pt x="4826" y="161290"/>
                </a:lnTo>
                <a:lnTo>
                  <a:pt x="4191" y="162560"/>
                </a:lnTo>
                <a:lnTo>
                  <a:pt x="3683" y="165100"/>
                </a:lnTo>
                <a:lnTo>
                  <a:pt x="3048" y="166370"/>
                </a:lnTo>
                <a:lnTo>
                  <a:pt x="2032" y="168910"/>
                </a:lnTo>
                <a:lnTo>
                  <a:pt x="508" y="168910"/>
                </a:lnTo>
                <a:lnTo>
                  <a:pt x="0" y="170180"/>
                </a:lnTo>
                <a:lnTo>
                  <a:pt x="1397" y="170180"/>
                </a:lnTo>
                <a:lnTo>
                  <a:pt x="381" y="172720"/>
                </a:lnTo>
                <a:lnTo>
                  <a:pt x="1778" y="173990"/>
                </a:lnTo>
                <a:lnTo>
                  <a:pt x="2540" y="175260"/>
                </a:lnTo>
                <a:lnTo>
                  <a:pt x="4064" y="176530"/>
                </a:lnTo>
                <a:lnTo>
                  <a:pt x="5461" y="176530"/>
                </a:lnTo>
                <a:lnTo>
                  <a:pt x="7366" y="175260"/>
                </a:lnTo>
                <a:lnTo>
                  <a:pt x="9398" y="175260"/>
                </a:lnTo>
                <a:lnTo>
                  <a:pt x="9906" y="173990"/>
                </a:lnTo>
                <a:lnTo>
                  <a:pt x="11938" y="172720"/>
                </a:lnTo>
                <a:lnTo>
                  <a:pt x="14655" y="167640"/>
                </a:lnTo>
                <a:lnTo>
                  <a:pt x="18669" y="162560"/>
                </a:lnTo>
                <a:lnTo>
                  <a:pt x="24003" y="157480"/>
                </a:lnTo>
                <a:lnTo>
                  <a:pt x="37515" y="149860"/>
                </a:lnTo>
                <a:lnTo>
                  <a:pt x="45123" y="147320"/>
                </a:lnTo>
                <a:lnTo>
                  <a:pt x="53289" y="143510"/>
                </a:lnTo>
                <a:lnTo>
                  <a:pt x="78841" y="135890"/>
                </a:lnTo>
                <a:lnTo>
                  <a:pt x="87731" y="132080"/>
                </a:lnTo>
                <a:lnTo>
                  <a:pt x="97028" y="130810"/>
                </a:lnTo>
                <a:lnTo>
                  <a:pt x="105714" y="127000"/>
                </a:lnTo>
                <a:lnTo>
                  <a:pt x="123583" y="121920"/>
                </a:lnTo>
                <a:lnTo>
                  <a:pt x="132207" y="119380"/>
                </a:lnTo>
                <a:lnTo>
                  <a:pt x="168122" y="109220"/>
                </a:lnTo>
                <a:lnTo>
                  <a:pt x="205105" y="100330"/>
                </a:lnTo>
                <a:lnTo>
                  <a:pt x="222872" y="95250"/>
                </a:lnTo>
                <a:lnTo>
                  <a:pt x="241020" y="91440"/>
                </a:lnTo>
                <a:lnTo>
                  <a:pt x="259334" y="88900"/>
                </a:lnTo>
                <a:lnTo>
                  <a:pt x="296189" y="81280"/>
                </a:lnTo>
                <a:lnTo>
                  <a:pt x="333082" y="74930"/>
                </a:lnTo>
                <a:lnTo>
                  <a:pt x="351663" y="71120"/>
                </a:lnTo>
                <a:lnTo>
                  <a:pt x="390017" y="64770"/>
                </a:lnTo>
                <a:lnTo>
                  <a:pt x="465696" y="54610"/>
                </a:lnTo>
                <a:lnTo>
                  <a:pt x="503453" y="48260"/>
                </a:lnTo>
                <a:lnTo>
                  <a:pt x="541261" y="44450"/>
                </a:lnTo>
                <a:lnTo>
                  <a:pt x="579247" y="39370"/>
                </a:lnTo>
                <a:lnTo>
                  <a:pt x="694486" y="31750"/>
                </a:lnTo>
                <a:lnTo>
                  <a:pt x="733044" y="30480"/>
                </a:lnTo>
                <a:lnTo>
                  <a:pt x="816356" y="30480"/>
                </a:lnTo>
                <a:lnTo>
                  <a:pt x="822579" y="31750"/>
                </a:lnTo>
                <a:lnTo>
                  <a:pt x="830834" y="31750"/>
                </a:lnTo>
                <a:lnTo>
                  <a:pt x="838962" y="30480"/>
                </a:lnTo>
                <a:lnTo>
                  <a:pt x="845820" y="30480"/>
                </a:lnTo>
                <a:lnTo>
                  <a:pt x="853440" y="31750"/>
                </a:lnTo>
                <a:lnTo>
                  <a:pt x="857758" y="33020"/>
                </a:lnTo>
                <a:lnTo>
                  <a:pt x="861060" y="33020"/>
                </a:lnTo>
                <a:lnTo>
                  <a:pt x="865378" y="34290"/>
                </a:lnTo>
                <a:lnTo>
                  <a:pt x="868172" y="35560"/>
                </a:lnTo>
                <a:lnTo>
                  <a:pt x="869569" y="36830"/>
                </a:lnTo>
                <a:lnTo>
                  <a:pt x="869061" y="38100"/>
                </a:lnTo>
                <a:lnTo>
                  <a:pt x="870458" y="38100"/>
                </a:lnTo>
                <a:lnTo>
                  <a:pt x="871855" y="39370"/>
                </a:lnTo>
                <a:lnTo>
                  <a:pt x="871347" y="40640"/>
                </a:lnTo>
                <a:lnTo>
                  <a:pt x="872744" y="40640"/>
                </a:lnTo>
                <a:lnTo>
                  <a:pt x="872236" y="41910"/>
                </a:lnTo>
                <a:lnTo>
                  <a:pt x="871601" y="43180"/>
                </a:lnTo>
                <a:lnTo>
                  <a:pt x="865174" y="48260"/>
                </a:lnTo>
                <a:lnTo>
                  <a:pt x="859256" y="53340"/>
                </a:lnTo>
                <a:lnTo>
                  <a:pt x="853605" y="57150"/>
                </a:lnTo>
                <a:lnTo>
                  <a:pt x="847979" y="62230"/>
                </a:lnTo>
                <a:lnTo>
                  <a:pt x="841248" y="67310"/>
                </a:lnTo>
                <a:lnTo>
                  <a:pt x="834707" y="72390"/>
                </a:lnTo>
                <a:lnTo>
                  <a:pt x="828548" y="76200"/>
                </a:lnTo>
                <a:lnTo>
                  <a:pt x="822960" y="81280"/>
                </a:lnTo>
                <a:lnTo>
                  <a:pt x="810501" y="90170"/>
                </a:lnTo>
                <a:lnTo>
                  <a:pt x="785837" y="110490"/>
                </a:lnTo>
                <a:lnTo>
                  <a:pt x="773684" y="119380"/>
                </a:lnTo>
                <a:lnTo>
                  <a:pt x="750011" y="138430"/>
                </a:lnTo>
                <a:lnTo>
                  <a:pt x="725487" y="157480"/>
                </a:lnTo>
                <a:lnTo>
                  <a:pt x="699808" y="177800"/>
                </a:lnTo>
                <a:lnTo>
                  <a:pt x="672719" y="198120"/>
                </a:lnTo>
                <a:lnTo>
                  <a:pt x="612013" y="245110"/>
                </a:lnTo>
                <a:lnTo>
                  <a:pt x="604608" y="251460"/>
                </a:lnTo>
                <a:lnTo>
                  <a:pt x="596811" y="256540"/>
                </a:lnTo>
                <a:lnTo>
                  <a:pt x="588810" y="262890"/>
                </a:lnTo>
                <a:lnTo>
                  <a:pt x="580771" y="270510"/>
                </a:lnTo>
                <a:lnTo>
                  <a:pt x="575183" y="276860"/>
                </a:lnTo>
                <a:lnTo>
                  <a:pt x="568706" y="280670"/>
                </a:lnTo>
                <a:lnTo>
                  <a:pt x="564007" y="289560"/>
                </a:lnTo>
                <a:lnTo>
                  <a:pt x="559536" y="294640"/>
                </a:lnTo>
                <a:lnTo>
                  <a:pt x="555586" y="300990"/>
                </a:lnTo>
                <a:lnTo>
                  <a:pt x="552361" y="308610"/>
                </a:lnTo>
                <a:lnTo>
                  <a:pt x="550037" y="316230"/>
                </a:lnTo>
                <a:lnTo>
                  <a:pt x="547751" y="322580"/>
                </a:lnTo>
                <a:lnTo>
                  <a:pt x="546989" y="328930"/>
                </a:lnTo>
                <a:lnTo>
                  <a:pt x="548132" y="334010"/>
                </a:lnTo>
                <a:lnTo>
                  <a:pt x="548386" y="337820"/>
                </a:lnTo>
                <a:lnTo>
                  <a:pt x="548767" y="340360"/>
                </a:lnTo>
                <a:lnTo>
                  <a:pt x="547624" y="342900"/>
                </a:lnTo>
                <a:lnTo>
                  <a:pt x="548513" y="345440"/>
                </a:lnTo>
                <a:lnTo>
                  <a:pt x="548767" y="349250"/>
                </a:lnTo>
                <a:lnTo>
                  <a:pt x="551053" y="351790"/>
                </a:lnTo>
                <a:lnTo>
                  <a:pt x="551688" y="358140"/>
                </a:lnTo>
                <a:lnTo>
                  <a:pt x="554228" y="364490"/>
                </a:lnTo>
                <a:lnTo>
                  <a:pt x="557403" y="368300"/>
                </a:lnTo>
                <a:lnTo>
                  <a:pt x="561467" y="374650"/>
                </a:lnTo>
                <a:lnTo>
                  <a:pt x="565912" y="379730"/>
                </a:lnTo>
                <a:lnTo>
                  <a:pt x="569722" y="383540"/>
                </a:lnTo>
                <a:lnTo>
                  <a:pt x="579882" y="391160"/>
                </a:lnTo>
                <a:lnTo>
                  <a:pt x="584200" y="392430"/>
                </a:lnTo>
                <a:lnTo>
                  <a:pt x="585597" y="392430"/>
                </a:lnTo>
                <a:lnTo>
                  <a:pt x="586994" y="393700"/>
                </a:lnTo>
                <a:lnTo>
                  <a:pt x="605663" y="394970"/>
                </a:lnTo>
                <a:lnTo>
                  <a:pt x="627380" y="393700"/>
                </a:lnTo>
                <a:lnTo>
                  <a:pt x="703707" y="391160"/>
                </a:lnTo>
                <a:lnTo>
                  <a:pt x="895832" y="381000"/>
                </a:lnTo>
                <a:lnTo>
                  <a:pt x="943991" y="377190"/>
                </a:lnTo>
                <a:lnTo>
                  <a:pt x="1397139" y="349250"/>
                </a:lnTo>
                <a:lnTo>
                  <a:pt x="1482598" y="344170"/>
                </a:lnTo>
                <a:lnTo>
                  <a:pt x="1541907" y="341630"/>
                </a:lnTo>
                <a:lnTo>
                  <a:pt x="1599311" y="341630"/>
                </a:lnTo>
                <a:lnTo>
                  <a:pt x="1607985" y="342900"/>
                </a:lnTo>
                <a:lnTo>
                  <a:pt x="1625447" y="342900"/>
                </a:lnTo>
                <a:lnTo>
                  <a:pt x="1629079" y="341630"/>
                </a:lnTo>
                <a:lnTo>
                  <a:pt x="1632712" y="340360"/>
                </a:lnTo>
                <a:lnTo>
                  <a:pt x="1638046" y="339090"/>
                </a:lnTo>
                <a:lnTo>
                  <a:pt x="1649857" y="334010"/>
                </a:lnTo>
                <a:lnTo>
                  <a:pt x="1652397" y="331470"/>
                </a:lnTo>
                <a:lnTo>
                  <a:pt x="1656842" y="327660"/>
                </a:lnTo>
                <a:close/>
              </a:path>
              <a:path w="1916429" h="613410">
                <a:moveTo>
                  <a:pt x="1916176" y="276225"/>
                </a:moveTo>
                <a:lnTo>
                  <a:pt x="1912112" y="269748"/>
                </a:lnTo>
                <a:lnTo>
                  <a:pt x="1911858" y="266319"/>
                </a:lnTo>
                <a:lnTo>
                  <a:pt x="1910969" y="264414"/>
                </a:lnTo>
                <a:lnTo>
                  <a:pt x="1910080" y="262382"/>
                </a:lnTo>
                <a:lnTo>
                  <a:pt x="1908683" y="261874"/>
                </a:lnTo>
                <a:lnTo>
                  <a:pt x="1907921" y="259842"/>
                </a:lnTo>
                <a:lnTo>
                  <a:pt x="1907032" y="257937"/>
                </a:lnTo>
                <a:lnTo>
                  <a:pt x="1904238" y="256794"/>
                </a:lnTo>
                <a:lnTo>
                  <a:pt x="1898523" y="254635"/>
                </a:lnTo>
                <a:lnTo>
                  <a:pt x="1856486" y="233299"/>
                </a:lnTo>
                <a:lnTo>
                  <a:pt x="1850771" y="231140"/>
                </a:lnTo>
                <a:lnTo>
                  <a:pt x="1849374" y="230632"/>
                </a:lnTo>
                <a:lnTo>
                  <a:pt x="1847977" y="229997"/>
                </a:lnTo>
                <a:lnTo>
                  <a:pt x="1840992" y="227330"/>
                </a:lnTo>
                <a:lnTo>
                  <a:pt x="1826895" y="221742"/>
                </a:lnTo>
                <a:lnTo>
                  <a:pt x="1799463" y="212725"/>
                </a:lnTo>
                <a:lnTo>
                  <a:pt x="1756829" y="197205"/>
                </a:lnTo>
                <a:lnTo>
                  <a:pt x="1713738" y="182626"/>
                </a:lnTo>
                <a:lnTo>
                  <a:pt x="1634490" y="156718"/>
                </a:lnTo>
                <a:lnTo>
                  <a:pt x="1504048" y="121894"/>
                </a:lnTo>
                <a:lnTo>
                  <a:pt x="1460627" y="115189"/>
                </a:lnTo>
                <a:lnTo>
                  <a:pt x="1456182" y="118364"/>
                </a:lnTo>
                <a:lnTo>
                  <a:pt x="1453007" y="122047"/>
                </a:lnTo>
                <a:lnTo>
                  <a:pt x="1449197" y="123825"/>
                </a:lnTo>
                <a:lnTo>
                  <a:pt x="1447419" y="128016"/>
                </a:lnTo>
                <a:lnTo>
                  <a:pt x="1442466" y="132715"/>
                </a:lnTo>
                <a:lnTo>
                  <a:pt x="1441958" y="142240"/>
                </a:lnTo>
                <a:lnTo>
                  <a:pt x="1446530" y="147320"/>
                </a:lnTo>
                <a:lnTo>
                  <a:pt x="1449578" y="151765"/>
                </a:lnTo>
                <a:lnTo>
                  <a:pt x="1453896" y="153416"/>
                </a:lnTo>
                <a:lnTo>
                  <a:pt x="1459484" y="155702"/>
                </a:lnTo>
                <a:lnTo>
                  <a:pt x="1462278" y="156718"/>
                </a:lnTo>
                <a:lnTo>
                  <a:pt x="1463675" y="157353"/>
                </a:lnTo>
                <a:lnTo>
                  <a:pt x="1475879" y="161099"/>
                </a:lnTo>
                <a:lnTo>
                  <a:pt x="1500606" y="169354"/>
                </a:lnTo>
                <a:lnTo>
                  <a:pt x="1512824" y="173101"/>
                </a:lnTo>
                <a:lnTo>
                  <a:pt x="1519212" y="175348"/>
                </a:lnTo>
                <a:lnTo>
                  <a:pt x="1525790" y="177190"/>
                </a:lnTo>
                <a:lnTo>
                  <a:pt x="1532483" y="178765"/>
                </a:lnTo>
                <a:lnTo>
                  <a:pt x="1539240" y="180213"/>
                </a:lnTo>
                <a:lnTo>
                  <a:pt x="1576197" y="189611"/>
                </a:lnTo>
                <a:lnTo>
                  <a:pt x="1586090" y="192290"/>
                </a:lnTo>
                <a:lnTo>
                  <a:pt x="1595831" y="195046"/>
                </a:lnTo>
                <a:lnTo>
                  <a:pt x="1605216" y="197942"/>
                </a:lnTo>
                <a:lnTo>
                  <a:pt x="1614043" y="201041"/>
                </a:lnTo>
                <a:lnTo>
                  <a:pt x="1652270" y="211074"/>
                </a:lnTo>
                <a:lnTo>
                  <a:pt x="1673783" y="218516"/>
                </a:lnTo>
                <a:lnTo>
                  <a:pt x="1716595" y="233819"/>
                </a:lnTo>
                <a:lnTo>
                  <a:pt x="1738122" y="241173"/>
                </a:lnTo>
                <a:lnTo>
                  <a:pt x="1751926" y="246367"/>
                </a:lnTo>
                <a:lnTo>
                  <a:pt x="1779803" y="256133"/>
                </a:lnTo>
                <a:lnTo>
                  <a:pt x="1793621" y="261239"/>
                </a:lnTo>
                <a:lnTo>
                  <a:pt x="1820926" y="270256"/>
                </a:lnTo>
                <a:lnTo>
                  <a:pt x="1835658" y="274320"/>
                </a:lnTo>
                <a:lnTo>
                  <a:pt x="1844167" y="277622"/>
                </a:lnTo>
                <a:lnTo>
                  <a:pt x="1851660" y="278892"/>
                </a:lnTo>
                <a:lnTo>
                  <a:pt x="1855978" y="280543"/>
                </a:lnTo>
                <a:lnTo>
                  <a:pt x="1857375" y="281178"/>
                </a:lnTo>
                <a:lnTo>
                  <a:pt x="1858772" y="281686"/>
                </a:lnTo>
                <a:lnTo>
                  <a:pt x="1861566" y="282829"/>
                </a:lnTo>
                <a:lnTo>
                  <a:pt x="1862455" y="284734"/>
                </a:lnTo>
                <a:lnTo>
                  <a:pt x="1863344" y="286766"/>
                </a:lnTo>
                <a:lnTo>
                  <a:pt x="1864106" y="288671"/>
                </a:lnTo>
                <a:lnTo>
                  <a:pt x="1863090" y="291465"/>
                </a:lnTo>
                <a:lnTo>
                  <a:pt x="1862455" y="292989"/>
                </a:lnTo>
                <a:lnTo>
                  <a:pt x="1860042" y="295275"/>
                </a:lnTo>
                <a:lnTo>
                  <a:pt x="1859407" y="296672"/>
                </a:lnTo>
                <a:lnTo>
                  <a:pt x="1857502" y="297561"/>
                </a:lnTo>
                <a:lnTo>
                  <a:pt x="1851914" y="303530"/>
                </a:lnTo>
                <a:lnTo>
                  <a:pt x="1848866" y="307213"/>
                </a:lnTo>
                <a:lnTo>
                  <a:pt x="1844294" y="310388"/>
                </a:lnTo>
                <a:lnTo>
                  <a:pt x="1837309" y="315849"/>
                </a:lnTo>
                <a:lnTo>
                  <a:pt x="1831721" y="321818"/>
                </a:lnTo>
                <a:lnTo>
                  <a:pt x="1826133" y="327914"/>
                </a:lnTo>
                <a:lnTo>
                  <a:pt x="1814703" y="338455"/>
                </a:lnTo>
                <a:lnTo>
                  <a:pt x="1803146" y="349389"/>
                </a:lnTo>
                <a:lnTo>
                  <a:pt x="1791474" y="360603"/>
                </a:lnTo>
                <a:lnTo>
                  <a:pt x="1779778" y="371983"/>
                </a:lnTo>
                <a:lnTo>
                  <a:pt x="1767979" y="382104"/>
                </a:lnTo>
                <a:lnTo>
                  <a:pt x="1755533" y="391985"/>
                </a:lnTo>
                <a:lnTo>
                  <a:pt x="1742821" y="401777"/>
                </a:lnTo>
                <a:lnTo>
                  <a:pt x="1730248" y="411607"/>
                </a:lnTo>
                <a:lnTo>
                  <a:pt x="1718310" y="421703"/>
                </a:lnTo>
                <a:lnTo>
                  <a:pt x="1706981" y="432181"/>
                </a:lnTo>
                <a:lnTo>
                  <a:pt x="1695831" y="443039"/>
                </a:lnTo>
                <a:lnTo>
                  <a:pt x="1684401" y="454279"/>
                </a:lnTo>
                <a:lnTo>
                  <a:pt x="1637157" y="496316"/>
                </a:lnTo>
                <a:lnTo>
                  <a:pt x="1613852" y="519010"/>
                </a:lnTo>
                <a:lnTo>
                  <a:pt x="1602676" y="530136"/>
                </a:lnTo>
                <a:lnTo>
                  <a:pt x="1592072" y="541020"/>
                </a:lnTo>
                <a:lnTo>
                  <a:pt x="1581200" y="552742"/>
                </a:lnTo>
                <a:lnTo>
                  <a:pt x="1570202" y="564388"/>
                </a:lnTo>
                <a:lnTo>
                  <a:pt x="1559471" y="576135"/>
                </a:lnTo>
                <a:lnTo>
                  <a:pt x="1549400" y="588137"/>
                </a:lnTo>
                <a:lnTo>
                  <a:pt x="1544828" y="591312"/>
                </a:lnTo>
                <a:lnTo>
                  <a:pt x="1541780" y="594995"/>
                </a:lnTo>
                <a:lnTo>
                  <a:pt x="1538224" y="600202"/>
                </a:lnTo>
                <a:lnTo>
                  <a:pt x="1535684" y="602488"/>
                </a:lnTo>
                <a:lnTo>
                  <a:pt x="1535176" y="603897"/>
                </a:lnTo>
                <a:lnTo>
                  <a:pt x="1533144" y="604774"/>
                </a:lnTo>
                <a:lnTo>
                  <a:pt x="1532636" y="606171"/>
                </a:lnTo>
                <a:lnTo>
                  <a:pt x="1534033" y="606679"/>
                </a:lnTo>
                <a:lnTo>
                  <a:pt x="1533525" y="608076"/>
                </a:lnTo>
                <a:lnTo>
                  <a:pt x="1534922" y="608711"/>
                </a:lnTo>
                <a:lnTo>
                  <a:pt x="1535684" y="610628"/>
                </a:lnTo>
                <a:lnTo>
                  <a:pt x="1537208" y="611251"/>
                </a:lnTo>
                <a:lnTo>
                  <a:pt x="1540002" y="612267"/>
                </a:lnTo>
                <a:lnTo>
                  <a:pt x="1541399" y="612902"/>
                </a:lnTo>
                <a:lnTo>
                  <a:pt x="1541907" y="611390"/>
                </a:lnTo>
                <a:lnTo>
                  <a:pt x="1583347" y="572770"/>
                </a:lnTo>
                <a:lnTo>
                  <a:pt x="1604670" y="553516"/>
                </a:lnTo>
                <a:lnTo>
                  <a:pt x="1626997" y="534924"/>
                </a:lnTo>
                <a:lnTo>
                  <a:pt x="1632534" y="530009"/>
                </a:lnTo>
                <a:lnTo>
                  <a:pt x="1643468" y="520674"/>
                </a:lnTo>
                <a:lnTo>
                  <a:pt x="1649095" y="515747"/>
                </a:lnTo>
                <a:lnTo>
                  <a:pt x="1672590" y="497078"/>
                </a:lnTo>
                <a:lnTo>
                  <a:pt x="1694446" y="478409"/>
                </a:lnTo>
                <a:lnTo>
                  <a:pt x="1705533" y="468718"/>
                </a:lnTo>
                <a:lnTo>
                  <a:pt x="1716786" y="458597"/>
                </a:lnTo>
                <a:lnTo>
                  <a:pt x="1727873" y="449465"/>
                </a:lnTo>
                <a:lnTo>
                  <a:pt x="1750644" y="431419"/>
                </a:lnTo>
                <a:lnTo>
                  <a:pt x="1761744" y="422275"/>
                </a:lnTo>
                <a:lnTo>
                  <a:pt x="1768182" y="417652"/>
                </a:lnTo>
                <a:lnTo>
                  <a:pt x="1780311" y="408749"/>
                </a:lnTo>
                <a:lnTo>
                  <a:pt x="1786763" y="404114"/>
                </a:lnTo>
                <a:lnTo>
                  <a:pt x="1792757" y="399503"/>
                </a:lnTo>
                <a:lnTo>
                  <a:pt x="1799945" y="394131"/>
                </a:lnTo>
                <a:lnTo>
                  <a:pt x="1807883" y="388454"/>
                </a:lnTo>
                <a:lnTo>
                  <a:pt x="1816100" y="382905"/>
                </a:lnTo>
                <a:lnTo>
                  <a:pt x="1825917" y="375691"/>
                </a:lnTo>
                <a:lnTo>
                  <a:pt x="1835162" y="368414"/>
                </a:lnTo>
                <a:lnTo>
                  <a:pt x="1843760" y="361213"/>
                </a:lnTo>
                <a:lnTo>
                  <a:pt x="1851660" y="354203"/>
                </a:lnTo>
                <a:lnTo>
                  <a:pt x="1863420" y="345249"/>
                </a:lnTo>
                <a:lnTo>
                  <a:pt x="1874964" y="336067"/>
                </a:lnTo>
                <a:lnTo>
                  <a:pt x="1898650" y="316865"/>
                </a:lnTo>
                <a:lnTo>
                  <a:pt x="1907921" y="305689"/>
                </a:lnTo>
                <a:lnTo>
                  <a:pt x="1908937" y="302895"/>
                </a:lnTo>
                <a:lnTo>
                  <a:pt x="1909572" y="301498"/>
                </a:lnTo>
                <a:lnTo>
                  <a:pt x="1912112" y="299212"/>
                </a:lnTo>
                <a:lnTo>
                  <a:pt x="1912658" y="297561"/>
                </a:lnTo>
                <a:lnTo>
                  <a:pt x="1913128" y="296291"/>
                </a:lnTo>
                <a:lnTo>
                  <a:pt x="1913763" y="294894"/>
                </a:lnTo>
                <a:lnTo>
                  <a:pt x="1914779" y="292100"/>
                </a:lnTo>
                <a:lnTo>
                  <a:pt x="1915668" y="285877"/>
                </a:lnTo>
                <a:lnTo>
                  <a:pt x="1916176" y="276225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58 Rectángulo redondeado"/>
          <p:cNvSpPr/>
          <p:nvPr/>
        </p:nvSpPr>
        <p:spPr>
          <a:xfrm>
            <a:off x="1671146" y="4083262"/>
            <a:ext cx="1040522" cy="662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</a:t>
            </a:r>
            <a:endParaRPr lang="es-ES" dirty="0"/>
          </a:p>
        </p:txBody>
      </p:sp>
      <p:sp>
        <p:nvSpPr>
          <p:cNvPr id="60" name="59 Rectángulo redondeado"/>
          <p:cNvSpPr/>
          <p:nvPr/>
        </p:nvSpPr>
        <p:spPr>
          <a:xfrm>
            <a:off x="3289740" y="4062241"/>
            <a:ext cx="1040522" cy="662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300</a:t>
            </a:r>
            <a:endParaRPr lang="es-ES" dirty="0"/>
          </a:p>
        </p:txBody>
      </p:sp>
      <p:sp>
        <p:nvSpPr>
          <p:cNvPr id="61" name="60 Rectángulo redondeado"/>
          <p:cNvSpPr/>
          <p:nvPr/>
        </p:nvSpPr>
        <p:spPr>
          <a:xfrm>
            <a:off x="4734913" y="4104284"/>
            <a:ext cx="1040522" cy="662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50</a:t>
            </a:r>
            <a:endParaRPr lang="es-ES" dirty="0"/>
          </a:p>
        </p:txBody>
      </p:sp>
      <p:sp>
        <p:nvSpPr>
          <p:cNvPr id="62" name="61 Rectángulo redondeado"/>
          <p:cNvSpPr/>
          <p:nvPr/>
        </p:nvSpPr>
        <p:spPr>
          <a:xfrm>
            <a:off x="231230" y="4078006"/>
            <a:ext cx="1040522" cy="662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Meta</a:t>
            </a:r>
            <a:endParaRPr lang="es-ES" dirty="0"/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49516" y="5017640"/>
            <a:ext cx="2685690" cy="8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35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43C77FF-435D-430C-908F-C6346B793B6F}"/>
              </a:ext>
            </a:extLst>
          </p:cNvPr>
          <p:cNvGraphicFramePr/>
          <p:nvPr/>
        </p:nvGraphicFramePr>
        <p:xfrm>
          <a:off x="5959363" y="1308538"/>
          <a:ext cx="6005151" cy="310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673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4320" y="194995"/>
            <a:ext cx="6217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2400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Resultados estándares mínimos SDM vigencia 2022 </a:t>
            </a:r>
            <a:r>
              <a:rPr lang="es-ES" altLang="es-CO" sz="2400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resolución 0312 de 2019</a:t>
            </a:r>
          </a:p>
        </p:txBody>
      </p:sp>
      <p:graphicFrame>
        <p:nvGraphicFramePr>
          <p:cNvPr id="4" name="3 Gráfico"/>
          <p:cNvGraphicFramePr/>
          <p:nvPr/>
        </p:nvGraphicFramePr>
        <p:xfrm>
          <a:off x="195262" y="1402080"/>
          <a:ext cx="6083618" cy="505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6431280" y="137160"/>
            <a:ext cx="542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2400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Análisis estadístico de </a:t>
            </a:r>
            <a:r>
              <a:rPr lang="es-MX" altLang="es-CO" sz="2400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AT, EL </a:t>
            </a:r>
            <a:r>
              <a:rPr lang="es-MX" altLang="es-CO" sz="2400" dirty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y ausentismo laboral por causas asociadas con </a:t>
            </a:r>
            <a:r>
              <a:rPr lang="es-MX" altLang="es-CO" sz="2400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SST</a:t>
            </a:r>
            <a:endParaRPr lang="es-ES" altLang="es-CO" sz="2400" dirty="0">
              <a:solidFill>
                <a:schemeClr val="bg1">
                  <a:lumMod val="50000"/>
                </a:schemeClr>
              </a:solidFill>
              <a:latin typeface="Arial Black" panose="020B0604020202020204" pitchFamily="34" charset="0"/>
              <a:sym typeface="Arial Black" panose="020B0604020202020204" pitchFamily="34" charset="0"/>
            </a:endParaRPr>
          </a:p>
        </p:txBody>
      </p:sp>
      <p:graphicFrame>
        <p:nvGraphicFramePr>
          <p:cNvPr id="7" name="Gráfico 4">
            <a:extLst>
              <a:ext uri="{FF2B5EF4-FFF2-40B4-BE49-F238E27FC236}">
                <a16:creationId xmlns:a16="http://schemas.microsoft.com/office/drawing/2014/main" xmlns="" id="{A742ADEF-E4EA-47A9-A7BE-0E52A3102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52741754"/>
              </p:ext>
            </p:extLst>
          </p:nvPr>
        </p:nvGraphicFramePr>
        <p:xfrm>
          <a:off x="6507480" y="1397922"/>
          <a:ext cx="5410200" cy="460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378262" y="5454869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Total 95 AT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673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533F1A1C-A53A-4019-839E-628AF778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070309"/>
              </p:ext>
            </p:extLst>
          </p:nvPr>
        </p:nvGraphicFramePr>
        <p:xfrm>
          <a:off x="409904" y="1417643"/>
          <a:ext cx="6045200" cy="412242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22500">
                  <a:extLst>
                    <a:ext uri="{9D8B030D-6E8A-4147-A177-3AD203B41FA5}">
                      <a16:colId xmlns:a16="http://schemas.microsoft.com/office/drawing/2014/main" xmlns="" val="3113159449"/>
                    </a:ext>
                  </a:extLst>
                </a:gridCol>
                <a:gridCol w="854864">
                  <a:extLst>
                    <a:ext uri="{9D8B030D-6E8A-4147-A177-3AD203B41FA5}">
                      <a16:colId xmlns:a16="http://schemas.microsoft.com/office/drawing/2014/main" xmlns="" val="3191131657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xmlns="" val="1375512220"/>
                    </a:ext>
                  </a:extLst>
                </a:gridCol>
                <a:gridCol w="679527">
                  <a:extLst>
                    <a:ext uri="{9D8B030D-6E8A-4147-A177-3AD203B41FA5}">
                      <a16:colId xmlns:a16="http://schemas.microsoft.com/office/drawing/2014/main" xmlns="" val="2407837676"/>
                    </a:ext>
                  </a:extLst>
                </a:gridCol>
                <a:gridCol w="733637">
                  <a:extLst>
                    <a:ext uri="{9D8B030D-6E8A-4147-A177-3AD203B41FA5}">
                      <a16:colId xmlns:a16="http://schemas.microsoft.com/office/drawing/2014/main" xmlns="" val="2286525971"/>
                    </a:ext>
                  </a:extLst>
                </a:gridCol>
                <a:gridCol w="510963">
                  <a:extLst>
                    <a:ext uri="{9D8B030D-6E8A-4147-A177-3AD203B41FA5}">
                      <a16:colId xmlns:a16="http://schemas.microsoft.com/office/drawing/2014/main" xmlns="" val="113212504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581899516"/>
                    </a:ext>
                  </a:extLst>
                </a:gridCol>
              </a:tblGrid>
              <a:tr h="5500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Dependencia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Deportivo, Recreativo o cultural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Propio del trabajo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Tránsito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Violencia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Total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%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286604580"/>
                  </a:ext>
                </a:extLst>
              </a:tr>
              <a:tr h="3688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Subsecretaría de Gestión de la Movilidad</a:t>
                      </a:r>
                      <a:endParaRPr lang="es-CO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s-CO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s-CO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38</a:t>
                      </a:r>
                      <a:endParaRPr lang="es-CO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es-CO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74</a:t>
                      </a:r>
                      <a:endParaRPr lang="es-CO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es-CO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49807303"/>
                  </a:ext>
                </a:extLst>
              </a:tr>
              <a:tr h="3688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effectLst/>
                        </a:rPr>
                        <a:t>Subsecretaría de Servicios a la Ciudadanía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2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6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3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12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13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74128553"/>
                  </a:ext>
                </a:extLst>
              </a:tr>
              <a:tr h="3688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effectLst/>
                        </a:rPr>
                        <a:t>Subsecretaría de Gestión Corporativa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2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3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646993089"/>
                  </a:ext>
                </a:extLst>
              </a:tr>
              <a:tr h="3688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effectLst/>
                        </a:rPr>
                        <a:t>Subsecretaría de Política de Movilidad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2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71925551"/>
                  </a:ext>
                </a:extLst>
              </a:tr>
              <a:tr h="5500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effectLst/>
                        </a:rPr>
                        <a:t>Oficina Asesora de Comunicaciones y Cultura para la Movilidad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2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2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42814282"/>
                  </a:ext>
                </a:extLst>
              </a:tr>
              <a:tr h="3688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effectLst/>
                        </a:rPr>
                        <a:t>Subsecretaría de Gestión Jurídica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62756506"/>
                  </a:ext>
                </a:extLst>
              </a:tr>
              <a:tr h="3688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effectLst/>
                        </a:rPr>
                        <a:t>Subsecretaría de Servicios a la Ciudadanía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 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70281632"/>
                  </a:ext>
                </a:extLst>
              </a:tr>
              <a:tr h="1876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Total 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14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23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39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19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95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100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09049614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21920" y="0"/>
            <a:ext cx="1199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2400" dirty="0" smtClean="0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Análisis estadístico de accidentes de trabajo, enfermedad y ausentismo laboral por causas asociadas con SST</a:t>
            </a:r>
            <a:endParaRPr lang="es-MX" altLang="es-CO" sz="2400" dirty="0">
              <a:solidFill>
                <a:schemeClr val="bg1">
                  <a:lumMod val="50000"/>
                </a:schemeClr>
              </a:solidFill>
              <a:latin typeface="Arial Black" panose="020B0604020202020204" pitchFamily="34" charset="0"/>
              <a:sym typeface="Arial Black" panose="020B0604020202020204" pitchFamily="34" charset="0"/>
            </a:endParaRPr>
          </a:p>
        </p:txBody>
      </p:sp>
      <p:pic>
        <p:nvPicPr>
          <p:cNvPr id="8" name="Imagen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4842" y="1635562"/>
            <a:ext cx="4298598" cy="254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7283669" y="3026979"/>
            <a:ext cx="8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70C0"/>
                </a:solidFill>
              </a:rPr>
              <a:t>Año: 2006</a:t>
            </a:r>
          </a:p>
          <a:p>
            <a:pPr algn="ctr"/>
            <a:r>
              <a:rPr lang="es-CO" sz="1200" dirty="0" smtClean="0"/>
              <a:t>Casos:  1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113984" y="2233448"/>
            <a:ext cx="8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70C0"/>
                </a:solidFill>
              </a:rPr>
              <a:t>Año: 2007</a:t>
            </a:r>
          </a:p>
          <a:p>
            <a:pPr algn="ctr"/>
            <a:r>
              <a:rPr lang="es-CO" sz="1200" dirty="0" smtClean="0"/>
              <a:t>Casos:  1</a:t>
            </a:r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902262" y="3069019"/>
            <a:ext cx="8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70C0"/>
                </a:solidFill>
              </a:rPr>
              <a:t>Año: 2016</a:t>
            </a:r>
          </a:p>
          <a:p>
            <a:pPr algn="ctr"/>
            <a:r>
              <a:rPr lang="es-CO" sz="1200" dirty="0" smtClean="0"/>
              <a:t>Casos:  1</a:t>
            </a:r>
            <a:endParaRPr lang="es-ES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753599" y="2249213"/>
            <a:ext cx="8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70C0"/>
                </a:solidFill>
              </a:rPr>
              <a:t>Año: 2019</a:t>
            </a:r>
          </a:p>
          <a:p>
            <a:pPr algn="ctr"/>
            <a:r>
              <a:rPr lang="es-CO" sz="1200" dirty="0" smtClean="0"/>
              <a:t>Casos:  1</a:t>
            </a:r>
            <a:endParaRPr lang="es-ES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520855" y="3111062"/>
            <a:ext cx="8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70C0"/>
                </a:solidFill>
              </a:rPr>
              <a:t>Año: 2020</a:t>
            </a:r>
          </a:p>
          <a:p>
            <a:pPr algn="ctr"/>
            <a:r>
              <a:rPr lang="es-CO" sz="1200" dirty="0" smtClean="0"/>
              <a:t>Casos:  1</a:t>
            </a:r>
            <a:endParaRPr lang="es-ES" sz="1200" dirty="0"/>
          </a:p>
        </p:txBody>
      </p:sp>
      <p:sp>
        <p:nvSpPr>
          <p:cNvPr id="16" name="15 Rectángulo"/>
          <p:cNvSpPr/>
          <p:nvPr/>
        </p:nvSpPr>
        <p:spPr>
          <a:xfrm>
            <a:off x="6241576" y="925629"/>
            <a:ext cx="5950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sz="1600" dirty="0" smtClean="0">
                <a:solidFill>
                  <a:srgbClr val="0070C0"/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Total de 5 Casos de EL diagnosticados </a:t>
            </a:r>
          </a:p>
          <a:p>
            <a:pPr algn="ctr"/>
            <a:r>
              <a:rPr lang="es-CO" altLang="es-CO" sz="1600" dirty="0" smtClean="0">
                <a:solidFill>
                  <a:srgbClr val="0070C0"/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 por peligro </a:t>
            </a:r>
            <a:r>
              <a:rPr lang="es-CO" altLang="es-CO" sz="1600" dirty="0" err="1" smtClean="0">
                <a:solidFill>
                  <a:srgbClr val="0070C0"/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biomecánico</a:t>
            </a:r>
            <a:endParaRPr lang="es-ES" altLang="es-CO" sz="1600" dirty="0">
              <a:solidFill>
                <a:srgbClr val="0070C0"/>
              </a:solidFill>
              <a:latin typeface="Arial Black" panose="020B0604020202020204" pitchFamily="34" charset="0"/>
              <a:sym typeface="Arial Black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967669"/>
            <a:ext cx="6526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sz="1600" dirty="0" smtClean="0">
                <a:solidFill>
                  <a:srgbClr val="0070C0"/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Dependencia donde se presenta mayor accidentalidad</a:t>
            </a:r>
            <a:endParaRPr lang="es-ES" altLang="es-CO" sz="1600" dirty="0">
              <a:solidFill>
                <a:srgbClr val="0070C0"/>
              </a:solidFill>
              <a:latin typeface="Arial Black" panose="020B0604020202020204" pitchFamily="34" charset="0"/>
              <a:sym typeface="Arial Black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956117" y="4180582"/>
            <a:ext cx="4806701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altLang="es-CO" sz="1600" dirty="0" smtClean="0">
                <a:solidFill>
                  <a:srgbClr val="0070C0"/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Ausentismo laboral y Enfermedad Común</a:t>
            </a:r>
            <a:endParaRPr lang="es-ES" altLang="es-CO" sz="1600" dirty="0" smtClean="0">
              <a:solidFill>
                <a:srgbClr val="0070C0"/>
              </a:solidFill>
              <a:latin typeface="Arial Black" panose="020B0604020202020204" pitchFamily="34" charset="0"/>
              <a:sym typeface="Arial Black" panose="020B0604020202020204" pitchFamily="34" charset="0"/>
            </a:endParaRPr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6807725" y="4600289"/>
          <a:ext cx="5174067" cy="1627091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020965"/>
                <a:gridCol w="1109844"/>
                <a:gridCol w="1081563"/>
                <a:gridCol w="961695"/>
              </a:tblGrid>
              <a:tr h="54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Tipo de evento</a:t>
                      </a:r>
                      <a:endParaRPr lang="es-ES" sz="1400" b="1" dirty="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No. Casos</a:t>
                      </a:r>
                      <a:endParaRPr lang="es-ES" sz="1400" b="1" dirty="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Días Incapacidad</a:t>
                      </a:r>
                      <a:endParaRPr lang="es-ES" sz="1400" b="1" dirty="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Porcentaje</a:t>
                      </a:r>
                      <a:endParaRPr lang="es-ES" sz="1400" b="1" dirty="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27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Accidentes de trabajo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78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623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22%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7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Enfermedad general 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233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2192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77%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7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Enfermedad laboral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4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48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1.7%</a:t>
                      </a:r>
                      <a:endParaRPr lang="es-ES" sz="140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27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TOTAL</a:t>
                      </a:r>
                      <a:endParaRPr lang="es-ES" sz="1400" b="1" dirty="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315</a:t>
                      </a:r>
                      <a:endParaRPr lang="es-ES" sz="1400" b="1" dirty="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2863</a:t>
                      </a:r>
                      <a:endParaRPr lang="es-ES" sz="1400" b="1" dirty="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100%</a:t>
                      </a:r>
                      <a:endParaRPr lang="es-ES" sz="1400" b="1" dirty="0"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42" name="object 5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5021" y="5821823"/>
            <a:ext cx="944464" cy="82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object 6"/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5628" y="5821823"/>
            <a:ext cx="944463" cy="827428"/>
          </a:xfrm>
          <a:prstGeom prst="rect">
            <a:avLst/>
          </a:prstGeom>
        </p:spPr>
      </p:pic>
      <p:pic>
        <p:nvPicPr>
          <p:cNvPr id="44" name="object 7"/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1813" y="5821823"/>
            <a:ext cx="944463" cy="827428"/>
          </a:xfrm>
          <a:prstGeom prst="rect">
            <a:avLst/>
          </a:prstGeom>
        </p:spPr>
      </p:pic>
      <p:pic>
        <p:nvPicPr>
          <p:cNvPr id="45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269357" y="5758761"/>
            <a:ext cx="944464" cy="827428"/>
          </a:xfrm>
          <a:prstGeom prst="rect">
            <a:avLst/>
          </a:prstGeom>
        </p:spPr>
      </p:pic>
      <p:sp>
        <p:nvSpPr>
          <p:cNvPr id="46" name="object 9"/>
          <p:cNvSpPr txBox="1"/>
          <p:nvPr/>
        </p:nvSpPr>
        <p:spPr>
          <a:xfrm>
            <a:off x="536028" y="5847987"/>
            <a:ext cx="689813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O" sz="1400" b="1" spc="-125" dirty="0" smtClean="0">
                <a:solidFill>
                  <a:srgbClr val="404040"/>
                </a:solidFill>
                <a:latin typeface="Tahoma"/>
                <a:ea typeface="+mn-ea"/>
                <a:cs typeface="Tahoma"/>
              </a:rPr>
              <a:t>Agentes de  Tránsito</a:t>
            </a:r>
            <a:endParaRPr sz="1400" b="1" spc="-125" dirty="0">
              <a:solidFill>
                <a:srgbClr val="404040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47" name="object 10"/>
          <p:cNvSpPr txBox="1"/>
          <p:nvPr/>
        </p:nvSpPr>
        <p:spPr>
          <a:xfrm>
            <a:off x="1571866" y="5894621"/>
            <a:ext cx="61201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100"/>
              </a:spcBef>
            </a:pPr>
            <a:r>
              <a:rPr lang="es-CO" sz="1200" b="1" spc="-85" dirty="0" smtClean="0">
                <a:solidFill>
                  <a:srgbClr val="FFFFFF"/>
                </a:solidFill>
                <a:latin typeface="Tahoma"/>
                <a:cs typeface="Tahoma"/>
              </a:rPr>
              <a:t>AT tránsito 19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8" name="object 11"/>
          <p:cNvSpPr txBox="1"/>
          <p:nvPr/>
        </p:nvSpPr>
        <p:spPr>
          <a:xfrm>
            <a:off x="4146194" y="5904860"/>
            <a:ext cx="678054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O" sz="1200" b="1" spc="-120" dirty="0" smtClean="0">
                <a:solidFill>
                  <a:srgbClr val="FFFFFF"/>
                </a:solidFill>
                <a:latin typeface="Tahoma"/>
                <a:cs typeface="Tahoma"/>
              </a:rPr>
              <a:t>AT propios del trabajo 5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9" name="object 12"/>
          <p:cNvSpPr txBox="1"/>
          <p:nvPr/>
        </p:nvSpPr>
        <p:spPr>
          <a:xfrm>
            <a:off x="2764055" y="5904897"/>
            <a:ext cx="81471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CO" sz="1200" b="1" dirty="0" smtClean="0">
                <a:solidFill>
                  <a:schemeClr val="bg1"/>
                </a:solidFill>
                <a:latin typeface="Tahoma"/>
                <a:cs typeface="Tahoma"/>
              </a:rPr>
              <a:t>AT Violencia 14</a:t>
            </a:r>
            <a:endParaRPr sz="12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51" name="object 11"/>
          <p:cNvSpPr txBox="1"/>
          <p:nvPr/>
        </p:nvSpPr>
        <p:spPr>
          <a:xfrm>
            <a:off x="5386415" y="5943601"/>
            <a:ext cx="576762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O" sz="1200" b="1" spc="-120" dirty="0" smtClean="0">
                <a:solidFill>
                  <a:srgbClr val="FFFFFF"/>
                </a:solidFill>
                <a:latin typeface="Tahoma"/>
                <a:cs typeface="Tahoma"/>
              </a:rPr>
              <a:t>40% del Total de 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CO" sz="1200" b="1" spc="-120" dirty="0" smtClean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2" name="object 30"/>
          <p:cNvSpPr/>
          <p:nvPr/>
        </p:nvSpPr>
        <p:spPr>
          <a:xfrm>
            <a:off x="362607" y="5722375"/>
            <a:ext cx="1026129" cy="914908"/>
          </a:xfrm>
          <a:custGeom>
            <a:avLst/>
            <a:gdLst/>
            <a:ahLst/>
            <a:cxnLst/>
            <a:rect l="l" t="t" r="r" b="b"/>
            <a:pathLst>
              <a:path w="1485264" h="1346200">
                <a:moveTo>
                  <a:pt x="477261" y="127000"/>
                </a:moveTo>
                <a:lnTo>
                  <a:pt x="400061" y="152400"/>
                </a:lnTo>
                <a:lnTo>
                  <a:pt x="363550" y="177800"/>
                </a:lnTo>
                <a:lnTo>
                  <a:pt x="329052" y="203200"/>
                </a:lnTo>
                <a:lnTo>
                  <a:pt x="295691" y="228600"/>
                </a:lnTo>
                <a:lnTo>
                  <a:pt x="264974" y="254000"/>
                </a:lnTo>
                <a:lnTo>
                  <a:pt x="237048" y="292100"/>
                </a:lnTo>
                <a:lnTo>
                  <a:pt x="212060" y="330200"/>
                </a:lnTo>
                <a:lnTo>
                  <a:pt x="188589" y="355600"/>
                </a:lnTo>
                <a:lnTo>
                  <a:pt x="167592" y="393700"/>
                </a:lnTo>
                <a:lnTo>
                  <a:pt x="149064" y="431800"/>
                </a:lnTo>
                <a:lnTo>
                  <a:pt x="133002" y="469900"/>
                </a:lnTo>
                <a:lnTo>
                  <a:pt x="119159" y="508000"/>
                </a:lnTo>
                <a:lnTo>
                  <a:pt x="107477" y="558800"/>
                </a:lnTo>
                <a:lnTo>
                  <a:pt x="98264" y="596900"/>
                </a:lnTo>
                <a:lnTo>
                  <a:pt x="91829" y="635000"/>
                </a:lnTo>
                <a:lnTo>
                  <a:pt x="87870" y="685800"/>
                </a:lnTo>
                <a:lnTo>
                  <a:pt x="86071" y="723900"/>
                </a:lnTo>
                <a:lnTo>
                  <a:pt x="86740" y="762000"/>
                </a:lnTo>
                <a:lnTo>
                  <a:pt x="90190" y="812800"/>
                </a:lnTo>
                <a:lnTo>
                  <a:pt x="96362" y="850900"/>
                </a:lnTo>
                <a:lnTo>
                  <a:pt x="105008" y="889000"/>
                </a:lnTo>
                <a:lnTo>
                  <a:pt x="116126" y="939800"/>
                </a:lnTo>
                <a:lnTo>
                  <a:pt x="129713" y="977900"/>
                </a:lnTo>
                <a:lnTo>
                  <a:pt x="147031" y="1016000"/>
                </a:lnTo>
                <a:lnTo>
                  <a:pt x="166973" y="1054100"/>
                </a:lnTo>
                <a:lnTo>
                  <a:pt x="189693" y="1092200"/>
                </a:lnTo>
                <a:lnTo>
                  <a:pt x="215349" y="1130300"/>
                </a:lnTo>
                <a:lnTo>
                  <a:pt x="229248" y="1143000"/>
                </a:lnTo>
                <a:lnTo>
                  <a:pt x="243763" y="1168400"/>
                </a:lnTo>
                <a:lnTo>
                  <a:pt x="258895" y="1181100"/>
                </a:lnTo>
                <a:lnTo>
                  <a:pt x="274645" y="1193800"/>
                </a:lnTo>
                <a:lnTo>
                  <a:pt x="291011" y="1206500"/>
                </a:lnTo>
                <a:lnTo>
                  <a:pt x="307991" y="1219200"/>
                </a:lnTo>
                <a:lnTo>
                  <a:pt x="325582" y="1244600"/>
                </a:lnTo>
                <a:lnTo>
                  <a:pt x="343784" y="1244600"/>
                </a:lnTo>
                <a:lnTo>
                  <a:pt x="381713" y="1270000"/>
                </a:lnTo>
                <a:lnTo>
                  <a:pt x="421190" y="1295400"/>
                </a:lnTo>
                <a:lnTo>
                  <a:pt x="461906" y="1308100"/>
                </a:lnTo>
                <a:lnTo>
                  <a:pt x="589418" y="1346200"/>
                </a:lnTo>
                <a:lnTo>
                  <a:pt x="852673" y="1346200"/>
                </a:lnTo>
                <a:lnTo>
                  <a:pt x="874888" y="1333500"/>
                </a:lnTo>
                <a:lnTo>
                  <a:pt x="899234" y="1333500"/>
                </a:lnTo>
                <a:lnTo>
                  <a:pt x="925414" y="1320800"/>
                </a:lnTo>
                <a:lnTo>
                  <a:pt x="613403" y="1320800"/>
                </a:lnTo>
                <a:lnTo>
                  <a:pt x="581020" y="1308100"/>
                </a:lnTo>
                <a:lnTo>
                  <a:pt x="452682" y="1270000"/>
                </a:lnTo>
                <a:lnTo>
                  <a:pt x="411348" y="1257300"/>
                </a:lnTo>
                <a:lnTo>
                  <a:pt x="372819" y="1231900"/>
                </a:lnTo>
                <a:lnTo>
                  <a:pt x="335529" y="1206500"/>
                </a:lnTo>
                <a:lnTo>
                  <a:pt x="299958" y="1181100"/>
                </a:lnTo>
                <a:lnTo>
                  <a:pt x="268054" y="1155700"/>
                </a:lnTo>
                <a:lnTo>
                  <a:pt x="238461" y="1117600"/>
                </a:lnTo>
                <a:lnTo>
                  <a:pt x="211648" y="1079500"/>
                </a:lnTo>
                <a:lnTo>
                  <a:pt x="187924" y="1041400"/>
                </a:lnTo>
                <a:lnTo>
                  <a:pt x="167597" y="1003300"/>
                </a:lnTo>
                <a:lnTo>
                  <a:pt x="150583" y="965200"/>
                </a:lnTo>
                <a:lnTo>
                  <a:pt x="136507" y="914400"/>
                </a:lnTo>
                <a:lnTo>
                  <a:pt x="125213" y="876300"/>
                </a:lnTo>
                <a:lnTo>
                  <a:pt x="116543" y="825500"/>
                </a:lnTo>
                <a:lnTo>
                  <a:pt x="111599" y="787400"/>
                </a:lnTo>
                <a:lnTo>
                  <a:pt x="109129" y="736600"/>
                </a:lnTo>
                <a:lnTo>
                  <a:pt x="109131" y="698500"/>
                </a:lnTo>
                <a:lnTo>
                  <a:pt x="111603" y="647700"/>
                </a:lnTo>
                <a:lnTo>
                  <a:pt x="117800" y="596900"/>
                </a:lnTo>
                <a:lnTo>
                  <a:pt x="126627" y="558800"/>
                </a:lnTo>
                <a:lnTo>
                  <a:pt x="138234" y="520700"/>
                </a:lnTo>
                <a:lnTo>
                  <a:pt x="152776" y="469900"/>
                </a:lnTo>
                <a:lnTo>
                  <a:pt x="170347" y="431800"/>
                </a:lnTo>
                <a:lnTo>
                  <a:pt x="190857" y="393700"/>
                </a:lnTo>
                <a:lnTo>
                  <a:pt x="214148" y="355600"/>
                </a:lnTo>
                <a:lnTo>
                  <a:pt x="240063" y="317500"/>
                </a:lnTo>
                <a:lnTo>
                  <a:pt x="269705" y="279400"/>
                </a:lnTo>
                <a:lnTo>
                  <a:pt x="301825" y="241300"/>
                </a:lnTo>
                <a:lnTo>
                  <a:pt x="336423" y="215900"/>
                </a:lnTo>
                <a:lnTo>
                  <a:pt x="373502" y="190500"/>
                </a:lnTo>
                <a:lnTo>
                  <a:pt x="391330" y="177800"/>
                </a:lnTo>
                <a:lnTo>
                  <a:pt x="410110" y="165100"/>
                </a:lnTo>
                <a:lnTo>
                  <a:pt x="449194" y="139700"/>
                </a:lnTo>
                <a:lnTo>
                  <a:pt x="470657" y="139700"/>
                </a:lnTo>
                <a:lnTo>
                  <a:pt x="477261" y="127000"/>
                </a:lnTo>
                <a:close/>
              </a:path>
              <a:path w="1485264" h="1346200">
                <a:moveTo>
                  <a:pt x="1003766" y="50800"/>
                </a:moveTo>
                <a:lnTo>
                  <a:pt x="759490" y="50800"/>
                </a:lnTo>
                <a:lnTo>
                  <a:pt x="807730" y="63500"/>
                </a:lnTo>
                <a:lnTo>
                  <a:pt x="855635" y="63500"/>
                </a:lnTo>
                <a:lnTo>
                  <a:pt x="949828" y="88900"/>
                </a:lnTo>
                <a:lnTo>
                  <a:pt x="1038661" y="114300"/>
                </a:lnTo>
                <a:lnTo>
                  <a:pt x="1081596" y="139700"/>
                </a:lnTo>
                <a:lnTo>
                  <a:pt x="1123238" y="165100"/>
                </a:lnTo>
                <a:lnTo>
                  <a:pt x="1163358" y="190500"/>
                </a:lnTo>
                <a:lnTo>
                  <a:pt x="1201728" y="215900"/>
                </a:lnTo>
                <a:lnTo>
                  <a:pt x="1238118" y="241300"/>
                </a:lnTo>
                <a:lnTo>
                  <a:pt x="1268052" y="266700"/>
                </a:lnTo>
                <a:lnTo>
                  <a:pt x="1296141" y="304800"/>
                </a:lnTo>
                <a:lnTo>
                  <a:pt x="1322396" y="330200"/>
                </a:lnTo>
                <a:lnTo>
                  <a:pt x="1346830" y="368300"/>
                </a:lnTo>
                <a:lnTo>
                  <a:pt x="1367779" y="393700"/>
                </a:lnTo>
                <a:lnTo>
                  <a:pt x="1386121" y="431800"/>
                </a:lnTo>
                <a:lnTo>
                  <a:pt x="1401676" y="469900"/>
                </a:lnTo>
                <a:lnTo>
                  <a:pt x="1414267" y="508000"/>
                </a:lnTo>
                <a:lnTo>
                  <a:pt x="1423889" y="546100"/>
                </a:lnTo>
                <a:lnTo>
                  <a:pt x="1430571" y="584200"/>
                </a:lnTo>
                <a:lnTo>
                  <a:pt x="1434466" y="622300"/>
                </a:lnTo>
                <a:lnTo>
                  <a:pt x="1435730" y="660400"/>
                </a:lnTo>
                <a:lnTo>
                  <a:pt x="1435446" y="673100"/>
                </a:lnTo>
                <a:lnTo>
                  <a:pt x="1434698" y="698500"/>
                </a:lnTo>
                <a:lnTo>
                  <a:pt x="1433640" y="711200"/>
                </a:lnTo>
                <a:lnTo>
                  <a:pt x="1432428" y="736600"/>
                </a:lnTo>
                <a:lnTo>
                  <a:pt x="1429126" y="749300"/>
                </a:lnTo>
                <a:lnTo>
                  <a:pt x="1429126" y="762000"/>
                </a:lnTo>
                <a:lnTo>
                  <a:pt x="1425824" y="774700"/>
                </a:lnTo>
                <a:lnTo>
                  <a:pt x="1424173" y="787400"/>
                </a:lnTo>
                <a:lnTo>
                  <a:pt x="1422522" y="787400"/>
                </a:lnTo>
                <a:lnTo>
                  <a:pt x="1419220" y="812800"/>
                </a:lnTo>
                <a:lnTo>
                  <a:pt x="1407584" y="850900"/>
                </a:lnTo>
                <a:lnTo>
                  <a:pt x="1392518" y="889000"/>
                </a:lnTo>
                <a:lnTo>
                  <a:pt x="1374357" y="939800"/>
                </a:lnTo>
                <a:lnTo>
                  <a:pt x="1353434" y="977900"/>
                </a:lnTo>
                <a:lnTo>
                  <a:pt x="1329697" y="1003300"/>
                </a:lnTo>
                <a:lnTo>
                  <a:pt x="1303364" y="1041400"/>
                </a:lnTo>
                <a:lnTo>
                  <a:pt x="1274888" y="1079500"/>
                </a:lnTo>
                <a:lnTo>
                  <a:pt x="1244722" y="1104900"/>
                </a:lnTo>
                <a:lnTo>
                  <a:pt x="1210740" y="1143000"/>
                </a:lnTo>
                <a:lnTo>
                  <a:pt x="1175364" y="1168400"/>
                </a:lnTo>
                <a:lnTo>
                  <a:pt x="1138441" y="1193800"/>
                </a:lnTo>
                <a:lnTo>
                  <a:pt x="1099815" y="1219200"/>
                </a:lnTo>
                <a:lnTo>
                  <a:pt x="1060647" y="1231900"/>
                </a:lnTo>
                <a:lnTo>
                  <a:pt x="1019932" y="1257300"/>
                </a:lnTo>
                <a:lnTo>
                  <a:pt x="935096" y="1282700"/>
                </a:lnTo>
                <a:lnTo>
                  <a:pt x="880186" y="1308100"/>
                </a:lnTo>
                <a:lnTo>
                  <a:pt x="824527" y="1308100"/>
                </a:lnTo>
                <a:lnTo>
                  <a:pt x="768557" y="1320800"/>
                </a:lnTo>
                <a:lnTo>
                  <a:pt x="953130" y="1320800"/>
                </a:lnTo>
                <a:lnTo>
                  <a:pt x="1036087" y="1282700"/>
                </a:lnTo>
                <a:lnTo>
                  <a:pt x="1063493" y="1282700"/>
                </a:lnTo>
                <a:lnTo>
                  <a:pt x="1102119" y="1257300"/>
                </a:lnTo>
                <a:lnTo>
                  <a:pt x="1139042" y="1231900"/>
                </a:lnTo>
                <a:lnTo>
                  <a:pt x="1174418" y="1219200"/>
                </a:lnTo>
                <a:lnTo>
                  <a:pt x="1208400" y="1193800"/>
                </a:lnTo>
                <a:lnTo>
                  <a:pt x="1239928" y="1168400"/>
                </a:lnTo>
                <a:lnTo>
                  <a:pt x="1270027" y="1143000"/>
                </a:lnTo>
                <a:lnTo>
                  <a:pt x="1298554" y="1117600"/>
                </a:lnTo>
                <a:lnTo>
                  <a:pt x="1325367" y="1079500"/>
                </a:lnTo>
                <a:lnTo>
                  <a:pt x="1350624" y="1054100"/>
                </a:lnTo>
                <a:lnTo>
                  <a:pt x="1374357" y="1016000"/>
                </a:lnTo>
                <a:lnTo>
                  <a:pt x="1396233" y="990600"/>
                </a:lnTo>
                <a:lnTo>
                  <a:pt x="1415918" y="952500"/>
                </a:lnTo>
                <a:lnTo>
                  <a:pt x="1433277" y="914400"/>
                </a:lnTo>
                <a:lnTo>
                  <a:pt x="1448303" y="876300"/>
                </a:lnTo>
                <a:lnTo>
                  <a:pt x="1461138" y="825500"/>
                </a:lnTo>
                <a:lnTo>
                  <a:pt x="1471925" y="787400"/>
                </a:lnTo>
                <a:lnTo>
                  <a:pt x="1479071" y="749300"/>
                </a:lnTo>
                <a:lnTo>
                  <a:pt x="1483276" y="698500"/>
                </a:lnTo>
                <a:lnTo>
                  <a:pt x="1484694" y="660400"/>
                </a:lnTo>
                <a:lnTo>
                  <a:pt x="1483482" y="609600"/>
                </a:lnTo>
                <a:lnTo>
                  <a:pt x="1478196" y="571500"/>
                </a:lnTo>
                <a:lnTo>
                  <a:pt x="1469671" y="520700"/>
                </a:lnTo>
                <a:lnTo>
                  <a:pt x="1457764" y="482600"/>
                </a:lnTo>
                <a:lnTo>
                  <a:pt x="1442334" y="431800"/>
                </a:lnTo>
                <a:lnTo>
                  <a:pt x="1423498" y="393700"/>
                </a:lnTo>
                <a:lnTo>
                  <a:pt x="1401757" y="355600"/>
                </a:lnTo>
                <a:lnTo>
                  <a:pt x="1377254" y="317500"/>
                </a:lnTo>
                <a:lnTo>
                  <a:pt x="1350132" y="279400"/>
                </a:lnTo>
                <a:lnTo>
                  <a:pt x="1321442" y="254000"/>
                </a:lnTo>
                <a:lnTo>
                  <a:pt x="1290156" y="215900"/>
                </a:lnTo>
                <a:lnTo>
                  <a:pt x="1256727" y="190500"/>
                </a:lnTo>
                <a:lnTo>
                  <a:pt x="1221608" y="165100"/>
                </a:lnTo>
                <a:lnTo>
                  <a:pt x="1176206" y="127000"/>
                </a:lnTo>
                <a:lnTo>
                  <a:pt x="1128963" y="101600"/>
                </a:lnTo>
                <a:lnTo>
                  <a:pt x="1080050" y="76200"/>
                </a:lnTo>
                <a:lnTo>
                  <a:pt x="1029637" y="63500"/>
                </a:lnTo>
                <a:lnTo>
                  <a:pt x="1003766" y="50800"/>
                </a:lnTo>
                <a:close/>
              </a:path>
              <a:path w="1485264" h="1346200">
                <a:moveTo>
                  <a:pt x="187974" y="1117600"/>
                </a:moveTo>
                <a:lnTo>
                  <a:pt x="149474" y="1117600"/>
                </a:lnTo>
                <a:lnTo>
                  <a:pt x="155937" y="1130300"/>
                </a:lnTo>
                <a:lnTo>
                  <a:pt x="170093" y="1130300"/>
                </a:lnTo>
                <a:lnTo>
                  <a:pt x="177477" y="1143000"/>
                </a:lnTo>
                <a:lnTo>
                  <a:pt x="192298" y="1143000"/>
                </a:lnTo>
                <a:lnTo>
                  <a:pt x="191604" y="1130300"/>
                </a:lnTo>
                <a:lnTo>
                  <a:pt x="187974" y="1117600"/>
                </a:lnTo>
                <a:close/>
              </a:path>
              <a:path w="1485264" h="1346200">
                <a:moveTo>
                  <a:pt x="874948" y="12700"/>
                </a:moveTo>
                <a:lnTo>
                  <a:pt x="564636" y="12700"/>
                </a:lnTo>
                <a:lnTo>
                  <a:pt x="469006" y="38100"/>
                </a:lnTo>
                <a:lnTo>
                  <a:pt x="355341" y="88900"/>
                </a:lnTo>
                <a:lnTo>
                  <a:pt x="328501" y="101600"/>
                </a:lnTo>
                <a:lnTo>
                  <a:pt x="302434" y="114300"/>
                </a:lnTo>
                <a:lnTo>
                  <a:pt x="277294" y="139700"/>
                </a:lnTo>
                <a:lnTo>
                  <a:pt x="253233" y="152400"/>
                </a:lnTo>
                <a:lnTo>
                  <a:pt x="229144" y="177800"/>
                </a:lnTo>
                <a:lnTo>
                  <a:pt x="206292" y="190500"/>
                </a:lnTo>
                <a:lnTo>
                  <a:pt x="184676" y="215900"/>
                </a:lnTo>
                <a:lnTo>
                  <a:pt x="164295" y="241300"/>
                </a:lnTo>
                <a:lnTo>
                  <a:pt x="153719" y="254000"/>
                </a:lnTo>
                <a:lnTo>
                  <a:pt x="143915" y="266700"/>
                </a:lnTo>
                <a:lnTo>
                  <a:pt x="134420" y="279400"/>
                </a:lnTo>
                <a:lnTo>
                  <a:pt x="124772" y="292100"/>
                </a:lnTo>
                <a:lnTo>
                  <a:pt x="116150" y="304800"/>
                </a:lnTo>
                <a:lnTo>
                  <a:pt x="107681" y="317500"/>
                </a:lnTo>
                <a:lnTo>
                  <a:pt x="99523" y="330200"/>
                </a:lnTo>
                <a:lnTo>
                  <a:pt x="68720" y="381000"/>
                </a:lnTo>
                <a:lnTo>
                  <a:pt x="48852" y="431800"/>
                </a:lnTo>
                <a:lnTo>
                  <a:pt x="32305" y="469900"/>
                </a:lnTo>
                <a:lnTo>
                  <a:pt x="19155" y="520700"/>
                </a:lnTo>
                <a:lnTo>
                  <a:pt x="9482" y="571500"/>
                </a:lnTo>
                <a:lnTo>
                  <a:pt x="3160" y="622300"/>
                </a:lnTo>
                <a:lnTo>
                  <a:pt x="0" y="673100"/>
                </a:lnTo>
                <a:lnTo>
                  <a:pt x="0" y="711200"/>
                </a:lnTo>
                <a:lnTo>
                  <a:pt x="3160" y="762000"/>
                </a:lnTo>
                <a:lnTo>
                  <a:pt x="9482" y="812800"/>
                </a:lnTo>
                <a:lnTo>
                  <a:pt x="12240" y="825500"/>
                </a:lnTo>
                <a:lnTo>
                  <a:pt x="15459" y="850900"/>
                </a:lnTo>
                <a:lnTo>
                  <a:pt x="18985" y="863600"/>
                </a:lnTo>
                <a:lnTo>
                  <a:pt x="22664" y="876300"/>
                </a:lnTo>
                <a:lnTo>
                  <a:pt x="27632" y="889000"/>
                </a:lnTo>
                <a:lnTo>
                  <a:pt x="32751" y="914400"/>
                </a:lnTo>
                <a:lnTo>
                  <a:pt x="38181" y="927100"/>
                </a:lnTo>
                <a:lnTo>
                  <a:pt x="44077" y="939800"/>
                </a:lnTo>
                <a:lnTo>
                  <a:pt x="56093" y="977900"/>
                </a:lnTo>
                <a:lnTo>
                  <a:pt x="69807" y="1003300"/>
                </a:lnTo>
                <a:lnTo>
                  <a:pt x="85064" y="1028700"/>
                </a:lnTo>
                <a:lnTo>
                  <a:pt x="101709" y="1066800"/>
                </a:lnTo>
                <a:lnTo>
                  <a:pt x="105011" y="1066800"/>
                </a:lnTo>
                <a:lnTo>
                  <a:pt x="109952" y="1079500"/>
                </a:lnTo>
                <a:lnTo>
                  <a:pt x="116543" y="1079500"/>
                </a:lnTo>
                <a:lnTo>
                  <a:pt x="121483" y="1092200"/>
                </a:lnTo>
                <a:lnTo>
                  <a:pt x="126423" y="1092200"/>
                </a:lnTo>
                <a:lnTo>
                  <a:pt x="134653" y="1104900"/>
                </a:lnTo>
                <a:lnTo>
                  <a:pt x="136304" y="1104900"/>
                </a:lnTo>
                <a:lnTo>
                  <a:pt x="141244" y="1117600"/>
                </a:lnTo>
                <a:lnTo>
                  <a:pt x="182801" y="1117600"/>
                </a:lnTo>
                <a:lnTo>
                  <a:pt x="177477" y="1104900"/>
                </a:lnTo>
                <a:lnTo>
                  <a:pt x="163913" y="1079500"/>
                </a:lnTo>
                <a:lnTo>
                  <a:pt x="150506" y="1054100"/>
                </a:lnTo>
                <a:lnTo>
                  <a:pt x="137408" y="1028700"/>
                </a:lnTo>
                <a:lnTo>
                  <a:pt x="124772" y="1016000"/>
                </a:lnTo>
                <a:lnTo>
                  <a:pt x="109384" y="977900"/>
                </a:lnTo>
                <a:lnTo>
                  <a:pt x="95540" y="939800"/>
                </a:lnTo>
                <a:lnTo>
                  <a:pt x="83549" y="914400"/>
                </a:lnTo>
                <a:lnTo>
                  <a:pt x="73718" y="876300"/>
                </a:lnTo>
                <a:lnTo>
                  <a:pt x="65740" y="838200"/>
                </a:lnTo>
                <a:lnTo>
                  <a:pt x="59307" y="800100"/>
                </a:lnTo>
                <a:lnTo>
                  <a:pt x="54727" y="762000"/>
                </a:lnTo>
                <a:lnTo>
                  <a:pt x="52306" y="723900"/>
                </a:lnTo>
                <a:lnTo>
                  <a:pt x="51022" y="698500"/>
                </a:lnTo>
                <a:lnTo>
                  <a:pt x="51897" y="660400"/>
                </a:lnTo>
                <a:lnTo>
                  <a:pt x="54624" y="622300"/>
                </a:lnTo>
                <a:lnTo>
                  <a:pt x="58898" y="584200"/>
                </a:lnTo>
                <a:lnTo>
                  <a:pt x="70221" y="533400"/>
                </a:lnTo>
                <a:lnTo>
                  <a:pt x="85250" y="482600"/>
                </a:lnTo>
                <a:lnTo>
                  <a:pt x="104803" y="431800"/>
                </a:lnTo>
                <a:lnTo>
                  <a:pt x="128062" y="381000"/>
                </a:lnTo>
                <a:lnTo>
                  <a:pt x="156683" y="330200"/>
                </a:lnTo>
                <a:lnTo>
                  <a:pt x="172305" y="317500"/>
                </a:lnTo>
                <a:lnTo>
                  <a:pt x="189009" y="292100"/>
                </a:lnTo>
                <a:lnTo>
                  <a:pt x="197676" y="279400"/>
                </a:lnTo>
                <a:lnTo>
                  <a:pt x="206500" y="266700"/>
                </a:lnTo>
                <a:lnTo>
                  <a:pt x="215634" y="254000"/>
                </a:lnTo>
                <a:lnTo>
                  <a:pt x="225229" y="254000"/>
                </a:lnTo>
                <a:lnTo>
                  <a:pt x="254884" y="215900"/>
                </a:lnTo>
                <a:lnTo>
                  <a:pt x="264765" y="215900"/>
                </a:lnTo>
                <a:lnTo>
                  <a:pt x="274645" y="203200"/>
                </a:lnTo>
                <a:lnTo>
                  <a:pt x="286177" y="190500"/>
                </a:lnTo>
                <a:lnTo>
                  <a:pt x="296257" y="190500"/>
                </a:lnTo>
                <a:lnTo>
                  <a:pt x="301686" y="177800"/>
                </a:lnTo>
                <a:lnTo>
                  <a:pt x="307576" y="177800"/>
                </a:lnTo>
                <a:lnTo>
                  <a:pt x="318692" y="165100"/>
                </a:lnTo>
                <a:lnTo>
                  <a:pt x="329798" y="165100"/>
                </a:lnTo>
                <a:lnTo>
                  <a:pt x="340909" y="152400"/>
                </a:lnTo>
                <a:lnTo>
                  <a:pt x="352039" y="152400"/>
                </a:lnTo>
                <a:lnTo>
                  <a:pt x="364144" y="139700"/>
                </a:lnTo>
                <a:lnTo>
                  <a:pt x="375915" y="139700"/>
                </a:lnTo>
                <a:lnTo>
                  <a:pt x="387686" y="127000"/>
                </a:lnTo>
                <a:lnTo>
                  <a:pt x="399791" y="127000"/>
                </a:lnTo>
                <a:lnTo>
                  <a:pt x="412197" y="114300"/>
                </a:lnTo>
                <a:lnTo>
                  <a:pt x="424746" y="114300"/>
                </a:lnTo>
                <a:lnTo>
                  <a:pt x="437581" y="101600"/>
                </a:lnTo>
                <a:lnTo>
                  <a:pt x="450845" y="101600"/>
                </a:lnTo>
                <a:lnTo>
                  <a:pt x="647372" y="50800"/>
                </a:lnTo>
                <a:lnTo>
                  <a:pt x="1003766" y="50800"/>
                </a:lnTo>
                <a:lnTo>
                  <a:pt x="977895" y="38100"/>
                </a:lnTo>
                <a:lnTo>
                  <a:pt x="874948" y="12700"/>
                </a:lnTo>
                <a:close/>
              </a:path>
              <a:path w="1485264" h="1346200">
                <a:moveTo>
                  <a:pt x="496946" y="114300"/>
                </a:moveTo>
                <a:lnTo>
                  <a:pt x="482214" y="114300"/>
                </a:lnTo>
                <a:lnTo>
                  <a:pt x="477261" y="127000"/>
                </a:lnTo>
                <a:lnTo>
                  <a:pt x="496946" y="127000"/>
                </a:lnTo>
                <a:lnTo>
                  <a:pt x="496946" y="114300"/>
                </a:lnTo>
                <a:close/>
              </a:path>
              <a:path w="1485264" h="1346200">
                <a:moveTo>
                  <a:pt x="768489" y="0"/>
                </a:moveTo>
                <a:lnTo>
                  <a:pt x="661875" y="0"/>
                </a:lnTo>
                <a:lnTo>
                  <a:pt x="613061" y="12700"/>
                </a:lnTo>
                <a:lnTo>
                  <a:pt x="822072" y="12700"/>
                </a:lnTo>
                <a:lnTo>
                  <a:pt x="768489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3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8"/>
          <p:cNvSpPr txBox="1"/>
          <p:nvPr/>
        </p:nvSpPr>
        <p:spPr>
          <a:xfrm>
            <a:off x="0" y="2780658"/>
            <a:ext cx="12192000" cy="758825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  <a:endParaRPr/>
          </a:p>
        </p:txBody>
      </p:sp>
      <p:pic>
        <p:nvPicPr>
          <p:cNvPr id="630" name="Google Shape;630;p4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359275" y="4820920"/>
            <a:ext cx="3473450" cy="8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13535</TotalTime>
  <Words>601</Words>
  <Application>Microsoft Office PowerPoint</Application>
  <PresentationFormat>Personalizado</PresentationFormat>
  <Paragraphs>215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IVON</cp:lastModifiedBy>
  <cp:revision>308</cp:revision>
  <dcterms:created xsi:type="dcterms:W3CDTF">2020-01-07T17:00:58Z</dcterms:created>
  <dcterms:modified xsi:type="dcterms:W3CDTF">2023-07-27T03:39:49Z</dcterms:modified>
</cp:coreProperties>
</file>