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306" r:id="rId4"/>
    <p:sldId id="307" r:id="rId5"/>
    <p:sldId id="308" r:id="rId6"/>
    <p:sldId id="304" r:id="rId7"/>
    <p:sldId id="305" r:id="rId8"/>
    <p:sldId id="296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803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8CA32-0BD5-4D84-B5EB-3DBF5BA6AF71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AD43E-84ED-45FF-90D8-1FA4D6C905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86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73;p7:notes">
            <a:extLst>
              <a:ext uri="{FF2B5EF4-FFF2-40B4-BE49-F238E27FC236}">
                <a16:creationId xmlns:a16="http://schemas.microsoft.com/office/drawing/2014/main" id="{F66A7C98-5F45-48B4-B525-CD82AE469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28800" y="4945063"/>
            <a:ext cx="14630400" cy="404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  <a:buSzPts val="1400"/>
            </a:pPr>
            <a:endParaRPr lang="es-CO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5123" name="Google Shape;174;p7:notes">
            <a:extLst>
              <a:ext uri="{FF2B5EF4-FFF2-40B4-BE49-F238E27FC236}">
                <a16:creationId xmlns:a16="http://schemas.microsoft.com/office/drawing/2014/main" id="{5D8104F9-F445-4A0A-80D3-DF8A61B1D5B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062663" y="1284288"/>
            <a:ext cx="6162675" cy="3467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4491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73;p7:notes">
            <a:extLst>
              <a:ext uri="{FF2B5EF4-FFF2-40B4-BE49-F238E27FC236}">
                <a16:creationId xmlns:a16="http://schemas.microsoft.com/office/drawing/2014/main" id="{F66A7C98-5F45-48B4-B525-CD82AE469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28800" y="4945063"/>
            <a:ext cx="14630400" cy="404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  <a:buSzPts val="1400"/>
            </a:pPr>
            <a:endParaRPr lang="es-CO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5123" name="Google Shape;174;p7:notes">
            <a:extLst>
              <a:ext uri="{FF2B5EF4-FFF2-40B4-BE49-F238E27FC236}">
                <a16:creationId xmlns:a16="http://schemas.microsoft.com/office/drawing/2014/main" id="{5D8104F9-F445-4A0A-80D3-DF8A61B1D5B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062663" y="1284288"/>
            <a:ext cx="6162675" cy="3467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3959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73;p7:notes">
            <a:extLst>
              <a:ext uri="{FF2B5EF4-FFF2-40B4-BE49-F238E27FC236}">
                <a16:creationId xmlns:a16="http://schemas.microsoft.com/office/drawing/2014/main" id="{F66A7C98-5F45-48B4-B525-CD82AE469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28800" y="4945063"/>
            <a:ext cx="14630400" cy="404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  <a:buSzPts val="1400"/>
            </a:pPr>
            <a:endParaRPr lang="es-CO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5123" name="Google Shape;174;p7:notes">
            <a:extLst>
              <a:ext uri="{FF2B5EF4-FFF2-40B4-BE49-F238E27FC236}">
                <a16:creationId xmlns:a16="http://schemas.microsoft.com/office/drawing/2014/main" id="{5D8104F9-F445-4A0A-80D3-DF8A61B1D5B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062663" y="1284288"/>
            <a:ext cx="6162675" cy="3467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0952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73;p7:notes">
            <a:extLst>
              <a:ext uri="{FF2B5EF4-FFF2-40B4-BE49-F238E27FC236}">
                <a16:creationId xmlns:a16="http://schemas.microsoft.com/office/drawing/2014/main" id="{F66A7C98-5F45-48B4-B525-CD82AE469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28800" y="4945063"/>
            <a:ext cx="14630400" cy="404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  <a:buSzPts val="1400"/>
            </a:pPr>
            <a:endParaRPr lang="es-CO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5123" name="Google Shape;174;p7:notes">
            <a:extLst>
              <a:ext uri="{FF2B5EF4-FFF2-40B4-BE49-F238E27FC236}">
                <a16:creationId xmlns:a16="http://schemas.microsoft.com/office/drawing/2014/main" id="{5D8104F9-F445-4A0A-80D3-DF8A61B1D5B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062663" y="1284288"/>
            <a:ext cx="6162675" cy="3467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6424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73;p7:notes">
            <a:extLst>
              <a:ext uri="{FF2B5EF4-FFF2-40B4-BE49-F238E27FC236}">
                <a16:creationId xmlns:a16="http://schemas.microsoft.com/office/drawing/2014/main" id="{F66A7C98-5F45-48B4-B525-CD82AE469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28800" y="4945063"/>
            <a:ext cx="14630400" cy="404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  <a:buSzPts val="1400"/>
            </a:pPr>
            <a:endParaRPr lang="es-CO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5123" name="Google Shape;174;p7:notes">
            <a:extLst>
              <a:ext uri="{FF2B5EF4-FFF2-40B4-BE49-F238E27FC236}">
                <a16:creationId xmlns:a16="http://schemas.microsoft.com/office/drawing/2014/main" id="{5D8104F9-F445-4A0A-80D3-DF8A61B1D5B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062663" y="1284288"/>
            <a:ext cx="6162675" cy="3467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515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53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6B1FE-0463-341C-CDB5-06A17014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C85661-59AA-E616-A730-6065DEFC3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5566F2-8ED5-D3E7-A320-FE9C7E68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9187B-25CB-F4A3-3ACC-B8104B37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67A887-273E-8D03-8C01-0055A008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80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326D1-8005-DAF1-6C93-8119A50F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3B8320-4F3A-9AC8-6732-00C04C9A3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9D5E6A-5826-079F-958B-9ACEDCA0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85AD9E-7D21-C3F9-EC34-DAA703BD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084681-4161-3782-A340-ED76A8DB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542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EB7E83-6261-9A95-759A-35500E465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487DF8-C013-22F0-58D0-78BD42661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BA4C5F-0CE8-83C5-14DD-BE8A5CFE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8C23D-3DFE-B58D-ED37-4B0D4469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EA0FE0-8975-C4E4-00AE-3E060884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397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FD654-28FA-6604-C055-C73D4DA1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DBE4B-96C8-35EF-9424-CD70C6007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661048-C5EF-E63D-122D-5C28C3FA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E178D-C235-84A4-1FED-9DF4B166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AFCF2-0B2B-19AD-9B6E-52064223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01A3E-0B8D-C156-2E0A-0A31149C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DE395F-CE0B-8CCF-39D3-BD058ACA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0A39AD-6BAD-76D9-644B-26E47B4C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D8B49-3976-D294-5207-B56F7315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9C009-CF54-2855-1AC3-15A054D2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483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33005-55B5-2324-6FE6-ACB838B2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86A38-0414-1BFA-0052-B1C9381DA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91AAE6-13D2-2060-617C-CAE409F37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1F9B42-AC1B-8E25-D944-647F5B8B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395D3-BD0B-056C-2CAE-9C98EE84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80D97C-F7FA-0E29-10B3-78C25592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18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6DF6A-7C99-9178-D515-C29DE790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233860-5508-1128-6A0D-972CAD919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63684F-784C-17A6-648E-A8019BFC5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F5E941-86AF-BCB3-7425-41653B648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0C59CB-2D6B-3FC6-417D-9399E67D5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2F55D-C3A5-1E37-E114-EA6B7AF0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61FCDB-B7F5-C1A6-EC6A-91B536E5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3B56FA-D558-1CB4-CB94-19DCF011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105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C5AD8-9368-5F2C-BA9B-02775002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550B8D-C610-3371-0B6F-C39DB7D2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244AA6-DF77-01DA-E90F-911AA18F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AB0702-9063-41BA-04DC-BCEDA1DA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573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4DD79B-AAC4-6932-4DD0-45141A08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2B4425-5676-DB68-FE52-ABA852F7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6ACA53-67BC-F49A-8696-391421E1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44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DBAD9-8585-A910-E8E5-53FA3CAC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CE331-8393-108F-17C0-32B82A49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0F20D8-6809-BA2A-BC2F-A860679DA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A9CC30-0126-79B5-E96B-1DE53CCF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33AA8-3D91-FEDB-EB16-BB3BEFE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8B1838-3081-E4D8-2A4F-42ADBCB5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234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9DEA0-627F-9BBA-1618-F62D5E59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888E3C-89B2-9B5B-42E1-1B32FD703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4EE6DF-1880-F50E-BCCA-417291E0D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F0A7F4-2FDA-53C9-AD18-E3581660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BAECBF-3CCF-16E7-15F0-67FBF43B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A11CB1-742E-66DB-0D93-9140EACF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269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DED53E-C411-2356-174E-EA5CABF7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3826B3-66F2-2F57-0410-C0DF9F568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D7951-C79A-4858-19DA-EEA6A8530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8C46-4699-4059-8167-525F04F139F0}" type="datetimeFigureOut">
              <a:rPr lang="es-CO" smtClean="0"/>
              <a:t>27/03/2024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FB793F-BF9F-32B9-B7A3-B44118F24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E82C85-768B-08D9-FFA2-77B3E9BDD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7761-8787-4CC2-830D-E73DEDC66D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00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movilidadbogota.gov.co/web/instancias_de_coordinacion" TargetMode="External"/><Relationship Id="rId4" Type="http://schemas.openxmlformats.org/officeDocument/2006/relationships/hyperlink" Target="https://www.movilidadbogota.gov.co/web/transparencia#collapseNuev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"/>
          <p:cNvPicPr preferRelativeResize="0"/>
          <p:nvPr/>
        </p:nvPicPr>
        <p:blipFill rotWithShape="1">
          <a:blip r:embed="rId3">
            <a:alphaModFix/>
          </a:blip>
          <a:srcRect l="22375" t="34568"/>
          <a:stretch/>
        </p:blipFill>
        <p:spPr>
          <a:xfrm>
            <a:off x="29182" y="2662470"/>
            <a:ext cx="7097949" cy="4088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4800"/>
              <a:buFont typeface="Arial Black"/>
              <a:buNone/>
            </a:pPr>
            <a:r>
              <a:rPr lang="es-CO" sz="48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48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48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37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COMITÉ INTERSECTORIAL DE COORDINACIÓN JURÍDICA </a:t>
            </a:r>
            <a:br>
              <a:rPr lang="es-CO" sz="37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3700" b="1" dirty="0" smtClean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1era </a:t>
            </a:r>
            <a:r>
              <a:rPr lang="es-CO" sz="37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Sesión </a:t>
            </a:r>
            <a:r>
              <a:rPr lang="es-CO" sz="3700" b="1" dirty="0" smtClean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2024</a:t>
            </a:r>
            <a:endParaRPr sz="4800" b="1" dirty="0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9" name="Google Shape;289;p1"/>
          <p:cNvSpPr/>
          <p:nvPr/>
        </p:nvSpPr>
        <p:spPr>
          <a:xfrm>
            <a:off x="6567623" y="2652743"/>
            <a:ext cx="5295539" cy="40880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"/>
          <p:cNvSpPr/>
          <p:nvPr/>
        </p:nvSpPr>
        <p:spPr>
          <a:xfrm flipH="1">
            <a:off x="8005069" y="2662470"/>
            <a:ext cx="3858091" cy="4078299"/>
          </a:xfrm>
          <a:custGeom>
            <a:avLst/>
            <a:gdLst/>
            <a:ahLst/>
            <a:cxnLst/>
            <a:rect l="l" t="t" r="r" b="b"/>
            <a:pathLst>
              <a:path w="4156953" h="4223425" extrusionOk="0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C5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/>
          <p:nvPr/>
        </p:nvSpPr>
        <p:spPr>
          <a:xfrm>
            <a:off x="3741786" y="2626468"/>
            <a:ext cx="4614021" cy="4114301"/>
          </a:xfrm>
          <a:custGeom>
            <a:avLst/>
            <a:gdLst/>
            <a:ahLst/>
            <a:cxnLst/>
            <a:rect l="l" t="t" r="r" b="b"/>
            <a:pathLst>
              <a:path w="4501654" h="4205258" extrusionOk="0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4378" y="4231532"/>
            <a:ext cx="5462859" cy="11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"/>
          <p:cNvSpPr/>
          <p:nvPr/>
        </p:nvSpPr>
        <p:spPr>
          <a:xfrm>
            <a:off x="0" y="342935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"/>
          <p:cNvSpPr txBox="1"/>
          <p:nvPr/>
        </p:nvSpPr>
        <p:spPr>
          <a:xfrm>
            <a:off x="838200" y="312940"/>
            <a:ext cx="10515600" cy="1325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s-CO" sz="34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ORDEN DEL DIA</a:t>
            </a:r>
            <a:endParaRPr sz="42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0" name="Google Shape;300;p2"/>
          <p:cNvSpPr txBox="1"/>
          <p:nvPr/>
        </p:nvSpPr>
        <p:spPr>
          <a:xfrm>
            <a:off x="1027042" y="2194382"/>
            <a:ext cx="10152791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AutoNum type="arabicPeriod"/>
            </a:pPr>
            <a:r>
              <a:rPr lang="es-ES" sz="20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Verificación </a:t>
            </a:r>
            <a:r>
              <a:rPr lang="es-E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quórum y aprobación del orden del día.</a:t>
            </a:r>
            <a:r>
              <a:rPr lang="es-CO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O" sz="2000" dirty="0" smtClean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relevantes Comité Intersectorial Jurídico del sector Movilidad - Secretaria Técnica (Normatividad y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funcionamiento)</a:t>
            </a:r>
          </a:p>
          <a:p>
            <a:pPr marL="457200" indent="-457200"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Exposición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Observaciones Plan Distrital de Desarrollo 2024-2028 impacto sector Movilidad a cargo del Subsecretario de Gestión Jurídica y la Dirección de Normatividad y Conceptos de la Secretaría Distrital de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Movilidad.</a:t>
            </a:r>
          </a:p>
          <a:p>
            <a:pPr marL="457200" indent="-457200"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Proposiciones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y varios.</a:t>
            </a:r>
          </a:p>
          <a:p>
            <a:pPr marL="457200" algn="just"/>
            <a:endParaRPr lang="es-MX" sz="28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/>
            <a:endParaRPr lang="es-MX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s-MX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s-MX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s-CO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26;p7" descr="Logo-Verde.png">
            <a:extLst>
              <a:ext uri="{FF2B5EF4-FFF2-40B4-BE49-F238E27FC236}">
                <a16:creationId xmlns:a16="http://schemas.microsoft.com/office/drawing/2014/main" id="{FC298B98-F706-49E3-B5C0-32C07B6174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616" y="6022866"/>
            <a:ext cx="4018057" cy="717439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77B634F5-75D5-4618-A8D8-D141B79AE1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>
            <a:extLst>
              <a:ext uri="{FF2B5EF4-FFF2-40B4-BE49-F238E27FC236}">
                <a16:creationId xmlns:a16="http://schemas.microsoft.com/office/drawing/2014/main" id="{0A0A4FA8-8FEC-45FF-8A6D-5FAF5C7FA78F}"/>
              </a:ext>
            </a:extLst>
          </p:cNvPr>
          <p:cNvSpPr/>
          <p:nvPr/>
        </p:nvSpPr>
        <p:spPr>
          <a:xfrm>
            <a:off x="93663" y="6794500"/>
            <a:ext cx="12004675" cy="841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121862" tIns="60915" rIns="121862" bIns="6091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defRPr/>
            </a:pPr>
            <a:endParaRPr sz="2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2" name="Google Shape;180;p7">
            <a:extLst>
              <a:ext uri="{FF2B5EF4-FFF2-40B4-BE49-F238E27FC236}">
                <a16:creationId xmlns:a16="http://schemas.microsoft.com/office/drawing/2014/main" id="{E7F6283D-7EFD-4D60-BB46-FA3D43D79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4125" y="500063"/>
            <a:ext cx="4494213" cy="0"/>
          </a:xfrm>
          <a:prstGeom prst="straightConnector1">
            <a:avLst/>
          </a:prstGeom>
          <a:noFill/>
          <a:ln w="25400">
            <a:solidFill>
              <a:srgbClr val="D8D8D8"/>
            </a:solidFill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8A88B1B-C88F-4DBD-A92A-D0E2E84574F6}"/>
              </a:ext>
            </a:extLst>
          </p:cNvPr>
          <p:cNvSpPr txBox="1">
            <a:spLocks/>
          </p:cNvSpPr>
          <p:nvPr/>
        </p:nvSpPr>
        <p:spPr>
          <a:xfrm>
            <a:off x="228598" y="619220"/>
            <a:ext cx="7059442" cy="76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s-CO" sz="24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Normas           </a:t>
            </a:r>
          </a:p>
          <a:p>
            <a:r>
              <a:rPr lang="es-CO" sz="1600" b="1" dirty="0" smtClean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COMITÉ </a:t>
            </a:r>
            <a:r>
              <a:rPr lang="es-CO" sz="16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INTERSECTORIAL DE COORDINACIÓN </a:t>
            </a:r>
            <a:r>
              <a:rPr lang="es-CO" sz="1600" b="1" dirty="0" smtClean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JURÍDICA SECTOR MOVILIDAD</a:t>
            </a:r>
            <a:r>
              <a:rPr lang="es-CO" sz="16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 </a:t>
            </a:r>
            <a:endParaRPr lang="en-US" sz="2400" dirty="0">
              <a:solidFill>
                <a:schemeClr val="tx1"/>
              </a:solidFill>
              <a:latin typeface="Impact" panose="020B0806030902050204" pitchFamily="34" charset="0"/>
              <a:ea typeface="Blogger Sans Medium" panose="02000506030000020004" pitchFamily="50" charset="0"/>
            </a:endParaRPr>
          </a:p>
        </p:txBody>
      </p:sp>
      <p:pic>
        <p:nvPicPr>
          <p:cNvPr id="9" name="Google Shape;526;p7" descr="Logo-Verde.png">
            <a:extLst>
              <a:ext uri="{FF2B5EF4-FFF2-40B4-BE49-F238E27FC236}">
                <a16:creationId xmlns:a16="http://schemas.microsoft.com/office/drawing/2014/main" id="{ECE80E00-EEB3-42F7-9243-A30A88B58E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125" y="141343"/>
            <a:ext cx="4494213" cy="1037752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023857" y="1649761"/>
            <a:ext cx="8347295" cy="409342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MX" sz="2000" dirty="0" smtClean="0"/>
              <a:t>Artículo </a:t>
            </a:r>
            <a:r>
              <a:rPr lang="es-MX" sz="2000" dirty="0"/>
              <a:t>38 del Acuerdo Distrital 257 de </a:t>
            </a:r>
            <a:r>
              <a:rPr lang="es-MX" sz="2000" dirty="0" smtClean="0"/>
              <a:t>2006, establece las Comisiones Intersectoriales</a:t>
            </a:r>
            <a:r>
              <a:rPr lang="es-MX" sz="2000" dirty="0"/>
              <a:t> </a:t>
            </a:r>
            <a:r>
              <a:rPr lang="es-MX" sz="2000" dirty="0" smtClean="0"/>
              <a:t>como </a:t>
            </a:r>
            <a:r>
              <a:rPr lang="es-MX" sz="2000" dirty="0"/>
              <a:t>instancias de coordinación de la gestión distrital, </a:t>
            </a:r>
            <a:r>
              <a:rPr lang="es-MX" sz="2000" dirty="0" smtClean="0"/>
              <a:t>cuya </a:t>
            </a:r>
            <a:r>
              <a:rPr lang="es-MX" sz="2000" dirty="0"/>
              <a:t>atribución principal es orientar la ejecución de funciones y la prestación de servicios que comprometan organismos o entidades que pertenezcan a diferentes Sectores Administrativos de Coordinación. </a:t>
            </a:r>
            <a:endParaRPr lang="es-MX" sz="2000" dirty="0" smtClean="0"/>
          </a:p>
          <a:p>
            <a:pPr marL="457200" indent="-457200" algn="just">
              <a:buAutoNum type="arabicPeriod"/>
            </a:pPr>
            <a:r>
              <a:rPr lang="es-MX" sz="2000" dirty="0" smtClean="0"/>
              <a:t>Decreto </a:t>
            </a:r>
            <a:r>
              <a:rPr lang="es-MX" sz="2000" dirty="0"/>
              <a:t>Distrital 139 de 2017, “Por medio del cual se establecen las instancias de coordinación de la Gerencia Jurídica en la Administración Distrital y se dictan otras disposiciones</a:t>
            </a:r>
            <a:r>
              <a:rPr lang="es-MX" sz="2000" dirty="0" smtClean="0"/>
              <a:t>”, señala </a:t>
            </a:r>
            <a:r>
              <a:rPr lang="es-MX" sz="2000" dirty="0"/>
              <a:t>en el numeral 4º del artículo 2, que los Comités Intersectoriales de Coordinación Jurídica hacen parte de las Instancias de Coordinación Jurídica Distrital</a:t>
            </a:r>
            <a:r>
              <a:rPr lang="es-MX" sz="20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es-MX" sz="2000" dirty="0" smtClean="0"/>
              <a:t>Artículo </a:t>
            </a:r>
            <a:r>
              <a:rPr lang="es-MX" sz="2000" dirty="0"/>
              <a:t>10 ídem define los Comités Intersectoriales de Coordinación Jurídica </a:t>
            </a:r>
            <a:r>
              <a:rPr lang="es-MX" sz="2000" dirty="0" smtClean="0"/>
              <a:t>como la instancia encargada </a:t>
            </a:r>
            <a:r>
              <a:rPr lang="es-MX" sz="2000" dirty="0"/>
              <a:t>de coordinar la política jurídica al interior de cada uno de los sectores administrativos de </a:t>
            </a:r>
            <a:r>
              <a:rPr lang="es-MX" sz="2000" dirty="0" smtClean="0"/>
              <a:t>coordinación.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6" y="1819746"/>
            <a:ext cx="1991762" cy="37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324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>
            <a:extLst>
              <a:ext uri="{FF2B5EF4-FFF2-40B4-BE49-F238E27FC236}">
                <a16:creationId xmlns:a16="http://schemas.microsoft.com/office/drawing/2014/main" id="{0A0A4FA8-8FEC-45FF-8A6D-5FAF5C7FA78F}"/>
              </a:ext>
            </a:extLst>
          </p:cNvPr>
          <p:cNvSpPr/>
          <p:nvPr/>
        </p:nvSpPr>
        <p:spPr>
          <a:xfrm>
            <a:off x="93663" y="6794500"/>
            <a:ext cx="12004675" cy="841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121862" tIns="60915" rIns="121862" bIns="6091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defRPr/>
            </a:pPr>
            <a:endParaRPr sz="2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2" name="Google Shape;180;p7">
            <a:extLst>
              <a:ext uri="{FF2B5EF4-FFF2-40B4-BE49-F238E27FC236}">
                <a16:creationId xmlns:a16="http://schemas.microsoft.com/office/drawing/2014/main" id="{E7F6283D-7EFD-4D60-BB46-FA3D43D79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4125" y="500063"/>
            <a:ext cx="4494213" cy="0"/>
          </a:xfrm>
          <a:prstGeom prst="straightConnector1">
            <a:avLst/>
          </a:prstGeom>
          <a:noFill/>
          <a:ln w="25400">
            <a:solidFill>
              <a:srgbClr val="D8D8D8"/>
            </a:solidFill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8A88B1B-C88F-4DBD-A92A-D0E2E84574F6}"/>
              </a:ext>
            </a:extLst>
          </p:cNvPr>
          <p:cNvSpPr txBox="1">
            <a:spLocks/>
          </p:cNvSpPr>
          <p:nvPr/>
        </p:nvSpPr>
        <p:spPr>
          <a:xfrm>
            <a:off x="228598" y="619220"/>
            <a:ext cx="7059442" cy="76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s-CO" sz="24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Funcionamiento           </a:t>
            </a:r>
          </a:p>
          <a:p>
            <a:r>
              <a:rPr lang="es-CO" sz="1600" b="1" dirty="0" smtClean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COMITÉ </a:t>
            </a:r>
            <a:r>
              <a:rPr lang="es-CO" sz="16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INTERSECTORIAL DE COORDINACIÓN </a:t>
            </a:r>
            <a:r>
              <a:rPr lang="es-CO" sz="1600" b="1" dirty="0" smtClean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JURÍDICA SECTOR MOVILIDAD</a:t>
            </a:r>
            <a:r>
              <a:rPr lang="es-CO" sz="16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 </a:t>
            </a:r>
            <a:endParaRPr lang="en-US" sz="2400" dirty="0">
              <a:solidFill>
                <a:schemeClr val="tx1"/>
              </a:solidFill>
              <a:latin typeface="Impact" panose="020B0806030902050204" pitchFamily="34" charset="0"/>
              <a:ea typeface="Blogger Sans Medium" panose="02000506030000020004" pitchFamily="50" charset="0"/>
            </a:endParaRPr>
          </a:p>
        </p:txBody>
      </p:sp>
      <p:pic>
        <p:nvPicPr>
          <p:cNvPr id="9" name="Google Shape;526;p7" descr="Logo-Verde.png">
            <a:extLst>
              <a:ext uri="{FF2B5EF4-FFF2-40B4-BE49-F238E27FC236}">
                <a16:creationId xmlns:a16="http://schemas.microsoft.com/office/drawing/2014/main" id="{ECE80E00-EEB3-42F7-9243-A30A88B58E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125" y="141343"/>
            <a:ext cx="4494213" cy="1037752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095469" y="1649761"/>
            <a:ext cx="9596673" cy="286232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MX" dirty="0" smtClean="0"/>
              <a:t>Resolución No. 233 </a:t>
            </a:r>
            <a:r>
              <a:rPr lang="es-MX" dirty="0"/>
              <a:t>de 2018, “Por la cual se expiden lineamientos para el funcionamiento, operación, seguimiento e informes de las Instancias de Coordinación del Distrito Capital”, </a:t>
            </a:r>
            <a:r>
              <a:rPr lang="es-MX" dirty="0" smtClean="0"/>
              <a:t>establece que las </a:t>
            </a:r>
            <a:r>
              <a:rPr lang="es-MX" dirty="0"/>
              <a:t>instancias de Coordinación </a:t>
            </a:r>
            <a:r>
              <a:rPr lang="es-MX" dirty="0" smtClean="0"/>
              <a:t>adoptarán mediante Acuerdo su </a:t>
            </a:r>
            <a:r>
              <a:rPr lang="es-MX" dirty="0"/>
              <a:t>reglamento </a:t>
            </a:r>
            <a:r>
              <a:rPr lang="es-MX" dirty="0" smtClean="0"/>
              <a:t>interno y estará conformado por los entidades del sector </a:t>
            </a:r>
            <a:r>
              <a:rPr lang="es-ES" b="1" dirty="0" smtClean="0"/>
              <a:t>y </a:t>
            </a:r>
            <a:r>
              <a:rPr lang="es-ES" dirty="0" smtClean="0"/>
              <a:t>deberán </a:t>
            </a:r>
            <a:r>
              <a:rPr lang="es-ES" dirty="0"/>
              <a:t>contar con una Presidencia y una Secretaría técnica, que garanticen su dirección, funcionamiento, operación, y seguimiento a los compromisos adquiridos. </a:t>
            </a:r>
            <a:endParaRPr lang="es-ES" dirty="0" smtClean="0"/>
          </a:p>
          <a:p>
            <a:pPr marL="457200" indent="-457200" algn="just">
              <a:buAutoNum type="arabicPeriod"/>
            </a:pPr>
            <a:r>
              <a:rPr lang="es-MX" dirty="0" smtClean="0"/>
              <a:t>Acuerdo 001 </a:t>
            </a:r>
            <a:r>
              <a:rPr lang="es-MX" dirty="0"/>
              <a:t>de 2020, se adoptó el Reglamento Interno del Comité Intersectorial de Coordinación Jurídica del Sector Movilidad</a:t>
            </a:r>
            <a:r>
              <a:rPr lang="es-MX" dirty="0" smtClean="0"/>
              <a:t>,</a:t>
            </a:r>
          </a:p>
          <a:p>
            <a:pPr marL="457200" indent="-457200" algn="just">
              <a:buAutoNum type="arabicPeriod"/>
            </a:pPr>
            <a:r>
              <a:rPr lang="es-MX" dirty="0" smtClean="0"/>
              <a:t>Acuerdo </a:t>
            </a:r>
            <a:r>
              <a:rPr lang="es-MX" dirty="0"/>
              <a:t>No. 001 </a:t>
            </a:r>
            <a:r>
              <a:rPr lang="es-MX" dirty="0" smtClean="0"/>
              <a:t>de </a:t>
            </a:r>
            <a:r>
              <a:rPr lang="es-MX" dirty="0"/>
              <a:t>2022 "Por el cual se modifica el Reglamento Interno del Comité Intersectorial de Coordinación Jurídica, adoptado mediante el Acuerdo No. 001 de 2020” </a:t>
            </a:r>
            <a:endParaRPr lang="es-CO" dirty="0"/>
          </a:p>
        </p:txBody>
      </p:sp>
      <p:sp>
        <p:nvSpPr>
          <p:cNvPr id="3" name="AutoShape 2" descr="Mostrando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38" y="4600826"/>
            <a:ext cx="3748134" cy="21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994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>
            <a:extLst>
              <a:ext uri="{FF2B5EF4-FFF2-40B4-BE49-F238E27FC236}">
                <a16:creationId xmlns:a16="http://schemas.microsoft.com/office/drawing/2014/main" id="{0A0A4FA8-8FEC-45FF-8A6D-5FAF5C7FA78F}"/>
              </a:ext>
            </a:extLst>
          </p:cNvPr>
          <p:cNvSpPr/>
          <p:nvPr/>
        </p:nvSpPr>
        <p:spPr>
          <a:xfrm>
            <a:off x="93663" y="6794500"/>
            <a:ext cx="12004675" cy="841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121862" tIns="60915" rIns="121862" bIns="6091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defRPr/>
            </a:pPr>
            <a:endParaRPr sz="2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2" name="Google Shape;180;p7">
            <a:extLst>
              <a:ext uri="{FF2B5EF4-FFF2-40B4-BE49-F238E27FC236}">
                <a16:creationId xmlns:a16="http://schemas.microsoft.com/office/drawing/2014/main" id="{E7F6283D-7EFD-4D60-BB46-FA3D43D79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4125" y="500063"/>
            <a:ext cx="4494213" cy="0"/>
          </a:xfrm>
          <a:prstGeom prst="straightConnector1">
            <a:avLst/>
          </a:prstGeom>
          <a:noFill/>
          <a:ln w="25400">
            <a:solidFill>
              <a:srgbClr val="D8D8D8"/>
            </a:solidFill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8A88B1B-C88F-4DBD-A92A-D0E2E84574F6}"/>
              </a:ext>
            </a:extLst>
          </p:cNvPr>
          <p:cNvSpPr txBox="1">
            <a:spLocks/>
          </p:cNvSpPr>
          <p:nvPr/>
        </p:nvSpPr>
        <p:spPr>
          <a:xfrm>
            <a:off x="228598" y="619220"/>
            <a:ext cx="7059442" cy="76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s-CO" sz="24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Miembros           </a:t>
            </a:r>
          </a:p>
          <a:p>
            <a:r>
              <a:rPr lang="es-CO" sz="1600" b="1" dirty="0" smtClean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COMITÉ </a:t>
            </a:r>
            <a:r>
              <a:rPr lang="es-CO" sz="1600" b="1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INTERSECTORIAL DE COORDINACIÓN </a:t>
            </a:r>
            <a:r>
              <a:rPr lang="es-CO" sz="1600" b="1" dirty="0" smtClean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JURÍDICA SECTOR MOVILIDAD</a:t>
            </a:r>
            <a:r>
              <a:rPr lang="es-CO" sz="16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 </a:t>
            </a:r>
            <a:endParaRPr lang="en-US" sz="2400" dirty="0">
              <a:solidFill>
                <a:schemeClr val="tx1"/>
              </a:solidFill>
              <a:latin typeface="Impact" panose="020B0806030902050204" pitchFamily="34" charset="0"/>
              <a:ea typeface="Blogger Sans Medium" panose="02000506030000020004" pitchFamily="50" charset="0"/>
            </a:endParaRPr>
          </a:p>
        </p:txBody>
      </p:sp>
      <p:pic>
        <p:nvPicPr>
          <p:cNvPr id="9" name="Google Shape;526;p7" descr="Logo-Verde.png">
            <a:extLst>
              <a:ext uri="{FF2B5EF4-FFF2-40B4-BE49-F238E27FC236}">
                <a16:creationId xmlns:a16="http://schemas.microsoft.com/office/drawing/2014/main" id="{ECE80E00-EEB3-42F7-9243-A30A88B58E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125" y="141343"/>
            <a:ext cx="4494213" cy="1037752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095469" y="1649761"/>
            <a:ext cx="9596673" cy="286232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1.- El/la Subsecretario(a) de Gestión Jurídica de la Secretaría Distrital de Movilidad, quien lo presidirá. 2.- El/la Subgerente(a) General Jurídico(a) de la Empresa de Transporte de Tercer Milenio TRANSMILENIO S.A. </a:t>
            </a:r>
            <a:endParaRPr lang="es-MX" dirty="0" smtClean="0"/>
          </a:p>
          <a:p>
            <a:pPr algn="just"/>
            <a:r>
              <a:rPr lang="es-MX" dirty="0" smtClean="0"/>
              <a:t>3</a:t>
            </a:r>
            <a:r>
              <a:rPr lang="es-MX" dirty="0"/>
              <a:t>.- El/la Subdirector(a) General Jurídico(a) del Instituto de Desarrollo Urbano. </a:t>
            </a:r>
            <a:endParaRPr lang="es-MX" dirty="0" smtClean="0"/>
          </a:p>
          <a:p>
            <a:pPr algn="just"/>
            <a:r>
              <a:rPr lang="es-MX" dirty="0" smtClean="0"/>
              <a:t>4</a:t>
            </a:r>
            <a:r>
              <a:rPr lang="es-MX" dirty="0"/>
              <a:t>.- El/la Subgerente Jurídico(a) del Terminal de Transporte S.A. </a:t>
            </a:r>
            <a:endParaRPr lang="es-MX" dirty="0" smtClean="0"/>
          </a:p>
          <a:p>
            <a:pPr algn="just"/>
            <a:r>
              <a:rPr lang="es-MX" dirty="0" smtClean="0"/>
              <a:t>5</a:t>
            </a:r>
            <a:r>
              <a:rPr lang="es-MX" dirty="0"/>
              <a:t>.- El/la Gerente Jurídico (a) de la Empresa METRO de Bogotá. </a:t>
            </a:r>
            <a:endParaRPr lang="es-MX" dirty="0" smtClean="0"/>
          </a:p>
          <a:p>
            <a:pPr algn="just"/>
            <a:r>
              <a:rPr lang="es-MX" dirty="0" smtClean="0"/>
              <a:t>6</a:t>
            </a:r>
            <a:r>
              <a:rPr lang="es-MX" dirty="0"/>
              <a:t>.- El/la Jefe de la Oficina Asesora Jurídica de la Unidad Administrativa Especial de Rehabilitación y Mantenimiento Vial. </a:t>
            </a:r>
            <a:endParaRPr lang="es-MX" dirty="0" smtClean="0"/>
          </a:p>
          <a:p>
            <a:pPr algn="just"/>
            <a:r>
              <a:rPr lang="es-MX" dirty="0" smtClean="0"/>
              <a:t>7</a:t>
            </a:r>
            <a:r>
              <a:rPr lang="es-MX" dirty="0"/>
              <a:t>.- El/la </a:t>
            </a:r>
            <a:r>
              <a:rPr lang="es-MX" dirty="0" smtClean="0"/>
              <a:t>Gerente Jurídico </a:t>
            </a:r>
            <a:r>
              <a:rPr lang="es-MX" dirty="0"/>
              <a:t>o la dependencia que haga sus veces en la Operadora Distrital de Transporte Público S.A. “La Rolita”</a:t>
            </a:r>
            <a:endParaRPr lang="es-CO" dirty="0"/>
          </a:p>
        </p:txBody>
      </p:sp>
      <p:sp>
        <p:nvSpPr>
          <p:cNvPr id="3" name="AutoShape 2" descr="Mostrando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78" y="4605478"/>
            <a:ext cx="332705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6715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>
            <a:extLst>
              <a:ext uri="{FF2B5EF4-FFF2-40B4-BE49-F238E27FC236}">
                <a16:creationId xmlns:a16="http://schemas.microsoft.com/office/drawing/2014/main" id="{0A0A4FA8-8FEC-45FF-8A6D-5FAF5C7FA78F}"/>
              </a:ext>
            </a:extLst>
          </p:cNvPr>
          <p:cNvSpPr/>
          <p:nvPr/>
        </p:nvSpPr>
        <p:spPr>
          <a:xfrm>
            <a:off x="93663" y="6794500"/>
            <a:ext cx="12004675" cy="841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121862" tIns="60915" rIns="121862" bIns="6091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defRPr/>
            </a:pPr>
            <a:endParaRPr sz="2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2" name="Google Shape;180;p7">
            <a:extLst>
              <a:ext uri="{FF2B5EF4-FFF2-40B4-BE49-F238E27FC236}">
                <a16:creationId xmlns:a16="http://schemas.microsoft.com/office/drawing/2014/main" id="{E7F6283D-7EFD-4D60-BB46-FA3D43D79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4125" y="500063"/>
            <a:ext cx="4494213" cy="0"/>
          </a:xfrm>
          <a:prstGeom prst="straightConnector1">
            <a:avLst/>
          </a:prstGeom>
          <a:noFill/>
          <a:ln w="25400">
            <a:solidFill>
              <a:srgbClr val="D8D8D8"/>
            </a:solidFill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8A88B1B-C88F-4DBD-A92A-D0E2E84574F6}"/>
              </a:ext>
            </a:extLst>
          </p:cNvPr>
          <p:cNvSpPr txBox="1">
            <a:spLocks/>
          </p:cNvSpPr>
          <p:nvPr/>
        </p:nvSpPr>
        <p:spPr>
          <a:xfrm>
            <a:off x="228599" y="619220"/>
            <a:ext cx="5029200" cy="76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4.</a:t>
            </a:r>
            <a:r>
              <a:rPr lang="es-CO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Comité Sesiones Vigencia </a:t>
            </a:r>
            <a:r>
              <a:rPr lang="es-CO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</a:t>
            </a:r>
            <a:r>
              <a:rPr lang="es-CO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400" dirty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 </a:t>
            </a:r>
          </a:p>
        </p:txBody>
      </p:sp>
      <p:pic>
        <p:nvPicPr>
          <p:cNvPr id="9" name="Google Shape;526;p7" descr="Logo-Verde.png">
            <a:extLst>
              <a:ext uri="{FF2B5EF4-FFF2-40B4-BE49-F238E27FC236}">
                <a16:creationId xmlns:a16="http://schemas.microsoft.com/office/drawing/2014/main" id="{ECE80E00-EEB3-42F7-9243-A30A88B58E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125" y="141343"/>
            <a:ext cx="4494213" cy="1037752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C6B3103-A7CD-4E3F-87E2-4A1F3367E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99663"/>
              </p:ext>
            </p:extLst>
          </p:nvPr>
        </p:nvGraphicFramePr>
        <p:xfrm>
          <a:off x="3910263" y="1600197"/>
          <a:ext cx="7243012" cy="397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3012">
                  <a:extLst>
                    <a:ext uri="{9D8B030D-6E8A-4147-A177-3AD203B41FA5}">
                      <a16:colId xmlns:a16="http://schemas.microsoft.com/office/drawing/2014/main" val="77713550"/>
                    </a:ext>
                  </a:extLst>
                </a:gridCol>
              </a:tblGrid>
              <a:tr h="35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Sesión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14847"/>
                  </a:ext>
                </a:extLst>
              </a:tr>
              <a:tr h="1088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de febrero </a:t>
                      </a:r>
                      <a:endParaRPr lang="es-C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8681"/>
                  </a:ext>
                </a:extLst>
              </a:tr>
              <a:tr h="720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de mayo</a:t>
                      </a:r>
                      <a:endParaRPr lang="es-C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63647"/>
                  </a:ext>
                </a:extLst>
              </a:tr>
              <a:tr h="1088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de agosto</a:t>
                      </a:r>
                      <a:endParaRPr lang="es-C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69809"/>
                  </a:ext>
                </a:extLst>
              </a:tr>
              <a:tr h="720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de noviembre  </a:t>
                      </a:r>
                      <a:endParaRPr lang="es-CO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2605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C430908-CAB8-4F65-B3BD-52322FBC7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2768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n 11" descr="solucion">
            <a:extLst>
              <a:ext uri="{FF2B5EF4-FFF2-40B4-BE49-F238E27FC236}">
                <a16:creationId xmlns:a16="http://schemas.microsoft.com/office/drawing/2014/main" id="{9B784F5B-DF40-4C98-84FE-24C6B66D2D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4" y="1756611"/>
            <a:ext cx="2857500" cy="351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4114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>
            <a:extLst>
              <a:ext uri="{FF2B5EF4-FFF2-40B4-BE49-F238E27FC236}">
                <a16:creationId xmlns:a16="http://schemas.microsoft.com/office/drawing/2014/main" id="{0A0A4FA8-8FEC-45FF-8A6D-5FAF5C7FA78F}"/>
              </a:ext>
            </a:extLst>
          </p:cNvPr>
          <p:cNvSpPr/>
          <p:nvPr/>
        </p:nvSpPr>
        <p:spPr>
          <a:xfrm>
            <a:off x="93663" y="6794500"/>
            <a:ext cx="12004675" cy="841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121862" tIns="60915" rIns="121862" bIns="6091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"/>
              <a:defRPr/>
            </a:pPr>
            <a:endParaRPr sz="2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2" name="Google Shape;180;p7">
            <a:extLst>
              <a:ext uri="{FF2B5EF4-FFF2-40B4-BE49-F238E27FC236}">
                <a16:creationId xmlns:a16="http://schemas.microsoft.com/office/drawing/2014/main" id="{E7F6283D-7EFD-4D60-BB46-FA3D43D79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4125" y="500063"/>
            <a:ext cx="4494213" cy="0"/>
          </a:xfrm>
          <a:prstGeom prst="straightConnector1">
            <a:avLst/>
          </a:prstGeom>
          <a:noFill/>
          <a:ln w="25400">
            <a:solidFill>
              <a:srgbClr val="D8D8D8"/>
            </a:solidFill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8A88B1B-C88F-4DBD-A92A-D0E2E84574F6}"/>
              </a:ext>
            </a:extLst>
          </p:cNvPr>
          <p:cNvSpPr txBox="1">
            <a:spLocks/>
          </p:cNvSpPr>
          <p:nvPr/>
        </p:nvSpPr>
        <p:spPr>
          <a:xfrm>
            <a:off x="228599" y="619220"/>
            <a:ext cx="5029200" cy="76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s-CO" sz="2400" dirty="0" smtClean="0">
                <a:solidFill>
                  <a:schemeClr val="tx1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Publicación actas y demás soportes.</a:t>
            </a:r>
            <a:r>
              <a:rPr lang="en-US" sz="2400" dirty="0" smtClean="0">
                <a:solidFill>
                  <a:schemeClr val="tx1"/>
                </a:solidFill>
                <a:latin typeface="Impact" panose="020B0806030902050204" pitchFamily="34" charset="0"/>
                <a:ea typeface="Blogger Sans Medium" panose="02000506030000020004" pitchFamily="50" charset="0"/>
              </a:rPr>
              <a:t> </a:t>
            </a:r>
            <a:endParaRPr lang="en-US" sz="2400" dirty="0">
              <a:solidFill>
                <a:schemeClr val="tx1"/>
              </a:solidFill>
              <a:latin typeface="Impact" panose="020B0806030902050204" pitchFamily="34" charset="0"/>
              <a:ea typeface="Blogger Sans Medium" panose="02000506030000020004" pitchFamily="50" charset="0"/>
            </a:endParaRPr>
          </a:p>
        </p:txBody>
      </p:sp>
      <p:pic>
        <p:nvPicPr>
          <p:cNvPr id="9" name="Google Shape;526;p7" descr="Logo-Verde.png">
            <a:extLst>
              <a:ext uri="{FF2B5EF4-FFF2-40B4-BE49-F238E27FC236}">
                <a16:creationId xmlns:a16="http://schemas.microsoft.com/office/drawing/2014/main" id="{ECE80E00-EEB3-42F7-9243-A30A88B58E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125" y="141343"/>
            <a:ext cx="4494213" cy="1037752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571183" y="1649761"/>
            <a:ext cx="8120959" cy="310854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actas, informes y demás documentos derivados de las sesiones se encuentran publicados en el botón de transparencia de la entidad, en la ventana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nformación Mínima Obligatoria”, en el menú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“</a:t>
            </a:r>
            <a:r>
              <a:rPr lang="es-MX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9</a:t>
            </a:r>
            <a:r>
              <a:rPr lang="es-MX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 Obligación de reporte de </a:t>
            </a:r>
            <a:r>
              <a:rPr lang="es-MX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información</a:t>
            </a:r>
            <a:r>
              <a:rPr lang="es-MX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opción </a:t>
            </a:r>
            <a:r>
              <a:rPr lang="es-MX" sz="20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  <a:r>
              <a:rPr lang="es-MX" sz="2000" b="1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</a:t>
            </a:r>
            <a:r>
              <a:rPr lang="es-MX" sz="20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estudios, investigaciones y otras </a:t>
            </a:r>
            <a:r>
              <a:rPr lang="es-MX" sz="2000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  <a:r>
              <a:rPr lang="es-MX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Instancias </a:t>
            </a:r>
            <a:r>
              <a:rPr lang="es-MX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 </a:t>
            </a:r>
            <a:r>
              <a:rPr lang="es-MX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Coordinación</a:t>
            </a:r>
            <a:r>
              <a:rPr lang="es-MX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micrositio </a:t>
            </a:r>
            <a:r>
              <a:rPr lang="es-CO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Intersectorial de Coordinación Jurídica del Sector Administrativo de </a:t>
            </a:r>
            <a:r>
              <a:rPr lang="es-CO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</a:t>
            </a:r>
            <a:r>
              <a:rPr lang="es-CO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/>
          </a:p>
          <a:p>
            <a:endParaRPr lang="es-CO" dirty="0"/>
          </a:p>
        </p:txBody>
      </p:sp>
      <p:pic>
        <p:nvPicPr>
          <p:cNvPr id="13" name="Imagen 12"/>
          <p:cNvPicPr/>
          <p:nvPr/>
        </p:nvPicPr>
        <p:blipFill>
          <a:blip r:embed="rId6"/>
          <a:stretch>
            <a:fillRect/>
          </a:stretch>
        </p:blipFill>
        <p:spPr>
          <a:xfrm>
            <a:off x="525102" y="1670955"/>
            <a:ext cx="1797450" cy="33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9927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"/>
          <p:cNvSpPr/>
          <p:nvPr/>
        </p:nvSpPr>
        <p:spPr>
          <a:xfrm>
            <a:off x="204537" y="91494"/>
            <a:ext cx="1180298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 dirty="0">
                <a:solidFill>
                  <a:schemeClr val="lt1"/>
                </a:solidFill>
                <a:latin typeface="Georgia Pro Cond Black" panose="020B0604020202020204" pitchFamily="18" charset="0"/>
                <a:ea typeface="Calibri"/>
                <a:cs typeface="Calibri"/>
                <a:sym typeface="Calibri"/>
              </a:rPr>
              <a:t>GRACIAS </a:t>
            </a:r>
            <a:endParaRPr sz="5400" b="0" i="0" u="none" strike="noStrike" cap="none" dirty="0">
              <a:solidFill>
                <a:schemeClr val="lt1"/>
              </a:solidFill>
              <a:latin typeface="Georgia Pro Cond Black" panose="020B0604020202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385125-EB4C-4121-A028-EC9FA2A0809D}"/>
              </a:ext>
            </a:extLst>
          </p:cNvPr>
          <p:cNvSpPr txBox="1"/>
          <p:nvPr/>
        </p:nvSpPr>
        <p:spPr>
          <a:xfrm>
            <a:off x="1361803" y="3277728"/>
            <a:ext cx="868680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s-CO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s-C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526;p7" descr="Logo-Verde.png">
            <a:extLst>
              <a:ext uri="{FF2B5EF4-FFF2-40B4-BE49-F238E27FC236}">
                <a16:creationId xmlns:a16="http://schemas.microsoft.com/office/drawing/2014/main" id="{39A7BC9A-5387-41C6-91AA-D890A66BDD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83" y="5293896"/>
            <a:ext cx="11823034" cy="1440936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2" name="AutoShape 2" descr="Funcionarios de la entidad pertenecintes al grupo GU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6" descr="39,414 en la categoría «Bogota» de imágenes, fotos de stock e ilustraciones  libres de regalía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8" descr="Bogotá 480 | World 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1169989"/>
            <a:ext cx="5390505" cy="1980617"/>
          </a:xfrm>
          <a:prstGeom prst="rect">
            <a:avLst/>
          </a:prstGeom>
        </p:spPr>
      </p:pic>
      <p:sp>
        <p:nvSpPr>
          <p:cNvPr id="10" name="AutoShape 10" descr="En la imagen una panorámica de la ciudad de Bogotá, capital de Colombia. Instituto Distrital de Turism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42" y="1169988"/>
            <a:ext cx="6412475" cy="4123907"/>
          </a:xfrm>
          <a:prstGeom prst="rect">
            <a:avLst/>
          </a:prstGeom>
        </p:spPr>
      </p:pic>
      <p:sp>
        <p:nvSpPr>
          <p:cNvPr id="12" name="AutoShape 12" descr="Foto de funcionarios de la entidad, en el fodo se identifica el estadio EL CAMPI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8" y="3150606"/>
            <a:ext cx="5390504" cy="21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4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596</Words>
  <Application>Microsoft Office PowerPoint</Application>
  <PresentationFormat>Panorámica</PresentationFormat>
  <Paragraphs>38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Arial Black</vt:lpstr>
      <vt:lpstr>Blogger Sans Medium</vt:lpstr>
      <vt:lpstr>Calibri</vt:lpstr>
      <vt:lpstr>Calibri Light</vt:lpstr>
      <vt:lpstr>Georgia Pro Cond Black</vt:lpstr>
      <vt:lpstr>Impact</vt:lpstr>
      <vt:lpstr>Times New Roman</vt:lpstr>
      <vt:lpstr>Tema de Office</vt:lpstr>
      <vt:lpstr>   COMITÉ INTERSECTORIAL DE COORDINACIÓN JURÍDICA  1era Sesión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INTERSECTORIAL DE COORDINACIÓN JURÍDICA  2da Sesión 2023</dc:title>
  <dc:creator>FREDY BLADIMIR VANEGAS LADINO</dc:creator>
  <cp:lastModifiedBy>Johana Marcela Porras Peñaloza</cp:lastModifiedBy>
  <cp:revision>20</cp:revision>
  <dcterms:created xsi:type="dcterms:W3CDTF">2023-05-29T13:27:17Z</dcterms:created>
  <dcterms:modified xsi:type="dcterms:W3CDTF">2024-03-27T20:29:16Z</dcterms:modified>
</cp:coreProperties>
</file>