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64" r:id="rId5"/>
    <p:sldId id="266" r:id="rId6"/>
    <p:sldId id="259" r:id="rId7"/>
    <p:sldId id="272" r:id="rId8"/>
    <p:sldId id="262" r:id="rId9"/>
    <p:sldId id="258" r:id="rId10"/>
    <p:sldId id="268" r:id="rId11"/>
    <p:sldId id="269" r:id="rId12"/>
    <p:sldId id="265" r:id="rId13"/>
    <p:sldId id="263" r:id="rId14"/>
    <p:sldId id="271" r:id="rId15"/>
    <p:sldId id="270" r:id="rId16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-1952" y="-16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B7FA-FC6B-4619-A51F-4ED78FB1DBFE}" type="datetimeFigureOut">
              <a:rPr lang="es-CO" smtClean="0"/>
              <a:t>3/09/20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D451-678E-47A3-A245-EA5A8201943B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23006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B7FA-FC6B-4619-A51F-4ED78FB1DBFE}" type="datetimeFigureOut">
              <a:rPr lang="es-CO" smtClean="0"/>
              <a:t>3/09/20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D451-678E-47A3-A245-EA5A8201943B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8816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B7FA-FC6B-4619-A51F-4ED78FB1DBFE}" type="datetimeFigureOut">
              <a:rPr lang="es-CO" smtClean="0"/>
              <a:t>3/09/20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D451-678E-47A3-A245-EA5A8201943B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84158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B7FA-FC6B-4619-A51F-4ED78FB1DBFE}" type="datetimeFigureOut">
              <a:rPr lang="es-CO" smtClean="0"/>
              <a:t>3/09/20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D451-678E-47A3-A245-EA5A8201943B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63715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B7FA-FC6B-4619-A51F-4ED78FB1DBFE}" type="datetimeFigureOut">
              <a:rPr lang="es-CO" smtClean="0"/>
              <a:t>3/09/20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D451-678E-47A3-A245-EA5A8201943B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211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B7FA-FC6B-4619-A51F-4ED78FB1DBFE}" type="datetimeFigureOut">
              <a:rPr lang="es-CO" smtClean="0"/>
              <a:t>3/09/20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D451-678E-47A3-A245-EA5A8201943B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75592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B7FA-FC6B-4619-A51F-4ED78FB1DBFE}" type="datetimeFigureOut">
              <a:rPr lang="es-CO" smtClean="0"/>
              <a:t>3/09/20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D451-678E-47A3-A245-EA5A8201943B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4209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B7FA-FC6B-4619-A51F-4ED78FB1DBFE}" type="datetimeFigureOut">
              <a:rPr lang="es-CO" smtClean="0"/>
              <a:t>3/09/20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D451-678E-47A3-A245-EA5A8201943B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5131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B7FA-FC6B-4619-A51F-4ED78FB1DBFE}" type="datetimeFigureOut">
              <a:rPr lang="es-CO" smtClean="0"/>
              <a:t>3/09/20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D451-678E-47A3-A245-EA5A8201943B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4385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B7FA-FC6B-4619-A51F-4ED78FB1DBFE}" type="datetimeFigureOut">
              <a:rPr lang="es-CO" smtClean="0"/>
              <a:t>3/09/20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D451-678E-47A3-A245-EA5A8201943B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6053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BB7FA-FC6B-4619-A51F-4ED78FB1DBFE}" type="datetimeFigureOut">
              <a:rPr lang="es-CO" smtClean="0"/>
              <a:t>3/09/20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D451-678E-47A3-A245-EA5A8201943B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14580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BB7FA-FC6B-4619-A51F-4ED78FB1DBFE}" type="datetimeFigureOut">
              <a:rPr lang="es-CO" smtClean="0"/>
              <a:t>3/09/20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2D451-678E-47A3-A245-EA5A8201943B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9921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769618" y="795247"/>
            <a:ext cx="1084526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Ejecución Presupuestal</a:t>
            </a:r>
          </a:p>
          <a:p>
            <a:pPr algn="ctr"/>
            <a:endParaRPr lang="es-CO" sz="4400" b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4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SECTOR MOVILIDAD</a:t>
            </a:r>
          </a:p>
          <a:p>
            <a:pPr algn="ctr"/>
            <a:endParaRPr lang="es-CO" sz="44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4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Comité Sectorial</a:t>
            </a:r>
          </a:p>
          <a:p>
            <a:pPr algn="ctr"/>
            <a:endParaRPr lang="es-CO" sz="4400" b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2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04 de septiembre de 2020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0" y="6573328"/>
            <a:ext cx="12192000" cy="284672"/>
          </a:xfrm>
          <a:prstGeom prst="rect">
            <a:avLst/>
          </a:prstGeom>
          <a:solidFill>
            <a:srgbClr val="B0E40A"/>
          </a:solidFill>
          <a:ln>
            <a:solidFill>
              <a:srgbClr val="B0E4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8" name="Imagen 1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252" y="5667102"/>
            <a:ext cx="2719070" cy="758825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11037774" y="0"/>
            <a:ext cx="1154226" cy="4188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5735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1037774" y="0"/>
            <a:ext cx="1154226" cy="4188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CuadroTexto 9"/>
          <p:cNvSpPr txBox="1"/>
          <p:nvPr/>
        </p:nvSpPr>
        <p:spPr>
          <a:xfrm>
            <a:off x="0" y="6288963"/>
            <a:ext cx="28933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/>
              <a:t>Cifras en Millones de Pesos</a:t>
            </a:r>
            <a:endParaRPr lang="es-CO" sz="1400" dirty="0"/>
          </a:p>
        </p:txBody>
      </p:sp>
      <p:sp>
        <p:nvSpPr>
          <p:cNvPr id="11" name="Rectángulo 10"/>
          <p:cNvSpPr/>
          <p:nvPr/>
        </p:nvSpPr>
        <p:spPr>
          <a:xfrm>
            <a:off x="0" y="6573328"/>
            <a:ext cx="12192000" cy="284672"/>
          </a:xfrm>
          <a:prstGeom prst="rect">
            <a:avLst/>
          </a:prstGeom>
          <a:solidFill>
            <a:srgbClr val="B0E40A"/>
          </a:solidFill>
          <a:ln>
            <a:solidFill>
              <a:srgbClr val="B0E4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2" name="Imagen 1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2320" y="5814503"/>
            <a:ext cx="2436330" cy="758825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22933" y="21045"/>
            <a:ext cx="12169067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>
                <a:solidFill>
                  <a:schemeClr val="tx2">
                    <a:lumMod val="50000"/>
                  </a:schemeClr>
                </a:solidFill>
              </a:rPr>
              <a:t>Ejecución </a:t>
            </a:r>
            <a:r>
              <a:rPr lang="es-CO" sz="3600" dirty="0">
                <a:solidFill>
                  <a:schemeClr val="tx2">
                    <a:lumMod val="50000"/>
                  </a:schemeClr>
                </a:solidFill>
              </a:rPr>
              <a:t>Presupuestal – Unidad </a:t>
            </a:r>
            <a:r>
              <a:rPr lang="es-CO" sz="3600" dirty="0" smtClean="0">
                <a:solidFill>
                  <a:schemeClr val="tx2">
                    <a:lumMod val="50000"/>
                  </a:schemeClr>
                </a:solidFill>
              </a:rPr>
              <a:t>2. II-SEM.</a:t>
            </a:r>
          </a:p>
          <a:p>
            <a:r>
              <a:rPr lang="es-CO" sz="3200" dirty="0">
                <a:solidFill>
                  <a:schemeClr val="tx2">
                    <a:lumMod val="50000"/>
                  </a:schemeClr>
                </a:solidFill>
              </a:rPr>
              <a:t>“Un Nuevo Contrato Social y Ambiental para la Bogotá del Siglo XXI</a:t>
            </a:r>
            <a:r>
              <a:rPr lang="es-CO" sz="3200" dirty="0" smtClean="0">
                <a:solidFill>
                  <a:schemeClr val="tx2">
                    <a:lumMod val="50000"/>
                  </a:schemeClr>
                </a:solidFill>
              </a:rPr>
              <a:t>”</a:t>
            </a:r>
            <a:endParaRPr lang="es-CO" sz="32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s-CO" dirty="0" smtClean="0">
                <a:solidFill>
                  <a:schemeClr val="tx2">
                    <a:lumMod val="50000"/>
                  </a:schemeClr>
                </a:solidFill>
              </a:rPr>
              <a:t>31 de agosto/20</a:t>
            </a:r>
            <a:endParaRPr lang="es-CO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7327063"/>
              </p:ext>
            </p:extLst>
          </p:nvPr>
        </p:nvGraphicFramePr>
        <p:xfrm>
          <a:off x="412907" y="1914416"/>
          <a:ext cx="11389118" cy="3612583"/>
        </p:xfrm>
        <a:graphic>
          <a:graphicData uri="http://schemas.openxmlformats.org/drawingml/2006/table">
            <a:tbl>
              <a:tblPr/>
              <a:tblGrid>
                <a:gridCol w="1102118">
                  <a:extLst>
                    <a:ext uri="{9D8B030D-6E8A-4147-A177-3AD203B41FA5}">
                      <a16:colId xmlns:a16="http://schemas.microsoft.com/office/drawing/2014/main" xmlns="" val="16323724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xmlns="" val="691895721"/>
                    </a:ext>
                  </a:extLst>
                </a:gridCol>
                <a:gridCol w="3219450">
                  <a:extLst>
                    <a:ext uri="{9D8B030D-6E8A-4147-A177-3AD203B41FA5}">
                      <a16:colId xmlns:a16="http://schemas.microsoft.com/office/drawing/2014/main" xmlns="" val="2863972409"/>
                    </a:ext>
                  </a:extLst>
                </a:gridCol>
                <a:gridCol w="1581744">
                  <a:extLst>
                    <a:ext uri="{9D8B030D-6E8A-4147-A177-3AD203B41FA5}">
                      <a16:colId xmlns:a16="http://schemas.microsoft.com/office/drawing/2014/main" xmlns="" val="2609477731"/>
                    </a:ext>
                  </a:extLst>
                </a:gridCol>
                <a:gridCol w="1580556">
                  <a:extLst>
                    <a:ext uri="{9D8B030D-6E8A-4147-A177-3AD203B41FA5}">
                      <a16:colId xmlns:a16="http://schemas.microsoft.com/office/drawing/2014/main" xmlns="" val="1395459080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xmlns="" val="3964167948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xmlns="" val="3029759592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xmlns="" val="1933358037"/>
                    </a:ext>
                  </a:extLst>
                </a:gridCol>
              </a:tblGrid>
              <a:tr h="41396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PROPÓSITO PDD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PROYECTO DE INVERSIÓN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PRESUPUESTO  ASIGNADO</a:t>
                      </a:r>
                      <a:b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COMPROMISOS - RP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% DE EJEC. </a:t>
                      </a:r>
                      <a:b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RP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GIROS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% </a:t>
                      </a:r>
                      <a:b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GIRO RP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89876881"/>
                  </a:ext>
                </a:extLst>
              </a:tr>
              <a:tr h="49565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7573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Apoyo a las acciones de regulación y control de tránsito y 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19.432.402.092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2.915.778.010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1.944.337.882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66,68%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38483466"/>
                  </a:ext>
                </a:extLst>
              </a:tr>
              <a:tr h="35065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Consolidación del programa niñas y niños primero para mejorar las experiencias de viaje de la población estudiantil en Bogotá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631.484.494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70972770"/>
                  </a:ext>
                </a:extLst>
              </a:tr>
              <a:tr h="35065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Implementación de señalización para mejorar las condiciones de seguridad vial, movilidad y accesibilidad en Bogotá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42.287.756.535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11.391.472.273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26,94%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70.984.247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95646402"/>
                  </a:ext>
                </a:extLst>
              </a:tr>
              <a:tr h="54102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7578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de la gestión y control de la movilidad en Bogotá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122.833.200.199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58.245.975.097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47,42%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21.169.601.060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36,35%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90880571"/>
                  </a:ext>
                </a:extLst>
              </a:tr>
              <a:tr h="838552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</a:t>
                      </a:r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 </a:t>
                      </a:r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GESTIÓN </a:t>
                      </a:r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 LA MOVILIDAD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185.184.843.320 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72.553.225.380 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39,18%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23.184.923.189 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31,96%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81558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0778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1037774" y="0"/>
            <a:ext cx="1154226" cy="4188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CuadroTexto 9"/>
          <p:cNvSpPr txBox="1"/>
          <p:nvPr/>
        </p:nvSpPr>
        <p:spPr>
          <a:xfrm>
            <a:off x="0" y="6288963"/>
            <a:ext cx="28933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/>
              <a:t>Cifras en Millones de Pesos</a:t>
            </a:r>
            <a:endParaRPr lang="es-CO" sz="1400" dirty="0"/>
          </a:p>
        </p:txBody>
      </p:sp>
      <p:sp>
        <p:nvSpPr>
          <p:cNvPr id="11" name="Rectángulo 10"/>
          <p:cNvSpPr/>
          <p:nvPr/>
        </p:nvSpPr>
        <p:spPr>
          <a:xfrm>
            <a:off x="0" y="6573328"/>
            <a:ext cx="12192000" cy="284672"/>
          </a:xfrm>
          <a:prstGeom prst="rect">
            <a:avLst/>
          </a:prstGeom>
          <a:solidFill>
            <a:srgbClr val="B0E40A"/>
          </a:solidFill>
          <a:ln>
            <a:solidFill>
              <a:srgbClr val="B0E4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2" name="Imagen 1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5170" y="5772320"/>
            <a:ext cx="2436330" cy="758825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22933" y="21045"/>
            <a:ext cx="12169067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>
                <a:solidFill>
                  <a:schemeClr val="tx2">
                    <a:lumMod val="50000"/>
                  </a:schemeClr>
                </a:solidFill>
              </a:rPr>
              <a:t>Ejecución </a:t>
            </a:r>
            <a:r>
              <a:rPr lang="es-CO" sz="3600" dirty="0">
                <a:solidFill>
                  <a:schemeClr val="tx2">
                    <a:lumMod val="50000"/>
                  </a:schemeClr>
                </a:solidFill>
              </a:rPr>
              <a:t>Presupuestal – Unidad </a:t>
            </a:r>
            <a:r>
              <a:rPr lang="es-CO" sz="3600" dirty="0" smtClean="0">
                <a:solidFill>
                  <a:schemeClr val="tx2">
                    <a:lumMod val="50000"/>
                  </a:schemeClr>
                </a:solidFill>
              </a:rPr>
              <a:t>2. II-SEM.</a:t>
            </a:r>
          </a:p>
          <a:p>
            <a:r>
              <a:rPr lang="es-CO" sz="3200" dirty="0">
                <a:solidFill>
                  <a:schemeClr val="tx2">
                    <a:lumMod val="50000"/>
                  </a:schemeClr>
                </a:solidFill>
              </a:rPr>
              <a:t>“Un Nuevo Contrato Social y Ambiental para la Bogotá del Siglo XXI</a:t>
            </a:r>
            <a:r>
              <a:rPr lang="es-CO" sz="3200" dirty="0" smtClean="0">
                <a:solidFill>
                  <a:schemeClr val="tx2">
                    <a:lumMod val="50000"/>
                  </a:schemeClr>
                </a:solidFill>
              </a:rPr>
              <a:t>”</a:t>
            </a:r>
            <a:endParaRPr lang="es-CO" sz="32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s-CO" dirty="0" smtClean="0">
                <a:solidFill>
                  <a:schemeClr val="tx2">
                    <a:lumMod val="50000"/>
                  </a:schemeClr>
                </a:solidFill>
              </a:rPr>
              <a:t>31 de agosto/20</a:t>
            </a:r>
            <a:endParaRPr lang="es-CO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657068"/>
              </p:ext>
            </p:extLst>
          </p:nvPr>
        </p:nvGraphicFramePr>
        <p:xfrm>
          <a:off x="462101" y="1963664"/>
          <a:ext cx="11267798" cy="3666472"/>
        </p:xfrm>
        <a:graphic>
          <a:graphicData uri="http://schemas.openxmlformats.org/drawingml/2006/table">
            <a:tbl>
              <a:tblPr/>
              <a:tblGrid>
                <a:gridCol w="1109062">
                  <a:extLst>
                    <a:ext uri="{9D8B030D-6E8A-4147-A177-3AD203B41FA5}">
                      <a16:colId xmlns:a16="http://schemas.microsoft.com/office/drawing/2014/main" xmlns="" val="1632372405"/>
                    </a:ext>
                  </a:extLst>
                </a:gridCol>
                <a:gridCol w="759858">
                  <a:extLst>
                    <a:ext uri="{9D8B030D-6E8A-4147-A177-3AD203B41FA5}">
                      <a16:colId xmlns:a16="http://schemas.microsoft.com/office/drawing/2014/main" xmlns="" val="691895721"/>
                    </a:ext>
                  </a:extLst>
                </a:gridCol>
                <a:gridCol w="2979028">
                  <a:extLst>
                    <a:ext uri="{9D8B030D-6E8A-4147-A177-3AD203B41FA5}">
                      <a16:colId xmlns:a16="http://schemas.microsoft.com/office/drawing/2014/main" xmlns="" val="2863972409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xmlns="" val="2609477731"/>
                    </a:ext>
                  </a:extLst>
                </a:gridCol>
                <a:gridCol w="1657350">
                  <a:extLst>
                    <a:ext uri="{9D8B030D-6E8A-4147-A177-3AD203B41FA5}">
                      <a16:colId xmlns:a16="http://schemas.microsoft.com/office/drawing/2014/main" xmlns="" val="139545908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3964167948"/>
                    </a:ext>
                  </a:extLst>
                </a:gridCol>
                <a:gridCol w="1581150">
                  <a:extLst>
                    <a:ext uri="{9D8B030D-6E8A-4147-A177-3AD203B41FA5}">
                      <a16:colId xmlns:a16="http://schemas.microsoft.com/office/drawing/2014/main" xmlns="" val="3029759592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xmlns="" val="1933358037"/>
                    </a:ext>
                  </a:extLst>
                </a:gridCol>
              </a:tblGrid>
              <a:tr h="41396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PROPÓSITO PDD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PROYECTO DE INVERSIÓN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PRESUPUESTO  ASIGNADO</a:t>
                      </a:r>
                      <a:b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COMPROMISOS - RP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% DE EJEC. </a:t>
                      </a:r>
                      <a:b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RP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GIROS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% </a:t>
                      </a:r>
                      <a:b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GIRO RP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89876881"/>
                  </a:ext>
                </a:extLst>
              </a:tr>
              <a:tr h="5763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Investigación por infracción a las normas de tránsito y transporte público en Bogotá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13.339.662.323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4.897.494.954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36,71%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16.829.133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72662126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Implementación de políticas integrales y transparentes al servicio de la ciudadanía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13.489.540.314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2.753.819.626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20,41%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2.986.911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0,11%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83986488"/>
                  </a:ext>
                </a:extLst>
              </a:tr>
              <a:tr h="51949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7595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Implementación de estrategias de participación ciudadana para una movilidad segura, incluyente, sostenible y accesible en Bogotá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2.887.950.403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1.199.045.885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41,52%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3.104.989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0540670"/>
                  </a:ext>
                </a:extLst>
              </a:tr>
              <a:tr h="129873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</a:t>
                      </a:r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 DE SERVICIOS A LA CIUDADANÍA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29.717.153.040 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8.850.360.465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29,78%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22.921.033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5942293"/>
                  </a:ext>
                </a:extLst>
              </a:tr>
              <a:tr h="682217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UNIDAD </a:t>
                      </a:r>
                      <a:r>
                        <a:rPr lang="es-C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EJECUTORA </a:t>
                      </a:r>
                      <a:r>
                        <a:rPr lang="es-CO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285.227.889.667 </a:t>
                      </a:r>
                      <a:endParaRPr lang="es-CO" sz="16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 87.822.839.904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23.237.568.681 </a:t>
                      </a:r>
                      <a:endParaRPr lang="es-CO" sz="16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463467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5891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1037774" y="0"/>
            <a:ext cx="1154226" cy="4188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/>
          <p:cNvSpPr txBox="1"/>
          <p:nvPr/>
        </p:nvSpPr>
        <p:spPr>
          <a:xfrm>
            <a:off x="96970" y="155154"/>
            <a:ext cx="9993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>
                <a:solidFill>
                  <a:schemeClr val="tx2">
                    <a:lumMod val="50000"/>
                  </a:schemeClr>
                </a:solidFill>
              </a:rPr>
              <a:t>Recaudo Comparativo Ingresos SDM</a:t>
            </a:r>
          </a:p>
          <a:p>
            <a:r>
              <a:rPr lang="es-CO" dirty="0" smtClean="0">
                <a:solidFill>
                  <a:schemeClr val="tx2">
                    <a:lumMod val="50000"/>
                  </a:schemeClr>
                </a:solidFill>
              </a:rPr>
              <a:t>31 de julio/20</a:t>
            </a:r>
            <a:endParaRPr lang="es-CO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0" y="6573328"/>
            <a:ext cx="12192000" cy="284672"/>
          </a:xfrm>
          <a:prstGeom prst="rect">
            <a:avLst/>
          </a:prstGeom>
          <a:solidFill>
            <a:srgbClr val="B0E40A"/>
          </a:solidFill>
          <a:ln>
            <a:solidFill>
              <a:srgbClr val="B0E4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930" y="5814503"/>
            <a:ext cx="2719070" cy="758825"/>
          </a:xfrm>
          <a:prstGeom prst="rect">
            <a:avLst/>
          </a:prstGeom>
        </p:spPr>
      </p:pic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650165"/>
              </p:ext>
            </p:extLst>
          </p:nvPr>
        </p:nvGraphicFramePr>
        <p:xfrm>
          <a:off x="628648" y="1403398"/>
          <a:ext cx="4756152" cy="2370360"/>
        </p:xfrm>
        <a:graphic>
          <a:graphicData uri="http://schemas.openxmlformats.org/drawingml/2006/table">
            <a:tbl>
              <a:tblPr/>
              <a:tblGrid>
                <a:gridCol w="1189038">
                  <a:extLst>
                    <a:ext uri="{9D8B030D-6E8A-4147-A177-3AD203B41FA5}">
                      <a16:colId xmlns:a16="http://schemas.microsoft.com/office/drawing/2014/main" xmlns="" val="20800561"/>
                    </a:ext>
                  </a:extLst>
                </a:gridCol>
                <a:gridCol w="1189038">
                  <a:extLst>
                    <a:ext uri="{9D8B030D-6E8A-4147-A177-3AD203B41FA5}">
                      <a16:colId xmlns:a16="http://schemas.microsoft.com/office/drawing/2014/main" xmlns="" val="946374668"/>
                    </a:ext>
                  </a:extLst>
                </a:gridCol>
                <a:gridCol w="1189038">
                  <a:extLst>
                    <a:ext uri="{9D8B030D-6E8A-4147-A177-3AD203B41FA5}">
                      <a16:colId xmlns:a16="http://schemas.microsoft.com/office/drawing/2014/main" xmlns="" val="1212538440"/>
                    </a:ext>
                  </a:extLst>
                </a:gridCol>
                <a:gridCol w="1189038">
                  <a:extLst>
                    <a:ext uri="{9D8B030D-6E8A-4147-A177-3AD203B41FA5}">
                      <a16:colId xmlns:a16="http://schemas.microsoft.com/office/drawing/2014/main" xmlns="" val="3057938683"/>
                    </a:ext>
                  </a:extLst>
                </a:gridCol>
              </a:tblGrid>
              <a:tr h="23703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118 - Multas </a:t>
                      </a:r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 Comparendos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00431795"/>
                  </a:ext>
                </a:extLst>
              </a:tr>
              <a:tr h="23703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26185083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$ 18.108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ENERO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12.813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87082706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FEBRERO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$ 17.377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FEBRERO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13.649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34222833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MARZO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$ 14.562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MARZO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9.181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16433790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ABRIL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$ 12.462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ABRIL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1.711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34393986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$ 19.472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MAYO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4.245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79827480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$ 14.902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JUNIO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9.334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25085192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JULIO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$ 22.831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JULIO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11.364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61197082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$ 119.714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TOTAL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$ 62.297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76172922"/>
                  </a:ext>
                </a:extLst>
              </a:tr>
            </a:tbl>
          </a:graphicData>
        </a:graphic>
      </p:graphicFrame>
      <p:graphicFrame>
        <p:nvGraphicFramePr>
          <p:cNvPr id="12" name="Tab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984195"/>
              </p:ext>
            </p:extLst>
          </p:nvPr>
        </p:nvGraphicFramePr>
        <p:xfrm>
          <a:off x="5905976" y="1472622"/>
          <a:ext cx="4756152" cy="2370360"/>
        </p:xfrm>
        <a:graphic>
          <a:graphicData uri="http://schemas.openxmlformats.org/drawingml/2006/table">
            <a:tbl>
              <a:tblPr/>
              <a:tblGrid>
                <a:gridCol w="1189038">
                  <a:extLst>
                    <a:ext uri="{9D8B030D-6E8A-4147-A177-3AD203B41FA5}">
                      <a16:colId xmlns:a16="http://schemas.microsoft.com/office/drawing/2014/main" xmlns="" val="2724949723"/>
                    </a:ext>
                  </a:extLst>
                </a:gridCol>
                <a:gridCol w="1189038">
                  <a:extLst>
                    <a:ext uri="{9D8B030D-6E8A-4147-A177-3AD203B41FA5}">
                      <a16:colId xmlns:a16="http://schemas.microsoft.com/office/drawing/2014/main" xmlns="" val="2247422722"/>
                    </a:ext>
                  </a:extLst>
                </a:gridCol>
                <a:gridCol w="1189038">
                  <a:extLst>
                    <a:ext uri="{9D8B030D-6E8A-4147-A177-3AD203B41FA5}">
                      <a16:colId xmlns:a16="http://schemas.microsoft.com/office/drawing/2014/main" xmlns="" val="17933599"/>
                    </a:ext>
                  </a:extLst>
                </a:gridCol>
                <a:gridCol w="1189038">
                  <a:extLst>
                    <a:ext uri="{9D8B030D-6E8A-4147-A177-3AD203B41FA5}">
                      <a16:colId xmlns:a16="http://schemas.microsoft.com/office/drawing/2014/main" xmlns="" val="82110370"/>
                    </a:ext>
                  </a:extLst>
                </a:gridCol>
              </a:tblGrid>
              <a:tr h="23703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120 - Derechos </a:t>
                      </a:r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Transito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3955597"/>
                  </a:ext>
                </a:extLst>
              </a:tr>
              <a:tr h="23703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16098253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4.575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ENERO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4.903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86455879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FEBRERO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4.936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FEBRERO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5.552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6225066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MARZO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4.883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MARZO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3.929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43905283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ABRIL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5.106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ABRIL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159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56800442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6.015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MAYO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1.255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38125659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4.836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JUNIO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2.400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61956269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JULIO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6.078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JULIO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4.170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40666135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$ 36.429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TOTAL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$ 22.368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7990094"/>
                  </a:ext>
                </a:extLst>
              </a:tr>
            </a:tbl>
          </a:graphicData>
        </a:graphic>
      </p:graphicFrame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681682"/>
              </p:ext>
            </p:extLst>
          </p:nvPr>
        </p:nvGraphicFramePr>
        <p:xfrm>
          <a:off x="3448048" y="4019547"/>
          <a:ext cx="4756152" cy="2370360"/>
        </p:xfrm>
        <a:graphic>
          <a:graphicData uri="http://schemas.openxmlformats.org/drawingml/2006/table">
            <a:tbl>
              <a:tblPr/>
              <a:tblGrid>
                <a:gridCol w="1189038">
                  <a:extLst>
                    <a:ext uri="{9D8B030D-6E8A-4147-A177-3AD203B41FA5}">
                      <a16:colId xmlns:a16="http://schemas.microsoft.com/office/drawing/2014/main" xmlns="" val="2846491982"/>
                    </a:ext>
                  </a:extLst>
                </a:gridCol>
                <a:gridCol w="1189038">
                  <a:extLst>
                    <a:ext uri="{9D8B030D-6E8A-4147-A177-3AD203B41FA5}">
                      <a16:colId xmlns:a16="http://schemas.microsoft.com/office/drawing/2014/main" xmlns="" val="318772780"/>
                    </a:ext>
                  </a:extLst>
                </a:gridCol>
                <a:gridCol w="1189038">
                  <a:extLst>
                    <a:ext uri="{9D8B030D-6E8A-4147-A177-3AD203B41FA5}">
                      <a16:colId xmlns:a16="http://schemas.microsoft.com/office/drawing/2014/main" xmlns="" val="88212228"/>
                    </a:ext>
                  </a:extLst>
                </a:gridCol>
                <a:gridCol w="1189038">
                  <a:extLst>
                    <a:ext uri="{9D8B030D-6E8A-4147-A177-3AD203B41FA5}">
                      <a16:colId xmlns:a16="http://schemas.microsoft.com/office/drawing/2014/main" xmlns="" val="1398003102"/>
                    </a:ext>
                  </a:extLst>
                </a:gridCol>
              </a:tblGrid>
              <a:tr h="23703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C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119 - Semaforización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75601450"/>
                  </a:ext>
                </a:extLst>
              </a:tr>
              <a:tr h="23703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50445316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ENERO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48140972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FEBRERO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FEBRERO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76619642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MARZO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12.346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MARZO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13.287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65366466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ABRIL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ABRIL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64093158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MAYO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99579753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45.783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JUNIO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58367321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JULIO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JULIO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33.282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97046850"/>
                  </a:ext>
                </a:extLst>
              </a:tr>
              <a:tr h="237036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$ 58.129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TOTAL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$ 46.569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55272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1196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1037774" y="0"/>
            <a:ext cx="1154226" cy="4188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/>
          <p:cNvSpPr txBox="1"/>
          <p:nvPr/>
        </p:nvSpPr>
        <p:spPr>
          <a:xfrm>
            <a:off x="96970" y="34289"/>
            <a:ext cx="99935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>
                <a:solidFill>
                  <a:schemeClr val="tx2">
                    <a:lumMod val="50000"/>
                  </a:schemeClr>
                </a:solidFill>
              </a:rPr>
              <a:t>Reducción solicitada – Recursos de Vigencia 2020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0" y="6573328"/>
            <a:ext cx="12192000" cy="284672"/>
          </a:xfrm>
          <a:prstGeom prst="rect">
            <a:avLst/>
          </a:prstGeom>
          <a:solidFill>
            <a:srgbClr val="B0E40A"/>
          </a:solidFill>
          <a:ln>
            <a:solidFill>
              <a:srgbClr val="B0E4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0" y="5725800"/>
            <a:ext cx="2719070" cy="758825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051513"/>
              </p:ext>
            </p:extLst>
          </p:nvPr>
        </p:nvGraphicFramePr>
        <p:xfrm>
          <a:off x="104273" y="890188"/>
          <a:ext cx="11983453" cy="4227054"/>
        </p:xfrm>
        <a:graphic>
          <a:graphicData uri="http://schemas.openxmlformats.org/drawingml/2006/table">
            <a:tbl>
              <a:tblPr/>
              <a:tblGrid>
                <a:gridCol w="1848226">
                  <a:extLst>
                    <a:ext uri="{9D8B030D-6E8A-4147-A177-3AD203B41FA5}">
                      <a16:colId xmlns:a16="http://schemas.microsoft.com/office/drawing/2014/main" xmlns="" val="684285895"/>
                    </a:ext>
                  </a:extLst>
                </a:gridCol>
                <a:gridCol w="1697079">
                  <a:extLst>
                    <a:ext uri="{9D8B030D-6E8A-4147-A177-3AD203B41FA5}">
                      <a16:colId xmlns:a16="http://schemas.microsoft.com/office/drawing/2014/main" xmlns="" val="1752938711"/>
                    </a:ext>
                  </a:extLst>
                </a:gridCol>
                <a:gridCol w="1588169">
                  <a:extLst>
                    <a:ext uri="{9D8B030D-6E8A-4147-A177-3AD203B41FA5}">
                      <a16:colId xmlns:a16="http://schemas.microsoft.com/office/drawing/2014/main" xmlns="" val="287936266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1583312868"/>
                    </a:ext>
                  </a:extLst>
                </a:gridCol>
                <a:gridCol w="2005263">
                  <a:extLst>
                    <a:ext uri="{9D8B030D-6E8A-4147-A177-3AD203B41FA5}">
                      <a16:colId xmlns:a16="http://schemas.microsoft.com/office/drawing/2014/main" xmlns="" val="4072742882"/>
                    </a:ext>
                  </a:extLst>
                </a:gridCol>
                <a:gridCol w="1732547">
                  <a:extLst>
                    <a:ext uri="{9D8B030D-6E8A-4147-A177-3AD203B41FA5}">
                      <a16:colId xmlns:a16="http://schemas.microsoft.com/office/drawing/2014/main" xmlns="" val="106604030"/>
                    </a:ext>
                  </a:extLst>
                </a:gridCol>
                <a:gridCol w="1588169">
                  <a:extLst>
                    <a:ext uri="{9D8B030D-6E8A-4147-A177-3AD203B41FA5}">
                      <a16:colId xmlns:a16="http://schemas.microsoft.com/office/drawing/2014/main" xmlns="" val="2926199673"/>
                    </a:ext>
                  </a:extLst>
                </a:gridCol>
              </a:tblGrid>
              <a:tr h="54194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SUBSECRETARÍA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APROPIACIÓN 2020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REDUCCIÓN </a:t>
                      </a:r>
                      <a:endParaRPr lang="es-CO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118 – MULTAS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REDUCCIÓN </a:t>
                      </a:r>
                      <a:endParaRPr lang="es-CO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266 – PARQUEO EN VÍA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REDUCCIÓN </a:t>
                      </a:r>
                      <a:endParaRPr lang="es-CO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119 – SEMAFORIZACIÓN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REDUCCIÓN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</a:t>
                      </a:r>
                      <a:r>
                        <a:rPr lang="es-CO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 A </a:t>
                      </a:r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EJECUTAR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16801540"/>
                  </a:ext>
                </a:extLst>
              </a:tr>
              <a:tr h="54194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177.319.559.000   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29.692.537.585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17.623.328.286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47.315.865.871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130.003.693.129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87318788"/>
                  </a:ext>
                </a:extLst>
              </a:tr>
              <a:tr h="54194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SERVICIOS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53.402.063.567   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12.050.269.339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12.050.269.339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41.351.794.228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13490507"/>
                  </a:ext>
                </a:extLst>
              </a:tr>
              <a:tr h="54194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POLÍTICA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80.051.364.333   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13.039.187.120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42.000.000.000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55.039.187.120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25.012.177.213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80547980"/>
                  </a:ext>
                </a:extLst>
              </a:tr>
              <a:tr h="54194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CORPORATIVA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21.563.442.000   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1.698.357.440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1.698.357.440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19.865.084.560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78180030"/>
                  </a:ext>
                </a:extLst>
              </a:tr>
              <a:tr h="54194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JURÍDICA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16.271.148.333   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7.086.342.560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7.086.342.560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9.184.805.773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41149356"/>
                  </a:ext>
                </a:extLst>
              </a:tr>
              <a:tr h="54194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348.607.577.233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63.566.694.044   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42.000.000.000   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17.623.328.286   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123.190.022.330   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225.417.554.903   </a:t>
                      </a:r>
                      <a:endParaRPr lang="es-CO" sz="16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6955929"/>
                  </a:ext>
                </a:extLst>
              </a:tr>
            </a:tbl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2445703" y="5325690"/>
            <a:ext cx="96420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dirty="0" smtClean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</a:rPr>
              <a:t>100%            18%           12%              5</a:t>
            </a:r>
            <a:r>
              <a:rPr lang="es-CO" sz="2000" b="1" dirty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</a:rPr>
              <a:t>% </a:t>
            </a:r>
            <a:r>
              <a:rPr lang="es-CO" sz="2000" b="1" dirty="0" smtClean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</a:rPr>
              <a:t>               35%              65%</a:t>
            </a:r>
            <a:endParaRPr lang="es-CO" sz="2000" b="1" dirty="0">
              <a:solidFill>
                <a:schemeClr val="tx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519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1037774" y="0"/>
            <a:ext cx="1154226" cy="4188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/>
          <p:cNvSpPr txBox="1"/>
          <p:nvPr/>
        </p:nvSpPr>
        <p:spPr>
          <a:xfrm>
            <a:off x="96969" y="155154"/>
            <a:ext cx="113807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>
                <a:solidFill>
                  <a:schemeClr val="tx2">
                    <a:lumMod val="50000"/>
                  </a:schemeClr>
                </a:solidFill>
              </a:rPr>
              <a:t>Ejecución Presupuestal – Con reducción por Subsecretaría</a:t>
            </a:r>
          </a:p>
          <a:p>
            <a:r>
              <a:rPr lang="es-CO" dirty="0" smtClean="0">
                <a:solidFill>
                  <a:schemeClr val="tx2">
                    <a:lumMod val="50000"/>
                  </a:schemeClr>
                </a:solidFill>
              </a:rPr>
              <a:t>31 de agosto/20</a:t>
            </a:r>
            <a:endParaRPr lang="es-CO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0" y="6573328"/>
            <a:ext cx="12192000" cy="284672"/>
          </a:xfrm>
          <a:prstGeom prst="rect">
            <a:avLst/>
          </a:prstGeom>
          <a:solidFill>
            <a:srgbClr val="B0E40A"/>
          </a:solidFill>
          <a:ln>
            <a:solidFill>
              <a:srgbClr val="B0E4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930" y="5814503"/>
            <a:ext cx="2719070" cy="758825"/>
          </a:xfrm>
          <a:prstGeom prst="rect">
            <a:avLst/>
          </a:prstGeom>
        </p:spPr>
      </p:pic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196644"/>
              </p:ext>
            </p:extLst>
          </p:nvPr>
        </p:nvGraphicFramePr>
        <p:xfrm>
          <a:off x="1491285" y="1317957"/>
          <a:ext cx="9546489" cy="4117134"/>
        </p:xfrm>
        <a:graphic>
          <a:graphicData uri="http://schemas.openxmlformats.org/drawingml/2006/table">
            <a:tbl>
              <a:tblPr/>
              <a:tblGrid>
                <a:gridCol w="2710436">
                  <a:extLst>
                    <a:ext uri="{9D8B030D-6E8A-4147-A177-3AD203B41FA5}">
                      <a16:colId xmlns:a16="http://schemas.microsoft.com/office/drawing/2014/main" xmlns="" val="138934748"/>
                    </a:ext>
                  </a:extLst>
                </a:gridCol>
                <a:gridCol w="2590503">
                  <a:extLst>
                    <a:ext uri="{9D8B030D-6E8A-4147-A177-3AD203B41FA5}">
                      <a16:colId xmlns:a16="http://schemas.microsoft.com/office/drawing/2014/main" xmlns="" val="3727646126"/>
                    </a:ext>
                  </a:extLst>
                </a:gridCol>
                <a:gridCol w="2806379">
                  <a:extLst>
                    <a:ext uri="{9D8B030D-6E8A-4147-A177-3AD203B41FA5}">
                      <a16:colId xmlns:a16="http://schemas.microsoft.com/office/drawing/2014/main" xmlns="" val="3389586437"/>
                    </a:ext>
                  </a:extLst>
                </a:gridCol>
                <a:gridCol w="1439171">
                  <a:extLst>
                    <a:ext uri="{9D8B030D-6E8A-4147-A177-3AD203B41FA5}">
                      <a16:colId xmlns:a16="http://schemas.microsoft.com/office/drawing/2014/main" xmlns="" val="3891305323"/>
                    </a:ext>
                  </a:extLst>
                </a:gridCol>
              </a:tblGrid>
              <a:tr h="5881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SUBSECRETARÍA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A EJECUTAR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59514926"/>
                  </a:ext>
                </a:extLst>
              </a:tr>
              <a:tr h="5881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GESTIÓN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130.003.693.129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114.424.605.922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74706388"/>
                  </a:ext>
                </a:extLst>
              </a:tr>
              <a:tr h="5881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SERVICIOS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41.351.794.228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32.730.200.434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30612800"/>
                  </a:ext>
                </a:extLst>
              </a:tr>
              <a:tr h="5881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POLÍTICA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25.012.177.213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16.139.648.285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7285363"/>
                  </a:ext>
                </a:extLst>
              </a:tr>
              <a:tr h="5881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CORPORATIVA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19.865.084.560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10.862.033.243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50916757"/>
                  </a:ext>
                </a:extLst>
              </a:tr>
              <a:tr h="5881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JURÍDICA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9.184.805.773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8.608.455.788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41433071"/>
                  </a:ext>
                </a:extLst>
              </a:tr>
              <a:tr h="58816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225.417.554.903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182.764.943.672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915008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2720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1037774" y="0"/>
            <a:ext cx="1154226" cy="4188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/>
          <p:cNvSpPr txBox="1"/>
          <p:nvPr/>
        </p:nvSpPr>
        <p:spPr>
          <a:xfrm>
            <a:off x="96970" y="155154"/>
            <a:ext cx="9993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>
                <a:solidFill>
                  <a:schemeClr val="tx2">
                    <a:lumMod val="50000"/>
                  </a:schemeClr>
                </a:solidFill>
              </a:rPr>
              <a:t>Ejecución Presupuestal – Con reducción SDM 2020</a:t>
            </a:r>
          </a:p>
          <a:p>
            <a:r>
              <a:rPr lang="es-CO" dirty="0" smtClean="0">
                <a:solidFill>
                  <a:schemeClr val="tx2">
                    <a:lumMod val="50000"/>
                  </a:schemeClr>
                </a:solidFill>
              </a:rPr>
              <a:t>31 de agosto/20</a:t>
            </a:r>
            <a:endParaRPr lang="es-CO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0" y="6573328"/>
            <a:ext cx="12192000" cy="284672"/>
          </a:xfrm>
          <a:prstGeom prst="rect">
            <a:avLst/>
          </a:prstGeom>
          <a:solidFill>
            <a:srgbClr val="B0E40A"/>
          </a:solidFill>
          <a:ln>
            <a:solidFill>
              <a:srgbClr val="B0E4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930" y="5814503"/>
            <a:ext cx="2719070" cy="758825"/>
          </a:xfrm>
          <a:prstGeom prst="rect">
            <a:avLst/>
          </a:prstGeom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276348"/>
              </p:ext>
            </p:extLst>
          </p:nvPr>
        </p:nvGraphicFramePr>
        <p:xfrm>
          <a:off x="522174" y="1771336"/>
          <a:ext cx="11060227" cy="3758496"/>
        </p:xfrm>
        <a:graphic>
          <a:graphicData uri="http://schemas.openxmlformats.org/drawingml/2006/table">
            <a:tbl>
              <a:tblPr firstRow="1" bandRow="1"/>
              <a:tblGrid>
                <a:gridCol w="3165145">
                  <a:extLst>
                    <a:ext uri="{9D8B030D-6E8A-4147-A177-3AD203B41FA5}">
                      <a16:colId xmlns:a16="http://schemas.microsoft.com/office/drawing/2014/main" xmlns="" val="1666876940"/>
                    </a:ext>
                  </a:extLst>
                </a:gridCol>
                <a:gridCol w="3248127">
                  <a:extLst>
                    <a:ext uri="{9D8B030D-6E8A-4147-A177-3AD203B41FA5}">
                      <a16:colId xmlns:a16="http://schemas.microsoft.com/office/drawing/2014/main" xmlns="" val="3617273193"/>
                    </a:ext>
                  </a:extLst>
                </a:gridCol>
                <a:gridCol w="3248127">
                  <a:extLst>
                    <a:ext uri="{9D8B030D-6E8A-4147-A177-3AD203B41FA5}">
                      <a16:colId xmlns:a16="http://schemas.microsoft.com/office/drawing/2014/main" xmlns="" val="2138665808"/>
                    </a:ext>
                  </a:extLst>
                </a:gridCol>
                <a:gridCol w="1398828">
                  <a:extLst>
                    <a:ext uri="{9D8B030D-6E8A-4147-A177-3AD203B41FA5}">
                      <a16:colId xmlns:a16="http://schemas.microsoft.com/office/drawing/2014/main" xmlns="" val="3331094196"/>
                    </a:ext>
                  </a:extLst>
                </a:gridCol>
              </a:tblGrid>
              <a:tr h="74907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2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Rubro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A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2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Apropiación 2020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A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2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Compromisos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A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2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A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79879674"/>
                  </a:ext>
                </a:extLst>
              </a:tr>
              <a:tr h="762212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Vigencia*</a:t>
                      </a:r>
                      <a:endParaRPr lang="es-CO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$ 225.417.554.903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$ 182.764.943.672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81,08%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68642427"/>
                  </a:ext>
                </a:extLst>
              </a:tr>
              <a:tr h="74907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Pasivos*</a:t>
                      </a:r>
                      <a:endParaRPr lang="es-CO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$ 103.672.018.767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$ 54.294.084.162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52,37%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82656425"/>
                  </a:ext>
                </a:extLst>
              </a:tr>
              <a:tr h="74907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Funcionamiento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$ 72.311.486.000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$ 42.477.629.033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58,74%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90429286"/>
                  </a:ext>
                </a:extLst>
              </a:tr>
              <a:tr h="74907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Reservas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$ 194.060.372.516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$ 107.034.859.400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55,16%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51004884"/>
                  </a:ext>
                </a:extLst>
              </a:tr>
            </a:tbl>
          </a:graphicData>
        </a:graphic>
      </p:graphicFrame>
      <p:sp>
        <p:nvSpPr>
          <p:cNvPr id="8" name="CuadroTexto 7"/>
          <p:cNvSpPr txBox="1"/>
          <p:nvPr/>
        </p:nvSpPr>
        <p:spPr>
          <a:xfrm>
            <a:off x="320842" y="6009249"/>
            <a:ext cx="5422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>
                <a:solidFill>
                  <a:srgbClr val="FF0000"/>
                </a:solidFill>
              </a:rPr>
              <a:t>* 72,03% comparativo Distrital</a:t>
            </a:r>
            <a:endParaRPr lang="es-CO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902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92505" y="673769"/>
            <a:ext cx="328863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400" b="1" dirty="0" smtClean="0">
                <a:solidFill>
                  <a:schemeClr val="tx2">
                    <a:lumMod val="50000"/>
                  </a:schemeClr>
                </a:solidFill>
              </a:rPr>
              <a:t>Ranking por % de Ejecución Presupuestal</a:t>
            </a:r>
          </a:p>
          <a:p>
            <a:r>
              <a:rPr lang="es-CO" sz="2800" dirty="0" smtClean="0">
                <a:solidFill>
                  <a:schemeClr val="tx2">
                    <a:lumMod val="50000"/>
                  </a:schemeClr>
                </a:solidFill>
              </a:rPr>
              <a:t>27 de agosto/20</a:t>
            </a:r>
          </a:p>
          <a:p>
            <a:r>
              <a:rPr lang="es-CO" sz="2000" dirty="0" smtClean="0">
                <a:solidFill>
                  <a:schemeClr val="tx2">
                    <a:lumMod val="50000"/>
                  </a:schemeClr>
                </a:solidFill>
              </a:rPr>
              <a:t>Millones de pesos</a:t>
            </a:r>
            <a:endParaRPr lang="es-CO" sz="2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Flecha derecha 10"/>
          <p:cNvSpPr/>
          <p:nvPr/>
        </p:nvSpPr>
        <p:spPr>
          <a:xfrm>
            <a:off x="3914817" y="3728142"/>
            <a:ext cx="320841" cy="232012"/>
          </a:xfrm>
          <a:prstGeom prst="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Flecha derecha 11"/>
          <p:cNvSpPr/>
          <p:nvPr/>
        </p:nvSpPr>
        <p:spPr>
          <a:xfrm>
            <a:off x="3914817" y="4106152"/>
            <a:ext cx="320841" cy="23201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Flecha derecha 12"/>
          <p:cNvSpPr/>
          <p:nvPr/>
        </p:nvSpPr>
        <p:spPr>
          <a:xfrm>
            <a:off x="3913562" y="4266691"/>
            <a:ext cx="320841" cy="23201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Flecha derecha 13"/>
          <p:cNvSpPr/>
          <p:nvPr/>
        </p:nvSpPr>
        <p:spPr>
          <a:xfrm>
            <a:off x="3923916" y="5787820"/>
            <a:ext cx="320841" cy="23201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5" name="Flecha derecha 14"/>
          <p:cNvSpPr/>
          <p:nvPr/>
        </p:nvSpPr>
        <p:spPr>
          <a:xfrm>
            <a:off x="3928409" y="5377726"/>
            <a:ext cx="320841" cy="23201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Rectángulo 16"/>
          <p:cNvSpPr/>
          <p:nvPr/>
        </p:nvSpPr>
        <p:spPr>
          <a:xfrm>
            <a:off x="0" y="6573328"/>
            <a:ext cx="12192000" cy="284672"/>
          </a:xfrm>
          <a:prstGeom prst="rect">
            <a:avLst/>
          </a:prstGeom>
          <a:solidFill>
            <a:srgbClr val="B0E40A"/>
          </a:solidFill>
          <a:ln>
            <a:solidFill>
              <a:srgbClr val="B0E4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8" name="Imagen 1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703720"/>
            <a:ext cx="2719070" cy="758825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3"/>
          <a:srcRect l="16464" t="26207" r="48397" b="10690"/>
          <a:stretch/>
        </p:blipFill>
        <p:spPr>
          <a:xfrm>
            <a:off x="4305453" y="0"/>
            <a:ext cx="7661958" cy="6699679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11037774" y="0"/>
            <a:ext cx="1154226" cy="4188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84956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92505" y="673769"/>
            <a:ext cx="328863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400" b="1" dirty="0" smtClean="0">
                <a:solidFill>
                  <a:schemeClr val="tx2">
                    <a:lumMod val="50000"/>
                  </a:schemeClr>
                </a:solidFill>
              </a:rPr>
              <a:t>Ranking por monto ejecutado </a:t>
            </a:r>
          </a:p>
          <a:p>
            <a:r>
              <a:rPr lang="es-CO" sz="3600" dirty="0">
                <a:solidFill>
                  <a:schemeClr val="tx2">
                    <a:lumMod val="50000"/>
                  </a:schemeClr>
                </a:solidFill>
              </a:rPr>
              <a:t>27 de agosto/20</a:t>
            </a:r>
          </a:p>
          <a:p>
            <a:r>
              <a:rPr lang="es-CO" sz="2000" dirty="0">
                <a:solidFill>
                  <a:schemeClr val="tx2">
                    <a:lumMod val="50000"/>
                  </a:schemeClr>
                </a:solidFill>
              </a:rPr>
              <a:t>Millones de pesos</a:t>
            </a:r>
          </a:p>
        </p:txBody>
      </p:sp>
      <p:sp>
        <p:nvSpPr>
          <p:cNvPr id="11" name="Flecha derecha 10"/>
          <p:cNvSpPr/>
          <p:nvPr/>
        </p:nvSpPr>
        <p:spPr>
          <a:xfrm>
            <a:off x="4324160" y="2429025"/>
            <a:ext cx="320841" cy="232012"/>
          </a:xfrm>
          <a:prstGeom prst="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Flecha derecha 11"/>
          <p:cNvSpPr/>
          <p:nvPr/>
        </p:nvSpPr>
        <p:spPr>
          <a:xfrm>
            <a:off x="4330957" y="2007147"/>
            <a:ext cx="320841" cy="23201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Flecha derecha 12"/>
          <p:cNvSpPr/>
          <p:nvPr/>
        </p:nvSpPr>
        <p:spPr>
          <a:xfrm>
            <a:off x="4330956" y="1049187"/>
            <a:ext cx="320841" cy="23201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4" name="Flecha derecha 13"/>
          <p:cNvSpPr/>
          <p:nvPr/>
        </p:nvSpPr>
        <p:spPr>
          <a:xfrm>
            <a:off x="4362627" y="3470971"/>
            <a:ext cx="320841" cy="23201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5" name="Flecha derecha 14"/>
          <p:cNvSpPr/>
          <p:nvPr/>
        </p:nvSpPr>
        <p:spPr>
          <a:xfrm>
            <a:off x="4340203" y="2219014"/>
            <a:ext cx="320841" cy="232012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Rectángulo 16"/>
          <p:cNvSpPr/>
          <p:nvPr/>
        </p:nvSpPr>
        <p:spPr>
          <a:xfrm>
            <a:off x="0" y="6573328"/>
            <a:ext cx="12192000" cy="284672"/>
          </a:xfrm>
          <a:prstGeom prst="rect">
            <a:avLst/>
          </a:prstGeom>
          <a:solidFill>
            <a:srgbClr val="B0E40A"/>
          </a:solidFill>
          <a:ln>
            <a:solidFill>
              <a:srgbClr val="B0E4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8" name="Imagen 1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703720"/>
            <a:ext cx="2719070" cy="758825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11037774" y="0"/>
            <a:ext cx="1154226" cy="4188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3"/>
          <a:srcRect l="1422" t="35330" r="50616" b="25823"/>
          <a:stretch/>
        </p:blipFill>
        <p:spPr>
          <a:xfrm>
            <a:off x="4732421" y="208547"/>
            <a:ext cx="7459579" cy="6023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809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ángulo 16"/>
          <p:cNvSpPr/>
          <p:nvPr/>
        </p:nvSpPr>
        <p:spPr>
          <a:xfrm>
            <a:off x="0" y="6573328"/>
            <a:ext cx="12192000" cy="284672"/>
          </a:xfrm>
          <a:prstGeom prst="rect">
            <a:avLst/>
          </a:prstGeom>
          <a:solidFill>
            <a:srgbClr val="B0E40A"/>
          </a:solidFill>
          <a:ln>
            <a:solidFill>
              <a:srgbClr val="B0E4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Rectángulo 4"/>
          <p:cNvSpPr/>
          <p:nvPr/>
        </p:nvSpPr>
        <p:spPr>
          <a:xfrm>
            <a:off x="11037774" y="0"/>
            <a:ext cx="1154226" cy="4188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/>
          <a:srcRect l="18190" t="24397" r="15725" b="12884"/>
          <a:stretch/>
        </p:blipFill>
        <p:spPr>
          <a:xfrm>
            <a:off x="0" y="0"/>
            <a:ext cx="12192000" cy="6573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706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14"/>
          <p:cNvSpPr/>
          <p:nvPr/>
        </p:nvSpPr>
        <p:spPr>
          <a:xfrm>
            <a:off x="3961705" y="5151914"/>
            <a:ext cx="2047164" cy="6960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Rectángulo 4"/>
          <p:cNvSpPr/>
          <p:nvPr/>
        </p:nvSpPr>
        <p:spPr>
          <a:xfrm>
            <a:off x="11037774" y="0"/>
            <a:ext cx="1154226" cy="4188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/>
          <p:cNvSpPr txBox="1"/>
          <p:nvPr/>
        </p:nvSpPr>
        <p:spPr>
          <a:xfrm>
            <a:off x="71059" y="0"/>
            <a:ext cx="94018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>
                <a:solidFill>
                  <a:schemeClr val="tx2">
                    <a:lumMod val="50000"/>
                  </a:schemeClr>
                </a:solidFill>
              </a:rPr>
              <a:t>Presupuesto SDM 2020</a:t>
            </a:r>
          </a:p>
          <a:p>
            <a:r>
              <a:rPr lang="es-CO" dirty="0" smtClean="0">
                <a:solidFill>
                  <a:schemeClr val="tx2">
                    <a:lumMod val="50000"/>
                  </a:schemeClr>
                </a:solidFill>
              </a:rPr>
              <a:t>31 de agosto/20</a:t>
            </a:r>
            <a:endParaRPr lang="es-CO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0" y="6573328"/>
            <a:ext cx="12192000" cy="284672"/>
          </a:xfrm>
          <a:prstGeom prst="rect">
            <a:avLst/>
          </a:prstGeom>
          <a:solidFill>
            <a:srgbClr val="B0E40A"/>
          </a:solidFill>
          <a:ln>
            <a:solidFill>
              <a:srgbClr val="B0E4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930" y="5814503"/>
            <a:ext cx="2719070" cy="758825"/>
          </a:xfrm>
          <a:prstGeom prst="rect">
            <a:avLst/>
          </a:prstGeom>
        </p:spPr>
      </p:pic>
      <p:sp>
        <p:nvSpPr>
          <p:cNvPr id="12" name="CuadroTexto 11"/>
          <p:cNvSpPr txBox="1"/>
          <p:nvPr/>
        </p:nvSpPr>
        <p:spPr>
          <a:xfrm>
            <a:off x="3608988" y="5942100"/>
            <a:ext cx="5422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52,41% comparativo Distrital</a:t>
            </a:r>
            <a:endParaRPr lang="es-CO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Imagen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9392" y="633340"/>
            <a:ext cx="8126672" cy="4840644"/>
          </a:xfrm>
          <a:prstGeom prst="rect">
            <a:avLst/>
          </a:prstGeom>
        </p:spPr>
      </p:pic>
      <p:sp>
        <p:nvSpPr>
          <p:cNvPr id="18" name="CuadroTexto 17"/>
          <p:cNvSpPr txBox="1"/>
          <p:nvPr/>
        </p:nvSpPr>
        <p:spPr>
          <a:xfrm>
            <a:off x="96970" y="6162612"/>
            <a:ext cx="5422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/>
              <a:t>Cifras en millones de pesos</a:t>
            </a: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237130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1037774" y="0"/>
            <a:ext cx="1154226" cy="4188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/>
          <p:cNvSpPr txBox="1"/>
          <p:nvPr/>
        </p:nvSpPr>
        <p:spPr>
          <a:xfrm>
            <a:off x="96970" y="155154"/>
            <a:ext cx="94018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>
                <a:solidFill>
                  <a:schemeClr val="tx2">
                    <a:lumMod val="50000"/>
                  </a:schemeClr>
                </a:solidFill>
              </a:rPr>
              <a:t>Ejecución Presupuestal – Total SDM 2020</a:t>
            </a:r>
          </a:p>
          <a:p>
            <a:r>
              <a:rPr lang="es-CO" dirty="0" smtClean="0">
                <a:solidFill>
                  <a:schemeClr val="tx2">
                    <a:lumMod val="50000"/>
                  </a:schemeClr>
                </a:solidFill>
              </a:rPr>
              <a:t>31 de agosto/20</a:t>
            </a:r>
            <a:endParaRPr lang="es-CO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0" y="6573328"/>
            <a:ext cx="12192000" cy="284672"/>
          </a:xfrm>
          <a:prstGeom prst="rect">
            <a:avLst/>
          </a:prstGeom>
          <a:solidFill>
            <a:srgbClr val="B0E40A"/>
          </a:solidFill>
          <a:ln>
            <a:solidFill>
              <a:srgbClr val="B0E4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930" y="5814503"/>
            <a:ext cx="2719070" cy="758825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281701"/>
              </p:ext>
            </p:extLst>
          </p:nvPr>
        </p:nvGraphicFramePr>
        <p:xfrm>
          <a:off x="320842" y="1302214"/>
          <a:ext cx="11108352" cy="4307016"/>
        </p:xfrm>
        <a:graphic>
          <a:graphicData uri="http://schemas.openxmlformats.org/drawingml/2006/table">
            <a:tbl>
              <a:tblPr firstRow="1" bandRow="1"/>
              <a:tblGrid>
                <a:gridCol w="3178917">
                  <a:extLst>
                    <a:ext uri="{9D8B030D-6E8A-4147-A177-3AD203B41FA5}">
                      <a16:colId xmlns:a16="http://schemas.microsoft.com/office/drawing/2014/main" xmlns="" val="4288570549"/>
                    </a:ext>
                  </a:extLst>
                </a:gridCol>
                <a:gridCol w="3262260">
                  <a:extLst>
                    <a:ext uri="{9D8B030D-6E8A-4147-A177-3AD203B41FA5}">
                      <a16:colId xmlns:a16="http://schemas.microsoft.com/office/drawing/2014/main" xmlns="" val="1897659023"/>
                    </a:ext>
                  </a:extLst>
                </a:gridCol>
                <a:gridCol w="3262260">
                  <a:extLst>
                    <a:ext uri="{9D8B030D-6E8A-4147-A177-3AD203B41FA5}">
                      <a16:colId xmlns:a16="http://schemas.microsoft.com/office/drawing/2014/main" xmlns="" val="319780145"/>
                    </a:ext>
                  </a:extLst>
                </a:gridCol>
                <a:gridCol w="1404915">
                  <a:extLst>
                    <a:ext uri="{9D8B030D-6E8A-4147-A177-3AD203B41FA5}">
                      <a16:colId xmlns:a16="http://schemas.microsoft.com/office/drawing/2014/main" xmlns="" val="1249454646"/>
                    </a:ext>
                  </a:extLst>
                </a:gridCol>
              </a:tblGrid>
              <a:tr h="6513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Rubro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A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Apropiación 2020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A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2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Compromisos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A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2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A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6584256"/>
                  </a:ext>
                </a:extLst>
              </a:tr>
              <a:tr h="66272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Vigencia*</a:t>
                      </a:r>
                      <a:endParaRPr lang="es-CO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$ 348.607.577.233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$ 182.764.943.672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52,43%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43863564"/>
                  </a:ext>
                </a:extLst>
              </a:tr>
              <a:tr h="6513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Pasivos*</a:t>
                      </a:r>
                      <a:endParaRPr lang="es-CO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$ 103.672.018.767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$ 54.294.084.162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52,37%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54765191"/>
                  </a:ext>
                </a:extLst>
              </a:tr>
              <a:tr h="6513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Funcionamiento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$ 72.311.486.000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$ 42.477.629.033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58,74%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260958"/>
                  </a:ext>
                </a:extLst>
              </a:tr>
              <a:tr h="6513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Reservas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$ 194.060.372.516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$ 107.034.859.400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55,16%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38529244"/>
                  </a:ext>
                </a:extLst>
              </a:tr>
              <a:tr h="37034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Vigencia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524.591.082.000 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279.536.656.867 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53,29%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30249849"/>
                  </a:ext>
                </a:extLst>
              </a:tr>
              <a:tr h="36848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comparativo Distrital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452.279.596.000 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237.059.027.834 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52,41%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36444480"/>
                  </a:ext>
                </a:extLst>
              </a:tr>
              <a:tr h="30025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SDM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718.651.454.516 </a:t>
                      </a: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386.571.516.267 </a:t>
                      </a:r>
                    </a:p>
                  </a:txBody>
                  <a:tcPr marL="0" marR="85725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53,79%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760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86447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9834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1037774" y="0"/>
            <a:ext cx="1154226" cy="4188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/>
          <p:cNvSpPr txBox="1"/>
          <p:nvPr/>
        </p:nvSpPr>
        <p:spPr>
          <a:xfrm>
            <a:off x="96970" y="155154"/>
            <a:ext cx="94018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>
                <a:solidFill>
                  <a:schemeClr val="tx2">
                    <a:lumMod val="50000"/>
                  </a:schemeClr>
                </a:solidFill>
              </a:rPr>
              <a:t>Recursos SDM en los propósitos del PDD</a:t>
            </a:r>
          </a:p>
          <a:p>
            <a:r>
              <a:rPr lang="es-CO" dirty="0" smtClean="0">
                <a:solidFill>
                  <a:schemeClr val="tx2">
                    <a:lumMod val="50000"/>
                  </a:schemeClr>
                </a:solidFill>
              </a:rPr>
              <a:t>31 de agosto/20</a:t>
            </a:r>
            <a:endParaRPr lang="es-CO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0" y="6573328"/>
            <a:ext cx="12192000" cy="284672"/>
          </a:xfrm>
          <a:prstGeom prst="rect">
            <a:avLst/>
          </a:prstGeom>
          <a:solidFill>
            <a:srgbClr val="B0E40A"/>
          </a:solidFill>
          <a:ln>
            <a:solidFill>
              <a:srgbClr val="B0E4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Imagen 1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930" y="5814503"/>
            <a:ext cx="2719070" cy="758825"/>
          </a:xfrm>
          <a:prstGeom prst="rect">
            <a:avLst/>
          </a:prstGeom>
        </p:spPr>
      </p:pic>
      <p:sp>
        <p:nvSpPr>
          <p:cNvPr id="12" name="CuadroTexto 11"/>
          <p:cNvSpPr txBox="1"/>
          <p:nvPr/>
        </p:nvSpPr>
        <p:spPr>
          <a:xfrm>
            <a:off x="96970" y="6162612"/>
            <a:ext cx="5422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/>
              <a:t>Cifras en millones de pesos</a:t>
            </a:r>
            <a:endParaRPr lang="es-CO" sz="14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2576" y="1273231"/>
            <a:ext cx="7810540" cy="4694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275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1037774" y="0"/>
            <a:ext cx="1154226" cy="4188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/>
          <p:cNvSpPr txBox="1"/>
          <p:nvPr/>
        </p:nvSpPr>
        <p:spPr>
          <a:xfrm>
            <a:off x="96970" y="-59166"/>
            <a:ext cx="1209503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>
                <a:solidFill>
                  <a:schemeClr val="tx2">
                    <a:lumMod val="50000"/>
                  </a:schemeClr>
                </a:solidFill>
              </a:rPr>
              <a:t>Ejecución </a:t>
            </a:r>
            <a:r>
              <a:rPr lang="es-CO" sz="3600" dirty="0">
                <a:solidFill>
                  <a:schemeClr val="tx2">
                    <a:lumMod val="50000"/>
                  </a:schemeClr>
                </a:solidFill>
              </a:rPr>
              <a:t>Presupuestal – Unidad </a:t>
            </a:r>
            <a:r>
              <a:rPr lang="es-CO" sz="3600" dirty="0" smtClean="0">
                <a:solidFill>
                  <a:schemeClr val="tx2">
                    <a:lumMod val="50000"/>
                  </a:schemeClr>
                </a:solidFill>
              </a:rPr>
              <a:t>1. II-SEM.</a:t>
            </a:r>
          </a:p>
          <a:p>
            <a:r>
              <a:rPr lang="es-CO" sz="3200" dirty="0">
                <a:solidFill>
                  <a:schemeClr val="tx2">
                    <a:lumMod val="50000"/>
                  </a:schemeClr>
                </a:solidFill>
              </a:rPr>
              <a:t>“Un Nuevo Contrato Social y Ambiental para la Bogotá del Siglo XXI”</a:t>
            </a:r>
          </a:p>
          <a:p>
            <a:r>
              <a:rPr lang="es-CO" dirty="0" smtClean="0">
                <a:solidFill>
                  <a:schemeClr val="tx2">
                    <a:lumMod val="50000"/>
                  </a:schemeClr>
                </a:solidFill>
              </a:rPr>
              <a:t>31 de agosto/20</a:t>
            </a:r>
            <a:endParaRPr lang="es-CO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0" y="6288963"/>
            <a:ext cx="28933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/>
              <a:t>Cifras en Millones de Pesos</a:t>
            </a:r>
            <a:endParaRPr lang="es-CO" sz="1400" dirty="0"/>
          </a:p>
        </p:txBody>
      </p:sp>
      <p:sp>
        <p:nvSpPr>
          <p:cNvPr id="11" name="Rectángulo 10"/>
          <p:cNvSpPr/>
          <p:nvPr/>
        </p:nvSpPr>
        <p:spPr>
          <a:xfrm>
            <a:off x="0" y="6573328"/>
            <a:ext cx="12192000" cy="284672"/>
          </a:xfrm>
          <a:prstGeom prst="rect">
            <a:avLst/>
          </a:prstGeom>
          <a:solidFill>
            <a:srgbClr val="B0E40A"/>
          </a:solidFill>
          <a:ln>
            <a:solidFill>
              <a:srgbClr val="B0E4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2" name="Imagen 1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3058" y="6077910"/>
            <a:ext cx="2069432" cy="488606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159673"/>
              </p:ext>
            </p:extLst>
          </p:nvPr>
        </p:nvGraphicFramePr>
        <p:xfrm>
          <a:off x="542422" y="1415772"/>
          <a:ext cx="10471120" cy="4408300"/>
        </p:xfrm>
        <a:graphic>
          <a:graphicData uri="http://schemas.openxmlformats.org/drawingml/2006/table">
            <a:tbl>
              <a:tblPr/>
              <a:tblGrid>
                <a:gridCol w="1015909">
                  <a:extLst>
                    <a:ext uri="{9D8B030D-6E8A-4147-A177-3AD203B41FA5}">
                      <a16:colId xmlns:a16="http://schemas.microsoft.com/office/drawing/2014/main" xmlns="" val="1490010024"/>
                    </a:ext>
                  </a:extLst>
                </a:gridCol>
                <a:gridCol w="639437">
                  <a:extLst>
                    <a:ext uri="{9D8B030D-6E8A-4147-A177-3AD203B41FA5}">
                      <a16:colId xmlns:a16="http://schemas.microsoft.com/office/drawing/2014/main" xmlns="" val="4014232773"/>
                    </a:ext>
                  </a:extLst>
                </a:gridCol>
                <a:gridCol w="3344378">
                  <a:extLst>
                    <a:ext uri="{9D8B030D-6E8A-4147-A177-3AD203B41FA5}">
                      <a16:colId xmlns:a16="http://schemas.microsoft.com/office/drawing/2014/main" xmlns="" val="763927298"/>
                    </a:ext>
                  </a:extLst>
                </a:gridCol>
                <a:gridCol w="1364221">
                  <a:extLst>
                    <a:ext uri="{9D8B030D-6E8A-4147-A177-3AD203B41FA5}">
                      <a16:colId xmlns:a16="http://schemas.microsoft.com/office/drawing/2014/main" xmlns="" val="3071080638"/>
                    </a:ext>
                  </a:extLst>
                </a:gridCol>
                <a:gridCol w="1204578">
                  <a:extLst>
                    <a:ext uri="{9D8B030D-6E8A-4147-A177-3AD203B41FA5}">
                      <a16:colId xmlns:a16="http://schemas.microsoft.com/office/drawing/2014/main" xmlns="" val="1807562639"/>
                    </a:ext>
                  </a:extLst>
                </a:gridCol>
                <a:gridCol w="798214">
                  <a:extLst>
                    <a:ext uri="{9D8B030D-6E8A-4147-A177-3AD203B41FA5}">
                      <a16:colId xmlns:a16="http://schemas.microsoft.com/office/drawing/2014/main" xmlns="" val="2678765194"/>
                    </a:ext>
                  </a:extLst>
                </a:gridCol>
                <a:gridCol w="1219091">
                  <a:extLst>
                    <a:ext uri="{9D8B030D-6E8A-4147-A177-3AD203B41FA5}">
                      <a16:colId xmlns:a16="http://schemas.microsoft.com/office/drawing/2014/main" xmlns="" val="3937284483"/>
                    </a:ext>
                  </a:extLst>
                </a:gridCol>
                <a:gridCol w="885292">
                  <a:extLst>
                    <a:ext uri="{9D8B030D-6E8A-4147-A177-3AD203B41FA5}">
                      <a16:colId xmlns:a16="http://schemas.microsoft.com/office/drawing/2014/main" xmlns="" val="3286637820"/>
                    </a:ext>
                  </a:extLst>
                </a:gridCol>
              </a:tblGrid>
              <a:tr h="62296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PROPÓSITO PDD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PROYECTO DE INVERSIÓN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PRESUPUESTO  ASIGNADO</a:t>
                      </a:r>
                      <a:b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COMPROMISOS - RP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% DE EJEC. </a:t>
                      </a:r>
                      <a:b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RP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GIROS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% </a:t>
                      </a:r>
                      <a:b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CO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GIRO RP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75035159"/>
                  </a:ext>
                </a:extLst>
              </a:tr>
              <a:tr h="58631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de las herramientas para la prevención de la corrupción en la Secretaría Distrital de Movilidad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91.971.576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91.846.740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99,86%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63860573"/>
                  </a:ext>
                </a:extLst>
              </a:tr>
              <a:tr h="42294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institucional de la Secretaria Distrital de Movilidad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2.914.963.381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1.411.652.617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48,43%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9.739.340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51981847"/>
                  </a:ext>
                </a:extLst>
              </a:tr>
              <a:tr h="84283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Actualización, mantenimiento y gestión de tecnologías de la información y las comunicaciones para la secretaría distrital de movilidad de Bogotá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11.098.466.080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2.138.492.923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19,27%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904.148.654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42,28%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20725962"/>
                  </a:ext>
                </a:extLst>
              </a:tr>
              <a:tr h="47638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de la gestión documental de la Secretaría Distrital de Movilidad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573.419.500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335.419.500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58,49%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10.164.383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3,03%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24258333"/>
                  </a:ext>
                </a:extLst>
              </a:tr>
              <a:tr h="256514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SUB. GESTIÓN CORPORATIVA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14.678.820.537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3.977.411.780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27,10%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924.052.377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23,23%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71972439"/>
                  </a:ext>
                </a:extLst>
              </a:tr>
              <a:tr h="50081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7589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Desarrollo de la gestión jurídica en la Secretaría Distrital de Movilidad en Bogotá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10.995.776.659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3.333.084.114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30,31%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57.169.007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99778951"/>
                  </a:ext>
                </a:extLst>
              </a:tr>
              <a:tr h="256514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SUB. GESTIÓN JURIDICA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10.995.776.659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3.333.084.114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30,31%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57.169.007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41523116"/>
                  </a:ext>
                </a:extLst>
              </a:tr>
              <a:tr h="44301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UNIDAD </a:t>
                      </a:r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EJECUTORA 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25.674.597.196 </a:t>
                      </a:r>
                      <a:endParaRPr lang="es-CO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7.310.495.894 </a:t>
                      </a:r>
                      <a:endParaRPr lang="es-CO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981.221.384 </a:t>
                      </a:r>
                      <a:endParaRPr lang="es-CO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9283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1455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1037774" y="0"/>
            <a:ext cx="1154226" cy="4188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CuadroTexto 9"/>
          <p:cNvSpPr txBox="1"/>
          <p:nvPr/>
        </p:nvSpPr>
        <p:spPr>
          <a:xfrm>
            <a:off x="0" y="6288963"/>
            <a:ext cx="28933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 smtClean="0"/>
              <a:t>Cifras en Millones de Pesos</a:t>
            </a:r>
            <a:endParaRPr lang="es-CO" sz="1400" dirty="0"/>
          </a:p>
        </p:txBody>
      </p:sp>
      <p:sp>
        <p:nvSpPr>
          <p:cNvPr id="11" name="Rectángulo 10"/>
          <p:cNvSpPr/>
          <p:nvPr/>
        </p:nvSpPr>
        <p:spPr>
          <a:xfrm>
            <a:off x="0" y="6573328"/>
            <a:ext cx="12192000" cy="284672"/>
          </a:xfrm>
          <a:prstGeom prst="rect">
            <a:avLst/>
          </a:prstGeom>
          <a:solidFill>
            <a:srgbClr val="B0E40A"/>
          </a:solidFill>
          <a:ln>
            <a:solidFill>
              <a:srgbClr val="B0E4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2" name="Imagen 1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5670" y="5756425"/>
            <a:ext cx="2436330" cy="758825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22933" y="21045"/>
            <a:ext cx="12169067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>
                <a:solidFill>
                  <a:schemeClr val="tx2">
                    <a:lumMod val="50000"/>
                  </a:schemeClr>
                </a:solidFill>
              </a:rPr>
              <a:t>Ejecución </a:t>
            </a:r>
            <a:r>
              <a:rPr lang="es-CO" sz="3600" dirty="0">
                <a:solidFill>
                  <a:schemeClr val="tx2">
                    <a:lumMod val="50000"/>
                  </a:schemeClr>
                </a:solidFill>
              </a:rPr>
              <a:t>Presupuestal – Unidad </a:t>
            </a:r>
            <a:r>
              <a:rPr lang="es-CO" sz="3600" dirty="0" smtClean="0">
                <a:solidFill>
                  <a:schemeClr val="tx2">
                    <a:lumMod val="50000"/>
                  </a:schemeClr>
                </a:solidFill>
              </a:rPr>
              <a:t>2. II-SEM.</a:t>
            </a:r>
          </a:p>
          <a:p>
            <a:r>
              <a:rPr lang="es-CO" sz="3200" dirty="0">
                <a:solidFill>
                  <a:schemeClr val="tx2">
                    <a:lumMod val="50000"/>
                  </a:schemeClr>
                </a:solidFill>
              </a:rPr>
              <a:t>“Un Nuevo Contrato Social y Ambiental para la Bogotá del Siglo XXI</a:t>
            </a:r>
            <a:r>
              <a:rPr lang="es-CO" sz="3200" dirty="0" smtClean="0">
                <a:solidFill>
                  <a:schemeClr val="tx2">
                    <a:lumMod val="50000"/>
                  </a:schemeClr>
                </a:solidFill>
              </a:rPr>
              <a:t>”</a:t>
            </a:r>
            <a:endParaRPr lang="es-CO" sz="32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s-CO" dirty="0" smtClean="0">
                <a:solidFill>
                  <a:schemeClr val="tx2">
                    <a:lumMod val="50000"/>
                  </a:schemeClr>
                </a:solidFill>
              </a:rPr>
              <a:t>31 de agosto/20</a:t>
            </a:r>
            <a:endParaRPr lang="es-CO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983035"/>
              </p:ext>
            </p:extLst>
          </p:nvPr>
        </p:nvGraphicFramePr>
        <p:xfrm>
          <a:off x="675629" y="1592534"/>
          <a:ext cx="10840741" cy="4463252"/>
        </p:xfrm>
        <a:graphic>
          <a:graphicData uri="http://schemas.openxmlformats.org/drawingml/2006/table">
            <a:tbl>
              <a:tblPr/>
              <a:tblGrid>
                <a:gridCol w="1059211">
                  <a:extLst>
                    <a:ext uri="{9D8B030D-6E8A-4147-A177-3AD203B41FA5}">
                      <a16:colId xmlns:a16="http://schemas.microsoft.com/office/drawing/2014/main" xmlns="" val="1632372405"/>
                    </a:ext>
                  </a:extLst>
                </a:gridCol>
                <a:gridCol w="725704">
                  <a:extLst>
                    <a:ext uri="{9D8B030D-6E8A-4147-A177-3AD203B41FA5}">
                      <a16:colId xmlns:a16="http://schemas.microsoft.com/office/drawing/2014/main" xmlns="" val="691895721"/>
                    </a:ext>
                  </a:extLst>
                </a:gridCol>
                <a:gridCol w="2972556">
                  <a:extLst>
                    <a:ext uri="{9D8B030D-6E8A-4147-A177-3AD203B41FA5}">
                      <a16:colId xmlns:a16="http://schemas.microsoft.com/office/drawing/2014/main" xmlns="" val="2863972409"/>
                    </a:ext>
                  </a:extLst>
                </a:gridCol>
                <a:gridCol w="1492220">
                  <a:extLst>
                    <a:ext uri="{9D8B030D-6E8A-4147-A177-3AD203B41FA5}">
                      <a16:colId xmlns:a16="http://schemas.microsoft.com/office/drawing/2014/main" xmlns="" val="2609477731"/>
                    </a:ext>
                  </a:extLst>
                </a:gridCol>
                <a:gridCol w="1504950">
                  <a:extLst>
                    <a:ext uri="{9D8B030D-6E8A-4147-A177-3AD203B41FA5}">
                      <a16:colId xmlns:a16="http://schemas.microsoft.com/office/drawing/2014/main" xmlns="" val="1395459080"/>
                    </a:ext>
                  </a:extLst>
                </a:gridCol>
                <a:gridCol w="895350">
                  <a:extLst>
                    <a:ext uri="{9D8B030D-6E8A-4147-A177-3AD203B41FA5}">
                      <a16:colId xmlns:a16="http://schemas.microsoft.com/office/drawing/2014/main" xmlns="" val="3964167948"/>
                    </a:ext>
                  </a:extLst>
                </a:gridCol>
                <a:gridCol w="1276350">
                  <a:extLst>
                    <a:ext uri="{9D8B030D-6E8A-4147-A177-3AD203B41FA5}">
                      <a16:colId xmlns:a16="http://schemas.microsoft.com/office/drawing/2014/main" xmlns="" val="302975959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1933358037"/>
                    </a:ext>
                  </a:extLst>
                </a:gridCol>
              </a:tblGrid>
              <a:tr h="41396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PROPÓSITO PDD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PROYECTO DE INVERSIÓN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PRESUPUESTO  ASIGNADO</a:t>
                      </a:r>
                      <a:b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COMPROMISOS - RP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s-CO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GIROS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s-CO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4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89876881"/>
                  </a:ext>
                </a:extLst>
              </a:tr>
              <a:tr h="40585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Desarrollo de Lineamientos estratégicos e insumos con enfoques diferenciales para mejorar la movilidad en Bogotá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47.454.926.271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2.336.060.681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202.601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05313099"/>
                  </a:ext>
                </a:extLst>
              </a:tr>
              <a:tr h="55249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de una movilidad sostenible y accesible para Bogotá y su Región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7.245.714.958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1.008.974.850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13,93%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12.249.787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1,21%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71193357"/>
                  </a:ext>
                </a:extLst>
              </a:tr>
              <a:tr h="5524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7583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Implementación del sistema de transportes de bajas y cero emisiones para Bogotá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3.076.327.646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573.692.605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8.335.333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1,45%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51722235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Implementación del plan distrital de seguridad vial en Bogotá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5.431.868.080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522.929.000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9,63%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2.132.533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53022323"/>
                  </a:ext>
                </a:extLst>
              </a:tr>
              <a:tr h="91228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de la comunicación y la cultura para la movilidad como elementos constructivos y pedagógicos del nuevo contrato social en Bogotá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7.117.056.352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1.977.596.923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27,79%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6.804.205 </a:t>
                      </a:r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91922351"/>
                  </a:ext>
                </a:extLst>
              </a:tr>
              <a:tr h="78105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</a:t>
                      </a:r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 </a:t>
                      </a:r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POLÍTICA </a:t>
                      </a:r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 MOVILIDAD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70.325.893.307 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6.419.254.059 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9,13%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29.724.459 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61667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8625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</TotalTime>
  <Words>1199</Words>
  <Application>Microsoft Macintosh PowerPoint</Application>
  <PresentationFormat>Personalizado</PresentationFormat>
  <Paragraphs>490</Paragraphs>
  <Slides>15</Slides>
  <Notes>0</Notes>
  <HiddenSlides>1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Julieth Rojas Betancour</dc:creator>
  <cp:lastModifiedBy>IMAC SSD</cp:lastModifiedBy>
  <cp:revision>35</cp:revision>
  <dcterms:created xsi:type="dcterms:W3CDTF">2020-06-05T01:31:28Z</dcterms:created>
  <dcterms:modified xsi:type="dcterms:W3CDTF">2020-09-04T01:29:49Z</dcterms:modified>
</cp:coreProperties>
</file>