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</p:sldMasterIdLst>
  <p:notesMasterIdLst>
    <p:notesMasterId r:id="rId8"/>
  </p:notesMasterIdLst>
  <p:sldIdLst>
    <p:sldId id="263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8F5D3-B3E1-4C03-B657-5845C18D9D21}" type="datetimeFigureOut">
              <a:rPr lang="es-CO" smtClean="0"/>
              <a:t>7/07/2020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0791E-2043-462D-9C82-A3A3D9F5E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04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41E30-4448-43EE-8CA3-B38A7F2DDA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32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41E30-4448-43EE-8CA3-B38A7F2DDA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11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130" y="1311833"/>
            <a:ext cx="9144000" cy="2387600"/>
          </a:xfrm>
          <a:ln>
            <a:noFill/>
          </a:ln>
        </p:spPr>
        <p:txBody>
          <a:bodyPr anchor="b"/>
          <a:lstStyle>
            <a:lvl1pPr algn="ctr">
              <a:defRPr sz="6000" b="1">
                <a:ln>
                  <a:solidFill>
                    <a:schemeClr val="tx1"/>
                  </a:solidFill>
                </a:ln>
                <a:solidFill>
                  <a:srgbClr val="C9D4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130" y="3791508"/>
            <a:ext cx="9144000" cy="1655762"/>
          </a:xfrm>
          <a:ln>
            <a:noFill/>
          </a:ln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glow rad="101600">
                    <a:srgbClr val="A9B91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984" y="0"/>
            <a:ext cx="4053016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47320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482811" y="1501303"/>
            <a:ext cx="9144000" cy="23876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b"/>
          <a:lstStyle>
            <a:lvl1pPr algn="ctr">
              <a:defRPr sz="6000" b="1">
                <a:ln>
                  <a:solidFill>
                    <a:schemeClr val="bg1"/>
                  </a:solidFill>
                </a:ln>
                <a:solidFill>
                  <a:srgbClr val="4C53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482811" y="4046881"/>
            <a:ext cx="9144000" cy="165576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35801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130" y="1311833"/>
            <a:ext cx="9144000" cy="2387600"/>
          </a:xfrm>
          <a:ln>
            <a:noFill/>
          </a:ln>
        </p:spPr>
        <p:txBody>
          <a:bodyPr anchor="b"/>
          <a:lstStyle>
            <a:lvl1pPr algn="ctr">
              <a:defRPr sz="6000" b="1">
                <a:ln>
                  <a:solidFill>
                    <a:schemeClr val="tx1"/>
                  </a:solidFill>
                </a:ln>
                <a:solidFill>
                  <a:srgbClr val="C9D4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130" y="3791508"/>
            <a:ext cx="9144000" cy="1655762"/>
          </a:xfrm>
          <a:ln>
            <a:noFill/>
          </a:ln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glow rad="101600">
                    <a:srgbClr val="A9B91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984" y="0"/>
            <a:ext cx="4053016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253351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C9D41E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31E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59826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0133" cy="4126442"/>
          </a:xfrm>
        </p:spPr>
        <p:txBody>
          <a:bodyPr/>
          <a:lstStyle>
            <a:lvl1pPr algn="just">
              <a:defRPr>
                <a:solidFill>
                  <a:schemeClr val="tx1"/>
                </a:solidFill>
                <a:latin typeface="+mj-lt"/>
              </a:defRPr>
            </a:lvl1pPr>
            <a:lvl2pPr algn="just">
              <a:defRPr>
                <a:solidFill>
                  <a:schemeClr val="tx1"/>
                </a:solidFill>
                <a:latin typeface="+mj-lt"/>
              </a:defRPr>
            </a:lvl2pPr>
            <a:lvl3pPr algn="just">
              <a:defRPr>
                <a:solidFill>
                  <a:schemeClr val="tx1"/>
                </a:solidFill>
                <a:latin typeface="+mj-lt"/>
              </a:defRPr>
            </a:lvl3pPr>
            <a:lvl4pPr algn="just">
              <a:defRPr>
                <a:solidFill>
                  <a:schemeClr val="tx1"/>
                </a:solidFill>
                <a:latin typeface="+mj-lt"/>
              </a:defRPr>
            </a:lvl4pPr>
            <a:lvl5pPr algn="just"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6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68333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103" y="5617206"/>
            <a:ext cx="1447184" cy="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6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482811" y="1501303"/>
            <a:ext cx="9144000" cy="23876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b"/>
          <a:lstStyle>
            <a:lvl1pPr algn="ctr">
              <a:defRPr sz="6000" b="1">
                <a:ln>
                  <a:solidFill>
                    <a:schemeClr val="bg1"/>
                  </a:solidFill>
                </a:ln>
                <a:solidFill>
                  <a:srgbClr val="4C53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482811" y="4046881"/>
            <a:ext cx="9144000" cy="165576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12581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C9D41E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31E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30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0133" cy="4126442"/>
          </a:xfrm>
        </p:spPr>
        <p:txBody>
          <a:bodyPr/>
          <a:lstStyle>
            <a:lvl1pPr algn="just">
              <a:defRPr>
                <a:solidFill>
                  <a:schemeClr val="tx1"/>
                </a:solidFill>
                <a:latin typeface="+mj-lt"/>
              </a:defRPr>
            </a:lvl1pPr>
            <a:lvl2pPr algn="just">
              <a:defRPr>
                <a:solidFill>
                  <a:schemeClr val="tx1"/>
                </a:solidFill>
                <a:latin typeface="+mj-lt"/>
              </a:defRPr>
            </a:lvl2pPr>
            <a:lvl3pPr algn="just">
              <a:defRPr>
                <a:solidFill>
                  <a:schemeClr val="tx1"/>
                </a:solidFill>
                <a:latin typeface="+mj-lt"/>
              </a:defRPr>
            </a:lvl3pPr>
            <a:lvl4pPr algn="just">
              <a:defRPr>
                <a:solidFill>
                  <a:schemeClr val="tx1"/>
                </a:solidFill>
                <a:latin typeface="+mj-lt"/>
              </a:defRPr>
            </a:lvl4pPr>
            <a:lvl5pPr algn="just"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68333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103" y="5617206"/>
            <a:ext cx="1447184" cy="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482811" y="1501303"/>
            <a:ext cx="9144000" cy="238760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b"/>
          <a:lstStyle>
            <a:lvl1pPr algn="ctr">
              <a:defRPr sz="6000" b="1">
                <a:ln>
                  <a:solidFill>
                    <a:schemeClr val="bg1"/>
                  </a:solidFill>
                </a:ln>
                <a:solidFill>
                  <a:srgbClr val="4C53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482811" y="4046881"/>
            <a:ext cx="9144000" cy="165576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130176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130" y="1311833"/>
            <a:ext cx="9144000" cy="2387600"/>
          </a:xfrm>
          <a:ln>
            <a:noFill/>
          </a:ln>
        </p:spPr>
        <p:txBody>
          <a:bodyPr anchor="b"/>
          <a:lstStyle>
            <a:lvl1pPr algn="ctr">
              <a:defRPr sz="6000" b="1">
                <a:ln>
                  <a:solidFill>
                    <a:schemeClr val="tx1"/>
                  </a:solidFill>
                </a:ln>
                <a:solidFill>
                  <a:srgbClr val="C9D41E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130" y="3791508"/>
            <a:ext cx="9144000" cy="1655762"/>
          </a:xfrm>
          <a:ln>
            <a:noFill/>
          </a:ln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glow rad="101600">
                    <a:srgbClr val="A9B918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984" y="0"/>
            <a:ext cx="4053016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307516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C9D41E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31E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7642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0133" cy="4126442"/>
          </a:xfrm>
        </p:spPr>
        <p:txBody>
          <a:bodyPr/>
          <a:lstStyle>
            <a:lvl1pPr algn="just">
              <a:defRPr>
                <a:solidFill>
                  <a:schemeClr val="tx1"/>
                </a:solidFill>
                <a:latin typeface="+mj-lt"/>
              </a:defRPr>
            </a:lvl1pPr>
            <a:lvl2pPr algn="just">
              <a:defRPr>
                <a:solidFill>
                  <a:schemeClr val="tx1"/>
                </a:solidFill>
                <a:latin typeface="+mj-lt"/>
              </a:defRPr>
            </a:lvl2pPr>
            <a:lvl3pPr algn="just">
              <a:defRPr>
                <a:solidFill>
                  <a:schemeClr val="tx1"/>
                </a:solidFill>
                <a:latin typeface="+mj-lt"/>
              </a:defRPr>
            </a:lvl3pPr>
            <a:lvl4pPr algn="just">
              <a:defRPr>
                <a:solidFill>
                  <a:schemeClr val="tx1"/>
                </a:solidFill>
                <a:latin typeface="+mj-lt"/>
              </a:defRPr>
            </a:lvl4pPr>
            <a:lvl5pPr algn="just"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9B918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68333" cy="4117975"/>
          </a:xfrm>
        </p:spPr>
        <p:txBody>
          <a:bodyPr/>
          <a:lstStyle>
            <a:lvl1pPr>
              <a:defRPr>
                <a:solidFill>
                  <a:srgbClr val="4C531E"/>
                </a:solidFill>
                <a:latin typeface="+mj-lt"/>
              </a:defRPr>
            </a:lvl1pPr>
            <a:lvl2pPr>
              <a:defRPr>
                <a:solidFill>
                  <a:srgbClr val="4C531E"/>
                </a:solidFill>
                <a:latin typeface="+mj-lt"/>
              </a:defRPr>
            </a:lvl2pPr>
            <a:lvl3pPr>
              <a:defRPr>
                <a:solidFill>
                  <a:srgbClr val="4C531E"/>
                </a:solidFill>
                <a:latin typeface="+mj-lt"/>
              </a:defRPr>
            </a:lvl3pPr>
            <a:lvl4pPr>
              <a:defRPr>
                <a:solidFill>
                  <a:srgbClr val="4C531E"/>
                </a:solidFill>
                <a:latin typeface="+mj-lt"/>
              </a:defRPr>
            </a:lvl4pPr>
            <a:lvl5pPr>
              <a:defRPr>
                <a:solidFill>
                  <a:srgbClr val="4C531E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0368"/>
            <a:ext cx="856735" cy="1857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103" y="5617206"/>
            <a:ext cx="1447184" cy="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7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301"/>
          <a:stretch/>
        </p:blipFill>
        <p:spPr>
          <a:xfrm>
            <a:off x="9784834" y="0"/>
            <a:ext cx="241626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7533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801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B43C-F43F-4027-9C7A-133BA3362111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7/07/2020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AE475-6AC6-48A1-A88A-6867698AA649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175413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CO" sz="4400" b="1" kern="1200" dirty="0">
          <a:solidFill>
            <a:srgbClr val="A9B9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Clr>
          <a:srgbClr val="A9B91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301"/>
          <a:stretch/>
        </p:blipFill>
        <p:spPr>
          <a:xfrm>
            <a:off x="9784834" y="0"/>
            <a:ext cx="241626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7533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801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B43C-F43F-4027-9C7A-133BA3362111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7/07/2020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AE475-6AC6-48A1-A88A-6867698AA649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113677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CO" sz="4400" b="1" kern="1200" dirty="0">
          <a:solidFill>
            <a:srgbClr val="A9B9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Clr>
          <a:srgbClr val="A9B91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301"/>
          <a:stretch/>
        </p:blipFill>
        <p:spPr>
          <a:xfrm>
            <a:off x="9784834" y="0"/>
            <a:ext cx="241626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97533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801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7B43C-F43F-4027-9C7A-133BA3362111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7/07/2020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AE475-6AC6-48A1-A88A-6867698AA649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9353550" y="6682016"/>
            <a:ext cx="10858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FO-CO-03 V4</a:t>
            </a:r>
          </a:p>
        </p:txBody>
      </p:sp>
    </p:spTree>
    <p:extLst>
      <p:ext uri="{BB962C8B-B14F-4D97-AF65-F5344CB8AC3E}">
        <p14:creationId xmlns:p14="http://schemas.microsoft.com/office/powerpoint/2010/main" val="34998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CO" sz="4400" b="1" kern="1200" dirty="0">
          <a:solidFill>
            <a:srgbClr val="A9B9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Clr>
          <a:srgbClr val="A9B91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Clr>
          <a:srgbClr val="A9B91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0130" y="1653027"/>
            <a:ext cx="9144000" cy="2387600"/>
          </a:xfrm>
          <a:solidFill>
            <a:schemeClr val="bg1">
              <a:alpha val="7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s-CO"/>
              <a:t>ACTUALIZACIÓN INDICADORES INFRAESTRUCTURA DE </a:t>
            </a:r>
            <a:r>
              <a:rPr lang="es-CO" dirty="0"/>
              <a:t>BOGOTÁ D.C.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130" y="4244452"/>
            <a:ext cx="9144000" cy="711497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O" sz="3600" smtClean="0">
                <a:latin typeface="Museo Sans Condensed" panose="02000000000000000000" pitchFamily="2" charset="0"/>
              </a:rPr>
              <a:t>Julio </a:t>
            </a:r>
            <a:r>
              <a:rPr lang="es-CO" sz="3600" dirty="0">
                <a:latin typeface="Museo Sans Condensed" panose="02000000000000000000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116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506143" y="187911"/>
            <a:ext cx="10515600" cy="484675"/>
          </a:xfr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ESTADO ESTRUCTURAL DE LOS PUENTES PEATONALES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216982"/>
            <a:ext cx="506143" cy="367543"/>
          </a:xfrm>
          <a:prstGeom prst="rect">
            <a:avLst/>
          </a:prstGeom>
          <a:solidFill>
            <a:srgbClr val="A9B918"/>
          </a:solidFill>
          <a:ln>
            <a:solidFill>
              <a:srgbClr val="A9B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85540" y="6473149"/>
            <a:ext cx="3425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Corte</a:t>
            </a:r>
            <a:r>
              <a:rPr kumimoji="0" lang="es-ES_tradnl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ES_tradnl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31 de diciembre </a:t>
            </a:r>
            <a:r>
              <a:rPr kumimoji="0" lang="es-ES_tradnl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2019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399714" y="1026976"/>
            <a:ext cx="3708000" cy="5355505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6186493" y="1220191"/>
            <a:ext cx="882333" cy="584775"/>
            <a:chOff x="8003570" y="1302252"/>
            <a:chExt cx="882333" cy="584775"/>
          </a:xfrm>
        </p:grpSpPr>
        <p:sp>
          <p:nvSpPr>
            <p:cNvPr id="2" name="CuadroTexto 1"/>
            <p:cNvSpPr txBox="1"/>
            <p:nvPr/>
          </p:nvSpPr>
          <p:spPr>
            <a:xfrm>
              <a:off x="8003570" y="1302252"/>
              <a:ext cx="882333" cy="5847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Convenciones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Bueno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Aceptable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Regular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Malo</a:t>
              </a:r>
            </a:p>
          </p:txBody>
        </p:sp>
        <p:sp>
          <p:nvSpPr>
            <p:cNvPr id="3" name="Elipse 2"/>
            <p:cNvSpPr/>
            <p:nvPr/>
          </p:nvSpPr>
          <p:spPr>
            <a:xfrm>
              <a:off x="8086299" y="1486918"/>
              <a:ext cx="47767" cy="457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8086298" y="1580992"/>
              <a:ext cx="47767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8086297" y="1667207"/>
              <a:ext cx="47767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8086297" y="1761281"/>
              <a:ext cx="47767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97" y="1139270"/>
            <a:ext cx="6048876" cy="50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506143" y="187911"/>
            <a:ext cx="10515600" cy="616756"/>
          </a:xfr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ESTADO DE SERVICIO DE PUENTES PEATONALES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312518"/>
            <a:ext cx="506143" cy="367543"/>
          </a:xfrm>
          <a:prstGeom prst="rect">
            <a:avLst/>
          </a:prstGeom>
          <a:solidFill>
            <a:srgbClr val="A9B918"/>
          </a:solidFill>
          <a:ln>
            <a:solidFill>
              <a:srgbClr val="A9B9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76817" y="6347598"/>
            <a:ext cx="3425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Corte</a:t>
            </a:r>
            <a:r>
              <a:rPr kumimoji="0" lang="es-ES_tradnl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s-ES_tradnl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31 </a:t>
            </a:r>
            <a:r>
              <a:rPr kumimoji="0" lang="es-ES_tradnl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de </a:t>
            </a:r>
            <a:r>
              <a:rPr kumimoji="0" lang="es-ES_tradnl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diciembre </a:t>
            </a:r>
            <a:r>
              <a:rPr kumimoji="0" lang="es-ES_tradnl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2019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6648831" y="949567"/>
            <a:ext cx="3521123" cy="5361237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6767223" y="1087387"/>
            <a:ext cx="882333" cy="584775"/>
            <a:chOff x="8003570" y="1302252"/>
            <a:chExt cx="882333" cy="584775"/>
          </a:xfrm>
        </p:grpSpPr>
        <p:sp>
          <p:nvSpPr>
            <p:cNvPr id="12" name="CuadroTexto 11"/>
            <p:cNvSpPr txBox="1"/>
            <p:nvPr/>
          </p:nvSpPr>
          <p:spPr>
            <a:xfrm>
              <a:off x="8003570" y="1302252"/>
              <a:ext cx="882333" cy="5847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Convenciones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Bueno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Aceptable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Regular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Malo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8086299" y="1486918"/>
              <a:ext cx="47767" cy="457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8086298" y="1580992"/>
              <a:ext cx="47767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8086297" y="1667207"/>
              <a:ext cx="47767" cy="4571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8086297" y="1761281"/>
              <a:ext cx="47767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17" y="929274"/>
            <a:ext cx="6127178" cy="51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244373"/>
            <a:ext cx="9897533" cy="1325563"/>
          </a:xfrm>
        </p:spPr>
        <p:txBody>
          <a:bodyPr>
            <a:normAutofit fontScale="90000"/>
          </a:bodyPr>
          <a:lstStyle/>
          <a:p>
            <a:r>
              <a:rPr lang="es-CO" dirty="0"/>
              <a:t>IDENTIFICACION DE PUENTES PEATONALES INNECESARIOS</a:t>
            </a:r>
            <a:br>
              <a:rPr lang="es-CO" dirty="0"/>
            </a:br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36600" y="1569936"/>
            <a:ext cx="10380133" cy="4126442"/>
          </a:xfrm>
        </p:spPr>
        <p:txBody>
          <a:bodyPr/>
          <a:lstStyle/>
          <a:p>
            <a:r>
              <a:rPr lang="es-CO" dirty="0"/>
              <a:t>CONFORMAR UN EQUIPO INTERDISCIPLINARIO – SDM – IDU – SDP  </a:t>
            </a:r>
          </a:p>
          <a:p>
            <a:r>
              <a:rPr lang="es-CO" dirty="0"/>
              <a:t>ESTABLECER CRITERIOS PARA CALIFICAR </a:t>
            </a:r>
            <a:r>
              <a:rPr lang="es-CO" dirty="0" smtClean="0"/>
              <a:t>LOS PUENTES </a:t>
            </a:r>
            <a:r>
              <a:rPr lang="es-CO" dirty="0"/>
              <a:t>PEATONALES </a:t>
            </a:r>
            <a:r>
              <a:rPr lang="es-CO" dirty="0" smtClean="0"/>
              <a:t>INNECESARIOS</a:t>
            </a:r>
            <a:endParaRPr lang="es-CO" dirty="0"/>
          </a:p>
          <a:p>
            <a:r>
              <a:rPr lang="es-CO" dirty="0"/>
              <a:t>ESTUDIOS DE TRANSITO Y SEGURIDAD VIAL</a:t>
            </a:r>
          </a:p>
          <a:p>
            <a:r>
              <a:rPr lang="es-CO" dirty="0"/>
              <a:t>ESTIMACION PRESUPUESTAL DE LAS INTERVENCIONES </a:t>
            </a:r>
          </a:p>
          <a:p>
            <a:r>
              <a:rPr lang="es-CO" dirty="0"/>
              <a:t>ESTABLECER EL PLAN DE TRABAJO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9817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IDU">
  <a:themeElements>
    <a:clrScheme name="IDU">
      <a:dk1>
        <a:sysClr val="windowText" lastClr="000000"/>
      </a:dk1>
      <a:lt1>
        <a:sysClr val="window" lastClr="FFFFFF"/>
      </a:lt1>
      <a:dk2>
        <a:srgbClr val="A9B918"/>
      </a:dk2>
      <a:lt2>
        <a:srgbClr val="E7E6E6"/>
      </a:lt2>
      <a:accent1>
        <a:srgbClr val="4C531E"/>
      </a:accent1>
      <a:accent2>
        <a:srgbClr val="002060"/>
      </a:accent2>
      <a:accent3>
        <a:srgbClr val="3399FF"/>
      </a:accent3>
      <a:accent4>
        <a:srgbClr val="99CCFF"/>
      </a:accent4>
      <a:accent5>
        <a:srgbClr val="BED000"/>
      </a:accent5>
      <a:accent6>
        <a:srgbClr val="859225"/>
      </a:accent6>
      <a:hlink>
        <a:srgbClr val="7F7F7F"/>
      </a:hlink>
      <a:folHlink>
        <a:srgbClr val="4971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drio ahumad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IDU">
  <a:themeElements>
    <a:clrScheme name="IDU">
      <a:dk1>
        <a:sysClr val="windowText" lastClr="000000"/>
      </a:dk1>
      <a:lt1>
        <a:sysClr val="window" lastClr="FFFFFF"/>
      </a:lt1>
      <a:dk2>
        <a:srgbClr val="A9B918"/>
      </a:dk2>
      <a:lt2>
        <a:srgbClr val="E7E6E6"/>
      </a:lt2>
      <a:accent1>
        <a:srgbClr val="4C531E"/>
      </a:accent1>
      <a:accent2>
        <a:srgbClr val="002060"/>
      </a:accent2>
      <a:accent3>
        <a:srgbClr val="3399FF"/>
      </a:accent3>
      <a:accent4>
        <a:srgbClr val="99CCFF"/>
      </a:accent4>
      <a:accent5>
        <a:srgbClr val="BED000"/>
      </a:accent5>
      <a:accent6>
        <a:srgbClr val="859225"/>
      </a:accent6>
      <a:hlink>
        <a:srgbClr val="7F7F7F"/>
      </a:hlink>
      <a:folHlink>
        <a:srgbClr val="4971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drio ahumad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IDU">
  <a:themeElements>
    <a:clrScheme name="IDU">
      <a:dk1>
        <a:sysClr val="windowText" lastClr="000000"/>
      </a:dk1>
      <a:lt1>
        <a:sysClr val="window" lastClr="FFFFFF"/>
      </a:lt1>
      <a:dk2>
        <a:srgbClr val="A9B918"/>
      </a:dk2>
      <a:lt2>
        <a:srgbClr val="E7E6E6"/>
      </a:lt2>
      <a:accent1>
        <a:srgbClr val="4C531E"/>
      </a:accent1>
      <a:accent2>
        <a:srgbClr val="002060"/>
      </a:accent2>
      <a:accent3>
        <a:srgbClr val="3399FF"/>
      </a:accent3>
      <a:accent4>
        <a:srgbClr val="99CCFF"/>
      </a:accent4>
      <a:accent5>
        <a:srgbClr val="BED000"/>
      </a:accent5>
      <a:accent6>
        <a:srgbClr val="859225"/>
      </a:accent6>
      <a:hlink>
        <a:srgbClr val="7F7F7F"/>
      </a:hlink>
      <a:folHlink>
        <a:srgbClr val="4971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drio ahumado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91</Words>
  <Application>Microsoft Office PowerPoint</Application>
  <PresentationFormat>Panorámica</PresentationFormat>
  <Paragraphs>24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Museo Sans Condensed</vt:lpstr>
      <vt:lpstr>Tema IDU</vt:lpstr>
      <vt:lpstr>1_Tema IDU</vt:lpstr>
      <vt:lpstr>2_Tema IDU</vt:lpstr>
      <vt:lpstr>ACTUALIZACIÓN INDICADORES INFRAESTRUCTURA DE BOGOTÁ D.C.</vt:lpstr>
      <vt:lpstr>ESTADO ESTRUCTURAL DE LOS PUENTES PEATONALES</vt:lpstr>
      <vt:lpstr>ESTADO DE SERVICIO DE PUENTES PEATONALES</vt:lpstr>
      <vt:lpstr>IDENTIFICACION DE PUENTES PEATONALES INNECESARIOS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teletrabajo</dc:creator>
  <cp:lastModifiedBy>Sandra Milena Del Pilar  Rueda Ochoa</cp:lastModifiedBy>
  <cp:revision>4</cp:revision>
  <dcterms:created xsi:type="dcterms:W3CDTF">2020-07-07T20:35:19Z</dcterms:created>
  <dcterms:modified xsi:type="dcterms:W3CDTF">2020-07-07T21:35:37Z</dcterms:modified>
</cp:coreProperties>
</file>