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style10.xml" ContentType="application/vnd.ms-office.chartstyle+xml"/>
  <Override PartName="/ppt/charts/colors10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9" r:id="rId2"/>
    <p:sldId id="283" r:id="rId3"/>
    <p:sldId id="285" r:id="rId4"/>
    <p:sldId id="288" r:id="rId5"/>
    <p:sldId id="289" r:id="rId6"/>
    <p:sldId id="287" r:id="rId7"/>
    <p:sldId id="290" r:id="rId8"/>
    <p:sldId id="292" r:id="rId9"/>
    <p:sldId id="291" r:id="rId10"/>
    <p:sldId id="293" r:id="rId11"/>
    <p:sldId id="284" r:id="rId12"/>
    <p:sldId id="294" r:id="rId13"/>
    <p:sldId id="295" r:id="rId14"/>
    <p:sldId id="299" r:id="rId15"/>
    <p:sldId id="297" r:id="rId16"/>
    <p:sldId id="298" r:id="rId1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D000"/>
    <a:srgbClr val="879225"/>
    <a:srgbClr val="ED7D31"/>
    <a:srgbClr val="D5E3CF"/>
    <a:srgbClr val="4C531E"/>
    <a:srgbClr val="C8D423"/>
    <a:srgbClr val="FFB718"/>
    <a:srgbClr val="E2C200"/>
    <a:srgbClr val="E2B40B"/>
    <a:srgbClr val="E2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8869" autoAdjust="0"/>
  </p:normalViewPr>
  <p:slideViewPr>
    <p:cSldViewPr snapToGrid="0">
      <p:cViewPr varScale="1">
        <p:scale>
          <a:sx n="118" d="100"/>
          <a:sy n="118" d="100"/>
        </p:scale>
        <p:origin x="-112" y="-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oogle%20Drive\Bloomberg\Surveillance%20Coordinator\8.%20Procesamientos\cuarentena.xlsx" TargetMode="External"/><Relationship Id="rId2" Type="http://schemas.microsoft.com/office/2011/relationships/chartStyle" Target="style10.xml"/><Relationship Id="rId3" Type="http://schemas.microsoft.com/office/2011/relationships/chartColorStyle" Target="colors10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Relationship Id="rId2" Type="http://schemas.microsoft.com/office/2011/relationships/chartStyle" Target="style2.xml"/><Relationship Id="rId3" Type="http://schemas.microsoft.com/office/2011/relationships/chartColorStyle" Target="colors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Relationship Id="rId2" Type="http://schemas.microsoft.com/office/2011/relationships/chartStyle" Target="style3.xml"/><Relationship Id="rId3" Type="http://schemas.microsoft.com/office/2011/relationships/chartColorStyle" Target="colors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Relationship Id="rId2" Type="http://schemas.microsoft.com/office/2011/relationships/chartStyle" Target="style4.xml"/><Relationship Id="rId3" Type="http://schemas.microsoft.com/office/2011/relationships/chartColorStyle" Target="colors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Relationship Id="rId2" Type="http://schemas.microsoft.com/office/2011/relationships/chartStyle" Target="style5.xml"/><Relationship Id="rId3" Type="http://schemas.microsoft.com/office/2011/relationships/chartColorStyle" Target="colors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4" Type="http://schemas.microsoft.com/office/2011/relationships/chartColorStyle" Target="colors6.xml"/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Hoja_de_c_lculo_de_Microsoft_Excel1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oogle%20Drive\Bloomberg\Surveillance%20Coordinator\8.%20Procesamientos\cuarentena.xlsx" TargetMode="External"/><Relationship Id="rId2" Type="http://schemas.microsoft.com/office/2011/relationships/chartStyle" Target="style7.xml"/><Relationship Id="rId3" Type="http://schemas.microsoft.com/office/2011/relationships/chartColorStyle" Target="colors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oogle%20Drive\Bloomberg\Surveillance%20Coordinator\8.%20Procesamientos\cuarentena.xlsx" TargetMode="External"/><Relationship Id="rId2" Type="http://schemas.microsoft.com/office/2011/relationships/chartStyle" Target="style8.xml"/><Relationship Id="rId3" Type="http://schemas.microsoft.com/office/2011/relationships/chartColorStyle" Target="colors8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oogle%20Drive\Bloomberg\Surveillance%20Coordinator\8.%20Procesamientos\cuarentena.xlsx" TargetMode="External"/><Relationship Id="rId2" Type="http://schemas.microsoft.com/office/2011/relationships/chartStyle" Target="style9.xml"/><Relationship Id="rId3" Type="http://schemas.microsoft.com/office/2011/relationships/chartColorStyle" Target="colors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v>Vidas salvadas</c:v>
          </c:tx>
          <c:spPr>
            <a:pattFill prst="ltDn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cat>
            <c:strRef>
              <c:f>Hoja1!$B$5:$B$12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Hoja1!$C$5:$C$12</c:f>
              <c:numCache>
                <c:formatCode>General</c:formatCode>
                <c:ptCount val="8"/>
                <c:pt idx="0">
                  <c:v>25.0</c:v>
                </c:pt>
                <c:pt idx="1">
                  <c:v>38.0</c:v>
                </c:pt>
                <c:pt idx="2">
                  <c:v>47.0</c:v>
                </c:pt>
                <c:pt idx="3">
                  <c:v>39.0</c:v>
                </c:pt>
                <c:pt idx="4">
                  <c:v>47.0</c:v>
                </c:pt>
                <c:pt idx="5">
                  <c:v>40.0</c:v>
                </c:pt>
                <c:pt idx="6">
                  <c:v>54.0</c:v>
                </c:pt>
                <c:pt idx="7">
                  <c:v>39.0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32E-4B16-AD81-B627097C1824}"/>
            </c:ext>
          </c:extLst>
        </c:ser>
        <c:ser>
          <c:idx val="1"/>
          <c:order val="1"/>
          <c:tx>
            <c:v/>
          </c:tx>
          <c:spPr>
            <a:solidFill>
              <a:schemeClr val="bg1"/>
            </a:solidFill>
            <a:ln>
              <a:noFill/>
            </a:ln>
            <a:effectLst/>
          </c:spPr>
          <c:cat>
            <c:strRef>
              <c:f>Hoja1!$B$5:$B$12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Hoja1!$D$5:$D$12</c:f>
              <c:numCache>
                <c:formatCode>General</c:formatCode>
                <c:ptCount val="8"/>
                <c:pt idx="0">
                  <c:v>28.0</c:v>
                </c:pt>
                <c:pt idx="1">
                  <c:v>38.0</c:v>
                </c:pt>
                <c:pt idx="2">
                  <c:v>25.0</c:v>
                </c:pt>
                <c:pt idx="3">
                  <c:v>22.0</c:v>
                </c:pt>
                <c:pt idx="4">
                  <c:v>21.0</c:v>
                </c:pt>
                <c:pt idx="5">
                  <c:v>26.0</c:v>
                </c:pt>
                <c:pt idx="6">
                  <c:v>21.0</c:v>
                </c:pt>
                <c:pt idx="7">
                  <c:v>34.0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32E-4B16-AD81-B627097C18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2932024"/>
        <c:axId val="2132935832"/>
      </c:areaChart>
      <c:lineChart>
        <c:grouping val="standard"/>
        <c:varyColors val="0"/>
        <c:ser>
          <c:idx val="2"/>
          <c:order val="2"/>
          <c:tx>
            <c:v>muertes 2020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7772461456672"/>
                  <c:y val="-0.053275371828521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2E-4B16-AD81-B627097C1824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Hoja1!$D$5:$D$12</c:f>
              <c:numCache>
                <c:formatCode>General</c:formatCode>
                <c:ptCount val="8"/>
                <c:pt idx="0">
                  <c:v>28.0</c:v>
                </c:pt>
                <c:pt idx="1">
                  <c:v>38.0</c:v>
                </c:pt>
                <c:pt idx="2">
                  <c:v>25.0</c:v>
                </c:pt>
                <c:pt idx="3">
                  <c:v>22.0</c:v>
                </c:pt>
                <c:pt idx="4">
                  <c:v>21.0</c:v>
                </c:pt>
                <c:pt idx="5">
                  <c:v>26.0</c:v>
                </c:pt>
                <c:pt idx="6">
                  <c:v>21.0</c:v>
                </c:pt>
                <c:pt idx="7">
                  <c:v>34.0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C32E-4B16-AD81-B627097C1824}"/>
            </c:ext>
          </c:extLst>
        </c:ser>
        <c:ser>
          <c:idx val="3"/>
          <c:order val="3"/>
          <c:tx>
            <c:v>muertes 2019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7772461456672"/>
                  <c:y val="0.048645742198891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2E-4B16-AD81-B627097C1824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Hoja1!$C$5:$C$12</c:f>
              <c:numCache>
                <c:formatCode>General</c:formatCode>
                <c:ptCount val="8"/>
                <c:pt idx="0">
                  <c:v>25.0</c:v>
                </c:pt>
                <c:pt idx="1">
                  <c:v>38.0</c:v>
                </c:pt>
                <c:pt idx="2">
                  <c:v>47.0</c:v>
                </c:pt>
                <c:pt idx="3">
                  <c:v>39.0</c:v>
                </c:pt>
                <c:pt idx="4">
                  <c:v>47.0</c:v>
                </c:pt>
                <c:pt idx="5">
                  <c:v>40.0</c:v>
                </c:pt>
                <c:pt idx="6">
                  <c:v>54.0</c:v>
                </c:pt>
                <c:pt idx="7">
                  <c:v>39.0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C32E-4B16-AD81-B627097C18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2932024"/>
        <c:axId val="2132935832"/>
      </c:lineChart>
      <c:catAx>
        <c:axId val="213293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2935832"/>
        <c:crosses val="autoZero"/>
        <c:auto val="1"/>
        <c:lblAlgn val="ctr"/>
        <c:lblOffset val="100"/>
        <c:noMultiLvlLbl val="0"/>
      </c:catAx>
      <c:valAx>
        <c:axId val="21329358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2932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204198568125144"/>
          <c:y val="0.0688656111166031"/>
          <c:w val="0.959160286374971"/>
          <c:h val="0.6240798974565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Hoja1!$C$120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Hoja1!$B$121:$B$128</c:f>
              <c:strCache>
                <c:ptCount val="8"/>
                <c:pt idx="0">
                  <c:v>00-03</c:v>
                </c:pt>
                <c:pt idx="1">
                  <c:v>03-06</c:v>
                </c:pt>
                <c:pt idx="2">
                  <c:v>06-09</c:v>
                </c:pt>
                <c:pt idx="3">
                  <c:v>09-12</c:v>
                </c:pt>
                <c:pt idx="4">
                  <c:v>12-15</c:v>
                </c:pt>
                <c:pt idx="5">
                  <c:v>15-18</c:v>
                </c:pt>
                <c:pt idx="6">
                  <c:v>18-21</c:v>
                </c:pt>
                <c:pt idx="7">
                  <c:v>21-24</c:v>
                </c:pt>
              </c:strCache>
            </c:strRef>
          </c:cat>
          <c:val>
            <c:numRef>
              <c:f>Hoja1!$C$121:$C$128</c:f>
              <c:numCache>
                <c:formatCode>0%</c:formatCode>
                <c:ptCount val="8"/>
                <c:pt idx="0">
                  <c:v>0.08</c:v>
                </c:pt>
                <c:pt idx="1">
                  <c:v>0.14</c:v>
                </c:pt>
                <c:pt idx="2">
                  <c:v>0.16</c:v>
                </c:pt>
                <c:pt idx="3">
                  <c:v>0.11</c:v>
                </c:pt>
                <c:pt idx="4">
                  <c:v>0.12</c:v>
                </c:pt>
                <c:pt idx="5">
                  <c:v>0.14</c:v>
                </c:pt>
                <c:pt idx="6">
                  <c:v>0.11</c:v>
                </c:pt>
                <c:pt idx="7">
                  <c:v>0.14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DCA-41F7-8D63-45726AF7D322}"/>
            </c:ext>
          </c:extLst>
        </c:ser>
        <c:ser>
          <c:idx val="1"/>
          <c:order val="1"/>
          <c:tx>
            <c:strRef>
              <c:f>Hoja1!$D$120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Hoja1!$B$121:$B$128</c:f>
              <c:strCache>
                <c:ptCount val="8"/>
                <c:pt idx="0">
                  <c:v>00-03</c:v>
                </c:pt>
                <c:pt idx="1">
                  <c:v>03-06</c:v>
                </c:pt>
                <c:pt idx="2">
                  <c:v>06-09</c:v>
                </c:pt>
                <c:pt idx="3">
                  <c:v>09-12</c:v>
                </c:pt>
                <c:pt idx="4">
                  <c:v>12-15</c:v>
                </c:pt>
                <c:pt idx="5">
                  <c:v>15-18</c:v>
                </c:pt>
                <c:pt idx="6">
                  <c:v>18-21</c:v>
                </c:pt>
                <c:pt idx="7">
                  <c:v>21-24</c:v>
                </c:pt>
              </c:strCache>
            </c:strRef>
          </c:cat>
          <c:val>
            <c:numRef>
              <c:f>Hoja1!$D$121:$D$128</c:f>
              <c:numCache>
                <c:formatCode>0%</c:formatCode>
                <c:ptCount val="8"/>
                <c:pt idx="0">
                  <c:v>0.03</c:v>
                </c:pt>
                <c:pt idx="1">
                  <c:v>0.1</c:v>
                </c:pt>
                <c:pt idx="2">
                  <c:v>0.16</c:v>
                </c:pt>
                <c:pt idx="3">
                  <c:v>0.08</c:v>
                </c:pt>
                <c:pt idx="4">
                  <c:v>0.14</c:v>
                </c:pt>
                <c:pt idx="5">
                  <c:v>0.15</c:v>
                </c:pt>
                <c:pt idx="6">
                  <c:v>0.18</c:v>
                </c:pt>
                <c:pt idx="7">
                  <c:v>0.17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DCA-41F7-8D63-45726AF7D32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33802072"/>
        <c:axId val="2133805400"/>
      </c:barChart>
      <c:catAx>
        <c:axId val="2133802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3805400"/>
        <c:crosses val="autoZero"/>
        <c:auto val="1"/>
        <c:lblAlgn val="ctr"/>
        <c:lblOffset val="100"/>
        <c:noMultiLvlLbl val="0"/>
      </c:catAx>
      <c:valAx>
        <c:axId val="213380540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133802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 sz="20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v>Vidas salvadas</c:v>
          </c:tx>
          <c:spPr>
            <a:pattFill prst="ltDn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cat>
            <c:strRef>
              <c:f>peatón!$B$5:$B$12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peatón!$C$5:$C$12</c:f>
              <c:numCache>
                <c:formatCode>General</c:formatCode>
                <c:ptCount val="8"/>
                <c:pt idx="0">
                  <c:v>12.0</c:v>
                </c:pt>
                <c:pt idx="1">
                  <c:v>18.0</c:v>
                </c:pt>
                <c:pt idx="2">
                  <c:v>22.0</c:v>
                </c:pt>
                <c:pt idx="3">
                  <c:v>21.0</c:v>
                </c:pt>
                <c:pt idx="4">
                  <c:v>16.0</c:v>
                </c:pt>
                <c:pt idx="5">
                  <c:v>18.0</c:v>
                </c:pt>
                <c:pt idx="6">
                  <c:v>25.0</c:v>
                </c:pt>
                <c:pt idx="7">
                  <c:v>19.0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EE6-40FE-BF3D-9CA37E4A94F6}"/>
            </c:ext>
          </c:extLst>
        </c:ser>
        <c:ser>
          <c:idx val="1"/>
          <c:order val="1"/>
          <c:tx>
            <c:v/>
          </c:tx>
          <c:spPr>
            <a:solidFill>
              <a:schemeClr val="bg1"/>
            </a:solidFill>
            <a:ln>
              <a:noFill/>
            </a:ln>
            <a:effectLst/>
          </c:spPr>
          <c:cat>
            <c:strRef>
              <c:f>peatón!$B$5:$B$12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peatón!$D$5:$D$12</c:f>
              <c:numCache>
                <c:formatCode>General</c:formatCode>
                <c:ptCount val="8"/>
                <c:pt idx="0">
                  <c:v>14.0</c:v>
                </c:pt>
                <c:pt idx="1">
                  <c:v>16.0</c:v>
                </c:pt>
                <c:pt idx="2">
                  <c:v>8.0</c:v>
                </c:pt>
                <c:pt idx="3">
                  <c:v>4.0</c:v>
                </c:pt>
                <c:pt idx="4">
                  <c:v>4.0</c:v>
                </c:pt>
                <c:pt idx="5">
                  <c:v>12.0</c:v>
                </c:pt>
                <c:pt idx="6">
                  <c:v>6.0</c:v>
                </c:pt>
                <c:pt idx="7">
                  <c:v>14.0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EE6-40FE-BF3D-9CA37E4A9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4242856"/>
        <c:axId val="2114117304"/>
      </c:areaChart>
      <c:lineChart>
        <c:grouping val="standard"/>
        <c:varyColors val="0"/>
        <c:ser>
          <c:idx val="2"/>
          <c:order val="2"/>
          <c:tx>
            <c:v>muertes 2020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7772461456672"/>
                  <c:y val="-0.053275371828521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EE6-40FE-BF3D-9CA37E4A94F6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peatón!$D$5:$D$12</c:f>
              <c:numCache>
                <c:formatCode>General</c:formatCode>
                <c:ptCount val="8"/>
                <c:pt idx="0">
                  <c:v>14.0</c:v>
                </c:pt>
                <c:pt idx="1">
                  <c:v>16.0</c:v>
                </c:pt>
                <c:pt idx="2">
                  <c:v>8.0</c:v>
                </c:pt>
                <c:pt idx="3">
                  <c:v>4.0</c:v>
                </c:pt>
                <c:pt idx="4">
                  <c:v>4.0</c:v>
                </c:pt>
                <c:pt idx="5">
                  <c:v>12.0</c:v>
                </c:pt>
                <c:pt idx="6">
                  <c:v>6.0</c:v>
                </c:pt>
                <c:pt idx="7">
                  <c:v>14.0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EE6-40FE-BF3D-9CA37E4A94F6}"/>
            </c:ext>
          </c:extLst>
        </c:ser>
        <c:ser>
          <c:idx val="3"/>
          <c:order val="3"/>
          <c:tx>
            <c:v>muertes 2019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7772461456672"/>
                  <c:y val="0.048645742198891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EE6-40FE-BF3D-9CA37E4A94F6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peatón!$C$5:$C$12</c:f>
              <c:numCache>
                <c:formatCode>General</c:formatCode>
                <c:ptCount val="8"/>
                <c:pt idx="0">
                  <c:v>12.0</c:v>
                </c:pt>
                <c:pt idx="1">
                  <c:v>18.0</c:v>
                </c:pt>
                <c:pt idx="2">
                  <c:v>22.0</c:v>
                </c:pt>
                <c:pt idx="3">
                  <c:v>21.0</c:v>
                </c:pt>
                <c:pt idx="4">
                  <c:v>16.0</c:v>
                </c:pt>
                <c:pt idx="5">
                  <c:v>18.0</c:v>
                </c:pt>
                <c:pt idx="6">
                  <c:v>25.0</c:v>
                </c:pt>
                <c:pt idx="7">
                  <c:v>19.0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1EE6-40FE-BF3D-9CA37E4A9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4242856"/>
        <c:axId val="2114117304"/>
      </c:lineChart>
      <c:catAx>
        <c:axId val="2114242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14117304"/>
        <c:crosses val="autoZero"/>
        <c:auto val="1"/>
        <c:lblAlgn val="ctr"/>
        <c:lblOffset val="100"/>
        <c:noMultiLvlLbl val="0"/>
      </c:catAx>
      <c:valAx>
        <c:axId val="2114117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14242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v>Vidas salvadas</c:v>
          </c:tx>
          <c:spPr>
            <a:pattFill prst="ltDn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cat>
            <c:strRef>
              <c:f>jóvenes!$B$5:$B$12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jóvenes!$C$5:$C$12</c:f>
              <c:numCache>
                <c:formatCode>General</c:formatCode>
                <c:ptCount val="8"/>
                <c:pt idx="0">
                  <c:v>7.0</c:v>
                </c:pt>
                <c:pt idx="1">
                  <c:v>13.0</c:v>
                </c:pt>
                <c:pt idx="2">
                  <c:v>12.0</c:v>
                </c:pt>
                <c:pt idx="3">
                  <c:v>14.0</c:v>
                </c:pt>
                <c:pt idx="4">
                  <c:v>20.0</c:v>
                </c:pt>
                <c:pt idx="5">
                  <c:v>16.0</c:v>
                </c:pt>
                <c:pt idx="6">
                  <c:v>17.0</c:v>
                </c:pt>
                <c:pt idx="7">
                  <c:v>15.0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F5-4C36-A192-A0DC3A6C06E2}"/>
            </c:ext>
          </c:extLst>
        </c:ser>
        <c:ser>
          <c:idx val="1"/>
          <c:order val="1"/>
          <c:tx>
            <c:v/>
          </c:tx>
          <c:spPr>
            <a:solidFill>
              <a:schemeClr val="bg1"/>
            </a:solidFill>
            <a:ln>
              <a:noFill/>
            </a:ln>
            <a:effectLst/>
          </c:spPr>
          <c:cat>
            <c:strRef>
              <c:f>jóvenes!$B$5:$B$12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jóvenes!$D$5:$D$12</c:f>
              <c:numCache>
                <c:formatCode>General</c:formatCode>
                <c:ptCount val="8"/>
                <c:pt idx="0">
                  <c:v>13.0</c:v>
                </c:pt>
                <c:pt idx="1">
                  <c:v>10.0</c:v>
                </c:pt>
                <c:pt idx="2">
                  <c:v>12.0</c:v>
                </c:pt>
                <c:pt idx="3">
                  <c:v>2.0</c:v>
                </c:pt>
                <c:pt idx="4">
                  <c:v>5.0</c:v>
                </c:pt>
                <c:pt idx="5">
                  <c:v>12.0</c:v>
                </c:pt>
                <c:pt idx="6">
                  <c:v>3.0</c:v>
                </c:pt>
                <c:pt idx="7">
                  <c:v>12.0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DF5-4C36-A192-A0DC3A6C0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3079992"/>
        <c:axId val="2133083800"/>
      </c:areaChart>
      <c:lineChart>
        <c:grouping val="standard"/>
        <c:varyColors val="0"/>
        <c:ser>
          <c:idx val="2"/>
          <c:order val="2"/>
          <c:tx>
            <c:v>muertes 2020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7772461456672"/>
                  <c:y val="-0.053275371828521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F5-4C36-A192-A0DC3A6C06E2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jóvenes!$D$5:$D$12</c:f>
              <c:numCache>
                <c:formatCode>General</c:formatCode>
                <c:ptCount val="8"/>
                <c:pt idx="0">
                  <c:v>13.0</c:v>
                </c:pt>
                <c:pt idx="1">
                  <c:v>10.0</c:v>
                </c:pt>
                <c:pt idx="2">
                  <c:v>12.0</c:v>
                </c:pt>
                <c:pt idx="3">
                  <c:v>2.0</c:v>
                </c:pt>
                <c:pt idx="4">
                  <c:v>5.0</c:v>
                </c:pt>
                <c:pt idx="5">
                  <c:v>12.0</c:v>
                </c:pt>
                <c:pt idx="6">
                  <c:v>3.0</c:v>
                </c:pt>
                <c:pt idx="7">
                  <c:v>12.0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DF5-4C36-A192-A0DC3A6C06E2}"/>
            </c:ext>
          </c:extLst>
        </c:ser>
        <c:ser>
          <c:idx val="3"/>
          <c:order val="3"/>
          <c:tx>
            <c:v>muertes 2019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7772461456672"/>
                  <c:y val="0.048645742198891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DF5-4C36-A192-A0DC3A6C06E2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jóvenes!$C$5:$C$12</c:f>
              <c:numCache>
                <c:formatCode>General</c:formatCode>
                <c:ptCount val="8"/>
                <c:pt idx="0">
                  <c:v>7.0</c:v>
                </c:pt>
                <c:pt idx="1">
                  <c:v>13.0</c:v>
                </c:pt>
                <c:pt idx="2">
                  <c:v>12.0</c:v>
                </c:pt>
                <c:pt idx="3">
                  <c:v>14.0</c:v>
                </c:pt>
                <c:pt idx="4">
                  <c:v>20.0</c:v>
                </c:pt>
                <c:pt idx="5">
                  <c:v>16.0</c:v>
                </c:pt>
                <c:pt idx="6">
                  <c:v>17.0</c:v>
                </c:pt>
                <c:pt idx="7">
                  <c:v>15.0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DF5-4C36-A192-A0DC3A6C06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3079992"/>
        <c:axId val="2133083800"/>
      </c:lineChart>
      <c:catAx>
        <c:axId val="2133079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3083800"/>
        <c:crosses val="autoZero"/>
        <c:auto val="1"/>
        <c:lblAlgn val="ctr"/>
        <c:lblOffset val="100"/>
        <c:noMultiLvlLbl val="0"/>
      </c:catAx>
      <c:valAx>
        <c:axId val="21330838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3079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v>Vidas salvadas</c:v>
          </c:tx>
          <c:spPr>
            <a:pattFill prst="ltDn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cat>
            <c:strRef>
              <c:f>bicis!$B$5:$B$12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bicis!$C$5:$C$12</c:f>
              <c:numCache>
                <c:formatCode>General</c:formatCode>
                <c:ptCount val="8"/>
                <c:pt idx="0">
                  <c:v>5.0</c:v>
                </c:pt>
                <c:pt idx="1">
                  <c:v>7.0</c:v>
                </c:pt>
                <c:pt idx="2">
                  <c:v>7.0</c:v>
                </c:pt>
                <c:pt idx="3">
                  <c:v>4.0</c:v>
                </c:pt>
                <c:pt idx="4">
                  <c:v>7.0</c:v>
                </c:pt>
                <c:pt idx="5">
                  <c:v>6.0</c:v>
                </c:pt>
                <c:pt idx="6">
                  <c:v>7.0</c:v>
                </c:pt>
                <c:pt idx="7">
                  <c:v>6.0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A0B-4BC6-BA4C-82AF31FD422A}"/>
            </c:ext>
          </c:extLst>
        </c:ser>
        <c:ser>
          <c:idx val="1"/>
          <c:order val="1"/>
          <c:tx>
            <c:v/>
          </c:tx>
          <c:spPr>
            <a:solidFill>
              <a:schemeClr val="bg1"/>
            </a:solidFill>
            <a:ln>
              <a:noFill/>
            </a:ln>
            <a:effectLst/>
          </c:spPr>
          <c:cat>
            <c:strRef>
              <c:f>bicis!$B$5:$B$12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bicis!$D$5:$D$12</c:f>
              <c:numCache>
                <c:formatCode>General</c:formatCode>
                <c:ptCount val="8"/>
                <c:pt idx="0">
                  <c:v>7.0</c:v>
                </c:pt>
                <c:pt idx="1">
                  <c:v>5.0</c:v>
                </c:pt>
                <c:pt idx="2">
                  <c:v>2.0</c:v>
                </c:pt>
                <c:pt idx="3">
                  <c:v>4.0</c:v>
                </c:pt>
                <c:pt idx="4">
                  <c:v>2.0</c:v>
                </c:pt>
                <c:pt idx="5">
                  <c:v>5.0</c:v>
                </c:pt>
                <c:pt idx="6">
                  <c:v>4.0</c:v>
                </c:pt>
                <c:pt idx="7">
                  <c:v>6.0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A0B-4BC6-BA4C-82AF31FD42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3152680"/>
        <c:axId val="2133156488"/>
      </c:areaChart>
      <c:lineChart>
        <c:grouping val="standard"/>
        <c:varyColors val="0"/>
        <c:ser>
          <c:idx val="2"/>
          <c:order val="2"/>
          <c:tx>
            <c:v>muertes 2020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7772461456672"/>
                  <c:y val="-0.053275371828521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0B-4BC6-BA4C-82AF31FD422A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bicis!$D$5:$D$12</c:f>
              <c:numCache>
                <c:formatCode>General</c:formatCode>
                <c:ptCount val="8"/>
                <c:pt idx="0">
                  <c:v>7.0</c:v>
                </c:pt>
                <c:pt idx="1">
                  <c:v>5.0</c:v>
                </c:pt>
                <c:pt idx="2">
                  <c:v>2.0</c:v>
                </c:pt>
                <c:pt idx="3">
                  <c:v>4.0</c:v>
                </c:pt>
                <c:pt idx="4">
                  <c:v>2.0</c:v>
                </c:pt>
                <c:pt idx="5">
                  <c:v>5.0</c:v>
                </c:pt>
                <c:pt idx="6">
                  <c:v>4.0</c:v>
                </c:pt>
                <c:pt idx="7">
                  <c:v>6.0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2A0B-4BC6-BA4C-82AF31FD422A}"/>
            </c:ext>
          </c:extLst>
        </c:ser>
        <c:ser>
          <c:idx val="3"/>
          <c:order val="3"/>
          <c:tx>
            <c:v>muertes 2019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7772461456672"/>
                  <c:y val="0.048645742198891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A0B-4BC6-BA4C-82AF31FD422A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bicis!$C$5:$C$12</c:f>
              <c:numCache>
                <c:formatCode>General</c:formatCode>
                <c:ptCount val="8"/>
                <c:pt idx="0">
                  <c:v>5.0</c:v>
                </c:pt>
                <c:pt idx="1">
                  <c:v>7.0</c:v>
                </c:pt>
                <c:pt idx="2">
                  <c:v>7.0</c:v>
                </c:pt>
                <c:pt idx="3">
                  <c:v>4.0</c:v>
                </c:pt>
                <c:pt idx="4">
                  <c:v>7.0</c:v>
                </c:pt>
                <c:pt idx="5">
                  <c:v>6.0</c:v>
                </c:pt>
                <c:pt idx="6">
                  <c:v>7.0</c:v>
                </c:pt>
                <c:pt idx="7">
                  <c:v>6.0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2A0B-4BC6-BA4C-82AF31FD42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3152680"/>
        <c:axId val="2133156488"/>
      </c:lineChart>
      <c:catAx>
        <c:axId val="2133152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3156488"/>
        <c:crosses val="autoZero"/>
        <c:auto val="1"/>
        <c:lblAlgn val="ctr"/>
        <c:lblOffset val="100"/>
        <c:noMultiLvlLbl val="0"/>
      </c:catAx>
      <c:valAx>
        <c:axId val="21331564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3152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v>Vidas salvadas</c:v>
          </c:tx>
          <c:spPr>
            <a:pattFill prst="ltDn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  <a:effectLst/>
          </c:spPr>
          <c:cat>
            <c:strRef>
              <c:f>Motos!$B$5:$B$12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Motos!$C$5:$C$12</c:f>
              <c:numCache>
                <c:formatCode>General</c:formatCode>
                <c:ptCount val="8"/>
                <c:pt idx="0">
                  <c:v>8.0</c:v>
                </c:pt>
                <c:pt idx="1">
                  <c:v>10.0</c:v>
                </c:pt>
                <c:pt idx="2">
                  <c:v>15.0</c:v>
                </c:pt>
                <c:pt idx="3">
                  <c:v>10.0</c:v>
                </c:pt>
                <c:pt idx="4">
                  <c:v>20.0</c:v>
                </c:pt>
                <c:pt idx="5">
                  <c:v>11.0</c:v>
                </c:pt>
                <c:pt idx="6">
                  <c:v>19.0</c:v>
                </c:pt>
                <c:pt idx="7">
                  <c:v>12.0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FC-4404-BF18-1EC98851601E}"/>
            </c:ext>
          </c:extLst>
        </c:ser>
        <c:ser>
          <c:idx val="1"/>
          <c:order val="1"/>
          <c:tx>
            <c:v/>
          </c:tx>
          <c:spPr>
            <a:solidFill>
              <a:schemeClr val="bg1"/>
            </a:solidFill>
            <a:ln>
              <a:noFill/>
            </a:ln>
            <a:effectLst/>
          </c:spPr>
          <c:cat>
            <c:strRef>
              <c:f>Motos!$B$5:$B$12</c:f>
              <c:strCache>
                <c:ptCount val="8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</c:strCache>
            </c:strRef>
          </c:cat>
          <c:val>
            <c:numRef>
              <c:f>Motos!$D$5:$D$12</c:f>
              <c:numCache>
                <c:formatCode>General</c:formatCode>
                <c:ptCount val="8"/>
                <c:pt idx="0">
                  <c:v>6.0</c:v>
                </c:pt>
                <c:pt idx="1">
                  <c:v>16.0</c:v>
                </c:pt>
                <c:pt idx="2">
                  <c:v>14.0</c:v>
                </c:pt>
                <c:pt idx="3">
                  <c:v>10.0</c:v>
                </c:pt>
                <c:pt idx="4">
                  <c:v>13.0</c:v>
                </c:pt>
                <c:pt idx="5">
                  <c:v>7.0</c:v>
                </c:pt>
                <c:pt idx="6">
                  <c:v>8.0</c:v>
                </c:pt>
                <c:pt idx="7">
                  <c:v>11.0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FC-4404-BF18-1EC9885160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3252792"/>
        <c:axId val="2133256600"/>
      </c:areaChart>
      <c:lineChart>
        <c:grouping val="standard"/>
        <c:varyColors val="0"/>
        <c:ser>
          <c:idx val="2"/>
          <c:order val="2"/>
          <c:tx>
            <c:v>muertes 2020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98989898989899"/>
                  <c:y val="0.034687591134441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EFC-4404-BF18-1EC98851601E}"/>
                </c:ext>
              </c:extLst>
            </c:dLbl>
            <c:dLbl>
              <c:idx val="1"/>
              <c:layout>
                <c:manualLayout>
                  <c:x val="-0.027772461456672"/>
                  <c:y val="-0.053275371828521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EFC-4404-BF18-1EC98851601E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Motos!$D$5:$D$12</c:f>
              <c:numCache>
                <c:formatCode>General</c:formatCode>
                <c:ptCount val="8"/>
                <c:pt idx="0">
                  <c:v>6.0</c:v>
                </c:pt>
                <c:pt idx="1">
                  <c:v>16.0</c:v>
                </c:pt>
                <c:pt idx="2">
                  <c:v>14.0</c:v>
                </c:pt>
                <c:pt idx="3">
                  <c:v>10.0</c:v>
                </c:pt>
                <c:pt idx="4">
                  <c:v>13.0</c:v>
                </c:pt>
                <c:pt idx="5">
                  <c:v>7.0</c:v>
                </c:pt>
                <c:pt idx="6">
                  <c:v>8.0</c:v>
                </c:pt>
                <c:pt idx="7">
                  <c:v>11.0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8EFC-4404-BF18-1EC98851601E}"/>
            </c:ext>
          </c:extLst>
        </c:ser>
        <c:ser>
          <c:idx val="3"/>
          <c:order val="3"/>
          <c:tx>
            <c:v>muertes 2019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0298989898989899"/>
                  <c:y val="-0.067094998541848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FC-4404-BF18-1EC98851601E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Motos!$C$5:$C$12</c:f>
              <c:numCache>
                <c:formatCode>General</c:formatCode>
                <c:ptCount val="8"/>
                <c:pt idx="0">
                  <c:v>8.0</c:v>
                </c:pt>
                <c:pt idx="1">
                  <c:v>10.0</c:v>
                </c:pt>
                <c:pt idx="2">
                  <c:v>15.0</c:v>
                </c:pt>
                <c:pt idx="3">
                  <c:v>10.0</c:v>
                </c:pt>
                <c:pt idx="4">
                  <c:v>20.0</c:v>
                </c:pt>
                <c:pt idx="5">
                  <c:v>11.0</c:v>
                </c:pt>
                <c:pt idx="6">
                  <c:v>19.0</c:v>
                </c:pt>
                <c:pt idx="7">
                  <c:v>12.0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8EFC-4404-BF18-1EC9885160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3252792"/>
        <c:axId val="2133256600"/>
      </c:lineChart>
      <c:catAx>
        <c:axId val="2133252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3256600"/>
        <c:crosses val="autoZero"/>
        <c:auto val="1"/>
        <c:lblAlgn val="ctr"/>
        <c:lblOffset val="100"/>
        <c:noMultiLvlLbl val="0"/>
      </c:catAx>
      <c:valAx>
        <c:axId val="21332566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3252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Hoja1!$F$6</c:f>
              <c:strCache>
                <c:ptCount val="1"/>
                <c:pt idx="0">
                  <c:v>20 de marzo a 31 de julio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solidFill>
                <a:schemeClr val="accent5"/>
              </a:solidFill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BED000"/>
              </a:solidFill>
              <a:ln w="28575" cap="rnd">
                <a:solidFill>
                  <a:srgbClr val="BED000"/>
                </a:solidFill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E09-47D7-AB2D-95A1B08EEF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Hoja1!$B$7:$B$12</c:f>
              <c:numCache>
                <c:formatCode>General</c:formatCode>
                <c:ptCount val="6"/>
                <c:pt idx="0">
                  <c:v>2015.0</c:v>
                </c:pt>
                <c:pt idx="1">
                  <c:v>2016.0</c:v>
                </c:pt>
                <c:pt idx="2">
                  <c:v>2017.0</c:v>
                </c:pt>
                <c:pt idx="3">
                  <c:v>2018.0</c:v>
                </c:pt>
                <c:pt idx="4">
                  <c:v>2019.0</c:v>
                </c:pt>
                <c:pt idx="5">
                  <c:v>2020.0</c:v>
                </c:pt>
              </c:numCache>
            </c:numRef>
          </c:cat>
          <c:val>
            <c:numRef>
              <c:f>Hoja1!$F$7:$F$12</c:f>
              <c:numCache>
                <c:formatCode>General</c:formatCode>
                <c:ptCount val="6"/>
                <c:pt idx="0">
                  <c:v>245.0</c:v>
                </c:pt>
                <c:pt idx="1">
                  <c:v>267.0</c:v>
                </c:pt>
                <c:pt idx="2">
                  <c:v>242.0</c:v>
                </c:pt>
                <c:pt idx="3">
                  <c:v>247.0</c:v>
                </c:pt>
                <c:pt idx="4">
                  <c:v>231.0</c:v>
                </c:pt>
                <c:pt idx="5">
                  <c:v>120.0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E09-47D7-AB2D-95A1B08EE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133352360"/>
        <c:axId val="2133357864"/>
      </c:barChart>
      <c:lineChart>
        <c:grouping val="stacked"/>
        <c:varyColors val="0"/>
        <c:ser>
          <c:idx val="1"/>
          <c:order val="1"/>
          <c:tx>
            <c:strRef>
              <c:f>Hoja1!$G$6</c:f>
              <c:strCache>
                <c:ptCount val="1"/>
                <c:pt idx="0">
                  <c:v>Promedio 2015-2019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Hoja1!$B$7:$B$12</c:f>
              <c:numCache>
                <c:formatCode>General</c:formatCode>
                <c:ptCount val="6"/>
                <c:pt idx="0">
                  <c:v>2015.0</c:v>
                </c:pt>
                <c:pt idx="1">
                  <c:v>2016.0</c:v>
                </c:pt>
                <c:pt idx="2">
                  <c:v>2017.0</c:v>
                </c:pt>
                <c:pt idx="3">
                  <c:v>2018.0</c:v>
                </c:pt>
                <c:pt idx="4">
                  <c:v>2019.0</c:v>
                </c:pt>
                <c:pt idx="5">
                  <c:v>2020.0</c:v>
                </c:pt>
              </c:numCache>
            </c:numRef>
          </c:cat>
          <c:val>
            <c:numRef>
              <c:f>Hoja1!$G$7:$G$11</c:f>
              <c:numCache>
                <c:formatCode>0</c:formatCode>
                <c:ptCount val="5"/>
                <c:pt idx="0">
                  <c:v>246.4</c:v>
                </c:pt>
                <c:pt idx="1">
                  <c:v>246.4</c:v>
                </c:pt>
                <c:pt idx="2">
                  <c:v>246.4</c:v>
                </c:pt>
                <c:pt idx="3">
                  <c:v>246.4</c:v>
                </c:pt>
                <c:pt idx="4">
                  <c:v>246.4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FE09-47D7-AB2D-95A1B08EE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3352360"/>
        <c:axId val="2133357864"/>
      </c:lineChart>
      <c:catAx>
        <c:axId val="2133352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3357864"/>
        <c:crosses val="autoZero"/>
        <c:auto val="1"/>
        <c:lblAlgn val="ctr"/>
        <c:lblOffset val="100"/>
        <c:noMultiLvlLbl val="0"/>
      </c:catAx>
      <c:valAx>
        <c:axId val="21333578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33352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s-E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dk1">
                    <a:tint val="88500"/>
                  </a:schemeClr>
                </a:gs>
                <a:gs pos="100000">
                  <a:schemeClr val="dk1">
                    <a:tint val="88500"/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D118-4228-A18C-8EB8017B9C97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D118-4228-A18C-8EB8017B9C97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D118-4228-A18C-8EB8017B9C97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D118-4228-A18C-8EB8017B9C97}"/>
              </c:ext>
            </c:extLst>
          </c:dPt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D118-4228-A18C-8EB8017B9C97}"/>
              </c:ext>
            </c:extLst>
          </c:dPt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D118-4228-A18C-8EB8017B9C97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D-D118-4228-A18C-8EB8017B9C97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8F6DCFE7-6FDF-4309-9CB3-E34CFFC572E6}" type="CELLRANGE">
                      <a:rPr lang="es-CO"/>
                      <a:pPr/>
                      <a:t>[CELLRANGE]</a:t>
                    </a:fld>
                    <a:r>
                      <a:rPr lang="es-CO" baseline="0"/>
                      <a:t>
</a:t>
                    </a:r>
                    <a:fld id="{2E55E6CD-CA4D-4BE4-9F83-E0E7881A3341}" type="VALUE">
                      <a:rPr lang="es-CO" baseline="0"/>
                      <a:pPr/>
                      <a:t>[VALOR]</a:t>
                    </a:fld>
                    <a:endParaRPr lang="es-CO" baseline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118-4228-A18C-8EB8017B9C9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FEA42F41-7876-4B32-BD25-9D3019ED8CD5}" type="CELLRANGE">
                      <a:rPr lang="es-CO"/>
                      <a:pPr/>
                      <a:t>[CELLRANGE]</a:t>
                    </a:fld>
                    <a:r>
                      <a:rPr lang="es-CO" baseline="0"/>
                      <a:t>
</a:t>
                    </a:r>
                    <a:fld id="{2B9E4837-A10E-4F42-A97A-7F5A53BDFD52}" type="VALUE">
                      <a:rPr lang="es-CO" baseline="0"/>
                      <a:pPr/>
                      <a:t>[VALOR]</a:t>
                    </a:fld>
                    <a:endParaRPr lang="es-CO" baseline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118-4228-A18C-8EB8017B9C9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59AD8E89-E1BC-45CA-AC92-012D4465742C}" type="CELLRANGE">
                      <a:rPr lang="es-CO"/>
                      <a:pPr/>
                      <a:t>[CELLRANGE]</a:t>
                    </a:fld>
                    <a:r>
                      <a:rPr lang="es-CO" baseline="0"/>
                      <a:t>
</a:t>
                    </a:r>
                    <a:fld id="{55DF9471-490D-4B4E-ABB9-1AA95C09463C}" type="VALUE">
                      <a:rPr lang="es-CO" baseline="0"/>
                      <a:pPr/>
                      <a:t>[VALOR]</a:t>
                    </a:fld>
                    <a:endParaRPr lang="es-CO" baseline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D118-4228-A18C-8EB8017B9C97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DCBB8854-CD32-4FFC-A5ED-7710588B1C65}" type="CELLRANGE">
                      <a:rPr lang="es-CO"/>
                      <a:pPr/>
                      <a:t>[CELLRANGE]</a:t>
                    </a:fld>
                    <a:r>
                      <a:rPr lang="es-CO" baseline="0"/>
                      <a:t>
</a:t>
                    </a:r>
                    <a:fld id="{0B4EC02D-870F-444F-94DA-66804A8828B2}" type="VALUE">
                      <a:rPr lang="es-CO" baseline="0"/>
                      <a:pPr/>
                      <a:t>[VALOR]</a:t>
                    </a:fld>
                    <a:endParaRPr lang="es-CO" baseline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D118-4228-A18C-8EB8017B9C97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AEE51CB0-78A4-4DC8-BBCE-5F00989DCA92}" type="CELLRANGE">
                      <a:rPr lang="es-CO"/>
                      <a:pPr/>
                      <a:t>[CELLRANGE]</a:t>
                    </a:fld>
                    <a:r>
                      <a:rPr lang="es-CO" baseline="0"/>
                      <a:t>
</a:t>
                    </a:r>
                    <a:fld id="{4049B0F4-635C-4088-A00D-60DBB03E8B8F}" type="VALUE">
                      <a:rPr lang="es-CO" baseline="0"/>
                      <a:pPr/>
                      <a:t>[VALOR]</a:t>
                    </a:fld>
                    <a:endParaRPr lang="es-CO" baseline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118-4228-A18C-8EB8017B9C97}"/>
                </c:ext>
              </c:extLst>
            </c:dLbl>
            <c:dLbl>
              <c:idx val="5"/>
              <c:layout>
                <c:manualLayout>
                  <c:x val="0.0"/>
                  <c:y val="0.0123425403658127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4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CA7CDF1-1B2D-4AFF-AEFB-2206D6CFBFDB}" type="CELLRANGE">
                      <a:rPr lang="en-US" baseline="0"/>
                      <a:pPr>
                        <a:defRPr sz="14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r>
                      <a:rPr lang="en-US" baseline="0" dirty="0"/>
                      <a:t>
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D118-4228-A18C-8EB8017B9C97}"/>
                </c:ext>
              </c:extLst>
            </c:dLbl>
            <c:dLbl>
              <c:idx val="6"/>
              <c:layout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4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33B70AF-DE76-4FE9-8D46-AC881C6941FC}" type="CELLRANGE">
                      <a:rPr lang="es-CO"/>
                      <a:pPr>
                        <a:defRPr sz="14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r>
                      <a:rPr lang="es-CO" baseline="0"/>
                      <a:t>
</a:t>
                    </a:r>
                    <a:fld id="{F074C1C5-6BD8-484C-9A4D-DAD9E65035AB}" type="VALUE">
                      <a:rPr lang="es-CO" baseline="0"/>
                      <a:pPr>
                        <a:defRPr sz="14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[VALOR]</a:t>
                    </a:fld>
                    <a:endParaRPr lang="es-CO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D118-4228-A18C-8EB8017B9C97}"/>
                </c:ext>
              </c:extLst>
            </c:dLbl>
            <c:dLbl>
              <c:idx val="7"/>
              <c:layout>
                <c:manualLayout>
                  <c:x val="-0.00150490070321521"/>
                  <c:y val="0.0879235367294073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62F5E37-F0C5-48ED-8105-75EDBCB5C613}" type="CELLRANGE">
                      <a:rPr lang="en-US" baseline="0">
                        <a:solidFill>
                          <a:schemeClr val="bg1"/>
                        </a:solidFill>
                      </a:rPr>
                      <a:pPr>
                        <a:defRPr sz="14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FFE46907-670F-46A0-8325-3F8901B6A139}" type="VALUE">
                      <a:rPr lang="en-US" baseline="0">
                        <a:solidFill>
                          <a:schemeClr val="bg1"/>
                        </a:solidFill>
                      </a:rPr>
                      <a:pPr>
                        <a:defRPr sz="14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D118-4228-A18C-8EB8017B9C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Hoja1!$C$138:$D$145</c:f>
              <c:multiLvlStrCache>
                <c:ptCount val="8"/>
                <c:lvl>
                  <c:pt idx="0">
                    <c:v>Conductor</c:v>
                  </c:pt>
                  <c:pt idx="1">
                    <c:v>Acompañante</c:v>
                  </c:pt>
                  <c:pt idx="4">
                    <c:v>Conductor</c:v>
                  </c:pt>
                  <c:pt idx="5">
                    <c:v>Pasajero</c:v>
                  </c:pt>
                  <c:pt idx="6">
                    <c:v>Conductor</c:v>
                  </c:pt>
                  <c:pt idx="7">
                    <c:v>Pasajero</c:v>
                  </c:pt>
                </c:lvl>
                <c:lvl>
                  <c:pt idx="0">
                    <c:v>Motocicleta</c:v>
                  </c:pt>
                  <c:pt idx="1">
                    <c:v>Motocicleta</c:v>
                  </c:pt>
                  <c:pt idx="2">
                    <c:v>Peatón</c:v>
                  </c:pt>
                  <c:pt idx="3">
                    <c:v>Ciclista</c:v>
                  </c:pt>
                  <c:pt idx="4">
                    <c:v>Liviano</c:v>
                  </c:pt>
                  <c:pt idx="5">
                    <c:v>Liviano</c:v>
                  </c:pt>
                  <c:pt idx="6">
                    <c:v>Pesado</c:v>
                  </c:pt>
                  <c:pt idx="7">
                    <c:v>Pesado</c:v>
                  </c:pt>
                </c:lvl>
              </c:multiLvlStrCache>
            </c:multiLvlStrRef>
          </c:cat>
          <c:val>
            <c:numRef>
              <c:f>Hoja1!$E$138:$E$145</c:f>
              <c:numCache>
                <c:formatCode>0%</c:formatCode>
                <c:ptCount val="8"/>
                <c:pt idx="0">
                  <c:v>0.341666666666667</c:v>
                </c:pt>
                <c:pt idx="1">
                  <c:v>0.05</c:v>
                </c:pt>
                <c:pt idx="2">
                  <c:v>0.333333333333333</c:v>
                </c:pt>
                <c:pt idx="3">
                  <c:v>0.175</c:v>
                </c:pt>
                <c:pt idx="4">
                  <c:v>0.0416666666666667</c:v>
                </c:pt>
                <c:pt idx="5">
                  <c:v>0.025</c:v>
                </c:pt>
                <c:pt idx="6">
                  <c:v>0.0</c:v>
                </c:pt>
                <c:pt idx="7">
                  <c:v>0.0449438202247191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datalabelsRange>
                <c15:f>Hoja1!$F$138:$F$145</c15:f>
                <c15:dlblRangeCache>
                  <c:ptCount val="8"/>
                  <c:pt idx="0">
                    <c:v>41 casos</c:v>
                  </c:pt>
                  <c:pt idx="1">
                    <c:v>6 casos</c:v>
                  </c:pt>
                  <c:pt idx="2">
                    <c:v>40 casos</c:v>
                  </c:pt>
                  <c:pt idx="3">
                    <c:v>21 casos</c:v>
                  </c:pt>
                  <c:pt idx="4">
                    <c:v>5 casos</c:v>
                  </c:pt>
                  <c:pt idx="5">
                    <c:v>3 casos</c:v>
                  </c:pt>
                  <c:pt idx="6">
                    <c:v>0 casos</c:v>
                  </c:pt>
                  <c:pt idx="7">
                    <c:v>4 casos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D118-4228-A18C-8EB8017B9C97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</c:dLbls>
        <c:gapWidth val="41"/>
        <c:axId val="2133558168"/>
        <c:axId val="2133561576"/>
      </c:barChart>
      <c:catAx>
        <c:axId val="2133558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3561576"/>
        <c:crosses val="autoZero"/>
        <c:auto val="1"/>
        <c:lblAlgn val="ctr"/>
        <c:lblOffset val="100"/>
        <c:noMultiLvlLbl val="0"/>
      </c:catAx>
      <c:valAx>
        <c:axId val="213356157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133558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Distribución de fallecidos por medio de transporte</a:t>
            </a:r>
          </a:p>
        </c:rich>
      </c:tx>
      <c:layout>
        <c:manualLayout>
          <c:xMode val="edge"/>
          <c:yMode val="edge"/>
          <c:x val="0.153491574025834"/>
          <c:y val="0.0070859463923047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Hoja1!$J$194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  <c:invertIfNegative val="0"/>
          <c:dLbls>
            <c:dLbl>
              <c:idx val="3"/>
              <c:layout>
                <c:manualLayout>
                  <c:x val="0.0"/>
                  <c:y val="-0.0053377076498464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93-4303-88DE-E39A712CB22F}"/>
                </c:ext>
              </c:extLst>
            </c:dLbl>
            <c:dLbl>
              <c:idx val="4"/>
              <c:layout>
                <c:manualLayout>
                  <c:x val="0.00158557808116836"/>
                  <c:y val="0.0037605731247348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E93-4303-88DE-E39A712CB2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Hoja1!$B$195:$B$199</c:f>
              <c:strCache>
                <c:ptCount val="5"/>
                <c:pt idx="0">
                  <c:v>Peatón</c:v>
                </c:pt>
                <c:pt idx="1">
                  <c:v>Usuario de motocicleta</c:v>
                </c:pt>
                <c:pt idx="2">
                  <c:v>Ciclista</c:v>
                </c:pt>
                <c:pt idx="3">
                  <c:v>Usuario de liviano</c:v>
                </c:pt>
                <c:pt idx="4">
                  <c:v>Usuario de carga</c:v>
                </c:pt>
              </c:strCache>
            </c:strRef>
          </c:cat>
          <c:val>
            <c:numRef>
              <c:f>Hoja1!$J$195:$J$199</c:f>
              <c:numCache>
                <c:formatCode>0%</c:formatCode>
                <c:ptCount val="5"/>
                <c:pt idx="0">
                  <c:v>0.448275862068966</c:v>
                </c:pt>
                <c:pt idx="1">
                  <c:v>0.336206896551724</c:v>
                </c:pt>
                <c:pt idx="2">
                  <c:v>0.137931034482759</c:v>
                </c:pt>
                <c:pt idx="3">
                  <c:v>0.0431034482758621</c:v>
                </c:pt>
                <c:pt idx="4">
                  <c:v>0.0344827586206897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5B-4C28-88CB-98064B1E9DB6}"/>
            </c:ext>
          </c:extLst>
        </c:ser>
        <c:ser>
          <c:idx val="1"/>
          <c:order val="1"/>
          <c:tx>
            <c:strRef>
              <c:f>Hoja1!$K$194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invertIfNegative val="0"/>
          <c:dLbls>
            <c:dLbl>
              <c:idx val="3"/>
              <c:layout>
                <c:manualLayout>
                  <c:x val="0.0"/>
                  <c:y val="0.0025464771129510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93-4303-88DE-E39A712CB22F}"/>
                </c:ext>
              </c:extLst>
            </c:dLbl>
            <c:dLbl>
              <c:idx val="4"/>
              <c:layout>
                <c:manualLayout>
                  <c:x val="0.00158557808116836"/>
                  <c:y val="0.0024542296218595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93-4303-88DE-E39A712CB2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Hoja1!$B$195:$B$199</c:f>
              <c:strCache>
                <c:ptCount val="5"/>
                <c:pt idx="0">
                  <c:v>Peatón</c:v>
                </c:pt>
                <c:pt idx="1">
                  <c:v>Usuario de motocicleta</c:v>
                </c:pt>
                <c:pt idx="2">
                  <c:v>Ciclista</c:v>
                </c:pt>
                <c:pt idx="3">
                  <c:v>Usuario de liviano</c:v>
                </c:pt>
                <c:pt idx="4">
                  <c:v>Usuario de carga</c:v>
                </c:pt>
              </c:strCache>
            </c:strRef>
          </c:cat>
          <c:val>
            <c:numRef>
              <c:f>Hoja1!$K$195:$K$199</c:f>
              <c:numCache>
                <c:formatCode>0%</c:formatCode>
                <c:ptCount val="5"/>
                <c:pt idx="0">
                  <c:v>0.333333333333333</c:v>
                </c:pt>
                <c:pt idx="1">
                  <c:v>0.391666666666667</c:v>
                </c:pt>
                <c:pt idx="2">
                  <c:v>0.175</c:v>
                </c:pt>
                <c:pt idx="3">
                  <c:v>0.0666666666666667</c:v>
                </c:pt>
                <c:pt idx="4">
                  <c:v>0.0333333333333333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E5B-4C28-88CB-98064B1E9DB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133623336"/>
        <c:axId val="2133626824"/>
      </c:barChart>
      <c:catAx>
        <c:axId val="2133623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3626824"/>
        <c:crosses val="autoZero"/>
        <c:auto val="1"/>
        <c:lblAlgn val="ctr"/>
        <c:lblOffset val="100"/>
        <c:noMultiLvlLbl val="0"/>
      </c:catAx>
      <c:valAx>
        <c:axId val="213362682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133623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s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dirty="0"/>
              <a:t>Porcentaje de fallecidos por rango de</a:t>
            </a:r>
            <a:r>
              <a:rPr lang="es-CO" baseline="0" dirty="0"/>
              <a:t> edad</a:t>
            </a:r>
            <a:endParaRPr lang="es-CO" dirty="0"/>
          </a:p>
        </c:rich>
      </c:tx>
      <c:layout>
        <c:manualLayout>
          <c:xMode val="edge"/>
          <c:yMode val="edge"/>
          <c:x val="0.175689667162191"/>
          <c:y val="0.0141718927846095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Hoja1!$C$87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Hoja1!$B$88:$B$92</c:f>
              <c:strCache>
                <c:ptCount val="5"/>
                <c:pt idx="0">
                  <c:v>13 o menos años</c:v>
                </c:pt>
                <c:pt idx="1">
                  <c:v>14-28 años</c:v>
                </c:pt>
                <c:pt idx="2">
                  <c:v>29-45 años</c:v>
                </c:pt>
                <c:pt idx="3">
                  <c:v>46-59 años</c:v>
                </c:pt>
                <c:pt idx="4">
                  <c:v>60 o más años</c:v>
                </c:pt>
              </c:strCache>
            </c:strRef>
          </c:cat>
          <c:val>
            <c:numRef>
              <c:f>Hoja1!$C$88:$C$92</c:f>
              <c:numCache>
                <c:formatCode>0%</c:formatCode>
                <c:ptCount val="5"/>
                <c:pt idx="0">
                  <c:v>0.0136986301369863</c:v>
                </c:pt>
                <c:pt idx="1">
                  <c:v>0.388127853881279</c:v>
                </c:pt>
                <c:pt idx="2">
                  <c:v>0.264840182648402</c:v>
                </c:pt>
                <c:pt idx="3">
                  <c:v>0.127853881278539</c:v>
                </c:pt>
                <c:pt idx="4">
                  <c:v>0.205479452054795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E8-4FE1-9622-350580E85D23}"/>
            </c:ext>
          </c:extLst>
        </c:ser>
        <c:ser>
          <c:idx val="1"/>
          <c:order val="1"/>
          <c:tx>
            <c:strRef>
              <c:f>Hoja1!$D$87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Hoja1!$B$88:$B$92</c:f>
              <c:strCache>
                <c:ptCount val="5"/>
                <c:pt idx="0">
                  <c:v>13 o menos años</c:v>
                </c:pt>
                <c:pt idx="1">
                  <c:v>14-28 años</c:v>
                </c:pt>
                <c:pt idx="2">
                  <c:v>29-45 años</c:v>
                </c:pt>
                <c:pt idx="3">
                  <c:v>46-59 años</c:v>
                </c:pt>
                <c:pt idx="4">
                  <c:v>60 o más años</c:v>
                </c:pt>
              </c:strCache>
            </c:strRef>
          </c:cat>
          <c:val>
            <c:numRef>
              <c:f>Hoja1!$D$88:$D$92</c:f>
              <c:numCache>
                <c:formatCode>0%</c:formatCode>
                <c:ptCount val="5"/>
                <c:pt idx="0">
                  <c:v>0.0</c:v>
                </c:pt>
                <c:pt idx="1">
                  <c:v>0.30188679245283</c:v>
                </c:pt>
                <c:pt idx="2">
                  <c:v>0.339622641509434</c:v>
                </c:pt>
                <c:pt idx="3">
                  <c:v>0.188679245283019</c:v>
                </c:pt>
                <c:pt idx="4">
                  <c:v>0.169811320754717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1E8-4FE1-9622-350580E85D2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133718040"/>
        <c:axId val="2133721480"/>
      </c:barChart>
      <c:catAx>
        <c:axId val="2133718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3721480"/>
        <c:crosses val="autoZero"/>
        <c:auto val="1"/>
        <c:lblAlgn val="ctr"/>
        <c:lblOffset val="100"/>
        <c:noMultiLvlLbl val="0"/>
      </c:catAx>
      <c:valAx>
        <c:axId val="213372148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133718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2000"/>
      </a:pPr>
      <a:endParaRPr lang="es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00F0AB-C0C7-4E9C-9838-17687B34A4A2}" type="datetimeFigureOut">
              <a:rPr lang="es-CO" smtClean="0"/>
              <a:t>3/09/20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3A5A4-73C4-4885-89DB-BD743C8AB527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53474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18546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7270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25894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8623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endParaRPr dirty="0"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08214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462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5766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2451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7145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3770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47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8874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3367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e6a697fdf_39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6e6a697fdf_39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9949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86591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8175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36270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07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67590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7384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03441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7808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6577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4813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1867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79BA9-44D2-40C5-8099-27842EE4CB2A}" type="datetimeFigureOut">
              <a:rPr lang="es-CO" smtClean="0"/>
              <a:t>3/09/20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1021A-0689-49A7-A3E2-CC71E7134BFA}" type="slidenum">
              <a:rPr lang="es-CO" smtClean="0"/>
              <a:t>‹Nr.›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1328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63E8FFB1-B2A8-644C-97B3-4FD96B955ABD}"/>
              </a:ext>
            </a:extLst>
          </p:cNvPr>
          <p:cNvSpPr/>
          <p:nvPr/>
        </p:nvSpPr>
        <p:spPr>
          <a:xfrm>
            <a:off x="0" y="22243"/>
            <a:ext cx="12192000" cy="1078494"/>
          </a:xfrm>
          <a:prstGeom prst="rect">
            <a:avLst/>
          </a:prstGeom>
          <a:solidFill>
            <a:srgbClr val="C8D4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03A42E1C-3B29-324D-90BC-A77F7C1D75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1157" y="5918730"/>
            <a:ext cx="3472774" cy="816102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1AD7DF34-6160-8A47-A5E0-F482F9CB4AA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b="1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7" name="Google Shape;88;p1"/>
          <p:cNvSpPr txBox="1">
            <a:spLocks/>
          </p:cNvSpPr>
          <p:nvPr/>
        </p:nvSpPr>
        <p:spPr>
          <a:xfrm>
            <a:off x="1587398" y="2071050"/>
            <a:ext cx="9144000" cy="154432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rgbClr val="4C531E"/>
              </a:buClr>
              <a:buSzPts val="4800"/>
              <a:buFont typeface="Arial Black"/>
              <a:buNone/>
            </a:pPr>
            <a:r>
              <a:rPr lang="es-MX" sz="4800" b="1" dirty="0">
                <a:solidFill>
                  <a:srgbClr val="4C531E"/>
                </a:solidFill>
                <a:latin typeface="Arial Black"/>
                <a:ea typeface="Arial Black"/>
                <a:cs typeface="Arial Black"/>
                <a:sym typeface="Arial Black"/>
              </a:rPr>
              <a:t>Balance siniestralidad enero agosto 2020</a:t>
            </a:r>
            <a:endParaRPr lang="es-MX" sz="1400" b="1" dirty="0">
              <a:solidFill>
                <a:srgbClr val="4C531E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8" name="Google Shape;89;p1"/>
          <p:cNvSpPr txBox="1"/>
          <p:nvPr/>
        </p:nvSpPr>
        <p:spPr>
          <a:xfrm>
            <a:off x="3627867" y="4342286"/>
            <a:ext cx="483576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400" b="1" i="0" u="none" strike="noStrike" cap="none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Cifras preliminares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dirty="0">
                <a:solidFill>
                  <a:srgbClr val="3F3F3F"/>
                </a:solidFill>
              </a:rPr>
              <a:t>septiembre de 2020</a:t>
            </a:r>
            <a:endParaRPr lang="es-CO" sz="2400" b="1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4966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0" y="0"/>
            <a:ext cx="12019200" cy="75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Distribución de fallecidos 20 de marzo a 26 de agosto, comparación con 2019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CuadroTexto 30">
            <a:extLst>
              <a:ext uri="{FF2B5EF4-FFF2-40B4-BE49-F238E27FC236}">
                <a16:creationId xmlns:a16="http://schemas.microsoft.com/office/drawing/2014/main" xmlns="" id="{D02A69D1-EFCB-4CED-BB3B-EAB098A56A16}"/>
              </a:ext>
            </a:extLst>
          </p:cNvPr>
          <p:cNvSpPr txBox="1"/>
          <p:nvPr/>
        </p:nvSpPr>
        <p:spPr>
          <a:xfrm>
            <a:off x="219181" y="6380922"/>
            <a:ext cx="831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Fuente: Secretaría de Movilidad con base en información reportada en CGT y SIGAT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xmlns="" id="{07E834D2-9A3F-40E7-AEFB-C368FF585D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2708739"/>
              </p:ext>
            </p:extLst>
          </p:nvPr>
        </p:nvGraphicFramePr>
        <p:xfrm>
          <a:off x="-197907" y="1130765"/>
          <a:ext cx="8009697" cy="5376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D72334B2-9475-446A-9E0C-84280A161A01}"/>
              </a:ext>
            </a:extLst>
          </p:cNvPr>
          <p:cNvSpPr txBox="1"/>
          <p:nvPr/>
        </p:nvSpPr>
        <p:spPr>
          <a:xfrm>
            <a:off x="7811788" y="1443119"/>
            <a:ext cx="40690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/>
              <a:t>Los </a:t>
            </a:r>
            <a:r>
              <a:rPr lang="es-MX" sz="2400" b="1" dirty="0">
                <a:solidFill>
                  <a:srgbClr val="879225"/>
                </a:solidFill>
              </a:rPr>
              <a:t>usuarios de motocicleta </a:t>
            </a:r>
            <a:r>
              <a:rPr lang="es-MX" sz="2400" dirty="0"/>
              <a:t>durante el periodo de aislamiento fue el actor vial con mayor participación en las muertes por tránsito (39</a:t>
            </a:r>
            <a:r>
              <a:rPr lang="es-MX" sz="2400" dirty="0" smtClean="0"/>
              <a:t>%)</a:t>
            </a:r>
            <a:endParaRPr lang="es-MX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/>
              <a:t>Los </a:t>
            </a:r>
            <a:r>
              <a:rPr lang="es-MX" sz="2400" b="1" dirty="0">
                <a:solidFill>
                  <a:srgbClr val="879225"/>
                </a:solidFill>
              </a:rPr>
              <a:t>ciclistas</a:t>
            </a:r>
            <a:r>
              <a:rPr lang="es-MX" sz="2400" dirty="0">
                <a:solidFill>
                  <a:srgbClr val="879225"/>
                </a:solidFill>
              </a:rPr>
              <a:t> </a:t>
            </a:r>
            <a:r>
              <a:rPr lang="es-MX" sz="2400" dirty="0"/>
              <a:t>han aumentado su participación porcentual de 14% a 18%</a:t>
            </a:r>
            <a:endParaRPr lang="es-CO" sz="2400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xmlns="" id="{4C00727F-E48C-4590-913C-406748A958B9}"/>
              </a:ext>
            </a:extLst>
          </p:cNvPr>
          <p:cNvSpPr/>
          <p:nvPr/>
        </p:nvSpPr>
        <p:spPr>
          <a:xfrm>
            <a:off x="1422550" y="2308388"/>
            <a:ext cx="1665023" cy="15637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xmlns="" id="{2C85F234-39FB-4F58-8676-842A898D6824}"/>
              </a:ext>
            </a:extLst>
          </p:cNvPr>
          <p:cNvSpPr/>
          <p:nvPr/>
        </p:nvSpPr>
        <p:spPr>
          <a:xfrm>
            <a:off x="2974429" y="3500735"/>
            <a:ext cx="1665023" cy="15637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9329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uadroTexto 29">
            <a:extLst>
              <a:ext uri="{FF2B5EF4-FFF2-40B4-BE49-F238E27FC236}">
                <a16:creationId xmlns:a16="http://schemas.microsoft.com/office/drawing/2014/main" xmlns="" id="{C799D672-1A6C-4EF8-80AB-A3533E06833A}"/>
              </a:ext>
            </a:extLst>
          </p:cNvPr>
          <p:cNvSpPr txBox="1"/>
          <p:nvPr/>
        </p:nvSpPr>
        <p:spPr>
          <a:xfrm>
            <a:off x="8198127" y="1600251"/>
            <a:ext cx="39938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/>
              <a:t>Menores de 14 años fallecidos en el aislamiento</a:t>
            </a:r>
            <a:endParaRPr lang="es-CO" sz="2800" dirty="0"/>
          </a:p>
        </p:txBody>
      </p:sp>
      <p:sp>
        <p:nvSpPr>
          <p:cNvPr id="131" name="Google Shape;131;g6e6a697fdf_39_4"/>
          <p:cNvSpPr txBox="1"/>
          <p:nvPr/>
        </p:nvSpPr>
        <p:spPr>
          <a:xfrm>
            <a:off x="0" y="0"/>
            <a:ext cx="12019200" cy="75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Fallecidos 20 de marzo a 26 de agosto de 2020, PRELIMINAR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CuadroTexto 28">
            <a:extLst>
              <a:ext uri="{FF2B5EF4-FFF2-40B4-BE49-F238E27FC236}">
                <a16:creationId xmlns:a16="http://schemas.microsoft.com/office/drawing/2014/main" xmlns="" id="{86151356-BA10-4B83-AF1E-24F0197570BD}"/>
              </a:ext>
            </a:extLst>
          </p:cNvPr>
          <p:cNvSpPr txBox="1"/>
          <p:nvPr/>
        </p:nvSpPr>
        <p:spPr>
          <a:xfrm>
            <a:off x="9076171" y="621023"/>
            <a:ext cx="26652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cero</a:t>
            </a:r>
            <a:endParaRPr lang="es-CO" sz="8000" b="1" dirty="0">
              <a:solidFill>
                <a:srgbClr val="BED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xmlns="" id="{D8FFC2D0-944C-4637-B413-1C41FEB77429}"/>
              </a:ext>
            </a:extLst>
          </p:cNvPr>
          <p:cNvSpPr txBox="1"/>
          <p:nvPr/>
        </p:nvSpPr>
        <p:spPr>
          <a:xfrm>
            <a:off x="8269960" y="3396871"/>
            <a:ext cx="36754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6 de 10</a:t>
            </a:r>
            <a:endParaRPr lang="es-CO" sz="5400" b="1" dirty="0">
              <a:solidFill>
                <a:srgbClr val="BED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xmlns="" id="{94F125BE-9FF3-4571-A515-653FDFF53EDE}"/>
              </a:ext>
            </a:extLst>
          </p:cNvPr>
          <p:cNvSpPr txBox="1"/>
          <p:nvPr/>
        </p:nvSpPr>
        <p:spPr>
          <a:xfrm>
            <a:off x="8505411" y="4125703"/>
            <a:ext cx="33793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/>
              <a:t>Fallecidos durante el aislamiento son personas entre 29 y 59 años</a:t>
            </a:r>
            <a:endParaRPr lang="es-CO" sz="2800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xmlns="" id="{D02A69D1-EFCB-4CED-BB3B-EAB098A56A16}"/>
              </a:ext>
            </a:extLst>
          </p:cNvPr>
          <p:cNvSpPr txBox="1"/>
          <p:nvPr/>
        </p:nvSpPr>
        <p:spPr>
          <a:xfrm>
            <a:off x="219181" y="6380922"/>
            <a:ext cx="831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Fuente: Secretaría de Movilidad con base en información reportada en CGT y SIGAT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xmlns="" id="{F6D1AAE2-ACD7-4C56-AB6F-2A9751CAD5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427390"/>
              </p:ext>
            </p:extLst>
          </p:nvPr>
        </p:nvGraphicFramePr>
        <p:xfrm>
          <a:off x="243686" y="724170"/>
          <a:ext cx="8009697" cy="5376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Elipse 1">
            <a:extLst>
              <a:ext uri="{FF2B5EF4-FFF2-40B4-BE49-F238E27FC236}">
                <a16:creationId xmlns:a16="http://schemas.microsoft.com/office/drawing/2014/main" xmlns="" id="{21E6FCC7-73F9-41E7-9760-B7F285F2E4D1}"/>
              </a:ext>
            </a:extLst>
          </p:cNvPr>
          <p:cNvSpPr/>
          <p:nvPr/>
        </p:nvSpPr>
        <p:spPr>
          <a:xfrm>
            <a:off x="3411698" y="1833654"/>
            <a:ext cx="1665023" cy="15637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xmlns="" id="{16BF8650-FB2D-4772-87CE-DF395A7BB943}"/>
              </a:ext>
            </a:extLst>
          </p:cNvPr>
          <p:cNvSpPr/>
          <p:nvPr/>
        </p:nvSpPr>
        <p:spPr>
          <a:xfrm>
            <a:off x="4995703" y="2914147"/>
            <a:ext cx="1665023" cy="15637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6748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0" y="0"/>
            <a:ext cx="12019200" cy="75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Análisis de fatalidades por horas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uadroTexto 34">
            <a:extLst>
              <a:ext uri="{FF2B5EF4-FFF2-40B4-BE49-F238E27FC236}">
                <a16:creationId xmlns:a16="http://schemas.microsoft.com/office/drawing/2014/main" xmlns="" id="{D8FFC2D0-944C-4637-B413-1C41FEB77429}"/>
              </a:ext>
            </a:extLst>
          </p:cNvPr>
          <p:cNvSpPr txBox="1"/>
          <p:nvPr/>
        </p:nvSpPr>
        <p:spPr>
          <a:xfrm>
            <a:off x="9144000" y="351693"/>
            <a:ext cx="29437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8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48%</a:t>
            </a:r>
            <a:endParaRPr lang="es-CO" sz="8800" b="1" dirty="0">
              <a:solidFill>
                <a:srgbClr val="BED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xmlns="" id="{94F125BE-9FF3-4571-A515-653FDFF53EDE}"/>
              </a:ext>
            </a:extLst>
          </p:cNvPr>
          <p:cNvSpPr txBox="1"/>
          <p:nvPr/>
        </p:nvSpPr>
        <p:spPr>
          <a:xfrm>
            <a:off x="8159262" y="1741397"/>
            <a:ext cx="39285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De fallecidos durante el aislamiento ocurren </a:t>
            </a:r>
            <a:r>
              <a:rPr lang="es-MX" sz="2400" b="1" dirty="0" smtClean="0"/>
              <a:t>entre las </a:t>
            </a:r>
          </a:p>
          <a:p>
            <a:pPr algn="ctr"/>
            <a:r>
              <a:rPr lang="es-MX" sz="2400" b="1" dirty="0" smtClean="0"/>
              <a:t>6 </a:t>
            </a:r>
            <a:r>
              <a:rPr lang="es-MX" sz="2400" b="1" dirty="0"/>
              <a:t>pm y las 6 am</a:t>
            </a:r>
            <a:endParaRPr lang="es-CO" sz="2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8D51E224-F290-4FCE-B967-677F24268281}"/>
              </a:ext>
            </a:extLst>
          </p:cNvPr>
          <p:cNvSpPr txBox="1"/>
          <p:nvPr/>
        </p:nvSpPr>
        <p:spPr>
          <a:xfrm>
            <a:off x="188070" y="5953720"/>
            <a:ext cx="8311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Fuente: Secretaría de Movilidad</a:t>
            </a:r>
          </a:p>
          <a:p>
            <a:r>
              <a:rPr lang="es-CO" sz="1400" dirty="0"/>
              <a:t>Aislamiento entre el 20 de marzo y el 26 de agosto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xmlns="" id="{430E238B-CE5A-41B7-86EB-629B6900D3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0544424"/>
              </p:ext>
            </p:extLst>
          </p:nvPr>
        </p:nvGraphicFramePr>
        <p:xfrm>
          <a:off x="325255" y="956017"/>
          <a:ext cx="6841380" cy="4794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Elipse 2">
            <a:extLst>
              <a:ext uri="{FF2B5EF4-FFF2-40B4-BE49-F238E27FC236}">
                <a16:creationId xmlns:a16="http://schemas.microsoft.com/office/drawing/2014/main" xmlns="" id="{BF35C9E4-4DD9-4E3F-8719-CE5107784C26}"/>
              </a:ext>
            </a:extLst>
          </p:cNvPr>
          <p:cNvSpPr/>
          <p:nvPr/>
        </p:nvSpPr>
        <p:spPr>
          <a:xfrm>
            <a:off x="5424891" y="1107137"/>
            <a:ext cx="1665023" cy="156375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D781E62-9BED-4452-B057-ADD41B85AAB7}"/>
              </a:ext>
            </a:extLst>
          </p:cNvPr>
          <p:cNvSpPr txBox="1"/>
          <p:nvPr/>
        </p:nvSpPr>
        <p:spPr>
          <a:xfrm>
            <a:off x="9144000" y="3361935"/>
            <a:ext cx="26575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8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35%</a:t>
            </a:r>
            <a:endParaRPr lang="es-CO" sz="8800" b="1" dirty="0">
              <a:solidFill>
                <a:srgbClr val="BED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7A74B55E-4337-4D84-B2EB-D56EB3546D4D}"/>
              </a:ext>
            </a:extLst>
          </p:cNvPr>
          <p:cNvSpPr txBox="1"/>
          <p:nvPr/>
        </p:nvSpPr>
        <p:spPr>
          <a:xfrm>
            <a:off x="8060788" y="4526775"/>
            <a:ext cx="3943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De fallecidos durante el aislamiento ocurren </a:t>
            </a:r>
            <a:r>
              <a:rPr lang="es-MX" sz="2400" b="1" dirty="0" smtClean="0"/>
              <a:t>entre las </a:t>
            </a:r>
            <a:r>
              <a:rPr lang="es-MX" sz="2400" b="1" dirty="0"/>
              <a:t>6 pm y la media noche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1140341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86400" y="149316"/>
            <a:ext cx="12019200" cy="75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Fallecidos 2019-2020, comparación aislamiento preventivo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CuadroTexto 30">
            <a:extLst>
              <a:ext uri="{FF2B5EF4-FFF2-40B4-BE49-F238E27FC236}">
                <a16:creationId xmlns:a16="http://schemas.microsoft.com/office/drawing/2014/main" xmlns="" id="{D02A69D1-EFCB-4CED-BB3B-EAB098A56A16}"/>
              </a:ext>
            </a:extLst>
          </p:cNvPr>
          <p:cNvSpPr txBox="1"/>
          <p:nvPr/>
        </p:nvSpPr>
        <p:spPr>
          <a:xfrm>
            <a:off x="219181" y="6380922"/>
            <a:ext cx="831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Fuente: Secretaría de Movilidad con base en información reportada en CGT y SIGAT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BC8FBEBB-F40F-4A02-933D-B99F4AEB8459}"/>
              </a:ext>
            </a:extLst>
          </p:cNvPr>
          <p:cNvSpPr txBox="1"/>
          <p:nvPr/>
        </p:nvSpPr>
        <p:spPr>
          <a:xfrm>
            <a:off x="9491644" y="1183674"/>
            <a:ext cx="16779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5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5</a:t>
            </a:r>
            <a:endParaRPr lang="es-CO" sz="11500" b="1" dirty="0">
              <a:solidFill>
                <a:srgbClr val="BED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2EEEFC64-25B4-4C68-966C-7E20F7102623}"/>
              </a:ext>
            </a:extLst>
          </p:cNvPr>
          <p:cNvSpPr txBox="1"/>
          <p:nvPr/>
        </p:nvSpPr>
        <p:spPr>
          <a:xfrm>
            <a:off x="8558574" y="2651637"/>
            <a:ext cx="3544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Vidas salvadas por </a:t>
            </a:r>
            <a:r>
              <a:rPr lang="es-MX" sz="2800" b="1" dirty="0" smtClean="0"/>
              <a:t>semana</a:t>
            </a:r>
          </a:p>
          <a:p>
            <a:r>
              <a:rPr lang="es-MX" sz="2000" b="1" dirty="0" smtClean="0"/>
              <a:t> </a:t>
            </a:r>
            <a:r>
              <a:rPr lang="es-MX" sz="2000" dirty="0"/>
              <a:t>frente al promedio por semana en 2019</a:t>
            </a:r>
            <a:endParaRPr lang="es-CO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DB14D965-06D5-4E8A-9163-E1DB93C47364}"/>
              </a:ext>
            </a:extLst>
          </p:cNvPr>
          <p:cNvSpPr txBox="1"/>
          <p:nvPr/>
        </p:nvSpPr>
        <p:spPr>
          <a:xfrm>
            <a:off x="8176458" y="4322126"/>
            <a:ext cx="22036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7200" b="1" dirty="0">
                <a:solidFill>
                  <a:schemeClr val="accent6">
                    <a:lumMod val="50000"/>
                  </a:schemeClr>
                </a:solidFill>
                <a:latin typeface="Bahnschrift SemiBold" panose="020B0502040204020203" pitchFamily="34" charset="0"/>
              </a:rPr>
              <a:t>49%</a:t>
            </a:r>
            <a:endParaRPr lang="es-CO" sz="7200" b="1" dirty="0">
              <a:solidFill>
                <a:schemeClr val="accent6">
                  <a:lumMod val="50000"/>
                </a:schemeClr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xmlns="" id="{120CCFE6-F519-4520-89DF-4BCE18EDB9C5}"/>
              </a:ext>
            </a:extLst>
          </p:cNvPr>
          <p:cNvSpPr txBox="1"/>
          <p:nvPr/>
        </p:nvSpPr>
        <p:spPr>
          <a:xfrm>
            <a:off x="10846191" y="4289491"/>
            <a:ext cx="13458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/>
              <a:t>frente al promedio semanal 2019</a:t>
            </a:r>
            <a:endParaRPr lang="es-CO" sz="18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ED3F8E84-3882-45E7-9D30-C917E68EAF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585" y="1364669"/>
            <a:ext cx="7175614" cy="4383404"/>
          </a:xfrm>
          <a:prstGeom prst="rect">
            <a:avLst/>
          </a:prstGeom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xmlns="" id="{4052C6C7-4F32-4460-8E17-0C64309A1263}"/>
              </a:ext>
            </a:extLst>
          </p:cNvPr>
          <p:cNvSpPr/>
          <p:nvPr/>
        </p:nvSpPr>
        <p:spPr>
          <a:xfrm>
            <a:off x="6477262" y="2214849"/>
            <a:ext cx="1665023" cy="15637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Flecha abajo 17"/>
          <p:cNvSpPr/>
          <p:nvPr/>
        </p:nvSpPr>
        <p:spPr>
          <a:xfrm>
            <a:off x="10044164" y="4504765"/>
            <a:ext cx="798015" cy="80324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800"/>
          </a:p>
        </p:txBody>
      </p:sp>
    </p:spTree>
    <p:extLst>
      <p:ext uri="{BB962C8B-B14F-4D97-AF65-F5344CB8AC3E}">
        <p14:creationId xmlns:p14="http://schemas.microsoft.com/office/powerpoint/2010/main" val="156554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31" b="5161"/>
          <a:stretch/>
        </p:blipFill>
        <p:spPr>
          <a:xfrm>
            <a:off x="530943" y="105530"/>
            <a:ext cx="11472988" cy="6752470"/>
          </a:xfrm>
          <a:prstGeom prst="rect">
            <a:avLst/>
          </a:prstGeom>
        </p:spPr>
      </p:pic>
      <p:sp>
        <p:nvSpPr>
          <p:cNvPr id="31" name="CuadroTexto 30">
            <a:extLst>
              <a:ext uri="{FF2B5EF4-FFF2-40B4-BE49-F238E27FC236}">
                <a16:creationId xmlns:a16="http://schemas.microsoft.com/office/drawing/2014/main" xmlns="" id="{D02A69D1-EFCB-4CED-BB3B-EAB098A56A16}"/>
              </a:ext>
            </a:extLst>
          </p:cNvPr>
          <p:cNvSpPr txBox="1"/>
          <p:nvPr/>
        </p:nvSpPr>
        <p:spPr>
          <a:xfrm>
            <a:off x="3257348" y="5992195"/>
            <a:ext cx="8311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200" dirty="0"/>
              <a:t>Fuente: Secretaría de Movilidad con base en información reportada en CGT y SIGAT</a:t>
            </a:r>
          </a:p>
        </p:txBody>
      </p:sp>
    </p:spTree>
    <p:extLst>
      <p:ext uri="{BB962C8B-B14F-4D97-AF65-F5344CB8AC3E}">
        <p14:creationId xmlns:p14="http://schemas.microsoft.com/office/powerpoint/2010/main" val="3812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86400" y="149316"/>
            <a:ext cx="12019200" cy="75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Retos de seguridad vial en la “nueva normalidad”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B2229CC1-39D9-45CF-89C2-ADB88F3064CA}"/>
              </a:ext>
            </a:extLst>
          </p:cNvPr>
          <p:cNvSpPr txBox="1"/>
          <p:nvPr/>
        </p:nvSpPr>
        <p:spPr>
          <a:xfrm>
            <a:off x="245472" y="960892"/>
            <a:ext cx="1131311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Mantener la tendencia de reducción de muertes por siniestros </a:t>
            </a:r>
            <a:r>
              <a:rPr lang="es-CO" sz="2400" dirty="0" smtClean="0"/>
              <a:t>viales anual</a:t>
            </a:r>
            <a:endParaRPr lang="es-C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Gestionar la velocidad especialmente para los motociclistas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 smtClean="0"/>
              <a:t>Mayor </a:t>
            </a:r>
            <a:r>
              <a:rPr lang="es-CO" sz="2400" dirty="0" err="1"/>
              <a:t>c</a:t>
            </a:r>
            <a:r>
              <a:rPr lang="es-CO" sz="2400" dirty="0" err="1" smtClean="0"/>
              <a:t>icloinfraestructura</a:t>
            </a:r>
            <a:r>
              <a:rPr lang="es-CO" sz="2400" dirty="0" smtClean="0"/>
              <a:t> </a:t>
            </a:r>
            <a:r>
              <a:rPr lang="es-CO" sz="2400" dirty="0"/>
              <a:t>de calidad y servicios complementarios, que protegen a los ciclo usuarios y brindan una mejor experiencia de </a:t>
            </a:r>
            <a:r>
              <a:rPr lang="es-CO" sz="2400" dirty="0" smtClean="0"/>
              <a:t>viaje</a:t>
            </a:r>
          </a:p>
          <a:p>
            <a:endParaRPr lang="es-C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Mejorar condiciones de </a:t>
            </a:r>
            <a:r>
              <a:rPr lang="es-CO" sz="2400" dirty="0" err="1"/>
              <a:t>caminabilidad</a:t>
            </a:r>
            <a:r>
              <a:rPr lang="es-CO" sz="2400" dirty="0"/>
              <a:t> en la ciudad en zonas de alta afluencia peatonal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/>
              <a:t>Lograr que los viajes “perdidos” en </a:t>
            </a:r>
            <a:r>
              <a:rPr lang="es-ES" sz="2400" dirty="0" err="1" smtClean="0"/>
              <a:t>TrPu</a:t>
            </a:r>
            <a:r>
              <a:rPr lang="es-ES" sz="2400" dirty="0" smtClean="0"/>
              <a:t> </a:t>
            </a:r>
            <a:r>
              <a:rPr lang="es-ES" sz="2400" dirty="0"/>
              <a:t>migren </a:t>
            </a:r>
            <a:r>
              <a:rPr lang="es-ES" sz="2400" dirty="0" smtClean="0"/>
              <a:t>a otros modos sostenibles como </a:t>
            </a:r>
            <a:r>
              <a:rPr lang="es-ES" sz="2400" dirty="0"/>
              <a:t>viajes peatonales, en bicicleta o </a:t>
            </a:r>
            <a:r>
              <a:rPr lang="es-ES" sz="2400" dirty="0" err="1"/>
              <a:t>micromovilidad</a:t>
            </a:r>
            <a:r>
              <a:rPr lang="es-ES" sz="2400" dirty="0"/>
              <a:t> (evitar que migren a motocicleta o auto</a:t>
            </a:r>
            <a:r>
              <a:rPr lang="es-ES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 smtClean="0"/>
              <a:t>Resaltar el </a:t>
            </a:r>
            <a:r>
              <a:rPr lang="es-CO" sz="2400" dirty="0"/>
              <a:t>valor </a:t>
            </a:r>
            <a:r>
              <a:rPr lang="es-CO" sz="2400" dirty="0" smtClean="0"/>
              <a:t>y la protección de </a:t>
            </a:r>
            <a:r>
              <a:rPr lang="es-CO" sz="2400" dirty="0"/>
              <a:t>la vida </a:t>
            </a:r>
            <a:r>
              <a:rPr lang="es-CO" sz="2400" dirty="0" smtClean="0"/>
              <a:t>ganado por </a:t>
            </a:r>
            <a:r>
              <a:rPr lang="es-CO" sz="2400" dirty="0"/>
              <a:t>la </a:t>
            </a:r>
            <a:r>
              <a:rPr lang="es-CO" sz="2400" dirty="0" smtClean="0"/>
              <a:t>pandemia para reforzar los mensajes de seguridad vial. 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11473683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0" y="0"/>
            <a:ext cx="12019200" cy="75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Acciones de seguridad vial en la “nueva normalidad”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B2229CC1-39D9-45CF-89C2-ADB88F3064CA}"/>
              </a:ext>
            </a:extLst>
          </p:cNvPr>
          <p:cNvSpPr txBox="1"/>
          <p:nvPr/>
        </p:nvSpPr>
        <p:spPr>
          <a:xfrm>
            <a:off x="225472" y="779114"/>
            <a:ext cx="110275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/>
              <a:t>Reforzar estrategia de </a:t>
            </a:r>
            <a:r>
              <a:rPr lang="es-CO" sz="2400" dirty="0" smtClean="0"/>
              <a:t>control en vía al exceso de velocidad</a:t>
            </a:r>
            <a:endParaRPr lang="es-CO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/>
              <a:t>Más </a:t>
            </a:r>
            <a:r>
              <a:rPr lang="es-CO" sz="2400" dirty="0" err="1"/>
              <a:t>ciclorrutas</a:t>
            </a:r>
            <a:r>
              <a:rPr lang="es-CO" sz="2400" dirty="0"/>
              <a:t> y con mejor señalización e información: 66 km en </a:t>
            </a:r>
            <a:r>
              <a:rPr lang="es-CO" sz="2400" dirty="0" smtClean="0"/>
              <a:t>2020; 280km a 2023</a:t>
            </a:r>
            <a:endParaRPr lang="es-CO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/>
              <a:t>Adecuación de espacios peatonales a través de medidas de tráfico </a:t>
            </a:r>
            <a:r>
              <a:rPr lang="es-CO" sz="2400" dirty="0" smtClean="0"/>
              <a:t>calmado, barrios vitales y </a:t>
            </a:r>
            <a:r>
              <a:rPr lang="es-CO" sz="2400" dirty="0"/>
              <a:t>peatonalizaciones en el marco de “Bogotá a cielo abierto</a:t>
            </a:r>
            <a:r>
              <a:rPr lang="es-CO" sz="2400" dirty="0" smtClean="0"/>
              <a:t>”</a:t>
            </a:r>
            <a:endParaRPr lang="es-CO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/>
              <a:t>Jornadas de sensibilización en vía para todos los actores </a:t>
            </a:r>
            <a:r>
              <a:rPr lang="es-CO" sz="2400" dirty="0" smtClean="0"/>
              <a:t>viales, en especial a motociclistas y ciclistas </a:t>
            </a:r>
            <a:r>
              <a:rPr lang="es-CO" sz="2400" b="1" dirty="0" smtClean="0"/>
              <a:t>novatos</a:t>
            </a:r>
            <a:endParaRPr lang="es-CO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 smtClean="0"/>
              <a:t>Cursos </a:t>
            </a:r>
            <a:r>
              <a:rPr lang="es-CO" sz="2400" dirty="0"/>
              <a:t>virtuales (teóricos) de seguridad vial para </a:t>
            </a:r>
            <a:r>
              <a:rPr lang="es-CO" sz="2400" dirty="0" smtClean="0"/>
              <a:t>motociclistas. </a:t>
            </a:r>
            <a:endParaRPr lang="es-CO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/>
              <a:t>Campaña masiva de comunicación y cultura ciudadana en seguridad vial para </a:t>
            </a:r>
            <a:r>
              <a:rPr lang="es-CO" sz="2400" dirty="0" smtClean="0"/>
              <a:t>domiciliarios</a:t>
            </a:r>
            <a:endParaRPr lang="es-CO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/>
              <a:t>Estrategia de comunicación sobre las nuevas reglas de movilidad de la ciudad con énfasis en seguridad </a:t>
            </a:r>
            <a:r>
              <a:rPr lang="es-CO" sz="2400" dirty="0" smtClean="0"/>
              <a:t>vial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rgbClr val="262626"/>
                </a:solidFill>
                <a:ea typeface="Arial"/>
                <a:cs typeface="Arial"/>
                <a:sym typeface="Arial"/>
              </a:rPr>
              <a:t>M</a:t>
            </a:r>
            <a:r>
              <a:rPr lang="es-CO" sz="2400" dirty="0" smtClean="0">
                <a:solidFill>
                  <a:srgbClr val="262626"/>
                </a:solidFill>
                <a:ea typeface="Arial"/>
                <a:cs typeface="Arial"/>
                <a:sym typeface="Arial"/>
              </a:rPr>
              <a:t>ejorar eficiencia en </a:t>
            </a:r>
            <a:r>
              <a:rPr lang="es-CO" sz="2400" b="1" dirty="0">
                <a:solidFill>
                  <a:srgbClr val="262626"/>
                </a:solidFill>
                <a:ea typeface="Arial"/>
                <a:cs typeface="Arial"/>
                <a:sym typeface="Arial"/>
              </a:rPr>
              <a:t>14 corredores </a:t>
            </a:r>
            <a:r>
              <a:rPr lang="es-CO" sz="2400" b="1" dirty="0" smtClean="0">
                <a:solidFill>
                  <a:srgbClr val="262626"/>
                </a:solidFill>
                <a:ea typeface="Arial"/>
                <a:cs typeface="Arial"/>
                <a:sym typeface="Arial"/>
              </a:rPr>
              <a:t>estratégicos</a:t>
            </a:r>
            <a:r>
              <a:rPr lang="es-CO" sz="2400" dirty="0">
                <a:solidFill>
                  <a:srgbClr val="262626"/>
                </a:solidFill>
                <a:ea typeface="Arial"/>
                <a:cs typeface="Arial"/>
                <a:sym typeface="Arial"/>
              </a:rPr>
              <a:t> </a:t>
            </a:r>
            <a:r>
              <a:rPr lang="es-CO" sz="2400" dirty="0" smtClean="0">
                <a:solidFill>
                  <a:srgbClr val="262626"/>
                </a:solidFill>
                <a:ea typeface="Arial"/>
                <a:cs typeface="Arial"/>
                <a:sym typeface="Arial"/>
              </a:rPr>
              <a:t>de la ciudad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400" dirty="0" smtClean="0"/>
              <a:t>Reglamentación de </a:t>
            </a:r>
            <a:r>
              <a:rPr lang="es-CO" sz="2400" dirty="0"/>
              <a:t>horarios de Cargue y Descargue para avanzar hacia una Bogotá 24 horas </a:t>
            </a:r>
            <a:r>
              <a:rPr lang="es-CO" sz="2400" dirty="0" smtClean="0">
                <a:solidFill>
                  <a:srgbClr val="262626"/>
                </a:solidFill>
                <a:cs typeface="Arial"/>
                <a:sym typeface="Arial"/>
              </a:rPr>
              <a:t>(horarios no convencionales)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790818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0" y="0"/>
            <a:ext cx="12019200" cy="75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Fallecidos enero-agosto 2019-2020, PRELIMINAR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CuadroTexto 30"/>
          <p:cNvSpPr txBox="1"/>
          <p:nvPr/>
        </p:nvSpPr>
        <p:spPr>
          <a:xfrm>
            <a:off x="9091480" y="1030169"/>
            <a:ext cx="24537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8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114</a:t>
            </a:r>
            <a:endParaRPr lang="es-CO" sz="8800" b="1" dirty="0">
              <a:solidFill>
                <a:srgbClr val="BED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8782565" y="2163074"/>
            <a:ext cx="3221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Vidas salvadas </a:t>
            </a:r>
            <a:r>
              <a:rPr lang="es-MX" sz="2000" dirty="0"/>
              <a:t>entre enero y agosto de 2020 frente a 2019</a:t>
            </a:r>
            <a:endParaRPr lang="es-CO" sz="2000" dirty="0"/>
          </a:p>
        </p:txBody>
      </p:sp>
      <p:sp>
        <p:nvSpPr>
          <p:cNvPr id="33" name="CuadroTexto 32"/>
          <p:cNvSpPr txBox="1"/>
          <p:nvPr/>
        </p:nvSpPr>
        <p:spPr>
          <a:xfrm>
            <a:off x="9586970" y="3185378"/>
            <a:ext cx="26050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solidFill>
                  <a:srgbClr val="7A924D"/>
                </a:solidFill>
                <a:latin typeface="Bahnschrift SemiBold" panose="020B0502040204020203" pitchFamily="34" charset="0"/>
              </a:rPr>
              <a:t>35%</a:t>
            </a:r>
            <a:endParaRPr lang="es-CO" sz="8000" b="1" dirty="0">
              <a:solidFill>
                <a:srgbClr val="7A924D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4" name="CuadroTexto 33"/>
          <p:cNvSpPr txBox="1"/>
          <p:nvPr/>
        </p:nvSpPr>
        <p:spPr>
          <a:xfrm>
            <a:off x="9586970" y="4228285"/>
            <a:ext cx="2173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/>
              <a:t>frente a 2019</a:t>
            </a:r>
            <a:endParaRPr lang="es-CO" sz="2000" dirty="0"/>
          </a:p>
        </p:txBody>
      </p:sp>
      <p:sp>
        <p:nvSpPr>
          <p:cNvPr id="15" name="Flecha abajo 14"/>
          <p:cNvSpPr/>
          <p:nvPr/>
        </p:nvSpPr>
        <p:spPr>
          <a:xfrm>
            <a:off x="8797835" y="3488226"/>
            <a:ext cx="798015" cy="80324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800"/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xmlns="" id="{90D55A24-2B01-4059-89A5-1064B67747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7402613"/>
              </p:ext>
            </p:extLst>
          </p:nvPr>
        </p:nvGraphicFramePr>
        <p:xfrm>
          <a:off x="304800" y="1073426"/>
          <a:ext cx="6907973" cy="5049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3BCC881A-A273-4E22-88DD-F9B92CFAF28B}"/>
              </a:ext>
            </a:extLst>
          </p:cNvPr>
          <p:cNvSpPr txBox="1"/>
          <p:nvPr/>
        </p:nvSpPr>
        <p:spPr>
          <a:xfrm>
            <a:off x="1497495" y="6228523"/>
            <a:ext cx="5715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* Datos de agosto de 2020 proyectado con base en información cargada a 31 de agosto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912656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-14967" y="28222"/>
            <a:ext cx="12019200" cy="773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Peatones fallecidos enero-agosto 2019-2020, </a:t>
            </a:r>
          </a:p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PRELIMINAR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CuadroTexto 30"/>
          <p:cNvSpPr txBox="1"/>
          <p:nvPr/>
        </p:nvSpPr>
        <p:spPr>
          <a:xfrm>
            <a:off x="8797835" y="989555"/>
            <a:ext cx="32060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73</a:t>
            </a:r>
            <a:endParaRPr lang="es-CO" sz="8800" b="1" dirty="0">
              <a:solidFill>
                <a:srgbClr val="BED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9601463" y="3201336"/>
            <a:ext cx="25055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solidFill>
                  <a:srgbClr val="7A924D"/>
                </a:solidFill>
                <a:latin typeface="Bahnschrift SemiBold" panose="020B0502040204020203" pitchFamily="34" charset="0"/>
              </a:rPr>
              <a:t>48%</a:t>
            </a:r>
            <a:endParaRPr lang="es-CO" sz="8000" b="1" dirty="0">
              <a:solidFill>
                <a:srgbClr val="7A924D"/>
              </a:solidFill>
              <a:latin typeface="Bahnschrift SemiBold" panose="020B0502040204020203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xmlns="" id="{63DD8964-AD3E-4179-9B0B-4597487937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4731451"/>
              </p:ext>
            </p:extLst>
          </p:nvPr>
        </p:nvGraphicFramePr>
        <p:xfrm>
          <a:off x="97278" y="1132063"/>
          <a:ext cx="6978481" cy="4980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80B31EFC-8BFB-4C41-A9A3-F74C2173C312}"/>
              </a:ext>
            </a:extLst>
          </p:cNvPr>
          <p:cNvSpPr txBox="1"/>
          <p:nvPr/>
        </p:nvSpPr>
        <p:spPr>
          <a:xfrm>
            <a:off x="1497495" y="6228523"/>
            <a:ext cx="5715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* Datos de agosto de 2020 proyectado con base en información cargada a 31 de agosto</a:t>
            </a:r>
            <a:endParaRPr lang="es-ES" sz="1200" dirty="0"/>
          </a:p>
        </p:txBody>
      </p:sp>
      <p:sp>
        <p:nvSpPr>
          <p:cNvPr id="14" name="Flecha abajo 13"/>
          <p:cNvSpPr/>
          <p:nvPr/>
        </p:nvSpPr>
        <p:spPr>
          <a:xfrm>
            <a:off x="8797835" y="3488226"/>
            <a:ext cx="798015" cy="80324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800"/>
          </a:p>
        </p:txBody>
      </p:sp>
      <p:sp>
        <p:nvSpPr>
          <p:cNvPr id="15" name="CuadroTexto 14"/>
          <p:cNvSpPr txBox="1"/>
          <p:nvPr/>
        </p:nvSpPr>
        <p:spPr>
          <a:xfrm>
            <a:off x="8782565" y="2163074"/>
            <a:ext cx="3221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Vidas salvadas </a:t>
            </a:r>
            <a:r>
              <a:rPr lang="es-MX" sz="2000" dirty="0"/>
              <a:t>entre enero y agosto de 2020 frente a 2019</a:t>
            </a:r>
            <a:endParaRPr lang="es-CO" sz="20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9586970" y="4228285"/>
            <a:ext cx="2173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/>
              <a:t>frente a 2019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191423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-1" y="0"/>
            <a:ext cx="11782697" cy="10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Jóvenes (14-28 años) fallecidos enero-agosto 2019-2020, PRELIMINAR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9155466E-48C0-4D5A-8077-BF82DE38E799}"/>
              </a:ext>
            </a:extLst>
          </p:cNvPr>
          <p:cNvSpPr txBox="1"/>
          <p:nvPr/>
        </p:nvSpPr>
        <p:spPr>
          <a:xfrm>
            <a:off x="8797834" y="1051401"/>
            <a:ext cx="32060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45</a:t>
            </a:r>
            <a:endParaRPr lang="es-CO" sz="8800" b="1" dirty="0">
              <a:solidFill>
                <a:srgbClr val="BED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xmlns="" id="{544507D6-AAE0-4B02-A210-63AF0588BD5B}"/>
              </a:ext>
            </a:extLst>
          </p:cNvPr>
          <p:cNvSpPr txBox="1"/>
          <p:nvPr/>
        </p:nvSpPr>
        <p:spPr>
          <a:xfrm>
            <a:off x="9553041" y="3174318"/>
            <a:ext cx="24508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solidFill>
                  <a:srgbClr val="7A924D"/>
                </a:solidFill>
                <a:latin typeface="Bahnschrift SemiBold" panose="020B0502040204020203" pitchFamily="34" charset="0"/>
              </a:rPr>
              <a:t>39%</a:t>
            </a:r>
            <a:endParaRPr lang="es-CO" sz="8000" b="1" dirty="0">
              <a:solidFill>
                <a:srgbClr val="7A924D"/>
              </a:solidFill>
              <a:latin typeface="Bahnschrift SemiBold" panose="020B0502040204020203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xmlns="" id="{69204CBE-49C1-4817-ADBF-29DFD1D308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9779458"/>
              </p:ext>
            </p:extLst>
          </p:nvPr>
        </p:nvGraphicFramePr>
        <p:xfrm>
          <a:off x="860632" y="1051401"/>
          <a:ext cx="6352140" cy="4560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FFACEB08-839A-4AEB-83B2-C81FE4A694E8}"/>
              </a:ext>
            </a:extLst>
          </p:cNvPr>
          <p:cNvSpPr txBox="1"/>
          <p:nvPr/>
        </p:nvSpPr>
        <p:spPr>
          <a:xfrm>
            <a:off x="1497495" y="6228523"/>
            <a:ext cx="5715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* Datos de agosto de 2020 proyectado con base en información cargada a 31 de agosto</a:t>
            </a:r>
            <a:endParaRPr lang="es-ES" sz="1200" dirty="0"/>
          </a:p>
        </p:txBody>
      </p:sp>
      <p:sp>
        <p:nvSpPr>
          <p:cNvPr id="12" name="Flecha abajo 11"/>
          <p:cNvSpPr/>
          <p:nvPr/>
        </p:nvSpPr>
        <p:spPr>
          <a:xfrm>
            <a:off x="8797835" y="3488226"/>
            <a:ext cx="798015" cy="80324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800"/>
          </a:p>
        </p:txBody>
      </p:sp>
      <p:sp>
        <p:nvSpPr>
          <p:cNvPr id="13" name="CuadroTexto 12"/>
          <p:cNvSpPr txBox="1"/>
          <p:nvPr/>
        </p:nvSpPr>
        <p:spPr>
          <a:xfrm>
            <a:off x="8782565" y="2163074"/>
            <a:ext cx="3221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Vidas salvadas </a:t>
            </a:r>
            <a:r>
              <a:rPr lang="es-MX" sz="2000" dirty="0"/>
              <a:t>entre enero y agosto de 2020 frente a 2019</a:t>
            </a:r>
            <a:endParaRPr lang="es-CO" sz="20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9586970" y="4228285"/>
            <a:ext cx="2173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/>
              <a:t>frente a 2019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288501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0" y="0"/>
            <a:ext cx="10760765" cy="10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Ciclistas fallecidos enero-agosto 2015-2020, PRELIMINAR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6938A111-92EB-4606-8E7A-903DE0BE584F}"/>
              </a:ext>
            </a:extLst>
          </p:cNvPr>
          <p:cNvSpPr txBox="1"/>
          <p:nvPr/>
        </p:nvSpPr>
        <p:spPr>
          <a:xfrm>
            <a:off x="8797835" y="983815"/>
            <a:ext cx="32060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14</a:t>
            </a:r>
            <a:endParaRPr lang="es-CO" sz="8800" b="1" dirty="0">
              <a:solidFill>
                <a:srgbClr val="BED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xmlns="" id="{D373726E-F73F-42AD-87C7-AA9C5976078F}"/>
              </a:ext>
            </a:extLst>
          </p:cNvPr>
          <p:cNvSpPr txBox="1"/>
          <p:nvPr/>
        </p:nvSpPr>
        <p:spPr>
          <a:xfrm>
            <a:off x="9581699" y="3176253"/>
            <a:ext cx="23446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solidFill>
                  <a:srgbClr val="7A924D"/>
                </a:solidFill>
                <a:latin typeface="Bahnschrift SemiBold" panose="020B0502040204020203" pitchFamily="34" charset="0"/>
              </a:rPr>
              <a:t>29%</a:t>
            </a:r>
            <a:endParaRPr lang="es-CO" sz="8000" b="1" dirty="0">
              <a:solidFill>
                <a:srgbClr val="7A924D"/>
              </a:solidFill>
              <a:latin typeface="Bahnschrift SemiBold" panose="020B0502040204020203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xmlns="" id="{44344BC8-CBCB-493F-93BF-1A18868B6F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3019786"/>
              </p:ext>
            </p:extLst>
          </p:nvPr>
        </p:nvGraphicFramePr>
        <p:xfrm>
          <a:off x="926893" y="1238372"/>
          <a:ext cx="6285879" cy="4499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EB4A3BFC-F652-4CC4-905C-38BF496D2C93}"/>
              </a:ext>
            </a:extLst>
          </p:cNvPr>
          <p:cNvSpPr txBox="1"/>
          <p:nvPr/>
        </p:nvSpPr>
        <p:spPr>
          <a:xfrm>
            <a:off x="1497495" y="6228523"/>
            <a:ext cx="5715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* Datos de agosto de 2020 proyectado con base en información cargada a 31 de agosto</a:t>
            </a:r>
            <a:endParaRPr lang="es-ES" sz="1200" dirty="0"/>
          </a:p>
        </p:txBody>
      </p:sp>
      <p:sp>
        <p:nvSpPr>
          <p:cNvPr id="13" name="Flecha abajo 12"/>
          <p:cNvSpPr/>
          <p:nvPr/>
        </p:nvSpPr>
        <p:spPr>
          <a:xfrm>
            <a:off x="8797835" y="3488226"/>
            <a:ext cx="798015" cy="80324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800"/>
          </a:p>
        </p:txBody>
      </p:sp>
      <p:sp>
        <p:nvSpPr>
          <p:cNvPr id="15" name="CuadroTexto 14"/>
          <p:cNvSpPr txBox="1"/>
          <p:nvPr/>
        </p:nvSpPr>
        <p:spPr>
          <a:xfrm>
            <a:off x="8782565" y="2163074"/>
            <a:ext cx="3221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Vidas salvadas </a:t>
            </a:r>
            <a:r>
              <a:rPr lang="es-MX" sz="2000" dirty="0"/>
              <a:t>entre enero y agosto de 2020 frente a 2019</a:t>
            </a:r>
            <a:endParaRPr lang="es-CO" sz="20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9586970" y="4228285"/>
            <a:ext cx="2173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/>
              <a:t>frente a 2019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3273795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0" y="0"/>
            <a:ext cx="10535478" cy="10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Motociclistas fallecidos enero-agosto 2015-2020, PRELIMINAR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CuadroTexto 30"/>
          <p:cNvSpPr txBox="1"/>
          <p:nvPr/>
        </p:nvSpPr>
        <p:spPr>
          <a:xfrm>
            <a:off x="8782565" y="1045027"/>
            <a:ext cx="32213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800" b="1" dirty="0">
                <a:solidFill>
                  <a:srgbClr val="BED000"/>
                </a:solidFill>
                <a:latin typeface="Bahnschrift SemiBold" panose="020B0502040204020203" pitchFamily="34" charset="0"/>
              </a:rPr>
              <a:t>20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9568590" y="3226951"/>
            <a:ext cx="22794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solidFill>
                  <a:srgbClr val="7A924D"/>
                </a:solidFill>
                <a:latin typeface="Bahnschrift SemiBold" panose="020B0502040204020203" pitchFamily="34" charset="0"/>
              </a:rPr>
              <a:t>19%</a:t>
            </a:r>
            <a:endParaRPr lang="es-CO" sz="8000" b="1" dirty="0">
              <a:solidFill>
                <a:srgbClr val="7A924D"/>
              </a:solidFill>
              <a:latin typeface="Bahnschrift SemiBold" panose="020B0502040204020203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xmlns="" id="{8D9BFDF3-5675-4743-BB81-4967A3C14C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2082270"/>
              </p:ext>
            </p:extLst>
          </p:nvPr>
        </p:nvGraphicFramePr>
        <p:xfrm>
          <a:off x="951520" y="1077471"/>
          <a:ext cx="6282416" cy="4659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EA45BD11-F973-47F9-AC6B-65DD122B2E85}"/>
              </a:ext>
            </a:extLst>
          </p:cNvPr>
          <p:cNvSpPr txBox="1"/>
          <p:nvPr/>
        </p:nvSpPr>
        <p:spPr>
          <a:xfrm>
            <a:off x="1497495" y="6228523"/>
            <a:ext cx="57152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* Datos de agosto de 2020 proyectado con base en información cargada a 31 de agosto</a:t>
            </a:r>
            <a:endParaRPr lang="es-ES" sz="1200" dirty="0"/>
          </a:p>
        </p:txBody>
      </p:sp>
      <p:sp>
        <p:nvSpPr>
          <p:cNvPr id="13" name="Flecha abajo 12"/>
          <p:cNvSpPr/>
          <p:nvPr/>
        </p:nvSpPr>
        <p:spPr>
          <a:xfrm>
            <a:off x="8797835" y="3488226"/>
            <a:ext cx="798015" cy="80324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800"/>
          </a:p>
        </p:txBody>
      </p:sp>
      <p:sp>
        <p:nvSpPr>
          <p:cNvPr id="15" name="CuadroTexto 14"/>
          <p:cNvSpPr txBox="1"/>
          <p:nvPr/>
        </p:nvSpPr>
        <p:spPr>
          <a:xfrm>
            <a:off x="8782565" y="2163074"/>
            <a:ext cx="3221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Vidas salvadas </a:t>
            </a:r>
            <a:r>
              <a:rPr lang="es-MX" sz="2000" dirty="0"/>
              <a:t>entre enero y agosto de 2020 frente a 2019</a:t>
            </a:r>
            <a:endParaRPr lang="es-CO" sz="2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9586970" y="4228285"/>
            <a:ext cx="2173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/>
              <a:t>frente a 2019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14752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63E8FFB1-B2A8-644C-97B3-4FD96B955ABD}"/>
              </a:ext>
            </a:extLst>
          </p:cNvPr>
          <p:cNvSpPr/>
          <p:nvPr/>
        </p:nvSpPr>
        <p:spPr>
          <a:xfrm>
            <a:off x="0" y="0"/>
            <a:ext cx="12192000" cy="1078494"/>
          </a:xfrm>
          <a:prstGeom prst="rect">
            <a:avLst/>
          </a:prstGeom>
          <a:solidFill>
            <a:srgbClr val="C8D4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03A42E1C-3B29-324D-90BC-A77F7C1D75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1157" y="5918730"/>
            <a:ext cx="3472774" cy="816102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1AD7DF34-6160-8A47-A5E0-F482F9CB4AA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b="1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SEGUIMIENTO AISLAMIENTO </a:t>
            </a:r>
          </a:p>
        </p:txBody>
      </p:sp>
      <p:sp>
        <p:nvSpPr>
          <p:cNvPr id="7" name="Google Shape;88;p1"/>
          <p:cNvSpPr txBox="1">
            <a:spLocks/>
          </p:cNvSpPr>
          <p:nvPr/>
        </p:nvSpPr>
        <p:spPr>
          <a:xfrm>
            <a:off x="152401" y="2071050"/>
            <a:ext cx="11695042" cy="154432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rgbClr val="4C531E"/>
              </a:buClr>
              <a:buSzPts val="4800"/>
              <a:buFont typeface="Arial Black"/>
              <a:buNone/>
            </a:pPr>
            <a:r>
              <a:rPr lang="es-MX" sz="4800" b="1" dirty="0">
                <a:solidFill>
                  <a:srgbClr val="4C531E"/>
                </a:solidFill>
                <a:latin typeface="Arial Black"/>
                <a:ea typeface="Arial Black"/>
                <a:cs typeface="Arial Black"/>
                <a:sym typeface="Arial Black"/>
              </a:rPr>
              <a:t>Balance aislamiento </a:t>
            </a:r>
          </a:p>
          <a:p>
            <a:pPr algn="ctr">
              <a:spcBef>
                <a:spcPts val="0"/>
              </a:spcBef>
              <a:buClr>
                <a:srgbClr val="4C531E"/>
              </a:buClr>
              <a:buSzPts val="4800"/>
              <a:buFont typeface="Arial Black"/>
              <a:buNone/>
            </a:pPr>
            <a:r>
              <a:rPr lang="es-MX" sz="4800" b="1" dirty="0">
                <a:solidFill>
                  <a:srgbClr val="4C531E"/>
                </a:solidFill>
                <a:latin typeface="Arial Black"/>
                <a:ea typeface="Arial Black"/>
                <a:cs typeface="Arial Black"/>
                <a:sym typeface="Arial Black"/>
              </a:rPr>
              <a:t>20 de marzo a 26 de agosto de 2020</a:t>
            </a:r>
            <a:endParaRPr lang="es-MX" sz="1400" b="1" dirty="0">
              <a:solidFill>
                <a:srgbClr val="4C531E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8" name="Google Shape;89;p1"/>
          <p:cNvSpPr txBox="1"/>
          <p:nvPr/>
        </p:nvSpPr>
        <p:spPr>
          <a:xfrm>
            <a:off x="3627867" y="4342286"/>
            <a:ext cx="483576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400" b="1" i="0" u="none" strike="noStrike" cap="none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Cifras preliminares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400" b="1" dirty="0">
                <a:solidFill>
                  <a:srgbClr val="3F3F3F"/>
                </a:solidFill>
                <a:latin typeface="Arial"/>
                <a:cs typeface="Arial"/>
                <a:sym typeface="Arial"/>
              </a:rPr>
              <a:t>31 de agosto </a:t>
            </a:r>
            <a:r>
              <a:rPr lang="es-MX" sz="2400" b="1" dirty="0">
                <a:solidFill>
                  <a:srgbClr val="3F3F3F"/>
                </a:solidFill>
              </a:rPr>
              <a:t>de 2020</a:t>
            </a:r>
            <a:endParaRPr lang="es-CO" sz="2400" b="1" i="0" u="none" strike="noStrike" cap="none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189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0" y="111420"/>
            <a:ext cx="12019200" cy="75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Fallecidos 20 de marzo a 26 de agosto, comparación con promedio de años anteriores PRELIMINAR</a:t>
            </a: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CuadroTexto 30">
            <a:extLst>
              <a:ext uri="{FF2B5EF4-FFF2-40B4-BE49-F238E27FC236}">
                <a16:creationId xmlns:a16="http://schemas.microsoft.com/office/drawing/2014/main" xmlns="" id="{D02A69D1-EFCB-4CED-BB3B-EAB098A56A16}"/>
              </a:ext>
            </a:extLst>
          </p:cNvPr>
          <p:cNvSpPr txBox="1"/>
          <p:nvPr/>
        </p:nvSpPr>
        <p:spPr>
          <a:xfrm>
            <a:off x="219181" y="6380922"/>
            <a:ext cx="831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Fuente: Secretaría de Movilidad con base en información reportada en CGT y SIGAT</a:t>
            </a:r>
          </a:p>
        </p:txBody>
      </p:sp>
      <p:sp>
        <p:nvSpPr>
          <p:cNvPr id="12" name="Rectángulo redondeado 15">
            <a:extLst>
              <a:ext uri="{FF2B5EF4-FFF2-40B4-BE49-F238E27FC236}">
                <a16:creationId xmlns:a16="http://schemas.microsoft.com/office/drawing/2014/main" xmlns="" id="{CB5494D1-1ADD-47B1-B5C7-C3692F58E269}"/>
              </a:ext>
            </a:extLst>
          </p:cNvPr>
          <p:cNvSpPr/>
          <p:nvPr/>
        </p:nvSpPr>
        <p:spPr>
          <a:xfrm>
            <a:off x="6313232" y="1766785"/>
            <a:ext cx="1688421" cy="78430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2000" dirty="0"/>
              <a:t>247</a:t>
            </a:r>
            <a:r>
              <a:rPr lang="es-CO" sz="2000" baseline="0" dirty="0"/>
              <a:t> muertes en promedio</a:t>
            </a:r>
            <a:endParaRPr lang="es-CO" sz="20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BC8FBEBB-F40F-4A02-933D-B99F4AEB8459}"/>
              </a:ext>
            </a:extLst>
          </p:cNvPr>
          <p:cNvSpPr txBox="1"/>
          <p:nvPr/>
        </p:nvSpPr>
        <p:spPr>
          <a:xfrm>
            <a:off x="9174742" y="1407909"/>
            <a:ext cx="2174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>
                <a:solidFill>
                  <a:srgbClr val="879225"/>
                </a:solidFill>
                <a:latin typeface="Bahnschrift SemiBold" panose="020B0502040204020203" pitchFamily="34" charset="0"/>
              </a:rPr>
              <a:t>127</a:t>
            </a:r>
            <a:endParaRPr lang="es-CO" sz="8000" b="1" dirty="0">
              <a:solidFill>
                <a:srgbClr val="879225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2EEEFC64-25B4-4C68-966C-7E20F7102623}"/>
              </a:ext>
            </a:extLst>
          </p:cNvPr>
          <p:cNvSpPr txBox="1"/>
          <p:nvPr/>
        </p:nvSpPr>
        <p:spPr>
          <a:xfrm>
            <a:off x="8970635" y="2561731"/>
            <a:ext cx="3221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b="1" dirty="0"/>
              <a:t>Vidas salvadas </a:t>
            </a:r>
            <a:r>
              <a:rPr lang="es-MX" sz="1800" dirty="0"/>
              <a:t>frente al promedio 2015-2019</a:t>
            </a:r>
            <a:endParaRPr lang="es-CO" sz="18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DB14D965-06D5-4E8A-9163-E1DB93C47364}"/>
              </a:ext>
            </a:extLst>
          </p:cNvPr>
          <p:cNvSpPr txBox="1"/>
          <p:nvPr/>
        </p:nvSpPr>
        <p:spPr>
          <a:xfrm>
            <a:off x="9659959" y="3434886"/>
            <a:ext cx="22036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7200" b="1" dirty="0">
                <a:solidFill>
                  <a:schemeClr val="accent6">
                    <a:lumMod val="50000"/>
                  </a:schemeClr>
                </a:solidFill>
                <a:latin typeface="Bahnschrift SemiBold" panose="020B0502040204020203" pitchFamily="34" charset="0"/>
              </a:rPr>
              <a:t>51%</a:t>
            </a:r>
            <a:endParaRPr lang="es-CO" sz="7200" b="1" dirty="0">
              <a:solidFill>
                <a:schemeClr val="accent6">
                  <a:lumMod val="50000"/>
                </a:schemeClr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xmlns="" id="{120CCFE6-F519-4520-89DF-4BCE18EDB9C5}"/>
              </a:ext>
            </a:extLst>
          </p:cNvPr>
          <p:cNvSpPr txBox="1"/>
          <p:nvPr/>
        </p:nvSpPr>
        <p:spPr>
          <a:xfrm>
            <a:off x="9573750" y="4398656"/>
            <a:ext cx="200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800" dirty="0"/>
              <a:t>frente al promedio</a:t>
            </a:r>
            <a:endParaRPr lang="es-CO" sz="1800" dirty="0"/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xmlns="" id="{876AB997-8FD5-4AA7-A304-899EE05022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9898228"/>
              </p:ext>
            </p:extLst>
          </p:nvPr>
        </p:nvGraphicFramePr>
        <p:xfrm>
          <a:off x="188070" y="1433290"/>
          <a:ext cx="7342650" cy="4509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Flecha abajo 17"/>
          <p:cNvSpPr/>
          <p:nvPr/>
        </p:nvSpPr>
        <p:spPr>
          <a:xfrm>
            <a:off x="8775735" y="3689947"/>
            <a:ext cx="798015" cy="803242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800"/>
          </a:p>
        </p:txBody>
      </p:sp>
    </p:spTree>
    <p:extLst>
      <p:ext uri="{BB962C8B-B14F-4D97-AF65-F5344CB8AC3E}">
        <p14:creationId xmlns:p14="http://schemas.microsoft.com/office/powerpoint/2010/main" val="93589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6e6a697fdf_39_4"/>
          <p:cNvSpPr txBox="1"/>
          <p:nvPr/>
        </p:nvSpPr>
        <p:spPr>
          <a:xfrm>
            <a:off x="-15270" y="140618"/>
            <a:ext cx="12019200" cy="75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Fallecidos 20 de marzo a 26 de agosto de 2020, </a:t>
            </a:r>
            <a:endParaRPr lang="es-MX" sz="2800" u="sng" dirty="0" smtClean="0">
              <a:solidFill>
                <a:srgbClr val="385723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lvl="0">
              <a:lnSpc>
                <a:spcPct val="90000"/>
              </a:lnSpc>
              <a:buClr>
                <a:schemeClr val="lt1"/>
              </a:buClr>
              <a:buSzPts val="2800"/>
            </a:pPr>
            <a:r>
              <a:rPr lang="es-MX" sz="2800" u="sng" dirty="0" smtClean="0">
                <a:solidFill>
                  <a:srgbClr val="385723"/>
                </a:solidFill>
                <a:latin typeface="Arial Black"/>
                <a:ea typeface="Arial Black"/>
                <a:cs typeface="Arial Black"/>
                <a:sym typeface="Arial Black"/>
              </a:rPr>
              <a:t>PRELIMINAR</a:t>
            </a:r>
            <a:endParaRPr lang="es-MX" sz="2800" u="sng" dirty="0">
              <a:solidFill>
                <a:srgbClr val="38572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132" name="Google Shape;132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g6e6a697fdf_39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31157" y="5918730"/>
            <a:ext cx="3472773" cy="816102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CuadroTexto 28">
            <a:extLst>
              <a:ext uri="{FF2B5EF4-FFF2-40B4-BE49-F238E27FC236}">
                <a16:creationId xmlns:a16="http://schemas.microsoft.com/office/drawing/2014/main" xmlns="" id="{86151356-BA10-4B83-AF1E-24F0197570BD}"/>
              </a:ext>
            </a:extLst>
          </p:cNvPr>
          <p:cNvSpPr txBox="1"/>
          <p:nvPr/>
        </p:nvSpPr>
        <p:spPr>
          <a:xfrm>
            <a:off x="9164958" y="850174"/>
            <a:ext cx="269080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800" b="1" dirty="0">
                <a:solidFill>
                  <a:schemeClr val="accent2">
                    <a:lumMod val="75000"/>
                  </a:schemeClr>
                </a:solidFill>
                <a:latin typeface="Bahnschrift SemiBold" panose="020B0502040204020203" pitchFamily="34" charset="0"/>
              </a:rPr>
              <a:t>120</a:t>
            </a:r>
            <a:endParaRPr lang="es-CO" sz="8800" b="1" dirty="0">
              <a:solidFill>
                <a:schemeClr val="accent2">
                  <a:lumMod val="75000"/>
                </a:schemeClr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xmlns="" id="{C799D672-1A6C-4EF8-80AB-A3533E06833A}"/>
              </a:ext>
            </a:extLst>
          </p:cNvPr>
          <p:cNvSpPr txBox="1"/>
          <p:nvPr/>
        </p:nvSpPr>
        <p:spPr>
          <a:xfrm>
            <a:off x="9315974" y="1904222"/>
            <a:ext cx="1823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/>
              <a:t>fallecidos</a:t>
            </a:r>
            <a:endParaRPr lang="es-CO" sz="3200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xmlns="" id="{D8FFC2D0-944C-4637-B413-1C41FEB77429}"/>
              </a:ext>
            </a:extLst>
          </p:cNvPr>
          <p:cNvSpPr txBox="1"/>
          <p:nvPr/>
        </p:nvSpPr>
        <p:spPr>
          <a:xfrm>
            <a:off x="9343157" y="3120159"/>
            <a:ext cx="25547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800" b="1" dirty="0">
                <a:solidFill>
                  <a:schemeClr val="accent4">
                    <a:lumMod val="50000"/>
                  </a:schemeClr>
                </a:solidFill>
                <a:latin typeface="Bahnschrift SemiBold" panose="020B0502040204020203" pitchFamily="34" charset="0"/>
              </a:rPr>
              <a:t>90%</a:t>
            </a:r>
            <a:endParaRPr lang="es-CO" sz="8800" b="1" dirty="0">
              <a:solidFill>
                <a:schemeClr val="accent4">
                  <a:lumMod val="50000"/>
                </a:schemeClr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xmlns="" id="{94F125BE-9FF3-4571-A515-653FDFF53EDE}"/>
              </a:ext>
            </a:extLst>
          </p:cNvPr>
          <p:cNvSpPr txBox="1"/>
          <p:nvPr/>
        </p:nvSpPr>
        <p:spPr>
          <a:xfrm>
            <a:off x="9439152" y="4323512"/>
            <a:ext cx="23627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/>
              <a:t>Usuarios vulnerables</a:t>
            </a:r>
            <a:endParaRPr lang="es-CO" sz="28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8D51E224-F290-4FCE-B967-677F24268281}"/>
              </a:ext>
            </a:extLst>
          </p:cNvPr>
          <p:cNvSpPr txBox="1"/>
          <p:nvPr/>
        </p:nvSpPr>
        <p:spPr>
          <a:xfrm>
            <a:off x="219181" y="6380922"/>
            <a:ext cx="831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Fuente: Secretaría de Movilidad con base en información reportada en CGT y SIGAT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xmlns="" id="{09BA1ADD-8B55-4665-8B44-F4F2F7CB4FB9}"/>
              </a:ext>
            </a:extLst>
          </p:cNvPr>
          <p:cNvSpPr/>
          <p:nvPr/>
        </p:nvSpPr>
        <p:spPr>
          <a:xfrm>
            <a:off x="861913" y="4200938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4 casos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xmlns="" id="{645AE606-0F50-4EE6-8DB0-8F41D3F3709E}"/>
              </a:ext>
            </a:extLst>
          </p:cNvPr>
          <p:cNvSpPr/>
          <p:nvPr/>
        </p:nvSpPr>
        <p:spPr>
          <a:xfrm>
            <a:off x="3267186" y="4101547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2 casos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xmlns="" id="{8876DDA5-B992-46BE-9850-337D8B9B2752}"/>
              </a:ext>
            </a:extLst>
          </p:cNvPr>
          <p:cNvSpPr/>
          <p:nvPr/>
        </p:nvSpPr>
        <p:spPr>
          <a:xfrm>
            <a:off x="5818229" y="4068417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4 casos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xmlns="" id="{AE0CAFCA-6D3B-4609-B90F-0B8CEAD1EA95}"/>
              </a:ext>
            </a:extLst>
          </p:cNvPr>
          <p:cNvSpPr/>
          <p:nvPr/>
        </p:nvSpPr>
        <p:spPr>
          <a:xfrm>
            <a:off x="4446627" y="5811077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1 caso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xmlns="" id="{E5C41C25-464C-4FDA-BB86-F8A6F3809BE3}"/>
              </a:ext>
            </a:extLst>
          </p:cNvPr>
          <p:cNvSpPr/>
          <p:nvPr/>
        </p:nvSpPr>
        <p:spPr>
          <a:xfrm>
            <a:off x="4453255" y="2266116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1 caso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xmlns="" id="{E739B178-25F6-4536-8320-CCA68D305D16}"/>
              </a:ext>
            </a:extLst>
          </p:cNvPr>
          <p:cNvSpPr/>
          <p:nvPr/>
        </p:nvSpPr>
        <p:spPr>
          <a:xfrm>
            <a:off x="861912" y="3107630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33 %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xmlns="" id="{8EB6C31F-0D30-4824-9AFC-2CA984D6B1E9}"/>
              </a:ext>
            </a:extLst>
          </p:cNvPr>
          <p:cNvSpPr/>
          <p:nvPr/>
        </p:nvSpPr>
        <p:spPr>
          <a:xfrm>
            <a:off x="3280434" y="3207022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17 %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xmlns="" id="{D1F85292-032B-405D-9FCF-74F9A1457608}"/>
              </a:ext>
            </a:extLst>
          </p:cNvPr>
          <p:cNvSpPr/>
          <p:nvPr/>
        </p:nvSpPr>
        <p:spPr>
          <a:xfrm>
            <a:off x="2034729" y="1961316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50 %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xmlns="" id="{FFA4386B-1D2C-450C-9B9A-4ADE18685F98}"/>
              </a:ext>
            </a:extLst>
          </p:cNvPr>
          <p:cNvSpPr/>
          <p:nvPr/>
        </p:nvSpPr>
        <p:spPr>
          <a:xfrm>
            <a:off x="5831478" y="3120881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33 %</a:t>
            </a: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xmlns="" id="{326F9CFA-8ABD-4A4E-8052-1BDBA88582DB}"/>
              </a:ext>
            </a:extLst>
          </p:cNvPr>
          <p:cNvSpPr/>
          <p:nvPr/>
        </p:nvSpPr>
        <p:spPr>
          <a:xfrm>
            <a:off x="4393619" y="1457734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8 %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xmlns="" id="{B553CF43-C739-4025-A76E-BF5949515CAD}"/>
              </a:ext>
            </a:extLst>
          </p:cNvPr>
          <p:cNvSpPr/>
          <p:nvPr/>
        </p:nvSpPr>
        <p:spPr>
          <a:xfrm>
            <a:off x="4440003" y="5135216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8 %</a:t>
            </a: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xmlns="" id="{F7C263B4-235D-4143-9819-D50A86DD34B4}"/>
              </a:ext>
            </a:extLst>
          </p:cNvPr>
          <p:cNvSpPr/>
          <p:nvPr/>
        </p:nvSpPr>
        <p:spPr>
          <a:xfrm>
            <a:off x="1244728" y="3167268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4 casos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xmlns="" id="{092EF2F6-133E-480C-BD15-A02987EFB28A}"/>
              </a:ext>
            </a:extLst>
          </p:cNvPr>
          <p:cNvSpPr/>
          <p:nvPr/>
        </p:nvSpPr>
        <p:spPr>
          <a:xfrm>
            <a:off x="1250566" y="2416876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25 %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xmlns="" id="{019BDF59-485B-4359-A586-6C19EE9EE258}"/>
              </a:ext>
            </a:extLst>
          </p:cNvPr>
          <p:cNvSpPr/>
          <p:nvPr/>
        </p:nvSpPr>
        <p:spPr>
          <a:xfrm>
            <a:off x="3237115" y="3200388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2 casos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xmlns="" id="{FA19CE94-5CA0-41FC-9DC7-D3A8AE93B198}"/>
              </a:ext>
            </a:extLst>
          </p:cNvPr>
          <p:cNvSpPr/>
          <p:nvPr/>
        </p:nvSpPr>
        <p:spPr>
          <a:xfrm>
            <a:off x="3239179" y="2411890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13 %</a:t>
            </a: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xmlns="" id="{E51A6AB0-470B-4707-9CCD-5E33BF2AF8CF}"/>
              </a:ext>
            </a:extLst>
          </p:cNvPr>
          <p:cNvSpPr/>
          <p:nvPr/>
        </p:nvSpPr>
        <p:spPr>
          <a:xfrm>
            <a:off x="2192257" y="1378220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38 %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xmlns="" id="{6F837127-5B8A-46E3-966A-76550950D349}"/>
              </a:ext>
            </a:extLst>
          </p:cNvPr>
          <p:cNvSpPr/>
          <p:nvPr/>
        </p:nvSpPr>
        <p:spPr>
          <a:xfrm>
            <a:off x="4272852" y="5373757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4 casos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xmlns="" id="{A7E63B2A-B838-4CFE-B379-4B28B4640E7B}"/>
              </a:ext>
            </a:extLst>
          </p:cNvPr>
          <p:cNvSpPr/>
          <p:nvPr/>
        </p:nvSpPr>
        <p:spPr>
          <a:xfrm>
            <a:off x="4278690" y="4623365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25 %</a:t>
            </a: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xmlns="" id="{6D1FDBB0-2E95-460A-8B77-1AFC024B77C2}"/>
              </a:ext>
            </a:extLst>
          </p:cNvPr>
          <p:cNvSpPr/>
          <p:nvPr/>
        </p:nvSpPr>
        <p:spPr>
          <a:xfrm>
            <a:off x="5352904" y="3180521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5 casos</a:t>
            </a:r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xmlns="" id="{E5D424F2-B1A9-4CCD-BC71-E9934DEF189E}"/>
              </a:ext>
            </a:extLst>
          </p:cNvPr>
          <p:cNvSpPr/>
          <p:nvPr/>
        </p:nvSpPr>
        <p:spPr>
          <a:xfrm>
            <a:off x="5358742" y="2430129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31 %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xmlns="" id="{CD0627EA-3029-488D-A1B3-4D2B253A8911}"/>
              </a:ext>
            </a:extLst>
          </p:cNvPr>
          <p:cNvSpPr/>
          <p:nvPr/>
        </p:nvSpPr>
        <p:spPr>
          <a:xfrm>
            <a:off x="4206745" y="1610132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1 caso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xmlns="" id="{50CE4C84-61CC-46F0-B2BF-F56050B92AF3}"/>
              </a:ext>
            </a:extLst>
          </p:cNvPr>
          <p:cNvSpPr/>
          <p:nvPr/>
        </p:nvSpPr>
        <p:spPr>
          <a:xfrm>
            <a:off x="4185924" y="979019"/>
            <a:ext cx="1020417" cy="3578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/>
              <a:t>6 %</a:t>
            </a:r>
          </a:p>
        </p:txBody>
      </p:sp>
      <p:graphicFrame>
        <p:nvGraphicFramePr>
          <p:cNvPr id="45" name="Gráfico 44">
            <a:extLst>
              <a:ext uri="{FF2B5EF4-FFF2-40B4-BE49-F238E27FC236}">
                <a16:creationId xmlns:a16="http://schemas.microsoft.com/office/drawing/2014/main" xmlns="" id="{92FC91CA-C246-4CBE-8C77-FBDCC46809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7683636"/>
              </p:ext>
            </p:extLst>
          </p:nvPr>
        </p:nvGraphicFramePr>
        <p:xfrm>
          <a:off x="203961" y="809940"/>
          <a:ext cx="8439095" cy="5377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849776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10791</TotalTime>
  <Words>902</Words>
  <Application>Microsoft Macintosh PowerPoint</Application>
  <PresentationFormat>Personalizado</PresentationFormat>
  <Paragraphs>149</Paragraphs>
  <Slides>16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COMUNICACIÓN INTERNA</dc:title>
  <dc:creator>Karen Andrea Cortés Gutierrez</dc:creator>
  <cp:lastModifiedBy>IMAC SSD</cp:lastModifiedBy>
  <cp:revision>194</cp:revision>
  <dcterms:created xsi:type="dcterms:W3CDTF">2020-01-07T17:00:58Z</dcterms:created>
  <dcterms:modified xsi:type="dcterms:W3CDTF">2020-09-04T01:30:43Z</dcterms:modified>
</cp:coreProperties>
</file>