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ink/ink2.xml" ContentType="application/inkml+xml"/>
  <Override PartName="/ppt/ink/ink3.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676" r:id="rId4"/>
  </p:sldMasterIdLst>
  <p:notesMasterIdLst>
    <p:notesMasterId r:id="rId35"/>
  </p:notesMasterIdLst>
  <p:sldIdLst>
    <p:sldId id="256" r:id="rId5"/>
    <p:sldId id="325" r:id="rId6"/>
    <p:sldId id="3619" r:id="rId7"/>
    <p:sldId id="333" r:id="rId8"/>
    <p:sldId id="261" r:id="rId9"/>
    <p:sldId id="3621" r:id="rId10"/>
    <p:sldId id="316" r:id="rId11"/>
    <p:sldId id="327" r:id="rId12"/>
    <p:sldId id="318" r:id="rId13"/>
    <p:sldId id="3623" r:id="rId14"/>
    <p:sldId id="328" r:id="rId15"/>
    <p:sldId id="329" r:id="rId16"/>
    <p:sldId id="320" r:id="rId17"/>
    <p:sldId id="330" r:id="rId18"/>
    <p:sldId id="322" r:id="rId19"/>
    <p:sldId id="324" r:id="rId20"/>
    <p:sldId id="293" r:id="rId21"/>
    <p:sldId id="3620" r:id="rId22"/>
    <p:sldId id="331" r:id="rId23"/>
    <p:sldId id="1273" r:id="rId24"/>
    <p:sldId id="2482" r:id="rId25"/>
    <p:sldId id="2208" r:id="rId26"/>
    <p:sldId id="257" r:id="rId27"/>
    <p:sldId id="264" r:id="rId28"/>
    <p:sldId id="263" r:id="rId29"/>
    <p:sldId id="270" r:id="rId30"/>
    <p:sldId id="315" r:id="rId31"/>
    <p:sldId id="2484" r:id="rId32"/>
    <p:sldId id="3622" r:id="rId33"/>
    <p:sldId id="2483" r:id="rId3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9225"/>
    <a:srgbClr val="4C531E"/>
    <a:srgbClr val="C8D423"/>
    <a:srgbClr val="BED000"/>
    <a:srgbClr val="FFB718"/>
    <a:srgbClr val="E2C200"/>
    <a:srgbClr val="E2B40B"/>
    <a:srgbClr val="E2D200"/>
    <a:srgbClr val="E20202"/>
    <a:srgbClr val="EB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p:scale>
          <a:sx n="70" d="100"/>
          <a:sy n="70" d="100"/>
        </p:scale>
        <p:origin x="470" y="38"/>
      </p:cViewPr>
      <p:guideLst>
        <p:guide orient="horz" pos="211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D0F6BA-4945-4E2F-B88E-D74566140B80}" type="doc">
      <dgm:prSet loTypeId="urn:microsoft.com/office/officeart/2005/8/layout/hierarchy4" loCatId="list" qsTypeId="urn:microsoft.com/office/officeart/2005/8/quickstyle/simple2" qsCatId="simple" csTypeId="urn:microsoft.com/office/officeart/2005/8/colors/accent6_5" csCatId="accent6" phldr="1"/>
      <dgm:spPr/>
      <dgm:t>
        <a:bodyPr/>
        <a:lstStyle/>
        <a:p>
          <a:endParaRPr lang="en-US"/>
        </a:p>
      </dgm:t>
    </dgm:pt>
    <dgm:pt modelId="{A354AD1B-63DC-4827-84C8-9CDEDEB9CC3F}">
      <dgm:prSet custT="1"/>
      <dgm:spPr/>
      <dgm:t>
        <a:bodyPr/>
        <a:lstStyle/>
        <a:p>
          <a:r>
            <a:rPr lang="es-CO" sz="2000"/>
            <a:t>Región</a:t>
          </a:r>
          <a:endParaRPr lang="en-US" sz="2000"/>
        </a:p>
      </dgm:t>
    </dgm:pt>
    <dgm:pt modelId="{AE72BDC5-35D0-4FDA-BCD9-9064D48E20C0}" type="parTrans" cxnId="{29BF07E6-350B-46D6-9B67-C6BA64D7C974}">
      <dgm:prSet/>
      <dgm:spPr/>
      <dgm:t>
        <a:bodyPr/>
        <a:lstStyle/>
        <a:p>
          <a:endParaRPr lang="en-US" sz="2000"/>
        </a:p>
      </dgm:t>
    </dgm:pt>
    <dgm:pt modelId="{3213E1FA-BC9D-4244-A976-A9080A2E740D}" type="sibTrans" cxnId="{29BF07E6-350B-46D6-9B67-C6BA64D7C974}">
      <dgm:prSet/>
      <dgm:spPr/>
      <dgm:t>
        <a:bodyPr/>
        <a:lstStyle/>
        <a:p>
          <a:endParaRPr lang="en-US" sz="2000"/>
        </a:p>
      </dgm:t>
    </dgm:pt>
    <dgm:pt modelId="{B83D1262-586C-4E49-867F-BC9E5DF9332E}">
      <dgm:prSet custT="1"/>
      <dgm:spPr/>
      <dgm:t>
        <a:bodyPr/>
        <a:lstStyle/>
        <a:p>
          <a:r>
            <a:rPr lang="es-CO" sz="2000" dirty="0"/>
            <a:t>Estructura Ecológica Principal</a:t>
          </a:r>
          <a:endParaRPr lang="en-US" sz="2000" dirty="0"/>
        </a:p>
      </dgm:t>
    </dgm:pt>
    <dgm:pt modelId="{F5B19D54-AE6B-4E6E-9BEA-D24550DE411B}" type="parTrans" cxnId="{D7589233-D55A-48B7-BE97-3A8250CBB9FB}">
      <dgm:prSet/>
      <dgm:spPr/>
      <dgm:t>
        <a:bodyPr/>
        <a:lstStyle/>
        <a:p>
          <a:endParaRPr lang="en-US" sz="2000"/>
        </a:p>
      </dgm:t>
    </dgm:pt>
    <dgm:pt modelId="{EC58DB5B-F2B4-49E8-B895-6F968BB65DBC}" type="sibTrans" cxnId="{D7589233-D55A-48B7-BE97-3A8250CBB9FB}">
      <dgm:prSet/>
      <dgm:spPr/>
      <dgm:t>
        <a:bodyPr/>
        <a:lstStyle/>
        <a:p>
          <a:endParaRPr lang="en-US" sz="2000"/>
        </a:p>
      </dgm:t>
    </dgm:pt>
    <dgm:pt modelId="{775B36F2-93E4-40AE-AC1E-640377C3B4B0}">
      <dgm:prSet custT="1"/>
      <dgm:spPr/>
      <dgm:t>
        <a:bodyPr/>
        <a:lstStyle/>
        <a:p>
          <a:r>
            <a:rPr lang="es-CO" sz="2000"/>
            <a:t>Población</a:t>
          </a:r>
          <a:endParaRPr lang="en-US" sz="2000"/>
        </a:p>
      </dgm:t>
    </dgm:pt>
    <dgm:pt modelId="{415EADAB-8AD5-4BDE-B2F7-CF4218138367}" type="parTrans" cxnId="{609A8E8F-3238-4A03-9D24-6F5A846C2F3D}">
      <dgm:prSet/>
      <dgm:spPr/>
      <dgm:t>
        <a:bodyPr/>
        <a:lstStyle/>
        <a:p>
          <a:endParaRPr lang="en-US" sz="2000"/>
        </a:p>
      </dgm:t>
    </dgm:pt>
    <dgm:pt modelId="{A3F23A83-8B2F-4FDC-BDF3-F90EFD24F4AF}" type="sibTrans" cxnId="{609A8E8F-3238-4A03-9D24-6F5A846C2F3D}">
      <dgm:prSet/>
      <dgm:spPr/>
      <dgm:t>
        <a:bodyPr/>
        <a:lstStyle/>
        <a:p>
          <a:endParaRPr lang="en-US" sz="2000"/>
        </a:p>
      </dgm:t>
    </dgm:pt>
    <dgm:pt modelId="{722C0C4D-5C3C-42CA-ACFE-8106BD7B61C6}">
      <dgm:prSet custT="1"/>
      <dgm:spPr/>
      <dgm:t>
        <a:bodyPr/>
        <a:lstStyle/>
        <a:p>
          <a:r>
            <a:rPr lang="es-CO" sz="2000" dirty="0"/>
            <a:t>Movilidad</a:t>
          </a:r>
          <a:endParaRPr lang="en-US" sz="2000" dirty="0"/>
        </a:p>
      </dgm:t>
    </dgm:pt>
    <dgm:pt modelId="{B9D0156F-6C0B-4875-9DD3-29D8589D1B87}" type="parTrans" cxnId="{364E5654-0C55-45E2-927E-B6F86076C08B}">
      <dgm:prSet/>
      <dgm:spPr/>
      <dgm:t>
        <a:bodyPr/>
        <a:lstStyle/>
        <a:p>
          <a:endParaRPr lang="en-US" sz="2000"/>
        </a:p>
      </dgm:t>
    </dgm:pt>
    <dgm:pt modelId="{200FB2F8-A1B0-490C-8714-F6E20E8D89F4}" type="sibTrans" cxnId="{364E5654-0C55-45E2-927E-B6F86076C08B}">
      <dgm:prSet/>
      <dgm:spPr/>
      <dgm:t>
        <a:bodyPr/>
        <a:lstStyle/>
        <a:p>
          <a:endParaRPr lang="en-US" sz="2000"/>
        </a:p>
      </dgm:t>
    </dgm:pt>
    <dgm:pt modelId="{EE594DE9-3E54-4817-824F-12C65E082A65}">
      <dgm:prSet custT="1"/>
      <dgm:spPr/>
      <dgm:t>
        <a:bodyPr/>
        <a:lstStyle/>
        <a:p>
          <a:r>
            <a:rPr lang="es-CO" sz="2000" dirty="0"/>
            <a:t>Revitalización</a:t>
          </a:r>
          <a:endParaRPr lang="en-US" sz="2000" dirty="0"/>
        </a:p>
      </dgm:t>
    </dgm:pt>
    <dgm:pt modelId="{EC346D0C-651D-4B19-A70B-39C29EA56B65}" type="parTrans" cxnId="{5F8A0493-1FED-4536-BD7F-CB2CC9E566E4}">
      <dgm:prSet/>
      <dgm:spPr/>
      <dgm:t>
        <a:bodyPr/>
        <a:lstStyle/>
        <a:p>
          <a:endParaRPr lang="en-US" sz="2000"/>
        </a:p>
      </dgm:t>
    </dgm:pt>
    <dgm:pt modelId="{840C1DA8-3D3D-4C63-94E8-CB655C562ADC}" type="sibTrans" cxnId="{5F8A0493-1FED-4536-BD7F-CB2CC9E566E4}">
      <dgm:prSet/>
      <dgm:spPr/>
      <dgm:t>
        <a:bodyPr/>
        <a:lstStyle/>
        <a:p>
          <a:endParaRPr lang="en-US" sz="2000"/>
        </a:p>
      </dgm:t>
    </dgm:pt>
    <dgm:pt modelId="{CDE01E2C-9601-4EF1-A91D-5F9856616C55}">
      <dgm:prSet custT="1"/>
      <dgm:spPr/>
      <dgm:t>
        <a:bodyPr/>
        <a:lstStyle/>
        <a:p>
          <a:r>
            <a:rPr lang="es-CO" sz="2000"/>
            <a:t>Sistema de cuidado</a:t>
          </a:r>
          <a:endParaRPr lang="en-US" sz="2000"/>
        </a:p>
      </dgm:t>
    </dgm:pt>
    <dgm:pt modelId="{1F925833-0A97-4B42-AB09-27CF904E7477}" type="parTrans" cxnId="{4040DAAC-DBE6-4EC5-944F-2C15A48FA037}">
      <dgm:prSet/>
      <dgm:spPr/>
      <dgm:t>
        <a:bodyPr/>
        <a:lstStyle/>
        <a:p>
          <a:endParaRPr lang="en-US" sz="2000"/>
        </a:p>
      </dgm:t>
    </dgm:pt>
    <dgm:pt modelId="{14A92CA9-C56C-4B30-848D-3F57989597D1}" type="sibTrans" cxnId="{4040DAAC-DBE6-4EC5-944F-2C15A48FA037}">
      <dgm:prSet/>
      <dgm:spPr/>
      <dgm:t>
        <a:bodyPr/>
        <a:lstStyle/>
        <a:p>
          <a:endParaRPr lang="en-US" sz="2000"/>
        </a:p>
      </dgm:t>
    </dgm:pt>
    <dgm:pt modelId="{C39EFDC7-D7F3-4A00-A497-BA71488DE27F}" type="pres">
      <dgm:prSet presAssocID="{F7D0F6BA-4945-4E2F-B88E-D74566140B80}" presName="Name0" presStyleCnt="0">
        <dgm:presLayoutVars>
          <dgm:chPref val="1"/>
          <dgm:dir/>
          <dgm:animOne val="branch"/>
          <dgm:animLvl val="lvl"/>
          <dgm:resizeHandles/>
        </dgm:presLayoutVars>
      </dgm:prSet>
      <dgm:spPr/>
    </dgm:pt>
    <dgm:pt modelId="{CFE130C3-FDA0-478C-A8F9-B5AA91E9B647}" type="pres">
      <dgm:prSet presAssocID="{A354AD1B-63DC-4827-84C8-9CDEDEB9CC3F}" presName="vertOne" presStyleCnt="0"/>
      <dgm:spPr/>
    </dgm:pt>
    <dgm:pt modelId="{0D09E596-1371-4BC2-8436-93CBAF2615F8}" type="pres">
      <dgm:prSet presAssocID="{A354AD1B-63DC-4827-84C8-9CDEDEB9CC3F}" presName="txOne" presStyleLbl="node0" presStyleIdx="0" presStyleCnt="6" custLinFactNeighborY="3251">
        <dgm:presLayoutVars>
          <dgm:chPref val="3"/>
        </dgm:presLayoutVars>
      </dgm:prSet>
      <dgm:spPr/>
    </dgm:pt>
    <dgm:pt modelId="{E060835D-518B-4474-AC59-8DCD89C3A6EE}" type="pres">
      <dgm:prSet presAssocID="{A354AD1B-63DC-4827-84C8-9CDEDEB9CC3F}" presName="horzOne" presStyleCnt="0"/>
      <dgm:spPr/>
    </dgm:pt>
    <dgm:pt modelId="{3D5BF73E-64F3-4FAB-8E52-6F638E99CD57}" type="pres">
      <dgm:prSet presAssocID="{3213E1FA-BC9D-4244-A976-A9080A2E740D}" presName="sibSpaceOne" presStyleCnt="0"/>
      <dgm:spPr/>
    </dgm:pt>
    <dgm:pt modelId="{D0AD7A62-7686-4A3C-A7C5-25CC4C193888}" type="pres">
      <dgm:prSet presAssocID="{B83D1262-586C-4E49-867F-BC9E5DF9332E}" presName="vertOne" presStyleCnt="0"/>
      <dgm:spPr/>
    </dgm:pt>
    <dgm:pt modelId="{C0555054-26A2-40B3-B0D4-CB87ECD14E67}" type="pres">
      <dgm:prSet presAssocID="{B83D1262-586C-4E49-867F-BC9E5DF9332E}" presName="txOne" presStyleLbl="node0" presStyleIdx="1" presStyleCnt="6" custScaleX="109296">
        <dgm:presLayoutVars>
          <dgm:chPref val="3"/>
        </dgm:presLayoutVars>
      </dgm:prSet>
      <dgm:spPr/>
    </dgm:pt>
    <dgm:pt modelId="{51421EBE-9DD5-4C05-915F-6F4BE7127A6E}" type="pres">
      <dgm:prSet presAssocID="{B83D1262-586C-4E49-867F-BC9E5DF9332E}" presName="horzOne" presStyleCnt="0"/>
      <dgm:spPr/>
    </dgm:pt>
    <dgm:pt modelId="{C4F1A620-9A2F-440C-95B7-A1A0A0B00DA6}" type="pres">
      <dgm:prSet presAssocID="{EC58DB5B-F2B4-49E8-B895-6F968BB65DBC}" presName="sibSpaceOne" presStyleCnt="0"/>
      <dgm:spPr/>
    </dgm:pt>
    <dgm:pt modelId="{CE0EB5A2-58DB-4C5A-B1B1-8FF88599069B}" type="pres">
      <dgm:prSet presAssocID="{775B36F2-93E4-40AE-AC1E-640377C3B4B0}" presName="vertOne" presStyleCnt="0"/>
      <dgm:spPr/>
    </dgm:pt>
    <dgm:pt modelId="{6B1C79F8-7CA8-43FE-B1FA-D08CB7C17E98}" type="pres">
      <dgm:prSet presAssocID="{775B36F2-93E4-40AE-AC1E-640377C3B4B0}" presName="txOne" presStyleLbl="node0" presStyleIdx="2" presStyleCnt="6">
        <dgm:presLayoutVars>
          <dgm:chPref val="3"/>
        </dgm:presLayoutVars>
      </dgm:prSet>
      <dgm:spPr/>
    </dgm:pt>
    <dgm:pt modelId="{91CD9898-9D11-4EAC-8222-9BEDE697E84B}" type="pres">
      <dgm:prSet presAssocID="{775B36F2-93E4-40AE-AC1E-640377C3B4B0}" presName="horzOne" presStyleCnt="0"/>
      <dgm:spPr/>
    </dgm:pt>
    <dgm:pt modelId="{68D9A173-0994-4DD1-B0D9-A88B18886B0C}" type="pres">
      <dgm:prSet presAssocID="{A3F23A83-8B2F-4FDC-BDF3-F90EFD24F4AF}" presName="sibSpaceOne" presStyleCnt="0"/>
      <dgm:spPr/>
    </dgm:pt>
    <dgm:pt modelId="{048926FF-8C08-47CB-B864-321A237238C3}" type="pres">
      <dgm:prSet presAssocID="{722C0C4D-5C3C-42CA-ACFE-8106BD7B61C6}" presName="vertOne" presStyleCnt="0"/>
      <dgm:spPr/>
    </dgm:pt>
    <dgm:pt modelId="{74234D83-4B1D-49FC-AFEE-7776204D12CC}" type="pres">
      <dgm:prSet presAssocID="{722C0C4D-5C3C-42CA-ACFE-8106BD7B61C6}" presName="txOne" presStyleLbl="node0" presStyleIdx="3" presStyleCnt="6" custScaleX="117842">
        <dgm:presLayoutVars>
          <dgm:chPref val="3"/>
        </dgm:presLayoutVars>
      </dgm:prSet>
      <dgm:spPr/>
    </dgm:pt>
    <dgm:pt modelId="{25A36C5D-5AD7-4986-B15D-02CD6AFD86CB}" type="pres">
      <dgm:prSet presAssocID="{722C0C4D-5C3C-42CA-ACFE-8106BD7B61C6}" presName="horzOne" presStyleCnt="0"/>
      <dgm:spPr/>
    </dgm:pt>
    <dgm:pt modelId="{859B97DC-575A-4AC6-8D7C-F0BC20608E4A}" type="pres">
      <dgm:prSet presAssocID="{200FB2F8-A1B0-490C-8714-F6E20E8D89F4}" presName="sibSpaceOne" presStyleCnt="0"/>
      <dgm:spPr/>
    </dgm:pt>
    <dgm:pt modelId="{51410577-8494-4D06-A1A6-BE32274413B0}" type="pres">
      <dgm:prSet presAssocID="{EE594DE9-3E54-4817-824F-12C65E082A65}" presName="vertOne" presStyleCnt="0"/>
      <dgm:spPr/>
    </dgm:pt>
    <dgm:pt modelId="{C089DFB6-EAB2-4C83-8607-29FD07D074A5}" type="pres">
      <dgm:prSet presAssocID="{EE594DE9-3E54-4817-824F-12C65E082A65}" presName="txOne" presStyleLbl="node0" presStyleIdx="4" presStyleCnt="6" custScaleX="118439">
        <dgm:presLayoutVars>
          <dgm:chPref val="3"/>
        </dgm:presLayoutVars>
      </dgm:prSet>
      <dgm:spPr/>
    </dgm:pt>
    <dgm:pt modelId="{AB47CDFA-4B7D-4812-9990-6AA08E172F68}" type="pres">
      <dgm:prSet presAssocID="{EE594DE9-3E54-4817-824F-12C65E082A65}" presName="horzOne" presStyleCnt="0"/>
      <dgm:spPr/>
    </dgm:pt>
    <dgm:pt modelId="{42E0CBC2-CA1F-4172-8E44-8D91E03B61AF}" type="pres">
      <dgm:prSet presAssocID="{840C1DA8-3D3D-4C63-94E8-CB655C562ADC}" presName="sibSpaceOne" presStyleCnt="0"/>
      <dgm:spPr/>
    </dgm:pt>
    <dgm:pt modelId="{91FBCAC7-804E-405E-8C9E-EF10F516A98C}" type="pres">
      <dgm:prSet presAssocID="{CDE01E2C-9601-4EF1-A91D-5F9856616C55}" presName="vertOne" presStyleCnt="0"/>
      <dgm:spPr/>
    </dgm:pt>
    <dgm:pt modelId="{C1C93AF5-2EB9-4670-8984-E6F0812B1334}" type="pres">
      <dgm:prSet presAssocID="{CDE01E2C-9601-4EF1-A91D-5F9856616C55}" presName="txOne" presStyleLbl="node0" presStyleIdx="5" presStyleCnt="6">
        <dgm:presLayoutVars>
          <dgm:chPref val="3"/>
        </dgm:presLayoutVars>
      </dgm:prSet>
      <dgm:spPr/>
    </dgm:pt>
    <dgm:pt modelId="{29014D77-0463-4A6C-99A2-E2973EC2EBD5}" type="pres">
      <dgm:prSet presAssocID="{CDE01E2C-9601-4EF1-A91D-5F9856616C55}" presName="horzOne" presStyleCnt="0"/>
      <dgm:spPr/>
    </dgm:pt>
  </dgm:ptLst>
  <dgm:cxnLst>
    <dgm:cxn modelId="{99136211-EEC2-42B2-A1CC-F5DC0BECBD84}" type="presOf" srcId="{722C0C4D-5C3C-42CA-ACFE-8106BD7B61C6}" destId="{74234D83-4B1D-49FC-AFEE-7776204D12CC}" srcOrd="0" destOrd="0" presId="urn:microsoft.com/office/officeart/2005/8/layout/hierarchy4"/>
    <dgm:cxn modelId="{58BFF82E-6D48-40E2-AEAD-DD0D485EAEDD}" type="presOf" srcId="{A354AD1B-63DC-4827-84C8-9CDEDEB9CC3F}" destId="{0D09E596-1371-4BC2-8436-93CBAF2615F8}" srcOrd="0" destOrd="0" presId="urn:microsoft.com/office/officeart/2005/8/layout/hierarchy4"/>
    <dgm:cxn modelId="{D7589233-D55A-48B7-BE97-3A8250CBB9FB}" srcId="{F7D0F6BA-4945-4E2F-B88E-D74566140B80}" destId="{B83D1262-586C-4E49-867F-BC9E5DF9332E}" srcOrd="1" destOrd="0" parTransId="{F5B19D54-AE6B-4E6E-9BEA-D24550DE411B}" sibTransId="{EC58DB5B-F2B4-49E8-B895-6F968BB65DBC}"/>
    <dgm:cxn modelId="{E1E4BB65-2834-4D77-A68B-F34C6E01DBD7}" type="presOf" srcId="{F7D0F6BA-4945-4E2F-B88E-D74566140B80}" destId="{C39EFDC7-D7F3-4A00-A497-BA71488DE27F}" srcOrd="0" destOrd="0" presId="urn:microsoft.com/office/officeart/2005/8/layout/hierarchy4"/>
    <dgm:cxn modelId="{AA6A6972-1FE8-4930-9CD1-4B40A72EA643}" type="presOf" srcId="{775B36F2-93E4-40AE-AC1E-640377C3B4B0}" destId="{6B1C79F8-7CA8-43FE-B1FA-D08CB7C17E98}" srcOrd="0" destOrd="0" presId="urn:microsoft.com/office/officeart/2005/8/layout/hierarchy4"/>
    <dgm:cxn modelId="{364E5654-0C55-45E2-927E-B6F86076C08B}" srcId="{F7D0F6BA-4945-4E2F-B88E-D74566140B80}" destId="{722C0C4D-5C3C-42CA-ACFE-8106BD7B61C6}" srcOrd="3" destOrd="0" parTransId="{B9D0156F-6C0B-4875-9DD3-29D8589D1B87}" sibTransId="{200FB2F8-A1B0-490C-8714-F6E20E8D89F4}"/>
    <dgm:cxn modelId="{71FDA68E-BD2F-4527-A460-0AB23D6114EA}" type="presOf" srcId="{B83D1262-586C-4E49-867F-BC9E5DF9332E}" destId="{C0555054-26A2-40B3-B0D4-CB87ECD14E67}" srcOrd="0" destOrd="0" presId="urn:microsoft.com/office/officeart/2005/8/layout/hierarchy4"/>
    <dgm:cxn modelId="{609A8E8F-3238-4A03-9D24-6F5A846C2F3D}" srcId="{F7D0F6BA-4945-4E2F-B88E-D74566140B80}" destId="{775B36F2-93E4-40AE-AC1E-640377C3B4B0}" srcOrd="2" destOrd="0" parTransId="{415EADAB-8AD5-4BDE-B2F7-CF4218138367}" sibTransId="{A3F23A83-8B2F-4FDC-BDF3-F90EFD24F4AF}"/>
    <dgm:cxn modelId="{5F8A0493-1FED-4536-BD7F-CB2CC9E566E4}" srcId="{F7D0F6BA-4945-4E2F-B88E-D74566140B80}" destId="{EE594DE9-3E54-4817-824F-12C65E082A65}" srcOrd="4" destOrd="0" parTransId="{EC346D0C-651D-4B19-A70B-39C29EA56B65}" sibTransId="{840C1DA8-3D3D-4C63-94E8-CB655C562ADC}"/>
    <dgm:cxn modelId="{4040DAAC-DBE6-4EC5-944F-2C15A48FA037}" srcId="{F7D0F6BA-4945-4E2F-B88E-D74566140B80}" destId="{CDE01E2C-9601-4EF1-A91D-5F9856616C55}" srcOrd="5" destOrd="0" parTransId="{1F925833-0A97-4B42-AB09-27CF904E7477}" sibTransId="{14A92CA9-C56C-4B30-848D-3F57989597D1}"/>
    <dgm:cxn modelId="{8F4BAAC2-11FC-4F3D-8FDF-B597BB84E491}" type="presOf" srcId="{EE594DE9-3E54-4817-824F-12C65E082A65}" destId="{C089DFB6-EAB2-4C83-8607-29FD07D074A5}" srcOrd="0" destOrd="0" presId="urn:microsoft.com/office/officeart/2005/8/layout/hierarchy4"/>
    <dgm:cxn modelId="{A5BDFDC2-224C-4064-AFDD-16FF4A1FEC0B}" type="presOf" srcId="{CDE01E2C-9601-4EF1-A91D-5F9856616C55}" destId="{C1C93AF5-2EB9-4670-8984-E6F0812B1334}" srcOrd="0" destOrd="0" presId="urn:microsoft.com/office/officeart/2005/8/layout/hierarchy4"/>
    <dgm:cxn modelId="{29BF07E6-350B-46D6-9B67-C6BA64D7C974}" srcId="{F7D0F6BA-4945-4E2F-B88E-D74566140B80}" destId="{A354AD1B-63DC-4827-84C8-9CDEDEB9CC3F}" srcOrd="0" destOrd="0" parTransId="{AE72BDC5-35D0-4FDA-BCD9-9064D48E20C0}" sibTransId="{3213E1FA-BC9D-4244-A976-A9080A2E740D}"/>
    <dgm:cxn modelId="{D8F888B5-FF36-4A71-9BB5-A5B71B606B21}" type="presParOf" srcId="{C39EFDC7-D7F3-4A00-A497-BA71488DE27F}" destId="{CFE130C3-FDA0-478C-A8F9-B5AA91E9B647}" srcOrd="0" destOrd="0" presId="urn:microsoft.com/office/officeart/2005/8/layout/hierarchy4"/>
    <dgm:cxn modelId="{B74D61C7-08A5-4246-B138-5FF8DC0D7BA3}" type="presParOf" srcId="{CFE130C3-FDA0-478C-A8F9-B5AA91E9B647}" destId="{0D09E596-1371-4BC2-8436-93CBAF2615F8}" srcOrd="0" destOrd="0" presId="urn:microsoft.com/office/officeart/2005/8/layout/hierarchy4"/>
    <dgm:cxn modelId="{9C3E5C2D-DCC8-4232-A396-443BA2F8DAA6}" type="presParOf" srcId="{CFE130C3-FDA0-478C-A8F9-B5AA91E9B647}" destId="{E060835D-518B-4474-AC59-8DCD89C3A6EE}" srcOrd="1" destOrd="0" presId="urn:microsoft.com/office/officeart/2005/8/layout/hierarchy4"/>
    <dgm:cxn modelId="{12D63D27-2AF3-48CC-B55E-3D3E06A73A32}" type="presParOf" srcId="{C39EFDC7-D7F3-4A00-A497-BA71488DE27F}" destId="{3D5BF73E-64F3-4FAB-8E52-6F638E99CD57}" srcOrd="1" destOrd="0" presId="urn:microsoft.com/office/officeart/2005/8/layout/hierarchy4"/>
    <dgm:cxn modelId="{CC6C7FF7-DBD8-42CB-A2D4-8832C07875E7}" type="presParOf" srcId="{C39EFDC7-D7F3-4A00-A497-BA71488DE27F}" destId="{D0AD7A62-7686-4A3C-A7C5-25CC4C193888}" srcOrd="2" destOrd="0" presId="urn:microsoft.com/office/officeart/2005/8/layout/hierarchy4"/>
    <dgm:cxn modelId="{D59001C5-DB77-4DDC-97F6-A15FDF222FFC}" type="presParOf" srcId="{D0AD7A62-7686-4A3C-A7C5-25CC4C193888}" destId="{C0555054-26A2-40B3-B0D4-CB87ECD14E67}" srcOrd="0" destOrd="0" presId="urn:microsoft.com/office/officeart/2005/8/layout/hierarchy4"/>
    <dgm:cxn modelId="{7E72EE41-711A-47E5-B6DB-B23262DBED2B}" type="presParOf" srcId="{D0AD7A62-7686-4A3C-A7C5-25CC4C193888}" destId="{51421EBE-9DD5-4C05-915F-6F4BE7127A6E}" srcOrd="1" destOrd="0" presId="urn:microsoft.com/office/officeart/2005/8/layout/hierarchy4"/>
    <dgm:cxn modelId="{52178E35-CA11-4060-B7C0-B956E96A56BD}" type="presParOf" srcId="{C39EFDC7-D7F3-4A00-A497-BA71488DE27F}" destId="{C4F1A620-9A2F-440C-95B7-A1A0A0B00DA6}" srcOrd="3" destOrd="0" presId="urn:microsoft.com/office/officeart/2005/8/layout/hierarchy4"/>
    <dgm:cxn modelId="{316A1267-B2B6-47AF-B0E6-C725716BD86A}" type="presParOf" srcId="{C39EFDC7-D7F3-4A00-A497-BA71488DE27F}" destId="{CE0EB5A2-58DB-4C5A-B1B1-8FF88599069B}" srcOrd="4" destOrd="0" presId="urn:microsoft.com/office/officeart/2005/8/layout/hierarchy4"/>
    <dgm:cxn modelId="{3D86043E-0BA1-41CA-B303-85D548381CA7}" type="presParOf" srcId="{CE0EB5A2-58DB-4C5A-B1B1-8FF88599069B}" destId="{6B1C79F8-7CA8-43FE-B1FA-D08CB7C17E98}" srcOrd="0" destOrd="0" presId="urn:microsoft.com/office/officeart/2005/8/layout/hierarchy4"/>
    <dgm:cxn modelId="{CB91EDBB-2148-4319-9A2E-D975EB9D9F24}" type="presParOf" srcId="{CE0EB5A2-58DB-4C5A-B1B1-8FF88599069B}" destId="{91CD9898-9D11-4EAC-8222-9BEDE697E84B}" srcOrd="1" destOrd="0" presId="urn:microsoft.com/office/officeart/2005/8/layout/hierarchy4"/>
    <dgm:cxn modelId="{2120E063-CC79-478A-BB2E-D978E3C51CA0}" type="presParOf" srcId="{C39EFDC7-D7F3-4A00-A497-BA71488DE27F}" destId="{68D9A173-0994-4DD1-B0D9-A88B18886B0C}" srcOrd="5" destOrd="0" presId="urn:microsoft.com/office/officeart/2005/8/layout/hierarchy4"/>
    <dgm:cxn modelId="{268E8940-3DE7-4852-8243-080DCBEC1FE0}" type="presParOf" srcId="{C39EFDC7-D7F3-4A00-A497-BA71488DE27F}" destId="{048926FF-8C08-47CB-B864-321A237238C3}" srcOrd="6" destOrd="0" presId="urn:microsoft.com/office/officeart/2005/8/layout/hierarchy4"/>
    <dgm:cxn modelId="{E8BFEC07-CA87-4084-954E-ED3AA7452C1D}" type="presParOf" srcId="{048926FF-8C08-47CB-B864-321A237238C3}" destId="{74234D83-4B1D-49FC-AFEE-7776204D12CC}" srcOrd="0" destOrd="0" presId="urn:microsoft.com/office/officeart/2005/8/layout/hierarchy4"/>
    <dgm:cxn modelId="{157A6747-AE8A-4296-B3B9-525527A7DF7E}" type="presParOf" srcId="{048926FF-8C08-47CB-B864-321A237238C3}" destId="{25A36C5D-5AD7-4986-B15D-02CD6AFD86CB}" srcOrd="1" destOrd="0" presId="urn:microsoft.com/office/officeart/2005/8/layout/hierarchy4"/>
    <dgm:cxn modelId="{6AEF582C-410D-452E-AC73-64C36F6A74C6}" type="presParOf" srcId="{C39EFDC7-D7F3-4A00-A497-BA71488DE27F}" destId="{859B97DC-575A-4AC6-8D7C-F0BC20608E4A}" srcOrd="7" destOrd="0" presId="urn:microsoft.com/office/officeart/2005/8/layout/hierarchy4"/>
    <dgm:cxn modelId="{F3E7A9AF-8FDE-4CB8-891E-D1A66E72BEA7}" type="presParOf" srcId="{C39EFDC7-D7F3-4A00-A497-BA71488DE27F}" destId="{51410577-8494-4D06-A1A6-BE32274413B0}" srcOrd="8" destOrd="0" presId="urn:microsoft.com/office/officeart/2005/8/layout/hierarchy4"/>
    <dgm:cxn modelId="{3845D352-F8B1-4644-804A-6926F0692488}" type="presParOf" srcId="{51410577-8494-4D06-A1A6-BE32274413B0}" destId="{C089DFB6-EAB2-4C83-8607-29FD07D074A5}" srcOrd="0" destOrd="0" presId="urn:microsoft.com/office/officeart/2005/8/layout/hierarchy4"/>
    <dgm:cxn modelId="{A0F0AC44-A173-4317-BE20-D15858BA10EB}" type="presParOf" srcId="{51410577-8494-4D06-A1A6-BE32274413B0}" destId="{AB47CDFA-4B7D-4812-9990-6AA08E172F68}" srcOrd="1" destOrd="0" presId="urn:microsoft.com/office/officeart/2005/8/layout/hierarchy4"/>
    <dgm:cxn modelId="{DC16B88F-F618-438A-9C73-E782B4806C74}" type="presParOf" srcId="{C39EFDC7-D7F3-4A00-A497-BA71488DE27F}" destId="{42E0CBC2-CA1F-4172-8E44-8D91E03B61AF}" srcOrd="9" destOrd="0" presId="urn:microsoft.com/office/officeart/2005/8/layout/hierarchy4"/>
    <dgm:cxn modelId="{75553327-B78D-430A-9266-F729B671A7E5}" type="presParOf" srcId="{C39EFDC7-D7F3-4A00-A497-BA71488DE27F}" destId="{91FBCAC7-804E-405E-8C9E-EF10F516A98C}" srcOrd="10" destOrd="0" presId="urn:microsoft.com/office/officeart/2005/8/layout/hierarchy4"/>
    <dgm:cxn modelId="{58118B90-23B9-4B2E-A4F7-0CB16992FDA2}" type="presParOf" srcId="{91FBCAC7-804E-405E-8C9E-EF10F516A98C}" destId="{C1C93AF5-2EB9-4670-8984-E6F0812B1334}" srcOrd="0" destOrd="0" presId="urn:microsoft.com/office/officeart/2005/8/layout/hierarchy4"/>
    <dgm:cxn modelId="{20094EED-D299-47D9-AB71-6914A930C51C}" type="presParOf" srcId="{91FBCAC7-804E-405E-8C9E-EF10F516A98C}" destId="{29014D77-0463-4A6C-99A2-E2973EC2EBD5}"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D03B98-6917-4D3D-935D-9BA447950538}" type="doc">
      <dgm:prSet loTypeId="urn:microsoft.com/office/officeart/2005/8/layout/orgChart1" loCatId="hierarchy" qsTypeId="urn:microsoft.com/office/officeart/2005/8/quickstyle/simple1" qsCatId="simple" csTypeId="urn:microsoft.com/office/officeart/2005/8/colors/accent6_3" csCatId="accent6" phldr="1"/>
      <dgm:spPr/>
      <dgm:t>
        <a:bodyPr/>
        <a:lstStyle/>
        <a:p>
          <a:endParaRPr lang="es-CO"/>
        </a:p>
      </dgm:t>
    </dgm:pt>
    <dgm:pt modelId="{46BAF7EC-448F-4F8B-819D-B6BAB74AA436}">
      <dgm:prSet phldrT="[Texto]" custT="1"/>
      <dgm:spPr/>
      <dgm:t>
        <a:bodyPr/>
        <a:lstStyle/>
        <a:p>
          <a:r>
            <a:rPr lang="es-CO" sz="1600" dirty="0"/>
            <a:t>Subsistema de transporte</a:t>
          </a:r>
        </a:p>
      </dgm:t>
    </dgm:pt>
    <dgm:pt modelId="{58E1C91E-6631-4292-84AA-708F9F5A5760}" type="parTrans" cxnId="{C886CD39-42F1-4B0D-9649-7508504FF82A}">
      <dgm:prSet/>
      <dgm:spPr/>
      <dgm:t>
        <a:bodyPr/>
        <a:lstStyle/>
        <a:p>
          <a:endParaRPr lang="es-CO" sz="1600"/>
        </a:p>
      </dgm:t>
    </dgm:pt>
    <dgm:pt modelId="{887E187C-05D6-4796-8F40-50F70C1551E1}" type="sibTrans" cxnId="{C886CD39-42F1-4B0D-9649-7508504FF82A}">
      <dgm:prSet/>
      <dgm:spPr/>
      <dgm:t>
        <a:bodyPr/>
        <a:lstStyle/>
        <a:p>
          <a:endParaRPr lang="es-CO" sz="1600"/>
        </a:p>
      </dgm:t>
    </dgm:pt>
    <dgm:pt modelId="{D79D305D-B60D-4BEC-BCD0-ED15866B0DC0}">
      <dgm:prSet phldrT="[Texto]" custT="1"/>
      <dgm:spPr/>
      <dgm:t>
        <a:bodyPr/>
        <a:lstStyle/>
        <a:p>
          <a:r>
            <a:rPr lang="es-CO" sz="1600" dirty="0"/>
            <a:t>Transporte no motorizado</a:t>
          </a:r>
        </a:p>
      </dgm:t>
    </dgm:pt>
    <dgm:pt modelId="{00A12765-983E-45FB-B3DD-1D7EEED1C08F}" type="parTrans" cxnId="{1C5E3F4E-9586-46FF-8846-05DB79821FC8}">
      <dgm:prSet/>
      <dgm:spPr/>
      <dgm:t>
        <a:bodyPr/>
        <a:lstStyle/>
        <a:p>
          <a:endParaRPr lang="es-CO" sz="1600"/>
        </a:p>
      </dgm:t>
    </dgm:pt>
    <dgm:pt modelId="{29EC3973-697C-489B-A304-135BACD18B2D}" type="sibTrans" cxnId="{1C5E3F4E-9586-46FF-8846-05DB79821FC8}">
      <dgm:prSet/>
      <dgm:spPr/>
      <dgm:t>
        <a:bodyPr/>
        <a:lstStyle/>
        <a:p>
          <a:endParaRPr lang="es-CO" sz="1600"/>
        </a:p>
      </dgm:t>
    </dgm:pt>
    <dgm:pt modelId="{8B0EBB0D-F5CD-4CEA-8F3C-95997C86DA9E}">
      <dgm:prSet phldrT="[Texto]" custT="1"/>
      <dgm:spPr/>
      <dgm:t>
        <a:bodyPr/>
        <a:lstStyle/>
        <a:p>
          <a:r>
            <a:rPr lang="es-CO" sz="1600" dirty="0"/>
            <a:t>Transporte público de pasajeros</a:t>
          </a:r>
        </a:p>
      </dgm:t>
    </dgm:pt>
    <dgm:pt modelId="{F321EE4B-647A-467A-9DCF-DDF3BE935854}" type="parTrans" cxnId="{13A3D2FF-65B3-432E-898A-187CEE3AD477}">
      <dgm:prSet/>
      <dgm:spPr/>
      <dgm:t>
        <a:bodyPr/>
        <a:lstStyle/>
        <a:p>
          <a:endParaRPr lang="es-CO" sz="1600"/>
        </a:p>
      </dgm:t>
    </dgm:pt>
    <dgm:pt modelId="{85C21689-5B21-4EDE-A168-245BAE16B034}" type="sibTrans" cxnId="{13A3D2FF-65B3-432E-898A-187CEE3AD477}">
      <dgm:prSet/>
      <dgm:spPr/>
      <dgm:t>
        <a:bodyPr/>
        <a:lstStyle/>
        <a:p>
          <a:endParaRPr lang="es-CO" sz="1600"/>
        </a:p>
      </dgm:t>
    </dgm:pt>
    <dgm:pt modelId="{2CFE8394-5306-46E4-B5C1-00D3980D7599}">
      <dgm:prSet custT="1"/>
      <dgm:spPr/>
      <dgm:t>
        <a:bodyPr/>
        <a:lstStyle/>
        <a:p>
          <a:r>
            <a:rPr lang="es-CO" sz="1600" dirty="0"/>
            <a:t>Transporte de carga y mercancías</a:t>
          </a:r>
        </a:p>
      </dgm:t>
    </dgm:pt>
    <dgm:pt modelId="{38E406D2-F957-4BE1-8158-0DAE9974CD8B}" type="parTrans" cxnId="{9DCF4C46-DAA6-4989-AAD8-7590388F2B04}">
      <dgm:prSet/>
      <dgm:spPr/>
      <dgm:t>
        <a:bodyPr/>
        <a:lstStyle/>
        <a:p>
          <a:endParaRPr lang="es-CO" sz="1600"/>
        </a:p>
      </dgm:t>
    </dgm:pt>
    <dgm:pt modelId="{F872335D-0DA5-4D0B-8B20-04415FD1DEC4}" type="sibTrans" cxnId="{9DCF4C46-DAA6-4989-AAD8-7590388F2B04}">
      <dgm:prSet/>
      <dgm:spPr/>
      <dgm:t>
        <a:bodyPr/>
        <a:lstStyle/>
        <a:p>
          <a:endParaRPr lang="es-CO" sz="1600"/>
        </a:p>
      </dgm:t>
    </dgm:pt>
    <dgm:pt modelId="{C871FAFC-A3AC-4A14-9234-25DF41528E44}">
      <dgm:prSet custT="1"/>
      <dgm:spPr/>
      <dgm:t>
        <a:bodyPr/>
        <a:lstStyle/>
        <a:p>
          <a:r>
            <a:rPr lang="es-CO" sz="1600" dirty="0"/>
            <a:t>Red de estacionamientos</a:t>
          </a:r>
        </a:p>
      </dgm:t>
    </dgm:pt>
    <dgm:pt modelId="{C3EC3E7F-C581-44B6-836F-7F4E3896BD11}" type="parTrans" cxnId="{65849EED-197B-453D-B995-CC0EFF7D5563}">
      <dgm:prSet/>
      <dgm:spPr/>
      <dgm:t>
        <a:bodyPr/>
        <a:lstStyle/>
        <a:p>
          <a:endParaRPr lang="es-CO" sz="1600"/>
        </a:p>
      </dgm:t>
    </dgm:pt>
    <dgm:pt modelId="{C241FC91-475C-4E0A-8664-4ECC6BF4203B}" type="sibTrans" cxnId="{65849EED-197B-453D-B995-CC0EFF7D5563}">
      <dgm:prSet/>
      <dgm:spPr/>
      <dgm:t>
        <a:bodyPr/>
        <a:lstStyle/>
        <a:p>
          <a:endParaRPr lang="es-CO" sz="1600"/>
        </a:p>
      </dgm:t>
    </dgm:pt>
    <dgm:pt modelId="{0B21B526-B88F-474A-B2BF-6E3812B762EB}">
      <dgm:prSet custT="1"/>
      <dgm:spPr/>
      <dgm:t>
        <a:bodyPr/>
        <a:lstStyle/>
        <a:p>
          <a:r>
            <a:rPr lang="es-CO" sz="1600" dirty="0"/>
            <a:t>Red peatonal</a:t>
          </a:r>
        </a:p>
      </dgm:t>
    </dgm:pt>
    <dgm:pt modelId="{91C01C0D-FE7C-45BE-9E62-853D5BA6CDF4}" type="parTrans" cxnId="{53FE241B-48AD-4E10-B3F7-84D51C169E1B}">
      <dgm:prSet/>
      <dgm:spPr/>
      <dgm:t>
        <a:bodyPr/>
        <a:lstStyle/>
        <a:p>
          <a:endParaRPr lang="es-CO" sz="1600"/>
        </a:p>
      </dgm:t>
    </dgm:pt>
    <dgm:pt modelId="{D8CD94F9-7DAF-47A8-9BA7-41E65F9B649A}" type="sibTrans" cxnId="{53FE241B-48AD-4E10-B3F7-84D51C169E1B}">
      <dgm:prSet/>
      <dgm:spPr/>
      <dgm:t>
        <a:bodyPr/>
        <a:lstStyle/>
        <a:p>
          <a:endParaRPr lang="es-CO" sz="1600"/>
        </a:p>
      </dgm:t>
    </dgm:pt>
    <dgm:pt modelId="{CC85848A-C731-4324-8851-3FE44C3039B8}">
      <dgm:prSet custT="1"/>
      <dgm:spPr/>
      <dgm:t>
        <a:bodyPr/>
        <a:lstStyle/>
        <a:p>
          <a:r>
            <a:rPr lang="es-CO" sz="1600" dirty="0"/>
            <a:t>Red de ciclo infraestructura</a:t>
          </a:r>
        </a:p>
      </dgm:t>
    </dgm:pt>
    <dgm:pt modelId="{A8C46AFA-B864-4270-B31C-1111649E279F}" type="parTrans" cxnId="{5F4167E8-84F0-48C9-AB25-3FFB775421BC}">
      <dgm:prSet/>
      <dgm:spPr/>
      <dgm:t>
        <a:bodyPr/>
        <a:lstStyle/>
        <a:p>
          <a:endParaRPr lang="es-CO" sz="1600"/>
        </a:p>
      </dgm:t>
    </dgm:pt>
    <dgm:pt modelId="{1DCC81AA-C853-45BC-A022-C75C4D0EB95A}" type="sibTrans" cxnId="{5F4167E8-84F0-48C9-AB25-3FFB775421BC}">
      <dgm:prSet/>
      <dgm:spPr/>
      <dgm:t>
        <a:bodyPr/>
        <a:lstStyle/>
        <a:p>
          <a:endParaRPr lang="es-CO" sz="1600"/>
        </a:p>
      </dgm:t>
    </dgm:pt>
    <dgm:pt modelId="{CA87FBA6-6DF6-4EFE-8FB6-0AA25EB35790}">
      <dgm:prSet custT="1"/>
      <dgm:spPr/>
      <dgm:t>
        <a:bodyPr/>
        <a:lstStyle/>
        <a:p>
          <a:r>
            <a:rPr lang="es-CO" sz="1600" dirty="0"/>
            <a:t>Transporte urbano</a:t>
          </a:r>
        </a:p>
      </dgm:t>
    </dgm:pt>
    <dgm:pt modelId="{5BF2CE5A-2F2C-4CE6-B7B9-C89E0A072D21}" type="parTrans" cxnId="{9104AC9E-6F76-4E11-A7B3-E006EFF9CB1F}">
      <dgm:prSet/>
      <dgm:spPr/>
      <dgm:t>
        <a:bodyPr/>
        <a:lstStyle/>
        <a:p>
          <a:endParaRPr lang="es-CO" sz="1600"/>
        </a:p>
      </dgm:t>
    </dgm:pt>
    <dgm:pt modelId="{799CB677-3207-4629-A7AA-56C5619A5CD0}" type="sibTrans" cxnId="{9104AC9E-6F76-4E11-A7B3-E006EFF9CB1F}">
      <dgm:prSet/>
      <dgm:spPr/>
      <dgm:t>
        <a:bodyPr/>
        <a:lstStyle/>
        <a:p>
          <a:endParaRPr lang="es-CO" sz="1600"/>
        </a:p>
      </dgm:t>
    </dgm:pt>
    <dgm:pt modelId="{0EED5154-199E-4038-9442-F4110938BF90}">
      <dgm:prSet custT="1"/>
      <dgm:spPr/>
      <dgm:t>
        <a:bodyPr/>
        <a:lstStyle/>
        <a:p>
          <a:r>
            <a:rPr lang="es-CO" sz="1600" dirty="0"/>
            <a:t>Infraestructuras soporte (terminales, patios, paraderos)</a:t>
          </a:r>
        </a:p>
      </dgm:t>
    </dgm:pt>
    <dgm:pt modelId="{270661D9-14D6-4D6B-910A-83516E3E4499}" type="parTrans" cxnId="{C9CCAE3D-60C9-4183-9A80-E5983379807A}">
      <dgm:prSet/>
      <dgm:spPr/>
      <dgm:t>
        <a:bodyPr/>
        <a:lstStyle/>
        <a:p>
          <a:endParaRPr lang="es-CO" sz="1600"/>
        </a:p>
      </dgm:t>
    </dgm:pt>
    <dgm:pt modelId="{EDCDB559-AEDB-40AF-8B1A-57AE78566C03}" type="sibTrans" cxnId="{C9CCAE3D-60C9-4183-9A80-E5983379807A}">
      <dgm:prSet/>
      <dgm:spPr/>
      <dgm:t>
        <a:bodyPr/>
        <a:lstStyle/>
        <a:p>
          <a:endParaRPr lang="es-CO" sz="1600"/>
        </a:p>
      </dgm:t>
    </dgm:pt>
    <dgm:pt modelId="{FFE0D084-13A5-48CC-B366-6D051042EDB3}">
      <dgm:prSet custT="1"/>
      <dgm:spPr/>
      <dgm:t>
        <a:bodyPr/>
        <a:lstStyle/>
        <a:p>
          <a:r>
            <a:rPr lang="es-CO" sz="1600" dirty="0"/>
            <a:t>Transporte regional</a:t>
          </a:r>
        </a:p>
      </dgm:t>
    </dgm:pt>
    <dgm:pt modelId="{BCA9FECB-69CA-4319-8013-F0DFD0B0E7AD}" type="sibTrans" cxnId="{5B249D8F-BB6C-48BD-967B-6DA31FA6853C}">
      <dgm:prSet/>
      <dgm:spPr/>
      <dgm:t>
        <a:bodyPr/>
        <a:lstStyle/>
        <a:p>
          <a:endParaRPr lang="es-CO" sz="1600"/>
        </a:p>
      </dgm:t>
    </dgm:pt>
    <dgm:pt modelId="{26DC5324-DD03-4374-A0FE-0EE17A1D44DF}" type="parTrans" cxnId="{5B249D8F-BB6C-48BD-967B-6DA31FA6853C}">
      <dgm:prSet/>
      <dgm:spPr/>
      <dgm:t>
        <a:bodyPr/>
        <a:lstStyle/>
        <a:p>
          <a:endParaRPr lang="es-CO" sz="1600"/>
        </a:p>
      </dgm:t>
    </dgm:pt>
    <dgm:pt modelId="{CAC9FA3C-F0B8-444A-922F-1B3D2C952C35}">
      <dgm:prSet custT="1"/>
      <dgm:spPr/>
      <dgm:t>
        <a:bodyPr/>
        <a:lstStyle/>
        <a:p>
          <a:r>
            <a:rPr lang="es-CO" sz="1600" dirty="0"/>
            <a:t>Estacionamiento en vía</a:t>
          </a:r>
        </a:p>
      </dgm:t>
    </dgm:pt>
    <dgm:pt modelId="{C2ED1656-C327-4A78-8883-D6092D5FABF9}" type="parTrans" cxnId="{A4DAA676-1710-48CE-9FBD-DE853D40A84F}">
      <dgm:prSet/>
      <dgm:spPr/>
      <dgm:t>
        <a:bodyPr/>
        <a:lstStyle/>
        <a:p>
          <a:endParaRPr lang="es-CO" sz="1600"/>
        </a:p>
      </dgm:t>
    </dgm:pt>
    <dgm:pt modelId="{F2B7BF45-EEF1-483D-AE7E-10FE6982C044}" type="sibTrans" cxnId="{A4DAA676-1710-48CE-9FBD-DE853D40A84F}">
      <dgm:prSet/>
      <dgm:spPr/>
      <dgm:t>
        <a:bodyPr/>
        <a:lstStyle/>
        <a:p>
          <a:endParaRPr lang="es-CO" sz="1600"/>
        </a:p>
      </dgm:t>
    </dgm:pt>
    <dgm:pt modelId="{6EA8217A-2FEF-4024-BB73-E4891FEB01C6}">
      <dgm:prSet custT="1"/>
      <dgm:spPr/>
      <dgm:t>
        <a:bodyPr/>
        <a:lstStyle/>
        <a:p>
          <a:r>
            <a:rPr lang="es-CO" sz="1600" dirty="0"/>
            <a:t>Estacionamiento fuera de vía</a:t>
          </a:r>
        </a:p>
      </dgm:t>
    </dgm:pt>
    <dgm:pt modelId="{1026194F-2248-4DF3-80B7-BD31F9EE96F3}" type="parTrans" cxnId="{300B352F-CCEF-4477-B16D-1044DB02CDEE}">
      <dgm:prSet/>
      <dgm:spPr/>
      <dgm:t>
        <a:bodyPr/>
        <a:lstStyle/>
        <a:p>
          <a:endParaRPr lang="es-CO" sz="1600"/>
        </a:p>
      </dgm:t>
    </dgm:pt>
    <dgm:pt modelId="{0C2F78B1-7333-4B0D-9042-2B9420D322FB}" type="sibTrans" cxnId="{300B352F-CCEF-4477-B16D-1044DB02CDEE}">
      <dgm:prSet/>
      <dgm:spPr/>
      <dgm:t>
        <a:bodyPr/>
        <a:lstStyle/>
        <a:p>
          <a:endParaRPr lang="es-CO" sz="1600"/>
        </a:p>
      </dgm:t>
    </dgm:pt>
    <dgm:pt modelId="{19D58C76-E4E1-42FB-BEF1-BC4E209125B7}">
      <dgm:prSet custT="1"/>
      <dgm:spPr/>
      <dgm:t>
        <a:bodyPr/>
        <a:lstStyle/>
        <a:p>
          <a:r>
            <a:rPr lang="es-CO" sz="1600" dirty="0"/>
            <a:t>Corredores de carga</a:t>
          </a:r>
        </a:p>
      </dgm:t>
    </dgm:pt>
    <dgm:pt modelId="{9E37FEB1-7077-46CC-AC93-538D97132464}" type="parTrans" cxnId="{0F080C81-4687-411A-9BD2-7F2BCE119F2C}">
      <dgm:prSet/>
      <dgm:spPr/>
      <dgm:t>
        <a:bodyPr/>
        <a:lstStyle/>
        <a:p>
          <a:endParaRPr lang="es-CO" sz="1600"/>
        </a:p>
      </dgm:t>
    </dgm:pt>
    <dgm:pt modelId="{EC0DB000-DD01-41AB-937A-885109D28F01}" type="sibTrans" cxnId="{0F080C81-4687-411A-9BD2-7F2BCE119F2C}">
      <dgm:prSet/>
      <dgm:spPr/>
      <dgm:t>
        <a:bodyPr/>
        <a:lstStyle/>
        <a:p>
          <a:endParaRPr lang="es-CO" sz="1600"/>
        </a:p>
      </dgm:t>
    </dgm:pt>
    <dgm:pt modelId="{432B6C73-458D-48BF-89C6-F087DD293755}">
      <dgm:prSet custT="1"/>
      <dgm:spPr/>
      <dgm:t>
        <a:bodyPr/>
        <a:lstStyle/>
        <a:p>
          <a:r>
            <a:rPr lang="es-CO" sz="1600" dirty="0"/>
            <a:t>Zonas de actividad logística</a:t>
          </a:r>
        </a:p>
      </dgm:t>
    </dgm:pt>
    <dgm:pt modelId="{1AB5CE26-3898-4B68-85AF-087FF20D9FE5}" type="parTrans" cxnId="{4A17ED78-2B11-4A7A-A542-4B5436A2F63F}">
      <dgm:prSet/>
      <dgm:spPr/>
      <dgm:t>
        <a:bodyPr/>
        <a:lstStyle/>
        <a:p>
          <a:endParaRPr lang="es-CO" sz="1600"/>
        </a:p>
      </dgm:t>
    </dgm:pt>
    <dgm:pt modelId="{B6A8722B-92DC-439B-8B7E-D13A9C252602}" type="sibTrans" cxnId="{4A17ED78-2B11-4A7A-A542-4B5436A2F63F}">
      <dgm:prSet/>
      <dgm:spPr/>
      <dgm:t>
        <a:bodyPr/>
        <a:lstStyle/>
        <a:p>
          <a:endParaRPr lang="es-CO" sz="1600"/>
        </a:p>
      </dgm:t>
    </dgm:pt>
    <dgm:pt modelId="{23934DBF-89DE-4C21-B645-6E74ECEFC77D}">
      <dgm:prSet custT="1"/>
      <dgm:spPr/>
      <dgm:t>
        <a:bodyPr/>
        <a:lstStyle/>
        <a:p>
          <a:r>
            <a:rPr lang="es-CO" sz="1600" dirty="0"/>
            <a:t>Transporte individual</a:t>
          </a:r>
        </a:p>
      </dgm:t>
    </dgm:pt>
    <dgm:pt modelId="{9B3164B7-4963-46BE-A4A9-BA2E449DDD15}" type="parTrans" cxnId="{3F00498F-7FB3-4A73-AE2C-30E9E311D832}">
      <dgm:prSet/>
      <dgm:spPr/>
      <dgm:t>
        <a:bodyPr/>
        <a:lstStyle/>
        <a:p>
          <a:endParaRPr lang="es-CO"/>
        </a:p>
      </dgm:t>
    </dgm:pt>
    <dgm:pt modelId="{7B61D9C9-1A63-4D6D-AF2E-8A2C1EFA3EE1}" type="sibTrans" cxnId="{3F00498F-7FB3-4A73-AE2C-30E9E311D832}">
      <dgm:prSet/>
      <dgm:spPr/>
      <dgm:t>
        <a:bodyPr/>
        <a:lstStyle/>
        <a:p>
          <a:endParaRPr lang="es-CO"/>
        </a:p>
      </dgm:t>
    </dgm:pt>
    <dgm:pt modelId="{D4042F23-0958-434B-9A5A-4244C993684C}">
      <dgm:prSet custT="1"/>
      <dgm:spPr/>
      <dgm:t>
        <a:bodyPr/>
        <a:lstStyle/>
        <a:p>
          <a:r>
            <a:rPr lang="es-CO" sz="1600" dirty="0"/>
            <a:t>privado</a:t>
          </a:r>
        </a:p>
      </dgm:t>
    </dgm:pt>
    <dgm:pt modelId="{D749799A-3458-42C2-BADD-EEED68840133}" type="parTrans" cxnId="{6F18F1AE-CD38-4B03-BDAC-FFA902F0C8B6}">
      <dgm:prSet/>
      <dgm:spPr/>
      <dgm:t>
        <a:bodyPr/>
        <a:lstStyle/>
        <a:p>
          <a:endParaRPr lang="es-CO"/>
        </a:p>
      </dgm:t>
    </dgm:pt>
    <dgm:pt modelId="{6A7BE05C-5B94-455F-BAD2-E25BD81F9233}" type="sibTrans" cxnId="{6F18F1AE-CD38-4B03-BDAC-FFA902F0C8B6}">
      <dgm:prSet/>
      <dgm:spPr/>
      <dgm:t>
        <a:bodyPr/>
        <a:lstStyle/>
        <a:p>
          <a:endParaRPr lang="es-CO"/>
        </a:p>
      </dgm:t>
    </dgm:pt>
    <dgm:pt modelId="{CDAD49CD-B527-4587-81C9-307DFBAAD236}">
      <dgm:prSet custT="1"/>
      <dgm:spPr/>
      <dgm:t>
        <a:bodyPr/>
        <a:lstStyle/>
        <a:p>
          <a:r>
            <a:rPr lang="es-CO" sz="1600" dirty="0"/>
            <a:t>publico</a:t>
          </a:r>
        </a:p>
      </dgm:t>
    </dgm:pt>
    <dgm:pt modelId="{4B7AC2B8-005F-4D91-947A-DEEC1316D4B9}" type="parTrans" cxnId="{E3A2080C-3811-4EC3-AE00-3CD4F45E8080}">
      <dgm:prSet/>
      <dgm:spPr/>
      <dgm:t>
        <a:bodyPr/>
        <a:lstStyle/>
        <a:p>
          <a:endParaRPr lang="es-CO"/>
        </a:p>
      </dgm:t>
    </dgm:pt>
    <dgm:pt modelId="{C7B6FD2E-0846-4547-BF31-F48A08A935F6}" type="sibTrans" cxnId="{E3A2080C-3811-4EC3-AE00-3CD4F45E8080}">
      <dgm:prSet/>
      <dgm:spPr/>
      <dgm:t>
        <a:bodyPr/>
        <a:lstStyle/>
        <a:p>
          <a:endParaRPr lang="es-CO"/>
        </a:p>
      </dgm:t>
    </dgm:pt>
    <dgm:pt modelId="{77414A73-A4FE-4BEF-BAFE-2A0FC1F7A8FC}">
      <dgm:prSet custT="1"/>
      <dgm:spPr/>
      <dgm:t>
        <a:bodyPr/>
        <a:lstStyle/>
        <a:p>
          <a:r>
            <a:rPr lang="es-CO" sz="1600" dirty="0"/>
            <a:t>De</a:t>
          </a:r>
          <a:r>
            <a:rPr lang="es-CO" sz="1600" baseline="0" dirty="0"/>
            <a:t> movilidad personal</a:t>
          </a:r>
          <a:endParaRPr lang="es-CO" sz="1600" dirty="0"/>
        </a:p>
      </dgm:t>
    </dgm:pt>
    <dgm:pt modelId="{A54FB1B8-6F97-4970-B90B-222CE5971E3A}" type="parTrans" cxnId="{6ABBC63D-6824-437C-8B7D-5C518CEE6A25}">
      <dgm:prSet/>
      <dgm:spPr/>
      <dgm:t>
        <a:bodyPr/>
        <a:lstStyle/>
        <a:p>
          <a:endParaRPr lang="es-CO"/>
        </a:p>
      </dgm:t>
    </dgm:pt>
    <dgm:pt modelId="{23209D5D-860F-4BA6-B242-6A572F8F0244}" type="sibTrans" cxnId="{6ABBC63D-6824-437C-8B7D-5C518CEE6A25}">
      <dgm:prSet/>
      <dgm:spPr/>
      <dgm:t>
        <a:bodyPr/>
        <a:lstStyle/>
        <a:p>
          <a:endParaRPr lang="es-CO"/>
        </a:p>
      </dgm:t>
    </dgm:pt>
    <dgm:pt modelId="{ADC25E96-3D9D-4E44-99FE-C1B721C08FD2}">
      <dgm:prSet custT="1"/>
      <dgm:spPr/>
      <dgm:t>
        <a:bodyPr/>
        <a:lstStyle/>
        <a:p>
          <a:r>
            <a:rPr lang="es-CO" sz="1600" dirty="0"/>
            <a:t>masivo</a:t>
          </a:r>
        </a:p>
      </dgm:t>
    </dgm:pt>
    <dgm:pt modelId="{C0A11D87-420C-483C-9318-007370823C15}" type="parTrans" cxnId="{BC673E4A-F220-4E48-9779-011EF2434345}">
      <dgm:prSet/>
      <dgm:spPr/>
      <dgm:t>
        <a:bodyPr/>
        <a:lstStyle/>
        <a:p>
          <a:endParaRPr lang="es-CO"/>
        </a:p>
      </dgm:t>
    </dgm:pt>
    <dgm:pt modelId="{93AF0480-4317-4C27-BE86-AF6F7E41BA0D}" type="sibTrans" cxnId="{BC673E4A-F220-4E48-9779-011EF2434345}">
      <dgm:prSet/>
      <dgm:spPr/>
      <dgm:t>
        <a:bodyPr/>
        <a:lstStyle/>
        <a:p>
          <a:endParaRPr lang="es-CO"/>
        </a:p>
      </dgm:t>
    </dgm:pt>
    <dgm:pt modelId="{ACD8E7C6-9E43-4E05-9403-64B1DF345BA7}">
      <dgm:prSet custT="1"/>
      <dgm:spPr/>
      <dgm:t>
        <a:bodyPr/>
        <a:lstStyle/>
        <a:p>
          <a:r>
            <a:rPr lang="es-CO" sz="1600" dirty="0"/>
            <a:t>zonal</a:t>
          </a:r>
        </a:p>
      </dgm:t>
    </dgm:pt>
    <dgm:pt modelId="{C0D0C438-38A7-4338-8BCA-B669C45BA6D3}" type="parTrans" cxnId="{DAA5E1B2-B66B-4DF6-8053-12DE16B719BC}">
      <dgm:prSet/>
      <dgm:spPr/>
      <dgm:t>
        <a:bodyPr/>
        <a:lstStyle/>
        <a:p>
          <a:endParaRPr lang="es-CO"/>
        </a:p>
      </dgm:t>
    </dgm:pt>
    <dgm:pt modelId="{C1479455-E851-4AC2-91C8-CB5F5C93C3FC}" type="sibTrans" cxnId="{DAA5E1B2-B66B-4DF6-8053-12DE16B719BC}">
      <dgm:prSet/>
      <dgm:spPr/>
      <dgm:t>
        <a:bodyPr/>
        <a:lstStyle/>
        <a:p>
          <a:endParaRPr lang="es-CO"/>
        </a:p>
      </dgm:t>
    </dgm:pt>
    <dgm:pt modelId="{4297708F-845E-4C0D-B985-4471A77F51B6}">
      <dgm:prSet custT="1"/>
      <dgm:spPr/>
      <dgm:t>
        <a:bodyPr/>
        <a:lstStyle/>
        <a:p>
          <a:r>
            <a:rPr lang="es-CO" sz="1600" dirty="0"/>
            <a:t>corredores</a:t>
          </a:r>
        </a:p>
      </dgm:t>
    </dgm:pt>
    <dgm:pt modelId="{0BF801FE-1EE2-44FC-903F-0E4DBA1E4100}" type="parTrans" cxnId="{03E1FAEB-A140-4D87-BBDD-EBBCAA37BF92}">
      <dgm:prSet/>
      <dgm:spPr/>
      <dgm:t>
        <a:bodyPr/>
        <a:lstStyle/>
        <a:p>
          <a:endParaRPr lang="es-CO"/>
        </a:p>
      </dgm:t>
    </dgm:pt>
    <dgm:pt modelId="{5C72ABFE-EB21-4E65-BBBA-073F007C4A06}" type="sibTrans" cxnId="{03E1FAEB-A140-4D87-BBDD-EBBCAA37BF92}">
      <dgm:prSet/>
      <dgm:spPr/>
      <dgm:t>
        <a:bodyPr/>
        <a:lstStyle/>
        <a:p>
          <a:endParaRPr lang="es-CO"/>
        </a:p>
      </dgm:t>
    </dgm:pt>
    <dgm:pt modelId="{4B98FE17-3251-4216-BF57-719963679AFA}">
      <dgm:prSet/>
      <dgm:spPr/>
      <dgm:t>
        <a:bodyPr/>
        <a:lstStyle/>
        <a:p>
          <a:r>
            <a:rPr lang="es-CO" dirty="0"/>
            <a:t>Infraestructura de intercambio</a:t>
          </a:r>
        </a:p>
      </dgm:t>
    </dgm:pt>
    <dgm:pt modelId="{A2B87A23-B731-4C9C-9C6A-6EDB332473D7}" type="parTrans" cxnId="{54A93101-5F3E-4CB5-B6DC-186AC199CE96}">
      <dgm:prSet/>
      <dgm:spPr/>
      <dgm:t>
        <a:bodyPr/>
        <a:lstStyle/>
        <a:p>
          <a:endParaRPr lang="es-CO"/>
        </a:p>
      </dgm:t>
    </dgm:pt>
    <dgm:pt modelId="{1BA0B80D-995D-4281-9E11-F7D5672B60E1}" type="sibTrans" cxnId="{54A93101-5F3E-4CB5-B6DC-186AC199CE96}">
      <dgm:prSet/>
      <dgm:spPr/>
      <dgm:t>
        <a:bodyPr/>
        <a:lstStyle/>
        <a:p>
          <a:endParaRPr lang="es-CO"/>
        </a:p>
      </dgm:t>
    </dgm:pt>
    <dgm:pt modelId="{95B79783-41D6-4905-A695-68F0552ECC5E}" type="pres">
      <dgm:prSet presAssocID="{E9D03B98-6917-4D3D-935D-9BA447950538}" presName="hierChild1" presStyleCnt="0">
        <dgm:presLayoutVars>
          <dgm:orgChart val="1"/>
          <dgm:chPref val="1"/>
          <dgm:dir/>
          <dgm:animOne val="branch"/>
          <dgm:animLvl val="lvl"/>
          <dgm:resizeHandles/>
        </dgm:presLayoutVars>
      </dgm:prSet>
      <dgm:spPr/>
    </dgm:pt>
    <dgm:pt modelId="{67973844-A741-4AD4-B364-F7BFBDC95271}" type="pres">
      <dgm:prSet presAssocID="{46BAF7EC-448F-4F8B-819D-B6BAB74AA436}" presName="hierRoot1" presStyleCnt="0">
        <dgm:presLayoutVars>
          <dgm:hierBranch val="init"/>
        </dgm:presLayoutVars>
      </dgm:prSet>
      <dgm:spPr/>
    </dgm:pt>
    <dgm:pt modelId="{70B903D0-4560-4187-8525-1C6B36593E27}" type="pres">
      <dgm:prSet presAssocID="{46BAF7EC-448F-4F8B-819D-B6BAB74AA436}" presName="rootComposite1" presStyleCnt="0"/>
      <dgm:spPr/>
    </dgm:pt>
    <dgm:pt modelId="{48DDC759-2AAE-4092-AD80-83ADF2B327CC}" type="pres">
      <dgm:prSet presAssocID="{46BAF7EC-448F-4F8B-819D-B6BAB74AA436}" presName="rootText1" presStyleLbl="node0" presStyleIdx="0" presStyleCnt="1" custScaleX="268261">
        <dgm:presLayoutVars>
          <dgm:chPref val="3"/>
        </dgm:presLayoutVars>
      </dgm:prSet>
      <dgm:spPr/>
    </dgm:pt>
    <dgm:pt modelId="{A4B8FE13-0B3E-410F-B953-7D39447300C5}" type="pres">
      <dgm:prSet presAssocID="{46BAF7EC-448F-4F8B-819D-B6BAB74AA436}" presName="rootConnector1" presStyleLbl="node1" presStyleIdx="0" presStyleCnt="0"/>
      <dgm:spPr/>
    </dgm:pt>
    <dgm:pt modelId="{C074DC51-7AE5-4A30-AE4B-956B08F673A0}" type="pres">
      <dgm:prSet presAssocID="{46BAF7EC-448F-4F8B-819D-B6BAB74AA436}" presName="hierChild2" presStyleCnt="0"/>
      <dgm:spPr/>
    </dgm:pt>
    <dgm:pt modelId="{642D1866-018C-412E-98BD-9585EC49B508}" type="pres">
      <dgm:prSet presAssocID="{00A12765-983E-45FB-B3DD-1D7EEED1C08F}" presName="Name37" presStyleLbl="parChTrans1D2" presStyleIdx="0" presStyleCnt="5"/>
      <dgm:spPr/>
    </dgm:pt>
    <dgm:pt modelId="{25DCE8C2-0BB7-4967-BE84-7E738EADCE91}" type="pres">
      <dgm:prSet presAssocID="{D79D305D-B60D-4BEC-BCD0-ED15866B0DC0}" presName="hierRoot2" presStyleCnt="0">
        <dgm:presLayoutVars>
          <dgm:hierBranch/>
        </dgm:presLayoutVars>
      </dgm:prSet>
      <dgm:spPr/>
    </dgm:pt>
    <dgm:pt modelId="{C909E50B-160E-4BAB-AA10-BD93E46DA961}" type="pres">
      <dgm:prSet presAssocID="{D79D305D-B60D-4BEC-BCD0-ED15866B0DC0}" presName="rootComposite" presStyleCnt="0"/>
      <dgm:spPr/>
    </dgm:pt>
    <dgm:pt modelId="{A8927916-F2D0-47DA-84EE-381D0F493689}" type="pres">
      <dgm:prSet presAssocID="{D79D305D-B60D-4BEC-BCD0-ED15866B0DC0}" presName="rootText" presStyleLbl="node2" presStyleIdx="0" presStyleCnt="5" custScaleX="168462" custScaleY="162453" custLinFactX="-100000" custLinFactNeighborX="-122011" custLinFactNeighborY="3077">
        <dgm:presLayoutVars>
          <dgm:chPref val="3"/>
        </dgm:presLayoutVars>
      </dgm:prSet>
      <dgm:spPr/>
    </dgm:pt>
    <dgm:pt modelId="{23EA96BA-7E74-40EC-BCFD-38234690A0CD}" type="pres">
      <dgm:prSet presAssocID="{D79D305D-B60D-4BEC-BCD0-ED15866B0DC0}" presName="rootConnector" presStyleLbl="node2" presStyleIdx="0" presStyleCnt="5"/>
      <dgm:spPr/>
    </dgm:pt>
    <dgm:pt modelId="{63EBB9C3-42F7-494D-B8C1-06F70444AF6F}" type="pres">
      <dgm:prSet presAssocID="{D79D305D-B60D-4BEC-BCD0-ED15866B0DC0}" presName="hierChild4" presStyleCnt="0"/>
      <dgm:spPr/>
    </dgm:pt>
    <dgm:pt modelId="{540C6D01-15B1-436C-9EEA-834A2C0FB7D6}" type="pres">
      <dgm:prSet presAssocID="{91C01C0D-FE7C-45BE-9E62-853D5BA6CDF4}" presName="Name35" presStyleLbl="parChTrans1D3" presStyleIdx="0" presStyleCnt="12"/>
      <dgm:spPr/>
    </dgm:pt>
    <dgm:pt modelId="{FE063EDE-C0B0-4166-BB1C-211A33D9EFF1}" type="pres">
      <dgm:prSet presAssocID="{0B21B526-B88F-474A-B2BF-6E3812B762EB}" presName="hierRoot2" presStyleCnt="0">
        <dgm:presLayoutVars>
          <dgm:hierBranch val="init"/>
        </dgm:presLayoutVars>
      </dgm:prSet>
      <dgm:spPr/>
    </dgm:pt>
    <dgm:pt modelId="{802E196D-DF1B-45C9-8175-5414EF56B71B}" type="pres">
      <dgm:prSet presAssocID="{0B21B526-B88F-474A-B2BF-6E3812B762EB}" presName="rootComposite" presStyleCnt="0"/>
      <dgm:spPr/>
    </dgm:pt>
    <dgm:pt modelId="{DDDDA322-C28B-422F-BD90-9CB3BCA2CCE4}" type="pres">
      <dgm:prSet presAssocID="{0B21B526-B88F-474A-B2BF-6E3812B762EB}" presName="rootText" presStyleLbl="node3" presStyleIdx="0" presStyleCnt="12" custScaleX="128003" custScaleY="136365" custLinFactNeighborX="79872" custLinFactNeighborY="27006">
        <dgm:presLayoutVars>
          <dgm:chPref val="3"/>
        </dgm:presLayoutVars>
      </dgm:prSet>
      <dgm:spPr/>
    </dgm:pt>
    <dgm:pt modelId="{89836A0F-83E4-4DFB-BF9E-61142598D48F}" type="pres">
      <dgm:prSet presAssocID="{0B21B526-B88F-474A-B2BF-6E3812B762EB}" presName="rootConnector" presStyleLbl="node3" presStyleIdx="0" presStyleCnt="12"/>
      <dgm:spPr/>
    </dgm:pt>
    <dgm:pt modelId="{FADAFA0F-101F-4D3F-9173-431E04656F2B}" type="pres">
      <dgm:prSet presAssocID="{0B21B526-B88F-474A-B2BF-6E3812B762EB}" presName="hierChild4" presStyleCnt="0"/>
      <dgm:spPr/>
    </dgm:pt>
    <dgm:pt modelId="{024200DD-E955-44A2-B2BE-3AA9FC7595F0}" type="pres">
      <dgm:prSet presAssocID="{0B21B526-B88F-474A-B2BF-6E3812B762EB}" presName="hierChild5" presStyleCnt="0"/>
      <dgm:spPr/>
    </dgm:pt>
    <dgm:pt modelId="{EB9123C0-FABF-4F3A-9E59-E3825E69380C}" type="pres">
      <dgm:prSet presAssocID="{A8C46AFA-B864-4270-B31C-1111649E279F}" presName="Name35" presStyleLbl="parChTrans1D3" presStyleIdx="1" presStyleCnt="12"/>
      <dgm:spPr/>
    </dgm:pt>
    <dgm:pt modelId="{772B48B0-CB0D-4018-8E69-6B629C9BCBD5}" type="pres">
      <dgm:prSet presAssocID="{CC85848A-C731-4324-8851-3FE44C3039B8}" presName="hierRoot2" presStyleCnt="0">
        <dgm:presLayoutVars>
          <dgm:hierBranch val="init"/>
        </dgm:presLayoutVars>
      </dgm:prSet>
      <dgm:spPr/>
    </dgm:pt>
    <dgm:pt modelId="{123F2D38-8BA4-4F7D-B30F-B5041308F89B}" type="pres">
      <dgm:prSet presAssocID="{CC85848A-C731-4324-8851-3FE44C3039B8}" presName="rootComposite" presStyleCnt="0"/>
      <dgm:spPr/>
    </dgm:pt>
    <dgm:pt modelId="{FE900A08-B68B-442A-869F-A6BE5C106098}" type="pres">
      <dgm:prSet presAssocID="{CC85848A-C731-4324-8851-3FE44C3039B8}" presName="rootText" presStyleLbl="node3" presStyleIdx="1" presStyleCnt="12" custScaleX="152608" custScaleY="159123" custLinFactY="100000" custLinFactNeighborX="-62421" custLinFactNeighborY="148116">
        <dgm:presLayoutVars>
          <dgm:chPref val="3"/>
        </dgm:presLayoutVars>
      </dgm:prSet>
      <dgm:spPr/>
    </dgm:pt>
    <dgm:pt modelId="{5D49C785-FA5B-4B15-B623-8F77DF00802E}" type="pres">
      <dgm:prSet presAssocID="{CC85848A-C731-4324-8851-3FE44C3039B8}" presName="rootConnector" presStyleLbl="node3" presStyleIdx="1" presStyleCnt="12"/>
      <dgm:spPr/>
    </dgm:pt>
    <dgm:pt modelId="{03C5429A-3390-4597-890F-7AD334370352}" type="pres">
      <dgm:prSet presAssocID="{CC85848A-C731-4324-8851-3FE44C3039B8}" presName="hierChild4" presStyleCnt="0"/>
      <dgm:spPr/>
    </dgm:pt>
    <dgm:pt modelId="{3279E29E-A423-4610-9FC6-88EB1FFA6C56}" type="pres">
      <dgm:prSet presAssocID="{CC85848A-C731-4324-8851-3FE44C3039B8}" presName="hierChild5" presStyleCnt="0"/>
      <dgm:spPr/>
    </dgm:pt>
    <dgm:pt modelId="{F6D7ED8B-C342-4CAF-BA71-1EAB1FCB3E86}" type="pres">
      <dgm:prSet presAssocID="{D79D305D-B60D-4BEC-BCD0-ED15866B0DC0}" presName="hierChild5" presStyleCnt="0"/>
      <dgm:spPr/>
    </dgm:pt>
    <dgm:pt modelId="{ECCB3919-A7D8-41ED-9C03-886E2B856C1B}" type="pres">
      <dgm:prSet presAssocID="{F321EE4B-647A-467A-9DCF-DDF3BE935854}" presName="Name37" presStyleLbl="parChTrans1D2" presStyleIdx="1" presStyleCnt="5"/>
      <dgm:spPr/>
    </dgm:pt>
    <dgm:pt modelId="{DA12B237-ECA6-47AF-8402-3293C81BB546}" type="pres">
      <dgm:prSet presAssocID="{8B0EBB0D-F5CD-4CEA-8F3C-95997C86DA9E}" presName="hierRoot2" presStyleCnt="0">
        <dgm:presLayoutVars>
          <dgm:hierBranch val="init"/>
        </dgm:presLayoutVars>
      </dgm:prSet>
      <dgm:spPr/>
    </dgm:pt>
    <dgm:pt modelId="{EA338FB3-447A-49F7-9312-2754F75C56AB}" type="pres">
      <dgm:prSet presAssocID="{8B0EBB0D-F5CD-4CEA-8F3C-95997C86DA9E}" presName="rootComposite" presStyleCnt="0"/>
      <dgm:spPr/>
    </dgm:pt>
    <dgm:pt modelId="{BC33F12F-4BF6-4626-9BCA-D6C1CB19F178}" type="pres">
      <dgm:prSet presAssocID="{8B0EBB0D-F5CD-4CEA-8F3C-95997C86DA9E}" presName="rootText" presStyleLbl="node2" presStyleIdx="1" presStyleCnt="5" custScaleX="201931" custScaleY="179004" custLinFactNeighborX="-77063" custLinFactNeighborY="18272">
        <dgm:presLayoutVars>
          <dgm:chPref val="3"/>
        </dgm:presLayoutVars>
      </dgm:prSet>
      <dgm:spPr/>
    </dgm:pt>
    <dgm:pt modelId="{40E4AD53-46E7-417E-92E9-2B9E2889C5A9}" type="pres">
      <dgm:prSet presAssocID="{8B0EBB0D-F5CD-4CEA-8F3C-95997C86DA9E}" presName="rootConnector" presStyleLbl="node2" presStyleIdx="1" presStyleCnt="5"/>
      <dgm:spPr/>
    </dgm:pt>
    <dgm:pt modelId="{FD7A150A-57DD-475B-96E7-97A0EF3B34AA}" type="pres">
      <dgm:prSet presAssocID="{8B0EBB0D-F5CD-4CEA-8F3C-95997C86DA9E}" presName="hierChild4" presStyleCnt="0"/>
      <dgm:spPr/>
    </dgm:pt>
    <dgm:pt modelId="{250D216A-0DB5-48EB-A7DB-6255AD96C201}" type="pres">
      <dgm:prSet presAssocID="{5BF2CE5A-2F2C-4CE6-B7B9-C89E0A072D21}" presName="Name37" presStyleLbl="parChTrans1D3" presStyleIdx="2" presStyleCnt="12"/>
      <dgm:spPr/>
    </dgm:pt>
    <dgm:pt modelId="{35600469-8FD2-47C6-84B1-F80868EC7804}" type="pres">
      <dgm:prSet presAssocID="{CA87FBA6-6DF6-4EFE-8FB6-0AA25EB35790}" presName="hierRoot2" presStyleCnt="0">
        <dgm:presLayoutVars>
          <dgm:hierBranch val="init"/>
        </dgm:presLayoutVars>
      </dgm:prSet>
      <dgm:spPr/>
    </dgm:pt>
    <dgm:pt modelId="{69B3C00A-A7F5-481B-BE63-357A9FA5C2B8}" type="pres">
      <dgm:prSet presAssocID="{CA87FBA6-6DF6-4EFE-8FB6-0AA25EB35790}" presName="rootComposite" presStyleCnt="0"/>
      <dgm:spPr/>
    </dgm:pt>
    <dgm:pt modelId="{79C162E2-8C6B-455B-A379-D40E05D9C1B6}" type="pres">
      <dgm:prSet presAssocID="{CA87FBA6-6DF6-4EFE-8FB6-0AA25EB35790}" presName="rootText" presStyleLbl="node3" presStyleIdx="2" presStyleCnt="12" custScaleX="130698" custScaleY="146244" custLinFactNeighborX="-69555" custLinFactNeighborY="30373">
        <dgm:presLayoutVars>
          <dgm:chPref val="3"/>
        </dgm:presLayoutVars>
      </dgm:prSet>
      <dgm:spPr/>
    </dgm:pt>
    <dgm:pt modelId="{6543D845-FFC0-4D4D-A626-30EB565756B3}" type="pres">
      <dgm:prSet presAssocID="{CA87FBA6-6DF6-4EFE-8FB6-0AA25EB35790}" presName="rootConnector" presStyleLbl="node3" presStyleIdx="2" presStyleCnt="12"/>
      <dgm:spPr/>
    </dgm:pt>
    <dgm:pt modelId="{087C9A17-74D4-40BF-99F2-17DEF5F486FF}" type="pres">
      <dgm:prSet presAssocID="{CA87FBA6-6DF6-4EFE-8FB6-0AA25EB35790}" presName="hierChild4" presStyleCnt="0"/>
      <dgm:spPr/>
    </dgm:pt>
    <dgm:pt modelId="{580C33CA-6035-4B79-9913-D72C4BA54BE6}" type="pres">
      <dgm:prSet presAssocID="{C0A11D87-420C-483C-9318-007370823C15}" presName="Name37" presStyleLbl="parChTrans1D4" presStyleIdx="0" presStyleCnt="4"/>
      <dgm:spPr/>
    </dgm:pt>
    <dgm:pt modelId="{78DD8FF9-F26A-4AF8-88D2-F367BEFE05A0}" type="pres">
      <dgm:prSet presAssocID="{ADC25E96-3D9D-4E44-99FE-C1B721C08FD2}" presName="hierRoot2" presStyleCnt="0">
        <dgm:presLayoutVars>
          <dgm:hierBranch val="init"/>
        </dgm:presLayoutVars>
      </dgm:prSet>
      <dgm:spPr/>
    </dgm:pt>
    <dgm:pt modelId="{B85382F5-650D-4C86-9C40-E85A07D23663}" type="pres">
      <dgm:prSet presAssocID="{ADC25E96-3D9D-4E44-99FE-C1B721C08FD2}" presName="rootComposite" presStyleCnt="0"/>
      <dgm:spPr/>
    </dgm:pt>
    <dgm:pt modelId="{AAA2E3F1-0F6F-43E3-9F59-1B4B286CF6F7}" type="pres">
      <dgm:prSet presAssocID="{ADC25E96-3D9D-4E44-99FE-C1B721C08FD2}" presName="rootText" presStyleLbl="node4" presStyleIdx="0" presStyleCnt="4" custScaleX="130698" custScaleY="146244" custLinFactNeighborX="-57732" custLinFactNeighborY="52408">
        <dgm:presLayoutVars>
          <dgm:chPref val="3"/>
        </dgm:presLayoutVars>
      </dgm:prSet>
      <dgm:spPr/>
    </dgm:pt>
    <dgm:pt modelId="{E7DD3789-0AFF-4D48-8009-ED5D36AAA718}" type="pres">
      <dgm:prSet presAssocID="{ADC25E96-3D9D-4E44-99FE-C1B721C08FD2}" presName="rootConnector" presStyleLbl="node4" presStyleIdx="0" presStyleCnt="4"/>
      <dgm:spPr/>
    </dgm:pt>
    <dgm:pt modelId="{D9F7BC70-C9D9-41DB-BFB5-6C0B270A9D52}" type="pres">
      <dgm:prSet presAssocID="{ADC25E96-3D9D-4E44-99FE-C1B721C08FD2}" presName="hierChild4" presStyleCnt="0"/>
      <dgm:spPr/>
    </dgm:pt>
    <dgm:pt modelId="{83D872C3-FF4B-4D40-A351-658DB957B5C7}" type="pres">
      <dgm:prSet presAssocID="{ADC25E96-3D9D-4E44-99FE-C1B721C08FD2}" presName="hierChild5" presStyleCnt="0"/>
      <dgm:spPr/>
    </dgm:pt>
    <dgm:pt modelId="{FF08CB95-8991-4D87-A73B-E374ECEE1B10}" type="pres">
      <dgm:prSet presAssocID="{C0D0C438-38A7-4338-8BCA-B669C45BA6D3}" presName="Name37" presStyleLbl="parChTrans1D4" presStyleIdx="1" presStyleCnt="4"/>
      <dgm:spPr/>
    </dgm:pt>
    <dgm:pt modelId="{2B9A00CF-5507-43BF-A25A-14B83D384065}" type="pres">
      <dgm:prSet presAssocID="{ACD8E7C6-9E43-4E05-9403-64B1DF345BA7}" presName="hierRoot2" presStyleCnt="0">
        <dgm:presLayoutVars>
          <dgm:hierBranch val="init"/>
        </dgm:presLayoutVars>
      </dgm:prSet>
      <dgm:spPr/>
    </dgm:pt>
    <dgm:pt modelId="{2501A91F-8A28-40DC-BFEB-7A42BD31DE06}" type="pres">
      <dgm:prSet presAssocID="{ACD8E7C6-9E43-4E05-9403-64B1DF345BA7}" presName="rootComposite" presStyleCnt="0"/>
      <dgm:spPr/>
    </dgm:pt>
    <dgm:pt modelId="{19632995-5FD1-425C-A9D3-A1CEEAE37A3A}" type="pres">
      <dgm:prSet presAssocID="{ACD8E7C6-9E43-4E05-9403-64B1DF345BA7}" presName="rootText" presStyleLbl="node4" presStyleIdx="1" presStyleCnt="4" custScaleX="130698" custScaleY="146244" custLinFactNeighborX="-53022" custLinFactNeighborY="48569">
        <dgm:presLayoutVars>
          <dgm:chPref val="3"/>
        </dgm:presLayoutVars>
      </dgm:prSet>
      <dgm:spPr/>
    </dgm:pt>
    <dgm:pt modelId="{F0CA40A8-8EFB-4986-8E65-6D17DEBE376F}" type="pres">
      <dgm:prSet presAssocID="{ACD8E7C6-9E43-4E05-9403-64B1DF345BA7}" presName="rootConnector" presStyleLbl="node4" presStyleIdx="1" presStyleCnt="4"/>
      <dgm:spPr/>
    </dgm:pt>
    <dgm:pt modelId="{C1188E6A-AE02-4591-9E24-96C3699C8C90}" type="pres">
      <dgm:prSet presAssocID="{ACD8E7C6-9E43-4E05-9403-64B1DF345BA7}" presName="hierChild4" presStyleCnt="0"/>
      <dgm:spPr/>
    </dgm:pt>
    <dgm:pt modelId="{460FD4D7-AE49-446C-9627-C6228D8CCBFD}" type="pres">
      <dgm:prSet presAssocID="{ACD8E7C6-9E43-4E05-9403-64B1DF345BA7}" presName="hierChild5" presStyleCnt="0"/>
      <dgm:spPr/>
    </dgm:pt>
    <dgm:pt modelId="{744ADEFD-7A35-45CE-B874-BBC4D477D7B9}" type="pres">
      <dgm:prSet presAssocID="{CA87FBA6-6DF6-4EFE-8FB6-0AA25EB35790}" presName="hierChild5" presStyleCnt="0"/>
      <dgm:spPr/>
    </dgm:pt>
    <dgm:pt modelId="{BF1DF4ED-46AB-4336-931C-52AEB0ED6805}" type="pres">
      <dgm:prSet presAssocID="{270661D9-14D6-4D6B-910A-83516E3E4499}" presName="Name37" presStyleLbl="parChTrans1D3" presStyleIdx="3" presStyleCnt="12"/>
      <dgm:spPr/>
    </dgm:pt>
    <dgm:pt modelId="{DB0E0A06-4FFE-44D5-AB4B-B4F49912B4A3}" type="pres">
      <dgm:prSet presAssocID="{0EED5154-199E-4038-9442-F4110938BF90}" presName="hierRoot2" presStyleCnt="0">
        <dgm:presLayoutVars>
          <dgm:hierBranch val="init"/>
        </dgm:presLayoutVars>
      </dgm:prSet>
      <dgm:spPr/>
    </dgm:pt>
    <dgm:pt modelId="{FD3B4346-F139-4BAF-9A9E-849AAFBA40A4}" type="pres">
      <dgm:prSet presAssocID="{0EED5154-199E-4038-9442-F4110938BF90}" presName="rootComposite" presStyleCnt="0"/>
      <dgm:spPr/>
    </dgm:pt>
    <dgm:pt modelId="{CDD5B846-79B8-4231-B601-FC080DDEB37F}" type="pres">
      <dgm:prSet presAssocID="{0EED5154-199E-4038-9442-F4110938BF90}" presName="rootText" presStyleLbl="node3" presStyleIdx="3" presStyleCnt="12" custScaleX="173660" custScaleY="272006" custLinFactNeighborX="-44441" custLinFactNeighborY="46815">
        <dgm:presLayoutVars>
          <dgm:chPref val="3"/>
        </dgm:presLayoutVars>
      </dgm:prSet>
      <dgm:spPr/>
    </dgm:pt>
    <dgm:pt modelId="{23C7ED41-5CFA-4032-9E90-AFE15E09E539}" type="pres">
      <dgm:prSet presAssocID="{0EED5154-199E-4038-9442-F4110938BF90}" presName="rootConnector" presStyleLbl="node3" presStyleIdx="3" presStyleCnt="12"/>
      <dgm:spPr/>
    </dgm:pt>
    <dgm:pt modelId="{2496FC0D-DBF5-4B2E-B99F-EB33526E802C}" type="pres">
      <dgm:prSet presAssocID="{0EED5154-199E-4038-9442-F4110938BF90}" presName="hierChild4" presStyleCnt="0"/>
      <dgm:spPr/>
    </dgm:pt>
    <dgm:pt modelId="{EA780928-1286-4B34-B994-C900F72B6871}" type="pres">
      <dgm:prSet presAssocID="{0EED5154-199E-4038-9442-F4110938BF90}" presName="hierChild5" presStyleCnt="0"/>
      <dgm:spPr/>
    </dgm:pt>
    <dgm:pt modelId="{6DDCB4C2-4668-4252-8E83-BE64060C6167}" type="pres">
      <dgm:prSet presAssocID="{26DC5324-DD03-4374-A0FE-0EE17A1D44DF}" presName="Name37" presStyleLbl="parChTrans1D3" presStyleIdx="4" presStyleCnt="12"/>
      <dgm:spPr/>
    </dgm:pt>
    <dgm:pt modelId="{808ABBAE-0095-455F-8A95-B3F2133BADF9}" type="pres">
      <dgm:prSet presAssocID="{FFE0D084-13A5-48CC-B366-6D051042EDB3}" presName="hierRoot2" presStyleCnt="0">
        <dgm:presLayoutVars>
          <dgm:hierBranch val="init"/>
        </dgm:presLayoutVars>
      </dgm:prSet>
      <dgm:spPr/>
    </dgm:pt>
    <dgm:pt modelId="{EB6F8BC9-1C0A-49CD-B9AF-ED59B02DCD59}" type="pres">
      <dgm:prSet presAssocID="{FFE0D084-13A5-48CC-B366-6D051042EDB3}" presName="rootComposite" presStyleCnt="0"/>
      <dgm:spPr/>
    </dgm:pt>
    <dgm:pt modelId="{2595E6AB-6E33-4494-81F7-226ACD2C605D}" type="pres">
      <dgm:prSet presAssocID="{FFE0D084-13A5-48CC-B366-6D051042EDB3}" presName="rootText" presStyleLbl="node3" presStyleIdx="4" presStyleCnt="12" custScaleX="143484" custScaleY="179004" custLinFactNeighborX="-32858" custLinFactNeighborY="7169">
        <dgm:presLayoutVars>
          <dgm:chPref val="3"/>
        </dgm:presLayoutVars>
      </dgm:prSet>
      <dgm:spPr/>
    </dgm:pt>
    <dgm:pt modelId="{C27C7389-9DC0-438A-B980-39ED3DEDDF0B}" type="pres">
      <dgm:prSet presAssocID="{FFE0D084-13A5-48CC-B366-6D051042EDB3}" presName="rootConnector" presStyleLbl="node3" presStyleIdx="4" presStyleCnt="12"/>
      <dgm:spPr/>
    </dgm:pt>
    <dgm:pt modelId="{C1B3C7EC-FE08-48D7-A9ED-33183CAEB675}" type="pres">
      <dgm:prSet presAssocID="{FFE0D084-13A5-48CC-B366-6D051042EDB3}" presName="hierChild4" presStyleCnt="0"/>
      <dgm:spPr/>
    </dgm:pt>
    <dgm:pt modelId="{0CEEBCDA-2303-4C33-B989-B1F5EF2C61A5}" type="pres">
      <dgm:prSet presAssocID="{0BF801FE-1EE2-44FC-903F-0E4DBA1E4100}" presName="Name37" presStyleLbl="parChTrans1D4" presStyleIdx="2" presStyleCnt="4"/>
      <dgm:spPr/>
    </dgm:pt>
    <dgm:pt modelId="{BB80D871-8B4A-4AA6-BA99-F49F8B6FF5CF}" type="pres">
      <dgm:prSet presAssocID="{4297708F-845E-4C0D-B985-4471A77F51B6}" presName="hierRoot2" presStyleCnt="0">
        <dgm:presLayoutVars>
          <dgm:hierBranch val="init"/>
        </dgm:presLayoutVars>
      </dgm:prSet>
      <dgm:spPr/>
    </dgm:pt>
    <dgm:pt modelId="{2566C2D5-4073-4E86-8B9E-4510BFA77A3F}" type="pres">
      <dgm:prSet presAssocID="{4297708F-845E-4C0D-B985-4471A77F51B6}" presName="rootComposite" presStyleCnt="0"/>
      <dgm:spPr/>
    </dgm:pt>
    <dgm:pt modelId="{964F35D3-9DC2-4312-9E94-81E94C1A8A11}" type="pres">
      <dgm:prSet presAssocID="{4297708F-845E-4C0D-B985-4471A77F51B6}" presName="rootText" presStyleLbl="node4" presStyleIdx="2" presStyleCnt="4" custScaleX="143484" custScaleY="179004" custLinFactNeighborX="3012" custLinFactNeighborY="459">
        <dgm:presLayoutVars>
          <dgm:chPref val="3"/>
        </dgm:presLayoutVars>
      </dgm:prSet>
      <dgm:spPr/>
    </dgm:pt>
    <dgm:pt modelId="{3C2ED8D8-969A-4EF2-9CF5-8E9CADD781DD}" type="pres">
      <dgm:prSet presAssocID="{4297708F-845E-4C0D-B985-4471A77F51B6}" presName="rootConnector" presStyleLbl="node4" presStyleIdx="2" presStyleCnt="4"/>
      <dgm:spPr/>
    </dgm:pt>
    <dgm:pt modelId="{DF1E2A8F-30C0-4DD6-A74D-179DE6167FCD}" type="pres">
      <dgm:prSet presAssocID="{4297708F-845E-4C0D-B985-4471A77F51B6}" presName="hierChild4" presStyleCnt="0"/>
      <dgm:spPr/>
    </dgm:pt>
    <dgm:pt modelId="{49BFA73A-D067-4D44-A42E-E5CEA6C0DE22}" type="pres">
      <dgm:prSet presAssocID="{4297708F-845E-4C0D-B985-4471A77F51B6}" presName="hierChild5" presStyleCnt="0"/>
      <dgm:spPr/>
    </dgm:pt>
    <dgm:pt modelId="{B8AC3BAF-5655-4B09-AD58-163B19684C3A}" type="pres">
      <dgm:prSet presAssocID="{A2B87A23-B731-4C9C-9C6A-6EDB332473D7}" presName="Name37" presStyleLbl="parChTrans1D4" presStyleIdx="3" presStyleCnt="4"/>
      <dgm:spPr/>
    </dgm:pt>
    <dgm:pt modelId="{BBC5B72F-FA45-4E32-9032-CCFC9D78DE07}" type="pres">
      <dgm:prSet presAssocID="{4B98FE17-3251-4216-BF57-719963679AFA}" presName="hierRoot2" presStyleCnt="0">
        <dgm:presLayoutVars>
          <dgm:hierBranch val="init"/>
        </dgm:presLayoutVars>
      </dgm:prSet>
      <dgm:spPr/>
    </dgm:pt>
    <dgm:pt modelId="{37247773-D368-4201-B781-EA91DF13FA60}" type="pres">
      <dgm:prSet presAssocID="{4B98FE17-3251-4216-BF57-719963679AFA}" presName="rootComposite" presStyleCnt="0"/>
      <dgm:spPr/>
    </dgm:pt>
    <dgm:pt modelId="{3FA0D79F-BF28-48CE-9D65-3FCF51F61300}" type="pres">
      <dgm:prSet presAssocID="{4B98FE17-3251-4216-BF57-719963679AFA}" presName="rootText" presStyleLbl="node4" presStyleIdx="3" presStyleCnt="4" custScaleX="143484" custScaleY="179004" custLinFactNeighborX="3013" custLinFactNeighborY="17234">
        <dgm:presLayoutVars>
          <dgm:chPref val="3"/>
        </dgm:presLayoutVars>
      </dgm:prSet>
      <dgm:spPr/>
    </dgm:pt>
    <dgm:pt modelId="{33949B91-87F7-402B-A5A8-5E1875296101}" type="pres">
      <dgm:prSet presAssocID="{4B98FE17-3251-4216-BF57-719963679AFA}" presName="rootConnector" presStyleLbl="node4" presStyleIdx="3" presStyleCnt="4"/>
      <dgm:spPr/>
    </dgm:pt>
    <dgm:pt modelId="{025B7308-DE24-45F6-BB46-61A0CB4F78E9}" type="pres">
      <dgm:prSet presAssocID="{4B98FE17-3251-4216-BF57-719963679AFA}" presName="hierChild4" presStyleCnt="0"/>
      <dgm:spPr/>
    </dgm:pt>
    <dgm:pt modelId="{58BFF224-3FF3-4D0C-B479-50E45DECC029}" type="pres">
      <dgm:prSet presAssocID="{4B98FE17-3251-4216-BF57-719963679AFA}" presName="hierChild5" presStyleCnt="0"/>
      <dgm:spPr/>
    </dgm:pt>
    <dgm:pt modelId="{E0F012C3-DB65-42C9-B3D1-5D1D0665E618}" type="pres">
      <dgm:prSet presAssocID="{FFE0D084-13A5-48CC-B366-6D051042EDB3}" presName="hierChild5" presStyleCnt="0"/>
      <dgm:spPr/>
    </dgm:pt>
    <dgm:pt modelId="{5D418678-DCD6-4105-9D1F-9AF0190DD05E}" type="pres">
      <dgm:prSet presAssocID="{8B0EBB0D-F5CD-4CEA-8F3C-95997C86DA9E}" presName="hierChild5" presStyleCnt="0"/>
      <dgm:spPr/>
    </dgm:pt>
    <dgm:pt modelId="{3357BC15-F03C-43BF-BDC0-CBBD8153DB8D}" type="pres">
      <dgm:prSet presAssocID="{38E406D2-F957-4BE1-8158-0DAE9974CD8B}" presName="Name37" presStyleLbl="parChTrans1D2" presStyleIdx="2" presStyleCnt="5"/>
      <dgm:spPr/>
    </dgm:pt>
    <dgm:pt modelId="{34F93829-2D13-4BE4-B846-1EBB49F490BB}" type="pres">
      <dgm:prSet presAssocID="{2CFE8394-5306-46E4-B5C1-00D3980D7599}" presName="hierRoot2" presStyleCnt="0">
        <dgm:presLayoutVars>
          <dgm:hierBranch val="init"/>
        </dgm:presLayoutVars>
      </dgm:prSet>
      <dgm:spPr/>
    </dgm:pt>
    <dgm:pt modelId="{451A8AB4-45F0-4EBB-B157-D72CB37E50F3}" type="pres">
      <dgm:prSet presAssocID="{2CFE8394-5306-46E4-B5C1-00D3980D7599}" presName="rootComposite" presStyleCnt="0"/>
      <dgm:spPr/>
    </dgm:pt>
    <dgm:pt modelId="{B53B836F-334C-42DE-9317-C4EF14AC3F28}" type="pres">
      <dgm:prSet presAssocID="{2CFE8394-5306-46E4-B5C1-00D3980D7599}" presName="rootText" presStyleLbl="node2" presStyleIdx="2" presStyleCnt="5" custScaleX="190333" custScaleY="149048" custLinFactNeighborX="26321" custLinFactNeighborY="18609">
        <dgm:presLayoutVars>
          <dgm:chPref val="3"/>
        </dgm:presLayoutVars>
      </dgm:prSet>
      <dgm:spPr/>
    </dgm:pt>
    <dgm:pt modelId="{96C1F589-3ACC-4999-A8FB-6A67CB8C80BB}" type="pres">
      <dgm:prSet presAssocID="{2CFE8394-5306-46E4-B5C1-00D3980D7599}" presName="rootConnector" presStyleLbl="node2" presStyleIdx="2" presStyleCnt="5"/>
      <dgm:spPr/>
    </dgm:pt>
    <dgm:pt modelId="{7D5F28BF-1233-4000-A053-74957B110991}" type="pres">
      <dgm:prSet presAssocID="{2CFE8394-5306-46E4-B5C1-00D3980D7599}" presName="hierChild4" presStyleCnt="0"/>
      <dgm:spPr/>
    </dgm:pt>
    <dgm:pt modelId="{1E4A1781-10DF-4E02-8760-DD06F9F4D870}" type="pres">
      <dgm:prSet presAssocID="{9E37FEB1-7077-46CC-AC93-538D97132464}" presName="Name37" presStyleLbl="parChTrans1D3" presStyleIdx="5" presStyleCnt="12"/>
      <dgm:spPr/>
    </dgm:pt>
    <dgm:pt modelId="{EECE843B-6B56-4277-ADB8-9101825FAB86}" type="pres">
      <dgm:prSet presAssocID="{19D58C76-E4E1-42FB-BEF1-BC4E209125B7}" presName="hierRoot2" presStyleCnt="0">
        <dgm:presLayoutVars>
          <dgm:hierBranch val="init"/>
        </dgm:presLayoutVars>
      </dgm:prSet>
      <dgm:spPr/>
    </dgm:pt>
    <dgm:pt modelId="{CFB8C401-56FE-482A-80AC-5615A8EF21A2}" type="pres">
      <dgm:prSet presAssocID="{19D58C76-E4E1-42FB-BEF1-BC4E209125B7}" presName="rootComposite" presStyleCnt="0"/>
      <dgm:spPr/>
    </dgm:pt>
    <dgm:pt modelId="{8274ACD7-135F-4866-B7F8-7A1C9EA60144}" type="pres">
      <dgm:prSet presAssocID="{19D58C76-E4E1-42FB-BEF1-BC4E209125B7}" presName="rootText" presStyleLbl="node3" presStyleIdx="5" presStyleCnt="12" custScaleX="147066" custScaleY="176511" custLinFactNeighborX="30775" custLinFactNeighborY="46162">
        <dgm:presLayoutVars>
          <dgm:chPref val="3"/>
        </dgm:presLayoutVars>
      </dgm:prSet>
      <dgm:spPr/>
    </dgm:pt>
    <dgm:pt modelId="{5BB15B7E-8EDC-4F50-8760-F138D595B87F}" type="pres">
      <dgm:prSet presAssocID="{19D58C76-E4E1-42FB-BEF1-BC4E209125B7}" presName="rootConnector" presStyleLbl="node3" presStyleIdx="5" presStyleCnt="12"/>
      <dgm:spPr/>
    </dgm:pt>
    <dgm:pt modelId="{3CC0F46B-C39B-4597-8103-1E029980DC2C}" type="pres">
      <dgm:prSet presAssocID="{19D58C76-E4E1-42FB-BEF1-BC4E209125B7}" presName="hierChild4" presStyleCnt="0"/>
      <dgm:spPr/>
    </dgm:pt>
    <dgm:pt modelId="{0D53C4EA-76D2-4D42-9181-FCA521A33F6F}" type="pres">
      <dgm:prSet presAssocID="{19D58C76-E4E1-42FB-BEF1-BC4E209125B7}" presName="hierChild5" presStyleCnt="0"/>
      <dgm:spPr/>
    </dgm:pt>
    <dgm:pt modelId="{C10B21C4-4BD0-476C-980D-21CCAF48A3A0}" type="pres">
      <dgm:prSet presAssocID="{1AB5CE26-3898-4B68-85AF-087FF20D9FE5}" presName="Name37" presStyleLbl="parChTrans1D3" presStyleIdx="6" presStyleCnt="12"/>
      <dgm:spPr/>
    </dgm:pt>
    <dgm:pt modelId="{57CE30C1-1F98-4C9D-9E23-DFD5A5F191A4}" type="pres">
      <dgm:prSet presAssocID="{432B6C73-458D-48BF-89C6-F087DD293755}" presName="hierRoot2" presStyleCnt="0">
        <dgm:presLayoutVars>
          <dgm:hierBranch val="init"/>
        </dgm:presLayoutVars>
      </dgm:prSet>
      <dgm:spPr/>
    </dgm:pt>
    <dgm:pt modelId="{140FD6A3-B4A1-4901-9FCD-3C19BC49943B}" type="pres">
      <dgm:prSet presAssocID="{432B6C73-458D-48BF-89C6-F087DD293755}" presName="rootComposite" presStyleCnt="0"/>
      <dgm:spPr/>
    </dgm:pt>
    <dgm:pt modelId="{BD15191E-3169-45F2-B18E-EFA467398954}" type="pres">
      <dgm:prSet presAssocID="{432B6C73-458D-48BF-89C6-F087DD293755}" presName="rootText" presStyleLbl="node3" presStyleIdx="6" presStyleCnt="12" custScaleX="147066" custScaleY="176511" custLinFactNeighborX="43085" custLinFactNeighborY="58472">
        <dgm:presLayoutVars>
          <dgm:chPref val="3"/>
        </dgm:presLayoutVars>
      </dgm:prSet>
      <dgm:spPr/>
    </dgm:pt>
    <dgm:pt modelId="{15A52FB4-E8A0-42C4-A76C-46088678D2FB}" type="pres">
      <dgm:prSet presAssocID="{432B6C73-458D-48BF-89C6-F087DD293755}" presName="rootConnector" presStyleLbl="node3" presStyleIdx="6" presStyleCnt="12"/>
      <dgm:spPr/>
    </dgm:pt>
    <dgm:pt modelId="{0B013DEF-2AD1-4287-8FFA-38B91CB4AEE8}" type="pres">
      <dgm:prSet presAssocID="{432B6C73-458D-48BF-89C6-F087DD293755}" presName="hierChild4" presStyleCnt="0"/>
      <dgm:spPr/>
    </dgm:pt>
    <dgm:pt modelId="{FE6D2C8E-E124-49DD-A641-64E125299140}" type="pres">
      <dgm:prSet presAssocID="{432B6C73-458D-48BF-89C6-F087DD293755}" presName="hierChild5" presStyleCnt="0"/>
      <dgm:spPr/>
    </dgm:pt>
    <dgm:pt modelId="{DF3ABD7E-17B4-4E53-BCA5-3C608DB1F873}" type="pres">
      <dgm:prSet presAssocID="{2CFE8394-5306-46E4-B5C1-00D3980D7599}" presName="hierChild5" presStyleCnt="0"/>
      <dgm:spPr/>
    </dgm:pt>
    <dgm:pt modelId="{76F9881C-A989-4AA0-A18D-CB4B440E9146}" type="pres">
      <dgm:prSet presAssocID="{C3EC3E7F-C581-44B6-836F-7F4E3896BD11}" presName="Name37" presStyleLbl="parChTrans1D2" presStyleIdx="3" presStyleCnt="5"/>
      <dgm:spPr/>
    </dgm:pt>
    <dgm:pt modelId="{40FC0C40-4939-4EB5-A581-1A304E956DFB}" type="pres">
      <dgm:prSet presAssocID="{C871FAFC-A3AC-4A14-9234-25DF41528E44}" presName="hierRoot2" presStyleCnt="0">
        <dgm:presLayoutVars>
          <dgm:hierBranch val="init"/>
        </dgm:presLayoutVars>
      </dgm:prSet>
      <dgm:spPr/>
    </dgm:pt>
    <dgm:pt modelId="{C9125E8E-3C50-4C76-8596-0B4FC1B20A6F}" type="pres">
      <dgm:prSet presAssocID="{C871FAFC-A3AC-4A14-9234-25DF41528E44}" presName="rootComposite" presStyleCnt="0"/>
      <dgm:spPr/>
    </dgm:pt>
    <dgm:pt modelId="{C66363A3-8521-4216-8202-A92F0D6DCDF5}" type="pres">
      <dgm:prSet presAssocID="{C871FAFC-A3AC-4A14-9234-25DF41528E44}" presName="rootText" presStyleLbl="node2" presStyleIdx="3" presStyleCnt="5" custScaleX="182191" custScaleY="155009" custLinFactNeighborX="28170" custLinFactNeighborY="3078">
        <dgm:presLayoutVars>
          <dgm:chPref val="3"/>
        </dgm:presLayoutVars>
      </dgm:prSet>
      <dgm:spPr/>
    </dgm:pt>
    <dgm:pt modelId="{128B1C43-9D75-46A2-ACD9-BECF1A15C22E}" type="pres">
      <dgm:prSet presAssocID="{C871FAFC-A3AC-4A14-9234-25DF41528E44}" presName="rootConnector" presStyleLbl="node2" presStyleIdx="3" presStyleCnt="5"/>
      <dgm:spPr/>
    </dgm:pt>
    <dgm:pt modelId="{C99443AF-F4AE-460E-A9A8-85E2BC48AA70}" type="pres">
      <dgm:prSet presAssocID="{C871FAFC-A3AC-4A14-9234-25DF41528E44}" presName="hierChild4" presStyleCnt="0"/>
      <dgm:spPr/>
    </dgm:pt>
    <dgm:pt modelId="{D24CE775-1C98-49ED-992F-EA462070AAB1}" type="pres">
      <dgm:prSet presAssocID="{C2ED1656-C327-4A78-8883-D6092D5FABF9}" presName="Name37" presStyleLbl="parChTrans1D3" presStyleIdx="7" presStyleCnt="12"/>
      <dgm:spPr/>
    </dgm:pt>
    <dgm:pt modelId="{8975148B-E648-4E02-B269-8F7366C2521F}" type="pres">
      <dgm:prSet presAssocID="{CAC9FA3C-F0B8-444A-922F-1B3D2C952C35}" presName="hierRoot2" presStyleCnt="0">
        <dgm:presLayoutVars>
          <dgm:hierBranch val="init"/>
        </dgm:presLayoutVars>
      </dgm:prSet>
      <dgm:spPr/>
    </dgm:pt>
    <dgm:pt modelId="{EC06CF79-3B3B-45B0-AC9C-CF715D898E1C}" type="pres">
      <dgm:prSet presAssocID="{CAC9FA3C-F0B8-444A-922F-1B3D2C952C35}" presName="rootComposite" presStyleCnt="0"/>
      <dgm:spPr/>
    </dgm:pt>
    <dgm:pt modelId="{F7034304-FFF2-4DEF-87B5-143ACF8FD088}" type="pres">
      <dgm:prSet presAssocID="{CAC9FA3C-F0B8-444A-922F-1B3D2C952C35}" presName="rootText" presStyleLbl="node3" presStyleIdx="7" presStyleCnt="12" custScaleX="168827" custScaleY="181302" custLinFactNeighborX="17044" custLinFactNeighborY="55575">
        <dgm:presLayoutVars>
          <dgm:chPref val="3"/>
        </dgm:presLayoutVars>
      </dgm:prSet>
      <dgm:spPr/>
    </dgm:pt>
    <dgm:pt modelId="{78738C4A-C51F-4C9C-AB72-DE81E9FB1DD3}" type="pres">
      <dgm:prSet presAssocID="{CAC9FA3C-F0B8-444A-922F-1B3D2C952C35}" presName="rootConnector" presStyleLbl="node3" presStyleIdx="7" presStyleCnt="12"/>
      <dgm:spPr/>
    </dgm:pt>
    <dgm:pt modelId="{34B13542-FCF2-4489-972D-C9C0C579F7DB}" type="pres">
      <dgm:prSet presAssocID="{CAC9FA3C-F0B8-444A-922F-1B3D2C952C35}" presName="hierChild4" presStyleCnt="0"/>
      <dgm:spPr/>
    </dgm:pt>
    <dgm:pt modelId="{A17CAF42-BEFD-4C3A-A1CE-27810AFDDE4A}" type="pres">
      <dgm:prSet presAssocID="{CAC9FA3C-F0B8-444A-922F-1B3D2C952C35}" presName="hierChild5" presStyleCnt="0"/>
      <dgm:spPr/>
    </dgm:pt>
    <dgm:pt modelId="{B7841DED-4D1B-4D30-A833-11D51614CEFC}" type="pres">
      <dgm:prSet presAssocID="{1026194F-2248-4DF3-80B7-BD31F9EE96F3}" presName="Name37" presStyleLbl="parChTrans1D3" presStyleIdx="8" presStyleCnt="12"/>
      <dgm:spPr/>
    </dgm:pt>
    <dgm:pt modelId="{217E65F9-802D-464F-AC1A-CC11367F09CD}" type="pres">
      <dgm:prSet presAssocID="{6EA8217A-2FEF-4024-BB73-E4891FEB01C6}" presName="hierRoot2" presStyleCnt="0">
        <dgm:presLayoutVars>
          <dgm:hierBranch val="init"/>
        </dgm:presLayoutVars>
      </dgm:prSet>
      <dgm:spPr/>
    </dgm:pt>
    <dgm:pt modelId="{9397EA25-7EB3-422D-A817-0EECF1F65EE4}" type="pres">
      <dgm:prSet presAssocID="{6EA8217A-2FEF-4024-BB73-E4891FEB01C6}" presName="rootComposite" presStyleCnt="0"/>
      <dgm:spPr/>
    </dgm:pt>
    <dgm:pt modelId="{F69AA8D8-205C-42EE-A7EE-313F3CE28955}" type="pres">
      <dgm:prSet presAssocID="{6EA8217A-2FEF-4024-BB73-E4891FEB01C6}" presName="rootText" presStyleLbl="node3" presStyleIdx="8" presStyleCnt="12" custScaleX="159253" custScaleY="181302" custLinFactNeighborX="19450" custLinFactNeighborY="61161">
        <dgm:presLayoutVars>
          <dgm:chPref val="3"/>
        </dgm:presLayoutVars>
      </dgm:prSet>
      <dgm:spPr/>
    </dgm:pt>
    <dgm:pt modelId="{B7152B80-0FFE-4868-9FB5-2869DEC914D8}" type="pres">
      <dgm:prSet presAssocID="{6EA8217A-2FEF-4024-BB73-E4891FEB01C6}" presName="rootConnector" presStyleLbl="node3" presStyleIdx="8" presStyleCnt="12"/>
      <dgm:spPr/>
    </dgm:pt>
    <dgm:pt modelId="{536EF386-7EC1-4F99-85E1-5A7FE2E1A555}" type="pres">
      <dgm:prSet presAssocID="{6EA8217A-2FEF-4024-BB73-E4891FEB01C6}" presName="hierChild4" presStyleCnt="0"/>
      <dgm:spPr/>
    </dgm:pt>
    <dgm:pt modelId="{74A8DB3B-4009-41BE-8028-442CEB7DD953}" type="pres">
      <dgm:prSet presAssocID="{6EA8217A-2FEF-4024-BB73-E4891FEB01C6}" presName="hierChild5" presStyleCnt="0"/>
      <dgm:spPr/>
    </dgm:pt>
    <dgm:pt modelId="{0892434C-F762-4C2F-B4B1-3BD52AE2A00B}" type="pres">
      <dgm:prSet presAssocID="{C871FAFC-A3AC-4A14-9234-25DF41528E44}" presName="hierChild5" presStyleCnt="0"/>
      <dgm:spPr/>
    </dgm:pt>
    <dgm:pt modelId="{79464270-2031-4736-9CAC-CD425ACA0297}" type="pres">
      <dgm:prSet presAssocID="{9B3164B7-4963-46BE-A4A9-BA2E449DDD15}" presName="Name37" presStyleLbl="parChTrans1D2" presStyleIdx="4" presStyleCnt="5"/>
      <dgm:spPr/>
    </dgm:pt>
    <dgm:pt modelId="{7C75D4D2-C2E4-4FFB-84B3-3CD2ED87B2A3}" type="pres">
      <dgm:prSet presAssocID="{23934DBF-89DE-4C21-B645-6E74ECEFC77D}" presName="hierRoot2" presStyleCnt="0">
        <dgm:presLayoutVars>
          <dgm:hierBranch val="init"/>
        </dgm:presLayoutVars>
      </dgm:prSet>
      <dgm:spPr/>
    </dgm:pt>
    <dgm:pt modelId="{8F4D8AC6-7599-4748-8412-7B8E12C3AAAC}" type="pres">
      <dgm:prSet presAssocID="{23934DBF-89DE-4C21-B645-6E74ECEFC77D}" presName="rootComposite" presStyleCnt="0"/>
      <dgm:spPr/>
    </dgm:pt>
    <dgm:pt modelId="{416F80B3-7F62-44CF-9A02-459936C42BA1}" type="pres">
      <dgm:prSet presAssocID="{23934DBF-89DE-4C21-B645-6E74ECEFC77D}" presName="rootText" presStyleLbl="node2" presStyleIdx="4" presStyleCnt="5" custScaleX="182191" custScaleY="155009" custLinFactNeighborX="44134" custLinFactNeighborY="14610">
        <dgm:presLayoutVars>
          <dgm:chPref val="3"/>
        </dgm:presLayoutVars>
      </dgm:prSet>
      <dgm:spPr/>
    </dgm:pt>
    <dgm:pt modelId="{5C7A256B-4150-4141-BEDE-87943FF982A2}" type="pres">
      <dgm:prSet presAssocID="{23934DBF-89DE-4C21-B645-6E74ECEFC77D}" presName="rootConnector" presStyleLbl="node2" presStyleIdx="4" presStyleCnt="5"/>
      <dgm:spPr/>
    </dgm:pt>
    <dgm:pt modelId="{756A551B-383D-4BE0-8D5B-A6A601DE5D11}" type="pres">
      <dgm:prSet presAssocID="{23934DBF-89DE-4C21-B645-6E74ECEFC77D}" presName="hierChild4" presStyleCnt="0"/>
      <dgm:spPr/>
    </dgm:pt>
    <dgm:pt modelId="{5039DE71-7A28-45B1-9A63-AAF3414E1B1C}" type="pres">
      <dgm:prSet presAssocID="{D749799A-3458-42C2-BADD-EEED68840133}" presName="Name37" presStyleLbl="parChTrans1D3" presStyleIdx="9" presStyleCnt="12"/>
      <dgm:spPr/>
    </dgm:pt>
    <dgm:pt modelId="{F99AC40D-6526-4546-8437-8C67C7B3A44C}" type="pres">
      <dgm:prSet presAssocID="{D4042F23-0958-434B-9A5A-4244C993684C}" presName="hierRoot2" presStyleCnt="0">
        <dgm:presLayoutVars>
          <dgm:hierBranch val="init"/>
        </dgm:presLayoutVars>
      </dgm:prSet>
      <dgm:spPr/>
    </dgm:pt>
    <dgm:pt modelId="{136ABE6B-E62D-4F4B-8B4E-9087B424E5E6}" type="pres">
      <dgm:prSet presAssocID="{D4042F23-0958-434B-9A5A-4244C993684C}" presName="rootComposite" presStyleCnt="0"/>
      <dgm:spPr/>
    </dgm:pt>
    <dgm:pt modelId="{233D10E3-FCBA-4DF4-AE6F-4C790E3FD643}" type="pres">
      <dgm:prSet presAssocID="{D4042F23-0958-434B-9A5A-4244C993684C}" presName="rootText" presStyleLbl="node3" presStyleIdx="9" presStyleCnt="12" custScaleX="152324" custScaleY="155009" custLinFactNeighborX="45009" custLinFactNeighborY="60739">
        <dgm:presLayoutVars>
          <dgm:chPref val="3"/>
        </dgm:presLayoutVars>
      </dgm:prSet>
      <dgm:spPr/>
    </dgm:pt>
    <dgm:pt modelId="{46C634A0-FEE1-490F-9ED9-3953BE7A7192}" type="pres">
      <dgm:prSet presAssocID="{D4042F23-0958-434B-9A5A-4244C993684C}" presName="rootConnector" presStyleLbl="node3" presStyleIdx="9" presStyleCnt="12"/>
      <dgm:spPr/>
    </dgm:pt>
    <dgm:pt modelId="{18EFD91A-917F-4FDF-B49E-D69DD7C09A6B}" type="pres">
      <dgm:prSet presAssocID="{D4042F23-0958-434B-9A5A-4244C993684C}" presName="hierChild4" presStyleCnt="0"/>
      <dgm:spPr/>
    </dgm:pt>
    <dgm:pt modelId="{3F84C57A-1ED0-47C1-A25E-15E5A7DAED51}" type="pres">
      <dgm:prSet presAssocID="{D4042F23-0958-434B-9A5A-4244C993684C}" presName="hierChild5" presStyleCnt="0"/>
      <dgm:spPr/>
    </dgm:pt>
    <dgm:pt modelId="{0805475C-7AEA-434C-8287-2914CDDFBD40}" type="pres">
      <dgm:prSet presAssocID="{4B7AC2B8-005F-4D91-947A-DEEC1316D4B9}" presName="Name37" presStyleLbl="parChTrans1D3" presStyleIdx="10" presStyleCnt="12"/>
      <dgm:spPr/>
    </dgm:pt>
    <dgm:pt modelId="{919B437B-293C-4581-A7F5-057F10BCAADE}" type="pres">
      <dgm:prSet presAssocID="{CDAD49CD-B527-4587-81C9-307DFBAAD236}" presName="hierRoot2" presStyleCnt="0">
        <dgm:presLayoutVars>
          <dgm:hierBranch val="init"/>
        </dgm:presLayoutVars>
      </dgm:prSet>
      <dgm:spPr/>
    </dgm:pt>
    <dgm:pt modelId="{366C74E2-081C-4C33-9B93-ECFD530218BB}" type="pres">
      <dgm:prSet presAssocID="{CDAD49CD-B527-4587-81C9-307DFBAAD236}" presName="rootComposite" presStyleCnt="0"/>
      <dgm:spPr/>
    </dgm:pt>
    <dgm:pt modelId="{6B418693-A4E1-429D-ACAC-E108CFD9EADF}" type="pres">
      <dgm:prSet presAssocID="{CDAD49CD-B527-4587-81C9-307DFBAAD236}" presName="rootText" presStyleLbl="node3" presStyleIdx="10" presStyleCnt="12" custScaleX="149457" custScaleY="155009" custLinFactNeighborX="45009" custLinFactNeighborY="46323">
        <dgm:presLayoutVars>
          <dgm:chPref val="3"/>
        </dgm:presLayoutVars>
      </dgm:prSet>
      <dgm:spPr/>
    </dgm:pt>
    <dgm:pt modelId="{8D12EF6D-FEE4-4CF1-A7C5-FBD6BA1EE7C6}" type="pres">
      <dgm:prSet presAssocID="{CDAD49CD-B527-4587-81C9-307DFBAAD236}" presName="rootConnector" presStyleLbl="node3" presStyleIdx="10" presStyleCnt="12"/>
      <dgm:spPr/>
    </dgm:pt>
    <dgm:pt modelId="{74E7DC20-B665-4F6A-83CA-8DEF921F42A8}" type="pres">
      <dgm:prSet presAssocID="{CDAD49CD-B527-4587-81C9-307DFBAAD236}" presName="hierChild4" presStyleCnt="0"/>
      <dgm:spPr/>
    </dgm:pt>
    <dgm:pt modelId="{668425DA-A898-458F-8554-8B8793DCC47E}" type="pres">
      <dgm:prSet presAssocID="{CDAD49CD-B527-4587-81C9-307DFBAAD236}" presName="hierChild5" presStyleCnt="0"/>
      <dgm:spPr/>
    </dgm:pt>
    <dgm:pt modelId="{6EC7AC22-3046-4E6A-980F-03019768AACA}" type="pres">
      <dgm:prSet presAssocID="{A54FB1B8-6F97-4970-B90B-222CE5971E3A}" presName="Name37" presStyleLbl="parChTrans1D3" presStyleIdx="11" presStyleCnt="12"/>
      <dgm:spPr/>
    </dgm:pt>
    <dgm:pt modelId="{F1D73B29-D35E-4D8E-A650-13CA8971FFB9}" type="pres">
      <dgm:prSet presAssocID="{77414A73-A4FE-4BEF-BAFE-2A0FC1F7A8FC}" presName="hierRoot2" presStyleCnt="0">
        <dgm:presLayoutVars>
          <dgm:hierBranch val="init"/>
        </dgm:presLayoutVars>
      </dgm:prSet>
      <dgm:spPr/>
    </dgm:pt>
    <dgm:pt modelId="{9107CCEA-D791-40F3-AF47-08CA6A04A98F}" type="pres">
      <dgm:prSet presAssocID="{77414A73-A4FE-4BEF-BAFE-2A0FC1F7A8FC}" presName="rootComposite" presStyleCnt="0"/>
      <dgm:spPr/>
    </dgm:pt>
    <dgm:pt modelId="{A29677A5-4B78-4C82-92A6-8C15AC1EAD58}" type="pres">
      <dgm:prSet presAssocID="{77414A73-A4FE-4BEF-BAFE-2A0FC1F7A8FC}" presName="rootText" presStyleLbl="node3" presStyleIdx="11" presStyleCnt="12" custScaleX="149457" custScaleY="155009" custLinFactNeighborX="44134" custLinFactNeighborY="14610">
        <dgm:presLayoutVars>
          <dgm:chPref val="3"/>
        </dgm:presLayoutVars>
      </dgm:prSet>
      <dgm:spPr/>
    </dgm:pt>
    <dgm:pt modelId="{C5065AD4-DFC5-4AC1-94DF-46A6B56F92C8}" type="pres">
      <dgm:prSet presAssocID="{77414A73-A4FE-4BEF-BAFE-2A0FC1F7A8FC}" presName="rootConnector" presStyleLbl="node3" presStyleIdx="11" presStyleCnt="12"/>
      <dgm:spPr/>
    </dgm:pt>
    <dgm:pt modelId="{3CBF53E3-506D-4F71-8BE7-0C712F30D7EF}" type="pres">
      <dgm:prSet presAssocID="{77414A73-A4FE-4BEF-BAFE-2A0FC1F7A8FC}" presName="hierChild4" presStyleCnt="0"/>
      <dgm:spPr/>
    </dgm:pt>
    <dgm:pt modelId="{E494B919-7C21-4950-8E9B-CA233AFD29C9}" type="pres">
      <dgm:prSet presAssocID="{77414A73-A4FE-4BEF-BAFE-2A0FC1F7A8FC}" presName="hierChild5" presStyleCnt="0"/>
      <dgm:spPr/>
    </dgm:pt>
    <dgm:pt modelId="{6DEE1347-778C-4FC6-998F-91D72A798BA0}" type="pres">
      <dgm:prSet presAssocID="{23934DBF-89DE-4C21-B645-6E74ECEFC77D}" presName="hierChild5" presStyleCnt="0"/>
      <dgm:spPr/>
    </dgm:pt>
    <dgm:pt modelId="{C0E40A16-1FC8-4FDB-9F2F-C47408F8F2EA}" type="pres">
      <dgm:prSet presAssocID="{46BAF7EC-448F-4F8B-819D-B6BAB74AA436}" presName="hierChild3" presStyleCnt="0"/>
      <dgm:spPr/>
    </dgm:pt>
  </dgm:ptLst>
  <dgm:cxnLst>
    <dgm:cxn modelId="{54A93101-5F3E-4CB5-B6DC-186AC199CE96}" srcId="{FFE0D084-13A5-48CC-B366-6D051042EDB3}" destId="{4B98FE17-3251-4216-BF57-719963679AFA}" srcOrd="1" destOrd="0" parTransId="{A2B87A23-B731-4C9C-9C6A-6EDB332473D7}" sibTransId="{1BA0B80D-995D-4281-9E11-F7D5672B60E1}"/>
    <dgm:cxn modelId="{32B37404-CABC-4DE1-A000-C79D7AC015CC}" type="presOf" srcId="{D749799A-3458-42C2-BADD-EEED68840133}" destId="{5039DE71-7A28-45B1-9A63-AAF3414E1B1C}" srcOrd="0" destOrd="0" presId="urn:microsoft.com/office/officeart/2005/8/layout/orgChart1"/>
    <dgm:cxn modelId="{96CFF406-BD36-49B4-93DD-49E7F05FEDE5}" type="presOf" srcId="{CDAD49CD-B527-4587-81C9-307DFBAAD236}" destId="{8D12EF6D-FEE4-4CF1-A7C5-FBD6BA1EE7C6}" srcOrd="1" destOrd="0" presId="urn:microsoft.com/office/officeart/2005/8/layout/orgChart1"/>
    <dgm:cxn modelId="{12BDF907-23B1-4DA9-942C-58FD2933AB51}" type="presOf" srcId="{9B3164B7-4963-46BE-A4A9-BA2E449DDD15}" destId="{79464270-2031-4736-9CAC-CD425ACA0297}" srcOrd="0" destOrd="0" presId="urn:microsoft.com/office/officeart/2005/8/layout/orgChart1"/>
    <dgm:cxn modelId="{33EA4509-E2D3-4428-B261-7E24DE8F924F}" type="presOf" srcId="{C0D0C438-38A7-4338-8BCA-B669C45BA6D3}" destId="{FF08CB95-8991-4D87-A73B-E374ECEE1B10}" srcOrd="0" destOrd="0" presId="urn:microsoft.com/office/officeart/2005/8/layout/orgChart1"/>
    <dgm:cxn modelId="{4E70E009-0925-47F6-9D0C-C95D85B1CACE}" type="presOf" srcId="{77414A73-A4FE-4BEF-BAFE-2A0FC1F7A8FC}" destId="{A29677A5-4B78-4C82-92A6-8C15AC1EAD58}" srcOrd="0" destOrd="0" presId="urn:microsoft.com/office/officeart/2005/8/layout/orgChart1"/>
    <dgm:cxn modelId="{E3A2080C-3811-4EC3-AE00-3CD4F45E8080}" srcId="{23934DBF-89DE-4C21-B645-6E74ECEFC77D}" destId="{CDAD49CD-B527-4587-81C9-307DFBAAD236}" srcOrd="1" destOrd="0" parTransId="{4B7AC2B8-005F-4D91-947A-DEEC1316D4B9}" sibTransId="{C7B6FD2E-0846-4547-BF31-F48A08A935F6}"/>
    <dgm:cxn modelId="{968D7613-8621-48EE-834C-7F175CF2EAEA}" type="presOf" srcId="{D79D305D-B60D-4BEC-BCD0-ED15866B0DC0}" destId="{23EA96BA-7E74-40EC-BCFD-38234690A0CD}" srcOrd="1" destOrd="0" presId="urn:microsoft.com/office/officeart/2005/8/layout/orgChart1"/>
    <dgm:cxn modelId="{53FE241B-48AD-4E10-B3F7-84D51C169E1B}" srcId="{D79D305D-B60D-4BEC-BCD0-ED15866B0DC0}" destId="{0B21B526-B88F-474A-B2BF-6E3812B762EB}" srcOrd="0" destOrd="0" parTransId="{91C01C0D-FE7C-45BE-9E62-853D5BA6CDF4}" sibTransId="{D8CD94F9-7DAF-47A8-9BA7-41E65F9B649A}"/>
    <dgm:cxn modelId="{BEC21C23-9BB9-4ED6-986F-91E8BF9242F4}" type="presOf" srcId="{432B6C73-458D-48BF-89C6-F087DD293755}" destId="{BD15191E-3169-45F2-B18E-EFA467398954}" srcOrd="0" destOrd="0" presId="urn:microsoft.com/office/officeart/2005/8/layout/orgChart1"/>
    <dgm:cxn modelId="{300B352F-CCEF-4477-B16D-1044DB02CDEE}" srcId="{C871FAFC-A3AC-4A14-9234-25DF41528E44}" destId="{6EA8217A-2FEF-4024-BB73-E4891FEB01C6}" srcOrd="1" destOrd="0" parTransId="{1026194F-2248-4DF3-80B7-BD31F9EE96F3}" sibTransId="{0C2F78B1-7333-4B0D-9042-2B9420D322FB}"/>
    <dgm:cxn modelId="{1B90C836-28D1-4FF4-8B36-06ADD38153CA}" type="presOf" srcId="{4297708F-845E-4C0D-B985-4471A77F51B6}" destId="{964F35D3-9DC2-4312-9E94-81E94C1A8A11}" srcOrd="0" destOrd="0" presId="urn:microsoft.com/office/officeart/2005/8/layout/orgChart1"/>
    <dgm:cxn modelId="{38BE6337-31DA-47CA-A510-FA9F5069606E}" type="presOf" srcId="{432B6C73-458D-48BF-89C6-F087DD293755}" destId="{15A52FB4-E8A0-42C4-A76C-46088678D2FB}" srcOrd="1" destOrd="0" presId="urn:microsoft.com/office/officeart/2005/8/layout/orgChart1"/>
    <dgm:cxn modelId="{C886CD39-42F1-4B0D-9649-7508504FF82A}" srcId="{E9D03B98-6917-4D3D-935D-9BA447950538}" destId="{46BAF7EC-448F-4F8B-819D-B6BAB74AA436}" srcOrd="0" destOrd="0" parTransId="{58E1C91E-6631-4292-84AA-708F9F5A5760}" sibTransId="{887E187C-05D6-4796-8F40-50F70C1551E1}"/>
    <dgm:cxn modelId="{DB46673B-0C1A-453E-88F5-811C5507AAFC}" type="presOf" srcId="{6EA8217A-2FEF-4024-BB73-E4891FEB01C6}" destId="{B7152B80-0FFE-4868-9FB5-2869DEC914D8}" srcOrd="1" destOrd="0" presId="urn:microsoft.com/office/officeart/2005/8/layout/orgChart1"/>
    <dgm:cxn modelId="{C9CCAE3D-60C9-4183-9A80-E5983379807A}" srcId="{8B0EBB0D-F5CD-4CEA-8F3C-95997C86DA9E}" destId="{0EED5154-199E-4038-9442-F4110938BF90}" srcOrd="1" destOrd="0" parTransId="{270661D9-14D6-4D6B-910A-83516E3E4499}" sibTransId="{EDCDB559-AEDB-40AF-8B1A-57AE78566C03}"/>
    <dgm:cxn modelId="{6ABBC63D-6824-437C-8B7D-5C518CEE6A25}" srcId="{23934DBF-89DE-4C21-B645-6E74ECEFC77D}" destId="{77414A73-A4FE-4BEF-BAFE-2A0FC1F7A8FC}" srcOrd="2" destOrd="0" parTransId="{A54FB1B8-6F97-4970-B90B-222CE5971E3A}" sibTransId="{23209D5D-860F-4BA6-B242-6A572F8F0244}"/>
    <dgm:cxn modelId="{05550E3E-8ECF-48C1-9F62-FCA8201C8B27}" type="presOf" srcId="{C3EC3E7F-C581-44B6-836F-7F4E3896BD11}" destId="{76F9881C-A989-4AA0-A18D-CB4B440E9146}" srcOrd="0" destOrd="0" presId="urn:microsoft.com/office/officeart/2005/8/layout/orgChart1"/>
    <dgm:cxn modelId="{9EB19A3F-4E51-4AAE-B51B-7D3D7C0FF0C7}" type="presOf" srcId="{CAC9FA3C-F0B8-444A-922F-1B3D2C952C35}" destId="{F7034304-FFF2-4DEF-87B5-143ACF8FD088}" srcOrd="0" destOrd="0" presId="urn:microsoft.com/office/officeart/2005/8/layout/orgChart1"/>
    <dgm:cxn modelId="{9590D33F-61EF-4C49-B604-E410098DAB00}" type="presOf" srcId="{19D58C76-E4E1-42FB-BEF1-BC4E209125B7}" destId="{5BB15B7E-8EDC-4F50-8760-F138D595B87F}" srcOrd="1" destOrd="0" presId="urn:microsoft.com/office/officeart/2005/8/layout/orgChart1"/>
    <dgm:cxn modelId="{9DD1CE5D-BA41-40C9-A35E-CB3C4037B254}" type="presOf" srcId="{A2B87A23-B731-4C9C-9C6A-6EDB332473D7}" destId="{B8AC3BAF-5655-4B09-AD58-163B19684C3A}" srcOrd="0" destOrd="0" presId="urn:microsoft.com/office/officeart/2005/8/layout/orgChart1"/>
    <dgm:cxn modelId="{EA99C744-41A7-4BDA-8B85-9ACB51E13383}" type="presOf" srcId="{0EED5154-199E-4038-9442-F4110938BF90}" destId="{CDD5B846-79B8-4231-B601-FC080DDEB37F}" srcOrd="0" destOrd="0" presId="urn:microsoft.com/office/officeart/2005/8/layout/orgChart1"/>
    <dgm:cxn modelId="{9DCF4C46-DAA6-4989-AAD8-7590388F2B04}" srcId="{46BAF7EC-448F-4F8B-819D-B6BAB74AA436}" destId="{2CFE8394-5306-46E4-B5C1-00D3980D7599}" srcOrd="2" destOrd="0" parTransId="{38E406D2-F957-4BE1-8158-0DAE9974CD8B}" sibTransId="{F872335D-0DA5-4D0B-8B20-04415FD1DEC4}"/>
    <dgm:cxn modelId="{D665B166-9C45-4FB8-AD15-8C8630A21FB3}" type="presOf" srcId="{E9D03B98-6917-4D3D-935D-9BA447950538}" destId="{95B79783-41D6-4905-A695-68F0552ECC5E}" srcOrd="0" destOrd="0" presId="urn:microsoft.com/office/officeart/2005/8/layout/orgChart1"/>
    <dgm:cxn modelId="{DA7B0667-0D6C-427B-ADC0-FE73C22BE757}" type="presOf" srcId="{ACD8E7C6-9E43-4E05-9403-64B1DF345BA7}" destId="{F0CA40A8-8EFB-4986-8E65-6D17DEBE376F}" srcOrd="1" destOrd="0" presId="urn:microsoft.com/office/officeart/2005/8/layout/orgChart1"/>
    <dgm:cxn modelId="{38745D47-2CC0-4869-9A0C-B146E156EA66}" type="presOf" srcId="{77414A73-A4FE-4BEF-BAFE-2A0FC1F7A8FC}" destId="{C5065AD4-DFC5-4AC1-94DF-46A6B56F92C8}" srcOrd="1" destOrd="0" presId="urn:microsoft.com/office/officeart/2005/8/layout/orgChart1"/>
    <dgm:cxn modelId="{511EAD69-1B74-497E-8266-FFCEAE94217C}" type="presOf" srcId="{38E406D2-F957-4BE1-8158-0DAE9974CD8B}" destId="{3357BC15-F03C-43BF-BDC0-CBBD8153DB8D}" srcOrd="0" destOrd="0" presId="urn:microsoft.com/office/officeart/2005/8/layout/orgChart1"/>
    <dgm:cxn modelId="{BC673E4A-F220-4E48-9779-011EF2434345}" srcId="{CA87FBA6-6DF6-4EFE-8FB6-0AA25EB35790}" destId="{ADC25E96-3D9D-4E44-99FE-C1B721C08FD2}" srcOrd="0" destOrd="0" parTransId="{C0A11D87-420C-483C-9318-007370823C15}" sibTransId="{93AF0480-4317-4C27-BE86-AF6F7E41BA0D}"/>
    <dgm:cxn modelId="{1C5E3F4E-9586-46FF-8846-05DB79821FC8}" srcId="{46BAF7EC-448F-4F8B-819D-B6BAB74AA436}" destId="{D79D305D-B60D-4BEC-BCD0-ED15866B0DC0}" srcOrd="0" destOrd="0" parTransId="{00A12765-983E-45FB-B3DD-1D7EEED1C08F}" sibTransId="{29EC3973-697C-489B-A304-135BACD18B2D}"/>
    <dgm:cxn modelId="{125B0D6F-D3FC-4D1C-8F19-12A084E5BCAE}" type="presOf" srcId="{ACD8E7C6-9E43-4E05-9403-64B1DF345BA7}" destId="{19632995-5FD1-425C-A9D3-A1CEEAE37A3A}" srcOrd="0" destOrd="0" presId="urn:microsoft.com/office/officeart/2005/8/layout/orgChart1"/>
    <dgm:cxn modelId="{DD52E250-269B-45F2-9438-33DE6747BE2F}" type="presOf" srcId="{FFE0D084-13A5-48CC-B366-6D051042EDB3}" destId="{C27C7389-9DC0-438A-B980-39ED3DEDDF0B}" srcOrd="1" destOrd="0" presId="urn:microsoft.com/office/officeart/2005/8/layout/orgChart1"/>
    <dgm:cxn modelId="{62F1B371-BBE1-455E-AB96-50954FDEE06B}" type="presOf" srcId="{CC85848A-C731-4324-8851-3FE44C3039B8}" destId="{5D49C785-FA5B-4B15-B623-8F77DF00802E}" srcOrd="1" destOrd="0" presId="urn:microsoft.com/office/officeart/2005/8/layout/orgChart1"/>
    <dgm:cxn modelId="{60124753-4EB8-4238-A021-B9C0B179595A}" type="presOf" srcId="{8B0EBB0D-F5CD-4CEA-8F3C-95997C86DA9E}" destId="{40E4AD53-46E7-417E-92E9-2B9E2889C5A9}" srcOrd="1" destOrd="0" presId="urn:microsoft.com/office/officeart/2005/8/layout/orgChart1"/>
    <dgm:cxn modelId="{79A62575-B19E-4D1E-99B1-A0A37E032E94}" type="presOf" srcId="{0BF801FE-1EE2-44FC-903F-0E4DBA1E4100}" destId="{0CEEBCDA-2303-4C33-B989-B1F5EF2C61A5}" srcOrd="0" destOrd="0" presId="urn:microsoft.com/office/officeart/2005/8/layout/orgChart1"/>
    <dgm:cxn modelId="{7F730B56-4C17-4E92-A888-521866598418}" type="presOf" srcId="{C871FAFC-A3AC-4A14-9234-25DF41528E44}" destId="{128B1C43-9D75-46A2-ACD9-BECF1A15C22E}" srcOrd="1" destOrd="0" presId="urn:microsoft.com/office/officeart/2005/8/layout/orgChart1"/>
    <dgm:cxn modelId="{45396976-9781-400B-960E-20F2EAFDED89}" type="presOf" srcId="{4297708F-845E-4C0D-B985-4471A77F51B6}" destId="{3C2ED8D8-969A-4EF2-9CF5-8E9CADD781DD}" srcOrd="1" destOrd="0" presId="urn:microsoft.com/office/officeart/2005/8/layout/orgChart1"/>
    <dgm:cxn modelId="{A4DAA676-1710-48CE-9FBD-DE853D40A84F}" srcId="{C871FAFC-A3AC-4A14-9234-25DF41528E44}" destId="{CAC9FA3C-F0B8-444A-922F-1B3D2C952C35}" srcOrd="0" destOrd="0" parTransId="{C2ED1656-C327-4A78-8883-D6092D5FABF9}" sibTransId="{F2B7BF45-EEF1-483D-AE7E-10FE6982C044}"/>
    <dgm:cxn modelId="{740B6778-EB8B-4A79-A500-4A2B01DB149B}" type="presOf" srcId="{1AB5CE26-3898-4B68-85AF-087FF20D9FE5}" destId="{C10B21C4-4BD0-476C-980D-21CCAF48A3A0}" srcOrd="0" destOrd="0" presId="urn:microsoft.com/office/officeart/2005/8/layout/orgChart1"/>
    <dgm:cxn modelId="{56999A78-3049-4550-86B7-88F57F124987}" type="presOf" srcId="{4B7AC2B8-005F-4D91-947A-DEEC1316D4B9}" destId="{0805475C-7AEA-434C-8287-2914CDDFBD40}" srcOrd="0" destOrd="0" presId="urn:microsoft.com/office/officeart/2005/8/layout/orgChart1"/>
    <dgm:cxn modelId="{CD9BC358-FEEA-4342-BC97-96DB9ED06E3B}" type="presOf" srcId="{CC85848A-C731-4324-8851-3FE44C3039B8}" destId="{FE900A08-B68B-442A-869F-A6BE5C106098}" srcOrd="0" destOrd="0" presId="urn:microsoft.com/office/officeart/2005/8/layout/orgChart1"/>
    <dgm:cxn modelId="{4A17ED78-2B11-4A7A-A542-4B5436A2F63F}" srcId="{2CFE8394-5306-46E4-B5C1-00D3980D7599}" destId="{432B6C73-458D-48BF-89C6-F087DD293755}" srcOrd="1" destOrd="0" parTransId="{1AB5CE26-3898-4B68-85AF-087FF20D9FE5}" sibTransId="{B6A8722B-92DC-439B-8B7E-D13A9C252602}"/>
    <dgm:cxn modelId="{114F597A-27AD-4200-830D-5BFF1C99B4AF}" type="presOf" srcId="{1026194F-2248-4DF3-80B7-BD31F9EE96F3}" destId="{B7841DED-4D1B-4D30-A833-11D51614CEFC}" srcOrd="0" destOrd="0" presId="urn:microsoft.com/office/officeart/2005/8/layout/orgChart1"/>
    <dgm:cxn modelId="{8074607B-1E61-4079-8359-5D1DF79A4C24}" type="presOf" srcId="{CA87FBA6-6DF6-4EFE-8FB6-0AA25EB35790}" destId="{6543D845-FFC0-4D4D-A626-30EB565756B3}" srcOrd="1" destOrd="0" presId="urn:microsoft.com/office/officeart/2005/8/layout/orgChart1"/>
    <dgm:cxn modelId="{31504E7B-C032-4F14-B1BF-4EB9324620DD}" type="presOf" srcId="{C871FAFC-A3AC-4A14-9234-25DF41528E44}" destId="{C66363A3-8521-4216-8202-A92F0D6DCDF5}" srcOrd="0" destOrd="0" presId="urn:microsoft.com/office/officeart/2005/8/layout/orgChart1"/>
    <dgm:cxn modelId="{0F080C81-4687-411A-9BD2-7F2BCE119F2C}" srcId="{2CFE8394-5306-46E4-B5C1-00D3980D7599}" destId="{19D58C76-E4E1-42FB-BEF1-BC4E209125B7}" srcOrd="0" destOrd="0" parTransId="{9E37FEB1-7077-46CC-AC93-538D97132464}" sibTransId="{EC0DB000-DD01-41AB-937A-885109D28F01}"/>
    <dgm:cxn modelId="{3F365184-1DD8-4EF3-BB3F-5D9B42542966}" type="presOf" srcId="{6EA8217A-2FEF-4024-BB73-E4891FEB01C6}" destId="{F69AA8D8-205C-42EE-A7EE-313F3CE28955}" srcOrd="0" destOrd="0" presId="urn:microsoft.com/office/officeart/2005/8/layout/orgChart1"/>
    <dgm:cxn modelId="{3F00498F-7FB3-4A73-AE2C-30E9E311D832}" srcId="{46BAF7EC-448F-4F8B-819D-B6BAB74AA436}" destId="{23934DBF-89DE-4C21-B645-6E74ECEFC77D}" srcOrd="4" destOrd="0" parTransId="{9B3164B7-4963-46BE-A4A9-BA2E449DDD15}" sibTransId="{7B61D9C9-1A63-4D6D-AF2E-8A2C1EFA3EE1}"/>
    <dgm:cxn modelId="{32286A8F-CB2C-4723-AF86-7039165D02D1}" type="presOf" srcId="{46BAF7EC-448F-4F8B-819D-B6BAB74AA436}" destId="{A4B8FE13-0B3E-410F-B953-7D39447300C5}" srcOrd="1" destOrd="0" presId="urn:microsoft.com/office/officeart/2005/8/layout/orgChart1"/>
    <dgm:cxn modelId="{5B249D8F-BB6C-48BD-967B-6DA31FA6853C}" srcId="{8B0EBB0D-F5CD-4CEA-8F3C-95997C86DA9E}" destId="{FFE0D084-13A5-48CC-B366-6D051042EDB3}" srcOrd="2" destOrd="0" parTransId="{26DC5324-DD03-4374-A0FE-0EE17A1D44DF}" sibTransId="{BCA9FECB-69CA-4319-8013-F0DFD0B0E7AD}"/>
    <dgm:cxn modelId="{4354B695-B329-4D8F-A6F7-DA170DF783C6}" type="presOf" srcId="{ADC25E96-3D9D-4E44-99FE-C1B721C08FD2}" destId="{AAA2E3F1-0F6F-43E3-9F59-1B4B286CF6F7}" srcOrd="0" destOrd="0" presId="urn:microsoft.com/office/officeart/2005/8/layout/orgChart1"/>
    <dgm:cxn modelId="{7A52B198-00E5-4FE8-A159-DCA5772921E7}" type="presOf" srcId="{CA87FBA6-6DF6-4EFE-8FB6-0AA25EB35790}" destId="{79C162E2-8C6B-455B-A379-D40E05D9C1B6}" srcOrd="0" destOrd="0" presId="urn:microsoft.com/office/officeart/2005/8/layout/orgChart1"/>
    <dgm:cxn modelId="{3C683799-B87C-4E0F-839B-84B73D54E004}" type="presOf" srcId="{2CFE8394-5306-46E4-B5C1-00D3980D7599}" destId="{B53B836F-334C-42DE-9317-C4EF14AC3F28}" srcOrd="0" destOrd="0" presId="urn:microsoft.com/office/officeart/2005/8/layout/orgChart1"/>
    <dgm:cxn modelId="{03AE359A-FB13-4975-B25D-F6604CF2EE15}" type="presOf" srcId="{4B98FE17-3251-4216-BF57-719963679AFA}" destId="{33949B91-87F7-402B-A5A8-5E1875296101}" srcOrd="1" destOrd="0" presId="urn:microsoft.com/office/officeart/2005/8/layout/orgChart1"/>
    <dgm:cxn modelId="{9104AC9E-6F76-4E11-A7B3-E006EFF9CB1F}" srcId="{8B0EBB0D-F5CD-4CEA-8F3C-95997C86DA9E}" destId="{CA87FBA6-6DF6-4EFE-8FB6-0AA25EB35790}" srcOrd="0" destOrd="0" parTransId="{5BF2CE5A-2F2C-4CE6-B7B9-C89E0A072D21}" sibTransId="{799CB677-3207-4629-A7AA-56C5619A5CD0}"/>
    <dgm:cxn modelId="{9B3D24A0-1E73-4428-846D-A717A95490EF}" type="presOf" srcId="{C2ED1656-C327-4A78-8883-D6092D5FABF9}" destId="{D24CE775-1C98-49ED-992F-EA462070AAB1}" srcOrd="0" destOrd="0" presId="urn:microsoft.com/office/officeart/2005/8/layout/orgChart1"/>
    <dgm:cxn modelId="{21FC8DA3-26BD-4369-9868-CDFA95050465}" type="presOf" srcId="{CDAD49CD-B527-4587-81C9-307DFBAAD236}" destId="{6B418693-A4E1-429D-ACAC-E108CFD9EADF}" srcOrd="0" destOrd="0" presId="urn:microsoft.com/office/officeart/2005/8/layout/orgChart1"/>
    <dgm:cxn modelId="{66430EA8-B75B-4C8B-A1FF-92E8292CC0F3}" type="presOf" srcId="{23934DBF-89DE-4C21-B645-6E74ECEFC77D}" destId="{416F80B3-7F62-44CF-9A02-459936C42BA1}" srcOrd="0" destOrd="0" presId="urn:microsoft.com/office/officeart/2005/8/layout/orgChart1"/>
    <dgm:cxn modelId="{92A7B7AB-34D2-4000-A71E-CC1CBCBB3C01}" type="presOf" srcId="{D4042F23-0958-434B-9A5A-4244C993684C}" destId="{233D10E3-FCBA-4DF4-AE6F-4C790E3FD643}" srcOrd="0" destOrd="0" presId="urn:microsoft.com/office/officeart/2005/8/layout/orgChart1"/>
    <dgm:cxn modelId="{E1B3E8AD-9072-4865-8132-0933E92C039F}" type="presOf" srcId="{0B21B526-B88F-474A-B2BF-6E3812B762EB}" destId="{89836A0F-83E4-4DFB-BF9E-61142598D48F}" srcOrd="1" destOrd="0" presId="urn:microsoft.com/office/officeart/2005/8/layout/orgChart1"/>
    <dgm:cxn modelId="{6F18F1AE-CD38-4B03-BDAC-FFA902F0C8B6}" srcId="{23934DBF-89DE-4C21-B645-6E74ECEFC77D}" destId="{D4042F23-0958-434B-9A5A-4244C993684C}" srcOrd="0" destOrd="0" parTransId="{D749799A-3458-42C2-BADD-EEED68840133}" sibTransId="{6A7BE05C-5B94-455F-BAD2-E25BD81F9233}"/>
    <dgm:cxn modelId="{7E7912B0-0AB6-4D50-BDE6-F727729D35DF}" type="presOf" srcId="{D79D305D-B60D-4BEC-BCD0-ED15866B0DC0}" destId="{A8927916-F2D0-47DA-84EE-381D0F493689}" srcOrd="0" destOrd="0" presId="urn:microsoft.com/office/officeart/2005/8/layout/orgChart1"/>
    <dgm:cxn modelId="{E8381EB1-AD03-42EB-AEDE-C82863896785}" type="presOf" srcId="{0B21B526-B88F-474A-B2BF-6E3812B762EB}" destId="{DDDDA322-C28B-422F-BD90-9CB3BCA2CCE4}" srcOrd="0" destOrd="0" presId="urn:microsoft.com/office/officeart/2005/8/layout/orgChart1"/>
    <dgm:cxn modelId="{DAA5E1B2-B66B-4DF6-8053-12DE16B719BC}" srcId="{CA87FBA6-6DF6-4EFE-8FB6-0AA25EB35790}" destId="{ACD8E7C6-9E43-4E05-9403-64B1DF345BA7}" srcOrd="1" destOrd="0" parTransId="{C0D0C438-38A7-4338-8BCA-B669C45BA6D3}" sibTransId="{C1479455-E851-4AC2-91C8-CB5F5C93C3FC}"/>
    <dgm:cxn modelId="{03B4E7B6-1673-4127-8262-73534E1F4CD0}" type="presOf" srcId="{91C01C0D-FE7C-45BE-9E62-853D5BA6CDF4}" destId="{540C6D01-15B1-436C-9EEA-834A2C0FB7D6}" srcOrd="0" destOrd="0" presId="urn:microsoft.com/office/officeart/2005/8/layout/orgChart1"/>
    <dgm:cxn modelId="{F58A5CB7-4737-4D46-9DC1-61CB90026E4E}" type="presOf" srcId="{8B0EBB0D-F5CD-4CEA-8F3C-95997C86DA9E}" destId="{BC33F12F-4BF6-4626-9BCA-D6C1CB19F178}" srcOrd="0" destOrd="0" presId="urn:microsoft.com/office/officeart/2005/8/layout/orgChart1"/>
    <dgm:cxn modelId="{D8CBAFB8-06E8-480C-A845-FB10A8F01CAD}" type="presOf" srcId="{9E37FEB1-7077-46CC-AC93-538D97132464}" destId="{1E4A1781-10DF-4E02-8760-DD06F9F4D870}" srcOrd="0" destOrd="0" presId="urn:microsoft.com/office/officeart/2005/8/layout/orgChart1"/>
    <dgm:cxn modelId="{EA8035BB-0962-4F92-8D71-179252D67166}" type="presOf" srcId="{19D58C76-E4E1-42FB-BEF1-BC4E209125B7}" destId="{8274ACD7-135F-4866-B7F8-7A1C9EA60144}" srcOrd="0" destOrd="0" presId="urn:microsoft.com/office/officeart/2005/8/layout/orgChart1"/>
    <dgm:cxn modelId="{E2971EBC-ED1E-4BAA-9A8C-4681E626297D}" type="presOf" srcId="{A8C46AFA-B864-4270-B31C-1111649E279F}" destId="{EB9123C0-FABF-4F3A-9E59-E3825E69380C}" srcOrd="0" destOrd="0" presId="urn:microsoft.com/office/officeart/2005/8/layout/orgChart1"/>
    <dgm:cxn modelId="{02F1D8BD-0409-45CE-90A3-471385BB5914}" type="presOf" srcId="{D4042F23-0958-434B-9A5A-4244C993684C}" destId="{46C634A0-FEE1-490F-9ED9-3953BE7A7192}" srcOrd="1" destOrd="0" presId="urn:microsoft.com/office/officeart/2005/8/layout/orgChart1"/>
    <dgm:cxn modelId="{87F155BE-A6D9-4D61-88BA-E63D0387C797}" type="presOf" srcId="{26DC5324-DD03-4374-A0FE-0EE17A1D44DF}" destId="{6DDCB4C2-4668-4252-8E83-BE64060C6167}" srcOrd="0" destOrd="0" presId="urn:microsoft.com/office/officeart/2005/8/layout/orgChart1"/>
    <dgm:cxn modelId="{C94AF5C4-E201-4BA5-AA26-8C1F90FE4F85}" type="presOf" srcId="{46BAF7EC-448F-4F8B-819D-B6BAB74AA436}" destId="{48DDC759-2AAE-4092-AD80-83ADF2B327CC}" srcOrd="0" destOrd="0" presId="urn:microsoft.com/office/officeart/2005/8/layout/orgChart1"/>
    <dgm:cxn modelId="{D6A140CF-FF72-4502-9019-E44FE94B0243}" type="presOf" srcId="{A54FB1B8-6F97-4970-B90B-222CE5971E3A}" destId="{6EC7AC22-3046-4E6A-980F-03019768AACA}" srcOrd="0" destOrd="0" presId="urn:microsoft.com/office/officeart/2005/8/layout/orgChart1"/>
    <dgm:cxn modelId="{512516D4-0AA3-4CD3-BF54-B246F0E181FD}" type="presOf" srcId="{00A12765-983E-45FB-B3DD-1D7EEED1C08F}" destId="{642D1866-018C-412E-98BD-9585EC49B508}" srcOrd="0" destOrd="0" presId="urn:microsoft.com/office/officeart/2005/8/layout/orgChart1"/>
    <dgm:cxn modelId="{009AD7D5-3614-4ABF-B9BC-AFD8FB949319}" type="presOf" srcId="{CAC9FA3C-F0B8-444A-922F-1B3D2C952C35}" destId="{78738C4A-C51F-4C9C-AB72-DE81E9FB1DD3}" srcOrd="1" destOrd="0" presId="urn:microsoft.com/office/officeart/2005/8/layout/orgChart1"/>
    <dgm:cxn modelId="{5A88DEDC-D058-4562-86B3-54491FF5E628}" type="presOf" srcId="{F321EE4B-647A-467A-9DCF-DDF3BE935854}" destId="{ECCB3919-A7D8-41ED-9C03-886E2B856C1B}" srcOrd="0" destOrd="0" presId="urn:microsoft.com/office/officeart/2005/8/layout/orgChart1"/>
    <dgm:cxn modelId="{CA4FBBE1-0600-4FE6-91AA-C641DDE83E62}" type="presOf" srcId="{23934DBF-89DE-4C21-B645-6E74ECEFC77D}" destId="{5C7A256B-4150-4141-BEDE-87943FF982A2}" srcOrd="1" destOrd="0" presId="urn:microsoft.com/office/officeart/2005/8/layout/orgChart1"/>
    <dgm:cxn modelId="{5F4167E8-84F0-48C9-AB25-3FFB775421BC}" srcId="{D79D305D-B60D-4BEC-BCD0-ED15866B0DC0}" destId="{CC85848A-C731-4324-8851-3FE44C3039B8}" srcOrd="1" destOrd="0" parTransId="{A8C46AFA-B864-4270-B31C-1111649E279F}" sibTransId="{1DCC81AA-C853-45BC-A022-C75C4D0EB95A}"/>
    <dgm:cxn modelId="{3BE1A5EA-A69D-4D4A-8459-71A417327DF4}" type="presOf" srcId="{FFE0D084-13A5-48CC-B366-6D051042EDB3}" destId="{2595E6AB-6E33-4494-81F7-226ACD2C605D}" srcOrd="0" destOrd="0" presId="urn:microsoft.com/office/officeart/2005/8/layout/orgChart1"/>
    <dgm:cxn modelId="{03E1FAEB-A140-4D87-BBDD-EBBCAA37BF92}" srcId="{FFE0D084-13A5-48CC-B366-6D051042EDB3}" destId="{4297708F-845E-4C0D-B985-4471A77F51B6}" srcOrd="0" destOrd="0" parTransId="{0BF801FE-1EE2-44FC-903F-0E4DBA1E4100}" sibTransId="{5C72ABFE-EB21-4E65-BBBA-073F007C4A06}"/>
    <dgm:cxn modelId="{A1FB22ED-F7D9-4CD3-917A-3E7BBEFEDCDD}" type="presOf" srcId="{270661D9-14D6-4D6B-910A-83516E3E4499}" destId="{BF1DF4ED-46AB-4336-931C-52AEB0ED6805}" srcOrd="0" destOrd="0" presId="urn:microsoft.com/office/officeart/2005/8/layout/orgChart1"/>
    <dgm:cxn modelId="{BB5965ED-F266-441D-875D-C2B226392F37}" type="presOf" srcId="{C0A11D87-420C-483C-9318-007370823C15}" destId="{580C33CA-6035-4B79-9913-D72C4BA54BE6}" srcOrd="0" destOrd="0" presId="urn:microsoft.com/office/officeart/2005/8/layout/orgChart1"/>
    <dgm:cxn modelId="{65849EED-197B-453D-B995-CC0EFF7D5563}" srcId="{46BAF7EC-448F-4F8B-819D-B6BAB74AA436}" destId="{C871FAFC-A3AC-4A14-9234-25DF41528E44}" srcOrd="3" destOrd="0" parTransId="{C3EC3E7F-C581-44B6-836F-7F4E3896BD11}" sibTransId="{C241FC91-475C-4E0A-8664-4ECC6BF4203B}"/>
    <dgm:cxn modelId="{2D91ACEF-002F-4D40-A7D1-86863B44E1F6}" type="presOf" srcId="{0EED5154-199E-4038-9442-F4110938BF90}" destId="{23C7ED41-5CFA-4032-9E90-AFE15E09E539}" srcOrd="1" destOrd="0" presId="urn:microsoft.com/office/officeart/2005/8/layout/orgChart1"/>
    <dgm:cxn modelId="{8985C2EF-23C0-4BBF-9532-9427EA2C1B8B}" type="presOf" srcId="{4B98FE17-3251-4216-BF57-719963679AFA}" destId="{3FA0D79F-BF28-48CE-9D65-3FCF51F61300}" srcOrd="0" destOrd="0" presId="urn:microsoft.com/office/officeart/2005/8/layout/orgChart1"/>
    <dgm:cxn modelId="{26C9F4F1-8961-404D-82F8-055F72DEAD8E}" type="presOf" srcId="{2CFE8394-5306-46E4-B5C1-00D3980D7599}" destId="{96C1F589-3ACC-4999-A8FB-6A67CB8C80BB}" srcOrd="1" destOrd="0" presId="urn:microsoft.com/office/officeart/2005/8/layout/orgChart1"/>
    <dgm:cxn modelId="{B12CD1F7-11D4-4DF0-B195-B2EE580255B6}" type="presOf" srcId="{5BF2CE5A-2F2C-4CE6-B7B9-C89E0A072D21}" destId="{250D216A-0DB5-48EB-A7DB-6255AD96C201}" srcOrd="0" destOrd="0" presId="urn:microsoft.com/office/officeart/2005/8/layout/orgChart1"/>
    <dgm:cxn modelId="{50A2E7F7-6309-4BB2-9334-164C1918D7DA}" type="presOf" srcId="{ADC25E96-3D9D-4E44-99FE-C1B721C08FD2}" destId="{E7DD3789-0AFF-4D48-8009-ED5D36AAA718}" srcOrd="1" destOrd="0" presId="urn:microsoft.com/office/officeart/2005/8/layout/orgChart1"/>
    <dgm:cxn modelId="{13A3D2FF-65B3-432E-898A-187CEE3AD477}" srcId="{46BAF7EC-448F-4F8B-819D-B6BAB74AA436}" destId="{8B0EBB0D-F5CD-4CEA-8F3C-95997C86DA9E}" srcOrd="1" destOrd="0" parTransId="{F321EE4B-647A-467A-9DCF-DDF3BE935854}" sibTransId="{85C21689-5B21-4EDE-A168-245BAE16B034}"/>
    <dgm:cxn modelId="{4D5D6D58-36D5-4C49-AF3C-7EBFA2B7729C}" type="presParOf" srcId="{95B79783-41D6-4905-A695-68F0552ECC5E}" destId="{67973844-A741-4AD4-B364-F7BFBDC95271}" srcOrd="0" destOrd="0" presId="urn:microsoft.com/office/officeart/2005/8/layout/orgChart1"/>
    <dgm:cxn modelId="{E69A7547-C9C1-4386-9E76-FF5FD42B46AE}" type="presParOf" srcId="{67973844-A741-4AD4-B364-F7BFBDC95271}" destId="{70B903D0-4560-4187-8525-1C6B36593E27}" srcOrd="0" destOrd="0" presId="urn:microsoft.com/office/officeart/2005/8/layout/orgChart1"/>
    <dgm:cxn modelId="{4F87CCA3-05AB-4E73-970F-C661AB638329}" type="presParOf" srcId="{70B903D0-4560-4187-8525-1C6B36593E27}" destId="{48DDC759-2AAE-4092-AD80-83ADF2B327CC}" srcOrd="0" destOrd="0" presId="urn:microsoft.com/office/officeart/2005/8/layout/orgChart1"/>
    <dgm:cxn modelId="{3B73E571-7294-4396-AA09-403B89176AED}" type="presParOf" srcId="{70B903D0-4560-4187-8525-1C6B36593E27}" destId="{A4B8FE13-0B3E-410F-B953-7D39447300C5}" srcOrd="1" destOrd="0" presId="urn:microsoft.com/office/officeart/2005/8/layout/orgChart1"/>
    <dgm:cxn modelId="{7BF33672-C619-4BBE-9AC3-5886624EFCB0}" type="presParOf" srcId="{67973844-A741-4AD4-B364-F7BFBDC95271}" destId="{C074DC51-7AE5-4A30-AE4B-956B08F673A0}" srcOrd="1" destOrd="0" presId="urn:microsoft.com/office/officeart/2005/8/layout/orgChart1"/>
    <dgm:cxn modelId="{565A2B9E-5E7D-4893-AC5D-AB383EB5DC58}" type="presParOf" srcId="{C074DC51-7AE5-4A30-AE4B-956B08F673A0}" destId="{642D1866-018C-412E-98BD-9585EC49B508}" srcOrd="0" destOrd="0" presId="urn:microsoft.com/office/officeart/2005/8/layout/orgChart1"/>
    <dgm:cxn modelId="{703276C0-A30C-433A-888C-E208F1DD6298}" type="presParOf" srcId="{C074DC51-7AE5-4A30-AE4B-956B08F673A0}" destId="{25DCE8C2-0BB7-4967-BE84-7E738EADCE91}" srcOrd="1" destOrd="0" presId="urn:microsoft.com/office/officeart/2005/8/layout/orgChart1"/>
    <dgm:cxn modelId="{F481FC5D-8A8C-4F5E-8632-331C2D925194}" type="presParOf" srcId="{25DCE8C2-0BB7-4967-BE84-7E738EADCE91}" destId="{C909E50B-160E-4BAB-AA10-BD93E46DA961}" srcOrd="0" destOrd="0" presId="urn:microsoft.com/office/officeart/2005/8/layout/orgChart1"/>
    <dgm:cxn modelId="{314DD141-AD0E-4D46-848C-4B579FF52862}" type="presParOf" srcId="{C909E50B-160E-4BAB-AA10-BD93E46DA961}" destId="{A8927916-F2D0-47DA-84EE-381D0F493689}" srcOrd="0" destOrd="0" presId="urn:microsoft.com/office/officeart/2005/8/layout/orgChart1"/>
    <dgm:cxn modelId="{68A27DA4-884F-4EA9-828E-7F8A2B35EBF2}" type="presParOf" srcId="{C909E50B-160E-4BAB-AA10-BD93E46DA961}" destId="{23EA96BA-7E74-40EC-BCFD-38234690A0CD}" srcOrd="1" destOrd="0" presId="urn:microsoft.com/office/officeart/2005/8/layout/orgChart1"/>
    <dgm:cxn modelId="{675991EE-142F-41D2-BED0-AFDB22C1812C}" type="presParOf" srcId="{25DCE8C2-0BB7-4967-BE84-7E738EADCE91}" destId="{63EBB9C3-42F7-494D-B8C1-06F70444AF6F}" srcOrd="1" destOrd="0" presId="urn:microsoft.com/office/officeart/2005/8/layout/orgChart1"/>
    <dgm:cxn modelId="{09468213-C484-4699-89EC-DC4D791E020B}" type="presParOf" srcId="{63EBB9C3-42F7-494D-B8C1-06F70444AF6F}" destId="{540C6D01-15B1-436C-9EEA-834A2C0FB7D6}" srcOrd="0" destOrd="0" presId="urn:microsoft.com/office/officeart/2005/8/layout/orgChart1"/>
    <dgm:cxn modelId="{2A2637A4-F276-47B9-84BA-D4CCE18215EC}" type="presParOf" srcId="{63EBB9C3-42F7-494D-B8C1-06F70444AF6F}" destId="{FE063EDE-C0B0-4166-BB1C-211A33D9EFF1}" srcOrd="1" destOrd="0" presId="urn:microsoft.com/office/officeart/2005/8/layout/orgChart1"/>
    <dgm:cxn modelId="{46B45044-C5E7-4F36-8E8F-744772BCEFF7}" type="presParOf" srcId="{FE063EDE-C0B0-4166-BB1C-211A33D9EFF1}" destId="{802E196D-DF1B-45C9-8175-5414EF56B71B}" srcOrd="0" destOrd="0" presId="urn:microsoft.com/office/officeart/2005/8/layout/orgChart1"/>
    <dgm:cxn modelId="{5672A410-69EE-4636-9CB0-BA3129C058A9}" type="presParOf" srcId="{802E196D-DF1B-45C9-8175-5414EF56B71B}" destId="{DDDDA322-C28B-422F-BD90-9CB3BCA2CCE4}" srcOrd="0" destOrd="0" presId="urn:microsoft.com/office/officeart/2005/8/layout/orgChart1"/>
    <dgm:cxn modelId="{20537759-3D4F-42F8-B622-10F68E79606F}" type="presParOf" srcId="{802E196D-DF1B-45C9-8175-5414EF56B71B}" destId="{89836A0F-83E4-4DFB-BF9E-61142598D48F}" srcOrd="1" destOrd="0" presId="urn:microsoft.com/office/officeart/2005/8/layout/orgChart1"/>
    <dgm:cxn modelId="{787EF0FD-D2EE-4413-BA25-C4017CCF85B9}" type="presParOf" srcId="{FE063EDE-C0B0-4166-BB1C-211A33D9EFF1}" destId="{FADAFA0F-101F-4D3F-9173-431E04656F2B}" srcOrd="1" destOrd="0" presId="urn:microsoft.com/office/officeart/2005/8/layout/orgChart1"/>
    <dgm:cxn modelId="{C868A602-42FE-4BF0-90EC-D421BC239675}" type="presParOf" srcId="{FE063EDE-C0B0-4166-BB1C-211A33D9EFF1}" destId="{024200DD-E955-44A2-B2BE-3AA9FC7595F0}" srcOrd="2" destOrd="0" presId="urn:microsoft.com/office/officeart/2005/8/layout/orgChart1"/>
    <dgm:cxn modelId="{9D92CCB8-2C44-448E-8AC4-D73465D374B9}" type="presParOf" srcId="{63EBB9C3-42F7-494D-B8C1-06F70444AF6F}" destId="{EB9123C0-FABF-4F3A-9E59-E3825E69380C}" srcOrd="2" destOrd="0" presId="urn:microsoft.com/office/officeart/2005/8/layout/orgChart1"/>
    <dgm:cxn modelId="{89C41D91-0A54-4F4A-9ADB-7503D183C647}" type="presParOf" srcId="{63EBB9C3-42F7-494D-B8C1-06F70444AF6F}" destId="{772B48B0-CB0D-4018-8E69-6B629C9BCBD5}" srcOrd="3" destOrd="0" presId="urn:microsoft.com/office/officeart/2005/8/layout/orgChart1"/>
    <dgm:cxn modelId="{64F4D228-B17B-4DA9-8482-69953878A274}" type="presParOf" srcId="{772B48B0-CB0D-4018-8E69-6B629C9BCBD5}" destId="{123F2D38-8BA4-4F7D-B30F-B5041308F89B}" srcOrd="0" destOrd="0" presId="urn:microsoft.com/office/officeart/2005/8/layout/orgChart1"/>
    <dgm:cxn modelId="{153E19D4-F5C0-459E-8325-9AA73E2D9CA0}" type="presParOf" srcId="{123F2D38-8BA4-4F7D-B30F-B5041308F89B}" destId="{FE900A08-B68B-442A-869F-A6BE5C106098}" srcOrd="0" destOrd="0" presId="urn:microsoft.com/office/officeart/2005/8/layout/orgChart1"/>
    <dgm:cxn modelId="{EEDDE63F-56ED-41EC-B911-E36C1B0D4092}" type="presParOf" srcId="{123F2D38-8BA4-4F7D-B30F-B5041308F89B}" destId="{5D49C785-FA5B-4B15-B623-8F77DF00802E}" srcOrd="1" destOrd="0" presId="urn:microsoft.com/office/officeart/2005/8/layout/orgChart1"/>
    <dgm:cxn modelId="{73D2D7A1-23DE-4ACF-B305-5724FD987222}" type="presParOf" srcId="{772B48B0-CB0D-4018-8E69-6B629C9BCBD5}" destId="{03C5429A-3390-4597-890F-7AD334370352}" srcOrd="1" destOrd="0" presId="urn:microsoft.com/office/officeart/2005/8/layout/orgChart1"/>
    <dgm:cxn modelId="{27A601AA-7E8B-4263-B31B-329A049E5C1A}" type="presParOf" srcId="{772B48B0-CB0D-4018-8E69-6B629C9BCBD5}" destId="{3279E29E-A423-4610-9FC6-88EB1FFA6C56}" srcOrd="2" destOrd="0" presId="urn:microsoft.com/office/officeart/2005/8/layout/orgChart1"/>
    <dgm:cxn modelId="{532AE964-506F-4E11-AB51-31DE7F9FDF80}" type="presParOf" srcId="{25DCE8C2-0BB7-4967-BE84-7E738EADCE91}" destId="{F6D7ED8B-C342-4CAF-BA71-1EAB1FCB3E86}" srcOrd="2" destOrd="0" presId="urn:microsoft.com/office/officeart/2005/8/layout/orgChart1"/>
    <dgm:cxn modelId="{89D79C8D-7212-4E77-BFDD-347C2BF34FD4}" type="presParOf" srcId="{C074DC51-7AE5-4A30-AE4B-956B08F673A0}" destId="{ECCB3919-A7D8-41ED-9C03-886E2B856C1B}" srcOrd="2" destOrd="0" presId="urn:microsoft.com/office/officeart/2005/8/layout/orgChart1"/>
    <dgm:cxn modelId="{9793B3AD-9FBA-4449-B0CC-7DE44F1FBE19}" type="presParOf" srcId="{C074DC51-7AE5-4A30-AE4B-956B08F673A0}" destId="{DA12B237-ECA6-47AF-8402-3293C81BB546}" srcOrd="3" destOrd="0" presId="urn:microsoft.com/office/officeart/2005/8/layout/orgChart1"/>
    <dgm:cxn modelId="{EBE93EBF-B3A8-4728-866D-B7E0C92DA0F0}" type="presParOf" srcId="{DA12B237-ECA6-47AF-8402-3293C81BB546}" destId="{EA338FB3-447A-49F7-9312-2754F75C56AB}" srcOrd="0" destOrd="0" presId="urn:microsoft.com/office/officeart/2005/8/layout/orgChart1"/>
    <dgm:cxn modelId="{68ECCBC2-895E-45DF-A913-CF4D607A2994}" type="presParOf" srcId="{EA338FB3-447A-49F7-9312-2754F75C56AB}" destId="{BC33F12F-4BF6-4626-9BCA-D6C1CB19F178}" srcOrd="0" destOrd="0" presId="urn:microsoft.com/office/officeart/2005/8/layout/orgChart1"/>
    <dgm:cxn modelId="{9B422EDC-2523-4249-9BA8-C39D5C7B5EE6}" type="presParOf" srcId="{EA338FB3-447A-49F7-9312-2754F75C56AB}" destId="{40E4AD53-46E7-417E-92E9-2B9E2889C5A9}" srcOrd="1" destOrd="0" presId="urn:microsoft.com/office/officeart/2005/8/layout/orgChart1"/>
    <dgm:cxn modelId="{67B532E2-2C7F-4D9F-BF4A-E6E8CF7DABFB}" type="presParOf" srcId="{DA12B237-ECA6-47AF-8402-3293C81BB546}" destId="{FD7A150A-57DD-475B-96E7-97A0EF3B34AA}" srcOrd="1" destOrd="0" presId="urn:microsoft.com/office/officeart/2005/8/layout/orgChart1"/>
    <dgm:cxn modelId="{23DFF798-78CA-40BA-A0C8-D89DA6E2EADE}" type="presParOf" srcId="{FD7A150A-57DD-475B-96E7-97A0EF3B34AA}" destId="{250D216A-0DB5-48EB-A7DB-6255AD96C201}" srcOrd="0" destOrd="0" presId="urn:microsoft.com/office/officeart/2005/8/layout/orgChart1"/>
    <dgm:cxn modelId="{FF055A72-CE19-470F-8306-527BB9A64A8C}" type="presParOf" srcId="{FD7A150A-57DD-475B-96E7-97A0EF3B34AA}" destId="{35600469-8FD2-47C6-84B1-F80868EC7804}" srcOrd="1" destOrd="0" presId="urn:microsoft.com/office/officeart/2005/8/layout/orgChart1"/>
    <dgm:cxn modelId="{B3C0A658-2C21-4CEA-985E-4B0B178607C3}" type="presParOf" srcId="{35600469-8FD2-47C6-84B1-F80868EC7804}" destId="{69B3C00A-A7F5-481B-BE63-357A9FA5C2B8}" srcOrd="0" destOrd="0" presId="urn:microsoft.com/office/officeart/2005/8/layout/orgChart1"/>
    <dgm:cxn modelId="{3A72084B-DBFB-423A-A89C-9333EE06DA08}" type="presParOf" srcId="{69B3C00A-A7F5-481B-BE63-357A9FA5C2B8}" destId="{79C162E2-8C6B-455B-A379-D40E05D9C1B6}" srcOrd="0" destOrd="0" presId="urn:microsoft.com/office/officeart/2005/8/layout/orgChart1"/>
    <dgm:cxn modelId="{D45A6A9B-9A87-4BDC-BBFD-17664615C30F}" type="presParOf" srcId="{69B3C00A-A7F5-481B-BE63-357A9FA5C2B8}" destId="{6543D845-FFC0-4D4D-A626-30EB565756B3}" srcOrd="1" destOrd="0" presId="urn:microsoft.com/office/officeart/2005/8/layout/orgChart1"/>
    <dgm:cxn modelId="{2678285A-0A17-441A-BE30-4B6EECCEED46}" type="presParOf" srcId="{35600469-8FD2-47C6-84B1-F80868EC7804}" destId="{087C9A17-74D4-40BF-99F2-17DEF5F486FF}" srcOrd="1" destOrd="0" presId="urn:microsoft.com/office/officeart/2005/8/layout/orgChart1"/>
    <dgm:cxn modelId="{63C682F9-BDA4-4AF4-86A0-5C3024F3AB69}" type="presParOf" srcId="{087C9A17-74D4-40BF-99F2-17DEF5F486FF}" destId="{580C33CA-6035-4B79-9913-D72C4BA54BE6}" srcOrd="0" destOrd="0" presId="urn:microsoft.com/office/officeart/2005/8/layout/orgChart1"/>
    <dgm:cxn modelId="{A835F139-41E6-46A3-84E8-9608F40670BD}" type="presParOf" srcId="{087C9A17-74D4-40BF-99F2-17DEF5F486FF}" destId="{78DD8FF9-F26A-4AF8-88D2-F367BEFE05A0}" srcOrd="1" destOrd="0" presId="urn:microsoft.com/office/officeart/2005/8/layout/orgChart1"/>
    <dgm:cxn modelId="{4D3C99EE-B839-42A2-A03F-935A47469911}" type="presParOf" srcId="{78DD8FF9-F26A-4AF8-88D2-F367BEFE05A0}" destId="{B85382F5-650D-4C86-9C40-E85A07D23663}" srcOrd="0" destOrd="0" presId="urn:microsoft.com/office/officeart/2005/8/layout/orgChart1"/>
    <dgm:cxn modelId="{295311BB-05B8-47A7-BA4C-3985727DF3AD}" type="presParOf" srcId="{B85382F5-650D-4C86-9C40-E85A07D23663}" destId="{AAA2E3F1-0F6F-43E3-9F59-1B4B286CF6F7}" srcOrd="0" destOrd="0" presId="urn:microsoft.com/office/officeart/2005/8/layout/orgChart1"/>
    <dgm:cxn modelId="{92491F17-3D94-46B0-A001-B265B84FC94A}" type="presParOf" srcId="{B85382F5-650D-4C86-9C40-E85A07D23663}" destId="{E7DD3789-0AFF-4D48-8009-ED5D36AAA718}" srcOrd="1" destOrd="0" presId="urn:microsoft.com/office/officeart/2005/8/layout/orgChart1"/>
    <dgm:cxn modelId="{4731E67A-8A7A-4BAF-B35C-E34EEB86D8CA}" type="presParOf" srcId="{78DD8FF9-F26A-4AF8-88D2-F367BEFE05A0}" destId="{D9F7BC70-C9D9-41DB-BFB5-6C0B270A9D52}" srcOrd="1" destOrd="0" presId="urn:microsoft.com/office/officeart/2005/8/layout/orgChart1"/>
    <dgm:cxn modelId="{125352CF-EFFC-4938-848D-7D1329542399}" type="presParOf" srcId="{78DD8FF9-F26A-4AF8-88D2-F367BEFE05A0}" destId="{83D872C3-FF4B-4D40-A351-658DB957B5C7}" srcOrd="2" destOrd="0" presId="urn:microsoft.com/office/officeart/2005/8/layout/orgChart1"/>
    <dgm:cxn modelId="{AD669D68-BAA7-4EFE-8459-22B270ECAE59}" type="presParOf" srcId="{087C9A17-74D4-40BF-99F2-17DEF5F486FF}" destId="{FF08CB95-8991-4D87-A73B-E374ECEE1B10}" srcOrd="2" destOrd="0" presId="urn:microsoft.com/office/officeart/2005/8/layout/orgChart1"/>
    <dgm:cxn modelId="{ECA8431D-E2C6-4A96-B8BE-4EE6C717861F}" type="presParOf" srcId="{087C9A17-74D4-40BF-99F2-17DEF5F486FF}" destId="{2B9A00CF-5507-43BF-A25A-14B83D384065}" srcOrd="3" destOrd="0" presId="urn:microsoft.com/office/officeart/2005/8/layout/orgChart1"/>
    <dgm:cxn modelId="{06C7EED4-7571-4013-9D0F-B79CC2D350F6}" type="presParOf" srcId="{2B9A00CF-5507-43BF-A25A-14B83D384065}" destId="{2501A91F-8A28-40DC-BFEB-7A42BD31DE06}" srcOrd="0" destOrd="0" presId="urn:microsoft.com/office/officeart/2005/8/layout/orgChart1"/>
    <dgm:cxn modelId="{5D88651A-9801-493A-9750-9E1906E15383}" type="presParOf" srcId="{2501A91F-8A28-40DC-BFEB-7A42BD31DE06}" destId="{19632995-5FD1-425C-A9D3-A1CEEAE37A3A}" srcOrd="0" destOrd="0" presId="urn:microsoft.com/office/officeart/2005/8/layout/orgChart1"/>
    <dgm:cxn modelId="{89958A78-D828-4767-A684-99C75A8147A0}" type="presParOf" srcId="{2501A91F-8A28-40DC-BFEB-7A42BD31DE06}" destId="{F0CA40A8-8EFB-4986-8E65-6D17DEBE376F}" srcOrd="1" destOrd="0" presId="urn:microsoft.com/office/officeart/2005/8/layout/orgChart1"/>
    <dgm:cxn modelId="{02060213-005A-45D8-9EE2-73499100164E}" type="presParOf" srcId="{2B9A00CF-5507-43BF-A25A-14B83D384065}" destId="{C1188E6A-AE02-4591-9E24-96C3699C8C90}" srcOrd="1" destOrd="0" presId="urn:microsoft.com/office/officeart/2005/8/layout/orgChart1"/>
    <dgm:cxn modelId="{A085CDD6-71DC-42B7-9469-639F372804F5}" type="presParOf" srcId="{2B9A00CF-5507-43BF-A25A-14B83D384065}" destId="{460FD4D7-AE49-446C-9627-C6228D8CCBFD}" srcOrd="2" destOrd="0" presId="urn:microsoft.com/office/officeart/2005/8/layout/orgChart1"/>
    <dgm:cxn modelId="{809AE1AD-1C99-45ED-97CF-A61BECB27FB4}" type="presParOf" srcId="{35600469-8FD2-47C6-84B1-F80868EC7804}" destId="{744ADEFD-7A35-45CE-B874-BBC4D477D7B9}" srcOrd="2" destOrd="0" presId="urn:microsoft.com/office/officeart/2005/8/layout/orgChart1"/>
    <dgm:cxn modelId="{0A254FC9-C507-4EC9-9F76-2440E694424B}" type="presParOf" srcId="{FD7A150A-57DD-475B-96E7-97A0EF3B34AA}" destId="{BF1DF4ED-46AB-4336-931C-52AEB0ED6805}" srcOrd="2" destOrd="0" presId="urn:microsoft.com/office/officeart/2005/8/layout/orgChart1"/>
    <dgm:cxn modelId="{52C8E610-EC44-4EC6-94B9-A7AEED46C196}" type="presParOf" srcId="{FD7A150A-57DD-475B-96E7-97A0EF3B34AA}" destId="{DB0E0A06-4FFE-44D5-AB4B-B4F49912B4A3}" srcOrd="3" destOrd="0" presId="urn:microsoft.com/office/officeart/2005/8/layout/orgChart1"/>
    <dgm:cxn modelId="{CF0C710A-81ED-4114-AC97-B1668030F70C}" type="presParOf" srcId="{DB0E0A06-4FFE-44D5-AB4B-B4F49912B4A3}" destId="{FD3B4346-F139-4BAF-9A9E-849AAFBA40A4}" srcOrd="0" destOrd="0" presId="urn:microsoft.com/office/officeart/2005/8/layout/orgChart1"/>
    <dgm:cxn modelId="{4E180076-A86D-4D67-9224-1FE1091E6432}" type="presParOf" srcId="{FD3B4346-F139-4BAF-9A9E-849AAFBA40A4}" destId="{CDD5B846-79B8-4231-B601-FC080DDEB37F}" srcOrd="0" destOrd="0" presId="urn:microsoft.com/office/officeart/2005/8/layout/orgChart1"/>
    <dgm:cxn modelId="{865A9CB7-E1B9-494D-A743-2EAE5AC09586}" type="presParOf" srcId="{FD3B4346-F139-4BAF-9A9E-849AAFBA40A4}" destId="{23C7ED41-5CFA-4032-9E90-AFE15E09E539}" srcOrd="1" destOrd="0" presId="urn:microsoft.com/office/officeart/2005/8/layout/orgChart1"/>
    <dgm:cxn modelId="{3A3D95DB-B94F-4B9C-BA7F-03DAAC2FD8CA}" type="presParOf" srcId="{DB0E0A06-4FFE-44D5-AB4B-B4F49912B4A3}" destId="{2496FC0D-DBF5-4B2E-B99F-EB33526E802C}" srcOrd="1" destOrd="0" presId="urn:microsoft.com/office/officeart/2005/8/layout/orgChart1"/>
    <dgm:cxn modelId="{694C24A6-B447-49A6-AA0F-BDADB9F246DE}" type="presParOf" srcId="{DB0E0A06-4FFE-44D5-AB4B-B4F49912B4A3}" destId="{EA780928-1286-4B34-B994-C900F72B6871}" srcOrd="2" destOrd="0" presId="urn:microsoft.com/office/officeart/2005/8/layout/orgChart1"/>
    <dgm:cxn modelId="{14D6BFC5-8F72-4CAA-8C3F-F3F68211C61F}" type="presParOf" srcId="{FD7A150A-57DD-475B-96E7-97A0EF3B34AA}" destId="{6DDCB4C2-4668-4252-8E83-BE64060C6167}" srcOrd="4" destOrd="0" presId="urn:microsoft.com/office/officeart/2005/8/layout/orgChart1"/>
    <dgm:cxn modelId="{7058EB12-3EAF-4B5F-A1B8-A48F0A7FA838}" type="presParOf" srcId="{FD7A150A-57DD-475B-96E7-97A0EF3B34AA}" destId="{808ABBAE-0095-455F-8A95-B3F2133BADF9}" srcOrd="5" destOrd="0" presId="urn:microsoft.com/office/officeart/2005/8/layout/orgChart1"/>
    <dgm:cxn modelId="{7ED4EA69-F96A-4AEB-BC88-7C1188E854E7}" type="presParOf" srcId="{808ABBAE-0095-455F-8A95-B3F2133BADF9}" destId="{EB6F8BC9-1C0A-49CD-B9AF-ED59B02DCD59}" srcOrd="0" destOrd="0" presId="urn:microsoft.com/office/officeart/2005/8/layout/orgChart1"/>
    <dgm:cxn modelId="{FDE2F3F2-D28B-4030-8A50-174C01B02408}" type="presParOf" srcId="{EB6F8BC9-1C0A-49CD-B9AF-ED59B02DCD59}" destId="{2595E6AB-6E33-4494-81F7-226ACD2C605D}" srcOrd="0" destOrd="0" presId="urn:microsoft.com/office/officeart/2005/8/layout/orgChart1"/>
    <dgm:cxn modelId="{BA724FD9-65D3-45B7-BE37-939F222C4C30}" type="presParOf" srcId="{EB6F8BC9-1C0A-49CD-B9AF-ED59B02DCD59}" destId="{C27C7389-9DC0-438A-B980-39ED3DEDDF0B}" srcOrd="1" destOrd="0" presId="urn:microsoft.com/office/officeart/2005/8/layout/orgChart1"/>
    <dgm:cxn modelId="{71741325-97C4-42C4-978B-1BBA7FDD5D40}" type="presParOf" srcId="{808ABBAE-0095-455F-8A95-B3F2133BADF9}" destId="{C1B3C7EC-FE08-48D7-A9ED-33183CAEB675}" srcOrd="1" destOrd="0" presId="urn:microsoft.com/office/officeart/2005/8/layout/orgChart1"/>
    <dgm:cxn modelId="{C17AFE0F-7C51-4F35-B86F-DCF4F3CFD644}" type="presParOf" srcId="{C1B3C7EC-FE08-48D7-A9ED-33183CAEB675}" destId="{0CEEBCDA-2303-4C33-B989-B1F5EF2C61A5}" srcOrd="0" destOrd="0" presId="urn:microsoft.com/office/officeart/2005/8/layout/orgChart1"/>
    <dgm:cxn modelId="{93959A9C-C114-4D8E-8E53-BFA938A7ABE0}" type="presParOf" srcId="{C1B3C7EC-FE08-48D7-A9ED-33183CAEB675}" destId="{BB80D871-8B4A-4AA6-BA99-F49F8B6FF5CF}" srcOrd="1" destOrd="0" presId="urn:microsoft.com/office/officeart/2005/8/layout/orgChart1"/>
    <dgm:cxn modelId="{58DFDF9B-FE17-4ABA-B89E-F12C8974DC51}" type="presParOf" srcId="{BB80D871-8B4A-4AA6-BA99-F49F8B6FF5CF}" destId="{2566C2D5-4073-4E86-8B9E-4510BFA77A3F}" srcOrd="0" destOrd="0" presId="urn:microsoft.com/office/officeart/2005/8/layout/orgChart1"/>
    <dgm:cxn modelId="{CE4C5A09-33C5-4D0B-ADA5-2FA04EFD986D}" type="presParOf" srcId="{2566C2D5-4073-4E86-8B9E-4510BFA77A3F}" destId="{964F35D3-9DC2-4312-9E94-81E94C1A8A11}" srcOrd="0" destOrd="0" presId="urn:microsoft.com/office/officeart/2005/8/layout/orgChart1"/>
    <dgm:cxn modelId="{78ECEE80-1951-4E94-BF2B-8C3E0BDDC60D}" type="presParOf" srcId="{2566C2D5-4073-4E86-8B9E-4510BFA77A3F}" destId="{3C2ED8D8-969A-4EF2-9CF5-8E9CADD781DD}" srcOrd="1" destOrd="0" presId="urn:microsoft.com/office/officeart/2005/8/layout/orgChart1"/>
    <dgm:cxn modelId="{688A978E-3E1B-41E6-A965-04C551C6A11F}" type="presParOf" srcId="{BB80D871-8B4A-4AA6-BA99-F49F8B6FF5CF}" destId="{DF1E2A8F-30C0-4DD6-A74D-179DE6167FCD}" srcOrd="1" destOrd="0" presId="urn:microsoft.com/office/officeart/2005/8/layout/orgChart1"/>
    <dgm:cxn modelId="{7FA1AA6C-47A5-4001-B60E-0D3CAD60A2DE}" type="presParOf" srcId="{BB80D871-8B4A-4AA6-BA99-F49F8B6FF5CF}" destId="{49BFA73A-D067-4D44-A42E-E5CEA6C0DE22}" srcOrd="2" destOrd="0" presId="urn:microsoft.com/office/officeart/2005/8/layout/orgChart1"/>
    <dgm:cxn modelId="{20526C40-733C-4943-89A9-FB033E6F8328}" type="presParOf" srcId="{C1B3C7EC-FE08-48D7-A9ED-33183CAEB675}" destId="{B8AC3BAF-5655-4B09-AD58-163B19684C3A}" srcOrd="2" destOrd="0" presId="urn:microsoft.com/office/officeart/2005/8/layout/orgChart1"/>
    <dgm:cxn modelId="{6DE83B1C-F2EF-44A0-BDC1-3CB5EB9045F9}" type="presParOf" srcId="{C1B3C7EC-FE08-48D7-A9ED-33183CAEB675}" destId="{BBC5B72F-FA45-4E32-9032-CCFC9D78DE07}" srcOrd="3" destOrd="0" presId="urn:microsoft.com/office/officeart/2005/8/layout/orgChart1"/>
    <dgm:cxn modelId="{6A0A8012-80A1-4D22-B835-15DA39365D68}" type="presParOf" srcId="{BBC5B72F-FA45-4E32-9032-CCFC9D78DE07}" destId="{37247773-D368-4201-B781-EA91DF13FA60}" srcOrd="0" destOrd="0" presId="urn:microsoft.com/office/officeart/2005/8/layout/orgChart1"/>
    <dgm:cxn modelId="{B750C2C1-5FF2-43A6-B963-C6C58296FE4E}" type="presParOf" srcId="{37247773-D368-4201-B781-EA91DF13FA60}" destId="{3FA0D79F-BF28-48CE-9D65-3FCF51F61300}" srcOrd="0" destOrd="0" presId="urn:microsoft.com/office/officeart/2005/8/layout/orgChart1"/>
    <dgm:cxn modelId="{A30BD0FB-F77A-4B37-B218-C2CB6055480E}" type="presParOf" srcId="{37247773-D368-4201-B781-EA91DF13FA60}" destId="{33949B91-87F7-402B-A5A8-5E1875296101}" srcOrd="1" destOrd="0" presId="urn:microsoft.com/office/officeart/2005/8/layout/orgChart1"/>
    <dgm:cxn modelId="{64A834CF-CBA9-4189-B347-BE798C43A011}" type="presParOf" srcId="{BBC5B72F-FA45-4E32-9032-CCFC9D78DE07}" destId="{025B7308-DE24-45F6-BB46-61A0CB4F78E9}" srcOrd="1" destOrd="0" presId="urn:microsoft.com/office/officeart/2005/8/layout/orgChart1"/>
    <dgm:cxn modelId="{0D8F2623-7FDA-4DF2-8383-A8B10CD3FE81}" type="presParOf" srcId="{BBC5B72F-FA45-4E32-9032-CCFC9D78DE07}" destId="{58BFF224-3FF3-4D0C-B479-50E45DECC029}" srcOrd="2" destOrd="0" presId="urn:microsoft.com/office/officeart/2005/8/layout/orgChart1"/>
    <dgm:cxn modelId="{395E57D3-81F9-4E29-B98D-4F881DB4886E}" type="presParOf" srcId="{808ABBAE-0095-455F-8A95-B3F2133BADF9}" destId="{E0F012C3-DB65-42C9-B3D1-5D1D0665E618}" srcOrd="2" destOrd="0" presId="urn:microsoft.com/office/officeart/2005/8/layout/orgChart1"/>
    <dgm:cxn modelId="{288C0B02-DEFA-44A3-A4AC-DF859818518D}" type="presParOf" srcId="{DA12B237-ECA6-47AF-8402-3293C81BB546}" destId="{5D418678-DCD6-4105-9D1F-9AF0190DD05E}" srcOrd="2" destOrd="0" presId="urn:microsoft.com/office/officeart/2005/8/layout/orgChart1"/>
    <dgm:cxn modelId="{4B082405-24EB-4817-8A58-A24E327F5313}" type="presParOf" srcId="{C074DC51-7AE5-4A30-AE4B-956B08F673A0}" destId="{3357BC15-F03C-43BF-BDC0-CBBD8153DB8D}" srcOrd="4" destOrd="0" presId="urn:microsoft.com/office/officeart/2005/8/layout/orgChart1"/>
    <dgm:cxn modelId="{655A5E6B-4975-4C2C-A67F-36ACD74899E4}" type="presParOf" srcId="{C074DC51-7AE5-4A30-AE4B-956B08F673A0}" destId="{34F93829-2D13-4BE4-B846-1EBB49F490BB}" srcOrd="5" destOrd="0" presId="urn:microsoft.com/office/officeart/2005/8/layout/orgChart1"/>
    <dgm:cxn modelId="{F75BD29E-AEAC-4AFD-A3CE-D0A4BE18A1AD}" type="presParOf" srcId="{34F93829-2D13-4BE4-B846-1EBB49F490BB}" destId="{451A8AB4-45F0-4EBB-B157-D72CB37E50F3}" srcOrd="0" destOrd="0" presId="urn:microsoft.com/office/officeart/2005/8/layout/orgChart1"/>
    <dgm:cxn modelId="{52FF5FF5-991B-4316-9F03-3425A2086B10}" type="presParOf" srcId="{451A8AB4-45F0-4EBB-B157-D72CB37E50F3}" destId="{B53B836F-334C-42DE-9317-C4EF14AC3F28}" srcOrd="0" destOrd="0" presId="urn:microsoft.com/office/officeart/2005/8/layout/orgChart1"/>
    <dgm:cxn modelId="{8A50F320-DB05-4CE9-A4F9-5FBE89B92222}" type="presParOf" srcId="{451A8AB4-45F0-4EBB-B157-D72CB37E50F3}" destId="{96C1F589-3ACC-4999-A8FB-6A67CB8C80BB}" srcOrd="1" destOrd="0" presId="urn:microsoft.com/office/officeart/2005/8/layout/orgChart1"/>
    <dgm:cxn modelId="{9A7AE903-25F0-4512-ACB9-07636496DF62}" type="presParOf" srcId="{34F93829-2D13-4BE4-B846-1EBB49F490BB}" destId="{7D5F28BF-1233-4000-A053-74957B110991}" srcOrd="1" destOrd="0" presId="urn:microsoft.com/office/officeart/2005/8/layout/orgChart1"/>
    <dgm:cxn modelId="{47ED4AB6-A531-4E50-8E92-F06F011AB3A1}" type="presParOf" srcId="{7D5F28BF-1233-4000-A053-74957B110991}" destId="{1E4A1781-10DF-4E02-8760-DD06F9F4D870}" srcOrd="0" destOrd="0" presId="urn:microsoft.com/office/officeart/2005/8/layout/orgChart1"/>
    <dgm:cxn modelId="{A1263BC0-47A4-4B74-A6B7-A65CDEDFBC43}" type="presParOf" srcId="{7D5F28BF-1233-4000-A053-74957B110991}" destId="{EECE843B-6B56-4277-ADB8-9101825FAB86}" srcOrd="1" destOrd="0" presId="urn:microsoft.com/office/officeart/2005/8/layout/orgChart1"/>
    <dgm:cxn modelId="{4B5420D8-4F52-4223-8CD2-A25FA2E6E04C}" type="presParOf" srcId="{EECE843B-6B56-4277-ADB8-9101825FAB86}" destId="{CFB8C401-56FE-482A-80AC-5615A8EF21A2}" srcOrd="0" destOrd="0" presId="urn:microsoft.com/office/officeart/2005/8/layout/orgChart1"/>
    <dgm:cxn modelId="{C5051788-DC7E-4E42-ADF0-FC1146B66A1A}" type="presParOf" srcId="{CFB8C401-56FE-482A-80AC-5615A8EF21A2}" destId="{8274ACD7-135F-4866-B7F8-7A1C9EA60144}" srcOrd="0" destOrd="0" presId="urn:microsoft.com/office/officeart/2005/8/layout/orgChart1"/>
    <dgm:cxn modelId="{274202ED-EDBC-44DE-A200-A3DBACD01ADB}" type="presParOf" srcId="{CFB8C401-56FE-482A-80AC-5615A8EF21A2}" destId="{5BB15B7E-8EDC-4F50-8760-F138D595B87F}" srcOrd="1" destOrd="0" presId="urn:microsoft.com/office/officeart/2005/8/layout/orgChart1"/>
    <dgm:cxn modelId="{E40752AD-FE7C-47E3-9A13-9787F15FF24A}" type="presParOf" srcId="{EECE843B-6B56-4277-ADB8-9101825FAB86}" destId="{3CC0F46B-C39B-4597-8103-1E029980DC2C}" srcOrd="1" destOrd="0" presId="urn:microsoft.com/office/officeart/2005/8/layout/orgChart1"/>
    <dgm:cxn modelId="{970429BF-5BFA-4CB0-A8B0-7D6F4F63442D}" type="presParOf" srcId="{EECE843B-6B56-4277-ADB8-9101825FAB86}" destId="{0D53C4EA-76D2-4D42-9181-FCA521A33F6F}" srcOrd="2" destOrd="0" presId="urn:microsoft.com/office/officeart/2005/8/layout/orgChart1"/>
    <dgm:cxn modelId="{4C0D3E49-6C70-4B3F-A4FA-FFA29A52366F}" type="presParOf" srcId="{7D5F28BF-1233-4000-A053-74957B110991}" destId="{C10B21C4-4BD0-476C-980D-21CCAF48A3A0}" srcOrd="2" destOrd="0" presId="urn:microsoft.com/office/officeart/2005/8/layout/orgChart1"/>
    <dgm:cxn modelId="{C598D3BF-AC8B-4F6C-9EFE-AC7C646576FF}" type="presParOf" srcId="{7D5F28BF-1233-4000-A053-74957B110991}" destId="{57CE30C1-1F98-4C9D-9E23-DFD5A5F191A4}" srcOrd="3" destOrd="0" presId="urn:microsoft.com/office/officeart/2005/8/layout/orgChart1"/>
    <dgm:cxn modelId="{7DFD0E76-7327-404A-AF83-B2D0A3AA8D4A}" type="presParOf" srcId="{57CE30C1-1F98-4C9D-9E23-DFD5A5F191A4}" destId="{140FD6A3-B4A1-4901-9FCD-3C19BC49943B}" srcOrd="0" destOrd="0" presId="urn:microsoft.com/office/officeart/2005/8/layout/orgChart1"/>
    <dgm:cxn modelId="{B4929A09-ECC3-484F-9194-B0EBE8BA7093}" type="presParOf" srcId="{140FD6A3-B4A1-4901-9FCD-3C19BC49943B}" destId="{BD15191E-3169-45F2-B18E-EFA467398954}" srcOrd="0" destOrd="0" presId="urn:microsoft.com/office/officeart/2005/8/layout/orgChart1"/>
    <dgm:cxn modelId="{03AE11CB-8AF3-4C20-A074-C450B2C185D0}" type="presParOf" srcId="{140FD6A3-B4A1-4901-9FCD-3C19BC49943B}" destId="{15A52FB4-E8A0-42C4-A76C-46088678D2FB}" srcOrd="1" destOrd="0" presId="urn:microsoft.com/office/officeart/2005/8/layout/orgChart1"/>
    <dgm:cxn modelId="{247C3CC2-3414-40E8-A9DF-5E5BC0BDD67B}" type="presParOf" srcId="{57CE30C1-1F98-4C9D-9E23-DFD5A5F191A4}" destId="{0B013DEF-2AD1-4287-8FFA-38B91CB4AEE8}" srcOrd="1" destOrd="0" presId="urn:microsoft.com/office/officeart/2005/8/layout/orgChart1"/>
    <dgm:cxn modelId="{B6A74B56-8560-4DA5-A52B-3AE6FB31120E}" type="presParOf" srcId="{57CE30C1-1F98-4C9D-9E23-DFD5A5F191A4}" destId="{FE6D2C8E-E124-49DD-A641-64E125299140}" srcOrd="2" destOrd="0" presId="urn:microsoft.com/office/officeart/2005/8/layout/orgChart1"/>
    <dgm:cxn modelId="{F2DA747D-EBDF-4962-B9B3-9BF590DDA6C1}" type="presParOf" srcId="{34F93829-2D13-4BE4-B846-1EBB49F490BB}" destId="{DF3ABD7E-17B4-4E53-BCA5-3C608DB1F873}" srcOrd="2" destOrd="0" presId="urn:microsoft.com/office/officeart/2005/8/layout/orgChart1"/>
    <dgm:cxn modelId="{8BC8CCCD-F429-4EF7-AD6A-8FE1CD65E4D8}" type="presParOf" srcId="{C074DC51-7AE5-4A30-AE4B-956B08F673A0}" destId="{76F9881C-A989-4AA0-A18D-CB4B440E9146}" srcOrd="6" destOrd="0" presId="urn:microsoft.com/office/officeart/2005/8/layout/orgChart1"/>
    <dgm:cxn modelId="{726FBB95-0F34-477F-8A7D-CFE76C1F10DB}" type="presParOf" srcId="{C074DC51-7AE5-4A30-AE4B-956B08F673A0}" destId="{40FC0C40-4939-4EB5-A581-1A304E956DFB}" srcOrd="7" destOrd="0" presId="urn:microsoft.com/office/officeart/2005/8/layout/orgChart1"/>
    <dgm:cxn modelId="{D10742A1-E181-494D-85C1-D7E562BAD43F}" type="presParOf" srcId="{40FC0C40-4939-4EB5-A581-1A304E956DFB}" destId="{C9125E8E-3C50-4C76-8596-0B4FC1B20A6F}" srcOrd="0" destOrd="0" presId="urn:microsoft.com/office/officeart/2005/8/layout/orgChart1"/>
    <dgm:cxn modelId="{ED1C5F21-561D-433E-8622-845475934A3B}" type="presParOf" srcId="{C9125E8E-3C50-4C76-8596-0B4FC1B20A6F}" destId="{C66363A3-8521-4216-8202-A92F0D6DCDF5}" srcOrd="0" destOrd="0" presId="urn:microsoft.com/office/officeart/2005/8/layout/orgChart1"/>
    <dgm:cxn modelId="{47A96951-6794-46A1-BF45-1B0E9E7913E5}" type="presParOf" srcId="{C9125E8E-3C50-4C76-8596-0B4FC1B20A6F}" destId="{128B1C43-9D75-46A2-ACD9-BECF1A15C22E}" srcOrd="1" destOrd="0" presId="urn:microsoft.com/office/officeart/2005/8/layout/orgChart1"/>
    <dgm:cxn modelId="{4A324A92-7C89-477F-8FAE-5642D8538190}" type="presParOf" srcId="{40FC0C40-4939-4EB5-A581-1A304E956DFB}" destId="{C99443AF-F4AE-460E-A9A8-85E2BC48AA70}" srcOrd="1" destOrd="0" presId="urn:microsoft.com/office/officeart/2005/8/layout/orgChart1"/>
    <dgm:cxn modelId="{9D1B2707-747B-4BE4-82A6-95D9C9B6382D}" type="presParOf" srcId="{C99443AF-F4AE-460E-A9A8-85E2BC48AA70}" destId="{D24CE775-1C98-49ED-992F-EA462070AAB1}" srcOrd="0" destOrd="0" presId="urn:microsoft.com/office/officeart/2005/8/layout/orgChart1"/>
    <dgm:cxn modelId="{36BC33C9-B853-41B2-BCBD-DA5EB6649DA9}" type="presParOf" srcId="{C99443AF-F4AE-460E-A9A8-85E2BC48AA70}" destId="{8975148B-E648-4E02-B269-8F7366C2521F}" srcOrd="1" destOrd="0" presId="urn:microsoft.com/office/officeart/2005/8/layout/orgChart1"/>
    <dgm:cxn modelId="{99B266C4-0491-4216-B5DD-07A14BCE6F9C}" type="presParOf" srcId="{8975148B-E648-4E02-B269-8F7366C2521F}" destId="{EC06CF79-3B3B-45B0-AC9C-CF715D898E1C}" srcOrd="0" destOrd="0" presId="urn:microsoft.com/office/officeart/2005/8/layout/orgChart1"/>
    <dgm:cxn modelId="{1E06EA7C-5428-423C-931D-F49AF11E754E}" type="presParOf" srcId="{EC06CF79-3B3B-45B0-AC9C-CF715D898E1C}" destId="{F7034304-FFF2-4DEF-87B5-143ACF8FD088}" srcOrd="0" destOrd="0" presId="urn:microsoft.com/office/officeart/2005/8/layout/orgChart1"/>
    <dgm:cxn modelId="{18D3C85C-2AF6-4B7E-9F44-19A795EBA99C}" type="presParOf" srcId="{EC06CF79-3B3B-45B0-AC9C-CF715D898E1C}" destId="{78738C4A-C51F-4C9C-AB72-DE81E9FB1DD3}" srcOrd="1" destOrd="0" presId="urn:microsoft.com/office/officeart/2005/8/layout/orgChart1"/>
    <dgm:cxn modelId="{5190B0C1-6C38-4BC2-AE56-DFB6A2B01536}" type="presParOf" srcId="{8975148B-E648-4E02-B269-8F7366C2521F}" destId="{34B13542-FCF2-4489-972D-C9C0C579F7DB}" srcOrd="1" destOrd="0" presId="urn:microsoft.com/office/officeart/2005/8/layout/orgChart1"/>
    <dgm:cxn modelId="{06195908-CE5D-4BB5-AF7E-94D09E1BCFDD}" type="presParOf" srcId="{8975148B-E648-4E02-B269-8F7366C2521F}" destId="{A17CAF42-BEFD-4C3A-A1CE-27810AFDDE4A}" srcOrd="2" destOrd="0" presId="urn:microsoft.com/office/officeart/2005/8/layout/orgChart1"/>
    <dgm:cxn modelId="{256B7622-BF42-4981-8140-7428A2504A7D}" type="presParOf" srcId="{C99443AF-F4AE-460E-A9A8-85E2BC48AA70}" destId="{B7841DED-4D1B-4D30-A833-11D51614CEFC}" srcOrd="2" destOrd="0" presId="urn:microsoft.com/office/officeart/2005/8/layout/orgChart1"/>
    <dgm:cxn modelId="{A28AA4C5-5F6A-4A9A-AD03-26FBFE97B6A9}" type="presParOf" srcId="{C99443AF-F4AE-460E-A9A8-85E2BC48AA70}" destId="{217E65F9-802D-464F-AC1A-CC11367F09CD}" srcOrd="3" destOrd="0" presId="urn:microsoft.com/office/officeart/2005/8/layout/orgChart1"/>
    <dgm:cxn modelId="{54726820-2170-4829-91FD-6063F4234B89}" type="presParOf" srcId="{217E65F9-802D-464F-AC1A-CC11367F09CD}" destId="{9397EA25-7EB3-422D-A817-0EECF1F65EE4}" srcOrd="0" destOrd="0" presId="urn:microsoft.com/office/officeart/2005/8/layout/orgChart1"/>
    <dgm:cxn modelId="{05A5F16D-D176-4F1E-B61C-64DE5A9686FD}" type="presParOf" srcId="{9397EA25-7EB3-422D-A817-0EECF1F65EE4}" destId="{F69AA8D8-205C-42EE-A7EE-313F3CE28955}" srcOrd="0" destOrd="0" presId="urn:microsoft.com/office/officeart/2005/8/layout/orgChart1"/>
    <dgm:cxn modelId="{D76F1BDF-93AD-4F64-B4CC-454B601012DC}" type="presParOf" srcId="{9397EA25-7EB3-422D-A817-0EECF1F65EE4}" destId="{B7152B80-0FFE-4868-9FB5-2869DEC914D8}" srcOrd="1" destOrd="0" presId="urn:microsoft.com/office/officeart/2005/8/layout/orgChart1"/>
    <dgm:cxn modelId="{54849C99-D8A6-44F7-9F5C-FE23F9C6DD42}" type="presParOf" srcId="{217E65F9-802D-464F-AC1A-CC11367F09CD}" destId="{536EF386-7EC1-4F99-85E1-5A7FE2E1A555}" srcOrd="1" destOrd="0" presId="urn:microsoft.com/office/officeart/2005/8/layout/orgChart1"/>
    <dgm:cxn modelId="{0A3590BD-F46D-498E-AC0F-D39E02EB91A3}" type="presParOf" srcId="{217E65F9-802D-464F-AC1A-CC11367F09CD}" destId="{74A8DB3B-4009-41BE-8028-442CEB7DD953}" srcOrd="2" destOrd="0" presId="urn:microsoft.com/office/officeart/2005/8/layout/orgChart1"/>
    <dgm:cxn modelId="{529F37E6-FF85-4681-BE48-7EAF3B27F409}" type="presParOf" srcId="{40FC0C40-4939-4EB5-A581-1A304E956DFB}" destId="{0892434C-F762-4C2F-B4B1-3BD52AE2A00B}" srcOrd="2" destOrd="0" presId="urn:microsoft.com/office/officeart/2005/8/layout/orgChart1"/>
    <dgm:cxn modelId="{B247C4A1-3836-4E8B-A31F-311BAE106A8B}" type="presParOf" srcId="{C074DC51-7AE5-4A30-AE4B-956B08F673A0}" destId="{79464270-2031-4736-9CAC-CD425ACA0297}" srcOrd="8" destOrd="0" presId="urn:microsoft.com/office/officeart/2005/8/layout/orgChart1"/>
    <dgm:cxn modelId="{3F3E6111-D80D-4170-AB32-B19E201667C2}" type="presParOf" srcId="{C074DC51-7AE5-4A30-AE4B-956B08F673A0}" destId="{7C75D4D2-C2E4-4FFB-84B3-3CD2ED87B2A3}" srcOrd="9" destOrd="0" presId="urn:microsoft.com/office/officeart/2005/8/layout/orgChart1"/>
    <dgm:cxn modelId="{351A6C6B-1CBD-45FF-B0B3-21D5BA17F64D}" type="presParOf" srcId="{7C75D4D2-C2E4-4FFB-84B3-3CD2ED87B2A3}" destId="{8F4D8AC6-7599-4748-8412-7B8E12C3AAAC}" srcOrd="0" destOrd="0" presId="urn:microsoft.com/office/officeart/2005/8/layout/orgChart1"/>
    <dgm:cxn modelId="{E04798CF-9065-4F8C-9DF8-ADEB6442A470}" type="presParOf" srcId="{8F4D8AC6-7599-4748-8412-7B8E12C3AAAC}" destId="{416F80B3-7F62-44CF-9A02-459936C42BA1}" srcOrd="0" destOrd="0" presId="urn:microsoft.com/office/officeart/2005/8/layout/orgChart1"/>
    <dgm:cxn modelId="{569883ED-CEFB-4A76-808D-04EBD4FC278D}" type="presParOf" srcId="{8F4D8AC6-7599-4748-8412-7B8E12C3AAAC}" destId="{5C7A256B-4150-4141-BEDE-87943FF982A2}" srcOrd="1" destOrd="0" presId="urn:microsoft.com/office/officeart/2005/8/layout/orgChart1"/>
    <dgm:cxn modelId="{E506D3C2-41BA-4AA5-B547-C5F740A7276D}" type="presParOf" srcId="{7C75D4D2-C2E4-4FFB-84B3-3CD2ED87B2A3}" destId="{756A551B-383D-4BE0-8D5B-A6A601DE5D11}" srcOrd="1" destOrd="0" presId="urn:microsoft.com/office/officeart/2005/8/layout/orgChart1"/>
    <dgm:cxn modelId="{EB3263C8-B4BD-44D0-88C9-5467B0037A67}" type="presParOf" srcId="{756A551B-383D-4BE0-8D5B-A6A601DE5D11}" destId="{5039DE71-7A28-45B1-9A63-AAF3414E1B1C}" srcOrd="0" destOrd="0" presId="urn:microsoft.com/office/officeart/2005/8/layout/orgChart1"/>
    <dgm:cxn modelId="{F34BB10F-6800-402E-83B8-0DE82EB21247}" type="presParOf" srcId="{756A551B-383D-4BE0-8D5B-A6A601DE5D11}" destId="{F99AC40D-6526-4546-8437-8C67C7B3A44C}" srcOrd="1" destOrd="0" presId="urn:microsoft.com/office/officeart/2005/8/layout/orgChart1"/>
    <dgm:cxn modelId="{409214B5-B85B-4BF5-9D33-AE5C215A7EAE}" type="presParOf" srcId="{F99AC40D-6526-4546-8437-8C67C7B3A44C}" destId="{136ABE6B-E62D-4F4B-8B4E-9087B424E5E6}" srcOrd="0" destOrd="0" presId="urn:microsoft.com/office/officeart/2005/8/layout/orgChart1"/>
    <dgm:cxn modelId="{4108E107-DD8E-4ACE-A2EF-0EEFDFCB4657}" type="presParOf" srcId="{136ABE6B-E62D-4F4B-8B4E-9087B424E5E6}" destId="{233D10E3-FCBA-4DF4-AE6F-4C790E3FD643}" srcOrd="0" destOrd="0" presId="urn:microsoft.com/office/officeart/2005/8/layout/orgChart1"/>
    <dgm:cxn modelId="{076D6E9F-E7F1-42C6-B067-CBE916F10B2E}" type="presParOf" srcId="{136ABE6B-E62D-4F4B-8B4E-9087B424E5E6}" destId="{46C634A0-FEE1-490F-9ED9-3953BE7A7192}" srcOrd="1" destOrd="0" presId="urn:microsoft.com/office/officeart/2005/8/layout/orgChart1"/>
    <dgm:cxn modelId="{68E1FC37-107E-4A21-8488-79935CF42F1D}" type="presParOf" srcId="{F99AC40D-6526-4546-8437-8C67C7B3A44C}" destId="{18EFD91A-917F-4FDF-B49E-D69DD7C09A6B}" srcOrd="1" destOrd="0" presId="urn:microsoft.com/office/officeart/2005/8/layout/orgChart1"/>
    <dgm:cxn modelId="{9871FE0A-420C-4258-A3B2-6D55B1CE1443}" type="presParOf" srcId="{F99AC40D-6526-4546-8437-8C67C7B3A44C}" destId="{3F84C57A-1ED0-47C1-A25E-15E5A7DAED51}" srcOrd="2" destOrd="0" presId="urn:microsoft.com/office/officeart/2005/8/layout/orgChart1"/>
    <dgm:cxn modelId="{36C5C333-1295-4911-AC8F-6FD8AF510A99}" type="presParOf" srcId="{756A551B-383D-4BE0-8D5B-A6A601DE5D11}" destId="{0805475C-7AEA-434C-8287-2914CDDFBD40}" srcOrd="2" destOrd="0" presId="urn:microsoft.com/office/officeart/2005/8/layout/orgChart1"/>
    <dgm:cxn modelId="{3E53F231-AC96-4956-8F5E-73BE4D3B55A1}" type="presParOf" srcId="{756A551B-383D-4BE0-8D5B-A6A601DE5D11}" destId="{919B437B-293C-4581-A7F5-057F10BCAADE}" srcOrd="3" destOrd="0" presId="urn:microsoft.com/office/officeart/2005/8/layout/orgChart1"/>
    <dgm:cxn modelId="{5DDB29CD-9498-4AE8-BB7E-75D8D06869EC}" type="presParOf" srcId="{919B437B-293C-4581-A7F5-057F10BCAADE}" destId="{366C74E2-081C-4C33-9B93-ECFD530218BB}" srcOrd="0" destOrd="0" presId="urn:microsoft.com/office/officeart/2005/8/layout/orgChart1"/>
    <dgm:cxn modelId="{2CB81DEE-B0F2-4607-911A-61DE1FA1F22F}" type="presParOf" srcId="{366C74E2-081C-4C33-9B93-ECFD530218BB}" destId="{6B418693-A4E1-429D-ACAC-E108CFD9EADF}" srcOrd="0" destOrd="0" presId="urn:microsoft.com/office/officeart/2005/8/layout/orgChart1"/>
    <dgm:cxn modelId="{A7067CF5-346E-4CEC-B55A-CF3613E27782}" type="presParOf" srcId="{366C74E2-081C-4C33-9B93-ECFD530218BB}" destId="{8D12EF6D-FEE4-4CF1-A7C5-FBD6BA1EE7C6}" srcOrd="1" destOrd="0" presId="urn:microsoft.com/office/officeart/2005/8/layout/orgChart1"/>
    <dgm:cxn modelId="{CA2F78B3-4680-46F5-B299-9C4EC567FE3D}" type="presParOf" srcId="{919B437B-293C-4581-A7F5-057F10BCAADE}" destId="{74E7DC20-B665-4F6A-83CA-8DEF921F42A8}" srcOrd="1" destOrd="0" presId="urn:microsoft.com/office/officeart/2005/8/layout/orgChart1"/>
    <dgm:cxn modelId="{5E6C6A29-6D16-4CE1-AAAF-D4AF001DB382}" type="presParOf" srcId="{919B437B-293C-4581-A7F5-057F10BCAADE}" destId="{668425DA-A898-458F-8554-8B8793DCC47E}" srcOrd="2" destOrd="0" presId="urn:microsoft.com/office/officeart/2005/8/layout/orgChart1"/>
    <dgm:cxn modelId="{F8843CAB-B554-4FAD-A843-CF0AB1F2C526}" type="presParOf" srcId="{756A551B-383D-4BE0-8D5B-A6A601DE5D11}" destId="{6EC7AC22-3046-4E6A-980F-03019768AACA}" srcOrd="4" destOrd="0" presId="urn:microsoft.com/office/officeart/2005/8/layout/orgChart1"/>
    <dgm:cxn modelId="{07EC9071-5076-49F8-8927-2EB79E813F26}" type="presParOf" srcId="{756A551B-383D-4BE0-8D5B-A6A601DE5D11}" destId="{F1D73B29-D35E-4D8E-A650-13CA8971FFB9}" srcOrd="5" destOrd="0" presId="urn:microsoft.com/office/officeart/2005/8/layout/orgChart1"/>
    <dgm:cxn modelId="{7ACB643D-80B1-4F40-B5AF-0F5837B4D18C}" type="presParOf" srcId="{F1D73B29-D35E-4D8E-A650-13CA8971FFB9}" destId="{9107CCEA-D791-40F3-AF47-08CA6A04A98F}" srcOrd="0" destOrd="0" presId="urn:microsoft.com/office/officeart/2005/8/layout/orgChart1"/>
    <dgm:cxn modelId="{216F70A6-DDD5-4834-90E1-BE50F693841B}" type="presParOf" srcId="{9107CCEA-D791-40F3-AF47-08CA6A04A98F}" destId="{A29677A5-4B78-4C82-92A6-8C15AC1EAD58}" srcOrd="0" destOrd="0" presId="urn:microsoft.com/office/officeart/2005/8/layout/orgChart1"/>
    <dgm:cxn modelId="{07918054-4FAD-4EC9-A9A1-B8860AC2C162}" type="presParOf" srcId="{9107CCEA-D791-40F3-AF47-08CA6A04A98F}" destId="{C5065AD4-DFC5-4AC1-94DF-46A6B56F92C8}" srcOrd="1" destOrd="0" presId="urn:microsoft.com/office/officeart/2005/8/layout/orgChart1"/>
    <dgm:cxn modelId="{0B36AB76-1401-49A3-8DCA-451539597839}" type="presParOf" srcId="{F1D73B29-D35E-4D8E-A650-13CA8971FFB9}" destId="{3CBF53E3-506D-4F71-8BE7-0C712F30D7EF}" srcOrd="1" destOrd="0" presId="urn:microsoft.com/office/officeart/2005/8/layout/orgChart1"/>
    <dgm:cxn modelId="{367751D2-7C87-4251-8475-CF977E341F51}" type="presParOf" srcId="{F1D73B29-D35E-4D8E-A650-13CA8971FFB9}" destId="{E494B919-7C21-4950-8E9B-CA233AFD29C9}" srcOrd="2" destOrd="0" presId="urn:microsoft.com/office/officeart/2005/8/layout/orgChart1"/>
    <dgm:cxn modelId="{2F4BB41A-64EE-410B-9B73-E95CE5C99A53}" type="presParOf" srcId="{7C75D4D2-C2E4-4FFB-84B3-3CD2ED87B2A3}" destId="{6DEE1347-778C-4FC6-998F-91D72A798BA0}" srcOrd="2" destOrd="0" presId="urn:microsoft.com/office/officeart/2005/8/layout/orgChart1"/>
    <dgm:cxn modelId="{76F1B574-2A65-4EAC-9371-CE55F31646F6}" type="presParOf" srcId="{67973844-A741-4AD4-B364-F7BFBDC95271}" destId="{C0E40A16-1FC8-4FDB-9F2F-C47408F8F2E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F8618C-C129-415E-9BFE-B6D1577D8AE8}" type="doc">
      <dgm:prSet loTypeId="urn:microsoft.com/office/officeart/2005/8/layout/lProcess3" loCatId="process" qsTypeId="urn:microsoft.com/office/officeart/2005/8/quickstyle/simple1" qsCatId="simple" csTypeId="urn:microsoft.com/office/officeart/2005/8/colors/accent6_2" csCatId="accent6" phldr="1"/>
      <dgm:spPr/>
      <dgm:t>
        <a:bodyPr/>
        <a:lstStyle/>
        <a:p>
          <a:endParaRPr lang="es-CO"/>
        </a:p>
      </dgm:t>
    </dgm:pt>
    <dgm:pt modelId="{75EC87D4-6080-4E22-B10F-9E6824ED2BF1}">
      <dgm:prSet phldrT="[Texto]"/>
      <dgm:spPr>
        <a:solidFill>
          <a:srgbClr val="879225"/>
        </a:solidFill>
        <a:ln>
          <a:solidFill>
            <a:srgbClr val="879225"/>
          </a:solidFill>
        </a:ln>
      </dgm:spPr>
      <dgm:t>
        <a:bodyPr/>
        <a:lstStyle/>
        <a:p>
          <a:r>
            <a:rPr lang="es-CO" dirty="0">
              <a:latin typeface="Arial Black" panose="020B0A04020102020204" pitchFamily="34" charset="0"/>
            </a:rPr>
            <a:t>Pobreza de tiempo</a:t>
          </a:r>
          <a:endParaRPr lang="es-CO" dirty="0"/>
        </a:p>
      </dgm:t>
    </dgm:pt>
    <dgm:pt modelId="{7B3DA229-76D0-4F61-AA8E-54CEA90C9CB6}" type="parTrans" cxnId="{7D59F910-0B80-4FC2-847B-2786354B77AE}">
      <dgm:prSet/>
      <dgm:spPr/>
      <dgm:t>
        <a:bodyPr/>
        <a:lstStyle/>
        <a:p>
          <a:endParaRPr lang="es-CO"/>
        </a:p>
      </dgm:t>
    </dgm:pt>
    <dgm:pt modelId="{357D71EB-3FB7-4F5E-95E0-DEE639665502}" type="sibTrans" cxnId="{7D59F910-0B80-4FC2-847B-2786354B77AE}">
      <dgm:prSet/>
      <dgm:spPr/>
      <dgm:t>
        <a:bodyPr/>
        <a:lstStyle/>
        <a:p>
          <a:endParaRPr lang="es-CO"/>
        </a:p>
      </dgm:t>
    </dgm:pt>
    <dgm:pt modelId="{5F2AE593-0561-4730-BCB3-C257AF7D15F3}">
      <dgm:prSet phldrT="[Texto]"/>
      <dgm:spPr>
        <a:solidFill>
          <a:srgbClr val="879225"/>
        </a:solidFill>
        <a:ln>
          <a:solidFill>
            <a:srgbClr val="879225"/>
          </a:solidFill>
        </a:ln>
      </dgm:spPr>
      <dgm:t>
        <a:bodyPr/>
        <a:lstStyle/>
        <a:p>
          <a:r>
            <a:rPr lang="es-CO" dirty="0">
              <a:latin typeface="Arial Black" panose="020B0A04020102020204" pitchFamily="34" charset="0"/>
            </a:rPr>
            <a:t>Autonomía económica</a:t>
          </a:r>
        </a:p>
      </dgm:t>
    </dgm:pt>
    <dgm:pt modelId="{82C8A73A-8E34-40E3-8818-4E8A3230D506}" type="parTrans" cxnId="{4CFA8BE4-ABA0-431F-A995-7561A2FDD5BD}">
      <dgm:prSet/>
      <dgm:spPr/>
      <dgm:t>
        <a:bodyPr/>
        <a:lstStyle/>
        <a:p>
          <a:endParaRPr lang="es-CO"/>
        </a:p>
      </dgm:t>
    </dgm:pt>
    <dgm:pt modelId="{A89975AA-874F-4157-A45E-A935EA465A15}" type="sibTrans" cxnId="{4CFA8BE4-ABA0-431F-A995-7561A2FDD5BD}">
      <dgm:prSet/>
      <dgm:spPr/>
      <dgm:t>
        <a:bodyPr/>
        <a:lstStyle/>
        <a:p>
          <a:endParaRPr lang="es-CO"/>
        </a:p>
      </dgm:t>
    </dgm:pt>
    <dgm:pt modelId="{CA38C3F3-5768-4867-8E5B-1609F49BFD4C}">
      <dgm:prSet phldrT="[Texto]"/>
      <dgm:spPr>
        <a:solidFill>
          <a:srgbClr val="879225"/>
        </a:solidFill>
        <a:ln>
          <a:solidFill>
            <a:srgbClr val="879225"/>
          </a:solidFill>
        </a:ln>
      </dgm:spPr>
      <dgm:t>
        <a:bodyPr/>
        <a:lstStyle/>
        <a:p>
          <a:r>
            <a:rPr lang="es-CO" dirty="0">
              <a:latin typeface="Arial Black" panose="020B0A04020102020204" pitchFamily="34" charset="0"/>
            </a:rPr>
            <a:t>Inter-</a:t>
          </a:r>
        </a:p>
        <a:p>
          <a:r>
            <a:rPr lang="es-CO" dirty="0" err="1">
              <a:latin typeface="Arial Black" panose="020B0A04020102020204" pitchFamily="34" charset="0"/>
            </a:rPr>
            <a:t>Seccionalidad</a:t>
          </a:r>
          <a:endParaRPr lang="es-CO" dirty="0">
            <a:latin typeface="Arial Black" panose="020B0A04020102020204" pitchFamily="34" charset="0"/>
          </a:endParaRPr>
        </a:p>
      </dgm:t>
    </dgm:pt>
    <dgm:pt modelId="{AADC382C-628B-45E8-99A1-5E9DDFBF140D}" type="parTrans" cxnId="{E233B8F0-10DA-45AA-BABD-FF27DB93CE2F}">
      <dgm:prSet/>
      <dgm:spPr>
        <a:prstGeom prst="rightArrow">
          <a:avLst>
            <a:gd name="adj1" fmla="val 60000"/>
            <a:gd name="adj2" fmla="val 50000"/>
          </a:avLst>
        </a:prstGeom>
      </dgm:spPr>
      <dgm:t>
        <a:bodyPr/>
        <a:lstStyle/>
        <a:p>
          <a:endParaRPr lang="es-CO"/>
        </a:p>
      </dgm:t>
    </dgm:pt>
    <dgm:pt modelId="{DB1C6DCC-4284-4BF2-A606-00305CFB35B5}" type="sibTrans" cxnId="{E233B8F0-10DA-45AA-BABD-FF27DB93CE2F}">
      <dgm:prSet/>
      <dgm:spPr/>
      <dgm:t>
        <a:bodyPr/>
        <a:lstStyle/>
        <a:p>
          <a:endParaRPr lang="es-CO"/>
        </a:p>
      </dgm:t>
    </dgm:pt>
    <dgm:pt modelId="{47DB1184-6E42-442A-9606-71C8F3892287}">
      <dgm:prSet phldrT="[Texto]"/>
      <dgm:spPr>
        <a:solidFill>
          <a:srgbClr val="879225"/>
        </a:solidFill>
        <a:ln>
          <a:solidFill>
            <a:srgbClr val="879225"/>
          </a:solidFill>
        </a:ln>
      </dgm:spPr>
      <dgm:t>
        <a:bodyPr/>
        <a:lstStyle/>
        <a:p>
          <a:r>
            <a:rPr lang="es-CO" dirty="0">
              <a:latin typeface="Arial Black" panose="020B0A04020102020204" pitchFamily="34" charset="0"/>
            </a:rPr>
            <a:t>Autonomía de decisiones</a:t>
          </a:r>
        </a:p>
      </dgm:t>
    </dgm:pt>
    <dgm:pt modelId="{DED00395-30A1-465C-947F-47546AB57DEC}" type="parTrans" cxnId="{A3785610-DFFF-4786-8E46-1FBCF2C7E5B6}">
      <dgm:prSet/>
      <dgm:spPr/>
      <dgm:t>
        <a:bodyPr/>
        <a:lstStyle/>
        <a:p>
          <a:endParaRPr lang="es-CO"/>
        </a:p>
      </dgm:t>
    </dgm:pt>
    <dgm:pt modelId="{87A19DB2-D68E-42A6-87F3-4947CECD6A4F}" type="sibTrans" cxnId="{A3785610-DFFF-4786-8E46-1FBCF2C7E5B6}">
      <dgm:prSet/>
      <dgm:spPr/>
      <dgm:t>
        <a:bodyPr/>
        <a:lstStyle/>
        <a:p>
          <a:endParaRPr lang="es-CO"/>
        </a:p>
      </dgm:t>
    </dgm:pt>
    <dgm:pt modelId="{4622F8B9-341B-43C9-A327-06726EC1D96C}">
      <dgm:prSet phldrT="[Texto]"/>
      <dgm:spPr>
        <a:solidFill>
          <a:srgbClr val="879225"/>
        </a:solidFill>
        <a:ln>
          <a:solidFill>
            <a:srgbClr val="879225"/>
          </a:solidFill>
        </a:ln>
      </dgm:spPr>
      <dgm:t>
        <a:bodyPr/>
        <a:lstStyle/>
        <a:p>
          <a:r>
            <a:rPr lang="es-CO" dirty="0" err="1">
              <a:latin typeface="Arial Black" panose="020B0A04020102020204" pitchFamily="34" charset="0"/>
            </a:rPr>
            <a:t>Visibilización</a:t>
          </a:r>
          <a:r>
            <a:rPr lang="es-CO" dirty="0">
              <a:latin typeface="Arial Black" panose="020B0A04020102020204" pitchFamily="34" charset="0"/>
            </a:rPr>
            <a:t> del rol sin perpetuar la feminización</a:t>
          </a:r>
        </a:p>
      </dgm:t>
    </dgm:pt>
    <dgm:pt modelId="{1CCB3EF6-CDB6-47F4-9322-BE819BEFACC2}" type="parTrans" cxnId="{95E96524-9C51-4DC0-BA74-0584C8494668}">
      <dgm:prSet/>
      <dgm:spPr/>
      <dgm:t>
        <a:bodyPr/>
        <a:lstStyle/>
        <a:p>
          <a:endParaRPr lang="es-CO"/>
        </a:p>
      </dgm:t>
    </dgm:pt>
    <dgm:pt modelId="{29B0B8D7-25BF-4E71-9DDE-9F0511AA4AF2}" type="sibTrans" cxnId="{95E96524-9C51-4DC0-BA74-0584C8494668}">
      <dgm:prSet/>
      <dgm:spPr/>
      <dgm:t>
        <a:bodyPr/>
        <a:lstStyle/>
        <a:p>
          <a:endParaRPr lang="es-CO"/>
        </a:p>
      </dgm:t>
    </dgm:pt>
    <dgm:pt modelId="{8DB453D1-CFAA-43F9-9B98-560C80603722}">
      <dgm:prSet phldrT="[Texto]"/>
      <dgm:spPr>
        <a:solidFill>
          <a:srgbClr val="C8D423">
            <a:alpha val="90000"/>
          </a:srgbClr>
        </a:solidFill>
        <a:ln>
          <a:solidFill>
            <a:srgbClr val="C8D423">
              <a:alpha val="90000"/>
            </a:srgbClr>
          </a:solidFill>
        </a:ln>
      </dgm:spPr>
      <dgm:t>
        <a:bodyPr/>
        <a:lstStyle/>
        <a:p>
          <a:r>
            <a:rPr lang="es-CO" dirty="0">
              <a:latin typeface="Arial" panose="020B0604020202020204" pitchFamily="34" charset="0"/>
              <a:cs typeface="Arial" panose="020B0604020202020204" pitchFamily="34" charset="0"/>
            </a:rPr>
            <a:t>Debido a que se hace desde el territorio y habilita el cuidado independiente del género logra esta doble función</a:t>
          </a:r>
        </a:p>
      </dgm:t>
    </dgm:pt>
    <dgm:pt modelId="{5BDA8DC7-B61A-49BB-A38A-DEDB75DA1464}" type="parTrans" cxnId="{B1B70B66-1EA6-4180-8334-E3BF366C8390}">
      <dgm:prSet/>
      <dgm:spPr/>
      <dgm:t>
        <a:bodyPr/>
        <a:lstStyle/>
        <a:p>
          <a:endParaRPr lang="es-CO"/>
        </a:p>
      </dgm:t>
    </dgm:pt>
    <dgm:pt modelId="{9B230C1D-3170-4014-9880-E05C6E630BEE}" type="sibTrans" cxnId="{B1B70B66-1EA6-4180-8334-E3BF366C8390}">
      <dgm:prSet/>
      <dgm:spPr/>
      <dgm:t>
        <a:bodyPr/>
        <a:lstStyle/>
        <a:p>
          <a:endParaRPr lang="es-CO"/>
        </a:p>
      </dgm:t>
    </dgm:pt>
    <dgm:pt modelId="{6AE7475F-66A5-4A51-A4AC-33820BC1F603}">
      <dgm:prSet phldrT="[Texto]"/>
      <dgm:spPr>
        <a:solidFill>
          <a:srgbClr val="C8D423">
            <a:alpha val="90000"/>
          </a:srgbClr>
        </a:solidFill>
        <a:ln>
          <a:solidFill>
            <a:srgbClr val="C8D423">
              <a:alpha val="90000"/>
            </a:srgbClr>
          </a:solidFill>
        </a:ln>
      </dgm:spPr>
      <dgm:t>
        <a:bodyPr/>
        <a:lstStyle/>
        <a:p>
          <a:r>
            <a:rPr lang="es-CO" dirty="0">
              <a:latin typeface="Arial" panose="020B0604020202020204" pitchFamily="34" charset="0"/>
              <a:cs typeface="Arial" panose="020B0604020202020204" pitchFamily="34" charset="0"/>
            </a:rPr>
            <a:t>Al tener los servicios asociados a focos de transporte, se disminuyen tiempos de viaje </a:t>
          </a:r>
        </a:p>
      </dgm:t>
    </dgm:pt>
    <dgm:pt modelId="{5FC48E00-8A83-48D1-A690-780433345A22}" type="parTrans" cxnId="{2AA8CB29-A414-4001-9F73-BDF7B7BEEF88}">
      <dgm:prSet/>
      <dgm:spPr/>
      <dgm:t>
        <a:bodyPr/>
        <a:lstStyle/>
        <a:p>
          <a:endParaRPr lang="es-CO"/>
        </a:p>
      </dgm:t>
    </dgm:pt>
    <dgm:pt modelId="{C7EE2970-DB43-4CAF-8661-7BD9772EE0FE}" type="sibTrans" cxnId="{2AA8CB29-A414-4001-9F73-BDF7B7BEEF88}">
      <dgm:prSet/>
      <dgm:spPr/>
      <dgm:t>
        <a:bodyPr/>
        <a:lstStyle/>
        <a:p>
          <a:endParaRPr lang="es-CO"/>
        </a:p>
      </dgm:t>
    </dgm:pt>
    <dgm:pt modelId="{DE6EA225-11D3-4A57-A4AE-5D69128E9E3D}">
      <dgm:prSet phldrT="[Texto]"/>
      <dgm:spPr>
        <a:solidFill>
          <a:srgbClr val="C8D423">
            <a:alpha val="90000"/>
          </a:srgbClr>
        </a:solidFill>
        <a:ln>
          <a:solidFill>
            <a:srgbClr val="C8D423">
              <a:alpha val="90000"/>
            </a:srgbClr>
          </a:solidFill>
        </a:ln>
      </dgm:spPr>
      <dgm:t>
        <a:bodyPr/>
        <a:lstStyle/>
        <a:p>
          <a:r>
            <a:rPr lang="es-CO" dirty="0">
              <a:latin typeface="Arial" panose="020B0604020202020204" pitchFamily="34" charset="0"/>
              <a:cs typeface="Arial" panose="020B0604020202020204" pitchFamily="34" charset="0"/>
            </a:rPr>
            <a:t>Abre la posibilidad de personas asociadas al cuidado de acceder a ofertas laborales en nuevos sitios de atracción </a:t>
          </a:r>
        </a:p>
      </dgm:t>
    </dgm:pt>
    <dgm:pt modelId="{F5D95578-0B73-4528-80A9-6D7C88E09DDD}" type="parTrans" cxnId="{4EC92501-63F9-4F27-98D9-3BCCE19414C3}">
      <dgm:prSet/>
      <dgm:spPr/>
      <dgm:t>
        <a:bodyPr/>
        <a:lstStyle/>
        <a:p>
          <a:endParaRPr lang="es-CO"/>
        </a:p>
      </dgm:t>
    </dgm:pt>
    <dgm:pt modelId="{FE60D758-9449-4ACA-AD75-A9530D8D38E6}" type="sibTrans" cxnId="{4EC92501-63F9-4F27-98D9-3BCCE19414C3}">
      <dgm:prSet/>
      <dgm:spPr/>
      <dgm:t>
        <a:bodyPr/>
        <a:lstStyle/>
        <a:p>
          <a:endParaRPr lang="es-CO"/>
        </a:p>
      </dgm:t>
    </dgm:pt>
    <dgm:pt modelId="{931C6187-22DB-4EE3-938D-F9096ED85B44}">
      <dgm:prSet phldrT="[Texto]"/>
      <dgm:spPr>
        <a:solidFill>
          <a:srgbClr val="C8D423">
            <a:alpha val="90000"/>
          </a:srgbClr>
        </a:solidFill>
        <a:ln>
          <a:solidFill>
            <a:srgbClr val="C8D423">
              <a:alpha val="90000"/>
            </a:srgbClr>
          </a:solidFill>
        </a:ln>
      </dgm:spPr>
      <dgm:t>
        <a:bodyPr/>
        <a:lstStyle/>
        <a:p>
          <a:r>
            <a:rPr lang="es-CO" dirty="0">
              <a:latin typeface="Arial" panose="020B0604020202020204" pitchFamily="34" charset="0"/>
              <a:cs typeface="Arial" panose="020B0604020202020204" pitchFamily="34" charset="0"/>
            </a:rPr>
            <a:t>El espacio público está pensado para estos roles, disminuyendo potencialmente exposición a riesgos de Seguridad Vial</a:t>
          </a:r>
        </a:p>
      </dgm:t>
    </dgm:pt>
    <dgm:pt modelId="{4A482158-D653-49D0-BAA2-4C5944B24C69}" type="parTrans" cxnId="{6F9CC695-A0D8-4238-9CC2-A006D9ABAE93}">
      <dgm:prSet/>
      <dgm:spPr/>
      <dgm:t>
        <a:bodyPr/>
        <a:lstStyle/>
        <a:p>
          <a:endParaRPr lang="es-CO"/>
        </a:p>
      </dgm:t>
    </dgm:pt>
    <dgm:pt modelId="{DE41D97B-0452-409A-9B76-D133B5FFC383}" type="sibTrans" cxnId="{6F9CC695-A0D8-4238-9CC2-A006D9ABAE93}">
      <dgm:prSet/>
      <dgm:spPr/>
      <dgm:t>
        <a:bodyPr/>
        <a:lstStyle/>
        <a:p>
          <a:endParaRPr lang="es-CO"/>
        </a:p>
      </dgm:t>
    </dgm:pt>
    <dgm:pt modelId="{8950EC89-05A4-4E72-8DE1-7013DB61D3E0}">
      <dgm:prSet phldrT="[Texto]"/>
      <dgm:spPr>
        <a:solidFill>
          <a:srgbClr val="C8D423">
            <a:alpha val="90000"/>
          </a:srgbClr>
        </a:solidFill>
        <a:ln>
          <a:solidFill>
            <a:srgbClr val="C8D423">
              <a:alpha val="90000"/>
            </a:srgbClr>
          </a:solidFill>
        </a:ln>
      </dgm:spPr>
      <dgm:t>
        <a:bodyPr/>
        <a:lstStyle/>
        <a:p>
          <a:r>
            <a:rPr lang="es-CO" dirty="0">
              <a:latin typeface="Arial" panose="020B0604020202020204" pitchFamily="34" charset="0"/>
              <a:cs typeface="Arial" panose="020B0604020202020204" pitchFamily="34" charset="0"/>
            </a:rPr>
            <a:t>Aunque el tomo desarrolla lineamientos hacia la ruralidad, desde SDM no tendría impacto en la interseccionalidad de manera específica</a:t>
          </a:r>
        </a:p>
      </dgm:t>
    </dgm:pt>
    <dgm:pt modelId="{C80E2CDB-B750-4F14-A694-324CC1DA7327}" type="parTrans" cxnId="{96988A51-2B83-4AD2-BD80-410758E862FF}">
      <dgm:prSet/>
      <dgm:spPr/>
      <dgm:t>
        <a:bodyPr/>
        <a:lstStyle/>
        <a:p>
          <a:endParaRPr lang="es-CO"/>
        </a:p>
      </dgm:t>
    </dgm:pt>
    <dgm:pt modelId="{A7A2BAA1-4823-4F88-8FBA-957A39B25DA5}" type="sibTrans" cxnId="{96988A51-2B83-4AD2-BD80-410758E862FF}">
      <dgm:prSet/>
      <dgm:spPr/>
      <dgm:t>
        <a:bodyPr/>
        <a:lstStyle/>
        <a:p>
          <a:endParaRPr lang="es-CO"/>
        </a:p>
      </dgm:t>
    </dgm:pt>
    <dgm:pt modelId="{34BDF36C-51AE-4640-B4EF-FBC7C4D0E734}">
      <dgm:prSet phldrT="[Texto]"/>
      <dgm:spPr>
        <a:solidFill>
          <a:srgbClr val="C8D423">
            <a:alpha val="90000"/>
          </a:srgbClr>
        </a:solidFill>
        <a:ln>
          <a:solidFill>
            <a:srgbClr val="C8D423">
              <a:alpha val="90000"/>
            </a:srgbClr>
          </a:solidFill>
        </a:ln>
      </dgm:spPr>
      <dgm:t>
        <a:bodyPr/>
        <a:lstStyle/>
        <a:p>
          <a:r>
            <a:rPr lang="es-CO" dirty="0">
              <a:latin typeface="Arial" panose="020B0604020202020204" pitchFamily="34" charset="0"/>
              <a:cs typeface="Arial" panose="020B0604020202020204" pitchFamily="34" charset="0"/>
            </a:rPr>
            <a:t>Estos nodos de servicios de cuidado, cuando estén articulados al transporte público, abren la posibilidad de aumentar el acceso a la ciudad (no sólo laboral)</a:t>
          </a:r>
        </a:p>
      </dgm:t>
    </dgm:pt>
    <dgm:pt modelId="{3FB59734-253C-4E4A-AF13-4BBEE99CD777}" type="parTrans" cxnId="{7E0F6263-5B8E-488D-8187-F2CFC1DBD3D1}">
      <dgm:prSet/>
      <dgm:spPr/>
      <dgm:t>
        <a:bodyPr/>
        <a:lstStyle/>
        <a:p>
          <a:endParaRPr lang="es-CO"/>
        </a:p>
      </dgm:t>
    </dgm:pt>
    <dgm:pt modelId="{CB1F8E48-43D0-4160-A7FA-733C5912A2DF}" type="sibTrans" cxnId="{7E0F6263-5B8E-488D-8187-F2CFC1DBD3D1}">
      <dgm:prSet/>
      <dgm:spPr/>
      <dgm:t>
        <a:bodyPr/>
        <a:lstStyle/>
        <a:p>
          <a:endParaRPr lang="es-CO"/>
        </a:p>
      </dgm:t>
    </dgm:pt>
    <dgm:pt modelId="{F4FB195A-60D6-4C19-9590-9178933D9819}">
      <dgm:prSet phldrT="[Texto]"/>
      <dgm:spPr>
        <a:solidFill>
          <a:srgbClr val="879225"/>
        </a:solidFill>
        <a:ln>
          <a:solidFill>
            <a:srgbClr val="879225"/>
          </a:solidFill>
        </a:ln>
      </dgm:spPr>
      <dgm:t>
        <a:bodyPr/>
        <a:lstStyle/>
        <a:p>
          <a:r>
            <a:rPr lang="es-CO" dirty="0">
              <a:latin typeface="Arial Black" panose="020B0A04020102020204" pitchFamily="34" charset="0"/>
            </a:rPr>
            <a:t>Seguridad personal y vial</a:t>
          </a:r>
        </a:p>
      </dgm:t>
    </dgm:pt>
    <dgm:pt modelId="{19F304AB-8F9C-4205-90EC-E6B159FEF5D8}" type="sibTrans" cxnId="{855F7C30-6C8F-4B76-88EE-8A0A4EC6C797}">
      <dgm:prSet/>
      <dgm:spPr/>
      <dgm:t>
        <a:bodyPr/>
        <a:lstStyle/>
        <a:p>
          <a:endParaRPr lang="es-CO"/>
        </a:p>
      </dgm:t>
    </dgm:pt>
    <dgm:pt modelId="{F4E92AB1-9FEF-4F27-98D2-DF6D36EE2A10}" type="parTrans" cxnId="{855F7C30-6C8F-4B76-88EE-8A0A4EC6C797}">
      <dgm:prSet/>
      <dgm:spPr/>
      <dgm:t>
        <a:bodyPr/>
        <a:lstStyle/>
        <a:p>
          <a:endParaRPr lang="es-CO"/>
        </a:p>
      </dgm:t>
    </dgm:pt>
    <dgm:pt modelId="{B8CACD2E-3E71-4E95-B31D-63D30C52F513}" type="pres">
      <dgm:prSet presAssocID="{BFF8618C-C129-415E-9BFE-B6D1577D8AE8}" presName="Name0" presStyleCnt="0">
        <dgm:presLayoutVars>
          <dgm:chPref val="3"/>
          <dgm:dir/>
          <dgm:animLvl val="lvl"/>
          <dgm:resizeHandles/>
        </dgm:presLayoutVars>
      </dgm:prSet>
      <dgm:spPr/>
    </dgm:pt>
    <dgm:pt modelId="{898D4848-6602-4D2B-BC84-0910A8374A01}" type="pres">
      <dgm:prSet presAssocID="{75EC87D4-6080-4E22-B10F-9E6824ED2BF1}" presName="horFlow" presStyleCnt="0"/>
      <dgm:spPr/>
    </dgm:pt>
    <dgm:pt modelId="{C8B3FACF-5535-495E-A5C3-8E7843970767}" type="pres">
      <dgm:prSet presAssocID="{75EC87D4-6080-4E22-B10F-9E6824ED2BF1}" presName="bigChev" presStyleLbl="node1" presStyleIdx="0" presStyleCnt="6"/>
      <dgm:spPr/>
    </dgm:pt>
    <dgm:pt modelId="{EAEDF8C4-CA54-4BA9-A3C5-E7E7E9A4F6BC}" type="pres">
      <dgm:prSet presAssocID="{5FC48E00-8A83-48D1-A690-780433345A22}" presName="parTrans" presStyleCnt="0"/>
      <dgm:spPr/>
    </dgm:pt>
    <dgm:pt modelId="{329B9BA4-6FCD-4CE1-9E85-AB793EF2E217}" type="pres">
      <dgm:prSet presAssocID="{6AE7475F-66A5-4A51-A4AC-33820BC1F603}" presName="node" presStyleLbl="alignAccFollowNode1" presStyleIdx="0" presStyleCnt="6" custScaleX="345939">
        <dgm:presLayoutVars>
          <dgm:bulletEnabled val="1"/>
        </dgm:presLayoutVars>
      </dgm:prSet>
      <dgm:spPr/>
    </dgm:pt>
    <dgm:pt modelId="{06466E8A-198C-4E6A-86ED-F8CB8127C7C1}" type="pres">
      <dgm:prSet presAssocID="{75EC87D4-6080-4E22-B10F-9E6824ED2BF1}" presName="vSp" presStyleCnt="0"/>
      <dgm:spPr/>
    </dgm:pt>
    <dgm:pt modelId="{40F11272-27C8-4089-9C02-EC47EDA8DF35}" type="pres">
      <dgm:prSet presAssocID="{5F2AE593-0561-4730-BCB3-C257AF7D15F3}" presName="horFlow" presStyleCnt="0"/>
      <dgm:spPr/>
    </dgm:pt>
    <dgm:pt modelId="{28749CBB-A919-455E-8508-0177D6422648}" type="pres">
      <dgm:prSet presAssocID="{5F2AE593-0561-4730-BCB3-C257AF7D15F3}" presName="bigChev" presStyleLbl="node1" presStyleIdx="1" presStyleCnt="6"/>
      <dgm:spPr/>
    </dgm:pt>
    <dgm:pt modelId="{7B1A9FF4-1D7B-4D4C-9B50-B4E79362CDAC}" type="pres">
      <dgm:prSet presAssocID="{F5D95578-0B73-4528-80A9-6D7C88E09DDD}" presName="parTrans" presStyleCnt="0"/>
      <dgm:spPr/>
    </dgm:pt>
    <dgm:pt modelId="{DE4CFAEA-5CB4-4F30-8B22-2F53D209801B}" type="pres">
      <dgm:prSet presAssocID="{DE6EA225-11D3-4A57-A4AE-5D69128E9E3D}" presName="node" presStyleLbl="alignAccFollowNode1" presStyleIdx="1" presStyleCnt="6" custScaleX="345939" custLinFactNeighborY="-3184">
        <dgm:presLayoutVars>
          <dgm:bulletEnabled val="1"/>
        </dgm:presLayoutVars>
      </dgm:prSet>
      <dgm:spPr/>
    </dgm:pt>
    <dgm:pt modelId="{69F4AD0A-BC38-44C3-9F6D-E321AA2E67ED}" type="pres">
      <dgm:prSet presAssocID="{5F2AE593-0561-4730-BCB3-C257AF7D15F3}" presName="vSp" presStyleCnt="0"/>
      <dgm:spPr/>
    </dgm:pt>
    <dgm:pt modelId="{72F95292-F0CE-47F9-A5B0-C75A1AEFD849}" type="pres">
      <dgm:prSet presAssocID="{F4FB195A-60D6-4C19-9590-9178933D9819}" presName="horFlow" presStyleCnt="0"/>
      <dgm:spPr/>
    </dgm:pt>
    <dgm:pt modelId="{05EE129C-E33A-4A27-A78F-1FC0134CF5D9}" type="pres">
      <dgm:prSet presAssocID="{F4FB195A-60D6-4C19-9590-9178933D9819}" presName="bigChev" presStyleLbl="node1" presStyleIdx="2" presStyleCnt="6"/>
      <dgm:spPr/>
    </dgm:pt>
    <dgm:pt modelId="{0A2E1D9D-61E2-4FB1-AEAF-F635BADD10C2}" type="pres">
      <dgm:prSet presAssocID="{4A482158-D653-49D0-BAA2-4C5944B24C69}" presName="parTrans" presStyleCnt="0"/>
      <dgm:spPr/>
    </dgm:pt>
    <dgm:pt modelId="{6209B813-C66A-4EF0-B672-72D4D8E2C00D}" type="pres">
      <dgm:prSet presAssocID="{931C6187-22DB-4EE3-938D-F9096ED85B44}" presName="node" presStyleLbl="alignAccFollowNode1" presStyleIdx="2" presStyleCnt="6" custScaleX="345939">
        <dgm:presLayoutVars>
          <dgm:bulletEnabled val="1"/>
        </dgm:presLayoutVars>
      </dgm:prSet>
      <dgm:spPr/>
    </dgm:pt>
    <dgm:pt modelId="{7A759226-1ADB-444F-BE9C-0E99A8F9F106}" type="pres">
      <dgm:prSet presAssocID="{F4FB195A-60D6-4C19-9590-9178933D9819}" presName="vSp" presStyleCnt="0"/>
      <dgm:spPr/>
    </dgm:pt>
    <dgm:pt modelId="{CD075E16-7E5B-496E-ACC6-E50524A4C505}" type="pres">
      <dgm:prSet presAssocID="{CA38C3F3-5768-4867-8E5B-1609F49BFD4C}" presName="horFlow" presStyleCnt="0"/>
      <dgm:spPr/>
    </dgm:pt>
    <dgm:pt modelId="{66289E04-C697-4E61-B637-9F081B9F133E}" type="pres">
      <dgm:prSet presAssocID="{CA38C3F3-5768-4867-8E5B-1609F49BFD4C}" presName="bigChev" presStyleLbl="node1" presStyleIdx="3" presStyleCnt="6"/>
      <dgm:spPr/>
    </dgm:pt>
    <dgm:pt modelId="{26805B29-EDF5-4B4B-B425-64703503DD8E}" type="pres">
      <dgm:prSet presAssocID="{C80E2CDB-B750-4F14-A694-324CC1DA7327}" presName="parTrans" presStyleCnt="0"/>
      <dgm:spPr/>
    </dgm:pt>
    <dgm:pt modelId="{B6DC9B86-E697-45E5-B1F4-B0B9A62C6818}" type="pres">
      <dgm:prSet presAssocID="{8950EC89-05A4-4E72-8DE1-7013DB61D3E0}" presName="node" presStyleLbl="alignAccFollowNode1" presStyleIdx="3" presStyleCnt="6" custScaleX="345939">
        <dgm:presLayoutVars>
          <dgm:bulletEnabled val="1"/>
        </dgm:presLayoutVars>
      </dgm:prSet>
      <dgm:spPr/>
    </dgm:pt>
    <dgm:pt modelId="{449DC40C-4F52-4B72-AB6F-27C4111DF7B0}" type="pres">
      <dgm:prSet presAssocID="{CA38C3F3-5768-4867-8E5B-1609F49BFD4C}" presName="vSp" presStyleCnt="0"/>
      <dgm:spPr/>
    </dgm:pt>
    <dgm:pt modelId="{C542CE2D-E202-4A02-A69F-E00B470E594C}" type="pres">
      <dgm:prSet presAssocID="{47DB1184-6E42-442A-9606-71C8F3892287}" presName="horFlow" presStyleCnt="0"/>
      <dgm:spPr/>
    </dgm:pt>
    <dgm:pt modelId="{F85ACDCB-C18D-40FE-A1A8-3BA93F67B9B8}" type="pres">
      <dgm:prSet presAssocID="{47DB1184-6E42-442A-9606-71C8F3892287}" presName="bigChev" presStyleLbl="node1" presStyleIdx="4" presStyleCnt="6"/>
      <dgm:spPr/>
    </dgm:pt>
    <dgm:pt modelId="{CB12717B-F5E2-4FF0-9E70-430633C91A3D}" type="pres">
      <dgm:prSet presAssocID="{3FB59734-253C-4E4A-AF13-4BBEE99CD777}" presName="parTrans" presStyleCnt="0"/>
      <dgm:spPr/>
    </dgm:pt>
    <dgm:pt modelId="{6FEC68BE-9C16-4D4F-ADBF-348FAD0A60D7}" type="pres">
      <dgm:prSet presAssocID="{34BDF36C-51AE-4640-B4EF-FBC7C4D0E734}" presName="node" presStyleLbl="alignAccFollowNode1" presStyleIdx="4" presStyleCnt="6" custScaleX="345939">
        <dgm:presLayoutVars>
          <dgm:bulletEnabled val="1"/>
        </dgm:presLayoutVars>
      </dgm:prSet>
      <dgm:spPr/>
    </dgm:pt>
    <dgm:pt modelId="{396126A5-18FF-4689-8244-637B374E6262}" type="pres">
      <dgm:prSet presAssocID="{47DB1184-6E42-442A-9606-71C8F3892287}" presName="vSp" presStyleCnt="0"/>
      <dgm:spPr/>
    </dgm:pt>
    <dgm:pt modelId="{86B890F6-5777-4D20-959A-6A2DD55AB308}" type="pres">
      <dgm:prSet presAssocID="{4622F8B9-341B-43C9-A327-06726EC1D96C}" presName="horFlow" presStyleCnt="0"/>
      <dgm:spPr/>
    </dgm:pt>
    <dgm:pt modelId="{38C189E0-D7B1-4FDA-94FC-0D9910064B1B}" type="pres">
      <dgm:prSet presAssocID="{4622F8B9-341B-43C9-A327-06726EC1D96C}" presName="bigChev" presStyleLbl="node1" presStyleIdx="5" presStyleCnt="6"/>
      <dgm:spPr/>
    </dgm:pt>
    <dgm:pt modelId="{CBC4CDE4-2B7B-49C9-BADA-4777D84CB4EE}" type="pres">
      <dgm:prSet presAssocID="{5BDA8DC7-B61A-49BB-A38A-DEDB75DA1464}" presName="parTrans" presStyleCnt="0"/>
      <dgm:spPr/>
    </dgm:pt>
    <dgm:pt modelId="{9F266779-61CC-4B08-AF2A-B23910CF7D02}" type="pres">
      <dgm:prSet presAssocID="{8DB453D1-CFAA-43F9-9B98-560C80603722}" presName="node" presStyleLbl="alignAccFollowNode1" presStyleIdx="5" presStyleCnt="6" custScaleX="345939">
        <dgm:presLayoutVars>
          <dgm:bulletEnabled val="1"/>
        </dgm:presLayoutVars>
      </dgm:prSet>
      <dgm:spPr/>
    </dgm:pt>
  </dgm:ptLst>
  <dgm:cxnLst>
    <dgm:cxn modelId="{4EC92501-63F9-4F27-98D9-3BCCE19414C3}" srcId="{5F2AE593-0561-4730-BCB3-C257AF7D15F3}" destId="{DE6EA225-11D3-4A57-A4AE-5D69128E9E3D}" srcOrd="0" destOrd="0" parTransId="{F5D95578-0B73-4528-80A9-6D7C88E09DDD}" sibTransId="{FE60D758-9449-4ACA-AD75-A9530D8D38E6}"/>
    <dgm:cxn modelId="{29E3F502-10FF-48AE-841D-B95059BC9FBD}" type="presOf" srcId="{8DB453D1-CFAA-43F9-9B98-560C80603722}" destId="{9F266779-61CC-4B08-AF2A-B23910CF7D02}" srcOrd="0" destOrd="0" presId="urn:microsoft.com/office/officeart/2005/8/layout/lProcess3"/>
    <dgm:cxn modelId="{EC93FB05-FFA9-4E5D-BC23-B3ACB1DB2C96}" type="presOf" srcId="{931C6187-22DB-4EE3-938D-F9096ED85B44}" destId="{6209B813-C66A-4EF0-B672-72D4D8E2C00D}" srcOrd="0" destOrd="0" presId="urn:microsoft.com/office/officeart/2005/8/layout/lProcess3"/>
    <dgm:cxn modelId="{A3785610-DFFF-4786-8E46-1FBCF2C7E5B6}" srcId="{BFF8618C-C129-415E-9BFE-B6D1577D8AE8}" destId="{47DB1184-6E42-442A-9606-71C8F3892287}" srcOrd="4" destOrd="0" parTransId="{DED00395-30A1-465C-947F-47546AB57DEC}" sibTransId="{87A19DB2-D68E-42A6-87F3-4947CECD6A4F}"/>
    <dgm:cxn modelId="{7D59F910-0B80-4FC2-847B-2786354B77AE}" srcId="{BFF8618C-C129-415E-9BFE-B6D1577D8AE8}" destId="{75EC87D4-6080-4E22-B10F-9E6824ED2BF1}" srcOrd="0" destOrd="0" parTransId="{7B3DA229-76D0-4F61-AA8E-54CEA90C9CB6}" sibTransId="{357D71EB-3FB7-4F5E-95E0-DEE639665502}"/>
    <dgm:cxn modelId="{B69BCE23-7B3C-4389-B610-6EB066E666AA}" type="presOf" srcId="{4622F8B9-341B-43C9-A327-06726EC1D96C}" destId="{38C189E0-D7B1-4FDA-94FC-0D9910064B1B}" srcOrd="0" destOrd="0" presId="urn:microsoft.com/office/officeart/2005/8/layout/lProcess3"/>
    <dgm:cxn modelId="{95E96524-9C51-4DC0-BA74-0584C8494668}" srcId="{BFF8618C-C129-415E-9BFE-B6D1577D8AE8}" destId="{4622F8B9-341B-43C9-A327-06726EC1D96C}" srcOrd="5" destOrd="0" parTransId="{1CCB3EF6-CDB6-47F4-9322-BE819BEFACC2}" sibTransId="{29B0B8D7-25BF-4E71-9DDE-9F0511AA4AF2}"/>
    <dgm:cxn modelId="{EB62A427-8146-4364-8F6D-04254796DF3E}" type="presOf" srcId="{8950EC89-05A4-4E72-8DE1-7013DB61D3E0}" destId="{B6DC9B86-E697-45E5-B1F4-B0B9A62C6818}" srcOrd="0" destOrd="0" presId="urn:microsoft.com/office/officeart/2005/8/layout/lProcess3"/>
    <dgm:cxn modelId="{4FC87B28-1EE2-4738-84F4-F889747F3C41}" type="presOf" srcId="{47DB1184-6E42-442A-9606-71C8F3892287}" destId="{F85ACDCB-C18D-40FE-A1A8-3BA93F67B9B8}" srcOrd="0" destOrd="0" presId="urn:microsoft.com/office/officeart/2005/8/layout/lProcess3"/>
    <dgm:cxn modelId="{2AA8CB29-A414-4001-9F73-BDF7B7BEEF88}" srcId="{75EC87D4-6080-4E22-B10F-9E6824ED2BF1}" destId="{6AE7475F-66A5-4A51-A4AC-33820BC1F603}" srcOrd="0" destOrd="0" parTransId="{5FC48E00-8A83-48D1-A690-780433345A22}" sibTransId="{C7EE2970-DB43-4CAF-8661-7BD9772EE0FE}"/>
    <dgm:cxn modelId="{855F7C30-6C8F-4B76-88EE-8A0A4EC6C797}" srcId="{BFF8618C-C129-415E-9BFE-B6D1577D8AE8}" destId="{F4FB195A-60D6-4C19-9590-9178933D9819}" srcOrd="2" destOrd="0" parTransId="{F4E92AB1-9FEF-4F27-98D2-DF6D36EE2A10}" sibTransId="{19F304AB-8F9C-4205-90EC-E6B159FEF5D8}"/>
    <dgm:cxn modelId="{EE89F838-0ED0-46B5-B76F-67E30F9A438C}" type="presOf" srcId="{75EC87D4-6080-4E22-B10F-9E6824ED2BF1}" destId="{C8B3FACF-5535-495E-A5C3-8E7843970767}" srcOrd="0" destOrd="0" presId="urn:microsoft.com/office/officeart/2005/8/layout/lProcess3"/>
    <dgm:cxn modelId="{8C4A173C-722E-4F39-9DD0-041BEC6850B1}" type="presOf" srcId="{6AE7475F-66A5-4A51-A4AC-33820BC1F603}" destId="{329B9BA4-6FCD-4CE1-9E85-AB793EF2E217}" srcOrd="0" destOrd="0" presId="urn:microsoft.com/office/officeart/2005/8/layout/lProcess3"/>
    <dgm:cxn modelId="{7E0F6263-5B8E-488D-8187-F2CFC1DBD3D1}" srcId="{47DB1184-6E42-442A-9606-71C8F3892287}" destId="{34BDF36C-51AE-4640-B4EF-FBC7C4D0E734}" srcOrd="0" destOrd="0" parTransId="{3FB59734-253C-4E4A-AF13-4BBEE99CD777}" sibTransId="{CB1F8E48-43D0-4160-A7FA-733C5912A2DF}"/>
    <dgm:cxn modelId="{B1B70B66-1EA6-4180-8334-E3BF366C8390}" srcId="{4622F8B9-341B-43C9-A327-06726EC1D96C}" destId="{8DB453D1-CFAA-43F9-9B98-560C80603722}" srcOrd="0" destOrd="0" parTransId="{5BDA8DC7-B61A-49BB-A38A-DEDB75DA1464}" sibTransId="{9B230C1D-3170-4014-9880-E05C6E630BEE}"/>
    <dgm:cxn modelId="{96988A51-2B83-4AD2-BD80-410758E862FF}" srcId="{CA38C3F3-5768-4867-8E5B-1609F49BFD4C}" destId="{8950EC89-05A4-4E72-8DE1-7013DB61D3E0}" srcOrd="0" destOrd="0" parTransId="{C80E2CDB-B750-4F14-A694-324CC1DA7327}" sibTransId="{A7A2BAA1-4823-4F88-8FBA-957A39B25DA5}"/>
    <dgm:cxn modelId="{56FBB471-51BE-4D6B-A46B-85B45E46E8D3}" type="presOf" srcId="{34BDF36C-51AE-4640-B4EF-FBC7C4D0E734}" destId="{6FEC68BE-9C16-4D4F-ADBF-348FAD0A60D7}" srcOrd="0" destOrd="0" presId="urn:microsoft.com/office/officeart/2005/8/layout/lProcess3"/>
    <dgm:cxn modelId="{D6F99B84-9364-4199-8B87-8B039BC7B888}" type="presOf" srcId="{DE6EA225-11D3-4A57-A4AE-5D69128E9E3D}" destId="{DE4CFAEA-5CB4-4F30-8B22-2F53D209801B}" srcOrd="0" destOrd="0" presId="urn:microsoft.com/office/officeart/2005/8/layout/lProcess3"/>
    <dgm:cxn modelId="{6F9CC695-A0D8-4238-9CC2-A006D9ABAE93}" srcId="{F4FB195A-60D6-4C19-9590-9178933D9819}" destId="{931C6187-22DB-4EE3-938D-F9096ED85B44}" srcOrd="0" destOrd="0" parTransId="{4A482158-D653-49D0-BAA2-4C5944B24C69}" sibTransId="{DE41D97B-0452-409A-9B76-D133B5FFC383}"/>
    <dgm:cxn modelId="{43B27FB3-9E8E-478A-9C7D-B17879249BD0}" type="presOf" srcId="{5F2AE593-0561-4730-BCB3-C257AF7D15F3}" destId="{28749CBB-A919-455E-8508-0177D6422648}" srcOrd="0" destOrd="0" presId="urn:microsoft.com/office/officeart/2005/8/layout/lProcess3"/>
    <dgm:cxn modelId="{C564C8DB-4F07-4DBE-8D6A-6849620C10E4}" type="presOf" srcId="{F4FB195A-60D6-4C19-9590-9178933D9819}" destId="{05EE129C-E33A-4A27-A78F-1FC0134CF5D9}" srcOrd="0" destOrd="0" presId="urn:microsoft.com/office/officeart/2005/8/layout/lProcess3"/>
    <dgm:cxn modelId="{099454E1-4D33-499A-BF6C-3031BED590DE}" type="presOf" srcId="{BFF8618C-C129-415E-9BFE-B6D1577D8AE8}" destId="{B8CACD2E-3E71-4E95-B31D-63D30C52F513}" srcOrd="0" destOrd="0" presId="urn:microsoft.com/office/officeart/2005/8/layout/lProcess3"/>
    <dgm:cxn modelId="{4CFA8BE4-ABA0-431F-A995-7561A2FDD5BD}" srcId="{BFF8618C-C129-415E-9BFE-B6D1577D8AE8}" destId="{5F2AE593-0561-4730-BCB3-C257AF7D15F3}" srcOrd="1" destOrd="0" parTransId="{82C8A73A-8E34-40E3-8818-4E8A3230D506}" sibTransId="{A89975AA-874F-4157-A45E-A935EA465A15}"/>
    <dgm:cxn modelId="{61907EE8-ECD8-4A0C-A1F2-05365C5F96F7}" type="presOf" srcId="{CA38C3F3-5768-4867-8E5B-1609F49BFD4C}" destId="{66289E04-C697-4E61-B637-9F081B9F133E}" srcOrd="0" destOrd="0" presId="urn:microsoft.com/office/officeart/2005/8/layout/lProcess3"/>
    <dgm:cxn modelId="{E233B8F0-10DA-45AA-BABD-FF27DB93CE2F}" srcId="{BFF8618C-C129-415E-9BFE-B6D1577D8AE8}" destId="{CA38C3F3-5768-4867-8E5B-1609F49BFD4C}" srcOrd="3" destOrd="0" parTransId="{AADC382C-628B-45E8-99A1-5E9DDFBF140D}" sibTransId="{DB1C6DCC-4284-4BF2-A606-00305CFB35B5}"/>
    <dgm:cxn modelId="{94A44EA5-5B51-4FFE-B11D-3ED874BEF545}" type="presParOf" srcId="{B8CACD2E-3E71-4E95-B31D-63D30C52F513}" destId="{898D4848-6602-4D2B-BC84-0910A8374A01}" srcOrd="0" destOrd="0" presId="urn:microsoft.com/office/officeart/2005/8/layout/lProcess3"/>
    <dgm:cxn modelId="{9FFE132A-3841-48D5-BC16-BA2E99FCA421}" type="presParOf" srcId="{898D4848-6602-4D2B-BC84-0910A8374A01}" destId="{C8B3FACF-5535-495E-A5C3-8E7843970767}" srcOrd="0" destOrd="0" presId="urn:microsoft.com/office/officeart/2005/8/layout/lProcess3"/>
    <dgm:cxn modelId="{E3ADF29F-4CAF-48C1-87AC-EDCA135918E2}" type="presParOf" srcId="{898D4848-6602-4D2B-BC84-0910A8374A01}" destId="{EAEDF8C4-CA54-4BA9-A3C5-E7E7E9A4F6BC}" srcOrd="1" destOrd="0" presId="urn:microsoft.com/office/officeart/2005/8/layout/lProcess3"/>
    <dgm:cxn modelId="{4A11CAA2-BEC8-4995-ACAA-A069EC2D13EB}" type="presParOf" srcId="{898D4848-6602-4D2B-BC84-0910A8374A01}" destId="{329B9BA4-6FCD-4CE1-9E85-AB793EF2E217}" srcOrd="2" destOrd="0" presId="urn:microsoft.com/office/officeart/2005/8/layout/lProcess3"/>
    <dgm:cxn modelId="{41E68E5A-CCF6-4652-8BD7-D1A0A208C1B0}" type="presParOf" srcId="{B8CACD2E-3E71-4E95-B31D-63D30C52F513}" destId="{06466E8A-198C-4E6A-86ED-F8CB8127C7C1}" srcOrd="1" destOrd="0" presId="urn:microsoft.com/office/officeart/2005/8/layout/lProcess3"/>
    <dgm:cxn modelId="{C97925B8-2197-434F-B0C2-F6184467B6F3}" type="presParOf" srcId="{B8CACD2E-3E71-4E95-B31D-63D30C52F513}" destId="{40F11272-27C8-4089-9C02-EC47EDA8DF35}" srcOrd="2" destOrd="0" presId="urn:microsoft.com/office/officeart/2005/8/layout/lProcess3"/>
    <dgm:cxn modelId="{AB3D0476-5E52-4B03-87E2-AEA32EEA1419}" type="presParOf" srcId="{40F11272-27C8-4089-9C02-EC47EDA8DF35}" destId="{28749CBB-A919-455E-8508-0177D6422648}" srcOrd="0" destOrd="0" presId="urn:microsoft.com/office/officeart/2005/8/layout/lProcess3"/>
    <dgm:cxn modelId="{989972C6-B295-467B-BCD4-B0A2B926CEB7}" type="presParOf" srcId="{40F11272-27C8-4089-9C02-EC47EDA8DF35}" destId="{7B1A9FF4-1D7B-4D4C-9B50-B4E79362CDAC}" srcOrd="1" destOrd="0" presId="urn:microsoft.com/office/officeart/2005/8/layout/lProcess3"/>
    <dgm:cxn modelId="{EBC55DE9-FA8A-4648-B265-7803B5733A6C}" type="presParOf" srcId="{40F11272-27C8-4089-9C02-EC47EDA8DF35}" destId="{DE4CFAEA-5CB4-4F30-8B22-2F53D209801B}" srcOrd="2" destOrd="0" presId="urn:microsoft.com/office/officeart/2005/8/layout/lProcess3"/>
    <dgm:cxn modelId="{A9BAEA17-00D3-49DE-8843-6CE9D45054DD}" type="presParOf" srcId="{B8CACD2E-3E71-4E95-B31D-63D30C52F513}" destId="{69F4AD0A-BC38-44C3-9F6D-E321AA2E67ED}" srcOrd="3" destOrd="0" presId="urn:microsoft.com/office/officeart/2005/8/layout/lProcess3"/>
    <dgm:cxn modelId="{3F403A2E-29E5-4B24-BD5E-EC5729DDD20E}" type="presParOf" srcId="{B8CACD2E-3E71-4E95-B31D-63D30C52F513}" destId="{72F95292-F0CE-47F9-A5B0-C75A1AEFD849}" srcOrd="4" destOrd="0" presId="urn:microsoft.com/office/officeart/2005/8/layout/lProcess3"/>
    <dgm:cxn modelId="{8816B874-C98D-484F-9315-1A612E5C5947}" type="presParOf" srcId="{72F95292-F0CE-47F9-A5B0-C75A1AEFD849}" destId="{05EE129C-E33A-4A27-A78F-1FC0134CF5D9}" srcOrd="0" destOrd="0" presId="urn:microsoft.com/office/officeart/2005/8/layout/lProcess3"/>
    <dgm:cxn modelId="{102541A8-1210-4B70-8E62-585517D12F75}" type="presParOf" srcId="{72F95292-F0CE-47F9-A5B0-C75A1AEFD849}" destId="{0A2E1D9D-61E2-4FB1-AEAF-F635BADD10C2}" srcOrd="1" destOrd="0" presId="urn:microsoft.com/office/officeart/2005/8/layout/lProcess3"/>
    <dgm:cxn modelId="{09DCDA18-EEE1-4BB1-A0B7-51603B171EC2}" type="presParOf" srcId="{72F95292-F0CE-47F9-A5B0-C75A1AEFD849}" destId="{6209B813-C66A-4EF0-B672-72D4D8E2C00D}" srcOrd="2" destOrd="0" presId="urn:microsoft.com/office/officeart/2005/8/layout/lProcess3"/>
    <dgm:cxn modelId="{DF004E6F-0EA7-4153-8337-FCBF5E75DD05}" type="presParOf" srcId="{B8CACD2E-3E71-4E95-B31D-63D30C52F513}" destId="{7A759226-1ADB-444F-BE9C-0E99A8F9F106}" srcOrd="5" destOrd="0" presId="urn:microsoft.com/office/officeart/2005/8/layout/lProcess3"/>
    <dgm:cxn modelId="{AA5254D3-4606-4DB4-9DE7-55F43DEDAB93}" type="presParOf" srcId="{B8CACD2E-3E71-4E95-B31D-63D30C52F513}" destId="{CD075E16-7E5B-496E-ACC6-E50524A4C505}" srcOrd="6" destOrd="0" presId="urn:microsoft.com/office/officeart/2005/8/layout/lProcess3"/>
    <dgm:cxn modelId="{1E5BAEEE-5330-46EA-8143-88F7FC411BBC}" type="presParOf" srcId="{CD075E16-7E5B-496E-ACC6-E50524A4C505}" destId="{66289E04-C697-4E61-B637-9F081B9F133E}" srcOrd="0" destOrd="0" presId="urn:microsoft.com/office/officeart/2005/8/layout/lProcess3"/>
    <dgm:cxn modelId="{614727C1-7ECB-49A0-9AAD-1FAFA7DC5A39}" type="presParOf" srcId="{CD075E16-7E5B-496E-ACC6-E50524A4C505}" destId="{26805B29-EDF5-4B4B-B425-64703503DD8E}" srcOrd="1" destOrd="0" presId="urn:microsoft.com/office/officeart/2005/8/layout/lProcess3"/>
    <dgm:cxn modelId="{4E3A276A-FF04-467A-80FC-0E627701C6F7}" type="presParOf" srcId="{CD075E16-7E5B-496E-ACC6-E50524A4C505}" destId="{B6DC9B86-E697-45E5-B1F4-B0B9A62C6818}" srcOrd="2" destOrd="0" presId="urn:microsoft.com/office/officeart/2005/8/layout/lProcess3"/>
    <dgm:cxn modelId="{937C896E-4981-42F6-9C50-C6B511D72205}" type="presParOf" srcId="{B8CACD2E-3E71-4E95-B31D-63D30C52F513}" destId="{449DC40C-4F52-4B72-AB6F-27C4111DF7B0}" srcOrd="7" destOrd="0" presId="urn:microsoft.com/office/officeart/2005/8/layout/lProcess3"/>
    <dgm:cxn modelId="{7CC34979-2DEF-4832-B0E3-7E9690813023}" type="presParOf" srcId="{B8CACD2E-3E71-4E95-B31D-63D30C52F513}" destId="{C542CE2D-E202-4A02-A69F-E00B470E594C}" srcOrd="8" destOrd="0" presId="urn:microsoft.com/office/officeart/2005/8/layout/lProcess3"/>
    <dgm:cxn modelId="{C28F5435-D8A8-452D-8B2B-91764DF8EB39}" type="presParOf" srcId="{C542CE2D-E202-4A02-A69F-E00B470E594C}" destId="{F85ACDCB-C18D-40FE-A1A8-3BA93F67B9B8}" srcOrd="0" destOrd="0" presId="urn:microsoft.com/office/officeart/2005/8/layout/lProcess3"/>
    <dgm:cxn modelId="{21AD53AC-7C8C-49AC-9575-BB54B54FBF08}" type="presParOf" srcId="{C542CE2D-E202-4A02-A69F-E00B470E594C}" destId="{CB12717B-F5E2-4FF0-9E70-430633C91A3D}" srcOrd="1" destOrd="0" presId="urn:microsoft.com/office/officeart/2005/8/layout/lProcess3"/>
    <dgm:cxn modelId="{443F3425-A694-4186-9D8A-BC228D66C221}" type="presParOf" srcId="{C542CE2D-E202-4A02-A69F-E00B470E594C}" destId="{6FEC68BE-9C16-4D4F-ADBF-348FAD0A60D7}" srcOrd="2" destOrd="0" presId="urn:microsoft.com/office/officeart/2005/8/layout/lProcess3"/>
    <dgm:cxn modelId="{6FE6ED94-8E39-47DD-B726-DBA766FFBEF4}" type="presParOf" srcId="{B8CACD2E-3E71-4E95-B31D-63D30C52F513}" destId="{396126A5-18FF-4689-8244-637B374E6262}" srcOrd="9" destOrd="0" presId="urn:microsoft.com/office/officeart/2005/8/layout/lProcess3"/>
    <dgm:cxn modelId="{39C6090A-42C8-4FA6-A3A1-FA54B3816BAB}" type="presParOf" srcId="{B8CACD2E-3E71-4E95-B31D-63D30C52F513}" destId="{86B890F6-5777-4D20-959A-6A2DD55AB308}" srcOrd="10" destOrd="0" presId="urn:microsoft.com/office/officeart/2005/8/layout/lProcess3"/>
    <dgm:cxn modelId="{543775A2-E2DE-4CB5-BB71-5D3052AF86E0}" type="presParOf" srcId="{86B890F6-5777-4D20-959A-6A2DD55AB308}" destId="{38C189E0-D7B1-4FDA-94FC-0D9910064B1B}" srcOrd="0" destOrd="0" presId="urn:microsoft.com/office/officeart/2005/8/layout/lProcess3"/>
    <dgm:cxn modelId="{409AD1C8-DB06-4352-B9DF-7D29D607E8AC}" type="presParOf" srcId="{86B890F6-5777-4D20-959A-6A2DD55AB308}" destId="{CBC4CDE4-2B7B-49C9-BADA-4777D84CB4EE}" srcOrd="1" destOrd="0" presId="urn:microsoft.com/office/officeart/2005/8/layout/lProcess3"/>
    <dgm:cxn modelId="{618999A0-04EF-4FEB-9637-0AB91CD289A3}" type="presParOf" srcId="{86B890F6-5777-4D20-959A-6A2DD55AB308}" destId="{9F266779-61CC-4B08-AF2A-B23910CF7D02}"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30B03F-6001-4491-941E-68FCB46B5A7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8F8B918F-A890-4735-88D3-0B03157887B2}">
      <dgm:prSet custT="1"/>
      <dgm:spPr/>
      <dgm:t>
        <a:bodyPr/>
        <a:lstStyle/>
        <a:p>
          <a:pPr algn="l" rtl="0"/>
          <a:r>
            <a:rPr lang="es-ES" sz="1100" b="1" i="0" dirty="0">
              <a:latin typeface="Calibri" panose="020F0502020204030204" pitchFamily="34" charset="0"/>
              <a:cs typeface="Calibri" panose="020F0502020204030204" pitchFamily="34" charset="0"/>
            </a:rPr>
            <a:t>CAMBIO DEL USO DEL SUELO TERMINAL SALITRE </a:t>
          </a:r>
        </a:p>
        <a:p>
          <a:pPr algn="just" rtl="0"/>
          <a:r>
            <a:rPr lang="es-CO" sz="1100" b="0" i="0" dirty="0">
              <a:latin typeface="Calibri" panose="020F0502020204030204" pitchFamily="34" charset="0"/>
              <a:cs typeface="Calibri" panose="020F0502020204030204" pitchFamily="34" charset="0"/>
            </a:rPr>
            <a:t>Actualmente el  uso de suelo establecido en el  POT es Dotacional y las construcciones que se erijan sobre el mismo solo pueden ser relacionadas con la prestación de servicios de transporte.</a:t>
          </a:r>
          <a:r>
            <a:rPr lang="es-ES" sz="1100" b="0" i="0" dirty="0">
              <a:latin typeface="Calibri" panose="020F0502020204030204" pitchFamily="34" charset="0"/>
              <a:cs typeface="Calibri" panose="020F0502020204030204" pitchFamily="34" charset="0"/>
            </a:rPr>
            <a:t> De acuerdo al uso de prospectiva este predio tendría mejor aprovechamiento  con un  uso mixto comercial vivienda y hoteles.    </a:t>
          </a:r>
          <a:endParaRPr lang="es-ES" sz="1100" dirty="0">
            <a:latin typeface="Calibri" panose="020F0502020204030204" pitchFamily="34" charset="0"/>
            <a:cs typeface="Calibri" panose="020F0502020204030204" pitchFamily="34" charset="0"/>
          </a:endParaRPr>
        </a:p>
      </dgm:t>
    </dgm:pt>
    <dgm:pt modelId="{F2603556-8616-41EB-A61C-01C5F34C79EF}" type="parTrans" cxnId="{9E495EEB-91CF-470C-AB31-85DBFE388233}">
      <dgm:prSet/>
      <dgm:spPr/>
      <dgm:t>
        <a:bodyPr/>
        <a:lstStyle/>
        <a:p>
          <a:endParaRPr lang="es-ES"/>
        </a:p>
      </dgm:t>
    </dgm:pt>
    <dgm:pt modelId="{1047C585-3620-4AC8-89D9-F3A503A9AB63}" type="sibTrans" cxnId="{9E495EEB-91CF-470C-AB31-85DBFE388233}">
      <dgm:prSet/>
      <dgm:spPr/>
      <dgm:t>
        <a:bodyPr/>
        <a:lstStyle/>
        <a:p>
          <a:endParaRPr lang="es-ES"/>
        </a:p>
      </dgm:t>
    </dgm:pt>
    <dgm:pt modelId="{907F91A2-460C-4AE8-9FDE-4C438CFFC313}" type="pres">
      <dgm:prSet presAssocID="{B630B03F-6001-4491-941E-68FCB46B5A73}" presName="linear" presStyleCnt="0">
        <dgm:presLayoutVars>
          <dgm:animLvl val="lvl"/>
          <dgm:resizeHandles val="exact"/>
        </dgm:presLayoutVars>
      </dgm:prSet>
      <dgm:spPr/>
    </dgm:pt>
    <dgm:pt modelId="{77F31B85-88D5-4A79-A3FA-B14D3E5AEDE7}" type="pres">
      <dgm:prSet presAssocID="{8F8B918F-A890-4735-88D3-0B03157887B2}" presName="parentText" presStyleLbl="node1" presStyleIdx="0" presStyleCnt="1" custScaleX="92994" custScaleY="96922" custLinFactY="2401" custLinFactNeighborX="4335" custLinFactNeighborY="100000">
        <dgm:presLayoutVars>
          <dgm:chMax val="0"/>
          <dgm:bulletEnabled val="1"/>
        </dgm:presLayoutVars>
      </dgm:prSet>
      <dgm:spPr/>
    </dgm:pt>
  </dgm:ptLst>
  <dgm:cxnLst>
    <dgm:cxn modelId="{5B57B069-A578-4F6A-97EF-FBE06D9C5122}" type="presOf" srcId="{8F8B918F-A890-4735-88D3-0B03157887B2}" destId="{77F31B85-88D5-4A79-A3FA-B14D3E5AEDE7}" srcOrd="0" destOrd="0" presId="urn:microsoft.com/office/officeart/2005/8/layout/vList2"/>
    <dgm:cxn modelId="{CD07B957-EC0E-41A4-93E7-9E666FE95870}" type="presOf" srcId="{B630B03F-6001-4491-941E-68FCB46B5A73}" destId="{907F91A2-460C-4AE8-9FDE-4C438CFFC313}" srcOrd="0" destOrd="0" presId="urn:microsoft.com/office/officeart/2005/8/layout/vList2"/>
    <dgm:cxn modelId="{9E495EEB-91CF-470C-AB31-85DBFE388233}" srcId="{B630B03F-6001-4491-941E-68FCB46B5A73}" destId="{8F8B918F-A890-4735-88D3-0B03157887B2}" srcOrd="0" destOrd="0" parTransId="{F2603556-8616-41EB-A61C-01C5F34C79EF}" sibTransId="{1047C585-3620-4AC8-89D9-F3A503A9AB63}"/>
    <dgm:cxn modelId="{53DEF2E1-139E-4504-9D49-632F6097A27D}" type="presParOf" srcId="{907F91A2-460C-4AE8-9FDE-4C438CFFC313}" destId="{77F31B85-88D5-4A79-A3FA-B14D3E5AEDE7}"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E46169-1BF4-4464-AFE6-264A9697523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71ED9862-B7F5-4060-993E-168D4DCF9D68}">
      <dgm:prSet custT="1"/>
      <dgm:spPr/>
      <dgm:t>
        <a:bodyPr/>
        <a:lstStyle/>
        <a:p>
          <a:pPr algn="just" rtl="0"/>
          <a:endParaRPr lang="es-ES" sz="1100" b="1" i="0" dirty="0">
            <a:latin typeface="Calibri" panose="020F0502020204030204" pitchFamily="34" charset="0"/>
            <a:cs typeface="Calibri" panose="020F0502020204030204" pitchFamily="34" charset="0"/>
          </a:endParaRPr>
        </a:p>
        <a:p>
          <a:pPr algn="just" rtl="0"/>
          <a:r>
            <a:rPr lang="es-ES" sz="1400" b="1" i="0" dirty="0">
              <a:latin typeface="Calibri" panose="020F0502020204030204" pitchFamily="34" charset="0"/>
              <a:cs typeface="Calibri" panose="020F0502020204030204" pitchFamily="34" charset="0"/>
            </a:rPr>
            <a:t>TERMINAL SATELITE DEL NORTE </a:t>
          </a:r>
          <a:r>
            <a:rPr lang="es-ES" sz="1400" b="0" i="0" dirty="0">
              <a:latin typeface="Calibri" panose="020F0502020204030204" pitchFamily="34" charset="0"/>
              <a:cs typeface="Calibri" panose="020F0502020204030204" pitchFamily="34" charset="0"/>
            </a:rPr>
            <a:t>actualmente se solicito modificar la Resolución 368 del 14 de marzo de 2012 la cual contemplaba 3 fases. se ejecuto Fase 1 etapa uno, actualmente en operación, se cuenta con el predio para construir la etapa 2.</a:t>
          </a:r>
        </a:p>
        <a:p>
          <a:pPr algn="just" rtl="0"/>
          <a:r>
            <a:rPr lang="es-ES" sz="1400" b="0" i="0" dirty="0">
              <a:latin typeface="Calibri" panose="020F0502020204030204" pitchFamily="34" charset="0"/>
              <a:cs typeface="Calibri" panose="020F0502020204030204" pitchFamily="34" charset="0"/>
            </a:rPr>
            <a:t>Fases 2 y  3 NO se adquirieron predios. El actual modelo de operación de la ciudad contempla centro intermodal del Norte en la periferia.</a:t>
          </a:r>
        </a:p>
        <a:p>
          <a:pPr algn="l" rtl="0"/>
          <a:endParaRPr lang="es-ES" sz="1100" dirty="0">
            <a:latin typeface="Calibri" panose="020F0502020204030204" pitchFamily="34" charset="0"/>
            <a:cs typeface="Calibri" panose="020F0502020204030204" pitchFamily="34" charset="0"/>
          </a:endParaRPr>
        </a:p>
      </dgm:t>
    </dgm:pt>
    <dgm:pt modelId="{298104B7-B5B7-4A03-A6F6-95189E89E317}" type="parTrans" cxnId="{F0370131-DD4A-4F87-B3FC-64E44FAD872B}">
      <dgm:prSet/>
      <dgm:spPr/>
      <dgm:t>
        <a:bodyPr/>
        <a:lstStyle/>
        <a:p>
          <a:endParaRPr lang="es-ES"/>
        </a:p>
      </dgm:t>
    </dgm:pt>
    <dgm:pt modelId="{5CE4FCF4-A41E-4D01-B1E4-A3EFED70AF0E}" type="sibTrans" cxnId="{F0370131-DD4A-4F87-B3FC-64E44FAD872B}">
      <dgm:prSet/>
      <dgm:spPr/>
      <dgm:t>
        <a:bodyPr/>
        <a:lstStyle/>
        <a:p>
          <a:endParaRPr lang="es-ES"/>
        </a:p>
      </dgm:t>
    </dgm:pt>
    <dgm:pt modelId="{B9450E6B-4B7E-40E9-8BF7-8035E26198A7}" type="pres">
      <dgm:prSet presAssocID="{C3E46169-1BF4-4464-AFE6-264A96975238}" presName="linear" presStyleCnt="0">
        <dgm:presLayoutVars>
          <dgm:animLvl val="lvl"/>
          <dgm:resizeHandles val="exact"/>
        </dgm:presLayoutVars>
      </dgm:prSet>
      <dgm:spPr/>
    </dgm:pt>
    <dgm:pt modelId="{28516EF7-E90F-4894-9BD8-9DCD23F8D6EE}" type="pres">
      <dgm:prSet presAssocID="{71ED9862-B7F5-4060-993E-168D4DCF9D68}" presName="parentText" presStyleLbl="node1" presStyleIdx="0" presStyleCnt="1" custScaleY="278737" custLinFactNeighborY="1336">
        <dgm:presLayoutVars>
          <dgm:chMax val="0"/>
          <dgm:bulletEnabled val="1"/>
        </dgm:presLayoutVars>
      </dgm:prSet>
      <dgm:spPr/>
    </dgm:pt>
  </dgm:ptLst>
  <dgm:cxnLst>
    <dgm:cxn modelId="{F0370131-DD4A-4F87-B3FC-64E44FAD872B}" srcId="{C3E46169-1BF4-4464-AFE6-264A96975238}" destId="{71ED9862-B7F5-4060-993E-168D4DCF9D68}" srcOrd="0" destOrd="0" parTransId="{298104B7-B5B7-4A03-A6F6-95189E89E317}" sibTransId="{5CE4FCF4-A41E-4D01-B1E4-A3EFED70AF0E}"/>
    <dgm:cxn modelId="{DB9D4139-E7F4-4704-97D4-372F1FC70CB1}" type="presOf" srcId="{C3E46169-1BF4-4464-AFE6-264A96975238}" destId="{B9450E6B-4B7E-40E9-8BF7-8035E26198A7}" srcOrd="0" destOrd="0" presId="urn:microsoft.com/office/officeart/2005/8/layout/vList2"/>
    <dgm:cxn modelId="{07036382-4647-4AF8-AF11-C8AEDA65D21E}" type="presOf" srcId="{71ED9862-B7F5-4060-993E-168D4DCF9D68}" destId="{28516EF7-E90F-4894-9BD8-9DCD23F8D6EE}" srcOrd="0" destOrd="0" presId="urn:microsoft.com/office/officeart/2005/8/layout/vList2"/>
    <dgm:cxn modelId="{2D8DB313-1E1B-4E9A-A821-22EBDDFFF147}" type="presParOf" srcId="{B9450E6B-4B7E-40E9-8BF7-8035E26198A7}" destId="{28516EF7-E90F-4894-9BD8-9DCD23F8D6EE}"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8DDE17-117B-4CF5-9E44-B184FF0B3A3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11797A10-C28C-4DFD-B65C-C40F62D17B1D}">
      <dgm:prSet custT="1"/>
      <dgm:spPr/>
      <dgm:t>
        <a:bodyPr/>
        <a:lstStyle/>
        <a:p>
          <a:pPr rtl="0"/>
          <a:r>
            <a:rPr lang="es-CO" sz="1500" b="1" i="0" dirty="0">
              <a:latin typeface="Calibri" panose="020F0502020204030204" pitchFamily="34" charset="0"/>
              <a:cs typeface="Calibri" panose="020F0502020204030204" pitchFamily="34" charset="0"/>
            </a:rPr>
            <a:t>TERMINAL SATÉLITE DEL SUR: </a:t>
          </a:r>
          <a:r>
            <a:rPr lang="es-CO" sz="1500" b="0" i="0" dirty="0">
              <a:latin typeface="Calibri" panose="020F0502020204030204" pitchFamily="34" charset="0"/>
              <a:cs typeface="Calibri" panose="020F0502020204030204" pitchFamily="34" charset="0"/>
            </a:rPr>
            <a:t>Requiere</a:t>
          </a:r>
          <a:r>
            <a:rPr lang="es-CO" sz="1500" b="1" i="0" dirty="0">
              <a:latin typeface="Calibri" panose="020F0502020204030204" pitchFamily="34" charset="0"/>
              <a:cs typeface="Calibri" panose="020F0502020204030204" pitchFamily="34" charset="0"/>
            </a:rPr>
            <a:t> </a:t>
          </a:r>
          <a:r>
            <a:rPr lang="es-CO" sz="1500" b="0" i="0" dirty="0">
              <a:latin typeface="Calibri" panose="020F0502020204030204" pitchFamily="34" charset="0"/>
              <a:cs typeface="Calibri" panose="020F0502020204030204" pitchFamily="34" charset="0"/>
            </a:rPr>
            <a:t>desarrollar  solución vial que permita el acceso  necesario en el nodo de intersección de las vías Calle 59 Sur y Autopista Sur,  sin bloquear el flujo de la Autopista Sur. </a:t>
          </a:r>
          <a:endParaRPr lang="es-ES" sz="1500" dirty="0">
            <a:latin typeface="Calibri" panose="020F0502020204030204" pitchFamily="34" charset="0"/>
            <a:cs typeface="Calibri" panose="020F0502020204030204" pitchFamily="34" charset="0"/>
          </a:endParaRPr>
        </a:p>
      </dgm:t>
    </dgm:pt>
    <dgm:pt modelId="{D8E337FF-ED19-4454-921C-31D9B42A2C85}" type="parTrans" cxnId="{2DB231C0-D3AD-4ECA-9A62-7E4E32E13DB8}">
      <dgm:prSet/>
      <dgm:spPr/>
      <dgm:t>
        <a:bodyPr/>
        <a:lstStyle/>
        <a:p>
          <a:endParaRPr lang="es-ES"/>
        </a:p>
      </dgm:t>
    </dgm:pt>
    <dgm:pt modelId="{D5874CB1-8A5A-46D0-9B53-2AC9595B8B4E}" type="sibTrans" cxnId="{2DB231C0-D3AD-4ECA-9A62-7E4E32E13DB8}">
      <dgm:prSet/>
      <dgm:spPr/>
      <dgm:t>
        <a:bodyPr/>
        <a:lstStyle/>
        <a:p>
          <a:endParaRPr lang="es-ES"/>
        </a:p>
      </dgm:t>
    </dgm:pt>
    <dgm:pt modelId="{7B048519-351A-4A59-965C-4D18AE8C9B17}" type="pres">
      <dgm:prSet presAssocID="{F38DDE17-117B-4CF5-9E44-B184FF0B3A32}" presName="linear" presStyleCnt="0">
        <dgm:presLayoutVars>
          <dgm:animLvl val="lvl"/>
          <dgm:resizeHandles val="exact"/>
        </dgm:presLayoutVars>
      </dgm:prSet>
      <dgm:spPr/>
    </dgm:pt>
    <dgm:pt modelId="{7FBF6EC5-3D23-41A0-AB2E-8796888EB2AC}" type="pres">
      <dgm:prSet presAssocID="{11797A10-C28C-4DFD-B65C-C40F62D17B1D}" presName="parentText" presStyleLbl="node1" presStyleIdx="0" presStyleCnt="1" custScaleY="107802" custLinFactNeighborX="-79">
        <dgm:presLayoutVars>
          <dgm:chMax val="0"/>
          <dgm:bulletEnabled val="1"/>
        </dgm:presLayoutVars>
      </dgm:prSet>
      <dgm:spPr/>
    </dgm:pt>
  </dgm:ptLst>
  <dgm:cxnLst>
    <dgm:cxn modelId="{2DB231C0-D3AD-4ECA-9A62-7E4E32E13DB8}" srcId="{F38DDE17-117B-4CF5-9E44-B184FF0B3A32}" destId="{11797A10-C28C-4DFD-B65C-C40F62D17B1D}" srcOrd="0" destOrd="0" parTransId="{D8E337FF-ED19-4454-921C-31D9B42A2C85}" sibTransId="{D5874CB1-8A5A-46D0-9B53-2AC9595B8B4E}"/>
    <dgm:cxn modelId="{580313C6-7C97-4A94-A76A-21197E66231F}" type="presOf" srcId="{11797A10-C28C-4DFD-B65C-C40F62D17B1D}" destId="{7FBF6EC5-3D23-41A0-AB2E-8796888EB2AC}" srcOrd="0" destOrd="0" presId="urn:microsoft.com/office/officeart/2005/8/layout/vList2"/>
    <dgm:cxn modelId="{490D5EE1-DB67-4B54-BEF9-3D131BC11F9E}" type="presOf" srcId="{F38DDE17-117B-4CF5-9E44-B184FF0B3A32}" destId="{7B048519-351A-4A59-965C-4D18AE8C9B17}" srcOrd="0" destOrd="0" presId="urn:microsoft.com/office/officeart/2005/8/layout/vList2"/>
    <dgm:cxn modelId="{D8AE015F-69FD-4C41-BEA9-5D9B2147E5C1}" type="presParOf" srcId="{7B048519-351A-4A59-965C-4D18AE8C9B17}" destId="{7FBF6EC5-3D23-41A0-AB2E-8796888EB2AC}" srcOrd="0" destOrd="0" presId="urn:microsoft.com/office/officeart/2005/8/layout/v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9E596-1371-4BC2-8436-93CBAF2615F8}">
      <dsp:nvSpPr>
        <dsp:cNvPr id="0" name=""/>
        <dsp:cNvSpPr/>
      </dsp:nvSpPr>
      <dsp:spPr>
        <a:xfrm>
          <a:off x="3960" y="0"/>
          <a:ext cx="1446002" cy="956321"/>
        </a:xfrm>
        <a:prstGeom prst="roundRect">
          <a:avLst>
            <a:gd name="adj" fmla="val 10000"/>
          </a:avLst>
        </a:prstGeom>
        <a:solidFill>
          <a:schemeClr val="accent6">
            <a:alpha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a:t>Región</a:t>
          </a:r>
          <a:endParaRPr lang="en-US" sz="2000" kern="1200"/>
        </a:p>
      </dsp:txBody>
      <dsp:txXfrm>
        <a:off x="31970" y="28010"/>
        <a:ext cx="1389982" cy="900301"/>
      </dsp:txXfrm>
    </dsp:sp>
    <dsp:sp modelId="{C0555054-26A2-40B3-B0D4-CB87ECD14E67}">
      <dsp:nvSpPr>
        <dsp:cNvPr id="0" name=""/>
        <dsp:cNvSpPr/>
      </dsp:nvSpPr>
      <dsp:spPr>
        <a:xfrm>
          <a:off x="1692891" y="0"/>
          <a:ext cx="1580422" cy="956321"/>
        </a:xfrm>
        <a:prstGeom prst="roundRect">
          <a:avLst>
            <a:gd name="adj" fmla="val 10000"/>
          </a:avLst>
        </a:prstGeom>
        <a:solidFill>
          <a:schemeClr val="accent6">
            <a:alpha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t>Estructura Ecológica Principal</a:t>
          </a:r>
          <a:endParaRPr lang="en-US" sz="2000" kern="1200" dirty="0"/>
        </a:p>
      </dsp:txBody>
      <dsp:txXfrm>
        <a:off x="1720901" y="28010"/>
        <a:ext cx="1524402" cy="900301"/>
      </dsp:txXfrm>
    </dsp:sp>
    <dsp:sp modelId="{6B1C79F8-7CA8-43FE-B1FA-D08CB7C17E98}">
      <dsp:nvSpPr>
        <dsp:cNvPr id="0" name=""/>
        <dsp:cNvSpPr/>
      </dsp:nvSpPr>
      <dsp:spPr>
        <a:xfrm>
          <a:off x="3516242" y="0"/>
          <a:ext cx="1446002" cy="956321"/>
        </a:xfrm>
        <a:prstGeom prst="roundRect">
          <a:avLst>
            <a:gd name="adj" fmla="val 10000"/>
          </a:avLst>
        </a:prstGeom>
        <a:solidFill>
          <a:schemeClr val="accent6">
            <a:alpha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a:t>Población</a:t>
          </a:r>
          <a:endParaRPr lang="en-US" sz="2000" kern="1200"/>
        </a:p>
      </dsp:txBody>
      <dsp:txXfrm>
        <a:off x="3544252" y="28010"/>
        <a:ext cx="1389982" cy="900301"/>
      </dsp:txXfrm>
    </dsp:sp>
    <dsp:sp modelId="{74234D83-4B1D-49FC-AFEE-7776204D12CC}">
      <dsp:nvSpPr>
        <dsp:cNvPr id="0" name=""/>
        <dsp:cNvSpPr/>
      </dsp:nvSpPr>
      <dsp:spPr>
        <a:xfrm>
          <a:off x="5205173" y="0"/>
          <a:ext cx="1703998" cy="956321"/>
        </a:xfrm>
        <a:prstGeom prst="roundRect">
          <a:avLst>
            <a:gd name="adj" fmla="val 10000"/>
          </a:avLst>
        </a:prstGeom>
        <a:solidFill>
          <a:schemeClr val="accent6">
            <a:alpha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t>Movilidad</a:t>
          </a:r>
          <a:endParaRPr lang="en-US" sz="2000" kern="1200" dirty="0"/>
        </a:p>
      </dsp:txBody>
      <dsp:txXfrm>
        <a:off x="5233183" y="28010"/>
        <a:ext cx="1647978" cy="900301"/>
      </dsp:txXfrm>
    </dsp:sp>
    <dsp:sp modelId="{C089DFB6-EAB2-4C83-8607-29FD07D074A5}">
      <dsp:nvSpPr>
        <dsp:cNvPr id="0" name=""/>
        <dsp:cNvSpPr/>
      </dsp:nvSpPr>
      <dsp:spPr>
        <a:xfrm>
          <a:off x="7152099" y="0"/>
          <a:ext cx="1712630" cy="956321"/>
        </a:xfrm>
        <a:prstGeom prst="roundRect">
          <a:avLst>
            <a:gd name="adj" fmla="val 10000"/>
          </a:avLst>
        </a:prstGeom>
        <a:solidFill>
          <a:schemeClr val="accent6">
            <a:alpha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t>Revitalización</a:t>
          </a:r>
          <a:endParaRPr lang="en-US" sz="2000" kern="1200" dirty="0"/>
        </a:p>
      </dsp:txBody>
      <dsp:txXfrm>
        <a:off x="7180109" y="28010"/>
        <a:ext cx="1656610" cy="900301"/>
      </dsp:txXfrm>
    </dsp:sp>
    <dsp:sp modelId="{C1C93AF5-2EB9-4670-8984-E6F0812B1334}">
      <dsp:nvSpPr>
        <dsp:cNvPr id="0" name=""/>
        <dsp:cNvSpPr/>
      </dsp:nvSpPr>
      <dsp:spPr>
        <a:xfrm>
          <a:off x="9107659" y="0"/>
          <a:ext cx="1446002" cy="956321"/>
        </a:xfrm>
        <a:prstGeom prst="roundRect">
          <a:avLst>
            <a:gd name="adj" fmla="val 10000"/>
          </a:avLst>
        </a:prstGeom>
        <a:solidFill>
          <a:schemeClr val="accent6">
            <a:alpha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a:t>Sistema de cuidado</a:t>
          </a:r>
          <a:endParaRPr lang="en-US" sz="2000" kern="1200"/>
        </a:p>
      </dsp:txBody>
      <dsp:txXfrm>
        <a:off x="9135669" y="28010"/>
        <a:ext cx="1389982" cy="9003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7AC22-3046-4E6A-980F-03019768AACA}">
      <dsp:nvSpPr>
        <dsp:cNvPr id="0" name=""/>
        <dsp:cNvSpPr/>
      </dsp:nvSpPr>
      <dsp:spPr>
        <a:xfrm>
          <a:off x="10717507" y="1682059"/>
          <a:ext cx="119315" cy="2110631"/>
        </a:xfrm>
        <a:custGeom>
          <a:avLst/>
          <a:gdLst/>
          <a:ahLst/>
          <a:cxnLst/>
          <a:rect l="0" t="0" r="0" b="0"/>
          <a:pathLst>
            <a:path>
              <a:moveTo>
                <a:pt x="0" y="0"/>
              </a:moveTo>
              <a:lnTo>
                <a:pt x="0" y="2110631"/>
              </a:lnTo>
              <a:lnTo>
                <a:pt x="119315" y="2110631"/>
              </a:lnTo>
            </a:path>
          </a:pathLst>
        </a:custGeom>
        <a:noFill/>
        <a:ln w="12700" cap="flat" cmpd="sng" algn="ctr">
          <a:solidFill>
            <a:schemeClr val="accent6">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05475C-7AEA-434C-8287-2914CDDFBD40}">
      <dsp:nvSpPr>
        <dsp:cNvPr id="0" name=""/>
        <dsp:cNvSpPr/>
      </dsp:nvSpPr>
      <dsp:spPr>
        <a:xfrm>
          <a:off x="10717507" y="1682059"/>
          <a:ext cx="119315" cy="1431247"/>
        </a:xfrm>
        <a:custGeom>
          <a:avLst/>
          <a:gdLst/>
          <a:ahLst/>
          <a:cxnLst/>
          <a:rect l="0" t="0" r="0" b="0"/>
          <a:pathLst>
            <a:path>
              <a:moveTo>
                <a:pt x="0" y="0"/>
              </a:moveTo>
              <a:lnTo>
                <a:pt x="0" y="1431247"/>
              </a:lnTo>
              <a:lnTo>
                <a:pt x="119315" y="1431247"/>
              </a:lnTo>
            </a:path>
          </a:pathLst>
        </a:custGeom>
        <a:noFill/>
        <a:ln w="12700" cap="flat" cmpd="sng" algn="ctr">
          <a:solidFill>
            <a:schemeClr val="accent6">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39DE71-7A28-45B1-9A63-AAF3414E1B1C}">
      <dsp:nvSpPr>
        <dsp:cNvPr id="0" name=""/>
        <dsp:cNvSpPr/>
      </dsp:nvSpPr>
      <dsp:spPr>
        <a:xfrm>
          <a:off x="10717507" y="1682059"/>
          <a:ext cx="95748" cy="680771"/>
        </a:xfrm>
        <a:custGeom>
          <a:avLst/>
          <a:gdLst/>
          <a:ahLst/>
          <a:cxnLst/>
          <a:rect l="0" t="0" r="0" b="0"/>
          <a:pathLst>
            <a:path>
              <a:moveTo>
                <a:pt x="0" y="0"/>
              </a:moveTo>
              <a:lnTo>
                <a:pt x="0" y="680771"/>
              </a:lnTo>
              <a:lnTo>
                <a:pt x="95748" y="680771"/>
              </a:lnTo>
            </a:path>
          </a:pathLst>
        </a:custGeom>
        <a:noFill/>
        <a:ln w="12700" cap="flat" cmpd="sng" algn="ctr">
          <a:solidFill>
            <a:schemeClr val="accent6">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464270-2031-4736-9CAC-CD425ACA0297}">
      <dsp:nvSpPr>
        <dsp:cNvPr id="0" name=""/>
        <dsp:cNvSpPr/>
      </dsp:nvSpPr>
      <dsp:spPr>
        <a:xfrm>
          <a:off x="6241874" y="812283"/>
          <a:ext cx="5074692" cy="232673"/>
        </a:xfrm>
        <a:custGeom>
          <a:avLst/>
          <a:gdLst/>
          <a:ahLst/>
          <a:cxnLst/>
          <a:rect l="0" t="0" r="0" b="0"/>
          <a:pathLst>
            <a:path>
              <a:moveTo>
                <a:pt x="0" y="0"/>
              </a:moveTo>
              <a:lnTo>
                <a:pt x="0" y="146360"/>
              </a:lnTo>
              <a:lnTo>
                <a:pt x="5074692" y="146360"/>
              </a:lnTo>
              <a:lnTo>
                <a:pt x="5074692" y="232673"/>
              </a:lnTo>
            </a:path>
          </a:pathLst>
        </a:custGeom>
        <a:noFill/>
        <a:ln w="12700" cap="flat" cmpd="sng" algn="ctr">
          <a:solidFill>
            <a:schemeClr val="accent6">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841DED-4D1B-4D30-A833-11D51614CEFC}">
      <dsp:nvSpPr>
        <dsp:cNvPr id="0" name=""/>
        <dsp:cNvSpPr/>
      </dsp:nvSpPr>
      <dsp:spPr>
        <a:xfrm>
          <a:off x="9145950" y="1634662"/>
          <a:ext cx="152967" cy="1701731"/>
        </a:xfrm>
        <a:custGeom>
          <a:avLst/>
          <a:gdLst/>
          <a:ahLst/>
          <a:cxnLst/>
          <a:rect l="0" t="0" r="0" b="0"/>
          <a:pathLst>
            <a:path>
              <a:moveTo>
                <a:pt x="0" y="0"/>
              </a:moveTo>
              <a:lnTo>
                <a:pt x="0" y="1701731"/>
              </a:lnTo>
              <a:lnTo>
                <a:pt x="152967" y="1701731"/>
              </a:lnTo>
            </a:path>
          </a:pathLst>
        </a:custGeom>
        <a:noFill/>
        <a:ln w="12700" cap="flat" cmpd="sng" algn="ctr">
          <a:solidFill>
            <a:schemeClr val="accent6">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4CE775-1C98-49ED-992F-EA462070AAB1}">
      <dsp:nvSpPr>
        <dsp:cNvPr id="0" name=""/>
        <dsp:cNvSpPr/>
      </dsp:nvSpPr>
      <dsp:spPr>
        <a:xfrm>
          <a:off x="9145950" y="1634662"/>
          <a:ext cx="133189" cy="760977"/>
        </a:xfrm>
        <a:custGeom>
          <a:avLst/>
          <a:gdLst/>
          <a:ahLst/>
          <a:cxnLst/>
          <a:rect l="0" t="0" r="0" b="0"/>
          <a:pathLst>
            <a:path>
              <a:moveTo>
                <a:pt x="0" y="0"/>
              </a:moveTo>
              <a:lnTo>
                <a:pt x="0" y="760977"/>
              </a:lnTo>
              <a:lnTo>
                <a:pt x="133189" y="760977"/>
              </a:lnTo>
            </a:path>
          </a:pathLst>
        </a:custGeom>
        <a:noFill/>
        <a:ln w="12700" cap="flat" cmpd="sng" algn="ctr">
          <a:solidFill>
            <a:schemeClr val="accent6">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F9881C-A989-4AA0-A18D-CB4B440E9146}">
      <dsp:nvSpPr>
        <dsp:cNvPr id="0" name=""/>
        <dsp:cNvSpPr/>
      </dsp:nvSpPr>
      <dsp:spPr>
        <a:xfrm>
          <a:off x="6241874" y="812283"/>
          <a:ext cx="3503136" cy="185275"/>
        </a:xfrm>
        <a:custGeom>
          <a:avLst/>
          <a:gdLst/>
          <a:ahLst/>
          <a:cxnLst/>
          <a:rect l="0" t="0" r="0" b="0"/>
          <a:pathLst>
            <a:path>
              <a:moveTo>
                <a:pt x="0" y="0"/>
              </a:moveTo>
              <a:lnTo>
                <a:pt x="0" y="98963"/>
              </a:lnTo>
              <a:lnTo>
                <a:pt x="3503136" y="98963"/>
              </a:lnTo>
              <a:lnTo>
                <a:pt x="3503136" y="185275"/>
              </a:lnTo>
            </a:path>
          </a:pathLst>
        </a:custGeom>
        <a:noFill/>
        <a:ln w="12700" cap="flat" cmpd="sng" algn="ctr">
          <a:solidFill>
            <a:schemeClr val="accent6">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0B21C4-4BD0-476C-980D-21CCAF48A3A0}">
      <dsp:nvSpPr>
        <dsp:cNvPr id="0" name=""/>
        <dsp:cNvSpPr/>
      </dsp:nvSpPr>
      <dsp:spPr>
        <a:xfrm>
          <a:off x="7400242" y="1673995"/>
          <a:ext cx="372490" cy="1597308"/>
        </a:xfrm>
        <a:custGeom>
          <a:avLst/>
          <a:gdLst/>
          <a:ahLst/>
          <a:cxnLst/>
          <a:rect l="0" t="0" r="0" b="0"/>
          <a:pathLst>
            <a:path>
              <a:moveTo>
                <a:pt x="0" y="0"/>
              </a:moveTo>
              <a:lnTo>
                <a:pt x="0" y="1597308"/>
              </a:lnTo>
              <a:lnTo>
                <a:pt x="372490" y="1597308"/>
              </a:lnTo>
            </a:path>
          </a:pathLst>
        </a:custGeom>
        <a:noFill/>
        <a:ln w="12700" cap="flat" cmpd="sng" algn="ctr">
          <a:solidFill>
            <a:schemeClr val="accent6">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4A1781-10DF-4E02-8760-DD06F9F4D870}">
      <dsp:nvSpPr>
        <dsp:cNvPr id="0" name=""/>
        <dsp:cNvSpPr/>
      </dsp:nvSpPr>
      <dsp:spPr>
        <a:xfrm>
          <a:off x="7400242" y="1673995"/>
          <a:ext cx="271299" cy="648609"/>
        </a:xfrm>
        <a:custGeom>
          <a:avLst/>
          <a:gdLst/>
          <a:ahLst/>
          <a:cxnLst/>
          <a:rect l="0" t="0" r="0" b="0"/>
          <a:pathLst>
            <a:path>
              <a:moveTo>
                <a:pt x="0" y="0"/>
              </a:moveTo>
              <a:lnTo>
                <a:pt x="0" y="648609"/>
              </a:lnTo>
              <a:lnTo>
                <a:pt x="271299" y="648609"/>
              </a:lnTo>
            </a:path>
          </a:pathLst>
        </a:custGeom>
        <a:noFill/>
        <a:ln w="12700" cap="flat" cmpd="sng" algn="ctr">
          <a:solidFill>
            <a:schemeClr val="accent6">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57BC15-F03C-43BF-BDC0-CBBD8153DB8D}">
      <dsp:nvSpPr>
        <dsp:cNvPr id="0" name=""/>
        <dsp:cNvSpPr/>
      </dsp:nvSpPr>
      <dsp:spPr>
        <a:xfrm>
          <a:off x="6241874" y="812283"/>
          <a:ext cx="1784199" cy="249109"/>
        </a:xfrm>
        <a:custGeom>
          <a:avLst/>
          <a:gdLst/>
          <a:ahLst/>
          <a:cxnLst/>
          <a:rect l="0" t="0" r="0" b="0"/>
          <a:pathLst>
            <a:path>
              <a:moveTo>
                <a:pt x="0" y="0"/>
              </a:moveTo>
              <a:lnTo>
                <a:pt x="0" y="162797"/>
              </a:lnTo>
              <a:lnTo>
                <a:pt x="1784199" y="162797"/>
              </a:lnTo>
              <a:lnTo>
                <a:pt x="1784199" y="249109"/>
              </a:lnTo>
            </a:path>
          </a:pathLst>
        </a:custGeom>
        <a:noFill/>
        <a:ln w="12700" cap="flat" cmpd="sng" algn="ctr">
          <a:solidFill>
            <a:schemeClr val="accent6">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AC3BAF-5655-4B09-AD58-163B19684C3A}">
      <dsp:nvSpPr>
        <dsp:cNvPr id="0" name=""/>
        <dsp:cNvSpPr/>
      </dsp:nvSpPr>
      <dsp:spPr>
        <a:xfrm>
          <a:off x="5619452" y="2658448"/>
          <a:ext cx="471787" cy="1490204"/>
        </a:xfrm>
        <a:custGeom>
          <a:avLst/>
          <a:gdLst/>
          <a:ahLst/>
          <a:cxnLst/>
          <a:rect l="0" t="0" r="0" b="0"/>
          <a:pathLst>
            <a:path>
              <a:moveTo>
                <a:pt x="0" y="0"/>
              </a:moveTo>
              <a:lnTo>
                <a:pt x="0" y="1490204"/>
              </a:lnTo>
              <a:lnTo>
                <a:pt x="471787" y="1490204"/>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EEBCDA-2303-4C33-B989-B1F5EF2C61A5}">
      <dsp:nvSpPr>
        <dsp:cNvPr id="0" name=""/>
        <dsp:cNvSpPr/>
      </dsp:nvSpPr>
      <dsp:spPr>
        <a:xfrm>
          <a:off x="5619452" y="2658448"/>
          <a:ext cx="471779" cy="512908"/>
        </a:xfrm>
        <a:custGeom>
          <a:avLst/>
          <a:gdLst/>
          <a:ahLst/>
          <a:cxnLst/>
          <a:rect l="0" t="0" r="0" b="0"/>
          <a:pathLst>
            <a:path>
              <a:moveTo>
                <a:pt x="0" y="0"/>
              </a:moveTo>
              <a:lnTo>
                <a:pt x="0" y="512908"/>
              </a:lnTo>
              <a:lnTo>
                <a:pt x="471779" y="512908"/>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DCB4C2-4668-4252-8E83-BE64060C6167}">
      <dsp:nvSpPr>
        <dsp:cNvPr id="0" name=""/>
        <dsp:cNvSpPr/>
      </dsp:nvSpPr>
      <dsp:spPr>
        <a:xfrm>
          <a:off x="4170001" y="1795732"/>
          <a:ext cx="1921237" cy="126989"/>
        </a:xfrm>
        <a:custGeom>
          <a:avLst/>
          <a:gdLst/>
          <a:ahLst/>
          <a:cxnLst/>
          <a:rect l="0" t="0" r="0" b="0"/>
          <a:pathLst>
            <a:path>
              <a:moveTo>
                <a:pt x="0" y="0"/>
              </a:moveTo>
              <a:lnTo>
                <a:pt x="0" y="40677"/>
              </a:lnTo>
              <a:lnTo>
                <a:pt x="1921237" y="40677"/>
              </a:lnTo>
              <a:lnTo>
                <a:pt x="1921237" y="126989"/>
              </a:lnTo>
            </a:path>
          </a:pathLst>
        </a:custGeom>
        <a:noFill/>
        <a:ln w="12700" cap="flat" cmpd="sng" algn="ctr">
          <a:solidFill>
            <a:schemeClr val="accent6">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1DF4ED-46AB-4336-931C-52AEB0ED6805}">
      <dsp:nvSpPr>
        <dsp:cNvPr id="0" name=""/>
        <dsp:cNvSpPr/>
      </dsp:nvSpPr>
      <dsp:spPr>
        <a:xfrm>
          <a:off x="4170001" y="1795732"/>
          <a:ext cx="349903" cy="289939"/>
        </a:xfrm>
        <a:custGeom>
          <a:avLst/>
          <a:gdLst/>
          <a:ahLst/>
          <a:cxnLst/>
          <a:rect l="0" t="0" r="0" b="0"/>
          <a:pathLst>
            <a:path>
              <a:moveTo>
                <a:pt x="0" y="0"/>
              </a:moveTo>
              <a:lnTo>
                <a:pt x="0" y="203626"/>
              </a:lnTo>
              <a:lnTo>
                <a:pt x="349903" y="203626"/>
              </a:lnTo>
              <a:lnTo>
                <a:pt x="349903" y="289939"/>
              </a:lnTo>
            </a:path>
          </a:pathLst>
        </a:custGeom>
        <a:noFill/>
        <a:ln w="12700" cap="flat" cmpd="sng" algn="ctr">
          <a:solidFill>
            <a:schemeClr val="accent6">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08CB95-8991-4D87-A73B-E374ECEE1B10}">
      <dsp:nvSpPr>
        <dsp:cNvPr id="0" name=""/>
        <dsp:cNvSpPr/>
      </dsp:nvSpPr>
      <dsp:spPr>
        <a:xfrm>
          <a:off x="2191558" y="2619171"/>
          <a:ext cx="297059" cy="1321653"/>
        </a:xfrm>
        <a:custGeom>
          <a:avLst/>
          <a:gdLst/>
          <a:ahLst/>
          <a:cxnLst/>
          <a:rect l="0" t="0" r="0" b="0"/>
          <a:pathLst>
            <a:path>
              <a:moveTo>
                <a:pt x="0" y="0"/>
              </a:moveTo>
              <a:lnTo>
                <a:pt x="0" y="1321653"/>
              </a:lnTo>
              <a:lnTo>
                <a:pt x="297059" y="1321653"/>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0C33CA-6035-4B79-9913-D72C4BA54BE6}">
      <dsp:nvSpPr>
        <dsp:cNvPr id="0" name=""/>
        <dsp:cNvSpPr/>
      </dsp:nvSpPr>
      <dsp:spPr>
        <a:xfrm>
          <a:off x="2191558" y="2619171"/>
          <a:ext cx="258342" cy="563729"/>
        </a:xfrm>
        <a:custGeom>
          <a:avLst/>
          <a:gdLst/>
          <a:ahLst/>
          <a:cxnLst/>
          <a:rect l="0" t="0" r="0" b="0"/>
          <a:pathLst>
            <a:path>
              <a:moveTo>
                <a:pt x="0" y="0"/>
              </a:moveTo>
              <a:lnTo>
                <a:pt x="0" y="563729"/>
              </a:lnTo>
              <a:lnTo>
                <a:pt x="258342" y="563729"/>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0D216A-0DB5-48EB-A7DB-6255AD96C201}">
      <dsp:nvSpPr>
        <dsp:cNvPr id="0" name=""/>
        <dsp:cNvSpPr/>
      </dsp:nvSpPr>
      <dsp:spPr>
        <a:xfrm>
          <a:off x="2621304" y="1795732"/>
          <a:ext cx="1548697" cy="222360"/>
        </a:xfrm>
        <a:custGeom>
          <a:avLst/>
          <a:gdLst/>
          <a:ahLst/>
          <a:cxnLst/>
          <a:rect l="0" t="0" r="0" b="0"/>
          <a:pathLst>
            <a:path>
              <a:moveTo>
                <a:pt x="1548697" y="0"/>
              </a:moveTo>
              <a:lnTo>
                <a:pt x="1548697" y="136048"/>
              </a:lnTo>
              <a:lnTo>
                <a:pt x="0" y="136048"/>
              </a:lnTo>
              <a:lnTo>
                <a:pt x="0" y="222360"/>
              </a:lnTo>
            </a:path>
          </a:pathLst>
        </a:custGeom>
        <a:noFill/>
        <a:ln w="12700" cap="flat" cmpd="sng" algn="ctr">
          <a:solidFill>
            <a:schemeClr val="accent6">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CB3919-A7D8-41ED-9C03-886E2B856C1B}">
      <dsp:nvSpPr>
        <dsp:cNvPr id="0" name=""/>
        <dsp:cNvSpPr/>
      </dsp:nvSpPr>
      <dsp:spPr>
        <a:xfrm>
          <a:off x="4170001" y="812283"/>
          <a:ext cx="2071872" cy="247724"/>
        </a:xfrm>
        <a:custGeom>
          <a:avLst/>
          <a:gdLst/>
          <a:ahLst/>
          <a:cxnLst/>
          <a:rect l="0" t="0" r="0" b="0"/>
          <a:pathLst>
            <a:path>
              <a:moveTo>
                <a:pt x="2071872" y="0"/>
              </a:moveTo>
              <a:lnTo>
                <a:pt x="2071872" y="161412"/>
              </a:lnTo>
              <a:lnTo>
                <a:pt x="0" y="161412"/>
              </a:lnTo>
              <a:lnTo>
                <a:pt x="0" y="247724"/>
              </a:lnTo>
            </a:path>
          </a:pathLst>
        </a:custGeom>
        <a:noFill/>
        <a:ln w="12700" cap="flat" cmpd="sng" algn="ctr">
          <a:solidFill>
            <a:schemeClr val="accent6">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9123C0-FABF-4F3A-9E59-E3825E69380C}">
      <dsp:nvSpPr>
        <dsp:cNvPr id="0" name=""/>
        <dsp:cNvSpPr/>
      </dsp:nvSpPr>
      <dsp:spPr>
        <a:xfrm>
          <a:off x="692396" y="1665253"/>
          <a:ext cx="650508" cy="1179760"/>
        </a:xfrm>
        <a:custGeom>
          <a:avLst/>
          <a:gdLst/>
          <a:ahLst/>
          <a:cxnLst/>
          <a:rect l="0" t="0" r="0" b="0"/>
          <a:pathLst>
            <a:path>
              <a:moveTo>
                <a:pt x="0" y="0"/>
              </a:moveTo>
              <a:lnTo>
                <a:pt x="0" y="1093448"/>
              </a:lnTo>
              <a:lnTo>
                <a:pt x="650508" y="1093448"/>
              </a:lnTo>
              <a:lnTo>
                <a:pt x="650508" y="1179760"/>
              </a:lnTo>
            </a:path>
          </a:pathLst>
        </a:custGeom>
        <a:noFill/>
        <a:ln w="12700" cap="flat" cmpd="sng" algn="ctr">
          <a:solidFill>
            <a:schemeClr val="accent6">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0C6D01-15B1-436C-9EEA-834A2C0FB7D6}">
      <dsp:nvSpPr>
        <dsp:cNvPr id="0" name=""/>
        <dsp:cNvSpPr/>
      </dsp:nvSpPr>
      <dsp:spPr>
        <a:xfrm>
          <a:off x="692396" y="1665253"/>
          <a:ext cx="494221" cy="270975"/>
        </a:xfrm>
        <a:custGeom>
          <a:avLst/>
          <a:gdLst/>
          <a:ahLst/>
          <a:cxnLst/>
          <a:rect l="0" t="0" r="0" b="0"/>
          <a:pathLst>
            <a:path>
              <a:moveTo>
                <a:pt x="0" y="0"/>
              </a:moveTo>
              <a:lnTo>
                <a:pt x="0" y="184662"/>
              </a:lnTo>
              <a:lnTo>
                <a:pt x="494221" y="184662"/>
              </a:lnTo>
              <a:lnTo>
                <a:pt x="494221" y="270975"/>
              </a:lnTo>
            </a:path>
          </a:pathLst>
        </a:custGeom>
        <a:noFill/>
        <a:ln w="12700" cap="flat" cmpd="sng" algn="ctr">
          <a:solidFill>
            <a:schemeClr val="accent6">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2D1866-018C-412E-98BD-9585EC49B508}">
      <dsp:nvSpPr>
        <dsp:cNvPr id="0" name=""/>
        <dsp:cNvSpPr/>
      </dsp:nvSpPr>
      <dsp:spPr>
        <a:xfrm>
          <a:off x="692396" y="812283"/>
          <a:ext cx="5549477" cy="185271"/>
        </a:xfrm>
        <a:custGeom>
          <a:avLst/>
          <a:gdLst/>
          <a:ahLst/>
          <a:cxnLst/>
          <a:rect l="0" t="0" r="0" b="0"/>
          <a:pathLst>
            <a:path>
              <a:moveTo>
                <a:pt x="5549477" y="0"/>
              </a:moveTo>
              <a:lnTo>
                <a:pt x="5549477" y="98959"/>
              </a:lnTo>
              <a:lnTo>
                <a:pt x="0" y="98959"/>
              </a:lnTo>
              <a:lnTo>
                <a:pt x="0" y="185271"/>
              </a:lnTo>
            </a:path>
          </a:pathLst>
        </a:custGeom>
        <a:noFill/>
        <a:ln w="12700" cap="flat" cmpd="sng" algn="ctr">
          <a:solidFill>
            <a:schemeClr val="accent6">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DDC759-2AAE-4092-AD80-83ADF2B327CC}">
      <dsp:nvSpPr>
        <dsp:cNvPr id="0" name=""/>
        <dsp:cNvSpPr/>
      </dsp:nvSpPr>
      <dsp:spPr>
        <a:xfrm>
          <a:off x="5139293" y="401272"/>
          <a:ext cx="2205161" cy="411010"/>
        </a:xfrm>
        <a:prstGeom prst="rect">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kern="1200" dirty="0"/>
            <a:t>Subsistema de transporte</a:t>
          </a:r>
        </a:p>
      </dsp:txBody>
      <dsp:txXfrm>
        <a:off x="5139293" y="401272"/>
        <a:ext cx="2205161" cy="411010"/>
      </dsp:txXfrm>
    </dsp:sp>
    <dsp:sp modelId="{A8927916-F2D0-47DA-84EE-381D0F493689}">
      <dsp:nvSpPr>
        <dsp:cNvPr id="0" name=""/>
        <dsp:cNvSpPr/>
      </dsp:nvSpPr>
      <dsp:spPr>
        <a:xfrm>
          <a:off x="0" y="997554"/>
          <a:ext cx="1384793" cy="667698"/>
        </a:xfrm>
        <a:prstGeom prst="rect">
          <a:avLst/>
        </a:prstGeom>
        <a:solidFill>
          <a:schemeClr val="accent6">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kern="1200" dirty="0"/>
            <a:t>Transporte no motorizado</a:t>
          </a:r>
        </a:p>
      </dsp:txBody>
      <dsp:txXfrm>
        <a:off x="0" y="997554"/>
        <a:ext cx="1384793" cy="667698"/>
      </dsp:txXfrm>
    </dsp:sp>
    <dsp:sp modelId="{DDDDA322-C28B-422F-BD90-9CB3BCA2CCE4}">
      <dsp:nvSpPr>
        <dsp:cNvPr id="0" name=""/>
        <dsp:cNvSpPr/>
      </dsp:nvSpPr>
      <dsp:spPr>
        <a:xfrm>
          <a:off x="660512" y="1936228"/>
          <a:ext cx="1052211" cy="560474"/>
        </a:xfrm>
        <a:prstGeom prst="rect">
          <a:avLst/>
        </a:prstGeom>
        <a:solidFill>
          <a:schemeClr val="accent6">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kern="1200" dirty="0"/>
            <a:t>Red peatonal</a:t>
          </a:r>
        </a:p>
      </dsp:txBody>
      <dsp:txXfrm>
        <a:off x="660512" y="1936228"/>
        <a:ext cx="1052211" cy="560474"/>
      </dsp:txXfrm>
    </dsp:sp>
    <dsp:sp modelId="{FE900A08-B68B-442A-869F-A6BE5C106098}">
      <dsp:nvSpPr>
        <dsp:cNvPr id="0" name=""/>
        <dsp:cNvSpPr/>
      </dsp:nvSpPr>
      <dsp:spPr>
        <a:xfrm>
          <a:off x="715670" y="2845013"/>
          <a:ext cx="1254469" cy="654012"/>
        </a:xfrm>
        <a:prstGeom prst="rect">
          <a:avLst/>
        </a:prstGeom>
        <a:solidFill>
          <a:schemeClr val="accent6">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kern="1200" dirty="0"/>
            <a:t>Red de ciclo infraestructura</a:t>
          </a:r>
        </a:p>
      </dsp:txBody>
      <dsp:txXfrm>
        <a:off x="715670" y="2845013"/>
        <a:ext cx="1254469" cy="654012"/>
      </dsp:txXfrm>
    </dsp:sp>
    <dsp:sp modelId="{BC33F12F-4BF6-4626-9BCA-D6C1CB19F178}">
      <dsp:nvSpPr>
        <dsp:cNvPr id="0" name=""/>
        <dsp:cNvSpPr/>
      </dsp:nvSpPr>
      <dsp:spPr>
        <a:xfrm>
          <a:off x="3340044" y="1060007"/>
          <a:ext cx="1659915" cy="735725"/>
        </a:xfrm>
        <a:prstGeom prst="rect">
          <a:avLst/>
        </a:prstGeom>
        <a:solidFill>
          <a:schemeClr val="accent6">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kern="1200" dirty="0"/>
            <a:t>Transporte público de pasajeros</a:t>
          </a:r>
        </a:p>
      </dsp:txBody>
      <dsp:txXfrm>
        <a:off x="3340044" y="1060007"/>
        <a:ext cx="1659915" cy="735725"/>
      </dsp:txXfrm>
    </dsp:sp>
    <dsp:sp modelId="{79C162E2-8C6B-455B-A379-D40E05D9C1B6}">
      <dsp:nvSpPr>
        <dsp:cNvPr id="0" name=""/>
        <dsp:cNvSpPr/>
      </dsp:nvSpPr>
      <dsp:spPr>
        <a:xfrm>
          <a:off x="2084121" y="2018093"/>
          <a:ext cx="1074365" cy="601078"/>
        </a:xfrm>
        <a:prstGeom prst="rect">
          <a:avLst/>
        </a:prstGeom>
        <a:solidFill>
          <a:schemeClr val="accent6">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kern="1200" dirty="0"/>
            <a:t>Transporte urbano</a:t>
          </a:r>
        </a:p>
      </dsp:txBody>
      <dsp:txXfrm>
        <a:off x="2084121" y="2018093"/>
        <a:ext cx="1074365" cy="601078"/>
      </dsp:txXfrm>
    </dsp:sp>
    <dsp:sp modelId="{AAA2E3F1-0F6F-43E3-9F59-1B4B286CF6F7}">
      <dsp:nvSpPr>
        <dsp:cNvPr id="0" name=""/>
        <dsp:cNvSpPr/>
      </dsp:nvSpPr>
      <dsp:spPr>
        <a:xfrm>
          <a:off x="2449900" y="2882362"/>
          <a:ext cx="1074365" cy="601078"/>
        </a:xfrm>
        <a:prstGeom prst="rect">
          <a:avLst/>
        </a:prstGeom>
        <a:solidFill>
          <a:schemeClr val="accent6">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kern="1200" dirty="0"/>
            <a:t>masivo</a:t>
          </a:r>
        </a:p>
      </dsp:txBody>
      <dsp:txXfrm>
        <a:off x="2449900" y="2882362"/>
        <a:ext cx="1074365" cy="601078"/>
      </dsp:txXfrm>
    </dsp:sp>
    <dsp:sp modelId="{19632995-5FD1-425C-A9D3-A1CEEAE37A3A}">
      <dsp:nvSpPr>
        <dsp:cNvPr id="0" name=""/>
        <dsp:cNvSpPr/>
      </dsp:nvSpPr>
      <dsp:spPr>
        <a:xfrm>
          <a:off x="2488617" y="3640286"/>
          <a:ext cx="1074365" cy="601078"/>
        </a:xfrm>
        <a:prstGeom prst="rect">
          <a:avLst/>
        </a:prstGeom>
        <a:solidFill>
          <a:schemeClr val="accent6">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kern="1200" dirty="0"/>
            <a:t>zonal</a:t>
          </a:r>
        </a:p>
      </dsp:txBody>
      <dsp:txXfrm>
        <a:off x="2488617" y="3640286"/>
        <a:ext cx="1074365" cy="601078"/>
      </dsp:txXfrm>
    </dsp:sp>
    <dsp:sp modelId="{CDD5B846-79B8-4231-B601-FC080DDEB37F}">
      <dsp:nvSpPr>
        <dsp:cNvPr id="0" name=""/>
        <dsp:cNvSpPr/>
      </dsp:nvSpPr>
      <dsp:spPr>
        <a:xfrm>
          <a:off x="3806144" y="2085672"/>
          <a:ext cx="1427521" cy="1117973"/>
        </a:xfrm>
        <a:prstGeom prst="rect">
          <a:avLst/>
        </a:prstGeom>
        <a:solidFill>
          <a:schemeClr val="accent6">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kern="1200" dirty="0"/>
            <a:t>Infraestructuras soporte (terminales, patios, paraderos)</a:t>
          </a:r>
        </a:p>
      </dsp:txBody>
      <dsp:txXfrm>
        <a:off x="3806144" y="2085672"/>
        <a:ext cx="1427521" cy="1117973"/>
      </dsp:txXfrm>
    </dsp:sp>
    <dsp:sp modelId="{2595E6AB-6E33-4494-81F7-226ACD2C605D}">
      <dsp:nvSpPr>
        <dsp:cNvPr id="0" name=""/>
        <dsp:cNvSpPr/>
      </dsp:nvSpPr>
      <dsp:spPr>
        <a:xfrm>
          <a:off x="5501505" y="1922722"/>
          <a:ext cx="1179468" cy="735725"/>
        </a:xfrm>
        <a:prstGeom prst="rect">
          <a:avLst/>
        </a:prstGeom>
        <a:solidFill>
          <a:schemeClr val="accent6">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kern="1200" dirty="0"/>
            <a:t>Transporte regional</a:t>
          </a:r>
        </a:p>
      </dsp:txBody>
      <dsp:txXfrm>
        <a:off x="5501505" y="1922722"/>
        <a:ext cx="1179468" cy="735725"/>
      </dsp:txXfrm>
    </dsp:sp>
    <dsp:sp modelId="{964F35D3-9DC2-4312-9E94-81E94C1A8A11}">
      <dsp:nvSpPr>
        <dsp:cNvPr id="0" name=""/>
        <dsp:cNvSpPr/>
      </dsp:nvSpPr>
      <dsp:spPr>
        <a:xfrm>
          <a:off x="6091231" y="2803493"/>
          <a:ext cx="1179468" cy="735725"/>
        </a:xfrm>
        <a:prstGeom prst="rect">
          <a:avLst/>
        </a:prstGeom>
        <a:solidFill>
          <a:schemeClr val="accent6">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kern="1200" dirty="0"/>
            <a:t>corredores</a:t>
          </a:r>
        </a:p>
      </dsp:txBody>
      <dsp:txXfrm>
        <a:off x="6091231" y="2803493"/>
        <a:ext cx="1179468" cy="735725"/>
      </dsp:txXfrm>
    </dsp:sp>
    <dsp:sp modelId="{3FA0D79F-BF28-48CE-9D65-3FCF51F61300}">
      <dsp:nvSpPr>
        <dsp:cNvPr id="0" name=""/>
        <dsp:cNvSpPr/>
      </dsp:nvSpPr>
      <dsp:spPr>
        <a:xfrm>
          <a:off x="6091239" y="3780790"/>
          <a:ext cx="1179468" cy="735725"/>
        </a:xfrm>
        <a:prstGeom prst="rect">
          <a:avLst/>
        </a:prstGeom>
        <a:solidFill>
          <a:schemeClr val="accent6">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CO" sz="1500" kern="1200" dirty="0"/>
            <a:t>Infraestructura de intercambio</a:t>
          </a:r>
        </a:p>
      </dsp:txBody>
      <dsp:txXfrm>
        <a:off x="6091239" y="3780790"/>
        <a:ext cx="1179468" cy="735725"/>
      </dsp:txXfrm>
    </dsp:sp>
    <dsp:sp modelId="{B53B836F-334C-42DE-9317-C4EF14AC3F28}">
      <dsp:nvSpPr>
        <dsp:cNvPr id="0" name=""/>
        <dsp:cNvSpPr/>
      </dsp:nvSpPr>
      <dsp:spPr>
        <a:xfrm>
          <a:off x="7243785" y="1061392"/>
          <a:ext cx="1564577" cy="612602"/>
        </a:xfrm>
        <a:prstGeom prst="rect">
          <a:avLst/>
        </a:prstGeom>
        <a:solidFill>
          <a:schemeClr val="accent6">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kern="1200" dirty="0"/>
            <a:t>Transporte de carga y mercancías</a:t>
          </a:r>
        </a:p>
      </dsp:txBody>
      <dsp:txXfrm>
        <a:off x="7243785" y="1061392"/>
        <a:ext cx="1564577" cy="612602"/>
      </dsp:txXfrm>
    </dsp:sp>
    <dsp:sp modelId="{8274ACD7-135F-4866-B7F8-7A1C9EA60144}">
      <dsp:nvSpPr>
        <dsp:cNvPr id="0" name=""/>
        <dsp:cNvSpPr/>
      </dsp:nvSpPr>
      <dsp:spPr>
        <a:xfrm>
          <a:off x="7671542" y="1959865"/>
          <a:ext cx="1208913" cy="725478"/>
        </a:xfrm>
        <a:prstGeom prst="rect">
          <a:avLst/>
        </a:prstGeom>
        <a:solidFill>
          <a:schemeClr val="accent6">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kern="1200" dirty="0"/>
            <a:t>Corredores de carga</a:t>
          </a:r>
        </a:p>
      </dsp:txBody>
      <dsp:txXfrm>
        <a:off x="7671542" y="1959865"/>
        <a:ext cx="1208913" cy="725478"/>
      </dsp:txXfrm>
    </dsp:sp>
    <dsp:sp modelId="{BD15191E-3169-45F2-B18E-EFA467398954}">
      <dsp:nvSpPr>
        <dsp:cNvPr id="0" name=""/>
        <dsp:cNvSpPr/>
      </dsp:nvSpPr>
      <dsp:spPr>
        <a:xfrm>
          <a:off x="7772733" y="2908564"/>
          <a:ext cx="1208913" cy="725478"/>
        </a:xfrm>
        <a:prstGeom prst="rect">
          <a:avLst/>
        </a:prstGeom>
        <a:solidFill>
          <a:schemeClr val="accent6">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kern="1200" dirty="0"/>
            <a:t>Zonas de actividad logística</a:t>
          </a:r>
        </a:p>
      </dsp:txBody>
      <dsp:txXfrm>
        <a:off x="7772733" y="2908564"/>
        <a:ext cx="1208913" cy="725478"/>
      </dsp:txXfrm>
    </dsp:sp>
    <dsp:sp modelId="{C66363A3-8521-4216-8202-A92F0D6DCDF5}">
      <dsp:nvSpPr>
        <dsp:cNvPr id="0" name=""/>
        <dsp:cNvSpPr/>
      </dsp:nvSpPr>
      <dsp:spPr>
        <a:xfrm>
          <a:off x="8996186" y="997558"/>
          <a:ext cx="1497648" cy="637103"/>
        </a:xfrm>
        <a:prstGeom prst="rect">
          <a:avLst/>
        </a:prstGeom>
        <a:solidFill>
          <a:schemeClr val="accent6">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kern="1200" dirty="0"/>
            <a:t>Red de estacionamientos</a:t>
          </a:r>
        </a:p>
      </dsp:txBody>
      <dsp:txXfrm>
        <a:off x="8996186" y="997558"/>
        <a:ext cx="1497648" cy="637103"/>
      </dsp:txXfrm>
    </dsp:sp>
    <dsp:sp modelId="{F7034304-FFF2-4DEF-87B5-143ACF8FD088}">
      <dsp:nvSpPr>
        <dsp:cNvPr id="0" name=""/>
        <dsp:cNvSpPr/>
      </dsp:nvSpPr>
      <dsp:spPr>
        <a:xfrm>
          <a:off x="9279140" y="2023054"/>
          <a:ext cx="1387793" cy="745170"/>
        </a:xfrm>
        <a:prstGeom prst="rect">
          <a:avLst/>
        </a:prstGeom>
        <a:solidFill>
          <a:schemeClr val="accent6">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kern="1200" dirty="0"/>
            <a:t>Estacionamiento en vía</a:t>
          </a:r>
        </a:p>
      </dsp:txBody>
      <dsp:txXfrm>
        <a:off x="9279140" y="2023054"/>
        <a:ext cx="1387793" cy="745170"/>
      </dsp:txXfrm>
    </dsp:sp>
    <dsp:sp modelId="{F69AA8D8-205C-42EE-A7EE-313F3CE28955}">
      <dsp:nvSpPr>
        <dsp:cNvPr id="0" name=""/>
        <dsp:cNvSpPr/>
      </dsp:nvSpPr>
      <dsp:spPr>
        <a:xfrm>
          <a:off x="9298918" y="2963808"/>
          <a:ext cx="1309093" cy="745170"/>
        </a:xfrm>
        <a:prstGeom prst="rect">
          <a:avLst/>
        </a:prstGeom>
        <a:solidFill>
          <a:schemeClr val="accent6">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kern="1200" dirty="0"/>
            <a:t>Estacionamiento fuera de vía</a:t>
          </a:r>
        </a:p>
      </dsp:txBody>
      <dsp:txXfrm>
        <a:off x="9298918" y="2963808"/>
        <a:ext cx="1309093" cy="745170"/>
      </dsp:txXfrm>
    </dsp:sp>
    <dsp:sp modelId="{416F80B3-7F62-44CF-9A02-459936C42BA1}">
      <dsp:nvSpPr>
        <dsp:cNvPr id="0" name=""/>
        <dsp:cNvSpPr/>
      </dsp:nvSpPr>
      <dsp:spPr>
        <a:xfrm>
          <a:off x="10567742" y="1044956"/>
          <a:ext cx="1497648" cy="637103"/>
        </a:xfrm>
        <a:prstGeom prst="rect">
          <a:avLst/>
        </a:prstGeom>
        <a:solidFill>
          <a:schemeClr val="accent6">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kern="1200" dirty="0"/>
            <a:t>Transporte individual</a:t>
          </a:r>
        </a:p>
      </dsp:txBody>
      <dsp:txXfrm>
        <a:off x="10567742" y="1044956"/>
        <a:ext cx="1497648" cy="637103"/>
      </dsp:txXfrm>
    </dsp:sp>
    <dsp:sp modelId="{233D10E3-FCBA-4DF4-AE6F-4C790E3FD643}">
      <dsp:nvSpPr>
        <dsp:cNvPr id="0" name=""/>
        <dsp:cNvSpPr/>
      </dsp:nvSpPr>
      <dsp:spPr>
        <a:xfrm>
          <a:off x="10813255" y="2044279"/>
          <a:ext cx="1252135" cy="637103"/>
        </a:xfrm>
        <a:prstGeom prst="rect">
          <a:avLst/>
        </a:prstGeom>
        <a:solidFill>
          <a:schemeClr val="accent6">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kern="1200" dirty="0"/>
            <a:t>privado</a:t>
          </a:r>
        </a:p>
      </dsp:txBody>
      <dsp:txXfrm>
        <a:off x="10813255" y="2044279"/>
        <a:ext cx="1252135" cy="637103"/>
      </dsp:txXfrm>
    </dsp:sp>
    <dsp:sp modelId="{6B418693-A4E1-429D-ACAC-E108CFD9EADF}">
      <dsp:nvSpPr>
        <dsp:cNvPr id="0" name=""/>
        <dsp:cNvSpPr/>
      </dsp:nvSpPr>
      <dsp:spPr>
        <a:xfrm>
          <a:off x="10836823" y="2794755"/>
          <a:ext cx="1228567" cy="637103"/>
        </a:xfrm>
        <a:prstGeom prst="rect">
          <a:avLst/>
        </a:prstGeom>
        <a:solidFill>
          <a:schemeClr val="accent6">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kern="1200" dirty="0"/>
            <a:t>publico</a:t>
          </a:r>
        </a:p>
      </dsp:txBody>
      <dsp:txXfrm>
        <a:off x="10836823" y="2794755"/>
        <a:ext cx="1228567" cy="637103"/>
      </dsp:txXfrm>
    </dsp:sp>
    <dsp:sp modelId="{A29677A5-4B78-4C82-92A6-8C15AC1EAD58}">
      <dsp:nvSpPr>
        <dsp:cNvPr id="0" name=""/>
        <dsp:cNvSpPr/>
      </dsp:nvSpPr>
      <dsp:spPr>
        <a:xfrm>
          <a:off x="10836823" y="3474139"/>
          <a:ext cx="1228567" cy="637103"/>
        </a:xfrm>
        <a:prstGeom prst="rect">
          <a:avLst/>
        </a:prstGeom>
        <a:solidFill>
          <a:schemeClr val="accent6">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O" sz="1600" kern="1200" dirty="0"/>
            <a:t>De</a:t>
          </a:r>
          <a:r>
            <a:rPr lang="es-CO" sz="1600" kern="1200" baseline="0" dirty="0"/>
            <a:t> movilidad personal</a:t>
          </a:r>
          <a:endParaRPr lang="es-CO" sz="1600" kern="1200" dirty="0"/>
        </a:p>
      </dsp:txBody>
      <dsp:txXfrm>
        <a:off x="10836823" y="3474139"/>
        <a:ext cx="1228567" cy="6371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3FACF-5535-495E-A5C3-8E7843970767}">
      <dsp:nvSpPr>
        <dsp:cNvPr id="0" name=""/>
        <dsp:cNvSpPr/>
      </dsp:nvSpPr>
      <dsp:spPr>
        <a:xfrm>
          <a:off x="902969" y="35"/>
          <a:ext cx="1921520" cy="768608"/>
        </a:xfrm>
        <a:prstGeom prst="chevron">
          <a:avLst/>
        </a:prstGeom>
        <a:solidFill>
          <a:srgbClr val="879225"/>
        </a:solidFill>
        <a:ln w="12700" cap="flat" cmpd="sng" algn="ctr">
          <a:solidFill>
            <a:srgbClr val="87922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s-CO" sz="1100" kern="1200" dirty="0">
              <a:latin typeface="Arial Black" panose="020B0A04020102020204" pitchFamily="34" charset="0"/>
            </a:rPr>
            <a:t>Pobreza de tiempo</a:t>
          </a:r>
          <a:endParaRPr lang="es-CO" sz="1100" kern="1200" dirty="0"/>
        </a:p>
      </dsp:txBody>
      <dsp:txXfrm>
        <a:off x="1287273" y="35"/>
        <a:ext cx="1152912" cy="768608"/>
      </dsp:txXfrm>
    </dsp:sp>
    <dsp:sp modelId="{329B9BA4-6FCD-4CE1-9E85-AB793EF2E217}">
      <dsp:nvSpPr>
        <dsp:cNvPr id="0" name=""/>
        <dsp:cNvSpPr/>
      </dsp:nvSpPr>
      <dsp:spPr>
        <a:xfrm>
          <a:off x="2574692" y="65367"/>
          <a:ext cx="5517249" cy="637944"/>
        </a:xfrm>
        <a:prstGeom prst="chevron">
          <a:avLst/>
        </a:prstGeom>
        <a:solidFill>
          <a:srgbClr val="C8D423">
            <a:alpha val="90000"/>
          </a:srgbClr>
        </a:solidFill>
        <a:ln w="12700" cap="flat" cmpd="sng" algn="ctr">
          <a:solidFill>
            <a:srgbClr val="C8D423">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s-CO" sz="1500" kern="1200" dirty="0">
              <a:latin typeface="Arial" panose="020B0604020202020204" pitchFamily="34" charset="0"/>
              <a:cs typeface="Arial" panose="020B0604020202020204" pitchFamily="34" charset="0"/>
            </a:rPr>
            <a:t>Al tener los servicios asociados a focos de transporte, se disminuyen tiempos de viaje </a:t>
          </a:r>
        </a:p>
      </dsp:txBody>
      <dsp:txXfrm>
        <a:off x="2893664" y="65367"/>
        <a:ext cx="4879305" cy="637944"/>
      </dsp:txXfrm>
    </dsp:sp>
    <dsp:sp modelId="{28749CBB-A919-455E-8508-0177D6422648}">
      <dsp:nvSpPr>
        <dsp:cNvPr id="0" name=""/>
        <dsp:cNvSpPr/>
      </dsp:nvSpPr>
      <dsp:spPr>
        <a:xfrm>
          <a:off x="902969" y="876248"/>
          <a:ext cx="1921520" cy="768608"/>
        </a:xfrm>
        <a:prstGeom prst="chevron">
          <a:avLst/>
        </a:prstGeom>
        <a:solidFill>
          <a:srgbClr val="879225"/>
        </a:solidFill>
        <a:ln w="12700" cap="flat" cmpd="sng" algn="ctr">
          <a:solidFill>
            <a:srgbClr val="87922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s-CO" sz="1100" kern="1200" dirty="0">
              <a:latin typeface="Arial Black" panose="020B0A04020102020204" pitchFamily="34" charset="0"/>
            </a:rPr>
            <a:t>Autonomía económica</a:t>
          </a:r>
        </a:p>
      </dsp:txBody>
      <dsp:txXfrm>
        <a:off x="1287273" y="876248"/>
        <a:ext cx="1152912" cy="768608"/>
      </dsp:txXfrm>
    </dsp:sp>
    <dsp:sp modelId="{DE4CFAEA-5CB4-4F30-8B22-2F53D209801B}">
      <dsp:nvSpPr>
        <dsp:cNvPr id="0" name=""/>
        <dsp:cNvSpPr/>
      </dsp:nvSpPr>
      <dsp:spPr>
        <a:xfrm>
          <a:off x="2574692" y="921268"/>
          <a:ext cx="5517249" cy="637944"/>
        </a:xfrm>
        <a:prstGeom prst="chevron">
          <a:avLst/>
        </a:prstGeom>
        <a:solidFill>
          <a:srgbClr val="C8D423">
            <a:alpha val="90000"/>
          </a:srgbClr>
        </a:solidFill>
        <a:ln w="12700" cap="flat" cmpd="sng" algn="ctr">
          <a:solidFill>
            <a:srgbClr val="C8D423">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s-CO" sz="1500" kern="1200" dirty="0">
              <a:latin typeface="Arial" panose="020B0604020202020204" pitchFamily="34" charset="0"/>
              <a:cs typeface="Arial" panose="020B0604020202020204" pitchFamily="34" charset="0"/>
            </a:rPr>
            <a:t>Abre la posibilidad de personas asociadas al cuidado de acceder a ofertas laborales en nuevos sitios de atracción </a:t>
          </a:r>
        </a:p>
      </dsp:txBody>
      <dsp:txXfrm>
        <a:off x="2893664" y="921268"/>
        <a:ext cx="4879305" cy="637944"/>
      </dsp:txXfrm>
    </dsp:sp>
    <dsp:sp modelId="{05EE129C-E33A-4A27-A78F-1FC0134CF5D9}">
      <dsp:nvSpPr>
        <dsp:cNvPr id="0" name=""/>
        <dsp:cNvSpPr/>
      </dsp:nvSpPr>
      <dsp:spPr>
        <a:xfrm>
          <a:off x="902969" y="1752462"/>
          <a:ext cx="1921520" cy="768608"/>
        </a:xfrm>
        <a:prstGeom prst="chevron">
          <a:avLst/>
        </a:prstGeom>
        <a:solidFill>
          <a:srgbClr val="879225"/>
        </a:solidFill>
        <a:ln w="12700" cap="flat" cmpd="sng" algn="ctr">
          <a:solidFill>
            <a:srgbClr val="87922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s-CO" sz="1100" kern="1200" dirty="0">
              <a:latin typeface="Arial Black" panose="020B0A04020102020204" pitchFamily="34" charset="0"/>
            </a:rPr>
            <a:t>Seguridad personal y vial</a:t>
          </a:r>
        </a:p>
      </dsp:txBody>
      <dsp:txXfrm>
        <a:off x="1287273" y="1752462"/>
        <a:ext cx="1152912" cy="768608"/>
      </dsp:txXfrm>
    </dsp:sp>
    <dsp:sp modelId="{6209B813-C66A-4EF0-B672-72D4D8E2C00D}">
      <dsp:nvSpPr>
        <dsp:cNvPr id="0" name=""/>
        <dsp:cNvSpPr/>
      </dsp:nvSpPr>
      <dsp:spPr>
        <a:xfrm>
          <a:off x="2574692" y="1817793"/>
          <a:ext cx="5517249" cy="637944"/>
        </a:xfrm>
        <a:prstGeom prst="chevron">
          <a:avLst/>
        </a:prstGeom>
        <a:solidFill>
          <a:srgbClr val="C8D423">
            <a:alpha val="90000"/>
          </a:srgbClr>
        </a:solidFill>
        <a:ln w="12700" cap="flat" cmpd="sng" algn="ctr">
          <a:solidFill>
            <a:srgbClr val="C8D423">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s-CO" sz="1500" kern="1200" dirty="0">
              <a:latin typeface="Arial" panose="020B0604020202020204" pitchFamily="34" charset="0"/>
              <a:cs typeface="Arial" panose="020B0604020202020204" pitchFamily="34" charset="0"/>
            </a:rPr>
            <a:t>El espacio público está pensado para estos roles, disminuyendo potencialmente exposición a riesgos de Seguridad Vial</a:t>
          </a:r>
        </a:p>
      </dsp:txBody>
      <dsp:txXfrm>
        <a:off x="2893664" y="1817793"/>
        <a:ext cx="4879305" cy="637944"/>
      </dsp:txXfrm>
    </dsp:sp>
    <dsp:sp modelId="{66289E04-C697-4E61-B637-9F081B9F133E}">
      <dsp:nvSpPr>
        <dsp:cNvPr id="0" name=""/>
        <dsp:cNvSpPr/>
      </dsp:nvSpPr>
      <dsp:spPr>
        <a:xfrm>
          <a:off x="902969" y="2628675"/>
          <a:ext cx="1921520" cy="768608"/>
        </a:xfrm>
        <a:prstGeom prst="chevron">
          <a:avLst/>
        </a:prstGeom>
        <a:solidFill>
          <a:srgbClr val="879225"/>
        </a:solidFill>
        <a:ln w="12700" cap="flat" cmpd="sng" algn="ctr">
          <a:solidFill>
            <a:srgbClr val="87922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s-CO" sz="1100" kern="1200" dirty="0">
              <a:latin typeface="Arial Black" panose="020B0A04020102020204" pitchFamily="34" charset="0"/>
            </a:rPr>
            <a:t>Inter-</a:t>
          </a:r>
        </a:p>
        <a:p>
          <a:pPr marL="0" lvl="0" indent="0" algn="ctr" defTabSz="488950">
            <a:lnSpc>
              <a:spcPct val="90000"/>
            </a:lnSpc>
            <a:spcBef>
              <a:spcPct val="0"/>
            </a:spcBef>
            <a:spcAft>
              <a:spcPct val="35000"/>
            </a:spcAft>
            <a:buNone/>
          </a:pPr>
          <a:r>
            <a:rPr lang="es-CO" sz="1100" kern="1200" dirty="0" err="1">
              <a:latin typeface="Arial Black" panose="020B0A04020102020204" pitchFamily="34" charset="0"/>
            </a:rPr>
            <a:t>Seccionalidad</a:t>
          </a:r>
          <a:endParaRPr lang="es-CO" sz="1100" kern="1200" dirty="0">
            <a:latin typeface="Arial Black" panose="020B0A04020102020204" pitchFamily="34" charset="0"/>
          </a:endParaRPr>
        </a:p>
      </dsp:txBody>
      <dsp:txXfrm>
        <a:off x="1287273" y="2628675"/>
        <a:ext cx="1152912" cy="768608"/>
      </dsp:txXfrm>
    </dsp:sp>
    <dsp:sp modelId="{B6DC9B86-E697-45E5-B1F4-B0B9A62C6818}">
      <dsp:nvSpPr>
        <dsp:cNvPr id="0" name=""/>
        <dsp:cNvSpPr/>
      </dsp:nvSpPr>
      <dsp:spPr>
        <a:xfrm>
          <a:off x="2574692" y="2694007"/>
          <a:ext cx="5517249" cy="637944"/>
        </a:xfrm>
        <a:prstGeom prst="chevron">
          <a:avLst/>
        </a:prstGeom>
        <a:solidFill>
          <a:srgbClr val="C8D423">
            <a:alpha val="90000"/>
          </a:srgbClr>
        </a:solidFill>
        <a:ln w="12700" cap="flat" cmpd="sng" algn="ctr">
          <a:solidFill>
            <a:srgbClr val="C8D423">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s-CO" sz="1500" kern="1200" dirty="0">
              <a:latin typeface="Arial" panose="020B0604020202020204" pitchFamily="34" charset="0"/>
              <a:cs typeface="Arial" panose="020B0604020202020204" pitchFamily="34" charset="0"/>
            </a:rPr>
            <a:t>Aunque el tomo desarrolla lineamientos hacia la ruralidad, desde SDM no tendría impacto en la interseccionalidad de manera específica</a:t>
          </a:r>
        </a:p>
      </dsp:txBody>
      <dsp:txXfrm>
        <a:off x="2893664" y="2694007"/>
        <a:ext cx="4879305" cy="637944"/>
      </dsp:txXfrm>
    </dsp:sp>
    <dsp:sp modelId="{F85ACDCB-C18D-40FE-A1A8-3BA93F67B9B8}">
      <dsp:nvSpPr>
        <dsp:cNvPr id="0" name=""/>
        <dsp:cNvSpPr/>
      </dsp:nvSpPr>
      <dsp:spPr>
        <a:xfrm>
          <a:off x="902969" y="3504888"/>
          <a:ext cx="1921520" cy="768608"/>
        </a:xfrm>
        <a:prstGeom prst="chevron">
          <a:avLst/>
        </a:prstGeom>
        <a:solidFill>
          <a:srgbClr val="879225"/>
        </a:solidFill>
        <a:ln w="12700" cap="flat" cmpd="sng" algn="ctr">
          <a:solidFill>
            <a:srgbClr val="87922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s-CO" sz="1100" kern="1200" dirty="0">
              <a:latin typeface="Arial Black" panose="020B0A04020102020204" pitchFamily="34" charset="0"/>
            </a:rPr>
            <a:t>Autonomía de decisiones</a:t>
          </a:r>
        </a:p>
      </dsp:txBody>
      <dsp:txXfrm>
        <a:off x="1287273" y="3504888"/>
        <a:ext cx="1152912" cy="768608"/>
      </dsp:txXfrm>
    </dsp:sp>
    <dsp:sp modelId="{6FEC68BE-9C16-4D4F-ADBF-348FAD0A60D7}">
      <dsp:nvSpPr>
        <dsp:cNvPr id="0" name=""/>
        <dsp:cNvSpPr/>
      </dsp:nvSpPr>
      <dsp:spPr>
        <a:xfrm>
          <a:off x="2574692" y="3570220"/>
          <a:ext cx="5517249" cy="637944"/>
        </a:xfrm>
        <a:prstGeom prst="chevron">
          <a:avLst/>
        </a:prstGeom>
        <a:solidFill>
          <a:srgbClr val="C8D423">
            <a:alpha val="90000"/>
          </a:srgbClr>
        </a:solidFill>
        <a:ln w="12700" cap="flat" cmpd="sng" algn="ctr">
          <a:solidFill>
            <a:srgbClr val="C8D423">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s-CO" sz="1500" kern="1200" dirty="0">
              <a:latin typeface="Arial" panose="020B0604020202020204" pitchFamily="34" charset="0"/>
              <a:cs typeface="Arial" panose="020B0604020202020204" pitchFamily="34" charset="0"/>
            </a:rPr>
            <a:t>Estos nodos de servicios de cuidado, cuando estén articulados al transporte público, abren la posibilidad de aumentar el acceso a la ciudad (no sólo laboral)</a:t>
          </a:r>
        </a:p>
      </dsp:txBody>
      <dsp:txXfrm>
        <a:off x="2893664" y="3570220"/>
        <a:ext cx="4879305" cy="637944"/>
      </dsp:txXfrm>
    </dsp:sp>
    <dsp:sp modelId="{38C189E0-D7B1-4FDA-94FC-0D9910064B1B}">
      <dsp:nvSpPr>
        <dsp:cNvPr id="0" name=""/>
        <dsp:cNvSpPr/>
      </dsp:nvSpPr>
      <dsp:spPr>
        <a:xfrm>
          <a:off x="902969" y="4381102"/>
          <a:ext cx="1921520" cy="768608"/>
        </a:xfrm>
        <a:prstGeom prst="chevron">
          <a:avLst/>
        </a:prstGeom>
        <a:solidFill>
          <a:srgbClr val="879225"/>
        </a:solidFill>
        <a:ln w="12700" cap="flat" cmpd="sng" algn="ctr">
          <a:solidFill>
            <a:srgbClr val="87922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s-CO" sz="1100" kern="1200" dirty="0" err="1">
              <a:latin typeface="Arial Black" panose="020B0A04020102020204" pitchFamily="34" charset="0"/>
            </a:rPr>
            <a:t>Visibilización</a:t>
          </a:r>
          <a:r>
            <a:rPr lang="es-CO" sz="1100" kern="1200" dirty="0">
              <a:latin typeface="Arial Black" panose="020B0A04020102020204" pitchFamily="34" charset="0"/>
            </a:rPr>
            <a:t> del rol sin perpetuar la feminización</a:t>
          </a:r>
        </a:p>
      </dsp:txBody>
      <dsp:txXfrm>
        <a:off x="1287273" y="4381102"/>
        <a:ext cx="1152912" cy="768608"/>
      </dsp:txXfrm>
    </dsp:sp>
    <dsp:sp modelId="{9F266779-61CC-4B08-AF2A-B23910CF7D02}">
      <dsp:nvSpPr>
        <dsp:cNvPr id="0" name=""/>
        <dsp:cNvSpPr/>
      </dsp:nvSpPr>
      <dsp:spPr>
        <a:xfrm>
          <a:off x="2574692" y="4446433"/>
          <a:ext cx="5517249" cy="637944"/>
        </a:xfrm>
        <a:prstGeom prst="chevron">
          <a:avLst/>
        </a:prstGeom>
        <a:solidFill>
          <a:srgbClr val="C8D423">
            <a:alpha val="90000"/>
          </a:srgbClr>
        </a:solidFill>
        <a:ln w="12700" cap="flat" cmpd="sng" algn="ctr">
          <a:solidFill>
            <a:srgbClr val="C8D423">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s-CO" sz="1500" kern="1200" dirty="0">
              <a:latin typeface="Arial" panose="020B0604020202020204" pitchFamily="34" charset="0"/>
              <a:cs typeface="Arial" panose="020B0604020202020204" pitchFamily="34" charset="0"/>
            </a:rPr>
            <a:t>Debido a que se hace desde el territorio y habilita el cuidado independiente del género logra esta doble función</a:t>
          </a:r>
        </a:p>
      </dsp:txBody>
      <dsp:txXfrm>
        <a:off x="2893664" y="4446433"/>
        <a:ext cx="4879305" cy="6379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31B85-88D5-4A79-A3FA-B14D3E5AEDE7}">
      <dsp:nvSpPr>
        <dsp:cNvPr id="0" name=""/>
        <dsp:cNvSpPr/>
      </dsp:nvSpPr>
      <dsp:spPr>
        <a:xfrm>
          <a:off x="445839" y="166468"/>
          <a:ext cx="5917838" cy="11793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s-ES" sz="1100" b="1" i="0" kern="1200" dirty="0">
              <a:latin typeface="Calibri" panose="020F0502020204030204" pitchFamily="34" charset="0"/>
              <a:cs typeface="Calibri" panose="020F0502020204030204" pitchFamily="34" charset="0"/>
            </a:rPr>
            <a:t>CAMBIO DEL USO DEL SUELO TERMINAL SALITRE </a:t>
          </a:r>
        </a:p>
        <a:p>
          <a:pPr marL="0" lvl="0" indent="0" algn="just" defTabSz="488950" rtl="0">
            <a:lnSpc>
              <a:spcPct val="90000"/>
            </a:lnSpc>
            <a:spcBef>
              <a:spcPct val="0"/>
            </a:spcBef>
            <a:spcAft>
              <a:spcPct val="35000"/>
            </a:spcAft>
            <a:buNone/>
          </a:pPr>
          <a:r>
            <a:rPr lang="es-CO" sz="1100" b="0" i="0" kern="1200" dirty="0">
              <a:latin typeface="Calibri" panose="020F0502020204030204" pitchFamily="34" charset="0"/>
              <a:cs typeface="Calibri" panose="020F0502020204030204" pitchFamily="34" charset="0"/>
            </a:rPr>
            <a:t>Actualmente el  uso de suelo establecido en el  POT es Dotacional y las construcciones que se erijan sobre el mismo solo pueden ser relacionadas con la prestación de servicios de transporte.</a:t>
          </a:r>
          <a:r>
            <a:rPr lang="es-ES" sz="1100" b="0" i="0" kern="1200" dirty="0">
              <a:latin typeface="Calibri" panose="020F0502020204030204" pitchFamily="34" charset="0"/>
              <a:cs typeface="Calibri" panose="020F0502020204030204" pitchFamily="34" charset="0"/>
            </a:rPr>
            <a:t> De acuerdo al uso de prospectiva este predio tendría mejor aprovechamiento  con un  uso mixto comercial vivienda y hoteles.    </a:t>
          </a:r>
          <a:endParaRPr lang="es-ES" sz="1100" kern="1200" dirty="0">
            <a:latin typeface="Calibri" panose="020F0502020204030204" pitchFamily="34" charset="0"/>
            <a:cs typeface="Calibri" panose="020F0502020204030204" pitchFamily="34" charset="0"/>
          </a:endParaRPr>
        </a:p>
      </dsp:txBody>
      <dsp:txXfrm>
        <a:off x="503410" y="224039"/>
        <a:ext cx="5802696" cy="10642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16EF7-E90F-4894-9BD8-9DCD23F8D6EE}">
      <dsp:nvSpPr>
        <dsp:cNvPr id="0" name=""/>
        <dsp:cNvSpPr/>
      </dsp:nvSpPr>
      <dsp:spPr>
        <a:xfrm>
          <a:off x="0" y="1514"/>
          <a:ext cx="5232258" cy="154888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just" defTabSz="488950" rtl="0">
            <a:lnSpc>
              <a:spcPct val="90000"/>
            </a:lnSpc>
            <a:spcBef>
              <a:spcPct val="0"/>
            </a:spcBef>
            <a:spcAft>
              <a:spcPct val="35000"/>
            </a:spcAft>
            <a:buNone/>
          </a:pPr>
          <a:endParaRPr lang="es-ES" sz="1100" b="1" i="0" kern="1200" dirty="0">
            <a:latin typeface="Calibri" panose="020F0502020204030204" pitchFamily="34" charset="0"/>
            <a:cs typeface="Calibri" panose="020F0502020204030204" pitchFamily="34" charset="0"/>
          </a:endParaRPr>
        </a:p>
        <a:p>
          <a:pPr marL="0" lvl="0" indent="0" algn="just" defTabSz="488950" rtl="0">
            <a:lnSpc>
              <a:spcPct val="90000"/>
            </a:lnSpc>
            <a:spcBef>
              <a:spcPct val="0"/>
            </a:spcBef>
            <a:spcAft>
              <a:spcPct val="35000"/>
            </a:spcAft>
            <a:buNone/>
          </a:pPr>
          <a:r>
            <a:rPr lang="es-ES" sz="1400" b="1" i="0" kern="1200" dirty="0">
              <a:latin typeface="Calibri" panose="020F0502020204030204" pitchFamily="34" charset="0"/>
              <a:cs typeface="Calibri" panose="020F0502020204030204" pitchFamily="34" charset="0"/>
            </a:rPr>
            <a:t>TERMINAL SATELITE DEL NORTE </a:t>
          </a:r>
          <a:r>
            <a:rPr lang="es-ES" sz="1400" b="0" i="0" kern="1200" dirty="0">
              <a:latin typeface="Calibri" panose="020F0502020204030204" pitchFamily="34" charset="0"/>
              <a:cs typeface="Calibri" panose="020F0502020204030204" pitchFamily="34" charset="0"/>
            </a:rPr>
            <a:t>actualmente se solicito modificar la Resolución 368 del 14 de marzo de 2012 la cual contemplaba 3 fases. se ejecuto Fase 1 etapa uno, actualmente en operación, se cuenta con el predio para construir la etapa 2.</a:t>
          </a:r>
        </a:p>
        <a:p>
          <a:pPr marL="0" lvl="0" indent="0" algn="just" defTabSz="488950" rtl="0">
            <a:lnSpc>
              <a:spcPct val="90000"/>
            </a:lnSpc>
            <a:spcBef>
              <a:spcPct val="0"/>
            </a:spcBef>
            <a:spcAft>
              <a:spcPct val="35000"/>
            </a:spcAft>
            <a:buNone/>
          </a:pPr>
          <a:r>
            <a:rPr lang="es-ES" sz="1400" b="0" i="0" kern="1200" dirty="0">
              <a:latin typeface="Calibri" panose="020F0502020204030204" pitchFamily="34" charset="0"/>
              <a:cs typeface="Calibri" panose="020F0502020204030204" pitchFamily="34" charset="0"/>
            </a:rPr>
            <a:t>Fases 2 y  3 NO se adquirieron predios. El actual modelo de operación de la ciudad contempla centro intermodal del Norte en la periferia.</a:t>
          </a:r>
        </a:p>
        <a:p>
          <a:pPr marL="0" lvl="0" indent="0" algn="l" defTabSz="488950" rtl="0">
            <a:lnSpc>
              <a:spcPct val="90000"/>
            </a:lnSpc>
            <a:spcBef>
              <a:spcPct val="0"/>
            </a:spcBef>
            <a:spcAft>
              <a:spcPct val="35000"/>
            </a:spcAft>
            <a:buNone/>
          </a:pPr>
          <a:endParaRPr lang="es-ES" sz="1100" kern="1200" dirty="0">
            <a:latin typeface="Calibri" panose="020F0502020204030204" pitchFamily="34" charset="0"/>
            <a:cs typeface="Calibri" panose="020F0502020204030204" pitchFamily="34" charset="0"/>
          </a:endParaRPr>
        </a:p>
      </dsp:txBody>
      <dsp:txXfrm>
        <a:off x="75610" y="77124"/>
        <a:ext cx="5081038" cy="13976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BF6EC5-3D23-41A0-AB2E-8796888EB2AC}">
      <dsp:nvSpPr>
        <dsp:cNvPr id="0" name=""/>
        <dsp:cNvSpPr/>
      </dsp:nvSpPr>
      <dsp:spPr>
        <a:xfrm>
          <a:off x="0" y="44613"/>
          <a:ext cx="4813110" cy="13117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s-CO" sz="1500" b="1" i="0" kern="1200" dirty="0">
              <a:latin typeface="Calibri" panose="020F0502020204030204" pitchFamily="34" charset="0"/>
              <a:cs typeface="Calibri" panose="020F0502020204030204" pitchFamily="34" charset="0"/>
            </a:rPr>
            <a:t>TERMINAL SATÉLITE DEL SUR: </a:t>
          </a:r>
          <a:r>
            <a:rPr lang="es-CO" sz="1500" b="0" i="0" kern="1200" dirty="0">
              <a:latin typeface="Calibri" panose="020F0502020204030204" pitchFamily="34" charset="0"/>
              <a:cs typeface="Calibri" panose="020F0502020204030204" pitchFamily="34" charset="0"/>
            </a:rPr>
            <a:t>Requiere</a:t>
          </a:r>
          <a:r>
            <a:rPr lang="es-CO" sz="1500" b="1" i="0" kern="1200" dirty="0">
              <a:latin typeface="Calibri" panose="020F0502020204030204" pitchFamily="34" charset="0"/>
              <a:cs typeface="Calibri" panose="020F0502020204030204" pitchFamily="34" charset="0"/>
            </a:rPr>
            <a:t> </a:t>
          </a:r>
          <a:r>
            <a:rPr lang="es-CO" sz="1500" b="0" i="0" kern="1200" dirty="0">
              <a:latin typeface="Calibri" panose="020F0502020204030204" pitchFamily="34" charset="0"/>
              <a:cs typeface="Calibri" panose="020F0502020204030204" pitchFamily="34" charset="0"/>
            </a:rPr>
            <a:t>desarrollar  solución vial que permita el acceso  necesario en el nodo de intersección de las vías Calle 59 Sur y Autopista Sur,  sin bloquear el flujo de la Autopista Sur. </a:t>
          </a:r>
          <a:endParaRPr lang="es-ES" sz="1500" kern="1200" dirty="0">
            <a:latin typeface="Calibri" panose="020F0502020204030204" pitchFamily="34" charset="0"/>
            <a:cs typeface="Calibri" panose="020F0502020204030204" pitchFamily="34" charset="0"/>
          </a:endParaRPr>
        </a:p>
      </dsp:txBody>
      <dsp:txXfrm>
        <a:off x="64034" y="108647"/>
        <a:ext cx="4685042" cy="118366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8T19:27:32.099"/>
    </inkml:context>
    <inkml:brush xml:id="br0">
      <inkml:brushProperty name="width" value="0.05" units="cm"/>
      <inkml:brushProperty name="height" value="0.05" units="cm"/>
    </inkml:brush>
  </inkml:definitions>
  <inkml:trace contextRef="#ctx0" brushRef="#br0">108 1 6009,'-8'5'2137,"-9"1"199,-51 16-1776,60-21-96,5 1-528,1 1-488,2-3-312,0 0-560,0 0-321,0 0-423,-2 0-80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8T19:27:33.379"/>
    </inkml:context>
    <inkml:brush xml:id="br0">
      <inkml:brushProperty name="width" value="0.05" units="cm"/>
      <inkml:brushProperty name="height" value="0.05" units="cm"/>
    </inkml:brush>
  </inkml:definitions>
  <inkml:trace contextRef="#ctx0" brushRef="#br0">1 0 7290,'16'25'184,"-2"-13"-184,-9-22-2305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8T19:27:33.717"/>
    </inkml:context>
    <inkml:brush xml:id="br0">
      <inkml:brushProperty name="width" value="0.05" units="cm"/>
      <inkml:brushProperty name="height" value="0.05" units="cm"/>
    </inkml:brush>
  </inkml:definitions>
  <inkml:trace contextRef="#ctx0" brushRef="#br0">4 30 7482,'22'30'1360,"-47"-50"672,32 15-2744,6 0-488,2-5-1025,-7-9-215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C47146-2D85-4485-93D8-FDD8130089C7}" type="datetimeFigureOut">
              <a:rPr lang="en-US" smtClean="0"/>
              <a:t>7/7/2020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46F2A-F8AB-4DEE-BB19-C6CD1668ED07}" type="slidenum">
              <a:rPr lang="en-US" smtClean="0"/>
              <a:t>‹#›</a:t>
            </a:fld>
            <a:endParaRPr lang="en-US"/>
          </a:p>
        </p:txBody>
      </p:sp>
    </p:spTree>
    <p:extLst>
      <p:ext uri="{BB962C8B-B14F-4D97-AF65-F5344CB8AC3E}">
        <p14:creationId xmlns:p14="http://schemas.microsoft.com/office/powerpoint/2010/main" val="2668217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1535972" rtl="0" eaLnBrk="1" fontAlgn="auto" latinLnBrk="0" hangingPunct="1">
              <a:lnSpc>
                <a:spcPct val="100000"/>
              </a:lnSpc>
              <a:spcBef>
                <a:spcPts val="0"/>
              </a:spcBef>
              <a:spcAft>
                <a:spcPts val="0"/>
              </a:spcAft>
              <a:buClrTx/>
              <a:buSzTx/>
              <a:buFontTx/>
              <a:buNone/>
              <a:tabLst/>
              <a:defRPr/>
            </a:pPr>
            <a:fld id="{32A509F4-037A-41D7-8F2C-CCCE893D3C24}"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535972" rtl="0" eaLnBrk="1" fontAlgn="auto" latinLnBrk="0" hangingPunct="1">
                <a:lnSpc>
                  <a:spcPct val="100000"/>
                </a:lnSpc>
                <a:spcBef>
                  <a:spcPts val="0"/>
                </a:spcBef>
                <a:spcAft>
                  <a:spcPts val="0"/>
                </a:spcAft>
                <a:buClrTx/>
                <a:buSzTx/>
                <a:buFontTx/>
                <a:buNone/>
                <a:tabLst/>
                <a:defRPr/>
              </a:pPr>
              <a:t>20</a:t>
            </a:fld>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0001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a:t>
            </a:r>
            <a:r>
              <a:rPr lang="es-ES" baseline="0" dirty="0"/>
              <a:t> ese orden de ideas, el planteamiento para las estaciones de Metro consiste en promover la reactivación económica y social, de acuerdo a lo definido en el artículo 28 del proyecto de Acuerdo del PDD para implementar </a:t>
            </a:r>
            <a:r>
              <a:rPr lang="es-ES" dirty="0"/>
              <a:t>igualdad de oportunidades para la inclusión social, productiva y política a todo</a:t>
            </a:r>
            <a:r>
              <a:rPr lang="es-ES" baseline="0" dirty="0"/>
              <a:t> lo largo del corredor</a:t>
            </a:r>
            <a:r>
              <a:rPr lang="es-ES" dirty="0"/>
              <a:t>.</a:t>
            </a:r>
          </a:p>
          <a:p>
            <a:r>
              <a:rPr lang="es-ES" dirty="0"/>
              <a:t>Así,</a:t>
            </a:r>
            <a:r>
              <a:rPr lang="es-ES" baseline="0" dirty="0"/>
              <a:t> se busca reactivar y generar dinámicas económicas mediante la formulación de </a:t>
            </a:r>
            <a:r>
              <a:rPr lang="es-ES" dirty="0"/>
              <a:t>apuestas territoriales que fortalezcan las acciones y políticas de desarrollo económico de sectores estratégicos para la ciudad. Lo</a:t>
            </a:r>
            <a:r>
              <a:rPr lang="es-ES" baseline="0" dirty="0"/>
              <a:t> anterior de conformidad con la meta estratégica 28 y el programa estratégico 4 del PDD.</a:t>
            </a:r>
          </a:p>
          <a:p>
            <a:r>
              <a:rPr lang="es-ES" baseline="0" dirty="0"/>
              <a:t>A continuación veremos como se desagrega esta propuesta</a:t>
            </a:r>
            <a:endParaRPr lang="es-CO" dirty="0"/>
          </a:p>
          <a:p>
            <a:endParaRPr lang="es-CO" dirty="0"/>
          </a:p>
        </p:txBody>
      </p:sp>
      <p:sp>
        <p:nvSpPr>
          <p:cNvPr id="4" name="Marcador de número de diapositiva 3"/>
          <p:cNvSpPr>
            <a:spLocks noGrp="1"/>
          </p:cNvSpPr>
          <p:nvPr>
            <p:ph type="sldNum" sz="quarter" idx="10"/>
          </p:nvPr>
        </p:nvSpPr>
        <p:spPr/>
        <p:txBody>
          <a:bodyPr/>
          <a:lstStyle/>
          <a:p>
            <a:fld id="{BCD6BDCF-1AA5-4005-AEAA-C3A165EC4235}" type="slidenum">
              <a:rPr lang="es-CO" smtClean="0"/>
              <a:t>22</a:t>
            </a:fld>
            <a:endParaRPr lang="es-CO"/>
          </a:p>
        </p:txBody>
      </p:sp>
    </p:spTree>
    <p:extLst>
      <p:ext uri="{BB962C8B-B14F-4D97-AF65-F5344CB8AC3E}">
        <p14:creationId xmlns:p14="http://schemas.microsoft.com/office/powerpoint/2010/main" val="3799945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9" name="Google Shape;42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772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D4479BA9-44D2-40C5-8099-27842EE4CB2A}" type="datetimeFigureOut">
              <a:rPr lang="es-CO" smtClean="0"/>
              <a:t>7/07/2020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BF1021A-0689-49A7-A3E2-CC71E7134BFA}" type="slidenum">
              <a:rPr lang="es-CO" smtClean="0"/>
              <a:t>‹#›</a:t>
            </a:fld>
            <a:endParaRPr lang="es-CO"/>
          </a:p>
        </p:txBody>
      </p:sp>
    </p:spTree>
    <p:extLst>
      <p:ext uri="{BB962C8B-B14F-4D97-AF65-F5344CB8AC3E}">
        <p14:creationId xmlns:p14="http://schemas.microsoft.com/office/powerpoint/2010/main" val="4186591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D4479BA9-44D2-40C5-8099-27842EE4CB2A}" type="datetimeFigureOut">
              <a:rPr lang="es-CO" smtClean="0"/>
              <a:t>7/07/2020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BF1021A-0689-49A7-A3E2-CC71E7134BFA}" type="slidenum">
              <a:rPr lang="es-CO" smtClean="0"/>
              <a:t>‹#›</a:t>
            </a:fld>
            <a:endParaRPr lang="es-CO"/>
          </a:p>
        </p:txBody>
      </p:sp>
    </p:spTree>
    <p:extLst>
      <p:ext uri="{BB962C8B-B14F-4D97-AF65-F5344CB8AC3E}">
        <p14:creationId xmlns:p14="http://schemas.microsoft.com/office/powerpoint/2010/main" val="1881751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D4479BA9-44D2-40C5-8099-27842EE4CB2A}" type="datetimeFigureOut">
              <a:rPr lang="es-CO" smtClean="0"/>
              <a:t>7/07/2020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BF1021A-0689-49A7-A3E2-CC71E7134BFA}" type="slidenum">
              <a:rPr lang="es-CO" smtClean="0"/>
              <a:t>‹#›</a:t>
            </a:fld>
            <a:endParaRPr lang="es-CO"/>
          </a:p>
        </p:txBody>
      </p:sp>
    </p:spTree>
    <p:extLst>
      <p:ext uri="{BB962C8B-B14F-4D97-AF65-F5344CB8AC3E}">
        <p14:creationId xmlns:p14="http://schemas.microsoft.com/office/powerpoint/2010/main" val="2136270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pSp>
        <p:nvGrpSpPr>
          <p:cNvPr id="7" name="Group 6"/>
          <p:cNvGrpSpPr/>
          <p:nvPr userDrawn="1"/>
        </p:nvGrpSpPr>
        <p:grpSpPr>
          <a:xfrm>
            <a:off x="243185" y="6228359"/>
            <a:ext cx="1338864" cy="489272"/>
            <a:chOff x="10748974" y="6473994"/>
            <a:chExt cx="1576204" cy="585738"/>
          </a:xfrm>
        </p:grpSpPr>
        <p:grpSp>
          <p:nvGrpSpPr>
            <p:cNvPr id="8" name="Group 7"/>
            <p:cNvGrpSpPr/>
            <p:nvPr/>
          </p:nvGrpSpPr>
          <p:grpSpPr>
            <a:xfrm>
              <a:off x="11531961" y="6473994"/>
              <a:ext cx="793217" cy="578786"/>
              <a:chOff x="11531961" y="6473994"/>
              <a:chExt cx="793217" cy="578786"/>
            </a:xfrm>
          </p:grpSpPr>
          <p:sp>
            <p:nvSpPr>
              <p:cNvPr id="27" name="Freeform 8"/>
              <p:cNvSpPr>
                <a:spLocks/>
              </p:cNvSpPr>
              <p:nvPr/>
            </p:nvSpPr>
            <p:spPr bwMode="auto">
              <a:xfrm>
                <a:off x="11533768" y="6845426"/>
                <a:ext cx="133632" cy="14400"/>
              </a:xfrm>
              <a:custGeom>
                <a:avLst/>
                <a:gdLst>
                  <a:gd name="T0" fmla="*/ 114 w 123"/>
                  <a:gd name="T1" fmla="*/ 18 h 18"/>
                  <a:gd name="T2" fmla="*/ 9 w 123"/>
                  <a:gd name="T3" fmla="*/ 18 h 18"/>
                  <a:gd name="T4" fmla="*/ 0 w 123"/>
                  <a:gd name="T5" fmla="*/ 9 h 18"/>
                  <a:gd name="T6" fmla="*/ 0 w 123"/>
                  <a:gd name="T7" fmla="*/ 9 h 18"/>
                  <a:gd name="T8" fmla="*/ 9 w 123"/>
                  <a:gd name="T9" fmla="*/ 0 h 18"/>
                  <a:gd name="T10" fmla="*/ 114 w 123"/>
                  <a:gd name="T11" fmla="*/ 0 h 18"/>
                  <a:gd name="T12" fmla="*/ 123 w 123"/>
                  <a:gd name="T13" fmla="*/ 9 h 18"/>
                  <a:gd name="T14" fmla="*/ 123 w 123"/>
                  <a:gd name="T15" fmla="*/ 9 h 18"/>
                  <a:gd name="T16" fmla="*/ 114 w 12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8">
                    <a:moveTo>
                      <a:pt x="114" y="18"/>
                    </a:moveTo>
                    <a:cubicBezTo>
                      <a:pt x="9" y="18"/>
                      <a:pt x="9" y="18"/>
                      <a:pt x="9" y="18"/>
                    </a:cubicBezTo>
                    <a:cubicBezTo>
                      <a:pt x="4" y="18"/>
                      <a:pt x="0" y="14"/>
                      <a:pt x="0" y="9"/>
                    </a:cubicBezTo>
                    <a:cubicBezTo>
                      <a:pt x="0" y="9"/>
                      <a:pt x="0" y="9"/>
                      <a:pt x="0" y="9"/>
                    </a:cubicBezTo>
                    <a:cubicBezTo>
                      <a:pt x="0" y="4"/>
                      <a:pt x="4" y="0"/>
                      <a:pt x="9" y="0"/>
                    </a:cubicBezTo>
                    <a:cubicBezTo>
                      <a:pt x="114" y="0"/>
                      <a:pt x="114" y="0"/>
                      <a:pt x="114" y="0"/>
                    </a:cubicBezTo>
                    <a:cubicBezTo>
                      <a:pt x="119" y="0"/>
                      <a:pt x="123" y="4"/>
                      <a:pt x="123" y="9"/>
                    </a:cubicBezTo>
                    <a:cubicBezTo>
                      <a:pt x="123" y="9"/>
                      <a:pt x="123" y="9"/>
                      <a:pt x="123" y="9"/>
                    </a:cubicBezTo>
                    <a:cubicBezTo>
                      <a:pt x="123" y="14"/>
                      <a:pt x="119" y="18"/>
                      <a:pt x="114" y="1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28" name="Freeform 9"/>
              <p:cNvSpPr>
                <a:spLocks noEditPoints="1"/>
              </p:cNvSpPr>
              <p:nvPr/>
            </p:nvSpPr>
            <p:spPr bwMode="auto">
              <a:xfrm>
                <a:off x="11689973" y="6812070"/>
                <a:ext cx="58690" cy="72574"/>
              </a:xfrm>
              <a:custGeom>
                <a:avLst/>
                <a:gdLst>
                  <a:gd name="T0" fmla="*/ 0 w 54"/>
                  <a:gd name="T1" fmla="*/ 8 h 69"/>
                  <a:gd name="T2" fmla="*/ 8 w 54"/>
                  <a:gd name="T3" fmla="*/ 0 h 69"/>
                  <a:gd name="T4" fmla="*/ 28 w 54"/>
                  <a:gd name="T5" fmla="*/ 0 h 69"/>
                  <a:gd name="T6" fmla="*/ 54 w 54"/>
                  <a:gd name="T7" fmla="*/ 24 h 69"/>
                  <a:gd name="T8" fmla="*/ 54 w 54"/>
                  <a:gd name="T9" fmla="*/ 24 h 69"/>
                  <a:gd name="T10" fmla="*/ 27 w 54"/>
                  <a:gd name="T11" fmla="*/ 48 h 69"/>
                  <a:gd name="T12" fmla="*/ 15 w 54"/>
                  <a:gd name="T13" fmla="*/ 48 h 69"/>
                  <a:gd name="T14" fmla="*/ 15 w 54"/>
                  <a:gd name="T15" fmla="*/ 61 h 69"/>
                  <a:gd name="T16" fmla="*/ 8 w 54"/>
                  <a:gd name="T17" fmla="*/ 69 h 69"/>
                  <a:gd name="T18" fmla="*/ 0 w 54"/>
                  <a:gd name="T19" fmla="*/ 61 h 69"/>
                  <a:gd name="T20" fmla="*/ 0 w 54"/>
                  <a:gd name="T21" fmla="*/ 8 h 69"/>
                  <a:gd name="T22" fmla="*/ 27 w 54"/>
                  <a:gd name="T23" fmla="*/ 34 h 69"/>
                  <a:gd name="T24" fmla="*/ 39 w 54"/>
                  <a:gd name="T25" fmla="*/ 24 h 69"/>
                  <a:gd name="T26" fmla="*/ 39 w 54"/>
                  <a:gd name="T27" fmla="*/ 24 h 69"/>
                  <a:gd name="T28" fmla="*/ 27 w 54"/>
                  <a:gd name="T29" fmla="*/ 14 h 69"/>
                  <a:gd name="T30" fmla="*/ 15 w 54"/>
                  <a:gd name="T31" fmla="*/ 14 h 69"/>
                  <a:gd name="T32" fmla="*/ 15 w 54"/>
                  <a:gd name="T33" fmla="*/ 34 h 69"/>
                  <a:gd name="T34" fmla="*/ 27 w 54"/>
                  <a:gd name="T3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9">
                    <a:moveTo>
                      <a:pt x="0" y="8"/>
                    </a:moveTo>
                    <a:cubicBezTo>
                      <a:pt x="0" y="3"/>
                      <a:pt x="3" y="0"/>
                      <a:pt x="8" y="0"/>
                    </a:cubicBezTo>
                    <a:cubicBezTo>
                      <a:pt x="28" y="0"/>
                      <a:pt x="28" y="0"/>
                      <a:pt x="28" y="0"/>
                    </a:cubicBezTo>
                    <a:cubicBezTo>
                      <a:pt x="44" y="0"/>
                      <a:pt x="54" y="10"/>
                      <a:pt x="54" y="24"/>
                    </a:cubicBezTo>
                    <a:cubicBezTo>
                      <a:pt x="54" y="24"/>
                      <a:pt x="54" y="24"/>
                      <a:pt x="54" y="24"/>
                    </a:cubicBezTo>
                    <a:cubicBezTo>
                      <a:pt x="54" y="40"/>
                      <a:pt x="42" y="48"/>
                      <a:pt x="27" y="48"/>
                    </a:cubicBezTo>
                    <a:cubicBezTo>
                      <a:pt x="15" y="48"/>
                      <a:pt x="15" y="48"/>
                      <a:pt x="15" y="48"/>
                    </a:cubicBezTo>
                    <a:cubicBezTo>
                      <a:pt x="15" y="61"/>
                      <a:pt x="15" y="61"/>
                      <a:pt x="15" y="61"/>
                    </a:cubicBezTo>
                    <a:cubicBezTo>
                      <a:pt x="15" y="66"/>
                      <a:pt x="12" y="69"/>
                      <a:pt x="8" y="69"/>
                    </a:cubicBezTo>
                    <a:cubicBezTo>
                      <a:pt x="3" y="69"/>
                      <a:pt x="0" y="66"/>
                      <a:pt x="0" y="61"/>
                    </a:cubicBezTo>
                    <a:lnTo>
                      <a:pt x="0" y="8"/>
                    </a:lnTo>
                    <a:close/>
                    <a:moveTo>
                      <a:pt x="27" y="34"/>
                    </a:moveTo>
                    <a:cubicBezTo>
                      <a:pt x="35" y="34"/>
                      <a:pt x="39" y="30"/>
                      <a:pt x="39" y="24"/>
                    </a:cubicBezTo>
                    <a:cubicBezTo>
                      <a:pt x="39" y="24"/>
                      <a:pt x="39" y="24"/>
                      <a:pt x="39" y="24"/>
                    </a:cubicBezTo>
                    <a:cubicBezTo>
                      <a:pt x="39" y="17"/>
                      <a:pt x="34" y="14"/>
                      <a:pt x="27" y="14"/>
                    </a:cubicBezTo>
                    <a:cubicBezTo>
                      <a:pt x="15" y="14"/>
                      <a:pt x="15" y="14"/>
                      <a:pt x="15" y="14"/>
                    </a:cubicBezTo>
                    <a:cubicBezTo>
                      <a:pt x="15" y="34"/>
                      <a:pt x="15" y="34"/>
                      <a:pt x="15" y="34"/>
                    </a:cubicBezTo>
                    <a:lnTo>
                      <a:pt x="27"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29" name="Freeform 10"/>
              <p:cNvSpPr>
                <a:spLocks/>
              </p:cNvSpPr>
              <p:nvPr/>
            </p:nvSpPr>
            <p:spPr bwMode="auto">
              <a:xfrm>
                <a:off x="11760852" y="6810718"/>
                <a:ext cx="54175" cy="72574"/>
              </a:xfrm>
              <a:custGeom>
                <a:avLst/>
                <a:gdLst>
                  <a:gd name="T0" fmla="*/ 0 w 50"/>
                  <a:gd name="T1" fmla="*/ 8 h 69"/>
                  <a:gd name="T2" fmla="*/ 7 w 50"/>
                  <a:gd name="T3" fmla="*/ 0 h 69"/>
                  <a:gd name="T4" fmla="*/ 15 w 50"/>
                  <a:gd name="T5" fmla="*/ 8 h 69"/>
                  <a:gd name="T6" fmla="*/ 15 w 50"/>
                  <a:gd name="T7" fmla="*/ 56 h 69"/>
                  <a:gd name="T8" fmla="*/ 43 w 50"/>
                  <a:gd name="T9" fmla="*/ 56 h 69"/>
                  <a:gd name="T10" fmla="*/ 50 w 50"/>
                  <a:gd name="T11" fmla="*/ 63 h 69"/>
                  <a:gd name="T12" fmla="*/ 43 w 50"/>
                  <a:gd name="T13" fmla="*/ 69 h 69"/>
                  <a:gd name="T14" fmla="*/ 7 w 50"/>
                  <a:gd name="T15" fmla="*/ 69 h 69"/>
                  <a:gd name="T16" fmla="*/ 0 w 50"/>
                  <a:gd name="T17" fmla="*/ 62 h 69"/>
                  <a:gd name="T18" fmla="*/ 0 w 50"/>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
                    <a:moveTo>
                      <a:pt x="0" y="8"/>
                    </a:moveTo>
                    <a:cubicBezTo>
                      <a:pt x="0" y="4"/>
                      <a:pt x="3" y="0"/>
                      <a:pt x="7" y="0"/>
                    </a:cubicBezTo>
                    <a:cubicBezTo>
                      <a:pt x="12" y="0"/>
                      <a:pt x="15" y="4"/>
                      <a:pt x="15" y="8"/>
                    </a:cubicBezTo>
                    <a:cubicBezTo>
                      <a:pt x="15" y="56"/>
                      <a:pt x="15" y="56"/>
                      <a:pt x="15" y="56"/>
                    </a:cubicBezTo>
                    <a:cubicBezTo>
                      <a:pt x="43" y="56"/>
                      <a:pt x="43" y="56"/>
                      <a:pt x="43" y="56"/>
                    </a:cubicBezTo>
                    <a:cubicBezTo>
                      <a:pt x="47" y="56"/>
                      <a:pt x="50" y="59"/>
                      <a:pt x="50" y="63"/>
                    </a:cubicBezTo>
                    <a:cubicBezTo>
                      <a:pt x="50" y="66"/>
                      <a:pt x="47" y="69"/>
                      <a:pt x="43" y="69"/>
                    </a:cubicBezTo>
                    <a:cubicBezTo>
                      <a:pt x="7" y="69"/>
                      <a:pt x="7" y="69"/>
                      <a:pt x="7" y="69"/>
                    </a:cubicBezTo>
                    <a:cubicBezTo>
                      <a:pt x="3" y="69"/>
                      <a:pt x="0" y="66"/>
                      <a:pt x="0" y="62"/>
                    </a:cubicBezTo>
                    <a:lnTo>
                      <a:pt x="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30" name="Freeform 11"/>
              <p:cNvSpPr>
                <a:spLocks noEditPoints="1"/>
              </p:cNvSpPr>
              <p:nvPr/>
            </p:nvSpPr>
            <p:spPr bwMode="auto">
              <a:xfrm>
                <a:off x="11820445" y="6810718"/>
                <a:ext cx="73588" cy="73926"/>
              </a:xfrm>
              <a:custGeom>
                <a:avLst/>
                <a:gdLst>
                  <a:gd name="T0" fmla="*/ 1 w 68"/>
                  <a:gd name="T1" fmla="*/ 60 h 70"/>
                  <a:gd name="T2" fmla="*/ 25 w 68"/>
                  <a:gd name="T3" fmla="*/ 6 h 70"/>
                  <a:gd name="T4" fmla="*/ 34 w 68"/>
                  <a:gd name="T5" fmla="*/ 0 h 70"/>
                  <a:gd name="T6" fmla="*/ 35 w 68"/>
                  <a:gd name="T7" fmla="*/ 0 h 70"/>
                  <a:gd name="T8" fmla="*/ 43 w 68"/>
                  <a:gd name="T9" fmla="*/ 6 h 70"/>
                  <a:gd name="T10" fmla="*/ 67 w 68"/>
                  <a:gd name="T11" fmla="*/ 60 h 70"/>
                  <a:gd name="T12" fmla="*/ 68 w 68"/>
                  <a:gd name="T13" fmla="*/ 63 h 70"/>
                  <a:gd name="T14" fmla="*/ 61 w 68"/>
                  <a:gd name="T15" fmla="*/ 70 h 70"/>
                  <a:gd name="T16" fmla="*/ 54 w 68"/>
                  <a:gd name="T17" fmla="*/ 65 h 70"/>
                  <a:gd name="T18" fmla="*/ 49 w 68"/>
                  <a:gd name="T19" fmla="*/ 54 h 70"/>
                  <a:gd name="T20" fmla="*/ 19 w 68"/>
                  <a:gd name="T21" fmla="*/ 54 h 70"/>
                  <a:gd name="T22" fmla="*/ 14 w 68"/>
                  <a:gd name="T23" fmla="*/ 65 h 70"/>
                  <a:gd name="T24" fmla="*/ 7 w 68"/>
                  <a:gd name="T25" fmla="*/ 70 h 70"/>
                  <a:gd name="T26" fmla="*/ 0 w 68"/>
                  <a:gd name="T27" fmla="*/ 63 h 70"/>
                  <a:gd name="T28" fmla="*/ 1 w 68"/>
                  <a:gd name="T29" fmla="*/ 60 h 70"/>
                  <a:gd name="T30" fmla="*/ 43 w 68"/>
                  <a:gd name="T31" fmla="*/ 41 h 70"/>
                  <a:gd name="T32" fmla="*/ 34 w 68"/>
                  <a:gd name="T33" fmla="*/ 18 h 70"/>
                  <a:gd name="T34" fmla="*/ 24 w 68"/>
                  <a:gd name="T35" fmla="*/ 41 h 70"/>
                  <a:gd name="T36" fmla="*/ 43 w 68"/>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0">
                    <a:moveTo>
                      <a:pt x="1" y="60"/>
                    </a:moveTo>
                    <a:cubicBezTo>
                      <a:pt x="25" y="6"/>
                      <a:pt x="25" y="6"/>
                      <a:pt x="25" y="6"/>
                    </a:cubicBezTo>
                    <a:cubicBezTo>
                      <a:pt x="27" y="2"/>
                      <a:pt x="30" y="0"/>
                      <a:pt x="34" y="0"/>
                    </a:cubicBezTo>
                    <a:cubicBezTo>
                      <a:pt x="35" y="0"/>
                      <a:pt x="35" y="0"/>
                      <a:pt x="35" y="0"/>
                    </a:cubicBezTo>
                    <a:cubicBezTo>
                      <a:pt x="39" y="0"/>
                      <a:pt x="42" y="2"/>
                      <a:pt x="43" y="6"/>
                    </a:cubicBezTo>
                    <a:cubicBezTo>
                      <a:pt x="67" y="60"/>
                      <a:pt x="67" y="60"/>
                      <a:pt x="67" y="60"/>
                    </a:cubicBezTo>
                    <a:cubicBezTo>
                      <a:pt x="68" y="61"/>
                      <a:pt x="68" y="62"/>
                      <a:pt x="68" y="63"/>
                    </a:cubicBezTo>
                    <a:cubicBezTo>
                      <a:pt x="68" y="67"/>
                      <a:pt x="65" y="70"/>
                      <a:pt x="61" y="70"/>
                    </a:cubicBezTo>
                    <a:cubicBezTo>
                      <a:pt x="57" y="70"/>
                      <a:pt x="55" y="68"/>
                      <a:pt x="54" y="65"/>
                    </a:cubicBezTo>
                    <a:cubicBezTo>
                      <a:pt x="49" y="54"/>
                      <a:pt x="49" y="54"/>
                      <a:pt x="49" y="54"/>
                    </a:cubicBezTo>
                    <a:cubicBezTo>
                      <a:pt x="19" y="54"/>
                      <a:pt x="19" y="54"/>
                      <a:pt x="19" y="54"/>
                    </a:cubicBezTo>
                    <a:cubicBezTo>
                      <a:pt x="14" y="65"/>
                      <a:pt x="14" y="65"/>
                      <a:pt x="14" y="65"/>
                    </a:cubicBezTo>
                    <a:cubicBezTo>
                      <a:pt x="13" y="68"/>
                      <a:pt x="10" y="70"/>
                      <a:pt x="7" y="70"/>
                    </a:cubicBezTo>
                    <a:cubicBezTo>
                      <a:pt x="3" y="70"/>
                      <a:pt x="0" y="67"/>
                      <a:pt x="0" y="63"/>
                    </a:cubicBezTo>
                    <a:cubicBezTo>
                      <a:pt x="0" y="62"/>
                      <a:pt x="1" y="61"/>
                      <a:pt x="1" y="60"/>
                    </a:cubicBezTo>
                    <a:close/>
                    <a:moveTo>
                      <a:pt x="43" y="41"/>
                    </a:moveTo>
                    <a:cubicBezTo>
                      <a:pt x="34" y="18"/>
                      <a:pt x="34" y="18"/>
                      <a:pt x="34" y="18"/>
                    </a:cubicBezTo>
                    <a:cubicBezTo>
                      <a:pt x="24" y="41"/>
                      <a:pt x="24" y="41"/>
                      <a:pt x="24" y="41"/>
                    </a:cubicBezTo>
                    <a:lnTo>
                      <a:pt x="43" y="4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31" name="Freeform 12"/>
              <p:cNvSpPr>
                <a:spLocks/>
              </p:cNvSpPr>
              <p:nvPr/>
            </p:nvSpPr>
            <p:spPr bwMode="auto">
              <a:xfrm>
                <a:off x="11906223" y="6810718"/>
                <a:ext cx="65913" cy="73926"/>
              </a:xfrm>
              <a:custGeom>
                <a:avLst/>
                <a:gdLst>
                  <a:gd name="T0" fmla="*/ 0 w 61"/>
                  <a:gd name="T1" fmla="*/ 8 h 70"/>
                  <a:gd name="T2" fmla="*/ 8 w 61"/>
                  <a:gd name="T3" fmla="*/ 1 h 70"/>
                  <a:gd name="T4" fmla="*/ 9 w 61"/>
                  <a:gd name="T5" fmla="*/ 1 h 70"/>
                  <a:gd name="T6" fmla="*/ 17 w 61"/>
                  <a:gd name="T7" fmla="*/ 5 h 70"/>
                  <a:gd name="T8" fmla="*/ 46 w 61"/>
                  <a:gd name="T9" fmla="*/ 43 h 70"/>
                  <a:gd name="T10" fmla="*/ 46 w 61"/>
                  <a:gd name="T11" fmla="*/ 8 h 70"/>
                  <a:gd name="T12" fmla="*/ 54 w 61"/>
                  <a:gd name="T13" fmla="*/ 0 h 70"/>
                  <a:gd name="T14" fmla="*/ 61 w 61"/>
                  <a:gd name="T15" fmla="*/ 8 h 70"/>
                  <a:gd name="T16" fmla="*/ 61 w 61"/>
                  <a:gd name="T17" fmla="*/ 62 h 70"/>
                  <a:gd name="T18" fmla="*/ 53 w 61"/>
                  <a:gd name="T19" fmla="*/ 70 h 70"/>
                  <a:gd name="T20" fmla="*/ 53 w 61"/>
                  <a:gd name="T21" fmla="*/ 70 h 70"/>
                  <a:gd name="T22" fmla="*/ 45 w 61"/>
                  <a:gd name="T23" fmla="*/ 65 h 70"/>
                  <a:gd name="T24" fmla="*/ 15 w 61"/>
                  <a:gd name="T25" fmla="*/ 26 h 70"/>
                  <a:gd name="T26" fmla="*/ 15 w 61"/>
                  <a:gd name="T27" fmla="*/ 63 h 70"/>
                  <a:gd name="T28" fmla="*/ 8 w 61"/>
                  <a:gd name="T29" fmla="*/ 70 h 70"/>
                  <a:gd name="T30" fmla="*/ 0 w 61"/>
                  <a:gd name="T31" fmla="*/ 63 h 70"/>
                  <a:gd name="T32" fmla="*/ 0 w 61"/>
                  <a:gd name="T33"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0">
                    <a:moveTo>
                      <a:pt x="0" y="8"/>
                    </a:moveTo>
                    <a:cubicBezTo>
                      <a:pt x="0" y="4"/>
                      <a:pt x="4" y="1"/>
                      <a:pt x="8" y="1"/>
                    </a:cubicBezTo>
                    <a:cubicBezTo>
                      <a:pt x="9" y="1"/>
                      <a:pt x="9" y="1"/>
                      <a:pt x="9" y="1"/>
                    </a:cubicBezTo>
                    <a:cubicBezTo>
                      <a:pt x="13" y="1"/>
                      <a:pt x="15" y="2"/>
                      <a:pt x="17" y="5"/>
                    </a:cubicBezTo>
                    <a:cubicBezTo>
                      <a:pt x="46" y="43"/>
                      <a:pt x="46" y="43"/>
                      <a:pt x="46" y="43"/>
                    </a:cubicBezTo>
                    <a:cubicBezTo>
                      <a:pt x="46" y="8"/>
                      <a:pt x="46" y="8"/>
                      <a:pt x="46" y="8"/>
                    </a:cubicBezTo>
                    <a:cubicBezTo>
                      <a:pt x="46" y="4"/>
                      <a:pt x="49" y="0"/>
                      <a:pt x="54" y="0"/>
                    </a:cubicBezTo>
                    <a:cubicBezTo>
                      <a:pt x="58" y="0"/>
                      <a:pt x="61" y="4"/>
                      <a:pt x="61" y="8"/>
                    </a:cubicBezTo>
                    <a:cubicBezTo>
                      <a:pt x="61" y="62"/>
                      <a:pt x="61" y="62"/>
                      <a:pt x="61" y="62"/>
                    </a:cubicBezTo>
                    <a:cubicBezTo>
                      <a:pt x="61" y="66"/>
                      <a:pt x="58" y="70"/>
                      <a:pt x="53" y="70"/>
                    </a:cubicBezTo>
                    <a:cubicBezTo>
                      <a:pt x="53" y="70"/>
                      <a:pt x="53" y="70"/>
                      <a:pt x="53" y="70"/>
                    </a:cubicBezTo>
                    <a:cubicBezTo>
                      <a:pt x="49" y="70"/>
                      <a:pt x="47" y="68"/>
                      <a:pt x="45" y="65"/>
                    </a:cubicBezTo>
                    <a:cubicBezTo>
                      <a:pt x="15" y="26"/>
                      <a:pt x="15" y="26"/>
                      <a:pt x="15" y="26"/>
                    </a:cubicBezTo>
                    <a:cubicBezTo>
                      <a:pt x="15" y="63"/>
                      <a:pt x="15" y="63"/>
                      <a:pt x="15" y="63"/>
                    </a:cubicBezTo>
                    <a:cubicBezTo>
                      <a:pt x="15" y="67"/>
                      <a:pt x="12" y="70"/>
                      <a:pt x="8" y="70"/>
                    </a:cubicBezTo>
                    <a:cubicBezTo>
                      <a:pt x="4" y="70"/>
                      <a:pt x="0" y="67"/>
                      <a:pt x="0" y="63"/>
                    </a:cubicBezTo>
                    <a:lnTo>
                      <a:pt x="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32" name="Freeform 13"/>
              <p:cNvSpPr>
                <a:spLocks noEditPoints="1"/>
              </p:cNvSpPr>
              <p:nvPr/>
            </p:nvSpPr>
            <p:spPr bwMode="auto">
              <a:xfrm>
                <a:off x="12021345" y="6812070"/>
                <a:ext cx="68171" cy="71221"/>
              </a:xfrm>
              <a:custGeom>
                <a:avLst/>
                <a:gdLst>
                  <a:gd name="T0" fmla="*/ 0 w 63"/>
                  <a:gd name="T1" fmla="*/ 8 h 68"/>
                  <a:gd name="T2" fmla="*/ 7 w 63"/>
                  <a:gd name="T3" fmla="*/ 0 h 68"/>
                  <a:gd name="T4" fmla="*/ 26 w 63"/>
                  <a:gd name="T5" fmla="*/ 0 h 68"/>
                  <a:gd name="T6" fmla="*/ 63 w 63"/>
                  <a:gd name="T7" fmla="*/ 34 h 68"/>
                  <a:gd name="T8" fmla="*/ 63 w 63"/>
                  <a:gd name="T9" fmla="*/ 34 h 68"/>
                  <a:gd name="T10" fmla="*/ 26 w 63"/>
                  <a:gd name="T11" fmla="*/ 68 h 68"/>
                  <a:gd name="T12" fmla="*/ 7 w 63"/>
                  <a:gd name="T13" fmla="*/ 68 h 68"/>
                  <a:gd name="T14" fmla="*/ 0 w 63"/>
                  <a:gd name="T15" fmla="*/ 61 h 68"/>
                  <a:gd name="T16" fmla="*/ 0 w 63"/>
                  <a:gd name="T17" fmla="*/ 8 h 68"/>
                  <a:gd name="T18" fmla="*/ 26 w 63"/>
                  <a:gd name="T19" fmla="*/ 55 h 68"/>
                  <a:gd name="T20" fmla="*/ 47 w 63"/>
                  <a:gd name="T21" fmla="*/ 34 h 68"/>
                  <a:gd name="T22" fmla="*/ 47 w 63"/>
                  <a:gd name="T23" fmla="*/ 34 h 68"/>
                  <a:gd name="T24" fmla="*/ 26 w 63"/>
                  <a:gd name="T25" fmla="*/ 14 h 68"/>
                  <a:gd name="T26" fmla="*/ 15 w 63"/>
                  <a:gd name="T27" fmla="*/ 14 h 68"/>
                  <a:gd name="T28" fmla="*/ 15 w 63"/>
                  <a:gd name="T29" fmla="*/ 55 h 68"/>
                  <a:gd name="T30" fmla="*/ 26 w 63"/>
                  <a:gd name="T3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8">
                    <a:moveTo>
                      <a:pt x="0" y="8"/>
                    </a:moveTo>
                    <a:cubicBezTo>
                      <a:pt x="0" y="3"/>
                      <a:pt x="3" y="0"/>
                      <a:pt x="7" y="0"/>
                    </a:cubicBezTo>
                    <a:cubicBezTo>
                      <a:pt x="26" y="0"/>
                      <a:pt x="26" y="0"/>
                      <a:pt x="26" y="0"/>
                    </a:cubicBezTo>
                    <a:cubicBezTo>
                      <a:pt x="48" y="0"/>
                      <a:pt x="63" y="15"/>
                      <a:pt x="63" y="34"/>
                    </a:cubicBezTo>
                    <a:cubicBezTo>
                      <a:pt x="63" y="34"/>
                      <a:pt x="63" y="34"/>
                      <a:pt x="63" y="34"/>
                    </a:cubicBezTo>
                    <a:cubicBezTo>
                      <a:pt x="63" y="53"/>
                      <a:pt x="48" y="68"/>
                      <a:pt x="26" y="68"/>
                    </a:cubicBezTo>
                    <a:cubicBezTo>
                      <a:pt x="7" y="68"/>
                      <a:pt x="7" y="68"/>
                      <a:pt x="7" y="68"/>
                    </a:cubicBezTo>
                    <a:cubicBezTo>
                      <a:pt x="3" y="68"/>
                      <a:pt x="0" y="65"/>
                      <a:pt x="0" y="61"/>
                    </a:cubicBezTo>
                    <a:lnTo>
                      <a:pt x="0" y="8"/>
                    </a:lnTo>
                    <a:close/>
                    <a:moveTo>
                      <a:pt x="26" y="55"/>
                    </a:moveTo>
                    <a:cubicBezTo>
                      <a:pt x="39" y="55"/>
                      <a:pt x="47" y="47"/>
                      <a:pt x="47" y="34"/>
                    </a:cubicBezTo>
                    <a:cubicBezTo>
                      <a:pt x="47" y="34"/>
                      <a:pt x="47" y="34"/>
                      <a:pt x="47" y="34"/>
                    </a:cubicBezTo>
                    <a:cubicBezTo>
                      <a:pt x="47" y="22"/>
                      <a:pt x="39" y="14"/>
                      <a:pt x="26" y="14"/>
                    </a:cubicBezTo>
                    <a:cubicBezTo>
                      <a:pt x="15" y="14"/>
                      <a:pt x="15" y="14"/>
                      <a:pt x="15" y="14"/>
                    </a:cubicBezTo>
                    <a:cubicBezTo>
                      <a:pt x="15" y="55"/>
                      <a:pt x="15" y="55"/>
                      <a:pt x="15" y="55"/>
                    </a:cubicBezTo>
                    <a:lnTo>
                      <a:pt x="26" y="5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33" name="Freeform 14"/>
              <p:cNvSpPr>
                <a:spLocks/>
              </p:cNvSpPr>
              <p:nvPr/>
            </p:nvSpPr>
            <p:spPr bwMode="auto">
              <a:xfrm>
                <a:off x="12103511" y="6812070"/>
                <a:ext cx="56432" cy="71221"/>
              </a:xfrm>
              <a:custGeom>
                <a:avLst/>
                <a:gdLst>
                  <a:gd name="T0" fmla="*/ 0 w 52"/>
                  <a:gd name="T1" fmla="*/ 61 h 68"/>
                  <a:gd name="T2" fmla="*/ 0 w 52"/>
                  <a:gd name="T3" fmla="*/ 8 h 68"/>
                  <a:gd name="T4" fmla="*/ 7 w 52"/>
                  <a:gd name="T5" fmla="*/ 0 h 68"/>
                  <a:gd name="T6" fmla="*/ 45 w 52"/>
                  <a:gd name="T7" fmla="*/ 0 h 68"/>
                  <a:gd name="T8" fmla="*/ 52 w 52"/>
                  <a:gd name="T9" fmla="*/ 7 h 68"/>
                  <a:gd name="T10" fmla="*/ 45 w 52"/>
                  <a:gd name="T11" fmla="*/ 13 h 68"/>
                  <a:gd name="T12" fmla="*/ 15 w 52"/>
                  <a:gd name="T13" fmla="*/ 13 h 68"/>
                  <a:gd name="T14" fmla="*/ 15 w 52"/>
                  <a:gd name="T15" fmla="*/ 27 h 68"/>
                  <a:gd name="T16" fmla="*/ 41 w 52"/>
                  <a:gd name="T17" fmla="*/ 27 h 68"/>
                  <a:gd name="T18" fmla="*/ 47 w 52"/>
                  <a:gd name="T19" fmla="*/ 34 h 68"/>
                  <a:gd name="T20" fmla="*/ 41 w 52"/>
                  <a:gd name="T21" fmla="*/ 41 h 68"/>
                  <a:gd name="T22" fmla="*/ 15 w 52"/>
                  <a:gd name="T23" fmla="*/ 41 h 68"/>
                  <a:gd name="T24" fmla="*/ 15 w 52"/>
                  <a:gd name="T25" fmla="*/ 55 h 68"/>
                  <a:gd name="T26" fmla="*/ 45 w 52"/>
                  <a:gd name="T27" fmla="*/ 55 h 68"/>
                  <a:gd name="T28" fmla="*/ 52 w 52"/>
                  <a:gd name="T29" fmla="*/ 62 h 68"/>
                  <a:gd name="T30" fmla="*/ 45 w 52"/>
                  <a:gd name="T31" fmla="*/ 68 h 68"/>
                  <a:gd name="T32" fmla="*/ 7 w 52"/>
                  <a:gd name="T33" fmla="*/ 68 h 68"/>
                  <a:gd name="T34" fmla="*/ 0 w 52"/>
                  <a:gd name="T3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8">
                    <a:moveTo>
                      <a:pt x="0" y="61"/>
                    </a:moveTo>
                    <a:cubicBezTo>
                      <a:pt x="0" y="8"/>
                      <a:pt x="0" y="8"/>
                      <a:pt x="0" y="8"/>
                    </a:cubicBezTo>
                    <a:cubicBezTo>
                      <a:pt x="0" y="3"/>
                      <a:pt x="3" y="0"/>
                      <a:pt x="7" y="0"/>
                    </a:cubicBezTo>
                    <a:cubicBezTo>
                      <a:pt x="45" y="0"/>
                      <a:pt x="45" y="0"/>
                      <a:pt x="45" y="0"/>
                    </a:cubicBezTo>
                    <a:cubicBezTo>
                      <a:pt x="49" y="0"/>
                      <a:pt x="52" y="3"/>
                      <a:pt x="52" y="7"/>
                    </a:cubicBezTo>
                    <a:cubicBezTo>
                      <a:pt x="52" y="10"/>
                      <a:pt x="49" y="13"/>
                      <a:pt x="45" y="13"/>
                    </a:cubicBezTo>
                    <a:cubicBezTo>
                      <a:pt x="15" y="13"/>
                      <a:pt x="15" y="13"/>
                      <a:pt x="15" y="13"/>
                    </a:cubicBezTo>
                    <a:cubicBezTo>
                      <a:pt x="15" y="27"/>
                      <a:pt x="15" y="27"/>
                      <a:pt x="15" y="27"/>
                    </a:cubicBezTo>
                    <a:cubicBezTo>
                      <a:pt x="41" y="27"/>
                      <a:pt x="41" y="27"/>
                      <a:pt x="41" y="27"/>
                    </a:cubicBezTo>
                    <a:cubicBezTo>
                      <a:pt x="44" y="27"/>
                      <a:pt x="47" y="30"/>
                      <a:pt x="47" y="34"/>
                    </a:cubicBezTo>
                    <a:cubicBezTo>
                      <a:pt x="47" y="38"/>
                      <a:pt x="44" y="41"/>
                      <a:pt x="41" y="41"/>
                    </a:cubicBezTo>
                    <a:cubicBezTo>
                      <a:pt x="15" y="41"/>
                      <a:pt x="15" y="41"/>
                      <a:pt x="15" y="41"/>
                    </a:cubicBezTo>
                    <a:cubicBezTo>
                      <a:pt x="15" y="55"/>
                      <a:pt x="15" y="55"/>
                      <a:pt x="15" y="55"/>
                    </a:cubicBezTo>
                    <a:cubicBezTo>
                      <a:pt x="45" y="55"/>
                      <a:pt x="45" y="55"/>
                      <a:pt x="45" y="55"/>
                    </a:cubicBezTo>
                    <a:cubicBezTo>
                      <a:pt x="49" y="55"/>
                      <a:pt x="52" y="58"/>
                      <a:pt x="52" y="62"/>
                    </a:cubicBezTo>
                    <a:cubicBezTo>
                      <a:pt x="52" y="65"/>
                      <a:pt x="49" y="68"/>
                      <a:pt x="45" y="68"/>
                    </a:cubicBezTo>
                    <a:cubicBezTo>
                      <a:pt x="7" y="68"/>
                      <a:pt x="7" y="68"/>
                      <a:pt x="7" y="68"/>
                    </a:cubicBezTo>
                    <a:cubicBezTo>
                      <a:pt x="3" y="68"/>
                      <a:pt x="0" y="65"/>
                      <a:pt x="0" y="6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34" name="Freeform 15"/>
              <p:cNvSpPr>
                <a:spLocks noEditPoints="1"/>
              </p:cNvSpPr>
              <p:nvPr/>
            </p:nvSpPr>
            <p:spPr bwMode="auto">
              <a:xfrm>
                <a:off x="11532864" y="6480305"/>
                <a:ext cx="238823" cy="287590"/>
              </a:xfrm>
              <a:custGeom>
                <a:avLst/>
                <a:gdLst>
                  <a:gd name="T0" fmla="*/ 119 w 220"/>
                  <a:gd name="T1" fmla="*/ 0 h 273"/>
                  <a:gd name="T2" fmla="*/ 39 w 220"/>
                  <a:gd name="T3" fmla="*/ 0 h 273"/>
                  <a:gd name="T4" fmla="*/ 0 w 220"/>
                  <a:gd name="T5" fmla="*/ 38 h 273"/>
                  <a:gd name="T6" fmla="*/ 0 w 220"/>
                  <a:gd name="T7" fmla="*/ 235 h 273"/>
                  <a:gd name="T8" fmla="*/ 39 w 220"/>
                  <a:gd name="T9" fmla="*/ 273 h 273"/>
                  <a:gd name="T10" fmla="*/ 75 w 220"/>
                  <a:gd name="T11" fmla="*/ 235 h 273"/>
                  <a:gd name="T12" fmla="*/ 75 w 220"/>
                  <a:gd name="T13" fmla="*/ 203 h 273"/>
                  <a:gd name="T14" fmla="*/ 119 w 220"/>
                  <a:gd name="T15" fmla="*/ 203 h 273"/>
                  <a:gd name="T16" fmla="*/ 220 w 220"/>
                  <a:gd name="T17" fmla="*/ 103 h 273"/>
                  <a:gd name="T18" fmla="*/ 119 w 220"/>
                  <a:gd name="T19" fmla="*/ 0 h 273"/>
                  <a:gd name="T20" fmla="*/ 147 w 220"/>
                  <a:gd name="T21" fmla="*/ 103 h 273"/>
                  <a:gd name="T22" fmla="*/ 119 w 220"/>
                  <a:gd name="T23" fmla="*/ 131 h 273"/>
                  <a:gd name="T24" fmla="*/ 75 w 220"/>
                  <a:gd name="T25" fmla="*/ 131 h 273"/>
                  <a:gd name="T26" fmla="*/ 75 w 220"/>
                  <a:gd name="T27" fmla="*/ 73 h 273"/>
                  <a:gd name="T28" fmla="*/ 119 w 220"/>
                  <a:gd name="T29" fmla="*/ 73 h 273"/>
                  <a:gd name="T30" fmla="*/ 147 w 220"/>
                  <a:gd name="T31" fmla="*/ 1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273">
                    <a:moveTo>
                      <a:pt x="119" y="0"/>
                    </a:moveTo>
                    <a:cubicBezTo>
                      <a:pt x="39" y="0"/>
                      <a:pt x="39" y="0"/>
                      <a:pt x="39" y="0"/>
                    </a:cubicBezTo>
                    <a:cubicBezTo>
                      <a:pt x="15" y="0"/>
                      <a:pt x="0" y="20"/>
                      <a:pt x="0" y="38"/>
                    </a:cubicBezTo>
                    <a:cubicBezTo>
                      <a:pt x="0" y="235"/>
                      <a:pt x="0" y="235"/>
                      <a:pt x="0" y="235"/>
                    </a:cubicBezTo>
                    <a:cubicBezTo>
                      <a:pt x="0" y="259"/>
                      <a:pt x="20" y="273"/>
                      <a:pt x="39" y="273"/>
                    </a:cubicBezTo>
                    <a:cubicBezTo>
                      <a:pt x="60" y="273"/>
                      <a:pt x="75" y="257"/>
                      <a:pt x="75" y="235"/>
                    </a:cubicBezTo>
                    <a:cubicBezTo>
                      <a:pt x="75" y="203"/>
                      <a:pt x="75" y="203"/>
                      <a:pt x="75" y="203"/>
                    </a:cubicBezTo>
                    <a:cubicBezTo>
                      <a:pt x="119" y="203"/>
                      <a:pt x="119" y="203"/>
                      <a:pt x="119" y="203"/>
                    </a:cubicBezTo>
                    <a:cubicBezTo>
                      <a:pt x="169" y="203"/>
                      <a:pt x="220" y="169"/>
                      <a:pt x="220" y="103"/>
                    </a:cubicBezTo>
                    <a:cubicBezTo>
                      <a:pt x="220" y="32"/>
                      <a:pt x="168" y="0"/>
                      <a:pt x="119" y="0"/>
                    </a:cubicBezTo>
                    <a:close/>
                    <a:moveTo>
                      <a:pt x="147" y="103"/>
                    </a:moveTo>
                    <a:cubicBezTo>
                      <a:pt x="147" y="116"/>
                      <a:pt x="135" y="131"/>
                      <a:pt x="119" y="131"/>
                    </a:cubicBezTo>
                    <a:cubicBezTo>
                      <a:pt x="75" y="131"/>
                      <a:pt x="75" y="131"/>
                      <a:pt x="75" y="131"/>
                    </a:cubicBezTo>
                    <a:cubicBezTo>
                      <a:pt x="75" y="73"/>
                      <a:pt x="75" y="73"/>
                      <a:pt x="75" y="73"/>
                    </a:cubicBezTo>
                    <a:cubicBezTo>
                      <a:pt x="119" y="73"/>
                      <a:pt x="119" y="73"/>
                      <a:pt x="119" y="73"/>
                    </a:cubicBezTo>
                    <a:cubicBezTo>
                      <a:pt x="134" y="73"/>
                      <a:pt x="147" y="86"/>
                      <a:pt x="147" y="10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35" name="Freeform 16"/>
              <p:cNvSpPr>
                <a:spLocks noEditPoints="1"/>
              </p:cNvSpPr>
              <p:nvPr/>
            </p:nvSpPr>
            <p:spPr bwMode="auto">
              <a:xfrm>
                <a:off x="11779362" y="6473994"/>
                <a:ext cx="309251" cy="297958"/>
              </a:xfrm>
              <a:custGeom>
                <a:avLst/>
                <a:gdLst>
                  <a:gd name="T0" fmla="*/ 241 w 285"/>
                  <a:gd name="T1" fmla="*/ 38 h 283"/>
                  <a:gd name="T2" fmla="*/ 147 w 285"/>
                  <a:gd name="T3" fmla="*/ 0 h 283"/>
                  <a:gd name="T4" fmla="*/ 146 w 285"/>
                  <a:gd name="T5" fmla="*/ 0 h 283"/>
                  <a:gd name="T6" fmla="*/ 0 w 285"/>
                  <a:gd name="T7" fmla="*/ 143 h 283"/>
                  <a:gd name="T8" fmla="*/ 41 w 285"/>
                  <a:gd name="T9" fmla="*/ 244 h 283"/>
                  <a:gd name="T10" fmla="*/ 140 w 285"/>
                  <a:gd name="T11" fmla="*/ 283 h 283"/>
                  <a:gd name="T12" fmla="*/ 146 w 285"/>
                  <a:gd name="T13" fmla="*/ 283 h 283"/>
                  <a:gd name="T14" fmla="*/ 241 w 285"/>
                  <a:gd name="T15" fmla="*/ 247 h 283"/>
                  <a:gd name="T16" fmla="*/ 285 w 285"/>
                  <a:gd name="T17" fmla="*/ 143 h 283"/>
                  <a:gd name="T18" fmla="*/ 241 w 285"/>
                  <a:gd name="T19" fmla="*/ 38 h 283"/>
                  <a:gd name="T20" fmla="*/ 211 w 285"/>
                  <a:gd name="T21" fmla="*/ 143 h 283"/>
                  <a:gd name="T22" fmla="*/ 142 w 285"/>
                  <a:gd name="T23" fmla="*/ 211 h 283"/>
                  <a:gd name="T24" fmla="*/ 75 w 285"/>
                  <a:gd name="T25" fmla="*/ 143 h 283"/>
                  <a:gd name="T26" fmla="*/ 142 w 285"/>
                  <a:gd name="T27" fmla="*/ 74 h 283"/>
                  <a:gd name="T28" fmla="*/ 211 w 285"/>
                  <a:gd name="T29" fmla="*/ 14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283">
                    <a:moveTo>
                      <a:pt x="241" y="38"/>
                    </a:moveTo>
                    <a:cubicBezTo>
                      <a:pt x="216" y="15"/>
                      <a:pt x="183" y="2"/>
                      <a:pt x="147" y="0"/>
                    </a:cubicBezTo>
                    <a:cubicBezTo>
                      <a:pt x="146" y="0"/>
                      <a:pt x="146" y="0"/>
                      <a:pt x="146" y="0"/>
                    </a:cubicBezTo>
                    <a:cubicBezTo>
                      <a:pt x="73" y="0"/>
                      <a:pt x="0" y="49"/>
                      <a:pt x="0" y="143"/>
                    </a:cubicBezTo>
                    <a:cubicBezTo>
                      <a:pt x="0" y="184"/>
                      <a:pt x="14" y="219"/>
                      <a:pt x="41" y="244"/>
                    </a:cubicBezTo>
                    <a:cubicBezTo>
                      <a:pt x="67" y="269"/>
                      <a:pt x="102" y="283"/>
                      <a:pt x="140" y="283"/>
                    </a:cubicBezTo>
                    <a:cubicBezTo>
                      <a:pt x="142" y="283"/>
                      <a:pt x="144" y="283"/>
                      <a:pt x="146" y="283"/>
                    </a:cubicBezTo>
                    <a:cubicBezTo>
                      <a:pt x="181" y="283"/>
                      <a:pt x="216" y="270"/>
                      <a:pt x="241" y="247"/>
                    </a:cubicBezTo>
                    <a:cubicBezTo>
                      <a:pt x="261" y="229"/>
                      <a:pt x="285" y="196"/>
                      <a:pt x="285" y="143"/>
                    </a:cubicBezTo>
                    <a:cubicBezTo>
                      <a:pt x="285" y="100"/>
                      <a:pt x="270" y="64"/>
                      <a:pt x="241" y="38"/>
                    </a:cubicBezTo>
                    <a:close/>
                    <a:moveTo>
                      <a:pt x="211" y="143"/>
                    </a:moveTo>
                    <a:cubicBezTo>
                      <a:pt x="211" y="187"/>
                      <a:pt x="176" y="211"/>
                      <a:pt x="142" y="211"/>
                    </a:cubicBezTo>
                    <a:cubicBezTo>
                      <a:pt x="109" y="211"/>
                      <a:pt x="75" y="187"/>
                      <a:pt x="75" y="143"/>
                    </a:cubicBezTo>
                    <a:cubicBezTo>
                      <a:pt x="75" y="98"/>
                      <a:pt x="109" y="74"/>
                      <a:pt x="142" y="74"/>
                    </a:cubicBezTo>
                    <a:cubicBezTo>
                      <a:pt x="176" y="74"/>
                      <a:pt x="211" y="98"/>
                      <a:pt x="211" y="1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36" name="Freeform 17"/>
              <p:cNvSpPr>
                <a:spLocks/>
              </p:cNvSpPr>
              <p:nvPr/>
            </p:nvSpPr>
            <p:spPr bwMode="auto">
              <a:xfrm>
                <a:off x="12064685" y="6482558"/>
                <a:ext cx="260493" cy="287139"/>
              </a:xfrm>
              <a:custGeom>
                <a:avLst/>
                <a:gdLst>
                  <a:gd name="T0" fmla="*/ 202 w 240"/>
                  <a:gd name="T1" fmla="*/ 0 h 273"/>
                  <a:gd name="T2" fmla="*/ 37 w 240"/>
                  <a:gd name="T3" fmla="*/ 0 h 273"/>
                  <a:gd name="T4" fmla="*/ 0 w 240"/>
                  <a:gd name="T5" fmla="*/ 37 h 273"/>
                  <a:gd name="T6" fmla="*/ 37 w 240"/>
                  <a:gd name="T7" fmla="*/ 73 h 273"/>
                  <a:gd name="T8" fmla="*/ 83 w 240"/>
                  <a:gd name="T9" fmla="*/ 73 h 273"/>
                  <a:gd name="T10" fmla="*/ 83 w 240"/>
                  <a:gd name="T11" fmla="*/ 235 h 273"/>
                  <a:gd name="T12" fmla="*/ 121 w 240"/>
                  <a:gd name="T13" fmla="*/ 273 h 273"/>
                  <a:gd name="T14" fmla="*/ 159 w 240"/>
                  <a:gd name="T15" fmla="*/ 235 h 273"/>
                  <a:gd name="T16" fmla="*/ 159 w 240"/>
                  <a:gd name="T17" fmla="*/ 73 h 273"/>
                  <a:gd name="T18" fmla="*/ 202 w 240"/>
                  <a:gd name="T19" fmla="*/ 73 h 273"/>
                  <a:gd name="T20" fmla="*/ 230 w 240"/>
                  <a:gd name="T21" fmla="*/ 62 h 273"/>
                  <a:gd name="T22" fmla="*/ 240 w 240"/>
                  <a:gd name="T23" fmla="*/ 37 h 273"/>
                  <a:gd name="T24" fmla="*/ 202 w 240"/>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73">
                    <a:moveTo>
                      <a:pt x="202" y="0"/>
                    </a:moveTo>
                    <a:cubicBezTo>
                      <a:pt x="37" y="0"/>
                      <a:pt x="37" y="0"/>
                      <a:pt x="37" y="0"/>
                    </a:cubicBezTo>
                    <a:cubicBezTo>
                      <a:pt x="13" y="0"/>
                      <a:pt x="0" y="19"/>
                      <a:pt x="0" y="37"/>
                    </a:cubicBezTo>
                    <a:cubicBezTo>
                      <a:pt x="0" y="55"/>
                      <a:pt x="13" y="73"/>
                      <a:pt x="37" y="73"/>
                    </a:cubicBezTo>
                    <a:cubicBezTo>
                      <a:pt x="83" y="73"/>
                      <a:pt x="83" y="73"/>
                      <a:pt x="83" y="73"/>
                    </a:cubicBezTo>
                    <a:cubicBezTo>
                      <a:pt x="83" y="235"/>
                      <a:pt x="83" y="235"/>
                      <a:pt x="83" y="235"/>
                    </a:cubicBezTo>
                    <a:cubicBezTo>
                      <a:pt x="83" y="260"/>
                      <a:pt x="103" y="273"/>
                      <a:pt x="121" y="273"/>
                    </a:cubicBezTo>
                    <a:cubicBezTo>
                      <a:pt x="139" y="273"/>
                      <a:pt x="159" y="260"/>
                      <a:pt x="159" y="235"/>
                    </a:cubicBezTo>
                    <a:cubicBezTo>
                      <a:pt x="159" y="73"/>
                      <a:pt x="159" y="73"/>
                      <a:pt x="159" y="73"/>
                    </a:cubicBezTo>
                    <a:cubicBezTo>
                      <a:pt x="202" y="73"/>
                      <a:pt x="202" y="73"/>
                      <a:pt x="202" y="73"/>
                    </a:cubicBezTo>
                    <a:cubicBezTo>
                      <a:pt x="213" y="73"/>
                      <a:pt x="223" y="69"/>
                      <a:pt x="230" y="62"/>
                    </a:cubicBezTo>
                    <a:cubicBezTo>
                      <a:pt x="236" y="55"/>
                      <a:pt x="240" y="46"/>
                      <a:pt x="240" y="37"/>
                    </a:cubicBezTo>
                    <a:cubicBezTo>
                      <a:pt x="240" y="19"/>
                      <a:pt x="226" y="0"/>
                      <a:pt x="20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37" name="Freeform 18"/>
              <p:cNvSpPr>
                <a:spLocks noEditPoints="1"/>
              </p:cNvSpPr>
              <p:nvPr/>
            </p:nvSpPr>
            <p:spPr bwMode="auto">
              <a:xfrm>
                <a:off x="11532864" y="6895913"/>
                <a:ext cx="72685" cy="69418"/>
              </a:xfrm>
              <a:custGeom>
                <a:avLst/>
                <a:gdLst>
                  <a:gd name="T0" fmla="*/ 0 w 67"/>
                  <a:gd name="T1" fmla="*/ 33 h 66"/>
                  <a:gd name="T2" fmla="*/ 0 w 67"/>
                  <a:gd name="T3" fmla="*/ 33 h 66"/>
                  <a:gd name="T4" fmla="*/ 34 w 67"/>
                  <a:gd name="T5" fmla="*/ 0 h 66"/>
                  <a:gd name="T6" fmla="*/ 67 w 67"/>
                  <a:gd name="T7" fmla="*/ 33 h 66"/>
                  <a:gd name="T8" fmla="*/ 67 w 67"/>
                  <a:gd name="T9" fmla="*/ 33 h 66"/>
                  <a:gd name="T10" fmla="*/ 34 w 67"/>
                  <a:gd name="T11" fmla="*/ 66 h 66"/>
                  <a:gd name="T12" fmla="*/ 0 w 67"/>
                  <a:gd name="T13" fmla="*/ 33 h 66"/>
                  <a:gd name="T14" fmla="*/ 53 w 67"/>
                  <a:gd name="T15" fmla="*/ 33 h 66"/>
                  <a:gd name="T16" fmla="*/ 53 w 67"/>
                  <a:gd name="T17" fmla="*/ 33 h 66"/>
                  <a:gd name="T18" fmla="*/ 34 w 67"/>
                  <a:gd name="T19" fmla="*/ 13 h 66"/>
                  <a:gd name="T20" fmla="*/ 15 w 67"/>
                  <a:gd name="T21" fmla="*/ 33 h 66"/>
                  <a:gd name="T22" fmla="*/ 15 w 67"/>
                  <a:gd name="T23" fmla="*/ 33 h 66"/>
                  <a:gd name="T24" fmla="*/ 34 w 67"/>
                  <a:gd name="T25" fmla="*/ 53 h 66"/>
                  <a:gd name="T26" fmla="*/ 53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4" y="0"/>
                    </a:cubicBezTo>
                    <a:cubicBezTo>
                      <a:pt x="53" y="0"/>
                      <a:pt x="67" y="15"/>
                      <a:pt x="67" y="33"/>
                    </a:cubicBezTo>
                    <a:cubicBezTo>
                      <a:pt x="67" y="33"/>
                      <a:pt x="67" y="33"/>
                      <a:pt x="67" y="33"/>
                    </a:cubicBezTo>
                    <a:cubicBezTo>
                      <a:pt x="67" y="51"/>
                      <a:pt x="53" y="66"/>
                      <a:pt x="34" y="66"/>
                    </a:cubicBezTo>
                    <a:cubicBezTo>
                      <a:pt x="14" y="66"/>
                      <a:pt x="0" y="51"/>
                      <a:pt x="0" y="33"/>
                    </a:cubicBezTo>
                    <a:close/>
                    <a:moveTo>
                      <a:pt x="53" y="33"/>
                    </a:moveTo>
                    <a:cubicBezTo>
                      <a:pt x="53" y="33"/>
                      <a:pt x="53" y="33"/>
                      <a:pt x="53" y="33"/>
                    </a:cubicBezTo>
                    <a:cubicBezTo>
                      <a:pt x="53" y="22"/>
                      <a:pt x="45" y="13"/>
                      <a:pt x="34" y="13"/>
                    </a:cubicBezTo>
                    <a:cubicBezTo>
                      <a:pt x="23" y="13"/>
                      <a:pt x="15" y="22"/>
                      <a:pt x="15" y="33"/>
                    </a:cubicBezTo>
                    <a:cubicBezTo>
                      <a:pt x="15" y="33"/>
                      <a:pt x="15" y="33"/>
                      <a:pt x="15" y="33"/>
                    </a:cubicBezTo>
                    <a:cubicBezTo>
                      <a:pt x="15" y="44"/>
                      <a:pt x="23" y="53"/>
                      <a:pt x="34" y="53"/>
                    </a:cubicBezTo>
                    <a:cubicBezTo>
                      <a:pt x="45" y="53"/>
                      <a:pt x="53" y="44"/>
                      <a:pt x="53" y="3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38" name="Freeform 19"/>
              <p:cNvSpPr>
                <a:spLocks noEditPoints="1"/>
              </p:cNvSpPr>
              <p:nvPr/>
            </p:nvSpPr>
            <p:spPr bwMode="auto">
              <a:xfrm>
                <a:off x="11614127" y="6897265"/>
                <a:ext cx="57787" cy="67164"/>
              </a:xfrm>
              <a:custGeom>
                <a:avLst/>
                <a:gdLst>
                  <a:gd name="T0" fmla="*/ 0 w 53"/>
                  <a:gd name="T1" fmla="*/ 7 h 64"/>
                  <a:gd name="T2" fmla="*/ 7 w 53"/>
                  <a:gd name="T3" fmla="*/ 0 h 64"/>
                  <a:gd name="T4" fmla="*/ 29 w 53"/>
                  <a:gd name="T5" fmla="*/ 0 h 64"/>
                  <a:gd name="T6" fmla="*/ 48 w 53"/>
                  <a:gd name="T7" fmla="*/ 7 h 64"/>
                  <a:gd name="T8" fmla="*/ 53 w 53"/>
                  <a:gd name="T9" fmla="*/ 21 h 64"/>
                  <a:gd name="T10" fmla="*/ 53 w 53"/>
                  <a:gd name="T11" fmla="*/ 21 h 64"/>
                  <a:gd name="T12" fmla="*/ 41 w 53"/>
                  <a:gd name="T13" fmla="*/ 41 h 64"/>
                  <a:gd name="T14" fmla="*/ 50 w 53"/>
                  <a:gd name="T15" fmla="*/ 52 h 64"/>
                  <a:gd name="T16" fmla="*/ 52 w 53"/>
                  <a:gd name="T17" fmla="*/ 58 h 64"/>
                  <a:gd name="T18" fmla="*/ 46 w 53"/>
                  <a:gd name="T19" fmla="*/ 64 h 64"/>
                  <a:gd name="T20" fmla="*/ 39 w 53"/>
                  <a:gd name="T21" fmla="*/ 60 h 64"/>
                  <a:gd name="T22" fmla="*/ 25 w 53"/>
                  <a:gd name="T23" fmla="*/ 43 h 64"/>
                  <a:gd name="T24" fmla="*/ 14 w 53"/>
                  <a:gd name="T25" fmla="*/ 43 h 64"/>
                  <a:gd name="T26" fmla="*/ 14 w 53"/>
                  <a:gd name="T27" fmla="*/ 57 h 64"/>
                  <a:gd name="T28" fmla="*/ 7 w 53"/>
                  <a:gd name="T29" fmla="*/ 64 h 64"/>
                  <a:gd name="T30" fmla="*/ 0 w 53"/>
                  <a:gd name="T31" fmla="*/ 57 h 64"/>
                  <a:gd name="T32" fmla="*/ 0 w 53"/>
                  <a:gd name="T33" fmla="*/ 7 h 64"/>
                  <a:gd name="T34" fmla="*/ 28 w 53"/>
                  <a:gd name="T35" fmla="*/ 31 h 64"/>
                  <a:gd name="T36" fmla="*/ 39 w 53"/>
                  <a:gd name="T37" fmla="*/ 22 h 64"/>
                  <a:gd name="T38" fmla="*/ 39 w 53"/>
                  <a:gd name="T39" fmla="*/ 22 h 64"/>
                  <a:gd name="T40" fmla="*/ 28 w 53"/>
                  <a:gd name="T41" fmla="*/ 13 h 64"/>
                  <a:gd name="T42" fmla="*/ 14 w 53"/>
                  <a:gd name="T43" fmla="*/ 13 h 64"/>
                  <a:gd name="T44" fmla="*/ 14 w 53"/>
                  <a:gd name="T45" fmla="*/ 31 h 64"/>
                  <a:gd name="T46" fmla="*/ 28 w 53"/>
                  <a:gd name="T4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4">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1"/>
                      <a:pt x="48" y="37"/>
                      <a:pt x="41" y="41"/>
                    </a:cubicBezTo>
                    <a:cubicBezTo>
                      <a:pt x="50" y="52"/>
                      <a:pt x="50" y="52"/>
                      <a:pt x="50" y="52"/>
                    </a:cubicBezTo>
                    <a:cubicBezTo>
                      <a:pt x="52" y="54"/>
                      <a:pt x="52" y="55"/>
                      <a:pt x="52" y="58"/>
                    </a:cubicBezTo>
                    <a:cubicBezTo>
                      <a:pt x="52" y="62"/>
                      <a:pt x="49" y="64"/>
                      <a:pt x="46" y="64"/>
                    </a:cubicBezTo>
                    <a:cubicBezTo>
                      <a:pt x="43" y="64"/>
                      <a:pt x="41" y="63"/>
                      <a:pt x="39" y="60"/>
                    </a:cubicBezTo>
                    <a:cubicBezTo>
                      <a:pt x="25" y="43"/>
                      <a:pt x="25" y="43"/>
                      <a:pt x="25" y="43"/>
                    </a:cubicBezTo>
                    <a:cubicBezTo>
                      <a:pt x="14" y="43"/>
                      <a:pt x="14" y="43"/>
                      <a:pt x="14" y="43"/>
                    </a:cubicBezTo>
                    <a:cubicBezTo>
                      <a:pt x="14" y="57"/>
                      <a:pt x="14" y="57"/>
                      <a:pt x="14" y="57"/>
                    </a:cubicBezTo>
                    <a:cubicBezTo>
                      <a:pt x="14" y="61"/>
                      <a:pt x="11" y="64"/>
                      <a:pt x="7" y="64"/>
                    </a:cubicBezTo>
                    <a:cubicBezTo>
                      <a:pt x="3" y="64"/>
                      <a:pt x="0" y="61"/>
                      <a:pt x="0" y="57"/>
                    </a:cubicBezTo>
                    <a:lnTo>
                      <a:pt x="0" y="7"/>
                    </a:lnTo>
                    <a:close/>
                    <a:moveTo>
                      <a:pt x="28" y="31"/>
                    </a:moveTo>
                    <a:cubicBezTo>
                      <a:pt x="35" y="31"/>
                      <a:pt x="39" y="27"/>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39" name="Freeform 20"/>
              <p:cNvSpPr>
                <a:spLocks noEditPoints="1"/>
              </p:cNvSpPr>
              <p:nvPr/>
            </p:nvSpPr>
            <p:spPr bwMode="auto">
              <a:xfrm>
                <a:off x="11680492" y="6897265"/>
                <a:ext cx="64108" cy="67164"/>
              </a:xfrm>
              <a:custGeom>
                <a:avLst/>
                <a:gdLst>
                  <a:gd name="T0" fmla="*/ 0 w 59"/>
                  <a:gd name="T1" fmla="*/ 7 h 64"/>
                  <a:gd name="T2" fmla="*/ 7 w 59"/>
                  <a:gd name="T3" fmla="*/ 0 h 64"/>
                  <a:gd name="T4" fmla="*/ 25 w 59"/>
                  <a:gd name="T5" fmla="*/ 0 h 64"/>
                  <a:gd name="T6" fmla="*/ 59 w 59"/>
                  <a:gd name="T7" fmla="*/ 32 h 64"/>
                  <a:gd name="T8" fmla="*/ 59 w 59"/>
                  <a:gd name="T9" fmla="*/ 32 h 64"/>
                  <a:gd name="T10" fmla="*/ 25 w 59"/>
                  <a:gd name="T11" fmla="*/ 64 h 64"/>
                  <a:gd name="T12" fmla="*/ 7 w 59"/>
                  <a:gd name="T13" fmla="*/ 64 h 64"/>
                  <a:gd name="T14" fmla="*/ 0 w 59"/>
                  <a:gd name="T15" fmla="*/ 57 h 64"/>
                  <a:gd name="T16" fmla="*/ 0 w 59"/>
                  <a:gd name="T17" fmla="*/ 7 h 64"/>
                  <a:gd name="T18" fmla="*/ 25 w 59"/>
                  <a:gd name="T19" fmla="*/ 51 h 64"/>
                  <a:gd name="T20" fmla="*/ 44 w 59"/>
                  <a:gd name="T21" fmla="*/ 32 h 64"/>
                  <a:gd name="T22" fmla="*/ 44 w 59"/>
                  <a:gd name="T23" fmla="*/ 32 h 64"/>
                  <a:gd name="T24" fmla="*/ 25 w 59"/>
                  <a:gd name="T25" fmla="*/ 13 h 64"/>
                  <a:gd name="T26" fmla="*/ 14 w 59"/>
                  <a:gd name="T27" fmla="*/ 13 h 64"/>
                  <a:gd name="T28" fmla="*/ 14 w 59"/>
                  <a:gd name="T29" fmla="*/ 51 h 64"/>
                  <a:gd name="T30" fmla="*/ 25 w 59"/>
                  <a:gd name="T31"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64">
                    <a:moveTo>
                      <a:pt x="0" y="7"/>
                    </a:moveTo>
                    <a:cubicBezTo>
                      <a:pt x="0" y="3"/>
                      <a:pt x="3" y="0"/>
                      <a:pt x="7" y="0"/>
                    </a:cubicBezTo>
                    <a:cubicBezTo>
                      <a:pt x="25" y="0"/>
                      <a:pt x="25" y="0"/>
                      <a:pt x="25" y="0"/>
                    </a:cubicBezTo>
                    <a:cubicBezTo>
                      <a:pt x="45" y="0"/>
                      <a:pt x="59" y="14"/>
                      <a:pt x="59" y="32"/>
                    </a:cubicBezTo>
                    <a:cubicBezTo>
                      <a:pt x="59" y="32"/>
                      <a:pt x="59" y="32"/>
                      <a:pt x="59" y="32"/>
                    </a:cubicBezTo>
                    <a:cubicBezTo>
                      <a:pt x="59" y="50"/>
                      <a:pt x="45" y="64"/>
                      <a:pt x="25" y="64"/>
                    </a:cubicBezTo>
                    <a:cubicBezTo>
                      <a:pt x="7" y="64"/>
                      <a:pt x="7" y="64"/>
                      <a:pt x="7" y="64"/>
                    </a:cubicBezTo>
                    <a:cubicBezTo>
                      <a:pt x="3" y="64"/>
                      <a:pt x="0" y="60"/>
                      <a:pt x="0" y="57"/>
                    </a:cubicBezTo>
                    <a:lnTo>
                      <a:pt x="0" y="7"/>
                    </a:lnTo>
                    <a:close/>
                    <a:moveTo>
                      <a:pt x="25" y="51"/>
                    </a:moveTo>
                    <a:cubicBezTo>
                      <a:pt x="36" y="51"/>
                      <a:pt x="44" y="43"/>
                      <a:pt x="44" y="32"/>
                    </a:cubicBezTo>
                    <a:cubicBezTo>
                      <a:pt x="44" y="32"/>
                      <a:pt x="44" y="32"/>
                      <a:pt x="44" y="32"/>
                    </a:cubicBezTo>
                    <a:cubicBezTo>
                      <a:pt x="44" y="21"/>
                      <a:pt x="36" y="13"/>
                      <a:pt x="25" y="13"/>
                    </a:cubicBezTo>
                    <a:cubicBezTo>
                      <a:pt x="14" y="13"/>
                      <a:pt x="14" y="13"/>
                      <a:pt x="14" y="13"/>
                    </a:cubicBezTo>
                    <a:cubicBezTo>
                      <a:pt x="14" y="51"/>
                      <a:pt x="14" y="51"/>
                      <a:pt x="14" y="51"/>
                    </a:cubicBezTo>
                    <a:lnTo>
                      <a:pt x="25"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40" name="Freeform 21"/>
              <p:cNvSpPr>
                <a:spLocks/>
              </p:cNvSpPr>
              <p:nvPr/>
            </p:nvSpPr>
            <p:spPr bwMode="auto">
              <a:xfrm>
                <a:off x="11751823" y="6897265"/>
                <a:ext cx="53272" cy="67164"/>
              </a:xfrm>
              <a:custGeom>
                <a:avLst/>
                <a:gdLst>
                  <a:gd name="T0" fmla="*/ 0 w 49"/>
                  <a:gd name="T1" fmla="*/ 57 h 64"/>
                  <a:gd name="T2" fmla="*/ 0 w 49"/>
                  <a:gd name="T3" fmla="*/ 7 h 64"/>
                  <a:gd name="T4" fmla="*/ 7 w 49"/>
                  <a:gd name="T5" fmla="*/ 0 h 64"/>
                  <a:gd name="T6" fmla="*/ 43 w 49"/>
                  <a:gd name="T7" fmla="*/ 0 h 64"/>
                  <a:gd name="T8" fmla="*/ 49 w 49"/>
                  <a:gd name="T9" fmla="*/ 6 h 64"/>
                  <a:gd name="T10" fmla="*/ 43 w 49"/>
                  <a:gd name="T11" fmla="*/ 13 h 64"/>
                  <a:gd name="T12" fmla="*/ 14 w 49"/>
                  <a:gd name="T13" fmla="*/ 13 h 64"/>
                  <a:gd name="T14" fmla="*/ 14 w 49"/>
                  <a:gd name="T15" fmla="*/ 25 h 64"/>
                  <a:gd name="T16" fmla="*/ 38 w 49"/>
                  <a:gd name="T17" fmla="*/ 25 h 64"/>
                  <a:gd name="T18" fmla="*/ 45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4" y="0"/>
                      <a:pt x="7" y="0"/>
                    </a:cubicBezTo>
                    <a:cubicBezTo>
                      <a:pt x="43" y="0"/>
                      <a:pt x="43" y="0"/>
                      <a:pt x="43" y="0"/>
                    </a:cubicBezTo>
                    <a:cubicBezTo>
                      <a:pt x="46" y="0"/>
                      <a:pt x="49" y="3"/>
                      <a:pt x="49" y="6"/>
                    </a:cubicBezTo>
                    <a:cubicBezTo>
                      <a:pt x="49" y="10"/>
                      <a:pt x="46" y="13"/>
                      <a:pt x="43" y="13"/>
                    </a:cubicBezTo>
                    <a:cubicBezTo>
                      <a:pt x="14" y="13"/>
                      <a:pt x="14" y="13"/>
                      <a:pt x="14" y="13"/>
                    </a:cubicBezTo>
                    <a:cubicBezTo>
                      <a:pt x="14" y="25"/>
                      <a:pt x="14" y="25"/>
                      <a:pt x="14" y="25"/>
                    </a:cubicBezTo>
                    <a:cubicBezTo>
                      <a:pt x="38" y="25"/>
                      <a:pt x="38" y="25"/>
                      <a:pt x="38" y="25"/>
                    </a:cubicBezTo>
                    <a:cubicBezTo>
                      <a:pt x="42" y="25"/>
                      <a:pt x="45" y="28"/>
                      <a:pt x="45" y="32"/>
                    </a:cubicBezTo>
                    <a:cubicBezTo>
                      <a:pt x="45"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4" y="64"/>
                      <a:pt x="0" y="60"/>
                      <a:pt x="0" y="5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41" name="Freeform 22"/>
              <p:cNvSpPr>
                <a:spLocks/>
              </p:cNvSpPr>
              <p:nvPr/>
            </p:nvSpPr>
            <p:spPr bwMode="auto">
              <a:xfrm>
                <a:off x="11814124" y="6897265"/>
                <a:ext cx="60496" cy="67164"/>
              </a:xfrm>
              <a:custGeom>
                <a:avLst/>
                <a:gdLst>
                  <a:gd name="T0" fmla="*/ 0 w 56"/>
                  <a:gd name="T1" fmla="*/ 7 h 64"/>
                  <a:gd name="T2" fmla="*/ 6 w 56"/>
                  <a:gd name="T3" fmla="*/ 0 h 64"/>
                  <a:gd name="T4" fmla="*/ 8 w 56"/>
                  <a:gd name="T5" fmla="*/ 0 h 64"/>
                  <a:gd name="T6" fmla="*/ 15 w 56"/>
                  <a:gd name="T7" fmla="*/ 4 h 64"/>
                  <a:gd name="T8" fmla="*/ 42 w 56"/>
                  <a:gd name="T9" fmla="*/ 39 h 64"/>
                  <a:gd name="T10" fmla="*/ 42 w 56"/>
                  <a:gd name="T11" fmla="*/ 7 h 64"/>
                  <a:gd name="T12" fmla="*/ 49 w 56"/>
                  <a:gd name="T13" fmla="*/ 0 h 64"/>
                  <a:gd name="T14" fmla="*/ 56 w 56"/>
                  <a:gd name="T15" fmla="*/ 7 h 64"/>
                  <a:gd name="T16" fmla="*/ 56 w 56"/>
                  <a:gd name="T17" fmla="*/ 57 h 64"/>
                  <a:gd name="T18" fmla="*/ 49 w 56"/>
                  <a:gd name="T19" fmla="*/ 64 h 64"/>
                  <a:gd name="T20" fmla="*/ 48 w 56"/>
                  <a:gd name="T21" fmla="*/ 64 h 64"/>
                  <a:gd name="T22" fmla="*/ 41 w 56"/>
                  <a:gd name="T23" fmla="*/ 60 h 64"/>
                  <a:gd name="T24" fmla="*/ 13 w 56"/>
                  <a:gd name="T25" fmla="*/ 23 h 64"/>
                  <a:gd name="T26" fmla="*/ 13 w 56"/>
                  <a:gd name="T27" fmla="*/ 57 h 64"/>
                  <a:gd name="T28" fmla="*/ 6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6" y="0"/>
                    </a:cubicBezTo>
                    <a:cubicBezTo>
                      <a:pt x="8" y="0"/>
                      <a:pt x="8" y="0"/>
                      <a:pt x="8" y="0"/>
                    </a:cubicBezTo>
                    <a:cubicBezTo>
                      <a:pt x="11" y="0"/>
                      <a:pt x="13" y="1"/>
                      <a:pt x="15" y="4"/>
                    </a:cubicBezTo>
                    <a:cubicBezTo>
                      <a:pt x="42" y="39"/>
                      <a:pt x="42" y="39"/>
                      <a:pt x="42" y="39"/>
                    </a:cubicBezTo>
                    <a:cubicBezTo>
                      <a:pt x="42" y="7"/>
                      <a:pt x="42" y="7"/>
                      <a:pt x="42" y="7"/>
                    </a:cubicBezTo>
                    <a:cubicBezTo>
                      <a:pt x="42" y="3"/>
                      <a:pt x="45" y="0"/>
                      <a:pt x="49" y="0"/>
                    </a:cubicBezTo>
                    <a:cubicBezTo>
                      <a:pt x="53" y="0"/>
                      <a:pt x="56" y="3"/>
                      <a:pt x="56" y="7"/>
                    </a:cubicBezTo>
                    <a:cubicBezTo>
                      <a:pt x="56" y="57"/>
                      <a:pt x="56" y="57"/>
                      <a:pt x="56" y="57"/>
                    </a:cubicBezTo>
                    <a:cubicBezTo>
                      <a:pt x="56" y="61"/>
                      <a:pt x="53" y="64"/>
                      <a:pt x="49" y="64"/>
                    </a:cubicBezTo>
                    <a:cubicBezTo>
                      <a:pt x="48" y="64"/>
                      <a:pt x="48" y="64"/>
                      <a:pt x="48" y="64"/>
                    </a:cubicBezTo>
                    <a:cubicBezTo>
                      <a:pt x="45" y="64"/>
                      <a:pt x="43" y="62"/>
                      <a:pt x="41" y="60"/>
                    </a:cubicBezTo>
                    <a:cubicBezTo>
                      <a:pt x="13" y="23"/>
                      <a:pt x="13" y="23"/>
                      <a:pt x="13" y="23"/>
                    </a:cubicBezTo>
                    <a:cubicBezTo>
                      <a:pt x="13" y="57"/>
                      <a:pt x="13" y="57"/>
                      <a:pt x="13" y="57"/>
                    </a:cubicBezTo>
                    <a:cubicBezTo>
                      <a:pt x="13" y="61"/>
                      <a:pt x="10" y="64"/>
                      <a:pt x="6" y="64"/>
                    </a:cubicBezTo>
                    <a:cubicBezTo>
                      <a:pt x="3" y="64"/>
                      <a:pt x="0" y="61"/>
                      <a:pt x="0" y="57"/>
                    </a:cubicBezTo>
                    <a:lnTo>
                      <a:pt x="0" y="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42" name="Freeform 23"/>
              <p:cNvSpPr>
                <a:spLocks noEditPoints="1"/>
              </p:cNvSpPr>
              <p:nvPr/>
            </p:nvSpPr>
            <p:spPr bwMode="auto">
              <a:xfrm>
                <a:off x="11881392" y="6895913"/>
                <a:ext cx="68171" cy="68517"/>
              </a:xfrm>
              <a:custGeom>
                <a:avLst/>
                <a:gdLst>
                  <a:gd name="T0" fmla="*/ 1 w 63"/>
                  <a:gd name="T1" fmla="*/ 56 h 65"/>
                  <a:gd name="T2" fmla="*/ 23 w 63"/>
                  <a:gd name="T3" fmla="*/ 6 h 65"/>
                  <a:gd name="T4" fmla="*/ 31 w 63"/>
                  <a:gd name="T5" fmla="*/ 0 h 65"/>
                  <a:gd name="T6" fmla="*/ 32 w 63"/>
                  <a:gd name="T7" fmla="*/ 0 h 65"/>
                  <a:gd name="T8" fmla="*/ 40 w 63"/>
                  <a:gd name="T9" fmla="*/ 6 h 65"/>
                  <a:gd name="T10" fmla="*/ 62 w 63"/>
                  <a:gd name="T11" fmla="*/ 56 h 65"/>
                  <a:gd name="T12" fmla="*/ 63 w 63"/>
                  <a:gd name="T13" fmla="*/ 58 h 65"/>
                  <a:gd name="T14" fmla="*/ 56 w 63"/>
                  <a:gd name="T15" fmla="*/ 65 h 65"/>
                  <a:gd name="T16" fmla="*/ 50 w 63"/>
                  <a:gd name="T17" fmla="*/ 60 h 65"/>
                  <a:gd name="T18" fmla="*/ 45 w 63"/>
                  <a:gd name="T19" fmla="*/ 50 h 65"/>
                  <a:gd name="T20" fmla="*/ 17 w 63"/>
                  <a:gd name="T21" fmla="*/ 50 h 65"/>
                  <a:gd name="T22" fmla="*/ 13 w 63"/>
                  <a:gd name="T23" fmla="*/ 61 h 65"/>
                  <a:gd name="T24" fmla="*/ 7 w 63"/>
                  <a:gd name="T25" fmla="*/ 65 h 65"/>
                  <a:gd name="T26" fmla="*/ 0 w 63"/>
                  <a:gd name="T27" fmla="*/ 59 h 65"/>
                  <a:gd name="T28" fmla="*/ 1 w 63"/>
                  <a:gd name="T29" fmla="*/ 56 h 65"/>
                  <a:gd name="T30" fmla="*/ 40 w 63"/>
                  <a:gd name="T31" fmla="*/ 38 h 65"/>
                  <a:gd name="T32" fmla="*/ 31 w 63"/>
                  <a:gd name="T33" fmla="*/ 17 h 65"/>
                  <a:gd name="T34" fmla="*/ 23 w 63"/>
                  <a:gd name="T35" fmla="*/ 38 h 65"/>
                  <a:gd name="T36" fmla="*/ 40 w 63"/>
                  <a:gd name="T3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5">
                    <a:moveTo>
                      <a:pt x="1" y="56"/>
                    </a:moveTo>
                    <a:cubicBezTo>
                      <a:pt x="23" y="6"/>
                      <a:pt x="23" y="6"/>
                      <a:pt x="23" y="6"/>
                    </a:cubicBezTo>
                    <a:cubicBezTo>
                      <a:pt x="25" y="2"/>
                      <a:pt x="27" y="0"/>
                      <a:pt x="31" y="0"/>
                    </a:cubicBezTo>
                    <a:cubicBezTo>
                      <a:pt x="32" y="0"/>
                      <a:pt x="32" y="0"/>
                      <a:pt x="32" y="0"/>
                    </a:cubicBezTo>
                    <a:cubicBezTo>
                      <a:pt x="36" y="0"/>
                      <a:pt x="38" y="2"/>
                      <a:pt x="40" y="6"/>
                    </a:cubicBezTo>
                    <a:cubicBezTo>
                      <a:pt x="62" y="56"/>
                      <a:pt x="62" y="56"/>
                      <a:pt x="62" y="56"/>
                    </a:cubicBezTo>
                    <a:cubicBezTo>
                      <a:pt x="63" y="57"/>
                      <a:pt x="63" y="57"/>
                      <a:pt x="63" y="58"/>
                    </a:cubicBezTo>
                    <a:cubicBezTo>
                      <a:pt x="63" y="62"/>
                      <a:pt x="60" y="65"/>
                      <a:pt x="56" y="65"/>
                    </a:cubicBezTo>
                    <a:cubicBezTo>
                      <a:pt x="53" y="65"/>
                      <a:pt x="51" y="63"/>
                      <a:pt x="50" y="60"/>
                    </a:cubicBezTo>
                    <a:cubicBezTo>
                      <a:pt x="45" y="50"/>
                      <a:pt x="45" y="50"/>
                      <a:pt x="45" y="50"/>
                    </a:cubicBezTo>
                    <a:cubicBezTo>
                      <a:pt x="17" y="50"/>
                      <a:pt x="17" y="50"/>
                      <a:pt x="17" y="50"/>
                    </a:cubicBezTo>
                    <a:cubicBezTo>
                      <a:pt x="13" y="61"/>
                      <a:pt x="13" y="61"/>
                      <a:pt x="13" y="61"/>
                    </a:cubicBezTo>
                    <a:cubicBezTo>
                      <a:pt x="12" y="63"/>
                      <a:pt x="9" y="65"/>
                      <a:pt x="7" y="65"/>
                    </a:cubicBezTo>
                    <a:cubicBezTo>
                      <a:pt x="3" y="65"/>
                      <a:pt x="0" y="62"/>
                      <a:pt x="0" y="59"/>
                    </a:cubicBezTo>
                    <a:cubicBezTo>
                      <a:pt x="0" y="58"/>
                      <a:pt x="0" y="57"/>
                      <a:pt x="1" y="56"/>
                    </a:cubicBezTo>
                    <a:close/>
                    <a:moveTo>
                      <a:pt x="40" y="38"/>
                    </a:moveTo>
                    <a:cubicBezTo>
                      <a:pt x="31" y="17"/>
                      <a:pt x="31" y="17"/>
                      <a:pt x="31" y="17"/>
                    </a:cubicBezTo>
                    <a:cubicBezTo>
                      <a:pt x="23" y="38"/>
                      <a:pt x="23" y="38"/>
                      <a:pt x="23" y="38"/>
                    </a:cubicBezTo>
                    <a:lnTo>
                      <a:pt x="40"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43" name="Freeform 24"/>
              <p:cNvSpPr>
                <a:spLocks/>
              </p:cNvSpPr>
              <p:nvPr/>
            </p:nvSpPr>
            <p:spPr bwMode="auto">
              <a:xfrm>
                <a:off x="11955883" y="6897265"/>
                <a:ext cx="69525" cy="67164"/>
              </a:xfrm>
              <a:custGeom>
                <a:avLst/>
                <a:gdLst>
                  <a:gd name="T0" fmla="*/ 0 w 64"/>
                  <a:gd name="T1" fmla="*/ 7 h 64"/>
                  <a:gd name="T2" fmla="*/ 7 w 64"/>
                  <a:gd name="T3" fmla="*/ 0 h 64"/>
                  <a:gd name="T4" fmla="*/ 9 w 64"/>
                  <a:gd name="T5" fmla="*/ 0 h 64"/>
                  <a:gd name="T6" fmla="*/ 15 w 64"/>
                  <a:gd name="T7" fmla="*/ 3 h 64"/>
                  <a:gd name="T8" fmla="*/ 32 w 64"/>
                  <a:gd name="T9" fmla="*/ 31 h 64"/>
                  <a:gd name="T10" fmla="*/ 49 w 64"/>
                  <a:gd name="T11" fmla="*/ 3 h 64"/>
                  <a:gd name="T12" fmla="*/ 55 w 64"/>
                  <a:gd name="T13" fmla="*/ 0 h 64"/>
                  <a:gd name="T14" fmla="*/ 57 w 64"/>
                  <a:gd name="T15" fmla="*/ 0 h 64"/>
                  <a:gd name="T16" fmla="*/ 64 w 64"/>
                  <a:gd name="T17" fmla="*/ 7 h 64"/>
                  <a:gd name="T18" fmla="*/ 64 w 64"/>
                  <a:gd name="T19" fmla="*/ 57 h 64"/>
                  <a:gd name="T20" fmla="*/ 57 w 64"/>
                  <a:gd name="T21" fmla="*/ 64 h 64"/>
                  <a:gd name="T22" fmla="*/ 50 w 64"/>
                  <a:gd name="T23" fmla="*/ 57 h 64"/>
                  <a:gd name="T24" fmla="*/ 50 w 64"/>
                  <a:gd name="T25" fmla="*/ 26 h 64"/>
                  <a:gd name="T26" fmla="*/ 37 w 64"/>
                  <a:gd name="T27" fmla="*/ 44 h 64"/>
                  <a:gd name="T28" fmla="*/ 32 w 64"/>
                  <a:gd name="T29" fmla="*/ 48 h 64"/>
                  <a:gd name="T30" fmla="*/ 26 w 64"/>
                  <a:gd name="T31" fmla="*/ 44 h 64"/>
                  <a:gd name="T32" fmla="*/ 14 w 64"/>
                  <a:gd name="T33" fmla="*/ 26 h 64"/>
                  <a:gd name="T34" fmla="*/ 14 w 64"/>
                  <a:gd name="T35" fmla="*/ 57 h 64"/>
                  <a:gd name="T36" fmla="*/ 7 w 64"/>
                  <a:gd name="T37" fmla="*/ 64 h 64"/>
                  <a:gd name="T38" fmla="*/ 0 w 64"/>
                  <a:gd name="T39" fmla="*/ 57 h 64"/>
                  <a:gd name="T40" fmla="*/ 0 w 64"/>
                  <a:gd name="T41"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0" y="7"/>
                    </a:moveTo>
                    <a:cubicBezTo>
                      <a:pt x="0" y="3"/>
                      <a:pt x="3" y="0"/>
                      <a:pt x="7" y="0"/>
                    </a:cubicBezTo>
                    <a:cubicBezTo>
                      <a:pt x="9" y="0"/>
                      <a:pt x="9" y="0"/>
                      <a:pt x="9" y="0"/>
                    </a:cubicBezTo>
                    <a:cubicBezTo>
                      <a:pt x="12" y="0"/>
                      <a:pt x="14" y="1"/>
                      <a:pt x="15" y="3"/>
                    </a:cubicBezTo>
                    <a:cubicBezTo>
                      <a:pt x="32" y="31"/>
                      <a:pt x="32" y="31"/>
                      <a:pt x="32" y="31"/>
                    </a:cubicBezTo>
                    <a:cubicBezTo>
                      <a:pt x="49" y="3"/>
                      <a:pt x="49" y="3"/>
                      <a:pt x="49" y="3"/>
                    </a:cubicBezTo>
                    <a:cubicBezTo>
                      <a:pt x="50" y="1"/>
                      <a:pt x="52" y="0"/>
                      <a:pt x="55" y="0"/>
                    </a:cubicBezTo>
                    <a:cubicBezTo>
                      <a:pt x="57" y="0"/>
                      <a:pt x="57" y="0"/>
                      <a:pt x="57" y="0"/>
                    </a:cubicBezTo>
                    <a:cubicBezTo>
                      <a:pt x="60" y="0"/>
                      <a:pt x="64" y="3"/>
                      <a:pt x="64" y="7"/>
                    </a:cubicBezTo>
                    <a:cubicBezTo>
                      <a:pt x="64" y="57"/>
                      <a:pt x="64" y="57"/>
                      <a:pt x="64" y="57"/>
                    </a:cubicBezTo>
                    <a:cubicBezTo>
                      <a:pt x="64" y="61"/>
                      <a:pt x="60" y="64"/>
                      <a:pt x="57" y="64"/>
                    </a:cubicBezTo>
                    <a:cubicBezTo>
                      <a:pt x="53" y="64"/>
                      <a:pt x="50" y="61"/>
                      <a:pt x="50" y="57"/>
                    </a:cubicBezTo>
                    <a:cubicBezTo>
                      <a:pt x="50" y="26"/>
                      <a:pt x="50" y="26"/>
                      <a:pt x="50" y="26"/>
                    </a:cubicBezTo>
                    <a:cubicBezTo>
                      <a:pt x="37" y="44"/>
                      <a:pt x="37" y="44"/>
                      <a:pt x="37" y="44"/>
                    </a:cubicBezTo>
                    <a:cubicBezTo>
                      <a:pt x="36" y="47"/>
                      <a:pt x="34" y="48"/>
                      <a:pt x="32" y="48"/>
                    </a:cubicBezTo>
                    <a:cubicBezTo>
                      <a:pt x="29" y="48"/>
                      <a:pt x="27" y="47"/>
                      <a:pt x="26" y="44"/>
                    </a:cubicBezTo>
                    <a:cubicBezTo>
                      <a:pt x="14" y="26"/>
                      <a:pt x="14" y="26"/>
                      <a:pt x="14" y="26"/>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44" name="Freeform 25"/>
              <p:cNvSpPr>
                <a:spLocks/>
              </p:cNvSpPr>
              <p:nvPr/>
            </p:nvSpPr>
            <p:spPr bwMode="auto">
              <a:xfrm>
                <a:off x="12037598" y="6897265"/>
                <a:ext cx="14898" cy="67164"/>
              </a:xfrm>
              <a:custGeom>
                <a:avLst/>
                <a:gdLst>
                  <a:gd name="T0" fmla="*/ 0 w 14"/>
                  <a:gd name="T1" fmla="*/ 7 h 64"/>
                  <a:gd name="T2" fmla="*/ 7 w 14"/>
                  <a:gd name="T3" fmla="*/ 0 h 64"/>
                  <a:gd name="T4" fmla="*/ 14 w 14"/>
                  <a:gd name="T5" fmla="*/ 7 h 64"/>
                  <a:gd name="T6" fmla="*/ 14 w 14"/>
                  <a:gd name="T7" fmla="*/ 57 h 64"/>
                  <a:gd name="T8" fmla="*/ 7 w 14"/>
                  <a:gd name="T9" fmla="*/ 64 h 64"/>
                  <a:gd name="T10" fmla="*/ 0 w 14"/>
                  <a:gd name="T11" fmla="*/ 57 h 64"/>
                  <a:gd name="T12" fmla="*/ 0 w 14"/>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 h="64">
                    <a:moveTo>
                      <a:pt x="0" y="7"/>
                    </a:moveTo>
                    <a:cubicBezTo>
                      <a:pt x="0" y="3"/>
                      <a:pt x="3" y="0"/>
                      <a:pt x="7" y="0"/>
                    </a:cubicBezTo>
                    <a:cubicBezTo>
                      <a:pt x="11" y="0"/>
                      <a:pt x="14" y="3"/>
                      <a:pt x="14" y="7"/>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45" name="Freeform 26"/>
              <p:cNvSpPr>
                <a:spLocks/>
              </p:cNvSpPr>
              <p:nvPr/>
            </p:nvSpPr>
            <p:spPr bwMode="auto">
              <a:xfrm>
                <a:off x="12064685" y="6897265"/>
                <a:ext cx="53272" cy="67164"/>
              </a:xfrm>
              <a:custGeom>
                <a:avLst/>
                <a:gdLst>
                  <a:gd name="T0" fmla="*/ 0 w 49"/>
                  <a:gd name="T1" fmla="*/ 57 h 64"/>
                  <a:gd name="T2" fmla="*/ 0 w 49"/>
                  <a:gd name="T3" fmla="*/ 7 h 64"/>
                  <a:gd name="T4" fmla="*/ 7 w 49"/>
                  <a:gd name="T5" fmla="*/ 0 h 64"/>
                  <a:gd name="T6" fmla="*/ 42 w 49"/>
                  <a:gd name="T7" fmla="*/ 0 h 64"/>
                  <a:gd name="T8" fmla="*/ 48 w 49"/>
                  <a:gd name="T9" fmla="*/ 6 h 64"/>
                  <a:gd name="T10" fmla="*/ 42 w 49"/>
                  <a:gd name="T11" fmla="*/ 13 h 64"/>
                  <a:gd name="T12" fmla="*/ 14 w 49"/>
                  <a:gd name="T13" fmla="*/ 13 h 64"/>
                  <a:gd name="T14" fmla="*/ 14 w 49"/>
                  <a:gd name="T15" fmla="*/ 25 h 64"/>
                  <a:gd name="T16" fmla="*/ 38 w 49"/>
                  <a:gd name="T17" fmla="*/ 25 h 64"/>
                  <a:gd name="T18" fmla="*/ 44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8" y="3"/>
                      <a:pt x="48" y="6"/>
                    </a:cubicBezTo>
                    <a:cubicBezTo>
                      <a:pt x="48" y="10"/>
                      <a:pt x="46" y="13"/>
                      <a:pt x="42" y="13"/>
                    </a:cubicBezTo>
                    <a:cubicBezTo>
                      <a:pt x="14" y="13"/>
                      <a:pt x="14" y="13"/>
                      <a:pt x="14" y="13"/>
                    </a:cubicBezTo>
                    <a:cubicBezTo>
                      <a:pt x="14" y="25"/>
                      <a:pt x="14" y="25"/>
                      <a:pt x="14" y="25"/>
                    </a:cubicBezTo>
                    <a:cubicBezTo>
                      <a:pt x="38" y="25"/>
                      <a:pt x="38" y="25"/>
                      <a:pt x="38" y="25"/>
                    </a:cubicBezTo>
                    <a:cubicBezTo>
                      <a:pt x="42" y="25"/>
                      <a:pt x="44" y="28"/>
                      <a:pt x="44" y="32"/>
                    </a:cubicBezTo>
                    <a:cubicBezTo>
                      <a:pt x="44"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3" y="64"/>
                      <a:pt x="0" y="60"/>
                      <a:pt x="0" y="5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46" name="Freeform 27"/>
              <p:cNvSpPr>
                <a:spLocks/>
              </p:cNvSpPr>
              <p:nvPr/>
            </p:nvSpPr>
            <p:spPr bwMode="auto">
              <a:xfrm>
                <a:off x="12125181" y="6897265"/>
                <a:ext cx="60948" cy="67164"/>
              </a:xfrm>
              <a:custGeom>
                <a:avLst/>
                <a:gdLst>
                  <a:gd name="T0" fmla="*/ 0 w 56"/>
                  <a:gd name="T1" fmla="*/ 7 h 64"/>
                  <a:gd name="T2" fmla="*/ 7 w 56"/>
                  <a:gd name="T3" fmla="*/ 0 h 64"/>
                  <a:gd name="T4" fmla="*/ 9 w 56"/>
                  <a:gd name="T5" fmla="*/ 0 h 64"/>
                  <a:gd name="T6" fmla="*/ 16 w 56"/>
                  <a:gd name="T7" fmla="*/ 4 h 64"/>
                  <a:gd name="T8" fmla="*/ 43 w 56"/>
                  <a:gd name="T9" fmla="*/ 39 h 64"/>
                  <a:gd name="T10" fmla="*/ 43 w 56"/>
                  <a:gd name="T11" fmla="*/ 7 h 64"/>
                  <a:gd name="T12" fmla="*/ 50 w 56"/>
                  <a:gd name="T13" fmla="*/ 0 h 64"/>
                  <a:gd name="T14" fmla="*/ 56 w 56"/>
                  <a:gd name="T15" fmla="*/ 7 h 64"/>
                  <a:gd name="T16" fmla="*/ 56 w 56"/>
                  <a:gd name="T17" fmla="*/ 57 h 64"/>
                  <a:gd name="T18" fmla="*/ 49 w 56"/>
                  <a:gd name="T19" fmla="*/ 64 h 64"/>
                  <a:gd name="T20" fmla="*/ 49 w 56"/>
                  <a:gd name="T21" fmla="*/ 64 h 64"/>
                  <a:gd name="T22" fmla="*/ 42 w 56"/>
                  <a:gd name="T23" fmla="*/ 60 h 64"/>
                  <a:gd name="T24" fmla="*/ 14 w 56"/>
                  <a:gd name="T25" fmla="*/ 23 h 64"/>
                  <a:gd name="T26" fmla="*/ 14 w 56"/>
                  <a:gd name="T27" fmla="*/ 57 h 64"/>
                  <a:gd name="T28" fmla="*/ 7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7" y="0"/>
                    </a:cubicBezTo>
                    <a:cubicBezTo>
                      <a:pt x="9" y="0"/>
                      <a:pt x="9" y="0"/>
                      <a:pt x="9" y="0"/>
                    </a:cubicBezTo>
                    <a:cubicBezTo>
                      <a:pt x="12" y="0"/>
                      <a:pt x="14" y="1"/>
                      <a:pt x="16" y="4"/>
                    </a:cubicBezTo>
                    <a:cubicBezTo>
                      <a:pt x="43" y="39"/>
                      <a:pt x="43" y="39"/>
                      <a:pt x="43" y="39"/>
                    </a:cubicBezTo>
                    <a:cubicBezTo>
                      <a:pt x="43" y="7"/>
                      <a:pt x="43" y="7"/>
                      <a:pt x="43" y="7"/>
                    </a:cubicBezTo>
                    <a:cubicBezTo>
                      <a:pt x="43" y="3"/>
                      <a:pt x="46" y="0"/>
                      <a:pt x="50" y="0"/>
                    </a:cubicBezTo>
                    <a:cubicBezTo>
                      <a:pt x="53" y="0"/>
                      <a:pt x="56" y="3"/>
                      <a:pt x="56" y="7"/>
                    </a:cubicBezTo>
                    <a:cubicBezTo>
                      <a:pt x="56" y="57"/>
                      <a:pt x="56" y="57"/>
                      <a:pt x="56" y="57"/>
                    </a:cubicBezTo>
                    <a:cubicBezTo>
                      <a:pt x="56" y="61"/>
                      <a:pt x="53" y="64"/>
                      <a:pt x="49" y="64"/>
                    </a:cubicBezTo>
                    <a:cubicBezTo>
                      <a:pt x="49" y="64"/>
                      <a:pt x="49" y="64"/>
                      <a:pt x="49" y="64"/>
                    </a:cubicBezTo>
                    <a:cubicBezTo>
                      <a:pt x="46" y="64"/>
                      <a:pt x="44" y="62"/>
                      <a:pt x="42" y="60"/>
                    </a:cubicBezTo>
                    <a:cubicBezTo>
                      <a:pt x="14" y="23"/>
                      <a:pt x="14" y="23"/>
                      <a:pt x="14" y="23"/>
                    </a:cubicBezTo>
                    <a:cubicBezTo>
                      <a:pt x="14" y="57"/>
                      <a:pt x="14" y="57"/>
                      <a:pt x="14" y="57"/>
                    </a:cubicBezTo>
                    <a:cubicBezTo>
                      <a:pt x="14" y="61"/>
                      <a:pt x="11" y="64"/>
                      <a:pt x="7" y="64"/>
                    </a:cubicBezTo>
                    <a:cubicBezTo>
                      <a:pt x="3" y="64"/>
                      <a:pt x="0" y="61"/>
                      <a:pt x="0" y="57"/>
                    </a:cubicBezTo>
                    <a:lnTo>
                      <a:pt x="0" y="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47" name="Freeform 28"/>
              <p:cNvSpPr>
                <a:spLocks/>
              </p:cNvSpPr>
              <p:nvPr/>
            </p:nvSpPr>
            <p:spPr bwMode="auto">
              <a:xfrm>
                <a:off x="12192449" y="6897265"/>
                <a:ext cx="58690" cy="67164"/>
              </a:xfrm>
              <a:custGeom>
                <a:avLst/>
                <a:gdLst>
                  <a:gd name="T0" fmla="*/ 20 w 54"/>
                  <a:gd name="T1" fmla="*/ 13 h 64"/>
                  <a:gd name="T2" fmla="*/ 6 w 54"/>
                  <a:gd name="T3" fmla="*/ 13 h 64"/>
                  <a:gd name="T4" fmla="*/ 0 w 54"/>
                  <a:gd name="T5" fmla="*/ 7 h 64"/>
                  <a:gd name="T6" fmla="*/ 6 w 54"/>
                  <a:gd name="T7" fmla="*/ 0 h 64"/>
                  <a:gd name="T8" fmla="*/ 47 w 54"/>
                  <a:gd name="T9" fmla="*/ 0 h 64"/>
                  <a:gd name="T10" fmla="*/ 54 w 54"/>
                  <a:gd name="T11" fmla="*/ 7 h 64"/>
                  <a:gd name="T12" fmla="*/ 47 w 54"/>
                  <a:gd name="T13" fmla="*/ 13 h 64"/>
                  <a:gd name="T14" fmla="*/ 34 w 54"/>
                  <a:gd name="T15" fmla="*/ 13 h 64"/>
                  <a:gd name="T16" fmla="*/ 34 w 54"/>
                  <a:gd name="T17" fmla="*/ 57 h 64"/>
                  <a:gd name="T18" fmla="*/ 27 w 54"/>
                  <a:gd name="T19" fmla="*/ 64 h 64"/>
                  <a:gd name="T20" fmla="*/ 20 w 54"/>
                  <a:gd name="T21" fmla="*/ 57 h 64"/>
                  <a:gd name="T22" fmla="*/ 20 w 54"/>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4">
                    <a:moveTo>
                      <a:pt x="20" y="13"/>
                    </a:moveTo>
                    <a:cubicBezTo>
                      <a:pt x="6" y="13"/>
                      <a:pt x="6" y="13"/>
                      <a:pt x="6" y="13"/>
                    </a:cubicBezTo>
                    <a:cubicBezTo>
                      <a:pt x="3" y="13"/>
                      <a:pt x="0" y="10"/>
                      <a:pt x="0" y="7"/>
                    </a:cubicBezTo>
                    <a:cubicBezTo>
                      <a:pt x="0" y="3"/>
                      <a:pt x="3" y="0"/>
                      <a:pt x="6" y="0"/>
                    </a:cubicBezTo>
                    <a:cubicBezTo>
                      <a:pt x="47" y="0"/>
                      <a:pt x="47" y="0"/>
                      <a:pt x="47" y="0"/>
                    </a:cubicBezTo>
                    <a:cubicBezTo>
                      <a:pt x="51" y="0"/>
                      <a:pt x="54" y="3"/>
                      <a:pt x="54" y="7"/>
                    </a:cubicBezTo>
                    <a:cubicBezTo>
                      <a:pt x="54" y="10"/>
                      <a:pt x="51" y="13"/>
                      <a:pt x="47" y="13"/>
                    </a:cubicBezTo>
                    <a:cubicBezTo>
                      <a:pt x="34" y="13"/>
                      <a:pt x="34" y="13"/>
                      <a:pt x="34" y="13"/>
                    </a:cubicBezTo>
                    <a:cubicBezTo>
                      <a:pt x="34" y="57"/>
                      <a:pt x="34" y="57"/>
                      <a:pt x="34" y="57"/>
                    </a:cubicBezTo>
                    <a:cubicBezTo>
                      <a:pt x="34" y="61"/>
                      <a:pt x="31" y="64"/>
                      <a:pt x="27" y="64"/>
                    </a:cubicBezTo>
                    <a:cubicBezTo>
                      <a:pt x="23" y="64"/>
                      <a:pt x="20" y="61"/>
                      <a:pt x="20" y="57"/>
                    </a:cubicBezTo>
                    <a:lnTo>
                      <a:pt x="20" y="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48" name="Freeform 29"/>
              <p:cNvSpPr>
                <a:spLocks noEditPoints="1"/>
              </p:cNvSpPr>
              <p:nvPr/>
            </p:nvSpPr>
            <p:spPr bwMode="auto">
              <a:xfrm>
                <a:off x="12251139" y="6895913"/>
                <a:ext cx="72685" cy="68400"/>
              </a:xfrm>
              <a:custGeom>
                <a:avLst/>
                <a:gdLst>
                  <a:gd name="T0" fmla="*/ 0 w 67"/>
                  <a:gd name="T1" fmla="*/ 33 h 66"/>
                  <a:gd name="T2" fmla="*/ 0 w 67"/>
                  <a:gd name="T3" fmla="*/ 33 h 66"/>
                  <a:gd name="T4" fmla="*/ 33 w 67"/>
                  <a:gd name="T5" fmla="*/ 0 h 66"/>
                  <a:gd name="T6" fmla="*/ 67 w 67"/>
                  <a:gd name="T7" fmla="*/ 33 h 66"/>
                  <a:gd name="T8" fmla="*/ 67 w 67"/>
                  <a:gd name="T9" fmla="*/ 33 h 66"/>
                  <a:gd name="T10" fmla="*/ 33 w 67"/>
                  <a:gd name="T11" fmla="*/ 66 h 66"/>
                  <a:gd name="T12" fmla="*/ 0 w 67"/>
                  <a:gd name="T13" fmla="*/ 33 h 66"/>
                  <a:gd name="T14" fmla="*/ 52 w 67"/>
                  <a:gd name="T15" fmla="*/ 33 h 66"/>
                  <a:gd name="T16" fmla="*/ 52 w 67"/>
                  <a:gd name="T17" fmla="*/ 33 h 66"/>
                  <a:gd name="T18" fmla="*/ 33 w 67"/>
                  <a:gd name="T19" fmla="*/ 13 h 66"/>
                  <a:gd name="T20" fmla="*/ 14 w 67"/>
                  <a:gd name="T21" fmla="*/ 33 h 66"/>
                  <a:gd name="T22" fmla="*/ 14 w 67"/>
                  <a:gd name="T23" fmla="*/ 33 h 66"/>
                  <a:gd name="T24" fmla="*/ 33 w 67"/>
                  <a:gd name="T25" fmla="*/ 53 h 66"/>
                  <a:gd name="T26" fmla="*/ 52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3" y="0"/>
                    </a:cubicBezTo>
                    <a:cubicBezTo>
                      <a:pt x="53" y="0"/>
                      <a:pt x="67" y="15"/>
                      <a:pt x="67" y="33"/>
                    </a:cubicBezTo>
                    <a:cubicBezTo>
                      <a:pt x="67" y="33"/>
                      <a:pt x="67" y="33"/>
                      <a:pt x="67" y="33"/>
                    </a:cubicBezTo>
                    <a:cubicBezTo>
                      <a:pt x="67" y="51"/>
                      <a:pt x="53" y="66"/>
                      <a:pt x="33" y="66"/>
                    </a:cubicBezTo>
                    <a:cubicBezTo>
                      <a:pt x="14" y="66"/>
                      <a:pt x="0" y="51"/>
                      <a:pt x="0" y="33"/>
                    </a:cubicBezTo>
                    <a:close/>
                    <a:moveTo>
                      <a:pt x="52" y="33"/>
                    </a:moveTo>
                    <a:cubicBezTo>
                      <a:pt x="52" y="33"/>
                      <a:pt x="52" y="33"/>
                      <a:pt x="52" y="33"/>
                    </a:cubicBezTo>
                    <a:cubicBezTo>
                      <a:pt x="52" y="22"/>
                      <a:pt x="44" y="13"/>
                      <a:pt x="33" y="13"/>
                    </a:cubicBezTo>
                    <a:cubicBezTo>
                      <a:pt x="22" y="13"/>
                      <a:pt x="14" y="22"/>
                      <a:pt x="14" y="33"/>
                    </a:cubicBezTo>
                    <a:cubicBezTo>
                      <a:pt x="14" y="33"/>
                      <a:pt x="14" y="33"/>
                      <a:pt x="14" y="33"/>
                    </a:cubicBezTo>
                    <a:cubicBezTo>
                      <a:pt x="14" y="44"/>
                      <a:pt x="22" y="53"/>
                      <a:pt x="33" y="53"/>
                    </a:cubicBezTo>
                    <a:cubicBezTo>
                      <a:pt x="45" y="53"/>
                      <a:pt x="52" y="44"/>
                      <a:pt x="52" y="3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49" name="Freeform 30"/>
              <p:cNvSpPr>
                <a:spLocks/>
              </p:cNvSpPr>
              <p:nvPr/>
            </p:nvSpPr>
            <p:spPr bwMode="auto">
              <a:xfrm>
                <a:off x="12178454" y="6845426"/>
                <a:ext cx="134535" cy="14400"/>
              </a:xfrm>
              <a:custGeom>
                <a:avLst/>
                <a:gdLst>
                  <a:gd name="T0" fmla="*/ 115 w 124"/>
                  <a:gd name="T1" fmla="*/ 18 h 18"/>
                  <a:gd name="T2" fmla="*/ 9 w 124"/>
                  <a:gd name="T3" fmla="*/ 18 h 18"/>
                  <a:gd name="T4" fmla="*/ 0 w 124"/>
                  <a:gd name="T5" fmla="*/ 9 h 18"/>
                  <a:gd name="T6" fmla="*/ 0 w 124"/>
                  <a:gd name="T7" fmla="*/ 9 h 18"/>
                  <a:gd name="T8" fmla="*/ 9 w 124"/>
                  <a:gd name="T9" fmla="*/ 0 h 18"/>
                  <a:gd name="T10" fmla="*/ 115 w 124"/>
                  <a:gd name="T11" fmla="*/ 0 h 18"/>
                  <a:gd name="T12" fmla="*/ 124 w 124"/>
                  <a:gd name="T13" fmla="*/ 9 h 18"/>
                  <a:gd name="T14" fmla="*/ 124 w 124"/>
                  <a:gd name="T15" fmla="*/ 9 h 18"/>
                  <a:gd name="T16" fmla="*/ 115 w 124"/>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8">
                    <a:moveTo>
                      <a:pt x="115" y="18"/>
                    </a:moveTo>
                    <a:cubicBezTo>
                      <a:pt x="9" y="18"/>
                      <a:pt x="9" y="18"/>
                      <a:pt x="9" y="18"/>
                    </a:cubicBezTo>
                    <a:cubicBezTo>
                      <a:pt x="4" y="18"/>
                      <a:pt x="0" y="14"/>
                      <a:pt x="0" y="9"/>
                    </a:cubicBezTo>
                    <a:cubicBezTo>
                      <a:pt x="0" y="9"/>
                      <a:pt x="0" y="9"/>
                      <a:pt x="0" y="9"/>
                    </a:cubicBezTo>
                    <a:cubicBezTo>
                      <a:pt x="0" y="4"/>
                      <a:pt x="4" y="0"/>
                      <a:pt x="9" y="0"/>
                    </a:cubicBezTo>
                    <a:cubicBezTo>
                      <a:pt x="115" y="0"/>
                      <a:pt x="115" y="0"/>
                      <a:pt x="115" y="0"/>
                    </a:cubicBezTo>
                    <a:cubicBezTo>
                      <a:pt x="120" y="0"/>
                      <a:pt x="124" y="4"/>
                      <a:pt x="124" y="9"/>
                    </a:cubicBezTo>
                    <a:cubicBezTo>
                      <a:pt x="124" y="9"/>
                      <a:pt x="124" y="9"/>
                      <a:pt x="124" y="9"/>
                    </a:cubicBezTo>
                    <a:cubicBezTo>
                      <a:pt x="124" y="14"/>
                      <a:pt x="120" y="18"/>
                      <a:pt x="115" y="1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50" name="Freeform 31"/>
              <p:cNvSpPr>
                <a:spLocks/>
              </p:cNvSpPr>
              <p:nvPr/>
            </p:nvSpPr>
            <p:spPr bwMode="auto">
              <a:xfrm>
                <a:off x="11531961" y="6984714"/>
                <a:ext cx="58239" cy="68066"/>
              </a:xfrm>
              <a:custGeom>
                <a:avLst/>
                <a:gdLst>
                  <a:gd name="T0" fmla="*/ 20 w 54"/>
                  <a:gd name="T1" fmla="*/ 13 h 65"/>
                  <a:gd name="T2" fmla="*/ 6 w 54"/>
                  <a:gd name="T3" fmla="*/ 13 h 65"/>
                  <a:gd name="T4" fmla="*/ 0 w 54"/>
                  <a:gd name="T5" fmla="*/ 7 h 65"/>
                  <a:gd name="T6" fmla="*/ 6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6" y="13"/>
                      <a:pt x="6" y="13"/>
                      <a:pt x="6" y="13"/>
                    </a:cubicBezTo>
                    <a:cubicBezTo>
                      <a:pt x="3" y="13"/>
                      <a:pt x="0" y="10"/>
                      <a:pt x="0" y="7"/>
                    </a:cubicBezTo>
                    <a:cubicBezTo>
                      <a:pt x="0" y="3"/>
                      <a:pt x="3" y="0"/>
                      <a:pt x="6" y="0"/>
                    </a:cubicBezTo>
                    <a:cubicBezTo>
                      <a:pt x="48" y="0"/>
                      <a:pt x="48" y="0"/>
                      <a:pt x="48" y="0"/>
                    </a:cubicBezTo>
                    <a:cubicBezTo>
                      <a:pt x="51" y="0"/>
                      <a:pt x="54" y="3"/>
                      <a:pt x="54" y="7"/>
                    </a:cubicBezTo>
                    <a:cubicBezTo>
                      <a:pt x="54" y="10"/>
                      <a:pt x="51"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51" name="Freeform 32"/>
              <p:cNvSpPr>
                <a:spLocks/>
              </p:cNvSpPr>
              <p:nvPr/>
            </p:nvSpPr>
            <p:spPr bwMode="auto">
              <a:xfrm>
                <a:off x="11611870" y="6984714"/>
                <a:ext cx="53272" cy="67164"/>
              </a:xfrm>
              <a:custGeom>
                <a:avLst/>
                <a:gdLst>
                  <a:gd name="T0" fmla="*/ 0 w 49"/>
                  <a:gd name="T1" fmla="*/ 57 h 64"/>
                  <a:gd name="T2" fmla="*/ 0 w 49"/>
                  <a:gd name="T3" fmla="*/ 7 h 64"/>
                  <a:gd name="T4" fmla="*/ 7 w 49"/>
                  <a:gd name="T5" fmla="*/ 0 h 64"/>
                  <a:gd name="T6" fmla="*/ 42 w 49"/>
                  <a:gd name="T7" fmla="*/ 0 h 64"/>
                  <a:gd name="T8" fmla="*/ 49 w 49"/>
                  <a:gd name="T9" fmla="*/ 6 h 64"/>
                  <a:gd name="T10" fmla="*/ 42 w 49"/>
                  <a:gd name="T11" fmla="*/ 13 h 64"/>
                  <a:gd name="T12" fmla="*/ 14 w 49"/>
                  <a:gd name="T13" fmla="*/ 13 h 64"/>
                  <a:gd name="T14" fmla="*/ 14 w 49"/>
                  <a:gd name="T15" fmla="*/ 26 h 64"/>
                  <a:gd name="T16" fmla="*/ 38 w 49"/>
                  <a:gd name="T17" fmla="*/ 26 h 64"/>
                  <a:gd name="T18" fmla="*/ 44 w 49"/>
                  <a:gd name="T19" fmla="*/ 32 h 64"/>
                  <a:gd name="T20" fmla="*/ 38 w 49"/>
                  <a:gd name="T21" fmla="*/ 38 h 64"/>
                  <a:gd name="T22" fmla="*/ 14 w 49"/>
                  <a:gd name="T23" fmla="*/ 38 h 64"/>
                  <a:gd name="T24" fmla="*/ 14 w 49"/>
                  <a:gd name="T25" fmla="*/ 52 h 64"/>
                  <a:gd name="T26" fmla="*/ 43 w 49"/>
                  <a:gd name="T27" fmla="*/ 52 h 64"/>
                  <a:gd name="T28" fmla="*/ 49 w 49"/>
                  <a:gd name="T29" fmla="*/ 58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9" y="3"/>
                      <a:pt x="49" y="6"/>
                    </a:cubicBezTo>
                    <a:cubicBezTo>
                      <a:pt x="49" y="10"/>
                      <a:pt x="46" y="13"/>
                      <a:pt x="42" y="13"/>
                    </a:cubicBezTo>
                    <a:cubicBezTo>
                      <a:pt x="14" y="13"/>
                      <a:pt x="14" y="13"/>
                      <a:pt x="14" y="13"/>
                    </a:cubicBezTo>
                    <a:cubicBezTo>
                      <a:pt x="14" y="26"/>
                      <a:pt x="14" y="26"/>
                      <a:pt x="14" y="26"/>
                    </a:cubicBezTo>
                    <a:cubicBezTo>
                      <a:pt x="38" y="26"/>
                      <a:pt x="38" y="26"/>
                      <a:pt x="38" y="26"/>
                    </a:cubicBezTo>
                    <a:cubicBezTo>
                      <a:pt x="42" y="26"/>
                      <a:pt x="44" y="29"/>
                      <a:pt x="44" y="32"/>
                    </a:cubicBezTo>
                    <a:cubicBezTo>
                      <a:pt x="44" y="35"/>
                      <a:pt x="42" y="38"/>
                      <a:pt x="38" y="38"/>
                    </a:cubicBezTo>
                    <a:cubicBezTo>
                      <a:pt x="14" y="38"/>
                      <a:pt x="14" y="38"/>
                      <a:pt x="14" y="38"/>
                    </a:cubicBezTo>
                    <a:cubicBezTo>
                      <a:pt x="14" y="52"/>
                      <a:pt x="14" y="52"/>
                      <a:pt x="14" y="52"/>
                    </a:cubicBezTo>
                    <a:cubicBezTo>
                      <a:pt x="43" y="52"/>
                      <a:pt x="43" y="52"/>
                      <a:pt x="43" y="52"/>
                    </a:cubicBezTo>
                    <a:cubicBezTo>
                      <a:pt x="46" y="52"/>
                      <a:pt x="49" y="55"/>
                      <a:pt x="49" y="58"/>
                    </a:cubicBezTo>
                    <a:cubicBezTo>
                      <a:pt x="49" y="62"/>
                      <a:pt x="46" y="64"/>
                      <a:pt x="43" y="64"/>
                    </a:cubicBezTo>
                    <a:cubicBezTo>
                      <a:pt x="7" y="64"/>
                      <a:pt x="7" y="64"/>
                      <a:pt x="7" y="64"/>
                    </a:cubicBezTo>
                    <a:cubicBezTo>
                      <a:pt x="3" y="64"/>
                      <a:pt x="0" y="61"/>
                      <a:pt x="0" y="5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52" name="Freeform 33"/>
              <p:cNvSpPr>
                <a:spLocks noEditPoints="1"/>
              </p:cNvSpPr>
              <p:nvPr/>
            </p:nvSpPr>
            <p:spPr bwMode="auto">
              <a:xfrm>
                <a:off x="11688167"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6 w 54"/>
                  <a:gd name="T19" fmla="*/ 65 h 65"/>
                  <a:gd name="T20" fmla="*/ 39 w 54"/>
                  <a:gd name="T21" fmla="*/ 61 h 65"/>
                  <a:gd name="T22" fmla="*/ 26 w 54"/>
                  <a:gd name="T23" fmla="*/ 44 h 65"/>
                  <a:gd name="T24" fmla="*/ 14 w 54"/>
                  <a:gd name="T25" fmla="*/ 44 h 65"/>
                  <a:gd name="T26" fmla="*/ 14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8 w 54"/>
                  <a:gd name="T41" fmla="*/ 13 h 65"/>
                  <a:gd name="T42" fmla="*/ 14 w 54"/>
                  <a:gd name="T43" fmla="*/ 13 h 65"/>
                  <a:gd name="T44" fmla="*/ 14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3"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6" y="65"/>
                    </a:cubicBezTo>
                    <a:cubicBezTo>
                      <a:pt x="43" y="65"/>
                      <a:pt x="41" y="63"/>
                      <a:pt x="39" y="61"/>
                    </a:cubicBezTo>
                    <a:cubicBezTo>
                      <a:pt x="26" y="44"/>
                      <a:pt x="26" y="44"/>
                      <a:pt x="26"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9" y="31"/>
                    </a:moveTo>
                    <a:cubicBezTo>
                      <a:pt x="36" y="31"/>
                      <a:pt x="40" y="28"/>
                      <a:pt x="40" y="22"/>
                    </a:cubicBezTo>
                    <a:cubicBezTo>
                      <a:pt x="40" y="22"/>
                      <a:pt x="40" y="22"/>
                      <a:pt x="40" y="22"/>
                    </a:cubicBezTo>
                    <a:cubicBezTo>
                      <a:pt x="40" y="16"/>
                      <a:pt x="35" y="13"/>
                      <a:pt x="28" y="13"/>
                    </a:cubicBezTo>
                    <a:cubicBezTo>
                      <a:pt x="14" y="13"/>
                      <a:pt x="14" y="13"/>
                      <a:pt x="14" y="13"/>
                    </a:cubicBezTo>
                    <a:cubicBezTo>
                      <a:pt x="14" y="31"/>
                      <a:pt x="14" y="31"/>
                      <a:pt x="14" y="31"/>
                    </a:cubicBezTo>
                    <a:lnTo>
                      <a:pt x="29" y="3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53" name="Freeform 34"/>
              <p:cNvSpPr>
                <a:spLocks noEditPoints="1"/>
              </p:cNvSpPr>
              <p:nvPr/>
            </p:nvSpPr>
            <p:spPr bwMode="auto">
              <a:xfrm>
                <a:off x="11770333" y="6984714"/>
                <a:ext cx="57787" cy="68066"/>
              </a:xfrm>
              <a:custGeom>
                <a:avLst/>
                <a:gdLst>
                  <a:gd name="T0" fmla="*/ 0 w 53"/>
                  <a:gd name="T1" fmla="*/ 7 h 65"/>
                  <a:gd name="T2" fmla="*/ 7 w 53"/>
                  <a:gd name="T3" fmla="*/ 0 h 65"/>
                  <a:gd name="T4" fmla="*/ 29 w 53"/>
                  <a:gd name="T5" fmla="*/ 0 h 65"/>
                  <a:gd name="T6" fmla="*/ 48 w 53"/>
                  <a:gd name="T7" fmla="*/ 7 h 65"/>
                  <a:gd name="T8" fmla="*/ 53 w 53"/>
                  <a:gd name="T9" fmla="*/ 21 h 65"/>
                  <a:gd name="T10" fmla="*/ 53 w 53"/>
                  <a:gd name="T11" fmla="*/ 21 h 65"/>
                  <a:gd name="T12" fmla="*/ 41 w 53"/>
                  <a:gd name="T13" fmla="*/ 41 h 65"/>
                  <a:gd name="T14" fmla="*/ 50 w 53"/>
                  <a:gd name="T15" fmla="*/ 53 h 65"/>
                  <a:gd name="T16" fmla="*/ 53 w 53"/>
                  <a:gd name="T17" fmla="*/ 58 h 65"/>
                  <a:gd name="T18" fmla="*/ 46 w 53"/>
                  <a:gd name="T19" fmla="*/ 65 h 65"/>
                  <a:gd name="T20" fmla="*/ 39 w 53"/>
                  <a:gd name="T21" fmla="*/ 61 h 65"/>
                  <a:gd name="T22" fmla="*/ 25 w 53"/>
                  <a:gd name="T23" fmla="*/ 44 h 65"/>
                  <a:gd name="T24" fmla="*/ 14 w 53"/>
                  <a:gd name="T25" fmla="*/ 44 h 65"/>
                  <a:gd name="T26" fmla="*/ 14 w 53"/>
                  <a:gd name="T27" fmla="*/ 58 h 65"/>
                  <a:gd name="T28" fmla="*/ 7 w 53"/>
                  <a:gd name="T29" fmla="*/ 65 h 65"/>
                  <a:gd name="T30" fmla="*/ 0 w 53"/>
                  <a:gd name="T31" fmla="*/ 58 h 65"/>
                  <a:gd name="T32" fmla="*/ 0 w 53"/>
                  <a:gd name="T33" fmla="*/ 7 h 65"/>
                  <a:gd name="T34" fmla="*/ 28 w 53"/>
                  <a:gd name="T35" fmla="*/ 31 h 65"/>
                  <a:gd name="T36" fmla="*/ 39 w 53"/>
                  <a:gd name="T37" fmla="*/ 22 h 65"/>
                  <a:gd name="T38" fmla="*/ 39 w 53"/>
                  <a:gd name="T39" fmla="*/ 22 h 65"/>
                  <a:gd name="T40" fmla="*/ 28 w 53"/>
                  <a:gd name="T41" fmla="*/ 13 h 65"/>
                  <a:gd name="T42" fmla="*/ 14 w 53"/>
                  <a:gd name="T43" fmla="*/ 13 h 65"/>
                  <a:gd name="T44" fmla="*/ 14 w 53"/>
                  <a:gd name="T45" fmla="*/ 31 h 65"/>
                  <a:gd name="T46" fmla="*/ 28 w 53"/>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5">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2"/>
                      <a:pt x="48" y="38"/>
                      <a:pt x="41" y="41"/>
                    </a:cubicBezTo>
                    <a:cubicBezTo>
                      <a:pt x="50" y="53"/>
                      <a:pt x="50" y="53"/>
                      <a:pt x="50" y="53"/>
                    </a:cubicBezTo>
                    <a:cubicBezTo>
                      <a:pt x="52" y="55"/>
                      <a:pt x="53" y="56"/>
                      <a:pt x="53" y="58"/>
                    </a:cubicBezTo>
                    <a:cubicBezTo>
                      <a:pt x="53" y="62"/>
                      <a:pt x="49" y="65"/>
                      <a:pt x="46" y="65"/>
                    </a:cubicBezTo>
                    <a:cubicBezTo>
                      <a:pt x="43" y="65"/>
                      <a:pt x="41" y="63"/>
                      <a:pt x="39" y="61"/>
                    </a:cubicBezTo>
                    <a:cubicBezTo>
                      <a:pt x="25" y="44"/>
                      <a:pt x="25" y="44"/>
                      <a:pt x="25"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8" y="31"/>
                    </a:moveTo>
                    <a:cubicBezTo>
                      <a:pt x="35" y="31"/>
                      <a:pt x="39" y="28"/>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54" name="Freeform 35"/>
              <p:cNvSpPr>
                <a:spLocks/>
              </p:cNvSpPr>
              <p:nvPr/>
            </p:nvSpPr>
            <p:spPr bwMode="auto">
              <a:xfrm>
                <a:off x="11852951" y="6984714"/>
                <a:ext cx="15350"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55" name="Freeform 36"/>
              <p:cNvSpPr>
                <a:spLocks/>
              </p:cNvSpPr>
              <p:nvPr/>
            </p:nvSpPr>
            <p:spPr bwMode="auto">
              <a:xfrm>
                <a:off x="11889970" y="6984714"/>
                <a:ext cx="58690" cy="68066"/>
              </a:xfrm>
              <a:custGeom>
                <a:avLst/>
                <a:gdLst>
                  <a:gd name="T0" fmla="*/ 20 w 54"/>
                  <a:gd name="T1" fmla="*/ 13 h 65"/>
                  <a:gd name="T2" fmla="*/ 7 w 54"/>
                  <a:gd name="T3" fmla="*/ 13 h 65"/>
                  <a:gd name="T4" fmla="*/ 0 w 54"/>
                  <a:gd name="T5" fmla="*/ 7 h 65"/>
                  <a:gd name="T6" fmla="*/ 7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7" y="13"/>
                      <a:pt x="7" y="13"/>
                      <a:pt x="7" y="13"/>
                    </a:cubicBezTo>
                    <a:cubicBezTo>
                      <a:pt x="3" y="13"/>
                      <a:pt x="0" y="10"/>
                      <a:pt x="0" y="7"/>
                    </a:cubicBezTo>
                    <a:cubicBezTo>
                      <a:pt x="0" y="3"/>
                      <a:pt x="3" y="0"/>
                      <a:pt x="7" y="0"/>
                    </a:cubicBezTo>
                    <a:cubicBezTo>
                      <a:pt x="48" y="0"/>
                      <a:pt x="48" y="0"/>
                      <a:pt x="48" y="0"/>
                    </a:cubicBezTo>
                    <a:cubicBezTo>
                      <a:pt x="52" y="0"/>
                      <a:pt x="54" y="3"/>
                      <a:pt x="54" y="7"/>
                    </a:cubicBezTo>
                    <a:cubicBezTo>
                      <a:pt x="54" y="10"/>
                      <a:pt x="52"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56" name="Freeform 37"/>
              <p:cNvSpPr>
                <a:spLocks noEditPoints="1"/>
              </p:cNvSpPr>
              <p:nvPr/>
            </p:nvSpPr>
            <p:spPr bwMode="auto">
              <a:xfrm>
                <a:off x="11963558" y="6983362"/>
                <a:ext cx="74942" cy="69418"/>
              </a:xfrm>
              <a:custGeom>
                <a:avLst/>
                <a:gdLst>
                  <a:gd name="T0" fmla="*/ 0 w 69"/>
                  <a:gd name="T1" fmla="*/ 33 h 66"/>
                  <a:gd name="T2" fmla="*/ 0 w 69"/>
                  <a:gd name="T3" fmla="*/ 33 h 66"/>
                  <a:gd name="T4" fmla="*/ 35 w 69"/>
                  <a:gd name="T5" fmla="*/ 0 h 66"/>
                  <a:gd name="T6" fmla="*/ 69 w 69"/>
                  <a:gd name="T7" fmla="*/ 33 h 66"/>
                  <a:gd name="T8" fmla="*/ 69 w 69"/>
                  <a:gd name="T9" fmla="*/ 33 h 66"/>
                  <a:gd name="T10" fmla="*/ 34 w 69"/>
                  <a:gd name="T11" fmla="*/ 66 h 66"/>
                  <a:gd name="T12" fmla="*/ 0 w 69"/>
                  <a:gd name="T13" fmla="*/ 33 h 66"/>
                  <a:gd name="T14" fmla="*/ 54 w 69"/>
                  <a:gd name="T15" fmla="*/ 33 h 66"/>
                  <a:gd name="T16" fmla="*/ 54 w 69"/>
                  <a:gd name="T17" fmla="*/ 33 h 66"/>
                  <a:gd name="T18" fmla="*/ 34 w 69"/>
                  <a:gd name="T19" fmla="*/ 13 h 66"/>
                  <a:gd name="T20" fmla="*/ 15 w 69"/>
                  <a:gd name="T21" fmla="*/ 33 h 66"/>
                  <a:gd name="T22" fmla="*/ 15 w 69"/>
                  <a:gd name="T23" fmla="*/ 33 h 66"/>
                  <a:gd name="T24" fmla="*/ 35 w 69"/>
                  <a:gd name="T25" fmla="*/ 53 h 66"/>
                  <a:gd name="T26" fmla="*/ 54 w 69"/>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6">
                    <a:moveTo>
                      <a:pt x="0" y="33"/>
                    </a:moveTo>
                    <a:cubicBezTo>
                      <a:pt x="0" y="33"/>
                      <a:pt x="0" y="33"/>
                      <a:pt x="0" y="33"/>
                    </a:cubicBezTo>
                    <a:cubicBezTo>
                      <a:pt x="0" y="15"/>
                      <a:pt x="15" y="0"/>
                      <a:pt x="35" y="0"/>
                    </a:cubicBezTo>
                    <a:cubicBezTo>
                      <a:pt x="54" y="0"/>
                      <a:pt x="69" y="15"/>
                      <a:pt x="69" y="33"/>
                    </a:cubicBezTo>
                    <a:cubicBezTo>
                      <a:pt x="69" y="33"/>
                      <a:pt x="69" y="33"/>
                      <a:pt x="69" y="33"/>
                    </a:cubicBezTo>
                    <a:cubicBezTo>
                      <a:pt x="69" y="51"/>
                      <a:pt x="54" y="66"/>
                      <a:pt x="34" y="66"/>
                    </a:cubicBezTo>
                    <a:cubicBezTo>
                      <a:pt x="15" y="66"/>
                      <a:pt x="0" y="52"/>
                      <a:pt x="0" y="33"/>
                    </a:cubicBezTo>
                    <a:close/>
                    <a:moveTo>
                      <a:pt x="54" y="33"/>
                    </a:moveTo>
                    <a:cubicBezTo>
                      <a:pt x="54" y="33"/>
                      <a:pt x="54" y="33"/>
                      <a:pt x="54" y="33"/>
                    </a:cubicBezTo>
                    <a:cubicBezTo>
                      <a:pt x="54" y="22"/>
                      <a:pt x="46" y="13"/>
                      <a:pt x="34" y="13"/>
                    </a:cubicBezTo>
                    <a:cubicBezTo>
                      <a:pt x="23" y="13"/>
                      <a:pt x="15" y="22"/>
                      <a:pt x="15" y="33"/>
                    </a:cubicBezTo>
                    <a:cubicBezTo>
                      <a:pt x="15" y="33"/>
                      <a:pt x="15" y="33"/>
                      <a:pt x="15" y="33"/>
                    </a:cubicBezTo>
                    <a:cubicBezTo>
                      <a:pt x="15" y="44"/>
                      <a:pt x="23" y="53"/>
                      <a:pt x="35" y="53"/>
                    </a:cubicBezTo>
                    <a:cubicBezTo>
                      <a:pt x="46" y="53"/>
                      <a:pt x="54" y="44"/>
                      <a:pt x="54" y="3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57" name="Freeform 38"/>
              <p:cNvSpPr>
                <a:spLocks noEditPoints="1"/>
              </p:cNvSpPr>
              <p:nvPr/>
            </p:nvSpPr>
            <p:spPr bwMode="auto">
              <a:xfrm>
                <a:off x="12061525"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7 w 54"/>
                  <a:gd name="T19" fmla="*/ 65 h 65"/>
                  <a:gd name="T20" fmla="*/ 40 w 54"/>
                  <a:gd name="T21" fmla="*/ 61 h 65"/>
                  <a:gd name="T22" fmla="*/ 26 w 54"/>
                  <a:gd name="T23" fmla="*/ 44 h 65"/>
                  <a:gd name="T24" fmla="*/ 15 w 54"/>
                  <a:gd name="T25" fmla="*/ 44 h 65"/>
                  <a:gd name="T26" fmla="*/ 15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9 w 54"/>
                  <a:gd name="T41" fmla="*/ 13 h 65"/>
                  <a:gd name="T42" fmla="*/ 15 w 54"/>
                  <a:gd name="T43" fmla="*/ 13 h 65"/>
                  <a:gd name="T44" fmla="*/ 15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4"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7" y="65"/>
                    </a:cubicBezTo>
                    <a:cubicBezTo>
                      <a:pt x="43" y="65"/>
                      <a:pt x="41" y="63"/>
                      <a:pt x="40" y="61"/>
                    </a:cubicBezTo>
                    <a:cubicBezTo>
                      <a:pt x="26" y="44"/>
                      <a:pt x="26" y="44"/>
                      <a:pt x="26" y="44"/>
                    </a:cubicBezTo>
                    <a:cubicBezTo>
                      <a:pt x="15" y="44"/>
                      <a:pt x="15" y="44"/>
                      <a:pt x="15" y="44"/>
                    </a:cubicBezTo>
                    <a:cubicBezTo>
                      <a:pt x="15" y="58"/>
                      <a:pt x="15" y="58"/>
                      <a:pt x="15" y="58"/>
                    </a:cubicBezTo>
                    <a:cubicBezTo>
                      <a:pt x="15" y="62"/>
                      <a:pt x="11" y="65"/>
                      <a:pt x="7" y="65"/>
                    </a:cubicBezTo>
                    <a:cubicBezTo>
                      <a:pt x="4" y="65"/>
                      <a:pt x="0" y="62"/>
                      <a:pt x="0" y="58"/>
                    </a:cubicBezTo>
                    <a:lnTo>
                      <a:pt x="0" y="7"/>
                    </a:lnTo>
                    <a:close/>
                    <a:moveTo>
                      <a:pt x="29" y="31"/>
                    </a:moveTo>
                    <a:cubicBezTo>
                      <a:pt x="36" y="31"/>
                      <a:pt x="40" y="28"/>
                      <a:pt x="40" y="22"/>
                    </a:cubicBezTo>
                    <a:cubicBezTo>
                      <a:pt x="40" y="22"/>
                      <a:pt x="40" y="22"/>
                      <a:pt x="40" y="22"/>
                    </a:cubicBezTo>
                    <a:cubicBezTo>
                      <a:pt x="40" y="16"/>
                      <a:pt x="35" y="13"/>
                      <a:pt x="29" y="13"/>
                    </a:cubicBezTo>
                    <a:cubicBezTo>
                      <a:pt x="15" y="13"/>
                      <a:pt x="15" y="13"/>
                      <a:pt x="15" y="13"/>
                    </a:cubicBezTo>
                    <a:cubicBezTo>
                      <a:pt x="15" y="31"/>
                      <a:pt x="15" y="31"/>
                      <a:pt x="15" y="31"/>
                    </a:cubicBezTo>
                    <a:lnTo>
                      <a:pt x="29" y="3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58" name="Freeform 39"/>
              <p:cNvSpPr>
                <a:spLocks/>
              </p:cNvSpPr>
              <p:nvPr/>
            </p:nvSpPr>
            <p:spPr bwMode="auto">
              <a:xfrm>
                <a:off x="12145046" y="6984714"/>
                <a:ext cx="14898"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59" name="Freeform 40"/>
              <p:cNvSpPr>
                <a:spLocks noEditPoints="1"/>
              </p:cNvSpPr>
              <p:nvPr/>
            </p:nvSpPr>
            <p:spPr bwMode="auto">
              <a:xfrm>
                <a:off x="12182968" y="6983362"/>
                <a:ext cx="68171" cy="69418"/>
              </a:xfrm>
              <a:custGeom>
                <a:avLst/>
                <a:gdLst>
                  <a:gd name="T0" fmla="*/ 0 w 63"/>
                  <a:gd name="T1" fmla="*/ 56 h 66"/>
                  <a:gd name="T2" fmla="*/ 23 w 63"/>
                  <a:gd name="T3" fmla="*/ 6 h 66"/>
                  <a:gd name="T4" fmla="*/ 31 w 63"/>
                  <a:gd name="T5" fmla="*/ 0 h 66"/>
                  <a:gd name="T6" fmla="*/ 32 w 63"/>
                  <a:gd name="T7" fmla="*/ 0 h 66"/>
                  <a:gd name="T8" fmla="*/ 40 w 63"/>
                  <a:gd name="T9" fmla="*/ 6 h 66"/>
                  <a:gd name="T10" fmla="*/ 62 w 63"/>
                  <a:gd name="T11" fmla="*/ 56 h 66"/>
                  <a:gd name="T12" fmla="*/ 63 w 63"/>
                  <a:gd name="T13" fmla="*/ 59 h 66"/>
                  <a:gd name="T14" fmla="*/ 56 w 63"/>
                  <a:gd name="T15" fmla="*/ 66 h 66"/>
                  <a:gd name="T16" fmla="*/ 50 w 63"/>
                  <a:gd name="T17" fmla="*/ 61 h 66"/>
                  <a:gd name="T18" fmla="*/ 45 w 63"/>
                  <a:gd name="T19" fmla="*/ 51 h 66"/>
                  <a:gd name="T20" fmla="*/ 17 w 63"/>
                  <a:gd name="T21" fmla="*/ 51 h 66"/>
                  <a:gd name="T22" fmla="*/ 13 w 63"/>
                  <a:gd name="T23" fmla="*/ 61 h 66"/>
                  <a:gd name="T24" fmla="*/ 6 w 63"/>
                  <a:gd name="T25" fmla="*/ 66 h 66"/>
                  <a:gd name="T26" fmla="*/ 0 w 63"/>
                  <a:gd name="T27" fmla="*/ 59 h 66"/>
                  <a:gd name="T28" fmla="*/ 0 w 63"/>
                  <a:gd name="T29" fmla="*/ 56 h 66"/>
                  <a:gd name="T30" fmla="*/ 40 w 63"/>
                  <a:gd name="T31" fmla="*/ 38 h 66"/>
                  <a:gd name="T32" fmla="*/ 31 w 63"/>
                  <a:gd name="T33" fmla="*/ 17 h 66"/>
                  <a:gd name="T34" fmla="*/ 22 w 63"/>
                  <a:gd name="T35" fmla="*/ 38 h 66"/>
                  <a:gd name="T36" fmla="*/ 40 w 63"/>
                  <a:gd name="T37"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6">
                    <a:moveTo>
                      <a:pt x="0" y="56"/>
                    </a:moveTo>
                    <a:cubicBezTo>
                      <a:pt x="23" y="6"/>
                      <a:pt x="23" y="6"/>
                      <a:pt x="23" y="6"/>
                    </a:cubicBezTo>
                    <a:cubicBezTo>
                      <a:pt x="24" y="2"/>
                      <a:pt x="27" y="0"/>
                      <a:pt x="31" y="0"/>
                    </a:cubicBezTo>
                    <a:cubicBezTo>
                      <a:pt x="32" y="0"/>
                      <a:pt x="32" y="0"/>
                      <a:pt x="32" y="0"/>
                    </a:cubicBezTo>
                    <a:cubicBezTo>
                      <a:pt x="36" y="0"/>
                      <a:pt x="38" y="2"/>
                      <a:pt x="40" y="6"/>
                    </a:cubicBezTo>
                    <a:cubicBezTo>
                      <a:pt x="62" y="56"/>
                      <a:pt x="62" y="56"/>
                      <a:pt x="62" y="56"/>
                    </a:cubicBezTo>
                    <a:cubicBezTo>
                      <a:pt x="63" y="57"/>
                      <a:pt x="63" y="58"/>
                      <a:pt x="63" y="59"/>
                    </a:cubicBezTo>
                    <a:cubicBezTo>
                      <a:pt x="63" y="63"/>
                      <a:pt x="60" y="66"/>
                      <a:pt x="56" y="66"/>
                    </a:cubicBezTo>
                    <a:cubicBezTo>
                      <a:pt x="53" y="66"/>
                      <a:pt x="51" y="64"/>
                      <a:pt x="50" y="61"/>
                    </a:cubicBezTo>
                    <a:cubicBezTo>
                      <a:pt x="45" y="51"/>
                      <a:pt x="45" y="51"/>
                      <a:pt x="45" y="51"/>
                    </a:cubicBezTo>
                    <a:cubicBezTo>
                      <a:pt x="17" y="51"/>
                      <a:pt x="17" y="51"/>
                      <a:pt x="17" y="51"/>
                    </a:cubicBezTo>
                    <a:cubicBezTo>
                      <a:pt x="13" y="61"/>
                      <a:pt x="13" y="61"/>
                      <a:pt x="13" y="61"/>
                    </a:cubicBezTo>
                    <a:cubicBezTo>
                      <a:pt x="11" y="64"/>
                      <a:pt x="9" y="66"/>
                      <a:pt x="6" y="66"/>
                    </a:cubicBezTo>
                    <a:cubicBezTo>
                      <a:pt x="2" y="66"/>
                      <a:pt x="0" y="63"/>
                      <a:pt x="0" y="59"/>
                    </a:cubicBezTo>
                    <a:cubicBezTo>
                      <a:pt x="0" y="58"/>
                      <a:pt x="0" y="57"/>
                      <a:pt x="0" y="56"/>
                    </a:cubicBezTo>
                    <a:close/>
                    <a:moveTo>
                      <a:pt x="40" y="38"/>
                    </a:moveTo>
                    <a:cubicBezTo>
                      <a:pt x="31" y="17"/>
                      <a:pt x="31" y="17"/>
                      <a:pt x="31" y="17"/>
                    </a:cubicBezTo>
                    <a:cubicBezTo>
                      <a:pt x="22" y="38"/>
                      <a:pt x="22" y="38"/>
                      <a:pt x="22" y="38"/>
                    </a:cubicBezTo>
                    <a:lnTo>
                      <a:pt x="40"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60" name="Freeform 41"/>
              <p:cNvSpPr>
                <a:spLocks/>
              </p:cNvSpPr>
              <p:nvPr/>
            </p:nvSpPr>
            <p:spPr bwMode="auto">
              <a:xfrm>
                <a:off x="12272809" y="6984714"/>
                <a:ext cx="51015" cy="67164"/>
              </a:xfrm>
              <a:custGeom>
                <a:avLst/>
                <a:gdLst>
                  <a:gd name="T0" fmla="*/ 0 w 47"/>
                  <a:gd name="T1" fmla="*/ 7 h 64"/>
                  <a:gd name="T2" fmla="*/ 7 w 47"/>
                  <a:gd name="T3" fmla="*/ 0 h 64"/>
                  <a:gd name="T4" fmla="*/ 15 w 47"/>
                  <a:gd name="T5" fmla="*/ 7 h 64"/>
                  <a:gd name="T6" fmla="*/ 15 w 47"/>
                  <a:gd name="T7" fmla="*/ 51 h 64"/>
                  <a:gd name="T8" fmla="*/ 41 w 47"/>
                  <a:gd name="T9" fmla="*/ 51 h 64"/>
                  <a:gd name="T10" fmla="*/ 47 w 47"/>
                  <a:gd name="T11" fmla="*/ 58 h 64"/>
                  <a:gd name="T12" fmla="*/ 41 w 47"/>
                  <a:gd name="T13" fmla="*/ 64 h 64"/>
                  <a:gd name="T14" fmla="*/ 7 w 47"/>
                  <a:gd name="T15" fmla="*/ 64 h 64"/>
                  <a:gd name="T16" fmla="*/ 0 w 47"/>
                  <a:gd name="T17" fmla="*/ 57 h 64"/>
                  <a:gd name="T18" fmla="*/ 0 w 47"/>
                  <a:gd name="T1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4">
                    <a:moveTo>
                      <a:pt x="0" y="7"/>
                    </a:moveTo>
                    <a:cubicBezTo>
                      <a:pt x="0" y="3"/>
                      <a:pt x="4" y="0"/>
                      <a:pt x="7" y="0"/>
                    </a:cubicBezTo>
                    <a:cubicBezTo>
                      <a:pt x="11" y="0"/>
                      <a:pt x="15" y="3"/>
                      <a:pt x="15" y="7"/>
                    </a:cubicBezTo>
                    <a:cubicBezTo>
                      <a:pt x="15" y="51"/>
                      <a:pt x="15" y="51"/>
                      <a:pt x="15" y="51"/>
                    </a:cubicBezTo>
                    <a:cubicBezTo>
                      <a:pt x="41" y="51"/>
                      <a:pt x="41" y="51"/>
                      <a:pt x="41" y="51"/>
                    </a:cubicBezTo>
                    <a:cubicBezTo>
                      <a:pt x="44" y="51"/>
                      <a:pt x="47" y="54"/>
                      <a:pt x="47" y="58"/>
                    </a:cubicBezTo>
                    <a:cubicBezTo>
                      <a:pt x="47" y="61"/>
                      <a:pt x="44" y="64"/>
                      <a:pt x="41" y="64"/>
                    </a:cubicBezTo>
                    <a:cubicBezTo>
                      <a:pt x="7" y="64"/>
                      <a:pt x="7" y="64"/>
                      <a:pt x="7" y="64"/>
                    </a:cubicBezTo>
                    <a:cubicBezTo>
                      <a:pt x="4" y="64"/>
                      <a:pt x="0" y="61"/>
                      <a:pt x="0" y="57"/>
                    </a:cubicBezTo>
                    <a:lnTo>
                      <a:pt x="0" y="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grpSp>
        <p:grpSp>
          <p:nvGrpSpPr>
            <p:cNvPr id="9" name="Group 8"/>
            <p:cNvGrpSpPr/>
            <p:nvPr/>
          </p:nvGrpSpPr>
          <p:grpSpPr>
            <a:xfrm>
              <a:off x="10748974" y="6473994"/>
              <a:ext cx="701427" cy="585738"/>
              <a:chOff x="10681552" y="6417691"/>
              <a:chExt cx="768850" cy="642041"/>
            </a:xfrm>
          </p:grpSpPr>
          <p:sp>
            <p:nvSpPr>
              <p:cNvPr id="10" name="Freeform 5"/>
              <p:cNvSpPr>
                <a:spLocks noEditPoints="1"/>
              </p:cNvSpPr>
              <p:nvPr/>
            </p:nvSpPr>
            <p:spPr bwMode="auto">
              <a:xfrm>
                <a:off x="10681552" y="6417691"/>
                <a:ext cx="768849" cy="642041"/>
              </a:xfrm>
              <a:custGeom>
                <a:avLst/>
                <a:gdLst>
                  <a:gd name="T0" fmla="*/ 57 w 643"/>
                  <a:gd name="T1" fmla="*/ 554 h 554"/>
                  <a:gd name="T2" fmla="*/ 11 w 643"/>
                  <a:gd name="T3" fmla="*/ 527 h 554"/>
                  <a:gd name="T4" fmla="*/ 10 w 643"/>
                  <a:gd name="T5" fmla="*/ 473 h 554"/>
                  <a:gd name="T6" fmla="*/ 262 w 643"/>
                  <a:gd name="T7" fmla="*/ 28 h 554"/>
                  <a:gd name="T8" fmla="*/ 309 w 643"/>
                  <a:gd name="T9" fmla="*/ 1 h 554"/>
                  <a:gd name="T10" fmla="*/ 327 w 643"/>
                  <a:gd name="T11" fmla="*/ 1 h 554"/>
                  <a:gd name="T12" fmla="*/ 374 w 643"/>
                  <a:gd name="T13" fmla="*/ 28 h 554"/>
                  <a:gd name="T14" fmla="*/ 633 w 643"/>
                  <a:gd name="T15" fmla="*/ 468 h 554"/>
                  <a:gd name="T16" fmla="*/ 633 w 643"/>
                  <a:gd name="T17" fmla="*/ 523 h 554"/>
                  <a:gd name="T18" fmla="*/ 586 w 643"/>
                  <a:gd name="T19" fmla="*/ 550 h 554"/>
                  <a:gd name="T20" fmla="*/ 58 w 643"/>
                  <a:gd name="T21" fmla="*/ 554 h 554"/>
                  <a:gd name="T22" fmla="*/ 57 w 643"/>
                  <a:gd name="T23" fmla="*/ 554 h 554"/>
                  <a:gd name="T24" fmla="*/ 327 w 643"/>
                  <a:gd name="T25" fmla="*/ 32 h 554"/>
                  <a:gd name="T26" fmla="*/ 310 w 643"/>
                  <a:gd name="T27" fmla="*/ 32 h 554"/>
                  <a:gd name="T28" fmla="*/ 289 w 643"/>
                  <a:gd name="T29" fmla="*/ 44 h 554"/>
                  <a:gd name="T30" fmla="*/ 37 w 643"/>
                  <a:gd name="T31" fmla="*/ 488 h 554"/>
                  <a:gd name="T32" fmla="*/ 37 w 643"/>
                  <a:gd name="T33" fmla="*/ 512 h 554"/>
                  <a:gd name="T34" fmla="*/ 58 w 643"/>
                  <a:gd name="T35" fmla="*/ 522 h 554"/>
                  <a:gd name="T36" fmla="*/ 586 w 643"/>
                  <a:gd name="T37" fmla="*/ 522 h 554"/>
                  <a:gd name="T38" fmla="*/ 606 w 643"/>
                  <a:gd name="T39" fmla="*/ 507 h 554"/>
                  <a:gd name="T40" fmla="*/ 606 w 643"/>
                  <a:gd name="T41" fmla="*/ 484 h 554"/>
                  <a:gd name="T42" fmla="*/ 348 w 643"/>
                  <a:gd name="T43" fmla="*/ 43 h 554"/>
                  <a:gd name="T44" fmla="*/ 327 w 643"/>
                  <a:gd name="T45" fmla="*/ 32 h 554"/>
                  <a:gd name="T46" fmla="*/ 327 w 643"/>
                  <a:gd name="T47" fmla="*/ 3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3" h="554">
                    <a:moveTo>
                      <a:pt x="57" y="554"/>
                    </a:moveTo>
                    <a:cubicBezTo>
                      <a:pt x="38" y="554"/>
                      <a:pt x="20" y="544"/>
                      <a:pt x="11" y="527"/>
                    </a:cubicBezTo>
                    <a:cubicBezTo>
                      <a:pt x="1" y="510"/>
                      <a:pt x="0" y="490"/>
                      <a:pt x="10" y="473"/>
                    </a:cubicBezTo>
                    <a:cubicBezTo>
                      <a:pt x="262" y="28"/>
                      <a:pt x="262" y="28"/>
                      <a:pt x="262" y="28"/>
                    </a:cubicBezTo>
                    <a:cubicBezTo>
                      <a:pt x="272" y="12"/>
                      <a:pt x="290" y="1"/>
                      <a:pt x="309" y="1"/>
                    </a:cubicBezTo>
                    <a:cubicBezTo>
                      <a:pt x="327" y="1"/>
                      <a:pt x="327" y="1"/>
                      <a:pt x="327" y="1"/>
                    </a:cubicBezTo>
                    <a:cubicBezTo>
                      <a:pt x="346" y="0"/>
                      <a:pt x="364" y="11"/>
                      <a:pt x="374" y="28"/>
                    </a:cubicBezTo>
                    <a:cubicBezTo>
                      <a:pt x="633" y="468"/>
                      <a:pt x="633" y="468"/>
                      <a:pt x="633" y="468"/>
                    </a:cubicBezTo>
                    <a:cubicBezTo>
                      <a:pt x="643" y="485"/>
                      <a:pt x="643" y="506"/>
                      <a:pt x="633" y="523"/>
                    </a:cubicBezTo>
                    <a:cubicBezTo>
                      <a:pt x="624" y="540"/>
                      <a:pt x="606" y="550"/>
                      <a:pt x="586" y="550"/>
                    </a:cubicBezTo>
                    <a:cubicBezTo>
                      <a:pt x="58" y="554"/>
                      <a:pt x="58" y="554"/>
                      <a:pt x="58" y="554"/>
                    </a:cubicBezTo>
                    <a:cubicBezTo>
                      <a:pt x="58" y="554"/>
                      <a:pt x="58" y="554"/>
                      <a:pt x="57" y="554"/>
                    </a:cubicBezTo>
                    <a:close/>
                    <a:moveTo>
                      <a:pt x="327" y="32"/>
                    </a:moveTo>
                    <a:cubicBezTo>
                      <a:pt x="310" y="32"/>
                      <a:pt x="310" y="32"/>
                      <a:pt x="310" y="32"/>
                    </a:cubicBezTo>
                    <a:cubicBezTo>
                      <a:pt x="301" y="32"/>
                      <a:pt x="293" y="36"/>
                      <a:pt x="289" y="44"/>
                    </a:cubicBezTo>
                    <a:cubicBezTo>
                      <a:pt x="37" y="488"/>
                      <a:pt x="37" y="488"/>
                      <a:pt x="37" y="488"/>
                    </a:cubicBezTo>
                    <a:cubicBezTo>
                      <a:pt x="33" y="495"/>
                      <a:pt x="33" y="504"/>
                      <a:pt x="37" y="512"/>
                    </a:cubicBezTo>
                    <a:cubicBezTo>
                      <a:pt x="44" y="523"/>
                      <a:pt x="58" y="522"/>
                      <a:pt x="58" y="522"/>
                    </a:cubicBezTo>
                    <a:cubicBezTo>
                      <a:pt x="586" y="522"/>
                      <a:pt x="586" y="522"/>
                      <a:pt x="586" y="522"/>
                    </a:cubicBezTo>
                    <a:cubicBezTo>
                      <a:pt x="595" y="522"/>
                      <a:pt x="602" y="515"/>
                      <a:pt x="606" y="507"/>
                    </a:cubicBezTo>
                    <a:cubicBezTo>
                      <a:pt x="611" y="500"/>
                      <a:pt x="611" y="491"/>
                      <a:pt x="606" y="484"/>
                    </a:cubicBezTo>
                    <a:cubicBezTo>
                      <a:pt x="348" y="43"/>
                      <a:pt x="348" y="43"/>
                      <a:pt x="348" y="43"/>
                    </a:cubicBezTo>
                    <a:cubicBezTo>
                      <a:pt x="343" y="36"/>
                      <a:pt x="336" y="32"/>
                      <a:pt x="327" y="32"/>
                    </a:cubicBezTo>
                    <a:cubicBezTo>
                      <a:pt x="327" y="32"/>
                      <a:pt x="327" y="32"/>
                      <a:pt x="327" y="3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11" name="Freeform 6"/>
              <p:cNvSpPr>
                <a:spLocks noEditPoints="1"/>
              </p:cNvSpPr>
              <p:nvPr/>
            </p:nvSpPr>
            <p:spPr bwMode="auto">
              <a:xfrm>
                <a:off x="10937670" y="6706187"/>
                <a:ext cx="146708" cy="316800"/>
              </a:xfrm>
              <a:custGeom>
                <a:avLst/>
                <a:gdLst>
                  <a:gd name="T0" fmla="*/ 1 w 123"/>
                  <a:gd name="T1" fmla="*/ 273 h 273"/>
                  <a:gd name="T2" fmla="*/ 1 w 123"/>
                  <a:gd name="T3" fmla="*/ 253 h 273"/>
                  <a:gd name="T4" fmla="*/ 0 w 123"/>
                  <a:gd name="T5" fmla="*/ 21 h 273"/>
                  <a:gd name="T6" fmla="*/ 5 w 123"/>
                  <a:gd name="T7" fmla="*/ 7 h 273"/>
                  <a:gd name="T8" fmla="*/ 19 w 123"/>
                  <a:gd name="T9" fmla="*/ 1 h 273"/>
                  <a:gd name="T10" fmla="*/ 101 w 123"/>
                  <a:gd name="T11" fmla="*/ 0 h 273"/>
                  <a:gd name="T12" fmla="*/ 115 w 123"/>
                  <a:gd name="T13" fmla="*/ 6 h 273"/>
                  <a:gd name="T14" fmla="*/ 121 w 123"/>
                  <a:gd name="T15" fmla="*/ 20 h 273"/>
                  <a:gd name="T16" fmla="*/ 123 w 123"/>
                  <a:gd name="T17" fmla="*/ 252 h 273"/>
                  <a:gd name="T18" fmla="*/ 103 w 123"/>
                  <a:gd name="T19" fmla="*/ 273 h 273"/>
                  <a:gd name="T20" fmla="*/ 95 w 123"/>
                  <a:gd name="T21" fmla="*/ 273 h 273"/>
                  <a:gd name="T22" fmla="*/ 93 w 123"/>
                  <a:gd name="T23" fmla="*/ 28 h 273"/>
                  <a:gd name="T24" fmla="*/ 28 w 123"/>
                  <a:gd name="T25" fmla="*/ 28 h 273"/>
                  <a:gd name="T26" fmla="*/ 29 w 123"/>
                  <a:gd name="T27" fmla="*/ 273 h 273"/>
                  <a:gd name="T28" fmla="*/ 1 w 123"/>
                  <a:gd name="T29" fmla="*/ 273 h 273"/>
                  <a:gd name="T30" fmla="*/ 28 w 123"/>
                  <a:gd name="T31" fmla="*/ 20 h 273"/>
                  <a:gd name="T32" fmla="*/ 28 w 123"/>
                  <a:gd name="T33" fmla="*/ 20 h 273"/>
                  <a:gd name="T34" fmla="*/ 28 w 123"/>
                  <a:gd name="T35"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73">
                    <a:moveTo>
                      <a:pt x="1" y="273"/>
                    </a:moveTo>
                    <a:cubicBezTo>
                      <a:pt x="1" y="263"/>
                      <a:pt x="1" y="264"/>
                      <a:pt x="1" y="253"/>
                    </a:cubicBezTo>
                    <a:cubicBezTo>
                      <a:pt x="0" y="21"/>
                      <a:pt x="0" y="21"/>
                      <a:pt x="0" y="21"/>
                    </a:cubicBezTo>
                    <a:cubicBezTo>
                      <a:pt x="0" y="15"/>
                      <a:pt x="2" y="10"/>
                      <a:pt x="5" y="7"/>
                    </a:cubicBezTo>
                    <a:cubicBezTo>
                      <a:pt x="9" y="3"/>
                      <a:pt x="14" y="1"/>
                      <a:pt x="19" y="1"/>
                    </a:cubicBezTo>
                    <a:cubicBezTo>
                      <a:pt x="101" y="0"/>
                      <a:pt x="101" y="0"/>
                      <a:pt x="101" y="0"/>
                    </a:cubicBezTo>
                    <a:cubicBezTo>
                      <a:pt x="107" y="0"/>
                      <a:pt x="112" y="2"/>
                      <a:pt x="115" y="6"/>
                    </a:cubicBezTo>
                    <a:cubicBezTo>
                      <a:pt x="119" y="9"/>
                      <a:pt x="121" y="14"/>
                      <a:pt x="121" y="20"/>
                    </a:cubicBezTo>
                    <a:cubicBezTo>
                      <a:pt x="123" y="252"/>
                      <a:pt x="123" y="252"/>
                      <a:pt x="123" y="252"/>
                    </a:cubicBezTo>
                    <a:cubicBezTo>
                      <a:pt x="123" y="263"/>
                      <a:pt x="114" y="273"/>
                      <a:pt x="103" y="273"/>
                    </a:cubicBezTo>
                    <a:cubicBezTo>
                      <a:pt x="95" y="273"/>
                      <a:pt x="95" y="273"/>
                      <a:pt x="95" y="273"/>
                    </a:cubicBezTo>
                    <a:cubicBezTo>
                      <a:pt x="93" y="28"/>
                      <a:pt x="93" y="28"/>
                      <a:pt x="93" y="28"/>
                    </a:cubicBezTo>
                    <a:cubicBezTo>
                      <a:pt x="28" y="28"/>
                      <a:pt x="28" y="28"/>
                      <a:pt x="28" y="28"/>
                    </a:cubicBezTo>
                    <a:cubicBezTo>
                      <a:pt x="29" y="273"/>
                      <a:pt x="29" y="273"/>
                      <a:pt x="29" y="273"/>
                    </a:cubicBezTo>
                    <a:lnTo>
                      <a:pt x="1" y="273"/>
                    </a:lnTo>
                    <a:close/>
                    <a:moveTo>
                      <a:pt x="28" y="20"/>
                    </a:moveTo>
                    <a:cubicBezTo>
                      <a:pt x="28" y="20"/>
                      <a:pt x="28" y="20"/>
                      <a:pt x="28" y="20"/>
                    </a:cubicBezTo>
                    <a:cubicBezTo>
                      <a:pt x="28" y="20"/>
                      <a:pt x="28" y="20"/>
                      <a:pt x="28"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12" name="Freeform 7"/>
              <p:cNvSpPr>
                <a:spLocks/>
              </p:cNvSpPr>
              <p:nvPr/>
            </p:nvSpPr>
            <p:spPr bwMode="auto">
              <a:xfrm>
                <a:off x="11050063" y="6792091"/>
                <a:ext cx="146708" cy="230897"/>
              </a:xfrm>
              <a:custGeom>
                <a:avLst/>
                <a:gdLst>
                  <a:gd name="T0" fmla="*/ 1 w 123"/>
                  <a:gd name="T1" fmla="*/ 179 h 199"/>
                  <a:gd name="T2" fmla="*/ 0 w 123"/>
                  <a:gd name="T3" fmla="*/ 21 h 199"/>
                  <a:gd name="T4" fmla="*/ 20 w 123"/>
                  <a:gd name="T5" fmla="*/ 1 h 199"/>
                  <a:gd name="T6" fmla="*/ 102 w 123"/>
                  <a:gd name="T7" fmla="*/ 0 h 199"/>
                  <a:gd name="T8" fmla="*/ 102 w 123"/>
                  <a:gd name="T9" fmla="*/ 0 h 199"/>
                  <a:gd name="T10" fmla="*/ 123 w 123"/>
                  <a:gd name="T11" fmla="*/ 20 h 199"/>
                  <a:gd name="T12" fmla="*/ 123 w 123"/>
                  <a:gd name="T13" fmla="*/ 199 h 199"/>
                  <a:gd name="T14" fmla="*/ 95 w 123"/>
                  <a:gd name="T15" fmla="*/ 199 h 199"/>
                  <a:gd name="T16" fmla="*/ 94 w 123"/>
                  <a:gd name="T17" fmla="*/ 28 h 199"/>
                  <a:gd name="T18" fmla="*/ 28 w 123"/>
                  <a:gd name="T19" fmla="*/ 29 h 199"/>
                  <a:gd name="T20" fmla="*/ 29 w 123"/>
                  <a:gd name="T21" fmla="*/ 199 h 199"/>
                  <a:gd name="T22" fmla="*/ 1 w 123"/>
                  <a:gd name="T23" fmla="*/ 199 h 199"/>
                  <a:gd name="T24" fmla="*/ 1 w 123"/>
                  <a:gd name="T2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9">
                    <a:moveTo>
                      <a:pt x="1" y="179"/>
                    </a:moveTo>
                    <a:cubicBezTo>
                      <a:pt x="0" y="21"/>
                      <a:pt x="0" y="21"/>
                      <a:pt x="0" y="21"/>
                    </a:cubicBezTo>
                    <a:cubicBezTo>
                      <a:pt x="0" y="10"/>
                      <a:pt x="9" y="1"/>
                      <a:pt x="20" y="1"/>
                    </a:cubicBezTo>
                    <a:cubicBezTo>
                      <a:pt x="102" y="0"/>
                      <a:pt x="102" y="0"/>
                      <a:pt x="102" y="0"/>
                    </a:cubicBezTo>
                    <a:cubicBezTo>
                      <a:pt x="102" y="0"/>
                      <a:pt x="102" y="0"/>
                      <a:pt x="102" y="0"/>
                    </a:cubicBezTo>
                    <a:cubicBezTo>
                      <a:pt x="113" y="0"/>
                      <a:pt x="123" y="9"/>
                      <a:pt x="123" y="20"/>
                    </a:cubicBezTo>
                    <a:cubicBezTo>
                      <a:pt x="123" y="20"/>
                      <a:pt x="123" y="189"/>
                      <a:pt x="123" y="199"/>
                    </a:cubicBezTo>
                    <a:cubicBezTo>
                      <a:pt x="95" y="199"/>
                      <a:pt x="95" y="199"/>
                      <a:pt x="95" y="199"/>
                    </a:cubicBezTo>
                    <a:cubicBezTo>
                      <a:pt x="94" y="28"/>
                      <a:pt x="94" y="28"/>
                      <a:pt x="94" y="28"/>
                    </a:cubicBezTo>
                    <a:cubicBezTo>
                      <a:pt x="28" y="29"/>
                      <a:pt x="28" y="29"/>
                      <a:pt x="28" y="29"/>
                    </a:cubicBezTo>
                    <a:cubicBezTo>
                      <a:pt x="29" y="199"/>
                      <a:pt x="29" y="199"/>
                      <a:pt x="29" y="199"/>
                    </a:cubicBezTo>
                    <a:cubicBezTo>
                      <a:pt x="1" y="199"/>
                      <a:pt x="1" y="199"/>
                      <a:pt x="1" y="199"/>
                    </a:cubicBezTo>
                    <a:lnTo>
                      <a:pt x="1" y="17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13" name="Oval 42"/>
              <p:cNvSpPr>
                <a:spLocks noChangeArrowheads="1"/>
              </p:cNvSpPr>
              <p:nvPr/>
            </p:nvSpPr>
            <p:spPr bwMode="auto">
              <a:xfrm>
                <a:off x="10802400" y="6884946"/>
                <a:ext cx="33817" cy="32276"/>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14" name="Freeform 43"/>
              <p:cNvSpPr>
                <a:spLocks/>
              </p:cNvSpPr>
              <p:nvPr/>
            </p:nvSpPr>
            <p:spPr bwMode="auto">
              <a:xfrm>
                <a:off x="10802400" y="6920698"/>
                <a:ext cx="27352" cy="61572"/>
              </a:xfrm>
              <a:custGeom>
                <a:avLst/>
                <a:gdLst>
                  <a:gd name="T0" fmla="*/ 1 w 23"/>
                  <a:gd name="T1" fmla="*/ 53 h 53"/>
                  <a:gd name="T2" fmla="*/ 23 w 23"/>
                  <a:gd name="T3" fmla="*/ 53 h 53"/>
                  <a:gd name="T4" fmla="*/ 20 w 23"/>
                  <a:gd name="T5" fmla="*/ 5 h 53"/>
                  <a:gd name="T6" fmla="*/ 14 w 23"/>
                  <a:gd name="T7" fmla="*/ 0 h 53"/>
                  <a:gd name="T8" fmla="*/ 7 w 23"/>
                  <a:gd name="T9" fmla="*/ 0 h 53"/>
                  <a:gd name="T10" fmla="*/ 3 w 23"/>
                  <a:gd name="T11" fmla="*/ 4 h 53"/>
                  <a:gd name="T12" fmla="*/ 0 w 23"/>
                  <a:gd name="T13" fmla="*/ 44 h 53"/>
                  <a:gd name="T14" fmla="*/ 1 w 23"/>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3">
                    <a:moveTo>
                      <a:pt x="1" y="53"/>
                    </a:moveTo>
                    <a:cubicBezTo>
                      <a:pt x="23" y="53"/>
                      <a:pt x="23" y="53"/>
                      <a:pt x="23" y="53"/>
                    </a:cubicBezTo>
                    <a:cubicBezTo>
                      <a:pt x="20" y="5"/>
                      <a:pt x="20" y="5"/>
                      <a:pt x="20" y="5"/>
                    </a:cubicBezTo>
                    <a:cubicBezTo>
                      <a:pt x="20" y="2"/>
                      <a:pt x="18" y="0"/>
                      <a:pt x="14" y="0"/>
                    </a:cubicBezTo>
                    <a:cubicBezTo>
                      <a:pt x="7" y="0"/>
                      <a:pt x="7" y="0"/>
                      <a:pt x="7" y="0"/>
                    </a:cubicBezTo>
                    <a:cubicBezTo>
                      <a:pt x="5" y="0"/>
                      <a:pt x="3" y="2"/>
                      <a:pt x="3" y="4"/>
                    </a:cubicBezTo>
                    <a:cubicBezTo>
                      <a:pt x="0" y="44"/>
                      <a:pt x="0" y="44"/>
                      <a:pt x="0" y="44"/>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15" name="Freeform 44"/>
              <p:cNvSpPr>
                <a:spLocks/>
              </p:cNvSpPr>
              <p:nvPr/>
            </p:nvSpPr>
            <p:spPr bwMode="auto">
              <a:xfrm>
                <a:off x="10782010" y="6920698"/>
                <a:ext cx="38293" cy="40717"/>
              </a:xfrm>
              <a:custGeom>
                <a:avLst/>
                <a:gdLst>
                  <a:gd name="T0" fmla="*/ 7 w 32"/>
                  <a:gd name="T1" fmla="*/ 35 h 35"/>
                  <a:gd name="T2" fmla="*/ 1 w 32"/>
                  <a:gd name="T3" fmla="*/ 30 h 35"/>
                  <a:gd name="T4" fmla="*/ 1 w 32"/>
                  <a:gd name="T5" fmla="*/ 27 h 35"/>
                  <a:gd name="T6" fmla="*/ 22 w 32"/>
                  <a:gd name="T7" fmla="*/ 1 h 35"/>
                  <a:gd name="T8" fmla="*/ 25 w 32"/>
                  <a:gd name="T9" fmla="*/ 0 h 35"/>
                  <a:gd name="T10" fmla="*/ 31 w 32"/>
                  <a:gd name="T11" fmla="*/ 5 h 35"/>
                  <a:gd name="T12" fmla="*/ 31 w 32"/>
                  <a:gd name="T13" fmla="*/ 8 h 35"/>
                  <a:gd name="T14" fmla="*/ 10 w 32"/>
                  <a:gd name="T15" fmla="*/ 34 h 35"/>
                  <a:gd name="T16" fmla="*/ 7 w 3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7" y="35"/>
                    </a:moveTo>
                    <a:cubicBezTo>
                      <a:pt x="1" y="30"/>
                      <a:pt x="1" y="30"/>
                      <a:pt x="1" y="30"/>
                    </a:cubicBezTo>
                    <a:cubicBezTo>
                      <a:pt x="0" y="29"/>
                      <a:pt x="0" y="28"/>
                      <a:pt x="1" y="27"/>
                    </a:cubicBezTo>
                    <a:cubicBezTo>
                      <a:pt x="22" y="1"/>
                      <a:pt x="22" y="1"/>
                      <a:pt x="22" y="1"/>
                    </a:cubicBezTo>
                    <a:cubicBezTo>
                      <a:pt x="23" y="0"/>
                      <a:pt x="24" y="0"/>
                      <a:pt x="25" y="0"/>
                    </a:cubicBezTo>
                    <a:cubicBezTo>
                      <a:pt x="31" y="5"/>
                      <a:pt x="31" y="5"/>
                      <a:pt x="31" y="5"/>
                    </a:cubicBezTo>
                    <a:cubicBezTo>
                      <a:pt x="31" y="6"/>
                      <a:pt x="32" y="7"/>
                      <a:pt x="31" y="8"/>
                    </a:cubicBezTo>
                    <a:cubicBezTo>
                      <a:pt x="10" y="34"/>
                      <a:pt x="10" y="34"/>
                      <a:pt x="10" y="34"/>
                    </a:cubicBezTo>
                    <a:cubicBezTo>
                      <a:pt x="9" y="35"/>
                      <a:pt x="8" y="35"/>
                      <a:pt x="7"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16" name="Rectangle 45"/>
              <p:cNvSpPr>
                <a:spLocks noChangeArrowheads="1"/>
              </p:cNvSpPr>
              <p:nvPr/>
            </p:nvSpPr>
            <p:spPr bwMode="auto">
              <a:xfrm>
                <a:off x="10802400" y="6973829"/>
                <a:ext cx="15417" cy="26814"/>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17" name="Freeform 46"/>
              <p:cNvSpPr>
                <a:spLocks/>
              </p:cNvSpPr>
              <p:nvPr/>
            </p:nvSpPr>
            <p:spPr bwMode="auto">
              <a:xfrm>
                <a:off x="10789470" y="6992698"/>
                <a:ext cx="28347" cy="31283"/>
              </a:xfrm>
              <a:custGeom>
                <a:avLst/>
                <a:gdLst>
                  <a:gd name="T0" fmla="*/ 6 w 24"/>
                  <a:gd name="T1" fmla="*/ 25 h 27"/>
                  <a:gd name="T2" fmla="*/ 2 w 24"/>
                  <a:gd name="T3" fmla="*/ 23 h 27"/>
                  <a:gd name="T4" fmla="*/ 1 w 24"/>
                  <a:gd name="T5" fmla="*/ 17 h 27"/>
                  <a:gd name="T6" fmla="*/ 14 w 24"/>
                  <a:gd name="T7" fmla="*/ 0 h 27"/>
                  <a:gd name="T8" fmla="*/ 24 w 24"/>
                  <a:gd name="T9" fmla="*/ 7 h 27"/>
                  <a:gd name="T10" fmla="*/ 11 w 24"/>
                  <a:gd name="T11" fmla="*/ 24 h 27"/>
                  <a:gd name="T12" fmla="*/ 6 w 2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6" y="25"/>
                    </a:moveTo>
                    <a:cubicBezTo>
                      <a:pt x="2" y="23"/>
                      <a:pt x="2" y="23"/>
                      <a:pt x="2" y="23"/>
                    </a:cubicBezTo>
                    <a:cubicBezTo>
                      <a:pt x="0" y="21"/>
                      <a:pt x="0" y="19"/>
                      <a:pt x="1" y="17"/>
                    </a:cubicBezTo>
                    <a:cubicBezTo>
                      <a:pt x="14" y="0"/>
                      <a:pt x="14" y="0"/>
                      <a:pt x="14" y="0"/>
                    </a:cubicBezTo>
                    <a:cubicBezTo>
                      <a:pt x="24" y="7"/>
                      <a:pt x="24" y="7"/>
                      <a:pt x="24" y="7"/>
                    </a:cubicBezTo>
                    <a:cubicBezTo>
                      <a:pt x="11" y="24"/>
                      <a:pt x="11" y="24"/>
                      <a:pt x="11" y="24"/>
                    </a:cubicBezTo>
                    <a:cubicBezTo>
                      <a:pt x="10" y="26"/>
                      <a:pt x="8" y="27"/>
                      <a:pt x="6"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18" name="Freeform 47"/>
              <p:cNvSpPr>
                <a:spLocks/>
              </p:cNvSpPr>
              <p:nvPr/>
            </p:nvSpPr>
            <p:spPr bwMode="auto">
              <a:xfrm>
                <a:off x="10814336" y="6973829"/>
                <a:ext cx="28844" cy="49159"/>
              </a:xfrm>
              <a:custGeom>
                <a:avLst/>
                <a:gdLst>
                  <a:gd name="T0" fmla="*/ 21 w 24"/>
                  <a:gd name="T1" fmla="*/ 40 h 42"/>
                  <a:gd name="T2" fmla="*/ 15 w 24"/>
                  <a:gd name="T3" fmla="*/ 42 h 42"/>
                  <a:gd name="T4" fmla="*/ 11 w 24"/>
                  <a:gd name="T5" fmla="*/ 40 h 42"/>
                  <a:gd name="T6" fmla="*/ 0 w 24"/>
                  <a:gd name="T7" fmla="*/ 3 h 42"/>
                  <a:gd name="T8" fmla="*/ 12 w 24"/>
                  <a:gd name="T9" fmla="*/ 0 h 42"/>
                  <a:gd name="T10" fmla="*/ 23 w 24"/>
                  <a:gd name="T11" fmla="*/ 36 h 42"/>
                  <a:gd name="T12" fmla="*/ 21 w 24"/>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1" y="40"/>
                    </a:moveTo>
                    <a:cubicBezTo>
                      <a:pt x="15" y="42"/>
                      <a:pt x="15" y="42"/>
                      <a:pt x="15" y="42"/>
                    </a:cubicBezTo>
                    <a:cubicBezTo>
                      <a:pt x="14" y="42"/>
                      <a:pt x="12" y="41"/>
                      <a:pt x="11" y="40"/>
                    </a:cubicBezTo>
                    <a:cubicBezTo>
                      <a:pt x="0" y="3"/>
                      <a:pt x="0" y="3"/>
                      <a:pt x="0" y="3"/>
                    </a:cubicBezTo>
                    <a:cubicBezTo>
                      <a:pt x="12" y="0"/>
                      <a:pt x="12" y="0"/>
                      <a:pt x="12" y="0"/>
                    </a:cubicBezTo>
                    <a:cubicBezTo>
                      <a:pt x="23" y="36"/>
                      <a:pt x="23" y="36"/>
                      <a:pt x="23" y="36"/>
                    </a:cubicBezTo>
                    <a:cubicBezTo>
                      <a:pt x="24" y="38"/>
                      <a:pt x="23" y="40"/>
                      <a:pt x="21" y="4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19" name="Freeform 48"/>
              <p:cNvSpPr>
                <a:spLocks/>
              </p:cNvSpPr>
              <p:nvPr/>
            </p:nvSpPr>
            <p:spPr bwMode="auto">
              <a:xfrm>
                <a:off x="10849148" y="6921691"/>
                <a:ext cx="41774" cy="59586"/>
              </a:xfrm>
              <a:custGeom>
                <a:avLst/>
                <a:gdLst>
                  <a:gd name="T0" fmla="*/ 35 w 35"/>
                  <a:gd name="T1" fmla="*/ 51 h 51"/>
                  <a:gd name="T2" fmla="*/ 0 w 35"/>
                  <a:gd name="T3" fmla="*/ 51 h 51"/>
                  <a:gd name="T4" fmla="*/ 6 w 35"/>
                  <a:gd name="T5" fmla="*/ 30 h 51"/>
                  <a:gd name="T6" fmla="*/ 11 w 35"/>
                  <a:gd name="T7" fmla="*/ 3 h 51"/>
                  <a:gd name="T8" fmla="*/ 15 w 35"/>
                  <a:gd name="T9" fmla="*/ 0 h 51"/>
                  <a:gd name="T10" fmla="*/ 24 w 35"/>
                  <a:gd name="T11" fmla="*/ 0 h 51"/>
                  <a:gd name="T12" fmla="*/ 28 w 35"/>
                  <a:gd name="T13" fmla="*/ 3 h 51"/>
                  <a:gd name="T14" fmla="*/ 35 w 3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1">
                    <a:moveTo>
                      <a:pt x="35" y="51"/>
                    </a:moveTo>
                    <a:cubicBezTo>
                      <a:pt x="0" y="51"/>
                      <a:pt x="0" y="51"/>
                      <a:pt x="0" y="51"/>
                    </a:cubicBezTo>
                    <a:cubicBezTo>
                      <a:pt x="6" y="30"/>
                      <a:pt x="6" y="30"/>
                      <a:pt x="6" y="30"/>
                    </a:cubicBezTo>
                    <a:cubicBezTo>
                      <a:pt x="11" y="3"/>
                      <a:pt x="11" y="3"/>
                      <a:pt x="11" y="3"/>
                    </a:cubicBezTo>
                    <a:cubicBezTo>
                      <a:pt x="12" y="1"/>
                      <a:pt x="13" y="0"/>
                      <a:pt x="15" y="0"/>
                    </a:cubicBezTo>
                    <a:cubicBezTo>
                      <a:pt x="24" y="0"/>
                      <a:pt x="24" y="0"/>
                      <a:pt x="24" y="0"/>
                    </a:cubicBezTo>
                    <a:cubicBezTo>
                      <a:pt x="26" y="0"/>
                      <a:pt x="28" y="1"/>
                      <a:pt x="28" y="3"/>
                    </a:cubicBezTo>
                    <a:lnTo>
                      <a:pt x="35"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20" name="Freeform 49"/>
              <p:cNvSpPr>
                <a:spLocks/>
              </p:cNvSpPr>
              <p:nvPr/>
            </p:nvSpPr>
            <p:spPr bwMode="auto">
              <a:xfrm>
                <a:off x="10867051" y="6975318"/>
                <a:ext cx="28844" cy="48662"/>
              </a:xfrm>
              <a:custGeom>
                <a:avLst/>
                <a:gdLst>
                  <a:gd name="T0" fmla="*/ 22 w 24"/>
                  <a:gd name="T1" fmla="*/ 39 h 42"/>
                  <a:gd name="T2" fmla="*/ 14 w 24"/>
                  <a:gd name="T3" fmla="*/ 41 h 42"/>
                  <a:gd name="T4" fmla="*/ 12 w 24"/>
                  <a:gd name="T5" fmla="*/ 40 h 42"/>
                  <a:gd name="T6" fmla="*/ 0 w 24"/>
                  <a:gd name="T7" fmla="*/ 3 h 42"/>
                  <a:gd name="T8" fmla="*/ 12 w 24"/>
                  <a:gd name="T9" fmla="*/ 0 h 42"/>
                  <a:gd name="T10" fmla="*/ 23 w 24"/>
                  <a:gd name="T11" fmla="*/ 36 h 42"/>
                  <a:gd name="T12" fmla="*/ 22 w 24"/>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2" y="39"/>
                    </a:moveTo>
                    <a:cubicBezTo>
                      <a:pt x="14" y="41"/>
                      <a:pt x="14" y="41"/>
                      <a:pt x="14" y="41"/>
                    </a:cubicBezTo>
                    <a:cubicBezTo>
                      <a:pt x="13" y="42"/>
                      <a:pt x="12" y="41"/>
                      <a:pt x="12" y="40"/>
                    </a:cubicBezTo>
                    <a:cubicBezTo>
                      <a:pt x="0" y="3"/>
                      <a:pt x="0" y="3"/>
                      <a:pt x="0" y="3"/>
                    </a:cubicBezTo>
                    <a:cubicBezTo>
                      <a:pt x="12" y="0"/>
                      <a:pt x="12" y="0"/>
                      <a:pt x="12" y="0"/>
                    </a:cubicBezTo>
                    <a:cubicBezTo>
                      <a:pt x="23" y="36"/>
                      <a:pt x="23" y="36"/>
                      <a:pt x="23" y="36"/>
                    </a:cubicBezTo>
                    <a:cubicBezTo>
                      <a:pt x="24" y="37"/>
                      <a:pt x="23" y="39"/>
                      <a:pt x="22" y="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21" name="Rectangle 50"/>
              <p:cNvSpPr>
                <a:spLocks noChangeArrowheads="1"/>
              </p:cNvSpPr>
              <p:nvPr/>
            </p:nvSpPr>
            <p:spPr bwMode="auto">
              <a:xfrm>
                <a:off x="10855115" y="6973829"/>
                <a:ext cx="14422" cy="26814"/>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22" name="Freeform 51"/>
              <p:cNvSpPr>
                <a:spLocks/>
              </p:cNvSpPr>
              <p:nvPr/>
            </p:nvSpPr>
            <p:spPr bwMode="auto">
              <a:xfrm>
                <a:off x="10842185" y="6992698"/>
                <a:ext cx="27352" cy="31283"/>
              </a:xfrm>
              <a:custGeom>
                <a:avLst/>
                <a:gdLst>
                  <a:gd name="T0" fmla="*/ 6 w 23"/>
                  <a:gd name="T1" fmla="*/ 25 h 27"/>
                  <a:gd name="T2" fmla="*/ 2 w 23"/>
                  <a:gd name="T3" fmla="*/ 23 h 27"/>
                  <a:gd name="T4" fmla="*/ 1 w 23"/>
                  <a:gd name="T5" fmla="*/ 17 h 27"/>
                  <a:gd name="T6" fmla="*/ 13 w 23"/>
                  <a:gd name="T7" fmla="*/ 0 h 27"/>
                  <a:gd name="T8" fmla="*/ 23 w 23"/>
                  <a:gd name="T9" fmla="*/ 7 h 27"/>
                  <a:gd name="T10" fmla="*/ 11 w 23"/>
                  <a:gd name="T11" fmla="*/ 24 h 27"/>
                  <a:gd name="T12" fmla="*/ 6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6" y="25"/>
                    </a:moveTo>
                    <a:cubicBezTo>
                      <a:pt x="2" y="23"/>
                      <a:pt x="2" y="23"/>
                      <a:pt x="2" y="23"/>
                    </a:cubicBezTo>
                    <a:cubicBezTo>
                      <a:pt x="0" y="21"/>
                      <a:pt x="0" y="19"/>
                      <a:pt x="1" y="17"/>
                    </a:cubicBezTo>
                    <a:cubicBezTo>
                      <a:pt x="13" y="0"/>
                      <a:pt x="13" y="0"/>
                      <a:pt x="13" y="0"/>
                    </a:cubicBezTo>
                    <a:cubicBezTo>
                      <a:pt x="23" y="7"/>
                      <a:pt x="23" y="7"/>
                      <a:pt x="23" y="7"/>
                    </a:cubicBezTo>
                    <a:cubicBezTo>
                      <a:pt x="11" y="24"/>
                      <a:pt x="11" y="24"/>
                      <a:pt x="11" y="24"/>
                    </a:cubicBezTo>
                    <a:cubicBezTo>
                      <a:pt x="10" y="26"/>
                      <a:pt x="7" y="27"/>
                      <a:pt x="6"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23" name="Oval 52"/>
              <p:cNvSpPr>
                <a:spLocks noChangeArrowheads="1"/>
              </p:cNvSpPr>
              <p:nvPr/>
            </p:nvSpPr>
            <p:spPr bwMode="auto">
              <a:xfrm>
                <a:off x="10855115" y="6886932"/>
                <a:ext cx="34812" cy="3277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24" name="Freeform 53"/>
              <p:cNvSpPr>
                <a:spLocks/>
              </p:cNvSpPr>
              <p:nvPr/>
            </p:nvSpPr>
            <p:spPr bwMode="auto">
              <a:xfrm>
                <a:off x="10838207" y="6920698"/>
                <a:ext cx="38293" cy="41710"/>
              </a:xfrm>
              <a:custGeom>
                <a:avLst/>
                <a:gdLst>
                  <a:gd name="T0" fmla="*/ 7 w 32"/>
                  <a:gd name="T1" fmla="*/ 35 h 36"/>
                  <a:gd name="T2" fmla="*/ 1 w 32"/>
                  <a:gd name="T3" fmla="*/ 31 h 36"/>
                  <a:gd name="T4" fmla="*/ 1 w 32"/>
                  <a:gd name="T5" fmla="*/ 28 h 36"/>
                  <a:gd name="T6" fmla="*/ 22 w 32"/>
                  <a:gd name="T7" fmla="*/ 1 h 36"/>
                  <a:gd name="T8" fmla="*/ 25 w 32"/>
                  <a:gd name="T9" fmla="*/ 1 h 36"/>
                  <a:gd name="T10" fmla="*/ 31 w 32"/>
                  <a:gd name="T11" fmla="*/ 6 h 36"/>
                  <a:gd name="T12" fmla="*/ 31 w 32"/>
                  <a:gd name="T13" fmla="*/ 8 h 36"/>
                  <a:gd name="T14" fmla="*/ 10 w 32"/>
                  <a:gd name="T15" fmla="*/ 35 h 36"/>
                  <a:gd name="T16" fmla="*/ 7 w 3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35"/>
                    </a:moveTo>
                    <a:cubicBezTo>
                      <a:pt x="1" y="31"/>
                      <a:pt x="1" y="31"/>
                      <a:pt x="1" y="31"/>
                    </a:cubicBezTo>
                    <a:cubicBezTo>
                      <a:pt x="0" y="30"/>
                      <a:pt x="0" y="29"/>
                      <a:pt x="1" y="28"/>
                    </a:cubicBezTo>
                    <a:cubicBezTo>
                      <a:pt x="22" y="1"/>
                      <a:pt x="22" y="1"/>
                      <a:pt x="22" y="1"/>
                    </a:cubicBezTo>
                    <a:cubicBezTo>
                      <a:pt x="23" y="0"/>
                      <a:pt x="24" y="0"/>
                      <a:pt x="25" y="1"/>
                    </a:cubicBezTo>
                    <a:cubicBezTo>
                      <a:pt x="31" y="6"/>
                      <a:pt x="31" y="6"/>
                      <a:pt x="31" y="6"/>
                    </a:cubicBezTo>
                    <a:cubicBezTo>
                      <a:pt x="32" y="6"/>
                      <a:pt x="32" y="8"/>
                      <a:pt x="31" y="8"/>
                    </a:cubicBezTo>
                    <a:cubicBezTo>
                      <a:pt x="10" y="35"/>
                      <a:pt x="10" y="35"/>
                      <a:pt x="10" y="35"/>
                    </a:cubicBezTo>
                    <a:cubicBezTo>
                      <a:pt x="9" y="36"/>
                      <a:pt x="8" y="36"/>
                      <a:pt x="7"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25" name="Freeform 54"/>
              <p:cNvSpPr>
                <a:spLocks/>
              </p:cNvSpPr>
              <p:nvPr/>
            </p:nvSpPr>
            <p:spPr bwMode="auto">
              <a:xfrm>
                <a:off x="10985412" y="6670435"/>
                <a:ext cx="464990" cy="388303"/>
              </a:xfrm>
              <a:custGeom>
                <a:avLst/>
                <a:gdLst>
                  <a:gd name="T0" fmla="*/ 379 w 389"/>
                  <a:gd name="T1" fmla="*/ 250 h 335"/>
                  <a:gd name="T2" fmla="*/ 240 w 389"/>
                  <a:gd name="T3" fmla="*/ 13 h 335"/>
                  <a:gd name="T4" fmla="*/ 217 w 389"/>
                  <a:gd name="T5" fmla="*/ 0 h 335"/>
                  <a:gd name="T6" fmla="*/ 216 w 389"/>
                  <a:gd name="T7" fmla="*/ 0 h 335"/>
                  <a:gd name="T8" fmla="*/ 193 w 389"/>
                  <a:gd name="T9" fmla="*/ 0 h 335"/>
                  <a:gd name="T10" fmla="*/ 170 w 389"/>
                  <a:gd name="T11" fmla="*/ 13 h 335"/>
                  <a:gd name="T12" fmla="*/ 118 w 389"/>
                  <a:gd name="T13" fmla="*/ 106 h 335"/>
                  <a:gd name="T14" fmla="*/ 156 w 389"/>
                  <a:gd name="T15" fmla="*/ 105 h 335"/>
                  <a:gd name="T16" fmla="*/ 156 w 389"/>
                  <a:gd name="T17" fmla="*/ 105 h 335"/>
                  <a:gd name="T18" fmla="*/ 177 w 389"/>
                  <a:gd name="T19" fmla="*/ 125 h 335"/>
                  <a:gd name="T20" fmla="*/ 177 w 389"/>
                  <a:gd name="T21" fmla="*/ 296 h 335"/>
                  <a:gd name="T22" fmla="*/ 236 w 389"/>
                  <a:gd name="T23" fmla="*/ 296 h 335"/>
                  <a:gd name="T24" fmla="*/ 235 w 389"/>
                  <a:gd name="T25" fmla="*/ 294 h 335"/>
                  <a:gd name="T26" fmla="*/ 235 w 389"/>
                  <a:gd name="T27" fmla="*/ 254 h 335"/>
                  <a:gd name="T28" fmla="*/ 206 w 389"/>
                  <a:gd name="T29" fmla="*/ 239 h 335"/>
                  <a:gd name="T30" fmla="*/ 190 w 389"/>
                  <a:gd name="T31" fmla="*/ 201 h 335"/>
                  <a:gd name="T32" fmla="*/ 205 w 389"/>
                  <a:gd name="T33" fmla="*/ 163 h 335"/>
                  <a:gd name="T34" fmla="*/ 243 w 389"/>
                  <a:gd name="T35" fmla="*/ 147 h 335"/>
                  <a:gd name="T36" fmla="*/ 281 w 389"/>
                  <a:gd name="T37" fmla="*/ 162 h 335"/>
                  <a:gd name="T38" fmla="*/ 297 w 389"/>
                  <a:gd name="T39" fmla="*/ 200 h 335"/>
                  <a:gd name="T40" fmla="*/ 282 w 389"/>
                  <a:gd name="T41" fmla="*/ 238 h 335"/>
                  <a:gd name="T42" fmla="*/ 253 w 389"/>
                  <a:gd name="T43" fmla="*/ 253 h 335"/>
                  <a:gd name="T44" fmla="*/ 253 w 389"/>
                  <a:gd name="T45" fmla="*/ 293 h 335"/>
                  <a:gd name="T46" fmla="*/ 253 w 389"/>
                  <a:gd name="T47" fmla="*/ 296 h 335"/>
                  <a:gd name="T48" fmla="*/ 335 w 389"/>
                  <a:gd name="T49" fmla="*/ 296 h 335"/>
                  <a:gd name="T50" fmla="*/ 338 w 389"/>
                  <a:gd name="T51" fmla="*/ 300 h 335"/>
                  <a:gd name="T52" fmla="*/ 338 w 389"/>
                  <a:gd name="T53" fmla="*/ 300 h 335"/>
                  <a:gd name="T54" fmla="*/ 335 w 389"/>
                  <a:gd name="T55" fmla="*/ 304 h 335"/>
                  <a:gd name="T56" fmla="*/ 176 w 389"/>
                  <a:gd name="T57" fmla="*/ 304 h 335"/>
                  <a:gd name="T58" fmla="*/ 176 w 389"/>
                  <a:gd name="T59" fmla="*/ 304 h 335"/>
                  <a:gd name="T60" fmla="*/ 5 w 389"/>
                  <a:gd name="T61" fmla="*/ 304 h 335"/>
                  <a:gd name="T62" fmla="*/ 4 w 389"/>
                  <a:gd name="T63" fmla="*/ 306 h 335"/>
                  <a:gd name="T64" fmla="*/ 4 w 389"/>
                  <a:gd name="T65" fmla="*/ 325 h 335"/>
                  <a:gd name="T66" fmla="*/ 21 w 389"/>
                  <a:gd name="T67" fmla="*/ 335 h 335"/>
                  <a:gd name="T68" fmla="*/ 21 w 389"/>
                  <a:gd name="T69" fmla="*/ 335 h 335"/>
                  <a:gd name="T70" fmla="*/ 332 w 389"/>
                  <a:gd name="T71" fmla="*/ 332 h 335"/>
                  <a:gd name="T72" fmla="*/ 379 w 389"/>
                  <a:gd name="T73" fmla="*/ 305 h 335"/>
                  <a:gd name="T74" fmla="*/ 379 w 389"/>
                  <a:gd name="T75" fmla="*/ 2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335">
                    <a:moveTo>
                      <a:pt x="379" y="250"/>
                    </a:moveTo>
                    <a:cubicBezTo>
                      <a:pt x="240" y="13"/>
                      <a:pt x="240" y="13"/>
                      <a:pt x="240" y="13"/>
                    </a:cubicBezTo>
                    <a:cubicBezTo>
                      <a:pt x="235" y="5"/>
                      <a:pt x="226" y="0"/>
                      <a:pt x="217" y="0"/>
                    </a:cubicBezTo>
                    <a:cubicBezTo>
                      <a:pt x="216" y="0"/>
                      <a:pt x="216" y="0"/>
                      <a:pt x="216" y="0"/>
                    </a:cubicBezTo>
                    <a:cubicBezTo>
                      <a:pt x="193" y="0"/>
                      <a:pt x="193" y="0"/>
                      <a:pt x="193" y="0"/>
                    </a:cubicBezTo>
                    <a:cubicBezTo>
                      <a:pt x="184" y="0"/>
                      <a:pt x="174" y="5"/>
                      <a:pt x="170" y="13"/>
                    </a:cubicBezTo>
                    <a:cubicBezTo>
                      <a:pt x="118" y="106"/>
                      <a:pt x="118" y="106"/>
                      <a:pt x="118" y="106"/>
                    </a:cubicBezTo>
                    <a:cubicBezTo>
                      <a:pt x="156" y="105"/>
                      <a:pt x="156" y="105"/>
                      <a:pt x="156" y="105"/>
                    </a:cubicBezTo>
                    <a:cubicBezTo>
                      <a:pt x="156" y="105"/>
                      <a:pt x="156" y="105"/>
                      <a:pt x="156" y="105"/>
                    </a:cubicBezTo>
                    <a:cubicBezTo>
                      <a:pt x="167" y="105"/>
                      <a:pt x="177" y="114"/>
                      <a:pt x="177" y="125"/>
                    </a:cubicBezTo>
                    <a:cubicBezTo>
                      <a:pt x="177" y="296"/>
                      <a:pt x="177" y="296"/>
                      <a:pt x="177" y="296"/>
                    </a:cubicBezTo>
                    <a:cubicBezTo>
                      <a:pt x="236" y="296"/>
                      <a:pt x="236" y="296"/>
                      <a:pt x="236" y="296"/>
                    </a:cubicBezTo>
                    <a:cubicBezTo>
                      <a:pt x="235" y="295"/>
                      <a:pt x="235" y="294"/>
                      <a:pt x="235" y="294"/>
                    </a:cubicBezTo>
                    <a:cubicBezTo>
                      <a:pt x="235" y="254"/>
                      <a:pt x="235" y="254"/>
                      <a:pt x="235" y="254"/>
                    </a:cubicBezTo>
                    <a:cubicBezTo>
                      <a:pt x="224" y="252"/>
                      <a:pt x="214" y="247"/>
                      <a:pt x="206" y="239"/>
                    </a:cubicBezTo>
                    <a:cubicBezTo>
                      <a:pt x="195" y="229"/>
                      <a:pt x="190" y="215"/>
                      <a:pt x="190" y="201"/>
                    </a:cubicBezTo>
                    <a:cubicBezTo>
                      <a:pt x="190" y="187"/>
                      <a:pt x="195" y="173"/>
                      <a:pt x="205" y="163"/>
                    </a:cubicBezTo>
                    <a:cubicBezTo>
                      <a:pt x="215" y="153"/>
                      <a:pt x="229" y="147"/>
                      <a:pt x="243" y="147"/>
                    </a:cubicBezTo>
                    <a:cubicBezTo>
                      <a:pt x="257" y="147"/>
                      <a:pt x="271" y="152"/>
                      <a:pt x="281" y="162"/>
                    </a:cubicBezTo>
                    <a:cubicBezTo>
                      <a:pt x="291" y="172"/>
                      <a:pt x="297" y="186"/>
                      <a:pt x="297" y="200"/>
                    </a:cubicBezTo>
                    <a:cubicBezTo>
                      <a:pt x="297" y="214"/>
                      <a:pt x="292" y="228"/>
                      <a:pt x="282" y="238"/>
                    </a:cubicBezTo>
                    <a:cubicBezTo>
                      <a:pt x="274" y="246"/>
                      <a:pt x="264" y="251"/>
                      <a:pt x="253" y="253"/>
                    </a:cubicBezTo>
                    <a:cubicBezTo>
                      <a:pt x="253" y="293"/>
                      <a:pt x="253" y="293"/>
                      <a:pt x="253" y="293"/>
                    </a:cubicBezTo>
                    <a:cubicBezTo>
                      <a:pt x="253" y="294"/>
                      <a:pt x="253" y="295"/>
                      <a:pt x="253" y="296"/>
                    </a:cubicBezTo>
                    <a:cubicBezTo>
                      <a:pt x="335" y="296"/>
                      <a:pt x="335" y="296"/>
                      <a:pt x="335" y="296"/>
                    </a:cubicBezTo>
                    <a:cubicBezTo>
                      <a:pt x="337" y="296"/>
                      <a:pt x="338" y="298"/>
                      <a:pt x="338" y="300"/>
                    </a:cubicBezTo>
                    <a:cubicBezTo>
                      <a:pt x="338" y="300"/>
                      <a:pt x="338" y="300"/>
                      <a:pt x="338" y="300"/>
                    </a:cubicBezTo>
                    <a:cubicBezTo>
                      <a:pt x="338" y="302"/>
                      <a:pt x="337" y="304"/>
                      <a:pt x="335" y="304"/>
                    </a:cubicBezTo>
                    <a:cubicBezTo>
                      <a:pt x="176" y="304"/>
                      <a:pt x="176" y="304"/>
                      <a:pt x="176" y="304"/>
                    </a:cubicBezTo>
                    <a:cubicBezTo>
                      <a:pt x="176" y="304"/>
                      <a:pt x="176" y="304"/>
                      <a:pt x="176" y="304"/>
                    </a:cubicBezTo>
                    <a:cubicBezTo>
                      <a:pt x="5" y="304"/>
                      <a:pt x="5" y="304"/>
                      <a:pt x="5" y="304"/>
                    </a:cubicBezTo>
                    <a:cubicBezTo>
                      <a:pt x="4" y="306"/>
                      <a:pt x="4" y="306"/>
                      <a:pt x="4" y="306"/>
                    </a:cubicBezTo>
                    <a:cubicBezTo>
                      <a:pt x="0" y="312"/>
                      <a:pt x="0" y="319"/>
                      <a:pt x="4" y="325"/>
                    </a:cubicBezTo>
                    <a:cubicBezTo>
                      <a:pt x="7" y="331"/>
                      <a:pt x="13" y="335"/>
                      <a:pt x="21" y="335"/>
                    </a:cubicBezTo>
                    <a:cubicBezTo>
                      <a:pt x="21" y="335"/>
                      <a:pt x="21" y="335"/>
                      <a:pt x="21" y="335"/>
                    </a:cubicBezTo>
                    <a:cubicBezTo>
                      <a:pt x="332" y="332"/>
                      <a:pt x="332" y="332"/>
                      <a:pt x="332" y="332"/>
                    </a:cubicBezTo>
                    <a:cubicBezTo>
                      <a:pt x="352" y="332"/>
                      <a:pt x="370" y="322"/>
                      <a:pt x="379" y="305"/>
                    </a:cubicBezTo>
                    <a:cubicBezTo>
                      <a:pt x="389" y="288"/>
                      <a:pt x="389" y="267"/>
                      <a:pt x="379" y="2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26" name="Freeform 55"/>
              <p:cNvSpPr>
                <a:spLocks/>
              </p:cNvSpPr>
              <p:nvPr/>
            </p:nvSpPr>
            <p:spPr bwMode="auto">
              <a:xfrm>
                <a:off x="11236556" y="6865084"/>
                <a:ext cx="80068" cy="76469"/>
              </a:xfrm>
              <a:custGeom>
                <a:avLst/>
                <a:gdLst>
                  <a:gd name="T0" fmla="*/ 31 w 67"/>
                  <a:gd name="T1" fmla="*/ 27 h 66"/>
                  <a:gd name="T2" fmla="*/ 33 w 67"/>
                  <a:gd name="T3" fmla="*/ 29 h 66"/>
                  <a:gd name="T4" fmla="*/ 38 w 67"/>
                  <a:gd name="T5" fmla="*/ 22 h 66"/>
                  <a:gd name="T6" fmla="*/ 50 w 67"/>
                  <a:gd name="T7" fmla="*/ 20 h 66"/>
                  <a:gd name="T8" fmla="*/ 52 w 67"/>
                  <a:gd name="T9" fmla="*/ 33 h 66"/>
                  <a:gd name="T10" fmla="*/ 43 w 67"/>
                  <a:gd name="T11" fmla="*/ 46 h 66"/>
                  <a:gd name="T12" fmla="*/ 43 w 67"/>
                  <a:gd name="T13" fmla="*/ 65 h 66"/>
                  <a:gd name="T14" fmla="*/ 57 w 67"/>
                  <a:gd name="T15" fmla="*/ 57 h 66"/>
                  <a:gd name="T16" fmla="*/ 67 w 67"/>
                  <a:gd name="T17" fmla="*/ 33 h 66"/>
                  <a:gd name="T18" fmla="*/ 67 w 67"/>
                  <a:gd name="T19" fmla="*/ 33 h 66"/>
                  <a:gd name="T20" fmla="*/ 57 w 67"/>
                  <a:gd name="T21" fmla="*/ 10 h 66"/>
                  <a:gd name="T22" fmla="*/ 33 w 67"/>
                  <a:gd name="T23" fmla="*/ 0 h 66"/>
                  <a:gd name="T24" fmla="*/ 33 w 67"/>
                  <a:gd name="T25" fmla="*/ 0 h 66"/>
                  <a:gd name="T26" fmla="*/ 10 w 67"/>
                  <a:gd name="T27" fmla="*/ 10 h 66"/>
                  <a:gd name="T28" fmla="*/ 0 w 67"/>
                  <a:gd name="T29" fmla="*/ 34 h 66"/>
                  <a:gd name="T30" fmla="*/ 10 w 67"/>
                  <a:gd name="T31" fmla="*/ 57 h 66"/>
                  <a:gd name="T32" fmla="*/ 25 w 67"/>
                  <a:gd name="T33" fmla="*/ 66 h 66"/>
                  <a:gd name="T34" fmla="*/ 25 w 67"/>
                  <a:gd name="T35" fmla="*/ 47 h 66"/>
                  <a:gd name="T36" fmla="*/ 18 w 67"/>
                  <a:gd name="T37" fmla="*/ 38 h 66"/>
                  <a:gd name="T38" fmla="*/ 19 w 67"/>
                  <a:gd name="T39" fmla="*/ 26 h 66"/>
                  <a:gd name="T40" fmla="*/ 31 w 67"/>
                  <a:gd name="T41"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6">
                    <a:moveTo>
                      <a:pt x="31" y="27"/>
                    </a:moveTo>
                    <a:cubicBezTo>
                      <a:pt x="33" y="29"/>
                      <a:pt x="33" y="29"/>
                      <a:pt x="33" y="29"/>
                    </a:cubicBezTo>
                    <a:cubicBezTo>
                      <a:pt x="38" y="22"/>
                      <a:pt x="38" y="22"/>
                      <a:pt x="38" y="22"/>
                    </a:cubicBezTo>
                    <a:cubicBezTo>
                      <a:pt x="40" y="18"/>
                      <a:pt x="46" y="18"/>
                      <a:pt x="50" y="20"/>
                    </a:cubicBezTo>
                    <a:cubicBezTo>
                      <a:pt x="54" y="23"/>
                      <a:pt x="55" y="29"/>
                      <a:pt x="52" y="33"/>
                    </a:cubicBezTo>
                    <a:cubicBezTo>
                      <a:pt x="43" y="46"/>
                      <a:pt x="43" y="46"/>
                      <a:pt x="43" y="46"/>
                    </a:cubicBezTo>
                    <a:cubicBezTo>
                      <a:pt x="43" y="65"/>
                      <a:pt x="43" y="65"/>
                      <a:pt x="43" y="65"/>
                    </a:cubicBezTo>
                    <a:cubicBezTo>
                      <a:pt x="48" y="64"/>
                      <a:pt x="53" y="61"/>
                      <a:pt x="57" y="57"/>
                    </a:cubicBezTo>
                    <a:cubicBezTo>
                      <a:pt x="63" y="51"/>
                      <a:pt x="67" y="42"/>
                      <a:pt x="67" y="33"/>
                    </a:cubicBezTo>
                    <a:cubicBezTo>
                      <a:pt x="67" y="33"/>
                      <a:pt x="67" y="33"/>
                      <a:pt x="67" y="33"/>
                    </a:cubicBezTo>
                    <a:cubicBezTo>
                      <a:pt x="67" y="24"/>
                      <a:pt x="63" y="16"/>
                      <a:pt x="57" y="10"/>
                    </a:cubicBezTo>
                    <a:cubicBezTo>
                      <a:pt x="50" y="4"/>
                      <a:pt x="42" y="0"/>
                      <a:pt x="33" y="0"/>
                    </a:cubicBezTo>
                    <a:cubicBezTo>
                      <a:pt x="33" y="0"/>
                      <a:pt x="33" y="0"/>
                      <a:pt x="33" y="0"/>
                    </a:cubicBezTo>
                    <a:cubicBezTo>
                      <a:pt x="24" y="0"/>
                      <a:pt x="16" y="4"/>
                      <a:pt x="10" y="10"/>
                    </a:cubicBezTo>
                    <a:cubicBezTo>
                      <a:pt x="3" y="17"/>
                      <a:pt x="0" y="25"/>
                      <a:pt x="0" y="34"/>
                    </a:cubicBezTo>
                    <a:cubicBezTo>
                      <a:pt x="0" y="43"/>
                      <a:pt x="4" y="51"/>
                      <a:pt x="10" y="57"/>
                    </a:cubicBezTo>
                    <a:cubicBezTo>
                      <a:pt x="14" y="61"/>
                      <a:pt x="19" y="64"/>
                      <a:pt x="25" y="66"/>
                    </a:cubicBezTo>
                    <a:cubicBezTo>
                      <a:pt x="25" y="47"/>
                      <a:pt x="25" y="47"/>
                      <a:pt x="25" y="47"/>
                    </a:cubicBezTo>
                    <a:cubicBezTo>
                      <a:pt x="18" y="38"/>
                      <a:pt x="18" y="38"/>
                      <a:pt x="18" y="38"/>
                    </a:cubicBezTo>
                    <a:cubicBezTo>
                      <a:pt x="14" y="34"/>
                      <a:pt x="15" y="29"/>
                      <a:pt x="19" y="26"/>
                    </a:cubicBezTo>
                    <a:cubicBezTo>
                      <a:pt x="22" y="22"/>
                      <a:pt x="28" y="23"/>
                      <a:pt x="31" y="2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grpSp>
      </p:grpSp>
      <p:grpSp>
        <p:nvGrpSpPr>
          <p:cNvPr id="61" name="Group 60"/>
          <p:cNvGrpSpPr/>
          <p:nvPr userDrawn="1"/>
        </p:nvGrpSpPr>
        <p:grpSpPr>
          <a:xfrm>
            <a:off x="10485397" y="6194226"/>
            <a:ext cx="1445945" cy="523405"/>
            <a:chOff x="8826912" y="6412725"/>
            <a:chExt cx="1757705" cy="647007"/>
          </a:xfrm>
        </p:grpSpPr>
        <p:grpSp>
          <p:nvGrpSpPr>
            <p:cNvPr id="62" name="Group 61"/>
            <p:cNvGrpSpPr/>
            <p:nvPr/>
          </p:nvGrpSpPr>
          <p:grpSpPr>
            <a:xfrm>
              <a:off x="9540354" y="6412725"/>
              <a:ext cx="1044263" cy="647007"/>
              <a:chOff x="9405541" y="6412725"/>
              <a:chExt cx="1044263" cy="647007"/>
            </a:xfrm>
          </p:grpSpPr>
          <p:sp>
            <p:nvSpPr>
              <p:cNvPr id="80" name="Rectangle 56"/>
              <p:cNvSpPr>
                <a:spLocks noChangeArrowheads="1"/>
              </p:cNvSpPr>
              <p:nvPr/>
            </p:nvSpPr>
            <p:spPr bwMode="auto">
              <a:xfrm>
                <a:off x="9405541" y="6412725"/>
                <a:ext cx="11936" cy="646014"/>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81" name="Freeform 57"/>
              <p:cNvSpPr>
                <a:spLocks noEditPoints="1"/>
              </p:cNvSpPr>
              <p:nvPr/>
            </p:nvSpPr>
            <p:spPr bwMode="auto">
              <a:xfrm>
                <a:off x="9544690" y="6644615"/>
                <a:ext cx="72111" cy="82428"/>
              </a:xfrm>
              <a:custGeom>
                <a:avLst/>
                <a:gdLst>
                  <a:gd name="T0" fmla="*/ 33 w 60"/>
                  <a:gd name="T1" fmla="*/ 58 h 71"/>
                  <a:gd name="T2" fmla="*/ 44 w 60"/>
                  <a:gd name="T3" fmla="*/ 50 h 71"/>
                  <a:gd name="T4" fmla="*/ 44 w 60"/>
                  <a:gd name="T5" fmla="*/ 50 h 71"/>
                  <a:gd name="T6" fmla="*/ 33 w 60"/>
                  <a:gd name="T7" fmla="*/ 42 h 71"/>
                  <a:gd name="T8" fmla="*/ 15 w 60"/>
                  <a:gd name="T9" fmla="*/ 42 h 71"/>
                  <a:gd name="T10" fmla="*/ 15 w 60"/>
                  <a:gd name="T11" fmla="*/ 58 h 71"/>
                  <a:gd name="T12" fmla="*/ 33 w 60"/>
                  <a:gd name="T13" fmla="*/ 58 h 71"/>
                  <a:gd name="T14" fmla="*/ 29 w 60"/>
                  <a:gd name="T15" fmla="*/ 29 h 71"/>
                  <a:gd name="T16" fmla="*/ 40 w 60"/>
                  <a:gd name="T17" fmla="*/ 21 h 71"/>
                  <a:gd name="T18" fmla="*/ 40 w 60"/>
                  <a:gd name="T19" fmla="*/ 21 h 71"/>
                  <a:gd name="T20" fmla="*/ 30 w 60"/>
                  <a:gd name="T21" fmla="*/ 14 h 71"/>
                  <a:gd name="T22" fmla="*/ 15 w 60"/>
                  <a:gd name="T23" fmla="*/ 14 h 71"/>
                  <a:gd name="T24" fmla="*/ 15 w 60"/>
                  <a:gd name="T25" fmla="*/ 29 h 71"/>
                  <a:gd name="T26" fmla="*/ 29 w 60"/>
                  <a:gd name="T27" fmla="*/ 29 h 71"/>
                  <a:gd name="T28" fmla="*/ 0 w 60"/>
                  <a:gd name="T29" fmla="*/ 8 h 71"/>
                  <a:gd name="T30" fmla="*/ 7 w 60"/>
                  <a:gd name="T31" fmla="*/ 0 h 71"/>
                  <a:gd name="T32" fmla="*/ 33 w 60"/>
                  <a:gd name="T33" fmla="*/ 0 h 71"/>
                  <a:gd name="T34" fmla="*/ 51 w 60"/>
                  <a:gd name="T35" fmla="*/ 7 h 71"/>
                  <a:gd name="T36" fmla="*/ 56 w 60"/>
                  <a:gd name="T37" fmla="*/ 19 h 71"/>
                  <a:gd name="T38" fmla="*/ 56 w 60"/>
                  <a:gd name="T39" fmla="*/ 19 h 71"/>
                  <a:gd name="T40" fmla="*/ 47 w 60"/>
                  <a:gd name="T41" fmla="*/ 34 h 71"/>
                  <a:gd name="T42" fmla="*/ 60 w 60"/>
                  <a:gd name="T43" fmla="*/ 52 h 71"/>
                  <a:gd name="T44" fmla="*/ 60 w 60"/>
                  <a:gd name="T45" fmla="*/ 52 h 71"/>
                  <a:gd name="T46" fmla="*/ 33 w 60"/>
                  <a:gd name="T47" fmla="*/ 71 h 71"/>
                  <a:gd name="T48" fmla="*/ 7 w 60"/>
                  <a:gd name="T49" fmla="*/ 71 h 71"/>
                  <a:gd name="T50" fmla="*/ 0 w 60"/>
                  <a:gd name="T51" fmla="*/ 63 h 71"/>
                  <a:gd name="T52" fmla="*/ 0 w 60"/>
                  <a:gd name="T53"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71">
                    <a:moveTo>
                      <a:pt x="33" y="58"/>
                    </a:moveTo>
                    <a:cubicBezTo>
                      <a:pt x="40" y="58"/>
                      <a:pt x="44" y="55"/>
                      <a:pt x="44" y="50"/>
                    </a:cubicBezTo>
                    <a:cubicBezTo>
                      <a:pt x="44" y="50"/>
                      <a:pt x="44" y="50"/>
                      <a:pt x="44" y="50"/>
                    </a:cubicBezTo>
                    <a:cubicBezTo>
                      <a:pt x="44" y="45"/>
                      <a:pt x="41" y="42"/>
                      <a:pt x="33" y="42"/>
                    </a:cubicBezTo>
                    <a:cubicBezTo>
                      <a:pt x="15" y="42"/>
                      <a:pt x="15" y="42"/>
                      <a:pt x="15" y="42"/>
                    </a:cubicBezTo>
                    <a:cubicBezTo>
                      <a:pt x="15" y="58"/>
                      <a:pt x="15" y="58"/>
                      <a:pt x="15" y="58"/>
                    </a:cubicBezTo>
                    <a:lnTo>
                      <a:pt x="33" y="58"/>
                    </a:lnTo>
                    <a:close/>
                    <a:moveTo>
                      <a:pt x="29" y="29"/>
                    </a:moveTo>
                    <a:cubicBezTo>
                      <a:pt x="36" y="29"/>
                      <a:pt x="40" y="27"/>
                      <a:pt x="40" y="21"/>
                    </a:cubicBezTo>
                    <a:cubicBezTo>
                      <a:pt x="40" y="21"/>
                      <a:pt x="40" y="21"/>
                      <a:pt x="40" y="21"/>
                    </a:cubicBezTo>
                    <a:cubicBezTo>
                      <a:pt x="40" y="17"/>
                      <a:pt x="37" y="14"/>
                      <a:pt x="30" y="14"/>
                    </a:cubicBezTo>
                    <a:cubicBezTo>
                      <a:pt x="15" y="14"/>
                      <a:pt x="15" y="14"/>
                      <a:pt x="15" y="14"/>
                    </a:cubicBezTo>
                    <a:cubicBezTo>
                      <a:pt x="15" y="29"/>
                      <a:pt x="15" y="29"/>
                      <a:pt x="15" y="29"/>
                    </a:cubicBezTo>
                    <a:lnTo>
                      <a:pt x="29" y="29"/>
                    </a:lnTo>
                    <a:close/>
                    <a:moveTo>
                      <a:pt x="0" y="8"/>
                    </a:moveTo>
                    <a:cubicBezTo>
                      <a:pt x="0" y="4"/>
                      <a:pt x="3" y="0"/>
                      <a:pt x="7" y="0"/>
                    </a:cubicBezTo>
                    <a:cubicBezTo>
                      <a:pt x="33" y="0"/>
                      <a:pt x="33" y="0"/>
                      <a:pt x="33" y="0"/>
                    </a:cubicBezTo>
                    <a:cubicBezTo>
                      <a:pt x="41" y="0"/>
                      <a:pt x="47" y="3"/>
                      <a:pt x="51" y="7"/>
                    </a:cubicBezTo>
                    <a:cubicBezTo>
                      <a:pt x="54" y="10"/>
                      <a:pt x="56" y="14"/>
                      <a:pt x="56" y="19"/>
                    </a:cubicBezTo>
                    <a:cubicBezTo>
                      <a:pt x="56" y="19"/>
                      <a:pt x="56" y="19"/>
                      <a:pt x="56" y="19"/>
                    </a:cubicBezTo>
                    <a:cubicBezTo>
                      <a:pt x="56" y="27"/>
                      <a:pt x="52" y="31"/>
                      <a:pt x="47" y="34"/>
                    </a:cubicBezTo>
                    <a:cubicBezTo>
                      <a:pt x="55" y="37"/>
                      <a:pt x="60" y="42"/>
                      <a:pt x="60" y="52"/>
                    </a:cubicBezTo>
                    <a:cubicBezTo>
                      <a:pt x="60" y="52"/>
                      <a:pt x="60" y="52"/>
                      <a:pt x="60" y="52"/>
                    </a:cubicBezTo>
                    <a:cubicBezTo>
                      <a:pt x="60" y="65"/>
                      <a:pt x="49" y="71"/>
                      <a:pt x="33" y="71"/>
                    </a:cubicBezTo>
                    <a:cubicBezTo>
                      <a:pt x="7" y="71"/>
                      <a:pt x="7" y="71"/>
                      <a:pt x="7" y="71"/>
                    </a:cubicBezTo>
                    <a:cubicBezTo>
                      <a:pt x="3" y="71"/>
                      <a:pt x="0" y="68"/>
                      <a:pt x="0" y="63"/>
                    </a:cubicBezTo>
                    <a:lnTo>
                      <a:pt x="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82" name="Freeform 58"/>
              <p:cNvSpPr>
                <a:spLocks noEditPoints="1"/>
              </p:cNvSpPr>
              <p:nvPr/>
            </p:nvSpPr>
            <p:spPr bwMode="auto">
              <a:xfrm>
                <a:off x="9624757" y="6616808"/>
                <a:ext cx="118361" cy="112717"/>
              </a:xfrm>
              <a:custGeom>
                <a:avLst/>
                <a:gdLst>
                  <a:gd name="T0" fmla="*/ 77 w 99"/>
                  <a:gd name="T1" fmla="*/ 49 h 97"/>
                  <a:gd name="T2" fmla="*/ 77 w 99"/>
                  <a:gd name="T3" fmla="*/ 49 h 97"/>
                  <a:gd name="T4" fmla="*/ 49 w 99"/>
                  <a:gd name="T5" fmla="*/ 19 h 97"/>
                  <a:gd name="T6" fmla="*/ 21 w 99"/>
                  <a:gd name="T7" fmla="*/ 48 h 97"/>
                  <a:gd name="T8" fmla="*/ 21 w 99"/>
                  <a:gd name="T9" fmla="*/ 49 h 97"/>
                  <a:gd name="T10" fmla="*/ 49 w 99"/>
                  <a:gd name="T11" fmla="*/ 78 h 97"/>
                  <a:gd name="T12" fmla="*/ 77 w 99"/>
                  <a:gd name="T13" fmla="*/ 49 h 97"/>
                  <a:gd name="T14" fmla="*/ 0 w 99"/>
                  <a:gd name="T15" fmla="*/ 49 h 97"/>
                  <a:gd name="T16" fmla="*/ 0 w 99"/>
                  <a:gd name="T17" fmla="*/ 49 h 97"/>
                  <a:gd name="T18" fmla="*/ 49 w 99"/>
                  <a:gd name="T19" fmla="*/ 0 h 97"/>
                  <a:gd name="T20" fmla="*/ 99 w 99"/>
                  <a:gd name="T21" fmla="*/ 48 h 97"/>
                  <a:gd name="T22" fmla="*/ 99 w 99"/>
                  <a:gd name="T23" fmla="*/ 49 h 97"/>
                  <a:gd name="T24" fmla="*/ 49 w 99"/>
                  <a:gd name="T25" fmla="*/ 97 h 97"/>
                  <a:gd name="T26" fmla="*/ 0 w 99"/>
                  <a:gd name="T2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7">
                    <a:moveTo>
                      <a:pt x="77" y="49"/>
                    </a:moveTo>
                    <a:cubicBezTo>
                      <a:pt x="77" y="49"/>
                      <a:pt x="77" y="49"/>
                      <a:pt x="77" y="49"/>
                    </a:cubicBezTo>
                    <a:cubicBezTo>
                      <a:pt x="77" y="33"/>
                      <a:pt x="66" y="19"/>
                      <a:pt x="49" y="19"/>
                    </a:cubicBezTo>
                    <a:cubicBezTo>
                      <a:pt x="33" y="19"/>
                      <a:pt x="21" y="32"/>
                      <a:pt x="21" y="48"/>
                    </a:cubicBezTo>
                    <a:cubicBezTo>
                      <a:pt x="21" y="49"/>
                      <a:pt x="21" y="49"/>
                      <a:pt x="21" y="49"/>
                    </a:cubicBezTo>
                    <a:cubicBezTo>
                      <a:pt x="21" y="65"/>
                      <a:pt x="33" y="78"/>
                      <a:pt x="49" y="78"/>
                    </a:cubicBezTo>
                    <a:cubicBezTo>
                      <a:pt x="66" y="78"/>
                      <a:pt x="77" y="65"/>
                      <a:pt x="77" y="49"/>
                    </a:cubicBezTo>
                    <a:moveTo>
                      <a:pt x="0" y="49"/>
                    </a:moveTo>
                    <a:cubicBezTo>
                      <a:pt x="0" y="49"/>
                      <a:pt x="0" y="49"/>
                      <a:pt x="0" y="49"/>
                    </a:cubicBezTo>
                    <a:cubicBezTo>
                      <a:pt x="0" y="22"/>
                      <a:pt x="21" y="0"/>
                      <a:pt x="49" y="0"/>
                    </a:cubicBezTo>
                    <a:cubicBezTo>
                      <a:pt x="78" y="0"/>
                      <a:pt x="99" y="22"/>
                      <a:pt x="99" y="48"/>
                    </a:cubicBezTo>
                    <a:cubicBezTo>
                      <a:pt x="99" y="49"/>
                      <a:pt x="99" y="49"/>
                      <a:pt x="99" y="49"/>
                    </a:cubicBezTo>
                    <a:cubicBezTo>
                      <a:pt x="99" y="75"/>
                      <a:pt x="78" y="97"/>
                      <a:pt x="49" y="97"/>
                    </a:cubicBezTo>
                    <a:cubicBezTo>
                      <a:pt x="20" y="97"/>
                      <a:pt x="0" y="75"/>
                      <a:pt x="0" y="49"/>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83" name="Freeform 59"/>
              <p:cNvSpPr>
                <a:spLocks/>
              </p:cNvSpPr>
              <p:nvPr/>
            </p:nvSpPr>
            <p:spPr bwMode="auto">
              <a:xfrm>
                <a:off x="9755054" y="6589001"/>
                <a:ext cx="134275" cy="140524"/>
              </a:xfrm>
              <a:custGeom>
                <a:avLst/>
                <a:gdLst>
                  <a:gd name="T0" fmla="*/ 0 w 112"/>
                  <a:gd name="T1" fmla="*/ 61 h 121"/>
                  <a:gd name="T2" fmla="*/ 0 w 112"/>
                  <a:gd name="T3" fmla="*/ 60 h 121"/>
                  <a:gd name="T4" fmla="*/ 61 w 112"/>
                  <a:gd name="T5" fmla="*/ 0 h 121"/>
                  <a:gd name="T6" fmla="*/ 101 w 112"/>
                  <a:gd name="T7" fmla="*/ 11 h 121"/>
                  <a:gd name="T8" fmla="*/ 107 w 112"/>
                  <a:gd name="T9" fmla="*/ 22 h 121"/>
                  <a:gd name="T10" fmla="*/ 94 w 112"/>
                  <a:gd name="T11" fmla="*/ 34 h 121"/>
                  <a:gd name="T12" fmla="*/ 86 w 112"/>
                  <a:gd name="T13" fmla="*/ 32 h 121"/>
                  <a:gd name="T14" fmla="*/ 60 w 112"/>
                  <a:gd name="T15" fmla="*/ 24 h 121"/>
                  <a:gd name="T16" fmla="*/ 27 w 112"/>
                  <a:gd name="T17" fmla="*/ 60 h 121"/>
                  <a:gd name="T18" fmla="*/ 27 w 112"/>
                  <a:gd name="T19" fmla="*/ 60 h 121"/>
                  <a:gd name="T20" fmla="*/ 62 w 112"/>
                  <a:gd name="T21" fmla="*/ 98 h 121"/>
                  <a:gd name="T22" fmla="*/ 87 w 112"/>
                  <a:gd name="T23" fmla="*/ 91 h 121"/>
                  <a:gd name="T24" fmla="*/ 87 w 112"/>
                  <a:gd name="T25" fmla="*/ 74 h 121"/>
                  <a:gd name="T26" fmla="*/ 69 w 112"/>
                  <a:gd name="T27" fmla="*/ 74 h 121"/>
                  <a:gd name="T28" fmla="*/ 58 w 112"/>
                  <a:gd name="T29" fmla="*/ 63 h 121"/>
                  <a:gd name="T30" fmla="*/ 69 w 112"/>
                  <a:gd name="T31" fmla="*/ 52 h 121"/>
                  <a:gd name="T32" fmla="*/ 99 w 112"/>
                  <a:gd name="T33" fmla="*/ 52 h 121"/>
                  <a:gd name="T34" fmla="*/ 112 w 112"/>
                  <a:gd name="T35" fmla="*/ 64 h 121"/>
                  <a:gd name="T36" fmla="*/ 112 w 112"/>
                  <a:gd name="T37" fmla="*/ 93 h 121"/>
                  <a:gd name="T38" fmla="*/ 103 w 112"/>
                  <a:gd name="T39" fmla="*/ 109 h 121"/>
                  <a:gd name="T40" fmla="*/ 62 w 112"/>
                  <a:gd name="T41" fmla="*/ 121 h 121"/>
                  <a:gd name="T42" fmla="*/ 0 w 112"/>
                  <a:gd name="T43"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21">
                    <a:moveTo>
                      <a:pt x="0" y="61"/>
                    </a:moveTo>
                    <a:cubicBezTo>
                      <a:pt x="0" y="60"/>
                      <a:pt x="0" y="60"/>
                      <a:pt x="0" y="60"/>
                    </a:cubicBezTo>
                    <a:cubicBezTo>
                      <a:pt x="0" y="27"/>
                      <a:pt x="26" y="0"/>
                      <a:pt x="61" y="0"/>
                    </a:cubicBezTo>
                    <a:cubicBezTo>
                      <a:pt x="79" y="0"/>
                      <a:pt x="91" y="4"/>
                      <a:pt x="101" y="11"/>
                    </a:cubicBezTo>
                    <a:cubicBezTo>
                      <a:pt x="104" y="13"/>
                      <a:pt x="107" y="16"/>
                      <a:pt x="107" y="22"/>
                    </a:cubicBezTo>
                    <a:cubicBezTo>
                      <a:pt x="107" y="29"/>
                      <a:pt x="101" y="34"/>
                      <a:pt x="94" y="34"/>
                    </a:cubicBezTo>
                    <a:cubicBezTo>
                      <a:pt x="90" y="34"/>
                      <a:pt x="88" y="33"/>
                      <a:pt x="86" y="32"/>
                    </a:cubicBezTo>
                    <a:cubicBezTo>
                      <a:pt x="79" y="27"/>
                      <a:pt x="72" y="24"/>
                      <a:pt x="60" y="24"/>
                    </a:cubicBezTo>
                    <a:cubicBezTo>
                      <a:pt x="42" y="24"/>
                      <a:pt x="27" y="40"/>
                      <a:pt x="27" y="60"/>
                    </a:cubicBezTo>
                    <a:cubicBezTo>
                      <a:pt x="27" y="60"/>
                      <a:pt x="27" y="60"/>
                      <a:pt x="27" y="60"/>
                    </a:cubicBezTo>
                    <a:cubicBezTo>
                      <a:pt x="27" y="82"/>
                      <a:pt x="42" y="98"/>
                      <a:pt x="62" y="98"/>
                    </a:cubicBezTo>
                    <a:cubicBezTo>
                      <a:pt x="72" y="98"/>
                      <a:pt x="80" y="95"/>
                      <a:pt x="87" y="91"/>
                    </a:cubicBezTo>
                    <a:cubicBezTo>
                      <a:pt x="87" y="74"/>
                      <a:pt x="87" y="74"/>
                      <a:pt x="87" y="74"/>
                    </a:cubicBezTo>
                    <a:cubicBezTo>
                      <a:pt x="69" y="74"/>
                      <a:pt x="69" y="74"/>
                      <a:pt x="69" y="74"/>
                    </a:cubicBezTo>
                    <a:cubicBezTo>
                      <a:pt x="63" y="74"/>
                      <a:pt x="58" y="69"/>
                      <a:pt x="58" y="63"/>
                    </a:cubicBezTo>
                    <a:cubicBezTo>
                      <a:pt x="58" y="57"/>
                      <a:pt x="63" y="52"/>
                      <a:pt x="69" y="52"/>
                    </a:cubicBezTo>
                    <a:cubicBezTo>
                      <a:pt x="99" y="52"/>
                      <a:pt x="99" y="52"/>
                      <a:pt x="99" y="52"/>
                    </a:cubicBezTo>
                    <a:cubicBezTo>
                      <a:pt x="106" y="52"/>
                      <a:pt x="112" y="57"/>
                      <a:pt x="112" y="64"/>
                    </a:cubicBezTo>
                    <a:cubicBezTo>
                      <a:pt x="112" y="93"/>
                      <a:pt x="112" y="93"/>
                      <a:pt x="112" y="93"/>
                    </a:cubicBezTo>
                    <a:cubicBezTo>
                      <a:pt x="112" y="101"/>
                      <a:pt x="109" y="106"/>
                      <a:pt x="103" y="109"/>
                    </a:cubicBezTo>
                    <a:cubicBezTo>
                      <a:pt x="93" y="115"/>
                      <a:pt x="79" y="121"/>
                      <a:pt x="62" y="121"/>
                    </a:cubicBezTo>
                    <a:cubicBezTo>
                      <a:pt x="25" y="121"/>
                      <a:pt x="0" y="96"/>
                      <a:pt x="0" y="6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84" name="Freeform 60"/>
              <p:cNvSpPr>
                <a:spLocks noEditPoints="1"/>
              </p:cNvSpPr>
              <p:nvPr/>
            </p:nvSpPr>
            <p:spPr bwMode="auto">
              <a:xfrm>
                <a:off x="9897784" y="6557718"/>
                <a:ext cx="182515" cy="172800"/>
              </a:xfrm>
              <a:custGeom>
                <a:avLst/>
                <a:gdLst>
                  <a:gd name="T0" fmla="*/ 120 w 153"/>
                  <a:gd name="T1" fmla="*/ 75 h 149"/>
                  <a:gd name="T2" fmla="*/ 120 w 153"/>
                  <a:gd name="T3" fmla="*/ 74 h 149"/>
                  <a:gd name="T4" fmla="*/ 76 w 153"/>
                  <a:gd name="T5" fmla="*/ 29 h 149"/>
                  <a:gd name="T6" fmla="*/ 33 w 153"/>
                  <a:gd name="T7" fmla="*/ 74 h 149"/>
                  <a:gd name="T8" fmla="*/ 33 w 153"/>
                  <a:gd name="T9" fmla="*/ 74 h 149"/>
                  <a:gd name="T10" fmla="*/ 77 w 153"/>
                  <a:gd name="T11" fmla="*/ 120 h 149"/>
                  <a:gd name="T12" fmla="*/ 120 w 153"/>
                  <a:gd name="T13" fmla="*/ 75 h 149"/>
                  <a:gd name="T14" fmla="*/ 0 w 153"/>
                  <a:gd name="T15" fmla="*/ 75 h 149"/>
                  <a:gd name="T16" fmla="*/ 0 w 153"/>
                  <a:gd name="T17" fmla="*/ 74 h 149"/>
                  <a:gd name="T18" fmla="*/ 77 w 153"/>
                  <a:gd name="T19" fmla="*/ 0 h 149"/>
                  <a:gd name="T20" fmla="*/ 153 w 153"/>
                  <a:gd name="T21" fmla="*/ 74 h 149"/>
                  <a:gd name="T22" fmla="*/ 153 w 153"/>
                  <a:gd name="T23" fmla="*/ 74 h 149"/>
                  <a:gd name="T24" fmla="*/ 76 w 153"/>
                  <a:gd name="T25" fmla="*/ 149 h 149"/>
                  <a:gd name="T26" fmla="*/ 0 w 153"/>
                  <a:gd name="T2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49">
                    <a:moveTo>
                      <a:pt x="120" y="75"/>
                    </a:moveTo>
                    <a:cubicBezTo>
                      <a:pt x="120" y="74"/>
                      <a:pt x="120" y="74"/>
                      <a:pt x="120" y="74"/>
                    </a:cubicBezTo>
                    <a:cubicBezTo>
                      <a:pt x="120" y="50"/>
                      <a:pt x="102" y="29"/>
                      <a:pt x="76" y="29"/>
                    </a:cubicBezTo>
                    <a:cubicBezTo>
                      <a:pt x="51" y="29"/>
                      <a:pt x="33" y="49"/>
                      <a:pt x="33" y="74"/>
                    </a:cubicBezTo>
                    <a:cubicBezTo>
                      <a:pt x="33" y="74"/>
                      <a:pt x="33" y="74"/>
                      <a:pt x="33" y="74"/>
                    </a:cubicBezTo>
                    <a:cubicBezTo>
                      <a:pt x="33" y="99"/>
                      <a:pt x="51" y="120"/>
                      <a:pt x="77" y="120"/>
                    </a:cubicBezTo>
                    <a:cubicBezTo>
                      <a:pt x="102" y="120"/>
                      <a:pt x="120" y="99"/>
                      <a:pt x="120" y="75"/>
                    </a:cubicBezTo>
                    <a:moveTo>
                      <a:pt x="0" y="75"/>
                    </a:moveTo>
                    <a:cubicBezTo>
                      <a:pt x="0" y="74"/>
                      <a:pt x="0" y="74"/>
                      <a:pt x="0" y="74"/>
                    </a:cubicBezTo>
                    <a:cubicBezTo>
                      <a:pt x="0" y="33"/>
                      <a:pt x="32" y="0"/>
                      <a:pt x="77" y="0"/>
                    </a:cubicBezTo>
                    <a:cubicBezTo>
                      <a:pt x="121" y="0"/>
                      <a:pt x="153" y="33"/>
                      <a:pt x="153" y="74"/>
                    </a:cubicBezTo>
                    <a:cubicBezTo>
                      <a:pt x="153" y="74"/>
                      <a:pt x="153" y="74"/>
                      <a:pt x="153" y="74"/>
                    </a:cubicBezTo>
                    <a:cubicBezTo>
                      <a:pt x="153" y="115"/>
                      <a:pt x="121" y="149"/>
                      <a:pt x="76" y="149"/>
                    </a:cubicBezTo>
                    <a:cubicBezTo>
                      <a:pt x="32" y="149"/>
                      <a:pt x="0" y="116"/>
                      <a:pt x="0" y="7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85" name="Freeform 61"/>
              <p:cNvSpPr>
                <a:spLocks/>
              </p:cNvSpPr>
              <p:nvPr/>
            </p:nvSpPr>
            <p:spPr bwMode="auto">
              <a:xfrm>
                <a:off x="10061400" y="6527925"/>
                <a:ext cx="173066" cy="201600"/>
              </a:xfrm>
              <a:custGeom>
                <a:avLst/>
                <a:gdLst>
                  <a:gd name="T0" fmla="*/ 54 w 145"/>
                  <a:gd name="T1" fmla="*/ 35 h 174"/>
                  <a:gd name="T2" fmla="*/ 17 w 145"/>
                  <a:gd name="T3" fmla="*/ 35 h 174"/>
                  <a:gd name="T4" fmla="*/ 0 w 145"/>
                  <a:gd name="T5" fmla="*/ 17 h 174"/>
                  <a:gd name="T6" fmla="*/ 17 w 145"/>
                  <a:gd name="T7" fmla="*/ 0 h 174"/>
                  <a:gd name="T8" fmla="*/ 128 w 145"/>
                  <a:gd name="T9" fmla="*/ 0 h 174"/>
                  <a:gd name="T10" fmla="*/ 145 w 145"/>
                  <a:gd name="T11" fmla="*/ 17 h 174"/>
                  <a:gd name="T12" fmla="*/ 128 w 145"/>
                  <a:gd name="T13" fmla="*/ 35 h 174"/>
                  <a:gd name="T14" fmla="*/ 92 w 145"/>
                  <a:gd name="T15" fmla="*/ 35 h 174"/>
                  <a:gd name="T16" fmla="*/ 92 w 145"/>
                  <a:gd name="T17" fmla="*/ 155 h 174"/>
                  <a:gd name="T18" fmla="*/ 73 w 145"/>
                  <a:gd name="T19" fmla="*/ 174 h 174"/>
                  <a:gd name="T20" fmla="*/ 54 w 145"/>
                  <a:gd name="T21" fmla="*/ 155 h 174"/>
                  <a:gd name="T22" fmla="*/ 54 w 145"/>
                  <a:gd name="T23" fmla="*/ 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74">
                    <a:moveTo>
                      <a:pt x="54" y="35"/>
                    </a:moveTo>
                    <a:cubicBezTo>
                      <a:pt x="17" y="35"/>
                      <a:pt x="17" y="35"/>
                      <a:pt x="17" y="35"/>
                    </a:cubicBezTo>
                    <a:cubicBezTo>
                      <a:pt x="8" y="35"/>
                      <a:pt x="0" y="27"/>
                      <a:pt x="0" y="17"/>
                    </a:cubicBezTo>
                    <a:cubicBezTo>
                      <a:pt x="0" y="8"/>
                      <a:pt x="8" y="0"/>
                      <a:pt x="17" y="0"/>
                    </a:cubicBezTo>
                    <a:cubicBezTo>
                      <a:pt x="128" y="0"/>
                      <a:pt x="128" y="0"/>
                      <a:pt x="128" y="0"/>
                    </a:cubicBezTo>
                    <a:cubicBezTo>
                      <a:pt x="138" y="0"/>
                      <a:pt x="145" y="8"/>
                      <a:pt x="145" y="17"/>
                    </a:cubicBezTo>
                    <a:cubicBezTo>
                      <a:pt x="145" y="27"/>
                      <a:pt x="138" y="35"/>
                      <a:pt x="128" y="35"/>
                    </a:cubicBezTo>
                    <a:cubicBezTo>
                      <a:pt x="92" y="35"/>
                      <a:pt x="92" y="35"/>
                      <a:pt x="92" y="35"/>
                    </a:cubicBezTo>
                    <a:cubicBezTo>
                      <a:pt x="92" y="155"/>
                      <a:pt x="92" y="155"/>
                      <a:pt x="92" y="155"/>
                    </a:cubicBezTo>
                    <a:cubicBezTo>
                      <a:pt x="92" y="165"/>
                      <a:pt x="83" y="174"/>
                      <a:pt x="73" y="174"/>
                    </a:cubicBezTo>
                    <a:cubicBezTo>
                      <a:pt x="62" y="174"/>
                      <a:pt x="54" y="165"/>
                      <a:pt x="54" y="155"/>
                    </a:cubicBezTo>
                    <a:lnTo>
                      <a:pt x="54" y="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86" name="Freeform 62"/>
              <p:cNvSpPr>
                <a:spLocks noEditPoints="1"/>
              </p:cNvSpPr>
              <p:nvPr/>
            </p:nvSpPr>
            <p:spPr bwMode="auto">
              <a:xfrm>
                <a:off x="10207114" y="6414215"/>
                <a:ext cx="240203" cy="315310"/>
              </a:xfrm>
              <a:custGeom>
                <a:avLst/>
                <a:gdLst>
                  <a:gd name="T0" fmla="*/ 88 w 201"/>
                  <a:gd name="T1" fmla="*/ 43 h 272"/>
                  <a:gd name="T2" fmla="*/ 91 w 201"/>
                  <a:gd name="T3" fmla="*/ 35 h 272"/>
                  <a:gd name="T4" fmla="*/ 107 w 201"/>
                  <a:gd name="T5" fmla="*/ 10 h 272"/>
                  <a:gd name="T6" fmla="*/ 123 w 201"/>
                  <a:gd name="T7" fmla="*/ 0 h 272"/>
                  <a:gd name="T8" fmla="*/ 148 w 201"/>
                  <a:gd name="T9" fmla="*/ 14 h 272"/>
                  <a:gd name="T10" fmla="*/ 142 w 201"/>
                  <a:gd name="T11" fmla="*/ 24 h 272"/>
                  <a:gd name="T12" fmla="*/ 124 w 201"/>
                  <a:gd name="T13" fmla="*/ 41 h 272"/>
                  <a:gd name="T14" fmla="*/ 99 w 201"/>
                  <a:gd name="T15" fmla="*/ 51 h 272"/>
                  <a:gd name="T16" fmla="*/ 88 w 201"/>
                  <a:gd name="T17" fmla="*/ 43 h 272"/>
                  <a:gd name="T18" fmla="*/ 128 w 201"/>
                  <a:gd name="T19" fmla="*/ 185 h 272"/>
                  <a:gd name="T20" fmla="*/ 100 w 201"/>
                  <a:gd name="T21" fmla="*/ 119 h 272"/>
                  <a:gd name="T22" fmla="*/ 72 w 201"/>
                  <a:gd name="T23" fmla="*/ 185 h 272"/>
                  <a:gd name="T24" fmla="*/ 128 w 201"/>
                  <a:gd name="T25" fmla="*/ 185 h 272"/>
                  <a:gd name="T26" fmla="*/ 3 w 201"/>
                  <a:gd name="T27" fmla="*/ 242 h 272"/>
                  <a:gd name="T28" fmla="*/ 73 w 201"/>
                  <a:gd name="T29" fmla="*/ 82 h 272"/>
                  <a:gd name="T30" fmla="*/ 99 w 201"/>
                  <a:gd name="T31" fmla="*/ 64 h 272"/>
                  <a:gd name="T32" fmla="*/ 102 w 201"/>
                  <a:gd name="T33" fmla="*/ 64 h 272"/>
                  <a:gd name="T34" fmla="*/ 128 w 201"/>
                  <a:gd name="T35" fmla="*/ 82 h 272"/>
                  <a:gd name="T36" fmla="*/ 198 w 201"/>
                  <a:gd name="T37" fmla="*/ 242 h 272"/>
                  <a:gd name="T38" fmla="*/ 201 w 201"/>
                  <a:gd name="T39" fmla="*/ 251 h 272"/>
                  <a:gd name="T40" fmla="*/ 180 w 201"/>
                  <a:gd name="T41" fmla="*/ 272 h 272"/>
                  <a:gd name="T42" fmla="*/ 158 w 201"/>
                  <a:gd name="T43" fmla="*/ 257 h 272"/>
                  <a:gd name="T44" fmla="*/ 145 w 201"/>
                  <a:gd name="T45" fmla="*/ 225 h 272"/>
                  <a:gd name="T46" fmla="*/ 55 w 201"/>
                  <a:gd name="T47" fmla="*/ 225 h 272"/>
                  <a:gd name="T48" fmla="*/ 41 w 201"/>
                  <a:gd name="T49" fmla="*/ 258 h 272"/>
                  <a:gd name="T50" fmla="*/ 21 w 201"/>
                  <a:gd name="T51" fmla="*/ 272 h 272"/>
                  <a:gd name="T52" fmla="*/ 0 w 201"/>
                  <a:gd name="T53" fmla="*/ 251 h 272"/>
                  <a:gd name="T54" fmla="*/ 3 w 201"/>
                  <a:gd name="T55" fmla="*/ 24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72">
                    <a:moveTo>
                      <a:pt x="88" y="43"/>
                    </a:moveTo>
                    <a:cubicBezTo>
                      <a:pt x="88" y="40"/>
                      <a:pt x="90" y="38"/>
                      <a:pt x="91" y="35"/>
                    </a:cubicBezTo>
                    <a:cubicBezTo>
                      <a:pt x="107" y="10"/>
                      <a:pt x="107" y="10"/>
                      <a:pt x="107" y="10"/>
                    </a:cubicBezTo>
                    <a:cubicBezTo>
                      <a:pt x="111" y="4"/>
                      <a:pt x="116" y="0"/>
                      <a:pt x="123" y="0"/>
                    </a:cubicBezTo>
                    <a:cubicBezTo>
                      <a:pt x="134" y="0"/>
                      <a:pt x="148" y="7"/>
                      <a:pt x="148" y="14"/>
                    </a:cubicBezTo>
                    <a:cubicBezTo>
                      <a:pt x="148" y="18"/>
                      <a:pt x="146" y="21"/>
                      <a:pt x="142" y="24"/>
                    </a:cubicBezTo>
                    <a:cubicBezTo>
                      <a:pt x="124" y="41"/>
                      <a:pt x="124" y="41"/>
                      <a:pt x="124" y="41"/>
                    </a:cubicBezTo>
                    <a:cubicBezTo>
                      <a:pt x="116" y="49"/>
                      <a:pt x="109" y="51"/>
                      <a:pt x="99" y="51"/>
                    </a:cubicBezTo>
                    <a:cubicBezTo>
                      <a:pt x="93" y="51"/>
                      <a:pt x="88" y="48"/>
                      <a:pt x="88" y="43"/>
                    </a:cubicBezTo>
                    <a:moveTo>
                      <a:pt x="128" y="185"/>
                    </a:moveTo>
                    <a:cubicBezTo>
                      <a:pt x="100" y="119"/>
                      <a:pt x="100" y="119"/>
                      <a:pt x="100" y="119"/>
                    </a:cubicBezTo>
                    <a:cubicBezTo>
                      <a:pt x="72" y="185"/>
                      <a:pt x="72" y="185"/>
                      <a:pt x="72" y="185"/>
                    </a:cubicBezTo>
                    <a:lnTo>
                      <a:pt x="128" y="185"/>
                    </a:lnTo>
                    <a:close/>
                    <a:moveTo>
                      <a:pt x="3" y="242"/>
                    </a:moveTo>
                    <a:cubicBezTo>
                      <a:pt x="73" y="82"/>
                      <a:pt x="73" y="82"/>
                      <a:pt x="73" y="82"/>
                    </a:cubicBezTo>
                    <a:cubicBezTo>
                      <a:pt x="78" y="71"/>
                      <a:pt x="87" y="64"/>
                      <a:pt x="99" y="64"/>
                    </a:cubicBezTo>
                    <a:cubicBezTo>
                      <a:pt x="102" y="64"/>
                      <a:pt x="102" y="64"/>
                      <a:pt x="102" y="64"/>
                    </a:cubicBezTo>
                    <a:cubicBezTo>
                      <a:pt x="114" y="64"/>
                      <a:pt x="123" y="71"/>
                      <a:pt x="128" y="82"/>
                    </a:cubicBezTo>
                    <a:cubicBezTo>
                      <a:pt x="198" y="242"/>
                      <a:pt x="198" y="242"/>
                      <a:pt x="198" y="242"/>
                    </a:cubicBezTo>
                    <a:cubicBezTo>
                      <a:pt x="200" y="245"/>
                      <a:pt x="201" y="248"/>
                      <a:pt x="201" y="251"/>
                    </a:cubicBezTo>
                    <a:cubicBezTo>
                      <a:pt x="201" y="262"/>
                      <a:pt x="192" y="272"/>
                      <a:pt x="180" y="272"/>
                    </a:cubicBezTo>
                    <a:cubicBezTo>
                      <a:pt x="169" y="272"/>
                      <a:pt x="162" y="266"/>
                      <a:pt x="158" y="257"/>
                    </a:cubicBezTo>
                    <a:cubicBezTo>
                      <a:pt x="145" y="225"/>
                      <a:pt x="145" y="225"/>
                      <a:pt x="145" y="225"/>
                    </a:cubicBezTo>
                    <a:cubicBezTo>
                      <a:pt x="55" y="225"/>
                      <a:pt x="55" y="225"/>
                      <a:pt x="55" y="225"/>
                    </a:cubicBezTo>
                    <a:cubicBezTo>
                      <a:pt x="41" y="258"/>
                      <a:pt x="41" y="258"/>
                      <a:pt x="41" y="258"/>
                    </a:cubicBezTo>
                    <a:cubicBezTo>
                      <a:pt x="38" y="267"/>
                      <a:pt x="30" y="272"/>
                      <a:pt x="21" y="272"/>
                    </a:cubicBezTo>
                    <a:cubicBezTo>
                      <a:pt x="9" y="272"/>
                      <a:pt x="0" y="263"/>
                      <a:pt x="0" y="251"/>
                    </a:cubicBezTo>
                    <a:cubicBezTo>
                      <a:pt x="0" y="248"/>
                      <a:pt x="1" y="245"/>
                      <a:pt x="3" y="24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87" name="Freeform 63"/>
              <p:cNvSpPr>
                <a:spLocks/>
              </p:cNvSpPr>
              <p:nvPr/>
            </p:nvSpPr>
            <p:spPr bwMode="auto">
              <a:xfrm>
                <a:off x="9543695" y="6760808"/>
                <a:ext cx="179531" cy="176276"/>
              </a:xfrm>
              <a:custGeom>
                <a:avLst/>
                <a:gdLst>
                  <a:gd name="T0" fmla="*/ 0 w 150"/>
                  <a:gd name="T1" fmla="*/ 16 h 152"/>
                  <a:gd name="T2" fmla="*/ 17 w 150"/>
                  <a:gd name="T3" fmla="*/ 0 h 152"/>
                  <a:gd name="T4" fmla="*/ 21 w 150"/>
                  <a:gd name="T5" fmla="*/ 0 h 152"/>
                  <a:gd name="T6" fmla="*/ 36 w 150"/>
                  <a:gd name="T7" fmla="*/ 8 h 152"/>
                  <a:gd name="T8" fmla="*/ 75 w 150"/>
                  <a:gd name="T9" fmla="*/ 73 h 152"/>
                  <a:gd name="T10" fmla="*/ 116 w 150"/>
                  <a:gd name="T11" fmla="*/ 8 h 152"/>
                  <a:gd name="T12" fmla="*/ 130 w 150"/>
                  <a:gd name="T13" fmla="*/ 0 h 152"/>
                  <a:gd name="T14" fmla="*/ 134 w 150"/>
                  <a:gd name="T15" fmla="*/ 0 h 152"/>
                  <a:gd name="T16" fmla="*/ 150 w 150"/>
                  <a:gd name="T17" fmla="*/ 16 h 152"/>
                  <a:gd name="T18" fmla="*/ 150 w 150"/>
                  <a:gd name="T19" fmla="*/ 135 h 152"/>
                  <a:gd name="T20" fmla="*/ 134 w 150"/>
                  <a:gd name="T21" fmla="*/ 152 h 152"/>
                  <a:gd name="T22" fmla="*/ 118 w 150"/>
                  <a:gd name="T23" fmla="*/ 135 h 152"/>
                  <a:gd name="T24" fmla="*/ 118 w 150"/>
                  <a:gd name="T25" fmla="*/ 61 h 152"/>
                  <a:gd name="T26" fmla="*/ 89 w 150"/>
                  <a:gd name="T27" fmla="*/ 105 h 152"/>
                  <a:gd name="T28" fmla="*/ 75 w 150"/>
                  <a:gd name="T29" fmla="*/ 114 h 152"/>
                  <a:gd name="T30" fmla="*/ 61 w 150"/>
                  <a:gd name="T31" fmla="*/ 105 h 152"/>
                  <a:gd name="T32" fmla="*/ 33 w 150"/>
                  <a:gd name="T33" fmla="*/ 61 h 152"/>
                  <a:gd name="T34" fmla="*/ 33 w 150"/>
                  <a:gd name="T35" fmla="*/ 136 h 152"/>
                  <a:gd name="T36" fmla="*/ 17 w 150"/>
                  <a:gd name="T37" fmla="*/ 152 h 152"/>
                  <a:gd name="T38" fmla="*/ 0 w 150"/>
                  <a:gd name="T39" fmla="*/ 136 h 152"/>
                  <a:gd name="T40" fmla="*/ 0 w 150"/>
                  <a:gd name="T41" fmla="*/ 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152">
                    <a:moveTo>
                      <a:pt x="0" y="16"/>
                    </a:moveTo>
                    <a:cubicBezTo>
                      <a:pt x="0" y="7"/>
                      <a:pt x="8" y="0"/>
                      <a:pt x="17" y="0"/>
                    </a:cubicBezTo>
                    <a:cubicBezTo>
                      <a:pt x="21" y="0"/>
                      <a:pt x="21" y="0"/>
                      <a:pt x="21" y="0"/>
                    </a:cubicBezTo>
                    <a:cubicBezTo>
                      <a:pt x="28" y="0"/>
                      <a:pt x="33" y="3"/>
                      <a:pt x="36" y="8"/>
                    </a:cubicBezTo>
                    <a:cubicBezTo>
                      <a:pt x="75" y="73"/>
                      <a:pt x="75" y="73"/>
                      <a:pt x="75" y="73"/>
                    </a:cubicBezTo>
                    <a:cubicBezTo>
                      <a:pt x="116" y="8"/>
                      <a:pt x="116" y="8"/>
                      <a:pt x="116" y="8"/>
                    </a:cubicBezTo>
                    <a:cubicBezTo>
                      <a:pt x="119" y="3"/>
                      <a:pt x="124" y="0"/>
                      <a:pt x="130" y="0"/>
                    </a:cubicBezTo>
                    <a:cubicBezTo>
                      <a:pt x="134" y="0"/>
                      <a:pt x="134" y="0"/>
                      <a:pt x="134" y="0"/>
                    </a:cubicBezTo>
                    <a:cubicBezTo>
                      <a:pt x="143" y="0"/>
                      <a:pt x="150" y="7"/>
                      <a:pt x="150" y="16"/>
                    </a:cubicBezTo>
                    <a:cubicBezTo>
                      <a:pt x="150" y="135"/>
                      <a:pt x="150" y="135"/>
                      <a:pt x="150" y="135"/>
                    </a:cubicBezTo>
                    <a:cubicBezTo>
                      <a:pt x="150" y="145"/>
                      <a:pt x="143" y="152"/>
                      <a:pt x="134" y="152"/>
                    </a:cubicBezTo>
                    <a:cubicBezTo>
                      <a:pt x="125" y="152"/>
                      <a:pt x="118" y="144"/>
                      <a:pt x="118" y="135"/>
                    </a:cubicBezTo>
                    <a:cubicBezTo>
                      <a:pt x="118" y="61"/>
                      <a:pt x="118" y="61"/>
                      <a:pt x="118" y="61"/>
                    </a:cubicBezTo>
                    <a:cubicBezTo>
                      <a:pt x="89" y="105"/>
                      <a:pt x="89" y="105"/>
                      <a:pt x="89" y="105"/>
                    </a:cubicBezTo>
                    <a:cubicBezTo>
                      <a:pt x="85" y="110"/>
                      <a:pt x="81" y="114"/>
                      <a:pt x="75" y="114"/>
                    </a:cubicBezTo>
                    <a:cubicBezTo>
                      <a:pt x="69" y="114"/>
                      <a:pt x="65" y="110"/>
                      <a:pt x="61" y="105"/>
                    </a:cubicBezTo>
                    <a:cubicBezTo>
                      <a:pt x="33" y="61"/>
                      <a:pt x="33" y="61"/>
                      <a:pt x="33" y="61"/>
                    </a:cubicBezTo>
                    <a:cubicBezTo>
                      <a:pt x="33" y="136"/>
                      <a:pt x="33" y="136"/>
                      <a:pt x="33" y="136"/>
                    </a:cubicBezTo>
                    <a:cubicBezTo>
                      <a:pt x="33" y="145"/>
                      <a:pt x="26" y="152"/>
                      <a:pt x="17" y="152"/>
                    </a:cubicBezTo>
                    <a:cubicBezTo>
                      <a:pt x="8" y="152"/>
                      <a:pt x="0" y="145"/>
                      <a:pt x="0" y="136"/>
                    </a:cubicBezTo>
                    <a:lnTo>
                      <a:pt x="0"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88" name="Freeform 64"/>
              <p:cNvSpPr>
                <a:spLocks/>
              </p:cNvSpPr>
              <p:nvPr/>
            </p:nvSpPr>
            <p:spPr bwMode="auto">
              <a:xfrm>
                <a:off x="9765995" y="6761801"/>
                <a:ext cx="138751" cy="173793"/>
              </a:xfrm>
              <a:custGeom>
                <a:avLst/>
                <a:gdLst>
                  <a:gd name="T0" fmla="*/ 0 w 116"/>
                  <a:gd name="T1" fmla="*/ 133 h 150"/>
                  <a:gd name="T2" fmla="*/ 0 w 116"/>
                  <a:gd name="T3" fmla="*/ 16 h 150"/>
                  <a:gd name="T4" fmla="*/ 17 w 116"/>
                  <a:gd name="T5" fmla="*/ 0 h 150"/>
                  <a:gd name="T6" fmla="*/ 100 w 116"/>
                  <a:gd name="T7" fmla="*/ 0 h 150"/>
                  <a:gd name="T8" fmla="*/ 115 w 116"/>
                  <a:gd name="T9" fmla="*/ 14 h 150"/>
                  <a:gd name="T10" fmla="*/ 100 w 116"/>
                  <a:gd name="T11" fmla="*/ 29 h 150"/>
                  <a:gd name="T12" fmla="*/ 33 w 116"/>
                  <a:gd name="T13" fmla="*/ 29 h 150"/>
                  <a:gd name="T14" fmla="*/ 33 w 116"/>
                  <a:gd name="T15" fmla="*/ 59 h 150"/>
                  <a:gd name="T16" fmla="*/ 90 w 116"/>
                  <a:gd name="T17" fmla="*/ 59 h 150"/>
                  <a:gd name="T18" fmla="*/ 105 w 116"/>
                  <a:gd name="T19" fmla="*/ 74 h 150"/>
                  <a:gd name="T20" fmla="*/ 90 w 116"/>
                  <a:gd name="T21" fmla="*/ 89 h 150"/>
                  <a:gd name="T22" fmla="*/ 33 w 116"/>
                  <a:gd name="T23" fmla="*/ 89 h 150"/>
                  <a:gd name="T24" fmla="*/ 33 w 116"/>
                  <a:gd name="T25" fmla="*/ 120 h 150"/>
                  <a:gd name="T26" fmla="*/ 101 w 116"/>
                  <a:gd name="T27" fmla="*/ 120 h 150"/>
                  <a:gd name="T28" fmla="*/ 116 w 116"/>
                  <a:gd name="T29" fmla="*/ 135 h 150"/>
                  <a:gd name="T30" fmla="*/ 101 w 116"/>
                  <a:gd name="T31" fmla="*/ 150 h 150"/>
                  <a:gd name="T32" fmla="*/ 17 w 116"/>
                  <a:gd name="T33" fmla="*/ 150 h 150"/>
                  <a:gd name="T34" fmla="*/ 0 w 116"/>
                  <a:gd name="T35" fmla="*/ 13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50">
                    <a:moveTo>
                      <a:pt x="0" y="133"/>
                    </a:moveTo>
                    <a:cubicBezTo>
                      <a:pt x="0" y="16"/>
                      <a:pt x="0" y="16"/>
                      <a:pt x="0" y="16"/>
                    </a:cubicBezTo>
                    <a:cubicBezTo>
                      <a:pt x="0" y="7"/>
                      <a:pt x="8" y="0"/>
                      <a:pt x="17" y="0"/>
                    </a:cubicBezTo>
                    <a:cubicBezTo>
                      <a:pt x="100" y="0"/>
                      <a:pt x="100" y="0"/>
                      <a:pt x="100" y="0"/>
                    </a:cubicBezTo>
                    <a:cubicBezTo>
                      <a:pt x="108" y="0"/>
                      <a:pt x="115" y="6"/>
                      <a:pt x="115" y="14"/>
                    </a:cubicBezTo>
                    <a:cubicBezTo>
                      <a:pt x="115" y="23"/>
                      <a:pt x="108" y="29"/>
                      <a:pt x="100" y="29"/>
                    </a:cubicBezTo>
                    <a:cubicBezTo>
                      <a:pt x="33" y="29"/>
                      <a:pt x="33" y="29"/>
                      <a:pt x="33" y="29"/>
                    </a:cubicBezTo>
                    <a:cubicBezTo>
                      <a:pt x="33" y="59"/>
                      <a:pt x="33" y="59"/>
                      <a:pt x="33" y="59"/>
                    </a:cubicBezTo>
                    <a:cubicBezTo>
                      <a:pt x="90" y="59"/>
                      <a:pt x="90" y="59"/>
                      <a:pt x="90" y="59"/>
                    </a:cubicBezTo>
                    <a:cubicBezTo>
                      <a:pt x="99" y="59"/>
                      <a:pt x="105" y="66"/>
                      <a:pt x="105" y="74"/>
                    </a:cubicBezTo>
                    <a:cubicBezTo>
                      <a:pt x="105" y="82"/>
                      <a:pt x="99" y="89"/>
                      <a:pt x="90" y="89"/>
                    </a:cubicBezTo>
                    <a:cubicBezTo>
                      <a:pt x="33" y="89"/>
                      <a:pt x="33" y="89"/>
                      <a:pt x="33" y="89"/>
                    </a:cubicBezTo>
                    <a:cubicBezTo>
                      <a:pt x="33" y="120"/>
                      <a:pt x="33" y="120"/>
                      <a:pt x="33" y="120"/>
                    </a:cubicBezTo>
                    <a:cubicBezTo>
                      <a:pt x="101" y="120"/>
                      <a:pt x="101" y="120"/>
                      <a:pt x="101" y="120"/>
                    </a:cubicBezTo>
                    <a:cubicBezTo>
                      <a:pt x="109" y="120"/>
                      <a:pt x="116" y="127"/>
                      <a:pt x="116" y="135"/>
                    </a:cubicBezTo>
                    <a:cubicBezTo>
                      <a:pt x="116" y="143"/>
                      <a:pt x="109" y="150"/>
                      <a:pt x="101" y="150"/>
                    </a:cubicBezTo>
                    <a:cubicBezTo>
                      <a:pt x="17" y="150"/>
                      <a:pt x="17" y="150"/>
                      <a:pt x="17" y="150"/>
                    </a:cubicBezTo>
                    <a:cubicBezTo>
                      <a:pt x="8" y="150"/>
                      <a:pt x="0" y="142"/>
                      <a:pt x="0" y="13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89" name="Freeform 65"/>
              <p:cNvSpPr>
                <a:spLocks/>
              </p:cNvSpPr>
              <p:nvPr/>
            </p:nvSpPr>
            <p:spPr bwMode="auto">
              <a:xfrm>
                <a:off x="9923644" y="6759815"/>
                <a:ext cx="118361" cy="178262"/>
              </a:xfrm>
              <a:custGeom>
                <a:avLst/>
                <a:gdLst>
                  <a:gd name="T0" fmla="*/ 6 w 99"/>
                  <a:gd name="T1" fmla="*/ 141 h 154"/>
                  <a:gd name="T2" fmla="*/ 0 w 99"/>
                  <a:gd name="T3" fmla="*/ 128 h 154"/>
                  <a:gd name="T4" fmla="*/ 16 w 99"/>
                  <a:gd name="T5" fmla="*/ 112 h 154"/>
                  <a:gd name="T6" fmla="*/ 26 w 99"/>
                  <a:gd name="T7" fmla="*/ 116 h 154"/>
                  <a:gd name="T8" fmla="*/ 46 w 99"/>
                  <a:gd name="T9" fmla="*/ 123 h 154"/>
                  <a:gd name="T10" fmla="*/ 66 w 99"/>
                  <a:gd name="T11" fmla="*/ 98 h 154"/>
                  <a:gd name="T12" fmla="*/ 66 w 99"/>
                  <a:gd name="T13" fmla="*/ 17 h 154"/>
                  <a:gd name="T14" fmla="*/ 83 w 99"/>
                  <a:gd name="T15" fmla="*/ 0 h 154"/>
                  <a:gd name="T16" fmla="*/ 99 w 99"/>
                  <a:gd name="T17" fmla="*/ 17 h 154"/>
                  <a:gd name="T18" fmla="*/ 99 w 99"/>
                  <a:gd name="T19" fmla="*/ 100 h 154"/>
                  <a:gd name="T20" fmla="*/ 85 w 99"/>
                  <a:gd name="T21" fmla="*/ 140 h 154"/>
                  <a:gd name="T22" fmla="*/ 46 w 99"/>
                  <a:gd name="T23" fmla="*/ 154 h 154"/>
                  <a:gd name="T24" fmla="*/ 6 w 99"/>
                  <a:gd name="T25" fmla="*/ 1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4">
                    <a:moveTo>
                      <a:pt x="6" y="141"/>
                    </a:moveTo>
                    <a:cubicBezTo>
                      <a:pt x="3" y="138"/>
                      <a:pt x="0" y="133"/>
                      <a:pt x="0" y="128"/>
                    </a:cubicBezTo>
                    <a:cubicBezTo>
                      <a:pt x="0" y="119"/>
                      <a:pt x="7" y="112"/>
                      <a:pt x="16" y="112"/>
                    </a:cubicBezTo>
                    <a:cubicBezTo>
                      <a:pt x="20" y="112"/>
                      <a:pt x="23" y="113"/>
                      <a:pt x="26" y="116"/>
                    </a:cubicBezTo>
                    <a:cubicBezTo>
                      <a:pt x="32" y="121"/>
                      <a:pt x="38" y="123"/>
                      <a:pt x="46" y="123"/>
                    </a:cubicBezTo>
                    <a:cubicBezTo>
                      <a:pt x="59" y="123"/>
                      <a:pt x="66" y="116"/>
                      <a:pt x="66" y="98"/>
                    </a:cubicBezTo>
                    <a:cubicBezTo>
                      <a:pt x="66" y="17"/>
                      <a:pt x="66" y="17"/>
                      <a:pt x="66" y="17"/>
                    </a:cubicBezTo>
                    <a:cubicBezTo>
                      <a:pt x="66" y="8"/>
                      <a:pt x="74" y="0"/>
                      <a:pt x="83" y="0"/>
                    </a:cubicBezTo>
                    <a:cubicBezTo>
                      <a:pt x="92" y="0"/>
                      <a:pt x="99" y="8"/>
                      <a:pt x="99" y="17"/>
                    </a:cubicBezTo>
                    <a:cubicBezTo>
                      <a:pt x="99" y="100"/>
                      <a:pt x="99" y="100"/>
                      <a:pt x="99" y="100"/>
                    </a:cubicBezTo>
                    <a:cubicBezTo>
                      <a:pt x="99" y="118"/>
                      <a:pt x="94" y="131"/>
                      <a:pt x="85" y="140"/>
                    </a:cubicBezTo>
                    <a:cubicBezTo>
                      <a:pt x="76" y="149"/>
                      <a:pt x="62" y="154"/>
                      <a:pt x="46" y="154"/>
                    </a:cubicBezTo>
                    <a:cubicBezTo>
                      <a:pt x="29" y="154"/>
                      <a:pt x="16" y="148"/>
                      <a:pt x="6" y="14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90" name="Freeform 66"/>
              <p:cNvSpPr>
                <a:spLocks noEditPoints="1"/>
              </p:cNvSpPr>
              <p:nvPr/>
            </p:nvSpPr>
            <p:spPr bwMode="auto">
              <a:xfrm>
                <a:off x="10074330" y="6758325"/>
                <a:ext cx="191466" cy="179752"/>
              </a:xfrm>
              <a:custGeom>
                <a:avLst/>
                <a:gdLst>
                  <a:gd name="T0" fmla="*/ 125 w 160"/>
                  <a:gd name="T1" fmla="*/ 78 h 155"/>
                  <a:gd name="T2" fmla="*/ 125 w 160"/>
                  <a:gd name="T3" fmla="*/ 78 h 155"/>
                  <a:gd name="T4" fmla="*/ 80 w 160"/>
                  <a:gd name="T5" fmla="*/ 31 h 155"/>
                  <a:gd name="T6" fmla="*/ 35 w 160"/>
                  <a:gd name="T7" fmla="*/ 77 h 155"/>
                  <a:gd name="T8" fmla="*/ 35 w 160"/>
                  <a:gd name="T9" fmla="*/ 78 h 155"/>
                  <a:gd name="T10" fmla="*/ 80 w 160"/>
                  <a:gd name="T11" fmla="*/ 125 h 155"/>
                  <a:gd name="T12" fmla="*/ 125 w 160"/>
                  <a:gd name="T13" fmla="*/ 78 h 155"/>
                  <a:gd name="T14" fmla="*/ 0 w 160"/>
                  <a:gd name="T15" fmla="*/ 78 h 155"/>
                  <a:gd name="T16" fmla="*/ 0 w 160"/>
                  <a:gd name="T17" fmla="*/ 78 h 155"/>
                  <a:gd name="T18" fmla="*/ 80 w 160"/>
                  <a:gd name="T19" fmla="*/ 0 h 155"/>
                  <a:gd name="T20" fmla="*/ 160 w 160"/>
                  <a:gd name="T21" fmla="*/ 77 h 155"/>
                  <a:gd name="T22" fmla="*/ 160 w 160"/>
                  <a:gd name="T23" fmla="*/ 78 h 155"/>
                  <a:gd name="T24" fmla="*/ 80 w 160"/>
                  <a:gd name="T25" fmla="*/ 155 h 155"/>
                  <a:gd name="T26" fmla="*/ 0 w 160"/>
                  <a:gd name="T27" fmla="*/ 7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55">
                    <a:moveTo>
                      <a:pt x="125" y="78"/>
                    </a:moveTo>
                    <a:cubicBezTo>
                      <a:pt x="125" y="78"/>
                      <a:pt x="125" y="78"/>
                      <a:pt x="125" y="78"/>
                    </a:cubicBezTo>
                    <a:cubicBezTo>
                      <a:pt x="125" y="52"/>
                      <a:pt x="106" y="31"/>
                      <a:pt x="80" y="31"/>
                    </a:cubicBezTo>
                    <a:cubicBezTo>
                      <a:pt x="53" y="31"/>
                      <a:pt x="35" y="52"/>
                      <a:pt x="35" y="77"/>
                    </a:cubicBezTo>
                    <a:cubicBezTo>
                      <a:pt x="35" y="78"/>
                      <a:pt x="35" y="78"/>
                      <a:pt x="35" y="78"/>
                    </a:cubicBezTo>
                    <a:cubicBezTo>
                      <a:pt x="35" y="103"/>
                      <a:pt x="54" y="125"/>
                      <a:pt x="80" y="125"/>
                    </a:cubicBezTo>
                    <a:cubicBezTo>
                      <a:pt x="107" y="125"/>
                      <a:pt x="125" y="104"/>
                      <a:pt x="125" y="78"/>
                    </a:cubicBezTo>
                    <a:moveTo>
                      <a:pt x="0" y="78"/>
                    </a:moveTo>
                    <a:cubicBezTo>
                      <a:pt x="0" y="78"/>
                      <a:pt x="0" y="78"/>
                      <a:pt x="0" y="78"/>
                    </a:cubicBezTo>
                    <a:cubicBezTo>
                      <a:pt x="0" y="35"/>
                      <a:pt x="34" y="0"/>
                      <a:pt x="80" y="0"/>
                    </a:cubicBezTo>
                    <a:cubicBezTo>
                      <a:pt x="126" y="0"/>
                      <a:pt x="160" y="35"/>
                      <a:pt x="160" y="77"/>
                    </a:cubicBezTo>
                    <a:cubicBezTo>
                      <a:pt x="160" y="78"/>
                      <a:pt x="160" y="78"/>
                      <a:pt x="160" y="78"/>
                    </a:cubicBezTo>
                    <a:cubicBezTo>
                      <a:pt x="160" y="120"/>
                      <a:pt x="126" y="155"/>
                      <a:pt x="80" y="155"/>
                    </a:cubicBezTo>
                    <a:cubicBezTo>
                      <a:pt x="33" y="155"/>
                      <a:pt x="0" y="121"/>
                      <a:pt x="0" y="7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91" name="Freeform 67"/>
              <p:cNvSpPr>
                <a:spLocks noEditPoints="1"/>
              </p:cNvSpPr>
              <p:nvPr/>
            </p:nvSpPr>
            <p:spPr bwMode="auto">
              <a:xfrm>
                <a:off x="10300609" y="6761801"/>
                <a:ext cx="149195" cy="175283"/>
              </a:xfrm>
              <a:custGeom>
                <a:avLst/>
                <a:gdLst>
                  <a:gd name="T0" fmla="*/ 66 w 125"/>
                  <a:gd name="T1" fmla="*/ 72 h 151"/>
                  <a:gd name="T2" fmla="*/ 92 w 125"/>
                  <a:gd name="T3" fmla="*/ 51 h 151"/>
                  <a:gd name="T4" fmla="*/ 92 w 125"/>
                  <a:gd name="T5" fmla="*/ 51 h 151"/>
                  <a:gd name="T6" fmla="*/ 66 w 125"/>
                  <a:gd name="T7" fmla="*/ 29 h 151"/>
                  <a:gd name="T8" fmla="*/ 33 w 125"/>
                  <a:gd name="T9" fmla="*/ 29 h 151"/>
                  <a:gd name="T10" fmla="*/ 33 w 125"/>
                  <a:gd name="T11" fmla="*/ 72 h 151"/>
                  <a:gd name="T12" fmla="*/ 66 w 125"/>
                  <a:gd name="T13" fmla="*/ 72 h 151"/>
                  <a:gd name="T14" fmla="*/ 0 w 125"/>
                  <a:gd name="T15" fmla="*/ 16 h 151"/>
                  <a:gd name="T16" fmla="*/ 16 w 125"/>
                  <a:gd name="T17" fmla="*/ 0 h 151"/>
                  <a:gd name="T18" fmla="*/ 69 w 125"/>
                  <a:gd name="T19" fmla="*/ 0 h 151"/>
                  <a:gd name="T20" fmla="*/ 112 w 125"/>
                  <a:gd name="T21" fmla="*/ 15 h 151"/>
                  <a:gd name="T22" fmla="*/ 125 w 125"/>
                  <a:gd name="T23" fmla="*/ 49 h 151"/>
                  <a:gd name="T24" fmla="*/ 125 w 125"/>
                  <a:gd name="T25" fmla="*/ 50 h 151"/>
                  <a:gd name="T26" fmla="*/ 95 w 125"/>
                  <a:gd name="T27" fmla="*/ 95 h 151"/>
                  <a:gd name="T28" fmla="*/ 118 w 125"/>
                  <a:gd name="T29" fmla="*/ 123 h 151"/>
                  <a:gd name="T30" fmla="*/ 123 w 125"/>
                  <a:gd name="T31" fmla="*/ 136 h 151"/>
                  <a:gd name="T32" fmla="*/ 108 w 125"/>
                  <a:gd name="T33" fmla="*/ 151 h 151"/>
                  <a:gd name="T34" fmla="*/ 91 w 125"/>
                  <a:gd name="T35" fmla="*/ 142 h 151"/>
                  <a:gd name="T36" fmla="*/ 59 w 125"/>
                  <a:gd name="T37" fmla="*/ 102 h 151"/>
                  <a:gd name="T38" fmla="*/ 33 w 125"/>
                  <a:gd name="T39" fmla="*/ 102 h 151"/>
                  <a:gd name="T40" fmla="*/ 33 w 125"/>
                  <a:gd name="T41" fmla="*/ 134 h 151"/>
                  <a:gd name="T42" fmla="*/ 16 w 125"/>
                  <a:gd name="T43" fmla="*/ 151 h 151"/>
                  <a:gd name="T44" fmla="*/ 0 w 125"/>
                  <a:gd name="T45" fmla="*/ 134 h 151"/>
                  <a:gd name="T46" fmla="*/ 0 w 125"/>
                  <a:gd name="T4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151">
                    <a:moveTo>
                      <a:pt x="66" y="72"/>
                    </a:moveTo>
                    <a:cubicBezTo>
                      <a:pt x="82" y="72"/>
                      <a:pt x="92" y="64"/>
                      <a:pt x="92" y="51"/>
                    </a:cubicBezTo>
                    <a:cubicBezTo>
                      <a:pt x="92" y="51"/>
                      <a:pt x="92" y="51"/>
                      <a:pt x="92" y="51"/>
                    </a:cubicBezTo>
                    <a:cubicBezTo>
                      <a:pt x="92" y="37"/>
                      <a:pt x="82" y="29"/>
                      <a:pt x="66" y="29"/>
                    </a:cubicBezTo>
                    <a:cubicBezTo>
                      <a:pt x="33" y="29"/>
                      <a:pt x="33" y="29"/>
                      <a:pt x="33" y="29"/>
                    </a:cubicBezTo>
                    <a:cubicBezTo>
                      <a:pt x="33" y="72"/>
                      <a:pt x="33" y="72"/>
                      <a:pt x="33" y="72"/>
                    </a:cubicBezTo>
                    <a:lnTo>
                      <a:pt x="66" y="72"/>
                    </a:lnTo>
                    <a:close/>
                    <a:moveTo>
                      <a:pt x="0" y="16"/>
                    </a:moveTo>
                    <a:cubicBezTo>
                      <a:pt x="0" y="7"/>
                      <a:pt x="7" y="0"/>
                      <a:pt x="16" y="0"/>
                    </a:cubicBezTo>
                    <a:cubicBezTo>
                      <a:pt x="69" y="0"/>
                      <a:pt x="69" y="0"/>
                      <a:pt x="69" y="0"/>
                    </a:cubicBezTo>
                    <a:cubicBezTo>
                      <a:pt x="88" y="0"/>
                      <a:pt x="102" y="5"/>
                      <a:pt x="112" y="15"/>
                    </a:cubicBezTo>
                    <a:cubicBezTo>
                      <a:pt x="121" y="23"/>
                      <a:pt x="125" y="35"/>
                      <a:pt x="125" y="49"/>
                    </a:cubicBezTo>
                    <a:cubicBezTo>
                      <a:pt x="125" y="50"/>
                      <a:pt x="125" y="50"/>
                      <a:pt x="125" y="50"/>
                    </a:cubicBezTo>
                    <a:cubicBezTo>
                      <a:pt x="125" y="73"/>
                      <a:pt x="113" y="88"/>
                      <a:pt x="95" y="95"/>
                    </a:cubicBezTo>
                    <a:cubicBezTo>
                      <a:pt x="118" y="123"/>
                      <a:pt x="118" y="123"/>
                      <a:pt x="118" y="123"/>
                    </a:cubicBezTo>
                    <a:cubicBezTo>
                      <a:pt x="121" y="127"/>
                      <a:pt x="123" y="131"/>
                      <a:pt x="123" y="136"/>
                    </a:cubicBezTo>
                    <a:cubicBezTo>
                      <a:pt x="123" y="145"/>
                      <a:pt x="116" y="151"/>
                      <a:pt x="108" y="151"/>
                    </a:cubicBezTo>
                    <a:cubicBezTo>
                      <a:pt x="100" y="151"/>
                      <a:pt x="95" y="147"/>
                      <a:pt x="91" y="142"/>
                    </a:cubicBezTo>
                    <a:cubicBezTo>
                      <a:pt x="59" y="102"/>
                      <a:pt x="59" y="102"/>
                      <a:pt x="59" y="102"/>
                    </a:cubicBezTo>
                    <a:cubicBezTo>
                      <a:pt x="33" y="102"/>
                      <a:pt x="33" y="102"/>
                      <a:pt x="33" y="102"/>
                    </a:cubicBezTo>
                    <a:cubicBezTo>
                      <a:pt x="33" y="134"/>
                      <a:pt x="33" y="134"/>
                      <a:pt x="33" y="134"/>
                    </a:cubicBezTo>
                    <a:cubicBezTo>
                      <a:pt x="33" y="144"/>
                      <a:pt x="26" y="151"/>
                      <a:pt x="16" y="151"/>
                    </a:cubicBezTo>
                    <a:cubicBezTo>
                      <a:pt x="7" y="151"/>
                      <a:pt x="0" y="144"/>
                      <a:pt x="0" y="134"/>
                    </a:cubicBezTo>
                    <a:lnTo>
                      <a:pt x="0"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92" name="Freeform 68"/>
              <p:cNvSpPr>
                <a:spLocks noEditPoints="1"/>
              </p:cNvSpPr>
              <p:nvPr/>
            </p:nvSpPr>
            <p:spPr bwMode="auto">
              <a:xfrm>
                <a:off x="9543695" y="6968366"/>
                <a:ext cx="74100" cy="90372"/>
              </a:xfrm>
              <a:custGeom>
                <a:avLst/>
                <a:gdLst>
                  <a:gd name="T0" fmla="*/ 31 w 62"/>
                  <a:gd name="T1" fmla="*/ 39 h 78"/>
                  <a:gd name="T2" fmla="*/ 45 w 62"/>
                  <a:gd name="T3" fmla="*/ 27 h 78"/>
                  <a:gd name="T4" fmla="*/ 45 w 62"/>
                  <a:gd name="T5" fmla="*/ 27 h 78"/>
                  <a:gd name="T6" fmla="*/ 31 w 62"/>
                  <a:gd name="T7" fmla="*/ 15 h 78"/>
                  <a:gd name="T8" fmla="*/ 18 w 62"/>
                  <a:gd name="T9" fmla="*/ 15 h 78"/>
                  <a:gd name="T10" fmla="*/ 18 w 62"/>
                  <a:gd name="T11" fmla="*/ 39 h 78"/>
                  <a:gd name="T12" fmla="*/ 31 w 62"/>
                  <a:gd name="T13" fmla="*/ 39 h 78"/>
                  <a:gd name="T14" fmla="*/ 0 w 62"/>
                  <a:gd name="T15" fmla="*/ 8 h 78"/>
                  <a:gd name="T16" fmla="*/ 9 w 62"/>
                  <a:gd name="T17" fmla="*/ 0 h 78"/>
                  <a:gd name="T18" fmla="*/ 32 w 62"/>
                  <a:gd name="T19" fmla="*/ 0 h 78"/>
                  <a:gd name="T20" fmla="*/ 62 w 62"/>
                  <a:gd name="T21" fmla="*/ 27 h 78"/>
                  <a:gd name="T22" fmla="*/ 62 w 62"/>
                  <a:gd name="T23" fmla="*/ 27 h 78"/>
                  <a:gd name="T24" fmla="*/ 31 w 62"/>
                  <a:gd name="T25" fmla="*/ 54 h 78"/>
                  <a:gd name="T26" fmla="*/ 18 w 62"/>
                  <a:gd name="T27" fmla="*/ 54 h 78"/>
                  <a:gd name="T28" fmla="*/ 18 w 62"/>
                  <a:gd name="T29" fmla="*/ 70 h 78"/>
                  <a:gd name="T30" fmla="*/ 9 w 62"/>
                  <a:gd name="T31" fmla="*/ 78 h 78"/>
                  <a:gd name="T32" fmla="*/ 0 w 62"/>
                  <a:gd name="T33" fmla="*/ 70 h 78"/>
                  <a:gd name="T34" fmla="*/ 0 w 6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78">
                    <a:moveTo>
                      <a:pt x="31" y="39"/>
                    </a:moveTo>
                    <a:cubicBezTo>
                      <a:pt x="40" y="39"/>
                      <a:pt x="45" y="34"/>
                      <a:pt x="45" y="27"/>
                    </a:cubicBezTo>
                    <a:cubicBezTo>
                      <a:pt x="45" y="27"/>
                      <a:pt x="45" y="27"/>
                      <a:pt x="45" y="27"/>
                    </a:cubicBezTo>
                    <a:cubicBezTo>
                      <a:pt x="45" y="19"/>
                      <a:pt x="40" y="15"/>
                      <a:pt x="31" y="15"/>
                    </a:cubicBezTo>
                    <a:cubicBezTo>
                      <a:pt x="18" y="15"/>
                      <a:pt x="18" y="15"/>
                      <a:pt x="18" y="15"/>
                    </a:cubicBezTo>
                    <a:cubicBezTo>
                      <a:pt x="18" y="39"/>
                      <a:pt x="18" y="39"/>
                      <a:pt x="18" y="39"/>
                    </a:cubicBezTo>
                    <a:lnTo>
                      <a:pt x="31" y="39"/>
                    </a:lnTo>
                    <a:close/>
                    <a:moveTo>
                      <a:pt x="0" y="8"/>
                    </a:moveTo>
                    <a:cubicBezTo>
                      <a:pt x="0" y="3"/>
                      <a:pt x="4" y="0"/>
                      <a:pt x="9" y="0"/>
                    </a:cubicBezTo>
                    <a:cubicBezTo>
                      <a:pt x="32" y="0"/>
                      <a:pt x="32" y="0"/>
                      <a:pt x="32" y="0"/>
                    </a:cubicBezTo>
                    <a:cubicBezTo>
                      <a:pt x="51" y="0"/>
                      <a:pt x="62" y="11"/>
                      <a:pt x="62" y="27"/>
                    </a:cubicBezTo>
                    <a:cubicBezTo>
                      <a:pt x="62" y="27"/>
                      <a:pt x="62" y="27"/>
                      <a:pt x="62" y="27"/>
                    </a:cubicBezTo>
                    <a:cubicBezTo>
                      <a:pt x="62" y="45"/>
                      <a:pt x="48" y="54"/>
                      <a:pt x="31" y="54"/>
                    </a:cubicBezTo>
                    <a:cubicBezTo>
                      <a:pt x="18" y="54"/>
                      <a:pt x="18" y="54"/>
                      <a:pt x="18" y="54"/>
                    </a:cubicBezTo>
                    <a:cubicBezTo>
                      <a:pt x="18" y="70"/>
                      <a:pt x="18" y="70"/>
                      <a:pt x="18" y="70"/>
                    </a:cubicBezTo>
                    <a:cubicBezTo>
                      <a:pt x="18" y="75"/>
                      <a:pt x="14" y="78"/>
                      <a:pt x="9" y="78"/>
                    </a:cubicBezTo>
                    <a:cubicBezTo>
                      <a:pt x="4" y="78"/>
                      <a:pt x="0" y="75"/>
                      <a:pt x="0" y="70"/>
                    </a:cubicBezTo>
                    <a:lnTo>
                      <a:pt x="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93" name="Freeform 69"/>
              <p:cNvSpPr>
                <a:spLocks noEditPoints="1"/>
              </p:cNvSpPr>
              <p:nvPr/>
            </p:nvSpPr>
            <p:spPr bwMode="auto">
              <a:xfrm>
                <a:off x="9620282" y="6965884"/>
                <a:ext cx="92003" cy="92855"/>
              </a:xfrm>
              <a:custGeom>
                <a:avLst/>
                <a:gdLst>
                  <a:gd name="T0" fmla="*/ 49 w 77"/>
                  <a:gd name="T1" fmla="*/ 47 h 80"/>
                  <a:gd name="T2" fmla="*/ 39 w 77"/>
                  <a:gd name="T3" fmla="*/ 21 h 80"/>
                  <a:gd name="T4" fmla="*/ 28 w 77"/>
                  <a:gd name="T5" fmla="*/ 47 h 80"/>
                  <a:gd name="T6" fmla="*/ 49 w 77"/>
                  <a:gd name="T7" fmla="*/ 47 h 80"/>
                  <a:gd name="T8" fmla="*/ 1 w 77"/>
                  <a:gd name="T9" fmla="*/ 69 h 80"/>
                  <a:gd name="T10" fmla="*/ 28 w 77"/>
                  <a:gd name="T11" fmla="*/ 7 h 80"/>
                  <a:gd name="T12" fmla="*/ 38 w 77"/>
                  <a:gd name="T13" fmla="*/ 0 h 80"/>
                  <a:gd name="T14" fmla="*/ 39 w 77"/>
                  <a:gd name="T15" fmla="*/ 0 h 80"/>
                  <a:gd name="T16" fmla="*/ 49 w 77"/>
                  <a:gd name="T17" fmla="*/ 7 h 80"/>
                  <a:gd name="T18" fmla="*/ 77 w 77"/>
                  <a:gd name="T19" fmla="*/ 69 h 80"/>
                  <a:gd name="T20" fmla="*/ 77 w 77"/>
                  <a:gd name="T21" fmla="*/ 72 h 80"/>
                  <a:gd name="T22" fmla="*/ 69 w 77"/>
                  <a:gd name="T23" fmla="*/ 80 h 80"/>
                  <a:gd name="T24" fmla="*/ 61 w 77"/>
                  <a:gd name="T25" fmla="*/ 75 h 80"/>
                  <a:gd name="T26" fmla="*/ 56 w 77"/>
                  <a:gd name="T27" fmla="*/ 62 h 80"/>
                  <a:gd name="T28" fmla="*/ 21 w 77"/>
                  <a:gd name="T29" fmla="*/ 62 h 80"/>
                  <a:gd name="T30" fmla="*/ 16 w 77"/>
                  <a:gd name="T31" fmla="*/ 75 h 80"/>
                  <a:gd name="T32" fmla="*/ 8 w 77"/>
                  <a:gd name="T33" fmla="*/ 80 h 80"/>
                  <a:gd name="T34" fmla="*/ 0 w 77"/>
                  <a:gd name="T35" fmla="*/ 72 h 80"/>
                  <a:gd name="T36" fmla="*/ 1 w 77"/>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0">
                    <a:moveTo>
                      <a:pt x="49" y="47"/>
                    </a:moveTo>
                    <a:cubicBezTo>
                      <a:pt x="39" y="21"/>
                      <a:pt x="39" y="21"/>
                      <a:pt x="39" y="21"/>
                    </a:cubicBezTo>
                    <a:cubicBezTo>
                      <a:pt x="28" y="47"/>
                      <a:pt x="28" y="47"/>
                      <a:pt x="28" y="47"/>
                    </a:cubicBezTo>
                    <a:lnTo>
                      <a:pt x="49" y="47"/>
                    </a:lnTo>
                    <a:close/>
                    <a:moveTo>
                      <a:pt x="1" y="69"/>
                    </a:moveTo>
                    <a:cubicBezTo>
                      <a:pt x="28" y="7"/>
                      <a:pt x="28" y="7"/>
                      <a:pt x="28" y="7"/>
                    </a:cubicBezTo>
                    <a:cubicBezTo>
                      <a:pt x="30" y="3"/>
                      <a:pt x="34" y="0"/>
                      <a:pt x="38" y="0"/>
                    </a:cubicBezTo>
                    <a:cubicBezTo>
                      <a:pt x="39" y="0"/>
                      <a:pt x="39" y="0"/>
                      <a:pt x="39" y="0"/>
                    </a:cubicBezTo>
                    <a:cubicBezTo>
                      <a:pt x="44" y="0"/>
                      <a:pt x="47" y="3"/>
                      <a:pt x="49" y="7"/>
                    </a:cubicBezTo>
                    <a:cubicBezTo>
                      <a:pt x="77" y="69"/>
                      <a:pt x="77" y="69"/>
                      <a:pt x="77" y="69"/>
                    </a:cubicBezTo>
                    <a:cubicBezTo>
                      <a:pt x="77" y="70"/>
                      <a:pt x="77" y="71"/>
                      <a:pt x="77" y="72"/>
                    </a:cubicBezTo>
                    <a:cubicBezTo>
                      <a:pt x="77" y="77"/>
                      <a:pt x="74" y="80"/>
                      <a:pt x="69" y="80"/>
                    </a:cubicBezTo>
                    <a:cubicBezTo>
                      <a:pt x="65" y="80"/>
                      <a:pt x="63" y="78"/>
                      <a:pt x="61" y="75"/>
                    </a:cubicBezTo>
                    <a:cubicBezTo>
                      <a:pt x="56" y="62"/>
                      <a:pt x="56" y="62"/>
                      <a:pt x="56" y="62"/>
                    </a:cubicBezTo>
                    <a:cubicBezTo>
                      <a:pt x="21" y="62"/>
                      <a:pt x="21" y="62"/>
                      <a:pt x="21" y="62"/>
                    </a:cubicBezTo>
                    <a:cubicBezTo>
                      <a:pt x="16" y="75"/>
                      <a:pt x="16" y="75"/>
                      <a:pt x="16" y="75"/>
                    </a:cubicBezTo>
                    <a:cubicBezTo>
                      <a:pt x="14" y="78"/>
                      <a:pt x="12" y="80"/>
                      <a:pt x="8" y="80"/>
                    </a:cubicBezTo>
                    <a:cubicBezTo>
                      <a:pt x="4" y="80"/>
                      <a:pt x="0" y="77"/>
                      <a:pt x="0" y="72"/>
                    </a:cubicBezTo>
                    <a:cubicBezTo>
                      <a:pt x="0" y="71"/>
                      <a:pt x="1" y="70"/>
                      <a:pt x="1" y="69"/>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94" name="Freeform 70"/>
              <p:cNvSpPr>
                <a:spLocks noEditPoints="1"/>
              </p:cNvSpPr>
              <p:nvPr/>
            </p:nvSpPr>
            <p:spPr bwMode="auto">
              <a:xfrm>
                <a:off x="9729194" y="6968366"/>
                <a:ext cx="77581" cy="90372"/>
              </a:xfrm>
              <a:custGeom>
                <a:avLst/>
                <a:gdLst>
                  <a:gd name="T0" fmla="*/ 34 w 65"/>
                  <a:gd name="T1" fmla="*/ 38 h 78"/>
                  <a:gd name="T2" fmla="*/ 48 w 65"/>
                  <a:gd name="T3" fmla="*/ 27 h 78"/>
                  <a:gd name="T4" fmla="*/ 48 w 65"/>
                  <a:gd name="T5" fmla="*/ 26 h 78"/>
                  <a:gd name="T6" fmla="*/ 34 w 65"/>
                  <a:gd name="T7" fmla="*/ 15 h 78"/>
                  <a:gd name="T8" fmla="*/ 17 w 65"/>
                  <a:gd name="T9" fmla="*/ 15 h 78"/>
                  <a:gd name="T10" fmla="*/ 17 w 65"/>
                  <a:gd name="T11" fmla="*/ 38 h 78"/>
                  <a:gd name="T12" fmla="*/ 34 w 65"/>
                  <a:gd name="T13" fmla="*/ 38 h 78"/>
                  <a:gd name="T14" fmla="*/ 0 w 65"/>
                  <a:gd name="T15" fmla="*/ 8 h 78"/>
                  <a:gd name="T16" fmla="*/ 8 w 65"/>
                  <a:gd name="T17" fmla="*/ 0 h 78"/>
                  <a:gd name="T18" fmla="*/ 36 w 65"/>
                  <a:gd name="T19" fmla="*/ 0 h 78"/>
                  <a:gd name="T20" fmla="*/ 58 w 65"/>
                  <a:gd name="T21" fmla="*/ 8 h 78"/>
                  <a:gd name="T22" fmla="*/ 65 w 65"/>
                  <a:gd name="T23" fmla="*/ 25 h 78"/>
                  <a:gd name="T24" fmla="*/ 65 w 65"/>
                  <a:gd name="T25" fmla="*/ 26 h 78"/>
                  <a:gd name="T26" fmla="*/ 49 w 65"/>
                  <a:gd name="T27" fmla="*/ 49 h 78"/>
                  <a:gd name="T28" fmla="*/ 61 w 65"/>
                  <a:gd name="T29" fmla="*/ 64 h 78"/>
                  <a:gd name="T30" fmla="*/ 64 w 65"/>
                  <a:gd name="T31" fmla="*/ 70 h 78"/>
                  <a:gd name="T32" fmla="*/ 56 w 65"/>
                  <a:gd name="T33" fmla="*/ 78 h 78"/>
                  <a:gd name="T34" fmla="*/ 48 w 65"/>
                  <a:gd name="T35" fmla="*/ 74 h 78"/>
                  <a:gd name="T36" fmla="*/ 31 w 65"/>
                  <a:gd name="T37" fmla="*/ 53 h 78"/>
                  <a:gd name="T38" fmla="*/ 17 w 65"/>
                  <a:gd name="T39" fmla="*/ 53 h 78"/>
                  <a:gd name="T40" fmla="*/ 17 w 65"/>
                  <a:gd name="T41" fmla="*/ 70 h 78"/>
                  <a:gd name="T42" fmla="*/ 8 w 65"/>
                  <a:gd name="T43" fmla="*/ 78 h 78"/>
                  <a:gd name="T44" fmla="*/ 0 w 65"/>
                  <a:gd name="T45" fmla="*/ 70 h 78"/>
                  <a:gd name="T46" fmla="*/ 0 w 65"/>
                  <a:gd name="T47"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8">
                    <a:moveTo>
                      <a:pt x="34" y="38"/>
                    </a:moveTo>
                    <a:cubicBezTo>
                      <a:pt x="43" y="38"/>
                      <a:pt x="48" y="33"/>
                      <a:pt x="48" y="27"/>
                    </a:cubicBezTo>
                    <a:cubicBezTo>
                      <a:pt x="48" y="26"/>
                      <a:pt x="48" y="26"/>
                      <a:pt x="48" y="26"/>
                    </a:cubicBezTo>
                    <a:cubicBezTo>
                      <a:pt x="48" y="19"/>
                      <a:pt x="43" y="15"/>
                      <a:pt x="34" y="15"/>
                    </a:cubicBezTo>
                    <a:cubicBezTo>
                      <a:pt x="17" y="15"/>
                      <a:pt x="17" y="15"/>
                      <a:pt x="17" y="15"/>
                    </a:cubicBezTo>
                    <a:cubicBezTo>
                      <a:pt x="17" y="38"/>
                      <a:pt x="17" y="38"/>
                      <a:pt x="17" y="38"/>
                    </a:cubicBezTo>
                    <a:lnTo>
                      <a:pt x="34" y="38"/>
                    </a:lnTo>
                    <a:close/>
                    <a:moveTo>
                      <a:pt x="0" y="8"/>
                    </a:moveTo>
                    <a:cubicBezTo>
                      <a:pt x="0" y="3"/>
                      <a:pt x="4" y="0"/>
                      <a:pt x="8" y="0"/>
                    </a:cubicBezTo>
                    <a:cubicBezTo>
                      <a:pt x="36" y="0"/>
                      <a:pt x="36" y="0"/>
                      <a:pt x="36" y="0"/>
                    </a:cubicBezTo>
                    <a:cubicBezTo>
                      <a:pt x="46" y="0"/>
                      <a:pt x="53" y="2"/>
                      <a:pt x="58" y="8"/>
                    </a:cubicBezTo>
                    <a:cubicBezTo>
                      <a:pt x="63" y="12"/>
                      <a:pt x="65" y="18"/>
                      <a:pt x="65" y="25"/>
                    </a:cubicBezTo>
                    <a:cubicBezTo>
                      <a:pt x="65" y="26"/>
                      <a:pt x="65" y="26"/>
                      <a:pt x="65" y="26"/>
                    </a:cubicBezTo>
                    <a:cubicBezTo>
                      <a:pt x="65" y="38"/>
                      <a:pt x="59" y="46"/>
                      <a:pt x="49" y="49"/>
                    </a:cubicBezTo>
                    <a:cubicBezTo>
                      <a:pt x="61" y="64"/>
                      <a:pt x="61" y="64"/>
                      <a:pt x="61" y="64"/>
                    </a:cubicBezTo>
                    <a:cubicBezTo>
                      <a:pt x="63" y="66"/>
                      <a:pt x="64" y="68"/>
                      <a:pt x="64" y="70"/>
                    </a:cubicBezTo>
                    <a:cubicBezTo>
                      <a:pt x="64" y="75"/>
                      <a:pt x="60" y="78"/>
                      <a:pt x="56" y="78"/>
                    </a:cubicBezTo>
                    <a:cubicBezTo>
                      <a:pt x="52" y="78"/>
                      <a:pt x="50" y="77"/>
                      <a:pt x="48" y="74"/>
                    </a:cubicBezTo>
                    <a:cubicBezTo>
                      <a:pt x="31" y="53"/>
                      <a:pt x="31" y="53"/>
                      <a:pt x="31" y="53"/>
                    </a:cubicBezTo>
                    <a:cubicBezTo>
                      <a:pt x="17" y="53"/>
                      <a:pt x="17" y="53"/>
                      <a:pt x="17" y="53"/>
                    </a:cubicBezTo>
                    <a:cubicBezTo>
                      <a:pt x="17" y="70"/>
                      <a:pt x="17" y="70"/>
                      <a:pt x="17" y="70"/>
                    </a:cubicBezTo>
                    <a:cubicBezTo>
                      <a:pt x="17" y="75"/>
                      <a:pt x="13" y="78"/>
                      <a:pt x="8" y="78"/>
                    </a:cubicBezTo>
                    <a:cubicBezTo>
                      <a:pt x="4" y="78"/>
                      <a:pt x="0" y="75"/>
                      <a:pt x="0" y="70"/>
                    </a:cubicBezTo>
                    <a:lnTo>
                      <a:pt x="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95" name="Freeform 71"/>
              <p:cNvSpPr>
                <a:spLocks noEditPoints="1"/>
              </p:cNvSpPr>
              <p:nvPr/>
            </p:nvSpPr>
            <p:spPr bwMode="auto">
              <a:xfrm>
                <a:off x="9818710" y="6965884"/>
                <a:ext cx="92998" cy="92855"/>
              </a:xfrm>
              <a:custGeom>
                <a:avLst/>
                <a:gdLst>
                  <a:gd name="T0" fmla="*/ 50 w 78"/>
                  <a:gd name="T1" fmla="*/ 47 h 80"/>
                  <a:gd name="T2" fmla="*/ 39 w 78"/>
                  <a:gd name="T3" fmla="*/ 21 h 80"/>
                  <a:gd name="T4" fmla="*/ 28 w 78"/>
                  <a:gd name="T5" fmla="*/ 47 h 80"/>
                  <a:gd name="T6" fmla="*/ 50 w 78"/>
                  <a:gd name="T7" fmla="*/ 47 h 80"/>
                  <a:gd name="T8" fmla="*/ 1 w 78"/>
                  <a:gd name="T9" fmla="*/ 69 h 80"/>
                  <a:gd name="T10" fmla="*/ 28 w 78"/>
                  <a:gd name="T11" fmla="*/ 7 h 80"/>
                  <a:gd name="T12" fmla="*/ 38 w 78"/>
                  <a:gd name="T13" fmla="*/ 0 h 80"/>
                  <a:gd name="T14" fmla="*/ 39 w 78"/>
                  <a:gd name="T15" fmla="*/ 0 h 80"/>
                  <a:gd name="T16" fmla="*/ 49 w 78"/>
                  <a:gd name="T17" fmla="*/ 7 h 80"/>
                  <a:gd name="T18" fmla="*/ 77 w 78"/>
                  <a:gd name="T19" fmla="*/ 69 h 80"/>
                  <a:gd name="T20" fmla="*/ 78 w 78"/>
                  <a:gd name="T21" fmla="*/ 72 h 80"/>
                  <a:gd name="T22" fmla="*/ 69 w 78"/>
                  <a:gd name="T23" fmla="*/ 80 h 80"/>
                  <a:gd name="T24" fmla="*/ 61 w 78"/>
                  <a:gd name="T25" fmla="*/ 75 h 80"/>
                  <a:gd name="T26" fmla="*/ 56 w 78"/>
                  <a:gd name="T27" fmla="*/ 62 h 80"/>
                  <a:gd name="T28" fmla="*/ 22 w 78"/>
                  <a:gd name="T29" fmla="*/ 62 h 80"/>
                  <a:gd name="T30" fmla="*/ 16 w 78"/>
                  <a:gd name="T31" fmla="*/ 75 h 80"/>
                  <a:gd name="T32" fmla="*/ 8 w 78"/>
                  <a:gd name="T33" fmla="*/ 80 h 80"/>
                  <a:gd name="T34" fmla="*/ 0 w 78"/>
                  <a:gd name="T35" fmla="*/ 72 h 80"/>
                  <a:gd name="T36" fmla="*/ 1 w 78"/>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0">
                    <a:moveTo>
                      <a:pt x="50" y="47"/>
                    </a:moveTo>
                    <a:cubicBezTo>
                      <a:pt x="39" y="21"/>
                      <a:pt x="39" y="21"/>
                      <a:pt x="39" y="21"/>
                    </a:cubicBezTo>
                    <a:cubicBezTo>
                      <a:pt x="28" y="47"/>
                      <a:pt x="28" y="47"/>
                      <a:pt x="28" y="47"/>
                    </a:cubicBezTo>
                    <a:lnTo>
                      <a:pt x="50" y="47"/>
                    </a:lnTo>
                    <a:close/>
                    <a:moveTo>
                      <a:pt x="1" y="69"/>
                    </a:moveTo>
                    <a:cubicBezTo>
                      <a:pt x="28" y="7"/>
                      <a:pt x="28" y="7"/>
                      <a:pt x="28" y="7"/>
                    </a:cubicBezTo>
                    <a:cubicBezTo>
                      <a:pt x="30" y="3"/>
                      <a:pt x="34" y="0"/>
                      <a:pt x="38" y="0"/>
                    </a:cubicBezTo>
                    <a:cubicBezTo>
                      <a:pt x="39" y="0"/>
                      <a:pt x="39" y="0"/>
                      <a:pt x="39" y="0"/>
                    </a:cubicBezTo>
                    <a:cubicBezTo>
                      <a:pt x="44" y="0"/>
                      <a:pt x="48" y="3"/>
                      <a:pt x="49" y="7"/>
                    </a:cubicBezTo>
                    <a:cubicBezTo>
                      <a:pt x="77" y="69"/>
                      <a:pt x="77" y="69"/>
                      <a:pt x="77" y="69"/>
                    </a:cubicBezTo>
                    <a:cubicBezTo>
                      <a:pt x="77" y="70"/>
                      <a:pt x="78" y="71"/>
                      <a:pt x="78" y="72"/>
                    </a:cubicBezTo>
                    <a:cubicBezTo>
                      <a:pt x="78" y="77"/>
                      <a:pt x="74" y="80"/>
                      <a:pt x="69" y="80"/>
                    </a:cubicBezTo>
                    <a:cubicBezTo>
                      <a:pt x="65" y="80"/>
                      <a:pt x="63" y="78"/>
                      <a:pt x="61" y="75"/>
                    </a:cubicBezTo>
                    <a:cubicBezTo>
                      <a:pt x="56" y="62"/>
                      <a:pt x="56" y="62"/>
                      <a:pt x="56" y="62"/>
                    </a:cubicBezTo>
                    <a:cubicBezTo>
                      <a:pt x="22" y="62"/>
                      <a:pt x="22" y="62"/>
                      <a:pt x="22" y="62"/>
                    </a:cubicBezTo>
                    <a:cubicBezTo>
                      <a:pt x="16" y="75"/>
                      <a:pt x="16" y="75"/>
                      <a:pt x="16" y="75"/>
                    </a:cubicBezTo>
                    <a:cubicBezTo>
                      <a:pt x="15" y="78"/>
                      <a:pt x="12" y="80"/>
                      <a:pt x="8" y="80"/>
                    </a:cubicBezTo>
                    <a:cubicBezTo>
                      <a:pt x="4" y="80"/>
                      <a:pt x="0" y="77"/>
                      <a:pt x="0" y="72"/>
                    </a:cubicBezTo>
                    <a:cubicBezTo>
                      <a:pt x="0" y="71"/>
                      <a:pt x="1" y="70"/>
                      <a:pt x="1" y="69"/>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96" name="Freeform 72"/>
              <p:cNvSpPr>
                <a:spLocks/>
              </p:cNvSpPr>
              <p:nvPr/>
            </p:nvSpPr>
            <p:spPr bwMode="auto">
              <a:xfrm>
                <a:off x="9959948" y="6968366"/>
                <a:ext cx="78576" cy="90372"/>
              </a:xfrm>
              <a:custGeom>
                <a:avLst/>
                <a:gdLst>
                  <a:gd name="T0" fmla="*/ 25 w 66"/>
                  <a:gd name="T1" fmla="*/ 15 h 78"/>
                  <a:gd name="T2" fmla="*/ 8 w 66"/>
                  <a:gd name="T3" fmla="*/ 15 h 78"/>
                  <a:gd name="T4" fmla="*/ 0 w 66"/>
                  <a:gd name="T5" fmla="*/ 8 h 78"/>
                  <a:gd name="T6" fmla="*/ 8 w 66"/>
                  <a:gd name="T7" fmla="*/ 0 h 78"/>
                  <a:gd name="T8" fmla="*/ 58 w 66"/>
                  <a:gd name="T9" fmla="*/ 0 h 78"/>
                  <a:gd name="T10" fmla="*/ 66 w 66"/>
                  <a:gd name="T11" fmla="*/ 8 h 78"/>
                  <a:gd name="T12" fmla="*/ 58 w 66"/>
                  <a:gd name="T13" fmla="*/ 15 h 78"/>
                  <a:gd name="T14" fmla="*/ 42 w 66"/>
                  <a:gd name="T15" fmla="*/ 15 h 78"/>
                  <a:gd name="T16" fmla="*/ 42 w 66"/>
                  <a:gd name="T17" fmla="*/ 70 h 78"/>
                  <a:gd name="T18" fmla="*/ 33 w 66"/>
                  <a:gd name="T19" fmla="*/ 78 h 78"/>
                  <a:gd name="T20" fmla="*/ 25 w 66"/>
                  <a:gd name="T21" fmla="*/ 70 h 78"/>
                  <a:gd name="T22" fmla="*/ 25 w 66"/>
                  <a:gd name="T23"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8">
                    <a:moveTo>
                      <a:pt x="25" y="15"/>
                    </a:moveTo>
                    <a:cubicBezTo>
                      <a:pt x="8" y="15"/>
                      <a:pt x="8" y="15"/>
                      <a:pt x="8" y="15"/>
                    </a:cubicBezTo>
                    <a:cubicBezTo>
                      <a:pt x="4" y="15"/>
                      <a:pt x="0" y="12"/>
                      <a:pt x="0" y="8"/>
                    </a:cubicBezTo>
                    <a:cubicBezTo>
                      <a:pt x="0" y="3"/>
                      <a:pt x="4" y="0"/>
                      <a:pt x="8" y="0"/>
                    </a:cubicBezTo>
                    <a:cubicBezTo>
                      <a:pt x="58" y="0"/>
                      <a:pt x="58" y="0"/>
                      <a:pt x="58" y="0"/>
                    </a:cubicBezTo>
                    <a:cubicBezTo>
                      <a:pt x="63" y="0"/>
                      <a:pt x="66" y="3"/>
                      <a:pt x="66" y="8"/>
                    </a:cubicBezTo>
                    <a:cubicBezTo>
                      <a:pt x="66" y="12"/>
                      <a:pt x="63" y="15"/>
                      <a:pt x="58" y="15"/>
                    </a:cubicBezTo>
                    <a:cubicBezTo>
                      <a:pt x="42" y="15"/>
                      <a:pt x="42" y="15"/>
                      <a:pt x="42" y="15"/>
                    </a:cubicBezTo>
                    <a:cubicBezTo>
                      <a:pt x="42" y="70"/>
                      <a:pt x="42" y="70"/>
                      <a:pt x="42" y="70"/>
                    </a:cubicBezTo>
                    <a:cubicBezTo>
                      <a:pt x="42" y="75"/>
                      <a:pt x="38" y="78"/>
                      <a:pt x="33" y="78"/>
                    </a:cubicBezTo>
                    <a:cubicBezTo>
                      <a:pt x="28" y="78"/>
                      <a:pt x="25" y="75"/>
                      <a:pt x="25" y="70"/>
                    </a:cubicBezTo>
                    <a:lnTo>
                      <a:pt x="25" y="1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97" name="Freeform 73"/>
              <p:cNvSpPr>
                <a:spLocks noEditPoints="1"/>
              </p:cNvSpPr>
              <p:nvPr/>
            </p:nvSpPr>
            <p:spPr bwMode="auto">
              <a:xfrm>
                <a:off x="10045983" y="6965884"/>
                <a:ext cx="98966"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5" y="65"/>
                      <a:pt x="65" y="54"/>
                      <a:pt x="65" y="41"/>
                    </a:cubicBezTo>
                    <a:moveTo>
                      <a:pt x="0" y="41"/>
                    </a:moveTo>
                    <a:cubicBezTo>
                      <a:pt x="0" y="41"/>
                      <a:pt x="0" y="41"/>
                      <a:pt x="0" y="41"/>
                    </a:cubicBezTo>
                    <a:cubicBezTo>
                      <a:pt x="0" y="19"/>
                      <a:pt x="17" y="0"/>
                      <a:pt x="42" y="0"/>
                    </a:cubicBezTo>
                    <a:cubicBezTo>
                      <a:pt x="66" y="0"/>
                      <a:pt x="83" y="18"/>
                      <a:pt x="83" y="40"/>
                    </a:cubicBezTo>
                    <a:cubicBezTo>
                      <a:pt x="83" y="41"/>
                      <a:pt x="83" y="41"/>
                      <a:pt x="83" y="41"/>
                    </a:cubicBezTo>
                    <a:cubicBezTo>
                      <a:pt x="83" y="63"/>
                      <a:pt x="65" y="81"/>
                      <a:pt x="41" y="81"/>
                    </a:cubicBezTo>
                    <a:cubicBezTo>
                      <a:pt x="17" y="81"/>
                      <a:pt x="0" y="63"/>
                      <a:pt x="0" y="4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98" name="Freeform 74"/>
              <p:cNvSpPr>
                <a:spLocks noEditPoints="1"/>
              </p:cNvSpPr>
              <p:nvPr/>
            </p:nvSpPr>
            <p:spPr bwMode="auto">
              <a:xfrm>
                <a:off x="10162853" y="6968366"/>
                <a:ext cx="86036" cy="90372"/>
              </a:xfrm>
              <a:custGeom>
                <a:avLst/>
                <a:gdLst>
                  <a:gd name="T0" fmla="*/ 31 w 72"/>
                  <a:gd name="T1" fmla="*/ 62 h 78"/>
                  <a:gd name="T2" fmla="*/ 54 w 72"/>
                  <a:gd name="T3" fmla="*/ 39 h 78"/>
                  <a:gd name="T4" fmla="*/ 54 w 72"/>
                  <a:gd name="T5" fmla="*/ 39 h 78"/>
                  <a:gd name="T6" fmla="*/ 31 w 72"/>
                  <a:gd name="T7" fmla="*/ 15 h 78"/>
                  <a:gd name="T8" fmla="*/ 17 w 72"/>
                  <a:gd name="T9" fmla="*/ 15 h 78"/>
                  <a:gd name="T10" fmla="*/ 17 w 72"/>
                  <a:gd name="T11" fmla="*/ 62 h 78"/>
                  <a:gd name="T12" fmla="*/ 31 w 72"/>
                  <a:gd name="T13" fmla="*/ 62 h 78"/>
                  <a:gd name="T14" fmla="*/ 0 w 72"/>
                  <a:gd name="T15" fmla="*/ 8 h 78"/>
                  <a:gd name="T16" fmla="*/ 9 w 72"/>
                  <a:gd name="T17" fmla="*/ 0 h 78"/>
                  <a:gd name="T18" fmla="*/ 31 w 72"/>
                  <a:gd name="T19" fmla="*/ 0 h 78"/>
                  <a:gd name="T20" fmla="*/ 72 w 72"/>
                  <a:gd name="T21" fmla="*/ 38 h 78"/>
                  <a:gd name="T22" fmla="*/ 72 w 72"/>
                  <a:gd name="T23" fmla="*/ 39 h 78"/>
                  <a:gd name="T24" fmla="*/ 31 w 72"/>
                  <a:gd name="T25" fmla="*/ 78 h 78"/>
                  <a:gd name="T26" fmla="*/ 9 w 72"/>
                  <a:gd name="T27" fmla="*/ 78 h 78"/>
                  <a:gd name="T28" fmla="*/ 0 w 72"/>
                  <a:gd name="T29" fmla="*/ 69 h 78"/>
                  <a:gd name="T30" fmla="*/ 0 w 72"/>
                  <a:gd name="T31"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8">
                    <a:moveTo>
                      <a:pt x="31" y="62"/>
                    </a:moveTo>
                    <a:cubicBezTo>
                      <a:pt x="45" y="62"/>
                      <a:pt x="54" y="53"/>
                      <a:pt x="54" y="39"/>
                    </a:cubicBezTo>
                    <a:cubicBezTo>
                      <a:pt x="54" y="39"/>
                      <a:pt x="54" y="39"/>
                      <a:pt x="54" y="39"/>
                    </a:cubicBezTo>
                    <a:cubicBezTo>
                      <a:pt x="54" y="25"/>
                      <a:pt x="45" y="15"/>
                      <a:pt x="31" y="15"/>
                    </a:cubicBezTo>
                    <a:cubicBezTo>
                      <a:pt x="17" y="15"/>
                      <a:pt x="17" y="15"/>
                      <a:pt x="17" y="15"/>
                    </a:cubicBezTo>
                    <a:cubicBezTo>
                      <a:pt x="17" y="62"/>
                      <a:pt x="17" y="62"/>
                      <a:pt x="17" y="62"/>
                    </a:cubicBezTo>
                    <a:lnTo>
                      <a:pt x="31" y="62"/>
                    </a:lnTo>
                    <a:close/>
                    <a:moveTo>
                      <a:pt x="0" y="8"/>
                    </a:moveTo>
                    <a:cubicBezTo>
                      <a:pt x="0" y="3"/>
                      <a:pt x="4" y="0"/>
                      <a:pt x="9" y="0"/>
                    </a:cubicBezTo>
                    <a:cubicBezTo>
                      <a:pt x="31" y="0"/>
                      <a:pt x="31" y="0"/>
                      <a:pt x="31" y="0"/>
                    </a:cubicBezTo>
                    <a:cubicBezTo>
                      <a:pt x="55" y="0"/>
                      <a:pt x="72" y="17"/>
                      <a:pt x="72" y="38"/>
                    </a:cubicBezTo>
                    <a:cubicBezTo>
                      <a:pt x="72" y="39"/>
                      <a:pt x="72" y="39"/>
                      <a:pt x="72" y="39"/>
                    </a:cubicBezTo>
                    <a:cubicBezTo>
                      <a:pt x="72" y="61"/>
                      <a:pt x="55" y="78"/>
                      <a:pt x="31" y="78"/>
                    </a:cubicBezTo>
                    <a:cubicBezTo>
                      <a:pt x="9" y="78"/>
                      <a:pt x="9" y="78"/>
                      <a:pt x="9" y="78"/>
                    </a:cubicBezTo>
                    <a:cubicBezTo>
                      <a:pt x="4" y="78"/>
                      <a:pt x="0" y="74"/>
                      <a:pt x="0" y="69"/>
                    </a:cubicBezTo>
                    <a:lnTo>
                      <a:pt x="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99" name="Freeform 75"/>
              <p:cNvSpPr>
                <a:spLocks noEditPoints="1"/>
              </p:cNvSpPr>
              <p:nvPr/>
            </p:nvSpPr>
            <p:spPr bwMode="auto">
              <a:xfrm>
                <a:off x="10263310" y="6965884"/>
                <a:ext cx="99463"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6" y="65"/>
                      <a:pt x="65" y="54"/>
                      <a:pt x="65" y="41"/>
                    </a:cubicBezTo>
                    <a:moveTo>
                      <a:pt x="0" y="41"/>
                    </a:moveTo>
                    <a:cubicBezTo>
                      <a:pt x="0" y="41"/>
                      <a:pt x="0" y="41"/>
                      <a:pt x="0" y="41"/>
                    </a:cubicBezTo>
                    <a:cubicBezTo>
                      <a:pt x="0" y="19"/>
                      <a:pt x="18" y="0"/>
                      <a:pt x="42" y="0"/>
                    </a:cubicBezTo>
                    <a:cubicBezTo>
                      <a:pt x="66" y="0"/>
                      <a:pt x="83" y="18"/>
                      <a:pt x="83" y="40"/>
                    </a:cubicBezTo>
                    <a:cubicBezTo>
                      <a:pt x="83" y="41"/>
                      <a:pt x="83" y="41"/>
                      <a:pt x="83" y="41"/>
                    </a:cubicBezTo>
                    <a:cubicBezTo>
                      <a:pt x="83" y="63"/>
                      <a:pt x="66" y="81"/>
                      <a:pt x="41" y="81"/>
                    </a:cubicBezTo>
                    <a:cubicBezTo>
                      <a:pt x="17" y="81"/>
                      <a:pt x="0" y="63"/>
                      <a:pt x="0" y="4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100" name="Freeform 76"/>
              <p:cNvSpPr>
                <a:spLocks/>
              </p:cNvSpPr>
              <p:nvPr/>
            </p:nvSpPr>
            <p:spPr bwMode="auto">
              <a:xfrm>
                <a:off x="10374709" y="6966877"/>
                <a:ext cx="72608" cy="92855"/>
              </a:xfrm>
              <a:custGeom>
                <a:avLst/>
                <a:gdLst>
                  <a:gd name="T0" fmla="*/ 3 w 61"/>
                  <a:gd name="T1" fmla="*/ 71 h 80"/>
                  <a:gd name="T2" fmla="*/ 0 w 61"/>
                  <a:gd name="T3" fmla="*/ 64 h 80"/>
                  <a:gd name="T4" fmla="*/ 8 w 61"/>
                  <a:gd name="T5" fmla="*/ 56 h 80"/>
                  <a:gd name="T6" fmla="*/ 13 w 61"/>
                  <a:gd name="T7" fmla="*/ 58 h 80"/>
                  <a:gd name="T8" fmla="*/ 33 w 61"/>
                  <a:gd name="T9" fmla="*/ 65 h 80"/>
                  <a:gd name="T10" fmla="*/ 44 w 61"/>
                  <a:gd name="T11" fmla="*/ 57 h 80"/>
                  <a:gd name="T12" fmla="*/ 44 w 61"/>
                  <a:gd name="T13" fmla="*/ 57 h 80"/>
                  <a:gd name="T14" fmla="*/ 28 w 61"/>
                  <a:gd name="T15" fmla="*/ 47 h 80"/>
                  <a:gd name="T16" fmla="*/ 3 w 61"/>
                  <a:gd name="T17" fmla="*/ 23 h 80"/>
                  <a:gd name="T18" fmla="*/ 3 w 61"/>
                  <a:gd name="T19" fmla="*/ 23 h 80"/>
                  <a:gd name="T20" fmla="*/ 30 w 61"/>
                  <a:gd name="T21" fmla="*/ 0 h 80"/>
                  <a:gd name="T22" fmla="*/ 55 w 61"/>
                  <a:gd name="T23" fmla="*/ 6 h 80"/>
                  <a:gd name="T24" fmla="*/ 58 w 61"/>
                  <a:gd name="T25" fmla="*/ 13 h 80"/>
                  <a:gd name="T26" fmla="*/ 50 w 61"/>
                  <a:gd name="T27" fmla="*/ 21 h 80"/>
                  <a:gd name="T28" fmla="*/ 46 w 61"/>
                  <a:gd name="T29" fmla="*/ 20 h 80"/>
                  <a:gd name="T30" fmla="*/ 30 w 61"/>
                  <a:gd name="T31" fmla="*/ 15 h 80"/>
                  <a:gd name="T32" fmla="*/ 20 w 61"/>
                  <a:gd name="T33" fmla="*/ 22 h 80"/>
                  <a:gd name="T34" fmla="*/ 20 w 61"/>
                  <a:gd name="T35" fmla="*/ 22 h 80"/>
                  <a:gd name="T36" fmla="*/ 36 w 61"/>
                  <a:gd name="T37" fmla="*/ 32 h 80"/>
                  <a:gd name="T38" fmla="*/ 61 w 61"/>
                  <a:gd name="T39" fmla="*/ 55 h 80"/>
                  <a:gd name="T40" fmla="*/ 61 w 61"/>
                  <a:gd name="T41" fmla="*/ 56 h 80"/>
                  <a:gd name="T42" fmla="*/ 33 w 61"/>
                  <a:gd name="T43" fmla="*/ 80 h 80"/>
                  <a:gd name="T44" fmla="*/ 3 w 61"/>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80">
                    <a:moveTo>
                      <a:pt x="3" y="71"/>
                    </a:moveTo>
                    <a:cubicBezTo>
                      <a:pt x="1" y="69"/>
                      <a:pt x="0" y="67"/>
                      <a:pt x="0" y="64"/>
                    </a:cubicBezTo>
                    <a:cubicBezTo>
                      <a:pt x="0" y="60"/>
                      <a:pt x="4" y="56"/>
                      <a:pt x="8" y="56"/>
                    </a:cubicBezTo>
                    <a:cubicBezTo>
                      <a:pt x="10" y="56"/>
                      <a:pt x="12" y="57"/>
                      <a:pt x="13" y="58"/>
                    </a:cubicBezTo>
                    <a:cubicBezTo>
                      <a:pt x="19" y="62"/>
                      <a:pt x="25" y="65"/>
                      <a:pt x="33" y="65"/>
                    </a:cubicBezTo>
                    <a:cubicBezTo>
                      <a:pt x="40" y="65"/>
                      <a:pt x="44" y="62"/>
                      <a:pt x="44" y="57"/>
                    </a:cubicBezTo>
                    <a:cubicBezTo>
                      <a:pt x="44" y="57"/>
                      <a:pt x="44" y="57"/>
                      <a:pt x="44" y="57"/>
                    </a:cubicBezTo>
                    <a:cubicBezTo>
                      <a:pt x="44" y="53"/>
                      <a:pt x="41" y="51"/>
                      <a:pt x="28" y="47"/>
                    </a:cubicBezTo>
                    <a:cubicBezTo>
                      <a:pt x="13" y="43"/>
                      <a:pt x="3" y="39"/>
                      <a:pt x="3" y="23"/>
                    </a:cubicBezTo>
                    <a:cubicBezTo>
                      <a:pt x="3" y="23"/>
                      <a:pt x="3" y="23"/>
                      <a:pt x="3" y="23"/>
                    </a:cubicBezTo>
                    <a:cubicBezTo>
                      <a:pt x="3" y="9"/>
                      <a:pt x="14" y="0"/>
                      <a:pt x="30" y="0"/>
                    </a:cubicBezTo>
                    <a:cubicBezTo>
                      <a:pt x="39" y="0"/>
                      <a:pt x="48" y="2"/>
                      <a:pt x="55" y="6"/>
                    </a:cubicBezTo>
                    <a:cubicBezTo>
                      <a:pt x="57" y="8"/>
                      <a:pt x="58" y="10"/>
                      <a:pt x="58" y="13"/>
                    </a:cubicBezTo>
                    <a:cubicBezTo>
                      <a:pt x="58" y="18"/>
                      <a:pt x="55" y="21"/>
                      <a:pt x="50" y="21"/>
                    </a:cubicBezTo>
                    <a:cubicBezTo>
                      <a:pt x="49" y="21"/>
                      <a:pt x="47" y="21"/>
                      <a:pt x="46" y="20"/>
                    </a:cubicBezTo>
                    <a:cubicBezTo>
                      <a:pt x="40" y="17"/>
                      <a:pt x="35" y="15"/>
                      <a:pt x="30" y="15"/>
                    </a:cubicBezTo>
                    <a:cubicBezTo>
                      <a:pt x="23" y="15"/>
                      <a:pt x="20" y="18"/>
                      <a:pt x="20" y="22"/>
                    </a:cubicBezTo>
                    <a:cubicBezTo>
                      <a:pt x="20" y="22"/>
                      <a:pt x="20" y="22"/>
                      <a:pt x="20" y="22"/>
                    </a:cubicBezTo>
                    <a:cubicBezTo>
                      <a:pt x="20" y="27"/>
                      <a:pt x="23" y="29"/>
                      <a:pt x="36" y="32"/>
                    </a:cubicBezTo>
                    <a:cubicBezTo>
                      <a:pt x="52" y="36"/>
                      <a:pt x="61" y="42"/>
                      <a:pt x="61" y="55"/>
                    </a:cubicBezTo>
                    <a:cubicBezTo>
                      <a:pt x="61" y="56"/>
                      <a:pt x="61" y="56"/>
                      <a:pt x="61" y="56"/>
                    </a:cubicBezTo>
                    <a:cubicBezTo>
                      <a:pt x="61" y="71"/>
                      <a:pt x="49" y="80"/>
                      <a:pt x="33" y="80"/>
                    </a:cubicBezTo>
                    <a:cubicBezTo>
                      <a:pt x="22" y="80"/>
                      <a:pt x="12" y="77"/>
                      <a:pt x="3" y="7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grpSp>
        <p:grpSp>
          <p:nvGrpSpPr>
            <p:cNvPr id="63" name="Group 62"/>
            <p:cNvGrpSpPr/>
            <p:nvPr/>
          </p:nvGrpSpPr>
          <p:grpSpPr>
            <a:xfrm>
              <a:off x="8826912" y="6414215"/>
              <a:ext cx="569426" cy="644524"/>
              <a:chOff x="8656485" y="6414215"/>
              <a:chExt cx="569426" cy="644524"/>
            </a:xfrm>
          </p:grpSpPr>
          <p:sp>
            <p:nvSpPr>
              <p:cNvPr id="64" name="Freeform 77"/>
              <p:cNvSpPr>
                <a:spLocks/>
              </p:cNvSpPr>
              <p:nvPr/>
            </p:nvSpPr>
            <p:spPr bwMode="auto">
              <a:xfrm>
                <a:off x="8767883" y="6761801"/>
                <a:ext cx="33320" cy="25821"/>
              </a:xfrm>
              <a:custGeom>
                <a:avLst/>
                <a:gdLst>
                  <a:gd name="T0" fmla="*/ 15 w 28"/>
                  <a:gd name="T1" fmla="*/ 20 h 22"/>
                  <a:gd name="T2" fmla="*/ 22 w 28"/>
                  <a:gd name="T3" fmla="*/ 16 h 22"/>
                  <a:gd name="T4" fmla="*/ 28 w 28"/>
                  <a:gd name="T5" fmla="*/ 4 h 22"/>
                  <a:gd name="T6" fmla="*/ 28 w 28"/>
                  <a:gd name="T7" fmla="*/ 2 h 22"/>
                  <a:gd name="T8" fmla="*/ 17 w 28"/>
                  <a:gd name="T9" fmla="*/ 8 h 22"/>
                  <a:gd name="T10" fmla="*/ 7 w 28"/>
                  <a:gd name="T11" fmla="*/ 1 h 22"/>
                  <a:gd name="T12" fmla="*/ 9 w 28"/>
                  <a:gd name="T13" fmla="*/ 12 h 22"/>
                  <a:gd name="T14" fmla="*/ 0 w 28"/>
                  <a:gd name="T15" fmla="*/ 19 h 22"/>
                  <a:gd name="T16" fmla="*/ 1 w 28"/>
                  <a:gd name="T17" fmla="*/ 20 h 22"/>
                  <a:gd name="T18" fmla="*/ 15 w 28"/>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2">
                    <a:moveTo>
                      <a:pt x="15" y="20"/>
                    </a:moveTo>
                    <a:cubicBezTo>
                      <a:pt x="16" y="22"/>
                      <a:pt x="23" y="17"/>
                      <a:pt x="22" y="16"/>
                    </a:cubicBezTo>
                    <a:cubicBezTo>
                      <a:pt x="20" y="13"/>
                      <a:pt x="21" y="5"/>
                      <a:pt x="28" y="4"/>
                    </a:cubicBezTo>
                    <a:cubicBezTo>
                      <a:pt x="28" y="2"/>
                      <a:pt x="28" y="2"/>
                      <a:pt x="28" y="2"/>
                    </a:cubicBezTo>
                    <a:cubicBezTo>
                      <a:pt x="28" y="2"/>
                      <a:pt x="18" y="2"/>
                      <a:pt x="17" y="8"/>
                    </a:cubicBezTo>
                    <a:cubicBezTo>
                      <a:pt x="17" y="8"/>
                      <a:pt x="9" y="0"/>
                      <a:pt x="7" y="1"/>
                    </a:cubicBezTo>
                    <a:cubicBezTo>
                      <a:pt x="6" y="2"/>
                      <a:pt x="9" y="12"/>
                      <a:pt x="9" y="12"/>
                    </a:cubicBezTo>
                    <a:cubicBezTo>
                      <a:pt x="3" y="10"/>
                      <a:pt x="0" y="19"/>
                      <a:pt x="0" y="19"/>
                    </a:cubicBezTo>
                    <a:cubicBezTo>
                      <a:pt x="1" y="20"/>
                      <a:pt x="1" y="20"/>
                      <a:pt x="1" y="20"/>
                    </a:cubicBezTo>
                    <a:cubicBezTo>
                      <a:pt x="5" y="15"/>
                      <a:pt x="13" y="17"/>
                      <a:pt x="15" y="2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65" name="Freeform 78"/>
              <p:cNvSpPr>
                <a:spLocks/>
              </p:cNvSpPr>
              <p:nvPr/>
            </p:nvSpPr>
            <p:spPr bwMode="auto">
              <a:xfrm>
                <a:off x="8864860" y="6847704"/>
                <a:ext cx="30834" cy="33766"/>
              </a:xfrm>
              <a:custGeom>
                <a:avLst/>
                <a:gdLst>
                  <a:gd name="T0" fmla="*/ 8 w 26"/>
                  <a:gd name="T1" fmla="*/ 8 h 29"/>
                  <a:gd name="T2" fmla="*/ 1 w 26"/>
                  <a:gd name="T3" fmla="*/ 29 h 29"/>
                  <a:gd name="T4" fmla="*/ 19 w 26"/>
                  <a:gd name="T5" fmla="*/ 20 h 29"/>
                  <a:gd name="T6" fmla="*/ 26 w 26"/>
                  <a:gd name="T7" fmla="*/ 0 h 29"/>
                  <a:gd name="T8" fmla="*/ 8 w 26"/>
                  <a:gd name="T9" fmla="*/ 8 h 29"/>
                </a:gdLst>
                <a:ahLst/>
                <a:cxnLst>
                  <a:cxn ang="0">
                    <a:pos x="T0" y="T1"/>
                  </a:cxn>
                  <a:cxn ang="0">
                    <a:pos x="T2" y="T3"/>
                  </a:cxn>
                  <a:cxn ang="0">
                    <a:pos x="T4" y="T5"/>
                  </a:cxn>
                  <a:cxn ang="0">
                    <a:pos x="T6" y="T7"/>
                  </a:cxn>
                  <a:cxn ang="0">
                    <a:pos x="T8" y="T9"/>
                  </a:cxn>
                </a:cxnLst>
                <a:rect l="0" t="0" r="r" b="b"/>
                <a:pathLst>
                  <a:path w="26" h="29">
                    <a:moveTo>
                      <a:pt x="8" y="8"/>
                    </a:moveTo>
                    <a:cubicBezTo>
                      <a:pt x="3" y="14"/>
                      <a:pt x="0" y="22"/>
                      <a:pt x="1" y="29"/>
                    </a:cubicBezTo>
                    <a:cubicBezTo>
                      <a:pt x="8" y="29"/>
                      <a:pt x="14" y="26"/>
                      <a:pt x="19" y="20"/>
                    </a:cubicBezTo>
                    <a:cubicBezTo>
                      <a:pt x="25" y="14"/>
                      <a:pt x="26" y="7"/>
                      <a:pt x="26" y="0"/>
                    </a:cubicBezTo>
                    <a:cubicBezTo>
                      <a:pt x="20" y="0"/>
                      <a:pt x="13" y="3"/>
                      <a:pt x="8" y="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66" name="Freeform 79"/>
              <p:cNvSpPr>
                <a:spLocks/>
              </p:cNvSpPr>
              <p:nvPr/>
            </p:nvSpPr>
            <p:spPr bwMode="auto">
              <a:xfrm>
                <a:off x="9082186" y="6761801"/>
                <a:ext cx="32325" cy="25821"/>
              </a:xfrm>
              <a:custGeom>
                <a:avLst/>
                <a:gdLst>
                  <a:gd name="T0" fmla="*/ 18 w 27"/>
                  <a:gd name="T1" fmla="*/ 12 h 22"/>
                  <a:gd name="T2" fmla="*/ 20 w 27"/>
                  <a:gd name="T3" fmla="*/ 1 h 22"/>
                  <a:gd name="T4" fmla="*/ 11 w 27"/>
                  <a:gd name="T5" fmla="*/ 8 h 22"/>
                  <a:gd name="T6" fmla="*/ 0 w 27"/>
                  <a:gd name="T7" fmla="*/ 2 h 22"/>
                  <a:gd name="T8" fmla="*/ 0 w 27"/>
                  <a:gd name="T9" fmla="*/ 4 h 22"/>
                  <a:gd name="T10" fmla="*/ 5 w 27"/>
                  <a:gd name="T11" fmla="*/ 16 h 22"/>
                  <a:gd name="T12" fmla="*/ 12 w 27"/>
                  <a:gd name="T13" fmla="*/ 20 h 22"/>
                  <a:gd name="T14" fmla="*/ 26 w 27"/>
                  <a:gd name="T15" fmla="*/ 20 h 22"/>
                  <a:gd name="T16" fmla="*/ 27 w 27"/>
                  <a:gd name="T17" fmla="*/ 19 h 22"/>
                  <a:gd name="T18" fmla="*/ 18 w 27"/>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2">
                    <a:moveTo>
                      <a:pt x="18" y="12"/>
                    </a:moveTo>
                    <a:cubicBezTo>
                      <a:pt x="18" y="12"/>
                      <a:pt x="21" y="2"/>
                      <a:pt x="20" y="1"/>
                    </a:cubicBezTo>
                    <a:cubicBezTo>
                      <a:pt x="18" y="0"/>
                      <a:pt x="11" y="8"/>
                      <a:pt x="11" y="8"/>
                    </a:cubicBezTo>
                    <a:cubicBezTo>
                      <a:pt x="9" y="2"/>
                      <a:pt x="0" y="2"/>
                      <a:pt x="0" y="2"/>
                    </a:cubicBezTo>
                    <a:cubicBezTo>
                      <a:pt x="0" y="4"/>
                      <a:pt x="0" y="4"/>
                      <a:pt x="0" y="4"/>
                    </a:cubicBezTo>
                    <a:cubicBezTo>
                      <a:pt x="6" y="5"/>
                      <a:pt x="7" y="13"/>
                      <a:pt x="5" y="16"/>
                    </a:cubicBezTo>
                    <a:cubicBezTo>
                      <a:pt x="4" y="17"/>
                      <a:pt x="11" y="22"/>
                      <a:pt x="12" y="20"/>
                    </a:cubicBezTo>
                    <a:cubicBezTo>
                      <a:pt x="14" y="17"/>
                      <a:pt x="22" y="15"/>
                      <a:pt x="26" y="20"/>
                    </a:cubicBezTo>
                    <a:cubicBezTo>
                      <a:pt x="27" y="19"/>
                      <a:pt x="27" y="19"/>
                      <a:pt x="27" y="19"/>
                    </a:cubicBezTo>
                    <a:cubicBezTo>
                      <a:pt x="27" y="19"/>
                      <a:pt x="24" y="10"/>
                      <a:pt x="18" y="1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67" name="Freeform 80"/>
              <p:cNvSpPr>
                <a:spLocks/>
              </p:cNvSpPr>
              <p:nvPr/>
            </p:nvSpPr>
            <p:spPr bwMode="auto">
              <a:xfrm>
                <a:off x="8986702" y="6847704"/>
                <a:ext cx="30834" cy="33766"/>
              </a:xfrm>
              <a:custGeom>
                <a:avLst/>
                <a:gdLst>
                  <a:gd name="T0" fmla="*/ 18 w 26"/>
                  <a:gd name="T1" fmla="*/ 8 h 29"/>
                  <a:gd name="T2" fmla="*/ 0 w 26"/>
                  <a:gd name="T3" fmla="*/ 0 h 29"/>
                  <a:gd name="T4" fmla="*/ 7 w 26"/>
                  <a:gd name="T5" fmla="*/ 20 h 29"/>
                  <a:gd name="T6" fmla="*/ 25 w 26"/>
                  <a:gd name="T7" fmla="*/ 29 h 29"/>
                  <a:gd name="T8" fmla="*/ 18 w 26"/>
                  <a:gd name="T9" fmla="*/ 8 h 29"/>
                </a:gdLst>
                <a:ahLst/>
                <a:cxnLst>
                  <a:cxn ang="0">
                    <a:pos x="T0" y="T1"/>
                  </a:cxn>
                  <a:cxn ang="0">
                    <a:pos x="T2" y="T3"/>
                  </a:cxn>
                  <a:cxn ang="0">
                    <a:pos x="T4" y="T5"/>
                  </a:cxn>
                  <a:cxn ang="0">
                    <a:pos x="T6" y="T7"/>
                  </a:cxn>
                  <a:cxn ang="0">
                    <a:pos x="T8" y="T9"/>
                  </a:cxn>
                </a:cxnLst>
                <a:rect l="0" t="0" r="r" b="b"/>
                <a:pathLst>
                  <a:path w="26" h="29">
                    <a:moveTo>
                      <a:pt x="18" y="8"/>
                    </a:moveTo>
                    <a:cubicBezTo>
                      <a:pt x="13" y="3"/>
                      <a:pt x="6" y="0"/>
                      <a:pt x="0" y="0"/>
                    </a:cubicBezTo>
                    <a:cubicBezTo>
                      <a:pt x="0" y="7"/>
                      <a:pt x="1" y="14"/>
                      <a:pt x="7" y="20"/>
                    </a:cubicBezTo>
                    <a:cubicBezTo>
                      <a:pt x="12" y="26"/>
                      <a:pt x="18" y="29"/>
                      <a:pt x="25" y="29"/>
                    </a:cubicBezTo>
                    <a:cubicBezTo>
                      <a:pt x="26" y="22"/>
                      <a:pt x="23" y="14"/>
                      <a:pt x="18" y="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68" name="Freeform 81"/>
              <p:cNvSpPr>
                <a:spLocks noEditPoints="1"/>
              </p:cNvSpPr>
              <p:nvPr/>
            </p:nvSpPr>
            <p:spPr bwMode="auto">
              <a:xfrm>
                <a:off x="8768878" y="6555732"/>
                <a:ext cx="344639" cy="372910"/>
              </a:xfrm>
              <a:custGeom>
                <a:avLst/>
                <a:gdLst>
                  <a:gd name="T0" fmla="*/ 246 w 288"/>
                  <a:gd name="T1" fmla="*/ 233 h 322"/>
                  <a:gd name="T2" fmla="*/ 268 w 288"/>
                  <a:gd name="T3" fmla="*/ 198 h 322"/>
                  <a:gd name="T4" fmla="*/ 135 w 288"/>
                  <a:gd name="T5" fmla="*/ 34 h 322"/>
                  <a:gd name="T6" fmla="*/ 135 w 288"/>
                  <a:gd name="T7" fmla="*/ 23 h 322"/>
                  <a:gd name="T8" fmla="*/ 135 w 288"/>
                  <a:gd name="T9" fmla="*/ 34 h 322"/>
                  <a:gd name="T10" fmla="*/ 21 w 288"/>
                  <a:gd name="T11" fmla="*/ 224 h 322"/>
                  <a:gd name="T12" fmla="*/ 42 w 288"/>
                  <a:gd name="T13" fmla="*/ 211 h 322"/>
                  <a:gd name="T14" fmla="*/ 269 w 288"/>
                  <a:gd name="T15" fmla="*/ 197 h 322"/>
                  <a:gd name="T16" fmla="*/ 243 w 288"/>
                  <a:gd name="T17" fmla="*/ 234 h 322"/>
                  <a:gd name="T18" fmla="*/ 234 w 288"/>
                  <a:gd name="T19" fmla="*/ 240 h 322"/>
                  <a:gd name="T20" fmla="*/ 222 w 288"/>
                  <a:gd name="T21" fmla="*/ 243 h 322"/>
                  <a:gd name="T22" fmla="*/ 204 w 288"/>
                  <a:gd name="T23" fmla="*/ 213 h 322"/>
                  <a:gd name="T24" fmla="*/ 168 w 288"/>
                  <a:gd name="T25" fmla="*/ 174 h 322"/>
                  <a:gd name="T26" fmla="*/ 189 w 288"/>
                  <a:gd name="T27" fmla="*/ 155 h 322"/>
                  <a:gd name="T28" fmla="*/ 211 w 288"/>
                  <a:gd name="T29" fmla="*/ 133 h 322"/>
                  <a:gd name="T30" fmla="*/ 226 w 288"/>
                  <a:gd name="T31" fmla="*/ 103 h 322"/>
                  <a:gd name="T32" fmla="*/ 230 w 288"/>
                  <a:gd name="T33" fmla="*/ 67 h 322"/>
                  <a:gd name="T34" fmla="*/ 216 w 288"/>
                  <a:gd name="T35" fmla="*/ 35 h 322"/>
                  <a:gd name="T36" fmla="*/ 175 w 288"/>
                  <a:gd name="T37" fmla="*/ 81 h 322"/>
                  <a:gd name="T38" fmla="*/ 149 w 288"/>
                  <a:gd name="T39" fmla="*/ 17 h 322"/>
                  <a:gd name="T40" fmla="*/ 114 w 288"/>
                  <a:gd name="T41" fmla="*/ 20 h 322"/>
                  <a:gd name="T42" fmla="*/ 126 w 288"/>
                  <a:gd name="T43" fmla="*/ 40 h 322"/>
                  <a:gd name="T44" fmla="*/ 114 w 288"/>
                  <a:gd name="T45" fmla="*/ 81 h 322"/>
                  <a:gd name="T46" fmla="*/ 74 w 288"/>
                  <a:gd name="T47" fmla="*/ 35 h 322"/>
                  <a:gd name="T48" fmla="*/ 59 w 288"/>
                  <a:gd name="T49" fmla="*/ 69 h 322"/>
                  <a:gd name="T50" fmla="*/ 66 w 288"/>
                  <a:gd name="T51" fmla="*/ 105 h 322"/>
                  <a:gd name="T52" fmla="*/ 81 w 288"/>
                  <a:gd name="T53" fmla="*/ 136 h 322"/>
                  <a:gd name="T54" fmla="*/ 100 w 288"/>
                  <a:gd name="T55" fmla="*/ 156 h 322"/>
                  <a:gd name="T56" fmla="*/ 122 w 288"/>
                  <a:gd name="T57" fmla="*/ 174 h 322"/>
                  <a:gd name="T58" fmla="*/ 83 w 288"/>
                  <a:gd name="T59" fmla="*/ 213 h 322"/>
                  <a:gd name="T60" fmla="*/ 65 w 288"/>
                  <a:gd name="T61" fmla="*/ 243 h 322"/>
                  <a:gd name="T62" fmla="*/ 54 w 288"/>
                  <a:gd name="T63" fmla="*/ 240 h 322"/>
                  <a:gd name="T64" fmla="*/ 45 w 288"/>
                  <a:gd name="T65" fmla="*/ 234 h 322"/>
                  <a:gd name="T66" fmla="*/ 19 w 288"/>
                  <a:gd name="T67" fmla="*/ 197 h 322"/>
                  <a:gd name="T68" fmla="*/ 42 w 288"/>
                  <a:gd name="T69" fmla="*/ 236 h 322"/>
                  <a:gd name="T70" fmla="*/ 45 w 288"/>
                  <a:gd name="T71" fmla="*/ 243 h 322"/>
                  <a:gd name="T72" fmla="*/ 45 w 288"/>
                  <a:gd name="T73" fmla="*/ 257 h 322"/>
                  <a:gd name="T74" fmla="*/ 66 w 288"/>
                  <a:gd name="T75" fmla="*/ 269 h 322"/>
                  <a:gd name="T76" fmla="*/ 84 w 288"/>
                  <a:gd name="T77" fmla="*/ 301 h 322"/>
                  <a:gd name="T78" fmla="*/ 72 w 288"/>
                  <a:gd name="T79" fmla="*/ 251 h 322"/>
                  <a:gd name="T80" fmla="*/ 109 w 288"/>
                  <a:gd name="T81" fmla="*/ 238 h 322"/>
                  <a:gd name="T82" fmla="*/ 118 w 288"/>
                  <a:gd name="T83" fmla="*/ 271 h 322"/>
                  <a:gd name="T84" fmla="*/ 143 w 288"/>
                  <a:gd name="T85" fmla="*/ 322 h 322"/>
                  <a:gd name="T86" fmla="*/ 170 w 288"/>
                  <a:gd name="T87" fmla="*/ 271 h 322"/>
                  <a:gd name="T88" fmla="*/ 179 w 288"/>
                  <a:gd name="T89" fmla="*/ 238 h 322"/>
                  <a:gd name="T90" fmla="*/ 215 w 288"/>
                  <a:gd name="T91" fmla="*/ 251 h 322"/>
                  <a:gd name="T92" fmla="*/ 204 w 288"/>
                  <a:gd name="T93" fmla="*/ 301 h 322"/>
                  <a:gd name="T94" fmla="*/ 222 w 288"/>
                  <a:gd name="T95" fmla="*/ 269 h 322"/>
                  <a:gd name="T96" fmla="*/ 243 w 288"/>
                  <a:gd name="T97" fmla="*/ 257 h 322"/>
                  <a:gd name="T98" fmla="*/ 243 w 288"/>
                  <a:gd name="T99" fmla="*/ 243 h 322"/>
                  <a:gd name="T100" fmla="*/ 247 w 288"/>
                  <a:gd name="T101" fmla="*/ 236 h 322"/>
                  <a:gd name="T102" fmla="*/ 269 w 288"/>
                  <a:gd name="T103" fmla="*/ 19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322">
                    <a:moveTo>
                      <a:pt x="267" y="224"/>
                    </a:moveTo>
                    <a:cubicBezTo>
                      <a:pt x="260" y="234"/>
                      <a:pt x="251" y="236"/>
                      <a:pt x="246" y="233"/>
                    </a:cubicBezTo>
                    <a:cubicBezTo>
                      <a:pt x="240" y="230"/>
                      <a:pt x="239" y="221"/>
                      <a:pt x="246" y="211"/>
                    </a:cubicBezTo>
                    <a:cubicBezTo>
                      <a:pt x="253" y="201"/>
                      <a:pt x="263" y="195"/>
                      <a:pt x="268" y="198"/>
                    </a:cubicBezTo>
                    <a:cubicBezTo>
                      <a:pt x="274" y="201"/>
                      <a:pt x="274" y="213"/>
                      <a:pt x="267" y="224"/>
                    </a:cubicBezTo>
                    <a:moveTo>
                      <a:pt x="135" y="34"/>
                    </a:moveTo>
                    <a:cubicBezTo>
                      <a:pt x="132" y="34"/>
                      <a:pt x="129" y="32"/>
                      <a:pt x="129" y="29"/>
                    </a:cubicBezTo>
                    <a:cubicBezTo>
                      <a:pt x="129" y="25"/>
                      <a:pt x="132" y="23"/>
                      <a:pt x="135" y="23"/>
                    </a:cubicBezTo>
                    <a:cubicBezTo>
                      <a:pt x="138" y="23"/>
                      <a:pt x="141" y="25"/>
                      <a:pt x="141" y="29"/>
                    </a:cubicBezTo>
                    <a:cubicBezTo>
                      <a:pt x="141" y="32"/>
                      <a:pt x="138" y="34"/>
                      <a:pt x="135" y="34"/>
                    </a:cubicBezTo>
                    <a:moveTo>
                      <a:pt x="42" y="233"/>
                    </a:moveTo>
                    <a:cubicBezTo>
                      <a:pt x="37" y="236"/>
                      <a:pt x="28" y="234"/>
                      <a:pt x="21" y="224"/>
                    </a:cubicBezTo>
                    <a:cubicBezTo>
                      <a:pt x="14" y="213"/>
                      <a:pt x="14" y="201"/>
                      <a:pt x="20" y="198"/>
                    </a:cubicBezTo>
                    <a:cubicBezTo>
                      <a:pt x="25" y="195"/>
                      <a:pt x="36" y="201"/>
                      <a:pt x="42" y="211"/>
                    </a:cubicBezTo>
                    <a:cubicBezTo>
                      <a:pt x="50" y="221"/>
                      <a:pt x="48" y="230"/>
                      <a:pt x="42" y="233"/>
                    </a:cubicBezTo>
                    <a:moveTo>
                      <a:pt x="269" y="197"/>
                    </a:moveTo>
                    <a:cubicBezTo>
                      <a:pt x="256" y="189"/>
                      <a:pt x="239" y="191"/>
                      <a:pt x="233" y="201"/>
                    </a:cubicBezTo>
                    <a:cubicBezTo>
                      <a:pt x="226" y="212"/>
                      <a:pt x="231" y="226"/>
                      <a:pt x="243" y="234"/>
                    </a:cubicBezTo>
                    <a:cubicBezTo>
                      <a:pt x="234" y="235"/>
                      <a:pt x="223" y="222"/>
                      <a:pt x="223" y="222"/>
                    </a:cubicBezTo>
                    <a:cubicBezTo>
                      <a:pt x="218" y="232"/>
                      <a:pt x="227" y="237"/>
                      <a:pt x="234" y="240"/>
                    </a:cubicBezTo>
                    <a:cubicBezTo>
                      <a:pt x="233" y="240"/>
                      <a:pt x="232" y="241"/>
                      <a:pt x="231" y="242"/>
                    </a:cubicBezTo>
                    <a:cubicBezTo>
                      <a:pt x="224" y="240"/>
                      <a:pt x="222" y="243"/>
                      <a:pt x="222" y="243"/>
                    </a:cubicBezTo>
                    <a:cubicBezTo>
                      <a:pt x="221" y="243"/>
                      <a:pt x="206" y="227"/>
                      <a:pt x="194" y="215"/>
                    </a:cubicBezTo>
                    <a:cubicBezTo>
                      <a:pt x="204" y="213"/>
                      <a:pt x="204" y="213"/>
                      <a:pt x="204" y="213"/>
                    </a:cubicBezTo>
                    <a:cubicBezTo>
                      <a:pt x="197" y="196"/>
                      <a:pt x="177" y="193"/>
                      <a:pt x="164" y="182"/>
                    </a:cubicBezTo>
                    <a:cubicBezTo>
                      <a:pt x="154" y="175"/>
                      <a:pt x="165" y="171"/>
                      <a:pt x="168" y="174"/>
                    </a:cubicBezTo>
                    <a:cubicBezTo>
                      <a:pt x="193" y="195"/>
                      <a:pt x="215" y="180"/>
                      <a:pt x="215" y="180"/>
                    </a:cubicBezTo>
                    <a:cubicBezTo>
                      <a:pt x="198" y="174"/>
                      <a:pt x="189" y="155"/>
                      <a:pt x="189" y="155"/>
                    </a:cubicBezTo>
                    <a:cubicBezTo>
                      <a:pt x="226" y="176"/>
                      <a:pt x="254" y="152"/>
                      <a:pt x="254" y="152"/>
                    </a:cubicBezTo>
                    <a:cubicBezTo>
                      <a:pt x="229" y="156"/>
                      <a:pt x="211" y="133"/>
                      <a:pt x="211" y="133"/>
                    </a:cubicBezTo>
                    <a:cubicBezTo>
                      <a:pt x="248" y="142"/>
                      <a:pt x="274" y="117"/>
                      <a:pt x="274" y="117"/>
                    </a:cubicBezTo>
                    <a:cubicBezTo>
                      <a:pt x="260" y="118"/>
                      <a:pt x="226" y="103"/>
                      <a:pt x="226" y="103"/>
                    </a:cubicBezTo>
                    <a:cubicBezTo>
                      <a:pt x="281" y="101"/>
                      <a:pt x="286" y="62"/>
                      <a:pt x="286" y="62"/>
                    </a:cubicBezTo>
                    <a:cubicBezTo>
                      <a:pt x="271" y="72"/>
                      <a:pt x="230" y="67"/>
                      <a:pt x="230" y="67"/>
                    </a:cubicBezTo>
                    <a:cubicBezTo>
                      <a:pt x="288" y="47"/>
                      <a:pt x="284" y="0"/>
                      <a:pt x="284" y="0"/>
                    </a:cubicBezTo>
                    <a:cubicBezTo>
                      <a:pt x="272" y="18"/>
                      <a:pt x="216" y="35"/>
                      <a:pt x="216" y="35"/>
                    </a:cubicBezTo>
                    <a:cubicBezTo>
                      <a:pt x="201" y="40"/>
                      <a:pt x="189" y="54"/>
                      <a:pt x="189" y="69"/>
                    </a:cubicBezTo>
                    <a:cubicBezTo>
                      <a:pt x="188" y="76"/>
                      <a:pt x="182" y="81"/>
                      <a:pt x="175" y="81"/>
                    </a:cubicBezTo>
                    <a:cubicBezTo>
                      <a:pt x="161" y="81"/>
                      <a:pt x="161" y="60"/>
                      <a:pt x="161" y="49"/>
                    </a:cubicBezTo>
                    <a:cubicBezTo>
                      <a:pt x="161" y="34"/>
                      <a:pt x="160" y="17"/>
                      <a:pt x="149" y="17"/>
                    </a:cubicBezTo>
                    <a:cubicBezTo>
                      <a:pt x="128" y="17"/>
                      <a:pt x="128" y="17"/>
                      <a:pt x="128" y="17"/>
                    </a:cubicBezTo>
                    <a:cubicBezTo>
                      <a:pt x="124" y="17"/>
                      <a:pt x="117" y="16"/>
                      <a:pt x="114" y="20"/>
                    </a:cubicBezTo>
                    <a:cubicBezTo>
                      <a:pt x="108" y="26"/>
                      <a:pt x="109" y="43"/>
                      <a:pt x="112" y="40"/>
                    </a:cubicBezTo>
                    <a:cubicBezTo>
                      <a:pt x="112" y="40"/>
                      <a:pt x="120" y="38"/>
                      <a:pt x="126" y="40"/>
                    </a:cubicBezTo>
                    <a:cubicBezTo>
                      <a:pt x="133" y="42"/>
                      <a:pt x="128" y="64"/>
                      <a:pt x="128" y="69"/>
                    </a:cubicBezTo>
                    <a:cubicBezTo>
                      <a:pt x="128" y="75"/>
                      <a:pt x="121" y="81"/>
                      <a:pt x="114" y="81"/>
                    </a:cubicBezTo>
                    <a:cubicBezTo>
                      <a:pt x="107" y="81"/>
                      <a:pt x="101" y="76"/>
                      <a:pt x="101" y="69"/>
                    </a:cubicBezTo>
                    <a:cubicBezTo>
                      <a:pt x="101" y="54"/>
                      <a:pt x="89" y="40"/>
                      <a:pt x="74" y="35"/>
                    </a:cubicBezTo>
                    <a:cubicBezTo>
                      <a:pt x="74" y="35"/>
                      <a:pt x="17" y="18"/>
                      <a:pt x="5" y="0"/>
                    </a:cubicBezTo>
                    <a:cubicBezTo>
                      <a:pt x="5" y="0"/>
                      <a:pt x="1" y="48"/>
                      <a:pt x="59" y="69"/>
                    </a:cubicBezTo>
                    <a:cubicBezTo>
                      <a:pt x="59" y="69"/>
                      <a:pt x="18" y="72"/>
                      <a:pt x="3" y="62"/>
                    </a:cubicBezTo>
                    <a:cubicBezTo>
                      <a:pt x="3" y="62"/>
                      <a:pt x="11" y="103"/>
                      <a:pt x="66" y="105"/>
                    </a:cubicBezTo>
                    <a:cubicBezTo>
                      <a:pt x="66" y="105"/>
                      <a:pt x="29" y="117"/>
                      <a:pt x="16" y="115"/>
                    </a:cubicBezTo>
                    <a:cubicBezTo>
                      <a:pt x="16" y="115"/>
                      <a:pt x="42" y="145"/>
                      <a:pt x="81" y="136"/>
                    </a:cubicBezTo>
                    <a:cubicBezTo>
                      <a:pt x="81" y="136"/>
                      <a:pt x="60" y="156"/>
                      <a:pt x="35" y="152"/>
                    </a:cubicBezTo>
                    <a:cubicBezTo>
                      <a:pt x="35" y="152"/>
                      <a:pt x="63" y="176"/>
                      <a:pt x="100" y="156"/>
                    </a:cubicBezTo>
                    <a:cubicBezTo>
                      <a:pt x="100" y="156"/>
                      <a:pt x="92" y="174"/>
                      <a:pt x="74" y="180"/>
                    </a:cubicBezTo>
                    <a:cubicBezTo>
                      <a:pt x="74" y="180"/>
                      <a:pt x="97" y="195"/>
                      <a:pt x="122" y="174"/>
                    </a:cubicBezTo>
                    <a:cubicBezTo>
                      <a:pt x="125" y="170"/>
                      <a:pt x="136" y="174"/>
                      <a:pt x="125" y="182"/>
                    </a:cubicBezTo>
                    <a:cubicBezTo>
                      <a:pt x="111" y="193"/>
                      <a:pt x="92" y="195"/>
                      <a:pt x="83" y="213"/>
                    </a:cubicBezTo>
                    <a:cubicBezTo>
                      <a:pt x="93" y="215"/>
                      <a:pt x="93" y="215"/>
                      <a:pt x="93" y="215"/>
                    </a:cubicBezTo>
                    <a:cubicBezTo>
                      <a:pt x="82" y="227"/>
                      <a:pt x="67" y="243"/>
                      <a:pt x="65" y="243"/>
                    </a:cubicBezTo>
                    <a:cubicBezTo>
                      <a:pt x="65" y="243"/>
                      <a:pt x="63" y="240"/>
                      <a:pt x="56" y="242"/>
                    </a:cubicBezTo>
                    <a:cubicBezTo>
                      <a:pt x="56" y="241"/>
                      <a:pt x="55" y="240"/>
                      <a:pt x="54" y="240"/>
                    </a:cubicBezTo>
                    <a:cubicBezTo>
                      <a:pt x="61" y="237"/>
                      <a:pt x="70" y="232"/>
                      <a:pt x="65" y="222"/>
                    </a:cubicBezTo>
                    <a:cubicBezTo>
                      <a:pt x="65" y="222"/>
                      <a:pt x="54" y="235"/>
                      <a:pt x="45" y="234"/>
                    </a:cubicBezTo>
                    <a:cubicBezTo>
                      <a:pt x="57" y="226"/>
                      <a:pt x="62" y="212"/>
                      <a:pt x="56" y="201"/>
                    </a:cubicBezTo>
                    <a:cubicBezTo>
                      <a:pt x="49" y="191"/>
                      <a:pt x="33" y="189"/>
                      <a:pt x="19" y="197"/>
                    </a:cubicBezTo>
                    <a:cubicBezTo>
                      <a:pt x="6" y="205"/>
                      <a:pt x="0" y="221"/>
                      <a:pt x="7" y="231"/>
                    </a:cubicBezTo>
                    <a:cubicBezTo>
                      <a:pt x="13" y="241"/>
                      <a:pt x="28" y="243"/>
                      <a:pt x="42" y="236"/>
                    </a:cubicBezTo>
                    <a:cubicBezTo>
                      <a:pt x="36" y="244"/>
                      <a:pt x="25" y="246"/>
                      <a:pt x="21" y="248"/>
                    </a:cubicBezTo>
                    <a:cubicBezTo>
                      <a:pt x="21" y="248"/>
                      <a:pt x="28" y="262"/>
                      <a:pt x="45" y="243"/>
                    </a:cubicBezTo>
                    <a:cubicBezTo>
                      <a:pt x="46" y="244"/>
                      <a:pt x="47" y="245"/>
                      <a:pt x="48" y="245"/>
                    </a:cubicBezTo>
                    <a:cubicBezTo>
                      <a:pt x="43" y="249"/>
                      <a:pt x="41" y="255"/>
                      <a:pt x="45" y="257"/>
                    </a:cubicBezTo>
                    <a:cubicBezTo>
                      <a:pt x="45" y="257"/>
                      <a:pt x="43" y="267"/>
                      <a:pt x="54" y="266"/>
                    </a:cubicBezTo>
                    <a:cubicBezTo>
                      <a:pt x="54" y="266"/>
                      <a:pt x="58" y="273"/>
                      <a:pt x="66" y="269"/>
                    </a:cubicBezTo>
                    <a:cubicBezTo>
                      <a:pt x="70" y="282"/>
                      <a:pt x="69" y="294"/>
                      <a:pt x="70" y="301"/>
                    </a:cubicBezTo>
                    <a:cubicBezTo>
                      <a:pt x="84" y="301"/>
                      <a:pt x="84" y="301"/>
                      <a:pt x="84" y="301"/>
                    </a:cubicBezTo>
                    <a:cubicBezTo>
                      <a:pt x="83" y="295"/>
                      <a:pt x="82" y="276"/>
                      <a:pt x="71" y="258"/>
                    </a:cubicBezTo>
                    <a:cubicBezTo>
                      <a:pt x="73" y="256"/>
                      <a:pt x="75" y="253"/>
                      <a:pt x="72" y="251"/>
                    </a:cubicBezTo>
                    <a:cubicBezTo>
                      <a:pt x="72" y="250"/>
                      <a:pt x="92" y="238"/>
                      <a:pt x="107" y="229"/>
                    </a:cubicBezTo>
                    <a:cubicBezTo>
                      <a:pt x="109" y="238"/>
                      <a:pt x="109" y="238"/>
                      <a:pt x="109" y="238"/>
                    </a:cubicBezTo>
                    <a:cubicBezTo>
                      <a:pt x="114" y="231"/>
                      <a:pt x="121" y="227"/>
                      <a:pt x="130" y="224"/>
                    </a:cubicBezTo>
                    <a:cubicBezTo>
                      <a:pt x="121" y="237"/>
                      <a:pt x="115" y="251"/>
                      <a:pt x="118" y="271"/>
                    </a:cubicBezTo>
                    <a:cubicBezTo>
                      <a:pt x="118" y="271"/>
                      <a:pt x="121" y="263"/>
                      <a:pt x="133" y="262"/>
                    </a:cubicBezTo>
                    <a:cubicBezTo>
                      <a:pt x="133" y="262"/>
                      <a:pt x="116" y="283"/>
                      <a:pt x="143" y="322"/>
                    </a:cubicBezTo>
                    <a:cubicBezTo>
                      <a:pt x="170" y="283"/>
                      <a:pt x="155" y="262"/>
                      <a:pt x="155" y="262"/>
                    </a:cubicBezTo>
                    <a:cubicBezTo>
                      <a:pt x="167" y="263"/>
                      <a:pt x="170" y="271"/>
                      <a:pt x="170" y="271"/>
                    </a:cubicBezTo>
                    <a:cubicBezTo>
                      <a:pt x="173" y="251"/>
                      <a:pt x="167" y="236"/>
                      <a:pt x="158" y="224"/>
                    </a:cubicBezTo>
                    <a:cubicBezTo>
                      <a:pt x="167" y="226"/>
                      <a:pt x="174" y="231"/>
                      <a:pt x="179" y="238"/>
                    </a:cubicBezTo>
                    <a:cubicBezTo>
                      <a:pt x="181" y="228"/>
                      <a:pt x="181" y="228"/>
                      <a:pt x="181" y="228"/>
                    </a:cubicBezTo>
                    <a:cubicBezTo>
                      <a:pt x="196" y="238"/>
                      <a:pt x="216" y="250"/>
                      <a:pt x="215" y="251"/>
                    </a:cubicBezTo>
                    <a:cubicBezTo>
                      <a:pt x="213" y="253"/>
                      <a:pt x="215" y="256"/>
                      <a:pt x="217" y="258"/>
                    </a:cubicBezTo>
                    <a:cubicBezTo>
                      <a:pt x="206" y="276"/>
                      <a:pt x="205" y="295"/>
                      <a:pt x="204" y="301"/>
                    </a:cubicBezTo>
                    <a:cubicBezTo>
                      <a:pt x="218" y="301"/>
                      <a:pt x="218" y="301"/>
                      <a:pt x="218" y="301"/>
                    </a:cubicBezTo>
                    <a:cubicBezTo>
                      <a:pt x="219" y="294"/>
                      <a:pt x="218" y="282"/>
                      <a:pt x="222" y="269"/>
                    </a:cubicBezTo>
                    <a:cubicBezTo>
                      <a:pt x="229" y="272"/>
                      <a:pt x="233" y="266"/>
                      <a:pt x="233" y="266"/>
                    </a:cubicBezTo>
                    <a:cubicBezTo>
                      <a:pt x="244" y="267"/>
                      <a:pt x="243" y="257"/>
                      <a:pt x="243" y="257"/>
                    </a:cubicBezTo>
                    <a:cubicBezTo>
                      <a:pt x="246" y="255"/>
                      <a:pt x="245" y="249"/>
                      <a:pt x="240" y="246"/>
                    </a:cubicBezTo>
                    <a:cubicBezTo>
                      <a:pt x="241" y="245"/>
                      <a:pt x="242" y="244"/>
                      <a:pt x="243" y="243"/>
                    </a:cubicBezTo>
                    <a:cubicBezTo>
                      <a:pt x="260" y="262"/>
                      <a:pt x="267" y="248"/>
                      <a:pt x="267" y="248"/>
                    </a:cubicBezTo>
                    <a:cubicBezTo>
                      <a:pt x="263" y="246"/>
                      <a:pt x="252" y="244"/>
                      <a:pt x="247" y="236"/>
                    </a:cubicBezTo>
                    <a:cubicBezTo>
                      <a:pt x="260" y="243"/>
                      <a:pt x="275" y="241"/>
                      <a:pt x="281" y="231"/>
                    </a:cubicBezTo>
                    <a:cubicBezTo>
                      <a:pt x="288" y="221"/>
                      <a:pt x="282" y="205"/>
                      <a:pt x="269" y="19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69" name="Freeform 82"/>
              <p:cNvSpPr>
                <a:spLocks/>
              </p:cNvSpPr>
              <p:nvPr/>
            </p:nvSpPr>
            <p:spPr bwMode="auto">
              <a:xfrm>
                <a:off x="8909121" y="6535870"/>
                <a:ext cx="62164" cy="32276"/>
              </a:xfrm>
              <a:custGeom>
                <a:avLst/>
                <a:gdLst>
                  <a:gd name="T0" fmla="*/ 96 w 125"/>
                  <a:gd name="T1" fmla="*/ 65 h 65"/>
                  <a:gd name="T2" fmla="*/ 125 w 125"/>
                  <a:gd name="T3" fmla="*/ 23 h 65"/>
                  <a:gd name="T4" fmla="*/ 81 w 125"/>
                  <a:gd name="T5" fmla="*/ 40 h 65"/>
                  <a:gd name="T6" fmla="*/ 64 w 125"/>
                  <a:gd name="T7" fmla="*/ 0 h 65"/>
                  <a:gd name="T8" fmla="*/ 48 w 125"/>
                  <a:gd name="T9" fmla="*/ 40 h 65"/>
                  <a:gd name="T10" fmla="*/ 0 w 125"/>
                  <a:gd name="T11" fmla="*/ 23 h 65"/>
                  <a:gd name="T12" fmla="*/ 31 w 125"/>
                  <a:gd name="T13" fmla="*/ 65 h 65"/>
                  <a:gd name="T14" fmla="*/ 96 w 125"/>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65">
                    <a:moveTo>
                      <a:pt x="96" y="65"/>
                    </a:moveTo>
                    <a:lnTo>
                      <a:pt x="125" y="23"/>
                    </a:lnTo>
                    <a:lnTo>
                      <a:pt x="81" y="40"/>
                    </a:lnTo>
                    <a:lnTo>
                      <a:pt x="64" y="0"/>
                    </a:lnTo>
                    <a:lnTo>
                      <a:pt x="48" y="40"/>
                    </a:lnTo>
                    <a:lnTo>
                      <a:pt x="0" y="23"/>
                    </a:lnTo>
                    <a:lnTo>
                      <a:pt x="31" y="65"/>
                    </a:lnTo>
                    <a:lnTo>
                      <a:pt x="96" y="6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70" name="Freeform 83"/>
              <p:cNvSpPr>
                <a:spLocks/>
              </p:cNvSpPr>
              <p:nvPr/>
            </p:nvSpPr>
            <p:spPr bwMode="auto">
              <a:xfrm>
                <a:off x="8697264" y="6705194"/>
                <a:ext cx="28844" cy="46179"/>
              </a:xfrm>
              <a:custGeom>
                <a:avLst/>
                <a:gdLst>
                  <a:gd name="T0" fmla="*/ 24 w 24"/>
                  <a:gd name="T1" fmla="*/ 21 h 40"/>
                  <a:gd name="T2" fmla="*/ 10 w 24"/>
                  <a:gd name="T3" fmla="*/ 1 h 40"/>
                  <a:gd name="T4" fmla="*/ 1 w 24"/>
                  <a:gd name="T5" fmla="*/ 23 h 40"/>
                  <a:gd name="T6" fmla="*/ 13 w 24"/>
                  <a:gd name="T7" fmla="*/ 39 h 40"/>
                  <a:gd name="T8" fmla="*/ 24 w 24"/>
                  <a:gd name="T9" fmla="*/ 21 h 40"/>
                </a:gdLst>
                <a:ahLst/>
                <a:cxnLst>
                  <a:cxn ang="0">
                    <a:pos x="T0" y="T1"/>
                  </a:cxn>
                  <a:cxn ang="0">
                    <a:pos x="T2" y="T3"/>
                  </a:cxn>
                  <a:cxn ang="0">
                    <a:pos x="T4" y="T5"/>
                  </a:cxn>
                  <a:cxn ang="0">
                    <a:pos x="T6" y="T7"/>
                  </a:cxn>
                  <a:cxn ang="0">
                    <a:pos x="T8" y="T9"/>
                  </a:cxn>
                </a:cxnLst>
                <a:rect l="0" t="0" r="r" b="b"/>
                <a:pathLst>
                  <a:path w="24" h="40">
                    <a:moveTo>
                      <a:pt x="24" y="21"/>
                    </a:moveTo>
                    <a:cubicBezTo>
                      <a:pt x="23" y="9"/>
                      <a:pt x="16" y="0"/>
                      <a:pt x="10" y="1"/>
                    </a:cubicBezTo>
                    <a:cubicBezTo>
                      <a:pt x="5" y="2"/>
                      <a:pt x="0" y="11"/>
                      <a:pt x="1" y="23"/>
                    </a:cubicBezTo>
                    <a:cubicBezTo>
                      <a:pt x="2" y="34"/>
                      <a:pt x="8" y="40"/>
                      <a:pt x="13" y="39"/>
                    </a:cubicBezTo>
                    <a:cubicBezTo>
                      <a:pt x="19" y="38"/>
                      <a:pt x="24" y="32"/>
                      <a:pt x="24" y="2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71" name="Freeform 84"/>
              <p:cNvSpPr>
                <a:spLocks/>
              </p:cNvSpPr>
              <p:nvPr/>
            </p:nvSpPr>
            <p:spPr bwMode="auto">
              <a:xfrm>
                <a:off x="9140870" y="6898849"/>
                <a:ext cx="39288" cy="42703"/>
              </a:xfrm>
              <a:custGeom>
                <a:avLst/>
                <a:gdLst>
                  <a:gd name="T0" fmla="*/ 28 w 33"/>
                  <a:gd name="T1" fmla="*/ 3 h 37"/>
                  <a:gd name="T2" fmla="*/ 7 w 33"/>
                  <a:gd name="T3" fmla="*/ 14 h 37"/>
                  <a:gd name="T4" fmla="*/ 7 w 33"/>
                  <a:gd name="T5" fmla="*/ 35 h 37"/>
                  <a:gd name="T6" fmla="*/ 26 w 33"/>
                  <a:gd name="T7" fmla="*/ 26 h 37"/>
                  <a:gd name="T8" fmla="*/ 28 w 33"/>
                  <a:gd name="T9" fmla="*/ 3 h 37"/>
                </a:gdLst>
                <a:ahLst/>
                <a:cxnLst>
                  <a:cxn ang="0">
                    <a:pos x="T0" y="T1"/>
                  </a:cxn>
                  <a:cxn ang="0">
                    <a:pos x="T2" y="T3"/>
                  </a:cxn>
                  <a:cxn ang="0">
                    <a:pos x="T4" y="T5"/>
                  </a:cxn>
                  <a:cxn ang="0">
                    <a:pos x="T6" y="T7"/>
                  </a:cxn>
                  <a:cxn ang="0">
                    <a:pos x="T8" y="T9"/>
                  </a:cxn>
                </a:cxnLst>
                <a:rect l="0" t="0" r="r" b="b"/>
                <a:pathLst>
                  <a:path w="33" h="37">
                    <a:moveTo>
                      <a:pt x="28" y="3"/>
                    </a:moveTo>
                    <a:cubicBezTo>
                      <a:pt x="23" y="0"/>
                      <a:pt x="14" y="5"/>
                      <a:pt x="7" y="14"/>
                    </a:cubicBezTo>
                    <a:cubicBezTo>
                      <a:pt x="0" y="23"/>
                      <a:pt x="2" y="32"/>
                      <a:pt x="7" y="35"/>
                    </a:cubicBezTo>
                    <a:cubicBezTo>
                      <a:pt x="12" y="37"/>
                      <a:pt x="20" y="35"/>
                      <a:pt x="26" y="26"/>
                    </a:cubicBezTo>
                    <a:cubicBezTo>
                      <a:pt x="33" y="16"/>
                      <a:pt x="33" y="6"/>
                      <a:pt x="28" y="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72" name="Freeform 85"/>
              <p:cNvSpPr>
                <a:spLocks/>
              </p:cNvSpPr>
              <p:nvPr/>
            </p:nvSpPr>
            <p:spPr bwMode="auto">
              <a:xfrm>
                <a:off x="8983221" y="6475291"/>
                <a:ext cx="47742" cy="26814"/>
              </a:xfrm>
              <a:custGeom>
                <a:avLst/>
                <a:gdLst>
                  <a:gd name="T0" fmla="*/ 39 w 40"/>
                  <a:gd name="T1" fmla="*/ 12 h 23"/>
                  <a:gd name="T2" fmla="*/ 22 w 40"/>
                  <a:gd name="T3" fmla="*/ 0 h 23"/>
                  <a:gd name="T4" fmla="*/ 0 w 40"/>
                  <a:gd name="T5" fmla="*/ 12 h 23"/>
                  <a:gd name="T6" fmla="*/ 21 w 40"/>
                  <a:gd name="T7" fmla="*/ 23 h 23"/>
                  <a:gd name="T8" fmla="*/ 39 w 40"/>
                  <a:gd name="T9" fmla="*/ 12 h 23"/>
                </a:gdLst>
                <a:ahLst/>
                <a:cxnLst>
                  <a:cxn ang="0">
                    <a:pos x="T0" y="T1"/>
                  </a:cxn>
                  <a:cxn ang="0">
                    <a:pos x="T2" y="T3"/>
                  </a:cxn>
                  <a:cxn ang="0">
                    <a:pos x="T4" y="T5"/>
                  </a:cxn>
                  <a:cxn ang="0">
                    <a:pos x="T6" y="T7"/>
                  </a:cxn>
                  <a:cxn ang="0">
                    <a:pos x="T8" y="T9"/>
                  </a:cxn>
                </a:cxnLst>
                <a:rect l="0" t="0" r="r" b="b"/>
                <a:pathLst>
                  <a:path w="40" h="23">
                    <a:moveTo>
                      <a:pt x="39" y="12"/>
                    </a:moveTo>
                    <a:cubicBezTo>
                      <a:pt x="39" y="7"/>
                      <a:pt x="33" y="1"/>
                      <a:pt x="22" y="0"/>
                    </a:cubicBezTo>
                    <a:cubicBezTo>
                      <a:pt x="10" y="0"/>
                      <a:pt x="0" y="6"/>
                      <a:pt x="0" y="12"/>
                    </a:cubicBezTo>
                    <a:cubicBezTo>
                      <a:pt x="1" y="17"/>
                      <a:pt x="10" y="22"/>
                      <a:pt x="21" y="23"/>
                    </a:cubicBezTo>
                    <a:cubicBezTo>
                      <a:pt x="33" y="23"/>
                      <a:pt x="40" y="18"/>
                      <a:pt x="39" y="1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73" name="Freeform 86"/>
              <p:cNvSpPr>
                <a:spLocks/>
              </p:cNvSpPr>
              <p:nvPr/>
            </p:nvSpPr>
            <p:spPr bwMode="auto">
              <a:xfrm>
                <a:off x="8705719" y="6898849"/>
                <a:ext cx="38293" cy="42703"/>
              </a:xfrm>
              <a:custGeom>
                <a:avLst/>
                <a:gdLst>
                  <a:gd name="T0" fmla="*/ 26 w 32"/>
                  <a:gd name="T1" fmla="*/ 14 h 37"/>
                  <a:gd name="T2" fmla="*/ 5 w 32"/>
                  <a:gd name="T3" fmla="*/ 3 h 37"/>
                  <a:gd name="T4" fmla="*/ 7 w 32"/>
                  <a:gd name="T5" fmla="*/ 26 h 37"/>
                  <a:gd name="T6" fmla="*/ 26 w 32"/>
                  <a:gd name="T7" fmla="*/ 35 h 37"/>
                  <a:gd name="T8" fmla="*/ 26 w 32"/>
                  <a:gd name="T9" fmla="*/ 14 h 37"/>
                </a:gdLst>
                <a:ahLst/>
                <a:cxnLst>
                  <a:cxn ang="0">
                    <a:pos x="T0" y="T1"/>
                  </a:cxn>
                  <a:cxn ang="0">
                    <a:pos x="T2" y="T3"/>
                  </a:cxn>
                  <a:cxn ang="0">
                    <a:pos x="T4" y="T5"/>
                  </a:cxn>
                  <a:cxn ang="0">
                    <a:pos x="T6" y="T7"/>
                  </a:cxn>
                  <a:cxn ang="0">
                    <a:pos x="T8" y="T9"/>
                  </a:cxn>
                </a:cxnLst>
                <a:rect l="0" t="0" r="r" b="b"/>
                <a:pathLst>
                  <a:path w="32" h="37">
                    <a:moveTo>
                      <a:pt x="26" y="14"/>
                    </a:moveTo>
                    <a:cubicBezTo>
                      <a:pt x="19" y="5"/>
                      <a:pt x="10" y="0"/>
                      <a:pt x="5" y="3"/>
                    </a:cubicBezTo>
                    <a:cubicBezTo>
                      <a:pt x="0" y="6"/>
                      <a:pt x="0" y="16"/>
                      <a:pt x="7" y="26"/>
                    </a:cubicBezTo>
                    <a:cubicBezTo>
                      <a:pt x="13" y="35"/>
                      <a:pt x="21" y="37"/>
                      <a:pt x="26" y="35"/>
                    </a:cubicBezTo>
                    <a:cubicBezTo>
                      <a:pt x="31" y="32"/>
                      <a:pt x="32" y="23"/>
                      <a:pt x="26" y="1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74" name="Freeform 87"/>
              <p:cNvSpPr>
                <a:spLocks/>
              </p:cNvSpPr>
              <p:nvPr/>
            </p:nvSpPr>
            <p:spPr bwMode="auto">
              <a:xfrm>
                <a:off x="8881271" y="6979787"/>
                <a:ext cx="50229" cy="29297"/>
              </a:xfrm>
              <a:custGeom>
                <a:avLst/>
                <a:gdLst>
                  <a:gd name="T0" fmla="*/ 25 w 42"/>
                  <a:gd name="T1" fmla="*/ 1 h 25"/>
                  <a:gd name="T2" fmla="*/ 2 w 42"/>
                  <a:gd name="T3" fmla="*/ 8 h 25"/>
                  <a:gd name="T4" fmla="*/ 20 w 42"/>
                  <a:gd name="T5" fmla="*/ 23 h 25"/>
                  <a:gd name="T6" fmla="*/ 40 w 42"/>
                  <a:gd name="T7" fmla="*/ 15 h 25"/>
                  <a:gd name="T8" fmla="*/ 25 w 42"/>
                  <a:gd name="T9" fmla="*/ 1 h 25"/>
                </a:gdLst>
                <a:ahLst/>
                <a:cxnLst>
                  <a:cxn ang="0">
                    <a:pos x="T0" y="T1"/>
                  </a:cxn>
                  <a:cxn ang="0">
                    <a:pos x="T2" y="T3"/>
                  </a:cxn>
                  <a:cxn ang="0">
                    <a:pos x="T4" y="T5"/>
                  </a:cxn>
                  <a:cxn ang="0">
                    <a:pos x="T6" y="T7"/>
                  </a:cxn>
                  <a:cxn ang="0">
                    <a:pos x="T8" y="T9"/>
                  </a:cxn>
                </a:cxnLst>
                <a:rect l="0" t="0" r="r" b="b"/>
                <a:pathLst>
                  <a:path w="42" h="25">
                    <a:moveTo>
                      <a:pt x="25" y="1"/>
                    </a:moveTo>
                    <a:cubicBezTo>
                      <a:pt x="13" y="0"/>
                      <a:pt x="3" y="2"/>
                      <a:pt x="2" y="8"/>
                    </a:cubicBezTo>
                    <a:cubicBezTo>
                      <a:pt x="0" y="13"/>
                      <a:pt x="8" y="21"/>
                      <a:pt x="20" y="23"/>
                    </a:cubicBezTo>
                    <a:cubicBezTo>
                      <a:pt x="31" y="25"/>
                      <a:pt x="39" y="21"/>
                      <a:pt x="40" y="15"/>
                    </a:cubicBezTo>
                    <a:cubicBezTo>
                      <a:pt x="42" y="10"/>
                      <a:pt x="37" y="4"/>
                      <a:pt x="25" y="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75" name="Freeform 88"/>
              <p:cNvSpPr>
                <a:spLocks noEditPoints="1"/>
              </p:cNvSpPr>
              <p:nvPr/>
            </p:nvSpPr>
            <p:spPr bwMode="auto">
              <a:xfrm>
                <a:off x="8656485" y="6414215"/>
                <a:ext cx="569426" cy="644524"/>
              </a:xfrm>
              <a:custGeom>
                <a:avLst/>
                <a:gdLst>
                  <a:gd name="T0" fmla="*/ 426 w 476"/>
                  <a:gd name="T1" fmla="*/ 299 h 556"/>
                  <a:gd name="T2" fmla="*/ 460 w 476"/>
                  <a:gd name="T3" fmla="*/ 273 h 556"/>
                  <a:gd name="T4" fmla="*/ 441 w 476"/>
                  <a:gd name="T5" fmla="*/ 324 h 556"/>
                  <a:gd name="T6" fmla="*/ 439 w 476"/>
                  <a:gd name="T7" fmla="*/ 419 h 556"/>
                  <a:gd name="T8" fmla="*/ 446 w 476"/>
                  <a:gd name="T9" fmla="*/ 402 h 556"/>
                  <a:gd name="T10" fmla="*/ 413 w 476"/>
                  <a:gd name="T11" fmla="*/ 455 h 556"/>
                  <a:gd name="T12" fmla="*/ 411 w 476"/>
                  <a:gd name="T13" fmla="*/ 489 h 556"/>
                  <a:gd name="T14" fmla="*/ 388 w 476"/>
                  <a:gd name="T15" fmla="*/ 471 h 556"/>
                  <a:gd name="T16" fmla="*/ 434 w 476"/>
                  <a:gd name="T17" fmla="*/ 420 h 556"/>
                  <a:gd name="T18" fmla="*/ 81 w 476"/>
                  <a:gd name="T19" fmla="*/ 97 h 556"/>
                  <a:gd name="T20" fmla="*/ 238 w 476"/>
                  <a:gd name="T21" fmla="*/ 468 h 556"/>
                  <a:gd name="T22" fmla="*/ 262 w 476"/>
                  <a:gd name="T23" fmla="*/ 511 h 556"/>
                  <a:gd name="T24" fmla="*/ 204 w 476"/>
                  <a:gd name="T25" fmla="*/ 525 h 556"/>
                  <a:gd name="T26" fmla="*/ 239 w 476"/>
                  <a:gd name="T27" fmla="*/ 503 h 556"/>
                  <a:gd name="T28" fmla="*/ 176 w 476"/>
                  <a:gd name="T29" fmla="*/ 507 h 556"/>
                  <a:gd name="T30" fmla="*/ 180 w 476"/>
                  <a:gd name="T31" fmla="*/ 479 h 556"/>
                  <a:gd name="T32" fmla="*/ 101 w 476"/>
                  <a:gd name="T33" fmla="*/ 489 h 556"/>
                  <a:gd name="T34" fmla="*/ 68 w 476"/>
                  <a:gd name="T35" fmla="*/ 463 h 556"/>
                  <a:gd name="T36" fmla="*/ 79 w 476"/>
                  <a:gd name="T37" fmla="*/ 423 h 556"/>
                  <a:gd name="T38" fmla="*/ 121 w 476"/>
                  <a:gd name="T39" fmla="*/ 507 h 556"/>
                  <a:gd name="T40" fmla="*/ 33 w 476"/>
                  <a:gd name="T41" fmla="*/ 402 h 556"/>
                  <a:gd name="T42" fmla="*/ 40 w 476"/>
                  <a:gd name="T43" fmla="*/ 419 h 556"/>
                  <a:gd name="T44" fmla="*/ 40 w 476"/>
                  <a:gd name="T45" fmla="*/ 318 h 556"/>
                  <a:gd name="T46" fmla="*/ 44 w 476"/>
                  <a:gd name="T47" fmla="*/ 251 h 556"/>
                  <a:gd name="T48" fmla="*/ 48 w 476"/>
                  <a:gd name="T49" fmla="*/ 357 h 556"/>
                  <a:gd name="T50" fmla="*/ 58 w 476"/>
                  <a:gd name="T51" fmla="*/ 239 h 556"/>
                  <a:gd name="T52" fmla="*/ 28 w 476"/>
                  <a:gd name="T53" fmla="*/ 240 h 556"/>
                  <a:gd name="T54" fmla="*/ 45 w 476"/>
                  <a:gd name="T55" fmla="*/ 80 h 556"/>
                  <a:gd name="T56" fmla="*/ 49 w 476"/>
                  <a:gd name="T57" fmla="*/ 146 h 556"/>
                  <a:gd name="T58" fmla="*/ 19 w 476"/>
                  <a:gd name="T59" fmla="*/ 148 h 556"/>
                  <a:gd name="T60" fmla="*/ 38 w 476"/>
                  <a:gd name="T61" fmla="*/ 120 h 556"/>
                  <a:gd name="T62" fmla="*/ 49 w 476"/>
                  <a:gd name="T63" fmla="*/ 67 h 556"/>
                  <a:gd name="T64" fmla="*/ 31 w 476"/>
                  <a:gd name="T65" fmla="*/ 69 h 556"/>
                  <a:gd name="T66" fmla="*/ 118 w 476"/>
                  <a:gd name="T67" fmla="*/ 56 h 556"/>
                  <a:gd name="T68" fmla="*/ 163 w 476"/>
                  <a:gd name="T69" fmla="*/ 42 h 556"/>
                  <a:gd name="T70" fmla="*/ 164 w 476"/>
                  <a:gd name="T71" fmla="*/ 66 h 556"/>
                  <a:gd name="T72" fmla="*/ 97 w 476"/>
                  <a:gd name="T73" fmla="*/ 70 h 556"/>
                  <a:gd name="T74" fmla="*/ 229 w 476"/>
                  <a:gd name="T75" fmla="*/ 65 h 556"/>
                  <a:gd name="T76" fmla="*/ 209 w 476"/>
                  <a:gd name="T77" fmla="*/ 61 h 556"/>
                  <a:gd name="T78" fmla="*/ 269 w 476"/>
                  <a:gd name="T79" fmla="*/ 68 h 556"/>
                  <a:gd name="T80" fmla="*/ 260 w 476"/>
                  <a:gd name="T81" fmla="*/ 61 h 556"/>
                  <a:gd name="T82" fmla="*/ 352 w 476"/>
                  <a:gd name="T83" fmla="*/ 71 h 556"/>
                  <a:gd name="T84" fmla="*/ 381 w 476"/>
                  <a:gd name="T85" fmla="*/ 70 h 556"/>
                  <a:gd name="T86" fmla="*/ 314 w 476"/>
                  <a:gd name="T87" fmla="*/ 66 h 556"/>
                  <a:gd name="T88" fmla="*/ 450 w 476"/>
                  <a:gd name="T89" fmla="*/ 242 h 556"/>
                  <a:gd name="T90" fmla="*/ 432 w 476"/>
                  <a:gd name="T91" fmla="*/ 239 h 556"/>
                  <a:gd name="T92" fmla="*/ 463 w 476"/>
                  <a:gd name="T93" fmla="*/ 98 h 556"/>
                  <a:gd name="T94" fmla="*/ 441 w 476"/>
                  <a:gd name="T95" fmla="*/ 152 h 556"/>
                  <a:gd name="T96" fmla="*/ 429 w 476"/>
                  <a:gd name="T97" fmla="*/ 192 h 556"/>
                  <a:gd name="T98" fmla="*/ 410 w 476"/>
                  <a:gd name="T99" fmla="*/ 101 h 556"/>
                  <a:gd name="T100" fmla="*/ 448 w 476"/>
                  <a:gd name="T101" fmla="*/ 67 h 556"/>
                  <a:gd name="T102" fmla="*/ 419 w 476"/>
                  <a:gd name="T103" fmla="*/ 69 h 556"/>
                  <a:gd name="T104" fmla="*/ 96 w 476"/>
                  <a:gd name="T105" fmla="*/ 521 h 556"/>
                  <a:gd name="T106" fmla="*/ 238 w 476"/>
                  <a:gd name="T107" fmla="*/ 1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6" h="556">
                    <a:moveTo>
                      <a:pt x="460" y="323"/>
                    </a:moveTo>
                    <a:cubicBezTo>
                      <a:pt x="456" y="327"/>
                      <a:pt x="449" y="329"/>
                      <a:pt x="443" y="329"/>
                    </a:cubicBezTo>
                    <a:cubicBezTo>
                      <a:pt x="446" y="342"/>
                      <a:pt x="444" y="357"/>
                      <a:pt x="440" y="364"/>
                    </a:cubicBezTo>
                    <a:cubicBezTo>
                      <a:pt x="430" y="357"/>
                      <a:pt x="430" y="357"/>
                      <a:pt x="430" y="357"/>
                    </a:cubicBezTo>
                    <a:cubicBezTo>
                      <a:pt x="445" y="328"/>
                      <a:pt x="425" y="317"/>
                      <a:pt x="426" y="299"/>
                    </a:cubicBezTo>
                    <a:cubicBezTo>
                      <a:pt x="405" y="304"/>
                      <a:pt x="407" y="290"/>
                      <a:pt x="407" y="290"/>
                    </a:cubicBezTo>
                    <a:cubicBezTo>
                      <a:pt x="412" y="291"/>
                      <a:pt x="421" y="295"/>
                      <a:pt x="430" y="291"/>
                    </a:cubicBezTo>
                    <a:cubicBezTo>
                      <a:pt x="416" y="290"/>
                      <a:pt x="406" y="280"/>
                      <a:pt x="406" y="270"/>
                    </a:cubicBezTo>
                    <a:cubicBezTo>
                      <a:pt x="407" y="258"/>
                      <a:pt x="420" y="250"/>
                      <a:pt x="435" y="251"/>
                    </a:cubicBezTo>
                    <a:cubicBezTo>
                      <a:pt x="449" y="252"/>
                      <a:pt x="460" y="262"/>
                      <a:pt x="460" y="273"/>
                    </a:cubicBezTo>
                    <a:cubicBezTo>
                      <a:pt x="458" y="284"/>
                      <a:pt x="447" y="292"/>
                      <a:pt x="433" y="291"/>
                    </a:cubicBezTo>
                    <a:cubicBezTo>
                      <a:pt x="439" y="297"/>
                      <a:pt x="455" y="294"/>
                      <a:pt x="455" y="294"/>
                    </a:cubicBezTo>
                    <a:cubicBezTo>
                      <a:pt x="453" y="305"/>
                      <a:pt x="440" y="302"/>
                      <a:pt x="434" y="300"/>
                    </a:cubicBezTo>
                    <a:cubicBezTo>
                      <a:pt x="433" y="304"/>
                      <a:pt x="434" y="308"/>
                      <a:pt x="439" y="318"/>
                    </a:cubicBezTo>
                    <a:cubicBezTo>
                      <a:pt x="440" y="320"/>
                      <a:pt x="441" y="322"/>
                      <a:pt x="441" y="324"/>
                    </a:cubicBezTo>
                    <a:cubicBezTo>
                      <a:pt x="442" y="320"/>
                      <a:pt x="444" y="316"/>
                      <a:pt x="447" y="313"/>
                    </a:cubicBezTo>
                    <a:cubicBezTo>
                      <a:pt x="452" y="309"/>
                      <a:pt x="459" y="306"/>
                      <a:pt x="466" y="307"/>
                    </a:cubicBezTo>
                    <a:cubicBezTo>
                      <a:pt x="467" y="312"/>
                      <a:pt x="465" y="318"/>
                      <a:pt x="460" y="323"/>
                    </a:cubicBezTo>
                    <a:moveTo>
                      <a:pt x="451" y="419"/>
                    </a:moveTo>
                    <a:cubicBezTo>
                      <a:pt x="448" y="414"/>
                      <a:pt x="441" y="416"/>
                      <a:pt x="439" y="419"/>
                    </a:cubicBezTo>
                    <a:cubicBezTo>
                      <a:pt x="438" y="420"/>
                      <a:pt x="431" y="416"/>
                      <a:pt x="432" y="415"/>
                    </a:cubicBezTo>
                    <a:cubicBezTo>
                      <a:pt x="434" y="412"/>
                      <a:pt x="433" y="405"/>
                      <a:pt x="427" y="404"/>
                    </a:cubicBezTo>
                    <a:cubicBezTo>
                      <a:pt x="428" y="402"/>
                      <a:pt x="428" y="402"/>
                      <a:pt x="428" y="402"/>
                    </a:cubicBezTo>
                    <a:cubicBezTo>
                      <a:pt x="428" y="402"/>
                      <a:pt x="436" y="402"/>
                      <a:pt x="438" y="408"/>
                    </a:cubicBezTo>
                    <a:cubicBezTo>
                      <a:pt x="438" y="408"/>
                      <a:pt x="444" y="401"/>
                      <a:pt x="446" y="402"/>
                    </a:cubicBezTo>
                    <a:cubicBezTo>
                      <a:pt x="447" y="403"/>
                      <a:pt x="444" y="412"/>
                      <a:pt x="444" y="412"/>
                    </a:cubicBezTo>
                    <a:cubicBezTo>
                      <a:pt x="450" y="410"/>
                      <a:pt x="453" y="418"/>
                      <a:pt x="453" y="418"/>
                    </a:cubicBezTo>
                    <a:lnTo>
                      <a:pt x="451" y="419"/>
                    </a:lnTo>
                    <a:close/>
                    <a:moveTo>
                      <a:pt x="445" y="451"/>
                    </a:moveTo>
                    <a:cubicBezTo>
                      <a:pt x="438" y="460"/>
                      <a:pt x="425" y="462"/>
                      <a:pt x="413" y="455"/>
                    </a:cubicBezTo>
                    <a:cubicBezTo>
                      <a:pt x="418" y="462"/>
                      <a:pt x="427" y="465"/>
                      <a:pt x="431" y="467"/>
                    </a:cubicBezTo>
                    <a:cubicBezTo>
                      <a:pt x="431" y="467"/>
                      <a:pt x="425" y="478"/>
                      <a:pt x="411" y="463"/>
                    </a:cubicBezTo>
                    <a:cubicBezTo>
                      <a:pt x="404" y="472"/>
                      <a:pt x="394" y="475"/>
                      <a:pt x="385" y="482"/>
                    </a:cubicBezTo>
                    <a:cubicBezTo>
                      <a:pt x="388" y="481"/>
                      <a:pt x="390" y="481"/>
                      <a:pt x="393" y="481"/>
                    </a:cubicBezTo>
                    <a:cubicBezTo>
                      <a:pt x="401" y="481"/>
                      <a:pt x="407" y="485"/>
                      <a:pt x="411" y="489"/>
                    </a:cubicBezTo>
                    <a:cubicBezTo>
                      <a:pt x="407" y="493"/>
                      <a:pt x="401" y="496"/>
                      <a:pt x="394" y="496"/>
                    </a:cubicBezTo>
                    <a:cubicBezTo>
                      <a:pt x="388" y="495"/>
                      <a:pt x="382" y="493"/>
                      <a:pt x="378" y="489"/>
                    </a:cubicBezTo>
                    <a:cubicBezTo>
                      <a:pt x="375" y="494"/>
                      <a:pt x="372" y="499"/>
                      <a:pt x="371" y="506"/>
                    </a:cubicBezTo>
                    <a:cubicBezTo>
                      <a:pt x="358" y="507"/>
                      <a:pt x="358" y="507"/>
                      <a:pt x="358" y="507"/>
                    </a:cubicBezTo>
                    <a:cubicBezTo>
                      <a:pt x="361" y="496"/>
                      <a:pt x="373" y="478"/>
                      <a:pt x="388" y="471"/>
                    </a:cubicBezTo>
                    <a:cubicBezTo>
                      <a:pt x="399" y="465"/>
                      <a:pt x="402" y="463"/>
                      <a:pt x="404" y="459"/>
                    </a:cubicBezTo>
                    <a:cubicBezTo>
                      <a:pt x="398" y="457"/>
                      <a:pt x="385" y="452"/>
                      <a:pt x="390" y="443"/>
                    </a:cubicBezTo>
                    <a:cubicBezTo>
                      <a:pt x="390" y="443"/>
                      <a:pt x="401" y="453"/>
                      <a:pt x="410" y="453"/>
                    </a:cubicBezTo>
                    <a:cubicBezTo>
                      <a:pt x="398" y="445"/>
                      <a:pt x="394" y="432"/>
                      <a:pt x="401" y="423"/>
                    </a:cubicBezTo>
                    <a:cubicBezTo>
                      <a:pt x="407" y="413"/>
                      <a:pt x="422" y="412"/>
                      <a:pt x="434" y="420"/>
                    </a:cubicBezTo>
                    <a:cubicBezTo>
                      <a:pt x="446" y="427"/>
                      <a:pt x="451" y="441"/>
                      <a:pt x="445" y="451"/>
                    </a:cubicBezTo>
                    <a:moveTo>
                      <a:pt x="238" y="468"/>
                    </a:moveTo>
                    <a:cubicBezTo>
                      <a:pt x="207" y="449"/>
                      <a:pt x="178" y="446"/>
                      <a:pt x="143" y="446"/>
                    </a:cubicBezTo>
                    <a:cubicBezTo>
                      <a:pt x="107" y="446"/>
                      <a:pt x="81" y="418"/>
                      <a:pt x="81" y="384"/>
                    </a:cubicBezTo>
                    <a:cubicBezTo>
                      <a:pt x="81" y="97"/>
                      <a:pt x="81" y="97"/>
                      <a:pt x="81" y="97"/>
                    </a:cubicBezTo>
                    <a:cubicBezTo>
                      <a:pt x="119" y="117"/>
                      <a:pt x="203" y="103"/>
                      <a:pt x="240" y="84"/>
                    </a:cubicBezTo>
                    <a:cubicBezTo>
                      <a:pt x="277" y="104"/>
                      <a:pt x="360" y="117"/>
                      <a:pt x="398" y="97"/>
                    </a:cubicBezTo>
                    <a:cubicBezTo>
                      <a:pt x="398" y="384"/>
                      <a:pt x="398" y="384"/>
                      <a:pt x="398" y="384"/>
                    </a:cubicBezTo>
                    <a:cubicBezTo>
                      <a:pt x="398" y="418"/>
                      <a:pt x="367" y="446"/>
                      <a:pt x="331" y="446"/>
                    </a:cubicBezTo>
                    <a:cubicBezTo>
                      <a:pt x="297" y="446"/>
                      <a:pt x="268" y="450"/>
                      <a:pt x="238" y="468"/>
                    </a:cubicBezTo>
                    <a:moveTo>
                      <a:pt x="297" y="514"/>
                    </a:moveTo>
                    <a:cubicBezTo>
                      <a:pt x="290" y="510"/>
                      <a:pt x="285" y="508"/>
                      <a:pt x="279" y="507"/>
                    </a:cubicBezTo>
                    <a:cubicBezTo>
                      <a:pt x="279" y="512"/>
                      <a:pt x="277" y="518"/>
                      <a:pt x="273" y="522"/>
                    </a:cubicBezTo>
                    <a:cubicBezTo>
                      <a:pt x="268" y="527"/>
                      <a:pt x="262" y="530"/>
                      <a:pt x="256" y="530"/>
                    </a:cubicBezTo>
                    <a:cubicBezTo>
                      <a:pt x="256" y="523"/>
                      <a:pt x="258" y="516"/>
                      <a:pt x="262" y="511"/>
                    </a:cubicBezTo>
                    <a:cubicBezTo>
                      <a:pt x="264" y="509"/>
                      <a:pt x="266" y="508"/>
                      <a:pt x="269" y="507"/>
                    </a:cubicBezTo>
                    <a:cubicBezTo>
                      <a:pt x="258" y="508"/>
                      <a:pt x="248" y="513"/>
                      <a:pt x="237" y="511"/>
                    </a:cubicBezTo>
                    <a:cubicBezTo>
                      <a:pt x="239" y="531"/>
                      <a:pt x="225" y="527"/>
                      <a:pt x="225" y="527"/>
                    </a:cubicBezTo>
                    <a:cubicBezTo>
                      <a:pt x="226" y="522"/>
                      <a:pt x="232" y="514"/>
                      <a:pt x="229" y="506"/>
                    </a:cubicBezTo>
                    <a:cubicBezTo>
                      <a:pt x="226" y="519"/>
                      <a:pt x="215" y="527"/>
                      <a:pt x="204" y="525"/>
                    </a:cubicBezTo>
                    <a:cubicBezTo>
                      <a:pt x="193" y="522"/>
                      <a:pt x="186" y="509"/>
                      <a:pt x="188" y="496"/>
                    </a:cubicBezTo>
                    <a:cubicBezTo>
                      <a:pt x="191" y="482"/>
                      <a:pt x="203" y="472"/>
                      <a:pt x="215" y="475"/>
                    </a:cubicBezTo>
                    <a:cubicBezTo>
                      <a:pt x="225" y="477"/>
                      <a:pt x="232" y="489"/>
                      <a:pt x="230" y="502"/>
                    </a:cubicBezTo>
                    <a:cubicBezTo>
                      <a:pt x="236" y="497"/>
                      <a:pt x="236" y="482"/>
                      <a:pt x="236" y="482"/>
                    </a:cubicBezTo>
                    <a:cubicBezTo>
                      <a:pt x="247" y="485"/>
                      <a:pt x="242" y="497"/>
                      <a:pt x="239" y="503"/>
                    </a:cubicBezTo>
                    <a:cubicBezTo>
                      <a:pt x="243" y="504"/>
                      <a:pt x="247" y="504"/>
                      <a:pt x="258" y="501"/>
                    </a:cubicBezTo>
                    <a:cubicBezTo>
                      <a:pt x="275" y="496"/>
                      <a:pt x="297" y="500"/>
                      <a:pt x="307" y="506"/>
                    </a:cubicBezTo>
                    <a:lnTo>
                      <a:pt x="297" y="514"/>
                    </a:lnTo>
                    <a:close/>
                    <a:moveTo>
                      <a:pt x="185" y="498"/>
                    </a:moveTo>
                    <a:cubicBezTo>
                      <a:pt x="181" y="497"/>
                      <a:pt x="175" y="501"/>
                      <a:pt x="176" y="507"/>
                    </a:cubicBezTo>
                    <a:cubicBezTo>
                      <a:pt x="174" y="507"/>
                      <a:pt x="174" y="507"/>
                      <a:pt x="174" y="507"/>
                    </a:cubicBezTo>
                    <a:cubicBezTo>
                      <a:pt x="174" y="507"/>
                      <a:pt x="171" y="500"/>
                      <a:pt x="176" y="496"/>
                    </a:cubicBezTo>
                    <a:cubicBezTo>
                      <a:pt x="176" y="496"/>
                      <a:pt x="166" y="492"/>
                      <a:pt x="167" y="490"/>
                    </a:cubicBezTo>
                    <a:cubicBezTo>
                      <a:pt x="167" y="489"/>
                      <a:pt x="177" y="489"/>
                      <a:pt x="177" y="489"/>
                    </a:cubicBezTo>
                    <a:cubicBezTo>
                      <a:pt x="174" y="484"/>
                      <a:pt x="180" y="479"/>
                      <a:pt x="180" y="479"/>
                    </a:cubicBezTo>
                    <a:cubicBezTo>
                      <a:pt x="182" y="480"/>
                      <a:pt x="182" y="480"/>
                      <a:pt x="182" y="480"/>
                    </a:cubicBezTo>
                    <a:cubicBezTo>
                      <a:pt x="178" y="485"/>
                      <a:pt x="183" y="490"/>
                      <a:pt x="186" y="491"/>
                    </a:cubicBezTo>
                    <a:cubicBezTo>
                      <a:pt x="188" y="492"/>
                      <a:pt x="186" y="499"/>
                      <a:pt x="185" y="498"/>
                    </a:cubicBezTo>
                    <a:moveTo>
                      <a:pt x="108" y="506"/>
                    </a:moveTo>
                    <a:cubicBezTo>
                      <a:pt x="107" y="499"/>
                      <a:pt x="104" y="494"/>
                      <a:pt x="101" y="489"/>
                    </a:cubicBezTo>
                    <a:cubicBezTo>
                      <a:pt x="97" y="493"/>
                      <a:pt x="91" y="495"/>
                      <a:pt x="85" y="496"/>
                    </a:cubicBezTo>
                    <a:cubicBezTo>
                      <a:pt x="78" y="496"/>
                      <a:pt x="71" y="493"/>
                      <a:pt x="68" y="489"/>
                    </a:cubicBezTo>
                    <a:cubicBezTo>
                      <a:pt x="72" y="485"/>
                      <a:pt x="79" y="481"/>
                      <a:pt x="86" y="481"/>
                    </a:cubicBezTo>
                    <a:cubicBezTo>
                      <a:pt x="89" y="481"/>
                      <a:pt x="91" y="481"/>
                      <a:pt x="94" y="482"/>
                    </a:cubicBezTo>
                    <a:cubicBezTo>
                      <a:pt x="85" y="475"/>
                      <a:pt x="75" y="472"/>
                      <a:pt x="68" y="463"/>
                    </a:cubicBezTo>
                    <a:cubicBezTo>
                      <a:pt x="55" y="478"/>
                      <a:pt x="48" y="467"/>
                      <a:pt x="48" y="467"/>
                    </a:cubicBezTo>
                    <a:cubicBezTo>
                      <a:pt x="52" y="465"/>
                      <a:pt x="62" y="462"/>
                      <a:pt x="67" y="454"/>
                    </a:cubicBezTo>
                    <a:cubicBezTo>
                      <a:pt x="55" y="462"/>
                      <a:pt x="41" y="460"/>
                      <a:pt x="34" y="451"/>
                    </a:cubicBezTo>
                    <a:cubicBezTo>
                      <a:pt x="28" y="441"/>
                      <a:pt x="33" y="427"/>
                      <a:pt x="45" y="420"/>
                    </a:cubicBezTo>
                    <a:cubicBezTo>
                      <a:pt x="57" y="412"/>
                      <a:pt x="72" y="413"/>
                      <a:pt x="79" y="423"/>
                    </a:cubicBezTo>
                    <a:cubicBezTo>
                      <a:pt x="85" y="432"/>
                      <a:pt x="81" y="445"/>
                      <a:pt x="69" y="453"/>
                    </a:cubicBezTo>
                    <a:cubicBezTo>
                      <a:pt x="77" y="454"/>
                      <a:pt x="89" y="443"/>
                      <a:pt x="89" y="443"/>
                    </a:cubicBezTo>
                    <a:cubicBezTo>
                      <a:pt x="94" y="452"/>
                      <a:pt x="82" y="457"/>
                      <a:pt x="75" y="459"/>
                    </a:cubicBezTo>
                    <a:cubicBezTo>
                      <a:pt x="77" y="463"/>
                      <a:pt x="80" y="465"/>
                      <a:pt x="91" y="471"/>
                    </a:cubicBezTo>
                    <a:cubicBezTo>
                      <a:pt x="106" y="478"/>
                      <a:pt x="118" y="496"/>
                      <a:pt x="121" y="507"/>
                    </a:cubicBezTo>
                    <a:lnTo>
                      <a:pt x="108" y="506"/>
                    </a:lnTo>
                    <a:close/>
                    <a:moveTo>
                      <a:pt x="28" y="419"/>
                    </a:moveTo>
                    <a:cubicBezTo>
                      <a:pt x="26" y="418"/>
                      <a:pt x="26" y="418"/>
                      <a:pt x="26" y="418"/>
                    </a:cubicBezTo>
                    <a:cubicBezTo>
                      <a:pt x="26" y="418"/>
                      <a:pt x="29" y="410"/>
                      <a:pt x="35" y="412"/>
                    </a:cubicBezTo>
                    <a:cubicBezTo>
                      <a:pt x="35" y="412"/>
                      <a:pt x="31" y="403"/>
                      <a:pt x="33" y="402"/>
                    </a:cubicBezTo>
                    <a:cubicBezTo>
                      <a:pt x="35" y="401"/>
                      <a:pt x="41" y="408"/>
                      <a:pt x="41" y="408"/>
                    </a:cubicBezTo>
                    <a:cubicBezTo>
                      <a:pt x="43" y="402"/>
                      <a:pt x="51" y="402"/>
                      <a:pt x="51" y="402"/>
                    </a:cubicBezTo>
                    <a:cubicBezTo>
                      <a:pt x="52" y="404"/>
                      <a:pt x="52" y="404"/>
                      <a:pt x="52" y="404"/>
                    </a:cubicBezTo>
                    <a:cubicBezTo>
                      <a:pt x="46" y="405"/>
                      <a:pt x="45" y="412"/>
                      <a:pt x="46" y="415"/>
                    </a:cubicBezTo>
                    <a:cubicBezTo>
                      <a:pt x="48" y="416"/>
                      <a:pt x="41" y="420"/>
                      <a:pt x="40" y="419"/>
                    </a:cubicBezTo>
                    <a:cubicBezTo>
                      <a:pt x="38" y="416"/>
                      <a:pt x="31" y="414"/>
                      <a:pt x="28" y="419"/>
                    </a:cubicBezTo>
                    <a:moveTo>
                      <a:pt x="13" y="307"/>
                    </a:moveTo>
                    <a:cubicBezTo>
                      <a:pt x="20" y="306"/>
                      <a:pt x="27" y="309"/>
                      <a:pt x="31" y="313"/>
                    </a:cubicBezTo>
                    <a:cubicBezTo>
                      <a:pt x="35" y="316"/>
                      <a:pt x="37" y="320"/>
                      <a:pt x="38" y="324"/>
                    </a:cubicBezTo>
                    <a:cubicBezTo>
                      <a:pt x="38" y="322"/>
                      <a:pt x="39" y="320"/>
                      <a:pt x="40" y="318"/>
                    </a:cubicBezTo>
                    <a:cubicBezTo>
                      <a:pt x="45" y="308"/>
                      <a:pt x="46" y="304"/>
                      <a:pt x="45" y="300"/>
                    </a:cubicBezTo>
                    <a:cubicBezTo>
                      <a:pt x="39" y="302"/>
                      <a:pt x="25" y="305"/>
                      <a:pt x="24" y="294"/>
                    </a:cubicBezTo>
                    <a:cubicBezTo>
                      <a:pt x="24" y="294"/>
                      <a:pt x="39" y="297"/>
                      <a:pt x="46" y="291"/>
                    </a:cubicBezTo>
                    <a:cubicBezTo>
                      <a:pt x="32" y="292"/>
                      <a:pt x="21" y="284"/>
                      <a:pt x="19" y="273"/>
                    </a:cubicBezTo>
                    <a:cubicBezTo>
                      <a:pt x="19" y="262"/>
                      <a:pt x="30" y="252"/>
                      <a:pt x="44" y="251"/>
                    </a:cubicBezTo>
                    <a:cubicBezTo>
                      <a:pt x="59" y="250"/>
                      <a:pt x="71" y="258"/>
                      <a:pt x="73" y="270"/>
                    </a:cubicBezTo>
                    <a:cubicBezTo>
                      <a:pt x="73" y="280"/>
                      <a:pt x="63" y="290"/>
                      <a:pt x="49" y="291"/>
                    </a:cubicBezTo>
                    <a:cubicBezTo>
                      <a:pt x="58" y="295"/>
                      <a:pt x="67" y="291"/>
                      <a:pt x="72" y="290"/>
                    </a:cubicBezTo>
                    <a:cubicBezTo>
                      <a:pt x="72" y="290"/>
                      <a:pt x="74" y="304"/>
                      <a:pt x="53" y="299"/>
                    </a:cubicBezTo>
                    <a:cubicBezTo>
                      <a:pt x="55" y="317"/>
                      <a:pt x="35" y="328"/>
                      <a:pt x="48" y="357"/>
                    </a:cubicBezTo>
                    <a:cubicBezTo>
                      <a:pt x="39" y="364"/>
                      <a:pt x="39" y="364"/>
                      <a:pt x="39" y="364"/>
                    </a:cubicBezTo>
                    <a:cubicBezTo>
                      <a:pt x="35" y="357"/>
                      <a:pt x="33" y="342"/>
                      <a:pt x="36" y="329"/>
                    </a:cubicBezTo>
                    <a:cubicBezTo>
                      <a:pt x="30" y="329"/>
                      <a:pt x="23" y="327"/>
                      <a:pt x="19" y="323"/>
                    </a:cubicBezTo>
                    <a:cubicBezTo>
                      <a:pt x="14" y="318"/>
                      <a:pt x="12" y="312"/>
                      <a:pt x="13" y="307"/>
                    </a:cubicBezTo>
                    <a:moveTo>
                      <a:pt x="58" y="239"/>
                    </a:moveTo>
                    <a:cubicBezTo>
                      <a:pt x="58" y="241"/>
                      <a:pt x="58" y="241"/>
                      <a:pt x="58" y="241"/>
                    </a:cubicBezTo>
                    <a:cubicBezTo>
                      <a:pt x="52" y="239"/>
                      <a:pt x="47" y="244"/>
                      <a:pt x="48" y="247"/>
                    </a:cubicBezTo>
                    <a:cubicBezTo>
                      <a:pt x="48" y="249"/>
                      <a:pt x="41" y="250"/>
                      <a:pt x="40" y="248"/>
                    </a:cubicBezTo>
                    <a:cubicBezTo>
                      <a:pt x="40" y="245"/>
                      <a:pt x="34" y="240"/>
                      <a:pt x="29" y="242"/>
                    </a:cubicBezTo>
                    <a:cubicBezTo>
                      <a:pt x="28" y="240"/>
                      <a:pt x="28" y="240"/>
                      <a:pt x="28" y="240"/>
                    </a:cubicBezTo>
                    <a:cubicBezTo>
                      <a:pt x="28" y="240"/>
                      <a:pt x="34" y="236"/>
                      <a:pt x="39" y="239"/>
                    </a:cubicBezTo>
                    <a:cubicBezTo>
                      <a:pt x="39" y="239"/>
                      <a:pt x="41" y="230"/>
                      <a:pt x="42" y="230"/>
                    </a:cubicBezTo>
                    <a:cubicBezTo>
                      <a:pt x="44" y="229"/>
                      <a:pt x="47" y="239"/>
                      <a:pt x="47" y="239"/>
                    </a:cubicBezTo>
                    <a:cubicBezTo>
                      <a:pt x="51" y="235"/>
                      <a:pt x="58" y="239"/>
                      <a:pt x="58" y="239"/>
                    </a:cubicBezTo>
                    <a:moveTo>
                      <a:pt x="45" y="80"/>
                    </a:moveTo>
                    <a:cubicBezTo>
                      <a:pt x="59" y="80"/>
                      <a:pt x="70" y="90"/>
                      <a:pt x="69" y="101"/>
                    </a:cubicBezTo>
                    <a:cubicBezTo>
                      <a:pt x="68" y="112"/>
                      <a:pt x="57" y="120"/>
                      <a:pt x="44" y="120"/>
                    </a:cubicBezTo>
                    <a:cubicBezTo>
                      <a:pt x="50" y="125"/>
                      <a:pt x="65" y="122"/>
                      <a:pt x="65" y="122"/>
                    </a:cubicBezTo>
                    <a:cubicBezTo>
                      <a:pt x="63" y="134"/>
                      <a:pt x="50" y="130"/>
                      <a:pt x="44" y="128"/>
                    </a:cubicBezTo>
                    <a:cubicBezTo>
                      <a:pt x="43" y="132"/>
                      <a:pt x="44" y="136"/>
                      <a:pt x="49" y="146"/>
                    </a:cubicBezTo>
                    <a:cubicBezTo>
                      <a:pt x="56" y="162"/>
                      <a:pt x="55" y="183"/>
                      <a:pt x="50" y="192"/>
                    </a:cubicBezTo>
                    <a:cubicBezTo>
                      <a:pt x="40" y="185"/>
                      <a:pt x="40" y="185"/>
                      <a:pt x="40" y="185"/>
                    </a:cubicBezTo>
                    <a:cubicBezTo>
                      <a:pt x="44" y="178"/>
                      <a:pt x="45" y="172"/>
                      <a:pt x="45" y="167"/>
                    </a:cubicBezTo>
                    <a:cubicBezTo>
                      <a:pt x="39" y="168"/>
                      <a:pt x="33" y="166"/>
                      <a:pt x="28" y="163"/>
                    </a:cubicBezTo>
                    <a:cubicBezTo>
                      <a:pt x="22" y="159"/>
                      <a:pt x="19" y="153"/>
                      <a:pt x="19" y="148"/>
                    </a:cubicBezTo>
                    <a:cubicBezTo>
                      <a:pt x="25" y="147"/>
                      <a:pt x="32" y="148"/>
                      <a:pt x="39" y="152"/>
                    </a:cubicBezTo>
                    <a:cubicBezTo>
                      <a:pt x="41" y="153"/>
                      <a:pt x="43" y="155"/>
                      <a:pt x="44" y="157"/>
                    </a:cubicBezTo>
                    <a:cubicBezTo>
                      <a:pt x="41" y="146"/>
                      <a:pt x="35" y="138"/>
                      <a:pt x="36" y="127"/>
                    </a:cubicBezTo>
                    <a:cubicBezTo>
                      <a:pt x="15" y="132"/>
                      <a:pt x="17" y="118"/>
                      <a:pt x="17" y="118"/>
                    </a:cubicBezTo>
                    <a:cubicBezTo>
                      <a:pt x="22" y="119"/>
                      <a:pt x="30" y="123"/>
                      <a:pt x="38" y="120"/>
                    </a:cubicBezTo>
                    <a:cubicBezTo>
                      <a:pt x="25" y="118"/>
                      <a:pt x="16" y="108"/>
                      <a:pt x="16" y="98"/>
                    </a:cubicBezTo>
                    <a:cubicBezTo>
                      <a:pt x="17" y="87"/>
                      <a:pt x="30" y="79"/>
                      <a:pt x="45" y="80"/>
                    </a:cubicBezTo>
                    <a:moveTo>
                      <a:pt x="42" y="67"/>
                    </a:moveTo>
                    <a:cubicBezTo>
                      <a:pt x="42" y="67"/>
                      <a:pt x="45" y="58"/>
                      <a:pt x="46" y="58"/>
                    </a:cubicBezTo>
                    <a:cubicBezTo>
                      <a:pt x="48" y="58"/>
                      <a:pt x="49" y="67"/>
                      <a:pt x="49" y="67"/>
                    </a:cubicBezTo>
                    <a:cubicBezTo>
                      <a:pt x="54" y="64"/>
                      <a:pt x="60" y="69"/>
                      <a:pt x="60" y="69"/>
                    </a:cubicBezTo>
                    <a:cubicBezTo>
                      <a:pt x="60" y="70"/>
                      <a:pt x="60" y="70"/>
                      <a:pt x="60" y="70"/>
                    </a:cubicBezTo>
                    <a:cubicBezTo>
                      <a:pt x="54" y="68"/>
                      <a:pt x="49" y="73"/>
                      <a:pt x="49" y="76"/>
                    </a:cubicBezTo>
                    <a:cubicBezTo>
                      <a:pt x="48" y="78"/>
                      <a:pt x="41" y="77"/>
                      <a:pt x="41" y="76"/>
                    </a:cubicBezTo>
                    <a:cubicBezTo>
                      <a:pt x="41" y="73"/>
                      <a:pt x="37" y="67"/>
                      <a:pt x="31" y="69"/>
                    </a:cubicBezTo>
                    <a:cubicBezTo>
                      <a:pt x="31" y="67"/>
                      <a:pt x="31" y="67"/>
                      <a:pt x="31" y="67"/>
                    </a:cubicBezTo>
                    <a:cubicBezTo>
                      <a:pt x="31" y="67"/>
                      <a:pt x="38" y="63"/>
                      <a:pt x="42" y="67"/>
                    </a:cubicBezTo>
                    <a:moveTo>
                      <a:pt x="97" y="70"/>
                    </a:moveTo>
                    <a:cubicBezTo>
                      <a:pt x="104" y="72"/>
                      <a:pt x="110" y="73"/>
                      <a:pt x="115" y="73"/>
                    </a:cubicBezTo>
                    <a:cubicBezTo>
                      <a:pt x="114" y="68"/>
                      <a:pt x="115" y="62"/>
                      <a:pt x="118" y="56"/>
                    </a:cubicBezTo>
                    <a:cubicBezTo>
                      <a:pt x="122" y="50"/>
                      <a:pt x="127" y="47"/>
                      <a:pt x="133" y="46"/>
                    </a:cubicBezTo>
                    <a:cubicBezTo>
                      <a:pt x="135" y="52"/>
                      <a:pt x="134" y="59"/>
                      <a:pt x="131" y="65"/>
                    </a:cubicBezTo>
                    <a:cubicBezTo>
                      <a:pt x="129" y="68"/>
                      <a:pt x="128" y="70"/>
                      <a:pt x="126" y="71"/>
                    </a:cubicBezTo>
                    <a:cubicBezTo>
                      <a:pt x="136" y="68"/>
                      <a:pt x="144" y="61"/>
                      <a:pt x="155" y="61"/>
                    </a:cubicBezTo>
                    <a:cubicBezTo>
                      <a:pt x="149" y="41"/>
                      <a:pt x="163" y="42"/>
                      <a:pt x="163" y="42"/>
                    </a:cubicBezTo>
                    <a:cubicBezTo>
                      <a:pt x="163" y="46"/>
                      <a:pt x="160" y="55"/>
                      <a:pt x="164" y="63"/>
                    </a:cubicBezTo>
                    <a:cubicBezTo>
                      <a:pt x="164" y="50"/>
                      <a:pt x="173" y="39"/>
                      <a:pt x="184" y="39"/>
                    </a:cubicBezTo>
                    <a:cubicBezTo>
                      <a:pt x="196" y="39"/>
                      <a:pt x="206" y="50"/>
                      <a:pt x="206" y="65"/>
                    </a:cubicBezTo>
                    <a:cubicBezTo>
                      <a:pt x="206" y="79"/>
                      <a:pt x="197" y="90"/>
                      <a:pt x="186" y="90"/>
                    </a:cubicBezTo>
                    <a:cubicBezTo>
                      <a:pt x="174" y="90"/>
                      <a:pt x="165" y="80"/>
                      <a:pt x="164" y="66"/>
                    </a:cubicBezTo>
                    <a:cubicBezTo>
                      <a:pt x="159" y="73"/>
                      <a:pt x="163" y="88"/>
                      <a:pt x="163" y="88"/>
                    </a:cubicBezTo>
                    <a:cubicBezTo>
                      <a:pt x="152" y="87"/>
                      <a:pt x="154" y="74"/>
                      <a:pt x="155" y="68"/>
                    </a:cubicBezTo>
                    <a:cubicBezTo>
                      <a:pt x="151" y="68"/>
                      <a:pt x="147" y="69"/>
                      <a:pt x="137" y="74"/>
                    </a:cubicBezTo>
                    <a:cubicBezTo>
                      <a:pt x="122" y="83"/>
                      <a:pt x="100" y="83"/>
                      <a:pt x="89" y="80"/>
                    </a:cubicBezTo>
                    <a:lnTo>
                      <a:pt x="97" y="70"/>
                    </a:lnTo>
                    <a:close/>
                    <a:moveTo>
                      <a:pt x="209" y="61"/>
                    </a:moveTo>
                    <a:cubicBezTo>
                      <a:pt x="212" y="61"/>
                      <a:pt x="218" y="56"/>
                      <a:pt x="215" y="51"/>
                    </a:cubicBezTo>
                    <a:cubicBezTo>
                      <a:pt x="217" y="50"/>
                      <a:pt x="217" y="50"/>
                      <a:pt x="217" y="50"/>
                    </a:cubicBezTo>
                    <a:cubicBezTo>
                      <a:pt x="217" y="50"/>
                      <a:pt x="222" y="57"/>
                      <a:pt x="218" y="61"/>
                    </a:cubicBezTo>
                    <a:cubicBezTo>
                      <a:pt x="218" y="61"/>
                      <a:pt x="229" y="63"/>
                      <a:pt x="229" y="65"/>
                    </a:cubicBezTo>
                    <a:cubicBezTo>
                      <a:pt x="229" y="66"/>
                      <a:pt x="219" y="68"/>
                      <a:pt x="219" y="68"/>
                    </a:cubicBezTo>
                    <a:cubicBezTo>
                      <a:pt x="223" y="72"/>
                      <a:pt x="218" y="79"/>
                      <a:pt x="218" y="79"/>
                    </a:cubicBezTo>
                    <a:cubicBezTo>
                      <a:pt x="217" y="79"/>
                      <a:pt x="217" y="79"/>
                      <a:pt x="217" y="79"/>
                    </a:cubicBezTo>
                    <a:cubicBezTo>
                      <a:pt x="218" y="73"/>
                      <a:pt x="213" y="68"/>
                      <a:pt x="209" y="68"/>
                    </a:cubicBezTo>
                    <a:cubicBezTo>
                      <a:pt x="208" y="68"/>
                      <a:pt x="208" y="61"/>
                      <a:pt x="209" y="61"/>
                    </a:cubicBezTo>
                    <a:moveTo>
                      <a:pt x="260" y="61"/>
                    </a:moveTo>
                    <a:cubicBezTo>
                      <a:pt x="256" y="57"/>
                      <a:pt x="261" y="50"/>
                      <a:pt x="261" y="50"/>
                    </a:cubicBezTo>
                    <a:cubicBezTo>
                      <a:pt x="263" y="51"/>
                      <a:pt x="263" y="51"/>
                      <a:pt x="263" y="51"/>
                    </a:cubicBezTo>
                    <a:cubicBezTo>
                      <a:pt x="260" y="56"/>
                      <a:pt x="266" y="61"/>
                      <a:pt x="269" y="61"/>
                    </a:cubicBezTo>
                    <a:cubicBezTo>
                      <a:pt x="271" y="61"/>
                      <a:pt x="271" y="68"/>
                      <a:pt x="269" y="68"/>
                    </a:cubicBezTo>
                    <a:cubicBezTo>
                      <a:pt x="265" y="68"/>
                      <a:pt x="260" y="73"/>
                      <a:pt x="261" y="79"/>
                    </a:cubicBezTo>
                    <a:cubicBezTo>
                      <a:pt x="260" y="79"/>
                      <a:pt x="260" y="79"/>
                      <a:pt x="260" y="79"/>
                    </a:cubicBezTo>
                    <a:cubicBezTo>
                      <a:pt x="260" y="79"/>
                      <a:pt x="255" y="72"/>
                      <a:pt x="259" y="68"/>
                    </a:cubicBezTo>
                    <a:cubicBezTo>
                      <a:pt x="259" y="68"/>
                      <a:pt x="249" y="66"/>
                      <a:pt x="249" y="65"/>
                    </a:cubicBezTo>
                    <a:cubicBezTo>
                      <a:pt x="249" y="63"/>
                      <a:pt x="260" y="61"/>
                      <a:pt x="260" y="61"/>
                    </a:cubicBezTo>
                    <a:moveTo>
                      <a:pt x="294" y="39"/>
                    </a:moveTo>
                    <a:cubicBezTo>
                      <a:pt x="305" y="39"/>
                      <a:pt x="314" y="50"/>
                      <a:pt x="314" y="63"/>
                    </a:cubicBezTo>
                    <a:cubicBezTo>
                      <a:pt x="319" y="55"/>
                      <a:pt x="315" y="46"/>
                      <a:pt x="315" y="42"/>
                    </a:cubicBezTo>
                    <a:cubicBezTo>
                      <a:pt x="315" y="42"/>
                      <a:pt x="329" y="41"/>
                      <a:pt x="323" y="61"/>
                    </a:cubicBezTo>
                    <a:cubicBezTo>
                      <a:pt x="334" y="61"/>
                      <a:pt x="342" y="68"/>
                      <a:pt x="352" y="71"/>
                    </a:cubicBezTo>
                    <a:cubicBezTo>
                      <a:pt x="350" y="70"/>
                      <a:pt x="349" y="68"/>
                      <a:pt x="348" y="65"/>
                    </a:cubicBezTo>
                    <a:cubicBezTo>
                      <a:pt x="344" y="59"/>
                      <a:pt x="343" y="52"/>
                      <a:pt x="345" y="46"/>
                    </a:cubicBezTo>
                    <a:cubicBezTo>
                      <a:pt x="351" y="47"/>
                      <a:pt x="357" y="50"/>
                      <a:pt x="360" y="56"/>
                    </a:cubicBezTo>
                    <a:cubicBezTo>
                      <a:pt x="363" y="62"/>
                      <a:pt x="364" y="68"/>
                      <a:pt x="363" y="73"/>
                    </a:cubicBezTo>
                    <a:cubicBezTo>
                      <a:pt x="368" y="73"/>
                      <a:pt x="374" y="72"/>
                      <a:pt x="381" y="70"/>
                    </a:cubicBezTo>
                    <a:cubicBezTo>
                      <a:pt x="389" y="80"/>
                      <a:pt x="389" y="80"/>
                      <a:pt x="389" y="80"/>
                    </a:cubicBezTo>
                    <a:cubicBezTo>
                      <a:pt x="379" y="83"/>
                      <a:pt x="356" y="83"/>
                      <a:pt x="341" y="74"/>
                    </a:cubicBezTo>
                    <a:cubicBezTo>
                      <a:pt x="331" y="69"/>
                      <a:pt x="327" y="68"/>
                      <a:pt x="323" y="68"/>
                    </a:cubicBezTo>
                    <a:cubicBezTo>
                      <a:pt x="324" y="74"/>
                      <a:pt x="327" y="87"/>
                      <a:pt x="315" y="88"/>
                    </a:cubicBezTo>
                    <a:cubicBezTo>
                      <a:pt x="315" y="88"/>
                      <a:pt x="319" y="73"/>
                      <a:pt x="314" y="66"/>
                    </a:cubicBezTo>
                    <a:cubicBezTo>
                      <a:pt x="314" y="80"/>
                      <a:pt x="304" y="90"/>
                      <a:pt x="292" y="90"/>
                    </a:cubicBezTo>
                    <a:cubicBezTo>
                      <a:pt x="281" y="90"/>
                      <a:pt x="272" y="79"/>
                      <a:pt x="272" y="65"/>
                    </a:cubicBezTo>
                    <a:cubicBezTo>
                      <a:pt x="272" y="50"/>
                      <a:pt x="282" y="39"/>
                      <a:pt x="294" y="39"/>
                    </a:cubicBezTo>
                    <a:moveTo>
                      <a:pt x="450" y="240"/>
                    </a:moveTo>
                    <a:cubicBezTo>
                      <a:pt x="450" y="242"/>
                      <a:pt x="450" y="242"/>
                      <a:pt x="450" y="242"/>
                    </a:cubicBezTo>
                    <a:cubicBezTo>
                      <a:pt x="444" y="240"/>
                      <a:pt x="439" y="245"/>
                      <a:pt x="439" y="248"/>
                    </a:cubicBezTo>
                    <a:cubicBezTo>
                      <a:pt x="439" y="250"/>
                      <a:pt x="431" y="249"/>
                      <a:pt x="431" y="247"/>
                    </a:cubicBezTo>
                    <a:cubicBezTo>
                      <a:pt x="432" y="244"/>
                      <a:pt x="427" y="239"/>
                      <a:pt x="421" y="241"/>
                    </a:cubicBezTo>
                    <a:cubicBezTo>
                      <a:pt x="421" y="239"/>
                      <a:pt x="421" y="239"/>
                      <a:pt x="421" y="239"/>
                    </a:cubicBezTo>
                    <a:cubicBezTo>
                      <a:pt x="421" y="239"/>
                      <a:pt x="428" y="235"/>
                      <a:pt x="432" y="239"/>
                    </a:cubicBezTo>
                    <a:cubicBezTo>
                      <a:pt x="432" y="239"/>
                      <a:pt x="435" y="229"/>
                      <a:pt x="436" y="230"/>
                    </a:cubicBezTo>
                    <a:cubicBezTo>
                      <a:pt x="438" y="230"/>
                      <a:pt x="440" y="239"/>
                      <a:pt x="440" y="239"/>
                    </a:cubicBezTo>
                    <a:cubicBezTo>
                      <a:pt x="444" y="236"/>
                      <a:pt x="450" y="240"/>
                      <a:pt x="450" y="240"/>
                    </a:cubicBezTo>
                    <a:moveTo>
                      <a:pt x="434" y="80"/>
                    </a:moveTo>
                    <a:cubicBezTo>
                      <a:pt x="449" y="79"/>
                      <a:pt x="462" y="87"/>
                      <a:pt x="463" y="98"/>
                    </a:cubicBezTo>
                    <a:cubicBezTo>
                      <a:pt x="463" y="108"/>
                      <a:pt x="454" y="118"/>
                      <a:pt x="441" y="120"/>
                    </a:cubicBezTo>
                    <a:cubicBezTo>
                      <a:pt x="449" y="123"/>
                      <a:pt x="458" y="119"/>
                      <a:pt x="462" y="118"/>
                    </a:cubicBezTo>
                    <a:cubicBezTo>
                      <a:pt x="462" y="118"/>
                      <a:pt x="464" y="132"/>
                      <a:pt x="443" y="127"/>
                    </a:cubicBezTo>
                    <a:cubicBezTo>
                      <a:pt x="444" y="138"/>
                      <a:pt x="437" y="146"/>
                      <a:pt x="434" y="157"/>
                    </a:cubicBezTo>
                    <a:cubicBezTo>
                      <a:pt x="436" y="155"/>
                      <a:pt x="438" y="153"/>
                      <a:pt x="441" y="152"/>
                    </a:cubicBezTo>
                    <a:cubicBezTo>
                      <a:pt x="447" y="148"/>
                      <a:pt x="454" y="147"/>
                      <a:pt x="461" y="148"/>
                    </a:cubicBezTo>
                    <a:cubicBezTo>
                      <a:pt x="460" y="153"/>
                      <a:pt x="456" y="159"/>
                      <a:pt x="451" y="163"/>
                    </a:cubicBezTo>
                    <a:cubicBezTo>
                      <a:pt x="445" y="166"/>
                      <a:pt x="439" y="168"/>
                      <a:pt x="434" y="167"/>
                    </a:cubicBezTo>
                    <a:cubicBezTo>
                      <a:pt x="434" y="172"/>
                      <a:pt x="435" y="178"/>
                      <a:pt x="439" y="185"/>
                    </a:cubicBezTo>
                    <a:cubicBezTo>
                      <a:pt x="429" y="192"/>
                      <a:pt x="429" y="192"/>
                      <a:pt x="429" y="192"/>
                    </a:cubicBezTo>
                    <a:cubicBezTo>
                      <a:pt x="424" y="183"/>
                      <a:pt x="422" y="162"/>
                      <a:pt x="430" y="146"/>
                    </a:cubicBezTo>
                    <a:cubicBezTo>
                      <a:pt x="435" y="136"/>
                      <a:pt x="436" y="132"/>
                      <a:pt x="435" y="128"/>
                    </a:cubicBezTo>
                    <a:cubicBezTo>
                      <a:pt x="429" y="130"/>
                      <a:pt x="416" y="134"/>
                      <a:pt x="414" y="122"/>
                    </a:cubicBezTo>
                    <a:cubicBezTo>
                      <a:pt x="414" y="122"/>
                      <a:pt x="429" y="125"/>
                      <a:pt x="436" y="120"/>
                    </a:cubicBezTo>
                    <a:cubicBezTo>
                      <a:pt x="422" y="120"/>
                      <a:pt x="411" y="112"/>
                      <a:pt x="410" y="101"/>
                    </a:cubicBezTo>
                    <a:cubicBezTo>
                      <a:pt x="409" y="90"/>
                      <a:pt x="420" y="80"/>
                      <a:pt x="434" y="80"/>
                    </a:cubicBezTo>
                    <a:moveTo>
                      <a:pt x="430" y="67"/>
                    </a:moveTo>
                    <a:cubicBezTo>
                      <a:pt x="430" y="67"/>
                      <a:pt x="431" y="58"/>
                      <a:pt x="433" y="58"/>
                    </a:cubicBezTo>
                    <a:cubicBezTo>
                      <a:pt x="434" y="58"/>
                      <a:pt x="437" y="67"/>
                      <a:pt x="437" y="67"/>
                    </a:cubicBezTo>
                    <a:cubicBezTo>
                      <a:pt x="441" y="63"/>
                      <a:pt x="448" y="67"/>
                      <a:pt x="448" y="67"/>
                    </a:cubicBezTo>
                    <a:cubicBezTo>
                      <a:pt x="448" y="69"/>
                      <a:pt x="448" y="69"/>
                      <a:pt x="448" y="69"/>
                    </a:cubicBezTo>
                    <a:cubicBezTo>
                      <a:pt x="442" y="67"/>
                      <a:pt x="437" y="73"/>
                      <a:pt x="438" y="76"/>
                    </a:cubicBezTo>
                    <a:cubicBezTo>
                      <a:pt x="438" y="77"/>
                      <a:pt x="430" y="78"/>
                      <a:pt x="430" y="76"/>
                    </a:cubicBezTo>
                    <a:cubicBezTo>
                      <a:pt x="430" y="73"/>
                      <a:pt x="425" y="68"/>
                      <a:pt x="419" y="70"/>
                    </a:cubicBezTo>
                    <a:cubicBezTo>
                      <a:pt x="419" y="69"/>
                      <a:pt x="419" y="69"/>
                      <a:pt x="419" y="69"/>
                    </a:cubicBezTo>
                    <a:cubicBezTo>
                      <a:pt x="419" y="69"/>
                      <a:pt x="425" y="64"/>
                      <a:pt x="430" y="67"/>
                    </a:cubicBezTo>
                    <a:moveTo>
                      <a:pt x="238" y="1"/>
                    </a:moveTo>
                    <a:cubicBezTo>
                      <a:pt x="164" y="40"/>
                      <a:pt x="74" y="40"/>
                      <a:pt x="0" y="0"/>
                    </a:cubicBezTo>
                    <a:cubicBezTo>
                      <a:pt x="0" y="427"/>
                      <a:pt x="0" y="427"/>
                      <a:pt x="0" y="427"/>
                    </a:cubicBezTo>
                    <a:cubicBezTo>
                      <a:pt x="0" y="479"/>
                      <a:pt x="43" y="521"/>
                      <a:pt x="96" y="521"/>
                    </a:cubicBezTo>
                    <a:cubicBezTo>
                      <a:pt x="148" y="521"/>
                      <a:pt x="194" y="528"/>
                      <a:pt x="238" y="556"/>
                    </a:cubicBezTo>
                    <a:cubicBezTo>
                      <a:pt x="282" y="529"/>
                      <a:pt x="328" y="521"/>
                      <a:pt x="379" y="521"/>
                    </a:cubicBezTo>
                    <a:cubicBezTo>
                      <a:pt x="433" y="521"/>
                      <a:pt x="476" y="479"/>
                      <a:pt x="476" y="427"/>
                    </a:cubicBezTo>
                    <a:cubicBezTo>
                      <a:pt x="476" y="0"/>
                      <a:pt x="476" y="0"/>
                      <a:pt x="476" y="0"/>
                    </a:cubicBezTo>
                    <a:cubicBezTo>
                      <a:pt x="402" y="40"/>
                      <a:pt x="313" y="39"/>
                      <a:pt x="238" y="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76" name="Freeform 89"/>
              <p:cNvSpPr>
                <a:spLocks/>
              </p:cNvSpPr>
              <p:nvPr/>
            </p:nvSpPr>
            <p:spPr bwMode="auto">
              <a:xfrm>
                <a:off x="8693783" y="6507070"/>
                <a:ext cx="27352" cy="45186"/>
              </a:xfrm>
              <a:custGeom>
                <a:avLst/>
                <a:gdLst>
                  <a:gd name="T0" fmla="*/ 11 w 23"/>
                  <a:gd name="T1" fmla="*/ 38 h 39"/>
                  <a:gd name="T2" fmla="*/ 23 w 23"/>
                  <a:gd name="T3" fmla="*/ 22 h 39"/>
                  <a:gd name="T4" fmla="*/ 14 w 23"/>
                  <a:gd name="T5" fmla="*/ 0 h 39"/>
                  <a:gd name="T6" fmla="*/ 0 w 23"/>
                  <a:gd name="T7" fmla="*/ 20 h 39"/>
                  <a:gd name="T8" fmla="*/ 11 w 23"/>
                  <a:gd name="T9" fmla="*/ 38 h 39"/>
                </a:gdLst>
                <a:ahLst/>
                <a:cxnLst>
                  <a:cxn ang="0">
                    <a:pos x="T0" y="T1"/>
                  </a:cxn>
                  <a:cxn ang="0">
                    <a:pos x="T2" y="T3"/>
                  </a:cxn>
                  <a:cxn ang="0">
                    <a:pos x="T4" y="T5"/>
                  </a:cxn>
                  <a:cxn ang="0">
                    <a:pos x="T6" y="T7"/>
                  </a:cxn>
                  <a:cxn ang="0">
                    <a:pos x="T8" y="T9"/>
                  </a:cxn>
                </a:cxnLst>
                <a:rect l="0" t="0" r="r" b="b"/>
                <a:pathLst>
                  <a:path w="23" h="39">
                    <a:moveTo>
                      <a:pt x="11" y="38"/>
                    </a:moveTo>
                    <a:cubicBezTo>
                      <a:pt x="16" y="39"/>
                      <a:pt x="22" y="33"/>
                      <a:pt x="23" y="22"/>
                    </a:cubicBezTo>
                    <a:cubicBezTo>
                      <a:pt x="23" y="10"/>
                      <a:pt x="19" y="1"/>
                      <a:pt x="14" y="0"/>
                    </a:cubicBezTo>
                    <a:cubicBezTo>
                      <a:pt x="8" y="0"/>
                      <a:pt x="1" y="8"/>
                      <a:pt x="0" y="20"/>
                    </a:cubicBezTo>
                    <a:cubicBezTo>
                      <a:pt x="0" y="31"/>
                      <a:pt x="5" y="38"/>
                      <a:pt x="11" y="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77" name="Freeform 90"/>
              <p:cNvSpPr>
                <a:spLocks/>
              </p:cNvSpPr>
              <p:nvPr/>
            </p:nvSpPr>
            <p:spPr bwMode="auto">
              <a:xfrm>
                <a:off x="9163746" y="6507070"/>
                <a:ext cx="28347" cy="45186"/>
              </a:xfrm>
              <a:custGeom>
                <a:avLst/>
                <a:gdLst>
                  <a:gd name="T0" fmla="*/ 13 w 24"/>
                  <a:gd name="T1" fmla="*/ 38 h 39"/>
                  <a:gd name="T2" fmla="*/ 24 w 24"/>
                  <a:gd name="T3" fmla="*/ 20 h 39"/>
                  <a:gd name="T4" fmla="*/ 10 w 24"/>
                  <a:gd name="T5" fmla="*/ 0 h 39"/>
                  <a:gd name="T6" fmla="*/ 1 w 24"/>
                  <a:gd name="T7" fmla="*/ 22 h 39"/>
                  <a:gd name="T8" fmla="*/ 13 w 24"/>
                  <a:gd name="T9" fmla="*/ 38 h 39"/>
                </a:gdLst>
                <a:ahLst/>
                <a:cxnLst>
                  <a:cxn ang="0">
                    <a:pos x="T0" y="T1"/>
                  </a:cxn>
                  <a:cxn ang="0">
                    <a:pos x="T2" y="T3"/>
                  </a:cxn>
                  <a:cxn ang="0">
                    <a:pos x="T4" y="T5"/>
                  </a:cxn>
                  <a:cxn ang="0">
                    <a:pos x="T6" y="T7"/>
                  </a:cxn>
                  <a:cxn ang="0">
                    <a:pos x="T8" y="T9"/>
                  </a:cxn>
                </a:cxnLst>
                <a:rect l="0" t="0" r="r" b="b"/>
                <a:pathLst>
                  <a:path w="24" h="39">
                    <a:moveTo>
                      <a:pt x="13" y="38"/>
                    </a:moveTo>
                    <a:cubicBezTo>
                      <a:pt x="19" y="38"/>
                      <a:pt x="24" y="31"/>
                      <a:pt x="24" y="20"/>
                    </a:cubicBezTo>
                    <a:cubicBezTo>
                      <a:pt x="23" y="8"/>
                      <a:pt x="17" y="0"/>
                      <a:pt x="10" y="0"/>
                    </a:cubicBezTo>
                    <a:cubicBezTo>
                      <a:pt x="5" y="1"/>
                      <a:pt x="0" y="10"/>
                      <a:pt x="1" y="22"/>
                    </a:cubicBezTo>
                    <a:cubicBezTo>
                      <a:pt x="1" y="33"/>
                      <a:pt x="7" y="39"/>
                      <a:pt x="13" y="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78" name="Freeform 91"/>
              <p:cNvSpPr>
                <a:spLocks/>
              </p:cNvSpPr>
              <p:nvPr/>
            </p:nvSpPr>
            <p:spPr bwMode="auto">
              <a:xfrm>
                <a:off x="8853919" y="6475291"/>
                <a:ext cx="47742" cy="26814"/>
              </a:xfrm>
              <a:custGeom>
                <a:avLst/>
                <a:gdLst>
                  <a:gd name="T0" fmla="*/ 19 w 40"/>
                  <a:gd name="T1" fmla="*/ 23 h 23"/>
                  <a:gd name="T2" fmla="*/ 40 w 40"/>
                  <a:gd name="T3" fmla="*/ 12 h 23"/>
                  <a:gd name="T4" fmla="*/ 18 w 40"/>
                  <a:gd name="T5" fmla="*/ 0 h 23"/>
                  <a:gd name="T6" fmla="*/ 1 w 40"/>
                  <a:gd name="T7" fmla="*/ 12 h 23"/>
                  <a:gd name="T8" fmla="*/ 19 w 40"/>
                  <a:gd name="T9" fmla="*/ 23 h 23"/>
                </a:gdLst>
                <a:ahLst/>
                <a:cxnLst>
                  <a:cxn ang="0">
                    <a:pos x="T0" y="T1"/>
                  </a:cxn>
                  <a:cxn ang="0">
                    <a:pos x="T2" y="T3"/>
                  </a:cxn>
                  <a:cxn ang="0">
                    <a:pos x="T4" y="T5"/>
                  </a:cxn>
                  <a:cxn ang="0">
                    <a:pos x="T6" y="T7"/>
                  </a:cxn>
                  <a:cxn ang="0">
                    <a:pos x="T8" y="T9"/>
                  </a:cxn>
                </a:cxnLst>
                <a:rect l="0" t="0" r="r" b="b"/>
                <a:pathLst>
                  <a:path w="40" h="23">
                    <a:moveTo>
                      <a:pt x="19" y="23"/>
                    </a:moveTo>
                    <a:cubicBezTo>
                      <a:pt x="30" y="22"/>
                      <a:pt x="40" y="17"/>
                      <a:pt x="40" y="12"/>
                    </a:cubicBezTo>
                    <a:cubicBezTo>
                      <a:pt x="40" y="6"/>
                      <a:pt x="30" y="0"/>
                      <a:pt x="18" y="0"/>
                    </a:cubicBezTo>
                    <a:cubicBezTo>
                      <a:pt x="7" y="1"/>
                      <a:pt x="1" y="7"/>
                      <a:pt x="1" y="12"/>
                    </a:cubicBezTo>
                    <a:cubicBezTo>
                      <a:pt x="0" y="18"/>
                      <a:pt x="7" y="23"/>
                      <a:pt x="19"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sp>
            <p:nvSpPr>
              <p:cNvPr id="79" name="Freeform 92"/>
              <p:cNvSpPr>
                <a:spLocks/>
              </p:cNvSpPr>
              <p:nvPr/>
            </p:nvSpPr>
            <p:spPr bwMode="auto">
              <a:xfrm>
                <a:off x="9159768" y="6705194"/>
                <a:ext cx="28844" cy="46179"/>
              </a:xfrm>
              <a:custGeom>
                <a:avLst/>
                <a:gdLst>
                  <a:gd name="T0" fmla="*/ 23 w 24"/>
                  <a:gd name="T1" fmla="*/ 23 h 40"/>
                  <a:gd name="T2" fmla="*/ 14 w 24"/>
                  <a:gd name="T3" fmla="*/ 1 h 40"/>
                  <a:gd name="T4" fmla="*/ 0 w 24"/>
                  <a:gd name="T5" fmla="*/ 21 h 40"/>
                  <a:gd name="T6" fmla="*/ 11 w 24"/>
                  <a:gd name="T7" fmla="*/ 39 h 40"/>
                  <a:gd name="T8" fmla="*/ 23 w 24"/>
                  <a:gd name="T9" fmla="*/ 23 h 40"/>
                </a:gdLst>
                <a:ahLst/>
                <a:cxnLst>
                  <a:cxn ang="0">
                    <a:pos x="T0" y="T1"/>
                  </a:cxn>
                  <a:cxn ang="0">
                    <a:pos x="T2" y="T3"/>
                  </a:cxn>
                  <a:cxn ang="0">
                    <a:pos x="T4" y="T5"/>
                  </a:cxn>
                  <a:cxn ang="0">
                    <a:pos x="T6" y="T7"/>
                  </a:cxn>
                  <a:cxn ang="0">
                    <a:pos x="T8" y="T9"/>
                  </a:cxn>
                </a:cxnLst>
                <a:rect l="0" t="0" r="r" b="b"/>
                <a:pathLst>
                  <a:path w="24" h="40">
                    <a:moveTo>
                      <a:pt x="23" y="23"/>
                    </a:moveTo>
                    <a:cubicBezTo>
                      <a:pt x="24" y="11"/>
                      <a:pt x="19" y="2"/>
                      <a:pt x="14" y="1"/>
                    </a:cubicBezTo>
                    <a:cubicBezTo>
                      <a:pt x="8" y="0"/>
                      <a:pt x="1" y="9"/>
                      <a:pt x="0" y="21"/>
                    </a:cubicBezTo>
                    <a:cubicBezTo>
                      <a:pt x="0" y="32"/>
                      <a:pt x="5" y="38"/>
                      <a:pt x="11" y="39"/>
                    </a:cubicBezTo>
                    <a:cubicBezTo>
                      <a:pt x="17" y="40"/>
                      <a:pt x="23" y="34"/>
                      <a:pt x="23"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CO" sz="1905">
                  <a:noFill/>
                </a:endParaRPr>
              </a:p>
            </p:txBody>
          </p:sp>
        </p:grpSp>
      </p:grpSp>
    </p:spTree>
    <p:extLst>
      <p:ext uri="{BB962C8B-B14F-4D97-AF65-F5344CB8AC3E}">
        <p14:creationId xmlns:p14="http://schemas.microsoft.com/office/powerpoint/2010/main" val="843142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430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378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fld id="{9BF423B9-B096-4596-BE59-BF8943F1918E}" type="datetimeFigureOut">
              <a:rPr lang="es-CO" smtClean="0"/>
              <a:t>7/07/2020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94604F3-C9DB-427B-9B2D-41410833188F}" type="slidenum">
              <a:rPr lang="es-CO" smtClean="0"/>
              <a:t>‹#›</a:t>
            </a:fld>
            <a:endParaRPr lang="es-CO"/>
          </a:p>
        </p:txBody>
      </p:sp>
    </p:spTree>
    <p:extLst>
      <p:ext uri="{BB962C8B-B14F-4D97-AF65-F5344CB8AC3E}">
        <p14:creationId xmlns:p14="http://schemas.microsoft.com/office/powerpoint/2010/main" val="1866600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9BF423B9-B096-4596-BE59-BF8943F1918E}" type="datetimeFigureOut">
              <a:rPr lang="es-CO" smtClean="0"/>
              <a:t>7/07/2020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94604F3-C9DB-427B-9B2D-41410833188F}" type="slidenum">
              <a:rPr lang="es-CO" smtClean="0"/>
              <a:t>‹#›</a:t>
            </a:fld>
            <a:endParaRPr lang="es-CO"/>
          </a:p>
        </p:txBody>
      </p:sp>
    </p:spTree>
    <p:extLst>
      <p:ext uri="{BB962C8B-B14F-4D97-AF65-F5344CB8AC3E}">
        <p14:creationId xmlns:p14="http://schemas.microsoft.com/office/powerpoint/2010/main" val="2525763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9BF423B9-B096-4596-BE59-BF8943F1918E}" type="datetimeFigureOut">
              <a:rPr lang="es-CO" smtClean="0"/>
              <a:t>7/07/2020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94604F3-C9DB-427B-9B2D-41410833188F}" type="slidenum">
              <a:rPr lang="es-CO" smtClean="0"/>
              <a:t>‹#›</a:t>
            </a:fld>
            <a:endParaRPr lang="es-CO"/>
          </a:p>
        </p:txBody>
      </p:sp>
    </p:spTree>
    <p:extLst>
      <p:ext uri="{BB962C8B-B14F-4D97-AF65-F5344CB8AC3E}">
        <p14:creationId xmlns:p14="http://schemas.microsoft.com/office/powerpoint/2010/main" val="774234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9BF423B9-B096-4596-BE59-BF8943F1918E}" type="datetimeFigureOut">
              <a:rPr lang="es-CO" smtClean="0"/>
              <a:t>7/07/2020</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394604F3-C9DB-427B-9B2D-41410833188F}" type="slidenum">
              <a:rPr lang="es-CO" smtClean="0"/>
              <a:t>‹#›</a:t>
            </a:fld>
            <a:endParaRPr lang="es-CO"/>
          </a:p>
        </p:txBody>
      </p:sp>
    </p:spTree>
    <p:extLst>
      <p:ext uri="{BB962C8B-B14F-4D97-AF65-F5344CB8AC3E}">
        <p14:creationId xmlns:p14="http://schemas.microsoft.com/office/powerpoint/2010/main" val="3269044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9BF423B9-B096-4596-BE59-BF8943F1918E}" type="datetimeFigureOut">
              <a:rPr lang="es-CO" smtClean="0"/>
              <a:t>7/07/2020</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394604F3-C9DB-427B-9B2D-41410833188F}" type="slidenum">
              <a:rPr lang="es-CO" smtClean="0"/>
              <a:t>‹#›</a:t>
            </a:fld>
            <a:endParaRPr lang="es-CO"/>
          </a:p>
        </p:txBody>
      </p:sp>
    </p:spTree>
    <p:extLst>
      <p:ext uri="{BB962C8B-B14F-4D97-AF65-F5344CB8AC3E}">
        <p14:creationId xmlns:p14="http://schemas.microsoft.com/office/powerpoint/2010/main" val="2454985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D4479BA9-44D2-40C5-8099-27842EE4CB2A}" type="datetimeFigureOut">
              <a:rPr lang="es-CO" smtClean="0"/>
              <a:t>7/07/2020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BF1021A-0689-49A7-A3E2-CC71E7134BFA}" type="slidenum">
              <a:rPr lang="es-CO" smtClean="0"/>
              <a:t>‹#›</a:t>
            </a:fld>
            <a:endParaRPr lang="es-CO"/>
          </a:p>
        </p:txBody>
      </p:sp>
    </p:spTree>
    <p:extLst>
      <p:ext uri="{BB962C8B-B14F-4D97-AF65-F5344CB8AC3E}">
        <p14:creationId xmlns:p14="http://schemas.microsoft.com/office/powerpoint/2010/main" val="1982071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9BF423B9-B096-4596-BE59-BF8943F1918E}" type="datetimeFigureOut">
              <a:rPr lang="es-CO" smtClean="0"/>
              <a:t>7/07/2020</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394604F3-C9DB-427B-9B2D-41410833188F}" type="slidenum">
              <a:rPr lang="es-CO" smtClean="0"/>
              <a:t>‹#›</a:t>
            </a:fld>
            <a:endParaRPr lang="es-CO"/>
          </a:p>
        </p:txBody>
      </p:sp>
    </p:spTree>
    <p:extLst>
      <p:ext uri="{BB962C8B-B14F-4D97-AF65-F5344CB8AC3E}">
        <p14:creationId xmlns:p14="http://schemas.microsoft.com/office/powerpoint/2010/main" val="454006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BF423B9-B096-4596-BE59-BF8943F1918E}" type="datetimeFigureOut">
              <a:rPr lang="es-CO" smtClean="0"/>
              <a:t>7/07/2020</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394604F3-C9DB-427B-9B2D-41410833188F}" type="slidenum">
              <a:rPr lang="es-CO" smtClean="0"/>
              <a:t>‹#›</a:t>
            </a:fld>
            <a:endParaRPr lang="es-CO"/>
          </a:p>
        </p:txBody>
      </p:sp>
    </p:spTree>
    <p:extLst>
      <p:ext uri="{BB962C8B-B14F-4D97-AF65-F5344CB8AC3E}">
        <p14:creationId xmlns:p14="http://schemas.microsoft.com/office/powerpoint/2010/main" val="389544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9BF423B9-B096-4596-BE59-BF8943F1918E}" type="datetimeFigureOut">
              <a:rPr lang="es-CO" smtClean="0"/>
              <a:t>7/07/2020</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394604F3-C9DB-427B-9B2D-41410833188F}" type="slidenum">
              <a:rPr lang="es-CO" smtClean="0"/>
              <a:t>‹#›</a:t>
            </a:fld>
            <a:endParaRPr lang="es-CO"/>
          </a:p>
        </p:txBody>
      </p:sp>
    </p:spTree>
    <p:extLst>
      <p:ext uri="{BB962C8B-B14F-4D97-AF65-F5344CB8AC3E}">
        <p14:creationId xmlns:p14="http://schemas.microsoft.com/office/powerpoint/2010/main" val="1941741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9BF423B9-B096-4596-BE59-BF8943F1918E}" type="datetimeFigureOut">
              <a:rPr lang="es-CO" smtClean="0"/>
              <a:t>7/07/2020</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394604F3-C9DB-427B-9B2D-41410833188F}" type="slidenum">
              <a:rPr lang="es-CO" smtClean="0"/>
              <a:t>‹#›</a:t>
            </a:fld>
            <a:endParaRPr lang="es-CO"/>
          </a:p>
        </p:txBody>
      </p:sp>
    </p:spTree>
    <p:extLst>
      <p:ext uri="{BB962C8B-B14F-4D97-AF65-F5344CB8AC3E}">
        <p14:creationId xmlns:p14="http://schemas.microsoft.com/office/powerpoint/2010/main" val="1271546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9BF423B9-B096-4596-BE59-BF8943F1918E}" type="datetimeFigureOut">
              <a:rPr lang="es-CO" smtClean="0"/>
              <a:t>7/07/2020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94604F3-C9DB-427B-9B2D-41410833188F}" type="slidenum">
              <a:rPr lang="es-CO" smtClean="0"/>
              <a:t>‹#›</a:t>
            </a:fld>
            <a:endParaRPr lang="es-CO"/>
          </a:p>
        </p:txBody>
      </p:sp>
    </p:spTree>
    <p:extLst>
      <p:ext uri="{BB962C8B-B14F-4D97-AF65-F5344CB8AC3E}">
        <p14:creationId xmlns:p14="http://schemas.microsoft.com/office/powerpoint/2010/main" val="671617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9BF423B9-B096-4596-BE59-BF8943F1918E}" type="datetimeFigureOut">
              <a:rPr lang="es-CO" smtClean="0"/>
              <a:t>7/07/2020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94604F3-C9DB-427B-9B2D-41410833188F}" type="slidenum">
              <a:rPr lang="es-CO" smtClean="0"/>
              <a:t>‹#›</a:t>
            </a:fld>
            <a:endParaRPr lang="es-CO"/>
          </a:p>
        </p:txBody>
      </p:sp>
    </p:spTree>
    <p:extLst>
      <p:ext uri="{BB962C8B-B14F-4D97-AF65-F5344CB8AC3E}">
        <p14:creationId xmlns:p14="http://schemas.microsoft.com/office/powerpoint/2010/main" val="2450058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re et Texte">
    <p:spTree>
      <p:nvGrpSpPr>
        <p:cNvPr id="1" name=""/>
        <p:cNvGrpSpPr/>
        <p:nvPr/>
      </p:nvGrpSpPr>
      <p:grpSpPr>
        <a:xfrm>
          <a:off x="0" y="0"/>
          <a:ext cx="0" cy="0"/>
          <a:chOff x="0" y="0"/>
          <a:chExt cx="0" cy="0"/>
        </a:xfrm>
      </p:grpSpPr>
      <p:sp>
        <p:nvSpPr>
          <p:cNvPr id="2" name="Espace réservé du numéro de diapositive 11"/>
          <p:cNvSpPr>
            <a:spLocks noGrp="1"/>
          </p:cNvSpPr>
          <p:nvPr>
            <p:ph type="sldNum" sz="quarter" idx="10"/>
          </p:nvPr>
        </p:nvSpPr>
        <p:spPr/>
        <p:txBody>
          <a:bodyPr/>
          <a:lstStyle>
            <a:lvl1pPr defTabSz="457189" eaLnBrk="0" fontAlgn="base" hangingPunct="0">
              <a:spcBef>
                <a:spcPct val="0"/>
              </a:spcBef>
              <a:spcAft>
                <a:spcPct val="0"/>
              </a:spcAft>
              <a:defRPr>
                <a:latin typeface="Calibri" panose="020F0502020204030204" pitchFamily="34" charset="0"/>
                <a:ea typeface="MS PGothic" panose="020B0600070205080204" pitchFamily="34" charset="-128"/>
              </a:defRPr>
            </a:lvl1pPr>
          </a:lstStyle>
          <a:p>
            <a:pPr>
              <a:defRPr/>
            </a:pPr>
            <a:r>
              <a:rPr lang="fr-FR">
                <a:solidFill>
                  <a:prstClr val="black">
                    <a:tint val="75000"/>
                  </a:prstClr>
                </a:solidFill>
              </a:rPr>
              <a:t>Page </a:t>
            </a:r>
            <a:fld id="{668DA04B-DAC9-4302-BF72-65719499B642}" type="slidenum">
              <a:rPr lang="fr-FR" smtClean="0">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299801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753341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Content" type="obj">
  <p:cSld name="Title,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
          <p:cNvSpPr txBox="1">
            <a:spLocks noGrp="1"/>
          </p:cNvSpPr>
          <p:nvPr>
            <p:ph type="body" idx="1"/>
          </p:nvPr>
        </p:nvSpPr>
        <p:spPr>
          <a:xfrm>
            <a:off x="609600" y="1604520"/>
            <a:ext cx="1097232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1714184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850768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D4479BA9-44D2-40C5-8099-27842EE4CB2A}" type="datetimeFigureOut">
              <a:rPr lang="es-CO" smtClean="0"/>
              <a:t>7/07/2020</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2BF1021A-0689-49A7-A3E2-CC71E7134BFA}" type="slidenum">
              <a:rPr lang="es-CO" smtClean="0"/>
              <a:t>‹#›</a:t>
            </a:fld>
            <a:endParaRPr lang="es-CO"/>
          </a:p>
        </p:txBody>
      </p:sp>
    </p:spTree>
    <p:extLst>
      <p:ext uri="{BB962C8B-B14F-4D97-AF65-F5344CB8AC3E}">
        <p14:creationId xmlns:p14="http://schemas.microsoft.com/office/powerpoint/2010/main" val="5675902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entered Text" type="objOnly">
  <p:cSld name="Centered Text">
    <p:spTree>
      <p:nvGrpSpPr>
        <p:cNvPr id="1" name="Shape 26"/>
        <p:cNvGrpSpPr/>
        <p:nvPr/>
      </p:nvGrpSpPr>
      <p:grpSpPr>
        <a:xfrm>
          <a:off x="0" y="0"/>
          <a:ext cx="0" cy="0"/>
          <a:chOff x="0" y="0"/>
          <a:chExt cx="0" cy="0"/>
        </a:xfrm>
      </p:grpSpPr>
      <p:sp>
        <p:nvSpPr>
          <p:cNvPr id="27" name="Google Shape;27;p7"/>
          <p:cNvSpPr txBox="1">
            <a:spLocks noGrp="1"/>
          </p:cNvSpPr>
          <p:nvPr>
            <p:ph type="subTitle" idx="1"/>
          </p:nvPr>
        </p:nvSpPr>
        <p:spPr>
          <a:xfrm>
            <a:off x="609600" y="273600"/>
            <a:ext cx="10972320" cy="53078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0382686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itle, 2 Content and Content">
    <p:spTree>
      <p:nvGrpSpPr>
        <p:cNvPr id="1" name="Shape 28"/>
        <p:cNvGrpSpPr/>
        <p:nvPr/>
      </p:nvGrpSpPr>
      <p:grpSpPr>
        <a:xfrm>
          <a:off x="0" y="0"/>
          <a:ext cx="0" cy="0"/>
          <a:chOff x="0" y="0"/>
          <a:chExt cx="0" cy="0"/>
        </a:xfrm>
      </p:grpSpPr>
      <p:sp>
        <p:nvSpPr>
          <p:cNvPr id="29" name="Google Shape;29;p8"/>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8"/>
          <p:cNvSpPr txBox="1">
            <a:spLocks noGrp="1"/>
          </p:cNvSpPr>
          <p:nvPr>
            <p:ph type="body" idx="1"/>
          </p:nvPr>
        </p:nvSpPr>
        <p:spPr>
          <a:xfrm>
            <a:off x="609600" y="1604520"/>
            <a:ext cx="53544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1" name="Google Shape;31;p8"/>
          <p:cNvSpPr txBox="1">
            <a:spLocks noGrp="1"/>
          </p:cNvSpPr>
          <p:nvPr>
            <p:ph type="body" idx="2"/>
          </p:nvPr>
        </p:nvSpPr>
        <p:spPr>
          <a:xfrm>
            <a:off x="6232320" y="1604520"/>
            <a:ext cx="53544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2" name="Google Shape;32;p8"/>
          <p:cNvSpPr txBox="1">
            <a:spLocks noGrp="1"/>
          </p:cNvSpPr>
          <p:nvPr>
            <p:ph type="body" idx="3"/>
          </p:nvPr>
        </p:nvSpPr>
        <p:spPr>
          <a:xfrm>
            <a:off x="609600" y="3682080"/>
            <a:ext cx="53544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779270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
          <p:cNvSpPr txBox="1">
            <a:spLocks noGrp="1"/>
          </p:cNvSpPr>
          <p:nvPr>
            <p:ph type="body" idx="1"/>
          </p:nvPr>
        </p:nvSpPr>
        <p:spPr>
          <a:xfrm>
            <a:off x="609600" y="1604520"/>
            <a:ext cx="53544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6" name="Google Shape;36;p9"/>
          <p:cNvSpPr txBox="1">
            <a:spLocks noGrp="1"/>
          </p:cNvSpPr>
          <p:nvPr>
            <p:ph type="body" idx="2"/>
          </p:nvPr>
        </p:nvSpPr>
        <p:spPr>
          <a:xfrm>
            <a:off x="6232320" y="1604520"/>
            <a:ext cx="53544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7" name="Google Shape;37;p9"/>
          <p:cNvSpPr txBox="1">
            <a:spLocks noGrp="1"/>
          </p:cNvSpPr>
          <p:nvPr>
            <p:ph type="body" idx="3"/>
          </p:nvPr>
        </p:nvSpPr>
        <p:spPr>
          <a:xfrm>
            <a:off x="6232320" y="3682080"/>
            <a:ext cx="53544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12797203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itle, 2 Content over Content">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0"/>
          <p:cNvSpPr txBox="1">
            <a:spLocks noGrp="1"/>
          </p:cNvSpPr>
          <p:nvPr>
            <p:ph type="body" idx="1"/>
          </p:nvPr>
        </p:nvSpPr>
        <p:spPr>
          <a:xfrm>
            <a:off x="609600" y="1604520"/>
            <a:ext cx="53544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1" name="Google Shape;41;p10"/>
          <p:cNvSpPr txBox="1">
            <a:spLocks noGrp="1"/>
          </p:cNvSpPr>
          <p:nvPr>
            <p:ph type="body" idx="2"/>
          </p:nvPr>
        </p:nvSpPr>
        <p:spPr>
          <a:xfrm>
            <a:off x="6232320" y="1604520"/>
            <a:ext cx="53544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2" name="Google Shape;42;p10"/>
          <p:cNvSpPr txBox="1">
            <a:spLocks noGrp="1"/>
          </p:cNvSpPr>
          <p:nvPr>
            <p:ph type="body" idx="3"/>
          </p:nvPr>
        </p:nvSpPr>
        <p:spPr>
          <a:xfrm>
            <a:off x="609600" y="3682080"/>
            <a:ext cx="1097232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807690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Content over Content" type="objOverTx">
  <p:cSld name="Title, Content over Content">
    <p:spTree>
      <p:nvGrpSpPr>
        <p:cNvPr id="1" name="Shape 43"/>
        <p:cNvGrpSpPr/>
        <p:nvPr/>
      </p:nvGrpSpPr>
      <p:grpSpPr>
        <a:xfrm>
          <a:off x="0" y="0"/>
          <a:ext cx="0" cy="0"/>
          <a:chOff x="0" y="0"/>
          <a:chExt cx="0" cy="0"/>
        </a:xfrm>
      </p:grpSpPr>
      <p:sp>
        <p:nvSpPr>
          <p:cNvPr id="44" name="Google Shape;44;p11"/>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1"/>
          <p:cNvSpPr txBox="1">
            <a:spLocks noGrp="1"/>
          </p:cNvSpPr>
          <p:nvPr>
            <p:ph type="body" idx="1"/>
          </p:nvPr>
        </p:nvSpPr>
        <p:spPr>
          <a:xfrm>
            <a:off x="609600" y="1604520"/>
            <a:ext cx="1097232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6" name="Google Shape;46;p11"/>
          <p:cNvSpPr txBox="1">
            <a:spLocks noGrp="1"/>
          </p:cNvSpPr>
          <p:nvPr>
            <p:ph type="body" idx="2"/>
          </p:nvPr>
        </p:nvSpPr>
        <p:spPr>
          <a:xfrm>
            <a:off x="609600" y="3682080"/>
            <a:ext cx="1097232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2116131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4 Content" type="fourObj">
  <p:cSld name="Title, 4 Content">
    <p:spTree>
      <p:nvGrpSpPr>
        <p:cNvPr id="1" name="Shape 47"/>
        <p:cNvGrpSpPr/>
        <p:nvPr/>
      </p:nvGrpSpPr>
      <p:grpSpPr>
        <a:xfrm>
          <a:off x="0" y="0"/>
          <a:ext cx="0" cy="0"/>
          <a:chOff x="0" y="0"/>
          <a:chExt cx="0" cy="0"/>
        </a:xfrm>
      </p:grpSpPr>
      <p:sp>
        <p:nvSpPr>
          <p:cNvPr id="48" name="Google Shape;48;p12"/>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2"/>
          <p:cNvSpPr txBox="1">
            <a:spLocks noGrp="1"/>
          </p:cNvSpPr>
          <p:nvPr>
            <p:ph type="body" idx="1"/>
          </p:nvPr>
        </p:nvSpPr>
        <p:spPr>
          <a:xfrm>
            <a:off x="609600" y="1604520"/>
            <a:ext cx="53544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0" name="Google Shape;50;p12"/>
          <p:cNvSpPr txBox="1">
            <a:spLocks noGrp="1"/>
          </p:cNvSpPr>
          <p:nvPr>
            <p:ph type="body" idx="2"/>
          </p:nvPr>
        </p:nvSpPr>
        <p:spPr>
          <a:xfrm>
            <a:off x="6232320" y="1604520"/>
            <a:ext cx="53544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1" name="Google Shape;51;p12"/>
          <p:cNvSpPr txBox="1">
            <a:spLocks noGrp="1"/>
          </p:cNvSpPr>
          <p:nvPr>
            <p:ph type="body" idx="3"/>
          </p:nvPr>
        </p:nvSpPr>
        <p:spPr>
          <a:xfrm>
            <a:off x="609600" y="3682080"/>
            <a:ext cx="53544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2" name="Google Shape;52;p12"/>
          <p:cNvSpPr txBox="1">
            <a:spLocks noGrp="1"/>
          </p:cNvSpPr>
          <p:nvPr>
            <p:ph type="body" idx="4"/>
          </p:nvPr>
        </p:nvSpPr>
        <p:spPr>
          <a:xfrm>
            <a:off x="6232320" y="3682080"/>
            <a:ext cx="53544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3724222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3"/>
          <p:cNvSpPr txBox="1">
            <a:spLocks noGrp="1"/>
          </p:cNvSpPr>
          <p:nvPr>
            <p:ph type="body" idx="1"/>
          </p:nvPr>
        </p:nvSpPr>
        <p:spPr>
          <a:xfrm>
            <a:off x="609600" y="1604520"/>
            <a:ext cx="3532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6" name="Google Shape;56;p13"/>
          <p:cNvSpPr txBox="1">
            <a:spLocks noGrp="1"/>
          </p:cNvSpPr>
          <p:nvPr>
            <p:ph type="body" idx="2"/>
          </p:nvPr>
        </p:nvSpPr>
        <p:spPr>
          <a:xfrm>
            <a:off x="4319520" y="1604520"/>
            <a:ext cx="3532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7" name="Google Shape;57;p13"/>
          <p:cNvSpPr txBox="1">
            <a:spLocks noGrp="1"/>
          </p:cNvSpPr>
          <p:nvPr>
            <p:ph type="body" idx="3"/>
          </p:nvPr>
        </p:nvSpPr>
        <p:spPr>
          <a:xfrm>
            <a:off x="8029440" y="1604520"/>
            <a:ext cx="3532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8" name="Google Shape;58;p13"/>
          <p:cNvSpPr txBox="1">
            <a:spLocks noGrp="1"/>
          </p:cNvSpPr>
          <p:nvPr>
            <p:ph type="body" idx="4"/>
          </p:nvPr>
        </p:nvSpPr>
        <p:spPr>
          <a:xfrm>
            <a:off x="609600" y="3682080"/>
            <a:ext cx="3532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9" name="Google Shape;59;p13"/>
          <p:cNvSpPr txBox="1">
            <a:spLocks noGrp="1"/>
          </p:cNvSpPr>
          <p:nvPr>
            <p:ph type="body" idx="5"/>
          </p:nvPr>
        </p:nvSpPr>
        <p:spPr>
          <a:xfrm>
            <a:off x="4319520" y="3682080"/>
            <a:ext cx="3532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0" name="Google Shape;60;p13"/>
          <p:cNvSpPr txBox="1">
            <a:spLocks noGrp="1"/>
          </p:cNvSpPr>
          <p:nvPr>
            <p:ph type="body" idx="6"/>
          </p:nvPr>
        </p:nvSpPr>
        <p:spPr>
          <a:xfrm>
            <a:off x="8029440" y="3682080"/>
            <a:ext cx="3532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2622286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D4479BA9-44D2-40C5-8099-27842EE4CB2A}" type="datetimeFigureOut">
              <a:rPr lang="es-CO" smtClean="0"/>
              <a:t>7/07/2020</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2BF1021A-0689-49A7-A3E2-CC71E7134BFA}" type="slidenum">
              <a:rPr lang="es-CO" smtClean="0"/>
              <a:t>‹#›</a:t>
            </a:fld>
            <a:endParaRPr lang="es-CO"/>
          </a:p>
        </p:txBody>
      </p:sp>
    </p:spTree>
    <p:extLst>
      <p:ext uri="{BB962C8B-B14F-4D97-AF65-F5344CB8AC3E}">
        <p14:creationId xmlns:p14="http://schemas.microsoft.com/office/powerpoint/2010/main" val="2473847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D4479BA9-44D2-40C5-8099-27842EE4CB2A}" type="datetimeFigureOut">
              <a:rPr lang="es-CO" smtClean="0"/>
              <a:t>7/07/2020</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2BF1021A-0689-49A7-A3E2-CC71E7134BFA}" type="slidenum">
              <a:rPr lang="es-CO" smtClean="0"/>
              <a:t>‹#›</a:t>
            </a:fld>
            <a:endParaRPr lang="es-CO"/>
          </a:p>
        </p:txBody>
      </p:sp>
    </p:spTree>
    <p:extLst>
      <p:ext uri="{BB962C8B-B14F-4D97-AF65-F5344CB8AC3E}">
        <p14:creationId xmlns:p14="http://schemas.microsoft.com/office/powerpoint/2010/main" val="1203441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D4479BA9-44D2-40C5-8099-27842EE4CB2A}" type="datetimeFigureOut">
              <a:rPr lang="es-CO" smtClean="0"/>
              <a:t>7/07/2020</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2BF1021A-0689-49A7-A3E2-CC71E7134BFA}" type="slidenum">
              <a:rPr lang="es-CO" smtClean="0"/>
              <a:t>‹#›</a:t>
            </a:fld>
            <a:endParaRPr lang="es-CO"/>
          </a:p>
        </p:txBody>
      </p:sp>
    </p:spTree>
    <p:extLst>
      <p:ext uri="{BB962C8B-B14F-4D97-AF65-F5344CB8AC3E}">
        <p14:creationId xmlns:p14="http://schemas.microsoft.com/office/powerpoint/2010/main" val="1178082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4479BA9-44D2-40C5-8099-27842EE4CB2A}" type="datetimeFigureOut">
              <a:rPr lang="es-CO" smtClean="0"/>
              <a:t>7/07/2020</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2BF1021A-0689-49A7-A3E2-CC71E7134BFA}" type="slidenum">
              <a:rPr lang="es-CO" smtClean="0"/>
              <a:t>‹#›</a:t>
            </a:fld>
            <a:endParaRPr lang="es-CO"/>
          </a:p>
        </p:txBody>
      </p:sp>
    </p:spTree>
    <p:extLst>
      <p:ext uri="{BB962C8B-B14F-4D97-AF65-F5344CB8AC3E}">
        <p14:creationId xmlns:p14="http://schemas.microsoft.com/office/powerpoint/2010/main" val="1865774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D4479BA9-44D2-40C5-8099-27842EE4CB2A}" type="datetimeFigureOut">
              <a:rPr lang="es-CO" smtClean="0"/>
              <a:t>7/07/2020</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2BF1021A-0689-49A7-A3E2-CC71E7134BFA}" type="slidenum">
              <a:rPr lang="es-CO" smtClean="0"/>
              <a:t>‹#›</a:t>
            </a:fld>
            <a:endParaRPr lang="es-CO"/>
          </a:p>
        </p:txBody>
      </p:sp>
    </p:spTree>
    <p:extLst>
      <p:ext uri="{BB962C8B-B14F-4D97-AF65-F5344CB8AC3E}">
        <p14:creationId xmlns:p14="http://schemas.microsoft.com/office/powerpoint/2010/main" val="948135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D4479BA9-44D2-40C5-8099-27842EE4CB2A}" type="datetimeFigureOut">
              <a:rPr lang="es-CO" smtClean="0"/>
              <a:t>7/07/2020</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2BF1021A-0689-49A7-A3E2-CC71E7134BFA}" type="slidenum">
              <a:rPr lang="es-CO" smtClean="0"/>
              <a:t>‹#›</a:t>
            </a:fld>
            <a:endParaRPr lang="es-CO"/>
          </a:p>
        </p:txBody>
      </p:sp>
    </p:spTree>
    <p:extLst>
      <p:ext uri="{BB962C8B-B14F-4D97-AF65-F5344CB8AC3E}">
        <p14:creationId xmlns:p14="http://schemas.microsoft.com/office/powerpoint/2010/main" val="3418678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3.jpe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4.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479BA9-44D2-40C5-8099-27842EE4CB2A}" type="datetimeFigureOut">
              <a:rPr lang="es-CO" smtClean="0"/>
              <a:t>7/07/2020</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1021A-0689-49A7-A3E2-CC71E7134BFA}" type="slidenum">
              <a:rPr lang="es-CO" smtClean="0"/>
              <a:t>‹#›</a:t>
            </a:fld>
            <a:endParaRPr lang="es-CO"/>
          </a:p>
        </p:txBody>
      </p:sp>
    </p:spTree>
    <p:extLst>
      <p:ext uri="{BB962C8B-B14F-4D97-AF65-F5344CB8AC3E}">
        <p14:creationId xmlns:p14="http://schemas.microsoft.com/office/powerpoint/2010/main" val="3413281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F8BADCE-791A-4B72-97D1-88CE06EBD034}"/>
              </a:ext>
            </a:extLst>
          </p:cNvPr>
          <p:cNvSpPr/>
          <p:nvPr userDrawn="1"/>
        </p:nvSpPr>
        <p:spPr>
          <a:xfrm>
            <a:off x="0" y="0"/>
            <a:ext cx="12192000" cy="5950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72" dirty="0"/>
          </a:p>
        </p:txBody>
      </p:sp>
      <p:pic>
        <p:nvPicPr>
          <p:cNvPr id="3" name="Imagen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9106" y="-19690"/>
            <a:ext cx="1135761" cy="700322"/>
          </a:xfrm>
          <a:prstGeom prst="rect">
            <a:avLst/>
          </a:prstGeom>
        </p:spPr>
      </p:pic>
    </p:spTree>
    <p:extLst>
      <p:ext uri="{BB962C8B-B14F-4D97-AF65-F5344CB8AC3E}">
        <p14:creationId xmlns:p14="http://schemas.microsoft.com/office/powerpoint/2010/main" val="3834918870"/>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1085625" rtl="0" eaLnBrk="1" latinLnBrk="0" hangingPunct="1">
        <a:spcBef>
          <a:spcPct val="0"/>
        </a:spcBef>
        <a:buNone/>
        <a:defRPr sz="5230" kern="1200">
          <a:solidFill>
            <a:schemeClr val="tx1"/>
          </a:solidFill>
          <a:latin typeface="+mj-lt"/>
          <a:ea typeface="+mj-ea"/>
          <a:cs typeface="+mj-cs"/>
        </a:defRPr>
      </a:lvl1pPr>
    </p:titleStyle>
    <p:bodyStyle>
      <a:lvl1pPr marL="407110" indent="-407110" algn="l" defTabSz="1085625" rtl="0" eaLnBrk="1" latinLnBrk="0" hangingPunct="1">
        <a:spcBef>
          <a:spcPct val="20000"/>
        </a:spcBef>
        <a:buFont typeface="Arial" pitchFamily="34" charset="0"/>
        <a:buChar char="•"/>
        <a:defRPr sz="3817" kern="1200">
          <a:solidFill>
            <a:schemeClr val="tx1"/>
          </a:solidFill>
          <a:latin typeface="+mn-lt"/>
          <a:ea typeface="+mn-ea"/>
          <a:cs typeface="+mn-cs"/>
        </a:defRPr>
      </a:lvl1pPr>
      <a:lvl2pPr marL="882071" indent="-339258" algn="l" defTabSz="1085625" rtl="0" eaLnBrk="1" latinLnBrk="0" hangingPunct="1">
        <a:spcBef>
          <a:spcPct val="20000"/>
        </a:spcBef>
        <a:buFont typeface="Arial" pitchFamily="34" charset="0"/>
        <a:buChar char="–"/>
        <a:defRPr sz="3322" kern="1200">
          <a:solidFill>
            <a:schemeClr val="tx1"/>
          </a:solidFill>
          <a:latin typeface="+mn-lt"/>
          <a:ea typeface="+mn-ea"/>
          <a:cs typeface="+mn-cs"/>
        </a:defRPr>
      </a:lvl2pPr>
      <a:lvl3pPr marL="1357032" indent="-271406" algn="l" defTabSz="1085625" rtl="0" eaLnBrk="1" latinLnBrk="0" hangingPunct="1">
        <a:spcBef>
          <a:spcPct val="20000"/>
        </a:spcBef>
        <a:buFont typeface="Arial" pitchFamily="34" charset="0"/>
        <a:buChar char="•"/>
        <a:defRPr sz="2827" kern="1200">
          <a:solidFill>
            <a:schemeClr val="tx1"/>
          </a:solidFill>
          <a:latin typeface="+mn-lt"/>
          <a:ea typeface="+mn-ea"/>
          <a:cs typeface="+mn-cs"/>
        </a:defRPr>
      </a:lvl3pPr>
      <a:lvl4pPr marL="1899844" indent="-271406" algn="l" defTabSz="1085625" rtl="0" eaLnBrk="1" latinLnBrk="0" hangingPunct="1">
        <a:spcBef>
          <a:spcPct val="20000"/>
        </a:spcBef>
        <a:buFont typeface="Arial" pitchFamily="34" charset="0"/>
        <a:buChar char="–"/>
        <a:defRPr sz="2403" kern="1200">
          <a:solidFill>
            <a:schemeClr val="tx1"/>
          </a:solidFill>
          <a:latin typeface="+mn-lt"/>
          <a:ea typeface="+mn-ea"/>
          <a:cs typeface="+mn-cs"/>
        </a:defRPr>
      </a:lvl4pPr>
      <a:lvl5pPr marL="2442657" indent="-271406" algn="l" defTabSz="1085625" rtl="0" eaLnBrk="1" latinLnBrk="0" hangingPunct="1">
        <a:spcBef>
          <a:spcPct val="20000"/>
        </a:spcBef>
        <a:buFont typeface="Arial" pitchFamily="34" charset="0"/>
        <a:buChar char="»"/>
        <a:defRPr sz="2403" kern="1200">
          <a:solidFill>
            <a:schemeClr val="tx1"/>
          </a:solidFill>
          <a:latin typeface="+mn-lt"/>
          <a:ea typeface="+mn-ea"/>
          <a:cs typeface="+mn-cs"/>
        </a:defRPr>
      </a:lvl5pPr>
      <a:lvl6pPr marL="2985470" indent="-271406" algn="l" defTabSz="1085625" rtl="0" eaLnBrk="1" latinLnBrk="0" hangingPunct="1">
        <a:spcBef>
          <a:spcPct val="20000"/>
        </a:spcBef>
        <a:buFont typeface="Arial" pitchFamily="34" charset="0"/>
        <a:buChar char="•"/>
        <a:defRPr sz="2403" kern="1200">
          <a:solidFill>
            <a:schemeClr val="tx1"/>
          </a:solidFill>
          <a:latin typeface="+mn-lt"/>
          <a:ea typeface="+mn-ea"/>
          <a:cs typeface="+mn-cs"/>
        </a:defRPr>
      </a:lvl6pPr>
      <a:lvl7pPr marL="3528283" indent="-271406" algn="l" defTabSz="1085625" rtl="0" eaLnBrk="1" latinLnBrk="0" hangingPunct="1">
        <a:spcBef>
          <a:spcPct val="20000"/>
        </a:spcBef>
        <a:buFont typeface="Arial" pitchFamily="34" charset="0"/>
        <a:buChar char="•"/>
        <a:defRPr sz="2403" kern="1200">
          <a:solidFill>
            <a:schemeClr val="tx1"/>
          </a:solidFill>
          <a:latin typeface="+mn-lt"/>
          <a:ea typeface="+mn-ea"/>
          <a:cs typeface="+mn-cs"/>
        </a:defRPr>
      </a:lvl7pPr>
      <a:lvl8pPr marL="4071096" indent="-271406" algn="l" defTabSz="1085625" rtl="0" eaLnBrk="1" latinLnBrk="0" hangingPunct="1">
        <a:spcBef>
          <a:spcPct val="20000"/>
        </a:spcBef>
        <a:buFont typeface="Arial" pitchFamily="34" charset="0"/>
        <a:buChar char="•"/>
        <a:defRPr sz="2403" kern="1200">
          <a:solidFill>
            <a:schemeClr val="tx1"/>
          </a:solidFill>
          <a:latin typeface="+mn-lt"/>
          <a:ea typeface="+mn-ea"/>
          <a:cs typeface="+mn-cs"/>
        </a:defRPr>
      </a:lvl8pPr>
      <a:lvl9pPr marL="4613909" indent="-271406" algn="l" defTabSz="1085625" rtl="0" eaLnBrk="1" latinLnBrk="0" hangingPunct="1">
        <a:spcBef>
          <a:spcPct val="20000"/>
        </a:spcBef>
        <a:buFont typeface="Arial" pitchFamily="34" charset="0"/>
        <a:buChar char="•"/>
        <a:defRPr sz="2403" kern="1200">
          <a:solidFill>
            <a:schemeClr val="tx1"/>
          </a:solidFill>
          <a:latin typeface="+mn-lt"/>
          <a:ea typeface="+mn-ea"/>
          <a:cs typeface="+mn-cs"/>
        </a:defRPr>
      </a:lvl9pPr>
    </p:bodyStyle>
    <p:otherStyle>
      <a:defPPr>
        <a:defRPr lang="es-CO"/>
      </a:defPPr>
      <a:lvl1pPr marL="0" algn="l" defTabSz="1085625" rtl="0" eaLnBrk="1" latinLnBrk="0" hangingPunct="1">
        <a:defRPr sz="2120" kern="1200">
          <a:solidFill>
            <a:schemeClr val="tx1"/>
          </a:solidFill>
          <a:latin typeface="+mn-lt"/>
          <a:ea typeface="+mn-ea"/>
          <a:cs typeface="+mn-cs"/>
        </a:defRPr>
      </a:lvl1pPr>
      <a:lvl2pPr marL="542813" algn="l" defTabSz="1085625" rtl="0" eaLnBrk="1" latinLnBrk="0" hangingPunct="1">
        <a:defRPr sz="2120" kern="1200">
          <a:solidFill>
            <a:schemeClr val="tx1"/>
          </a:solidFill>
          <a:latin typeface="+mn-lt"/>
          <a:ea typeface="+mn-ea"/>
          <a:cs typeface="+mn-cs"/>
        </a:defRPr>
      </a:lvl2pPr>
      <a:lvl3pPr marL="1085625" algn="l" defTabSz="1085625" rtl="0" eaLnBrk="1" latinLnBrk="0" hangingPunct="1">
        <a:defRPr sz="2120" kern="1200">
          <a:solidFill>
            <a:schemeClr val="tx1"/>
          </a:solidFill>
          <a:latin typeface="+mn-lt"/>
          <a:ea typeface="+mn-ea"/>
          <a:cs typeface="+mn-cs"/>
        </a:defRPr>
      </a:lvl3pPr>
      <a:lvl4pPr marL="1628438" algn="l" defTabSz="1085625" rtl="0" eaLnBrk="1" latinLnBrk="0" hangingPunct="1">
        <a:defRPr sz="2120" kern="1200">
          <a:solidFill>
            <a:schemeClr val="tx1"/>
          </a:solidFill>
          <a:latin typeface="+mn-lt"/>
          <a:ea typeface="+mn-ea"/>
          <a:cs typeface="+mn-cs"/>
        </a:defRPr>
      </a:lvl4pPr>
      <a:lvl5pPr marL="2171251" algn="l" defTabSz="1085625" rtl="0" eaLnBrk="1" latinLnBrk="0" hangingPunct="1">
        <a:defRPr sz="2120" kern="1200">
          <a:solidFill>
            <a:schemeClr val="tx1"/>
          </a:solidFill>
          <a:latin typeface="+mn-lt"/>
          <a:ea typeface="+mn-ea"/>
          <a:cs typeface="+mn-cs"/>
        </a:defRPr>
      </a:lvl5pPr>
      <a:lvl6pPr marL="2714064" algn="l" defTabSz="1085625" rtl="0" eaLnBrk="1" latinLnBrk="0" hangingPunct="1">
        <a:defRPr sz="2120" kern="1200">
          <a:solidFill>
            <a:schemeClr val="tx1"/>
          </a:solidFill>
          <a:latin typeface="+mn-lt"/>
          <a:ea typeface="+mn-ea"/>
          <a:cs typeface="+mn-cs"/>
        </a:defRPr>
      </a:lvl6pPr>
      <a:lvl7pPr marL="3256877" algn="l" defTabSz="1085625" rtl="0" eaLnBrk="1" latinLnBrk="0" hangingPunct="1">
        <a:defRPr sz="2120" kern="1200">
          <a:solidFill>
            <a:schemeClr val="tx1"/>
          </a:solidFill>
          <a:latin typeface="+mn-lt"/>
          <a:ea typeface="+mn-ea"/>
          <a:cs typeface="+mn-cs"/>
        </a:defRPr>
      </a:lvl7pPr>
      <a:lvl8pPr marL="3799690" algn="l" defTabSz="1085625" rtl="0" eaLnBrk="1" latinLnBrk="0" hangingPunct="1">
        <a:defRPr sz="2120" kern="1200">
          <a:solidFill>
            <a:schemeClr val="tx1"/>
          </a:solidFill>
          <a:latin typeface="+mn-lt"/>
          <a:ea typeface="+mn-ea"/>
          <a:cs typeface="+mn-cs"/>
        </a:defRPr>
      </a:lvl8pPr>
      <a:lvl9pPr marL="4342502" algn="l" defTabSz="1085625" rtl="0" eaLnBrk="1" latinLnBrk="0" hangingPunct="1">
        <a:defRPr sz="21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423B9-B096-4596-BE59-BF8943F1918E}" type="datetimeFigureOut">
              <a:rPr lang="es-CO" smtClean="0"/>
              <a:t>7/07/2020</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4604F3-C9DB-427B-9B2D-41410833188F}" type="slidenum">
              <a:rPr lang="es-CO" smtClean="0"/>
              <a:t>‹#›</a:t>
            </a:fld>
            <a:endParaRPr lang="es-CO"/>
          </a:p>
        </p:txBody>
      </p:sp>
    </p:spTree>
    <p:extLst>
      <p:ext uri="{BB962C8B-B14F-4D97-AF65-F5344CB8AC3E}">
        <p14:creationId xmlns:p14="http://schemas.microsoft.com/office/powerpoint/2010/main" val="26015117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12">
            <a:alphaModFix/>
          </a:blip>
          <a:srcRect/>
          <a:stretch/>
        </p:blipFill>
        <p:spPr>
          <a:xfrm>
            <a:off x="0" y="196920"/>
            <a:ext cx="12192000" cy="6464520"/>
          </a:xfrm>
          <a:prstGeom prst="rect">
            <a:avLst/>
          </a:prstGeom>
          <a:noFill/>
          <a:ln>
            <a:noFill/>
          </a:ln>
        </p:spPr>
      </p:pic>
      <p:pic>
        <p:nvPicPr>
          <p:cNvPr id="7" name="Google Shape;7;p1"/>
          <p:cNvPicPr preferRelativeResize="0"/>
          <p:nvPr/>
        </p:nvPicPr>
        <p:blipFill rotWithShape="1">
          <a:blip r:embed="rId12">
            <a:alphaModFix/>
          </a:blip>
          <a:srcRect/>
          <a:stretch/>
        </p:blipFill>
        <p:spPr>
          <a:xfrm>
            <a:off x="0" y="0"/>
            <a:ext cx="12192000" cy="6464520"/>
          </a:xfrm>
          <a:prstGeom prst="rect">
            <a:avLst/>
          </a:prstGeom>
          <a:noFill/>
          <a:ln>
            <a:noFill/>
          </a:ln>
        </p:spPr>
      </p:pic>
      <p:sp>
        <p:nvSpPr>
          <p:cNvPr id="8" name="Google Shape;8;p1"/>
          <p:cNvSpPr txBox="1">
            <a:spLocks noGrp="1"/>
          </p:cNvSpPr>
          <p:nvPr>
            <p:ph type="dt" idx="10"/>
          </p:nvPr>
        </p:nvSpPr>
        <p:spPr>
          <a:xfrm>
            <a:off x="838080" y="6356520"/>
            <a:ext cx="2743200" cy="36504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9" name="Google Shape;9;p1"/>
          <p:cNvSpPr txBox="1">
            <a:spLocks noGrp="1"/>
          </p:cNvSpPr>
          <p:nvPr>
            <p:ph type="ftr" idx="11"/>
          </p:nvPr>
        </p:nvSpPr>
        <p:spPr>
          <a:xfrm>
            <a:off x="4038720" y="6356520"/>
            <a:ext cx="4114560" cy="36504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0" name="Google Shape;10;p1"/>
          <p:cNvSpPr txBox="1">
            <a:spLocks noGrp="1"/>
          </p:cNvSpPr>
          <p:nvPr>
            <p:ph type="sldNum" idx="12"/>
          </p:nvPr>
        </p:nvSpPr>
        <p:spPr>
          <a:xfrm>
            <a:off x="8610720" y="6356520"/>
            <a:ext cx="2743200" cy="36504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buNone/>
              <a:defRPr sz="1800" b="0" i="0" u="none" strike="noStrike" cap="none">
                <a:solidFill>
                  <a:srgbClr val="000000"/>
                </a:solidFill>
                <a:latin typeface="Calibri"/>
                <a:ea typeface="Calibri"/>
                <a:cs typeface="Calibri"/>
                <a:sym typeface="Calibri"/>
              </a:defRPr>
            </a:lvl9pPr>
          </a:lstStyle>
          <a:p>
            <a:fld id="{00000000-1234-1234-1234-123412341234}" type="slidenum">
              <a:rPr lang="es-CO" smtClean="0"/>
              <a:pPr/>
              <a:t>‹#›</a:t>
            </a:fld>
            <a:endParaRPr lang="es-CO">
              <a:latin typeface="Times New Roman"/>
              <a:ea typeface="Times New Roman"/>
              <a:cs typeface="Times New Roman"/>
              <a:sym typeface="Times New Roman"/>
            </a:endParaRPr>
          </a:p>
        </p:txBody>
      </p:sp>
      <p:sp>
        <p:nvSpPr>
          <p:cNvPr id="11" name="Google Shape;11;p1"/>
          <p:cNvSpPr txBox="1">
            <a:spLocks noGrp="1"/>
          </p:cNvSpPr>
          <p:nvPr>
            <p:ph type="title"/>
          </p:nvPr>
        </p:nvSpPr>
        <p:spPr>
          <a:xfrm>
            <a:off x="609600" y="273600"/>
            <a:ext cx="10972320" cy="1144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2" name="Google Shape;12;p1"/>
          <p:cNvSpPr txBox="1">
            <a:spLocks noGrp="1"/>
          </p:cNvSpPr>
          <p:nvPr>
            <p:ph type="body" idx="1"/>
          </p:nvPr>
        </p:nvSpPr>
        <p:spPr>
          <a:xfrm>
            <a:off x="609600" y="1604520"/>
            <a:ext cx="10972320" cy="397728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2399712663"/>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9.png"/><Relationship Id="rId7" Type="http://schemas.openxmlformats.org/officeDocument/2006/relationships/diagramColors" Target="../diagrams/colors3.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3.jpeg"/><Relationship Id="rId5" Type="http://schemas.openxmlformats.org/officeDocument/2006/relationships/hyperlink" Target="https://en.wikipedia.org/wiki/File:Yes_Check_Circle.svg" TargetMode="Externa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5.jpeg"/><Relationship Id="rId7" Type="http://schemas.openxmlformats.org/officeDocument/2006/relationships/image" Target="../media/image29.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2.xml"/><Relationship Id="rId16" Type="http://schemas.openxmlformats.org/officeDocument/2006/relationships/image" Target="../media/image37.png"/><Relationship Id="rId1" Type="http://schemas.openxmlformats.org/officeDocument/2006/relationships/slideLayout" Target="../slideLayouts/slideLayout21.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sv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diagramLayout" Target="../diagrams/layout5.xml"/><Relationship Id="rId18" Type="http://schemas.openxmlformats.org/officeDocument/2006/relationships/diagramLayout" Target="../diagrams/layout6.xml"/><Relationship Id="rId3" Type="http://schemas.openxmlformats.org/officeDocument/2006/relationships/image" Target="../media/image42.png"/><Relationship Id="rId21" Type="http://schemas.microsoft.com/office/2007/relationships/diagramDrawing" Target="../diagrams/drawing6.xml"/><Relationship Id="rId7" Type="http://schemas.openxmlformats.org/officeDocument/2006/relationships/diagramColors" Target="../diagrams/colors4.xml"/><Relationship Id="rId12" Type="http://schemas.openxmlformats.org/officeDocument/2006/relationships/diagramData" Target="../diagrams/data5.xml"/><Relationship Id="rId17" Type="http://schemas.openxmlformats.org/officeDocument/2006/relationships/diagramData" Target="../diagrams/data6.xml"/><Relationship Id="rId2" Type="http://schemas.openxmlformats.org/officeDocument/2006/relationships/notesSlide" Target="../notesSlides/notesSlide3.xml"/><Relationship Id="rId16" Type="http://schemas.microsoft.com/office/2007/relationships/diagramDrawing" Target="../diagrams/drawing5.xml"/><Relationship Id="rId20" Type="http://schemas.openxmlformats.org/officeDocument/2006/relationships/diagramColors" Target="../diagrams/colors6.xml"/><Relationship Id="rId1" Type="http://schemas.openxmlformats.org/officeDocument/2006/relationships/slideLayout" Target="../slideLayouts/slideLayout27.xml"/><Relationship Id="rId6" Type="http://schemas.openxmlformats.org/officeDocument/2006/relationships/diagramQuickStyle" Target="../diagrams/quickStyle4.xml"/><Relationship Id="rId11" Type="http://schemas.openxmlformats.org/officeDocument/2006/relationships/image" Target="../media/image45.png"/><Relationship Id="rId5" Type="http://schemas.openxmlformats.org/officeDocument/2006/relationships/diagramLayout" Target="../diagrams/layout4.xml"/><Relationship Id="rId15" Type="http://schemas.openxmlformats.org/officeDocument/2006/relationships/diagramColors" Target="../diagrams/colors5.xml"/><Relationship Id="rId10" Type="http://schemas.openxmlformats.org/officeDocument/2006/relationships/image" Target="../media/image44.png"/><Relationship Id="rId19" Type="http://schemas.openxmlformats.org/officeDocument/2006/relationships/diagramQuickStyle" Target="../diagrams/quickStyle6.xml"/><Relationship Id="rId4" Type="http://schemas.openxmlformats.org/officeDocument/2006/relationships/diagramData" Target="../diagrams/data4.xml"/><Relationship Id="rId9" Type="http://schemas.openxmlformats.org/officeDocument/2006/relationships/image" Target="../media/image43.png"/><Relationship Id="rId1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2.xml"/><Relationship Id="rId7" Type="http://schemas.openxmlformats.org/officeDocument/2006/relationships/customXml" Target="../ink/ink1.xml"/><Relationship Id="rId12"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customXml" Target="../ink/ink3.xml"/><Relationship Id="rId5" Type="http://schemas.openxmlformats.org/officeDocument/2006/relationships/diagramColors" Target="../diagrams/colors2.xml"/><Relationship Id="rId10" Type="http://schemas.openxmlformats.org/officeDocument/2006/relationships/image" Target="../media/image9.png"/><Relationship Id="rId4" Type="http://schemas.openxmlformats.org/officeDocument/2006/relationships/diagramQuickStyle" Target="../diagrams/quickStyle2.xml"/><Relationship Id="rId9" Type="http://schemas.openxmlformats.org/officeDocument/2006/relationships/customXml" Target="../ink/ink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taciones de TransMilenio habilitadas para el 22 de noviembre">
            <a:extLst>
              <a:ext uri="{FF2B5EF4-FFF2-40B4-BE49-F238E27FC236}">
                <a16:creationId xmlns:a16="http://schemas.microsoft.com/office/drawing/2014/main" id="{1FB2F96B-A7DB-464F-8ED5-61E3982AF1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124"/>
          <a:stretch/>
        </p:blipFill>
        <p:spPr bwMode="auto">
          <a:xfrm>
            <a:off x="0" y="2662470"/>
            <a:ext cx="8315124" cy="434144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ítulo 1"/>
          <p:cNvSpPr>
            <a:spLocks noGrp="1"/>
          </p:cNvSpPr>
          <p:nvPr>
            <p:ph type="ctrTitle"/>
          </p:nvPr>
        </p:nvSpPr>
        <p:spPr>
          <a:xfrm>
            <a:off x="365760" y="209006"/>
            <a:ext cx="11399520" cy="1827452"/>
          </a:xfrm>
        </p:spPr>
        <p:txBody>
          <a:bodyPr>
            <a:noAutofit/>
          </a:bodyPr>
          <a:lstStyle/>
          <a:p>
            <a:r>
              <a:rPr lang="es-CO" b="1" dirty="0">
                <a:solidFill>
                  <a:srgbClr val="4C531E"/>
                </a:solidFill>
                <a:cs typeface="Arial Black" panose="020B0604020202020204" pitchFamily="34" charset="0"/>
              </a:rPr>
              <a:t>Plan de Ordenamiento Territorial</a:t>
            </a:r>
            <a:br>
              <a:rPr lang="es-CO" b="1" dirty="0">
                <a:solidFill>
                  <a:srgbClr val="4C531E"/>
                </a:solidFill>
                <a:cs typeface="Arial Black" panose="020B0604020202020204" pitchFamily="34" charset="0"/>
              </a:rPr>
            </a:br>
            <a:r>
              <a:rPr lang="es-CO" sz="4400" dirty="0">
                <a:solidFill>
                  <a:srgbClr val="879225"/>
                </a:solidFill>
                <a:cs typeface="Arial Black" panose="020B0604020202020204" pitchFamily="34" charset="0"/>
              </a:rPr>
              <a:t>Comité Sectorial</a:t>
            </a:r>
            <a:r>
              <a:rPr lang="es-CO" sz="4400" dirty="0">
                <a:solidFill>
                  <a:srgbClr val="879225"/>
                </a:solidFill>
              </a:rPr>
              <a:t> 7 de julio-2020</a:t>
            </a:r>
            <a:endParaRPr lang="es-CO" dirty="0">
              <a:solidFill>
                <a:srgbClr val="879225"/>
              </a:solidFill>
              <a:cs typeface="Arial Black" panose="020B0604020202020204" pitchFamily="34" charset="0"/>
            </a:endParaRPr>
          </a:p>
        </p:txBody>
      </p:sp>
      <p:sp>
        <p:nvSpPr>
          <p:cNvPr id="9" name="CuadroTexto 8"/>
          <p:cNvSpPr txBox="1"/>
          <p:nvPr/>
        </p:nvSpPr>
        <p:spPr>
          <a:xfrm>
            <a:off x="5733143" y="2068286"/>
            <a:ext cx="800219" cy="461665"/>
          </a:xfrm>
          <a:prstGeom prst="rect">
            <a:avLst/>
          </a:prstGeom>
          <a:noFill/>
        </p:spPr>
        <p:txBody>
          <a:bodyPr wrap="none" rtlCol="0">
            <a:spAutoFit/>
          </a:bodyPr>
          <a:lstStyle/>
          <a:p>
            <a:r>
              <a:rPr lang="es-ES" sz="2400" b="1" dirty="0">
                <a:solidFill>
                  <a:schemeClr val="tx1">
                    <a:lumMod val="75000"/>
                    <a:lumOff val="25000"/>
                  </a:schemeClr>
                </a:solidFill>
                <a:latin typeface="+mj-lt"/>
                <a:cs typeface="Arial" panose="020B0604020202020204" pitchFamily="34" charset="0"/>
              </a:rPr>
              <a:t>2020</a:t>
            </a:r>
          </a:p>
        </p:txBody>
      </p:sp>
      <p:sp>
        <p:nvSpPr>
          <p:cNvPr id="5" name="Rectángulo 4">
            <a:extLst>
              <a:ext uri="{FF2B5EF4-FFF2-40B4-BE49-F238E27FC236}">
                <a16:creationId xmlns:a16="http://schemas.microsoft.com/office/drawing/2014/main" id="{57E4BB30-270E-EE4D-AE52-960D69EA5621}"/>
              </a:ext>
            </a:extLst>
          </p:cNvPr>
          <p:cNvSpPr/>
          <p:nvPr/>
        </p:nvSpPr>
        <p:spPr>
          <a:xfrm>
            <a:off x="6567623" y="2652743"/>
            <a:ext cx="5295539" cy="435117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ortar rectángulo de una esquina 3">
            <a:extLst>
              <a:ext uri="{FF2B5EF4-FFF2-40B4-BE49-F238E27FC236}">
                <a16:creationId xmlns:a16="http://schemas.microsoft.com/office/drawing/2014/main" id="{346EA250-0C3C-944B-AB77-DFE49921FE4B}"/>
              </a:ext>
            </a:extLst>
          </p:cNvPr>
          <p:cNvSpPr/>
          <p:nvPr/>
        </p:nvSpPr>
        <p:spPr>
          <a:xfrm flipH="1">
            <a:off x="8005862" y="2643015"/>
            <a:ext cx="4260716" cy="4351172"/>
          </a:xfrm>
          <a:custGeom>
            <a:avLst/>
            <a:gdLst>
              <a:gd name="connsiteX0" fmla="*/ 0 w 3446834"/>
              <a:gd name="connsiteY0" fmla="*/ 0 h 4214985"/>
              <a:gd name="connsiteX1" fmla="*/ 1723417 w 3446834"/>
              <a:gd name="connsiteY1" fmla="*/ 0 h 4214985"/>
              <a:gd name="connsiteX2" fmla="*/ 3446834 w 3446834"/>
              <a:gd name="connsiteY2" fmla="*/ 1723417 h 4214985"/>
              <a:gd name="connsiteX3" fmla="*/ 3446834 w 3446834"/>
              <a:gd name="connsiteY3" fmla="*/ 4214985 h 4214985"/>
              <a:gd name="connsiteX4" fmla="*/ 0 w 3446834"/>
              <a:gd name="connsiteY4" fmla="*/ 4214985 h 4214985"/>
              <a:gd name="connsiteX5" fmla="*/ 0 w 3446834"/>
              <a:gd name="connsiteY5" fmla="*/ 0 h 4214985"/>
              <a:gd name="connsiteX0" fmla="*/ 0 w 3446834"/>
              <a:gd name="connsiteY0" fmla="*/ 0 h 4214985"/>
              <a:gd name="connsiteX1" fmla="*/ 770107 w 3446834"/>
              <a:gd name="connsiteY1" fmla="*/ 9728 h 4214985"/>
              <a:gd name="connsiteX2" fmla="*/ 3446834 w 3446834"/>
              <a:gd name="connsiteY2" fmla="*/ 1723417 h 4214985"/>
              <a:gd name="connsiteX3" fmla="*/ 3446834 w 3446834"/>
              <a:gd name="connsiteY3" fmla="*/ 4214985 h 4214985"/>
              <a:gd name="connsiteX4" fmla="*/ 0 w 3446834"/>
              <a:gd name="connsiteY4" fmla="*/ 4214985 h 4214985"/>
              <a:gd name="connsiteX5" fmla="*/ 0 w 3446834"/>
              <a:gd name="connsiteY5" fmla="*/ 0 h 4214985"/>
              <a:gd name="connsiteX0" fmla="*/ 0 w 4049949"/>
              <a:gd name="connsiteY0" fmla="*/ 0 h 4214985"/>
              <a:gd name="connsiteX1" fmla="*/ 770107 w 4049949"/>
              <a:gd name="connsiteY1" fmla="*/ 9728 h 4214985"/>
              <a:gd name="connsiteX2" fmla="*/ 4049949 w 4049949"/>
              <a:gd name="connsiteY2" fmla="*/ 4106693 h 4214985"/>
              <a:gd name="connsiteX3" fmla="*/ 3446834 w 4049949"/>
              <a:gd name="connsiteY3" fmla="*/ 4214985 h 4214985"/>
              <a:gd name="connsiteX4" fmla="*/ 0 w 4049949"/>
              <a:gd name="connsiteY4" fmla="*/ 4214985 h 4214985"/>
              <a:gd name="connsiteX5" fmla="*/ 0 w 4049949"/>
              <a:gd name="connsiteY5" fmla="*/ 0 h 4214985"/>
              <a:gd name="connsiteX0" fmla="*/ 0 w 4156953"/>
              <a:gd name="connsiteY0" fmla="*/ 0 h 4223425"/>
              <a:gd name="connsiteX1" fmla="*/ 770107 w 4156953"/>
              <a:gd name="connsiteY1" fmla="*/ 9728 h 4223425"/>
              <a:gd name="connsiteX2" fmla="*/ 4156953 w 4156953"/>
              <a:gd name="connsiteY2" fmla="*/ 4223425 h 4223425"/>
              <a:gd name="connsiteX3" fmla="*/ 3446834 w 4156953"/>
              <a:gd name="connsiteY3" fmla="*/ 4214985 h 4223425"/>
              <a:gd name="connsiteX4" fmla="*/ 0 w 4156953"/>
              <a:gd name="connsiteY4" fmla="*/ 4214985 h 4223425"/>
              <a:gd name="connsiteX5" fmla="*/ 0 w 4156953"/>
              <a:gd name="connsiteY5" fmla="*/ 0 h 422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6953" h="4223425">
                <a:moveTo>
                  <a:pt x="0" y="0"/>
                </a:moveTo>
                <a:lnTo>
                  <a:pt x="770107" y="9728"/>
                </a:lnTo>
                <a:lnTo>
                  <a:pt x="4156953" y="4223425"/>
                </a:lnTo>
                <a:lnTo>
                  <a:pt x="3446834" y="4214985"/>
                </a:lnTo>
                <a:lnTo>
                  <a:pt x="0" y="4214985"/>
                </a:lnTo>
                <a:lnTo>
                  <a:pt x="0"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rgbClr val="4C531E"/>
              </a:solidFill>
            </a:endParaRPr>
          </a:p>
        </p:txBody>
      </p:sp>
      <p:sp>
        <p:nvSpPr>
          <p:cNvPr id="6" name="Rectángulo 5">
            <a:extLst>
              <a:ext uri="{FF2B5EF4-FFF2-40B4-BE49-F238E27FC236}">
                <a16:creationId xmlns:a16="http://schemas.microsoft.com/office/drawing/2014/main" id="{192BC60A-5390-BB48-B346-860FADB8BCE3}"/>
              </a:ext>
            </a:extLst>
          </p:cNvPr>
          <p:cNvSpPr/>
          <p:nvPr/>
        </p:nvSpPr>
        <p:spPr>
          <a:xfrm>
            <a:off x="3793675" y="2652742"/>
            <a:ext cx="4614021" cy="4332455"/>
          </a:xfrm>
          <a:custGeom>
            <a:avLst/>
            <a:gdLst>
              <a:gd name="connsiteX0" fmla="*/ 0 w 3120326"/>
              <a:gd name="connsiteY0" fmla="*/ 0 h 4214985"/>
              <a:gd name="connsiteX1" fmla="*/ 3120326 w 3120326"/>
              <a:gd name="connsiteY1" fmla="*/ 0 h 4214985"/>
              <a:gd name="connsiteX2" fmla="*/ 3120326 w 3120326"/>
              <a:gd name="connsiteY2" fmla="*/ 4214985 h 4214985"/>
              <a:gd name="connsiteX3" fmla="*/ 0 w 3120326"/>
              <a:gd name="connsiteY3" fmla="*/ 4214985 h 4214985"/>
              <a:gd name="connsiteX4" fmla="*/ 0 w 3120326"/>
              <a:gd name="connsiteY4" fmla="*/ 0 h 4214985"/>
              <a:gd name="connsiteX0" fmla="*/ 0 w 4316828"/>
              <a:gd name="connsiteY0" fmla="*/ 9728 h 4214985"/>
              <a:gd name="connsiteX1" fmla="*/ 4316828 w 4316828"/>
              <a:gd name="connsiteY1" fmla="*/ 0 h 4214985"/>
              <a:gd name="connsiteX2" fmla="*/ 4316828 w 4316828"/>
              <a:gd name="connsiteY2" fmla="*/ 4214985 h 4214985"/>
              <a:gd name="connsiteX3" fmla="*/ 1196502 w 4316828"/>
              <a:gd name="connsiteY3" fmla="*/ 4214985 h 4214985"/>
              <a:gd name="connsiteX4" fmla="*/ 0 w 4316828"/>
              <a:gd name="connsiteY4" fmla="*/ 9728 h 4214985"/>
              <a:gd name="connsiteX0" fmla="*/ 0 w 4316828"/>
              <a:gd name="connsiteY0" fmla="*/ 1 h 4205258"/>
              <a:gd name="connsiteX1" fmla="*/ 2799313 w 4316828"/>
              <a:gd name="connsiteY1" fmla="*/ 0 h 4205258"/>
              <a:gd name="connsiteX2" fmla="*/ 4316828 w 4316828"/>
              <a:gd name="connsiteY2" fmla="*/ 4205258 h 4205258"/>
              <a:gd name="connsiteX3" fmla="*/ 1196502 w 4316828"/>
              <a:gd name="connsiteY3" fmla="*/ 4205258 h 4205258"/>
              <a:gd name="connsiteX4" fmla="*/ 0 w 4316828"/>
              <a:gd name="connsiteY4" fmla="*/ 1 h 4205258"/>
              <a:gd name="connsiteX0" fmla="*/ 0 w 4316828"/>
              <a:gd name="connsiteY0" fmla="*/ 1 h 4205258"/>
              <a:gd name="connsiteX1" fmla="*/ 2916044 w 4316828"/>
              <a:gd name="connsiteY1" fmla="*/ 0 h 4205258"/>
              <a:gd name="connsiteX2" fmla="*/ 4316828 w 4316828"/>
              <a:gd name="connsiteY2" fmla="*/ 4205258 h 4205258"/>
              <a:gd name="connsiteX3" fmla="*/ 1196502 w 4316828"/>
              <a:gd name="connsiteY3" fmla="*/ 4205258 h 4205258"/>
              <a:gd name="connsiteX4" fmla="*/ 0 w 4316828"/>
              <a:gd name="connsiteY4" fmla="*/ 1 h 4205258"/>
              <a:gd name="connsiteX0" fmla="*/ 0 w 4501654"/>
              <a:gd name="connsiteY0" fmla="*/ 9728 h 4205258"/>
              <a:gd name="connsiteX1" fmla="*/ 3100870 w 4501654"/>
              <a:gd name="connsiteY1" fmla="*/ 0 h 4205258"/>
              <a:gd name="connsiteX2" fmla="*/ 4501654 w 4501654"/>
              <a:gd name="connsiteY2" fmla="*/ 4205258 h 4205258"/>
              <a:gd name="connsiteX3" fmla="*/ 1381328 w 4501654"/>
              <a:gd name="connsiteY3" fmla="*/ 4205258 h 4205258"/>
              <a:gd name="connsiteX4" fmla="*/ 0 w 4501654"/>
              <a:gd name="connsiteY4" fmla="*/ 9728 h 4205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1654" h="4205258">
                <a:moveTo>
                  <a:pt x="0" y="9728"/>
                </a:moveTo>
                <a:lnTo>
                  <a:pt x="3100870" y="0"/>
                </a:lnTo>
                <a:lnTo>
                  <a:pt x="4501654" y="4205258"/>
                </a:lnTo>
                <a:lnTo>
                  <a:pt x="1381328" y="4205258"/>
                </a:lnTo>
                <a:lnTo>
                  <a:pt x="0" y="9728"/>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71A1F0D6-BD06-9441-AEAB-01F449022F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4378" y="4231532"/>
            <a:ext cx="5462859" cy="1189025"/>
          </a:xfrm>
          <a:prstGeom prst="rect">
            <a:avLst/>
          </a:prstGeom>
        </p:spPr>
      </p:pic>
    </p:spTree>
    <p:extLst>
      <p:ext uri="{BB962C8B-B14F-4D97-AF65-F5344CB8AC3E}">
        <p14:creationId xmlns:p14="http://schemas.microsoft.com/office/powerpoint/2010/main" val="1224198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Screen Shot 2019-08-07 at 11.26.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181" y="-350"/>
            <a:ext cx="11715686" cy="6916617"/>
          </a:xfrm>
          <a:prstGeom prst="rect">
            <a:avLst/>
          </a:prstGeom>
        </p:spPr>
      </p:pic>
      <p:grpSp>
        <p:nvGrpSpPr>
          <p:cNvPr id="111" name="Group 2"/>
          <p:cNvGrpSpPr/>
          <p:nvPr/>
        </p:nvGrpSpPr>
        <p:grpSpPr>
          <a:xfrm>
            <a:off x="10180333" y="297466"/>
            <a:ext cx="1243094" cy="461949"/>
            <a:chOff x="10748974" y="6473994"/>
            <a:chExt cx="1576204" cy="585738"/>
          </a:xfrm>
        </p:grpSpPr>
        <p:grpSp>
          <p:nvGrpSpPr>
            <p:cNvPr id="112" name="Group 3"/>
            <p:cNvGrpSpPr/>
            <p:nvPr/>
          </p:nvGrpSpPr>
          <p:grpSpPr>
            <a:xfrm>
              <a:off x="11531961" y="6473994"/>
              <a:ext cx="793217" cy="578786"/>
              <a:chOff x="11531961" y="6473994"/>
              <a:chExt cx="793217" cy="578786"/>
            </a:xfrm>
          </p:grpSpPr>
          <p:sp>
            <p:nvSpPr>
              <p:cNvPr id="131" name="Freeform 8"/>
              <p:cNvSpPr>
                <a:spLocks/>
              </p:cNvSpPr>
              <p:nvPr/>
            </p:nvSpPr>
            <p:spPr bwMode="auto">
              <a:xfrm>
                <a:off x="11533768" y="6845426"/>
                <a:ext cx="133632" cy="14400"/>
              </a:xfrm>
              <a:custGeom>
                <a:avLst/>
                <a:gdLst>
                  <a:gd name="T0" fmla="*/ 114 w 123"/>
                  <a:gd name="T1" fmla="*/ 18 h 18"/>
                  <a:gd name="T2" fmla="*/ 9 w 123"/>
                  <a:gd name="T3" fmla="*/ 18 h 18"/>
                  <a:gd name="T4" fmla="*/ 0 w 123"/>
                  <a:gd name="T5" fmla="*/ 9 h 18"/>
                  <a:gd name="T6" fmla="*/ 0 w 123"/>
                  <a:gd name="T7" fmla="*/ 9 h 18"/>
                  <a:gd name="T8" fmla="*/ 9 w 123"/>
                  <a:gd name="T9" fmla="*/ 0 h 18"/>
                  <a:gd name="T10" fmla="*/ 114 w 123"/>
                  <a:gd name="T11" fmla="*/ 0 h 18"/>
                  <a:gd name="T12" fmla="*/ 123 w 123"/>
                  <a:gd name="T13" fmla="*/ 9 h 18"/>
                  <a:gd name="T14" fmla="*/ 123 w 123"/>
                  <a:gd name="T15" fmla="*/ 9 h 18"/>
                  <a:gd name="T16" fmla="*/ 114 w 12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8">
                    <a:moveTo>
                      <a:pt x="114" y="18"/>
                    </a:moveTo>
                    <a:cubicBezTo>
                      <a:pt x="9" y="18"/>
                      <a:pt x="9" y="18"/>
                      <a:pt x="9" y="18"/>
                    </a:cubicBezTo>
                    <a:cubicBezTo>
                      <a:pt x="4" y="18"/>
                      <a:pt x="0" y="14"/>
                      <a:pt x="0" y="9"/>
                    </a:cubicBezTo>
                    <a:cubicBezTo>
                      <a:pt x="0" y="9"/>
                      <a:pt x="0" y="9"/>
                      <a:pt x="0" y="9"/>
                    </a:cubicBezTo>
                    <a:cubicBezTo>
                      <a:pt x="0" y="4"/>
                      <a:pt x="4" y="0"/>
                      <a:pt x="9" y="0"/>
                    </a:cubicBezTo>
                    <a:cubicBezTo>
                      <a:pt x="114" y="0"/>
                      <a:pt x="114" y="0"/>
                      <a:pt x="114" y="0"/>
                    </a:cubicBezTo>
                    <a:cubicBezTo>
                      <a:pt x="119" y="0"/>
                      <a:pt x="123" y="4"/>
                      <a:pt x="123" y="9"/>
                    </a:cubicBezTo>
                    <a:cubicBezTo>
                      <a:pt x="123" y="9"/>
                      <a:pt x="123" y="9"/>
                      <a:pt x="123" y="9"/>
                    </a:cubicBezTo>
                    <a:cubicBezTo>
                      <a:pt x="123" y="14"/>
                      <a:pt x="119" y="18"/>
                      <a:pt x="114" y="18"/>
                    </a:cubicBez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32" name="Freeform 9"/>
              <p:cNvSpPr>
                <a:spLocks noEditPoints="1"/>
              </p:cNvSpPr>
              <p:nvPr/>
            </p:nvSpPr>
            <p:spPr bwMode="auto">
              <a:xfrm>
                <a:off x="11689973" y="6812070"/>
                <a:ext cx="58690" cy="72574"/>
              </a:xfrm>
              <a:custGeom>
                <a:avLst/>
                <a:gdLst>
                  <a:gd name="T0" fmla="*/ 0 w 54"/>
                  <a:gd name="T1" fmla="*/ 8 h 69"/>
                  <a:gd name="T2" fmla="*/ 8 w 54"/>
                  <a:gd name="T3" fmla="*/ 0 h 69"/>
                  <a:gd name="T4" fmla="*/ 28 w 54"/>
                  <a:gd name="T5" fmla="*/ 0 h 69"/>
                  <a:gd name="T6" fmla="*/ 54 w 54"/>
                  <a:gd name="T7" fmla="*/ 24 h 69"/>
                  <a:gd name="T8" fmla="*/ 54 w 54"/>
                  <a:gd name="T9" fmla="*/ 24 h 69"/>
                  <a:gd name="T10" fmla="*/ 27 w 54"/>
                  <a:gd name="T11" fmla="*/ 48 h 69"/>
                  <a:gd name="T12" fmla="*/ 15 w 54"/>
                  <a:gd name="T13" fmla="*/ 48 h 69"/>
                  <a:gd name="T14" fmla="*/ 15 w 54"/>
                  <a:gd name="T15" fmla="*/ 61 h 69"/>
                  <a:gd name="T16" fmla="*/ 8 w 54"/>
                  <a:gd name="T17" fmla="*/ 69 h 69"/>
                  <a:gd name="T18" fmla="*/ 0 w 54"/>
                  <a:gd name="T19" fmla="*/ 61 h 69"/>
                  <a:gd name="T20" fmla="*/ 0 w 54"/>
                  <a:gd name="T21" fmla="*/ 8 h 69"/>
                  <a:gd name="T22" fmla="*/ 27 w 54"/>
                  <a:gd name="T23" fmla="*/ 34 h 69"/>
                  <a:gd name="T24" fmla="*/ 39 w 54"/>
                  <a:gd name="T25" fmla="*/ 24 h 69"/>
                  <a:gd name="T26" fmla="*/ 39 w 54"/>
                  <a:gd name="T27" fmla="*/ 24 h 69"/>
                  <a:gd name="T28" fmla="*/ 27 w 54"/>
                  <a:gd name="T29" fmla="*/ 14 h 69"/>
                  <a:gd name="T30" fmla="*/ 15 w 54"/>
                  <a:gd name="T31" fmla="*/ 14 h 69"/>
                  <a:gd name="T32" fmla="*/ 15 w 54"/>
                  <a:gd name="T33" fmla="*/ 34 h 69"/>
                  <a:gd name="T34" fmla="*/ 27 w 54"/>
                  <a:gd name="T35"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9">
                    <a:moveTo>
                      <a:pt x="0" y="8"/>
                    </a:moveTo>
                    <a:cubicBezTo>
                      <a:pt x="0" y="3"/>
                      <a:pt x="3" y="0"/>
                      <a:pt x="8" y="0"/>
                    </a:cubicBezTo>
                    <a:cubicBezTo>
                      <a:pt x="28" y="0"/>
                      <a:pt x="28" y="0"/>
                      <a:pt x="28" y="0"/>
                    </a:cubicBezTo>
                    <a:cubicBezTo>
                      <a:pt x="44" y="0"/>
                      <a:pt x="54" y="10"/>
                      <a:pt x="54" y="24"/>
                    </a:cubicBezTo>
                    <a:cubicBezTo>
                      <a:pt x="54" y="24"/>
                      <a:pt x="54" y="24"/>
                      <a:pt x="54" y="24"/>
                    </a:cubicBezTo>
                    <a:cubicBezTo>
                      <a:pt x="54" y="40"/>
                      <a:pt x="42" y="48"/>
                      <a:pt x="27" y="48"/>
                    </a:cubicBezTo>
                    <a:cubicBezTo>
                      <a:pt x="15" y="48"/>
                      <a:pt x="15" y="48"/>
                      <a:pt x="15" y="48"/>
                    </a:cubicBezTo>
                    <a:cubicBezTo>
                      <a:pt x="15" y="61"/>
                      <a:pt x="15" y="61"/>
                      <a:pt x="15" y="61"/>
                    </a:cubicBezTo>
                    <a:cubicBezTo>
                      <a:pt x="15" y="66"/>
                      <a:pt x="12" y="69"/>
                      <a:pt x="8" y="69"/>
                    </a:cubicBezTo>
                    <a:cubicBezTo>
                      <a:pt x="3" y="69"/>
                      <a:pt x="0" y="66"/>
                      <a:pt x="0" y="61"/>
                    </a:cubicBezTo>
                    <a:lnTo>
                      <a:pt x="0" y="8"/>
                    </a:lnTo>
                    <a:close/>
                    <a:moveTo>
                      <a:pt x="27" y="34"/>
                    </a:moveTo>
                    <a:cubicBezTo>
                      <a:pt x="35" y="34"/>
                      <a:pt x="39" y="30"/>
                      <a:pt x="39" y="24"/>
                    </a:cubicBezTo>
                    <a:cubicBezTo>
                      <a:pt x="39" y="24"/>
                      <a:pt x="39" y="24"/>
                      <a:pt x="39" y="24"/>
                    </a:cubicBezTo>
                    <a:cubicBezTo>
                      <a:pt x="39" y="17"/>
                      <a:pt x="34" y="14"/>
                      <a:pt x="27" y="14"/>
                    </a:cubicBezTo>
                    <a:cubicBezTo>
                      <a:pt x="15" y="14"/>
                      <a:pt x="15" y="14"/>
                      <a:pt x="15" y="14"/>
                    </a:cubicBezTo>
                    <a:cubicBezTo>
                      <a:pt x="15" y="34"/>
                      <a:pt x="15" y="34"/>
                      <a:pt x="15" y="34"/>
                    </a:cubicBezTo>
                    <a:lnTo>
                      <a:pt x="27" y="34"/>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33" name="Freeform 10"/>
              <p:cNvSpPr>
                <a:spLocks/>
              </p:cNvSpPr>
              <p:nvPr/>
            </p:nvSpPr>
            <p:spPr bwMode="auto">
              <a:xfrm>
                <a:off x="11760852" y="6810718"/>
                <a:ext cx="54175" cy="72574"/>
              </a:xfrm>
              <a:custGeom>
                <a:avLst/>
                <a:gdLst>
                  <a:gd name="T0" fmla="*/ 0 w 50"/>
                  <a:gd name="T1" fmla="*/ 8 h 69"/>
                  <a:gd name="T2" fmla="*/ 7 w 50"/>
                  <a:gd name="T3" fmla="*/ 0 h 69"/>
                  <a:gd name="T4" fmla="*/ 15 w 50"/>
                  <a:gd name="T5" fmla="*/ 8 h 69"/>
                  <a:gd name="T6" fmla="*/ 15 w 50"/>
                  <a:gd name="T7" fmla="*/ 56 h 69"/>
                  <a:gd name="T8" fmla="*/ 43 w 50"/>
                  <a:gd name="T9" fmla="*/ 56 h 69"/>
                  <a:gd name="T10" fmla="*/ 50 w 50"/>
                  <a:gd name="T11" fmla="*/ 63 h 69"/>
                  <a:gd name="T12" fmla="*/ 43 w 50"/>
                  <a:gd name="T13" fmla="*/ 69 h 69"/>
                  <a:gd name="T14" fmla="*/ 7 w 50"/>
                  <a:gd name="T15" fmla="*/ 69 h 69"/>
                  <a:gd name="T16" fmla="*/ 0 w 50"/>
                  <a:gd name="T17" fmla="*/ 62 h 69"/>
                  <a:gd name="T18" fmla="*/ 0 w 50"/>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9">
                    <a:moveTo>
                      <a:pt x="0" y="8"/>
                    </a:moveTo>
                    <a:cubicBezTo>
                      <a:pt x="0" y="4"/>
                      <a:pt x="3" y="0"/>
                      <a:pt x="7" y="0"/>
                    </a:cubicBezTo>
                    <a:cubicBezTo>
                      <a:pt x="12" y="0"/>
                      <a:pt x="15" y="4"/>
                      <a:pt x="15" y="8"/>
                    </a:cubicBezTo>
                    <a:cubicBezTo>
                      <a:pt x="15" y="56"/>
                      <a:pt x="15" y="56"/>
                      <a:pt x="15" y="56"/>
                    </a:cubicBezTo>
                    <a:cubicBezTo>
                      <a:pt x="43" y="56"/>
                      <a:pt x="43" y="56"/>
                      <a:pt x="43" y="56"/>
                    </a:cubicBezTo>
                    <a:cubicBezTo>
                      <a:pt x="47" y="56"/>
                      <a:pt x="50" y="59"/>
                      <a:pt x="50" y="63"/>
                    </a:cubicBezTo>
                    <a:cubicBezTo>
                      <a:pt x="50" y="66"/>
                      <a:pt x="47" y="69"/>
                      <a:pt x="43" y="69"/>
                    </a:cubicBezTo>
                    <a:cubicBezTo>
                      <a:pt x="7" y="69"/>
                      <a:pt x="7" y="69"/>
                      <a:pt x="7" y="69"/>
                    </a:cubicBezTo>
                    <a:cubicBezTo>
                      <a:pt x="3" y="69"/>
                      <a:pt x="0" y="66"/>
                      <a:pt x="0" y="62"/>
                    </a:cubicBezTo>
                    <a:lnTo>
                      <a:pt x="0" y="8"/>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34" name="Freeform 11"/>
              <p:cNvSpPr>
                <a:spLocks noEditPoints="1"/>
              </p:cNvSpPr>
              <p:nvPr/>
            </p:nvSpPr>
            <p:spPr bwMode="auto">
              <a:xfrm>
                <a:off x="11820445" y="6810718"/>
                <a:ext cx="73588" cy="73926"/>
              </a:xfrm>
              <a:custGeom>
                <a:avLst/>
                <a:gdLst>
                  <a:gd name="T0" fmla="*/ 1 w 68"/>
                  <a:gd name="T1" fmla="*/ 60 h 70"/>
                  <a:gd name="T2" fmla="*/ 25 w 68"/>
                  <a:gd name="T3" fmla="*/ 6 h 70"/>
                  <a:gd name="T4" fmla="*/ 34 w 68"/>
                  <a:gd name="T5" fmla="*/ 0 h 70"/>
                  <a:gd name="T6" fmla="*/ 35 w 68"/>
                  <a:gd name="T7" fmla="*/ 0 h 70"/>
                  <a:gd name="T8" fmla="*/ 43 w 68"/>
                  <a:gd name="T9" fmla="*/ 6 h 70"/>
                  <a:gd name="T10" fmla="*/ 67 w 68"/>
                  <a:gd name="T11" fmla="*/ 60 h 70"/>
                  <a:gd name="T12" fmla="*/ 68 w 68"/>
                  <a:gd name="T13" fmla="*/ 63 h 70"/>
                  <a:gd name="T14" fmla="*/ 61 w 68"/>
                  <a:gd name="T15" fmla="*/ 70 h 70"/>
                  <a:gd name="T16" fmla="*/ 54 w 68"/>
                  <a:gd name="T17" fmla="*/ 65 h 70"/>
                  <a:gd name="T18" fmla="*/ 49 w 68"/>
                  <a:gd name="T19" fmla="*/ 54 h 70"/>
                  <a:gd name="T20" fmla="*/ 19 w 68"/>
                  <a:gd name="T21" fmla="*/ 54 h 70"/>
                  <a:gd name="T22" fmla="*/ 14 w 68"/>
                  <a:gd name="T23" fmla="*/ 65 h 70"/>
                  <a:gd name="T24" fmla="*/ 7 w 68"/>
                  <a:gd name="T25" fmla="*/ 70 h 70"/>
                  <a:gd name="T26" fmla="*/ 0 w 68"/>
                  <a:gd name="T27" fmla="*/ 63 h 70"/>
                  <a:gd name="T28" fmla="*/ 1 w 68"/>
                  <a:gd name="T29" fmla="*/ 60 h 70"/>
                  <a:gd name="T30" fmla="*/ 43 w 68"/>
                  <a:gd name="T31" fmla="*/ 41 h 70"/>
                  <a:gd name="T32" fmla="*/ 34 w 68"/>
                  <a:gd name="T33" fmla="*/ 18 h 70"/>
                  <a:gd name="T34" fmla="*/ 24 w 68"/>
                  <a:gd name="T35" fmla="*/ 41 h 70"/>
                  <a:gd name="T36" fmla="*/ 43 w 68"/>
                  <a:gd name="T37"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70">
                    <a:moveTo>
                      <a:pt x="1" y="60"/>
                    </a:moveTo>
                    <a:cubicBezTo>
                      <a:pt x="25" y="6"/>
                      <a:pt x="25" y="6"/>
                      <a:pt x="25" y="6"/>
                    </a:cubicBezTo>
                    <a:cubicBezTo>
                      <a:pt x="27" y="2"/>
                      <a:pt x="30" y="0"/>
                      <a:pt x="34" y="0"/>
                    </a:cubicBezTo>
                    <a:cubicBezTo>
                      <a:pt x="35" y="0"/>
                      <a:pt x="35" y="0"/>
                      <a:pt x="35" y="0"/>
                    </a:cubicBezTo>
                    <a:cubicBezTo>
                      <a:pt x="39" y="0"/>
                      <a:pt x="42" y="2"/>
                      <a:pt x="43" y="6"/>
                    </a:cubicBezTo>
                    <a:cubicBezTo>
                      <a:pt x="67" y="60"/>
                      <a:pt x="67" y="60"/>
                      <a:pt x="67" y="60"/>
                    </a:cubicBezTo>
                    <a:cubicBezTo>
                      <a:pt x="68" y="61"/>
                      <a:pt x="68" y="62"/>
                      <a:pt x="68" y="63"/>
                    </a:cubicBezTo>
                    <a:cubicBezTo>
                      <a:pt x="68" y="67"/>
                      <a:pt x="65" y="70"/>
                      <a:pt x="61" y="70"/>
                    </a:cubicBezTo>
                    <a:cubicBezTo>
                      <a:pt x="57" y="70"/>
                      <a:pt x="55" y="68"/>
                      <a:pt x="54" y="65"/>
                    </a:cubicBezTo>
                    <a:cubicBezTo>
                      <a:pt x="49" y="54"/>
                      <a:pt x="49" y="54"/>
                      <a:pt x="49" y="54"/>
                    </a:cubicBezTo>
                    <a:cubicBezTo>
                      <a:pt x="19" y="54"/>
                      <a:pt x="19" y="54"/>
                      <a:pt x="19" y="54"/>
                    </a:cubicBezTo>
                    <a:cubicBezTo>
                      <a:pt x="14" y="65"/>
                      <a:pt x="14" y="65"/>
                      <a:pt x="14" y="65"/>
                    </a:cubicBezTo>
                    <a:cubicBezTo>
                      <a:pt x="13" y="68"/>
                      <a:pt x="10" y="70"/>
                      <a:pt x="7" y="70"/>
                    </a:cubicBezTo>
                    <a:cubicBezTo>
                      <a:pt x="3" y="70"/>
                      <a:pt x="0" y="67"/>
                      <a:pt x="0" y="63"/>
                    </a:cubicBezTo>
                    <a:cubicBezTo>
                      <a:pt x="0" y="62"/>
                      <a:pt x="1" y="61"/>
                      <a:pt x="1" y="60"/>
                    </a:cubicBezTo>
                    <a:close/>
                    <a:moveTo>
                      <a:pt x="43" y="41"/>
                    </a:moveTo>
                    <a:cubicBezTo>
                      <a:pt x="34" y="18"/>
                      <a:pt x="34" y="18"/>
                      <a:pt x="34" y="18"/>
                    </a:cubicBezTo>
                    <a:cubicBezTo>
                      <a:pt x="24" y="41"/>
                      <a:pt x="24" y="41"/>
                      <a:pt x="24" y="41"/>
                    </a:cubicBezTo>
                    <a:lnTo>
                      <a:pt x="43" y="41"/>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35" name="Freeform 12"/>
              <p:cNvSpPr>
                <a:spLocks/>
              </p:cNvSpPr>
              <p:nvPr/>
            </p:nvSpPr>
            <p:spPr bwMode="auto">
              <a:xfrm>
                <a:off x="11906223" y="6810718"/>
                <a:ext cx="65913" cy="73926"/>
              </a:xfrm>
              <a:custGeom>
                <a:avLst/>
                <a:gdLst>
                  <a:gd name="T0" fmla="*/ 0 w 61"/>
                  <a:gd name="T1" fmla="*/ 8 h 70"/>
                  <a:gd name="T2" fmla="*/ 8 w 61"/>
                  <a:gd name="T3" fmla="*/ 1 h 70"/>
                  <a:gd name="T4" fmla="*/ 9 w 61"/>
                  <a:gd name="T5" fmla="*/ 1 h 70"/>
                  <a:gd name="T6" fmla="*/ 17 w 61"/>
                  <a:gd name="T7" fmla="*/ 5 h 70"/>
                  <a:gd name="T8" fmla="*/ 46 w 61"/>
                  <a:gd name="T9" fmla="*/ 43 h 70"/>
                  <a:gd name="T10" fmla="*/ 46 w 61"/>
                  <a:gd name="T11" fmla="*/ 8 h 70"/>
                  <a:gd name="T12" fmla="*/ 54 w 61"/>
                  <a:gd name="T13" fmla="*/ 0 h 70"/>
                  <a:gd name="T14" fmla="*/ 61 w 61"/>
                  <a:gd name="T15" fmla="*/ 8 h 70"/>
                  <a:gd name="T16" fmla="*/ 61 w 61"/>
                  <a:gd name="T17" fmla="*/ 62 h 70"/>
                  <a:gd name="T18" fmla="*/ 53 w 61"/>
                  <a:gd name="T19" fmla="*/ 70 h 70"/>
                  <a:gd name="T20" fmla="*/ 53 w 61"/>
                  <a:gd name="T21" fmla="*/ 70 h 70"/>
                  <a:gd name="T22" fmla="*/ 45 w 61"/>
                  <a:gd name="T23" fmla="*/ 65 h 70"/>
                  <a:gd name="T24" fmla="*/ 15 w 61"/>
                  <a:gd name="T25" fmla="*/ 26 h 70"/>
                  <a:gd name="T26" fmla="*/ 15 w 61"/>
                  <a:gd name="T27" fmla="*/ 63 h 70"/>
                  <a:gd name="T28" fmla="*/ 8 w 61"/>
                  <a:gd name="T29" fmla="*/ 70 h 70"/>
                  <a:gd name="T30" fmla="*/ 0 w 61"/>
                  <a:gd name="T31" fmla="*/ 63 h 70"/>
                  <a:gd name="T32" fmla="*/ 0 w 61"/>
                  <a:gd name="T33" fmla="*/ 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70">
                    <a:moveTo>
                      <a:pt x="0" y="8"/>
                    </a:moveTo>
                    <a:cubicBezTo>
                      <a:pt x="0" y="4"/>
                      <a:pt x="4" y="1"/>
                      <a:pt x="8" y="1"/>
                    </a:cubicBezTo>
                    <a:cubicBezTo>
                      <a:pt x="9" y="1"/>
                      <a:pt x="9" y="1"/>
                      <a:pt x="9" y="1"/>
                    </a:cubicBezTo>
                    <a:cubicBezTo>
                      <a:pt x="13" y="1"/>
                      <a:pt x="15" y="2"/>
                      <a:pt x="17" y="5"/>
                    </a:cubicBezTo>
                    <a:cubicBezTo>
                      <a:pt x="46" y="43"/>
                      <a:pt x="46" y="43"/>
                      <a:pt x="46" y="43"/>
                    </a:cubicBezTo>
                    <a:cubicBezTo>
                      <a:pt x="46" y="8"/>
                      <a:pt x="46" y="8"/>
                      <a:pt x="46" y="8"/>
                    </a:cubicBezTo>
                    <a:cubicBezTo>
                      <a:pt x="46" y="4"/>
                      <a:pt x="49" y="0"/>
                      <a:pt x="54" y="0"/>
                    </a:cubicBezTo>
                    <a:cubicBezTo>
                      <a:pt x="58" y="0"/>
                      <a:pt x="61" y="4"/>
                      <a:pt x="61" y="8"/>
                    </a:cubicBezTo>
                    <a:cubicBezTo>
                      <a:pt x="61" y="62"/>
                      <a:pt x="61" y="62"/>
                      <a:pt x="61" y="62"/>
                    </a:cubicBezTo>
                    <a:cubicBezTo>
                      <a:pt x="61" y="66"/>
                      <a:pt x="58" y="70"/>
                      <a:pt x="53" y="70"/>
                    </a:cubicBezTo>
                    <a:cubicBezTo>
                      <a:pt x="53" y="70"/>
                      <a:pt x="53" y="70"/>
                      <a:pt x="53" y="70"/>
                    </a:cubicBezTo>
                    <a:cubicBezTo>
                      <a:pt x="49" y="70"/>
                      <a:pt x="47" y="68"/>
                      <a:pt x="45" y="65"/>
                    </a:cubicBezTo>
                    <a:cubicBezTo>
                      <a:pt x="15" y="26"/>
                      <a:pt x="15" y="26"/>
                      <a:pt x="15" y="26"/>
                    </a:cubicBezTo>
                    <a:cubicBezTo>
                      <a:pt x="15" y="63"/>
                      <a:pt x="15" y="63"/>
                      <a:pt x="15" y="63"/>
                    </a:cubicBezTo>
                    <a:cubicBezTo>
                      <a:pt x="15" y="67"/>
                      <a:pt x="12" y="70"/>
                      <a:pt x="8" y="70"/>
                    </a:cubicBezTo>
                    <a:cubicBezTo>
                      <a:pt x="4" y="70"/>
                      <a:pt x="0" y="67"/>
                      <a:pt x="0" y="63"/>
                    </a:cubicBezTo>
                    <a:lnTo>
                      <a:pt x="0" y="8"/>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36" name="Freeform 13"/>
              <p:cNvSpPr>
                <a:spLocks noEditPoints="1"/>
              </p:cNvSpPr>
              <p:nvPr/>
            </p:nvSpPr>
            <p:spPr bwMode="auto">
              <a:xfrm>
                <a:off x="12021345" y="6812070"/>
                <a:ext cx="68171" cy="71221"/>
              </a:xfrm>
              <a:custGeom>
                <a:avLst/>
                <a:gdLst>
                  <a:gd name="T0" fmla="*/ 0 w 63"/>
                  <a:gd name="T1" fmla="*/ 8 h 68"/>
                  <a:gd name="T2" fmla="*/ 7 w 63"/>
                  <a:gd name="T3" fmla="*/ 0 h 68"/>
                  <a:gd name="T4" fmla="*/ 26 w 63"/>
                  <a:gd name="T5" fmla="*/ 0 h 68"/>
                  <a:gd name="T6" fmla="*/ 63 w 63"/>
                  <a:gd name="T7" fmla="*/ 34 h 68"/>
                  <a:gd name="T8" fmla="*/ 63 w 63"/>
                  <a:gd name="T9" fmla="*/ 34 h 68"/>
                  <a:gd name="T10" fmla="*/ 26 w 63"/>
                  <a:gd name="T11" fmla="*/ 68 h 68"/>
                  <a:gd name="T12" fmla="*/ 7 w 63"/>
                  <a:gd name="T13" fmla="*/ 68 h 68"/>
                  <a:gd name="T14" fmla="*/ 0 w 63"/>
                  <a:gd name="T15" fmla="*/ 61 h 68"/>
                  <a:gd name="T16" fmla="*/ 0 w 63"/>
                  <a:gd name="T17" fmla="*/ 8 h 68"/>
                  <a:gd name="T18" fmla="*/ 26 w 63"/>
                  <a:gd name="T19" fmla="*/ 55 h 68"/>
                  <a:gd name="T20" fmla="*/ 47 w 63"/>
                  <a:gd name="T21" fmla="*/ 34 h 68"/>
                  <a:gd name="T22" fmla="*/ 47 w 63"/>
                  <a:gd name="T23" fmla="*/ 34 h 68"/>
                  <a:gd name="T24" fmla="*/ 26 w 63"/>
                  <a:gd name="T25" fmla="*/ 14 h 68"/>
                  <a:gd name="T26" fmla="*/ 15 w 63"/>
                  <a:gd name="T27" fmla="*/ 14 h 68"/>
                  <a:gd name="T28" fmla="*/ 15 w 63"/>
                  <a:gd name="T29" fmla="*/ 55 h 68"/>
                  <a:gd name="T30" fmla="*/ 26 w 63"/>
                  <a:gd name="T31"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8">
                    <a:moveTo>
                      <a:pt x="0" y="8"/>
                    </a:moveTo>
                    <a:cubicBezTo>
                      <a:pt x="0" y="3"/>
                      <a:pt x="3" y="0"/>
                      <a:pt x="7" y="0"/>
                    </a:cubicBezTo>
                    <a:cubicBezTo>
                      <a:pt x="26" y="0"/>
                      <a:pt x="26" y="0"/>
                      <a:pt x="26" y="0"/>
                    </a:cubicBezTo>
                    <a:cubicBezTo>
                      <a:pt x="48" y="0"/>
                      <a:pt x="63" y="15"/>
                      <a:pt x="63" y="34"/>
                    </a:cubicBezTo>
                    <a:cubicBezTo>
                      <a:pt x="63" y="34"/>
                      <a:pt x="63" y="34"/>
                      <a:pt x="63" y="34"/>
                    </a:cubicBezTo>
                    <a:cubicBezTo>
                      <a:pt x="63" y="53"/>
                      <a:pt x="48" y="68"/>
                      <a:pt x="26" y="68"/>
                    </a:cubicBezTo>
                    <a:cubicBezTo>
                      <a:pt x="7" y="68"/>
                      <a:pt x="7" y="68"/>
                      <a:pt x="7" y="68"/>
                    </a:cubicBezTo>
                    <a:cubicBezTo>
                      <a:pt x="3" y="68"/>
                      <a:pt x="0" y="65"/>
                      <a:pt x="0" y="61"/>
                    </a:cubicBezTo>
                    <a:lnTo>
                      <a:pt x="0" y="8"/>
                    </a:lnTo>
                    <a:close/>
                    <a:moveTo>
                      <a:pt x="26" y="55"/>
                    </a:moveTo>
                    <a:cubicBezTo>
                      <a:pt x="39" y="55"/>
                      <a:pt x="47" y="47"/>
                      <a:pt x="47" y="34"/>
                    </a:cubicBezTo>
                    <a:cubicBezTo>
                      <a:pt x="47" y="34"/>
                      <a:pt x="47" y="34"/>
                      <a:pt x="47" y="34"/>
                    </a:cubicBezTo>
                    <a:cubicBezTo>
                      <a:pt x="47" y="22"/>
                      <a:pt x="39" y="14"/>
                      <a:pt x="26" y="14"/>
                    </a:cubicBezTo>
                    <a:cubicBezTo>
                      <a:pt x="15" y="14"/>
                      <a:pt x="15" y="14"/>
                      <a:pt x="15" y="14"/>
                    </a:cubicBezTo>
                    <a:cubicBezTo>
                      <a:pt x="15" y="55"/>
                      <a:pt x="15" y="55"/>
                      <a:pt x="15" y="55"/>
                    </a:cubicBezTo>
                    <a:lnTo>
                      <a:pt x="26" y="55"/>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37" name="Freeform 14"/>
              <p:cNvSpPr>
                <a:spLocks/>
              </p:cNvSpPr>
              <p:nvPr/>
            </p:nvSpPr>
            <p:spPr bwMode="auto">
              <a:xfrm>
                <a:off x="12103511" y="6812070"/>
                <a:ext cx="56432" cy="71221"/>
              </a:xfrm>
              <a:custGeom>
                <a:avLst/>
                <a:gdLst>
                  <a:gd name="T0" fmla="*/ 0 w 52"/>
                  <a:gd name="T1" fmla="*/ 61 h 68"/>
                  <a:gd name="T2" fmla="*/ 0 w 52"/>
                  <a:gd name="T3" fmla="*/ 8 h 68"/>
                  <a:gd name="T4" fmla="*/ 7 w 52"/>
                  <a:gd name="T5" fmla="*/ 0 h 68"/>
                  <a:gd name="T6" fmla="*/ 45 w 52"/>
                  <a:gd name="T7" fmla="*/ 0 h 68"/>
                  <a:gd name="T8" fmla="*/ 52 w 52"/>
                  <a:gd name="T9" fmla="*/ 7 h 68"/>
                  <a:gd name="T10" fmla="*/ 45 w 52"/>
                  <a:gd name="T11" fmla="*/ 13 h 68"/>
                  <a:gd name="T12" fmla="*/ 15 w 52"/>
                  <a:gd name="T13" fmla="*/ 13 h 68"/>
                  <a:gd name="T14" fmla="*/ 15 w 52"/>
                  <a:gd name="T15" fmla="*/ 27 h 68"/>
                  <a:gd name="T16" fmla="*/ 41 w 52"/>
                  <a:gd name="T17" fmla="*/ 27 h 68"/>
                  <a:gd name="T18" fmla="*/ 47 w 52"/>
                  <a:gd name="T19" fmla="*/ 34 h 68"/>
                  <a:gd name="T20" fmla="*/ 41 w 52"/>
                  <a:gd name="T21" fmla="*/ 41 h 68"/>
                  <a:gd name="T22" fmla="*/ 15 w 52"/>
                  <a:gd name="T23" fmla="*/ 41 h 68"/>
                  <a:gd name="T24" fmla="*/ 15 w 52"/>
                  <a:gd name="T25" fmla="*/ 55 h 68"/>
                  <a:gd name="T26" fmla="*/ 45 w 52"/>
                  <a:gd name="T27" fmla="*/ 55 h 68"/>
                  <a:gd name="T28" fmla="*/ 52 w 52"/>
                  <a:gd name="T29" fmla="*/ 62 h 68"/>
                  <a:gd name="T30" fmla="*/ 45 w 52"/>
                  <a:gd name="T31" fmla="*/ 68 h 68"/>
                  <a:gd name="T32" fmla="*/ 7 w 52"/>
                  <a:gd name="T33" fmla="*/ 68 h 68"/>
                  <a:gd name="T34" fmla="*/ 0 w 52"/>
                  <a:gd name="T35"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68">
                    <a:moveTo>
                      <a:pt x="0" y="61"/>
                    </a:moveTo>
                    <a:cubicBezTo>
                      <a:pt x="0" y="8"/>
                      <a:pt x="0" y="8"/>
                      <a:pt x="0" y="8"/>
                    </a:cubicBezTo>
                    <a:cubicBezTo>
                      <a:pt x="0" y="3"/>
                      <a:pt x="3" y="0"/>
                      <a:pt x="7" y="0"/>
                    </a:cubicBezTo>
                    <a:cubicBezTo>
                      <a:pt x="45" y="0"/>
                      <a:pt x="45" y="0"/>
                      <a:pt x="45" y="0"/>
                    </a:cubicBezTo>
                    <a:cubicBezTo>
                      <a:pt x="49" y="0"/>
                      <a:pt x="52" y="3"/>
                      <a:pt x="52" y="7"/>
                    </a:cubicBezTo>
                    <a:cubicBezTo>
                      <a:pt x="52" y="10"/>
                      <a:pt x="49" y="13"/>
                      <a:pt x="45" y="13"/>
                    </a:cubicBezTo>
                    <a:cubicBezTo>
                      <a:pt x="15" y="13"/>
                      <a:pt x="15" y="13"/>
                      <a:pt x="15" y="13"/>
                    </a:cubicBezTo>
                    <a:cubicBezTo>
                      <a:pt x="15" y="27"/>
                      <a:pt x="15" y="27"/>
                      <a:pt x="15" y="27"/>
                    </a:cubicBezTo>
                    <a:cubicBezTo>
                      <a:pt x="41" y="27"/>
                      <a:pt x="41" y="27"/>
                      <a:pt x="41" y="27"/>
                    </a:cubicBezTo>
                    <a:cubicBezTo>
                      <a:pt x="44" y="27"/>
                      <a:pt x="47" y="30"/>
                      <a:pt x="47" y="34"/>
                    </a:cubicBezTo>
                    <a:cubicBezTo>
                      <a:pt x="47" y="38"/>
                      <a:pt x="44" y="41"/>
                      <a:pt x="41" y="41"/>
                    </a:cubicBezTo>
                    <a:cubicBezTo>
                      <a:pt x="15" y="41"/>
                      <a:pt x="15" y="41"/>
                      <a:pt x="15" y="41"/>
                    </a:cubicBezTo>
                    <a:cubicBezTo>
                      <a:pt x="15" y="55"/>
                      <a:pt x="15" y="55"/>
                      <a:pt x="15" y="55"/>
                    </a:cubicBezTo>
                    <a:cubicBezTo>
                      <a:pt x="45" y="55"/>
                      <a:pt x="45" y="55"/>
                      <a:pt x="45" y="55"/>
                    </a:cubicBezTo>
                    <a:cubicBezTo>
                      <a:pt x="49" y="55"/>
                      <a:pt x="52" y="58"/>
                      <a:pt x="52" y="62"/>
                    </a:cubicBezTo>
                    <a:cubicBezTo>
                      <a:pt x="52" y="65"/>
                      <a:pt x="49" y="68"/>
                      <a:pt x="45" y="68"/>
                    </a:cubicBezTo>
                    <a:cubicBezTo>
                      <a:pt x="7" y="68"/>
                      <a:pt x="7" y="68"/>
                      <a:pt x="7" y="68"/>
                    </a:cubicBezTo>
                    <a:cubicBezTo>
                      <a:pt x="3" y="68"/>
                      <a:pt x="0" y="65"/>
                      <a:pt x="0" y="61"/>
                    </a:cubicBez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38" name="Freeform 15"/>
              <p:cNvSpPr>
                <a:spLocks noEditPoints="1"/>
              </p:cNvSpPr>
              <p:nvPr/>
            </p:nvSpPr>
            <p:spPr bwMode="auto">
              <a:xfrm>
                <a:off x="11532864" y="6480305"/>
                <a:ext cx="238823" cy="287590"/>
              </a:xfrm>
              <a:custGeom>
                <a:avLst/>
                <a:gdLst>
                  <a:gd name="T0" fmla="*/ 119 w 220"/>
                  <a:gd name="T1" fmla="*/ 0 h 273"/>
                  <a:gd name="T2" fmla="*/ 39 w 220"/>
                  <a:gd name="T3" fmla="*/ 0 h 273"/>
                  <a:gd name="T4" fmla="*/ 0 w 220"/>
                  <a:gd name="T5" fmla="*/ 38 h 273"/>
                  <a:gd name="T6" fmla="*/ 0 w 220"/>
                  <a:gd name="T7" fmla="*/ 235 h 273"/>
                  <a:gd name="T8" fmla="*/ 39 w 220"/>
                  <a:gd name="T9" fmla="*/ 273 h 273"/>
                  <a:gd name="T10" fmla="*/ 75 w 220"/>
                  <a:gd name="T11" fmla="*/ 235 h 273"/>
                  <a:gd name="T12" fmla="*/ 75 w 220"/>
                  <a:gd name="T13" fmla="*/ 203 h 273"/>
                  <a:gd name="T14" fmla="*/ 119 w 220"/>
                  <a:gd name="T15" fmla="*/ 203 h 273"/>
                  <a:gd name="T16" fmla="*/ 220 w 220"/>
                  <a:gd name="T17" fmla="*/ 103 h 273"/>
                  <a:gd name="T18" fmla="*/ 119 w 220"/>
                  <a:gd name="T19" fmla="*/ 0 h 273"/>
                  <a:gd name="T20" fmla="*/ 147 w 220"/>
                  <a:gd name="T21" fmla="*/ 103 h 273"/>
                  <a:gd name="T22" fmla="*/ 119 w 220"/>
                  <a:gd name="T23" fmla="*/ 131 h 273"/>
                  <a:gd name="T24" fmla="*/ 75 w 220"/>
                  <a:gd name="T25" fmla="*/ 131 h 273"/>
                  <a:gd name="T26" fmla="*/ 75 w 220"/>
                  <a:gd name="T27" fmla="*/ 73 h 273"/>
                  <a:gd name="T28" fmla="*/ 119 w 220"/>
                  <a:gd name="T29" fmla="*/ 73 h 273"/>
                  <a:gd name="T30" fmla="*/ 147 w 220"/>
                  <a:gd name="T31" fmla="*/ 1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273">
                    <a:moveTo>
                      <a:pt x="119" y="0"/>
                    </a:moveTo>
                    <a:cubicBezTo>
                      <a:pt x="39" y="0"/>
                      <a:pt x="39" y="0"/>
                      <a:pt x="39" y="0"/>
                    </a:cubicBezTo>
                    <a:cubicBezTo>
                      <a:pt x="15" y="0"/>
                      <a:pt x="0" y="20"/>
                      <a:pt x="0" y="38"/>
                    </a:cubicBezTo>
                    <a:cubicBezTo>
                      <a:pt x="0" y="235"/>
                      <a:pt x="0" y="235"/>
                      <a:pt x="0" y="235"/>
                    </a:cubicBezTo>
                    <a:cubicBezTo>
                      <a:pt x="0" y="259"/>
                      <a:pt x="20" y="273"/>
                      <a:pt x="39" y="273"/>
                    </a:cubicBezTo>
                    <a:cubicBezTo>
                      <a:pt x="60" y="273"/>
                      <a:pt x="75" y="257"/>
                      <a:pt x="75" y="235"/>
                    </a:cubicBezTo>
                    <a:cubicBezTo>
                      <a:pt x="75" y="203"/>
                      <a:pt x="75" y="203"/>
                      <a:pt x="75" y="203"/>
                    </a:cubicBezTo>
                    <a:cubicBezTo>
                      <a:pt x="119" y="203"/>
                      <a:pt x="119" y="203"/>
                      <a:pt x="119" y="203"/>
                    </a:cubicBezTo>
                    <a:cubicBezTo>
                      <a:pt x="169" y="203"/>
                      <a:pt x="220" y="169"/>
                      <a:pt x="220" y="103"/>
                    </a:cubicBezTo>
                    <a:cubicBezTo>
                      <a:pt x="220" y="32"/>
                      <a:pt x="168" y="0"/>
                      <a:pt x="119" y="0"/>
                    </a:cubicBezTo>
                    <a:close/>
                    <a:moveTo>
                      <a:pt x="147" y="103"/>
                    </a:moveTo>
                    <a:cubicBezTo>
                      <a:pt x="147" y="116"/>
                      <a:pt x="135" y="131"/>
                      <a:pt x="119" y="131"/>
                    </a:cubicBezTo>
                    <a:cubicBezTo>
                      <a:pt x="75" y="131"/>
                      <a:pt x="75" y="131"/>
                      <a:pt x="75" y="131"/>
                    </a:cubicBezTo>
                    <a:cubicBezTo>
                      <a:pt x="75" y="73"/>
                      <a:pt x="75" y="73"/>
                      <a:pt x="75" y="73"/>
                    </a:cubicBezTo>
                    <a:cubicBezTo>
                      <a:pt x="119" y="73"/>
                      <a:pt x="119" y="73"/>
                      <a:pt x="119" y="73"/>
                    </a:cubicBezTo>
                    <a:cubicBezTo>
                      <a:pt x="134" y="73"/>
                      <a:pt x="147" y="86"/>
                      <a:pt x="147" y="103"/>
                    </a:cubicBez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39" name="Freeform 16"/>
              <p:cNvSpPr>
                <a:spLocks noEditPoints="1"/>
              </p:cNvSpPr>
              <p:nvPr/>
            </p:nvSpPr>
            <p:spPr bwMode="auto">
              <a:xfrm>
                <a:off x="11779362" y="6473994"/>
                <a:ext cx="309251" cy="297958"/>
              </a:xfrm>
              <a:custGeom>
                <a:avLst/>
                <a:gdLst>
                  <a:gd name="T0" fmla="*/ 241 w 285"/>
                  <a:gd name="T1" fmla="*/ 38 h 283"/>
                  <a:gd name="T2" fmla="*/ 147 w 285"/>
                  <a:gd name="T3" fmla="*/ 0 h 283"/>
                  <a:gd name="T4" fmla="*/ 146 w 285"/>
                  <a:gd name="T5" fmla="*/ 0 h 283"/>
                  <a:gd name="T6" fmla="*/ 0 w 285"/>
                  <a:gd name="T7" fmla="*/ 143 h 283"/>
                  <a:gd name="T8" fmla="*/ 41 w 285"/>
                  <a:gd name="T9" fmla="*/ 244 h 283"/>
                  <a:gd name="T10" fmla="*/ 140 w 285"/>
                  <a:gd name="T11" fmla="*/ 283 h 283"/>
                  <a:gd name="T12" fmla="*/ 146 w 285"/>
                  <a:gd name="T13" fmla="*/ 283 h 283"/>
                  <a:gd name="T14" fmla="*/ 241 w 285"/>
                  <a:gd name="T15" fmla="*/ 247 h 283"/>
                  <a:gd name="T16" fmla="*/ 285 w 285"/>
                  <a:gd name="T17" fmla="*/ 143 h 283"/>
                  <a:gd name="T18" fmla="*/ 241 w 285"/>
                  <a:gd name="T19" fmla="*/ 38 h 283"/>
                  <a:gd name="T20" fmla="*/ 211 w 285"/>
                  <a:gd name="T21" fmla="*/ 143 h 283"/>
                  <a:gd name="T22" fmla="*/ 142 w 285"/>
                  <a:gd name="T23" fmla="*/ 211 h 283"/>
                  <a:gd name="T24" fmla="*/ 75 w 285"/>
                  <a:gd name="T25" fmla="*/ 143 h 283"/>
                  <a:gd name="T26" fmla="*/ 142 w 285"/>
                  <a:gd name="T27" fmla="*/ 74 h 283"/>
                  <a:gd name="T28" fmla="*/ 211 w 285"/>
                  <a:gd name="T29" fmla="*/ 14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283">
                    <a:moveTo>
                      <a:pt x="241" y="38"/>
                    </a:moveTo>
                    <a:cubicBezTo>
                      <a:pt x="216" y="15"/>
                      <a:pt x="183" y="2"/>
                      <a:pt x="147" y="0"/>
                    </a:cubicBezTo>
                    <a:cubicBezTo>
                      <a:pt x="146" y="0"/>
                      <a:pt x="146" y="0"/>
                      <a:pt x="146" y="0"/>
                    </a:cubicBezTo>
                    <a:cubicBezTo>
                      <a:pt x="73" y="0"/>
                      <a:pt x="0" y="49"/>
                      <a:pt x="0" y="143"/>
                    </a:cubicBezTo>
                    <a:cubicBezTo>
                      <a:pt x="0" y="184"/>
                      <a:pt x="14" y="219"/>
                      <a:pt x="41" y="244"/>
                    </a:cubicBezTo>
                    <a:cubicBezTo>
                      <a:pt x="67" y="269"/>
                      <a:pt x="102" y="283"/>
                      <a:pt x="140" y="283"/>
                    </a:cubicBezTo>
                    <a:cubicBezTo>
                      <a:pt x="142" y="283"/>
                      <a:pt x="144" y="283"/>
                      <a:pt x="146" y="283"/>
                    </a:cubicBezTo>
                    <a:cubicBezTo>
                      <a:pt x="181" y="283"/>
                      <a:pt x="216" y="270"/>
                      <a:pt x="241" y="247"/>
                    </a:cubicBezTo>
                    <a:cubicBezTo>
                      <a:pt x="261" y="229"/>
                      <a:pt x="285" y="196"/>
                      <a:pt x="285" y="143"/>
                    </a:cubicBezTo>
                    <a:cubicBezTo>
                      <a:pt x="285" y="100"/>
                      <a:pt x="270" y="64"/>
                      <a:pt x="241" y="38"/>
                    </a:cubicBezTo>
                    <a:close/>
                    <a:moveTo>
                      <a:pt x="211" y="143"/>
                    </a:moveTo>
                    <a:cubicBezTo>
                      <a:pt x="211" y="187"/>
                      <a:pt x="176" y="211"/>
                      <a:pt x="142" y="211"/>
                    </a:cubicBezTo>
                    <a:cubicBezTo>
                      <a:pt x="109" y="211"/>
                      <a:pt x="75" y="187"/>
                      <a:pt x="75" y="143"/>
                    </a:cubicBezTo>
                    <a:cubicBezTo>
                      <a:pt x="75" y="98"/>
                      <a:pt x="109" y="74"/>
                      <a:pt x="142" y="74"/>
                    </a:cubicBezTo>
                    <a:cubicBezTo>
                      <a:pt x="176" y="74"/>
                      <a:pt x="211" y="98"/>
                      <a:pt x="211" y="143"/>
                    </a:cubicBez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40" name="Freeform 17"/>
              <p:cNvSpPr>
                <a:spLocks/>
              </p:cNvSpPr>
              <p:nvPr/>
            </p:nvSpPr>
            <p:spPr bwMode="auto">
              <a:xfrm>
                <a:off x="12064685" y="6482558"/>
                <a:ext cx="260493" cy="287139"/>
              </a:xfrm>
              <a:custGeom>
                <a:avLst/>
                <a:gdLst>
                  <a:gd name="T0" fmla="*/ 202 w 240"/>
                  <a:gd name="T1" fmla="*/ 0 h 273"/>
                  <a:gd name="T2" fmla="*/ 37 w 240"/>
                  <a:gd name="T3" fmla="*/ 0 h 273"/>
                  <a:gd name="T4" fmla="*/ 0 w 240"/>
                  <a:gd name="T5" fmla="*/ 37 h 273"/>
                  <a:gd name="T6" fmla="*/ 37 w 240"/>
                  <a:gd name="T7" fmla="*/ 73 h 273"/>
                  <a:gd name="T8" fmla="*/ 83 w 240"/>
                  <a:gd name="T9" fmla="*/ 73 h 273"/>
                  <a:gd name="T10" fmla="*/ 83 w 240"/>
                  <a:gd name="T11" fmla="*/ 235 h 273"/>
                  <a:gd name="T12" fmla="*/ 121 w 240"/>
                  <a:gd name="T13" fmla="*/ 273 h 273"/>
                  <a:gd name="T14" fmla="*/ 159 w 240"/>
                  <a:gd name="T15" fmla="*/ 235 h 273"/>
                  <a:gd name="T16" fmla="*/ 159 w 240"/>
                  <a:gd name="T17" fmla="*/ 73 h 273"/>
                  <a:gd name="T18" fmla="*/ 202 w 240"/>
                  <a:gd name="T19" fmla="*/ 73 h 273"/>
                  <a:gd name="T20" fmla="*/ 230 w 240"/>
                  <a:gd name="T21" fmla="*/ 62 h 273"/>
                  <a:gd name="T22" fmla="*/ 240 w 240"/>
                  <a:gd name="T23" fmla="*/ 37 h 273"/>
                  <a:gd name="T24" fmla="*/ 202 w 240"/>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73">
                    <a:moveTo>
                      <a:pt x="202" y="0"/>
                    </a:moveTo>
                    <a:cubicBezTo>
                      <a:pt x="37" y="0"/>
                      <a:pt x="37" y="0"/>
                      <a:pt x="37" y="0"/>
                    </a:cubicBezTo>
                    <a:cubicBezTo>
                      <a:pt x="13" y="0"/>
                      <a:pt x="0" y="19"/>
                      <a:pt x="0" y="37"/>
                    </a:cubicBezTo>
                    <a:cubicBezTo>
                      <a:pt x="0" y="55"/>
                      <a:pt x="13" y="73"/>
                      <a:pt x="37" y="73"/>
                    </a:cubicBezTo>
                    <a:cubicBezTo>
                      <a:pt x="83" y="73"/>
                      <a:pt x="83" y="73"/>
                      <a:pt x="83" y="73"/>
                    </a:cubicBezTo>
                    <a:cubicBezTo>
                      <a:pt x="83" y="235"/>
                      <a:pt x="83" y="235"/>
                      <a:pt x="83" y="235"/>
                    </a:cubicBezTo>
                    <a:cubicBezTo>
                      <a:pt x="83" y="260"/>
                      <a:pt x="103" y="273"/>
                      <a:pt x="121" y="273"/>
                    </a:cubicBezTo>
                    <a:cubicBezTo>
                      <a:pt x="139" y="273"/>
                      <a:pt x="159" y="260"/>
                      <a:pt x="159" y="235"/>
                    </a:cubicBezTo>
                    <a:cubicBezTo>
                      <a:pt x="159" y="73"/>
                      <a:pt x="159" y="73"/>
                      <a:pt x="159" y="73"/>
                    </a:cubicBezTo>
                    <a:cubicBezTo>
                      <a:pt x="202" y="73"/>
                      <a:pt x="202" y="73"/>
                      <a:pt x="202" y="73"/>
                    </a:cubicBezTo>
                    <a:cubicBezTo>
                      <a:pt x="213" y="73"/>
                      <a:pt x="223" y="69"/>
                      <a:pt x="230" y="62"/>
                    </a:cubicBezTo>
                    <a:cubicBezTo>
                      <a:pt x="236" y="55"/>
                      <a:pt x="240" y="46"/>
                      <a:pt x="240" y="37"/>
                    </a:cubicBezTo>
                    <a:cubicBezTo>
                      <a:pt x="240" y="19"/>
                      <a:pt x="226" y="0"/>
                      <a:pt x="202" y="0"/>
                    </a:cubicBez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41" name="Freeform 18"/>
              <p:cNvSpPr>
                <a:spLocks noEditPoints="1"/>
              </p:cNvSpPr>
              <p:nvPr/>
            </p:nvSpPr>
            <p:spPr bwMode="auto">
              <a:xfrm>
                <a:off x="11532864" y="6895913"/>
                <a:ext cx="72685" cy="69418"/>
              </a:xfrm>
              <a:custGeom>
                <a:avLst/>
                <a:gdLst>
                  <a:gd name="T0" fmla="*/ 0 w 67"/>
                  <a:gd name="T1" fmla="*/ 33 h 66"/>
                  <a:gd name="T2" fmla="*/ 0 w 67"/>
                  <a:gd name="T3" fmla="*/ 33 h 66"/>
                  <a:gd name="T4" fmla="*/ 34 w 67"/>
                  <a:gd name="T5" fmla="*/ 0 h 66"/>
                  <a:gd name="T6" fmla="*/ 67 w 67"/>
                  <a:gd name="T7" fmla="*/ 33 h 66"/>
                  <a:gd name="T8" fmla="*/ 67 w 67"/>
                  <a:gd name="T9" fmla="*/ 33 h 66"/>
                  <a:gd name="T10" fmla="*/ 34 w 67"/>
                  <a:gd name="T11" fmla="*/ 66 h 66"/>
                  <a:gd name="T12" fmla="*/ 0 w 67"/>
                  <a:gd name="T13" fmla="*/ 33 h 66"/>
                  <a:gd name="T14" fmla="*/ 53 w 67"/>
                  <a:gd name="T15" fmla="*/ 33 h 66"/>
                  <a:gd name="T16" fmla="*/ 53 w 67"/>
                  <a:gd name="T17" fmla="*/ 33 h 66"/>
                  <a:gd name="T18" fmla="*/ 34 w 67"/>
                  <a:gd name="T19" fmla="*/ 13 h 66"/>
                  <a:gd name="T20" fmla="*/ 15 w 67"/>
                  <a:gd name="T21" fmla="*/ 33 h 66"/>
                  <a:gd name="T22" fmla="*/ 15 w 67"/>
                  <a:gd name="T23" fmla="*/ 33 h 66"/>
                  <a:gd name="T24" fmla="*/ 34 w 67"/>
                  <a:gd name="T25" fmla="*/ 53 h 66"/>
                  <a:gd name="T26" fmla="*/ 53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4" y="0"/>
                    </a:cubicBezTo>
                    <a:cubicBezTo>
                      <a:pt x="53" y="0"/>
                      <a:pt x="67" y="15"/>
                      <a:pt x="67" y="33"/>
                    </a:cubicBezTo>
                    <a:cubicBezTo>
                      <a:pt x="67" y="33"/>
                      <a:pt x="67" y="33"/>
                      <a:pt x="67" y="33"/>
                    </a:cubicBezTo>
                    <a:cubicBezTo>
                      <a:pt x="67" y="51"/>
                      <a:pt x="53" y="66"/>
                      <a:pt x="34" y="66"/>
                    </a:cubicBezTo>
                    <a:cubicBezTo>
                      <a:pt x="14" y="66"/>
                      <a:pt x="0" y="51"/>
                      <a:pt x="0" y="33"/>
                    </a:cubicBezTo>
                    <a:close/>
                    <a:moveTo>
                      <a:pt x="53" y="33"/>
                    </a:moveTo>
                    <a:cubicBezTo>
                      <a:pt x="53" y="33"/>
                      <a:pt x="53" y="33"/>
                      <a:pt x="53" y="33"/>
                    </a:cubicBezTo>
                    <a:cubicBezTo>
                      <a:pt x="53" y="22"/>
                      <a:pt x="45" y="13"/>
                      <a:pt x="34" y="13"/>
                    </a:cubicBezTo>
                    <a:cubicBezTo>
                      <a:pt x="23" y="13"/>
                      <a:pt x="15" y="22"/>
                      <a:pt x="15" y="33"/>
                    </a:cubicBezTo>
                    <a:cubicBezTo>
                      <a:pt x="15" y="33"/>
                      <a:pt x="15" y="33"/>
                      <a:pt x="15" y="33"/>
                    </a:cubicBezTo>
                    <a:cubicBezTo>
                      <a:pt x="15" y="44"/>
                      <a:pt x="23" y="53"/>
                      <a:pt x="34" y="53"/>
                    </a:cubicBezTo>
                    <a:cubicBezTo>
                      <a:pt x="45" y="53"/>
                      <a:pt x="53" y="44"/>
                      <a:pt x="53" y="33"/>
                    </a:cubicBez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42" name="Freeform 19"/>
              <p:cNvSpPr>
                <a:spLocks noEditPoints="1"/>
              </p:cNvSpPr>
              <p:nvPr/>
            </p:nvSpPr>
            <p:spPr bwMode="auto">
              <a:xfrm>
                <a:off x="11614127" y="6897265"/>
                <a:ext cx="57787" cy="67164"/>
              </a:xfrm>
              <a:custGeom>
                <a:avLst/>
                <a:gdLst>
                  <a:gd name="T0" fmla="*/ 0 w 53"/>
                  <a:gd name="T1" fmla="*/ 7 h 64"/>
                  <a:gd name="T2" fmla="*/ 7 w 53"/>
                  <a:gd name="T3" fmla="*/ 0 h 64"/>
                  <a:gd name="T4" fmla="*/ 29 w 53"/>
                  <a:gd name="T5" fmla="*/ 0 h 64"/>
                  <a:gd name="T6" fmla="*/ 48 w 53"/>
                  <a:gd name="T7" fmla="*/ 7 h 64"/>
                  <a:gd name="T8" fmla="*/ 53 w 53"/>
                  <a:gd name="T9" fmla="*/ 21 h 64"/>
                  <a:gd name="T10" fmla="*/ 53 w 53"/>
                  <a:gd name="T11" fmla="*/ 21 h 64"/>
                  <a:gd name="T12" fmla="*/ 41 w 53"/>
                  <a:gd name="T13" fmla="*/ 41 h 64"/>
                  <a:gd name="T14" fmla="*/ 50 w 53"/>
                  <a:gd name="T15" fmla="*/ 52 h 64"/>
                  <a:gd name="T16" fmla="*/ 52 w 53"/>
                  <a:gd name="T17" fmla="*/ 58 h 64"/>
                  <a:gd name="T18" fmla="*/ 46 w 53"/>
                  <a:gd name="T19" fmla="*/ 64 h 64"/>
                  <a:gd name="T20" fmla="*/ 39 w 53"/>
                  <a:gd name="T21" fmla="*/ 60 h 64"/>
                  <a:gd name="T22" fmla="*/ 25 w 53"/>
                  <a:gd name="T23" fmla="*/ 43 h 64"/>
                  <a:gd name="T24" fmla="*/ 14 w 53"/>
                  <a:gd name="T25" fmla="*/ 43 h 64"/>
                  <a:gd name="T26" fmla="*/ 14 w 53"/>
                  <a:gd name="T27" fmla="*/ 57 h 64"/>
                  <a:gd name="T28" fmla="*/ 7 w 53"/>
                  <a:gd name="T29" fmla="*/ 64 h 64"/>
                  <a:gd name="T30" fmla="*/ 0 w 53"/>
                  <a:gd name="T31" fmla="*/ 57 h 64"/>
                  <a:gd name="T32" fmla="*/ 0 w 53"/>
                  <a:gd name="T33" fmla="*/ 7 h 64"/>
                  <a:gd name="T34" fmla="*/ 28 w 53"/>
                  <a:gd name="T35" fmla="*/ 31 h 64"/>
                  <a:gd name="T36" fmla="*/ 39 w 53"/>
                  <a:gd name="T37" fmla="*/ 22 h 64"/>
                  <a:gd name="T38" fmla="*/ 39 w 53"/>
                  <a:gd name="T39" fmla="*/ 22 h 64"/>
                  <a:gd name="T40" fmla="*/ 28 w 53"/>
                  <a:gd name="T41" fmla="*/ 13 h 64"/>
                  <a:gd name="T42" fmla="*/ 14 w 53"/>
                  <a:gd name="T43" fmla="*/ 13 h 64"/>
                  <a:gd name="T44" fmla="*/ 14 w 53"/>
                  <a:gd name="T45" fmla="*/ 31 h 64"/>
                  <a:gd name="T46" fmla="*/ 28 w 53"/>
                  <a:gd name="T4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4">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1"/>
                      <a:pt x="48" y="37"/>
                      <a:pt x="41" y="41"/>
                    </a:cubicBezTo>
                    <a:cubicBezTo>
                      <a:pt x="50" y="52"/>
                      <a:pt x="50" y="52"/>
                      <a:pt x="50" y="52"/>
                    </a:cubicBezTo>
                    <a:cubicBezTo>
                      <a:pt x="52" y="54"/>
                      <a:pt x="52" y="55"/>
                      <a:pt x="52" y="58"/>
                    </a:cubicBezTo>
                    <a:cubicBezTo>
                      <a:pt x="52" y="62"/>
                      <a:pt x="49" y="64"/>
                      <a:pt x="46" y="64"/>
                    </a:cubicBezTo>
                    <a:cubicBezTo>
                      <a:pt x="43" y="64"/>
                      <a:pt x="41" y="63"/>
                      <a:pt x="39" y="60"/>
                    </a:cubicBezTo>
                    <a:cubicBezTo>
                      <a:pt x="25" y="43"/>
                      <a:pt x="25" y="43"/>
                      <a:pt x="25" y="43"/>
                    </a:cubicBezTo>
                    <a:cubicBezTo>
                      <a:pt x="14" y="43"/>
                      <a:pt x="14" y="43"/>
                      <a:pt x="14" y="43"/>
                    </a:cubicBezTo>
                    <a:cubicBezTo>
                      <a:pt x="14" y="57"/>
                      <a:pt x="14" y="57"/>
                      <a:pt x="14" y="57"/>
                    </a:cubicBezTo>
                    <a:cubicBezTo>
                      <a:pt x="14" y="61"/>
                      <a:pt x="11" y="64"/>
                      <a:pt x="7" y="64"/>
                    </a:cubicBezTo>
                    <a:cubicBezTo>
                      <a:pt x="3" y="64"/>
                      <a:pt x="0" y="61"/>
                      <a:pt x="0" y="57"/>
                    </a:cubicBezTo>
                    <a:lnTo>
                      <a:pt x="0" y="7"/>
                    </a:lnTo>
                    <a:close/>
                    <a:moveTo>
                      <a:pt x="28" y="31"/>
                    </a:moveTo>
                    <a:cubicBezTo>
                      <a:pt x="35" y="31"/>
                      <a:pt x="39" y="27"/>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43" name="Freeform 20"/>
              <p:cNvSpPr>
                <a:spLocks noEditPoints="1"/>
              </p:cNvSpPr>
              <p:nvPr/>
            </p:nvSpPr>
            <p:spPr bwMode="auto">
              <a:xfrm>
                <a:off x="11680492" y="6897265"/>
                <a:ext cx="64108" cy="67164"/>
              </a:xfrm>
              <a:custGeom>
                <a:avLst/>
                <a:gdLst>
                  <a:gd name="T0" fmla="*/ 0 w 59"/>
                  <a:gd name="T1" fmla="*/ 7 h 64"/>
                  <a:gd name="T2" fmla="*/ 7 w 59"/>
                  <a:gd name="T3" fmla="*/ 0 h 64"/>
                  <a:gd name="T4" fmla="*/ 25 w 59"/>
                  <a:gd name="T5" fmla="*/ 0 h 64"/>
                  <a:gd name="T6" fmla="*/ 59 w 59"/>
                  <a:gd name="T7" fmla="*/ 32 h 64"/>
                  <a:gd name="T8" fmla="*/ 59 w 59"/>
                  <a:gd name="T9" fmla="*/ 32 h 64"/>
                  <a:gd name="T10" fmla="*/ 25 w 59"/>
                  <a:gd name="T11" fmla="*/ 64 h 64"/>
                  <a:gd name="T12" fmla="*/ 7 w 59"/>
                  <a:gd name="T13" fmla="*/ 64 h 64"/>
                  <a:gd name="T14" fmla="*/ 0 w 59"/>
                  <a:gd name="T15" fmla="*/ 57 h 64"/>
                  <a:gd name="T16" fmla="*/ 0 w 59"/>
                  <a:gd name="T17" fmla="*/ 7 h 64"/>
                  <a:gd name="T18" fmla="*/ 25 w 59"/>
                  <a:gd name="T19" fmla="*/ 51 h 64"/>
                  <a:gd name="T20" fmla="*/ 44 w 59"/>
                  <a:gd name="T21" fmla="*/ 32 h 64"/>
                  <a:gd name="T22" fmla="*/ 44 w 59"/>
                  <a:gd name="T23" fmla="*/ 32 h 64"/>
                  <a:gd name="T24" fmla="*/ 25 w 59"/>
                  <a:gd name="T25" fmla="*/ 13 h 64"/>
                  <a:gd name="T26" fmla="*/ 14 w 59"/>
                  <a:gd name="T27" fmla="*/ 13 h 64"/>
                  <a:gd name="T28" fmla="*/ 14 w 59"/>
                  <a:gd name="T29" fmla="*/ 51 h 64"/>
                  <a:gd name="T30" fmla="*/ 25 w 59"/>
                  <a:gd name="T31"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64">
                    <a:moveTo>
                      <a:pt x="0" y="7"/>
                    </a:moveTo>
                    <a:cubicBezTo>
                      <a:pt x="0" y="3"/>
                      <a:pt x="3" y="0"/>
                      <a:pt x="7" y="0"/>
                    </a:cubicBezTo>
                    <a:cubicBezTo>
                      <a:pt x="25" y="0"/>
                      <a:pt x="25" y="0"/>
                      <a:pt x="25" y="0"/>
                    </a:cubicBezTo>
                    <a:cubicBezTo>
                      <a:pt x="45" y="0"/>
                      <a:pt x="59" y="14"/>
                      <a:pt x="59" y="32"/>
                    </a:cubicBezTo>
                    <a:cubicBezTo>
                      <a:pt x="59" y="32"/>
                      <a:pt x="59" y="32"/>
                      <a:pt x="59" y="32"/>
                    </a:cubicBezTo>
                    <a:cubicBezTo>
                      <a:pt x="59" y="50"/>
                      <a:pt x="45" y="64"/>
                      <a:pt x="25" y="64"/>
                    </a:cubicBezTo>
                    <a:cubicBezTo>
                      <a:pt x="7" y="64"/>
                      <a:pt x="7" y="64"/>
                      <a:pt x="7" y="64"/>
                    </a:cubicBezTo>
                    <a:cubicBezTo>
                      <a:pt x="3" y="64"/>
                      <a:pt x="0" y="60"/>
                      <a:pt x="0" y="57"/>
                    </a:cubicBezTo>
                    <a:lnTo>
                      <a:pt x="0" y="7"/>
                    </a:lnTo>
                    <a:close/>
                    <a:moveTo>
                      <a:pt x="25" y="51"/>
                    </a:moveTo>
                    <a:cubicBezTo>
                      <a:pt x="36" y="51"/>
                      <a:pt x="44" y="43"/>
                      <a:pt x="44" y="32"/>
                    </a:cubicBezTo>
                    <a:cubicBezTo>
                      <a:pt x="44" y="32"/>
                      <a:pt x="44" y="32"/>
                      <a:pt x="44" y="32"/>
                    </a:cubicBezTo>
                    <a:cubicBezTo>
                      <a:pt x="44" y="21"/>
                      <a:pt x="36" y="13"/>
                      <a:pt x="25" y="13"/>
                    </a:cubicBezTo>
                    <a:cubicBezTo>
                      <a:pt x="14" y="13"/>
                      <a:pt x="14" y="13"/>
                      <a:pt x="14" y="13"/>
                    </a:cubicBezTo>
                    <a:cubicBezTo>
                      <a:pt x="14" y="51"/>
                      <a:pt x="14" y="51"/>
                      <a:pt x="14" y="51"/>
                    </a:cubicBezTo>
                    <a:lnTo>
                      <a:pt x="25" y="51"/>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44" name="Freeform 21"/>
              <p:cNvSpPr>
                <a:spLocks/>
              </p:cNvSpPr>
              <p:nvPr/>
            </p:nvSpPr>
            <p:spPr bwMode="auto">
              <a:xfrm>
                <a:off x="11751823" y="6897265"/>
                <a:ext cx="53272" cy="67164"/>
              </a:xfrm>
              <a:custGeom>
                <a:avLst/>
                <a:gdLst>
                  <a:gd name="T0" fmla="*/ 0 w 49"/>
                  <a:gd name="T1" fmla="*/ 57 h 64"/>
                  <a:gd name="T2" fmla="*/ 0 w 49"/>
                  <a:gd name="T3" fmla="*/ 7 h 64"/>
                  <a:gd name="T4" fmla="*/ 7 w 49"/>
                  <a:gd name="T5" fmla="*/ 0 h 64"/>
                  <a:gd name="T6" fmla="*/ 43 w 49"/>
                  <a:gd name="T7" fmla="*/ 0 h 64"/>
                  <a:gd name="T8" fmla="*/ 49 w 49"/>
                  <a:gd name="T9" fmla="*/ 6 h 64"/>
                  <a:gd name="T10" fmla="*/ 43 w 49"/>
                  <a:gd name="T11" fmla="*/ 13 h 64"/>
                  <a:gd name="T12" fmla="*/ 14 w 49"/>
                  <a:gd name="T13" fmla="*/ 13 h 64"/>
                  <a:gd name="T14" fmla="*/ 14 w 49"/>
                  <a:gd name="T15" fmla="*/ 25 h 64"/>
                  <a:gd name="T16" fmla="*/ 38 w 49"/>
                  <a:gd name="T17" fmla="*/ 25 h 64"/>
                  <a:gd name="T18" fmla="*/ 45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4" y="0"/>
                      <a:pt x="7" y="0"/>
                    </a:cubicBezTo>
                    <a:cubicBezTo>
                      <a:pt x="43" y="0"/>
                      <a:pt x="43" y="0"/>
                      <a:pt x="43" y="0"/>
                    </a:cubicBezTo>
                    <a:cubicBezTo>
                      <a:pt x="46" y="0"/>
                      <a:pt x="49" y="3"/>
                      <a:pt x="49" y="6"/>
                    </a:cubicBezTo>
                    <a:cubicBezTo>
                      <a:pt x="49" y="10"/>
                      <a:pt x="46" y="13"/>
                      <a:pt x="43" y="13"/>
                    </a:cubicBezTo>
                    <a:cubicBezTo>
                      <a:pt x="14" y="13"/>
                      <a:pt x="14" y="13"/>
                      <a:pt x="14" y="13"/>
                    </a:cubicBezTo>
                    <a:cubicBezTo>
                      <a:pt x="14" y="25"/>
                      <a:pt x="14" y="25"/>
                      <a:pt x="14" y="25"/>
                    </a:cubicBezTo>
                    <a:cubicBezTo>
                      <a:pt x="38" y="25"/>
                      <a:pt x="38" y="25"/>
                      <a:pt x="38" y="25"/>
                    </a:cubicBezTo>
                    <a:cubicBezTo>
                      <a:pt x="42" y="25"/>
                      <a:pt x="45" y="28"/>
                      <a:pt x="45" y="32"/>
                    </a:cubicBezTo>
                    <a:cubicBezTo>
                      <a:pt x="45"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4" y="64"/>
                      <a:pt x="0" y="60"/>
                      <a:pt x="0" y="57"/>
                    </a:cubicBez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45" name="Freeform 22"/>
              <p:cNvSpPr>
                <a:spLocks/>
              </p:cNvSpPr>
              <p:nvPr/>
            </p:nvSpPr>
            <p:spPr bwMode="auto">
              <a:xfrm>
                <a:off x="11814124" y="6897265"/>
                <a:ext cx="60496" cy="67164"/>
              </a:xfrm>
              <a:custGeom>
                <a:avLst/>
                <a:gdLst>
                  <a:gd name="T0" fmla="*/ 0 w 56"/>
                  <a:gd name="T1" fmla="*/ 7 h 64"/>
                  <a:gd name="T2" fmla="*/ 6 w 56"/>
                  <a:gd name="T3" fmla="*/ 0 h 64"/>
                  <a:gd name="T4" fmla="*/ 8 w 56"/>
                  <a:gd name="T5" fmla="*/ 0 h 64"/>
                  <a:gd name="T6" fmla="*/ 15 w 56"/>
                  <a:gd name="T7" fmla="*/ 4 h 64"/>
                  <a:gd name="T8" fmla="*/ 42 w 56"/>
                  <a:gd name="T9" fmla="*/ 39 h 64"/>
                  <a:gd name="T10" fmla="*/ 42 w 56"/>
                  <a:gd name="T11" fmla="*/ 7 h 64"/>
                  <a:gd name="T12" fmla="*/ 49 w 56"/>
                  <a:gd name="T13" fmla="*/ 0 h 64"/>
                  <a:gd name="T14" fmla="*/ 56 w 56"/>
                  <a:gd name="T15" fmla="*/ 7 h 64"/>
                  <a:gd name="T16" fmla="*/ 56 w 56"/>
                  <a:gd name="T17" fmla="*/ 57 h 64"/>
                  <a:gd name="T18" fmla="*/ 49 w 56"/>
                  <a:gd name="T19" fmla="*/ 64 h 64"/>
                  <a:gd name="T20" fmla="*/ 48 w 56"/>
                  <a:gd name="T21" fmla="*/ 64 h 64"/>
                  <a:gd name="T22" fmla="*/ 41 w 56"/>
                  <a:gd name="T23" fmla="*/ 60 h 64"/>
                  <a:gd name="T24" fmla="*/ 13 w 56"/>
                  <a:gd name="T25" fmla="*/ 23 h 64"/>
                  <a:gd name="T26" fmla="*/ 13 w 56"/>
                  <a:gd name="T27" fmla="*/ 57 h 64"/>
                  <a:gd name="T28" fmla="*/ 6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6" y="0"/>
                    </a:cubicBezTo>
                    <a:cubicBezTo>
                      <a:pt x="8" y="0"/>
                      <a:pt x="8" y="0"/>
                      <a:pt x="8" y="0"/>
                    </a:cubicBezTo>
                    <a:cubicBezTo>
                      <a:pt x="11" y="0"/>
                      <a:pt x="13" y="1"/>
                      <a:pt x="15" y="4"/>
                    </a:cubicBezTo>
                    <a:cubicBezTo>
                      <a:pt x="42" y="39"/>
                      <a:pt x="42" y="39"/>
                      <a:pt x="42" y="39"/>
                    </a:cubicBezTo>
                    <a:cubicBezTo>
                      <a:pt x="42" y="7"/>
                      <a:pt x="42" y="7"/>
                      <a:pt x="42" y="7"/>
                    </a:cubicBezTo>
                    <a:cubicBezTo>
                      <a:pt x="42" y="3"/>
                      <a:pt x="45" y="0"/>
                      <a:pt x="49" y="0"/>
                    </a:cubicBezTo>
                    <a:cubicBezTo>
                      <a:pt x="53" y="0"/>
                      <a:pt x="56" y="3"/>
                      <a:pt x="56" y="7"/>
                    </a:cubicBezTo>
                    <a:cubicBezTo>
                      <a:pt x="56" y="57"/>
                      <a:pt x="56" y="57"/>
                      <a:pt x="56" y="57"/>
                    </a:cubicBezTo>
                    <a:cubicBezTo>
                      <a:pt x="56" y="61"/>
                      <a:pt x="53" y="64"/>
                      <a:pt x="49" y="64"/>
                    </a:cubicBezTo>
                    <a:cubicBezTo>
                      <a:pt x="48" y="64"/>
                      <a:pt x="48" y="64"/>
                      <a:pt x="48" y="64"/>
                    </a:cubicBezTo>
                    <a:cubicBezTo>
                      <a:pt x="45" y="64"/>
                      <a:pt x="43" y="62"/>
                      <a:pt x="41" y="60"/>
                    </a:cubicBezTo>
                    <a:cubicBezTo>
                      <a:pt x="13" y="23"/>
                      <a:pt x="13" y="23"/>
                      <a:pt x="13" y="23"/>
                    </a:cubicBezTo>
                    <a:cubicBezTo>
                      <a:pt x="13" y="57"/>
                      <a:pt x="13" y="57"/>
                      <a:pt x="13" y="57"/>
                    </a:cubicBezTo>
                    <a:cubicBezTo>
                      <a:pt x="13" y="61"/>
                      <a:pt x="10" y="64"/>
                      <a:pt x="6" y="64"/>
                    </a:cubicBezTo>
                    <a:cubicBezTo>
                      <a:pt x="3" y="64"/>
                      <a:pt x="0" y="61"/>
                      <a:pt x="0" y="57"/>
                    </a:cubicBezTo>
                    <a:lnTo>
                      <a:pt x="0" y="7"/>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46" name="Freeform 23"/>
              <p:cNvSpPr>
                <a:spLocks noEditPoints="1"/>
              </p:cNvSpPr>
              <p:nvPr/>
            </p:nvSpPr>
            <p:spPr bwMode="auto">
              <a:xfrm>
                <a:off x="11881392" y="6895913"/>
                <a:ext cx="68171" cy="68517"/>
              </a:xfrm>
              <a:custGeom>
                <a:avLst/>
                <a:gdLst>
                  <a:gd name="T0" fmla="*/ 1 w 63"/>
                  <a:gd name="T1" fmla="*/ 56 h 65"/>
                  <a:gd name="T2" fmla="*/ 23 w 63"/>
                  <a:gd name="T3" fmla="*/ 6 h 65"/>
                  <a:gd name="T4" fmla="*/ 31 w 63"/>
                  <a:gd name="T5" fmla="*/ 0 h 65"/>
                  <a:gd name="T6" fmla="*/ 32 w 63"/>
                  <a:gd name="T7" fmla="*/ 0 h 65"/>
                  <a:gd name="T8" fmla="*/ 40 w 63"/>
                  <a:gd name="T9" fmla="*/ 6 h 65"/>
                  <a:gd name="T10" fmla="*/ 62 w 63"/>
                  <a:gd name="T11" fmla="*/ 56 h 65"/>
                  <a:gd name="T12" fmla="*/ 63 w 63"/>
                  <a:gd name="T13" fmla="*/ 58 h 65"/>
                  <a:gd name="T14" fmla="*/ 56 w 63"/>
                  <a:gd name="T15" fmla="*/ 65 h 65"/>
                  <a:gd name="T16" fmla="*/ 50 w 63"/>
                  <a:gd name="T17" fmla="*/ 60 h 65"/>
                  <a:gd name="T18" fmla="*/ 45 w 63"/>
                  <a:gd name="T19" fmla="*/ 50 h 65"/>
                  <a:gd name="T20" fmla="*/ 17 w 63"/>
                  <a:gd name="T21" fmla="*/ 50 h 65"/>
                  <a:gd name="T22" fmla="*/ 13 w 63"/>
                  <a:gd name="T23" fmla="*/ 61 h 65"/>
                  <a:gd name="T24" fmla="*/ 7 w 63"/>
                  <a:gd name="T25" fmla="*/ 65 h 65"/>
                  <a:gd name="T26" fmla="*/ 0 w 63"/>
                  <a:gd name="T27" fmla="*/ 59 h 65"/>
                  <a:gd name="T28" fmla="*/ 1 w 63"/>
                  <a:gd name="T29" fmla="*/ 56 h 65"/>
                  <a:gd name="T30" fmla="*/ 40 w 63"/>
                  <a:gd name="T31" fmla="*/ 38 h 65"/>
                  <a:gd name="T32" fmla="*/ 31 w 63"/>
                  <a:gd name="T33" fmla="*/ 17 h 65"/>
                  <a:gd name="T34" fmla="*/ 23 w 63"/>
                  <a:gd name="T35" fmla="*/ 38 h 65"/>
                  <a:gd name="T36" fmla="*/ 40 w 63"/>
                  <a:gd name="T37" fmla="*/ 3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5">
                    <a:moveTo>
                      <a:pt x="1" y="56"/>
                    </a:moveTo>
                    <a:cubicBezTo>
                      <a:pt x="23" y="6"/>
                      <a:pt x="23" y="6"/>
                      <a:pt x="23" y="6"/>
                    </a:cubicBezTo>
                    <a:cubicBezTo>
                      <a:pt x="25" y="2"/>
                      <a:pt x="27" y="0"/>
                      <a:pt x="31" y="0"/>
                    </a:cubicBezTo>
                    <a:cubicBezTo>
                      <a:pt x="32" y="0"/>
                      <a:pt x="32" y="0"/>
                      <a:pt x="32" y="0"/>
                    </a:cubicBezTo>
                    <a:cubicBezTo>
                      <a:pt x="36" y="0"/>
                      <a:pt x="38" y="2"/>
                      <a:pt x="40" y="6"/>
                    </a:cubicBezTo>
                    <a:cubicBezTo>
                      <a:pt x="62" y="56"/>
                      <a:pt x="62" y="56"/>
                      <a:pt x="62" y="56"/>
                    </a:cubicBezTo>
                    <a:cubicBezTo>
                      <a:pt x="63" y="57"/>
                      <a:pt x="63" y="57"/>
                      <a:pt x="63" y="58"/>
                    </a:cubicBezTo>
                    <a:cubicBezTo>
                      <a:pt x="63" y="62"/>
                      <a:pt x="60" y="65"/>
                      <a:pt x="56" y="65"/>
                    </a:cubicBezTo>
                    <a:cubicBezTo>
                      <a:pt x="53" y="65"/>
                      <a:pt x="51" y="63"/>
                      <a:pt x="50" y="60"/>
                    </a:cubicBezTo>
                    <a:cubicBezTo>
                      <a:pt x="45" y="50"/>
                      <a:pt x="45" y="50"/>
                      <a:pt x="45" y="50"/>
                    </a:cubicBezTo>
                    <a:cubicBezTo>
                      <a:pt x="17" y="50"/>
                      <a:pt x="17" y="50"/>
                      <a:pt x="17" y="50"/>
                    </a:cubicBezTo>
                    <a:cubicBezTo>
                      <a:pt x="13" y="61"/>
                      <a:pt x="13" y="61"/>
                      <a:pt x="13" y="61"/>
                    </a:cubicBezTo>
                    <a:cubicBezTo>
                      <a:pt x="12" y="63"/>
                      <a:pt x="9" y="65"/>
                      <a:pt x="7" y="65"/>
                    </a:cubicBezTo>
                    <a:cubicBezTo>
                      <a:pt x="3" y="65"/>
                      <a:pt x="0" y="62"/>
                      <a:pt x="0" y="59"/>
                    </a:cubicBezTo>
                    <a:cubicBezTo>
                      <a:pt x="0" y="58"/>
                      <a:pt x="0" y="57"/>
                      <a:pt x="1" y="56"/>
                    </a:cubicBezTo>
                    <a:close/>
                    <a:moveTo>
                      <a:pt x="40" y="38"/>
                    </a:moveTo>
                    <a:cubicBezTo>
                      <a:pt x="31" y="17"/>
                      <a:pt x="31" y="17"/>
                      <a:pt x="31" y="17"/>
                    </a:cubicBezTo>
                    <a:cubicBezTo>
                      <a:pt x="23" y="38"/>
                      <a:pt x="23" y="38"/>
                      <a:pt x="23" y="38"/>
                    </a:cubicBezTo>
                    <a:lnTo>
                      <a:pt x="40" y="38"/>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47" name="Freeform 24"/>
              <p:cNvSpPr>
                <a:spLocks/>
              </p:cNvSpPr>
              <p:nvPr/>
            </p:nvSpPr>
            <p:spPr bwMode="auto">
              <a:xfrm>
                <a:off x="11955883" y="6897265"/>
                <a:ext cx="69525" cy="67164"/>
              </a:xfrm>
              <a:custGeom>
                <a:avLst/>
                <a:gdLst>
                  <a:gd name="T0" fmla="*/ 0 w 64"/>
                  <a:gd name="T1" fmla="*/ 7 h 64"/>
                  <a:gd name="T2" fmla="*/ 7 w 64"/>
                  <a:gd name="T3" fmla="*/ 0 h 64"/>
                  <a:gd name="T4" fmla="*/ 9 w 64"/>
                  <a:gd name="T5" fmla="*/ 0 h 64"/>
                  <a:gd name="T6" fmla="*/ 15 w 64"/>
                  <a:gd name="T7" fmla="*/ 3 h 64"/>
                  <a:gd name="T8" fmla="*/ 32 w 64"/>
                  <a:gd name="T9" fmla="*/ 31 h 64"/>
                  <a:gd name="T10" fmla="*/ 49 w 64"/>
                  <a:gd name="T11" fmla="*/ 3 h 64"/>
                  <a:gd name="T12" fmla="*/ 55 w 64"/>
                  <a:gd name="T13" fmla="*/ 0 h 64"/>
                  <a:gd name="T14" fmla="*/ 57 w 64"/>
                  <a:gd name="T15" fmla="*/ 0 h 64"/>
                  <a:gd name="T16" fmla="*/ 64 w 64"/>
                  <a:gd name="T17" fmla="*/ 7 h 64"/>
                  <a:gd name="T18" fmla="*/ 64 w 64"/>
                  <a:gd name="T19" fmla="*/ 57 h 64"/>
                  <a:gd name="T20" fmla="*/ 57 w 64"/>
                  <a:gd name="T21" fmla="*/ 64 h 64"/>
                  <a:gd name="T22" fmla="*/ 50 w 64"/>
                  <a:gd name="T23" fmla="*/ 57 h 64"/>
                  <a:gd name="T24" fmla="*/ 50 w 64"/>
                  <a:gd name="T25" fmla="*/ 26 h 64"/>
                  <a:gd name="T26" fmla="*/ 37 w 64"/>
                  <a:gd name="T27" fmla="*/ 44 h 64"/>
                  <a:gd name="T28" fmla="*/ 32 w 64"/>
                  <a:gd name="T29" fmla="*/ 48 h 64"/>
                  <a:gd name="T30" fmla="*/ 26 w 64"/>
                  <a:gd name="T31" fmla="*/ 44 h 64"/>
                  <a:gd name="T32" fmla="*/ 14 w 64"/>
                  <a:gd name="T33" fmla="*/ 26 h 64"/>
                  <a:gd name="T34" fmla="*/ 14 w 64"/>
                  <a:gd name="T35" fmla="*/ 57 h 64"/>
                  <a:gd name="T36" fmla="*/ 7 w 64"/>
                  <a:gd name="T37" fmla="*/ 64 h 64"/>
                  <a:gd name="T38" fmla="*/ 0 w 64"/>
                  <a:gd name="T39" fmla="*/ 57 h 64"/>
                  <a:gd name="T40" fmla="*/ 0 w 64"/>
                  <a:gd name="T41"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4">
                    <a:moveTo>
                      <a:pt x="0" y="7"/>
                    </a:moveTo>
                    <a:cubicBezTo>
                      <a:pt x="0" y="3"/>
                      <a:pt x="3" y="0"/>
                      <a:pt x="7" y="0"/>
                    </a:cubicBezTo>
                    <a:cubicBezTo>
                      <a:pt x="9" y="0"/>
                      <a:pt x="9" y="0"/>
                      <a:pt x="9" y="0"/>
                    </a:cubicBezTo>
                    <a:cubicBezTo>
                      <a:pt x="12" y="0"/>
                      <a:pt x="14" y="1"/>
                      <a:pt x="15" y="3"/>
                    </a:cubicBezTo>
                    <a:cubicBezTo>
                      <a:pt x="32" y="31"/>
                      <a:pt x="32" y="31"/>
                      <a:pt x="32" y="31"/>
                    </a:cubicBezTo>
                    <a:cubicBezTo>
                      <a:pt x="49" y="3"/>
                      <a:pt x="49" y="3"/>
                      <a:pt x="49" y="3"/>
                    </a:cubicBezTo>
                    <a:cubicBezTo>
                      <a:pt x="50" y="1"/>
                      <a:pt x="52" y="0"/>
                      <a:pt x="55" y="0"/>
                    </a:cubicBezTo>
                    <a:cubicBezTo>
                      <a:pt x="57" y="0"/>
                      <a:pt x="57" y="0"/>
                      <a:pt x="57" y="0"/>
                    </a:cubicBezTo>
                    <a:cubicBezTo>
                      <a:pt x="60" y="0"/>
                      <a:pt x="64" y="3"/>
                      <a:pt x="64" y="7"/>
                    </a:cubicBezTo>
                    <a:cubicBezTo>
                      <a:pt x="64" y="57"/>
                      <a:pt x="64" y="57"/>
                      <a:pt x="64" y="57"/>
                    </a:cubicBezTo>
                    <a:cubicBezTo>
                      <a:pt x="64" y="61"/>
                      <a:pt x="60" y="64"/>
                      <a:pt x="57" y="64"/>
                    </a:cubicBezTo>
                    <a:cubicBezTo>
                      <a:pt x="53" y="64"/>
                      <a:pt x="50" y="61"/>
                      <a:pt x="50" y="57"/>
                    </a:cubicBezTo>
                    <a:cubicBezTo>
                      <a:pt x="50" y="26"/>
                      <a:pt x="50" y="26"/>
                      <a:pt x="50" y="26"/>
                    </a:cubicBezTo>
                    <a:cubicBezTo>
                      <a:pt x="37" y="44"/>
                      <a:pt x="37" y="44"/>
                      <a:pt x="37" y="44"/>
                    </a:cubicBezTo>
                    <a:cubicBezTo>
                      <a:pt x="36" y="47"/>
                      <a:pt x="34" y="48"/>
                      <a:pt x="32" y="48"/>
                    </a:cubicBezTo>
                    <a:cubicBezTo>
                      <a:pt x="29" y="48"/>
                      <a:pt x="27" y="47"/>
                      <a:pt x="26" y="44"/>
                    </a:cubicBezTo>
                    <a:cubicBezTo>
                      <a:pt x="14" y="26"/>
                      <a:pt x="14" y="26"/>
                      <a:pt x="14" y="26"/>
                    </a:cubicBezTo>
                    <a:cubicBezTo>
                      <a:pt x="14" y="57"/>
                      <a:pt x="14" y="57"/>
                      <a:pt x="14" y="57"/>
                    </a:cubicBezTo>
                    <a:cubicBezTo>
                      <a:pt x="14" y="61"/>
                      <a:pt x="11" y="64"/>
                      <a:pt x="7" y="64"/>
                    </a:cubicBezTo>
                    <a:cubicBezTo>
                      <a:pt x="3" y="64"/>
                      <a:pt x="0" y="61"/>
                      <a:pt x="0" y="57"/>
                    </a:cubicBezTo>
                    <a:lnTo>
                      <a:pt x="0" y="7"/>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48" name="Freeform 25"/>
              <p:cNvSpPr>
                <a:spLocks/>
              </p:cNvSpPr>
              <p:nvPr/>
            </p:nvSpPr>
            <p:spPr bwMode="auto">
              <a:xfrm>
                <a:off x="12037598" y="6897265"/>
                <a:ext cx="14898" cy="67164"/>
              </a:xfrm>
              <a:custGeom>
                <a:avLst/>
                <a:gdLst>
                  <a:gd name="T0" fmla="*/ 0 w 14"/>
                  <a:gd name="T1" fmla="*/ 7 h 64"/>
                  <a:gd name="T2" fmla="*/ 7 w 14"/>
                  <a:gd name="T3" fmla="*/ 0 h 64"/>
                  <a:gd name="T4" fmla="*/ 14 w 14"/>
                  <a:gd name="T5" fmla="*/ 7 h 64"/>
                  <a:gd name="T6" fmla="*/ 14 w 14"/>
                  <a:gd name="T7" fmla="*/ 57 h 64"/>
                  <a:gd name="T8" fmla="*/ 7 w 14"/>
                  <a:gd name="T9" fmla="*/ 64 h 64"/>
                  <a:gd name="T10" fmla="*/ 0 w 14"/>
                  <a:gd name="T11" fmla="*/ 57 h 64"/>
                  <a:gd name="T12" fmla="*/ 0 w 14"/>
                  <a:gd name="T13" fmla="*/ 7 h 64"/>
                </a:gdLst>
                <a:ahLst/>
                <a:cxnLst>
                  <a:cxn ang="0">
                    <a:pos x="T0" y="T1"/>
                  </a:cxn>
                  <a:cxn ang="0">
                    <a:pos x="T2" y="T3"/>
                  </a:cxn>
                  <a:cxn ang="0">
                    <a:pos x="T4" y="T5"/>
                  </a:cxn>
                  <a:cxn ang="0">
                    <a:pos x="T6" y="T7"/>
                  </a:cxn>
                  <a:cxn ang="0">
                    <a:pos x="T8" y="T9"/>
                  </a:cxn>
                  <a:cxn ang="0">
                    <a:pos x="T10" y="T11"/>
                  </a:cxn>
                  <a:cxn ang="0">
                    <a:pos x="T12" y="T13"/>
                  </a:cxn>
                </a:cxnLst>
                <a:rect l="0" t="0" r="r" b="b"/>
                <a:pathLst>
                  <a:path w="14" h="64">
                    <a:moveTo>
                      <a:pt x="0" y="7"/>
                    </a:moveTo>
                    <a:cubicBezTo>
                      <a:pt x="0" y="3"/>
                      <a:pt x="3" y="0"/>
                      <a:pt x="7" y="0"/>
                    </a:cubicBezTo>
                    <a:cubicBezTo>
                      <a:pt x="11" y="0"/>
                      <a:pt x="14" y="3"/>
                      <a:pt x="14" y="7"/>
                    </a:cubicBezTo>
                    <a:cubicBezTo>
                      <a:pt x="14" y="57"/>
                      <a:pt x="14" y="57"/>
                      <a:pt x="14" y="57"/>
                    </a:cubicBezTo>
                    <a:cubicBezTo>
                      <a:pt x="14" y="61"/>
                      <a:pt x="11" y="64"/>
                      <a:pt x="7" y="64"/>
                    </a:cubicBezTo>
                    <a:cubicBezTo>
                      <a:pt x="3" y="64"/>
                      <a:pt x="0" y="61"/>
                      <a:pt x="0" y="57"/>
                    </a:cubicBezTo>
                    <a:lnTo>
                      <a:pt x="0" y="7"/>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49" name="Freeform 26"/>
              <p:cNvSpPr>
                <a:spLocks/>
              </p:cNvSpPr>
              <p:nvPr/>
            </p:nvSpPr>
            <p:spPr bwMode="auto">
              <a:xfrm>
                <a:off x="12064685" y="6897265"/>
                <a:ext cx="53272" cy="67164"/>
              </a:xfrm>
              <a:custGeom>
                <a:avLst/>
                <a:gdLst>
                  <a:gd name="T0" fmla="*/ 0 w 49"/>
                  <a:gd name="T1" fmla="*/ 57 h 64"/>
                  <a:gd name="T2" fmla="*/ 0 w 49"/>
                  <a:gd name="T3" fmla="*/ 7 h 64"/>
                  <a:gd name="T4" fmla="*/ 7 w 49"/>
                  <a:gd name="T5" fmla="*/ 0 h 64"/>
                  <a:gd name="T6" fmla="*/ 42 w 49"/>
                  <a:gd name="T7" fmla="*/ 0 h 64"/>
                  <a:gd name="T8" fmla="*/ 48 w 49"/>
                  <a:gd name="T9" fmla="*/ 6 h 64"/>
                  <a:gd name="T10" fmla="*/ 42 w 49"/>
                  <a:gd name="T11" fmla="*/ 13 h 64"/>
                  <a:gd name="T12" fmla="*/ 14 w 49"/>
                  <a:gd name="T13" fmla="*/ 13 h 64"/>
                  <a:gd name="T14" fmla="*/ 14 w 49"/>
                  <a:gd name="T15" fmla="*/ 25 h 64"/>
                  <a:gd name="T16" fmla="*/ 38 w 49"/>
                  <a:gd name="T17" fmla="*/ 25 h 64"/>
                  <a:gd name="T18" fmla="*/ 44 w 49"/>
                  <a:gd name="T19" fmla="*/ 32 h 64"/>
                  <a:gd name="T20" fmla="*/ 38 w 49"/>
                  <a:gd name="T21" fmla="*/ 38 h 64"/>
                  <a:gd name="T22" fmla="*/ 14 w 49"/>
                  <a:gd name="T23" fmla="*/ 38 h 64"/>
                  <a:gd name="T24" fmla="*/ 14 w 49"/>
                  <a:gd name="T25" fmla="*/ 51 h 64"/>
                  <a:gd name="T26" fmla="*/ 43 w 49"/>
                  <a:gd name="T27" fmla="*/ 51 h 64"/>
                  <a:gd name="T28" fmla="*/ 49 w 49"/>
                  <a:gd name="T29" fmla="*/ 57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8" y="3"/>
                      <a:pt x="48" y="6"/>
                    </a:cubicBezTo>
                    <a:cubicBezTo>
                      <a:pt x="48" y="10"/>
                      <a:pt x="46" y="13"/>
                      <a:pt x="42" y="13"/>
                    </a:cubicBezTo>
                    <a:cubicBezTo>
                      <a:pt x="14" y="13"/>
                      <a:pt x="14" y="13"/>
                      <a:pt x="14" y="13"/>
                    </a:cubicBezTo>
                    <a:cubicBezTo>
                      <a:pt x="14" y="25"/>
                      <a:pt x="14" y="25"/>
                      <a:pt x="14" y="25"/>
                    </a:cubicBezTo>
                    <a:cubicBezTo>
                      <a:pt x="38" y="25"/>
                      <a:pt x="38" y="25"/>
                      <a:pt x="38" y="25"/>
                    </a:cubicBezTo>
                    <a:cubicBezTo>
                      <a:pt x="42" y="25"/>
                      <a:pt x="44" y="28"/>
                      <a:pt x="44" y="32"/>
                    </a:cubicBezTo>
                    <a:cubicBezTo>
                      <a:pt x="44" y="35"/>
                      <a:pt x="42" y="38"/>
                      <a:pt x="38" y="38"/>
                    </a:cubicBezTo>
                    <a:cubicBezTo>
                      <a:pt x="14" y="38"/>
                      <a:pt x="14" y="38"/>
                      <a:pt x="14" y="38"/>
                    </a:cubicBezTo>
                    <a:cubicBezTo>
                      <a:pt x="14" y="51"/>
                      <a:pt x="14" y="51"/>
                      <a:pt x="14" y="51"/>
                    </a:cubicBezTo>
                    <a:cubicBezTo>
                      <a:pt x="43" y="51"/>
                      <a:pt x="43" y="51"/>
                      <a:pt x="43" y="51"/>
                    </a:cubicBezTo>
                    <a:cubicBezTo>
                      <a:pt x="46" y="51"/>
                      <a:pt x="49" y="54"/>
                      <a:pt x="49" y="57"/>
                    </a:cubicBezTo>
                    <a:cubicBezTo>
                      <a:pt x="49" y="61"/>
                      <a:pt x="46" y="64"/>
                      <a:pt x="43" y="64"/>
                    </a:cubicBezTo>
                    <a:cubicBezTo>
                      <a:pt x="7" y="64"/>
                      <a:pt x="7" y="64"/>
                      <a:pt x="7" y="64"/>
                    </a:cubicBezTo>
                    <a:cubicBezTo>
                      <a:pt x="3" y="64"/>
                      <a:pt x="0" y="60"/>
                      <a:pt x="0" y="57"/>
                    </a:cubicBez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50" name="Freeform 27"/>
              <p:cNvSpPr>
                <a:spLocks/>
              </p:cNvSpPr>
              <p:nvPr/>
            </p:nvSpPr>
            <p:spPr bwMode="auto">
              <a:xfrm>
                <a:off x="12125181" y="6897265"/>
                <a:ext cx="60948" cy="67164"/>
              </a:xfrm>
              <a:custGeom>
                <a:avLst/>
                <a:gdLst>
                  <a:gd name="T0" fmla="*/ 0 w 56"/>
                  <a:gd name="T1" fmla="*/ 7 h 64"/>
                  <a:gd name="T2" fmla="*/ 7 w 56"/>
                  <a:gd name="T3" fmla="*/ 0 h 64"/>
                  <a:gd name="T4" fmla="*/ 9 w 56"/>
                  <a:gd name="T5" fmla="*/ 0 h 64"/>
                  <a:gd name="T6" fmla="*/ 16 w 56"/>
                  <a:gd name="T7" fmla="*/ 4 h 64"/>
                  <a:gd name="T8" fmla="*/ 43 w 56"/>
                  <a:gd name="T9" fmla="*/ 39 h 64"/>
                  <a:gd name="T10" fmla="*/ 43 w 56"/>
                  <a:gd name="T11" fmla="*/ 7 h 64"/>
                  <a:gd name="T12" fmla="*/ 50 w 56"/>
                  <a:gd name="T13" fmla="*/ 0 h 64"/>
                  <a:gd name="T14" fmla="*/ 56 w 56"/>
                  <a:gd name="T15" fmla="*/ 7 h 64"/>
                  <a:gd name="T16" fmla="*/ 56 w 56"/>
                  <a:gd name="T17" fmla="*/ 57 h 64"/>
                  <a:gd name="T18" fmla="*/ 49 w 56"/>
                  <a:gd name="T19" fmla="*/ 64 h 64"/>
                  <a:gd name="T20" fmla="*/ 49 w 56"/>
                  <a:gd name="T21" fmla="*/ 64 h 64"/>
                  <a:gd name="T22" fmla="*/ 42 w 56"/>
                  <a:gd name="T23" fmla="*/ 60 h 64"/>
                  <a:gd name="T24" fmla="*/ 14 w 56"/>
                  <a:gd name="T25" fmla="*/ 23 h 64"/>
                  <a:gd name="T26" fmla="*/ 14 w 56"/>
                  <a:gd name="T27" fmla="*/ 57 h 64"/>
                  <a:gd name="T28" fmla="*/ 7 w 56"/>
                  <a:gd name="T29" fmla="*/ 64 h 64"/>
                  <a:gd name="T30" fmla="*/ 0 w 56"/>
                  <a:gd name="T31" fmla="*/ 57 h 64"/>
                  <a:gd name="T32" fmla="*/ 0 w 56"/>
                  <a:gd name="T33"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4">
                    <a:moveTo>
                      <a:pt x="0" y="7"/>
                    </a:moveTo>
                    <a:cubicBezTo>
                      <a:pt x="0" y="3"/>
                      <a:pt x="3" y="0"/>
                      <a:pt x="7" y="0"/>
                    </a:cubicBezTo>
                    <a:cubicBezTo>
                      <a:pt x="9" y="0"/>
                      <a:pt x="9" y="0"/>
                      <a:pt x="9" y="0"/>
                    </a:cubicBezTo>
                    <a:cubicBezTo>
                      <a:pt x="12" y="0"/>
                      <a:pt x="14" y="1"/>
                      <a:pt x="16" y="4"/>
                    </a:cubicBezTo>
                    <a:cubicBezTo>
                      <a:pt x="43" y="39"/>
                      <a:pt x="43" y="39"/>
                      <a:pt x="43" y="39"/>
                    </a:cubicBezTo>
                    <a:cubicBezTo>
                      <a:pt x="43" y="7"/>
                      <a:pt x="43" y="7"/>
                      <a:pt x="43" y="7"/>
                    </a:cubicBezTo>
                    <a:cubicBezTo>
                      <a:pt x="43" y="3"/>
                      <a:pt x="46" y="0"/>
                      <a:pt x="50" y="0"/>
                    </a:cubicBezTo>
                    <a:cubicBezTo>
                      <a:pt x="53" y="0"/>
                      <a:pt x="56" y="3"/>
                      <a:pt x="56" y="7"/>
                    </a:cubicBezTo>
                    <a:cubicBezTo>
                      <a:pt x="56" y="57"/>
                      <a:pt x="56" y="57"/>
                      <a:pt x="56" y="57"/>
                    </a:cubicBezTo>
                    <a:cubicBezTo>
                      <a:pt x="56" y="61"/>
                      <a:pt x="53" y="64"/>
                      <a:pt x="49" y="64"/>
                    </a:cubicBezTo>
                    <a:cubicBezTo>
                      <a:pt x="49" y="64"/>
                      <a:pt x="49" y="64"/>
                      <a:pt x="49" y="64"/>
                    </a:cubicBezTo>
                    <a:cubicBezTo>
                      <a:pt x="46" y="64"/>
                      <a:pt x="44" y="62"/>
                      <a:pt x="42" y="60"/>
                    </a:cubicBezTo>
                    <a:cubicBezTo>
                      <a:pt x="14" y="23"/>
                      <a:pt x="14" y="23"/>
                      <a:pt x="14" y="23"/>
                    </a:cubicBezTo>
                    <a:cubicBezTo>
                      <a:pt x="14" y="57"/>
                      <a:pt x="14" y="57"/>
                      <a:pt x="14" y="57"/>
                    </a:cubicBezTo>
                    <a:cubicBezTo>
                      <a:pt x="14" y="61"/>
                      <a:pt x="11" y="64"/>
                      <a:pt x="7" y="64"/>
                    </a:cubicBezTo>
                    <a:cubicBezTo>
                      <a:pt x="3" y="64"/>
                      <a:pt x="0" y="61"/>
                      <a:pt x="0" y="57"/>
                    </a:cubicBezTo>
                    <a:lnTo>
                      <a:pt x="0" y="7"/>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51" name="Freeform 28"/>
              <p:cNvSpPr>
                <a:spLocks/>
              </p:cNvSpPr>
              <p:nvPr/>
            </p:nvSpPr>
            <p:spPr bwMode="auto">
              <a:xfrm>
                <a:off x="12192449" y="6897265"/>
                <a:ext cx="58690" cy="67164"/>
              </a:xfrm>
              <a:custGeom>
                <a:avLst/>
                <a:gdLst>
                  <a:gd name="T0" fmla="*/ 20 w 54"/>
                  <a:gd name="T1" fmla="*/ 13 h 64"/>
                  <a:gd name="T2" fmla="*/ 6 w 54"/>
                  <a:gd name="T3" fmla="*/ 13 h 64"/>
                  <a:gd name="T4" fmla="*/ 0 w 54"/>
                  <a:gd name="T5" fmla="*/ 7 h 64"/>
                  <a:gd name="T6" fmla="*/ 6 w 54"/>
                  <a:gd name="T7" fmla="*/ 0 h 64"/>
                  <a:gd name="T8" fmla="*/ 47 w 54"/>
                  <a:gd name="T9" fmla="*/ 0 h 64"/>
                  <a:gd name="T10" fmla="*/ 54 w 54"/>
                  <a:gd name="T11" fmla="*/ 7 h 64"/>
                  <a:gd name="T12" fmla="*/ 47 w 54"/>
                  <a:gd name="T13" fmla="*/ 13 h 64"/>
                  <a:gd name="T14" fmla="*/ 34 w 54"/>
                  <a:gd name="T15" fmla="*/ 13 h 64"/>
                  <a:gd name="T16" fmla="*/ 34 w 54"/>
                  <a:gd name="T17" fmla="*/ 57 h 64"/>
                  <a:gd name="T18" fmla="*/ 27 w 54"/>
                  <a:gd name="T19" fmla="*/ 64 h 64"/>
                  <a:gd name="T20" fmla="*/ 20 w 54"/>
                  <a:gd name="T21" fmla="*/ 57 h 64"/>
                  <a:gd name="T22" fmla="*/ 20 w 54"/>
                  <a:gd name="T2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4">
                    <a:moveTo>
                      <a:pt x="20" y="13"/>
                    </a:moveTo>
                    <a:cubicBezTo>
                      <a:pt x="6" y="13"/>
                      <a:pt x="6" y="13"/>
                      <a:pt x="6" y="13"/>
                    </a:cubicBezTo>
                    <a:cubicBezTo>
                      <a:pt x="3" y="13"/>
                      <a:pt x="0" y="10"/>
                      <a:pt x="0" y="7"/>
                    </a:cubicBezTo>
                    <a:cubicBezTo>
                      <a:pt x="0" y="3"/>
                      <a:pt x="3" y="0"/>
                      <a:pt x="6" y="0"/>
                    </a:cubicBezTo>
                    <a:cubicBezTo>
                      <a:pt x="47" y="0"/>
                      <a:pt x="47" y="0"/>
                      <a:pt x="47" y="0"/>
                    </a:cubicBezTo>
                    <a:cubicBezTo>
                      <a:pt x="51" y="0"/>
                      <a:pt x="54" y="3"/>
                      <a:pt x="54" y="7"/>
                    </a:cubicBezTo>
                    <a:cubicBezTo>
                      <a:pt x="54" y="10"/>
                      <a:pt x="51" y="13"/>
                      <a:pt x="47" y="13"/>
                    </a:cubicBezTo>
                    <a:cubicBezTo>
                      <a:pt x="34" y="13"/>
                      <a:pt x="34" y="13"/>
                      <a:pt x="34" y="13"/>
                    </a:cubicBezTo>
                    <a:cubicBezTo>
                      <a:pt x="34" y="57"/>
                      <a:pt x="34" y="57"/>
                      <a:pt x="34" y="57"/>
                    </a:cubicBezTo>
                    <a:cubicBezTo>
                      <a:pt x="34" y="61"/>
                      <a:pt x="31" y="64"/>
                      <a:pt x="27" y="64"/>
                    </a:cubicBezTo>
                    <a:cubicBezTo>
                      <a:pt x="23" y="64"/>
                      <a:pt x="20" y="61"/>
                      <a:pt x="20" y="57"/>
                    </a:cubicBezTo>
                    <a:lnTo>
                      <a:pt x="20" y="13"/>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52" name="Freeform 29"/>
              <p:cNvSpPr>
                <a:spLocks noEditPoints="1"/>
              </p:cNvSpPr>
              <p:nvPr/>
            </p:nvSpPr>
            <p:spPr bwMode="auto">
              <a:xfrm>
                <a:off x="12251139" y="6895913"/>
                <a:ext cx="72685" cy="68400"/>
              </a:xfrm>
              <a:custGeom>
                <a:avLst/>
                <a:gdLst>
                  <a:gd name="T0" fmla="*/ 0 w 67"/>
                  <a:gd name="T1" fmla="*/ 33 h 66"/>
                  <a:gd name="T2" fmla="*/ 0 w 67"/>
                  <a:gd name="T3" fmla="*/ 33 h 66"/>
                  <a:gd name="T4" fmla="*/ 33 w 67"/>
                  <a:gd name="T5" fmla="*/ 0 h 66"/>
                  <a:gd name="T6" fmla="*/ 67 w 67"/>
                  <a:gd name="T7" fmla="*/ 33 h 66"/>
                  <a:gd name="T8" fmla="*/ 67 w 67"/>
                  <a:gd name="T9" fmla="*/ 33 h 66"/>
                  <a:gd name="T10" fmla="*/ 33 w 67"/>
                  <a:gd name="T11" fmla="*/ 66 h 66"/>
                  <a:gd name="T12" fmla="*/ 0 w 67"/>
                  <a:gd name="T13" fmla="*/ 33 h 66"/>
                  <a:gd name="T14" fmla="*/ 52 w 67"/>
                  <a:gd name="T15" fmla="*/ 33 h 66"/>
                  <a:gd name="T16" fmla="*/ 52 w 67"/>
                  <a:gd name="T17" fmla="*/ 33 h 66"/>
                  <a:gd name="T18" fmla="*/ 33 w 67"/>
                  <a:gd name="T19" fmla="*/ 13 h 66"/>
                  <a:gd name="T20" fmla="*/ 14 w 67"/>
                  <a:gd name="T21" fmla="*/ 33 h 66"/>
                  <a:gd name="T22" fmla="*/ 14 w 67"/>
                  <a:gd name="T23" fmla="*/ 33 h 66"/>
                  <a:gd name="T24" fmla="*/ 33 w 67"/>
                  <a:gd name="T25" fmla="*/ 53 h 66"/>
                  <a:gd name="T26" fmla="*/ 52 w 67"/>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0" y="33"/>
                    </a:moveTo>
                    <a:cubicBezTo>
                      <a:pt x="0" y="33"/>
                      <a:pt x="0" y="33"/>
                      <a:pt x="0" y="33"/>
                    </a:cubicBezTo>
                    <a:cubicBezTo>
                      <a:pt x="0" y="15"/>
                      <a:pt x="14" y="0"/>
                      <a:pt x="33" y="0"/>
                    </a:cubicBezTo>
                    <a:cubicBezTo>
                      <a:pt x="53" y="0"/>
                      <a:pt x="67" y="15"/>
                      <a:pt x="67" y="33"/>
                    </a:cubicBezTo>
                    <a:cubicBezTo>
                      <a:pt x="67" y="33"/>
                      <a:pt x="67" y="33"/>
                      <a:pt x="67" y="33"/>
                    </a:cubicBezTo>
                    <a:cubicBezTo>
                      <a:pt x="67" y="51"/>
                      <a:pt x="53" y="66"/>
                      <a:pt x="33" y="66"/>
                    </a:cubicBezTo>
                    <a:cubicBezTo>
                      <a:pt x="14" y="66"/>
                      <a:pt x="0" y="51"/>
                      <a:pt x="0" y="33"/>
                    </a:cubicBezTo>
                    <a:close/>
                    <a:moveTo>
                      <a:pt x="52" y="33"/>
                    </a:moveTo>
                    <a:cubicBezTo>
                      <a:pt x="52" y="33"/>
                      <a:pt x="52" y="33"/>
                      <a:pt x="52" y="33"/>
                    </a:cubicBezTo>
                    <a:cubicBezTo>
                      <a:pt x="52" y="22"/>
                      <a:pt x="44" y="13"/>
                      <a:pt x="33" y="13"/>
                    </a:cubicBezTo>
                    <a:cubicBezTo>
                      <a:pt x="22" y="13"/>
                      <a:pt x="14" y="22"/>
                      <a:pt x="14" y="33"/>
                    </a:cubicBezTo>
                    <a:cubicBezTo>
                      <a:pt x="14" y="33"/>
                      <a:pt x="14" y="33"/>
                      <a:pt x="14" y="33"/>
                    </a:cubicBezTo>
                    <a:cubicBezTo>
                      <a:pt x="14" y="44"/>
                      <a:pt x="22" y="53"/>
                      <a:pt x="33" y="53"/>
                    </a:cubicBezTo>
                    <a:cubicBezTo>
                      <a:pt x="45" y="53"/>
                      <a:pt x="52" y="44"/>
                      <a:pt x="52" y="33"/>
                    </a:cubicBez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53" name="Freeform 30"/>
              <p:cNvSpPr>
                <a:spLocks/>
              </p:cNvSpPr>
              <p:nvPr/>
            </p:nvSpPr>
            <p:spPr bwMode="auto">
              <a:xfrm>
                <a:off x="12178454" y="6845426"/>
                <a:ext cx="134535" cy="14400"/>
              </a:xfrm>
              <a:custGeom>
                <a:avLst/>
                <a:gdLst>
                  <a:gd name="T0" fmla="*/ 115 w 124"/>
                  <a:gd name="T1" fmla="*/ 18 h 18"/>
                  <a:gd name="T2" fmla="*/ 9 w 124"/>
                  <a:gd name="T3" fmla="*/ 18 h 18"/>
                  <a:gd name="T4" fmla="*/ 0 w 124"/>
                  <a:gd name="T5" fmla="*/ 9 h 18"/>
                  <a:gd name="T6" fmla="*/ 0 w 124"/>
                  <a:gd name="T7" fmla="*/ 9 h 18"/>
                  <a:gd name="T8" fmla="*/ 9 w 124"/>
                  <a:gd name="T9" fmla="*/ 0 h 18"/>
                  <a:gd name="T10" fmla="*/ 115 w 124"/>
                  <a:gd name="T11" fmla="*/ 0 h 18"/>
                  <a:gd name="T12" fmla="*/ 124 w 124"/>
                  <a:gd name="T13" fmla="*/ 9 h 18"/>
                  <a:gd name="T14" fmla="*/ 124 w 124"/>
                  <a:gd name="T15" fmla="*/ 9 h 18"/>
                  <a:gd name="T16" fmla="*/ 115 w 124"/>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8">
                    <a:moveTo>
                      <a:pt x="115" y="18"/>
                    </a:moveTo>
                    <a:cubicBezTo>
                      <a:pt x="9" y="18"/>
                      <a:pt x="9" y="18"/>
                      <a:pt x="9" y="18"/>
                    </a:cubicBezTo>
                    <a:cubicBezTo>
                      <a:pt x="4" y="18"/>
                      <a:pt x="0" y="14"/>
                      <a:pt x="0" y="9"/>
                    </a:cubicBezTo>
                    <a:cubicBezTo>
                      <a:pt x="0" y="9"/>
                      <a:pt x="0" y="9"/>
                      <a:pt x="0" y="9"/>
                    </a:cubicBezTo>
                    <a:cubicBezTo>
                      <a:pt x="0" y="4"/>
                      <a:pt x="4" y="0"/>
                      <a:pt x="9" y="0"/>
                    </a:cubicBezTo>
                    <a:cubicBezTo>
                      <a:pt x="115" y="0"/>
                      <a:pt x="115" y="0"/>
                      <a:pt x="115" y="0"/>
                    </a:cubicBezTo>
                    <a:cubicBezTo>
                      <a:pt x="120" y="0"/>
                      <a:pt x="124" y="4"/>
                      <a:pt x="124" y="9"/>
                    </a:cubicBezTo>
                    <a:cubicBezTo>
                      <a:pt x="124" y="9"/>
                      <a:pt x="124" y="9"/>
                      <a:pt x="124" y="9"/>
                    </a:cubicBezTo>
                    <a:cubicBezTo>
                      <a:pt x="124" y="14"/>
                      <a:pt x="120" y="18"/>
                      <a:pt x="115" y="18"/>
                    </a:cubicBez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54" name="Freeform 31"/>
              <p:cNvSpPr>
                <a:spLocks/>
              </p:cNvSpPr>
              <p:nvPr/>
            </p:nvSpPr>
            <p:spPr bwMode="auto">
              <a:xfrm>
                <a:off x="11531961" y="6984714"/>
                <a:ext cx="58239" cy="68066"/>
              </a:xfrm>
              <a:custGeom>
                <a:avLst/>
                <a:gdLst>
                  <a:gd name="T0" fmla="*/ 20 w 54"/>
                  <a:gd name="T1" fmla="*/ 13 h 65"/>
                  <a:gd name="T2" fmla="*/ 6 w 54"/>
                  <a:gd name="T3" fmla="*/ 13 h 65"/>
                  <a:gd name="T4" fmla="*/ 0 w 54"/>
                  <a:gd name="T5" fmla="*/ 7 h 65"/>
                  <a:gd name="T6" fmla="*/ 6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6" y="13"/>
                      <a:pt x="6" y="13"/>
                      <a:pt x="6" y="13"/>
                    </a:cubicBezTo>
                    <a:cubicBezTo>
                      <a:pt x="3" y="13"/>
                      <a:pt x="0" y="10"/>
                      <a:pt x="0" y="7"/>
                    </a:cubicBezTo>
                    <a:cubicBezTo>
                      <a:pt x="0" y="3"/>
                      <a:pt x="3" y="0"/>
                      <a:pt x="6" y="0"/>
                    </a:cubicBezTo>
                    <a:cubicBezTo>
                      <a:pt x="48" y="0"/>
                      <a:pt x="48" y="0"/>
                      <a:pt x="48" y="0"/>
                    </a:cubicBezTo>
                    <a:cubicBezTo>
                      <a:pt x="51" y="0"/>
                      <a:pt x="54" y="3"/>
                      <a:pt x="54" y="7"/>
                    </a:cubicBezTo>
                    <a:cubicBezTo>
                      <a:pt x="54" y="10"/>
                      <a:pt x="51"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55" name="Freeform 32"/>
              <p:cNvSpPr>
                <a:spLocks/>
              </p:cNvSpPr>
              <p:nvPr/>
            </p:nvSpPr>
            <p:spPr bwMode="auto">
              <a:xfrm>
                <a:off x="11611870" y="6984714"/>
                <a:ext cx="53272" cy="67164"/>
              </a:xfrm>
              <a:custGeom>
                <a:avLst/>
                <a:gdLst>
                  <a:gd name="T0" fmla="*/ 0 w 49"/>
                  <a:gd name="T1" fmla="*/ 57 h 64"/>
                  <a:gd name="T2" fmla="*/ 0 w 49"/>
                  <a:gd name="T3" fmla="*/ 7 h 64"/>
                  <a:gd name="T4" fmla="*/ 7 w 49"/>
                  <a:gd name="T5" fmla="*/ 0 h 64"/>
                  <a:gd name="T6" fmla="*/ 42 w 49"/>
                  <a:gd name="T7" fmla="*/ 0 h 64"/>
                  <a:gd name="T8" fmla="*/ 49 w 49"/>
                  <a:gd name="T9" fmla="*/ 6 h 64"/>
                  <a:gd name="T10" fmla="*/ 42 w 49"/>
                  <a:gd name="T11" fmla="*/ 13 h 64"/>
                  <a:gd name="T12" fmla="*/ 14 w 49"/>
                  <a:gd name="T13" fmla="*/ 13 h 64"/>
                  <a:gd name="T14" fmla="*/ 14 w 49"/>
                  <a:gd name="T15" fmla="*/ 26 h 64"/>
                  <a:gd name="T16" fmla="*/ 38 w 49"/>
                  <a:gd name="T17" fmla="*/ 26 h 64"/>
                  <a:gd name="T18" fmla="*/ 44 w 49"/>
                  <a:gd name="T19" fmla="*/ 32 h 64"/>
                  <a:gd name="T20" fmla="*/ 38 w 49"/>
                  <a:gd name="T21" fmla="*/ 38 h 64"/>
                  <a:gd name="T22" fmla="*/ 14 w 49"/>
                  <a:gd name="T23" fmla="*/ 38 h 64"/>
                  <a:gd name="T24" fmla="*/ 14 w 49"/>
                  <a:gd name="T25" fmla="*/ 52 h 64"/>
                  <a:gd name="T26" fmla="*/ 43 w 49"/>
                  <a:gd name="T27" fmla="*/ 52 h 64"/>
                  <a:gd name="T28" fmla="*/ 49 w 49"/>
                  <a:gd name="T29" fmla="*/ 58 h 64"/>
                  <a:gd name="T30" fmla="*/ 43 w 49"/>
                  <a:gd name="T31" fmla="*/ 64 h 64"/>
                  <a:gd name="T32" fmla="*/ 7 w 49"/>
                  <a:gd name="T33" fmla="*/ 64 h 64"/>
                  <a:gd name="T34" fmla="*/ 0 w 49"/>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64">
                    <a:moveTo>
                      <a:pt x="0" y="57"/>
                    </a:moveTo>
                    <a:cubicBezTo>
                      <a:pt x="0" y="7"/>
                      <a:pt x="0" y="7"/>
                      <a:pt x="0" y="7"/>
                    </a:cubicBezTo>
                    <a:cubicBezTo>
                      <a:pt x="0" y="3"/>
                      <a:pt x="3" y="0"/>
                      <a:pt x="7" y="0"/>
                    </a:cubicBezTo>
                    <a:cubicBezTo>
                      <a:pt x="42" y="0"/>
                      <a:pt x="42" y="0"/>
                      <a:pt x="42" y="0"/>
                    </a:cubicBezTo>
                    <a:cubicBezTo>
                      <a:pt x="46" y="0"/>
                      <a:pt x="49" y="3"/>
                      <a:pt x="49" y="6"/>
                    </a:cubicBezTo>
                    <a:cubicBezTo>
                      <a:pt x="49" y="10"/>
                      <a:pt x="46" y="13"/>
                      <a:pt x="42" y="13"/>
                    </a:cubicBezTo>
                    <a:cubicBezTo>
                      <a:pt x="14" y="13"/>
                      <a:pt x="14" y="13"/>
                      <a:pt x="14" y="13"/>
                    </a:cubicBezTo>
                    <a:cubicBezTo>
                      <a:pt x="14" y="26"/>
                      <a:pt x="14" y="26"/>
                      <a:pt x="14" y="26"/>
                    </a:cubicBezTo>
                    <a:cubicBezTo>
                      <a:pt x="38" y="26"/>
                      <a:pt x="38" y="26"/>
                      <a:pt x="38" y="26"/>
                    </a:cubicBezTo>
                    <a:cubicBezTo>
                      <a:pt x="42" y="26"/>
                      <a:pt x="44" y="29"/>
                      <a:pt x="44" y="32"/>
                    </a:cubicBezTo>
                    <a:cubicBezTo>
                      <a:pt x="44" y="35"/>
                      <a:pt x="42" y="38"/>
                      <a:pt x="38" y="38"/>
                    </a:cubicBezTo>
                    <a:cubicBezTo>
                      <a:pt x="14" y="38"/>
                      <a:pt x="14" y="38"/>
                      <a:pt x="14" y="38"/>
                    </a:cubicBezTo>
                    <a:cubicBezTo>
                      <a:pt x="14" y="52"/>
                      <a:pt x="14" y="52"/>
                      <a:pt x="14" y="52"/>
                    </a:cubicBezTo>
                    <a:cubicBezTo>
                      <a:pt x="43" y="52"/>
                      <a:pt x="43" y="52"/>
                      <a:pt x="43" y="52"/>
                    </a:cubicBezTo>
                    <a:cubicBezTo>
                      <a:pt x="46" y="52"/>
                      <a:pt x="49" y="55"/>
                      <a:pt x="49" y="58"/>
                    </a:cubicBezTo>
                    <a:cubicBezTo>
                      <a:pt x="49" y="62"/>
                      <a:pt x="46" y="64"/>
                      <a:pt x="43" y="64"/>
                    </a:cubicBezTo>
                    <a:cubicBezTo>
                      <a:pt x="7" y="64"/>
                      <a:pt x="7" y="64"/>
                      <a:pt x="7" y="64"/>
                    </a:cubicBezTo>
                    <a:cubicBezTo>
                      <a:pt x="3" y="64"/>
                      <a:pt x="0" y="61"/>
                      <a:pt x="0" y="57"/>
                    </a:cubicBez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56" name="Freeform 33"/>
              <p:cNvSpPr>
                <a:spLocks noEditPoints="1"/>
              </p:cNvSpPr>
              <p:nvPr/>
            </p:nvSpPr>
            <p:spPr bwMode="auto">
              <a:xfrm>
                <a:off x="11688167"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6 w 54"/>
                  <a:gd name="T19" fmla="*/ 65 h 65"/>
                  <a:gd name="T20" fmla="*/ 39 w 54"/>
                  <a:gd name="T21" fmla="*/ 61 h 65"/>
                  <a:gd name="T22" fmla="*/ 26 w 54"/>
                  <a:gd name="T23" fmla="*/ 44 h 65"/>
                  <a:gd name="T24" fmla="*/ 14 w 54"/>
                  <a:gd name="T25" fmla="*/ 44 h 65"/>
                  <a:gd name="T26" fmla="*/ 14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8 w 54"/>
                  <a:gd name="T41" fmla="*/ 13 h 65"/>
                  <a:gd name="T42" fmla="*/ 14 w 54"/>
                  <a:gd name="T43" fmla="*/ 13 h 65"/>
                  <a:gd name="T44" fmla="*/ 14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3"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6" y="65"/>
                    </a:cubicBezTo>
                    <a:cubicBezTo>
                      <a:pt x="43" y="65"/>
                      <a:pt x="41" y="63"/>
                      <a:pt x="39" y="61"/>
                    </a:cubicBezTo>
                    <a:cubicBezTo>
                      <a:pt x="26" y="44"/>
                      <a:pt x="26" y="44"/>
                      <a:pt x="26"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9" y="31"/>
                    </a:moveTo>
                    <a:cubicBezTo>
                      <a:pt x="36" y="31"/>
                      <a:pt x="40" y="28"/>
                      <a:pt x="40" y="22"/>
                    </a:cubicBezTo>
                    <a:cubicBezTo>
                      <a:pt x="40" y="22"/>
                      <a:pt x="40" y="22"/>
                      <a:pt x="40" y="22"/>
                    </a:cubicBezTo>
                    <a:cubicBezTo>
                      <a:pt x="40" y="16"/>
                      <a:pt x="35" y="13"/>
                      <a:pt x="28" y="13"/>
                    </a:cubicBezTo>
                    <a:cubicBezTo>
                      <a:pt x="14" y="13"/>
                      <a:pt x="14" y="13"/>
                      <a:pt x="14" y="13"/>
                    </a:cubicBezTo>
                    <a:cubicBezTo>
                      <a:pt x="14" y="31"/>
                      <a:pt x="14" y="31"/>
                      <a:pt x="14" y="31"/>
                    </a:cubicBezTo>
                    <a:lnTo>
                      <a:pt x="29" y="31"/>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57" name="Freeform 34"/>
              <p:cNvSpPr>
                <a:spLocks noEditPoints="1"/>
              </p:cNvSpPr>
              <p:nvPr/>
            </p:nvSpPr>
            <p:spPr bwMode="auto">
              <a:xfrm>
                <a:off x="11770333" y="6984714"/>
                <a:ext cx="57787" cy="68066"/>
              </a:xfrm>
              <a:custGeom>
                <a:avLst/>
                <a:gdLst>
                  <a:gd name="T0" fmla="*/ 0 w 53"/>
                  <a:gd name="T1" fmla="*/ 7 h 65"/>
                  <a:gd name="T2" fmla="*/ 7 w 53"/>
                  <a:gd name="T3" fmla="*/ 0 h 65"/>
                  <a:gd name="T4" fmla="*/ 29 w 53"/>
                  <a:gd name="T5" fmla="*/ 0 h 65"/>
                  <a:gd name="T6" fmla="*/ 48 w 53"/>
                  <a:gd name="T7" fmla="*/ 7 h 65"/>
                  <a:gd name="T8" fmla="*/ 53 w 53"/>
                  <a:gd name="T9" fmla="*/ 21 h 65"/>
                  <a:gd name="T10" fmla="*/ 53 w 53"/>
                  <a:gd name="T11" fmla="*/ 21 h 65"/>
                  <a:gd name="T12" fmla="*/ 41 w 53"/>
                  <a:gd name="T13" fmla="*/ 41 h 65"/>
                  <a:gd name="T14" fmla="*/ 50 w 53"/>
                  <a:gd name="T15" fmla="*/ 53 h 65"/>
                  <a:gd name="T16" fmla="*/ 53 w 53"/>
                  <a:gd name="T17" fmla="*/ 58 h 65"/>
                  <a:gd name="T18" fmla="*/ 46 w 53"/>
                  <a:gd name="T19" fmla="*/ 65 h 65"/>
                  <a:gd name="T20" fmla="*/ 39 w 53"/>
                  <a:gd name="T21" fmla="*/ 61 h 65"/>
                  <a:gd name="T22" fmla="*/ 25 w 53"/>
                  <a:gd name="T23" fmla="*/ 44 h 65"/>
                  <a:gd name="T24" fmla="*/ 14 w 53"/>
                  <a:gd name="T25" fmla="*/ 44 h 65"/>
                  <a:gd name="T26" fmla="*/ 14 w 53"/>
                  <a:gd name="T27" fmla="*/ 58 h 65"/>
                  <a:gd name="T28" fmla="*/ 7 w 53"/>
                  <a:gd name="T29" fmla="*/ 65 h 65"/>
                  <a:gd name="T30" fmla="*/ 0 w 53"/>
                  <a:gd name="T31" fmla="*/ 58 h 65"/>
                  <a:gd name="T32" fmla="*/ 0 w 53"/>
                  <a:gd name="T33" fmla="*/ 7 h 65"/>
                  <a:gd name="T34" fmla="*/ 28 w 53"/>
                  <a:gd name="T35" fmla="*/ 31 h 65"/>
                  <a:gd name="T36" fmla="*/ 39 w 53"/>
                  <a:gd name="T37" fmla="*/ 22 h 65"/>
                  <a:gd name="T38" fmla="*/ 39 w 53"/>
                  <a:gd name="T39" fmla="*/ 22 h 65"/>
                  <a:gd name="T40" fmla="*/ 28 w 53"/>
                  <a:gd name="T41" fmla="*/ 13 h 65"/>
                  <a:gd name="T42" fmla="*/ 14 w 53"/>
                  <a:gd name="T43" fmla="*/ 13 h 65"/>
                  <a:gd name="T44" fmla="*/ 14 w 53"/>
                  <a:gd name="T45" fmla="*/ 31 h 65"/>
                  <a:gd name="T46" fmla="*/ 28 w 53"/>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65">
                    <a:moveTo>
                      <a:pt x="0" y="7"/>
                    </a:moveTo>
                    <a:cubicBezTo>
                      <a:pt x="0" y="3"/>
                      <a:pt x="3" y="0"/>
                      <a:pt x="7" y="0"/>
                    </a:cubicBezTo>
                    <a:cubicBezTo>
                      <a:pt x="29" y="0"/>
                      <a:pt x="29" y="0"/>
                      <a:pt x="29" y="0"/>
                    </a:cubicBezTo>
                    <a:cubicBezTo>
                      <a:pt x="37" y="0"/>
                      <a:pt x="44" y="2"/>
                      <a:pt x="48" y="7"/>
                    </a:cubicBezTo>
                    <a:cubicBezTo>
                      <a:pt x="51" y="10"/>
                      <a:pt x="53" y="15"/>
                      <a:pt x="53" y="21"/>
                    </a:cubicBezTo>
                    <a:cubicBezTo>
                      <a:pt x="53" y="21"/>
                      <a:pt x="53" y="21"/>
                      <a:pt x="53" y="21"/>
                    </a:cubicBezTo>
                    <a:cubicBezTo>
                      <a:pt x="53" y="32"/>
                      <a:pt x="48" y="38"/>
                      <a:pt x="41" y="41"/>
                    </a:cubicBezTo>
                    <a:cubicBezTo>
                      <a:pt x="50" y="53"/>
                      <a:pt x="50" y="53"/>
                      <a:pt x="50" y="53"/>
                    </a:cubicBezTo>
                    <a:cubicBezTo>
                      <a:pt x="52" y="55"/>
                      <a:pt x="53" y="56"/>
                      <a:pt x="53" y="58"/>
                    </a:cubicBezTo>
                    <a:cubicBezTo>
                      <a:pt x="53" y="62"/>
                      <a:pt x="49" y="65"/>
                      <a:pt x="46" y="65"/>
                    </a:cubicBezTo>
                    <a:cubicBezTo>
                      <a:pt x="43" y="65"/>
                      <a:pt x="41" y="63"/>
                      <a:pt x="39" y="61"/>
                    </a:cubicBezTo>
                    <a:cubicBezTo>
                      <a:pt x="25" y="44"/>
                      <a:pt x="25" y="44"/>
                      <a:pt x="25" y="44"/>
                    </a:cubicBezTo>
                    <a:cubicBezTo>
                      <a:pt x="14" y="44"/>
                      <a:pt x="14" y="44"/>
                      <a:pt x="14" y="44"/>
                    </a:cubicBezTo>
                    <a:cubicBezTo>
                      <a:pt x="14" y="58"/>
                      <a:pt x="14" y="58"/>
                      <a:pt x="14" y="58"/>
                    </a:cubicBezTo>
                    <a:cubicBezTo>
                      <a:pt x="14" y="62"/>
                      <a:pt x="11" y="65"/>
                      <a:pt x="7" y="65"/>
                    </a:cubicBezTo>
                    <a:cubicBezTo>
                      <a:pt x="3" y="65"/>
                      <a:pt x="0" y="62"/>
                      <a:pt x="0" y="58"/>
                    </a:cubicBezTo>
                    <a:lnTo>
                      <a:pt x="0" y="7"/>
                    </a:lnTo>
                    <a:close/>
                    <a:moveTo>
                      <a:pt x="28" y="31"/>
                    </a:moveTo>
                    <a:cubicBezTo>
                      <a:pt x="35" y="31"/>
                      <a:pt x="39" y="28"/>
                      <a:pt x="39" y="22"/>
                    </a:cubicBezTo>
                    <a:cubicBezTo>
                      <a:pt x="39" y="22"/>
                      <a:pt x="39" y="22"/>
                      <a:pt x="39" y="22"/>
                    </a:cubicBezTo>
                    <a:cubicBezTo>
                      <a:pt x="39" y="16"/>
                      <a:pt x="35" y="13"/>
                      <a:pt x="28" y="13"/>
                    </a:cubicBezTo>
                    <a:cubicBezTo>
                      <a:pt x="14" y="13"/>
                      <a:pt x="14" y="13"/>
                      <a:pt x="14" y="13"/>
                    </a:cubicBezTo>
                    <a:cubicBezTo>
                      <a:pt x="14" y="31"/>
                      <a:pt x="14" y="31"/>
                      <a:pt x="14" y="31"/>
                    </a:cubicBezTo>
                    <a:lnTo>
                      <a:pt x="28" y="31"/>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58" name="Freeform 35"/>
              <p:cNvSpPr>
                <a:spLocks/>
              </p:cNvSpPr>
              <p:nvPr/>
            </p:nvSpPr>
            <p:spPr bwMode="auto">
              <a:xfrm>
                <a:off x="11852951" y="6984714"/>
                <a:ext cx="15350"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59" name="Freeform 36"/>
              <p:cNvSpPr>
                <a:spLocks/>
              </p:cNvSpPr>
              <p:nvPr/>
            </p:nvSpPr>
            <p:spPr bwMode="auto">
              <a:xfrm>
                <a:off x="11889970" y="6984714"/>
                <a:ext cx="58690" cy="68066"/>
              </a:xfrm>
              <a:custGeom>
                <a:avLst/>
                <a:gdLst>
                  <a:gd name="T0" fmla="*/ 20 w 54"/>
                  <a:gd name="T1" fmla="*/ 13 h 65"/>
                  <a:gd name="T2" fmla="*/ 7 w 54"/>
                  <a:gd name="T3" fmla="*/ 13 h 65"/>
                  <a:gd name="T4" fmla="*/ 0 w 54"/>
                  <a:gd name="T5" fmla="*/ 7 h 65"/>
                  <a:gd name="T6" fmla="*/ 7 w 54"/>
                  <a:gd name="T7" fmla="*/ 0 h 65"/>
                  <a:gd name="T8" fmla="*/ 48 w 54"/>
                  <a:gd name="T9" fmla="*/ 0 h 65"/>
                  <a:gd name="T10" fmla="*/ 54 w 54"/>
                  <a:gd name="T11" fmla="*/ 7 h 65"/>
                  <a:gd name="T12" fmla="*/ 48 w 54"/>
                  <a:gd name="T13" fmla="*/ 13 h 65"/>
                  <a:gd name="T14" fmla="*/ 34 w 54"/>
                  <a:gd name="T15" fmla="*/ 13 h 65"/>
                  <a:gd name="T16" fmla="*/ 34 w 54"/>
                  <a:gd name="T17" fmla="*/ 58 h 65"/>
                  <a:gd name="T18" fmla="*/ 27 w 54"/>
                  <a:gd name="T19" fmla="*/ 65 h 65"/>
                  <a:gd name="T20" fmla="*/ 20 w 54"/>
                  <a:gd name="T21" fmla="*/ 58 h 65"/>
                  <a:gd name="T22" fmla="*/ 20 w 54"/>
                  <a:gd name="T23" fmla="*/ 1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5">
                    <a:moveTo>
                      <a:pt x="20" y="13"/>
                    </a:moveTo>
                    <a:cubicBezTo>
                      <a:pt x="7" y="13"/>
                      <a:pt x="7" y="13"/>
                      <a:pt x="7" y="13"/>
                    </a:cubicBezTo>
                    <a:cubicBezTo>
                      <a:pt x="3" y="13"/>
                      <a:pt x="0" y="10"/>
                      <a:pt x="0" y="7"/>
                    </a:cubicBezTo>
                    <a:cubicBezTo>
                      <a:pt x="0" y="3"/>
                      <a:pt x="3" y="0"/>
                      <a:pt x="7" y="0"/>
                    </a:cubicBezTo>
                    <a:cubicBezTo>
                      <a:pt x="48" y="0"/>
                      <a:pt x="48" y="0"/>
                      <a:pt x="48" y="0"/>
                    </a:cubicBezTo>
                    <a:cubicBezTo>
                      <a:pt x="52" y="0"/>
                      <a:pt x="54" y="3"/>
                      <a:pt x="54" y="7"/>
                    </a:cubicBezTo>
                    <a:cubicBezTo>
                      <a:pt x="54" y="10"/>
                      <a:pt x="52" y="13"/>
                      <a:pt x="48" y="13"/>
                    </a:cubicBezTo>
                    <a:cubicBezTo>
                      <a:pt x="34" y="13"/>
                      <a:pt x="34" y="13"/>
                      <a:pt x="34" y="13"/>
                    </a:cubicBezTo>
                    <a:cubicBezTo>
                      <a:pt x="34" y="58"/>
                      <a:pt x="34" y="58"/>
                      <a:pt x="34" y="58"/>
                    </a:cubicBezTo>
                    <a:cubicBezTo>
                      <a:pt x="34" y="62"/>
                      <a:pt x="31" y="65"/>
                      <a:pt x="27" y="65"/>
                    </a:cubicBezTo>
                    <a:cubicBezTo>
                      <a:pt x="23" y="65"/>
                      <a:pt x="20" y="62"/>
                      <a:pt x="20" y="58"/>
                    </a:cubicBezTo>
                    <a:lnTo>
                      <a:pt x="20" y="13"/>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60" name="Freeform 37"/>
              <p:cNvSpPr>
                <a:spLocks noEditPoints="1"/>
              </p:cNvSpPr>
              <p:nvPr/>
            </p:nvSpPr>
            <p:spPr bwMode="auto">
              <a:xfrm>
                <a:off x="11963558" y="6983362"/>
                <a:ext cx="74942" cy="69418"/>
              </a:xfrm>
              <a:custGeom>
                <a:avLst/>
                <a:gdLst>
                  <a:gd name="T0" fmla="*/ 0 w 69"/>
                  <a:gd name="T1" fmla="*/ 33 h 66"/>
                  <a:gd name="T2" fmla="*/ 0 w 69"/>
                  <a:gd name="T3" fmla="*/ 33 h 66"/>
                  <a:gd name="T4" fmla="*/ 35 w 69"/>
                  <a:gd name="T5" fmla="*/ 0 h 66"/>
                  <a:gd name="T6" fmla="*/ 69 w 69"/>
                  <a:gd name="T7" fmla="*/ 33 h 66"/>
                  <a:gd name="T8" fmla="*/ 69 w 69"/>
                  <a:gd name="T9" fmla="*/ 33 h 66"/>
                  <a:gd name="T10" fmla="*/ 34 w 69"/>
                  <a:gd name="T11" fmla="*/ 66 h 66"/>
                  <a:gd name="T12" fmla="*/ 0 w 69"/>
                  <a:gd name="T13" fmla="*/ 33 h 66"/>
                  <a:gd name="T14" fmla="*/ 54 w 69"/>
                  <a:gd name="T15" fmla="*/ 33 h 66"/>
                  <a:gd name="T16" fmla="*/ 54 w 69"/>
                  <a:gd name="T17" fmla="*/ 33 h 66"/>
                  <a:gd name="T18" fmla="*/ 34 w 69"/>
                  <a:gd name="T19" fmla="*/ 13 h 66"/>
                  <a:gd name="T20" fmla="*/ 15 w 69"/>
                  <a:gd name="T21" fmla="*/ 33 h 66"/>
                  <a:gd name="T22" fmla="*/ 15 w 69"/>
                  <a:gd name="T23" fmla="*/ 33 h 66"/>
                  <a:gd name="T24" fmla="*/ 35 w 69"/>
                  <a:gd name="T25" fmla="*/ 53 h 66"/>
                  <a:gd name="T26" fmla="*/ 54 w 69"/>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66">
                    <a:moveTo>
                      <a:pt x="0" y="33"/>
                    </a:moveTo>
                    <a:cubicBezTo>
                      <a:pt x="0" y="33"/>
                      <a:pt x="0" y="33"/>
                      <a:pt x="0" y="33"/>
                    </a:cubicBezTo>
                    <a:cubicBezTo>
                      <a:pt x="0" y="15"/>
                      <a:pt x="15" y="0"/>
                      <a:pt x="35" y="0"/>
                    </a:cubicBezTo>
                    <a:cubicBezTo>
                      <a:pt x="54" y="0"/>
                      <a:pt x="69" y="15"/>
                      <a:pt x="69" y="33"/>
                    </a:cubicBezTo>
                    <a:cubicBezTo>
                      <a:pt x="69" y="33"/>
                      <a:pt x="69" y="33"/>
                      <a:pt x="69" y="33"/>
                    </a:cubicBezTo>
                    <a:cubicBezTo>
                      <a:pt x="69" y="51"/>
                      <a:pt x="54" y="66"/>
                      <a:pt x="34" y="66"/>
                    </a:cubicBezTo>
                    <a:cubicBezTo>
                      <a:pt x="15" y="66"/>
                      <a:pt x="0" y="52"/>
                      <a:pt x="0" y="33"/>
                    </a:cubicBezTo>
                    <a:close/>
                    <a:moveTo>
                      <a:pt x="54" y="33"/>
                    </a:moveTo>
                    <a:cubicBezTo>
                      <a:pt x="54" y="33"/>
                      <a:pt x="54" y="33"/>
                      <a:pt x="54" y="33"/>
                    </a:cubicBezTo>
                    <a:cubicBezTo>
                      <a:pt x="54" y="22"/>
                      <a:pt x="46" y="13"/>
                      <a:pt x="34" y="13"/>
                    </a:cubicBezTo>
                    <a:cubicBezTo>
                      <a:pt x="23" y="13"/>
                      <a:pt x="15" y="22"/>
                      <a:pt x="15" y="33"/>
                    </a:cubicBezTo>
                    <a:cubicBezTo>
                      <a:pt x="15" y="33"/>
                      <a:pt x="15" y="33"/>
                      <a:pt x="15" y="33"/>
                    </a:cubicBezTo>
                    <a:cubicBezTo>
                      <a:pt x="15" y="44"/>
                      <a:pt x="23" y="53"/>
                      <a:pt x="35" y="53"/>
                    </a:cubicBezTo>
                    <a:cubicBezTo>
                      <a:pt x="46" y="53"/>
                      <a:pt x="54" y="44"/>
                      <a:pt x="54" y="33"/>
                    </a:cubicBez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61" name="Freeform 38"/>
              <p:cNvSpPr>
                <a:spLocks noEditPoints="1"/>
              </p:cNvSpPr>
              <p:nvPr/>
            </p:nvSpPr>
            <p:spPr bwMode="auto">
              <a:xfrm>
                <a:off x="12061525" y="6984714"/>
                <a:ext cx="58239" cy="68066"/>
              </a:xfrm>
              <a:custGeom>
                <a:avLst/>
                <a:gdLst>
                  <a:gd name="T0" fmla="*/ 0 w 54"/>
                  <a:gd name="T1" fmla="*/ 7 h 65"/>
                  <a:gd name="T2" fmla="*/ 7 w 54"/>
                  <a:gd name="T3" fmla="*/ 0 h 65"/>
                  <a:gd name="T4" fmla="*/ 30 w 54"/>
                  <a:gd name="T5" fmla="*/ 0 h 65"/>
                  <a:gd name="T6" fmla="*/ 48 w 54"/>
                  <a:gd name="T7" fmla="*/ 7 h 65"/>
                  <a:gd name="T8" fmla="*/ 54 w 54"/>
                  <a:gd name="T9" fmla="*/ 21 h 65"/>
                  <a:gd name="T10" fmla="*/ 54 w 54"/>
                  <a:gd name="T11" fmla="*/ 21 h 65"/>
                  <a:gd name="T12" fmla="*/ 41 w 54"/>
                  <a:gd name="T13" fmla="*/ 41 h 65"/>
                  <a:gd name="T14" fmla="*/ 51 w 54"/>
                  <a:gd name="T15" fmla="*/ 53 h 65"/>
                  <a:gd name="T16" fmla="*/ 53 w 54"/>
                  <a:gd name="T17" fmla="*/ 58 h 65"/>
                  <a:gd name="T18" fmla="*/ 47 w 54"/>
                  <a:gd name="T19" fmla="*/ 65 h 65"/>
                  <a:gd name="T20" fmla="*/ 40 w 54"/>
                  <a:gd name="T21" fmla="*/ 61 h 65"/>
                  <a:gd name="T22" fmla="*/ 26 w 54"/>
                  <a:gd name="T23" fmla="*/ 44 h 65"/>
                  <a:gd name="T24" fmla="*/ 15 w 54"/>
                  <a:gd name="T25" fmla="*/ 44 h 65"/>
                  <a:gd name="T26" fmla="*/ 15 w 54"/>
                  <a:gd name="T27" fmla="*/ 58 h 65"/>
                  <a:gd name="T28" fmla="*/ 7 w 54"/>
                  <a:gd name="T29" fmla="*/ 65 h 65"/>
                  <a:gd name="T30" fmla="*/ 0 w 54"/>
                  <a:gd name="T31" fmla="*/ 58 h 65"/>
                  <a:gd name="T32" fmla="*/ 0 w 54"/>
                  <a:gd name="T33" fmla="*/ 7 h 65"/>
                  <a:gd name="T34" fmla="*/ 29 w 54"/>
                  <a:gd name="T35" fmla="*/ 31 h 65"/>
                  <a:gd name="T36" fmla="*/ 40 w 54"/>
                  <a:gd name="T37" fmla="*/ 22 h 65"/>
                  <a:gd name="T38" fmla="*/ 40 w 54"/>
                  <a:gd name="T39" fmla="*/ 22 h 65"/>
                  <a:gd name="T40" fmla="*/ 29 w 54"/>
                  <a:gd name="T41" fmla="*/ 13 h 65"/>
                  <a:gd name="T42" fmla="*/ 15 w 54"/>
                  <a:gd name="T43" fmla="*/ 13 h 65"/>
                  <a:gd name="T44" fmla="*/ 15 w 54"/>
                  <a:gd name="T45" fmla="*/ 31 h 65"/>
                  <a:gd name="T46" fmla="*/ 29 w 54"/>
                  <a:gd name="T47"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65">
                    <a:moveTo>
                      <a:pt x="0" y="7"/>
                    </a:moveTo>
                    <a:cubicBezTo>
                      <a:pt x="0" y="3"/>
                      <a:pt x="4" y="0"/>
                      <a:pt x="7" y="0"/>
                    </a:cubicBezTo>
                    <a:cubicBezTo>
                      <a:pt x="30" y="0"/>
                      <a:pt x="30" y="0"/>
                      <a:pt x="30" y="0"/>
                    </a:cubicBezTo>
                    <a:cubicBezTo>
                      <a:pt x="38" y="0"/>
                      <a:pt x="44" y="2"/>
                      <a:pt x="48" y="7"/>
                    </a:cubicBezTo>
                    <a:cubicBezTo>
                      <a:pt x="52" y="10"/>
                      <a:pt x="54" y="15"/>
                      <a:pt x="54" y="21"/>
                    </a:cubicBezTo>
                    <a:cubicBezTo>
                      <a:pt x="54" y="21"/>
                      <a:pt x="54" y="21"/>
                      <a:pt x="54" y="21"/>
                    </a:cubicBezTo>
                    <a:cubicBezTo>
                      <a:pt x="54" y="32"/>
                      <a:pt x="49" y="38"/>
                      <a:pt x="41" y="41"/>
                    </a:cubicBezTo>
                    <a:cubicBezTo>
                      <a:pt x="51" y="53"/>
                      <a:pt x="51" y="53"/>
                      <a:pt x="51" y="53"/>
                    </a:cubicBezTo>
                    <a:cubicBezTo>
                      <a:pt x="52" y="55"/>
                      <a:pt x="53" y="56"/>
                      <a:pt x="53" y="58"/>
                    </a:cubicBezTo>
                    <a:cubicBezTo>
                      <a:pt x="53" y="62"/>
                      <a:pt x="50" y="65"/>
                      <a:pt x="47" y="65"/>
                    </a:cubicBezTo>
                    <a:cubicBezTo>
                      <a:pt x="43" y="65"/>
                      <a:pt x="41" y="63"/>
                      <a:pt x="40" y="61"/>
                    </a:cubicBezTo>
                    <a:cubicBezTo>
                      <a:pt x="26" y="44"/>
                      <a:pt x="26" y="44"/>
                      <a:pt x="26" y="44"/>
                    </a:cubicBezTo>
                    <a:cubicBezTo>
                      <a:pt x="15" y="44"/>
                      <a:pt x="15" y="44"/>
                      <a:pt x="15" y="44"/>
                    </a:cubicBezTo>
                    <a:cubicBezTo>
                      <a:pt x="15" y="58"/>
                      <a:pt x="15" y="58"/>
                      <a:pt x="15" y="58"/>
                    </a:cubicBezTo>
                    <a:cubicBezTo>
                      <a:pt x="15" y="62"/>
                      <a:pt x="11" y="65"/>
                      <a:pt x="7" y="65"/>
                    </a:cubicBezTo>
                    <a:cubicBezTo>
                      <a:pt x="4" y="65"/>
                      <a:pt x="0" y="62"/>
                      <a:pt x="0" y="58"/>
                    </a:cubicBezTo>
                    <a:lnTo>
                      <a:pt x="0" y="7"/>
                    </a:lnTo>
                    <a:close/>
                    <a:moveTo>
                      <a:pt x="29" y="31"/>
                    </a:moveTo>
                    <a:cubicBezTo>
                      <a:pt x="36" y="31"/>
                      <a:pt x="40" y="28"/>
                      <a:pt x="40" y="22"/>
                    </a:cubicBezTo>
                    <a:cubicBezTo>
                      <a:pt x="40" y="22"/>
                      <a:pt x="40" y="22"/>
                      <a:pt x="40" y="22"/>
                    </a:cubicBezTo>
                    <a:cubicBezTo>
                      <a:pt x="40" y="16"/>
                      <a:pt x="35" y="13"/>
                      <a:pt x="29" y="13"/>
                    </a:cubicBezTo>
                    <a:cubicBezTo>
                      <a:pt x="15" y="13"/>
                      <a:pt x="15" y="13"/>
                      <a:pt x="15" y="13"/>
                    </a:cubicBezTo>
                    <a:cubicBezTo>
                      <a:pt x="15" y="31"/>
                      <a:pt x="15" y="31"/>
                      <a:pt x="15" y="31"/>
                    </a:cubicBezTo>
                    <a:lnTo>
                      <a:pt x="29" y="31"/>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62" name="Freeform 39"/>
              <p:cNvSpPr>
                <a:spLocks/>
              </p:cNvSpPr>
              <p:nvPr/>
            </p:nvSpPr>
            <p:spPr bwMode="auto">
              <a:xfrm>
                <a:off x="12145046" y="6984714"/>
                <a:ext cx="14898" cy="68066"/>
              </a:xfrm>
              <a:custGeom>
                <a:avLst/>
                <a:gdLst>
                  <a:gd name="T0" fmla="*/ 0 w 14"/>
                  <a:gd name="T1" fmla="*/ 7 h 65"/>
                  <a:gd name="T2" fmla="*/ 7 w 14"/>
                  <a:gd name="T3" fmla="*/ 0 h 65"/>
                  <a:gd name="T4" fmla="*/ 14 w 14"/>
                  <a:gd name="T5" fmla="*/ 7 h 65"/>
                  <a:gd name="T6" fmla="*/ 14 w 14"/>
                  <a:gd name="T7" fmla="*/ 58 h 65"/>
                  <a:gd name="T8" fmla="*/ 7 w 14"/>
                  <a:gd name="T9" fmla="*/ 65 h 65"/>
                  <a:gd name="T10" fmla="*/ 0 w 14"/>
                  <a:gd name="T11" fmla="*/ 58 h 65"/>
                  <a:gd name="T12" fmla="*/ 0 w 14"/>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14" h="65">
                    <a:moveTo>
                      <a:pt x="0" y="7"/>
                    </a:moveTo>
                    <a:cubicBezTo>
                      <a:pt x="0" y="3"/>
                      <a:pt x="3" y="0"/>
                      <a:pt x="7" y="0"/>
                    </a:cubicBezTo>
                    <a:cubicBezTo>
                      <a:pt x="11" y="0"/>
                      <a:pt x="14" y="3"/>
                      <a:pt x="14" y="7"/>
                    </a:cubicBezTo>
                    <a:cubicBezTo>
                      <a:pt x="14" y="58"/>
                      <a:pt x="14" y="58"/>
                      <a:pt x="14" y="58"/>
                    </a:cubicBezTo>
                    <a:cubicBezTo>
                      <a:pt x="14" y="62"/>
                      <a:pt x="11" y="65"/>
                      <a:pt x="7" y="65"/>
                    </a:cubicBezTo>
                    <a:cubicBezTo>
                      <a:pt x="3" y="65"/>
                      <a:pt x="0" y="62"/>
                      <a:pt x="0" y="58"/>
                    </a:cubicBezTo>
                    <a:lnTo>
                      <a:pt x="0" y="7"/>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63" name="Freeform 40"/>
              <p:cNvSpPr>
                <a:spLocks noEditPoints="1"/>
              </p:cNvSpPr>
              <p:nvPr/>
            </p:nvSpPr>
            <p:spPr bwMode="auto">
              <a:xfrm>
                <a:off x="12182968" y="6983362"/>
                <a:ext cx="68171" cy="69418"/>
              </a:xfrm>
              <a:custGeom>
                <a:avLst/>
                <a:gdLst>
                  <a:gd name="T0" fmla="*/ 0 w 63"/>
                  <a:gd name="T1" fmla="*/ 56 h 66"/>
                  <a:gd name="T2" fmla="*/ 23 w 63"/>
                  <a:gd name="T3" fmla="*/ 6 h 66"/>
                  <a:gd name="T4" fmla="*/ 31 w 63"/>
                  <a:gd name="T5" fmla="*/ 0 h 66"/>
                  <a:gd name="T6" fmla="*/ 32 w 63"/>
                  <a:gd name="T7" fmla="*/ 0 h 66"/>
                  <a:gd name="T8" fmla="*/ 40 w 63"/>
                  <a:gd name="T9" fmla="*/ 6 h 66"/>
                  <a:gd name="T10" fmla="*/ 62 w 63"/>
                  <a:gd name="T11" fmla="*/ 56 h 66"/>
                  <a:gd name="T12" fmla="*/ 63 w 63"/>
                  <a:gd name="T13" fmla="*/ 59 h 66"/>
                  <a:gd name="T14" fmla="*/ 56 w 63"/>
                  <a:gd name="T15" fmla="*/ 66 h 66"/>
                  <a:gd name="T16" fmla="*/ 50 w 63"/>
                  <a:gd name="T17" fmla="*/ 61 h 66"/>
                  <a:gd name="T18" fmla="*/ 45 w 63"/>
                  <a:gd name="T19" fmla="*/ 51 h 66"/>
                  <a:gd name="T20" fmla="*/ 17 w 63"/>
                  <a:gd name="T21" fmla="*/ 51 h 66"/>
                  <a:gd name="T22" fmla="*/ 13 w 63"/>
                  <a:gd name="T23" fmla="*/ 61 h 66"/>
                  <a:gd name="T24" fmla="*/ 6 w 63"/>
                  <a:gd name="T25" fmla="*/ 66 h 66"/>
                  <a:gd name="T26" fmla="*/ 0 w 63"/>
                  <a:gd name="T27" fmla="*/ 59 h 66"/>
                  <a:gd name="T28" fmla="*/ 0 w 63"/>
                  <a:gd name="T29" fmla="*/ 56 h 66"/>
                  <a:gd name="T30" fmla="*/ 40 w 63"/>
                  <a:gd name="T31" fmla="*/ 38 h 66"/>
                  <a:gd name="T32" fmla="*/ 31 w 63"/>
                  <a:gd name="T33" fmla="*/ 17 h 66"/>
                  <a:gd name="T34" fmla="*/ 22 w 63"/>
                  <a:gd name="T35" fmla="*/ 38 h 66"/>
                  <a:gd name="T36" fmla="*/ 40 w 63"/>
                  <a:gd name="T37"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66">
                    <a:moveTo>
                      <a:pt x="0" y="56"/>
                    </a:moveTo>
                    <a:cubicBezTo>
                      <a:pt x="23" y="6"/>
                      <a:pt x="23" y="6"/>
                      <a:pt x="23" y="6"/>
                    </a:cubicBezTo>
                    <a:cubicBezTo>
                      <a:pt x="24" y="2"/>
                      <a:pt x="27" y="0"/>
                      <a:pt x="31" y="0"/>
                    </a:cubicBezTo>
                    <a:cubicBezTo>
                      <a:pt x="32" y="0"/>
                      <a:pt x="32" y="0"/>
                      <a:pt x="32" y="0"/>
                    </a:cubicBezTo>
                    <a:cubicBezTo>
                      <a:pt x="36" y="0"/>
                      <a:pt x="38" y="2"/>
                      <a:pt x="40" y="6"/>
                    </a:cubicBezTo>
                    <a:cubicBezTo>
                      <a:pt x="62" y="56"/>
                      <a:pt x="62" y="56"/>
                      <a:pt x="62" y="56"/>
                    </a:cubicBezTo>
                    <a:cubicBezTo>
                      <a:pt x="63" y="57"/>
                      <a:pt x="63" y="58"/>
                      <a:pt x="63" y="59"/>
                    </a:cubicBezTo>
                    <a:cubicBezTo>
                      <a:pt x="63" y="63"/>
                      <a:pt x="60" y="66"/>
                      <a:pt x="56" y="66"/>
                    </a:cubicBezTo>
                    <a:cubicBezTo>
                      <a:pt x="53" y="66"/>
                      <a:pt x="51" y="64"/>
                      <a:pt x="50" y="61"/>
                    </a:cubicBezTo>
                    <a:cubicBezTo>
                      <a:pt x="45" y="51"/>
                      <a:pt x="45" y="51"/>
                      <a:pt x="45" y="51"/>
                    </a:cubicBezTo>
                    <a:cubicBezTo>
                      <a:pt x="17" y="51"/>
                      <a:pt x="17" y="51"/>
                      <a:pt x="17" y="51"/>
                    </a:cubicBezTo>
                    <a:cubicBezTo>
                      <a:pt x="13" y="61"/>
                      <a:pt x="13" y="61"/>
                      <a:pt x="13" y="61"/>
                    </a:cubicBezTo>
                    <a:cubicBezTo>
                      <a:pt x="11" y="64"/>
                      <a:pt x="9" y="66"/>
                      <a:pt x="6" y="66"/>
                    </a:cubicBezTo>
                    <a:cubicBezTo>
                      <a:pt x="2" y="66"/>
                      <a:pt x="0" y="63"/>
                      <a:pt x="0" y="59"/>
                    </a:cubicBezTo>
                    <a:cubicBezTo>
                      <a:pt x="0" y="58"/>
                      <a:pt x="0" y="57"/>
                      <a:pt x="0" y="56"/>
                    </a:cubicBezTo>
                    <a:close/>
                    <a:moveTo>
                      <a:pt x="40" y="38"/>
                    </a:moveTo>
                    <a:cubicBezTo>
                      <a:pt x="31" y="17"/>
                      <a:pt x="31" y="17"/>
                      <a:pt x="31" y="17"/>
                    </a:cubicBezTo>
                    <a:cubicBezTo>
                      <a:pt x="22" y="38"/>
                      <a:pt x="22" y="38"/>
                      <a:pt x="22" y="38"/>
                    </a:cubicBezTo>
                    <a:lnTo>
                      <a:pt x="40" y="38"/>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64" name="Freeform 41"/>
              <p:cNvSpPr>
                <a:spLocks/>
              </p:cNvSpPr>
              <p:nvPr/>
            </p:nvSpPr>
            <p:spPr bwMode="auto">
              <a:xfrm>
                <a:off x="12272809" y="6984714"/>
                <a:ext cx="51015" cy="67164"/>
              </a:xfrm>
              <a:custGeom>
                <a:avLst/>
                <a:gdLst>
                  <a:gd name="T0" fmla="*/ 0 w 47"/>
                  <a:gd name="T1" fmla="*/ 7 h 64"/>
                  <a:gd name="T2" fmla="*/ 7 w 47"/>
                  <a:gd name="T3" fmla="*/ 0 h 64"/>
                  <a:gd name="T4" fmla="*/ 15 w 47"/>
                  <a:gd name="T5" fmla="*/ 7 h 64"/>
                  <a:gd name="T6" fmla="*/ 15 w 47"/>
                  <a:gd name="T7" fmla="*/ 51 h 64"/>
                  <a:gd name="T8" fmla="*/ 41 w 47"/>
                  <a:gd name="T9" fmla="*/ 51 h 64"/>
                  <a:gd name="T10" fmla="*/ 47 w 47"/>
                  <a:gd name="T11" fmla="*/ 58 h 64"/>
                  <a:gd name="T12" fmla="*/ 41 w 47"/>
                  <a:gd name="T13" fmla="*/ 64 h 64"/>
                  <a:gd name="T14" fmla="*/ 7 w 47"/>
                  <a:gd name="T15" fmla="*/ 64 h 64"/>
                  <a:gd name="T16" fmla="*/ 0 w 47"/>
                  <a:gd name="T17" fmla="*/ 57 h 64"/>
                  <a:gd name="T18" fmla="*/ 0 w 47"/>
                  <a:gd name="T1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64">
                    <a:moveTo>
                      <a:pt x="0" y="7"/>
                    </a:moveTo>
                    <a:cubicBezTo>
                      <a:pt x="0" y="3"/>
                      <a:pt x="4" y="0"/>
                      <a:pt x="7" y="0"/>
                    </a:cubicBezTo>
                    <a:cubicBezTo>
                      <a:pt x="11" y="0"/>
                      <a:pt x="15" y="3"/>
                      <a:pt x="15" y="7"/>
                    </a:cubicBezTo>
                    <a:cubicBezTo>
                      <a:pt x="15" y="51"/>
                      <a:pt x="15" y="51"/>
                      <a:pt x="15" y="51"/>
                    </a:cubicBezTo>
                    <a:cubicBezTo>
                      <a:pt x="41" y="51"/>
                      <a:pt x="41" y="51"/>
                      <a:pt x="41" y="51"/>
                    </a:cubicBezTo>
                    <a:cubicBezTo>
                      <a:pt x="44" y="51"/>
                      <a:pt x="47" y="54"/>
                      <a:pt x="47" y="58"/>
                    </a:cubicBezTo>
                    <a:cubicBezTo>
                      <a:pt x="47" y="61"/>
                      <a:pt x="44" y="64"/>
                      <a:pt x="41" y="64"/>
                    </a:cubicBezTo>
                    <a:cubicBezTo>
                      <a:pt x="7" y="64"/>
                      <a:pt x="7" y="64"/>
                      <a:pt x="7" y="64"/>
                    </a:cubicBezTo>
                    <a:cubicBezTo>
                      <a:pt x="4" y="64"/>
                      <a:pt x="0" y="61"/>
                      <a:pt x="0" y="57"/>
                    </a:cubicBezTo>
                    <a:lnTo>
                      <a:pt x="0" y="7"/>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grpSp>
        <p:grpSp>
          <p:nvGrpSpPr>
            <p:cNvPr id="113" name="Group 4"/>
            <p:cNvGrpSpPr/>
            <p:nvPr/>
          </p:nvGrpSpPr>
          <p:grpSpPr>
            <a:xfrm>
              <a:off x="10748974" y="6473994"/>
              <a:ext cx="701427" cy="585738"/>
              <a:chOff x="10681552" y="6417691"/>
              <a:chExt cx="768850" cy="642041"/>
            </a:xfrm>
          </p:grpSpPr>
          <p:sp>
            <p:nvSpPr>
              <p:cNvPr id="114" name="Freeform 5"/>
              <p:cNvSpPr>
                <a:spLocks noEditPoints="1"/>
              </p:cNvSpPr>
              <p:nvPr/>
            </p:nvSpPr>
            <p:spPr bwMode="auto">
              <a:xfrm>
                <a:off x="10681552" y="6417691"/>
                <a:ext cx="768849" cy="642041"/>
              </a:xfrm>
              <a:custGeom>
                <a:avLst/>
                <a:gdLst>
                  <a:gd name="T0" fmla="*/ 57 w 643"/>
                  <a:gd name="T1" fmla="*/ 554 h 554"/>
                  <a:gd name="T2" fmla="*/ 11 w 643"/>
                  <a:gd name="T3" fmla="*/ 527 h 554"/>
                  <a:gd name="T4" fmla="*/ 10 w 643"/>
                  <a:gd name="T5" fmla="*/ 473 h 554"/>
                  <a:gd name="T6" fmla="*/ 262 w 643"/>
                  <a:gd name="T7" fmla="*/ 28 h 554"/>
                  <a:gd name="T8" fmla="*/ 309 w 643"/>
                  <a:gd name="T9" fmla="*/ 1 h 554"/>
                  <a:gd name="T10" fmla="*/ 327 w 643"/>
                  <a:gd name="T11" fmla="*/ 1 h 554"/>
                  <a:gd name="T12" fmla="*/ 374 w 643"/>
                  <a:gd name="T13" fmla="*/ 28 h 554"/>
                  <a:gd name="T14" fmla="*/ 633 w 643"/>
                  <a:gd name="T15" fmla="*/ 468 h 554"/>
                  <a:gd name="T16" fmla="*/ 633 w 643"/>
                  <a:gd name="T17" fmla="*/ 523 h 554"/>
                  <a:gd name="T18" fmla="*/ 586 w 643"/>
                  <a:gd name="T19" fmla="*/ 550 h 554"/>
                  <a:gd name="T20" fmla="*/ 58 w 643"/>
                  <a:gd name="T21" fmla="*/ 554 h 554"/>
                  <a:gd name="T22" fmla="*/ 57 w 643"/>
                  <a:gd name="T23" fmla="*/ 554 h 554"/>
                  <a:gd name="T24" fmla="*/ 327 w 643"/>
                  <a:gd name="T25" fmla="*/ 32 h 554"/>
                  <a:gd name="T26" fmla="*/ 310 w 643"/>
                  <a:gd name="T27" fmla="*/ 32 h 554"/>
                  <a:gd name="T28" fmla="*/ 289 w 643"/>
                  <a:gd name="T29" fmla="*/ 44 h 554"/>
                  <a:gd name="T30" fmla="*/ 37 w 643"/>
                  <a:gd name="T31" fmla="*/ 488 h 554"/>
                  <a:gd name="T32" fmla="*/ 37 w 643"/>
                  <a:gd name="T33" fmla="*/ 512 h 554"/>
                  <a:gd name="T34" fmla="*/ 58 w 643"/>
                  <a:gd name="T35" fmla="*/ 522 h 554"/>
                  <a:gd name="T36" fmla="*/ 586 w 643"/>
                  <a:gd name="T37" fmla="*/ 522 h 554"/>
                  <a:gd name="T38" fmla="*/ 606 w 643"/>
                  <a:gd name="T39" fmla="*/ 507 h 554"/>
                  <a:gd name="T40" fmla="*/ 606 w 643"/>
                  <a:gd name="T41" fmla="*/ 484 h 554"/>
                  <a:gd name="T42" fmla="*/ 348 w 643"/>
                  <a:gd name="T43" fmla="*/ 43 h 554"/>
                  <a:gd name="T44" fmla="*/ 327 w 643"/>
                  <a:gd name="T45" fmla="*/ 32 h 554"/>
                  <a:gd name="T46" fmla="*/ 327 w 643"/>
                  <a:gd name="T47" fmla="*/ 3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3" h="554">
                    <a:moveTo>
                      <a:pt x="57" y="554"/>
                    </a:moveTo>
                    <a:cubicBezTo>
                      <a:pt x="38" y="554"/>
                      <a:pt x="20" y="544"/>
                      <a:pt x="11" y="527"/>
                    </a:cubicBezTo>
                    <a:cubicBezTo>
                      <a:pt x="1" y="510"/>
                      <a:pt x="0" y="490"/>
                      <a:pt x="10" y="473"/>
                    </a:cubicBezTo>
                    <a:cubicBezTo>
                      <a:pt x="262" y="28"/>
                      <a:pt x="262" y="28"/>
                      <a:pt x="262" y="28"/>
                    </a:cubicBezTo>
                    <a:cubicBezTo>
                      <a:pt x="272" y="12"/>
                      <a:pt x="290" y="1"/>
                      <a:pt x="309" y="1"/>
                    </a:cubicBezTo>
                    <a:cubicBezTo>
                      <a:pt x="327" y="1"/>
                      <a:pt x="327" y="1"/>
                      <a:pt x="327" y="1"/>
                    </a:cubicBezTo>
                    <a:cubicBezTo>
                      <a:pt x="346" y="0"/>
                      <a:pt x="364" y="11"/>
                      <a:pt x="374" y="28"/>
                    </a:cubicBezTo>
                    <a:cubicBezTo>
                      <a:pt x="633" y="468"/>
                      <a:pt x="633" y="468"/>
                      <a:pt x="633" y="468"/>
                    </a:cubicBezTo>
                    <a:cubicBezTo>
                      <a:pt x="643" y="485"/>
                      <a:pt x="643" y="506"/>
                      <a:pt x="633" y="523"/>
                    </a:cubicBezTo>
                    <a:cubicBezTo>
                      <a:pt x="624" y="540"/>
                      <a:pt x="606" y="550"/>
                      <a:pt x="586" y="550"/>
                    </a:cubicBezTo>
                    <a:cubicBezTo>
                      <a:pt x="58" y="554"/>
                      <a:pt x="58" y="554"/>
                      <a:pt x="58" y="554"/>
                    </a:cubicBezTo>
                    <a:cubicBezTo>
                      <a:pt x="58" y="554"/>
                      <a:pt x="58" y="554"/>
                      <a:pt x="57" y="554"/>
                    </a:cubicBezTo>
                    <a:close/>
                    <a:moveTo>
                      <a:pt x="327" y="32"/>
                    </a:moveTo>
                    <a:cubicBezTo>
                      <a:pt x="310" y="32"/>
                      <a:pt x="310" y="32"/>
                      <a:pt x="310" y="32"/>
                    </a:cubicBezTo>
                    <a:cubicBezTo>
                      <a:pt x="301" y="32"/>
                      <a:pt x="293" y="36"/>
                      <a:pt x="289" y="44"/>
                    </a:cubicBezTo>
                    <a:cubicBezTo>
                      <a:pt x="37" y="488"/>
                      <a:pt x="37" y="488"/>
                      <a:pt x="37" y="488"/>
                    </a:cubicBezTo>
                    <a:cubicBezTo>
                      <a:pt x="33" y="495"/>
                      <a:pt x="33" y="504"/>
                      <a:pt x="37" y="512"/>
                    </a:cubicBezTo>
                    <a:cubicBezTo>
                      <a:pt x="44" y="523"/>
                      <a:pt x="58" y="522"/>
                      <a:pt x="58" y="522"/>
                    </a:cubicBezTo>
                    <a:cubicBezTo>
                      <a:pt x="586" y="522"/>
                      <a:pt x="586" y="522"/>
                      <a:pt x="586" y="522"/>
                    </a:cubicBezTo>
                    <a:cubicBezTo>
                      <a:pt x="595" y="522"/>
                      <a:pt x="602" y="515"/>
                      <a:pt x="606" y="507"/>
                    </a:cubicBezTo>
                    <a:cubicBezTo>
                      <a:pt x="611" y="500"/>
                      <a:pt x="611" y="491"/>
                      <a:pt x="606" y="484"/>
                    </a:cubicBezTo>
                    <a:cubicBezTo>
                      <a:pt x="348" y="43"/>
                      <a:pt x="348" y="43"/>
                      <a:pt x="348" y="43"/>
                    </a:cubicBezTo>
                    <a:cubicBezTo>
                      <a:pt x="343" y="36"/>
                      <a:pt x="336" y="32"/>
                      <a:pt x="327" y="32"/>
                    </a:cubicBezTo>
                    <a:cubicBezTo>
                      <a:pt x="327" y="32"/>
                      <a:pt x="327" y="32"/>
                      <a:pt x="327" y="32"/>
                    </a:cubicBez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15" name="Freeform 6"/>
              <p:cNvSpPr>
                <a:spLocks noEditPoints="1"/>
              </p:cNvSpPr>
              <p:nvPr/>
            </p:nvSpPr>
            <p:spPr bwMode="auto">
              <a:xfrm>
                <a:off x="10937670" y="6706187"/>
                <a:ext cx="146708" cy="316800"/>
              </a:xfrm>
              <a:custGeom>
                <a:avLst/>
                <a:gdLst>
                  <a:gd name="T0" fmla="*/ 1 w 123"/>
                  <a:gd name="T1" fmla="*/ 273 h 273"/>
                  <a:gd name="T2" fmla="*/ 1 w 123"/>
                  <a:gd name="T3" fmla="*/ 253 h 273"/>
                  <a:gd name="T4" fmla="*/ 0 w 123"/>
                  <a:gd name="T5" fmla="*/ 21 h 273"/>
                  <a:gd name="T6" fmla="*/ 5 w 123"/>
                  <a:gd name="T7" fmla="*/ 7 h 273"/>
                  <a:gd name="T8" fmla="*/ 19 w 123"/>
                  <a:gd name="T9" fmla="*/ 1 h 273"/>
                  <a:gd name="T10" fmla="*/ 101 w 123"/>
                  <a:gd name="T11" fmla="*/ 0 h 273"/>
                  <a:gd name="T12" fmla="*/ 115 w 123"/>
                  <a:gd name="T13" fmla="*/ 6 h 273"/>
                  <a:gd name="T14" fmla="*/ 121 w 123"/>
                  <a:gd name="T15" fmla="*/ 20 h 273"/>
                  <a:gd name="T16" fmla="*/ 123 w 123"/>
                  <a:gd name="T17" fmla="*/ 252 h 273"/>
                  <a:gd name="T18" fmla="*/ 103 w 123"/>
                  <a:gd name="T19" fmla="*/ 273 h 273"/>
                  <a:gd name="T20" fmla="*/ 95 w 123"/>
                  <a:gd name="T21" fmla="*/ 273 h 273"/>
                  <a:gd name="T22" fmla="*/ 93 w 123"/>
                  <a:gd name="T23" fmla="*/ 28 h 273"/>
                  <a:gd name="T24" fmla="*/ 28 w 123"/>
                  <a:gd name="T25" fmla="*/ 28 h 273"/>
                  <a:gd name="T26" fmla="*/ 29 w 123"/>
                  <a:gd name="T27" fmla="*/ 273 h 273"/>
                  <a:gd name="T28" fmla="*/ 1 w 123"/>
                  <a:gd name="T29" fmla="*/ 273 h 273"/>
                  <a:gd name="T30" fmla="*/ 28 w 123"/>
                  <a:gd name="T31" fmla="*/ 20 h 273"/>
                  <a:gd name="T32" fmla="*/ 28 w 123"/>
                  <a:gd name="T33" fmla="*/ 20 h 273"/>
                  <a:gd name="T34" fmla="*/ 28 w 123"/>
                  <a:gd name="T35"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 h="273">
                    <a:moveTo>
                      <a:pt x="1" y="273"/>
                    </a:moveTo>
                    <a:cubicBezTo>
                      <a:pt x="1" y="263"/>
                      <a:pt x="1" y="264"/>
                      <a:pt x="1" y="253"/>
                    </a:cubicBezTo>
                    <a:cubicBezTo>
                      <a:pt x="0" y="21"/>
                      <a:pt x="0" y="21"/>
                      <a:pt x="0" y="21"/>
                    </a:cubicBezTo>
                    <a:cubicBezTo>
                      <a:pt x="0" y="15"/>
                      <a:pt x="2" y="10"/>
                      <a:pt x="5" y="7"/>
                    </a:cubicBezTo>
                    <a:cubicBezTo>
                      <a:pt x="9" y="3"/>
                      <a:pt x="14" y="1"/>
                      <a:pt x="19" y="1"/>
                    </a:cubicBezTo>
                    <a:cubicBezTo>
                      <a:pt x="101" y="0"/>
                      <a:pt x="101" y="0"/>
                      <a:pt x="101" y="0"/>
                    </a:cubicBezTo>
                    <a:cubicBezTo>
                      <a:pt x="107" y="0"/>
                      <a:pt x="112" y="2"/>
                      <a:pt x="115" y="6"/>
                    </a:cubicBezTo>
                    <a:cubicBezTo>
                      <a:pt x="119" y="9"/>
                      <a:pt x="121" y="14"/>
                      <a:pt x="121" y="20"/>
                    </a:cubicBezTo>
                    <a:cubicBezTo>
                      <a:pt x="123" y="252"/>
                      <a:pt x="123" y="252"/>
                      <a:pt x="123" y="252"/>
                    </a:cubicBezTo>
                    <a:cubicBezTo>
                      <a:pt x="123" y="263"/>
                      <a:pt x="114" y="273"/>
                      <a:pt x="103" y="273"/>
                    </a:cubicBezTo>
                    <a:cubicBezTo>
                      <a:pt x="95" y="273"/>
                      <a:pt x="95" y="273"/>
                      <a:pt x="95" y="273"/>
                    </a:cubicBezTo>
                    <a:cubicBezTo>
                      <a:pt x="93" y="28"/>
                      <a:pt x="93" y="28"/>
                      <a:pt x="93" y="28"/>
                    </a:cubicBezTo>
                    <a:cubicBezTo>
                      <a:pt x="28" y="28"/>
                      <a:pt x="28" y="28"/>
                      <a:pt x="28" y="28"/>
                    </a:cubicBezTo>
                    <a:cubicBezTo>
                      <a:pt x="29" y="273"/>
                      <a:pt x="29" y="273"/>
                      <a:pt x="29" y="273"/>
                    </a:cubicBezTo>
                    <a:lnTo>
                      <a:pt x="1" y="273"/>
                    </a:lnTo>
                    <a:close/>
                    <a:moveTo>
                      <a:pt x="28" y="20"/>
                    </a:moveTo>
                    <a:cubicBezTo>
                      <a:pt x="28" y="20"/>
                      <a:pt x="28" y="20"/>
                      <a:pt x="28" y="20"/>
                    </a:cubicBezTo>
                    <a:cubicBezTo>
                      <a:pt x="28" y="20"/>
                      <a:pt x="28" y="20"/>
                      <a:pt x="28" y="20"/>
                    </a:cubicBez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16" name="Freeform 7"/>
              <p:cNvSpPr>
                <a:spLocks/>
              </p:cNvSpPr>
              <p:nvPr/>
            </p:nvSpPr>
            <p:spPr bwMode="auto">
              <a:xfrm>
                <a:off x="11050063" y="6792091"/>
                <a:ext cx="146708" cy="230897"/>
              </a:xfrm>
              <a:custGeom>
                <a:avLst/>
                <a:gdLst>
                  <a:gd name="T0" fmla="*/ 1 w 123"/>
                  <a:gd name="T1" fmla="*/ 179 h 199"/>
                  <a:gd name="T2" fmla="*/ 0 w 123"/>
                  <a:gd name="T3" fmla="*/ 21 h 199"/>
                  <a:gd name="T4" fmla="*/ 20 w 123"/>
                  <a:gd name="T5" fmla="*/ 1 h 199"/>
                  <a:gd name="T6" fmla="*/ 102 w 123"/>
                  <a:gd name="T7" fmla="*/ 0 h 199"/>
                  <a:gd name="T8" fmla="*/ 102 w 123"/>
                  <a:gd name="T9" fmla="*/ 0 h 199"/>
                  <a:gd name="T10" fmla="*/ 123 w 123"/>
                  <a:gd name="T11" fmla="*/ 20 h 199"/>
                  <a:gd name="T12" fmla="*/ 123 w 123"/>
                  <a:gd name="T13" fmla="*/ 199 h 199"/>
                  <a:gd name="T14" fmla="*/ 95 w 123"/>
                  <a:gd name="T15" fmla="*/ 199 h 199"/>
                  <a:gd name="T16" fmla="*/ 94 w 123"/>
                  <a:gd name="T17" fmla="*/ 28 h 199"/>
                  <a:gd name="T18" fmla="*/ 28 w 123"/>
                  <a:gd name="T19" fmla="*/ 29 h 199"/>
                  <a:gd name="T20" fmla="*/ 29 w 123"/>
                  <a:gd name="T21" fmla="*/ 199 h 199"/>
                  <a:gd name="T22" fmla="*/ 1 w 123"/>
                  <a:gd name="T23" fmla="*/ 199 h 199"/>
                  <a:gd name="T24" fmla="*/ 1 w 123"/>
                  <a:gd name="T2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99">
                    <a:moveTo>
                      <a:pt x="1" y="179"/>
                    </a:moveTo>
                    <a:cubicBezTo>
                      <a:pt x="0" y="21"/>
                      <a:pt x="0" y="21"/>
                      <a:pt x="0" y="21"/>
                    </a:cubicBezTo>
                    <a:cubicBezTo>
                      <a:pt x="0" y="10"/>
                      <a:pt x="9" y="1"/>
                      <a:pt x="20" y="1"/>
                    </a:cubicBezTo>
                    <a:cubicBezTo>
                      <a:pt x="102" y="0"/>
                      <a:pt x="102" y="0"/>
                      <a:pt x="102" y="0"/>
                    </a:cubicBezTo>
                    <a:cubicBezTo>
                      <a:pt x="102" y="0"/>
                      <a:pt x="102" y="0"/>
                      <a:pt x="102" y="0"/>
                    </a:cubicBezTo>
                    <a:cubicBezTo>
                      <a:pt x="113" y="0"/>
                      <a:pt x="123" y="9"/>
                      <a:pt x="123" y="20"/>
                    </a:cubicBezTo>
                    <a:cubicBezTo>
                      <a:pt x="123" y="20"/>
                      <a:pt x="123" y="189"/>
                      <a:pt x="123" y="199"/>
                    </a:cubicBezTo>
                    <a:cubicBezTo>
                      <a:pt x="95" y="199"/>
                      <a:pt x="95" y="199"/>
                      <a:pt x="95" y="199"/>
                    </a:cubicBezTo>
                    <a:cubicBezTo>
                      <a:pt x="94" y="28"/>
                      <a:pt x="94" y="28"/>
                      <a:pt x="94" y="28"/>
                    </a:cubicBezTo>
                    <a:cubicBezTo>
                      <a:pt x="28" y="29"/>
                      <a:pt x="28" y="29"/>
                      <a:pt x="28" y="29"/>
                    </a:cubicBezTo>
                    <a:cubicBezTo>
                      <a:pt x="29" y="199"/>
                      <a:pt x="29" y="199"/>
                      <a:pt x="29" y="199"/>
                    </a:cubicBezTo>
                    <a:cubicBezTo>
                      <a:pt x="1" y="199"/>
                      <a:pt x="1" y="199"/>
                      <a:pt x="1" y="199"/>
                    </a:cubicBezTo>
                    <a:lnTo>
                      <a:pt x="1" y="179"/>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17" name="Oval 42"/>
              <p:cNvSpPr>
                <a:spLocks noChangeArrowheads="1"/>
              </p:cNvSpPr>
              <p:nvPr/>
            </p:nvSpPr>
            <p:spPr bwMode="auto">
              <a:xfrm>
                <a:off x="10802400" y="6884946"/>
                <a:ext cx="33817" cy="32276"/>
              </a:xfrm>
              <a:prstGeom prst="ellipse">
                <a:avLst/>
              </a:pr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18" name="Freeform 43"/>
              <p:cNvSpPr>
                <a:spLocks/>
              </p:cNvSpPr>
              <p:nvPr/>
            </p:nvSpPr>
            <p:spPr bwMode="auto">
              <a:xfrm>
                <a:off x="10802400" y="6920698"/>
                <a:ext cx="27352" cy="61572"/>
              </a:xfrm>
              <a:custGeom>
                <a:avLst/>
                <a:gdLst>
                  <a:gd name="T0" fmla="*/ 1 w 23"/>
                  <a:gd name="T1" fmla="*/ 53 h 53"/>
                  <a:gd name="T2" fmla="*/ 23 w 23"/>
                  <a:gd name="T3" fmla="*/ 53 h 53"/>
                  <a:gd name="T4" fmla="*/ 20 w 23"/>
                  <a:gd name="T5" fmla="*/ 5 h 53"/>
                  <a:gd name="T6" fmla="*/ 14 w 23"/>
                  <a:gd name="T7" fmla="*/ 0 h 53"/>
                  <a:gd name="T8" fmla="*/ 7 w 23"/>
                  <a:gd name="T9" fmla="*/ 0 h 53"/>
                  <a:gd name="T10" fmla="*/ 3 w 23"/>
                  <a:gd name="T11" fmla="*/ 4 h 53"/>
                  <a:gd name="T12" fmla="*/ 0 w 23"/>
                  <a:gd name="T13" fmla="*/ 44 h 53"/>
                  <a:gd name="T14" fmla="*/ 1 w 23"/>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53">
                    <a:moveTo>
                      <a:pt x="1" y="53"/>
                    </a:moveTo>
                    <a:cubicBezTo>
                      <a:pt x="23" y="53"/>
                      <a:pt x="23" y="53"/>
                      <a:pt x="23" y="53"/>
                    </a:cubicBezTo>
                    <a:cubicBezTo>
                      <a:pt x="20" y="5"/>
                      <a:pt x="20" y="5"/>
                      <a:pt x="20" y="5"/>
                    </a:cubicBezTo>
                    <a:cubicBezTo>
                      <a:pt x="20" y="2"/>
                      <a:pt x="18" y="0"/>
                      <a:pt x="14" y="0"/>
                    </a:cubicBezTo>
                    <a:cubicBezTo>
                      <a:pt x="7" y="0"/>
                      <a:pt x="7" y="0"/>
                      <a:pt x="7" y="0"/>
                    </a:cubicBezTo>
                    <a:cubicBezTo>
                      <a:pt x="5" y="0"/>
                      <a:pt x="3" y="2"/>
                      <a:pt x="3" y="4"/>
                    </a:cubicBezTo>
                    <a:cubicBezTo>
                      <a:pt x="0" y="44"/>
                      <a:pt x="0" y="44"/>
                      <a:pt x="0" y="44"/>
                    </a:cubicBezTo>
                    <a:lnTo>
                      <a:pt x="1" y="53"/>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19" name="Freeform 44"/>
              <p:cNvSpPr>
                <a:spLocks/>
              </p:cNvSpPr>
              <p:nvPr/>
            </p:nvSpPr>
            <p:spPr bwMode="auto">
              <a:xfrm>
                <a:off x="10782010" y="6920698"/>
                <a:ext cx="38293" cy="40717"/>
              </a:xfrm>
              <a:custGeom>
                <a:avLst/>
                <a:gdLst>
                  <a:gd name="T0" fmla="*/ 7 w 32"/>
                  <a:gd name="T1" fmla="*/ 35 h 35"/>
                  <a:gd name="T2" fmla="*/ 1 w 32"/>
                  <a:gd name="T3" fmla="*/ 30 h 35"/>
                  <a:gd name="T4" fmla="*/ 1 w 32"/>
                  <a:gd name="T5" fmla="*/ 27 h 35"/>
                  <a:gd name="T6" fmla="*/ 22 w 32"/>
                  <a:gd name="T7" fmla="*/ 1 h 35"/>
                  <a:gd name="T8" fmla="*/ 25 w 32"/>
                  <a:gd name="T9" fmla="*/ 0 h 35"/>
                  <a:gd name="T10" fmla="*/ 31 w 32"/>
                  <a:gd name="T11" fmla="*/ 5 h 35"/>
                  <a:gd name="T12" fmla="*/ 31 w 32"/>
                  <a:gd name="T13" fmla="*/ 8 h 35"/>
                  <a:gd name="T14" fmla="*/ 10 w 32"/>
                  <a:gd name="T15" fmla="*/ 34 h 35"/>
                  <a:gd name="T16" fmla="*/ 7 w 32"/>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5">
                    <a:moveTo>
                      <a:pt x="7" y="35"/>
                    </a:moveTo>
                    <a:cubicBezTo>
                      <a:pt x="1" y="30"/>
                      <a:pt x="1" y="30"/>
                      <a:pt x="1" y="30"/>
                    </a:cubicBezTo>
                    <a:cubicBezTo>
                      <a:pt x="0" y="29"/>
                      <a:pt x="0" y="28"/>
                      <a:pt x="1" y="27"/>
                    </a:cubicBezTo>
                    <a:cubicBezTo>
                      <a:pt x="22" y="1"/>
                      <a:pt x="22" y="1"/>
                      <a:pt x="22" y="1"/>
                    </a:cubicBezTo>
                    <a:cubicBezTo>
                      <a:pt x="23" y="0"/>
                      <a:pt x="24" y="0"/>
                      <a:pt x="25" y="0"/>
                    </a:cubicBezTo>
                    <a:cubicBezTo>
                      <a:pt x="31" y="5"/>
                      <a:pt x="31" y="5"/>
                      <a:pt x="31" y="5"/>
                    </a:cubicBezTo>
                    <a:cubicBezTo>
                      <a:pt x="31" y="6"/>
                      <a:pt x="32" y="7"/>
                      <a:pt x="31" y="8"/>
                    </a:cubicBezTo>
                    <a:cubicBezTo>
                      <a:pt x="10" y="34"/>
                      <a:pt x="10" y="34"/>
                      <a:pt x="10" y="34"/>
                    </a:cubicBezTo>
                    <a:cubicBezTo>
                      <a:pt x="9" y="35"/>
                      <a:pt x="8" y="35"/>
                      <a:pt x="7" y="35"/>
                    </a:cubicBez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20" name="Rectangle 45"/>
              <p:cNvSpPr>
                <a:spLocks noChangeArrowheads="1"/>
              </p:cNvSpPr>
              <p:nvPr/>
            </p:nvSpPr>
            <p:spPr bwMode="auto">
              <a:xfrm>
                <a:off x="10802400" y="6973829"/>
                <a:ext cx="15417" cy="26814"/>
              </a:xfrm>
              <a:prstGeom prst="rect">
                <a:avLst/>
              </a:pr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21" name="Freeform 46"/>
              <p:cNvSpPr>
                <a:spLocks/>
              </p:cNvSpPr>
              <p:nvPr/>
            </p:nvSpPr>
            <p:spPr bwMode="auto">
              <a:xfrm>
                <a:off x="10789470" y="6992698"/>
                <a:ext cx="28347" cy="31283"/>
              </a:xfrm>
              <a:custGeom>
                <a:avLst/>
                <a:gdLst>
                  <a:gd name="T0" fmla="*/ 6 w 24"/>
                  <a:gd name="T1" fmla="*/ 25 h 27"/>
                  <a:gd name="T2" fmla="*/ 2 w 24"/>
                  <a:gd name="T3" fmla="*/ 23 h 27"/>
                  <a:gd name="T4" fmla="*/ 1 w 24"/>
                  <a:gd name="T5" fmla="*/ 17 h 27"/>
                  <a:gd name="T6" fmla="*/ 14 w 24"/>
                  <a:gd name="T7" fmla="*/ 0 h 27"/>
                  <a:gd name="T8" fmla="*/ 24 w 24"/>
                  <a:gd name="T9" fmla="*/ 7 h 27"/>
                  <a:gd name="T10" fmla="*/ 11 w 24"/>
                  <a:gd name="T11" fmla="*/ 24 h 27"/>
                  <a:gd name="T12" fmla="*/ 6 w 2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4" h="27">
                    <a:moveTo>
                      <a:pt x="6" y="25"/>
                    </a:moveTo>
                    <a:cubicBezTo>
                      <a:pt x="2" y="23"/>
                      <a:pt x="2" y="23"/>
                      <a:pt x="2" y="23"/>
                    </a:cubicBezTo>
                    <a:cubicBezTo>
                      <a:pt x="0" y="21"/>
                      <a:pt x="0" y="19"/>
                      <a:pt x="1" y="17"/>
                    </a:cubicBezTo>
                    <a:cubicBezTo>
                      <a:pt x="14" y="0"/>
                      <a:pt x="14" y="0"/>
                      <a:pt x="14" y="0"/>
                    </a:cubicBezTo>
                    <a:cubicBezTo>
                      <a:pt x="24" y="7"/>
                      <a:pt x="24" y="7"/>
                      <a:pt x="24" y="7"/>
                    </a:cubicBezTo>
                    <a:cubicBezTo>
                      <a:pt x="11" y="24"/>
                      <a:pt x="11" y="24"/>
                      <a:pt x="11" y="24"/>
                    </a:cubicBezTo>
                    <a:cubicBezTo>
                      <a:pt x="10" y="26"/>
                      <a:pt x="8" y="27"/>
                      <a:pt x="6" y="25"/>
                    </a:cubicBez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22" name="Freeform 47"/>
              <p:cNvSpPr>
                <a:spLocks/>
              </p:cNvSpPr>
              <p:nvPr/>
            </p:nvSpPr>
            <p:spPr bwMode="auto">
              <a:xfrm>
                <a:off x="10814336" y="6973829"/>
                <a:ext cx="28844" cy="49159"/>
              </a:xfrm>
              <a:custGeom>
                <a:avLst/>
                <a:gdLst>
                  <a:gd name="T0" fmla="*/ 21 w 24"/>
                  <a:gd name="T1" fmla="*/ 40 h 42"/>
                  <a:gd name="T2" fmla="*/ 15 w 24"/>
                  <a:gd name="T3" fmla="*/ 42 h 42"/>
                  <a:gd name="T4" fmla="*/ 11 w 24"/>
                  <a:gd name="T5" fmla="*/ 40 h 42"/>
                  <a:gd name="T6" fmla="*/ 0 w 24"/>
                  <a:gd name="T7" fmla="*/ 3 h 42"/>
                  <a:gd name="T8" fmla="*/ 12 w 24"/>
                  <a:gd name="T9" fmla="*/ 0 h 42"/>
                  <a:gd name="T10" fmla="*/ 23 w 24"/>
                  <a:gd name="T11" fmla="*/ 36 h 42"/>
                  <a:gd name="T12" fmla="*/ 21 w 24"/>
                  <a:gd name="T13" fmla="*/ 40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1" y="40"/>
                    </a:moveTo>
                    <a:cubicBezTo>
                      <a:pt x="15" y="42"/>
                      <a:pt x="15" y="42"/>
                      <a:pt x="15" y="42"/>
                    </a:cubicBezTo>
                    <a:cubicBezTo>
                      <a:pt x="14" y="42"/>
                      <a:pt x="12" y="41"/>
                      <a:pt x="11" y="40"/>
                    </a:cubicBezTo>
                    <a:cubicBezTo>
                      <a:pt x="0" y="3"/>
                      <a:pt x="0" y="3"/>
                      <a:pt x="0" y="3"/>
                    </a:cubicBezTo>
                    <a:cubicBezTo>
                      <a:pt x="12" y="0"/>
                      <a:pt x="12" y="0"/>
                      <a:pt x="12" y="0"/>
                    </a:cubicBezTo>
                    <a:cubicBezTo>
                      <a:pt x="23" y="36"/>
                      <a:pt x="23" y="36"/>
                      <a:pt x="23" y="36"/>
                    </a:cubicBezTo>
                    <a:cubicBezTo>
                      <a:pt x="24" y="38"/>
                      <a:pt x="23" y="40"/>
                      <a:pt x="21" y="40"/>
                    </a:cubicBez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23" name="Freeform 48"/>
              <p:cNvSpPr>
                <a:spLocks/>
              </p:cNvSpPr>
              <p:nvPr/>
            </p:nvSpPr>
            <p:spPr bwMode="auto">
              <a:xfrm>
                <a:off x="10849148" y="6921691"/>
                <a:ext cx="41774" cy="59586"/>
              </a:xfrm>
              <a:custGeom>
                <a:avLst/>
                <a:gdLst>
                  <a:gd name="T0" fmla="*/ 35 w 35"/>
                  <a:gd name="T1" fmla="*/ 51 h 51"/>
                  <a:gd name="T2" fmla="*/ 0 w 35"/>
                  <a:gd name="T3" fmla="*/ 51 h 51"/>
                  <a:gd name="T4" fmla="*/ 6 w 35"/>
                  <a:gd name="T5" fmla="*/ 30 h 51"/>
                  <a:gd name="T6" fmla="*/ 11 w 35"/>
                  <a:gd name="T7" fmla="*/ 3 h 51"/>
                  <a:gd name="T8" fmla="*/ 15 w 35"/>
                  <a:gd name="T9" fmla="*/ 0 h 51"/>
                  <a:gd name="T10" fmla="*/ 24 w 35"/>
                  <a:gd name="T11" fmla="*/ 0 h 51"/>
                  <a:gd name="T12" fmla="*/ 28 w 35"/>
                  <a:gd name="T13" fmla="*/ 3 h 51"/>
                  <a:gd name="T14" fmla="*/ 35 w 35"/>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1">
                    <a:moveTo>
                      <a:pt x="35" y="51"/>
                    </a:moveTo>
                    <a:cubicBezTo>
                      <a:pt x="0" y="51"/>
                      <a:pt x="0" y="51"/>
                      <a:pt x="0" y="51"/>
                    </a:cubicBezTo>
                    <a:cubicBezTo>
                      <a:pt x="6" y="30"/>
                      <a:pt x="6" y="30"/>
                      <a:pt x="6" y="30"/>
                    </a:cubicBezTo>
                    <a:cubicBezTo>
                      <a:pt x="11" y="3"/>
                      <a:pt x="11" y="3"/>
                      <a:pt x="11" y="3"/>
                    </a:cubicBezTo>
                    <a:cubicBezTo>
                      <a:pt x="12" y="1"/>
                      <a:pt x="13" y="0"/>
                      <a:pt x="15" y="0"/>
                    </a:cubicBezTo>
                    <a:cubicBezTo>
                      <a:pt x="24" y="0"/>
                      <a:pt x="24" y="0"/>
                      <a:pt x="24" y="0"/>
                    </a:cubicBezTo>
                    <a:cubicBezTo>
                      <a:pt x="26" y="0"/>
                      <a:pt x="28" y="1"/>
                      <a:pt x="28" y="3"/>
                    </a:cubicBezTo>
                    <a:lnTo>
                      <a:pt x="35" y="51"/>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24" name="Freeform 49"/>
              <p:cNvSpPr>
                <a:spLocks/>
              </p:cNvSpPr>
              <p:nvPr/>
            </p:nvSpPr>
            <p:spPr bwMode="auto">
              <a:xfrm>
                <a:off x="10867051" y="6975318"/>
                <a:ext cx="28844" cy="48662"/>
              </a:xfrm>
              <a:custGeom>
                <a:avLst/>
                <a:gdLst>
                  <a:gd name="T0" fmla="*/ 22 w 24"/>
                  <a:gd name="T1" fmla="*/ 39 h 42"/>
                  <a:gd name="T2" fmla="*/ 14 w 24"/>
                  <a:gd name="T3" fmla="*/ 41 h 42"/>
                  <a:gd name="T4" fmla="*/ 12 w 24"/>
                  <a:gd name="T5" fmla="*/ 40 h 42"/>
                  <a:gd name="T6" fmla="*/ 0 w 24"/>
                  <a:gd name="T7" fmla="*/ 3 h 42"/>
                  <a:gd name="T8" fmla="*/ 12 w 24"/>
                  <a:gd name="T9" fmla="*/ 0 h 42"/>
                  <a:gd name="T10" fmla="*/ 23 w 24"/>
                  <a:gd name="T11" fmla="*/ 36 h 42"/>
                  <a:gd name="T12" fmla="*/ 22 w 24"/>
                  <a:gd name="T13" fmla="*/ 39 h 42"/>
                </a:gdLst>
                <a:ahLst/>
                <a:cxnLst>
                  <a:cxn ang="0">
                    <a:pos x="T0" y="T1"/>
                  </a:cxn>
                  <a:cxn ang="0">
                    <a:pos x="T2" y="T3"/>
                  </a:cxn>
                  <a:cxn ang="0">
                    <a:pos x="T4" y="T5"/>
                  </a:cxn>
                  <a:cxn ang="0">
                    <a:pos x="T6" y="T7"/>
                  </a:cxn>
                  <a:cxn ang="0">
                    <a:pos x="T8" y="T9"/>
                  </a:cxn>
                  <a:cxn ang="0">
                    <a:pos x="T10" y="T11"/>
                  </a:cxn>
                  <a:cxn ang="0">
                    <a:pos x="T12" y="T13"/>
                  </a:cxn>
                </a:cxnLst>
                <a:rect l="0" t="0" r="r" b="b"/>
                <a:pathLst>
                  <a:path w="24" h="42">
                    <a:moveTo>
                      <a:pt x="22" y="39"/>
                    </a:moveTo>
                    <a:cubicBezTo>
                      <a:pt x="14" y="41"/>
                      <a:pt x="14" y="41"/>
                      <a:pt x="14" y="41"/>
                    </a:cubicBezTo>
                    <a:cubicBezTo>
                      <a:pt x="13" y="42"/>
                      <a:pt x="12" y="41"/>
                      <a:pt x="12" y="40"/>
                    </a:cubicBezTo>
                    <a:cubicBezTo>
                      <a:pt x="0" y="3"/>
                      <a:pt x="0" y="3"/>
                      <a:pt x="0" y="3"/>
                    </a:cubicBezTo>
                    <a:cubicBezTo>
                      <a:pt x="12" y="0"/>
                      <a:pt x="12" y="0"/>
                      <a:pt x="12" y="0"/>
                    </a:cubicBezTo>
                    <a:cubicBezTo>
                      <a:pt x="23" y="36"/>
                      <a:pt x="23" y="36"/>
                      <a:pt x="23" y="36"/>
                    </a:cubicBezTo>
                    <a:cubicBezTo>
                      <a:pt x="24" y="37"/>
                      <a:pt x="23" y="39"/>
                      <a:pt x="22" y="39"/>
                    </a:cubicBez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25" name="Rectangle 50"/>
              <p:cNvSpPr>
                <a:spLocks noChangeArrowheads="1"/>
              </p:cNvSpPr>
              <p:nvPr/>
            </p:nvSpPr>
            <p:spPr bwMode="auto">
              <a:xfrm>
                <a:off x="10855115" y="6973829"/>
                <a:ext cx="14422" cy="26814"/>
              </a:xfrm>
              <a:prstGeom prst="rect">
                <a:avLst/>
              </a:pr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26" name="Freeform 51"/>
              <p:cNvSpPr>
                <a:spLocks/>
              </p:cNvSpPr>
              <p:nvPr/>
            </p:nvSpPr>
            <p:spPr bwMode="auto">
              <a:xfrm>
                <a:off x="10842185" y="6992698"/>
                <a:ext cx="27352" cy="31283"/>
              </a:xfrm>
              <a:custGeom>
                <a:avLst/>
                <a:gdLst>
                  <a:gd name="T0" fmla="*/ 6 w 23"/>
                  <a:gd name="T1" fmla="*/ 25 h 27"/>
                  <a:gd name="T2" fmla="*/ 2 w 23"/>
                  <a:gd name="T3" fmla="*/ 23 h 27"/>
                  <a:gd name="T4" fmla="*/ 1 w 23"/>
                  <a:gd name="T5" fmla="*/ 17 h 27"/>
                  <a:gd name="T6" fmla="*/ 13 w 23"/>
                  <a:gd name="T7" fmla="*/ 0 h 27"/>
                  <a:gd name="T8" fmla="*/ 23 w 23"/>
                  <a:gd name="T9" fmla="*/ 7 h 27"/>
                  <a:gd name="T10" fmla="*/ 11 w 23"/>
                  <a:gd name="T11" fmla="*/ 24 h 27"/>
                  <a:gd name="T12" fmla="*/ 6 w 23"/>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6" y="25"/>
                    </a:moveTo>
                    <a:cubicBezTo>
                      <a:pt x="2" y="23"/>
                      <a:pt x="2" y="23"/>
                      <a:pt x="2" y="23"/>
                    </a:cubicBezTo>
                    <a:cubicBezTo>
                      <a:pt x="0" y="21"/>
                      <a:pt x="0" y="19"/>
                      <a:pt x="1" y="17"/>
                    </a:cubicBezTo>
                    <a:cubicBezTo>
                      <a:pt x="13" y="0"/>
                      <a:pt x="13" y="0"/>
                      <a:pt x="13" y="0"/>
                    </a:cubicBezTo>
                    <a:cubicBezTo>
                      <a:pt x="23" y="7"/>
                      <a:pt x="23" y="7"/>
                      <a:pt x="23" y="7"/>
                    </a:cubicBezTo>
                    <a:cubicBezTo>
                      <a:pt x="11" y="24"/>
                      <a:pt x="11" y="24"/>
                      <a:pt x="11" y="24"/>
                    </a:cubicBezTo>
                    <a:cubicBezTo>
                      <a:pt x="10" y="26"/>
                      <a:pt x="7" y="27"/>
                      <a:pt x="6" y="25"/>
                    </a:cubicBez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27" name="Oval 52"/>
              <p:cNvSpPr>
                <a:spLocks noChangeArrowheads="1"/>
              </p:cNvSpPr>
              <p:nvPr/>
            </p:nvSpPr>
            <p:spPr bwMode="auto">
              <a:xfrm>
                <a:off x="10855115" y="6886932"/>
                <a:ext cx="34812" cy="32772"/>
              </a:xfrm>
              <a:prstGeom prst="ellipse">
                <a:avLst/>
              </a:pr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28" name="Freeform 53"/>
              <p:cNvSpPr>
                <a:spLocks/>
              </p:cNvSpPr>
              <p:nvPr/>
            </p:nvSpPr>
            <p:spPr bwMode="auto">
              <a:xfrm>
                <a:off x="10838207" y="6920698"/>
                <a:ext cx="38293" cy="41710"/>
              </a:xfrm>
              <a:custGeom>
                <a:avLst/>
                <a:gdLst>
                  <a:gd name="T0" fmla="*/ 7 w 32"/>
                  <a:gd name="T1" fmla="*/ 35 h 36"/>
                  <a:gd name="T2" fmla="*/ 1 w 32"/>
                  <a:gd name="T3" fmla="*/ 31 h 36"/>
                  <a:gd name="T4" fmla="*/ 1 w 32"/>
                  <a:gd name="T5" fmla="*/ 28 h 36"/>
                  <a:gd name="T6" fmla="*/ 22 w 32"/>
                  <a:gd name="T7" fmla="*/ 1 h 36"/>
                  <a:gd name="T8" fmla="*/ 25 w 32"/>
                  <a:gd name="T9" fmla="*/ 1 h 36"/>
                  <a:gd name="T10" fmla="*/ 31 w 32"/>
                  <a:gd name="T11" fmla="*/ 6 h 36"/>
                  <a:gd name="T12" fmla="*/ 31 w 32"/>
                  <a:gd name="T13" fmla="*/ 8 h 36"/>
                  <a:gd name="T14" fmla="*/ 10 w 32"/>
                  <a:gd name="T15" fmla="*/ 35 h 36"/>
                  <a:gd name="T16" fmla="*/ 7 w 32"/>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6">
                    <a:moveTo>
                      <a:pt x="7" y="35"/>
                    </a:moveTo>
                    <a:cubicBezTo>
                      <a:pt x="1" y="31"/>
                      <a:pt x="1" y="31"/>
                      <a:pt x="1" y="31"/>
                    </a:cubicBezTo>
                    <a:cubicBezTo>
                      <a:pt x="0" y="30"/>
                      <a:pt x="0" y="29"/>
                      <a:pt x="1" y="28"/>
                    </a:cubicBezTo>
                    <a:cubicBezTo>
                      <a:pt x="22" y="1"/>
                      <a:pt x="22" y="1"/>
                      <a:pt x="22" y="1"/>
                    </a:cubicBezTo>
                    <a:cubicBezTo>
                      <a:pt x="23" y="0"/>
                      <a:pt x="24" y="0"/>
                      <a:pt x="25" y="1"/>
                    </a:cubicBezTo>
                    <a:cubicBezTo>
                      <a:pt x="31" y="6"/>
                      <a:pt x="31" y="6"/>
                      <a:pt x="31" y="6"/>
                    </a:cubicBezTo>
                    <a:cubicBezTo>
                      <a:pt x="32" y="6"/>
                      <a:pt x="32" y="8"/>
                      <a:pt x="31" y="8"/>
                    </a:cubicBezTo>
                    <a:cubicBezTo>
                      <a:pt x="10" y="35"/>
                      <a:pt x="10" y="35"/>
                      <a:pt x="10" y="35"/>
                    </a:cubicBezTo>
                    <a:cubicBezTo>
                      <a:pt x="9" y="36"/>
                      <a:pt x="8" y="36"/>
                      <a:pt x="7" y="35"/>
                    </a:cubicBez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29" name="Freeform 54"/>
              <p:cNvSpPr>
                <a:spLocks/>
              </p:cNvSpPr>
              <p:nvPr/>
            </p:nvSpPr>
            <p:spPr bwMode="auto">
              <a:xfrm>
                <a:off x="10985412" y="6670435"/>
                <a:ext cx="464990" cy="388303"/>
              </a:xfrm>
              <a:custGeom>
                <a:avLst/>
                <a:gdLst>
                  <a:gd name="T0" fmla="*/ 379 w 389"/>
                  <a:gd name="T1" fmla="*/ 250 h 335"/>
                  <a:gd name="T2" fmla="*/ 240 w 389"/>
                  <a:gd name="T3" fmla="*/ 13 h 335"/>
                  <a:gd name="T4" fmla="*/ 217 w 389"/>
                  <a:gd name="T5" fmla="*/ 0 h 335"/>
                  <a:gd name="T6" fmla="*/ 216 w 389"/>
                  <a:gd name="T7" fmla="*/ 0 h 335"/>
                  <a:gd name="T8" fmla="*/ 193 w 389"/>
                  <a:gd name="T9" fmla="*/ 0 h 335"/>
                  <a:gd name="T10" fmla="*/ 170 w 389"/>
                  <a:gd name="T11" fmla="*/ 13 h 335"/>
                  <a:gd name="T12" fmla="*/ 118 w 389"/>
                  <a:gd name="T13" fmla="*/ 106 h 335"/>
                  <a:gd name="T14" fmla="*/ 156 w 389"/>
                  <a:gd name="T15" fmla="*/ 105 h 335"/>
                  <a:gd name="T16" fmla="*/ 156 w 389"/>
                  <a:gd name="T17" fmla="*/ 105 h 335"/>
                  <a:gd name="T18" fmla="*/ 177 w 389"/>
                  <a:gd name="T19" fmla="*/ 125 h 335"/>
                  <a:gd name="T20" fmla="*/ 177 w 389"/>
                  <a:gd name="T21" fmla="*/ 296 h 335"/>
                  <a:gd name="T22" fmla="*/ 236 w 389"/>
                  <a:gd name="T23" fmla="*/ 296 h 335"/>
                  <a:gd name="T24" fmla="*/ 235 w 389"/>
                  <a:gd name="T25" fmla="*/ 294 h 335"/>
                  <a:gd name="T26" fmla="*/ 235 w 389"/>
                  <a:gd name="T27" fmla="*/ 254 h 335"/>
                  <a:gd name="T28" fmla="*/ 206 w 389"/>
                  <a:gd name="T29" fmla="*/ 239 h 335"/>
                  <a:gd name="T30" fmla="*/ 190 w 389"/>
                  <a:gd name="T31" fmla="*/ 201 h 335"/>
                  <a:gd name="T32" fmla="*/ 205 w 389"/>
                  <a:gd name="T33" fmla="*/ 163 h 335"/>
                  <a:gd name="T34" fmla="*/ 243 w 389"/>
                  <a:gd name="T35" fmla="*/ 147 h 335"/>
                  <a:gd name="T36" fmla="*/ 281 w 389"/>
                  <a:gd name="T37" fmla="*/ 162 h 335"/>
                  <a:gd name="T38" fmla="*/ 297 w 389"/>
                  <a:gd name="T39" fmla="*/ 200 h 335"/>
                  <a:gd name="T40" fmla="*/ 282 w 389"/>
                  <a:gd name="T41" fmla="*/ 238 h 335"/>
                  <a:gd name="T42" fmla="*/ 253 w 389"/>
                  <a:gd name="T43" fmla="*/ 253 h 335"/>
                  <a:gd name="T44" fmla="*/ 253 w 389"/>
                  <a:gd name="T45" fmla="*/ 293 h 335"/>
                  <a:gd name="T46" fmla="*/ 253 w 389"/>
                  <a:gd name="T47" fmla="*/ 296 h 335"/>
                  <a:gd name="T48" fmla="*/ 335 w 389"/>
                  <a:gd name="T49" fmla="*/ 296 h 335"/>
                  <a:gd name="T50" fmla="*/ 338 w 389"/>
                  <a:gd name="T51" fmla="*/ 300 h 335"/>
                  <a:gd name="T52" fmla="*/ 338 w 389"/>
                  <a:gd name="T53" fmla="*/ 300 h 335"/>
                  <a:gd name="T54" fmla="*/ 335 w 389"/>
                  <a:gd name="T55" fmla="*/ 304 h 335"/>
                  <a:gd name="T56" fmla="*/ 176 w 389"/>
                  <a:gd name="T57" fmla="*/ 304 h 335"/>
                  <a:gd name="T58" fmla="*/ 176 w 389"/>
                  <a:gd name="T59" fmla="*/ 304 h 335"/>
                  <a:gd name="T60" fmla="*/ 5 w 389"/>
                  <a:gd name="T61" fmla="*/ 304 h 335"/>
                  <a:gd name="T62" fmla="*/ 4 w 389"/>
                  <a:gd name="T63" fmla="*/ 306 h 335"/>
                  <a:gd name="T64" fmla="*/ 4 w 389"/>
                  <a:gd name="T65" fmla="*/ 325 h 335"/>
                  <a:gd name="T66" fmla="*/ 21 w 389"/>
                  <a:gd name="T67" fmla="*/ 335 h 335"/>
                  <a:gd name="T68" fmla="*/ 21 w 389"/>
                  <a:gd name="T69" fmla="*/ 335 h 335"/>
                  <a:gd name="T70" fmla="*/ 332 w 389"/>
                  <a:gd name="T71" fmla="*/ 332 h 335"/>
                  <a:gd name="T72" fmla="*/ 379 w 389"/>
                  <a:gd name="T73" fmla="*/ 305 h 335"/>
                  <a:gd name="T74" fmla="*/ 379 w 389"/>
                  <a:gd name="T75" fmla="*/ 25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9" h="335">
                    <a:moveTo>
                      <a:pt x="379" y="250"/>
                    </a:moveTo>
                    <a:cubicBezTo>
                      <a:pt x="240" y="13"/>
                      <a:pt x="240" y="13"/>
                      <a:pt x="240" y="13"/>
                    </a:cubicBezTo>
                    <a:cubicBezTo>
                      <a:pt x="235" y="5"/>
                      <a:pt x="226" y="0"/>
                      <a:pt x="217" y="0"/>
                    </a:cubicBezTo>
                    <a:cubicBezTo>
                      <a:pt x="216" y="0"/>
                      <a:pt x="216" y="0"/>
                      <a:pt x="216" y="0"/>
                    </a:cubicBezTo>
                    <a:cubicBezTo>
                      <a:pt x="193" y="0"/>
                      <a:pt x="193" y="0"/>
                      <a:pt x="193" y="0"/>
                    </a:cubicBezTo>
                    <a:cubicBezTo>
                      <a:pt x="184" y="0"/>
                      <a:pt x="174" y="5"/>
                      <a:pt x="170" y="13"/>
                    </a:cubicBezTo>
                    <a:cubicBezTo>
                      <a:pt x="118" y="106"/>
                      <a:pt x="118" y="106"/>
                      <a:pt x="118" y="106"/>
                    </a:cubicBezTo>
                    <a:cubicBezTo>
                      <a:pt x="156" y="105"/>
                      <a:pt x="156" y="105"/>
                      <a:pt x="156" y="105"/>
                    </a:cubicBezTo>
                    <a:cubicBezTo>
                      <a:pt x="156" y="105"/>
                      <a:pt x="156" y="105"/>
                      <a:pt x="156" y="105"/>
                    </a:cubicBezTo>
                    <a:cubicBezTo>
                      <a:pt x="167" y="105"/>
                      <a:pt x="177" y="114"/>
                      <a:pt x="177" y="125"/>
                    </a:cubicBezTo>
                    <a:cubicBezTo>
                      <a:pt x="177" y="296"/>
                      <a:pt x="177" y="296"/>
                      <a:pt x="177" y="296"/>
                    </a:cubicBezTo>
                    <a:cubicBezTo>
                      <a:pt x="236" y="296"/>
                      <a:pt x="236" y="296"/>
                      <a:pt x="236" y="296"/>
                    </a:cubicBezTo>
                    <a:cubicBezTo>
                      <a:pt x="235" y="295"/>
                      <a:pt x="235" y="294"/>
                      <a:pt x="235" y="294"/>
                    </a:cubicBezTo>
                    <a:cubicBezTo>
                      <a:pt x="235" y="254"/>
                      <a:pt x="235" y="254"/>
                      <a:pt x="235" y="254"/>
                    </a:cubicBezTo>
                    <a:cubicBezTo>
                      <a:pt x="224" y="252"/>
                      <a:pt x="214" y="247"/>
                      <a:pt x="206" y="239"/>
                    </a:cubicBezTo>
                    <a:cubicBezTo>
                      <a:pt x="195" y="229"/>
                      <a:pt x="190" y="215"/>
                      <a:pt x="190" y="201"/>
                    </a:cubicBezTo>
                    <a:cubicBezTo>
                      <a:pt x="190" y="187"/>
                      <a:pt x="195" y="173"/>
                      <a:pt x="205" y="163"/>
                    </a:cubicBezTo>
                    <a:cubicBezTo>
                      <a:pt x="215" y="153"/>
                      <a:pt x="229" y="147"/>
                      <a:pt x="243" y="147"/>
                    </a:cubicBezTo>
                    <a:cubicBezTo>
                      <a:pt x="257" y="147"/>
                      <a:pt x="271" y="152"/>
                      <a:pt x="281" y="162"/>
                    </a:cubicBezTo>
                    <a:cubicBezTo>
                      <a:pt x="291" y="172"/>
                      <a:pt x="297" y="186"/>
                      <a:pt x="297" y="200"/>
                    </a:cubicBezTo>
                    <a:cubicBezTo>
                      <a:pt x="297" y="214"/>
                      <a:pt x="292" y="228"/>
                      <a:pt x="282" y="238"/>
                    </a:cubicBezTo>
                    <a:cubicBezTo>
                      <a:pt x="274" y="246"/>
                      <a:pt x="264" y="251"/>
                      <a:pt x="253" y="253"/>
                    </a:cubicBezTo>
                    <a:cubicBezTo>
                      <a:pt x="253" y="293"/>
                      <a:pt x="253" y="293"/>
                      <a:pt x="253" y="293"/>
                    </a:cubicBezTo>
                    <a:cubicBezTo>
                      <a:pt x="253" y="294"/>
                      <a:pt x="253" y="295"/>
                      <a:pt x="253" y="296"/>
                    </a:cubicBezTo>
                    <a:cubicBezTo>
                      <a:pt x="335" y="296"/>
                      <a:pt x="335" y="296"/>
                      <a:pt x="335" y="296"/>
                    </a:cubicBezTo>
                    <a:cubicBezTo>
                      <a:pt x="337" y="296"/>
                      <a:pt x="338" y="298"/>
                      <a:pt x="338" y="300"/>
                    </a:cubicBezTo>
                    <a:cubicBezTo>
                      <a:pt x="338" y="300"/>
                      <a:pt x="338" y="300"/>
                      <a:pt x="338" y="300"/>
                    </a:cubicBezTo>
                    <a:cubicBezTo>
                      <a:pt x="338" y="302"/>
                      <a:pt x="337" y="304"/>
                      <a:pt x="335" y="304"/>
                    </a:cubicBezTo>
                    <a:cubicBezTo>
                      <a:pt x="176" y="304"/>
                      <a:pt x="176" y="304"/>
                      <a:pt x="176" y="304"/>
                    </a:cubicBezTo>
                    <a:cubicBezTo>
                      <a:pt x="176" y="304"/>
                      <a:pt x="176" y="304"/>
                      <a:pt x="176" y="304"/>
                    </a:cubicBezTo>
                    <a:cubicBezTo>
                      <a:pt x="5" y="304"/>
                      <a:pt x="5" y="304"/>
                      <a:pt x="5" y="304"/>
                    </a:cubicBezTo>
                    <a:cubicBezTo>
                      <a:pt x="4" y="306"/>
                      <a:pt x="4" y="306"/>
                      <a:pt x="4" y="306"/>
                    </a:cubicBezTo>
                    <a:cubicBezTo>
                      <a:pt x="0" y="312"/>
                      <a:pt x="0" y="319"/>
                      <a:pt x="4" y="325"/>
                    </a:cubicBezTo>
                    <a:cubicBezTo>
                      <a:pt x="7" y="331"/>
                      <a:pt x="13" y="335"/>
                      <a:pt x="21" y="335"/>
                    </a:cubicBezTo>
                    <a:cubicBezTo>
                      <a:pt x="21" y="335"/>
                      <a:pt x="21" y="335"/>
                      <a:pt x="21" y="335"/>
                    </a:cubicBezTo>
                    <a:cubicBezTo>
                      <a:pt x="332" y="332"/>
                      <a:pt x="332" y="332"/>
                      <a:pt x="332" y="332"/>
                    </a:cubicBezTo>
                    <a:cubicBezTo>
                      <a:pt x="352" y="332"/>
                      <a:pt x="370" y="322"/>
                      <a:pt x="379" y="305"/>
                    </a:cubicBezTo>
                    <a:cubicBezTo>
                      <a:pt x="389" y="288"/>
                      <a:pt x="389" y="267"/>
                      <a:pt x="379" y="250"/>
                    </a:cubicBez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30" name="Freeform 55"/>
              <p:cNvSpPr>
                <a:spLocks/>
              </p:cNvSpPr>
              <p:nvPr/>
            </p:nvSpPr>
            <p:spPr bwMode="auto">
              <a:xfrm>
                <a:off x="11236556" y="6865084"/>
                <a:ext cx="80068" cy="76469"/>
              </a:xfrm>
              <a:custGeom>
                <a:avLst/>
                <a:gdLst>
                  <a:gd name="T0" fmla="*/ 31 w 67"/>
                  <a:gd name="T1" fmla="*/ 27 h 66"/>
                  <a:gd name="T2" fmla="*/ 33 w 67"/>
                  <a:gd name="T3" fmla="*/ 29 h 66"/>
                  <a:gd name="T4" fmla="*/ 38 w 67"/>
                  <a:gd name="T5" fmla="*/ 22 h 66"/>
                  <a:gd name="T6" fmla="*/ 50 w 67"/>
                  <a:gd name="T7" fmla="*/ 20 h 66"/>
                  <a:gd name="T8" fmla="*/ 52 w 67"/>
                  <a:gd name="T9" fmla="*/ 33 h 66"/>
                  <a:gd name="T10" fmla="*/ 43 w 67"/>
                  <a:gd name="T11" fmla="*/ 46 h 66"/>
                  <a:gd name="T12" fmla="*/ 43 w 67"/>
                  <a:gd name="T13" fmla="*/ 65 h 66"/>
                  <a:gd name="T14" fmla="*/ 57 w 67"/>
                  <a:gd name="T15" fmla="*/ 57 h 66"/>
                  <a:gd name="T16" fmla="*/ 67 w 67"/>
                  <a:gd name="T17" fmla="*/ 33 h 66"/>
                  <a:gd name="T18" fmla="*/ 67 w 67"/>
                  <a:gd name="T19" fmla="*/ 33 h 66"/>
                  <a:gd name="T20" fmla="*/ 57 w 67"/>
                  <a:gd name="T21" fmla="*/ 10 h 66"/>
                  <a:gd name="T22" fmla="*/ 33 w 67"/>
                  <a:gd name="T23" fmla="*/ 0 h 66"/>
                  <a:gd name="T24" fmla="*/ 33 w 67"/>
                  <a:gd name="T25" fmla="*/ 0 h 66"/>
                  <a:gd name="T26" fmla="*/ 10 w 67"/>
                  <a:gd name="T27" fmla="*/ 10 h 66"/>
                  <a:gd name="T28" fmla="*/ 0 w 67"/>
                  <a:gd name="T29" fmla="*/ 34 h 66"/>
                  <a:gd name="T30" fmla="*/ 10 w 67"/>
                  <a:gd name="T31" fmla="*/ 57 h 66"/>
                  <a:gd name="T32" fmla="*/ 25 w 67"/>
                  <a:gd name="T33" fmla="*/ 66 h 66"/>
                  <a:gd name="T34" fmla="*/ 25 w 67"/>
                  <a:gd name="T35" fmla="*/ 47 h 66"/>
                  <a:gd name="T36" fmla="*/ 18 w 67"/>
                  <a:gd name="T37" fmla="*/ 38 h 66"/>
                  <a:gd name="T38" fmla="*/ 19 w 67"/>
                  <a:gd name="T39" fmla="*/ 26 h 66"/>
                  <a:gd name="T40" fmla="*/ 31 w 67"/>
                  <a:gd name="T41"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6">
                    <a:moveTo>
                      <a:pt x="31" y="27"/>
                    </a:moveTo>
                    <a:cubicBezTo>
                      <a:pt x="33" y="29"/>
                      <a:pt x="33" y="29"/>
                      <a:pt x="33" y="29"/>
                    </a:cubicBezTo>
                    <a:cubicBezTo>
                      <a:pt x="38" y="22"/>
                      <a:pt x="38" y="22"/>
                      <a:pt x="38" y="22"/>
                    </a:cubicBezTo>
                    <a:cubicBezTo>
                      <a:pt x="40" y="18"/>
                      <a:pt x="46" y="18"/>
                      <a:pt x="50" y="20"/>
                    </a:cubicBezTo>
                    <a:cubicBezTo>
                      <a:pt x="54" y="23"/>
                      <a:pt x="55" y="29"/>
                      <a:pt x="52" y="33"/>
                    </a:cubicBezTo>
                    <a:cubicBezTo>
                      <a:pt x="43" y="46"/>
                      <a:pt x="43" y="46"/>
                      <a:pt x="43" y="46"/>
                    </a:cubicBezTo>
                    <a:cubicBezTo>
                      <a:pt x="43" y="65"/>
                      <a:pt x="43" y="65"/>
                      <a:pt x="43" y="65"/>
                    </a:cubicBezTo>
                    <a:cubicBezTo>
                      <a:pt x="48" y="64"/>
                      <a:pt x="53" y="61"/>
                      <a:pt x="57" y="57"/>
                    </a:cubicBezTo>
                    <a:cubicBezTo>
                      <a:pt x="63" y="51"/>
                      <a:pt x="67" y="42"/>
                      <a:pt x="67" y="33"/>
                    </a:cubicBezTo>
                    <a:cubicBezTo>
                      <a:pt x="67" y="33"/>
                      <a:pt x="67" y="33"/>
                      <a:pt x="67" y="33"/>
                    </a:cubicBezTo>
                    <a:cubicBezTo>
                      <a:pt x="67" y="24"/>
                      <a:pt x="63" y="16"/>
                      <a:pt x="57" y="10"/>
                    </a:cubicBezTo>
                    <a:cubicBezTo>
                      <a:pt x="50" y="4"/>
                      <a:pt x="42" y="0"/>
                      <a:pt x="33" y="0"/>
                    </a:cubicBezTo>
                    <a:cubicBezTo>
                      <a:pt x="33" y="0"/>
                      <a:pt x="33" y="0"/>
                      <a:pt x="33" y="0"/>
                    </a:cubicBezTo>
                    <a:cubicBezTo>
                      <a:pt x="24" y="0"/>
                      <a:pt x="16" y="4"/>
                      <a:pt x="10" y="10"/>
                    </a:cubicBezTo>
                    <a:cubicBezTo>
                      <a:pt x="3" y="17"/>
                      <a:pt x="0" y="25"/>
                      <a:pt x="0" y="34"/>
                    </a:cubicBezTo>
                    <a:cubicBezTo>
                      <a:pt x="0" y="43"/>
                      <a:pt x="4" y="51"/>
                      <a:pt x="10" y="57"/>
                    </a:cubicBezTo>
                    <a:cubicBezTo>
                      <a:pt x="14" y="61"/>
                      <a:pt x="19" y="64"/>
                      <a:pt x="25" y="66"/>
                    </a:cubicBezTo>
                    <a:cubicBezTo>
                      <a:pt x="25" y="47"/>
                      <a:pt x="25" y="47"/>
                      <a:pt x="25" y="47"/>
                    </a:cubicBezTo>
                    <a:cubicBezTo>
                      <a:pt x="18" y="38"/>
                      <a:pt x="18" y="38"/>
                      <a:pt x="18" y="38"/>
                    </a:cubicBezTo>
                    <a:cubicBezTo>
                      <a:pt x="14" y="34"/>
                      <a:pt x="15" y="29"/>
                      <a:pt x="19" y="26"/>
                    </a:cubicBezTo>
                    <a:cubicBezTo>
                      <a:pt x="22" y="22"/>
                      <a:pt x="28" y="23"/>
                      <a:pt x="31" y="27"/>
                    </a:cubicBez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grpSp>
      </p:grpSp>
      <p:grpSp>
        <p:nvGrpSpPr>
          <p:cNvPr id="165" name="Group 56"/>
          <p:cNvGrpSpPr/>
          <p:nvPr/>
        </p:nvGrpSpPr>
        <p:grpSpPr>
          <a:xfrm>
            <a:off x="10180333" y="6044994"/>
            <a:ext cx="1336367" cy="491913"/>
            <a:chOff x="8826912" y="6412725"/>
            <a:chExt cx="1757705" cy="647007"/>
          </a:xfrm>
        </p:grpSpPr>
        <p:grpSp>
          <p:nvGrpSpPr>
            <p:cNvPr id="166" name="Group 57"/>
            <p:cNvGrpSpPr/>
            <p:nvPr/>
          </p:nvGrpSpPr>
          <p:grpSpPr>
            <a:xfrm>
              <a:off x="9540354" y="6412725"/>
              <a:ext cx="1044263" cy="647007"/>
              <a:chOff x="9405541" y="6412725"/>
              <a:chExt cx="1044263" cy="647007"/>
            </a:xfrm>
          </p:grpSpPr>
          <p:sp>
            <p:nvSpPr>
              <p:cNvPr id="184" name="Rectangle 56"/>
              <p:cNvSpPr>
                <a:spLocks noChangeArrowheads="1"/>
              </p:cNvSpPr>
              <p:nvPr/>
            </p:nvSpPr>
            <p:spPr bwMode="auto">
              <a:xfrm>
                <a:off x="9405541" y="6412725"/>
                <a:ext cx="11936" cy="646014"/>
              </a:xfrm>
              <a:prstGeom prst="rect">
                <a:avLst/>
              </a:pr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85" name="Freeform 57"/>
              <p:cNvSpPr>
                <a:spLocks noEditPoints="1"/>
              </p:cNvSpPr>
              <p:nvPr/>
            </p:nvSpPr>
            <p:spPr bwMode="auto">
              <a:xfrm>
                <a:off x="9544690" y="6644615"/>
                <a:ext cx="72111" cy="82428"/>
              </a:xfrm>
              <a:custGeom>
                <a:avLst/>
                <a:gdLst>
                  <a:gd name="T0" fmla="*/ 33 w 60"/>
                  <a:gd name="T1" fmla="*/ 58 h 71"/>
                  <a:gd name="T2" fmla="*/ 44 w 60"/>
                  <a:gd name="T3" fmla="*/ 50 h 71"/>
                  <a:gd name="T4" fmla="*/ 44 w 60"/>
                  <a:gd name="T5" fmla="*/ 50 h 71"/>
                  <a:gd name="T6" fmla="*/ 33 w 60"/>
                  <a:gd name="T7" fmla="*/ 42 h 71"/>
                  <a:gd name="T8" fmla="*/ 15 w 60"/>
                  <a:gd name="T9" fmla="*/ 42 h 71"/>
                  <a:gd name="T10" fmla="*/ 15 w 60"/>
                  <a:gd name="T11" fmla="*/ 58 h 71"/>
                  <a:gd name="T12" fmla="*/ 33 w 60"/>
                  <a:gd name="T13" fmla="*/ 58 h 71"/>
                  <a:gd name="T14" fmla="*/ 29 w 60"/>
                  <a:gd name="T15" fmla="*/ 29 h 71"/>
                  <a:gd name="T16" fmla="*/ 40 w 60"/>
                  <a:gd name="T17" fmla="*/ 21 h 71"/>
                  <a:gd name="T18" fmla="*/ 40 w 60"/>
                  <a:gd name="T19" fmla="*/ 21 h 71"/>
                  <a:gd name="T20" fmla="*/ 30 w 60"/>
                  <a:gd name="T21" fmla="*/ 14 h 71"/>
                  <a:gd name="T22" fmla="*/ 15 w 60"/>
                  <a:gd name="T23" fmla="*/ 14 h 71"/>
                  <a:gd name="T24" fmla="*/ 15 w 60"/>
                  <a:gd name="T25" fmla="*/ 29 h 71"/>
                  <a:gd name="T26" fmla="*/ 29 w 60"/>
                  <a:gd name="T27" fmla="*/ 29 h 71"/>
                  <a:gd name="T28" fmla="*/ 0 w 60"/>
                  <a:gd name="T29" fmla="*/ 8 h 71"/>
                  <a:gd name="T30" fmla="*/ 7 w 60"/>
                  <a:gd name="T31" fmla="*/ 0 h 71"/>
                  <a:gd name="T32" fmla="*/ 33 w 60"/>
                  <a:gd name="T33" fmla="*/ 0 h 71"/>
                  <a:gd name="T34" fmla="*/ 51 w 60"/>
                  <a:gd name="T35" fmla="*/ 7 h 71"/>
                  <a:gd name="T36" fmla="*/ 56 w 60"/>
                  <a:gd name="T37" fmla="*/ 19 h 71"/>
                  <a:gd name="T38" fmla="*/ 56 w 60"/>
                  <a:gd name="T39" fmla="*/ 19 h 71"/>
                  <a:gd name="T40" fmla="*/ 47 w 60"/>
                  <a:gd name="T41" fmla="*/ 34 h 71"/>
                  <a:gd name="T42" fmla="*/ 60 w 60"/>
                  <a:gd name="T43" fmla="*/ 52 h 71"/>
                  <a:gd name="T44" fmla="*/ 60 w 60"/>
                  <a:gd name="T45" fmla="*/ 52 h 71"/>
                  <a:gd name="T46" fmla="*/ 33 w 60"/>
                  <a:gd name="T47" fmla="*/ 71 h 71"/>
                  <a:gd name="T48" fmla="*/ 7 w 60"/>
                  <a:gd name="T49" fmla="*/ 71 h 71"/>
                  <a:gd name="T50" fmla="*/ 0 w 60"/>
                  <a:gd name="T51" fmla="*/ 63 h 71"/>
                  <a:gd name="T52" fmla="*/ 0 w 60"/>
                  <a:gd name="T53" fmla="*/ 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71">
                    <a:moveTo>
                      <a:pt x="33" y="58"/>
                    </a:moveTo>
                    <a:cubicBezTo>
                      <a:pt x="40" y="58"/>
                      <a:pt x="44" y="55"/>
                      <a:pt x="44" y="50"/>
                    </a:cubicBezTo>
                    <a:cubicBezTo>
                      <a:pt x="44" y="50"/>
                      <a:pt x="44" y="50"/>
                      <a:pt x="44" y="50"/>
                    </a:cubicBezTo>
                    <a:cubicBezTo>
                      <a:pt x="44" y="45"/>
                      <a:pt x="41" y="42"/>
                      <a:pt x="33" y="42"/>
                    </a:cubicBezTo>
                    <a:cubicBezTo>
                      <a:pt x="15" y="42"/>
                      <a:pt x="15" y="42"/>
                      <a:pt x="15" y="42"/>
                    </a:cubicBezTo>
                    <a:cubicBezTo>
                      <a:pt x="15" y="58"/>
                      <a:pt x="15" y="58"/>
                      <a:pt x="15" y="58"/>
                    </a:cubicBezTo>
                    <a:lnTo>
                      <a:pt x="33" y="58"/>
                    </a:lnTo>
                    <a:close/>
                    <a:moveTo>
                      <a:pt x="29" y="29"/>
                    </a:moveTo>
                    <a:cubicBezTo>
                      <a:pt x="36" y="29"/>
                      <a:pt x="40" y="27"/>
                      <a:pt x="40" y="21"/>
                    </a:cubicBezTo>
                    <a:cubicBezTo>
                      <a:pt x="40" y="21"/>
                      <a:pt x="40" y="21"/>
                      <a:pt x="40" y="21"/>
                    </a:cubicBezTo>
                    <a:cubicBezTo>
                      <a:pt x="40" y="17"/>
                      <a:pt x="37" y="14"/>
                      <a:pt x="30" y="14"/>
                    </a:cubicBezTo>
                    <a:cubicBezTo>
                      <a:pt x="15" y="14"/>
                      <a:pt x="15" y="14"/>
                      <a:pt x="15" y="14"/>
                    </a:cubicBezTo>
                    <a:cubicBezTo>
                      <a:pt x="15" y="29"/>
                      <a:pt x="15" y="29"/>
                      <a:pt x="15" y="29"/>
                    </a:cubicBezTo>
                    <a:lnTo>
                      <a:pt x="29" y="29"/>
                    </a:lnTo>
                    <a:close/>
                    <a:moveTo>
                      <a:pt x="0" y="8"/>
                    </a:moveTo>
                    <a:cubicBezTo>
                      <a:pt x="0" y="4"/>
                      <a:pt x="3" y="0"/>
                      <a:pt x="7" y="0"/>
                    </a:cubicBezTo>
                    <a:cubicBezTo>
                      <a:pt x="33" y="0"/>
                      <a:pt x="33" y="0"/>
                      <a:pt x="33" y="0"/>
                    </a:cubicBezTo>
                    <a:cubicBezTo>
                      <a:pt x="41" y="0"/>
                      <a:pt x="47" y="3"/>
                      <a:pt x="51" y="7"/>
                    </a:cubicBezTo>
                    <a:cubicBezTo>
                      <a:pt x="54" y="10"/>
                      <a:pt x="56" y="14"/>
                      <a:pt x="56" y="19"/>
                    </a:cubicBezTo>
                    <a:cubicBezTo>
                      <a:pt x="56" y="19"/>
                      <a:pt x="56" y="19"/>
                      <a:pt x="56" y="19"/>
                    </a:cubicBezTo>
                    <a:cubicBezTo>
                      <a:pt x="56" y="27"/>
                      <a:pt x="52" y="31"/>
                      <a:pt x="47" y="34"/>
                    </a:cubicBezTo>
                    <a:cubicBezTo>
                      <a:pt x="55" y="37"/>
                      <a:pt x="60" y="42"/>
                      <a:pt x="60" y="52"/>
                    </a:cubicBezTo>
                    <a:cubicBezTo>
                      <a:pt x="60" y="52"/>
                      <a:pt x="60" y="52"/>
                      <a:pt x="60" y="52"/>
                    </a:cubicBezTo>
                    <a:cubicBezTo>
                      <a:pt x="60" y="65"/>
                      <a:pt x="49" y="71"/>
                      <a:pt x="33" y="71"/>
                    </a:cubicBezTo>
                    <a:cubicBezTo>
                      <a:pt x="7" y="71"/>
                      <a:pt x="7" y="71"/>
                      <a:pt x="7" y="71"/>
                    </a:cubicBezTo>
                    <a:cubicBezTo>
                      <a:pt x="3" y="71"/>
                      <a:pt x="0" y="68"/>
                      <a:pt x="0" y="63"/>
                    </a:cubicBezTo>
                    <a:lnTo>
                      <a:pt x="0" y="8"/>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86" name="Freeform 58"/>
              <p:cNvSpPr>
                <a:spLocks noEditPoints="1"/>
              </p:cNvSpPr>
              <p:nvPr/>
            </p:nvSpPr>
            <p:spPr bwMode="auto">
              <a:xfrm>
                <a:off x="9624757" y="6616808"/>
                <a:ext cx="118361" cy="112717"/>
              </a:xfrm>
              <a:custGeom>
                <a:avLst/>
                <a:gdLst>
                  <a:gd name="T0" fmla="*/ 77 w 99"/>
                  <a:gd name="T1" fmla="*/ 49 h 97"/>
                  <a:gd name="T2" fmla="*/ 77 w 99"/>
                  <a:gd name="T3" fmla="*/ 49 h 97"/>
                  <a:gd name="T4" fmla="*/ 49 w 99"/>
                  <a:gd name="T5" fmla="*/ 19 h 97"/>
                  <a:gd name="T6" fmla="*/ 21 w 99"/>
                  <a:gd name="T7" fmla="*/ 48 h 97"/>
                  <a:gd name="T8" fmla="*/ 21 w 99"/>
                  <a:gd name="T9" fmla="*/ 49 h 97"/>
                  <a:gd name="T10" fmla="*/ 49 w 99"/>
                  <a:gd name="T11" fmla="*/ 78 h 97"/>
                  <a:gd name="T12" fmla="*/ 77 w 99"/>
                  <a:gd name="T13" fmla="*/ 49 h 97"/>
                  <a:gd name="T14" fmla="*/ 0 w 99"/>
                  <a:gd name="T15" fmla="*/ 49 h 97"/>
                  <a:gd name="T16" fmla="*/ 0 w 99"/>
                  <a:gd name="T17" fmla="*/ 49 h 97"/>
                  <a:gd name="T18" fmla="*/ 49 w 99"/>
                  <a:gd name="T19" fmla="*/ 0 h 97"/>
                  <a:gd name="T20" fmla="*/ 99 w 99"/>
                  <a:gd name="T21" fmla="*/ 48 h 97"/>
                  <a:gd name="T22" fmla="*/ 99 w 99"/>
                  <a:gd name="T23" fmla="*/ 49 h 97"/>
                  <a:gd name="T24" fmla="*/ 49 w 99"/>
                  <a:gd name="T25" fmla="*/ 97 h 97"/>
                  <a:gd name="T26" fmla="*/ 0 w 99"/>
                  <a:gd name="T27"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7">
                    <a:moveTo>
                      <a:pt x="77" y="49"/>
                    </a:moveTo>
                    <a:cubicBezTo>
                      <a:pt x="77" y="49"/>
                      <a:pt x="77" y="49"/>
                      <a:pt x="77" y="49"/>
                    </a:cubicBezTo>
                    <a:cubicBezTo>
                      <a:pt x="77" y="33"/>
                      <a:pt x="66" y="19"/>
                      <a:pt x="49" y="19"/>
                    </a:cubicBezTo>
                    <a:cubicBezTo>
                      <a:pt x="33" y="19"/>
                      <a:pt x="21" y="32"/>
                      <a:pt x="21" y="48"/>
                    </a:cubicBezTo>
                    <a:cubicBezTo>
                      <a:pt x="21" y="49"/>
                      <a:pt x="21" y="49"/>
                      <a:pt x="21" y="49"/>
                    </a:cubicBezTo>
                    <a:cubicBezTo>
                      <a:pt x="21" y="65"/>
                      <a:pt x="33" y="78"/>
                      <a:pt x="49" y="78"/>
                    </a:cubicBezTo>
                    <a:cubicBezTo>
                      <a:pt x="66" y="78"/>
                      <a:pt x="77" y="65"/>
                      <a:pt x="77" y="49"/>
                    </a:cubicBezTo>
                    <a:moveTo>
                      <a:pt x="0" y="49"/>
                    </a:moveTo>
                    <a:cubicBezTo>
                      <a:pt x="0" y="49"/>
                      <a:pt x="0" y="49"/>
                      <a:pt x="0" y="49"/>
                    </a:cubicBezTo>
                    <a:cubicBezTo>
                      <a:pt x="0" y="22"/>
                      <a:pt x="21" y="0"/>
                      <a:pt x="49" y="0"/>
                    </a:cubicBezTo>
                    <a:cubicBezTo>
                      <a:pt x="78" y="0"/>
                      <a:pt x="99" y="22"/>
                      <a:pt x="99" y="48"/>
                    </a:cubicBezTo>
                    <a:cubicBezTo>
                      <a:pt x="99" y="49"/>
                      <a:pt x="99" y="49"/>
                      <a:pt x="99" y="49"/>
                    </a:cubicBezTo>
                    <a:cubicBezTo>
                      <a:pt x="99" y="75"/>
                      <a:pt x="78" y="97"/>
                      <a:pt x="49" y="97"/>
                    </a:cubicBezTo>
                    <a:cubicBezTo>
                      <a:pt x="20" y="97"/>
                      <a:pt x="0" y="75"/>
                      <a:pt x="0" y="49"/>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87" name="Freeform 59"/>
              <p:cNvSpPr>
                <a:spLocks/>
              </p:cNvSpPr>
              <p:nvPr/>
            </p:nvSpPr>
            <p:spPr bwMode="auto">
              <a:xfrm>
                <a:off x="9755054" y="6589001"/>
                <a:ext cx="134275" cy="140524"/>
              </a:xfrm>
              <a:custGeom>
                <a:avLst/>
                <a:gdLst>
                  <a:gd name="T0" fmla="*/ 0 w 112"/>
                  <a:gd name="T1" fmla="*/ 61 h 121"/>
                  <a:gd name="T2" fmla="*/ 0 w 112"/>
                  <a:gd name="T3" fmla="*/ 60 h 121"/>
                  <a:gd name="T4" fmla="*/ 61 w 112"/>
                  <a:gd name="T5" fmla="*/ 0 h 121"/>
                  <a:gd name="T6" fmla="*/ 101 w 112"/>
                  <a:gd name="T7" fmla="*/ 11 h 121"/>
                  <a:gd name="T8" fmla="*/ 107 w 112"/>
                  <a:gd name="T9" fmla="*/ 22 h 121"/>
                  <a:gd name="T10" fmla="*/ 94 w 112"/>
                  <a:gd name="T11" fmla="*/ 34 h 121"/>
                  <a:gd name="T12" fmla="*/ 86 w 112"/>
                  <a:gd name="T13" fmla="*/ 32 h 121"/>
                  <a:gd name="T14" fmla="*/ 60 w 112"/>
                  <a:gd name="T15" fmla="*/ 24 h 121"/>
                  <a:gd name="T16" fmla="*/ 27 w 112"/>
                  <a:gd name="T17" fmla="*/ 60 h 121"/>
                  <a:gd name="T18" fmla="*/ 27 w 112"/>
                  <a:gd name="T19" fmla="*/ 60 h 121"/>
                  <a:gd name="T20" fmla="*/ 62 w 112"/>
                  <a:gd name="T21" fmla="*/ 98 h 121"/>
                  <a:gd name="T22" fmla="*/ 87 w 112"/>
                  <a:gd name="T23" fmla="*/ 91 h 121"/>
                  <a:gd name="T24" fmla="*/ 87 w 112"/>
                  <a:gd name="T25" fmla="*/ 74 h 121"/>
                  <a:gd name="T26" fmla="*/ 69 w 112"/>
                  <a:gd name="T27" fmla="*/ 74 h 121"/>
                  <a:gd name="T28" fmla="*/ 58 w 112"/>
                  <a:gd name="T29" fmla="*/ 63 h 121"/>
                  <a:gd name="T30" fmla="*/ 69 w 112"/>
                  <a:gd name="T31" fmla="*/ 52 h 121"/>
                  <a:gd name="T32" fmla="*/ 99 w 112"/>
                  <a:gd name="T33" fmla="*/ 52 h 121"/>
                  <a:gd name="T34" fmla="*/ 112 w 112"/>
                  <a:gd name="T35" fmla="*/ 64 h 121"/>
                  <a:gd name="T36" fmla="*/ 112 w 112"/>
                  <a:gd name="T37" fmla="*/ 93 h 121"/>
                  <a:gd name="T38" fmla="*/ 103 w 112"/>
                  <a:gd name="T39" fmla="*/ 109 h 121"/>
                  <a:gd name="T40" fmla="*/ 62 w 112"/>
                  <a:gd name="T41" fmla="*/ 121 h 121"/>
                  <a:gd name="T42" fmla="*/ 0 w 112"/>
                  <a:gd name="T43"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21">
                    <a:moveTo>
                      <a:pt x="0" y="61"/>
                    </a:moveTo>
                    <a:cubicBezTo>
                      <a:pt x="0" y="60"/>
                      <a:pt x="0" y="60"/>
                      <a:pt x="0" y="60"/>
                    </a:cubicBezTo>
                    <a:cubicBezTo>
                      <a:pt x="0" y="27"/>
                      <a:pt x="26" y="0"/>
                      <a:pt x="61" y="0"/>
                    </a:cubicBezTo>
                    <a:cubicBezTo>
                      <a:pt x="79" y="0"/>
                      <a:pt x="91" y="4"/>
                      <a:pt x="101" y="11"/>
                    </a:cubicBezTo>
                    <a:cubicBezTo>
                      <a:pt x="104" y="13"/>
                      <a:pt x="107" y="16"/>
                      <a:pt x="107" y="22"/>
                    </a:cubicBezTo>
                    <a:cubicBezTo>
                      <a:pt x="107" y="29"/>
                      <a:pt x="101" y="34"/>
                      <a:pt x="94" y="34"/>
                    </a:cubicBezTo>
                    <a:cubicBezTo>
                      <a:pt x="90" y="34"/>
                      <a:pt x="88" y="33"/>
                      <a:pt x="86" y="32"/>
                    </a:cubicBezTo>
                    <a:cubicBezTo>
                      <a:pt x="79" y="27"/>
                      <a:pt x="72" y="24"/>
                      <a:pt x="60" y="24"/>
                    </a:cubicBezTo>
                    <a:cubicBezTo>
                      <a:pt x="42" y="24"/>
                      <a:pt x="27" y="40"/>
                      <a:pt x="27" y="60"/>
                    </a:cubicBezTo>
                    <a:cubicBezTo>
                      <a:pt x="27" y="60"/>
                      <a:pt x="27" y="60"/>
                      <a:pt x="27" y="60"/>
                    </a:cubicBezTo>
                    <a:cubicBezTo>
                      <a:pt x="27" y="82"/>
                      <a:pt x="42" y="98"/>
                      <a:pt x="62" y="98"/>
                    </a:cubicBezTo>
                    <a:cubicBezTo>
                      <a:pt x="72" y="98"/>
                      <a:pt x="80" y="95"/>
                      <a:pt x="87" y="91"/>
                    </a:cubicBezTo>
                    <a:cubicBezTo>
                      <a:pt x="87" y="74"/>
                      <a:pt x="87" y="74"/>
                      <a:pt x="87" y="74"/>
                    </a:cubicBezTo>
                    <a:cubicBezTo>
                      <a:pt x="69" y="74"/>
                      <a:pt x="69" y="74"/>
                      <a:pt x="69" y="74"/>
                    </a:cubicBezTo>
                    <a:cubicBezTo>
                      <a:pt x="63" y="74"/>
                      <a:pt x="58" y="69"/>
                      <a:pt x="58" y="63"/>
                    </a:cubicBezTo>
                    <a:cubicBezTo>
                      <a:pt x="58" y="57"/>
                      <a:pt x="63" y="52"/>
                      <a:pt x="69" y="52"/>
                    </a:cubicBezTo>
                    <a:cubicBezTo>
                      <a:pt x="99" y="52"/>
                      <a:pt x="99" y="52"/>
                      <a:pt x="99" y="52"/>
                    </a:cubicBezTo>
                    <a:cubicBezTo>
                      <a:pt x="106" y="52"/>
                      <a:pt x="112" y="57"/>
                      <a:pt x="112" y="64"/>
                    </a:cubicBezTo>
                    <a:cubicBezTo>
                      <a:pt x="112" y="93"/>
                      <a:pt x="112" y="93"/>
                      <a:pt x="112" y="93"/>
                    </a:cubicBezTo>
                    <a:cubicBezTo>
                      <a:pt x="112" y="101"/>
                      <a:pt x="109" y="106"/>
                      <a:pt x="103" y="109"/>
                    </a:cubicBezTo>
                    <a:cubicBezTo>
                      <a:pt x="93" y="115"/>
                      <a:pt x="79" y="121"/>
                      <a:pt x="62" y="121"/>
                    </a:cubicBezTo>
                    <a:cubicBezTo>
                      <a:pt x="25" y="121"/>
                      <a:pt x="0" y="96"/>
                      <a:pt x="0" y="61"/>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88" name="Freeform 60"/>
              <p:cNvSpPr>
                <a:spLocks noEditPoints="1"/>
              </p:cNvSpPr>
              <p:nvPr/>
            </p:nvSpPr>
            <p:spPr bwMode="auto">
              <a:xfrm>
                <a:off x="9897784" y="6557718"/>
                <a:ext cx="182515" cy="172800"/>
              </a:xfrm>
              <a:custGeom>
                <a:avLst/>
                <a:gdLst>
                  <a:gd name="T0" fmla="*/ 120 w 153"/>
                  <a:gd name="T1" fmla="*/ 75 h 149"/>
                  <a:gd name="T2" fmla="*/ 120 w 153"/>
                  <a:gd name="T3" fmla="*/ 74 h 149"/>
                  <a:gd name="T4" fmla="*/ 76 w 153"/>
                  <a:gd name="T5" fmla="*/ 29 h 149"/>
                  <a:gd name="T6" fmla="*/ 33 w 153"/>
                  <a:gd name="T7" fmla="*/ 74 h 149"/>
                  <a:gd name="T8" fmla="*/ 33 w 153"/>
                  <a:gd name="T9" fmla="*/ 74 h 149"/>
                  <a:gd name="T10" fmla="*/ 77 w 153"/>
                  <a:gd name="T11" fmla="*/ 120 h 149"/>
                  <a:gd name="T12" fmla="*/ 120 w 153"/>
                  <a:gd name="T13" fmla="*/ 75 h 149"/>
                  <a:gd name="T14" fmla="*/ 0 w 153"/>
                  <a:gd name="T15" fmla="*/ 75 h 149"/>
                  <a:gd name="T16" fmla="*/ 0 w 153"/>
                  <a:gd name="T17" fmla="*/ 74 h 149"/>
                  <a:gd name="T18" fmla="*/ 77 w 153"/>
                  <a:gd name="T19" fmla="*/ 0 h 149"/>
                  <a:gd name="T20" fmla="*/ 153 w 153"/>
                  <a:gd name="T21" fmla="*/ 74 h 149"/>
                  <a:gd name="T22" fmla="*/ 153 w 153"/>
                  <a:gd name="T23" fmla="*/ 74 h 149"/>
                  <a:gd name="T24" fmla="*/ 76 w 153"/>
                  <a:gd name="T25" fmla="*/ 149 h 149"/>
                  <a:gd name="T26" fmla="*/ 0 w 153"/>
                  <a:gd name="T2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149">
                    <a:moveTo>
                      <a:pt x="120" y="75"/>
                    </a:moveTo>
                    <a:cubicBezTo>
                      <a:pt x="120" y="74"/>
                      <a:pt x="120" y="74"/>
                      <a:pt x="120" y="74"/>
                    </a:cubicBezTo>
                    <a:cubicBezTo>
                      <a:pt x="120" y="50"/>
                      <a:pt x="102" y="29"/>
                      <a:pt x="76" y="29"/>
                    </a:cubicBezTo>
                    <a:cubicBezTo>
                      <a:pt x="51" y="29"/>
                      <a:pt x="33" y="49"/>
                      <a:pt x="33" y="74"/>
                    </a:cubicBezTo>
                    <a:cubicBezTo>
                      <a:pt x="33" y="74"/>
                      <a:pt x="33" y="74"/>
                      <a:pt x="33" y="74"/>
                    </a:cubicBezTo>
                    <a:cubicBezTo>
                      <a:pt x="33" y="99"/>
                      <a:pt x="51" y="120"/>
                      <a:pt x="77" y="120"/>
                    </a:cubicBezTo>
                    <a:cubicBezTo>
                      <a:pt x="102" y="120"/>
                      <a:pt x="120" y="99"/>
                      <a:pt x="120" y="75"/>
                    </a:cubicBezTo>
                    <a:moveTo>
                      <a:pt x="0" y="75"/>
                    </a:moveTo>
                    <a:cubicBezTo>
                      <a:pt x="0" y="74"/>
                      <a:pt x="0" y="74"/>
                      <a:pt x="0" y="74"/>
                    </a:cubicBezTo>
                    <a:cubicBezTo>
                      <a:pt x="0" y="33"/>
                      <a:pt x="32" y="0"/>
                      <a:pt x="77" y="0"/>
                    </a:cubicBezTo>
                    <a:cubicBezTo>
                      <a:pt x="121" y="0"/>
                      <a:pt x="153" y="33"/>
                      <a:pt x="153" y="74"/>
                    </a:cubicBezTo>
                    <a:cubicBezTo>
                      <a:pt x="153" y="74"/>
                      <a:pt x="153" y="74"/>
                      <a:pt x="153" y="74"/>
                    </a:cubicBezTo>
                    <a:cubicBezTo>
                      <a:pt x="153" y="115"/>
                      <a:pt x="121" y="149"/>
                      <a:pt x="76" y="149"/>
                    </a:cubicBezTo>
                    <a:cubicBezTo>
                      <a:pt x="32" y="149"/>
                      <a:pt x="0" y="116"/>
                      <a:pt x="0" y="75"/>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89" name="Freeform 61"/>
              <p:cNvSpPr>
                <a:spLocks/>
              </p:cNvSpPr>
              <p:nvPr/>
            </p:nvSpPr>
            <p:spPr bwMode="auto">
              <a:xfrm>
                <a:off x="10061400" y="6527925"/>
                <a:ext cx="173066" cy="201600"/>
              </a:xfrm>
              <a:custGeom>
                <a:avLst/>
                <a:gdLst>
                  <a:gd name="T0" fmla="*/ 54 w 145"/>
                  <a:gd name="T1" fmla="*/ 35 h 174"/>
                  <a:gd name="T2" fmla="*/ 17 w 145"/>
                  <a:gd name="T3" fmla="*/ 35 h 174"/>
                  <a:gd name="T4" fmla="*/ 0 w 145"/>
                  <a:gd name="T5" fmla="*/ 17 h 174"/>
                  <a:gd name="T6" fmla="*/ 17 w 145"/>
                  <a:gd name="T7" fmla="*/ 0 h 174"/>
                  <a:gd name="T8" fmla="*/ 128 w 145"/>
                  <a:gd name="T9" fmla="*/ 0 h 174"/>
                  <a:gd name="T10" fmla="*/ 145 w 145"/>
                  <a:gd name="T11" fmla="*/ 17 h 174"/>
                  <a:gd name="T12" fmla="*/ 128 w 145"/>
                  <a:gd name="T13" fmla="*/ 35 h 174"/>
                  <a:gd name="T14" fmla="*/ 92 w 145"/>
                  <a:gd name="T15" fmla="*/ 35 h 174"/>
                  <a:gd name="T16" fmla="*/ 92 w 145"/>
                  <a:gd name="T17" fmla="*/ 155 h 174"/>
                  <a:gd name="T18" fmla="*/ 73 w 145"/>
                  <a:gd name="T19" fmla="*/ 174 h 174"/>
                  <a:gd name="T20" fmla="*/ 54 w 145"/>
                  <a:gd name="T21" fmla="*/ 155 h 174"/>
                  <a:gd name="T22" fmla="*/ 54 w 145"/>
                  <a:gd name="T23" fmla="*/ 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74">
                    <a:moveTo>
                      <a:pt x="54" y="35"/>
                    </a:moveTo>
                    <a:cubicBezTo>
                      <a:pt x="17" y="35"/>
                      <a:pt x="17" y="35"/>
                      <a:pt x="17" y="35"/>
                    </a:cubicBezTo>
                    <a:cubicBezTo>
                      <a:pt x="8" y="35"/>
                      <a:pt x="0" y="27"/>
                      <a:pt x="0" y="17"/>
                    </a:cubicBezTo>
                    <a:cubicBezTo>
                      <a:pt x="0" y="8"/>
                      <a:pt x="8" y="0"/>
                      <a:pt x="17" y="0"/>
                    </a:cubicBezTo>
                    <a:cubicBezTo>
                      <a:pt x="128" y="0"/>
                      <a:pt x="128" y="0"/>
                      <a:pt x="128" y="0"/>
                    </a:cubicBezTo>
                    <a:cubicBezTo>
                      <a:pt x="138" y="0"/>
                      <a:pt x="145" y="8"/>
                      <a:pt x="145" y="17"/>
                    </a:cubicBezTo>
                    <a:cubicBezTo>
                      <a:pt x="145" y="27"/>
                      <a:pt x="138" y="35"/>
                      <a:pt x="128" y="35"/>
                    </a:cubicBezTo>
                    <a:cubicBezTo>
                      <a:pt x="92" y="35"/>
                      <a:pt x="92" y="35"/>
                      <a:pt x="92" y="35"/>
                    </a:cubicBezTo>
                    <a:cubicBezTo>
                      <a:pt x="92" y="155"/>
                      <a:pt x="92" y="155"/>
                      <a:pt x="92" y="155"/>
                    </a:cubicBezTo>
                    <a:cubicBezTo>
                      <a:pt x="92" y="165"/>
                      <a:pt x="83" y="174"/>
                      <a:pt x="73" y="174"/>
                    </a:cubicBezTo>
                    <a:cubicBezTo>
                      <a:pt x="62" y="174"/>
                      <a:pt x="54" y="165"/>
                      <a:pt x="54" y="155"/>
                    </a:cubicBezTo>
                    <a:lnTo>
                      <a:pt x="54" y="35"/>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90" name="Freeform 62"/>
              <p:cNvSpPr>
                <a:spLocks noEditPoints="1"/>
              </p:cNvSpPr>
              <p:nvPr/>
            </p:nvSpPr>
            <p:spPr bwMode="auto">
              <a:xfrm>
                <a:off x="10207114" y="6414215"/>
                <a:ext cx="240203" cy="315310"/>
              </a:xfrm>
              <a:custGeom>
                <a:avLst/>
                <a:gdLst>
                  <a:gd name="T0" fmla="*/ 88 w 201"/>
                  <a:gd name="T1" fmla="*/ 43 h 272"/>
                  <a:gd name="T2" fmla="*/ 91 w 201"/>
                  <a:gd name="T3" fmla="*/ 35 h 272"/>
                  <a:gd name="T4" fmla="*/ 107 w 201"/>
                  <a:gd name="T5" fmla="*/ 10 h 272"/>
                  <a:gd name="T6" fmla="*/ 123 w 201"/>
                  <a:gd name="T7" fmla="*/ 0 h 272"/>
                  <a:gd name="T8" fmla="*/ 148 w 201"/>
                  <a:gd name="T9" fmla="*/ 14 h 272"/>
                  <a:gd name="T10" fmla="*/ 142 w 201"/>
                  <a:gd name="T11" fmla="*/ 24 h 272"/>
                  <a:gd name="T12" fmla="*/ 124 w 201"/>
                  <a:gd name="T13" fmla="*/ 41 h 272"/>
                  <a:gd name="T14" fmla="*/ 99 w 201"/>
                  <a:gd name="T15" fmla="*/ 51 h 272"/>
                  <a:gd name="T16" fmla="*/ 88 w 201"/>
                  <a:gd name="T17" fmla="*/ 43 h 272"/>
                  <a:gd name="T18" fmla="*/ 128 w 201"/>
                  <a:gd name="T19" fmla="*/ 185 h 272"/>
                  <a:gd name="T20" fmla="*/ 100 w 201"/>
                  <a:gd name="T21" fmla="*/ 119 h 272"/>
                  <a:gd name="T22" fmla="*/ 72 w 201"/>
                  <a:gd name="T23" fmla="*/ 185 h 272"/>
                  <a:gd name="T24" fmla="*/ 128 w 201"/>
                  <a:gd name="T25" fmla="*/ 185 h 272"/>
                  <a:gd name="T26" fmla="*/ 3 w 201"/>
                  <a:gd name="T27" fmla="*/ 242 h 272"/>
                  <a:gd name="T28" fmla="*/ 73 w 201"/>
                  <a:gd name="T29" fmla="*/ 82 h 272"/>
                  <a:gd name="T30" fmla="*/ 99 w 201"/>
                  <a:gd name="T31" fmla="*/ 64 h 272"/>
                  <a:gd name="T32" fmla="*/ 102 w 201"/>
                  <a:gd name="T33" fmla="*/ 64 h 272"/>
                  <a:gd name="T34" fmla="*/ 128 w 201"/>
                  <a:gd name="T35" fmla="*/ 82 h 272"/>
                  <a:gd name="T36" fmla="*/ 198 w 201"/>
                  <a:gd name="T37" fmla="*/ 242 h 272"/>
                  <a:gd name="T38" fmla="*/ 201 w 201"/>
                  <a:gd name="T39" fmla="*/ 251 h 272"/>
                  <a:gd name="T40" fmla="*/ 180 w 201"/>
                  <a:gd name="T41" fmla="*/ 272 h 272"/>
                  <a:gd name="T42" fmla="*/ 158 w 201"/>
                  <a:gd name="T43" fmla="*/ 257 h 272"/>
                  <a:gd name="T44" fmla="*/ 145 w 201"/>
                  <a:gd name="T45" fmla="*/ 225 h 272"/>
                  <a:gd name="T46" fmla="*/ 55 w 201"/>
                  <a:gd name="T47" fmla="*/ 225 h 272"/>
                  <a:gd name="T48" fmla="*/ 41 w 201"/>
                  <a:gd name="T49" fmla="*/ 258 h 272"/>
                  <a:gd name="T50" fmla="*/ 21 w 201"/>
                  <a:gd name="T51" fmla="*/ 272 h 272"/>
                  <a:gd name="T52" fmla="*/ 0 w 201"/>
                  <a:gd name="T53" fmla="*/ 251 h 272"/>
                  <a:gd name="T54" fmla="*/ 3 w 201"/>
                  <a:gd name="T55" fmla="*/ 24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72">
                    <a:moveTo>
                      <a:pt x="88" y="43"/>
                    </a:moveTo>
                    <a:cubicBezTo>
                      <a:pt x="88" y="40"/>
                      <a:pt x="90" y="38"/>
                      <a:pt x="91" y="35"/>
                    </a:cubicBezTo>
                    <a:cubicBezTo>
                      <a:pt x="107" y="10"/>
                      <a:pt x="107" y="10"/>
                      <a:pt x="107" y="10"/>
                    </a:cubicBezTo>
                    <a:cubicBezTo>
                      <a:pt x="111" y="4"/>
                      <a:pt x="116" y="0"/>
                      <a:pt x="123" y="0"/>
                    </a:cubicBezTo>
                    <a:cubicBezTo>
                      <a:pt x="134" y="0"/>
                      <a:pt x="148" y="7"/>
                      <a:pt x="148" y="14"/>
                    </a:cubicBezTo>
                    <a:cubicBezTo>
                      <a:pt x="148" y="18"/>
                      <a:pt x="146" y="21"/>
                      <a:pt x="142" y="24"/>
                    </a:cubicBezTo>
                    <a:cubicBezTo>
                      <a:pt x="124" y="41"/>
                      <a:pt x="124" y="41"/>
                      <a:pt x="124" y="41"/>
                    </a:cubicBezTo>
                    <a:cubicBezTo>
                      <a:pt x="116" y="49"/>
                      <a:pt x="109" y="51"/>
                      <a:pt x="99" y="51"/>
                    </a:cubicBezTo>
                    <a:cubicBezTo>
                      <a:pt x="93" y="51"/>
                      <a:pt x="88" y="48"/>
                      <a:pt x="88" y="43"/>
                    </a:cubicBezTo>
                    <a:moveTo>
                      <a:pt x="128" y="185"/>
                    </a:moveTo>
                    <a:cubicBezTo>
                      <a:pt x="100" y="119"/>
                      <a:pt x="100" y="119"/>
                      <a:pt x="100" y="119"/>
                    </a:cubicBezTo>
                    <a:cubicBezTo>
                      <a:pt x="72" y="185"/>
                      <a:pt x="72" y="185"/>
                      <a:pt x="72" y="185"/>
                    </a:cubicBezTo>
                    <a:lnTo>
                      <a:pt x="128" y="185"/>
                    </a:lnTo>
                    <a:close/>
                    <a:moveTo>
                      <a:pt x="3" y="242"/>
                    </a:moveTo>
                    <a:cubicBezTo>
                      <a:pt x="73" y="82"/>
                      <a:pt x="73" y="82"/>
                      <a:pt x="73" y="82"/>
                    </a:cubicBezTo>
                    <a:cubicBezTo>
                      <a:pt x="78" y="71"/>
                      <a:pt x="87" y="64"/>
                      <a:pt x="99" y="64"/>
                    </a:cubicBezTo>
                    <a:cubicBezTo>
                      <a:pt x="102" y="64"/>
                      <a:pt x="102" y="64"/>
                      <a:pt x="102" y="64"/>
                    </a:cubicBezTo>
                    <a:cubicBezTo>
                      <a:pt x="114" y="64"/>
                      <a:pt x="123" y="71"/>
                      <a:pt x="128" y="82"/>
                    </a:cubicBezTo>
                    <a:cubicBezTo>
                      <a:pt x="198" y="242"/>
                      <a:pt x="198" y="242"/>
                      <a:pt x="198" y="242"/>
                    </a:cubicBezTo>
                    <a:cubicBezTo>
                      <a:pt x="200" y="245"/>
                      <a:pt x="201" y="248"/>
                      <a:pt x="201" y="251"/>
                    </a:cubicBezTo>
                    <a:cubicBezTo>
                      <a:pt x="201" y="262"/>
                      <a:pt x="192" y="272"/>
                      <a:pt x="180" y="272"/>
                    </a:cubicBezTo>
                    <a:cubicBezTo>
                      <a:pt x="169" y="272"/>
                      <a:pt x="162" y="266"/>
                      <a:pt x="158" y="257"/>
                    </a:cubicBezTo>
                    <a:cubicBezTo>
                      <a:pt x="145" y="225"/>
                      <a:pt x="145" y="225"/>
                      <a:pt x="145" y="225"/>
                    </a:cubicBezTo>
                    <a:cubicBezTo>
                      <a:pt x="55" y="225"/>
                      <a:pt x="55" y="225"/>
                      <a:pt x="55" y="225"/>
                    </a:cubicBezTo>
                    <a:cubicBezTo>
                      <a:pt x="41" y="258"/>
                      <a:pt x="41" y="258"/>
                      <a:pt x="41" y="258"/>
                    </a:cubicBezTo>
                    <a:cubicBezTo>
                      <a:pt x="38" y="267"/>
                      <a:pt x="30" y="272"/>
                      <a:pt x="21" y="272"/>
                    </a:cubicBezTo>
                    <a:cubicBezTo>
                      <a:pt x="9" y="272"/>
                      <a:pt x="0" y="263"/>
                      <a:pt x="0" y="251"/>
                    </a:cubicBezTo>
                    <a:cubicBezTo>
                      <a:pt x="0" y="248"/>
                      <a:pt x="1" y="245"/>
                      <a:pt x="3" y="242"/>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91" name="Freeform 63"/>
              <p:cNvSpPr>
                <a:spLocks/>
              </p:cNvSpPr>
              <p:nvPr/>
            </p:nvSpPr>
            <p:spPr bwMode="auto">
              <a:xfrm>
                <a:off x="9543695" y="6760808"/>
                <a:ext cx="179531" cy="176276"/>
              </a:xfrm>
              <a:custGeom>
                <a:avLst/>
                <a:gdLst>
                  <a:gd name="T0" fmla="*/ 0 w 150"/>
                  <a:gd name="T1" fmla="*/ 16 h 152"/>
                  <a:gd name="T2" fmla="*/ 17 w 150"/>
                  <a:gd name="T3" fmla="*/ 0 h 152"/>
                  <a:gd name="T4" fmla="*/ 21 w 150"/>
                  <a:gd name="T5" fmla="*/ 0 h 152"/>
                  <a:gd name="T6" fmla="*/ 36 w 150"/>
                  <a:gd name="T7" fmla="*/ 8 h 152"/>
                  <a:gd name="T8" fmla="*/ 75 w 150"/>
                  <a:gd name="T9" fmla="*/ 73 h 152"/>
                  <a:gd name="T10" fmla="*/ 116 w 150"/>
                  <a:gd name="T11" fmla="*/ 8 h 152"/>
                  <a:gd name="T12" fmla="*/ 130 w 150"/>
                  <a:gd name="T13" fmla="*/ 0 h 152"/>
                  <a:gd name="T14" fmla="*/ 134 w 150"/>
                  <a:gd name="T15" fmla="*/ 0 h 152"/>
                  <a:gd name="T16" fmla="*/ 150 w 150"/>
                  <a:gd name="T17" fmla="*/ 16 h 152"/>
                  <a:gd name="T18" fmla="*/ 150 w 150"/>
                  <a:gd name="T19" fmla="*/ 135 h 152"/>
                  <a:gd name="T20" fmla="*/ 134 w 150"/>
                  <a:gd name="T21" fmla="*/ 152 h 152"/>
                  <a:gd name="T22" fmla="*/ 118 w 150"/>
                  <a:gd name="T23" fmla="*/ 135 h 152"/>
                  <a:gd name="T24" fmla="*/ 118 w 150"/>
                  <a:gd name="T25" fmla="*/ 61 h 152"/>
                  <a:gd name="T26" fmla="*/ 89 w 150"/>
                  <a:gd name="T27" fmla="*/ 105 h 152"/>
                  <a:gd name="T28" fmla="*/ 75 w 150"/>
                  <a:gd name="T29" fmla="*/ 114 h 152"/>
                  <a:gd name="T30" fmla="*/ 61 w 150"/>
                  <a:gd name="T31" fmla="*/ 105 h 152"/>
                  <a:gd name="T32" fmla="*/ 33 w 150"/>
                  <a:gd name="T33" fmla="*/ 61 h 152"/>
                  <a:gd name="T34" fmla="*/ 33 w 150"/>
                  <a:gd name="T35" fmla="*/ 136 h 152"/>
                  <a:gd name="T36" fmla="*/ 17 w 150"/>
                  <a:gd name="T37" fmla="*/ 152 h 152"/>
                  <a:gd name="T38" fmla="*/ 0 w 150"/>
                  <a:gd name="T39" fmla="*/ 136 h 152"/>
                  <a:gd name="T40" fmla="*/ 0 w 150"/>
                  <a:gd name="T41" fmla="*/ 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0" h="152">
                    <a:moveTo>
                      <a:pt x="0" y="16"/>
                    </a:moveTo>
                    <a:cubicBezTo>
                      <a:pt x="0" y="7"/>
                      <a:pt x="8" y="0"/>
                      <a:pt x="17" y="0"/>
                    </a:cubicBezTo>
                    <a:cubicBezTo>
                      <a:pt x="21" y="0"/>
                      <a:pt x="21" y="0"/>
                      <a:pt x="21" y="0"/>
                    </a:cubicBezTo>
                    <a:cubicBezTo>
                      <a:pt x="28" y="0"/>
                      <a:pt x="33" y="3"/>
                      <a:pt x="36" y="8"/>
                    </a:cubicBezTo>
                    <a:cubicBezTo>
                      <a:pt x="75" y="73"/>
                      <a:pt x="75" y="73"/>
                      <a:pt x="75" y="73"/>
                    </a:cubicBezTo>
                    <a:cubicBezTo>
                      <a:pt x="116" y="8"/>
                      <a:pt x="116" y="8"/>
                      <a:pt x="116" y="8"/>
                    </a:cubicBezTo>
                    <a:cubicBezTo>
                      <a:pt x="119" y="3"/>
                      <a:pt x="124" y="0"/>
                      <a:pt x="130" y="0"/>
                    </a:cubicBezTo>
                    <a:cubicBezTo>
                      <a:pt x="134" y="0"/>
                      <a:pt x="134" y="0"/>
                      <a:pt x="134" y="0"/>
                    </a:cubicBezTo>
                    <a:cubicBezTo>
                      <a:pt x="143" y="0"/>
                      <a:pt x="150" y="7"/>
                      <a:pt x="150" y="16"/>
                    </a:cubicBezTo>
                    <a:cubicBezTo>
                      <a:pt x="150" y="135"/>
                      <a:pt x="150" y="135"/>
                      <a:pt x="150" y="135"/>
                    </a:cubicBezTo>
                    <a:cubicBezTo>
                      <a:pt x="150" y="145"/>
                      <a:pt x="143" y="152"/>
                      <a:pt x="134" y="152"/>
                    </a:cubicBezTo>
                    <a:cubicBezTo>
                      <a:pt x="125" y="152"/>
                      <a:pt x="118" y="144"/>
                      <a:pt x="118" y="135"/>
                    </a:cubicBezTo>
                    <a:cubicBezTo>
                      <a:pt x="118" y="61"/>
                      <a:pt x="118" y="61"/>
                      <a:pt x="118" y="61"/>
                    </a:cubicBezTo>
                    <a:cubicBezTo>
                      <a:pt x="89" y="105"/>
                      <a:pt x="89" y="105"/>
                      <a:pt x="89" y="105"/>
                    </a:cubicBezTo>
                    <a:cubicBezTo>
                      <a:pt x="85" y="110"/>
                      <a:pt x="81" y="114"/>
                      <a:pt x="75" y="114"/>
                    </a:cubicBezTo>
                    <a:cubicBezTo>
                      <a:pt x="69" y="114"/>
                      <a:pt x="65" y="110"/>
                      <a:pt x="61" y="105"/>
                    </a:cubicBezTo>
                    <a:cubicBezTo>
                      <a:pt x="33" y="61"/>
                      <a:pt x="33" y="61"/>
                      <a:pt x="33" y="61"/>
                    </a:cubicBezTo>
                    <a:cubicBezTo>
                      <a:pt x="33" y="136"/>
                      <a:pt x="33" y="136"/>
                      <a:pt x="33" y="136"/>
                    </a:cubicBezTo>
                    <a:cubicBezTo>
                      <a:pt x="33" y="145"/>
                      <a:pt x="26" y="152"/>
                      <a:pt x="17" y="152"/>
                    </a:cubicBezTo>
                    <a:cubicBezTo>
                      <a:pt x="8" y="152"/>
                      <a:pt x="0" y="145"/>
                      <a:pt x="0" y="136"/>
                    </a:cubicBezTo>
                    <a:lnTo>
                      <a:pt x="0" y="16"/>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92" name="Freeform 64"/>
              <p:cNvSpPr>
                <a:spLocks/>
              </p:cNvSpPr>
              <p:nvPr/>
            </p:nvSpPr>
            <p:spPr bwMode="auto">
              <a:xfrm>
                <a:off x="9765995" y="6761801"/>
                <a:ext cx="138751" cy="173793"/>
              </a:xfrm>
              <a:custGeom>
                <a:avLst/>
                <a:gdLst>
                  <a:gd name="T0" fmla="*/ 0 w 116"/>
                  <a:gd name="T1" fmla="*/ 133 h 150"/>
                  <a:gd name="T2" fmla="*/ 0 w 116"/>
                  <a:gd name="T3" fmla="*/ 16 h 150"/>
                  <a:gd name="T4" fmla="*/ 17 w 116"/>
                  <a:gd name="T5" fmla="*/ 0 h 150"/>
                  <a:gd name="T6" fmla="*/ 100 w 116"/>
                  <a:gd name="T7" fmla="*/ 0 h 150"/>
                  <a:gd name="T8" fmla="*/ 115 w 116"/>
                  <a:gd name="T9" fmla="*/ 14 h 150"/>
                  <a:gd name="T10" fmla="*/ 100 w 116"/>
                  <a:gd name="T11" fmla="*/ 29 h 150"/>
                  <a:gd name="T12" fmla="*/ 33 w 116"/>
                  <a:gd name="T13" fmla="*/ 29 h 150"/>
                  <a:gd name="T14" fmla="*/ 33 w 116"/>
                  <a:gd name="T15" fmla="*/ 59 h 150"/>
                  <a:gd name="T16" fmla="*/ 90 w 116"/>
                  <a:gd name="T17" fmla="*/ 59 h 150"/>
                  <a:gd name="T18" fmla="*/ 105 w 116"/>
                  <a:gd name="T19" fmla="*/ 74 h 150"/>
                  <a:gd name="T20" fmla="*/ 90 w 116"/>
                  <a:gd name="T21" fmla="*/ 89 h 150"/>
                  <a:gd name="T22" fmla="*/ 33 w 116"/>
                  <a:gd name="T23" fmla="*/ 89 h 150"/>
                  <a:gd name="T24" fmla="*/ 33 w 116"/>
                  <a:gd name="T25" fmla="*/ 120 h 150"/>
                  <a:gd name="T26" fmla="*/ 101 w 116"/>
                  <a:gd name="T27" fmla="*/ 120 h 150"/>
                  <a:gd name="T28" fmla="*/ 116 w 116"/>
                  <a:gd name="T29" fmla="*/ 135 h 150"/>
                  <a:gd name="T30" fmla="*/ 101 w 116"/>
                  <a:gd name="T31" fmla="*/ 150 h 150"/>
                  <a:gd name="T32" fmla="*/ 17 w 116"/>
                  <a:gd name="T33" fmla="*/ 150 h 150"/>
                  <a:gd name="T34" fmla="*/ 0 w 116"/>
                  <a:gd name="T35" fmla="*/ 13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150">
                    <a:moveTo>
                      <a:pt x="0" y="133"/>
                    </a:moveTo>
                    <a:cubicBezTo>
                      <a:pt x="0" y="16"/>
                      <a:pt x="0" y="16"/>
                      <a:pt x="0" y="16"/>
                    </a:cubicBezTo>
                    <a:cubicBezTo>
                      <a:pt x="0" y="7"/>
                      <a:pt x="8" y="0"/>
                      <a:pt x="17" y="0"/>
                    </a:cubicBezTo>
                    <a:cubicBezTo>
                      <a:pt x="100" y="0"/>
                      <a:pt x="100" y="0"/>
                      <a:pt x="100" y="0"/>
                    </a:cubicBezTo>
                    <a:cubicBezTo>
                      <a:pt x="108" y="0"/>
                      <a:pt x="115" y="6"/>
                      <a:pt x="115" y="14"/>
                    </a:cubicBezTo>
                    <a:cubicBezTo>
                      <a:pt x="115" y="23"/>
                      <a:pt x="108" y="29"/>
                      <a:pt x="100" y="29"/>
                    </a:cubicBezTo>
                    <a:cubicBezTo>
                      <a:pt x="33" y="29"/>
                      <a:pt x="33" y="29"/>
                      <a:pt x="33" y="29"/>
                    </a:cubicBezTo>
                    <a:cubicBezTo>
                      <a:pt x="33" y="59"/>
                      <a:pt x="33" y="59"/>
                      <a:pt x="33" y="59"/>
                    </a:cubicBezTo>
                    <a:cubicBezTo>
                      <a:pt x="90" y="59"/>
                      <a:pt x="90" y="59"/>
                      <a:pt x="90" y="59"/>
                    </a:cubicBezTo>
                    <a:cubicBezTo>
                      <a:pt x="99" y="59"/>
                      <a:pt x="105" y="66"/>
                      <a:pt x="105" y="74"/>
                    </a:cubicBezTo>
                    <a:cubicBezTo>
                      <a:pt x="105" y="82"/>
                      <a:pt x="99" y="89"/>
                      <a:pt x="90" y="89"/>
                    </a:cubicBezTo>
                    <a:cubicBezTo>
                      <a:pt x="33" y="89"/>
                      <a:pt x="33" y="89"/>
                      <a:pt x="33" y="89"/>
                    </a:cubicBezTo>
                    <a:cubicBezTo>
                      <a:pt x="33" y="120"/>
                      <a:pt x="33" y="120"/>
                      <a:pt x="33" y="120"/>
                    </a:cubicBezTo>
                    <a:cubicBezTo>
                      <a:pt x="101" y="120"/>
                      <a:pt x="101" y="120"/>
                      <a:pt x="101" y="120"/>
                    </a:cubicBezTo>
                    <a:cubicBezTo>
                      <a:pt x="109" y="120"/>
                      <a:pt x="116" y="127"/>
                      <a:pt x="116" y="135"/>
                    </a:cubicBezTo>
                    <a:cubicBezTo>
                      <a:pt x="116" y="143"/>
                      <a:pt x="109" y="150"/>
                      <a:pt x="101" y="150"/>
                    </a:cubicBezTo>
                    <a:cubicBezTo>
                      <a:pt x="17" y="150"/>
                      <a:pt x="17" y="150"/>
                      <a:pt x="17" y="150"/>
                    </a:cubicBezTo>
                    <a:cubicBezTo>
                      <a:pt x="8" y="150"/>
                      <a:pt x="0" y="142"/>
                      <a:pt x="0" y="133"/>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93" name="Freeform 65"/>
              <p:cNvSpPr>
                <a:spLocks/>
              </p:cNvSpPr>
              <p:nvPr/>
            </p:nvSpPr>
            <p:spPr bwMode="auto">
              <a:xfrm>
                <a:off x="9923644" y="6759815"/>
                <a:ext cx="118361" cy="178262"/>
              </a:xfrm>
              <a:custGeom>
                <a:avLst/>
                <a:gdLst>
                  <a:gd name="T0" fmla="*/ 6 w 99"/>
                  <a:gd name="T1" fmla="*/ 141 h 154"/>
                  <a:gd name="T2" fmla="*/ 0 w 99"/>
                  <a:gd name="T3" fmla="*/ 128 h 154"/>
                  <a:gd name="T4" fmla="*/ 16 w 99"/>
                  <a:gd name="T5" fmla="*/ 112 h 154"/>
                  <a:gd name="T6" fmla="*/ 26 w 99"/>
                  <a:gd name="T7" fmla="*/ 116 h 154"/>
                  <a:gd name="T8" fmla="*/ 46 w 99"/>
                  <a:gd name="T9" fmla="*/ 123 h 154"/>
                  <a:gd name="T10" fmla="*/ 66 w 99"/>
                  <a:gd name="T11" fmla="*/ 98 h 154"/>
                  <a:gd name="T12" fmla="*/ 66 w 99"/>
                  <a:gd name="T13" fmla="*/ 17 h 154"/>
                  <a:gd name="T14" fmla="*/ 83 w 99"/>
                  <a:gd name="T15" fmla="*/ 0 h 154"/>
                  <a:gd name="T16" fmla="*/ 99 w 99"/>
                  <a:gd name="T17" fmla="*/ 17 h 154"/>
                  <a:gd name="T18" fmla="*/ 99 w 99"/>
                  <a:gd name="T19" fmla="*/ 100 h 154"/>
                  <a:gd name="T20" fmla="*/ 85 w 99"/>
                  <a:gd name="T21" fmla="*/ 140 h 154"/>
                  <a:gd name="T22" fmla="*/ 46 w 99"/>
                  <a:gd name="T23" fmla="*/ 154 h 154"/>
                  <a:gd name="T24" fmla="*/ 6 w 99"/>
                  <a:gd name="T25" fmla="*/ 1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54">
                    <a:moveTo>
                      <a:pt x="6" y="141"/>
                    </a:moveTo>
                    <a:cubicBezTo>
                      <a:pt x="3" y="138"/>
                      <a:pt x="0" y="133"/>
                      <a:pt x="0" y="128"/>
                    </a:cubicBezTo>
                    <a:cubicBezTo>
                      <a:pt x="0" y="119"/>
                      <a:pt x="7" y="112"/>
                      <a:pt x="16" y="112"/>
                    </a:cubicBezTo>
                    <a:cubicBezTo>
                      <a:pt x="20" y="112"/>
                      <a:pt x="23" y="113"/>
                      <a:pt x="26" y="116"/>
                    </a:cubicBezTo>
                    <a:cubicBezTo>
                      <a:pt x="32" y="121"/>
                      <a:pt x="38" y="123"/>
                      <a:pt x="46" y="123"/>
                    </a:cubicBezTo>
                    <a:cubicBezTo>
                      <a:pt x="59" y="123"/>
                      <a:pt x="66" y="116"/>
                      <a:pt x="66" y="98"/>
                    </a:cubicBezTo>
                    <a:cubicBezTo>
                      <a:pt x="66" y="17"/>
                      <a:pt x="66" y="17"/>
                      <a:pt x="66" y="17"/>
                    </a:cubicBezTo>
                    <a:cubicBezTo>
                      <a:pt x="66" y="8"/>
                      <a:pt x="74" y="0"/>
                      <a:pt x="83" y="0"/>
                    </a:cubicBezTo>
                    <a:cubicBezTo>
                      <a:pt x="92" y="0"/>
                      <a:pt x="99" y="8"/>
                      <a:pt x="99" y="17"/>
                    </a:cubicBezTo>
                    <a:cubicBezTo>
                      <a:pt x="99" y="100"/>
                      <a:pt x="99" y="100"/>
                      <a:pt x="99" y="100"/>
                    </a:cubicBezTo>
                    <a:cubicBezTo>
                      <a:pt x="99" y="118"/>
                      <a:pt x="94" y="131"/>
                      <a:pt x="85" y="140"/>
                    </a:cubicBezTo>
                    <a:cubicBezTo>
                      <a:pt x="76" y="149"/>
                      <a:pt x="62" y="154"/>
                      <a:pt x="46" y="154"/>
                    </a:cubicBezTo>
                    <a:cubicBezTo>
                      <a:pt x="29" y="154"/>
                      <a:pt x="16" y="148"/>
                      <a:pt x="6" y="141"/>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94" name="Freeform 66"/>
              <p:cNvSpPr>
                <a:spLocks noEditPoints="1"/>
              </p:cNvSpPr>
              <p:nvPr/>
            </p:nvSpPr>
            <p:spPr bwMode="auto">
              <a:xfrm>
                <a:off x="10074330" y="6758325"/>
                <a:ext cx="191466" cy="179752"/>
              </a:xfrm>
              <a:custGeom>
                <a:avLst/>
                <a:gdLst>
                  <a:gd name="T0" fmla="*/ 125 w 160"/>
                  <a:gd name="T1" fmla="*/ 78 h 155"/>
                  <a:gd name="T2" fmla="*/ 125 w 160"/>
                  <a:gd name="T3" fmla="*/ 78 h 155"/>
                  <a:gd name="T4" fmla="*/ 80 w 160"/>
                  <a:gd name="T5" fmla="*/ 31 h 155"/>
                  <a:gd name="T6" fmla="*/ 35 w 160"/>
                  <a:gd name="T7" fmla="*/ 77 h 155"/>
                  <a:gd name="T8" fmla="*/ 35 w 160"/>
                  <a:gd name="T9" fmla="*/ 78 h 155"/>
                  <a:gd name="T10" fmla="*/ 80 w 160"/>
                  <a:gd name="T11" fmla="*/ 125 h 155"/>
                  <a:gd name="T12" fmla="*/ 125 w 160"/>
                  <a:gd name="T13" fmla="*/ 78 h 155"/>
                  <a:gd name="T14" fmla="*/ 0 w 160"/>
                  <a:gd name="T15" fmla="*/ 78 h 155"/>
                  <a:gd name="T16" fmla="*/ 0 w 160"/>
                  <a:gd name="T17" fmla="*/ 78 h 155"/>
                  <a:gd name="T18" fmla="*/ 80 w 160"/>
                  <a:gd name="T19" fmla="*/ 0 h 155"/>
                  <a:gd name="T20" fmla="*/ 160 w 160"/>
                  <a:gd name="T21" fmla="*/ 77 h 155"/>
                  <a:gd name="T22" fmla="*/ 160 w 160"/>
                  <a:gd name="T23" fmla="*/ 78 h 155"/>
                  <a:gd name="T24" fmla="*/ 80 w 160"/>
                  <a:gd name="T25" fmla="*/ 155 h 155"/>
                  <a:gd name="T26" fmla="*/ 0 w 160"/>
                  <a:gd name="T27" fmla="*/ 7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55">
                    <a:moveTo>
                      <a:pt x="125" y="78"/>
                    </a:moveTo>
                    <a:cubicBezTo>
                      <a:pt x="125" y="78"/>
                      <a:pt x="125" y="78"/>
                      <a:pt x="125" y="78"/>
                    </a:cubicBezTo>
                    <a:cubicBezTo>
                      <a:pt x="125" y="52"/>
                      <a:pt x="106" y="31"/>
                      <a:pt x="80" y="31"/>
                    </a:cubicBezTo>
                    <a:cubicBezTo>
                      <a:pt x="53" y="31"/>
                      <a:pt x="35" y="52"/>
                      <a:pt x="35" y="77"/>
                    </a:cubicBezTo>
                    <a:cubicBezTo>
                      <a:pt x="35" y="78"/>
                      <a:pt x="35" y="78"/>
                      <a:pt x="35" y="78"/>
                    </a:cubicBezTo>
                    <a:cubicBezTo>
                      <a:pt x="35" y="103"/>
                      <a:pt x="54" y="125"/>
                      <a:pt x="80" y="125"/>
                    </a:cubicBezTo>
                    <a:cubicBezTo>
                      <a:pt x="107" y="125"/>
                      <a:pt x="125" y="104"/>
                      <a:pt x="125" y="78"/>
                    </a:cubicBezTo>
                    <a:moveTo>
                      <a:pt x="0" y="78"/>
                    </a:moveTo>
                    <a:cubicBezTo>
                      <a:pt x="0" y="78"/>
                      <a:pt x="0" y="78"/>
                      <a:pt x="0" y="78"/>
                    </a:cubicBezTo>
                    <a:cubicBezTo>
                      <a:pt x="0" y="35"/>
                      <a:pt x="34" y="0"/>
                      <a:pt x="80" y="0"/>
                    </a:cubicBezTo>
                    <a:cubicBezTo>
                      <a:pt x="126" y="0"/>
                      <a:pt x="160" y="35"/>
                      <a:pt x="160" y="77"/>
                    </a:cubicBezTo>
                    <a:cubicBezTo>
                      <a:pt x="160" y="78"/>
                      <a:pt x="160" y="78"/>
                      <a:pt x="160" y="78"/>
                    </a:cubicBezTo>
                    <a:cubicBezTo>
                      <a:pt x="160" y="120"/>
                      <a:pt x="126" y="155"/>
                      <a:pt x="80" y="155"/>
                    </a:cubicBezTo>
                    <a:cubicBezTo>
                      <a:pt x="33" y="155"/>
                      <a:pt x="0" y="121"/>
                      <a:pt x="0" y="78"/>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95" name="Freeform 67"/>
              <p:cNvSpPr>
                <a:spLocks noEditPoints="1"/>
              </p:cNvSpPr>
              <p:nvPr/>
            </p:nvSpPr>
            <p:spPr bwMode="auto">
              <a:xfrm>
                <a:off x="10300609" y="6761801"/>
                <a:ext cx="149195" cy="175283"/>
              </a:xfrm>
              <a:custGeom>
                <a:avLst/>
                <a:gdLst>
                  <a:gd name="T0" fmla="*/ 66 w 125"/>
                  <a:gd name="T1" fmla="*/ 72 h 151"/>
                  <a:gd name="T2" fmla="*/ 92 w 125"/>
                  <a:gd name="T3" fmla="*/ 51 h 151"/>
                  <a:gd name="T4" fmla="*/ 92 w 125"/>
                  <a:gd name="T5" fmla="*/ 51 h 151"/>
                  <a:gd name="T6" fmla="*/ 66 w 125"/>
                  <a:gd name="T7" fmla="*/ 29 h 151"/>
                  <a:gd name="T8" fmla="*/ 33 w 125"/>
                  <a:gd name="T9" fmla="*/ 29 h 151"/>
                  <a:gd name="T10" fmla="*/ 33 w 125"/>
                  <a:gd name="T11" fmla="*/ 72 h 151"/>
                  <a:gd name="T12" fmla="*/ 66 w 125"/>
                  <a:gd name="T13" fmla="*/ 72 h 151"/>
                  <a:gd name="T14" fmla="*/ 0 w 125"/>
                  <a:gd name="T15" fmla="*/ 16 h 151"/>
                  <a:gd name="T16" fmla="*/ 16 w 125"/>
                  <a:gd name="T17" fmla="*/ 0 h 151"/>
                  <a:gd name="T18" fmla="*/ 69 w 125"/>
                  <a:gd name="T19" fmla="*/ 0 h 151"/>
                  <a:gd name="T20" fmla="*/ 112 w 125"/>
                  <a:gd name="T21" fmla="*/ 15 h 151"/>
                  <a:gd name="T22" fmla="*/ 125 w 125"/>
                  <a:gd name="T23" fmla="*/ 49 h 151"/>
                  <a:gd name="T24" fmla="*/ 125 w 125"/>
                  <a:gd name="T25" fmla="*/ 50 h 151"/>
                  <a:gd name="T26" fmla="*/ 95 w 125"/>
                  <a:gd name="T27" fmla="*/ 95 h 151"/>
                  <a:gd name="T28" fmla="*/ 118 w 125"/>
                  <a:gd name="T29" fmla="*/ 123 h 151"/>
                  <a:gd name="T30" fmla="*/ 123 w 125"/>
                  <a:gd name="T31" fmla="*/ 136 h 151"/>
                  <a:gd name="T32" fmla="*/ 108 w 125"/>
                  <a:gd name="T33" fmla="*/ 151 h 151"/>
                  <a:gd name="T34" fmla="*/ 91 w 125"/>
                  <a:gd name="T35" fmla="*/ 142 h 151"/>
                  <a:gd name="T36" fmla="*/ 59 w 125"/>
                  <a:gd name="T37" fmla="*/ 102 h 151"/>
                  <a:gd name="T38" fmla="*/ 33 w 125"/>
                  <a:gd name="T39" fmla="*/ 102 h 151"/>
                  <a:gd name="T40" fmla="*/ 33 w 125"/>
                  <a:gd name="T41" fmla="*/ 134 h 151"/>
                  <a:gd name="T42" fmla="*/ 16 w 125"/>
                  <a:gd name="T43" fmla="*/ 151 h 151"/>
                  <a:gd name="T44" fmla="*/ 0 w 125"/>
                  <a:gd name="T45" fmla="*/ 134 h 151"/>
                  <a:gd name="T46" fmla="*/ 0 w 125"/>
                  <a:gd name="T47" fmla="*/ 1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151">
                    <a:moveTo>
                      <a:pt x="66" y="72"/>
                    </a:moveTo>
                    <a:cubicBezTo>
                      <a:pt x="82" y="72"/>
                      <a:pt x="92" y="64"/>
                      <a:pt x="92" y="51"/>
                    </a:cubicBezTo>
                    <a:cubicBezTo>
                      <a:pt x="92" y="51"/>
                      <a:pt x="92" y="51"/>
                      <a:pt x="92" y="51"/>
                    </a:cubicBezTo>
                    <a:cubicBezTo>
                      <a:pt x="92" y="37"/>
                      <a:pt x="82" y="29"/>
                      <a:pt x="66" y="29"/>
                    </a:cubicBezTo>
                    <a:cubicBezTo>
                      <a:pt x="33" y="29"/>
                      <a:pt x="33" y="29"/>
                      <a:pt x="33" y="29"/>
                    </a:cubicBezTo>
                    <a:cubicBezTo>
                      <a:pt x="33" y="72"/>
                      <a:pt x="33" y="72"/>
                      <a:pt x="33" y="72"/>
                    </a:cubicBezTo>
                    <a:lnTo>
                      <a:pt x="66" y="72"/>
                    </a:lnTo>
                    <a:close/>
                    <a:moveTo>
                      <a:pt x="0" y="16"/>
                    </a:moveTo>
                    <a:cubicBezTo>
                      <a:pt x="0" y="7"/>
                      <a:pt x="7" y="0"/>
                      <a:pt x="16" y="0"/>
                    </a:cubicBezTo>
                    <a:cubicBezTo>
                      <a:pt x="69" y="0"/>
                      <a:pt x="69" y="0"/>
                      <a:pt x="69" y="0"/>
                    </a:cubicBezTo>
                    <a:cubicBezTo>
                      <a:pt x="88" y="0"/>
                      <a:pt x="102" y="5"/>
                      <a:pt x="112" y="15"/>
                    </a:cubicBezTo>
                    <a:cubicBezTo>
                      <a:pt x="121" y="23"/>
                      <a:pt x="125" y="35"/>
                      <a:pt x="125" y="49"/>
                    </a:cubicBezTo>
                    <a:cubicBezTo>
                      <a:pt x="125" y="50"/>
                      <a:pt x="125" y="50"/>
                      <a:pt x="125" y="50"/>
                    </a:cubicBezTo>
                    <a:cubicBezTo>
                      <a:pt x="125" y="73"/>
                      <a:pt x="113" y="88"/>
                      <a:pt x="95" y="95"/>
                    </a:cubicBezTo>
                    <a:cubicBezTo>
                      <a:pt x="118" y="123"/>
                      <a:pt x="118" y="123"/>
                      <a:pt x="118" y="123"/>
                    </a:cubicBezTo>
                    <a:cubicBezTo>
                      <a:pt x="121" y="127"/>
                      <a:pt x="123" y="131"/>
                      <a:pt x="123" y="136"/>
                    </a:cubicBezTo>
                    <a:cubicBezTo>
                      <a:pt x="123" y="145"/>
                      <a:pt x="116" y="151"/>
                      <a:pt x="108" y="151"/>
                    </a:cubicBezTo>
                    <a:cubicBezTo>
                      <a:pt x="100" y="151"/>
                      <a:pt x="95" y="147"/>
                      <a:pt x="91" y="142"/>
                    </a:cubicBezTo>
                    <a:cubicBezTo>
                      <a:pt x="59" y="102"/>
                      <a:pt x="59" y="102"/>
                      <a:pt x="59" y="102"/>
                    </a:cubicBezTo>
                    <a:cubicBezTo>
                      <a:pt x="33" y="102"/>
                      <a:pt x="33" y="102"/>
                      <a:pt x="33" y="102"/>
                    </a:cubicBezTo>
                    <a:cubicBezTo>
                      <a:pt x="33" y="134"/>
                      <a:pt x="33" y="134"/>
                      <a:pt x="33" y="134"/>
                    </a:cubicBezTo>
                    <a:cubicBezTo>
                      <a:pt x="33" y="144"/>
                      <a:pt x="26" y="151"/>
                      <a:pt x="16" y="151"/>
                    </a:cubicBezTo>
                    <a:cubicBezTo>
                      <a:pt x="7" y="151"/>
                      <a:pt x="0" y="144"/>
                      <a:pt x="0" y="134"/>
                    </a:cubicBezTo>
                    <a:lnTo>
                      <a:pt x="0" y="16"/>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96" name="Freeform 68"/>
              <p:cNvSpPr>
                <a:spLocks noEditPoints="1"/>
              </p:cNvSpPr>
              <p:nvPr/>
            </p:nvSpPr>
            <p:spPr bwMode="auto">
              <a:xfrm>
                <a:off x="9543695" y="6968366"/>
                <a:ext cx="74100" cy="90372"/>
              </a:xfrm>
              <a:custGeom>
                <a:avLst/>
                <a:gdLst>
                  <a:gd name="T0" fmla="*/ 31 w 62"/>
                  <a:gd name="T1" fmla="*/ 39 h 78"/>
                  <a:gd name="T2" fmla="*/ 45 w 62"/>
                  <a:gd name="T3" fmla="*/ 27 h 78"/>
                  <a:gd name="T4" fmla="*/ 45 w 62"/>
                  <a:gd name="T5" fmla="*/ 27 h 78"/>
                  <a:gd name="T6" fmla="*/ 31 w 62"/>
                  <a:gd name="T7" fmla="*/ 15 h 78"/>
                  <a:gd name="T8" fmla="*/ 18 w 62"/>
                  <a:gd name="T9" fmla="*/ 15 h 78"/>
                  <a:gd name="T10" fmla="*/ 18 w 62"/>
                  <a:gd name="T11" fmla="*/ 39 h 78"/>
                  <a:gd name="T12" fmla="*/ 31 w 62"/>
                  <a:gd name="T13" fmla="*/ 39 h 78"/>
                  <a:gd name="T14" fmla="*/ 0 w 62"/>
                  <a:gd name="T15" fmla="*/ 8 h 78"/>
                  <a:gd name="T16" fmla="*/ 9 w 62"/>
                  <a:gd name="T17" fmla="*/ 0 h 78"/>
                  <a:gd name="T18" fmla="*/ 32 w 62"/>
                  <a:gd name="T19" fmla="*/ 0 h 78"/>
                  <a:gd name="T20" fmla="*/ 62 w 62"/>
                  <a:gd name="T21" fmla="*/ 27 h 78"/>
                  <a:gd name="T22" fmla="*/ 62 w 62"/>
                  <a:gd name="T23" fmla="*/ 27 h 78"/>
                  <a:gd name="T24" fmla="*/ 31 w 62"/>
                  <a:gd name="T25" fmla="*/ 54 h 78"/>
                  <a:gd name="T26" fmla="*/ 18 w 62"/>
                  <a:gd name="T27" fmla="*/ 54 h 78"/>
                  <a:gd name="T28" fmla="*/ 18 w 62"/>
                  <a:gd name="T29" fmla="*/ 70 h 78"/>
                  <a:gd name="T30" fmla="*/ 9 w 62"/>
                  <a:gd name="T31" fmla="*/ 78 h 78"/>
                  <a:gd name="T32" fmla="*/ 0 w 62"/>
                  <a:gd name="T33" fmla="*/ 70 h 78"/>
                  <a:gd name="T34" fmla="*/ 0 w 62"/>
                  <a:gd name="T35"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78">
                    <a:moveTo>
                      <a:pt x="31" y="39"/>
                    </a:moveTo>
                    <a:cubicBezTo>
                      <a:pt x="40" y="39"/>
                      <a:pt x="45" y="34"/>
                      <a:pt x="45" y="27"/>
                    </a:cubicBezTo>
                    <a:cubicBezTo>
                      <a:pt x="45" y="27"/>
                      <a:pt x="45" y="27"/>
                      <a:pt x="45" y="27"/>
                    </a:cubicBezTo>
                    <a:cubicBezTo>
                      <a:pt x="45" y="19"/>
                      <a:pt x="40" y="15"/>
                      <a:pt x="31" y="15"/>
                    </a:cubicBezTo>
                    <a:cubicBezTo>
                      <a:pt x="18" y="15"/>
                      <a:pt x="18" y="15"/>
                      <a:pt x="18" y="15"/>
                    </a:cubicBezTo>
                    <a:cubicBezTo>
                      <a:pt x="18" y="39"/>
                      <a:pt x="18" y="39"/>
                      <a:pt x="18" y="39"/>
                    </a:cubicBezTo>
                    <a:lnTo>
                      <a:pt x="31" y="39"/>
                    </a:lnTo>
                    <a:close/>
                    <a:moveTo>
                      <a:pt x="0" y="8"/>
                    </a:moveTo>
                    <a:cubicBezTo>
                      <a:pt x="0" y="3"/>
                      <a:pt x="4" y="0"/>
                      <a:pt x="9" y="0"/>
                    </a:cubicBezTo>
                    <a:cubicBezTo>
                      <a:pt x="32" y="0"/>
                      <a:pt x="32" y="0"/>
                      <a:pt x="32" y="0"/>
                    </a:cubicBezTo>
                    <a:cubicBezTo>
                      <a:pt x="51" y="0"/>
                      <a:pt x="62" y="11"/>
                      <a:pt x="62" y="27"/>
                    </a:cubicBezTo>
                    <a:cubicBezTo>
                      <a:pt x="62" y="27"/>
                      <a:pt x="62" y="27"/>
                      <a:pt x="62" y="27"/>
                    </a:cubicBezTo>
                    <a:cubicBezTo>
                      <a:pt x="62" y="45"/>
                      <a:pt x="48" y="54"/>
                      <a:pt x="31" y="54"/>
                    </a:cubicBezTo>
                    <a:cubicBezTo>
                      <a:pt x="18" y="54"/>
                      <a:pt x="18" y="54"/>
                      <a:pt x="18" y="54"/>
                    </a:cubicBezTo>
                    <a:cubicBezTo>
                      <a:pt x="18" y="70"/>
                      <a:pt x="18" y="70"/>
                      <a:pt x="18" y="70"/>
                    </a:cubicBezTo>
                    <a:cubicBezTo>
                      <a:pt x="18" y="75"/>
                      <a:pt x="14" y="78"/>
                      <a:pt x="9" y="78"/>
                    </a:cubicBezTo>
                    <a:cubicBezTo>
                      <a:pt x="4" y="78"/>
                      <a:pt x="0" y="75"/>
                      <a:pt x="0" y="70"/>
                    </a:cubicBezTo>
                    <a:lnTo>
                      <a:pt x="0" y="8"/>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97" name="Freeform 69"/>
              <p:cNvSpPr>
                <a:spLocks noEditPoints="1"/>
              </p:cNvSpPr>
              <p:nvPr/>
            </p:nvSpPr>
            <p:spPr bwMode="auto">
              <a:xfrm>
                <a:off x="9620282" y="6965884"/>
                <a:ext cx="92003" cy="92855"/>
              </a:xfrm>
              <a:custGeom>
                <a:avLst/>
                <a:gdLst>
                  <a:gd name="T0" fmla="*/ 49 w 77"/>
                  <a:gd name="T1" fmla="*/ 47 h 80"/>
                  <a:gd name="T2" fmla="*/ 39 w 77"/>
                  <a:gd name="T3" fmla="*/ 21 h 80"/>
                  <a:gd name="T4" fmla="*/ 28 w 77"/>
                  <a:gd name="T5" fmla="*/ 47 h 80"/>
                  <a:gd name="T6" fmla="*/ 49 w 77"/>
                  <a:gd name="T7" fmla="*/ 47 h 80"/>
                  <a:gd name="T8" fmla="*/ 1 w 77"/>
                  <a:gd name="T9" fmla="*/ 69 h 80"/>
                  <a:gd name="T10" fmla="*/ 28 w 77"/>
                  <a:gd name="T11" fmla="*/ 7 h 80"/>
                  <a:gd name="T12" fmla="*/ 38 w 77"/>
                  <a:gd name="T13" fmla="*/ 0 h 80"/>
                  <a:gd name="T14" fmla="*/ 39 w 77"/>
                  <a:gd name="T15" fmla="*/ 0 h 80"/>
                  <a:gd name="T16" fmla="*/ 49 w 77"/>
                  <a:gd name="T17" fmla="*/ 7 h 80"/>
                  <a:gd name="T18" fmla="*/ 77 w 77"/>
                  <a:gd name="T19" fmla="*/ 69 h 80"/>
                  <a:gd name="T20" fmla="*/ 77 w 77"/>
                  <a:gd name="T21" fmla="*/ 72 h 80"/>
                  <a:gd name="T22" fmla="*/ 69 w 77"/>
                  <a:gd name="T23" fmla="*/ 80 h 80"/>
                  <a:gd name="T24" fmla="*/ 61 w 77"/>
                  <a:gd name="T25" fmla="*/ 75 h 80"/>
                  <a:gd name="T26" fmla="*/ 56 w 77"/>
                  <a:gd name="T27" fmla="*/ 62 h 80"/>
                  <a:gd name="T28" fmla="*/ 21 w 77"/>
                  <a:gd name="T29" fmla="*/ 62 h 80"/>
                  <a:gd name="T30" fmla="*/ 16 w 77"/>
                  <a:gd name="T31" fmla="*/ 75 h 80"/>
                  <a:gd name="T32" fmla="*/ 8 w 77"/>
                  <a:gd name="T33" fmla="*/ 80 h 80"/>
                  <a:gd name="T34" fmla="*/ 0 w 77"/>
                  <a:gd name="T35" fmla="*/ 72 h 80"/>
                  <a:gd name="T36" fmla="*/ 1 w 77"/>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0">
                    <a:moveTo>
                      <a:pt x="49" y="47"/>
                    </a:moveTo>
                    <a:cubicBezTo>
                      <a:pt x="39" y="21"/>
                      <a:pt x="39" y="21"/>
                      <a:pt x="39" y="21"/>
                    </a:cubicBezTo>
                    <a:cubicBezTo>
                      <a:pt x="28" y="47"/>
                      <a:pt x="28" y="47"/>
                      <a:pt x="28" y="47"/>
                    </a:cubicBezTo>
                    <a:lnTo>
                      <a:pt x="49" y="47"/>
                    </a:lnTo>
                    <a:close/>
                    <a:moveTo>
                      <a:pt x="1" y="69"/>
                    </a:moveTo>
                    <a:cubicBezTo>
                      <a:pt x="28" y="7"/>
                      <a:pt x="28" y="7"/>
                      <a:pt x="28" y="7"/>
                    </a:cubicBezTo>
                    <a:cubicBezTo>
                      <a:pt x="30" y="3"/>
                      <a:pt x="34" y="0"/>
                      <a:pt x="38" y="0"/>
                    </a:cubicBezTo>
                    <a:cubicBezTo>
                      <a:pt x="39" y="0"/>
                      <a:pt x="39" y="0"/>
                      <a:pt x="39" y="0"/>
                    </a:cubicBezTo>
                    <a:cubicBezTo>
                      <a:pt x="44" y="0"/>
                      <a:pt x="47" y="3"/>
                      <a:pt x="49" y="7"/>
                    </a:cubicBezTo>
                    <a:cubicBezTo>
                      <a:pt x="77" y="69"/>
                      <a:pt x="77" y="69"/>
                      <a:pt x="77" y="69"/>
                    </a:cubicBezTo>
                    <a:cubicBezTo>
                      <a:pt x="77" y="70"/>
                      <a:pt x="77" y="71"/>
                      <a:pt x="77" y="72"/>
                    </a:cubicBezTo>
                    <a:cubicBezTo>
                      <a:pt x="77" y="77"/>
                      <a:pt x="74" y="80"/>
                      <a:pt x="69" y="80"/>
                    </a:cubicBezTo>
                    <a:cubicBezTo>
                      <a:pt x="65" y="80"/>
                      <a:pt x="63" y="78"/>
                      <a:pt x="61" y="75"/>
                    </a:cubicBezTo>
                    <a:cubicBezTo>
                      <a:pt x="56" y="62"/>
                      <a:pt x="56" y="62"/>
                      <a:pt x="56" y="62"/>
                    </a:cubicBezTo>
                    <a:cubicBezTo>
                      <a:pt x="21" y="62"/>
                      <a:pt x="21" y="62"/>
                      <a:pt x="21" y="62"/>
                    </a:cubicBezTo>
                    <a:cubicBezTo>
                      <a:pt x="16" y="75"/>
                      <a:pt x="16" y="75"/>
                      <a:pt x="16" y="75"/>
                    </a:cubicBezTo>
                    <a:cubicBezTo>
                      <a:pt x="14" y="78"/>
                      <a:pt x="12" y="80"/>
                      <a:pt x="8" y="80"/>
                    </a:cubicBezTo>
                    <a:cubicBezTo>
                      <a:pt x="4" y="80"/>
                      <a:pt x="0" y="77"/>
                      <a:pt x="0" y="72"/>
                    </a:cubicBezTo>
                    <a:cubicBezTo>
                      <a:pt x="0" y="71"/>
                      <a:pt x="1" y="70"/>
                      <a:pt x="1" y="69"/>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98" name="Freeform 70"/>
              <p:cNvSpPr>
                <a:spLocks noEditPoints="1"/>
              </p:cNvSpPr>
              <p:nvPr/>
            </p:nvSpPr>
            <p:spPr bwMode="auto">
              <a:xfrm>
                <a:off x="9729194" y="6968366"/>
                <a:ext cx="77581" cy="90372"/>
              </a:xfrm>
              <a:custGeom>
                <a:avLst/>
                <a:gdLst>
                  <a:gd name="T0" fmla="*/ 34 w 65"/>
                  <a:gd name="T1" fmla="*/ 38 h 78"/>
                  <a:gd name="T2" fmla="*/ 48 w 65"/>
                  <a:gd name="T3" fmla="*/ 27 h 78"/>
                  <a:gd name="T4" fmla="*/ 48 w 65"/>
                  <a:gd name="T5" fmla="*/ 26 h 78"/>
                  <a:gd name="T6" fmla="*/ 34 w 65"/>
                  <a:gd name="T7" fmla="*/ 15 h 78"/>
                  <a:gd name="T8" fmla="*/ 17 w 65"/>
                  <a:gd name="T9" fmla="*/ 15 h 78"/>
                  <a:gd name="T10" fmla="*/ 17 w 65"/>
                  <a:gd name="T11" fmla="*/ 38 h 78"/>
                  <a:gd name="T12" fmla="*/ 34 w 65"/>
                  <a:gd name="T13" fmla="*/ 38 h 78"/>
                  <a:gd name="T14" fmla="*/ 0 w 65"/>
                  <a:gd name="T15" fmla="*/ 8 h 78"/>
                  <a:gd name="T16" fmla="*/ 8 w 65"/>
                  <a:gd name="T17" fmla="*/ 0 h 78"/>
                  <a:gd name="T18" fmla="*/ 36 w 65"/>
                  <a:gd name="T19" fmla="*/ 0 h 78"/>
                  <a:gd name="T20" fmla="*/ 58 w 65"/>
                  <a:gd name="T21" fmla="*/ 8 h 78"/>
                  <a:gd name="T22" fmla="*/ 65 w 65"/>
                  <a:gd name="T23" fmla="*/ 25 h 78"/>
                  <a:gd name="T24" fmla="*/ 65 w 65"/>
                  <a:gd name="T25" fmla="*/ 26 h 78"/>
                  <a:gd name="T26" fmla="*/ 49 w 65"/>
                  <a:gd name="T27" fmla="*/ 49 h 78"/>
                  <a:gd name="T28" fmla="*/ 61 w 65"/>
                  <a:gd name="T29" fmla="*/ 64 h 78"/>
                  <a:gd name="T30" fmla="*/ 64 w 65"/>
                  <a:gd name="T31" fmla="*/ 70 h 78"/>
                  <a:gd name="T32" fmla="*/ 56 w 65"/>
                  <a:gd name="T33" fmla="*/ 78 h 78"/>
                  <a:gd name="T34" fmla="*/ 48 w 65"/>
                  <a:gd name="T35" fmla="*/ 74 h 78"/>
                  <a:gd name="T36" fmla="*/ 31 w 65"/>
                  <a:gd name="T37" fmla="*/ 53 h 78"/>
                  <a:gd name="T38" fmla="*/ 17 w 65"/>
                  <a:gd name="T39" fmla="*/ 53 h 78"/>
                  <a:gd name="T40" fmla="*/ 17 w 65"/>
                  <a:gd name="T41" fmla="*/ 70 h 78"/>
                  <a:gd name="T42" fmla="*/ 8 w 65"/>
                  <a:gd name="T43" fmla="*/ 78 h 78"/>
                  <a:gd name="T44" fmla="*/ 0 w 65"/>
                  <a:gd name="T45" fmla="*/ 70 h 78"/>
                  <a:gd name="T46" fmla="*/ 0 w 65"/>
                  <a:gd name="T47"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78">
                    <a:moveTo>
                      <a:pt x="34" y="38"/>
                    </a:moveTo>
                    <a:cubicBezTo>
                      <a:pt x="43" y="38"/>
                      <a:pt x="48" y="33"/>
                      <a:pt x="48" y="27"/>
                    </a:cubicBezTo>
                    <a:cubicBezTo>
                      <a:pt x="48" y="26"/>
                      <a:pt x="48" y="26"/>
                      <a:pt x="48" y="26"/>
                    </a:cubicBezTo>
                    <a:cubicBezTo>
                      <a:pt x="48" y="19"/>
                      <a:pt x="43" y="15"/>
                      <a:pt x="34" y="15"/>
                    </a:cubicBezTo>
                    <a:cubicBezTo>
                      <a:pt x="17" y="15"/>
                      <a:pt x="17" y="15"/>
                      <a:pt x="17" y="15"/>
                    </a:cubicBezTo>
                    <a:cubicBezTo>
                      <a:pt x="17" y="38"/>
                      <a:pt x="17" y="38"/>
                      <a:pt x="17" y="38"/>
                    </a:cubicBezTo>
                    <a:lnTo>
                      <a:pt x="34" y="38"/>
                    </a:lnTo>
                    <a:close/>
                    <a:moveTo>
                      <a:pt x="0" y="8"/>
                    </a:moveTo>
                    <a:cubicBezTo>
                      <a:pt x="0" y="3"/>
                      <a:pt x="4" y="0"/>
                      <a:pt x="8" y="0"/>
                    </a:cubicBezTo>
                    <a:cubicBezTo>
                      <a:pt x="36" y="0"/>
                      <a:pt x="36" y="0"/>
                      <a:pt x="36" y="0"/>
                    </a:cubicBezTo>
                    <a:cubicBezTo>
                      <a:pt x="46" y="0"/>
                      <a:pt x="53" y="2"/>
                      <a:pt x="58" y="8"/>
                    </a:cubicBezTo>
                    <a:cubicBezTo>
                      <a:pt x="63" y="12"/>
                      <a:pt x="65" y="18"/>
                      <a:pt x="65" y="25"/>
                    </a:cubicBezTo>
                    <a:cubicBezTo>
                      <a:pt x="65" y="26"/>
                      <a:pt x="65" y="26"/>
                      <a:pt x="65" y="26"/>
                    </a:cubicBezTo>
                    <a:cubicBezTo>
                      <a:pt x="65" y="38"/>
                      <a:pt x="59" y="46"/>
                      <a:pt x="49" y="49"/>
                    </a:cubicBezTo>
                    <a:cubicBezTo>
                      <a:pt x="61" y="64"/>
                      <a:pt x="61" y="64"/>
                      <a:pt x="61" y="64"/>
                    </a:cubicBezTo>
                    <a:cubicBezTo>
                      <a:pt x="63" y="66"/>
                      <a:pt x="64" y="68"/>
                      <a:pt x="64" y="70"/>
                    </a:cubicBezTo>
                    <a:cubicBezTo>
                      <a:pt x="64" y="75"/>
                      <a:pt x="60" y="78"/>
                      <a:pt x="56" y="78"/>
                    </a:cubicBezTo>
                    <a:cubicBezTo>
                      <a:pt x="52" y="78"/>
                      <a:pt x="50" y="77"/>
                      <a:pt x="48" y="74"/>
                    </a:cubicBezTo>
                    <a:cubicBezTo>
                      <a:pt x="31" y="53"/>
                      <a:pt x="31" y="53"/>
                      <a:pt x="31" y="53"/>
                    </a:cubicBezTo>
                    <a:cubicBezTo>
                      <a:pt x="17" y="53"/>
                      <a:pt x="17" y="53"/>
                      <a:pt x="17" y="53"/>
                    </a:cubicBezTo>
                    <a:cubicBezTo>
                      <a:pt x="17" y="70"/>
                      <a:pt x="17" y="70"/>
                      <a:pt x="17" y="70"/>
                    </a:cubicBezTo>
                    <a:cubicBezTo>
                      <a:pt x="17" y="75"/>
                      <a:pt x="13" y="78"/>
                      <a:pt x="8" y="78"/>
                    </a:cubicBezTo>
                    <a:cubicBezTo>
                      <a:pt x="4" y="78"/>
                      <a:pt x="0" y="75"/>
                      <a:pt x="0" y="70"/>
                    </a:cubicBezTo>
                    <a:lnTo>
                      <a:pt x="0" y="8"/>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99" name="Freeform 71"/>
              <p:cNvSpPr>
                <a:spLocks noEditPoints="1"/>
              </p:cNvSpPr>
              <p:nvPr/>
            </p:nvSpPr>
            <p:spPr bwMode="auto">
              <a:xfrm>
                <a:off x="9818710" y="6965884"/>
                <a:ext cx="92998" cy="92855"/>
              </a:xfrm>
              <a:custGeom>
                <a:avLst/>
                <a:gdLst>
                  <a:gd name="T0" fmla="*/ 50 w 78"/>
                  <a:gd name="T1" fmla="*/ 47 h 80"/>
                  <a:gd name="T2" fmla="*/ 39 w 78"/>
                  <a:gd name="T3" fmla="*/ 21 h 80"/>
                  <a:gd name="T4" fmla="*/ 28 w 78"/>
                  <a:gd name="T5" fmla="*/ 47 h 80"/>
                  <a:gd name="T6" fmla="*/ 50 w 78"/>
                  <a:gd name="T7" fmla="*/ 47 h 80"/>
                  <a:gd name="T8" fmla="*/ 1 w 78"/>
                  <a:gd name="T9" fmla="*/ 69 h 80"/>
                  <a:gd name="T10" fmla="*/ 28 w 78"/>
                  <a:gd name="T11" fmla="*/ 7 h 80"/>
                  <a:gd name="T12" fmla="*/ 38 w 78"/>
                  <a:gd name="T13" fmla="*/ 0 h 80"/>
                  <a:gd name="T14" fmla="*/ 39 w 78"/>
                  <a:gd name="T15" fmla="*/ 0 h 80"/>
                  <a:gd name="T16" fmla="*/ 49 w 78"/>
                  <a:gd name="T17" fmla="*/ 7 h 80"/>
                  <a:gd name="T18" fmla="*/ 77 w 78"/>
                  <a:gd name="T19" fmla="*/ 69 h 80"/>
                  <a:gd name="T20" fmla="*/ 78 w 78"/>
                  <a:gd name="T21" fmla="*/ 72 h 80"/>
                  <a:gd name="T22" fmla="*/ 69 w 78"/>
                  <a:gd name="T23" fmla="*/ 80 h 80"/>
                  <a:gd name="T24" fmla="*/ 61 w 78"/>
                  <a:gd name="T25" fmla="*/ 75 h 80"/>
                  <a:gd name="T26" fmla="*/ 56 w 78"/>
                  <a:gd name="T27" fmla="*/ 62 h 80"/>
                  <a:gd name="T28" fmla="*/ 22 w 78"/>
                  <a:gd name="T29" fmla="*/ 62 h 80"/>
                  <a:gd name="T30" fmla="*/ 16 w 78"/>
                  <a:gd name="T31" fmla="*/ 75 h 80"/>
                  <a:gd name="T32" fmla="*/ 8 w 78"/>
                  <a:gd name="T33" fmla="*/ 80 h 80"/>
                  <a:gd name="T34" fmla="*/ 0 w 78"/>
                  <a:gd name="T35" fmla="*/ 72 h 80"/>
                  <a:gd name="T36" fmla="*/ 1 w 78"/>
                  <a:gd name="T37" fmla="*/ 6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80">
                    <a:moveTo>
                      <a:pt x="50" y="47"/>
                    </a:moveTo>
                    <a:cubicBezTo>
                      <a:pt x="39" y="21"/>
                      <a:pt x="39" y="21"/>
                      <a:pt x="39" y="21"/>
                    </a:cubicBezTo>
                    <a:cubicBezTo>
                      <a:pt x="28" y="47"/>
                      <a:pt x="28" y="47"/>
                      <a:pt x="28" y="47"/>
                    </a:cubicBezTo>
                    <a:lnTo>
                      <a:pt x="50" y="47"/>
                    </a:lnTo>
                    <a:close/>
                    <a:moveTo>
                      <a:pt x="1" y="69"/>
                    </a:moveTo>
                    <a:cubicBezTo>
                      <a:pt x="28" y="7"/>
                      <a:pt x="28" y="7"/>
                      <a:pt x="28" y="7"/>
                    </a:cubicBezTo>
                    <a:cubicBezTo>
                      <a:pt x="30" y="3"/>
                      <a:pt x="34" y="0"/>
                      <a:pt x="38" y="0"/>
                    </a:cubicBezTo>
                    <a:cubicBezTo>
                      <a:pt x="39" y="0"/>
                      <a:pt x="39" y="0"/>
                      <a:pt x="39" y="0"/>
                    </a:cubicBezTo>
                    <a:cubicBezTo>
                      <a:pt x="44" y="0"/>
                      <a:pt x="48" y="3"/>
                      <a:pt x="49" y="7"/>
                    </a:cubicBezTo>
                    <a:cubicBezTo>
                      <a:pt x="77" y="69"/>
                      <a:pt x="77" y="69"/>
                      <a:pt x="77" y="69"/>
                    </a:cubicBezTo>
                    <a:cubicBezTo>
                      <a:pt x="77" y="70"/>
                      <a:pt x="78" y="71"/>
                      <a:pt x="78" y="72"/>
                    </a:cubicBezTo>
                    <a:cubicBezTo>
                      <a:pt x="78" y="77"/>
                      <a:pt x="74" y="80"/>
                      <a:pt x="69" y="80"/>
                    </a:cubicBezTo>
                    <a:cubicBezTo>
                      <a:pt x="65" y="80"/>
                      <a:pt x="63" y="78"/>
                      <a:pt x="61" y="75"/>
                    </a:cubicBezTo>
                    <a:cubicBezTo>
                      <a:pt x="56" y="62"/>
                      <a:pt x="56" y="62"/>
                      <a:pt x="56" y="62"/>
                    </a:cubicBezTo>
                    <a:cubicBezTo>
                      <a:pt x="22" y="62"/>
                      <a:pt x="22" y="62"/>
                      <a:pt x="22" y="62"/>
                    </a:cubicBezTo>
                    <a:cubicBezTo>
                      <a:pt x="16" y="75"/>
                      <a:pt x="16" y="75"/>
                      <a:pt x="16" y="75"/>
                    </a:cubicBezTo>
                    <a:cubicBezTo>
                      <a:pt x="15" y="78"/>
                      <a:pt x="12" y="80"/>
                      <a:pt x="8" y="80"/>
                    </a:cubicBezTo>
                    <a:cubicBezTo>
                      <a:pt x="4" y="80"/>
                      <a:pt x="0" y="77"/>
                      <a:pt x="0" y="72"/>
                    </a:cubicBezTo>
                    <a:cubicBezTo>
                      <a:pt x="0" y="71"/>
                      <a:pt x="1" y="70"/>
                      <a:pt x="1" y="69"/>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200" name="Freeform 72"/>
              <p:cNvSpPr>
                <a:spLocks/>
              </p:cNvSpPr>
              <p:nvPr/>
            </p:nvSpPr>
            <p:spPr bwMode="auto">
              <a:xfrm>
                <a:off x="9959948" y="6968366"/>
                <a:ext cx="78576" cy="90372"/>
              </a:xfrm>
              <a:custGeom>
                <a:avLst/>
                <a:gdLst>
                  <a:gd name="T0" fmla="*/ 25 w 66"/>
                  <a:gd name="T1" fmla="*/ 15 h 78"/>
                  <a:gd name="T2" fmla="*/ 8 w 66"/>
                  <a:gd name="T3" fmla="*/ 15 h 78"/>
                  <a:gd name="T4" fmla="*/ 0 w 66"/>
                  <a:gd name="T5" fmla="*/ 8 h 78"/>
                  <a:gd name="T6" fmla="*/ 8 w 66"/>
                  <a:gd name="T7" fmla="*/ 0 h 78"/>
                  <a:gd name="T8" fmla="*/ 58 w 66"/>
                  <a:gd name="T9" fmla="*/ 0 h 78"/>
                  <a:gd name="T10" fmla="*/ 66 w 66"/>
                  <a:gd name="T11" fmla="*/ 8 h 78"/>
                  <a:gd name="T12" fmla="*/ 58 w 66"/>
                  <a:gd name="T13" fmla="*/ 15 h 78"/>
                  <a:gd name="T14" fmla="*/ 42 w 66"/>
                  <a:gd name="T15" fmla="*/ 15 h 78"/>
                  <a:gd name="T16" fmla="*/ 42 w 66"/>
                  <a:gd name="T17" fmla="*/ 70 h 78"/>
                  <a:gd name="T18" fmla="*/ 33 w 66"/>
                  <a:gd name="T19" fmla="*/ 78 h 78"/>
                  <a:gd name="T20" fmla="*/ 25 w 66"/>
                  <a:gd name="T21" fmla="*/ 70 h 78"/>
                  <a:gd name="T22" fmla="*/ 25 w 66"/>
                  <a:gd name="T23"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78">
                    <a:moveTo>
                      <a:pt x="25" y="15"/>
                    </a:moveTo>
                    <a:cubicBezTo>
                      <a:pt x="8" y="15"/>
                      <a:pt x="8" y="15"/>
                      <a:pt x="8" y="15"/>
                    </a:cubicBezTo>
                    <a:cubicBezTo>
                      <a:pt x="4" y="15"/>
                      <a:pt x="0" y="12"/>
                      <a:pt x="0" y="8"/>
                    </a:cubicBezTo>
                    <a:cubicBezTo>
                      <a:pt x="0" y="3"/>
                      <a:pt x="4" y="0"/>
                      <a:pt x="8" y="0"/>
                    </a:cubicBezTo>
                    <a:cubicBezTo>
                      <a:pt x="58" y="0"/>
                      <a:pt x="58" y="0"/>
                      <a:pt x="58" y="0"/>
                    </a:cubicBezTo>
                    <a:cubicBezTo>
                      <a:pt x="63" y="0"/>
                      <a:pt x="66" y="3"/>
                      <a:pt x="66" y="8"/>
                    </a:cubicBezTo>
                    <a:cubicBezTo>
                      <a:pt x="66" y="12"/>
                      <a:pt x="63" y="15"/>
                      <a:pt x="58" y="15"/>
                    </a:cubicBezTo>
                    <a:cubicBezTo>
                      <a:pt x="42" y="15"/>
                      <a:pt x="42" y="15"/>
                      <a:pt x="42" y="15"/>
                    </a:cubicBezTo>
                    <a:cubicBezTo>
                      <a:pt x="42" y="70"/>
                      <a:pt x="42" y="70"/>
                      <a:pt x="42" y="70"/>
                    </a:cubicBezTo>
                    <a:cubicBezTo>
                      <a:pt x="42" y="75"/>
                      <a:pt x="38" y="78"/>
                      <a:pt x="33" y="78"/>
                    </a:cubicBezTo>
                    <a:cubicBezTo>
                      <a:pt x="28" y="78"/>
                      <a:pt x="25" y="75"/>
                      <a:pt x="25" y="70"/>
                    </a:cubicBezTo>
                    <a:lnTo>
                      <a:pt x="25" y="15"/>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201" name="Freeform 73"/>
              <p:cNvSpPr>
                <a:spLocks noEditPoints="1"/>
              </p:cNvSpPr>
              <p:nvPr/>
            </p:nvSpPr>
            <p:spPr bwMode="auto">
              <a:xfrm>
                <a:off x="10045983" y="6965884"/>
                <a:ext cx="98966"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5" y="65"/>
                      <a:pt x="65" y="54"/>
                      <a:pt x="65" y="41"/>
                    </a:cubicBezTo>
                    <a:moveTo>
                      <a:pt x="0" y="41"/>
                    </a:moveTo>
                    <a:cubicBezTo>
                      <a:pt x="0" y="41"/>
                      <a:pt x="0" y="41"/>
                      <a:pt x="0" y="41"/>
                    </a:cubicBezTo>
                    <a:cubicBezTo>
                      <a:pt x="0" y="19"/>
                      <a:pt x="17" y="0"/>
                      <a:pt x="42" y="0"/>
                    </a:cubicBezTo>
                    <a:cubicBezTo>
                      <a:pt x="66" y="0"/>
                      <a:pt x="83" y="18"/>
                      <a:pt x="83" y="40"/>
                    </a:cubicBezTo>
                    <a:cubicBezTo>
                      <a:pt x="83" y="41"/>
                      <a:pt x="83" y="41"/>
                      <a:pt x="83" y="41"/>
                    </a:cubicBezTo>
                    <a:cubicBezTo>
                      <a:pt x="83" y="63"/>
                      <a:pt x="65" y="81"/>
                      <a:pt x="41" y="81"/>
                    </a:cubicBezTo>
                    <a:cubicBezTo>
                      <a:pt x="17" y="81"/>
                      <a:pt x="0" y="63"/>
                      <a:pt x="0" y="41"/>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202" name="Freeform 74"/>
              <p:cNvSpPr>
                <a:spLocks noEditPoints="1"/>
              </p:cNvSpPr>
              <p:nvPr/>
            </p:nvSpPr>
            <p:spPr bwMode="auto">
              <a:xfrm>
                <a:off x="10162853" y="6968366"/>
                <a:ext cx="86036" cy="90372"/>
              </a:xfrm>
              <a:custGeom>
                <a:avLst/>
                <a:gdLst>
                  <a:gd name="T0" fmla="*/ 31 w 72"/>
                  <a:gd name="T1" fmla="*/ 62 h 78"/>
                  <a:gd name="T2" fmla="*/ 54 w 72"/>
                  <a:gd name="T3" fmla="*/ 39 h 78"/>
                  <a:gd name="T4" fmla="*/ 54 w 72"/>
                  <a:gd name="T5" fmla="*/ 39 h 78"/>
                  <a:gd name="T6" fmla="*/ 31 w 72"/>
                  <a:gd name="T7" fmla="*/ 15 h 78"/>
                  <a:gd name="T8" fmla="*/ 17 w 72"/>
                  <a:gd name="T9" fmla="*/ 15 h 78"/>
                  <a:gd name="T10" fmla="*/ 17 w 72"/>
                  <a:gd name="T11" fmla="*/ 62 h 78"/>
                  <a:gd name="T12" fmla="*/ 31 w 72"/>
                  <a:gd name="T13" fmla="*/ 62 h 78"/>
                  <a:gd name="T14" fmla="*/ 0 w 72"/>
                  <a:gd name="T15" fmla="*/ 8 h 78"/>
                  <a:gd name="T16" fmla="*/ 9 w 72"/>
                  <a:gd name="T17" fmla="*/ 0 h 78"/>
                  <a:gd name="T18" fmla="*/ 31 w 72"/>
                  <a:gd name="T19" fmla="*/ 0 h 78"/>
                  <a:gd name="T20" fmla="*/ 72 w 72"/>
                  <a:gd name="T21" fmla="*/ 38 h 78"/>
                  <a:gd name="T22" fmla="*/ 72 w 72"/>
                  <a:gd name="T23" fmla="*/ 39 h 78"/>
                  <a:gd name="T24" fmla="*/ 31 w 72"/>
                  <a:gd name="T25" fmla="*/ 78 h 78"/>
                  <a:gd name="T26" fmla="*/ 9 w 72"/>
                  <a:gd name="T27" fmla="*/ 78 h 78"/>
                  <a:gd name="T28" fmla="*/ 0 w 72"/>
                  <a:gd name="T29" fmla="*/ 69 h 78"/>
                  <a:gd name="T30" fmla="*/ 0 w 72"/>
                  <a:gd name="T31" fmla="*/ 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8">
                    <a:moveTo>
                      <a:pt x="31" y="62"/>
                    </a:moveTo>
                    <a:cubicBezTo>
                      <a:pt x="45" y="62"/>
                      <a:pt x="54" y="53"/>
                      <a:pt x="54" y="39"/>
                    </a:cubicBezTo>
                    <a:cubicBezTo>
                      <a:pt x="54" y="39"/>
                      <a:pt x="54" y="39"/>
                      <a:pt x="54" y="39"/>
                    </a:cubicBezTo>
                    <a:cubicBezTo>
                      <a:pt x="54" y="25"/>
                      <a:pt x="45" y="15"/>
                      <a:pt x="31" y="15"/>
                    </a:cubicBezTo>
                    <a:cubicBezTo>
                      <a:pt x="17" y="15"/>
                      <a:pt x="17" y="15"/>
                      <a:pt x="17" y="15"/>
                    </a:cubicBezTo>
                    <a:cubicBezTo>
                      <a:pt x="17" y="62"/>
                      <a:pt x="17" y="62"/>
                      <a:pt x="17" y="62"/>
                    </a:cubicBezTo>
                    <a:lnTo>
                      <a:pt x="31" y="62"/>
                    </a:lnTo>
                    <a:close/>
                    <a:moveTo>
                      <a:pt x="0" y="8"/>
                    </a:moveTo>
                    <a:cubicBezTo>
                      <a:pt x="0" y="3"/>
                      <a:pt x="4" y="0"/>
                      <a:pt x="9" y="0"/>
                    </a:cubicBezTo>
                    <a:cubicBezTo>
                      <a:pt x="31" y="0"/>
                      <a:pt x="31" y="0"/>
                      <a:pt x="31" y="0"/>
                    </a:cubicBezTo>
                    <a:cubicBezTo>
                      <a:pt x="55" y="0"/>
                      <a:pt x="72" y="17"/>
                      <a:pt x="72" y="38"/>
                    </a:cubicBezTo>
                    <a:cubicBezTo>
                      <a:pt x="72" y="39"/>
                      <a:pt x="72" y="39"/>
                      <a:pt x="72" y="39"/>
                    </a:cubicBezTo>
                    <a:cubicBezTo>
                      <a:pt x="72" y="61"/>
                      <a:pt x="55" y="78"/>
                      <a:pt x="31" y="78"/>
                    </a:cubicBezTo>
                    <a:cubicBezTo>
                      <a:pt x="9" y="78"/>
                      <a:pt x="9" y="78"/>
                      <a:pt x="9" y="78"/>
                    </a:cubicBezTo>
                    <a:cubicBezTo>
                      <a:pt x="4" y="78"/>
                      <a:pt x="0" y="74"/>
                      <a:pt x="0" y="69"/>
                    </a:cubicBezTo>
                    <a:lnTo>
                      <a:pt x="0" y="8"/>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203" name="Freeform 75"/>
              <p:cNvSpPr>
                <a:spLocks noEditPoints="1"/>
              </p:cNvSpPr>
              <p:nvPr/>
            </p:nvSpPr>
            <p:spPr bwMode="auto">
              <a:xfrm>
                <a:off x="10263310" y="6965884"/>
                <a:ext cx="99463" cy="93848"/>
              </a:xfrm>
              <a:custGeom>
                <a:avLst/>
                <a:gdLst>
                  <a:gd name="T0" fmla="*/ 65 w 83"/>
                  <a:gd name="T1" fmla="*/ 41 h 81"/>
                  <a:gd name="T2" fmla="*/ 65 w 83"/>
                  <a:gd name="T3" fmla="*/ 41 h 81"/>
                  <a:gd name="T4" fmla="*/ 41 w 83"/>
                  <a:gd name="T5" fmla="*/ 16 h 81"/>
                  <a:gd name="T6" fmla="*/ 18 w 83"/>
                  <a:gd name="T7" fmla="*/ 40 h 81"/>
                  <a:gd name="T8" fmla="*/ 18 w 83"/>
                  <a:gd name="T9" fmla="*/ 41 h 81"/>
                  <a:gd name="T10" fmla="*/ 42 w 83"/>
                  <a:gd name="T11" fmla="*/ 65 h 81"/>
                  <a:gd name="T12" fmla="*/ 65 w 83"/>
                  <a:gd name="T13" fmla="*/ 41 h 81"/>
                  <a:gd name="T14" fmla="*/ 0 w 83"/>
                  <a:gd name="T15" fmla="*/ 41 h 81"/>
                  <a:gd name="T16" fmla="*/ 0 w 83"/>
                  <a:gd name="T17" fmla="*/ 41 h 81"/>
                  <a:gd name="T18" fmla="*/ 42 w 83"/>
                  <a:gd name="T19" fmla="*/ 0 h 81"/>
                  <a:gd name="T20" fmla="*/ 83 w 83"/>
                  <a:gd name="T21" fmla="*/ 40 h 81"/>
                  <a:gd name="T22" fmla="*/ 83 w 83"/>
                  <a:gd name="T23" fmla="*/ 41 h 81"/>
                  <a:gd name="T24" fmla="*/ 41 w 83"/>
                  <a:gd name="T25" fmla="*/ 81 h 81"/>
                  <a:gd name="T26" fmla="*/ 0 w 83"/>
                  <a:gd name="T27"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81">
                    <a:moveTo>
                      <a:pt x="65" y="41"/>
                    </a:moveTo>
                    <a:cubicBezTo>
                      <a:pt x="65" y="41"/>
                      <a:pt x="65" y="41"/>
                      <a:pt x="65" y="41"/>
                    </a:cubicBezTo>
                    <a:cubicBezTo>
                      <a:pt x="65" y="27"/>
                      <a:pt x="55" y="16"/>
                      <a:pt x="41" y="16"/>
                    </a:cubicBezTo>
                    <a:cubicBezTo>
                      <a:pt x="28" y="16"/>
                      <a:pt x="18" y="27"/>
                      <a:pt x="18" y="40"/>
                    </a:cubicBezTo>
                    <a:cubicBezTo>
                      <a:pt x="18" y="41"/>
                      <a:pt x="18" y="41"/>
                      <a:pt x="18" y="41"/>
                    </a:cubicBezTo>
                    <a:cubicBezTo>
                      <a:pt x="18" y="54"/>
                      <a:pt x="28" y="65"/>
                      <a:pt x="42" y="65"/>
                    </a:cubicBezTo>
                    <a:cubicBezTo>
                      <a:pt x="56" y="65"/>
                      <a:pt x="65" y="54"/>
                      <a:pt x="65" y="41"/>
                    </a:cubicBezTo>
                    <a:moveTo>
                      <a:pt x="0" y="41"/>
                    </a:moveTo>
                    <a:cubicBezTo>
                      <a:pt x="0" y="41"/>
                      <a:pt x="0" y="41"/>
                      <a:pt x="0" y="41"/>
                    </a:cubicBezTo>
                    <a:cubicBezTo>
                      <a:pt x="0" y="19"/>
                      <a:pt x="18" y="0"/>
                      <a:pt x="42" y="0"/>
                    </a:cubicBezTo>
                    <a:cubicBezTo>
                      <a:pt x="66" y="0"/>
                      <a:pt x="83" y="18"/>
                      <a:pt x="83" y="40"/>
                    </a:cubicBezTo>
                    <a:cubicBezTo>
                      <a:pt x="83" y="41"/>
                      <a:pt x="83" y="41"/>
                      <a:pt x="83" y="41"/>
                    </a:cubicBezTo>
                    <a:cubicBezTo>
                      <a:pt x="83" y="63"/>
                      <a:pt x="66" y="81"/>
                      <a:pt x="41" y="81"/>
                    </a:cubicBezTo>
                    <a:cubicBezTo>
                      <a:pt x="17" y="81"/>
                      <a:pt x="0" y="63"/>
                      <a:pt x="0" y="41"/>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204" name="Freeform 76"/>
              <p:cNvSpPr>
                <a:spLocks/>
              </p:cNvSpPr>
              <p:nvPr/>
            </p:nvSpPr>
            <p:spPr bwMode="auto">
              <a:xfrm>
                <a:off x="10374709" y="6966877"/>
                <a:ext cx="72608" cy="92855"/>
              </a:xfrm>
              <a:custGeom>
                <a:avLst/>
                <a:gdLst>
                  <a:gd name="T0" fmla="*/ 3 w 61"/>
                  <a:gd name="T1" fmla="*/ 71 h 80"/>
                  <a:gd name="T2" fmla="*/ 0 w 61"/>
                  <a:gd name="T3" fmla="*/ 64 h 80"/>
                  <a:gd name="T4" fmla="*/ 8 w 61"/>
                  <a:gd name="T5" fmla="*/ 56 h 80"/>
                  <a:gd name="T6" fmla="*/ 13 w 61"/>
                  <a:gd name="T7" fmla="*/ 58 h 80"/>
                  <a:gd name="T8" fmla="*/ 33 w 61"/>
                  <a:gd name="T9" fmla="*/ 65 h 80"/>
                  <a:gd name="T10" fmla="*/ 44 w 61"/>
                  <a:gd name="T11" fmla="*/ 57 h 80"/>
                  <a:gd name="T12" fmla="*/ 44 w 61"/>
                  <a:gd name="T13" fmla="*/ 57 h 80"/>
                  <a:gd name="T14" fmla="*/ 28 w 61"/>
                  <a:gd name="T15" fmla="*/ 47 h 80"/>
                  <a:gd name="T16" fmla="*/ 3 w 61"/>
                  <a:gd name="T17" fmla="*/ 23 h 80"/>
                  <a:gd name="T18" fmla="*/ 3 w 61"/>
                  <a:gd name="T19" fmla="*/ 23 h 80"/>
                  <a:gd name="T20" fmla="*/ 30 w 61"/>
                  <a:gd name="T21" fmla="*/ 0 h 80"/>
                  <a:gd name="T22" fmla="*/ 55 w 61"/>
                  <a:gd name="T23" fmla="*/ 6 h 80"/>
                  <a:gd name="T24" fmla="*/ 58 w 61"/>
                  <a:gd name="T25" fmla="*/ 13 h 80"/>
                  <a:gd name="T26" fmla="*/ 50 w 61"/>
                  <a:gd name="T27" fmla="*/ 21 h 80"/>
                  <a:gd name="T28" fmla="*/ 46 w 61"/>
                  <a:gd name="T29" fmla="*/ 20 h 80"/>
                  <a:gd name="T30" fmla="*/ 30 w 61"/>
                  <a:gd name="T31" fmla="*/ 15 h 80"/>
                  <a:gd name="T32" fmla="*/ 20 w 61"/>
                  <a:gd name="T33" fmla="*/ 22 h 80"/>
                  <a:gd name="T34" fmla="*/ 20 w 61"/>
                  <a:gd name="T35" fmla="*/ 22 h 80"/>
                  <a:gd name="T36" fmla="*/ 36 w 61"/>
                  <a:gd name="T37" fmla="*/ 32 h 80"/>
                  <a:gd name="T38" fmla="*/ 61 w 61"/>
                  <a:gd name="T39" fmla="*/ 55 h 80"/>
                  <a:gd name="T40" fmla="*/ 61 w 61"/>
                  <a:gd name="T41" fmla="*/ 56 h 80"/>
                  <a:gd name="T42" fmla="*/ 33 w 61"/>
                  <a:gd name="T43" fmla="*/ 80 h 80"/>
                  <a:gd name="T44" fmla="*/ 3 w 61"/>
                  <a:gd name="T45"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80">
                    <a:moveTo>
                      <a:pt x="3" y="71"/>
                    </a:moveTo>
                    <a:cubicBezTo>
                      <a:pt x="1" y="69"/>
                      <a:pt x="0" y="67"/>
                      <a:pt x="0" y="64"/>
                    </a:cubicBezTo>
                    <a:cubicBezTo>
                      <a:pt x="0" y="60"/>
                      <a:pt x="4" y="56"/>
                      <a:pt x="8" y="56"/>
                    </a:cubicBezTo>
                    <a:cubicBezTo>
                      <a:pt x="10" y="56"/>
                      <a:pt x="12" y="57"/>
                      <a:pt x="13" y="58"/>
                    </a:cubicBezTo>
                    <a:cubicBezTo>
                      <a:pt x="19" y="62"/>
                      <a:pt x="25" y="65"/>
                      <a:pt x="33" y="65"/>
                    </a:cubicBezTo>
                    <a:cubicBezTo>
                      <a:pt x="40" y="65"/>
                      <a:pt x="44" y="62"/>
                      <a:pt x="44" y="57"/>
                    </a:cubicBezTo>
                    <a:cubicBezTo>
                      <a:pt x="44" y="57"/>
                      <a:pt x="44" y="57"/>
                      <a:pt x="44" y="57"/>
                    </a:cubicBezTo>
                    <a:cubicBezTo>
                      <a:pt x="44" y="53"/>
                      <a:pt x="41" y="51"/>
                      <a:pt x="28" y="47"/>
                    </a:cubicBezTo>
                    <a:cubicBezTo>
                      <a:pt x="13" y="43"/>
                      <a:pt x="3" y="39"/>
                      <a:pt x="3" y="23"/>
                    </a:cubicBezTo>
                    <a:cubicBezTo>
                      <a:pt x="3" y="23"/>
                      <a:pt x="3" y="23"/>
                      <a:pt x="3" y="23"/>
                    </a:cubicBezTo>
                    <a:cubicBezTo>
                      <a:pt x="3" y="9"/>
                      <a:pt x="14" y="0"/>
                      <a:pt x="30" y="0"/>
                    </a:cubicBezTo>
                    <a:cubicBezTo>
                      <a:pt x="39" y="0"/>
                      <a:pt x="48" y="2"/>
                      <a:pt x="55" y="6"/>
                    </a:cubicBezTo>
                    <a:cubicBezTo>
                      <a:pt x="57" y="8"/>
                      <a:pt x="58" y="10"/>
                      <a:pt x="58" y="13"/>
                    </a:cubicBezTo>
                    <a:cubicBezTo>
                      <a:pt x="58" y="18"/>
                      <a:pt x="55" y="21"/>
                      <a:pt x="50" y="21"/>
                    </a:cubicBezTo>
                    <a:cubicBezTo>
                      <a:pt x="49" y="21"/>
                      <a:pt x="47" y="21"/>
                      <a:pt x="46" y="20"/>
                    </a:cubicBezTo>
                    <a:cubicBezTo>
                      <a:pt x="40" y="17"/>
                      <a:pt x="35" y="15"/>
                      <a:pt x="30" y="15"/>
                    </a:cubicBezTo>
                    <a:cubicBezTo>
                      <a:pt x="23" y="15"/>
                      <a:pt x="20" y="18"/>
                      <a:pt x="20" y="22"/>
                    </a:cubicBezTo>
                    <a:cubicBezTo>
                      <a:pt x="20" y="22"/>
                      <a:pt x="20" y="22"/>
                      <a:pt x="20" y="22"/>
                    </a:cubicBezTo>
                    <a:cubicBezTo>
                      <a:pt x="20" y="27"/>
                      <a:pt x="23" y="29"/>
                      <a:pt x="36" y="32"/>
                    </a:cubicBezTo>
                    <a:cubicBezTo>
                      <a:pt x="52" y="36"/>
                      <a:pt x="61" y="42"/>
                      <a:pt x="61" y="55"/>
                    </a:cubicBezTo>
                    <a:cubicBezTo>
                      <a:pt x="61" y="56"/>
                      <a:pt x="61" y="56"/>
                      <a:pt x="61" y="56"/>
                    </a:cubicBezTo>
                    <a:cubicBezTo>
                      <a:pt x="61" y="71"/>
                      <a:pt x="49" y="80"/>
                      <a:pt x="33" y="80"/>
                    </a:cubicBezTo>
                    <a:cubicBezTo>
                      <a:pt x="22" y="80"/>
                      <a:pt x="12" y="77"/>
                      <a:pt x="3" y="71"/>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grpSp>
        <p:grpSp>
          <p:nvGrpSpPr>
            <p:cNvPr id="167" name="Group 58"/>
            <p:cNvGrpSpPr/>
            <p:nvPr/>
          </p:nvGrpSpPr>
          <p:grpSpPr>
            <a:xfrm>
              <a:off x="8826912" y="6414215"/>
              <a:ext cx="569426" cy="644524"/>
              <a:chOff x="8656485" y="6414215"/>
              <a:chExt cx="569426" cy="644524"/>
            </a:xfrm>
          </p:grpSpPr>
          <p:sp>
            <p:nvSpPr>
              <p:cNvPr id="168" name="Freeform 77"/>
              <p:cNvSpPr>
                <a:spLocks/>
              </p:cNvSpPr>
              <p:nvPr/>
            </p:nvSpPr>
            <p:spPr bwMode="auto">
              <a:xfrm>
                <a:off x="8767883" y="6761801"/>
                <a:ext cx="33320" cy="25821"/>
              </a:xfrm>
              <a:custGeom>
                <a:avLst/>
                <a:gdLst>
                  <a:gd name="T0" fmla="*/ 15 w 28"/>
                  <a:gd name="T1" fmla="*/ 20 h 22"/>
                  <a:gd name="T2" fmla="*/ 22 w 28"/>
                  <a:gd name="T3" fmla="*/ 16 h 22"/>
                  <a:gd name="T4" fmla="*/ 28 w 28"/>
                  <a:gd name="T5" fmla="*/ 4 h 22"/>
                  <a:gd name="T6" fmla="*/ 28 w 28"/>
                  <a:gd name="T7" fmla="*/ 2 h 22"/>
                  <a:gd name="T8" fmla="*/ 17 w 28"/>
                  <a:gd name="T9" fmla="*/ 8 h 22"/>
                  <a:gd name="T10" fmla="*/ 7 w 28"/>
                  <a:gd name="T11" fmla="*/ 1 h 22"/>
                  <a:gd name="T12" fmla="*/ 9 w 28"/>
                  <a:gd name="T13" fmla="*/ 12 h 22"/>
                  <a:gd name="T14" fmla="*/ 0 w 28"/>
                  <a:gd name="T15" fmla="*/ 19 h 22"/>
                  <a:gd name="T16" fmla="*/ 1 w 28"/>
                  <a:gd name="T17" fmla="*/ 20 h 22"/>
                  <a:gd name="T18" fmla="*/ 15 w 28"/>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2">
                    <a:moveTo>
                      <a:pt x="15" y="20"/>
                    </a:moveTo>
                    <a:cubicBezTo>
                      <a:pt x="16" y="22"/>
                      <a:pt x="23" y="17"/>
                      <a:pt x="22" y="16"/>
                    </a:cubicBezTo>
                    <a:cubicBezTo>
                      <a:pt x="20" y="13"/>
                      <a:pt x="21" y="5"/>
                      <a:pt x="28" y="4"/>
                    </a:cubicBezTo>
                    <a:cubicBezTo>
                      <a:pt x="28" y="2"/>
                      <a:pt x="28" y="2"/>
                      <a:pt x="28" y="2"/>
                    </a:cubicBezTo>
                    <a:cubicBezTo>
                      <a:pt x="28" y="2"/>
                      <a:pt x="18" y="2"/>
                      <a:pt x="17" y="8"/>
                    </a:cubicBezTo>
                    <a:cubicBezTo>
                      <a:pt x="17" y="8"/>
                      <a:pt x="9" y="0"/>
                      <a:pt x="7" y="1"/>
                    </a:cubicBezTo>
                    <a:cubicBezTo>
                      <a:pt x="6" y="2"/>
                      <a:pt x="9" y="12"/>
                      <a:pt x="9" y="12"/>
                    </a:cubicBezTo>
                    <a:cubicBezTo>
                      <a:pt x="3" y="10"/>
                      <a:pt x="0" y="19"/>
                      <a:pt x="0" y="19"/>
                    </a:cubicBezTo>
                    <a:cubicBezTo>
                      <a:pt x="1" y="20"/>
                      <a:pt x="1" y="20"/>
                      <a:pt x="1" y="20"/>
                    </a:cubicBezTo>
                    <a:cubicBezTo>
                      <a:pt x="5" y="15"/>
                      <a:pt x="13" y="17"/>
                      <a:pt x="15" y="20"/>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69" name="Freeform 78"/>
              <p:cNvSpPr>
                <a:spLocks/>
              </p:cNvSpPr>
              <p:nvPr/>
            </p:nvSpPr>
            <p:spPr bwMode="auto">
              <a:xfrm>
                <a:off x="8864860" y="6847704"/>
                <a:ext cx="30834" cy="33766"/>
              </a:xfrm>
              <a:custGeom>
                <a:avLst/>
                <a:gdLst>
                  <a:gd name="T0" fmla="*/ 8 w 26"/>
                  <a:gd name="T1" fmla="*/ 8 h 29"/>
                  <a:gd name="T2" fmla="*/ 1 w 26"/>
                  <a:gd name="T3" fmla="*/ 29 h 29"/>
                  <a:gd name="T4" fmla="*/ 19 w 26"/>
                  <a:gd name="T5" fmla="*/ 20 h 29"/>
                  <a:gd name="T6" fmla="*/ 26 w 26"/>
                  <a:gd name="T7" fmla="*/ 0 h 29"/>
                  <a:gd name="T8" fmla="*/ 8 w 26"/>
                  <a:gd name="T9" fmla="*/ 8 h 29"/>
                </a:gdLst>
                <a:ahLst/>
                <a:cxnLst>
                  <a:cxn ang="0">
                    <a:pos x="T0" y="T1"/>
                  </a:cxn>
                  <a:cxn ang="0">
                    <a:pos x="T2" y="T3"/>
                  </a:cxn>
                  <a:cxn ang="0">
                    <a:pos x="T4" y="T5"/>
                  </a:cxn>
                  <a:cxn ang="0">
                    <a:pos x="T6" y="T7"/>
                  </a:cxn>
                  <a:cxn ang="0">
                    <a:pos x="T8" y="T9"/>
                  </a:cxn>
                </a:cxnLst>
                <a:rect l="0" t="0" r="r" b="b"/>
                <a:pathLst>
                  <a:path w="26" h="29">
                    <a:moveTo>
                      <a:pt x="8" y="8"/>
                    </a:moveTo>
                    <a:cubicBezTo>
                      <a:pt x="3" y="14"/>
                      <a:pt x="0" y="22"/>
                      <a:pt x="1" y="29"/>
                    </a:cubicBezTo>
                    <a:cubicBezTo>
                      <a:pt x="8" y="29"/>
                      <a:pt x="14" y="26"/>
                      <a:pt x="19" y="20"/>
                    </a:cubicBezTo>
                    <a:cubicBezTo>
                      <a:pt x="25" y="14"/>
                      <a:pt x="26" y="7"/>
                      <a:pt x="26" y="0"/>
                    </a:cubicBezTo>
                    <a:cubicBezTo>
                      <a:pt x="20" y="0"/>
                      <a:pt x="13" y="3"/>
                      <a:pt x="8" y="8"/>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70" name="Freeform 79"/>
              <p:cNvSpPr>
                <a:spLocks/>
              </p:cNvSpPr>
              <p:nvPr/>
            </p:nvSpPr>
            <p:spPr bwMode="auto">
              <a:xfrm>
                <a:off x="9082186" y="6761801"/>
                <a:ext cx="32325" cy="25821"/>
              </a:xfrm>
              <a:custGeom>
                <a:avLst/>
                <a:gdLst>
                  <a:gd name="T0" fmla="*/ 18 w 27"/>
                  <a:gd name="T1" fmla="*/ 12 h 22"/>
                  <a:gd name="T2" fmla="*/ 20 w 27"/>
                  <a:gd name="T3" fmla="*/ 1 h 22"/>
                  <a:gd name="T4" fmla="*/ 11 w 27"/>
                  <a:gd name="T5" fmla="*/ 8 h 22"/>
                  <a:gd name="T6" fmla="*/ 0 w 27"/>
                  <a:gd name="T7" fmla="*/ 2 h 22"/>
                  <a:gd name="T8" fmla="*/ 0 w 27"/>
                  <a:gd name="T9" fmla="*/ 4 h 22"/>
                  <a:gd name="T10" fmla="*/ 5 w 27"/>
                  <a:gd name="T11" fmla="*/ 16 h 22"/>
                  <a:gd name="T12" fmla="*/ 12 w 27"/>
                  <a:gd name="T13" fmla="*/ 20 h 22"/>
                  <a:gd name="T14" fmla="*/ 26 w 27"/>
                  <a:gd name="T15" fmla="*/ 20 h 22"/>
                  <a:gd name="T16" fmla="*/ 27 w 27"/>
                  <a:gd name="T17" fmla="*/ 19 h 22"/>
                  <a:gd name="T18" fmla="*/ 18 w 27"/>
                  <a:gd name="T1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2">
                    <a:moveTo>
                      <a:pt x="18" y="12"/>
                    </a:moveTo>
                    <a:cubicBezTo>
                      <a:pt x="18" y="12"/>
                      <a:pt x="21" y="2"/>
                      <a:pt x="20" y="1"/>
                    </a:cubicBezTo>
                    <a:cubicBezTo>
                      <a:pt x="18" y="0"/>
                      <a:pt x="11" y="8"/>
                      <a:pt x="11" y="8"/>
                    </a:cubicBezTo>
                    <a:cubicBezTo>
                      <a:pt x="9" y="2"/>
                      <a:pt x="0" y="2"/>
                      <a:pt x="0" y="2"/>
                    </a:cubicBezTo>
                    <a:cubicBezTo>
                      <a:pt x="0" y="4"/>
                      <a:pt x="0" y="4"/>
                      <a:pt x="0" y="4"/>
                    </a:cubicBezTo>
                    <a:cubicBezTo>
                      <a:pt x="6" y="5"/>
                      <a:pt x="7" y="13"/>
                      <a:pt x="5" y="16"/>
                    </a:cubicBezTo>
                    <a:cubicBezTo>
                      <a:pt x="4" y="17"/>
                      <a:pt x="11" y="22"/>
                      <a:pt x="12" y="20"/>
                    </a:cubicBezTo>
                    <a:cubicBezTo>
                      <a:pt x="14" y="17"/>
                      <a:pt x="22" y="15"/>
                      <a:pt x="26" y="20"/>
                    </a:cubicBezTo>
                    <a:cubicBezTo>
                      <a:pt x="27" y="19"/>
                      <a:pt x="27" y="19"/>
                      <a:pt x="27" y="19"/>
                    </a:cubicBezTo>
                    <a:cubicBezTo>
                      <a:pt x="27" y="19"/>
                      <a:pt x="24" y="10"/>
                      <a:pt x="18" y="12"/>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71" name="Freeform 80"/>
              <p:cNvSpPr>
                <a:spLocks/>
              </p:cNvSpPr>
              <p:nvPr/>
            </p:nvSpPr>
            <p:spPr bwMode="auto">
              <a:xfrm>
                <a:off x="8986702" y="6847704"/>
                <a:ext cx="30834" cy="33766"/>
              </a:xfrm>
              <a:custGeom>
                <a:avLst/>
                <a:gdLst>
                  <a:gd name="T0" fmla="*/ 18 w 26"/>
                  <a:gd name="T1" fmla="*/ 8 h 29"/>
                  <a:gd name="T2" fmla="*/ 0 w 26"/>
                  <a:gd name="T3" fmla="*/ 0 h 29"/>
                  <a:gd name="T4" fmla="*/ 7 w 26"/>
                  <a:gd name="T5" fmla="*/ 20 h 29"/>
                  <a:gd name="T6" fmla="*/ 25 w 26"/>
                  <a:gd name="T7" fmla="*/ 29 h 29"/>
                  <a:gd name="T8" fmla="*/ 18 w 26"/>
                  <a:gd name="T9" fmla="*/ 8 h 29"/>
                </a:gdLst>
                <a:ahLst/>
                <a:cxnLst>
                  <a:cxn ang="0">
                    <a:pos x="T0" y="T1"/>
                  </a:cxn>
                  <a:cxn ang="0">
                    <a:pos x="T2" y="T3"/>
                  </a:cxn>
                  <a:cxn ang="0">
                    <a:pos x="T4" y="T5"/>
                  </a:cxn>
                  <a:cxn ang="0">
                    <a:pos x="T6" y="T7"/>
                  </a:cxn>
                  <a:cxn ang="0">
                    <a:pos x="T8" y="T9"/>
                  </a:cxn>
                </a:cxnLst>
                <a:rect l="0" t="0" r="r" b="b"/>
                <a:pathLst>
                  <a:path w="26" h="29">
                    <a:moveTo>
                      <a:pt x="18" y="8"/>
                    </a:moveTo>
                    <a:cubicBezTo>
                      <a:pt x="13" y="3"/>
                      <a:pt x="6" y="0"/>
                      <a:pt x="0" y="0"/>
                    </a:cubicBezTo>
                    <a:cubicBezTo>
                      <a:pt x="0" y="7"/>
                      <a:pt x="1" y="14"/>
                      <a:pt x="7" y="20"/>
                    </a:cubicBezTo>
                    <a:cubicBezTo>
                      <a:pt x="12" y="26"/>
                      <a:pt x="18" y="29"/>
                      <a:pt x="25" y="29"/>
                    </a:cubicBezTo>
                    <a:cubicBezTo>
                      <a:pt x="26" y="22"/>
                      <a:pt x="23" y="14"/>
                      <a:pt x="18" y="8"/>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72" name="Freeform 81"/>
              <p:cNvSpPr>
                <a:spLocks noEditPoints="1"/>
              </p:cNvSpPr>
              <p:nvPr/>
            </p:nvSpPr>
            <p:spPr bwMode="auto">
              <a:xfrm>
                <a:off x="8768878" y="6555732"/>
                <a:ext cx="344639" cy="372910"/>
              </a:xfrm>
              <a:custGeom>
                <a:avLst/>
                <a:gdLst>
                  <a:gd name="T0" fmla="*/ 246 w 288"/>
                  <a:gd name="T1" fmla="*/ 233 h 322"/>
                  <a:gd name="T2" fmla="*/ 268 w 288"/>
                  <a:gd name="T3" fmla="*/ 198 h 322"/>
                  <a:gd name="T4" fmla="*/ 135 w 288"/>
                  <a:gd name="T5" fmla="*/ 34 h 322"/>
                  <a:gd name="T6" fmla="*/ 135 w 288"/>
                  <a:gd name="T7" fmla="*/ 23 h 322"/>
                  <a:gd name="T8" fmla="*/ 135 w 288"/>
                  <a:gd name="T9" fmla="*/ 34 h 322"/>
                  <a:gd name="T10" fmla="*/ 21 w 288"/>
                  <a:gd name="T11" fmla="*/ 224 h 322"/>
                  <a:gd name="T12" fmla="*/ 42 w 288"/>
                  <a:gd name="T13" fmla="*/ 211 h 322"/>
                  <a:gd name="T14" fmla="*/ 269 w 288"/>
                  <a:gd name="T15" fmla="*/ 197 h 322"/>
                  <a:gd name="T16" fmla="*/ 243 w 288"/>
                  <a:gd name="T17" fmla="*/ 234 h 322"/>
                  <a:gd name="T18" fmla="*/ 234 w 288"/>
                  <a:gd name="T19" fmla="*/ 240 h 322"/>
                  <a:gd name="T20" fmla="*/ 222 w 288"/>
                  <a:gd name="T21" fmla="*/ 243 h 322"/>
                  <a:gd name="T22" fmla="*/ 204 w 288"/>
                  <a:gd name="T23" fmla="*/ 213 h 322"/>
                  <a:gd name="T24" fmla="*/ 168 w 288"/>
                  <a:gd name="T25" fmla="*/ 174 h 322"/>
                  <a:gd name="T26" fmla="*/ 189 w 288"/>
                  <a:gd name="T27" fmla="*/ 155 h 322"/>
                  <a:gd name="T28" fmla="*/ 211 w 288"/>
                  <a:gd name="T29" fmla="*/ 133 h 322"/>
                  <a:gd name="T30" fmla="*/ 226 w 288"/>
                  <a:gd name="T31" fmla="*/ 103 h 322"/>
                  <a:gd name="T32" fmla="*/ 230 w 288"/>
                  <a:gd name="T33" fmla="*/ 67 h 322"/>
                  <a:gd name="T34" fmla="*/ 216 w 288"/>
                  <a:gd name="T35" fmla="*/ 35 h 322"/>
                  <a:gd name="T36" fmla="*/ 175 w 288"/>
                  <a:gd name="T37" fmla="*/ 81 h 322"/>
                  <a:gd name="T38" fmla="*/ 149 w 288"/>
                  <a:gd name="T39" fmla="*/ 17 h 322"/>
                  <a:gd name="T40" fmla="*/ 114 w 288"/>
                  <a:gd name="T41" fmla="*/ 20 h 322"/>
                  <a:gd name="T42" fmla="*/ 126 w 288"/>
                  <a:gd name="T43" fmla="*/ 40 h 322"/>
                  <a:gd name="T44" fmla="*/ 114 w 288"/>
                  <a:gd name="T45" fmla="*/ 81 h 322"/>
                  <a:gd name="T46" fmla="*/ 74 w 288"/>
                  <a:gd name="T47" fmla="*/ 35 h 322"/>
                  <a:gd name="T48" fmla="*/ 59 w 288"/>
                  <a:gd name="T49" fmla="*/ 69 h 322"/>
                  <a:gd name="T50" fmla="*/ 66 w 288"/>
                  <a:gd name="T51" fmla="*/ 105 h 322"/>
                  <a:gd name="T52" fmla="*/ 81 w 288"/>
                  <a:gd name="T53" fmla="*/ 136 h 322"/>
                  <a:gd name="T54" fmla="*/ 100 w 288"/>
                  <a:gd name="T55" fmla="*/ 156 h 322"/>
                  <a:gd name="T56" fmla="*/ 122 w 288"/>
                  <a:gd name="T57" fmla="*/ 174 h 322"/>
                  <a:gd name="T58" fmla="*/ 83 w 288"/>
                  <a:gd name="T59" fmla="*/ 213 h 322"/>
                  <a:gd name="T60" fmla="*/ 65 w 288"/>
                  <a:gd name="T61" fmla="*/ 243 h 322"/>
                  <a:gd name="T62" fmla="*/ 54 w 288"/>
                  <a:gd name="T63" fmla="*/ 240 h 322"/>
                  <a:gd name="T64" fmla="*/ 45 w 288"/>
                  <a:gd name="T65" fmla="*/ 234 h 322"/>
                  <a:gd name="T66" fmla="*/ 19 w 288"/>
                  <a:gd name="T67" fmla="*/ 197 h 322"/>
                  <a:gd name="T68" fmla="*/ 42 w 288"/>
                  <a:gd name="T69" fmla="*/ 236 h 322"/>
                  <a:gd name="T70" fmla="*/ 45 w 288"/>
                  <a:gd name="T71" fmla="*/ 243 h 322"/>
                  <a:gd name="T72" fmla="*/ 45 w 288"/>
                  <a:gd name="T73" fmla="*/ 257 h 322"/>
                  <a:gd name="T74" fmla="*/ 66 w 288"/>
                  <a:gd name="T75" fmla="*/ 269 h 322"/>
                  <a:gd name="T76" fmla="*/ 84 w 288"/>
                  <a:gd name="T77" fmla="*/ 301 h 322"/>
                  <a:gd name="T78" fmla="*/ 72 w 288"/>
                  <a:gd name="T79" fmla="*/ 251 h 322"/>
                  <a:gd name="T80" fmla="*/ 109 w 288"/>
                  <a:gd name="T81" fmla="*/ 238 h 322"/>
                  <a:gd name="T82" fmla="*/ 118 w 288"/>
                  <a:gd name="T83" fmla="*/ 271 h 322"/>
                  <a:gd name="T84" fmla="*/ 143 w 288"/>
                  <a:gd name="T85" fmla="*/ 322 h 322"/>
                  <a:gd name="T86" fmla="*/ 170 w 288"/>
                  <a:gd name="T87" fmla="*/ 271 h 322"/>
                  <a:gd name="T88" fmla="*/ 179 w 288"/>
                  <a:gd name="T89" fmla="*/ 238 h 322"/>
                  <a:gd name="T90" fmla="*/ 215 w 288"/>
                  <a:gd name="T91" fmla="*/ 251 h 322"/>
                  <a:gd name="T92" fmla="*/ 204 w 288"/>
                  <a:gd name="T93" fmla="*/ 301 h 322"/>
                  <a:gd name="T94" fmla="*/ 222 w 288"/>
                  <a:gd name="T95" fmla="*/ 269 h 322"/>
                  <a:gd name="T96" fmla="*/ 243 w 288"/>
                  <a:gd name="T97" fmla="*/ 257 h 322"/>
                  <a:gd name="T98" fmla="*/ 243 w 288"/>
                  <a:gd name="T99" fmla="*/ 243 h 322"/>
                  <a:gd name="T100" fmla="*/ 247 w 288"/>
                  <a:gd name="T101" fmla="*/ 236 h 322"/>
                  <a:gd name="T102" fmla="*/ 269 w 288"/>
                  <a:gd name="T103" fmla="*/ 19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322">
                    <a:moveTo>
                      <a:pt x="267" y="224"/>
                    </a:moveTo>
                    <a:cubicBezTo>
                      <a:pt x="260" y="234"/>
                      <a:pt x="251" y="236"/>
                      <a:pt x="246" y="233"/>
                    </a:cubicBezTo>
                    <a:cubicBezTo>
                      <a:pt x="240" y="230"/>
                      <a:pt x="239" y="221"/>
                      <a:pt x="246" y="211"/>
                    </a:cubicBezTo>
                    <a:cubicBezTo>
                      <a:pt x="253" y="201"/>
                      <a:pt x="263" y="195"/>
                      <a:pt x="268" y="198"/>
                    </a:cubicBezTo>
                    <a:cubicBezTo>
                      <a:pt x="274" y="201"/>
                      <a:pt x="274" y="213"/>
                      <a:pt x="267" y="224"/>
                    </a:cubicBezTo>
                    <a:moveTo>
                      <a:pt x="135" y="34"/>
                    </a:moveTo>
                    <a:cubicBezTo>
                      <a:pt x="132" y="34"/>
                      <a:pt x="129" y="32"/>
                      <a:pt x="129" y="29"/>
                    </a:cubicBezTo>
                    <a:cubicBezTo>
                      <a:pt x="129" y="25"/>
                      <a:pt x="132" y="23"/>
                      <a:pt x="135" y="23"/>
                    </a:cubicBezTo>
                    <a:cubicBezTo>
                      <a:pt x="138" y="23"/>
                      <a:pt x="141" y="25"/>
                      <a:pt x="141" y="29"/>
                    </a:cubicBezTo>
                    <a:cubicBezTo>
                      <a:pt x="141" y="32"/>
                      <a:pt x="138" y="34"/>
                      <a:pt x="135" y="34"/>
                    </a:cubicBezTo>
                    <a:moveTo>
                      <a:pt x="42" y="233"/>
                    </a:moveTo>
                    <a:cubicBezTo>
                      <a:pt x="37" y="236"/>
                      <a:pt x="28" y="234"/>
                      <a:pt x="21" y="224"/>
                    </a:cubicBezTo>
                    <a:cubicBezTo>
                      <a:pt x="14" y="213"/>
                      <a:pt x="14" y="201"/>
                      <a:pt x="20" y="198"/>
                    </a:cubicBezTo>
                    <a:cubicBezTo>
                      <a:pt x="25" y="195"/>
                      <a:pt x="36" y="201"/>
                      <a:pt x="42" y="211"/>
                    </a:cubicBezTo>
                    <a:cubicBezTo>
                      <a:pt x="50" y="221"/>
                      <a:pt x="48" y="230"/>
                      <a:pt x="42" y="233"/>
                    </a:cubicBezTo>
                    <a:moveTo>
                      <a:pt x="269" y="197"/>
                    </a:moveTo>
                    <a:cubicBezTo>
                      <a:pt x="256" y="189"/>
                      <a:pt x="239" y="191"/>
                      <a:pt x="233" y="201"/>
                    </a:cubicBezTo>
                    <a:cubicBezTo>
                      <a:pt x="226" y="212"/>
                      <a:pt x="231" y="226"/>
                      <a:pt x="243" y="234"/>
                    </a:cubicBezTo>
                    <a:cubicBezTo>
                      <a:pt x="234" y="235"/>
                      <a:pt x="223" y="222"/>
                      <a:pt x="223" y="222"/>
                    </a:cubicBezTo>
                    <a:cubicBezTo>
                      <a:pt x="218" y="232"/>
                      <a:pt x="227" y="237"/>
                      <a:pt x="234" y="240"/>
                    </a:cubicBezTo>
                    <a:cubicBezTo>
                      <a:pt x="233" y="240"/>
                      <a:pt x="232" y="241"/>
                      <a:pt x="231" y="242"/>
                    </a:cubicBezTo>
                    <a:cubicBezTo>
                      <a:pt x="224" y="240"/>
                      <a:pt x="222" y="243"/>
                      <a:pt x="222" y="243"/>
                    </a:cubicBezTo>
                    <a:cubicBezTo>
                      <a:pt x="221" y="243"/>
                      <a:pt x="206" y="227"/>
                      <a:pt x="194" y="215"/>
                    </a:cubicBezTo>
                    <a:cubicBezTo>
                      <a:pt x="204" y="213"/>
                      <a:pt x="204" y="213"/>
                      <a:pt x="204" y="213"/>
                    </a:cubicBezTo>
                    <a:cubicBezTo>
                      <a:pt x="197" y="196"/>
                      <a:pt x="177" y="193"/>
                      <a:pt x="164" y="182"/>
                    </a:cubicBezTo>
                    <a:cubicBezTo>
                      <a:pt x="154" y="175"/>
                      <a:pt x="165" y="171"/>
                      <a:pt x="168" y="174"/>
                    </a:cubicBezTo>
                    <a:cubicBezTo>
                      <a:pt x="193" y="195"/>
                      <a:pt x="215" y="180"/>
                      <a:pt x="215" y="180"/>
                    </a:cubicBezTo>
                    <a:cubicBezTo>
                      <a:pt x="198" y="174"/>
                      <a:pt x="189" y="155"/>
                      <a:pt x="189" y="155"/>
                    </a:cubicBezTo>
                    <a:cubicBezTo>
                      <a:pt x="226" y="176"/>
                      <a:pt x="254" y="152"/>
                      <a:pt x="254" y="152"/>
                    </a:cubicBezTo>
                    <a:cubicBezTo>
                      <a:pt x="229" y="156"/>
                      <a:pt x="211" y="133"/>
                      <a:pt x="211" y="133"/>
                    </a:cubicBezTo>
                    <a:cubicBezTo>
                      <a:pt x="248" y="142"/>
                      <a:pt x="274" y="117"/>
                      <a:pt x="274" y="117"/>
                    </a:cubicBezTo>
                    <a:cubicBezTo>
                      <a:pt x="260" y="118"/>
                      <a:pt x="226" y="103"/>
                      <a:pt x="226" y="103"/>
                    </a:cubicBezTo>
                    <a:cubicBezTo>
                      <a:pt x="281" y="101"/>
                      <a:pt x="286" y="62"/>
                      <a:pt x="286" y="62"/>
                    </a:cubicBezTo>
                    <a:cubicBezTo>
                      <a:pt x="271" y="72"/>
                      <a:pt x="230" y="67"/>
                      <a:pt x="230" y="67"/>
                    </a:cubicBezTo>
                    <a:cubicBezTo>
                      <a:pt x="288" y="47"/>
                      <a:pt x="284" y="0"/>
                      <a:pt x="284" y="0"/>
                    </a:cubicBezTo>
                    <a:cubicBezTo>
                      <a:pt x="272" y="18"/>
                      <a:pt x="216" y="35"/>
                      <a:pt x="216" y="35"/>
                    </a:cubicBezTo>
                    <a:cubicBezTo>
                      <a:pt x="201" y="40"/>
                      <a:pt x="189" y="54"/>
                      <a:pt x="189" y="69"/>
                    </a:cubicBezTo>
                    <a:cubicBezTo>
                      <a:pt x="188" y="76"/>
                      <a:pt x="182" y="81"/>
                      <a:pt x="175" y="81"/>
                    </a:cubicBezTo>
                    <a:cubicBezTo>
                      <a:pt x="161" y="81"/>
                      <a:pt x="161" y="60"/>
                      <a:pt x="161" y="49"/>
                    </a:cubicBezTo>
                    <a:cubicBezTo>
                      <a:pt x="161" y="34"/>
                      <a:pt x="160" y="17"/>
                      <a:pt x="149" y="17"/>
                    </a:cubicBezTo>
                    <a:cubicBezTo>
                      <a:pt x="128" y="17"/>
                      <a:pt x="128" y="17"/>
                      <a:pt x="128" y="17"/>
                    </a:cubicBezTo>
                    <a:cubicBezTo>
                      <a:pt x="124" y="17"/>
                      <a:pt x="117" y="16"/>
                      <a:pt x="114" y="20"/>
                    </a:cubicBezTo>
                    <a:cubicBezTo>
                      <a:pt x="108" y="26"/>
                      <a:pt x="109" y="43"/>
                      <a:pt x="112" y="40"/>
                    </a:cubicBezTo>
                    <a:cubicBezTo>
                      <a:pt x="112" y="40"/>
                      <a:pt x="120" y="38"/>
                      <a:pt x="126" y="40"/>
                    </a:cubicBezTo>
                    <a:cubicBezTo>
                      <a:pt x="133" y="42"/>
                      <a:pt x="128" y="64"/>
                      <a:pt x="128" y="69"/>
                    </a:cubicBezTo>
                    <a:cubicBezTo>
                      <a:pt x="128" y="75"/>
                      <a:pt x="121" y="81"/>
                      <a:pt x="114" y="81"/>
                    </a:cubicBezTo>
                    <a:cubicBezTo>
                      <a:pt x="107" y="81"/>
                      <a:pt x="101" y="76"/>
                      <a:pt x="101" y="69"/>
                    </a:cubicBezTo>
                    <a:cubicBezTo>
                      <a:pt x="101" y="54"/>
                      <a:pt x="89" y="40"/>
                      <a:pt x="74" y="35"/>
                    </a:cubicBezTo>
                    <a:cubicBezTo>
                      <a:pt x="74" y="35"/>
                      <a:pt x="17" y="18"/>
                      <a:pt x="5" y="0"/>
                    </a:cubicBezTo>
                    <a:cubicBezTo>
                      <a:pt x="5" y="0"/>
                      <a:pt x="1" y="48"/>
                      <a:pt x="59" y="69"/>
                    </a:cubicBezTo>
                    <a:cubicBezTo>
                      <a:pt x="59" y="69"/>
                      <a:pt x="18" y="72"/>
                      <a:pt x="3" y="62"/>
                    </a:cubicBezTo>
                    <a:cubicBezTo>
                      <a:pt x="3" y="62"/>
                      <a:pt x="11" y="103"/>
                      <a:pt x="66" y="105"/>
                    </a:cubicBezTo>
                    <a:cubicBezTo>
                      <a:pt x="66" y="105"/>
                      <a:pt x="29" y="117"/>
                      <a:pt x="16" y="115"/>
                    </a:cubicBezTo>
                    <a:cubicBezTo>
                      <a:pt x="16" y="115"/>
                      <a:pt x="42" y="145"/>
                      <a:pt x="81" y="136"/>
                    </a:cubicBezTo>
                    <a:cubicBezTo>
                      <a:pt x="81" y="136"/>
                      <a:pt x="60" y="156"/>
                      <a:pt x="35" y="152"/>
                    </a:cubicBezTo>
                    <a:cubicBezTo>
                      <a:pt x="35" y="152"/>
                      <a:pt x="63" y="176"/>
                      <a:pt x="100" y="156"/>
                    </a:cubicBezTo>
                    <a:cubicBezTo>
                      <a:pt x="100" y="156"/>
                      <a:pt x="92" y="174"/>
                      <a:pt x="74" y="180"/>
                    </a:cubicBezTo>
                    <a:cubicBezTo>
                      <a:pt x="74" y="180"/>
                      <a:pt x="97" y="195"/>
                      <a:pt x="122" y="174"/>
                    </a:cubicBezTo>
                    <a:cubicBezTo>
                      <a:pt x="125" y="170"/>
                      <a:pt x="136" y="174"/>
                      <a:pt x="125" y="182"/>
                    </a:cubicBezTo>
                    <a:cubicBezTo>
                      <a:pt x="111" y="193"/>
                      <a:pt x="92" y="195"/>
                      <a:pt x="83" y="213"/>
                    </a:cubicBezTo>
                    <a:cubicBezTo>
                      <a:pt x="93" y="215"/>
                      <a:pt x="93" y="215"/>
                      <a:pt x="93" y="215"/>
                    </a:cubicBezTo>
                    <a:cubicBezTo>
                      <a:pt x="82" y="227"/>
                      <a:pt x="67" y="243"/>
                      <a:pt x="65" y="243"/>
                    </a:cubicBezTo>
                    <a:cubicBezTo>
                      <a:pt x="65" y="243"/>
                      <a:pt x="63" y="240"/>
                      <a:pt x="56" y="242"/>
                    </a:cubicBezTo>
                    <a:cubicBezTo>
                      <a:pt x="56" y="241"/>
                      <a:pt x="55" y="240"/>
                      <a:pt x="54" y="240"/>
                    </a:cubicBezTo>
                    <a:cubicBezTo>
                      <a:pt x="61" y="237"/>
                      <a:pt x="70" y="232"/>
                      <a:pt x="65" y="222"/>
                    </a:cubicBezTo>
                    <a:cubicBezTo>
                      <a:pt x="65" y="222"/>
                      <a:pt x="54" y="235"/>
                      <a:pt x="45" y="234"/>
                    </a:cubicBezTo>
                    <a:cubicBezTo>
                      <a:pt x="57" y="226"/>
                      <a:pt x="62" y="212"/>
                      <a:pt x="56" y="201"/>
                    </a:cubicBezTo>
                    <a:cubicBezTo>
                      <a:pt x="49" y="191"/>
                      <a:pt x="33" y="189"/>
                      <a:pt x="19" y="197"/>
                    </a:cubicBezTo>
                    <a:cubicBezTo>
                      <a:pt x="6" y="205"/>
                      <a:pt x="0" y="221"/>
                      <a:pt x="7" y="231"/>
                    </a:cubicBezTo>
                    <a:cubicBezTo>
                      <a:pt x="13" y="241"/>
                      <a:pt x="28" y="243"/>
                      <a:pt x="42" y="236"/>
                    </a:cubicBezTo>
                    <a:cubicBezTo>
                      <a:pt x="36" y="244"/>
                      <a:pt x="25" y="246"/>
                      <a:pt x="21" y="248"/>
                    </a:cubicBezTo>
                    <a:cubicBezTo>
                      <a:pt x="21" y="248"/>
                      <a:pt x="28" y="262"/>
                      <a:pt x="45" y="243"/>
                    </a:cubicBezTo>
                    <a:cubicBezTo>
                      <a:pt x="46" y="244"/>
                      <a:pt x="47" y="245"/>
                      <a:pt x="48" y="245"/>
                    </a:cubicBezTo>
                    <a:cubicBezTo>
                      <a:pt x="43" y="249"/>
                      <a:pt x="41" y="255"/>
                      <a:pt x="45" y="257"/>
                    </a:cubicBezTo>
                    <a:cubicBezTo>
                      <a:pt x="45" y="257"/>
                      <a:pt x="43" y="267"/>
                      <a:pt x="54" y="266"/>
                    </a:cubicBezTo>
                    <a:cubicBezTo>
                      <a:pt x="54" y="266"/>
                      <a:pt x="58" y="273"/>
                      <a:pt x="66" y="269"/>
                    </a:cubicBezTo>
                    <a:cubicBezTo>
                      <a:pt x="70" y="282"/>
                      <a:pt x="69" y="294"/>
                      <a:pt x="70" y="301"/>
                    </a:cubicBezTo>
                    <a:cubicBezTo>
                      <a:pt x="84" y="301"/>
                      <a:pt x="84" y="301"/>
                      <a:pt x="84" y="301"/>
                    </a:cubicBezTo>
                    <a:cubicBezTo>
                      <a:pt x="83" y="295"/>
                      <a:pt x="82" y="276"/>
                      <a:pt x="71" y="258"/>
                    </a:cubicBezTo>
                    <a:cubicBezTo>
                      <a:pt x="73" y="256"/>
                      <a:pt x="75" y="253"/>
                      <a:pt x="72" y="251"/>
                    </a:cubicBezTo>
                    <a:cubicBezTo>
                      <a:pt x="72" y="250"/>
                      <a:pt x="92" y="238"/>
                      <a:pt x="107" y="229"/>
                    </a:cubicBezTo>
                    <a:cubicBezTo>
                      <a:pt x="109" y="238"/>
                      <a:pt x="109" y="238"/>
                      <a:pt x="109" y="238"/>
                    </a:cubicBezTo>
                    <a:cubicBezTo>
                      <a:pt x="114" y="231"/>
                      <a:pt x="121" y="227"/>
                      <a:pt x="130" y="224"/>
                    </a:cubicBezTo>
                    <a:cubicBezTo>
                      <a:pt x="121" y="237"/>
                      <a:pt x="115" y="251"/>
                      <a:pt x="118" y="271"/>
                    </a:cubicBezTo>
                    <a:cubicBezTo>
                      <a:pt x="118" y="271"/>
                      <a:pt x="121" y="263"/>
                      <a:pt x="133" y="262"/>
                    </a:cubicBezTo>
                    <a:cubicBezTo>
                      <a:pt x="133" y="262"/>
                      <a:pt x="116" y="283"/>
                      <a:pt x="143" y="322"/>
                    </a:cubicBezTo>
                    <a:cubicBezTo>
                      <a:pt x="170" y="283"/>
                      <a:pt x="155" y="262"/>
                      <a:pt x="155" y="262"/>
                    </a:cubicBezTo>
                    <a:cubicBezTo>
                      <a:pt x="167" y="263"/>
                      <a:pt x="170" y="271"/>
                      <a:pt x="170" y="271"/>
                    </a:cubicBezTo>
                    <a:cubicBezTo>
                      <a:pt x="173" y="251"/>
                      <a:pt x="167" y="236"/>
                      <a:pt x="158" y="224"/>
                    </a:cubicBezTo>
                    <a:cubicBezTo>
                      <a:pt x="167" y="226"/>
                      <a:pt x="174" y="231"/>
                      <a:pt x="179" y="238"/>
                    </a:cubicBezTo>
                    <a:cubicBezTo>
                      <a:pt x="181" y="228"/>
                      <a:pt x="181" y="228"/>
                      <a:pt x="181" y="228"/>
                    </a:cubicBezTo>
                    <a:cubicBezTo>
                      <a:pt x="196" y="238"/>
                      <a:pt x="216" y="250"/>
                      <a:pt x="215" y="251"/>
                    </a:cubicBezTo>
                    <a:cubicBezTo>
                      <a:pt x="213" y="253"/>
                      <a:pt x="215" y="256"/>
                      <a:pt x="217" y="258"/>
                    </a:cubicBezTo>
                    <a:cubicBezTo>
                      <a:pt x="206" y="276"/>
                      <a:pt x="205" y="295"/>
                      <a:pt x="204" y="301"/>
                    </a:cubicBezTo>
                    <a:cubicBezTo>
                      <a:pt x="218" y="301"/>
                      <a:pt x="218" y="301"/>
                      <a:pt x="218" y="301"/>
                    </a:cubicBezTo>
                    <a:cubicBezTo>
                      <a:pt x="219" y="294"/>
                      <a:pt x="218" y="282"/>
                      <a:pt x="222" y="269"/>
                    </a:cubicBezTo>
                    <a:cubicBezTo>
                      <a:pt x="229" y="272"/>
                      <a:pt x="233" y="266"/>
                      <a:pt x="233" y="266"/>
                    </a:cubicBezTo>
                    <a:cubicBezTo>
                      <a:pt x="244" y="267"/>
                      <a:pt x="243" y="257"/>
                      <a:pt x="243" y="257"/>
                    </a:cubicBezTo>
                    <a:cubicBezTo>
                      <a:pt x="246" y="255"/>
                      <a:pt x="245" y="249"/>
                      <a:pt x="240" y="246"/>
                    </a:cubicBezTo>
                    <a:cubicBezTo>
                      <a:pt x="241" y="245"/>
                      <a:pt x="242" y="244"/>
                      <a:pt x="243" y="243"/>
                    </a:cubicBezTo>
                    <a:cubicBezTo>
                      <a:pt x="260" y="262"/>
                      <a:pt x="267" y="248"/>
                      <a:pt x="267" y="248"/>
                    </a:cubicBezTo>
                    <a:cubicBezTo>
                      <a:pt x="263" y="246"/>
                      <a:pt x="252" y="244"/>
                      <a:pt x="247" y="236"/>
                    </a:cubicBezTo>
                    <a:cubicBezTo>
                      <a:pt x="260" y="243"/>
                      <a:pt x="275" y="241"/>
                      <a:pt x="281" y="231"/>
                    </a:cubicBezTo>
                    <a:cubicBezTo>
                      <a:pt x="288" y="221"/>
                      <a:pt x="282" y="205"/>
                      <a:pt x="269" y="197"/>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73" name="Freeform 82"/>
              <p:cNvSpPr>
                <a:spLocks/>
              </p:cNvSpPr>
              <p:nvPr/>
            </p:nvSpPr>
            <p:spPr bwMode="auto">
              <a:xfrm>
                <a:off x="8909121" y="6535870"/>
                <a:ext cx="62164" cy="32276"/>
              </a:xfrm>
              <a:custGeom>
                <a:avLst/>
                <a:gdLst>
                  <a:gd name="T0" fmla="*/ 96 w 125"/>
                  <a:gd name="T1" fmla="*/ 65 h 65"/>
                  <a:gd name="T2" fmla="*/ 125 w 125"/>
                  <a:gd name="T3" fmla="*/ 23 h 65"/>
                  <a:gd name="T4" fmla="*/ 81 w 125"/>
                  <a:gd name="T5" fmla="*/ 40 h 65"/>
                  <a:gd name="T6" fmla="*/ 64 w 125"/>
                  <a:gd name="T7" fmla="*/ 0 h 65"/>
                  <a:gd name="T8" fmla="*/ 48 w 125"/>
                  <a:gd name="T9" fmla="*/ 40 h 65"/>
                  <a:gd name="T10" fmla="*/ 0 w 125"/>
                  <a:gd name="T11" fmla="*/ 23 h 65"/>
                  <a:gd name="T12" fmla="*/ 31 w 125"/>
                  <a:gd name="T13" fmla="*/ 65 h 65"/>
                  <a:gd name="T14" fmla="*/ 96 w 125"/>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65">
                    <a:moveTo>
                      <a:pt x="96" y="65"/>
                    </a:moveTo>
                    <a:lnTo>
                      <a:pt x="125" y="23"/>
                    </a:lnTo>
                    <a:lnTo>
                      <a:pt x="81" y="40"/>
                    </a:lnTo>
                    <a:lnTo>
                      <a:pt x="64" y="0"/>
                    </a:lnTo>
                    <a:lnTo>
                      <a:pt x="48" y="40"/>
                    </a:lnTo>
                    <a:lnTo>
                      <a:pt x="0" y="23"/>
                    </a:lnTo>
                    <a:lnTo>
                      <a:pt x="31" y="65"/>
                    </a:lnTo>
                    <a:lnTo>
                      <a:pt x="96" y="65"/>
                    </a:lnTo>
                    <a:close/>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74" name="Freeform 83"/>
              <p:cNvSpPr>
                <a:spLocks/>
              </p:cNvSpPr>
              <p:nvPr/>
            </p:nvSpPr>
            <p:spPr bwMode="auto">
              <a:xfrm>
                <a:off x="8697264" y="6705194"/>
                <a:ext cx="28844" cy="46179"/>
              </a:xfrm>
              <a:custGeom>
                <a:avLst/>
                <a:gdLst>
                  <a:gd name="T0" fmla="*/ 24 w 24"/>
                  <a:gd name="T1" fmla="*/ 21 h 40"/>
                  <a:gd name="T2" fmla="*/ 10 w 24"/>
                  <a:gd name="T3" fmla="*/ 1 h 40"/>
                  <a:gd name="T4" fmla="*/ 1 w 24"/>
                  <a:gd name="T5" fmla="*/ 23 h 40"/>
                  <a:gd name="T6" fmla="*/ 13 w 24"/>
                  <a:gd name="T7" fmla="*/ 39 h 40"/>
                  <a:gd name="T8" fmla="*/ 24 w 24"/>
                  <a:gd name="T9" fmla="*/ 21 h 40"/>
                </a:gdLst>
                <a:ahLst/>
                <a:cxnLst>
                  <a:cxn ang="0">
                    <a:pos x="T0" y="T1"/>
                  </a:cxn>
                  <a:cxn ang="0">
                    <a:pos x="T2" y="T3"/>
                  </a:cxn>
                  <a:cxn ang="0">
                    <a:pos x="T4" y="T5"/>
                  </a:cxn>
                  <a:cxn ang="0">
                    <a:pos x="T6" y="T7"/>
                  </a:cxn>
                  <a:cxn ang="0">
                    <a:pos x="T8" y="T9"/>
                  </a:cxn>
                </a:cxnLst>
                <a:rect l="0" t="0" r="r" b="b"/>
                <a:pathLst>
                  <a:path w="24" h="40">
                    <a:moveTo>
                      <a:pt x="24" y="21"/>
                    </a:moveTo>
                    <a:cubicBezTo>
                      <a:pt x="23" y="9"/>
                      <a:pt x="16" y="0"/>
                      <a:pt x="10" y="1"/>
                    </a:cubicBezTo>
                    <a:cubicBezTo>
                      <a:pt x="5" y="2"/>
                      <a:pt x="0" y="11"/>
                      <a:pt x="1" y="23"/>
                    </a:cubicBezTo>
                    <a:cubicBezTo>
                      <a:pt x="2" y="34"/>
                      <a:pt x="8" y="40"/>
                      <a:pt x="13" y="39"/>
                    </a:cubicBezTo>
                    <a:cubicBezTo>
                      <a:pt x="19" y="38"/>
                      <a:pt x="24" y="32"/>
                      <a:pt x="24" y="21"/>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75" name="Freeform 84"/>
              <p:cNvSpPr>
                <a:spLocks/>
              </p:cNvSpPr>
              <p:nvPr/>
            </p:nvSpPr>
            <p:spPr bwMode="auto">
              <a:xfrm>
                <a:off x="9140870" y="6898849"/>
                <a:ext cx="39288" cy="42703"/>
              </a:xfrm>
              <a:custGeom>
                <a:avLst/>
                <a:gdLst>
                  <a:gd name="T0" fmla="*/ 28 w 33"/>
                  <a:gd name="T1" fmla="*/ 3 h 37"/>
                  <a:gd name="T2" fmla="*/ 7 w 33"/>
                  <a:gd name="T3" fmla="*/ 14 h 37"/>
                  <a:gd name="T4" fmla="*/ 7 w 33"/>
                  <a:gd name="T5" fmla="*/ 35 h 37"/>
                  <a:gd name="T6" fmla="*/ 26 w 33"/>
                  <a:gd name="T7" fmla="*/ 26 h 37"/>
                  <a:gd name="T8" fmla="*/ 28 w 33"/>
                  <a:gd name="T9" fmla="*/ 3 h 37"/>
                </a:gdLst>
                <a:ahLst/>
                <a:cxnLst>
                  <a:cxn ang="0">
                    <a:pos x="T0" y="T1"/>
                  </a:cxn>
                  <a:cxn ang="0">
                    <a:pos x="T2" y="T3"/>
                  </a:cxn>
                  <a:cxn ang="0">
                    <a:pos x="T4" y="T5"/>
                  </a:cxn>
                  <a:cxn ang="0">
                    <a:pos x="T6" y="T7"/>
                  </a:cxn>
                  <a:cxn ang="0">
                    <a:pos x="T8" y="T9"/>
                  </a:cxn>
                </a:cxnLst>
                <a:rect l="0" t="0" r="r" b="b"/>
                <a:pathLst>
                  <a:path w="33" h="37">
                    <a:moveTo>
                      <a:pt x="28" y="3"/>
                    </a:moveTo>
                    <a:cubicBezTo>
                      <a:pt x="23" y="0"/>
                      <a:pt x="14" y="5"/>
                      <a:pt x="7" y="14"/>
                    </a:cubicBezTo>
                    <a:cubicBezTo>
                      <a:pt x="0" y="23"/>
                      <a:pt x="2" y="32"/>
                      <a:pt x="7" y="35"/>
                    </a:cubicBezTo>
                    <a:cubicBezTo>
                      <a:pt x="12" y="37"/>
                      <a:pt x="20" y="35"/>
                      <a:pt x="26" y="26"/>
                    </a:cubicBezTo>
                    <a:cubicBezTo>
                      <a:pt x="33" y="16"/>
                      <a:pt x="33" y="6"/>
                      <a:pt x="28" y="3"/>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76" name="Freeform 85"/>
              <p:cNvSpPr>
                <a:spLocks/>
              </p:cNvSpPr>
              <p:nvPr/>
            </p:nvSpPr>
            <p:spPr bwMode="auto">
              <a:xfrm>
                <a:off x="8983221" y="6475291"/>
                <a:ext cx="47742" cy="26814"/>
              </a:xfrm>
              <a:custGeom>
                <a:avLst/>
                <a:gdLst>
                  <a:gd name="T0" fmla="*/ 39 w 40"/>
                  <a:gd name="T1" fmla="*/ 12 h 23"/>
                  <a:gd name="T2" fmla="*/ 22 w 40"/>
                  <a:gd name="T3" fmla="*/ 0 h 23"/>
                  <a:gd name="T4" fmla="*/ 0 w 40"/>
                  <a:gd name="T5" fmla="*/ 12 h 23"/>
                  <a:gd name="T6" fmla="*/ 21 w 40"/>
                  <a:gd name="T7" fmla="*/ 23 h 23"/>
                  <a:gd name="T8" fmla="*/ 39 w 40"/>
                  <a:gd name="T9" fmla="*/ 12 h 23"/>
                </a:gdLst>
                <a:ahLst/>
                <a:cxnLst>
                  <a:cxn ang="0">
                    <a:pos x="T0" y="T1"/>
                  </a:cxn>
                  <a:cxn ang="0">
                    <a:pos x="T2" y="T3"/>
                  </a:cxn>
                  <a:cxn ang="0">
                    <a:pos x="T4" y="T5"/>
                  </a:cxn>
                  <a:cxn ang="0">
                    <a:pos x="T6" y="T7"/>
                  </a:cxn>
                  <a:cxn ang="0">
                    <a:pos x="T8" y="T9"/>
                  </a:cxn>
                </a:cxnLst>
                <a:rect l="0" t="0" r="r" b="b"/>
                <a:pathLst>
                  <a:path w="40" h="23">
                    <a:moveTo>
                      <a:pt x="39" y="12"/>
                    </a:moveTo>
                    <a:cubicBezTo>
                      <a:pt x="39" y="7"/>
                      <a:pt x="33" y="1"/>
                      <a:pt x="22" y="0"/>
                    </a:cubicBezTo>
                    <a:cubicBezTo>
                      <a:pt x="10" y="0"/>
                      <a:pt x="0" y="6"/>
                      <a:pt x="0" y="12"/>
                    </a:cubicBezTo>
                    <a:cubicBezTo>
                      <a:pt x="1" y="17"/>
                      <a:pt x="10" y="22"/>
                      <a:pt x="21" y="23"/>
                    </a:cubicBezTo>
                    <a:cubicBezTo>
                      <a:pt x="33" y="23"/>
                      <a:pt x="40" y="18"/>
                      <a:pt x="39" y="12"/>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77" name="Freeform 86"/>
              <p:cNvSpPr>
                <a:spLocks/>
              </p:cNvSpPr>
              <p:nvPr/>
            </p:nvSpPr>
            <p:spPr bwMode="auto">
              <a:xfrm>
                <a:off x="8705719" y="6898849"/>
                <a:ext cx="38293" cy="42703"/>
              </a:xfrm>
              <a:custGeom>
                <a:avLst/>
                <a:gdLst>
                  <a:gd name="T0" fmla="*/ 26 w 32"/>
                  <a:gd name="T1" fmla="*/ 14 h 37"/>
                  <a:gd name="T2" fmla="*/ 5 w 32"/>
                  <a:gd name="T3" fmla="*/ 3 h 37"/>
                  <a:gd name="T4" fmla="*/ 7 w 32"/>
                  <a:gd name="T5" fmla="*/ 26 h 37"/>
                  <a:gd name="T6" fmla="*/ 26 w 32"/>
                  <a:gd name="T7" fmla="*/ 35 h 37"/>
                  <a:gd name="T8" fmla="*/ 26 w 32"/>
                  <a:gd name="T9" fmla="*/ 14 h 37"/>
                </a:gdLst>
                <a:ahLst/>
                <a:cxnLst>
                  <a:cxn ang="0">
                    <a:pos x="T0" y="T1"/>
                  </a:cxn>
                  <a:cxn ang="0">
                    <a:pos x="T2" y="T3"/>
                  </a:cxn>
                  <a:cxn ang="0">
                    <a:pos x="T4" y="T5"/>
                  </a:cxn>
                  <a:cxn ang="0">
                    <a:pos x="T6" y="T7"/>
                  </a:cxn>
                  <a:cxn ang="0">
                    <a:pos x="T8" y="T9"/>
                  </a:cxn>
                </a:cxnLst>
                <a:rect l="0" t="0" r="r" b="b"/>
                <a:pathLst>
                  <a:path w="32" h="37">
                    <a:moveTo>
                      <a:pt x="26" y="14"/>
                    </a:moveTo>
                    <a:cubicBezTo>
                      <a:pt x="19" y="5"/>
                      <a:pt x="10" y="0"/>
                      <a:pt x="5" y="3"/>
                    </a:cubicBezTo>
                    <a:cubicBezTo>
                      <a:pt x="0" y="6"/>
                      <a:pt x="0" y="16"/>
                      <a:pt x="7" y="26"/>
                    </a:cubicBezTo>
                    <a:cubicBezTo>
                      <a:pt x="13" y="35"/>
                      <a:pt x="21" y="37"/>
                      <a:pt x="26" y="35"/>
                    </a:cubicBezTo>
                    <a:cubicBezTo>
                      <a:pt x="31" y="32"/>
                      <a:pt x="32" y="23"/>
                      <a:pt x="26" y="14"/>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78" name="Freeform 87"/>
              <p:cNvSpPr>
                <a:spLocks/>
              </p:cNvSpPr>
              <p:nvPr/>
            </p:nvSpPr>
            <p:spPr bwMode="auto">
              <a:xfrm>
                <a:off x="8881271" y="6979787"/>
                <a:ext cx="50229" cy="29297"/>
              </a:xfrm>
              <a:custGeom>
                <a:avLst/>
                <a:gdLst>
                  <a:gd name="T0" fmla="*/ 25 w 42"/>
                  <a:gd name="T1" fmla="*/ 1 h 25"/>
                  <a:gd name="T2" fmla="*/ 2 w 42"/>
                  <a:gd name="T3" fmla="*/ 8 h 25"/>
                  <a:gd name="T4" fmla="*/ 20 w 42"/>
                  <a:gd name="T5" fmla="*/ 23 h 25"/>
                  <a:gd name="T6" fmla="*/ 40 w 42"/>
                  <a:gd name="T7" fmla="*/ 15 h 25"/>
                  <a:gd name="T8" fmla="*/ 25 w 42"/>
                  <a:gd name="T9" fmla="*/ 1 h 25"/>
                </a:gdLst>
                <a:ahLst/>
                <a:cxnLst>
                  <a:cxn ang="0">
                    <a:pos x="T0" y="T1"/>
                  </a:cxn>
                  <a:cxn ang="0">
                    <a:pos x="T2" y="T3"/>
                  </a:cxn>
                  <a:cxn ang="0">
                    <a:pos x="T4" y="T5"/>
                  </a:cxn>
                  <a:cxn ang="0">
                    <a:pos x="T6" y="T7"/>
                  </a:cxn>
                  <a:cxn ang="0">
                    <a:pos x="T8" y="T9"/>
                  </a:cxn>
                </a:cxnLst>
                <a:rect l="0" t="0" r="r" b="b"/>
                <a:pathLst>
                  <a:path w="42" h="25">
                    <a:moveTo>
                      <a:pt x="25" y="1"/>
                    </a:moveTo>
                    <a:cubicBezTo>
                      <a:pt x="13" y="0"/>
                      <a:pt x="3" y="2"/>
                      <a:pt x="2" y="8"/>
                    </a:cubicBezTo>
                    <a:cubicBezTo>
                      <a:pt x="0" y="13"/>
                      <a:pt x="8" y="21"/>
                      <a:pt x="20" y="23"/>
                    </a:cubicBezTo>
                    <a:cubicBezTo>
                      <a:pt x="31" y="25"/>
                      <a:pt x="39" y="21"/>
                      <a:pt x="40" y="15"/>
                    </a:cubicBezTo>
                    <a:cubicBezTo>
                      <a:pt x="42" y="10"/>
                      <a:pt x="37" y="4"/>
                      <a:pt x="25" y="1"/>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79" name="Freeform 88"/>
              <p:cNvSpPr>
                <a:spLocks noEditPoints="1"/>
              </p:cNvSpPr>
              <p:nvPr/>
            </p:nvSpPr>
            <p:spPr bwMode="auto">
              <a:xfrm>
                <a:off x="8656485" y="6414215"/>
                <a:ext cx="569426" cy="644524"/>
              </a:xfrm>
              <a:custGeom>
                <a:avLst/>
                <a:gdLst>
                  <a:gd name="T0" fmla="*/ 426 w 476"/>
                  <a:gd name="T1" fmla="*/ 299 h 556"/>
                  <a:gd name="T2" fmla="*/ 460 w 476"/>
                  <a:gd name="T3" fmla="*/ 273 h 556"/>
                  <a:gd name="T4" fmla="*/ 441 w 476"/>
                  <a:gd name="T5" fmla="*/ 324 h 556"/>
                  <a:gd name="T6" fmla="*/ 439 w 476"/>
                  <a:gd name="T7" fmla="*/ 419 h 556"/>
                  <a:gd name="T8" fmla="*/ 446 w 476"/>
                  <a:gd name="T9" fmla="*/ 402 h 556"/>
                  <a:gd name="T10" fmla="*/ 413 w 476"/>
                  <a:gd name="T11" fmla="*/ 455 h 556"/>
                  <a:gd name="T12" fmla="*/ 411 w 476"/>
                  <a:gd name="T13" fmla="*/ 489 h 556"/>
                  <a:gd name="T14" fmla="*/ 388 w 476"/>
                  <a:gd name="T15" fmla="*/ 471 h 556"/>
                  <a:gd name="T16" fmla="*/ 434 w 476"/>
                  <a:gd name="T17" fmla="*/ 420 h 556"/>
                  <a:gd name="T18" fmla="*/ 81 w 476"/>
                  <a:gd name="T19" fmla="*/ 97 h 556"/>
                  <a:gd name="T20" fmla="*/ 238 w 476"/>
                  <a:gd name="T21" fmla="*/ 468 h 556"/>
                  <a:gd name="T22" fmla="*/ 262 w 476"/>
                  <a:gd name="T23" fmla="*/ 511 h 556"/>
                  <a:gd name="T24" fmla="*/ 204 w 476"/>
                  <a:gd name="T25" fmla="*/ 525 h 556"/>
                  <a:gd name="T26" fmla="*/ 239 w 476"/>
                  <a:gd name="T27" fmla="*/ 503 h 556"/>
                  <a:gd name="T28" fmla="*/ 176 w 476"/>
                  <a:gd name="T29" fmla="*/ 507 h 556"/>
                  <a:gd name="T30" fmla="*/ 180 w 476"/>
                  <a:gd name="T31" fmla="*/ 479 h 556"/>
                  <a:gd name="T32" fmla="*/ 101 w 476"/>
                  <a:gd name="T33" fmla="*/ 489 h 556"/>
                  <a:gd name="T34" fmla="*/ 68 w 476"/>
                  <a:gd name="T35" fmla="*/ 463 h 556"/>
                  <a:gd name="T36" fmla="*/ 79 w 476"/>
                  <a:gd name="T37" fmla="*/ 423 h 556"/>
                  <a:gd name="T38" fmla="*/ 121 w 476"/>
                  <a:gd name="T39" fmla="*/ 507 h 556"/>
                  <a:gd name="T40" fmla="*/ 33 w 476"/>
                  <a:gd name="T41" fmla="*/ 402 h 556"/>
                  <a:gd name="T42" fmla="*/ 40 w 476"/>
                  <a:gd name="T43" fmla="*/ 419 h 556"/>
                  <a:gd name="T44" fmla="*/ 40 w 476"/>
                  <a:gd name="T45" fmla="*/ 318 h 556"/>
                  <a:gd name="T46" fmla="*/ 44 w 476"/>
                  <a:gd name="T47" fmla="*/ 251 h 556"/>
                  <a:gd name="T48" fmla="*/ 48 w 476"/>
                  <a:gd name="T49" fmla="*/ 357 h 556"/>
                  <a:gd name="T50" fmla="*/ 58 w 476"/>
                  <a:gd name="T51" fmla="*/ 239 h 556"/>
                  <a:gd name="T52" fmla="*/ 28 w 476"/>
                  <a:gd name="T53" fmla="*/ 240 h 556"/>
                  <a:gd name="T54" fmla="*/ 45 w 476"/>
                  <a:gd name="T55" fmla="*/ 80 h 556"/>
                  <a:gd name="T56" fmla="*/ 49 w 476"/>
                  <a:gd name="T57" fmla="*/ 146 h 556"/>
                  <a:gd name="T58" fmla="*/ 19 w 476"/>
                  <a:gd name="T59" fmla="*/ 148 h 556"/>
                  <a:gd name="T60" fmla="*/ 38 w 476"/>
                  <a:gd name="T61" fmla="*/ 120 h 556"/>
                  <a:gd name="T62" fmla="*/ 49 w 476"/>
                  <a:gd name="T63" fmla="*/ 67 h 556"/>
                  <a:gd name="T64" fmla="*/ 31 w 476"/>
                  <a:gd name="T65" fmla="*/ 69 h 556"/>
                  <a:gd name="T66" fmla="*/ 118 w 476"/>
                  <a:gd name="T67" fmla="*/ 56 h 556"/>
                  <a:gd name="T68" fmla="*/ 163 w 476"/>
                  <a:gd name="T69" fmla="*/ 42 h 556"/>
                  <a:gd name="T70" fmla="*/ 164 w 476"/>
                  <a:gd name="T71" fmla="*/ 66 h 556"/>
                  <a:gd name="T72" fmla="*/ 97 w 476"/>
                  <a:gd name="T73" fmla="*/ 70 h 556"/>
                  <a:gd name="T74" fmla="*/ 229 w 476"/>
                  <a:gd name="T75" fmla="*/ 65 h 556"/>
                  <a:gd name="T76" fmla="*/ 209 w 476"/>
                  <a:gd name="T77" fmla="*/ 61 h 556"/>
                  <a:gd name="T78" fmla="*/ 269 w 476"/>
                  <a:gd name="T79" fmla="*/ 68 h 556"/>
                  <a:gd name="T80" fmla="*/ 260 w 476"/>
                  <a:gd name="T81" fmla="*/ 61 h 556"/>
                  <a:gd name="T82" fmla="*/ 352 w 476"/>
                  <a:gd name="T83" fmla="*/ 71 h 556"/>
                  <a:gd name="T84" fmla="*/ 381 w 476"/>
                  <a:gd name="T85" fmla="*/ 70 h 556"/>
                  <a:gd name="T86" fmla="*/ 314 w 476"/>
                  <a:gd name="T87" fmla="*/ 66 h 556"/>
                  <a:gd name="T88" fmla="*/ 450 w 476"/>
                  <a:gd name="T89" fmla="*/ 242 h 556"/>
                  <a:gd name="T90" fmla="*/ 432 w 476"/>
                  <a:gd name="T91" fmla="*/ 239 h 556"/>
                  <a:gd name="T92" fmla="*/ 463 w 476"/>
                  <a:gd name="T93" fmla="*/ 98 h 556"/>
                  <a:gd name="T94" fmla="*/ 441 w 476"/>
                  <a:gd name="T95" fmla="*/ 152 h 556"/>
                  <a:gd name="T96" fmla="*/ 429 w 476"/>
                  <a:gd name="T97" fmla="*/ 192 h 556"/>
                  <a:gd name="T98" fmla="*/ 410 w 476"/>
                  <a:gd name="T99" fmla="*/ 101 h 556"/>
                  <a:gd name="T100" fmla="*/ 448 w 476"/>
                  <a:gd name="T101" fmla="*/ 67 h 556"/>
                  <a:gd name="T102" fmla="*/ 419 w 476"/>
                  <a:gd name="T103" fmla="*/ 69 h 556"/>
                  <a:gd name="T104" fmla="*/ 96 w 476"/>
                  <a:gd name="T105" fmla="*/ 521 h 556"/>
                  <a:gd name="T106" fmla="*/ 238 w 476"/>
                  <a:gd name="T107" fmla="*/ 1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6" h="556">
                    <a:moveTo>
                      <a:pt x="460" y="323"/>
                    </a:moveTo>
                    <a:cubicBezTo>
                      <a:pt x="456" y="327"/>
                      <a:pt x="449" y="329"/>
                      <a:pt x="443" y="329"/>
                    </a:cubicBezTo>
                    <a:cubicBezTo>
                      <a:pt x="446" y="342"/>
                      <a:pt x="444" y="357"/>
                      <a:pt x="440" y="364"/>
                    </a:cubicBezTo>
                    <a:cubicBezTo>
                      <a:pt x="430" y="357"/>
                      <a:pt x="430" y="357"/>
                      <a:pt x="430" y="357"/>
                    </a:cubicBezTo>
                    <a:cubicBezTo>
                      <a:pt x="445" y="328"/>
                      <a:pt x="425" y="317"/>
                      <a:pt x="426" y="299"/>
                    </a:cubicBezTo>
                    <a:cubicBezTo>
                      <a:pt x="405" y="304"/>
                      <a:pt x="407" y="290"/>
                      <a:pt x="407" y="290"/>
                    </a:cubicBezTo>
                    <a:cubicBezTo>
                      <a:pt x="412" y="291"/>
                      <a:pt x="421" y="295"/>
                      <a:pt x="430" y="291"/>
                    </a:cubicBezTo>
                    <a:cubicBezTo>
                      <a:pt x="416" y="290"/>
                      <a:pt x="406" y="280"/>
                      <a:pt x="406" y="270"/>
                    </a:cubicBezTo>
                    <a:cubicBezTo>
                      <a:pt x="407" y="258"/>
                      <a:pt x="420" y="250"/>
                      <a:pt x="435" y="251"/>
                    </a:cubicBezTo>
                    <a:cubicBezTo>
                      <a:pt x="449" y="252"/>
                      <a:pt x="460" y="262"/>
                      <a:pt x="460" y="273"/>
                    </a:cubicBezTo>
                    <a:cubicBezTo>
                      <a:pt x="458" y="284"/>
                      <a:pt x="447" y="292"/>
                      <a:pt x="433" y="291"/>
                    </a:cubicBezTo>
                    <a:cubicBezTo>
                      <a:pt x="439" y="297"/>
                      <a:pt x="455" y="294"/>
                      <a:pt x="455" y="294"/>
                    </a:cubicBezTo>
                    <a:cubicBezTo>
                      <a:pt x="453" y="305"/>
                      <a:pt x="440" y="302"/>
                      <a:pt x="434" y="300"/>
                    </a:cubicBezTo>
                    <a:cubicBezTo>
                      <a:pt x="433" y="304"/>
                      <a:pt x="434" y="308"/>
                      <a:pt x="439" y="318"/>
                    </a:cubicBezTo>
                    <a:cubicBezTo>
                      <a:pt x="440" y="320"/>
                      <a:pt x="441" y="322"/>
                      <a:pt x="441" y="324"/>
                    </a:cubicBezTo>
                    <a:cubicBezTo>
                      <a:pt x="442" y="320"/>
                      <a:pt x="444" y="316"/>
                      <a:pt x="447" y="313"/>
                    </a:cubicBezTo>
                    <a:cubicBezTo>
                      <a:pt x="452" y="309"/>
                      <a:pt x="459" y="306"/>
                      <a:pt x="466" y="307"/>
                    </a:cubicBezTo>
                    <a:cubicBezTo>
                      <a:pt x="467" y="312"/>
                      <a:pt x="465" y="318"/>
                      <a:pt x="460" y="323"/>
                    </a:cubicBezTo>
                    <a:moveTo>
                      <a:pt x="451" y="419"/>
                    </a:moveTo>
                    <a:cubicBezTo>
                      <a:pt x="448" y="414"/>
                      <a:pt x="441" y="416"/>
                      <a:pt x="439" y="419"/>
                    </a:cubicBezTo>
                    <a:cubicBezTo>
                      <a:pt x="438" y="420"/>
                      <a:pt x="431" y="416"/>
                      <a:pt x="432" y="415"/>
                    </a:cubicBezTo>
                    <a:cubicBezTo>
                      <a:pt x="434" y="412"/>
                      <a:pt x="433" y="405"/>
                      <a:pt x="427" y="404"/>
                    </a:cubicBezTo>
                    <a:cubicBezTo>
                      <a:pt x="428" y="402"/>
                      <a:pt x="428" y="402"/>
                      <a:pt x="428" y="402"/>
                    </a:cubicBezTo>
                    <a:cubicBezTo>
                      <a:pt x="428" y="402"/>
                      <a:pt x="436" y="402"/>
                      <a:pt x="438" y="408"/>
                    </a:cubicBezTo>
                    <a:cubicBezTo>
                      <a:pt x="438" y="408"/>
                      <a:pt x="444" y="401"/>
                      <a:pt x="446" y="402"/>
                    </a:cubicBezTo>
                    <a:cubicBezTo>
                      <a:pt x="447" y="403"/>
                      <a:pt x="444" y="412"/>
                      <a:pt x="444" y="412"/>
                    </a:cubicBezTo>
                    <a:cubicBezTo>
                      <a:pt x="450" y="410"/>
                      <a:pt x="453" y="418"/>
                      <a:pt x="453" y="418"/>
                    </a:cubicBezTo>
                    <a:lnTo>
                      <a:pt x="451" y="419"/>
                    </a:lnTo>
                    <a:close/>
                    <a:moveTo>
                      <a:pt x="445" y="451"/>
                    </a:moveTo>
                    <a:cubicBezTo>
                      <a:pt x="438" y="460"/>
                      <a:pt x="425" y="462"/>
                      <a:pt x="413" y="455"/>
                    </a:cubicBezTo>
                    <a:cubicBezTo>
                      <a:pt x="418" y="462"/>
                      <a:pt x="427" y="465"/>
                      <a:pt x="431" y="467"/>
                    </a:cubicBezTo>
                    <a:cubicBezTo>
                      <a:pt x="431" y="467"/>
                      <a:pt x="425" y="478"/>
                      <a:pt x="411" y="463"/>
                    </a:cubicBezTo>
                    <a:cubicBezTo>
                      <a:pt x="404" y="472"/>
                      <a:pt x="394" y="475"/>
                      <a:pt x="385" y="482"/>
                    </a:cubicBezTo>
                    <a:cubicBezTo>
                      <a:pt x="388" y="481"/>
                      <a:pt x="390" y="481"/>
                      <a:pt x="393" y="481"/>
                    </a:cubicBezTo>
                    <a:cubicBezTo>
                      <a:pt x="401" y="481"/>
                      <a:pt x="407" y="485"/>
                      <a:pt x="411" y="489"/>
                    </a:cubicBezTo>
                    <a:cubicBezTo>
                      <a:pt x="407" y="493"/>
                      <a:pt x="401" y="496"/>
                      <a:pt x="394" y="496"/>
                    </a:cubicBezTo>
                    <a:cubicBezTo>
                      <a:pt x="388" y="495"/>
                      <a:pt x="382" y="493"/>
                      <a:pt x="378" y="489"/>
                    </a:cubicBezTo>
                    <a:cubicBezTo>
                      <a:pt x="375" y="494"/>
                      <a:pt x="372" y="499"/>
                      <a:pt x="371" y="506"/>
                    </a:cubicBezTo>
                    <a:cubicBezTo>
                      <a:pt x="358" y="507"/>
                      <a:pt x="358" y="507"/>
                      <a:pt x="358" y="507"/>
                    </a:cubicBezTo>
                    <a:cubicBezTo>
                      <a:pt x="361" y="496"/>
                      <a:pt x="373" y="478"/>
                      <a:pt x="388" y="471"/>
                    </a:cubicBezTo>
                    <a:cubicBezTo>
                      <a:pt x="399" y="465"/>
                      <a:pt x="402" y="463"/>
                      <a:pt x="404" y="459"/>
                    </a:cubicBezTo>
                    <a:cubicBezTo>
                      <a:pt x="398" y="457"/>
                      <a:pt x="385" y="452"/>
                      <a:pt x="390" y="443"/>
                    </a:cubicBezTo>
                    <a:cubicBezTo>
                      <a:pt x="390" y="443"/>
                      <a:pt x="401" y="453"/>
                      <a:pt x="410" y="453"/>
                    </a:cubicBezTo>
                    <a:cubicBezTo>
                      <a:pt x="398" y="445"/>
                      <a:pt x="394" y="432"/>
                      <a:pt x="401" y="423"/>
                    </a:cubicBezTo>
                    <a:cubicBezTo>
                      <a:pt x="407" y="413"/>
                      <a:pt x="422" y="412"/>
                      <a:pt x="434" y="420"/>
                    </a:cubicBezTo>
                    <a:cubicBezTo>
                      <a:pt x="446" y="427"/>
                      <a:pt x="451" y="441"/>
                      <a:pt x="445" y="451"/>
                    </a:cubicBezTo>
                    <a:moveTo>
                      <a:pt x="238" y="468"/>
                    </a:moveTo>
                    <a:cubicBezTo>
                      <a:pt x="207" y="449"/>
                      <a:pt x="178" y="446"/>
                      <a:pt x="143" y="446"/>
                    </a:cubicBezTo>
                    <a:cubicBezTo>
                      <a:pt x="107" y="446"/>
                      <a:pt x="81" y="418"/>
                      <a:pt x="81" y="384"/>
                    </a:cubicBezTo>
                    <a:cubicBezTo>
                      <a:pt x="81" y="97"/>
                      <a:pt x="81" y="97"/>
                      <a:pt x="81" y="97"/>
                    </a:cubicBezTo>
                    <a:cubicBezTo>
                      <a:pt x="119" y="117"/>
                      <a:pt x="203" y="103"/>
                      <a:pt x="240" y="84"/>
                    </a:cubicBezTo>
                    <a:cubicBezTo>
                      <a:pt x="277" y="104"/>
                      <a:pt x="360" y="117"/>
                      <a:pt x="398" y="97"/>
                    </a:cubicBezTo>
                    <a:cubicBezTo>
                      <a:pt x="398" y="384"/>
                      <a:pt x="398" y="384"/>
                      <a:pt x="398" y="384"/>
                    </a:cubicBezTo>
                    <a:cubicBezTo>
                      <a:pt x="398" y="418"/>
                      <a:pt x="367" y="446"/>
                      <a:pt x="331" y="446"/>
                    </a:cubicBezTo>
                    <a:cubicBezTo>
                      <a:pt x="297" y="446"/>
                      <a:pt x="268" y="450"/>
                      <a:pt x="238" y="468"/>
                    </a:cubicBezTo>
                    <a:moveTo>
                      <a:pt x="297" y="514"/>
                    </a:moveTo>
                    <a:cubicBezTo>
                      <a:pt x="290" y="510"/>
                      <a:pt x="285" y="508"/>
                      <a:pt x="279" y="507"/>
                    </a:cubicBezTo>
                    <a:cubicBezTo>
                      <a:pt x="279" y="512"/>
                      <a:pt x="277" y="518"/>
                      <a:pt x="273" y="522"/>
                    </a:cubicBezTo>
                    <a:cubicBezTo>
                      <a:pt x="268" y="527"/>
                      <a:pt x="262" y="530"/>
                      <a:pt x="256" y="530"/>
                    </a:cubicBezTo>
                    <a:cubicBezTo>
                      <a:pt x="256" y="523"/>
                      <a:pt x="258" y="516"/>
                      <a:pt x="262" y="511"/>
                    </a:cubicBezTo>
                    <a:cubicBezTo>
                      <a:pt x="264" y="509"/>
                      <a:pt x="266" y="508"/>
                      <a:pt x="269" y="507"/>
                    </a:cubicBezTo>
                    <a:cubicBezTo>
                      <a:pt x="258" y="508"/>
                      <a:pt x="248" y="513"/>
                      <a:pt x="237" y="511"/>
                    </a:cubicBezTo>
                    <a:cubicBezTo>
                      <a:pt x="239" y="531"/>
                      <a:pt x="225" y="527"/>
                      <a:pt x="225" y="527"/>
                    </a:cubicBezTo>
                    <a:cubicBezTo>
                      <a:pt x="226" y="522"/>
                      <a:pt x="232" y="514"/>
                      <a:pt x="229" y="506"/>
                    </a:cubicBezTo>
                    <a:cubicBezTo>
                      <a:pt x="226" y="519"/>
                      <a:pt x="215" y="527"/>
                      <a:pt x="204" y="525"/>
                    </a:cubicBezTo>
                    <a:cubicBezTo>
                      <a:pt x="193" y="522"/>
                      <a:pt x="186" y="509"/>
                      <a:pt x="188" y="496"/>
                    </a:cubicBezTo>
                    <a:cubicBezTo>
                      <a:pt x="191" y="482"/>
                      <a:pt x="203" y="472"/>
                      <a:pt x="215" y="475"/>
                    </a:cubicBezTo>
                    <a:cubicBezTo>
                      <a:pt x="225" y="477"/>
                      <a:pt x="232" y="489"/>
                      <a:pt x="230" y="502"/>
                    </a:cubicBezTo>
                    <a:cubicBezTo>
                      <a:pt x="236" y="497"/>
                      <a:pt x="236" y="482"/>
                      <a:pt x="236" y="482"/>
                    </a:cubicBezTo>
                    <a:cubicBezTo>
                      <a:pt x="247" y="485"/>
                      <a:pt x="242" y="497"/>
                      <a:pt x="239" y="503"/>
                    </a:cubicBezTo>
                    <a:cubicBezTo>
                      <a:pt x="243" y="504"/>
                      <a:pt x="247" y="504"/>
                      <a:pt x="258" y="501"/>
                    </a:cubicBezTo>
                    <a:cubicBezTo>
                      <a:pt x="275" y="496"/>
                      <a:pt x="297" y="500"/>
                      <a:pt x="307" y="506"/>
                    </a:cubicBezTo>
                    <a:lnTo>
                      <a:pt x="297" y="514"/>
                    </a:lnTo>
                    <a:close/>
                    <a:moveTo>
                      <a:pt x="185" y="498"/>
                    </a:moveTo>
                    <a:cubicBezTo>
                      <a:pt x="181" y="497"/>
                      <a:pt x="175" y="501"/>
                      <a:pt x="176" y="507"/>
                    </a:cubicBezTo>
                    <a:cubicBezTo>
                      <a:pt x="174" y="507"/>
                      <a:pt x="174" y="507"/>
                      <a:pt x="174" y="507"/>
                    </a:cubicBezTo>
                    <a:cubicBezTo>
                      <a:pt x="174" y="507"/>
                      <a:pt x="171" y="500"/>
                      <a:pt x="176" y="496"/>
                    </a:cubicBezTo>
                    <a:cubicBezTo>
                      <a:pt x="176" y="496"/>
                      <a:pt x="166" y="492"/>
                      <a:pt x="167" y="490"/>
                    </a:cubicBezTo>
                    <a:cubicBezTo>
                      <a:pt x="167" y="489"/>
                      <a:pt x="177" y="489"/>
                      <a:pt x="177" y="489"/>
                    </a:cubicBezTo>
                    <a:cubicBezTo>
                      <a:pt x="174" y="484"/>
                      <a:pt x="180" y="479"/>
                      <a:pt x="180" y="479"/>
                    </a:cubicBezTo>
                    <a:cubicBezTo>
                      <a:pt x="182" y="480"/>
                      <a:pt x="182" y="480"/>
                      <a:pt x="182" y="480"/>
                    </a:cubicBezTo>
                    <a:cubicBezTo>
                      <a:pt x="178" y="485"/>
                      <a:pt x="183" y="490"/>
                      <a:pt x="186" y="491"/>
                    </a:cubicBezTo>
                    <a:cubicBezTo>
                      <a:pt x="188" y="492"/>
                      <a:pt x="186" y="499"/>
                      <a:pt x="185" y="498"/>
                    </a:cubicBezTo>
                    <a:moveTo>
                      <a:pt x="108" y="506"/>
                    </a:moveTo>
                    <a:cubicBezTo>
                      <a:pt x="107" y="499"/>
                      <a:pt x="104" y="494"/>
                      <a:pt x="101" y="489"/>
                    </a:cubicBezTo>
                    <a:cubicBezTo>
                      <a:pt x="97" y="493"/>
                      <a:pt x="91" y="495"/>
                      <a:pt x="85" y="496"/>
                    </a:cubicBezTo>
                    <a:cubicBezTo>
                      <a:pt x="78" y="496"/>
                      <a:pt x="71" y="493"/>
                      <a:pt x="68" y="489"/>
                    </a:cubicBezTo>
                    <a:cubicBezTo>
                      <a:pt x="72" y="485"/>
                      <a:pt x="79" y="481"/>
                      <a:pt x="86" y="481"/>
                    </a:cubicBezTo>
                    <a:cubicBezTo>
                      <a:pt x="89" y="481"/>
                      <a:pt x="91" y="481"/>
                      <a:pt x="94" y="482"/>
                    </a:cubicBezTo>
                    <a:cubicBezTo>
                      <a:pt x="85" y="475"/>
                      <a:pt x="75" y="472"/>
                      <a:pt x="68" y="463"/>
                    </a:cubicBezTo>
                    <a:cubicBezTo>
                      <a:pt x="55" y="478"/>
                      <a:pt x="48" y="467"/>
                      <a:pt x="48" y="467"/>
                    </a:cubicBezTo>
                    <a:cubicBezTo>
                      <a:pt x="52" y="465"/>
                      <a:pt x="62" y="462"/>
                      <a:pt x="67" y="454"/>
                    </a:cubicBezTo>
                    <a:cubicBezTo>
                      <a:pt x="55" y="462"/>
                      <a:pt x="41" y="460"/>
                      <a:pt x="34" y="451"/>
                    </a:cubicBezTo>
                    <a:cubicBezTo>
                      <a:pt x="28" y="441"/>
                      <a:pt x="33" y="427"/>
                      <a:pt x="45" y="420"/>
                    </a:cubicBezTo>
                    <a:cubicBezTo>
                      <a:pt x="57" y="412"/>
                      <a:pt x="72" y="413"/>
                      <a:pt x="79" y="423"/>
                    </a:cubicBezTo>
                    <a:cubicBezTo>
                      <a:pt x="85" y="432"/>
                      <a:pt x="81" y="445"/>
                      <a:pt x="69" y="453"/>
                    </a:cubicBezTo>
                    <a:cubicBezTo>
                      <a:pt x="77" y="454"/>
                      <a:pt x="89" y="443"/>
                      <a:pt x="89" y="443"/>
                    </a:cubicBezTo>
                    <a:cubicBezTo>
                      <a:pt x="94" y="452"/>
                      <a:pt x="82" y="457"/>
                      <a:pt x="75" y="459"/>
                    </a:cubicBezTo>
                    <a:cubicBezTo>
                      <a:pt x="77" y="463"/>
                      <a:pt x="80" y="465"/>
                      <a:pt x="91" y="471"/>
                    </a:cubicBezTo>
                    <a:cubicBezTo>
                      <a:pt x="106" y="478"/>
                      <a:pt x="118" y="496"/>
                      <a:pt x="121" y="507"/>
                    </a:cubicBezTo>
                    <a:lnTo>
                      <a:pt x="108" y="506"/>
                    </a:lnTo>
                    <a:close/>
                    <a:moveTo>
                      <a:pt x="28" y="419"/>
                    </a:moveTo>
                    <a:cubicBezTo>
                      <a:pt x="26" y="418"/>
                      <a:pt x="26" y="418"/>
                      <a:pt x="26" y="418"/>
                    </a:cubicBezTo>
                    <a:cubicBezTo>
                      <a:pt x="26" y="418"/>
                      <a:pt x="29" y="410"/>
                      <a:pt x="35" y="412"/>
                    </a:cubicBezTo>
                    <a:cubicBezTo>
                      <a:pt x="35" y="412"/>
                      <a:pt x="31" y="403"/>
                      <a:pt x="33" y="402"/>
                    </a:cubicBezTo>
                    <a:cubicBezTo>
                      <a:pt x="35" y="401"/>
                      <a:pt x="41" y="408"/>
                      <a:pt x="41" y="408"/>
                    </a:cubicBezTo>
                    <a:cubicBezTo>
                      <a:pt x="43" y="402"/>
                      <a:pt x="51" y="402"/>
                      <a:pt x="51" y="402"/>
                    </a:cubicBezTo>
                    <a:cubicBezTo>
                      <a:pt x="52" y="404"/>
                      <a:pt x="52" y="404"/>
                      <a:pt x="52" y="404"/>
                    </a:cubicBezTo>
                    <a:cubicBezTo>
                      <a:pt x="46" y="405"/>
                      <a:pt x="45" y="412"/>
                      <a:pt x="46" y="415"/>
                    </a:cubicBezTo>
                    <a:cubicBezTo>
                      <a:pt x="48" y="416"/>
                      <a:pt x="41" y="420"/>
                      <a:pt x="40" y="419"/>
                    </a:cubicBezTo>
                    <a:cubicBezTo>
                      <a:pt x="38" y="416"/>
                      <a:pt x="31" y="414"/>
                      <a:pt x="28" y="419"/>
                    </a:cubicBezTo>
                    <a:moveTo>
                      <a:pt x="13" y="307"/>
                    </a:moveTo>
                    <a:cubicBezTo>
                      <a:pt x="20" y="306"/>
                      <a:pt x="27" y="309"/>
                      <a:pt x="31" y="313"/>
                    </a:cubicBezTo>
                    <a:cubicBezTo>
                      <a:pt x="35" y="316"/>
                      <a:pt x="37" y="320"/>
                      <a:pt x="38" y="324"/>
                    </a:cubicBezTo>
                    <a:cubicBezTo>
                      <a:pt x="38" y="322"/>
                      <a:pt x="39" y="320"/>
                      <a:pt x="40" y="318"/>
                    </a:cubicBezTo>
                    <a:cubicBezTo>
                      <a:pt x="45" y="308"/>
                      <a:pt x="46" y="304"/>
                      <a:pt x="45" y="300"/>
                    </a:cubicBezTo>
                    <a:cubicBezTo>
                      <a:pt x="39" y="302"/>
                      <a:pt x="25" y="305"/>
                      <a:pt x="24" y="294"/>
                    </a:cubicBezTo>
                    <a:cubicBezTo>
                      <a:pt x="24" y="294"/>
                      <a:pt x="39" y="297"/>
                      <a:pt x="46" y="291"/>
                    </a:cubicBezTo>
                    <a:cubicBezTo>
                      <a:pt x="32" y="292"/>
                      <a:pt x="21" y="284"/>
                      <a:pt x="19" y="273"/>
                    </a:cubicBezTo>
                    <a:cubicBezTo>
                      <a:pt x="19" y="262"/>
                      <a:pt x="30" y="252"/>
                      <a:pt x="44" y="251"/>
                    </a:cubicBezTo>
                    <a:cubicBezTo>
                      <a:pt x="59" y="250"/>
                      <a:pt x="71" y="258"/>
                      <a:pt x="73" y="270"/>
                    </a:cubicBezTo>
                    <a:cubicBezTo>
                      <a:pt x="73" y="280"/>
                      <a:pt x="63" y="290"/>
                      <a:pt x="49" y="291"/>
                    </a:cubicBezTo>
                    <a:cubicBezTo>
                      <a:pt x="58" y="295"/>
                      <a:pt x="67" y="291"/>
                      <a:pt x="72" y="290"/>
                    </a:cubicBezTo>
                    <a:cubicBezTo>
                      <a:pt x="72" y="290"/>
                      <a:pt x="74" y="304"/>
                      <a:pt x="53" y="299"/>
                    </a:cubicBezTo>
                    <a:cubicBezTo>
                      <a:pt x="55" y="317"/>
                      <a:pt x="35" y="328"/>
                      <a:pt x="48" y="357"/>
                    </a:cubicBezTo>
                    <a:cubicBezTo>
                      <a:pt x="39" y="364"/>
                      <a:pt x="39" y="364"/>
                      <a:pt x="39" y="364"/>
                    </a:cubicBezTo>
                    <a:cubicBezTo>
                      <a:pt x="35" y="357"/>
                      <a:pt x="33" y="342"/>
                      <a:pt x="36" y="329"/>
                    </a:cubicBezTo>
                    <a:cubicBezTo>
                      <a:pt x="30" y="329"/>
                      <a:pt x="23" y="327"/>
                      <a:pt x="19" y="323"/>
                    </a:cubicBezTo>
                    <a:cubicBezTo>
                      <a:pt x="14" y="318"/>
                      <a:pt x="12" y="312"/>
                      <a:pt x="13" y="307"/>
                    </a:cubicBezTo>
                    <a:moveTo>
                      <a:pt x="58" y="239"/>
                    </a:moveTo>
                    <a:cubicBezTo>
                      <a:pt x="58" y="241"/>
                      <a:pt x="58" y="241"/>
                      <a:pt x="58" y="241"/>
                    </a:cubicBezTo>
                    <a:cubicBezTo>
                      <a:pt x="52" y="239"/>
                      <a:pt x="47" y="244"/>
                      <a:pt x="48" y="247"/>
                    </a:cubicBezTo>
                    <a:cubicBezTo>
                      <a:pt x="48" y="249"/>
                      <a:pt x="41" y="250"/>
                      <a:pt x="40" y="248"/>
                    </a:cubicBezTo>
                    <a:cubicBezTo>
                      <a:pt x="40" y="245"/>
                      <a:pt x="34" y="240"/>
                      <a:pt x="29" y="242"/>
                    </a:cubicBezTo>
                    <a:cubicBezTo>
                      <a:pt x="28" y="240"/>
                      <a:pt x="28" y="240"/>
                      <a:pt x="28" y="240"/>
                    </a:cubicBezTo>
                    <a:cubicBezTo>
                      <a:pt x="28" y="240"/>
                      <a:pt x="34" y="236"/>
                      <a:pt x="39" y="239"/>
                    </a:cubicBezTo>
                    <a:cubicBezTo>
                      <a:pt x="39" y="239"/>
                      <a:pt x="41" y="230"/>
                      <a:pt x="42" y="230"/>
                    </a:cubicBezTo>
                    <a:cubicBezTo>
                      <a:pt x="44" y="229"/>
                      <a:pt x="47" y="239"/>
                      <a:pt x="47" y="239"/>
                    </a:cubicBezTo>
                    <a:cubicBezTo>
                      <a:pt x="51" y="235"/>
                      <a:pt x="58" y="239"/>
                      <a:pt x="58" y="239"/>
                    </a:cubicBezTo>
                    <a:moveTo>
                      <a:pt x="45" y="80"/>
                    </a:moveTo>
                    <a:cubicBezTo>
                      <a:pt x="59" y="80"/>
                      <a:pt x="70" y="90"/>
                      <a:pt x="69" y="101"/>
                    </a:cubicBezTo>
                    <a:cubicBezTo>
                      <a:pt x="68" y="112"/>
                      <a:pt x="57" y="120"/>
                      <a:pt x="44" y="120"/>
                    </a:cubicBezTo>
                    <a:cubicBezTo>
                      <a:pt x="50" y="125"/>
                      <a:pt x="65" y="122"/>
                      <a:pt x="65" y="122"/>
                    </a:cubicBezTo>
                    <a:cubicBezTo>
                      <a:pt x="63" y="134"/>
                      <a:pt x="50" y="130"/>
                      <a:pt x="44" y="128"/>
                    </a:cubicBezTo>
                    <a:cubicBezTo>
                      <a:pt x="43" y="132"/>
                      <a:pt x="44" y="136"/>
                      <a:pt x="49" y="146"/>
                    </a:cubicBezTo>
                    <a:cubicBezTo>
                      <a:pt x="56" y="162"/>
                      <a:pt x="55" y="183"/>
                      <a:pt x="50" y="192"/>
                    </a:cubicBezTo>
                    <a:cubicBezTo>
                      <a:pt x="40" y="185"/>
                      <a:pt x="40" y="185"/>
                      <a:pt x="40" y="185"/>
                    </a:cubicBezTo>
                    <a:cubicBezTo>
                      <a:pt x="44" y="178"/>
                      <a:pt x="45" y="172"/>
                      <a:pt x="45" y="167"/>
                    </a:cubicBezTo>
                    <a:cubicBezTo>
                      <a:pt x="39" y="168"/>
                      <a:pt x="33" y="166"/>
                      <a:pt x="28" y="163"/>
                    </a:cubicBezTo>
                    <a:cubicBezTo>
                      <a:pt x="22" y="159"/>
                      <a:pt x="19" y="153"/>
                      <a:pt x="19" y="148"/>
                    </a:cubicBezTo>
                    <a:cubicBezTo>
                      <a:pt x="25" y="147"/>
                      <a:pt x="32" y="148"/>
                      <a:pt x="39" y="152"/>
                    </a:cubicBezTo>
                    <a:cubicBezTo>
                      <a:pt x="41" y="153"/>
                      <a:pt x="43" y="155"/>
                      <a:pt x="44" y="157"/>
                    </a:cubicBezTo>
                    <a:cubicBezTo>
                      <a:pt x="41" y="146"/>
                      <a:pt x="35" y="138"/>
                      <a:pt x="36" y="127"/>
                    </a:cubicBezTo>
                    <a:cubicBezTo>
                      <a:pt x="15" y="132"/>
                      <a:pt x="17" y="118"/>
                      <a:pt x="17" y="118"/>
                    </a:cubicBezTo>
                    <a:cubicBezTo>
                      <a:pt x="22" y="119"/>
                      <a:pt x="30" y="123"/>
                      <a:pt x="38" y="120"/>
                    </a:cubicBezTo>
                    <a:cubicBezTo>
                      <a:pt x="25" y="118"/>
                      <a:pt x="16" y="108"/>
                      <a:pt x="16" y="98"/>
                    </a:cubicBezTo>
                    <a:cubicBezTo>
                      <a:pt x="17" y="87"/>
                      <a:pt x="30" y="79"/>
                      <a:pt x="45" y="80"/>
                    </a:cubicBezTo>
                    <a:moveTo>
                      <a:pt x="42" y="67"/>
                    </a:moveTo>
                    <a:cubicBezTo>
                      <a:pt x="42" y="67"/>
                      <a:pt x="45" y="58"/>
                      <a:pt x="46" y="58"/>
                    </a:cubicBezTo>
                    <a:cubicBezTo>
                      <a:pt x="48" y="58"/>
                      <a:pt x="49" y="67"/>
                      <a:pt x="49" y="67"/>
                    </a:cubicBezTo>
                    <a:cubicBezTo>
                      <a:pt x="54" y="64"/>
                      <a:pt x="60" y="69"/>
                      <a:pt x="60" y="69"/>
                    </a:cubicBezTo>
                    <a:cubicBezTo>
                      <a:pt x="60" y="70"/>
                      <a:pt x="60" y="70"/>
                      <a:pt x="60" y="70"/>
                    </a:cubicBezTo>
                    <a:cubicBezTo>
                      <a:pt x="54" y="68"/>
                      <a:pt x="49" y="73"/>
                      <a:pt x="49" y="76"/>
                    </a:cubicBezTo>
                    <a:cubicBezTo>
                      <a:pt x="48" y="78"/>
                      <a:pt x="41" y="77"/>
                      <a:pt x="41" y="76"/>
                    </a:cubicBezTo>
                    <a:cubicBezTo>
                      <a:pt x="41" y="73"/>
                      <a:pt x="37" y="67"/>
                      <a:pt x="31" y="69"/>
                    </a:cubicBezTo>
                    <a:cubicBezTo>
                      <a:pt x="31" y="67"/>
                      <a:pt x="31" y="67"/>
                      <a:pt x="31" y="67"/>
                    </a:cubicBezTo>
                    <a:cubicBezTo>
                      <a:pt x="31" y="67"/>
                      <a:pt x="38" y="63"/>
                      <a:pt x="42" y="67"/>
                    </a:cubicBezTo>
                    <a:moveTo>
                      <a:pt x="97" y="70"/>
                    </a:moveTo>
                    <a:cubicBezTo>
                      <a:pt x="104" y="72"/>
                      <a:pt x="110" y="73"/>
                      <a:pt x="115" y="73"/>
                    </a:cubicBezTo>
                    <a:cubicBezTo>
                      <a:pt x="114" y="68"/>
                      <a:pt x="115" y="62"/>
                      <a:pt x="118" y="56"/>
                    </a:cubicBezTo>
                    <a:cubicBezTo>
                      <a:pt x="122" y="50"/>
                      <a:pt x="127" y="47"/>
                      <a:pt x="133" y="46"/>
                    </a:cubicBezTo>
                    <a:cubicBezTo>
                      <a:pt x="135" y="52"/>
                      <a:pt x="134" y="59"/>
                      <a:pt x="131" y="65"/>
                    </a:cubicBezTo>
                    <a:cubicBezTo>
                      <a:pt x="129" y="68"/>
                      <a:pt x="128" y="70"/>
                      <a:pt x="126" y="71"/>
                    </a:cubicBezTo>
                    <a:cubicBezTo>
                      <a:pt x="136" y="68"/>
                      <a:pt x="144" y="61"/>
                      <a:pt x="155" y="61"/>
                    </a:cubicBezTo>
                    <a:cubicBezTo>
                      <a:pt x="149" y="41"/>
                      <a:pt x="163" y="42"/>
                      <a:pt x="163" y="42"/>
                    </a:cubicBezTo>
                    <a:cubicBezTo>
                      <a:pt x="163" y="46"/>
                      <a:pt x="160" y="55"/>
                      <a:pt x="164" y="63"/>
                    </a:cubicBezTo>
                    <a:cubicBezTo>
                      <a:pt x="164" y="50"/>
                      <a:pt x="173" y="39"/>
                      <a:pt x="184" y="39"/>
                    </a:cubicBezTo>
                    <a:cubicBezTo>
                      <a:pt x="196" y="39"/>
                      <a:pt x="206" y="50"/>
                      <a:pt x="206" y="65"/>
                    </a:cubicBezTo>
                    <a:cubicBezTo>
                      <a:pt x="206" y="79"/>
                      <a:pt x="197" y="90"/>
                      <a:pt x="186" y="90"/>
                    </a:cubicBezTo>
                    <a:cubicBezTo>
                      <a:pt x="174" y="90"/>
                      <a:pt x="165" y="80"/>
                      <a:pt x="164" y="66"/>
                    </a:cubicBezTo>
                    <a:cubicBezTo>
                      <a:pt x="159" y="73"/>
                      <a:pt x="163" y="88"/>
                      <a:pt x="163" y="88"/>
                    </a:cubicBezTo>
                    <a:cubicBezTo>
                      <a:pt x="152" y="87"/>
                      <a:pt x="154" y="74"/>
                      <a:pt x="155" y="68"/>
                    </a:cubicBezTo>
                    <a:cubicBezTo>
                      <a:pt x="151" y="68"/>
                      <a:pt x="147" y="69"/>
                      <a:pt x="137" y="74"/>
                    </a:cubicBezTo>
                    <a:cubicBezTo>
                      <a:pt x="122" y="83"/>
                      <a:pt x="100" y="83"/>
                      <a:pt x="89" y="80"/>
                    </a:cubicBezTo>
                    <a:lnTo>
                      <a:pt x="97" y="70"/>
                    </a:lnTo>
                    <a:close/>
                    <a:moveTo>
                      <a:pt x="209" y="61"/>
                    </a:moveTo>
                    <a:cubicBezTo>
                      <a:pt x="212" y="61"/>
                      <a:pt x="218" y="56"/>
                      <a:pt x="215" y="51"/>
                    </a:cubicBezTo>
                    <a:cubicBezTo>
                      <a:pt x="217" y="50"/>
                      <a:pt x="217" y="50"/>
                      <a:pt x="217" y="50"/>
                    </a:cubicBezTo>
                    <a:cubicBezTo>
                      <a:pt x="217" y="50"/>
                      <a:pt x="222" y="57"/>
                      <a:pt x="218" y="61"/>
                    </a:cubicBezTo>
                    <a:cubicBezTo>
                      <a:pt x="218" y="61"/>
                      <a:pt x="229" y="63"/>
                      <a:pt x="229" y="65"/>
                    </a:cubicBezTo>
                    <a:cubicBezTo>
                      <a:pt x="229" y="66"/>
                      <a:pt x="219" y="68"/>
                      <a:pt x="219" y="68"/>
                    </a:cubicBezTo>
                    <a:cubicBezTo>
                      <a:pt x="223" y="72"/>
                      <a:pt x="218" y="79"/>
                      <a:pt x="218" y="79"/>
                    </a:cubicBezTo>
                    <a:cubicBezTo>
                      <a:pt x="217" y="79"/>
                      <a:pt x="217" y="79"/>
                      <a:pt x="217" y="79"/>
                    </a:cubicBezTo>
                    <a:cubicBezTo>
                      <a:pt x="218" y="73"/>
                      <a:pt x="213" y="68"/>
                      <a:pt x="209" y="68"/>
                    </a:cubicBezTo>
                    <a:cubicBezTo>
                      <a:pt x="208" y="68"/>
                      <a:pt x="208" y="61"/>
                      <a:pt x="209" y="61"/>
                    </a:cubicBezTo>
                    <a:moveTo>
                      <a:pt x="260" y="61"/>
                    </a:moveTo>
                    <a:cubicBezTo>
                      <a:pt x="256" y="57"/>
                      <a:pt x="261" y="50"/>
                      <a:pt x="261" y="50"/>
                    </a:cubicBezTo>
                    <a:cubicBezTo>
                      <a:pt x="263" y="51"/>
                      <a:pt x="263" y="51"/>
                      <a:pt x="263" y="51"/>
                    </a:cubicBezTo>
                    <a:cubicBezTo>
                      <a:pt x="260" y="56"/>
                      <a:pt x="266" y="61"/>
                      <a:pt x="269" y="61"/>
                    </a:cubicBezTo>
                    <a:cubicBezTo>
                      <a:pt x="271" y="61"/>
                      <a:pt x="271" y="68"/>
                      <a:pt x="269" y="68"/>
                    </a:cubicBezTo>
                    <a:cubicBezTo>
                      <a:pt x="265" y="68"/>
                      <a:pt x="260" y="73"/>
                      <a:pt x="261" y="79"/>
                    </a:cubicBezTo>
                    <a:cubicBezTo>
                      <a:pt x="260" y="79"/>
                      <a:pt x="260" y="79"/>
                      <a:pt x="260" y="79"/>
                    </a:cubicBezTo>
                    <a:cubicBezTo>
                      <a:pt x="260" y="79"/>
                      <a:pt x="255" y="72"/>
                      <a:pt x="259" y="68"/>
                    </a:cubicBezTo>
                    <a:cubicBezTo>
                      <a:pt x="259" y="68"/>
                      <a:pt x="249" y="66"/>
                      <a:pt x="249" y="65"/>
                    </a:cubicBezTo>
                    <a:cubicBezTo>
                      <a:pt x="249" y="63"/>
                      <a:pt x="260" y="61"/>
                      <a:pt x="260" y="61"/>
                    </a:cubicBezTo>
                    <a:moveTo>
                      <a:pt x="294" y="39"/>
                    </a:moveTo>
                    <a:cubicBezTo>
                      <a:pt x="305" y="39"/>
                      <a:pt x="314" y="50"/>
                      <a:pt x="314" y="63"/>
                    </a:cubicBezTo>
                    <a:cubicBezTo>
                      <a:pt x="319" y="55"/>
                      <a:pt x="315" y="46"/>
                      <a:pt x="315" y="42"/>
                    </a:cubicBezTo>
                    <a:cubicBezTo>
                      <a:pt x="315" y="42"/>
                      <a:pt x="329" y="41"/>
                      <a:pt x="323" y="61"/>
                    </a:cubicBezTo>
                    <a:cubicBezTo>
                      <a:pt x="334" y="61"/>
                      <a:pt x="342" y="68"/>
                      <a:pt x="352" y="71"/>
                    </a:cubicBezTo>
                    <a:cubicBezTo>
                      <a:pt x="350" y="70"/>
                      <a:pt x="349" y="68"/>
                      <a:pt x="348" y="65"/>
                    </a:cubicBezTo>
                    <a:cubicBezTo>
                      <a:pt x="344" y="59"/>
                      <a:pt x="343" y="52"/>
                      <a:pt x="345" y="46"/>
                    </a:cubicBezTo>
                    <a:cubicBezTo>
                      <a:pt x="351" y="47"/>
                      <a:pt x="357" y="50"/>
                      <a:pt x="360" y="56"/>
                    </a:cubicBezTo>
                    <a:cubicBezTo>
                      <a:pt x="363" y="62"/>
                      <a:pt x="364" y="68"/>
                      <a:pt x="363" y="73"/>
                    </a:cubicBezTo>
                    <a:cubicBezTo>
                      <a:pt x="368" y="73"/>
                      <a:pt x="374" y="72"/>
                      <a:pt x="381" y="70"/>
                    </a:cubicBezTo>
                    <a:cubicBezTo>
                      <a:pt x="389" y="80"/>
                      <a:pt x="389" y="80"/>
                      <a:pt x="389" y="80"/>
                    </a:cubicBezTo>
                    <a:cubicBezTo>
                      <a:pt x="379" y="83"/>
                      <a:pt x="356" y="83"/>
                      <a:pt x="341" y="74"/>
                    </a:cubicBezTo>
                    <a:cubicBezTo>
                      <a:pt x="331" y="69"/>
                      <a:pt x="327" y="68"/>
                      <a:pt x="323" y="68"/>
                    </a:cubicBezTo>
                    <a:cubicBezTo>
                      <a:pt x="324" y="74"/>
                      <a:pt x="327" y="87"/>
                      <a:pt x="315" y="88"/>
                    </a:cubicBezTo>
                    <a:cubicBezTo>
                      <a:pt x="315" y="88"/>
                      <a:pt x="319" y="73"/>
                      <a:pt x="314" y="66"/>
                    </a:cubicBezTo>
                    <a:cubicBezTo>
                      <a:pt x="314" y="80"/>
                      <a:pt x="304" y="90"/>
                      <a:pt x="292" y="90"/>
                    </a:cubicBezTo>
                    <a:cubicBezTo>
                      <a:pt x="281" y="90"/>
                      <a:pt x="272" y="79"/>
                      <a:pt x="272" y="65"/>
                    </a:cubicBezTo>
                    <a:cubicBezTo>
                      <a:pt x="272" y="50"/>
                      <a:pt x="282" y="39"/>
                      <a:pt x="294" y="39"/>
                    </a:cubicBezTo>
                    <a:moveTo>
                      <a:pt x="450" y="240"/>
                    </a:moveTo>
                    <a:cubicBezTo>
                      <a:pt x="450" y="242"/>
                      <a:pt x="450" y="242"/>
                      <a:pt x="450" y="242"/>
                    </a:cubicBezTo>
                    <a:cubicBezTo>
                      <a:pt x="444" y="240"/>
                      <a:pt x="439" y="245"/>
                      <a:pt x="439" y="248"/>
                    </a:cubicBezTo>
                    <a:cubicBezTo>
                      <a:pt x="439" y="250"/>
                      <a:pt x="431" y="249"/>
                      <a:pt x="431" y="247"/>
                    </a:cubicBezTo>
                    <a:cubicBezTo>
                      <a:pt x="432" y="244"/>
                      <a:pt x="427" y="239"/>
                      <a:pt x="421" y="241"/>
                    </a:cubicBezTo>
                    <a:cubicBezTo>
                      <a:pt x="421" y="239"/>
                      <a:pt x="421" y="239"/>
                      <a:pt x="421" y="239"/>
                    </a:cubicBezTo>
                    <a:cubicBezTo>
                      <a:pt x="421" y="239"/>
                      <a:pt x="428" y="235"/>
                      <a:pt x="432" y="239"/>
                    </a:cubicBezTo>
                    <a:cubicBezTo>
                      <a:pt x="432" y="239"/>
                      <a:pt x="435" y="229"/>
                      <a:pt x="436" y="230"/>
                    </a:cubicBezTo>
                    <a:cubicBezTo>
                      <a:pt x="438" y="230"/>
                      <a:pt x="440" y="239"/>
                      <a:pt x="440" y="239"/>
                    </a:cubicBezTo>
                    <a:cubicBezTo>
                      <a:pt x="444" y="236"/>
                      <a:pt x="450" y="240"/>
                      <a:pt x="450" y="240"/>
                    </a:cubicBezTo>
                    <a:moveTo>
                      <a:pt x="434" y="80"/>
                    </a:moveTo>
                    <a:cubicBezTo>
                      <a:pt x="449" y="79"/>
                      <a:pt x="462" y="87"/>
                      <a:pt x="463" y="98"/>
                    </a:cubicBezTo>
                    <a:cubicBezTo>
                      <a:pt x="463" y="108"/>
                      <a:pt x="454" y="118"/>
                      <a:pt x="441" y="120"/>
                    </a:cubicBezTo>
                    <a:cubicBezTo>
                      <a:pt x="449" y="123"/>
                      <a:pt x="458" y="119"/>
                      <a:pt x="462" y="118"/>
                    </a:cubicBezTo>
                    <a:cubicBezTo>
                      <a:pt x="462" y="118"/>
                      <a:pt x="464" y="132"/>
                      <a:pt x="443" y="127"/>
                    </a:cubicBezTo>
                    <a:cubicBezTo>
                      <a:pt x="444" y="138"/>
                      <a:pt x="437" y="146"/>
                      <a:pt x="434" y="157"/>
                    </a:cubicBezTo>
                    <a:cubicBezTo>
                      <a:pt x="436" y="155"/>
                      <a:pt x="438" y="153"/>
                      <a:pt x="441" y="152"/>
                    </a:cubicBezTo>
                    <a:cubicBezTo>
                      <a:pt x="447" y="148"/>
                      <a:pt x="454" y="147"/>
                      <a:pt x="461" y="148"/>
                    </a:cubicBezTo>
                    <a:cubicBezTo>
                      <a:pt x="460" y="153"/>
                      <a:pt x="456" y="159"/>
                      <a:pt x="451" y="163"/>
                    </a:cubicBezTo>
                    <a:cubicBezTo>
                      <a:pt x="445" y="166"/>
                      <a:pt x="439" y="168"/>
                      <a:pt x="434" y="167"/>
                    </a:cubicBezTo>
                    <a:cubicBezTo>
                      <a:pt x="434" y="172"/>
                      <a:pt x="435" y="178"/>
                      <a:pt x="439" y="185"/>
                    </a:cubicBezTo>
                    <a:cubicBezTo>
                      <a:pt x="429" y="192"/>
                      <a:pt x="429" y="192"/>
                      <a:pt x="429" y="192"/>
                    </a:cubicBezTo>
                    <a:cubicBezTo>
                      <a:pt x="424" y="183"/>
                      <a:pt x="422" y="162"/>
                      <a:pt x="430" y="146"/>
                    </a:cubicBezTo>
                    <a:cubicBezTo>
                      <a:pt x="435" y="136"/>
                      <a:pt x="436" y="132"/>
                      <a:pt x="435" y="128"/>
                    </a:cubicBezTo>
                    <a:cubicBezTo>
                      <a:pt x="429" y="130"/>
                      <a:pt x="416" y="134"/>
                      <a:pt x="414" y="122"/>
                    </a:cubicBezTo>
                    <a:cubicBezTo>
                      <a:pt x="414" y="122"/>
                      <a:pt x="429" y="125"/>
                      <a:pt x="436" y="120"/>
                    </a:cubicBezTo>
                    <a:cubicBezTo>
                      <a:pt x="422" y="120"/>
                      <a:pt x="411" y="112"/>
                      <a:pt x="410" y="101"/>
                    </a:cubicBezTo>
                    <a:cubicBezTo>
                      <a:pt x="409" y="90"/>
                      <a:pt x="420" y="80"/>
                      <a:pt x="434" y="80"/>
                    </a:cubicBezTo>
                    <a:moveTo>
                      <a:pt x="430" y="67"/>
                    </a:moveTo>
                    <a:cubicBezTo>
                      <a:pt x="430" y="67"/>
                      <a:pt x="431" y="58"/>
                      <a:pt x="433" y="58"/>
                    </a:cubicBezTo>
                    <a:cubicBezTo>
                      <a:pt x="434" y="58"/>
                      <a:pt x="437" y="67"/>
                      <a:pt x="437" y="67"/>
                    </a:cubicBezTo>
                    <a:cubicBezTo>
                      <a:pt x="441" y="63"/>
                      <a:pt x="448" y="67"/>
                      <a:pt x="448" y="67"/>
                    </a:cubicBezTo>
                    <a:cubicBezTo>
                      <a:pt x="448" y="69"/>
                      <a:pt x="448" y="69"/>
                      <a:pt x="448" y="69"/>
                    </a:cubicBezTo>
                    <a:cubicBezTo>
                      <a:pt x="442" y="67"/>
                      <a:pt x="437" y="73"/>
                      <a:pt x="438" y="76"/>
                    </a:cubicBezTo>
                    <a:cubicBezTo>
                      <a:pt x="438" y="77"/>
                      <a:pt x="430" y="78"/>
                      <a:pt x="430" y="76"/>
                    </a:cubicBezTo>
                    <a:cubicBezTo>
                      <a:pt x="430" y="73"/>
                      <a:pt x="425" y="68"/>
                      <a:pt x="419" y="70"/>
                    </a:cubicBezTo>
                    <a:cubicBezTo>
                      <a:pt x="419" y="69"/>
                      <a:pt x="419" y="69"/>
                      <a:pt x="419" y="69"/>
                    </a:cubicBezTo>
                    <a:cubicBezTo>
                      <a:pt x="419" y="69"/>
                      <a:pt x="425" y="64"/>
                      <a:pt x="430" y="67"/>
                    </a:cubicBezTo>
                    <a:moveTo>
                      <a:pt x="238" y="1"/>
                    </a:moveTo>
                    <a:cubicBezTo>
                      <a:pt x="164" y="40"/>
                      <a:pt x="74" y="40"/>
                      <a:pt x="0" y="0"/>
                    </a:cubicBezTo>
                    <a:cubicBezTo>
                      <a:pt x="0" y="427"/>
                      <a:pt x="0" y="427"/>
                      <a:pt x="0" y="427"/>
                    </a:cubicBezTo>
                    <a:cubicBezTo>
                      <a:pt x="0" y="479"/>
                      <a:pt x="43" y="521"/>
                      <a:pt x="96" y="521"/>
                    </a:cubicBezTo>
                    <a:cubicBezTo>
                      <a:pt x="148" y="521"/>
                      <a:pt x="194" y="528"/>
                      <a:pt x="238" y="556"/>
                    </a:cubicBezTo>
                    <a:cubicBezTo>
                      <a:pt x="282" y="529"/>
                      <a:pt x="328" y="521"/>
                      <a:pt x="379" y="521"/>
                    </a:cubicBezTo>
                    <a:cubicBezTo>
                      <a:pt x="433" y="521"/>
                      <a:pt x="476" y="479"/>
                      <a:pt x="476" y="427"/>
                    </a:cubicBezTo>
                    <a:cubicBezTo>
                      <a:pt x="476" y="0"/>
                      <a:pt x="476" y="0"/>
                      <a:pt x="476" y="0"/>
                    </a:cubicBezTo>
                    <a:cubicBezTo>
                      <a:pt x="402" y="40"/>
                      <a:pt x="313" y="39"/>
                      <a:pt x="238" y="1"/>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80" name="Freeform 89"/>
              <p:cNvSpPr>
                <a:spLocks/>
              </p:cNvSpPr>
              <p:nvPr/>
            </p:nvSpPr>
            <p:spPr bwMode="auto">
              <a:xfrm>
                <a:off x="8693783" y="6507070"/>
                <a:ext cx="27352" cy="45186"/>
              </a:xfrm>
              <a:custGeom>
                <a:avLst/>
                <a:gdLst>
                  <a:gd name="T0" fmla="*/ 11 w 23"/>
                  <a:gd name="T1" fmla="*/ 38 h 39"/>
                  <a:gd name="T2" fmla="*/ 23 w 23"/>
                  <a:gd name="T3" fmla="*/ 22 h 39"/>
                  <a:gd name="T4" fmla="*/ 14 w 23"/>
                  <a:gd name="T5" fmla="*/ 0 h 39"/>
                  <a:gd name="T6" fmla="*/ 0 w 23"/>
                  <a:gd name="T7" fmla="*/ 20 h 39"/>
                  <a:gd name="T8" fmla="*/ 11 w 23"/>
                  <a:gd name="T9" fmla="*/ 38 h 39"/>
                </a:gdLst>
                <a:ahLst/>
                <a:cxnLst>
                  <a:cxn ang="0">
                    <a:pos x="T0" y="T1"/>
                  </a:cxn>
                  <a:cxn ang="0">
                    <a:pos x="T2" y="T3"/>
                  </a:cxn>
                  <a:cxn ang="0">
                    <a:pos x="T4" y="T5"/>
                  </a:cxn>
                  <a:cxn ang="0">
                    <a:pos x="T6" y="T7"/>
                  </a:cxn>
                  <a:cxn ang="0">
                    <a:pos x="T8" y="T9"/>
                  </a:cxn>
                </a:cxnLst>
                <a:rect l="0" t="0" r="r" b="b"/>
                <a:pathLst>
                  <a:path w="23" h="39">
                    <a:moveTo>
                      <a:pt x="11" y="38"/>
                    </a:moveTo>
                    <a:cubicBezTo>
                      <a:pt x="16" y="39"/>
                      <a:pt x="22" y="33"/>
                      <a:pt x="23" y="22"/>
                    </a:cubicBezTo>
                    <a:cubicBezTo>
                      <a:pt x="23" y="10"/>
                      <a:pt x="19" y="1"/>
                      <a:pt x="14" y="0"/>
                    </a:cubicBezTo>
                    <a:cubicBezTo>
                      <a:pt x="8" y="0"/>
                      <a:pt x="1" y="8"/>
                      <a:pt x="0" y="20"/>
                    </a:cubicBezTo>
                    <a:cubicBezTo>
                      <a:pt x="0" y="31"/>
                      <a:pt x="5" y="38"/>
                      <a:pt x="11" y="38"/>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81" name="Freeform 90"/>
              <p:cNvSpPr>
                <a:spLocks/>
              </p:cNvSpPr>
              <p:nvPr/>
            </p:nvSpPr>
            <p:spPr bwMode="auto">
              <a:xfrm>
                <a:off x="9163746" y="6507070"/>
                <a:ext cx="28347" cy="45186"/>
              </a:xfrm>
              <a:custGeom>
                <a:avLst/>
                <a:gdLst>
                  <a:gd name="T0" fmla="*/ 13 w 24"/>
                  <a:gd name="T1" fmla="*/ 38 h 39"/>
                  <a:gd name="T2" fmla="*/ 24 w 24"/>
                  <a:gd name="T3" fmla="*/ 20 h 39"/>
                  <a:gd name="T4" fmla="*/ 10 w 24"/>
                  <a:gd name="T5" fmla="*/ 0 h 39"/>
                  <a:gd name="T6" fmla="*/ 1 w 24"/>
                  <a:gd name="T7" fmla="*/ 22 h 39"/>
                  <a:gd name="T8" fmla="*/ 13 w 24"/>
                  <a:gd name="T9" fmla="*/ 38 h 39"/>
                </a:gdLst>
                <a:ahLst/>
                <a:cxnLst>
                  <a:cxn ang="0">
                    <a:pos x="T0" y="T1"/>
                  </a:cxn>
                  <a:cxn ang="0">
                    <a:pos x="T2" y="T3"/>
                  </a:cxn>
                  <a:cxn ang="0">
                    <a:pos x="T4" y="T5"/>
                  </a:cxn>
                  <a:cxn ang="0">
                    <a:pos x="T6" y="T7"/>
                  </a:cxn>
                  <a:cxn ang="0">
                    <a:pos x="T8" y="T9"/>
                  </a:cxn>
                </a:cxnLst>
                <a:rect l="0" t="0" r="r" b="b"/>
                <a:pathLst>
                  <a:path w="24" h="39">
                    <a:moveTo>
                      <a:pt x="13" y="38"/>
                    </a:moveTo>
                    <a:cubicBezTo>
                      <a:pt x="19" y="38"/>
                      <a:pt x="24" y="31"/>
                      <a:pt x="24" y="20"/>
                    </a:cubicBezTo>
                    <a:cubicBezTo>
                      <a:pt x="23" y="8"/>
                      <a:pt x="17" y="0"/>
                      <a:pt x="10" y="0"/>
                    </a:cubicBezTo>
                    <a:cubicBezTo>
                      <a:pt x="5" y="1"/>
                      <a:pt x="0" y="10"/>
                      <a:pt x="1" y="22"/>
                    </a:cubicBezTo>
                    <a:cubicBezTo>
                      <a:pt x="1" y="33"/>
                      <a:pt x="7" y="39"/>
                      <a:pt x="13" y="38"/>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82" name="Freeform 91"/>
              <p:cNvSpPr>
                <a:spLocks/>
              </p:cNvSpPr>
              <p:nvPr/>
            </p:nvSpPr>
            <p:spPr bwMode="auto">
              <a:xfrm>
                <a:off x="8853919" y="6475291"/>
                <a:ext cx="47742" cy="26814"/>
              </a:xfrm>
              <a:custGeom>
                <a:avLst/>
                <a:gdLst>
                  <a:gd name="T0" fmla="*/ 19 w 40"/>
                  <a:gd name="T1" fmla="*/ 23 h 23"/>
                  <a:gd name="T2" fmla="*/ 40 w 40"/>
                  <a:gd name="T3" fmla="*/ 12 h 23"/>
                  <a:gd name="T4" fmla="*/ 18 w 40"/>
                  <a:gd name="T5" fmla="*/ 0 h 23"/>
                  <a:gd name="T6" fmla="*/ 1 w 40"/>
                  <a:gd name="T7" fmla="*/ 12 h 23"/>
                  <a:gd name="T8" fmla="*/ 19 w 40"/>
                  <a:gd name="T9" fmla="*/ 23 h 23"/>
                </a:gdLst>
                <a:ahLst/>
                <a:cxnLst>
                  <a:cxn ang="0">
                    <a:pos x="T0" y="T1"/>
                  </a:cxn>
                  <a:cxn ang="0">
                    <a:pos x="T2" y="T3"/>
                  </a:cxn>
                  <a:cxn ang="0">
                    <a:pos x="T4" y="T5"/>
                  </a:cxn>
                  <a:cxn ang="0">
                    <a:pos x="T6" y="T7"/>
                  </a:cxn>
                  <a:cxn ang="0">
                    <a:pos x="T8" y="T9"/>
                  </a:cxn>
                </a:cxnLst>
                <a:rect l="0" t="0" r="r" b="b"/>
                <a:pathLst>
                  <a:path w="40" h="23">
                    <a:moveTo>
                      <a:pt x="19" y="23"/>
                    </a:moveTo>
                    <a:cubicBezTo>
                      <a:pt x="30" y="22"/>
                      <a:pt x="40" y="17"/>
                      <a:pt x="40" y="12"/>
                    </a:cubicBezTo>
                    <a:cubicBezTo>
                      <a:pt x="40" y="6"/>
                      <a:pt x="30" y="0"/>
                      <a:pt x="18" y="0"/>
                    </a:cubicBezTo>
                    <a:cubicBezTo>
                      <a:pt x="7" y="1"/>
                      <a:pt x="1" y="7"/>
                      <a:pt x="1" y="12"/>
                    </a:cubicBezTo>
                    <a:cubicBezTo>
                      <a:pt x="0" y="18"/>
                      <a:pt x="7" y="23"/>
                      <a:pt x="19" y="23"/>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sp>
            <p:nvSpPr>
              <p:cNvPr id="183" name="Freeform 92"/>
              <p:cNvSpPr>
                <a:spLocks/>
              </p:cNvSpPr>
              <p:nvPr/>
            </p:nvSpPr>
            <p:spPr bwMode="auto">
              <a:xfrm>
                <a:off x="9159768" y="6705194"/>
                <a:ext cx="28844" cy="46179"/>
              </a:xfrm>
              <a:custGeom>
                <a:avLst/>
                <a:gdLst>
                  <a:gd name="T0" fmla="*/ 23 w 24"/>
                  <a:gd name="T1" fmla="*/ 23 h 40"/>
                  <a:gd name="T2" fmla="*/ 14 w 24"/>
                  <a:gd name="T3" fmla="*/ 1 h 40"/>
                  <a:gd name="T4" fmla="*/ 0 w 24"/>
                  <a:gd name="T5" fmla="*/ 21 h 40"/>
                  <a:gd name="T6" fmla="*/ 11 w 24"/>
                  <a:gd name="T7" fmla="*/ 39 h 40"/>
                  <a:gd name="T8" fmla="*/ 23 w 24"/>
                  <a:gd name="T9" fmla="*/ 23 h 40"/>
                </a:gdLst>
                <a:ahLst/>
                <a:cxnLst>
                  <a:cxn ang="0">
                    <a:pos x="T0" y="T1"/>
                  </a:cxn>
                  <a:cxn ang="0">
                    <a:pos x="T2" y="T3"/>
                  </a:cxn>
                  <a:cxn ang="0">
                    <a:pos x="T4" y="T5"/>
                  </a:cxn>
                  <a:cxn ang="0">
                    <a:pos x="T6" y="T7"/>
                  </a:cxn>
                  <a:cxn ang="0">
                    <a:pos x="T8" y="T9"/>
                  </a:cxn>
                </a:cxnLst>
                <a:rect l="0" t="0" r="r" b="b"/>
                <a:pathLst>
                  <a:path w="24" h="40">
                    <a:moveTo>
                      <a:pt x="23" y="23"/>
                    </a:moveTo>
                    <a:cubicBezTo>
                      <a:pt x="24" y="11"/>
                      <a:pt x="19" y="2"/>
                      <a:pt x="14" y="1"/>
                    </a:cubicBezTo>
                    <a:cubicBezTo>
                      <a:pt x="8" y="0"/>
                      <a:pt x="1" y="9"/>
                      <a:pt x="0" y="21"/>
                    </a:cubicBezTo>
                    <a:cubicBezTo>
                      <a:pt x="0" y="32"/>
                      <a:pt x="5" y="38"/>
                      <a:pt x="11" y="39"/>
                    </a:cubicBezTo>
                    <a:cubicBezTo>
                      <a:pt x="17" y="40"/>
                      <a:pt x="23" y="34"/>
                      <a:pt x="23" y="23"/>
                    </a:cubicBezTo>
                  </a:path>
                </a:pathLst>
              </a:custGeom>
              <a:solidFill>
                <a:srgbClr val="0F3C64"/>
              </a:solidFill>
              <a:ln>
                <a:noFill/>
              </a:ln>
            </p:spPr>
            <p:txBody>
              <a:bodyPr vert="horz" wrap="square" lIns="82221" tIns="41110" rIns="82221" bIns="41110" numCol="1" anchor="t" anchorCtr="0" compatLnSpc="1">
                <a:prstTxWarp prst="textNoShape">
                  <a:avLst/>
                </a:prstTxWarp>
              </a:bodyPr>
              <a:lstStyle/>
              <a:p>
                <a:endParaRPr lang="es-CO" sz="1822">
                  <a:noFill/>
                </a:endParaRPr>
              </a:p>
            </p:txBody>
          </p:sp>
        </p:grpSp>
      </p:grpSp>
      <p:sp>
        <p:nvSpPr>
          <p:cNvPr id="205" name="Rectángulo 22"/>
          <p:cNvSpPr/>
          <p:nvPr/>
        </p:nvSpPr>
        <p:spPr>
          <a:xfrm>
            <a:off x="1069571" y="113190"/>
            <a:ext cx="8987917" cy="369607"/>
          </a:xfrm>
          <a:prstGeom prst="rect">
            <a:avLst/>
          </a:prstGeom>
          <a:solidFill>
            <a:schemeClr val="bg1"/>
          </a:solidFill>
        </p:spPr>
        <p:txBody>
          <a:bodyPr wrap="square" lIns="75708" tIns="37855" rIns="75708" bIns="37855">
            <a:spAutoFit/>
          </a:bodyPr>
          <a:lstStyle/>
          <a:p>
            <a:r>
              <a:rPr lang="es-ES_tradnl" sz="1905" b="1" dirty="0">
                <a:latin typeface="Century Gothic" charset="0"/>
                <a:ea typeface="Century Gothic" charset="0"/>
                <a:cs typeface="Century Gothic" charset="0"/>
              </a:rPr>
              <a:t>  SUBSISTEMA DE TRANSPORTE PÚBLICO DE PASAJEROS, CARGA Y LOGÍSTICA</a:t>
            </a:r>
            <a:endParaRPr lang="es-ES_tradnl" sz="1905" dirty="0">
              <a:latin typeface="Century Gothic" charset="0"/>
              <a:ea typeface="Century Gothic" charset="0"/>
              <a:cs typeface="Century Gothic" charset="0"/>
            </a:endParaRPr>
          </a:p>
        </p:txBody>
      </p:sp>
      <p:pic>
        <p:nvPicPr>
          <p:cNvPr id="206" name="Imagen 20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524" y="42558"/>
            <a:ext cx="531496" cy="529212"/>
          </a:xfrm>
          <a:prstGeom prst="rect">
            <a:avLst/>
          </a:prstGeom>
        </p:spPr>
      </p:pic>
      <p:sp>
        <p:nvSpPr>
          <p:cNvPr id="2" name="Rectángulo 1"/>
          <p:cNvSpPr/>
          <p:nvPr/>
        </p:nvSpPr>
        <p:spPr>
          <a:xfrm>
            <a:off x="433593" y="4251185"/>
            <a:ext cx="2592960" cy="5799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75708" tIns="37855" rIns="75708" bIns="37855" spcCol="0" rtlCol="0" anchor="ctr"/>
          <a:lstStyle/>
          <a:p>
            <a:pPr algn="ctr"/>
            <a:r>
              <a:rPr lang="es-ES" sz="1325" b="1" dirty="0">
                <a:solidFill>
                  <a:schemeClr val="tx1"/>
                </a:solidFill>
              </a:rPr>
              <a:t>Subsistema de Transporte Público de Pasajeros, Carga y Logística</a:t>
            </a:r>
          </a:p>
        </p:txBody>
      </p:sp>
      <p:sp>
        <p:nvSpPr>
          <p:cNvPr id="103" name="Rectángulo 102"/>
          <p:cNvSpPr/>
          <p:nvPr/>
        </p:nvSpPr>
        <p:spPr>
          <a:xfrm>
            <a:off x="10180333" y="864710"/>
            <a:ext cx="1360695" cy="267610"/>
          </a:xfrm>
          <a:prstGeom prst="rect">
            <a:avLst/>
          </a:prstGeom>
          <a:solidFill>
            <a:srgbClr val="FEDD69"/>
          </a:solidFill>
        </p:spPr>
        <p:txBody>
          <a:bodyPr wrap="square" lIns="75729" tIns="37864" rIns="75729" bIns="37864">
            <a:spAutoFit/>
          </a:bodyPr>
          <a:lstStyle/>
          <a:p>
            <a:pPr algn="ctr">
              <a:defRPr/>
            </a:pPr>
            <a:r>
              <a:rPr lang="es-ES" altLang="es-ES" sz="1242" b="1" dirty="0">
                <a:latin typeface="Century Gothic" charset="0"/>
                <a:ea typeface="Century Gothic" charset="0"/>
                <a:cs typeface="Century Gothic" charset="0"/>
              </a:rPr>
              <a:t>Plano 14</a:t>
            </a:r>
          </a:p>
        </p:txBody>
      </p:sp>
      <p:pic>
        <p:nvPicPr>
          <p:cNvPr id="7" name="Imagen 6" descr="Screen Shot 2019-08-07 at 11.28.19.png"/>
          <p:cNvPicPr>
            <a:picLocks noChangeAspect="1"/>
          </p:cNvPicPr>
          <p:nvPr/>
        </p:nvPicPr>
        <p:blipFill rotWithShape="1">
          <a:blip r:embed="rId4" cstate="print">
            <a:extLst>
              <a:ext uri="{28A0092B-C50C-407E-A947-70E740481C1C}">
                <a14:useLocalDpi xmlns:a14="http://schemas.microsoft.com/office/drawing/2010/main" val="0"/>
              </a:ext>
            </a:extLst>
          </a:blip>
          <a:srcRect b="41359"/>
          <a:stretch/>
        </p:blipFill>
        <p:spPr>
          <a:xfrm>
            <a:off x="431182" y="4817834"/>
            <a:ext cx="2613829" cy="2062355"/>
          </a:xfrm>
          <a:prstGeom prst="rect">
            <a:avLst/>
          </a:prstGeom>
        </p:spPr>
      </p:pic>
      <p:pic>
        <p:nvPicPr>
          <p:cNvPr id="105" name="Imagen 104" descr="Screen Shot 2019-08-07 at 11.28.19.png"/>
          <p:cNvPicPr>
            <a:picLocks noChangeAspect="1"/>
          </p:cNvPicPr>
          <p:nvPr/>
        </p:nvPicPr>
        <p:blipFill rotWithShape="1">
          <a:blip r:embed="rId4" cstate="print">
            <a:extLst>
              <a:ext uri="{28A0092B-C50C-407E-A947-70E740481C1C}">
                <a14:useLocalDpi xmlns:a14="http://schemas.microsoft.com/office/drawing/2010/main" val="0"/>
              </a:ext>
            </a:extLst>
          </a:blip>
          <a:srcRect t="56366" b="2481"/>
          <a:stretch/>
        </p:blipFill>
        <p:spPr>
          <a:xfrm>
            <a:off x="2949387" y="5437679"/>
            <a:ext cx="2613829" cy="1447318"/>
          </a:xfrm>
          <a:prstGeom prst="rect">
            <a:avLst/>
          </a:prstGeom>
        </p:spPr>
      </p:pic>
      <p:sp>
        <p:nvSpPr>
          <p:cNvPr id="3" name="CuadroTexto 2">
            <a:extLst>
              <a:ext uri="{FF2B5EF4-FFF2-40B4-BE49-F238E27FC236}">
                <a16:creationId xmlns:a16="http://schemas.microsoft.com/office/drawing/2014/main" id="{13ECFCC8-137E-4F82-B2BA-D3E0FF047F37}"/>
              </a:ext>
            </a:extLst>
          </p:cNvPr>
          <p:cNvSpPr txBox="1"/>
          <p:nvPr/>
        </p:nvSpPr>
        <p:spPr>
          <a:xfrm>
            <a:off x="8710342" y="1331857"/>
            <a:ext cx="3756524" cy="707886"/>
          </a:xfrm>
          <a:prstGeom prst="rect">
            <a:avLst/>
          </a:prstGeom>
          <a:noFill/>
        </p:spPr>
        <p:txBody>
          <a:bodyPr wrap="square" rtlCol="0">
            <a:spAutoFit/>
          </a:bodyPr>
          <a:lstStyle/>
          <a:p>
            <a:pPr algn="ctr"/>
            <a:r>
              <a:rPr lang="es-CO" sz="2000" b="1" dirty="0"/>
              <a:t>PRINCIPALES CORREDORES LOGÍSTICOS</a:t>
            </a:r>
          </a:p>
        </p:txBody>
      </p:sp>
      <p:sp>
        <p:nvSpPr>
          <p:cNvPr id="4" name="Rectángulo 3">
            <a:extLst>
              <a:ext uri="{FF2B5EF4-FFF2-40B4-BE49-F238E27FC236}">
                <a16:creationId xmlns:a16="http://schemas.microsoft.com/office/drawing/2014/main" id="{49D4331B-1889-445E-993A-63ECD7AE8396}"/>
              </a:ext>
            </a:extLst>
          </p:cNvPr>
          <p:cNvSpPr/>
          <p:nvPr/>
        </p:nvSpPr>
        <p:spPr>
          <a:xfrm>
            <a:off x="8924916" y="2107573"/>
            <a:ext cx="3319975" cy="2308324"/>
          </a:xfrm>
          <a:prstGeom prst="rect">
            <a:avLst/>
          </a:prstGeom>
        </p:spPr>
        <p:txBody>
          <a:bodyPr wrap="square">
            <a:spAutoFit/>
          </a:bodyPr>
          <a:lstStyle/>
          <a:p>
            <a:pPr marL="342900" indent="-342900" algn="ctr">
              <a:buFont typeface="Arial" panose="020B0604020202020204" pitchFamily="34" charset="0"/>
              <a:buChar char="•"/>
            </a:pPr>
            <a:r>
              <a:rPr lang="es-CO" b="1" dirty="0"/>
              <a:t>Avenida Centenario</a:t>
            </a:r>
          </a:p>
          <a:p>
            <a:pPr marL="342900" indent="-342900" algn="ctr">
              <a:buFont typeface="Arial" panose="020B0604020202020204" pitchFamily="34" charset="0"/>
              <a:buChar char="•"/>
            </a:pPr>
            <a:r>
              <a:rPr lang="es-CO" b="1" dirty="0"/>
              <a:t>Avenida del Sur</a:t>
            </a:r>
          </a:p>
          <a:p>
            <a:pPr marL="342900" indent="-342900" algn="ctr">
              <a:buFont typeface="Arial" panose="020B0604020202020204" pitchFamily="34" charset="0"/>
              <a:buChar char="•"/>
            </a:pPr>
            <a:r>
              <a:rPr lang="es-CO" b="1" dirty="0"/>
              <a:t>Avenida Boyacá</a:t>
            </a:r>
          </a:p>
          <a:p>
            <a:pPr marL="342900" indent="-342900" algn="ctr">
              <a:buFont typeface="Arial" panose="020B0604020202020204" pitchFamily="34" charset="0"/>
              <a:buChar char="•"/>
            </a:pPr>
            <a:r>
              <a:rPr lang="es-CO" b="1" dirty="0" err="1"/>
              <a:t>ALO</a:t>
            </a:r>
            <a:endParaRPr lang="es-CO" b="1" dirty="0"/>
          </a:p>
          <a:p>
            <a:pPr marL="342900" indent="-342900" algn="ctr">
              <a:buFont typeface="Arial" panose="020B0604020202020204" pitchFamily="34" charset="0"/>
              <a:buChar char="•"/>
            </a:pPr>
            <a:r>
              <a:rPr lang="es-CO" b="1" dirty="0"/>
              <a:t>Avenida Centenario</a:t>
            </a:r>
          </a:p>
          <a:p>
            <a:pPr marL="342900" indent="-342900" algn="ctr">
              <a:buFont typeface="Arial" panose="020B0604020202020204" pitchFamily="34" charset="0"/>
              <a:buChar char="•"/>
            </a:pPr>
            <a:r>
              <a:rPr lang="es-CO" b="1" dirty="0"/>
              <a:t>Avenida  Ferrocarril de Occidente</a:t>
            </a:r>
          </a:p>
          <a:p>
            <a:pPr marL="342900" indent="-342900" algn="ctr">
              <a:buFont typeface="Arial" panose="020B0604020202020204" pitchFamily="34" charset="0"/>
              <a:buChar char="•"/>
            </a:pPr>
            <a:r>
              <a:rPr lang="es-CO" b="1" dirty="0"/>
              <a:t>Avenida Autopista al Llano</a:t>
            </a:r>
          </a:p>
        </p:txBody>
      </p:sp>
    </p:spTree>
    <p:extLst>
      <p:ext uri="{BB962C8B-B14F-4D97-AF65-F5344CB8AC3E}">
        <p14:creationId xmlns:p14="http://schemas.microsoft.com/office/powerpoint/2010/main" val="577166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3E8FFB1-B2A8-644C-97B3-4FD96B955ABD}"/>
              </a:ext>
            </a:extLst>
          </p:cNvPr>
          <p:cNvSpPr/>
          <p:nvPr/>
        </p:nvSpPr>
        <p:spPr>
          <a:xfrm>
            <a:off x="0" y="363641"/>
            <a:ext cx="12192000" cy="1078494"/>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ítulo 1">
            <a:extLst>
              <a:ext uri="{FF2B5EF4-FFF2-40B4-BE49-F238E27FC236}">
                <a16:creationId xmlns:a16="http://schemas.microsoft.com/office/drawing/2014/main" id="{1AD7DF34-6160-8A47-A5E0-F482F9CB4AA4}"/>
              </a:ext>
            </a:extLst>
          </p:cNvPr>
          <p:cNvSpPr txBox="1">
            <a:spLocks/>
          </p:cNvSpPr>
          <p:nvPr/>
        </p:nvSpPr>
        <p:spPr>
          <a:xfrm>
            <a:off x="417287" y="312940"/>
            <a:ext cx="113755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CO" sz="4400" b="1" i="0" u="none" strike="noStrike" kern="1200" cap="none" spc="0" normalizeH="0" baseline="0" noProof="0" dirty="0">
                <a:ln>
                  <a:noFill/>
                </a:ln>
                <a:solidFill>
                  <a:prstClr val="white"/>
                </a:solidFill>
                <a:effectLst/>
                <a:uLnTx/>
                <a:uFillTx/>
                <a:latin typeface="Calibri Light"/>
                <a:ea typeface="+mj-ea"/>
                <a:cs typeface="Arial Black" panose="020B0604020202020204" pitchFamily="34" charset="0"/>
              </a:rPr>
              <a:t>4. Definición y Alcance del Plan de Movilidad</a:t>
            </a:r>
          </a:p>
        </p:txBody>
      </p:sp>
      <p:pic>
        <p:nvPicPr>
          <p:cNvPr id="6" name="Imagen 5">
            <a:extLst>
              <a:ext uri="{FF2B5EF4-FFF2-40B4-BE49-F238E27FC236}">
                <a16:creationId xmlns:a16="http://schemas.microsoft.com/office/drawing/2014/main" id="{03A42E1C-3B29-324D-90BC-A77F7C1D75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1157" y="5918730"/>
            <a:ext cx="3472774" cy="816102"/>
          </a:xfrm>
          <a:prstGeom prst="rect">
            <a:avLst/>
          </a:prstGeom>
        </p:spPr>
      </p:pic>
      <p:sp>
        <p:nvSpPr>
          <p:cNvPr id="2" name="Rectángulo 1"/>
          <p:cNvSpPr/>
          <p:nvPr/>
        </p:nvSpPr>
        <p:spPr>
          <a:xfrm>
            <a:off x="1273791" y="1640585"/>
            <a:ext cx="9708162" cy="4708981"/>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s-CO" sz="2000" dirty="0">
                <a:solidFill>
                  <a:schemeClr val="bg2">
                    <a:lumMod val="50000"/>
                  </a:schemeClr>
                </a:solidFill>
                <a:latin typeface="Calibri Light"/>
              </a:rPr>
              <a:t>Se </a:t>
            </a: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deben definir los </a:t>
            </a:r>
            <a:r>
              <a:rPr kumimoji="0" lang="es-CO" sz="2000" b="1" i="0" u="none" strike="noStrike" kern="1200" cap="none" spc="0" normalizeH="0" baseline="0" noProof="0" dirty="0">
                <a:ln>
                  <a:noFill/>
                </a:ln>
                <a:solidFill>
                  <a:schemeClr val="bg2">
                    <a:lumMod val="50000"/>
                  </a:schemeClr>
                </a:solidFill>
                <a:effectLst/>
                <a:uLnTx/>
                <a:uFillTx/>
                <a:latin typeface="Calibri Light"/>
                <a:ea typeface="+mn-ea"/>
                <a:cs typeface="+mn-cs"/>
              </a:rPr>
              <a:t>contenidos y lineamiento generales mínimos </a:t>
            </a: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que deberán ser abordados por el Plan de Movilidad. </a:t>
            </a:r>
          </a:p>
          <a:p>
            <a:pPr marL="285750" marR="0" lvl="0" indent="-285750" algn="just" defTabSz="914400" rtl="0" eaLnBrk="1" fontAlgn="auto" latinLnBrk="0" hangingPunct="1">
              <a:lnSpc>
                <a:spcPct val="100000"/>
              </a:lnSpc>
              <a:spcBef>
                <a:spcPts val="0"/>
              </a:spcBef>
              <a:spcAft>
                <a:spcPts val="0"/>
              </a:spcAft>
              <a:buClrTx/>
              <a:buSzTx/>
              <a:buFont typeface="Arial"/>
              <a:buChar char="•"/>
              <a:tabLst/>
              <a:defRPr/>
            </a:pPr>
            <a:endPar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Se recomienda que </a:t>
            </a:r>
            <a:r>
              <a:rPr kumimoji="0" lang="es-CO" sz="2000" b="1" i="0" u="none" strike="noStrike" kern="1200" cap="none" spc="0" normalizeH="0" baseline="0" noProof="0" dirty="0">
                <a:ln>
                  <a:noFill/>
                </a:ln>
                <a:solidFill>
                  <a:schemeClr val="bg2">
                    <a:lumMod val="50000"/>
                  </a:schemeClr>
                </a:solidFill>
                <a:effectLst/>
                <a:uLnTx/>
                <a:uFillTx/>
                <a:latin typeface="Calibri Light"/>
                <a:ea typeface="+mn-ea"/>
                <a:cs typeface="+mn-cs"/>
              </a:rPr>
              <a:t>el POT se concentre en las decisiones espaciales </a:t>
            </a: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que impactan el ordenamiento del territorio y configuran el modelo de ocupación territorial, y el PMM aborde temas asociados a la gestión de movilidad, categorización de tecnologías y servicios de transporte público</a:t>
            </a:r>
            <a:r>
              <a:rPr lang="es-CO" sz="2000" dirty="0">
                <a:solidFill>
                  <a:schemeClr val="bg2">
                    <a:lumMod val="50000"/>
                  </a:schemeClr>
                </a:solidFill>
                <a:latin typeface="Calibri Light"/>
              </a:rPr>
              <a:t>.</a:t>
            </a:r>
          </a:p>
          <a:p>
            <a:pPr marR="0" lvl="0" algn="just" defTabSz="914400" rtl="0" eaLnBrk="1" fontAlgn="auto" latinLnBrk="0" hangingPunct="1">
              <a:lnSpc>
                <a:spcPct val="100000"/>
              </a:lnSpc>
              <a:spcBef>
                <a:spcPts val="0"/>
              </a:spcBef>
              <a:spcAft>
                <a:spcPts val="0"/>
              </a:spcAft>
              <a:buClrTx/>
              <a:buSzTx/>
              <a:tabLst/>
              <a:defRPr/>
            </a:pPr>
            <a:endPar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s-CO" sz="2000" b="1" i="0" u="none" strike="noStrike" kern="1200" cap="none" spc="0" normalizeH="0" baseline="0" noProof="0" dirty="0">
                <a:ln>
                  <a:noFill/>
                </a:ln>
                <a:solidFill>
                  <a:schemeClr val="bg2">
                    <a:lumMod val="50000"/>
                  </a:schemeClr>
                </a:solidFill>
                <a:effectLst/>
                <a:uLnTx/>
                <a:uFillTx/>
                <a:latin typeface="Calibri Light"/>
                <a:ea typeface="+mn-ea"/>
                <a:cs typeface="+mn-cs"/>
              </a:rPr>
              <a:t>El PMM es el instrumento de planificación y política de mayor jerarquía </a:t>
            </a: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para orientar el desarrollo del sistema de movilidad y sus componentes. Es importante dejar flexibilidad al PMM para atender requerimientos puntales de proyectos de movilidad que se definan en el POT. </a:t>
            </a:r>
          </a:p>
          <a:p>
            <a:pPr marL="285750" marR="0" lvl="0" indent="-285750" algn="just" defTabSz="914400" rtl="0" eaLnBrk="1" fontAlgn="auto" latinLnBrk="0" hangingPunct="1">
              <a:lnSpc>
                <a:spcPct val="100000"/>
              </a:lnSpc>
              <a:spcBef>
                <a:spcPts val="0"/>
              </a:spcBef>
              <a:spcAft>
                <a:spcPts val="0"/>
              </a:spcAft>
              <a:buClrTx/>
              <a:buSzTx/>
              <a:buFont typeface="Arial"/>
              <a:buChar char="•"/>
              <a:tabLst/>
              <a:defRPr/>
            </a:pPr>
            <a:endParaRPr lang="es-CO" sz="2000" dirty="0">
              <a:solidFill>
                <a:schemeClr val="bg2">
                  <a:lumMod val="50000"/>
                </a:schemeClr>
              </a:solidFill>
              <a:latin typeface="Calibri Light"/>
            </a:endParaRPr>
          </a:p>
          <a:p>
            <a:pPr marR="0" lvl="0" algn="just" defTabSz="914400" rtl="0" eaLnBrk="1" fontAlgn="auto" latinLnBrk="0" hangingPunct="1">
              <a:lnSpc>
                <a:spcPct val="100000"/>
              </a:lnSpc>
              <a:spcBef>
                <a:spcPts val="0"/>
              </a:spcBef>
              <a:spcAft>
                <a:spcPts val="0"/>
              </a:spcAft>
              <a:buClrTx/>
              <a:buSzTx/>
              <a:tabLst/>
              <a:defRPr/>
            </a:pP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Esta flexibilidad permitió hacer ajustes requeridos para viabilizar la </a:t>
            </a:r>
            <a:r>
              <a:rPr kumimoji="0" lang="es-CO" sz="2000" b="1" i="0" u="none" strike="noStrike" kern="1200" cap="none" spc="0" normalizeH="0" baseline="0" noProof="0" dirty="0">
                <a:ln>
                  <a:noFill/>
                </a:ln>
                <a:solidFill>
                  <a:schemeClr val="bg2">
                    <a:lumMod val="50000"/>
                  </a:schemeClr>
                </a:solidFill>
                <a:effectLst/>
                <a:uLnTx/>
                <a:uFillTx/>
                <a:latin typeface="Calibri Light"/>
                <a:ea typeface="+mn-ea"/>
                <a:cs typeface="+mn-cs"/>
              </a:rPr>
              <a:t>infraestructura de soporte del SITP y el proyecto Regiotram de Occidente</a:t>
            </a: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 entre otros.</a:t>
            </a:r>
            <a:endParaRPr kumimoji="0" lang="es-CO" sz="2000" b="0" i="0" u="none" strike="noStrike" kern="1200" cap="none" spc="0" normalizeH="0" baseline="0" noProof="0" dirty="0">
              <a:ln>
                <a:noFill/>
              </a:ln>
              <a:solidFill>
                <a:schemeClr val="bg2">
                  <a:lumMod val="50000"/>
                </a:schemeClr>
              </a:solidFill>
              <a:effectLst/>
              <a:highlight>
                <a:srgbClr val="FFFF00"/>
              </a:highlight>
              <a:uLnTx/>
              <a:uFillTx/>
              <a:latin typeface="Calibri Light"/>
              <a:ea typeface="+mn-ea"/>
              <a:cs typeface="+mn-cs"/>
            </a:endParaRPr>
          </a:p>
        </p:txBody>
      </p:sp>
      <p:sp>
        <p:nvSpPr>
          <p:cNvPr id="7" name="Rectángulo: esquinas redondeadas 6">
            <a:extLst>
              <a:ext uri="{FF2B5EF4-FFF2-40B4-BE49-F238E27FC236}">
                <a16:creationId xmlns:a16="http://schemas.microsoft.com/office/drawing/2014/main" id="{1D155C77-EF00-4E1B-B8C2-BA6CBA533C2E}"/>
              </a:ext>
            </a:extLst>
          </p:cNvPr>
          <p:cNvSpPr/>
          <p:nvPr/>
        </p:nvSpPr>
        <p:spPr>
          <a:xfrm>
            <a:off x="777866" y="1824097"/>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8" name="Rectángulo: esquinas redondeadas 7">
            <a:extLst>
              <a:ext uri="{FF2B5EF4-FFF2-40B4-BE49-F238E27FC236}">
                <a16:creationId xmlns:a16="http://schemas.microsoft.com/office/drawing/2014/main" id="{CD5D2E89-1356-442D-B489-3025FCA831E9}"/>
              </a:ext>
            </a:extLst>
          </p:cNvPr>
          <p:cNvSpPr/>
          <p:nvPr/>
        </p:nvSpPr>
        <p:spPr>
          <a:xfrm>
            <a:off x="777866" y="2660811"/>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9" name="Rectángulo: esquinas redondeadas 8">
            <a:extLst>
              <a:ext uri="{FF2B5EF4-FFF2-40B4-BE49-F238E27FC236}">
                <a16:creationId xmlns:a16="http://schemas.microsoft.com/office/drawing/2014/main" id="{F681568B-EF29-406F-BE67-9C4EEC1A2DBD}"/>
              </a:ext>
            </a:extLst>
          </p:cNvPr>
          <p:cNvSpPr/>
          <p:nvPr/>
        </p:nvSpPr>
        <p:spPr>
          <a:xfrm>
            <a:off x="777866" y="4212782"/>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10" name="Rectángulo: esquinas redondeadas 9">
            <a:extLst>
              <a:ext uri="{FF2B5EF4-FFF2-40B4-BE49-F238E27FC236}">
                <a16:creationId xmlns:a16="http://schemas.microsoft.com/office/drawing/2014/main" id="{44F6AB49-6EA4-4993-85BE-ED0DDC956DC2}"/>
              </a:ext>
            </a:extLst>
          </p:cNvPr>
          <p:cNvSpPr/>
          <p:nvPr/>
        </p:nvSpPr>
        <p:spPr>
          <a:xfrm>
            <a:off x="777866" y="5757759"/>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Tree>
    <p:extLst>
      <p:ext uri="{BB962C8B-B14F-4D97-AF65-F5344CB8AC3E}">
        <p14:creationId xmlns:p14="http://schemas.microsoft.com/office/powerpoint/2010/main" val="1663073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85B9278-4A3F-A345-A349-FC31A7B8AD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1157" y="5918730"/>
            <a:ext cx="3472774" cy="816102"/>
          </a:xfrm>
          <a:prstGeom prst="rect">
            <a:avLst/>
          </a:prstGeom>
        </p:spPr>
      </p:pic>
      <p:sp>
        <p:nvSpPr>
          <p:cNvPr id="9" name="Rectángulo 4">
            <a:extLst>
              <a:ext uri="{FF2B5EF4-FFF2-40B4-BE49-F238E27FC236}">
                <a16:creationId xmlns:a16="http://schemas.microsoft.com/office/drawing/2014/main" id="{0B17C8AA-C44B-4AD9-8D2F-2638C6AA4F22}"/>
              </a:ext>
            </a:extLst>
          </p:cNvPr>
          <p:cNvSpPr/>
          <p:nvPr/>
        </p:nvSpPr>
        <p:spPr>
          <a:xfrm>
            <a:off x="0" y="382691"/>
            <a:ext cx="12191999" cy="1078494"/>
          </a:xfrm>
          <a:prstGeom prst="rect">
            <a:avLst/>
          </a:prstGeom>
          <a:solidFill>
            <a:schemeClr val="accent6">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a:noFill/>
                </a:ln>
                <a:solidFill>
                  <a:prstClr val="white"/>
                </a:solidFill>
                <a:effectLst/>
                <a:uLnTx/>
                <a:uFillTx/>
                <a:latin typeface="Calibri Light"/>
                <a:ea typeface="+mn-ea"/>
                <a:cs typeface="+mn-cs"/>
              </a:rPr>
              <a:t>4. Definición y Alcance del Plan de Movilidad</a:t>
            </a:r>
          </a:p>
        </p:txBody>
      </p:sp>
      <p:sp>
        <p:nvSpPr>
          <p:cNvPr id="5" name="CuadroTexto 8">
            <a:extLst>
              <a:ext uri="{FF2B5EF4-FFF2-40B4-BE49-F238E27FC236}">
                <a16:creationId xmlns:a16="http://schemas.microsoft.com/office/drawing/2014/main" id="{9CD3C747-3568-4E7D-8B62-33696C217CCE}"/>
              </a:ext>
            </a:extLst>
          </p:cNvPr>
          <p:cNvSpPr txBox="1"/>
          <p:nvPr/>
        </p:nvSpPr>
        <p:spPr>
          <a:xfrm>
            <a:off x="860970" y="1626021"/>
            <a:ext cx="10784929" cy="4708981"/>
          </a:xfrm>
          <a:prstGeom prst="rect">
            <a:avLst/>
          </a:prstGeom>
        </p:spPr>
        <p:txBody>
          <a:bodyPr wrap="square">
            <a:spAutoFit/>
          </a:bodyPr>
          <a:lstStyle>
            <a:defPPr>
              <a:defRPr lang="es-CO"/>
            </a:defPPr>
            <a:lvl1pPr algn="just">
              <a:defRPr sz="2000">
                <a:solidFill>
                  <a:schemeClr val="bg2">
                    <a:lumMod val="50000"/>
                  </a:schemeClr>
                </a:solidFill>
                <a:latin typeface="+mj-lt"/>
              </a:defRPr>
            </a:lvl1pPr>
          </a:lstStyle>
          <a:p>
            <a:r>
              <a:rPr lang="es-CO" dirty="0"/>
              <a:t>Es un instrumento de planeamiento de primer nivel que tiene por objeto adoptar la política de movilidad de Bogotá D.C. en el corto, mediano y largo plazo, así como establecer lineamientos para la adecuada gestión de la demanda de transporte motorizada y no motorizado y la consolidación de un sistema de movilidad sostenible, accesible y seguro.</a:t>
            </a:r>
          </a:p>
          <a:p>
            <a:endParaRPr lang="es-CO" dirty="0"/>
          </a:p>
          <a:p>
            <a:r>
              <a:rPr lang="es-CO" dirty="0"/>
              <a:t>El Plan de Movilidad podrá definir directrices sobre la planificación, gestión, construcción y operación de los sistemas y la infraestructura de transporte, los objetivos y metas que en materia de movilidad se requieren alcanzar, así como las estrategias, programas y proyectos por ejecutar y un mecanismo de seguimiento y evaluación. También deberá contener lo determinado en la Ley 1083 de 2006, el Acuerdo Distrital 732 de 2018 o las normas que los modifiquen, sustituyan o adicionen.</a:t>
            </a:r>
          </a:p>
          <a:p>
            <a:endParaRPr lang="es-CO" dirty="0"/>
          </a:p>
          <a:p>
            <a:r>
              <a:rPr lang="es-CO" dirty="0"/>
              <a:t>La Administración Distrital, en cabeza de la Secretaría Distrital de Movilidad, deberá actualizar y armonizar el Decreto Distrital 319 de 2006 y sus modificaciones con el presente Plan. Una vez adoptado, el desarrollo del sistema de movilidad y de la infraestructura de transporte estará supeditado al Plan de Movilidad en aquellos aspectos que sean reglamentados.</a:t>
            </a:r>
          </a:p>
        </p:txBody>
      </p:sp>
      <p:sp>
        <p:nvSpPr>
          <p:cNvPr id="7" name="Rectángulo: esquinas redondeadas 6">
            <a:extLst>
              <a:ext uri="{FF2B5EF4-FFF2-40B4-BE49-F238E27FC236}">
                <a16:creationId xmlns:a16="http://schemas.microsoft.com/office/drawing/2014/main" id="{DC841558-880D-4625-9829-61A3EBE268D4}"/>
              </a:ext>
            </a:extLst>
          </p:cNvPr>
          <p:cNvSpPr/>
          <p:nvPr/>
        </p:nvSpPr>
        <p:spPr>
          <a:xfrm>
            <a:off x="430370" y="2105427"/>
            <a:ext cx="231462" cy="19693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10" name="Rectángulo: esquinas redondeadas 9">
            <a:extLst>
              <a:ext uri="{FF2B5EF4-FFF2-40B4-BE49-F238E27FC236}">
                <a16:creationId xmlns:a16="http://schemas.microsoft.com/office/drawing/2014/main" id="{3AD8E50A-BFFA-4333-992C-A309D33CE04D}"/>
              </a:ext>
            </a:extLst>
          </p:cNvPr>
          <p:cNvSpPr/>
          <p:nvPr/>
        </p:nvSpPr>
        <p:spPr>
          <a:xfrm>
            <a:off x="430370" y="3893862"/>
            <a:ext cx="231462" cy="19693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11" name="Rectángulo: esquinas redondeadas 10">
            <a:extLst>
              <a:ext uri="{FF2B5EF4-FFF2-40B4-BE49-F238E27FC236}">
                <a16:creationId xmlns:a16="http://schemas.microsoft.com/office/drawing/2014/main" id="{B0886400-B11F-4771-A0F0-A24356999BA8}"/>
              </a:ext>
            </a:extLst>
          </p:cNvPr>
          <p:cNvSpPr/>
          <p:nvPr/>
        </p:nvSpPr>
        <p:spPr>
          <a:xfrm>
            <a:off x="430370" y="5630526"/>
            <a:ext cx="231462" cy="19693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Tree>
    <p:extLst>
      <p:ext uri="{BB962C8B-B14F-4D97-AF65-F5344CB8AC3E}">
        <p14:creationId xmlns:p14="http://schemas.microsoft.com/office/powerpoint/2010/main" val="3469807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3E8FFB1-B2A8-644C-97B3-4FD96B955ABD}"/>
              </a:ext>
            </a:extLst>
          </p:cNvPr>
          <p:cNvSpPr/>
          <p:nvPr/>
        </p:nvSpPr>
        <p:spPr>
          <a:xfrm>
            <a:off x="0" y="363641"/>
            <a:ext cx="12192000" cy="1078494"/>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5" name="Título 1">
            <a:extLst>
              <a:ext uri="{FF2B5EF4-FFF2-40B4-BE49-F238E27FC236}">
                <a16:creationId xmlns:a16="http://schemas.microsoft.com/office/drawing/2014/main" id="{1AD7DF34-6160-8A47-A5E0-F482F9CB4AA4}"/>
              </a:ext>
            </a:extLst>
          </p:cNvPr>
          <p:cNvSpPr txBox="1">
            <a:spLocks/>
          </p:cNvSpPr>
          <p:nvPr/>
        </p:nvSpPr>
        <p:spPr>
          <a:xfrm>
            <a:off x="417287" y="312940"/>
            <a:ext cx="113755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b="1" dirty="0">
                <a:solidFill>
                  <a:schemeClr val="bg1"/>
                </a:solidFill>
                <a:cs typeface="Arial Black" panose="020B0604020202020204" pitchFamily="34" charset="0"/>
              </a:rPr>
              <a:t>5. Definición del Transporte público</a:t>
            </a:r>
          </a:p>
        </p:txBody>
      </p:sp>
      <p:pic>
        <p:nvPicPr>
          <p:cNvPr id="6" name="Imagen 5">
            <a:extLst>
              <a:ext uri="{FF2B5EF4-FFF2-40B4-BE49-F238E27FC236}">
                <a16:creationId xmlns:a16="http://schemas.microsoft.com/office/drawing/2014/main" id="{03A42E1C-3B29-324D-90BC-A77F7C1D75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1157" y="5918730"/>
            <a:ext cx="3472774" cy="816102"/>
          </a:xfrm>
          <a:prstGeom prst="rect">
            <a:avLst/>
          </a:prstGeom>
        </p:spPr>
      </p:pic>
      <p:sp>
        <p:nvSpPr>
          <p:cNvPr id="2" name="Rectángulo 1"/>
          <p:cNvSpPr/>
          <p:nvPr/>
        </p:nvSpPr>
        <p:spPr>
          <a:xfrm>
            <a:off x="1218210" y="1689204"/>
            <a:ext cx="8103590" cy="4401205"/>
          </a:xfrm>
          <a:prstGeom prst="rect">
            <a:avLst/>
          </a:prstGeom>
        </p:spPr>
        <p:txBody>
          <a:bodyPr wrap="square">
            <a:spAutoFit/>
          </a:bodyPr>
          <a:lstStyle/>
          <a:p>
            <a:pPr algn="just"/>
            <a:r>
              <a:rPr lang="es-CO" sz="2000" b="1" dirty="0">
                <a:solidFill>
                  <a:schemeClr val="bg2">
                    <a:lumMod val="50000"/>
                  </a:schemeClr>
                </a:solidFill>
                <a:latin typeface="+mj-lt"/>
              </a:rPr>
              <a:t>El POT debe definir los componentes físicos y espaciales </a:t>
            </a:r>
            <a:r>
              <a:rPr lang="es-CO" sz="2000" dirty="0">
                <a:solidFill>
                  <a:schemeClr val="bg2">
                    <a:lumMod val="50000"/>
                  </a:schemeClr>
                </a:solidFill>
                <a:latin typeface="+mj-lt"/>
              </a:rPr>
              <a:t>del transporte público, sin entrar a clasificar o agrupar las modalidades del servicio.</a:t>
            </a:r>
          </a:p>
          <a:p>
            <a:pPr algn="just"/>
            <a:endParaRPr lang="es-CO" sz="2000" dirty="0">
              <a:solidFill>
                <a:schemeClr val="bg2">
                  <a:lumMod val="50000"/>
                </a:schemeClr>
              </a:solidFill>
              <a:latin typeface="+mj-lt"/>
            </a:endParaRPr>
          </a:p>
          <a:p>
            <a:pPr algn="just"/>
            <a:r>
              <a:rPr lang="es-CO" sz="2000" dirty="0">
                <a:solidFill>
                  <a:schemeClr val="bg2">
                    <a:lumMod val="50000"/>
                  </a:schemeClr>
                </a:solidFill>
                <a:latin typeface="+mj-lt"/>
              </a:rPr>
              <a:t>Lo correspondiente con características del servicio no es una decisión de ordenamiento territorial y que por lo tanto puede abordarse de mejor manera en el Plan de Movilidad u otros instrumentos complementarios.</a:t>
            </a:r>
          </a:p>
          <a:p>
            <a:pPr algn="just"/>
            <a:endParaRPr lang="es-CO" sz="2000" dirty="0">
              <a:solidFill>
                <a:schemeClr val="bg2">
                  <a:lumMod val="50000"/>
                </a:schemeClr>
              </a:solidFill>
              <a:latin typeface="+mj-lt"/>
            </a:endParaRPr>
          </a:p>
          <a:p>
            <a:pPr algn="just"/>
            <a:r>
              <a:rPr lang="es-CO" sz="2000" dirty="0">
                <a:solidFill>
                  <a:schemeClr val="bg2">
                    <a:lumMod val="50000"/>
                  </a:schemeClr>
                </a:solidFill>
                <a:latin typeface="+mj-lt"/>
              </a:rPr>
              <a:t>En materia de transporte público es importante incorporar lo establecido en el </a:t>
            </a:r>
            <a:r>
              <a:rPr lang="es-CO" sz="2000" b="1" dirty="0">
                <a:solidFill>
                  <a:schemeClr val="bg2">
                    <a:lumMod val="50000"/>
                  </a:schemeClr>
                </a:solidFill>
                <a:latin typeface="+mj-lt"/>
              </a:rPr>
              <a:t>Decreto 394 de 2019 </a:t>
            </a:r>
            <a:r>
              <a:rPr lang="es-CO" sz="2000" dirty="0">
                <a:solidFill>
                  <a:schemeClr val="bg2">
                    <a:lumMod val="50000"/>
                  </a:schemeClr>
                </a:solidFill>
                <a:latin typeface="+mj-lt"/>
              </a:rPr>
              <a:t>respecto a la implantación de la Infraestructura de Transporte Terrestre de Soporte a la Operación del SITP</a:t>
            </a:r>
          </a:p>
          <a:p>
            <a:pPr algn="just"/>
            <a:endParaRPr lang="es-CO" sz="2000" dirty="0">
              <a:solidFill>
                <a:schemeClr val="bg2">
                  <a:lumMod val="50000"/>
                </a:schemeClr>
              </a:solidFill>
              <a:latin typeface="+mj-lt"/>
            </a:endParaRPr>
          </a:p>
          <a:p>
            <a:pPr algn="just"/>
            <a:r>
              <a:rPr lang="es-CO" sz="2000" dirty="0">
                <a:solidFill>
                  <a:schemeClr val="bg2">
                    <a:lumMod val="50000"/>
                  </a:schemeClr>
                </a:solidFill>
                <a:latin typeface="+mj-lt"/>
              </a:rPr>
              <a:t>Estas disposiciones se incorporaron en el Plan Maestro de Movilidad, teniendo en cuenta que de acuerdo con el POT vigente los planes maestros podían incorporar disposiciones urbanísticas.</a:t>
            </a:r>
          </a:p>
        </p:txBody>
      </p:sp>
      <p:sp>
        <p:nvSpPr>
          <p:cNvPr id="7" name="Rectángulo: esquinas redondeadas 6">
            <a:extLst>
              <a:ext uri="{FF2B5EF4-FFF2-40B4-BE49-F238E27FC236}">
                <a16:creationId xmlns:a16="http://schemas.microsoft.com/office/drawing/2014/main" id="{CAFF0BB3-F712-446E-8C7E-910123E3A92D}"/>
              </a:ext>
            </a:extLst>
          </p:cNvPr>
          <p:cNvSpPr/>
          <p:nvPr/>
        </p:nvSpPr>
        <p:spPr>
          <a:xfrm>
            <a:off x="847819" y="1889104"/>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8" name="Rectángulo: esquinas redondeadas 7">
            <a:extLst>
              <a:ext uri="{FF2B5EF4-FFF2-40B4-BE49-F238E27FC236}">
                <a16:creationId xmlns:a16="http://schemas.microsoft.com/office/drawing/2014/main" id="{4586E49E-BAC1-4324-9ECA-14B8A8DB25F7}"/>
              </a:ext>
            </a:extLst>
          </p:cNvPr>
          <p:cNvSpPr/>
          <p:nvPr/>
        </p:nvSpPr>
        <p:spPr>
          <a:xfrm>
            <a:off x="854082" y="2767222"/>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9" name="Rectángulo: esquinas redondeadas 8">
            <a:extLst>
              <a:ext uri="{FF2B5EF4-FFF2-40B4-BE49-F238E27FC236}">
                <a16:creationId xmlns:a16="http://schemas.microsoft.com/office/drawing/2014/main" id="{68210A67-5BD9-4FEC-9490-F2D6D7E12B00}"/>
              </a:ext>
            </a:extLst>
          </p:cNvPr>
          <p:cNvSpPr/>
          <p:nvPr/>
        </p:nvSpPr>
        <p:spPr>
          <a:xfrm>
            <a:off x="847819" y="5142556"/>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10" name="Rectángulo: esquinas redondeadas 9">
            <a:extLst>
              <a:ext uri="{FF2B5EF4-FFF2-40B4-BE49-F238E27FC236}">
                <a16:creationId xmlns:a16="http://schemas.microsoft.com/office/drawing/2014/main" id="{1B510C08-1F33-43AF-BB3A-BF6D25BDBBA3}"/>
              </a:ext>
            </a:extLst>
          </p:cNvPr>
          <p:cNvSpPr/>
          <p:nvPr/>
        </p:nvSpPr>
        <p:spPr>
          <a:xfrm>
            <a:off x="847819" y="3933725"/>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pic>
        <p:nvPicPr>
          <p:cNvPr id="13" name="Imagen 12" descr="Imagen que contiene dibujo, luz&#10;&#10;Descripción generada automáticamente">
            <a:extLst>
              <a:ext uri="{FF2B5EF4-FFF2-40B4-BE49-F238E27FC236}">
                <a16:creationId xmlns:a16="http://schemas.microsoft.com/office/drawing/2014/main" id="{688DE4CD-BC99-47CF-B6F0-0EF8C714F6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1821" y="3093385"/>
            <a:ext cx="1742089" cy="1714160"/>
          </a:xfrm>
          <a:prstGeom prst="rect">
            <a:avLst/>
          </a:prstGeom>
        </p:spPr>
      </p:pic>
    </p:spTree>
    <p:extLst>
      <p:ext uri="{BB962C8B-B14F-4D97-AF65-F5344CB8AC3E}">
        <p14:creationId xmlns:p14="http://schemas.microsoft.com/office/powerpoint/2010/main" val="3072143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3E8FFB1-B2A8-644C-97B3-4FD96B955ABD}"/>
              </a:ext>
            </a:extLst>
          </p:cNvPr>
          <p:cNvSpPr/>
          <p:nvPr/>
        </p:nvSpPr>
        <p:spPr>
          <a:xfrm>
            <a:off x="0" y="363641"/>
            <a:ext cx="12192000" cy="1078494"/>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ítulo 1">
            <a:extLst>
              <a:ext uri="{FF2B5EF4-FFF2-40B4-BE49-F238E27FC236}">
                <a16:creationId xmlns:a16="http://schemas.microsoft.com/office/drawing/2014/main" id="{1AD7DF34-6160-8A47-A5E0-F482F9CB4AA4}"/>
              </a:ext>
            </a:extLst>
          </p:cNvPr>
          <p:cNvSpPr txBox="1">
            <a:spLocks/>
          </p:cNvSpPr>
          <p:nvPr/>
        </p:nvSpPr>
        <p:spPr>
          <a:xfrm>
            <a:off x="417287" y="312940"/>
            <a:ext cx="11375570"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CO" sz="4400" b="1" i="0" u="none" strike="noStrike" kern="1200" cap="none" spc="0" normalizeH="0" baseline="0" noProof="0" dirty="0">
                <a:ln>
                  <a:noFill/>
                </a:ln>
                <a:solidFill>
                  <a:prstClr val="white"/>
                </a:solidFill>
                <a:effectLst/>
                <a:uLnTx/>
                <a:uFillTx/>
                <a:latin typeface="Calibri Light"/>
                <a:ea typeface="+mj-ea"/>
                <a:cs typeface="Arial Black" panose="020B0604020202020204" pitchFamily="34" charset="0"/>
              </a:rPr>
              <a:t>6. Competencias en materia de Mantenimiento </a:t>
            </a:r>
            <a:r>
              <a:rPr lang="es-CO" b="1" dirty="0">
                <a:solidFill>
                  <a:prstClr val="white"/>
                </a:solidFill>
                <a:latin typeface="Calibri Light"/>
                <a:cs typeface="Arial Black" panose="020B0604020202020204" pitchFamily="34" charset="0"/>
              </a:rPr>
              <a:t>y construcción </a:t>
            </a:r>
            <a:r>
              <a:rPr kumimoji="0" lang="es-CO" sz="4400" b="1" i="0" u="none" strike="noStrike" kern="1200" cap="none" spc="0" normalizeH="0" baseline="0" noProof="0" dirty="0">
                <a:ln>
                  <a:noFill/>
                </a:ln>
                <a:solidFill>
                  <a:prstClr val="white"/>
                </a:solidFill>
                <a:effectLst/>
                <a:uLnTx/>
                <a:uFillTx/>
                <a:latin typeface="Calibri Light"/>
                <a:ea typeface="+mj-ea"/>
                <a:cs typeface="Arial Black" panose="020B0604020202020204" pitchFamily="34" charset="0"/>
              </a:rPr>
              <a:t>de la Infraestructura Vial y espacio púbico</a:t>
            </a:r>
          </a:p>
        </p:txBody>
      </p:sp>
      <p:pic>
        <p:nvPicPr>
          <p:cNvPr id="6" name="Imagen 5">
            <a:extLst>
              <a:ext uri="{FF2B5EF4-FFF2-40B4-BE49-F238E27FC236}">
                <a16:creationId xmlns:a16="http://schemas.microsoft.com/office/drawing/2014/main" id="{03A42E1C-3B29-324D-90BC-A77F7C1D75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1157" y="5918730"/>
            <a:ext cx="3472774" cy="816102"/>
          </a:xfrm>
          <a:prstGeom prst="rect">
            <a:avLst/>
          </a:prstGeom>
        </p:spPr>
      </p:pic>
      <p:sp>
        <p:nvSpPr>
          <p:cNvPr id="2" name="Rectángulo 1"/>
          <p:cNvSpPr/>
          <p:nvPr/>
        </p:nvSpPr>
        <p:spPr>
          <a:xfrm>
            <a:off x="1211283" y="2244487"/>
            <a:ext cx="8063346" cy="3477875"/>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Definición de </a:t>
            </a:r>
            <a:r>
              <a:rPr kumimoji="0" lang="es-CO" sz="2000" b="1" i="0" u="none" strike="noStrike" kern="1200" cap="none" spc="0" normalizeH="0" baseline="0" noProof="0" dirty="0">
                <a:ln>
                  <a:noFill/>
                </a:ln>
                <a:solidFill>
                  <a:schemeClr val="bg2">
                    <a:lumMod val="50000"/>
                  </a:schemeClr>
                </a:solidFill>
                <a:effectLst/>
                <a:uLnTx/>
                <a:uFillTx/>
                <a:latin typeface="Calibri Light"/>
                <a:ea typeface="+mn-ea"/>
                <a:cs typeface="+mn-cs"/>
              </a:rPr>
              <a:t>competencias sobre la conservación y mantenimiento </a:t>
            </a: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de la malla vial de acuerdo a la clasificación vial (IDU-UMV-FDL).</a:t>
            </a:r>
          </a:p>
          <a:p>
            <a:pPr marL="285750" marR="0" lvl="0" indent="-285750" algn="just" defTabSz="914400" rtl="0" eaLnBrk="1" fontAlgn="auto" latinLnBrk="0" hangingPunct="1">
              <a:lnSpc>
                <a:spcPct val="100000"/>
              </a:lnSpc>
              <a:spcBef>
                <a:spcPts val="0"/>
              </a:spcBef>
              <a:spcAft>
                <a:spcPts val="0"/>
              </a:spcAft>
              <a:buClrTx/>
              <a:buSzTx/>
              <a:buFont typeface="Arial"/>
              <a:buChar char="•"/>
              <a:tabLst/>
              <a:defRPr/>
            </a:pPr>
            <a:endPar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POT debe especificar los alcances de la competencia de cada entidad respecto a cada tipología vial, permitiendo que haya flexibilidad, cooperación y mayor eficiencia.</a:t>
            </a:r>
          </a:p>
          <a:p>
            <a:pPr marL="285750" marR="0" lvl="0" indent="-285750" algn="just" defTabSz="914400" rtl="0" eaLnBrk="1" fontAlgn="auto" latinLnBrk="0" hangingPunct="1">
              <a:lnSpc>
                <a:spcPct val="100000"/>
              </a:lnSpc>
              <a:spcBef>
                <a:spcPts val="0"/>
              </a:spcBef>
              <a:spcAft>
                <a:spcPts val="0"/>
              </a:spcAft>
              <a:buClrTx/>
              <a:buSzTx/>
              <a:buFont typeface="Arial"/>
              <a:buChar char="•"/>
              <a:tabLst/>
              <a:defRPr/>
            </a:pPr>
            <a:endPar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También es importante establecer las </a:t>
            </a:r>
            <a:r>
              <a:rPr kumimoji="0" lang="es-CO" sz="2000" b="1" i="0" u="none" strike="noStrike" kern="1200" cap="none" spc="0" normalizeH="0" baseline="0" noProof="0" dirty="0">
                <a:ln>
                  <a:noFill/>
                </a:ln>
                <a:solidFill>
                  <a:schemeClr val="bg2">
                    <a:lumMod val="50000"/>
                  </a:schemeClr>
                </a:solidFill>
                <a:effectLst/>
                <a:uLnTx/>
                <a:uFillTx/>
                <a:latin typeface="Calibri Light"/>
                <a:ea typeface="+mn-ea"/>
                <a:cs typeface="+mn-cs"/>
              </a:rPr>
              <a:t>competencias de mantenimientos y construcción sobre los andenes</a:t>
            </a: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 </a:t>
            </a:r>
            <a:r>
              <a:rPr kumimoji="0" lang="es-CO" sz="2000" b="1" i="0" u="none" strike="noStrike" kern="1200" cap="none" spc="0" normalizeH="0" baseline="0" noProof="0" dirty="0">
                <a:ln>
                  <a:noFill/>
                </a:ln>
                <a:solidFill>
                  <a:schemeClr val="bg2">
                    <a:lumMod val="50000"/>
                  </a:schemeClr>
                </a:solidFill>
                <a:effectLst/>
                <a:uLnTx/>
                <a:uFillTx/>
                <a:latin typeface="Calibri Light"/>
                <a:ea typeface="+mn-ea"/>
                <a:cs typeface="+mn-cs"/>
              </a:rPr>
              <a:t>al igual que la red de ciclorrutas</a:t>
            </a: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 dejando alineadas estas competencias con lo presentando en el Plan de Desarrollo Distrital respecto a las competencias de la UMV (en discusión).</a:t>
            </a:r>
            <a:endParaRPr kumimoji="0" lang="es-CO" sz="2000" b="0" i="0" u="none" strike="noStrike" kern="1200" cap="none" spc="0" normalizeH="0" baseline="0" noProof="0" dirty="0">
              <a:ln>
                <a:noFill/>
              </a:ln>
              <a:solidFill>
                <a:schemeClr val="bg2">
                  <a:lumMod val="50000"/>
                </a:schemeClr>
              </a:solidFill>
              <a:effectLst/>
              <a:highlight>
                <a:srgbClr val="FFFF00"/>
              </a:highlight>
              <a:uLnTx/>
              <a:uFillTx/>
              <a:latin typeface="Calibri Light"/>
              <a:ea typeface="+mn-ea"/>
              <a:cs typeface="+mn-cs"/>
            </a:endParaRPr>
          </a:p>
        </p:txBody>
      </p:sp>
      <p:sp>
        <p:nvSpPr>
          <p:cNvPr id="7" name="Rectángulo: esquinas redondeadas 6">
            <a:extLst>
              <a:ext uri="{FF2B5EF4-FFF2-40B4-BE49-F238E27FC236}">
                <a16:creationId xmlns:a16="http://schemas.microsoft.com/office/drawing/2014/main" id="{D5E07F99-7E8A-4752-A853-DB71BDDEDAB7}"/>
              </a:ext>
            </a:extLst>
          </p:cNvPr>
          <p:cNvSpPr/>
          <p:nvPr/>
        </p:nvSpPr>
        <p:spPr>
          <a:xfrm>
            <a:off x="847819" y="2493565"/>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8" name="Rectángulo: esquinas redondeadas 7">
            <a:extLst>
              <a:ext uri="{FF2B5EF4-FFF2-40B4-BE49-F238E27FC236}">
                <a16:creationId xmlns:a16="http://schemas.microsoft.com/office/drawing/2014/main" id="{836F310E-BFCE-4863-BEF2-071F4B8D5E6B}"/>
              </a:ext>
            </a:extLst>
          </p:cNvPr>
          <p:cNvSpPr/>
          <p:nvPr/>
        </p:nvSpPr>
        <p:spPr>
          <a:xfrm>
            <a:off x="847819" y="3539744"/>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10" name="Rectángulo: esquinas redondeadas 9">
            <a:extLst>
              <a:ext uri="{FF2B5EF4-FFF2-40B4-BE49-F238E27FC236}">
                <a16:creationId xmlns:a16="http://schemas.microsoft.com/office/drawing/2014/main" id="{8B339F34-ED66-46C5-ABE2-56FDDA2A546E}"/>
              </a:ext>
            </a:extLst>
          </p:cNvPr>
          <p:cNvSpPr/>
          <p:nvPr/>
        </p:nvSpPr>
        <p:spPr>
          <a:xfrm>
            <a:off x="847819" y="4552176"/>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pic>
        <p:nvPicPr>
          <p:cNvPr id="13" name="Imagen 12" descr="Imagen que contiene dibujo, señal&#10;&#10;Descripción generada automáticamente">
            <a:extLst>
              <a:ext uri="{FF2B5EF4-FFF2-40B4-BE49-F238E27FC236}">
                <a16:creationId xmlns:a16="http://schemas.microsoft.com/office/drawing/2014/main" id="{4F2B5E60-714A-4392-946F-C7879C21A9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6974" y="2861959"/>
            <a:ext cx="2105883" cy="2105883"/>
          </a:xfrm>
          <a:prstGeom prst="rect">
            <a:avLst/>
          </a:prstGeom>
        </p:spPr>
      </p:pic>
    </p:spTree>
    <p:extLst>
      <p:ext uri="{BB962C8B-B14F-4D97-AF65-F5344CB8AC3E}">
        <p14:creationId xmlns:p14="http://schemas.microsoft.com/office/powerpoint/2010/main" val="2587916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3E8FFB1-B2A8-644C-97B3-4FD96B955ABD}"/>
              </a:ext>
            </a:extLst>
          </p:cNvPr>
          <p:cNvSpPr/>
          <p:nvPr/>
        </p:nvSpPr>
        <p:spPr>
          <a:xfrm>
            <a:off x="0" y="363641"/>
            <a:ext cx="12192000" cy="1078494"/>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5" name="Título 1">
            <a:extLst>
              <a:ext uri="{FF2B5EF4-FFF2-40B4-BE49-F238E27FC236}">
                <a16:creationId xmlns:a16="http://schemas.microsoft.com/office/drawing/2014/main" id="{1AD7DF34-6160-8A47-A5E0-F482F9CB4AA4}"/>
              </a:ext>
            </a:extLst>
          </p:cNvPr>
          <p:cNvSpPr txBox="1">
            <a:spLocks/>
          </p:cNvSpPr>
          <p:nvPr/>
        </p:nvSpPr>
        <p:spPr>
          <a:xfrm>
            <a:off x="0" y="31294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b="1" dirty="0">
                <a:solidFill>
                  <a:schemeClr val="bg1"/>
                </a:solidFill>
                <a:cs typeface="Arial Black" panose="020B0604020202020204" pitchFamily="34" charset="0"/>
              </a:rPr>
              <a:t>7. Medidas de Mitigación en licencias e instrumentos</a:t>
            </a:r>
          </a:p>
        </p:txBody>
      </p:sp>
      <p:pic>
        <p:nvPicPr>
          <p:cNvPr id="6" name="Imagen 5">
            <a:extLst>
              <a:ext uri="{FF2B5EF4-FFF2-40B4-BE49-F238E27FC236}">
                <a16:creationId xmlns:a16="http://schemas.microsoft.com/office/drawing/2014/main" id="{03A42E1C-3B29-324D-90BC-A77F7C1D75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1157" y="5918730"/>
            <a:ext cx="3472774" cy="816102"/>
          </a:xfrm>
          <a:prstGeom prst="rect">
            <a:avLst/>
          </a:prstGeom>
        </p:spPr>
      </p:pic>
      <p:sp>
        <p:nvSpPr>
          <p:cNvPr id="2" name="Rectángulo 1"/>
          <p:cNvSpPr/>
          <p:nvPr/>
        </p:nvSpPr>
        <p:spPr>
          <a:xfrm>
            <a:off x="1230249" y="1689204"/>
            <a:ext cx="9231912" cy="4708981"/>
          </a:xfrm>
          <a:prstGeom prst="rect">
            <a:avLst/>
          </a:prstGeom>
        </p:spPr>
        <p:txBody>
          <a:bodyPr wrap="square">
            <a:spAutoFit/>
          </a:bodyPr>
          <a:lstStyle/>
          <a:p>
            <a:pPr algn="just"/>
            <a:r>
              <a:rPr lang="es-CO" sz="2000" dirty="0">
                <a:solidFill>
                  <a:schemeClr val="bg2">
                    <a:lumMod val="50000"/>
                  </a:schemeClr>
                </a:solidFill>
                <a:latin typeface="+mj-lt"/>
              </a:rPr>
              <a:t>Considerando los </a:t>
            </a:r>
            <a:r>
              <a:rPr lang="es-CO" sz="2000" b="1" dirty="0">
                <a:solidFill>
                  <a:schemeClr val="bg2">
                    <a:lumMod val="50000"/>
                  </a:schemeClr>
                </a:solidFill>
                <a:latin typeface="+mj-lt"/>
              </a:rPr>
              <a:t>impactos negativos que las nuevas edificaciones o equipamientos pueden ocasionar sobre los sistemas de espacio público y movilidad </a:t>
            </a:r>
            <a:r>
              <a:rPr lang="es-CO" sz="2000" dirty="0">
                <a:solidFill>
                  <a:schemeClr val="bg2">
                    <a:lumMod val="50000"/>
                  </a:schemeClr>
                </a:solidFill>
                <a:latin typeface="+mj-lt"/>
              </a:rPr>
              <a:t>se requiere definir mecanismos de mitigación de impactos urbanísticos.</a:t>
            </a:r>
          </a:p>
          <a:p>
            <a:pPr marL="285750" indent="-285750" algn="just">
              <a:buFont typeface="Arial"/>
              <a:buChar char="•"/>
            </a:pPr>
            <a:endParaRPr lang="es-CO" sz="2000" dirty="0">
              <a:solidFill>
                <a:schemeClr val="bg2">
                  <a:lumMod val="50000"/>
                </a:schemeClr>
              </a:solidFill>
              <a:latin typeface="+mj-lt"/>
            </a:endParaRPr>
          </a:p>
          <a:p>
            <a:pPr algn="just"/>
            <a:r>
              <a:rPr lang="es-CO" sz="2000" dirty="0">
                <a:solidFill>
                  <a:schemeClr val="bg2">
                    <a:lumMod val="50000"/>
                  </a:schemeClr>
                </a:solidFill>
                <a:latin typeface="+mj-lt"/>
              </a:rPr>
              <a:t>Entre estos son altamente relevantes los estudios de tránsito y los estudios de demanda y atención a usuarios.</a:t>
            </a:r>
          </a:p>
          <a:p>
            <a:pPr marL="285750" indent="-285750" algn="just">
              <a:buFont typeface="Arial"/>
              <a:buChar char="•"/>
            </a:pPr>
            <a:endParaRPr lang="es-CO" sz="2000" dirty="0">
              <a:solidFill>
                <a:schemeClr val="bg2">
                  <a:lumMod val="50000"/>
                </a:schemeClr>
              </a:solidFill>
              <a:latin typeface="+mj-lt"/>
            </a:endParaRPr>
          </a:p>
          <a:p>
            <a:pPr algn="just"/>
            <a:r>
              <a:rPr lang="es-CO" sz="2000" dirty="0">
                <a:solidFill>
                  <a:schemeClr val="bg2">
                    <a:lumMod val="50000"/>
                  </a:schemeClr>
                </a:solidFill>
                <a:latin typeface="+mj-lt"/>
              </a:rPr>
              <a:t>Es importante considerar la potencial </a:t>
            </a:r>
            <a:r>
              <a:rPr lang="es-CO" sz="2000" b="1" dirty="0">
                <a:solidFill>
                  <a:schemeClr val="bg2">
                    <a:lumMod val="50000"/>
                  </a:schemeClr>
                </a:solidFill>
                <a:latin typeface="+mj-lt"/>
              </a:rPr>
              <a:t>afectación a la infraestructura de transporte </a:t>
            </a:r>
            <a:r>
              <a:rPr lang="es-CO" sz="2000" dirty="0">
                <a:solidFill>
                  <a:schemeClr val="bg2">
                    <a:lumMod val="50000"/>
                  </a:schemeClr>
                </a:solidFill>
                <a:latin typeface="+mj-lt"/>
              </a:rPr>
              <a:t>masivo por proceso de redensificación o desarrollo en su área de influencia. (Ej. Estaciones de </a:t>
            </a:r>
            <a:r>
              <a:rPr lang="es-CO" sz="2000" dirty="0" err="1">
                <a:solidFill>
                  <a:schemeClr val="bg2">
                    <a:lumMod val="50000"/>
                  </a:schemeClr>
                </a:solidFill>
                <a:latin typeface="+mj-lt"/>
              </a:rPr>
              <a:t>TransMilenio</a:t>
            </a:r>
            <a:r>
              <a:rPr lang="es-CO" sz="2000" dirty="0">
                <a:solidFill>
                  <a:schemeClr val="bg2">
                    <a:lumMod val="50000"/>
                  </a:schemeClr>
                </a:solidFill>
                <a:latin typeface="+mj-lt"/>
              </a:rPr>
              <a:t>)</a:t>
            </a:r>
            <a:endParaRPr lang="es-CO" sz="2000" dirty="0">
              <a:solidFill>
                <a:schemeClr val="bg2">
                  <a:lumMod val="50000"/>
                </a:schemeClr>
              </a:solidFill>
              <a:highlight>
                <a:srgbClr val="FFFF00"/>
              </a:highlight>
              <a:latin typeface="+mj-lt"/>
            </a:endParaRPr>
          </a:p>
          <a:p>
            <a:pPr algn="just"/>
            <a:endParaRPr lang="es-CO" sz="2000" dirty="0">
              <a:solidFill>
                <a:schemeClr val="bg2">
                  <a:lumMod val="50000"/>
                </a:schemeClr>
              </a:solidFill>
              <a:highlight>
                <a:srgbClr val="FFFF00"/>
              </a:highlight>
              <a:latin typeface="+mj-lt"/>
            </a:endParaRPr>
          </a:p>
          <a:p>
            <a:pPr algn="just"/>
            <a:r>
              <a:rPr lang="es-CO" sz="2000" dirty="0">
                <a:solidFill>
                  <a:schemeClr val="bg2">
                    <a:lumMod val="50000"/>
                  </a:schemeClr>
                </a:solidFill>
                <a:latin typeface="+mj-lt"/>
              </a:rPr>
              <a:t>Se recomienda instrumentos de </a:t>
            </a:r>
            <a:r>
              <a:rPr lang="es-CO" sz="2000" b="1" dirty="0">
                <a:solidFill>
                  <a:schemeClr val="bg2">
                    <a:lumMod val="50000"/>
                  </a:schemeClr>
                </a:solidFill>
                <a:latin typeface="+mj-lt"/>
              </a:rPr>
              <a:t>planificación de segundo y tercer nivel, como planes zonales y planes parciales, tengan como requisito en su elaboración la realización de este tipo de estudios</a:t>
            </a:r>
            <a:r>
              <a:rPr lang="es-CO" sz="2000" dirty="0">
                <a:solidFill>
                  <a:schemeClr val="bg2">
                    <a:lumMod val="50000"/>
                  </a:schemeClr>
                </a:solidFill>
                <a:latin typeface="+mj-lt"/>
              </a:rPr>
              <a:t> que permitan definir la infraestructura necesaria para atender la demanda generada. </a:t>
            </a:r>
          </a:p>
        </p:txBody>
      </p:sp>
      <p:sp>
        <p:nvSpPr>
          <p:cNvPr id="7" name="Rectángulo: esquinas redondeadas 6">
            <a:extLst>
              <a:ext uri="{FF2B5EF4-FFF2-40B4-BE49-F238E27FC236}">
                <a16:creationId xmlns:a16="http://schemas.microsoft.com/office/drawing/2014/main" id="{E74639C6-718C-4998-9BBF-F872C487F19D}"/>
              </a:ext>
            </a:extLst>
          </p:cNvPr>
          <p:cNvSpPr/>
          <p:nvPr/>
        </p:nvSpPr>
        <p:spPr>
          <a:xfrm>
            <a:off x="890648" y="1840775"/>
            <a:ext cx="181873" cy="16624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8" name="Rectángulo: esquinas redondeadas 7">
            <a:extLst>
              <a:ext uri="{FF2B5EF4-FFF2-40B4-BE49-F238E27FC236}">
                <a16:creationId xmlns:a16="http://schemas.microsoft.com/office/drawing/2014/main" id="{01E07BCB-396A-46F8-8D91-07A2DC6D5F97}"/>
              </a:ext>
            </a:extLst>
          </p:cNvPr>
          <p:cNvSpPr/>
          <p:nvPr/>
        </p:nvSpPr>
        <p:spPr>
          <a:xfrm>
            <a:off x="890648" y="3059843"/>
            <a:ext cx="181873" cy="16624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9" name="Rectángulo: esquinas redondeadas 8">
            <a:extLst>
              <a:ext uri="{FF2B5EF4-FFF2-40B4-BE49-F238E27FC236}">
                <a16:creationId xmlns:a16="http://schemas.microsoft.com/office/drawing/2014/main" id="{DEE6F1C1-8E35-4DF8-A968-02E89A7D06F3}"/>
              </a:ext>
            </a:extLst>
          </p:cNvPr>
          <p:cNvSpPr/>
          <p:nvPr/>
        </p:nvSpPr>
        <p:spPr>
          <a:xfrm>
            <a:off x="890648" y="3944031"/>
            <a:ext cx="181873" cy="16624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10" name="Rectángulo: esquinas redondeadas 9">
            <a:extLst>
              <a:ext uri="{FF2B5EF4-FFF2-40B4-BE49-F238E27FC236}">
                <a16:creationId xmlns:a16="http://schemas.microsoft.com/office/drawing/2014/main" id="{8AEBC802-E844-463B-A514-48A41955CAA6}"/>
              </a:ext>
            </a:extLst>
          </p:cNvPr>
          <p:cNvSpPr/>
          <p:nvPr/>
        </p:nvSpPr>
        <p:spPr>
          <a:xfrm>
            <a:off x="878576" y="5606081"/>
            <a:ext cx="181873" cy="166247"/>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Tree>
    <p:extLst>
      <p:ext uri="{BB962C8B-B14F-4D97-AF65-F5344CB8AC3E}">
        <p14:creationId xmlns:p14="http://schemas.microsoft.com/office/powerpoint/2010/main" val="1885956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3E8FFB1-B2A8-644C-97B3-4FD96B955ABD}"/>
              </a:ext>
            </a:extLst>
          </p:cNvPr>
          <p:cNvSpPr/>
          <p:nvPr/>
        </p:nvSpPr>
        <p:spPr>
          <a:xfrm>
            <a:off x="0" y="363641"/>
            <a:ext cx="12192000" cy="1078494"/>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5" name="Título 1">
            <a:extLst>
              <a:ext uri="{FF2B5EF4-FFF2-40B4-BE49-F238E27FC236}">
                <a16:creationId xmlns:a16="http://schemas.microsoft.com/office/drawing/2014/main" id="{1AD7DF34-6160-8A47-A5E0-F482F9CB4AA4}"/>
              </a:ext>
            </a:extLst>
          </p:cNvPr>
          <p:cNvSpPr txBox="1">
            <a:spLocks/>
          </p:cNvSpPr>
          <p:nvPr/>
        </p:nvSpPr>
        <p:spPr>
          <a:xfrm>
            <a:off x="417287" y="312940"/>
            <a:ext cx="113755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b="1" dirty="0">
                <a:solidFill>
                  <a:schemeClr val="bg1"/>
                </a:solidFill>
                <a:cs typeface="Arial Black" panose="020B0604020202020204" pitchFamily="34" charset="0"/>
              </a:rPr>
              <a:t>8. Cuota de estacionamientos</a:t>
            </a:r>
          </a:p>
        </p:txBody>
      </p:sp>
      <p:pic>
        <p:nvPicPr>
          <p:cNvPr id="6" name="Imagen 5">
            <a:extLst>
              <a:ext uri="{FF2B5EF4-FFF2-40B4-BE49-F238E27FC236}">
                <a16:creationId xmlns:a16="http://schemas.microsoft.com/office/drawing/2014/main" id="{03A42E1C-3B29-324D-90BC-A77F7C1D75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1157" y="5918730"/>
            <a:ext cx="3472774" cy="816102"/>
          </a:xfrm>
          <a:prstGeom prst="rect">
            <a:avLst/>
          </a:prstGeom>
        </p:spPr>
      </p:pic>
      <p:sp>
        <p:nvSpPr>
          <p:cNvPr id="2" name="Rectángulo 1"/>
          <p:cNvSpPr/>
          <p:nvPr/>
        </p:nvSpPr>
        <p:spPr>
          <a:xfrm>
            <a:off x="1389743" y="2133078"/>
            <a:ext cx="8059058" cy="4093428"/>
          </a:xfrm>
          <a:prstGeom prst="rect">
            <a:avLst/>
          </a:prstGeom>
        </p:spPr>
        <p:txBody>
          <a:bodyPr wrap="square">
            <a:spAutoFit/>
          </a:bodyPr>
          <a:lstStyle/>
          <a:p>
            <a:pPr algn="just"/>
            <a:r>
              <a:rPr lang="es-CO" sz="2000" b="1" dirty="0">
                <a:solidFill>
                  <a:schemeClr val="bg2">
                    <a:lumMod val="50000"/>
                  </a:schemeClr>
                </a:solidFill>
                <a:latin typeface="+mj-lt"/>
              </a:rPr>
              <a:t>Exigencia de estacionamientos debe exigir una cuota máxima </a:t>
            </a:r>
            <a:r>
              <a:rPr lang="es-CO" sz="2000" dirty="0">
                <a:solidFill>
                  <a:schemeClr val="bg2">
                    <a:lumMod val="50000"/>
                  </a:schemeClr>
                </a:solidFill>
                <a:latin typeface="+mj-lt"/>
              </a:rPr>
              <a:t>que restrinja el número de estacionamientos por edificación de acuerdo al tipo y proximidad al Transporte público.</a:t>
            </a:r>
          </a:p>
          <a:p>
            <a:pPr algn="just"/>
            <a:endParaRPr lang="es-CO" sz="2000" dirty="0">
              <a:solidFill>
                <a:schemeClr val="bg2">
                  <a:lumMod val="50000"/>
                </a:schemeClr>
              </a:solidFill>
              <a:latin typeface="+mj-lt"/>
            </a:endParaRPr>
          </a:p>
          <a:p>
            <a:pPr algn="just"/>
            <a:r>
              <a:rPr lang="es-CO" sz="2000" b="1" dirty="0">
                <a:solidFill>
                  <a:schemeClr val="bg2">
                    <a:lumMod val="50000"/>
                  </a:schemeClr>
                </a:solidFill>
                <a:latin typeface="+mj-lt"/>
              </a:rPr>
              <a:t>Potencial fuente de financiación </a:t>
            </a:r>
            <a:r>
              <a:rPr lang="es-CO" sz="2000" dirty="0">
                <a:solidFill>
                  <a:schemeClr val="bg2">
                    <a:lumMod val="50000"/>
                  </a:schemeClr>
                </a:solidFill>
                <a:latin typeface="+mj-lt"/>
              </a:rPr>
              <a:t>para la movilidad sostenible de el TP de la ciudad en el caso que las edificaciones puedan pagar si requieren superar el numero máximo de cupos permitidos.</a:t>
            </a:r>
          </a:p>
          <a:p>
            <a:pPr algn="just"/>
            <a:endParaRPr lang="es-CO" sz="2000" dirty="0">
              <a:solidFill>
                <a:schemeClr val="bg2">
                  <a:lumMod val="50000"/>
                </a:schemeClr>
              </a:solidFill>
              <a:latin typeface="+mj-lt"/>
            </a:endParaRPr>
          </a:p>
          <a:p>
            <a:pPr algn="just"/>
            <a:r>
              <a:rPr lang="es-CO" sz="2000" dirty="0">
                <a:solidFill>
                  <a:schemeClr val="bg2">
                    <a:lumMod val="50000"/>
                  </a:schemeClr>
                </a:solidFill>
                <a:latin typeface="+mj-lt"/>
              </a:rPr>
              <a:t>Se </a:t>
            </a:r>
            <a:r>
              <a:rPr lang="es-CO" sz="2000" b="1" dirty="0">
                <a:solidFill>
                  <a:schemeClr val="bg2">
                    <a:lumMod val="50000"/>
                  </a:schemeClr>
                </a:solidFill>
                <a:latin typeface="+mj-lt"/>
              </a:rPr>
              <a:t>eliminaría el requisito mínimo </a:t>
            </a:r>
            <a:r>
              <a:rPr lang="es-CO" sz="2000" dirty="0">
                <a:solidFill>
                  <a:schemeClr val="bg2">
                    <a:lumMod val="50000"/>
                  </a:schemeClr>
                </a:solidFill>
                <a:latin typeface="+mj-lt"/>
              </a:rPr>
              <a:t>en ciertos casos.</a:t>
            </a:r>
          </a:p>
          <a:p>
            <a:pPr algn="just"/>
            <a:endParaRPr lang="es-CO" sz="2000" dirty="0">
              <a:solidFill>
                <a:schemeClr val="bg2">
                  <a:lumMod val="50000"/>
                </a:schemeClr>
              </a:solidFill>
              <a:latin typeface="+mj-lt"/>
            </a:endParaRPr>
          </a:p>
          <a:p>
            <a:pPr algn="just"/>
            <a:r>
              <a:rPr lang="es-CO" sz="2000" dirty="0">
                <a:solidFill>
                  <a:schemeClr val="bg2">
                    <a:lumMod val="50000"/>
                  </a:schemeClr>
                </a:solidFill>
                <a:latin typeface="+mj-lt"/>
              </a:rPr>
              <a:t>Garantizar los estacionamientos preferenciales a través del </a:t>
            </a:r>
            <a:r>
              <a:rPr lang="es-CO" sz="2000" b="1" dirty="0">
                <a:solidFill>
                  <a:schemeClr val="bg2">
                    <a:lumMod val="50000"/>
                  </a:schemeClr>
                </a:solidFill>
                <a:latin typeface="+mj-lt"/>
              </a:rPr>
              <a:t>cupo mínimo de estacionamientos para vehículos de cero y bajas emisiones </a:t>
            </a:r>
            <a:r>
              <a:rPr lang="es-CO" sz="2000" dirty="0">
                <a:solidFill>
                  <a:schemeClr val="bg2">
                    <a:lumMod val="50000"/>
                  </a:schemeClr>
                </a:solidFill>
                <a:latin typeface="+mj-lt"/>
              </a:rPr>
              <a:t>e incluir las disposiciones urbanísticas de la Ley 1964 de 2019</a:t>
            </a:r>
            <a:endParaRPr lang="es-CO" sz="2000" dirty="0">
              <a:solidFill>
                <a:schemeClr val="bg2">
                  <a:lumMod val="50000"/>
                </a:schemeClr>
              </a:solidFill>
              <a:highlight>
                <a:srgbClr val="FFFF00"/>
              </a:highlight>
              <a:latin typeface="+mj-lt"/>
            </a:endParaRPr>
          </a:p>
        </p:txBody>
      </p:sp>
      <p:sp>
        <p:nvSpPr>
          <p:cNvPr id="7" name="Rectángulo: esquinas redondeadas 6">
            <a:extLst>
              <a:ext uri="{FF2B5EF4-FFF2-40B4-BE49-F238E27FC236}">
                <a16:creationId xmlns:a16="http://schemas.microsoft.com/office/drawing/2014/main" id="{6E50679B-0367-4CCE-842C-214147A08DFE}"/>
              </a:ext>
            </a:extLst>
          </p:cNvPr>
          <p:cNvSpPr/>
          <p:nvPr/>
        </p:nvSpPr>
        <p:spPr>
          <a:xfrm>
            <a:off x="964098" y="2288916"/>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8" name="Rectángulo: esquinas redondeadas 7">
            <a:extLst>
              <a:ext uri="{FF2B5EF4-FFF2-40B4-BE49-F238E27FC236}">
                <a16:creationId xmlns:a16="http://schemas.microsoft.com/office/drawing/2014/main" id="{D1CDE1D8-266E-47A5-B888-E22784863152}"/>
              </a:ext>
            </a:extLst>
          </p:cNvPr>
          <p:cNvSpPr/>
          <p:nvPr/>
        </p:nvSpPr>
        <p:spPr>
          <a:xfrm>
            <a:off x="964098" y="3468745"/>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9" name="Rectángulo: esquinas redondeadas 8">
            <a:extLst>
              <a:ext uri="{FF2B5EF4-FFF2-40B4-BE49-F238E27FC236}">
                <a16:creationId xmlns:a16="http://schemas.microsoft.com/office/drawing/2014/main" id="{DF0D3B6D-A059-4A8D-8DAC-2696CD6FE8FB}"/>
              </a:ext>
            </a:extLst>
          </p:cNvPr>
          <p:cNvSpPr/>
          <p:nvPr/>
        </p:nvSpPr>
        <p:spPr>
          <a:xfrm>
            <a:off x="964098" y="4653448"/>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10" name="Rectángulo: esquinas redondeadas 9">
            <a:extLst>
              <a:ext uri="{FF2B5EF4-FFF2-40B4-BE49-F238E27FC236}">
                <a16:creationId xmlns:a16="http://schemas.microsoft.com/office/drawing/2014/main" id="{B185AD82-F961-4F57-BF01-74A1E7106F38}"/>
              </a:ext>
            </a:extLst>
          </p:cNvPr>
          <p:cNvSpPr/>
          <p:nvPr/>
        </p:nvSpPr>
        <p:spPr>
          <a:xfrm>
            <a:off x="964098" y="5306396"/>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pic>
        <p:nvPicPr>
          <p:cNvPr id="11" name="Imagen 10" descr="Imagen que contiene firmar, negro, palo, calle&#10;&#10;Descripción generada automáticamente">
            <a:extLst>
              <a:ext uri="{FF2B5EF4-FFF2-40B4-BE49-F238E27FC236}">
                <a16:creationId xmlns:a16="http://schemas.microsoft.com/office/drawing/2014/main" id="{D7592855-8049-4938-8BC9-D63830E991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2749" y="3069644"/>
            <a:ext cx="1839016" cy="1839016"/>
          </a:xfrm>
          <a:prstGeom prst="rect">
            <a:avLst/>
          </a:prstGeom>
        </p:spPr>
      </p:pic>
    </p:spTree>
    <p:extLst>
      <p:ext uri="{BB962C8B-B14F-4D97-AF65-F5344CB8AC3E}">
        <p14:creationId xmlns:p14="http://schemas.microsoft.com/office/powerpoint/2010/main" val="57111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85B9278-4A3F-A345-A349-FC31A7B8AD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1157" y="5918730"/>
            <a:ext cx="3472774" cy="816102"/>
          </a:xfrm>
          <a:prstGeom prst="rect">
            <a:avLst/>
          </a:prstGeom>
        </p:spPr>
      </p:pic>
      <p:sp>
        <p:nvSpPr>
          <p:cNvPr id="9" name="Rectángulo 4">
            <a:extLst>
              <a:ext uri="{FF2B5EF4-FFF2-40B4-BE49-F238E27FC236}">
                <a16:creationId xmlns:a16="http://schemas.microsoft.com/office/drawing/2014/main" id="{0B17C8AA-C44B-4AD9-8D2F-2638C6AA4F22}"/>
              </a:ext>
            </a:extLst>
          </p:cNvPr>
          <p:cNvSpPr/>
          <p:nvPr/>
        </p:nvSpPr>
        <p:spPr>
          <a:xfrm>
            <a:off x="0" y="382691"/>
            <a:ext cx="12191999" cy="1078494"/>
          </a:xfrm>
          <a:prstGeom prst="rect">
            <a:avLst/>
          </a:prstGeom>
          <a:solidFill>
            <a:schemeClr val="accent6">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3600" b="1" dirty="0">
                <a:latin typeface="+mj-lt"/>
              </a:rPr>
              <a:t>Estaciones de Carga o repostaje de Vehículos Eléctricos</a:t>
            </a:r>
            <a:endParaRPr lang="es-ES" sz="3600" b="1" dirty="0">
              <a:latin typeface="+mj-lt"/>
            </a:endParaRPr>
          </a:p>
        </p:txBody>
      </p:sp>
      <p:graphicFrame>
        <p:nvGraphicFramePr>
          <p:cNvPr id="6" name="Table 2">
            <a:extLst>
              <a:ext uri="{FF2B5EF4-FFF2-40B4-BE49-F238E27FC236}">
                <a16:creationId xmlns:a16="http://schemas.microsoft.com/office/drawing/2014/main" id="{82FB520F-AE5F-4807-826A-CB92AC725163}"/>
              </a:ext>
            </a:extLst>
          </p:cNvPr>
          <p:cNvGraphicFramePr>
            <a:graphicFrameLocks noGrp="1"/>
          </p:cNvGraphicFramePr>
          <p:nvPr>
            <p:extLst>
              <p:ext uri="{D42A27DB-BD31-4B8C-83A1-F6EECF244321}">
                <p14:modId xmlns:p14="http://schemas.microsoft.com/office/powerpoint/2010/main" val="2480533043"/>
              </p:ext>
            </p:extLst>
          </p:nvPr>
        </p:nvGraphicFramePr>
        <p:xfrm>
          <a:off x="489317" y="1606210"/>
          <a:ext cx="11298369" cy="2782434"/>
        </p:xfrm>
        <a:graphic>
          <a:graphicData uri="http://schemas.openxmlformats.org/drawingml/2006/table">
            <a:tbl>
              <a:tblPr firstRow="1" bandRow="1">
                <a:tableStyleId>{93296810-A885-4BE3-A3E7-6D5BEEA58F35}</a:tableStyleId>
              </a:tblPr>
              <a:tblGrid>
                <a:gridCol w="1813918">
                  <a:extLst>
                    <a:ext uri="{9D8B030D-6E8A-4147-A177-3AD203B41FA5}">
                      <a16:colId xmlns:a16="http://schemas.microsoft.com/office/drawing/2014/main" val="1395736093"/>
                    </a:ext>
                  </a:extLst>
                </a:gridCol>
                <a:gridCol w="1860727">
                  <a:extLst>
                    <a:ext uri="{9D8B030D-6E8A-4147-A177-3AD203B41FA5}">
                      <a16:colId xmlns:a16="http://schemas.microsoft.com/office/drawing/2014/main" val="3310120154"/>
                    </a:ext>
                  </a:extLst>
                </a:gridCol>
                <a:gridCol w="7623724">
                  <a:extLst>
                    <a:ext uri="{9D8B030D-6E8A-4147-A177-3AD203B41FA5}">
                      <a16:colId xmlns:a16="http://schemas.microsoft.com/office/drawing/2014/main" val="167104986"/>
                    </a:ext>
                  </a:extLst>
                </a:gridCol>
              </a:tblGrid>
              <a:tr h="526914">
                <a:tc>
                  <a:txBody>
                    <a:bodyPr/>
                    <a:lstStyle/>
                    <a:p>
                      <a:pPr algn="ctr"/>
                      <a:r>
                        <a:rPr lang="es-CO" sz="1300" dirty="0"/>
                        <a:t>Localización</a:t>
                      </a:r>
                    </a:p>
                  </a:txBody>
                  <a:tcPr anchor="ctr">
                    <a:solidFill>
                      <a:schemeClr val="accent6">
                        <a:lumMod val="60000"/>
                        <a:lumOff val="40000"/>
                      </a:schemeClr>
                    </a:solidFill>
                  </a:tcPr>
                </a:tc>
                <a:tc>
                  <a:txBody>
                    <a:bodyPr/>
                    <a:lstStyle/>
                    <a:p>
                      <a:pPr algn="ctr"/>
                      <a:r>
                        <a:rPr lang="es-CO" sz="1300" dirty="0"/>
                        <a:t>Tipo de uso</a:t>
                      </a:r>
                    </a:p>
                  </a:txBody>
                  <a:tcPr anchor="ctr">
                    <a:solidFill>
                      <a:schemeClr val="accent6">
                        <a:lumMod val="60000"/>
                        <a:lumOff val="40000"/>
                      </a:schemeClr>
                    </a:solidFill>
                  </a:tcPr>
                </a:tc>
                <a:tc>
                  <a:txBody>
                    <a:bodyPr/>
                    <a:lstStyle/>
                    <a:p>
                      <a:pPr algn="ctr"/>
                      <a:r>
                        <a:rPr lang="es-CO" sz="1300" dirty="0"/>
                        <a:t>Condiciones</a:t>
                      </a:r>
                    </a:p>
                  </a:txBody>
                  <a:tcPr anchor="ctr">
                    <a:solidFill>
                      <a:schemeClr val="accent6">
                        <a:lumMod val="60000"/>
                        <a:lumOff val="40000"/>
                      </a:schemeClr>
                    </a:solidFill>
                  </a:tcPr>
                </a:tc>
                <a:extLst>
                  <a:ext uri="{0D108BD9-81ED-4DB2-BD59-A6C34878D82A}">
                    <a16:rowId xmlns:a16="http://schemas.microsoft.com/office/drawing/2014/main" val="1988707034"/>
                  </a:ext>
                </a:extLst>
              </a:tr>
              <a:tr h="415869">
                <a:tc>
                  <a:txBody>
                    <a:bodyPr/>
                    <a:lstStyle/>
                    <a:p>
                      <a:pPr algn="l"/>
                      <a:r>
                        <a:rPr lang="es-CO" sz="1300" dirty="0">
                          <a:solidFill>
                            <a:schemeClr val="bg2">
                              <a:lumMod val="50000"/>
                            </a:schemeClr>
                          </a:solidFill>
                        </a:rPr>
                        <a:t>Espacio público</a:t>
                      </a:r>
                    </a:p>
                  </a:txBody>
                  <a:tcPr anchor="ctr"/>
                </a:tc>
                <a:tc>
                  <a:txBody>
                    <a:bodyPr/>
                    <a:lstStyle/>
                    <a:p>
                      <a:pPr algn="l"/>
                      <a:r>
                        <a:rPr lang="es-CO" sz="1300" dirty="0">
                          <a:solidFill>
                            <a:schemeClr val="bg2">
                              <a:lumMod val="50000"/>
                            </a:schemeClr>
                          </a:solidFill>
                        </a:rPr>
                        <a:t>Abierto al público</a:t>
                      </a:r>
                    </a:p>
                  </a:txBody>
                  <a:tcPr anchor="ctr"/>
                </a:tc>
                <a:tc>
                  <a:txBody>
                    <a:bodyPr/>
                    <a:lstStyle/>
                    <a:p>
                      <a:pPr algn="l"/>
                      <a:r>
                        <a:rPr lang="es-CO" sz="1300" dirty="0">
                          <a:solidFill>
                            <a:schemeClr val="bg2">
                              <a:lumMod val="50000"/>
                            </a:schemeClr>
                          </a:solidFill>
                        </a:rPr>
                        <a:t>Cumplir con las condiciones determinadas en el Manual de Calles de Bogotá y en el Manual de Parques y Plazas y podrán ser objeto de aprovechamiento económico.</a:t>
                      </a:r>
                    </a:p>
                  </a:txBody>
                  <a:tcPr anchor="ctr"/>
                </a:tc>
                <a:extLst>
                  <a:ext uri="{0D108BD9-81ED-4DB2-BD59-A6C34878D82A}">
                    <a16:rowId xmlns:a16="http://schemas.microsoft.com/office/drawing/2014/main" val="3334220180"/>
                  </a:ext>
                </a:extLst>
              </a:tr>
              <a:tr h="415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300" dirty="0">
                          <a:solidFill>
                            <a:schemeClr val="bg2">
                              <a:lumMod val="50000"/>
                            </a:schemeClr>
                          </a:solidFill>
                        </a:rPr>
                        <a:t>Área privada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300" dirty="0">
                          <a:solidFill>
                            <a:schemeClr val="bg2">
                              <a:lumMod val="50000"/>
                            </a:schemeClr>
                          </a:solidFill>
                        </a:rPr>
                        <a:t>Abierto al público</a:t>
                      </a:r>
                    </a:p>
                  </a:txBody>
                  <a:tcPr anchor="ctr"/>
                </a:tc>
                <a:tc>
                  <a:txBody>
                    <a:bodyPr/>
                    <a:lstStyle/>
                    <a:p>
                      <a:pPr algn="l"/>
                      <a:r>
                        <a:rPr lang="es-CO" sz="1300" dirty="0">
                          <a:solidFill>
                            <a:schemeClr val="bg2">
                              <a:lumMod val="50000"/>
                            </a:schemeClr>
                          </a:solidFill>
                        </a:rPr>
                        <a:t>Usos residenciales y de comercio y servicios, salvo que se trate de proyectos de vivienda de interés social y vivienda de interés prioritaria, que plantee estacionamientos del Grupo 3 debe contar con mínimo una acometida de electricidad para carga o repostaje de vehículos eléctricos, en los términos que establece la Ley 1964 de 2019 o la norma que la modifique, sustituya o adicione.</a:t>
                      </a:r>
                    </a:p>
                  </a:txBody>
                  <a:tcPr anchor="ctr"/>
                </a:tc>
                <a:extLst>
                  <a:ext uri="{0D108BD9-81ED-4DB2-BD59-A6C34878D82A}">
                    <a16:rowId xmlns:a16="http://schemas.microsoft.com/office/drawing/2014/main" val="4124412936"/>
                  </a:ext>
                </a:extLst>
              </a:tr>
              <a:tr h="474033">
                <a:tc>
                  <a:txBody>
                    <a:bodyPr/>
                    <a:lstStyle/>
                    <a:p>
                      <a:pPr algn="l"/>
                      <a:r>
                        <a:rPr lang="es-CO" sz="1300" dirty="0">
                          <a:solidFill>
                            <a:schemeClr val="bg2">
                              <a:lumMod val="50000"/>
                            </a:schemeClr>
                          </a:solidFill>
                        </a:rPr>
                        <a:t>Área privada</a:t>
                      </a:r>
                    </a:p>
                  </a:txBody>
                  <a:tcPr anchor="ctr"/>
                </a:tc>
                <a:tc>
                  <a:txBody>
                    <a:bodyPr/>
                    <a:lstStyle/>
                    <a:p>
                      <a:pPr algn="l"/>
                      <a:r>
                        <a:rPr lang="es-CO" sz="1300" dirty="0">
                          <a:solidFill>
                            <a:schemeClr val="bg2">
                              <a:lumMod val="50000"/>
                            </a:schemeClr>
                          </a:solidFill>
                        </a:rPr>
                        <a:t>Uso privado</a:t>
                      </a:r>
                    </a:p>
                  </a:txBody>
                  <a:tcPr anchor="ctr"/>
                </a:tc>
                <a:tc>
                  <a:txBody>
                    <a:bodyPr/>
                    <a:lstStyle/>
                    <a:p>
                      <a:pPr algn="l"/>
                      <a:r>
                        <a:rPr lang="es-CO" sz="1300" dirty="0">
                          <a:solidFill>
                            <a:schemeClr val="bg2">
                              <a:lumMod val="50000"/>
                            </a:schemeClr>
                          </a:solidFill>
                        </a:rPr>
                        <a:t>Las estaciones de carga deberán localizarse al interior de estaciones de servicio de llenado de combustible, en cuyo caso se clasifican dentro de los servicios de alto impacto servicios automotrices y venta de combustible SAI4, también pueden localizarse en usos de Comercio y Servicios Generales (CSG). Su instalación debe cumplir con las condiciones establecidas en el RETIE y la NTC 2050 y demás normas que les sean aplicables.</a:t>
                      </a:r>
                    </a:p>
                  </a:txBody>
                  <a:tcPr anchor="ctr"/>
                </a:tc>
                <a:extLst>
                  <a:ext uri="{0D108BD9-81ED-4DB2-BD59-A6C34878D82A}">
                    <a16:rowId xmlns:a16="http://schemas.microsoft.com/office/drawing/2014/main" val="3114784906"/>
                  </a:ext>
                </a:extLst>
              </a:tr>
            </a:tbl>
          </a:graphicData>
        </a:graphic>
      </p:graphicFrame>
      <p:sp>
        <p:nvSpPr>
          <p:cNvPr id="7" name="CuadroTexto 8">
            <a:extLst>
              <a:ext uri="{FF2B5EF4-FFF2-40B4-BE49-F238E27FC236}">
                <a16:creationId xmlns:a16="http://schemas.microsoft.com/office/drawing/2014/main" id="{7E966A75-FAAD-4756-8C84-EC43DB863748}"/>
              </a:ext>
            </a:extLst>
          </p:cNvPr>
          <p:cNvSpPr txBox="1"/>
          <p:nvPr/>
        </p:nvSpPr>
        <p:spPr>
          <a:xfrm>
            <a:off x="734427" y="4565760"/>
            <a:ext cx="5015497" cy="1653273"/>
          </a:xfrm>
          <a:prstGeom prst="rect">
            <a:avLst/>
          </a:prstGeom>
          <a:noFill/>
        </p:spPr>
        <p:txBody>
          <a:bodyPr wrap="square" rtlCol="0">
            <a:spAutoFit/>
          </a:bodyPr>
          <a:lstStyle/>
          <a:p>
            <a:pPr>
              <a:lnSpc>
                <a:spcPct val="114000"/>
              </a:lnSpc>
            </a:pPr>
            <a:r>
              <a:rPr lang="es-CO" dirty="0">
                <a:solidFill>
                  <a:schemeClr val="bg2">
                    <a:lumMod val="50000"/>
                  </a:schemeClr>
                </a:solidFill>
                <a:latin typeface="+mj-lt"/>
              </a:rPr>
              <a:t>Las entidades competentes con la Secretaría Distrital de Planeación podrán reglamentarlas, según la clasificación de los usos y las Áreas de Actividad establecidas en el presente Plan.</a:t>
            </a:r>
          </a:p>
          <a:p>
            <a:pPr>
              <a:lnSpc>
                <a:spcPct val="114000"/>
              </a:lnSpc>
            </a:pPr>
            <a:endParaRPr lang="es-CO" dirty="0">
              <a:solidFill>
                <a:schemeClr val="bg2">
                  <a:lumMod val="50000"/>
                </a:schemeClr>
              </a:solidFill>
              <a:latin typeface="+mj-lt"/>
            </a:endParaRPr>
          </a:p>
        </p:txBody>
      </p:sp>
      <p:sp>
        <p:nvSpPr>
          <p:cNvPr id="2" name="Rectángulo 1">
            <a:extLst>
              <a:ext uri="{FF2B5EF4-FFF2-40B4-BE49-F238E27FC236}">
                <a16:creationId xmlns:a16="http://schemas.microsoft.com/office/drawing/2014/main" id="{F3068215-8121-4A0C-8CE6-B0D34D76B006}"/>
              </a:ext>
            </a:extLst>
          </p:cNvPr>
          <p:cNvSpPr/>
          <p:nvPr/>
        </p:nvSpPr>
        <p:spPr>
          <a:xfrm>
            <a:off x="6350000" y="4446118"/>
            <a:ext cx="5653931" cy="1653273"/>
          </a:xfrm>
          <a:prstGeom prst="rect">
            <a:avLst/>
          </a:prstGeom>
        </p:spPr>
        <p:txBody>
          <a:bodyPr wrap="square">
            <a:spAutoFit/>
          </a:bodyPr>
          <a:lstStyle/>
          <a:p>
            <a:pPr>
              <a:lnSpc>
                <a:spcPct val="114000"/>
              </a:lnSpc>
            </a:pPr>
            <a:r>
              <a:rPr lang="es-CO" dirty="0">
                <a:solidFill>
                  <a:schemeClr val="bg2">
                    <a:lumMod val="50000"/>
                  </a:schemeClr>
                </a:solidFill>
                <a:latin typeface="+mj-lt"/>
              </a:rPr>
              <a:t>En los decretos reglamentarios de los tratamientos urbanísticos, se podrán establecer incentivos para la localización de acometidas de electricidad para carga o repostaje de vehículos eléctricos adicionales a las que se señalan en el presente artículo.</a:t>
            </a:r>
          </a:p>
        </p:txBody>
      </p:sp>
      <p:sp>
        <p:nvSpPr>
          <p:cNvPr id="10" name="Rectángulo: esquinas redondeadas 9">
            <a:extLst>
              <a:ext uri="{FF2B5EF4-FFF2-40B4-BE49-F238E27FC236}">
                <a16:creationId xmlns:a16="http://schemas.microsoft.com/office/drawing/2014/main" id="{EBB8E8C1-068E-41E4-B861-8D914DA5C86D}"/>
              </a:ext>
            </a:extLst>
          </p:cNvPr>
          <p:cNvSpPr/>
          <p:nvPr/>
        </p:nvSpPr>
        <p:spPr>
          <a:xfrm>
            <a:off x="345850" y="5086988"/>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11" name="Rectángulo: esquinas redondeadas 10">
            <a:extLst>
              <a:ext uri="{FF2B5EF4-FFF2-40B4-BE49-F238E27FC236}">
                <a16:creationId xmlns:a16="http://schemas.microsoft.com/office/drawing/2014/main" id="{2D3DDF2C-BC71-4A4F-AD95-5E02857D20B7}"/>
              </a:ext>
            </a:extLst>
          </p:cNvPr>
          <p:cNvSpPr/>
          <p:nvPr/>
        </p:nvSpPr>
        <p:spPr>
          <a:xfrm>
            <a:off x="5913798" y="5086988"/>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Tree>
    <p:extLst>
      <p:ext uri="{BB962C8B-B14F-4D97-AF65-F5344CB8AC3E}">
        <p14:creationId xmlns:p14="http://schemas.microsoft.com/office/powerpoint/2010/main" val="1354280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3E8FFB1-B2A8-644C-97B3-4FD96B955ABD}"/>
              </a:ext>
            </a:extLst>
          </p:cNvPr>
          <p:cNvSpPr/>
          <p:nvPr/>
        </p:nvSpPr>
        <p:spPr>
          <a:xfrm>
            <a:off x="0" y="363641"/>
            <a:ext cx="12192000" cy="1078494"/>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5" name="Título 1">
            <a:extLst>
              <a:ext uri="{FF2B5EF4-FFF2-40B4-BE49-F238E27FC236}">
                <a16:creationId xmlns:a16="http://schemas.microsoft.com/office/drawing/2014/main" id="{1AD7DF34-6160-8A47-A5E0-F482F9CB4AA4}"/>
              </a:ext>
            </a:extLst>
          </p:cNvPr>
          <p:cNvSpPr txBox="1">
            <a:spLocks/>
          </p:cNvSpPr>
          <p:nvPr/>
        </p:nvSpPr>
        <p:spPr>
          <a:xfrm>
            <a:off x="417287" y="312940"/>
            <a:ext cx="113755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b="1" dirty="0">
                <a:solidFill>
                  <a:schemeClr val="bg1"/>
                </a:solidFill>
                <a:cs typeface="Arial Black" panose="020B0604020202020204" pitchFamily="34" charset="0"/>
              </a:rPr>
              <a:t>9. Sistema de Cuidado</a:t>
            </a:r>
          </a:p>
        </p:txBody>
      </p:sp>
      <p:pic>
        <p:nvPicPr>
          <p:cNvPr id="6" name="Imagen 5">
            <a:extLst>
              <a:ext uri="{FF2B5EF4-FFF2-40B4-BE49-F238E27FC236}">
                <a16:creationId xmlns:a16="http://schemas.microsoft.com/office/drawing/2014/main" id="{03A42E1C-3B29-324D-90BC-A77F7C1D75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1157" y="5918730"/>
            <a:ext cx="3472774" cy="816102"/>
          </a:xfrm>
          <a:prstGeom prst="rect">
            <a:avLst/>
          </a:prstGeom>
        </p:spPr>
      </p:pic>
      <p:pic>
        <p:nvPicPr>
          <p:cNvPr id="11" name="Imagen 10" descr="Imagen que contiene firmar, negro, palo, calle&#10;&#10;Descripción generada automáticamente">
            <a:extLst>
              <a:ext uri="{FF2B5EF4-FFF2-40B4-BE49-F238E27FC236}">
                <a16:creationId xmlns:a16="http://schemas.microsoft.com/office/drawing/2014/main" id="{D7592855-8049-4938-8BC9-D63830E991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2749" y="3069644"/>
            <a:ext cx="1839016" cy="1839016"/>
          </a:xfrm>
          <a:prstGeom prst="rect">
            <a:avLst/>
          </a:prstGeom>
        </p:spPr>
      </p:pic>
      <p:graphicFrame>
        <p:nvGraphicFramePr>
          <p:cNvPr id="12" name="Diagrama 1">
            <a:extLst>
              <a:ext uri="{FF2B5EF4-FFF2-40B4-BE49-F238E27FC236}">
                <a16:creationId xmlns:a16="http://schemas.microsoft.com/office/drawing/2014/main" id="{5C801FD2-1563-4012-82CF-3BBC9F3BE3F5}"/>
              </a:ext>
            </a:extLst>
          </p:cNvPr>
          <p:cNvGraphicFramePr/>
          <p:nvPr>
            <p:extLst>
              <p:ext uri="{D42A27DB-BD31-4B8C-83A1-F6EECF244321}">
                <p14:modId xmlns:p14="http://schemas.microsoft.com/office/powerpoint/2010/main" val="829336637"/>
              </p:ext>
            </p:extLst>
          </p:nvPr>
        </p:nvGraphicFramePr>
        <p:xfrm>
          <a:off x="3369608" y="1530936"/>
          <a:ext cx="8994912" cy="51497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ángulo: esquinas redondeadas 2">
            <a:extLst>
              <a:ext uri="{FF2B5EF4-FFF2-40B4-BE49-F238E27FC236}">
                <a16:creationId xmlns:a16="http://schemas.microsoft.com/office/drawing/2014/main" id="{BCF2D9F3-9211-42CB-AD01-EFA4DE31CCC5}"/>
              </a:ext>
            </a:extLst>
          </p:cNvPr>
          <p:cNvSpPr/>
          <p:nvPr/>
        </p:nvSpPr>
        <p:spPr>
          <a:xfrm>
            <a:off x="394253" y="1638503"/>
            <a:ext cx="3508513" cy="4762430"/>
          </a:xfrm>
          <a:prstGeom prst="roundRect">
            <a:avLst/>
          </a:prstGeom>
          <a:solidFill>
            <a:schemeClr val="accent6">
              <a:lumMod val="60000"/>
              <a:lumOff val="40000"/>
            </a:schemeClr>
          </a:solidFill>
          <a:ln>
            <a:solidFill>
              <a:srgbClr val="879225"/>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s-CO" sz="2000" dirty="0">
                <a:latin typeface="+mj-lt"/>
              </a:rPr>
              <a:t>Aprovechar las oportunidades de renovación urbana asociada al desarrollo orientado al transporte, para articular servicios de cuidado que respondan a la necesidad del mismo y un entorno que permite la movilidad tanto de la persona que cuida como la persona que requiere cuidado (diseño universal)</a:t>
            </a:r>
          </a:p>
        </p:txBody>
      </p:sp>
    </p:spTree>
    <p:extLst>
      <p:ext uri="{BB962C8B-B14F-4D97-AF65-F5344CB8AC3E}">
        <p14:creationId xmlns:p14="http://schemas.microsoft.com/office/powerpoint/2010/main" val="2050292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3E8FFB1-B2A8-644C-97B3-4FD96B955ABD}"/>
              </a:ext>
            </a:extLst>
          </p:cNvPr>
          <p:cNvSpPr/>
          <p:nvPr/>
        </p:nvSpPr>
        <p:spPr>
          <a:xfrm>
            <a:off x="0" y="363641"/>
            <a:ext cx="12192000" cy="1078494"/>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ítulo 1">
            <a:extLst>
              <a:ext uri="{FF2B5EF4-FFF2-40B4-BE49-F238E27FC236}">
                <a16:creationId xmlns:a16="http://schemas.microsoft.com/office/drawing/2014/main" id="{1AD7DF34-6160-8A47-A5E0-F482F9CB4AA4}"/>
              </a:ext>
            </a:extLst>
          </p:cNvPr>
          <p:cNvSpPr txBox="1">
            <a:spLocks/>
          </p:cNvSpPr>
          <p:nvPr/>
        </p:nvSpPr>
        <p:spPr>
          <a:xfrm>
            <a:off x="417287" y="312940"/>
            <a:ext cx="113755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CO" b="1" dirty="0">
                <a:solidFill>
                  <a:prstClr val="white"/>
                </a:solidFill>
                <a:latin typeface="Calibri Light"/>
                <a:cs typeface="Arial Black" panose="020B0604020202020204" pitchFamily="34" charset="0"/>
              </a:rPr>
              <a:t>10</a:t>
            </a:r>
            <a:r>
              <a:rPr kumimoji="0" lang="es-CO" sz="4400" b="1" i="0" u="none" strike="noStrike" kern="1200" cap="none" spc="0" normalizeH="0" baseline="0" noProof="0" dirty="0">
                <a:ln>
                  <a:noFill/>
                </a:ln>
                <a:solidFill>
                  <a:prstClr val="white"/>
                </a:solidFill>
                <a:effectLst/>
                <a:uLnTx/>
                <a:uFillTx/>
                <a:latin typeface="Calibri Light"/>
                <a:ea typeface="+mj-ea"/>
                <a:cs typeface="Arial Black" panose="020B0604020202020204" pitchFamily="34" charset="0"/>
              </a:rPr>
              <a:t>. Otros</a:t>
            </a:r>
          </a:p>
        </p:txBody>
      </p:sp>
      <p:pic>
        <p:nvPicPr>
          <p:cNvPr id="6" name="Imagen 5">
            <a:extLst>
              <a:ext uri="{FF2B5EF4-FFF2-40B4-BE49-F238E27FC236}">
                <a16:creationId xmlns:a16="http://schemas.microsoft.com/office/drawing/2014/main" id="{03A42E1C-3B29-324D-90BC-A77F7C1D75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1157" y="5918730"/>
            <a:ext cx="3472774" cy="816102"/>
          </a:xfrm>
          <a:prstGeom prst="rect">
            <a:avLst/>
          </a:prstGeom>
        </p:spPr>
      </p:pic>
      <p:sp>
        <p:nvSpPr>
          <p:cNvPr id="2" name="Rectángulo 1"/>
          <p:cNvSpPr/>
          <p:nvPr/>
        </p:nvSpPr>
        <p:spPr>
          <a:xfrm>
            <a:off x="1457411" y="1417351"/>
            <a:ext cx="8080481" cy="5016758"/>
          </a:xfrm>
          <a:prstGeom prst="rect">
            <a:avLst/>
          </a:prstGeom>
        </p:spPr>
        <p:txBody>
          <a:bodyPr wrap="square">
            <a:spAutoFit/>
          </a:bodyPr>
          <a:lstStyle/>
          <a:p>
            <a:pPr algn="just">
              <a:defRPr/>
            </a:pPr>
            <a:r>
              <a:rPr lang="es-CO" sz="2000" b="1" dirty="0">
                <a:solidFill>
                  <a:schemeClr val="bg2">
                    <a:lumMod val="50000"/>
                  </a:schemeClr>
                </a:solidFill>
                <a:latin typeface="Calibri Light"/>
              </a:rPr>
              <a:t>Flexibilización de  usos </a:t>
            </a:r>
            <a:r>
              <a:rPr lang="es-CO" sz="2000" dirty="0">
                <a:solidFill>
                  <a:schemeClr val="bg2">
                    <a:lumMod val="50000"/>
                  </a:schemeClr>
                </a:solidFill>
                <a:latin typeface="Calibri Light"/>
              </a:rPr>
              <a:t>y equipamientos en estaciones y CIMS</a:t>
            </a:r>
          </a:p>
          <a:p>
            <a:pPr marR="0" lvl="0" algn="just" defTabSz="914400" rtl="0" eaLnBrk="1" fontAlgn="auto" latinLnBrk="0" hangingPunct="1">
              <a:lnSpc>
                <a:spcPct val="100000"/>
              </a:lnSpc>
              <a:spcBef>
                <a:spcPts val="0"/>
              </a:spcBef>
              <a:spcAft>
                <a:spcPts val="0"/>
              </a:spcAft>
              <a:buClrTx/>
              <a:buSzTx/>
              <a:tabLst/>
              <a:defRPr/>
            </a:pPr>
            <a:endPar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s-CO" sz="2000" b="1" i="0" u="none" strike="noStrike" kern="1200" cap="none" spc="0" normalizeH="0" baseline="0" noProof="0" dirty="0">
                <a:ln>
                  <a:noFill/>
                </a:ln>
                <a:solidFill>
                  <a:schemeClr val="bg2">
                    <a:lumMod val="50000"/>
                  </a:schemeClr>
                </a:solidFill>
                <a:effectLst/>
                <a:uLnTx/>
                <a:uFillTx/>
                <a:latin typeface="Calibri Light"/>
                <a:ea typeface="+mn-ea"/>
                <a:cs typeface="+mn-cs"/>
              </a:rPr>
              <a:t>Proyectos especiales: </a:t>
            </a:r>
          </a:p>
          <a:p>
            <a:pPr marL="742950" marR="0" lvl="1" indent="-285750" algn="just" defTabSz="914400" rtl="0" eaLnBrk="1" fontAlgn="auto" latinLnBrk="0" hangingPunct="1">
              <a:lnSpc>
                <a:spcPct val="100000"/>
              </a:lnSpc>
              <a:spcBef>
                <a:spcPts val="0"/>
              </a:spcBef>
              <a:spcAft>
                <a:spcPts val="0"/>
              </a:spcAft>
              <a:buClrTx/>
              <a:buSzTx/>
              <a:buFont typeface="Arial"/>
              <a:buChar char="•"/>
              <a:tabLst/>
              <a:defRPr/>
            </a:pP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Metro Fase 1 y 2 (corredor especial de la caracas)</a:t>
            </a:r>
          </a:p>
          <a:p>
            <a:pPr marL="742950" marR="0" lvl="1" indent="-285750" algn="just" defTabSz="914400" rtl="0" eaLnBrk="1" fontAlgn="auto" latinLnBrk="0" hangingPunct="1">
              <a:lnSpc>
                <a:spcPct val="100000"/>
              </a:lnSpc>
              <a:spcBef>
                <a:spcPts val="0"/>
              </a:spcBef>
              <a:spcAft>
                <a:spcPts val="0"/>
              </a:spcAft>
              <a:buClrTx/>
              <a:buSzTx/>
              <a:buFont typeface="Arial"/>
              <a:buChar char="•"/>
              <a:tabLst/>
              <a:defRPr/>
            </a:pP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Corredor verde de la 7ma, </a:t>
            </a:r>
          </a:p>
          <a:p>
            <a:pPr marL="742950" marR="0" lvl="1" indent="-285750" algn="just" defTabSz="914400" rtl="0" eaLnBrk="1" fontAlgn="auto" latinLnBrk="0" hangingPunct="1">
              <a:lnSpc>
                <a:spcPct val="100000"/>
              </a:lnSpc>
              <a:spcBef>
                <a:spcPts val="0"/>
              </a:spcBef>
              <a:spcAft>
                <a:spcPts val="0"/>
              </a:spcAft>
              <a:buClrTx/>
              <a:buSzTx/>
              <a:buFont typeface="Arial"/>
              <a:buChar char="•"/>
              <a:tabLst/>
              <a:defRPr/>
            </a:pP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Ciclo alameda medio milenio</a:t>
            </a:r>
          </a:p>
          <a:p>
            <a:pPr marL="742950" marR="0" lvl="1" indent="-285750" algn="just" defTabSz="914400" rtl="0" eaLnBrk="1" fontAlgn="auto" latinLnBrk="0" hangingPunct="1">
              <a:lnSpc>
                <a:spcPct val="100000"/>
              </a:lnSpc>
              <a:spcBef>
                <a:spcPts val="0"/>
              </a:spcBef>
              <a:spcAft>
                <a:spcPts val="0"/>
              </a:spcAft>
              <a:buClrTx/>
              <a:buSzTx/>
              <a:buFont typeface="Arial"/>
              <a:buChar char="•"/>
              <a:tabLst/>
              <a:defRPr/>
            </a:pP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Cables Aéreos</a:t>
            </a:r>
          </a:p>
          <a:p>
            <a:pPr marL="742950" marR="0" lvl="1" indent="-285750" algn="just" defTabSz="914400" rtl="0" eaLnBrk="1" fontAlgn="auto" latinLnBrk="0" hangingPunct="1">
              <a:lnSpc>
                <a:spcPct val="100000"/>
              </a:lnSpc>
              <a:spcBef>
                <a:spcPts val="0"/>
              </a:spcBef>
              <a:spcAft>
                <a:spcPts val="0"/>
              </a:spcAft>
              <a:buClrTx/>
              <a:buSzTx/>
              <a:buFont typeface="Arial"/>
              <a:buChar char="•"/>
              <a:tabLst/>
              <a:defRPr/>
            </a:pPr>
            <a:r>
              <a:rPr kumimoji="0" lang="es-CO" sz="2000" b="0" i="0" u="none" strike="noStrike" kern="1200" cap="none" spc="0" normalizeH="0" baseline="0" noProof="0" dirty="0" err="1">
                <a:ln>
                  <a:noFill/>
                </a:ln>
                <a:solidFill>
                  <a:schemeClr val="bg2">
                    <a:lumMod val="50000"/>
                  </a:schemeClr>
                </a:solidFill>
                <a:effectLst/>
                <a:uLnTx/>
                <a:uFillTx/>
                <a:latin typeface="Calibri Light"/>
                <a:ea typeface="+mn-ea"/>
                <a:cs typeface="+mn-cs"/>
              </a:rPr>
              <a:t>Regiotrams</a:t>
            </a: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 y CIMS</a:t>
            </a:r>
          </a:p>
          <a:p>
            <a:pPr marL="742950" marR="0" lvl="1" indent="-285750" algn="just" defTabSz="914400" rtl="0" eaLnBrk="1" fontAlgn="auto" latinLnBrk="0" hangingPunct="1">
              <a:lnSpc>
                <a:spcPct val="100000"/>
              </a:lnSpc>
              <a:spcBef>
                <a:spcPts val="0"/>
              </a:spcBef>
              <a:spcAft>
                <a:spcPts val="0"/>
              </a:spcAft>
              <a:buClrTx/>
              <a:buSzTx/>
              <a:buFont typeface="Arial"/>
              <a:buChar char="•"/>
              <a:tabLst/>
              <a:defRPr/>
            </a:pPr>
            <a:endPar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s-CO" sz="2000" b="1" i="0" u="none" strike="noStrike" kern="1200" cap="none" spc="0" normalizeH="0" baseline="0" noProof="0" dirty="0">
                <a:ln>
                  <a:noFill/>
                </a:ln>
                <a:solidFill>
                  <a:schemeClr val="bg2">
                    <a:lumMod val="50000"/>
                  </a:schemeClr>
                </a:solidFill>
                <a:effectLst/>
                <a:uLnTx/>
                <a:uFillTx/>
                <a:latin typeface="Calibri Light"/>
                <a:ea typeface="+mn-ea"/>
                <a:cs typeface="+mn-cs"/>
              </a:rPr>
              <a:t>¿Que pasa con los proyectos Estructurantes? </a:t>
            </a: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Lagos de Torca, Ciudad RIO, etc.</a:t>
            </a:r>
          </a:p>
          <a:p>
            <a:pPr marR="0" lvl="0" algn="just" defTabSz="914400" rtl="0" eaLnBrk="1" fontAlgn="auto" latinLnBrk="0" hangingPunct="1">
              <a:lnSpc>
                <a:spcPct val="100000"/>
              </a:lnSpc>
              <a:spcBef>
                <a:spcPts val="0"/>
              </a:spcBef>
              <a:spcAft>
                <a:spcPts val="0"/>
              </a:spcAft>
              <a:buClrTx/>
              <a:buSzTx/>
              <a:tabLst/>
              <a:defRPr/>
            </a:pPr>
            <a:r>
              <a:rPr kumimoji="0" lang="es-CO" sz="2000" b="1" i="0" u="none" strike="noStrike" kern="1200" cap="none" spc="0" normalizeH="0" baseline="0" noProof="0" dirty="0">
                <a:ln>
                  <a:noFill/>
                </a:ln>
                <a:solidFill>
                  <a:schemeClr val="bg2">
                    <a:lumMod val="50000"/>
                  </a:schemeClr>
                </a:solidFill>
                <a:effectLst/>
                <a:uLnTx/>
                <a:uFillTx/>
                <a:latin typeface="Calibri Light"/>
                <a:ea typeface="+mn-ea"/>
                <a:cs typeface="+mn-cs"/>
              </a:rPr>
              <a:t>Logística y Carga: </a:t>
            </a: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Plan Sectorial de Manejo de Mercancías</a:t>
            </a:r>
          </a:p>
          <a:p>
            <a:pPr marR="0" lvl="0" algn="just" defTabSz="914400" rtl="0" eaLnBrk="1" fontAlgn="auto" latinLnBrk="0" hangingPunct="1">
              <a:lnSpc>
                <a:spcPct val="100000"/>
              </a:lnSpc>
              <a:spcBef>
                <a:spcPts val="0"/>
              </a:spcBef>
              <a:spcAft>
                <a:spcPts val="0"/>
              </a:spcAft>
              <a:buClrTx/>
              <a:buSzTx/>
              <a:tabLst/>
              <a:defRPr/>
            </a:pP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Movilidad Peatonal</a:t>
            </a:r>
          </a:p>
          <a:p>
            <a:pPr marR="0" lvl="0" algn="just" defTabSz="914400" rtl="0" eaLnBrk="1" fontAlgn="auto" latinLnBrk="0" hangingPunct="1">
              <a:lnSpc>
                <a:spcPct val="100000"/>
              </a:lnSpc>
              <a:spcBef>
                <a:spcPts val="0"/>
              </a:spcBef>
              <a:spcAft>
                <a:spcPts val="0"/>
              </a:spcAft>
              <a:buClrTx/>
              <a:buSzTx/>
              <a:tabLst/>
              <a:defRPr/>
            </a:pPr>
            <a:r>
              <a:rPr kumimoji="0" lang="es-CO" sz="2000" b="1" i="0" u="none" strike="noStrike" kern="1200" cap="none" spc="0" normalizeH="0" baseline="0" noProof="0" dirty="0">
                <a:ln>
                  <a:noFill/>
                </a:ln>
                <a:solidFill>
                  <a:schemeClr val="bg2">
                    <a:lumMod val="50000"/>
                  </a:schemeClr>
                </a:solidFill>
                <a:effectLst/>
                <a:uLnTx/>
                <a:uFillTx/>
                <a:latin typeface="Calibri Light"/>
                <a:ea typeface="+mn-ea"/>
                <a:cs typeface="+mn-cs"/>
              </a:rPr>
              <a:t>Mecanismos de financiación/aprovechamiento </a:t>
            </a: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del suelo para Transporte Masivo (Captura de Valor, etc)</a:t>
            </a:r>
          </a:p>
          <a:p>
            <a:pPr marR="0" lvl="0" algn="just" defTabSz="914400" rtl="0" eaLnBrk="1" fontAlgn="auto" latinLnBrk="0" hangingPunct="1">
              <a:lnSpc>
                <a:spcPct val="100000"/>
              </a:lnSpc>
              <a:spcBef>
                <a:spcPts val="0"/>
              </a:spcBef>
              <a:spcAft>
                <a:spcPts val="0"/>
              </a:spcAft>
              <a:buClrTx/>
              <a:buSzTx/>
              <a:tabLst/>
              <a:defRPr/>
            </a:pPr>
            <a:r>
              <a:rPr kumimoji="0" lang="es-CO" sz="2000" b="1" i="0" u="none" strike="noStrike" kern="1200" cap="none" spc="0" normalizeH="0" baseline="0" noProof="0" dirty="0">
                <a:ln>
                  <a:noFill/>
                </a:ln>
                <a:solidFill>
                  <a:schemeClr val="bg2">
                    <a:lumMod val="50000"/>
                  </a:schemeClr>
                </a:solidFill>
                <a:effectLst/>
                <a:uLnTx/>
                <a:uFillTx/>
                <a:latin typeface="Calibri Light"/>
                <a:ea typeface="+mn-ea"/>
                <a:cs typeface="+mn-cs"/>
              </a:rPr>
              <a:t>Operación estratégica del Aeropuerto </a:t>
            </a: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el Dorado (Conexión con Transporte Masivo)</a:t>
            </a:r>
          </a:p>
        </p:txBody>
      </p:sp>
      <p:sp>
        <p:nvSpPr>
          <p:cNvPr id="7" name="Rectángulo: esquinas redondeadas 6">
            <a:extLst>
              <a:ext uri="{FF2B5EF4-FFF2-40B4-BE49-F238E27FC236}">
                <a16:creationId xmlns:a16="http://schemas.microsoft.com/office/drawing/2014/main" id="{9F611517-4D50-471B-A431-9736E1AFDE64}"/>
              </a:ext>
            </a:extLst>
          </p:cNvPr>
          <p:cNvSpPr/>
          <p:nvPr/>
        </p:nvSpPr>
        <p:spPr>
          <a:xfrm>
            <a:off x="1002198" y="1557015"/>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8" name="Rectángulo: esquinas redondeadas 7">
            <a:extLst>
              <a:ext uri="{FF2B5EF4-FFF2-40B4-BE49-F238E27FC236}">
                <a16:creationId xmlns:a16="http://schemas.microsoft.com/office/drawing/2014/main" id="{0A4D7242-21AF-425C-86B5-114C3A6A45ED}"/>
              </a:ext>
            </a:extLst>
          </p:cNvPr>
          <p:cNvSpPr/>
          <p:nvPr/>
        </p:nvSpPr>
        <p:spPr>
          <a:xfrm>
            <a:off x="1002198" y="4238500"/>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9" name="Rectángulo: esquinas redondeadas 8">
            <a:extLst>
              <a:ext uri="{FF2B5EF4-FFF2-40B4-BE49-F238E27FC236}">
                <a16:creationId xmlns:a16="http://schemas.microsoft.com/office/drawing/2014/main" id="{BEB8C6F7-1161-4E23-83E3-98347EEF5660}"/>
              </a:ext>
            </a:extLst>
          </p:cNvPr>
          <p:cNvSpPr/>
          <p:nvPr/>
        </p:nvSpPr>
        <p:spPr>
          <a:xfrm>
            <a:off x="1002198" y="4622683"/>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13" name="Rectángulo: esquinas redondeadas 12">
            <a:extLst>
              <a:ext uri="{FF2B5EF4-FFF2-40B4-BE49-F238E27FC236}">
                <a16:creationId xmlns:a16="http://schemas.microsoft.com/office/drawing/2014/main" id="{EEE241C8-81F7-42E2-8067-5ED8ED8D64EC}"/>
              </a:ext>
            </a:extLst>
          </p:cNvPr>
          <p:cNvSpPr/>
          <p:nvPr/>
        </p:nvSpPr>
        <p:spPr>
          <a:xfrm>
            <a:off x="1002198" y="5188633"/>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pic>
        <p:nvPicPr>
          <p:cNvPr id="16" name="Imagen 15" descr="Imagen que contiene dibujo, luz&#10;&#10;Descripción generada automáticamente">
            <a:extLst>
              <a:ext uri="{FF2B5EF4-FFF2-40B4-BE49-F238E27FC236}">
                <a16:creationId xmlns:a16="http://schemas.microsoft.com/office/drawing/2014/main" id="{F37374BB-94D0-45A1-B223-D753A699D5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7035" y="4323888"/>
            <a:ext cx="1855822" cy="1472915"/>
          </a:xfrm>
          <a:prstGeom prst="rect">
            <a:avLst/>
          </a:prstGeom>
        </p:spPr>
      </p:pic>
      <p:sp>
        <p:nvSpPr>
          <p:cNvPr id="14" name="Rectángulo: esquinas redondeadas 6">
            <a:extLst>
              <a:ext uri="{FF2B5EF4-FFF2-40B4-BE49-F238E27FC236}">
                <a16:creationId xmlns:a16="http://schemas.microsoft.com/office/drawing/2014/main" id="{090E9C0E-34AE-48C4-932A-80337CBFA7EF}"/>
              </a:ext>
            </a:extLst>
          </p:cNvPr>
          <p:cNvSpPr/>
          <p:nvPr/>
        </p:nvSpPr>
        <p:spPr>
          <a:xfrm>
            <a:off x="991703" y="2163697"/>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15" name="Rectángulo: esquinas redondeadas 10">
            <a:extLst>
              <a:ext uri="{FF2B5EF4-FFF2-40B4-BE49-F238E27FC236}">
                <a16:creationId xmlns:a16="http://schemas.microsoft.com/office/drawing/2014/main" id="{0ADB1FC9-BA1A-4464-B495-05D9815E768E}"/>
              </a:ext>
            </a:extLst>
          </p:cNvPr>
          <p:cNvSpPr/>
          <p:nvPr/>
        </p:nvSpPr>
        <p:spPr>
          <a:xfrm>
            <a:off x="1033136" y="5742261"/>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Tree>
    <p:extLst>
      <p:ext uri="{BB962C8B-B14F-4D97-AF65-F5344CB8AC3E}">
        <p14:creationId xmlns:p14="http://schemas.microsoft.com/office/powerpoint/2010/main" val="93797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3E8FFB1-B2A8-644C-97B3-4FD96B955ABD}"/>
              </a:ext>
            </a:extLst>
          </p:cNvPr>
          <p:cNvSpPr/>
          <p:nvPr/>
        </p:nvSpPr>
        <p:spPr>
          <a:xfrm>
            <a:off x="0" y="322698"/>
            <a:ext cx="12192000" cy="1078494"/>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5" name="Título 1">
            <a:extLst>
              <a:ext uri="{FF2B5EF4-FFF2-40B4-BE49-F238E27FC236}">
                <a16:creationId xmlns:a16="http://schemas.microsoft.com/office/drawing/2014/main" id="{1AD7DF34-6160-8A47-A5E0-F482F9CB4AA4}"/>
              </a:ext>
            </a:extLst>
          </p:cNvPr>
          <p:cNvSpPr txBox="1">
            <a:spLocks/>
          </p:cNvSpPr>
          <p:nvPr/>
        </p:nvSpPr>
        <p:spPr>
          <a:xfrm>
            <a:off x="417287" y="312940"/>
            <a:ext cx="113755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b="1" dirty="0">
                <a:solidFill>
                  <a:schemeClr val="bg1"/>
                </a:solidFill>
                <a:cs typeface="Arial Black" panose="020B0604020202020204" pitchFamily="34" charset="0"/>
              </a:rPr>
              <a:t>Proceso de Revisión POT 2020</a:t>
            </a:r>
          </a:p>
        </p:txBody>
      </p:sp>
      <p:pic>
        <p:nvPicPr>
          <p:cNvPr id="6" name="Imagen 5">
            <a:extLst>
              <a:ext uri="{FF2B5EF4-FFF2-40B4-BE49-F238E27FC236}">
                <a16:creationId xmlns:a16="http://schemas.microsoft.com/office/drawing/2014/main" id="{03A42E1C-3B29-324D-90BC-A77F7C1D75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1157" y="5918730"/>
            <a:ext cx="3472774" cy="816102"/>
          </a:xfrm>
          <a:prstGeom prst="rect">
            <a:avLst/>
          </a:prstGeom>
        </p:spPr>
      </p:pic>
      <p:sp>
        <p:nvSpPr>
          <p:cNvPr id="2" name="Rectángulo 1"/>
          <p:cNvSpPr/>
          <p:nvPr/>
        </p:nvSpPr>
        <p:spPr>
          <a:xfrm>
            <a:off x="1176534" y="2949180"/>
            <a:ext cx="7715654" cy="3785652"/>
          </a:xfrm>
          <a:prstGeom prst="rect">
            <a:avLst/>
          </a:prstGeom>
        </p:spPr>
        <p:txBody>
          <a:bodyPr wrap="square">
            <a:spAutoFit/>
          </a:bodyPr>
          <a:lstStyle/>
          <a:p>
            <a:pPr algn="just"/>
            <a:r>
              <a:rPr lang="es-ES" sz="2000" dirty="0">
                <a:solidFill>
                  <a:schemeClr val="bg2">
                    <a:lumMod val="50000"/>
                  </a:schemeClr>
                </a:solidFill>
                <a:latin typeface="+mj-lt"/>
              </a:rPr>
              <a:t>Varias mesas técnicas con SDP para POT</a:t>
            </a:r>
            <a:r>
              <a:rPr lang="es-ES" sz="2000" b="1" dirty="0">
                <a:solidFill>
                  <a:schemeClr val="bg2">
                    <a:lumMod val="50000"/>
                  </a:schemeClr>
                </a:solidFill>
                <a:latin typeface="+mj-lt"/>
              </a:rPr>
              <a:t>: Infraestructura y equipamientos, revitalización, compatibilidad, normativa, urbanización y sistema de cuidado. </a:t>
            </a:r>
          </a:p>
          <a:p>
            <a:pPr algn="just"/>
            <a:endParaRPr lang="es-ES" sz="2000" dirty="0">
              <a:solidFill>
                <a:schemeClr val="bg2">
                  <a:lumMod val="50000"/>
                </a:schemeClr>
              </a:solidFill>
              <a:latin typeface="+mj-lt"/>
            </a:endParaRPr>
          </a:p>
          <a:p>
            <a:pPr algn="just"/>
            <a:r>
              <a:rPr lang="es-ES" sz="2000" dirty="0">
                <a:solidFill>
                  <a:schemeClr val="bg2">
                    <a:lumMod val="50000"/>
                  </a:schemeClr>
                </a:solidFill>
                <a:latin typeface="+mj-lt"/>
              </a:rPr>
              <a:t>Ya hay una primera versión de </a:t>
            </a:r>
            <a:r>
              <a:rPr lang="es-ES" sz="2000" b="1" dirty="0">
                <a:solidFill>
                  <a:schemeClr val="bg2">
                    <a:lumMod val="50000"/>
                  </a:schemeClr>
                </a:solidFill>
                <a:latin typeface="+mj-lt"/>
              </a:rPr>
              <a:t>documentos de diagnóstico - SDP</a:t>
            </a:r>
            <a:r>
              <a:rPr lang="es-ES" sz="2000" dirty="0">
                <a:solidFill>
                  <a:schemeClr val="bg2">
                    <a:lumMod val="50000"/>
                  </a:schemeClr>
                </a:solidFill>
                <a:latin typeface="+mj-lt"/>
              </a:rPr>
              <a:t>.</a:t>
            </a:r>
          </a:p>
          <a:p>
            <a:pPr algn="just"/>
            <a:endParaRPr lang="es-ES" sz="2000" dirty="0">
              <a:solidFill>
                <a:schemeClr val="bg2">
                  <a:lumMod val="50000"/>
                </a:schemeClr>
              </a:solidFill>
              <a:latin typeface="+mj-lt"/>
            </a:endParaRPr>
          </a:p>
          <a:p>
            <a:pPr algn="just"/>
            <a:r>
              <a:rPr lang="es-CO" sz="2000" dirty="0">
                <a:solidFill>
                  <a:schemeClr val="bg2">
                    <a:lumMod val="50000"/>
                  </a:schemeClr>
                </a:solidFill>
                <a:latin typeface="+mj-lt"/>
              </a:rPr>
              <a:t>Actualmente se trabaja en la definición del </a:t>
            </a:r>
            <a:r>
              <a:rPr lang="es-CO" sz="2000" b="1" dirty="0">
                <a:solidFill>
                  <a:schemeClr val="bg2">
                    <a:lumMod val="50000"/>
                  </a:schemeClr>
                </a:solidFill>
                <a:latin typeface="+mj-lt"/>
              </a:rPr>
              <a:t>contenido estratégico </a:t>
            </a:r>
          </a:p>
          <a:p>
            <a:pPr algn="just"/>
            <a:endParaRPr lang="es-CO" sz="2000" dirty="0">
              <a:solidFill>
                <a:schemeClr val="bg2">
                  <a:lumMod val="50000"/>
                </a:schemeClr>
              </a:solidFill>
              <a:latin typeface="+mj-lt"/>
            </a:endParaRPr>
          </a:p>
          <a:p>
            <a:pPr algn="just"/>
            <a:r>
              <a:rPr lang="es-CO" sz="2000" dirty="0">
                <a:solidFill>
                  <a:schemeClr val="bg2">
                    <a:lumMod val="50000"/>
                  </a:schemeClr>
                </a:solidFill>
                <a:latin typeface="+mj-lt"/>
              </a:rPr>
              <a:t>¿Qué queremos en el POT de acuerdo a necesidades del Sector?</a:t>
            </a:r>
          </a:p>
          <a:p>
            <a:pPr algn="just"/>
            <a:endParaRPr lang="es-CO" sz="2000" dirty="0">
              <a:solidFill>
                <a:schemeClr val="bg2">
                  <a:lumMod val="50000"/>
                </a:schemeClr>
              </a:solidFill>
              <a:latin typeface="+mj-lt"/>
            </a:endParaRPr>
          </a:p>
          <a:p>
            <a:pPr algn="just"/>
            <a:r>
              <a:rPr lang="es-CO" sz="2000" dirty="0">
                <a:solidFill>
                  <a:schemeClr val="bg2">
                    <a:lumMod val="50000"/>
                  </a:schemeClr>
                </a:solidFill>
                <a:latin typeface="+mj-lt"/>
              </a:rPr>
              <a:t>Cronograma apretado – </a:t>
            </a:r>
            <a:r>
              <a:rPr lang="es-CO" sz="2000" b="1" dirty="0">
                <a:solidFill>
                  <a:schemeClr val="bg2">
                    <a:lumMod val="50000"/>
                  </a:schemeClr>
                </a:solidFill>
                <a:latin typeface="+mj-lt"/>
              </a:rPr>
              <a:t>Necesidad de proyecciones de población y usos</a:t>
            </a:r>
          </a:p>
          <a:p>
            <a:pPr algn="just"/>
            <a:endParaRPr lang="es-CO" sz="2000" dirty="0">
              <a:solidFill>
                <a:schemeClr val="bg2">
                  <a:lumMod val="50000"/>
                </a:schemeClr>
              </a:solidFill>
              <a:latin typeface="+mj-lt"/>
            </a:endParaRPr>
          </a:p>
        </p:txBody>
      </p:sp>
      <p:sp>
        <p:nvSpPr>
          <p:cNvPr id="7" name="Rectángulo: esquinas redondeadas 6">
            <a:extLst>
              <a:ext uri="{FF2B5EF4-FFF2-40B4-BE49-F238E27FC236}">
                <a16:creationId xmlns:a16="http://schemas.microsoft.com/office/drawing/2014/main" id="{3AC65992-1C57-42D6-81C8-75B558774B59}"/>
              </a:ext>
            </a:extLst>
          </p:cNvPr>
          <p:cNvSpPr/>
          <p:nvPr/>
        </p:nvSpPr>
        <p:spPr>
          <a:xfrm>
            <a:off x="752122" y="3076844"/>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8" name="Rectángulo: esquinas redondeadas 7">
            <a:extLst>
              <a:ext uri="{FF2B5EF4-FFF2-40B4-BE49-F238E27FC236}">
                <a16:creationId xmlns:a16="http://schemas.microsoft.com/office/drawing/2014/main" id="{D1E0E6C4-60DE-4636-A468-7B560BC3A732}"/>
              </a:ext>
            </a:extLst>
          </p:cNvPr>
          <p:cNvSpPr/>
          <p:nvPr/>
        </p:nvSpPr>
        <p:spPr>
          <a:xfrm>
            <a:off x="752122" y="4257832"/>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9" name="Rectángulo: esquinas redondeadas 8">
            <a:extLst>
              <a:ext uri="{FF2B5EF4-FFF2-40B4-BE49-F238E27FC236}">
                <a16:creationId xmlns:a16="http://schemas.microsoft.com/office/drawing/2014/main" id="{FC57C33F-E65E-455E-BA06-8410CF5239A0}"/>
              </a:ext>
            </a:extLst>
          </p:cNvPr>
          <p:cNvSpPr/>
          <p:nvPr/>
        </p:nvSpPr>
        <p:spPr>
          <a:xfrm>
            <a:off x="739624" y="4848326"/>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10" name="Rectángulo: esquinas redondeadas 9">
            <a:extLst>
              <a:ext uri="{FF2B5EF4-FFF2-40B4-BE49-F238E27FC236}">
                <a16:creationId xmlns:a16="http://schemas.microsoft.com/office/drawing/2014/main" id="{BEB3A8A3-C72B-4762-9089-BF7AD683CC1C}"/>
              </a:ext>
            </a:extLst>
          </p:cNvPr>
          <p:cNvSpPr/>
          <p:nvPr/>
        </p:nvSpPr>
        <p:spPr>
          <a:xfrm>
            <a:off x="757089" y="5438820"/>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pic>
        <p:nvPicPr>
          <p:cNvPr id="12" name="Imagen 11" descr="Imagen que contiene dibujo, mujer, monitor, reloj&#10;&#10;Descripción generada automáticamente">
            <a:extLst>
              <a:ext uri="{FF2B5EF4-FFF2-40B4-BE49-F238E27FC236}">
                <a16:creationId xmlns:a16="http://schemas.microsoft.com/office/drawing/2014/main" id="{4ABD2E43-718A-42DE-83A8-746DA3A47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3709" y="3502047"/>
            <a:ext cx="1519521" cy="1943630"/>
          </a:xfrm>
          <a:prstGeom prst="rect">
            <a:avLst/>
          </a:prstGeom>
        </p:spPr>
      </p:pic>
      <p:graphicFrame>
        <p:nvGraphicFramePr>
          <p:cNvPr id="11" name="Diagram 10">
            <a:extLst>
              <a:ext uri="{FF2B5EF4-FFF2-40B4-BE49-F238E27FC236}">
                <a16:creationId xmlns:a16="http://schemas.microsoft.com/office/drawing/2014/main" id="{D5D6C0EB-B4FD-4D61-A4A6-C5103CD0781A}"/>
              </a:ext>
            </a:extLst>
          </p:cNvPr>
          <p:cNvGraphicFramePr/>
          <p:nvPr>
            <p:extLst>
              <p:ext uri="{D42A27DB-BD31-4B8C-83A1-F6EECF244321}">
                <p14:modId xmlns:p14="http://schemas.microsoft.com/office/powerpoint/2010/main" val="3526212070"/>
              </p:ext>
            </p:extLst>
          </p:nvPr>
        </p:nvGraphicFramePr>
        <p:xfrm>
          <a:off x="709482" y="1627478"/>
          <a:ext cx="10557622" cy="9563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Rectángulo: esquinas redondeadas 9">
            <a:extLst>
              <a:ext uri="{FF2B5EF4-FFF2-40B4-BE49-F238E27FC236}">
                <a16:creationId xmlns:a16="http://schemas.microsoft.com/office/drawing/2014/main" id="{96067085-6AC4-44CE-9294-CE14F7A87E68}"/>
              </a:ext>
            </a:extLst>
          </p:cNvPr>
          <p:cNvSpPr/>
          <p:nvPr/>
        </p:nvSpPr>
        <p:spPr>
          <a:xfrm>
            <a:off x="768352" y="6112166"/>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Tree>
    <p:extLst>
      <p:ext uri="{BB962C8B-B14F-4D97-AF65-F5344CB8AC3E}">
        <p14:creationId xmlns:p14="http://schemas.microsoft.com/office/powerpoint/2010/main" val="4076927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3D9F2E01-7935-4B89-B100-FC38C0604E49}"/>
              </a:ext>
            </a:extLst>
          </p:cNvPr>
          <p:cNvPicPr>
            <a:picLocks noChangeAspect="1"/>
          </p:cNvPicPr>
          <p:nvPr/>
        </p:nvPicPr>
        <p:blipFill rotWithShape="1">
          <a:blip r:embed="rId3" cstate="print">
            <a:alphaModFix amt="72000"/>
            <a:extLst>
              <a:ext uri="{28A0092B-C50C-407E-A947-70E740481C1C}">
                <a14:useLocalDpi xmlns:a14="http://schemas.microsoft.com/office/drawing/2010/main" val="0"/>
              </a:ext>
            </a:extLst>
          </a:blip>
          <a:srcRect r="9358"/>
          <a:stretch/>
        </p:blipFill>
        <p:spPr>
          <a:xfrm>
            <a:off x="-633555" y="1350906"/>
            <a:ext cx="5877196" cy="5177000"/>
          </a:xfrm>
          <a:prstGeom prst="rect">
            <a:avLst/>
          </a:prstGeom>
        </p:spPr>
      </p:pic>
      <p:sp>
        <p:nvSpPr>
          <p:cNvPr id="4" name="1 Título">
            <a:extLst>
              <a:ext uri="{FF2B5EF4-FFF2-40B4-BE49-F238E27FC236}">
                <a16:creationId xmlns:a16="http://schemas.microsoft.com/office/drawing/2014/main" id="{2A082B54-4C26-4287-8FE3-2927F01D8E9A}"/>
              </a:ext>
            </a:extLst>
          </p:cNvPr>
          <p:cNvSpPr txBox="1">
            <a:spLocks/>
          </p:cNvSpPr>
          <p:nvPr/>
        </p:nvSpPr>
        <p:spPr>
          <a:xfrm>
            <a:off x="89187" y="65037"/>
            <a:ext cx="10998916" cy="644315"/>
          </a:xfrm>
        </p:spPr>
        <p:txBody>
          <a:bodyPr vert="horz" lIns="91440" tIns="45720" rIns="91440" bIns="45720" rtlCol="0" anchor="ctr">
            <a:noAutofit/>
          </a:bodyPr>
          <a:lstStyle>
            <a:lvl1pPr algn="ctr" defTabSz="1535972" rtl="0" eaLnBrk="1" latinLnBrk="0" hangingPunct="1">
              <a:spcBef>
                <a:spcPct val="0"/>
              </a:spcBef>
              <a:buNone/>
              <a:defRPr sz="7400" kern="1200">
                <a:solidFill>
                  <a:schemeClr val="tx1"/>
                </a:solidFill>
                <a:latin typeface="+mj-lt"/>
                <a:ea typeface="+mj-ea"/>
                <a:cs typeface="+mj-cs"/>
              </a:defRPr>
            </a:lvl1pPr>
          </a:lstStyle>
          <a:p>
            <a:pPr algn="l" defTabSz="1085625"/>
            <a:r>
              <a:rPr lang="es-CO" sz="2544" b="1" dirty="0">
                <a:solidFill>
                  <a:prstClr val="white"/>
                </a:solidFill>
                <a:latin typeface="Tahoma"/>
              </a:rPr>
              <a:t>SITP en la revisión del POT</a:t>
            </a:r>
          </a:p>
          <a:p>
            <a:pPr algn="l" defTabSz="1085625"/>
            <a:endParaRPr lang="es-CO" sz="1414" b="1" dirty="0">
              <a:solidFill>
                <a:prstClr val="white"/>
              </a:solidFill>
              <a:latin typeface="Tahoma"/>
            </a:endParaRPr>
          </a:p>
        </p:txBody>
      </p:sp>
      <p:sp>
        <p:nvSpPr>
          <p:cNvPr id="8" name="CuadroTexto 7">
            <a:extLst>
              <a:ext uri="{FF2B5EF4-FFF2-40B4-BE49-F238E27FC236}">
                <a16:creationId xmlns:a16="http://schemas.microsoft.com/office/drawing/2014/main" id="{DB5E6844-02CA-4AB1-B2DC-1E810327FEC1}"/>
              </a:ext>
            </a:extLst>
          </p:cNvPr>
          <p:cNvSpPr txBox="1"/>
          <p:nvPr/>
        </p:nvSpPr>
        <p:spPr>
          <a:xfrm>
            <a:off x="5280171" y="1249180"/>
            <a:ext cx="6805990" cy="5097678"/>
          </a:xfrm>
          <a:prstGeom prst="rect">
            <a:avLst/>
          </a:prstGeom>
          <a:noFill/>
        </p:spPr>
        <p:txBody>
          <a:bodyPr wrap="square" rtlCol="0">
            <a:spAutoFit/>
          </a:bodyPr>
          <a:lstStyle/>
          <a:p>
            <a:pPr marL="363543" indent="-363543" defTabSz="1085625">
              <a:buFontTx/>
              <a:buAutoNum type="arabicPeriod"/>
            </a:pPr>
            <a:r>
              <a:rPr lang="es-CO" sz="1414" dirty="0">
                <a:solidFill>
                  <a:prstClr val="black"/>
                </a:solidFill>
                <a:latin typeface="Tahoma"/>
              </a:rPr>
              <a:t>Jerarquizar el SITP en el Sistema de Movilidad como servicio publico. Instrumentos para garantizar disponibilidad en procesos de urbanización, renovación y otros.</a:t>
            </a:r>
          </a:p>
          <a:p>
            <a:pPr marL="363543" indent="-363543" defTabSz="1085625">
              <a:buFontTx/>
              <a:buAutoNum type="arabicPeriod"/>
            </a:pPr>
            <a:endParaRPr lang="es-CO" sz="1414" dirty="0">
              <a:solidFill>
                <a:prstClr val="black"/>
              </a:solidFill>
              <a:latin typeface="Tahoma"/>
            </a:endParaRPr>
          </a:p>
          <a:p>
            <a:pPr marL="363543" indent="-363543" defTabSz="1085625">
              <a:buFontTx/>
              <a:buAutoNum type="arabicPeriod"/>
            </a:pPr>
            <a:r>
              <a:rPr lang="es-CO" sz="1414" dirty="0">
                <a:solidFill>
                  <a:prstClr val="black"/>
                </a:solidFill>
                <a:latin typeface="Tahoma"/>
              </a:rPr>
              <a:t>Propiciar transformaciones urbanas </a:t>
            </a:r>
            <a:r>
              <a:rPr lang="es-CO" sz="1272" dirty="0">
                <a:solidFill>
                  <a:prstClr val="black"/>
                </a:solidFill>
                <a:latin typeface="Tahoma"/>
              </a:rPr>
              <a:t>(desarrollo, renovación, consolidación, mejoramiento, conservación, etc.)</a:t>
            </a:r>
            <a:r>
              <a:rPr lang="es-CO" sz="1414" dirty="0">
                <a:solidFill>
                  <a:prstClr val="black"/>
                </a:solidFill>
                <a:latin typeface="Tahoma"/>
              </a:rPr>
              <a:t> en torno a los corredores e infraestructura del SITP </a:t>
            </a:r>
            <a:r>
              <a:rPr lang="es-CO" sz="1272" dirty="0">
                <a:solidFill>
                  <a:prstClr val="black"/>
                </a:solidFill>
                <a:latin typeface="Tahoma"/>
              </a:rPr>
              <a:t>(existentes y futuros)</a:t>
            </a:r>
          </a:p>
          <a:p>
            <a:pPr marL="363543" indent="-363543" defTabSz="1085625">
              <a:buFontTx/>
              <a:buAutoNum type="arabicPeriod"/>
            </a:pPr>
            <a:endParaRPr lang="es-CO" sz="1414" dirty="0">
              <a:solidFill>
                <a:prstClr val="black"/>
              </a:solidFill>
              <a:latin typeface="Tahoma"/>
            </a:endParaRPr>
          </a:p>
          <a:p>
            <a:pPr marL="363543" indent="-363543" defTabSz="1085625">
              <a:buFontTx/>
              <a:buAutoNum type="arabicPeriod"/>
            </a:pPr>
            <a:r>
              <a:rPr lang="es-CO" sz="1414" dirty="0">
                <a:solidFill>
                  <a:prstClr val="black"/>
                </a:solidFill>
                <a:latin typeface="Tahoma"/>
              </a:rPr>
              <a:t>Definir los componentes de infraestructura del SITP, incluidos corredores viales</a:t>
            </a:r>
          </a:p>
          <a:p>
            <a:pPr marL="363543" indent="-363543" defTabSz="1085625">
              <a:buFontTx/>
              <a:buAutoNum type="arabicPeriod"/>
            </a:pPr>
            <a:endParaRPr lang="es-CO" sz="1414" dirty="0">
              <a:solidFill>
                <a:prstClr val="black"/>
              </a:solidFill>
              <a:latin typeface="Tahoma"/>
            </a:endParaRPr>
          </a:p>
          <a:p>
            <a:pPr marL="363543" indent="-363543" defTabSz="1085625">
              <a:buFontTx/>
              <a:buAutoNum type="arabicPeriod"/>
            </a:pPr>
            <a:r>
              <a:rPr lang="es-CO" sz="1414" dirty="0">
                <a:solidFill>
                  <a:prstClr val="black"/>
                </a:solidFill>
                <a:latin typeface="Tahoma"/>
              </a:rPr>
              <a:t>Linear condiciones para la implementación de la infraestructura SITP autónoma o con y en usos mixtos</a:t>
            </a:r>
          </a:p>
          <a:p>
            <a:pPr marL="363543" indent="-363543" defTabSz="1085625">
              <a:buFontTx/>
              <a:buAutoNum type="arabicPeriod"/>
            </a:pPr>
            <a:endParaRPr lang="es-CO" sz="1414" dirty="0">
              <a:solidFill>
                <a:prstClr val="black"/>
              </a:solidFill>
              <a:latin typeface="Tahoma"/>
            </a:endParaRPr>
          </a:p>
          <a:p>
            <a:pPr marL="363543" indent="-363543" defTabSz="1085625">
              <a:buFontTx/>
              <a:buAutoNum type="arabicPeriod"/>
            </a:pPr>
            <a:r>
              <a:rPr lang="es-CO" sz="1414" dirty="0">
                <a:solidFill>
                  <a:prstClr val="black"/>
                </a:solidFill>
                <a:latin typeface="Tahoma"/>
              </a:rPr>
              <a:t>Identificar mecanismos físicos y en recursos para la mitigación de impactos de la urbanización en el SITP</a:t>
            </a:r>
          </a:p>
          <a:p>
            <a:pPr marL="363543" indent="-363543" defTabSz="1085625">
              <a:buFontTx/>
              <a:buAutoNum type="arabicPeriod"/>
            </a:pPr>
            <a:endParaRPr lang="es-CO" sz="1414" dirty="0">
              <a:solidFill>
                <a:prstClr val="black"/>
              </a:solidFill>
              <a:latin typeface="Tahoma"/>
            </a:endParaRPr>
          </a:p>
          <a:p>
            <a:pPr marL="363543" indent="-363543" defTabSz="1085625">
              <a:buFontTx/>
              <a:buAutoNum type="arabicPeriod"/>
            </a:pPr>
            <a:r>
              <a:rPr lang="es-CO" sz="1414" dirty="0">
                <a:solidFill>
                  <a:prstClr val="black"/>
                </a:solidFill>
                <a:latin typeface="Tahoma"/>
              </a:rPr>
              <a:t>Flexibilizar los procedimientos de reserva y adquisición de suelo para infraestructura SITP</a:t>
            </a:r>
          </a:p>
          <a:p>
            <a:pPr marL="363543" indent="-363543" defTabSz="1085625">
              <a:buFontTx/>
              <a:buAutoNum type="arabicPeriod"/>
            </a:pPr>
            <a:endParaRPr lang="es-CO" sz="1414" dirty="0">
              <a:solidFill>
                <a:prstClr val="black"/>
              </a:solidFill>
              <a:latin typeface="Tahoma"/>
            </a:endParaRPr>
          </a:p>
          <a:p>
            <a:pPr marL="363543" indent="-363543" defTabSz="1085625">
              <a:buFontTx/>
              <a:buAutoNum type="arabicPeriod"/>
            </a:pPr>
            <a:r>
              <a:rPr lang="es-CO" sz="1414" dirty="0">
                <a:solidFill>
                  <a:prstClr val="black"/>
                </a:solidFill>
                <a:latin typeface="Tahoma"/>
              </a:rPr>
              <a:t>Escalar y optimizar Decreto 394 de 2019 en POT</a:t>
            </a:r>
          </a:p>
          <a:p>
            <a:pPr marL="363543" indent="-363543" defTabSz="1085625">
              <a:buFontTx/>
              <a:buAutoNum type="arabicPeriod"/>
            </a:pPr>
            <a:endParaRPr lang="es-CO" sz="1414" dirty="0">
              <a:solidFill>
                <a:prstClr val="black"/>
              </a:solidFill>
              <a:latin typeface="Tahoma"/>
            </a:endParaRPr>
          </a:p>
          <a:p>
            <a:pPr marL="363543" indent="-363543" defTabSz="1085625">
              <a:buFontTx/>
              <a:buAutoNum type="arabicPeriod"/>
            </a:pPr>
            <a:r>
              <a:rPr lang="es-CO" sz="1414" dirty="0">
                <a:solidFill>
                  <a:prstClr val="black"/>
                </a:solidFill>
                <a:latin typeface="Tahoma"/>
              </a:rPr>
              <a:t>Determinar mecanismos de integración físico espacial del SITP con los sistemas de transporte regional</a:t>
            </a:r>
          </a:p>
        </p:txBody>
      </p:sp>
      <p:sp>
        <p:nvSpPr>
          <p:cNvPr id="9" name="CuadroTexto 8">
            <a:extLst>
              <a:ext uri="{FF2B5EF4-FFF2-40B4-BE49-F238E27FC236}">
                <a16:creationId xmlns:a16="http://schemas.microsoft.com/office/drawing/2014/main" id="{64614229-868E-47B9-AB88-6217F651F546}"/>
              </a:ext>
            </a:extLst>
          </p:cNvPr>
          <p:cNvSpPr txBox="1"/>
          <p:nvPr/>
        </p:nvSpPr>
        <p:spPr>
          <a:xfrm>
            <a:off x="368695" y="596953"/>
            <a:ext cx="5418179" cy="418576"/>
          </a:xfrm>
          <a:prstGeom prst="rect">
            <a:avLst/>
          </a:prstGeom>
          <a:noFill/>
        </p:spPr>
        <p:txBody>
          <a:bodyPr wrap="square" rtlCol="0">
            <a:spAutoFit/>
          </a:bodyPr>
          <a:lstStyle/>
          <a:p>
            <a:pPr defTabSz="1085625"/>
            <a:r>
              <a:rPr lang="es-CO" sz="2120" b="1" dirty="0">
                <a:solidFill>
                  <a:prstClr val="black"/>
                </a:solidFill>
                <a:latin typeface="Tahoma"/>
              </a:rPr>
              <a:t>OBJETIVOS INDISPENSABLES</a:t>
            </a:r>
          </a:p>
        </p:txBody>
      </p:sp>
      <p:sp>
        <p:nvSpPr>
          <p:cNvPr id="23" name="Elipse 22">
            <a:extLst>
              <a:ext uri="{FF2B5EF4-FFF2-40B4-BE49-F238E27FC236}">
                <a16:creationId xmlns:a16="http://schemas.microsoft.com/office/drawing/2014/main" id="{21FB9277-139B-44D2-A33D-AA84343D5917}"/>
              </a:ext>
            </a:extLst>
          </p:cNvPr>
          <p:cNvSpPr/>
          <p:nvPr/>
        </p:nvSpPr>
        <p:spPr>
          <a:xfrm>
            <a:off x="451556" y="1054967"/>
            <a:ext cx="1062301" cy="1062301"/>
          </a:xfrm>
          <a:prstGeom prst="ellipse">
            <a:avLst/>
          </a:prstGeom>
          <a:solidFill>
            <a:srgbClr val="C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625"/>
            <a:r>
              <a:rPr lang="es-CO" sz="848" b="1" dirty="0">
                <a:solidFill>
                  <a:prstClr val="white"/>
                </a:solidFill>
                <a:latin typeface="Tahoma"/>
              </a:rPr>
              <a:t>SITP SERVICIO PÚBLICO</a:t>
            </a:r>
            <a:endParaRPr lang="es-CO" sz="707" dirty="0">
              <a:solidFill>
                <a:prstClr val="white"/>
              </a:solidFill>
              <a:latin typeface="Tahoma"/>
            </a:endParaRPr>
          </a:p>
        </p:txBody>
      </p:sp>
      <p:sp>
        <p:nvSpPr>
          <p:cNvPr id="24" name="Elipse 23">
            <a:extLst>
              <a:ext uri="{FF2B5EF4-FFF2-40B4-BE49-F238E27FC236}">
                <a16:creationId xmlns:a16="http://schemas.microsoft.com/office/drawing/2014/main" id="{2D6C39BA-311E-4B46-851F-6DA3A8F8CE0C}"/>
              </a:ext>
            </a:extLst>
          </p:cNvPr>
          <p:cNvSpPr/>
          <p:nvPr/>
        </p:nvSpPr>
        <p:spPr>
          <a:xfrm>
            <a:off x="4084179" y="1068792"/>
            <a:ext cx="1062301" cy="1062301"/>
          </a:xfrm>
          <a:prstGeom prst="ellipse">
            <a:avLst/>
          </a:prstGeom>
          <a:solidFill>
            <a:srgbClr val="FFC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625"/>
            <a:r>
              <a:rPr lang="es-CO" sz="848" b="1" dirty="0">
                <a:solidFill>
                  <a:prstClr val="white"/>
                </a:solidFill>
                <a:latin typeface="Tahoma"/>
              </a:rPr>
              <a:t>SITP </a:t>
            </a:r>
          </a:p>
          <a:p>
            <a:pPr algn="ctr" defTabSz="1085625"/>
            <a:r>
              <a:rPr lang="es-CO" sz="777" b="1" dirty="0">
                <a:solidFill>
                  <a:prstClr val="white"/>
                </a:solidFill>
                <a:latin typeface="Tahoma"/>
              </a:rPr>
              <a:t>OPERACIÓN MULTI</a:t>
            </a:r>
          </a:p>
          <a:p>
            <a:pPr algn="ctr" defTabSz="1085625"/>
            <a:r>
              <a:rPr lang="es-CO" sz="777" b="1" dirty="0">
                <a:solidFill>
                  <a:prstClr val="white"/>
                </a:solidFill>
                <a:latin typeface="Tahoma"/>
              </a:rPr>
              <a:t>ESCALAR</a:t>
            </a:r>
            <a:endParaRPr lang="es-CO" sz="636" dirty="0">
              <a:solidFill>
                <a:prstClr val="white"/>
              </a:solidFill>
              <a:latin typeface="Tahoma"/>
            </a:endParaRPr>
          </a:p>
        </p:txBody>
      </p:sp>
      <p:sp>
        <p:nvSpPr>
          <p:cNvPr id="25" name="Elipse 24">
            <a:extLst>
              <a:ext uri="{FF2B5EF4-FFF2-40B4-BE49-F238E27FC236}">
                <a16:creationId xmlns:a16="http://schemas.microsoft.com/office/drawing/2014/main" id="{403B1695-DC0B-4603-B7E2-FB8E25341A2D}"/>
              </a:ext>
            </a:extLst>
          </p:cNvPr>
          <p:cNvSpPr/>
          <p:nvPr/>
        </p:nvSpPr>
        <p:spPr>
          <a:xfrm>
            <a:off x="2290194" y="1054967"/>
            <a:ext cx="1062301" cy="1062301"/>
          </a:xfrm>
          <a:prstGeom prst="ellipse">
            <a:avLst/>
          </a:prstGeom>
          <a:solidFill>
            <a:schemeClr val="accent6">
              <a:lumMod val="7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625"/>
            <a:r>
              <a:rPr lang="es-CO" sz="848" b="1" dirty="0">
                <a:solidFill>
                  <a:prstClr val="white"/>
                </a:solidFill>
                <a:latin typeface="Tahoma"/>
              </a:rPr>
              <a:t>SITP </a:t>
            </a:r>
            <a:r>
              <a:rPr lang="es-CO" sz="707" b="1" dirty="0">
                <a:solidFill>
                  <a:prstClr val="white"/>
                </a:solidFill>
                <a:latin typeface="Tahoma"/>
              </a:rPr>
              <a:t>ESTRUCTURA</a:t>
            </a:r>
          </a:p>
          <a:p>
            <a:pPr algn="ctr" defTabSz="1085625"/>
            <a:r>
              <a:rPr lang="es-CO" sz="777" b="1" dirty="0">
                <a:solidFill>
                  <a:prstClr val="white"/>
                </a:solidFill>
                <a:latin typeface="Tahoma"/>
              </a:rPr>
              <a:t>SISTEMA DE MOVILIDAD</a:t>
            </a:r>
            <a:endParaRPr lang="es-CO" sz="636" dirty="0">
              <a:solidFill>
                <a:prstClr val="white"/>
              </a:solidFill>
              <a:latin typeface="Tahoma"/>
            </a:endParaRPr>
          </a:p>
        </p:txBody>
      </p:sp>
      <p:grpSp>
        <p:nvGrpSpPr>
          <p:cNvPr id="31" name="Grupo 30">
            <a:extLst>
              <a:ext uri="{FF2B5EF4-FFF2-40B4-BE49-F238E27FC236}">
                <a16:creationId xmlns:a16="http://schemas.microsoft.com/office/drawing/2014/main" id="{82B344F7-CC3D-4A7B-8740-7F174EFE19D4}"/>
              </a:ext>
            </a:extLst>
          </p:cNvPr>
          <p:cNvGrpSpPr/>
          <p:nvPr/>
        </p:nvGrpSpPr>
        <p:grpSpPr>
          <a:xfrm>
            <a:off x="876543" y="6038853"/>
            <a:ext cx="3677323" cy="725732"/>
            <a:chOff x="1418652" y="8543858"/>
            <a:chExt cx="5202731" cy="1026777"/>
          </a:xfrm>
        </p:grpSpPr>
        <p:grpSp>
          <p:nvGrpSpPr>
            <p:cNvPr id="30" name="Grupo 29">
              <a:extLst>
                <a:ext uri="{FF2B5EF4-FFF2-40B4-BE49-F238E27FC236}">
                  <a16:creationId xmlns:a16="http://schemas.microsoft.com/office/drawing/2014/main" id="{FC550E5D-65D7-44CF-A0E3-F389D298EE09}"/>
                </a:ext>
              </a:extLst>
            </p:cNvPr>
            <p:cNvGrpSpPr/>
            <p:nvPr/>
          </p:nvGrpSpPr>
          <p:grpSpPr>
            <a:xfrm rot="5400000">
              <a:off x="1456338" y="8509602"/>
              <a:ext cx="1019917" cy="1095289"/>
              <a:chOff x="1456338" y="8509602"/>
              <a:chExt cx="1019917" cy="1095289"/>
            </a:xfrm>
          </p:grpSpPr>
          <p:sp>
            <p:nvSpPr>
              <p:cNvPr id="18" name="Rectángulo redondeado 8">
                <a:extLst>
                  <a:ext uri="{FF2B5EF4-FFF2-40B4-BE49-F238E27FC236}">
                    <a16:creationId xmlns:a16="http://schemas.microsoft.com/office/drawing/2014/main" id="{A61D96B0-67B6-45CE-9296-969EE88B79B8}"/>
                  </a:ext>
                </a:extLst>
              </p:cNvPr>
              <p:cNvSpPr/>
              <p:nvPr/>
            </p:nvSpPr>
            <p:spPr>
              <a:xfrm rot="16200000">
                <a:off x="1536331" y="8523323"/>
                <a:ext cx="953646" cy="92620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625"/>
                <a:r>
                  <a:rPr lang="es-CO" sz="565" dirty="0">
                    <a:solidFill>
                      <a:prstClr val="white"/>
                    </a:solidFill>
                    <a:latin typeface="Tahoma"/>
                  </a:rPr>
                  <a:t>Infraestructura y equipamientos</a:t>
                </a:r>
              </a:p>
            </p:txBody>
          </p:sp>
          <p:pic>
            <p:nvPicPr>
              <p:cNvPr id="13" name="Imagen 12" descr="Imagen que contiene firmar, señal, calle, dibujo&#10;&#10;Descripción generada automáticamente">
                <a:extLst>
                  <a:ext uri="{FF2B5EF4-FFF2-40B4-BE49-F238E27FC236}">
                    <a16:creationId xmlns:a16="http://schemas.microsoft.com/office/drawing/2014/main" id="{6B0132DB-5952-4F62-9662-8D50C30C791C}"/>
                  </a:ext>
                </a:extLst>
              </p:cNvPr>
              <p:cNvPicPr>
                <a:picLocks noChangeAspect="1"/>
              </p:cNvPicPr>
              <p:nvPr/>
            </p:nvPicPr>
            <p:blipFill>
              <a:blip r:embed="rId4" cstate="print">
                <a:biLevel thresh="7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6200000">
                <a:off x="1456338" y="9231315"/>
                <a:ext cx="373576" cy="373576"/>
              </a:xfrm>
              <a:prstGeom prst="rect">
                <a:avLst/>
              </a:prstGeom>
            </p:spPr>
          </p:pic>
        </p:grpSp>
        <p:grpSp>
          <p:nvGrpSpPr>
            <p:cNvPr id="28" name="Grupo 27">
              <a:extLst>
                <a:ext uri="{FF2B5EF4-FFF2-40B4-BE49-F238E27FC236}">
                  <a16:creationId xmlns:a16="http://schemas.microsoft.com/office/drawing/2014/main" id="{0415C288-172D-4EF0-9A2A-7985A405EA84}"/>
                </a:ext>
              </a:extLst>
            </p:cNvPr>
            <p:cNvGrpSpPr/>
            <p:nvPr/>
          </p:nvGrpSpPr>
          <p:grpSpPr>
            <a:xfrm rot="5400000">
              <a:off x="2469395" y="8509602"/>
              <a:ext cx="1026777" cy="1095289"/>
              <a:chOff x="2469395" y="8509602"/>
              <a:chExt cx="1026777" cy="1095289"/>
            </a:xfrm>
          </p:grpSpPr>
          <p:sp>
            <p:nvSpPr>
              <p:cNvPr id="19" name="Rectángulo redondeado 12">
                <a:extLst>
                  <a:ext uri="{FF2B5EF4-FFF2-40B4-BE49-F238E27FC236}">
                    <a16:creationId xmlns:a16="http://schemas.microsoft.com/office/drawing/2014/main" id="{D5768DE7-F8DA-457C-B601-696890275D8B}"/>
                  </a:ext>
                </a:extLst>
              </p:cNvPr>
              <p:cNvSpPr/>
              <p:nvPr/>
            </p:nvSpPr>
            <p:spPr>
              <a:xfrm rot="16200000">
                <a:off x="2556248" y="8523323"/>
                <a:ext cx="953646" cy="92620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625"/>
                <a:r>
                  <a:rPr lang="es-CO" sz="565" dirty="0">
                    <a:solidFill>
                      <a:prstClr val="white"/>
                    </a:solidFill>
                    <a:latin typeface="Tahoma"/>
                  </a:rPr>
                  <a:t>Urbanización</a:t>
                </a:r>
              </a:p>
            </p:txBody>
          </p:sp>
          <p:pic>
            <p:nvPicPr>
              <p:cNvPr id="14" name="Imagen 13" descr="Imagen que contiene firmar, señal, calle, dibujo&#10;&#10;Descripción generada automáticamente">
                <a:extLst>
                  <a:ext uri="{FF2B5EF4-FFF2-40B4-BE49-F238E27FC236}">
                    <a16:creationId xmlns:a16="http://schemas.microsoft.com/office/drawing/2014/main" id="{6584BE7A-0101-408F-B324-D26D5833F965}"/>
                  </a:ext>
                </a:extLst>
              </p:cNvPr>
              <p:cNvPicPr>
                <a:picLocks noChangeAspect="1"/>
              </p:cNvPicPr>
              <p:nvPr/>
            </p:nvPicPr>
            <p:blipFill>
              <a:blip r:embed="rId4" cstate="print">
                <a:biLevel thresh="7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6200000">
                <a:off x="2469395" y="9231315"/>
                <a:ext cx="373576" cy="373576"/>
              </a:xfrm>
              <a:prstGeom prst="rect">
                <a:avLst/>
              </a:prstGeom>
            </p:spPr>
          </p:pic>
        </p:grpSp>
        <p:grpSp>
          <p:nvGrpSpPr>
            <p:cNvPr id="27" name="Grupo 26">
              <a:extLst>
                <a:ext uri="{FF2B5EF4-FFF2-40B4-BE49-F238E27FC236}">
                  <a16:creationId xmlns:a16="http://schemas.microsoft.com/office/drawing/2014/main" id="{FB54DBD1-9F7D-4D97-8E3C-208B0C5D45A6}"/>
                </a:ext>
              </a:extLst>
            </p:cNvPr>
            <p:cNvGrpSpPr/>
            <p:nvPr/>
          </p:nvGrpSpPr>
          <p:grpSpPr>
            <a:xfrm rot="5400000">
              <a:off x="3531546" y="8509602"/>
              <a:ext cx="984543" cy="1095289"/>
              <a:chOff x="3531546" y="8509602"/>
              <a:chExt cx="984543" cy="1095289"/>
            </a:xfrm>
          </p:grpSpPr>
          <p:sp>
            <p:nvSpPr>
              <p:cNvPr id="20" name="Rectángulo redondeado 13">
                <a:extLst>
                  <a:ext uri="{FF2B5EF4-FFF2-40B4-BE49-F238E27FC236}">
                    <a16:creationId xmlns:a16="http://schemas.microsoft.com/office/drawing/2014/main" id="{7B8AB8A4-C87D-46CF-A42A-BCF0DDBC0001}"/>
                  </a:ext>
                </a:extLst>
              </p:cNvPr>
              <p:cNvSpPr/>
              <p:nvPr/>
            </p:nvSpPr>
            <p:spPr>
              <a:xfrm rot="16200000">
                <a:off x="3576165" y="8523323"/>
                <a:ext cx="953646" cy="92620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625"/>
                <a:r>
                  <a:rPr lang="es-CO" sz="565" dirty="0">
                    <a:solidFill>
                      <a:prstClr val="white"/>
                    </a:solidFill>
                    <a:latin typeface="Tahoma"/>
                  </a:rPr>
                  <a:t>Región</a:t>
                </a:r>
              </a:p>
            </p:txBody>
          </p:sp>
          <p:pic>
            <p:nvPicPr>
              <p:cNvPr id="15" name="Imagen 14" descr="Imagen que contiene firmar, señal, calle, dibujo&#10;&#10;Descripción generada automáticamente">
                <a:extLst>
                  <a:ext uri="{FF2B5EF4-FFF2-40B4-BE49-F238E27FC236}">
                    <a16:creationId xmlns:a16="http://schemas.microsoft.com/office/drawing/2014/main" id="{2B3CB75F-5515-4581-A94E-7C7E46C4FE10}"/>
                  </a:ext>
                </a:extLst>
              </p:cNvPr>
              <p:cNvPicPr>
                <a:picLocks noChangeAspect="1"/>
              </p:cNvPicPr>
              <p:nvPr/>
            </p:nvPicPr>
            <p:blipFill>
              <a:blip r:embed="rId4" cstate="print">
                <a:biLevel thresh="7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6200000">
                <a:off x="3531546" y="9231315"/>
                <a:ext cx="373576" cy="373576"/>
              </a:xfrm>
              <a:prstGeom prst="rect">
                <a:avLst/>
              </a:prstGeom>
            </p:spPr>
          </p:pic>
        </p:grpSp>
        <p:grpSp>
          <p:nvGrpSpPr>
            <p:cNvPr id="10" name="Grupo 9">
              <a:extLst>
                <a:ext uri="{FF2B5EF4-FFF2-40B4-BE49-F238E27FC236}">
                  <a16:creationId xmlns:a16="http://schemas.microsoft.com/office/drawing/2014/main" id="{46A0B8F2-73F8-4E6A-B9C7-58512E8E9017}"/>
                </a:ext>
              </a:extLst>
            </p:cNvPr>
            <p:cNvGrpSpPr/>
            <p:nvPr/>
          </p:nvGrpSpPr>
          <p:grpSpPr>
            <a:xfrm rot="5400000">
              <a:off x="4544548" y="8509602"/>
              <a:ext cx="998318" cy="1095289"/>
              <a:chOff x="4544548" y="8509602"/>
              <a:chExt cx="998318" cy="1095289"/>
            </a:xfrm>
          </p:grpSpPr>
          <p:sp>
            <p:nvSpPr>
              <p:cNvPr id="21" name="Rectángulo redondeado 14">
                <a:extLst>
                  <a:ext uri="{FF2B5EF4-FFF2-40B4-BE49-F238E27FC236}">
                    <a16:creationId xmlns:a16="http://schemas.microsoft.com/office/drawing/2014/main" id="{431E16CE-EAFD-4EE7-98FE-9CAE528E54AF}"/>
                  </a:ext>
                </a:extLst>
              </p:cNvPr>
              <p:cNvSpPr/>
              <p:nvPr/>
            </p:nvSpPr>
            <p:spPr>
              <a:xfrm rot="16200000">
                <a:off x="4602942" y="8523323"/>
                <a:ext cx="953646" cy="92620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625"/>
                <a:r>
                  <a:rPr lang="es-CO" sz="565" dirty="0">
                    <a:solidFill>
                      <a:prstClr val="white"/>
                    </a:solidFill>
                    <a:latin typeface="Tahoma"/>
                  </a:rPr>
                  <a:t>Revitalización</a:t>
                </a:r>
              </a:p>
            </p:txBody>
          </p:sp>
          <p:pic>
            <p:nvPicPr>
              <p:cNvPr id="16" name="Imagen 15" descr="Imagen que contiene firmar, señal, calle, dibujo&#10;&#10;Descripción generada automáticamente">
                <a:extLst>
                  <a:ext uri="{FF2B5EF4-FFF2-40B4-BE49-F238E27FC236}">
                    <a16:creationId xmlns:a16="http://schemas.microsoft.com/office/drawing/2014/main" id="{3AD21DDA-13DC-4EF2-BDDC-35F70E6856D8}"/>
                  </a:ext>
                </a:extLst>
              </p:cNvPr>
              <p:cNvPicPr>
                <a:picLocks noChangeAspect="1"/>
              </p:cNvPicPr>
              <p:nvPr/>
            </p:nvPicPr>
            <p:blipFill>
              <a:blip r:embed="rId4" cstate="print">
                <a:biLevel thresh="7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6200000">
                <a:off x="4544548" y="9231315"/>
                <a:ext cx="373576" cy="373576"/>
              </a:xfrm>
              <a:prstGeom prst="rect">
                <a:avLst/>
              </a:prstGeom>
            </p:spPr>
          </p:pic>
        </p:grpSp>
        <p:grpSp>
          <p:nvGrpSpPr>
            <p:cNvPr id="7" name="Grupo 6">
              <a:extLst>
                <a:ext uri="{FF2B5EF4-FFF2-40B4-BE49-F238E27FC236}">
                  <a16:creationId xmlns:a16="http://schemas.microsoft.com/office/drawing/2014/main" id="{DEEC41AC-5E17-4B5F-974F-4CE584135602}"/>
                </a:ext>
              </a:extLst>
            </p:cNvPr>
            <p:cNvGrpSpPr/>
            <p:nvPr/>
          </p:nvGrpSpPr>
          <p:grpSpPr>
            <a:xfrm rot="5400000">
              <a:off x="5577834" y="8509602"/>
              <a:ext cx="991809" cy="1095289"/>
              <a:chOff x="5577834" y="8509602"/>
              <a:chExt cx="991809" cy="1095289"/>
            </a:xfrm>
          </p:grpSpPr>
          <p:sp>
            <p:nvSpPr>
              <p:cNvPr id="22" name="Rectángulo redondeado 15">
                <a:extLst>
                  <a:ext uri="{FF2B5EF4-FFF2-40B4-BE49-F238E27FC236}">
                    <a16:creationId xmlns:a16="http://schemas.microsoft.com/office/drawing/2014/main" id="{EDAF8BA4-76B7-467C-984E-27C7D710FA7F}"/>
                  </a:ext>
                </a:extLst>
              </p:cNvPr>
              <p:cNvSpPr/>
              <p:nvPr/>
            </p:nvSpPr>
            <p:spPr>
              <a:xfrm rot="16200000">
                <a:off x="5629719" y="8523323"/>
                <a:ext cx="953646" cy="926203"/>
              </a:xfrm>
              <a:prstGeom prst="roundRect">
                <a:avLst/>
              </a:prstGeom>
              <a:solidFill>
                <a:srgbClr val="AD1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625"/>
                <a:r>
                  <a:rPr lang="es-CO" sz="565" dirty="0">
                    <a:solidFill>
                      <a:prstClr val="white"/>
                    </a:solidFill>
                    <a:latin typeface="Tahoma"/>
                  </a:rPr>
                  <a:t>Sistema de cuidado</a:t>
                </a:r>
              </a:p>
            </p:txBody>
          </p:sp>
          <p:pic>
            <p:nvPicPr>
              <p:cNvPr id="17" name="Imagen 16" descr="Imagen que contiene firmar, señal, calle, dibujo&#10;&#10;Descripción generada automáticamente">
                <a:extLst>
                  <a:ext uri="{FF2B5EF4-FFF2-40B4-BE49-F238E27FC236}">
                    <a16:creationId xmlns:a16="http://schemas.microsoft.com/office/drawing/2014/main" id="{77DE9422-E60F-482D-8E51-E8088D2396CC}"/>
                  </a:ext>
                </a:extLst>
              </p:cNvPr>
              <p:cNvPicPr>
                <a:picLocks noChangeAspect="1"/>
              </p:cNvPicPr>
              <p:nvPr/>
            </p:nvPicPr>
            <p:blipFill>
              <a:blip r:embed="rId4" cstate="print">
                <a:biLevel thresh="7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6200000">
                <a:off x="5577834" y="9231315"/>
                <a:ext cx="373576" cy="373576"/>
              </a:xfrm>
              <a:prstGeom prst="rect">
                <a:avLst/>
              </a:prstGeom>
            </p:spPr>
          </p:pic>
        </p:grpSp>
      </p:grpSp>
      <p:pic>
        <p:nvPicPr>
          <p:cNvPr id="32" name="Picture 2" descr="37 millones de españoles contribuyen diariamente a los ODS con el ...">
            <a:extLst>
              <a:ext uri="{FF2B5EF4-FFF2-40B4-BE49-F238E27FC236}">
                <a16:creationId xmlns:a16="http://schemas.microsoft.com/office/drawing/2014/main" id="{4084C7A1-4CC1-45DF-B914-290E5868894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174" r="22525"/>
          <a:stretch/>
        </p:blipFill>
        <p:spPr bwMode="auto">
          <a:xfrm>
            <a:off x="198845" y="6088821"/>
            <a:ext cx="636520" cy="654646"/>
          </a:xfrm>
          <a:prstGeom prst="rect">
            <a:avLst/>
          </a:prstGeom>
          <a:noFill/>
          <a:extLst>
            <a:ext uri="{909E8E84-426E-40DD-AFC4-6F175D3DCCD1}">
              <a14:hiddenFill xmlns:a14="http://schemas.microsoft.com/office/drawing/2010/main">
                <a:solidFill>
                  <a:srgbClr val="FFFFFF"/>
                </a:solidFill>
              </a14:hiddenFill>
            </a:ext>
          </a:extLst>
        </p:spPr>
      </p:pic>
      <p:sp>
        <p:nvSpPr>
          <p:cNvPr id="33" name="CuadroTexto 32">
            <a:extLst>
              <a:ext uri="{FF2B5EF4-FFF2-40B4-BE49-F238E27FC236}">
                <a16:creationId xmlns:a16="http://schemas.microsoft.com/office/drawing/2014/main" id="{77758639-A0AA-4758-83D8-61C01B94D23B}"/>
              </a:ext>
            </a:extLst>
          </p:cNvPr>
          <p:cNvSpPr txBox="1"/>
          <p:nvPr/>
        </p:nvSpPr>
        <p:spPr>
          <a:xfrm rot="16200000">
            <a:off x="-1248025" y="2506737"/>
            <a:ext cx="2707731" cy="157607"/>
          </a:xfrm>
          <a:prstGeom prst="rect">
            <a:avLst/>
          </a:prstGeom>
          <a:noFill/>
        </p:spPr>
        <p:txBody>
          <a:bodyPr wrap="square" rtlCol="0">
            <a:spAutoFit/>
          </a:bodyPr>
          <a:lstStyle/>
          <a:p>
            <a:pPr defTabSz="1085625"/>
            <a:r>
              <a:rPr lang="es-CO" sz="424" dirty="0">
                <a:solidFill>
                  <a:prstClr val="white">
                    <a:lumMod val="75000"/>
                  </a:prstClr>
                </a:solidFill>
                <a:latin typeface="Tahoma"/>
              </a:rPr>
              <a:t>Imagen: TRANSMILENIO S.A.</a:t>
            </a:r>
          </a:p>
        </p:txBody>
      </p:sp>
      <p:pic>
        <p:nvPicPr>
          <p:cNvPr id="35" name="Imagen 34">
            <a:extLst>
              <a:ext uri="{FF2B5EF4-FFF2-40B4-BE49-F238E27FC236}">
                <a16:creationId xmlns:a16="http://schemas.microsoft.com/office/drawing/2014/main" id="{94A6F29C-0B4E-4CE2-81B8-AA833B8A50B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929" t="16121" r="15736" b="12702"/>
          <a:stretch/>
        </p:blipFill>
        <p:spPr>
          <a:xfrm>
            <a:off x="4635325" y="6231642"/>
            <a:ext cx="578001" cy="479232"/>
          </a:xfrm>
          <a:prstGeom prst="rect">
            <a:avLst/>
          </a:prstGeom>
        </p:spPr>
      </p:pic>
    </p:spTree>
    <p:extLst>
      <p:ext uri="{BB962C8B-B14F-4D97-AF65-F5344CB8AC3E}">
        <p14:creationId xmlns:p14="http://schemas.microsoft.com/office/powerpoint/2010/main" val="281204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988AFF7-57EA-444B-B359-11555EAB1838}"/>
              </a:ext>
            </a:extLst>
          </p:cNvPr>
          <p:cNvSpPr txBox="1"/>
          <p:nvPr/>
        </p:nvSpPr>
        <p:spPr>
          <a:xfrm>
            <a:off x="4579751" y="192304"/>
            <a:ext cx="3032497"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00B0F0"/>
                </a:solidFill>
                <a:effectLst/>
                <a:uLnTx/>
                <a:uFillTx/>
                <a:latin typeface="Calibri" panose="020F0502020204030204"/>
                <a:ea typeface="+mn-ea"/>
                <a:cs typeface="+mn-cs"/>
              </a:rPr>
              <a:t>Temas Empresa Metro</a:t>
            </a:r>
          </a:p>
        </p:txBody>
      </p:sp>
      <p:sp>
        <p:nvSpPr>
          <p:cNvPr id="2" name="Rectángulo 1">
            <a:extLst>
              <a:ext uri="{FF2B5EF4-FFF2-40B4-BE49-F238E27FC236}">
                <a16:creationId xmlns:a16="http://schemas.microsoft.com/office/drawing/2014/main" id="{2C767932-9C0A-441B-AD6F-EA559D3F6202}"/>
              </a:ext>
            </a:extLst>
          </p:cNvPr>
          <p:cNvSpPr/>
          <p:nvPr/>
        </p:nvSpPr>
        <p:spPr>
          <a:xfrm>
            <a:off x="1215342" y="766490"/>
            <a:ext cx="10174147" cy="535531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Normativa sobre infraestructura de transporte Metro y líneas férreas.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Definición de corredores </a:t>
            </a:r>
            <a:r>
              <a:rPr kumimoji="0" lang="es-CO" sz="1800" b="0" i="0" u="none" strike="noStrike" kern="1200" cap="none" spc="0" normalizeH="0" baseline="0" noProof="0" dirty="0">
                <a:ln>
                  <a:noFill/>
                </a:ln>
                <a:solidFill>
                  <a:srgbClr val="00B0F0"/>
                </a:solidFill>
                <a:effectLst/>
                <a:uLnTx/>
                <a:uFillTx/>
                <a:latin typeface="Calibri" panose="020F0502020204030204"/>
                <a:ea typeface="+mn-ea"/>
                <a:cs typeface="+mn-cs"/>
              </a:rPr>
              <a:t>para futuras líneas </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de transporte masivo (red de alta capacidad del SITP).</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Criterios de </a:t>
            </a:r>
            <a:r>
              <a:rPr kumimoji="0" lang="es-CO" sz="1800" b="0" i="0" u="none" strike="noStrike" kern="1200" cap="none" spc="0" normalizeH="0" baseline="0" noProof="0" dirty="0">
                <a:ln>
                  <a:noFill/>
                </a:ln>
                <a:solidFill>
                  <a:srgbClr val="00B0F0"/>
                </a:solidFill>
                <a:effectLst/>
                <a:uLnTx/>
                <a:uFillTx/>
                <a:latin typeface="Calibri" panose="020F0502020204030204"/>
                <a:ea typeface="+mn-ea"/>
                <a:cs typeface="+mn-cs"/>
              </a:rPr>
              <a:t>localización y normativa relacionada a estaciones </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del sistema.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Criterios de localización y </a:t>
            </a:r>
            <a:r>
              <a:rPr kumimoji="0" lang="es-CO" sz="1800" b="0" i="0" u="none" strike="noStrike" kern="1200" cap="none" spc="0" normalizeH="0" baseline="0" noProof="0" dirty="0">
                <a:ln>
                  <a:noFill/>
                </a:ln>
                <a:solidFill>
                  <a:srgbClr val="00B0F0"/>
                </a:solidFill>
                <a:effectLst/>
                <a:uLnTx/>
                <a:uFillTx/>
                <a:latin typeface="Calibri" panose="020F0502020204030204"/>
                <a:ea typeface="+mn-ea"/>
                <a:cs typeface="+mn-cs"/>
              </a:rPr>
              <a:t>normativa relacionada con Patios Talleres </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(infraestructura de soporte).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Criterios de localización y normativa relacionada con </a:t>
            </a:r>
            <a:r>
              <a:rPr kumimoji="0" lang="es-CO" sz="1800" b="0" i="0" u="none" strike="noStrike" kern="1200" cap="none" spc="0" normalizeH="0" baseline="0" noProof="0" dirty="0">
                <a:ln>
                  <a:noFill/>
                </a:ln>
                <a:solidFill>
                  <a:srgbClr val="00B0F0"/>
                </a:solidFill>
                <a:effectLst/>
                <a:uLnTx/>
                <a:uFillTx/>
                <a:latin typeface="Calibri" panose="020F0502020204030204"/>
                <a:ea typeface="+mn-ea"/>
                <a:cs typeface="+mn-cs"/>
              </a:rPr>
              <a:t>subestaciones eléctricas</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Criterios y normativa relacionada con </a:t>
            </a:r>
            <a:r>
              <a:rPr kumimoji="0" lang="es-CO" sz="1800" b="0" i="0" u="none" strike="noStrike" kern="1200" cap="none" spc="0" normalizeH="0" baseline="0" noProof="0" dirty="0">
                <a:ln>
                  <a:noFill/>
                </a:ln>
                <a:solidFill>
                  <a:srgbClr val="00B0F0"/>
                </a:solidFill>
                <a:effectLst/>
                <a:uLnTx/>
                <a:uFillTx/>
                <a:latin typeface="Calibri" panose="020F0502020204030204"/>
                <a:ea typeface="+mn-ea"/>
                <a:cs typeface="+mn-cs"/>
              </a:rPr>
              <a:t>inserción del viaducto de la PMLB-T1</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Cartografía y normativa </a:t>
            </a:r>
            <a:r>
              <a:rPr kumimoji="0" lang="es-CO" sz="1800" b="0" i="0" u="none" strike="noStrike" kern="1200" cap="none" spc="0" normalizeH="0" baseline="0" noProof="0" dirty="0">
                <a:ln>
                  <a:noFill/>
                </a:ln>
                <a:solidFill>
                  <a:srgbClr val="00B0F0"/>
                </a:solidFill>
                <a:effectLst/>
                <a:uLnTx/>
                <a:uFillTx/>
                <a:latin typeface="Calibri" panose="020F0502020204030204"/>
                <a:ea typeface="+mn-ea"/>
                <a:cs typeface="+mn-cs"/>
              </a:rPr>
              <a:t>de reservas </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del sistema movilidad (reservas de transporte).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Definición de </a:t>
            </a:r>
            <a:r>
              <a:rPr kumimoji="0" lang="es-CO" sz="1800" b="0" i="0" u="none" strike="noStrike" kern="1200" cap="none" spc="0" normalizeH="0" baseline="0" noProof="0" dirty="0">
                <a:ln>
                  <a:noFill/>
                </a:ln>
                <a:solidFill>
                  <a:srgbClr val="00B0F0"/>
                </a:solidFill>
                <a:effectLst/>
                <a:uLnTx/>
                <a:uFillTx/>
                <a:latin typeface="Calibri" panose="020F0502020204030204"/>
                <a:ea typeface="+mn-ea"/>
                <a:cs typeface="+mn-cs"/>
              </a:rPr>
              <a:t>perfiles viales </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que incluyan componentes de líneas Férreas o infraestructura de líneas de metro.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2. Normativa para Captura de Valor asociada a Infraestructura de Transporte de líneas de Metro y líneas férreas</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    Criterios para la definición de </a:t>
            </a:r>
            <a:r>
              <a:rPr kumimoji="0" lang="es-CO" sz="1800" b="0" i="0" u="none" strike="noStrike" kern="1200" cap="none" spc="0" normalizeH="0" baseline="0" noProof="0" dirty="0">
                <a:ln>
                  <a:noFill/>
                </a:ln>
                <a:solidFill>
                  <a:srgbClr val="00B0F0"/>
                </a:solidFill>
                <a:effectLst/>
                <a:uLnTx/>
                <a:uFillTx/>
                <a:latin typeface="Calibri" panose="020F0502020204030204"/>
                <a:ea typeface="+mn-ea"/>
                <a:cs typeface="+mn-cs"/>
              </a:rPr>
              <a:t>áreas de influencia para Captura de Valor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2.1. Instrumentos para proyectos de iniciativa Pública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Derechos de Edificabilidad - Subasta.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Reparto de Cargas y Beneficios.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2.2. Instrumentos proyectos de iniciativa Privada.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Participación en Plusvalía.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Cargas por Edificabilidad Adicional.</a:t>
            </a:r>
          </a:p>
        </p:txBody>
      </p:sp>
    </p:spTree>
    <p:extLst>
      <p:ext uri="{BB962C8B-B14F-4D97-AF65-F5344CB8AC3E}">
        <p14:creationId xmlns:p14="http://schemas.microsoft.com/office/powerpoint/2010/main" val="3843474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mapa, texto&#10;&#10;Descripción generada automáticamente">
            <a:extLst>
              <a:ext uri="{FF2B5EF4-FFF2-40B4-BE49-F238E27FC236}">
                <a16:creationId xmlns:a16="http://schemas.microsoft.com/office/drawing/2014/main" id="{DF60F752-DE44-41FC-A28B-B9D6EF4B4C7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14902" r="17529"/>
          <a:stretch/>
        </p:blipFill>
        <p:spPr>
          <a:xfrm rot="5400000">
            <a:off x="2667001" y="-2667000"/>
            <a:ext cx="6858000" cy="12192003"/>
          </a:xfrm>
          <a:prstGeom prst="rect">
            <a:avLst/>
          </a:prstGeom>
        </p:spPr>
      </p:pic>
      <p:pic>
        <p:nvPicPr>
          <p:cNvPr id="18" name="Gráfico 17">
            <a:extLst>
              <a:ext uri="{FF2B5EF4-FFF2-40B4-BE49-F238E27FC236}">
                <a16:creationId xmlns:a16="http://schemas.microsoft.com/office/drawing/2014/main" id="{29577745-9A15-4AB3-B727-D977FCB7BE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6558" y="1232169"/>
            <a:ext cx="543397" cy="805727"/>
          </a:xfrm>
          <a:prstGeom prst="rect">
            <a:avLst/>
          </a:prstGeom>
        </p:spPr>
      </p:pic>
      <p:sp>
        <p:nvSpPr>
          <p:cNvPr id="2" name="Elipse 1">
            <a:extLst>
              <a:ext uri="{FF2B5EF4-FFF2-40B4-BE49-F238E27FC236}">
                <a16:creationId xmlns:a16="http://schemas.microsoft.com/office/drawing/2014/main" id="{FF8C47D2-B37B-43E4-8F6B-3F7144C6E07C}"/>
              </a:ext>
            </a:extLst>
          </p:cNvPr>
          <p:cNvSpPr/>
          <p:nvPr/>
        </p:nvSpPr>
        <p:spPr>
          <a:xfrm>
            <a:off x="2313232" y="2947238"/>
            <a:ext cx="601186" cy="572963"/>
          </a:xfrm>
          <a:prstGeom prst="ellipse">
            <a:avLst/>
          </a:prstGeom>
          <a:solidFill>
            <a:schemeClr val="accent4">
              <a:alpha val="55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Elipse 57">
            <a:extLst>
              <a:ext uri="{FF2B5EF4-FFF2-40B4-BE49-F238E27FC236}">
                <a16:creationId xmlns:a16="http://schemas.microsoft.com/office/drawing/2014/main" id="{B2413BAA-145F-4D78-AD12-8306353C90F9}"/>
              </a:ext>
            </a:extLst>
          </p:cNvPr>
          <p:cNvSpPr/>
          <p:nvPr/>
        </p:nvSpPr>
        <p:spPr>
          <a:xfrm>
            <a:off x="9688930" y="4212167"/>
            <a:ext cx="558852" cy="530630"/>
          </a:xfrm>
          <a:prstGeom prst="ellipse">
            <a:avLst/>
          </a:prstGeom>
          <a:solidFill>
            <a:srgbClr val="E5233D">
              <a:alpha val="55000"/>
            </a:srgb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sp>
        <p:nvSpPr>
          <p:cNvPr id="63" name="Elipse 62">
            <a:extLst>
              <a:ext uri="{FF2B5EF4-FFF2-40B4-BE49-F238E27FC236}">
                <a16:creationId xmlns:a16="http://schemas.microsoft.com/office/drawing/2014/main" id="{664BCF7B-969A-4309-861E-EDE1951F0443}"/>
              </a:ext>
            </a:extLst>
          </p:cNvPr>
          <p:cNvSpPr/>
          <p:nvPr/>
        </p:nvSpPr>
        <p:spPr>
          <a:xfrm>
            <a:off x="10601917" y="615244"/>
            <a:ext cx="601186" cy="572963"/>
          </a:xfrm>
          <a:prstGeom prst="ellipse">
            <a:avLst/>
          </a:prstGeom>
          <a:solidFill>
            <a:schemeClr val="accent4">
              <a:alpha val="55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Elipse 63">
            <a:extLst>
              <a:ext uri="{FF2B5EF4-FFF2-40B4-BE49-F238E27FC236}">
                <a16:creationId xmlns:a16="http://schemas.microsoft.com/office/drawing/2014/main" id="{9EDF926B-3E18-49DA-B5EB-37C85C124356}"/>
              </a:ext>
            </a:extLst>
          </p:cNvPr>
          <p:cNvSpPr/>
          <p:nvPr/>
        </p:nvSpPr>
        <p:spPr>
          <a:xfrm>
            <a:off x="9190166" y="5030739"/>
            <a:ext cx="558852" cy="530630"/>
          </a:xfrm>
          <a:prstGeom prst="ellipse">
            <a:avLst/>
          </a:prstGeom>
          <a:solidFill>
            <a:schemeClr val="accent1">
              <a:lumMod val="75000"/>
              <a:alpha val="55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sp>
        <p:nvSpPr>
          <p:cNvPr id="65" name="Elipse 64">
            <a:extLst>
              <a:ext uri="{FF2B5EF4-FFF2-40B4-BE49-F238E27FC236}">
                <a16:creationId xmlns:a16="http://schemas.microsoft.com/office/drawing/2014/main" id="{D64DCBF1-F8C3-4DB1-8A31-DB6640B05169}"/>
              </a:ext>
            </a:extLst>
          </p:cNvPr>
          <p:cNvSpPr/>
          <p:nvPr/>
        </p:nvSpPr>
        <p:spPr>
          <a:xfrm>
            <a:off x="1935450" y="2135075"/>
            <a:ext cx="358732" cy="347828"/>
          </a:xfrm>
          <a:prstGeom prst="ellipse">
            <a:avLst/>
          </a:prstGeom>
          <a:solidFill>
            <a:srgbClr val="4CA146">
              <a:alpha val="55000"/>
            </a:srgb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 name="Elipse 66">
            <a:extLst>
              <a:ext uri="{FF2B5EF4-FFF2-40B4-BE49-F238E27FC236}">
                <a16:creationId xmlns:a16="http://schemas.microsoft.com/office/drawing/2014/main" id="{9DE7266F-6206-44DB-B0FC-DBCB82880964}"/>
              </a:ext>
            </a:extLst>
          </p:cNvPr>
          <p:cNvSpPr/>
          <p:nvPr/>
        </p:nvSpPr>
        <p:spPr>
          <a:xfrm>
            <a:off x="6871132" y="5442848"/>
            <a:ext cx="601186" cy="572963"/>
          </a:xfrm>
          <a:prstGeom prst="ellipse">
            <a:avLst/>
          </a:prstGeom>
          <a:solidFill>
            <a:schemeClr val="accent4">
              <a:alpha val="55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Elipse 69">
            <a:extLst>
              <a:ext uri="{FF2B5EF4-FFF2-40B4-BE49-F238E27FC236}">
                <a16:creationId xmlns:a16="http://schemas.microsoft.com/office/drawing/2014/main" id="{E2304219-91BC-4F57-9EB8-2634E7B34ED6}"/>
              </a:ext>
            </a:extLst>
          </p:cNvPr>
          <p:cNvSpPr/>
          <p:nvPr/>
        </p:nvSpPr>
        <p:spPr>
          <a:xfrm>
            <a:off x="2714767" y="3589801"/>
            <a:ext cx="453982" cy="425759"/>
          </a:xfrm>
          <a:prstGeom prst="ellipse">
            <a:avLst/>
          </a:prstGeom>
          <a:solidFill>
            <a:schemeClr val="accent2">
              <a:alpha val="55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Elipse 74">
            <a:extLst>
              <a:ext uri="{FF2B5EF4-FFF2-40B4-BE49-F238E27FC236}">
                <a16:creationId xmlns:a16="http://schemas.microsoft.com/office/drawing/2014/main" id="{1C1B45A2-9518-4CE7-B3E3-6C7BC66F4670}"/>
              </a:ext>
            </a:extLst>
          </p:cNvPr>
          <p:cNvSpPr/>
          <p:nvPr/>
        </p:nvSpPr>
        <p:spPr>
          <a:xfrm>
            <a:off x="3871621" y="3962719"/>
            <a:ext cx="453982" cy="425759"/>
          </a:xfrm>
          <a:prstGeom prst="ellipse">
            <a:avLst/>
          </a:prstGeom>
          <a:solidFill>
            <a:srgbClr val="A162D0">
              <a:alpha val="55000"/>
            </a:srgb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Elipse 75">
            <a:extLst>
              <a:ext uri="{FF2B5EF4-FFF2-40B4-BE49-F238E27FC236}">
                <a16:creationId xmlns:a16="http://schemas.microsoft.com/office/drawing/2014/main" id="{8BB932C0-E314-4F17-825B-754648BA356D}"/>
              </a:ext>
            </a:extLst>
          </p:cNvPr>
          <p:cNvSpPr/>
          <p:nvPr/>
        </p:nvSpPr>
        <p:spPr>
          <a:xfrm>
            <a:off x="7944857" y="5676641"/>
            <a:ext cx="453982" cy="425759"/>
          </a:xfrm>
          <a:prstGeom prst="ellipse">
            <a:avLst/>
          </a:prstGeom>
          <a:solidFill>
            <a:srgbClr val="A162D0">
              <a:alpha val="55000"/>
            </a:srgb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0" name="Elipse 79">
            <a:extLst>
              <a:ext uri="{FF2B5EF4-FFF2-40B4-BE49-F238E27FC236}">
                <a16:creationId xmlns:a16="http://schemas.microsoft.com/office/drawing/2014/main" id="{DA498366-5D99-4788-A7E5-6DFF6F28CE62}"/>
              </a:ext>
            </a:extLst>
          </p:cNvPr>
          <p:cNvSpPr/>
          <p:nvPr/>
        </p:nvSpPr>
        <p:spPr>
          <a:xfrm>
            <a:off x="4689039" y="3901528"/>
            <a:ext cx="453982" cy="425759"/>
          </a:xfrm>
          <a:prstGeom prst="ellipse">
            <a:avLst/>
          </a:prstGeom>
          <a:solidFill>
            <a:srgbClr val="F26A2E">
              <a:alpha val="55000"/>
            </a:srgb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Elipse 82">
            <a:extLst>
              <a:ext uri="{FF2B5EF4-FFF2-40B4-BE49-F238E27FC236}">
                <a16:creationId xmlns:a16="http://schemas.microsoft.com/office/drawing/2014/main" id="{A10F99E1-E504-4BD3-B24C-F7B1509D776B}"/>
              </a:ext>
            </a:extLst>
          </p:cNvPr>
          <p:cNvSpPr/>
          <p:nvPr/>
        </p:nvSpPr>
        <p:spPr>
          <a:xfrm>
            <a:off x="3242972" y="4118006"/>
            <a:ext cx="358732" cy="347828"/>
          </a:xfrm>
          <a:prstGeom prst="ellipse">
            <a:avLst/>
          </a:prstGeom>
          <a:solidFill>
            <a:srgbClr val="4CA146">
              <a:alpha val="55000"/>
            </a:srgb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4" name="Elipse 83">
            <a:extLst>
              <a:ext uri="{FF2B5EF4-FFF2-40B4-BE49-F238E27FC236}">
                <a16:creationId xmlns:a16="http://schemas.microsoft.com/office/drawing/2014/main" id="{21CB26C2-D424-455A-ADEA-7A311AB0DA40}"/>
              </a:ext>
            </a:extLst>
          </p:cNvPr>
          <p:cNvSpPr/>
          <p:nvPr/>
        </p:nvSpPr>
        <p:spPr>
          <a:xfrm>
            <a:off x="8741495" y="5754575"/>
            <a:ext cx="358732" cy="347828"/>
          </a:xfrm>
          <a:prstGeom prst="ellipse">
            <a:avLst/>
          </a:prstGeom>
          <a:solidFill>
            <a:srgbClr val="4CA146">
              <a:alpha val="55000"/>
            </a:srgb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7" name="Elipse 86">
            <a:extLst>
              <a:ext uri="{FF2B5EF4-FFF2-40B4-BE49-F238E27FC236}">
                <a16:creationId xmlns:a16="http://schemas.microsoft.com/office/drawing/2014/main" id="{91B6B7E8-BB39-470D-B1BF-3F3C7BEBCD5A}"/>
              </a:ext>
            </a:extLst>
          </p:cNvPr>
          <p:cNvSpPr/>
          <p:nvPr/>
        </p:nvSpPr>
        <p:spPr>
          <a:xfrm>
            <a:off x="6239017" y="5131119"/>
            <a:ext cx="358732" cy="347828"/>
          </a:xfrm>
          <a:prstGeom prst="ellipse">
            <a:avLst/>
          </a:prstGeom>
          <a:solidFill>
            <a:srgbClr val="4CA146">
              <a:alpha val="55000"/>
            </a:srgb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8" name="Elipse 87">
            <a:extLst>
              <a:ext uri="{FF2B5EF4-FFF2-40B4-BE49-F238E27FC236}">
                <a16:creationId xmlns:a16="http://schemas.microsoft.com/office/drawing/2014/main" id="{6A663966-F84D-44A7-87B2-63AE7573948A}"/>
              </a:ext>
            </a:extLst>
          </p:cNvPr>
          <p:cNvSpPr/>
          <p:nvPr/>
        </p:nvSpPr>
        <p:spPr>
          <a:xfrm>
            <a:off x="10187561" y="2948450"/>
            <a:ext cx="453982" cy="425759"/>
          </a:xfrm>
          <a:prstGeom prst="ellipse">
            <a:avLst/>
          </a:prstGeom>
          <a:solidFill>
            <a:srgbClr val="00B0F0">
              <a:alpha val="55000"/>
            </a:srgb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1" name="Elipse 90">
            <a:extLst>
              <a:ext uri="{FF2B5EF4-FFF2-40B4-BE49-F238E27FC236}">
                <a16:creationId xmlns:a16="http://schemas.microsoft.com/office/drawing/2014/main" id="{E839466B-51B4-4777-B8B9-9C6894F7720A}"/>
              </a:ext>
            </a:extLst>
          </p:cNvPr>
          <p:cNvSpPr/>
          <p:nvPr/>
        </p:nvSpPr>
        <p:spPr>
          <a:xfrm>
            <a:off x="10473313" y="1624188"/>
            <a:ext cx="358732" cy="347828"/>
          </a:xfrm>
          <a:prstGeom prst="ellipse">
            <a:avLst/>
          </a:prstGeom>
          <a:solidFill>
            <a:srgbClr val="4CA146">
              <a:alpha val="55000"/>
            </a:srgb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3542453" y="1026206"/>
            <a:ext cx="6096000" cy="369332"/>
          </a:xfrm>
          <a:prstGeom prst="rect">
            <a:avLst/>
          </a:prstGeom>
        </p:spPr>
        <p:txBody>
          <a:bodyPr>
            <a:spAutoFit/>
          </a:bodyPr>
          <a:lstStyle/>
          <a:p>
            <a:endParaRPr lang="es-CO" dirty="0"/>
          </a:p>
        </p:txBody>
      </p:sp>
      <p:sp>
        <p:nvSpPr>
          <p:cNvPr id="57" name="Elipse 56">
            <a:extLst>
              <a:ext uri="{FF2B5EF4-FFF2-40B4-BE49-F238E27FC236}">
                <a16:creationId xmlns:a16="http://schemas.microsoft.com/office/drawing/2014/main" id="{91B6B7E8-BB39-470D-B1BF-3F3C7BEBCD5A}"/>
              </a:ext>
            </a:extLst>
          </p:cNvPr>
          <p:cNvSpPr/>
          <p:nvPr/>
        </p:nvSpPr>
        <p:spPr>
          <a:xfrm>
            <a:off x="5589405" y="4682911"/>
            <a:ext cx="358732" cy="347828"/>
          </a:xfrm>
          <a:prstGeom prst="ellipse">
            <a:avLst/>
          </a:prstGeom>
          <a:solidFill>
            <a:srgbClr val="4CA146">
              <a:alpha val="55000"/>
            </a:srgb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Título 1">
            <a:extLst>
              <a:ext uri="{FF2B5EF4-FFF2-40B4-BE49-F238E27FC236}">
                <a16:creationId xmlns:a16="http://schemas.microsoft.com/office/drawing/2014/main" id="{55F35835-830A-40B6-A0E4-496382332A50}"/>
              </a:ext>
            </a:extLst>
          </p:cNvPr>
          <p:cNvSpPr txBox="1">
            <a:spLocks/>
          </p:cNvSpPr>
          <p:nvPr/>
        </p:nvSpPr>
        <p:spPr>
          <a:xfrm>
            <a:off x="305995" y="371426"/>
            <a:ext cx="5266698" cy="757130"/>
          </a:xfrm>
          <a:prstGeom prst="rect">
            <a:avLst/>
          </a:prstGeom>
          <a:noFill/>
        </p:spPr>
        <p:txBody>
          <a:bodyPr wrap="none" rtlCol="0" anchor="b">
            <a:spAutoFit/>
          </a:bodyPr>
          <a:lstStyle>
            <a:lvl1pPr algn="ctr" defTabSz="914400" rtl="0" eaLnBrk="1" latinLnBrk="0" hangingPunct="1">
              <a:lnSpc>
                <a:spcPct val="90000"/>
              </a:lnSpc>
              <a:spcBef>
                <a:spcPct val="0"/>
              </a:spcBef>
              <a:buNone/>
              <a:defRPr lang="es-CO" sz="6000" b="1" kern="1200">
                <a:solidFill>
                  <a:srgbClr val="00B0F0"/>
                </a:solidFill>
                <a:latin typeface="+mn-lt"/>
                <a:ea typeface="+mn-ea"/>
                <a:cs typeface="+mn-cs"/>
              </a:defRPr>
            </a:lvl1pPr>
          </a:lstStyle>
          <a:p>
            <a:pPr algn="l"/>
            <a:r>
              <a:rPr lang="es-MX" sz="3200" dirty="0">
                <a:solidFill>
                  <a:schemeClr val="tx1">
                    <a:lumMod val="75000"/>
                    <a:lumOff val="25000"/>
                  </a:schemeClr>
                </a:solidFill>
              </a:rPr>
              <a:t>VOCACIÓN ESTACIONES PLMB</a:t>
            </a:r>
          </a:p>
          <a:p>
            <a:pPr algn="l"/>
            <a:r>
              <a:rPr lang="es-MX" sz="1600" dirty="0">
                <a:solidFill>
                  <a:schemeClr val="tx1">
                    <a:lumMod val="75000"/>
                    <a:lumOff val="25000"/>
                  </a:schemeClr>
                </a:solidFill>
              </a:rPr>
              <a:t>VISIÓN DE CIUDAD</a:t>
            </a:r>
          </a:p>
        </p:txBody>
      </p:sp>
      <p:grpSp>
        <p:nvGrpSpPr>
          <p:cNvPr id="32" name="Grupo 31">
            <a:extLst>
              <a:ext uri="{FF2B5EF4-FFF2-40B4-BE49-F238E27FC236}">
                <a16:creationId xmlns:a16="http://schemas.microsoft.com/office/drawing/2014/main" id="{7E9DF6BC-428F-4A40-98A6-E59EE5FCEB23}"/>
              </a:ext>
            </a:extLst>
          </p:cNvPr>
          <p:cNvGrpSpPr/>
          <p:nvPr/>
        </p:nvGrpSpPr>
        <p:grpSpPr>
          <a:xfrm>
            <a:off x="10582275" y="6348880"/>
            <a:ext cx="1272478" cy="316705"/>
            <a:chOff x="7991575" y="847048"/>
            <a:chExt cx="2101603" cy="523063"/>
          </a:xfrm>
        </p:grpSpPr>
        <p:pic>
          <p:nvPicPr>
            <p:cNvPr id="33" name="Imagen 32" descr="Imagen que contiene señal, dibujo, cuarto&#10;&#10;Descripción generada automáticamente">
              <a:extLst>
                <a:ext uri="{FF2B5EF4-FFF2-40B4-BE49-F238E27FC236}">
                  <a16:creationId xmlns:a16="http://schemas.microsoft.com/office/drawing/2014/main" id="{8692A51A-94B7-43A9-A38B-1C62DD4CAD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1575" y="850302"/>
              <a:ext cx="998292" cy="511296"/>
            </a:xfrm>
            <a:prstGeom prst="rect">
              <a:avLst/>
            </a:prstGeom>
          </p:spPr>
        </p:pic>
        <p:pic>
          <p:nvPicPr>
            <p:cNvPr id="34" name="Imagen 33" descr="Imagen que contiene dibujo&#10;&#10;Descripción generada automáticamente">
              <a:extLst>
                <a:ext uri="{FF2B5EF4-FFF2-40B4-BE49-F238E27FC236}">
                  <a16:creationId xmlns:a16="http://schemas.microsoft.com/office/drawing/2014/main" id="{501BD6B1-50FC-454A-B275-9D9806EC694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742" b="89861" l="7292" r="93646">
                          <a14:foregroundMark x1="8229" y1="40755" x2="7292" y2="64414"/>
                          <a14:foregroundMark x1="16875" y1="60835" x2="17500" y2="36382"/>
                          <a14:foregroundMark x1="17500" y1="36382" x2="23854" y2="55865"/>
                          <a14:foregroundMark x1="23854" y1="55865" x2="27500" y2="47515"/>
                          <a14:foregroundMark x1="27500" y1="47515" x2="30729" y2="56859"/>
                          <a14:foregroundMark x1="30729" y1="56859" x2="30938" y2="58648"/>
                          <a14:foregroundMark x1="31146" y1="65606" x2="32604" y2="54672"/>
                          <a14:foregroundMark x1="32604" y1="54672" x2="32500" y2="43539"/>
                          <a14:foregroundMark x1="32500" y1="43539" x2="30521" y2="40557"/>
                          <a14:foregroundMark x1="48229" y1="51491" x2="48229" y2="35984"/>
                          <a14:foregroundMark x1="64479" y1="45726" x2="70521" y2="46521"/>
                          <a14:foregroundMark x1="70521" y1="46521" x2="70625" y2="44732"/>
                          <a14:foregroundMark x1="73854" y1="34990" x2="74583" y2="51093"/>
                          <a14:foregroundMark x1="80000" y1="39960" x2="80104" y2="53479"/>
                          <a14:foregroundMark x1="93333" y1="40557" x2="88229" y2="38966"/>
                          <a14:foregroundMark x1="88229" y1="38966" x2="87604" y2="40159"/>
                          <a14:foregroundMark x1="51771" y1="70179" x2="52188" y2="59642"/>
                          <a14:foregroundMark x1="57604" y1="66203" x2="57604" y2="66203"/>
                          <a14:foregroundMark x1="62396" y1="63817" x2="62396" y2="63817"/>
                          <a14:foregroundMark x1="72188" y1="63817" x2="72188" y2="63817"/>
                          <a14:foregroundMark x1="83646" y1="63022" x2="83646" y2="63022"/>
                          <a14:foregroundMark x1="87604" y1="63221" x2="87604" y2="63221"/>
                          <a14:foregroundMark x1="93646" y1="66203" x2="93646" y2="66203"/>
                          <a14:foregroundMark x1="92500" y1="59642" x2="92500" y2="59642"/>
                          <a14:backgroundMark x1="64375" y1="62823" x2="64375" y2="62823"/>
                          <a14:backgroundMark x1="64688" y1="67793" x2="64688" y2="67793"/>
                          <a14:backgroundMark x1="56146" y1="65209" x2="56146" y2="65209"/>
                          <a14:backgroundMark x1="92604" y1="68986" x2="92604" y2="68986"/>
                        </a14:backgroundRemoval>
                      </a14:imgEffect>
                    </a14:imgLayer>
                  </a14:imgProps>
                </a:ext>
                <a:ext uri="{28A0092B-C50C-407E-A947-70E740481C1C}">
                  <a14:useLocalDpi xmlns:a14="http://schemas.microsoft.com/office/drawing/2010/main" val="0"/>
                </a:ext>
              </a:extLst>
            </a:blip>
            <a:stretch>
              <a:fillRect/>
            </a:stretch>
          </p:blipFill>
          <p:spPr>
            <a:xfrm>
              <a:off x="9094886" y="847048"/>
              <a:ext cx="998292" cy="523063"/>
            </a:xfrm>
            <a:prstGeom prst="rect">
              <a:avLst/>
            </a:prstGeom>
          </p:spPr>
        </p:pic>
      </p:grpSp>
      <p:sp>
        <p:nvSpPr>
          <p:cNvPr id="35" name="CuadroTexto 34">
            <a:extLst>
              <a:ext uri="{FF2B5EF4-FFF2-40B4-BE49-F238E27FC236}">
                <a16:creationId xmlns:a16="http://schemas.microsoft.com/office/drawing/2014/main" id="{A906724F-DC6D-44F4-A23C-5045F5F8942A}"/>
              </a:ext>
            </a:extLst>
          </p:cNvPr>
          <p:cNvSpPr txBox="1"/>
          <p:nvPr/>
        </p:nvSpPr>
        <p:spPr>
          <a:xfrm>
            <a:off x="-1" y="6244030"/>
            <a:ext cx="3396342" cy="523220"/>
          </a:xfrm>
          <a:prstGeom prst="rect">
            <a:avLst/>
          </a:prstGeom>
          <a:noFill/>
        </p:spPr>
        <p:txBody>
          <a:bodyPr wrap="square" rtlCol="0">
            <a:spAutoFit/>
          </a:bodyPr>
          <a:lstStyle/>
          <a:p>
            <a:pPr algn="ctr"/>
            <a:r>
              <a:rPr lang="es-CO" sz="1400" b="1" dirty="0">
                <a:solidFill>
                  <a:schemeClr val="accent1">
                    <a:lumMod val="50000"/>
                  </a:schemeClr>
                </a:solidFill>
              </a:rPr>
              <a:t>Subgerencia de </a:t>
            </a:r>
            <a:r>
              <a:rPr lang="es-CO" sz="1400" b="1" dirty="0">
                <a:solidFill>
                  <a:srgbClr val="F43A7C"/>
                </a:solidFill>
              </a:rPr>
              <a:t>Captura de Valor</a:t>
            </a:r>
          </a:p>
          <a:p>
            <a:pPr algn="ctr"/>
            <a:r>
              <a:rPr lang="es-CO" sz="1400" dirty="0">
                <a:solidFill>
                  <a:schemeClr val="accent1">
                    <a:lumMod val="50000"/>
                  </a:schemeClr>
                </a:solidFill>
              </a:rPr>
              <a:t>Gerencia de Desarrollo Inmobiliario</a:t>
            </a:r>
          </a:p>
        </p:txBody>
      </p:sp>
      <p:cxnSp>
        <p:nvCxnSpPr>
          <p:cNvPr id="36" name="Conector recto 35" title="Línea divisoria">
            <a:extLst>
              <a:ext uri="{FF2B5EF4-FFF2-40B4-BE49-F238E27FC236}">
                <a16:creationId xmlns:a16="http://schemas.microsoft.com/office/drawing/2014/main" id="{952002B5-C23D-4AB5-B8B6-13D59869DBFE}"/>
              </a:ext>
            </a:extLst>
          </p:cNvPr>
          <p:cNvCxnSpPr>
            <a:cxnSpLocks/>
          </p:cNvCxnSpPr>
          <p:nvPr/>
        </p:nvCxnSpPr>
        <p:spPr>
          <a:xfrm>
            <a:off x="364302" y="6505640"/>
            <a:ext cx="2676525" cy="0"/>
          </a:xfrm>
          <a:prstGeom prst="line">
            <a:avLst/>
          </a:prstGeom>
          <a:ln w="28575">
            <a:gradFill>
              <a:gsLst>
                <a:gs pos="0">
                  <a:schemeClr val="accent1">
                    <a:lumMod val="75000"/>
                  </a:schemeClr>
                </a:gs>
                <a:gs pos="51300">
                  <a:srgbClr val="F43A7C"/>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5" name="Grupo 4">
            <a:extLst>
              <a:ext uri="{FF2B5EF4-FFF2-40B4-BE49-F238E27FC236}">
                <a16:creationId xmlns:a16="http://schemas.microsoft.com/office/drawing/2014/main" id="{6E462301-E891-4747-9779-91A0F75A4F8C}"/>
              </a:ext>
            </a:extLst>
          </p:cNvPr>
          <p:cNvGrpSpPr/>
          <p:nvPr/>
        </p:nvGrpSpPr>
        <p:grpSpPr>
          <a:xfrm>
            <a:off x="4251070" y="1044332"/>
            <a:ext cx="3689859" cy="1447726"/>
            <a:chOff x="632197" y="-5709852"/>
            <a:chExt cx="7444814" cy="2920992"/>
          </a:xfrm>
        </p:grpSpPr>
        <p:pic>
          <p:nvPicPr>
            <p:cNvPr id="27" name="Imagen 26" descr="Imagen que contiene dibujo, rojo, señal&#10;&#10;Descripción generada automáticamente">
              <a:extLst>
                <a:ext uri="{FF2B5EF4-FFF2-40B4-BE49-F238E27FC236}">
                  <a16:creationId xmlns:a16="http://schemas.microsoft.com/office/drawing/2014/main" id="{AF401FB6-B1CD-4D6D-AA61-0D1D028DF3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197" y="-5709151"/>
              <a:ext cx="1428750" cy="1428750"/>
            </a:xfrm>
            <a:prstGeom prst="rect">
              <a:avLst/>
            </a:prstGeom>
          </p:spPr>
        </p:pic>
        <p:pic>
          <p:nvPicPr>
            <p:cNvPr id="28" name="Imagen 27" descr="Imagen que contiene señal, dibujo, pelota&#10;&#10;Descripción generada automáticamente">
              <a:extLst>
                <a:ext uri="{FF2B5EF4-FFF2-40B4-BE49-F238E27FC236}">
                  <a16:creationId xmlns:a16="http://schemas.microsoft.com/office/drawing/2014/main" id="{930FE668-AB08-426C-919B-3A7DD001E9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35805" y="-5709852"/>
              <a:ext cx="1428750" cy="1428750"/>
            </a:xfrm>
            <a:prstGeom prst="rect">
              <a:avLst/>
            </a:prstGeom>
          </p:spPr>
        </p:pic>
        <p:pic>
          <p:nvPicPr>
            <p:cNvPr id="29" name="Imagen 28" descr="Imagen que contiene dibujo&#10;&#10;Descripción generada automáticamente">
              <a:extLst>
                <a:ext uri="{FF2B5EF4-FFF2-40B4-BE49-F238E27FC236}">
                  <a16:creationId xmlns:a16="http://schemas.microsoft.com/office/drawing/2014/main" id="{51112C9F-ED74-4D32-A058-93F45ABAC6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39413" y="-5709852"/>
              <a:ext cx="1428750" cy="1428750"/>
            </a:xfrm>
            <a:prstGeom prst="rect">
              <a:avLst/>
            </a:prstGeom>
          </p:spPr>
        </p:pic>
        <p:pic>
          <p:nvPicPr>
            <p:cNvPr id="30" name="Imagen 29" descr="Imagen que contiene dibujo&#10;&#10;Descripción generada automáticamente">
              <a:extLst>
                <a:ext uri="{FF2B5EF4-FFF2-40B4-BE49-F238E27FC236}">
                  <a16:creationId xmlns:a16="http://schemas.microsoft.com/office/drawing/2014/main" id="{97E1B1A0-78F5-453D-A360-5A55E2F4DF6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46629" y="-5709852"/>
              <a:ext cx="1428750" cy="1428750"/>
            </a:xfrm>
            <a:prstGeom prst="rect">
              <a:avLst/>
            </a:prstGeom>
          </p:spPr>
        </p:pic>
        <p:pic>
          <p:nvPicPr>
            <p:cNvPr id="31" name="Imagen 30" descr="Imagen que contiene dibujo&#10;&#10;Descripción generada automáticamente">
              <a:extLst>
                <a:ext uri="{FF2B5EF4-FFF2-40B4-BE49-F238E27FC236}">
                  <a16:creationId xmlns:a16="http://schemas.microsoft.com/office/drawing/2014/main" id="{FACD7701-9940-46B0-A4D1-26A6F842EB8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2197" y="-4217709"/>
              <a:ext cx="1428750" cy="1428750"/>
            </a:xfrm>
            <a:prstGeom prst="rect">
              <a:avLst/>
            </a:prstGeom>
          </p:spPr>
        </p:pic>
        <p:pic>
          <p:nvPicPr>
            <p:cNvPr id="37" name="Imagen 36" descr="Imagen que contiene dibujo, alimentos&#10;&#10;Descripción generada automáticamente">
              <a:extLst>
                <a:ext uri="{FF2B5EF4-FFF2-40B4-BE49-F238E27FC236}">
                  <a16:creationId xmlns:a16="http://schemas.microsoft.com/office/drawing/2014/main" id="{E5C9667D-09F8-4C73-A945-DD435D509B3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33864" y="-4217709"/>
              <a:ext cx="1428750" cy="1428750"/>
            </a:xfrm>
            <a:prstGeom prst="rect">
              <a:avLst/>
            </a:prstGeom>
          </p:spPr>
        </p:pic>
        <p:pic>
          <p:nvPicPr>
            <p:cNvPr id="38" name="Imagen 37" descr="Imagen que contiene alimentos, dibujo&#10;&#10;Descripción generada automáticamente">
              <a:extLst>
                <a:ext uri="{FF2B5EF4-FFF2-40B4-BE49-F238E27FC236}">
                  <a16:creationId xmlns:a16="http://schemas.microsoft.com/office/drawing/2014/main" id="{BB47A144-5C68-4394-A47B-19A71E23D39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43021" y="-5709852"/>
              <a:ext cx="1428750" cy="1428750"/>
            </a:xfrm>
            <a:prstGeom prst="rect">
              <a:avLst/>
            </a:prstGeom>
          </p:spPr>
        </p:pic>
        <p:pic>
          <p:nvPicPr>
            <p:cNvPr id="39" name="Imagen 38" descr="Imagen que contiene señal, dibujo&#10;&#10;Descripción generada automáticamente">
              <a:extLst>
                <a:ext uri="{FF2B5EF4-FFF2-40B4-BE49-F238E27FC236}">
                  <a16:creationId xmlns:a16="http://schemas.microsoft.com/office/drawing/2014/main" id="{13BEB15B-6680-4314-BF7E-4DC61F3C319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32931" y="-4217809"/>
              <a:ext cx="1428949" cy="1428949"/>
            </a:xfrm>
            <a:prstGeom prst="rect">
              <a:avLst/>
            </a:prstGeom>
          </p:spPr>
        </p:pic>
        <p:pic>
          <p:nvPicPr>
            <p:cNvPr id="40" name="Imagen 39" descr="Imagen que contiene alimentos, dibujo&#10;&#10;Descripción generada automáticamente">
              <a:extLst>
                <a:ext uri="{FF2B5EF4-FFF2-40B4-BE49-F238E27FC236}">
                  <a16:creationId xmlns:a16="http://schemas.microsoft.com/office/drawing/2014/main" id="{E063290B-E8AC-424B-9365-1B45760ED39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43021" y="-4217809"/>
              <a:ext cx="1428750" cy="1428750"/>
            </a:xfrm>
            <a:prstGeom prst="rect">
              <a:avLst/>
            </a:prstGeom>
          </p:spPr>
        </p:pic>
        <p:pic>
          <p:nvPicPr>
            <p:cNvPr id="41" name="Imagen 40">
              <a:extLst>
                <a:ext uri="{FF2B5EF4-FFF2-40B4-BE49-F238E27FC236}">
                  <a16:creationId xmlns:a16="http://schemas.microsoft.com/office/drawing/2014/main" id="{8058CADF-8214-4A34-B453-E802ECEF7DB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648261" y="-4217809"/>
              <a:ext cx="1428750" cy="1428750"/>
            </a:xfrm>
            <a:prstGeom prst="rect">
              <a:avLst/>
            </a:prstGeom>
          </p:spPr>
        </p:pic>
      </p:grpSp>
      <p:sp>
        <p:nvSpPr>
          <p:cNvPr id="42" name="CuadroTexto 41">
            <a:extLst>
              <a:ext uri="{FF2B5EF4-FFF2-40B4-BE49-F238E27FC236}">
                <a16:creationId xmlns:a16="http://schemas.microsoft.com/office/drawing/2014/main" id="{1AB1222B-844A-4D81-8E62-39AC4F403CD8}"/>
              </a:ext>
            </a:extLst>
          </p:cNvPr>
          <p:cNvSpPr txBox="1"/>
          <p:nvPr/>
        </p:nvSpPr>
        <p:spPr>
          <a:xfrm>
            <a:off x="3050630" y="2660008"/>
            <a:ext cx="22826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b="1" dirty="0">
                <a:solidFill>
                  <a:schemeClr val="accent4"/>
                </a:solidFill>
              </a:rPr>
              <a:t> </a:t>
            </a:r>
            <a:r>
              <a:rPr lang="es-ES" b="1" dirty="0">
                <a:solidFill>
                  <a:schemeClr val="accent4"/>
                </a:solidFill>
                <a:ea typeface="+mn-lt"/>
                <a:cs typeface="+mn-lt"/>
              </a:rPr>
              <a:t>EMPRENDIMIENTO/ </a:t>
            </a:r>
            <a:endParaRPr lang="es-ES" dirty="0">
              <a:ea typeface="+mn-lt"/>
              <a:cs typeface="+mn-lt"/>
            </a:endParaRPr>
          </a:p>
          <a:p>
            <a:pPr algn="ctr"/>
            <a:r>
              <a:rPr lang="es-ES" b="1" dirty="0">
                <a:solidFill>
                  <a:schemeClr val="accent4"/>
                </a:solidFill>
                <a:ea typeface="+mn-lt"/>
                <a:cs typeface="+mn-lt"/>
              </a:rPr>
              <a:t>COMPETITIVIDAD</a:t>
            </a:r>
            <a:endParaRPr lang="es-ES" dirty="0">
              <a:solidFill>
                <a:schemeClr val="accent4"/>
              </a:solidFill>
              <a:ea typeface="+mn-lt"/>
              <a:cs typeface="+mn-lt"/>
            </a:endParaRPr>
          </a:p>
        </p:txBody>
      </p:sp>
      <p:sp>
        <p:nvSpPr>
          <p:cNvPr id="43" name="CuadroTexto 42">
            <a:extLst>
              <a:ext uri="{FF2B5EF4-FFF2-40B4-BE49-F238E27FC236}">
                <a16:creationId xmlns:a16="http://schemas.microsoft.com/office/drawing/2014/main" id="{5D9F5FD9-557E-4F54-87EC-F4F86677EF1B}"/>
              </a:ext>
            </a:extLst>
          </p:cNvPr>
          <p:cNvSpPr txBox="1"/>
          <p:nvPr/>
        </p:nvSpPr>
        <p:spPr>
          <a:xfrm>
            <a:off x="8031852" y="573809"/>
            <a:ext cx="24558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b="1" dirty="0">
                <a:solidFill>
                  <a:schemeClr val="accent4"/>
                </a:solidFill>
                <a:ea typeface="+mn-lt"/>
                <a:cs typeface="+mn-lt"/>
              </a:rPr>
              <a:t> EMPRENDIMIENTO/ </a:t>
            </a:r>
            <a:endParaRPr lang="es-ES" dirty="0">
              <a:ea typeface="+mn-lt"/>
              <a:cs typeface="+mn-lt"/>
            </a:endParaRPr>
          </a:p>
          <a:p>
            <a:pPr algn="ctr"/>
            <a:r>
              <a:rPr lang="es-ES" b="1" dirty="0">
                <a:solidFill>
                  <a:schemeClr val="accent4"/>
                </a:solidFill>
                <a:ea typeface="+mn-lt"/>
                <a:cs typeface="+mn-lt"/>
              </a:rPr>
              <a:t>COMPETITIVIDAD</a:t>
            </a:r>
            <a:endParaRPr lang="es-ES" dirty="0">
              <a:solidFill>
                <a:schemeClr val="accent4"/>
              </a:solidFill>
              <a:ea typeface="+mn-lt"/>
              <a:cs typeface="+mn-lt"/>
            </a:endParaRPr>
          </a:p>
        </p:txBody>
      </p:sp>
      <p:sp>
        <p:nvSpPr>
          <p:cNvPr id="44" name="CuadroTexto 43">
            <a:extLst>
              <a:ext uri="{FF2B5EF4-FFF2-40B4-BE49-F238E27FC236}">
                <a16:creationId xmlns:a16="http://schemas.microsoft.com/office/drawing/2014/main" id="{2FE1767D-8DC1-4F75-9743-5A22C33D1023}"/>
              </a:ext>
            </a:extLst>
          </p:cNvPr>
          <p:cNvSpPr txBox="1"/>
          <p:nvPr/>
        </p:nvSpPr>
        <p:spPr>
          <a:xfrm>
            <a:off x="10148206" y="4209416"/>
            <a:ext cx="21787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b="1" dirty="0">
                <a:solidFill>
                  <a:srgbClr val="E5233D"/>
                </a:solidFill>
              </a:rPr>
              <a:t>INTEGRACIÓN REGIONAL</a:t>
            </a:r>
            <a:endParaRPr lang="es-ES" b="1" dirty="0">
              <a:solidFill>
                <a:srgbClr val="E5233D"/>
              </a:solidFill>
              <a:cs typeface="Calibri"/>
            </a:endParaRPr>
          </a:p>
        </p:txBody>
      </p:sp>
      <p:sp>
        <p:nvSpPr>
          <p:cNvPr id="45" name="CuadroTexto 44">
            <a:extLst>
              <a:ext uri="{FF2B5EF4-FFF2-40B4-BE49-F238E27FC236}">
                <a16:creationId xmlns:a16="http://schemas.microsoft.com/office/drawing/2014/main" id="{53826C80-CE5D-4BB0-8229-92202F808DE6}"/>
              </a:ext>
            </a:extLst>
          </p:cNvPr>
          <p:cNvSpPr txBox="1"/>
          <p:nvPr/>
        </p:nvSpPr>
        <p:spPr>
          <a:xfrm>
            <a:off x="6367063" y="4547689"/>
            <a:ext cx="31052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b="1" dirty="0">
                <a:solidFill>
                  <a:schemeClr val="accent4"/>
                </a:solidFill>
                <a:ea typeface="+mn-lt"/>
                <a:cs typeface="+mn-lt"/>
              </a:rPr>
              <a:t>EMPRENDIMIENTO/ </a:t>
            </a:r>
            <a:endParaRPr lang="es-ES" dirty="0">
              <a:ea typeface="+mn-lt"/>
              <a:cs typeface="+mn-lt"/>
            </a:endParaRPr>
          </a:p>
          <a:p>
            <a:pPr algn="ctr"/>
            <a:r>
              <a:rPr lang="es-ES" b="1" dirty="0">
                <a:solidFill>
                  <a:schemeClr val="accent4"/>
                </a:solidFill>
                <a:ea typeface="+mn-lt"/>
                <a:cs typeface="+mn-lt"/>
              </a:rPr>
              <a:t>COMPETITIVIDAD</a:t>
            </a:r>
            <a:endParaRPr lang="es-ES" dirty="0">
              <a:solidFill>
                <a:schemeClr val="accent4"/>
              </a:solidFill>
              <a:ea typeface="+mn-lt"/>
              <a:cs typeface="+mn-lt"/>
            </a:endParaRPr>
          </a:p>
        </p:txBody>
      </p:sp>
      <p:sp>
        <p:nvSpPr>
          <p:cNvPr id="46" name="CuadroTexto 45">
            <a:extLst>
              <a:ext uri="{FF2B5EF4-FFF2-40B4-BE49-F238E27FC236}">
                <a16:creationId xmlns:a16="http://schemas.microsoft.com/office/drawing/2014/main" id="{F0CC463C-DDD7-44AF-9441-BE26AF79EDE4}"/>
              </a:ext>
            </a:extLst>
          </p:cNvPr>
          <p:cNvSpPr txBox="1"/>
          <p:nvPr/>
        </p:nvSpPr>
        <p:spPr>
          <a:xfrm>
            <a:off x="9932542" y="5132531"/>
            <a:ext cx="2178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b="1" dirty="0">
                <a:solidFill>
                  <a:schemeClr val="tx2">
                    <a:lumMod val="75000"/>
                  </a:schemeClr>
                </a:solidFill>
              </a:rPr>
              <a:t>CENTRO HISTÓRICO</a:t>
            </a:r>
            <a:endParaRPr lang="es-ES" b="1" dirty="0">
              <a:solidFill>
                <a:schemeClr val="tx2">
                  <a:lumMod val="75000"/>
                </a:schemeClr>
              </a:solidFill>
              <a:cs typeface="Calibri"/>
            </a:endParaRPr>
          </a:p>
        </p:txBody>
      </p:sp>
      <p:sp>
        <p:nvSpPr>
          <p:cNvPr id="47" name="CuadroTexto 46">
            <a:extLst>
              <a:ext uri="{FF2B5EF4-FFF2-40B4-BE49-F238E27FC236}">
                <a16:creationId xmlns:a16="http://schemas.microsoft.com/office/drawing/2014/main" id="{59A90D66-C240-4FBD-A326-96468E84F73A}"/>
              </a:ext>
            </a:extLst>
          </p:cNvPr>
          <p:cNvSpPr txBox="1"/>
          <p:nvPr/>
        </p:nvSpPr>
        <p:spPr>
          <a:xfrm>
            <a:off x="-147459" y="2147542"/>
            <a:ext cx="21787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400" b="1" dirty="0">
                <a:solidFill>
                  <a:schemeClr val="accent6"/>
                </a:solidFill>
                <a:cs typeface="Calibri"/>
              </a:rPr>
              <a:t>REVITALIZACIÓN </a:t>
            </a:r>
            <a:endParaRPr lang="es-ES" dirty="0">
              <a:solidFill>
                <a:schemeClr val="accent6"/>
              </a:solidFill>
              <a:cs typeface="Calibri"/>
            </a:endParaRPr>
          </a:p>
          <a:p>
            <a:pPr algn="ctr"/>
            <a:r>
              <a:rPr lang="es-ES" sz="1400" b="1" dirty="0">
                <a:solidFill>
                  <a:schemeClr val="accent6"/>
                </a:solidFill>
                <a:cs typeface="Calibri"/>
              </a:rPr>
              <a:t>URBANA Y AMBIENTAL</a:t>
            </a:r>
            <a:endParaRPr lang="es-ES" dirty="0">
              <a:solidFill>
                <a:schemeClr val="accent6"/>
              </a:solidFill>
              <a:cs typeface="Calibri"/>
            </a:endParaRPr>
          </a:p>
        </p:txBody>
      </p:sp>
      <p:sp>
        <p:nvSpPr>
          <p:cNvPr id="48" name="CuadroTexto 47">
            <a:extLst>
              <a:ext uri="{FF2B5EF4-FFF2-40B4-BE49-F238E27FC236}">
                <a16:creationId xmlns:a16="http://schemas.microsoft.com/office/drawing/2014/main" id="{4508D652-5249-44AF-9EED-48A2790D5D06}"/>
              </a:ext>
            </a:extLst>
          </p:cNvPr>
          <p:cNvSpPr txBox="1"/>
          <p:nvPr/>
        </p:nvSpPr>
        <p:spPr>
          <a:xfrm>
            <a:off x="366311" y="3647141"/>
            <a:ext cx="217875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400" b="1" dirty="0">
                <a:solidFill>
                  <a:srgbClr val="ED7D31"/>
                </a:solidFill>
                <a:cs typeface="Calibri"/>
              </a:rPr>
              <a:t>NODO DE EQUIPAMIENTOS PARA REFORZAR COMUNIDAD</a:t>
            </a:r>
          </a:p>
        </p:txBody>
      </p:sp>
      <p:sp>
        <p:nvSpPr>
          <p:cNvPr id="49" name="CuadroTexto 48">
            <a:extLst>
              <a:ext uri="{FF2B5EF4-FFF2-40B4-BE49-F238E27FC236}">
                <a16:creationId xmlns:a16="http://schemas.microsoft.com/office/drawing/2014/main" id="{05F5CFCC-1909-45B2-B685-9BB967C58868}"/>
              </a:ext>
            </a:extLst>
          </p:cNvPr>
          <p:cNvSpPr txBox="1"/>
          <p:nvPr/>
        </p:nvSpPr>
        <p:spPr>
          <a:xfrm>
            <a:off x="7080442" y="6467819"/>
            <a:ext cx="21787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400" b="1" dirty="0">
                <a:solidFill>
                  <a:srgbClr val="7030A0"/>
                </a:solidFill>
                <a:cs typeface="Calibri"/>
              </a:rPr>
              <a:t>SALUD</a:t>
            </a:r>
            <a:endParaRPr lang="es-ES" dirty="0">
              <a:solidFill>
                <a:srgbClr val="7030A0"/>
              </a:solidFill>
            </a:endParaRPr>
          </a:p>
        </p:txBody>
      </p:sp>
      <p:sp>
        <p:nvSpPr>
          <p:cNvPr id="50" name="CuadroTexto 49">
            <a:extLst>
              <a:ext uri="{FF2B5EF4-FFF2-40B4-BE49-F238E27FC236}">
                <a16:creationId xmlns:a16="http://schemas.microsoft.com/office/drawing/2014/main" id="{0D40ED04-0A8D-4E5E-B30E-78B3A7BD4DB3}"/>
              </a:ext>
            </a:extLst>
          </p:cNvPr>
          <p:cNvSpPr txBox="1"/>
          <p:nvPr/>
        </p:nvSpPr>
        <p:spPr>
          <a:xfrm>
            <a:off x="1102334" y="4573664"/>
            <a:ext cx="21787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400" b="1">
                <a:solidFill>
                  <a:schemeClr val="accent6"/>
                </a:solidFill>
                <a:ea typeface="+mn-lt"/>
                <a:cs typeface="+mn-lt"/>
              </a:rPr>
              <a:t>REVITALIZACIÓN </a:t>
            </a:r>
            <a:endParaRPr lang="es-ES" sz="1400">
              <a:ea typeface="+mn-lt"/>
              <a:cs typeface="+mn-lt"/>
            </a:endParaRPr>
          </a:p>
          <a:p>
            <a:pPr algn="ctr"/>
            <a:r>
              <a:rPr lang="es-ES" sz="1400" b="1">
                <a:solidFill>
                  <a:schemeClr val="accent6"/>
                </a:solidFill>
                <a:ea typeface="+mn-lt"/>
                <a:cs typeface="+mn-lt"/>
              </a:rPr>
              <a:t>URBANA Y AMBIENTAL</a:t>
            </a:r>
            <a:endParaRPr lang="es-ES">
              <a:solidFill>
                <a:schemeClr val="accent6"/>
              </a:solidFill>
              <a:ea typeface="+mn-lt"/>
              <a:cs typeface="+mn-lt"/>
            </a:endParaRPr>
          </a:p>
        </p:txBody>
      </p:sp>
      <p:sp>
        <p:nvSpPr>
          <p:cNvPr id="51" name="CuadroTexto 50">
            <a:extLst>
              <a:ext uri="{FF2B5EF4-FFF2-40B4-BE49-F238E27FC236}">
                <a16:creationId xmlns:a16="http://schemas.microsoft.com/office/drawing/2014/main" id="{3E4401D9-0568-4991-8CC8-210AD8D8ACF9}"/>
              </a:ext>
            </a:extLst>
          </p:cNvPr>
          <p:cNvSpPr txBox="1"/>
          <p:nvPr/>
        </p:nvSpPr>
        <p:spPr>
          <a:xfrm>
            <a:off x="9259198" y="5889846"/>
            <a:ext cx="21787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400" b="1">
                <a:solidFill>
                  <a:schemeClr val="accent6"/>
                </a:solidFill>
                <a:ea typeface="+mn-lt"/>
                <a:cs typeface="+mn-lt"/>
              </a:rPr>
              <a:t>REVITALIZACIÓN </a:t>
            </a:r>
            <a:endParaRPr lang="es-ES" sz="1400">
              <a:ea typeface="+mn-lt"/>
              <a:cs typeface="+mn-lt"/>
            </a:endParaRPr>
          </a:p>
          <a:p>
            <a:pPr algn="ctr"/>
            <a:r>
              <a:rPr lang="es-ES" sz="1400" b="1">
                <a:solidFill>
                  <a:schemeClr val="accent6"/>
                </a:solidFill>
                <a:ea typeface="+mn-lt"/>
                <a:cs typeface="+mn-lt"/>
              </a:rPr>
              <a:t>URBANA Y AMBIENTAL</a:t>
            </a:r>
            <a:endParaRPr lang="es-ES">
              <a:solidFill>
                <a:schemeClr val="accent6"/>
              </a:solidFill>
              <a:ea typeface="+mn-lt"/>
              <a:cs typeface="+mn-lt"/>
            </a:endParaRPr>
          </a:p>
        </p:txBody>
      </p:sp>
      <p:sp>
        <p:nvSpPr>
          <p:cNvPr id="52" name="CuadroTexto 51">
            <a:extLst>
              <a:ext uri="{FF2B5EF4-FFF2-40B4-BE49-F238E27FC236}">
                <a16:creationId xmlns:a16="http://schemas.microsoft.com/office/drawing/2014/main" id="{119E25CD-B459-4BEC-BC17-FA08A24470CB}"/>
              </a:ext>
            </a:extLst>
          </p:cNvPr>
          <p:cNvSpPr txBox="1"/>
          <p:nvPr/>
        </p:nvSpPr>
        <p:spPr>
          <a:xfrm>
            <a:off x="5336629" y="3647141"/>
            <a:ext cx="240389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400" b="1">
                <a:solidFill>
                  <a:srgbClr val="ED7D31"/>
                </a:solidFill>
                <a:ea typeface="+mn-lt"/>
                <a:cs typeface="+mn-lt"/>
              </a:rPr>
              <a:t>NODO DE EQUIPAMIENTOS PARA REFORZAR </a:t>
            </a:r>
            <a:endParaRPr lang="es-ES">
              <a:solidFill>
                <a:srgbClr val="000000"/>
              </a:solidFill>
              <a:ea typeface="+mn-lt"/>
              <a:cs typeface="+mn-lt"/>
            </a:endParaRPr>
          </a:p>
          <a:p>
            <a:pPr algn="ctr"/>
            <a:r>
              <a:rPr lang="es-ES" sz="1400" b="1">
                <a:solidFill>
                  <a:srgbClr val="ED7D31"/>
                </a:solidFill>
                <a:ea typeface="+mn-lt"/>
                <a:cs typeface="+mn-lt"/>
              </a:rPr>
              <a:t>COMUNIDAD</a:t>
            </a:r>
            <a:endParaRPr lang="es-ES">
              <a:cs typeface="Calibri"/>
            </a:endParaRPr>
          </a:p>
        </p:txBody>
      </p:sp>
      <p:sp>
        <p:nvSpPr>
          <p:cNvPr id="53" name="CuadroTexto 52">
            <a:extLst>
              <a:ext uri="{FF2B5EF4-FFF2-40B4-BE49-F238E27FC236}">
                <a16:creationId xmlns:a16="http://schemas.microsoft.com/office/drawing/2014/main" id="{9F1BFEC6-43D7-4BC0-9E20-03DDEA26CB24}"/>
              </a:ext>
            </a:extLst>
          </p:cNvPr>
          <p:cNvSpPr txBox="1"/>
          <p:nvPr/>
        </p:nvSpPr>
        <p:spPr>
          <a:xfrm>
            <a:off x="4359819" y="5559139"/>
            <a:ext cx="21787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400" b="1" dirty="0">
                <a:solidFill>
                  <a:schemeClr val="accent6"/>
                </a:solidFill>
                <a:ea typeface="+mn-lt"/>
                <a:cs typeface="+mn-lt"/>
              </a:rPr>
              <a:t>REVITALIZACIÓN </a:t>
            </a:r>
            <a:endParaRPr lang="es-ES" sz="1400" dirty="0">
              <a:ea typeface="+mn-lt"/>
              <a:cs typeface="+mn-lt"/>
            </a:endParaRPr>
          </a:p>
          <a:p>
            <a:pPr algn="ctr"/>
            <a:r>
              <a:rPr lang="es-ES" sz="1400" b="1" dirty="0">
                <a:solidFill>
                  <a:schemeClr val="accent6"/>
                </a:solidFill>
                <a:ea typeface="+mn-lt"/>
                <a:cs typeface="+mn-lt"/>
              </a:rPr>
              <a:t>URBANA Y AMBIENTAL</a:t>
            </a:r>
            <a:endParaRPr lang="es-ES" dirty="0">
              <a:solidFill>
                <a:schemeClr val="accent6"/>
              </a:solidFill>
              <a:ea typeface="+mn-lt"/>
              <a:cs typeface="+mn-lt"/>
            </a:endParaRPr>
          </a:p>
        </p:txBody>
      </p:sp>
      <p:sp>
        <p:nvSpPr>
          <p:cNvPr id="54" name="CuadroTexto 53">
            <a:extLst>
              <a:ext uri="{FF2B5EF4-FFF2-40B4-BE49-F238E27FC236}">
                <a16:creationId xmlns:a16="http://schemas.microsoft.com/office/drawing/2014/main" id="{5FA02982-489B-4CC2-AA87-413B6693A5F5}"/>
              </a:ext>
            </a:extLst>
          </p:cNvPr>
          <p:cNvSpPr txBox="1"/>
          <p:nvPr/>
        </p:nvSpPr>
        <p:spPr>
          <a:xfrm>
            <a:off x="8098879" y="2997708"/>
            <a:ext cx="21787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400" b="1">
                <a:solidFill>
                  <a:srgbClr val="00B0F0"/>
                </a:solidFill>
                <a:cs typeface="Calibri"/>
              </a:rPr>
              <a:t>UNIVERSIDADES</a:t>
            </a:r>
          </a:p>
        </p:txBody>
      </p:sp>
      <p:sp>
        <p:nvSpPr>
          <p:cNvPr id="55" name="CuadroTexto 54">
            <a:extLst>
              <a:ext uri="{FF2B5EF4-FFF2-40B4-BE49-F238E27FC236}">
                <a16:creationId xmlns:a16="http://schemas.microsoft.com/office/drawing/2014/main" id="{ABA6A560-F307-454A-AFB3-B58578DC8FC1}"/>
              </a:ext>
            </a:extLst>
          </p:cNvPr>
          <p:cNvSpPr txBox="1"/>
          <p:nvPr/>
        </p:nvSpPr>
        <p:spPr>
          <a:xfrm>
            <a:off x="8308942" y="1570557"/>
            <a:ext cx="21787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400" b="1" dirty="0">
                <a:solidFill>
                  <a:schemeClr val="accent6"/>
                </a:solidFill>
                <a:ea typeface="+mn-lt"/>
                <a:cs typeface="+mn-lt"/>
              </a:rPr>
              <a:t>REVITALIZACIÓN </a:t>
            </a:r>
            <a:endParaRPr lang="es-ES" sz="1400" dirty="0">
              <a:ea typeface="+mn-lt"/>
              <a:cs typeface="+mn-lt"/>
            </a:endParaRPr>
          </a:p>
          <a:p>
            <a:pPr algn="ctr"/>
            <a:r>
              <a:rPr lang="es-ES" sz="1400" b="1" dirty="0">
                <a:solidFill>
                  <a:schemeClr val="accent6"/>
                </a:solidFill>
                <a:ea typeface="+mn-lt"/>
                <a:cs typeface="+mn-lt"/>
              </a:rPr>
              <a:t>URBANA Y AMBIENTAL</a:t>
            </a:r>
            <a:r>
              <a:rPr lang="es-ES" sz="1400" b="1" dirty="0">
                <a:solidFill>
                  <a:schemeClr val="accent6"/>
                </a:solidFill>
                <a:cs typeface="Calibri"/>
              </a:rPr>
              <a:t>L</a:t>
            </a:r>
            <a:endParaRPr lang="es-ES" dirty="0">
              <a:cs typeface="Calibri"/>
            </a:endParaRPr>
          </a:p>
        </p:txBody>
      </p:sp>
      <p:sp>
        <p:nvSpPr>
          <p:cNvPr id="56" name="CuadroTexto 55">
            <a:extLst>
              <a:ext uri="{FF2B5EF4-FFF2-40B4-BE49-F238E27FC236}">
                <a16:creationId xmlns:a16="http://schemas.microsoft.com/office/drawing/2014/main" id="{67EE45BA-91D2-40B8-8075-1B968A6EAD6B}"/>
              </a:ext>
            </a:extLst>
          </p:cNvPr>
          <p:cNvSpPr txBox="1"/>
          <p:nvPr/>
        </p:nvSpPr>
        <p:spPr>
          <a:xfrm>
            <a:off x="3422970" y="4842094"/>
            <a:ext cx="21787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400" b="1">
                <a:solidFill>
                  <a:schemeClr val="accent6"/>
                </a:solidFill>
                <a:ea typeface="+mn-lt"/>
                <a:cs typeface="+mn-lt"/>
              </a:rPr>
              <a:t>REVITALIZACIÓN </a:t>
            </a:r>
            <a:endParaRPr lang="es-ES" sz="1400">
              <a:ea typeface="+mn-lt"/>
              <a:cs typeface="+mn-lt"/>
            </a:endParaRPr>
          </a:p>
          <a:p>
            <a:pPr algn="ctr"/>
            <a:r>
              <a:rPr lang="es-ES" sz="1400" b="1">
                <a:solidFill>
                  <a:schemeClr val="accent6"/>
                </a:solidFill>
                <a:ea typeface="+mn-lt"/>
                <a:cs typeface="+mn-lt"/>
              </a:rPr>
              <a:t>URBANA Y AMBIENTAL</a:t>
            </a:r>
            <a:endParaRPr lang="es-ES">
              <a:solidFill>
                <a:schemeClr val="accent6"/>
              </a:solidFill>
              <a:ea typeface="+mn-lt"/>
              <a:cs typeface="+mn-lt"/>
            </a:endParaRPr>
          </a:p>
        </p:txBody>
      </p:sp>
    </p:spTree>
    <p:extLst>
      <p:ext uri="{BB962C8B-B14F-4D97-AF65-F5344CB8AC3E}">
        <p14:creationId xmlns:p14="http://schemas.microsoft.com/office/powerpoint/2010/main" val="3268499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señal&#10;&#10;Descripción generada con confianza muy alta">
            <a:extLst>
              <a:ext uri="{FF2B5EF4-FFF2-40B4-BE49-F238E27FC236}">
                <a16:creationId xmlns:a16="http://schemas.microsoft.com/office/drawing/2014/main" id="{D6BF6433-F953-4572-B3AC-89D11AFA5C70}"/>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9043" r="34284"/>
          <a:stretch/>
        </p:blipFill>
        <p:spPr>
          <a:xfrm>
            <a:off x="3779743" y="948913"/>
            <a:ext cx="4632514" cy="4594413"/>
          </a:xfrm>
          <a:prstGeom prst="rect">
            <a:avLst/>
          </a:prstGeom>
        </p:spPr>
      </p:pic>
      <p:sp>
        <p:nvSpPr>
          <p:cNvPr id="4" name="Rectángulo 8">
            <a:extLst>
              <a:ext uri="{FF2B5EF4-FFF2-40B4-BE49-F238E27FC236}">
                <a16:creationId xmlns:a16="http://schemas.microsoft.com/office/drawing/2014/main" id="{A3BBDDFC-87D0-4DC6-84C2-9FD077F0B076}"/>
              </a:ext>
            </a:extLst>
          </p:cNvPr>
          <p:cNvSpPr/>
          <p:nvPr/>
        </p:nvSpPr>
        <p:spPr>
          <a:xfrm>
            <a:off x="0" y="149322"/>
            <a:ext cx="12191999" cy="1330036"/>
          </a:xfrm>
          <a:prstGeom prst="rect">
            <a:avLst/>
          </a:prstGeom>
          <a:solidFill>
            <a:srgbClr val="A9B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28B473"/>
              </a:solidFill>
            </a:endParaRPr>
          </a:p>
        </p:txBody>
      </p:sp>
      <p:sp>
        <p:nvSpPr>
          <p:cNvPr id="5" name="Título 1">
            <a:extLst>
              <a:ext uri="{FF2B5EF4-FFF2-40B4-BE49-F238E27FC236}">
                <a16:creationId xmlns:a16="http://schemas.microsoft.com/office/drawing/2014/main" id="{18557654-F136-4CCD-8162-81D67176E53F}"/>
              </a:ext>
            </a:extLst>
          </p:cNvPr>
          <p:cNvSpPr>
            <a:spLocks noGrp="1"/>
          </p:cNvSpPr>
          <p:nvPr>
            <p:ph type="title"/>
          </p:nvPr>
        </p:nvSpPr>
        <p:spPr>
          <a:xfrm>
            <a:off x="0" y="173895"/>
            <a:ext cx="11686901" cy="1280890"/>
          </a:xfrm>
        </p:spPr>
        <p:txBody>
          <a:bodyPr>
            <a:noAutofit/>
          </a:bodyPr>
          <a:lstStyle/>
          <a:p>
            <a:pPr algn="ctr"/>
            <a:r>
              <a:rPr lang="es-ES" sz="2800" b="1" dirty="0">
                <a:solidFill>
                  <a:schemeClr val="accent6">
                    <a:lumMod val="50000"/>
                  </a:schemeClr>
                </a:solidFill>
                <a:latin typeface="+mn-lt"/>
              </a:rPr>
              <a:t>UMV - A</a:t>
            </a:r>
            <a:r>
              <a:rPr lang="es-CO" sz="2800" b="1" dirty="0">
                <a:solidFill>
                  <a:schemeClr val="accent6">
                    <a:lumMod val="50000"/>
                  </a:schemeClr>
                </a:solidFill>
                <a:latin typeface="+mn-lt"/>
              </a:rPr>
              <a:t>PORTES AL DOCUMENTO DE DIAGNÓSTICO DE MOVILIDAD DEL PROYECTO - - POT</a:t>
            </a:r>
          </a:p>
        </p:txBody>
      </p:sp>
      <p:sp>
        <p:nvSpPr>
          <p:cNvPr id="6" name="CuadroTexto 5">
            <a:extLst>
              <a:ext uri="{FF2B5EF4-FFF2-40B4-BE49-F238E27FC236}">
                <a16:creationId xmlns:a16="http://schemas.microsoft.com/office/drawing/2014/main" id="{EDA0FEFC-2142-48E5-9BCF-855101C8F587}"/>
              </a:ext>
            </a:extLst>
          </p:cNvPr>
          <p:cNvSpPr txBox="1"/>
          <p:nvPr/>
        </p:nvSpPr>
        <p:spPr>
          <a:xfrm>
            <a:off x="152400" y="1616913"/>
            <a:ext cx="11226800" cy="3788858"/>
          </a:xfrm>
          <a:prstGeom prst="rect">
            <a:avLst/>
          </a:prstGeom>
          <a:noFill/>
        </p:spPr>
        <p:txBody>
          <a:bodyPr wrap="square" rtlCol="0">
            <a:spAutoFit/>
          </a:bodyPr>
          <a:lstStyle/>
          <a:p>
            <a:pPr marL="285750" indent="-285750">
              <a:lnSpc>
                <a:spcPct val="150000"/>
              </a:lnSpc>
              <a:buClr>
                <a:schemeClr val="accent6"/>
              </a:buClr>
              <a:buFont typeface="Wingdings" panose="05000000000000000000" pitchFamily="2" charset="2"/>
              <a:buChar char="§"/>
            </a:pPr>
            <a:r>
              <a:rPr lang="es-ES" dirty="0"/>
              <a:t>Se deben dejar claras las competencias sobre la conservación de la malla vial intermedia, rural, local y ciclorrutas. Se podría partir de la propuesta de la administración pasada:</a:t>
            </a:r>
          </a:p>
          <a:p>
            <a:pPr marL="285750" indent="-285750">
              <a:lnSpc>
                <a:spcPct val="150000"/>
              </a:lnSpc>
              <a:buClr>
                <a:schemeClr val="accent6"/>
              </a:buClr>
              <a:buFont typeface="Wingdings" panose="05000000000000000000" pitchFamily="2" charset="2"/>
              <a:buChar char="§"/>
            </a:pPr>
            <a:endParaRPr lang="es-ES" dirty="0"/>
          </a:p>
          <a:p>
            <a:pPr marL="285750" indent="-285750">
              <a:lnSpc>
                <a:spcPct val="150000"/>
              </a:lnSpc>
              <a:buClr>
                <a:schemeClr val="accent6"/>
              </a:buClr>
              <a:buFont typeface="Wingdings" panose="05000000000000000000" pitchFamily="2" charset="2"/>
              <a:buChar char="§"/>
            </a:pPr>
            <a:endParaRPr lang="es-ES" dirty="0"/>
          </a:p>
          <a:p>
            <a:pPr marL="285750" indent="-285750">
              <a:lnSpc>
                <a:spcPct val="150000"/>
              </a:lnSpc>
              <a:buClr>
                <a:schemeClr val="accent6"/>
              </a:buClr>
              <a:buFont typeface="Wingdings" panose="05000000000000000000" pitchFamily="2" charset="2"/>
              <a:buChar char="§"/>
            </a:pPr>
            <a:endParaRPr lang="es-ES" dirty="0"/>
          </a:p>
          <a:p>
            <a:pPr marL="285750" indent="-285750">
              <a:lnSpc>
                <a:spcPct val="150000"/>
              </a:lnSpc>
              <a:buClr>
                <a:schemeClr val="accent6"/>
              </a:buClr>
              <a:buFont typeface="Wingdings" panose="05000000000000000000" pitchFamily="2" charset="2"/>
              <a:buChar char="§"/>
            </a:pPr>
            <a:endParaRPr lang="es-ES" dirty="0"/>
          </a:p>
          <a:p>
            <a:pPr marL="285750" indent="-285750">
              <a:lnSpc>
                <a:spcPct val="150000"/>
              </a:lnSpc>
              <a:buClr>
                <a:schemeClr val="accent6"/>
              </a:buClr>
              <a:buFont typeface="Wingdings" panose="05000000000000000000" pitchFamily="2" charset="2"/>
              <a:buChar char="§"/>
            </a:pPr>
            <a:endParaRPr lang="es-ES" dirty="0"/>
          </a:p>
          <a:p>
            <a:pPr marL="285750" indent="-285750">
              <a:lnSpc>
                <a:spcPct val="150000"/>
              </a:lnSpc>
              <a:buClr>
                <a:schemeClr val="accent6"/>
              </a:buClr>
              <a:buFont typeface="Wingdings" panose="05000000000000000000" pitchFamily="2" charset="2"/>
              <a:buChar char="§"/>
            </a:pPr>
            <a:endParaRPr lang="es-ES" dirty="0"/>
          </a:p>
          <a:p>
            <a:pPr marL="285750" indent="-285750">
              <a:lnSpc>
                <a:spcPct val="150000"/>
              </a:lnSpc>
              <a:buClr>
                <a:schemeClr val="accent6"/>
              </a:buClr>
              <a:buFont typeface="Wingdings" panose="05000000000000000000" pitchFamily="2" charset="2"/>
              <a:buChar char="§"/>
            </a:pPr>
            <a:endParaRPr lang="es-CO" dirty="0"/>
          </a:p>
        </p:txBody>
      </p:sp>
      <p:pic>
        <p:nvPicPr>
          <p:cNvPr id="7" name="Imagen 6">
            <a:extLst>
              <a:ext uri="{FF2B5EF4-FFF2-40B4-BE49-F238E27FC236}">
                <a16:creationId xmlns:a16="http://schemas.microsoft.com/office/drawing/2014/main" id="{E0F48A5E-BDD3-49D4-B48C-3B4A604B17D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2382" y="2456597"/>
            <a:ext cx="5850339" cy="4007893"/>
          </a:xfrm>
          <a:prstGeom prst="rect">
            <a:avLst/>
          </a:prstGeom>
          <a:noFill/>
          <a:ln>
            <a:noFill/>
          </a:ln>
        </p:spPr>
      </p:pic>
    </p:spTree>
    <p:extLst>
      <p:ext uri="{BB962C8B-B14F-4D97-AF65-F5344CB8AC3E}">
        <p14:creationId xmlns:p14="http://schemas.microsoft.com/office/powerpoint/2010/main" val="1512598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señal&#10;&#10;Descripción generada con confianza muy alta">
            <a:extLst>
              <a:ext uri="{FF2B5EF4-FFF2-40B4-BE49-F238E27FC236}">
                <a16:creationId xmlns:a16="http://schemas.microsoft.com/office/drawing/2014/main" id="{D6BF6433-F953-4572-B3AC-89D11AFA5C70}"/>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9043" r="34284"/>
          <a:stretch/>
        </p:blipFill>
        <p:spPr>
          <a:xfrm>
            <a:off x="3779743" y="948913"/>
            <a:ext cx="4632514" cy="4594413"/>
          </a:xfrm>
          <a:prstGeom prst="rect">
            <a:avLst/>
          </a:prstGeom>
        </p:spPr>
      </p:pic>
      <p:sp>
        <p:nvSpPr>
          <p:cNvPr id="4" name="Rectángulo 8">
            <a:extLst>
              <a:ext uri="{FF2B5EF4-FFF2-40B4-BE49-F238E27FC236}">
                <a16:creationId xmlns:a16="http://schemas.microsoft.com/office/drawing/2014/main" id="{A3BBDDFC-87D0-4DC6-84C2-9FD077F0B076}"/>
              </a:ext>
            </a:extLst>
          </p:cNvPr>
          <p:cNvSpPr/>
          <p:nvPr/>
        </p:nvSpPr>
        <p:spPr>
          <a:xfrm>
            <a:off x="0" y="149322"/>
            <a:ext cx="12191999" cy="1330036"/>
          </a:xfrm>
          <a:prstGeom prst="rect">
            <a:avLst/>
          </a:prstGeom>
          <a:solidFill>
            <a:srgbClr val="A9B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28B473"/>
              </a:solidFill>
            </a:endParaRPr>
          </a:p>
        </p:txBody>
      </p:sp>
      <p:sp>
        <p:nvSpPr>
          <p:cNvPr id="5" name="Título 1">
            <a:extLst>
              <a:ext uri="{FF2B5EF4-FFF2-40B4-BE49-F238E27FC236}">
                <a16:creationId xmlns:a16="http://schemas.microsoft.com/office/drawing/2014/main" id="{18557654-F136-4CCD-8162-81D67176E53F}"/>
              </a:ext>
            </a:extLst>
          </p:cNvPr>
          <p:cNvSpPr>
            <a:spLocks noGrp="1"/>
          </p:cNvSpPr>
          <p:nvPr>
            <p:ph type="title"/>
          </p:nvPr>
        </p:nvSpPr>
        <p:spPr>
          <a:xfrm>
            <a:off x="0" y="173895"/>
            <a:ext cx="11686901" cy="1280890"/>
          </a:xfrm>
        </p:spPr>
        <p:txBody>
          <a:bodyPr>
            <a:noAutofit/>
          </a:bodyPr>
          <a:lstStyle/>
          <a:p>
            <a:pPr algn="ctr"/>
            <a:r>
              <a:rPr lang="es-ES" sz="2800" b="1" dirty="0">
                <a:solidFill>
                  <a:schemeClr val="accent6">
                    <a:lumMod val="50000"/>
                  </a:schemeClr>
                </a:solidFill>
                <a:latin typeface="+mn-lt"/>
              </a:rPr>
              <a:t>UMV-A</a:t>
            </a:r>
            <a:r>
              <a:rPr lang="es-CO" sz="2800" b="1" dirty="0">
                <a:solidFill>
                  <a:schemeClr val="accent6">
                    <a:lumMod val="50000"/>
                  </a:schemeClr>
                </a:solidFill>
                <a:latin typeface="+mn-lt"/>
              </a:rPr>
              <a:t>PORTES AL DOCUMENTO DE DIAGNÓSTICO DE MOVILIDAD DEL PROYECTO - - POT</a:t>
            </a:r>
          </a:p>
        </p:txBody>
      </p:sp>
      <p:sp>
        <p:nvSpPr>
          <p:cNvPr id="6" name="CuadroTexto 5">
            <a:extLst>
              <a:ext uri="{FF2B5EF4-FFF2-40B4-BE49-F238E27FC236}">
                <a16:creationId xmlns:a16="http://schemas.microsoft.com/office/drawing/2014/main" id="{EDA0FEFC-2142-48E5-9BCF-855101C8F587}"/>
              </a:ext>
            </a:extLst>
          </p:cNvPr>
          <p:cNvSpPr txBox="1"/>
          <p:nvPr/>
        </p:nvSpPr>
        <p:spPr>
          <a:xfrm>
            <a:off x="982133" y="1811867"/>
            <a:ext cx="10989734" cy="4204356"/>
          </a:xfrm>
          <a:prstGeom prst="rect">
            <a:avLst/>
          </a:prstGeom>
          <a:noFill/>
        </p:spPr>
        <p:txBody>
          <a:bodyPr wrap="square" rtlCol="0">
            <a:spAutoFit/>
          </a:bodyPr>
          <a:lstStyle/>
          <a:p>
            <a:pPr marL="285750" indent="-285750">
              <a:lnSpc>
                <a:spcPct val="150000"/>
              </a:lnSpc>
              <a:buClr>
                <a:schemeClr val="accent6"/>
              </a:buClr>
              <a:buFont typeface="Wingdings" panose="05000000000000000000" pitchFamily="2" charset="2"/>
              <a:buChar char="§"/>
            </a:pPr>
            <a:r>
              <a:rPr lang="es-ES" dirty="0"/>
              <a:t>Se debería generar </a:t>
            </a:r>
            <a:r>
              <a:rPr lang="es-ES" b="1" dirty="0"/>
              <a:t>una política de conservación de la infraestructura vial </a:t>
            </a:r>
            <a:r>
              <a:rPr lang="es-ES" dirty="0"/>
              <a:t>que sirva de base para un plan maestro de conservación vial, incluyendo a la UMV que no estuvo contemplada en el POT de 2004 y teniendo en cuenta los ciclos de ajuste cuatrienales de los planes de desarrollo de la ciudad.</a:t>
            </a:r>
          </a:p>
          <a:p>
            <a:pPr marL="285750" indent="-285750">
              <a:lnSpc>
                <a:spcPct val="150000"/>
              </a:lnSpc>
              <a:buClr>
                <a:schemeClr val="accent6"/>
              </a:buClr>
              <a:buFont typeface="Wingdings" panose="05000000000000000000" pitchFamily="2" charset="2"/>
              <a:buChar char="§"/>
            </a:pPr>
            <a:endParaRPr lang="es-ES" dirty="0"/>
          </a:p>
          <a:p>
            <a:pPr marL="285750" indent="-285750">
              <a:lnSpc>
                <a:spcPct val="150000"/>
              </a:lnSpc>
              <a:buClr>
                <a:schemeClr val="accent6"/>
              </a:buClr>
              <a:buFont typeface="Wingdings" panose="05000000000000000000" pitchFamily="2" charset="2"/>
              <a:buChar char="§"/>
            </a:pPr>
            <a:r>
              <a:rPr lang="es-ES" dirty="0"/>
              <a:t>Es necesario que se hable de la generación de </a:t>
            </a:r>
            <a:r>
              <a:rPr lang="es-ES" b="1" dirty="0"/>
              <a:t>nuevas fuentes de recursos para la conservación </a:t>
            </a:r>
            <a:r>
              <a:rPr lang="es-ES" dirty="0"/>
              <a:t>de la infraestructura vial de cara a la importancia de sistemas de movilidad alternativos y fuentes de energía ecológicas.</a:t>
            </a:r>
          </a:p>
          <a:p>
            <a:pPr>
              <a:lnSpc>
                <a:spcPct val="150000"/>
              </a:lnSpc>
              <a:buClr>
                <a:schemeClr val="accent6"/>
              </a:buClr>
            </a:pPr>
            <a:endParaRPr lang="es-ES" dirty="0"/>
          </a:p>
          <a:p>
            <a:pPr marL="285750" indent="-285750">
              <a:lnSpc>
                <a:spcPct val="150000"/>
              </a:lnSpc>
              <a:buClr>
                <a:schemeClr val="accent6"/>
              </a:buClr>
              <a:buFont typeface="Wingdings" panose="05000000000000000000" pitchFamily="2" charset="2"/>
              <a:buChar char="§"/>
            </a:pPr>
            <a:r>
              <a:rPr lang="es-ES" dirty="0"/>
              <a:t>El espacio público debería tener mayor relevancia incluyendo el tema de la </a:t>
            </a:r>
            <a:r>
              <a:rPr lang="es-ES" b="1" dirty="0"/>
              <a:t>intervención de vías completas </a:t>
            </a:r>
            <a:r>
              <a:rPr lang="es-ES" dirty="0"/>
              <a:t>y la </a:t>
            </a:r>
            <a:r>
              <a:rPr lang="es-ES" b="1" dirty="0"/>
              <a:t>posibilidad de financiar con privados la conservación </a:t>
            </a:r>
            <a:r>
              <a:rPr lang="es-ES" dirty="0"/>
              <a:t>de éstas áreas.</a:t>
            </a:r>
          </a:p>
        </p:txBody>
      </p:sp>
    </p:spTree>
    <p:extLst>
      <p:ext uri="{BB962C8B-B14F-4D97-AF65-F5344CB8AC3E}">
        <p14:creationId xmlns:p14="http://schemas.microsoft.com/office/powerpoint/2010/main" val="2724085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Imagen que contiene señal&#10;&#10;Descripción generada con confianza muy alta">
            <a:extLst>
              <a:ext uri="{FF2B5EF4-FFF2-40B4-BE49-F238E27FC236}">
                <a16:creationId xmlns:a16="http://schemas.microsoft.com/office/drawing/2014/main" id="{CBE68F2B-3FD8-48AD-920C-514B78239BB6}"/>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9043" r="34284"/>
          <a:stretch/>
        </p:blipFill>
        <p:spPr>
          <a:xfrm>
            <a:off x="3779742" y="1041063"/>
            <a:ext cx="4632514" cy="4594413"/>
          </a:xfrm>
          <a:prstGeom prst="rect">
            <a:avLst/>
          </a:prstGeom>
        </p:spPr>
      </p:pic>
      <p:sp>
        <p:nvSpPr>
          <p:cNvPr id="6" name="Rectángulo 8">
            <a:extLst>
              <a:ext uri="{FF2B5EF4-FFF2-40B4-BE49-F238E27FC236}">
                <a16:creationId xmlns:a16="http://schemas.microsoft.com/office/drawing/2014/main" id="{89FB4B1E-4F41-408A-9CEB-A6BD4C6AE461}"/>
              </a:ext>
            </a:extLst>
          </p:cNvPr>
          <p:cNvSpPr/>
          <p:nvPr/>
        </p:nvSpPr>
        <p:spPr>
          <a:xfrm>
            <a:off x="0" y="149322"/>
            <a:ext cx="12191999" cy="1330036"/>
          </a:xfrm>
          <a:prstGeom prst="rect">
            <a:avLst/>
          </a:prstGeom>
          <a:solidFill>
            <a:srgbClr val="A9B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28B473"/>
              </a:solidFill>
            </a:endParaRPr>
          </a:p>
        </p:txBody>
      </p:sp>
      <p:sp>
        <p:nvSpPr>
          <p:cNvPr id="7" name="Título 1">
            <a:extLst>
              <a:ext uri="{FF2B5EF4-FFF2-40B4-BE49-F238E27FC236}">
                <a16:creationId xmlns:a16="http://schemas.microsoft.com/office/drawing/2014/main" id="{7EF75D58-2AA0-402A-8307-D0789119E429}"/>
              </a:ext>
            </a:extLst>
          </p:cNvPr>
          <p:cNvSpPr>
            <a:spLocks noGrp="1"/>
          </p:cNvSpPr>
          <p:nvPr>
            <p:ph type="title"/>
          </p:nvPr>
        </p:nvSpPr>
        <p:spPr>
          <a:xfrm>
            <a:off x="0" y="173895"/>
            <a:ext cx="11686901" cy="1280890"/>
          </a:xfrm>
        </p:spPr>
        <p:txBody>
          <a:bodyPr>
            <a:noAutofit/>
          </a:bodyPr>
          <a:lstStyle/>
          <a:p>
            <a:pPr algn="ctr"/>
            <a:r>
              <a:rPr lang="es-ES" sz="2800" b="1" dirty="0">
                <a:solidFill>
                  <a:schemeClr val="accent6">
                    <a:lumMod val="50000"/>
                  </a:schemeClr>
                </a:solidFill>
                <a:latin typeface="+mn-lt"/>
              </a:rPr>
              <a:t>UMV - A</a:t>
            </a:r>
            <a:r>
              <a:rPr lang="es-CO" sz="2800" b="1" dirty="0">
                <a:solidFill>
                  <a:schemeClr val="accent6">
                    <a:lumMod val="50000"/>
                  </a:schemeClr>
                </a:solidFill>
                <a:latin typeface="+mn-lt"/>
              </a:rPr>
              <a:t>PORTES AL DOCUMENTO DE DIAGNÓSTICO DE MOVILIDAD DEL PROYECTO - - POT</a:t>
            </a:r>
          </a:p>
        </p:txBody>
      </p:sp>
      <p:sp>
        <p:nvSpPr>
          <p:cNvPr id="2" name="Rectángulo 1">
            <a:extLst>
              <a:ext uri="{FF2B5EF4-FFF2-40B4-BE49-F238E27FC236}">
                <a16:creationId xmlns:a16="http://schemas.microsoft.com/office/drawing/2014/main" id="{C6E780D6-3118-48E8-8E45-4C476DA1A9DB}"/>
              </a:ext>
            </a:extLst>
          </p:cNvPr>
          <p:cNvSpPr/>
          <p:nvPr/>
        </p:nvSpPr>
        <p:spPr>
          <a:xfrm>
            <a:off x="491067" y="1859340"/>
            <a:ext cx="11057466" cy="2957861"/>
          </a:xfrm>
          <a:prstGeom prst="rect">
            <a:avLst/>
          </a:prstGeom>
        </p:spPr>
        <p:txBody>
          <a:bodyPr wrap="square">
            <a:spAutoFit/>
          </a:bodyPr>
          <a:lstStyle/>
          <a:p>
            <a:pPr marL="285750" indent="-285750">
              <a:lnSpc>
                <a:spcPct val="150000"/>
              </a:lnSpc>
              <a:buClr>
                <a:schemeClr val="accent6"/>
              </a:buClr>
              <a:buFont typeface="Wingdings" panose="05000000000000000000" pitchFamily="2" charset="2"/>
              <a:buChar char="§"/>
            </a:pPr>
            <a:endParaRPr lang="es-ES" dirty="0"/>
          </a:p>
          <a:p>
            <a:pPr marL="285750" indent="-285750">
              <a:lnSpc>
                <a:spcPct val="150000"/>
              </a:lnSpc>
              <a:buClr>
                <a:schemeClr val="accent6"/>
              </a:buClr>
              <a:buFont typeface="Wingdings" panose="05000000000000000000" pitchFamily="2" charset="2"/>
              <a:buChar char="§"/>
            </a:pPr>
            <a:r>
              <a:rPr lang="es-ES" dirty="0"/>
              <a:t>El tema de la </a:t>
            </a:r>
            <a:r>
              <a:rPr lang="es-ES" b="1" dirty="0"/>
              <a:t>cicloinfraestructura sobresale en el diagnóstico pero requiere que se definan las competencias para su conservación </a:t>
            </a:r>
            <a:r>
              <a:rPr lang="es-ES" dirty="0"/>
              <a:t>y se podría plantear el tema de una red de ciclorrutas también para el área rural.</a:t>
            </a:r>
          </a:p>
          <a:p>
            <a:pPr marL="285750" indent="-285750">
              <a:lnSpc>
                <a:spcPct val="150000"/>
              </a:lnSpc>
              <a:buClr>
                <a:schemeClr val="accent6"/>
              </a:buClr>
              <a:buFont typeface="Wingdings" panose="05000000000000000000" pitchFamily="2" charset="2"/>
              <a:buChar char="§"/>
            </a:pPr>
            <a:endParaRPr lang="es-ES" dirty="0"/>
          </a:p>
          <a:p>
            <a:pPr marL="285750" indent="-285750">
              <a:lnSpc>
                <a:spcPct val="150000"/>
              </a:lnSpc>
              <a:buClr>
                <a:schemeClr val="accent6"/>
              </a:buClr>
              <a:buFont typeface="Wingdings" panose="05000000000000000000" pitchFamily="2" charset="2"/>
              <a:buChar char="§"/>
            </a:pPr>
            <a:r>
              <a:rPr lang="es-ES" dirty="0"/>
              <a:t>Es muy relevante el tema de la </a:t>
            </a:r>
            <a:r>
              <a:rPr lang="es-ES" b="1" dirty="0"/>
              <a:t>construcción y conservación de la malla vial rural </a:t>
            </a:r>
            <a:r>
              <a:rPr lang="es-ES" dirty="0"/>
              <a:t>de la ciudad en el contexto del programa de </a:t>
            </a:r>
            <a:r>
              <a:rPr lang="es-ES" b="1" dirty="0"/>
              <a:t>Bogotá rural del PDD</a:t>
            </a:r>
            <a:r>
              <a:rPr lang="es-ES" dirty="0"/>
              <a:t>, la política de ruralidad del distrito y a la luz del diagnóstico de la </a:t>
            </a:r>
            <a:r>
              <a:rPr lang="es-ES" b="1" dirty="0"/>
              <a:t>malla vial rural que está en mal estado</a:t>
            </a:r>
            <a:r>
              <a:rPr lang="es-ES" dirty="0"/>
              <a:t> en su mayor parte.</a:t>
            </a:r>
          </a:p>
        </p:txBody>
      </p:sp>
    </p:spTree>
    <p:extLst>
      <p:ext uri="{BB962C8B-B14F-4D97-AF65-F5344CB8AC3E}">
        <p14:creationId xmlns:p14="http://schemas.microsoft.com/office/powerpoint/2010/main" val="3265984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0"/>
        <p:cNvGrpSpPr/>
        <p:nvPr/>
      </p:nvGrpSpPr>
      <p:grpSpPr>
        <a:xfrm>
          <a:off x="0" y="0"/>
          <a:ext cx="0" cy="0"/>
          <a:chOff x="0" y="0"/>
          <a:chExt cx="0" cy="0"/>
        </a:xfrm>
      </p:grpSpPr>
      <p:pic>
        <p:nvPicPr>
          <p:cNvPr id="3" name="Google Shape;237;p54"/>
          <p:cNvPicPr preferRelativeResize="0"/>
          <p:nvPr/>
        </p:nvPicPr>
        <p:blipFill rotWithShape="1">
          <a:blip r:embed="rId3">
            <a:alphaModFix/>
          </a:blip>
          <a:srcRect t="50788"/>
          <a:stretch/>
        </p:blipFill>
        <p:spPr>
          <a:xfrm>
            <a:off x="673032" y="2619898"/>
            <a:ext cx="4740580" cy="1034578"/>
          </a:xfrm>
          <a:prstGeom prst="rect">
            <a:avLst/>
          </a:prstGeom>
          <a:noFill/>
          <a:ln>
            <a:noFill/>
          </a:ln>
        </p:spPr>
      </p:pic>
      <p:sp>
        <p:nvSpPr>
          <p:cNvPr id="2" name="CuadroTexto 1"/>
          <p:cNvSpPr txBox="1"/>
          <p:nvPr/>
        </p:nvSpPr>
        <p:spPr>
          <a:xfrm>
            <a:off x="1891992" y="591016"/>
            <a:ext cx="4472699" cy="615553"/>
          </a:xfrm>
          <a:prstGeom prst="rect">
            <a:avLst/>
          </a:prstGeom>
          <a:noFill/>
          <a:ln>
            <a:noFill/>
          </a:ln>
        </p:spPr>
        <p:txBody>
          <a:bodyPr wrap="none" rtlCol="0">
            <a:spAutoFit/>
          </a:bodyPr>
          <a:lstStyle/>
          <a:p>
            <a:pPr>
              <a:buClr>
                <a:srgbClr val="000000"/>
              </a:buClr>
            </a:pPr>
            <a:r>
              <a:rPr lang="es-ES" sz="2000" b="1" kern="0" dirty="0">
                <a:solidFill>
                  <a:srgbClr val="0070C0"/>
                </a:solidFill>
                <a:latin typeface="Arial" panose="020B0604020202020204" pitchFamily="34" charset="0"/>
                <a:cs typeface="Arial" panose="020B0604020202020204" pitchFamily="34" charset="0"/>
                <a:sym typeface="Arial"/>
              </a:rPr>
              <a:t>TERMINAL DE TRANSPORTE S.A  </a:t>
            </a:r>
            <a:r>
              <a:rPr lang="es-ES" sz="1600" kern="0" dirty="0">
                <a:solidFill>
                  <a:srgbClr val="000000"/>
                </a:solidFill>
                <a:latin typeface="Calibri" panose="020F0502020204030204" pitchFamily="34" charset="0"/>
                <a:cs typeface="Calibri" panose="020F0502020204030204" pitchFamily="34" charset="0"/>
                <a:sym typeface="Arial"/>
              </a:rPr>
              <a:t>.</a:t>
            </a:r>
          </a:p>
          <a:p>
            <a:pPr>
              <a:buClr>
                <a:srgbClr val="000000"/>
              </a:buClr>
            </a:pPr>
            <a:r>
              <a:rPr lang="es-ES" sz="1400" kern="0" dirty="0">
                <a:solidFill>
                  <a:srgbClr val="000000"/>
                </a:solidFill>
                <a:latin typeface="Arial"/>
                <a:cs typeface="Arial"/>
                <a:sym typeface="Arial"/>
              </a:rPr>
              <a:t> </a:t>
            </a:r>
          </a:p>
        </p:txBody>
      </p:sp>
      <p:graphicFrame>
        <p:nvGraphicFramePr>
          <p:cNvPr id="5" name="Diagrama 4"/>
          <p:cNvGraphicFramePr>
            <a:graphicFrameLocks noChangeAspect="1"/>
          </p:cNvGraphicFramePr>
          <p:nvPr>
            <p:extLst>
              <p:ext uri="{D42A27DB-BD31-4B8C-83A1-F6EECF244321}">
                <p14:modId xmlns:p14="http://schemas.microsoft.com/office/powerpoint/2010/main" val="1518545270"/>
              </p:ext>
            </p:extLst>
          </p:nvPr>
        </p:nvGraphicFramePr>
        <p:xfrm>
          <a:off x="5286960" y="3712191"/>
          <a:ext cx="6363678" cy="1345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Imagen 5"/>
          <p:cNvPicPr>
            <a:picLocks noChangeAspect="1"/>
          </p:cNvPicPr>
          <p:nvPr/>
        </p:nvPicPr>
        <p:blipFill>
          <a:blip r:embed="rId9"/>
          <a:stretch>
            <a:fillRect/>
          </a:stretch>
        </p:blipFill>
        <p:spPr>
          <a:xfrm>
            <a:off x="5754807" y="2481679"/>
            <a:ext cx="5923856" cy="1302689"/>
          </a:xfrm>
          <a:prstGeom prst="rect">
            <a:avLst/>
          </a:prstGeom>
        </p:spPr>
      </p:pic>
      <p:grpSp>
        <p:nvGrpSpPr>
          <p:cNvPr id="13" name="Grupo 12"/>
          <p:cNvGrpSpPr/>
          <p:nvPr/>
        </p:nvGrpSpPr>
        <p:grpSpPr>
          <a:xfrm>
            <a:off x="590915" y="5171953"/>
            <a:ext cx="5699733" cy="1400961"/>
            <a:chOff x="367991" y="4897024"/>
            <a:chExt cx="4025592" cy="1675889"/>
          </a:xfrm>
        </p:grpSpPr>
        <p:pic>
          <p:nvPicPr>
            <p:cNvPr id="9" name="Imagen 8"/>
            <p:cNvPicPr>
              <a:picLocks noChangeAspect="1"/>
            </p:cNvPicPr>
            <p:nvPr/>
          </p:nvPicPr>
          <p:blipFill>
            <a:blip r:embed="rId10"/>
            <a:stretch>
              <a:fillRect/>
            </a:stretch>
          </p:blipFill>
          <p:spPr>
            <a:xfrm>
              <a:off x="2522944" y="5014111"/>
              <a:ext cx="1870639" cy="1441714"/>
            </a:xfrm>
            <a:prstGeom prst="rect">
              <a:avLst/>
            </a:prstGeom>
          </p:spPr>
        </p:pic>
        <p:pic>
          <p:nvPicPr>
            <p:cNvPr id="10" name="Imagen 9"/>
            <p:cNvPicPr>
              <a:picLocks noChangeAspect="1"/>
            </p:cNvPicPr>
            <p:nvPr/>
          </p:nvPicPr>
          <p:blipFill>
            <a:blip r:embed="rId11"/>
            <a:stretch>
              <a:fillRect/>
            </a:stretch>
          </p:blipFill>
          <p:spPr>
            <a:xfrm>
              <a:off x="367991" y="4897024"/>
              <a:ext cx="2088817" cy="1675889"/>
            </a:xfrm>
            <a:prstGeom prst="rect">
              <a:avLst/>
            </a:prstGeom>
          </p:spPr>
        </p:pic>
      </p:grpSp>
      <p:graphicFrame>
        <p:nvGraphicFramePr>
          <p:cNvPr id="7" name="Diagrama 6"/>
          <p:cNvGraphicFramePr/>
          <p:nvPr>
            <p:extLst>
              <p:ext uri="{D42A27DB-BD31-4B8C-83A1-F6EECF244321}">
                <p14:modId xmlns:p14="http://schemas.microsoft.com/office/powerpoint/2010/main" val="3225633465"/>
              </p:ext>
            </p:extLst>
          </p:nvPr>
        </p:nvGraphicFramePr>
        <p:xfrm>
          <a:off x="6488812" y="5217994"/>
          <a:ext cx="5232258" cy="155039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5" name="Diagrama 14"/>
          <p:cNvGraphicFramePr/>
          <p:nvPr>
            <p:extLst>
              <p:ext uri="{D42A27DB-BD31-4B8C-83A1-F6EECF244321}">
                <p14:modId xmlns:p14="http://schemas.microsoft.com/office/powerpoint/2010/main" val="2234127503"/>
              </p:ext>
            </p:extLst>
          </p:nvPr>
        </p:nvGraphicFramePr>
        <p:xfrm>
          <a:off x="600501" y="3712191"/>
          <a:ext cx="4813111" cy="1400961"/>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pSp>
        <p:nvGrpSpPr>
          <p:cNvPr id="16" name="Grupo 15"/>
          <p:cNvGrpSpPr/>
          <p:nvPr/>
        </p:nvGrpSpPr>
        <p:grpSpPr>
          <a:xfrm>
            <a:off x="600501" y="1325201"/>
            <a:ext cx="11059236" cy="1102651"/>
            <a:chOff x="0" y="0"/>
            <a:chExt cx="8207298" cy="1102651"/>
          </a:xfrm>
        </p:grpSpPr>
        <p:sp>
          <p:nvSpPr>
            <p:cNvPr id="17" name="Rectángulo redondeado 16"/>
            <p:cNvSpPr/>
            <p:nvPr/>
          </p:nvSpPr>
          <p:spPr>
            <a:xfrm>
              <a:off x="0" y="0"/>
              <a:ext cx="8207298" cy="110265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CuadroTexto 17"/>
            <p:cNvSpPr txBox="1"/>
            <p:nvPr/>
          </p:nvSpPr>
          <p:spPr>
            <a:xfrm>
              <a:off x="53827" y="53827"/>
              <a:ext cx="8099644" cy="9949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just" defTabSz="488950">
                <a:lnSpc>
                  <a:spcPct val="90000"/>
                </a:lnSpc>
                <a:spcBef>
                  <a:spcPct val="0"/>
                </a:spcBef>
                <a:spcAft>
                  <a:spcPct val="35000"/>
                </a:spcAft>
                <a:buClr>
                  <a:srgbClr val="000000"/>
                </a:buClr>
              </a:pPr>
              <a:r>
                <a:rPr lang="es-CO" sz="1500" dirty="0">
                  <a:solidFill>
                    <a:srgbClr val="FFFFFF"/>
                  </a:solidFill>
                  <a:latin typeface="Calibri" panose="020F0502020204030204" pitchFamily="34" charset="0"/>
                  <a:cs typeface="Calibri" panose="020F0502020204030204" pitchFamily="34" charset="0"/>
                  <a:sym typeface="Arial"/>
                </a:rPr>
                <a:t>La Terminal adelanta un estudio de prospectiva en el que se contempla la transformación actual del modelo de operación, como alternativa esta incorporar terminales Satélites en los siguientes puntos de la ciudad:  </a:t>
              </a:r>
            </a:p>
            <a:p>
              <a:pPr algn="just" defTabSz="488950">
                <a:lnSpc>
                  <a:spcPct val="90000"/>
                </a:lnSpc>
                <a:spcBef>
                  <a:spcPct val="0"/>
                </a:spcBef>
                <a:spcAft>
                  <a:spcPct val="35000"/>
                </a:spcAft>
                <a:buClr>
                  <a:srgbClr val="000000"/>
                </a:buClr>
              </a:pPr>
              <a:r>
                <a:rPr lang="es-CO" sz="1500" dirty="0">
                  <a:solidFill>
                    <a:srgbClr val="FFFFFF"/>
                  </a:solidFill>
                  <a:latin typeface="Calibri" panose="020F0502020204030204" pitchFamily="34" charset="0"/>
                  <a:cs typeface="Calibri" panose="020F0502020204030204" pitchFamily="34" charset="0"/>
                  <a:sym typeface="Arial"/>
                </a:rPr>
                <a:t>ALO (CALLE 13)  YOMASA (AUTOPISTA AL LLANO) TORCA (AUTOPISTA NORTE), La terminal Salitre se proyecta en un uso mixto.</a:t>
              </a:r>
              <a:endParaRPr lang="es-ES" sz="1500" dirty="0">
                <a:solidFill>
                  <a:srgbClr val="FFFFFF"/>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708439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3E8FFB1-B2A8-644C-97B3-4FD96B955ABD}"/>
              </a:ext>
            </a:extLst>
          </p:cNvPr>
          <p:cNvSpPr/>
          <p:nvPr/>
        </p:nvSpPr>
        <p:spPr>
          <a:xfrm>
            <a:off x="0" y="363641"/>
            <a:ext cx="12192000" cy="1078494"/>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5" name="Título 1">
            <a:extLst>
              <a:ext uri="{FF2B5EF4-FFF2-40B4-BE49-F238E27FC236}">
                <a16:creationId xmlns:a16="http://schemas.microsoft.com/office/drawing/2014/main" id="{1AD7DF34-6160-8A47-A5E0-F482F9CB4AA4}"/>
              </a:ext>
            </a:extLst>
          </p:cNvPr>
          <p:cNvSpPr txBox="1">
            <a:spLocks/>
          </p:cNvSpPr>
          <p:nvPr/>
        </p:nvSpPr>
        <p:spPr>
          <a:xfrm>
            <a:off x="417287" y="312940"/>
            <a:ext cx="113755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b="1" dirty="0">
                <a:solidFill>
                  <a:schemeClr val="bg1"/>
                </a:solidFill>
                <a:cs typeface="Arial Black" panose="020B0604020202020204" pitchFamily="34" charset="0"/>
              </a:rPr>
              <a:t>IDU – Revisión POT 2020</a:t>
            </a:r>
          </a:p>
        </p:txBody>
      </p:sp>
      <p:pic>
        <p:nvPicPr>
          <p:cNvPr id="6" name="Imagen 5">
            <a:extLst>
              <a:ext uri="{FF2B5EF4-FFF2-40B4-BE49-F238E27FC236}">
                <a16:creationId xmlns:a16="http://schemas.microsoft.com/office/drawing/2014/main" id="{03A42E1C-3B29-324D-90BC-A77F7C1D75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1157" y="5918730"/>
            <a:ext cx="3472774" cy="816102"/>
          </a:xfrm>
          <a:prstGeom prst="rect">
            <a:avLst/>
          </a:prstGeom>
        </p:spPr>
      </p:pic>
      <p:sp>
        <p:nvSpPr>
          <p:cNvPr id="2" name="Rectángulo 1"/>
          <p:cNvSpPr/>
          <p:nvPr/>
        </p:nvSpPr>
        <p:spPr>
          <a:xfrm>
            <a:off x="715926" y="1360727"/>
            <a:ext cx="10845209" cy="5940088"/>
          </a:xfrm>
          <a:prstGeom prst="rect">
            <a:avLst/>
          </a:prstGeom>
        </p:spPr>
        <p:txBody>
          <a:bodyPr wrap="square">
            <a:spAutoFit/>
          </a:bodyPr>
          <a:lstStyle/>
          <a:p>
            <a:pPr marL="285750" indent="-285750" algn="just">
              <a:buFont typeface="Arial"/>
              <a:buChar char="•"/>
            </a:pPr>
            <a:endParaRPr lang="es-CO" sz="2000" dirty="0">
              <a:solidFill>
                <a:schemeClr val="bg2">
                  <a:lumMod val="50000"/>
                </a:schemeClr>
              </a:solidFill>
              <a:latin typeface="+mj-lt"/>
            </a:endParaRPr>
          </a:p>
          <a:p>
            <a:pPr algn="just"/>
            <a:r>
              <a:rPr lang="es-CO" sz="2000" b="1" dirty="0">
                <a:solidFill>
                  <a:schemeClr val="bg2">
                    <a:lumMod val="50000"/>
                  </a:schemeClr>
                </a:solidFill>
                <a:latin typeface="+mj-lt"/>
              </a:rPr>
              <a:t>Flexibilidad en perfiles viales asociados al tipo de tratamiento. </a:t>
            </a:r>
            <a:r>
              <a:rPr lang="es-CO" sz="2000" dirty="0">
                <a:solidFill>
                  <a:schemeClr val="bg2">
                    <a:lumMod val="50000"/>
                  </a:schemeClr>
                </a:solidFill>
                <a:latin typeface="+mj-lt"/>
              </a:rPr>
              <a:t>En zonas de desarrollo es posible implementar los perfiles determinados por la SDP pero en zonas consolidadas no es viable por la afectación predial generada. </a:t>
            </a:r>
          </a:p>
          <a:p>
            <a:pPr algn="just"/>
            <a:endParaRPr lang="es-CO" sz="2000" dirty="0">
              <a:solidFill>
                <a:schemeClr val="bg2">
                  <a:lumMod val="50000"/>
                </a:schemeClr>
              </a:solidFill>
              <a:latin typeface="+mj-lt"/>
            </a:endParaRPr>
          </a:p>
          <a:p>
            <a:pPr algn="just"/>
            <a:r>
              <a:rPr lang="es-MX" sz="2000" b="1" dirty="0">
                <a:solidFill>
                  <a:schemeClr val="bg2">
                    <a:lumMod val="50000"/>
                  </a:schemeClr>
                </a:solidFill>
                <a:latin typeface="+mj-lt"/>
              </a:rPr>
              <a:t>Disponer de un Sistema Distrital de Gestión y Administración de Infraestructura</a:t>
            </a:r>
            <a:r>
              <a:rPr lang="es-MX" sz="2000" dirty="0">
                <a:solidFill>
                  <a:schemeClr val="bg2">
                    <a:lumMod val="50000"/>
                  </a:schemeClr>
                </a:solidFill>
                <a:latin typeface="+mj-lt"/>
              </a:rPr>
              <a:t>, coordinación de la planeación y proyectos de construcción y conservación.</a:t>
            </a:r>
          </a:p>
          <a:p>
            <a:pPr algn="just"/>
            <a:endParaRPr lang="es-MX" sz="2000" dirty="0">
              <a:solidFill>
                <a:schemeClr val="bg2">
                  <a:lumMod val="50000"/>
                </a:schemeClr>
              </a:solidFill>
              <a:latin typeface="+mj-lt"/>
            </a:endParaRPr>
          </a:p>
          <a:p>
            <a:pPr algn="just"/>
            <a:r>
              <a:rPr lang="es-MX" sz="2000" b="1" dirty="0">
                <a:solidFill>
                  <a:schemeClr val="bg2">
                    <a:lumMod val="50000"/>
                  </a:schemeClr>
                </a:solidFill>
                <a:latin typeface="+mj-lt"/>
              </a:rPr>
              <a:t>Trasladar la competencia de la SDP al IDU para la expedición, seguimiento y recibo de las obras </a:t>
            </a:r>
            <a:r>
              <a:rPr lang="es-MX" sz="2000" dirty="0">
                <a:solidFill>
                  <a:schemeClr val="bg2">
                    <a:lumMod val="50000"/>
                  </a:schemeClr>
                </a:solidFill>
                <a:latin typeface="+mj-lt"/>
              </a:rPr>
              <a:t>de las Licencias de Intervención y Ocupación de espacio publico.</a:t>
            </a:r>
          </a:p>
          <a:p>
            <a:pPr algn="just"/>
            <a:endParaRPr lang="es-MX" sz="2000" dirty="0">
              <a:solidFill>
                <a:schemeClr val="bg2">
                  <a:lumMod val="50000"/>
                </a:schemeClr>
              </a:solidFill>
              <a:latin typeface="+mj-lt"/>
            </a:endParaRPr>
          </a:p>
          <a:p>
            <a:pPr algn="just"/>
            <a:r>
              <a:rPr lang="es-MX" sz="2000" dirty="0">
                <a:solidFill>
                  <a:schemeClr val="bg2">
                    <a:lumMod val="50000"/>
                  </a:schemeClr>
                </a:solidFill>
                <a:latin typeface="+mj-lt"/>
              </a:rPr>
              <a:t>Precisar que las </a:t>
            </a:r>
            <a:r>
              <a:rPr lang="es-MX" sz="2000" b="1" dirty="0">
                <a:solidFill>
                  <a:schemeClr val="bg2">
                    <a:lumMod val="50000"/>
                  </a:schemeClr>
                </a:solidFill>
                <a:latin typeface="+mj-lt"/>
              </a:rPr>
              <a:t>cargas urbanísticas y/o acciones de mitigación </a:t>
            </a:r>
            <a:r>
              <a:rPr lang="es-MX" sz="2000" dirty="0">
                <a:solidFill>
                  <a:schemeClr val="bg2">
                    <a:lumMod val="50000"/>
                  </a:schemeClr>
                </a:solidFill>
                <a:latin typeface="+mj-lt"/>
              </a:rPr>
              <a:t>debería incluir todos los componentes asociados a su desarrollo, </a:t>
            </a:r>
            <a:r>
              <a:rPr lang="es-MX" sz="2000" b="1" dirty="0">
                <a:solidFill>
                  <a:schemeClr val="bg2">
                    <a:lumMod val="50000"/>
                  </a:schemeClr>
                </a:solidFill>
                <a:latin typeface="+mj-lt"/>
              </a:rPr>
              <a:t>inclusive la adquisición del suelo.</a:t>
            </a:r>
          </a:p>
          <a:p>
            <a:pPr algn="just"/>
            <a:r>
              <a:rPr lang="es-MX" sz="2000" b="1" dirty="0">
                <a:solidFill>
                  <a:schemeClr val="bg2">
                    <a:lumMod val="50000"/>
                  </a:schemeClr>
                </a:solidFill>
                <a:latin typeface="+mj-lt"/>
              </a:rPr>
              <a:t>Concurrencia de terceros para la adquisición predial </a:t>
            </a:r>
            <a:r>
              <a:rPr lang="es-MX" sz="2000" dirty="0">
                <a:solidFill>
                  <a:schemeClr val="bg2">
                    <a:lumMod val="50000"/>
                  </a:schemeClr>
                </a:solidFill>
                <a:latin typeface="+mj-lt"/>
              </a:rPr>
              <a:t>por parte del IDU, para el cumplimiento de las obligaciones urbanísticas en planes complementarios (implantación, regularización y manejo).</a:t>
            </a:r>
          </a:p>
          <a:p>
            <a:pPr algn="just"/>
            <a:endParaRPr lang="es-MX" sz="2000" dirty="0">
              <a:solidFill>
                <a:srgbClr val="FF0000"/>
              </a:solidFill>
            </a:endParaRPr>
          </a:p>
          <a:p>
            <a:pPr algn="just"/>
            <a:endParaRPr lang="es-CO" sz="2000" dirty="0">
              <a:solidFill>
                <a:schemeClr val="bg2">
                  <a:lumMod val="50000"/>
                </a:schemeClr>
              </a:solidFill>
              <a:latin typeface="+mj-lt"/>
            </a:endParaRPr>
          </a:p>
          <a:p>
            <a:pPr algn="just"/>
            <a:endParaRPr lang="es-CO" sz="2000" dirty="0">
              <a:solidFill>
                <a:schemeClr val="bg2">
                  <a:lumMod val="50000"/>
                </a:schemeClr>
              </a:solidFill>
              <a:latin typeface="+mj-lt"/>
            </a:endParaRPr>
          </a:p>
          <a:p>
            <a:pPr marL="285750" indent="-285750" algn="just">
              <a:buFont typeface="Arial"/>
              <a:buChar char="•"/>
            </a:pPr>
            <a:endParaRPr lang="es-CO" sz="2000" dirty="0">
              <a:solidFill>
                <a:schemeClr val="bg2">
                  <a:lumMod val="50000"/>
                </a:schemeClr>
              </a:solidFill>
              <a:latin typeface="+mj-lt"/>
            </a:endParaRPr>
          </a:p>
        </p:txBody>
      </p:sp>
      <p:sp>
        <p:nvSpPr>
          <p:cNvPr id="7" name="Rectángulo: esquinas redondeadas 6">
            <a:extLst>
              <a:ext uri="{FF2B5EF4-FFF2-40B4-BE49-F238E27FC236}">
                <a16:creationId xmlns:a16="http://schemas.microsoft.com/office/drawing/2014/main" id="{7B2BD340-8D25-4820-B48E-5653C810FFDB}"/>
              </a:ext>
            </a:extLst>
          </p:cNvPr>
          <p:cNvSpPr/>
          <p:nvPr/>
        </p:nvSpPr>
        <p:spPr>
          <a:xfrm>
            <a:off x="389074" y="1947181"/>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8" name="Rectángulo: esquinas redondeadas 7">
            <a:extLst>
              <a:ext uri="{FF2B5EF4-FFF2-40B4-BE49-F238E27FC236}">
                <a16:creationId xmlns:a16="http://schemas.microsoft.com/office/drawing/2014/main" id="{68F48748-D414-4733-826E-00ABCDB70F50}"/>
              </a:ext>
            </a:extLst>
          </p:cNvPr>
          <p:cNvSpPr/>
          <p:nvPr/>
        </p:nvSpPr>
        <p:spPr>
          <a:xfrm>
            <a:off x="417287" y="3047267"/>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9" name="Rectángulo: esquinas redondeadas 8">
            <a:extLst>
              <a:ext uri="{FF2B5EF4-FFF2-40B4-BE49-F238E27FC236}">
                <a16:creationId xmlns:a16="http://schemas.microsoft.com/office/drawing/2014/main" id="{EE277F90-A746-4790-BF0C-D59B7DDD97F3}"/>
              </a:ext>
            </a:extLst>
          </p:cNvPr>
          <p:cNvSpPr/>
          <p:nvPr/>
        </p:nvSpPr>
        <p:spPr>
          <a:xfrm>
            <a:off x="389074" y="3950957"/>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10" name="Rectángulo: esquinas redondeadas 9">
            <a:extLst>
              <a:ext uri="{FF2B5EF4-FFF2-40B4-BE49-F238E27FC236}">
                <a16:creationId xmlns:a16="http://schemas.microsoft.com/office/drawing/2014/main" id="{46587B8C-1982-4959-BEDB-F79A17EEDF9B}"/>
              </a:ext>
            </a:extLst>
          </p:cNvPr>
          <p:cNvSpPr/>
          <p:nvPr/>
        </p:nvSpPr>
        <p:spPr>
          <a:xfrm>
            <a:off x="389074" y="4874556"/>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11" name="Rectángulo: esquinas redondeadas 9">
            <a:extLst>
              <a:ext uri="{FF2B5EF4-FFF2-40B4-BE49-F238E27FC236}">
                <a16:creationId xmlns:a16="http://schemas.microsoft.com/office/drawing/2014/main" id="{42B37E78-5BE0-45DB-A9B1-121C739964C8}"/>
              </a:ext>
            </a:extLst>
          </p:cNvPr>
          <p:cNvSpPr/>
          <p:nvPr/>
        </p:nvSpPr>
        <p:spPr>
          <a:xfrm>
            <a:off x="391448" y="5573451"/>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Tree>
    <p:extLst>
      <p:ext uri="{BB962C8B-B14F-4D97-AF65-F5344CB8AC3E}">
        <p14:creationId xmlns:p14="http://schemas.microsoft.com/office/powerpoint/2010/main" val="2731553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3E8FFB1-B2A8-644C-97B3-4FD96B955ABD}"/>
              </a:ext>
            </a:extLst>
          </p:cNvPr>
          <p:cNvSpPr/>
          <p:nvPr/>
        </p:nvSpPr>
        <p:spPr>
          <a:xfrm>
            <a:off x="0" y="363641"/>
            <a:ext cx="12192000" cy="1078494"/>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5" name="Título 1">
            <a:extLst>
              <a:ext uri="{FF2B5EF4-FFF2-40B4-BE49-F238E27FC236}">
                <a16:creationId xmlns:a16="http://schemas.microsoft.com/office/drawing/2014/main" id="{1AD7DF34-6160-8A47-A5E0-F482F9CB4AA4}"/>
              </a:ext>
            </a:extLst>
          </p:cNvPr>
          <p:cNvSpPr txBox="1">
            <a:spLocks/>
          </p:cNvSpPr>
          <p:nvPr/>
        </p:nvSpPr>
        <p:spPr>
          <a:xfrm>
            <a:off x="417287" y="312940"/>
            <a:ext cx="113755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b="1" dirty="0">
                <a:solidFill>
                  <a:schemeClr val="bg1"/>
                </a:solidFill>
                <a:cs typeface="Arial Black" panose="020B0604020202020204" pitchFamily="34" charset="0"/>
              </a:rPr>
              <a:t>IDU – Revisión POT 2020</a:t>
            </a:r>
          </a:p>
        </p:txBody>
      </p:sp>
      <p:pic>
        <p:nvPicPr>
          <p:cNvPr id="6" name="Imagen 5">
            <a:extLst>
              <a:ext uri="{FF2B5EF4-FFF2-40B4-BE49-F238E27FC236}">
                <a16:creationId xmlns:a16="http://schemas.microsoft.com/office/drawing/2014/main" id="{03A42E1C-3B29-324D-90BC-A77F7C1D75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1157" y="5918730"/>
            <a:ext cx="3472774" cy="816102"/>
          </a:xfrm>
          <a:prstGeom prst="rect">
            <a:avLst/>
          </a:prstGeom>
        </p:spPr>
      </p:pic>
      <p:sp>
        <p:nvSpPr>
          <p:cNvPr id="2" name="Rectángulo 1"/>
          <p:cNvSpPr/>
          <p:nvPr/>
        </p:nvSpPr>
        <p:spPr>
          <a:xfrm>
            <a:off x="682467" y="857537"/>
            <a:ext cx="10845209" cy="6555641"/>
          </a:xfrm>
          <a:prstGeom prst="rect">
            <a:avLst/>
          </a:prstGeom>
        </p:spPr>
        <p:txBody>
          <a:bodyPr wrap="square">
            <a:spAutoFit/>
          </a:bodyPr>
          <a:lstStyle/>
          <a:p>
            <a:pPr marL="285750" indent="-285750" algn="just">
              <a:buFont typeface="Arial"/>
              <a:buChar char="•"/>
            </a:pPr>
            <a:endParaRPr lang="es-CO" sz="2000" dirty="0">
              <a:solidFill>
                <a:schemeClr val="bg2">
                  <a:lumMod val="50000"/>
                </a:schemeClr>
              </a:solidFill>
              <a:latin typeface="+mj-lt"/>
            </a:endParaRPr>
          </a:p>
          <a:p>
            <a:pPr algn="just"/>
            <a:endParaRPr lang="es-MX" sz="2000" dirty="0">
              <a:solidFill>
                <a:schemeClr val="bg2">
                  <a:lumMod val="50000"/>
                </a:schemeClr>
              </a:solidFill>
              <a:latin typeface="+mj-lt"/>
            </a:endParaRPr>
          </a:p>
          <a:p>
            <a:pPr algn="just"/>
            <a:r>
              <a:rPr lang="es-MX" sz="2000" dirty="0">
                <a:solidFill>
                  <a:schemeClr val="bg2">
                    <a:lumMod val="50000"/>
                  </a:schemeClr>
                </a:solidFill>
                <a:latin typeface="+mj-lt"/>
              </a:rPr>
              <a:t>Lineamientos generales y el procedimiento para que las reservas sean expedidas por las entidades gestoras de </a:t>
            </a:r>
            <a:r>
              <a:rPr lang="es-MX" sz="2000" b="1" dirty="0">
                <a:solidFill>
                  <a:schemeClr val="bg2">
                    <a:lumMod val="50000"/>
                  </a:schemeClr>
                </a:solidFill>
                <a:latin typeface="+mj-lt"/>
              </a:rPr>
              <a:t>proyectos urbanos integrales o de transporte</a:t>
            </a:r>
            <a:r>
              <a:rPr lang="es-MX" sz="2000" dirty="0">
                <a:solidFill>
                  <a:schemeClr val="bg2">
                    <a:lumMod val="50000"/>
                  </a:schemeClr>
                </a:solidFill>
                <a:latin typeface="+mj-lt"/>
              </a:rPr>
              <a:t>. Se debería adoptar </a:t>
            </a:r>
            <a:r>
              <a:rPr lang="es-MX" sz="2000" b="1" dirty="0">
                <a:solidFill>
                  <a:schemeClr val="bg2">
                    <a:lumMod val="50000"/>
                  </a:schemeClr>
                </a:solidFill>
                <a:latin typeface="+mj-lt"/>
              </a:rPr>
              <a:t>una reserva general del Proyecto Urbano Integral </a:t>
            </a:r>
            <a:r>
              <a:rPr lang="es-MX" sz="2000" dirty="0">
                <a:solidFill>
                  <a:schemeClr val="bg2">
                    <a:lumMod val="50000"/>
                  </a:schemeClr>
                </a:solidFill>
                <a:latin typeface="+mj-lt"/>
              </a:rPr>
              <a:t>que permita realizar la gestión de suelo de manera integral como Distrito.</a:t>
            </a:r>
          </a:p>
          <a:p>
            <a:pPr algn="just"/>
            <a:endParaRPr lang="es-MX" sz="2000" dirty="0">
              <a:solidFill>
                <a:schemeClr val="bg2">
                  <a:lumMod val="50000"/>
                </a:schemeClr>
              </a:solidFill>
              <a:latin typeface="+mj-lt"/>
            </a:endParaRPr>
          </a:p>
          <a:p>
            <a:pPr algn="just">
              <a:defRPr/>
            </a:pPr>
            <a:r>
              <a:rPr lang="es-CO" sz="2000" dirty="0">
                <a:solidFill>
                  <a:schemeClr val="bg2">
                    <a:lumMod val="50000"/>
                  </a:schemeClr>
                </a:solidFill>
                <a:latin typeface="+mj-lt"/>
              </a:rPr>
              <a:t>Precisar la </a:t>
            </a:r>
            <a:r>
              <a:rPr lang="es-CO" sz="2000" b="1" dirty="0">
                <a:solidFill>
                  <a:schemeClr val="bg2">
                    <a:lumMod val="50000"/>
                  </a:schemeClr>
                </a:solidFill>
                <a:latin typeface="+mj-lt"/>
              </a:rPr>
              <a:t>normatividad para el uso de los antejardines </a:t>
            </a:r>
            <a:r>
              <a:rPr lang="es-CO" sz="2000" dirty="0">
                <a:solidFill>
                  <a:schemeClr val="bg2">
                    <a:lumMod val="50000"/>
                  </a:schemeClr>
                </a:solidFill>
                <a:latin typeface="+mj-lt"/>
              </a:rPr>
              <a:t>y habilitar los posibles usos asociados al sistema de transporte no motorizado</a:t>
            </a:r>
          </a:p>
          <a:p>
            <a:pPr algn="just"/>
            <a:endParaRPr lang="es-MX" sz="2000" dirty="0">
              <a:solidFill>
                <a:schemeClr val="bg2">
                  <a:lumMod val="50000"/>
                </a:schemeClr>
              </a:solidFill>
              <a:latin typeface="+mj-lt"/>
            </a:endParaRPr>
          </a:p>
          <a:p>
            <a:pPr algn="just"/>
            <a:r>
              <a:rPr lang="es-MX" sz="2000" b="1" dirty="0">
                <a:solidFill>
                  <a:schemeClr val="bg2">
                    <a:lumMod val="50000"/>
                  </a:schemeClr>
                </a:solidFill>
                <a:latin typeface="+mj-lt"/>
              </a:rPr>
              <a:t>El uso transitorio de las reservas viales </a:t>
            </a:r>
            <a:r>
              <a:rPr lang="es-MX" sz="2000" dirty="0">
                <a:solidFill>
                  <a:schemeClr val="bg2">
                    <a:lumMod val="50000"/>
                  </a:schemeClr>
                </a:solidFill>
                <a:latin typeface="+mj-lt"/>
              </a:rPr>
              <a:t>debe estar dispuesto para los proyectos de infraestructura vial, de transporte o espacio publico</a:t>
            </a:r>
          </a:p>
          <a:p>
            <a:pPr algn="just"/>
            <a:endParaRPr lang="es-MX" sz="2000" dirty="0">
              <a:solidFill>
                <a:schemeClr val="bg2">
                  <a:lumMod val="50000"/>
                </a:schemeClr>
              </a:solidFill>
              <a:latin typeface="+mj-lt"/>
            </a:endParaRPr>
          </a:p>
          <a:p>
            <a:pPr algn="just"/>
            <a:r>
              <a:rPr lang="es-MX" sz="2000" dirty="0">
                <a:solidFill>
                  <a:schemeClr val="bg2">
                    <a:lumMod val="50000"/>
                  </a:schemeClr>
                </a:solidFill>
                <a:latin typeface="+mj-lt"/>
              </a:rPr>
              <a:t>Política que apoye los programas y proyectos de las entidades que deban </a:t>
            </a:r>
            <a:r>
              <a:rPr lang="es-MX" sz="2000" b="1" dirty="0">
                <a:solidFill>
                  <a:schemeClr val="bg2">
                    <a:lumMod val="50000"/>
                  </a:schemeClr>
                </a:solidFill>
                <a:latin typeface="+mj-lt"/>
              </a:rPr>
              <a:t>realizar adquisición predial </a:t>
            </a:r>
            <a:r>
              <a:rPr lang="es-MX" sz="2000" dirty="0">
                <a:solidFill>
                  <a:schemeClr val="bg2">
                    <a:lumMod val="50000"/>
                  </a:schemeClr>
                </a:solidFill>
                <a:latin typeface="+mj-lt"/>
              </a:rPr>
              <a:t>por obras publicas y el correspondiente proceso de </a:t>
            </a:r>
            <a:r>
              <a:rPr lang="es-MX" sz="2000" b="1" dirty="0">
                <a:solidFill>
                  <a:schemeClr val="bg2">
                    <a:lumMod val="50000"/>
                  </a:schemeClr>
                </a:solidFill>
                <a:latin typeface="+mj-lt"/>
              </a:rPr>
              <a:t>reasentamiento de la población</a:t>
            </a:r>
          </a:p>
          <a:p>
            <a:pPr algn="just"/>
            <a:endParaRPr lang="es-MX" sz="2000" dirty="0">
              <a:solidFill>
                <a:schemeClr val="bg2">
                  <a:lumMod val="50000"/>
                </a:schemeClr>
              </a:solidFill>
              <a:latin typeface="+mj-lt"/>
            </a:endParaRPr>
          </a:p>
          <a:p>
            <a:pPr algn="just"/>
            <a:endParaRPr lang="es-MX" sz="2000" dirty="0">
              <a:solidFill>
                <a:srgbClr val="FF0000"/>
              </a:solidFill>
              <a:latin typeface="Calibri Light"/>
            </a:endParaRPr>
          </a:p>
          <a:p>
            <a:pPr algn="just"/>
            <a:endParaRPr lang="es-MX" sz="2000" dirty="0">
              <a:solidFill>
                <a:srgbClr val="FF0000"/>
              </a:solidFill>
            </a:endParaRPr>
          </a:p>
          <a:p>
            <a:pPr algn="just"/>
            <a:endParaRPr lang="es-MX" sz="2000" dirty="0">
              <a:solidFill>
                <a:schemeClr val="bg2">
                  <a:lumMod val="50000"/>
                </a:schemeClr>
              </a:solidFill>
              <a:latin typeface="+mj-lt"/>
            </a:endParaRPr>
          </a:p>
          <a:p>
            <a:pPr algn="just"/>
            <a:endParaRPr lang="es-CO" sz="2000" dirty="0">
              <a:solidFill>
                <a:schemeClr val="bg2">
                  <a:lumMod val="50000"/>
                </a:schemeClr>
              </a:solidFill>
              <a:latin typeface="+mj-lt"/>
            </a:endParaRPr>
          </a:p>
          <a:p>
            <a:pPr algn="just"/>
            <a:endParaRPr lang="es-CO" sz="2000" dirty="0">
              <a:solidFill>
                <a:schemeClr val="bg2">
                  <a:lumMod val="50000"/>
                </a:schemeClr>
              </a:solidFill>
              <a:latin typeface="+mj-lt"/>
            </a:endParaRPr>
          </a:p>
          <a:p>
            <a:pPr marL="285750" indent="-285750" algn="just">
              <a:buFont typeface="Arial"/>
              <a:buChar char="•"/>
            </a:pPr>
            <a:endParaRPr lang="es-CO" sz="2000" dirty="0">
              <a:solidFill>
                <a:schemeClr val="bg2">
                  <a:lumMod val="50000"/>
                </a:schemeClr>
              </a:solidFill>
              <a:latin typeface="+mj-lt"/>
            </a:endParaRPr>
          </a:p>
        </p:txBody>
      </p:sp>
      <p:sp>
        <p:nvSpPr>
          <p:cNvPr id="7" name="Rectángulo: esquinas redondeadas 6">
            <a:extLst>
              <a:ext uri="{FF2B5EF4-FFF2-40B4-BE49-F238E27FC236}">
                <a16:creationId xmlns:a16="http://schemas.microsoft.com/office/drawing/2014/main" id="{7B2BD340-8D25-4820-B48E-5653C810FFDB}"/>
              </a:ext>
            </a:extLst>
          </p:cNvPr>
          <p:cNvSpPr/>
          <p:nvPr/>
        </p:nvSpPr>
        <p:spPr>
          <a:xfrm>
            <a:off x="390498" y="1608374"/>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8" name="Rectángulo: esquinas redondeadas 7">
            <a:extLst>
              <a:ext uri="{FF2B5EF4-FFF2-40B4-BE49-F238E27FC236}">
                <a16:creationId xmlns:a16="http://schemas.microsoft.com/office/drawing/2014/main" id="{68F48748-D414-4733-826E-00ABCDB70F50}"/>
              </a:ext>
            </a:extLst>
          </p:cNvPr>
          <p:cNvSpPr/>
          <p:nvPr/>
        </p:nvSpPr>
        <p:spPr>
          <a:xfrm>
            <a:off x="418711" y="2749675"/>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9" name="Rectángulo: esquinas redondeadas 8">
            <a:extLst>
              <a:ext uri="{FF2B5EF4-FFF2-40B4-BE49-F238E27FC236}">
                <a16:creationId xmlns:a16="http://schemas.microsoft.com/office/drawing/2014/main" id="{EE277F90-A746-4790-BF0C-D59B7DDD97F3}"/>
              </a:ext>
            </a:extLst>
          </p:cNvPr>
          <p:cNvSpPr/>
          <p:nvPr/>
        </p:nvSpPr>
        <p:spPr>
          <a:xfrm>
            <a:off x="418711" y="4650449"/>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11" name="Rectángulo: esquinas redondeadas 7">
            <a:extLst>
              <a:ext uri="{FF2B5EF4-FFF2-40B4-BE49-F238E27FC236}">
                <a16:creationId xmlns:a16="http://schemas.microsoft.com/office/drawing/2014/main" id="{EB553A65-C5A5-4533-8148-94213798C4EB}"/>
              </a:ext>
            </a:extLst>
          </p:cNvPr>
          <p:cNvSpPr/>
          <p:nvPr/>
        </p:nvSpPr>
        <p:spPr>
          <a:xfrm>
            <a:off x="390498" y="3679436"/>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Tree>
    <p:extLst>
      <p:ext uri="{BB962C8B-B14F-4D97-AF65-F5344CB8AC3E}">
        <p14:creationId xmlns:p14="http://schemas.microsoft.com/office/powerpoint/2010/main" val="1718922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3E8FFB1-B2A8-644C-97B3-4FD96B955ABD}"/>
              </a:ext>
            </a:extLst>
          </p:cNvPr>
          <p:cNvSpPr/>
          <p:nvPr/>
        </p:nvSpPr>
        <p:spPr>
          <a:xfrm>
            <a:off x="0" y="-6146"/>
            <a:ext cx="12192000" cy="1078494"/>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ítulo 1">
            <a:extLst>
              <a:ext uri="{FF2B5EF4-FFF2-40B4-BE49-F238E27FC236}">
                <a16:creationId xmlns:a16="http://schemas.microsoft.com/office/drawing/2014/main" id="{1AD7DF34-6160-8A47-A5E0-F482F9CB4AA4}"/>
              </a:ext>
            </a:extLst>
          </p:cNvPr>
          <p:cNvSpPr txBox="1">
            <a:spLocks/>
          </p:cNvSpPr>
          <p:nvPr/>
        </p:nvSpPr>
        <p:spPr>
          <a:xfrm>
            <a:off x="408215" y="54564"/>
            <a:ext cx="113755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CO" sz="4400" b="1" i="0" u="none" strike="noStrike" kern="1200" cap="none" spc="0" normalizeH="0" baseline="0" noProof="0" dirty="0">
                <a:ln>
                  <a:noFill/>
                </a:ln>
                <a:solidFill>
                  <a:prstClr val="white"/>
                </a:solidFill>
                <a:effectLst/>
                <a:uLnTx/>
                <a:uFillTx/>
                <a:latin typeface="Calibri Light"/>
                <a:ea typeface="+mj-ea"/>
                <a:cs typeface="Arial Black" panose="020B0604020202020204" pitchFamily="34" charset="0"/>
              </a:rPr>
              <a:t>PDD en el POT</a:t>
            </a:r>
          </a:p>
        </p:txBody>
      </p:sp>
      <p:pic>
        <p:nvPicPr>
          <p:cNvPr id="6" name="Imagen 5">
            <a:extLst>
              <a:ext uri="{FF2B5EF4-FFF2-40B4-BE49-F238E27FC236}">
                <a16:creationId xmlns:a16="http://schemas.microsoft.com/office/drawing/2014/main" id="{03A42E1C-3B29-324D-90BC-A77F7C1D75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1157" y="5918730"/>
            <a:ext cx="3472774" cy="816102"/>
          </a:xfrm>
          <a:prstGeom prst="rect">
            <a:avLst/>
          </a:prstGeom>
        </p:spPr>
      </p:pic>
      <p:sp>
        <p:nvSpPr>
          <p:cNvPr id="2" name="Rectángulo 1"/>
          <p:cNvSpPr/>
          <p:nvPr/>
        </p:nvSpPr>
        <p:spPr>
          <a:xfrm>
            <a:off x="1457411" y="1112554"/>
            <a:ext cx="8080481" cy="5016758"/>
          </a:xfrm>
          <a:prstGeom prst="rect">
            <a:avLst/>
          </a:prstGeom>
        </p:spPr>
        <p:txBody>
          <a:bodyPr wrap="square">
            <a:spAutoFit/>
          </a:bodyPr>
          <a:lstStyle/>
          <a:p>
            <a:pPr algn="just">
              <a:defRPr/>
            </a:pP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Implementar 5000 cupos de </a:t>
            </a:r>
            <a:r>
              <a:rPr kumimoji="0" lang="es-CO" sz="2000" b="0" i="0" u="none" strike="noStrike" kern="1200" cap="none" spc="0" normalizeH="0" baseline="0" noProof="0" dirty="0" err="1">
                <a:ln>
                  <a:noFill/>
                </a:ln>
                <a:solidFill>
                  <a:schemeClr val="bg2">
                    <a:lumMod val="50000"/>
                  </a:schemeClr>
                </a:solidFill>
                <a:effectLst/>
                <a:uLnTx/>
                <a:uFillTx/>
                <a:latin typeface="Calibri Light"/>
                <a:ea typeface="+mn-ea"/>
                <a:cs typeface="+mn-cs"/>
              </a:rPr>
              <a:t>cicloparqueaderos</a:t>
            </a:r>
            <a:endPar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endParaRPr>
          </a:p>
          <a:p>
            <a:pPr algn="just">
              <a:defRPr/>
            </a:pPr>
            <a:r>
              <a:rPr lang="es-CO" sz="2000" dirty="0">
                <a:solidFill>
                  <a:schemeClr val="bg2">
                    <a:lumMod val="50000"/>
                  </a:schemeClr>
                </a:solidFill>
                <a:latin typeface="Calibri Light"/>
              </a:rPr>
              <a:t>Construir 280 Km de ciclo infraestructura </a:t>
            </a:r>
          </a:p>
          <a:p>
            <a:pPr algn="just">
              <a:defRPr/>
            </a:pPr>
            <a:r>
              <a:rPr lang="es-CO" sz="2000" dirty="0">
                <a:solidFill>
                  <a:schemeClr val="bg2">
                    <a:lumMod val="50000"/>
                  </a:schemeClr>
                </a:solidFill>
                <a:latin typeface="Calibri Light"/>
              </a:rPr>
              <a:t>Política Pública de la bicicleta y Sistema de bicicletas públicas</a:t>
            </a:r>
          </a:p>
          <a:p>
            <a:pPr algn="just">
              <a:defRPr/>
            </a:pPr>
            <a:endPar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endParaRPr>
          </a:p>
          <a:p>
            <a:pPr algn="just">
              <a:defRPr/>
            </a:pP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Mantener el tiempo de viaje promedio en los 14 corredores principales </a:t>
            </a:r>
          </a:p>
          <a:p>
            <a:pPr algn="just">
              <a:defRPr/>
            </a:pPr>
            <a:r>
              <a:rPr lang="es-CO" sz="2000" dirty="0">
                <a:solidFill>
                  <a:schemeClr val="bg2">
                    <a:lumMod val="50000"/>
                  </a:schemeClr>
                </a:solidFill>
                <a:latin typeface="Calibri Light"/>
              </a:rPr>
              <a:t>Iniciar la construcción de un cable aéreo</a:t>
            </a:r>
          </a:p>
          <a:p>
            <a:pPr algn="just">
              <a:defRPr/>
            </a:pPr>
            <a:endParaRPr lang="es-CO" sz="2000" dirty="0">
              <a:solidFill>
                <a:schemeClr val="bg2">
                  <a:lumMod val="50000"/>
                </a:schemeClr>
              </a:solidFill>
              <a:latin typeface="Calibri Light"/>
            </a:endParaRPr>
          </a:p>
          <a:p>
            <a:pPr algn="just">
              <a:defRPr/>
            </a:pP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Gestionar la inserción urbana del </a:t>
            </a:r>
            <a:r>
              <a:rPr kumimoji="0" lang="es-CO" sz="2000" b="0" i="0" u="none" strike="noStrike" kern="1200" cap="none" spc="0" normalizeH="0" baseline="0" noProof="0" dirty="0" err="1">
                <a:ln>
                  <a:noFill/>
                </a:ln>
                <a:solidFill>
                  <a:schemeClr val="bg2">
                    <a:lumMod val="50000"/>
                  </a:schemeClr>
                </a:solidFill>
                <a:effectLst/>
                <a:uLnTx/>
                <a:uFillTx/>
                <a:latin typeface="Calibri Light"/>
                <a:ea typeface="+mn-ea"/>
                <a:cs typeface="+mn-cs"/>
              </a:rPr>
              <a:t>Regiotram</a:t>
            </a:r>
            <a:r>
              <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rPr>
              <a:t> de Occidente y apoyar estructuración de los de Norte y Sur</a:t>
            </a:r>
          </a:p>
          <a:p>
            <a:pPr algn="just">
              <a:defRPr/>
            </a:pPr>
            <a:endParaRPr kumimoji="0" lang="es-CO" sz="2000" b="0" i="0" u="none" strike="noStrike" kern="1200" cap="none" spc="0" normalizeH="0" baseline="0" noProof="0" dirty="0">
              <a:ln>
                <a:noFill/>
              </a:ln>
              <a:solidFill>
                <a:schemeClr val="bg2">
                  <a:lumMod val="50000"/>
                </a:schemeClr>
              </a:solidFill>
              <a:effectLst/>
              <a:uLnTx/>
              <a:uFillTx/>
              <a:latin typeface="Calibri Light"/>
              <a:ea typeface="+mn-ea"/>
              <a:cs typeface="+mn-cs"/>
            </a:endParaRPr>
          </a:p>
          <a:p>
            <a:pPr algn="just">
              <a:defRPr/>
            </a:pPr>
            <a:r>
              <a:rPr lang="es-CO" sz="2000" dirty="0">
                <a:solidFill>
                  <a:schemeClr val="bg2">
                    <a:lumMod val="50000"/>
                  </a:schemeClr>
                </a:solidFill>
                <a:latin typeface="Calibri Light"/>
              </a:rPr>
              <a:t>Derecho Real accesorio de superficie en infraestructura de transporte</a:t>
            </a:r>
          </a:p>
          <a:p>
            <a:pPr algn="just">
              <a:defRPr/>
            </a:pPr>
            <a:r>
              <a:rPr lang="es-CO" sz="2000" dirty="0">
                <a:solidFill>
                  <a:schemeClr val="bg2">
                    <a:lumMod val="50000"/>
                  </a:schemeClr>
                </a:solidFill>
                <a:latin typeface="Calibri Light"/>
              </a:rPr>
              <a:t>Bogotá Productiva 24 horas. </a:t>
            </a:r>
          </a:p>
          <a:p>
            <a:pPr algn="just">
              <a:defRPr/>
            </a:pPr>
            <a:r>
              <a:rPr lang="es-CO" sz="2000" dirty="0">
                <a:solidFill>
                  <a:schemeClr val="bg2">
                    <a:lumMod val="50000"/>
                  </a:schemeClr>
                </a:solidFill>
                <a:latin typeface="Calibri Light"/>
              </a:rPr>
              <a:t>Coordinación, registro y saneamiento de obras producto de la aplicación de cargas. </a:t>
            </a:r>
          </a:p>
          <a:p>
            <a:pPr algn="just">
              <a:defRPr/>
            </a:pPr>
            <a:endParaRPr lang="es-CO" sz="2000" dirty="0">
              <a:solidFill>
                <a:schemeClr val="bg2">
                  <a:lumMod val="50000"/>
                </a:schemeClr>
              </a:solidFill>
              <a:latin typeface="Calibri Light"/>
            </a:endParaRPr>
          </a:p>
          <a:p>
            <a:pPr algn="just">
              <a:defRPr/>
            </a:pPr>
            <a:r>
              <a:rPr lang="es-CO" sz="2000" dirty="0">
                <a:solidFill>
                  <a:schemeClr val="bg2">
                    <a:lumMod val="50000"/>
                  </a:schemeClr>
                </a:solidFill>
                <a:latin typeface="Calibri Light"/>
              </a:rPr>
              <a:t>Reducción del 10% en concentración de material particulado. </a:t>
            </a:r>
          </a:p>
        </p:txBody>
      </p:sp>
      <p:sp>
        <p:nvSpPr>
          <p:cNvPr id="7" name="Rectángulo: esquinas redondeadas 6">
            <a:extLst>
              <a:ext uri="{FF2B5EF4-FFF2-40B4-BE49-F238E27FC236}">
                <a16:creationId xmlns:a16="http://schemas.microsoft.com/office/drawing/2014/main" id="{9F611517-4D50-471B-A431-9736E1AFDE64}"/>
              </a:ext>
            </a:extLst>
          </p:cNvPr>
          <p:cNvSpPr/>
          <p:nvPr/>
        </p:nvSpPr>
        <p:spPr>
          <a:xfrm>
            <a:off x="1002198" y="1252218"/>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8" name="Rectángulo: esquinas redondeadas 7">
            <a:extLst>
              <a:ext uri="{FF2B5EF4-FFF2-40B4-BE49-F238E27FC236}">
                <a16:creationId xmlns:a16="http://schemas.microsoft.com/office/drawing/2014/main" id="{0A4D7242-21AF-425C-86B5-114C3A6A45ED}"/>
              </a:ext>
            </a:extLst>
          </p:cNvPr>
          <p:cNvSpPr/>
          <p:nvPr/>
        </p:nvSpPr>
        <p:spPr>
          <a:xfrm>
            <a:off x="1002198" y="4280682"/>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9" name="Rectángulo: esquinas redondeadas 8">
            <a:extLst>
              <a:ext uri="{FF2B5EF4-FFF2-40B4-BE49-F238E27FC236}">
                <a16:creationId xmlns:a16="http://schemas.microsoft.com/office/drawing/2014/main" id="{BEB8C6F7-1161-4E23-83E3-98347EEF5660}"/>
              </a:ext>
            </a:extLst>
          </p:cNvPr>
          <p:cNvSpPr/>
          <p:nvPr/>
        </p:nvSpPr>
        <p:spPr>
          <a:xfrm>
            <a:off x="1002198" y="4573232"/>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13" name="Rectángulo: esquinas redondeadas 12">
            <a:extLst>
              <a:ext uri="{FF2B5EF4-FFF2-40B4-BE49-F238E27FC236}">
                <a16:creationId xmlns:a16="http://schemas.microsoft.com/office/drawing/2014/main" id="{EEE241C8-81F7-42E2-8067-5ED8ED8D64EC}"/>
              </a:ext>
            </a:extLst>
          </p:cNvPr>
          <p:cNvSpPr/>
          <p:nvPr/>
        </p:nvSpPr>
        <p:spPr>
          <a:xfrm>
            <a:off x="1002198" y="4883836"/>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pic>
        <p:nvPicPr>
          <p:cNvPr id="16" name="Imagen 15" descr="Imagen que contiene dibujo, luz&#10;&#10;Descripción generada automáticamente">
            <a:extLst>
              <a:ext uri="{FF2B5EF4-FFF2-40B4-BE49-F238E27FC236}">
                <a16:creationId xmlns:a16="http://schemas.microsoft.com/office/drawing/2014/main" id="{F37374BB-94D0-45A1-B223-D753A699D5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7035" y="4323888"/>
            <a:ext cx="1855822" cy="1472915"/>
          </a:xfrm>
          <a:prstGeom prst="rect">
            <a:avLst/>
          </a:prstGeom>
        </p:spPr>
      </p:pic>
      <p:sp>
        <p:nvSpPr>
          <p:cNvPr id="14" name="Rectángulo: esquinas redondeadas 6">
            <a:extLst>
              <a:ext uri="{FF2B5EF4-FFF2-40B4-BE49-F238E27FC236}">
                <a16:creationId xmlns:a16="http://schemas.microsoft.com/office/drawing/2014/main" id="{090E9C0E-34AE-48C4-932A-80337CBFA7EF}"/>
              </a:ext>
            </a:extLst>
          </p:cNvPr>
          <p:cNvSpPr/>
          <p:nvPr/>
        </p:nvSpPr>
        <p:spPr>
          <a:xfrm>
            <a:off x="1002198" y="2409000"/>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15" name="Rectángulo: esquinas redondeadas 10">
            <a:extLst>
              <a:ext uri="{FF2B5EF4-FFF2-40B4-BE49-F238E27FC236}">
                <a16:creationId xmlns:a16="http://schemas.microsoft.com/office/drawing/2014/main" id="{0ADB1FC9-BA1A-4464-B495-05D9815E768E}"/>
              </a:ext>
            </a:extLst>
          </p:cNvPr>
          <p:cNvSpPr/>
          <p:nvPr/>
        </p:nvSpPr>
        <p:spPr>
          <a:xfrm>
            <a:off x="1031428" y="5797280"/>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17" name="Rectángulo: esquinas redondeadas 7">
            <a:extLst>
              <a:ext uri="{FF2B5EF4-FFF2-40B4-BE49-F238E27FC236}">
                <a16:creationId xmlns:a16="http://schemas.microsoft.com/office/drawing/2014/main" id="{C8CF8E68-D887-4256-9FB6-09C2814C61C5}"/>
              </a:ext>
            </a:extLst>
          </p:cNvPr>
          <p:cNvSpPr/>
          <p:nvPr/>
        </p:nvSpPr>
        <p:spPr>
          <a:xfrm>
            <a:off x="997210" y="3354692"/>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Tree>
    <p:extLst>
      <p:ext uri="{BB962C8B-B14F-4D97-AF65-F5344CB8AC3E}">
        <p14:creationId xmlns:p14="http://schemas.microsoft.com/office/powerpoint/2010/main" val="1938224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F8A2DBF0-3079-4E61-A07A-34369222CCAB}"/>
              </a:ext>
            </a:extLst>
          </p:cNvPr>
          <p:cNvGraphicFramePr>
            <a:graphicFrameLocks noGrp="1"/>
          </p:cNvGraphicFramePr>
          <p:nvPr>
            <p:extLst>
              <p:ext uri="{D42A27DB-BD31-4B8C-83A1-F6EECF244321}">
                <p14:modId xmlns:p14="http://schemas.microsoft.com/office/powerpoint/2010/main" val="1923219004"/>
              </p:ext>
            </p:extLst>
          </p:nvPr>
        </p:nvGraphicFramePr>
        <p:xfrm>
          <a:off x="821077" y="440614"/>
          <a:ext cx="10323457" cy="6178406"/>
        </p:xfrm>
        <a:graphic>
          <a:graphicData uri="http://schemas.openxmlformats.org/drawingml/2006/table">
            <a:tbl>
              <a:tblPr/>
              <a:tblGrid>
                <a:gridCol w="2854175">
                  <a:extLst>
                    <a:ext uri="{9D8B030D-6E8A-4147-A177-3AD203B41FA5}">
                      <a16:colId xmlns:a16="http://schemas.microsoft.com/office/drawing/2014/main" val="4194576802"/>
                    </a:ext>
                  </a:extLst>
                </a:gridCol>
                <a:gridCol w="152385">
                  <a:extLst>
                    <a:ext uri="{9D8B030D-6E8A-4147-A177-3AD203B41FA5}">
                      <a16:colId xmlns:a16="http://schemas.microsoft.com/office/drawing/2014/main" val="3616895123"/>
                    </a:ext>
                  </a:extLst>
                </a:gridCol>
                <a:gridCol w="152385">
                  <a:extLst>
                    <a:ext uri="{9D8B030D-6E8A-4147-A177-3AD203B41FA5}">
                      <a16:colId xmlns:a16="http://schemas.microsoft.com/office/drawing/2014/main" val="562929853"/>
                    </a:ext>
                  </a:extLst>
                </a:gridCol>
                <a:gridCol w="152385">
                  <a:extLst>
                    <a:ext uri="{9D8B030D-6E8A-4147-A177-3AD203B41FA5}">
                      <a16:colId xmlns:a16="http://schemas.microsoft.com/office/drawing/2014/main" val="3236215392"/>
                    </a:ext>
                  </a:extLst>
                </a:gridCol>
                <a:gridCol w="152385">
                  <a:extLst>
                    <a:ext uri="{9D8B030D-6E8A-4147-A177-3AD203B41FA5}">
                      <a16:colId xmlns:a16="http://schemas.microsoft.com/office/drawing/2014/main" val="2221343019"/>
                    </a:ext>
                  </a:extLst>
                </a:gridCol>
                <a:gridCol w="152385">
                  <a:extLst>
                    <a:ext uri="{9D8B030D-6E8A-4147-A177-3AD203B41FA5}">
                      <a16:colId xmlns:a16="http://schemas.microsoft.com/office/drawing/2014/main" val="758356181"/>
                    </a:ext>
                  </a:extLst>
                </a:gridCol>
                <a:gridCol w="152385">
                  <a:extLst>
                    <a:ext uri="{9D8B030D-6E8A-4147-A177-3AD203B41FA5}">
                      <a16:colId xmlns:a16="http://schemas.microsoft.com/office/drawing/2014/main" val="4034234300"/>
                    </a:ext>
                  </a:extLst>
                </a:gridCol>
                <a:gridCol w="152385">
                  <a:extLst>
                    <a:ext uri="{9D8B030D-6E8A-4147-A177-3AD203B41FA5}">
                      <a16:colId xmlns:a16="http://schemas.microsoft.com/office/drawing/2014/main" val="2781927360"/>
                    </a:ext>
                  </a:extLst>
                </a:gridCol>
                <a:gridCol w="152385">
                  <a:extLst>
                    <a:ext uri="{9D8B030D-6E8A-4147-A177-3AD203B41FA5}">
                      <a16:colId xmlns:a16="http://schemas.microsoft.com/office/drawing/2014/main" val="537739367"/>
                    </a:ext>
                  </a:extLst>
                </a:gridCol>
                <a:gridCol w="152385">
                  <a:extLst>
                    <a:ext uri="{9D8B030D-6E8A-4147-A177-3AD203B41FA5}">
                      <a16:colId xmlns:a16="http://schemas.microsoft.com/office/drawing/2014/main" val="4066137185"/>
                    </a:ext>
                  </a:extLst>
                </a:gridCol>
                <a:gridCol w="152385">
                  <a:extLst>
                    <a:ext uri="{9D8B030D-6E8A-4147-A177-3AD203B41FA5}">
                      <a16:colId xmlns:a16="http://schemas.microsoft.com/office/drawing/2014/main" val="860882584"/>
                    </a:ext>
                  </a:extLst>
                </a:gridCol>
                <a:gridCol w="152385">
                  <a:extLst>
                    <a:ext uri="{9D8B030D-6E8A-4147-A177-3AD203B41FA5}">
                      <a16:colId xmlns:a16="http://schemas.microsoft.com/office/drawing/2014/main" val="2450149280"/>
                    </a:ext>
                  </a:extLst>
                </a:gridCol>
                <a:gridCol w="152385">
                  <a:extLst>
                    <a:ext uri="{9D8B030D-6E8A-4147-A177-3AD203B41FA5}">
                      <a16:colId xmlns:a16="http://schemas.microsoft.com/office/drawing/2014/main" val="2830220747"/>
                    </a:ext>
                  </a:extLst>
                </a:gridCol>
                <a:gridCol w="152385">
                  <a:extLst>
                    <a:ext uri="{9D8B030D-6E8A-4147-A177-3AD203B41FA5}">
                      <a16:colId xmlns:a16="http://schemas.microsoft.com/office/drawing/2014/main" val="3509872228"/>
                    </a:ext>
                  </a:extLst>
                </a:gridCol>
                <a:gridCol w="152385">
                  <a:extLst>
                    <a:ext uri="{9D8B030D-6E8A-4147-A177-3AD203B41FA5}">
                      <a16:colId xmlns:a16="http://schemas.microsoft.com/office/drawing/2014/main" val="1435340503"/>
                    </a:ext>
                  </a:extLst>
                </a:gridCol>
                <a:gridCol w="152385">
                  <a:extLst>
                    <a:ext uri="{9D8B030D-6E8A-4147-A177-3AD203B41FA5}">
                      <a16:colId xmlns:a16="http://schemas.microsoft.com/office/drawing/2014/main" val="470594823"/>
                    </a:ext>
                  </a:extLst>
                </a:gridCol>
                <a:gridCol w="152385">
                  <a:extLst>
                    <a:ext uri="{9D8B030D-6E8A-4147-A177-3AD203B41FA5}">
                      <a16:colId xmlns:a16="http://schemas.microsoft.com/office/drawing/2014/main" val="218360199"/>
                    </a:ext>
                  </a:extLst>
                </a:gridCol>
                <a:gridCol w="152385">
                  <a:extLst>
                    <a:ext uri="{9D8B030D-6E8A-4147-A177-3AD203B41FA5}">
                      <a16:colId xmlns:a16="http://schemas.microsoft.com/office/drawing/2014/main" val="197830453"/>
                    </a:ext>
                  </a:extLst>
                </a:gridCol>
                <a:gridCol w="152385">
                  <a:extLst>
                    <a:ext uri="{9D8B030D-6E8A-4147-A177-3AD203B41FA5}">
                      <a16:colId xmlns:a16="http://schemas.microsoft.com/office/drawing/2014/main" val="4223637006"/>
                    </a:ext>
                  </a:extLst>
                </a:gridCol>
                <a:gridCol w="152385">
                  <a:extLst>
                    <a:ext uri="{9D8B030D-6E8A-4147-A177-3AD203B41FA5}">
                      <a16:colId xmlns:a16="http://schemas.microsoft.com/office/drawing/2014/main" val="1130305366"/>
                    </a:ext>
                  </a:extLst>
                </a:gridCol>
                <a:gridCol w="152385">
                  <a:extLst>
                    <a:ext uri="{9D8B030D-6E8A-4147-A177-3AD203B41FA5}">
                      <a16:colId xmlns:a16="http://schemas.microsoft.com/office/drawing/2014/main" val="155365563"/>
                    </a:ext>
                  </a:extLst>
                </a:gridCol>
                <a:gridCol w="152385">
                  <a:extLst>
                    <a:ext uri="{9D8B030D-6E8A-4147-A177-3AD203B41FA5}">
                      <a16:colId xmlns:a16="http://schemas.microsoft.com/office/drawing/2014/main" val="4140979815"/>
                    </a:ext>
                  </a:extLst>
                </a:gridCol>
                <a:gridCol w="152385">
                  <a:extLst>
                    <a:ext uri="{9D8B030D-6E8A-4147-A177-3AD203B41FA5}">
                      <a16:colId xmlns:a16="http://schemas.microsoft.com/office/drawing/2014/main" val="3002831845"/>
                    </a:ext>
                  </a:extLst>
                </a:gridCol>
                <a:gridCol w="152385">
                  <a:extLst>
                    <a:ext uri="{9D8B030D-6E8A-4147-A177-3AD203B41FA5}">
                      <a16:colId xmlns:a16="http://schemas.microsoft.com/office/drawing/2014/main" val="1557020996"/>
                    </a:ext>
                  </a:extLst>
                </a:gridCol>
                <a:gridCol w="152385">
                  <a:extLst>
                    <a:ext uri="{9D8B030D-6E8A-4147-A177-3AD203B41FA5}">
                      <a16:colId xmlns:a16="http://schemas.microsoft.com/office/drawing/2014/main" val="3080765752"/>
                    </a:ext>
                  </a:extLst>
                </a:gridCol>
                <a:gridCol w="152385">
                  <a:extLst>
                    <a:ext uri="{9D8B030D-6E8A-4147-A177-3AD203B41FA5}">
                      <a16:colId xmlns:a16="http://schemas.microsoft.com/office/drawing/2014/main" val="3907923492"/>
                    </a:ext>
                  </a:extLst>
                </a:gridCol>
                <a:gridCol w="152385">
                  <a:extLst>
                    <a:ext uri="{9D8B030D-6E8A-4147-A177-3AD203B41FA5}">
                      <a16:colId xmlns:a16="http://schemas.microsoft.com/office/drawing/2014/main" val="664407797"/>
                    </a:ext>
                  </a:extLst>
                </a:gridCol>
                <a:gridCol w="152385">
                  <a:extLst>
                    <a:ext uri="{9D8B030D-6E8A-4147-A177-3AD203B41FA5}">
                      <a16:colId xmlns:a16="http://schemas.microsoft.com/office/drawing/2014/main" val="3272370723"/>
                    </a:ext>
                  </a:extLst>
                </a:gridCol>
                <a:gridCol w="152385">
                  <a:extLst>
                    <a:ext uri="{9D8B030D-6E8A-4147-A177-3AD203B41FA5}">
                      <a16:colId xmlns:a16="http://schemas.microsoft.com/office/drawing/2014/main" val="1182986190"/>
                    </a:ext>
                  </a:extLst>
                </a:gridCol>
                <a:gridCol w="152385">
                  <a:extLst>
                    <a:ext uri="{9D8B030D-6E8A-4147-A177-3AD203B41FA5}">
                      <a16:colId xmlns:a16="http://schemas.microsoft.com/office/drawing/2014/main" val="425722317"/>
                    </a:ext>
                  </a:extLst>
                </a:gridCol>
                <a:gridCol w="152385">
                  <a:extLst>
                    <a:ext uri="{9D8B030D-6E8A-4147-A177-3AD203B41FA5}">
                      <a16:colId xmlns:a16="http://schemas.microsoft.com/office/drawing/2014/main" val="1868324112"/>
                    </a:ext>
                  </a:extLst>
                </a:gridCol>
                <a:gridCol w="152385">
                  <a:extLst>
                    <a:ext uri="{9D8B030D-6E8A-4147-A177-3AD203B41FA5}">
                      <a16:colId xmlns:a16="http://schemas.microsoft.com/office/drawing/2014/main" val="55179764"/>
                    </a:ext>
                  </a:extLst>
                </a:gridCol>
                <a:gridCol w="152385">
                  <a:extLst>
                    <a:ext uri="{9D8B030D-6E8A-4147-A177-3AD203B41FA5}">
                      <a16:colId xmlns:a16="http://schemas.microsoft.com/office/drawing/2014/main" val="2630069787"/>
                    </a:ext>
                  </a:extLst>
                </a:gridCol>
                <a:gridCol w="152385">
                  <a:extLst>
                    <a:ext uri="{9D8B030D-6E8A-4147-A177-3AD203B41FA5}">
                      <a16:colId xmlns:a16="http://schemas.microsoft.com/office/drawing/2014/main" val="4024478727"/>
                    </a:ext>
                  </a:extLst>
                </a:gridCol>
                <a:gridCol w="152385">
                  <a:extLst>
                    <a:ext uri="{9D8B030D-6E8A-4147-A177-3AD203B41FA5}">
                      <a16:colId xmlns:a16="http://schemas.microsoft.com/office/drawing/2014/main" val="634653599"/>
                    </a:ext>
                  </a:extLst>
                </a:gridCol>
                <a:gridCol w="152385">
                  <a:extLst>
                    <a:ext uri="{9D8B030D-6E8A-4147-A177-3AD203B41FA5}">
                      <a16:colId xmlns:a16="http://schemas.microsoft.com/office/drawing/2014/main" val="1186248486"/>
                    </a:ext>
                  </a:extLst>
                </a:gridCol>
                <a:gridCol w="152385">
                  <a:extLst>
                    <a:ext uri="{9D8B030D-6E8A-4147-A177-3AD203B41FA5}">
                      <a16:colId xmlns:a16="http://schemas.microsoft.com/office/drawing/2014/main" val="3874391210"/>
                    </a:ext>
                  </a:extLst>
                </a:gridCol>
                <a:gridCol w="152385">
                  <a:extLst>
                    <a:ext uri="{9D8B030D-6E8A-4147-A177-3AD203B41FA5}">
                      <a16:colId xmlns:a16="http://schemas.microsoft.com/office/drawing/2014/main" val="3753335893"/>
                    </a:ext>
                  </a:extLst>
                </a:gridCol>
                <a:gridCol w="152385">
                  <a:extLst>
                    <a:ext uri="{9D8B030D-6E8A-4147-A177-3AD203B41FA5}">
                      <a16:colId xmlns:a16="http://schemas.microsoft.com/office/drawing/2014/main" val="1552143913"/>
                    </a:ext>
                  </a:extLst>
                </a:gridCol>
                <a:gridCol w="152385">
                  <a:extLst>
                    <a:ext uri="{9D8B030D-6E8A-4147-A177-3AD203B41FA5}">
                      <a16:colId xmlns:a16="http://schemas.microsoft.com/office/drawing/2014/main" val="3394139267"/>
                    </a:ext>
                  </a:extLst>
                </a:gridCol>
                <a:gridCol w="152385">
                  <a:extLst>
                    <a:ext uri="{9D8B030D-6E8A-4147-A177-3AD203B41FA5}">
                      <a16:colId xmlns:a16="http://schemas.microsoft.com/office/drawing/2014/main" val="965883556"/>
                    </a:ext>
                  </a:extLst>
                </a:gridCol>
                <a:gridCol w="152385">
                  <a:extLst>
                    <a:ext uri="{9D8B030D-6E8A-4147-A177-3AD203B41FA5}">
                      <a16:colId xmlns:a16="http://schemas.microsoft.com/office/drawing/2014/main" val="1791417319"/>
                    </a:ext>
                  </a:extLst>
                </a:gridCol>
                <a:gridCol w="152385">
                  <a:extLst>
                    <a:ext uri="{9D8B030D-6E8A-4147-A177-3AD203B41FA5}">
                      <a16:colId xmlns:a16="http://schemas.microsoft.com/office/drawing/2014/main" val="2577583393"/>
                    </a:ext>
                  </a:extLst>
                </a:gridCol>
                <a:gridCol w="152385">
                  <a:extLst>
                    <a:ext uri="{9D8B030D-6E8A-4147-A177-3AD203B41FA5}">
                      <a16:colId xmlns:a16="http://schemas.microsoft.com/office/drawing/2014/main" val="1334728326"/>
                    </a:ext>
                  </a:extLst>
                </a:gridCol>
                <a:gridCol w="152385">
                  <a:extLst>
                    <a:ext uri="{9D8B030D-6E8A-4147-A177-3AD203B41FA5}">
                      <a16:colId xmlns:a16="http://schemas.microsoft.com/office/drawing/2014/main" val="3777556729"/>
                    </a:ext>
                  </a:extLst>
                </a:gridCol>
                <a:gridCol w="152385">
                  <a:extLst>
                    <a:ext uri="{9D8B030D-6E8A-4147-A177-3AD203B41FA5}">
                      <a16:colId xmlns:a16="http://schemas.microsoft.com/office/drawing/2014/main" val="1835339575"/>
                    </a:ext>
                  </a:extLst>
                </a:gridCol>
                <a:gridCol w="152385">
                  <a:extLst>
                    <a:ext uri="{9D8B030D-6E8A-4147-A177-3AD203B41FA5}">
                      <a16:colId xmlns:a16="http://schemas.microsoft.com/office/drawing/2014/main" val="2032356003"/>
                    </a:ext>
                  </a:extLst>
                </a:gridCol>
                <a:gridCol w="152385">
                  <a:extLst>
                    <a:ext uri="{9D8B030D-6E8A-4147-A177-3AD203B41FA5}">
                      <a16:colId xmlns:a16="http://schemas.microsoft.com/office/drawing/2014/main" val="1509371209"/>
                    </a:ext>
                  </a:extLst>
                </a:gridCol>
                <a:gridCol w="152385">
                  <a:extLst>
                    <a:ext uri="{9D8B030D-6E8A-4147-A177-3AD203B41FA5}">
                      <a16:colId xmlns:a16="http://schemas.microsoft.com/office/drawing/2014/main" val="44386796"/>
                    </a:ext>
                  </a:extLst>
                </a:gridCol>
                <a:gridCol w="154802">
                  <a:extLst>
                    <a:ext uri="{9D8B030D-6E8A-4147-A177-3AD203B41FA5}">
                      <a16:colId xmlns:a16="http://schemas.microsoft.com/office/drawing/2014/main" val="178534195"/>
                    </a:ext>
                  </a:extLst>
                </a:gridCol>
              </a:tblGrid>
              <a:tr h="153179">
                <a:tc gridSpan="49">
                  <a:txBody>
                    <a:bodyPr/>
                    <a:lstStyle/>
                    <a:p>
                      <a:pPr algn="ctr" fontAlgn="b"/>
                      <a:r>
                        <a:rPr lang="es-CO" sz="1200" b="0" i="0" u="none" strike="noStrike">
                          <a:solidFill>
                            <a:srgbClr val="000000"/>
                          </a:solidFill>
                          <a:effectLst/>
                          <a:latin typeface="+mn-lt"/>
                        </a:rPr>
                        <a:t>CRONOGRAMA DE DESARROLLO REVISIÓN GENERAL - POT</a:t>
                      </a:r>
                    </a:p>
                  </a:txBody>
                  <a:tcPr marL="4499" marR="4499" marT="44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l" fontAlgn="b"/>
                      <a:endParaRPr lang="es-CO" sz="1200" b="0" i="0" u="none" strike="noStrike">
                        <a:solidFill>
                          <a:srgbClr val="000000"/>
                        </a:solidFill>
                        <a:effectLst/>
                        <a:latin typeface="+mn-lt"/>
                      </a:endParaRPr>
                    </a:p>
                  </a:txBody>
                  <a:tcPr marL="4499" marR="4499" marT="4499"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685452173"/>
                  </a:ext>
                </a:extLst>
              </a:tr>
              <a:tr h="153179">
                <a:tc rowSpan="2">
                  <a:txBody>
                    <a:bodyPr/>
                    <a:lstStyle/>
                    <a:p>
                      <a:pPr algn="ctr" fontAlgn="b"/>
                      <a:r>
                        <a:rPr lang="es-CO" sz="1200" b="0" i="0" u="none" strike="noStrike">
                          <a:solidFill>
                            <a:srgbClr val="000000"/>
                          </a:solidFill>
                          <a:effectLst/>
                          <a:latin typeface="+mn-lt"/>
                        </a:rPr>
                        <a:t> </a:t>
                      </a:r>
                    </a:p>
                  </a:txBody>
                  <a:tcPr marL="4499" marR="4499" marT="449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8">
                  <a:txBody>
                    <a:bodyPr/>
                    <a:lstStyle/>
                    <a:p>
                      <a:pPr algn="ctr" fontAlgn="ctr"/>
                      <a:r>
                        <a:rPr lang="es-CO" sz="1200" b="0" i="0" u="none" strike="noStrike">
                          <a:solidFill>
                            <a:srgbClr val="000000"/>
                          </a:solidFill>
                          <a:effectLst/>
                          <a:latin typeface="+mn-lt"/>
                        </a:rPr>
                        <a:t>AÑO 2020</a:t>
                      </a:r>
                    </a:p>
                  </a:txBody>
                  <a:tcPr marL="4499" marR="4499" marT="44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l" fontAlgn="b"/>
                      <a:endParaRPr lang="es-CO" sz="1200" b="0" i="0" u="none" strike="noStrike">
                        <a:solidFill>
                          <a:srgbClr val="000000"/>
                        </a:solidFill>
                        <a:effectLst/>
                        <a:latin typeface="+mn-lt"/>
                      </a:endParaRPr>
                    </a:p>
                  </a:txBody>
                  <a:tcPr marL="4499" marR="4499" marT="4499"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68811133"/>
                  </a:ext>
                </a:extLst>
              </a:tr>
              <a:tr h="153179">
                <a:tc vMerge="1">
                  <a:txBody>
                    <a:bodyPr/>
                    <a:lstStyle/>
                    <a:p>
                      <a:endParaRPr lang="es-CO"/>
                    </a:p>
                  </a:txBody>
                  <a:tcPr/>
                </a:tc>
                <a:tc gridSpan="4">
                  <a:txBody>
                    <a:bodyPr/>
                    <a:lstStyle/>
                    <a:p>
                      <a:pPr algn="ctr" fontAlgn="b"/>
                      <a:r>
                        <a:rPr lang="es-CO" sz="1200" b="0" i="0" u="none" strike="noStrike">
                          <a:solidFill>
                            <a:srgbClr val="000000"/>
                          </a:solidFill>
                          <a:effectLst/>
                          <a:latin typeface="+mn-lt"/>
                        </a:rPr>
                        <a:t>ENE</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fontAlgn="b"/>
                      <a:r>
                        <a:rPr lang="es-CO" sz="1200" b="0" i="0" u="none" strike="noStrike">
                          <a:solidFill>
                            <a:srgbClr val="000000"/>
                          </a:solidFill>
                          <a:effectLst/>
                          <a:latin typeface="+mn-lt"/>
                        </a:rPr>
                        <a:t>FEB</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fontAlgn="b"/>
                      <a:r>
                        <a:rPr lang="es-CO" sz="1200" b="0" i="0" u="none" strike="noStrike">
                          <a:solidFill>
                            <a:srgbClr val="000000"/>
                          </a:solidFill>
                          <a:effectLst/>
                          <a:latin typeface="+mn-lt"/>
                        </a:rPr>
                        <a:t>MAR</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fontAlgn="b"/>
                      <a:r>
                        <a:rPr lang="es-CO" sz="1200" b="0" i="0" u="none" strike="noStrike">
                          <a:solidFill>
                            <a:srgbClr val="000000"/>
                          </a:solidFill>
                          <a:effectLst/>
                          <a:latin typeface="+mn-lt"/>
                        </a:rPr>
                        <a:t>ABR</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fontAlgn="b"/>
                      <a:r>
                        <a:rPr lang="es-CO" sz="1200" b="0" i="0" u="none" strike="noStrike">
                          <a:solidFill>
                            <a:srgbClr val="000000"/>
                          </a:solidFill>
                          <a:effectLst/>
                          <a:latin typeface="+mn-lt"/>
                        </a:rPr>
                        <a:t>MAY</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fontAlgn="b"/>
                      <a:r>
                        <a:rPr lang="es-CO" sz="1200" b="0" i="0" u="none" strike="noStrike">
                          <a:solidFill>
                            <a:srgbClr val="000000"/>
                          </a:solidFill>
                          <a:effectLst/>
                          <a:latin typeface="+mn-lt"/>
                        </a:rPr>
                        <a:t>JUN</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fontAlgn="b"/>
                      <a:r>
                        <a:rPr lang="es-CO" sz="1200" b="0" i="0" u="none" strike="noStrike">
                          <a:solidFill>
                            <a:srgbClr val="000000"/>
                          </a:solidFill>
                          <a:effectLst/>
                          <a:latin typeface="+mn-lt"/>
                        </a:rPr>
                        <a:t>JUL</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fontAlgn="b"/>
                      <a:r>
                        <a:rPr lang="es-CO" sz="1200" b="0" i="0" u="none" strike="noStrike">
                          <a:solidFill>
                            <a:srgbClr val="000000"/>
                          </a:solidFill>
                          <a:effectLst/>
                          <a:latin typeface="+mn-lt"/>
                        </a:rPr>
                        <a:t>AGO</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fontAlgn="b"/>
                      <a:r>
                        <a:rPr lang="es-CO" sz="1200" b="0" i="0" u="none" strike="noStrike">
                          <a:solidFill>
                            <a:srgbClr val="000000"/>
                          </a:solidFill>
                          <a:effectLst/>
                          <a:latin typeface="+mn-lt"/>
                        </a:rPr>
                        <a:t>SEP</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fontAlgn="b"/>
                      <a:r>
                        <a:rPr lang="es-CO" sz="1200" b="0" i="0" u="none" strike="noStrike">
                          <a:solidFill>
                            <a:srgbClr val="000000"/>
                          </a:solidFill>
                          <a:effectLst/>
                          <a:latin typeface="+mn-lt"/>
                        </a:rPr>
                        <a:t>OCT</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fontAlgn="b"/>
                      <a:r>
                        <a:rPr lang="es-CO" sz="1200" b="0" i="0" u="none" strike="noStrike">
                          <a:solidFill>
                            <a:srgbClr val="000000"/>
                          </a:solidFill>
                          <a:effectLst/>
                          <a:latin typeface="+mn-lt"/>
                        </a:rPr>
                        <a:t>NOV</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fontAlgn="b"/>
                      <a:r>
                        <a:rPr lang="es-CO" sz="1200" b="0" i="0" u="none" strike="noStrike">
                          <a:solidFill>
                            <a:srgbClr val="000000"/>
                          </a:solidFill>
                          <a:effectLst/>
                          <a:latin typeface="+mn-lt"/>
                        </a:rPr>
                        <a:t>DIC</a:t>
                      </a:r>
                    </a:p>
                  </a:txBody>
                  <a:tcPr marL="4499" marR="4499" marT="449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l" fontAlgn="b"/>
                      <a:endParaRPr lang="es-CO" sz="1200" b="0" i="0" u="none" strike="noStrike">
                        <a:solidFill>
                          <a:srgbClr val="000000"/>
                        </a:solidFill>
                        <a:effectLst/>
                        <a:latin typeface="+mn-lt"/>
                      </a:endParaRPr>
                    </a:p>
                  </a:txBody>
                  <a:tcPr marL="4499" marR="4499" marT="4499"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189632133"/>
                  </a:ext>
                </a:extLst>
              </a:tr>
              <a:tr h="300908">
                <a:tc>
                  <a:txBody>
                    <a:bodyPr/>
                    <a:lstStyle/>
                    <a:p>
                      <a:pPr algn="l" fontAlgn="b"/>
                      <a:r>
                        <a:rPr lang="es-CO" sz="1200" b="0" i="0" u="none" strike="noStrike">
                          <a:solidFill>
                            <a:srgbClr val="000000"/>
                          </a:solidFill>
                          <a:effectLst/>
                          <a:latin typeface="+mn-lt"/>
                        </a:rPr>
                        <a:t> </a:t>
                      </a:r>
                    </a:p>
                  </a:txBody>
                  <a:tcPr marL="4499" marR="4499" marT="449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1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2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3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4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1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2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3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4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1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2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3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4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1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2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3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4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1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2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3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4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1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2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3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4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1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2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3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4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1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2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3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4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1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2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3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4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1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2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3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4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1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2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3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4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1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2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3 s</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4 s</a:t>
                      </a:r>
                    </a:p>
                  </a:txBody>
                  <a:tcPr marL="4499" marR="4499" marT="449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200" b="0" i="0" u="none" strike="noStrike">
                        <a:solidFill>
                          <a:srgbClr val="000000"/>
                        </a:solidFill>
                        <a:effectLst/>
                        <a:latin typeface="+mn-lt"/>
                      </a:endParaRPr>
                    </a:p>
                  </a:txBody>
                  <a:tcPr marL="4499" marR="4499" marT="4499"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01615751"/>
                  </a:ext>
                </a:extLst>
              </a:tr>
              <a:tr h="153179">
                <a:tc>
                  <a:txBody>
                    <a:bodyPr/>
                    <a:lstStyle/>
                    <a:p>
                      <a:pPr algn="l" fontAlgn="b"/>
                      <a:r>
                        <a:rPr lang="es-CO" sz="1200" b="0" i="0" u="none" strike="noStrike">
                          <a:solidFill>
                            <a:srgbClr val="000000"/>
                          </a:solidFill>
                          <a:effectLst/>
                          <a:latin typeface="+mn-lt"/>
                        </a:rPr>
                        <a:t>ETAPA PRELIMINAR</a:t>
                      </a:r>
                    </a:p>
                  </a:txBody>
                  <a:tcPr marL="4499" marR="4499" marT="449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70AD47"/>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70AD47"/>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70AD47"/>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s-CO" sz="1200" b="0" i="0" u="none" strike="noStrike">
                        <a:solidFill>
                          <a:srgbClr val="000000"/>
                        </a:solidFill>
                        <a:effectLst/>
                        <a:latin typeface="+mn-lt"/>
                      </a:endParaRPr>
                    </a:p>
                  </a:txBody>
                  <a:tcPr marL="4499" marR="4499" marT="4499"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39228588"/>
                  </a:ext>
                </a:extLst>
              </a:tr>
              <a:tr h="153179">
                <a:tc>
                  <a:txBody>
                    <a:bodyPr/>
                    <a:lstStyle/>
                    <a:p>
                      <a:pPr algn="l" fontAlgn="ctr"/>
                      <a:r>
                        <a:rPr lang="es-CO" sz="1200" b="0" i="0" u="none" strike="noStrike" dirty="0">
                          <a:solidFill>
                            <a:srgbClr val="000000"/>
                          </a:solidFill>
                          <a:effectLst/>
                          <a:latin typeface="+mn-lt"/>
                        </a:rPr>
                        <a:t>REVISION EXPEDIENTE DISTRITAL</a:t>
                      </a:r>
                    </a:p>
                  </a:txBody>
                  <a:tcPr marL="4499" marR="4499" marT="44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70AD47"/>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70AD47"/>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70AD47"/>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70AD47"/>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200" b="0" i="0" u="none" strike="noStrike">
                        <a:solidFill>
                          <a:srgbClr val="000000"/>
                        </a:solidFill>
                        <a:effectLst/>
                        <a:latin typeface="+mn-lt"/>
                      </a:endParaRPr>
                    </a:p>
                  </a:txBody>
                  <a:tcPr marL="4499" marR="4499" marT="4499"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31485043"/>
                  </a:ext>
                </a:extLst>
              </a:tr>
              <a:tr h="305269">
                <a:tc>
                  <a:txBody>
                    <a:bodyPr/>
                    <a:lstStyle/>
                    <a:p>
                      <a:pPr algn="l" fontAlgn="ctr"/>
                      <a:r>
                        <a:rPr lang="es-CO" sz="1200" b="0" i="0" u="none" strike="noStrike" dirty="0">
                          <a:solidFill>
                            <a:srgbClr val="000000"/>
                          </a:solidFill>
                          <a:effectLst/>
                          <a:latin typeface="+mn-lt"/>
                        </a:rPr>
                        <a:t>REVISION DOCUMENTOS TECNICOS DE SOPORTE</a:t>
                      </a:r>
                    </a:p>
                  </a:txBody>
                  <a:tcPr marL="4499" marR="4499" marT="44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200" b="0" i="0" u="none" strike="noStrike">
                        <a:solidFill>
                          <a:srgbClr val="000000"/>
                        </a:solidFill>
                        <a:effectLst/>
                        <a:latin typeface="+mn-lt"/>
                      </a:endParaRPr>
                    </a:p>
                  </a:txBody>
                  <a:tcPr marL="4499" marR="4499" marT="4499"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835008943"/>
                  </a:ext>
                </a:extLst>
              </a:tr>
              <a:tr h="457905">
                <a:tc>
                  <a:txBody>
                    <a:bodyPr/>
                    <a:lstStyle/>
                    <a:p>
                      <a:pPr algn="l" fontAlgn="ctr"/>
                      <a:r>
                        <a:rPr lang="es-CO" sz="1200" b="0" i="0" u="none" strike="noStrike">
                          <a:solidFill>
                            <a:srgbClr val="000000"/>
                          </a:solidFill>
                          <a:effectLst/>
                          <a:latin typeface="+mn-lt"/>
                        </a:rPr>
                        <a:t>PROPUESTA PRELIMINAR DE AJUSTE, CARTOGRAFÍA, DIAGNÓSTICO Y DOCUMENTO SÍNTESIS</a:t>
                      </a:r>
                    </a:p>
                  </a:txBody>
                  <a:tcPr marL="4499" marR="4499" marT="44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200" b="0" i="0" u="none" strike="noStrike">
                        <a:solidFill>
                          <a:srgbClr val="000000"/>
                        </a:solidFill>
                        <a:effectLst/>
                        <a:latin typeface="+mn-lt"/>
                      </a:endParaRPr>
                    </a:p>
                  </a:txBody>
                  <a:tcPr marL="4499" marR="4499" marT="4499"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430347930"/>
                  </a:ext>
                </a:extLst>
              </a:tr>
              <a:tr h="153179">
                <a:tc>
                  <a:txBody>
                    <a:bodyPr/>
                    <a:lstStyle/>
                    <a:p>
                      <a:pPr algn="l" fontAlgn="ctr"/>
                      <a:r>
                        <a:rPr lang="es-CO" sz="1200" b="0" i="0" u="none" strike="noStrike">
                          <a:solidFill>
                            <a:srgbClr val="000000"/>
                          </a:solidFill>
                          <a:effectLst/>
                          <a:latin typeface="+mn-lt"/>
                        </a:rPr>
                        <a:t>PARTICIPACIÓN FASE 1 (DIAGNÓSTICO)</a:t>
                      </a:r>
                    </a:p>
                  </a:txBody>
                  <a:tcPr marL="4499" marR="4499" marT="44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200" b="0" i="0" u="none" strike="noStrike">
                        <a:solidFill>
                          <a:srgbClr val="000000"/>
                        </a:solidFill>
                        <a:effectLst/>
                        <a:latin typeface="+mn-lt"/>
                      </a:endParaRPr>
                    </a:p>
                  </a:txBody>
                  <a:tcPr marL="4499" marR="4499" marT="4499"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74592282"/>
                  </a:ext>
                </a:extLst>
              </a:tr>
              <a:tr h="153179">
                <a:tc>
                  <a:txBody>
                    <a:bodyPr/>
                    <a:lstStyle/>
                    <a:p>
                      <a:pPr algn="l" fontAlgn="b"/>
                      <a:r>
                        <a:rPr lang="es-CO" sz="1200" b="0" i="0" u="none" strike="noStrike">
                          <a:solidFill>
                            <a:srgbClr val="000000"/>
                          </a:solidFill>
                          <a:effectLst/>
                          <a:latin typeface="+mn-lt"/>
                        </a:rPr>
                        <a:t>ETAPA FORMULACIÓN </a:t>
                      </a:r>
                    </a:p>
                  </a:txBody>
                  <a:tcPr marL="4499" marR="4499" marT="449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s-CO" sz="1200" b="0" i="0" u="none" strike="noStrike">
                        <a:solidFill>
                          <a:srgbClr val="000000"/>
                        </a:solidFill>
                        <a:effectLst/>
                        <a:latin typeface="+mn-lt"/>
                      </a:endParaRPr>
                    </a:p>
                  </a:txBody>
                  <a:tcPr marL="4499" marR="4499" marT="4499"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307509973"/>
                  </a:ext>
                </a:extLst>
              </a:tr>
              <a:tr h="153179">
                <a:tc>
                  <a:txBody>
                    <a:bodyPr/>
                    <a:lstStyle/>
                    <a:p>
                      <a:pPr algn="l" fontAlgn="ctr"/>
                      <a:r>
                        <a:rPr lang="es-CO" sz="1200" b="0" i="0" u="none" strike="noStrike">
                          <a:solidFill>
                            <a:srgbClr val="000000"/>
                          </a:solidFill>
                          <a:effectLst/>
                          <a:latin typeface="+mn-lt"/>
                        </a:rPr>
                        <a:t>MEMORIA JUSTIFICATIVA</a:t>
                      </a:r>
                    </a:p>
                  </a:txBody>
                  <a:tcPr marL="4499" marR="4499" marT="44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200" b="0" i="0" u="none" strike="noStrike">
                        <a:solidFill>
                          <a:srgbClr val="000000"/>
                        </a:solidFill>
                        <a:effectLst/>
                        <a:latin typeface="+mn-lt"/>
                      </a:endParaRPr>
                    </a:p>
                  </a:txBody>
                  <a:tcPr marL="4499" marR="4499" marT="4499"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61272990"/>
                  </a:ext>
                </a:extLst>
              </a:tr>
              <a:tr h="153179">
                <a:tc>
                  <a:txBody>
                    <a:bodyPr/>
                    <a:lstStyle/>
                    <a:p>
                      <a:pPr algn="l" fontAlgn="ctr"/>
                      <a:r>
                        <a:rPr lang="es-CO" sz="1200" b="0" i="0" u="none" strike="noStrike" dirty="0">
                          <a:solidFill>
                            <a:srgbClr val="000000"/>
                          </a:solidFill>
                          <a:effectLst/>
                          <a:highlight>
                            <a:srgbClr val="FF0000"/>
                          </a:highlight>
                          <a:latin typeface="+mn-lt"/>
                        </a:rPr>
                        <a:t>DOCUMENTO TÉCNICO SOPORTE (DTS)</a:t>
                      </a:r>
                    </a:p>
                  </a:txBody>
                  <a:tcPr marL="4499" marR="4499" marT="44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200" b="0" i="0" u="none" strike="noStrike">
                        <a:solidFill>
                          <a:srgbClr val="000000"/>
                        </a:solidFill>
                        <a:effectLst/>
                        <a:latin typeface="+mn-lt"/>
                      </a:endParaRPr>
                    </a:p>
                  </a:txBody>
                  <a:tcPr marL="4499" marR="4499" marT="4499"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256606769"/>
                  </a:ext>
                </a:extLst>
              </a:tr>
              <a:tr h="485160">
                <a:tc>
                  <a:txBody>
                    <a:bodyPr/>
                    <a:lstStyle/>
                    <a:p>
                      <a:pPr algn="l" fontAlgn="ctr"/>
                      <a:r>
                        <a:rPr lang="es-CO" sz="1200" b="0" i="0" u="none" strike="noStrike" dirty="0">
                          <a:solidFill>
                            <a:srgbClr val="000000"/>
                          </a:solidFill>
                          <a:effectLst/>
                          <a:latin typeface="+mn-lt"/>
                        </a:rPr>
                        <a:t>PARTICIPACIÓN FASE 2 (RESULTADOS FORMULACIÓN)</a:t>
                      </a:r>
                    </a:p>
                  </a:txBody>
                  <a:tcPr marL="4499" marR="4499" marT="44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200" b="0" i="0" u="none" strike="noStrike">
                        <a:solidFill>
                          <a:srgbClr val="000000"/>
                        </a:solidFill>
                        <a:effectLst/>
                        <a:latin typeface="+mn-lt"/>
                      </a:endParaRPr>
                    </a:p>
                  </a:txBody>
                  <a:tcPr marL="4499" marR="4499" marT="4499"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726927582"/>
                  </a:ext>
                </a:extLst>
              </a:tr>
              <a:tr h="153179">
                <a:tc>
                  <a:txBody>
                    <a:bodyPr/>
                    <a:lstStyle/>
                    <a:p>
                      <a:pPr algn="l" fontAlgn="ctr"/>
                      <a:r>
                        <a:rPr lang="es-CO" sz="1200" b="0" i="0" u="none" strike="noStrike" dirty="0">
                          <a:solidFill>
                            <a:srgbClr val="000000"/>
                          </a:solidFill>
                          <a:effectLst/>
                          <a:latin typeface="+mn-lt"/>
                        </a:rPr>
                        <a:t>DOCUMENTO RESUMEN</a:t>
                      </a:r>
                    </a:p>
                  </a:txBody>
                  <a:tcPr marL="4499" marR="4499" marT="44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70AD47"/>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70AD47"/>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70AD47"/>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200" b="0" i="0" u="none" strike="noStrike">
                        <a:solidFill>
                          <a:srgbClr val="000000"/>
                        </a:solidFill>
                        <a:effectLst/>
                        <a:latin typeface="+mn-lt"/>
                      </a:endParaRPr>
                    </a:p>
                  </a:txBody>
                  <a:tcPr marL="4499" marR="4499" marT="4499"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94772317"/>
                  </a:ext>
                </a:extLst>
              </a:tr>
              <a:tr h="120491">
                <a:tc>
                  <a:txBody>
                    <a:bodyPr/>
                    <a:lstStyle/>
                    <a:p>
                      <a:pPr algn="l" fontAlgn="ctr"/>
                      <a:r>
                        <a:rPr lang="es-CO" sz="1200" b="0" i="0" u="none" strike="noStrike" dirty="0">
                          <a:solidFill>
                            <a:srgbClr val="000000"/>
                          </a:solidFill>
                          <a:effectLst/>
                          <a:highlight>
                            <a:srgbClr val="FF0000"/>
                          </a:highlight>
                          <a:latin typeface="+mn-lt"/>
                        </a:rPr>
                        <a:t>PROYECTO DE ACUERDO</a:t>
                      </a:r>
                    </a:p>
                  </a:txBody>
                  <a:tcPr marL="4499" marR="4499" marT="44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70AD47"/>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70AD47"/>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70AD47"/>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200" b="0" i="0" u="none" strike="noStrike">
                        <a:solidFill>
                          <a:srgbClr val="000000"/>
                        </a:solidFill>
                        <a:effectLst/>
                        <a:latin typeface="+mn-lt"/>
                      </a:endParaRPr>
                    </a:p>
                  </a:txBody>
                  <a:tcPr marL="4499" marR="4499" marT="4499"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57178056"/>
                  </a:ext>
                </a:extLst>
              </a:tr>
              <a:tr h="153179">
                <a:tc>
                  <a:txBody>
                    <a:bodyPr/>
                    <a:lstStyle/>
                    <a:p>
                      <a:pPr algn="l" fontAlgn="ctr"/>
                      <a:r>
                        <a:rPr lang="es-CO" sz="1200" b="0" i="0" u="none" strike="noStrike">
                          <a:solidFill>
                            <a:srgbClr val="000000"/>
                          </a:solidFill>
                          <a:effectLst/>
                          <a:latin typeface="+mn-lt"/>
                        </a:rPr>
                        <a:t>CARTOGRAFÍA</a:t>
                      </a:r>
                    </a:p>
                  </a:txBody>
                  <a:tcPr marL="4499" marR="4499" marT="44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70AD47"/>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70AD47"/>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70AD47"/>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200" b="0" i="0" u="none" strike="noStrike">
                        <a:solidFill>
                          <a:srgbClr val="000000"/>
                        </a:solidFill>
                        <a:effectLst/>
                        <a:latin typeface="+mn-lt"/>
                      </a:endParaRPr>
                    </a:p>
                  </a:txBody>
                  <a:tcPr marL="4499" marR="4499" marT="4499"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00771762"/>
                  </a:ext>
                </a:extLst>
              </a:tr>
              <a:tr h="300908">
                <a:tc>
                  <a:txBody>
                    <a:bodyPr/>
                    <a:lstStyle/>
                    <a:p>
                      <a:pPr algn="l" fontAlgn="b"/>
                      <a:r>
                        <a:rPr lang="es-CO" sz="1200" b="0" i="0" u="none" strike="noStrike" dirty="0">
                          <a:solidFill>
                            <a:srgbClr val="000000"/>
                          </a:solidFill>
                          <a:effectLst/>
                          <a:latin typeface="+mn-lt"/>
                        </a:rPr>
                        <a:t>ETAPA CONCERTACIÓN Y CONSULTA</a:t>
                      </a:r>
                    </a:p>
                  </a:txBody>
                  <a:tcPr marL="4499" marR="4499" marT="449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s-CO" sz="1200" b="0" i="0" u="none" strike="noStrike">
                        <a:solidFill>
                          <a:srgbClr val="000000"/>
                        </a:solidFill>
                        <a:effectLst/>
                        <a:latin typeface="+mn-lt"/>
                      </a:endParaRPr>
                    </a:p>
                  </a:txBody>
                  <a:tcPr marL="4499" marR="4499" marT="4499"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121285326"/>
                  </a:ext>
                </a:extLst>
              </a:tr>
              <a:tr h="196245">
                <a:tc>
                  <a:txBody>
                    <a:bodyPr/>
                    <a:lstStyle/>
                    <a:p>
                      <a:pPr algn="l" fontAlgn="ctr"/>
                      <a:r>
                        <a:rPr lang="es-CO" sz="1200" b="0" i="0" u="none" strike="noStrike" dirty="0">
                          <a:solidFill>
                            <a:srgbClr val="000000"/>
                          </a:solidFill>
                          <a:effectLst/>
                          <a:latin typeface="+mn-lt"/>
                        </a:rPr>
                        <a:t>CONCERTACIÓN CAR</a:t>
                      </a:r>
                    </a:p>
                  </a:txBody>
                  <a:tcPr marL="4499" marR="4499" marT="44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779138394"/>
                  </a:ext>
                </a:extLst>
              </a:tr>
              <a:tr h="763173">
                <a:tc>
                  <a:txBody>
                    <a:bodyPr/>
                    <a:lstStyle/>
                    <a:p>
                      <a:pPr algn="l" fontAlgn="ctr"/>
                      <a:r>
                        <a:rPr lang="es-CO" sz="1200" b="0" i="0" u="none" strike="noStrike">
                          <a:solidFill>
                            <a:srgbClr val="000000"/>
                          </a:solidFill>
                          <a:effectLst/>
                          <a:latin typeface="+mn-lt"/>
                        </a:rPr>
                        <a:t>PRESENTACIÓN AL CONSEJO TERRITORIAL DE PLANEACIÓN DISTRITAL y PARTICIPACION FASE 3 (RESULTADOS CONCERTACION)</a:t>
                      </a:r>
                    </a:p>
                  </a:txBody>
                  <a:tcPr marL="4499" marR="4499" marT="44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216082500"/>
                  </a:ext>
                </a:extLst>
              </a:tr>
              <a:tr h="219548">
                <a:tc>
                  <a:txBody>
                    <a:bodyPr/>
                    <a:lstStyle/>
                    <a:p>
                      <a:pPr algn="l" fontAlgn="ctr"/>
                      <a:r>
                        <a:rPr lang="es-CO" sz="1200" b="0" i="0" u="none" strike="noStrike" dirty="0">
                          <a:solidFill>
                            <a:srgbClr val="000000"/>
                          </a:solidFill>
                          <a:effectLst/>
                          <a:latin typeface="+mn-lt"/>
                        </a:rPr>
                        <a:t>PRESENTACION CONSEJO DE GOBIERNO</a:t>
                      </a:r>
                    </a:p>
                  </a:txBody>
                  <a:tcPr marL="4499" marR="4499" marT="44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s-CO" sz="1200" b="0" i="0" u="none" strike="noStrike" dirty="0">
                          <a:solidFill>
                            <a:srgbClr val="000000"/>
                          </a:solidFill>
                          <a:effectLst/>
                          <a:latin typeface="+mn-lt"/>
                        </a:rPr>
                        <a:t> </a:t>
                      </a:r>
                    </a:p>
                  </a:txBody>
                  <a:tcPr marL="4499" marR="4499" marT="449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s-CO" sz="1200" b="0" i="0" u="none" strike="noStrike">
                        <a:solidFill>
                          <a:srgbClr val="000000"/>
                        </a:solidFill>
                        <a:effectLst/>
                        <a:latin typeface="+mn-lt"/>
                      </a:endParaRPr>
                    </a:p>
                  </a:txBody>
                  <a:tcPr marL="4499" marR="4499" marT="4499"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058676789"/>
                  </a:ext>
                </a:extLst>
              </a:tr>
              <a:tr h="193565">
                <a:tc>
                  <a:txBody>
                    <a:bodyPr/>
                    <a:lstStyle/>
                    <a:p>
                      <a:pPr algn="l" fontAlgn="ctr"/>
                      <a:r>
                        <a:rPr lang="es-CO" sz="1200" b="0" i="0" u="none" strike="noStrike" dirty="0">
                          <a:solidFill>
                            <a:srgbClr val="000000"/>
                          </a:solidFill>
                          <a:effectLst/>
                          <a:latin typeface="+mn-lt"/>
                        </a:rPr>
                        <a:t>PRESENTACION Y APROBACION DEL CONCEJO DISTRITAL*</a:t>
                      </a:r>
                    </a:p>
                  </a:txBody>
                  <a:tcPr marL="4499" marR="4499" marT="44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endParaRPr lang="es-CO" sz="1200" b="0" i="0" u="none" strike="noStrike" dirty="0">
                        <a:solidFill>
                          <a:srgbClr val="000000"/>
                        </a:solidFill>
                        <a:effectLst/>
                        <a:latin typeface="+mn-lt"/>
                      </a:endParaRPr>
                    </a:p>
                  </a:txBody>
                  <a:tcPr marL="4499" marR="4499" marT="449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endParaRPr lang="es-CO" sz="1200" b="0" i="0" u="none" strike="noStrike" dirty="0">
                        <a:solidFill>
                          <a:srgbClr val="000000"/>
                        </a:solidFill>
                        <a:effectLst/>
                        <a:latin typeface="+mn-lt"/>
                      </a:endParaRPr>
                    </a:p>
                  </a:txBody>
                  <a:tcPr marL="4499" marR="4499" marT="4499" marB="0" anchor="b">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230821956"/>
                  </a:ext>
                </a:extLst>
              </a:tr>
              <a:tr h="300908">
                <a:tc gridSpan="16">
                  <a:txBody>
                    <a:bodyPr/>
                    <a:lstStyle/>
                    <a:p>
                      <a:pPr algn="l" fontAlgn="b"/>
                      <a:r>
                        <a:rPr lang="es-CO" sz="1200" b="0" i="0" u="none" strike="noStrike" dirty="0">
                          <a:solidFill>
                            <a:srgbClr val="000000"/>
                          </a:solidFill>
                          <a:effectLst/>
                          <a:latin typeface="+mn-lt"/>
                        </a:rPr>
                        <a:t>*APROBACIÓN CONCEJO 90 DÍAS CALENDARIO  (Dec. 1077 DE 2015)</a:t>
                      </a: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a:solidFill>
                          <a:srgbClr val="000000"/>
                        </a:solidFill>
                        <a:effectLst/>
                        <a:latin typeface="+mn-lt"/>
                      </a:endParaRPr>
                    </a:p>
                  </a:txBody>
                  <a:tcPr marL="4499" marR="4499" marT="449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O" sz="1200" b="0" i="0" u="none" strike="noStrike" dirty="0">
                        <a:solidFill>
                          <a:srgbClr val="000000"/>
                        </a:solidFill>
                        <a:effectLst/>
                        <a:latin typeface="+mn-lt"/>
                      </a:endParaRPr>
                    </a:p>
                  </a:txBody>
                  <a:tcPr marL="4499" marR="4499" marT="4499" marB="0" anchor="b">
                    <a:lnL>
                      <a:noFill/>
                    </a:lnL>
                    <a:lnR>
                      <a:noFill/>
                    </a:lnR>
                    <a:lnT>
                      <a:noFill/>
                    </a:lnT>
                    <a:lnB>
                      <a:noFill/>
                    </a:lnB>
                  </a:tcPr>
                </a:tc>
                <a:extLst>
                  <a:ext uri="{0D108BD9-81ED-4DB2-BD59-A6C34878D82A}">
                    <a16:rowId xmlns:a16="http://schemas.microsoft.com/office/drawing/2014/main" val="1901178415"/>
                  </a:ext>
                </a:extLst>
              </a:tr>
            </a:tbl>
          </a:graphicData>
        </a:graphic>
      </p:graphicFrame>
      <p:sp>
        <p:nvSpPr>
          <p:cNvPr id="5" name="Rectángulo 4">
            <a:extLst>
              <a:ext uri="{FF2B5EF4-FFF2-40B4-BE49-F238E27FC236}">
                <a16:creationId xmlns:a16="http://schemas.microsoft.com/office/drawing/2014/main" id="{6C908F3E-2D1B-429B-A2EC-894A769421D1}"/>
              </a:ext>
            </a:extLst>
          </p:cNvPr>
          <p:cNvSpPr/>
          <p:nvPr/>
        </p:nvSpPr>
        <p:spPr>
          <a:xfrm>
            <a:off x="7816" y="-18380"/>
            <a:ext cx="12184184" cy="832695"/>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3200" b="1" dirty="0">
                <a:solidFill>
                  <a:schemeClr val="lt1"/>
                </a:solidFill>
              </a:rPr>
              <a:t>Cronograma Revisión POT 2020</a:t>
            </a:r>
          </a:p>
        </p:txBody>
      </p:sp>
    </p:spTree>
    <p:extLst>
      <p:ext uri="{BB962C8B-B14F-4D97-AF65-F5344CB8AC3E}">
        <p14:creationId xmlns:p14="http://schemas.microsoft.com/office/powerpoint/2010/main" val="126140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3E8FFB1-B2A8-644C-97B3-4FD96B955ABD}"/>
              </a:ext>
            </a:extLst>
          </p:cNvPr>
          <p:cNvSpPr/>
          <p:nvPr/>
        </p:nvSpPr>
        <p:spPr>
          <a:xfrm>
            <a:off x="0" y="363641"/>
            <a:ext cx="12192000" cy="1078494"/>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5" name="Título 1">
            <a:extLst>
              <a:ext uri="{FF2B5EF4-FFF2-40B4-BE49-F238E27FC236}">
                <a16:creationId xmlns:a16="http://schemas.microsoft.com/office/drawing/2014/main" id="{1AD7DF34-6160-8A47-A5E0-F482F9CB4AA4}"/>
              </a:ext>
            </a:extLst>
          </p:cNvPr>
          <p:cNvSpPr txBox="1">
            <a:spLocks/>
          </p:cNvSpPr>
          <p:nvPr/>
        </p:nvSpPr>
        <p:spPr>
          <a:xfrm>
            <a:off x="417287" y="312940"/>
            <a:ext cx="113755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b="1" dirty="0">
                <a:solidFill>
                  <a:schemeClr val="bg1"/>
                </a:solidFill>
                <a:cs typeface="Arial Black" panose="020B0604020202020204" pitchFamily="34" charset="0"/>
              </a:rPr>
              <a:t>Mensajes Finales</a:t>
            </a:r>
          </a:p>
        </p:txBody>
      </p:sp>
      <p:pic>
        <p:nvPicPr>
          <p:cNvPr id="6" name="Imagen 5">
            <a:extLst>
              <a:ext uri="{FF2B5EF4-FFF2-40B4-BE49-F238E27FC236}">
                <a16:creationId xmlns:a16="http://schemas.microsoft.com/office/drawing/2014/main" id="{03A42E1C-3B29-324D-90BC-A77F7C1D75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1157" y="5918730"/>
            <a:ext cx="3472774" cy="816102"/>
          </a:xfrm>
          <a:prstGeom prst="rect">
            <a:avLst/>
          </a:prstGeom>
        </p:spPr>
      </p:pic>
      <p:sp>
        <p:nvSpPr>
          <p:cNvPr id="2" name="Rectángulo 1"/>
          <p:cNvSpPr/>
          <p:nvPr/>
        </p:nvSpPr>
        <p:spPr>
          <a:xfrm>
            <a:off x="838651" y="1360727"/>
            <a:ext cx="9720599" cy="4885953"/>
          </a:xfrm>
          <a:prstGeom prst="rect">
            <a:avLst/>
          </a:prstGeom>
        </p:spPr>
        <p:txBody>
          <a:bodyPr wrap="square">
            <a:spAutoFit/>
          </a:bodyPr>
          <a:lstStyle/>
          <a:p>
            <a:pPr marL="285750" indent="-285750" algn="just">
              <a:buFont typeface="Arial"/>
              <a:buChar char="•"/>
            </a:pPr>
            <a:endParaRPr lang="es-CO" sz="2000" dirty="0">
              <a:solidFill>
                <a:schemeClr val="bg2">
                  <a:lumMod val="50000"/>
                </a:schemeClr>
              </a:solidFill>
              <a:latin typeface="+mj-lt"/>
            </a:endParaRPr>
          </a:p>
          <a:p>
            <a:pPr algn="just"/>
            <a:r>
              <a:rPr lang="es-CO" sz="2000" dirty="0">
                <a:solidFill>
                  <a:schemeClr val="bg2">
                    <a:lumMod val="50000"/>
                  </a:schemeClr>
                </a:solidFill>
                <a:latin typeface="+mj-lt"/>
              </a:rPr>
              <a:t>Sugerimos para temas de movilidad </a:t>
            </a:r>
            <a:r>
              <a:rPr lang="es-CO" sz="2000" b="1" dirty="0">
                <a:solidFill>
                  <a:schemeClr val="bg2">
                    <a:lumMod val="50000"/>
                  </a:schemeClr>
                </a:solidFill>
                <a:latin typeface="+mj-lt"/>
              </a:rPr>
              <a:t>tomar como punto de partida la propuesta del POT de 2019</a:t>
            </a:r>
            <a:r>
              <a:rPr lang="es-CO" sz="2000" dirty="0">
                <a:solidFill>
                  <a:schemeClr val="bg2">
                    <a:lumMod val="50000"/>
                  </a:schemeClr>
                </a:solidFill>
                <a:latin typeface="+mj-lt"/>
              </a:rPr>
              <a:t>. Recoge las necesidades del sector en materia de ordenamiento territorial y normatividad urbanística, ajustándose a nuevo modelo de ciudad.  </a:t>
            </a:r>
          </a:p>
          <a:p>
            <a:pPr marL="171450" indent="-171450" algn="just">
              <a:buFont typeface="Arial" panose="020B0604020202020204" pitchFamily="34" charset="0"/>
              <a:buChar char="•"/>
            </a:pPr>
            <a:endParaRPr lang="es-CO" sz="1050" dirty="0">
              <a:solidFill>
                <a:schemeClr val="bg2">
                  <a:lumMod val="50000"/>
                </a:schemeClr>
              </a:solidFill>
              <a:latin typeface="+mj-lt"/>
            </a:endParaRPr>
          </a:p>
          <a:p>
            <a:pPr marL="285750" indent="-285750" algn="just">
              <a:buFont typeface="Arial"/>
              <a:buChar char="•"/>
            </a:pPr>
            <a:endParaRPr lang="es-CO" sz="2000" dirty="0">
              <a:solidFill>
                <a:schemeClr val="bg2">
                  <a:lumMod val="50000"/>
                </a:schemeClr>
              </a:solidFill>
              <a:latin typeface="+mj-lt"/>
            </a:endParaRPr>
          </a:p>
          <a:p>
            <a:pPr algn="just"/>
            <a:r>
              <a:rPr lang="es-CO" sz="2000" dirty="0">
                <a:solidFill>
                  <a:schemeClr val="bg2">
                    <a:lumMod val="50000"/>
                  </a:schemeClr>
                </a:solidFill>
                <a:latin typeface="+mj-lt"/>
              </a:rPr>
              <a:t>Se debe </a:t>
            </a:r>
            <a:r>
              <a:rPr lang="es-CO" sz="2000" b="1" dirty="0">
                <a:solidFill>
                  <a:schemeClr val="bg2">
                    <a:lumMod val="50000"/>
                  </a:schemeClr>
                </a:solidFill>
                <a:latin typeface="+mj-lt"/>
              </a:rPr>
              <a:t>definir el alcance del POT respecto a la movilidad </a:t>
            </a:r>
            <a:r>
              <a:rPr lang="es-CO" sz="2000" dirty="0">
                <a:solidFill>
                  <a:schemeClr val="bg2">
                    <a:lumMod val="50000"/>
                  </a:schemeClr>
                </a:solidFill>
                <a:latin typeface="+mj-lt"/>
              </a:rPr>
              <a:t>y su articulación con el Plan de Movilidad. (Infraestructura y usos VS. servicios y tecnologías )</a:t>
            </a:r>
          </a:p>
          <a:p>
            <a:pPr marL="171450" indent="-171450" algn="just">
              <a:buFont typeface="Arial" panose="020B0604020202020204" pitchFamily="34" charset="0"/>
              <a:buChar char="•"/>
            </a:pPr>
            <a:endParaRPr lang="es-CO" sz="1050" dirty="0">
              <a:solidFill>
                <a:schemeClr val="bg2">
                  <a:lumMod val="50000"/>
                </a:schemeClr>
              </a:solidFill>
              <a:latin typeface="+mj-lt"/>
            </a:endParaRPr>
          </a:p>
          <a:p>
            <a:pPr marL="171450" indent="-171450" algn="just">
              <a:buFont typeface="Arial" panose="020B0604020202020204" pitchFamily="34" charset="0"/>
              <a:buChar char="•"/>
            </a:pPr>
            <a:endParaRPr lang="es-CO" sz="1050" dirty="0">
              <a:solidFill>
                <a:schemeClr val="bg2">
                  <a:lumMod val="50000"/>
                </a:schemeClr>
              </a:solidFill>
              <a:latin typeface="+mj-lt"/>
            </a:endParaRPr>
          </a:p>
          <a:p>
            <a:pPr algn="just"/>
            <a:r>
              <a:rPr lang="es-CO" sz="2000" b="1" dirty="0">
                <a:solidFill>
                  <a:schemeClr val="bg2">
                    <a:lumMod val="50000"/>
                  </a:schemeClr>
                </a:solidFill>
                <a:latin typeface="+mj-lt"/>
              </a:rPr>
              <a:t>Trabajo conjunto entre la SDP y la SDM-Sector </a:t>
            </a:r>
            <a:r>
              <a:rPr lang="es-CO" sz="2000" dirty="0">
                <a:solidFill>
                  <a:schemeClr val="bg2">
                    <a:lumMod val="50000"/>
                  </a:schemeClr>
                </a:solidFill>
                <a:latin typeface="+mj-lt"/>
              </a:rPr>
              <a:t>para la definición de la red de transporte público y privado. </a:t>
            </a:r>
            <a:r>
              <a:rPr lang="es-CO" sz="2000" b="1" u="sng" dirty="0">
                <a:solidFill>
                  <a:schemeClr val="bg2">
                    <a:lumMod val="50000"/>
                  </a:schemeClr>
                </a:solidFill>
                <a:latin typeface="+mj-lt"/>
              </a:rPr>
              <a:t>Proyecciones de población y usos</a:t>
            </a:r>
            <a:r>
              <a:rPr lang="es-CO" sz="2000" b="1" dirty="0">
                <a:solidFill>
                  <a:schemeClr val="bg2">
                    <a:lumMod val="50000"/>
                  </a:schemeClr>
                </a:solidFill>
                <a:latin typeface="+mj-lt"/>
              </a:rPr>
              <a:t> del suelo son ruta crítica </a:t>
            </a:r>
            <a:r>
              <a:rPr lang="es-CO" sz="2000" dirty="0">
                <a:solidFill>
                  <a:schemeClr val="bg2">
                    <a:lumMod val="50000"/>
                  </a:schemeClr>
                </a:solidFill>
                <a:latin typeface="+mj-lt"/>
              </a:rPr>
              <a:t>para modelación de transporte que soporte el POT.</a:t>
            </a:r>
          </a:p>
          <a:p>
            <a:pPr algn="just"/>
            <a:endParaRPr lang="es-CO" sz="2000" dirty="0">
              <a:solidFill>
                <a:schemeClr val="bg2">
                  <a:lumMod val="50000"/>
                </a:schemeClr>
              </a:solidFill>
              <a:latin typeface="+mj-lt"/>
            </a:endParaRPr>
          </a:p>
          <a:p>
            <a:pPr algn="just"/>
            <a:r>
              <a:rPr lang="es-CO" sz="2000" dirty="0">
                <a:solidFill>
                  <a:schemeClr val="bg2">
                    <a:lumMod val="50000"/>
                  </a:schemeClr>
                </a:solidFill>
                <a:latin typeface="+mj-lt"/>
              </a:rPr>
              <a:t>Es indispensable entender </a:t>
            </a:r>
            <a:r>
              <a:rPr lang="es-CO" sz="2000" b="1" dirty="0">
                <a:solidFill>
                  <a:schemeClr val="bg2">
                    <a:lumMod val="50000"/>
                  </a:schemeClr>
                </a:solidFill>
                <a:latin typeface="+mj-lt"/>
              </a:rPr>
              <a:t>cuál es el modelo de ciudad </a:t>
            </a:r>
            <a:r>
              <a:rPr lang="es-CO" sz="2000" dirty="0">
                <a:solidFill>
                  <a:schemeClr val="bg2">
                    <a:lumMod val="50000"/>
                  </a:schemeClr>
                </a:solidFill>
                <a:latin typeface="+mj-lt"/>
              </a:rPr>
              <a:t>propuesto para que las definiciones de movilidad en el POT se articule y ayude a materializar ese modelo.</a:t>
            </a:r>
          </a:p>
          <a:p>
            <a:pPr marL="285750" indent="-285750" algn="just">
              <a:buFont typeface="Arial"/>
              <a:buChar char="•"/>
            </a:pPr>
            <a:endParaRPr lang="es-CO" sz="2000" dirty="0">
              <a:solidFill>
                <a:schemeClr val="bg2">
                  <a:lumMod val="50000"/>
                </a:schemeClr>
              </a:solidFill>
              <a:latin typeface="+mj-lt"/>
            </a:endParaRPr>
          </a:p>
        </p:txBody>
      </p:sp>
      <p:sp>
        <p:nvSpPr>
          <p:cNvPr id="7" name="Rectángulo: esquinas redondeadas 6">
            <a:extLst>
              <a:ext uri="{FF2B5EF4-FFF2-40B4-BE49-F238E27FC236}">
                <a16:creationId xmlns:a16="http://schemas.microsoft.com/office/drawing/2014/main" id="{7B2BD340-8D25-4820-B48E-5653C810FFDB}"/>
              </a:ext>
            </a:extLst>
          </p:cNvPr>
          <p:cNvSpPr/>
          <p:nvPr/>
        </p:nvSpPr>
        <p:spPr>
          <a:xfrm>
            <a:off x="510151" y="2079109"/>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8" name="Rectángulo: esquinas redondeadas 7">
            <a:extLst>
              <a:ext uri="{FF2B5EF4-FFF2-40B4-BE49-F238E27FC236}">
                <a16:creationId xmlns:a16="http://schemas.microsoft.com/office/drawing/2014/main" id="{68F48748-D414-4733-826E-00ABCDB70F50}"/>
              </a:ext>
            </a:extLst>
          </p:cNvPr>
          <p:cNvSpPr/>
          <p:nvPr/>
        </p:nvSpPr>
        <p:spPr>
          <a:xfrm>
            <a:off x="510151" y="3240029"/>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9" name="Rectángulo: esquinas redondeadas 8">
            <a:extLst>
              <a:ext uri="{FF2B5EF4-FFF2-40B4-BE49-F238E27FC236}">
                <a16:creationId xmlns:a16="http://schemas.microsoft.com/office/drawing/2014/main" id="{EE277F90-A746-4790-BF0C-D59B7DDD97F3}"/>
              </a:ext>
            </a:extLst>
          </p:cNvPr>
          <p:cNvSpPr/>
          <p:nvPr/>
        </p:nvSpPr>
        <p:spPr>
          <a:xfrm>
            <a:off x="510151" y="4194440"/>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10" name="Rectángulo: esquinas redondeadas 9">
            <a:extLst>
              <a:ext uri="{FF2B5EF4-FFF2-40B4-BE49-F238E27FC236}">
                <a16:creationId xmlns:a16="http://schemas.microsoft.com/office/drawing/2014/main" id="{46587B8C-1982-4959-BEDB-F79A17EEDF9B}"/>
              </a:ext>
            </a:extLst>
          </p:cNvPr>
          <p:cNvSpPr/>
          <p:nvPr/>
        </p:nvSpPr>
        <p:spPr>
          <a:xfrm>
            <a:off x="510151" y="5421034"/>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Tree>
    <p:extLst>
      <p:ext uri="{BB962C8B-B14F-4D97-AF65-F5344CB8AC3E}">
        <p14:creationId xmlns:p14="http://schemas.microsoft.com/office/powerpoint/2010/main" val="3312952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3E8FFB1-B2A8-644C-97B3-4FD96B955ABD}"/>
              </a:ext>
            </a:extLst>
          </p:cNvPr>
          <p:cNvSpPr/>
          <p:nvPr/>
        </p:nvSpPr>
        <p:spPr>
          <a:xfrm>
            <a:off x="0" y="363641"/>
            <a:ext cx="12192000" cy="1078494"/>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5" name="Título 1">
            <a:extLst>
              <a:ext uri="{FF2B5EF4-FFF2-40B4-BE49-F238E27FC236}">
                <a16:creationId xmlns:a16="http://schemas.microsoft.com/office/drawing/2014/main" id="{1AD7DF34-6160-8A47-A5E0-F482F9CB4AA4}"/>
              </a:ext>
            </a:extLst>
          </p:cNvPr>
          <p:cNvSpPr txBox="1">
            <a:spLocks/>
          </p:cNvSpPr>
          <p:nvPr/>
        </p:nvSpPr>
        <p:spPr>
          <a:xfrm>
            <a:off x="417287" y="312940"/>
            <a:ext cx="113755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b="1" dirty="0">
                <a:solidFill>
                  <a:schemeClr val="bg1"/>
                </a:solidFill>
                <a:cs typeface="Arial Black" panose="020B0604020202020204" pitchFamily="34" charset="0"/>
              </a:rPr>
              <a:t>1. Definición Componentes Sistema de Movilidad</a:t>
            </a:r>
          </a:p>
        </p:txBody>
      </p:sp>
      <p:pic>
        <p:nvPicPr>
          <p:cNvPr id="6" name="Imagen 5">
            <a:extLst>
              <a:ext uri="{FF2B5EF4-FFF2-40B4-BE49-F238E27FC236}">
                <a16:creationId xmlns:a16="http://schemas.microsoft.com/office/drawing/2014/main" id="{03A42E1C-3B29-324D-90BC-A77F7C1D75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1157" y="5918730"/>
            <a:ext cx="3472774" cy="816102"/>
          </a:xfrm>
          <a:prstGeom prst="rect">
            <a:avLst/>
          </a:prstGeom>
        </p:spPr>
      </p:pic>
      <p:sp>
        <p:nvSpPr>
          <p:cNvPr id="2" name="Rectángulo 1"/>
          <p:cNvSpPr/>
          <p:nvPr/>
        </p:nvSpPr>
        <p:spPr>
          <a:xfrm>
            <a:off x="1598386" y="2039679"/>
            <a:ext cx="7118104" cy="3477875"/>
          </a:xfrm>
          <a:prstGeom prst="rect">
            <a:avLst/>
          </a:prstGeom>
        </p:spPr>
        <p:txBody>
          <a:bodyPr wrap="square">
            <a:spAutoFit/>
          </a:bodyPr>
          <a:lstStyle/>
          <a:p>
            <a:pPr algn="just"/>
            <a:r>
              <a:rPr lang="es-ES" sz="2000" dirty="0">
                <a:solidFill>
                  <a:schemeClr val="bg2">
                    <a:lumMod val="50000"/>
                  </a:schemeClr>
                </a:solidFill>
                <a:latin typeface="+mj-lt"/>
              </a:rPr>
              <a:t>Alcance del POT en materia de movilidad. </a:t>
            </a:r>
          </a:p>
          <a:p>
            <a:pPr algn="just"/>
            <a:endParaRPr lang="es-ES" sz="2000" dirty="0">
              <a:solidFill>
                <a:schemeClr val="bg2">
                  <a:lumMod val="50000"/>
                </a:schemeClr>
              </a:solidFill>
              <a:latin typeface="+mj-lt"/>
            </a:endParaRPr>
          </a:p>
          <a:p>
            <a:pPr algn="just"/>
            <a:r>
              <a:rPr lang="es-ES" sz="2000" dirty="0">
                <a:solidFill>
                  <a:schemeClr val="bg2">
                    <a:lumMod val="50000"/>
                  </a:schemeClr>
                </a:solidFill>
                <a:latin typeface="+mj-lt"/>
              </a:rPr>
              <a:t>Qu</a:t>
            </a:r>
            <a:r>
              <a:rPr lang="es-CO" sz="2000" dirty="0">
                <a:solidFill>
                  <a:schemeClr val="bg2">
                    <a:lumMod val="50000"/>
                  </a:schemeClr>
                </a:solidFill>
                <a:latin typeface="+mj-lt"/>
              </a:rPr>
              <a:t>é debe quedar contenido en POT y qué se deja para el PMM</a:t>
            </a:r>
          </a:p>
          <a:p>
            <a:pPr algn="just"/>
            <a:endParaRPr lang="es-CO" sz="2000" dirty="0">
              <a:solidFill>
                <a:schemeClr val="bg2">
                  <a:lumMod val="50000"/>
                </a:schemeClr>
              </a:solidFill>
              <a:latin typeface="+mj-lt"/>
            </a:endParaRPr>
          </a:p>
          <a:p>
            <a:pPr algn="just"/>
            <a:r>
              <a:rPr lang="es-CO" sz="2000" dirty="0">
                <a:solidFill>
                  <a:schemeClr val="bg2">
                    <a:lumMod val="50000"/>
                  </a:schemeClr>
                </a:solidFill>
                <a:latin typeface="+mj-lt"/>
              </a:rPr>
              <a:t>Se propone que POT incluya </a:t>
            </a:r>
            <a:r>
              <a:rPr lang="es-CO" sz="2000" b="1" dirty="0">
                <a:solidFill>
                  <a:schemeClr val="bg2">
                    <a:lumMod val="50000"/>
                  </a:schemeClr>
                </a:solidFill>
                <a:latin typeface="+mj-lt"/>
              </a:rPr>
              <a:t>exclusivamente elementos que configuran el modelo de ocupación e impactan la estructura funcional y de servicios</a:t>
            </a:r>
            <a:r>
              <a:rPr lang="es-CO" sz="2000" dirty="0">
                <a:solidFill>
                  <a:schemeClr val="bg2">
                    <a:lumMod val="50000"/>
                  </a:schemeClr>
                </a:solidFill>
                <a:latin typeface="+mj-lt"/>
              </a:rPr>
              <a:t>, y la estructura ecológica principal.</a:t>
            </a:r>
          </a:p>
          <a:p>
            <a:pPr algn="just"/>
            <a:endParaRPr lang="es-CO" sz="2000" dirty="0">
              <a:solidFill>
                <a:schemeClr val="bg2">
                  <a:lumMod val="50000"/>
                </a:schemeClr>
              </a:solidFill>
              <a:latin typeface="+mj-lt"/>
            </a:endParaRPr>
          </a:p>
          <a:p>
            <a:pPr algn="just"/>
            <a:r>
              <a:rPr lang="es-CO" sz="2000" dirty="0">
                <a:solidFill>
                  <a:schemeClr val="bg2">
                    <a:lumMod val="50000"/>
                  </a:schemeClr>
                </a:solidFill>
                <a:latin typeface="+mj-lt"/>
              </a:rPr>
              <a:t>Temas como la gestión de la movilidad, medidas de tránsito, definición y categorización de tecnología y servicios se dejan para el PMM y los instrumentos que este defina.</a:t>
            </a:r>
          </a:p>
        </p:txBody>
      </p:sp>
      <p:sp>
        <p:nvSpPr>
          <p:cNvPr id="7" name="Rectángulo: esquinas redondeadas 6">
            <a:extLst>
              <a:ext uri="{FF2B5EF4-FFF2-40B4-BE49-F238E27FC236}">
                <a16:creationId xmlns:a16="http://schemas.microsoft.com/office/drawing/2014/main" id="{3AC65992-1C57-42D6-81C8-75B558774B59}"/>
              </a:ext>
            </a:extLst>
          </p:cNvPr>
          <p:cNvSpPr/>
          <p:nvPr/>
        </p:nvSpPr>
        <p:spPr>
          <a:xfrm>
            <a:off x="1227829" y="2138485"/>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8" name="Rectángulo: esquinas redondeadas 7">
            <a:extLst>
              <a:ext uri="{FF2B5EF4-FFF2-40B4-BE49-F238E27FC236}">
                <a16:creationId xmlns:a16="http://schemas.microsoft.com/office/drawing/2014/main" id="{D1E0E6C4-60DE-4636-A468-7B560BC3A732}"/>
              </a:ext>
            </a:extLst>
          </p:cNvPr>
          <p:cNvSpPr/>
          <p:nvPr/>
        </p:nvSpPr>
        <p:spPr>
          <a:xfrm>
            <a:off x="1227829" y="2750819"/>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9" name="Rectángulo: esquinas redondeadas 8">
            <a:extLst>
              <a:ext uri="{FF2B5EF4-FFF2-40B4-BE49-F238E27FC236}">
                <a16:creationId xmlns:a16="http://schemas.microsoft.com/office/drawing/2014/main" id="{FC57C33F-E65E-455E-BA06-8410CF5239A0}"/>
              </a:ext>
            </a:extLst>
          </p:cNvPr>
          <p:cNvSpPr/>
          <p:nvPr/>
        </p:nvSpPr>
        <p:spPr>
          <a:xfrm>
            <a:off x="1227829" y="3598231"/>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10" name="Rectángulo: esquinas redondeadas 9">
            <a:extLst>
              <a:ext uri="{FF2B5EF4-FFF2-40B4-BE49-F238E27FC236}">
                <a16:creationId xmlns:a16="http://schemas.microsoft.com/office/drawing/2014/main" id="{BEB3A8A3-C72B-4762-9089-BF7AD683CC1C}"/>
              </a:ext>
            </a:extLst>
          </p:cNvPr>
          <p:cNvSpPr/>
          <p:nvPr/>
        </p:nvSpPr>
        <p:spPr>
          <a:xfrm>
            <a:off x="1227829" y="4822309"/>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pic>
        <p:nvPicPr>
          <p:cNvPr id="12" name="Imagen 11" descr="Imagen que contiene dibujo, mujer, monitor, reloj&#10;&#10;Descripción generada automáticamente">
            <a:extLst>
              <a:ext uri="{FF2B5EF4-FFF2-40B4-BE49-F238E27FC236}">
                <a16:creationId xmlns:a16="http://schemas.microsoft.com/office/drawing/2014/main" id="{4ABD2E43-718A-42DE-83A8-746DA3A47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7244" y="2806801"/>
            <a:ext cx="1519521" cy="1943630"/>
          </a:xfrm>
          <a:prstGeom prst="rect">
            <a:avLst/>
          </a:prstGeom>
        </p:spPr>
      </p:pic>
    </p:spTree>
    <p:extLst>
      <p:ext uri="{BB962C8B-B14F-4D97-AF65-F5344CB8AC3E}">
        <p14:creationId xmlns:p14="http://schemas.microsoft.com/office/powerpoint/2010/main" val="1811613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F3CE2856-34D2-534E-A8C9-DEBFBB9DBB8A}"/>
              </a:ext>
            </a:extLst>
          </p:cNvPr>
          <p:cNvSpPr/>
          <p:nvPr/>
        </p:nvSpPr>
        <p:spPr>
          <a:xfrm>
            <a:off x="0" y="382691"/>
            <a:ext cx="12192000" cy="1078494"/>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6" name="Título 1">
            <a:extLst>
              <a:ext uri="{FF2B5EF4-FFF2-40B4-BE49-F238E27FC236}">
                <a16:creationId xmlns:a16="http://schemas.microsoft.com/office/drawing/2014/main" id="{9A5BFD39-A286-0A41-85B0-96AE5B1FD291}"/>
              </a:ext>
            </a:extLst>
          </p:cNvPr>
          <p:cNvSpPr txBox="1">
            <a:spLocks/>
          </p:cNvSpPr>
          <p:nvPr/>
        </p:nvSpPr>
        <p:spPr>
          <a:xfrm>
            <a:off x="107472" y="295545"/>
            <a:ext cx="120192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CO" sz="2800" b="1" dirty="0">
                <a:solidFill>
                  <a:schemeClr val="bg1"/>
                </a:solidFill>
                <a:cs typeface="Arial" panose="020B0604020202020204" pitchFamily="34" charset="0"/>
              </a:rPr>
              <a:t>Componentes del sistema de movilidad POT Vigente, MEPOT, POT 2019</a:t>
            </a:r>
          </a:p>
        </p:txBody>
      </p:sp>
      <p:pic>
        <p:nvPicPr>
          <p:cNvPr id="8" name="Imagen 7">
            <a:extLst>
              <a:ext uri="{FF2B5EF4-FFF2-40B4-BE49-F238E27FC236}">
                <a16:creationId xmlns:a16="http://schemas.microsoft.com/office/drawing/2014/main" id="{885B9278-4A3F-A345-A349-FC31A7B8AD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1157" y="5918730"/>
            <a:ext cx="3472774" cy="816102"/>
          </a:xfrm>
          <a:prstGeom prst="rect">
            <a:avLst/>
          </a:prstGeom>
        </p:spPr>
      </p:pic>
      <p:sp>
        <p:nvSpPr>
          <p:cNvPr id="7" name="CuadroTexto 8">
            <a:extLst>
              <a:ext uri="{FF2B5EF4-FFF2-40B4-BE49-F238E27FC236}">
                <a16:creationId xmlns:a16="http://schemas.microsoft.com/office/drawing/2014/main" id="{D79A1FBE-42B6-45A7-A168-65D4061B3F87}"/>
              </a:ext>
            </a:extLst>
          </p:cNvPr>
          <p:cNvSpPr txBox="1"/>
          <p:nvPr/>
        </p:nvSpPr>
        <p:spPr>
          <a:xfrm>
            <a:off x="107473" y="1548331"/>
            <a:ext cx="3906744" cy="4832092"/>
          </a:xfrm>
          <a:prstGeom prst="rect">
            <a:avLst/>
          </a:prstGeom>
          <a:noFill/>
        </p:spPr>
        <p:txBody>
          <a:bodyPr wrap="square" rtlCol="0">
            <a:spAutoFit/>
          </a:bodyPr>
          <a:lstStyle/>
          <a:p>
            <a:pPr algn="just"/>
            <a:r>
              <a:rPr lang="es-CO" b="1" dirty="0">
                <a:solidFill>
                  <a:schemeClr val="tx1">
                    <a:lumMod val="75000"/>
                    <a:lumOff val="25000"/>
                  </a:schemeClr>
                </a:solidFill>
                <a:cs typeface="Arial" panose="020B0604020202020204" pitchFamily="34" charset="0"/>
              </a:rPr>
              <a:t>Decreto 190 de 2004</a:t>
            </a:r>
          </a:p>
          <a:p>
            <a:pPr marL="342900" indent="-342900" algn="just">
              <a:buFont typeface="+mj-lt"/>
              <a:buAutoNum type="arabicPeriod"/>
            </a:pPr>
            <a:r>
              <a:rPr lang="es-CO" sz="1000" b="1" dirty="0">
                <a:solidFill>
                  <a:schemeClr val="tx1">
                    <a:lumMod val="75000"/>
                    <a:lumOff val="25000"/>
                  </a:schemeClr>
                </a:solidFill>
                <a:cs typeface="Arial" panose="020B0604020202020204" pitchFamily="34" charset="0"/>
              </a:rPr>
              <a:t>Subsistema vial</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Malla vial arterial</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Malla vial intermedia</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Malla vial local</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Alamedas y pasos peatonales</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Red de ciclorrutas y corredores de movilidad local</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Malla vial rural</a:t>
            </a:r>
          </a:p>
          <a:p>
            <a:pPr marL="342900" indent="-342900" algn="just">
              <a:buFont typeface="+mj-lt"/>
              <a:buAutoNum type="arabicPeriod"/>
            </a:pPr>
            <a:r>
              <a:rPr lang="es-CO" sz="1000" b="1" dirty="0">
                <a:solidFill>
                  <a:schemeClr val="tx1">
                    <a:lumMod val="75000"/>
                    <a:lumOff val="25000"/>
                  </a:schemeClr>
                </a:solidFill>
                <a:cs typeface="Arial" panose="020B0604020202020204" pitchFamily="34" charset="0"/>
              </a:rPr>
              <a:t>Subsistema de transporte</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Red de transporte masivo</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Red de corredores troncales de buses y sus rutas alimentadoras</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Red de transporte publico colectivo</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Tren de cercanías</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Transporte individual publico y privado</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Red de estacionamientos públicos en </a:t>
            </a:r>
            <a:r>
              <a:rPr lang="es-CO" sz="1000" dirty="0" err="1">
                <a:solidFill>
                  <a:schemeClr val="tx1">
                    <a:lumMod val="75000"/>
                    <a:lumOff val="25000"/>
                  </a:schemeClr>
                </a:solidFill>
                <a:cs typeface="Arial" panose="020B0604020202020204" pitchFamily="34" charset="0"/>
              </a:rPr>
              <a:t>via</a:t>
            </a:r>
            <a:r>
              <a:rPr lang="es-CO" sz="1000" dirty="0">
                <a:solidFill>
                  <a:schemeClr val="tx1">
                    <a:lumMod val="75000"/>
                    <a:lumOff val="25000"/>
                  </a:schemeClr>
                </a:solidFill>
                <a:cs typeface="Arial" panose="020B0604020202020204" pitchFamily="34" charset="0"/>
              </a:rPr>
              <a:t> y fuera de </a:t>
            </a:r>
            <a:r>
              <a:rPr lang="es-CO" sz="1000" dirty="0" err="1">
                <a:solidFill>
                  <a:schemeClr val="tx1">
                    <a:lumMod val="75000"/>
                    <a:lumOff val="25000"/>
                  </a:schemeClr>
                </a:solidFill>
                <a:cs typeface="Arial" panose="020B0604020202020204" pitchFamily="34" charset="0"/>
              </a:rPr>
              <a:t>via</a:t>
            </a:r>
            <a:r>
              <a:rPr lang="es-CO" sz="1000" dirty="0">
                <a:solidFill>
                  <a:schemeClr val="tx1">
                    <a:lumMod val="75000"/>
                    <a:lumOff val="25000"/>
                  </a:schemeClr>
                </a:solidFill>
                <a:cs typeface="Arial" panose="020B0604020202020204" pitchFamily="34" charset="0"/>
              </a:rPr>
              <a:t> de propiedad publica, privada o mixta</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Terminales de pasajeros de transporte urbano e interurbano</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Terminales de carga</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Aeropuertos Eldorado y Guaymaral</a:t>
            </a:r>
          </a:p>
          <a:p>
            <a:pPr marL="342900" indent="-342900" algn="just">
              <a:buFont typeface="+mj-lt"/>
              <a:buAutoNum type="arabicPeriod"/>
            </a:pPr>
            <a:r>
              <a:rPr lang="es-CO" sz="1000" b="1" dirty="0">
                <a:solidFill>
                  <a:schemeClr val="tx1">
                    <a:lumMod val="75000"/>
                    <a:lumOff val="25000"/>
                  </a:schemeClr>
                </a:solidFill>
                <a:cs typeface="Arial" panose="020B0604020202020204" pitchFamily="34" charset="0"/>
              </a:rPr>
              <a:t>Subsistema de regulación y control de trafico</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Centros de control de trafico</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Red de semaforización</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Sistemas tecnológicos de vigilancia y control de la operación del trafico</a:t>
            </a:r>
          </a:p>
          <a:p>
            <a:pPr marL="342900" indent="-342900" algn="just">
              <a:buFont typeface="+mj-lt"/>
              <a:buAutoNum type="arabicPeriod"/>
            </a:pPr>
            <a:r>
              <a:rPr lang="es-CO" sz="1000" b="1" dirty="0">
                <a:solidFill>
                  <a:schemeClr val="tx1">
                    <a:lumMod val="75000"/>
                    <a:lumOff val="25000"/>
                  </a:schemeClr>
                </a:solidFill>
                <a:cs typeface="Arial" panose="020B0604020202020204" pitchFamily="34" charset="0"/>
              </a:rPr>
              <a:t>Subsistema vial peatonal</a:t>
            </a:r>
          </a:p>
          <a:p>
            <a:pPr marL="800100" lvl="1" indent="-342900" algn="just">
              <a:buFont typeface="+mj-lt"/>
              <a:buAutoNum type="alphaLcParenR"/>
            </a:pPr>
            <a:r>
              <a:rPr lang="es-ES" sz="1000" dirty="0">
                <a:solidFill>
                  <a:schemeClr val="tx1">
                    <a:lumMod val="75000"/>
                    <a:lumOff val="25000"/>
                  </a:schemeClr>
                </a:solidFill>
                <a:cs typeface="Arial" panose="020B0604020202020204" pitchFamily="34" charset="0"/>
              </a:rPr>
              <a:t>Andenes, plazas, parques, cruces peatonales, puentes peatonales y senderos</a:t>
            </a:r>
            <a:endParaRPr lang="es-CO" sz="1000" dirty="0">
              <a:solidFill>
                <a:schemeClr val="tx1">
                  <a:lumMod val="75000"/>
                  <a:lumOff val="25000"/>
                </a:schemeClr>
              </a:solidFill>
              <a:cs typeface="Arial" panose="020B0604020202020204" pitchFamily="34" charset="0"/>
            </a:endParaRPr>
          </a:p>
          <a:p>
            <a:pPr marL="800100" lvl="1" indent="-342900" algn="just">
              <a:buFont typeface="+mj-lt"/>
              <a:buAutoNum type="alphaLcParenR"/>
            </a:pPr>
            <a:endParaRPr lang="es-CO" sz="1000" dirty="0">
              <a:solidFill>
                <a:schemeClr val="tx1">
                  <a:lumMod val="75000"/>
                  <a:lumOff val="25000"/>
                </a:schemeClr>
              </a:solidFill>
              <a:cs typeface="Arial" panose="020B0604020202020204" pitchFamily="34" charset="0"/>
            </a:endParaRPr>
          </a:p>
        </p:txBody>
      </p:sp>
      <p:sp>
        <p:nvSpPr>
          <p:cNvPr id="10" name="CuadroTexto 8">
            <a:extLst>
              <a:ext uri="{FF2B5EF4-FFF2-40B4-BE49-F238E27FC236}">
                <a16:creationId xmlns:a16="http://schemas.microsoft.com/office/drawing/2014/main" id="{B5FE1DCD-B127-4C16-AD88-BACBC23412ED}"/>
              </a:ext>
            </a:extLst>
          </p:cNvPr>
          <p:cNvSpPr txBox="1"/>
          <p:nvPr/>
        </p:nvSpPr>
        <p:spPr>
          <a:xfrm>
            <a:off x="4163746" y="1548331"/>
            <a:ext cx="3906744" cy="3908762"/>
          </a:xfrm>
          <a:prstGeom prst="rect">
            <a:avLst/>
          </a:prstGeom>
          <a:noFill/>
        </p:spPr>
        <p:txBody>
          <a:bodyPr wrap="square" rtlCol="0">
            <a:spAutoFit/>
          </a:bodyPr>
          <a:lstStyle/>
          <a:p>
            <a:pPr algn="just"/>
            <a:r>
              <a:rPr lang="es-CO" b="1" dirty="0">
                <a:solidFill>
                  <a:schemeClr val="tx1">
                    <a:lumMod val="75000"/>
                    <a:lumOff val="25000"/>
                  </a:schemeClr>
                </a:solidFill>
                <a:cs typeface="Arial" panose="020B0604020202020204" pitchFamily="34" charset="0"/>
              </a:rPr>
              <a:t>Decreto 364 de 2013</a:t>
            </a:r>
          </a:p>
          <a:p>
            <a:pPr marL="342900" indent="-342900" algn="just">
              <a:buFont typeface="+mj-lt"/>
              <a:buAutoNum type="arabicPeriod"/>
            </a:pPr>
            <a:r>
              <a:rPr lang="es-CO" sz="1000" b="1" dirty="0">
                <a:solidFill>
                  <a:schemeClr val="tx1">
                    <a:lumMod val="75000"/>
                    <a:lumOff val="25000"/>
                  </a:schemeClr>
                </a:solidFill>
                <a:cs typeface="Arial" panose="020B0604020202020204" pitchFamily="34" charset="0"/>
              </a:rPr>
              <a:t>Subsistema vial</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Malla vial de integración regional</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Malla vial principal</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Malla vial complementaria</a:t>
            </a:r>
          </a:p>
          <a:p>
            <a:pPr marL="342900" indent="-342900" algn="just">
              <a:buFont typeface="+mj-lt"/>
              <a:buAutoNum type="arabicPeriod"/>
            </a:pPr>
            <a:r>
              <a:rPr lang="es-CO" sz="1000" b="1" dirty="0">
                <a:solidFill>
                  <a:schemeClr val="tx1">
                    <a:lumMod val="75000"/>
                    <a:lumOff val="25000"/>
                  </a:schemeClr>
                </a:solidFill>
                <a:cs typeface="Arial" panose="020B0604020202020204" pitchFamily="34" charset="0"/>
              </a:rPr>
              <a:t>Subsistema de transporte</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Sistema Integrado de Transporte Publico</a:t>
            </a:r>
          </a:p>
          <a:p>
            <a:pPr marL="1257300" lvl="2" indent="-342900" algn="just">
              <a:buFont typeface="+mj-lt"/>
              <a:buAutoNum type="alphaLcParenR"/>
            </a:pPr>
            <a:r>
              <a:rPr lang="es-CO" sz="1000" dirty="0">
                <a:solidFill>
                  <a:schemeClr val="tx1">
                    <a:lumMod val="75000"/>
                    <a:lumOff val="25000"/>
                  </a:schemeClr>
                </a:solidFill>
                <a:cs typeface="Arial" panose="020B0604020202020204" pitchFamily="34" charset="0"/>
              </a:rPr>
              <a:t>Red de transporte masivo (alta, media y baja capacidad)</a:t>
            </a:r>
          </a:p>
          <a:p>
            <a:pPr marL="1257300" lvl="2" indent="-342900" algn="just">
              <a:buFont typeface="+mj-lt"/>
              <a:buAutoNum type="alphaLcParenR"/>
            </a:pPr>
            <a:r>
              <a:rPr lang="es-CO" sz="1000" dirty="0">
                <a:solidFill>
                  <a:schemeClr val="tx1">
                    <a:lumMod val="75000"/>
                    <a:lumOff val="25000"/>
                  </a:schemeClr>
                </a:solidFill>
                <a:cs typeface="Arial" panose="020B0604020202020204" pitchFamily="34" charset="0"/>
              </a:rPr>
              <a:t>Red de transporte publico individual</a:t>
            </a:r>
          </a:p>
          <a:p>
            <a:pPr marL="1257300" lvl="2" indent="-342900" algn="just">
              <a:buFont typeface="+mj-lt"/>
              <a:buAutoNum type="alphaLcParenR"/>
            </a:pPr>
            <a:r>
              <a:rPr lang="es-CO" sz="1000" dirty="0">
                <a:solidFill>
                  <a:schemeClr val="tx1">
                    <a:lumMod val="75000"/>
                    <a:lumOff val="25000"/>
                  </a:schemeClr>
                </a:solidFill>
                <a:cs typeface="Arial" panose="020B0604020202020204" pitchFamily="34" charset="0"/>
              </a:rPr>
              <a:t>Red de transporte interurbano y especial</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Red de transporte no motorizado</a:t>
            </a:r>
          </a:p>
          <a:p>
            <a:pPr marL="1257300" lvl="2" indent="-342900" algn="just">
              <a:buFont typeface="+mj-lt"/>
              <a:buAutoNum type="alphaLcParenR"/>
            </a:pPr>
            <a:r>
              <a:rPr lang="es-ES" sz="1000" dirty="0">
                <a:solidFill>
                  <a:schemeClr val="tx1">
                    <a:lumMod val="75000"/>
                    <a:lumOff val="25000"/>
                  </a:schemeClr>
                </a:solidFill>
                <a:cs typeface="Arial" panose="020B0604020202020204" pitchFamily="34" charset="0"/>
              </a:rPr>
              <a:t>Red de vías Cicla y carriles Cicla (Ciclorrutas)</a:t>
            </a:r>
          </a:p>
          <a:p>
            <a:pPr marL="1257300" lvl="2" indent="-342900" algn="just">
              <a:buFont typeface="+mj-lt"/>
              <a:buAutoNum type="alphaLcParenR"/>
            </a:pPr>
            <a:r>
              <a:rPr lang="es-CO" sz="1000" dirty="0">
                <a:solidFill>
                  <a:schemeClr val="tx1">
                    <a:lumMod val="75000"/>
                    <a:lumOff val="25000"/>
                  </a:schemeClr>
                </a:solidFill>
                <a:cs typeface="Arial" panose="020B0604020202020204" pitchFamily="34" charset="0"/>
              </a:rPr>
              <a:t>Red Peatonal</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Red de transporte en vehículo privado</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Red de transporte de carga y mercancías</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Red de estacionamientos públicos</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Red de intercambiadores modales</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Red de equipamientos de soporte del SITP</a:t>
            </a:r>
          </a:p>
          <a:p>
            <a:pPr marL="342900" indent="-342900" algn="just">
              <a:buFont typeface="+mj-lt"/>
              <a:buAutoNum type="arabicPeriod"/>
            </a:pPr>
            <a:r>
              <a:rPr lang="es-CO" sz="1000" b="1" dirty="0">
                <a:solidFill>
                  <a:schemeClr val="tx1">
                    <a:lumMod val="75000"/>
                    <a:lumOff val="25000"/>
                  </a:schemeClr>
                </a:solidFill>
                <a:cs typeface="Arial" panose="020B0604020202020204" pitchFamily="34" charset="0"/>
              </a:rPr>
              <a:t>Subsistema de regulación y control de trafico</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Centros de control de trafico</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Red de semaforización</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Sistemas tecnológicos de vigilancia y control de la operación del trafico</a:t>
            </a:r>
          </a:p>
        </p:txBody>
      </p:sp>
      <p:sp>
        <p:nvSpPr>
          <p:cNvPr id="11" name="CuadroTexto 8">
            <a:extLst>
              <a:ext uri="{FF2B5EF4-FFF2-40B4-BE49-F238E27FC236}">
                <a16:creationId xmlns:a16="http://schemas.microsoft.com/office/drawing/2014/main" id="{B9CE3186-7DBD-4DE4-B704-C7E9AB288964}"/>
              </a:ext>
            </a:extLst>
          </p:cNvPr>
          <p:cNvSpPr txBox="1"/>
          <p:nvPr/>
        </p:nvSpPr>
        <p:spPr>
          <a:xfrm>
            <a:off x="8220019" y="1548331"/>
            <a:ext cx="3906744" cy="3908762"/>
          </a:xfrm>
          <a:prstGeom prst="rect">
            <a:avLst/>
          </a:prstGeom>
          <a:noFill/>
        </p:spPr>
        <p:txBody>
          <a:bodyPr wrap="square" rtlCol="0">
            <a:spAutoFit/>
          </a:bodyPr>
          <a:lstStyle/>
          <a:p>
            <a:pPr algn="just"/>
            <a:r>
              <a:rPr lang="es-CO" b="1" dirty="0">
                <a:solidFill>
                  <a:schemeClr val="tx1">
                    <a:lumMod val="75000"/>
                    <a:lumOff val="25000"/>
                  </a:schemeClr>
                </a:solidFill>
                <a:cs typeface="Arial" panose="020B0604020202020204" pitchFamily="34" charset="0"/>
              </a:rPr>
              <a:t>POT 2019</a:t>
            </a:r>
          </a:p>
          <a:p>
            <a:pPr marL="342900" indent="-342900" algn="just">
              <a:buFont typeface="+mj-lt"/>
              <a:buAutoNum type="arabicPeriod"/>
            </a:pPr>
            <a:r>
              <a:rPr lang="es-CO" sz="1000" b="1" dirty="0">
                <a:solidFill>
                  <a:schemeClr val="tx1">
                    <a:lumMod val="75000"/>
                    <a:lumOff val="25000"/>
                  </a:schemeClr>
                </a:solidFill>
                <a:cs typeface="Arial" panose="020B0604020202020204" pitchFamily="34" charset="0"/>
              </a:rPr>
              <a:t>Subsistema vial</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Malla vial arterial</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Malla vial intermedia</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Malla vial local</a:t>
            </a:r>
          </a:p>
          <a:p>
            <a:pPr marL="342900" indent="-342900" algn="just">
              <a:buFont typeface="+mj-lt"/>
              <a:buAutoNum type="arabicPeriod"/>
            </a:pPr>
            <a:r>
              <a:rPr lang="es-CO" sz="1000" b="1" dirty="0">
                <a:solidFill>
                  <a:schemeClr val="tx1">
                    <a:lumMod val="75000"/>
                    <a:lumOff val="25000"/>
                  </a:schemeClr>
                </a:solidFill>
                <a:cs typeface="Arial" panose="020B0604020202020204" pitchFamily="34" charset="0"/>
              </a:rPr>
              <a:t>Subsistema de transporte</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Subsistema de transporte no motorizado</a:t>
            </a:r>
          </a:p>
          <a:p>
            <a:pPr marL="1257300" lvl="2" indent="-342900" algn="just">
              <a:buFont typeface="+mj-lt"/>
              <a:buAutoNum type="alphaLcParenR"/>
            </a:pPr>
            <a:r>
              <a:rPr lang="es-CO" sz="1000" dirty="0">
                <a:solidFill>
                  <a:schemeClr val="tx1">
                    <a:lumMod val="75000"/>
                    <a:lumOff val="25000"/>
                  </a:schemeClr>
                </a:solidFill>
                <a:cs typeface="Arial" panose="020B0604020202020204" pitchFamily="34" charset="0"/>
              </a:rPr>
              <a:t>Red de movilidad peatonal</a:t>
            </a:r>
          </a:p>
          <a:p>
            <a:pPr marL="1257300" lvl="2" indent="-342900" algn="just">
              <a:buFont typeface="+mj-lt"/>
              <a:buAutoNum type="alphaLcParenR"/>
            </a:pPr>
            <a:r>
              <a:rPr lang="es-CO" sz="1000" dirty="0">
                <a:solidFill>
                  <a:schemeClr val="tx1">
                    <a:lumMod val="75000"/>
                    <a:lumOff val="25000"/>
                  </a:schemeClr>
                </a:solidFill>
                <a:cs typeface="Arial" panose="020B0604020202020204" pitchFamily="34" charset="0"/>
              </a:rPr>
              <a:t>Red de ciclo infraestructura</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Subsistema de transporte publico de pasajeros urbano regional</a:t>
            </a:r>
          </a:p>
          <a:p>
            <a:pPr marL="1257300" lvl="2" indent="-342900" algn="just">
              <a:buFont typeface="+mj-lt"/>
              <a:buAutoNum type="alphaLcParenR"/>
            </a:pPr>
            <a:r>
              <a:rPr lang="es-CO" sz="1000" dirty="0">
                <a:solidFill>
                  <a:schemeClr val="tx1">
                    <a:lumMod val="75000"/>
                    <a:lumOff val="25000"/>
                  </a:schemeClr>
                </a:solidFill>
                <a:cs typeface="Arial" panose="020B0604020202020204" pitchFamily="34" charset="0"/>
              </a:rPr>
              <a:t>Red de corredores de transporte publico masivo</a:t>
            </a:r>
          </a:p>
          <a:p>
            <a:pPr marL="1714500" lvl="3" indent="-342900" algn="just">
              <a:buFont typeface="+mj-lt"/>
              <a:buAutoNum type="alphaLcParenR"/>
            </a:pPr>
            <a:r>
              <a:rPr lang="es-CO" sz="1000" dirty="0">
                <a:solidFill>
                  <a:schemeClr val="tx1">
                    <a:lumMod val="75000"/>
                    <a:lumOff val="25000"/>
                  </a:schemeClr>
                </a:solidFill>
                <a:cs typeface="Arial" panose="020B0604020202020204" pitchFamily="34" charset="0"/>
              </a:rPr>
              <a:t>Red de corredores de alta capacidad</a:t>
            </a:r>
          </a:p>
          <a:p>
            <a:pPr marL="1714500" lvl="3" indent="-342900" algn="just">
              <a:buFont typeface="+mj-lt"/>
              <a:buAutoNum type="alphaLcParenR"/>
            </a:pPr>
            <a:r>
              <a:rPr lang="es-CO" sz="1000" dirty="0">
                <a:solidFill>
                  <a:schemeClr val="tx1">
                    <a:lumMod val="75000"/>
                    <a:lumOff val="25000"/>
                  </a:schemeClr>
                </a:solidFill>
                <a:cs typeface="Arial" panose="020B0604020202020204" pitchFamily="34" charset="0"/>
              </a:rPr>
              <a:t>Red férrea de integración regional</a:t>
            </a:r>
          </a:p>
          <a:p>
            <a:pPr marL="1257300" lvl="2" indent="-342900" algn="just">
              <a:buFont typeface="+mj-lt"/>
              <a:buAutoNum type="alphaLcParenR"/>
            </a:pPr>
            <a:r>
              <a:rPr lang="es-CO" sz="1000" dirty="0">
                <a:solidFill>
                  <a:schemeClr val="tx1">
                    <a:lumMod val="75000"/>
                    <a:lumOff val="25000"/>
                  </a:schemeClr>
                </a:solidFill>
                <a:cs typeface="Arial" panose="020B0604020202020204" pitchFamily="34" charset="0"/>
              </a:rPr>
              <a:t>Red de transporte publico complementario</a:t>
            </a:r>
          </a:p>
          <a:p>
            <a:pPr marL="1257300" lvl="2" indent="-342900" algn="just">
              <a:buFont typeface="+mj-lt"/>
              <a:buAutoNum type="alphaLcParenR"/>
            </a:pPr>
            <a:r>
              <a:rPr lang="es-CO" sz="1000" dirty="0">
                <a:solidFill>
                  <a:schemeClr val="tx1">
                    <a:lumMod val="75000"/>
                    <a:lumOff val="25000"/>
                  </a:schemeClr>
                </a:solidFill>
                <a:cs typeface="Arial" panose="020B0604020202020204" pitchFamily="34" charset="0"/>
              </a:rPr>
              <a:t>Infraestructura de soporte al transporte publico</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Subsistema de transporte de carga y </a:t>
            </a:r>
            <a:r>
              <a:rPr lang="es-CO" sz="1000" dirty="0" err="1">
                <a:solidFill>
                  <a:schemeClr val="tx1">
                    <a:lumMod val="75000"/>
                    <a:lumOff val="25000"/>
                  </a:schemeClr>
                </a:solidFill>
                <a:cs typeface="Arial" panose="020B0604020202020204" pitchFamily="34" charset="0"/>
              </a:rPr>
              <a:t>logistica</a:t>
            </a:r>
            <a:endParaRPr lang="es-CO" sz="1000" dirty="0">
              <a:solidFill>
                <a:schemeClr val="tx1">
                  <a:lumMod val="75000"/>
                  <a:lumOff val="25000"/>
                </a:schemeClr>
              </a:solidFill>
              <a:cs typeface="Arial" panose="020B0604020202020204" pitchFamily="34" charset="0"/>
            </a:endParaRP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Subsistema de estacionamientos públicos y disuasorios</a:t>
            </a:r>
          </a:p>
          <a:p>
            <a:pPr marL="342900" indent="-342900" algn="just">
              <a:buFont typeface="+mj-lt"/>
              <a:buAutoNum type="arabicPeriod"/>
            </a:pPr>
            <a:r>
              <a:rPr lang="es-CO" sz="1000" b="1" dirty="0">
                <a:solidFill>
                  <a:schemeClr val="tx1">
                    <a:lumMod val="75000"/>
                    <a:lumOff val="25000"/>
                  </a:schemeClr>
                </a:solidFill>
                <a:cs typeface="Arial" panose="020B0604020202020204" pitchFamily="34" charset="0"/>
              </a:rPr>
              <a:t>Subsistema de trafico inteligente</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Centros de control de trafico</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Red de semaforización</a:t>
            </a:r>
          </a:p>
          <a:p>
            <a:pPr marL="800100" lvl="1" indent="-342900" algn="just">
              <a:buFont typeface="+mj-lt"/>
              <a:buAutoNum type="alphaLcParenR"/>
            </a:pPr>
            <a:r>
              <a:rPr lang="es-CO" sz="1000" dirty="0">
                <a:solidFill>
                  <a:schemeClr val="tx1">
                    <a:lumMod val="75000"/>
                    <a:lumOff val="25000"/>
                  </a:schemeClr>
                </a:solidFill>
                <a:cs typeface="Arial" panose="020B0604020202020204" pitchFamily="34" charset="0"/>
              </a:rPr>
              <a:t>Sistemas tecnológicos de vigilancia y control de la operación del trafico</a:t>
            </a:r>
          </a:p>
        </p:txBody>
      </p:sp>
    </p:spTree>
    <p:extLst>
      <p:ext uri="{BB962C8B-B14F-4D97-AF65-F5344CB8AC3E}">
        <p14:creationId xmlns:p14="http://schemas.microsoft.com/office/powerpoint/2010/main" val="4129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05D272D2-55F0-4CB0-A9BA-049149B33F67}"/>
              </a:ext>
            </a:extLst>
          </p:cNvPr>
          <p:cNvGraphicFramePr/>
          <p:nvPr/>
        </p:nvGraphicFramePr>
        <p:xfrm>
          <a:off x="126609" y="1645920"/>
          <a:ext cx="12065391" cy="4846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a:extLst>
              <a:ext uri="{FF2B5EF4-FFF2-40B4-BE49-F238E27FC236}">
                <a16:creationId xmlns:a16="http://schemas.microsoft.com/office/drawing/2014/main" id="{7513BA6B-0E4C-4900-BAA8-E634B12F7B17}"/>
              </a:ext>
            </a:extLst>
          </p:cNvPr>
          <p:cNvSpPr/>
          <p:nvPr/>
        </p:nvSpPr>
        <p:spPr>
          <a:xfrm>
            <a:off x="4007950" y="1184255"/>
            <a:ext cx="4662303" cy="461665"/>
          </a:xfrm>
          <a:prstGeom prst="rect">
            <a:avLst/>
          </a:prstGeom>
          <a:solidFill>
            <a:srgbClr val="70AD47">
              <a:tint val="99000"/>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0160" tIns="10160" rIns="10160" bIns="10160" numCol="1" spcCol="1270" anchor="ctr" anchorCtr="0">
            <a:noAutofit/>
          </a:bodyPr>
          <a:lstStyle/>
          <a:p>
            <a:pPr algn="ctr"/>
            <a:r>
              <a:rPr lang="es-CO" sz="2200" b="1" dirty="0">
                <a:solidFill>
                  <a:schemeClr val="bg1">
                    <a:lumMod val="95000"/>
                  </a:schemeClr>
                </a:solidFill>
              </a:rPr>
              <a:t>PROPUESTA POT 2020</a:t>
            </a:r>
          </a:p>
        </p:txBody>
      </p:sp>
      <p:sp>
        <p:nvSpPr>
          <p:cNvPr id="6" name="Rectángulo 5">
            <a:extLst>
              <a:ext uri="{FF2B5EF4-FFF2-40B4-BE49-F238E27FC236}">
                <a16:creationId xmlns:a16="http://schemas.microsoft.com/office/drawing/2014/main" id="{29F6C4E0-3BEC-4E12-ADDF-373C19EEF05A}"/>
              </a:ext>
            </a:extLst>
          </p:cNvPr>
          <p:cNvSpPr/>
          <p:nvPr/>
        </p:nvSpPr>
        <p:spPr>
          <a:xfrm>
            <a:off x="0" y="-18379"/>
            <a:ext cx="12192000" cy="707886"/>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4000" dirty="0">
                <a:solidFill>
                  <a:schemeClr val="lt1"/>
                </a:solidFill>
              </a:rPr>
              <a:t>Estructura subsistema </a:t>
            </a:r>
            <a:r>
              <a:rPr lang="es-CO" sz="4000">
                <a:solidFill>
                  <a:schemeClr val="lt1"/>
                </a:solidFill>
              </a:rPr>
              <a:t>de transporte</a:t>
            </a:r>
            <a:endParaRPr lang="es-CO" sz="4000" dirty="0">
              <a:solidFill>
                <a:schemeClr val="lt1"/>
              </a:solidFill>
            </a:endParaRPr>
          </a:p>
        </p:txBody>
      </p:sp>
      <mc:AlternateContent xmlns:mc="http://schemas.openxmlformats.org/markup-compatibility/2006">
        <mc:Choice xmlns:p14="http://schemas.microsoft.com/office/powerpoint/2010/main" Requires="p14">
          <p:contentPart p14:bwMode="auto" r:id="rId7">
            <p14:nvContentPartPr>
              <p14:cNvPr id="18" name="Ink 17">
                <a:extLst>
                  <a:ext uri="{FF2B5EF4-FFF2-40B4-BE49-F238E27FC236}">
                    <a16:creationId xmlns:a16="http://schemas.microsoft.com/office/drawing/2014/main" id="{96A6C656-74AF-4FC3-BA7A-16A7CDC3A57F}"/>
                  </a:ext>
                </a:extLst>
              </p14:cNvPr>
              <p14:cNvContentPartPr/>
              <p14:nvPr/>
            </p14:nvContentPartPr>
            <p14:xfrm>
              <a:off x="1193097" y="2995200"/>
              <a:ext cx="39240" cy="14760"/>
            </p14:xfrm>
          </p:contentPart>
        </mc:Choice>
        <mc:Fallback>
          <p:pic>
            <p:nvPicPr>
              <p:cNvPr id="18" name="Ink 17">
                <a:extLst>
                  <a:ext uri="{FF2B5EF4-FFF2-40B4-BE49-F238E27FC236}">
                    <a16:creationId xmlns:a16="http://schemas.microsoft.com/office/drawing/2014/main" id="{96A6C656-74AF-4FC3-BA7A-16A7CDC3A57F}"/>
                  </a:ext>
                </a:extLst>
              </p:cNvPr>
              <p:cNvPicPr/>
              <p:nvPr/>
            </p:nvPicPr>
            <p:blipFill>
              <a:blip r:embed="rId8"/>
              <a:stretch>
                <a:fillRect/>
              </a:stretch>
            </p:blipFill>
            <p:spPr>
              <a:xfrm>
                <a:off x="1184097" y="2985975"/>
                <a:ext cx="56880" cy="32841"/>
              </a:xfrm>
              <a:prstGeom prst="rect">
                <a:avLst/>
              </a:prstGeom>
            </p:spPr>
          </p:pic>
        </mc:Fallback>
      </mc:AlternateContent>
      <p:grpSp>
        <p:nvGrpSpPr>
          <p:cNvPr id="21" name="Group 20">
            <a:extLst>
              <a:ext uri="{FF2B5EF4-FFF2-40B4-BE49-F238E27FC236}">
                <a16:creationId xmlns:a16="http://schemas.microsoft.com/office/drawing/2014/main" id="{42CB6ADF-1C52-4634-84F7-23433ADA284B}"/>
              </a:ext>
            </a:extLst>
          </p:cNvPr>
          <p:cNvGrpSpPr/>
          <p:nvPr/>
        </p:nvGrpSpPr>
        <p:grpSpPr>
          <a:xfrm>
            <a:off x="1320177" y="3083760"/>
            <a:ext cx="29520" cy="24840"/>
            <a:chOff x="1320177" y="3083760"/>
            <a:chExt cx="29520" cy="24840"/>
          </a:xfrm>
        </p:grpSpPr>
        <mc:AlternateContent xmlns:mc="http://schemas.openxmlformats.org/markup-compatibility/2006">
          <mc:Choice xmlns:p14="http://schemas.microsoft.com/office/powerpoint/2010/main" Requires="p14">
            <p:contentPart p14:bwMode="auto" r:id="rId9">
              <p14:nvContentPartPr>
                <p14:cNvPr id="19" name="Ink 18">
                  <a:extLst>
                    <a:ext uri="{FF2B5EF4-FFF2-40B4-BE49-F238E27FC236}">
                      <a16:creationId xmlns:a16="http://schemas.microsoft.com/office/drawing/2014/main" id="{1F5DB64B-5D98-423C-893C-CA8E6F1B3E6B}"/>
                    </a:ext>
                  </a:extLst>
                </p14:cNvPr>
                <p14:cNvContentPartPr/>
                <p14:nvPr/>
              </p14:nvContentPartPr>
              <p14:xfrm>
                <a:off x="1320177" y="3083760"/>
                <a:ext cx="12960" cy="13680"/>
              </p14:xfrm>
            </p:contentPart>
          </mc:Choice>
          <mc:Fallback>
            <p:pic>
              <p:nvPicPr>
                <p:cNvPr id="19" name="Ink 18">
                  <a:extLst>
                    <a:ext uri="{FF2B5EF4-FFF2-40B4-BE49-F238E27FC236}">
                      <a16:creationId xmlns:a16="http://schemas.microsoft.com/office/drawing/2014/main" id="{1F5DB64B-5D98-423C-893C-CA8E6F1B3E6B}"/>
                    </a:ext>
                  </a:extLst>
                </p:cNvPr>
                <p:cNvPicPr/>
                <p:nvPr/>
              </p:nvPicPr>
              <p:blipFill>
                <a:blip r:embed="rId10"/>
                <a:stretch>
                  <a:fillRect/>
                </a:stretch>
              </p:blipFill>
              <p:spPr>
                <a:xfrm>
                  <a:off x="1311177" y="3074760"/>
                  <a:ext cx="30600" cy="313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0" name="Ink 19">
                  <a:extLst>
                    <a:ext uri="{FF2B5EF4-FFF2-40B4-BE49-F238E27FC236}">
                      <a16:creationId xmlns:a16="http://schemas.microsoft.com/office/drawing/2014/main" id="{34B620CA-A392-4106-B3C5-26D22D7FC3A6}"/>
                    </a:ext>
                  </a:extLst>
                </p14:cNvPr>
                <p14:cNvContentPartPr/>
                <p14:nvPr/>
              </p14:nvContentPartPr>
              <p14:xfrm>
                <a:off x="1333857" y="3086640"/>
                <a:ext cx="15840" cy="21960"/>
              </p14:xfrm>
            </p:contentPart>
          </mc:Choice>
          <mc:Fallback>
            <p:pic>
              <p:nvPicPr>
                <p:cNvPr id="20" name="Ink 19">
                  <a:extLst>
                    <a:ext uri="{FF2B5EF4-FFF2-40B4-BE49-F238E27FC236}">
                      <a16:creationId xmlns:a16="http://schemas.microsoft.com/office/drawing/2014/main" id="{34B620CA-A392-4106-B3C5-26D22D7FC3A6}"/>
                    </a:ext>
                  </a:extLst>
                </p:cNvPr>
                <p:cNvPicPr/>
                <p:nvPr/>
              </p:nvPicPr>
              <p:blipFill>
                <a:blip r:embed="rId12"/>
                <a:stretch>
                  <a:fillRect/>
                </a:stretch>
              </p:blipFill>
              <p:spPr>
                <a:xfrm>
                  <a:off x="1324857" y="3077490"/>
                  <a:ext cx="33480" cy="39894"/>
                </a:xfrm>
                <a:prstGeom prst="rect">
                  <a:avLst/>
                </a:prstGeom>
              </p:spPr>
            </p:pic>
          </mc:Fallback>
        </mc:AlternateContent>
      </p:grpSp>
    </p:spTree>
    <p:extLst>
      <p:ext uri="{BB962C8B-B14F-4D97-AF65-F5344CB8AC3E}">
        <p14:creationId xmlns:p14="http://schemas.microsoft.com/office/powerpoint/2010/main" val="693584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Imagen que contiene texto, mapa&#10;&#10;Descripción generada automáticamente">
            <a:extLst>
              <a:ext uri="{FF2B5EF4-FFF2-40B4-BE49-F238E27FC236}">
                <a16:creationId xmlns:a16="http://schemas.microsoft.com/office/drawing/2014/main" id="{F91D3F5B-E02B-46A6-8C1C-4586830D81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396"/>
          <a:stretch/>
        </p:blipFill>
        <p:spPr>
          <a:xfrm>
            <a:off x="8179700" y="2713946"/>
            <a:ext cx="3824231" cy="2484875"/>
          </a:xfrm>
          <a:prstGeom prst="rect">
            <a:avLst/>
          </a:prstGeom>
        </p:spPr>
      </p:pic>
      <p:sp>
        <p:nvSpPr>
          <p:cNvPr id="4" name="Rectángulo 3">
            <a:extLst>
              <a:ext uri="{FF2B5EF4-FFF2-40B4-BE49-F238E27FC236}">
                <a16:creationId xmlns:a16="http://schemas.microsoft.com/office/drawing/2014/main" id="{63E8FFB1-B2A8-644C-97B3-4FD96B955ABD}"/>
              </a:ext>
            </a:extLst>
          </p:cNvPr>
          <p:cNvSpPr/>
          <p:nvPr/>
        </p:nvSpPr>
        <p:spPr>
          <a:xfrm>
            <a:off x="0" y="363641"/>
            <a:ext cx="12192000" cy="1078494"/>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5" name="Título 1">
            <a:extLst>
              <a:ext uri="{FF2B5EF4-FFF2-40B4-BE49-F238E27FC236}">
                <a16:creationId xmlns:a16="http://schemas.microsoft.com/office/drawing/2014/main" id="{1AD7DF34-6160-8A47-A5E0-F482F9CB4AA4}"/>
              </a:ext>
            </a:extLst>
          </p:cNvPr>
          <p:cNvSpPr txBox="1">
            <a:spLocks/>
          </p:cNvSpPr>
          <p:nvPr/>
        </p:nvSpPr>
        <p:spPr>
          <a:xfrm>
            <a:off x="417287" y="312940"/>
            <a:ext cx="113755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b="1" dirty="0">
                <a:solidFill>
                  <a:schemeClr val="bg1"/>
                </a:solidFill>
                <a:cs typeface="Arial Black" panose="020B0604020202020204" pitchFamily="34" charset="0"/>
              </a:rPr>
              <a:t>2. Clasificación y Tipología Vial</a:t>
            </a:r>
          </a:p>
        </p:txBody>
      </p:sp>
      <p:pic>
        <p:nvPicPr>
          <p:cNvPr id="6" name="Imagen 5">
            <a:extLst>
              <a:ext uri="{FF2B5EF4-FFF2-40B4-BE49-F238E27FC236}">
                <a16:creationId xmlns:a16="http://schemas.microsoft.com/office/drawing/2014/main" id="{03A42E1C-3B29-324D-90BC-A77F7C1D7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157" y="5918730"/>
            <a:ext cx="3472774" cy="816102"/>
          </a:xfrm>
          <a:prstGeom prst="rect">
            <a:avLst/>
          </a:prstGeom>
        </p:spPr>
      </p:pic>
      <p:sp>
        <p:nvSpPr>
          <p:cNvPr id="2" name="Rectángulo 1"/>
          <p:cNvSpPr/>
          <p:nvPr/>
        </p:nvSpPr>
        <p:spPr>
          <a:xfrm>
            <a:off x="995745" y="2021670"/>
            <a:ext cx="8135555" cy="4401205"/>
          </a:xfrm>
          <a:prstGeom prst="rect">
            <a:avLst/>
          </a:prstGeom>
        </p:spPr>
        <p:txBody>
          <a:bodyPr wrap="square">
            <a:spAutoFit/>
          </a:bodyPr>
          <a:lstStyle/>
          <a:p>
            <a:pPr algn="just"/>
            <a:r>
              <a:rPr lang="es-ES" sz="2000" b="1" dirty="0">
                <a:solidFill>
                  <a:schemeClr val="bg2">
                    <a:lumMod val="50000"/>
                  </a:schemeClr>
                </a:solidFill>
                <a:latin typeface="+mj-lt"/>
              </a:rPr>
              <a:t>La clasificación vial puede viabilizar o restringir el desarrollo de proyectos </a:t>
            </a:r>
            <a:r>
              <a:rPr lang="es-ES" sz="2000" dirty="0">
                <a:solidFill>
                  <a:schemeClr val="bg2">
                    <a:lumMod val="50000"/>
                  </a:schemeClr>
                </a:solidFill>
                <a:latin typeface="+mj-lt"/>
              </a:rPr>
              <a:t>de movilidad. Por ejemplo, actualmente existen restricciones respecto al estacionamiento de vehículos y la definición de corredores para transporte público.</a:t>
            </a:r>
          </a:p>
          <a:p>
            <a:pPr algn="just"/>
            <a:endParaRPr lang="es-ES" sz="2000" dirty="0">
              <a:solidFill>
                <a:schemeClr val="bg2">
                  <a:lumMod val="50000"/>
                </a:schemeClr>
              </a:solidFill>
              <a:latin typeface="+mj-lt"/>
            </a:endParaRPr>
          </a:p>
          <a:p>
            <a:pPr algn="just"/>
            <a:r>
              <a:rPr lang="es-CO" sz="2000" dirty="0">
                <a:solidFill>
                  <a:schemeClr val="bg2">
                    <a:lumMod val="50000"/>
                  </a:schemeClr>
                </a:solidFill>
                <a:latin typeface="+mj-lt"/>
              </a:rPr>
              <a:t>Por lo tanto, se evidencia la necesidad de una </a:t>
            </a:r>
            <a:r>
              <a:rPr lang="es-CO" sz="2000" b="1" dirty="0">
                <a:solidFill>
                  <a:schemeClr val="bg2">
                    <a:lumMod val="50000"/>
                  </a:schemeClr>
                </a:solidFill>
                <a:latin typeface="+mj-lt"/>
              </a:rPr>
              <a:t>clasificación flexible </a:t>
            </a:r>
            <a:r>
              <a:rPr lang="es-CO" sz="2000" dirty="0">
                <a:solidFill>
                  <a:schemeClr val="bg2">
                    <a:lumMod val="50000"/>
                  </a:schemeClr>
                </a:solidFill>
                <a:latin typeface="+mj-lt"/>
              </a:rPr>
              <a:t>que facilite el desarrollo de diversos proyectos en la malla vial.</a:t>
            </a:r>
          </a:p>
          <a:p>
            <a:pPr algn="just"/>
            <a:endParaRPr lang="es-CO" sz="2000" dirty="0">
              <a:solidFill>
                <a:schemeClr val="bg2">
                  <a:lumMod val="50000"/>
                </a:schemeClr>
              </a:solidFill>
              <a:latin typeface="+mj-lt"/>
            </a:endParaRPr>
          </a:p>
          <a:p>
            <a:pPr algn="just"/>
            <a:r>
              <a:rPr lang="es-CO" sz="2000" dirty="0">
                <a:solidFill>
                  <a:schemeClr val="bg2">
                    <a:lumMod val="50000"/>
                  </a:schemeClr>
                </a:solidFill>
                <a:latin typeface="+mj-lt"/>
              </a:rPr>
              <a:t>Los perfiles y secciones viales (V0, V1, </a:t>
            </a:r>
            <a:r>
              <a:rPr lang="es-CO" sz="2000" dirty="0" err="1">
                <a:solidFill>
                  <a:schemeClr val="bg2">
                    <a:lumMod val="50000"/>
                  </a:schemeClr>
                </a:solidFill>
                <a:latin typeface="+mj-lt"/>
              </a:rPr>
              <a:t>etc</a:t>
            </a:r>
            <a:r>
              <a:rPr lang="es-CO" sz="2000" dirty="0">
                <a:solidFill>
                  <a:schemeClr val="bg2">
                    <a:lumMod val="50000"/>
                  </a:schemeClr>
                </a:solidFill>
                <a:latin typeface="+mj-lt"/>
              </a:rPr>
              <a:t>) que quedarán definidas en el POT o en el instrumento que este defina, deben reglamentarse con un mayor grado de flexibilidad para permitir el desarrollo del sistema y las políticas de movilidad.</a:t>
            </a:r>
          </a:p>
          <a:p>
            <a:pPr algn="just"/>
            <a:endParaRPr lang="es-CO" sz="2000" dirty="0">
              <a:solidFill>
                <a:schemeClr val="bg2">
                  <a:lumMod val="50000"/>
                </a:schemeClr>
              </a:solidFill>
              <a:latin typeface="+mj-lt"/>
            </a:endParaRPr>
          </a:p>
          <a:p>
            <a:pPr algn="just"/>
            <a:endParaRPr lang="es-CO" sz="2000" dirty="0">
              <a:solidFill>
                <a:schemeClr val="bg2">
                  <a:lumMod val="50000"/>
                </a:schemeClr>
              </a:solidFill>
              <a:latin typeface="+mj-lt"/>
            </a:endParaRPr>
          </a:p>
        </p:txBody>
      </p:sp>
      <p:sp>
        <p:nvSpPr>
          <p:cNvPr id="7" name="Rectángulo: esquinas redondeadas 6">
            <a:extLst>
              <a:ext uri="{FF2B5EF4-FFF2-40B4-BE49-F238E27FC236}">
                <a16:creationId xmlns:a16="http://schemas.microsoft.com/office/drawing/2014/main" id="{7E5180B6-2210-4570-94CF-66DDB2529CD9}"/>
              </a:ext>
            </a:extLst>
          </p:cNvPr>
          <p:cNvSpPr/>
          <p:nvPr/>
        </p:nvSpPr>
        <p:spPr>
          <a:xfrm>
            <a:off x="596707" y="2204742"/>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9" name="Rectángulo: esquinas redondeadas 8">
            <a:extLst>
              <a:ext uri="{FF2B5EF4-FFF2-40B4-BE49-F238E27FC236}">
                <a16:creationId xmlns:a16="http://schemas.microsoft.com/office/drawing/2014/main" id="{C50F0223-91EB-4828-8BAF-170E91D64537}"/>
              </a:ext>
            </a:extLst>
          </p:cNvPr>
          <p:cNvSpPr/>
          <p:nvPr/>
        </p:nvSpPr>
        <p:spPr>
          <a:xfrm>
            <a:off x="596707" y="3731680"/>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10" name="Rectángulo: esquinas redondeadas 9">
            <a:extLst>
              <a:ext uri="{FF2B5EF4-FFF2-40B4-BE49-F238E27FC236}">
                <a16:creationId xmlns:a16="http://schemas.microsoft.com/office/drawing/2014/main" id="{11BB850D-4C53-4257-AA00-6D7196400388}"/>
              </a:ext>
            </a:extLst>
          </p:cNvPr>
          <p:cNvSpPr/>
          <p:nvPr/>
        </p:nvSpPr>
        <p:spPr>
          <a:xfrm>
            <a:off x="596707" y="4565744"/>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Tree>
    <p:extLst>
      <p:ext uri="{BB962C8B-B14F-4D97-AF65-F5344CB8AC3E}">
        <p14:creationId xmlns:p14="http://schemas.microsoft.com/office/powerpoint/2010/main" val="1940586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3E8FFB1-B2A8-644C-97B3-4FD96B955ABD}"/>
              </a:ext>
            </a:extLst>
          </p:cNvPr>
          <p:cNvSpPr/>
          <p:nvPr/>
        </p:nvSpPr>
        <p:spPr>
          <a:xfrm>
            <a:off x="0" y="363641"/>
            <a:ext cx="12192000" cy="1078494"/>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5" name="Título 1">
            <a:extLst>
              <a:ext uri="{FF2B5EF4-FFF2-40B4-BE49-F238E27FC236}">
                <a16:creationId xmlns:a16="http://schemas.microsoft.com/office/drawing/2014/main" id="{1AD7DF34-6160-8A47-A5E0-F482F9CB4AA4}"/>
              </a:ext>
            </a:extLst>
          </p:cNvPr>
          <p:cNvSpPr txBox="1">
            <a:spLocks/>
          </p:cNvSpPr>
          <p:nvPr/>
        </p:nvSpPr>
        <p:spPr>
          <a:xfrm>
            <a:off x="417287" y="312940"/>
            <a:ext cx="113755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b="1" dirty="0">
                <a:solidFill>
                  <a:schemeClr val="bg1"/>
                </a:solidFill>
                <a:cs typeface="Arial Black" panose="020B0604020202020204" pitchFamily="34" charset="0"/>
              </a:rPr>
              <a:t>2. Clasificación y Tipología Vial</a:t>
            </a:r>
          </a:p>
        </p:txBody>
      </p:sp>
      <p:pic>
        <p:nvPicPr>
          <p:cNvPr id="6" name="Imagen 5">
            <a:extLst>
              <a:ext uri="{FF2B5EF4-FFF2-40B4-BE49-F238E27FC236}">
                <a16:creationId xmlns:a16="http://schemas.microsoft.com/office/drawing/2014/main" id="{03A42E1C-3B29-324D-90BC-A77F7C1D75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1157" y="5918730"/>
            <a:ext cx="3472774" cy="816102"/>
          </a:xfrm>
          <a:prstGeom prst="rect">
            <a:avLst/>
          </a:prstGeom>
        </p:spPr>
      </p:pic>
      <p:pic>
        <p:nvPicPr>
          <p:cNvPr id="8" name="Imagen 3" descr="Imagen que contiene foto, señal, exterior&#10;&#10;Descripción generada automáticamente">
            <a:extLst>
              <a:ext uri="{FF2B5EF4-FFF2-40B4-BE49-F238E27FC236}">
                <a16:creationId xmlns:a16="http://schemas.microsoft.com/office/drawing/2014/main" id="{5E55E8A6-2206-4A09-AA99-232E03BC57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84" y="1492836"/>
            <a:ext cx="10426978" cy="5102925"/>
          </a:xfrm>
          <a:prstGeom prst="rect">
            <a:avLst/>
          </a:prstGeom>
        </p:spPr>
      </p:pic>
    </p:spTree>
    <p:extLst>
      <p:ext uri="{BB962C8B-B14F-4D97-AF65-F5344CB8AC3E}">
        <p14:creationId xmlns:p14="http://schemas.microsoft.com/office/powerpoint/2010/main" val="1932448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3E8FFB1-B2A8-644C-97B3-4FD96B955ABD}"/>
              </a:ext>
            </a:extLst>
          </p:cNvPr>
          <p:cNvSpPr/>
          <p:nvPr/>
        </p:nvSpPr>
        <p:spPr>
          <a:xfrm>
            <a:off x="0" y="363641"/>
            <a:ext cx="12192000" cy="1078494"/>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5" name="Título 1">
            <a:extLst>
              <a:ext uri="{FF2B5EF4-FFF2-40B4-BE49-F238E27FC236}">
                <a16:creationId xmlns:a16="http://schemas.microsoft.com/office/drawing/2014/main" id="{1AD7DF34-6160-8A47-A5E0-F482F9CB4AA4}"/>
              </a:ext>
            </a:extLst>
          </p:cNvPr>
          <p:cNvSpPr txBox="1">
            <a:spLocks/>
          </p:cNvSpPr>
          <p:nvPr/>
        </p:nvSpPr>
        <p:spPr>
          <a:xfrm>
            <a:off x="417287" y="312940"/>
            <a:ext cx="113755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b="1" dirty="0">
                <a:solidFill>
                  <a:schemeClr val="bg1"/>
                </a:solidFill>
                <a:cs typeface="Arial Black" panose="020B0604020202020204" pitchFamily="34" charset="0"/>
              </a:rPr>
              <a:t>3. Definición de Redes de Transporte Público y Privado</a:t>
            </a:r>
          </a:p>
        </p:txBody>
      </p:sp>
      <p:pic>
        <p:nvPicPr>
          <p:cNvPr id="6" name="Imagen 5">
            <a:extLst>
              <a:ext uri="{FF2B5EF4-FFF2-40B4-BE49-F238E27FC236}">
                <a16:creationId xmlns:a16="http://schemas.microsoft.com/office/drawing/2014/main" id="{03A42E1C-3B29-324D-90BC-A77F7C1D75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1157" y="5918730"/>
            <a:ext cx="3472774" cy="816102"/>
          </a:xfrm>
          <a:prstGeom prst="rect">
            <a:avLst/>
          </a:prstGeom>
        </p:spPr>
      </p:pic>
      <p:sp>
        <p:nvSpPr>
          <p:cNvPr id="2" name="Rectángulo 1"/>
          <p:cNvSpPr/>
          <p:nvPr/>
        </p:nvSpPr>
        <p:spPr>
          <a:xfrm>
            <a:off x="1123207" y="2193567"/>
            <a:ext cx="7593281" cy="3477875"/>
          </a:xfrm>
          <a:prstGeom prst="rect">
            <a:avLst/>
          </a:prstGeom>
        </p:spPr>
        <p:txBody>
          <a:bodyPr wrap="square">
            <a:spAutoFit/>
          </a:bodyPr>
          <a:lstStyle/>
          <a:p>
            <a:pPr algn="just"/>
            <a:r>
              <a:rPr lang="es-ES" sz="2000" dirty="0">
                <a:solidFill>
                  <a:schemeClr val="bg2">
                    <a:lumMod val="50000"/>
                  </a:schemeClr>
                </a:solidFill>
                <a:latin typeface="+mj-lt"/>
              </a:rPr>
              <a:t>La red de transporte público y privado se debe definir de acuerdo con la </a:t>
            </a:r>
            <a:r>
              <a:rPr lang="es-ES" sz="2000" b="1" dirty="0">
                <a:solidFill>
                  <a:schemeClr val="bg2">
                    <a:lumMod val="50000"/>
                  </a:schemeClr>
                </a:solidFill>
                <a:latin typeface="+mj-lt"/>
              </a:rPr>
              <a:t>política de ordenamiento y el modelo de ocupación </a:t>
            </a:r>
            <a:r>
              <a:rPr lang="es-ES" sz="2000" dirty="0">
                <a:solidFill>
                  <a:schemeClr val="bg2">
                    <a:lumMod val="50000"/>
                  </a:schemeClr>
                </a:solidFill>
                <a:latin typeface="+mj-lt"/>
              </a:rPr>
              <a:t>que defina el POT.  Específicamente, con las proyecciones de población y usos del suelo.  (i.e. futuros corredores de transporte masivo)</a:t>
            </a:r>
          </a:p>
          <a:p>
            <a:pPr algn="just"/>
            <a:endParaRPr lang="es-ES" sz="2000" dirty="0">
              <a:solidFill>
                <a:schemeClr val="bg2">
                  <a:lumMod val="50000"/>
                </a:schemeClr>
              </a:solidFill>
              <a:latin typeface="+mj-lt"/>
            </a:endParaRPr>
          </a:p>
          <a:p>
            <a:pPr algn="just"/>
            <a:r>
              <a:rPr lang="es-ES" sz="2000" dirty="0">
                <a:solidFill>
                  <a:schemeClr val="bg2">
                    <a:lumMod val="50000"/>
                  </a:schemeClr>
                </a:solidFill>
                <a:latin typeface="+mj-lt"/>
              </a:rPr>
              <a:t>Esto implica un </a:t>
            </a:r>
            <a:r>
              <a:rPr lang="es-ES" sz="2000" b="1" dirty="0">
                <a:solidFill>
                  <a:schemeClr val="bg2">
                    <a:lumMod val="50000"/>
                  </a:schemeClr>
                </a:solidFill>
                <a:latin typeface="+mj-lt"/>
              </a:rPr>
              <a:t>trabajo articulado entre la SDP y la SDM y el sector, un </a:t>
            </a:r>
            <a:r>
              <a:rPr lang="es-ES" sz="2000" dirty="0">
                <a:solidFill>
                  <a:schemeClr val="bg2">
                    <a:lumMod val="50000"/>
                  </a:schemeClr>
                </a:solidFill>
                <a:latin typeface="+mj-lt"/>
              </a:rPr>
              <a:t>cronograma de trabajo conjunto y cooperación técnica.</a:t>
            </a:r>
          </a:p>
          <a:p>
            <a:pPr marL="285750" indent="-285750" algn="just">
              <a:buFont typeface="Arial"/>
              <a:buChar char="•"/>
            </a:pPr>
            <a:endParaRPr lang="es-ES" sz="2000" dirty="0">
              <a:solidFill>
                <a:schemeClr val="bg2">
                  <a:lumMod val="50000"/>
                </a:schemeClr>
              </a:solidFill>
              <a:latin typeface="+mj-lt"/>
            </a:endParaRPr>
          </a:p>
          <a:p>
            <a:pPr algn="just"/>
            <a:r>
              <a:rPr lang="es-ES" sz="2000" dirty="0">
                <a:solidFill>
                  <a:schemeClr val="bg2">
                    <a:lumMod val="50000"/>
                  </a:schemeClr>
                </a:solidFill>
                <a:latin typeface="+mj-lt"/>
              </a:rPr>
              <a:t>Es importante tener en cuenta los tiempos requeridos para contar con las proyecciones de población-usos, la definición de la normatividad urbanística, los usos del suelo, y la modelación de transporte.</a:t>
            </a:r>
          </a:p>
        </p:txBody>
      </p:sp>
      <p:sp>
        <p:nvSpPr>
          <p:cNvPr id="8" name="Rectángulo: esquinas redondeadas 7">
            <a:extLst>
              <a:ext uri="{FF2B5EF4-FFF2-40B4-BE49-F238E27FC236}">
                <a16:creationId xmlns:a16="http://schemas.microsoft.com/office/drawing/2014/main" id="{3B45AA03-BDCB-4C57-B96C-00C75FB1DA1C}"/>
              </a:ext>
            </a:extLst>
          </p:cNvPr>
          <p:cNvSpPr/>
          <p:nvPr/>
        </p:nvSpPr>
        <p:spPr>
          <a:xfrm>
            <a:off x="673432" y="2317895"/>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9" name="Rectángulo: esquinas redondeadas 8">
            <a:extLst>
              <a:ext uri="{FF2B5EF4-FFF2-40B4-BE49-F238E27FC236}">
                <a16:creationId xmlns:a16="http://schemas.microsoft.com/office/drawing/2014/main" id="{0A56BBBB-792D-4B9E-A117-D2CB02D2885E}"/>
              </a:ext>
            </a:extLst>
          </p:cNvPr>
          <p:cNvSpPr/>
          <p:nvPr/>
        </p:nvSpPr>
        <p:spPr>
          <a:xfrm>
            <a:off x="673432" y="3807868"/>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sp>
        <p:nvSpPr>
          <p:cNvPr id="10" name="Rectángulo: esquinas redondeadas 9">
            <a:extLst>
              <a:ext uri="{FF2B5EF4-FFF2-40B4-BE49-F238E27FC236}">
                <a16:creationId xmlns:a16="http://schemas.microsoft.com/office/drawing/2014/main" id="{1D6676FF-8E57-4180-8A9A-A48084E3219B}"/>
              </a:ext>
            </a:extLst>
          </p:cNvPr>
          <p:cNvSpPr/>
          <p:nvPr/>
        </p:nvSpPr>
        <p:spPr>
          <a:xfrm>
            <a:off x="673432" y="4713260"/>
            <a:ext cx="224704" cy="22470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p>
        </p:txBody>
      </p:sp>
      <p:pic>
        <p:nvPicPr>
          <p:cNvPr id="11" name="Imagen 10">
            <a:extLst>
              <a:ext uri="{FF2B5EF4-FFF2-40B4-BE49-F238E27FC236}">
                <a16:creationId xmlns:a16="http://schemas.microsoft.com/office/drawing/2014/main" id="{90975A65-E08C-418E-99E5-DD2BCDBA76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0733" y="2749699"/>
            <a:ext cx="2057835" cy="2057835"/>
          </a:xfrm>
          <a:prstGeom prst="rect">
            <a:avLst/>
          </a:prstGeom>
        </p:spPr>
      </p:pic>
    </p:spTree>
    <p:extLst>
      <p:ext uri="{BB962C8B-B14F-4D97-AF65-F5344CB8AC3E}">
        <p14:creationId xmlns:p14="http://schemas.microsoft.com/office/powerpoint/2010/main" val="245138520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UENTE PRESENTACION INSTITUCIONA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9754</TotalTime>
  <Words>4824</Words>
  <Application>Microsoft Office PowerPoint</Application>
  <PresentationFormat>Widescreen</PresentationFormat>
  <Paragraphs>1244</Paragraphs>
  <Slides>30</Slides>
  <Notes>3</Notes>
  <HiddenSlides>1</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30</vt:i4>
      </vt:variant>
    </vt:vector>
  </HeadingPairs>
  <TitlesOfParts>
    <vt:vector size="42" baseType="lpstr">
      <vt:lpstr>Arial</vt:lpstr>
      <vt:lpstr>Arial Black</vt:lpstr>
      <vt:lpstr>Calibri</vt:lpstr>
      <vt:lpstr>Calibri Light</vt:lpstr>
      <vt:lpstr>Century Gothic</vt:lpstr>
      <vt:lpstr>Tahoma</vt:lpstr>
      <vt:lpstr>Times New Roman</vt:lpstr>
      <vt:lpstr>Wingdings</vt:lpstr>
      <vt:lpstr>Tema de Office</vt:lpstr>
      <vt:lpstr>1_Tema de Office</vt:lpstr>
      <vt:lpstr>2_Tema de Office</vt:lpstr>
      <vt:lpstr>Office Theme</vt:lpstr>
      <vt:lpstr>Plan de Ordenamiento Territorial Comité Sectorial 7 de julio-2020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UMV - APORTES AL DOCUMENTO DE DIAGNÓSTICO DE MOVILIDAD DEL PROYECTO - - POT</vt:lpstr>
      <vt:lpstr>UMV-APORTES AL DOCUMENTO DE DIAGNÓSTICO DE MOVILIDAD DEL PROYECTO - - POT</vt:lpstr>
      <vt:lpstr>UMV - APORTES AL DOCUMENTO DE DIAGNÓSTICO DE MOVILIDAD DEL PROYECTO - - POT</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PROPUESTA COMUNICACIÓN INTERNA</dc:title>
  <dc:creator>Karen Andrea Cortés Gutierrez</dc:creator>
  <cp:lastModifiedBy>Tafur Tafur Herrera</cp:lastModifiedBy>
  <cp:revision>165</cp:revision>
  <dcterms:created xsi:type="dcterms:W3CDTF">2020-01-07T17:00:58Z</dcterms:created>
  <dcterms:modified xsi:type="dcterms:W3CDTF">2020-07-07T19:57:01Z</dcterms:modified>
</cp:coreProperties>
</file>