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96395" autoAdjust="0"/>
  </p:normalViewPr>
  <p:slideViewPr>
    <p:cSldViewPr snapToGrid="0">
      <p:cViewPr varScale="1">
        <p:scale>
          <a:sx n="98" d="100"/>
          <a:sy n="98" d="100"/>
        </p:scale>
        <p:origin x="-120" y="-95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3/12/20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xmlns="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3/12/20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Desarrollo Administrativo de Movilidad</a:t>
            </a:r>
            <a:endParaRPr lang="es-CO" sz="20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Diciembre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2020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xmlns="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936151" y="2136084"/>
            <a:ext cx="9264770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Verificación </a:t>
            </a:r>
            <a:r>
              <a:rPr lang="es-ES" altLang="es-CO" sz="28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Seguimiento compromisos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ea typeface="ＭＳ Ｐゴシック" pitchFamily="34" charset="-128"/>
              </a:rPr>
              <a:t>Corredor Verde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Aprobaci</a:t>
            </a:r>
            <a:r>
              <a:rPr lang="es-ES" altLang="es-CO" sz="2800" dirty="0" smtClean="0">
                <a:ea typeface="ＭＳ Ｐゴシック" pitchFamily="34" charset="-128"/>
              </a:rPr>
              <a:t>ón Reglamento Interno</a:t>
            </a:r>
            <a:endParaRPr lang="es-ES" altLang="es-CO" sz="4000" dirty="0" smtClean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Varios</a:t>
            </a:r>
            <a:endParaRPr lang="es-ES" altLang="es-CO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13" name="Redondear rectángulo de esquina del mismo lado 12"/>
          <p:cNvSpPr/>
          <p:nvPr/>
        </p:nvSpPr>
        <p:spPr>
          <a:xfrm>
            <a:off x="2382323" y="3161301"/>
            <a:ext cx="3615191" cy="2549443"/>
          </a:xfrm>
          <a:prstGeom prst="round2Same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0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s-CO" sz="1200" dirty="0" smtClean="0"/>
              <a:t>Las entidades realizaron la delegaci</a:t>
            </a:r>
            <a:r>
              <a:rPr lang="es-CO" sz="1200" dirty="0" smtClean="0"/>
              <a:t>ón a la mesa técnica de APP, de acuerdo a la </a:t>
            </a:r>
            <a:r>
              <a:rPr lang="es-CO" sz="1200" dirty="0" smtClean="0"/>
              <a:t>Resolución </a:t>
            </a:r>
            <a:r>
              <a:rPr lang="es-CO" sz="1200" dirty="0"/>
              <a:t>161 del 1 de junio de 2020</a:t>
            </a:r>
            <a:r>
              <a:rPr lang="es-CO" sz="1200" dirty="0"/>
              <a:t> </a:t>
            </a:r>
            <a:r>
              <a:rPr lang="es-CO" sz="1200" dirty="0" smtClean="0"/>
              <a:t> </a:t>
            </a:r>
            <a:endParaRPr lang="es-CO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00028" y="5710751"/>
            <a:ext cx="202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Todas las entidades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2975585" y="2437783"/>
            <a:ext cx="24286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Remisión de delegados a la mesa técnica de APP</a:t>
            </a:r>
          </a:p>
        </p:txBody>
      </p:sp>
      <p:grpSp>
        <p:nvGrpSpPr>
          <p:cNvPr id="37" name="Google Shape;4205;p68"/>
          <p:cNvGrpSpPr/>
          <p:nvPr/>
        </p:nvGrpSpPr>
        <p:grpSpPr>
          <a:xfrm>
            <a:off x="7295605" y="1138426"/>
            <a:ext cx="1063325" cy="1262678"/>
            <a:chOff x="1285250" y="1617275"/>
            <a:chExt cx="1090650" cy="1327200"/>
          </a:xfrm>
        </p:grpSpPr>
        <p:sp>
          <p:nvSpPr>
            <p:cNvPr id="42" name="Google Shape;4206;p68"/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07;p68"/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08;p68"/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4210;p68"/>
          <p:cNvSpPr/>
          <p:nvPr/>
        </p:nvSpPr>
        <p:spPr>
          <a:xfrm>
            <a:off x="3803574" y="1277229"/>
            <a:ext cx="721825" cy="704382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211;p68"/>
          <p:cNvSpPr/>
          <p:nvPr/>
        </p:nvSpPr>
        <p:spPr>
          <a:xfrm>
            <a:off x="3632837" y="1110618"/>
            <a:ext cx="1063422" cy="1212018"/>
          </a:xfrm>
          <a:custGeom>
            <a:avLst/>
            <a:gdLst/>
            <a:ahLst/>
            <a:cxnLst/>
            <a:rect l="l" t="t" r="r" b="b"/>
            <a:pathLst>
              <a:path w="43630" h="50958" extrusionOk="0">
                <a:moveTo>
                  <a:pt x="21815" y="0"/>
                </a:moveTo>
                <a:cubicBezTo>
                  <a:pt x="9785" y="0"/>
                  <a:pt x="0" y="9788"/>
                  <a:pt x="0" y="21814"/>
                </a:cubicBezTo>
                <a:cubicBezTo>
                  <a:pt x="11" y="22289"/>
                  <a:pt x="401" y="22672"/>
                  <a:pt x="879" y="22672"/>
                </a:cubicBezTo>
                <a:cubicBezTo>
                  <a:pt x="1354" y="22672"/>
                  <a:pt x="1744" y="22289"/>
                  <a:pt x="1755" y="21814"/>
                </a:cubicBezTo>
                <a:cubicBezTo>
                  <a:pt x="1755" y="10757"/>
                  <a:pt x="10753" y="1755"/>
                  <a:pt x="21811" y="1755"/>
                </a:cubicBezTo>
                <a:cubicBezTo>
                  <a:pt x="32869" y="1755"/>
                  <a:pt x="41870" y="10753"/>
                  <a:pt x="41870" y="21814"/>
                </a:cubicBezTo>
                <a:cubicBezTo>
                  <a:pt x="41870" y="32872"/>
                  <a:pt x="32872" y="41870"/>
                  <a:pt x="21815" y="41870"/>
                </a:cubicBezTo>
                <a:cubicBezTo>
                  <a:pt x="21329" y="41870"/>
                  <a:pt x="20935" y="42263"/>
                  <a:pt x="20935" y="42750"/>
                </a:cubicBezTo>
                <a:lnTo>
                  <a:pt x="20935" y="50957"/>
                </a:lnTo>
                <a:lnTo>
                  <a:pt x="22694" y="50942"/>
                </a:lnTo>
                <a:lnTo>
                  <a:pt x="22694" y="43610"/>
                </a:lnTo>
                <a:cubicBezTo>
                  <a:pt x="34316" y="43147"/>
                  <a:pt x="43629" y="33547"/>
                  <a:pt x="43626" y="21814"/>
                </a:cubicBezTo>
                <a:cubicBezTo>
                  <a:pt x="43626" y="9785"/>
                  <a:pt x="33841" y="0"/>
                  <a:pt x="21815" y="0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212;p68"/>
          <p:cNvSpPr/>
          <p:nvPr/>
        </p:nvSpPr>
        <p:spPr>
          <a:xfrm>
            <a:off x="4018550" y="2208422"/>
            <a:ext cx="293410" cy="164875"/>
          </a:xfrm>
          <a:custGeom>
            <a:avLst/>
            <a:gdLst/>
            <a:ahLst/>
            <a:cxnLst/>
            <a:rect l="l" t="t" r="r" b="b"/>
            <a:pathLst>
              <a:path w="12038" h="6932" extrusionOk="0">
                <a:moveTo>
                  <a:pt x="11088" y="1"/>
                </a:moveTo>
                <a:cubicBezTo>
                  <a:pt x="10863" y="1"/>
                  <a:pt x="10637" y="87"/>
                  <a:pt x="10465" y="260"/>
                </a:cubicBezTo>
                <a:lnTo>
                  <a:pt x="6869" y="3859"/>
                </a:lnTo>
                <a:lnTo>
                  <a:pt x="5982" y="4742"/>
                </a:lnTo>
                <a:lnTo>
                  <a:pt x="5110" y="3874"/>
                </a:lnTo>
                <a:lnTo>
                  <a:pt x="1496" y="260"/>
                </a:lnTo>
                <a:cubicBezTo>
                  <a:pt x="1342" y="153"/>
                  <a:pt x="1165" y="102"/>
                  <a:pt x="990" y="102"/>
                </a:cubicBezTo>
                <a:cubicBezTo>
                  <a:pt x="731" y="102"/>
                  <a:pt x="475" y="214"/>
                  <a:pt x="298" y="427"/>
                </a:cubicBezTo>
                <a:cubicBezTo>
                  <a:pt x="1" y="783"/>
                  <a:pt x="27" y="1306"/>
                  <a:pt x="353" y="1636"/>
                </a:cubicBezTo>
                <a:lnTo>
                  <a:pt x="5389" y="6675"/>
                </a:lnTo>
                <a:cubicBezTo>
                  <a:pt x="5561" y="6846"/>
                  <a:pt x="5786" y="6931"/>
                  <a:pt x="6010" y="6931"/>
                </a:cubicBezTo>
                <a:cubicBezTo>
                  <a:pt x="6235" y="6931"/>
                  <a:pt x="6459" y="6846"/>
                  <a:pt x="6632" y="6675"/>
                </a:cubicBezTo>
                <a:lnTo>
                  <a:pt x="11667" y="1636"/>
                </a:lnTo>
                <a:cubicBezTo>
                  <a:pt x="12019" y="1250"/>
                  <a:pt x="12038" y="668"/>
                  <a:pt x="11711" y="260"/>
                </a:cubicBezTo>
                <a:cubicBezTo>
                  <a:pt x="11539" y="87"/>
                  <a:pt x="11313" y="1"/>
                  <a:pt x="11088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CuadroTexto 56"/>
          <p:cNvSpPr txBox="1"/>
          <p:nvPr/>
        </p:nvSpPr>
        <p:spPr>
          <a:xfrm>
            <a:off x="4004517" y="136279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1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2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1" name="Redondear rectángulo de esquina del mismo lado 60"/>
          <p:cNvSpPr/>
          <p:nvPr/>
        </p:nvSpPr>
        <p:spPr>
          <a:xfrm>
            <a:off x="6349760" y="3137559"/>
            <a:ext cx="3012659" cy="2549443"/>
          </a:xfrm>
          <a:prstGeom prst="round2Same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0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s-CO" sz="1200" dirty="0" smtClean="0"/>
              <a:t>El Subdirector General de Desarrollo Urbano del IDU se reuni</a:t>
            </a:r>
            <a:r>
              <a:rPr lang="es-CO" sz="1200" dirty="0" smtClean="0"/>
              <a:t>ó con Archi y Corpochico y dos asociaciones más, con la finalidad de revisar el proyecto y revisar las conexiones entre  la Calle 92 y la Calle 94. El empalme de las vías estará alineado con lo planteado en el corredor verde</a:t>
            </a:r>
            <a:r>
              <a:rPr lang="es-CO" sz="1200" dirty="0" smtClean="0"/>
              <a:t>.</a:t>
            </a:r>
            <a:endParaRPr lang="es-CO" sz="1200" dirty="0" smtClean="0"/>
          </a:p>
        </p:txBody>
      </p:sp>
      <p:sp>
        <p:nvSpPr>
          <p:cNvPr id="64" name="Rectángulo 63"/>
          <p:cNvSpPr/>
          <p:nvPr/>
        </p:nvSpPr>
        <p:spPr>
          <a:xfrm>
            <a:off x="6301674" y="2336366"/>
            <a:ext cx="3051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Solicitud convocatoria a reunión proyecto Ciclorruta Calle 92 x Cra 7ª </a:t>
            </a:r>
            <a:endParaRPr lang="es-ES" sz="1500" dirty="0"/>
          </a:p>
        </p:txBody>
      </p:sp>
      <p:sp>
        <p:nvSpPr>
          <p:cNvPr id="66" name="CuadroTexto 65"/>
          <p:cNvSpPr txBox="1"/>
          <p:nvPr/>
        </p:nvSpPr>
        <p:spPr>
          <a:xfrm>
            <a:off x="7697966" y="5687008"/>
            <a:ext cx="53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IDU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65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2. REGLAMENTO INTERNO COMIT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É</a:t>
            </a:r>
            <a:endParaRPr lang="es-ES" sz="4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5907" y="1266228"/>
            <a:ext cx="772969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/>
              <a:t>Cambios o ajustes importantes</a:t>
            </a:r>
            <a:r>
              <a:rPr lang="es-ES" b="1" u="sng" dirty="0" smtClean="0"/>
              <a:t>:</a:t>
            </a:r>
          </a:p>
          <a:p>
            <a:endParaRPr lang="es-ES" b="1" u="sng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Periodicidad: semestral 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Se </a:t>
            </a:r>
            <a:r>
              <a:rPr lang="es-ES" dirty="0"/>
              <a:t>propone equipos de trabajo, se elimina el comité técnico interinstitucional</a:t>
            </a:r>
            <a:r>
              <a:rPr lang="es-ES" dirty="0" smtClean="0"/>
              <a:t>.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Sesiones </a:t>
            </a:r>
            <a:r>
              <a:rPr lang="es-ES" dirty="0"/>
              <a:t>virtuales: Tiempo para proponer temas máximo 2 días.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Convocatorias</a:t>
            </a:r>
            <a:r>
              <a:rPr lang="es-ES" dirty="0"/>
              <a:t>: Mínimo con 5 días de antelación.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Quórum: la </a:t>
            </a:r>
            <a:r>
              <a:rPr lang="es-ES" dirty="0"/>
              <a:t>mitad más uno de los integrantes. 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Quórum</a:t>
            </a:r>
            <a:r>
              <a:rPr lang="es-ES" dirty="0"/>
              <a:t>: si dentro de los 15 min no hay quórum se levanta la sesión y se convoca máximo a los 8 días. </a:t>
            </a: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Ausencia</a:t>
            </a:r>
            <a:r>
              <a:rPr lang="es-ES" dirty="0"/>
              <a:t>: debe comunicarse a la instancia con anticipación y por escrito.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Documentos </a:t>
            </a:r>
            <a:r>
              <a:rPr lang="es-ES" dirty="0"/>
              <a:t>para discusión: deberán presentarse 5 días calendario antes para revisión.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Actas</a:t>
            </a:r>
            <a:r>
              <a:rPr lang="es-ES" dirty="0"/>
              <a:t>: Dentro de los 10 días hábiles. 5 días para revisión. 2 días para ajustes. Si no hay observaciones se entiende por aprobada</a:t>
            </a:r>
            <a:r>
              <a:rPr lang="es-ES" dirty="0" smtClean="0"/>
              <a:t>. Ya no se aprueban en sesi</a:t>
            </a:r>
            <a:r>
              <a:rPr lang="es-ES" dirty="0" smtClean="0"/>
              <a:t>ón.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Publicación</a:t>
            </a:r>
            <a:r>
              <a:rPr lang="es-ES" dirty="0"/>
              <a:t>: máximo 5 días después de aprobadas las actas y demás documentos.</a:t>
            </a:r>
          </a:p>
        </p:txBody>
      </p:sp>
      <p:sp>
        <p:nvSpPr>
          <p:cNvPr id="4" name="Llamada con línea 2 (sin borde) 3"/>
          <p:cNvSpPr/>
          <p:nvPr/>
        </p:nvSpPr>
        <p:spPr>
          <a:xfrm>
            <a:off x="8965995" y="1573229"/>
            <a:ext cx="2701172" cy="246409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235"/>
              <a:gd name="adj6" fmla="val -270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+mj-lt"/>
              </a:rPr>
              <a:t>Teniendo en cuenta la Resolución 233 de 2018 y 753 de 2020 </a:t>
            </a:r>
            <a:r>
              <a:rPr lang="es-ES" dirty="0" smtClean="0">
                <a:latin typeface="+mj-lt"/>
              </a:rPr>
              <a:t>de la </a:t>
            </a:r>
            <a:r>
              <a:rPr lang="es-ES" dirty="0" err="1" smtClean="0">
                <a:latin typeface="+mj-lt"/>
              </a:rPr>
              <a:t>Sria</a:t>
            </a:r>
            <a:r>
              <a:rPr lang="es-ES" dirty="0" smtClean="0">
                <a:latin typeface="+mj-lt"/>
              </a:rPr>
              <a:t>. General por </a:t>
            </a:r>
            <a:r>
              <a:rPr lang="es-ES" dirty="0">
                <a:latin typeface="+mj-lt"/>
              </a:rPr>
              <a:t>el cual se expiden lineamientos para el seguimiento a las instancias de </a:t>
            </a:r>
            <a:r>
              <a:rPr lang="es-ES" dirty="0" smtClean="0">
                <a:latin typeface="+mj-lt"/>
              </a:rPr>
              <a:t>coordinación se realiza el ajuste al reglamento expedido en 2008 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2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15067</TotalTime>
  <Words>332</Words>
  <Application>Microsoft Macintosh PowerPoint</Application>
  <PresentationFormat>Personalizado</PresentationFormat>
  <Paragraphs>34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Comité Sectorial de Desarrollo Administrativo de Movilidad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IMAC SSD</cp:lastModifiedBy>
  <cp:revision>82</cp:revision>
  <dcterms:created xsi:type="dcterms:W3CDTF">2020-01-07T17:00:58Z</dcterms:created>
  <dcterms:modified xsi:type="dcterms:W3CDTF">2020-12-12T01:19:36Z</dcterms:modified>
</cp:coreProperties>
</file>