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892190909" r:id="rId6"/>
    <p:sldId id="259" r:id="rId7"/>
    <p:sldId id="2134807029" r:id="rId8"/>
    <p:sldId id="2134805320" r:id="rId9"/>
    <p:sldId id="2134805319"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metrodebogotagovco-my.sharepoint.com/personal/yeison_mahecha_metrodebogota_gov_co/Documents/2023/00.%20Base%20General/04.%20Abril%202024/01.%2020231230%20ESTADO%20PREDIAL%20-%20Abri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dirty="0">
                <a:solidFill>
                  <a:schemeClr val="tx1"/>
                </a:solidFill>
              </a:rPr>
              <a:t>Avance</a:t>
            </a:r>
            <a:r>
              <a:rPr lang="es-CO" b="1" baseline="0" dirty="0">
                <a:solidFill>
                  <a:schemeClr val="tx1"/>
                </a:solidFill>
              </a:rPr>
              <a:t> Gestión Predial Localidad Santa fe Abril 2025 </a:t>
            </a:r>
            <a:endParaRPr lang="es-CO"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A2F9-4F3A-81CC-282D41FF59FF}"/>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A2F9-4F3A-81CC-282D41FF59FF}"/>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A2F9-4F3A-81CC-282D41FF59FF}"/>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A2F9-4F3A-81CC-282D41FF59FF}"/>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2F9-4F3A-81CC-282D41FF59FF}"/>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B-A2F9-4F3A-81CC-282D41FF59F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 20231230 ESTADO PREDIAL - Abril.xlsx]Hoja3'!$A$6:$H$6</c:f>
              <c:strCache>
                <c:ptCount val="8"/>
                <c:pt idx="0">
                  <c:v>Cantidad de Predios</c:v>
                </c:pt>
                <c:pt idx="1">
                  <c:v>Avalúos Solicitados</c:v>
                </c:pt>
                <c:pt idx="2">
                  <c:v>Avalúos Aprobados</c:v>
                </c:pt>
                <c:pt idx="3">
                  <c:v>Predios Ofertados</c:v>
                </c:pt>
                <c:pt idx="4">
                  <c:v>Predios con Promesa Suscrita/Resoluciones de Expropiación Expedidas</c:v>
                </c:pt>
                <c:pt idx="5">
                  <c:v>Predios Recibidos</c:v>
                </c:pt>
                <c:pt idx="6">
                  <c:v>Predios Demolidos</c:v>
                </c:pt>
                <c:pt idx="7">
                  <c:v>Predios Entregados al Concesionario</c:v>
                </c:pt>
              </c:strCache>
            </c:strRef>
          </c:cat>
          <c:val>
            <c:numRef>
              <c:f>'[01. 20231230 ESTADO PREDIAL - Abril.xlsx]Hoja3'!$A$7:$H$7</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C-A2F9-4F3A-81CC-282D41FF59FF}"/>
            </c:ext>
          </c:extLst>
        </c:ser>
        <c:dLbls>
          <c:dLblPos val="outEnd"/>
          <c:showLegendKey val="0"/>
          <c:showVal val="1"/>
          <c:showCatName val="0"/>
          <c:showSerName val="0"/>
          <c:showPercent val="0"/>
          <c:showBubbleSize val="0"/>
        </c:dLbls>
        <c:gapWidth val="182"/>
        <c:axId val="1581225279"/>
        <c:axId val="1581232959"/>
      </c:barChart>
      <c:catAx>
        <c:axId val="1581225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581232959"/>
        <c:crosses val="autoZero"/>
        <c:auto val="1"/>
        <c:lblAlgn val="ctr"/>
        <c:lblOffset val="100"/>
        <c:noMultiLvlLbl val="0"/>
      </c:catAx>
      <c:valAx>
        <c:axId val="158123295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8122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EF14-AB53-4251-AE6E-C7802F985612}" type="datetimeFigureOut">
              <a:rPr lang="es-CO" smtClean="0"/>
              <a:t>7/05/2025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CBAFA-DA03-4492-9118-DCF71E85FEC0}" type="slidenum">
              <a:rPr lang="es-CO" smtClean="0"/>
              <a:t>‹Nº›</a:t>
            </a:fld>
            <a:endParaRPr lang="es-CO"/>
          </a:p>
        </p:txBody>
      </p:sp>
    </p:spTree>
    <p:extLst>
      <p:ext uri="{BB962C8B-B14F-4D97-AF65-F5344CB8AC3E}">
        <p14:creationId xmlns:p14="http://schemas.microsoft.com/office/powerpoint/2010/main" val="54231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735E-4908-F1B0-C361-8AA51FB82AF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7E9D5D4-FDFC-ABF6-706B-42F51B5BD07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77A00ED-9A08-C6F6-F6AC-A054DBF27BB6}"/>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17D8A95E-7AD8-CD04-7404-5E083EEF3B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6C82B-8824-4013-880A-50F22BB6DDAB}" type="slidenum">
              <a:rPr kumimoji="0" lang="es-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98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2B4B8-58D9-4058-96C8-7C5AB4C9B5E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87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BE47C-5F37-4076-9E8E-910FAFA18D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1B91460-FF27-4FAC-BEBD-74BB0A51A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4723FE2-0090-406D-82A7-7312B5A2D512}"/>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5" name="Marcador de pie de página 4">
            <a:extLst>
              <a:ext uri="{FF2B5EF4-FFF2-40B4-BE49-F238E27FC236}">
                <a16:creationId xmlns:a16="http://schemas.microsoft.com/office/drawing/2014/main" id="{EF8C6CB0-2AEA-4597-A498-F28AE77614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191365-E042-4942-802E-6850EC554184}"/>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1247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280E0-58A0-477C-9210-6EE0D938AB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AF020C2-8D7C-44A6-82F7-FCF1CF9D01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3CDC90-11DE-4642-9EFC-CCC94310A9A5}"/>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5" name="Marcador de pie de página 4">
            <a:extLst>
              <a:ext uri="{FF2B5EF4-FFF2-40B4-BE49-F238E27FC236}">
                <a16:creationId xmlns:a16="http://schemas.microsoft.com/office/drawing/2014/main" id="{A426667E-E870-41C7-AD05-AC8295692C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980FBD-0C73-458A-BA4D-586C50FD1FAC}"/>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118039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F0963-D420-4A9F-9311-EE6FF9C1F8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56FB5B9-C07B-46C2-A352-D74C410AFE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118E24-A863-4748-99DB-C71C85CC0532}"/>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5" name="Marcador de pie de página 4">
            <a:extLst>
              <a:ext uri="{FF2B5EF4-FFF2-40B4-BE49-F238E27FC236}">
                <a16:creationId xmlns:a16="http://schemas.microsoft.com/office/drawing/2014/main" id="{DA07FDD7-BB25-4BEB-B914-E045DEC71E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92063E-DDFB-4E8A-8B1E-38A8F2AB8126}"/>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21933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D1C90-2D68-1BAA-894C-0408DDDAB173}"/>
              </a:ext>
            </a:extLst>
          </p:cNvPr>
          <p:cNvSpPr>
            <a:spLocks noGrp="1"/>
          </p:cNvSpPr>
          <p:nvPr>
            <p:ph type="title" hasCustomPrompt="1"/>
          </p:nvPr>
        </p:nvSpPr>
        <p:spPr>
          <a:xfrm>
            <a:off x="240000" y="240000"/>
            <a:ext cx="10800000" cy="507809"/>
          </a:xfrm>
          <a:prstGeom prst="rect">
            <a:avLst/>
          </a:prstGeom>
          <a:noFill/>
          <a:ln>
            <a:noFill/>
          </a:ln>
        </p:spPr>
        <p:txBody>
          <a:bodyPr spcFirstLastPara="1" wrap="square" lIns="68569" tIns="68569" rIns="68569" bIns="68569" anchor="t" anchorCtr="0">
            <a:spAutoFit/>
          </a:bodyPr>
          <a:lstStyle>
            <a:lvl1pPr>
              <a:defRPr lang="es-CO" sz="2400" b="1">
                <a:solidFill>
                  <a:srgbClr val="CC0000"/>
                </a:solidFill>
                <a:latin typeface="+mj-lt"/>
                <a:ea typeface="Oswald"/>
                <a:cs typeface="Oswald"/>
              </a:defRPr>
            </a:lvl1pPr>
          </a:lstStyle>
          <a:p>
            <a:pPr lvl="0" algn="ctr"/>
            <a:r>
              <a:rPr lang="es-ES"/>
              <a:t>HAGA CLIC PARA MODIFICAR EL ESTILO DE TÍTULO DEL PATRÓN</a:t>
            </a:r>
            <a:endParaRPr lang="es-CO"/>
          </a:p>
        </p:txBody>
      </p:sp>
    </p:spTree>
    <p:extLst>
      <p:ext uri="{BB962C8B-B14F-4D97-AF65-F5344CB8AC3E}">
        <p14:creationId xmlns:p14="http://schemas.microsoft.com/office/powerpoint/2010/main" val="96683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7932C-257F-469A-8831-D7C28C72DB0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07A25F-FEA0-429A-B662-3EEFA85AB6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8984FE-EFBC-4116-9535-DECC066A3953}"/>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5" name="Marcador de pie de página 4">
            <a:extLst>
              <a:ext uri="{FF2B5EF4-FFF2-40B4-BE49-F238E27FC236}">
                <a16:creationId xmlns:a16="http://schemas.microsoft.com/office/drawing/2014/main" id="{3E67B3C3-44FC-43C0-B657-4D7FA2C42B2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149804-7A5C-4AEF-BFCB-688C31142223}"/>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6313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F902A-3A3A-4EEF-90A3-C9561B6B27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1077C13-AE2C-4EEA-A7BC-C8AF4E7F4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FEE160-8002-4BD3-AF0C-2303042C695B}"/>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5" name="Marcador de pie de página 4">
            <a:extLst>
              <a:ext uri="{FF2B5EF4-FFF2-40B4-BE49-F238E27FC236}">
                <a16:creationId xmlns:a16="http://schemas.microsoft.com/office/drawing/2014/main" id="{ABC16AA9-3DB4-4524-8FF1-4F4640A085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A1D870-DC85-4777-9609-F7A6320B72CB}"/>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422818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B29A5-C8BA-45E1-B42C-FB51838D7F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68E4443-D179-4E85-BDBA-5A725A20CC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3DC5683-6A43-4971-9B5F-28676E99DD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333B55C-987E-4769-A7F5-8EED8A5806F2}"/>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6" name="Marcador de pie de página 5">
            <a:extLst>
              <a:ext uri="{FF2B5EF4-FFF2-40B4-BE49-F238E27FC236}">
                <a16:creationId xmlns:a16="http://schemas.microsoft.com/office/drawing/2014/main" id="{7947EDF1-4100-48BF-A2D8-8581DD300A1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89016B-DCB0-4279-99B9-DA0BBAC60B77}"/>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67758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E7EB3-C14E-4295-9B66-37346DA13F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788B854-67EB-4D5E-B327-63689D22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B13768-B852-416D-9A8B-7FC4601E8E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C84C581-DAC0-4DB1-857A-417A2C6A1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861759D-D1E3-4BA0-B5C3-22BDBFA0A3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CBF31AA-65EA-4D01-8FEA-22BA88E0C6FB}"/>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8" name="Marcador de pie de página 7">
            <a:extLst>
              <a:ext uri="{FF2B5EF4-FFF2-40B4-BE49-F238E27FC236}">
                <a16:creationId xmlns:a16="http://schemas.microsoft.com/office/drawing/2014/main" id="{74DC6EF4-000F-406A-9265-20CAC1C831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2D28F3-CE7D-4E67-BB53-33089CA3E46B}"/>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81889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275D2-3DA6-410F-984C-55E71C36D2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8875B66-FB55-4513-8D04-E122A02011BB}"/>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4" name="Marcador de pie de página 3">
            <a:extLst>
              <a:ext uri="{FF2B5EF4-FFF2-40B4-BE49-F238E27FC236}">
                <a16:creationId xmlns:a16="http://schemas.microsoft.com/office/drawing/2014/main" id="{3C853138-B6F6-4211-894A-51FB375DEE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F303E1F-47BB-416B-9AD1-4777E901B3F1}"/>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4204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41C3E6D-A040-4276-BA15-3A1916DD633B}"/>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3" name="Marcador de pie de página 2">
            <a:extLst>
              <a:ext uri="{FF2B5EF4-FFF2-40B4-BE49-F238E27FC236}">
                <a16:creationId xmlns:a16="http://schemas.microsoft.com/office/drawing/2014/main" id="{72E81F8D-2249-42C3-9F0E-09BC7E03356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5347743-D961-4A88-B330-A288170EA7A6}"/>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56664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DB6AB-B8A0-4F75-8E67-DE978F2276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4BAC268-D80F-4A70-9F82-5A5E562CB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EF1695-821A-4BC7-8B38-B8A17205A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B4AF65-BD22-43EA-B448-DDD6AD396A76}"/>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6" name="Marcador de pie de página 5">
            <a:extLst>
              <a:ext uri="{FF2B5EF4-FFF2-40B4-BE49-F238E27FC236}">
                <a16:creationId xmlns:a16="http://schemas.microsoft.com/office/drawing/2014/main" id="{2D53FE93-EF86-44C9-91F8-4C6F53F1D05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5167161-207B-47D1-87E5-21104B3BBEBE}"/>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0966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A04E0-8918-4683-8BFA-69EC2067BF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D53323E-D8B3-4D35-9A54-0FD49A19D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EEC6059-B9B5-4A13-BCD6-1273E7357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44AC-2D32-4302-AB62-F5B60A0F4C71}"/>
              </a:ext>
            </a:extLst>
          </p:cNvPr>
          <p:cNvSpPr>
            <a:spLocks noGrp="1"/>
          </p:cNvSpPr>
          <p:nvPr>
            <p:ph type="dt" sz="half" idx="10"/>
          </p:nvPr>
        </p:nvSpPr>
        <p:spPr/>
        <p:txBody>
          <a:bodyPr/>
          <a:lstStyle/>
          <a:p>
            <a:fld id="{818C9EC9-4ED0-4928-8368-09E32EB115CB}" type="datetimeFigureOut">
              <a:rPr lang="es-CO" smtClean="0"/>
              <a:t>7/05/2025</a:t>
            </a:fld>
            <a:endParaRPr lang="es-CO"/>
          </a:p>
        </p:txBody>
      </p:sp>
      <p:sp>
        <p:nvSpPr>
          <p:cNvPr id="6" name="Marcador de pie de página 5">
            <a:extLst>
              <a:ext uri="{FF2B5EF4-FFF2-40B4-BE49-F238E27FC236}">
                <a16:creationId xmlns:a16="http://schemas.microsoft.com/office/drawing/2014/main" id="{65D5888A-62A9-47DC-84F5-4E67DD8C5E1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D0B48A4-9D22-4D3D-8570-AFB70E87798E}"/>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167584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D0CAEE-6F12-447D-93D3-CFA5CC94A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9DFF64-A66D-4D93-9B8D-022A39532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6E1646-D98E-4D30-85EC-E20BB46DC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C9EC9-4ED0-4928-8368-09E32EB115CB}" type="datetimeFigureOut">
              <a:rPr lang="es-CO" smtClean="0"/>
              <a:t>7/05/2025</a:t>
            </a:fld>
            <a:endParaRPr lang="es-CO"/>
          </a:p>
        </p:txBody>
      </p:sp>
      <p:sp>
        <p:nvSpPr>
          <p:cNvPr id="5" name="Marcador de pie de página 4">
            <a:extLst>
              <a:ext uri="{FF2B5EF4-FFF2-40B4-BE49-F238E27FC236}">
                <a16:creationId xmlns:a16="http://schemas.microsoft.com/office/drawing/2014/main" id="{5435695D-7963-42E4-9E84-19C5B492F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9D69E63-8FCE-4B2C-B7E7-D84213B32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E8855-84EF-4168-BB44-D70EAFC0F8E7}" type="slidenum">
              <a:rPr lang="es-CO" smtClean="0"/>
              <a:t>‹Nº›</a:t>
            </a:fld>
            <a:endParaRPr lang="es-CO"/>
          </a:p>
        </p:txBody>
      </p:sp>
    </p:spTree>
    <p:extLst>
      <p:ext uri="{BB962C8B-B14F-4D97-AF65-F5344CB8AC3E}">
        <p14:creationId xmlns:p14="http://schemas.microsoft.com/office/powerpoint/2010/main" val="1823630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F125471-90FF-4BEC-AB98-4ACA4CB3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3"/>
            <a:stretch>
              <a:fillRect/>
            </a:stretch>
          </a:blipFill>
        </p:spPr>
      </p:pic>
      <p:sp>
        <p:nvSpPr>
          <p:cNvPr id="6" name="CuadroTexto 5">
            <a:extLst>
              <a:ext uri="{FF2B5EF4-FFF2-40B4-BE49-F238E27FC236}">
                <a16:creationId xmlns:a16="http://schemas.microsoft.com/office/drawing/2014/main" id="{4FD89A04-6354-4B70-BA93-39EB7216D141}"/>
              </a:ext>
            </a:extLst>
          </p:cNvPr>
          <p:cNvSpPr txBox="1"/>
          <p:nvPr/>
        </p:nvSpPr>
        <p:spPr>
          <a:xfrm>
            <a:off x="3433301" y="4845278"/>
            <a:ext cx="5325432" cy="892552"/>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0000"/>
                </a:solidFill>
                <a:effectLst/>
                <a:uLnTx/>
                <a:uFillTx/>
                <a:latin typeface="Arial"/>
                <a:ea typeface="+mn-ea"/>
                <a:cs typeface="Arial"/>
              </a:rPr>
              <a:t>PROYECTO PLMB – TRAMO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FF0000"/>
                </a:solidFill>
                <a:effectLst/>
                <a:uLnTx/>
                <a:uFillTx/>
                <a:latin typeface="Arial"/>
                <a:ea typeface="+mn-ea"/>
                <a:cs typeface="Arial"/>
              </a:rPr>
              <a:t>Rendición de Cuentas 2025</a:t>
            </a:r>
            <a:endParaRPr kumimoji="0" lang="es-CO"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85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B618EFB-86BA-4DDE-E599-F14A14FAACC1}"/>
              </a:ext>
            </a:extLst>
          </p:cNvPr>
          <p:cNvPicPr>
            <a:picLocks noChangeAspect="1"/>
          </p:cNvPicPr>
          <p:nvPr/>
        </p:nvPicPr>
        <p:blipFill>
          <a:blip r:embed="rId2"/>
          <a:stretch>
            <a:fillRect/>
          </a:stretch>
        </p:blipFill>
        <p:spPr>
          <a:xfrm>
            <a:off x="4762" y="0"/>
            <a:ext cx="12182475" cy="6858000"/>
          </a:xfrm>
          <a:prstGeom prst="rect">
            <a:avLst/>
          </a:prstGeom>
        </p:spPr>
      </p:pic>
      <p:sp>
        <p:nvSpPr>
          <p:cNvPr id="4" name="CuadroTexto 3">
            <a:extLst>
              <a:ext uri="{FF2B5EF4-FFF2-40B4-BE49-F238E27FC236}">
                <a16:creationId xmlns:a16="http://schemas.microsoft.com/office/drawing/2014/main" id="{C62B9957-C815-9795-B602-42603ECA58D0}"/>
              </a:ext>
            </a:extLst>
          </p:cNvPr>
          <p:cNvSpPr txBox="1"/>
          <p:nvPr/>
        </p:nvSpPr>
        <p:spPr>
          <a:xfrm>
            <a:off x="2189018" y="2579469"/>
            <a:ext cx="731026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SANTA FE</a:t>
            </a:r>
          </a:p>
        </p:txBody>
      </p:sp>
    </p:spTree>
    <p:extLst>
      <p:ext uri="{BB962C8B-B14F-4D97-AF65-F5344CB8AC3E}">
        <p14:creationId xmlns:p14="http://schemas.microsoft.com/office/powerpoint/2010/main" val="180131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0CC0180-C387-46AA-8AC4-7D38E1DC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B7689BA-1F5F-F916-54DC-ED96E73E48B9}"/>
              </a:ext>
            </a:extLst>
          </p:cNvPr>
          <p:cNvSpPr txBox="1"/>
          <p:nvPr/>
        </p:nvSpPr>
        <p:spPr>
          <a:xfrm>
            <a:off x="6224956" y="2905780"/>
            <a:ext cx="46139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 ADQUISICIÓN PREDIAL </a:t>
            </a:r>
          </a:p>
        </p:txBody>
      </p:sp>
    </p:spTree>
    <p:extLst>
      <p:ext uri="{BB962C8B-B14F-4D97-AF65-F5344CB8AC3E}">
        <p14:creationId xmlns:p14="http://schemas.microsoft.com/office/powerpoint/2010/main" val="84955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1F7A-DC96-E533-50E6-DCCA8BAF2621}"/>
            </a:ext>
          </a:extLst>
        </p:cNvPr>
        <p:cNvGrpSpPr/>
        <p:nvPr/>
      </p:nvGrpSpPr>
      <p:grpSpPr>
        <a:xfrm>
          <a:off x="0" y="0"/>
          <a:ext cx="0" cy="0"/>
          <a:chOff x="0" y="0"/>
          <a:chExt cx="0" cy="0"/>
        </a:xfrm>
      </p:grpSpPr>
      <p:sp>
        <p:nvSpPr>
          <p:cNvPr id="3" name="CuadroTexto 4">
            <a:extLst>
              <a:ext uri="{FF2B5EF4-FFF2-40B4-BE49-F238E27FC236}">
                <a16:creationId xmlns:a16="http://schemas.microsoft.com/office/drawing/2014/main" id="{A6A54AEE-1521-C601-DAC8-1F1CDC1B2930}"/>
              </a:ext>
            </a:extLst>
          </p:cNvPr>
          <p:cNvSpPr txBox="1">
            <a:spLocks noChangeArrowheads="1"/>
          </p:cNvSpPr>
          <p:nvPr/>
        </p:nvSpPr>
        <p:spPr bwMode="auto">
          <a:xfrm>
            <a:off x="433773" y="1602773"/>
            <a:ext cx="2565034" cy="100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es-CO" sz="1200" b="0" i="0" u="none" strike="noStrike" kern="1200" cap="none" spc="0" normalizeH="0" baseline="0" noProof="0">
                <a:ln>
                  <a:noFill/>
                </a:ln>
                <a:solidFill>
                  <a:srgbClr val="595959"/>
                </a:solidFill>
                <a:effectLst/>
                <a:uLnTx/>
                <a:uFillTx/>
                <a:latin typeface="Arial"/>
                <a:cs typeface="Arial"/>
                <a:sym typeface="Arial"/>
              </a:rPr>
              <a:t>Para la construcción de la Primera Línea del Metro de Bogotá, se requieren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es-CO" sz="2000" b="1" i="0" u="none" strike="noStrike" kern="1200" cap="none" spc="0" normalizeH="0" baseline="0" noProof="0">
                <a:ln>
                  <a:noFill/>
                </a:ln>
                <a:solidFill>
                  <a:srgbClr val="595959"/>
                </a:solidFill>
                <a:effectLst/>
                <a:uLnTx/>
                <a:uFillTx/>
                <a:latin typeface="Arial"/>
                <a:cs typeface="Arial"/>
                <a:sym typeface="Arial"/>
              </a:rPr>
              <a:t>1.429 predios</a:t>
            </a:r>
          </a:p>
        </p:txBody>
      </p:sp>
      <p:grpSp>
        <p:nvGrpSpPr>
          <p:cNvPr id="4" name="Grupo 3">
            <a:extLst>
              <a:ext uri="{FF2B5EF4-FFF2-40B4-BE49-F238E27FC236}">
                <a16:creationId xmlns:a16="http://schemas.microsoft.com/office/drawing/2014/main" id="{D036E96E-84FE-7FA5-D778-C1309EAB4777}"/>
              </a:ext>
            </a:extLst>
          </p:cNvPr>
          <p:cNvGrpSpPr/>
          <p:nvPr/>
        </p:nvGrpSpPr>
        <p:grpSpPr>
          <a:xfrm>
            <a:off x="991319" y="2641291"/>
            <a:ext cx="1446715" cy="1470346"/>
            <a:chOff x="932026" y="2782713"/>
            <a:chExt cx="1444183" cy="1653188"/>
          </a:xfrm>
        </p:grpSpPr>
        <p:cxnSp>
          <p:nvCxnSpPr>
            <p:cNvPr id="5" name="Conector recto 4">
              <a:extLst>
                <a:ext uri="{FF2B5EF4-FFF2-40B4-BE49-F238E27FC236}">
                  <a16:creationId xmlns:a16="http://schemas.microsoft.com/office/drawing/2014/main" id="{69ACC5B8-C72C-EC33-3DB8-C11166EF6230}"/>
                </a:ext>
              </a:extLst>
            </p:cNvPr>
            <p:cNvCxnSpPr>
              <a:cxnSpLocks/>
            </p:cNvCxnSpPr>
            <p:nvPr/>
          </p:nvCxnSpPr>
          <p:spPr>
            <a:xfrm flipV="1">
              <a:off x="1652388" y="2877441"/>
              <a:ext cx="1" cy="708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lipse 5">
              <a:extLst>
                <a:ext uri="{FF2B5EF4-FFF2-40B4-BE49-F238E27FC236}">
                  <a16:creationId xmlns:a16="http://schemas.microsoft.com/office/drawing/2014/main" id="{76A49D75-610E-F56B-8BA3-27B5FF66DF8D}"/>
                </a:ext>
              </a:extLst>
            </p:cNvPr>
            <p:cNvSpPr/>
            <p:nvPr/>
          </p:nvSpPr>
          <p:spPr>
            <a:xfrm>
              <a:off x="1602022" y="2782713"/>
              <a:ext cx="104091" cy="1040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1200" cap="none" spc="0" normalizeH="0" baseline="0" noProof="0">
                <a:ln>
                  <a:noFill/>
                </a:ln>
                <a:solidFill>
                  <a:srgbClr val="595959"/>
                </a:solidFill>
                <a:effectLst/>
                <a:uLnTx/>
                <a:uFillTx/>
                <a:latin typeface="Arial"/>
                <a:cs typeface="Arial"/>
                <a:sym typeface="Arial"/>
              </a:endParaRPr>
            </a:p>
          </p:txBody>
        </p:sp>
        <p:pic>
          <p:nvPicPr>
            <p:cNvPr id="7" name="Gráfico 24">
              <a:extLst>
                <a:ext uri="{FF2B5EF4-FFF2-40B4-BE49-F238E27FC236}">
                  <a16:creationId xmlns:a16="http://schemas.microsoft.com/office/drawing/2014/main" id="{5FD31F57-9E1B-E3A5-D8B2-B5DC3D8DA3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26" y="3389361"/>
              <a:ext cx="1444183" cy="104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ángulo 7">
            <a:extLst>
              <a:ext uri="{FF2B5EF4-FFF2-40B4-BE49-F238E27FC236}">
                <a16:creationId xmlns:a16="http://schemas.microsoft.com/office/drawing/2014/main" id="{1272E579-6ABF-8A57-3492-E1DAC21F2722}"/>
              </a:ext>
            </a:extLst>
          </p:cNvPr>
          <p:cNvSpPr/>
          <p:nvPr/>
        </p:nvSpPr>
        <p:spPr>
          <a:xfrm>
            <a:off x="908104" y="4192591"/>
            <a:ext cx="737880" cy="39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67" b="1" i="0" u="none" strike="noStrike" kern="1200" cap="none" spc="0" normalizeH="0" baseline="0" noProof="0">
                <a:ln>
                  <a:noFill/>
                </a:ln>
                <a:solidFill>
                  <a:srgbClr val="FFFFFF"/>
                </a:solidFill>
                <a:effectLst/>
                <a:uLnTx/>
                <a:uFillTx/>
                <a:latin typeface="Arial"/>
                <a:cs typeface="Arial"/>
                <a:sym typeface="Arial"/>
              </a:rPr>
              <a:t>1.429</a:t>
            </a:r>
            <a:endParaRPr kumimoji="0" lang="es-CO" sz="1467" b="1" i="0" u="none" strike="noStrike" kern="1200" cap="none" spc="0" normalizeH="0" baseline="0" noProof="0">
              <a:ln>
                <a:noFill/>
              </a:ln>
              <a:solidFill>
                <a:srgbClr val="FFFFFF"/>
              </a:solidFill>
              <a:effectLst/>
              <a:uLnTx/>
              <a:uFillTx/>
              <a:latin typeface="Arial"/>
              <a:cs typeface="Arial"/>
              <a:sym typeface="Arial"/>
            </a:endParaRPr>
          </a:p>
        </p:txBody>
      </p:sp>
      <p:sp>
        <p:nvSpPr>
          <p:cNvPr id="9" name="Rectángulo 8">
            <a:extLst>
              <a:ext uri="{FF2B5EF4-FFF2-40B4-BE49-F238E27FC236}">
                <a16:creationId xmlns:a16="http://schemas.microsoft.com/office/drawing/2014/main" id="{8F835689-D203-5DC8-E87C-9050AE7769E1}"/>
              </a:ext>
            </a:extLst>
          </p:cNvPr>
          <p:cNvSpPr/>
          <p:nvPr/>
        </p:nvSpPr>
        <p:spPr>
          <a:xfrm>
            <a:off x="1767628" y="4192591"/>
            <a:ext cx="822668" cy="39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67" b="1" i="0" u="none" strike="noStrike" kern="1200" cap="none" spc="0" normalizeH="0" baseline="0" noProof="0">
                <a:ln>
                  <a:noFill/>
                </a:ln>
                <a:solidFill>
                  <a:srgbClr val="FFFFFF"/>
                </a:solidFill>
                <a:effectLst/>
                <a:uLnTx/>
                <a:uFillTx/>
                <a:latin typeface="Arial"/>
                <a:cs typeface="Arial"/>
                <a:sym typeface="Arial"/>
              </a:rPr>
              <a:t>100 %</a:t>
            </a:r>
            <a:endParaRPr kumimoji="0" lang="es-CO" sz="1467" b="1" i="0" u="none" strike="noStrike" kern="1200" cap="none" spc="0" normalizeH="0" baseline="0" noProof="0">
              <a:ln>
                <a:noFill/>
              </a:ln>
              <a:solidFill>
                <a:srgbClr val="FFFFFF"/>
              </a:solidFill>
              <a:effectLst/>
              <a:uLnTx/>
              <a:uFillTx/>
              <a:latin typeface="Arial"/>
              <a:cs typeface="Arial"/>
              <a:sym typeface="Arial"/>
            </a:endParaRPr>
          </a:p>
        </p:txBody>
      </p:sp>
      <p:cxnSp>
        <p:nvCxnSpPr>
          <p:cNvPr id="12" name="Conector recto 11">
            <a:extLst>
              <a:ext uri="{FF2B5EF4-FFF2-40B4-BE49-F238E27FC236}">
                <a16:creationId xmlns:a16="http://schemas.microsoft.com/office/drawing/2014/main" id="{F2E08C3D-3F4D-913C-E829-2AE717DF4349}"/>
              </a:ext>
            </a:extLst>
          </p:cNvPr>
          <p:cNvCxnSpPr>
            <a:cxnSpLocks/>
          </p:cNvCxnSpPr>
          <p:nvPr/>
        </p:nvCxnSpPr>
        <p:spPr>
          <a:xfrm>
            <a:off x="3115270" y="1248880"/>
            <a:ext cx="0" cy="3791479"/>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E2717ACE-CC87-253A-B4D9-5D4B84CF0858}"/>
              </a:ext>
            </a:extLst>
          </p:cNvPr>
          <p:cNvGraphicFramePr>
            <a:graphicFrameLocks noGrp="1"/>
          </p:cNvGraphicFramePr>
          <p:nvPr/>
        </p:nvGraphicFramePr>
        <p:xfrm>
          <a:off x="3388869" y="1263514"/>
          <a:ext cx="7437627" cy="1664025"/>
        </p:xfrm>
        <a:graphic>
          <a:graphicData uri="http://schemas.openxmlformats.org/drawingml/2006/table">
            <a:tbl>
              <a:tblPr/>
              <a:tblGrid>
                <a:gridCol w="199099">
                  <a:extLst>
                    <a:ext uri="{9D8B030D-6E8A-4147-A177-3AD203B41FA5}">
                      <a16:colId xmlns:a16="http://schemas.microsoft.com/office/drawing/2014/main" val="824572814"/>
                    </a:ext>
                  </a:extLst>
                </a:gridCol>
                <a:gridCol w="4528812">
                  <a:extLst>
                    <a:ext uri="{9D8B030D-6E8A-4147-A177-3AD203B41FA5}">
                      <a16:colId xmlns:a16="http://schemas.microsoft.com/office/drawing/2014/main" val="4023737385"/>
                    </a:ext>
                  </a:extLst>
                </a:gridCol>
                <a:gridCol w="312971">
                  <a:extLst>
                    <a:ext uri="{9D8B030D-6E8A-4147-A177-3AD203B41FA5}">
                      <a16:colId xmlns:a16="http://schemas.microsoft.com/office/drawing/2014/main" val="2060984671"/>
                    </a:ext>
                  </a:extLst>
                </a:gridCol>
                <a:gridCol w="1116585">
                  <a:extLst>
                    <a:ext uri="{9D8B030D-6E8A-4147-A177-3AD203B41FA5}">
                      <a16:colId xmlns:a16="http://schemas.microsoft.com/office/drawing/2014/main" val="2411882745"/>
                    </a:ext>
                  </a:extLst>
                </a:gridCol>
                <a:gridCol w="217385">
                  <a:extLst>
                    <a:ext uri="{9D8B030D-6E8A-4147-A177-3AD203B41FA5}">
                      <a16:colId xmlns:a16="http://schemas.microsoft.com/office/drawing/2014/main" val="304106510"/>
                    </a:ext>
                  </a:extLst>
                </a:gridCol>
                <a:gridCol w="1062775">
                  <a:extLst>
                    <a:ext uri="{9D8B030D-6E8A-4147-A177-3AD203B41FA5}">
                      <a16:colId xmlns:a16="http://schemas.microsoft.com/office/drawing/2014/main" val="3561766891"/>
                    </a:ext>
                  </a:extLst>
                </a:gridCol>
              </a:tblGrid>
              <a:tr h="710410">
                <a:tc>
                  <a:txBody>
                    <a:bodyPr/>
                    <a:lstStyle/>
                    <a:p>
                      <a:pPr algn="l" fontAlgn="b"/>
                      <a:r>
                        <a:rPr lang="es-CO" sz="1400" b="0" i="0" u="none" strike="noStrike">
                          <a:solidFill>
                            <a:schemeClr val="bg2"/>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ctr"/>
                      <a:r>
                        <a:rPr lang="es-CO" sz="2000" b="1" i="0" u="none" strike="noStrike">
                          <a:solidFill>
                            <a:schemeClr val="bg2"/>
                          </a:solidFill>
                          <a:effectLst/>
                          <a:latin typeface="Calibri" panose="020F0502020204030204" pitchFamily="34" charset="0"/>
                        </a:rPr>
                        <a:t>Predios Recibidos por la EMB</a:t>
                      </a:r>
                    </a:p>
                  </a:txBody>
                  <a:tcPr marL="60960" marR="60960" marT="60960" marB="60960" anchor="ctr">
                    <a:lnL>
                      <a:noFill/>
                    </a:lnL>
                    <a:lnR>
                      <a:noFill/>
                    </a:lnR>
                    <a:lnT>
                      <a:noFill/>
                    </a:lnT>
                    <a:lnB>
                      <a:noFill/>
                    </a:lnB>
                    <a:solidFill>
                      <a:srgbClr val="FFC000"/>
                    </a:solidFill>
                  </a:tcPr>
                </a:tc>
                <a:tc>
                  <a:txBody>
                    <a:bodyPr/>
                    <a:lstStyle/>
                    <a:p>
                      <a:pPr algn="l" fontAlgn="ctr"/>
                      <a:r>
                        <a:rPr lang="es-CO" sz="1800" b="1" i="0" u="none" strike="noStrike">
                          <a:solidFill>
                            <a:schemeClr val="bg2"/>
                          </a:solidFill>
                          <a:effectLst/>
                          <a:latin typeface="Calibri" panose="020F0502020204030204" pitchFamily="34" charset="0"/>
                        </a:rPr>
                        <a:t> </a:t>
                      </a:r>
                    </a:p>
                  </a:txBody>
                  <a:tcPr marL="0" marR="0" marT="0" marB="0" anchor="ctr">
                    <a:lnL>
                      <a:noFill/>
                    </a:lnL>
                    <a:lnR>
                      <a:noFill/>
                    </a:lnR>
                    <a:lnT>
                      <a:noFill/>
                    </a:lnT>
                    <a:lnB>
                      <a:noFill/>
                    </a:lnB>
                    <a:noFill/>
                  </a:tcPr>
                </a:tc>
                <a:tc gridSpan="3">
                  <a:txBody>
                    <a:bodyPr/>
                    <a:lstStyle/>
                    <a:p>
                      <a:pPr algn="ctr" fontAlgn="ctr"/>
                      <a:r>
                        <a:rPr lang="es-CO" sz="2000" b="1" i="0" u="none" strike="noStrike">
                          <a:solidFill>
                            <a:schemeClr val="bg2"/>
                          </a:solidFill>
                          <a:effectLst/>
                          <a:latin typeface="Calibri" panose="020F0502020204030204" pitchFamily="34" charset="0"/>
                        </a:rPr>
                        <a:t>1429</a:t>
                      </a:r>
                    </a:p>
                  </a:txBody>
                  <a:tcPr marL="0" marR="0" marT="0" marB="0" anchor="ctr">
                    <a:lnL>
                      <a:noFill/>
                    </a:lnL>
                    <a:lnR>
                      <a:noFill/>
                    </a:lnR>
                    <a:lnT>
                      <a:noFill/>
                    </a:lnT>
                    <a:lnB>
                      <a:noFill/>
                    </a:lnB>
                    <a:solidFill>
                      <a:srgbClr val="BFBFBF"/>
                    </a:solidFill>
                  </a:tcPr>
                </a:tc>
                <a:tc hMerge="1">
                  <a:txBody>
                    <a:bodyPr/>
                    <a:lstStyle/>
                    <a:p>
                      <a:endParaRPr lang="es-CO"/>
                    </a:p>
                  </a:txBody>
                  <a:tcPr/>
                </a:tc>
                <a:tc hMerge="1">
                  <a:txBody>
                    <a:bodyPr/>
                    <a:lstStyle/>
                    <a:p>
                      <a:pPr algn="l" fontAlgn="ctr"/>
                      <a:endParaRPr lang="es-CO" sz="1900" b="1" i="0" u="none" strike="noStrike">
                        <a:solidFill>
                          <a:schemeClr val="bg2"/>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417320859"/>
                  </a:ext>
                </a:extLst>
              </a:tr>
              <a:tr h="222095">
                <a:tc>
                  <a:txBody>
                    <a:bodyPr/>
                    <a:lstStyle/>
                    <a:p>
                      <a:pPr algn="l" fontAlgn="b"/>
                      <a:endParaRPr lang="es-CO" sz="200" b="0" i="0" u="none" strike="noStrike">
                        <a:solidFill>
                          <a:schemeClr val="bg2"/>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200" b="1" i="0" u="none" strike="noStrike">
                        <a:solidFill>
                          <a:schemeClr val="bg2"/>
                        </a:solidFill>
                        <a:effectLst/>
                        <a:latin typeface="Calibri" panose="020F0502020204030204" pitchFamily="34" charset="0"/>
                      </a:endParaRPr>
                    </a:p>
                  </a:txBody>
                  <a:tcPr marL="60960" marR="60960" marT="60960" marB="60960" anchor="b">
                    <a:lnL>
                      <a:noFill/>
                    </a:lnL>
                    <a:lnR>
                      <a:noFill/>
                    </a:lnR>
                    <a:lnT>
                      <a:noFill/>
                    </a:lnT>
                    <a:lnB>
                      <a:noFill/>
                    </a:lnB>
                  </a:tcPr>
                </a:tc>
                <a:tc>
                  <a:txBody>
                    <a:bodyPr/>
                    <a:lstStyle/>
                    <a:p>
                      <a:pPr algn="l" fontAlgn="b"/>
                      <a:r>
                        <a:rPr lang="es-CO" sz="200" b="1" i="0" u="none" strike="noStrike">
                          <a:solidFill>
                            <a:schemeClr val="bg2"/>
                          </a:solidFill>
                          <a:effectLst/>
                          <a:latin typeface="Calibri" panose="020F0502020204030204" pitchFamily="34" charset="0"/>
                        </a:rPr>
                        <a:t> </a:t>
                      </a:r>
                    </a:p>
                  </a:txBody>
                  <a:tcPr marL="0" marR="0" marT="0" marB="0" anchor="b">
                    <a:lnL>
                      <a:noFill/>
                    </a:lnL>
                    <a:lnR>
                      <a:noFill/>
                    </a:lnR>
                    <a:lnT>
                      <a:noFill/>
                    </a:lnT>
                    <a:lnB>
                      <a:noFill/>
                    </a:lnB>
                    <a:noFill/>
                  </a:tcPr>
                </a:tc>
                <a:tc>
                  <a:txBody>
                    <a:bodyPr/>
                    <a:lstStyle/>
                    <a:p>
                      <a:pPr algn="l" fontAlgn="b"/>
                      <a:endParaRPr lang="es-CO" sz="200" b="1" i="0" u="none" strike="noStrike">
                        <a:solidFill>
                          <a:schemeClr val="bg2"/>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200" b="1" i="0" u="none" strike="noStrike">
                        <a:solidFill>
                          <a:schemeClr val="bg2"/>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s-CO" sz="200" b="1" i="0" u="none" strike="noStrike">
                        <a:solidFill>
                          <a:schemeClr val="bg2"/>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89948672"/>
                  </a:ext>
                </a:extLst>
              </a:tr>
              <a:tr h="642038">
                <a:tc>
                  <a:txBody>
                    <a:bodyPr/>
                    <a:lstStyle/>
                    <a:p>
                      <a:pPr algn="l" fontAlgn="b"/>
                      <a:r>
                        <a:rPr lang="es-CO" sz="1400" b="0" i="0" u="none" strike="noStrike">
                          <a:solidFill>
                            <a:schemeClr val="bg2"/>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ctr"/>
                      <a:r>
                        <a:rPr lang="es-CO" sz="2000" b="1" i="0" u="none" strike="noStrike">
                          <a:solidFill>
                            <a:schemeClr val="bg2"/>
                          </a:solidFill>
                          <a:effectLst/>
                          <a:latin typeface="Calibri" panose="020F0502020204030204" pitchFamily="34" charset="0"/>
                        </a:rPr>
                        <a:t>Predios pendientes de entrega al Concesionario </a:t>
                      </a:r>
                    </a:p>
                  </a:txBody>
                  <a:tcPr marL="60960" marR="60960" marT="60960" marB="60960" anchor="ctr">
                    <a:lnL>
                      <a:noFill/>
                    </a:lnL>
                    <a:lnR>
                      <a:noFill/>
                    </a:lnR>
                    <a:lnT>
                      <a:noFill/>
                    </a:lnT>
                    <a:lnB>
                      <a:noFill/>
                    </a:lnB>
                    <a:solidFill>
                      <a:srgbClr val="FFC000"/>
                    </a:solidFill>
                  </a:tcPr>
                </a:tc>
                <a:tc>
                  <a:txBody>
                    <a:bodyPr/>
                    <a:lstStyle/>
                    <a:p>
                      <a:pPr algn="l" fontAlgn="ctr"/>
                      <a:r>
                        <a:rPr lang="es-CO" sz="1800" b="1" i="0" u="none" strike="noStrike">
                          <a:solidFill>
                            <a:schemeClr val="bg2"/>
                          </a:solidFill>
                          <a:effectLst/>
                          <a:latin typeface="Calibri" panose="020F0502020204030204" pitchFamily="34" charset="0"/>
                        </a:rPr>
                        <a:t> </a:t>
                      </a:r>
                    </a:p>
                  </a:txBody>
                  <a:tcPr marL="0" marR="0" marT="0" marB="0" anchor="ctr">
                    <a:lnL>
                      <a:noFill/>
                    </a:lnL>
                    <a:lnR>
                      <a:noFill/>
                    </a:lnR>
                    <a:lnT>
                      <a:noFill/>
                    </a:lnT>
                    <a:lnB>
                      <a:noFill/>
                    </a:lnB>
                    <a:noFill/>
                  </a:tcPr>
                </a:tc>
                <a:tc>
                  <a:txBody>
                    <a:bodyPr/>
                    <a:lstStyle/>
                    <a:p>
                      <a:pPr algn="ctr" fontAlgn="ctr"/>
                      <a:r>
                        <a:rPr lang="es-CO" sz="2000" b="1" i="0" u="none" strike="noStrike">
                          <a:solidFill>
                            <a:schemeClr val="bg2"/>
                          </a:solidFill>
                          <a:effectLst/>
                          <a:latin typeface="Calibri" panose="020F0502020204030204" pitchFamily="34" charset="0"/>
                        </a:rPr>
                        <a:t>1</a:t>
                      </a:r>
                    </a:p>
                  </a:txBody>
                  <a:tcPr marL="0" marR="0" marT="0" marB="0" anchor="ctr">
                    <a:lnL>
                      <a:noFill/>
                    </a:lnL>
                    <a:lnR>
                      <a:noFill/>
                    </a:lnR>
                    <a:lnT>
                      <a:noFill/>
                    </a:lnT>
                    <a:lnB>
                      <a:noFill/>
                    </a:lnB>
                    <a:solidFill>
                      <a:srgbClr val="BFBFBF"/>
                    </a:solidFill>
                  </a:tcPr>
                </a:tc>
                <a:tc>
                  <a:txBody>
                    <a:bodyPr/>
                    <a:lstStyle/>
                    <a:p>
                      <a:pPr algn="l" fontAlgn="ctr"/>
                      <a:endParaRPr lang="es-CO" sz="2000" b="1" i="0" u="none" strike="noStrike">
                        <a:solidFill>
                          <a:schemeClr val="bg2"/>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ctr" fontAlgn="ctr"/>
                      <a:r>
                        <a:rPr lang="es-CO" sz="2000" b="1" i="0" u="none" strike="noStrike">
                          <a:solidFill>
                            <a:schemeClr val="bg2"/>
                          </a:solidFill>
                          <a:effectLst/>
                          <a:latin typeface="Calibri" panose="020F0502020204030204" pitchFamily="34" charset="0"/>
                        </a:rPr>
                        <a:t>0,1%</a:t>
                      </a: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752483694"/>
                  </a:ext>
                </a:extLst>
              </a:tr>
            </a:tbl>
          </a:graphicData>
        </a:graphic>
      </p:graphicFrame>
      <p:graphicFrame>
        <p:nvGraphicFramePr>
          <p:cNvPr id="15" name="Tabla 14">
            <a:extLst>
              <a:ext uri="{FF2B5EF4-FFF2-40B4-BE49-F238E27FC236}">
                <a16:creationId xmlns:a16="http://schemas.microsoft.com/office/drawing/2014/main" id="{887E14B1-A9BE-4DC6-27A9-E9356A011812}"/>
              </a:ext>
            </a:extLst>
          </p:cNvPr>
          <p:cNvGraphicFramePr>
            <a:graphicFrameLocks noGrp="1"/>
          </p:cNvGraphicFramePr>
          <p:nvPr/>
        </p:nvGraphicFramePr>
        <p:xfrm>
          <a:off x="3417001" y="3310166"/>
          <a:ext cx="7409495" cy="1417473"/>
        </p:xfrm>
        <a:graphic>
          <a:graphicData uri="http://schemas.openxmlformats.org/drawingml/2006/table">
            <a:tbl>
              <a:tblPr/>
              <a:tblGrid>
                <a:gridCol w="7409495">
                  <a:extLst>
                    <a:ext uri="{9D8B030D-6E8A-4147-A177-3AD203B41FA5}">
                      <a16:colId xmlns:a16="http://schemas.microsoft.com/office/drawing/2014/main" val="1236695453"/>
                    </a:ext>
                  </a:extLst>
                </a:gridCol>
              </a:tblGrid>
              <a:tr h="1417473">
                <a:tc>
                  <a:txBody>
                    <a:bodyPr/>
                    <a:lstStyle/>
                    <a:p>
                      <a:pPr marL="0" indent="0" algn="just">
                        <a:buFont typeface="Arial" panose="020B0604020202020204" pitchFamily="34" charset="0"/>
                        <a:buNone/>
                      </a:pPr>
                      <a:r>
                        <a:rPr lang="es-MX" sz="1200" b="1" i="0" u="sng">
                          <a:solidFill>
                            <a:schemeClr val="bg2"/>
                          </a:solidFill>
                          <a:latin typeface="+mn-lt"/>
                        </a:rPr>
                        <a:t>Predios pendientes de entrega al concesionario:</a:t>
                      </a:r>
                    </a:p>
                    <a:p>
                      <a:pPr marL="0" indent="0" algn="just">
                        <a:buFont typeface="Arial" panose="020B0604020202020204" pitchFamily="34" charset="0"/>
                        <a:buNone/>
                      </a:pPr>
                      <a:endParaRPr lang="es-MX" sz="1050" i="1">
                        <a:solidFill>
                          <a:schemeClr val="bg2"/>
                        </a:solidFill>
                        <a:latin typeface="+mn-lt"/>
                      </a:endParaRPr>
                    </a:p>
                    <a:p>
                      <a:pPr marL="171450" indent="-171450" algn="just">
                        <a:buFont typeface="Arial" panose="020B0604020202020204" pitchFamily="34" charset="0"/>
                        <a:buChar char="•"/>
                      </a:pPr>
                      <a:r>
                        <a:rPr lang="es-MX" sz="1050" i="0">
                          <a:solidFill>
                            <a:schemeClr val="bg2"/>
                          </a:solidFill>
                          <a:latin typeface="+mn-lt"/>
                        </a:rPr>
                        <a:t>BIC: El IDPC mediante Resolución No.1036 del 19 de noviembre de 2024 aprobó la solución técnica consistente en construir un muro que aísle el Bien de Interés Cultural de las obras del Proyecto. Una vez el acto administrativo se encuentre en firme, se realizan las gestiones correspondientes para la puesta a disposición del predio al Concesionario. </a:t>
                      </a:r>
                    </a:p>
                  </a:txBody>
                  <a:tcPr marL="51907" marR="51907" marT="41636" marB="416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832792497"/>
                  </a:ext>
                </a:extLst>
              </a:tr>
            </a:tbl>
          </a:graphicData>
        </a:graphic>
      </p:graphicFrame>
      <p:sp>
        <p:nvSpPr>
          <p:cNvPr id="18" name="CuadroTexto 17">
            <a:extLst>
              <a:ext uri="{FF2B5EF4-FFF2-40B4-BE49-F238E27FC236}">
                <a16:creationId xmlns:a16="http://schemas.microsoft.com/office/drawing/2014/main" id="{F57F5D65-D387-93E4-7F7E-45F9ADB7FD17}"/>
              </a:ext>
            </a:extLst>
          </p:cNvPr>
          <p:cNvSpPr txBox="1"/>
          <p:nvPr/>
        </p:nvSpPr>
        <p:spPr>
          <a:xfrm>
            <a:off x="804868" y="5110267"/>
            <a:ext cx="10021628"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1" u="none" strike="noStrike" kern="1200" cap="none" spc="0" normalizeH="0" baseline="0" noProof="0">
                <a:ln>
                  <a:noFill/>
                </a:ln>
                <a:solidFill>
                  <a:srgbClr val="000000"/>
                </a:solidFill>
                <a:effectLst/>
                <a:uLnTx/>
                <a:uFillTx/>
                <a:latin typeface="Arial"/>
                <a:cs typeface="Arial"/>
                <a:sym typeface="Arial"/>
              </a:rPr>
              <a:t>Notas:</a:t>
            </a:r>
            <a:r>
              <a:rPr kumimoji="0" lang="es-MX" sz="1200" b="0" i="1" u="none" strike="noStrike" kern="1200" cap="none" spc="0" normalizeH="0" baseline="0" noProof="0">
                <a:ln>
                  <a:noFill/>
                </a:ln>
                <a:solidFill>
                  <a:srgbClr val="000000"/>
                </a:solidFill>
                <a:effectLst/>
                <a:uLnTx/>
                <a:uFillTx/>
                <a:latin typeface="Arial"/>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i="0" u="none" strike="noStrike" kern="1200" cap="none" spc="0" normalizeH="0" baseline="0" noProof="0">
              <a:ln>
                <a:noFill/>
              </a:ln>
              <a:solidFill>
                <a:srgbClr val="595959"/>
              </a:solidFill>
              <a:effectLst/>
              <a:uLnTx/>
              <a:uFillTx/>
              <a:latin typeface="Arial"/>
              <a:cs typeface="Arial"/>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Tx/>
              <a:buChar char="-"/>
              <a:tabLst/>
              <a:defRPr/>
            </a:pPr>
            <a:r>
              <a:rPr kumimoji="0" lang="es-MX" sz="1200" b="0" i="0" u="none" strike="noStrike" kern="1200" cap="none" spc="0" normalizeH="0" baseline="0" noProof="0">
                <a:ln>
                  <a:noFill/>
                </a:ln>
                <a:solidFill>
                  <a:srgbClr val="595959"/>
                </a:solidFill>
                <a:effectLst/>
                <a:uLnTx/>
                <a:uFillTx/>
                <a:latin typeface="Arial"/>
                <a:cs typeface="Arial"/>
                <a:sym typeface="Arial"/>
              </a:rPr>
              <a:t>Del total de predios requeridos para la Línea 1 del Metro de Bogotá, 3 predios ubicados en la E16, serán destinados para el desarrollo de la Galería de Héroes y 16 más, ubicados en la IE10, se entregaron mediante compensación a ENEL para la subestación de la Calle 1ra.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i="0" u="none" strike="noStrike" kern="1200" cap="none" spc="0" normalizeH="0" baseline="0" noProof="0">
              <a:ln>
                <a:noFill/>
              </a:ln>
              <a:solidFill>
                <a:srgbClr val="595959"/>
              </a:solidFill>
              <a:effectLst/>
              <a:uLnTx/>
              <a:uFillTx/>
              <a:latin typeface="Arial"/>
              <a:cs typeface="Arial"/>
              <a:sym typeface="Arial"/>
            </a:endParaRPr>
          </a:p>
        </p:txBody>
      </p:sp>
      <p:sp>
        <p:nvSpPr>
          <p:cNvPr id="27" name="Google Shape;143;p18">
            <a:extLst>
              <a:ext uri="{FF2B5EF4-FFF2-40B4-BE49-F238E27FC236}">
                <a16:creationId xmlns:a16="http://schemas.microsoft.com/office/drawing/2014/main" id="{60437394-B7CF-FB77-F1F1-9E50E6B23091}"/>
              </a:ext>
            </a:extLst>
          </p:cNvPr>
          <p:cNvSpPr txBox="1"/>
          <p:nvPr/>
        </p:nvSpPr>
        <p:spPr>
          <a:xfrm>
            <a:off x="190844" y="83817"/>
            <a:ext cx="11063733" cy="656614"/>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650" b="1" i="0" u="none" strike="noStrike" kern="1200" cap="none" spc="0" normalizeH="0" baseline="0" noProof="0" dirty="0">
                <a:ln>
                  <a:noFill/>
                </a:ln>
                <a:solidFill>
                  <a:srgbClr val="CC0000"/>
                </a:solidFill>
                <a:effectLst/>
                <a:uLnTx/>
                <a:uFillTx/>
                <a:latin typeface="Oswald"/>
                <a:ea typeface="Oswald"/>
                <a:cs typeface="Oswald"/>
                <a:sym typeface="Oswald"/>
              </a:rPr>
              <a:t>Avance en la gestión predial PLMB al </a:t>
            </a:r>
            <a:r>
              <a:rPr lang="es-MX" sz="2650" b="1" dirty="0">
                <a:solidFill>
                  <a:srgbClr val="CC0000"/>
                </a:solidFill>
                <a:latin typeface="Oswald"/>
                <a:ea typeface="Oswald"/>
                <a:cs typeface="Oswald"/>
                <a:sym typeface="Oswald"/>
              </a:rPr>
              <a:t>30</a:t>
            </a:r>
            <a:r>
              <a:rPr kumimoji="0" lang="es-MX" sz="2650" b="1" i="0" u="none" strike="noStrike" kern="1200" cap="none" spc="0" normalizeH="0" baseline="0" noProof="0" dirty="0">
                <a:ln>
                  <a:noFill/>
                </a:ln>
                <a:solidFill>
                  <a:srgbClr val="CC0000"/>
                </a:solidFill>
                <a:effectLst/>
                <a:uLnTx/>
                <a:uFillTx/>
                <a:latin typeface="Oswald"/>
                <a:ea typeface="Oswald"/>
                <a:cs typeface="Oswald"/>
                <a:sym typeface="Oswald"/>
              </a:rPr>
              <a:t> de ABRIL de 2025</a:t>
            </a:r>
          </a:p>
        </p:txBody>
      </p:sp>
    </p:spTree>
    <p:extLst>
      <p:ext uri="{BB962C8B-B14F-4D97-AF65-F5344CB8AC3E}">
        <p14:creationId xmlns:p14="http://schemas.microsoft.com/office/powerpoint/2010/main" val="35222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9F2F4F7-C0BB-4D73-B378-CC317DB4525B}"/>
              </a:ext>
            </a:extLst>
          </p:cNvPr>
          <p:cNvSpPr/>
          <p:nvPr/>
        </p:nvSpPr>
        <p:spPr>
          <a:xfrm>
            <a:off x="0" y="5862267"/>
            <a:ext cx="12192000" cy="99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ángulo 43">
            <a:extLst>
              <a:ext uri="{FF2B5EF4-FFF2-40B4-BE49-F238E27FC236}">
                <a16:creationId xmlns:a16="http://schemas.microsoft.com/office/drawing/2014/main" id="{3254F257-F269-4ADB-9BD6-BEAA533852BC}"/>
              </a:ext>
            </a:extLst>
          </p:cNvPr>
          <p:cNvSpPr/>
          <p:nvPr/>
        </p:nvSpPr>
        <p:spPr>
          <a:xfrm>
            <a:off x="1905026" y="272408"/>
            <a:ext cx="8381948" cy="34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a:ea typeface="+mn-ea"/>
                <a:cs typeface="Arial"/>
              </a:rPr>
              <a:t>Gestión Predial PLMB</a:t>
            </a:r>
            <a:endParaRPr kumimoji="0" lang="es-MX" sz="2400" b="1" i="0" u="none" strike="noStrike" kern="1200" cap="none" spc="0" normalizeH="0" baseline="0" noProof="0" dirty="0">
              <a:ln>
                <a:noFill/>
              </a:ln>
              <a:solidFill>
                <a:srgbClr val="FF0000"/>
              </a:solidFill>
              <a:effectLst/>
              <a:uLnTx/>
              <a:uFillTx/>
              <a:latin typeface="Arial"/>
              <a:ea typeface="+mn-ea"/>
              <a:cs typeface="Arial"/>
            </a:endParaRPr>
          </a:p>
        </p:txBody>
      </p:sp>
      <p:grpSp>
        <p:nvGrpSpPr>
          <p:cNvPr id="9" name="Grupo 8">
            <a:extLst>
              <a:ext uri="{FF2B5EF4-FFF2-40B4-BE49-F238E27FC236}">
                <a16:creationId xmlns:a16="http://schemas.microsoft.com/office/drawing/2014/main" id="{6AC7174E-7785-4024-B387-A09C66B6E509}"/>
              </a:ext>
            </a:extLst>
          </p:cNvPr>
          <p:cNvGrpSpPr/>
          <p:nvPr/>
        </p:nvGrpSpPr>
        <p:grpSpPr>
          <a:xfrm>
            <a:off x="661873" y="756424"/>
            <a:ext cx="10868254" cy="6101576"/>
            <a:chOff x="854949" y="671542"/>
            <a:chExt cx="10203847" cy="5728569"/>
          </a:xfrm>
        </p:grpSpPr>
        <p:pic>
          <p:nvPicPr>
            <p:cNvPr id="4" name="Imagen 3">
              <a:extLst>
                <a:ext uri="{FF2B5EF4-FFF2-40B4-BE49-F238E27FC236}">
                  <a16:creationId xmlns:a16="http://schemas.microsoft.com/office/drawing/2014/main" id="{07192A85-AAEF-4F54-B0B8-4D1C90FEE423}"/>
                </a:ext>
              </a:extLst>
            </p:cNvPr>
            <p:cNvPicPr>
              <a:picLocks noChangeAspect="1"/>
            </p:cNvPicPr>
            <p:nvPr/>
          </p:nvPicPr>
          <p:blipFill rotWithShape="1">
            <a:blip r:embed="rId2" cstate="print">
              <a:alphaModFix amt="85000"/>
              <a:extLst>
                <a:ext uri="{28A0092B-C50C-407E-A947-70E740481C1C}">
                  <a14:useLocalDpi xmlns:a14="http://schemas.microsoft.com/office/drawing/2010/main" val="0"/>
                </a:ext>
              </a:extLst>
            </a:blip>
            <a:srcRect b="-1001"/>
            <a:stretch/>
          </p:blipFill>
          <p:spPr>
            <a:xfrm>
              <a:off x="854949" y="671542"/>
              <a:ext cx="10203847" cy="5728569"/>
            </a:xfrm>
            <a:prstGeom prst="rect">
              <a:avLst/>
            </a:prstGeom>
            <a:solidFill>
              <a:schemeClr val="bg1"/>
            </a:solidFill>
          </p:spPr>
        </p:pic>
        <p:sp>
          <p:nvSpPr>
            <p:cNvPr id="22" name="Elipse 21">
              <a:extLst>
                <a:ext uri="{FF2B5EF4-FFF2-40B4-BE49-F238E27FC236}">
                  <a16:creationId xmlns:a16="http://schemas.microsoft.com/office/drawing/2014/main" id="{A3564A77-923F-4CBE-86EE-08CAC5C5574C}"/>
                </a:ext>
              </a:extLst>
            </p:cNvPr>
            <p:cNvSpPr/>
            <p:nvPr/>
          </p:nvSpPr>
          <p:spPr>
            <a:xfrm>
              <a:off x="3114243" y="4072499"/>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35C87063-5A58-497A-AB97-49F13263BF4A}"/>
                </a:ext>
              </a:extLst>
            </p:cNvPr>
            <p:cNvSpPr txBox="1"/>
            <p:nvPr/>
          </p:nvSpPr>
          <p:spPr>
            <a:xfrm>
              <a:off x="3086995" y="4085283"/>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E3</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3" name="Elipse 22">
              <a:extLst>
                <a:ext uri="{FF2B5EF4-FFF2-40B4-BE49-F238E27FC236}">
                  <a16:creationId xmlns:a16="http://schemas.microsoft.com/office/drawing/2014/main" id="{485275A5-AD24-4B4A-9ECC-F28CF6AC119A}"/>
                </a:ext>
              </a:extLst>
            </p:cNvPr>
            <p:cNvSpPr/>
            <p:nvPr/>
          </p:nvSpPr>
          <p:spPr>
            <a:xfrm>
              <a:off x="3474956" y="4511015"/>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Elipse 20">
              <a:extLst>
                <a:ext uri="{FF2B5EF4-FFF2-40B4-BE49-F238E27FC236}">
                  <a16:creationId xmlns:a16="http://schemas.microsoft.com/office/drawing/2014/main" id="{A5A4E784-9BB4-4C31-8DF3-CAA2123B6CEB}"/>
                </a:ext>
              </a:extLst>
            </p:cNvPr>
            <p:cNvSpPr/>
            <p:nvPr/>
          </p:nvSpPr>
          <p:spPr>
            <a:xfrm>
              <a:off x="4050068" y="4413102"/>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Elipse 24">
              <a:extLst>
                <a:ext uri="{FF2B5EF4-FFF2-40B4-BE49-F238E27FC236}">
                  <a16:creationId xmlns:a16="http://schemas.microsoft.com/office/drawing/2014/main" id="{119D4ED5-DDB7-40AF-9E0A-80FB2423C7D6}"/>
                </a:ext>
              </a:extLst>
            </p:cNvPr>
            <p:cNvSpPr/>
            <p:nvPr/>
          </p:nvSpPr>
          <p:spPr>
            <a:xfrm>
              <a:off x="5509397" y="4983780"/>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Elipse 25">
              <a:extLst>
                <a:ext uri="{FF2B5EF4-FFF2-40B4-BE49-F238E27FC236}">
                  <a16:creationId xmlns:a16="http://schemas.microsoft.com/office/drawing/2014/main" id="{45C761F3-01D5-4743-AC08-7EF380EFC421}"/>
                </a:ext>
              </a:extLst>
            </p:cNvPr>
            <p:cNvSpPr/>
            <p:nvPr/>
          </p:nvSpPr>
          <p:spPr>
            <a:xfrm>
              <a:off x="6392977" y="5623049"/>
              <a:ext cx="273849" cy="293794"/>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Elipse 26">
              <a:extLst>
                <a:ext uri="{FF2B5EF4-FFF2-40B4-BE49-F238E27FC236}">
                  <a16:creationId xmlns:a16="http://schemas.microsoft.com/office/drawing/2014/main" id="{5A42D579-E2AA-49AF-BFDC-7B4B105417DE}"/>
                </a:ext>
              </a:extLst>
            </p:cNvPr>
            <p:cNvSpPr/>
            <p:nvPr/>
          </p:nvSpPr>
          <p:spPr>
            <a:xfrm>
              <a:off x="7268088" y="5805968"/>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Elipse 27">
              <a:extLst>
                <a:ext uri="{FF2B5EF4-FFF2-40B4-BE49-F238E27FC236}">
                  <a16:creationId xmlns:a16="http://schemas.microsoft.com/office/drawing/2014/main" id="{80199C40-6C79-487E-829B-2E4AD8B55C2A}"/>
                </a:ext>
              </a:extLst>
            </p:cNvPr>
            <p:cNvSpPr/>
            <p:nvPr/>
          </p:nvSpPr>
          <p:spPr>
            <a:xfrm>
              <a:off x="7994365" y="5727798"/>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Elipse 28">
              <a:extLst>
                <a:ext uri="{FF2B5EF4-FFF2-40B4-BE49-F238E27FC236}">
                  <a16:creationId xmlns:a16="http://schemas.microsoft.com/office/drawing/2014/main" id="{F2A4F3C4-56CB-4D48-9728-9B97463064A0}"/>
                </a:ext>
              </a:extLst>
            </p:cNvPr>
            <p:cNvSpPr/>
            <p:nvPr/>
          </p:nvSpPr>
          <p:spPr>
            <a:xfrm>
              <a:off x="8397774" y="5211135"/>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Elipse 29">
              <a:extLst>
                <a:ext uri="{FF2B5EF4-FFF2-40B4-BE49-F238E27FC236}">
                  <a16:creationId xmlns:a16="http://schemas.microsoft.com/office/drawing/2014/main" id="{843D38C9-6FE9-45E3-9878-B07E0B81201C}"/>
                </a:ext>
              </a:extLst>
            </p:cNvPr>
            <p:cNvSpPr/>
            <p:nvPr/>
          </p:nvSpPr>
          <p:spPr>
            <a:xfrm>
              <a:off x="8789213" y="4550897"/>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Elipse 30">
              <a:extLst>
                <a:ext uri="{FF2B5EF4-FFF2-40B4-BE49-F238E27FC236}">
                  <a16:creationId xmlns:a16="http://schemas.microsoft.com/office/drawing/2014/main" id="{A91AAD8A-CFE1-4CA4-96B7-3C1DA4AD8EDD}"/>
                </a:ext>
              </a:extLst>
            </p:cNvPr>
            <p:cNvSpPr/>
            <p:nvPr/>
          </p:nvSpPr>
          <p:spPr>
            <a:xfrm>
              <a:off x="9161206" y="3432862"/>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Elipse 31">
              <a:extLst>
                <a:ext uri="{FF2B5EF4-FFF2-40B4-BE49-F238E27FC236}">
                  <a16:creationId xmlns:a16="http://schemas.microsoft.com/office/drawing/2014/main" id="{5D2506E4-E060-472F-AA4C-45355D7CAE4C}"/>
                </a:ext>
              </a:extLst>
            </p:cNvPr>
            <p:cNvSpPr/>
            <p:nvPr/>
          </p:nvSpPr>
          <p:spPr>
            <a:xfrm>
              <a:off x="9365287" y="2326807"/>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Elipse 32">
              <a:extLst>
                <a:ext uri="{FF2B5EF4-FFF2-40B4-BE49-F238E27FC236}">
                  <a16:creationId xmlns:a16="http://schemas.microsoft.com/office/drawing/2014/main" id="{612C47D2-F426-4BDC-88E0-A4FFC83C15BB}"/>
                </a:ext>
              </a:extLst>
            </p:cNvPr>
            <p:cNvSpPr/>
            <p:nvPr/>
          </p:nvSpPr>
          <p:spPr>
            <a:xfrm>
              <a:off x="9544249" y="1586541"/>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CuadroTexto 49">
              <a:extLst>
                <a:ext uri="{FF2B5EF4-FFF2-40B4-BE49-F238E27FC236}">
                  <a16:creationId xmlns:a16="http://schemas.microsoft.com/office/drawing/2014/main" id="{DE5D58ED-C605-43FE-AD45-A36584781714}"/>
                </a:ext>
              </a:extLst>
            </p:cNvPr>
            <p:cNvSpPr txBox="1"/>
            <p:nvPr/>
          </p:nvSpPr>
          <p:spPr>
            <a:xfrm>
              <a:off x="7178000" y="5839935"/>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E10</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1" name="CuadroTexto 50">
              <a:extLst>
                <a:ext uri="{FF2B5EF4-FFF2-40B4-BE49-F238E27FC236}">
                  <a16:creationId xmlns:a16="http://schemas.microsoft.com/office/drawing/2014/main" id="{29C49DE6-6897-49D7-9331-52104F9BA939}"/>
                </a:ext>
              </a:extLst>
            </p:cNvPr>
            <p:cNvSpPr txBox="1"/>
            <p:nvPr/>
          </p:nvSpPr>
          <p:spPr>
            <a:xfrm>
              <a:off x="6365094" y="5635907"/>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E9</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3" name="CuadroTexto 52">
              <a:extLst>
                <a:ext uri="{FF2B5EF4-FFF2-40B4-BE49-F238E27FC236}">
                  <a16:creationId xmlns:a16="http://schemas.microsoft.com/office/drawing/2014/main" id="{8DFBC06C-22EB-4202-B9AC-CD08FAAAA312}"/>
                </a:ext>
              </a:extLst>
            </p:cNvPr>
            <p:cNvSpPr txBox="1"/>
            <p:nvPr/>
          </p:nvSpPr>
          <p:spPr>
            <a:xfrm>
              <a:off x="4018173" y="4426273"/>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4" name="CuadroTexto 53">
              <a:extLst>
                <a:ext uri="{FF2B5EF4-FFF2-40B4-BE49-F238E27FC236}">
                  <a16:creationId xmlns:a16="http://schemas.microsoft.com/office/drawing/2014/main" id="{43A67E26-F138-433A-A905-478C4F1EAD14}"/>
                </a:ext>
              </a:extLst>
            </p:cNvPr>
            <p:cNvSpPr txBox="1"/>
            <p:nvPr/>
          </p:nvSpPr>
          <p:spPr>
            <a:xfrm>
              <a:off x="5474202" y="4997860"/>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E7</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4" name="CuadroTexto 33">
              <a:extLst>
                <a:ext uri="{FF2B5EF4-FFF2-40B4-BE49-F238E27FC236}">
                  <a16:creationId xmlns:a16="http://schemas.microsoft.com/office/drawing/2014/main" id="{674AD4AE-9FF6-4169-9B30-E10B7C43C5FC}"/>
                </a:ext>
              </a:extLst>
            </p:cNvPr>
            <p:cNvSpPr txBox="1"/>
            <p:nvPr/>
          </p:nvSpPr>
          <p:spPr>
            <a:xfrm>
              <a:off x="3447708" y="4524230"/>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E4</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E1B72ADC-323A-439D-B0E8-6EDD3D2A4102}"/>
                </a:ext>
              </a:extLst>
            </p:cNvPr>
            <p:cNvSpPr txBox="1"/>
            <p:nvPr/>
          </p:nvSpPr>
          <p:spPr>
            <a:xfrm>
              <a:off x="7893677" y="574108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E11</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3226E6FB-564F-4629-BEB0-ED7FFE9DDC69}"/>
                </a:ext>
              </a:extLst>
            </p:cNvPr>
            <p:cNvSpPr txBox="1"/>
            <p:nvPr/>
          </p:nvSpPr>
          <p:spPr>
            <a:xfrm>
              <a:off x="8312546" y="523631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E12</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7D46218C-862A-4418-B7FD-91B6DC9E4FD9}"/>
                </a:ext>
              </a:extLst>
            </p:cNvPr>
            <p:cNvSpPr txBox="1"/>
            <p:nvPr/>
          </p:nvSpPr>
          <p:spPr>
            <a:xfrm>
              <a:off x="8702647" y="4562006"/>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E13</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9" name="CuadroTexto 38">
              <a:extLst>
                <a:ext uri="{FF2B5EF4-FFF2-40B4-BE49-F238E27FC236}">
                  <a16:creationId xmlns:a16="http://schemas.microsoft.com/office/drawing/2014/main" id="{258C62A5-A974-4707-BD5E-1CCD9D2E0733}"/>
                </a:ext>
              </a:extLst>
            </p:cNvPr>
            <p:cNvSpPr txBox="1"/>
            <p:nvPr/>
          </p:nvSpPr>
          <p:spPr>
            <a:xfrm>
              <a:off x="9067582" y="3443858"/>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E14</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CBED28EA-E9EE-42BE-A968-91F4C5C7718B}"/>
                </a:ext>
              </a:extLst>
            </p:cNvPr>
            <p:cNvSpPr txBox="1"/>
            <p:nvPr/>
          </p:nvSpPr>
          <p:spPr>
            <a:xfrm>
              <a:off x="9265020" y="2340597"/>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1" name="CuadroTexto 40">
              <a:extLst>
                <a:ext uri="{FF2B5EF4-FFF2-40B4-BE49-F238E27FC236}">
                  <a16:creationId xmlns:a16="http://schemas.microsoft.com/office/drawing/2014/main" id="{B4AB4C86-8020-4873-83E0-2608A5E1ABAA}"/>
                </a:ext>
              </a:extLst>
            </p:cNvPr>
            <p:cNvSpPr txBox="1"/>
            <p:nvPr/>
          </p:nvSpPr>
          <p:spPr>
            <a:xfrm>
              <a:off x="9455280" y="160690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E16</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6" name="Elipse 45">
              <a:extLst>
                <a:ext uri="{FF2B5EF4-FFF2-40B4-BE49-F238E27FC236}">
                  <a16:creationId xmlns:a16="http://schemas.microsoft.com/office/drawing/2014/main" id="{482AF045-4460-4415-A916-2EDEADF0C782}"/>
                </a:ext>
              </a:extLst>
            </p:cNvPr>
            <p:cNvSpPr/>
            <p:nvPr/>
          </p:nvSpPr>
          <p:spPr>
            <a:xfrm>
              <a:off x="2420482" y="2943441"/>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CuadroTexto 55">
              <a:extLst>
                <a:ext uri="{FF2B5EF4-FFF2-40B4-BE49-F238E27FC236}">
                  <a16:creationId xmlns:a16="http://schemas.microsoft.com/office/drawing/2014/main" id="{A5B5595A-9FD7-4BA7-8A04-318ABEDB0B24}"/>
                </a:ext>
              </a:extLst>
            </p:cNvPr>
            <p:cNvSpPr txBox="1"/>
            <p:nvPr/>
          </p:nvSpPr>
          <p:spPr>
            <a:xfrm>
              <a:off x="2379586" y="2965660"/>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7" name="Elipse 56">
              <a:extLst>
                <a:ext uri="{FF2B5EF4-FFF2-40B4-BE49-F238E27FC236}">
                  <a16:creationId xmlns:a16="http://schemas.microsoft.com/office/drawing/2014/main" id="{609529BD-A8F4-4453-B902-24A3B7B3E52A}"/>
                </a:ext>
              </a:extLst>
            </p:cNvPr>
            <p:cNvSpPr/>
            <p:nvPr/>
          </p:nvSpPr>
          <p:spPr>
            <a:xfrm>
              <a:off x="2783566" y="3625355"/>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CuadroTexto 57">
              <a:extLst>
                <a:ext uri="{FF2B5EF4-FFF2-40B4-BE49-F238E27FC236}">
                  <a16:creationId xmlns:a16="http://schemas.microsoft.com/office/drawing/2014/main" id="{B56001CD-6E74-4889-988A-34A669B8E54A}"/>
                </a:ext>
              </a:extLst>
            </p:cNvPr>
            <p:cNvSpPr txBox="1"/>
            <p:nvPr/>
          </p:nvSpPr>
          <p:spPr>
            <a:xfrm>
              <a:off x="2756318" y="3646336"/>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E2</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5" name="Elipse 64">
              <a:extLst>
                <a:ext uri="{FF2B5EF4-FFF2-40B4-BE49-F238E27FC236}">
                  <a16:creationId xmlns:a16="http://schemas.microsoft.com/office/drawing/2014/main" id="{ACFFF13E-C049-4C76-8932-BD9BC9772E5E}"/>
                </a:ext>
              </a:extLst>
            </p:cNvPr>
            <p:cNvSpPr/>
            <p:nvPr/>
          </p:nvSpPr>
          <p:spPr>
            <a:xfrm>
              <a:off x="874601" y="984650"/>
              <a:ext cx="206977" cy="206977"/>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Elipse 66">
              <a:extLst>
                <a:ext uri="{FF2B5EF4-FFF2-40B4-BE49-F238E27FC236}">
                  <a16:creationId xmlns:a16="http://schemas.microsoft.com/office/drawing/2014/main" id="{97F74BF1-0DC4-4783-923B-7E79BFE8E158}"/>
                </a:ext>
              </a:extLst>
            </p:cNvPr>
            <p:cNvSpPr/>
            <p:nvPr/>
          </p:nvSpPr>
          <p:spPr>
            <a:xfrm>
              <a:off x="867560" y="1373746"/>
              <a:ext cx="208800" cy="208800"/>
            </a:xfrm>
            <a:prstGeom prst="ellipse">
              <a:avLst/>
            </a:prstGeom>
            <a:solidFill>
              <a:srgbClr val="00B0F0">
                <a:alpha val="27059"/>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F52C7D22-4EA7-4332-A7A4-7926AF5CDAB1}"/>
                </a:ext>
              </a:extLst>
            </p:cNvPr>
            <p:cNvSpPr txBox="1"/>
            <p:nvPr/>
          </p:nvSpPr>
          <p:spPr>
            <a:xfrm>
              <a:off x="1143251" y="942429"/>
              <a:ext cx="21037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Estación tipo </a:t>
              </a:r>
              <a:r>
                <a:rPr kumimoji="0" lang="es-CO" sz="1400" b="1" i="1"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mezzanine</a:t>
              </a:r>
              <a:r>
                <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p:txBody>
        </p:sp>
        <p:sp>
          <p:nvSpPr>
            <p:cNvPr id="71" name="CuadroTexto 70">
              <a:extLst>
                <a:ext uri="{FF2B5EF4-FFF2-40B4-BE49-F238E27FC236}">
                  <a16:creationId xmlns:a16="http://schemas.microsoft.com/office/drawing/2014/main" id="{07ADCA1B-AFF6-4E40-BB7E-228F99E31ED1}"/>
                </a:ext>
              </a:extLst>
            </p:cNvPr>
            <p:cNvSpPr txBox="1"/>
            <p:nvPr/>
          </p:nvSpPr>
          <p:spPr>
            <a:xfrm>
              <a:off x="1143251" y="1244692"/>
              <a:ext cx="2431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Estación con edificios de acceso laterales</a:t>
              </a:r>
            </a:p>
          </p:txBody>
        </p:sp>
        <p:sp>
          <p:nvSpPr>
            <p:cNvPr id="72" name="Elipse 71">
              <a:extLst>
                <a:ext uri="{FF2B5EF4-FFF2-40B4-BE49-F238E27FC236}">
                  <a16:creationId xmlns:a16="http://schemas.microsoft.com/office/drawing/2014/main" id="{84DE08DD-84ED-43C7-B3D2-8264D363D4BF}"/>
                </a:ext>
              </a:extLst>
            </p:cNvPr>
            <p:cNvSpPr/>
            <p:nvPr/>
          </p:nvSpPr>
          <p:spPr>
            <a:xfrm>
              <a:off x="4815216" y="4136802"/>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CuadroTexto 72">
              <a:extLst>
                <a:ext uri="{FF2B5EF4-FFF2-40B4-BE49-F238E27FC236}">
                  <a16:creationId xmlns:a16="http://schemas.microsoft.com/office/drawing/2014/main" id="{907F3966-7BE1-4FFF-836C-B923EB24584A}"/>
                </a:ext>
              </a:extLst>
            </p:cNvPr>
            <p:cNvSpPr txBox="1"/>
            <p:nvPr/>
          </p:nvSpPr>
          <p:spPr>
            <a:xfrm>
              <a:off x="4786195" y="4135938"/>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E6</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74" name="Elipse 73">
              <a:extLst>
                <a:ext uri="{FF2B5EF4-FFF2-40B4-BE49-F238E27FC236}">
                  <a16:creationId xmlns:a16="http://schemas.microsoft.com/office/drawing/2014/main" id="{38B43A6D-9B54-419A-B649-0EF0478F7D51}"/>
                </a:ext>
              </a:extLst>
            </p:cNvPr>
            <p:cNvSpPr/>
            <p:nvPr/>
          </p:nvSpPr>
          <p:spPr>
            <a:xfrm>
              <a:off x="5942385" y="5325322"/>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CuadroTexto 74">
              <a:extLst>
                <a:ext uri="{FF2B5EF4-FFF2-40B4-BE49-F238E27FC236}">
                  <a16:creationId xmlns:a16="http://schemas.microsoft.com/office/drawing/2014/main" id="{EB173E80-7018-47A2-B726-341012EAA522}"/>
                </a:ext>
              </a:extLst>
            </p:cNvPr>
            <p:cNvSpPr txBox="1"/>
            <p:nvPr/>
          </p:nvSpPr>
          <p:spPr>
            <a:xfrm>
              <a:off x="5918267" y="5339152"/>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E8</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5" name="Elipse 44">
              <a:extLst>
                <a:ext uri="{FF2B5EF4-FFF2-40B4-BE49-F238E27FC236}">
                  <a16:creationId xmlns:a16="http://schemas.microsoft.com/office/drawing/2014/main" id="{5F749A61-7E4C-4F0E-B5F2-957E0FB90CE8}"/>
                </a:ext>
              </a:extLst>
            </p:cNvPr>
            <p:cNvSpPr/>
            <p:nvPr/>
          </p:nvSpPr>
          <p:spPr>
            <a:xfrm>
              <a:off x="1029581" y="2077701"/>
              <a:ext cx="1173162" cy="1117600"/>
            </a:xfrm>
            <a:prstGeom prst="ellipse">
              <a:avLst/>
            </a:prstGeom>
            <a:solidFill>
              <a:srgbClr val="00B0F0">
                <a:alpha val="18039"/>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CuadroTexto 52">
              <a:extLst>
                <a:ext uri="{FF2B5EF4-FFF2-40B4-BE49-F238E27FC236}">
                  <a16:creationId xmlns:a16="http://schemas.microsoft.com/office/drawing/2014/main" id="{2E52B7DD-2F86-4730-8744-E719BDD2F499}"/>
                </a:ext>
              </a:extLst>
            </p:cNvPr>
            <p:cNvSpPr txBox="1">
              <a:spLocks noChangeArrowheads="1"/>
            </p:cNvSpPr>
            <p:nvPr/>
          </p:nvSpPr>
          <p:spPr bwMode="auto">
            <a:xfrm>
              <a:off x="1118233" y="2197854"/>
              <a:ext cx="1076876" cy="2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alt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PT</a:t>
              </a:r>
            </a:p>
          </p:txBody>
        </p:sp>
        <p:sp>
          <p:nvSpPr>
            <p:cNvPr id="48" name="CuadroTexto 54">
              <a:extLst>
                <a:ext uri="{FF2B5EF4-FFF2-40B4-BE49-F238E27FC236}">
                  <a16:creationId xmlns:a16="http://schemas.microsoft.com/office/drawing/2014/main" id="{94A6B0EA-420C-4103-BC33-9ADFE1B15772}"/>
                </a:ext>
              </a:extLst>
            </p:cNvPr>
            <p:cNvSpPr txBox="1">
              <a:spLocks noChangeArrowheads="1"/>
            </p:cNvSpPr>
            <p:nvPr/>
          </p:nvSpPr>
          <p:spPr bwMode="auto">
            <a:xfrm>
              <a:off x="1122127" y="2742954"/>
              <a:ext cx="1078936" cy="2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alt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RT</a:t>
              </a:r>
            </a:p>
          </p:txBody>
        </p:sp>
        <p:grpSp>
          <p:nvGrpSpPr>
            <p:cNvPr id="7" name="Grupo 6">
              <a:extLst>
                <a:ext uri="{FF2B5EF4-FFF2-40B4-BE49-F238E27FC236}">
                  <a16:creationId xmlns:a16="http://schemas.microsoft.com/office/drawing/2014/main" id="{524A01B5-2405-4933-B7F7-5FC5E2E728E5}"/>
                </a:ext>
              </a:extLst>
            </p:cNvPr>
            <p:cNvGrpSpPr/>
            <p:nvPr/>
          </p:nvGrpSpPr>
          <p:grpSpPr>
            <a:xfrm>
              <a:off x="3141539" y="4348150"/>
              <a:ext cx="476667" cy="282527"/>
              <a:chOff x="11610652" y="1586541"/>
              <a:chExt cx="476667" cy="282527"/>
            </a:xfrm>
          </p:grpSpPr>
          <p:sp>
            <p:nvSpPr>
              <p:cNvPr id="145" name="Elipse 144">
                <a:extLst>
                  <a:ext uri="{FF2B5EF4-FFF2-40B4-BE49-F238E27FC236}">
                    <a16:creationId xmlns:a16="http://schemas.microsoft.com/office/drawing/2014/main" id="{B92E1B1B-E116-4776-9A5B-050EA227D514}"/>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CuadroTexto 145">
                <a:extLst>
                  <a:ext uri="{FF2B5EF4-FFF2-40B4-BE49-F238E27FC236}">
                    <a16:creationId xmlns:a16="http://schemas.microsoft.com/office/drawing/2014/main" id="{F7B84EDF-8EBA-4004-B4EE-37B9AD190D7F}"/>
                  </a:ext>
                </a:extLst>
              </p:cNvPr>
              <p:cNvSpPr txBox="1"/>
              <p:nvPr/>
            </p:nvSpPr>
            <p:spPr>
              <a:xfrm>
                <a:off x="11610652" y="1592069"/>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IE3</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0" name="Grupo 149">
              <a:extLst>
                <a:ext uri="{FF2B5EF4-FFF2-40B4-BE49-F238E27FC236}">
                  <a16:creationId xmlns:a16="http://schemas.microsoft.com/office/drawing/2014/main" id="{F097D504-86C6-423B-8138-6BE5CBF6E481}"/>
                </a:ext>
              </a:extLst>
            </p:cNvPr>
            <p:cNvGrpSpPr/>
            <p:nvPr/>
          </p:nvGrpSpPr>
          <p:grpSpPr>
            <a:xfrm>
              <a:off x="4829011" y="4437842"/>
              <a:ext cx="476667" cy="280550"/>
              <a:chOff x="11600492" y="1586541"/>
              <a:chExt cx="476667" cy="280550"/>
            </a:xfrm>
          </p:grpSpPr>
          <p:sp>
            <p:nvSpPr>
              <p:cNvPr id="151" name="Elipse 150">
                <a:extLst>
                  <a:ext uri="{FF2B5EF4-FFF2-40B4-BE49-F238E27FC236}">
                    <a16:creationId xmlns:a16="http://schemas.microsoft.com/office/drawing/2014/main" id="{CD968CD0-E0DC-480C-8495-34F4A6C733B0}"/>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CuadroTexto 151">
                <a:extLst>
                  <a:ext uri="{FF2B5EF4-FFF2-40B4-BE49-F238E27FC236}">
                    <a16:creationId xmlns:a16="http://schemas.microsoft.com/office/drawing/2014/main" id="{9B4B30FB-CD3F-4183-9A3A-A9057A1B855A}"/>
                  </a:ext>
                </a:extLst>
              </p:cNvPr>
              <p:cNvSpPr txBox="1"/>
              <p:nvPr/>
            </p:nvSpPr>
            <p:spPr>
              <a:xfrm>
                <a:off x="11600492" y="159009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IE6</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6" name="Grupo 155">
              <a:extLst>
                <a:ext uri="{FF2B5EF4-FFF2-40B4-BE49-F238E27FC236}">
                  <a16:creationId xmlns:a16="http://schemas.microsoft.com/office/drawing/2014/main" id="{56C199A7-1174-4330-BEE3-C7D0A496E975}"/>
                </a:ext>
              </a:extLst>
            </p:cNvPr>
            <p:cNvGrpSpPr/>
            <p:nvPr/>
          </p:nvGrpSpPr>
          <p:grpSpPr>
            <a:xfrm>
              <a:off x="6717845" y="5721069"/>
              <a:ext cx="476667" cy="282238"/>
              <a:chOff x="11605478" y="1580438"/>
              <a:chExt cx="476667" cy="282238"/>
            </a:xfrm>
          </p:grpSpPr>
          <p:sp>
            <p:nvSpPr>
              <p:cNvPr id="157" name="Elipse 156">
                <a:extLst>
                  <a:ext uri="{FF2B5EF4-FFF2-40B4-BE49-F238E27FC236}">
                    <a16:creationId xmlns:a16="http://schemas.microsoft.com/office/drawing/2014/main" id="{A9D00539-563F-45BE-B8CA-642CE60223ED}"/>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uadroTexto 157">
                <a:extLst>
                  <a:ext uri="{FF2B5EF4-FFF2-40B4-BE49-F238E27FC236}">
                    <a16:creationId xmlns:a16="http://schemas.microsoft.com/office/drawing/2014/main" id="{88DCBB9A-DC22-4CF6-9472-BC76CB4ED59F}"/>
                  </a:ext>
                </a:extLst>
              </p:cNvPr>
              <p:cNvSpPr txBox="1"/>
              <p:nvPr/>
            </p:nvSpPr>
            <p:spPr>
              <a:xfrm>
                <a:off x="11605478" y="1580438"/>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IE9</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9" name="Grupo 158">
              <a:extLst>
                <a:ext uri="{FF2B5EF4-FFF2-40B4-BE49-F238E27FC236}">
                  <a16:creationId xmlns:a16="http://schemas.microsoft.com/office/drawing/2014/main" id="{C9EC38DA-6E74-4CBD-8D87-48226933E055}"/>
                </a:ext>
              </a:extLst>
            </p:cNvPr>
            <p:cNvGrpSpPr/>
            <p:nvPr/>
          </p:nvGrpSpPr>
          <p:grpSpPr>
            <a:xfrm>
              <a:off x="7494247" y="5673818"/>
              <a:ext cx="476667" cy="281024"/>
              <a:chOff x="11600492" y="1581652"/>
              <a:chExt cx="476667" cy="281024"/>
            </a:xfrm>
          </p:grpSpPr>
          <p:sp>
            <p:nvSpPr>
              <p:cNvPr id="160" name="Elipse 159">
                <a:extLst>
                  <a:ext uri="{FF2B5EF4-FFF2-40B4-BE49-F238E27FC236}">
                    <a16:creationId xmlns:a16="http://schemas.microsoft.com/office/drawing/2014/main" id="{161FCA66-DF96-40EA-86EE-A9FFA7BFFC1D}"/>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CuadroTexto 160">
                <a:extLst>
                  <a:ext uri="{FF2B5EF4-FFF2-40B4-BE49-F238E27FC236}">
                    <a16:creationId xmlns:a16="http://schemas.microsoft.com/office/drawing/2014/main" id="{90A3AA8F-7322-4EB5-ACD7-D7A5C6BF61FC}"/>
                  </a:ext>
                </a:extLst>
              </p:cNvPr>
              <p:cNvSpPr txBox="1"/>
              <p:nvPr/>
            </p:nvSpPr>
            <p:spPr>
              <a:xfrm>
                <a:off x="11600492" y="1581652"/>
                <a:ext cx="476667" cy="260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IE10</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
          <p:nvSpPr>
            <p:cNvPr id="165" name="Elipse 164">
              <a:extLst>
                <a:ext uri="{FF2B5EF4-FFF2-40B4-BE49-F238E27FC236}">
                  <a16:creationId xmlns:a16="http://schemas.microsoft.com/office/drawing/2014/main" id="{68A26912-5053-4D19-A8FE-F21236C1393F}"/>
                </a:ext>
              </a:extLst>
            </p:cNvPr>
            <p:cNvSpPr/>
            <p:nvPr/>
          </p:nvSpPr>
          <p:spPr>
            <a:xfrm>
              <a:off x="867560" y="1760938"/>
              <a:ext cx="208800" cy="208800"/>
            </a:xfrm>
            <a:prstGeom prst="ellipse">
              <a:avLst/>
            </a:prstGeom>
            <a:solidFill>
              <a:schemeClr val="bg1">
                <a:lumMod val="50000"/>
                <a:alpha val="27059"/>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CuadroTexto 165">
              <a:extLst>
                <a:ext uri="{FF2B5EF4-FFF2-40B4-BE49-F238E27FC236}">
                  <a16:creationId xmlns:a16="http://schemas.microsoft.com/office/drawing/2014/main" id="{DDEB617B-F22D-4657-8342-7D4D92D8A149}"/>
                </a:ext>
              </a:extLst>
            </p:cNvPr>
            <p:cNvSpPr txBox="1"/>
            <p:nvPr/>
          </p:nvSpPr>
          <p:spPr>
            <a:xfrm>
              <a:off x="1143251" y="1711450"/>
              <a:ext cx="24310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err="1">
                  <a:ln>
                    <a:noFill/>
                  </a:ln>
                  <a:solidFill>
                    <a:prstClr val="black">
                      <a:lumMod val="75000"/>
                      <a:lumOff val="25000"/>
                    </a:prstClr>
                  </a:solidFill>
                  <a:effectLst/>
                  <a:uLnTx/>
                  <a:uFillTx/>
                  <a:latin typeface="Calibri" panose="020F0502020204030204"/>
                  <a:ea typeface="+mn-ea"/>
                  <a:cs typeface="+mn-cs"/>
                </a:rPr>
                <a:t>Interestaciones</a:t>
              </a:r>
              <a:endPar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sp>
        <p:nvSpPr>
          <p:cNvPr id="141" name="Elipse 140">
            <a:extLst>
              <a:ext uri="{FF2B5EF4-FFF2-40B4-BE49-F238E27FC236}">
                <a16:creationId xmlns:a16="http://schemas.microsoft.com/office/drawing/2014/main" id="{A3612A4F-4C04-4A7C-A029-F4193814793E}"/>
              </a:ext>
            </a:extLst>
          </p:cNvPr>
          <p:cNvSpPr/>
          <p:nvPr/>
        </p:nvSpPr>
        <p:spPr>
          <a:xfrm>
            <a:off x="9738618" y="2076780"/>
            <a:ext cx="325611" cy="325611"/>
          </a:xfrm>
          <a:prstGeom prst="ellipse">
            <a:avLst/>
          </a:prstGeom>
          <a:solidFill>
            <a:schemeClr val="bg1">
              <a:lumMod val="50000"/>
              <a:alpha val="27059"/>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CuadroTexto 139">
            <a:extLst>
              <a:ext uri="{FF2B5EF4-FFF2-40B4-BE49-F238E27FC236}">
                <a16:creationId xmlns:a16="http://schemas.microsoft.com/office/drawing/2014/main" id="{B67BD5BE-BAD2-4766-A91A-8DE03B6CDD3F}"/>
              </a:ext>
            </a:extLst>
          </p:cNvPr>
          <p:cNvSpPr txBox="1"/>
          <p:nvPr/>
        </p:nvSpPr>
        <p:spPr>
          <a:xfrm>
            <a:off x="9646164" y="2099011"/>
            <a:ext cx="507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IE15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31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5670D836-4642-9520-C7E6-804AE73CB723}"/>
              </a:ext>
            </a:extLst>
          </p:cNvPr>
          <p:cNvGraphicFramePr>
            <a:graphicFrameLocks/>
          </p:cNvGraphicFramePr>
          <p:nvPr>
            <p:extLst>
              <p:ext uri="{D42A27DB-BD31-4B8C-83A1-F6EECF244321}">
                <p14:modId xmlns:p14="http://schemas.microsoft.com/office/powerpoint/2010/main" val="2433285367"/>
              </p:ext>
            </p:extLst>
          </p:nvPr>
        </p:nvGraphicFramePr>
        <p:xfrm>
          <a:off x="1395619" y="656500"/>
          <a:ext cx="9630189" cy="545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29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82C173-F5DD-4B8D-BABC-9A391E27B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013555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9536DC3D44C7A46B96BB1C412617CD5" ma:contentTypeVersion="18" ma:contentTypeDescription="Crear nuevo documento." ma:contentTypeScope="" ma:versionID="bc22d189c74ff5a6b9dd0f81d1df5409">
  <xsd:schema xmlns:xsd="http://www.w3.org/2001/XMLSchema" xmlns:xs="http://www.w3.org/2001/XMLSchema" xmlns:p="http://schemas.microsoft.com/office/2006/metadata/properties" xmlns:ns2="c1a71c92-856d-4596-bb46-867045fc2e19" xmlns:ns3="cbbce613-7d73-4fcc-b4eb-48954c928cad" targetNamespace="http://schemas.microsoft.com/office/2006/metadata/properties" ma:root="true" ma:fieldsID="fb40e123e3d9b1aadb80f33160e39bc9" ns2:_="" ns3:_="">
    <xsd:import namespace="c1a71c92-856d-4596-bb46-867045fc2e19"/>
    <xsd:import namespace="cbbce613-7d73-4fcc-b4eb-48954c928c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ee13ad73d754538bcec0f8ae632102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71c92-856d-4596-bb46-867045fc2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530e45d-ff58-484d-ba48-523dcaacec9e" ma:termSetId="09814cd3-568e-fe90-9814-8d621ff8fb84" ma:anchorId="fba54fb3-c3e1-fe81-a776-ca4b69148c4d" ma:open="true" ma:isKeyword="false">
      <xsd:complexType>
        <xsd:sequence>
          <xsd:element ref="pc:Terms" minOccurs="0" maxOccurs="1"/>
        </xsd:sequence>
      </xsd:complexType>
    </xsd:element>
    <xsd:element name="iee13ad73d754538bcec0f8ae6321021" ma:index="25" nillable="true" ma:taxonomy="true" ma:internalName="iee13ad73d754538bcec0f8ae6321021" ma:taxonomyFieldName="persona" ma:displayName="persona" ma:default="" ma:fieldId="{2ee13ad7-3d75-4538-bcec-0f8ae6321021}" ma:sspId="1530e45d-ff58-484d-ba48-523dcaacec9e" ma:termSetId="b49f64b3-4722-4336-9a5c-56c326b344d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bce613-7d73-4fcc-b4eb-48954c928cad"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54b7305-717a-44b1-9cda-7cc4960c44ce}" ma:internalName="TaxCatchAll" ma:showField="CatchAllData" ma:web="cbbce613-7d73-4fcc-b4eb-48954c928c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a71c92-856d-4596-bb46-867045fc2e19">
      <Terms xmlns="http://schemas.microsoft.com/office/infopath/2007/PartnerControls"/>
    </lcf76f155ced4ddcb4097134ff3c332f>
    <iee13ad73d754538bcec0f8ae6321021 xmlns="c1a71c92-856d-4596-bb46-867045fc2e19">
      <Terms xmlns="http://schemas.microsoft.com/office/infopath/2007/PartnerControls"/>
    </iee13ad73d754538bcec0f8ae6321021>
    <TaxCatchAll xmlns="cbbce613-7d73-4fcc-b4eb-48954c928cad" xsi:nil="true"/>
  </documentManagement>
</p:properties>
</file>

<file path=customXml/itemProps1.xml><?xml version="1.0" encoding="utf-8"?>
<ds:datastoreItem xmlns:ds="http://schemas.openxmlformats.org/officeDocument/2006/customXml" ds:itemID="{A7EA16C3-F4AE-44BE-8D31-85C160F76116}">
  <ds:schemaRefs>
    <ds:schemaRef ds:uri="http://schemas.microsoft.com/sharepoint/v3/contenttype/forms"/>
  </ds:schemaRefs>
</ds:datastoreItem>
</file>

<file path=customXml/itemProps2.xml><?xml version="1.0" encoding="utf-8"?>
<ds:datastoreItem xmlns:ds="http://schemas.openxmlformats.org/officeDocument/2006/customXml" ds:itemID="{41CCBD99-1B9F-479D-B880-A480B9E0D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71c92-856d-4596-bb46-867045fc2e19"/>
    <ds:schemaRef ds:uri="cbbce613-7d73-4fcc-b4eb-48954c928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32F985-3077-401C-A44B-F4B3A0A0E464}">
  <ds:schemaRefs>
    <ds:schemaRef ds:uri="http://schemas.openxmlformats.org/package/2006/metadata/core-properties"/>
    <ds:schemaRef ds:uri="http://schemas.microsoft.com/office/infopath/2007/PartnerControls"/>
    <ds:schemaRef ds:uri="http://purl.org/dc/dcmitype/"/>
    <ds:schemaRef ds:uri="http://purl.org/dc/terms/"/>
    <ds:schemaRef ds:uri="cbbce613-7d73-4fcc-b4eb-48954c928cad"/>
    <ds:schemaRef ds:uri="http://schemas.microsoft.com/office/2006/documentManagement/types"/>
    <ds:schemaRef ds:uri="http://www.w3.org/XML/1998/namespace"/>
    <ds:schemaRef ds:uri="http://purl.org/dc/elements/1.1/"/>
    <ds:schemaRef ds:uri="c1a71c92-856d-4596-bb46-867045fc2e1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702</TotalTime>
  <Words>238</Words>
  <Application>Microsoft Office PowerPoint</Application>
  <PresentationFormat>Panorámica</PresentationFormat>
  <Paragraphs>55</Paragraphs>
  <Slides>7</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Oswald</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Alexander</dc:creator>
  <cp:lastModifiedBy>PAOLA STAND ZULUAGA</cp:lastModifiedBy>
  <cp:revision>18</cp:revision>
  <dcterms:created xsi:type="dcterms:W3CDTF">2022-08-16T14:41:34Z</dcterms:created>
  <dcterms:modified xsi:type="dcterms:W3CDTF">2025-05-07T16:59:44Z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0x01010029536DC3D44C7A46B96BB1C412617CD5</vt:lpwstr>
  </property>
  <property fmtid="{D5CDD505-2E9C-101B-9397-08002B2CF9AE}" pid="3" name="persona">
    <vt:lpwstr/>
  </property>
</Properties>
</file>