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F_91681D98.xml" ContentType="application/vnd.ms-powerpoint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892190909" r:id="rId3"/>
    <p:sldId id="2134805409" r:id="rId4"/>
    <p:sldId id="892190370" r:id="rId5"/>
    <p:sldId id="2134805433" r:id="rId6"/>
    <p:sldId id="2134805434" r:id="rId7"/>
    <p:sldId id="892190814" r:id="rId8"/>
    <p:sldId id="271" r:id="rId9"/>
    <p:sldId id="892190801" r:id="rId10"/>
    <p:sldId id="26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AE707-768D-C58A-C861-AF69339FB062}" name="Usuario invitado" initials="Ui" userId="S::urn:spo:anon#8be277c43828190ff0bfe97c2f15efe4e20bc558147aab1228eb6922216ce71a::" providerId="AD"/>
  <p188:author id="{4262CC19-CFFC-0EEB-EF02-19630CCEBD64}" name="Usuario invitado" initials="Ui" userId="S::urn:spo:anon#c4185c9a68c968a1150361e3701474011dfb90400b0f3a1d63000faf403dc4e9::" providerId="AD"/>
  <p188:author id="{D8146C9D-8A4C-4587-322D-F3025B322850}" name="YOLANDA SOFIA SAADE (JV)" initials="YS" userId="S::yolandasofia.s@cctplmb.com.co::a19e30b4-98b3-442b-9a3a-c167f3507aa7" providerId="AD"/>
  <p188:author id="{677273B8-970E-8526-EFFD-218275AC1CDF}" name="PAOLA NUNCIRA (Environmental SST &amp; Social DEPT.)" initials="PN" userId="S::paolanuncira.g@metro1.com.co::6ef0655d-33b2-430c-a73e-e197611cd5ca" providerId="AD"/>
  <p188:author id="{C8CAF3DA-1507-0CC7-362B-BD80992F1A97}" name="Usuario invitado" initials="Ui" userId="S::urn:spo:anon#4939fc1e0915b9a73259d4e574a79252e450e6769ec9cab2edafbb72aabb59fb::" providerId="AD"/>
  <p188:author id="{0271EFE0-4940-C84B-5626-FB8FC5440F20}" name="GLENDA LARIZA MARTINEZ OSORIO" initials="GO" userId="S::glenda.martinez@metrodebogota.gov.co::65cd6bf0-33cc-4539-921e-75fab40e38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B"/>
    <a:srgbClr val="D9D9D9"/>
    <a:srgbClr val="FFFFF7"/>
    <a:srgbClr val="000000"/>
    <a:srgbClr val="F2FFFF"/>
    <a:srgbClr val="D91D14"/>
    <a:srgbClr val="DA1E15"/>
    <a:srgbClr val="455AC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91B96-5C9E-44D8-959E-B7B69DE50245}" v="11" dt="2025-05-07T15:46:07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F_91681D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E4A19D-733C-4D6F-89A6-0D4266FCA582}" authorId="{0271EFE0-4940-C84B-5626-FB8FC5440F20}" created="2024-04-19T15:54:53.6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39519640" sldId="271"/>
      <ac:spMk id="2" creationId="{2B011C5F-8859-BFBA-1637-AE946FB4EDFF}"/>
    </ac:deMkLst>
    <p188:replyLst>
      <p188:reply id="{58FECE44-5F7A-4E63-B853-BCE8904D8646}" authorId="{0271EFE0-4940-C84B-5626-FB8FC5440F20}" created="2024-04-19T16:12:11.933">
        <p188:txBody>
          <a:bodyPr/>
          <a:lstStyle/>
          <a:p>
            <a:r>
              <a:rPr lang="es-ES"/>
              <a:t>Puede ser la que se usó en la junta </a:t>
            </a:r>
          </a:p>
        </p188:txBody>
      </p188:reply>
    </p188:replyLst>
    <p188:txBody>
      <a:bodyPr/>
      <a:lstStyle/>
      <a:p>
        <a:r>
          <a:rPr lang="es-ES"/>
          <a:t>Poner aqui la ultima foto que tengamos de las columnas del Patio taller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DF01-871A-4F24-A7A2-B294DFD05635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47F2-3A7B-47AB-9BB9-3531B3B79E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8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10" name="Google Shape;6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375-1481-5C43-A915-DE7D4CFABA6B}" type="slidenum">
              <a:rPr lang="en-CO" smtClean="0"/>
              <a:pPr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3565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47F2-3A7B-47AB-9BB9-3531B3B79EC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43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AA375-1481-5C43-A915-DE7D4CFABA6B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0796-ADF7-7577-EDC7-8359362E3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8B6B00-1995-B9B1-5F2B-FA83884A5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F0FC4-D55C-43EC-6197-D9F4ACA0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1576E7-A57C-FDDE-DA53-E51CBF08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358422-3886-E58E-2AB7-859D1A17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0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536F9-7044-6491-2198-0353390E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BBA4C-1159-C8E9-1985-D99364C6D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2CC2D-8617-8DD6-BA54-EC7DABF2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8C46F-35AE-97EE-B225-CB247D73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4E87F-EADC-5E1A-928A-533B8C4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067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91E7A4-BF3F-F3FB-2188-CDD37A8C0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3F7E90-DE4F-01F7-EF37-C9A6603F9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76BEC-85D0-01BB-82D8-06C6442A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7CB7D-1315-7F38-E60E-2A58C5E0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F55AE-5199-8F26-6757-176FA26A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98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0A79A5-480A-437D-B689-5E495FB89E0C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0A462703-761E-4734-A7E0-B2AA09B1851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3001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message clef + soustitre">
  <p:cSld name="Texte + message clef + soustit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31800" y="357719"/>
            <a:ext cx="11328400" cy="7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4267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431801" y="1239523"/>
            <a:ext cx="11318000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41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"/>
              <a:buChar char="▪"/>
              <a:defRPr sz="1867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3809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‒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3"/>
          </p:nvPr>
        </p:nvSpPr>
        <p:spPr>
          <a:xfrm>
            <a:off x="431800" y="1700432"/>
            <a:ext cx="10998400" cy="4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24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"/>
              <a:buChar char="▪"/>
              <a:defRPr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44025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▪"/>
              <a:defRPr sz="2133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41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60"/>
              <a:buFont typeface="Noto Sans"/>
              <a:buChar char="▪"/>
              <a:defRPr sz="1867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3809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"/>
              <a:buChar char="▪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32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5FCDF-B208-9779-E90E-AEBFB007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980B1F-78FF-9AB5-716C-44011128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C6588-14C4-4F50-62B1-5B096480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E3E3B-394F-4220-C3F5-4938CDC8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5EC6EF-C24E-C042-AE8A-F8600EBA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20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71551-19BF-D4F6-FC18-9F8C8D00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7DC31-9FA5-343A-282B-9EA53A0D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5CD08-0A90-D150-5963-EF796898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D1DDD-79E2-0202-E768-170CDBB1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5DA5BE-3782-1121-D667-01AA6CAF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7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F78E6-57E2-C20C-6B27-F91D5A7B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F8EEB5-87F7-BFA8-B86F-B4ACFCE42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94A3C2-DBAE-A845-E477-FD8CD32E8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06460A-216C-85DF-65CA-7C737B93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35111-D139-E95D-FC43-F83B7662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05F7E4-1981-559A-EEA1-749C8445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9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9AD29-B56C-6851-5A9D-69A4E678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EC6700-AAF8-BAA5-9F5D-4EA15B45E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E6167B-8480-76E7-8427-F6FBE62E1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82EECD-036D-4E1E-3FDD-6DF78F8CC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899C9A-D467-CFE4-2D08-5725451B9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AD3F92-8D79-3413-90DF-5F5C2855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E9A022-7AC2-E6B9-A06A-31F04B0E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71C343-BB03-B8C8-92AB-51072210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92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8FD08-02FE-0BEE-7D42-DD0CBA3A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F3B4F8-DBE4-8EBC-DC2D-8048A156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8EEF42-DACA-0AED-2D72-1118C21E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F1B8C8-1716-B4BE-DB17-2EA86A07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31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7FFD2A-6208-1722-DF21-CBF5346A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9DAF3A-3555-04C5-9E55-2FD736BE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4E787C-D8E6-5967-EC58-75DC05B6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603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B7A46-66FF-0421-4FD2-265C0644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0A4161-A519-E61D-B148-8169D826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7B3054-BB65-92BF-EAED-E134B2B8F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6CE0F1-DB7C-7DF6-263E-5B933E45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DFD20-AF68-00A5-29AB-D577BD12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28E286-39BD-F244-E3CE-442D7418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96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55CBA-7F55-4CE0-072C-25F23F49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835AA3-5069-EA12-2704-FCBC17072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3E4087-5AF9-8E98-BF69-A503ACC20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6BA13-E2CF-59BB-C804-FBA12526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C611F-2E76-9148-61BD-2D8B790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33A3F3-B305-0488-493A-780B1063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78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7D7315-679D-5097-528B-DAB1D046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DC7E3-A6CC-C35A-5DB1-EE2C4C29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A79E1B-33FD-7B29-D69F-BCF88D985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6635CB-3A18-AA9C-1ECA-2A04FD246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5FFB5-6710-45D4-805C-FE5DA4E42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2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svg"/><Relationship Id="rId3" Type="http://schemas.openxmlformats.org/officeDocument/2006/relationships/image" Target="../media/image13.svg"/><Relationship Id="rId21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jpeg"/><Relationship Id="rId22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7.png"/><Relationship Id="rId3" Type="http://schemas.openxmlformats.org/officeDocument/2006/relationships/image" Target="../media/image34.svg"/><Relationship Id="rId21" Type="http://schemas.openxmlformats.org/officeDocument/2006/relationships/image" Target="../media/image50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13.svg"/><Relationship Id="rId2" Type="http://schemas.openxmlformats.org/officeDocument/2006/relationships/image" Target="../media/image33.png"/><Relationship Id="rId16" Type="http://schemas.openxmlformats.org/officeDocument/2006/relationships/image" Target="../media/image1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15.svg"/><Relationship Id="rId10" Type="http://schemas.openxmlformats.org/officeDocument/2006/relationships/image" Target="../media/image41.png"/><Relationship Id="rId19" Type="http://schemas.openxmlformats.org/officeDocument/2006/relationships/image" Target="../media/image48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91681D9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DDA128-838A-FD4B-58F9-EA47B25ADCA4}"/>
              </a:ext>
            </a:extLst>
          </p:cNvPr>
          <p:cNvSpPr txBox="1"/>
          <p:nvPr/>
        </p:nvSpPr>
        <p:spPr>
          <a:xfrm>
            <a:off x="4130835" y="5780782"/>
            <a:ext cx="7664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y demolición de la estación de TransMilenio calle 26</a:t>
            </a:r>
            <a:endParaRPr lang="es-CO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4A2F69-F436-90F7-11E8-6B7A72F4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0" y="-271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1B4C3A-A091-6969-0F52-2F890D0AE80C}"/>
              </a:ext>
            </a:extLst>
          </p:cNvPr>
          <p:cNvSpPr txBox="1"/>
          <p:nvPr/>
        </p:nvSpPr>
        <p:spPr>
          <a:xfrm>
            <a:off x="4361451" y="5778680"/>
            <a:ext cx="77004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ea typeface="Calibri"/>
                <a:cs typeface="Calibri"/>
              </a:rPr>
              <a:t>¡EL Metro de Bogotá avanza!</a:t>
            </a:r>
          </a:p>
        </p:txBody>
      </p:sp>
    </p:spTree>
    <p:extLst>
      <p:ext uri="{BB962C8B-B14F-4D97-AF65-F5344CB8AC3E}">
        <p14:creationId xmlns:p14="http://schemas.microsoft.com/office/powerpoint/2010/main" val="185110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C1EA1EF-1CC1-C2F1-CA5F-D92C4831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4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618EFB-86BA-4DDE-E599-F14A14FA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25" y="0"/>
            <a:ext cx="12182475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2B9957-C815-9795-B602-42603ECA58D0}"/>
              </a:ext>
            </a:extLst>
          </p:cNvPr>
          <p:cNvSpPr txBox="1"/>
          <p:nvPr/>
        </p:nvSpPr>
        <p:spPr>
          <a:xfrm>
            <a:off x="1535503" y="2251665"/>
            <a:ext cx="8005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O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NDICIÓN DE CUENTAS LOCAL KENNEDY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1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50C7FAF-5D47-04F7-C41C-C954FD33A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0" y="205218"/>
            <a:ext cx="11689179" cy="6575165"/>
          </a:xfrm>
          <a:prstGeom prst="rect">
            <a:avLst/>
          </a:prstGeom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2CAF49A-D6C3-D0AA-ED17-EDD324B2F2E2}"/>
              </a:ext>
            </a:extLst>
          </p:cNvPr>
          <p:cNvCxnSpPr/>
          <p:nvPr/>
        </p:nvCxnSpPr>
        <p:spPr>
          <a:xfrm>
            <a:off x="31473" y="267141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E2B51DD-DD4F-F5F3-BFC2-CA1B8112E9A1}"/>
              </a:ext>
            </a:extLst>
          </p:cNvPr>
          <p:cNvSpPr/>
          <p:nvPr/>
        </p:nvSpPr>
        <p:spPr>
          <a:xfrm>
            <a:off x="2730957" y="47135"/>
            <a:ext cx="6730086" cy="4229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Red Metro nos une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91D2B3-AD88-1550-2779-6F5299CB7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811" y="777181"/>
            <a:ext cx="2641778" cy="14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1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FD2E23-4C37-47C3-B574-5E590E4A6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1"/>
          <a:stretch/>
        </p:blipFill>
        <p:spPr>
          <a:xfrm>
            <a:off x="33337" y="0"/>
            <a:ext cx="12192000" cy="5970494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12C33098-A3AB-4366-9FA3-820811E98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3576" y="1100137"/>
            <a:ext cx="290513" cy="29051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6860AF03-1BA0-4B3E-A379-60A495BAF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715" y="1100137"/>
            <a:ext cx="290513" cy="290513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BCF1F0E8-6255-4178-A32C-DFCDC4D23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7637" y="3469620"/>
            <a:ext cx="290513" cy="290513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8C22EB8B-017E-41EA-980B-C68376ABF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4551" y="5573780"/>
            <a:ext cx="290513" cy="290513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D0E52B19-257E-44B0-83A9-D05A620EB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907" y="5573780"/>
            <a:ext cx="290513" cy="290513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8480B873-4B27-437E-9B12-F7BD92CC9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5529" y="3986331"/>
            <a:ext cx="290513" cy="29051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3008C1CF-C767-4DA3-9938-864669522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615" y="2609935"/>
            <a:ext cx="290513" cy="29051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28E16DF-1A84-4E4A-BE24-5562CAF9BF6E}"/>
              </a:ext>
            </a:extLst>
          </p:cNvPr>
          <p:cNvSpPr/>
          <p:nvPr/>
        </p:nvSpPr>
        <p:spPr>
          <a:xfrm>
            <a:off x="3151870" y="403562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6DF8327-25D1-4882-B8D3-377F86A2F12E}"/>
              </a:ext>
            </a:extLst>
          </p:cNvPr>
          <p:cNvSpPr/>
          <p:nvPr/>
        </p:nvSpPr>
        <p:spPr>
          <a:xfrm>
            <a:off x="6104513" y="403562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F420115-C478-4CC1-BC7A-E52F948A8CFB}"/>
              </a:ext>
            </a:extLst>
          </p:cNvPr>
          <p:cNvSpPr/>
          <p:nvPr/>
        </p:nvSpPr>
        <p:spPr>
          <a:xfrm>
            <a:off x="8012423" y="2777721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C6AD510-42E2-4B75-A365-8BABAB6328E1}"/>
              </a:ext>
            </a:extLst>
          </p:cNvPr>
          <p:cNvSpPr/>
          <p:nvPr/>
        </p:nvSpPr>
        <p:spPr>
          <a:xfrm>
            <a:off x="6170350" y="4909725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37CEE9F-5150-4CF2-9912-C79C845D8D85}"/>
              </a:ext>
            </a:extLst>
          </p:cNvPr>
          <p:cNvSpPr/>
          <p:nvPr/>
        </p:nvSpPr>
        <p:spPr>
          <a:xfrm>
            <a:off x="2226099" y="4950336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B5DB21-BDCB-4754-93FA-0F2A811583FB}"/>
              </a:ext>
            </a:extLst>
          </p:cNvPr>
          <p:cNvSpPr/>
          <p:nvPr/>
        </p:nvSpPr>
        <p:spPr>
          <a:xfrm>
            <a:off x="971940" y="3022403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22BE634-A75D-4EB9-AF94-0414F52724A0}"/>
              </a:ext>
            </a:extLst>
          </p:cNvPr>
          <p:cNvSpPr/>
          <p:nvPr/>
        </p:nvSpPr>
        <p:spPr>
          <a:xfrm>
            <a:off x="1370222" y="1907212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ángulo 12">
            <a:hlinkClick r:id="" action="ppaction://noaction"/>
            <a:extLst>
              <a:ext uri="{FF2B5EF4-FFF2-40B4-BE49-F238E27FC236}">
                <a16:creationId xmlns:a16="http://schemas.microsoft.com/office/drawing/2014/main" id="{E3D9D9D8-997B-4A5E-8643-FC9E45D3A1BC}"/>
              </a:ext>
            </a:extLst>
          </p:cNvPr>
          <p:cNvSpPr/>
          <p:nvPr/>
        </p:nvSpPr>
        <p:spPr>
          <a:xfrm>
            <a:off x="3071814" y="323850"/>
            <a:ext cx="29622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hlinkClick r:id="" action="ppaction://noaction"/>
            <a:extLst>
              <a:ext uri="{FF2B5EF4-FFF2-40B4-BE49-F238E27FC236}">
                <a16:creationId xmlns:a16="http://schemas.microsoft.com/office/drawing/2014/main" id="{6344B8C0-3C65-43EC-82E8-E71D8306F030}"/>
              </a:ext>
            </a:extLst>
          </p:cNvPr>
          <p:cNvSpPr/>
          <p:nvPr/>
        </p:nvSpPr>
        <p:spPr>
          <a:xfrm>
            <a:off x="6129337" y="323850"/>
            <a:ext cx="29622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hlinkClick r:id="" action="ppaction://noaction"/>
            <a:extLst>
              <a:ext uri="{FF2B5EF4-FFF2-40B4-BE49-F238E27FC236}">
                <a16:creationId xmlns:a16="http://schemas.microsoft.com/office/drawing/2014/main" id="{4CC8A983-3D4E-4124-8048-BD2380717B29}"/>
              </a:ext>
            </a:extLst>
          </p:cNvPr>
          <p:cNvSpPr/>
          <p:nvPr/>
        </p:nvSpPr>
        <p:spPr>
          <a:xfrm>
            <a:off x="8012423" y="2731905"/>
            <a:ext cx="385572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hlinkClick r:id="" action="ppaction://noaction"/>
            <a:extLst>
              <a:ext uri="{FF2B5EF4-FFF2-40B4-BE49-F238E27FC236}">
                <a16:creationId xmlns:a16="http://schemas.microsoft.com/office/drawing/2014/main" id="{0B41AA7C-457D-470C-AEEB-A0856679C680}"/>
              </a:ext>
            </a:extLst>
          </p:cNvPr>
          <p:cNvSpPr/>
          <p:nvPr/>
        </p:nvSpPr>
        <p:spPr>
          <a:xfrm>
            <a:off x="6129337" y="4797493"/>
            <a:ext cx="385572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hlinkClick r:id="" action="ppaction://noaction"/>
            <a:extLst>
              <a:ext uri="{FF2B5EF4-FFF2-40B4-BE49-F238E27FC236}">
                <a16:creationId xmlns:a16="http://schemas.microsoft.com/office/drawing/2014/main" id="{FAB45BA1-DBEC-4A3B-9703-590A08D6BCC3}"/>
              </a:ext>
            </a:extLst>
          </p:cNvPr>
          <p:cNvSpPr/>
          <p:nvPr/>
        </p:nvSpPr>
        <p:spPr>
          <a:xfrm>
            <a:off x="2135498" y="4797493"/>
            <a:ext cx="385572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hlinkClick r:id="" action="ppaction://noaction"/>
            <a:extLst>
              <a:ext uri="{FF2B5EF4-FFF2-40B4-BE49-F238E27FC236}">
                <a16:creationId xmlns:a16="http://schemas.microsoft.com/office/drawing/2014/main" id="{EEC3181D-4F78-47DA-AD40-494690112292}"/>
              </a:ext>
            </a:extLst>
          </p:cNvPr>
          <p:cNvSpPr/>
          <p:nvPr/>
        </p:nvSpPr>
        <p:spPr>
          <a:xfrm>
            <a:off x="787153" y="3022402"/>
            <a:ext cx="2962276" cy="131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hlinkClick r:id="" action="ppaction://noaction"/>
            <a:extLst>
              <a:ext uri="{FF2B5EF4-FFF2-40B4-BE49-F238E27FC236}">
                <a16:creationId xmlns:a16="http://schemas.microsoft.com/office/drawing/2014/main" id="{E44F827F-0830-4AA3-9EDF-BA46BDBAFA16}"/>
              </a:ext>
            </a:extLst>
          </p:cNvPr>
          <p:cNvSpPr/>
          <p:nvPr/>
        </p:nvSpPr>
        <p:spPr>
          <a:xfrm>
            <a:off x="787153" y="1850370"/>
            <a:ext cx="2962276" cy="1021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5A4C83B-7654-4700-8C8B-8BF425693706}"/>
              </a:ext>
            </a:extLst>
          </p:cNvPr>
          <p:cNvSpPr/>
          <p:nvPr/>
        </p:nvSpPr>
        <p:spPr>
          <a:xfrm>
            <a:off x="4063361" y="1535201"/>
            <a:ext cx="3855727" cy="3044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9E41983-6137-6923-C08A-BCA4E93542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4" t="-341" r="3221"/>
          <a:stretch/>
        </p:blipFill>
        <p:spPr>
          <a:xfrm>
            <a:off x="4224856" y="1637354"/>
            <a:ext cx="3580262" cy="2791038"/>
          </a:xfrm>
          <a:prstGeom prst="round2SameRect">
            <a:avLst>
              <a:gd name="adj1" fmla="val 3357"/>
              <a:gd name="adj2" fmla="val 0"/>
            </a:avLst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1966C2AB-65E2-4868-B971-B48F0E0E8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7086" y="3947497"/>
            <a:ext cx="290513" cy="2905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E2DAF4-C2AD-4FA5-8F68-CF1F6645CC41}"/>
              </a:ext>
            </a:extLst>
          </p:cNvPr>
          <p:cNvSpPr txBox="1"/>
          <p:nvPr/>
        </p:nvSpPr>
        <p:spPr>
          <a:xfrm>
            <a:off x="9116436" y="285555"/>
            <a:ext cx="2659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PLMB</a:t>
            </a:r>
          </a:p>
          <a:p>
            <a:pPr marL="171450" indent="-171450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Disminuye emisión de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171 mil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de CO2 al año.</a:t>
            </a:r>
          </a:p>
          <a:p>
            <a:pPr marL="171450" indent="-171450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Evitará el consumo de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19 M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al año.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4">
            <a:extLst>
              <a:ext uri="{FF2B5EF4-FFF2-40B4-BE49-F238E27FC236}">
                <a16:creationId xmlns:a16="http://schemas.microsoft.com/office/drawing/2014/main" id="{1732891E-B531-4F2F-A759-756130B4C3CE}"/>
              </a:ext>
            </a:extLst>
          </p:cNvPr>
          <p:cNvSpPr/>
          <p:nvPr/>
        </p:nvSpPr>
        <p:spPr>
          <a:xfrm>
            <a:off x="6548583" y="832196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5" name="Gráfico 4">
            <a:extLst>
              <a:ext uri="{FF2B5EF4-FFF2-40B4-BE49-F238E27FC236}">
                <a16:creationId xmlns:a16="http://schemas.microsoft.com/office/drawing/2014/main" id="{CB097BC7-9F5A-4499-B341-2B0CE3D756E7}"/>
              </a:ext>
            </a:extLst>
          </p:cNvPr>
          <p:cNvSpPr/>
          <p:nvPr/>
        </p:nvSpPr>
        <p:spPr>
          <a:xfrm>
            <a:off x="6548583" y="1942861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6" name="Gráfico 4">
            <a:extLst>
              <a:ext uri="{FF2B5EF4-FFF2-40B4-BE49-F238E27FC236}">
                <a16:creationId xmlns:a16="http://schemas.microsoft.com/office/drawing/2014/main" id="{D3B2C588-0F01-47C4-B9DD-9DA2976A44A8}"/>
              </a:ext>
            </a:extLst>
          </p:cNvPr>
          <p:cNvSpPr/>
          <p:nvPr/>
        </p:nvSpPr>
        <p:spPr>
          <a:xfrm>
            <a:off x="9262983" y="1914286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7" name="Gráfico 4">
            <a:extLst>
              <a:ext uri="{FF2B5EF4-FFF2-40B4-BE49-F238E27FC236}">
                <a16:creationId xmlns:a16="http://schemas.microsoft.com/office/drawing/2014/main" id="{D6068401-DD32-4E83-8B9B-520A9457E8D0}"/>
              </a:ext>
            </a:extLst>
          </p:cNvPr>
          <p:cNvSpPr/>
          <p:nvPr/>
        </p:nvSpPr>
        <p:spPr>
          <a:xfrm>
            <a:off x="9282268" y="733008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8" name="Gráfico 4">
            <a:extLst>
              <a:ext uri="{FF2B5EF4-FFF2-40B4-BE49-F238E27FC236}">
                <a16:creationId xmlns:a16="http://schemas.microsoft.com/office/drawing/2014/main" id="{3472B741-8AC0-44BF-B92A-B178632CD114}"/>
              </a:ext>
            </a:extLst>
          </p:cNvPr>
          <p:cNvSpPr/>
          <p:nvPr/>
        </p:nvSpPr>
        <p:spPr>
          <a:xfrm>
            <a:off x="3642866" y="1965787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9" name="Gráfico 4">
            <a:extLst>
              <a:ext uri="{FF2B5EF4-FFF2-40B4-BE49-F238E27FC236}">
                <a16:creationId xmlns:a16="http://schemas.microsoft.com/office/drawing/2014/main" id="{45F9D1DA-DB34-4104-977F-70964EA96888}"/>
              </a:ext>
            </a:extLst>
          </p:cNvPr>
          <p:cNvSpPr/>
          <p:nvPr/>
        </p:nvSpPr>
        <p:spPr>
          <a:xfrm>
            <a:off x="3641323" y="838396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4FE9E92-4451-47F2-B6AE-F88C6368F2EA}"/>
              </a:ext>
            </a:extLst>
          </p:cNvPr>
          <p:cNvSpPr/>
          <p:nvPr/>
        </p:nvSpPr>
        <p:spPr>
          <a:xfrm>
            <a:off x="4754171" y="1008118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23,96 km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9D4C945-8788-4C92-AADD-3ED52297A867}"/>
              </a:ext>
            </a:extLst>
          </p:cNvPr>
          <p:cNvSpPr/>
          <p:nvPr/>
        </p:nvSpPr>
        <p:spPr>
          <a:xfrm>
            <a:off x="4754171" y="1471563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9D6F19C-04EC-4FAA-B19A-5E476BBE0544}"/>
              </a:ext>
            </a:extLst>
          </p:cNvPr>
          <p:cNvSpPr/>
          <p:nvPr/>
        </p:nvSpPr>
        <p:spPr>
          <a:xfrm>
            <a:off x="4739955" y="2136593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0CCB649-1851-4FE9-B51B-CA33BFB3277C}"/>
              </a:ext>
            </a:extLst>
          </p:cNvPr>
          <p:cNvSpPr/>
          <p:nvPr/>
        </p:nvSpPr>
        <p:spPr>
          <a:xfrm>
            <a:off x="4693891" y="2563780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Viaducto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D8BDB2B-8A75-496F-A570-F2504E5EF7BF}"/>
              </a:ext>
            </a:extLst>
          </p:cNvPr>
          <p:cNvSpPr/>
          <p:nvPr/>
        </p:nvSpPr>
        <p:spPr>
          <a:xfrm>
            <a:off x="7635187" y="1003108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64BC1A-07AE-46BC-BF4E-D71CE4BB7B26}"/>
              </a:ext>
            </a:extLst>
          </p:cNvPr>
          <p:cNvSpPr/>
          <p:nvPr/>
        </p:nvSpPr>
        <p:spPr>
          <a:xfrm>
            <a:off x="7609484" y="1464507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DD5D06D-8357-420A-91C7-DED056881803}"/>
              </a:ext>
            </a:extLst>
          </p:cNvPr>
          <p:cNvSpPr/>
          <p:nvPr/>
        </p:nvSpPr>
        <p:spPr>
          <a:xfrm>
            <a:off x="7653841" y="2087886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891AE7-2988-495B-826E-D4FBD1497D99}"/>
              </a:ext>
            </a:extLst>
          </p:cNvPr>
          <p:cNvSpPr/>
          <p:nvPr/>
        </p:nvSpPr>
        <p:spPr>
          <a:xfrm>
            <a:off x="7511296" y="2373955"/>
            <a:ext cx="1689855" cy="547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integradas con </a:t>
            </a:r>
            <a:r>
              <a:rPr lang="es-ES" sz="11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TransMilenio</a:t>
            </a:r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BFC79C3-0FC3-427F-A882-4B12DB38F0A0}"/>
              </a:ext>
            </a:extLst>
          </p:cNvPr>
          <p:cNvSpPr/>
          <p:nvPr/>
        </p:nvSpPr>
        <p:spPr>
          <a:xfrm>
            <a:off x="10368872" y="1006091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2E7A9C7-8773-4EBF-A475-4057E18F56E8}"/>
              </a:ext>
            </a:extLst>
          </p:cNvPr>
          <p:cNvSpPr/>
          <p:nvPr/>
        </p:nvSpPr>
        <p:spPr>
          <a:xfrm>
            <a:off x="10305266" y="2126196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D952E5E-A621-42D1-802B-7AFCE2CF8579}"/>
              </a:ext>
            </a:extLst>
          </p:cNvPr>
          <p:cNvSpPr/>
          <p:nvPr/>
        </p:nvSpPr>
        <p:spPr>
          <a:xfrm>
            <a:off x="10328323" y="2595229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Edificios de acceso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BC35CF-FEF9-48F4-9E88-D46EAFFF58F2}"/>
              </a:ext>
            </a:extLst>
          </p:cNvPr>
          <p:cNvSpPr/>
          <p:nvPr/>
        </p:nvSpPr>
        <p:spPr>
          <a:xfrm>
            <a:off x="10244221" y="1437071"/>
            <a:ext cx="1687001" cy="49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con edificios laterales de acceso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DBDFF87-D008-42B4-AC48-D63F9E19E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956" y="1046695"/>
            <a:ext cx="287335" cy="492574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9FAFF55D-89B1-4A0D-A012-3BF9B9110C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2655" y="2310679"/>
            <a:ext cx="511906" cy="21938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E56B57F6-B50A-44ED-9D08-E448B00EB8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8512" y="1003108"/>
            <a:ext cx="589316" cy="51029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00716620-EC5D-4712-A398-91775327DA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800000">
            <a:off x="6641811" y="2337914"/>
            <a:ext cx="720845" cy="119067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4D9E7C9F-173D-4971-83C0-762EFD8234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07080" y="924428"/>
            <a:ext cx="272106" cy="584639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40360EA0-38B0-4339-8F1D-9A540670B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28300" y="2122408"/>
            <a:ext cx="381514" cy="5035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28546A-F80F-46D1-90C3-3BDED685D47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4" t="2563" r="6293"/>
          <a:stretch/>
        </p:blipFill>
        <p:spPr>
          <a:xfrm>
            <a:off x="1" y="0"/>
            <a:ext cx="3388718" cy="5943468"/>
          </a:xfrm>
          <a:prstGeom prst="rect">
            <a:avLst/>
          </a:prstGeom>
        </p:spPr>
      </p:pic>
      <p:sp>
        <p:nvSpPr>
          <p:cNvPr id="29" name="Gráfico 4">
            <a:extLst>
              <a:ext uri="{FF2B5EF4-FFF2-40B4-BE49-F238E27FC236}">
                <a16:creationId xmlns:a16="http://schemas.microsoft.com/office/drawing/2014/main" id="{87EE9C20-59F6-44EF-9628-CA7411AAC2F8}"/>
              </a:ext>
            </a:extLst>
          </p:cNvPr>
          <p:cNvSpPr/>
          <p:nvPr/>
        </p:nvSpPr>
        <p:spPr>
          <a:xfrm>
            <a:off x="3730730" y="4845260"/>
            <a:ext cx="811977" cy="81197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92D050"/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30" name="Gráfico 4">
            <a:extLst>
              <a:ext uri="{FF2B5EF4-FFF2-40B4-BE49-F238E27FC236}">
                <a16:creationId xmlns:a16="http://schemas.microsoft.com/office/drawing/2014/main" id="{9971B72C-A6D5-46E2-8D8F-807F23A34241}"/>
              </a:ext>
            </a:extLst>
          </p:cNvPr>
          <p:cNvSpPr/>
          <p:nvPr/>
        </p:nvSpPr>
        <p:spPr>
          <a:xfrm>
            <a:off x="3699101" y="3825015"/>
            <a:ext cx="811977" cy="81197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92D050"/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A53BC76-4643-4DB1-8BEB-765BCACC7460}"/>
              </a:ext>
            </a:extLst>
          </p:cNvPr>
          <p:cNvSpPr/>
          <p:nvPr/>
        </p:nvSpPr>
        <p:spPr>
          <a:xfrm>
            <a:off x="4695031" y="3982455"/>
            <a:ext cx="1685351" cy="3174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54F1DE6-B4AA-4B76-AE63-459293899F73}"/>
              </a:ext>
            </a:extLst>
          </p:cNvPr>
          <p:cNvSpPr/>
          <p:nvPr/>
        </p:nvSpPr>
        <p:spPr>
          <a:xfrm>
            <a:off x="4884660" y="4397209"/>
            <a:ext cx="1336572" cy="10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Ciclorrutas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5B6CADB-D235-4308-9E3E-3008CF81E274}"/>
              </a:ext>
            </a:extLst>
          </p:cNvPr>
          <p:cNvSpPr/>
          <p:nvPr/>
        </p:nvSpPr>
        <p:spPr>
          <a:xfrm>
            <a:off x="4712556" y="5003669"/>
            <a:ext cx="1685351" cy="3174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9,750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B223A94-2D31-44B8-8815-DB8274DA03B2}"/>
              </a:ext>
            </a:extLst>
          </p:cNvPr>
          <p:cNvSpPr/>
          <p:nvPr/>
        </p:nvSpPr>
        <p:spPr>
          <a:xfrm>
            <a:off x="4671332" y="5385975"/>
            <a:ext cx="1660087" cy="31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 de </a:t>
            </a:r>
            <a:r>
              <a:rPr lang="es-ES" sz="105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cicloparqueaderos</a:t>
            </a:r>
            <a:endParaRPr lang="es-ES" sz="105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07BAF2BB-A1A0-4428-B1A0-C00B7474708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7799" y="4044158"/>
            <a:ext cx="541417" cy="363185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F5BE0386-4762-46A4-9707-1230E73644A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79594" y="5068846"/>
            <a:ext cx="511484" cy="347878"/>
          </a:xfrm>
          <a:prstGeom prst="rect">
            <a:avLst/>
          </a:prstGeom>
        </p:spPr>
      </p:pic>
      <p:sp>
        <p:nvSpPr>
          <p:cNvPr id="39" name="Gráfico 4">
            <a:extLst>
              <a:ext uri="{FF2B5EF4-FFF2-40B4-BE49-F238E27FC236}">
                <a16:creationId xmlns:a16="http://schemas.microsoft.com/office/drawing/2014/main" id="{99034505-177A-4C4C-AF3C-C60C2F1B2311}"/>
              </a:ext>
            </a:extLst>
          </p:cNvPr>
          <p:cNvSpPr/>
          <p:nvPr/>
        </p:nvSpPr>
        <p:spPr>
          <a:xfrm>
            <a:off x="7439697" y="5056535"/>
            <a:ext cx="818313" cy="818313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chemeClr val="accent4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40" name="Gráfico 4">
            <a:extLst>
              <a:ext uri="{FF2B5EF4-FFF2-40B4-BE49-F238E27FC236}">
                <a16:creationId xmlns:a16="http://schemas.microsoft.com/office/drawing/2014/main" id="{02E6D50F-5BB0-429E-9C05-7E57BC087039}"/>
              </a:ext>
            </a:extLst>
          </p:cNvPr>
          <p:cNvSpPr/>
          <p:nvPr/>
        </p:nvSpPr>
        <p:spPr>
          <a:xfrm>
            <a:off x="7410031" y="3779387"/>
            <a:ext cx="818313" cy="818313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chemeClr val="accent4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9DF9165D-87A3-4751-89AB-4B90EF7178DB}"/>
              </a:ext>
            </a:extLst>
          </p:cNvPr>
          <p:cNvSpPr/>
          <p:nvPr/>
        </p:nvSpPr>
        <p:spPr>
          <a:xfrm>
            <a:off x="8413732" y="3938055"/>
            <a:ext cx="1698501" cy="31991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1’348.106 m2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C8D8C48-16BE-4E1F-8D58-A051206C2A13}"/>
              </a:ext>
            </a:extLst>
          </p:cNvPr>
          <p:cNvSpPr/>
          <p:nvPr/>
        </p:nvSpPr>
        <p:spPr>
          <a:xfrm>
            <a:off x="8413732" y="4348545"/>
            <a:ext cx="3532770" cy="523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público renovado. </a:t>
            </a:r>
          </a:p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áreas incluyen andenes, separadores, parques, ciclorrutas, vías, vías de </a:t>
            </a:r>
            <a:r>
              <a:rPr lang="es-ES" sz="105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TransMilenio</a:t>
            </a:r>
            <a:endParaRPr lang="es-ES" sz="105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4C62D616-2599-45FC-AD07-31C5BE3C2377}"/>
              </a:ext>
            </a:extLst>
          </p:cNvPr>
          <p:cNvSpPr/>
          <p:nvPr/>
        </p:nvSpPr>
        <p:spPr>
          <a:xfrm>
            <a:off x="8429185" y="5150826"/>
            <a:ext cx="1779741" cy="31991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94.856 m2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0B05202-2F43-4529-A7D1-72D06B8201B1}"/>
              </a:ext>
            </a:extLst>
          </p:cNvPr>
          <p:cNvSpPr/>
          <p:nvPr/>
        </p:nvSpPr>
        <p:spPr>
          <a:xfrm>
            <a:off x="8473273" y="5633388"/>
            <a:ext cx="3010894" cy="319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público generado.</a:t>
            </a:r>
          </a:p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estaciones y bienes fiscales en todo el proyecto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E77B0255-B749-4BD3-A41E-3F9DEC4A7F2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31982" y="4011247"/>
            <a:ext cx="382673" cy="382671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D6C8E478-BBBD-4ACC-BDF9-BB3B0CA9A7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636101" y="5255387"/>
            <a:ext cx="422720" cy="407623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5D4BB553-815A-497B-82A2-FCC83CDBEB4B}"/>
              </a:ext>
            </a:extLst>
          </p:cNvPr>
          <p:cNvSpPr txBox="1"/>
          <p:nvPr/>
        </p:nvSpPr>
        <p:spPr>
          <a:xfrm>
            <a:off x="3716889" y="3324323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Arial" panose="020B0604020202020204" pitchFamily="34" charset="0"/>
              </a:rPr>
              <a:t>Integración con la bicicleta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23B7F00-78A7-4279-A275-962D17A5003F}"/>
              </a:ext>
            </a:extLst>
          </p:cNvPr>
          <p:cNvSpPr txBox="1"/>
          <p:nvPr/>
        </p:nvSpPr>
        <p:spPr>
          <a:xfrm>
            <a:off x="7874392" y="3324323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Nuevo espacio público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95337DA-86BF-4A27-A095-F865023E46CE}"/>
              </a:ext>
            </a:extLst>
          </p:cNvPr>
          <p:cNvCxnSpPr/>
          <p:nvPr/>
        </p:nvCxnSpPr>
        <p:spPr>
          <a:xfrm>
            <a:off x="0" y="411498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835079A4-A0E2-4E43-87FF-9704D0ED2232}"/>
              </a:ext>
            </a:extLst>
          </p:cNvPr>
          <p:cNvSpPr/>
          <p:nvPr/>
        </p:nvSpPr>
        <p:spPr>
          <a:xfrm>
            <a:off x="3659152" y="200043"/>
            <a:ext cx="6730086" cy="4229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Línea 1 Metro de Bogotá -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16500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ráfico 4">
            <a:extLst>
              <a:ext uri="{FF2B5EF4-FFF2-40B4-BE49-F238E27FC236}">
                <a16:creationId xmlns:a16="http://schemas.microsoft.com/office/drawing/2014/main" id="{BC3909E0-9E69-47A6-B19B-208833D0CEDF}"/>
              </a:ext>
            </a:extLst>
          </p:cNvPr>
          <p:cNvSpPr/>
          <p:nvPr/>
        </p:nvSpPr>
        <p:spPr>
          <a:xfrm>
            <a:off x="1134409" y="2225982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54" name="Gráfico 4">
            <a:extLst>
              <a:ext uri="{FF2B5EF4-FFF2-40B4-BE49-F238E27FC236}">
                <a16:creationId xmlns:a16="http://schemas.microsoft.com/office/drawing/2014/main" id="{64EAC3E3-5DE3-4059-A085-41CC6431F48A}"/>
              </a:ext>
            </a:extLst>
          </p:cNvPr>
          <p:cNvSpPr/>
          <p:nvPr/>
        </p:nvSpPr>
        <p:spPr>
          <a:xfrm>
            <a:off x="1134409" y="1050839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275F0B9-70C1-4106-ACBE-6AE986B63650}"/>
              </a:ext>
            </a:extLst>
          </p:cNvPr>
          <p:cNvSpPr/>
          <p:nvPr/>
        </p:nvSpPr>
        <p:spPr>
          <a:xfrm>
            <a:off x="2293422" y="1228465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082AB49-53AC-4AD0-92A6-218ADA0599C7}"/>
              </a:ext>
            </a:extLst>
          </p:cNvPr>
          <p:cNvSpPr/>
          <p:nvPr/>
        </p:nvSpPr>
        <p:spPr>
          <a:xfrm>
            <a:off x="2323487" y="2373039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9C828E2-BC80-4881-9400-DD50CF3FBE37}"/>
              </a:ext>
            </a:extLst>
          </p:cNvPr>
          <p:cNvSpPr/>
          <p:nvPr/>
        </p:nvSpPr>
        <p:spPr>
          <a:xfrm>
            <a:off x="2270520" y="2860191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4DD327E-0393-49C0-9974-3B8912E61F60}"/>
              </a:ext>
            </a:extLst>
          </p:cNvPr>
          <p:cNvSpPr/>
          <p:nvPr/>
        </p:nvSpPr>
        <p:spPr>
          <a:xfrm>
            <a:off x="2260357" y="1774785"/>
            <a:ext cx="1839875" cy="2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convencionales 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AA436B75-D705-488E-95C0-160B6471AA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569" y="1433894"/>
            <a:ext cx="807622" cy="223468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88D9ACBF-3F9E-4AA8-A4E0-C5EBF9B47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1820" y="2440538"/>
            <a:ext cx="420821" cy="560465"/>
          </a:xfrm>
          <a:prstGeom prst="rect">
            <a:avLst/>
          </a:prstGeom>
        </p:spPr>
      </p:pic>
      <p:sp>
        <p:nvSpPr>
          <p:cNvPr id="65" name="Gráfico 4">
            <a:extLst>
              <a:ext uri="{FF2B5EF4-FFF2-40B4-BE49-F238E27FC236}">
                <a16:creationId xmlns:a16="http://schemas.microsoft.com/office/drawing/2014/main" id="{F8F9F93F-DCE4-434F-B0FC-19B85719ACB7}"/>
              </a:ext>
            </a:extLst>
          </p:cNvPr>
          <p:cNvSpPr/>
          <p:nvPr/>
        </p:nvSpPr>
        <p:spPr>
          <a:xfrm>
            <a:off x="1134409" y="3443943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0E091D8F-E094-497A-97AC-1ADD5678063B}"/>
              </a:ext>
            </a:extLst>
          </p:cNvPr>
          <p:cNvSpPr/>
          <p:nvPr/>
        </p:nvSpPr>
        <p:spPr>
          <a:xfrm>
            <a:off x="2217026" y="3621570"/>
            <a:ext cx="1819876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2,92 millones 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32E6054-6389-4D27-850C-51CF11167D54}"/>
              </a:ext>
            </a:extLst>
          </p:cNvPr>
          <p:cNvSpPr/>
          <p:nvPr/>
        </p:nvSpPr>
        <p:spPr>
          <a:xfrm>
            <a:off x="2176802" y="4332434"/>
            <a:ext cx="1839875" cy="10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beneficiados con el proyecto</a:t>
            </a:r>
          </a:p>
        </p:txBody>
      </p:sp>
      <p:sp>
        <p:nvSpPr>
          <p:cNvPr id="81" name="Gráfico 4">
            <a:extLst>
              <a:ext uri="{FF2B5EF4-FFF2-40B4-BE49-F238E27FC236}">
                <a16:creationId xmlns:a16="http://schemas.microsoft.com/office/drawing/2014/main" id="{C9962CED-4756-4281-802A-1A8011CF0FA1}"/>
              </a:ext>
            </a:extLst>
          </p:cNvPr>
          <p:cNvSpPr/>
          <p:nvPr/>
        </p:nvSpPr>
        <p:spPr>
          <a:xfrm>
            <a:off x="1134409" y="4969147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CDC4DDFF-3D92-4797-847D-5BBD4782AB09}"/>
              </a:ext>
            </a:extLst>
          </p:cNvPr>
          <p:cNvSpPr/>
          <p:nvPr/>
        </p:nvSpPr>
        <p:spPr>
          <a:xfrm>
            <a:off x="2225000" y="5146773"/>
            <a:ext cx="1642906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B4BF14CD-394F-4311-9820-5F159FF9EFE6}"/>
              </a:ext>
            </a:extLst>
          </p:cNvPr>
          <p:cNvSpPr/>
          <p:nvPr/>
        </p:nvSpPr>
        <p:spPr>
          <a:xfrm>
            <a:off x="2197031" y="5596563"/>
            <a:ext cx="1899997" cy="42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Pertenecen a</a:t>
            </a:r>
          </a:p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estratos 1,2 y 3</a:t>
            </a:r>
          </a:p>
        </p:txBody>
      </p:sp>
      <p:sp>
        <p:nvSpPr>
          <p:cNvPr id="88" name="Gráfico 4">
            <a:extLst>
              <a:ext uri="{FF2B5EF4-FFF2-40B4-BE49-F238E27FC236}">
                <a16:creationId xmlns:a16="http://schemas.microsoft.com/office/drawing/2014/main" id="{A61D8C38-D19F-4DD2-B945-30DE94232338}"/>
              </a:ext>
            </a:extLst>
          </p:cNvPr>
          <p:cNvSpPr/>
          <p:nvPr/>
        </p:nvSpPr>
        <p:spPr>
          <a:xfrm>
            <a:off x="7618887" y="3427281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110CF710-5F94-4DF9-A031-6F7A7944AE42}"/>
              </a:ext>
            </a:extLst>
          </p:cNvPr>
          <p:cNvSpPr/>
          <p:nvPr/>
        </p:nvSpPr>
        <p:spPr>
          <a:xfrm>
            <a:off x="8681506" y="3548907"/>
            <a:ext cx="1839875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localidades 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1CF8220E-4E2B-4933-9694-B3BA8FD83A4D}"/>
              </a:ext>
            </a:extLst>
          </p:cNvPr>
          <p:cNvSpPr/>
          <p:nvPr/>
        </p:nvSpPr>
        <p:spPr>
          <a:xfrm>
            <a:off x="8671163" y="3965625"/>
            <a:ext cx="2399254" cy="82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Bosa, Kennedy, Puente</a:t>
            </a:r>
          </a:p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Aranda, Antonio Nariño, Santa Fe, Mártires, Teusaquillo, Chapinero y Barrios Unidos</a:t>
            </a:r>
          </a:p>
        </p:txBody>
      </p:sp>
      <p:sp>
        <p:nvSpPr>
          <p:cNvPr id="92" name="Gráfico 4">
            <a:extLst>
              <a:ext uri="{FF2B5EF4-FFF2-40B4-BE49-F238E27FC236}">
                <a16:creationId xmlns:a16="http://schemas.microsoft.com/office/drawing/2014/main" id="{6875A5AA-EF93-41D9-9DE8-629793803DB2}"/>
              </a:ext>
            </a:extLst>
          </p:cNvPr>
          <p:cNvSpPr/>
          <p:nvPr/>
        </p:nvSpPr>
        <p:spPr>
          <a:xfrm>
            <a:off x="7618887" y="5023498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067ED9FD-DCC7-4CA0-A8F0-A96CB1B96A85}"/>
              </a:ext>
            </a:extLst>
          </p:cNvPr>
          <p:cNvSpPr/>
          <p:nvPr/>
        </p:nvSpPr>
        <p:spPr>
          <a:xfrm>
            <a:off x="8709478" y="5201123"/>
            <a:ext cx="1801560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minutos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6484438A-DE1D-46CC-8FB4-9F87F8EA2D8F}"/>
              </a:ext>
            </a:extLst>
          </p:cNvPr>
          <p:cNvSpPr/>
          <p:nvPr/>
        </p:nvSpPr>
        <p:spPr>
          <a:xfrm>
            <a:off x="8709478" y="5580111"/>
            <a:ext cx="2097891" cy="438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viaje entre portal Américas y calle 72</a:t>
            </a:r>
          </a:p>
        </p:txBody>
      </p:sp>
      <p:pic>
        <p:nvPicPr>
          <p:cNvPr id="96" name="Gráfico 95">
            <a:extLst>
              <a:ext uri="{FF2B5EF4-FFF2-40B4-BE49-F238E27FC236}">
                <a16:creationId xmlns:a16="http://schemas.microsoft.com/office/drawing/2014/main" id="{309CA85C-0437-47C0-BC53-99A84DE0D7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479" y="3731687"/>
            <a:ext cx="491097" cy="352539"/>
          </a:xfrm>
          <a:prstGeom prst="rect">
            <a:avLst/>
          </a:prstGeom>
        </p:spPr>
      </p:pic>
      <p:pic>
        <p:nvPicPr>
          <p:cNvPr id="97" name="Gráfico 96">
            <a:extLst>
              <a:ext uri="{FF2B5EF4-FFF2-40B4-BE49-F238E27FC236}">
                <a16:creationId xmlns:a16="http://schemas.microsoft.com/office/drawing/2014/main" id="{8B0A9D8D-6BDA-4FE8-A1A1-F10252E33C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5627" y="5188249"/>
            <a:ext cx="505590" cy="503591"/>
          </a:xfrm>
          <a:prstGeom prst="rect">
            <a:avLst/>
          </a:prstGeom>
        </p:spPr>
      </p:pic>
      <p:pic>
        <p:nvPicPr>
          <p:cNvPr id="98" name="Gráfico 97">
            <a:extLst>
              <a:ext uri="{FF2B5EF4-FFF2-40B4-BE49-F238E27FC236}">
                <a16:creationId xmlns:a16="http://schemas.microsoft.com/office/drawing/2014/main" id="{7AE9C865-80CF-4547-8F9A-4DF85E3E873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6963" y="3701663"/>
            <a:ext cx="641082" cy="415349"/>
          </a:xfrm>
          <a:prstGeom prst="rect">
            <a:avLst/>
          </a:prstGeom>
        </p:spPr>
      </p:pic>
      <p:pic>
        <p:nvPicPr>
          <p:cNvPr id="99" name="Gráfico 98">
            <a:extLst>
              <a:ext uri="{FF2B5EF4-FFF2-40B4-BE49-F238E27FC236}">
                <a16:creationId xmlns:a16="http://schemas.microsoft.com/office/drawing/2014/main" id="{D3E8AEDD-C7DB-417C-B46F-B6A32BB6D22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30105" y="5222309"/>
            <a:ext cx="527758" cy="484714"/>
          </a:xfrm>
          <a:prstGeom prst="rect">
            <a:avLst/>
          </a:prstGeom>
        </p:spPr>
      </p:pic>
      <p:sp>
        <p:nvSpPr>
          <p:cNvPr id="124" name="Gráfico 4">
            <a:extLst>
              <a:ext uri="{FF2B5EF4-FFF2-40B4-BE49-F238E27FC236}">
                <a16:creationId xmlns:a16="http://schemas.microsoft.com/office/drawing/2014/main" id="{82DF1043-6E17-4654-B9EE-626F5790CD36}"/>
              </a:ext>
            </a:extLst>
          </p:cNvPr>
          <p:cNvSpPr/>
          <p:nvPr/>
        </p:nvSpPr>
        <p:spPr>
          <a:xfrm>
            <a:off x="4582714" y="3435786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5" name="Gráfico 4">
            <a:extLst>
              <a:ext uri="{FF2B5EF4-FFF2-40B4-BE49-F238E27FC236}">
                <a16:creationId xmlns:a16="http://schemas.microsoft.com/office/drawing/2014/main" id="{609F1BB5-52D1-4F1C-9FFB-9E0C46E4C783}"/>
              </a:ext>
            </a:extLst>
          </p:cNvPr>
          <p:cNvSpPr/>
          <p:nvPr/>
        </p:nvSpPr>
        <p:spPr>
          <a:xfrm>
            <a:off x="4582714" y="4961495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6" name="Gráfico 4">
            <a:extLst>
              <a:ext uri="{FF2B5EF4-FFF2-40B4-BE49-F238E27FC236}">
                <a16:creationId xmlns:a16="http://schemas.microsoft.com/office/drawing/2014/main" id="{45BB4B3C-A910-4EAC-9FD0-D7132D75E413}"/>
              </a:ext>
            </a:extLst>
          </p:cNvPr>
          <p:cNvSpPr/>
          <p:nvPr/>
        </p:nvSpPr>
        <p:spPr>
          <a:xfrm>
            <a:off x="7605069" y="2247154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7" name="Gráfico 4">
            <a:extLst>
              <a:ext uri="{FF2B5EF4-FFF2-40B4-BE49-F238E27FC236}">
                <a16:creationId xmlns:a16="http://schemas.microsoft.com/office/drawing/2014/main" id="{ECDBA105-4658-4CE0-98DF-47AF4301260A}"/>
              </a:ext>
            </a:extLst>
          </p:cNvPr>
          <p:cNvSpPr/>
          <p:nvPr/>
        </p:nvSpPr>
        <p:spPr>
          <a:xfrm>
            <a:off x="7566023" y="1051133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8" name="Gráfico 4">
            <a:extLst>
              <a:ext uri="{FF2B5EF4-FFF2-40B4-BE49-F238E27FC236}">
                <a16:creationId xmlns:a16="http://schemas.microsoft.com/office/drawing/2014/main" id="{05B84136-3E4D-4C4F-B19D-4E5AF2470E64}"/>
              </a:ext>
            </a:extLst>
          </p:cNvPr>
          <p:cNvSpPr/>
          <p:nvPr/>
        </p:nvSpPr>
        <p:spPr>
          <a:xfrm>
            <a:off x="4571990" y="2190703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9" name="Gráfico 4">
            <a:extLst>
              <a:ext uri="{FF2B5EF4-FFF2-40B4-BE49-F238E27FC236}">
                <a16:creationId xmlns:a16="http://schemas.microsoft.com/office/drawing/2014/main" id="{01CC1AB3-A170-408C-BBB1-9266FD61BF7A}"/>
              </a:ext>
            </a:extLst>
          </p:cNvPr>
          <p:cNvSpPr/>
          <p:nvPr/>
        </p:nvSpPr>
        <p:spPr>
          <a:xfrm>
            <a:off x="4570411" y="1037558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30" name="Rectángulo: esquinas redondeadas 129">
            <a:extLst>
              <a:ext uri="{FF2B5EF4-FFF2-40B4-BE49-F238E27FC236}">
                <a16:creationId xmlns:a16="http://schemas.microsoft.com/office/drawing/2014/main" id="{AB84AF70-3ECA-45D2-B50E-A3FAEB7244F0}"/>
              </a:ext>
            </a:extLst>
          </p:cNvPr>
          <p:cNvSpPr/>
          <p:nvPr/>
        </p:nvSpPr>
        <p:spPr>
          <a:xfrm>
            <a:off x="5708682" y="1217498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1.050.000</a:t>
            </a:r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2F54F54-785C-4444-95F4-BC988D84CC79}"/>
              </a:ext>
            </a:extLst>
          </p:cNvPr>
          <p:cNvSpPr/>
          <p:nvPr/>
        </p:nvSpPr>
        <p:spPr>
          <a:xfrm>
            <a:off x="5697714" y="1757339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pasajeros día </a:t>
            </a:r>
          </a:p>
        </p:txBody>
      </p:sp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id="{6C8CB051-BED0-405A-89D5-E08A6E4BE2FD}"/>
              </a:ext>
            </a:extLst>
          </p:cNvPr>
          <p:cNvSpPr/>
          <p:nvPr/>
        </p:nvSpPr>
        <p:spPr>
          <a:xfrm>
            <a:off x="5694141" y="2371753"/>
            <a:ext cx="1542140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72.000 </a:t>
            </a:r>
            <a:r>
              <a:rPr lang="es-CO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endParaRPr lang="es-CO" sz="16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661D78FB-D009-4655-AC64-307F9E34472E}"/>
              </a:ext>
            </a:extLst>
          </p:cNvPr>
          <p:cNvSpPr/>
          <p:nvPr/>
        </p:nvSpPr>
        <p:spPr>
          <a:xfrm>
            <a:off x="5681443" y="2952167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Capacidad máxima hora / sentido</a:t>
            </a:r>
          </a:p>
        </p:txBody>
      </p:sp>
      <p:sp>
        <p:nvSpPr>
          <p:cNvPr id="134" name="Rectángulo: esquinas redondeadas 133">
            <a:extLst>
              <a:ext uri="{FF2B5EF4-FFF2-40B4-BE49-F238E27FC236}">
                <a16:creationId xmlns:a16="http://schemas.microsoft.com/office/drawing/2014/main" id="{389B0507-F29E-4709-85FA-146B5D764276}"/>
              </a:ext>
            </a:extLst>
          </p:cNvPr>
          <p:cNvSpPr/>
          <p:nvPr/>
        </p:nvSpPr>
        <p:spPr>
          <a:xfrm>
            <a:off x="5694141" y="3508769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s-CO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endParaRPr lang="es-CO" sz="16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EBDB83E0-BC6B-488A-A4AA-5C5383BA4ECE}"/>
              </a:ext>
            </a:extLst>
          </p:cNvPr>
          <p:cNvSpPr/>
          <p:nvPr/>
        </p:nvSpPr>
        <p:spPr>
          <a:xfrm>
            <a:off x="5697714" y="4101357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Intervalo mínimo en hora pico</a:t>
            </a:r>
          </a:p>
        </p:txBody>
      </p:sp>
      <p:sp>
        <p:nvSpPr>
          <p:cNvPr id="136" name="Rectángulo: esquinas redondeadas 135">
            <a:extLst>
              <a:ext uri="{FF2B5EF4-FFF2-40B4-BE49-F238E27FC236}">
                <a16:creationId xmlns:a16="http://schemas.microsoft.com/office/drawing/2014/main" id="{2916D547-3712-4146-9BE6-DBDBCCC7DB8D}"/>
              </a:ext>
            </a:extLst>
          </p:cNvPr>
          <p:cNvSpPr/>
          <p:nvPr/>
        </p:nvSpPr>
        <p:spPr>
          <a:xfrm>
            <a:off x="5713222" y="5136673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km/h</a:t>
            </a:r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2D3AB2D4-3F6D-4653-B015-A57DB6CCD932}"/>
              </a:ext>
            </a:extLst>
          </p:cNvPr>
          <p:cNvSpPr/>
          <p:nvPr/>
        </p:nvSpPr>
        <p:spPr>
          <a:xfrm>
            <a:off x="5687947" y="5563929"/>
            <a:ext cx="1728459" cy="56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 máxima de operación </a:t>
            </a:r>
          </a:p>
        </p:txBody>
      </p:sp>
      <p:sp>
        <p:nvSpPr>
          <p:cNvPr id="138" name="Rectángulo: esquinas redondeadas 137">
            <a:extLst>
              <a:ext uri="{FF2B5EF4-FFF2-40B4-BE49-F238E27FC236}">
                <a16:creationId xmlns:a16="http://schemas.microsoft.com/office/drawing/2014/main" id="{F86DC799-D28F-4111-A4C9-87462E9D47F3}"/>
              </a:ext>
            </a:extLst>
          </p:cNvPr>
          <p:cNvSpPr/>
          <p:nvPr/>
        </p:nvSpPr>
        <p:spPr>
          <a:xfrm>
            <a:off x="8677450" y="1152340"/>
            <a:ext cx="1833588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km/h</a:t>
            </a:r>
          </a:p>
        </p:txBody>
      </p:sp>
      <p:sp>
        <p:nvSpPr>
          <p:cNvPr id="139" name="Rectángulo: esquinas redondeadas 138">
            <a:extLst>
              <a:ext uri="{FF2B5EF4-FFF2-40B4-BE49-F238E27FC236}">
                <a16:creationId xmlns:a16="http://schemas.microsoft.com/office/drawing/2014/main" id="{791E25E4-A922-4B85-9B8B-6DB3095CC9D9}"/>
              </a:ext>
            </a:extLst>
          </p:cNvPr>
          <p:cNvSpPr/>
          <p:nvPr/>
        </p:nvSpPr>
        <p:spPr>
          <a:xfrm>
            <a:off x="8671163" y="2362071"/>
            <a:ext cx="1839875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57B10342-A2DC-4713-A7D5-6AD4606F7DFF}"/>
              </a:ext>
            </a:extLst>
          </p:cNvPr>
          <p:cNvSpPr/>
          <p:nvPr/>
        </p:nvSpPr>
        <p:spPr>
          <a:xfrm>
            <a:off x="8687345" y="2876283"/>
            <a:ext cx="1626569" cy="218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Trenes al inicio de operación </a:t>
            </a: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B90BE8E6-FBA7-4C3F-9742-7DDD1B9B6ACB}"/>
              </a:ext>
            </a:extLst>
          </p:cNvPr>
          <p:cNvSpPr/>
          <p:nvPr/>
        </p:nvSpPr>
        <p:spPr>
          <a:xfrm>
            <a:off x="8694338" y="1564778"/>
            <a:ext cx="1725540" cy="657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 comercial</a:t>
            </a:r>
          </a:p>
        </p:txBody>
      </p:sp>
      <p:pic>
        <p:nvPicPr>
          <p:cNvPr id="152" name="Gráfico 151">
            <a:extLst>
              <a:ext uri="{FF2B5EF4-FFF2-40B4-BE49-F238E27FC236}">
                <a16:creationId xmlns:a16="http://schemas.microsoft.com/office/drawing/2014/main" id="{34452693-4465-43E4-B8CA-E9F713ADE02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7155" y="1314669"/>
            <a:ext cx="497695" cy="361799"/>
          </a:xfrm>
          <a:prstGeom prst="rect">
            <a:avLst/>
          </a:prstGeom>
        </p:spPr>
      </p:pic>
      <p:pic>
        <p:nvPicPr>
          <p:cNvPr id="153" name="Gráfico 152">
            <a:extLst>
              <a:ext uri="{FF2B5EF4-FFF2-40B4-BE49-F238E27FC236}">
                <a16:creationId xmlns:a16="http://schemas.microsoft.com/office/drawing/2014/main" id="{0CDFE038-4279-4933-A807-1CF3A24FDE9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346218">
            <a:off x="4898176" y="2421171"/>
            <a:ext cx="290794" cy="498503"/>
          </a:xfrm>
          <a:prstGeom prst="rect">
            <a:avLst/>
          </a:prstGeom>
        </p:spPr>
      </p:pic>
      <p:pic>
        <p:nvPicPr>
          <p:cNvPr id="154" name="Gráfico 153">
            <a:extLst>
              <a:ext uri="{FF2B5EF4-FFF2-40B4-BE49-F238E27FC236}">
                <a16:creationId xmlns:a16="http://schemas.microsoft.com/office/drawing/2014/main" id="{AED35BBF-E129-4E41-9E52-F487D5FD68B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14809" y="3692059"/>
            <a:ext cx="433860" cy="398473"/>
          </a:xfrm>
          <a:prstGeom prst="rect">
            <a:avLst/>
          </a:prstGeom>
        </p:spPr>
      </p:pic>
      <p:pic>
        <p:nvPicPr>
          <p:cNvPr id="155" name="Gráfico 154">
            <a:extLst>
              <a:ext uri="{FF2B5EF4-FFF2-40B4-BE49-F238E27FC236}">
                <a16:creationId xmlns:a16="http://schemas.microsoft.com/office/drawing/2014/main" id="{AE4ED62B-94F4-4F83-A7F4-B7047B6D305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30025" y="5184677"/>
            <a:ext cx="457796" cy="457796"/>
          </a:xfrm>
          <a:prstGeom prst="rect">
            <a:avLst/>
          </a:prstGeom>
        </p:spPr>
      </p:pic>
      <p:pic>
        <p:nvPicPr>
          <p:cNvPr id="156" name="Gráfico 155">
            <a:extLst>
              <a:ext uri="{FF2B5EF4-FFF2-40B4-BE49-F238E27FC236}">
                <a16:creationId xmlns:a16="http://schemas.microsoft.com/office/drawing/2014/main" id="{7E213758-A2D6-4C08-9C24-06589853F7F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31219" y="1326984"/>
            <a:ext cx="436509" cy="325720"/>
          </a:xfrm>
          <a:prstGeom prst="rect">
            <a:avLst/>
          </a:prstGeom>
        </p:spPr>
      </p:pic>
      <p:pic>
        <p:nvPicPr>
          <p:cNvPr id="157" name="Gráfico 156">
            <a:extLst>
              <a:ext uri="{FF2B5EF4-FFF2-40B4-BE49-F238E27FC236}">
                <a16:creationId xmlns:a16="http://schemas.microsoft.com/office/drawing/2014/main" id="{69BBE4D7-6783-4A90-9710-5C6956924EE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65406" y="2606884"/>
            <a:ext cx="486653" cy="208566"/>
          </a:xfrm>
          <a:prstGeom prst="rect">
            <a:avLst/>
          </a:prstGeom>
        </p:spPr>
      </p:pic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D89E6E2-6E96-4E84-8DDB-CBB93181AF2F}"/>
              </a:ext>
            </a:extLst>
          </p:cNvPr>
          <p:cNvCxnSpPr/>
          <p:nvPr/>
        </p:nvCxnSpPr>
        <p:spPr>
          <a:xfrm>
            <a:off x="0" y="411498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A166AAE6-B655-4B14-9AA5-5E3C41C31585}"/>
              </a:ext>
            </a:extLst>
          </p:cNvPr>
          <p:cNvSpPr/>
          <p:nvPr/>
        </p:nvSpPr>
        <p:spPr>
          <a:xfrm>
            <a:off x="2730957" y="200043"/>
            <a:ext cx="6730086" cy="4229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Línea 1 Metro de Bogotá -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0254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AC12592-A6A8-ED06-BEB2-2FDA7D49F5A9}"/>
              </a:ext>
            </a:extLst>
          </p:cNvPr>
          <p:cNvSpPr/>
          <p:nvPr/>
        </p:nvSpPr>
        <p:spPr>
          <a:xfrm>
            <a:off x="959504" y="3758820"/>
            <a:ext cx="5095873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7DFB131-AA21-8095-2521-2422583790CA}"/>
              </a:ext>
            </a:extLst>
          </p:cNvPr>
          <p:cNvSpPr/>
          <p:nvPr/>
        </p:nvSpPr>
        <p:spPr>
          <a:xfrm>
            <a:off x="6570849" y="3758820"/>
            <a:ext cx="4794720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E36AC0C-6977-C7CE-575B-0E7C62856C58}"/>
              </a:ext>
            </a:extLst>
          </p:cNvPr>
          <p:cNvSpPr/>
          <p:nvPr/>
        </p:nvSpPr>
        <p:spPr>
          <a:xfrm>
            <a:off x="6570849" y="1756804"/>
            <a:ext cx="4794720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DC7FF1-0FB7-334C-3038-5BA36BBBD889}"/>
              </a:ext>
            </a:extLst>
          </p:cNvPr>
          <p:cNvSpPr/>
          <p:nvPr/>
        </p:nvSpPr>
        <p:spPr>
          <a:xfrm>
            <a:off x="959504" y="1756804"/>
            <a:ext cx="5095873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C5FCBC-1D18-A1E3-69CD-8411FC946BD4}"/>
              </a:ext>
            </a:extLst>
          </p:cNvPr>
          <p:cNvSpPr txBox="1"/>
          <p:nvPr/>
        </p:nvSpPr>
        <p:spPr>
          <a:xfrm>
            <a:off x="2233069" y="220158"/>
            <a:ext cx="772138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  <a:latin typeface="Arial"/>
                <a:cs typeface="Arial"/>
              </a:rPr>
              <a:t>Principales frentes de obra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5DA029-DAD8-7F7A-F938-0ED807918379}"/>
              </a:ext>
            </a:extLst>
          </p:cNvPr>
          <p:cNvSpPr txBox="1"/>
          <p:nvPr/>
        </p:nvSpPr>
        <p:spPr>
          <a:xfrm>
            <a:off x="1675276" y="1934490"/>
            <a:ext cx="35074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>
                <a:solidFill>
                  <a:srgbClr val="0E2A4F"/>
                </a:solidFill>
                <a:latin typeface="Arial"/>
                <a:cs typeface="Arial"/>
              </a:rPr>
              <a:t>Patio taller</a:t>
            </a:r>
            <a:endParaRPr lang="es-ES" sz="3200" b="1"/>
          </a:p>
          <a:p>
            <a:pPr algn="ctr"/>
            <a:r>
              <a:rPr lang="es-ES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 b="1">
              <a:ea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5D31F-A149-0CE8-2937-5F85206D510D}"/>
              </a:ext>
            </a:extLst>
          </p:cNvPr>
          <p:cNvSpPr txBox="1"/>
          <p:nvPr/>
        </p:nvSpPr>
        <p:spPr>
          <a:xfrm>
            <a:off x="7154952" y="2008160"/>
            <a:ext cx="35074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>
                <a:solidFill>
                  <a:srgbClr val="0E2A4F"/>
                </a:solidFill>
                <a:latin typeface="Arial"/>
                <a:cs typeface="Arial"/>
              </a:rPr>
              <a:t>Viaducto</a:t>
            </a:r>
          </a:p>
          <a:p>
            <a:pPr algn="ctr"/>
            <a:r>
              <a:rPr lang="es-E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>
              <a:ea typeface="Calibri"/>
              <a:cs typeface="Calibri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FE09D2-B9DE-A4F6-EF08-F24EEA139732}"/>
              </a:ext>
            </a:extLst>
          </p:cNvPr>
          <p:cNvSpPr/>
          <p:nvPr/>
        </p:nvSpPr>
        <p:spPr>
          <a:xfrm>
            <a:off x="6373344" y="1605242"/>
            <a:ext cx="4818529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16E10B-93E5-23DC-6347-4F17196A0329}"/>
              </a:ext>
            </a:extLst>
          </p:cNvPr>
          <p:cNvSpPr txBox="1"/>
          <p:nvPr/>
        </p:nvSpPr>
        <p:spPr>
          <a:xfrm>
            <a:off x="883022" y="3830166"/>
            <a:ext cx="50538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E2A4F"/>
                </a:solidFill>
                <a:latin typeface="Arial"/>
                <a:cs typeface="Arial"/>
              </a:rPr>
              <a:t>Intersección de la avenida primero de mayo con avenida 68</a:t>
            </a:r>
            <a:endParaRPr lang="es-ES" sz="2400" dirty="0"/>
          </a:p>
          <a:p>
            <a:pPr algn="ctr"/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 dirty="0">
              <a:ea typeface="Calibri"/>
              <a:cs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EDEEA4B-B9CC-6066-5014-9EE7CE084766}"/>
              </a:ext>
            </a:extLst>
          </p:cNvPr>
          <p:cNvSpPr/>
          <p:nvPr/>
        </p:nvSpPr>
        <p:spPr>
          <a:xfrm>
            <a:off x="826432" y="3599889"/>
            <a:ext cx="5053852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27CC62-EB1B-9199-43B3-ECF1A7DF0A55}"/>
              </a:ext>
            </a:extLst>
          </p:cNvPr>
          <p:cNvSpPr/>
          <p:nvPr/>
        </p:nvSpPr>
        <p:spPr>
          <a:xfrm>
            <a:off x="6395755" y="3655918"/>
            <a:ext cx="4818529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A42C478-4CC4-A20A-B5AE-A11E83E0082F}"/>
              </a:ext>
            </a:extLst>
          </p:cNvPr>
          <p:cNvSpPr txBox="1"/>
          <p:nvPr/>
        </p:nvSpPr>
        <p:spPr>
          <a:xfrm>
            <a:off x="6343648" y="3877230"/>
            <a:ext cx="50538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E2A4F"/>
                </a:solidFill>
                <a:latin typeface="Arial"/>
                <a:cs typeface="Arial"/>
              </a:rPr>
              <a:t>Cambiador vial de la calle 72 </a:t>
            </a:r>
          </a:p>
          <a:p>
            <a:pPr algn="ctr"/>
            <a:r>
              <a:rPr lang="es-ES" sz="2400" b="1" dirty="0">
                <a:solidFill>
                  <a:srgbClr val="0E2A4F"/>
                </a:solidFill>
                <a:latin typeface="Arial"/>
                <a:cs typeface="Arial"/>
              </a:rPr>
              <a:t>con avenida Caracas</a:t>
            </a:r>
          </a:p>
          <a:p>
            <a:pPr algn="ctr"/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 dirty="0">
              <a:ea typeface="Calibri"/>
              <a:cs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008D12-8590-44B2-F94C-553CE4CD6170}"/>
              </a:ext>
            </a:extLst>
          </p:cNvPr>
          <p:cNvSpPr/>
          <p:nvPr/>
        </p:nvSpPr>
        <p:spPr>
          <a:xfrm>
            <a:off x="804021" y="1577788"/>
            <a:ext cx="5053852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30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digital de una ciudad&#10;&#10;El contenido generado por IA puede ser incorrecto.">
            <a:extLst>
              <a:ext uri="{FF2B5EF4-FFF2-40B4-BE49-F238E27FC236}">
                <a16:creationId xmlns:a16="http://schemas.microsoft.com/office/drawing/2014/main" id="{4C93DF1D-ED5B-EC97-2E16-09221383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12192000" cy="6877707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2B011C5F-8859-BFBA-1637-AE946FB4EDFF}"/>
              </a:ext>
            </a:extLst>
          </p:cNvPr>
          <p:cNvSpPr txBox="1">
            <a:spLocks/>
          </p:cNvSpPr>
          <p:nvPr/>
        </p:nvSpPr>
        <p:spPr>
          <a:xfrm>
            <a:off x="6416567" y="472966"/>
            <a:ext cx="5565226" cy="1240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b="1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cs typeface="Arial"/>
              </a:rPr>
              <a:t>Así avanza la Primera Línea del Metro de Bogotá </a:t>
            </a:r>
            <a:endParaRPr lang="es-ES" dirty="0">
              <a:solidFill>
                <a:schemeClr val="bg1"/>
              </a:solidFill>
              <a:highlight>
                <a:srgbClr val="808080"/>
              </a:highlight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95196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23CE5BDE-5937-4EFF-846A-7191F4F5A1E2}"/>
              </a:ext>
            </a:extLst>
          </p:cNvPr>
          <p:cNvSpPr txBox="1"/>
          <p:nvPr/>
        </p:nvSpPr>
        <p:spPr>
          <a:xfrm>
            <a:off x="1" y="236720"/>
            <a:ext cx="4664603" cy="387798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spAutoFit/>
          </a:bodyPr>
          <a:lstStyle/>
          <a:p>
            <a:pPr marL="442913" marR="0" lvl="0" indent="-442913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Avance general del Proyecto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534060-A39A-A966-9951-E0DE8DB81622}"/>
              </a:ext>
            </a:extLst>
          </p:cNvPr>
          <p:cNvSpPr txBox="1"/>
          <p:nvPr/>
        </p:nvSpPr>
        <p:spPr>
          <a:xfrm>
            <a:off x="161933" y="5936123"/>
            <a:ext cx="5311613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s-CO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Seguimiento al</a:t>
            </a:r>
            <a:r>
              <a:rPr lang="es-CO" sz="1100" i="1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kumimoji="0" lang="es-CO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proyecto PLMB : Incluye contrato de concesión, TAR y predios</a:t>
            </a:r>
            <a:endParaRPr lang="es-CO" sz="11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AFB555-D3C6-3724-A9EC-65E95EE6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52" y="200971"/>
            <a:ext cx="4106116" cy="59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75C09C9-CE7B-E01A-0FFB-EC5805917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32" y="1063906"/>
            <a:ext cx="5316868" cy="443282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69C2891-C7A3-334B-2A38-F9B473AB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489" y="291096"/>
            <a:ext cx="174331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2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8983</TotalTime>
  <Words>298</Words>
  <Application>Microsoft Office PowerPoint</Application>
  <PresentationFormat>Panorámica</PresentationFormat>
  <Paragraphs>83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Lato</vt:lpstr>
      <vt:lpstr>Noto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ANDRÉS TÉLLEZ MONROY</dc:creator>
  <cp:lastModifiedBy>GLADYS NEIRA TORRES</cp:lastModifiedBy>
  <cp:revision>37</cp:revision>
  <dcterms:created xsi:type="dcterms:W3CDTF">2024-02-19T19:34:28Z</dcterms:created>
  <dcterms:modified xsi:type="dcterms:W3CDTF">2025-07-14T18:49:58Z</dcterms:modified>
</cp:coreProperties>
</file>