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Arial Black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45">
          <p15:clr>
            <a:srgbClr val="9AA0A6"/>
          </p15:clr>
        </p15:guide>
        <p15:guide id="2" orient="horz" pos="227">
          <p15:clr>
            <a:srgbClr val="9AA0A6"/>
          </p15:clr>
        </p15:guide>
        <p15:guide id="3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jVwRP9Otr1SObVzJSoAvhBkix1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45" orient="horz"/>
        <p:guide pos="227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ArialBlack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MX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4876800" y="5556328"/>
            <a:ext cx="39014400" cy="4544951"/>
          </a:xfrm>
          <a:prstGeom prst="rect">
            <a:avLst/>
          </a:prstGeom>
          <a:noFill/>
          <a:ln>
            <a:noFill/>
          </a:ln>
        </p:spPr>
        <p:txBody>
          <a:bodyPr anchorCtr="0" anchor="t" bIns="98350" lIns="196775" spcFirstLastPara="1" rIns="196775" wrap="square" tIns="983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t/>
            </a:r>
            <a:endParaRPr sz="3000"/>
          </a:p>
        </p:txBody>
      </p:sp>
      <p:sp>
        <p:nvSpPr>
          <p:cNvPr id="85" name="Google Shape;85;p1:notes"/>
          <p:cNvSpPr/>
          <p:nvPr>
            <p:ph idx="2" type="sldImg"/>
          </p:nvPr>
        </p:nvSpPr>
        <p:spPr>
          <a:xfrm>
            <a:off x="20921663" y="1443038"/>
            <a:ext cx="6924675" cy="3895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8" name="Google Shape;35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8:notes"/>
          <p:cNvSpPr txBox="1"/>
          <p:nvPr>
            <p:ph idx="1" type="body"/>
          </p:nvPr>
        </p:nvSpPr>
        <p:spPr>
          <a:xfrm>
            <a:off x="4876800" y="5556328"/>
            <a:ext cx="39014400" cy="4544951"/>
          </a:xfrm>
          <a:prstGeom prst="rect">
            <a:avLst/>
          </a:prstGeom>
          <a:noFill/>
          <a:ln>
            <a:noFill/>
          </a:ln>
        </p:spPr>
        <p:txBody>
          <a:bodyPr anchorCtr="0" anchor="t" bIns="98350" lIns="196775" spcFirstLastPara="1" rIns="196775" wrap="square" tIns="983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t/>
            </a:r>
            <a:endParaRPr sz="3000"/>
          </a:p>
        </p:txBody>
      </p:sp>
      <p:sp>
        <p:nvSpPr>
          <p:cNvPr id="407" name="Google Shape;407;p18:notes"/>
          <p:cNvSpPr/>
          <p:nvPr>
            <p:ph idx="2" type="sldImg"/>
          </p:nvPr>
        </p:nvSpPr>
        <p:spPr>
          <a:xfrm>
            <a:off x="20921663" y="1443038"/>
            <a:ext cx="6924675" cy="3895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p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1" name="Google Shape;29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8" name="Google Shape;328;p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idx="11" type="ftr"/>
          </p:nvPr>
        </p:nvSpPr>
        <p:spPr>
          <a:xfrm>
            <a:off x="4145281" y="6377940"/>
            <a:ext cx="3901440" cy="2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b="0" i="0" sz="177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b="0" i="0" sz="177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b="0" i="0" sz="177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b="0" i="0" sz="177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b="0" i="0" sz="177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b="0" i="0" sz="177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b="0" i="0" sz="177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b="0" i="0" sz="177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b="0" i="0" sz="177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0"/>
          <p:cNvSpPr txBox="1"/>
          <p:nvPr>
            <p:ph idx="10" type="dt"/>
          </p:nvPr>
        </p:nvSpPr>
        <p:spPr>
          <a:xfrm>
            <a:off x="609600" y="6377940"/>
            <a:ext cx="2804160" cy="2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b="0" i="0" sz="177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b="0" i="0" sz="177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b="0" i="0" sz="177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b="0" i="0" sz="177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b="0" i="0" sz="177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b="0" i="0" sz="177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b="0" i="0" sz="177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b="0" i="0" sz="177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b="0" i="0" sz="177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0"/>
          <p:cNvSpPr txBox="1"/>
          <p:nvPr>
            <p:ph idx="12" type="sldNum"/>
          </p:nvPr>
        </p:nvSpPr>
        <p:spPr>
          <a:xfrm>
            <a:off x="8778242" y="6377941"/>
            <a:ext cx="2804160" cy="181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118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118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118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118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118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118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118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118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118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2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ación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OBJECT 2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2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2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2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0" name="Google Shape;60;p2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1" name="Google Shape;6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9" Type="http://schemas.openxmlformats.org/officeDocument/2006/relationships/image" Target="../media/image6.png"/><Relationship Id="rId5" Type="http://schemas.openxmlformats.org/officeDocument/2006/relationships/image" Target="../media/image12.png"/><Relationship Id="rId6" Type="http://schemas.openxmlformats.org/officeDocument/2006/relationships/image" Target="../media/image19.png"/><Relationship Id="rId7" Type="http://schemas.openxmlformats.org/officeDocument/2006/relationships/image" Target="../media/image7.png"/><Relationship Id="rId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about:blank" TargetMode="External"/><Relationship Id="rId4" Type="http://schemas.openxmlformats.org/officeDocument/2006/relationships/slide" Target="/ppt/slides/slide7.xml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slide" Target="/ppt/slides/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89214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/>
          <p:nvPr/>
        </p:nvSpPr>
        <p:spPr>
          <a:xfrm>
            <a:off x="0" y="-89214"/>
            <a:ext cx="12171038" cy="6947214"/>
          </a:xfrm>
          <a:prstGeom prst="rect">
            <a:avLst/>
          </a:prstGeom>
          <a:solidFill>
            <a:srgbClr val="0C0C0C">
              <a:alpha val="34901"/>
            </a:srgbClr>
          </a:solidFill>
          <a:ln>
            <a:noFill/>
          </a:ln>
        </p:spPr>
        <p:txBody>
          <a:bodyPr anchorCtr="0" anchor="ctr" bIns="60900" lIns="121850" spcFirstLastPara="1" rIns="121850" wrap="square" tIns="60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3"/>
              <a:buFont typeface="Arial"/>
              <a:buNone/>
            </a:pPr>
            <a:r>
              <a:t/>
            </a:r>
            <a:endParaRPr b="0" i="0" sz="613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6768788"/>
            <a:ext cx="12192000" cy="182562"/>
          </a:xfrm>
          <a:prstGeom prst="rect">
            <a:avLst/>
          </a:prstGeom>
          <a:solidFill>
            <a:srgbClr val="2A782D"/>
          </a:solidFill>
          <a:ln>
            <a:noFill/>
          </a:ln>
        </p:spPr>
        <p:txBody>
          <a:bodyPr anchorCtr="0" anchor="ctr" bIns="60900" lIns="121850" spcFirstLastPara="1" rIns="121850" wrap="square" tIns="60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"/>
              <a:buFont typeface="Arial"/>
              <a:buNone/>
            </a:pPr>
            <a:r>
              <a:t/>
            </a:r>
            <a:endParaRPr b="0" i="0" sz="295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n que contiene dibujo&#10;&#10;Descripción generada automáticamente"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34410" y="5829540"/>
            <a:ext cx="3046388" cy="67286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301845" y="2263222"/>
            <a:ext cx="5228786" cy="4234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5"/>
              <a:buFont typeface="Arial"/>
              <a:buNone/>
            </a:pPr>
            <a:r>
              <a:rPr b="0" i="0" lang="es-MX" sz="295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Bogotá, febrero 2023</a:t>
            </a:r>
            <a:endParaRPr b="0" i="0" sz="2955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1202" y="5462596"/>
            <a:ext cx="2832036" cy="118559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801688" y="-141949"/>
            <a:ext cx="4483100" cy="22711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6">
            <a:alphaModFix/>
          </a:blip>
          <a:srcRect b="24019" l="25300" r="24291" t="0"/>
          <a:stretch/>
        </p:blipFill>
        <p:spPr>
          <a:xfrm>
            <a:off x="991586" y="-631102"/>
            <a:ext cx="4303683" cy="276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11"/>
          <p:cNvPicPr preferRelativeResize="0"/>
          <p:nvPr/>
        </p:nvPicPr>
        <p:blipFill rotWithShape="1">
          <a:blip r:embed="rId3">
            <a:alphaModFix/>
          </a:blip>
          <a:srcRect b="24017" l="25298" r="24291" t="0"/>
          <a:stretch/>
        </p:blipFill>
        <p:spPr>
          <a:xfrm>
            <a:off x="9606199" y="-281550"/>
            <a:ext cx="2585800" cy="16584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1" name="Google Shape;361;p11"/>
          <p:cNvGrpSpPr/>
          <p:nvPr/>
        </p:nvGrpSpPr>
        <p:grpSpPr>
          <a:xfrm>
            <a:off x="752739" y="2470405"/>
            <a:ext cx="2553972" cy="2313475"/>
            <a:chOff x="3154233" y="1852850"/>
            <a:chExt cx="1915527" cy="1735150"/>
          </a:xfrm>
        </p:grpSpPr>
        <p:sp>
          <p:nvSpPr>
            <p:cNvPr id="362" name="Google Shape;362;p11"/>
            <p:cNvSpPr/>
            <p:nvPr/>
          </p:nvSpPr>
          <p:spPr>
            <a:xfrm>
              <a:off x="3485717" y="3079475"/>
              <a:ext cx="12948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1"/>
            <p:cNvSpPr txBox="1"/>
            <p:nvPr/>
          </p:nvSpPr>
          <p:spPr>
            <a:xfrm>
              <a:off x="3154233" y="3216600"/>
              <a:ext cx="6927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b="1" lang="es-MX" sz="1600">
                  <a:latin typeface="Roboto"/>
                  <a:ea typeface="Roboto"/>
                  <a:cs typeface="Roboto"/>
                  <a:sym typeface="Roboto"/>
                </a:rPr>
                <a:t>Feb 27</a:t>
              </a:r>
              <a:endParaRPr b="1"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4" name="Google Shape;364;p11"/>
            <p:cNvSpPr txBox="1"/>
            <p:nvPr/>
          </p:nvSpPr>
          <p:spPr>
            <a:xfrm>
              <a:off x="3386760" y="1852850"/>
              <a:ext cx="16830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s-MX" sz="11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Revisión Alcaldesa</a:t>
              </a:r>
              <a:endParaRPr b="1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21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MX" sz="11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Cierre de la validación de la cadena de valor del Plan (Objetivo - Estrategia - Programa .- Proyecto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65" name="Google Shape;365;p11"/>
            <p:cNvGrpSpPr/>
            <p:nvPr/>
          </p:nvGrpSpPr>
          <p:grpSpPr>
            <a:xfrm>
              <a:off x="3435870" y="2800065"/>
              <a:ext cx="92400" cy="411825"/>
              <a:chOff x="845575" y="2563700"/>
              <a:chExt cx="92400" cy="411825"/>
            </a:xfrm>
          </p:grpSpPr>
          <p:sp>
            <p:nvSpPr>
              <p:cNvPr id="366" name="Google Shape;366;p11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67" name="Google Shape;367;p11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368" name="Google Shape;368;p11"/>
          <p:cNvGrpSpPr/>
          <p:nvPr/>
        </p:nvGrpSpPr>
        <p:grpSpPr>
          <a:xfrm>
            <a:off x="2437534" y="3603372"/>
            <a:ext cx="2570876" cy="2325550"/>
            <a:chOff x="1828196" y="2702596"/>
            <a:chExt cx="1928205" cy="1744206"/>
          </a:xfrm>
        </p:grpSpPr>
        <p:sp>
          <p:nvSpPr>
            <p:cNvPr id="369" name="Google Shape;369;p11"/>
            <p:cNvSpPr/>
            <p:nvPr/>
          </p:nvSpPr>
          <p:spPr>
            <a:xfrm>
              <a:off x="2191011" y="3079475"/>
              <a:ext cx="12948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1"/>
            <p:cNvSpPr txBox="1"/>
            <p:nvPr/>
          </p:nvSpPr>
          <p:spPr>
            <a:xfrm>
              <a:off x="1828196" y="2702596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b="1" lang="es-MX" sz="1600">
                  <a:latin typeface="Roboto"/>
                  <a:ea typeface="Roboto"/>
                  <a:cs typeface="Roboto"/>
                  <a:sym typeface="Roboto"/>
                </a:rPr>
                <a:t>Mar 2</a:t>
              </a:r>
              <a:endParaRPr b="1"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1" name="Google Shape;371;p11"/>
            <p:cNvSpPr txBox="1"/>
            <p:nvPr/>
          </p:nvSpPr>
          <p:spPr>
            <a:xfrm>
              <a:off x="2073401" y="3503002"/>
              <a:ext cx="16830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MX" sz="1100">
                  <a:latin typeface="Roboto"/>
                  <a:ea typeface="Roboto"/>
                  <a:cs typeface="Roboto"/>
                  <a:sym typeface="Roboto"/>
                </a:rPr>
                <a:t>Entrega </a:t>
              </a:r>
              <a:r>
                <a:rPr b="1" lang="es-MX" sz="11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Documentos Técnicos de Soporte - </a:t>
              </a:r>
              <a:r>
                <a:rPr b="1" lang="es-MX" sz="1100">
                  <a:latin typeface="Roboto"/>
                  <a:ea typeface="Roboto"/>
                  <a:cs typeface="Roboto"/>
                  <a:sym typeface="Roboto"/>
                </a:rPr>
                <a:t>Despacho SDM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s-MX" sz="1100">
                  <a:latin typeface="Roboto"/>
                  <a:ea typeface="Roboto"/>
                  <a:cs typeface="Roboto"/>
                  <a:sym typeface="Roboto"/>
                </a:rPr>
                <a:t>Entrega del Documento Técnico de Soporte del Plan y sus anexos a la </a:t>
              </a:r>
              <a:r>
                <a:rPr lang="es-MX" sz="1100">
                  <a:latin typeface="Roboto"/>
                  <a:ea typeface="Roboto"/>
                  <a:cs typeface="Roboto"/>
                  <a:sym typeface="Roboto"/>
                </a:rPr>
                <a:t>Secretaría</a:t>
              </a:r>
              <a:r>
                <a:rPr lang="es-MX" sz="1100">
                  <a:latin typeface="Roboto"/>
                  <a:ea typeface="Roboto"/>
                  <a:cs typeface="Roboto"/>
                  <a:sym typeface="Roboto"/>
                </a:rPr>
                <a:t> de Movilidad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72" name="Google Shape;372;p11"/>
            <p:cNvGrpSpPr/>
            <p:nvPr/>
          </p:nvGrpSpPr>
          <p:grpSpPr>
            <a:xfrm rot="10800000">
              <a:off x="2149293" y="3079467"/>
              <a:ext cx="92400" cy="411825"/>
              <a:chOff x="2072481" y="2563700"/>
              <a:chExt cx="92400" cy="411825"/>
            </a:xfrm>
          </p:grpSpPr>
          <p:cxnSp>
            <p:nvCxnSpPr>
              <p:cNvPr id="373" name="Google Shape;373;p11"/>
              <p:cNvCxnSpPr/>
              <p:nvPr/>
            </p:nvCxnSpPr>
            <p:spPr>
              <a:xfrm>
                <a:off x="2118681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74" name="Google Shape;374;p11"/>
              <p:cNvSpPr/>
              <p:nvPr/>
            </p:nvSpPr>
            <p:spPr>
              <a:xfrm>
                <a:off x="2072481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75" name="Google Shape;375;p11"/>
          <p:cNvGrpSpPr/>
          <p:nvPr/>
        </p:nvGrpSpPr>
        <p:grpSpPr>
          <a:xfrm>
            <a:off x="4205539" y="2470405"/>
            <a:ext cx="2553972" cy="2313475"/>
            <a:chOff x="3154233" y="1852850"/>
            <a:chExt cx="1915527" cy="1735150"/>
          </a:xfrm>
        </p:grpSpPr>
        <p:sp>
          <p:nvSpPr>
            <p:cNvPr id="376" name="Google Shape;376;p11"/>
            <p:cNvSpPr/>
            <p:nvPr/>
          </p:nvSpPr>
          <p:spPr>
            <a:xfrm>
              <a:off x="3485717" y="3079475"/>
              <a:ext cx="12948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1"/>
            <p:cNvSpPr txBox="1"/>
            <p:nvPr/>
          </p:nvSpPr>
          <p:spPr>
            <a:xfrm>
              <a:off x="3154233" y="3216600"/>
              <a:ext cx="6927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b="1" lang="es-MX" sz="1600">
                  <a:latin typeface="Roboto"/>
                  <a:ea typeface="Roboto"/>
                  <a:cs typeface="Roboto"/>
                  <a:sym typeface="Roboto"/>
                </a:rPr>
                <a:t>Mar 8</a:t>
              </a:r>
              <a:endParaRPr b="1"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8" name="Google Shape;378;p11"/>
            <p:cNvSpPr txBox="1"/>
            <p:nvPr/>
          </p:nvSpPr>
          <p:spPr>
            <a:xfrm>
              <a:off x="3386760" y="1852850"/>
              <a:ext cx="16830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MX" sz="1100">
                  <a:latin typeface="Roboto"/>
                  <a:ea typeface="Roboto"/>
                  <a:cs typeface="Roboto"/>
                  <a:sym typeface="Roboto"/>
                </a:rPr>
                <a:t>Revisión Documentos Técnicos de Soporte y Plan de Acción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MX" sz="1100">
                  <a:latin typeface="Roboto"/>
                  <a:ea typeface="Roboto"/>
                  <a:cs typeface="Roboto"/>
                  <a:sym typeface="Roboto"/>
                </a:rPr>
                <a:t>Entidades Sector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s-MX" sz="1100">
                  <a:latin typeface="Roboto"/>
                  <a:ea typeface="Roboto"/>
                  <a:cs typeface="Roboto"/>
                  <a:sym typeface="Roboto"/>
                </a:rPr>
                <a:t>Proceso de revisión y validación por parte de las entidades del sector movilidad</a:t>
              </a:r>
              <a:r>
                <a:rPr lang="es-MX" sz="1100"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79" name="Google Shape;379;p11"/>
            <p:cNvGrpSpPr/>
            <p:nvPr/>
          </p:nvGrpSpPr>
          <p:grpSpPr>
            <a:xfrm>
              <a:off x="3435870" y="2800065"/>
              <a:ext cx="92400" cy="411825"/>
              <a:chOff x="845575" y="2563700"/>
              <a:chExt cx="92400" cy="411825"/>
            </a:xfrm>
          </p:grpSpPr>
          <p:sp>
            <p:nvSpPr>
              <p:cNvPr id="380" name="Google Shape;380;p11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81" name="Google Shape;381;p11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382" name="Google Shape;382;p11"/>
          <p:cNvGrpSpPr/>
          <p:nvPr/>
        </p:nvGrpSpPr>
        <p:grpSpPr>
          <a:xfrm>
            <a:off x="5884102" y="3603372"/>
            <a:ext cx="2579949" cy="2325550"/>
            <a:chOff x="4413187" y="2702596"/>
            <a:chExt cx="1935010" cy="1744206"/>
          </a:xfrm>
        </p:grpSpPr>
        <p:sp>
          <p:nvSpPr>
            <p:cNvPr id="383" name="Google Shape;383;p11"/>
            <p:cNvSpPr/>
            <p:nvPr/>
          </p:nvSpPr>
          <p:spPr>
            <a:xfrm>
              <a:off x="4780421" y="3079475"/>
              <a:ext cx="12948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84" name="Google Shape;384;p11"/>
            <p:cNvGrpSpPr/>
            <p:nvPr/>
          </p:nvGrpSpPr>
          <p:grpSpPr>
            <a:xfrm rot="10800000">
              <a:off x="4737413" y="3079467"/>
              <a:ext cx="92400" cy="411825"/>
              <a:chOff x="2070100" y="2563700"/>
              <a:chExt cx="92400" cy="411825"/>
            </a:xfrm>
          </p:grpSpPr>
          <p:cxnSp>
            <p:nvCxnSpPr>
              <p:cNvPr id="385" name="Google Shape;385;p11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86" name="Google Shape;386;p11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87" name="Google Shape;387;p11"/>
            <p:cNvSpPr txBox="1"/>
            <p:nvPr/>
          </p:nvSpPr>
          <p:spPr>
            <a:xfrm>
              <a:off x="4413187" y="2702596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b="1" lang="es-MX" sz="1600">
                  <a:latin typeface="Roboto"/>
                  <a:ea typeface="Roboto"/>
                  <a:cs typeface="Roboto"/>
                  <a:sym typeface="Roboto"/>
                </a:rPr>
                <a:t>Mar 13</a:t>
              </a:r>
              <a:endParaRPr b="1"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8" name="Google Shape;388;p11"/>
            <p:cNvSpPr txBox="1"/>
            <p:nvPr/>
          </p:nvSpPr>
          <p:spPr>
            <a:xfrm>
              <a:off x="4665197" y="3503002"/>
              <a:ext cx="16830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MX" sz="1100">
                  <a:latin typeface="Roboto"/>
                  <a:ea typeface="Roboto"/>
                  <a:cs typeface="Roboto"/>
                  <a:sym typeface="Roboto"/>
                </a:rPr>
                <a:t>Control de Legalidad SDM-Dirección de Normatividad y Conceptos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s-MX" sz="1100">
                  <a:latin typeface="Roboto"/>
                  <a:ea typeface="Roboto"/>
                  <a:cs typeface="Roboto"/>
                  <a:sym typeface="Roboto"/>
                </a:rPr>
                <a:t>Radicación a la Dirección de Normatividad y Conceptos para el control de Legalidad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7610152" y="2470405"/>
            <a:ext cx="2604965" cy="2313475"/>
            <a:chOff x="5707757" y="1852850"/>
            <a:chExt cx="1953773" cy="1735150"/>
          </a:xfrm>
        </p:grpSpPr>
        <p:sp>
          <p:nvSpPr>
            <p:cNvPr id="390" name="Google Shape;390;p11"/>
            <p:cNvSpPr/>
            <p:nvPr/>
          </p:nvSpPr>
          <p:spPr>
            <a:xfrm>
              <a:off x="6075125" y="3079475"/>
              <a:ext cx="12948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91" name="Google Shape;391;p11"/>
            <p:cNvGrpSpPr/>
            <p:nvPr/>
          </p:nvGrpSpPr>
          <p:grpSpPr>
            <a:xfrm>
              <a:off x="6031394" y="2800065"/>
              <a:ext cx="92400" cy="411825"/>
              <a:chOff x="845575" y="2563700"/>
              <a:chExt cx="92400" cy="411825"/>
            </a:xfrm>
          </p:grpSpPr>
          <p:cxnSp>
            <p:nvCxnSpPr>
              <p:cNvPr id="392" name="Google Shape;392;p11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93" name="Google Shape;393;p11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94" name="Google Shape;394;p11"/>
            <p:cNvSpPr txBox="1"/>
            <p:nvPr/>
          </p:nvSpPr>
          <p:spPr>
            <a:xfrm>
              <a:off x="5707757" y="3216600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b="1" lang="es-MX" sz="1600">
                  <a:latin typeface="Roboto"/>
                  <a:ea typeface="Roboto"/>
                  <a:cs typeface="Roboto"/>
                  <a:sym typeface="Roboto"/>
                </a:rPr>
                <a:t>Mayo 5</a:t>
              </a:r>
              <a:endParaRPr b="1"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5" name="Google Shape;395;p11"/>
            <p:cNvSpPr txBox="1"/>
            <p:nvPr/>
          </p:nvSpPr>
          <p:spPr>
            <a:xfrm>
              <a:off x="5978530" y="1852850"/>
              <a:ext cx="16830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MX" sz="1100">
                  <a:latin typeface="Roboto"/>
                  <a:ea typeface="Roboto"/>
                  <a:cs typeface="Roboto"/>
                  <a:sym typeface="Roboto"/>
                </a:rPr>
                <a:t>Radicación SDJ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s-MX" sz="1100">
                  <a:latin typeface="Roboto"/>
                  <a:ea typeface="Roboto"/>
                  <a:cs typeface="Roboto"/>
                  <a:sym typeface="Roboto"/>
                </a:rPr>
                <a:t>Radicación Decreto y anexos a Secretaría Jurídica Distrital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96" name="Google Shape;396;p11"/>
          <p:cNvGrpSpPr/>
          <p:nvPr/>
        </p:nvGrpSpPr>
        <p:grpSpPr>
          <a:xfrm>
            <a:off x="9338424" y="3603375"/>
            <a:ext cx="2856521" cy="2325546"/>
            <a:chOff x="7003993" y="2702599"/>
            <a:chExt cx="2142444" cy="1744203"/>
          </a:xfrm>
        </p:grpSpPr>
        <p:sp>
          <p:nvSpPr>
            <p:cNvPr id="397" name="Google Shape;397;p11"/>
            <p:cNvSpPr/>
            <p:nvPr/>
          </p:nvSpPr>
          <p:spPr>
            <a:xfrm>
              <a:off x="7369837" y="3079475"/>
              <a:ext cx="17766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98" name="Google Shape;398;p11"/>
            <p:cNvGrpSpPr/>
            <p:nvPr/>
          </p:nvGrpSpPr>
          <p:grpSpPr>
            <a:xfrm rot="10800000">
              <a:off x="7328221" y="3079467"/>
              <a:ext cx="92400" cy="411825"/>
              <a:chOff x="2070100" y="2563700"/>
              <a:chExt cx="92400" cy="411825"/>
            </a:xfrm>
          </p:grpSpPr>
          <p:cxnSp>
            <p:nvCxnSpPr>
              <p:cNvPr id="399" name="Google Shape;399;p11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00" name="Google Shape;400;p11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1" name="Google Shape;401;p11"/>
            <p:cNvSpPr txBox="1"/>
            <p:nvPr/>
          </p:nvSpPr>
          <p:spPr>
            <a:xfrm>
              <a:off x="7003993" y="2702599"/>
              <a:ext cx="11529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b="1" lang="es-MX" sz="1600">
                  <a:latin typeface="Roboto"/>
                  <a:ea typeface="Roboto"/>
                  <a:cs typeface="Roboto"/>
                  <a:sym typeface="Roboto"/>
                </a:rPr>
                <a:t>Junio 2023</a:t>
              </a:r>
              <a:endParaRPr b="1" sz="1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2" name="Google Shape;402;p11"/>
            <p:cNvSpPr txBox="1"/>
            <p:nvPr/>
          </p:nvSpPr>
          <p:spPr>
            <a:xfrm>
              <a:off x="7256967" y="3503002"/>
              <a:ext cx="16830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MX" sz="1100">
                  <a:latin typeface="Roboto"/>
                  <a:ea typeface="Roboto"/>
                  <a:cs typeface="Roboto"/>
                  <a:sym typeface="Roboto"/>
                </a:rPr>
                <a:t>Adopción Decreto Plan de Movilidad Sostenible y Segura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s-MX" sz="1100">
                  <a:latin typeface="Roboto"/>
                  <a:ea typeface="Roboto"/>
                  <a:cs typeface="Roboto"/>
                  <a:sym typeface="Roboto"/>
                </a:rPr>
                <a:t>Proceso de adopción del PMSS vía decreto distrital</a:t>
              </a:r>
              <a:endParaRPr b="1"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03" name="Google Shape;403;p11"/>
          <p:cNvSpPr txBox="1"/>
          <p:nvPr/>
        </p:nvSpPr>
        <p:spPr>
          <a:xfrm>
            <a:off x="250161" y="123036"/>
            <a:ext cx="9451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s-MX" sz="2800">
                <a:solidFill>
                  <a:srgbClr val="595959"/>
                </a:solidFill>
              </a:rPr>
              <a:t>Hitos Formulación PMSS</a:t>
            </a:r>
            <a:endParaRPr b="1" i="0" sz="2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1"/>
          <p:cNvSpPr/>
          <p:nvPr/>
        </p:nvSpPr>
        <p:spPr>
          <a:xfrm>
            <a:off x="2" y="4105875"/>
            <a:ext cx="1192500" cy="177900"/>
          </a:xfrm>
          <a:prstGeom prst="rect">
            <a:avLst/>
          </a:prstGeom>
          <a:solidFill>
            <a:srgbClr val="0E945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89214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18"/>
          <p:cNvSpPr/>
          <p:nvPr/>
        </p:nvSpPr>
        <p:spPr>
          <a:xfrm>
            <a:off x="0" y="-89214"/>
            <a:ext cx="12171038" cy="6947214"/>
          </a:xfrm>
          <a:prstGeom prst="rect">
            <a:avLst/>
          </a:prstGeom>
          <a:solidFill>
            <a:srgbClr val="0C0C0C">
              <a:alpha val="36078"/>
            </a:srgbClr>
          </a:solidFill>
          <a:ln>
            <a:noFill/>
          </a:ln>
        </p:spPr>
        <p:txBody>
          <a:bodyPr anchorCtr="0" anchor="ctr" bIns="60900" lIns="121850" spcFirstLastPara="1" rIns="121850" wrap="square" tIns="60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3"/>
              <a:buFont typeface="Arial"/>
              <a:buNone/>
            </a:pPr>
            <a:r>
              <a:t/>
            </a:r>
            <a:endParaRPr b="0" i="0" sz="613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8"/>
          <p:cNvSpPr/>
          <p:nvPr/>
        </p:nvSpPr>
        <p:spPr>
          <a:xfrm>
            <a:off x="0" y="6768788"/>
            <a:ext cx="12192000" cy="182562"/>
          </a:xfrm>
          <a:prstGeom prst="rect">
            <a:avLst/>
          </a:prstGeom>
          <a:solidFill>
            <a:srgbClr val="2A782D"/>
          </a:solidFill>
          <a:ln>
            <a:noFill/>
          </a:ln>
        </p:spPr>
        <p:txBody>
          <a:bodyPr anchorCtr="0" anchor="ctr" bIns="60900" lIns="121850" spcFirstLastPara="1" rIns="121850" wrap="square" tIns="60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"/>
              <a:buFont typeface="Arial"/>
              <a:buNone/>
            </a:pPr>
            <a:r>
              <a:t/>
            </a:r>
            <a:endParaRPr b="0" i="0" sz="295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n que contiene dibujo&#10;&#10;Descripción generada automáticamente" id="412" name="Google Shape;41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34410" y="5829540"/>
            <a:ext cx="3046388" cy="67286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18"/>
          <p:cNvSpPr/>
          <p:nvPr/>
        </p:nvSpPr>
        <p:spPr>
          <a:xfrm>
            <a:off x="0" y="3970105"/>
            <a:ext cx="12171037" cy="20301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1" i="0" lang="es-MX" sz="8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 b="1" i="0" sz="2955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4" name="Google Shape;41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1202" y="5462596"/>
            <a:ext cx="2832036" cy="1185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0" y="6768788"/>
            <a:ext cx="12192000" cy="182700"/>
          </a:xfrm>
          <a:prstGeom prst="rect">
            <a:avLst/>
          </a:prstGeom>
          <a:solidFill>
            <a:srgbClr val="2A782D"/>
          </a:solidFill>
          <a:ln>
            <a:noFill/>
          </a:ln>
        </p:spPr>
        <p:txBody>
          <a:bodyPr anchorCtr="0" anchor="ctr" bIns="60900" lIns="121850" spcFirstLastPara="1" rIns="121850" wrap="square" tIns="60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"/>
              <a:buFont typeface="Arial"/>
              <a:buNone/>
            </a:pPr>
            <a:r>
              <a:t/>
            </a:r>
            <a:endParaRPr b="0" i="0" sz="295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588489" y="2604641"/>
            <a:ext cx="2178900" cy="492600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Escala regional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s-MX" sz="1200" u="none" cap="none" strike="noStrike">
                <a:solidFill>
                  <a:srgbClr val="2A782D"/>
                </a:solidFill>
                <a:latin typeface="Arial"/>
                <a:ea typeface="Arial"/>
                <a:cs typeface="Arial"/>
                <a:sym typeface="Arial"/>
              </a:rPr>
              <a:t>Artículo 6</a:t>
            </a:r>
            <a:endParaRPr b="1" i="0" sz="1400" u="none" cap="none" strike="noStrike">
              <a:solidFill>
                <a:srgbClr val="2A78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588489" y="3378588"/>
            <a:ext cx="2178900" cy="708000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Escala Distrital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(Urbana y Rural)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s-MX" sz="1200" u="none" cap="none" strike="noStrike">
                <a:solidFill>
                  <a:srgbClr val="2A782D"/>
                </a:solidFill>
                <a:latin typeface="Arial"/>
                <a:ea typeface="Arial"/>
                <a:cs typeface="Arial"/>
                <a:sym typeface="Arial"/>
              </a:rPr>
              <a:t>Artículo 6</a:t>
            </a:r>
            <a:endParaRPr b="0" i="0" sz="1200" u="none" cap="none" strike="noStrike">
              <a:solidFill>
                <a:srgbClr val="2A78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588489" y="4492106"/>
            <a:ext cx="2182800" cy="492600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Escala Local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MX" sz="1200" u="none" cap="none" strike="noStrike">
                <a:solidFill>
                  <a:srgbClr val="2A782D"/>
                </a:solidFill>
                <a:latin typeface="Arial"/>
                <a:ea typeface="Arial"/>
                <a:cs typeface="Arial"/>
                <a:sym typeface="Arial"/>
              </a:rPr>
              <a:t>Artículo 6</a:t>
            </a:r>
            <a:endParaRPr b="0" i="0" sz="1200" u="none" cap="none" strike="noStrike">
              <a:solidFill>
                <a:srgbClr val="2A78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3180215" y="1459999"/>
            <a:ext cx="2200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s-MX" sz="2300" u="none" cap="none" strike="noStrike">
                <a:solidFill>
                  <a:srgbClr val="2A782D"/>
                </a:solidFill>
                <a:latin typeface="Arial"/>
                <a:ea typeface="Arial"/>
                <a:cs typeface="Arial"/>
                <a:sym typeface="Arial"/>
              </a:rPr>
              <a:t>Componentes</a:t>
            </a:r>
            <a:endParaRPr b="0" i="0" sz="900" u="none" cap="none" strike="noStrike">
              <a:solidFill>
                <a:srgbClr val="2A78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213328" y="1377065"/>
            <a:ext cx="284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-MX" sz="2700" u="none" cap="none" strike="noStrike">
                <a:solidFill>
                  <a:srgbClr val="2A782D"/>
                </a:solidFill>
                <a:latin typeface="Arial"/>
                <a:ea typeface="Arial"/>
                <a:cs typeface="Arial"/>
                <a:sym typeface="Arial"/>
              </a:rPr>
              <a:t>Escalas de Ordenamiento</a:t>
            </a:r>
            <a:endParaRPr b="0" i="0" sz="1300" u="none" cap="none" strike="noStrike">
              <a:solidFill>
                <a:srgbClr val="2A78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3091978" y="3613432"/>
            <a:ext cx="2479200" cy="544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MX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Clasificación suelo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MX" sz="1200" u="none" cap="none" strike="noStrike">
                <a:solidFill>
                  <a:srgbClr val="2A782D"/>
                </a:solidFill>
                <a:latin typeface="Arial"/>
                <a:ea typeface="Arial"/>
                <a:cs typeface="Arial"/>
                <a:sym typeface="Arial"/>
              </a:rPr>
              <a:t>Artículo 6.2</a:t>
            </a:r>
            <a:endParaRPr b="0" i="0" sz="1200" u="none" cap="none" strike="noStrike">
              <a:solidFill>
                <a:srgbClr val="2A78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3100251" y="2103186"/>
            <a:ext cx="2470800" cy="544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MX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Estructuras territoriales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MX" sz="1200" u="none" cap="none" strike="noStrike">
                <a:solidFill>
                  <a:srgbClr val="2A782D"/>
                </a:solidFill>
                <a:latin typeface="Arial"/>
                <a:ea typeface="Arial"/>
                <a:cs typeface="Arial"/>
                <a:sym typeface="Arial"/>
              </a:rPr>
              <a:t>Artículo 6.1</a:t>
            </a:r>
            <a:endParaRPr b="0" i="0" sz="1200" u="none" cap="none" strike="noStrike">
              <a:solidFill>
                <a:srgbClr val="2A78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3091978" y="4603895"/>
            <a:ext cx="2479200" cy="544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MX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Estrategia Normativa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MX" sz="1200" u="none" cap="none" strike="noStrike">
                <a:solidFill>
                  <a:srgbClr val="2A782D"/>
                </a:solidFill>
                <a:latin typeface="Arial"/>
                <a:ea typeface="Arial"/>
                <a:cs typeface="Arial"/>
                <a:sym typeface="Arial"/>
              </a:rPr>
              <a:t>Artículo 6.3</a:t>
            </a:r>
            <a:endParaRPr b="0" i="0" sz="1200" u="none" cap="none" strike="noStrike">
              <a:solidFill>
                <a:srgbClr val="2A78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3091979" y="5711778"/>
            <a:ext cx="2479200" cy="544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MX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Elementos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MX" sz="1200" u="none" cap="none" strike="noStrike">
                <a:solidFill>
                  <a:srgbClr val="2A782D"/>
                </a:solidFill>
                <a:latin typeface="Arial"/>
                <a:ea typeface="Arial"/>
                <a:cs typeface="Arial"/>
                <a:sym typeface="Arial"/>
              </a:rPr>
              <a:t>Artículo 6.4</a:t>
            </a:r>
            <a:endParaRPr b="0" i="0" sz="1200" u="none" cap="none" strike="noStrike">
              <a:solidFill>
                <a:srgbClr val="2A78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6475599" y="1052041"/>
            <a:ext cx="2512200" cy="510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MX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Estructura Ecológica Principal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MX" sz="1200" u="none" cap="none" strike="noStrike">
                <a:solidFill>
                  <a:srgbClr val="2A782D"/>
                </a:solidFill>
                <a:latin typeface="Arial"/>
                <a:ea typeface="Arial"/>
                <a:cs typeface="Arial"/>
                <a:sym typeface="Arial"/>
              </a:rPr>
              <a:t>Artículo 6.1.a</a:t>
            </a:r>
            <a:endParaRPr b="0" i="0" sz="1200" u="none" cap="none" strike="noStrike">
              <a:solidFill>
                <a:srgbClr val="2A78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6475599" y="1588341"/>
            <a:ext cx="2510400" cy="714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MX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Estructura Integradora de Patrimonios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MX" sz="1200" u="none" cap="none" strike="noStrike">
                <a:solidFill>
                  <a:srgbClr val="2A782D"/>
                </a:solidFill>
                <a:latin typeface="Arial"/>
                <a:ea typeface="Arial"/>
                <a:cs typeface="Arial"/>
                <a:sym typeface="Arial"/>
              </a:rPr>
              <a:t>Artículo 6.1.b</a:t>
            </a:r>
            <a:endParaRPr b="0" i="0" sz="1200" u="none" cap="none" strike="noStrike">
              <a:solidFill>
                <a:srgbClr val="2A78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6475600" y="2341423"/>
            <a:ext cx="2510400" cy="714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MX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Estructura Funcional y del Cuidado</a:t>
            </a:r>
            <a:endParaRPr b="1" i="0" sz="12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MX" sz="1200" u="none" cap="none" strike="noStrike">
                <a:solidFill>
                  <a:srgbClr val="2A782D"/>
                </a:solidFill>
                <a:latin typeface="Arial"/>
                <a:ea typeface="Arial"/>
                <a:cs typeface="Arial"/>
                <a:sym typeface="Arial"/>
              </a:rPr>
              <a:t>Artículo 6.1.c</a:t>
            </a:r>
            <a:endParaRPr b="0" i="0" sz="1200" u="none" cap="none" strike="noStrike">
              <a:solidFill>
                <a:srgbClr val="2A78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6473750" y="3108580"/>
            <a:ext cx="2512200" cy="715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MX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Estructura Socioeconómica, Creativa y de Innovación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s-MX" sz="1200" u="none" cap="none" strike="noStrike">
                <a:solidFill>
                  <a:srgbClr val="2A782D"/>
                </a:solidFill>
                <a:latin typeface="Arial"/>
                <a:ea typeface="Arial"/>
                <a:cs typeface="Arial"/>
                <a:sym typeface="Arial"/>
              </a:rPr>
              <a:t>Artículo 6.1.d</a:t>
            </a:r>
            <a:endParaRPr b="0" i="0" sz="1200" u="none" cap="none" strike="noStrike">
              <a:solidFill>
                <a:srgbClr val="2A78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6430493" y="5118715"/>
            <a:ext cx="2555400" cy="306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MX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Regionales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6430495" y="5486856"/>
            <a:ext cx="2555400" cy="510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MX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Distritales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MX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(Urbana y Rural)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6438115" y="6064962"/>
            <a:ext cx="2547900" cy="306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MX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9699576" y="3754875"/>
            <a:ext cx="2295300" cy="2308800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MX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Vocación del suelo Urbano: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i="0" lang="es-MX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Áreas de actividad de Grandes servicios metropolitanos.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i="0" lang="es-MX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Áreas de actividad Estructurante </a:t>
            </a:r>
            <a:r>
              <a:rPr lang="es-MX" sz="1200">
                <a:solidFill>
                  <a:schemeClr val="dk2"/>
                </a:solidFill>
              </a:rPr>
              <a:t>(Receptora de actividades económicas y Receptora VIS).</a:t>
            </a:r>
            <a:endParaRPr sz="1200">
              <a:solidFill>
                <a:schemeClr val="dk2"/>
              </a:solidFill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i="0" lang="es-MX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Áreas de actividad  de Proximidad </a:t>
            </a:r>
            <a:r>
              <a:rPr b="0" i="0" lang="es-MX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(Receptora de soporte y Generadora de soporte)</a:t>
            </a:r>
            <a:r>
              <a:rPr b="0" i="0" lang="es-MX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9699576" y="1557675"/>
            <a:ext cx="2295300" cy="1600800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MX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Sistemas de soporte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b="0" i="0" lang="es-MX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Sistema de Espacio Público Peatonal.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400"/>
              <a:buFont typeface="Noto Sans Symbols"/>
              <a:buChar char="▪"/>
            </a:pPr>
            <a:r>
              <a:rPr b="1" i="0" lang="es-MX" sz="1400" u="none" cap="none" strike="noStrik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Sistema de Movilidad</a:t>
            </a:r>
            <a:endParaRPr b="1" i="0" sz="1600" u="none" cap="none" strike="noStrik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b="0" i="0" lang="es-MX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Sistema del Cuidado y de Servicios Sociales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b="0" i="0" lang="es-MX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Sistema de Servicios Públicos.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423597" y="243143"/>
            <a:ext cx="963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Modelo de Ocupación Territorial – MOT – POT - Decreto 555 2021</a:t>
            </a:r>
            <a:endParaRPr b="0" i="0" sz="1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6417792" y="4052060"/>
            <a:ext cx="2568300" cy="393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MX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Rural, urbano y de expansión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" name="Google Shape;120;p2"/>
          <p:cNvCxnSpPr>
            <a:stCxn id="100" idx="2"/>
            <a:endCxn id="101" idx="0"/>
          </p:cNvCxnSpPr>
          <p:nvPr/>
        </p:nvCxnSpPr>
        <p:spPr>
          <a:xfrm>
            <a:off x="1677939" y="3097241"/>
            <a:ext cx="0" cy="281400"/>
          </a:xfrm>
          <a:prstGeom prst="straightConnector1">
            <a:avLst/>
          </a:prstGeom>
          <a:noFill/>
          <a:ln cap="flat" cmpd="sng" w="9525">
            <a:solidFill>
              <a:srgbClr val="2A782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1" name="Google Shape;121;p2"/>
          <p:cNvCxnSpPr/>
          <p:nvPr/>
        </p:nvCxnSpPr>
        <p:spPr>
          <a:xfrm>
            <a:off x="1677939" y="4075141"/>
            <a:ext cx="0" cy="281400"/>
          </a:xfrm>
          <a:prstGeom prst="straightConnector1">
            <a:avLst/>
          </a:prstGeom>
          <a:noFill/>
          <a:ln cap="flat" cmpd="sng" w="9525">
            <a:solidFill>
              <a:srgbClr val="2A782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2" name="Google Shape;122;p2"/>
          <p:cNvCxnSpPr/>
          <p:nvPr/>
        </p:nvCxnSpPr>
        <p:spPr>
          <a:xfrm>
            <a:off x="4374962" y="2806756"/>
            <a:ext cx="0" cy="732900"/>
          </a:xfrm>
          <a:prstGeom prst="straightConnector1">
            <a:avLst/>
          </a:prstGeom>
          <a:noFill/>
          <a:ln cap="flat" cmpd="sng" w="9525">
            <a:solidFill>
              <a:srgbClr val="2A782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3" name="Google Shape;123;p2"/>
          <p:cNvCxnSpPr/>
          <p:nvPr/>
        </p:nvCxnSpPr>
        <p:spPr>
          <a:xfrm>
            <a:off x="4357639" y="4252941"/>
            <a:ext cx="0" cy="281400"/>
          </a:xfrm>
          <a:prstGeom prst="straightConnector1">
            <a:avLst/>
          </a:prstGeom>
          <a:noFill/>
          <a:ln cap="flat" cmpd="sng" w="9525">
            <a:solidFill>
              <a:srgbClr val="2A782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4" name="Google Shape;124;p2"/>
          <p:cNvCxnSpPr/>
          <p:nvPr/>
        </p:nvCxnSpPr>
        <p:spPr>
          <a:xfrm>
            <a:off x="4370339" y="5281641"/>
            <a:ext cx="0" cy="281400"/>
          </a:xfrm>
          <a:prstGeom prst="straightConnector1">
            <a:avLst/>
          </a:prstGeom>
          <a:noFill/>
          <a:ln cap="flat" cmpd="sng" w="9525">
            <a:solidFill>
              <a:srgbClr val="2A782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5" name="Google Shape;125;p2"/>
          <p:cNvCxnSpPr>
            <a:stCxn id="105" idx="3"/>
            <a:endCxn id="119" idx="1"/>
          </p:cNvCxnSpPr>
          <p:nvPr/>
        </p:nvCxnSpPr>
        <p:spPr>
          <a:xfrm>
            <a:off x="5571178" y="3885832"/>
            <a:ext cx="846600" cy="363300"/>
          </a:xfrm>
          <a:prstGeom prst="straightConnector1">
            <a:avLst/>
          </a:prstGeom>
          <a:noFill/>
          <a:ln cap="flat" cmpd="sng" w="9525">
            <a:solidFill>
              <a:srgbClr val="2A782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6" name="Google Shape;126;p2"/>
          <p:cNvCxnSpPr>
            <a:stCxn id="108" idx="3"/>
            <a:endCxn id="115" idx="1"/>
          </p:cNvCxnSpPr>
          <p:nvPr/>
        </p:nvCxnSpPr>
        <p:spPr>
          <a:xfrm>
            <a:off x="5571179" y="5984178"/>
            <a:ext cx="867000" cy="234000"/>
          </a:xfrm>
          <a:prstGeom prst="straightConnector1">
            <a:avLst/>
          </a:prstGeom>
          <a:noFill/>
          <a:ln cap="flat" cmpd="sng" w="9525">
            <a:solidFill>
              <a:srgbClr val="2A782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7" name="Google Shape;127;p2"/>
          <p:cNvCxnSpPr>
            <a:stCxn id="108" idx="3"/>
            <a:endCxn id="114" idx="1"/>
          </p:cNvCxnSpPr>
          <p:nvPr/>
        </p:nvCxnSpPr>
        <p:spPr>
          <a:xfrm flipH="1" rot="10800000">
            <a:off x="5571179" y="5742378"/>
            <a:ext cx="859200" cy="241800"/>
          </a:xfrm>
          <a:prstGeom prst="straightConnector1">
            <a:avLst/>
          </a:prstGeom>
          <a:noFill/>
          <a:ln cap="flat" cmpd="sng" w="9525">
            <a:solidFill>
              <a:srgbClr val="2A782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8" name="Google Shape;128;p2"/>
          <p:cNvCxnSpPr>
            <a:stCxn id="108" idx="3"/>
            <a:endCxn id="113" idx="1"/>
          </p:cNvCxnSpPr>
          <p:nvPr/>
        </p:nvCxnSpPr>
        <p:spPr>
          <a:xfrm flipH="1" rot="10800000">
            <a:off x="5571179" y="5271978"/>
            <a:ext cx="859200" cy="712200"/>
          </a:xfrm>
          <a:prstGeom prst="straightConnector1">
            <a:avLst/>
          </a:prstGeom>
          <a:noFill/>
          <a:ln cap="flat" cmpd="sng" w="9525">
            <a:solidFill>
              <a:srgbClr val="2A782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9" name="Google Shape;129;p2"/>
          <p:cNvCxnSpPr>
            <a:stCxn id="112" idx="3"/>
            <a:endCxn id="116" idx="1"/>
          </p:cNvCxnSpPr>
          <p:nvPr/>
        </p:nvCxnSpPr>
        <p:spPr>
          <a:xfrm>
            <a:off x="8985950" y="3466180"/>
            <a:ext cx="713700" cy="1443000"/>
          </a:xfrm>
          <a:prstGeom prst="straightConnector1">
            <a:avLst/>
          </a:prstGeom>
          <a:noFill/>
          <a:ln cap="flat" cmpd="sng" w="9525">
            <a:solidFill>
              <a:srgbClr val="2A782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0" name="Google Shape;130;p2"/>
          <p:cNvCxnSpPr>
            <a:stCxn id="111" idx="3"/>
            <a:endCxn id="117" idx="1"/>
          </p:cNvCxnSpPr>
          <p:nvPr/>
        </p:nvCxnSpPr>
        <p:spPr>
          <a:xfrm flipH="1" rot="10800000">
            <a:off x="8986000" y="2358073"/>
            <a:ext cx="713700" cy="340800"/>
          </a:xfrm>
          <a:prstGeom prst="straightConnector1">
            <a:avLst/>
          </a:prstGeom>
          <a:noFill/>
          <a:ln cap="flat" cmpd="sng" w="9525">
            <a:solidFill>
              <a:srgbClr val="2A782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1" name="Google Shape;131;p2"/>
          <p:cNvCxnSpPr>
            <a:stCxn id="106" idx="3"/>
            <a:endCxn id="112" idx="1"/>
          </p:cNvCxnSpPr>
          <p:nvPr/>
        </p:nvCxnSpPr>
        <p:spPr>
          <a:xfrm>
            <a:off x="5571051" y="2375586"/>
            <a:ext cx="902700" cy="1090500"/>
          </a:xfrm>
          <a:prstGeom prst="straightConnector1">
            <a:avLst/>
          </a:prstGeom>
          <a:noFill/>
          <a:ln cap="flat" cmpd="sng" w="9525">
            <a:solidFill>
              <a:srgbClr val="2A782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2" name="Google Shape;132;p2"/>
          <p:cNvCxnSpPr>
            <a:stCxn id="106" idx="3"/>
            <a:endCxn id="111" idx="1"/>
          </p:cNvCxnSpPr>
          <p:nvPr/>
        </p:nvCxnSpPr>
        <p:spPr>
          <a:xfrm>
            <a:off x="5571051" y="2375586"/>
            <a:ext cx="904500" cy="323400"/>
          </a:xfrm>
          <a:prstGeom prst="straightConnector1">
            <a:avLst/>
          </a:prstGeom>
          <a:noFill/>
          <a:ln cap="flat" cmpd="sng" w="9525">
            <a:solidFill>
              <a:srgbClr val="2A782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3" name="Google Shape;133;p2"/>
          <p:cNvCxnSpPr>
            <a:stCxn id="106" idx="3"/>
            <a:endCxn id="110" idx="1"/>
          </p:cNvCxnSpPr>
          <p:nvPr/>
        </p:nvCxnSpPr>
        <p:spPr>
          <a:xfrm flipH="1" rot="10800000">
            <a:off x="5571051" y="1945686"/>
            <a:ext cx="904500" cy="429900"/>
          </a:xfrm>
          <a:prstGeom prst="straightConnector1">
            <a:avLst/>
          </a:prstGeom>
          <a:noFill/>
          <a:ln cap="flat" cmpd="sng" w="9525">
            <a:solidFill>
              <a:srgbClr val="2A782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4" name="Google Shape;134;p2"/>
          <p:cNvCxnSpPr>
            <a:stCxn id="106" idx="3"/>
            <a:endCxn id="109" idx="1"/>
          </p:cNvCxnSpPr>
          <p:nvPr/>
        </p:nvCxnSpPr>
        <p:spPr>
          <a:xfrm flipH="1" rot="10800000">
            <a:off x="5571051" y="1307586"/>
            <a:ext cx="904500" cy="1068000"/>
          </a:xfrm>
          <a:prstGeom prst="straightConnector1">
            <a:avLst/>
          </a:prstGeom>
          <a:noFill/>
          <a:ln cap="flat" cmpd="sng" w="9525">
            <a:solidFill>
              <a:srgbClr val="2A782D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35" name="Google Shape;135;p2"/>
          <p:cNvPicPr preferRelativeResize="0"/>
          <p:nvPr/>
        </p:nvPicPr>
        <p:blipFill rotWithShape="1">
          <a:blip r:embed="rId3">
            <a:alphaModFix/>
          </a:blip>
          <a:srcRect b="24017" l="25297" r="27123" t="14383"/>
          <a:stretch/>
        </p:blipFill>
        <p:spPr>
          <a:xfrm>
            <a:off x="10124090" y="2733"/>
            <a:ext cx="2067909" cy="113924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"/>
          <p:cNvSpPr/>
          <p:nvPr/>
        </p:nvSpPr>
        <p:spPr>
          <a:xfrm>
            <a:off x="340200" y="1141975"/>
            <a:ext cx="2568300" cy="43449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141" name="Google Shape;14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98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"/>
          <p:cNvSpPr txBox="1"/>
          <p:nvPr/>
        </p:nvSpPr>
        <p:spPr>
          <a:xfrm>
            <a:off x="346321" y="5381641"/>
            <a:ext cx="2795660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MX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Regional</a:t>
            </a:r>
            <a:r>
              <a:rPr b="0" i="0" lang="es-MX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intermodalidad (sistema férreo), intercambiadores modales en las entradas y salidas de la ciudad y corredores logísticos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"/>
          <p:cNvSpPr txBox="1"/>
          <p:nvPr/>
        </p:nvSpPr>
        <p:spPr>
          <a:xfrm>
            <a:off x="6059549" y="306163"/>
            <a:ext cx="5580586" cy="461665"/>
          </a:xfrm>
          <a:prstGeom prst="rect">
            <a:avLst/>
          </a:prstGeom>
          <a:noFill/>
          <a:ln>
            <a:noFill/>
          </a:ln>
          <a:effectLst>
            <a:outerShdw blurRad="50800" rotWithShape="0" dir="5400000" dist="25400">
              <a:srgbClr val="262626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s-MX" sz="30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3 escalas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4" name="Google Shape;144;p3"/>
          <p:cNvCxnSpPr/>
          <p:nvPr/>
        </p:nvCxnSpPr>
        <p:spPr>
          <a:xfrm>
            <a:off x="3222963" y="5428682"/>
            <a:ext cx="1" cy="950515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" name="Google Shape;145;p3"/>
          <p:cNvCxnSpPr/>
          <p:nvPr/>
        </p:nvCxnSpPr>
        <p:spPr>
          <a:xfrm>
            <a:off x="6501386" y="5509355"/>
            <a:ext cx="1" cy="903051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6" name="Google Shape;146;p3"/>
          <p:cNvSpPr txBox="1"/>
          <p:nvPr/>
        </p:nvSpPr>
        <p:spPr>
          <a:xfrm>
            <a:off x="3437628" y="5399231"/>
            <a:ext cx="290689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MX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Distrital: </a:t>
            </a:r>
            <a:r>
              <a:rPr b="0" i="0" lang="es-MX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red de corredores verdes (alta y mediana capacidad), red de cicloinfraestructura </a:t>
            </a:r>
            <a:r>
              <a:rPr b="0" i="1" lang="es-MX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(cicloalamedas)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"/>
          <p:cNvSpPr txBox="1"/>
          <p:nvPr/>
        </p:nvSpPr>
        <p:spPr>
          <a:xfrm>
            <a:off x="6742968" y="5432898"/>
            <a:ext cx="413723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MX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Local: </a:t>
            </a:r>
            <a:r>
              <a:rPr b="0" i="0" lang="es-MX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sistema de movilidad a escala local conectado con el sistema del cuidado (red peatonal, de cicloinfraestructura y de corredores verdes de proximidad)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"/>
          <p:cNvSpPr txBox="1"/>
          <p:nvPr/>
        </p:nvSpPr>
        <p:spPr>
          <a:xfrm>
            <a:off x="286780" y="3825724"/>
            <a:ext cx="5401536" cy="6155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MX" sz="2800" u="none" cap="none" strike="noStrike">
                <a:solidFill>
                  <a:srgbClr val="85DB4C"/>
                </a:solidFill>
                <a:latin typeface="Arial"/>
                <a:ea typeface="Arial"/>
                <a:cs typeface="Arial"/>
                <a:sym typeface="Arial"/>
              </a:rPr>
              <a:t>Escalas</a:t>
            </a:r>
            <a:endParaRPr b="1" i="0" sz="2800" u="none" cap="none" strike="noStrike">
              <a:solidFill>
                <a:srgbClr val="85DB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áfico 43" id="149" name="Google Shape;14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1896" y="4795535"/>
            <a:ext cx="455279" cy="4552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45" id="150" name="Google Shape;15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74041" y="4767463"/>
            <a:ext cx="610246" cy="6102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47" id="151" name="Google Shape;151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3251" y="4808235"/>
            <a:ext cx="469497" cy="4694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74" id="152" name="Google Shape;152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76375" y="4831709"/>
            <a:ext cx="567523" cy="567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75" id="153" name="Google Shape;153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414360" y="4831709"/>
            <a:ext cx="446039" cy="4460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77" id="154" name="Google Shape;154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409188" y="4931470"/>
            <a:ext cx="420255" cy="4202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78" id="155" name="Google Shape;155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866993" y="4931470"/>
            <a:ext cx="420255" cy="4202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78" id="156" name="Google Shape;156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671585" y="4892836"/>
            <a:ext cx="420253" cy="42025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"/>
          <p:cNvSpPr/>
          <p:nvPr/>
        </p:nvSpPr>
        <p:spPr>
          <a:xfrm>
            <a:off x="0" y="6636109"/>
            <a:ext cx="12187021" cy="221891"/>
          </a:xfrm>
          <a:prstGeom prst="rect">
            <a:avLst/>
          </a:prstGeom>
          <a:solidFill>
            <a:srgbClr val="85DB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4"/>
          <p:cNvPicPr preferRelativeResize="0"/>
          <p:nvPr/>
        </p:nvPicPr>
        <p:blipFill rotWithShape="1">
          <a:blip r:embed="rId3">
            <a:alphaModFix/>
          </a:blip>
          <a:srcRect b="21524" l="3167" r="4536" t="1001"/>
          <a:stretch/>
        </p:blipFill>
        <p:spPr>
          <a:xfrm rot="-5400000">
            <a:off x="3071108" y="-2169542"/>
            <a:ext cx="6049783" cy="121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4"/>
          <p:cNvSpPr/>
          <p:nvPr/>
        </p:nvSpPr>
        <p:spPr>
          <a:xfrm>
            <a:off x="0" y="6768788"/>
            <a:ext cx="12192000" cy="182562"/>
          </a:xfrm>
          <a:prstGeom prst="rect">
            <a:avLst/>
          </a:prstGeom>
          <a:solidFill>
            <a:srgbClr val="2A782D"/>
          </a:solidFill>
          <a:ln>
            <a:noFill/>
          </a:ln>
        </p:spPr>
        <p:txBody>
          <a:bodyPr anchorCtr="0" anchor="ctr" bIns="60900" lIns="121850" spcFirstLastPara="1" rIns="121850" wrap="square" tIns="60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"/>
              <a:buFont typeface="Arial"/>
              <a:buNone/>
            </a:pPr>
            <a:r>
              <a:t/>
            </a:r>
            <a:endParaRPr b="0" i="0" sz="295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4"/>
          <p:cNvSpPr txBox="1"/>
          <p:nvPr/>
        </p:nvSpPr>
        <p:spPr>
          <a:xfrm>
            <a:off x="10900" y="291668"/>
            <a:ext cx="97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Modelo de Ocupación Territorial – POT - Decreto 555 2021</a:t>
            </a:r>
            <a:endParaRPr b="0" i="0" sz="1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5" name="Google Shape;165;p4"/>
          <p:cNvGrpSpPr/>
          <p:nvPr/>
        </p:nvGrpSpPr>
        <p:grpSpPr>
          <a:xfrm>
            <a:off x="7353722" y="1056413"/>
            <a:ext cx="4960195" cy="1643239"/>
            <a:chOff x="7114903" y="1091249"/>
            <a:chExt cx="4960195" cy="1643239"/>
          </a:xfrm>
        </p:grpSpPr>
        <p:sp>
          <p:nvSpPr>
            <p:cNvPr id="166" name="Google Shape;166;p4"/>
            <p:cNvSpPr/>
            <p:nvPr/>
          </p:nvSpPr>
          <p:spPr>
            <a:xfrm>
              <a:off x="7114903" y="1091249"/>
              <a:ext cx="4866332" cy="164323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7263904" y="1687200"/>
              <a:ext cx="394641" cy="180000"/>
            </a:xfrm>
            <a:prstGeom prst="rect">
              <a:avLst/>
            </a:prstGeom>
            <a:solidFill>
              <a:srgbClr val="A02D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7263904" y="1151092"/>
              <a:ext cx="394641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7263904" y="1419146"/>
              <a:ext cx="394641" cy="180000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7263904" y="2491364"/>
              <a:ext cx="394641" cy="180000"/>
            </a:xfrm>
            <a:prstGeom prst="rect">
              <a:avLst/>
            </a:prstGeom>
            <a:solidFill>
              <a:srgbClr val="EDB6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7263904" y="1955254"/>
              <a:ext cx="394641" cy="180000"/>
            </a:xfrm>
            <a:prstGeom prst="rect">
              <a:avLst/>
            </a:prstGeom>
            <a:solidFill>
              <a:srgbClr val="C1B7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7263904" y="2223308"/>
              <a:ext cx="394641" cy="180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4"/>
            <p:cNvSpPr txBox="1"/>
            <p:nvPr/>
          </p:nvSpPr>
          <p:spPr>
            <a:xfrm>
              <a:off x="7755098" y="1134795"/>
              <a:ext cx="4320000" cy="21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s-MX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Áreas de actividad de Grandes servicios metropolitanos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4"/>
            <p:cNvSpPr txBox="1"/>
            <p:nvPr/>
          </p:nvSpPr>
          <p:spPr>
            <a:xfrm>
              <a:off x="7755098" y="1404188"/>
              <a:ext cx="4320000" cy="21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s-MX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Áreas de actividad Estructurante – Receptora actividades económicas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4"/>
            <p:cNvSpPr txBox="1"/>
            <p:nvPr/>
          </p:nvSpPr>
          <p:spPr>
            <a:xfrm>
              <a:off x="7755098" y="1673581"/>
              <a:ext cx="4320000" cy="246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s-MX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Áreas de actividad Estructurante – Receptora Vivienda de Interés Social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4"/>
            <p:cNvSpPr txBox="1"/>
            <p:nvPr/>
          </p:nvSpPr>
          <p:spPr>
            <a:xfrm>
              <a:off x="7755098" y="1942974"/>
              <a:ext cx="4320000" cy="246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s-MX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Áreas de actividad  de Proximidad – Receptora soportes urbanos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4"/>
            <p:cNvSpPr txBox="1"/>
            <p:nvPr/>
          </p:nvSpPr>
          <p:spPr>
            <a:xfrm>
              <a:off x="7755098" y="2212367"/>
              <a:ext cx="4320000" cy="246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s-MX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Áreas de actividad  de Proximidad – Generadora soportes urbanos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4"/>
            <p:cNvSpPr txBox="1"/>
            <p:nvPr/>
          </p:nvSpPr>
          <p:spPr>
            <a:xfrm>
              <a:off x="7755098" y="2455632"/>
              <a:ext cx="4320000" cy="246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s-MX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Plan Especial de Manejo y Protección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9" name="Google Shape;179;p4"/>
          <p:cNvPicPr preferRelativeResize="0"/>
          <p:nvPr/>
        </p:nvPicPr>
        <p:blipFill rotWithShape="1">
          <a:blip r:embed="rId4">
            <a:alphaModFix/>
          </a:blip>
          <a:srcRect b="24018" l="25300" r="27121" t="14380"/>
          <a:stretch/>
        </p:blipFill>
        <p:spPr>
          <a:xfrm>
            <a:off x="10124090" y="2733"/>
            <a:ext cx="2067909" cy="1139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"/>
          <p:cNvSpPr/>
          <p:nvPr/>
        </p:nvSpPr>
        <p:spPr>
          <a:xfrm>
            <a:off x="0" y="6768788"/>
            <a:ext cx="12192000" cy="182562"/>
          </a:xfrm>
          <a:prstGeom prst="rect">
            <a:avLst/>
          </a:prstGeom>
          <a:solidFill>
            <a:srgbClr val="2A782D"/>
          </a:solidFill>
          <a:ln>
            <a:noFill/>
          </a:ln>
        </p:spPr>
        <p:txBody>
          <a:bodyPr anchorCtr="0" anchor="ctr" bIns="60900" lIns="121850" spcFirstLastPara="1" rIns="121850" wrap="square" tIns="60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"/>
              <a:buFont typeface="Arial"/>
              <a:buNone/>
            </a:pPr>
            <a:r>
              <a:t/>
            </a:r>
            <a:endParaRPr b="0" i="0" sz="295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5"/>
          <p:cNvSpPr txBox="1"/>
          <p:nvPr/>
        </p:nvSpPr>
        <p:spPr>
          <a:xfrm>
            <a:off x="423597" y="243143"/>
            <a:ext cx="963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Entrada en Operación de Oferta de Transporte en la Ciudad</a:t>
            </a:r>
            <a:endParaRPr b="0" i="0" sz="1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5"/>
          <p:cNvPicPr preferRelativeResize="0"/>
          <p:nvPr/>
        </p:nvPicPr>
        <p:blipFill rotWithShape="1">
          <a:blip r:embed="rId3">
            <a:alphaModFix/>
          </a:blip>
          <a:srcRect b="24018" l="25300" r="27121" t="14380"/>
          <a:stretch/>
        </p:blipFill>
        <p:spPr>
          <a:xfrm>
            <a:off x="10124090" y="2733"/>
            <a:ext cx="2067909" cy="1139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0325" y="670175"/>
            <a:ext cx="7581374" cy="60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5"/>
          <p:cNvSpPr txBox="1"/>
          <p:nvPr/>
        </p:nvSpPr>
        <p:spPr>
          <a:xfrm>
            <a:off x="8117650" y="1637550"/>
            <a:ext cx="3783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Calle 13 y SLMB CONPES 4104 julio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Región CONPES 4034 julio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MX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Oferta de transporte Concertada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3512975" y="951725"/>
            <a:ext cx="559800" cy="279900"/>
          </a:xfrm>
          <a:prstGeom prst="rect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5"/>
          <p:cNvSpPr/>
          <p:nvPr/>
        </p:nvSpPr>
        <p:spPr>
          <a:xfrm>
            <a:off x="4001275" y="1141975"/>
            <a:ext cx="559800" cy="279900"/>
          </a:xfrm>
          <a:prstGeom prst="rect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5"/>
          <p:cNvSpPr/>
          <p:nvPr/>
        </p:nvSpPr>
        <p:spPr>
          <a:xfrm>
            <a:off x="3503650" y="1345675"/>
            <a:ext cx="559800" cy="1579500"/>
          </a:xfrm>
          <a:prstGeom prst="rect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5"/>
          <p:cNvSpPr/>
          <p:nvPr/>
        </p:nvSpPr>
        <p:spPr>
          <a:xfrm>
            <a:off x="4001275" y="2925175"/>
            <a:ext cx="559800" cy="279900"/>
          </a:xfrm>
          <a:prstGeom prst="rect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3512975" y="3119550"/>
            <a:ext cx="559800" cy="279900"/>
          </a:xfrm>
          <a:prstGeom prst="rect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5"/>
          <p:cNvSpPr/>
          <p:nvPr/>
        </p:nvSpPr>
        <p:spPr>
          <a:xfrm>
            <a:off x="3970175" y="3348150"/>
            <a:ext cx="559800" cy="279900"/>
          </a:xfrm>
          <a:prstGeom prst="rect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4430475" y="3596875"/>
            <a:ext cx="559800" cy="1579500"/>
          </a:xfrm>
          <a:prstGeom prst="rect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6" name="Google Shape;196;p5"/>
          <p:cNvCxnSpPr/>
          <p:nvPr/>
        </p:nvCxnSpPr>
        <p:spPr>
          <a:xfrm>
            <a:off x="5458400" y="867750"/>
            <a:ext cx="0" cy="5458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97" name="Google Shape;197;p5"/>
          <p:cNvSpPr txBox="1"/>
          <p:nvPr/>
        </p:nvSpPr>
        <p:spPr>
          <a:xfrm>
            <a:off x="5214250" y="6383700"/>
            <a:ext cx="559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MX" sz="17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POT</a:t>
            </a:r>
            <a:endParaRPr b="1" i="0" sz="17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5"/>
          <p:cNvSpPr txBox="1"/>
          <p:nvPr/>
        </p:nvSpPr>
        <p:spPr>
          <a:xfrm>
            <a:off x="8428000" y="3596875"/>
            <a:ext cx="3163200" cy="1108200"/>
          </a:xfrm>
          <a:prstGeom prst="rect">
            <a:avLst/>
          </a:prstGeom>
          <a:noFill/>
          <a:ln cap="flat" cmpd="sng" w="9525">
            <a:solidFill>
              <a:srgbClr val="3C8C5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MX" sz="2000" u="none" cap="none" strike="noStrike">
                <a:solidFill>
                  <a:srgbClr val="2A782D"/>
                </a:solidFill>
                <a:latin typeface="Calibri"/>
                <a:ea typeface="Calibri"/>
                <a:cs typeface="Calibri"/>
                <a:sym typeface="Calibri"/>
              </a:rPr>
              <a:t>Gradualmente se materializa la visión del 2035</a:t>
            </a:r>
            <a:endParaRPr b="0" i="0" sz="1400" u="none" cap="none" strike="noStrike">
              <a:solidFill>
                <a:srgbClr val="2A78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">
            <a:hlinkClick r:id="rId3"/>
          </p:cNvPr>
          <p:cNvSpPr/>
          <p:nvPr/>
        </p:nvSpPr>
        <p:spPr>
          <a:xfrm>
            <a:off x="7639314" y="1966806"/>
            <a:ext cx="1783180" cy="230527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MX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Proyecto 1</a:t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/>
          <p:nvPr/>
        </p:nvSpPr>
        <p:spPr>
          <a:xfrm rot="-5400000">
            <a:off x="9212775" y="3969389"/>
            <a:ext cx="4247603" cy="216000"/>
          </a:xfrm>
          <a:prstGeom prst="rect">
            <a:avLst/>
          </a:prstGeom>
          <a:solidFill>
            <a:srgbClr val="E874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MX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Institucionalidad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"/>
          <p:cNvSpPr/>
          <p:nvPr/>
        </p:nvSpPr>
        <p:spPr>
          <a:xfrm rot="-5400000">
            <a:off x="9517199" y="3972992"/>
            <a:ext cx="4254810" cy="216000"/>
          </a:xfrm>
          <a:prstGeom prst="rect">
            <a:avLst/>
          </a:prstGeom>
          <a:solidFill>
            <a:srgbClr val="E874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MX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Financiación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7">
            <a:hlinkClick action="ppaction://hlinksldjump" r:id="rId4"/>
          </p:cNvPr>
          <p:cNvSpPr/>
          <p:nvPr/>
        </p:nvSpPr>
        <p:spPr>
          <a:xfrm>
            <a:off x="422800" y="6305150"/>
            <a:ext cx="5588100" cy="360000"/>
          </a:xfrm>
          <a:prstGeom prst="roundRect">
            <a:avLst>
              <a:gd fmla="val 16667" name="adj"/>
            </a:avLst>
          </a:prstGeom>
          <a:solidFill>
            <a:srgbClr val="2972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-MX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Componente Estratégico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"/>
          <p:cNvSpPr/>
          <p:nvPr/>
        </p:nvSpPr>
        <p:spPr>
          <a:xfrm>
            <a:off x="6066463" y="6305142"/>
            <a:ext cx="3655350" cy="360000"/>
          </a:xfrm>
          <a:prstGeom prst="roundRect">
            <a:avLst>
              <a:gd fmla="val 16667" name="adj"/>
            </a:avLst>
          </a:prstGeom>
          <a:solidFill>
            <a:srgbClr val="C4E0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-MX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Componente de Ejecución</a:t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7"/>
          <p:cNvSpPr/>
          <p:nvPr/>
        </p:nvSpPr>
        <p:spPr>
          <a:xfrm>
            <a:off x="10920549" y="6305142"/>
            <a:ext cx="1140082" cy="360000"/>
          </a:xfrm>
          <a:prstGeom prst="roundRect">
            <a:avLst>
              <a:gd fmla="val 16667" name="adj"/>
            </a:avLst>
          </a:prstGeom>
          <a:solidFill>
            <a:srgbClr val="E874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MX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Componente Gobernanza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7"/>
          <p:cNvSpPr/>
          <p:nvPr/>
        </p:nvSpPr>
        <p:spPr>
          <a:xfrm>
            <a:off x="9753670" y="6305142"/>
            <a:ext cx="1105237" cy="360000"/>
          </a:xfrm>
          <a:prstGeom prst="roundRect">
            <a:avLst>
              <a:gd fmla="val 16667" name="adj"/>
            </a:avLst>
          </a:prstGeom>
          <a:solidFill>
            <a:srgbClr val="F2CF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-MX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Componente Evaluación</a:t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7"/>
          <p:cNvSpPr/>
          <p:nvPr/>
        </p:nvSpPr>
        <p:spPr>
          <a:xfrm>
            <a:off x="422792" y="1946197"/>
            <a:ext cx="1440000" cy="720000"/>
          </a:xfrm>
          <a:prstGeom prst="rect">
            <a:avLst/>
          </a:prstGeom>
          <a:solidFill>
            <a:srgbClr val="2972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s-MX">
                <a:solidFill>
                  <a:schemeClr val="lt1"/>
                </a:solidFill>
              </a:rPr>
              <a:t>Sistema multimodal de TPú masivo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7"/>
          <p:cNvSpPr/>
          <p:nvPr/>
        </p:nvSpPr>
        <p:spPr>
          <a:xfrm>
            <a:off x="5288250" y="1061532"/>
            <a:ext cx="722700" cy="787800"/>
          </a:xfrm>
          <a:prstGeom prst="rect">
            <a:avLst/>
          </a:prstGeom>
          <a:solidFill>
            <a:srgbClr val="2972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s-MX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Metas Estratégicas</a:t>
            </a:r>
            <a:endParaRPr b="1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7"/>
          <p:cNvSpPr/>
          <p:nvPr/>
        </p:nvSpPr>
        <p:spPr>
          <a:xfrm>
            <a:off x="7639314" y="2798019"/>
            <a:ext cx="1783180" cy="164642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MX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Proyecto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7"/>
          <p:cNvSpPr/>
          <p:nvPr/>
        </p:nvSpPr>
        <p:spPr>
          <a:xfrm>
            <a:off x="7639314" y="3725371"/>
            <a:ext cx="1783180" cy="164642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MX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Proyecto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7"/>
          <p:cNvSpPr/>
          <p:nvPr/>
        </p:nvSpPr>
        <p:spPr>
          <a:xfrm>
            <a:off x="7639314" y="4420885"/>
            <a:ext cx="1783180" cy="164642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MX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Proyecto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7"/>
          <p:cNvSpPr/>
          <p:nvPr/>
        </p:nvSpPr>
        <p:spPr>
          <a:xfrm>
            <a:off x="7639314" y="4884561"/>
            <a:ext cx="1783180" cy="164642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MX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Proyecto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7"/>
          <p:cNvSpPr/>
          <p:nvPr/>
        </p:nvSpPr>
        <p:spPr>
          <a:xfrm>
            <a:off x="7639314" y="5116399"/>
            <a:ext cx="1783180" cy="164642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MX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Proyecto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7"/>
          <p:cNvSpPr/>
          <p:nvPr/>
        </p:nvSpPr>
        <p:spPr>
          <a:xfrm>
            <a:off x="7639314" y="5580075"/>
            <a:ext cx="1783180" cy="164642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MX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Proyecto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7"/>
          <p:cNvSpPr/>
          <p:nvPr/>
        </p:nvSpPr>
        <p:spPr>
          <a:xfrm>
            <a:off x="7639314" y="5811913"/>
            <a:ext cx="1783180" cy="164642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MX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Proyecto n-1 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7"/>
          <p:cNvSpPr/>
          <p:nvPr/>
        </p:nvSpPr>
        <p:spPr>
          <a:xfrm rot="-5400000">
            <a:off x="7470784" y="3969388"/>
            <a:ext cx="4247605" cy="21600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MX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Proyectos Estructurantes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7"/>
          <p:cNvSpPr/>
          <p:nvPr/>
        </p:nvSpPr>
        <p:spPr>
          <a:xfrm>
            <a:off x="7639314" y="2264529"/>
            <a:ext cx="1783180" cy="199549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-MX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Proyecto 2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7"/>
          <p:cNvSpPr/>
          <p:nvPr/>
        </p:nvSpPr>
        <p:spPr>
          <a:xfrm>
            <a:off x="9765496" y="1953586"/>
            <a:ext cx="1087082" cy="4254805"/>
          </a:xfrm>
          <a:prstGeom prst="rect">
            <a:avLst/>
          </a:prstGeom>
          <a:solidFill>
            <a:srgbClr val="F2CF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MX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Indicadores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MX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Estratégicos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MX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-MX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Indicadores Gestión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MX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MX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Articulación con el sistema de seguimiento POT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7"/>
          <p:cNvSpPr/>
          <p:nvPr/>
        </p:nvSpPr>
        <p:spPr>
          <a:xfrm rot="-5400000">
            <a:off x="8904748" y="3969389"/>
            <a:ext cx="4247603" cy="216000"/>
          </a:xfrm>
          <a:prstGeom prst="rect">
            <a:avLst/>
          </a:prstGeom>
          <a:solidFill>
            <a:srgbClr val="E874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MX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Participación Ciudadana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7"/>
          <p:cNvSpPr/>
          <p:nvPr/>
        </p:nvSpPr>
        <p:spPr>
          <a:xfrm rot="-5400000">
            <a:off x="9825228" y="3972989"/>
            <a:ext cx="4254805" cy="216000"/>
          </a:xfrm>
          <a:prstGeom prst="rect">
            <a:avLst/>
          </a:prstGeom>
          <a:solidFill>
            <a:srgbClr val="E874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MX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Riesgos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7"/>
          <p:cNvSpPr/>
          <p:nvPr/>
        </p:nvSpPr>
        <p:spPr>
          <a:xfrm>
            <a:off x="0" y="6768788"/>
            <a:ext cx="12192000" cy="182562"/>
          </a:xfrm>
          <a:prstGeom prst="rect">
            <a:avLst/>
          </a:prstGeom>
          <a:solidFill>
            <a:srgbClr val="2A782D"/>
          </a:solidFill>
          <a:ln>
            <a:noFill/>
          </a:ln>
        </p:spPr>
        <p:txBody>
          <a:bodyPr anchorCtr="0" anchor="ctr" bIns="60900" lIns="121850" spcFirstLastPara="1" rIns="121850" wrap="square" tIns="60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"/>
              <a:buFont typeface="Arial"/>
              <a:buNone/>
            </a:pPr>
            <a:r>
              <a:t/>
            </a:r>
            <a:endParaRPr b="0" i="0" sz="295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7"/>
          <p:cNvSpPr txBox="1"/>
          <p:nvPr/>
        </p:nvSpPr>
        <p:spPr>
          <a:xfrm>
            <a:off x="250161" y="123036"/>
            <a:ext cx="3407127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MX" sz="2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Estructura PMSS</a:t>
            </a:r>
            <a:endParaRPr b="1" i="0" sz="2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7"/>
          <p:cNvSpPr/>
          <p:nvPr/>
        </p:nvSpPr>
        <p:spPr>
          <a:xfrm>
            <a:off x="2397522" y="1283568"/>
            <a:ext cx="864000" cy="601335"/>
          </a:xfrm>
          <a:prstGeom prst="rect">
            <a:avLst/>
          </a:prstGeom>
          <a:solidFill>
            <a:srgbClr val="328B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-MX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Regional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7"/>
          <p:cNvSpPr/>
          <p:nvPr/>
        </p:nvSpPr>
        <p:spPr>
          <a:xfrm>
            <a:off x="3371549" y="1283568"/>
            <a:ext cx="864000" cy="601335"/>
          </a:xfrm>
          <a:prstGeom prst="rect">
            <a:avLst/>
          </a:prstGeom>
          <a:solidFill>
            <a:srgbClr val="328B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-MX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Distrital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MX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Urbano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MX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Rural</a:t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7"/>
          <p:cNvSpPr/>
          <p:nvPr/>
        </p:nvSpPr>
        <p:spPr>
          <a:xfrm>
            <a:off x="4341526" y="1295845"/>
            <a:ext cx="864000" cy="601200"/>
          </a:xfrm>
          <a:prstGeom prst="rect">
            <a:avLst/>
          </a:prstGeom>
          <a:solidFill>
            <a:srgbClr val="328B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-MX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Local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7"/>
          <p:cNvSpPr/>
          <p:nvPr/>
        </p:nvSpPr>
        <p:spPr>
          <a:xfrm>
            <a:off x="422800" y="4327175"/>
            <a:ext cx="1440000" cy="787800"/>
          </a:xfrm>
          <a:prstGeom prst="rect">
            <a:avLst/>
          </a:prstGeom>
          <a:solidFill>
            <a:srgbClr val="2972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s-MX" sz="1300">
                <a:solidFill>
                  <a:schemeClr val="lt1"/>
                </a:solidFill>
              </a:rPr>
              <a:t>Gobernanza para Logística y Transporte de Carga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7"/>
          <p:cNvSpPr/>
          <p:nvPr/>
        </p:nvSpPr>
        <p:spPr>
          <a:xfrm>
            <a:off x="422792" y="5517654"/>
            <a:ext cx="1440000" cy="720000"/>
          </a:xfrm>
          <a:prstGeom prst="rect">
            <a:avLst/>
          </a:prstGeom>
          <a:solidFill>
            <a:srgbClr val="2972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MX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Movilidad </a:t>
            </a:r>
            <a:r>
              <a:rPr b="1" lang="es-MX" sz="1100">
                <a:solidFill>
                  <a:schemeClr val="lt1"/>
                </a:solidFill>
              </a:rPr>
              <a:t>para un</a:t>
            </a:r>
            <a:r>
              <a:rPr b="1" i="0" lang="es-MX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territorio inteligente, seguro y limpio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7"/>
          <p:cNvSpPr/>
          <p:nvPr/>
        </p:nvSpPr>
        <p:spPr>
          <a:xfrm>
            <a:off x="422792" y="3136683"/>
            <a:ext cx="1440000" cy="720000"/>
          </a:xfrm>
          <a:prstGeom prst="rect">
            <a:avLst/>
          </a:prstGeom>
          <a:solidFill>
            <a:srgbClr val="2972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s-MX">
                <a:solidFill>
                  <a:schemeClr val="lt1"/>
                </a:solidFill>
              </a:rPr>
              <a:t>Espacio Público para la Movilidad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2398693" y="668853"/>
            <a:ext cx="3612139" cy="338503"/>
          </a:xfrm>
          <a:prstGeom prst="rect">
            <a:avLst/>
          </a:prstGeom>
          <a:solidFill>
            <a:srgbClr val="2972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MX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Estrategias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"/>
          <p:cNvSpPr/>
          <p:nvPr/>
        </p:nvSpPr>
        <p:spPr>
          <a:xfrm>
            <a:off x="2397523" y="1061533"/>
            <a:ext cx="2818925" cy="186034"/>
          </a:xfrm>
          <a:prstGeom prst="rect">
            <a:avLst/>
          </a:prstGeom>
          <a:solidFill>
            <a:srgbClr val="2972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s-MX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Escalas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7"/>
          <p:cNvSpPr/>
          <p:nvPr/>
        </p:nvSpPr>
        <p:spPr>
          <a:xfrm>
            <a:off x="5290833" y="1945334"/>
            <a:ext cx="720000" cy="252000"/>
          </a:xfrm>
          <a:prstGeom prst="rect">
            <a:avLst/>
          </a:prstGeom>
          <a:solidFill>
            <a:srgbClr val="3C8C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76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s-MX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7"/>
          <p:cNvSpPr/>
          <p:nvPr/>
        </p:nvSpPr>
        <p:spPr>
          <a:xfrm>
            <a:off x="5290833" y="2277204"/>
            <a:ext cx="720000" cy="252000"/>
          </a:xfrm>
          <a:prstGeom prst="rect">
            <a:avLst/>
          </a:prstGeom>
          <a:solidFill>
            <a:srgbClr val="3C8C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76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s-MX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7"/>
          <p:cNvSpPr/>
          <p:nvPr/>
        </p:nvSpPr>
        <p:spPr>
          <a:xfrm>
            <a:off x="5290833" y="2609074"/>
            <a:ext cx="720000" cy="252000"/>
          </a:xfrm>
          <a:prstGeom prst="rect">
            <a:avLst/>
          </a:prstGeom>
          <a:solidFill>
            <a:srgbClr val="3C8C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76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s-MX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7"/>
          <p:cNvSpPr/>
          <p:nvPr/>
        </p:nvSpPr>
        <p:spPr>
          <a:xfrm>
            <a:off x="5290833" y="2940944"/>
            <a:ext cx="720000" cy="252000"/>
          </a:xfrm>
          <a:prstGeom prst="rect">
            <a:avLst/>
          </a:prstGeom>
          <a:solidFill>
            <a:srgbClr val="3C8C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76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s-MX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7"/>
          <p:cNvSpPr/>
          <p:nvPr/>
        </p:nvSpPr>
        <p:spPr>
          <a:xfrm>
            <a:off x="5290833" y="3911920"/>
            <a:ext cx="720000" cy="252000"/>
          </a:xfrm>
          <a:prstGeom prst="rect">
            <a:avLst/>
          </a:prstGeom>
          <a:solidFill>
            <a:srgbClr val="3C8C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76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s-MX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7"/>
          <p:cNvSpPr/>
          <p:nvPr/>
        </p:nvSpPr>
        <p:spPr>
          <a:xfrm>
            <a:off x="5290833" y="4307920"/>
            <a:ext cx="720000" cy="252000"/>
          </a:xfrm>
          <a:prstGeom prst="rect">
            <a:avLst/>
          </a:prstGeom>
          <a:solidFill>
            <a:srgbClr val="3C8C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76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s-MX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7"/>
          <p:cNvSpPr/>
          <p:nvPr/>
        </p:nvSpPr>
        <p:spPr>
          <a:xfrm>
            <a:off x="5290833" y="4703920"/>
            <a:ext cx="720000" cy="252000"/>
          </a:xfrm>
          <a:prstGeom prst="rect">
            <a:avLst/>
          </a:prstGeom>
          <a:solidFill>
            <a:srgbClr val="3C8C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76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s-MX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7"/>
          <p:cNvSpPr/>
          <p:nvPr/>
        </p:nvSpPr>
        <p:spPr>
          <a:xfrm>
            <a:off x="5290833" y="5416232"/>
            <a:ext cx="720000" cy="252000"/>
          </a:xfrm>
          <a:prstGeom prst="rect">
            <a:avLst/>
          </a:prstGeom>
          <a:solidFill>
            <a:srgbClr val="3C8C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76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s-MX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7"/>
          <p:cNvSpPr/>
          <p:nvPr/>
        </p:nvSpPr>
        <p:spPr>
          <a:xfrm>
            <a:off x="5290833" y="5956392"/>
            <a:ext cx="720000" cy="252000"/>
          </a:xfrm>
          <a:prstGeom prst="rect">
            <a:avLst/>
          </a:prstGeom>
          <a:solidFill>
            <a:srgbClr val="3C8C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s-MX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7"/>
          <p:cNvSpPr/>
          <p:nvPr/>
        </p:nvSpPr>
        <p:spPr>
          <a:xfrm>
            <a:off x="5290833" y="3272814"/>
            <a:ext cx="720000" cy="252000"/>
          </a:xfrm>
          <a:prstGeom prst="rect">
            <a:avLst/>
          </a:prstGeom>
          <a:solidFill>
            <a:srgbClr val="3C8C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76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s-MX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7"/>
          <p:cNvSpPr/>
          <p:nvPr/>
        </p:nvSpPr>
        <p:spPr>
          <a:xfrm>
            <a:off x="5290833" y="3604683"/>
            <a:ext cx="720000" cy="252000"/>
          </a:xfrm>
          <a:prstGeom prst="rect">
            <a:avLst/>
          </a:prstGeom>
          <a:solidFill>
            <a:srgbClr val="3C8C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s-MX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7"/>
          <p:cNvSpPr/>
          <p:nvPr/>
        </p:nvSpPr>
        <p:spPr>
          <a:xfrm>
            <a:off x="5290833" y="5099920"/>
            <a:ext cx="720000" cy="252000"/>
          </a:xfrm>
          <a:prstGeom prst="rect">
            <a:avLst/>
          </a:prstGeom>
          <a:solidFill>
            <a:srgbClr val="3C8C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76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s-MX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7"/>
          <p:cNvPicPr preferRelativeResize="0"/>
          <p:nvPr/>
        </p:nvPicPr>
        <p:blipFill rotWithShape="1">
          <a:blip r:embed="rId5">
            <a:alphaModFix/>
          </a:blip>
          <a:srcRect b="24018" l="25300" r="27121" t="14380"/>
          <a:stretch/>
        </p:blipFill>
        <p:spPr>
          <a:xfrm>
            <a:off x="10124090" y="2733"/>
            <a:ext cx="2067909" cy="1139243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7"/>
          <p:cNvSpPr/>
          <p:nvPr/>
        </p:nvSpPr>
        <p:spPr>
          <a:xfrm>
            <a:off x="2397522" y="1945334"/>
            <a:ext cx="2808000" cy="354512"/>
          </a:xfrm>
          <a:prstGeom prst="rect">
            <a:avLst/>
          </a:prstGeom>
          <a:solidFill>
            <a:srgbClr val="3C8C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7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s-MX" sz="800">
                <a:solidFill>
                  <a:schemeClr val="lt1"/>
                </a:solidFill>
              </a:rPr>
              <a:t>Estrategia Objetivo 1 - Escala Regional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7"/>
          <p:cNvSpPr/>
          <p:nvPr/>
        </p:nvSpPr>
        <p:spPr>
          <a:xfrm>
            <a:off x="2397523" y="2340892"/>
            <a:ext cx="2808000" cy="250016"/>
          </a:xfrm>
          <a:prstGeom prst="rect">
            <a:avLst/>
          </a:prstGeom>
          <a:solidFill>
            <a:srgbClr val="3C8C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7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s-MX" sz="800">
                <a:solidFill>
                  <a:schemeClr val="lt1"/>
                </a:solidFill>
              </a:rPr>
              <a:t>Estrategia Objetivo 1 - Escala Distrital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7"/>
          <p:cNvSpPr/>
          <p:nvPr/>
        </p:nvSpPr>
        <p:spPr>
          <a:xfrm>
            <a:off x="2397522" y="2631954"/>
            <a:ext cx="2808000" cy="223005"/>
          </a:xfrm>
          <a:prstGeom prst="rect">
            <a:avLst/>
          </a:prstGeom>
          <a:solidFill>
            <a:srgbClr val="3C8C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7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s-MX" sz="800">
                <a:solidFill>
                  <a:schemeClr val="lt1"/>
                </a:solidFill>
              </a:rPr>
              <a:t>Estrategia Objetivo 1 - Escala Distrital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7"/>
          <p:cNvSpPr/>
          <p:nvPr/>
        </p:nvSpPr>
        <p:spPr>
          <a:xfrm>
            <a:off x="2397522" y="2896005"/>
            <a:ext cx="2808000" cy="242127"/>
          </a:xfrm>
          <a:prstGeom prst="rect">
            <a:avLst/>
          </a:prstGeom>
          <a:solidFill>
            <a:srgbClr val="3C8C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7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s-MX" sz="800">
                <a:solidFill>
                  <a:schemeClr val="lt1"/>
                </a:solidFill>
              </a:rPr>
              <a:t>Estrategia Objetivo 2 - Escala Distrital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7"/>
          <p:cNvSpPr/>
          <p:nvPr/>
        </p:nvSpPr>
        <p:spPr>
          <a:xfrm>
            <a:off x="2397523" y="3911920"/>
            <a:ext cx="2808000" cy="352269"/>
          </a:xfrm>
          <a:prstGeom prst="rect">
            <a:avLst/>
          </a:prstGeom>
          <a:solidFill>
            <a:srgbClr val="3C8C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7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s-MX" sz="800">
                <a:solidFill>
                  <a:schemeClr val="lt1"/>
                </a:solidFill>
              </a:rPr>
              <a:t>Estrategia Objetivo  2 - Escala Proximidad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7"/>
          <p:cNvSpPr/>
          <p:nvPr/>
        </p:nvSpPr>
        <p:spPr>
          <a:xfrm>
            <a:off x="2397522" y="4317749"/>
            <a:ext cx="2808000" cy="289077"/>
          </a:xfrm>
          <a:prstGeom prst="rect">
            <a:avLst/>
          </a:prstGeom>
          <a:solidFill>
            <a:srgbClr val="3C8C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7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s-MX" sz="800">
                <a:solidFill>
                  <a:schemeClr val="lt1"/>
                </a:solidFill>
              </a:rPr>
              <a:t>Estrategia Objetivo 3 - Escala Distrital - Local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7"/>
          <p:cNvSpPr/>
          <p:nvPr/>
        </p:nvSpPr>
        <p:spPr>
          <a:xfrm>
            <a:off x="2397523" y="4660386"/>
            <a:ext cx="2808000" cy="274280"/>
          </a:xfrm>
          <a:prstGeom prst="rect">
            <a:avLst/>
          </a:prstGeom>
          <a:solidFill>
            <a:srgbClr val="3C8C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7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s-MX" sz="800">
                <a:solidFill>
                  <a:schemeClr val="lt1"/>
                </a:solidFill>
              </a:rPr>
              <a:t>Estrategia Objetivo 3 - Escala Proximidad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7"/>
          <p:cNvSpPr/>
          <p:nvPr/>
        </p:nvSpPr>
        <p:spPr>
          <a:xfrm>
            <a:off x="2397523" y="5416232"/>
            <a:ext cx="2808000" cy="438300"/>
          </a:xfrm>
          <a:prstGeom prst="rect">
            <a:avLst/>
          </a:prstGeom>
          <a:solidFill>
            <a:srgbClr val="3C8C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7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s-MX" sz="800">
                <a:solidFill>
                  <a:schemeClr val="lt1"/>
                </a:solidFill>
              </a:rPr>
              <a:t>Estrategia Objetivo 4 - Todas las Escalas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7"/>
          <p:cNvSpPr/>
          <p:nvPr/>
        </p:nvSpPr>
        <p:spPr>
          <a:xfrm>
            <a:off x="2397522" y="5892527"/>
            <a:ext cx="2808000" cy="336293"/>
          </a:xfrm>
          <a:prstGeom prst="rect">
            <a:avLst/>
          </a:prstGeom>
          <a:solidFill>
            <a:srgbClr val="3C8C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7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s-MX" sz="800">
                <a:solidFill>
                  <a:schemeClr val="lt1"/>
                </a:solidFill>
              </a:rPr>
              <a:t>Estrategia Objetivo 4 - Todas las Escalas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7"/>
          <p:cNvSpPr/>
          <p:nvPr/>
        </p:nvSpPr>
        <p:spPr>
          <a:xfrm>
            <a:off x="2397523" y="3179178"/>
            <a:ext cx="2808000" cy="242128"/>
          </a:xfrm>
          <a:prstGeom prst="rect">
            <a:avLst/>
          </a:prstGeom>
          <a:solidFill>
            <a:srgbClr val="3C8C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7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s-MX" sz="800">
                <a:solidFill>
                  <a:schemeClr val="lt1"/>
                </a:solidFill>
              </a:rPr>
              <a:t>Estrategia Objetivo 2 - Escala Regional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7"/>
          <p:cNvSpPr/>
          <p:nvPr/>
        </p:nvSpPr>
        <p:spPr>
          <a:xfrm>
            <a:off x="2397522" y="3462354"/>
            <a:ext cx="2808000" cy="394329"/>
          </a:xfrm>
          <a:prstGeom prst="rect">
            <a:avLst/>
          </a:prstGeom>
          <a:solidFill>
            <a:srgbClr val="3C8C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7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s-MX" sz="800">
                <a:solidFill>
                  <a:schemeClr val="lt1"/>
                </a:solidFill>
              </a:rPr>
              <a:t>Estrategia Objetivo  2 - Escala Distrital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7"/>
          <p:cNvSpPr/>
          <p:nvPr/>
        </p:nvSpPr>
        <p:spPr>
          <a:xfrm>
            <a:off x="2397523" y="4988225"/>
            <a:ext cx="2808000" cy="363695"/>
          </a:xfrm>
          <a:prstGeom prst="rect">
            <a:avLst/>
          </a:prstGeom>
          <a:solidFill>
            <a:srgbClr val="3C8C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7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s-MX" sz="800">
                <a:solidFill>
                  <a:schemeClr val="lt1"/>
                </a:solidFill>
              </a:rPr>
              <a:t>Estrategia Objetivo 3 - Escala Primidad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7"/>
          <p:cNvSpPr/>
          <p:nvPr/>
        </p:nvSpPr>
        <p:spPr>
          <a:xfrm>
            <a:off x="422792" y="668853"/>
            <a:ext cx="1490100" cy="338400"/>
          </a:xfrm>
          <a:prstGeom prst="rect">
            <a:avLst/>
          </a:prstGeom>
          <a:solidFill>
            <a:srgbClr val="2972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MX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7"/>
          <p:cNvSpPr/>
          <p:nvPr/>
        </p:nvSpPr>
        <p:spPr>
          <a:xfrm rot="-5400000">
            <a:off x="1538304" y="1074304"/>
            <a:ext cx="1217700" cy="403500"/>
          </a:xfrm>
          <a:prstGeom prst="rect">
            <a:avLst/>
          </a:prstGeom>
          <a:solidFill>
            <a:srgbClr val="2972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MX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Metas</a:t>
            </a:r>
            <a:r>
              <a:rPr b="1" i="0" lang="es-MX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-MX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Trazadoras</a:t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7"/>
          <p:cNvSpPr/>
          <p:nvPr/>
        </p:nvSpPr>
        <p:spPr>
          <a:xfrm rot="-5400000">
            <a:off x="1783790" y="2103547"/>
            <a:ext cx="721800" cy="403500"/>
          </a:xfrm>
          <a:prstGeom prst="rect">
            <a:avLst/>
          </a:prstGeom>
          <a:solidFill>
            <a:srgbClr val="2972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MX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(+) Viajes sostenibles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7"/>
          <p:cNvSpPr/>
          <p:nvPr/>
        </p:nvSpPr>
        <p:spPr>
          <a:xfrm rot="-5400000">
            <a:off x="1750790" y="2835544"/>
            <a:ext cx="787800" cy="403500"/>
          </a:xfrm>
          <a:prstGeom prst="rect">
            <a:avLst/>
          </a:prstGeom>
          <a:solidFill>
            <a:srgbClr val="2972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MX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(- ) Fatalidades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7"/>
          <p:cNvSpPr/>
          <p:nvPr/>
        </p:nvSpPr>
        <p:spPr>
          <a:xfrm rot="-5400000">
            <a:off x="1842740" y="3508765"/>
            <a:ext cx="603900" cy="403500"/>
          </a:xfrm>
          <a:prstGeom prst="rect">
            <a:avLst/>
          </a:prstGeom>
          <a:solidFill>
            <a:srgbClr val="2972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MX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(- ) tiempo viaje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7"/>
          <p:cNvSpPr/>
          <p:nvPr/>
        </p:nvSpPr>
        <p:spPr>
          <a:xfrm rot="-5400000">
            <a:off x="1805390" y="4127396"/>
            <a:ext cx="678600" cy="403500"/>
          </a:xfrm>
          <a:prstGeom prst="rect">
            <a:avLst/>
          </a:prstGeom>
          <a:solidFill>
            <a:srgbClr val="2972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MX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(- ) Emisiones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7"/>
          <p:cNvSpPr/>
          <p:nvPr/>
        </p:nvSpPr>
        <p:spPr>
          <a:xfrm rot="-5400000">
            <a:off x="1780340" y="4808506"/>
            <a:ext cx="728700" cy="403500"/>
          </a:xfrm>
          <a:prstGeom prst="rect">
            <a:avLst/>
          </a:prstGeom>
          <a:solidFill>
            <a:srgbClr val="2972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MX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(- ) Gasto por hogar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7"/>
          <p:cNvSpPr/>
          <p:nvPr/>
        </p:nvSpPr>
        <p:spPr>
          <a:xfrm rot="-5400000">
            <a:off x="1706240" y="5588484"/>
            <a:ext cx="876900" cy="403500"/>
          </a:xfrm>
          <a:prstGeom prst="rect">
            <a:avLst/>
          </a:prstGeom>
          <a:solidFill>
            <a:srgbClr val="2972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MX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(+) Sostenibilidad fiscal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7"/>
          <p:cNvSpPr/>
          <p:nvPr/>
        </p:nvSpPr>
        <p:spPr>
          <a:xfrm>
            <a:off x="7639314" y="2531274"/>
            <a:ext cx="1783180" cy="199549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-MX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Proyecto 3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7"/>
          <p:cNvSpPr/>
          <p:nvPr/>
        </p:nvSpPr>
        <p:spPr>
          <a:xfrm>
            <a:off x="7639314" y="6043749"/>
            <a:ext cx="1783180" cy="164642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MX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Proyecto n 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7"/>
          <p:cNvSpPr/>
          <p:nvPr/>
        </p:nvSpPr>
        <p:spPr>
          <a:xfrm>
            <a:off x="6102850" y="1953581"/>
            <a:ext cx="1475700" cy="190320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-MX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Programas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7"/>
          <p:cNvSpPr/>
          <p:nvPr/>
        </p:nvSpPr>
        <p:spPr>
          <a:xfrm>
            <a:off x="7639314" y="5348237"/>
            <a:ext cx="1783180" cy="164642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MX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Proyecto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7"/>
          <p:cNvSpPr/>
          <p:nvPr/>
        </p:nvSpPr>
        <p:spPr>
          <a:xfrm>
            <a:off x="7639314" y="3029857"/>
            <a:ext cx="1783180" cy="164642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MX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Proyecto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7"/>
          <p:cNvSpPr/>
          <p:nvPr/>
        </p:nvSpPr>
        <p:spPr>
          <a:xfrm>
            <a:off x="7639314" y="3261695"/>
            <a:ext cx="1783180" cy="164642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MX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Proyecto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7"/>
          <p:cNvSpPr/>
          <p:nvPr/>
        </p:nvSpPr>
        <p:spPr>
          <a:xfrm>
            <a:off x="7639314" y="3493533"/>
            <a:ext cx="1783180" cy="164642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MX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Proyecto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7"/>
          <p:cNvSpPr/>
          <p:nvPr/>
        </p:nvSpPr>
        <p:spPr>
          <a:xfrm>
            <a:off x="7639314" y="3957209"/>
            <a:ext cx="1783180" cy="164642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MX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Proyecto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7"/>
          <p:cNvSpPr/>
          <p:nvPr/>
        </p:nvSpPr>
        <p:spPr>
          <a:xfrm>
            <a:off x="7639314" y="4189047"/>
            <a:ext cx="1783180" cy="164642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MX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Proyecto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7"/>
          <p:cNvSpPr/>
          <p:nvPr/>
        </p:nvSpPr>
        <p:spPr>
          <a:xfrm>
            <a:off x="7639314" y="4652723"/>
            <a:ext cx="1783180" cy="164642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MX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Proyecto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7"/>
          <p:cNvSpPr/>
          <p:nvPr/>
        </p:nvSpPr>
        <p:spPr>
          <a:xfrm>
            <a:off x="6087225" y="3908300"/>
            <a:ext cx="1475700" cy="144000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-MX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Programas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7"/>
          <p:cNvSpPr/>
          <p:nvPr/>
        </p:nvSpPr>
        <p:spPr>
          <a:xfrm>
            <a:off x="6087225" y="5389750"/>
            <a:ext cx="1475700" cy="78780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-MX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Programas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"/>
          <p:cNvSpPr/>
          <p:nvPr/>
        </p:nvSpPr>
        <p:spPr>
          <a:xfrm>
            <a:off x="0" y="6768788"/>
            <a:ext cx="12192000" cy="182562"/>
          </a:xfrm>
          <a:prstGeom prst="rect">
            <a:avLst/>
          </a:prstGeom>
          <a:solidFill>
            <a:srgbClr val="2A782D"/>
          </a:solidFill>
          <a:ln>
            <a:noFill/>
          </a:ln>
        </p:spPr>
        <p:txBody>
          <a:bodyPr anchorCtr="0" anchor="ctr" bIns="60900" lIns="121850" spcFirstLastPara="1" rIns="121850" wrap="square" tIns="60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"/>
              <a:buFont typeface="Arial"/>
              <a:buNone/>
            </a:pPr>
            <a:r>
              <a:t/>
            </a:r>
            <a:endParaRPr b="0" i="0" sz="295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8"/>
          <p:cNvSpPr txBox="1"/>
          <p:nvPr/>
        </p:nvSpPr>
        <p:spPr>
          <a:xfrm>
            <a:off x="5118100" y="2058645"/>
            <a:ext cx="67056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r>
              <a:rPr lang="es-MX">
                <a:solidFill>
                  <a:schemeClr val="dk1"/>
                </a:solidFill>
              </a:rPr>
              <a:t>Pasar de una ciudad dependiente de buses y carros</a:t>
            </a:r>
            <a:r>
              <a:rPr b="1" lang="es-MX">
                <a:solidFill>
                  <a:schemeClr val="dk1"/>
                </a:solidFill>
              </a:rPr>
              <a:t> </a:t>
            </a:r>
            <a:r>
              <a:rPr b="1" lang="es-MX">
                <a:solidFill>
                  <a:srgbClr val="2A782D"/>
                </a:solidFill>
              </a:rPr>
              <a:t>a un sistema multimodal de transporte público desde lo regional a lo local </a:t>
            </a:r>
            <a:r>
              <a:rPr lang="es-MX">
                <a:solidFill>
                  <a:schemeClr val="dk1"/>
                </a:solidFill>
              </a:rPr>
              <a:t>basado en una red de metro con 5 líneas alimentado por 2 regiotram y por 22 corredores y 7 cables y en lo local con el SITP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s-MX">
                <a:solidFill>
                  <a:schemeClr val="dk1"/>
                </a:solidFill>
              </a:rPr>
              <a:t>Fortalecer la institucionalidad de</a:t>
            </a:r>
            <a:r>
              <a:rPr lang="es-MX">
                <a:solidFill>
                  <a:srgbClr val="2A782D"/>
                </a:solidFill>
              </a:rPr>
              <a:t> </a:t>
            </a:r>
            <a:r>
              <a:rPr b="1" lang="es-MX">
                <a:solidFill>
                  <a:srgbClr val="2A782D"/>
                </a:solidFill>
              </a:rPr>
              <a:t>gobernanza regional </a:t>
            </a:r>
            <a:r>
              <a:rPr lang="es-MX">
                <a:solidFill>
                  <a:schemeClr val="dk1"/>
                </a:solidFill>
              </a:rPr>
              <a:t>para que construya, ejecute y opere el sistema de carga de logística y aéreo a partir de la ARM y región metropolitana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r>
              <a:rPr lang="es-MX">
                <a:solidFill>
                  <a:schemeClr val="dk1"/>
                </a:solidFill>
              </a:rPr>
              <a:t>Consolidar una</a:t>
            </a:r>
            <a:r>
              <a:rPr b="1" lang="es-MX">
                <a:solidFill>
                  <a:srgbClr val="2A782D"/>
                </a:solidFill>
              </a:rPr>
              <a:t> red de espacio público para la movilidad </a:t>
            </a:r>
            <a:r>
              <a:rPr lang="es-MX">
                <a:solidFill>
                  <a:schemeClr val="dk1"/>
                </a:solidFill>
              </a:rPr>
              <a:t>que tenga como eje principal al peatón desde el diseño de modos alternativos, aplicando el concepto de calles completas.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r>
              <a:rPr lang="es-MX">
                <a:solidFill>
                  <a:schemeClr val="dk1"/>
                </a:solidFill>
              </a:rPr>
              <a:t>Contribuir a la construcción de un</a:t>
            </a:r>
            <a:r>
              <a:rPr b="1" lang="es-MX">
                <a:solidFill>
                  <a:srgbClr val="2A782D"/>
                </a:solidFill>
              </a:rPr>
              <a:t> territorio inteligente, seguro y cuidador </a:t>
            </a:r>
            <a:r>
              <a:rPr lang="es-MX">
                <a:solidFill>
                  <a:schemeClr val="dk1"/>
                </a:solidFill>
              </a:rPr>
              <a:t>para mejorar la experiencia de viaje, los servicios para la ciudadanía y la competitividad de la Ciudad Región</a:t>
            </a:r>
            <a:r>
              <a:rPr lang="es-MX" sz="1100">
                <a:solidFill>
                  <a:schemeClr val="dk1"/>
                </a:solidFill>
                <a:highlight>
                  <a:srgbClr val="FFFFFF"/>
                </a:highlight>
              </a:rPr>
              <a:t>.</a:t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r>
              <a:rPr lang="es-MX">
                <a:solidFill>
                  <a:schemeClr val="dk1"/>
                </a:solidFill>
              </a:rPr>
              <a:t>Consolidar un</a:t>
            </a:r>
            <a:r>
              <a:rPr b="1" lang="es-MX">
                <a:solidFill>
                  <a:srgbClr val="2A782D"/>
                </a:solidFill>
              </a:rPr>
              <a:t> </a:t>
            </a:r>
            <a:r>
              <a:rPr b="1" i="0" lang="es-MX" sz="1400" u="none" cap="none" strike="noStrike">
                <a:solidFill>
                  <a:srgbClr val="2A782D"/>
                </a:solidFill>
                <a:latin typeface="Arial"/>
                <a:ea typeface="Arial"/>
                <a:cs typeface="Arial"/>
                <a:sym typeface="Arial"/>
              </a:rPr>
              <a:t>sistema de movilidad accesible y asequible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8"/>
          <p:cNvPicPr preferRelativeResize="0"/>
          <p:nvPr/>
        </p:nvPicPr>
        <p:blipFill rotWithShape="1">
          <a:blip r:embed="rId3">
            <a:alphaModFix/>
          </a:blip>
          <a:srcRect b="0" l="0" r="27208" t="0"/>
          <a:stretch/>
        </p:blipFill>
        <p:spPr>
          <a:xfrm>
            <a:off x="0" y="0"/>
            <a:ext cx="5181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8"/>
          <p:cNvSpPr txBox="1"/>
          <p:nvPr/>
        </p:nvSpPr>
        <p:spPr>
          <a:xfrm>
            <a:off x="5384800" y="767733"/>
            <a:ext cx="4927720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MX" sz="2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endParaRPr b="1" i="0" sz="2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8"/>
          <p:cNvPicPr preferRelativeResize="0"/>
          <p:nvPr/>
        </p:nvPicPr>
        <p:blipFill rotWithShape="1">
          <a:blip r:embed="rId4">
            <a:alphaModFix/>
          </a:blip>
          <a:srcRect b="24019" l="25300" r="24291" t="0"/>
          <a:stretch/>
        </p:blipFill>
        <p:spPr>
          <a:xfrm>
            <a:off x="9067713" y="-247236"/>
            <a:ext cx="2996656" cy="1922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"/>
          <p:cNvSpPr/>
          <p:nvPr/>
        </p:nvSpPr>
        <p:spPr>
          <a:xfrm>
            <a:off x="3518446" y="473628"/>
            <a:ext cx="8270700" cy="373800"/>
          </a:xfrm>
          <a:prstGeom prst="roundRect">
            <a:avLst>
              <a:gd fmla="val 16667" name="adj"/>
            </a:avLst>
          </a:prstGeom>
          <a:solidFill>
            <a:srgbClr val="2972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MX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Componente Estratégico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9"/>
          <p:cNvSpPr/>
          <p:nvPr/>
        </p:nvSpPr>
        <p:spPr>
          <a:xfrm>
            <a:off x="0" y="6768788"/>
            <a:ext cx="12192000" cy="182700"/>
          </a:xfrm>
          <a:prstGeom prst="rect">
            <a:avLst/>
          </a:prstGeom>
          <a:solidFill>
            <a:srgbClr val="2A782D"/>
          </a:solidFill>
          <a:ln>
            <a:noFill/>
          </a:ln>
        </p:spPr>
        <p:txBody>
          <a:bodyPr anchorCtr="0" anchor="ctr" bIns="60900" lIns="121850" spcFirstLastPara="1" rIns="121850" wrap="square" tIns="60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"/>
              <a:buFont typeface="Arial"/>
              <a:buNone/>
            </a:pPr>
            <a:r>
              <a:t/>
            </a:r>
            <a:endParaRPr b="0" i="0" sz="295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9"/>
          <p:cNvSpPr txBox="1"/>
          <p:nvPr/>
        </p:nvSpPr>
        <p:spPr>
          <a:xfrm>
            <a:off x="250161" y="72236"/>
            <a:ext cx="3407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MX" sz="2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Estructura PMSS</a:t>
            </a:r>
            <a:endParaRPr b="1" i="0" sz="2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9"/>
          <p:cNvSpPr/>
          <p:nvPr/>
        </p:nvSpPr>
        <p:spPr>
          <a:xfrm>
            <a:off x="6468627" y="918476"/>
            <a:ext cx="1692900" cy="720000"/>
          </a:xfrm>
          <a:prstGeom prst="rect">
            <a:avLst/>
          </a:prstGeom>
          <a:solidFill>
            <a:srgbClr val="2972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MX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Menores emisiones GEI asociadas a la movilidad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9"/>
          <p:cNvSpPr/>
          <p:nvPr/>
        </p:nvSpPr>
        <p:spPr>
          <a:xfrm>
            <a:off x="8240665" y="902515"/>
            <a:ext cx="1698600" cy="720000"/>
          </a:xfrm>
          <a:prstGeom prst="rect">
            <a:avLst/>
          </a:prstGeom>
          <a:solidFill>
            <a:srgbClr val="2972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MX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Menos gasto en transporte en hogares vulnerables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9"/>
          <p:cNvSpPr/>
          <p:nvPr/>
        </p:nvSpPr>
        <p:spPr>
          <a:xfrm>
            <a:off x="10025021" y="892745"/>
            <a:ext cx="1764000" cy="720000"/>
          </a:xfrm>
          <a:prstGeom prst="rect">
            <a:avLst/>
          </a:prstGeom>
          <a:solidFill>
            <a:srgbClr val="2972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MX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Mayor sostenibilidad fiscal del sistema de transporte 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9"/>
          <p:cNvSpPr txBox="1"/>
          <p:nvPr/>
        </p:nvSpPr>
        <p:spPr>
          <a:xfrm>
            <a:off x="4164969" y="1956905"/>
            <a:ext cx="4608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1300" u="none" cap="none" strike="noStrike">
                <a:solidFill>
                  <a:srgbClr val="2A782D"/>
                </a:solidFill>
                <a:latin typeface="Arial"/>
                <a:ea typeface="Arial"/>
                <a:cs typeface="Arial"/>
                <a:sym typeface="Arial"/>
              </a:rPr>
              <a:t>Distrital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MX" sz="1300" u="none" cap="none" strike="noStrike">
                <a:solidFill>
                  <a:srgbClr val="2A782D"/>
                </a:solidFill>
                <a:latin typeface="Arial"/>
                <a:ea typeface="Arial"/>
                <a:cs typeface="Arial"/>
                <a:sym typeface="Arial"/>
              </a:rPr>
              <a:t>(Urbana y Rural)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9"/>
          <p:cNvSpPr txBox="1"/>
          <p:nvPr/>
        </p:nvSpPr>
        <p:spPr>
          <a:xfrm>
            <a:off x="8927596" y="1968382"/>
            <a:ext cx="2867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1300" u="none" cap="none" strike="noStrike">
                <a:solidFill>
                  <a:srgbClr val="2A782D"/>
                </a:solidFill>
                <a:latin typeface="Arial"/>
                <a:ea typeface="Arial"/>
                <a:cs typeface="Arial"/>
                <a:sym typeface="Arial"/>
              </a:rPr>
              <a:t>Local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MX" sz="1300" u="none" cap="none" strike="noStrike">
                <a:solidFill>
                  <a:srgbClr val="2A782D"/>
                </a:solidFill>
                <a:latin typeface="Arial"/>
                <a:ea typeface="Arial"/>
                <a:cs typeface="Arial"/>
                <a:sym typeface="Arial"/>
              </a:rPr>
              <a:t>(Proximidad)</a:t>
            </a:r>
            <a:endParaRPr b="1" i="0" sz="1300" u="none" cap="none" strike="noStrike">
              <a:solidFill>
                <a:srgbClr val="2A78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9"/>
          <p:cNvSpPr txBox="1"/>
          <p:nvPr/>
        </p:nvSpPr>
        <p:spPr>
          <a:xfrm>
            <a:off x="108750" y="2998075"/>
            <a:ext cx="1389300" cy="769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s-MX">
                <a:solidFill>
                  <a:srgbClr val="2A782D"/>
                </a:solidFill>
              </a:rPr>
              <a:t>Sistema multimodal de TPú masivo</a:t>
            </a:r>
            <a:r>
              <a:rPr b="1" lang="es-MX" sz="1600">
                <a:solidFill>
                  <a:srgbClr val="2A782D"/>
                </a:solidFill>
              </a:rPr>
              <a:t> </a:t>
            </a:r>
            <a:endParaRPr b="0" i="0" sz="1600" u="none" cap="none" strike="noStrike">
              <a:solidFill>
                <a:srgbClr val="2A78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9"/>
          <p:cNvSpPr txBox="1"/>
          <p:nvPr/>
        </p:nvSpPr>
        <p:spPr>
          <a:xfrm>
            <a:off x="-40637" y="4164101"/>
            <a:ext cx="1606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s-MX">
                <a:solidFill>
                  <a:srgbClr val="2A782D"/>
                </a:solidFill>
              </a:rPr>
              <a:t>Espacio Público para la Movilidad</a:t>
            </a:r>
            <a:endParaRPr b="0" i="0" sz="1400" u="none" cap="none" strike="noStrike">
              <a:solidFill>
                <a:srgbClr val="2A78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9"/>
          <p:cNvSpPr txBox="1"/>
          <p:nvPr/>
        </p:nvSpPr>
        <p:spPr>
          <a:xfrm>
            <a:off x="-40635" y="5053147"/>
            <a:ext cx="16068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s-MX" sz="1300">
                <a:solidFill>
                  <a:srgbClr val="2A782D"/>
                </a:solidFill>
              </a:rPr>
              <a:t>Gobernanza para </a:t>
            </a:r>
            <a:r>
              <a:rPr b="1" i="0" lang="es-MX" sz="1300" u="none" cap="none" strike="noStrike">
                <a:solidFill>
                  <a:srgbClr val="2A782D"/>
                </a:solidFill>
                <a:latin typeface="Arial"/>
                <a:ea typeface="Arial"/>
                <a:cs typeface="Arial"/>
                <a:sym typeface="Arial"/>
              </a:rPr>
              <a:t>Logística y Transporte de Carga</a:t>
            </a:r>
            <a:endParaRPr b="0" i="0" sz="1300" u="none" cap="none" strike="noStrike">
              <a:solidFill>
                <a:srgbClr val="2A78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9"/>
          <p:cNvSpPr txBox="1"/>
          <p:nvPr/>
        </p:nvSpPr>
        <p:spPr>
          <a:xfrm>
            <a:off x="2191165" y="2065311"/>
            <a:ext cx="1418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MX" sz="1300" u="none" cap="none" strike="noStrike">
                <a:solidFill>
                  <a:srgbClr val="2A782D"/>
                </a:solidFill>
                <a:latin typeface="Arial"/>
                <a:ea typeface="Arial"/>
                <a:cs typeface="Arial"/>
                <a:sym typeface="Arial"/>
              </a:rPr>
              <a:t>Regional</a:t>
            </a:r>
            <a:endParaRPr b="1" i="0" sz="1300" u="none" cap="none" strike="noStrike">
              <a:solidFill>
                <a:srgbClr val="2A78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5" name="Google Shape;305;p9"/>
          <p:cNvGrpSpPr/>
          <p:nvPr/>
        </p:nvGrpSpPr>
        <p:grpSpPr>
          <a:xfrm>
            <a:off x="1585875" y="2738500"/>
            <a:ext cx="10222960" cy="3963878"/>
            <a:chOff x="2644276" y="3795658"/>
            <a:chExt cx="9149700" cy="3684587"/>
          </a:xfrm>
        </p:grpSpPr>
        <p:sp>
          <p:nvSpPr>
            <p:cNvPr id="306" name="Google Shape;306;p9"/>
            <p:cNvSpPr/>
            <p:nvPr/>
          </p:nvSpPr>
          <p:spPr>
            <a:xfrm>
              <a:off x="4771569" y="3795658"/>
              <a:ext cx="4297200" cy="1235700"/>
            </a:xfrm>
            <a:prstGeom prst="rect">
              <a:avLst/>
            </a:prstGeom>
            <a:noFill/>
            <a:ln cap="flat" cmpd="sng" w="12700">
              <a:solidFill>
                <a:srgbClr val="3C8C5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t/>
              </a:r>
              <a:endParaRPr b="0" i="0" sz="32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2644276" y="6750645"/>
              <a:ext cx="9149700" cy="729600"/>
            </a:xfrm>
            <a:prstGeom prst="rect">
              <a:avLst/>
            </a:prstGeom>
            <a:noFill/>
            <a:ln cap="flat" cmpd="sng" w="12700">
              <a:solidFill>
                <a:srgbClr val="3C8C5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666666"/>
                </a:solidFill>
              </a:endParaRPr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4774882" y="5120393"/>
              <a:ext cx="4268400" cy="694500"/>
            </a:xfrm>
            <a:prstGeom prst="rect">
              <a:avLst/>
            </a:prstGeom>
            <a:noFill/>
            <a:ln cap="flat" cmpd="sng" w="12700">
              <a:solidFill>
                <a:srgbClr val="3C8C5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85725" lvl="0" marL="90487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000"/>
                <a:buFont typeface="Arial"/>
                <a:buChar char="•"/>
              </a:pPr>
              <a:r>
                <a:rPr lang="es-MX" sz="1100">
                  <a:solidFill>
                    <a:srgbClr val="666666"/>
                  </a:solidFill>
                </a:rPr>
                <a:t>Fortalecer el transporte público como sistema posibilitador de la proximidad urbana a través del SITP y su integración con la movilidad activa.</a:t>
              </a:r>
              <a:endParaRPr sz="1150">
                <a:solidFill>
                  <a:srgbClr val="FF0000"/>
                </a:solidFill>
                <a:highlight>
                  <a:srgbClr val="FFFFFF"/>
                </a:highlight>
              </a:endParaRPr>
            </a:p>
            <a:p>
              <a:pPr indent="-85725" lvl="0" marL="90487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000"/>
                <a:buFont typeface="Arial"/>
                <a:buChar char="•"/>
              </a:pPr>
              <a:r>
                <a:rPr lang="es-MX" sz="1100">
                  <a:solidFill>
                    <a:srgbClr val="666666"/>
                  </a:solidFill>
                </a:rPr>
                <a:t>Racionalizar el uso del vehículo particular </a:t>
              </a:r>
              <a:endParaRPr sz="1150">
                <a:solidFill>
                  <a:srgbClr val="FF0000"/>
                </a:solidFill>
                <a:highlight>
                  <a:srgbClr val="FFFFFF"/>
                </a:highlight>
              </a:endParaRPr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9124250" y="5117163"/>
              <a:ext cx="2652000" cy="669300"/>
            </a:xfrm>
            <a:prstGeom prst="rect">
              <a:avLst/>
            </a:prstGeom>
            <a:noFill/>
            <a:ln cap="flat" cmpd="sng" w="12700">
              <a:solidFill>
                <a:srgbClr val="3C8C5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3662" lvl="0" marL="93662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000"/>
                <a:buFont typeface="Arial"/>
                <a:buChar char="•"/>
              </a:pPr>
              <a:r>
                <a:rPr b="0" i="0" lang="es-MX" sz="1100" u="none" cap="none" strike="noStrike">
                  <a:solidFill>
                    <a:srgbClr val="666666"/>
                  </a:solidFill>
                  <a:latin typeface="Arial"/>
                  <a:ea typeface="Arial"/>
                  <a:cs typeface="Arial"/>
                  <a:sym typeface="Arial"/>
                </a:rPr>
                <a:t>Consolidar la Movilidad activa como eje articulador para el fomento de áreas de actividad de proximidad urbana.</a:t>
              </a:r>
              <a:endParaRPr b="0" i="0" sz="14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9124250" y="5947220"/>
              <a:ext cx="2652000" cy="729600"/>
            </a:xfrm>
            <a:prstGeom prst="rect">
              <a:avLst/>
            </a:prstGeom>
            <a:noFill/>
            <a:ln cap="flat" cmpd="sng" w="12700">
              <a:solidFill>
                <a:srgbClr val="3C8C5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87312" lvl="0" marL="87312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000"/>
                <a:buFont typeface="Arial"/>
                <a:buChar char="•"/>
              </a:pPr>
              <a:r>
                <a:rPr b="0" i="0" lang="es-MX" sz="1100" u="none" cap="none" strike="noStrike">
                  <a:solidFill>
                    <a:srgbClr val="666666"/>
                  </a:solidFill>
                  <a:latin typeface="Arial"/>
                  <a:ea typeface="Arial"/>
                  <a:cs typeface="Arial"/>
                  <a:sym typeface="Arial"/>
                </a:rPr>
                <a:t>Consolidar la red de logística de proximidad en la ciudad</a:t>
              </a:r>
              <a:endParaRPr b="0" i="0" sz="14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2659592" y="5959280"/>
              <a:ext cx="6387900" cy="729600"/>
            </a:xfrm>
            <a:prstGeom prst="rect">
              <a:avLst/>
            </a:prstGeom>
            <a:noFill/>
            <a:ln cap="flat" cmpd="sng" w="12700">
              <a:solidFill>
                <a:srgbClr val="2A782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82550" lvl="0" marL="1333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000"/>
                <a:buFont typeface="Arial"/>
                <a:buChar char="•"/>
              </a:pPr>
              <a:r>
                <a:rPr lang="es-MX" sz="1100">
                  <a:solidFill>
                    <a:srgbClr val="666666"/>
                  </a:solidFill>
                </a:rPr>
                <a:t>Fortalecer el transporte y la logística de carga para el abastecimiento y competitividad de Bogotá y la región</a:t>
              </a:r>
              <a:endParaRPr sz="1100">
                <a:solidFill>
                  <a:srgbClr val="666666"/>
                </a:solidFill>
              </a:endParaRPr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2644276" y="3795658"/>
              <a:ext cx="2078400" cy="1235700"/>
            </a:xfrm>
            <a:prstGeom prst="rect">
              <a:avLst/>
            </a:prstGeom>
            <a:noFill/>
            <a:ln cap="flat" cmpd="sng" w="12700">
              <a:solidFill>
                <a:srgbClr val="3C8C5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79375" lvl="0" marL="90487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900"/>
                <a:buFont typeface="Arial"/>
                <a:buChar char="•"/>
              </a:pPr>
              <a:r>
                <a:rPr b="0" i="0" lang="es-MX" sz="1000" u="none" cap="none" strike="noStrike">
                  <a:solidFill>
                    <a:srgbClr val="666666"/>
                  </a:solidFill>
                  <a:latin typeface="Arial"/>
                  <a:ea typeface="Arial"/>
                  <a:cs typeface="Arial"/>
                  <a:sym typeface="Arial"/>
                </a:rPr>
                <a:t>Articula</a:t>
              </a:r>
              <a:r>
                <a:rPr lang="es-MX" sz="1000">
                  <a:solidFill>
                    <a:srgbClr val="666666"/>
                  </a:solidFill>
                </a:rPr>
                <a:t>r</a:t>
              </a:r>
              <a:r>
                <a:rPr b="0" i="0" lang="es-MX" sz="1000" u="none" cap="none" strike="noStrike">
                  <a:solidFill>
                    <a:srgbClr val="666666"/>
                  </a:solidFill>
                  <a:latin typeface="Arial"/>
                  <a:ea typeface="Arial"/>
                  <a:cs typeface="Arial"/>
                  <a:sym typeface="Arial"/>
                </a:rPr>
                <a:t> el sistema de transporte público de pasajeros de Bogotá con las necesidades y los proyectos de movilidad de la Región para la gestión del sistema regional del transporte público de pasajeros.</a:t>
              </a:r>
              <a:endParaRPr b="0" i="0" sz="13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9"/>
            <p:cNvSpPr txBox="1"/>
            <p:nvPr/>
          </p:nvSpPr>
          <p:spPr>
            <a:xfrm>
              <a:off x="4774892" y="3872799"/>
              <a:ext cx="2157300" cy="94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79375" lvl="0" marL="90487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900"/>
                <a:buFont typeface="Arial"/>
                <a:buChar char="•"/>
              </a:pPr>
              <a:r>
                <a:rPr b="0" i="0" lang="es-MX" sz="1000" u="none" cap="none" strike="noStrike">
                  <a:solidFill>
                    <a:srgbClr val="666666"/>
                  </a:solidFill>
                  <a:latin typeface="Arial"/>
                  <a:ea typeface="Arial"/>
                  <a:cs typeface="Arial"/>
                  <a:sym typeface="Arial"/>
                </a:rPr>
                <a:t>Descarboniza</a:t>
              </a:r>
              <a:r>
                <a:rPr lang="es-MX" sz="1000">
                  <a:solidFill>
                    <a:srgbClr val="666666"/>
                  </a:solidFill>
                </a:rPr>
                <a:t>r</a:t>
              </a:r>
              <a:r>
                <a:rPr b="0" i="0" lang="es-MX" sz="1000" u="none" cap="none" strike="noStrike">
                  <a:solidFill>
                    <a:srgbClr val="666666"/>
                  </a:solidFill>
                  <a:latin typeface="Arial"/>
                  <a:ea typeface="Arial"/>
                  <a:cs typeface="Arial"/>
                  <a:sym typeface="Arial"/>
                </a:rPr>
                <a:t> el Transporte Público de Pasajeros en Bogotá mediante la oferta multimodal de movilidad</a:t>
              </a:r>
              <a:endPara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79375" lvl="0" marL="90487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900"/>
                <a:buFont typeface="Arial"/>
                <a:buChar char="•"/>
              </a:pPr>
              <a:r>
                <a:rPr b="0" i="0" lang="es-MX" sz="1000" u="none" cap="none" strike="noStrike">
                  <a:solidFill>
                    <a:srgbClr val="666666"/>
                  </a:solidFill>
                  <a:latin typeface="Arial"/>
                  <a:ea typeface="Arial"/>
                  <a:cs typeface="Arial"/>
                  <a:sym typeface="Arial"/>
                </a:rPr>
                <a:t>Asequibilidad y sostenibilidad del Sistema de Transporte Público de pasajeros</a:t>
              </a:r>
              <a:endParaRPr b="0" i="0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9"/>
            <p:cNvSpPr txBox="1"/>
            <p:nvPr/>
          </p:nvSpPr>
          <p:spPr>
            <a:xfrm>
              <a:off x="6920790" y="3815039"/>
              <a:ext cx="2180100" cy="7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88900" lvl="0" marL="89998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400"/>
                <a:buFont typeface="Arial"/>
                <a:buChar char="-"/>
              </a:pPr>
              <a:r>
                <a:rPr b="0" i="0" lang="es-MX" sz="1000" u="none" cap="none" strike="noStrike">
                  <a:solidFill>
                    <a:srgbClr val="666666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s-MX" sz="1000">
                  <a:solidFill>
                    <a:srgbClr val="666666"/>
                  </a:solidFill>
                </a:rPr>
                <a:t>Mejorar la experiencia de viaje en el transporte público mediante herramientas de planeación del viaje enfocadas en el usuario</a:t>
              </a:r>
              <a:endParaRPr b="1" i="0" sz="11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5" name="Google Shape;315;p9"/>
          <p:cNvSpPr/>
          <p:nvPr/>
        </p:nvSpPr>
        <p:spPr>
          <a:xfrm>
            <a:off x="250150" y="2441700"/>
            <a:ext cx="1281900" cy="298200"/>
          </a:xfrm>
          <a:prstGeom prst="rect">
            <a:avLst/>
          </a:prstGeom>
          <a:solidFill>
            <a:srgbClr val="3C8C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s-MX">
                <a:solidFill>
                  <a:schemeClr val="lt1"/>
                </a:solidFill>
              </a:rPr>
              <a:t>Objetivos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9"/>
          <p:cNvSpPr/>
          <p:nvPr/>
        </p:nvSpPr>
        <p:spPr>
          <a:xfrm>
            <a:off x="1566000" y="1707950"/>
            <a:ext cx="10223100" cy="273300"/>
          </a:xfrm>
          <a:prstGeom prst="rect">
            <a:avLst/>
          </a:prstGeom>
          <a:solidFill>
            <a:srgbClr val="3C8C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MX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Escalas 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1566175" y="2445625"/>
            <a:ext cx="10223100" cy="273300"/>
          </a:xfrm>
          <a:prstGeom prst="rect">
            <a:avLst/>
          </a:prstGeom>
          <a:solidFill>
            <a:srgbClr val="3C8C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MX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Estrategias  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9"/>
          <p:cNvSpPr/>
          <p:nvPr/>
        </p:nvSpPr>
        <p:spPr>
          <a:xfrm>
            <a:off x="209578" y="921772"/>
            <a:ext cx="1351500" cy="747300"/>
          </a:xfrm>
          <a:prstGeom prst="rect">
            <a:avLst/>
          </a:prstGeom>
          <a:solidFill>
            <a:srgbClr val="2972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MX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Metas Trazadoras 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"/>
          <p:cNvSpPr/>
          <p:nvPr/>
        </p:nvSpPr>
        <p:spPr>
          <a:xfrm>
            <a:off x="1696073" y="916149"/>
            <a:ext cx="1491300" cy="720000"/>
          </a:xfrm>
          <a:prstGeom prst="rect">
            <a:avLst/>
          </a:prstGeom>
          <a:solidFill>
            <a:srgbClr val="2972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MX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Aumentar viajes en Modos Sostenibles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9"/>
          <p:cNvSpPr/>
          <p:nvPr/>
        </p:nvSpPr>
        <p:spPr>
          <a:xfrm>
            <a:off x="3248079" y="916149"/>
            <a:ext cx="1491300" cy="720000"/>
          </a:xfrm>
          <a:prstGeom prst="rect">
            <a:avLst/>
          </a:prstGeom>
          <a:solidFill>
            <a:srgbClr val="2972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MX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Disminuir fatalidades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9"/>
          <p:cNvSpPr/>
          <p:nvPr/>
        </p:nvSpPr>
        <p:spPr>
          <a:xfrm>
            <a:off x="4810245" y="916149"/>
            <a:ext cx="1599300" cy="720000"/>
          </a:xfrm>
          <a:prstGeom prst="rect">
            <a:avLst/>
          </a:prstGeom>
          <a:solidFill>
            <a:srgbClr val="2972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MX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Menor tiempo de Viajes en Transporte público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9"/>
          <p:cNvSpPr txBox="1"/>
          <p:nvPr/>
        </p:nvSpPr>
        <p:spPr>
          <a:xfrm>
            <a:off x="-40637" y="5845288"/>
            <a:ext cx="1606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s-MX">
                <a:solidFill>
                  <a:srgbClr val="2A782D"/>
                </a:solidFill>
              </a:rPr>
              <a:t>Movilidad para un territorio inteligente, seguro y limpio</a:t>
            </a:r>
            <a:endParaRPr b="1">
              <a:solidFill>
                <a:srgbClr val="2A782D"/>
              </a:solidFill>
            </a:endParaRPr>
          </a:p>
        </p:txBody>
      </p:sp>
      <p:sp>
        <p:nvSpPr>
          <p:cNvPr id="323" name="Google Shape;323;p9"/>
          <p:cNvSpPr txBox="1"/>
          <p:nvPr/>
        </p:nvSpPr>
        <p:spPr>
          <a:xfrm>
            <a:off x="1746625" y="5869750"/>
            <a:ext cx="4722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85725" lvl="0" marL="90487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•"/>
            </a:pPr>
            <a:r>
              <a:rPr lang="es-MX" sz="1100">
                <a:solidFill>
                  <a:srgbClr val="666666"/>
                </a:solidFill>
              </a:rPr>
              <a:t>Fortalecer el enfoque sistema seguro en el Distrito para lograr la visión de cero muertes y lesiones graves en las vías</a:t>
            </a:r>
            <a:endParaRPr sz="1100">
              <a:solidFill>
                <a:srgbClr val="666666"/>
              </a:solidFill>
            </a:endParaRPr>
          </a:p>
          <a:p>
            <a:pPr indent="-85725" lvl="0" marL="90487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•"/>
            </a:pPr>
            <a:r>
              <a:rPr lang="es-MX" sz="1100">
                <a:solidFill>
                  <a:srgbClr val="666666"/>
                </a:solidFill>
              </a:rPr>
              <a:t>Construir una cultura de apropiación y participación ciudadana incidente hacia una movilidad equitativa y sostenible.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9"/>
          <p:cNvSpPr txBox="1"/>
          <p:nvPr/>
        </p:nvSpPr>
        <p:spPr>
          <a:xfrm>
            <a:off x="6915725" y="5869750"/>
            <a:ext cx="47220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82550" lvl="0" marL="90487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•"/>
            </a:pPr>
            <a:r>
              <a:rPr lang="es-MX" sz="900">
                <a:solidFill>
                  <a:srgbClr val="666666"/>
                </a:solidFill>
              </a:rPr>
              <a:t>Desarrollar y consolidar un Sistema Inteligente de Transporte -SIT-</a:t>
            </a:r>
            <a:endParaRPr sz="900">
              <a:solidFill>
                <a:srgbClr val="666666"/>
              </a:solidFill>
            </a:endParaRPr>
          </a:p>
          <a:p>
            <a:pPr indent="-79375" lvl="0" marL="90487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Char char="•"/>
            </a:pPr>
            <a:r>
              <a:rPr lang="es-MX" sz="900">
                <a:solidFill>
                  <a:srgbClr val="666666"/>
                </a:solidFill>
              </a:rPr>
              <a:t>Definir e implementar mecanismos de gestión de la demanda</a:t>
            </a:r>
            <a:endParaRPr sz="900">
              <a:solidFill>
                <a:srgbClr val="666666"/>
              </a:solidFill>
            </a:endParaRPr>
          </a:p>
          <a:p>
            <a:pPr indent="-92075" lvl="0" marL="90487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Char char="•"/>
            </a:pPr>
            <a:r>
              <a:rPr lang="es-MX" sz="900">
                <a:solidFill>
                  <a:srgbClr val="666666"/>
                </a:solidFill>
              </a:rPr>
              <a:t>Incorporar el enfoque de género en la planeación y operación del transporte público de la ciudad</a:t>
            </a:r>
            <a:r>
              <a:rPr lang="es-MX" sz="950">
                <a:solidFill>
                  <a:schemeClr val="dk1"/>
                </a:solidFill>
              </a:rPr>
              <a:t> </a:t>
            </a:r>
            <a:endParaRPr sz="950">
              <a:solidFill>
                <a:schemeClr val="dk1"/>
              </a:solidFill>
            </a:endParaRPr>
          </a:p>
          <a:p>
            <a:pPr indent="-82550" lvl="0" marL="90487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•"/>
            </a:pPr>
            <a:r>
              <a:rPr lang="es-MX" sz="900">
                <a:solidFill>
                  <a:srgbClr val="666666"/>
                </a:solidFill>
              </a:rPr>
              <a:t>Implementar la Política de Cero y Bajas emisiones </a:t>
            </a:r>
            <a:endParaRPr sz="9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"/>
          <p:cNvSpPr txBox="1"/>
          <p:nvPr/>
        </p:nvSpPr>
        <p:spPr>
          <a:xfrm>
            <a:off x="-300038" y="5957888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0"/>
          <p:cNvSpPr/>
          <p:nvPr/>
        </p:nvSpPr>
        <p:spPr>
          <a:xfrm>
            <a:off x="0" y="6768788"/>
            <a:ext cx="12192000" cy="182562"/>
          </a:xfrm>
          <a:prstGeom prst="rect">
            <a:avLst/>
          </a:prstGeom>
          <a:solidFill>
            <a:srgbClr val="2A782D"/>
          </a:solidFill>
          <a:ln>
            <a:noFill/>
          </a:ln>
        </p:spPr>
        <p:txBody>
          <a:bodyPr anchorCtr="0" anchor="ctr" bIns="60900" lIns="121850" spcFirstLastPara="1" rIns="121850" wrap="square" tIns="60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"/>
              <a:buFont typeface="Arial"/>
              <a:buNone/>
            </a:pPr>
            <a:r>
              <a:t/>
            </a:r>
            <a:endParaRPr b="0" i="0" sz="295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10"/>
          <p:cNvPicPr preferRelativeResize="0"/>
          <p:nvPr/>
        </p:nvPicPr>
        <p:blipFill rotWithShape="1">
          <a:blip r:embed="rId3">
            <a:alphaModFix/>
          </a:blip>
          <a:srcRect b="24018" l="25300" r="27121" t="14380"/>
          <a:stretch/>
        </p:blipFill>
        <p:spPr>
          <a:xfrm>
            <a:off x="10124090" y="2733"/>
            <a:ext cx="2067909" cy="1139243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0"/>
          <p:cNvSpPr/>
          <p:nvPr/>
        </p:nvSpPr>
        <p:spPr>
          <a:xfrm>
            <a:off x="3162935" y="1756739"/>
            <a:ext cx="1787400" cy="307800"/>
          </a:xfrm>
          <a:prstGeom prst="rect">
            <a:avLst/>
          </a:prstGeom>
          <a:solidFill>
            <a:srgbClr val="3C8C51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s-MX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Estrategias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0"/>
          <p:cNvSpPr/>
          <p:nvPr/>
        </p:nvSpPr>
        <p:spPr>
          <a:xfrm>
            <a:off x="3162934" y="2064516"/>
            <a:ext cx="1787400" cy="954000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MX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Definen líneas de acción para cumplimiento de los objetivos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0"/>
          <p:cNvSpPr/>
          <p:nvPr/>
        </p:nvSpPr>
        <p:spPr>
          <a:xfrm>
            <a:off x="5890949" y="2560450"/>
            <a:ext cx="2497500" cy="73860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MX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Componente de ejecución:</a:t>
            </a:r>
            <a:r>
              <a:rPr b="0" i="0" lang="es-MX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Programas y Proyectos 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0"/>
          <p:cNvSpPr/>
          <p:nvPr/>
        </p:nvSpPr>
        <p:spPr>
          <a:xfrm>
            <a:off x="5890949" y="1340175"/>
            <a:ext cx="2497500" cy="738600"/>
          </a:xfrm>
          <a:prstGeom prst="rect">
            <a:avLst/>
          </a:prstGeom>
          <a:solidFill>
            <a:srgbClr val="297278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MX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Componente Estratégico: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s-MX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Artículos del decreto PMSS del componente estratégico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0"/>
          <p:cNvSpPr/>
          <p:nvPr/>
        </p:nvSpPr>
        <p:spPr>
          <a:xfrm>
            <a:off x="8388534" y="1340180"/>
            <a:ext cx="3344100" cy="738600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79400" lvl="0" marL="2857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s-MX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Regulaciones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857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s-MX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Restricciones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2857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s-MX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Definición de condiciones 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0"/>
          <p:cNvSpPr/>
          <p:nvPr/>
        </p:nvSpPr>
        <p:spPr>
          <a:xfrm>
            <a:off x="8388534" y="2560453"/>
            <a:ext cx="3344100" cy="738600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MX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Línea general de ejecución de los proyectos para cumplir los objetivos y las metas estratégicas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0"/>
          <p:cNvSpPr/>
          <p:nvPr/>
        </p:nvSpPr>
        <p:spPr>
          <a:xfrm>
            <a:off x="361725" y="2102792"/>
            <a:ext cx="1996500" cy="350100"/>
          </a:xfrm>
          <a:prstGeom prst="rect">
            <a:avLst/>
          </a:prstGeom>
          <a:solidFill>
            <a:srgbClr val="2972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MX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0"/>
          <p:cNvSpPr/>
          <p:nvPr/>
        </p:nvSpPr>
        <p:spPr>
          <a:xfrm>
            <a:off x="3245665" y="4304004"/>
            <a:ext cx="1787400" cy="307800"/>
          </a:xfrm>
          <a:prstGeom prst="rect">
            <a:avLst/>
          </a:prstGeom>
          <a:solidFill>
            <a:srgbClr val="3C8C51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s-MX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Estrategias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0"/>
          <p:cNvSpPr/>
          <p:nvPr/>
        </p:nvSpPr>
        <p:spPr>
          <a:xfrm>
            <a:off x="3245664" y="4614057"/>
            <a:ext cx="1787400" cy="1385100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MX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Racionalización del uso del vehículo particular e implementación de medidas de gestión de la demanda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0"/>
          <p:cNvSpPr/>
          <p:nvPr/>
        </p:nvSpPr>
        <p:spPr>
          <a:xfrm>
            <a:off x="5973674" y="5000000"/>
            <a:ext cx="2414700" cy="95400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MX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Componente de ejecución:</a:t>
            </a:r>
            <a:r>
              <a:rPr b="0" i="0" lang="es-MX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Programas y Proyectos 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0"/>
          <p:cNvSpPr/>
          <p:nvPr/>
        </p:nvSpPr>
        <p:spPr>
          <a:xfrm>
            <a:off x="5973674" y="3887450"/>
            <a:ext cx="2414700" cy="738600"/>
          </a:xfrm>
          <a:prstGeom prst="rect">
            <a:avLst/>
          </a:prstGeom>
          <a:solidFill>
            <a:srgbClr val="29727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MX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Componente Estratégico: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MX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Artículos del decreto PMSS del componente estratégico 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0"/>
          <p:cNvSpPr/>
          <p:nvPr/>
        </p:nvSpPr>
        <p:spPr>
          <a:xfrm>
            <a:off x="8395075" y="3887450"/>
            <a:ext cx="3344100" cy="738600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MX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Regulación de mínimos y máximos de estacionamientos privados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0"/>
          <p:cNvSpPr/>
          <p:nvPr/>
        </p:nvSpPr>
        <p:spPr>
          <a:xfrm>
            <a:off x="8395064" y="4999996"/>
            <a:ext cx="3344100" cy="954000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MX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Programa: </a:t>
            </a:r>
            <a:r>
              <a:rPr b="0" i="0" lang="es-MX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Sistema inteligente de estacionamientos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MX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Proyecto</a:t>
            </a:r>
            <a:r>
              <a:rPr b="0" i="0" lang="es-MX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: Régimen tarifario para estacionamiento en vía y fuera de vía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0"/>
          <p:cNvSpPr/>
          <p:nvPr/>
        </p:nvSpPr>
        <p:spPr>
          <a:xfrm>
            <a:off x="444455" y="4650057"/>
            <a:ext cx="1996500" cy="350100"/>
          </a:xfrm>
          <a:prstGeom prst="rect">
            <a:avLst/>
          </a:prstGeom>
          <a:solidFill>
            <a:srgbClr val="2972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MX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0"/>
          <p:cNvSpPr txBox="1"/>
          <p:nvPr/>
        </p:nvSpPr>
        <p:spPr>
          <a:xfrm>
            <a:off x="270256" y="1015514"/>
            <a:ext cx="486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MX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Estructura del PMSS</a:t>
            </a:r>
            <a:endParaRPr b="1" i="0" sz="1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0"/>
          <p:cNvSpPr txBox="1"/>
          <p:nvPr/>
        </p:nvSpPr>
        <p:spPr>
          <a:xfrm>
            <a:off x="361725" y="3431770"/>
            <a:ext cx="486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MX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Ejemplo:</a:t>
            </a:r>
            <a:endParaRPr b="1" i="0" sz="1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0"/>
          <p:cNvSpPr txBox="1"/>
          <p:nvPr/>
        </p:nvSpPr>
        <p:spPr>
          <a:xfrm>
            <a:off x="250161" y="123036"/>
            <a:ext cx="9451188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MX" sz="2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Componente normativo y componente de ejecución</a:t>
            </a:r>
            <a:endParaRPr b="1" i="0" sz="2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0"/>
          <p:cNvSpPr/>
          <p:nvPr/>
        </p:nvSpPr>
        <p:spPr>
          <a:xfrm>
            <a:off x="5361709" y="1420089"/>
            <a:ext cx="206100" cy="19326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1" name="Google Shape;351;p10"/>
          <p:cNvCxnSpPr>
            <a:stCxn id="339" idx="3"/>
          </p:cNvCxnSpPr>
          <p:nvPr/>
        </p:nvCxnSpPr>
        <p:spPr>
          <a:xfrm>
            <a:off x="2358225" y="2277842"/>
            <a:ext cx="804600" cy="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52" name="Google Shape;352;p10"/>
          <p:cNvSpPr/>
          <p:nvPr/>
        </p:nvSpPr>
        <p:spPr>
          <a:xfrm>
            <a:off x="5500255" y="3948549"/>
            <a:ext cx="206100" cy="19326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3" name="Google Shape;353;p10"/>
          <p:cNvCxnSpPr/>
          <p:nvPr/>
        </p:nvCxnSpPr>
        <p:spPr>
          <a:xfrm>
            <a:off x="2441019" y="4799311"/>
            <a:ext cx="804600" cy="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54" name="Google Shape;354;p10">
            <a:hlinkClick action="ppaction://hlinksldjump" r:id="rId4"/>
          </p:cNvPr>
          <p:cNvSpPr/>
          <p:nvPr/>
        </p:nvSpPr>
        <p:spPr>
          <a:xfrm>
            <a:off x="270399" y="6228950"/>
            <a:ext cx="5091300" cy="360000"/>
          </a:xfrm>
          <a:prstGeom prst="roundRect">
            <a:avLst>
              <a:gd fmla="val 16667" name="adj"/>
            </a:avLst>
          </a:prstGeom>
          <a:solidFill>
            <a:srgbClr val="2972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-MX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Componente Estratégico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0"/>
          <p:cNvSpPr/>
          <p:nvPr/>
        </p:nvSpPr>
        <p:spPr>
          <a:xfrm>
            <a:off x="5973675" y="6228950"/>
            <a:ext cx="5613000" cy="360000"/>
          </a:xfrm>
          <a:prstGeom prst="roundRect">
            <a:avLst>
              <a:gd fmla="val 16667" name="adj"/>
            </a:avLst>
          </a:prstGeom>
          <a:solidFill>
            <a:srgbClr val="C4E0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-MX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Componente de Ejecución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