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2" roundtripDataSignature="AMtx7mivAPeo9zIvDt1Nqu1bY7VttyFG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5C15C67-CDE3-4781-A8EC-470362AC9F60}">
  <a:tblStyle styleId="{E5C15C67-CDE3-4781-A8EC-470362AC9F60}"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schemas.openxmlformats.org/officeDocument/2006/relationships/slide" Target="slides/slide5.xml"/><Relationship Id="rId10" Type="http://schemas.openxmlformats.org/officeDocument/2006/relationships/slide" Target="slides/slide4.xml"/><Relationship Id="rId12"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10cc4ac9e9_4_78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g210cc4ac9e9_4_78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6" name="Google Shape;9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4" name="Google Shape;10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3"/>
          <p:cNvSpPr txBox="1"/>
          <p:nvPr>
            <p:ph type="ctrTitle"/>
          </p:nvPr>
        </p:nvSpPr>
        <p:spPr>
          <a:xfrm>
            <a:off x="3954481" y="841772"/>
            <a:ext cx="4530375" cy="1790775"/>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rgbClr val="C00000"/>
              </a:buClr>
              <a:buSzPts val="4500"/>
              <a:buFont typeface="Calibri"/>
              <a:buNone/>
              <a:defRPr b="1" sz="2600">
                <a:solidFill>
                  <a:srgbClr val="F2F2F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 name="Google Shape;13;p13"/>
          <p:cNvSpPr txBox="1"/>
          <p:nvPr>
            <p:ph idx="1" type="subTitle"/>
          </p:nvPr>
        </p:nvSpPr>
        <p:spPr>
          <a:xfrm>
            <a:off x="3954481" y="2701528"/>
            <a:ext cx="4530375" cy="1241775"/>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solidFill>
                  <a:srgbClr val="F2F2F2"/>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4" name="Google Shape;14;p13"/>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 name="Google Shape;15;p13"/>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 name="Google Shape;16;p13"/>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2"/>
          <p:cNvSpPr txBox="1"/>
          <p:nvPr>
            <p:ph type="title"/>
          </p:nvPr>
        </p:nvSpPr>
        <p:spPr>
          <a:xfrm>
            <a:off x="628650" y="273844"/>
            <a:ext cx="7886700" cy="9942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0" name="Google Shape;70;p22"/>
          <p:cNvSpPr txBox="1"/>
          <p:nvPr>
            <p:ph idx="1" type="body"/>
          </p:nvPr>
        </p:nvSpPr>
        <p:spPr>
          <a:xfrm rot="5400000">
            <a:off x="2940300" y="-942431"/>
            <a:ext cx="3263400"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1" name="Google Shape;71;p22"/>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2" name="Google Shape;72;p22"/>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3" name="Google Shape;73;p22"/>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3"/>
          <p:cNvSpPr txBox="1"/>
          <p:nvPr>
            <p:ph type="title"/>
          </p:nvPr>
        </p:nvSpPr>
        <p:spPr>
          <a:xfrm rot="5400000">
            <a:off x="5350050" y="1467469"/>
            <a:ext cx="4358925" cy="19716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6" name="Google Shape;76;p23"/>
          <p:cNvSpPr txBox="1"/>
          <p:nvPr>
            <p:ph idx="1" type="body"/>
          </p:nvPr>
        </p:nvSpPr>
        <p:spPr>
          <a:xfrm rot="5400000">
            <a:off x="1349550" y="-447056"/>
            <a:ext cx="4358925" cy="5800725"/>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7" name="Google Shape;77;p23"/>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8" name="Google Shape;78;p23"/>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9" name="Google Shape;79;p23"/>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4"/>
          <p:cNvSpPr txBox="1"/>
          <p:nvPr>
            <p:ph type="title"/>
          </p:nvPr>
        </p:nvSpPr>
        <p:spPr>
          <a:xfrm>
            <a:off x="1986456" y="273844"/>
            <a:ext cx="6528893" cy="9942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sz="2600">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9" name="Google Shape;19;p14"/>
          <p:cNvSpPr txBox="1"/>
          <p:nvPr>
            <p:ph idx="1" type="body"/>
          </p:nvPr>
        </p:nvSpPr>
        <p:spPr>
          <a:xfrm>
            <a:off x="1986455" y="1369219"/>
            <a:ext cx="6528894"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solidFill>
                  <a:schemeClr val="dk1"/>
                </a:solidFill>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20" name="Google Shape;20;p14"/>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 name="Google Shape;21;p14"/>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2" name="Google Shape;22;p14"/>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5"/>
          <p:cNvSpPr txBox="1"/>
          <p:nvPr>
            <p:ph type="title"/>
          </p:nvPr>
        </p:nvSpPr>
        <p:spPr>
          <a:xfrm>
            <a:off x="623888" y="1282303"/>
            <a:ext cx="7886700" cy="2139525"/>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rgbClr val="C00000"/>
              </a:buClr>
              <a:buSzPts val="4500"/>
              <a:buFont typeface="Calibri"/>
              <a:buNone/>
              <a:defRPr sz="4500">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5" name="Google Shape;25;p15"/>
          <p:cNvSpPr txBox="1"/>
          <p:nvPr>
            <p:ph idx="1" type="body"/>
          </p:nvPr>
        </p:nvSpPr>
        <p:spPr>
          <a:xfrm>
            <a:off x="623888" y="3442097"/>
            <a:ext cx="7886700" cy="1125225"/>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888888"/>
              </a:buClr>
              <a:buSzPts val="1800"/>
              <a:buNone/>
              <a:defRPr sz="1800">
                <a:solidFill>
                  <a:srgbClr val="888888"/>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26" name="Google Shape;26;p15"/>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7" name="Google Shape;27;p15"/>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8" name="Google Shape;28;p15"/>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6"/>
          <p:cNvSpPr txBox="1"/>
          <p:nvPr>
            <p:ph type="title"/>
          </p:nvPr>
        </p:nvSpPr>
        <p:spPr>
          <a:xfrm>
            <a:off x="628650" y="273844"/>
            <a:ext cx="7886700" cy="9942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1" name="Google Shape;31;p16"/>
          <p:cNvSpPr txBox="1"/>
          <p:nvPr>
            <p:ph idx="1" type="body"/>
          </p:nvPr>
        </p:nvSpPr>
        <p:spPr>
          <a:xfrm>
            <a:off x="6286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32" name="Google Shape;32;p16"/>
          <p:cNvSpPr txBox="1"/>
          <p:nvPr>
            <p:ph idx="2" type="body"/>
          </p:nvPr>
        </p:nvSpPr>
        <p:spPr>
          <a:xfrm>
            <a:off x="46291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33" name="Google Shape;33;p16"/>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4" name="Google Shape;34;p16"/>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5" name="Google Shape;35;p16"/>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7"/>
          <p:cNvSpPr txBox="1"/>
          <p:nvPr>
            <p:ph type="title"/>
          </p:nvPr>
        </p:nvSpPr>
        <p:spPr>
          <a:xfrm>
            <a:off x="629841" y="273844"/>
            <a:ext cx="7886700" cy="9942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8" name="Google Shape;38;p17"/>
          <p:cNvSpPr txBox="1"/>
          <p:nvPr>
            <p:ph idx="1" type="body"/>
          </p:nvPr>
        </p:nvSpPr>
        <p:spPr>
          <a:xfrm>
            <a:off x="629841" y="1260872"/>
            <a:ext cx="3868425" cy="61785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39" name="Google Shape;39;p17"/>
          <p:cNvSpPr txBox="1"/>
          <p:nvPr>
            <p:ph idx="2" type="body"/>
          </p:nvPr>
        </p:nvSpPr>
        <p:spPr>
          <a:xfrm>
            <a:off x="629841" y="1878806"/>
            <a:ext cx="3868425" cy="276345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40" name="Google Shape;40;p17"/>
          <p:cNvSpPr txBox="1"/>
          <p:nvPr>
            <p:ph idx="3" type="body"/>
          </p:nvPr>
        </p:nvSpPr>
        <p:spPr>
          <a:xfrm>
            <a:off x="4629150" y="1260872"/>
            <a:ext cx="3887325" cy="61785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41" name="Google Shape;41;p17"/>
          <p:cNvSpPr txBox="1"/>
          <p:nvPr>
            <p:ph idx="4" type="body"/>
          </p:nvPr>
        </p:nvSpPr>
        <p:spPr>
          <a:xfrm>
            <a:off x="4629150" y="1878806"/>
            <a:ext cx="3887325" cy="276345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42" name="Google Shape;42;p17"/>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3" name="Google Shape;43;p17"/>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4" name="Google Shape;44;p17"/>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8"/>
          <p:cNvSpPr txBox="1"/>
          <p:nvPr>
            <p:ph type="title"/>
          </p:nvPr>
        </p:nvSpPr>
        <p:spPr>
          <a:xfrm>
            <a:off x="628650" y="273844"/>
            <a:ext cx="7886700" cy="9942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rgbClr val="C00000"/>
              </a:buClr>
              <a:buSzPts val="1400"/>
              <a:buNone/>
              <a:defRPr>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7" name="Google Shape;47;p18"/>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8" name="Google Shape;48;p18"/>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49" name="Google Shape;49;p18"/>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9"/>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2" name="Google Shape;52;p19"/>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3" name="Google Shape;53;p19"/>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0"/>
          <p:cNvSpPr txBox="1"/>
          <p:nvPr>
            <p:ph type="title"/>
          </p:nvPr>
        </p:nvSpPr>
        <p:spPr>
          <a:xfrm>
            <a:off x="629841" y="342900"/>
            <a:ext cx="2949075"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rgbClr val="C00000"/>
              </a:buClr>
              <a:buSzPts val="2400"/>
              <a:buFont typeface="Calibri"/>
              <a:buNone/>
              <a:defRPr sz="2400">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6" name="Google Shape;56;p20"/>
          <p:cNvSpPr txBox="1"/>
          <p:nvPr>
            <p:ph idx="1" type="body"/>
          </p:nvPr>
        </p:nvSpPr>
        <p:spPr>
          <a:xfrm>
            <a:off x="3887391" y="740569"/>
            <a:ext cx="4629150" cy="3655125"/>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57" name="Google Shape;57;p20"/>
          <p:cNvSpPr txBox="1"/>
          <p:nvPr>
            <p:ph idx="2" type="body"/>
          </p:nvPr>
        </p:nvSpPr>
        <p:spPr>
          <a:xfrm>
            <a:off x="629841" y="1543050"/>
            <a:ext cx="2949075" cy="2858625"/>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58" name="Google Shape;58;p20"/>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9" name="Google Shape;59;p20"/>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0" name="Google Shape;60;p20"/>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1"/>
          <p:cNvSpPr txBox="1"/>
          <p:nvPr>
            <p:ph type="title"/>
          </p:nvPr>
        </p:nvSpPr>
        <p:spPr>
          <a:xfrm>
            <a:off x="629841" y="342900"/>
            <a:ext cx="2949075"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rgbClr val="C00000"/>
              </a:buClr>
              <a:buSzPts val="2400"/>
              <a:buFont typeface="Calibri"/>
              <a:buNone/>
              <a:defRPr sz="2400">
                <a:solidFill>
                  <a:srgbClr val="1F386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3" name="Google Shape;63;p21"/>
          <p:cNvSpPr/>
          <p:nvPr>
            <p:ph idx="2" type="pic"/>
          </p:nvPr>
        </p:nvSpPr>
        <p:spPr>
          <a:xfrm>
            <a:off x="3887391" y="740569"/>
            <a:ext cx="4629150" cy="3655125"/>
          </a:xfrm>
          <a:prstGeom prst="rect">
            <a:avLst/>
          </a:prstGeom>
          <a:noFill/>
          <a:ln>
            <a:noFill/>
          </a:ln>
        </p:spPr>
      </p:sp>
      <p:sp>
        <p:nvSpPr>
          <p:cNvPr id="64" name="Google Shape;64;p21"/>
          <p:cNvSpPr txBox="1"/>
          <p:nvPr>
            <p:ph idx="1" type="body"/>
          </p:nvPr>
        </p:nvSpPr>
        <p:spPr>
          <a:xfrm>
            <a:off x="629841" y="1543050"/>
            <a:ext cx="2949075" cy="2858625"/>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65" name="Google Shape;65;p21"/>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6" name="Google Shape;66;p21"/>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7" name="Google Shape;67;p21"/>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628650" y="273844"/>
            <a:ext cx="7886700" cy="994275"/>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rgbClr val="C00000"/>
              </a:buClr>
              <a:buSzPts val="3300"/>
              <a:buFont typeface="Calibri"/>
              <a:buNone/>
              <a:defRPr b="1" i="0" sz="3300" u="none" cap="none" strike="noStrike">
                <a:solidFill>
                  <a:srgbClr val="C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7" name="Google Shape;7;p12"/>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8" name="Google Shape;8;p12"/>
          <p:cNvSpPr txBox="1"/>
          <p:nvPr>
            <p:ph idx="10" type="dt"/>
          </p:nvPr>
        </p:nvSpPr>
        <p:spPr>
          <a:xfrm>
            <a:off x="628650" y="4767263"/>
            <a:ext cx="2057400" cy="273825"/>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9" name="Google Shape;9;p12"/>
          <p:cNvSpPr txBox="1"/>
          <p:nvPr>
            <p:ph idx="11" type="ftr"/>
          </p:nvPr>
        </p:nvSpPr>
        <p:spPr>
          <a:xfrm>
            <a:off x="3028950" y="4767263"/>
            <a:ext cx="3086100" cy="273825"/>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10" name="Google Shape;10;p12"/>
          <p:cNvSpPr txBox="1"/>
          <p:nvPr>
            <p:ph idx="12" type="sldNum"/>
          </p:nvPr>
        </p:nvSpPr>
        <p:spPr>
          <a:xfrm>
            <a:off x="6457950" y="4767263"/>
            <a:ext cx="2057400" cy="273825"/>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 Id="rId4" Type="http://schemas.openxmlformats.org/officeDocument/2006/relationships/hyperlink" Target="https://www.movilidadbogota.gov.co/web/instancias_de_coordinacion" TargetMode="External"/><Relationship Id="rId5"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95290"/>
        </a:solidFill>
      </p:bgPr>
    </p:bg>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85" name="Google Shape;85;p1"/>
          <p:cNvSpPr txBox="1"/>
          <p:nvPr>
            <p:ph type="ctrTitle"/>
          </p:nvPr>
        </p:nvSpPr>
        <p:spPr>
          <a:xfrm>
            <a:off x="3954481" y="841772"/>
            <a:ext cx="4530375" cy="1790775"/>
          </a:xfrm>
          <a:prstGeom prst="rect">
            <a:avLst/>
          </a:prstGeom>
          <a:noFill/>
          <a:ln>
            <a:noFill/>
          </a:ln>
        </p:spPr>
        <p:txBody>
          <a:bodyPr anchorCtr="0" anchor="ctr" bIns="34275" lIns="68575" spcFirstLastPara="1" rIns="68575" wrap="square" tIns="34275">
            <a:normAutofit/>
          </a:bodyPr>
          <a:lstStyle/>
          <a:p>
            <a:pPr indent="0" lvl="0" marL="63500" rtl="0" algn="ctr">
              <a:lnSpc>
                <a:spcPct val="115000"/>
              </a:lnSpc>
              <a:spcBef>
                <a:spcPts val="0"/>
              </a:spcBef>
              <a:spcAft>
                <a:spcPts val="0"/>
              </a:spcAft>
              <a:buSzPts val="2600"/>
              <a:buNone/>
            </a:pPr>
            <a:r>
              <a:rPr lang="en" sz="2600">
                <a:solidFill>
                  <a:schemeClr val="lt1"/>
                </a:solidFill>
              </a:rPr>
              <a:t> </a:t>
            </a:r>
            <a:endParaRPr sz="2600">
              <a:solidFill>
                <a:schemeClr val="lt1"/>
              </a:solidFill>
            </a:endParaRPr>
          </a:p>
        </p:txBody>
      </p:sp>
      <p:sp>
        <p:nvSpPr>
          <p:cNvPr id="86" name="Google Shape;86;p1"/>
          <p:cNvSpPr txBox="1"/>
          <p:nvPr>
            <p:ph idx="1" type="subTitle"/>
          </p:nvPr>
        </p:nvSpPr>
        <p:spPr>
          <a:xfrm>
            <a:off x="3906288" y="1056875"/>
            <a:ext cx="4530300" cy="2740500"/>
          </a:xfrm>
          <a:prstGeom prst="rect">
            <a:avLst/>
          </a:prstGeom>
          <a:noFill/>
          <a:ln>
            <a:noFill/>
          </a:ln>
        </p:spPr>
        <p:txBody>
          <a:bodyPr anchorCtr="0" anchor="ctr" bIns="34275" lIns="68575" spcFirstLastPara="1" rIns="68575" wrap="square" tIns="34275">
            <a:noAutofit/>
          </a:bodyPr>
          <a:lstStyle/>
          <a:p>
            <a:pPr indent="0" lvl="0" marL="0" rtl="0" algn="ctr">
              <a:lnSpc>
                <a:spcPct val="90000"/>
              </a:lnSpc>
              <a:spcBef>
                <a:spcPts val="800"/>
              </a:spcBef>
              <a:spcAft>
                <a:spcPts val="0"/>
              </a:spcAft>
              <a:buClr>
                <a:schemeClr val="dk1"/>
              </a:buClr>
              <a:buSzPts val="1800"/>
              <a:buNone/>
            </a:pPr>
            <a:r>
              <a:rPr b="1" lang="en" sz="3300">
                <a:solidFill>
                  <a:schemeClr val="lt1"/>
                </a:solidFill>
              </a:rPr>
              <a:t>Comité Sectorial de Gestión y Desempeño del Sector Movilidad</a:t>
            </a:r>
            <a:endParaRPr/>
          </a:p>
          <a:p>
            <a:pPr indent="0" lvl="0" marL="0" rtl="0" algn="ctr">
              <a:lnSpc>
                <a:spcPct val="90000"/>
              </a:lnSpc>
              <a:spcBef>
                <a:spcPts val="800"/>
              </a:spcBef>
              <a:spcAft>
                <a:spcPts val="0"/>
              </a:spcAft>
              <a:buClr>
                <a:schemeClr val="dk1"/>
              </a:buClr>
              <a:buSzPts val="1800"/>
              <a:buNone/>
            </a:pPr>
            <a:r>
              <a:rPr lang="en" sz="2500">
                <a:solidFill>
                  <a:schemeClr val="lt1"/>
                </a:solidFill>
              </a:rPr>
              <a:t>Sesión ordinaria</a:t>
            </a:r>
            <a:endParaRPr/>
          </a:p>
          <a:p>
            <a:pPr indent="0" lvl="0" marL="0" rtl="0" algn="ctr">
              <a:lnSpc>
                <a:spcPct val="90000"/>
              </a:lnSpc>
              <a:spcBef>
                <a:spcPts val="800"/>
              </a:spcBef>
              <a:spcAft>
                <a:spcPts val="0"/>
              </a:spcAft>
              <a:buClr>
                <a:schemeClr val="dk1"/>
              </a:buClr>
              <a:buSzPts val="1800"/>
              <a:buNone/>
            </a:pPr>
            <a:r>
              <a:rPr lang="en" sz="2500">
                <a:solidFill>
                  <a:schemeClr val="lt1"/>
                </a:solidFill>
              </a:rPr>
              <a:t>Febrero 2023</a:t>
            </a:r>
            <a:endParaRPr sz="25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5CBDE"/>
        </a:solidFill>
      </p:bgPr>
    </p:bg>
    <p:spTree>
      <p:nvGrpSpPr>
        <p:cNvPr id="90" name="Shape 90"/>
        <p:cNvGrpSpPr/>
        <p:nvPr/>
      </p:nvGrpSpPr>
      <p:grpSpPr>
        <a:xfrm>
          <a:off x="0" y="0"/>
          <a:ext cx="0" cy="0"/>
          <a:chOff x="0" y="0"/>
          <a:chExt cx="0" cy="0"/>
        </a:xfrm>
      </p:grpSpPr>
      <p:pic>
        <p:nvPicPr>
          <p:cNvPr descr="Shape&#10;&#10;Description automatically generated" id="91" name="Google Shape;91;g210cc4ac9e9_4_785"/>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92" name="Google Shape;92;g210cc4ac9e9_4_785"/>
          <p:cNvSpPr txBox="1"/>
          <p:nvPr>
            <p:ph type="title"/>
          </p:nvPr>
        </p:nvSpPr>
        <p:spPr>
          <a:xfrm>
            <a:off x="1986456" y="273844"/>
            <a:ext cx="6528900" cy="994200"/>
          </a:xfrm>
          <a:prstGeom prst="rect">
            <a:avLst/>
          </a:prstGeom>
          <a:noFill/>
          <a:ln>
            <a:noFill/>
          </a:ln>
        </p:spPr>
        <p:txBody>
          <a:bodyPr anchorCtr="0" anchor="ctr" bIns="34275" lIns="68575" spcFirstLastPara="1" rIns="68575" wrap="square" tIns="34275">
            <a:normAutofit/>
          </a:bodyPr>
          <a:lstStyle/>
          <a:p>
            <a:pPr indent="0" lvl="0" marL="0" rtl="0" algn="just">
              <a:lnSpc>
                <a:spcPct val="90000"/>
              </a:lnSpc>
              <a:spcBef>
                <a:spcPts val="0"/>
              </a:spcBef>
              <a:spcAft>
                <a:spcPts val="0"/>
              </a:spcAft>
              <a:buClr>
                <a:srgbClr val="C00000"/>
              </a:buClr>
              <a:buSzPts val="1400"/>
              <a:buNone/>
            </a:pPr>
            <a:r>
              <a:rPr lang="en">
                <a:extLst>
                  <a:ext uri="http://customooxmlschemas.google.com/">
                    <go:slidesCustomData xmlns:go="http://customooxmlschemas.google.com/" textRoundtripDataId="0"/>
                  </a:ext>
                </a:extLst>
              </a:rPr>
              <a:t>Agenda</a:t>
            </a:r>
            <a:endParaRPr/>
          </a:p>
        </p:txBody>
      </p:sp>
      <p:sp>
        <p:nvSpPr>
          <p:cNvPr id="93" name="Google Shape;93;g210cc4ac9e9_4_785"/>
          <p:cNvSpPr txBox="1"/>
          <p:nvPr/>
        </p:nvSpPr>
        <p:spPr>
          <a:xfrm>
            <a:off x="2386850" y="1389900"/>
            <a:ext cx="6528900" cy="2185800"/>
          </a:xfrm>
          <a:prstGeom prst="rect">
            <a:avLst/>
          </a:prstGeom>
          <a:noFill/>
          <a:ln>
            <a:noFill/>
          </a:ln>
        </p:spPr>
        <p:txBody>
          <a:bodyPr anchorCtr="0" anchor="t" bIns="45700" lIns="91425" spcFirstLastPara="1" rIns="91425" wrap="square" tIns="45700">
            <a:spAutoFit/>
          </a:bodyPr>
          <a:lstStyle/>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Verificación de quórum y declaración de la instalación de la sesión</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Aprobación del orden del día</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Seguimiento compromisos</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Aprobación plan de trabajo 2023</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Metas PDD-presupuesto-MIPG (SDM-OAPI)</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Plan de Movilidad Sostenible y Segura - PMSS (SDM-SPM)</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Política pública del Peatón, propuesta de formulación (SDM-SBP)</a:t>
            </a:r>
            <a:endParaRPr sz="1700">
              <a:latin typeface="Calibri"/>
              <a:ea typeface="Calibri"/>
              <a:cs typeface="Calibri"/>
              <a:sym typeface="Calibri"/>
            </a:endParaRPr>
          </a:p>
          <a:p>
            <a:pPr indent="-361950" lvl="0" marL="342900" marR="0" rtl="0" algn="l">
              <a:lnSpc>
                <a:spcPct val="100000"/>
              </a:lnSpc>
              <a:spcBef>
                <a:spcPts val="0"/>
              </a:spcBef>
              <a:spcAft>
                <a:spcPts val="0"/>
              </a:spcAft>
              <a:buClr>
                <a:srgbClr val="000000"/>
              </a:buClr>
              <a:buSzPts val="1700"/>
              <a:buFont typeface="Calibri"/>
              <a:buAutoNum type="arabicPeriod"/>
            </a:pPr>
            <a:r>
              <a:rPr i="0" lang="en" sz="1700" u="none" cap="none" strike="noStrike">
                <a:solidFill>
                  <a:srgbClr val="000000"/>
                </a:solidFill>
                <a:latin typeface="Calibri"/>
                <a:ea typeface="Calibri"/>
                <a:cs typeface="Calibri"/>
                <a:sym typeface="Calibri"/>
              </a:rPr>
              <a:t>Varios</a:t>
            </a:r>
            <a:endParaRPr sz="17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5CBDE"/>
        </a:solidFill>
      </p:bgPr>
    </p:bg>
    <p:spTree>
      <p:nvGrpSpPr>
        <p:cNvPr id="97" name="Shape 97"/>
        <p:cNvGrpSpPr/>
        <p:nvPr/>
      </p:nvGrpSpPr>
      <p:grpSpPr>
        <a:xfrm>
          <a:off x="0" y="0"/>
          <a:ext cx="0" cy="0"/>
          <a:chOff x="0" y="0"/>
          <a:chExt cx="0" cy="0"/>
        </a:xfrm>
      </p:grpSpPr>
      <p:pic>
        <p:nvPicPr>
          <p:cNvPr id="98" name="Google Shape;98;p8"/>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99" name="Google Shape;99;p8"/>
          <p:cNvSpPr txBox="1"/>
          <p:nvPr/>
        </p:nvSpPr>
        <p:spPr>
          <a:xfrm>
            <a:off x="7956989" y="5106659"/>
            <a:ext cx="6269880" cy="520500"/>
          </a:xfrm>
          <a:prstGeom prst="rect">
            <a:avLst/>
          </a:prstGeom>
          <a:noFill/>
          <a:ln>
            <a:noFill/>
          </a:ln>
        </p:spPr>
        <p:txBody>
          <a:bodyPr anchorCtr="0" anchor="ctr" bIns="34275" lIns="68575" spcFirstLastPara="1" rIns="68575" wrap="square" tIns="34275">
            <a:normAutofit/>
          </a:bodyPr>
          <a:lstStyle/>
          <a:p>
            <a:pPr indent="0" lvl="0" marL="457200" marR="0" rtl="0" algn="ctr">
              <a:lnSpc>
                <a:spcPct val="100000"/>
              </a:lnSpc>
              <a:spcBef>
                <a:spcPts val="0"/>
              </a:spcBef>
              <a:spcAft>
                <a:spcPts val="0"/>
              </a:spcAft>
              <a:buClr>
                <a:srgbClr val="C00000"/>
              </a:buClr>
              <a:buSzPts val="1400"/>
              <a:buFont typeface="Calibri"/>
              <a:buNone/>
            </a:pPr>
            <a:r>
              <a:rPr b="1" i="0" lang="en" sz="2300" u="none" cap="none" strike="noStrike">
                <a:solidFill>
                  <a:srgbClr val="1F3864"/>
                </a:solidFill>
                <a:latin typeface="Calibri"/>
                <a:ea typeface="Calibri"/>
                <a:cs typeface="Calibri"/>
                <a:sym typeface="Calibri"/>
              </a:rPr>
              <a:t>2. Educación</a:t>
            </a:r>
            <a:endParaRPr b="0" i="0" sz="1400" u="none" cap="none" strike="noStrike">
              <a:solidFill>
                <a:srgbClr val="000000"/>
              </a:solidFill>
              <a:latin typeface="Arial"/>
              <a:ea typeface="Arial"/>
              <a:cs typeface="Arial"/>
              <a:sym typeface="Arial"/>
            </a:endParaRPr>
          </a:p>
        </p:txBody>
      </p:sp>
      <p:sp>
        <p:nvSpPr>
          <p:cNvPr id="100" name="Google Shape;100;p8"/>
          <p:cNvSpPr txBox="1"/>
          <p:nvPr>
            <p:ph type="title"/>
          </p:nvPr>
        </p:nvSpPr>
        <p:spPr>
          <a:xfrm>
            <a:off x="1065706" y="273844"/>
            <a:ext cx="7449644" cy="994275"/>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C00000"/>
              </a:buClr>
              <a:buSzPts val="1400"/>
              <a:buNone/>
            </a:pPr>
            <a:r>
              <a:rPr lang="en"/>
              <a:t>Seguimiento compromisos </a:t>
            </a:r>
            <a:endParaRPr/>
          </a:p>
        </p:txBody>
      </p:sp>
      <p:graphicFrame>
        <p:nvGraphicFramePr>
          <p:cNvPr id="101" name="Google Shape;101;p8"/>
          <p:cNvGraphicFramePr/>
          <p:nvPr/>
        </p:nvGraphicFramePr>
        <p:xfrm>
          <a:off x="1193709" y="1677300"/>
          <a:ext cx="3000000" cy="3000000"/>
        </p:xfrm>
        <a:graphic>
          <a:graphicData uri="http://schemas.openxmlformats.org/drawingml/2006/table">
            <a:tbl>
              <a:tblPr>
                <a:noFill/>
                <a:tableStyleId>{E5C15C67-CDE3-4781-A8EC-470362AC9F60}</a:tableStyleId>
              </a:tblPr>
              <a:tblGrid>
                <a:gridCol w="346050"/>
                <a:gridCol w="2885150"/>
                <a:gridCol w="1828600"/>
                <a:gridCol w="2261850"/>
              </a:tblGrid>
              <a:tr h="269900">
                <a:tc gridSpan="2">
                  <a:txBody>
                    <a:bodyPr/>
                    <a:lstStyle/>
                    <a:p>
                      <a:pPr indent="0" lvl="0" marL="0" marR="0" rtl="0" algn="ctr">
                        <a:lnSpc>
                          <a:spcPct val="100000"/>
                        </a:lnSpc>
                        <a:spcBef>
                          <a:spcPts val="0"/>
                        </a:spcBef>
                        <a:spcAft>
                          <a:spcPts val="0"/>
                        </a:spcAft>
                        <a:buNone/>
                      </a:pPr>
                      <a:r>
                        <a:rPr b="1" i="0" lang="en" sz="1200" u="none" cap="none" strike="noStrike">
                          <a:solidFill>
                            <a:schemeClr val="lt1"/>
                          </a:solidFill>
                          <a:latin typeface="Calibri"/>
                          <a:ea typeface="Calibri"/>
                          <a:cs typeface="Calibri"/>
                          <a:sym typeface="Calibri"/>
                        </a:rPr>
                        <a:t>Compromisos</a:t>
                      </a:r>
                      <a:endParaRPr sz="1200" u="none" cap="none" strike="noStrike">
                        <a:solidFill>
                          <a:schemeClr val="lt1"/>
                        </a:solidFill>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2F5496"/>
                    </a:solidFill>
                  </a:tcPr>
                </a:tc>
                <a:tc hMerge="1"/>
                <a:tc>
                  <a:txBody>
                    <a:bodyPr/>
                    <a:lstStyle/>
                    <a:p>
                      <a:pPr indent="0" lvl="0" marL="0" marR="0" rtl="0" algn="ctr">
                        <a:lnSpc>
                          <a:spcPct val="100000"/>
                        </a:lnSpc>
                        <a:spcBef>
                          <a:spcPts val="0"/>
                        </a:spcBef>
                        <a:spcAft>
                          <a:spcPts val="0"/>
                        </a:spcAft>
                        <a:buNone/>
                      </a:pPr>
                      <a:r>
                        <a:rPr b="1" i="0" lang="en" sz="1200" u="none" cap="none" strike="noStrike">
                          <a:solidFill>
                            <a:schemeClr val="lt1"/>
                          </a:solidFill>
                          <a:latin typeface="Calibri"/>
                          <a:ea typeface="Calibri"/>
                          <a:cs typeface="Calibri"/>
                          <a:sym typeface="Calibri"/>
                        </a:rPr>
                        <a:t>Entidad </a:t>
                      </a:r>
                      <a:endParaRPr sz="1200" u="none" cap="none" strike="noStrike">
                        <a:solidFill>
                          <a:schemeClr val="lt1"/>
                        </a:solidFill>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2F5496"/>
                    </a:solidFill>
                  </a:tcPr>
                </a:tc>
                <a:tc>
                  <a:txBody>
                    <a:bodyPr/>
                    <a:lstStyle/>
                    <a:p>
                      <a:pPr indent="0" lvl="0" marL="0" marR="0" rtl="0" algn="ctr">
                        <a:lnSpc>
                          <a:spcPct val="100000"/>
                        </a:lnSpc>
                        <a:spcBef>
                          <a:spcPts val="0"/>
                        </a:spcBef>
                        <a:spcAft>
                          <a:spcPts val="0"/>
                        </a:spcAft>
                        <a:buNone/>
                      </a:pPr>
                      <a:r>
                        <a:rPr b="1" i="0" lang="en" sz="1200" u="none" cap="none" strike="noStrike">
                          <a:solidFill>
                            <a:schemeClr val="lt1"/>
                          </a:solidFill>
                          <a:latin typeface="Calibri"/>
                          <a:ea typeface="Calibri"/>
                          <a:cs typeface="Calibri"/>
                          <a:sym typeface="Calibri"/>
                        </a:rPr>
                        <a:t>Avance / Seguimiento</a:t>
                      </a:r>
                      <a:endParaRPr sz="1200" u="none" cap="none" strike="noStrike">
                        <a:solidFill>
                          <a:schemeClr val="lt1"/>
                        </a:solidFill>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2F5496"/>
                    </a:solidFill>
                  </a:tcPr>
                </a:tc>
              </a:tr>
              <a:tr h="1231775">
                <a:tc>
                  <a:txBody>
                    <a:bodyPr/>
                    <a:lstStyle/>
                    <a:p>
                      <a:pPr indent="0" lvl="0" marL="0" marR="0" rtl="0" algn="just">
                        <a:lnSpc>
                          <a:spcPct val="100000"/>
                        </a:lnSpc>
                        <a:spcBef>
                          <a:spcPts val="0"/>
                        </a:spcBef>
                        <a:spcAft>
                          <a:spcPts val="0"/>
                        </a:spcAft>
                        <a:buNone/>
                      </a:pPr>
                      <a:r>
                        <a:rPr b="0" i="0" lang="en" sz="1200" u="none" cap="none" strike="noStrike">
                          <a:solidFill>
                            <a:srgbClr val="000000"/>
                          </a:solidFill>
                          <a:latin typeface="Times New Roman"/>
                          <a:ea typeface="Times New Roman"/>
                          <a:cs typeface="Times New Roman"/>
                          <a:sym typeface="Times New Roman"/>
                        </a:rPr>
                        <a:t>1</a:t>
                      </a:r>
                      <a:endParaRPr sz="1200" u="none" cap="none" strike="noStrike"/>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b="0" i="0" lang="en" sz="1200" u="none" cap="none" strike="noStrike">
                          <a:solidFill>
                            <a:srgbClr val="000000"/>
                          </a:solidFill>
                          <a:latin typeface="Calibri"/>
                          <a:ea typeface="Calibri"/>
                          <a:cs typeface="Calibri"/>
                          <a:sym typeface="Calibri"/>
                        </a:rPr>
                        <a:t>Mesas de trabajo sobre la política pública de baja y cero emisiones </a:t>
                      </a:r>
                      <a:endParaRPr sz="1200" u="none" cap="none" strike="noStrike">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i="0" lang="en" sz="1200" u="none" cap="none" strike="noStrike">
                          <a:solidFill>
                            <a:srgbClr val="000000"/>
                          </a:solidFill>
                          <a:latin typeface="Calibri"/>
                          <a:ea typeface="Calibri"/>
                          <a:cs typeface="Calibri"/>
                          <a:sym typeface="Calibri"/>
                        </a:rPr>
                        <a:t>SDM - demás entidades</a:t>
                      </a:r>
                      <a:endParaRPr sz="1200" u="none" cap="none" strike="noStrike">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Los días 6 y 19 de diciembre de 2022 se realizaron reuniones de la Política con varias entidades del Distrito encargadas de emitir el concepto técnico unificado. Adicionalmente se realizó reunión con Transmilenio el 06 de enero de 2023, y con SDA el 08 de febrero de 2023.</a:t>
                      </a:r>
                      <a:endParaRPr sz="1200">
                        <a:latin typeface="Calibri"/>
                        <a:ea typeface="Calibri"/>
                        <a:cs typeface="Calibri"/>
                        <a:sym typeface="Calibri"/>
                      </a:endParaRPr>
                    </a:p>
                  </a:txBody>
                  <a:tcPr marT="34925" marB="34925" marR="73025" marL="730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5CBDE"/>
        </a:solidFill>
      </p:bgPr>
    </p:bg>
    <p:spTree>
      <p:nvGrpSpPr>
        <p:cNvPr id="105" name="Shape 105"/>
        <p:cNvGrpSpPr/>
        <p:nvPr/>
      </p:nvGrpSpPr>
      <p:grpSpPr>
        <a:xfrm>
          <a:off x="0" y="0"/>
          <a:ext cx="0" cy="0"/>
          <a:chOff x="0" y="0"/>
          <a:chExt cx="0" cy="0"/>
        </a:xfrm>
      </p:grpSpPr>
      <p:pic>
        <p:nvPicPr>
          <p:cNvPr id="106" name="Google Shape;106;p5"/>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07" name="Google Shape;107;p5"/>
          <p:cNvSpPr txBox="1"/>
          <p:nvPr>
            <p:ph type="title"/>
          </p:nvPr>
        </p:nvSpPr>
        <p:spPr>
          <a:xfrm>
            <a:off x="1793375" y="190900"/>
            <a:ext cx="7034700" cy="994200"/>
          </a:xfrm>
          <a:prstGeom prst="rect">
            <a:avLst/>
          </a:prstGeom>
          <a:noFill/>
          <a:ln>
            <a:noFill/>
          </a:ln>
        </p:spPr>
        <p:txBody>
          <a:bodyPr anchorCtr="0" anchor="ctr" bIns="34275" lIns="68575" spcFirstLastPara="1" rIns="68575" wrap="square" tIns="34275">
            <a:normAutofit/>
          </a:bodyPr>
          <a:lstStyle/>
          <a:p>
            <a:pPr indent="0" lvl="0" marL="0" rtl="0" algn="just">
              <a:lnSpc>
                <a:spcPct val="90000"/>
              </a:lnSpc>
              <a:spcBef>
                <a:spcPts val="0"/>
              </a:spcBef>
              <a:spcAft>
                <a:spcPts val="0"/>
              </a:spcAft>
              <a:buClr>
                <a:srgbClr val="C00000"/>
              </a:buClr>
              <a:buSzPts val="1260"/>
              <a:buNone/>
            </a:pPr>
            <a:r>
              <a:rPr lang="en" sz="1940">
                <a:extLst>
                  <a:ext uri="http://customooxmlschemas.google.com/">
                    <go:slidesCustomData xmlns:go="http://customooxmlschemas.google.com/" textRoundtripDataId="1"/>
                  </a:ext>
                </a:extLst>
              </a:rPr>
              <a:t>Aprobación plan de trabajo 2023</a:t>
            </a:r>
            <a:endParaRPr/>
          </a:p>
        </p:txBody>
      </p:sp>
      <p:graphicFrame>
        <p:nvGraphicFramePr>
          <p:cNvPr id="108" name="Google Shape;108;p5"/>
          <p:cNvGraphicFramePr/>
          <p:nvPr/>
        </p:nvGraphicFramePr>
        <p:xfrm>
          <a:off x="2221737" y="2268548"/>
          <a:ext cx="3000000" cy="3000000"/>
        </p:xfrm>
        <a:graphic>
          <a:graphicData uri="http://schemas.openxmlformats.org/drawingml/2006/table">
            <a:tbl>
              <a:tblPr>
                <a:noFill/>
                <a:tableStyleId>{E5C15C67-CDE3-4781-A8EC-470362AC9F60}</a:tableStyleId>
              </a:tblPr>
              <a:tblGrid>
                <a:gridCol w="1499875"/>
                <a:gridCol w="654500"/>
                <a:gridCol w="546275"/>
                <a:gridCol w="546275"/>
                <a:gridCol w="546275"/>
                <a:gridCol w="546275"/>
                <a:gridCol w="475975"/>
                <a:gridCol w="339975"/>
                <a:gridCol w="655250"/>
                <a:gridCol w="655250"/>
                <a:gridCol w="358525"/>
              </a:tblGrid>
              <a:tr h="97800">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FUNCIONES DEL COMITÉ</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ACTIVIDAD</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gridSpan="4">
                  <a:txBody>
                    <a:bodyPr/>
                    <a:lstStyle/>
                    <a:p>
                      <a:pPr indent="0" lvl="0" marL="0" marR="0" rtl="0" algn="ctr">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SESIONES PROGRAMADAS </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E6E2DA"/>
                      </a:solidFill>
                      <a:prstDash val="solid"/>
                      <a:round/>
                      <a:headEnd len="sm" w="sm" type="none"/>
                      <a:tailEnd len="sm" w="sm" type="none"/>
                    </a:lnB>
                    <a:solidFill>
                      <a:srgbClr val="0B3047"/>
                    </a:solidFill>
                  </a:tcPr>
                </a:tc>
                <a:tc hMerge="1"/>
                <a:tc hMerge="1"/>
                <a:tc hMerge="1"/>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RESPONSABLE</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APOYO</a:t>
                      </a:r>
                      <a:endParaRPr/>
                    </a:p>
                  </a:txBody>
                  <a:tcPr marT="0" marB="0" marR="14300" marL="14300" anchor="ctr">
                    <a:lnL cap="flat" cmpd="sng" w="9525">
                      <a:solidFill>
                        <a:srgbClr val="E6E2DA"/>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E6E2DA"/>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FECHA DE INICIO DE LA ACTIVIDAD</a:t>
                      </a:r>
                      <a:endParaRPr/>
                    </a:p>
                  </a:txBody>
                  <a:tcPr marT="0" marB="0" marR="14300" marL="14300" anchor="ctr">
                    <a:lnL cap="flat" cmpd="sng" w="9525">
                      <a:solidFill>
                        <a:srgbClr val="E6E2DA"/>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FECHA FINAL DE LA ACTIVIDAD</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rowSpan="2">
                  <a:txBody>
                    <a:bodyPr/>
                    <a:lstStyle/>
                    <a:p>
                      <a:pPr indent="0" lvl="0" marL="0" marR="0" rtl="0" algn="l">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ESTADO</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r>
              <a:tr h="195625">
                <a:tc vMerge="1"/>
                <a:tc vMerge="1"/>
                <a:tc>
                  <a:txBody>
                    <a:bodyPr/>
                    <a:lstStyle/>
                    <a:p>
                      <a:pPr indent="0" lvl="0" marL="0" marR="0" rtl="0" algn="ctr">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24/2/2023</a:t>
                      </a:r>
                      <a:endParaRPr/>
                    </a:p>
                  </a:txBody>
                  <a:tcPr marT="0" marB="0" marR="14300" marL="14300" anchor="ctr">
                    <a:lnL cap="flat" cmpd="sng" w="9525">
                      <a:solidFill>
                        <a:srgbClr val="7F7F7F"/>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E6E2DA"/>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a:txBody>
                    <a:bodyPr/>
                    <a:lstStyle/>
                    <a:p>
                      <a:pPr indent="0" lvl="0" marL="0" marR="0" rtl="0" algn="ctr">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26/5/2023</a:t>
                      </a:r>
                      <a:endParaRPr/>
                    </a:p>
                  </a:txBody>
                  <a:tcPr marT="0" marB="0" marR="14300" marL="14300" anchor="ctr">
                    <a:lnL cap="flat" cmpd="sng" w="9525">
                      <a:solidFill>
                        <a:srgbClr val="E6E2DA"/>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E6E2DA"/>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a:txBody>
                    <a:bodyPr/>
                    <a:lstStyle/>
                    <a:p>
                      <a:pPr indent="0" lvl="0" marL="0" marR="0" rtl="0" algn="ctr">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25/8/2023</a:t>
                      </a:r>
                      <a:endParaRPr/>
                    </a:p>
                  </a:txBody>
                  <a:tcPr marT="0" marB="0" marR="14300" marL="14300" anchor="ctr">
                    <a:lnL cap="flat" cmpd="sng" w="9525">
                      <a:solidFill>
                        <a:srgbClr val="E6E2DA"/>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E6E2DA"/>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a:txBody>
                    <a:bodyPr/>
                    <a:lstStyle/>
                    <a:p>
                      <a:pPr indent="0" lvl="0" marL="0" marR="0" rtl="0" algn="ctr">
                        <a:lnSpc>
                          <a:spcPct val="100000"/>
                        </a:lnSpc>
                        <a:spcBef>
                          <a:spcPts val="0"/>
                        </a:spcBef>
                        <a:spcAft>
                          <a:spcPts val="0"/>
                        </a:spcAft>
                        <a:buNone/>
                      </a:pPr>
                      <a:r>
                        <a:rPr b="1" lang="en" sz="800" u="none" cap="none" strike="noStrike">
                          <a:solidFill>
                            <a:srgbClr val="FFFFFF"/>
                          </a:solidFill>
                          <a:latin typeface="Calibri"/>
                          <a:ea typeface="Calibri"/>
                          <a:cs typeface="Calibri"/>
                          <a:sym typeface="Calibri"/>
                        </a:rPr>
                        <a:t>24/11/2023</a:t>
                      </a:r>
                      <a:endParaRPr/>
                    </a:p>
                  </a:txBody>
                  <a:tcPr marT="0" marB="0" marR="14300" marL="14300" anchor="ctr">
                    <a:lnL cap="flat" cmpd="sng" w="9525">
                      <a:solidFill>
                        <a:srgbClr val="E6E2DA"/>
                      </a:solidFill>
                      <a:prstDash val="solid"/>
                      <a:round/>
                      <a:headEnd len="sm" w="sm" type="none"/>
                      <a:tailEnd len="sm" w="sm" type="none"/>
                    </a:lnL>
                    <a:lnR cap="flat" cmpd="sng" w="9525">
                      <a:solidFill>
                        <a:srgbClr val="E6E2DA"/>
                      </a:solidFill>
                      <a:prstDash val="solid"/>
                      <a:round/>
                      <a:headEnd len="sm" w="sm" type="none"/>
                      <a:tailEnd len="sm" w="sm" type="none"/>
                    </a:lnR>
                    <a:lnT cap="flat" cmpd="sng" w="9525">
                      <a:solidFill>
                        <a:srgbClr val="E6E2DA"/>
                      </a:solidFill>
                      <a:prstDash val="solid"/>
                      <a:round/>
                      <a:headEnd len="sm" w="sm" type="none"/>
                      <a:tailEnd len="sm" w="sm" type="none"/>
                    </a:lnT>
                    <a:lnB cap="flat" cmpd="sng" w="9525">
                      <a:solidFill>
                        <a:srgbClr val="7F7F7F"/>
                      </a:solidFill>
                      <a:prstDash val="solid"/>
                      <a:round/>
                      <a:headEnd len="sm" w="sm" type="none"/>
                      <a:tailEnd len="sm" w="sm" type="none"/>
                    </a:lnB>
                    <a:solidFill>
                      <a:srgbClr val="2F5496"/>
                    </a:solidFill>
                  </a:tcPr>
                </a:tc>
                <a:tc vMerge="1"/>
                <a:tc vMerge="1"/>
                <a:tc vMerge="1"/>
                <a:tc vMerge="1"/>
                <a:tc vMerge="1"/>
              </a:tr>
              <a:tr h="345100">
                <a:tc>
                  <a:txBody>
                    <a:bodyPr/>
                    <a:lstStyle/>
                    <a:p>
                      <a:pPr indent="0" lvl="0" marL="0" marR="0" rtl="0" algn="l">
                        <a:lnSpc>
                          <a:spcPct val="100000"/>
                        </a:lnSpc>
                        <a:spcBef>
                          <a:spcPts val="0"/>
                        </a:spcBef>
                        <a:spcAft>
                          <a:spcPts val="0"/>
                        </a:spcAft>
                        <a:buNone/>
                      </a:pPr>
                      <a:r>
                        <a:rPr b="1" lang="en" sz="800" u="none" cap="none" strike="noStrike">
                          <a:latin typeface="Calibri"/>
                          <a:ea typeface="Calibri"/>
                          <a:cs typeface="Calibri"/>
                          <a:sym typeface="Calibri"/>
                        </a:rPr>
                        <a:t>Funciones básicas del reglamento interno </a:t>
                      </a:r>
                      <a:endParaRPr/>
                    </a:p>
                  </a:txBody>
                  <a:tcPr marT="0" marB="0" marR="14300" marL="143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000000"/>
                      </a:solidFill>
                      <a:prstDash val="solid"/>
                      <a:round/>
                      <a:headEnd len="sm" w="sm" type="none"/>
                      <a:tailEnd len="sm" w="sm" type="none"/>
                    </a:lnB>
                    <a:solidFill>
                      <a:srgbClr val="ACB8CA"/>
                    </a:solidFill>
                  </a:tcPr>
                </a:tc>
                <a:tc gridSpan="10">
                  <a:txBody>
                    <a:bodyPr/>
                    <a:lstStyle/>
                    <a:p>
                      <a:pPr indent="0" lvl="0" marL="0" marR="0" rtl="0" algn="l">
                        <a:lnSpc>
                          <a:spcPct val="100000"/>
                        </a:lnSpc>
                        <a:spcBef>
                          <a:spcPts val="0"/>
                        </a:spcBef>
                        <a:spcAft>
                          <a:spcPts val="0"/>
                        </a:spcAft>
                        <a:buNone/>
                      </a:pPr>
                      <a:r>
                        <a:t/>
                      </a:r>
                      <a:endParaRPr sz="800" u="none" cap="none" strike="noStrike">
                        <a:latin typeface="Calibri"/>
                        <a:ea typeface="Calibri"/>
                        <a:cs typeface="Calibri"/>
                        <a:sym typeface="Calibri"/>
                      </a:endParaRPr>
                    </a:p>
                  </a:txBody>
                  <a:tcPr marT="0" marB="0" marR="14300" marL="14300" anchor="ctr">
                    <a:lnL cap="flat" cmpd="sng" w="9525">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801F05"/>
                      </a:solidFill>
                      <a:prstDash val="solid"/>
                      <a:round/>
                      <a:headEnd len="sm" w="sm" type="none"/>
                      <a:tailEnd len="sm" w="sm" type="none"/>
                    </a:lnB>
                    <a:solidFill>
                      <a:srgbClr val="ACB8CA"/>
                    </a:solidFill>
                  </a:tcPr>
                </a:tc>
                <a:tc hMerge="1"/>
                <a:tc hMerge="1"/>
                <a:tc hMerge="1"/>
                <a:tc hMerge="1"/>
                <a:tc hMerge="1"/>
                <a:tc hMerge="1"/>
                <a:tc hMerge="1"/>
                <a:tc hMerge="1"/>
                <a:tc hMerge="1"/>
              </a:tr>
            </a:tbl>
          </a:graphicData>
        </a:graphic>
      </p:graphicFrame>
      <p:sp>
        <p:nvSpPr>
          <p:cNvPr id="109" name="Google Shape;109;p5"/>
          <p:cNvSpPr txBox="1"/>
          <p:nvPr/>
        </p:nvSpPr>
        <p:spPr>
          <a:xfrm>
            <a:off x="2094625" y="1135572"/>
            <a:ext cx="6535965" cy="954077"/>
          </a:xfrm>
          <a:prstGeom prst="rect">
            <a:avLst/>
          </a:prstGeom>
          <a:noFill/>
          <a:ln>
            <a:noFill/>
          </a:ln>
        </p:spPr>
        <p:txBody>
          <a:bodyPr anchorCtr="0" anchor="t" bIns="91425" lIns="91425" spcFirstLastPara="1" rIns="91425" wrap="square" tIns="91425">
            <a:spAutoFit/>
          </a:bodyPr>
          <a:lstStyle/>
          <a:p>
            <a:pPr indent="-171450" lvl="0" marL="171450" marR="0" rtl="0" algn="just">
              <a:lnSpc>
                <a:spcPct val="100000"/>
              </a:lnSpc>
              <a:spcBef>
                <a:spcPts val="0"/>
              </a:spcBef>
              <a:spcAft>
                <a:spcPts val="0"/>
              </a:spcAft>
              <a:buClr>
                <a:srgbClr val="000000"/>
              </a:buClr>
              <a:buSzPts val="1000"/>
              <a:buFont typeface="Arial"/>
              <a:buChar char="•"/>
            </a:pPr>
            <a:r>
              <a:rPr b="0" i="0" lang="en" sz="1000" u="none" cap="none" strike="noStrike">
                <a:solidFill>
                  <a:schemeClr val="dk1"/>
                </a:solidFill>
                <a:latin typeface="Calibri"/>
                <a:ea typeface="Calibri"/>
                <a:cs typeface="Calibri"/>
                <a:sym typeface="Calibri"/>
              </a:rPr>
              <a:t>Enviado a los integrantes del comité el 9 de febrero de 2023 para observaciones, en el marco de la Resolución 233 de 2018.</a:t>
            </a:r>
            <a:endParaRPr/>
          </a:p>
          <a:p>
            <a:pPr indent="-171450" lvl="0" marL="171450" marR="0" rtl="0" algn="just">
              <a:lnSpc>
                <a:spcPct val="100000"/>
              </a:lnSpc>
              <a:spcBef>
                <a:spcPts val="0"/>
              </a:spcBef>
              <a:spcAft>
                <a:spcPts val="0"/>
              </a:spcAft>
              <a:buClr>
                <a:srgbClr val="000000"/>
              </a:buClr>
              <a:buSzPts val="1000"/>
              <a:buFont typeface="Arial"/>
              <a:buChar char="•"/>
            </a:pPr>
            <a:r>
              <a:rPr b="0" i="0" lang="en" sz="1000" u="none" cap="none" strike="noStrike">
                <a:solidFill>
                  <a:schemeClr val="dk1"/>
                </a:solidFill>
                <a:latin typeface="Calibri"/>
                <a:ea typeface="Calibri"/>
                <a:cs typeface="Calibri"/>
                <a:sym typeface="Calibri"/>
              </a:rPr>
              <a:t>Se emitió observación de la Oficina Asesora de Planeación Institucional de la SDM la cual se acogió, moviendo la fecha programada para la función 5 para la segunda sesión.</a:t>
            </a:r>
            <a:endParaRPr/>
          </a:p>
          <a:p>
            <a:pPr indent="-171450" lvl="0" marL="171450" marR="0" rtl="0" algn="just">
              <a:lnSpc>
                <a:spcPct val="100000"/>
              </a:lnSpc>
              <a:spcBef>
                <a:spcPts val="0"/>
              </a:spcBef>
              <a:spcAft>
                <a:spcPts val="0"/>
              </a:spcAft>
              <a:buClr>
                <a:srgbClr val="000000"/>
              </a:buClr>
              <a:buSzPts val="1000"/>
              <a:buFont typeface="Arial"/>
              <a:buChar char="•"/>
            </a:pPr>
            <a:r>
              <a:rPr b="0" i="0" lang="en" sz="1000" u="none" cap="none" strike="noStrike">
                <a:solidFill>
                  <a:schemeClr val="dk1"/>
                </a:solidFill>
                <a:latin typeface="Calibri"/>
                <a:ea typeface="Calibri"/>
                <a:cs typeface="Calibri"/>
                <a:sym typeface="Calibri"/>
              </a:rPr>
              <a:t>Se compartió la versión final en la citación del comité para conocimiento de todos los participantes.</a:t>
            </a:r>
            <a:endParaRPr/>
          </a:p>
        </p:txBody>
      </p:sp>
      <p:sp>
        <p:nvSpPr>
          <p:cNvPr id="110" name="Google Shape;110;p5"/>
          <p:cNvSpPr txBox="1"/>
          <p:nvPr/>
        </p:nvSpPr>
        <p:spPr>
          <a:xfrm>
            <a:off x="2094625" y="3304286"/>
            <a:ext cx="2891812" cy="76944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000" u="none" cap="none" strike="noStrike">
                <a:solidFill>
                  <a:schemeClr val="dk1"/>
                </a:solidFill>
                <a:latin typeface="Calibri"/>
                <a:ea typeface="Calibri"/>
                <a:cs typeface="Calibri"/>
                <a:sym typeface="Calibri"/>
              </a:rPr>
              <a:t>Publicación en:</a:t>
            </a:r>
            <a:endParaRPr b="0" i="0" sz="1000" u="none" cap="none" strike="noStrike">
              <a:solidFill>
                <a:srgbClr val="000000"/>
              </a:solidFill>
              <a:latin typeface="Calibri"/>
              <a:ea typeface="Calibri"/>
              <a:cs typeface="Calibri"/>
              <a:sym typeface="Calibri"/>
            </a:endParaRPr>
          </a:p>
          <a:p>
            <a:pPr indent="-107950" lvl="0" marL="17145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Calibri"/>
              <a:ea typeface="Calibri"/>
              <a:cs typeface="Calibri"/>
              <a:sym typeface="Calibri"/>
            </a:endParaRPr>
          </a:p>
          <a:p>
            <a:pPr indent="0" lvl="2" marL="0" marR="0" rtl="0" algn="l">
              <a:lnSpc>
                <a:spcPct val="100000"/>
              </a:lnSpc>
              <a:spcBef>
                <a:spcPts val="0"/>
              </a:spcBef>
              <a:spcAft>
                <a:spcPts val="0"/>
              </a:spcAft>
              <a:buNone/>
            </a:pPr>
            <a:r>
              <a:rPr b="0" i="0" lang="en" sz="1200" u="sng" cap="none" strike="noStrike">
                <a:solidFill>
                  <a:srgbClr val="1155CC"/>
                </a:solidFill>
                <a:latin typeface="Times New Roman"/>
                <a:ea typeface="Times New Roman"/>
                <a:cs typeface="Times New Roman"/>
                <a:sym typeface="Times New Roman"/>
                <a:hlinkClick r:id="rId4">
                  <a:extLst>
                    <a:ext uri="{A12FA001-AC4F-418D-AE19-62706E023703}">
                      <ahyp:hlinkClr val="tx"/>
                    </a:ext>
                  </a:extLst>
                </a:hlinkClick>
              </a:rPr>
              <a:t>https://www.movilidadbogota.gov.co/web/instancias_de_coordinacion</a:t>
            </a:r>
            <a:endParaRPr b="0" i="0" sz="700" u="none" cap="none" strike="noStrike">
              <a:solidFill>
                <a:schemeClr val="dk1"/>
              </a:solidFill>
              <a:latin typeface="Calibri"/>
              <a:ea typeface="Calibri"/>
              <a:cs typeface="Calibri"/>
              <a:sym typeface="Calibri"/>
            </a:endParaRPr>
          </a:p>
        </p:txBody>
      </p:sp>
      <p:pic>
        <p:nvPicPr>
          <p:cNvPr id="111" name="Google Shape;111;p5"/>
          <p:cNvPicPr preferRelativeResize="0"/>
          <p:nvPr/>
        </p:nvPicPr>
        <p:blipFill rotWithShape="1">
          <a:blip r:embed="rId5">
            <a:alphaModFix/>
          </a:blip>
          <a:srcRect b="0" l="0" r="0" t="0"/>
          <a:stretch/>
        </p:blipFill>
        <p:spPr>
          <a:xfrm>
            <a:off x="5113977" y="3165642"/>
            <a:ext cx="3619750" cy="141133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5CBDE"/>
        </a:solidFill>
      </p:bgPr>
    </p:bg>
    <p:spTree>
      <p:nvGrpSpPr>
        <p:cNvPr id="115" name="Shape 115"/>
        <p:cNvGrpSpPr/>
        <p:nvPr/>
      </p:nvGrpSpPr>
      <p:grpSpPr>
        <a:xfrm>
          <a:off x="0" y="0"/>
          <a:ext cx="0" cy="0"/>
          <a:chOff x="0" y="0"/>
          <a:chExt cx="0" cy="0"/>
        </a:xfrm>
      </p:grpSpPr>
      <p:pic>
        <p:nvPicPr>
          <p:cNvPr id="116" name="Google Shape;116;p1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17" name="Google Shape;117;p11"/>
          <p:cNvSpPr txBox="1"/>
          <p:nvPr>
            <p:ph type="title"/>
          </p:nvPr>
        </p:nvSpPr>
        <p:spPr>
          <a:xfrm>
            <a:off x="628638" y="644813"/>
            <a:ext cx="7886700" cy="1491900"/>
          </a:xfrm>
          <a:prstGeom prst="rect">
            <a:avLst/>
          </a:prstGeom>
          <a:noFill/>
          <a:ln>
            <a:noFill/>
          </a:ln>
        </p:spPr>
        <p:txBody>
          <a:bodyPr anchorCtr="0" anchor="b" bIns="34275" lIns="68575" spcFirstLastPara="1" rIns="68575" wrap="square" tIns="34275">
            <a:normAutofit/>
          </a:bodyPr>
          <a:lstStyle/>
          <a:p>
            <a:pPr indent="0" lvl="0" marL="0" rtl="0" algn="ctr">
              <a:lnSpc>
                <a:spcPct val="90000"/>
              </a:lnSpc>
              <a:spcBef>
                <a:spcPts val="0"/>
              </a:spcBef>
              <a:spcAft>
                <a:spcPts val="0"/>
              </a:spcAft>
              <a:buClr>
                <a:srgbClr val="C00000"/>
              </a:buClr>
              <a:buSzPts val="4500"/>
              <a:buFont typeface="Calibri"/>
              <a:buNone/>
            </a:pPr>
            <a:r>
              <a:rPr lang="en" sz="6300">
                <a:solidFill>
                  <a:srgbClr val="1F3864"/>
                </a:solidFill>
              </a:rPr>
              <a:t>¡Gracias!</a:t>
            </a:r>
            <a:endParaRPr sz="6300">
              <a:solidFill>
                <a:srgbClr val="1F3864"/>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