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4" r:id="rId8"/>
    <p:sldId id="263" r:id="rId9"/>
    <p:sldId id="260" r:id="rId10"/>
    <p:sldId id="265" r:id="rId11"/>
    <p:sldId id="268" r:id="rId12"/>
    <p:sldId id="267" r:id="rId13"/>
    <p:sldId id="269" r:id="rId14"/>
    <p:sldId id="266" r:id="rId15"/>
    <p:sldId id="259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02F"/>
    <a:srgbClr val="A9B91B"/>
    <a:srgbClr val="DBE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761CC-6CEA-4D83-813C-A59E2F402B7B}" v="46" dt="2020-08-11T23:09:01.167"/>
    <p1510:client id="{D035B926-D90A-400B-9677-45B98DB675C5}" v="17" dt="2020-08-11T21:59:14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E84C-C908-4AEF-9AFC-36ACDAF4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11CB7-2436-4333-8DED-83B2A452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FAE97-976C-40CA-8E81-3D2F973E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10/06/2021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ECE2A-2BE9-4CF9-B717-417D722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D1BC3-50BB-44FA-993C-FA8F487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CD1E7-0FCC-429E-A3F1-377F153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233BA-E687-4E0F-8FEC-129FD7FA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E3867-1925-445A-9DCA-1B9502D0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10/06/2021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D3C40-6543-4C3C-BD3F-DC9F1DC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16A0D-3B70-4EF7-86E4-CA59518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92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1776-4E2C-435D-B373-2585AF2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1110-CF60-4260-9C47-757227D7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7E075-77A2-440C-9910-2F87ED13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10/06/2021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46F29-6A35-421F-8BAD-DB6674D4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4CE5B-E526-4D7C-BF3E-CB91E8E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14B3E0-8975-4E26-870F-05708939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51BF0-6F24-4104-A830-348E88C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3C66E-546A-4E3B-AAF0-3CDC280EE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317-69A6-4BDC-BEB5-315A9E58086B}" type="datetimeFigureOut">
              <a:rPr lang="es-CO" smtClean="0"/>
              <a:t>10/06/2021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11891-D40D-4311-9381-6455C0A71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6B079-47B9-4BA0-AC09-F22AAD10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2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416325A-AB42-422E-97A7-DD5042D1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43" y="2125537"/>
            <a:ext cx="7175157" cy="4763528"/>
          </a:xfrm>
          <a:prstGeom prst="rect">
            <a:avLst/>
          </a:prstGeom>
        </p:spPr>
      </p:pic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BAA22F41-E604-4CE3-AB9B-CEA07EF73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30139" r="62013" b="48888"/>
          <a:stretch/>
        </p:blipFill>
        <p:spPr>
          <a:xfrm>
            <a:off x="304800" y="5956217"/>
            <a:ext cx="1295400" cy="63508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63CF7B5-4CAF-472F-965B-AD01CAC71732}"/>
              </a:ext>
            </a:extLst>
          </p:cNvPr>
          <p:cNvSpPr/>
          <p:nvPr/>
        </p:nvSpPr>
        <p:spPr>
          <a:xfrm>
            <a:off x="1" y="3429000"/>
            <a:ext cx="6248400" cy="1317171"/>
          </a:xfrm>
          <a:prstGeom prst="rect">
            <a:avLst/>
          </a:prstGeom>
          <a:solidFill>
            <a:srgbClr val="A9B91B"/>
          </a:solidFill>
          <a:ln>
            <a:solidFill>
              <a:srgbClr val="DBE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Rendición de cuentas por localidades – Sector Movilidad</a:t>
            </a:r>
          </a:p>
          <a:p>
            <a:pPr lvl="1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Unidad de Mantenimiento Vial</a:t>
            </a:r>
          </a:p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Vigencia 2020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424B804-6ED2-4C1C-843F-45DD9AC2592D}"/>
              </a:ext>
            </a:extLst>
          </p:cNvPr>
          <p:cNvSpPr/>
          <p:nvPr/>
        </p:nvSpPr>
        <p:spPr>
          <a:xfrm>
            <a:off x="-1" y="2624671"/>
            <a:ext cx="4180115" cy="626616"/>
          </a:xfrm>
          <a:prstGeom prst="rect">
            <a:avLst/>
          </a:prstGeom>
          <a:solidFill>
            <a:srgbClr val="DBE082"/>
          </a:solidFill>
          <a:ln>
            <a:solidFill>
              <a:srgbClr val="A9B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Puente Aranda</a:t>
            </a:r>
          </a:p>
        </p:txBody>
      </p:sp>
    </p:spTree>
    <p:extLst>
      <p:ext uri="{BB962C8B-B14F-4D97-AF65-F5344CB8AC3E}">
        <p14:creationId xmlns:p14="http://schemas.microsoft.com/office/powerpoint/2010/main" val="1625238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6761065" cy="1583367"/>
            <a:chOff x="794953" y="671892"/>
            <a:chExt cx="6906756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6119098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3200" b="1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Puente Aranda</a:t>
            </a:r>
            <a:endParaRPr lang="es-CO" altLang="es-CO" sz="4000" dirty="0"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945809" y="2095529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478605" y="2051075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Después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94000" y="5706454"/>
            <a:ext cx="80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Carrera 52C con Calle 32 sur- Tejar- Puente Aranda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78"/>
          <a:stretch/>
        </p:blipFill>
        <p:spPr>
          <a:xfrm>
            <a:off x="494000" y="2506941"/>
            <a:ext cx="5673442" cy="311297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22"/>
          <a:stretch/>
        </p:blipFill>
        <p:spPr>
          <a:xfrm>
            <a:off x="6064572" y="2506941"/>
            <a:ext cx="5335181" cy="311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32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46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5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BFE784FB-2CDD-4666-88AF-3D5DAB03A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0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D74F9F7-313B-483E-9373-AD34E914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5064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851" y="5833819"/>
            <a:ext cx="480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Bogotá Mejor para Todos 2016 - 2020.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1598902" y="709470"/>
            <a:ext cx="8249656" cy="1583367"/>
            <a:chOff x="794953" y="671892"/>
            <a:chExt cx="8427424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1501154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785985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0A85E9A-C01F-483F-8B36-FE42061CC58D}"/>
              </a:ext>
            </a:extLst>
          </p:cNvPr>
          <p:cNvSpPr/>
          <p:nvPr/>
        </p:nvSpPr>
        <p:spPr>
          <a:xfrm>
            <a:off x="5970490" y="2549591"/>
            <a:ext cx="4055836" cy="638175"/>
          </a:xfrm>
          <a:prstGeom prst="roundRect">
            <a:avLst/>
          </a:prstGeom>
          <a:solidFill>
            <a:srgbClr val="A9B91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6" name="CuadroTexto 6">
            <a:extLst>
              <a:ext uri="{FF2B5EF4-FFF2-40B4-BE49-F238E27FC236}">
                <a16:creationId xmlns:a16="http://schemas.microsoft.com/office/drawing/2014/main" id="{1258947B-1EAA-4D81-AD7C-9BE06551BE73}"/>
              </a:ext>
            </a:extLst>
          </p:cNvPr>
          <p:cNvSpPr txBox="1"/>
          <p:nvPr/>
        </p:nvSpPr>
        <p:spPr>
          <a:xfrm>
            <a:off x="6102025" y="2549591"/>
            <a:ext cx="4178300" cy="466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O" sz="26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1.174,54 km-carril: 100,21%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CuadroTexto 7">
            <a:extLst>
              <a:ext uri="{FF2B5EF4-FFF2-40B4-BE49-F238E27FC236}">
                <a16:creationId xmlns:a16="http://schemas.microsoft.com/office/drawing/2014/main" id="{59AEC7AA-7329-4061-9A81-A37FC2ACD3B3}"/>
              </a:ext>
            </a:extLst>
          </p:cNvPr>
          <p:cNvSpPr txBox="1"/>
          <p:nvPr/>
        </p:nvSpPr>
        <p:spPr>
          <a:xfrm>
            <a:off x="6225215" y="2866456"/>
            <a:ext cx="2872740" cy="370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O" sz="18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Corte al 31 de mayo de 2020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A99C97EF-3E3E-4FA7-8F89-13D427687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45004"/>
              </p:ext>
            </p:extLst>
          </p:nvPr>
        </p:nvGraphicFramePr>
        <p:xfrm>
          <a:off x="1764632" y="3273070"/>
          <a:ext cx="8638673" cy="2158932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3903838990"/>
                    </a:ext>
                  </a:extLst>
                </a:gridCol>
                <a:gridCol w="1620252">
                  <a:extLst>
                    <a:ext uri="{9D8B030D-6E8A-4147-A177-3AD203B41FA5}">
                      <a16:colId xmlns:a16="http://schemas.microsoft.com/office/drawing/2014/main" val="3951384236"/>
                    </a:ext>
                  </a:extLst>
                </a:gridCol>
                <a:gridCol w="1355558">
                  <a:extLst>
                    <a:ext uri="{9D8B030D-6E8A-4147-A177-3AD203B41FA5}">
                      <a16:colId xmlns:a16="http://schemas.microsoft.com/office/drawing/2014/main" val="1521180253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3736114599"/>
                    </a:ext>
                  </a:extLst>
                </a:gridCol>
                <a:gridCol w="1140184">
                  <a:extLst>
                    <a:ext uri="{9D8B030D-6E8A-4147-A177-3AD203B41FA5}">
                      <a16:colId xmlns:a16="http://schemas.microsoft.com/office/drawing/2014/main" val="672925062"/>
                    </a:ext>
                  </a:extLst>
                </a:gridCol>
                <a:gridCol w="1426553">
                  <a:extLst>
                    <a:ext uri="{9D8B030D-6E8A-4147-A177-3AD203B41FA5}">
                      <a16:colId xmlns:a16="http://schemas.microsoft.com/office/drawing/2014/main" val="40205033"/>
                    </a:ext>
                  </a:extLst>
                </a:gridCol>
              </a:tblGrid>
              <a:tr h="491812">
                <a:tc>
                  <a:txBody>
                    <a:bodyPr/>
                    <a:lstStyle/>
                    <a:p>
                      <a:pPr algn="ctr"/>
                      <a:endParaRPr lang="es-CO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8546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Programación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72,26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343711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169,4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292,66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311,8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74.67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48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9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5AE8946-9D5F-4854-900D-D58E65189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34984"/>
              </p:ext>
            </p:extLst>
          </p:nvPr>
        </p:nvGraphicFramePr>
        <p:xfrm>
          <a:off x="1324529" y="2420735"/>
          <a:ext cx="9421848" cy="3239835"/>
        </p:xfrm>
        <a:graphic>
          <a:graphicData uri="http://schemas.openxmlformats.org/drawingml/2006/table">
            <a:tbl>
              <a:tblPr firstRow="1" firstCol="1" bandRow="1"/>
              <a:tblGrid>
                <a:gridCol w="3763619">
                  <a:extLst>
                    <a:ext uri="{9D8B030D-6E8A-4147-A177-3AD203B41FA5}">
                      <a16:colId xmlns:a16="http://schemas.microsoft.com/office/drawing/2014/main" val="561982714"/>
                    </a:ext>
                  </a:extLst>
                </a:gridCol>
                <a:gridCol w="798343">
                  <a:extLst>
                    <a:ext uri="{9D8B030D-6E8A-4147-A177-3AD203B41FA5}">
                      <a16:colId xmlns:a16="http://schemas.microsoft.com/office/drawing/2014/main" val="2436932821"/>
                    </a:ext>
                  </a:extLst>
                </a:gridCol>
                <a:gridCol w="681967">
                  <a:extLst>
                    <a:ext uri="{9D8B030D-6E8A-4147-A177-3AD203B41FA5}">
                      <a16:colId xmlns:a16="http://schemas.microsoft.com/office/drawing/2014/main" val="2867221960"/>
                    </a:ext>
                  </a:extLst>
                </a:gridCol>
                <a:gridCol w="972908">
                  <a:extLst>
                    <a:ext uri="{9D8B030D-6E8A-4147-A177-3AD203B41FA5}">
                      <a16:colId xmlns:a16="http://schemas.microsoft.com/office/drawing/2014/main" val="3097278358"/>
                    </a:ext>
                  </a:extLst>
                </a:gridCol>
                <a:gridCol w="1561774">
                  <a:extLst>
                    <a:ext uri="{9D8B030D-6E8A-4147-A177-3AD203B41FA5}">
                      <a16:colId xmlns:a16="http://schemas.microsoft.com/office/drawing/2014/main" val="3980516472"/>
                    </a:ext>
                  </a:extLst>
                </a:gridCol>
                <a:gridCol w="1643237">
                  <a:extLst>
                    <a:ext uri="{9D8B030D-6E8A-4147-A177-3AD203B41FA5}">
                      <a16:colId xmlns:a16="http://schemas.microsoft.com/office/drawing/2014/main" val="2533605005"/>
                    </a:ext>
                  </a:extLst>
                </a:gridCol>
              </a:tblGrid>
              <a:tr h="571735"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Programación ajustada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avance: TOTAL /META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317352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1.083 km-carril de Conservación y Rehabilitación de la Infraestructura Vial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Impacto)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326,00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74,67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1.174,54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1.172,13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100.21%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907598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Conservación de 50 km-carril de malla vial arterial, troncal e intermedio y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Intervención)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63,24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60,43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104,67%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202065"/>
                  </a:ext>
                </a:extLst>
              </a:tr>
              <a:tr h="416891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Conservar 15,5 Km-lineales de ciclorrutas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105,14%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158998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Mantener 10 Km-carril de la malla vial rural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14.82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97,12%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50357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9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6310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2020-2024: </a:t>
            </a:r>
            <a:r>
              <a:rPr lang="es-CO" altLang="es-CO" b="1" dirty="0">
                <a:solidFill>
                  <a:srgbClr val="EAF1D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2.308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km-carril de conservación de malla vial de la ciudad (local, intermedia, arterial y</a:t>
            </a:r>
            <a:r>
              <a:rPr kumimoji="0" lang="es-CO" altLang="es-CO" b="1" i="0" u="none" strike="noStrike" cap="none" normalizeH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rural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78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</a:t>
            </a:r>
            <a:r>
              <a:rPr lang="es-CO" altLang="es-CO" sz="1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7858</a:t>
            </a: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RECUPERACIÓN, </a:t>
            </a:r>
            <a:endParaRPr kumimoji="0" lang="es-CO" altLang="es-C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396038"/>
              </p:ext>
            </p:extLst>
          </p:nvPr>
        </p:nvGraphicFramePr>
        <p:xfrm>
          <a:off x="426128" y="2135659"/>
          <a:ext cx="10910362" cy="394795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62961">
                  <a:extLst>
                    <a:ext uri="{9D8B030D-6E8A-4147-A177-3AD203B41FA5}">
                      <a16:colId xmlns:a16="http://schemas.microsoft.com/office/drawing/2014/main" val="2929244592"/>
                    </a:ext>
                  </a:extLst>
                </a:gridCol>
                <a:gridCol w="1440892">
                  <a:extLst>
                    <a:ext uri="{9D8B030D-6E8A-4147-A177-3AD203B41FA5}">
                      <a16:colId xmlns:a16="http://schemas.microsoft.com/office/drawing/2014/main" val="3902864284"/>
                    </a:ext>
                  </a:extLst>
                </a:gridCol>
                <a:gridCol w="1285604">
                  <a:extLst>
                    <a:ext uri="{9D8B030D-6E8A-4147-A177-3AD203B41FA5}">
                      <a16:colId xmlns:a16="http://schemas.microsoft.com/office/drawing/2014/main" val="3635236447"/>
                    </a:ext>
                  </a:extLst>
                </a:gridCol>
                <a:gridCol w="1047109">
                  <a:extLst>
                    <a:ext uri="{9D8B030D-6E8A-4147-A177-3AD203B41FA5}">
                      <a16:colId xmlns:a16="http://schemas.microsoft.com/office/drawing/2014/main" val="2919012171"/>
                    </a:ext>
                  </a:extLst>
                </a:gridCol>
                <a:gridCol w="1237740">
                  <a:extLst>
                    <a:ext uri="{9D8B030D-6E8A-4147-A177-3AD203B41FA5}">
                      <a16:colId xmlns:a16="http://schemas.microsoft.com/office/drawing/2014/main" val="2545347412"/>
                    </a:ext>
                  </a:extLst>
                </a:gridCol>
                <a:gridCol w="1283700">
                  <a:extLst>
                    <a:ext uri="{9D8B030D-6E8A-4147-A177-3AD203B41FA5}">
                      <a16:colId xmlns:a16="http://schemas.microsoft.com/office/drawing/2014/main" val="1231348931"/>
                    </a:ext>
                  </a:extLst>
                </a:gridCol>
                <a:gridCol w="1452356">
                  <a:extLst>
                    <a:ext uri="{9D8B030D-6E8A-4147-A177-3AD203B41FA5}">
                      <a16:colId xmlns:a16="http://schemas.microsoft.com/office/drawing/2014/main" val="2012829731"/>
                    </a:ext>
                  </a:extLst>
                </a:gridCol>
              </a:tblGrid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PROYECTO 7858  Conservación de la Malla Vial Distrital y Ciclo infraestructura de Bogotá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629254"/>
                  </a:ext>
                </a:extLst>
              </a:tr>
              <a:tr h="29023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PROPOSITO: 04   Hacer de Bogotá Región un modelo de movilidad multimodal, incluyente y sostenible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675609"/>
                  </a:ext>
                </a:extLst>
              </a:tr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PROGRAMA: 49   Movilidad segura, sostenible y accesible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61608"/>
                  </a:ext>
                </a:extLst>
              </a:tr>
              <a:tr h="533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METAS PLAN DE DESARROLLO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PROGRAMADA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EJECUTADA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EJECUCIÓN MAGNITUD FÍSICA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PROGRAMADO 2020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EJECUTADO 2020</a:t>
                      </a:r>
                      <a:r>
                        <a:rPr lang="es-CO" sz="1200" b="1" baseline="0" dirty="0">
                          <a:effectLst/>
                        </a:rPr>
                        <a:t>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DE EJECUCIÓN PRESUPUESTAL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6413006"/>
                  </a:ext>
                </a:extLst>
              </a:tr>
              <a:tr h="629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Realizar actividades de conservación a 2.308 km carril de malla vial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229,55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245,35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106,88%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$45.604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$39.814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87,30 %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1268206"/>
                  </a:ext>
                </a:extLst>
              </a:tr>
              <a:tr h="708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Conservar 190 km. de cicloinfraestructura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8,73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124,71%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$323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$303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93,81 %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53918"/>
                  </a:ext>
                </a:extLst>
              </a:tr>
              <a:tr h="1344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Definir e implementar una estrategia de cultura ciudadana para el sistema de movilidad, con enfoque diferencial, de género y territorial.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0,01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0,01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$19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$19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971470"/>
                  </a:ext>
                </a:extLst>
              </a:tr>
            </a:tbl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62" y="6501194"/>
            <a:ext cx="26537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2020 - 2024.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8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6811715" cy="1583367"/>
            <a:chOff x="794953" y="671892"/>
            <a:chExt cx="6958498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6170840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Puente Aranda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300"/>
                    </a14:imgEffect>
                  </a14:imgLayer>
                </a14:imgProps>
              </a:ext>
            </a:extLst>
          </a:blip>
          <a:srcRect t="17804"/>
          <a:stretch/>
        </p:blipFill>
        <p:spPr>
          <a:xfrm>
            <a:off x="0" y="3229140"/>
            <a:ext cx="12192000" cy="362886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13" name="CuadroTexto 12"/>
          <p:cNvSpPr txBox="1"/>
          <p:nvPr/>
        </p:nvSpPr>
        <p:spPr>
          <a:xfrm>
            <a:off x="1491392" y="2199493"/>
            <a:ext cx="902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A9B91B"/>
                </a:solidFill>
              </a:rPr>
              <a:t>Presupuesto invertido malla vial local: </a:t>
            </a:r>
            <a:r>
              <a:rPr lang="es-CO" sz="2800" b="1" dirty="0"/>
              <a:t>$3.120 millones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56411" y="3022231"/>
            <a:ext cx="6112042" cy="659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610084" y="2514920"/>
            <a:ext cx="10787349" cy="1280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$642 millones </a:t>
            </a:r>
            <a:r>
              <a:rPr lang="es-CO" dirty="0">
                <a:solidFill>
                  <a:srgbClr val="002060"/>
                </a:solidFill>
              </a:rPr>
              <a:t>correspondientes al PDD Bogotá Mejor para todos y </a:t>
            </a:r>
          </a:p>
          <a:p>
            <a:pPr algn="ctr"/>
            <a:r>
              <a:rPr lang="es-CO" b="1" dirty="0">
                <a:solidFill>
                  <a:srgbClr val="002060"/>
                </a:solidFill>
              </a:rPr>
              <a:t>$2.478 millones </a:t>
            </a:r>
            <a:r>
              <a:rPr lang="es-CO" dirty="0">
                <a:solidFill>
                  <a:srgbClr val="002060"/>
                </a:solidFill>
              </a:rPr>
              <a:t>del PDD Un Nuevo Contrato Social y Ambiental para la Bogotá del Siglo XXI</a:t>
            </a:r>
          </a:p>
        </p:txBody>
      </p:sp>
    </p:spTree>
    <p:extLst>
      <p:ext uri="{BB962C8B-B14F-4D97-AF65-F5344CB8AC3E}">
        <p14:creationId xmlns:p14="http://schemas.microsoft.com/office/powerpoint/2010/main" val="269097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6992542" cy="1583367"/>
            <a:chOff x="794953" y="671892"/>
            <a:chExt cx="7143222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6355564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Puente Aranda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313514A-A0F8-4DED-BF73-5F438FE11C86}"/>
              </a:ext>
            </a:extLst>
          </p:cNvPr>
          <p:cNvGrpSpPr/>
          <p:nvPr/>
        </p:nvGrpSpPr>
        <p:grpSpPr>
          <a:xfrm>
            <a:off x="1076456" y="2032434"/>
            <a:ext cx="5799738" cy="5179985"/>
            <a:chOff x="426607" y="2045562"/>
            <a:chExt cx="5799738" cy="5179985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15E88007-BADD-4EDC-A99C-BCA6A40E5376}"/>
                </a:ext>
              </a:extLst>
            </p:cNvPr>
            <p:cNvGrpSpPr/>
            <p:nvPr/>
          </p:nvGrpSpPr>
          <p:grpSpPr>
            <a:xfrm>
              <a:off x="1088560" y="2087762"/>
              <a:ext cx="5137785" cy="5137785"/>
              <a:chOff x="1884360" y="1815487"/>
              <a:chExt cx="5137785" cy="5137785"/>
            </a:xfrm>
          </p:grpSpPr>
          <p:pic>
            <p:nvPicPr>
              <p:cNvPr id="17" name="Marcador de contenido 14" descr="Conexiones">
                <a:extLst>
                  <a:ext uri="{FF2B5EF4-FFF2-40B4-BE49-F238E27FC236}">
                    <a16:creationId xmlns:a16="http://schemas.microsoft.com/office/drawing/2014/main" id="{CEF92922-D00D-45F5-B73B-DA9F3215D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 flipH="1">
                <a:off x="1884360" y="1815487"/>
                <a:ext cx="5137785" cy="5137785"/>
              </a:xfrm>
              <a:prstGeom prst="rect">
                <a:avLst/>
              </a:prstGeom>
            </p:spPr>
          </p:pic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id="{504D11CB-EA74-4AA0-B34A-5BFE314FB4B3}"/>
                  </a:ext>
                </a:extLst>
              </p:cNvPr>
              <p:cNvSpPr/>
              <p:nvPr/>
            </p:nvSpPr>
            <p:spPr>
              <a:xfrm>
                <a:off x="5373189" y="5681117"/>
                <a:ext cx="722811" cy="710971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9D397F90-3D87-4819-80C8-48F1DCF42AFE}"/>
                  </a:ext>
                </a:extLst>
              </p:cNvPr>
              <p:cNvSpPr/>
              <p:nvPr/>
            </p:nvSpPr>
            <p:spPr>
              <a:xfrm>
                <a:off x="3631609" y="4503589"/>
                <a:ext cx="1247959" cy="1296725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BF68BB1B-3972-4F77-A14C-28C3C35BCE6E}"/>
                  </a:ext>
                </a:extLst>
              </p:cNvPr>
              <p:cNvSpPr/>
              <p:nvPr/>
            </p:nvSpPr>
            <p:spPr>
              <a:xfrm>
                <a:off x="5413950" y="3523604"/>
                <a:ext cx="1247959" cy="1169534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584D83D0-5786-4646-A0CF-48B6162AA153}"/>
                  </a:ext>
                </a:extLst>
              </p:cNvPr>
              <p:cNvSpPr/>
              <p:nvPr/>
            </p:nvSpPr>
            <p:spPr>
              <a:xfrm>
                <a:off x="4314445" y="2459236"/>
                <a:ext cx="725146" cy="71573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D350B785-BF9D-4506-9CEF-E09928B0CB8B}"/>
                  </a:ext>
                </a:extLst>
              </p:cNvPr>
              <p:cNvSpPr/>
              <p:nvPr/>
            </p:nvSpPr>
            <p:spPr>
              <a:xfrm>
                <a:off x="2578863" y="2459236"/>
                <a:ext cx="1052746" cy="106436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1F7BCF7F-2205-4931-9FD4-E72E1CEEFBBB}"/>
                  </a:ext>
                </a:extLst>
              </p:cNvPr>
              <p:cNvSpPr/>
              <p:nvPr/>
            </p:nvSpPr>
            <p:spPr>
              <a:xfrm>
                <a:off x="2159068" y="3955907"/>
                <a:ext cx="843904" cy="737232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0034FAEF-FFDA-4FCC-9B1C-48FD6831A542}"/>
                </a:ext>
              </a:extLst>
            </p:cNvPr>
            <p:cNvGrpSpPr/>
            <p:nvPr/>
          </p:nvGrpSpPr>
          <p:grpSpPr>
            <a:xfrm>
              <a:off x="426607" y="2045562"/>
              <a:ext cx="5523442" cy="4433210"/>
              <a:chOff x="426607" y="2045562"/>
              <a:chExt cx="5523442" cy="4433210"/>
            </a:xfrm>
          </p:grpSpPr>
          <p:sp>
            <p:nvSpPr>
              <p:cNvPr id="25" name="CuadroTexto 1">
                <a:extLst>
                  <a:ext uri="{FF2B5EF4-FFF2-40B4-BE49-F238E27FC236}">
                    <a16:creationId xmlns:a16="http://schemas.microsoft.com/office/drawing/2014/main" id="{77AE5794-A5D6-42B6-BBCE-49E959432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607" y="2269846"/>
                <a:ext cx="166160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Local e intermedia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DCDEBEB-CEBE-48A1-AE79-8923BB8BE74A}"/>
                  </a:ext>
                </a:extLst>
              </p:cNvPr>
              <p:cNvSpPr txBox="1"/>
              <p:nvPr/>
            </p:nvSpPr>
            <p:spPr>
              <a:xfrm>
                <a:off x="2622462" y="5019419"/>
                <a:ext cx="17607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15,9</a:t>
                </a:r>
                <a:r>
                  <a:rPr lang="es-E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Km-carril </a:t>
                </a:r>
              </a:p>
              <a:p>
                <a:r>
                  <a:rPr lang="es-ES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3.644</a:t>
                </a:r>
                <a:r>
                  <a:rPr lang="es-E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huecos</a:t>
                </a:r>
              </a:p>
            </p:txBody>
          </p:sp>
          <p:sp>
            <p:nvSpPr>
              <p:cNvPr id="35" name="CuadroTexto 1">
                <a:extLst>
                  <a:ext uri="{FF2B5EF4-FFF2-40B4-BE49-F238E27FC236}">
                    <a16:creationId xmlns:a16="http://schemas.microsoft.com/office/drawing/2014/main" id="{4BC1872A-C35E-4DE7-A6A8-09AE0CEE33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961" y="5685287"/>
                <a:ext cx="141114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Arterial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59620B2E-F8C1-4127-8341-3F23642F3EC1}"/>
                  </a:ext>
                </a:extLst>
              </p:cNvPr>
              <p:cNvSpPr txBox="1"/>
              <p:nvPr/>
            </p:nvSpPr>
            <p:spPr>
              <a:xfrm>
                <a:off x="1655352" y="2972998"/>
                <a:ext cx="155750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22,77</a:t>
                </a:r>
                <a:r>
                  <a:rPr lang="es-ES" sz="1400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Km-carril </a:t>
                </a:r>
                <a:r>
                  <a:rPr lang="es-ES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10.441</a:t>
                </a:r>
                <a:r>
                  <a:rPr lang="es-ES" sz="1400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huecos</a:t>
                </a:r>
              </a:p>
              <a:p>
                <a:endParaRPr lang="es-ES" sz="1400" b="1" dirty="0">
                  <a:solidFill>
                    <a:srgbClr val="4360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DB3BFEE4-761C-44C2-B1ED-256724EE0263}"/>
                  </a:ext>
                </a:extLst>
              </p:cNvPr>
              <p:cNvSpPr txBox="1"/>
              <p:nvPr/>
            </p:nvSpPr>
            <p:spPr>
              <a:xfrm>
                <a:off x="3533067" y="2863585"/>
                <a:ext cx="7079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160</a:t>
                </a:r>
              </a:p>
            </p:txBody>
          </p:sp>
          <p:sp>
            <p:nvSpPr>
              <p:cNvPr id="45" name="CuadroTexto 1">
                <a:extLst>
                  <a:ext uri="{FF2B5EF4-FFF2-40B4-BE49-F238E27FC236}">
                    <a16:creationId xmlns:a16="http://schemas.microsoft.com/office/drawing/2014/main" id="{B2432968-C911-4012-92E8-02FF76AF2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0060" y="2045562"/>
                <a:ext cx="206947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Segmentos Intervenidos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CuadroTexto 1">
                <a:extLst>
                  <a:ext uri="{FF2B5EF4-FFF2-40B4-BE49-F238E27FC236}">
                    <a16:creationId xmlns:a16="http://schemas.microsoft.com/office/drawing/2014/main" id="{8A2C9A6E-80C3-4368-8F89-C7B5D34CC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209" y="3866847"/>
                <a:ext cx="9338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Barrios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5E4F07A2-1124-4811-A3DF-3EE9A5CB33CC}"/>
                  </a:ext>
                </a:extLst>
              </p:cNvPr>
              <p:cNvSpPr txBox="1"/>
              <p:nvPr/>
            </p:nvSpPr>
            <p:spPr>
              <a:xfrm>
                <a:off x="1563532" y="4380646"/>
                <a:ext cx="4490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32</a:t>
                </a: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89A8B1FD-DDF1-4F42-A6C8-617958CE4591}"/>
                  </a:ext>
                </a:extLst>
              </p:cNvPr>
              <p:cNvSpPr txBox="1"/>
              <p:nvPr/>
            </p:nvSpPr>
            <p:spPr>
              <a:xfrm>
                <a:off x="4733617" y="6078662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53" name="CuadroTexto 1">
                <a:extLst>
                  <a:ext uri="{FF2B5EF4-FFF2-40B4-BE49-F238E27FC236}">
                    <a16:creationId xmlns:a16="http://schemas.microsoft.com/office/drawing/2014/main" id="{33F04456-21E3-452A-8EB3-859BCCFCF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6356" y="5712115"/>
                <a:ext cx="6536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s-CO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PZ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36" name="Imagen 3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02" b="89930" l="6925" r="96334">
                        <a14:foregroundMark x1="38493" y1="83138" x2="38493" y2="83138"/>
                        <a14:foregroundMark x1="72709" y1="78220" x2="72709" y2="78220"/>
                        <a14:foregroundMark x1="92668" y1="81967" x2="92668" y2="81967"/>
                        <a14:foregroundMark x1="8758" y1="55504" x2="8758" y2="555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1708" y="3840434"/>
            <a:ext cx="1060540" cy="922302"/>
          </a:xfrm>
          <a:prstGeom prst="rect">
            <a:avLst/>
          </a:prstGeom>
        </p:spPr>
      </p:pic>
      <p:sp>
        <p:nvSpPr>
          <p:cNvPr id="39" name="CuadroTexto 1">
            <a:extLst>
              <a:ext uri="{FF2B5EF4-FFF2-40B4-BE49-F238E27FC236}">
                <a16:creationId xmlns:a16="http://schemas.microsoft.com/office/drawing/2014/main" id="{B2432968-C911-4012-92E8-02FF76AF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831" y="5523285"/>
            <a:ext cx="4317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Barrio Autopista</a:t>
            </a:r>
            <a:r>
              <a:rPr kumimoji="0" lang="es-CO" altLang="es-CO" sz="1600" b="1" i="0" u="none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Sur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Carrera 50ª entre calles 40A sur y 41 sur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2" descr="https://eastus1-mediap.svc.ms/transform/thumbnail?provider=spo&amp;inputFormat=jpeg&amp;cs=fFNQTw&amp;docid=https%3A%2F%2Fuaermv-my.sharepoint.com%3A443%2F_api%2Fv2.0%2Fdrives%2Fb!nB7PuiBK1kaFjZap_obJxn94XR0Z1tJOrnIg97l8otLdSwl6b6MsQqrYYNTn4mB7%2Fitems%2F01YIYQAISDLTFIGVOMY5C3FMDENQGLTLT6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I3NTM5OTkiLCJleHAiOiIxNjIyNzc1NTk5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R1ZDanljZ2lvMjdZMHpBWVlDd0xFb3ArZU43dkwwMHJNVlZkWm5iQ0FmMD0&amp;encodeFailures=1&amp;width=684&amp;height=513&amp;srcWidth=1156&amp;srcHeight=86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831" y="2102491"/>
            <a:ext cx="4400722" cy="330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66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6761065" cy="1583367"/>
            <a:chOff x="794953" y="671892"/>
            <a:chExt cx="6906756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6119098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Puente Aranda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534329" y="2004089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067125" y="1959635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Después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94000" y="5826867"/>
            <a:ext cx="560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Barrio Autopista Sur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Carrera 50A entre calles 40A sur y 41 sur</a:t>
            </a:r>
            <a:endParaRPr lang="es-CO" altLang="es-CO" sz="2800" dirty="0"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65"/>
          <a:stretch/>
        </p:blipFill>
        <p:spPr>
          <a:xfrm>
            <a:off x="494000" y="2545578"/>
            <a:ext cx="5665799" cy="321397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29"/>
          <a:stretch/>
        </p:blipFill>
        <p:spPr>
          <a:xfrm>
            <a:off x="6159799" y="2545579"/>
            <a:ext cx="5825004" cy="319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3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6761065" cy="1583367"/>
            <a:chOff x="794953" y="671892"/>
            <a:chExt cx="6906756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6119098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Puente Aranda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534329" y="2004089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067125" y="1959635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Después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94000" y="5826867"/>
            <a:ext cx="560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Calle 9A entre carreras 65 y 66A- Barrio Salazar Gómez</a:t>
            </a:r>
            <a:endParaRPr lang="es-CO" altLang="es-CO" sz="2800" dirty="0">
              <a:latin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6209"/>
          <a:stretch/>
        </p:blipFill>
        <p:spPr>
          <a:xfrm>
            <a:off x="411707" y="2545577"/>
            <a:ext cx="5685607" cy="31465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96"/>
          <a:stretch/>
        </p:blipFill>
        <p:spPr>
          <a:xfrm>
            <a:off x="6097314" y="2501123"/>
            <a:ext cx="5858466" cy="316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6761065" cy="1583367"/>
            <a:chOff x="794953" y="671892"/>
            <a:chExt cx="6906756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6119098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Puente Aranda</a:t>
            </a:r>
            <a:endParaRPr lang="es-CO" altLang="es-CO" sz="4000" dirty="0"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945809" y="2095529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478605" y="2051075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Después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32998" y="5826829"/>
            <a:ext cx="80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Calle 32 sur Carrera 52A Carrera 52B- Tejar- </a:t>
            </a:r>
            <a:r>
              <a:rPr lang="es-MX" b="1" dirty="0" err="1"/>
              <a:t>Muzu</a:t>
            </a:r>
            <a:r>
              <a:rPr lang="es-MX" b="1" dirty="0"/>
              <a:t>- Puente Aranda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03"/>
          <a:stretch/>
        </p:blipFill>
        <p:spPr>
          <a:xfrm>
            <a:off x="132998" y="2463655"/>
            <a:ext cx="6039201" cy="33199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7" r="19202"/>
          <a:stretch/>
        </p:blipFill>
        <p:spPr>
          <a:xfrm>
            <a:off x="6172199" y="2463655"/>
            <a:ext cx="5579056" cy="331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411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CCD84194CB24D8526459418388F85" ma:contentTypeVersion="15" ma:contentTypeDescription="Crear nuevo documento." ma:contentTypeScope="" ma:versionID="abfb7f4f6d6478737e93fceff54815ed">
  <xsd:schema xmlns:xsd="http://www.w3.org/2001/XMLSchema" xmlns:xs="http://www.w3.org/2001/XMLSchema" xmlns:p="http://schemas.microsoft.com/office/2006/metadata/properties" xmlns:ns1="http://schemas.microsoft.com/sharepoint/v3" xmlns:ns2="64d77176-54eb-4753-be67-9b2e2fa23e0f" xmlns:ns3="70eaac67-e064-433b-ba54-6f78c0f1ecb1" targetNamespace="http://schemas.microsoft.com/office/2006/metadata/properties" ma:root="true" ma:fieldsID="ff47aad7b16f88a2d0e29f209740aa2e" ns1:_="" ns2:_="" ns3:_="">
    <xsd:import namespace="http://schemas.microsoft.com/sharepoint/v3"/>
    <xsd:import namespace="64d77176-54eb-4753-be67-9b2e2fa23e0f"/>
    <xsd:import namespace="70eaac67-e064-433b-ba54-6f78c0f1e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77176-54eb-4753-be67-9b2e2fa23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aac67-e064-433b-ba54-6f78c0f1e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014726-4F5E-4C9A-90DD-2BF126A396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d77176-54eb-4753-be67-9b2e2fa23e0f"/>
    <ds:schemaRef ds:uri="70eaac67-e064-433b-ba54-6f78c0f1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EF0E2D-719B-4F5D-A849-4664E1F284BF}">
  <ds:schemaRefs>
    <ds:schemaRef ds:uri="70eaac67-e064-433b-ba54-6f78c0f1ecb1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64d77176-54eb-4753-be67-9b2e2fa23e0f"/>
  </ds:schemaRefs>
</ds:datastoreItem>
</file>

<file path=customXml/itemProps3.xml><?xml version="1.0" encoding="utf-8"?>
<ds:datastoreItem xmlns:ds="http://schemas.openxmlformats.org/officeDocument/2006/customXml" ds:itemID="{E1656904-DBEA-4659-89A6-2893B6B5FF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2978</TotalTime>
  <Words>574</Words>
  <Application>Microsoft Office PowerPoint</Application>
  <PresentationFormat>Panorámica</PresentationFormat>
  <Paragraphs>151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Abadi</vt:lpstr>
      <vt:lpstr>Arial</vt:lpstr>
      <vt:lpstr>Calibri</vt:lpstr>
      <vt:lpstr>Calibri Light</vt:lpstr>
      <vt:lpstr>Franklin Gothic Book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Guevara Rodriguez</dc:creator>
  <cp:lastModifiedBy>Carolina Vargas</cp:lastModifiedBy>
  <cp:revision>22</cp:revision>
  <cp:lastPrinted>2021-06-02T19:52:27Z</cp:lastPrinted>
  <dcterms:created xsi:type="dcterms:W3CDTF">2020-02-10T17:18:15Z</dcterms:created>
  <dcterms:modified xsi:type="dcterms:W3CDTF">2021-06-10T23:37:56Z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0x0101005F0CCD84194CB24D8526459418388F85</vt:lpwstr>
  </property>
</Properties>
</file>