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3.xml" ContentType="application/vnd.openxmlformats-officedocument.theme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  <p:sldMasterId id="2147483674" r:id="rId2"/>
    <p:sldMasterId id="2147483680" r:id="rId3"/>
    <p:sldMasterId id="2147483686" r:id="rId4"/>
  </p:sldMasterIdLst>
  <p:notesMasterIdLst>
    <p:notesMasterId r:id="rId15"/>
  </p:notesMasterIdLst>
  <p:handoutMasterIdLst>
    <p:handoutMasterId r:id="rId16"/>
  </p:handoutMasterIdLst>
  <p:sldIdLst>
    <p:sldId id="256" r:id="rId5"/>
    <p:sldId id="258" r:id="rId6"/>
    <p:sldId id="273" r:id="rId7"/>
    <p:sldId id="267" r:id="rId8"/>
    <p:sldId id="274" r:id="rId9"/>
    <p:sldId id="276" r:id="rId10"/>
    <p:sldId id="277" r:id="rId11"/>
    <p:sldId id="279" r:id="rId12"/>
    <p:sldId id="275" r:id="rId13"/>
    <p:sldId id="260" r:id="rId14"/>
  </p:sldIdLst>
  <p:sldSz cx="24382413" cy="13716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941E7"/>
    <a:srgbClr val="1D8A72"/>
    <a:srgbClr val="FB7400"/>
    <a:srgbClr val="780C53"/>
    <a:srgbClr val="BED100"/>
    <a:srgbClr val="084356"/>
    <a:srgbClr val="F74222"/>
    <a:srgbClr val="00556C"/>
    <a:srgbClr val="09445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67"/>
    <p:restoredTop sz="95701" autoAdjust="0"/>
  </p:normalViewPr>
  <p:slideViewPr>
    <p:cSldViewPr snapToGrid="0" snapToObjects="1">
      <p:cViewPr varScale="1">
        <p:scale>
          <a:sx n="36" d="100"/>
          <a:sy n="36" d="100"/>
        </p:scale>
        <p:origin x="696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napToObjects="1">
      <p:cViewPr varScale="1">
        <p:scale>
          <a:sx n="81" d="100"/>
          <a:sy n="81" d="100"/>
        </p:scale>
        <p:origin x="3064" y="18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6.xml"/><Relationship Id="rId19" Type="http://schemas.openxmlformats.org/officeDocument/2006/relationships/theme" Target="theme/theme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image" Target="../media/image35.pn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image" Target="../media/image35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C8831C8-8C28-405F-8F53-E68A255AA417}" type="doc">
      <dgm:prSet loTypeId="urn:microsoft.com/office/officeart/2008/layout/VerticalCurvedList" loCatId="list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CO"/>
        </a:p>
      </dgm:t>
    </dgm:pt>
    <dgm:pt modelId="{C8DA7A20-7817-46AB-B00F-EBA9505DEBD9}">
      <dgm:prSet phldrT="[Texto]" custT="1"/>
      <dgm:spPr>
        <a:noFill/>
        <a:ln>
          <a:noFill/>
        </a:ln>
      </dgm:spPr>
      <dgm:t>
        <a:bodyPr/>
        <a:lstStyle/>
        <a:p>
          <a:pPr marL="0" algn="l">
            <a:lnSpc>
              <a:spcPct val="100000"/>
            </a:lnSpc>
            <a:spcAft>
              <a:spcPts val="0"/>
            </a:spcAft>
          </a:pPr>
          <a:r>
            <a:rPr lang="es-CO" sz="3600" b="1" u="sng" dirty="0">
              <a:solidFill>
                <a:srgbClr val="1D8A72"/>
              </a:solidFill>
              <a:latin typeface="+mj-lt"/>
            </a:rPr>
            <a:t>Canal Telefónico</a:t>
          </a:r>
        </a:p>
        <a:p>
          <a:pPr marL="0" algn="l">
            <a:lnSpc>
              <a:spcPct val="100000"/>
            </a:lnSpc>
            <a:spcAft>
              <a:spcPts val="0"/>
            </a:spcAft>
          </a:pPr>
          <a:r>
            <a:rPr lang="es-CO" sz="3600" b="0" dirty="0">
              <a:solidFill>
                <a:srgbClr val="1D8A72"/>
              </a:solidFill>
              <a:latin typeface="+mj-lt"/>
            </a:rPr>
            <a:t> -  PBX: 3387555-7412214 Cel.:(+57 1) 3505606983; (+57 1)      </a:t>
          </a:r>
        </a:p>
        <a:p>
          <a:pPr marL="0" algn="l">
            <a:lnSpc>
              <a:spcPct val="100000"/>
            </a:lnSpc>
            <a:spcAft>
              <a:spcPts val="0"/>
            </a:spcAft>
          </a:pPr>
          <a:r>
            <a:rPr lang="es-CO" sz="3600" b="0" dirty="0">
              <a:solidFill>
                <a:srgbClr val="1D8A72"/>
              </a:solidFill>
              <a:latin typeface="+mj-lt"/>
            </a:rPr>
            <a:t>   3505606903; (+57 1) 3505512622; (+57 1) 3505606890</a:t>
          </a:r>
        </a:p>
        <a:p>
          <a:pPr marL="0" algn="l">
            <a:lnSpc>
              <a:spcPct val="100000"/>
            </a:lnSpc>
            <a:spcAft>
              <a:spcPts val="0"/>
            </a:spcAft>
          </a:pPr>
          <a:r>
            <a:rPr lang="es-CO" sz="3600" b="0" dirty="0">
              <a:solidFill>
                <a:srgbClr val="1D8A72"/>
              </a:solidFill>
              <a:latin typeface="+mj-lt"/>
            </a:rPr>
            <a:t>-  Línea 01 8000910312</a:t>
          </a:r>
        </a:p>
        <a:p>
          <a:pPr marL="0" algn="l">
            <a:lnSpc>
              <a:spcPct val="100000"/>
            </a:lnSpc>
            <a:spcAft>
              <a:spcPts val="0"/>
            </a:spcAft>
          </a:pPr>
          <a:r>
            <a:rPr lang="es-CO" sz="3600" b="0" dirty="0">
              <a:solidFill>
                <a:srgbClr val="1D8A72"/>
              </a:solidFill>
              <a:latin typeface="+mj-lt"/>
            </a:rPr>
            <a:t>-  Línea 195 – Guía de trámites y Servicios</a:t>
          </a:r>
        </a:p>
      </dgm:t>
    </dgm:pt>
    <dgm:pt modelId="{B2727B84-19D5-4530-A236-A750D0445A9C}" type="parTrans" cxnId="{0FFE8049-CBC4-4D8D-8DD9-DBA40D50A383}">
      <dgm:prSet/>
      <dgm:spPr/>
      <dgm:t>
        <a:bodyPr/>
        <a:lstStyle/>
        <a:p>
          <a:endParaRPr lang="es-CO"/>
        </a:p>
      </dgm:t>
    </dgm:pt>
    <dgm:pt modelId="{7C1937D2-744F-4FAE-BC84-D9491D498486}" type="sibTrans" cxnId="{0FFE8049-CBC4-4D8D-8DD9-DBA40D50A383}">
      <dgm:prSet/>
      <dgm:spPr/>
      <dgm:t>
        <a:bodyPr/>
        <a:lstStyle/>
        <a:p>
          <a:endParaRPr lang="es-CO"/>
        </a:p>
      </dgm:t>
    </dgm:pt>
    <dgm:pt modelId="{331880C7-0133-4A25-AB04-D1018728C9EF}">
      <dgm:prSet phldrT="[Texto]" custT="1"/>
      <dgm:spPr>
        <a:noFill/>
        <a:ln>
          <a:noFill/>
        </a:ln>
      </dgm:spPr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es-CO" sz="3600" b="1" u="sng" dirty="0">
              <a:solidFill>
                <a:srgbClr val="1D8A72"/>
              </a:solidFill>
              <a:latin typeface="+mj-lt"/>
            </a:rPr>
            <a:t>Canal Virtual</a:t>
          </a:r>
        </a:p>
        <a:p>
          <a:pPr>
            <a:lnSpc>
              <a:spcPct val="100000"/>
            </a:lnSpc>
            <a:spcAft>
              <a:spcPts val="0"/>
            </a:spcAft>
          </a:pPr>
          <a:r>
            <a:rPr lang="es-CO" sz="3600" b="0" u="none" dirty="0">
              <a:solidFill>
                <a:srgbClr val="1D8A72"/>
              </a:solidFill>
              <a:latin typeface="+mj-lt"/>
            </a:rPr>
            <a:t>* Chat IDU</a:t>
          </a:r>
        </a:p>
        <a:p>
          <a:pPr>
            <a:lnSpc>
              <a:spcPct val="100000"/>
            </a:lnSpc>
            <a:spcAft>
              <a:spcPts val="0"/>
            </a:spcAft>
          </a:pPr>
          <a:r>
            <a:rPr lang="es-CO" sz="3600" b="0" u="none" dirty="0">
              <a:solidFill>
                <a:srgbClr val="1D8A72"/>
              </a:solidFill>
              <a:latin typeface="+mj-lt"/>
            </a:rPr>
            <a:t>* Formulario Web</a:t>
          </a:r>
        </a:p>
        <a:p>
          <a:pPr>
            <a:lnSpc>
              <a:spcPct val="100000"/>
            </a:lnSpc>
            <a:spcAft>
              <a:spcPts val="0"/>
            </a:spcAft>
          </a:pPr>
          <a:r>
            <a:rPr lang="es-ES" sz="3600" b="0" u="none" dirty="0">
              <a:solidFill>
                <a:srgbClr val="1D8A72"/>
              </a:solidFill>
              <a:latin typeface="+mj-lt"/>
            </a:rPr>
            <a:t>* Bogotá Te Escucha (</a:t>
          </a:r>
          <a:r>
            <a:rPr lang="es-CO" sz="2800" b="0" u="none" dirty="0">
              <a:solidFill>
                <a:srgbClr val="1D8A72"/>
              </a:solidFill>
              <a:latin typeface="+mj-lt"/>
            </a:rPr>
            <a:t>Sistema Distrital para la Gestión de Peticiones Ciudadanas</a:t>
          </a:r>
          <a:r>
            <a:rPr lang="es-ES" sz="3600" b="0" u="none" dirty="0">
              <a:solidFill>
                <a:srgbClr val="1D8A72"/>
              </a:solidFill>
              <a:latin typeface="+mj-lt"/>
            </a:rPr>
            <a:t>)</a:t>
          </a:r>
        </a:p>
        <a:p>
          <a:pPr>
            <a:lnSpc>
              <a:spcPct val="100000"/>
            </a:lnSpc>
            <a:spcAft>
              <a:spcPts val="0"/>
            </a:spcAft>
          </a:pPr>
          <a:r>
            <a:rPr lang="es-CO" sz="3600" b="0" u="none" dirty="0">
              <a:solidFill>
                <a:srgbClr val="1D8A72"/>
              </a:solidFill>
              <a:latin typeface="+mj-lt"/>
            </a:rPr>
            <a:t>*</a:t>
          </a:r>
          <a:r>
            <a:rPr lang="es-CO" sz="3600" b="0" u="none" dirty="0">
              <a:solidFill>
                <a:schemeClr val="accent6">
                  <a:lumMod val="50000"/>
                </a:schemeClr>
              </a:solidFill>
              <a:latin typeface="+mj-lt"/>
            </a:rPr>
            <a:t> </a:t>
          </a:r>
          <a:r>
            <a:rPr lang="es-CO" sz="3600" b="0" u="sng" dirty="0">
              <a:solidFill>
                <a:srgbClr val="4941E7"/>
              </a:solidFill>
              <a:latin typeface="+mj-lt"/>
            </a:rPr>
            <a:t>atnciudadano@idu.gov.co</a:t>
          </a:r>
        </a:p>
      </dgm:t>
    </dgm:pt>
    <dgm:pt modelId="{3CD03FE9-E597-45A4-ADA8-CE47F679D29D}" type="parTrans" cxnId="{3B7AA428-31A6-47FB-95A4-55CC58678782}">
      <dgm:prSet/>
      <dgm:spPr/>
      <dgm:t>
        <a:bodyPr/>
        <a:lstStyle/>
        <a:p>
          <a:endParaRPr lang="es-CO"/>
        </a:p>
      </dgm:t>
    </dgm:pt>
    <dgm:pt modelId="{4AF9A5E8-35C2-400F-A61C-C7AAE7E9BB1E}" type="sibTrans" cxnId="{3B7AA428-31A6-47FB-95A4-55CC58678782}">
      <dgm:prSet/>
      <dgm:spPr/>
      <dgm:t>
        <a:bodyPr/>
        <a:lstStyle/>
        <a:p>
          <a:endParaRPr lang="es-CO"/>
        </a:p>
      </dgm:t>
    </dgm:pt>
    <dgm:pt modelId="{C4DD4C13-C8A9-4941-8648-36ACA4035114}">
      <dgm:prSet phldrT="[Texto]" custT="1"/>
      <dgm:spPr>
        <a:noFill/>
        <a:ln>
          <a:noFill/>
        </a:ln>
      </dgm:spPr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es-CO" sz="3600" b="1" i="0" u="sng" dirty="0">
              <a:solidFill>
                <a:srgbClr val="1D8A72"/>
              </a:solidFill>
              <a:latin typeface="+mj-lt"/>
            </a:rPr>
            <a:t>Canales presencial y escrito</a:t>
          </a:r>
        </a:p>
        <a:p>
          <a:pPr>
            <a:lnSpc>
              <a:spcPct val="100000"/>
            </a:lnSpc>
            <a:spcAft>
              <a:spcPts val="0"/>
            </a:spcAft>
          </a:pPr>
          <a:r>
            <a:rPr lang="es-CO" sz="3600" b="0" i="0" u="none" dirty="0">
              <a:solidFill>
                <a:srgbClr val="1D8A72"/>
              </a:solidFill>
              <a:latin typeface="+mj-lt"/>
            </a:rPr>
            <a:t>- Sede Principal: </a:t>
          </a:r>
          <a:r>
            <a:rPr lang="es-CO" sz="3600" b="0" i="0" dirty="0">
              <a:solidFill>
                <a:srgbClr val="1D8A72"/>
              </a:solidFill>
              <a:latin typeface="+mj-lt"/>
            </a:rPr>
            <a:t>Calle 22 No. 6-27 ventanillas 21 y 22 de lunes a    </a:t>
          </a:r>
        </a:p>
        <a:p>
          <a:pPr>
            <a:lnSpc>
              <a:spcPct val="100000"/>
            </a:lnSpc>
            <a:spcAft>
              <a:spcPts val="0"/>
            </a:spcAft>
          </a:pPr>
          <a:r>
            <a:rPr lang="es-CO" sz="3600" b="0" i="0" dirty="0">
              <a:solidFill>
                <a:srgbClr val="1D8A72"/>
              </a:solidFill>
              <a:latin typeface="+mj-lt"/>
            </a:rPr>
            <a:t>   viernes de 7:00 a.m. a 4:30 p.m. en jornada continua.</a:t>
          </a:r>
        </a:p>
        <a:p>
          <a:pPr>
            <a:lnSpc>
              <a:spcPct val="100000"/>
            </a:lnSpc>
            <a:spcAft>
              <a:spcPts val="0"/>
            </a:spcAft>
          </a:pPr>
          <a:r>
            <a:rPr lang="es-CO" sz="3600" b="0" dirty="0">
              <a:solidFill>
                <a:srgbClr val="1D8A72"/>
              </a:solidFill>
              <a:latin typeface="+mj-lt"/>
            </a:rPr>
            <a:t>- Gestión territorial</a:t>
          </a:r>
        </a:p>
        <a:p>
          <a:pPr>
            <a:lnSpc>
              <a:spcPct val="100000"/>
            </a:lnSpc>
            <a:spcAft>
              <a:spcPts val="0"/>
            </a:spcAft>
          </a:pPr>
          <a:r>
            <a:rPr lang="es-CO" sz="3600" b="0" dirty="0">
              <a:solidFill>
                <a:srgbClr val="1D8A72"/>
              </a:solidFill>
              <a:latin typeface="+mj-lt"/>
            </a:rPr>
            <a:t>- Puntos IDU</a:t>
          </a:r>
        </a:p>
        <a:p>
          <a:pPr>
            <a:lnSpc>
              <a:spcPct val="100000"/>
            </a:lnSpc>
            <a:spcAft>
              <a:spcPts val="0"/>
            </a:spcAft>
          </a:pPr>
          <a:r>
            <a:rPr lang="es-CO" sz="3600" b="0" dirty="0">
              <a:solidFill>
                <a:srgbClr val="1D8A72"/>
              </a:solidFill>
              <a:latin typeface="+mj-lt"/>
            </a:rPr>
            <a:t>- Reuniones con comunidad</a:t>
          </a:r>
        </a:p>
      </dgm:t>
    </dgm:pt>
    <dgm:pt modelId="{8D7ED9EB-DBB0-4AEF-B2A3-4227535586C9}" type="parTrans" cxnId="{90214A99-E0B3-4447-B951-C6DF08514BA8}">
      <dgm:prSet/>
      <dgm:spPr/>
      <dgm:t>
        <a:bodyPr/>
        <a:lstStyle/>
        <a:p>
          <a:endParaRPr lang="es-CO"/>
        </a:p>
      </dgm:t>
    </dgm:pt>
    <dgm:pt modelId="{DBBE2A1E-8D69-4A60-A3A5-205E1E1875BB}" type="sibTrans" cxnId="{90214A99-E0B3-4447-B951-C6DF08514BA8}">
      <dgm:prSet/>
      <dgm:spPr/>
      <dgm:t>
        <a:bodyPr/>
        <a:lstStyle/>
        <a:p>
          <a:endParaRPr lang="es-CO"/>
        </a:p>
      </dgm:t>
    </dgm:pt>
    <dgm:pt modelId="{8C2F63D1-958E-4C1D-9ABD-5D74090C4B30}">
      <dgm:prSet custT="1"/>
      <dgm:spPr>
        <a:noFill/>
        <a:ln>
          <a:noFill/>
        </a:ln>
      </dgm:spPr>
      <dgm:t>
        <a:bodyPr/>
        <a:lstStyle/>
        <a:p>
          <a:pPr>
            <a:lnSpc>
              <a:spcPct val="90000"/>
            </a:lnSpc>
            <a:spcAft>
              <a:spcPct val="15000"/>
            </a:spcAft>
          </a:pPr>
          <a:endParaRPr lang="es-CO" sz="3600" b="0" u="none" dirty="0">
            <a:solidFill>
              <a:schemeClr val="accent6">
                <a:lumMod val="50000"/>
              </a:schemeClr>
            </a:solidFill>
            <a:latin typeface="+mj-lt"/>
          </a:endParaRPr>
        </a:p>
      </dgm:t>
    </dgm:pt>
    <dgm:pt modelId="{B6368BEE-198F-4928-8645-E986BD24BA43}" type="parTrans" cxnId="{C401EE1B-4819-4F29-9D41-84F08D771B40}">
      <dgm:prSet/>
      <dgm:spPr/>
      <dgm:t>
        <a:bodyPr/>
        <a:lstStyle/>
        <a:p>
          <a:endParaRPr lang="es-CO"/>
        </a:p>
      </dgm:t>
    </dgm:pt>
    <dgm:pt modelId="{297A2F2B-8066-4F79-ACBF-3D21758262B0}" type="sibTrans" cxnId="{C401EE1B-4819-4F29-9D41-84F08D771B40}">
      <dgm:prSet/>
      <dgm:spPr/>
      <dgm:t>
        <a:bodyPr/>
        <a:lstStyle/>
        <a:p>
          <a:endParaRPr lang="es-CO"/>
        </a:p>
      </dgm:t>
    </dgm:pt>
    <dgm:pt modelId="{03294182-1358-4BD5-8453-D534E4A71D6C}">
      <dgm:prSet custT="1"/>
      <dgm:spPr>
        <a:noFill/>
        <a:ln>
          <a:noFill/>
        </a:ln>
      </dgm:spPr>
      <dgm:t>
        <a:bodyPr/>
        <a:lstStyle/>
        <a:p>
          <a:pPr>
            <a:lnSpc>
              <a:spcPct val="90000"/>
            </a:lnSpc>
            <a:spcAft>
              <a:spcPct val="15000"/>
            </a:spcAft>
          </a:pPr>
          <a:endParaRPr lang="es-CO" sz="3600" b="0" u="none" dirty="0">
            <a:solidFill>
              <a:schemeClr val="accent6">
                <a:lumMod val="50000"/>
              </a:schemeClr>
            </a:solidFill>
            <a:latin typeface="+mj-lt"/>
          </a:endParaRPr>
        </a:p>
      </dgm:t>
    </dgm:pt>
    <dgm:pt modelId="{DC36A55C-98C9-4B0E-810B-A7CFBFA05A8D}" type="parTrans" cxnId="{C3AE3479-D1F8-4DEB-ACA4-5640005A0BD3}">
      <dgm:prSet/>
      <dgm:spPr/>
      <dgm:t>
        <a:bodyPr/>
        <a:lstStyle/>
        <a:p>
          <a:endParaRPr lang="es-CO"/>
        </a:p>
      </dgm:t>
    </dgm:pt>
    <dgm:pt modelId="{194C784B-A659-406C-8E3D-9CD5B0508240}" type="sibTrans" cxnId="{C3AE3479-D1F8-4DEB-ACA4-5640005A0BD3}">
      <dgm:prSet/>
      <dgm:spPr/>
      <dgm:t>
        <a:bodyPr/>
        <a:lstStyle/>
        <a:p>
          <a:endParaRPr lang="es-CO"/>
        </a:p>
      </dgm:t>
    </dgm:pt>
    <dgm:pt modelId="{83614C06-0355-441B-9228-542F0EE378BB}">
      <dgm:prSet custT="1"/>
      <dgm:spPr>
        <a:noFill/>
        <a:ln>
          <a:noFill/>
        </a:ln>
      </dgm:spPr>
      <dgm:t>
        <a:bodyPr/>
        <a:lstStyle/>
        <a:p>
          <a:pPr>
            <a:lnSpc>
              <a:spcPct val="90000"/>
            </a:lnSpc>
            <a:spcAft>
              <a:spcPct val="15000"/>
            </a:spcAft>
          </a:pPr>
          <a:endParaRPr lang="es-CO" sz="3600" b="0" u="none" dirty="0">
            <a:solidFill>
              <a:schemeClr val="accent6">
                <a:lumMod val="50000"/>
              </a:schemeClr>
            </a:solidFill>
            <a:latin typeface="+mj-lt"/>
          </a:endParaRPr>
        </a:p>
      </dgm:t>
    </dgm:pt>
    <dgm:pt modelId="{9A0E7EF8-8D17-4587-9AEC-DDD691F23ED3}" type="parTrans" cxnId="{713CC362-CEB6-4E8A-8CDE-055DEE0F52F8}">
      <dgm:prSet/>
      <dgm:spPr/>
      <dgm:t>
        <a:bodyPr/>
        <a:lstStyle/>
        <a:p>
          <a:endParaRPr lang="es-CO"/>
        </a:p>
      </dgm:t>
    </dgm:pt>
    <dgm:pt modelId="{55A4DA78-A8D5-420C-857F-F000F99B46A6}" type="sibTrans" cxnId="{713CC362-CEB6-4E8A-8CDE-055DEE0F52F8}">
      <dgm:prSet/>
      <dgm:spPr/>
      <dgm:t>
        <a:bodyPr/>
        <a:lstStyle/>
        <a:p>
          <a:endParaRPr lang="es-CO"/>
        </a:p>
      </dgm:t>
    </dgm:pt>
    <dgm:pt modelId="{DF9F3375-F84B-4353-BFFB-EE3BF87A68C1}" type="pres">
      <dgm:prSet presAssocID="{FC8831C8-8C28-405F-8F53-E68A255AA417}" presName="Name0" presStyleCnt="0">
        <dgm:presLayoutVars>
          <dgm:chMax val="7"/>
          <dgm:chPref val="7"/>
          <dgm:dir/>
        </dgm:presLayoutVars>
      </dgm:prSet>
      <dgm:spPr/>
    </dgm:pt>
    <dgm:pt modelId="{ABFD56FA-1F73-4027-9C4F-4C597420C8DD}" type="pres">
      <dgm:prSet presAssocID="{FC8831C8-8C28-405F-8F53-E68A255AA417}" presName="Name1" presStyleCnt="0"/>
      <dgm:spPr/>
    </dgm:pt>
    <dgm:pt modelId="{C742D4F0-C7A6-4576-953C-0959D3A8D036}" type="pres">
      <dgm:prSet presAssocID="{FC8831C8-8C28-405F-8F53-E68A255AA417}" presName="cycle" presStyleCnt="0"/>
      <dgm:spPr/>
    </dgm:pt>
    <dgm:pt modelId="{4BB3D059-A4C5-44DE-A864-64834CCA3D5E}" type="pres">
      <dgm:prSet presAssocID="{FC8831C8-8C28-405F-8F53-E68A255AA417}" presName="srcNode" presStyleLbl="node1" presStyleIdx="0" presStyleCnt="3"/>
      <dgm:spPr/>
    </dgm:pt>
    <dgm:pt modelId="{87C10B0E-CD78-422E-917B-73E4072534F0}" type="pres">
      <dgm:prSet presAssocID="{FC8831C8-8C28-405F-8F53-E68A255AA417}" presName="conn" presStyleLbl="parChTrans1D2" presStyleIdx="0" presStyleCnt="1"/>
      <dgm:spPr/>
    </dgm:pt>
    <dgm:pt modelId="{F91A9DE4-8D23-4D63-83FC-D2772353AEAE}" type="pres">
      <dgm:prSet presAssocID="{FC8831C8-8C28-405F-8F53-E68A255AA417}" presName="extraNode" presStyleLbl="node1" presStyleIdx="0" presStyleCnt="3"/>
      <dgm:spPr/>
    </dgm:pt>
    <dgm:pt modelId="{02344210-F83C-4279-8740-877E5133745B}" type="pres">
      <dgm:prSet presAssocID="{FC8831C8-8C28-405F-8F53-E68A255AA417}" presName="dstNode" presStyleLbl="node1" presStyleIdx="0" presStyleCnt="3"/>
      <dgm:spPr/>
    </dgm:pt>
    <dgm:pt modelId="{6808545A-ED59-4B59-B0EF-C3F02A1A6118}" type="pres">
      <dgm:prSet presAssocID="{C8DA7A20-7817-46AB-B00F-EBA9505DEBD9}" presName="text_1" presStyleLbl="node1" presStyleIdx="0" presStyleCnt="3" custScaleX="81703" custScaleY="122246" custLinFactNeighborX="1397" custLinFactNeighborY="-22349">
        <dgm:presLayoutVars>
          <dgm:bulletEnabled val="1"/>
        </dgm:presLayoutVars>
      </dgm:prSet>
      <dgm:spPr/>
    </dgm:pt>
    <dgm:pt modelId="{1E85A3DA-57BE-4EDF-90C4-6521A1C736F0}" type="pres">
      <dgm:prSet presAssocID="{C8DA7A20-7817-46AB-B00F-EBA9505DEBD9}" presName="accent_1" presStyleCnt="0"/>
      <dgm:spPr/>
    </dgm:pt>
    <dgm:pt modelId="{908CCC08-32BA-428D-BCDA-BB9FBDF37AC0}" type="pres">
      <dgm:prSet presAssocID="{C8DA7A20-7817-46AB-B00F-EBA9505DEBD9}" presName="accentRepeatNode" presStyleLbl="solidFgAcc1" presStyleIdx="0" presStyleCnt="3" custLinFactNeighborX="4211" custLinFactNeighborY="-20001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3BBD276B-9D0D-4C6A-A7EA-9C559F899281}" type="pres">
      <dgm:prSet presAssocID="{331880C7-0133-4A25-AB04-D1018728C9EF}" presName="text_2" presStyleLbl="node1" presStyleIdx="1" presStyleCnt="3" custScaleX="90629" custScaleY="144168" custLinFactNeighborX="6211" custLinFactNeighborY="-21603">
        <dgm:presLayoutVars>
          <dgm:bulletEnabled val="1"/>
        </dgm:presLayoutVars>
      </dgm:prSet>
      <dgm:spPr/>
    </dgm:pt>
    <dgm:pt modelId="{05D32192-911C-43C2-AD20-30A2F3F433D4}" type="pres">
      <dgm:prSet presAssocID="{331880C7-0133-4A25-AB04-D1018728C9EF}" presName="accent_2" presStyleCnt="0"/>
      <dgm:spPr/>
    </dgm:pt>
    <dgm:pt modelId="{C4A478E2-7213-4B01-98C0-958850E5FFD4}" type="pres">
      <dgm:prSet presAssocID="{331880C7-0133-4A25-AB04-D1018728C9EF}" presName="accentRepeatNode" presStyleLbl="solidFgAcc1" presStyleIdx="1" presStyleCnt="3" custScaleX="123230" custScaleY="102436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</dgm:pt>
    <dgm:pt modelId="{80F27F32-7196-4C85-BAE2-E71387DA81AB}" type="pres">
      <dgm:prSet presAssocID="{C4DD4C13-C8A9-4941-8648-36ACA4035114}" presName="text_3" presStyleLbl="node1" presStyleIdx="2" presStyleCnt="3" custScaleX="81802" custScaleY="166759" custLinFactNeighborX="1911" custLinFactNeighborY="2454">
        <dgm:presLayoutVars>
          <dgm:bulletEnabled val="1"/>
        </dgm:presLayoutVars>
      </dgm:prSet>
      <dgm:spPr/>
    </dgm:pt>
    <dgm:pt modelId="{28E0A743-6A58-4C9B-98CD-4B6D83A46CE1}" type="pres">
      <dgm:prSet presAssocID="{C4DD4C13-C8A9-4941-8648-36ACA4035114}" presName="accent_3" presStyleCnt="0"/>
      <dgm:spPr/>
    </dgm:pt>
    <dgm:pt modelId="{D71F4840-6616-453B-A67F-8AF213F23FE7}" type="pres">
      <dgm:prSet presAssocID="{C4DD4C13-C8A9-4941-8648-36ACA4035114}" presName="accentRepeatNode" presStyleLbl="solidFgAcc1" presStyleIdx="2" presStyleCnt="3"/>
      <dgm:spPr>
        <a:blipFill rotWithShape="0">
          <a:blip xmlns:r="http://schemas.openxmlformats.org/officeDocument/2006/relationships" r:embed="rId3"/>
          <a:stretch>
            <a:fillRect/>
          </a:stretch>
        </a:blipFill>
      </dgm:spPr>
    </dgm:pt>
  </dgm:ptLst>
  <dgm:cxnLst>
    <dgm:cxn modelId="{0A7B1910-5965-4ECE-A90F-A76B19FF5114}" type="presOf" srcId="{03294182-1358-4BD5-8453-D534E4A71D6C}" destId="{3BBD276B-9D0D-4C6A-A7EA-9C559F899281}" srcOrd="0" destOrd="2" presId="urn:microsoft.com/office/officeart/2008/layout/VerticalCurvedList"/>
    <dgm:cxn modelId="{A7838512-4220-45AC-9427-5CB6ED518FE7}" type="presOf" srcId="{8C2F63D1-958E-4C1D-9ABD-5D74090C4B30}" destId="{3BBD276B-9D0D-4C6A-A7EA-9C559F899281}" srcOrd="0" destOrd="1" presId="urn:microsoft.com/office/officeart/2008/layout/VerticalCurvedList"/>
    <dgm:cxn modelId="{C401EE1B-4819-4F29-9D41-84F08D771B40}" srcId="{331880C7-0133-4A25-AB04-D1018728C9EF}" destId="{8C2F63D1-958E-4C1D-9ABD-5D74090C4B30}" srcOrd="0" destOrd="0" parTransId="{B6368BEE-198F-4928-8645-E986BD24BA43}" sibTransId="{297A2F2B-8066-4F79-ACBF-3D21758262B0}"/>
    <dgm:cxn modelId="{3B7AA428-31A6-47FB-95A4-55CC58678782}" srcId="{FC8831C8-8C28-405F-8F53-E68A255AA417}" destId="{331880C7-0133-4A25-AB04-D1018728C9EF}" srcOrd="1" destOrd="0" parTransId="{3CD03FE9-E597-45A4-ADA8-CE47F679D29D}" sibTransId="{4AF9A5E8-35C2-400F-A61C-C7AAE7E9BB1E}"/>
    <dgm:cxn modelId="{713CC362-CEB6-4E8A-8CDE-055DEE0F52F8}" srcId="{331880C7-0133-4A25-AB04-D1018728C9EF}" destId="{83614C06-0355-441B-9228-542F0EE378BB}" srcOrd="2" destOrd="0" parTransId="{9A0E7EF8-8D17-4587-9AEC-DDD691F23ED3}" sibTransId="{55A4DA78-A8D5-420C-857F-F000F99B46A6}"/>
    <dgm:cxn modelId="{0FFE8049-CBC4-4D8D-8DD9-DBA40D50A383}" srcId="{FC8831C8-8C28-405F-8F53-E68A255AA417}" destId="{C8DA7A20-7817-46AB-B00F-EBA9505DEBD9}" srcOrd="0" destOrd="0" parTransId="{B2727B84-19D5-4530-A236-A750D0445A9C}" sibTransId="{7C1937D2-744F-4FAE-BC84-D9491D498486}"/>
    <dgm:cxn modelId="{14EABB49-A7F8-4F75-BCE8-879CECE05FE7}" type="presOf" srcId="{C8DA7A20-7817-46AB-B00F-EBA9505DEBD9}" destId="{6808545A-ED59-4B59-B0EF-C3F02A1A6118}" srcOrd="0" destOrd="0" presId="urn:microsoft.com/office/officeart/2008/layout/VerticalCurvedList"/>
    <dgm:cxn modelId="{C3AE3479-D1F8-4DEB-ACA4-5640005A0BD3}" srcId="{331880C7-0133-4A25-AB04-D1018728C9EF}" destId="{03294182-1358-4BD5-8453-D534E4A71D6C}" srcOrd="1" destOrd="0" parTransId="{DC36A55C-98C9-4B0E-810B-A7CFBFA05A8D}" sibTransId="{194C784B-A659-406C-8E3D-9CD5B0508240}"/>
    <dgm:cxn modelId="{90214A99-E0B3-4447-B951-C6DF08514BA8}" srcId="{FC8831C8-8C28-405F-8F53-E68A255AA417}" destId="{C4DD4C13-C8A9-4941-8648-36ACA4035114}" srcOrd="2" destOrd="0" parTransId="{8D7ED9EB-DBB0-4AEF-B2A3-4227535586C9}" sibTransId="{DBBE2A1E-8D69-4A60-A3A5-205E1E1875BB}"/>
    <dgm:cxn modelId="{B12B5B9E-9D67-44DA-BAE4-889C90D9AE22}" type="presOf" srcId="{83614C06-0355-441B-9228-542F0EE378BB}" destId="{3BBD276B-9D0D-4C6A-A7EA-9C559F899281}" srcOrd="0" destOrd="3" presId="urn:microsoft.com/office/officeart/2008/layout/VerticalCurvedList"/>
    <dgm:cxn modelId="{A011889F-231D-4D07-BBC5-60AF3E2915D4}" type="presOf" srcId="{331880C7-0133-4A25-AB04-D1018728C9EF}" destId="{3BBD276B-9D0D-4C6A-A7EA-9C559F899281}" srcOrd="0" destOrd="0" presId="urn:microsoft.com/office/officeart/2008/layout/VerticalCurvedList"/>
    <dgm:cxn modelId="{8E8BF9A2-1925-4EBF-A439-F6375841BB6C}" type="presOf" srcId="{C4DD4C13-C8A9-4941-8648-36ACA4035114}" destId="{80F27F32-7196-4C85-BAE2-E71387DA81AB}" srcOrd="0" destOrd="0" presId="urn:microsoft.com/office/officeart/2008/layout/VerticalCurvedList"/>
    <dgm:cxn modelId="{65D5B0CF-1724-4278-AD27-8AB370DC829F}" type="presOf" srcId="{FC8831C8-8C28-405F-8F53-E68A255AA417}" destId="{DF9F3375-F84B-4353-BFFB-EE3BF87A68C1}" srcOrd="0" destOrd="0" presId="urn:microsoft.com/office/officeart/2008/layout/VerticalCurvedList"/>
    <dgm:cxn modelId="{891EB5F4-5139-415E-B702-B26E6880C172}" type="presOf" srcId="{7C1937D2-744F-4FAE-BC84-D9491D498486}" destId="{87C10B0E-CD78-422E-917B-73E4072534F0}" srcOrd="0" destOrd="0" presId="urn:microsoft.com/office/officeart/2008/layout/VerticalCurvedList"/>
    <dgm:cxn modelId="{1EC0163D-6E5E-4FC0-9BD1-B1178330A2F2}" type="presParOf" srcId="{DF9F3375-F84B-4353-BFFB-EE3BF87A68C1}" destId="{ABFD56FA-1F73-4027-9C4F-4C597420C8DD}" srcOrd="0" destOrd="0" presId="urn:microsoft.com/office/officeart/2008/layout/VerticalCurvedList"/>
    <dgm:cxn modelId="{D7E2288C-5276-4E17-AC02-CF1236EB0B8B}" type="presParOf" srcId="{ABFD56FA-1F73-4027-9C4F-4C597420C8DD}" destId="{C742D4F0-C7A6-4576-953C-0959D3A8D036}" srcOrd="0" destOrd="0" presId="urn:microsoft.com/office/officeart/2008/layout/VerticalCurvedList"/>
    <dgm:cxn modelId="{F5E2EA03-3197-4E1F-A90C-331927D28BAB}" type="presParOf" srcId="{C742D4F0-C7A6-4576-953C-0959D3A8D036}" destId="{4BB3D059-A4C5-44DE-A864-64834CCA3D5E}" srcOrd="0" destOrd="0" presId="urn:microsoft.com/office/officeart/2008/layout/VerticalCurvedList"/>
    <dgm:cxn modelId="{6A20A7AA-A866-4066-890A-E76B6139BAB5}" type="presParOf" srcId="{C742D4F0-C7A6-4576-953C-0959D3A8D036}" destId="{87C10B0E-CD78-422E-917B-73E4072534F0}" srcOrd="1" destOrd="0" presId="urn:microsoft.com/office/officeart/2008/layout/VerticalCurvedList"/>
    <dgm:cxn modelId="{FE5626BA-73C6-4323-B6DA-1D6E6BD89ADB}" type="presParOf" srcId="{C742D4F0-C7A6-4576-953C-0959D3A8D036}" destId="{F91A9DE4-8D23-4D63-83FC-D2772353AEAE}" srcOrd="2" destOrd="0" presId="urn:microsoft.com/office/officeart/2008/layout/VerticalCurvedList"/>
    <dgm:cxn modelId="{FD305E65-0256-4CDB-A7E8-F7F766F34459}" type="presParOf" srcId="{C742D4F0-C7A6-4576-953C-0959D3A8D036}" destId="{02344210-F83C-4279-8740-877E5133745B}" srcOrd="3" destOrd="0" presId="urn:microsoft.com/office/officeart/2008/layout/VerticalCurvedList"/>
    <dgm:cxn modelId="{DDD7C3B1-4366-4F2A-A51C-513378D952DE}" type="presParOf" srcId="{ABFD56FA-1F73-4027-9C4F-4C597420C8DD}" destId="{6808545A-ED59-4B59-B0EF-C3F02A1A6118}" srcOrd="1" destOrd="0" presId="urn:microsoft.com/office/officeart/2008/layout/VerticalCurvedList"/>
    <dgm:cxn modelId="{ED1B2C69-13DF-403C-B752-FFCF97CEB660}" type="presParOf" srcId="{ABFD56FA-1F73-4027-9C4F-4C597420C8DD}" destId="{1E85A3DA-57BE-4EDF-90C4-6521A1C736F0}" srcOrd="2" destOrd="0" presId="urn:microsoft.com/office/officeart/2008/layout/VerticalCurvedList"/>
    <dgm:cxn modelId="{BAA8542D-7BBD-4AA2-A7C7-1F0A512C23EA}" type="presParOf" srcId="{1E85A3DA-57BE-4EDF-90C4-6521A1C736F0}" destId="{908CCC08-32BA-428D-BCDA-BB9FBDF37AC0}" srcOrd="0" destOrd="0" presId="urn:microsoft.com/office/officeart/2008/layout/VerticalCurvedList"/>
    <dgm:cxn modelId="{A69FE46D-8849-4854-ABAA-C24A5CD1A218}" type="presParOf" srcId="{ABFD56FA-1F73-4027-9C4F-4C597420C8DD}" destId="{3BBD276B-9D0D-4C6A-A7EA-9C559F899281}" srcOrd="3" destOrd="0" presId="urn:microsoft.com/office/officeart/2008/layout/VerticalCurvedList"/>
    <dgm:cxn modelId="{7F71F94D-F26D-4DD2-A0E0-67DA2405EDA1}" type="presParOf" srcId="{ABFD56FA-1F73-4027-9C4F-4C597420C8DD}" destId="{05D32192-911C-43C2-AD20-30A2F3F433D4}" srcOrd="4" destOrd="0" presId="urn:microsoft.com/office/officeart/2008/layout/VerticalCurvedList"/>
    <dgm:cxn modelId="{96380416-0809-4BAD-BA88-76AE5838F9B6}" type="presParOf" srcId="{05D32192-911C-43C2-AD20-30A2F3F433D4}" destId="{C4A478E2-7213-4B01-98C0-958850E5FFD4}" srcOrd="0" destOrd="0" presId="urn:microsoft.com/office/officeart/2008/layout/VerticalCurvedList"/>
    <dgm:cxn modelId="{C298DA92-E3AD-4C0C-80D6-28FCD4874B07}" type="presParOf" srcId="{ABFD56FA-1F73-4027-9C4F-4C597420C8DD}" destId="{80F27F32-7196-4C85-BAE2-E71387DA81AB}" srcOrd="5" destOrd="0" presId="urn:microsoft.com/office/officeart/2008/layout/VerticalCurvedList"/>
    <dgm:cxn modelId="{4A9269C3-2F53-4632-8865-ACAFBCD5E01D}" type="presParOf" srcId="{ABFD56FA-1F73-4027-9C4F-4C597420C8DD}" destId="{28E0A743-6A58-4C9B-98CD-4B6D83A46CE1}" srcOrd="6" destOrd="0" presId="urn:microsoft.com/office/officeart/2008/layout/VerticalCurvedList"/>
    <dgm:cxn modelId="{56100F70-1284-48E5-9D65-69721B12AE67}" type="presParOf" srcId="{28E0A743-6A58-4C9B-98CD-4B6D83A46CE1}" destId="{D71F4840-6616-453B-A67F-8AF213F23FE7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7C10B0E-CD78-422E-917B-73E4072534F0}">
      <dsp:nvSpPr>
        <dsp:cNvPr id="0" name=""/>
        <dsp:cNvSpPr/>
      </dsp:nvSpPr>
      <dsp:spPr>
        <a:xfrm>
          <a:off x="-11779428" y="-1855757"/>
          <a:ext cx="14469408" cy="14469408"/>
        </a:xfrm>
        <a:prstGeom prst="blockArc">
          <a:avLst>
            <a:gd name="adj1" fmla="val 18900000"/>
            <a:gd name="adj2" fmla="val 2700000"/>
            <a:gd name="adj3" fmla="val 149"/>
          </a:avLst>
        </a:pr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808545A-ED59-4B59-B0EF-C3F02A1A6118}">
      <dsp:nvSpPr>
        <dsp:cNvPr id="0" name=""/>
        <dsp:cNvSpPr/>
      </dsp:nvSpPr>
      <dsp:spPr>
        <a:xfrm>
          <a:off x="3643105" y="355612"/>
          <a:ext cx="13745162" cy="2630218"/>
        </a:xfrm>
        <a:prstGeom prst="rect">
          <a:avLst/>
        </a:prstGeom>
        <a:noFill/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707816" tIns="91440" rIns="91440" bIns="91440" numCol="1" spcCol="1270" anchor="ctr" anchorCtr="0">
          <a:noAutofit/>
        </a:bodyPr>
        <a:lstStyle/>
        <a:p>
          <a:pPr marL="0" lvl="0" indent="0" algn="l" defTabSz="160020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es-CO" sz="3600" b="1" u="sng" kern="1200" dirty="0">
              <a:solidFill>
                <a:srgbClr val="1D8A72"/>
              </a:solidFill>
              <a:latin typeface="+mj-lt"/>
            </a:rPr>
            <a:t>Canal Telefónico</a:t>
          </a:r>
        </a:p>
        <a:p>
          <a:pPr marL="0" lvl="0" indent="0" algn="l" defTabSz="160020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es-CO" sz="3600" b="0" kern="1200" dirty="0">
              <a:solidFill>
                <a:srgbClr val="1D8A72"/>
              </a:solidFill>
              <a:latin typeface="+mj-lt"/>
            </a:rPr>
            <a:t> -  PBX: 3387555-7412214 Cel.:(+57 1) 3505606983; (+57 1)      </a:t>
          </a:r>
        </a:p>
        <a:p>
          <a:pPr marL="0" lvl="0" indent="0" algn="l" defTabSz="160020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es-CO" sz="3600" b="0" kern="1200" dirty="0">
              <a:solidFill>
                <a:srgbClr val="1D8A72"/>
              </a:solidFill>
              <a:latin typeface="+mj-lt"/>
            </a:rPr>
            <a:t>   3505606903; (+57 1) 3505512622; (+57 1) 3505606890</a:t>
          </a:r>
        </a:p>
        <a:p>
          <a:pPr marL="0" lvl="0" indent="0" algn="l" defTabSz="160020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es-CO" sz="3600" b="0" kern="1200" dirty="0">
              <a:solidFill>
                <a:srgbClr val="1D8A72"/>
              </a:solidFill>
              <a:latin typeface="+mj-lt"/>
            </a:rPr>
            <a:t>-  Línea 01 8000910312</a:t>
          </a:r>
        </a:p>
        <a:p>
          <a:pPr marL="0" lvl="0" indent="0" algn="l" defTabSz="160020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es-CO" sz="3600" b="0" kern="1200" dirty="0">
              <a:solidFill>
                <a:srgbClr val="1D8A72"/>
              </a:solidFill>
              <a:latin typeface="+mj-lt"/>
            </a:rPr>
            <a:t>-  Línea 195 – Guía de trámites y Servicios</a:t>
          </a:r>
        </a:p>
      </dsp:txBody>
      <dsp:txXfrm>
        <a:off x="3643105" y="355612"/>
        <a:ext cx="13745162" cy="2630218"/>
      </dsp:txXfrm>
    </dsp:sp>
    <dsp:sp modelId="{908CCC08-32BA-428D-BCDA-BB9FBDF37AC0}">
      <dsp:nvSpPr>
        <dsp:cNvPr id="0" name=""/>
        <dsp:cNvSpPr/>
      </dsp:nvSpPr>
      <dsp:spPr>
        <a:xfrm>
          <a:off x="637518" y="268920"/>
          <a:ext cx="2689473" cy="2689473"/>
        </a:xfrm>
        <a:prstGeom prst="ellips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6350" cap="flat" cmpd="sng" algn="ctr">
          <a:solidFill>
            <a:schemeClr val="dk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/>
      </dsp:style>
    </dsp:sp>
    <dsp:sp modelId="{3BBD276B-9D0D-4C6A-A7EA-9C559F899281}">
      <dsp:nvSpPr>
        <dsp:cNvPr id="0" name=""/>
        <dsp:cNvSpPr/>
      </dsp:nvSpPr>
      <dsp:spPr>
        <a:xfrm>
          <a:off x="3926976" y="3363197"/>
          <a:ext cx="14538004" cy="3101887"/>
        </a:xfrm>
        <a:prstGeom prst="rect">
          <a:avLst/>
        </a:prstGeom>
        <a:noFill/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707816" tIns="91440" rIns="91440" bIns="91440" numCol="1" spcCol="1270" anchor="t" anchorCtr="0">
          <a:noAutofit/>
        </a:bodyPr>
        <a:lstStyle/>
        <a:p>
          <a:pPr marL="0" lvl="0" indent="0" algn="l" defTabSz="160020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es-CO" sz="3600" b="1" u="sng" kern="1200" dirty="0">
              <a:solidFill>
                <a:srgbClr val="1D8A72"/>
              </a:solidFill>
              <a:latin typeface="+mj-lt"/>
            </a:rPr>
            <a:t>Canal Virtual</a:t>
          </a:r>
        </a:p>
        <a:p>
          <a:pPr marL="0" lvl="0" indent="0" algn="l" defTabSz="160020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es-CO" sz="3600" b="0" u="none" kern="1200" dirty="0">
              <a:solidFill>
                <a:srgbClr val="1D8A72"/>
              </a:solidFill>
              <a:latin typeface="+mj-lt"/>
            </a:rPr>
            <a:t>* Chat IDU</a:t>
          </a:r>
        </a:p>
        <a:p>
          <a:pPr marL="0" lvl="0" indent="0" algn="l" defTabSz="160020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es-CO" sz="3600" b="0" u="none" kern="1200" dirty="0">
              <a:solidFill>
                <a:srgbClr val="1D8A72"/>
              </a:solidFill>
              <a:latin typeface="+mj-lt"/>
            </a:rPr>
            <a:t>* Formulario Web</a:t>
          </a:r>
        </a:p>
        <a:p>
          <a:pPr marL="0" lvl="0" indent="0" algn="l" defTabSz="160020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es-ES" sz="3600" b="0" u="none" kern="1200" dirty="0">
              <a:solidFill>
                <a:srgbClr val="1D8A72"/>
              </a:solidFill>
              <a:latin typeface="+mj-lt"/>
            </a:rPr>
            <a:t>* Bogotá Te Escucha (</a:t>
          </a:r>
          <a:r>
            <a:rPr lang="es-CO" sz="2800" b="0" u="none" kern="1200" dirty="0">
              <a:solidFill>
                <a:srgbClr val="1D8A72"/>
              </a:solidFill>
              <a:latin typeface="+mj-lt"/>
            </a:rPr>
            <a:t>Sistema Distrital para la Gestión de Peticiones Ciudadanas</a:t>
          </a:r>
          <a:r>
            <a:rPr lang="es-ES" sz="3600" b="0" u="none" kern="1200" dirty="0">
              <a:solidFill>
                <a:srgbClr val="1D8A72"/>
              </a:solidFill>
              <a:latin typeface="+mj-lt"/>
            </a:rPr>
            <a:t>)</a:t>
          </a:r>
        </a:p>
        <a:p>
          <a:pPr marL="0" lvl="0" indent="0" algn="l" defTabSz="160020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es-CO" sz="3600" b="0" u="none" kern="1200" dirty="0">
              <a:solidFill>
                <a:srgbClr val="1D8A72"/>
              </a:solidFill>
              <a:latin typeface="+mj-lt"/>
            </a:rPr>
            <a:t>*</a:t>
          </a:r>
          <a:r>
            <a:rPr lang="es-CO" sz="3600" b="0" u="none" kern="1200" dirty="0">
              <a:solidFill>
                <a:schemeClr val="accent6">
                  <a:lumMod val="50000"/>
                </a:schemeClr>
              </a:solidFill>
              <a:latin typeface="+mj-lt"/>
            </a:rPr>
            <a:t> </a:t>
          </a:r>
          <a:r>
            <a:rPr lang="es-CO" sz="3600" b="0" u="sng" kern="1200" dirty="0">
              <a:solidFill>
                <a:srgbClr val="4941E7"/>
              </a:solidFill>
              <a:latin typeface="+mj-lt"/>
            </a:rPr>
            <a:t>atnciudadano@idu.gov.co</a:t>
          </a:r>
        </a:p>
        <a:p>
          <a:pPr marL="285750" lvl="1" indent="-285750" algn="l" defTabSz="1600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s-CO" sz="3600" b="0" u="none" kern="1200" dirty="0">
            <a:solidFill>
              <a:schemeClr val="accent6">
                <a:lumMod val="50000"/>
              </a:schemeClr>
            </a:solidFill>
            <a:latin typeface="+mj-lt"/>
          </a:endParaRPr>
        </a:p>
        <a:p>
          <a:pPr marL="285750" lvl="1" indent="-285750" algn="l" defTabSz="1600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s-CO" sz="3600" b="0" u="none" kern="1200" dirty="0">
            <a:solidFill>
              <a:schemeClr val="accent6">
                <a:lumMod val="50000"/>
              </a:schemeClr>
            </a:solidFill>
            <a:latin typeface="+mj-lt"/>
          </a:endParaRPr>
        </a:p>
        <a:p>
          <a:pPr marL="285750" lvl="1" indent="-285750" algn="l" defTabSz="1600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s-CO" sz="3600" b="0" u="none" kern="1200" dirty="0">
            <a:solidFill>
              <a:schemeClr val="accent6">
                <a:lumMod val="50000"/>
              </a:schemeClr>
            </a:solidFill>
            <a:latin typeface="+mj-lt"/>
          </a:endParaRPr>
        </a:p>
      </dsp:txBody>
      <dsp:txXfrm>
        <a:off x="3926976" y="3363197"/>
        <a:ext cx="14538004" cy="3101887"/>
      </dsp:txXfrm>
    </dsp:sp>
    <dsp:sp modelId="{C4A478E2-7213-4B01-98C0-958850E5FFD4}">
      <dsp:nvSpPr>
        <dsp:cNvPr id="0" name=""/>
        <dsp:cNvSpPr/>
      </dsp:nvSpPr>
      <dsp:spPr>
        <a:xfrm>
          <a:off x="993981" y="4001452"/>
          <a:ext cx="3314237" cy="2754988"/>
        </a:xfrm>
        <a:prstGeom prst="ellipse">
          <a:avLst/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 w="6350" cap="flat" cmpd="sng" algn="ctr">
          <a:solidFill>
            <a:schemeClr val="dk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/>
      </dsp:style>
    </dsp:sp>
    <dsp:sp modelId="{80F27F32-7196-4C85-BAE2-E71387DA81AB}">
      <dsp:nvSpPr>
        <dsp:cNvPr id="0" name=""/>
        <dsp:cNvSpPr/>
      </dsp:nvSpPr>
      <dsp:spPr>
        <a:xfrm>
          <a:off x="3721249" y="6865138"/>
          <a:ext cx="13761817" cy="3587950"/>
        </a:xfrm>
        <a:prstGeom prst="rect">
          <a:avLst/>
        </a:prstGeom>
        <a:noFill/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707816" tIns="91440" rIns="91440" bIns="91440" numCol="1" spcCol="1270" anchor="ctr" anchorCtr="0">
          <a:noAutofit/>
        </a:bodyPr>
        <a:lstStyle/>
        <a:p>
          <a:pPr marL="0" lvl="0" indent="0" algn="l" defTabSz="160020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es-CO" sz="3600" b="1" i="0" u="sng" kern="1200" dirty="0">
              <a:solidFill>
                <a:srgbClr val="1D8A72"/>
              </a:solidFill>
              <a:latin typeface="+mj-lt"/>
            </a:rPr>
            <a:t>Canales presencial y escrito</a:t>
          </a:r>
        </a:p>
        <a:p>
          <a:pPr marL="0" lvl="0" indent="0" algn="l" defTabSz="160020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es-CO" sz="3600" b="0" i="0" u="none" kern="1200" dirty="0">
              <a:solidFill>
                <a:srgbClr val="1D8A72"/>
              </a:solidFill>
              <a:latin typeface="+mj-lt"/>
            </a:rPr>
            <a:t>- Sede Principal: </a:t>
          </a:r>
          <a:r>
            <a:rPr lang="es-CO" sz="3600" b="0" i="0" kern="1200" dirty="0">
              <a:solidFill>
                <a:srgbClr val="1D8A72"/>
              </a:solidFill>
              <a:latin typeface="+mj-lt"/>
            </a:rPr>
            <a:t>Calle 22 No. 6-27 ventanillas 21 y 22 de lunes a    </a:t>
          </a:r>
        </a:p>
        <a:p>
          <a:pPr marL="0" lvl="0" indent="0" algn="l" defTabSz="160020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es-CO" sz="3600" b="0" i="0" kern="1200" dirty="0">
              <a:solidFill>
                <a:srgbClr val="1D8A72"/>
              </a:solidFill>
              <a:latin typeface="+mj-lt"/>
            </a:rPr>
            <a:t>   viernes de 7:00 a.m. a 4:30 p.m. en jornada continua.</a:t>
          </a:r>
        </a:p>
        <a:p>
          <a:pPr marL="0" lvl="0" indent="0" algn="l" defTabSz="160020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es-CO" sz="3600" b="0" kern="1200" dirty="0">
              <a:solidFill>
                <a:srgbClr val="1D8A72"/>
              </a:solidFill>
              <a:latin typeface="+mj-lt"/>
            </a:rPr>
            <a:t>- Gestión territorial</a:t>
          </a:r>
        </a:p>
        <a:p>
          <a:pPr marL="0" lvl="0" indent="0" algn="l" defTabSz="160020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es-CO" sz="3600" b="0" kern="1200" dirty="0">
              <a:solidFill>
                <a:srgbClr val="1D8A72"/>
              </a:solidFill>
              <a:latin typeface="+mj-lt"/>
            </a:rPr>
            <a:t>- Puntos IDU</a:t>
          </a:r>
        </a:p>
        <a:p>
          <a:pPr marL="0" lvl="0" indent="0" algn="l" defTabSz="160020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es-CO" sz="3600" b="0" kern="1200" dirty="0">
              <a:solidFill>
                <a:srgbClr val="1D8A72"/>
              </a:solidFill>
              <a:latin typeface="+mj-lt"/>
            </a:rPr>
            <a:t>- Reuniones con comunidad</a:t>
          </a:r>
        </a:p>
      </dsp:txBody>
      <dsp:txXfrm>
        <a:off x="3721249" y="6865138"/>
        <a:ext cx="13761817" cy="3587950"/>
      </dsp:txXfrm>
    </dsp:sp>
    <dsp:sp modelId="{D71F4840-6616-453B-A67F-8AF213F23FE7}">
      <dsp:nvSpPr>
        <dsp:cNvPr id="0" name=""/>
        <dsp:cNvSpPr/>
      </dsp:nvSpPr>
      <dsp:spPr>
        <a:xfrm>
          <a:off x="524264" y="7261577"/>
          <a:ext cx="2689473" cy="2689473"/>
        </a:xfrm>
        <a:prstGeom prst="ellipse">
          <a:avLst/>
        </a:prstGeom>
        <a:blipFill rotWithShape="0">
          <a:blip xmlns:r="http://schemas.openxmlformats.org/officeDocument/2006/relationships" r:embed="rId3"/>
          <a:stretch>
            <a:fillRect/>
          </a:stretch>
        </a:blipFill>
        <a:ln w="6350" cap="flat" cmpd="sng" algn="ctr">
          <a:solidFill>
            <a:schemeClr val="dk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>
            <a:extLst>
              <a:ext uri="{FF2B5EF4-FFF2-40B4-BE49-F238E27FC236}">
                <a16:creationId xmlns:a16="http://schemas.microsoft.com/office/drawing/2014/main" id="{C66DB279-3E44-7843-8AED-95899E671EAD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CO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87056A59-68A3-484B-B4F0-B11472DBE812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CED4A96-E8BA-0B4F-858E-BA07104D512F}" type="datetimeFigureOut">
              <a:rPr lang="es-CO" smtClean="0"/>
              <a:t>24/06/2021</a:t>
            </a:fld>
            <a:endParaRPr lang="es-CO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05688362-43A2-6849-BC96-967C3A125634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CO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DC985A24-660A-1D48-AAAD-6CE5EE991715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60A2C58-84C5-B941-9377-D24BF9893056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411046017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CO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89A9385-9A8C-46C8-8DC9-C05356B4D231}" type="datetimeFigureOut">
              <a:rPr lang="es-CO" smtClean="0"/>
              <a:t>24/06/2021</a:t>
            </a:fld>
            <a:endParaRPr lang="es-CO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CO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CO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2C3E6AB-ED99-4F29-B627-20EF04452FEA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07131187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s-CO" b="1" dirty="0">
              <a:solidFill>
                <a:srgbClr val="FF0000"/>
              </a:solidFill>
            </a:endParaRP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C3E6AB-ED99-4F29-B627-20EF04452FEA}" type="slidenum">
              <a:rPr lang="es-CO" smtClean="0"/>
              <a:t>1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69389145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s-CO" b="1" dirty="0">
              <a:solidFill>
                <a:srgbClr val="FF0000"/>
              </a:solidFill>
            </a:endParaRP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C3E6AB-ED99-4F29-B627-20EF04452FEA}" type="slidenum">
              <a:rPr lang="es-CO" smtClean="0"/>
              <a:t>2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09704328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 b="1" dirty="0">
              <a:solidFill>
                <a:srgbClr val="FF0000"/>
              </a:solidFill>
            </a:endParaRP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C3E6AB-ED99-4F29-B627-20EF04452FEA}" type="slidenum">
              <a:rPr lang="es-CO" smtClean="0"/>
              <a:t>3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45877247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 b="1" dirty="0">
              <a:solidFill>
                <a:srgbClr val="FF0000"/>
              </a:solidFill>
            </a:endParaRP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C3E6AB-ED99-4F29-B627-20EF04452FEA}" type="slidenum">
              <a:rPr lang="es-CO" smtClean="0"/>
              <a:t>4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15382805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 b="1" dirty="0">
              <a:solidFill>
                <a:srgbClr val="FF0000"/>
              </a:solidFill>
            </a:endParaRP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C3E6AB-ED99-4F29-B627-20EF04452FEA}" type="slidenum">
              <a:rPr lang="es-CO" smtClean="0"/>
              <a:t>5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8193328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s-CO" b="1" dirty="0">
              <a:solidFill>
                <a:srgbClr val="FF0000"/>
              </a:solidFill>
            </a:endParaRP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C3E6AB-ED99-4F29-B627-20EF04452FEA}" type="slidenum">
              <a:rPr lang="es-CO" smtClean="0"/>
              <a:t>8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32462567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2:notes"/>
          <p:cNvSpPr txBox="1">
            <a:spLocks noGrp="1"/>
          </p:cNvSpPr>
          <p:nvPr>
            <p:ph type="body" idx="1"/>
          </p:nvPr>
        </p:nvSpPr>
        <p:spPr>
          <a:xfrm>
            <a:off x="605118" y="4000500"/>
            <a:ext cx="4840941" cy="3273136"/>
          </a:xfrm>
          <a:prstGeom prst="rect">
            <a:avLst/>
          </a:prstGeom>
        </p:spPr>
        <p:txBody>
          <a:bodyPr spcFirstLastPara="1" wrap="square" lIns="82045" tIns="41011" rIns="82045" bIns="41011" anchor="t" anchorCtr="0">
            <a:noAutofit/>
          </a:bodyPr>
          <a:lstStyle/>
          <a:p>
            <a:endParaRPr/>
          </a:p>
        </p:txBody>
      </p:sp>
      <p:sp>
        <p:nvSpPr>
          <p:cNvPr id="60" name="Google Shape;60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533400" y="1039813"/>
            <a:ext cx="4984750" cy="2805112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49704450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s-CO" b="1" dirty="0">
              <a:solidFill>
                <a:srgbClr val="FF0000"/>
              </a:solidFill>
            </a:endParaRP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C3E6AB-ED99-4F29-B627-20EF04452FEA}" type="slidenum">
              <a:rPr lang="es-CO" smtClean="0"/>
              <a:t>10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96272489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emf"/><Relationship Id="rId3" Type="http://schemas.openxmlformats.org/officeDocument/2006/relationships/hyperlink" Target="https://twitter.com/idubogota?lang=en" TargetMode="External"/><Relationship Id="rId7" Type="http://schemas.openxmlformats.org/officeDocument/2006/relationships/hyperlink" Target="https://www.instagram.com/idubogota/" TargetMode="External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7.emf"/><Relationship Id="rId5" Type="http://schemas.openxmlformats.org/officeDocument/2006/relationships/hyperlink" Target="https://www.facebook.com/IduBogota/?hc_ref=ARTLewPK_EkEJARPM14PLwBhh0-orDSl0P21c53a-mzv6WLEpyO2Qr6Dh0SvKxlNpXk&amp;fref=nf&amp;__tn__=kC-R" TargetMode="External"/><Relationship Id="rId4" Type="http://schemas.openxmlformats.org/officeDocument/2006/relationships/image" Target="../media/image6.emf"/><Relationship Id="rId9" Type="http://schemas.openxmlformats.org/officeDocument/2006/relationships/hyperlink" Target="https://www.idu.gov.co/" TargetMode="Externa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emf"/><Relationship Id="rId3" Type="http://schemas.openxmlformats.org/officeDocument/2006/relationships/hyperlink" Target="https://twitter.com/idubogota?lang=en" TargetMode="External"/><Relationship Id="rId7" Type="http://schemas.openxmlformats.org/officeDocument/2006/relationships/hyperlink" Target="https://www.instagram.com/idubogota/" TargetMode="External"/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3.xml"/><Relationship Id="rId6" Type="http://schemas.openxmlformats.org/officeDocument/2006/relationships/image" Target="../media/image7.emf"/><Relationship Id="rId5" Type="http://schemas.openxmlformats.org/officeDocument/2006/relationships/hyperlink" Target="https://www.facebook.com/IduBogota/?hc_ref=ARTLewPK_EkEJARPM14PLwBhh0-orDSl0P21c53a-mzv6WLEpyO2Qr6Dh0SvKxlNpXk&amp;fref=nf&amp;__tn__=kC-R" TargetMode="External"/><Relationship Id="rId4" Type="http://schemas.openxmlformats.org/officeDocument/2006/relationships/image" Target="../media/image6.emf"/><Relationship Id="rId9" Type="http://schemas.openxmlformats.org/officeDocument/2006/relationships/hyperlink" Target="https://www.idu.gov.co/" TargetMode="Externa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Master" Target="../slideMasters/slideMaster4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Master" Target="../slideMasters/slideMaster4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Master" Target="../slideMasters/slideMaster4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Master" Target="../slideMasters/slideMaster4.xml"/></Relationships>
</file>

<file path=ppt/slideLayouts/_rels/slideLayout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emf"/><Relationship Id="rId3" Type="http://schemas.openxmlformats.org/officeDocument/2006/relationships/hyperlink" Target="https://twitter.com/idubogota?lang=en" TargetMode="External"/><Relationship Id="rId7" Type="http://schemas.openxmlformats.org/officeDocument/2006/relationships/hyperlink" Target="https://www.instagram.com/idubogota/" TargetMode="External"/><Relationship Id="rId2" Type="http://schemas.openxmlformats.org/officeDocument/2006/relationships/image" Target="../media/image23.png"/><Relationship Id="rId1" Type="http://schemas.openxmlformats.org/officeDocument/2006/relationships/slideMaster" Target="../slideMasters/slideMaster4.xml"/><Relationship Id="rId6" Type="http://schemas.openxmlformats.org/officeDocument/2006/relationships/image" Target="../media/image7.emf"/><Relationship Id="rId5" Type="http://schemas.openxmlformats.org/officeDocument/2006/relationships/hyperlink" Target="https://www.facebook.com/IduBogota/?hc_ref=ARTLewPK_EkEJARPM14PLwBhh0-orDSl0P21c53a-mzv6WLEpyO2Qr6Dh0SvKxlNpXk&amp;fref=nf&amp;__tn__=kC-R" TargetMode="External"/><Relationship Id="rId4" Type="http://schemas.openxmlformats.org/officeDocument/2006/relationships/image" Target="../media/image6.emf"/><Relationship Id="rId9" Type="http://schemas.openxmlformats.org/officeDocument/2006/relationships/hyperlink" Target="https://www.idu.gov.co/" TargetMode="Externa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emf"/><Relationship Id="rId3" Type="http://schemas.openxmlformats.org/officeDocument/2006/relationships/hyperlink" Target="https://twitter.com/idubogota?lang=en" TargetMode="External"/><Relationship Id="rId7" Type="http://schemas.openxmlformats.org/officeDocument/2006/relationships/hyperlink" Target="https://www.instagram.com/idubogota/" TargetMode="External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7.emf"/><Relationship Id="rId5" Type="http://schemas.openxmlformats.org/officeDocument/2006/relationships/hyperlink" Target="https://www.facebook.com/IduBogota/?hc_ref=ARTLewPK_EkEJARPM14PLwBhh0-orDSl0P21c53a-mzv6WLEpyO2Qr6Dh0SvKxlNpXk&amp;fref=nf&amp;__tn__=kC-R" TargetMode="External"/><Relationship Id="rId4" Type="http://schemas.openxmlformats.org/officeDocument/2006/relationships/image" Target="../media/image6.emf"/><Relationship Id="rId9" Type="http://schemas.openxmlformats.org/officeDocument/2006/relationships/hyperlink" Target="https://www.idu.gov.co/" TargetMode="Externa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n 7">
            <a:extLst>
              <a:ext uri="{FF2B5EF4-FFF2-40B4-BE49-F238E27FC236}">
                <a16:creationId xmlns:a16="http://schemas.microsoft.com/office/drawing/2014/main" id="{6D4DEFC8-1D92-0C42-93F0-269746E52F8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893"/>
            <a:ext cx="24382413" cy="13715107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title" hasCustomPrompt="1"/>
          </p:nvPr>
        </p:nvSpPr>
        <p:spPr>
          <a:xfrm>
            <a:off x="3180736" y="5266963"/>
            <a:ext cx="13986387" cy="2651125"/>
          </a:xfrm>
          <a:prstGeom prst="rect">
            <a:avLst/>
          </a:prstGeom>
        </p:spPr>
        <p:txBody>
          <a:bodyPr anchor="ctr"/>
          <a:lstStyle>
            <a:lvl1pPr>
              <a:defRPr sz="9600" b="1">
                <a:solidFill>
                  <a:srgbClr val="094456"/>
                </a:solidFill>
                <a:latin typeface="+mn-lt"/>
              </a:defRPr>
            </a:lvl1pPr>
          </a:lstStyle>
          <a:p>
            <a:r>
              <a:rPr lang="es-ES" dirty="0"/>
              <a:t>TÍTULO DE LA </a:t>
            </a:r>
            <a:br>
              <a:rPr lang="es-ES" dirty="0"/>
            </a:br>
            <a:r>
              <a:rPr lang="es-ES" dirty="0"/>
              <a:t>PRESENTACIÓN</a:t>
            </a:r>
            <a:endParaRPr lang="es-CO" dirty="0"/>
          </a:p>
        </p:txBody>
      </p:sp>
      <p:sp>
        <p:nvSpPr>
          <p:cNvPr id="6" name="Marcador de texto 5"/>
          <p:cNvSpPr>
            <a:spLocks noGrp="1"/>
          </p:cNvSpPr>
          <p:nvPr>
            <p:ph type="body" sz="quarter" idx="10" hasCustomPrompt="1"/>
          </p:nvPr>
        </p:nvSpPr>
        <p:spPr>
          <a:xfrm>
            <a:off x="3180736" y="8141928"/>
            <a:ext cx="13986387" cy="1533525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5400" b="1" baseline="0">
                <a:solidFill>
                  <a:srgbClr val="1D8A72"/>
                </a:solidFill>
                <a:latin typeface="+mj-lt"/>
              </a:defRPr>
            </a:lvl1pPr>
          </a:lstStyle>
          <a:p>
            <a:pPr lvl="0"/>
            <a:r>
              <a:rPr lang="es-ES" dirty="0"/>
              <a:t>Subtítulo si es necesario</a:t>
            </a:r>
          </a:p>
        </p:txBody>
      </p:sp>
    </p:spTree>
    <p:extLst>
      <p:ext uri="{BB962C8B-B14F-4D97-AF65-F5344CB8AC3E}">
        <p14:creationId xmlns:p14="http://schemas.microsoft.com/office/powerpoint/2010/main" val="24229852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n 9">
            <a:extLst>
              <a:ext uri="{FF2B5EF4-FFF2-40B4-BE49-F238E27FC236}">
                <a16:creationId xmlns:a16="http://schemas.microsoft.com/office/drawing/2014/main" id="{0CCFA3EB-3EE7-204D-B7BA-DD1C0873256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446"/>
            <a:ext cx="24382413" cy="137151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65373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n 7">
            <a:extLst>
              <a:ext uri="{FF2B5EF4-FFF2-40B4-BE49-F238E27FC236}">
                <a16:creationId xmlns:a16="http://schemas.microsoft.com/office/drawing/2014/main" id="{B0FD19BF-92FE-4B41-B45E-765593ED0D4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446"/>
            <a:ext cx="24382413" cy="137151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344596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n 8">
            <a:extLst>
              <a:ext uri="{FF2B5EF4-FFF2-40B4-BE49-F238E27FC236}">
                <a16:creationId xmlns:a16="http://schemas.microsoft.com/office/drawing/2014/main" id="{B7568558-3A0B-F441-982F-95E48058E02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446"/>
            <a:ext cx="24382413" cy="13715107"/>
          </a:xfrm>
          <a:prstGeom prst="rect">
            <a:avLst/>
          </a:prstGeom>
        </p:spPr>
      </p:pic>
      <p:sp>
        <p:nvSpPr>
          <p:cNvPr id="3" name="Título 1">
            <a:extLst>
              <a:ext uri="{FF2B5EF4-FFF2-40B4-BE49-F238E27FC236}">
                <a16:creationId xmlns:a16="http://schemas.microsoft.com/office/drawing/2014/main" id="{728EE3CE-BB0B-9E42-875D-DA858223667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885406" y="4491035"/>
            <a:ext cx="16611600" cy="2651125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ctr">
              <a:defRPr sz="9600" b="1" baseline="0">
                <a:solidFill>
                  <a:srgbClr val="780C53"/>
                </a:solidFill>
                <a:latin typeface="+mn-lt"/>
              </a:defRPr>
            </a:lvl1pPr>
          </a:lstStyle>
          <a:p>
            <a:r>
              <a:rPr lang="es-CO" dirty="0"/>
              <a:t>¡GRACIAS!</a:t>
            </a:r>
          </a:p>
        </p:txBody>
      </p:sp>
      <p:pic>
        <p:nvPicPr>
          <p:cNvPr id="4" name="Imagen 3">
            <a:hlinkClick r:id="rId3"/>
            <a:extLst>
              <a:ext uri="{FF2B5EF4-FFF2-40B4-BE49-F238E27FC236}">
                <a16:creationId xmlns:a16="http://schemas.microsoft.com/office/drawing/2014/main" id="{5BF52F7F-8FD3-9E48-8E12-F33F20ECACC6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0277162" y="8025676"/>
            <a:ext cx="864926" cy="880358"/>
          </a:xfrm>
          <a:prstGeom prst="rect">
            <a:avLst/>
          </a:prstGeom>
        </p:spPr>
      </p:pic>
      <p:pic>
        <p:nvPicPr>
          <p:cNvPr id="5" name="Imagen 4">
            <a:hlinkClick r:id="rId5"/>
            <a:extLst>
              <a:ext uri="{FF2B5EF4-FFF2-40B4-BE49-F238E27FC236}">
                <a16:creationId xmlns:a16="http://schemas.microsoft.com/office/drawing/2014/main" id="{774C4FBA-0374-DB4D-8537-E705F5F0D33D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11947430" y="8009169"/>
            <a:ext cx="864926" cy="880358"/>
          </a:xfrm>
          <a:prstGeom prst="rect">
            <a:avLst/>
          </a:prstGeom>
        </p:spPr>
      </p:pic>
      <p:pic>
        <p:nvPicPr>
          <p:cNvPr id="6" name="Imagen 5">
            <a:hlinkClick r:id="rId7"/>
            <a:extLst>
              <a:ext uri="{FF2B5EF4-FFF2-40B4-BE49-F238E27FC236}">
                <a16:creationId xmlns:a16="http://schemas.microsoft.com/office/drawing/2014/main" id="{C9A08118-330A-6E4F-AE6F-C92FE0891936}"/>
              </a:ext>
            </a:extLst>
          </p:cNvPr>
          <p:cNvPicPr>
            <a:picLocks noChangeAspect="1"/>
          </p:cNvPicPr>
          <p:nvPr userDrawn="1"/>
        </p:nvPicPr>
        <p:blipFill>
          <a:blip r:embed="rId8"/>
          <a:stretch>
            <a:fillRect/>
          </a:stretch>
        </p:blipFill>
        <p:spPr>
          <a:xfrm>
            <a:off x="13593639" y="8007178"/>
            <a:ext cx="864926" cy="880358"/>
          </a:xfrm>
          <a:prstGeom prst="rect">
            <a:avLst/>
          </a:prstGeom>
        </p:spPr>
      </p:pic>
      <p:sp>
        <p:nvSpPr>
          <p:cNvPr id="7" name="CuadroTexto 6">
            <a:extLst>
              <a:ext uri="{FF2B5EF4-FFF2-40B4-BE49-F238E27FC236}">
                <a16:creationId xmlns:a16="http://schemas.microsoft.com/office/drawing/2014/main" id="{9268397B-DD3D-5F47-9935-4D42B6E0E0B8}"/>
              </a:ext>
            </a:extLst>
          </p:cNvPr>
          <p:cNvSpPr txBox="1"/>
          <p:nvPr userDrawn="1"/>
        </p:nvSpPr>
        <p:spPr>
          <a:xfrm>
            <a:off x="11142088" y="6988898"/>
            <a:ext cx="248584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3200" b="1" dirty="0">
                <a:solidFill>
                  <a:srgbClr val="780C53"/>
                </a:solidFill>
              </a:rPr>
              <a:t>Síguenos en</a:t>
            </a:r>
            <a:r>
              <a:rPr lang="es-CO" b="1" dirty="0">
                <a:solidFill>
                  <a:srgbClr val="780C53"/>
                </a:solidFill>
              </a:rPr>
              <a:t>:  </a:t>
            </a:r>
          </a:p>
        </p:txBody>
      </p:sp>
      <p:sp>
        <p:nvSpPr>
          <p:cNvPr id="8" name="Rectángulo 7">
            <a:hlinkClick r:id="rId9"/>
            <a:extLst>
              <a:ext uri="{FF2B5EF4-FFF2-40B4-BE49-F238E27FC236}">
                <a16:creationId xmlns:a16="http://schemas.microsoft.com/office/drawing/2014/main" id="{18C744EA-3DCD-D44B-8B7A-3521C77B1576}"/>
              </a:ext>
            </a:extLst>
          </p:cNvPr>
          <p:cNvSpPr/>
          <p:nvPr userDrawn="1"/>
        </p:nvSpPr>
        <p:spPr>
          <a:xfrm>
            <a:off x="10278369" y="9240539"/>
            <a:ext cx="440195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CO" sz="4800" b="1" dirty="0">
                <a:solidFill>
                  <a:srgbClr val="BED100"/>
                </a:solidFill>
              </a:rPr>
              <a:t>www.idu.gov.co</a:t>
            </a:r>
          </a:p>
        </p:txBody>
      </p:sp>
    </p:spTree>
    <p:extLst>
      <p:ext uri="{BB962C8B-B14F-4D97-AF65-F5344CB8AC3E}">
        <p14:creationId xmlns:p14="http://schemas.microsoft.com/office/powerpoint/2010/main" val="149767536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n 7">
            <a:extLst>
              <a:ext uri="{FF2B5EF4-FFF2-40B4-BE49-F238E27FC236}">
                <a16:creationId xmlns:a16="http://schemas.microsoft.com/office/drawing/2014/main" id="{7ECD8176-9983-8844-8E79-F53B595C922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446"/>
            <a:ext cx="24382413" cy="137151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3619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seño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E49523FD-D4C1-F64C-85B2-0062F7E7DD3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446"/>
            <a:ext cx="24382413" cy="137151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886623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n 7">
            <a:extLst>
              <a:ext uri="{FF2B5EF4-FFF2-40B4-BE49-F238E27FC236}">
                <a16:creationId xmlns:a16="http://schemas.microsoft.com/office/drawing/2014/main" id="{C12874F4-2EFC-9A4D-9B3B-BF4E592E013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446"/>
            <a:ext cx="24382413" cy="137151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84941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n 8">
            <a:extLst>
              <a:ext uri="{FF2B5EF4-FFF2-40B4-BE49-F238E27FC236}">
                <a16:creationId xmlns:a16="http://schemas.microsoft.com/office/drawing/2014/main" id="{2ED3DEFC-DC5F-8247-A451-D74FD0E5533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446"/>
            <a:ext cx="24382413" cy="137151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099370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n 7">
            <a:extLst>
              <a:ext uri="{FF2B5EF4-FFF2-40B4-BE49-F238E27FC236}">
                <a16:creationId xmlns:a16="http://schemas.microsoft.com/office/drawing/2014/main" id="{99E7DF19-0946-214C-8F59-0FEE959AF89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446"/>
            <a:ext cx="24382413" cy="13715107"/>
          </a:xfrm>
          <a:prstGeom prst="rect">
            <a:avLst/>
          </a:prstGeom>
        </p:spPr>
      </p:pic>
      <p:sp>
        <p:nvSpPr>
          <p:cNvPr id="3" name="Título 1">
            <a:extLst>
              <a:ext uri="{FF2B5EF4-FFF2-40B4-BE49-F238E27FC236}">
                <a16:creationId xmlns:a16="http://schemas.microsoft.com/office/drawing/2014/main" id="{FC233A07-ADAD-4543-BA3E-317B9A5FF2A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885406" y="4491035"/>
            <a:ext cx="16611600" cy="2651125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ctr">
              <a:defRPr sz="9600" b="1" baseline="0">
                <a:solidFill>
                  <a:srgbClr val="094456"/>
                </a:solidFill>
                <a:latin typeface="+mn-lt"/>
              </a:defRPr>
            </a:lvl1pPr>
          </a:lstStyle>
          <a:p>
            <a:r>
              <a:rPr lang="es-CO" dirty="0"/>
              <a:t>¡GRACIAS!</a:t>
            </a:r>
          </a:p>
        </p:txBody>
      </p:sp>
      <p:pic>
        <p:nvPicPr>
          <p:cNvPr id="4" name="Imagen 3">
            <a:hlinkClick r:id="rId3"/>
            <a:extLst>
              <a:ext uri="{FF2B5EF4-FFF2-40B4-BE49-F238E27FC236}">
                <a16:creationId xmlns:a16="http://schemas.microsoft.com/office/drawing/2014/main" id="{61B59661-C487-EF42-ABAE-5422DA535D0E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0277162" y="8025676"/>
            <a:ext cx="864926" cy="880358"/>
          </a:xfrm>
          <a:prstGeom prst="rect">
            <a:avLst/>
          </a:prstGeom>
        </p:spPr>
      </p:pic>
      <p:pic>
        <p:nvPicPr>
          <p:cNvPr id="5" name="Imagen 4">
            <a:hlinkClick r:id="rId5"/>
            <a:extLst>
              <a:ext uri="{FF2B5EF4-FFF2-40B4-BE49-F238E27FC236}">
                <a16:creationId xmlns:a16="http://schemas.microsoft.com/office/drawing/2014/main" id="{359286D7-24C2-8D41-8DAE-A6C17FE8B43A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11947430" y="8009169"/>
            <a:ext cx="864926" cy="880358"/>
          </a:xfrm>
          <a:prstGeom prst="rect">
            <a:avLst/>
          </a:prstGeom>
        </p:spPr>
      </p:pic>
      <p:pic>
        <p:nvPicPr>
          <p:cNvPr id="6" name="Imagen 5">
            <a:hlinkClick r:id="rId7"/>
            <a:extLst>
              <a:ext uri="{FF2B5EF4-FFF2-40B4-BE49-F238E27FC236}">
                <a16:creationId xmlns:a16="http://schemas.microsoft.com/office/drawing/2014/main" id="{28BDFD46-D0D7-5542-9DDB-40EA5A541B3F}"/>
              </a:ext>
            </a:extLst>
          </p:cNvPr>
          <p:cNvPicPr>
            <a:picLocks noChangeAspect="1"/>
          </p:cNvPicPr>
          <p:nvPr userDrawn="1"/>
        </p:nvPicPr>
        <p:blipFill>
          <a:blip r:embed="rId8"/>
          <a:stretch>
            <a:fillRect/>
          </a:stretch>
        </p:blipFill>
        <p:spPr>
          <a:xfrm>
            <a:off x="13593639" y="8007178"/>
            <a:ext cx="864926" cy="880358"/>
          </a:xfrm>
          <a:prstGeom prst="rect">
            <a:avLst/>
          </a:prstGeom>
        </p:spPr>
      </p:pic>
      <p:sp>
        <p:nvSpPr>
          <p:cNvPr id="7" name="CuadroTexto 6">
            <a:extLst>
              <a:ext uri="{FF2B5EF4-FFF2-40B4-BE49-F238E27FC236}">
                <a16:creationId xmlns:a16="http://schemas.microsoft.com/office/drawing/2014/main" id="{EB314F59-6E86-224A-8A8D-41DA4B65AEFD}"/>
              </a:ext>
            </a:extLst>
          </p:cNvPr>
          <p:cNvSpPr txBox="1"/>
          <p:nvPr userDrawn="1"/>
        </p:nvSpPr>
        <p:spPr>
          <a:xfrm>
            <a:off x="11142088" y="6988898"/>
            <a:ext cx="248584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3200" b="1" dirty="0">
                <a:solidFill>
                  <a:srgbClr val="084356"/>
                </a:solidFill>
              </a:rPr>
              <a:t>Síguenos en</a:t>
            </a:r>
            <a:r>
              <a:rPr lang="es-CO" b="1" dirty="0">
                <a:solidFill>
                  <a:srgbClr val="084356"/>
                </a:solidFill>
              </a:rPr>
              <a:t>:  </a:t>
            </a:r>
          </a:p>
        </p:txBody>
      </p:sp>
      <p:sp>
        <p:nvSpPr>
          <p:cNvPr id="9" name="Rectángulo 8">
            <a:hlinkClick r:id="rId9"/>
            <a:extLst>
              <a:ext uri="{FF2B5EF4-FFF2-40B4-BE49-F238E27FC236}">
                <a16:creationId xmlns:a16="http://schemas.microsoft.com/office/drawing/2014/main" id="{2D03526A-C1F1-974F-9678-2DF9BE5FF518}"/>
              </a:ext>
            </a:extLst>
          </p:cNvPr>
          <p:cNvSpPr/>
          <p:nvPr userDrawn="1"/>
        </p:nvSpPr>
        <p:spPr>
          <a:xfrm>
            <a:off x="10278369" y="9240539"/>
            <a:ext cx="440195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CO" sz="4800" b="1" dirty="0">
                <a:solidFill>
                  <a:srgbClr val="BED100"/>
                </a:solidFill>
              </a:rPr>
              <a:t>www.idu.gov.co</a:t>
            </a:r>
          </a:p>
        </p:txBody>
      </p:sp>
    </p:spTree>
    <p:extLst>
      <p:ext uri="{BB962C8B-B14F-4D97-AF65-F5344CB8AC3E}">
        <p14:creationId xmlns:p14="http://schemas.microsoft.com/office/powerpoint/2010/main" val="300570173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n 8">
            <a:extLst>
              <a:ext uri="{FF2B5EF4-FFF2-40B4-BE49-F238E27FC236}">
                <a16:creationId xmlns:a16="http://schemas.microsoft.com/office/drawing/2014/main" id="{F90C795A-D096-7047-97BC-8D91C456965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446"/>
            <a:ext cx="24382413" cy="137151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296421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n 7">
            <a:extLst>
              <a:ext uri="{FF2B5EF4-FFF2-40B4-BE49-F238E27FC236}">
                <a16:creationId xmlns:a16="http://schemas.microsoft.com/office/drawing/2014/main" id="{BBCE7D89-CA98-E14E-8FE5-E654E8307E7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446"/>
            <a:ext cx="24382413" cy="137151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91451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n 7">
            <a:extLst>
              <a:ext uri="{FF2B5EF4-FFF2-40B4-BE49-F238E27FC236}">
                <a16:creationId xmlns:a16="http://schemas.microsoft.com/office/drawing/2014/main" id="{94251605-C9A8-DC4B-B0B6-01A72D56876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446"/>
            <a:ext cx="24382413" cy="13715107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title" hasCustomPrompt="1"/>
          </p:nvPr>
        </p:nvSpPr>
        <p:spPr>
          <a:xfrm>
            <a:off x="3885406" y="4907475"/>
            <a:ext cx="16611600" cy="2651125"/>
          </a:xfrm>
          <a:prstGeom prst="rect">
            <a:avLst/>
          </a:prstGeom>
        </p:spPr>
        <p:txBody>
          <a:bodyPr anchor="ctr"/>
          <a:lstStyle>
            <a:lvl1pPr algn="ctr">
              <a:defRPr sz="11500" b="1">
                <a:solidFill>
                  <a:srgbClr val="094456"/>
                </a:solidFill>
                <a:latin typeface="+mn-lt"/>
              </a:defRPr>
            </a:lvl1pPr>
          </a:lstStyle>
          <a:p>
            <a:r>
              <a:rPr lang="es-ES" dirty="0"/>
              <a:t>TÍTULO DEL TEMA</a:t>
            </a:r>
            <a:endParaRPr lang="es-CO" dirty="0"/>
          </a:p>
        </p:txBody>
      </p:sp>
      <p:sp>
        <p:nvSpPr>
          <p:cNvPr id="4" name="Marcador de texto 3"/>
          <p:cNvSpPr>
            <a:spLocks noGrp="1"/>
          </p:cNvSpPr>
          <p:nvPr>
            <p:ph type="body" sz="quarter" idx="10" hasCustomPrompt="1"/>
          </p:nvPr>
        </p:nvSpPr>
        <p:spPr>
          <a:xfrm>
            <a:off x="3885406" y="7576836"/>
            <a:ext cx="16611600" cy="1515597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>
              <a:buNone/>
              <a:defRPr sz="72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s-ES" dirty="0"/>
              <a:t>Subtítulo si es necesario</a:t>
            </a:r>
          </a:p>
        </p:txBody>
      </p:sp>
    </p:spTree>
    <p:extLst>
      <p:ext uri="{BB962C8B-B14F-4D97-AF65-F5344CB8AC3E}">
        <p14:creationId xmlns:p14="http://schemas.microsoft.com/office/powerpoint/2010/main" val="346988441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seño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>
            <a:extLst>
              <a:ext uri="{FF2B5EF4-FFF2-40B4-BE49-F238E27FC236}">
                <a16:creationId xmlns:a16="http://schemas.microsoft.com/office/drawing/2014/main" id="{5DB946FE-6DDB-FA43-B948-8419C6571C0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446"/>
            <a:ext cx="24382413" cy="137151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747633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n 7">
            <a:extLst>
              <a:ext uri="{FF2B5EF4-FFF2-40B4-BE49-F238E27FC236}">
                <a16:creationId xmlns:a16="http://schemas.microsoft.com/office/drawing/2014/main" id="{563C2947-2C0A-134A-B510-C93ACC1D63C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446"/>
            <a:ext cx="24382413" cy="137151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206004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n 7">
            <a:extLst>
              <a:ext uri="{FF2B5EF4-FFF2-40B4-BE49-F238E27FC236}">
                <a16:creationId xmlns:a16="http://schemas.microsoft.com/office/drawing/2014/main" id="{8E69DB5D-6FF2-D742-9C1D-A618D0E1925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446"/>
            <a:ext cx="24382413" cy="13715107"/>
          </a:xfrm>
          <a:prstGeom prst="rect">
            <a:avLst/>
          </a:prstGeom>
        </p:spPr>
      </p:pic>
      <p:sp>
        <p:nvSpPr>
          <p:cNvPr id="3" name="Título 1">
            <a:extLst>
              <a:ext uri="{FF2B5EF4-FFF2-40B4-BE49-F238E27FC236}">
                <a16:creationId xmlns:a16="http://schemas.microsoft.com/office/drawing/2014/main" id="{17C5BC2B-994D-0949-8876-08F4C6B83DC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885406" y="4491035"/>
            <a:ext cx="16611600" cy="2651125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ctr">
              <a:defRPr sz="9600" b="1" baseline="0">
                <a:solidFill>
                  <a:srgbClr val="FB7400"/>
                </a:solidFill>
                <a:latin typeface="+mn-lt"/>
              </a:defRPr>
            </a:lvl1pPr>
          </a:lstStyle>
          <a:p>
            <a:r>
              <a:rPr lang="es-CO" dirty="0"/>
              <a:t>¡GRACIAS!</a:t>
            </a:r>
          </a:p>
        </p:txBody>
      </p:sp>
      <p:pic>
        <p:nvPicPr>
          <p:cNvPr id="4" name="Imagen 3">
            <a:hlinkClick r:id="rId3"/>
            <a:extLst>
              <a:ext uri="{FF2B5EF4-FFF2-40B4-BE49-F238E27FC236}">
                <a16:creationId xmlns:a16="http://schemas.microsoft.com/office/drawing/2014/main" id="{D310BA4E-9A98-654B-8CFE-6AFC01E0D256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0277162" y="8025676"/>
            <a:ext cx="864926" cy="880358"/>
          </a:xfrm>
          <a:prstGeom prst="rect">
            <a:avLst/>
          </a:prstGeom>
        </p:spPr>
      </p:pic>
      <p:pic>
        <p:nvPicPr>
          <p:cNvPr id="5" name="Imagen 4">
            <a:hlinkClick r:id="rId5"/>
            <a:extLst>
              <a:ext uri="{FF2B5EF4-FFF2-40B4-BE49-F238E27FC236}">
                <a16:creationId xmlns:a16="http://schemas.microsoft.com/office/drawing/2014/main" id="{A39583A5-FB8B-A344-999E-0E28BC61C630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11947430" y="8009169"/>
            <a:ext cx="864926" cy="880358"/>
          </a:xfrm>
          <a:prstGeom prst="rect">
            <a:avLst/>
          </a:prstGeom>
        </p:spPr>
      </p:pic>
      <p:pic>
        <p:nvPicPr>
          <p:cNvPr id="6" name="Imagen 5">
            <a:hlinkClick r:id="rId7"/>
            <a:extLst>
              <a:ext uri="{FF2B5EF4-FFF2-40B4-BE49-F238E27FC236}">
                <a16:creationId xmlns:a16="http://schemas.microsoft.com/office/drawing/2014/main" id="{EAE5EB10-F6E0-8741-A26B-0EB68138DF70}"/>
              </a:ext>
            </a:extLst>
          </p:cNvPr>
          <p:cNvPicPr>
            <a:picLocks noChangeAspect="1"/>
          </p:cNvPicPr>
          <p:nvPr userDrawn="1"/>
        </p:nvPicPr>
        <p:blipFill>
          <a:blip r:embed="rId8"/>
          <a:stretch>
            <a:fillRect/>
          </a:stretch>
        </p:blipFill>
        <p:spPr>
          <a:xfrm>
            <a:off x="13593639" y="8007178"/>
            <a:ext cx="864926" cy="880358"/>
          </a:xfrm>
          <a:prstGeom prst="rect">
            <a:avLst/>
          </a:prstGeom>
        </p:spPr>
      </p:pic>
      <p:sp>
        <p:nvSpPr>
          <p:cNvPr id="7" name="CuadroTexto 6">
            <a:extLst>
              <a:ext uri="{FF2B5EF4-FFF2-40B4-BE49-F238E27FC236}">
                <a16:creationId xmlns:a16="http://schemas.microsoft.com/office/drawing/2014/main" id="{5D8294F2-51AF-C643-99C4-7EED3B928FD6}"/>
              </a:ext>
            </a:extLst>
          </p:cNvPr>
          <p:cNvSpPr txBox="1"/>
          <p:nvPr userDrawn="1"/>
        </p:nvSpPr>
        <p:spPr>
          <a:xfrm>
            <a:off x="11142088" y="6988898"/>
            <a:ext cx="248584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3200" b="1" dirty="0">
                <a:solidFill>
                  <a:srgbClr val="FB7400"/>
                </a:solidFill>
              </a:rPr>
              <a:t>Síguenos en</a:t>
            </a:r>
            <a:r>
              <a:rPr lang="es-CO" b="1" dirty="0">
                <a:solidFill>
                  <a:srgbClr val="FB7400"/>
                </a:solidFill>
              </a:rPr>
              <a:t>:  </a:t>
            </a:r>
          </a:p>
        </p:txBody>
      </p:sp>
      <p:sp>
        <p:nvSpPr>
          <p:cNvPr id="9" name="Rectángulo 8">
            <a:hlinkClick r:id="rId9"/>
            <a:extLst>
              <a:ext uri="{FF2B5EF4-FFF2-40B4-BE49-F238E27FC236}">
                <a16:creationId xmlns:a16="http://schemas.microsoft.com/office/drawing/2014/main" id="{CCF92760-80C3-704C-BCD2-77B1CCD004F4}"/>
              </a:ext>
            </a:extLst>
          </p:cNvPr>
          <p:cNvSpPr/>
          <p:nvPr userDrawn="1"/>
        </p:nvSpPr>
        <p:spPr>
          <a:xfrm>
            <a:off x="10278369" y="9240539"/>
            <a:ext cx="440195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CO" sz="4800" b="1" dirty="0">
                <a:solidFill>
                  <a:srgbClr val="BED100"/>
                </a:solidFill>
              </a:rPr>
              <a:t>www.idu.gov.co</a:t>
            </a:r>
          </a:p>
        </p:txBody>
      </p:sp>
    </p:spTree>
    <p:extLst>
      <p:ext uri="{BB962C8B-B14F-4D97-AF65-F5344CB8AC3E}">
        <p14:creationId xmlns:p14="http://schemas.microsoft.com/office/powerpoint/2010/main" val="22223996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seño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>
            <a:extLst>
              <a:ext uri="{FF2B5EF4-FFF2-40B4-BE49-F238E27FC236}">
                <a16:creationId xmlns:a16="http://schemas.microsoft.com/office/drawing/2014/main" id="{E5C95638-E7B6-9F49-9875-13FA549463E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893"/>
            <a:ext cx="24382413" cy="13715107"/>
          </a:xfrm>
          <a:prstGeom prst="rect">
            <a:avLst/>
          </a:prstGeom>
        </p:spPr>
      </p:pic>
      <p:sp>
        <p:nvSpPr>
          <p:cNvPr id="3" name="Marcador de texto 2"/>
          <p:cNvSpPr>
            <a:spLocks noGrp="1"/>
          </p:cNvSpPr>
          <p:nvPr>
            <p:ph type="body" sz="quarter" idx="10" hasCustomPrompt="1"/>
          </p:nvPr>
        </p:nvSpPr>
        <p:spPr>
          <a:xfrm>
            <a:off x="7639665" y="1887231"/>
            <a:ext cx="15337810" cy="1298421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6000" b="1">
                <a:solidFill>
                  <a:srgbClr val="094456"/>
                </a:solidFill>
                <a:latin typeface="+mn-lt"/>
              </a:defRPr>
            </a:lvl1pPr>
          </a:lstStyle>
          <a:p>
            <a:pPr lvl="0"/>
            <a:r>
              <a:rPr lang="es-CO" dirty="0"/>
              <a:t>Tema</a:t>
            </a:r>
          </a:p>
        </p:txBody>
      </p:sp>
      <p:sp>
        <p:nvSpPr>
          <p:cNvPr id="8" name="Marcador de texto 7"/>
          <p:cNvSpPr>
            <a:spLocks noGrp="1"/>
          </p:cNvSpPr>
          <p:nvPr>
            <p:ph type="body" sz="quarter" idx="12" hasCustomPrompt="1"/>
          </p:nvPr>
        </p:nvSpPr>
        <p:spPr>
          <a:xfrm>
            <a:off x="7639665" y="5707140"/>
            <a:ext cx="15337810" cy="1385887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6000" b="1">
                <a:solidFill>
                  <a:srgbClr val="094456"/>
                </a:solidFill>
                <a:latin typeface="+mn-lt"/>
              </a:defRPr>
            </a:lvl1pPr>
          </a:lstStyle>
          <a:p>
            <a:pPr lvl="0"/>
            <a:r>
              <a:rPr lang="es-CO" dirty="0"/>
              <a:t>Tema</a:t>
            </a:r>
          </a:p>
        </p:txBody>
      </p:sp>
      <p:sp>
        <p:nvSpPr>
          <p:cNvPr id="10" name="Marcador de texto 9"/>
          <p:cNvSpPr>
            <a:spLocks noGrp="1"/>
          </p:cNvSpPr>
          <p:nvPr>
            <p:ph type="body" sz="quarter" idx="13" hasCustomPrompt="1"/>
          </p:nvPr>
        </p:nvSpPr>
        <p:spPr>
          <a:xfrm>
            <a:off x="7639665" y="3827271"/>
            <a:ext cx="15337810" cy="1238250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6000" b="1">
                <a:solidFill>
                  <a:srgbClr val="094456"/>
                </a:solidFill>
                <a:latin typeface="+mn-lt"/>
              </a:defRPr>
            </a:lvl1pPr>
          </a:lstStyle>
          <a:p>
            <a:pPr lvl="0"/>
            <a:r>
              <a:rPr lang="es-CO" dirty="0"/>
              <a:t>Tema</a:t>
            </a:r>
          </a:p>
        </p:txBody>
      </p:sp>
      <p:sp>
        <p:nvSpPr>
          <p:cNvPr id="12" name="Marcador de texto 11"/>
          <p:cNvSpPr>
            <a:spLocks noGrp="1"/>
          </p:cNvSpPr>
          <p:nvPr>
            <p:ph type="body" sz="quarter" idx="14" hasCustomPrompt="1"/>
          </p:nvPr>
        </p:nvSpPr>
        <p:spPr>
          <a:xfrm>
            <a:off x="7639665" y="7734646"/>
            <a:ext cx="15337810" cy="1298575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6000" b="1">
                <a:solidFill>
                  <a:srgbClr val="094456"/>
                </a:solidFill>
                <a:latin typeface="+mn-lt"/>
              </a:defRPr>
            </a:lvl1pPr>
          </a:lstStyle>
          <a:p>
            <a:pPr lvl="0"/>
            <a:r>
              <a:rPr lang="es-CO" dirty="0"/>
              <a:t>Tema</a:t>
            </a:r>
          </a:p>
        </p:txBody>
      </p:sp>
      <p:sp>
        <p:nvSpPr>
          <p:cNvPr id="14" name="Marcador de texto 13"/>
          <p:cNvSpPr>
            <a:spLocks noGrp="1"/>
          </p:cNvSpPr>
          <p:nvPr>
            <p:ph type="body" sz="quarter" idx="15" hasCustomPrompt="1"/>
          </p:nvPr>
        </p:nvSpPr>
        <p:spPr>
          <a:xfrm>
            <a:off x="7639665" y="9674839"/>
            <a:ext cx="15337810" cy="1268413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6000" b="1">
                <a:solidFill>
                  <a:srgbClr val="094456"/>
                </a:solidFill>
                <a:latin typeface="+mn-lt"/>
              </a:defRPr>
            </a:lvl1pPr>
          </a:lstStyle>
          <a:p>
            <a:pPr lvl="0"/>
            <a:r>
              <a:rPr lang="es-CO" dirty="0"/>
              <a:t>Tema</a:t>
            </a:r>
          </a:p>
        </p:txBody>
      </p:sp>
    </p:spTree>
    <p:extLst>
      <p:ext uri="{BB962C8B-B14F-4D97-AF65-F5344CB8AC3E}">
        <p14:creationId xmlns:p14="http://schemas.microsoft.com/office/powerpoint/2010/main" val="2248508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Imagen 13">
            <a:extLst>
              <a:ext uri="{FF2B5EF4-FFF2-40B4-BE49-F238E27FC236}">
                <a16:creationId xmlns:a16="http://schemas.microsoft.com/office/drawing/2014/main" id="{E5C95638-E7B6-9F49-9875-13FA549463E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893"/>
            <a:ext cx="24382413" cy="13715107"/>
          </a:xfrm>
          <a:prstGeom prst="rect">
            <a:avLst/>
          </a:prstGeom>
        </p:spPr>
      </p:pic>
      <p:sp>
        <p:nvSpPr>
          <p:cNvPr id="3" name="Título 2"/>
          <p:cNvSpPr>
            <a:spLocks noGrp="1"/>
          </p:cNvSpPr>
          <p:nvPr>
            <p:ph type="title" hasCustomPrompt="1"/>
          </p:nvPr>
        </p:nvSpPr>
        <p:spPr>
          <a:xfrm>
            <a:off x="11115932" y="4677569"/>
            <a:ext cx="11980606" cy="1017231"/>
          </a:xfrm>
          <a:prstGeom prst="rect">
            <a:avLst/>
          </a:prstGeom>
        </p:spPr>
        <p:txBody>
          <a:bodyPr anchor="ctr"/>
          <a:lstStyle>
            <a:lvl1pPr>
              <a:defRPr sz="4400" b="1">
                <a:solidFill>
                  <a:srgbClr val="094456"/>
                </a:solidFill>
                <a:latin typeface="+mn-lt"/>
              </a:defRPr>
            </a:lvl1pPr>
          </a:lstStyle>
          <a:p>
            <a:r>
              <a:rPr lang="es-ES" dirty="0"/>
              <a:t>PUEDE IR CON O SIN TÍTULO</a:t>
            </a:r>
            <a:endParaRPr lang="es-CO" dirty="0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10" hasCustomPrompt="1"/>
          </p:nvPr>
        </p:nvSpPr>
        <p:spPr>
          <a:xfrm>
            <a:off x="11115932" y="6223818"/>
            <a:ext cx="11980606" cy="4215581"/>
          </a:xfrm>
          <a:prstGeom prst="rect">
            <a:avLst/>
          </a:prstGeom>
        </p:spPr>
        <p:txBody>
          <a:bodyPr/>
          <a:lstStyle>
            <a:lvl1pPr marL="0" indent="0" algn="just">
              <a:buFontTx/>
              <a:buNone/>
              <a:defRPr sz="36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>
              <a:defRPr sz="1000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>
              <a:defRPr sz="1000"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4pPr>
              <a:defRPr sz="1000">
                <a:solidFill>
                  <a:schemeClr val="tx1">
                    <a:lumMod val="65000"/>
                    <a:lumOff val="35000"/>
                  </a:schemeClr>
                </a:solidFill>
              </a:defRPr>
            </a:lvl4pPr>
            <a:lvl5pPr>
              <a:defRPr sz="1000"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</a:lstStyle>
          <a:p>
            <a:pPr lvl="0"/>
            <a:r>
              <a:rPr lang="es-CO" dirty="0"/>
              <a:t>En este diseño de diapositiva se pueden poner dos imágenes acompañadas de textos, que no supere 7 líneas de extensión.</a:t>
            </a:r>
          </a:p>
        </p:txBody>
      </p:sp>
      <p:sp>
        <p:nvSpPr>
          <p:cNvPr id="10" name="Marcador de contenido 9"/>
          <p:cNvSpPr>
            <a:spLocks noGrp="1"/>
          </p:cNvSpPr>
          <p:nvPr>
            <p:ph sz="quarter" idx="11" hasCustomPrompt="1"/>
          </p:nvPr>
        </p:nvSpPr>
        <p:spPr>
          <a:xfrm>
            <a:off x="2330450" y="1592263"/>
            <a:ext cx="7758113" cy="510381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400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defRPr>
            </a:lvl1pPr>
          </a:lstStyle>
          <a:p>
            <a:pPr lvl="0"/>
            <a:r>
              <a:rPr lang="es-CO" dirty="0"/>
              <a:t>Insertar Imagen o grafica si es necesaria</a:t>
            </a:r>
          </a:p>
        </p:txBody>
      </p:sp>
      <p:sp>
        <p:nvSpPr>
          <p:cNvPr id="13" name="Marcador de contenido 12"/>
          <p:cNvSpPr>
            <a:spLocks noGrp="1"/>
          </p:cNvSpPr>
          <p:nvPr>
            <p:ph sz="quarter" idx="12" hasCustomPrompt="1"/>
          </p:nvPr>
        </p:nvSpPr>
        <p:spPr>
          <a:xfrm>
            <a:off x="2330450" y="7226300"/>
            <a:ext cx="7758113" cy="516255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400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es-CO" dirty="0"/>
              <a:t>Insertar Imagen o grafica si es necesaria</a:t>
            </a:r>
          </a:p>
        </p:txBody>
      </p:sp>
    </p:spTree>
    <p:extLst>
      <p:ext uri="{BB962C8B-B14F-4D97-AF65-F5344CB8AC3E}">
        <p14:creationId xmlns:p14="http://schemas.microsoft.com/office/powerpoint/2010/main" val="40621428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Diseño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n 8">
            <a:extLst>
              <a:ext uri="{FF2B5EF4-FFF2-40B4-BE49-F238E27FC236}">
                <a16:creationId xmlns:a16="http://schemas.microsoft.com/office/drawing/2014/main" id="{7B560690-00F7-F043-8F35-C7A32E55B0E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1" y="893"/>
            <a:ext cx="24382413" cy="13715107"/>
          </a:xfrm>
          <a:prstGeom prst="rect">
            <a:avLst/>
          </a:prstGeom>
        </p:spPr>
      </p:pic>
      <p:sp>
        <p:nvSpPr>
          <p:cNvPr id="3" name="Marcador de texto 2"/>
          <p:cNvSpPr>
            <a:spLocks noGrp="1"/>
          </p:cNvSpPr>
          <p:nvPr>
            <p:ph type="body" sz="quarter" idx="10" hasCustomPrompt="1"/>
          </p:nvPr>
        </p:nvSpPr>
        <p:spPr>
          <a:xfrm>
            <a:off x="2860675" y="2253753"/>
            <a:ext cx="14836878" cy="724451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>
              <a:buNone/>
              <a:defRPr sz="4000" b="1">
                <a:solidFill>
                  <a:srgbClr val="1D8A72"/>
                </a:solidFill>
              </a:defRPr>
            </a:lvl1pPr>
          </a:lstStyle>
          <a:p>
            <a:pPr lvl="0"/>
            <a:r>
              <a:rPr lang="es-CO" dirty="0"/>
              <a:t>Subtítulo si es necesario</a:t>
            </a:r>
          </a:p>
        </p:txBody>
      </p:sp>
      <p:sp>
        <p:nvSpPr>
          <p:cNvPr id="5" name="Título 4"/>
          <p:cNvSpPr>
            <a:spLocks noGrp="1"/>
          </p:cNvSpPr>
          <p:nvPr>
            <p:ph type="title" hasCustomPrompt="1"/>
          </p:nvPr>
        </p:nvSpPr>
        <p:spPr>
          <a:xfrm>
            <a:off x="2860675" y="870449"/>
            <a:ext cx="14836878" cy="1237752"/>
          </a:xfrm>
          <a:prstGeom prst="rect">
            <a:avLst/>
          </a:prstGeom>
        </p:spPr>
        <p:txBody>
          <a:bodyPr anchor="ctr"/>
          <a:lstStyle>
            <a:lvl1pPr>
              <a:defRPr sz="4400" b="1" baseline="0">
                <a:solidFill>
                  <a:srgbClr val="094456"/>
                </a:solidFill>
                <a:latin typeface="+mn-lt"/>
              </a:defRPr>
            </a:lvl1pPr>
          </a:lstStyle>
          <a:p>
            <a:r>
              <a:rPr lang="es-CO" dirty="0"/>
              <a:t>TEMA</a:t>
            </a:r>
          </a:p>
        </p:txBody>
      </p:sp>
      <p:sp>
        <p:nvSpPr>
          <p:cNvPr id="15" name="Marcador de texto 14"/>
          <p:cNvSpPr>
            <a:spLocks noGrp="1"/>
          </p:cNvSpPr>
          <p:nvPr>
            <p:ph type="body" sz="quarter" idx="11" hasCustomPrompt="1"/>
          </p:nvPr>
        </p:nvSpPr>
        <p:spPr>
          <a:xfrm>
            <a:off x="2682874" y="11048999"/>
            <a:ext cx="13293725" cy="2285554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just">
              <a:buFontTx/>
              <a:buNone/>
              <a:defRPr sz="3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s-CO" dirty="0"/>
              <a:t>Si se pone una imagen o una tabla de datos y es necesario que vaya acompañado de texto, procurar que no sea más de tres líneas. Preferiblemente donde vayan imágenes o cuadros, no excederse en párrafos.</a:t>
            </a:r>
          </a:p>
        </p:txBody>
      </p:sp>
      <p:sp>
        <p:nvSpPr>
          <p:cNvPr id="17" name="Marcador de texto 16"/>
          <p:cNvSpPr>
            <a:spLocks noGrp="1"/>
          </p:cNvSpPr>
          <p:nvPr>
            <p:ph type="body" sz="quarter" idx="12" hasCustomPrompt="1"/>
          </p:nvPr>
        </p:nvSpPr>
        <p:spPr>
          <a:xfrm>
            <a:off x="2682875" y="10185399"/>
            <a:ext cx="8255000" cy="863600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l">
              <a:buNone/>
              <a:defRPr sz="4000" b="1">
                <a:solidFill>
                  <a:srgbClr val="1D8A72"/>
                </a:solidFill>
              </a:defRPr>
            </a:lvl1pPr>
          </a:lstStyle>
          <a:p>
            <a:pPr lvl="0"/>
            <a:r>
              <a:rPr lang="es-CO" dirty="0"/>
              <a:t>Puede ir con o sin título</a:t>
            </a:r>
          </a:p>
        </p:txBody>
      </p:sp>
      <p:sp>
        <p:nvSpPr>
          <p:cNvPr id="19" name="Marcador de contenido 18"/>
          <p:cNvSpPr>
            <a:spLocks noGrp="1"/>
          </p:cNvSpPr>
          <p:nvPr>
            <p:ph sz="quarter" idx="13" hasCustomPrompt="1"/>
          </p:nvPr>
        </p:nvSpPr>
        <p:spPr>
          <a:xfrm>
            <a:off x="5613400" y="3841804"/>
            <a:ext cx="14554200" cy="54356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440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defRPr>
            </a:lvl1pPr>
          </a:lstStyle>
          <a:p>
            <a:pPr lvl="0"/>
            <a:r>
              <a:rPr lang="es-CO" dirty="0"/>
              <a:t>Insertar Imagen o grafica si es necesaria</a:t>
            </a:r>
          </a:p>
        </p:txBody>
      </p:sp>
    </p:spTree>
    <p:extLst>
      <p:ext uri="{BB962C8B-B14F-4D97-AF65-F5344CB8AC3E}">
        <p14:creationId xmlns:p14="http://schemas.microsoft.com/office/powerpoint/2010/main" val="1097915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Diseño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n 9">
            <a:extLst>
              <a:ext uri="{FF2B5EF4-FFF2-40B4-BE49-F238E27FC236}">
                <a16:creationId xmlns:a16="http://schemas.microsoft.com/office/drawing/2014/main" id="{7B560690-00F7-F043-8F35-C7A32E55B0E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893"/>
            <a:ext cx="24382413" cy="13715107"/>
          </a:xfrm>
          <a:prstGeom prst="rect">
            <a:avLst/>
          </a:prstGeom>
        </p:spPr>
      </p:pic>
      <p:sp>
        <p:nvSpPr>
          <p:cNvPr id="3" name="Marcador de texto 2"/>
          <p:cNvSpPr>
            <a:spLocks noGrp="1"/>
          </p:cNvSpPr>
          <p:nvPr>
            <p:ph type="body" sz="quarter" idx="10" hasCustomPrompt="1"/>
          </p:nvPr>
        </p:nvSpPr>
        <p:spPr>
          <a:xfrm>
            <a:off x="2860675" y="2253753"/>
            <a:ext cx="14836878" cy="724451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>
              <a:buNone/>
              <a:defRPr sz="4000" b="1">
                <a:solidFill>
                  <a:srgbClr val="1D8A72"/>
                </a:solidFill>
              </a:defRPr>
            </a:lvl1pPr>
          </a:lstStyle>
          <a:p>
            <a:pPr lvl="0"/>
            <a:r>
              <a:rPr lang="es-CO" dirty="0"/>
              <a:t>Subtítulo si es necesario</a:t>
            </a:r>
          </a:p>
        </p:txBody>
      </p:sp>
      <p:sp>
        <p:nvSpPr>
          <p:cNvPr id="5" name="Título 4"/>
          <p:cNvSpPr>
            <a:spLocks noGrp="1"/>
          </p:cNvSpPr>
          <p:nvPr>
            <p:ph type="title" hasCustomPrompt="1"/>
          </p:nvPr>
        </p:nvSpPr>
        <p:spPr>
          <a:xfrm>
            <a:off x="2860675" y="870449"/>
            <a:ext cx="14836878" cy="1237752"/>
          </a:xfrm>
          <a:prstGeom prst="rect">
            <a:avLst/>
          </a:prstGeom>
        </p:spPr>
        <p:txBody>
          <a:bodyPr anchor="ctr"/>
          <a:lstStyle>
            <a:lvl1pPr>
              <a:defRPr sz="4400" b="1" baseline="0">
                <a:solidFill>
                  <a:srgbClr val="094456"/>
                </a:solidFill>
                <a:latin typeface="+mn-lt"/>
              </a:defRPr>
            </a:lvl1pPr>
          </a:lstStyle>
          <a:p>
            <a:r>
              <a:rPr lang="es-CO" dirty="0"/>
              <a:t>TEMA</a:t>
            </a:r>
          </a:p>
        </p:txBody>
      </p:sp>
      <p:sp>
        <p:nvSpPr>
          <p:cNvPr id="15" name="Marcador de texto 14"/>
          <p:cNvSpPr>
            <a:spLocks noGrp="1"/>
          </p:cNvSpPr>
          <p:nvPr>
            <p:ph type="body" sz="quarter" idx="11" hasCustomPrompt="1"/>
          </p:nvPr>
        </p:nvSpPr>
        <p:spPr>
          <a:xfrm>
            <a:off x="2860674" y="10553700"/>
            <a:ext cx="16636693" cy="21336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just">
              <a:buFontTx/>
              <a:buNone/>
              <a:defRPr sz="3600" baseline="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s-CO" dirty="0"/>
              <a:t>Si se pone una imagen o una tabla de datos y es necesario que vaya acompañado de texto, procurar que no sea más de tres líneas. Preferiblemente donde vayan imágenes o cuadros, no excederse en párrafos.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quarter" idx="12" hasCustomPrompt="1"/>
          </p:nvPr>
        </p:nvSpPr>
        <p:spPr>
          <a:xfrm>
            <a:off x="5918200" y="3903676"/>
            <a:ext cx="14706600" cy="572455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440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defRPr>
            </a:lvl1pPr>
          </a:lstStyle>
          <a:p>
            <a:pPr lvl="0"/>
            <a:r>
              <a:rPr lang="es-CO" dirty="0"/>
              <a:t>Insertar Imagen o grafica si es necesaria</a:t>
            </a:r>
          </a:p>
        </p:txBody>
      </p:sp>
    </p:spTree>
    <p:extLst>
      <p:ext uri="{BB962C8B-B14F-4D97-AF65-F5344CB8AC3E}">
        <p14:creationId xmlns:p14="http://schemas.microsoft.com/office/powerpoint/2010/main" val="26324551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n 8">
            <a:extLst>
              <a:ext uri="{FF2B5EF4-FFF2-40B4-BE49-F238E27FC236}">
                <a16:creationId xmlns:a16="http://schemas.microsoft.com/office/drawing/2014/main" id="{A9CDE993-2874-8842-BA69-40FAE70937E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893"/>
            <a:ext cx="24382413" cy="13715107"/>
          </a:xfrm>
          <a:prstGeom prst="rect">
            <a:avLst/>
          </a:prstGeom>
        </p:spPr>
      </p:pic>
      <p:sp>
        <p:nvSpPr>
          <p:cNvPr id="3" name="Título 1"/>
          <p:cNvSpPr>
            <a:spLocks noGrp="1"/>
          </p:cNvSpPr>
          <p:nvPr>
            <p:ph type="title" hasCustomPrompt="1"/>
          </p:nvPr>
        </p:nvSpPr>
        <p:spPr>
          <a:xfrm>
            <a:off x="3885406" y="4491035"/>
            <a:ext cx="16611600" cy="2651125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ctr">
              <a:defRPr sz="9600" b="1" baseline="0">
                <a:solidFill>
                  <a:srgbClr val="094456"/>
                </a:solidFill>
                <a:latin typeface="+mn-lt"/>
              </a:defRPr>
            </a:lvl1pPr>
          </a:lstStyle>
          <a:p>
            <a:r>
              <a:rPr lang="es-CO" dirty="0"/>
              <a:t>¡GRACIAS!</a:t>
            </a:r>
          </a:p>
        </p:txBody>
      </p:sp>
      <p:pic>
        <p:nvPicPr>
          <p:cNvPr id="2" name="Imagen 1">
            <a:hlinkClick r:id="rId3"/>
            <a:extLst>
              <a:ext uri="{FF2B5EF4-FFF2-40B4-BE49-F238E27FC236}">
                <a16:creationId xmlns:a16="http://schemas.microsoft.com/office/drawing/2014/main" id="{863508A7-0177-FF4B-9A98-3497669C1DA6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0277162" y="8025676"/>
            <a:ext cx="864926" cy="880358"/>
          </a:xfrm>
          <a:prstGeom prst="rect">
            <a:avLst/>
          </a:prstGeom>
        </p:spPr>
      </p:pic>
      <p:pic>
        <p:nvPicPr>
          <p:cNvPr id="4" name="Imagen 3">
            <a:hlinkClick r:id="rId5"/>
            <a:extLst>
              <a:ext uri="{FF2B5EF4-FFF2-40B4-BE49-F238E27FC236}">
                <a16:creationId xmlns:a16="http://schemas.microsoft.com/office/drawing/2014/main" id="{45F7374E-487F-DB4A-A035-94B3DA802F81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11947430" y="8009169"/>
            <a:ext cx="864926" cy="880358"/>
          </a:xfrm>
          <a:prstGeom prst="rect">
            <a:avLst/>
          </a:prstGeom>
        </p:spPr>
      </p:pic>
      <p:pic>
        <p:nvPicPr>
          <p:cNvPr id="6" name="Imagen 5">
            <a:hlinkClick r:id="rId7"/>
            <a:extLst>
              <a:ext uri="{FF2B5EF4-FFF2-40B4-BE49-F238E27FC236}">
                <a16:creationId xmlns:a16="http://schemas.microsoft.com/office/drawing/2014/main" id="{CB22CCBC-23CF-E240-A2D1-7047929D4ADF}"/>
              </a:ext>
            </a:extLst>
          </p:cNvPr>
          <p:cNvPicPr>
            <a:picLocks noChangeAspect="1"/>
          </p:cNvPicPr>
          <p:nvPr userDrawn="1"/>
        </p:nvPicPr>
        <p:blipFill>
          <a:blip r:embed="rId8"/>
          <a:stretch>
            <a:fillRect/>
          </a:stretch>
        </p:blipFill>
        <p:spPr>
          <a:xfrm>
            <a:off x="13593639" y="8007178"/>
            <a:ext cx="864926" cy="880358"/>
          </a:xfrm>
          <a:prstGeom prst="rect">
            <a:avLst/>
          </a:prstGeom>
        </p:spPr>
      </p:pic>
      <p:sp>
        <p:nvSpPr>
          <p:cNvPr id="7" name="CuadroTexto 6">
            <a:extLst>
              <a:ext uri="{FF2B5EF4-FFF2-40B4-BE49-F238E27FC236}">
                <a16:creationId xmlns:a16="http://schemas.microsoft.com/office/drawing/2014/main" id="{244A1AFE-B7AD-3948-9594-BC358EE500B2}"/>
              </a:ext>
            </a:extLst>
          </p:cNvPr>
          <p:cNvSpPr txBox="1"/>
          <p:nvPr userDrawn="1"/>
        </p:nvSpPr>
        <p:spPr>
          <a:xfrm>
            <a:off x="11142088" y="6988898"/>
            <a:ext cx="248584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3200" b="1" dirty="0">
                <a:solidFill>
                  <a:srgbClr val="084356"/>
                </a:solidFill>
              </a:rPr>
              <a:t>Síguenos en</a:t>
            </a:r>
            <a:r>
              <a:rPr lang="es-CO" b="1" dirty="0">
                <a:solidFill>
                  <a:srgbClr val="084356"/>
                </a:solidFill>
              </a:rPr>
              <a:t>:  </a:t>
            </a:r>
          </a:p>
        </p:txBody>
      </p:sp>
      <p:sp>
        <p:nvSpPr>
          <p:cNvPr id="8" name="Rectángulo 7">
            <a:hlinkClick r:id="rId9"/>
            <a:extLst>
              <a:ext uri="{FF2B5EF4-FFF2-40B4-BE49-F238E27FC236}">
                <a16:creationId xmlns:a16="http://schemas.microsoft.com/office/drawing/2014/main" id="{1E6E1841-5BCB-7544-A681-2B20C243BDCF}"/>
              </a:ext>
            </a:extLst>
          </p:cNvPr>
          <p:cNvSpPr/>
          <p:nvPr userDrawn="1"/>
        </p:nvSpPr>
        <p:spPr>
          <a:xfrm>
            <a:off x="10278369" y="9240539"/>
            <a:ext cx="440195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CO" sz="4800" b="1" dirty="0">
                <a:solidFill>
                  <a:srgbClr val="BED100"/>
                </a:solidFill>
              </a:rPr>
              <a:t>www.idu.gov.co</a:t>
            </a:r>
          </a:p>
        </p:txBody>
      </p:sp>
    </p:spTree>
    <p:extLst>
      <p:ext uri="{BB962C8B-B14F-4D97-AF65-F5344CB8AC3E}">
        <p14:creationId xmlns:p14="http://schemas.microsoft.com/office/powerpoint/2010/main" val="9439391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agen 10">
            <a:extLst>
              <a:ext uri="{FF2B5EF4-FFF2-40B4-BE49-F238E27FC236}">
                <a16:creationId xmlns:a16="http://schemas.microsoft.com/office/drawing/2014/main" id="{419B6E6B-8400-F14F-BFC1-C4C43CE9F95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446"/>
            <a:ext cx="24382413" cy="137151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79464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n 7">
            <a:extLst>
              <a:ext uri="{FF2B5EF4-FFF2-40B4-BE49-F238E27FC236}">
                <a16:creationId xmlns:a16="http://schemas.microsoft.com/office/drawing/2014/main" id="{FEFE921D-DD65-554D-9B72-4334C08227C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446"/>
            <a:ext cx="24382413" cy="137151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56763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0.xml"/><Relationship Id="rId2" Type="http://schemas.openxmlformats.org/officeDocument/2006/relationships/slideLayout" Target="../slideLayouts/slideLayout9.xml"/><Relationship Id="rId1" Type="http://schemas.openxmlformats.org/officeDocument/2006/relationships/slideLayout" Target="../slideLayouts/slideLayout8.xml"/><Relationship Id="rId6" Type="http://schemas.openxmlformats.org/officeDocument/2006/relationships/theme" Target="../theme/theme2.xml"/><Relationship Id="rId5" Type="http://schemas.openxmlformats.org/officeDocument/2006/relationships/slideLayout" Target="../slideLayouts/slideLayout12.xml"/><Relationship Id="rId4" Type="http://schemas.openxmlformats.org/officeDocument/2006/relationships/slideLayout" Target="../slideLayouts/slideLayout11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5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theme" Target="../theme/theme3.xml"/><Relationship Id="rId5" Type="http://schemas.openxmlformats.org/officeDocument/2006/relationships/slideLayout" Target="../slideLayouts/slideLayout17.xml"/><Relationship Id="rId4" Type="http://schemas.openxmlformats.org/officeDocument/2006/relationships/slideLayout" Target="../slideLayouts/slideLayout16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0.xml"/><Relationship Id="rId2" Type="http://schemas.openxmlformats.org/officeDocument/2006/relationships/slideLayout" Target="../slideLayouts/slideLayout19.xml"/><Relationship Id="rId1" Type="http://schemas.openxmlformats.org/officeDocument/2006/relationships/slideLayout" Target="../slideLayouts/slideLayout18.xml"/><Relationship Id="rId6" Type="http://schemas.openxmlformats.org/officeDocument/2006/relationships/theme" Target="../theme/theme4.xml"/><Relationship Id="rId5" Type="http://schemas.openxmlformats.org/officeDocument/2006/relationships/slideLayout" Target="../slideLayouts/slideLayout22.xml"/><Relationship Id="rId4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1676400" y="3864077"/>
            <a:ext cx="21029613" cy="848984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CO" dirty="0"/>
              <a:t>Las diapositivas no deben ir recargadas en textos.</a:t>
            </a:r>
          </a:p>
          <a:p>
            <a:pPr lvl="0"/>
            <a:r>
              <a:rPr lang="es-CO" dirty="0"/>
              <a:t>Procurar que la información que se proyecta sea clara y contundente</a:t>
            </a:r>
          </a:p>
          <a:p>
            <a:pPr lvl="0"/>
            <a:r>
              <a:rPr lang="es-CO" dirty="0"/>
              <a:t>Entre menos texto, mucho más legible agradable a la vista.</a:t>
            </a:r>
          </a:p>
          <a:p>
            <a:pPr lvl="0"/>
            <a:r>
              <a:rPr lang="es-CO" dirty="0"/>
              <a:t>No saturar las diapositivas de mucha información.</a:t>
            </a:r>
          </a:p>
          <a:p>
            <a:pPr lvl="0"/>
            <a:r>
              <a:rPr lang="es-CO" dirty="0"/>
              <a:t>No es necesario que la letra vaya en un tamaño exageradamente grande. La noción de espacio en la diapositiva genera dinamismo y no contamina la vista del receptor. </a:t>
            </a:r>
          </a:p>
        </p:txBody>
      </p:sp>
      <p:sp>
        <p:nvSpPr>
          <p:cNvPr id="4" name="Marcador de título 3"/>
          <p:cNvSpPr>
            <a:spLocks noGrp="1"/>
          </p:cNvSpPr>
          <p:nvPr>
            <p:ph type="title"/>
          </p:nvPr>
        </p:nvSpPr>
        <p:spPr>
          <a:xfrm>
            <a:off x="1676400" y="943897"/>
            <a:ext cx="21029613" cy="243747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dirty="0"/>
              <a:t>RECOMENDACIONES PARA EL USO DE ESTA PLANTILLA</a:t>
            </a:r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31407881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1" r:id="rId2"/>
    <p:sldLayoutId id="2147483672" r:id="rId3"/>
    <p:sldLayoutId id="2147483662" r:id="rId4"/>
    <p:sldLayoutId id="2147483692" r:id="rId5"/>
    <p:sldLayoutId id="2147483693" r:id="rId6"/>
    <p:sldLayoutId id="2147483664" r:id="rId7"/>
  </p:sldLayoutIdLst>
  <p:txStyles>
    <p:titleStyle>
      <a:lvl1pPr algn="l" defTabSz="1828709" rtl="0" eaLnBrk="1" latinLnBrk="0" hangingPunct="1">
        <a:lnSpc>
          <a:spcPct val="90000"/>
        </a:lnSpc>
        <a:spcBef>
          <a:spcPct val="0"/>
        </a:spcBef>
        <a:buNone/>
        <a:defRPr sz="8000" b="1" kern="1200" baseline="0">
          <a:solidFill>
            <a:srgbClr val="094456"/>
          </a:solidFill>
          <a:latin typeface="+mn-lt"/>
          <a:ea typeface="+mj-ea"/>
          <a:cs typeface="+mj-cs"/>
        </a:defRPr>
      </a:lvl1pPr>
    </p:titleStyle>
    <p:bodyStyle>
      <a:lvl1pPr marL="457177" indent="-457177" algn="l" defTabSz="1828709" rtl="0" eaLnBrk="1" latinLnBrk="0" hangingPunct="1">
        <a:lnSpc>
          <a:spcPct val="90000"/>
        </a:lnSpc>
        <a:spcBef>
          <a:spcPts val="2000"/>
        </a:spcBef>
        <a:buFont typeface="Arial" panose="020B0604020202020204" pitchFamily="34" charset="0"/>
        <a:buChar char="•"/>
        <a:defRPr sz="4800" kern="1200">
          <a:solidFill>
            <a:schemeClr val="tx1">
              <a:lumMod val="75000"/>
              <a:lumOff val="25000"/>
            </a:schemeClr>
          </a:solidFill>
          <a:latin typeface="+mj-lt"/>
          <a:ea typeface="+mn-ea"/>
          <a:cs typeface="+mn-cs"/>
        </a:defRPr>
      </a:lvl1pPr>
      <a:lvl2pPr marL="1371531" indent="-457177" algn="l" defTabSz="1828709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4800" kern="1200">
          <a:solidFill>
            <a:schemeClr val="tx1"/>
          </a:solidFill>
          <a:latin typeface="+mn-lt"/>
          <a:ea typeface="+mn-ea"/>
          <a:cs typeface="+mn-cs"/>
        </a:defRPr>
      </a:lvl2pPr>
      <a:lvl3pPr marL="2285886" indent="-457177" algn="l" defTabSz="1828709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4000" kern="1200">
          <a:solidFill>
            <a:schemeClr val="tx1"/>
          </a:solidFill>
          <a:latin typeface="+mn-lt"/>
          <a:ea typeface="+mn-ea"/>
          <a:cs typeface="+mn-cs"/>
        </a:defRPr>
      </a:lvl3pPr>
      <a:lvl4pPr marL="3200240" indent="-457177" algn="l" defTabSz="1828709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4pPr>
      <a:lvl5pPr marL="4114594" indent="-457177" algn="l" defTabSz="1828709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5pPr>
      <a:lvl6pPr marL="5028949" indent="-457177" algn="l" defTabSz="1828709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6pPr>
      <a:lvl7pPr marL="5943303" indent="-457177" algn="l" defTabSz="1828709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6857657" indent="-457177" algn="l" defTabSz="1828709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7772011" indent="-457177" algn="l" defTabSz="1828709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828709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1pPr>
      <a:lvl2pPr marL="914354" algn="l" defTabSz="1828709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2pPr>
      <a:lvl3pPr marL="1828709" algn="l" defTabSz="1828709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3pPr>
      <a:lvl4pPr marL="2743063" algn="l" defTabSz="1828709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4pPr>
      <a:lvl5pPr marL="3657417" algn="l" defTabSz="1828709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5pPr>
      <a:lvl6pPr marL="4571771" algn="l" defTabSz="1828709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6pPr>
      <a:lvl7pPr marL="5486126" algn="l" defTabSz="1828709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6400480" algn="l" defTabSz="1828709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7314834" algn="l" defTabSz="1828709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241414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77" r:id="rId2"/>
    <p:sldLayoutId id="2147483675" r:id="rId3"/>
    <p:sldLayoutId id="2147483676" r:id="rId4"/>
    <p:sldLayoutId id="2147483678" r:id="rId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641122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2" r:id="rId1"/>
    <p:sldLayoutId id="2147483685" r:id="rId2"/>
    <p:sldLayoutId id="2147483683" r:id="rId3"/>
    <p:sldLayoutId id="2147483684" r:id="rId4"/>
    <p:sldLayoutId id="2147483681" r:id="rId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622682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0" r:id="rId1"/>
    <p:sldLayoutId id="2147483687" r:id="rId2"/>
    <p:sldLayoutId id="2147483691" r:id="rId3"/>
    <p:sldLayoutId id="2147483688" r:id="rId4"/>
    <p:sldLayoutId id="2147483689" r:id="rId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26.png"/><Relationship Id="rId4" Type="http://schemas.openxmlformats.org/officeDocument/2006/relationships/image" Target="../media/image25.e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emf"/><Relationship Id="rId2" Type="http://schemas.openxmlformats.org/officeDocument/2006/relationships/image" Target="../media/image32.emf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emf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502230" y="4163787"/>
            <a:ext cx="15664894" cy="4273032"/>
          </a:xfrm>
        </p:spPr>
        <p:txBody>
          <a:bodyPr>
            <a:normAutofit/>
          </a:bodyPr>
          <a:lstStyle/>
          <a:p>
            <a:pPr algn="ctr"/>
            <a:r>
              <a:rPr lang="es-CO" dirty="0"/>
              <a:t>INFORME DE GESTIÓN</a:t>
            </a:r>
            <a:br>
              <a:rPr lang="es-CO" dirty="0"/>
            </a:br>
            <a:r>
              <a:rPr lang="es-CO" dirty="0"/>
              <a:t> 2020</a:t>
            </a:r>
            <a:br>
              <a:rPr lang="es-CO" dirty="0"/>
            </a:br>
            <a:r>
              <a:rPr lang="es-CO" dirty="0"/>
              <a:t>Localidad de La Candelaria</a:t>
            </a: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564857D8-37BC-4F75-9CDF-1D291B13DE4B}"/>
              </a:ext>
            </a:extLst>
          </p:cNvPr>
          <p:cNvSpPr txBox="1"/>
          <p:nvPr/>
        </p:nvSpPr>
        <p:spPr>
          <a:xfrm>
            <a:off x="2977595" y="8436819"/>
            <a:ext cx="134874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5400" dirty="0"/>
              <a:t>Instituto de Desarrollo Urbano - IDU</a:t>
            </a:r>
          </a:p>
        </p:txBody>
      </p:sp>
    </p:spTree>
    <p:extLst>
      <p:ext uri="{BB962C8B-B14F-4D97-AF65-F5344CB8AC3E}">
        <p14:creationId xmlns:p14="http://schemas.microsoft.com/office/powerpoint/2010/main" val="36731654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CO" sz="9600" dirty="0"/>
              <a:t>¡GRACIAS!</a:t>
            </a:r>
          </a:p>
        </p:txBody>
      </p:sp>
    </p:spTree>
    <p:extLst>
      <p:ext uri="{BB962C8B-B14F-4D97-AF65-F5344CB8AC3E}">
        <p14:creationId xmlns:p14="http://schemas.microsoft.com/office/powerpoint/2010/main" val="411153105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exto 1"/>
          <p:cNvSpPr>
            <a:spLocks noGrp="1"/>
          </p:cNvSpPr>
          <p:nvPr>
            <p:ph type="body" sz="quarter" idx="10"/>
          </p:nvPr>
        </p:nvSpPr>
        <p:spPr>
          <a:xfrm>
            <a:off x="7639665" y="2075052"/>
            <a:ext cx="15337810" cy="1298421"/>
          </a:xfrm>
        </p:spPr>
        <p:txBody>
          <a:bodyPr>
            <a:normAutofit fontScale="85000" lnSpcReduction="20000"/>
          </a:bodyPr>
          <a:lstStyle/>
          <a:p>
            <a:r>
              <a:rPr lang="es-CO" b="0" dirty="0"/>
              <a:t>Extensión y estado de la malla vial de la localidad de La Candelaria</a:t>
            </a:r>
          </a:p>
        </p:txBody>
      </p:sp>
      <p:sp>
        <p:nvSpPr>
          <p:cNvPr id="3" name="Marcador de texto 2"/>
          <p:cNvSpPr>
            <a:spLocks noGrp="1"/>
          </p:cNvSpPr>
          <p:nvPr>
            <p:ph type="body" sz="quarter" idx="12"/>
          </p:nvPr>
        </p:nvSpPr>
        <p:spPr>
          <a:xfrm>
            <a:off x="7639665" y="5815177"/>
            <a:ext cx="15693864" cy="1357312"/>
          </a:xfrm>
        </p:spPr>
        <p:txBody>
          <a:bodyPr>
            <a:normAutofit fontScale="77500" lnSpcReduction="20000"/>
          </a:bodyPr>
          <a:lstStyle/>
          <a:p>
            <a:endParaRPr lang="es-CO" sz="5400" b="0" dirty="0"/>
          </a:p>
          <a:p>
            <a:r>
              <a:rPr lang="es-CO" sz="6600" b="0" dirty="0"/>
              <a:t>Contrato(s) de estudios y diseños</a:t>
            </a:r>
          </a:p>
          <a:p>
            <a:endParaRPr lang="es-CO" sz="5100" b="0" dirty="0"/>
          </a:p>
        </p:txBody>
      </p:sp>
      <p:sp>
        <p:nvSpPr>
          <p:cNvPr id="4" name="Marcador de texto 3"/>
          <p:cNvSpPr>
            <a:spLocks noGrp="1"/>
          </p:cNvSpPr>
          <p:nvPr>
            <p:ph type="body" sz="quarter" idx="13"/>
          </p:nvPr>
        </p:nvSpPr>
        <p:spPr>
          <a:xfrm>
            <a:off x="7639665" y="3733238"/>
            <a:ext cx="15337810" cy="1713704"/>
          </a:xfrm>
        </p:spPr>
        <p:txBody>
          <a:bodyPr>
            <a:noAutofit/>
          </a:bodyPr>
          <a:lstStyle/>
          <a:p>
            <a:r>
              <a:rPr lang="es-CO" sz="5100" b="0" dirty="0"/>
              <a:t>Estado por tipo de malla vial de la localidad de La Candelaria</a:t>
            </a:r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14"/>
          </p:nvPr>
        </p:nvSpPr>
        <p:spPr>
          <a:xfrm>
            <a:off x="7672323" y="7816113"/>
            <a:ext cx="15337810" cy="1298575"/>
          </a:xfrm>
        </p:spPr>
        <p:txBody>
          <a:bodyPr>
            <a:normAutofit fontScale="62500" lnSpcReduction="20000"/>
          </a:bodyPr>
          <a:lstStyle/>
          <a:p>
            <a:endParaRPr lang="es-CO" b="0" dirty="0"/>
          </a:p>
          <a:p>
            <a:r>
              <a:rPr lang="es-CO" sz="8200" b="0" dirty="0"/>
              <a:t>Contrato(s) de mantenimiento</a:t>
            </a:r>
          </a:p>
          <a:p>
            <a:endParaRPr lang="es-CO" b="0" dirty="0"/>
          </a:p>
        </p:txBody>
      </p:sp>
      <p:sp>
        <p:nvSpPr>
          <p:cNvPr id="7" name="Elipse 6"/>
          <p:cNvSpPr/>
          <p:nvPr/>
        </p:nvSpPr>
        <p:spPr>
          <a:xfrm>
            <a:off x="5601194" y="1914940"/>
            <a:ext cx="1298421" cy="1298421"/>
          </a:xfrm>
          <a:prstGeom prst="ellipse">
            <a:avLst/>
          </a:prstGeom>
          <a:solidFill>
            <a:srgbClr val="1D8A7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sz="6600" b="1" dirty="0"/>
              <a:t>1</a:t>
            </a:r>
          </a:p>
        </p:txBody>
      </p:sp>
      <p:sp>
        <p:nvSpPr>
          <p:cNvPr id="8" name="Elipse 7"/>
          <p:cNvSpPr/>
          <p:nvPr/>
        </p:nvSpPr>
        <p:spPr>
          <a:xfrm>
            <a:off x="5601195" y="3854340"/>
            <a:ext cx="1298421" cy="1298421"/>
          </a:xfrm>
          <a:prstGeom prst="ellipse">
            <a:avLst/>
          </a:prstGeom>
          <a:solidFill>
            <a:srgbClr val="1D8A7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sz="6600" b="1" dirty="0"/>
              <a:t>2</a:t>
            </a:r>
          </a:p>
        </p:txBody>
      </p:sp>
      <p:sp>
        <p:nvSpPr>
          <p:cNvPr id="9" name="Elipse 8"/>
          <p:cNvSpPr/>
          <p:nvPr/>
        </p:nvSpPr>
        <p:spPr>
          <a:xfrm>
            <a:off x="5601195" y="5766031"/>
            <a:ext cx="1298421" cy="1298421"/>
          </a:xfrm>
          <a:prstGeom prst="ellipse">
            <a:avLst/>
          </a:prstGeom>
          <a:solidFill>
            <a:srgbClr val="1D8A7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sz="6600" b="1" dirty="0"/>
              <a:t>3</a:t>
            </a:r>
          </a:p>
        </p:txBody>
      </p:sp>
      <p:sp>
        <p:nvSpPr>
          <p:cNvPr id="10" name="Elipse 9"/>
          <p:cNvSpPr/>
          <p:nvPr/>
        </p:nvSpPr>
        <p:spPr>
          <a:xfrm>
            <a:off x="5601195" y="7816267"/>
            <a:ext cx="1298421" cy="1298421"/>
          </a:xfrm>
          <a:prstGeom prst="ellipse">
            <a:avLst/>
          </a:prstGeom>
          <a:solidFill>
            <a:srgbClr val="1D8A7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sz="6600" b="1" dirty="0"/>
              <a:t>4</a:t>
            </a:r>
          </a:p>
        </p:txBody>
      </p:sp>
      <p:sp>
        <p:nvSpPr>
          <p:cNvPr id="13" name="Elipse 12"/>
          <p:cNvSpPr/>
          <p:nvPr/>
        </p:nvSpPr>
        <p:spPr>
          <a:xfrm>
            <a:off x="5606634" y="9895440"/>
            <a:ext cx="1298421" cy="1298421"/>
          </a:xfrm>
          <a:prstGeom prst="ellipse">
            <a:avLst/>
          </a:prstGeom>
          <a:solidFill>
            <a:srgbClr val="1D8A7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sz="6600" b="1" dirty="0"/>
              <a:t>5</a:t>
            </a:r>
          </a:p>
        </p:txBody>
      </p:sp>
      <p:sp>
        <p:nvSpPr>
          <p:cNvPr id="15" name="Marcador de texto 4"/>
          <p:cNvSpPr>
            <a:spLocks noGrp="1"/>
          </p:cNvSpPr>
          <p:nvPr>
            <p:ph type="body" sz="quarter" idx="14"/>
          </p:nvPr>
        </p:nvSpPr>
        <p:spPr>
          <a:xfrm>
            <a:off x="7672323" y="9936887"/>
            <a:ext cx="15337810" cy="1298575"/>
          </a:xfrm>
        </p:spPr>
        <p:txBody>
          <a:bodyPr>
            <a:normAutofit/>
          </a:bodyPr>
          <a:lstStyle/>
          <a:p>
            <a:r>
              <a:rPr lang="es-CO" sz="5100" b="0" dirty="0"/>
              <a:t>Canales de atención y política </a:t>
            </a:r>
            <a:r>
              <a:rPr lang="es-CO" sz="5100" b="0" dirty="0" err="1"/>
              <a:t>antisoborno</a:t>
            </a:r>
            <a:endParaRPr lang="es-CO" sz="5100" b="0" dirty="0"/>
          </a:p>
        </p:txBody>
      </p:sp>
    </p:spTree>
    <p:extLst>
      <p:ext uri="{BB962C8B-B14F-4D97-AF65-F5344CB8AC3E}">
        <p14:creationId xmlns:p14="http://schemas.microsoft.com/office/powerpoint/2010/main" val="307674980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/>
          <p:cNvSpPr>
            <a:spLocks noGrp="1"/>
          </p:cNvSpPr>
          <p:nvPr>
            <p:ph type="title"/>
          </p:nvPr>
        </p:nvSpPr>
        <p:spPr>
          <a:xfrm>
            <a:off x="2860675" y="870449"/>
            <a:ext cx="20648254" cy="1237752"/>
          </a:xfrm>
        </p:spPr>
        <p:txBody>
          <a:bodyPr>
            <a:noAutofit/>
          </a:bodyPr>
          <a:lstStyle/>
          <a:p>
            <a:r>
              <a:rPr lang="es-CO" sz="5400" dirty="0"/>
              <a:t>Extensión y estado de la malla vial - Localidad de La Candelaria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13"/>
          </p:nvPr>
        </p:nvSpPr>
        <p:spPr>
          <a:xfrm>
            <a:off x="2582192" y="2390053"/>
            <a:ext cx="17316637" cy="651583"/>
          </a:xfrm>
        </p:spPr>
        <p:txBody>
          <a:bodyPr>
            <a:normAutofit lnSpcReduction="10000"/>
          </a:bodyPr>
          <a:lstStyle/>
          <a:p>
            <a:r>
              <a:rPr lang="es-CO" dirty="0"/>
              <a:t> </a:t>
            </a:r>
          </a:p>
        </p:txBody>
      </p:sp>
      <p:sp>
        <p:nvSpPr>
          <p:cNvPr id="7" name="Elipse 6"/>
          <p:cNvSpPr/>
          <p:nvPr/>
        </p:nvSpPr>
        <p:spPr>
          <a:xfrm>
            <a:off x="1283771" y="840114"/>
            <a:ext cx="1298421" cy="1298421"/>
          </a:xfrm>
          <a:prstGeom prst="ellipse">
            <a:avLst/>
          </a:prstGeom>
          <a:solidFill>
            <a:srgbClr val="1D8A7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sz="6600" b="1" dirty="0"/>
              <a:t>1</a:t>
            </a:r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34A7E494-8431-418E-B29E-B93AF6F3AC92}"/>
              </a:ext>
            </a:extLst>
          </p:cNvPr>
          <p:cNvSpPr txBox="1"/>
          <p:nvPr/>
        </p:nvSpPr>
        <p:spPr>
          <a:xfrm>
            <a:off x="5649685" y="11890604"/>
            <a:ext cx="1350883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CO" sz="2800" dirty="0"/>
              <a:t>https://www.idu.gov.co/page/siipviales/innovacion/portafolio</a:t>
            </a:r>
          </a:p>
        </p:txBody>
      </p:sp>
      <p:sp>
        <p:nvSpPr>
          <p:cNvPr id="16" name="CuadroTexto 15">
            <a:extLst>
              <a:ext uri="{FF2B5EF4-FFF2-40B4-BE49-F238E27FC236}">
                <a16:creationId xmlns:a16="http://schemas.microsoft.com/office/drawing/2014/main" id="{DB072702-B341-4051-9FCF-DEB1BC7ED3EB}"/>
              </a:ext>
            </a:extLst>
          </p:cNvPr>
          <p:cNvSpPr txBox="1"/>
          <p:nvPr/>
        </p:nvSpPr>
        <p:spPr>
          <a:xfrm>
            <a:off x="2942850" y="2531768"/>
            <a:ext cx="638129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3200" b="1" dirty="0"/>
              <a:t>EXTENSIÓN TOTAL (KM-CARRIL)</a:t>
            </a:r>
          </a:p>
        </p:txBody>
      </p:sp>
      <p:sp>
        <p:nvSpPr>
          <p:cNvPr id="17" name="CuadroTexto 16">
            <a:extLst>
              <a:ext uri="{FF2B5EF4-FFF2-40B4-BE49-F238E27FC236}">
                <a16:creationId xmlns:a16="http://schemas.microsoft.com/office/drawing/2014/main" id="{7C020E4F-5A56-4D22-B403-D76931CC3B85}"/>
              </a:ext>
            </a:extLst>
          </p:cNvPr>
          <p:cNvSpPr txBox="1"/>
          <p:nvPr/>
        </p:nvSpPr>
        <p:spPr>
          <a:xfrm>
            <a:off x="2877534" y="6187245"/>
            <a:ext cx="1145895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3200" b="1" dirty="0"/>
              <a:t>EXTENSIÓN CON ESTADO O DIAGNÓSTICO (KM-CARRIL)</a:t>
            </a:r>
          </a:p>
        </p:txBody>
      </p:sp>
      <p:pic>
        <p:nvPicPr>
          <p:cNvPr id="8" name="Imagen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75508" y="3262926"/>
            <a:ext cx="17827092" cy="2377124"/>
          </a:xfrm>
          <a:prstGeom prst="rect">
            <a:avLst/>
          </a:prstGeom>
        </p:spPr>
      </p:pic>
      <p:pic>
        <p:nvPicPr>
          <p:cNvPr id="11" name="Imagen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75508" y="7009065"/>
            <a:ext cx="17827092" cy="2543143"/>
          </a:xfrm>
          <a:prstGeom prst="rect">
            <a:avLst/>
          </a:prstGeom>
        </p:spPr>
      </p:pic>
      <p:pic>
        <p:nvPicPr>
          <p:cNvPr id="12" name="Imagen 1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965031" y="9548801"/>
            <a:ext cx="12143357" cy="21118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587449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/>
          <p:cNvSpPr>
            <a:spLocks noGrp="1"/>
          </p:cNvSpPr>
          <p:nvPr>
            <p:ph type="title"/>
          </p:nvPr>
        </p:nvSpPr>
        <p:spPr>
          <a:xfrm>
            <a:off x="2860674" y="635396"/>
            <a:ext cx="18627725" cy="1742122"/>
          </a:xfrm>
        </p:spPr>
        <p:txBody>
          <a:bodyPr>
            <a:normAutofit/>
          </a:bodyPr>
          <a:lstStyle/>
          <a:p>
            <a:r>
              <a:rPr lang="es-CO" sz="5400" dirty="0"/>
              <a:t>Estado por tipo de malla vial - Localidad La Candelaria</a:t>
            </a:r>
          </a:p>
        </p:txBody>
      </p:sp>
      <p:sp>
        <p:nvSpPr>
          <p:cNvPr id="7" name="Elipse 6"/>
          <p:cNvSpPr/>
          <p:nvPr/>
        </p:nvSpPr>
        <p:spPr>
          <a:xfrm>
            <a:off x="1283771" y="840114"/>
            <a:ext cx="1298421" cy="1298421"/>
          </a:xfrm>
          <a:prstGeom prst="ellipse">
            <a:avLst/>
          </a:prstGeom>
          <a:solidFill>
            <a:srgbClr val="1D8A7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sz="6600" b="1" dirty="0"/>
              <a:t>2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23ABE1E4-DA5F-4076-9854-7F3D5024F0B2}"/>
              </a:ext>
            </a:extLst>
          </p:cNvPr>
          <p:cNvSpPr txBox="1"/>
          <p:nvPr/>
        </p:nvSpPr>
        <p:spPr>
          <a:xfrm>
            <a:off x="3056616" y="3265712"/>
            <a:ext cx="210321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3600" b="1" dirty="0"/>
              <a:t>TRONCAL</a:t>
            </a:r>
          </a:p>
        </p:txBody>
      </p:sp>
      <p:sp>
        <p:nvSpPr>
          <p:cNvPr id="12" name="CuadroTexto 11">
            <a:extLst>
              <a:ext uri="{FF2B5EF4-FFF2-40B4-BE49-F238E27FC236}">
                <a16:creationId xmlns:a16="http://schemas.microsoft.com/office/drawing/2014/main" id="{47B048CC-C9F1-4071-A5F7-D4BD10BA1185}"/>
              </a:ext>
            </a:extLst>
          </p:cNvPr>
          <p:cNvSpPr txBox="1"/>
          <p:nvPr/>
        </p:nvSpPr>
        <p:spPr>
          <a:xfrm>
            <a:off x="12306187" y="3282029"/>
            <a:ext cx="210321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3600" b="1" dirty="0"/>
              <a:t>ARTERIAL</a:t>
            </a:r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52459" y="4026338"/>
            <a:ext cx="9265899" cy="7801393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702030" y="3918838"/>
            <a:ext cx="9606756" cy="76907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195287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/>
          <p:cNvSpPr>
            <a:spLocks noGrp="1"/>
          </p:cNvSpPr>
          <p:nvPr>
            <p:ph type="title"/>
          </p:nvPr>
        </p:nvSpPr>
        <p:spPr>
          <a:xfrm>
            <a:off x="2860675" y="577682"/>
            <a:ext cx="18546082" cy="1742122"/>
          </a:xfrm>
        </p:spPr>
        <p:txBody>
          <a:bodyPr>
            <a:normAutofit/>
          </a:bodyPr>
          <a:lstStyle/>
          <a:p>
            <a:r>
              <a:rPr lang="es-CO" sz="5400" dirty="0"/>
              <a:t>Estado por tipo de malla vial - Localidad La Candelaria</a:t>
            </a:r>
          </a:p>
        </p:txBody>
      </p:sp>
      <p:sp>
        <p:nvSpPr>
          <p:cNvPr id="7" name="Elipse 6"/>
          <p:cNvSpPr/>
          <p:nvPr/>
        </p:nvSpPr>
        <p:spPr>
          <a:xfrm>
            <a:off x="1283771" y="840114"/>
            <a:ext cx="1298421" cy="1298421"/>
          </a:xfrm>
          <a:prstGeom prst="ellipse">
            <a:avLst/>
          </a:prstGeom>
          <a:solidFill>
            <a:srgbClr val="1D8A7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sz="6600" b="1" dirty="0"/>
              <a:t>2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23ABE1E4-DA5F-4076-9854-7F3D5024F0B2}"/>
              </a:ext>
            </a:extLst>
          </p:cNvPr>
          <p:cNvSpPr txBox="1"/>
          <p:nvPr/>
        </p:nvSpPr>
        <p:spPr>
          <a:xfrm>
            <a:off x="2860674" y="3265714"/>
            <a:ext cx="354012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3600" b="1" dirty="0"/>
              <a:t>INTERMEDIA</a:t>
            </a:r>
          </a:p>
        </p:txBody>
      </p:sp>
      <p:sp>
        <p:nvSpPr>
          <p:cNvPr id="12" name="CuadroTexto 11">
            <a:extLst>
              <a:ext uri="{FF2B5EF4-FFF2-40B4-BE49-F238E27FC236}">
                <a16:creationId xmlns:a16="http://schemas.microsoft.com/office/drawing/2014/main" id="{47B048CC-C9F1-4071-A5F7-D4BD10BA1185}"/>
              </a:ext>
            </a:extLst>
          </p:cNvPr>
          <p:cNvSpPr txBox="1"/>
          <p:nvPr/>
        </p:nvSpPr>
        <p:spPr>
          <a:xfrm>
            <a:off x="12663260" y="3265714"/>
            <a:ext cx="210321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3600" b="1" dirty="0"/>
              <a:t>LOCAL</a:t>
            </a: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73651" y="3895716"/>
            <a:ext cx="9299249" cy="8154769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919857" y="5551715"/>
            <a:ext cx="9862457" cy="5698671"/>
          </a:xfrm>
          <a:prstGeom prst="rect">
            <a:avLst/>
          </a:prstGeom>
        </p:spPr>
      </p:pic>
      <p:pic>
        <p:nvPicPr>
          <p:cNvPr id="9" name="Imagen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213772" y="4061744"/>
            <a:ext cx="8763640" cy="14899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507242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exto 1"/>
          <p:cNvSpPr>
            <a:spLocks noGrp="1"/>
          </p:cNvSpPr>
          <p:nvPr>
            <p:ph type="body" sz="quarter" idx="10"/>
          </p:nvPr>
        </p:nvSpPr>
        <p:spPr>
          <a:xfrm>
            <a:off x="2682875" y="2260651"/>
            <a:ext cx="16862425" cy="2593471"/>
          </a:xfrm>
        </p:spPr>
        <p:txBody>
          <a:bodyPr>
            <a:noAutofit/>
          </a:bodyPr>
          <a:lstStyle/>
          <a:p>
            <a:pPr algn="just">
              <a:lnSpc>
                <a:spcPct val="100000"/>
              </a:lnSpc>
              <a:spcBef>
                <a:spcPts val="0"/>
              </a:spcBef>
            </a:pPr>
            <a:r>
              <a:rPr lang="es-ES" dirty="0"/>
              <a:t>Contrato IDU-1562-2017  - </a:t>
            </a:r>
            <a:r>
              <a:rPr lang="es-CO" b="0" dirty="0"/>
              <a:t>Estudios y diseños y construcción de la red peatonal Sabana, grupo 2. Barrios Ricaurte y Centro Administrativo en la ciudad de Bogotá, D.C.  La </a:t>
            </a:r>
            <a:r>
              <a:rPr lang="es-ES" b="0" dirty="0"/>
              <a:t>etapa E&amp;D finalizó el 17 de marzo de 2020.</a:t>
            </a:r>
          </a:p>
          <a:p>
            <a:pPr algn="just">
              <a:lnSpc>
                <a:spcPct val="100000"/>
              </a:lnSpc>
              <a:spcBef>
                <a:spcPts val="0"/>
              </a:spcBef>
            </a:pPr>
            <a:r>
              <a:rPr lang="es-CO" b="0" dirty="0"/>
              <a:t>Tramo: Calle 10 Entre Carrera 8 y Carrera 9 Vista Occidente Oriente.</a:t>
            </a:r>
          </a:p>
        </p:txBody>
      </p:sp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br>
              <a:rPr lang="es-CO" b="0" dirty="0"/>
            </a:br>
            <a:r>
              <a:rPr lang="es-CO" sz="6000" dirty="0"/>
              <a:t>Contrato(s) de estudios y diseños </a:t>
            </a:r>
            <a:br>
              <a:rPr lang="es-CO" b="0" dirty="0"/>
            </a:br>
            <a:endParaRPr lang="es-CO" dirty="0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12"/>
          </p:nvPr>
        </p:nvSpPr>
        <p:spPr>
          <a:xfrm>
            <a:off x="2682875" y="11480799"/>
            <a:ext cx="16862425" cy="863600"/>
          </a:xfrm>
        </p:spPr>
        <p:txBody>
          <a:bodyPr>
            <a:normAutofit fontScale="25000" lnSpcReduction="20000"/>
          </a:bodyPr>
          <a:lstStyle/>
          <a:p>
            <a:endParaRPr lang="es-ES" dirty="0"/>
          </a:p>
          <a:p>
            <a:pPr algn="just"/>
            <a:r>
              <a:rPr lang="es-ES" sz="16000" b="0" dirty="0"/>
              <a:t>Contratista: Consorcio </a:t>
            </a:r>
            <a:r>
              <a:rPr lang="es-CO" sz="16000" b="0" dirty="0"/>
              <a:t>SC La Sabana (</a:t>
            </a:r>
            <a:r>
              <a:rPr lang="es-CO" sz="12800" b="0" dirty="0"/>
              <a:t>37% Sacyr Chile Sucursal Colombia + 63% </a:t>
            </a:r>
            <a:r>
              <a:rPr lang="es-CO" sz="12800" b="0" dirty="0" err="1"/>
              <a:t>Cavosa</a:t>
            </a:r>
            <a:r>
              <a:rPr lang="es-CO" sz="12800" b="0" dirty="0"/>
              <a:t> Obras y Proyectos S.A. Sucursal Colombia</a:t>
            </a:r>
            <a:r>
              <a:rPr lang="es-CO" sz="16000" b="0" dirty="0"/>
              <a:t>) </a:t>
            </a:r>
          </a:p>
          <a:p>
            <a:endParaRPr lang="es-CO" dirty="0"/>
          </a:p>
        </p:txBody>
      </p:sp>
      <p:pic>
        <p:nvPicPr>
          <p:cNvPr id="7" name="Marcador de contenido 6"/>
          <p:cNvPicPr>
            <a:picLocks noGrp="1" noChangeAspect="1"/>
          </p:cNvPicPr>
          <p:nvPr>
            <p:ph sz="quarter" idx="13"/>
          </p:nvPr>
        </p:nvPicPr>
        <p:blipFill>
          <a:blip r:embed="rId2"/>
          <a:stretch>
            <a:fillRect/>
          </a:stretch>
        </p:blipFill>
        <p:spPr>
          <a:xfrm>
            <a:off x="2860674" y="5126320"/>
            <a:ext cx="7883525" cy="5372952"/>
          </a:xfrm>
          <a:prstGeom prst="rect">
            <a:avLst/>
          </a:prstGeom>
        </p:spPr>
      </p:pic>
      <p:sp>
        <p:nvSpPr>
          <p:cNvPr id="8" name="Elipse 7"/>
          <p:cNvSpPr/>
          <p:nvPr/>
        </p:nvSpPr>
        <p:spPr>
          <a:xfrm>
            <a:off x="1283771" y="840114"/>
            <a:ext cx="1298421" cy="1298421"/>
          </a:xfrm>
          <a:prstGeom prst="ellipse">
            <a:avLst/>
          </a:prstGeom>
          <a:solidFill>
            <a:srgbClr val="1D8A7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sz="6600" b="1" dirty="0"/>
              <a:t>3</a:t>
            </a:r>
          </a:p>
        </p:txBody>
      </p:sp>
      <p:pic>
        <p:nvPicPr>
          <p:cNvPr id="9" name="Imagen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691257" y="5120875"/>
            <a:ext cx="7854043" cy="5345739"/>
          </a:xfrm>
          <a:prstGeom prst="rect">
            <a:avLst/>
          </a:prstGeom>
        </p:spPr>
      </p:pic>
      <p:sp>
        <p:nvSpPr>
          <p:cNvPr id="10" name="Rectángulo 9"/>
          <p:cNvSpPr/>
          <p:nvPr/>
        </p:nvSpPr>
        <p:spPr>
          <a:xfrm>
            <a:off x="5187496" y="10513366"/>
            <a:ext cx="3082925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CO" sz="4000" b="1" dirty="0">
                <a:solidFill>
                  <a:srgbClr val="AABA18"/>
                </a:solidFill>
                <a:latin typeface="Calibri" panose="020F0502020204030204" pitchFamily="34" charset="0"/>
              </a:rPr>
              <a:t>Estado Actual</a:t>
            </a:r>
            <a:endParaRPr lang="es-CO" sz="4000" b="1" dirty="0">
              <a:latin typeface="Calibri" panose="020F0502020204030204" pitchFamily="34" charset="0"/>
            </a:endParaRPr>
          </a:p>
        </p:txBody>
      </p:sp>
      <p:sp>
        <p:nvSpPr>
          <p:cNvPr id="11" name="Rectángulo 10"/>
          <p:cNvSpPr/>
          <p:nvPr/>
        </p:nvSpPr>
        <p:spPr>
          <a:xfrm>
            <a:off x="14297968" y="10513366"/>
            <a:ext cx="2509982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CO" sz="4000" b="1" dirty="0">
                <a:solidFill>
                  <a:srgbClr val="AABA18"/>
                </a:solidFill>
                <a:latin typeface="Calibri" panose="020F0502020204030204" pitchFamily="34" charset="0"/>
              </a:rPr>
              <a:t>Proyección</a:t>
            </a:r>
            <a:endParaRPr lang="es-CO" sz="4000" b="1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5034958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2066814" y="2042723"/>
            <a:ext cx="10352315" cy="1017231"/>
          </a:xfrm>
        </p:spPr>
        <p:txBody>
          <a:bodyPr/>
          <a:lstStyle/>
          <a:p>
            <a:r>
              <a:rPr lang="es-CO" dirty="0"/>
              <a:t>Contrato Inter Administrativo 0074-2020</a:t>
            </a:r>
          </a:p>
        </p:txBody>
      </p:sp>
      <p:sp>
        <p:nvSpPr>
          <p:cNvPr id="3" name="Marcador de texto 2"/>
          <p:cNvSpPr>
            <a:spLocks noGrp="1"/>
          </p:cNvSpPr>
          <p:nvPr>
            <p:ph type="body" sz="quarter" idx="10"/>
          </p:nvPr>
        </p:nvSpPr>
        <p:spPr>
          <a:xfrm>
            <a:off x="12066814" y="3343133"/>
            <a:ext cx="10352315" cy="7368402"/>
          </a:xfrm>
        </p:spPr>
        <p:txBody>
          <a:bodyPr>
            <a:normAutofit/>
          </a:bodyPr>
          <a:lstStyle/>
          <a:p>
            <a:r>
              <a:rPr lang="es-CO" b="1" dirty="0">
                <a:solidFill>
                  <a:srgbClr val="1D8A72"/>
                </a:solidFill>
              </a:rPr>
              <a:t>OBJETO:</a:t>
            </a:r>
            <a:r>
              <a:rPr lang="es-CO" dirty="0">
                <a:solidFill>
                  <a:srgbClr val="1D8A72"/>
                </a:solidFill>
              </a:rPr>
              <a:t>  Ejecutar las actividades de limpieza de las estructuras hidráulicas (Vallados y Canaletas) que hacen parte del drenaje de las vías y la limpieza del espacio público asociado al Eje Ambiental (piletas), en la ciudad de Bogotá.</a:t>
            </a:r>
          </a:p>
          <a:p>
            <a:r>
              <a:rPr lang="es-CO" b="1" dirty="0">
                <a:solidFill>
                  <a:srgbClr val="1D8A72"/>
                </a:solidFill>
              </a:rPr>
              <a:t>Contratista:</a:t>
            </a:r>
            <a:r>
              <a:rPr lang="es-CO" dirty="0">
                <a:solidFill>
                  <a:srgbClr val="1D8A72"/>
                </a:solidFill>
              </a:rPr>
              <a:t> Aguas de Bogotá S.A. ESP</a:t>
            </a:r>
          </a:p>
          <a:p>
            <a:r>
              <a:rPr lang="es-CO" b="1" dirty="0">
                <a:solidFill>
                  <a:srgbClr val="1D8A72"/>
                </a:solidFill>
              </a:rPr>
              <a:t>Supervisión:</a:t>
            </a:r>
            <a:r>
              <a:rPr lang="es-CO" dirty="0">
                <a:solidFill>
                  <a:srgbClr val="1D8A72"/>
                </a:solidFill>
              </a:rPr>
              <a:t> Directa por parte del IDU.</a:t>
            </a:r>
          </a:p>
          <a:p>
            <a:r>
              <a:rPr lang="es-CO" b="1" dirty="0">
                <a:solidFill>
                  <a:srgbClr val="1D8A72"/>
                </a:solidFill>
              </a:rPr>
              <a:t>Fecha de Inicio:</a:t>
            </a:r>
            <a:r>
              <a:rPr lang="es-CO" dirty="0">
                <a:solidFill>
                  <a:srgbClr val="1D8A72"/>
                </a:solidFill>
              </a:rPr>
              <a:t> 17 de marzo de 2020</a:t>
            </a:r>
          </a:p>
          <a:p>
            <a:r>
              <a:rPr lang="es-CO" b="1" dirty="0">
                <a:solidFill>
                  <a:srgbClr val="1D8A72"/>
                </a:solidFill>
              </a:rPr>
              <a:t>Fecha de finalización:</a:t>
            </a:r>
            <a:r>
              <a:rPr lang="es-CO" dirty="0">
                <a:solidFill>
                  <a:srgbClr val="1D8A72"/>
                </a:solidFill>
              </a:rPr>
              <a:t> 16 de septiembre de 2021.</a:t>
            </a:r>
          </a:p>
          <a:p>
            <a:r>
              <a:rPr lang="es-CO" b="1" dirty="0">
                <a:solidFill>
                  <a:srgbClr val="1D8A72"/>
                </a:solidFill>
              </a:rPr>
              <a:t>Plazo:</a:t>
            </a:r>
            <a:r>
              <a:rPr lang="es-CO" dirty="0">
                <a:solidFill>
                  <a:srgbClr val="1D8A72"/>
                </a:solidFill>
              </a:rPr>
              <a:t> 18 meses</a:t>
            </a:r>
          </a:p>
          <a:p>
            <a:r>
              <a:rPr lang="es-MX" b="1" dirty="0">
                <a:solidFill>
                  <a:srgbClr val="1D8A72"/>
                </a:solidFill>
              </a:rPr>
              <a:t>Recursos invertidos en el 2020: </a:t>
            </a:r>
            <a:r>
              <a:rPr lang="es-MX" dirty="0">
                <a:solidFill>
                  <a:srgbClr val="1D8A72"/>
                </a:solidFill>
              </a:rPr>
              <a:t>$ 371.380.380.</a:t>
            </a:r>
            <a:endParaRPr lang="es-CO" dirty="0">
              <a:solidFill>
                <a:srgbClr val="1D8A72"/>
              </a:solidFill>
            </a:endParaRPr>
          </a:p>
          <a:p>
            <a:endParaRPr lang="es-CO" dirty="0"/>
          </a:p>
          <a:p>
            <a:endParaRPr lang="es-CO" dirty="0"/>
          </a:p>
        </p:txBody>
      </p:sp>
      <p:sp>
        <p:nvSpPr>
          <p:cNvPr id="6" name="Título 2"/>
          <p:cNvSpPr txBox="1">
            <a:spLocks/>
          </p:cNvSpPr>
          <p:nvPr/>
        </p:nvSpPr>
        <p:spPr>
          <a:xfrm>
            <a:off x="3154587" y="560206"/>
            <a:ext cx="14836878" cy="123775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1828709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 baseline="0">
                <a:solidFill>
                  <a:srgbClr val="094456"/>
                </a:solidFill>
                <a:latin typeface="+mn-lt"/>
                <a:ea typeface="+mj-ea"/>
                <a:cs typeface="+mj-cs"/>
              </a:defRPr>
            </a:lvl1pPr>
          </a:lstStyle>
          <a:p>
            <a:r>
              <a:rPr lang="es-CO" sz="5400" dirty="0"/>
              <a:t>Contrato(s) de mantenimiento</a:t>
            </a:r>
          </a:p>
        </p:txBody>
      </p:sp>
      <p:sp>
        <p:nvSpPr>
          <p:cNvPr id="8" name="Elipse 7"/>
          <p:cNvSpPr/>
          <p:nvPr/>
        </p:nvSpPr>
        <p:spPr>
          <a:xfrm>
            <a:off x="1496047" y="455575"/>
            <a:ext cx="1298421" cy="1298421"/>
          </a:xfrm>
          <a:prstGeom prst="ellipse">
            <a:avLst/>
          </a:prstGeom>
          <a:solidFill>
            <a:srgbClr val="1D8A7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sz="6600" b="1" dirty="0"/>
              <a:t>4</a:t>
            </a:r>
          </a:p>
        </p:txBody>
      </p:sp>
      <p:pic>
        <p:nvPicPr>
          <p:cNvPr id="20" name="Imagen 1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96046" y="2368274"/>
            <a:ext cx="10015597" cy="104333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857010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texto 7"/>
          <p:cNvSpPr>
            <a:spLocks noGrp="1"/>
          </p:cNvSpPr>
          <p:nvPr>
            <p:ph type="body" sz="quarter" idx="10"/>
          </p:nvPr>
        </p:nvSpPr>
        <p:spPr>
          <a:xfrm>
            <a:off x="4215945" y="1323041"/>
            <a:ext cx="14836878" cy="724451"/>
          </a:xfrm>
        </p:spPr>
        <p:txBody>
          <a:bodyPr>
            <a:normAutofit fontScale="92500" lnSpcReduction="20000"/>
          </a:bodyPr>
          <a:lstStyle/>
          <a:p>
            <a:r>
              <a:rPr lang="es-CO" dirty="0"/>
              <a:t>Canales de atención y política </a:t>
            </a:r>
            <a:r>
              <a:rPr lang="es-CO" dirty="0" err="1"/>
              <a:t>antisoborno</a:t>
            </a:r>
            <a:endParaRPr lang="es-CO" dirty="0">
              <a:solidFill>
                <a:schemeClr val="accent6">
                  <a:lumMod val="50000"/>
                </a:schemeClr>
              </a:solidFill>
            </a:endParaRPr>
          </a:p>
        </p:txBody>
      </p:sp>
      <p:graphicFrame>
        <p:nvGraphicFramePr>
          <p:cNvPr id="7" name="14 Diagrama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212382102"/>
              </p:ext>
            </p:extLst>
          </p:nvPr>
        </p:nvGraphicFramePr>
        <p:xfrm>
          <a:off x="2418740" y="2246906"/>
          <a:ext cx="18464981" cy="1075789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Elipse 3"/>
          <p:cNvSpPr/>
          <p:nvPr/>
        </p:nvSpPr>
        <p:spPr>
          <a:xfrm>
            <a:off x="2312471" y="1036057"/>
            <a:ext cx="1298421" cy="1298421"/>
          </a:xfrm>
          <a:prstGeom prst="ellipse">
            <a:avLst/>
          </a:prstGeom>
          <a:solidFill>
            <a:srgbClr val="1D8A7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sz="6600" b="1" dirty="0"/>
              <a:t>5</a:t>
            </a:r>
          </a:p>
        </p:txBody>
      </p:sp>
    </p:spTree>
    <p:extLst>
      <p:ext uri="{BB962C8B-B14F-4D97-AF65-F5344CB8AC3E}">
        <p14:creationId xmlns:p14="http://schemas.microsoft.com/office/powerpoint/2010/main" val="307987122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9"/>
          <p:cNvSpPr/>
          <p:nvPr/>
        </p:nvSpPr>
        <p:spPr>
          <a:xfrm>
            <a:off x="19437441" y="13479264"/>
            <a:ext cx="1499928" cy="23629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182838" tIns="91394" rIns="182838" bIns="91394" anchor="ctr" anchorCtr="0">
            <a:noAutofit/>
          </a:bodyPr>
          <a:lstStyle/>
          <a:p>
            <a:pPr algn="ctr"/>
            <a:endParaRPr sz="36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75750"/>
            <a:ext cx="24382413" cy="138594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6989531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Tema d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e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Diseño personalizado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Diseño personalizado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2_Diseño personalizado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2132</TotalTime>
  <Words>481</Words>
  <Application>Microsoft Office PowerPoint</Application>
  <PresentationFormat>Personalizado</PresentationFormat>
  <Paragraphs>72</Paragraphs>
  <Slides>10</Slides>
  <Notes>8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4</vt:i4>
      </vt:variant>
      <vt:variant>
        <vt:lpstr>Títulos de diapositiva</vt:lpstr>
      </vt:variant>
      <vt:variant>
        <vt:i4>10</vt:i4>
      </vt:variant>
    </vt:vector>
  </HeadingPairs>
  <TitlesOfParts>
    <vt:vector size="17" baseType="lpstr">
      <vt:lpstr>Arial</vt:lpstr>
      <vt:lpstr>Calibri</vt:lpstr>
      <vt:lpstr>Calibri Light</vt:lpstr>
      <vt:lpstr>Tema de Office</vt:lpstr>
      <vt:lpstr>Diseño personalizado</vt:lpstr>
      <vt:lpstr>1_Diseño personalizado</vt:lpstr>
      <vt:lpstr>2_Diseño personalizado</vt:lpstr>
      <vt:lpstr>INFORME DE GESTIÓN  2020 Localidad de La Candelaria</vt:lpstr>
      <vt:lpstr>Presentación de PowerPoint</vt:lpstr>
      <vt:lpstr>Extensión y estado de la malla vial - Localidad de La Candelaria</vt:lpstr>
      <vt:lpstr>Estado por tipo de malla vial - Localidad La Candelaria</vt:lpstr>
      <vt:lpstr>Estado por tipo de malla vial - Localidad La Candelaria</vt:lpstr>
      <vt:lpstr> Contrato(s) de estudios y diseños  </vt:lpstr>
      <vt:lpstr>Contrato Inter Administrativo 0074-2020</vt:lpstr>
      <vt:lpstr>Presentación de PowerPoint</vt:lpstr>
      <vt:lpstr>Presentación de PowerPoint</vt:lpstr>
      <vt:lpstr>¡GRACIAS!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silvia carolina lopez sanchez</dc:creator>
  <cp:lastModifiedBy>Carolina Vargas</cp:lastModifiedBy>
  <cp:revision>136</cp:revision>
  <dcterms:created xsi:type="dcterms:W3CDTF">2020-08-19T17:52:35Z</dcterms:created>
  <dcterms:modified xsi:type="dcterms:W3CDTF">2021-06-24T14:44:58Z</dcterms:modified>
</cp:coreProperties>
</file>