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"/>
  </p:notesMasterIdLst>
  <p:sldIdLst>
    <p:sldId id="256" r:id="rId2"/>
    <p:sldId id="273" r:id="rId3"/>
    <p:sldId id="275" r:id="rId4"/>
  </p:sldIdLst>
  <p:sldSz cx="12192000" cy="6858000"/>
  <p:notesSz cx="6858000" cy="9144000"/>
  <p:defaultTextStyle>
    <a:defPPr>
      <a:defRPr lang="es-C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37" userDrawn="1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Sonia Aleyzandra Gaona Uscategui" initials="SAGU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79225"/>
    <a:srgbClr val="BED000"/>
    <a:srgbClr val="FFB718"/>
    <a:srgbClr val="4C531E"/>
    <a:srgbClr val="2BA496"/>
    <a:srgbClr val="C8D423"/>
    <a:srgbClr val="E2C200"/>
    <a:srgbClr val="E2B40B"/>
    <a:srgbClr val="E2D200"/>
    <a:srgbClr val="E2020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>
    <p:restoredLeft sz="10881" autoAdjust="0"/>
    <p:restoredTop sz="95903" autoAdjust="0"/>
  </p:normalViewPr>
  <p:slideViewPr>
    <p:cSldViewPr snapToGrid="0">
      <p:cViewPr>
        <p:scale>
          <a:sx n="100" d="100"/>
          <a:sy n="100" d="100"/>
        </p:scale>
        <p:origin x="-752" y="368"/>
      </p:cViewPr>
      <p:guideLst>
        <p:guide orient="horz" pos="2137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8" d="100"/>
          <a:sy n="88" d="100"/>
        </p:scale>
        <p:origin x="3822" y="6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commentAuthors" Target="commentAuthors.xml"/><Relationship Id="rId5" Type="http://schemas.openxmlformats.org/officeDocument/2006/relationships/notesMaster" Target="notesMasters/notesMaster1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787D1C9-E842-4F78-9351-8A0149C0497C}" type="datetimeFigureOut">
              <a:rPr lang="es-MX" smtClean="0"/>
              <a:t>16/12/21</a:t>
            </a:fld>
            <a:endParaRPr lang="es-MX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MX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48D442D-6244-47E9-9CAE-5627A9AE68A2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9640140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editar el estilo de subtítulo del patrón</a:t>
            </a:r>
            <a:endParaRPr lang="es-CO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479BA9-44D2-40C5-8099-27842EE4CB2A}" type="datetimeFigureOut">
              <a:rPr lang="es-CO" smtClean="0"/>
              <a:t>16/12/21</a:t>
            </a:fld>
            <a:endParaRPr lang="es-CO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F1021A-0689-49A7-A3E2-CC71E7134BFA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41865912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479BA9-44D2-40C5-8099-27842EE4CB2A}" type="datetimeFigureOut">
              <a:rPr lang="es-CO" smtClean="0"/>
              <a:t>16/12/21</a:t>
            </a:fld>
            <a:endParaRPr lang="es-CO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F1021A-0689-49A7-A3E2-CC71E7134BFA}" type="slidenum">
              <a:rPr lang="es-CO" smtClean="0"/>
              <a:t>‹Nº›</a:t>
            </a:fld>
            <a:endParaRPr lang="es-CO"/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03A42E1C-3B29-324D-90BC-A77F7C1D750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31157" y="5918730"/>
            <a:ext cx="3472774" cy="8161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17519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479BA9-44D2-40C5-8099-27842EE4CB2A}" type="datetimeFigureOut">
              <a:rPr lang="es-CO" smtClean="0"/>
              <a:t>16/12/21</a:t>
            </a:fld>
            <a:endParaRPr lang="es-CO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F1021A-0689-49A7-A3E2-CC71E7134BFA}" type="slidenum">
              <a:rPr lang="es-CO" smtClean="0"/>
              <a:t>‹Nº›</a:t>
            </a:fld>
            <a:endParaRPr lang="es-CO"/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03A42E1C-3B29-324D-90BC-A77F7C1D750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31157" y="5918730"/>
            <a:ext cx="3472774" cy="8161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627021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Content slid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s-E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A5138B8-3143-7042-8D7B-523B271EE35D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932140" y="1061350"/>
            <a:ext cx="3461646" cy="4924794"/>
          </a:xfrm>
        </p:spPr>
        <p:txBody>
          <a:bodyPr/>
          <a:lstStyle>
            <a:lvl1pPr>
              <a:defRPr sz="1514"/>
            </a:lvl1pPr>
            <a:lvl2pPr marL="0" indent="0">
              <a:lnSpc>
                <a:spcPct val="70000"/>
              </a:lnSpc>
              <a:spcAft>
                <a:spcPts val="771"/>
              </a:spcAft>
              <a:tabLst>
                <a:tab pos="321019" algn="l"/>
              </a:tabLst>
              <a:defRPr sz="1514"/>
            </a:lvl2pPr>
            <a:lvl3pPr>
              <a:lnSpc>
                <a:spcPct val="70000"/>
              </a:lnSpc>
              <a:spcAft>
                <a:spcPts val="771"/>
              </a:spcAft>
              <a:defRPr sz="1514"/>
            </a:lvl3pPr>
            <a:lvl4pPr>
              <a:lnSpc>
                <a:spcPct val="70000"/>
              </a:lnSpc>
              <a:spcAft>
                <a:spcPts val="771"/>
              </a:spcAft>
              <a:defRPr sz="1514"/>
            </a:lvl4pPr>
            <a:lvl5pPr>
              <a:lnSpc>
                <a:spcPct val="70000"/>
              </a:lnSpc>
              <a:spcAft>
                <a:spcPts val="771"/>
              </a:spcAft>
              <a:defRPr sz="1514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ES" dirty="0"/>
          </a:p>
        </p:txBody>
      </p:sp>
      <p:sp>
        <p:nvSpPr>
          <p:cNvPr id="13" name="Date Placeholder 3">
            <a:extLst>
              <a:ext uri="{FF2B5EF4-FFF2-40B4-BE49-F238E27FC236}">
                <a16:creationId xmlns:a16="http://schemas.microsoft.com/office/drawing/2014/main" id="{5EF01186-9B98-D544-A477-BD0F8A158D4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106832" y="6479808"/>
            <a:ext cx="2743201" cy="111637"/>
          </a:xfrm>
          <a:prstGeom prst="rect">
            <a:avLst/>
          </a:prstGeom>
        </p:spPr>
        <p:txBody>
          <a:bodyPr vert="horz" lIns="0" tIns="0" rIns="0" bIns="0" rtlCol="0" anchor="ctr">
            <a:spAutoFit/>
          </a:bodyPr>
          <a:lstStyle>
            <a:lvl1pPr marL="0" marR="0" indent="0" algn="l" defTabSz="79431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en-GB" sz="725" smtClean="0">
                <a:effectLst/>
              </a:defRPr>
            </a:lvl1pPr>
          </a:lstStyle>
          <a:p>
            <a:endParaRPr lang="es-ES" dirty="0"/>
          </a:p>
        </p:txBody>
      </p:sp>
      <p:sp>
        <p:nvSpPr>
          <p:cNvPr id="14" name="Slide Number Placeholder 5">
            <a:extLst>
              <a:ext uri="{FF2B5EF4-FFF2-40B4-BE49-F238E27FC236}">
                <a16:creationId xmlns:a16="http://schemas.microsoft.com/office/drawing/2014/main" id="{4DA331CF-68D2-9344-8A95-E174AF622F9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23704" y="6479808"/>
            <a:ext cx="349091" cy="111637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r">
              <a:lnSpc>
                <a:spcPct val="100000"/>
              </a:lnSpc>
              <a:defRPr sz="725" b="0" i="0">
                <a:solidFill>
                  <a:schemeClr val="tx1"/>
                </a:solidFill>
                <a:latin typeface="+mn-lt"/>
                <a:cs typeface="Calibri Light" panose="020F0302020204030204" pitchFamily="34" charset="0"/>
              </a:defRPr>
            </a:lvl1pPr>
          </a:lstStyle>
          <a:p>
            <a:fld id="{91D568E7-61F5-D04E-995D-81EF41C01A2A}" type="slidenum">
              <a:rPr lang="es-ES" smtClean="0"/>
              <a:pPr/>
              <a:t>‹Nº›</a:t>
            </a:fld>
            <a:endParaRPr lang="es-ES" dirty="0"/>
          </a:p>
        </p:txBody>
      </p:sp>
      <p:sp>
        <p:nvSpPr>
          <p:cNvPr id="15" name="Footer Placeholder 20">
            <a:extLst>
              <a:ext uri="{FF2B5EF4-FFF2-40B4-BE49-F238E27FC236}">
                <a16:creationId xmlns:a16="http://schemas.microsoft.com/office/drawing/2014/main" id="{C5630E1C-6462-D341-933A-661462E0C0F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114100" y="6479808"/>
            <a:ext cx="4353119" cy="111637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marL="0" marR="0" indent="0" algn="l" defTabSz="79431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en-GB" sz="725" b="0" i="0" spc="0" baseline="0">
                <a:cs typeface="Calibri Light" panose="020F0302020204030204" pitchFamily="34" charset="0"/>
              </a:defRPr>
            </a:lvl1pPr>
          </a:lstStyle>
          <a:p>
            <a:pPr algn="ctr"/>
            <a:endParaRPr lang="es-ES" dirty="0"/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id="{03A42E1C-3B29-324D-90BC-A77F7C1D750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31157" y="5918730"/>
            <a:ext cx="3472774" cy="8161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464646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479BA9-44D2-40C5-8099-27842EE4CB2A}" type="datetimeFigureOut">
              <a:rPr lang="es-CO" smtClean="0"/>
              <a:t>16/12/21</a:t>
            </a:fld>
            <a:endParaRPr lang="es-CO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F1021A-0689-49A7-A3E2-CC71E7134BFA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9820711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479BA9-44D2-40C5-8099-27842EE4CB2A}" type="datetimeFigureOut">
              <a:rPr lang="es-CO" smtClean="0"/>
              <a:t>16/12/21</a:t>
            </a:fld>
            <a:endParaRPr lang="es-CO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F1021A-0689-49A7-A3E2-CC71E7134BFA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5675902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479BA9-44D2-40C5-8099-27842EE4CB2A}" type="datetimeFigureOut">
              <a:rPr lang="es-CO" smtClean="0"/>
              <a:t>16/12/21</a:t>
            </a:fld>
            <a:endParaRPr lang="es-CO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F1021A-0689-49A7-A3E2-CC71E7134BFA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4738478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479BA9-44D2-40C5-8099-27842EE4CB2A}" type="datetimeFigureOut">
              <a:rPr lang="es-CO" smtClean="0"/>
              <a:t>16/12/21</a:t>
            </a:fld>
            <a:endParaRPr lang="es-CO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F1021A-0689-49A7-A3E2-CC71E7134BFA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2034417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479BA9-44D2-40C5-8099-27842EE4CB2A}" type="datetimeFigureOut">
              <a:rPr lang="es-CO" smtClean="0"/>
              <a:t>16/12/21</a:t>
            </a:fld>
            <a:endParaRPr lang="es-CO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F1021A-0689-49A7-A3E2-CC71E7134BFA}" type="slidenum">
              <a:rPr lang="es-CO" smtClean="0"/>
              <a:t>‹Nº›</a:t>
            </a:fld>
            <a:endParaRPr lang="es-CO"/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03A42E1C-3B29-324D-90BC-A77F7C1D750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31157" y="5918730"/>
            <a:ext cx="3472774" cy="8161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80827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479BA9-44D2-40C5-8099-27842EE4CB2A}" type="datetimeFigureOut">
              <a:rPr lang="es-CO" smtClean="0"/>
              <a:t>16/12/21</a:t>
            </a:fld>
            <a:endParaRPr lang="es-CO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F1021A-0689-49A7-A3E2-CC71E7134BFA}" type="slidenum">
              <a:rPr lang="es-CO" smtClean="0"/>
              <a:t>‹Nº›</a:t>
            </a:fld>
            <a:endParaRPr lang="es-CO"/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03A42E1C-3B29-324D-90BC-A77F7C1D750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31157" y="5918730"/>
            <a:ext cx="3472774" cy="8161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57745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479BA9-44D2-40C5-8099-27842EE4CB2A}" type="datetimeFigureOut">
              <a:rPr lang="es-CO" smtClean="0"/>
              <a:t>16/12/21</a:t>
            </a:fld>
            <a:endParaRPr lang="es-CO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F1021A-0689-49A7-A3E2-CC71E7134BFA}" type="slidenum">
              <a:rPr lang="es-CO" smtClean="0"/>
              <a:t>‹Nº›</a:t>
            </a:fld>
            <a:endParaRPr lang="es-CO"/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id="{03A42E1C-3B29-324D-90BC-A77F7C1D750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31157" y="5918730"/>
            <a:ext cx="3472774" cy="8161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81357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O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479BA9-44D2-40C5-8099-27842EE4CB2A}" type="datetimeFigureOut">
              <a:rPr lang="es-CO" smtClean="0"/>
              <a:t>16/12/21</a:t>
            </a:fld>
            <a:endParaRPr lang="es-CO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F1021A-0689-49A7-A3E2-CC71E7134BFA}" type="slidenum">
              <a:rPr lang="es-CO" smtClean="0"/>
              <a:t>‹Nº›</a:t>
            </a:fld>
            <a:endParaRPr lang="es-CO"/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id="{03A42E1C-3B29-324D-90BC-A77F7C1D750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31157" y="5918730"/>
            <a:ext cx="3472774" cy="8161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86783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4479BA9-44D2-40C5-8099-27842EE4CB2A}" type="datetimeFigureOut">
              <a:rPr lang="es-CO" smtClean="0"/>
              <a:t>16/12/21</a:t>
            </a:fld>
            <a:endParaRPr lang="es-CO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O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BF1021A-0689-49A7-A3E2-CC71E7134BFA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4132816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n 7">
            <a:extLst>
              <a:ext uri="{FF2B5EF4-FFF2-40B4-BE49-F238E27FC236}">
                <a16:creationId xmlns:a16="http://schemas.microsoft.com/office/drawing/2014/main" id="{B5325991-F2B0-9846-8FB0-6C04397817B5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376" t="34568"/>
          <a:stretch/>
        </p:blipFill>
        <p:spPr>
          <a:xfrm>
            <a:off x="29182" y="2662470"/>
            <a:ext cx="7097949" cy="4487360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9209" y="390536"/>
            <a:ext cx="9144000" cy="1544322"/>
          </a:xfrm>
        </p:spPr>
        <p:txBody>
          <a:bodyPr>
            <a:noAutofit/>
          </a:bodyPr>
          <a:lstStyle/>
          <a:p>
            <a:br>
              <a:rPr lang="es-MX" sz="4400" b="1" dirty="0">
                <a:solidFill>
                  <a:srgbClr val="CC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MX" sz="4000" b="1" dirty="0">
                <a:solidFill>
                  <a:srgbClr val="4C531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Comité Sectorial de Gestión y Desempeño del Sector Movilidad</a:t>
            </a:r>
            <a:br>
              <a:rPr lang="es-MX" sz="4000" b="1" dirty="0">
                <a:solidFill>
                  <a:srgbClr val="4C531E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MX" sz="2800" b="1" dirty="0">
                <a:solidFill>
                  <a:srgbClr val="87922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Sesión extraordinaria</a:t>
            </a:r>
            <a:endParaRPr lang="es-CO" sz="2000" b="1" dirty="0">
              <a:solidFill>
                <a:srgbClr val="879225"/>
              </a:solidFill>
              <a:latin typeface="Arial Black" panose="020B0604020202020204" pitchFamily="34" charset="0"/>
              <a:cs typeface="Arial Black" panose="020B0604020202020204" pitchFamily="34" charset="0"/>
            </a:endParaRPr>
          </a:p>
        </p:txBody>
      </p:sp>
      <p:sp>
        <p:nvSpPr>
          <p:cNvPr id="9" name="CuadroTexto 8"/>
          <p:cNvSpPr txBox="1"/>
          <p:nvPr/>
        </p:nvSpPr>
        <p:spPr>
          <a:xfrm>
            <a:off x="4685" y="1887944"/>
            <a:ext cx="1219199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2400" dirty="0">
                <a:solidFill>
                  <a:schemeClr val="bg1">
                    <a:lumMod val="50000"/>
                  </a:schemeClr>
                </a:solidFill>
                <a:cs typeface="Arial" panose="020B0604020202020204" pitchFamily="34" charset="0"/>
              </a:rPr>
              <a:t>Secretaría Distrital de Movilidad</a:t>
            </a:r>
          </a:p>
          <a:p>
            <a:pPr algn="ctr"/>
            <a:r>
              <a:rPr lang="es-ES" sz="2400" dirty="0">
                <a:solidFill>
                  <a:schemeClr val="bg1">
                    <a:lumMod val="50000"/>
                  </a:schemeClr>
                </a:solidFill>
                <a:cs typeface="Arial" panose="020B0604020202020204" pitchFamily="34" charset="0"/>
              </a:rPr>
              <a:t>Diciembre 2021</a:t>
            </a:r>
            <a:endParaRPr lang="es-MX" sz="2400" dirty="0">
              <a:solidFill>
                <a:schemeClr val="bg1">
                  <a:lumMod val="50000"/>
                </a:schemeClr>
              </a:solidFill>
              <a:cs typeface="Arial" panose="020B0604020202020204" pitchFamily="34" charset="0"/>
            </a:endParaRPr>
          </a:p>
          <a:p>
            <a:pPr algn="ctr"/>
            <a:endParaRPr lang="es-ES" sz="2400" b="1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Rectángulo 4">
            <a:extLst>
              <a:ext uri="{FF2B5EF4-FFF2-40B4-BE49-F238E27FC236}">
                <a16:creationId xmlns:a16="http://schemas.microsoft.com/office/drawing/2014/main" id="{57E4BB30-270E-EE4D-AE52-960D69EA5621}"/>
              </a:ext>
            </a:extLst>
          </p:cNvPr>
          <p:cNvSpPr/>
          <p:nvPr/>
        </p:nvSpPr>
        <p:spPr>
          <a:xfrm>
            <a:off x="6567623" y="2652743"/>
            <a:ext cx="5295539" cy="4351172"/>
          </a:xfrm>
          <a:prstGeom prst="rect">
            <a:avLst/>
          </a:prstGeom>
          <a:solidFill>
            <a:srgbClr val="87922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4" name="Recortar rectángulo de una esquina 3">
            <a:extLst>
              <a:ext uri="{FF2B5EF4-FFF2-40B4-BE49-F238E27FC236}">
                <a16:creationId xmlns:a16="http://schemas.microsoft.com/office/drawing/2014/main" id="{346EA250-0C3C-944B-AB77-DFE49921FE4B}"/>
              </a:ext>
            </a:extLst>
          </p:cNvPr>
          <p:cNvSpPr/>
          <p:nvPr/>
        </p:nvSpPr>
        <p:spPr>
          <a:xfrm flipH="1">
            <a:off x="8005862" y="2643015"/>
            <a:ext cx="4260716" cy="4351172"/>
          </a:xfrm>
          <a:custGeom>
            <a:avLst/>
            <a:gdLst>
              <a:gd name="connsiteX0" fmla="*/ 0 w 3446834"/>
              <a:gd name="connsiteY0" fmla="*/ 0 h 4214985"/>
              <a:gd name="connsiteX1" fmla="*/ 1723417 w 3446834"/>
              <a:gd name="connsiteY1" fmla="*/ 0 h 4214985"/>
              <a:gd name="connsiteX2" fmla="*/ 3446834 w 3446834"/>
              <a:gd name="connsiteY2" fmla="*/ 1723417 h 4214985"/>
              <a:gd name="connsiteX3" fmla="*/ 3446834 w 3446834"/>
              <a:gd name="connsiteY3" fmla="*/ 4214985 h 4214985"/>
              <a:gd name="connsiteX4" fmla="*/ 0 w 3446834"/>
              <a:gd name="connsiteY4" fmla="*/ 4214985 h 4214985"/>
              <a:gd name="connsiteX5" fmla="*/ 0 w 3446834"/>
              <a:gd name="connsiteY5" fmla="*/ 0 h 4214985"/>
              <a:gd name="connsiteX0" fmla="*/ 0 w 3446834"/>
              <a:gd name="connsiteY0" fmla="*/ 0 h 4214985"/>
              <a:gd name="connsiteX1" fmla="*/ 770107 w 3446834"/>
              <a:gd name="connsiteY1" fmla="*/ 9728 h 4214985"/>
              <a:gd name="connsiteX2" fmla="*/ 3446834 w 3446834"/>
              <a:gd name="connsiteY2" fmla="*/ 1723417 h 4214985"/>
              <a:gd name="connsiteX3" fmla="*/ 3446834 w 3446834"/>
              <a:gd name="connsiteY3" fmla="*/ 4214985 h 4214985"/>
              <a:gd name="connsiteX4" fmla="*/ 0 w 3446834"/>
              <a:gd name="connsiteY4" fmla="*/ 4214985 h 4214985"/>
              <a:gd name="connsiteX5" fmla="*/ 0 w 3446834"/>
              <a:gd name="connsiteY5" fmla="*/ 0 h 4214985"/>
              <a:gd name="connsiteX0" fmla="*/ 0 w 4049949"/>
              <a:gd name="connsiteY0" fmla="*/ 0 h 4214985"/>
              <a:gd name="connsiteX1" fmla="*/ 770107 w 4049949"/>
              <a:gd name="connsiteY1" fmla="*/ 9728 h 4214985"/>
              <a:gd name="connsiteX2" fmla="*/ 4049949 w 4049949"/>
              <a:gd name="connsiteY2" fmla="*/ 4106693 h 4214985"/>
              <a:gd name="connsiteX3" fmla="*/ 3446834 w 4049949"/>
              <a:gd name="connsiteY3" fmla="*/ 4214985 h 4214985"/>
              <a:gd name="connsiteX4" fmla="*/ 0 w 4049949"/>
              <a:gd name="connsiteY4" fmla="*/ 4214985 h 4214985"/>
              <a:gd name="connsiteX5" fmla="*/ 0 w 4049949"/>
              <a:gd name="connsiteY5" fmla="*/ 0 h 4214985"/>
              <a:gd name="connsiteX0" fmla="*/ 0 w 4156953"/>
              <a:gd name="connsiteY0" fmla="*/ 0 h 4223425"/>
              <a:gd name="connsiteX1" fmla="*/ 770107 w 4156953"/>
              <a:gd name="connsiteY1" fmla="*/ 9728 h 4223425"/>
              <a:gd name="connsiteX2" fmla="*/ 4156953 w 4156953"/>
              <a:gd name="connsiteY2" fmla="*/ 4223425 h 4223425"/>
              <a:gd name="connsiteX3" fmla="*/ 3446834 w 4156953"/>
              <a:gd name="connsiteY3" fmla="*/ 4214985 h 4223425"/>
              <a:gd name="connsiteX4" fmla="*/ 0 w 4156953"/>
              <a:gd name="connsiteY4" fmla="*/ 4214985 h 4223425"/>
              <a:gd name="connsiteX5" fmla="*/ 0 w 4156953"/>
              <a:gd name="connsiteY5" fmla="*/ 0 h 42234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156953" h="4223425">
                <a:moveTo>
                  <a:pt x="0" y="0"/>
                </a:moveTo>
                <a:lnTo>
                  <a:pt x="770107" y="9728"/>
                </a:lnTo>
                <a:lnTo>
                  <a:pt x="4156953" y="4223425"/>
                </a:lnTo>
                <a:lnTo>
                  <a:pt x="3446834" y="4214985"/>
                </a:lnTo>
                <a:lnTo>
                  <a:pt x="0" y="4214985"/>
                </a:lnTo>
                <a:lnTo>
                  <a:pt x="0" y="0"/>
                </a:lnTo>
                <a:close/>
              </a:path>
            </a:pathLst>
          </a:custGeom>
          <a:solidFill>
            <a:srgbClr val="4C531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>
              <a:solidFill>
                <a:srgbClr val="4C531E"/>
              </a:solidFill>
            </a:endParaRPr>
          </a:p>
        </p:txBody>
      </p:sp>
      <p:sp>
        <p:nvSpPr>
          <p:cNvPr id="6" name="Rectángulo 5">
            <a:extLst>
              <a:ext uri="{FF2B5EF4-FFF2-40B4-BE49-F238E27FC236}">
                <a16:creationId xmlns:a16="http://schemas.microsoft.com/office/drawing/2014/main" id="{192BC60A-5390-BB48-B346-860FADB8BCE3}"/>
              </a:ext>
            </a:extLst>
          </p:cNvPr>
          <p:cNvSpPr/>
          <p:nvPr/>
        </p:nvSpPr>
        <p:spPr>
          <a:xfrm>
            <a:off x="3793675" y="2652742"/>
            <a:ext cx="4614021" cy="4332455"/>
          </a:xfrm>
          <a:custGeom>
            <a:avLst/>
            <a:gdLst>
              <a:gd name="connsiteX0" fmla="*/ 0 w 3120326"/>
              <a:gd name="connsiteY0" fmla="*/ 0 h 4214985"/>
              <a:gd name="connsiteX1" fmla="*/ 3120326 w 3120326"/>
              <a:gd name="connsiteY1" fmla="*/ 0 h 4214985"/>
              <a:gd name="connsiteX2" fmla="*/ 3120326 w 3120326"/>
              <a:gd name="connsiteY2" fmla="*/ 4214985 h 4214985"/>
              <a:gd name="connsiteX3" fmla="*/ 0 w 3120326"/>
              <a:gd name="connsiteY3" fmla="*/ 4214985 h 4214985"/>
              <a:gd name="connsiteX4" fmla="*/ 0 w 3120326"/>
              <a:gd name="connsiteY4" fmla="*/ 0 h 4214985"/>
              <a:gd name="connsiteX0" fmla="*/ 0 w 4316828"/>
              <a:gd name="connsiteY0" fmla="*/ 9728 h 4214985"/>
              <a:gd name="connsiteX1" fmla="*/ 4316828 w 4316828"/>
              <a:gd name="connsiteY1" fmla="*/ 0 h 4214985"/>
              <a:gd name="connsiteX2" fmla="*/ 4316828 w 4316828"/>
              <a:gd name="connsiteY2" fmla="*/ 4214985 h 4214985"/>
              <a:gd name="connsiteX3" fmla="*/ 1196502 w 4316828"/>
              <a:gd name="connsiteY3" fmla="*/ 4214985 h 4214985"/>
              <a:gd name="connsiteX4" fmla="*/ 0 w 4316828"/>
              <a:gd name="connsiteY4" fmla="*/ 9728 h 4214985"/>
              <a:gd name="connsiteX0" fmla="*/ 0 w 4316828"/>
              <a:gd name="connsiteY0" fmla="*/ 1 h 4205258"/>
              <a:gd name="connsiteX1" fmla="*/ 2799313 w 4316828"/>
              <a:gd name="connsiteY1" fmla="*/ 0 h 4205258"/>
              <a:gd name="connsiteX2" fmla="*/ 4316828 w 4316828"/>
              <a:gd name="connsiteY2" fmla="*/ 4205258 h 4205258"/>
              <a:gd name="connsiteX3" fmla="*/ 1196502 w 4316828"/>
              <a:gd name="connsiteY3" fmla="*/ 4205258 h 4205258"/>
              <a:gd name="connsiteX4" fmla="*/ 0 w 4316828"/>
              <a:gd name="connsiteY4" fmla="*/ 1 h 4205258"/>
              <a:gd name="connsiteX0" fmla="*/ 0 w 4316828"/>
              <a:gd name="connsiteY0" fmla="*/ 1 h 4205258"/>
              <a:gd name="connsiteX1" fmla="*/ 2916044 w 4316828"/>
              <a:gd name="connsiteY1" fmla="*/ 0 h 4205258"/>
              <a:gd name="connsiteX2" fmla="*/ 4316828 w 4316828"/>
              <a:gd name="connsiteY2" fmla="*/ 4205258 h 4205258"/>
              <a:gd name="connsiteX3" fmla="*/ 1196502 w 4316828"/>
              <a:gd name="connsiteY3" fmla="*/ 4205258 h 4205258"/>
              <a:gd name="connsiteX4" fmla="*/ 0 w 4316828"/>
              <a:gd name="connsiteY4" fmla="*/ 1 h 4205258"/>
              <a:gd name="connsiteX0" fmla="*/ 0 w 4501654"/>
              <a:gd name="connsiteY0" fmla="*/ 9728 h 4205258"/>
              <a:gd name="connsiteX1" fmla="*/ 3100870 w 4501654"/>
              <a:gd name="connsiteY1" fmla="*/ 0 h 4205258"/>
              <a:gd name="connsiteX2" fmla="*/ 4501654 w 4501654"/>
              <a:gd name="connsiteY2" fmla="*/ 4205258 h 4205258"/>
              <a:gd name="connsiteX3" fmla="*/ 1381328 w 4501654"/>
              <a:gd name="connsiteY3" fmla="*/ 4205258 h 4205258"/>
              <a:gd name="connsiteX4" fmla="*/ 0 w 4501654"/>
              <a:gd name="connsiteY4" fmla="*/ 9728 h 42052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501654" h="4205258">
                <a:moveTo>
                  <a:pt x="0" y="9728"/>
                </a:moveTo>
                <a:lnTo>
                  <a:pt x="3100870" y="0"/>
                </a:lnTo>
                <a:lnTo>
                  <a:pt x="4501654" y="4205258"/>
                </a:lnTo>
                <a:lnTo>
                  <a:pt x="1381328" y="4205258"/>
                </a:lnTo>
                <a:lnTo>
                  <a:pt x="0" y="9728"/>
                </a:lnTo>
                <a:close/>
              </a:path>
            </a:pathLst>
          </a:custGeom>
          <a:solidFill>
            <a:srgbClr val="C8D42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dirty="0"/>
          </a:p>
        </p:txBody>
      </p:sp>
      <p:pic>
        <p:nvPicPr>
          <p:cNvPr id="11" name="Imagen 10">
            <a:extLst>
              <a:ext uri="{FF2B5EF4-FFF2-40B4-BE49-F238E27FC236}">
                <a16:creationId xmlns:a16="http://schemas.microsoft.com/office/drawing/2014/main" id="{71A1F0D6-BD06-9441-AEAB-01F449022F5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24378" y="4231532"/>
            <a:ext cx="5462859" cy="1189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41989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Marcador de contenido 2">
            <a:extLst>
              <a:ext uri="{FF2B5EF4-FFF2-40B4-BE49-F238E27FC236}">
                <a16:creationId xmlns:a16="http://schemas.microsoft.com/office/drawing/2014/main" id="{6641374B-EAFA-034A-8FF2-F0649B05E3D7}"/>
              </a:ext>
            </a:extLst>
          </p:cNvPr>
          <p:cNvSpPr txBox="1">
            <a:spLocks/>
          </p:cNvSpPr>
          <p:nvPr/>
        </p:nvSpPr>
        <p:spPr>
          <a:xfrm>
            <a:off x="857060" y="155591"/>
            <a:ext cx="9794047" cy="95412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 defTabSz="1008350" rtl="0" eaLnBrk="1" latinLnBrk="0" hangingPunct="1">
              <a:lnSpc>
                <a:spcPct val="110000"/>
              </a:lnSpc>
              <a:spcBef>
                <a:spcPts val="0"/>
              </a:spcBef>
              <a:buFont typeface="Arial" panose="020B0604020202020204" pitchFamily="34" charset="0"/>
              <a:buNone/>
              <a:defRPr sz="176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94534" indent="-194327" algn="l" defTabSz="1008350" rtl="0" eaLnBrk="1" latinLnBrk="0" hangingPunct="1">
              <a:lnSpc>
                <a:spcPct val="110000"/>
              </a:lnSpc>
              <a:spcBef>
                <a:spcPts val="0"/>
              </a:spcBef>
              <a:buFont typeface="System Font Regular"/>
              <a:buChar char="•"/>
              <a:tabLst/>
              <a:defRPr sz="176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19956" indent="-321253" algn="l" defTabSz="1008350" rtl="0" eaLnBrk="1" latinLnBrk="0" hangingPunct="1">
              <a:lnSpc>
                <a:spcPct val="110000"/>
              </a:lnSpc>
              <a:spcBef>
                <a:spcPts val="0"/>
              </a:spcBef>
              <a:buFont typeface="System Font Regular"/>
              <a:buChar char="–"/>
              <a:tabLst/>
              <a:defRPr sz="176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13408" indent="-203956" algn="l" defTabSz="1008350" rtl="0" eaLnBrk="1" latinLnBrk="0" hangingPunct="1">
              <a:lnSpc>
                <a:spcPct val="110000"/>
              </a:lnSpc>
              <a:spcBef>
                <a:spcPts val="0"/>
              </a:spcBef>
              <a:buClr>
                <a:schemeClr val="accent1"/>
              </a:buClr>
              <a:buSzPct val="100000"/>
              <a:buFont typeface="System Font Regular"/>
              <a:buChar char="•"/>
              <a:tabLst/>
              <a:defRPr sz="176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0" indent="0" algn="l" defTabSz="1008350" rtl="0" eaLnBrk="1" latinLnBrk="0" hangingPunct="1">
              <a:lnSpc>
                <a:spcPct val="110000"/>
              </a:lnSpc>
              <a:spcBef>
                <a:spcPts val="0"/>
              </a:spcBef>
              <a:buFont typeface="Arial" panose="020B0604020202020204" pitchFamily="34" charset="0"/>
              <a:buNone/>
              <a:tabLst/>
              <a:defRPr sz="1764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772962" indent="-252087" algn="l" defTabSz="1008350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77137" indent="-252087" algn="l" defTabSz="1008350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781312" indent="-252087" algn="l" defTabSz="1008350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285487" indent="-252087" algn="l" defTabSz="1008350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Bef>
                <a:spcPts val="544"/>
              </a:spcBef>
              <a:spcAft>
                <a:spcPts val="544"/>
              </a:spcAft>
            </a:pPr>
            <a:endParaRPr lang="es-CO" sz="3899" b="1" dirty="0">
              <a:solidFill>
                <a:srgbClr val="CC0000"/>
              </a:solidFill>
              <a:latin typeface="+mj-lt"/>
            </a:endParaRPr>
          </a:p>
        </p:txBody>
      </p:sp>
      <p:sp>
        <p:nvSpPr>
          <p:cNvPr id="11" name="Rectángulo 10">
            <a:extLst>
              <a:ext uri="{FF2B5EF4-FFF2-40B4-BE49-F238E27FC236}">
                <a16:creationId xmlns:a16="http://schemas.microsoft.com/office/drawing/2014/main" id="{63E8FFB1-B2A8-644C-97B3-4FD96B955ABD}"/>
              </a:ext>
            </a:extLst>
          </p:cNvPr>
          <p:cNvSpPr/>
          <p:nvPr/>
        </p:nvSpPr>
        <p:spPr>
          <a:xfrm>
            <a:off x="0" y="382691"/>
            <a:ext cx="12192000" cy="566215"/>
          </a:xfrm>
          <a:prstGeom prst="rect">
            <a:avLst/>
          </a:prstGeom>
          <a:solidFill>
            <a:srgbClr val="C8D423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ES" b="1" dirty="0">
                <a:solidFill>
                  <a:schemeClr val="bg1"/>
                </a:solidFill>
                <a:cs typeface="Arial" panose="020B0604020202020204" pitchFamily="34" charset="0"/>
              </a:rPr>
              <a:t> 	</a:t>
            </a:r>
            <a:r>
              <a:rPr lang="es-ES" sz="3200" b="1" dirty="0">
                <a:solidFill>
                  <a:schemeClr val="bg1"/>
                </a:solidFill>
                <a:cs typeface="Arial" panose="020B0604020202020204" pitchFamily="34" charset="0"/>
              </a:rPr>
              <a:t>CONTENIDO</a:t>
            </a:r>
            <a:endParaRPr lang="es-ES" sz="3200" dirty="0">
              <a:solidFill>
                <a:schemeClr val="bg1"/>
              </a:solidFill>
            </a:endParaRPr>
          </a:p>
        </p:txBody>
      </p:sp>
      <p:sp>
        <p:nvSpPr>
          <p:cNvPr id="10" name="Google Shape;347;p12"/>
          <p:cNvSpPr txBox="1">
            <a:spLocks/>
          </p:cNvSpPr>
          <p:nvPr/>
        </p:nvSpPr>
        <p:spPr>
          <a:xfrm>
            <a:off x="1167835" y="1109713"/>
            <a:ext cx="2737200" cy="577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0"/>
              </a:spcBef>
            </a:pPr>
            <a:r>
              <a:rPr lang="es-MX" sz="3200" b="1" dirty="0">
                <a:solidFill>
                  <a:schemeClr val="accent6">
                    <a:lumMod val="50000"/>
                  </a:schemeClr>
                </a:solidFill>
              </a:rPr>
              <a:t>AGENDA</a:t>
            </a:r>
          </a:p>
        </p:txBody>
      </p:sp>
      <p:sp>
        <p:nvSpPr>
          <p:cNvPr id="15" name="Google Shape;348;p12"/>
          <p:cNvSpPr txBox="1">
            <a:spLocks/>
          </p:cNvSpPr>
          <p:nvPr/>
        </p:nvSpPr>
        <p:spPr>
          <a:xfrm>
            <a:off x="2820113" y="1921790"/>
            <a:ext cx="6807600" cy="577800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b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0"/>
              </a:spcBef>
            </a:pPr>
            <a:endParaRPr lang="es-MX" sz="3000" dirty="0"/>
          </a:p>
        </p:txBody>
      </p:sp>
      <p:sp>
        <p:nvSpPr>
          <p:cNvPr id="17" name="Google Shape;350;p12"/>
          <p:cNvSpPr txBox="1">
            <a:spLocks/>
          </p:cNvSpPr>
          <p:nvPr/>
        </p:nvSpPr>
        <p:spPr>
          <a:xfrm>
            <a:off x="4155425" y="3823766"/>
            <a:ext cx="6807600" cy="577800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b" anchorCtr="0">
            <a:noAutofit/>
          </a:bodyPr>
          <a:lstStyle>
            <a:defPPr>
              <a:defRPr lang="es-CO"/>
            </a:defPPr>
            <a:lvl1pPr marL="0" marR="0" indent="0" algn="l" defTabSz="79431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en-GB" sz="725" b="0" i="0" kern="1200" spc="0" baseline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Calibri Light" panose="020F030202020403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s-MX" sz="4400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cxnSp>
        <p:nvCxnSpPr>
          <p:cNvPr id="4" name="Conector recto 3"/>
          <p:cNvCxnSpPr/>
          <p:nvPr/>
        </p:nvCxnSpPr>
        <p:spPr>
          <a:xfrm>
            <a:off x="857060" y="1109713"/>
            <a:ext cx="60385" cy="5227608"/>
          </a:xfrm>
          <a:prstGeom prst="line">
            <a:avLst/>
          </a:prstGeom>
          <a:ln w="38100">
            <a:solidFill>
              <a:srgbClr val="87922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Google Shape;348;p12"/>
          <p:cNvSpPr txBox="1">
            <a:spLocks/>
          </p:cNvSpPr>
          <p:nvPr/>
        </p:nvSpPr>
        <p:spPr>
          <a:xfrm>
            <a:off x="1161202" y="3012036"/>
            <a:ext cx="10125422" cy="2779059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b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514350" indent="-514350">
              <a:buFont typeface="+mj-lt"/>
              <a:buAutoNum type="arabicPeriod"/>
            </a:pPr>
            <a:r>
              <a:rPr lang="es-ES" altLang="es-CO" sz="2800" dirty="0">
                <a:ea typeface="ＭＳ Ｐゴシック" pitchFamily="34" charset="-128"/>
              </a:rPr>
              <a:t>Verificación de quórum y declaración de la instalación de la sesión</a:t>
            </a:r>
            <a:endParaRPr lang="es-CO" altLang="es-CO" sz="2800" dirty="0">
              <a:ea typeface="ＭＳ Ｐゴシック" pitchFamily="34" charset="-128"/>
            </a:endParaRPr>
          </a:p>
          <a:p>
            <a:pPr marL="514350" indent="-514350">
              <a:buFont typeface="+mj-lt"/>
              <a:buAutoNum type="arabicPeriod"/>
            </a:pPr>
            <a:r>
              <a:rPr lang="es-ES" altLang="es-CO" sz="2800" dirty="0">
                <a:ea typeface="ＭＳ Ｐゴシック" pitchFamily="34" charset="-128"/>
              </a:rPr>
              <a:t>Aprobación del orden del día</a:t>
            </a:r>
            <a:endParaRPr lang="es-CO" altLang="es-CO" sz="2800" dirty="0">
              <a:ea typeface="ＭＳ Ｐゴシック" pitchFamily="34" charset="-128"/>
            </a:endParaRPr>
          </a:p>
          <a:p>
            <a:pPr marL="514350" indent="-514350">
              <a:buFont typeface="+mj-lt"/>
              <a:buAutoNum type="arabicPeriod"/>
            </a:pPr>
            <a:r>
              <a:rPr lang="es-ES" altLang="es-CO" sz="2800" dirty="0">
                <a:ea typeface="ＭＳ Ｐゴシック" pitchFamily="34" charset="-128"/>
              </a:rPr>
              <a:t>Seguimiento compromisos</a:t>
            </a:r>
          </a:p>
          <a:p>
            <a:pPr marL="514350" indent="-514350">
              <a:buFont typeface="+mj-lt"/>
              <a:buAutoNum type="arabicPeriod"/>
            </a:pPr>
            <a:r>
              <a:rPr lang="es-ES" sz="2800" dirty="0"/>
              <a:t>Observatorio de Ocupación y Valor del Suelo (Metro)– </a:t>
            </a:r>
            <a:r>
              <a:rPr lang="es-ES" sz="2800" dirty="0">
                <a:solidFill>
                  <a:srgbClr val="879225"/>
                </a:solidFill>
              </a:rPr>
              <a:t>20 min</a:t>
            </a:r>
          </a:p>
          <a:p>
            <a:pPr marL="514350" indent="-514350">
              <a:buFont typeface="+mj-lt"/>
              <a:buAutoNum type="arabicPeriod"/>
            </a:pPr>
            <a:r>
              <a:rPr lang="es-ES" sz="2800" dirty="0"/>
              <a:t>Estrategia de formulación Plan de movilidad sostenible y segura (SDM)-</a:t>
            </a:r>
            <a:r>
              <a:rPr lang="es-ES" sz="2800" dirty="0">
                <a:solidFill>
                  <a:srgbClr val="879225"/>
                </a:solidFill>
              </a:rPr>
              <a:t>20 min </a:t>
            </a:r>
          </a:p>
          <a:p>
            <a:pPr marL="514350" indent="-514350">
              <a:buFont typeface="+mj-lt"/>
              <a:buAutoNum type="arabicPeriod"/>
            </a:pPr>
            <a:r>
              <a:rPr lang="es-ES" sz="2800" dirty="0"/>
              <a:t>Varios</a:t>
            </a:r>
            <a:r>
              <a:rPr lang="es-ES" sz="2800" dirty="0">
                <a:solidFill>
                  <a:srgbClr val="879225"/>
                </a:solidFill>
              </a:rPr>
              <a:t> </a:t>
            </a:r>
            <a:r>
              <a:rPr lang="es-ES" sz="2800" dirty="0"/>
              <a:t>– </a:t>
            </a:r>
            <a:r>
              <a:rPr lang="es-ES" sz="2800" dirty="0">
                <a:solidFill>
                  <a:srgbClr val="879225"/>
                </a:solidFill>
              </a:rPr>
              <a:t>5 min</a:t>
            </a:r>
          </a:p>
          <a:p>
            <a:pPr marL="514350" indent="-514350">
              <a:buFont typeface="+mj-lt"/>
              <a:buAutoNum type="arabicPeriod"/>
            </a:pPr>
            <a:endParaRPr lang="es-ES" sz="2800" dirty="0">
              <a:solidFill>
                <a:srgbClr val="879225"/>
              </a:solidFill>
            </a:endParaRPr>
          </a:p>
          <a:p>
            <a:pPr marL="514350" indent="-514350">
              <a:buFont typeface="+mj-lt"/>
              <a:buAutoNum type="arabicPeriod"/>
            </a:pPr>
            <a:endParaRPr lang="es-ES" sz="2800" dirty="0">
              <a:solidFill>
                <a:srgbClr val="87922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37398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Marcador de contenido 2">
            <a:extLst>
              <a:ext uri="{FF2B5EF4-FFF2-40B4-BE49-F238E27FC236}">
                <a16:creationId xmlns:a16="http://schemas.microsoft.com/office/drawing/2014/main" id="{6641374B-EAFA-034A-8FF2-F0649B05E3D7}"/>
              </a:ext>
            </a:extLst>
          </p:cNvPr>
          <p:cNvSpPr txBox="1">
            <a:spLocks/>
          </p:cNvSpPr>
          <p:nvPr/>
        </p:nvSpPr>
        <p:spPr>
          <a:xfrm>
            <a:off x="857060" y="155591"/>
            <a:ext cx="9794047" cy="95412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 defTabSz="1008350" rtl="0" eaLnBrk="1" latinLnBrk="0" hangingPunct="1">
              <a:lnSpc>
                <a:spcPct val="110000"/>
              </a:lnSpc>
              <a:spcBef>
                <a:spcPts val="0"/>
              </a:spcBef>
              <a:buFont typeface="Arial" panose="020B0604020202020204" pitchFamily="34" charset="0"/>
              <a:buNone/>
              <a:defRPr sz="176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94534" indent="-194327" algn="l" defTabSz="1008350" rtl="0" eaLnBrk="1" latinLnBrk="0" hangingPunct="1">
              <a:lnSpc>
                <a:spcPct val="110000"/>
              </a:lnSpc>
              <a:spcBef>
                <a:spcPts val="0"/>
              </a:spcBef>
              <a:buFont typeface="System Font Regular"/>
              <a:buChar char="•"/>
              <a:tabLst/>
              <a:defRPr sz="176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19956" indent="-321253" algn="l" defTabSz="1008350" rtl="0" eaLnBrk="1" latinLnBrk="0" hangingPunct="1">
              <a:lnSpc>
                <a:spcPct val="110000"/>
              </a:lnSpc>
              <a:spcBef>
                <a:spcPts val="0"/>
              </a:spcBef>
              <a:buFont typeface="System Font Regular"/>
              <a:buChar char="–"/>
              <a:tabLst/>
              <a:defRPr sz="176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13408" indent="-203956" algn="l" defTabSz="1008350" rtl="0" eaLnBrk="1" latinLnBrk="0" hangingPunct="1">
              <a:lnSpc>
                <a:spcPct val="110000"/>
              </a:lnSpc>
              <a:spcBef>
                <a:spcPts val="0"/>
              </a:spcBef>
              <a:buClr>
                <a:schemeClr val="accent1"/>
              </a:buClr>
              <a:buSzPct val="100000"/>
              <a:buFont typeface="System Font Regular"/>
              <a:buChar char="•"/>
              <a:tabLst/>
              <a:defRPr sz="176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0" indent="0" algn="l" defTabSz="1008350" rtl="0" eaLnBrk="1" latinLnBrk="0" hangingPunct="1">
              <a:lnSpc>
                <a:spcPct val="110000"/>
              </a:lnSpc>
              <a:spcBef>
                <a:spcPts val="0"/>
              </a:spcBef>
              <a:buFont typeface="Arial" panose="020B0604020202020204" pitchFamily="34" charset="0"/>
              <a:buNone/>
              <a:tabLst/>
              <a:defRPr sz="1764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772962" indent="-252087" algn="l" defTabSz="1008350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77137" indent="-252087" algn="l" defTabSz="1008350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781312" indent="-252087" algn="l" defTabSz="1008350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285487" indent="-252087" algn="l" defTabSz="1008350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Bef>
                <a:spcPts val="544"/>
              </a:spcBef>
              <a:spcAft>
                <a:spcPts val="544"/>
              </a:spcAft>
            </a:pPr>
            <a:endParaRPr lang="es-CO" sz="3899" b="1" dirty="0">
              <a:solidFill>
                <a:srgbClr val="CC0000"/>
              </a:solidFill>
              <a:latin typeface="+mj-lt"/>
            </a:endParaRPr>
          </a:p>
        </p:txBody>
      </p:sp>
      <p:sp>
        <p:nvSpPr>
          <p:cNvPr id="11" name="Rectángulo 10">
            <a:extLst>
              <a:ext uri="{FF2B5EF4-FFF2-40B4-BE49-F238E27FC236}">
                <a16:creationId xmlns:a16="http://schemas.microsoft.com/office/drawing/2014/main" id="{63E8FFB1-B2A8-644C-97B3-4FD96B955ABD}"/>
              </a:ext>
            </a:extLst>
          </p:cNvPr>
          <p:cNvSpPr/>
          <p:nvPr/>
        </p:nvSpPr>
        <p:spPr>
          <a:xfrm>
            <a:off x="0" y="382691"/>
            <a:ext cx="12192000" cy="566215"/>
          </a:xfrm>
          <a:prstGeom prst="rect">
            <a:avLst/>
          </a:prstGeom>
          <a:solidFill>
            <a:srgbClr val="C8D423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ES" b="1" dirty="0">
                <a:solidFill>
                  <a:schemeClr val="bg1"/>
                </a:solidFill>
                <a:cs typeface="Arial" panose="020B0604020202020204" pitchFamily="34" charset="0"/>
              </a:rPr>
              <a:t> 	</a:t>
            </a:r>
            <a:r>
              <a:rPr lang="es-ES" sz="3200" b="1" dirty="0">
                <a:solidFill>
                  <a:schemeClr val="bg1"/>
                </a:solidFill>
                <a:cs typeface="Arial" panose="020B0604020202020204" pitchFamily="34" charset="0"/>
              </a:rPr>
              <a:t>SEGUIMIENTO COMPROMISOS</a:t>
            </a:r>
          </a:p>
        </p:txBody>
      </p:sp>
      <p:sp>
        <p:nvSpPr>
          <p:cNvPr id="16" name="Rectángulo 15"/>
          <p:cNvSpPr/>
          <p:nvPr/>
        </p:nvSpPr>
        <p:spPr>
          <a:xfrm>
            <a:off x="3035820" y="2811985"/>
            <a:ext cx="527345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MX" sz="2000" dirty="0"/>
              <a:t>Compromiso IDU</a:t>
            </a:r>
          </a:p>
          <a:p>
            <a:pPr algn="ctr"/>
            <a:endParaRPr lang="es-MX" sz="2000" dirty="0"/>
          </a:p>
        </p:txBody>
      </p:sp>
      <p:grpSp>
        <p:nvGrpSpPr>
          <p:cNvPr id="2" name="Grupo 1">
            <a:extLst>
              <a:ext uri="{FF2B5EF4-FFF2-40B4-BE49-F238E27FC236}">
                <a16:creationId xmlns:a16="http://schemas.microsoft.com/office/drawing/2014/main" id="{338D134F-47EE-AE4D-B86F-FCB25A780682}"/>
              </a:ext>
            </a:extLst>
          </p:cNvPr>
          <p:cNvGrpSpPr/>
          <p:nvPr/>
        </p:nvGrpSpPr>
        <p:grpSpPr>
          <a:xfrm>
            <a:off x="5140899" y="1418599"/>
            <a:ext cx="1063422" cy="1250153"/>
            <a:chOff x="5550537" y="1468732"/>
            <a:chExt cx="1063422" cy="1250153"/>
          </a:xfrm>
        </p:grpSpPr>
        <p:sp>
          <p:nvSpPr>
            <p:cNvPr id="51" name="Google Shape;4210;p68"/>
            <p:cNvSpPr/>
            <p:nvPr/>
          </p:nvSpPr>
          <p:spPr>
            <a:xfrm>
              <a:off x="5721274" y="1622817"/>
              <a:ext cx="721825" cy="704382"/>
            </a:xfrm>
            <a:custGeom>
              <a:avLst/>
              <a:gdLst/>
              <a:ahLst/>
              <a:cxnLst/>
              <a:rect l="l" t="t" r="r" b="b"/>
              <a:pathLst>
                <a:path w="29615" h="29615" extrusionOk="0">
                  <a:moveTo>
                    <a:pt x="14810" y="1"/>
                  </a:moveTo>
                  <a:cubicBezTo>
                    <a:pt x="6631" y="1"/>
                    <a:pt x="1" y="6631"/>
                    <a:pt x="1" y="14809"/>
                  </a:cubicBezTo>
                  <a:cubicBezTo>
                    <a:pt x="1" y="22988"/>
                    <a:pt x="6631" y="29615"/>
                    <a:pt x="14810" y="29615"/>
                  </a:cubicBezTo>
                  <a:cubicBezTo>
                    <a:pt x="22988" y="29615"/>
                    <a:pt x="29615" y="22988"/>
                    <a:pt x="29615" y="14809"/>
                  </a:cubicBezTo>
                  <a:cubicBezTo>
                    <a:pt x="29615" y="6631"/>
                    <a:pt x="22988" y="1"/>
                    <a:pt x="14810" y="1"/>
                  </a:cubicBezTo>
                  <a:close/>
                </a:path>
              </a:pathLst>
            </a:custGeom>
            <a:solidFill>
              <a:srgbClr val="869F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" name="Google Shape;4211;p68"/>
            <p:cNvSpPr/>
            <p:nvPr/>
          </p:nvSpPr>
          <p:spPr>
            <a:xfrm>
              <a:off x="5550537" y="1468732"/>
              <a:ext cx="1063422" cy="1212018"/>
            </a:xfrm>
            <a:custGeom>
              <a:avLst/>
              <a:gdLst/>
              <a:ahLst/>
              <a:cxnLst/>
              <a:rect l="l" t="t" r="r" b="b"/>
              <a:pathLst>
                <a:path w="43630" h="50958" extrusionOk="0">
                  <a:moveTo>
                    <a:pt x="21815" y="0"/>
                  </a:moveTo>
                  <a:cubicBezTo>
                    <a:pt x="9785" y="0"/>
                    <a:pt x="0" y="9788"/>
                    <a:pt x="0" y="21814"/>
                  </a:cubicBezTo>
                  <a:cubicBezTo>
                    <a:pt x="11" y="22289"/>
                    <a:pt x="401" y="22672"/>
                    <a:pt x="879" y="22672"/>
                  </a:cubicBezTo>
                  <a:cubicBezTo>
                    <a:pt x="1354" y="22672"/>
                    <a:pt x="1744" y="22289"/>
                    <a:pt x="1755" y="21814"/>
                  </a:cubicBezTo>
                  <a:cubicBezTo>
                    <a:pt x="1755" y="10757"/>
                    <a:pt x="10753" y="1755"/>
                    <a:pt x="21811" y="1755"/>
                  </a:cubicBezTo>
                  <a:cubicBezTo>
                    <a:pt x="32869" y="1755"/>
                    <a:pt x="41870" y="10753"/>
                    <a:pt x="41870" y="21814"/>
                  </a:cubicBezTo>
                  <a:cubicBezTo>
                    <a:pt x="41870" y="32872"/>
                    <a:pt x="32872" y="41870"/>
                    <a:pt x="21815" y="41870"/>
                  </a:cubicBezTo>
                  <a:cubicBezTo>
                    <a:pt x="21329" y="41870"/>
                    <a:pt x="20935" y="42263"/>
                    <a:pt x="20935" y="42750"/>
                  </a:cubicBezTo>
                  <a:lnTo>
                    <a:pt x="20935" y="50957"/>
                  </a:lnTo>
                  <a:lnTo>
                    <a:pt x="22694" y="50942"/>
                  </a:lnTo>
                  <a:lnTo>
                    <a:pt x="22694" y="43610"/>
                  </a:lnTo>
                  <a:cubicBezTo>
                    <a:pt x="34316" y="43147"/>
                    <a:pt x="43629" y="33547"/>
                    <a:pt x="43626" y="21814"/>
                  </a:cubicBezTo>
                  <a:cubicBezTo>
                    <a:pt x="43626" y="9785"/>
                    <a:pt x="33841" y="0"/>
                    <a:pt x="21815" y="0"/>
                  </a:cubicBezTo>
                  <a:close/>
                </a:path>
              </a:pathLst>
            </a:custGeom>
            <a:solidFill>
              <a:srgbClr val="869F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" name="Google Shape;4212;p68"/>
            <p:cNvSpPr/>
            <p:nvPr/>
          </p:nvSpPr>
          <p:spPr>
            <a:xfrm>
              <a:off x="5936250" y="2554010"/>
              <a:ext cx="293410" cy="164875"/>
            </a:xfrm>
            <a:custGeom>
              <a:avLst/>
              <a:gdLst/>
              <a:ahLst/>
              <a:cxnLst/>
              <a:rect l="l" t="t" r="r" b="b"/>
              <a:pathLst>
                <a:path w="12038" h="6932" extrusionOk="0">
                  <a:moveTo>
                    <a:pt x="11088" y="1"/>
                  </a:moveTo>
                  <a:cubicBezTo>
                    <a:pt x="10863" y="1"/>
                    <a:pt x="10637" y="87"/>
                    <a:pt x="10465" y="260"/>
                  </a:cubicBezTo>
                  <a:lnTo>
                    <a:pt x="6869" y="3859"/>
                  </a:lnTo>
                  <a:lnTo>
                    <a:pt x="5982" y="4742"/>
                  </a:lnTo>
                  <a:lnTo>
                    <a:pt x="5110" y="3874"/>
                  </a:lnTo>
                  <a:lnTo>
                    <a:pt x="1496" y="260"/>
                  </a:lnTo>
                  <a:cubicBezTo>
                    <a:pt x="1342" y="153"/>
                    <a:pt x="1165" y="102"/>
                    <a:pt x="990" y="102"/>
                  </a:cubicBezTo>
                  <a:cubicBezTo>
                    <a:pt x="731" y="102"/>
                    <a:pt x="475" y="214"/>
                    <a:pt x="298" y="427"/>
                  </a:cubicBezTo>
                  <a:cubicBezTo>
                    <a:pt x="1" y="783"/>
                    <a:pt x="27" y="1306"/>
                    <a:pt x="353" y="1636"/>
                  </a:cubicBezTo>
                  <a:lnTo>
                    <a:pt x="5389" y="6675"/>
                  </a:lnTo>
                  <a:cubicBezTo>
                    <a:pt x="5561" y="6846"/>
                    <a:pt x="5786" y="6931"/>
                    <a:pt x="6010" y="6931"/>
                  </a:cubicBezTo>
                  <a:cubicBezTo>
                    <a:pt x="6235" y="6931"/>
                    <a:pt x="6459" y="6846"/>
                    <a:pt x="6632" y="6675"/>
                  </a:cubicBezTo>
                  <a:lnTo>
                    <a:pt x="11667" y="1636"/>
                  </a:lnTo>
                  <a:cubicBezTo>
                    <a:pt x="12019" y="1250"/>
                    <a:pt x="12038" y="668"/>
                    <a:pt x="11711" y="260"/>
                  </a:cubicBezTo>
                  <a:cubicBezTo>
                    <a:pt x="11539" y="87"/>
                    <a:pt x="11313" y="1"/>
                    <a:pt x="11088" y="1"/>
                  </a:cubicBezTo>
                  <a:close/>
                </a:path>
              </a:pathLst>
            </a:custGeom>
            <a:solidFill>
              <a:srgbClr val="869F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" name="CuadroTexto 56"/>
            <p:cNvSpPr txBox="1"/>
            <p:nvPr/>
          </p:nvSpPr>
          <p:spPr>
            <a:xfrm>
              <a:off x="5922217" y="1708378"/>
              <a:ext cx="34065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ES" sz="2400" dirty="0">
                  <a:solidFill>
                    <a:schemeClr val="bg1"/>
                  </a:solidFill>
                </a:rPr>
                <a:t>1</a:t>
              </a:r>
            </a:p>
          </p:txBody>
        </p:sp>
      </p:grpSp>
      <p:sp>
        <p:nvSpPr>
          <p:cNvPr id="59" name="CuadroTexto 58"/>
          <p:cNvSpPr txBox="1"/>
          <p:nvPr/>
        </p:nvSpPr>
        <p:spPr>
          <a:xfrm>
            <a:off x="7670148" y="1366859"/>
            <a:ext cx="3406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2400" dirty="0">
                <a:solidFill>
                  <a:schemeClr val="bg1"/>
                </a:solidFill>
              </a:rPr>
              <a:t>2</a:t>
            </a:r>
          </a:p>
        </p:txBody>
      </p:sp>
      <p:sp>
        <p:nvSpPr>
          <p:cNvPr id="14" name="CuadroTexto 13">
            <a:extLst>
              <a:ext uri="{FF2B5EF4-FFF2-40B4-BE49-F238E27FC236}">
                <a16:creationId xmlns:a16="http://schemas.microsoft.com/office/drawing/2014/main" id="{B356B89B-145C-FC4B-8F72-D62AC157F637}"/>
              </a:ext>
            </a:extLst>
          </p:cNvPr>
          <p:cNvSpPr txBox="1"/>
          <p:nvPr/>
        </p:nvSpPr>
        <p:spPr>
          <a:xfrm>
            <a:off x="3456146" y="3260527"/>
            <a:ext cx="4979922" cy="264687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ES_tradnl" dirty="0"/>
              <a:t>Mesa de trabajo para revisión del Proyecto de Acuerdo sobre promoción de cruces seguros a nivel.</a:t>
            </a:r>
            <a:endParaRPr lang="es-CO" sz="1400" dirty="0"/>
          </a:p>
          <a:p>
            <a:pPr algn="ctr"/>
            <a:r>
              <a:rPr lang="es-CO" sz="1400" dirty="0"/>
              <a:t>La semana del 6 de diciembre se reunieron IDU, SDP y SDM para revisar el documento propuesto. Se acordó que el IDU revisaría el documento con todo su equipo técnico y jurídico para cerrarlo y enviar a SDP y SDM. El IDU revisará temas de POT, algunas obligaciones nuevas, y en general todos los aportes que la SDP realizó para derogar el Decreto 279 de 2003 que actualmente regula la construcción de puentes peatonales en el Distrito</a:t>
            </a:r>
          </a:p>
          <a:p>
            <a:pPr algn="ctr"/>
            <a:r>
              <a:rPr lang="es-CO" sz="14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6589973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16337</TotalTime>
  <Words>179</Words>
  <Application>Microsoft Macintosh PowerPoint</Application>
  <PresentationFormat>Panorámica</PresentationFormat>
  <Paragraphs>18</Paragraphs>
  <Slides>3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3</vt:i4>
      </vt:variant>
    </vt:vector>
  </HeadingPairs>
  <TitlesOfParts>
    <vt:vector size="8" baseType="lpstr">
      <vt:lpstr>Arial</vt:lpstr>
      <vt:lpstr>Arial Black</vt:lpstr>
      <vt:lpstr>Calibri</vt:lpstr>
      <vt:lpstr>Calibri Light</vt:lpstr>
      <vt:lpstr>Tema de Office</vt:lpstr>
      <vt:lpstr> Comité Sectorial de Gestión y Desempeño del Sector Movilidad Sesión extraordinaria</vt:lpstr>
      <vt:lpstr>Presentación de PowerPoint</vt:lpstr>
      <vt:lpstr>Presentación de PowerPoint</vt:lpstr>
    </vt:vector>
  </TitlesOfParts>
  <Company>Hewlett-Packard Company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PROPUESTA COMUNICACIÓN INTERNA</dc:title>
  <dc:creator>Karen Andrea Cortés Gutierrez</dc:creator>
  <cp:lastModifiedBy>Microsoft Office User</cp:lastModifiedBy>
  <cp:revision>105</cp:revision>
  <dcterms:created xsi:type="dcterms:W3CDTF">2020-01-07T17:00:58Z</dcterms:created>
  <dcterms:modified xsi:type="dcterms:W3CDTF">2021-12-17T13:46:09Z</dcterms:modified>
</cp:coreProperties>
</file>