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62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78477-2394-4EFF-A274-EF4D65488E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4855605-60ED-4DD8-BBC9-E83667F0D194}">
      <dgm:prSet/>
      <dgm:spPr/>
      <dgm:t>
        <a:bodyPr/>
        <a:lstStyle/>
        <a:p>
          <a:pPr rtl="0"/>
          <a:r>
            <a:rPr lang="es-MX" dirty="0" smtClean="0"/>
            <a:t>Trasversalización </a:t>
          </a:r>
          <a:r>
            <a:rPr lang="es-MX" dirty="0" smtClean="0"/>
            <a:t>del enfoque de género, diferencial y de derechos en los proyectos estratégicos de movilidad. </a:t>
          </a:r>
        </a:p>
        <a:p>
          <a:pPr rtl="0"/>
          <a:r>
            <a:rPr lang="es-MX" dirty="0" smtClean="0"/>
            <a:t>Ejemplos:</a:t>
          </a:r>
          <a:endParaRPr lang="es-CO" dirty="0"/>
        </a:p>
      </dgm:t>
    </dgm:pt>
    <dgm:pt modelId="{E8FC08DA-C22D-4785-B91E-9F4739A6E710}" type="parTrans" cxnId="{73568E9E-D3A8-404D-8745-F51D671E14DB}">
      <dgm:prSet/>
      <dgm:spPr/>
      <dgm:t>
        <a:bodyPr/>
        <a:lstStyle/>
        <a:p>
          <a:endParaRPr lang="es-ES"/>
        </a:p>
      </dgm:t>
    </dgm:pt>
    <dgm:pt modelId="{7A1B8D24-F0A4-40A2-BC38-1737B00FC2F4}" type="sibTrans" cxnId="{73568E9E-D3A8-404D-8745-F51D671E14DB}">
      <dgm:prSet/>
      <dgm:spPr/>
      <dgm:t>
        <a:bodyPr/>
        <a:lstStyle/>
        <a:p>
          <a:endParaRPr lang="es-ES"/>
        </a:p>
      </dgm:t>
    </dgm:pt>
    <dgm:pt modelId="{024B2F46-74AE-4B81-9C14-E6F0F2F17E5E}">
      <dgm:prSet/>
      <dgm:spPr/>
      <dgm:t>
        <a:bodyPr/>
        <a:lstStyle/>
        <a:p>
          <a:pPr rtl="0"/>
          <a:r>
            <a:rPr lang="es-MX" dirty="0" smtClean="0"/>
            <a:t>Programa de inclusión laboral en oficios no convencionales para mujeres en el sector movilidad.</a:t>
          </a:r>
        </a:p>
      </dgm:t>
    </dgm:pt>
    <dgm:pt modelId="{A4E7F2E1-135D-4830-8DFA-1893C3AF3F9B}" type="parTrans" cxnId="{D4576CED-2AAA-4363-B723-37141F3EF82A}">
      <dgm:prSet/>
      <dgm:spPr/>
      <dgm:t>
        <a:bodyPr/>
        <a:lstStyle/>
        <a:p>
          <a:endParaRPr lang="es-ES"/>
        </a:p>
      </dgm:t>
    </dgm:pt>
    <dgm:pt modelId="{95B8084D-0D3D-4D06-8D43-CDB93646B06D}" type="sibTrans" cxnId="{D4576CED-2AAA-4363-B723-37141F3EF82A}">
      <dgm:prSet/>
      <dgm:spPr/>
      <dgm:t>
        <a:bodyPr/>
        <a:lstStyle/>
        <a:p>
          <a:endParaRPr lang="es-ES"/>
        </a:p>
      </dgm:t>
    </dgm:pt>
    <dgm:pt modelId="{05761F30-5548-425F-9326-7A38F1B1A2B0}">
      <dgm:prSet/>
      <dgm:spPr/>
      <dgm:t>
        <a:bodyPr/>
        <a:lstStyle/>
        <a:p>
          <a:pPr rtl="0"/>
          <a:r>
            <a:rPr lang="es-MX" dirty="0" smtClean="0"/>
            <a:t>Estrategias para una Movilidad libre de violencias</a:t>
          </a:r>
          <a:endParaRPr lang="es-CO" dirty="0"/>
        </a:p>
      </dgm:t>
    </dgm:pt>
    <dgm:pt modelId="{12532582-D36E-4B05-90B8-9AA7D0FEEBAE}" type="parTrans" cxnId="{92EF4BCE-CA5C-4889-818D-A7ACB6510C42}">
      <dgm:prSet/>
      <dgm:spPr/>
      <dgm:t>
        <a:bodyPr/>
        <a:lstStyle/>
        <a:p>
          <a:endParaRPr lang="es-ES"/>
        </a:p>
      </dgm:t>
    </dgm:pt>
    <dgm:pt modelId="{DEFA74BB-E715-40DD-8974-BE8C2657B78D}" type="sibTrans" cxnId="{92EF4BCE-CA5C-4889-818D-A7ACB6510C42}">
      <dgm:prSet/>
      <dgm:spPr/>
      <dgm:t>
        <a:bodyPr/>
        <a:lstStyle/>
        <a:p>
          <a:endParaRPr lang="es-ES"/>
        </a:p>
      </dgm:t>
    </dgm:pt>
    <dgm:pt modelId="{29783944-E4EE-477D-8F1C-903C2C8DF0D9}">
      <dgm:prSet/>
      <dgm:spPr/>
      <dgm:t>
        <a:bodyPr/>
        <a:lstStyle/>
        <a:p>
          <a:pPr rtl="0"/>
          <a:r>
            <a:rPr lang="es-MX" dirty="0" smtClean="0"/>
            <a:t>Planes de trabajo locales de género y movilidad en el territorio.</a:t>
          </a:r>
          <a:endParaRPr lang="es-CO" dirty="0"/>
        </a:p>
      </dgm:t>
    </dgm:pt>
    <dgm:pt modelId="{2AF70082-D1CB-45AD-8B9F-B69014C0E239}" type="parTrans" cxnId="{AA4C75A4-BAAD-47D8-8B27-342CB96D8B4F}">
      <dgm:prSet/>
      <dgm:spPr/>
      <dgm:t>
        <a:bodyPr/>
        <a:lstStyle/>
        <a:p>
          <a:endParaRPr lang="es-ES"/>
        </a:p>
      </dgm:t>
    </dgm:pt>
    <dgm:pt modelId="{6F766970-3390-4C84-9DD8-F4585930E709}" type="sibTrans" cxnId="{AA4C75A4-BAAD-47D8-8B27-342CB96D8B4F}">
      <dgm:prSet/>
      <dgm:spPr/>
      <dgm:t>
        <a:bodyPr/>
        <a:lstStyle/>
        <a:p>
          <a:endParaRPr lang="es-ES"/>
        </a:p>
      </dgm:t>
    </dgm:pt>
    <dgm:pt modelId="{5BF908AC-F636-4601-BD3D-79B27361E41F}">
      <dgm:prSet/>
      <dgm:spPr/>
      <dgm:t>
        <a:bodyPr/>
        <a:lstStyle/>
        <a:p>
          <a:pPr rtl="0"/>
          <a:r>
            <a:rPr lang="es-MX" dirty="0" smtClean="0"/>
            <a:t>Política Publica de la bicicleta, </a:t>
          </a:r>
          <a:endParaRPr lang="es-CO" dirty="0"/>
        </a:p>
      </dgm:t>
    </dgm:pt>
    <dgm:pt modelId="{A7C3CCFC-ACC9-44CC-A22E-28712A08BE88}" type="parTrans" cxnId="{082B453F-BECF-4C62-9801-695EE4F3D185}">
      <dgm:prSet/>
      <dgm:spPr/>
      <dgm:t>
        <a:bodyPr/>
        <a:lstStyle/>
        <a:p>
          <a:endParaRPr lang="es-ES"/>
        </a:p>
      </dgm:t>
    </dgm:pt>
    <dgm:pt modelId="{D3BC0AB6-B7B1-4949-A840-1ADC51DCAA2B}" type="sibTrans" cxnId="{082B453F-BECF-4C62-9801-695EE4F3D185}">
      <dgm:prSet/>
      <dgm:spPr/>
      <dgm:t>
        <a:bodyPr/>
        <a:lstStyle/>
        <a:p>
          <a:endParaRPr lang="es-ES"/>
        </a:p>
      </dgm:t>
    </dgm:pt>
    <dgm:pt modelId="{46CED3D7-36D8-4201-BBAC-86E23C12EF3D}">
      <dgm:prSet/>
      <dgm:spPr/>
      <dgm:t>
        <a:bodyPr/>
        <a:lstStyle/>
        <a:p>
          <a:pPr rtl="0"/>
          <a:r>
            <a:rPr lang="es-MX" dirty="0" smtClean="0"/>
            <a:t>protocolo en parqueo en vía</a:t>
          </a:r>
          <a:endParaRPr lang="es-CO" dirty="0"/>
        </a:p>
      </dgm:t>
    </dgm:pt>
    <dgm:pt modelId="{3707D156-5BB2-4507-88CD-285B2F8BE8FE}" type="parTrans" cxnId="{3FCED8A8-33BF-4A0A-89B7-ED9FFDE95E4C}">
      <dgm:prSet/>
      <dgm:spPr/>
      <dgm:t>
        <a:bodyPr/>
        <a:lstStyle/>
        <a:p>
          <a:endParaRPr lang="es-ES"/>
        </a:p>
      </dgm:t>
    </dgm:pt>
    <dgm:pt modelId="{6A0A153E-33C6-4980-BF5F-8D0D6C480E73}" type="sibTrans" cxnId="{3FCED8A8-33BF-4A0A-89B7-ED9FFDE95E4C}">
      <dgm:prSet/>
      <dgm:spPr/>
      <dgm:t>
        <a:bodyPr/>
        <a:lstStyle/>
        <a:p>
          <a:endParaRPr lang="es-ES"/>
        </a:p>
      </dgm:t>
    </dgm:pt>
    <dgm:pt modelId="{8F3E598E-3FB1-4971-9CF9-F4C8FD7B71DB}">
      <dgm:prSet/>
      <dgm:spPr/>
      <dgm:t>
        <a:bodyPr/>
        <a:lstStyle/>
        <a:p>
          <a:pPr rtl="0"/>
          <a:r>
            <a:rPr lang="es-MX" dirty="0" smtClean="0"/>
            <a:t>cursos pedagógicos por infracciones a normas de transito.</a:t>
          </a:r>
          <a:endParaRPr lang="es-CO" dirty="0"/>
        </a:p>
      </dgm:t>
    </dgm:pt>
    <dgm:pt modelId="{FE27E27B-082F-46E2-AE1E-27728168BC95}" type="parTrans" cxnId="{74987C29-ACBC-4F2C-8CD4-5CBC1262DA75}">
      <dgm:prSet/>
      <dgm:spPr/>
      <dgm:t>
        <a:bodyPr/>
        <a:lstStyle/>
        <a:p>
          <a:endParaRPr lang="es-ES"/>
        </a:p>
      </dgm:t>
    </dgm:pt>
    <dgm:pt modelId="{9594F298-8951-4E46-B789-DE499E58354E}" type="sibTrans" cxnId="{74987C29-ACBC-4F2C-8CD4-5CBC1262DA75}">
      <dgm:prSet/>
      <dgm:spPr/>
      <dgm:t>
        <a:bodyPr/>
        <a:lstStyle/>
        <a:p>
          <a:endParaRPr lang="es-ES"/>
        </a:p>
      </dgm:t>
    </dgm:pt>
    <dgm:pt modelId="{2A54D847-26CC-41CE-873C-01D75B2C8981}">
      <dgm:prSet/>
      <dgm:spPr/>
      <dgm:t>
        <a:bodyPr/>
        <a:lstStyle/>
        <a:p>
          <a:pPr rtl="0"/>
          <a:r>
            <a:rPr lang="es-MX" dirty="0" smtClean="0"/>
            <a:t>Meta: 10% de las conductoras del </a:t>
          </a:r>
          <a:r>
            <a:rPr lang="es-MX" dirty="0" err="1" smtClean="0"/>
            <a:t>SITP</a:t>
          </a:r>
          <a:r>
            <a:rPr lang="es-MX" dirty="0" smtClean="0"/>
            <a:t> serán mujeres. </a:t>
          </a:r>
        </a:p>
      </dgm:t>
    </dgm:pt>
    <dgm:pt modelId="{AFF9BD5E-ACA1-4A13-ADCB-ACD9948669DF}" type="parTrans" cxnId="{8C39190C-4FE9-4C9B-98B0-6FD893E6DB35}">
      <dgm:prSet/>
      <dgm:spPr/>
      <dgm:t>
        <a:bodyPr/>
        <a:lstStyle/>
        <a:p>
          <a:endParaRPr lang="es-ES"/>
        </a:p>
      </dgm:t>
    </dgm:pt>
    <dgm:pt modelId="{1A72C0B1-4743-49C2-9F55-1D2DF5FFBAB8}" type="sibTrans" cxnId="{8C39190C-4FE9-4C9B-98B0-6FD893E6DB35}">
      <dgm:prSet/>
      <dgm:spPr/>
      <dgm:t>
        <a:bodyPr/>
        <a:lstStyle/>
        <a:p>
          <a:endParaRPr lang="es-ES"/>
        </a:p>
      </dgm:t>
    </dgm:pt>
    <dgm:pt modelId="{AF8996C8-7F35-40C9-9502-9BDF92A09A71}">
      <dgm:prSet/>
      <dgm:spPr/>
      <dgm:t>
        <a:bodyPr/>
        <a:lstStyle/>
        <a:p>
          <a:pPr rtl="0"/>
          <a:r>
            <a:rPr lang="es-MX" dirty="0" smtClean="0"/>
            <a:t>campañas taxis </a:t>
          </a:r>
          <a:endParaRPr lang="es-CO" dirty="0"/>
        </a:p>
      </dgm:t>
    </dgm:pt>
    <dgm:pt modelId="{1EF705F0-3A72-4A75-82C3-B599A3B8A1F3}" type="parTrans" cxnId="{4EABEF4A-0547-4B0F-983D-4BC1C109983A}">
      <dgm:prSet/>
      <dgm:spPr/>
      <dgm:t>
        <a:bodyPr/>
        <a:lstStyle/>
        <a:p>
          <a:endParaRPr lang="es-ES"/>
        </a:p>
      </dgm:t>
    </dgm:pt>
    <dgm:pt modelId="{F62B38D4-09FC-4D8B-8E9D-748C3A3097AE}" type="sibTrans" cxnId="{4EABEF4A-0547-4B0F-983D-4BC1C109983A}">
      <dgm:prSet/>
      <dgm:spPr/>
      <dgm:t>
        <a:bodyPr/>
        <a:lstStyle/>
        <a:p>
          <a:endParaRPr lang="es-ES"/>
        </a:p>
      </dgm:t>
    </dgm:pt>
    <dgm:pt modelId="{10532708-A3B0-4B88-BD00-067DD735DC10}">
      <dgm:prSet/>
      <dgm:spPr/>
      <dgm:t>
        <a:bodyPr/>
        <a:lstStyle/>
        <a:p>
          <a:pPr rtl="0"/>
          <a:r>
            <a:rPr lang="es-MX" dirty="0" smtClean="0"/>
            <a:t>día de la motociclista, </a:t>
          </a:r>
          <a:endParaRPr lang="es-CO" dirty="0"/>
        </a:p>
      </dgm:t>
    </dgm:pt>
    <dgm:pt modelId="{C6D24255-A30E-42E0-94F9-6E0CB27A3BBA}" type="parTrans" cxnId="{E04E8C58-05FA-4698-A134-39CD48BB8CC1}">
      <dgm:prSet/>
      <dgm:spPr/>
      <dgm:t>
        <a:bodyPr/>
        <a:lstStyle/>
        <a:p>
          <a:endParaRPr lang="es-ES"/>
        </a:p>
      </dgm:t>
    </dgm:pt>
    <dgm:pt modelId="{C6387745-7E36-4BAE-A001-3B69CF5D0727}" type="sibTrans" cxnId="{E04E8C58-05FA-4698-A134-39CD48BB8CC1}">
      <dgm:prSet/>
      <dgm:spPr/>
      <dgm:t>
        <a:bodyPr/>
        <a:lstStyle/>
        <a:p>
          <a:endParaRPr lang="es-ES"/>
        </a:p>
      </dgm:t>
    </dgm:pt>
    <dgm:pt modelId="{FD34FE37-8DF9-45ED-8C77-DBE24CD936B8}">
      <dgm:prSet/>
      <dgm:spPr/>
      <dgm:t>
        <a:bodyPr/>
        <a:lstStyle/>
        <a:p>
          <a:pPr rtl="0"/>
          <a:r>
            <a:rPr lang="es-MX" dirty="0" smtClean="0"/>
            <a:t>carriles bici</a:t>
          </a:r>
          <a:endParaRPr lang="es-CO" dirty="0"/>
        </a:p>
      </dgm:t>
    </dgm:pt>
    <dgm:pt modelId="{AC71D2F5-A61F-4073-8EAE-9EA4171EFAEC}" type="parTrans" cxnId="{3FD3A73E-C0B7-4FA7-9980-39CC9116C9A6}">
      <dgm:prSet/>
      <dgm:spPr/>
      <dgm:t>
        <a:bodyPr/>
        <a:lstStyle/>
        <a:p>
          <a:endParaRPr lang="es-ES"/>
        </a:p>
      </dgm:t>
    </dgm:pt>
    <dgm:pt modelId="{5217811A-B6EA-45AB-B663-DE872794B2D8}" type="sibTrans" cxnId="{3FD3A73E-C0B7-4FA7-9980-39CC9116C9A6}">
      <dgm:prSet/>
      <dgm:spPr/>
      <dgm:t>
        <a:bodyPr/>
        <a:lstStyle/>
        <a:p>
          <a:endParaRPr lang="es-ES"/>
        </a:p>
      </dgm:t>
    </dgm:pt>
    <dgm:pt modelId="{B0B0A123-FE89-4FDB-A0E7-5705C9A90866}">
      <dgm:prSet/>
      <dgm:spPr/>
      <dgm:t>
        <a:bodyPr/>
        <a:lstStyle/>
        <a:p>
          <a:pPr rtl="0"/>
          <a:r>
            <a:rPr lang="es-CO" dirty="0" smtClean="0"/>
            <a:t>Promoción de la movilidad incluyente y con equidad de género desde la vivencias locales.</a:t>
          </a:r>
          <a:endParaRPr lang="es-CO" dirty="0"/>
        </a:p>
      </dgm:t>
    </dgm:pt>
    <dgm:pt modelId="{714873CF-D1DC-4365-9004-7D22CB751C6F}" type="parTrans" cxnId="{BA254E3D-CAA5-4FD0-A2D2-0F91239D4DC4}">
      <dgm:prSet/>
      <dgm:spPr/>
      <dgm:t>
        <a:bodyPr/>
        <a:lstStyle/>
        <a:p>
          <a:endParaRPr lang="es-ES"/>
        </a:p>
      </dgm:t>
    </dgm:pt>
    <dgm:pt modelId="{6137297A-3B61-443B-9414-3EAB908D860A}" type="sibTrans" cxnId="{BA254E3D-CAA5-4FD0-A2D2-0F91239D4DC4}">
      <dgm:prSet/>
      <dgm:spPr/>
      <dgm:t>
        <a:bodyPr/>
        <a:lstStyle/>
        <a:p>
          <a:endParaRPr lang="es-ES"/>
        </a:p>
      </dgm:t>
    </dgm:pt>
    <dgm:pt modelId="{09F1CD5B-F4BA-48FD-9396-FAAB2E4EE50C}" type="pres">
      <dgm:prSet presAssocID="{AE478477-2394-4EFF-A274-EF4D65488E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7993B5-3BA1-4961-B327-B657B3411E16}" type="pres">
      <dgm:prSet presAssocID="{74855605-60ED-4DD8-BBC9-E83667F0D1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060A26-C7BE-4B7A-8028-6EDFF3CBB7B9}" type="pres">
      <dgm:prSet presAssocID="{7A1B8D24-F0A4-40A2-BC38-1737B00FC2F4}" presName="sibTrans" presStyleCnt="0"/>
      <dgm:spPr/>
      <dgm:t>
        <a:bodyPr/>
        <a:lstStyle/>
        <a:p>
          <a:endParaRPr lang="es-ES"/>
        </a:p>
      </dgm:t>
    </dgm:pt>
    <dgm:pt modelId="{D5938EBA-FAA4-41BC-AEBC-3E4015DE361D}" type="pres">
      <dgm:prSet presAssocID="{024B2F46-74AE-4B81-9C14-E6F0F2F17E5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6447C5-02C0-484C-9302-47D9D876274F}" type="pres">
      <dgm:prSet presAssocID="{95B8084D-0D3D-4D06-8D43-CDB93646B06D}" presName="sibTrans" presStyleCnt="0"/>
      <dgm:spPr/>
      <dgm:t>
        <a:bodyPr/>
        <a:lstStyle/>
        <a:p>
          <a:endParaRPr lang="es-ES"/>
        </a:p>
      </dgm:t>
    </dgm:pt>
    <dgm:pt modelId="{4F7EB3A2-252F-4B2B-9456-2164586691E8}" type="pres">
      <dgm:prSet presAssocID="{05761F30-5548-425F-9326-7A38F1B1A2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CECD17-8497-472C-BF9A-3CB1EB1D2BC1}" type="pres">
      <dgm:prSet presAssocID="{DEFA74BB-E715-40DD-8974-BE8C2657B78D}" presName="sibTrans" presStyleCnt="0"/>
      <dgm:spPr/>
      <dgm:t>
        <a:bodyPr/>
        <a:lstStyle/>
        <a:p>
          <a:endParaRPr lang="es-ES"/>
        </a:p>
      </dgm:t>
    </dgm:pt>
    <dgm:pt modelId="{AB5AA8AB-2786-431B-BEF6-AD897F428B2D}" type="pres">
      <dgm:prSet presAssocID="{29783944-E4EE-477D-8F1C-903C2C8DF0D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ABEF4A-0547-4B0F-983D-4BC1C109983A}" srcId="{05761F30-5548-425F-9326-7A38F1B1A2B0}" destId="{AF8996C8-7F35-40C9-9502-9BDF92A09A71}" srcOrd="0" destOrd="0" parTransId="{1EF705F0-3A72-4A75-82C3-B599A3B8A1F3}" sibTransId="{F62B38D4-09FC-4D8B-8E9D-748C3A3097AE}"/>
    <dgm:cxn modelId="{D5DB7F89-D5C6-4F55-9DE5-BBF9784D4DD7}" type="presOf" srcId="{5BF908AC-F636-4601-BD3D-79B27361E41F}" destId="{A17993B5-3BA1-4961-B327-B657B3411E16}" srcOrd="0" destOrd="1" presId="urn:microsoft.com/office/officeart/2005/8/layout/default"/>
    <dgm:cxn modelId="{59B88B53-79AD-4584-8DD9-61FF017D141D}" type="presOf" srcId="{024B2F46-74AE-4B81-9C14-E6F0F2F17E5E}" destId="{D5938EBA-FAA4-41BC-AEBC-3E4015DE361D}" srcOrd="0" destOrd="0" presId="urn:microsoft.com/office/officeart/2005/8/layout/default"/>
    <dgm:cxn modelId="{20CAE728-F3F7-4BB0-9C2F-6329159DAC09}" type="presOf" srcId="{29783944-E4EE-477D-8F1C-903C2C8DF0D9}" destId="{AB5AA8AB-2786-431B-BEF6-AD897F428B2D}" srcOrd="0" destOrd="0" presId="urn:microsoft.com/office/officeart/2005/8/layout/default"/>
    <dgm:cxn modelId="{7A1DDD67-6713-4BFF-947D-BE05AC5C5A38}" type="presOf" srcId="{74855605-60ED-4DD8-BBC9-E83667F0D194}" destId="{A17993B5-3BA1-4961-B327-B657B3411E16}" srcOrd="0" destOrd="0" presId="urn:microsoft.com/office/officeart/2005/8/layout/default"/>
    <dgm:cxn modelId="{E04E8C58-05FA-4698-A134-39CD48BB8CC1}" srcId="{05761F30-5548-425F-9326-7A38F1B1A2B0}" destId="{10532708-A3B0-4B88-BD00-067DD735DC10}" srcOrd="1" destOrd="0" parTransId="{C6D24255-A30E-42E0-94F9-6E0CB27A3BBA}" sibTransId="{C6387745-7E36-4BAE-A001-3B69CF5D0727}"/>
    <dgm:cxn modelId="{D4576CED-2AAA-4363-B723-37141F3EF82A}" srcId="{AE478477-2394-4EFF-A274-EF4D65488EE8}" destId="{024B2F46-74AE-4B81-9C14-E6F0F2F17E5E}" srcOrd="1" destOrd="0" parTransId="{A4E7F2E1-135D-4830-8DFA-1893C3AF3F9B}" sibTransId="{95B8084D-0D3D-4D06-8D43-CDB93646B06D}"/>
    <dgm:cxn modelId="{60CD5F6A-C1BB-47F5-8C9C-1D85DAF296DA}" type="presOf" srcId="{10532708-A3B0-4B88-BD00-067DD735DC10}" destId="{4F7EB3A2-252F-4B2B-9456-2164586691E8}" srcOrd="0" destOrd="2" presId="urn:microsoft.com/office/officeart/2005/8/layout/default"/>
    <dgm:cxn modelId="{C325F699-10C0-4154-A57B-B61094BC9142}" type="presOf" srcId="{AE478477-2394-4EFF-A274-EF4D65488EE8}" destId="{09F1CD5B-F4BA-48FD-9396-FAAB2E4EE50C}" srcOrd="0" destOrd="0" presId="urn:microsoft.com/office/officeart/2005/8/layout/default"/>
    <dgm:cxn modelId="{3FCED8A8-33BF-4A0A-89B7-ED9FFDE95E4C}" srcId="{74855605-60ED-4DD8-BBC9-E83667F0D194}" destId="{46CED3D7-36D8-4201-BBAC-86E23C12EF3D}" srcOrd="1" destOrd="0" parTransId="{3707D156-5BB2-4507-88CD-285B2F8BE8FE}" sibTransId="{6A0A153E-33C6-4980-BF5F-8D0D6C480E73}"/>
    <dgm:cxn modelId="{5E36340A-A678-4BC3-946B-84CF7C215A06}" type="presOf" srcId="{8F3E598E-3FB1-4971-9CF9-F4C8FD7B71DB}" destId="{A17993B5-3BA1-4961-B327-B657B3411E16}" srcOrd="0" destOrd="3" presId="urn:microsoft.com/office/officeart/2005/8/layout/default"/>
    <dgm:cxn modelId="{8C39190C-4FE9-4C9B-98B0-6FD893E6DB35}" srcId="{024B2F46-74AE-4B81-9C14-E6F0F2F17E5E}" destId="{2A54D847-26CC-41CE-873C-01D75B2C8981}" srcOrd="0" destOrd="0" parTransId="{AFF9BD5E-ACA1-4A13-ADCB-ACD9948669DF}" sibTransId="{1A72C0B1-4743-49C2-9F55-1D2DF5FFBAB8}"/>
    <dgm:cxn modelId="{92EF4BCE-CA5C-4889-818D-A7ACB6510C42}" srcId="{AE478477-2394-4EFF-A274-EF4D65488EE8}" destId="{05761F30-5548-425F-9326-7A38F1B1A2B0}" srcOrd="2" destOrd="0" parTransId="{12532582-D36E-4B05-90B8-9AA7D0FEEBAE}" sibTransId="{DEFA74BB-E715-40DD-8974-BE8C2657B78D}"/>
    <dgm:cxn modelId="{1BA55480-2C0F-418E-B5B3-E63EDD11B74A}" type="presOf" srcId="{B0B0A123-FE89-4FDB-A0E7-5705C9A90866}" destId="{AB5AA8AB-2786-431B-BEF6-AD897F428B2D}" srcOrd="0" destOrd="1" presId="urn:microsoft.com/office/officeart/2005/8/layout/default"/>
    <dgm:cxn modelId="{3FD3A73E-C0B7-4FA7-9980-39CC9116C9A6}" srcId="{05761F30-5548-425F-9326-7A38F1B1A2B0}" destId="{FD34FE37-8DF9-45ED-8C77-DBE24CD936B8}" srcOrd="2" destOrd="0" parTransId="{AC71D2F5-A61F-4073-8EAE-9EA4171EFAEC}" sibTransId="{5217811A-B6EA-45AB-B663-DE872794B2D8}"/>
    <dgm:cxn modelId="{1E7D18C8-63D8-4EE6-AE7D-77E0DBF7A9D7}" type="presOf" srcId="{AF8996C8-7F35-40C9-9502-9BDF92A09A71}" destId="{4F7EB3A2-252F-4B2B-9456-2164586691E8}" srcOrd="0" destOrd="1" presId="urn:microsoft.com/office/officeart/2005/8/layout/default"/>
    <dgm:cxn modelId="{AB3C9EE0-FFA9-4F37-BC6F-31C75A66469C}" type="presOf" srcId="{FD34FE37-8DF9-45ED-8C77-DBE24CD936B8}" destId="{4F7EB3A2-252F-4B2B-9456-2164586691E8}" srcOrd="0" destOrd="3" presId="urn:microsoft.com/office/officeart/2005/8/layout/default"/>
    <dgm:cxn modelId="{BA254E3D-CAA5-4FD0-A2D2-0F91239D4DC4}" srcId="{29783944-E4EE-477D-8F1C-903C2C8DF0D9}" destId="{B0B0A123-FE89-4FDB-A0E7-5705C9A90866}" srcOrd="0" destOrd="0" parTransId="{714873CF-D1DC-4365-9004-7D22CB751C6F}" sibTransId="{6137297A-3B61-443B-9414-3EAB908D860A}"/>
    <dgm:cxn modelId="{73568E9E-D3A8-404D-8745-F51D671E14DB}" srcId="{AE478477-2394-4EFF-A274-EF4D65488EE8}" destId="{74855605-60ED-4DD8-BBC9-E83667F0D194}" srcOrd="0" destOrd="0" parTransId="{E8FC08DA-C22D-4785-B91E-9F4739A6E710}" sibTransId="{7A1B8D24-F0A4-40A2-BC38-1737B00FC2F4}"/>
    <dgm:cxn modelId="{18370F77-701B-40A9-9776-AC22EA6357D2}" type="presOf" srcId="{46CED3D7-36D8-4201-BBAC-86E23C12EF3D}" destId="{A17993B5-3BA1-4961-B327-B657B3411E16}" srcOrd="0" destOrd="2" presId="urn:microsoft.com/office/officeart/2005/8/layout/default"/>
    <dgm:cxn modelId="{74987C29-ACBC-4F2C-8CD4-5CBC1262DA75}" srcId="{74855605-60ED-4DD8-BBC9-E83667F0D194}" destId="{8F3E598E-3FB1-4971-9CF9-F4C8FD7B71DB}" srcOrd="2" destOrd="0" parTransId="{FE27E27B-082F-46E2-AE1E-27728168BC95}" sibTransId="{9594F298-8951-4E46-B789-DE499E58354E}"/>
    <dgm:cxn modelId="{082B453F-BECF-4C62-9801-695EE4F3D185}" srcId="{74855605-60ED-4DD8-BBC9-E83667F0D194}" destId="{5BF908AC-F636-4601-BD3D-79B27361E41F}" srcOrd="0" destOrd="0" parTransId="{A7C3CCFC-ACC9-44CC-A22E-28712A08BE88}" sibTransId="{D3BC0AB6-B7B1-4949-A840-1ADC51DCAA2B}"/>
    <dgm:cxn modelId="{2AF48D14-2EE1-4186-A72E-7FCA068F33B6}" type="presOf" srcId="{2A54D847-26CC-41CE-873C-01D75B2C8981}" destId="{D5938EBA-FAA4-41BC-AEBC-3E4015DE361D}" srcOrd="0" destOrd="1" presId="urn:microsoft.com/office/officeart/2005/8/layout/default"/>
    <dgm:cxn modelId="{AA4C75A4-BAAD-47D8-8B27-342CB96D8B4F}" srcId="{AE478477-2394-4EFF-A274-EF4D65488EE8}" destId="{29783944-E4EE-477D-8F1C-903C2C8DF0D9}" srcOrd="3" destOrd="0" parTransId="{2AF70082-D1CB-45AD-8B9F-B69014C0E239}" sibTransId="{6F766970-3390-4C84-9DD8-F4585930E709}"/>
    <dgm:cxn modelId="{CBC7B7C8-FB47-49D0-BDAC-6C73BF8380AA}" type="presOf" srcId="{05761F30-5548-425F-9326-7A38F1B1A2B0}" destId="{4F7EB3A2-252F-4B2B-9456-2164586691E8}" srcOrd="0" destOrd="0" presId="urn:microsoft.com/office/officeart/2005/8/layout/default"/>
    <dgm:cxn modelId="{1194B1C0-05B9-4359-8EF1-4F4F8E794D79}" type="presParOf" srcId="{09F1CD5B-F4BA-48FD-9396-FAAB2E4EE50C}" destId="{A17993B5-3BA1-4961-B327-B657B3411E16}" srcOrd="0" destOrd="0" presId="urn:microsoft.com/office/officeart/2005/8/layout/default"/>
    <dgm:cxn modelId="{8AE8FF3B-6BA9-43A9-82A8-9DCF34994E2D}" type="presParOf" srcId="{09F1CD5B-F4BA-48FD-9396-FAAB2E4EE50C}" destId="{D7060A26-C7BE-4B7A-8028-6EDFF3CBB7B9}" srcOrd="1" destOrd="0" presId="urn:microsoft.com/office/officeart/2005/8/layout/default"/>
    <dgm:cxn modelId="{1DBC6265-A61C-4462-826A-99FAAF6AF0AA}" type="presParOf" srcId="{09F1CD5B-F4BA-48FD-9396-FAAB2E4EE50C}" destId="{D5938EBA-FAA4-41BC-AEBC-3E4015DE361D}" srcOrd="2" destOrd="0" presId="urn:microsoft.com/office/officeart/2005/8/layout/default"/>
    <dgm:cxn modelId="{FDA5BA07-1BC2-41E7-A6A9-8097FDF5E5CD}" type="presParOf" srcId="{09F1CD5B-F4BA-48FD-9396-FAAB2E4EE50C}" destId="{3C6447C5-02C0-484C-9302-47D9D876274F}" srcOrd="3" destOrd="0" presId="urn:microsoft.com/office/officeart/2005/8/layout/default"/>
    <dgm:cxn modelId="{470BF292-724A-43A4-8A67-336EDE474517}" type="presParOf" srcId="{09F1CD5B-F4BA-48FD-9396-FAAB2E4EE50C}" destId="{4F7EB3A2-252F-4B2B-9456-2164586691E8}" srcOrd="4" destOrd="0" presId="urn:microsoft.com/office/officeart/2005/8/layout/default"/>
    <dgm:cxn modelId="{89E098F7-B536-4E89-BFE9-7F54A0BEFE58}" type="presParOf" srcId="{09F1CD5B-F4BA-48FD-9396-FAAB2E4EE50C}" destId="{E3CECD17-8497-472C-BF9A-3CB1EB1D2BC1}" srcOrd="5" destOrd="0" presId="urn:microsoft.com/office/officeart/2005/8/layout/default"/>
    <dgm:cxn modelId="{5ABF5170-4F2E-400D-929C-CA580EF71227}" type="presParOf" srcId="{09F1CD5B-F4BA-48FD-9396-FAAB2E4EE50C}" destId="{AB5AA8AB-2786-431B-BEF6-AD897F428B2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09F0A4-FCE7-4764-B029-EA26218AFED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A394084-27C4-4562-A75C-1BF08F6D70FF}">
      <dgm:prSet/>
      <dgm:spPr/>
      <dgm:t>
        <a:bodyPr/>
        <a:lstStyle/>
        <a:p>
          <a:endParaRPr lang="es-ES" dirty="0"/>
        </a:p>
      </dgm:t>
    </dgm:pt>
    <dgm:pt modelId="{23D157E4-FE60-446B-A9A0-00EEA124F2FD}" type="parTrans" cxnId="{BA780A77-DCE0-4CD7-8019-CC7617D1958E}">
      <dgm:prSet/>
      <dgm:spPr/>
      <dgm:t>
        <a:bodyPr/>
        <a:lstStyle/>
        <a:p>
          <a:endParaRPr lang="es-ES"/>
        </a:p>
      </dgm:t>
    </dgm:pt>
    <dgm:pt modelId="{17AB7732-20C4-4A90-90EC-4383728AA1A5}" type="sibTrans" cxnId="{BA780A77-DCE0-4CD7-8019-CC7617D1958E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3A83DB4-AFCD-44D8-9B3B-733E615AF6F3}">
      <dgm:prSet phldrT="[Texto]" custT="1"/>
      <dgm:spPr/>
      <dgm:t>
        <a:bodyPr/>
        <a:lstStyle/>
        <a:p>
          <a:pPr rtl="0"/>
          <a:r>
            <a:rPr lang="es-MX" sz="1800" dirty="0" smtClean="0"/>
            <a:t>16,000 mercados a población vulnerable asociados al sector.</a:t>
          </a:r>
          <a:endParaRPr lang="es-ES" sz="1800" dirty="0"/>
        </a:p>
      </dgm:t>
    </dgm:pt>
    <dgm:pt modelId="{90C9F579-6488-4A33-95A7-E73293B04784}" type="parTrans" cxnId="{7D39C5A4-D40A-415B-BD67-0A96100B20CD}">
      <dgm:prSet/>
      <dgm:spPr/>
      <dgm:t>
        <a:bodyPr/>
        <a:lstStyle/>
        <a:p>
          <a:endParaRPr lang="es-ES"/>
        </a:p>
      </dgm:t>
    </dgm:pt>
    <dgm:pt modelId="{6408F71C-6069-4A04-880C-96FA68884316}" type="sibTrans" cxnId="{7D39C5A4-D40A-415B-BD67-0A96100B20C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6AE9F64-54F8-499E-BCB0-254D0098D2BB}">
      <dgm:prSet phldrT="[Texto]" custT="1"/>
      <dgm:spPr/>
      <dgm:t>
        <a:bodyPr/>
        <a:lstStyle/>
        <a:p>
          <a:pPr rtl="0"/>
          <a:r>
            <a:rPr lang="es-MX" sz="1800" dirty="0" smtClean="0"/>
            <a:t>37.000 kits de bioseguridad a taxistas, conductores de SITP y bicitaxistas.</a:t>
          </a:r>
          <a:endParaRPr lang="es-ES" sz="1800" dirty="0"/>
        </a:p>
      </dgm:t>
    </dgm:pt>
    <dgm:pt modelId="{65398541-5D3D-41F2-9CC6-20B4A2CCADF1}" type="parTrans" cxnId="{DC93136B-15D4-4E50-BCE0-1B7255EF9666}">
      <dgm:prSet/>
      <dgm:spPr/>
      <dgm:t>
        <a:bodyPr/>
        <a:lstStyle/>
        <a:p>
          <a:endParaRPr lang="es-ES"/>
        </a:p>
      </dgm:t>
    </dgm:pt>
    <dgm:pt modelId="{BF0502E8-C0C9-43CF-9FC6-1F6631BBAEA6}" type="sibTrans" cxnId="{DC93136B-15D4-4E50-BCE0-1B7255EF9666}">
      <dgm:prSet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B14C636-A8AB-4794-9B76-9C2B099CF9F2}">
      <dgm:prSet phldrT="[Texto]" custT="1"/>
      <dgm:spPr/>
      <dgm:t>
        <a:bodyPr/>
        <a:lstStyle/>
        <a:p>
          <a:pPr rtl="0"/>
          <a:r>
            <a:rPr lang="es-ES" sz="1800" dirty="0" smtClean="0"/>
            <a:t>Acompañamiento a las entregas de mercados en las localidades de Ciudad Bolívar, Usme y San Cristóbal.</a:t>
          </a:r>
          <a:endParaRPr lang="es-ES" sz="1800" dirty="0"/>
        </a:p>
      </dgm:t>
    </dgm:pt>
    <dgm:pt modelId="{900CF746-C7DD-42AB-9821-691DF4D517B4}" type="parTrans" cxnId="{F6E762E1-0E36-4E8E-97C2-CDA4F43C7A7A}">
      <dgm:prSet/>
      <dgm:spPr/>
      <dgm:t>
        <a:bodyPr/>
        <a:lstStyle/>
        <a:p>
          <a:endParaRPr lang="es-ES"/>
        </a:p>
      </dgm:t>
    </dgm:pt>
    <dgm:pt modelId="{3A8E4252-1B31-4F66-B463-7AF145DAEB01}" type="sibTrans" cxnId="{F6E762E1-0E36-4E8E-97C2-CDA4F43C7A7A}">
      <dgm:prSet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C16CB75-1CAB-4AC8-80F4-059451C0BC52}">
      <dgm:prSet phldrT="[Texto]" custT="1"/>
      <dgm:spPr/>
      <dgm:t>
        <a:bodyPr/>
        <a:lstStyle/>
        <a:p>
          <a:pPr rtl="0"/>
          <a:r>
            <a:rPr lang="es-ES" sz="1800" dirty="0" smtClean="0"/>
            <a:t>Levantamiento y gestión de información para atender la contingencia COVID-19 en materia de movilidad</a:t>
          </a:r>
          <a:endParaRPr lang="es-ES" sz="1800" dirty="0"/>
        </a:p>
      </dgm:t>
    </dgm:pt>
    <dgm:pt modelId="{342EE9BA-CFB7-452D-A757-D8D929530D6E}" type="parTrans" cxnId="{CD83680A-22E1-40D2-B777-C7D399C11E71}">
      <dgm:prSet/>
      <dgm:spPr/>
      <dgm:t>
        <a:bodyPr/>
        <a:lstStyle/>
        <a:p>
          <a:endParaRPr lang="es-ES"/>
        </a:p>
      </dgm:t>
    </dgm:pt>
    <dgm:pt modelId="{F36BF5A8-7D45-4A9E-9CCE-1548E6EDCF1F}" type="sibTrans" cxnId="{CD83680A-22E1-40D2-B777-C7D399C11E71}">
      <dgm:prSet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D161047-33C6-4B05-A653-9865A826DECA}" type="pres">
      <dgm:prSet presAssocID="{9A09F0A4-FCE7-4764-B029-EA26218AFE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48C3B6AA-226E-4F4D-9273-C99796CAB77D}" type="pres">
      <dgm:prSet presAssocID="{9A09F0A4-FCE7-4764-B029-EA26218AFED7}" presName="Name1" presStyleCnt="0"/>
      <dgm:spPr/>
    </dgm:pt>
    <dgm:pt modelId="{8099FD9B-E54B-423E-A5DD-D305E9F64406}" type="pres">
      <dgm:prSet presAssocID="{17AB7732-20C4-4A90-90EC-4383728AA1A5}" presName="picture_1" presStyleCnt="0"/>
      <dgm:spPr/>
    </dgm:pt>
    <dgm:pt modelId="{83700CAF-BF3A-4526-AD5D-A4FEDE0A1672}" type="pres">
      <dgm:prSet presAssocID="{17AB7732-20C4-4A90-90EC-4383728AA1A5}" presName="pictureRepeatNode" presStyleLbl="alignImgPlace1" presStyleIdx="0" presStyleCnt="5"/>
      <dgm:spPr/>
      <dgm:t>
        <a:bodyPr/>
        <a:lstStyle/>
        <a:p>
          <a:endParaRPr lang="es-ES"/>
        </a:p>
      </dgm:t>
    </dgm:pt>
    <dgm:pt modelId="{7881B20C-F11D-4E8B-A3B4-E9E109191417}" type="pres">
      <dgm:prSet presAssocID="{3A394084-27C4-4562-A75C-1BF08F6D70FF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F32DB2-C9DA-46AD-AF51-789D57DCAFCF}" type="pres">
      <dgm:prSet presAssocID="{6408F71C-6069-4A04-880C-96FA68884316}" presName="picture_2" presStyleCnt="0"/>
      <dgm:spPr/>
    </dgm:pt>
    <dgm:pt modelId="{35FF482F-06A5-4024-9EB5-4404849EEDCA}" type="pres">
      <dgm:prSet presAssocID="{6408F71C-6069-4A04-880C-96FA68884316}" presName="pictureRepeatNode" presStyleLbl="alignImgPlace1" presStyleIdx="1" presStyleCnt="5"/>
      <dgm:spPr/>
      <dgm:t>
        <a:bodyPr/>
        <a:lstStyle/>
        <a:p>
          <a:endParaRPr lang="es-ES"/>
        </a:p>
      </dgm:t>
    </dgm:pt>
    <dgm:pt modelId="{4F372BFB-D7DA-48F3-A880-69F3F3368EDC}" type="pres">
      <dgm:prSet presAssocID="{23A83DB4-AFCD-44D8-9B3B-733E615AF6F3}" presName="line_2" presStyleLbl="parChTrans1D1" presStyleIdx="0" presStyleCnt="4"/>
      <dgm:spPr/>
    </dgm:pt>
    <dgm:pt modelId="{C3F76EBC-A7A3-4B70-B3E8-F9DC38A84E0C}" type="pres">
      <dgm:prSet presAssocID="{23A83DB4-AFCD-44D8-9B3B-733E615AF6F3}" presName="textparent_2" presStyleLbl="node1" presStyleIdx="0" presStyleCnt="0"/>
      <dgm:spPr/>
    </dgm:pt>
    <dgm:pt modelId="{A002750E-7934-4D10-B77E-E3F3B9B9A617}" type="pres">
      <dgm:prSet presAssocID="{23A83DB4-AFCD-44D8-9B3B-733E615AF6F3}" presName="text_2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825CFC-4FB0-4F82-9149-A0F49C4D0014}" type="pres">
      <dgm:prSet presAssocID="{BF0502E8-C0C9-43CF-9FC6-1F6631BBAEA6}" presName="picture_3" presStyleCnt="0"/>
      <dgm:spPr/>
    </dgm:pt>
    <dgm:pt modelId="{8AD5C0F6-2B62-4666-A966-A782974A84E7}" type="pres">
      <dgm:prSet presAssocID="{BF0502E8-C0C9-43CF-9FC6-1F6631BBAEA6}" presName="pictureRepeatNode" presStyleLbl="alignImgPlace1" presStyleIdx="2" presStyleCnt="5"/>
      <dgm:spPr/>
      <dgm:t>
        <a:bodyPr/>
        <a:lstStyle/>
        <a:p>
          <a:endParaRPr lang="es-ES"/>
        </a:p>
      </dgm:t>
    </dgm:pt>
    <dgm:pt modelId="{6AF24BEB-AF1A-4928-AD9A-C131EAA59743}" type="pres">
      <dgm:prSet presAssocID="{96AE9F64-54F8-499E-BCB0-254D0098D2BB}" presName="line_3" presStyleLbl="parChTrans1D1" presStyleIdx="1" presStyleCnt="4"/>
      <dgm:spPr/>
    </dgm:pt>
    <dgm:pt modelId="{948C13B6-7CED-4CE1-B674-85C4980D3A86}" type="pres">
      <dgm:prSet presAssocID="{96AE9F64-54F8-499E-BCB0-254D0098D2BB}" presName="textparent_3" presStyleLbl="node1" presStyleIdx="0" presStyleCnt="0"/>
      <dgm:spPr/>
    </dgm:pt>
    <dgm:pt modelId="{497C9297-1B2A-42C5-BB5C-E5DFFD4A1002}" type="pres">
      <dgm:prSet presAssocID="{96AE9F64-54F8-499E-BCB0-254D0098D2BB}" presName="text_3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6ECA69-61A4-4EB0-A952-AB1B081FC850}" type="pres">
      <dgm:prSet presAssocID="{3A8E4252-1B31-4F66-B463-7AF145DAEB01}" presName="picture_4" presStyleCnt="0"/>
      <dgm:spPr/>
    </dgm:pt>
    <dgm:pt modelId="{98576579-DAD6-4ED2-A50A-DC3F97296099}" type="pres">
      <dgm:prSet presAssocID="{3A8E4252-1B31-4F66-B463-7AF145DAEB01}" presName="pictureRepeatNode" presStyleLbl="alignImgPlace1" presStyleIdx="3" presStyleCnt="5"/>
      <dgm:spPr/>
      <dgm:t>
        <a:bodyPr/>
        <a:lstStyle/>
        <a:p>
          <a:endParaRPr lang="es-ES"/>
        </a:p>
      </dgm:t>
    </dgm:pt>
    <dgm:pt modelId="{98EB98D1-79E7-4D93-BF4D-9EEE5EF38C4D}" type="pres">
      <dgm:prSet presAssocID="{7B14C636-A8AB-4794-9B76-9C2B099CF9F2}" presName="line_4" presStyleLbl="parChTrans1D1" presStyleIdx="2" presStyleCnt="4"/>
      <dgm:spPr/>
    </dgm:pt>
    <dgm:pt modelId="{25FAA3C7-83FD-4E7D-AD95-19774081E6C4}" type="pres">
      <dgm:prSet presAssocID="{7B14C636-A8AB-4794-9B76-9C2B099CF9F2}" presName="textparent_4" presStyleLbl="node1" presStyleIdx="0" presStyleCnt="0"/>
      <dgm:spPr/>
    </dgm:pt>
    <dgm:pt modelId="{930A954F-2C5A-4B49-970B-E945FBFBCE95}" type="pres">
      <dgm:prSet presAssocID="{7B14C636-A8AB-4794-9B76-9C2B099CF9F2}" presName="text_4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057A24-645A-4533-AA80-305B15E600A6}" type="pres">
      <dgm:prSet presAssocID="{F36BF5A8-7D45-4A9E-9CCE-1548E6EDCF1F}" presName="picture_5" presStyleCnt="0"/>
      <dgm:spPr/>
    </dgm:pt>
    <dgm:pt modelId="{CC14C139-3F0A-464D-9182-E0CCA50B54CF}" type="pres">
      <dgm:prSet presAssocID="{F36BF5A8-7D45-4A9E-9CCE-1548E6EDCF1F}" presName="pictureRepeatNode" presStyleLbl="alignImgPlace1" presStyleIdx="4" presStyleCnt="5"/>
      <dgm:spPr/>
      <dgm:t>
        <a:bodyPr/>
        <a:lstStyle/>
        <a:p>
          <a:endParaRPr lang="es-ES"/>
        </a:p>
      </dgm:t>
    </dgm:pt>
    <dgm:pt modelId="{83797875-59EF-4E7D-B634-ED0CBDBDD3DC}" type="pres">
      <dgm:prSet presAssocID="{1C16CB75-1CAB-4AC8-80F4-059451C0BC52}" presName="line_5" presStyleLbl="parChTrans1D1" presStyleIdx="3" presStyleCnt="4"/>
      <dgm:spPr/>
    </dgm:pt>
    <dgm:pt modelId="{3A4E494C-F7D3-4E1C-AF0C-17D115A4DB68}" type="pres">
      <dgm:prSet presAssocID="{1C16CB75-1CAB-4AC8-80F4-059451C0BC52}" presName="textparent_5" presStyleLbl="node1" presStyleIdx="0" presStyleCnt="0"/>
      <dgm:spPr/>
    </dgm:pt>
    <dgm:pt modelId="{771D8D2F-924C-409B-BFCA-4801A87FAAD4}" type="pres">
      <dgm:prSet presAssocID="{1C16CB75-1CAB-4AC8-80F4-059451C0BC52}" presName="text_5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F179FA-6AA9-4393-AC73-5E04F0A95DE7}" type="presOf" srcId="{6408F71C-6069-4A04-880C-96FA68884316}" destId="{35FF482F-06A5-4024-9EB5-4404849EEDCA}" srcOrd="0" destOrd="0" presId="urn:microsoft.com/office/officeart/2008/layout/CircularPictureCallout"/>
    <dgm:cxn modelId="{CD83680A-22E1-40D2-B777-C7D399C11E71}" srcId="{9A09F0A4-FCE7-4764-B029-EA26218AFED7}" destId="{1C16CB75-1CAB-4AC8-80F4-059451C0BC52}" srcOrd="4" destOrd="0" parTransId="{342EE9BA-CFB7-452D-A757-D8D929530D6E}" sibTransId="{F36BF5A8-7D45-4A9E-9CCE-1548E6EDCF1F}"/>
    <dgm:cxn modelId="{7D39C5A4-D40A-415B-BD67-0A96100B20CD}" srcId="{9A09F0A4-FCE7-4764-B029-EA26218AFED7}" destId="{23A83DB4-AFCD-44D8-9B3B-733E615AF6F3}" srcOrd="1" destOrd="0" parTransId="{90C9F579-6488-4A33-95A7-E73293B04784}" sibTransId="{6408F71C-6069-4A04-880C-96FA68884316}"/>
    <dgm:cxn modelId="{EC893E05-B6C3-49F0-A28A-AE106D87CFF4}" type="presOf" srcId="{96AE9F64-54F8-499E-BCB0-254D0098D2BB}" destId="{497C9297-1B2A-42C5-BB5C-E5DFFD4A1002}" srcOrd="0" destOrd="0" presId="urn:microsoft.com/office/officeart/2008/layout/CircularPictureCallout"/>
    <dgm:cxn modelId="{F6E762E1-0E36-4E8E-97C2-CDA4F43C7A7A}" srcId="{9A09F0A4-FCE7-4764-B029-EA26218AFED7}" destId="{7B14C636-A8AB-4794-9B76-9C2B099CF9F2}" srcOrd="3" destOrd="0" parTransId="{900CF746-C7DD-42AB-9821-691DF4D517B4}" sibTransId="{3A8E4252-1B31-4F66-B463-7AF145DAEB01}"/>
    <dgm:cxn modelId="{6C4FB201-87E9-4C26-AC15-70A387CA02EE}" type="presOf" srcId="{23A83DB4-AFCD-44D8-9B3B-733E615AF6F3}" destId="{A002750E-7934-4D10-B77E-E3F3B9B9A617}" srcOrd="0" destOrd="0" presId="urn:microsoft.com/office/officeart/2008/layout/CircularPictureCallout"/>
    <dgm:cxn modelId="{D27ED715-BC43-496D-99BA-742A2E54B2D8}" type="presOf" srcId="{9A09F0A4-FCE7-4764-B029-EA26218AFED7}" destId="{0D161047-33C6-4B05-A653-9865A826DECA}" srcOrd="0" destOrd="0" presId="urn:microsoft.com/office/officeart/2008/layout/CircularPictureCallout"/>
    <dgm:cxn modelId="{44D8BDF3-C797-4576-B9B5-3D0D5BA7229D}" type="presOf" srcId="{3A394084-27C4-4562-A75C-1BF08F6D70FF}" destId="{7881B20C-F11D-4E8B-A3B4-E9E109191417}" srcOrd="0" destOrd="0" presId="urn:microsoft.com/office/officeart/2008/layout/CircularPictureCallout"/>
    <dgm:cxn modelId="{50241737-DCA6-4D49-B4F3-A905D830640F}" type="presOf" srcId="{3A8E4252-1B31-4F66-B463-7AF145DAEB01}" destId="{98576579-DAD6-4ED2-A50A-DC3F97296099}" srcOrd="0" destOrd="0" presId="urn:microsoft.com/office/officeart/2008/layout/CircularPictureCallout"/>
    <dgm:cxn modelId="{67C92A6D-C009-4106-A424-B6B83039A0B3}" type="presOf" srcId="{1C16CB75-1CAB-4AC8-80F4-059451C0BC52}" destId="{771D8D2F-924C-409B-BFCA-4801A87FAAD4}" srcOrd="0" destOrd="0" presId="urn:microsoft.com/office/officeart/2008/layout/CircularPictureCallout"/>
    <dgm:cxn modelId="{634EA8C5-12E0-44E5-876D-0F32CD1B44FE}" type="presOf" srcId="{7B14C636-A8AB-4794-9B76-9C2B099CF9F2}" destId="{930A954F-2C5A-4B49-970B-E945FBFBCE95}" srcOrd="0" destOrd="0" presId="urn:microsoft.com/office/officeart/2008/layout/CircularPictureCallout"/>
    <dgm:cxn modelId="{65D84294-8325-488C-BEF8-06FF69A4C2BA}" type="presOf" srcId="{17AB7732-20C4-4A90-90EC-4383728AA1A5}" destId="{83700CAF-BF3A-4526-AD5D-A4FEDE0A1672}" srcOrd="0" destOrd="0" presId="urn:microsoft.com/office/officeart/2008/layout/CircularPictureCallout"/>
    <dgm:cxn modelId="{BA780A77-DCE0-4CD7-8019-CC7617D1958E}" srcId="{9A09F0A4-FCE7-4764-B029-EA26218AFED7}" destId="{3A394084-27C4-4562-A75C-1BF08F6D70FF}" srcOrd="0" destOrd="0" parTransId="{23D157E4-FE60-446B-A9A0-00EEA124F2FD}" sibTransId="{17AB7732-20C4-4A90-90EC-4383728AA1A5}"/>
    <dgm:cxn modelId="{E310B6B8-C99E-4393-BBCE-F83AEC72200E}" type="presOf" srcId="{F36BF5A8-7D45-4A9E-9CCE-1548E6EDCF1F}" destId="{CC14C139-3F0A-464D-9182-E0CCA50B54CF}" srcOrd="0" destOrd="0" presId="urn:microsoft.com/office/officeart/2008/layout/CircularPictureCallout"/>
    <dgm:cxn modelId="{DC93136B-15D4-4E50-BCE0-1B7255EF9666}" srcId="{9A09F0A4-FCE7-4764-B029-EA26218AFED7}" destId="{96AE9F64-54F8-499E-BCB0-254D0098D2BB}" srcOrd="2" destOrd="0" parTransId="{65398541-5D3D-41F2-9CC6-20B4A2CCADF1}" sibTransId="{BF0502E8-C0C9-43CF-9FC6-1F6631BBAEA6}"/>
    <dgm:cxn modelId="{64B3C754-8D34-4113-AAAE-633A3245CEBD}" type="presOf" srcId="{BF0502E8-C0C9-43CF-9FC6-1F6631BBAEA6}" destId="{8AD5C0F6-2B62-4666-A966-A782974A84E7}" srcOrd="0" destOrd="0" presId="urn:microsoft.com/office/officeart/2008/layout/CircularPictureCallout"/>
    <dgm:cxn modelId="{4EC985FD-B03D-473A-AE1D-06ED43D60968}" type="presParOf" srcId="{0D161047-33C6-4B05-A653-9865A826DECA}" destId="{48C3B6AA-226E-4F4D-9273-C99796CAB77D}" srcOrd="0" destOrd="0" presId="urn:microsoft.com/office/officeart/2008/layout/CircularPictureCallout"/>
    <dgm:cxn modelId="{177F3AB8-8D0D-4FBF-9185-EA1D738E05B8}" type="presParOf" srcId="{48C3B6AA-226E-4F4D-9273-C99796CAB77D}" destId="{8099FD9B-E54B-423E-A5DD-D305E9F64406}" srcOrd="0" destOrd="0" presId="urn:microsoft.com/office/officeart/2008/layout/CircularPictureCallout"/>
    <dgm:cxn modelId="{82B8CF69-9AF3-4FB1-A6C2-48AA2531B43F}" type="presParOf" srcId="{8099FD9B-E54B-423E-A5DD-D305E9F64406}" destId="{83700CAF-BF3A-4526-AD5D-A4FEDE0A1672}" srcOrd="0" destOrd="0" presId="urn:microsoft.com/office/officeart/2008/layout/CircularPictureCallout"/>
    <dgm:cxn modelId="{900DC77D-44AA-4780-88BB-095EB9BAF95F}" type="presParOf" srcId="{48C3B6AA-226E-4F4D-9273-C99796CAB77D}" destId="{7881B20C-F11D-4E8B-A3B4-E9E109191417}" srcOrd="1" destOrd="0" presId="urn:microsoft.com/office/officeart/2008/layout/CircularPictureCallout"/>
    <dgm:cxn modelId="{9AC88EE4-0F45-473F-80B5-9CF5BA337A21}" type="presParOf" srcId="{48C3B6AA-226E-4F4D-9273-C99796CAB77D}" destId="{2DF32DB2-C9DA-46AD-AF51-789D57DCAFCF}" srcOrd="2" destOrd="0" presId="urn:microsoft.com/office/officeart/2008/layout/CircularPictureCallout"/>
    <dgm:cxn modelId="{7AED7158-14E3-42A6-A499-4BDF8A66DF9B}" type="presParOf" srcId="{2DF32DB2-C9DA-46AD-AF51-789D57DCAFCF}" destId="{35FF482F-06A5-4024-9EB5-4404849EEDCA}" srcOrd="0" destOrd="0" presId="urn:microsoft.com/office/officeart/2008/layout/CircularPictureCallout"/>
    <dgm:cxn modelId="{66EFD9D5-76C6-4330-A741-AB67B2DCEB58}" type="presParOf" srcId="{48C3B6AA-226E-4F4D-9273-C99796CAB77D}" destId="{4F372BFB-D7DA-48F3-A880-69F3F3368EDC}" srcOrd="3" destOrd="0" presId="urn:microsoft.com/office/officeart/2008/layout/CircularPictureCallout"/>
    <dgm:cxn modelId="{0A139B7F-D7F2-4E0A-8488-298ECBC5514D}" type="presParOf" srcId="{48C3B6AA-226E-4F4D-9273-C99796CAB77D}" destId="{C3F76EBC-A7A3-4B70-B3E8-F9DC38A84E0C}" srcOrd="4" destOrd="0" presId="urn:microsoft.com/office/officeart/2008/layout/CircularPictureCallout"/>
    <dgm:cxn modelId="{AFF937B9-40FD-4E02-BEE1-166EA1417EE1}" type="presParOf" srcId="{C3F76EBC-A7A3-4B70-B3E8-F9DC38A84E0C}" destId="{A002750E-7934-4D10-B77E-E3F3B9B9A617}" srcOrd="0" destOrd="0" presId="urn:microsoft.com/office/officeart/2008/layout/CircularPictureCallout"/>
    <dgm:cxn modelId="{9DE473FC-6C92-4A1E-9D2C-498222006473}" type="presParOf" srcId="{48C3B6AA-226E-4F4D-9273-C99796CAB77D}" destId="{9C825CFC-4FB0-4F82-9149-A0F49C4D0014}" srcOrd="5" destOrd="0" presId="urn:microsoft.com/office/officeart/2008/layout/CircularPictureCallout"/>
    <dgm:cxn modelId="{ADA5905D-BF75-4A59-8024-DBBE2EDDB92A}" type="presParOf" srcId="{9C825CFC-4FB0-4F82-9149-A0F49C4D0014}" destId="{8AD5C0F6-2B62-4666-A966-A782974A84E7}" srcOrd="0" destOrd="0" presId="urn:microsoft.com/office/officeart/2008/layout/CircularPictureCallout"/>
    <dgm:cxn modelId="{C4C6867C-C6B3-4C42-AD2C-8A8426278C6C}" type="presParOf" srcId="{48C3B6AA-226E-4F4D-9273-C99796CAB77D}" destId="{6AF24BEB-AF1A-4928-AD9A-C131EAA59743}" srcOrd="6" destOrd="0" presId="urn:microsoft.com/office/officeart/2008/layout/CircularPictureCallout"/>
    <dgm:cxn modelId="{C82A84B1-6593-4083-8FBC-002D8AED4FE3}" type="presParOf" srcId="{48C3B6AA-226E-4F4D-9273-C99796CAB77D}" destId="{948C13B6-7CED-4CE1-B674-85C4980D3A86}" srcOrd="7" destOrd="0" presId="urn:microsoft.com/office/officeart/2008/layout/CircularPictureCallout"/>
    <dgm:cxn modelId="{7A26CA1F-493A-4336-8419-6E199AC02589}" type="presParOf" srcId="{948C13B6-7CED-4CE1-B674-85C4980D3A86}" destId="{497C9297-1B2A-42C5-BB5C-E5DFFD4A1002}" srcOrd="0" destOrd="0" presId="urn:microsoft.com/office/officeart/2008/layout/CircularPictureCallout"/>
    <dgm:cxn modelId="{93F06127-8E83-44EC-8B01-8D3E76184E96}" type="presParOf" srcId="{48C3B6AA-226E-4F4D-9273-C99796CAB77D}" destId="{8D6ECA69-61A4-4EB0-A952-AB1B081FC850}" srcOrd="8" destOrd="0" presId="urn:microsoft.com/office/officeart/2008/layout/CircularPictureCallout"/>
    <dgm:cxn modelId="{B17F7874-3AFE-4C1F-B177-7C4B0230E2E8}" type="presParOf" srcId="{8D6ECA69-61A4-4EB0-A952-AB1B081FC850}" destId="{98576579-DAD6-4ED2-A50A-DC3F97296099}" srcOrd="0" destOrd="0" presId="urn:microsoft.com/office/officeart/2008/layout/CircularPictureCallout"/>
    <dgm:cxn modelId="{FFC416E5-C60B-43DD-8ADB-F2D29649B6B3}" type="presParOf" srcId="{48C3B6AA-226E-4F4D-9273-C99796CAB77D}" destId="{98EB98D1-79E7-4D93-BF4D-9EEE5EF38C4D}" srcOrd="9" destOrd="0" presId="urn:microsoft.com/office/officeart/2008/layout/CircularPictureCallout"/>
    <dgm:cxn modelId="{A7865C39-8A52-43E4-AB1D-010B0F12E22F}" type="presParOf" srcId="{48C3B6AA-226E-4F4D-9273-C99796CAB77D}" destId="{25FAA3C7-83FD-4E7D-AD95-19774081E6C4}" srcOrd="10" destOrd="0" presId="urn:microsoft.com/office/officeart/2008/layout/CircularPictureCallout"/>
    <dgm:cxn modelId="{95948CA3-F1AC-4D24-80BF-34E52045102C}" type="presParOf" srcId="{25FAA3C7-83FD-4E7D-AD95-19774081E6C4}" destId="{930A954F-2C5A-4B49-970B-E945FBFBCE95}" srcOrd="0" destOrd="0" presId="urn:microsoft.com/office/officeart/2008/layout/CircularPictureCallout"/>
    <dgm:cxn modelId="{5776A636-9D53-4E89-B143-0353F2DB4F51}" type="presParOf" srcId="{48C3B6AA-226E-4F4D-9273-C99796CAB77D}" destId="{F8057A24-645A-4533-AA80-305B15E600A6}" srcOrd="11" destOrd="0" presId="urn:microsoft.com/office/officeart/2008/layout/CircularPictureCallout"/>
    <dgm:cxn modelId="{9FE28157-EF90-4520-A913-05B9753F18C6}" type="presParOf" srcId="{F8057A24-645A-4533-AA80-305B15E600A6}" destId="{CC14C139-3F0A-464D-9182-E0CCA50B54CF}" srcOrd="0" destOrd="0" presId="urn:microsoft.com/office/officeart/2008/layout/CircularPictureCallout"/>
    <dgm:cxn modelId="{59C30E4C-FC57-4AAB-9132-1B0454DC3D6A}" type="presParOf" srcId="{48C3B6AA-226E-4F4D-9273-C99796CAB77D}" destId="{83797875-59EF-4E7D-B634-ED0CBDBDD3DC}" srcOrd="12" destOrd="0" presId="urn:microsoft.com/office/officeart/2008/layout/CircularPictureCallout"/>
    <dgm:cxn modelId="{E13AB702-826E-4E67-9413-12934C73ADA7}" type="presParOf" srcId="{48C3B6AA-226E-4F4D-9273-C99796CAB77D}" destId="{3A4E494C-F7D3-4E1C-AF0C-17D115A4DB68}" srcOrd="13" destOrd="0" presId="urn:microsoft.com/office/officeart/2008/layout/CircularPictureCallout"/>
    <dgm:cxn modelId="{F45624DE-F81B-4159-8036-0BD3F0465323}" type="presParOf" srcId="{3A4E494C-F7D3-4E1C-AF0C-17D115A4DB68}" destId="{771D8D2F-924C-409B-BFCA-4801A87FAAD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993B5-3BA1-4961-B327-B657B3411E16}">
      <dsp:nvSpPr>
        <dsp:cNvPr id="0" name=""/>
        <dsp:cNvSpPr/>
      </dsp:nvSpPr>
      <dsp:spPr>
        <a:xfrm>
          <a:off x="362560" y="1524"/>
          <a:ext cx="4589561" cy="275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Trasversalización </a:t>
          </a:r>
          <a:r>
            <a:rPr lang="es-MX" sz="2100" kern="1200" dirty="0" smtClean="0"/>
            <a:t>del enfoque de género, diferencial y de derechos en los proyectos estratégicos de movilidad. 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Ejemplos:</a:t>
          </a:r>
          <a:endParaRPr lang="es-CO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Política Publica de la bicicleta, </a:t>
          </a:r>
          <a:endParaRPr lang="es-CO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protocolo en parqueo en vía</a:t>
          </a:r>
          <a:endParaRPr lang="es-CO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cursos pedagógicos por infracciones a normas de transito.</a:t>
          </a:r>
          <a:endParaRPr lang="es-CO" sz="1600" kern="1200" dirty="0"/>
        </a:p>
      </dsp:txBody>
      <dsp:txXfrm>
        <a:off x="362560" y="1524"/>
        <a:ext cx="4589561" cy="2753737"/>
      </dsp:txXfrm>
    </dsp:sp>
    <dsp:sp modelId="{D5938EBA-FAA4-41BC-AEBC-3E4015DE361D}">
      <dsp:nvSpPr>
        <dsp:cNvPr id="0" name=""/>
        <dsp:cNvSpPr/>
      </dsp:nvSpPr>
      <dsp:spPr>
        <a:xfrm>
          <a:off x="5411078" y="1524"/>
          <a:ext cx="4589561" cy="275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Programa de inclusión laboral en oficios no convencionales para mujeres en el sector movilidad.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Meta: 10% de las conductoras del </a:t>
          </a:r>
          <a:r>
            <a:rPr lang="es-MX" sz="1600" kern="1200" dirty="0" err="1" smtClean="0"/>
            <a:t>SITP</a:t>
          </a:r>
          <a:r>
            <a:rPr lang="es-MX" sz="1600" kern="1200" dirty="0" smtClean="0"/>
            <a:t> serán mujeres. </a:t>
          </a:r>
        </a:p>
      </dsp:txBody>
      <dsp:txXfrm>
        <a:off x="5411078" y="1524"/>
        <a:ext cx="4589561" cy="2753737"/>
      </dsp:txXfrm>
    </dsp:sp>
    <dsp:sp modelId="{4F7EB3A2-252F-4B2B-9456-2164586691E8}">
      <dsp:nvSpPr>
        <dsp:cNvPr id="0" name=""/>
        <dsp:cNvSpPr/>
      </dsp:nvSpPr>
      <dsp:spPr>
        <a:xfrm>
          <a:off x="362560" y="3214217"/>
          <a:ext cx="4589561" cy="275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Estrategias para una Movilidad libre de violencias</a:t>
          </a:r>
          <a:endParaRPr lang="es-CO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campañas taxis </a:t>
          </a:r>
          <a:endParaRPr lang="es-CO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día de la motociclista, </a:t>
          </a:r>
          <a:endParaRPr lang="es-CO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carriles bici</a:t>
          </a:r>
          <a:endParaRPr lang="es-CO" sz="1600" kern="1200" dirty="0"/>
        </a:p>
      </dsp:txBody>
      <dsp:txXfrm>
        <a:off x="362560" y="3214217"/>
        <a:ext cx="4589561" cy="2753737"/>
      </dsp:txXfrm>
    </dsp:sp>
    <dsp:sp modelId="{AB5AA8AB-2786-431B-BEF6-AD897F428B2D}">
      <dsp:nvSpPr>
        <dsp:cNvPr id="0" name=""/>
        <dsp:cNvSpPr/>
      </dsp:nvSpPr>
      <dsp:spPr>
        <a:xfrm>
          <a:off x="5411078" y="3214217"/>
          <a:ext cx="4589561" cy="2753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Planes de trabajo locales de género y movilidad en el territorio.</a:t>
          </a:r>
          <a:endParaRPr lang="es-CO" sz="21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Promoción de la movilidad incluyente y con equidad de género desde la vivencias locales.</a:t>
          </a:r>
          <a:endParaRPr lang="es-CO" sz="1600" kern="1200" dirty="0"/>
        </a:p>
      </dsp:txBody>
      <dsp:txXfrm>
        <a:off x="5411078" y="3214217"/>
        <a:ext cx="4589561" cy="2753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97875-59EF-4E7D-B634-ED0CBDBDD3DC}">
      <dsp:nvSpPr>
        <dsp:cNvPr id="0" name=""/>
        <dsp:cNvSpPr/>
      </dsp:nvSpPr>
      <dsp:spPr>
        <a:xfrm>
          <a:off x="2885987" y="4645293"/>
          <a:ext cx="514113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B98D1-79E7-4D93-BF4D-9EEE5EF38C4D}">
      <dsp:nvSpPr>
        <dsp:cNvPr id="0" name=""/>
        <dsp:cNvSpPr/>
      </dsp:nvSpPr>
      <dsp:spPr>
        <a:xfrm>
          <a:off x="2885987" y="3376971"/>
          <a:ext cx="427993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24BEB-AF1A-4928-AD9A-C131EAA59743}">
      <dsp:nvSpPr>
        <dsp:cNvPr id="0" name=""/>
        <dsp:cNvSpPr/>
      </dsp:nvSpPr>
      <dsp:spPr>
        <a:xfrm>
          <a:off x="2885987" y="1842459"/>
          <a:ext cx="427993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72BFB-D7DA-48F3-A880-69F3F3368EDC}">
      <dsp:nvSpPr>
        <dsp:cNvPr id="0" name=""/>
        <dsp:cNvSpPr/>
      </dsp:nvSpPr>
      <dsp:spPr>
        <a:xfrm>
          <a:off x="2885987" y="574137"/>
          <a:ext cx="514113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00CAF-BF3A-4526-AD5D-A4FEDE0A1672}">
      <dsp:nvSpPr>
        <dsp:cNvPr id="0" name=""/>
        <dsp:cNvSpPr/>
      </dsp:nvSpPr>
      <dsp:spPr>
        <a:xfrm>
          <a:off x="276272" y="0"/>
          <a:ext cx="5219431" cy="5219431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1B20C-F11D-4E8B-A3B4-E9E109191417}">
      <dsp:nvSpPr>
        <dsp:cNvPr id="0" name=""/>
        <dsp:cNvSpPr/>
      </dsp:nvSpPr>
      <dsp:spPr>
        <a:xfrm>
          <a:off x="1215770" y="2771517"/>
          <a:ext cx="3340435" cy="17224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1215770" y="2771517"/>
        <a:ext cx="3340435" cy="1722412"/>
      </dsp:txXfrm>
    </dsp:sp>
    <dsp:sp modelId="{35FF482F-06A5-4024-9EB5-4404849EEDCA}">
      <dsp:nvSpPr>
        <dsp:cNvPr id="0" name=""/>
        <dsp:cNvSpPr/>
      </dsp:nvSpPr>
      <dsp:spPr>
        <a:xfrm>
          <a:off x="7452990" y="0"/>
          <a:ext cx="1148274" cy="1148274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2750E-7934-4D10-B77E-E3F3B9B9A617}">
      <dsp:nvSpPr>
        <dsp:cNvPr id="0" name=""/>
        <dsp:cNvSpPr/>
      </dsp:nvSpPr>
      <dsp:spPr>
        <a:xfrm>
          <a:off x="8601264" y="0"/>
          <a:ext cx="1985068" cy="114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16,000 mercados a población vulnerable asociados al sector.</a:t>
          </a:r>
          <a:endParaRPr lang="es-ES" sz="1800" kern="1200" dirty="0"/>
        </a:p>
      </dsp:txBody>
      <dsp:txXfrm>
        <a:off x="8601264" y="0"/>
        <a:ext cx="1985068" cy="1148274"/>
      </dsp:txXfrm>
    </dsp:sp>
    <dsp:sp modelId="{8AD5C0F6-2B62-4666-A966-A782974A84E7}">
      <dsp:nvSpPr>
        <dsp:cNvPr id="0" name=""/>
        <dsp:cNvSpPr/>
      </dsp:nvSpPr>
      <dsp:spPr>
        <a:xfrm>
          <a:off x="6591783" y="1268321"/>
          <a:ext cx="1148274" cy="1148274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C9297-1B2A-42C5-BB5C-E5DFFD4A1002}">
      <dsp:nvSpPr>
        <dsp:cNvPr id="0" name=""/>
        <dsp:cNvSpPr/>
      </dsp:nvSpPr>
      <dsp:spPr>
        <a:xfrm>
          <a:off x="7740058" y="1268321"/>
          <a:ext cx="2158238" cy="114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37.000 kits de bioseguridad a taxistas, conductores de SITP y bicitaxistas.</a:t>
          </a:r>
          <a:endParaRPr lang="es-ES" sz="1800" kern="1200" dirty="0"/>
        </a:p>
      </dsp:txBody>
      <dsp:txXfrm>
        <a:off x="7740058" y="1268321"/>
        <a:ext cx="2158238" cy="1148274"/>
      </dsp:txXfrm>
    </dsp:sp>
    <dsp:sp modelId="{98576579-DAD6-4ED2-A50A-DC3F97296099}">
      <dsp:nvSpPr>
        <dsp:cNvPr id="0" name=""/>
        <dsp:cNvSpPr/>
      </dsp:nvSpPr>
      <dsp:spPr>
        <a:xfrm>
          <a:off x="6591783" y="2802834"/>
          <a:ext cx="1148274" cy="1148274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A954F-2C5A-4B49-970B-E945FBFBCE95}">
      <dsp:nvSpPr>
        <dsp:cNvPr id="0" name=""/>
        <dsp:cNvSpPr/>
      </dsp:nvSpPr>
      <dsp:spPr>
        <a:xfrm>
          <a:off x="7740058" y="2802834"/>
          <a:ext cx="2972424" cy="114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Acompañamiento a las entregas de mercados en las localidades de Ciudad Bolívar, Usme y San Cristóbal.</a:t>
          </a:r>
          <a:endParaRPr lang="es-ES" sz="1800" kern="1200" dirty="0"/>
        </a:p>
      </dsp:txBody>
      <dsp:txXfrm>
        <a:off x="7740058" y="2802834"/>
        <a:ext cx="2972424" cy="1148274"/>
      </dsp:txXfrm>
    </dsp:sp>
    <dsp:sp modelId="{CC14C139-3F0A-464D-9182-E0CCA50B54CF}">
      <dsp:nvSpPr>
        <dsp:cNvPr id="0" name=""/>
        <dsp:cNvSpPr/>
      </dsp:nvSpPr>
      <dsp:spPr>
        <a:xfrm>
          <a:off x="7452990" y="4071156"/>
          <a:ext cx="1148274" cy="1148274"/>
        </a:xfrm>
        <a:prstGeom prst="ellipse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D8D2F-924C-409B-BFCA-4801A87FAAD4}">
      <dsp:nvSpPr>
        <dsp:cNvPr id="0" name=""/>
        <dsp:cNvSpPr/>
      </dsp:nvSpPr>
      <dsp:spPr>
        <a:xfrm>
          <a:off x="8601264" y="4071156"/>
          <a:ext cx="2721795" cy="114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Levantamiento y gestión de información para atender la contingencia COVID-19 en materia de movilidad</a:t>
          </a:r>
          <a:endParaRPr lang="es-ES" sz="1800" kern="1200" dirty="0"/>
        </a:p>
      </dsp:txBody>
      <dsp:txXfrm>
        <a:off x="8601264" y="4071156"/>
        <a:ext cx="2721795" cy="114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0AF7E-9655-44FF-87F7-8846AF280EA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7FF2A-1798-4648-B74F-F0C69A4275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14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2652197"/>
            <a:ext cx="5268287" cy="4205803"/>
          </a:xfrm>
          <a:prstGeom prst="rect">
            <a:avLst/>
          </a:prstGeom>
        </p:spPr>
      </p:pic>
      <p:grpSp>
        <p:nvGrpSpPr>
          <p:cNvPr id="14" name="Grupo 13"/>
          <p:cNvGrpSpPr/>
          <p:nvPr userDrawn="1"/>
        </p:nvGrpSpPr>
        <p:grpSpPr>
          <a:xfrm>
            <a:off x="2409823" y="2652198"/>
            <a:ext cx="9782179" cy="4205802"/>
            <a:chOff x="2409823" y="2652198"/>
            <a:chExt cx="9782179" cy="4205802"/>
          </a:xfrm>
        </p:grpSpPr>
        <p:sp>
          <p:nvSpPr>
            <p:cNvPr id="7" name="Rectángulo 6"/>
            <p:cNvSpPr/>
            <p:nvPr userDrawn="1"/>
          </p:nvSpPr>
          <p:spPr>
            <a:xfrm>
              <a:off x="7996646" y="2652199"/>
              <a:ext cx="4195356" cy="42058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iángulo isósceles 4"/>
            <p:cNvSpPr/>
            <p:nvPr userDrawn="1"/>
          </p:nvSpPr>
          <p:spPr>
            <a:xfrm flipV="1">
              <a:off x="5413383" y="2652198"/>
              <a:ext cx="4866613" cy="4205801"/>
            </a:xfrm>
            <a:prstGeom prst="triangle">
              <a:avLst/>
            </a:prstGeom>
            <a:solidFill>
              <a:srgbClr val="8792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elogramo 3"/>
            <p:cNvSpPr/>
            <p:nvPr userDrawn="1"/>
          </p:nvSpPr>
          <p:spPr>
            <a:xfrm flipH="1">
              <a:off x="2409823" y="2652199"/>
              <a:ext cx="5867401" cy="4205801"/>
            </a:xfrm>
            <a:prstGeom prst="parallelogram">
              <a:avLst>
                <a:gd name="adj" fmla="val 582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54322" y="3096933"/>
            <a:ext cx="5579181" cy="38498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611" y="5411585"/>
            <a:ext cx="5281877" cy="1149634"/>
          </a:xfrm>
          <a:prstGeom prst="rect">
            <a:avLst/>
          </a:prstGeom>
        </p:spPr>
      </p:pic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2409823" y="1372232"/>
            <a:ext cx="9782179" cy="807681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9466"/>
            <a:ext cx="12192000" cy="515408"/>
          </a:xfrm>
          <a:solidFill>
            <a:srgbClr val="879225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20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5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5" y="0"/>
            <a:ext cx="4541836" cy="6851120"/>
          </a:xfrm>
          <a:solidFill>
            <a:srgbClr val="4C531E"/>
          </a:solidFill>
        </p:spPr>
        <p:txBody>
          <a:bodyPr anchor="ctr" anchorCtr="0"/>
          <a:lstStyle>
            <a:lvl1pPr>
              <a:defRPr sz="3200">
                <a:solidFill>
                  <a:srgbClr val="C8D423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1087" y="278297"/>
            <a:ext cx="7156174" cy="581439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055" y="6023112"/>
            <a:ext cx="4541836" cy="45032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704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-1"/>
            <a:ext cx="4641574" cy="3419061"/>
          </a:xfrm>
          <a:solidFill>
            <a:srgbClr val="C8D423"/>
          </a:solidFill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09929" y="417443"/>
            <a:ext cx="6937513" cy="5645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0" y="3836504"/>
            <a:ext cx="4641575" cy="308113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640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4C531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98174" y="1236133"/>
            <a:ext cx="11470493" cy="470746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3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11918" y="365125"/>
            <a:ext cx="2628900" cy="5811838"/>
          </a:xfrm>
          <a:solidFill>
            <a:srgbClr val="879225"/>
          </a:solidFill>
        </p:spPr>
        <p:txBody>
          <a:bodyPr vert="eaVer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18052" y="365125"/>
            <a:ext cx="8647044" cy="5811838"/>
          </a:xfrm>
        </p:spPr>
        <p:txBody>
          <a:bodyPr vert="eaVert"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94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9465"/>
            <a:ext cx="12192000" cy="643276"/>
          </a:xfrm>
          <a:solidFill>
            <a:srgbClr val="4C531E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399" y="957532"/>
            <a:ext cx="11599333" cy="521943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70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23593"/>
            <a:ext cx="12192000" cy="643276"/>
          </a:xfrm>
          <a:solidFill>
            <a:srgbClr val="C8D423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399" y="1000664"/>
            <a:ext cx="11599333" cy="51762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88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026"/>
            <a:ext cx="12192000" cy="515408"/>
          </a:xfrm>
          <a:solidFill>
            <a:srgbClr val="C8D42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6473" y="772077"/>
            <a:ext cx="5512905" cy="59479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66603" y="772076"/>
            <a:ext cx="5911971" cy="546482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3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0" y="114441"/>
            <a:ext cx="12192000" cy="643276"/>
          </a:xfrm>
          <a:noFill/>
        </p:spPr>
        <p:txBody>
          <a:bodyPr/>
          <a:lstStyle>
            <a:lvl1pPr algn="ctr">
              <a:defRPr>
                <a:solidFill>
                  <a:srgbClr val="C8D42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399" y="1035171"/>
            <a:ext cx="11599333" cy="499249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267" y="6169576"/>
            <a:ext cx="2929465" cy="688424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396CE7B-A1F3-C448-BD08-4EF4D8D093A1}"/>
              </a:ext>
            </a:extLst>
          </p:cNvPr>
          <p:cNvCxnSpPr>
            <a:cxnSpLocks/>
          </p:cNvCxnSpPr>
          <p:nvPr userDrawn="1"/>
        </p:nvCxnSpPr>
        <p:spPr>
          <a:xfrm>
            <a:off x="3064213" y="839758"/>
            <a:ext cx="6133518" cy="0"/>
          </a:xfrm>
          <a:prstGeom prst="line">
            <a:avLst/>
          </a:prstGeom>
          <a:ln w="57150">
            <a:solidFill>
              <a:srgbClr val="4C5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51222BAE-1720-DA4C-88D4-A2D09A9E912A}"/>
              </a:ext>
            </a:extLst>
          </p:cNvPr>
          <p:cNvSpPr/>
          <p:nvPr userDrawn="1"/>
        </p:nvSpPr>
        <p:spPr>
          <a:xfrm>
            <a:off x="0" y="6169575"/>
            <a:ext cx="12192000" cy="720201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F439604-487F-F549-BE03-87685C200C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731" y="6223528"/>
            <a:ext cx="2749827" cy="59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15400"/>
          </a:xfrm>
          <a:solidFill>
            <a:srgbClr val="C8D423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399" y="1173192"/>
            <a:ext cx="11599333" cy="506370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222BAE-1720-DA4C-88D4-A2D09A9E912A}"/>
              </a:ext>
            </a:extLst>
          </p:cNvPr>
          <p:cNvSpPr/>
          <p:nvPr userDrawn="1"/>
        </p:nvSpPr>
        <p:spPr>
          <a:xfrm>
            <a:off x="0" y="6394689"/>
            <a:ext cx="4535905" cy="386205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900" dirty="0" smtClean="0"/>
              <a:t>Oficina de Gestión Social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40827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89233" y="114441"/>
            <a:ext cx="11302767" cy="351456"/>
          </a:xfrm>
          <a:noFill/>
        </p:spPr>
        <p:txBody>
          <a:bodyPr>
            <a:noAutofit/>
          </a:bodyPr>
          <a:lstStyle>
            <a:lvl1pPr algn="ctr">
              <a:defRPr sz="2400">
                <a:solidFill>
                  <a:srgbClr val="C8D42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13021" y="1035171"/>
            <a:ext cx="10092711" cy="499249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7396CE7B-A1F3-C448-BD08-4EF4D8D093A1}"/>
              </a:ext>
            </a:extLst>
          </p:cNvPr>
          <p:cNvCxnSpPr>
            <a:cxnSpLocks/>
          </p:cNvCxnSpPr>
          <p:nvPr userDrawn="1"/>
        </p:nvCxnSpPr>
        <p:spPr>
          <a:xfrm>
            <a:off x="5872214" y="465897"/>
            <a:ext cx="6133518" cy="0"/>
          </a:xfrm>
          <a:prstGeom prst="line">
            <a:avLst/>
          </a:prstGeom>
          <a:ln w="57150">
            <a:solidFill>
              <a:srgbClr val="4C53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8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 userDrawn="1"/>
        </p:nvSpPr>
        <p:spPr>
          <a:xfrm>
            <a:off x="0" y="0"/>
            <a:ext cx="10962861" cy="46178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843" y="202609"/>
            <a:ext cx="10774018" cy="377687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5015" y="4939748"/>
            <a:ext cx="10515600" cy="466271"/>
          </a:xfrm>
        </p:spPr>
        <p:txBody>
          <a:bodyPr/>
          <a:lstStyle>
            <a:lvl1pPr marL="0" indent="0">
              <a:buNone/>
              <a:defRPr sz="2400">
                <a:solidFill>
                  <a:srgbClr val="8792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4" name="Rectángulo 3"/>
          <p:cNvSpPr/>
          <p:nvPr userDrawn="1"/>
        </p:nvSpPr>
        <p:spPr>
          <a:xfrm>
            <a:off x="9057736" y="5909094"/>
            <a:ext cx="3134264" cy="94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445" y="5995358"/>
            <a:ext cx="3377155" cy="7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46477"/>
            <a:ext cx="12192000" cy="665922"/>
          </a:xfrm>
          <a:solidFill>
            <a:srgbClr val="4C531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3258" y="1079086"/>
            <a:ext cx="5724317" cy="451540"/>
          </a:xfrm>
          <a:solidFill>
            <a:srgbClr val="C8D423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3258" y="1697313"/>
            <a:ext cx="5724317" cy="49718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199" y="1079086"/>
            <a:ext cx="5685183" cy="451540"/>
          </a:xfrm>
          <a:solidFill>
            <a:srgbClr val="C8D423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1697313"/>
            <a:ext cx="5685182" cy="449235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82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515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4307" y="997594"/>
            <a:ext cx="11345334" cy="470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491" y="6184297"/>
            <a:ext cx="5779509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1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7" r:id="rId4"/>
    <p:sldLayoutId id="2147483664" r:id="rId5"/>
    <p:sldLayoutId id="2147483665" r:id="rId6"/>
    <p:sldLayoutId id="2147483676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Proyectos de Cuidado y Género para la Movilidad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7926" y="1000337"/>
            <a:ext cx="7221746" cy="17433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s-MX" dirty="0"/>
              <a:t>Caracterización de viajes de cuidado asociados a las manzanas del </a:t>
            </a:r>
            <a:r>
              <a:rPr lang="es-MX" cap="small" dirty="0"/>
              <a:t>Sistema Distrital de Cuidado </a:t>
            </a:r>
            <a:r>
              <a:rPr lang="es-MX" dirty="0"/>
              <a:t>para cuidadores de niños y niñas, personas mayores y personas con discapacidad</a:t>
            </a:r>
            <a:r>
              <a:rPr lang="es-MX" dirty="0" smtClean="0"/>
              <a:t>.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674059" y="2888015"/>
            <a:ext cx="7289479" cy="241604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MX" sz="28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piloto de circuitos de cuidado para la promoción de la seguridad vial y la movilidad sostenible en entornos escolares</a:t>
            </a:r>
            <a:r>
              <a:rPr lang="es-MX" sz="2800" dirty="0" smtClean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s-MX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Dotación de aditamentos de seguridad a niños, niñas y cuidadores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territorial, diferencial y de género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de la articulación de la Bicicleta al sistema masivo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463" y="1606742"/>
            <a:ext cx="2739923" cy="1826615"/>
          </a:xfrm>
          <a:prstGeom prst="rect">
            <a:avLst/>
          </a:prstGeom>
          <a:ln>
            <a:noFill/>
          </a:ln>
        </p:spPr>
      </p:pic>
      <p:cxnSp>
        <p:nvCxnSpPr>
          <p:cNvPr id="8" name="Conector recto 7"/>
          <p:cNvCxnSpPr/>
          <p:nvPr/>
        </p:nvCxnSpPr>
        <p:spPr>
          <a:xfrm flipH="1">
            <a:off x="9790970" y="3284831"/>
            <a:ext cx="66185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8762000" y="2806083"/>
            <a:ext cx="873424" cy="83076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9345259" y="1816102"/>
            <a:ext cx="524087" cy="375415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10087855" y="3284831"/>
            <a:ext cx="1901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/>
              <a:t>Manzana del Cuidado en </a:t>
            </a:r>
            <a:r>
              <a:rPr lang="es-MX" sz="1100" dirty="0" smtClean="0"/>
              <a:t>Bosa</a:t>
            </a:r>
            <a:endParaRPr lang="es-CO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9465966" y="1391298"/>
            <a:ext cx="1895071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endParaRPr lang="es-CO" dirty="0"/>
          </a:p>
          <a:p>
            <a:r>
              <a:rPr lang="es-CO" dirty="0" smtClean="0"/>
              <a:t>Los Alcázares (Barrios Unidos)</a:t>
            </a:r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>
            <a:off x="8100901" y="3742477"/>
            <a:ext cx="27998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/>
              <a:t>Entorno Colegio “Los periodistas” </a:t>
            </a:r>
            <a:r>
              <a:rPr lang="es-MX" sz="1100" dirty="0" smtClean="0"/>
              <a:t>(Kennedy)</a:t>
            </a:r>
            <a:endParaRPr lang="es-MX" sz="1100" dirty="0"/>
          </a:p>
        </p:txBody>
      </p:sp>
      <p:sp>
        <p:nvSpPr>
          <p:cNvPr id="14" name="Rectángulo 13"/>
          <p:cNvSpPr/>
          <p:nvPr/>
        </p:nvSpPr>
        <p:spPr>
          <a:xfrm>
            <a:off x="8100901" y="3905300"/>
            <a:ext cx="15345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Transport</a:t>
            </a:r>
            <a:r>
              <a:rPr lang="es-MX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MX" sz="1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Gender</a:t>
            </a:r>
            <a:r>
              <a:rPr lang="es-MX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s-MX" sz="1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Lab</a:t>
            </a:r>
            <a:endParaRPr lang="es-MX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087855" y="3472758"/>
            <a:ext cx="1971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Sistema Distrital del Cuidado</a:t>
            </a:r>
            <a:endParaRPr lang="es-MX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329211" y="1709602"/>
            <a:ext cx="10788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>
                <a:solidFill>
                  <a:schemeClr val="accent1">
                    <a:lumMod val="40000"/>
                    <a:lumOff val="60000"/>
                  </a:schemeClr>
                </a:solidFill>
              </a:rPr>
              <a:t>Barrios Vitales</a:t>
            </a:r>
            <a:endParaRPr lang="es-MX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895226" y="1021966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Dónde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111121" y="1641499"/>
            <a:ext cx="388189" cy="362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20" name="Elipse 19"/>
          <p:cNvSpPr/>
          <p:nvPr/>
        </p:nvSpPr>
        <p:spPr>
          <a:xfrm>
            <a:off x="111120" y="3822932"/>
            <a:ext cx="388189" cy="36231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21" name="CuadroTexto 20"/>
          <p:cNvSpPr txBox="1"/>
          <p:nvPr/>
        </p:nvSpPr>
        <p:spPr>
          <a:xfrm>
            <a:off x="0" y="5564397"/>
            <a:ext cx="185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</a:rPr>
              <a:t>Ejes Transversales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6270247" y="5622331"/>
            <a:ext cx="2096588" cy="253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/>
              <a:t>Diseños participativos</a:t>
            </a:r>
            <a:endParaRPr lang="es-CO" sz="1100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4061885" y="5622331"/>
            <a:ext cx="2096588" cy="253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/>
              <a:t>Mitigación de Conflictos</a:t>
            </a:r>
            <a:endParaRPr lang="es-CO" sz="1100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1853522" y="5623617"/>
            <a:ext cx="2096589" cy="253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Formación y cultura ciudadana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8478609" y="5622331"/>
            <a:ext cx="2096590" cy="253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/>
              <a:t>Gestión Social del Conocimiento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18809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Genero y cuidado </a:t>
            </a:r>
            <a:r>
              <a:rPr lang="es-CO" dirty="0"/>
              <a:t>– Retos 2020/21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389454"/>
              </p:ext>
            </p:extLst>
          </p:nvPr>
        </p:nvGraphicFramePr>
        <p:xfrm>
          <a:off x="1828800" y="664234"/>
          <a:ext cx="10363200" cy="5969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/>
          <p:cNvSpPr/>
          <p:nvPr/>
        </p:nvSpPr>
        <p:spPr>
          <a:xfrm>
            <a:off x="250980" y="1089401"/>
            <a:ext cx="1080000" cy="1080000"/>
          </a:xfrm>
          <a:prstGeom prst="ellipse">
            <a:avLst/>
          </a:prstGeom>
          <a:blipFill dpi="0" rotWithShape="1">
            <a:blip r:embed="rId7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57" b="2665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Elipse 5"/>
          <p:cNvSpPr/>
          <p:nvPr/>
        </p:nvSpPr>
        <p:spPr>
          <a:xfrm>
            <a:off x="265583" y="2620731"/>
            <a:ext cx="1080000" cy="1080000"/>
          </a:xfrm>
          <a:prstGeom prst="ellipse">
            <a:avLst/>
          </a:prstGeom>
          <a:blipFill rotWithShape="1">
            <a:blip r:embed="rId8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13201"/>
              <a:satOff val="-755"/>
              <a:lumOff val="449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lipse 6"/>
          <p:cNvSpPr/>
          <p:nvPr/>
        </p:nvSpPr>
        <p:spPr>
          <a:xfrm>
            <a:off x="250980" y="4152061"/>
            <a:ext cx="1080000" cy="1080000"/>
          </a:xfrm>
          <a:prstGeom prst="ellipse">
            <a:avLst/>
          </a:prstGeom>
          <a:blipFill dpi="0" rotWithShape="1">
            <a:blip r:embed="rId9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39602"/>
              <a:satOff val="-2266"/>
              <a:lumOff val="1349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036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Apoyo en Bogotá Solidaria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035798"/>
              </p:ext>
            </p:extLst>
          </p:nvPr>
        </p:nvGraphicFramePr>
        <p:xfrm>
          <a:off x="296333" y="888536"/>
          <a:ext cx="11599333" cy="521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0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Personalizado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C531E"/>
      </a:accent1>
      <a:accent2>
        <a:srgbClr val="879C25"/>
      </a:accent2>
      <a:accent3>
        <a:srgbClr val="A9BA18"/>
      </a:accent3>
      <a:accent4>
        <a:srgbClr val="C8D423"/>
      </a:accent4>
      <a:accent5>
        <a:srgbClr val="BF9000"/>
      </a:accent5>
      <a:accent6>
        <a:srgbClr val="6F3B55"/>
      </a:accent6>
      <a:hlink>
        <a:srgbClr val="C55A11"/>
      </a:hlink>
      <a:folHlink>
        <a:srgbClr val="034A9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306</Words>
  <Application>Microsoft Office PowerPoint</Application>
  <PresentationFormat>Panorámica</PresentationFormat>
  <Paragraphs>41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Arial Black</vt:lpstr>
      <vt:lpstr>Calibri</vt:lpstr>
      <vt:lpstr>1_Tema de Office</vt:lpstr>
      <vt:lpstr>Proyectos de Cuidado y Género para la Movilidad</vt:lpstr>
      <vt:lpstr>Genero y cuidado – Retos 2020/21</vt:lpstr>
      <vt:lpstr>Apoyo en Bogotá Solidaria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Andrés Pinzón Rueda</dc:creator>
  <cp:lastModifiedBy>Personal</cp:lastModifiedBy>
  <cp:revision>43</cp:revision>
  <dcterms:created xsi:type="dcterms:W3CDTF">2020-06-02T16:30:54Z</dcterms:created>
  <dcterms:modified xsi:type="dcterms:W3CDTF">2020-09-22T01:06:49Z</dcterms:modified>
</cp:coreProperties>
</file>