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01" r:id="rId13"/>
    <p:sldId id="302" r:id="rId14"/>
    <p:sldId id="300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bznkuGboEnRqZD2UHrIkXlWJ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CF47CC-A5A4-4F23-8EE7-D7409B42CF2E}">
  <a:tblStyle styleId="{6BCF47CC-A5A4-4F23-8EE7-D7409B42CF2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0C2CF90-80F7-47BF-9B77-95DAA077C81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CEC98C-320D-44A1-83C3-6F136420C8B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f5e866d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cf5e866d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cd7e6508af_6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En Bogotá en 2023 los viajes totales bajaron 9% pero los viajes en moto, en cambio, subieron casi 20%.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Además, teniendo en cuenta los viajes de la encuesta de movilidad y las fatalidades anuales, el riesgo de fatalidad en moto es más de 4 veces más alto que los otros modos vulnerables como caminar o andar en bicicleta.Es decir, por cada viaje que se realice en moto hay más posibilidades de fallecer que en cualquier otro modo y es del orden de cientos de veces más riesgoso que, por ejemplo, el bus.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Esto quiere decir que con la tendencia de aumento de viajes en moto, se tendrá más probabilidad de tener fatalidades a nivel ciudad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cd7e6508af_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594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b5e2ee6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g2cb5e2ee6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221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4" name="Google Shape;10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 sin logos" type="tx">
  <p:cSld name="TITLE_AND_BODY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76" name="Google Shape;76;p90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96291"/>
            <a:ext cx="704487" cy="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2074" y="699"/>
            <a:ext cx="3329926" cy="159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9631" y="699"/>
            <a:ext cx="1512370" cy="84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l="31838" t="18583" b="17681"/>
          <a:stretch/>
        </p:blipFill>
        <p:spPr>
          <a:xfrm>
            <a:off x="199250" y="195188"/>
            <a:ext cx="10684961" cy="666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8841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5">
            <a:alphaModFix amt="52999"/>
          </a:blip>
          <a:srcRect l="65628"/>
          <a:stretch/>
        </p:blipFill>
        <p:spPr>
          <a:xfrm>
            <a:off x="199251" y="-367867"/>
            <a:ext cx="131757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4559" y="353119"/>
            <a:ext cx="6285357" cy="615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0120" y="353119"/>
            <a:ext cx="3097367" cy="398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2537" y="4433654"/>
            <a:ext cx="1598390" cy="20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340927" y="2989427"/>
            <a:ext cx="545452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Seguimiento siniestralidad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Junio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6685538" y="3683181"/>
            <a:ext cx="4567483" cy="0"/>
          </a:xfrm>
          <a:prstGeom prst="straightConnector1">
            <a:avLst/>
          </a:prstGeom>
          <a:noFill/>
          <a:ln w="1905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57487" y="5273486"/>
            <a:ext cx="4032250" cy="8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C6C9A3-A915-D37B-2D40-8F84A284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" y="955411"/>
            <a:ext cx="11551232" cy="52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Google Shape;261;g2cf5e866d14_0_0"/>
          <p:cNvPicPr preferRelativeResize="0"/>
          <p:nvPr/>
        </p:nvPicPr>
        <p:blipFill rotWithShape="1">
          <a:blip r:embed="rId4">
            <a:alphaModFix/>
          </a:blip>
          <a:srcRect t="35961" r="49954" b="2111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g2cf5e866d14_0_0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g2cf5e866d14_0_0"/>
          <p:cNvCxnSpPr/>
          <p:nvPr/>
        </p:nvCxnSpPr>
        <p:spPr>
          <a:xfrm rot="10800000">
            <a:off x="10241742" y="699467"/>
            <a:ext cx="1149300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g2cf5e866d14_0_0"/>
          <p:cNvSpPr txBox="1"/>
          <p:nvPr/>
        </p:nvSpPr>
        <p:spPr>
          <a:xfrm>
            <a:off x="109249" y="83954"/>
            <a:ext cx="685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cf5e866d14_0_0"/>
          <p:cNvSpPr txBox="1"/>
          <p:nvPr/>
        </p:nvSpPr>
        <p:spPr>
          <a:xfrm>
            <a:off x="516467" y="724561"/>
            <a:ext cx="673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>
                <a:solidFill>
                  <a:srgbClr val="595959"/>
                </a:solidFill>
              </a:rPr>
              <a:t>Seguimiento a metas PDD - PDSV</a:t>
            </a: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2cf5e866d14_0_0"/>
          <p:cNvPicPr preferRelativeResize="0"/>
          <p:nvPr/>
        </p:nvPicPr>
        <p:blipFill rotWithShape="1">
          <a:blip r:embed="rId5">
            <a:alphaModFix amt="52999"/>
          </a:blip>
          <a:srcRect l="39298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cf5e866d14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cf5e866d14_0_0"/>
          <p:cNvSpPr txBox="1"/>
          <p:nvPr/>
        </p:nvSpPr>
        <p:spPr>
          <a:xfrm>
            <a:off x="1397677" y="6578892"/>
            <a:ext cx="6984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CO" sz="1050" i="1" dirty="0">
                <a:solidFill>
                  <a:srgbClr val="808080"/>
                </a:solidFill>
              </a:rPr>
              <a:t>POLICÍA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, Fecha de consulta: 3/06/2024, Fecha de corte: 3/06/2024;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cf5e866d14_0_0"/>
          <p:cNvSpPr txBox="1"/>
          <p:nvPr/>
        </p:nvSpPr>
        <p:spPr>
          <a:xfrm>
            <a:off x="1398617" y="6403153"/>
            <a:ext cx="247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</a:t>
            </a:r>
            <a:r>
              <a:rPr lang="es-CO" sz="1050" i="1" dirty="0">
                <a:solidFill>
                  <a:srgbClr val="808080"/>
                </a:solidFill>
              </a:rPr>
              <a:t>2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/06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765B046-3FC5-2552-D4F4-9019FC8E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85" y="1398933"/>
            <a:ext cx="4965482" cy="41435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BB660B-BD0C-6D66-33A3-2C606ED6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91" y="1037394"/>
            <a:ext cx="6030381" cy="4596490"/>
          </a:xfrm>
          <a:prstGeom prst="rect">
            <a:avLst/>
          </a:prstGeom>
        </p:spPr>
      </p:pic>
      <p:pic>
        <p:nvPicPr>
          <p:cNvPr id="277" name="Google Shape;277;p70"/>
          <p:cNvPicPr preferRelativeResize="0"/>
          <p:nvPr/>
        </p:nvPicPr>
        <p:blipFill rotWithShape="1">
          <a:blip r:embed="rId5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70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70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70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0"/>
          <p:cNvSpPr txBox="1"/>
          <p:nvPr/>
        </p:nvSpPr>
        <p:spPr>
          <a:xfrm>
            <a:off x="508000" y="724561"/>
            <a:ext cx="81738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Balance mayo de 2024</a:t>
            </a:r>
            <a:endParaRPr sz="24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70"/>
          <p:cNvPicPr preferRelativeResize="0"/>
          <p:nvPr/>
        </p:nvPicPr>
        <p:blipFill rotWithShape="1">
          <a:blip r:embed="rId6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70"/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POLICIÍA, Fecha de consulta: </a:t>
            </a:r>
            <a:r>
              <a:rPr lang="es-CO" sz="1050" i="1" dirty="0">
                <a:solidFill>
                  <a:srgbClr val="808080"/>
                </a:solidFill>
              </a:rPr>
              <a:t>6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/03/2024, Fecha de corte: </a:t>
            </a:r>
            <a:r>
              <a:rPr lang="es-CO" sz="1050" i="1" dirty="0">
                <a:solidFill>
                  <a:srgbClr val="808080"/>
                </a:solidFill>
              </a:rPr>
              <a:t>6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/03/2024;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0"/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1 al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CO" sz="1050" i="1" dirty="0">
                <a:solidFill>
                  <a:srgbClr val="808080"/>
                </a:solidFill>
              </a:rPr>
              <a:t>mayo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8A17EB-28BD-6758-3E30-35B962F10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618" y="3167902"/>
            <a:ext cx="1064999" cy="8554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d7e6508af_63_0"/>
          <p:cNvSpPr/>
          <p:nvPr/>
        </p:nvSpPr>
        <p:spPr>
          <a:xfrm>
            <a:off x="333000" y="-483567"/>
            <a:ext cx="11625600" cy="689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376" name="Google Shape;376;g2cd7e6508af_63_0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rgbClr val="BED000"/>
              </a:solidFill>
            </a:endParaRPr>
          </a:p>
        </p:txBody>
      </p:sp>
      <p:sp>
        <p:nvSpPr>
          <p:cNvPr id="377" name="Google Shape;377;g2cd7e6508af_63_0"/>
          <p:cNvSpPr/>
          <p:nvPr/>
        </p:nvSpPr>
        <p:spPr>
          <a:xfrm>
            <a:off x="11886856" y="-7"/>
            <a:ext cx="361200" cy="299160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378" name="Google Shape;378;g2cd7e6508af_63_0"/>
          <p:cNvSpPr txBox="1">
            <a:spLocks noGrp="1"/>
          </p:cNvSpPr>
          <p:nvPr>
            <p:ph type="title" idx="4294967295"/>
          </p:nvPr>
        </p:nvSpPr>
        <p:spPr>
          <a:xfrm>
            <a:off x="851533" y="155233"/>
            <a:ext cx="6336000" cy="41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100" rIns="0" bIns="0" anchor="t" anchorCtr="0">
            <a:spAutoFit/>
          </a:bodyPr>
          <a:lstStyle/>
          <a:p>
            <a:pPr marL="16933">
              <a:lnSpc>
                <a:spcPct val="100000"/>
              </a:lnSpc>
              <a:buSzPts val="1400"/>
            </a:pPr>
            <a:r>
              <a:rPr lang="es" sz="2400" b="1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Aumento en viajes en motocicleta</a:t>
            </a:r>
            <a:endParaRPr sz="2400" b="1">
              <a:solidFill>
                <a:srgbClr val="1D204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9" name="Google Shape;379;g2cd7e6508af_63_0"/>
          <p:cNvSpPr/>
          <p:nvPr/>
        </p:nvSpPr>
        <p:spPr>
          <a:xfrm>
            <a:off x="7005384" y="2711000"/>
            <a:ext cx="4544800" cy="2004400"/>
          </a:xfrm>
          <a:prstGeom prst="rect">
            <a:avLst/>
          </a:prstGeom>
          <a:solidFill>
            <a:srgbClr val="2429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cd7e6508af_6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500" y="1477087"/>
            <a:ext cx="6336000" cy="418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2cd7e6508af_63_0"/>
          <p:cNvSpPr txBox="1"/>
          <p:nvPr/>
        </p:nvSpPr>
        <p:spPr>
          <a:xfrm>
            <a:off x="6442717" y="5646185"/>
            <a:ext cx="5631600" cy="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Fuente: Encuesta de Movilidad Bogotá – Región 2023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82" name="Google Shape;382;g2cd7e6508af_63_0"/>
          <p:cNvSpPr txBox="1"/>
          <p:nvPr/>
        </p:nvSpPr>
        <p:spPr>
          <a:xfrm>
            <a:off x="7106728" y="3428991"/>
            <a:ext cx="15196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ct val="109889"/>
            </a:pPr>
            <a:r>
              <a:rPr lang="es" sz="3467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9%</a:t>
            </a:r>
            <a:endParaRPr sz="2667">
              <a:solidFill>
                <a:schemeClr val="lt1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Bogotá se disminuyó en un 9% el número de viajes diarios respecto a 2019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383" name="Google Shape;383;g2cd7e6508af_63_0"/>
          <p:cNvSpPr/>
          <p:nvPr/>
        </p:nvSpPr>
        <p:spPr>
          <a:xfrm>
            <a:off x="7238763" y="3436785"/>
            <a:ext cx="328000" cy="26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050"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4" name="Google Shape;384;g2cd7e6508af_63_0"/>
          <p:cNvSpPr txBox="1"/>
          <p:nvPr/>
        </p:nvSpPr>
        <p:spPr>
          <a:xfrm>
            <a:off x="8498855" y="3428995"/>
            <a:ext cx="15196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ct val="109889"/>
            </a:pPr>
            <a:r>
              <a:rPr lang="es" sz="3467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5%</a:t>
            </a:r>
            <a:endParaRPr sz="2667">
              <a:solidFill>
                <a:schemeClr val="lt1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Bogotá los viajes a pie, presentaron un incremento del 5% respecto a 2019</a:t>
            </a:r>
            <a:endParaRPr sz="1867"/>
          </a:p>
        </p:txBody>
      </p:sp>
      <p:sp>
        <p:nvSpPr>
          <p:cNvPr id="385" name="Google Shape;385;g2cd7e6508af_63_0"/>
          <p:cNvSpPr/>
          <p:nvPr/>
        </p:nvSpPr>
        <p:spPr>
          <a:xfrm rot="10636421">
            <a:off x="8688903" y="3436647"/>
            <a:ext cx="327971" cy="2675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050"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6" name="Google Shape;386;g2cd7e6508af_63_0"/>
          <p:cNvSpPr txBox="1"/>
          <p:nvPr/>
        </p:nvSpPr>
        <p:spPr>
          <a:xfrm>
            <a:off x="10030584" y="3429015"/>
            <a:ext cx="15196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ct val="109889"/>
            </a:pPr>
            <a:r>
              <a:rPr lang="es" sz="3467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19%</a:t>
            </a:r>
            <a:endParaRPr sz="2667">
              <a:solidFill>
                <a:schemeClr val="lt1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Bogotá los viajes en moto, presentaron un incremento del 19% respecto a 2019</a:t>
            </a:r>
            <a:endParaRPr sz="1867"/>
          </a:p>
        </p:txBody>
      </p:sp>
      <p:sp>
        <p:nvSpPr>
          <p:cNvPr id="387" name="Google Shape;387;g2cd7e6508af_63_0"/>
          <p:cNvSpPr/>
          <p:nvPr/>
        </p:nvSpPr>
        <p:spPr>
          <a:xfrm rot="10636421">
            <a:off x="10036809" y="3436643"/>
            <a:ext cx="327971" cy="2675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050"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cb5e2ee6bb_0_0"/>
          <p:cNvPicPr preferRelativeResize="0"/>
          <p:nvPr/>
        </p:nvPicPr>
        <p:blipFill rotWithShape="1">
          <a:blip r:embed="rId3">
            <a:alphaModFix/>
          </a:blip>
          <a:srcRect t="35961" r="49954" b="2111"/>
          <a:stretch/>
        </p:blipFill>
        <p:spPr>
          <a:xfrm>
            <a:off x="9486701" y="13987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g2cb5e2ee6bb_0_0"/>
          <p:cNvCxnSpPr/>
          <p:nvPr/>
        </p:nvCxnSpPr>
        <p:spPr>
          <a:xfrm>
            <a:off x="-105817" y="814672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g2cb5e2ee6bb_0_0"/>
          <p:cNvCxnSpPr/>
          <p:nvPr/>
        </p:nvCxnSpPr>
        <p:spPr>
          <a:xfrm rot="10800000">
            <a:off x="10196479" y="814672"/>
            <a:ext cx="1149300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g2cb5e2ee6bb_0_0"/>
          <p:cNvSpPr txBox="1"/>
          <p:nvPr/>
        </p:nvSpPr>
        <p:spPr>
          <a:xfrm>
            <a:off x="445167" y="142882"/>
            <a:ext cx="936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s-CO" sz="3400" b="1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Siniestralidad Usuarios de Moto </a:t>
            </a:r>
            <a:endParaRPr sz="3400" b="1">
              <a:solidFill>
                <a:srgbClr val="1D204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0" name="Google Shape;320;g2cb5e2ee6bb_0_0"/>
          <p:cNvPicPr preferRelativeResize="0"/>
          <p:nvPr/>
        </p:nvPicPr>
        <p:blipFill rotWithShape="1">
          <a:blip r:embed="rId4">
            <a:alphaModFix amt="52999"/>
          </a:blip>
          <a:srcRect l="39298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cb5e2ee6b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cb5e2ee6b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200" y="1338575"/>
            <a:ext cx="2905376" cy="1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cb5e2ee6b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125" y="2828100"/>
            <a:ext cx="9732325" cy="37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cb5e2ee6bb_0_0"/>
          <p:cNvSpPr txBox="1"/>
          <p:nvPr/>
        </p:nvSpPr>
        <p:spPr>
          <a:xfrm>
            <a:off x="1141125" y="6427175"/>
            <a:ext cx="9950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300" i="1">
                <a:solidFill>
                  <a:srgbClr val="808080"/>
                </a:solidFill>
              </a:rPr>
              <a:t>Fuente: Unidad Internacional de Investigación de Lesiones Johns Hopkins, Iniciativa Bloomberg para la Seguridad Vial Global.  </a:t>
            </a:r>
            <a:endParaRPr sz="1300" i="1">
              <a:solidFill>
                <a:srgbClr val="808080"/>
              </a:solidFill>
            </a:endParaRPr>
          </a:p>
        </p:txBody>
      </p:sp>
      <p:sp>
        <p:nvSpPr>
          <p:cNvPr id="325" name="Google Shape;325;g2cb5e2ee6bb_0_0"/>
          <p:cNvSpPr txBox="1"/>
          <p:nvPr/>
        </p:nvSpPr>
        <p:spPr>
          <a:xfrm>
            <a:off x="2556800" y="1596700"/>
            <a:ext cx="37623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 motociclistas exceden los límites de velocidad.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cb5e2ee6b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1812" y="1328075"/>
            <a:ext cx="2936653" cy="15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cb5e2ee6bb_0_0"/>
          <p:cNvSpPr txBox="1"/>
          <p:nvPr/>
        </p:nvSpPr>
        <p:spPr>
          <a:xfrm>
            <a:off x="7720457" y="1601677"/>
            <a:ext cx="37623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 vehículos exceden los límites de velocidad.</a:t>
            </a:r>
            <a:endParaRPr sz="2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cb5e2ee6bb_0_0"/>
          <p:cNvSpPr txBox="1"/>
          <p:nvPr/>
        </p:nvSpPr>
        <p:spPr>
          <a:xfrm>
            <a:off x="445167" y="931295"/>
            <a:ext cx="936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2600" b="1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Excesos de Velocidad 2022</a:t>
            </a:r>
            <a:endParaRPr sz="2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56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p4"/>
          <p:cNvPicPr preferRelativeResize="0"/>
          <p:nvPr/>
        </p:nvPicPr>
        <p:blipFill rotWithShape="1">
          <a:blip r:embed="rId3">
            <a:alphaModFix/>
          </a:blip>
          <a:srcRect l="15939" t="28695" b="9056"/>
          <a:stretch/>
        </p:blipFill>
        <p:spPr>
          <a:xfrm>
            <a:off x="264696" y="125506"/>
            <a:ext cx="11750840" cy="652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726" y="352593"/>
            <a:ext cx="3120190" cy="401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3729" y="4259178"/>
            <a:ext cx="1733442" cy="224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887" y="352593"/>
            <a:ext cx="1857934" cy="615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"/>
          <p:cNvPicPr preferRelativeResize="0"/>
          <p:nvPr/>
        </p:nvPicPr>
        <p:blipFill rotWithShape="1">
          <a:blip r:embed="rId7">
            <a:alphaModFix amt="52999"/>
          </a:blip>
          <a:srcRect l="20950" t="6745" r="-1747" b="222"/>
          <a:stretch/>
        </p:blipFill>
        <p:spPr>
          <a:xfrm flipH="1">
            <a:off x="8925092" y="125506"/>
            <a:ext cx="3097202" cy="63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30589" y="2210173"/>
            <a:ext cx="1701524" cy="429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4"/>
          <p:cNvSpPr/>
          <p:nvPr/>
        </p:nvSpPr>
        <p:spPr>
          <a:xfrm>
            <a:off x="264696" y="2796988"/>
            <a:ext cx="11839072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4"/>
          <p:cNvSpPr txBox="1"/>
          <p:nvPr/>
        </p:nvSpPr>
        <p:spPr>
          <a:xfrm>
            <a:off x="742601" y="3110270"/>
            <a:ext cx="587096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s-CO" sz="88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" name="Google Shape;102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47409" y="3492696"/>
            <a:ext cx="3541043" cy="7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82C873-3D03-40FF-B25F-290A945C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630" y="1314980"/>
            <a:ext cx="7503145" cy="5097607"/>
          </a:xfrm>
          <a:prstGeom prst="rect">
            <a:avLst/>
          </a:prstGeom>
        </p:spPr>
      </p:pic>
      <p:pic>
        <p:nvPicPr>
          <p:cNvPr id="120" name="Google Shape;120;p61"/>
          <p:cNvPicPr preferRelativeResize="0"/>
          <p:nvPr/>
        </p:nvPicPr>
        <p:blipFill rotWithShape="1">
          <a:blip r:embed="rId4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61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61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61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1"/>
          <p:cNvSpPr txBox="1"/>
          <p:nvPr/>
        </p:nvSpPr>
        <p:spPr>
          <a:xfrm>
            <a:off x="516467" y="724561"/>
            <a:ext cx="67393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Comparativo por año* </a:t>
            </a: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61"/>
          <p:cNvPicPr preferRelativeResize="0"/>
          <p:nvPr/>
        </p:nvPicPr>
        <p:blipFill rotWithShape="1">
          <a:blip r:embed="rId5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1"/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datos preliminares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1"/>
          <p:cNvSpPr txBox="1"/>
          <p:nvPr/>
        </p:nvSpPr>
        <p:spPr>
          <a:xfrm>
            <a:off x="8997398" y="851370"/>
            <a:ext cx="11493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36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lang="es-CO" sz="36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%</a:t>
            </a:r>
            <a:r>
              <a:rPr lang="es-CO" sz="3600" b="0" i="0" u="none" strike="noStrike" cap="none" dirty="0">
                <a:solidFill>
                  <a:srgbClr val="CAD24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61"/>
          <p:cNvCxnSpPr>
            <a:cxnSpLocks/>
          </p:cNvCxnSpPr>
          <p:nvPr/>
        </p:nvCxnSpPr>
        <p:spPr>
          <a:xfrm flipV="1">
            <a:off x="8190271" y="1398936"/>
            <a:ext cx="1171258" cy="4691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2F5CED-305F-1889-C672-FCE01AA8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35" y="1157178"/>
            <a:ext cx="8154129" cy="5274983"/>
          </a:xfrm>
          <a:prstGeom prst="rect">
            <a:avLst/>
          </a:prstGeom>
        </p:spPr>
      </p:pic>
      <p:pic>
        <p:nvPicPr>
          <p:cNvPr id="150" name="Google Shape;150;p63"/>
          <p:cNvPicPr preferRelativeResize="0"/>
          <p:nvPr/>
        </p:nvPicPr>
        <p:blipFill rotWithShape="1">
          <a:blip r:embed="rId4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63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63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63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3"/>
          <p:cNvPicPr preferRelativeResize="0"/>
          <p:nvPr/>
        </p:nvPicPr>
        <p:blipFill rotWithShape="1">
          <a:blip r:embed="rId5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3"/>
          <p:cNvSpPr txBox="1"/>
          <p:nvPr/>
        </p:nvSpPr>
        <p:spPr>
          <a:xfrm>
            <a:off x="524933" y="724561"/>
            <a:ext cx="80771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Distribución por actor y año 2023 vs. 2024*</a:t>
            </a: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7;p61">
            <a:extLst>
              <a:ext uri="{FF2B5EF4-FFF2-40B4-BE49-F238E27FC236}">
                <a16:creationId xmlns:a16="http://schemas.microsoft.com/office/drawing/2014/main" id="{87961EC5-1A59-AD67-F8BC-818DCF24B87A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;p61">
            <a:extLst>
              <a:ext uri="{FF2B5EF4-FFF2-40B4-BE49-F238E27FC236}">
                <a16:creationId xmlns:a16="http://schemas.microsoft.com/office/drawing/2014/main" id="{48CC6CCC-D067-713C-3666-3A7D92BD863B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4"/>
          <p:cNvPicPr preferRelativeResize="0"/>
          <p:nvPr/>
        </p:nvPicPr>
        <p:blipFill rotWithShape="1">
          <a:blip r:embed="rId3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64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64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64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4"/>
          <p:cNvPicPr preferRelativeResize="0"/>
          <p:nvPr/>
        </p:nvPicPr>
        <p:blipFill rotWithShape="1">
          <a:blip r:embed="rId4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4"/>
          <p:cNvSpPr txBox="1"/>
          <p:nvPr/>
        </p:nvSpPr>
        <p:spPr>
          <a:xfrm>
            <a:off x="524932" y="724561"/>
            <a:ext cx="98866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Distribución por año y día de la semana 2023 vs. 2024*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67D951-1BBE-9F56-EF5C-6E107C3D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055" y="1211278"/>
            <a:ext cx="7783889" cy="5193792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E7B2BAB-1DEF-9074-4A1F-ED79AC1335B3}"/>
              </a:ext>
            </a:extLst>
          </p:cNvPr>
          <p:cNvSpPr/>
          <p:nvPr/>
        </p:nvSpPr>
        <p:spPr>
          <a:xfrm rot="10800000">
            <a:off x="7944465" y="1946787"/>
            <a:ext cx="324465" cy="46162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Google Shape;127;p61">
            <a:extLst>
              <a:ext uri="{FF2B5EF4-FFF2-40B4-BE49-F238E27FC236}">
                <a16:creationId xmlns:a16="http://schemas.microsoft.com/office/drawing/2014/main" id="{BDA768A7-FB55-41CB-7748-B86705676DCC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61">
            <a:extLst>
              <a:ext uri="{FF2B5EF4-FFF2-40B4-BE49-F238E27FC236}">
                <a16:creationId xmlns:a16="http://schemas.microsoft.com/office/drawing/2014/main" id="{C7CC5CFB-7002-D938-1F8F-09F9B0BE65F8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5"/>
          <p:cNvPicPr preferRelativeResize="0"/>
          <p:nvPr/>
        </p:nvPicPr>
        <p:blipFill rotWithShape="1">
          <a:blip r:embed="rId3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A40530-23B3-431C-0DEB-75F6B054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93" y="1132622"/>
            <a:ext cx="7266751" cy="5459066"/>
          </a:xfrm>
          <a:prstGeom prst="rect">
            <a:avLst/>
          </a:prstGeom>
        </p:spPr>
      </p:pic>
      <p:cxnSp>
        <p:nvCxnSpPr>
          <p:cNvPr id="182" name="Google Shape;182;p65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65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65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65"/>
          <p:cNvPicPr preferRelativeResize="0"/>
          <p:nvPr/>
        </p:nvPicPr>
        <p:blipFill rotWithShape="1">
          <a:blip r:embed="rId5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5"/>
          <p:cNvSpPr/>
          <p:nvPr/>
        </p:nvSpPr>
        <p:spPr>
          <a:xfrm>
            <a:off x="2300745" y="1524005"/>
            <a:ext cx="5997681" cy="40011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5"/>
          <p:cNvSpPr/>
          <p:nvPr/>
        </p:nvSpPr>
        <p:spPr>
          <a:xfrm>
            <a:off x="2300747" y="3073617"/>
            <a:ext cx="7114097" cy="35538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5"/>
          <p:cNvSpPr/>
          <p:nvPr/>
        </p:nvSpPr>
        <p:spPr>
          <a:xfrm>
            <a:off x="2300748" y="3826820"/>
            <a:ext cx="5899356" cy="75168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5"/>
          <p:cNvSpPr txBox="1"/>
          <p:nvPr/>
        </p:nvSpPr>
        <p:spPr>
          <a:xfrm>
            <a:off x="508000" y="724561"/>
            <a:ext cx="87460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Distribución por año y horario 2023 vs. 2024*</a:t>
            </a:r>
            <a:endParaRPr/>
          </a:p>
        </p:txBody>
      </p:sp>
      <p:sp>
        <p:nvSpPr>
          <p:cNvPr id="4" name="Google Shape;127;p61">
            <a:extLst>
              <a:ext uri="{FF2B5EF4-FFF2-40B4-BE49-F238E27FC236}">
                <a16:creationId xmlns:a16="http://schemas.microsoft.com/office/drawing/2014/main" id="{15328385-EAF8-3383-EFFD-F0FB4236A320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0;p61">
            <a:extLst>
              <a:ext uri="{FF2B5EF4-FFF2-40B4-BE49-F238E27FC236}">
                <a16:creationId xmlns:a16="http://schemas.microsoft.com/office/drawing/2014/main" id="{9231478E-E80E-B635-6FB0-89407D4B6012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83C335-C320-ED35-B77B-82CA2D60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15" y="1097697"/>
            <a:ext cx="7316791" cy="5569498"/>
          </a:xfrm>
          <a:prstGeom prst="rect">
            <a:avLst/>
          </a:prstGeom>
        </p:spPr>
      </p:pic>
      <p:pic>
        <p:nvPicPr>
          <p:cNvPr id="197" name="Google Shape;197;p66"/>
          <p:cNvPicPr preferRelativeResize="0"/>
          <p:nvPr/>
        </p:nvPicPr>
        <p:blipFill rotWithShape="1">
          <a:blip r:embed="rId4">
            <a:alphaModFix/>
          </a:blip>
          <a:srcRect t="35963" r="49954" b="2110"/>
          <a:stretch/>
        </p:blipFill>
        <p:spPr>
          <a:xfrm>
            <a:off x="9417747" y="13987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66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66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66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66"/>
          <p:cNvPicPr preferRelativeResize="0"/>
          <p:nvPr/>
        </p:nvPicPr>
        <p:blipFill rotWithShape="1">
          <a:blip r:embed="rId5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6"/>
          <p:cNvSpPr/>
          <p:nvPr/>
        </p:nvSpPr>
        <p:spPr>
          <a:xfrm>
            <a:off x="2462635" y="5715677"/>
            <a:ext cx="5991486" cy="40011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6"/>
          <p:cNvSpPr/>
          <p:nvPr/>
        </p:nvSpPr>
        <p:spPr>
          <a:xfrm>
            <a:off x="2462635" y="1473552"/>
            <a:ext cx="6955112" cy="12303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6"/>
          <p:cNvSpPr txBox="1"/>
          <p:nvPr/>
        </p:nvSpPr>
        <p:spPr>
          <a:xfrm>
            <a:off x="524933" y="724561"/>
            <a:ext cx="105409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Distribución por año y horario en fin de semana 2023 vs. 2024*</a:t>
            </a: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7;p61">
            <a:extLst>
              <a:ext uri="{FF2B5EF4-FFF2-40B4-BE49-F238E27FC236}">
                <a16:creationId xmlns:a16="http://schemas.microsoft.com/office/drawing/2014/main" id="{AC82F2D6-9B76-6C72-F813-BB091F7BAF72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0;p61">
            <a:extLst>
              <a:ext uri="{FF2B5EF4-FFF2-40B4-BE49-F238E27FC236}">
                <a16:creationId xmlns:a16="http://schemas.microsoft.com/office/drawing/2014/main" id="{597114D4-E579-7764-8133-7DA2D15EC283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CB5491-9EA9-A905-8B43-5F225B49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28" y="1076334"/>
            <a:ext cx="9451321" cy="5404798"/>
          </a:xfrm>
          <a:prstGeom prst="rect">
            <a:avLst/>
          </a:prstGeom>
        </p:spPr>
      </p:pic>
      <p:pic>
        <p:nvPicPr>
          <p:cNvPr id="216" name="Google Shape;216;p67"/>
          <p:cNvPicPr preferRelativeResize="0"/>
          <p:nvPr/>
        </p:nvPicPr>
        <p:blipFill rotWithShape="1">
          <a:blip r:embed="rId4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67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67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67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67"/>
          <p:cNvPicPr preferRelativeResize="0"/>
          <p:nvPr/>
        </p:nvPicPr>
        <p:blipFill rotWithShape="1">
          <a:blip r:embed="rId5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7"/>
          <p:cNvSpPr txBox="1"/>
          <p:nvPr/>
        </p:nvSpPr>
        <p:spPr>
          <a:xfrm>
            <a:off x="524933" y="724561"/>
            <a:ext cx="92201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Distribución por sexo y rango etario 2023 vs. 2024*</a:t>
            </a:r>
            <a:endParaRPr/>
          </a:p>
        </p:txBody>
      </p:sp>
      <p:sp>
        <p:nvSpPr>
          <p:cNvPr id="4" name="Google Shape;127;p61">
            <a:extLst>
              <a:ext uri="{FF2B5EF4-FFF2-40B4-BE49-F238E27FC236}">
                <a16:creationId xmlns:a16="http://schemas.microsoft.com/office/drawing/2014/main" id="{7222FB61-F71F-315F-FE03-D90C6D2C431E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0;p61">
            <a:extLst>
              <a:ext uri="{FF2B5EF4-FFF2-40B4-BE49-F238E27FC236}">
                <a16:creationId xmlns:a16="http://schemas.microsoft.com/office/drawing/2014/main" id="{63F97446-0A87-F16C-36A3-560257B60501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8"/>
          <p:cNvPicPr preferRelativeResize="0"/>
          <p:nvPr/>
        </p:nvPicPr>
        <p:blipFill rotWithShape="1">
          <a:blip r:embed="rId3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68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68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68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68"/>
          <p:cNvPicPr preferRelativeResize="0"/>
          <p:nvPr/>
        </p:nvPicPr>
        <p:blipFill rotWithShape="1">
          <a:blip r:embed="rId4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8"/>
          <p:cNvSpPr txBox="1"/>
          <p:nvPr/>
        </p:nvSpPr>
        <p:spPr>
          <a:xfrm>
            <a:off x="7542691" y="2277632"/>
            <a:ext cx="38483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Usuario de motos fallecen más en vías arteria.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-MX" sz="1600" dirty="0">
                <a:latin typeface="Arial Black"/>
                <a:ea typeface="Arial Black"/>
                <a:cs typeface="Arial Black"/>
                <a:sym typeface="Arial Black"/>
              </a:rPr>
              <a:t>70% de las fatalidades son en vías arteriales; 1/3 en corredores críticos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sz="1600" b="0" i="0" u="none" strike="noStrike" cap="none" dirty="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68"/>
          <p:cNvSpPr txBox="1"/>
          <p:nvPr/>
        </p:nvSpPr>
        <p:spPr>
          <a:xfrm>
            <a:off x="516467" y="724561"/>
            <a:ext cx="111082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Análisis geográfico</a:t>
            </a:r>
            <a:endParaRPr sz="24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7;p61">
            <a:extLst>
              <a:ext uri="{FF2B5EF4-FFF2-40B4-BE49-F238E27FC236}">
                <a16:creationId xmlns:a16="http://schemas.microsoft.com/office/drawing/2014/main" id="{5B61B3A4-803B-7540-25D0-35E642A2363D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;p61">
            <a:extLst>
              <a:ext uri="{FF2B5EF4-FFF2-40B4-BE49-F238E27FC236}">
                <a16:creationId xmlns:a16="http://schemas.microsoft.com/office/drawing/2014/main" id="{7C44B808-0AC8-C17B-E7E0-DA2587605D91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53E28C13-9A5B-15D5-A9A8-0E52E89BC0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20" y="1398934"/>
            <a:ext cx="3509613" cy="4955141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9A8602BD-AF1F-3D5B-2C11-C8B48D8754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233" y="1398934"/>
            <a:ext cx="3509613" cy="4955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9"/>
          <p:cNvPicPr preferRelativeResize="0"/>
          <p:nvPr/>
        </p:nvPicPr>
        <p:blipFill rotWithShape="1">
          <a:blip r:embed="rId3">
            <a:alphaModFix/>
          </a:blip>
          <a:srcRect t="35963" r="49954" b="2110"/>
          <a:stretch/>
        </p:blipFill>
        <p:spPr>
          <a:xfrm>
            <a:off x="9414844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69"/>
          <p:cNvCxnSpPr/>
          <p:nvPr/>
        </p:nvCxnSpPr>
        <p:spPr>
          <a:xfrm>
            <a:off x="0" y="699467"/>
            <a:ext cx="10302300" cy="0"/>
          </a:xfrm>
          <a:prstGeom prst="straightConnector1">
            <a:avLst/>
          </a:prstGeom>
          <a:noFill/>
          <a:ln w="3810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69"/>
          <p:cNvCxnSpPr/>
          <p:nvPr/>
        </p:nvCxnSpPr>
        <p:spPr>
          <a:xfrm rot="10800000">
            <a:off x="10241686" y="699467"/>
            <a:ext cx="1149356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69"/>
          <p:cNvSpPr txBox="1"/>
          <p:nvPr/>
        </p:nvSpPr>
        <p:spPr>
          <a:xfrm>
            <a:off x="109249" y="83954"/>
            <a:ext cx="685504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1" i="0" u="none" strike="noStrike" cap="non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Balance de siniestralidad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9"/>
          <p:cNvSpPr txBox="1"/>
          <p:nvPr/>
        </p:nvSpPr>
        <p:spPr>
          <a:xfrm>
            <a:off x="516467" y="724561"/>
            <a:ext cx="67397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Matriz de interacciones 2024*</a:t>
            </a: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9"/>
          <p:cNvPicPr preferRelativeResize="0"/>
          <p:nvPr/>
        </p:nvPicPr>
        <p:blipFill rotWithShape="1">
          <a:blip r:embed="rId4">
            <a:alphaModFix amt="52999"/>
          </a:blip>
          <a:srcRect l="39296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D5C64A-1BFD-14EA-1EC7-BAD8116D5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077" y="1088778"/>
            <a:ext cx="8517845" cy="5308866"/>
          </a:xfrm>
          <a:prstGeom prst="rect">
            <a:avLst/>
          </a:prstGeom>
        </p:spPr>
      </p:pic>
      <p:sp>
        <p:nvSpPr>
          <p:cNvPr id="4" name="Google Shape;127;p61">
            <a:extLst>
              <a:ext uri="{FF2B5EF4-FFF2-40B4-BE49-F238E27FC236}">
                <a16:creationId xmlns:a16="http://schemas.microsoft.com/office/drawing/2014/main" id="{8487E16F-D4B2-9679-72B1-B402044A284A}"/>
              </a:ext>
            </a:extLst>
          </p:cNvPr>
          <p:cNvSpPr txBox="1"/>
          <p:nvPr/>
        </p:nvSpPr>
        <p:spPr>
          <a:xfrm>
            <a:off x="1397677" y="6578892"/>
            <a:ext cx="698432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Fuente: SIGAT, Fecha de consulta: </a:t>
            </a:r>
            <a:r>
              <a:rPr lang="es-CO" sz="1050" i="1" dirty="0">
                <a:solidFill>
                  <a:srgbClr val="808080"/>
                </a:solidFill>
              </a:rPr>
              <a:t>30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/05/2024, Fecha de corte: </a:t>
            </a:r>
            <a:r>
              <a:rPr lang="es-CO" sz="1050" i="1" dirty="0">
                <a:solidFill>
                  <a:srgbClr val="808080"/>
                </a:solidFill>
              </a:rPr>
              <a:t>27</a:t>
            </a: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/05/2024; **Indicador a 30 días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0;p61">
            <a:extLst>
              <a:ext uri="{FF2B5EF4-FFF2-40B4-BE49-F238E27FC236}">
                <a16:creationId xmlns:a16="http://schemas.microsoft.com/office/drawing/2014/main" id="{E9009C6C-7FEA-DA62-9664-3E9FCBD45B7F}"/>
              </a:ext>
            </a:extLst>
          </p:cNvPr>
          <p:cNvSpPr txBox="1"/>
          <p:nvPr/>
        </p:nvSpPr>
        <p:spPr>
          <a:xfrm>
            <a:off x="1398617" y="6403153"/>
            <a:ext cx="247861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1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* Datos preliminares 30/04</a:t>
            </a:r>
            <a:endParaRPr sz="1050" b="0" i="1" u="none" strike="noStrike" cap="none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613</Words>
  <Application>Microsoft Office PowerPoint</Application>
  <PresentationFormat>Panorámica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 Black</vt:lpstr>
      <vt:lpstr>arial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Aumento en viajes en motocicleta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Mafe Mora</dc:creator>
  <cp:lastModifiedBy>Mijail Enrique Montiel Sandoval</cp:lastModifiedBy>
  <cp:revision>7</cp:revision>
  <dcterms:created xsi:type="dcterms:W3CDTF">2023-07-24T20:46:18Z</dcterms:created>
  <dcterms:modified xsi:type="dcterms:W3CDTF">2024-06-28T19:44:48Z</dcterms:modified>
</cp:coreProperties>
</file>