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Inter" panose="020B0604020202020204" charset="0"/>
      <p:regular r:id="rId24"/>
      <p:bold r:id="rId25"/>
    </p:embeddedFont>
    <p:embeddedFont>
      <p:font typeface="Inter Black" panose="020B0604020202020204" charset="0"/>
      <p:bold r:id="rId26"/>
    </p:embeddedFont>
    <p:embeddedFont>
      <p:font typeface="Inter Light" panose="020B0604020202020204" charset="0"/>
      <p:regular r:id="rId27"/>
      <p:bold r:id="rId28"/>
    </p:embeddedFont>
    <p:embeddedFont>
      <p:font typeface="Inter SemiBold" panose="020B0604020202020204" charset="0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Roboto Slab" pitchFamily="2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X5MNGzqZiqr/qdh+dUb8EeRo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6F754-F56F-4601-B71D-6CF3C5E1FE50}">
  <a:tblStyle styleId="{B916F754-F56F-4601-B71D-6CF3C5E1FE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 b="off" i="off"/>
      <a:tcStyle>
        <a:tcBdr/>
        <a:fill>
          <a:solidFill>
            <a:srgbClr val="D7D2D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7D2D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F25A868-BA31-4B2D-990D-15F3B9CAA61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02C21F3-6348-4C5F-A43B-100B4B6ADDE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SDM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42.41</c:v>
                </c:pt>
                <c:pt idx="1">
                  <c:v>66.290000000000006</c:v>
                </c:pt>
                <c:pt idx="2">
                  <c:v>61.88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C-4F9C-9549-51FA1F978C7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AF-4239-9E6C-3BAFB1B6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SDM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F-4239-9E6C-3BAFB1B6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10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10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88394444444445"/>
              <c:y val="0.859072530864197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70"/>
          <c:min val="1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s-CO" sz="1000" b="1" i="0" u="none" strike="noStrike" kern="1200" spc="300" baseline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r>
                  <a:rPr lang="es-CO" sz="1000" b="1" i="0" u="none" strike="noStrike" kern="1200" spc="3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rPr>
                  <a:t>POSICIÓN</a:t>
                </a:r>
              </a:p>
            </c:rich>
          </c:tx>
          <c:layout>
            <c:manualLayout>
              <c:xMode val="edge"/>
              <c:yMode val="edge"/>
              <c:x val="0.97212911111111111"/>
              <c:y val="0.29633140432098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txPr>
          <a:bodyPr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4336633333333335"/>
          <c:y val="0.93098456790123452"/>
          <c:w val="0.71326733333333336"/>
          <c:h val="6.1665895061728399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IDU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26.4</c:v>
                </c:pt>
                <c:pt idx="1">
                  <c:v>42.5</c:v>
                </c:pt>
                <c:pt idx="2">
                  <c:v>62.26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55-4E27-9560-0877FF15189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55-4E27-9560-0877FF151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IDU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55-4E27-9560-0877FF151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10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10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88394444444445"/>
              <c:y val="0.859072530864197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70"/>
          <c:min val="1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s-CO" sz="1000" b="1" i="0" u="none" strike="noStrike" kern="1200" spc="300" baseline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r>
                  <a:rPr lang="es-CO" sz="1000" b="1" i="0" u="none" strike="noStrike" kern="1200" spc="3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rPr>
                  <a:t>POSICIÓN</a:t>
                </a:r>
              </a:p>
            </c:rich>
          </c:tx>
          <c:layout>
            <c:manualLayout>
              <c:xMode val="edge"/>
              <c:yMode val="edge"/>
              <c:x val="0.97212911111111111"/>
              <c:y val="0.29633140432098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txPr>
          <a:bodyPr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4336633333333335"/>
          <c:y val="0.93098456790123452"/>
          <c:w val="0.71326733333333336"/>
          <c:h val="6.1665895061728399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Transmilenio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47.6</c:v>
                </c:pt>
                <c:pt idx="2">
                  <c:v>52.84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8-40DD-AC45-13860E2A845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8-40DD-AC45-13860E2A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Transmilenio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70</c:v>
                </c:pt>
                <c:pt idx="1">
                  <c:v>21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88-40DD-AC45-13860E2A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10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10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88394444444445"/>
              <c:y val="0.859072530864197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70"/>
          <c:min val="1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s-CO" sz="1000" b="1" i="0" u="none" strike="noStrike" kern="1200" spc="300" baseline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r>
                  <a:rPr lang="es-CO" sz="1000" b="1" i="0" u="none" strike="noStrike" kern="1200" spc="3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rPr>
                  <a:t>POSICIÓN</a:t>
                </a:r>
              </a:p>
            </c:rich>
          </c:tx>
          <c:layout>
            <c:manualLayout>
              <c:xMode val="edge"/>
              <c:yMode val="edge"/>
              <c:x val="0.97212911111111111"/>
              <c:y val="0.29633140432098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txPr>
          <a:bodyPr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4336633333333335"/>
          <c:y val="0.93098456790123452"/>
          <c:w val="0.71326733333333336"/>
          <c:h val="6.1665895061728399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UDistrital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28.42</c:v>
                </c:pt>
                <c:pt idx="2">
                  <c:v>47.33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8-4CB9-AE48-F1308950A2D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E8-4CB9-AE48-F1308950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Udistrital</c:v>
                </c:pt>
              </c:strCache>
            </c:strRef>
          </c:tx>
          <c:spPr>
            <a:ln w="25400">
              <a:solidFill>
                <a:srgbClr val="C60097"/>
              </a:solidFill>
            </a:ln>
          </c:spPr>
          <c:marker>
            <c:spPr>
              <a:solidFill>
                <a:srgbClr val="C60097"/>
              </a:solidFill>
              <a:ln w="57150">
                <a:solidFill>
                  <a:srgbClr val="C6009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70</c:v>
                </c:pt>
                <c:pt idx="1">
                  <c:v>58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E8-4CB9-AE48-F1308950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10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10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178388888888897"/>
              <c:y val="0.868501090019673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70"/>
          <c:min val="1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s-CO" sz="1000" b="1" i="0" u="none" strike="noStrike" kern="1200" spc="300" baseline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r>
                  <a:rPr lang="es-CO" sz="1000" b="1" i="0" u="none" strike="noStrike" kern="1200" spc="3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rPr>
                  <a:t>POSICIÓN</a:t>
                </a:r>
              </a:p>
            </c:rich>
          </c:tx>
          <c:layout>
            <c:manualLayout>
              <c:xMode val="edge"/>
              <c:yMode val="edge"/>
              <c:x val="0.97071799999999997"/>
              <c:y val="0.29633134319288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egendEntry>
        <c:idx val="2"/>
        <c:txPr>
          <a:bodyPr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5795433333333334"/>
          <c:y val="0.93929387993832081"/>
          <c:w val="0.68409133333333338"/>
          <c:h val="6.0706120061679164E-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UDistrital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9.24</c:v>
                </c:pt>
                <c:pt idx="1">
                  <c:v>34.020000000000003</c:v>
                </c:pt>
                <c:pt idx="2">
                  <c:v>51.54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8-4CB9-AE48-F1308950A2D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E8-4CB9-AE48-F1308950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Udistrital</c:v>
                </c:pt>
              </c:strCache>
            </c:strRef>
          </c:tx>
          <c:spPr>
            <a:ln w="25400">
              <a:solidFill>
                <a:srgbClr val="C60097"/>
              </a:solidFill>
            </a:ln>
          </c:spPr>
          <c:marker>
            <c:spPr>
              <a:solidFill>
                <a:srgbClr val="C60097"/>
              </a:solidFill>
              <a:ln w="57150">
                <a:solidFill>
                  <a:srgbClr val="C6009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37</c:v>
                </c:pt>
                <c:pt idx="1">
                  <c:v>51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E8-4CB9-AE48-F1308950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10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10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178388888888897"/>
              <c:y val="0.868501090019673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70"/>
          <c:min val="1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s-CO" sz="1000" b="1" i="0" u="none" strike="noStrike" kern="1200" spc="300" baseline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r>
                  <a:rPr lang="es-CO" sz="1000" b="1" i="0" u="none" strike="noStrike" kern="1200" spc="3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rPr>
                  <a:t>POSICIÓN</a:t>
                </a:r>
              </a:p>
            </c:rich>
          </c:tx>
          <c:layout>
            <c:manualLayout>
              <c:xMode val="edge"/>
              <c:yMode val="edge"/>
              <c:x val="0.97071799999999997"/>
              <c:y val="0.29633134319288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egendEntry>
        <c:idx val="2"/>
        <c:txPr>
          <a:bodyPr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5795433333333334"/>
          <c:y val="0.93929387993832081"/>
          <c:w val="0.68409133333333338"/>
          <c:h val="6.0706120061679164E-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Puntaje SDM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42.41</c:v>
                </c:pt>
                <c:pt idx="1">
                  <c:v>66.290000000000006</c:v>
                </c:pt>
                <c:pt idx="2">
                  <c:v>61.88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62-4E65-80BA-D1E4DC2F684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Puntaje IDU</c:v>
                </c:pt>
              </c:strCache>
            </c:strRef>
          </c:tx>
          <c:spPr>
            <a:ln w="25400">
              <a:solidFill>
                <a:srgbClr val="C60097"/>
              </a:solidFill>
            </a:ln>
          </c:spPr>
          <c:marker>
            <c:spPr>
              <a:solidFill>
                <a:srgbClr val="C60097"/>
              </a:solidFill>
              <a:ln w="57150">
                <a:solidFill>
                  <a:srgbClr val="C6009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26.4</c:v>
                </c:pt>
                <c:pt idx="1">
                  <c:v>42.5</c:v>
                </c:pt>
                <c:pt idx="2">
                  <c:v>62.26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62-4E65-80BA-D1E4DC2F6845}"/>
            </c:ext>
          </c:extLst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Puntaje Transmilenio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</c:v>
                </c:pt>
                <c:pt idx="1">
                  <c:v>47.6</c:v>
                </c:pt>
                <c:pt idx="2">
                  <c:v>52.84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0E-4C9B-9CBD-54E64A7C5D63}"/>
            </c:ext>
          </c:extLst>
        </c:ser>
        <c:ser>
          <c:idx val="4"/>
          <c:order val="3"/>
          <c:tx>
            <c:strRef>
              <c:f>Hoja1!$E$1</c:f>
              <c:strCache>
                <c:ptCount val="1"/>
                <c:pt idx="0">
                  <c:v>Puntaje Metro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0</c:v>
                </c:pt>
                <c:pt idx="1">
                  <c:v>28.42</c:v>
                </c:pt>
                <c:pt idx="2">
                  <c:v>47.33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D5-45CC-A3D6-342517C41718}"/>
            </c:ext>
          </c:extLst>
        </c:ser>
        <c:ser>
          <c:idx val="5"/>
          <c:order val="4"/>
          <c:tx>
            <c:strRef>
              <c:f>Hoja1!$F$1</c:f>
              <c:strCache>
                <c:ptCount val="1"/>
                <c:pt idx="0">
                  <c:v>Puntaje UAERMV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9.24</c:v>
                </c:pt>
                <c:pt idx="1">
                  <c:v>34.020000000000003</c:v>
                </c:pt>
                <c:pt idx="2">
                  <c:v>51.54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0E-4C9B-9CBD-54E64A7C5D63}"/>
            </c:ext>
          </c:extLst>
        </c:ser>
        <c:ser>
          <c:idx val="2"/>
          <c:order val="5"/>
          <c:tx>
            <c:strRef>
              <c:f>Hoja1!$G$1</c:f>
              <c:strCache>
                <c:ptCount val="1"/>
                <c:pt idx="0">
                  <c:v>Puntaje DISTRITO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41.28</c:v>
                </c:pt>
                <c:pt idx="2">
                  <c:v>45.02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62-4E65-80BA-D1E4DC2F6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catAx>
        <c:axId val="492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9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9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9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178388888888897"/>
              <c:y val="0.868501090019673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egendEntry>
        <c:idx val="5"/>
        <c:txPr>
          <a:bodyPr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3.8018518518517493E-4"/>
          <c:y val="0.90722323232323243"/>
          <c:w val="0.59883185185185184"/>
          <c:h val="9.277676767676768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100">
              <a:latin typeface="Inter" panose="02000503000000020004" pitchFamily="2" charset="0"/>
              <a:ea typeface="Inter" panose="02000503000000020004" pitchFamily="2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Posición SDM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20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D1-4CF3-A8A4-68C79209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12864"/>
        <c:axId val="4922659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Posición IDU</c:v>
                </c:pt>
              </c:strCache>
            </c:strRef>
          </c:tx>
          <c:spPr>
            <a:ln w="25400">
              <a:solidFill>
                <a:srgbClr val="C60097"/>
              </a:solidFill>
            </a:ln>
          </c:spPr>
          <c:marker>
            <c:spPr>
              <a:solidFill>
                <a:srgbClr val="C60097"/>
              </a:solidFill>
              <a:ln w="57150">
                <a:solidFill>
                  <a:srgbClr val="C6009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D1-4CF3-A8A4-68C7920921F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Posición Transmilenio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70</c:v>
                </c:pt>
                <c:pt idx="1">
                  <c:v>21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4-46CF-AFCF-708035D850DE}"/>
            </c:ext>
          </c:extLst>
        </c:ser>
        <c:ser>
          <c:idx val="4"/>
          <c:order val="3"/>
          <c:tx>
            <c:strRef>
              <c:f>Hoja1!$E$1</c:f>
              <c:strCache>
                <c:ptCount val="1"/>
                <c:pt idx="0">
                  <c:v>Posición Metro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70</c:v>
                </c:pt>
                <c:pt idx="1">
                  <c:v>58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4-46CF-AFCF-708035D850DE}"/>
            </c:ext>
          </c:extLst>
        </c:ser>
        <c:ser>
          <c:idx val="3"/>
          <c:order val="4"/>
          <c:tx>
            <c:strRef>
              <c:f>Hoja1!$F$1</c:f>
              <c:strCache>
                <c:ptCount val="1"/>
                <c:pt idx="0">
                  <c:v>Posición UAERMV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Medición
2019</c:v>
                </c:pt>
                <c:pt idx="1">
                  <c:v>Medición
2021</c:v>
                </c:pt>
                <c:pt idx="2">
                  <c:v>Medición
2023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37</c:v>
                </c:pt>
                <c:pt idx="1">
                  <c:v>51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CD1-4CF3-A8A4-68C79209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08416"/>
        <c:axId val="457701344"/>
      </c:lineChart>
      <c:catAx>
        <c:axId val="4921286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9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9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AÑO</a:t>
                </a:r>
                <a:r>
                  <a:rPr lang="es-CO" sz="900" baseline="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 DE MEDICIÓN</a:t>
                </a:r>
                <a:endParaRPr lang="es-CO" sz="900" dirty="0">
                  <a:solidFill>
                    <a:schemeClr val="accent6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.43178388888888897"/>
              <c:y val="0.868501090019673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480037"/>
                </a:solidFill>
                <a:latin typeface="Inter" panose="02000503000000020004" pitchFamily="2" charset="0"/>
                <a:ea typeface="Inter" panose="02000503000000020004" pitchFamily="2" charset="0"/>
                <a:cs typeface="Futura Bold" panose="020B0604020202020204" charset="0"/>
              </a:defRPr>
            </a:pPr>
            <a:endParaRPr lang="es-CO"/>
          </a:p>
        </c:txPr>
        <c:crossAx val="49226592"/>
        <c:crosses val="autoZero"/>
        <c:auto val="1"/>
        <c:lblAlgn val="ctr"/>
        <c:lblOffset val="100"/>
        <c:noMultiLvlLbl val="0"/>
      </c:catAx>
      <c:valAx>
        <c:axId val="49226592"/>
        <c:scaling>
          <c:orientation val="maxMin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spc="30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defRPr>
                </a:pPr>
                <a:r>
                  <a:rPr lang="es-CO" sz="1000" b="1" spc="300" dirty="0">
                    <a:solidFill>
                      <a:schemeClr val="accent6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PUNTAJE</a:t>
                </a:r>
              </a:p>
            </c:rich>
          </c:tx>
          <c:layout>
            <c:manualLayout>
              <c:xMode val="edge"/>
              <c:yMode val="edge"/>
              <c:x val="2.4691358024691358E-3"/>
              <c:y val="0.330772033430031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es-CO"/>
          </a:p>
        </c:txPr>
        <c:crossAx val="49212864"/>
        <c:crosses val="autoZero"/>
        <c:crossBetween val="between"/>
      </c:valAx>
      <c:valAx>
        <c:axId val="457701344"/>
        <c:scaling>
          <c:orientation val="maxMin"/>
          <c:max val="50"/>
        </c:scaling>
        <c:delete val="1"/>
        <c:axPos val="r"/>
        <c:numFmt formatCode="General" sourceLinked="1"/>
        <c:majorTickMark val="out"/>
        <c:minorTickMark val="none"/>
        <c:tickLblPos val="nextTo"/>
        <c:crossAx val="457708416"/>
        <c:crosses val="max"/>
        <c:crossBetween val="between"/>
      </c:valAx>
      <c:catAx>
        <c:axId val="457708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57701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3.8018518518517493E-4"/>
          <c:y val="0.93929387993832081"/>
          <c:w val="0.61893999999999993"/>
          <c:h val="6.0706060606060604E-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100">
              <a:latin typeface="Inter" panose="02000503000000020004" pitchFamily="2" charset="0"/>
              <a:ea typeface="Inter" panose="02000503000000020004" pitchFamily="2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1" name="Google Shape;5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5" name="Google Shape;7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6" name="Google Shape;7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7" name="Google Shape;7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3" name="Google Shape;7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9" name="Google Shape;7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5" name="Google Shape;7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1" name="Google Shape;8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7" name="Google Shape;8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5" name="Google Shape;8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6" name="Google Shape;17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7" name="Google Shape;25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XZXfNTLMqpQOLbsbx7F5nR64ym2WLer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P0YzSnXsG-1tRcS-0KmKtixh2Motiyby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abcapital.veeduriadistrital.gov.co/indice-2023/tour-virtua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P0YzSnXsG-1tRcS-0KmKtixh2Motiyby/view?usp=sha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thenounproject.com/icon/innovation-6813945/" TargetMode="External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21" Type="http://schemas.openxmlformats.org/officeDocument/2006/relationships/hyperlink" Target="https://thenounproject.com/icon/institution-865474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hyperlink" Target="https://thenounproject.com/icon/process-6862015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https://thenounproject.com/icon/distance-2892112/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thenounproject.com/icon/people-6646881/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s://thenounproject.com/icon/rules-3147006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thenounproject.com/icon/prototype-6781474/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7385441" y="-1028700"/>
            <a:ext cx="15051428" cy="14746763"/>
            <a:chOff x="0" y="0"/>
            <a:chExt cx="20068571" cy="19662351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7410038" cy="18629418"/>
            </a:xfrm>
            <a:custGeom>
              <a:avLst/>
              <a:gdLst/>
              <a:ahLst/>
              <a:cxnLst/>
              <a:rect l="l" t="t" r="r" b="b"/>
              <a:pathLst>
                <a:path w="17410038" h="18629418" extrusionOk="0">
                  <a:moveTo>
                    <a:pt x="0" y="0"/>
                  </a:moveTo>
                  <a:lnTo>
                    <a:pt x="17410038" y="0"/>
                  </a:lnTo>
                  <a:lnTo>
                    <a:pt x="17410038" y="18629418"/>
                  </a:lnTo>
                  <a:lnTo>
                    <a:pt x="0" y="186294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4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2658533" y="1032933"/>
              <a:ext cx="17410038" cy="18629418"/>
            </a:xfrm>
            <a:custGeom>
              <a:avLst/>
              <a:gdLst/>
              <a:ahLst/>
              <a:cxnLst/>
              <a:rect l="l" t="t" r="r" b="b"/>
              <a:pathLst>
                <a:path w="17410038" h="18629418" extrusionOk="0">
                  <a:moveTo>
                    <a:pt x="0" y="0"/>
                  </a:moveTo>
                  <a:lnTo>
                    <a:pt x="17410038" y="0"/>
                  </a:lnTo>
                  <a:lnTo>
                    <a:pt x="17410038" y="18629418"/>
                  </a:lnTo>
                  <a:lnTo>
                    <a:pt x="0" y="186294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4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0" y="8267700"/>
            <a:ext cx="18288000" cy="2019300"/>
          </a:xfrm>
          <a:custGeom>
            <a:avLst/>
            <a:gdLst/>
            <a:ahLst/>
            <a:cxnLst/>
            <a:rect l="l" t="t" r="r" b="b"/>
            <a:pathLst>
              <a:path w="2507534" h="396348" extrusionOk="0">
                <a:moveTo>
                  <a:pt x="0" y="0"/>
                </a:moveTo>
                <a:lnTo>
                  <a:pt x="2507534" y="0"/>
                </a:lnTo>
                <a:lnTo>
                  <a:pt x="2507534" y="396348"/>
                </a:lnTo>
                <a:lnTo>
                  <a:pt x="0" y="396348"/>
                </a:lnTo>
                <a:close/>
              </a:path>
            </a:pathLst>
          </a:custGeom>
          <a:solidFill>
            <a:srgbClr val="011C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861943" y="198060"/>
            <a:ext cx="5800626" cy="1790943"/>
          </a:xfrm>
          <a:custGeom>
            <a:avLst/>
            <a:gdLst/>
            <a:ahLst/>
            <a:cxnLst/>
            <a:rect l="l" t="t" r="r" b="b"/>
            <a:pathLst>
              <a:path w="5800626" h="1790943" extrusionOk="0">
                <a:moveTo>
                  <a:pt x="0" y="0"/>
                </a:moveTo>
                <a:lnTo>
                  <a:pt x="5800626" y="0"/>
                </a:lnTo>
                <a:lnTo>
                  <a:pt x="5800626" y="1790943"/>
                </a:lnTo>
                <a:lnTo>
                  <a:pt x="0" y="1790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098615" y="3181860"/>
            <a:ext cx="5160685" cy="5722533"/>
          </a:xfrm>
          <a:custGeom>
            <a:avLst/>
            <a:gdLst/>
            <a:ahLst/>
            <a:cxnLst/>
            <a:rect l="l" t="t" r="r" b="b"/>
            <a:pathLst>
              <a:path w="5160685" h="5722533" extrusionOk="0">
                <a:moveTo>
                  <a:pt x="0" y="0"/>
                </a:moveTo>
                <a:lnTo>
                  <a:pt x="5160685" y="0"/>
                </a:lnTo>
                <a:lnTo>
                  <a:pt x="5160685" y="5722533"/>
                </a:lnTo>
                <a:lnTo>
                  <a:pt x="0" y="5722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1028700" y="2375359"/>
            <a:ext cx="10794554" cy="2049689"/>
            <a:chOff x="0" y="237252"/>
            <a:chExt cx="14392738" cy="2732918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0" y="237252"/>
              <a:ext cx="14392738" cy="1995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s-CO" sz="38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ÍNDICE 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24"/>
                <a:buFont typeface="Arial"/>
                <a:buNone/>
              </a:pPr>
              <a:r>
                <a:rPr lang="es-CO" sz="5724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INNOVACIÓN PÚBLICA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2188845"/>
              <a:ext cx="14392738" cy="78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s-CO" sz="36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-228600" y="8525336"/>
            <a:ext cx="9716748" cy="1571164"/>
            <a:chOff x="-372396" y="8525336"/>
            <a:chExt cx="9716748" cy="1571164"/>
          </a:xfrm>
        </p:grpSpPr>
        <p:sp>
          <p:nvSpPr>
            <p:cNvPr id="94" name="Google Shape;94;p1"/>
            <p:cNvSpPr/>
            <p:nvPr/>
          </p:nvSpPr>
          <p:spPr>
            <a:xfrm>
              <a:off x="7241645" y="8891102"/>
              <a:ext cx="2102707" cy="653942"/>
            </a:xfrm>
            <a:custGeom>
              <a:avLst/>
              <a:gdLst/>
              <a:ahLst/>
              <a:cxnLst/>
              <a:rect l="l" t="t" r="r" b="b"/>
              <a:pathLst>
                <a:path w="2287003" h="711258" extrusionOk="0">
                  <a:moveTo>
                    <a:pt x="0" y="0"/>
                  </a:moveTo>
                  <a:lnTo>
                    <a:pt x="2287003" y="0"/>
                  </a:lnTo>
                  <a:lnTo>
                    <a:pt x="2287003" y="711258"/>
                  </a:lnTo>
                  <a:lnTo>
                    <a:pt x="0" y="71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71969" b="-7196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753056" y="9002466"/>
              <a:ext cx="2789643" cy="678991"/>
            </a:xfrm>
            <a:custGeom>
              <a:avLst/>
              <a:gdLst/>
              <a:ahLst/>
              <a:cxnLst/>
              <a:rect l="l" t="t" r="r" b="b"/>
              <a:pathLst>
                <a:path w="3034147" h="738503" extrusionOk="0">
                  <a:moveTo>
                    <a:pt x="0" y="0"/>
                  </a:moveTo>
                  <a:lnTo>
                    <a:pt x="3034148" y="0"/>
                  </a:lnTo>
                  <a:lnTo>
                    <a:pt x="3034148" y="738503"/>
                  </a:lnTo>
                  <a:lnTo>
                    <a:pt x="0" y="738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6176" t="-39731" r="-5508" b="-325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1" descr="Logotipo&#10;&#10;Descripción generada automáticament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372396" y="8525336"/>
              <a:ext cx="4182396" cy="15711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"/>
          <p:cNvSpPr/>
          <p:nvPr/>
        </p:nvSpPr>
        <p:spPr>
          <a:xfrm>
            <a:off x="861943" y="5159819"/>
            <a:ext cx="1332000" cy="108000"/>
          </a:xfrm>
          <a:prstGeom prst="rect">
            <a:avLst/>
          </a:prstGeom>
          <a:solidFill>
            <a:srgbClr val="F5BE49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028700" y="4437012"/>
            <a:ext cx="11315700" cy="377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Sector Movilidad</a:t>
            </a:r>
            <a:endParaRPr/>
          </a:p>
          <a:p>
            <a:pPr marL="0" marR="0" lvl="0" indent="0" algn="l" rtl="0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Secretaría Distrital De Movilidad SDM</a:t>
            </a:r>
            <a:endParaRPr/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Instituto de Desarrollo Urbano IDU</a:t>
            </a:r>
            <a:endParaRPr sz="24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Empresa de transporte del Tercer Milenio Transmilenio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Empresa Metro de Bogotá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Terminal de Transportes de Bogotá</a:t>
            </a:r>
            <a:endParaRPr/>
          </a:p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Unidad de Mantenimiento Vial UAERMV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6"/>
          <p:cNvGrpSpPr/>
          <p:nvPr/>
        </p:nvGrpSpPr>
        <p:grpSpPr>
          <a:xfrm>
            <a:off x="14051795" y="1121130"/>
            <a:ext cx="2911707" cy="8044741"/>
            <a:chOff x="0" y="0"/>
            <a:chExt cx="3882276" cy="10726321"/>
          </a:xfrm>
        </p:grpSpPr>
        <p:sp>
          <p:nvSpPr>
            <p:cNvPr id="504" name="Google Shape;504;p6"/>
            <p:cNvSpPr/>
            <p:nvPr/>
          </p:nvSpPr>
          <p:spPr>
            <a:xfrm>
              <a:off x="270920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270920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270920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270920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70920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270920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70920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324786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324786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24786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24786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324786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324786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324786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539861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539861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39861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539861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539861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539861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539861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7877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37877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37877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37877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37877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37877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37877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108882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108882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108882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08882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08882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108882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108882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162748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162748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162748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162748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162748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162748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162748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216734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16734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16734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16734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16734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16734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16734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7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7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7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7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7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7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7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24794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24794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24794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24794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24794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24794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24794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538739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538739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538739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538739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538739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538739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538739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378660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378660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378660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378660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378660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378660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78660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07860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07860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07860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07860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07860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07860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107860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270920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270920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270920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270920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270920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70920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70920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162756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162756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162756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62756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162756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2756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62756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16622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216622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216622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16622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16622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216622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16622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5388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5388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5388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5388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5388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5388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388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378668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378668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378668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378668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78668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378668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78668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077478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077478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077478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077478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077478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077478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077478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61733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61733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61733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61733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61733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61733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61733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8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78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8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78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78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8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78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324794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324794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324794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324794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324794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324794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324794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216630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216630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16630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216630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16630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16630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16630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270279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70279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70279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70279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70279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70279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270279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6"/>
          <p:cNvGrpSpPr/>
          <p:nvPr/>
        </p:nvGrpSpPr>
        <p:grpSpPr>
          <a:xfrm>
            <a:off x="13734927" y="714210"/>
            <a:ext cx="3524373" cy="2684707"/>
            <a:chOff x="0" y="-19050"/>
            <a:chExt cx="928230" cy="478745"/>
          </a:xfrm>
        </p:grpSpPr>
        <p:sp>
          <p:nvSpPr>
            <p:cNvPr id="673" name="Google Shape;673;p6"/>
            <p:cNvSpPr/>
            <p:nvPr/>
          </p:nvSpPr>
          <p:spPr>
            <a:xfrm>
              <a:off x="0" y="0"/>
              <a:ext cx="928230" cy="459695"/>
            </a:xfrm>
            <a:custGeom>
              <a:avLst/>
              <a:gdLst/>
              <a:ahLst/>
              <a:cxnLst/>
              <a:rect l="l" t="t" r="r" b="b"/>
              <a:pathLst>
                <a:path w="928230" h="459695" extrusionOk="0">
                  <a:moveTo>
                    <a:pt x="0" y="0"/>
                  </a:moveTo>
                  <a:lnTo>
                    <a:pt x="928230" y="0"/>
                  </a:lnTo>
                  <a:lnTo>
                    <a:pt x="928230" y="459695"/>
                  </a:lnTo>
                  <a:lnTo>
                    <a:pt x="0" y="4596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 txBox="1"/>
            <p:nvPr/>
          </p:nvSpPr>
          <p:spPr>
            <a:xfrm>
              <a:off x="0" y="-19050"/>
              <a:ext cx="928230" cy="47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7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6"/>
          <p:cNvGrpSpPr/>
          <p:nvPr/>
        </p:nvGrpSpPr>
        <p:grpSpPr>
          <a:xfrm>
            <a:off x="8171929" y="3016181"/>
            <a:ext cx="4689378" cy="2775296"/>
            <a:chOff x="0" y="-19050"/>
            <a:chExt cx="6252504" cy="3700394"/>
          </a:xfrm>
        </p:grpSpPr>
        <p:sp>
          <p:nvSpPr>
            <p:cNvPr id="676" name="Google Shape;676;p6"/>
            <p:cNvSpPr txBox="1"/>
            <p:nvPr/>
          </p:nvSpPr>
          <p:spPr>
            <a:xfrm>
              <a:off x="0" y="-19050"/>
              <a:ext cx="6252504" cy="57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Procesos</a:t>
              </a:r>
              <a:r>
                <a:rPr lang="es-CO" sz="2800" b="0" i="0" u="none" strike="noStrike" cap="none">
                  <a:solidFill>
                    <a:srgbClr val="F26206"/>
                  </a:solidFill>
                  <a:latin typeface="Arial"/>
                  <a:ea typeface="Arial"/>
                  <a:cs typeface="Arial"/>
                  <a:sym typeface="Arial"/>
                </a:rPr>
                <a:t> y Prácticas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 txBox="1"/>
            <p:nvPr/>
          </p:nvSpPr>
          <p:spPr>
            <a:xfrm>
              <a:off x="0" y="792775"/>
              <a:ext cx="6252504" cy="2888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5 variables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12 indicadores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14 preguntas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6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Ponderación: </a:t>
              </a:r>
              <a:r>
                <a:rPr lang="es-CO" sz="1800" b="1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35%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78" name="Google Shape;678;p6"/>
          <p:cNvGrpSpPr/>
          <p:nvPr/>
        </p:nvGrpSpPr>
        <p:grpSpPr>
          <a:xfrm>
            <a:off x="1641021" y="3016182"/>
            <a:ext cx="4388078" cy="2377751"/>
            <a:chOff x="0" y="-19050"/>
            <a:chExt cx="6252504" cy="3170333"/>
          </a:xfrm>
        </p:grpSpPr>
        <p:sp>
          <p:nvSpPr>
            <p:cNvPr id="679" name="Google Shape;679;p6"/>
            <p:cNvSpPr txBox="1"/>
            <p:nvPr/>
          </p:nvSpPr>
          <p:spPr>
            <a:xfrm>
              <a:off x="0" y="-19050"/>
              <a:ext cx="6252504" cy="57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57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Capacidad Institucional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"/>
            <p:cNvSpPr txBox="1"/>
            <p:nvPr/>
          </p:nvSpPr>
          <p:spPr>
            <a:xfrm>
              <a:off x="0" y="792774"/>
              <a:ext cx="6252504" cy="2358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10208" marR="0" lvl="1" indent="-205104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4 variables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8" marR="0" lvl="1" indent="-205104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7 indicadores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8" marR="0" lvl="1" indent="-205104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13 preguntas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6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Ponderación: </a:t>
              </a:r>
              <a:r>
                <a:rPr lang="es-CO" sz="1800" b="1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6"/>
          <p:cNvGrpSpPr/>
          <p:nvPr/>
        </p:nvGrpSpPr>
        <p:grpSpPr>
          <a:xfrm>
            <a:off x="1641021" y="6651949"/>
            <a:ext cx="4689378" cy="2377751"/>
            <a:chOff x="0" y="-19051"/>
            <a:chExt cx="6252504" cy="3170334"/>
          </a:xfrm>
        </p:grpSpPr>
        <p:sp>
          <p:nvSpPr>
            <p:cNvPr id="682" name="Google Shape;682;p6"/>
            <p:cNvSpPr txBox="1"/>
            <p:nvPr/>
          </p:nvSpPr>
          <p:spPr>
            <a:xfrm>
              <a:off x="0" y="-19051"/>
              <a:ext cx="6252504" cy="55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6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Resultados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"/>
            <p:cNvSpPr txBox="1"/>
            <p:nvPr/>
          </p:nvSpPr>
          <p:spPr>
            <a:xfrm>
              <a:off x="0" y="792774"/>
              <a:ext cx="6252504" cy="2358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2 variables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3 indicadores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3 preguntas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6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Ponderación: </a:t>
              </a:r>
              <a:r>
                <a:rPr lang="es-CO" sz="1800" b="1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6"/>
          <p:cNvGrpSpPr/>
          <p:nvPr/>
        </p:nvGrpSpPr>
        <p:grpSpPr>
          <a:xfrm>
            <a:off x="8171929" y="6651949"/>
            <a:ext cx="4689378" cy="2377751"/>
            <a:chOff x="0" y="-19050"/>
            <a:chExt cx="6252504" cy="3170334"/>
          </a:xfrm>
        </p:grpSpPr>
        <p:sp>
          <p:nvSpPr>
            <p:cNvPr id="685" name="Google Shape;685;p6"/>
            <p:cNvSpPr txBox="1"/>
            <p:nvPr/>
          </p:nvSpPr>
          <p:spPr>
            <a:xfrm>
              <a:off x="0" y="-19050"/>
              <a:ext cx="6252504" cy="57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CO" sz="28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Gestión </a:t>
              </a: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del</a:t>
              </a:r>
              <a:r>
                <a:rPr lang="es-CO" sz="28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 Conocimiento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"/>
            <p:cNvSpPr txBox="1"/>
            <p:nvPr/>
          </p:nvSpPr>
          <p:spPr>
            <a:xfrm>
              <a:off x="0" y="792775"/>
              <a:ext cx="6252504" cy="2358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3 variables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9 indicadores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0209" marR="0" lvl="1" indent="-205105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B1B1B"/>
                </a:buClr>
                <a:buSzPts val="1800"/>
                <a:buFont typeface="Arial"/>
                <a:buChar char="•"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9 preguntas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6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Ponderación: </a:t>
              </a:r>
              <a:r>
                <a:rPr lang="es-CO" sz="1800" b="1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15%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6"/>
          <p:cNvSpPr txBox="1"/>
          <p:nvPr/>
        </p:nvSpPr>
        <p:spPr>
          <a:xfrm>
            <a:off x="1066800" y="2889605"/>
            <a:ext cx="552287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6"/>
          <p:cNvSpPr txBox="1"/>
          <p:nvPr/>
        </p:nvSpPr>
        <p:spPr>
          <a:xfrm>
            <a:off x="7543800" y="2857500"/>
            <a:ext cx="735908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"/>
          <p:cNvSpPr txBox="1"/>
          <p:nvPr/>
        </p:nvSpPr>
        <p:spPr>
          <a:xfrm>
            <a:off x="1066800" y="6521009"/>
            <a:ext cx="552287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"/>
          <p:cNvSpPr txBox="1"/>
          <p:nvPr/>
        </p:nvSpPr>
        <p:spPr>
          <a:xfrm>
            <a:off x="7543800" y="6521009"/>
            <a:ext cx="552287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"/>
          <p:cNvSpPr txBox="1"/>
          <p:nvPr/>
        </p:nvSpPr>
        <p:spPr>
          <a:xfrm>
            <a:off x="14051795" y="585242"/>
            <a:ext cx="2911708" cy="221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El Índice de Innovación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8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está conformado por: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6009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r>
              <a:rPr lang="es-CO" sz="16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componentes,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r>
              <a:rPr lang="es-CO" sz="16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variables de análisis,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34</a:t>
            </a:r>
            <a:r>
              <a:rPr lang="es-CO" sz="16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indicadores, 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39</a:t>
            </a:r>
            <a:r>
              <a:rPr lang="es-CO" sz="16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preguntas en total.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2" name="Google Shape;692;p6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693" name="Google Shape;693;p6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" name="Google Shape;694;p6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695" name="Google Shape;695;p6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7" name="Google Shape;697;p6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6"/>
          <p:cNvSpPr txBox="1"/>
          <p:nvPr/>
        </p:nvSpPr>
        <p:spPr>
          <a:xfrm>
            <a:off x="1028700" y="670967"/>
            <a:ext cx="5219700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O" sz="5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ESTRUCTURA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O" sz="4800" b="1" i="0" u="none" strike="noStrike" cap="none">
                <a:solidFill>
                  <a:srgbClr val="6D19D1"/>
                </a:solidFill>
                <a:latin typeface="Inter Black"/>
                <a:ea typeface="Inter Black"/>
                <a:cs typeface="Inter Black"/>
                <a:sym typeface="Inter Black"/>
              </a:rPr>
              <a:t>DEL 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6"/>
          <p:cNvGrpSpPr/>
          <p:nvPr/>
        </p:nvGrpSpPr>
        <p:grpSpPr>
          <a:xfrm>
            <a:off x="14011084" y="229569"/>
            <a:ext cx="2911708" cy="2860735"/>
            <a:chOff x="0" y="-38100"/>
            <a:chExt cx="766869" cy="624160"/>
          </a:xfrm>
        </p:grpSpPr>
        <p:sp>
          <p:nvSpPr>
            <p:cNvPr id="701" name="Google Shape;701;p6"/>
            <p:cNvSpPr/>
            <p:nvPr/>
          </p:nvSpPr>
          <p:spPr>
            <a:xfrm>
              <a:off x="0" y="0"/>
              <a:ext cx="766869" cy="586060"/>
            </a:xfrm>
            <a:custGeom>
              <a:avLst/>
              <a:gdLst/>
              <a:ahLst/>
              <a:cxnLst/>
              <a:rect l="l" t="t" r="r" b="b"/>
              <a:pathLst>
                <a:path w="766869" h="586060" extrusionOk="0">
                  <a:moveTo>
                    <a:pt x="0" y="0"/>
                  </a:moveTo>
                  <a:lnTo>
                    <a:pt x="766869" y="0"/>
                  </a:lnTo>
                  <a:lnTo>
                    <a:pt x="766869" y="586060"/>
                  </a:lnTo>
                  <a:lnTo>
                    <a:pt x="0" y="586060"/>
                  </a:lnTo>
                  <a:close/>
                </a:path>
              </a:pathLst>
            </a:custGeom>
            <a:solidFill>
              <a:srgbClr val="C60097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"/>
            <p:cNvSpPr txBox="1"/>
            <p:nvPr/>
          </p:nvSpPr>
          <p:spPr>
            <a:xfrm>
              <a:off x="0" y="-38100"/>
              <a:ext cx="766869" cy="624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"/>
          <p:cNvSpPr/>
          <p:nvPr/>
        </p:nvSpPr>
        <p:spPr>
          <a:xfrm flipH="1">
            <a:off x="-1884247" y="7276905"/>
            <a:ext cx="4529209" cy="3010095"/>
          </a:xfrm>
          <a:custGeom>
            <a:avLst/>
            <a:gdLst/>
            <a:ahLst/>
            <a:cxnLst/>
            <a:rect l="l" t="t" r="r" b="b"/>
            <a:pathLst>
              <a:path w="4529209" h="3010095" extrusionOk="0">
                <a:moveTo>
                  <a:pt x="4529208" y="0"/>
                </a:moveTo>
                <a:lnTo>
                  <a:pt x="0" y="0"/>
                </a:lnTo>
                <a:lnTo>
                  <a:pt x="0" y="3010095"/>
                </a:lnTo>
                <a:lnTo>
                  <a:pt x="4529208" y="3010095"/>
                </a:lnTo>
                <a:lnTo>
                  <a:pt x="45292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7"/>
          <p:cNvSpPr/>
          <p:nvPr/>
        </p:nvSpPr>
        <p:spPr>
          <a:xfrm rot="-5400000">
            <a:off x="15825592" y="-723554"/>
            <a:ext cx="2867416" cy="4314523"/>
          </a:xfrm>
          <a:custGeom>
            <a:avLst/>
            <a:gdLst/>
            <a:ahLst/>
            <a:cxnLst/>
            <a:rect l="l" t="t" r="r" b="b"/>
            <a:pathLst>
              <a:path w="2867416" h="4314523" extrusionOk="0">
                <a:moveTo>
                  <a:pt x="0" y="0"/>
                </a:moveTo>
                <a:lnTo>
                  <a:pt x="2867416" y="0"/>
                </a:lnTo>
                <a:lnTo>
                  <a:pt x="2867416" y="4314524"/>
                </a:lnTo>
                <a:lnTo>
                  <a:pt x="0" y="4314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7"/>
          <p:cNvSpPr/>
          <p:nvPr/>
        </p:nvSpPr>
        <p:spPr>
          <a:xfrm>
            <a:off x="14935627" y="8824370"/>
            <a:ext cx="2790546" cy="867860"/>
          </a:xfrm>
          <a:custGeom>
            <a:avLst/>
            <a:gdLst/>
            <a:ahLst/>
            <a:cxnLst/>
            <a:rect l="l" t="t" r="r" b="b"/>
            <a:pathLst>
              <a:path w="2790546" h="867860" extrusionOk="0">
                <a:moveTo>
                  <a:pt x="0" y="0"/>
                </a:moveTo>
                <a:lnTo>
                  <a:pt x="2790546" y="0"/>
                </a:lnTo>
                <a:lnTo>
                  <a:pt x="2790546" y="867860"/>
                </a:lnTo>
                <a:lnTo>
                  <a:pt x="0" y="867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71969" b="-719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7"/>
          <p:cNvSpPr/>
          <p:nvPr/>
        </p:nvSpPr>
        <p:spPr>
          <a:xfrm>
            <a:off x="537247" y="553020"/>
            <a:ext cx="6079589" cy="880688"/>
          </a:xfrm>
          <a:custGeom>
            <a:avLst/>
            <a:gdLst/>
            <a:ahLst/>
            <a:cxnLst/>
            <a:rect l="l" t="t" r="r" b="b"/>
            <a:pathLst>
              <a:path w="6079589" h="880688" extrusionOk="0">
                <a:moveTo>
                  <a:pt x="0" y="0"/>
                </a:moveTo>
                <a:lnTo>
                  <a:pt x="6079589" y="0"/>
                </a:lnTo>
                <a:lnTo>
                  <a:pt x="6079589" y="880688"/>
                </a:lnTo>
                <a:lnTo>
                  <a:pt x="0" y="880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11" name="Google Shape;711;p7"/>
          <p:cNvGraphicFramePr/>
          <p:nvPr/>
        </p:nvGraphicFramePr>
        <p:xfrm>
          <a:off x="2133600" y="26746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{B916F754-F56F-4601-B71D-6CF3C5E1FE50}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COMPONENTE 1: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CAPACIDAD INSTITUCIONAL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25%</a:t>
                      </a:r>
                      <a:endParaRPr sz="1400" u="none" strike="noStrike" cap="none"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COMPONENTE 2: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PRÁCTICAS Y PROCESOS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35%</a:t>
                      </a:r>
                      <a:endParaRPr sz="1400" u="none" strike="noStrike" cap="none"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COMPONENTE 3: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RESULTADOS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25%</a:t>
                      </a:r>
                      <a:endParaRPr sz="1400" u="none" strike="noStrike" cap="none"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COMPONENTE 4: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GESTIÓN DEL CONOCIMIENTO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1" u="none" strike="noStrike" cap="none">
                          <a:solidFill>
                            <a:schemeClr val="lt1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2A46"/>
                        </a:buClr>
                        <a:buSzPts val="1700"/>
                        <a:buFont typeface="Inter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1. Planeación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5. Proceso de identificación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 uso de retos o áreas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 oportunidad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10. Innovaciones implementadas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12. G.C. en Capacidad Institucional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 Recursos Presupuestales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6. Generación de Ideas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11. Generación de capacidades en innovación para funcionarios y contratistas</a:t>
                      </a: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13. G.C. en Prácticas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 Procesos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 Recursos Humanos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7. Diseño de Innovaciones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14. G.C. en Resultados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 Recursos Digitales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8. Generación de capacidades</a:t>
                      </a:r>
                      <a:endParaRPr sz="1400" u="none" strike="noStrike" cap="none"/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9. Cultura y liderazgo para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O" sz="1700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 innovación pública</a:t>
                      </a: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2" name="Google Shape;712;p7"/>
          <p:cNvSpPr txBox="1"/>
          <p:nvPr/>
        </p:nvSpPr>
        <p:spPr>
          <a:xfrm>
            <a:off x="228600" y="3035905"/>
            <a:ext cx="17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Componentes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C60097"/>
                </a:solidFill>
                <a:latin typeface="Inter Light"/>
                <a:ea typeface="Inter Light"/>
                <a:cs typeface="Inter Light"/>
                <a:sym typeface="Inter Light"/>
              </a:rPr>
              <a:t>(4)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"/>
          <p:cNvSpPr txBox="1"/>
          <p:nvPr/>
        </p:nvSpPr>
        <p:spPr>
          <a:xfrm>
            <a:off x="228600" y="5675993"/>
            <a:ext cx="17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C60097"/>
                </a:solidFill>
                <a:latin typeface="Inter Light"/>
                <a:ea typeface="Inter Light"/>
                <a:cs typeface="Inter Light"/>
                <a:sym typeface="Inter Light"/>
              </a:rPr>
              <a:t>(14)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Google Shape;718;p8"/>
          <p:cNvGraphicFramePr/>
          <p:nvPr/>
        </p:nvGraphicFramePr>
        <p:xfrm>
          <a:off x="2685517" y="2269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{7F25A868-BA31-4B2D-990D-15F3B9CAA611}</a:tableStyleId>
              </a:tblPr>
              <a:tblGrid>
                <a:gridCol w="586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99"/>
                        <a:buFont typeface="Arial"/>
                        <a:buNone/>
                      </a:pPr>
                      <a:r>
                        <a:rPr lang="es-CO" sz="2099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RESULTADOS ÍNDICE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MEDICIÓN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99"/>
                        <a:buFont typeface="Arial"/>
                        <a:buNone/>
                      </a:pPr>
                      <a:r>
                        <a:rPr lang="es-CO" sz="2299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MEDICIÓN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4001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99"/>
                        <a:buFont typeface="Arial"/>
                        <a:buNone/>
                      </a:pPr>
                      <a:r>
                        <a:rPr lang="es-CO" sz="2299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O" sz="2000" b="1" u="none" strike="noStrike" cap="none">
                          <a:solidFill>
                            <a:srgbClr val="C6009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MEDICIÓN</a:t>
                      </a:r>
                      <a:endParaRPr sz="1600" b="1" u="none" strike="noStrike" cap="none">
                        <a:solidFill>
                          <a:srgbClr val="C6009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149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CO" sz="2800" b="1" u="none" strike="noStrike" cap="none">
                          <a:solidFill>
                            <a:srgbClr val="C6009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299" b="1" u="none" strike="noStrike" cap="none">
                        <a:solidFill>
                          <a:srgbClr val="C6009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99" b="1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Componente 1</a:t>
                      </a:r>
                      <a:r>
                        <a:rPr lang="es-CO" sz="1899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 Capacidad institucional</a:t>
                      </a:r>
                      <a:endParaRPr sz="11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35.7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44.04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49.79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99" b="1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Componente 2</a:t>
                      </a:r>
                      <a:r>
                        <a:rPr lang="es-CO" sz="1899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 Procesos y prácticas</a:t>
                      </a:r>
                      <a:endParaRPr sz="11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33.7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42.77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42.06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99" b="1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Componente 3</a:t>
                      </a:r>
                      <a:r>
                        <a:rPr lang="es-CO" sz="1899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 Resultados</a:t>
                      </a:r>
                      <a:endParaRPr sz="11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42.9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39.52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42.65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99" b="1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Componente 4</a:t>
                      </a:r>
                      <a:r>
                        <a:rPr lang="es-CO" sz="1899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 Gestión del conocimiento</a:t>
                      </a:r>
                      <a:endParaRPr sz="1100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35.5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36.17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47.93</a:t>
                      </a: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99" b="1" u="none" strike="noStrike" cap="none">
                          <a:solidFill>
                            <a:srgbClr val="372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PROMEDIO GENERAL DE CIUDAD</a:t>
                      </a:r>
                      <a:endParaRPr sz="1100" b="1" u="none" strike="noStrike" cap="none">
                        <a:solidFill>
                          <a:srgbClr val="372A4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O" sz="2100" u="none" strike="noStrike" cap="none">
                          <a:solidFill>
                            <a:srgbClr val="000000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36.7</a:t>
                      </a:r>
                      <a:endParaRPr sz="1100" u="none" strike="noStrike" cap="none"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O" sz="2100" u="none" strike="noStrike" cap="none">
                          <a:solidFill>
                            <a:srgbClr val="000000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41.28</a:t>
                      </a:r>
                      <a:endParaRPr sz="1100" u="none" strike="noStrike" cap="none"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O" sz="2100" u="none" strike="noStrike" cap="none">
                          <a:solidFill>
                            <a:srgbClr val="000000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45.02</a:t>
                      </a:r>
                      <a:endParaRPr sz="1100" u="none" strike="noStrike" cap="none"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190500" marR="190500" marT="190500" marB="190500" anchor="ctr">
                    <a:lnL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99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9" name="Google Shape;719;p8"/>
          <p:cNvSpPr/>
          <p:nvPr/>
        </p:nvSpPr>
        <p:spPr>
          <a:xfrm>
            <a:off x="14999083" y="4999500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477192" h="239203" extrusionOk="0">
                <a:moveTo>
                  <a:pt x="0" y="0"/>
                </a:moveTo>
                <a:lnTo>
                  <a:pt x="477193" y="0"/>
                </a:lnTo>
                <a:lnTo>
                  <a:pt x="477193" y="239203"/>
                </a:lnTo>
                <a:lnTo>
                  <a:pt x="0" y="239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8"/>
          <p:cNvSpPr txBox="1"/>
          <p:nvPr/>
        </p:nvSpPr>
        <p:spPr>
          <a:xfrm>
            <a:off x="3244550" y="871983"/>
            <a:ext cx="117989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RESULTADOS DISTRITO CAPITAL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8"/>
          <p:cNvSpPr txBox="1"/>
          <p:nvPr/>
        </p:nvSpPr>
        <p:spPr>
          <a:xfrm>
            <a:off x="9372600" y="8520217"/>
            <a:ext cx="1185624" cy="25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39 entidades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8"/>
          <p:cNvSpPr txBox="1"/>
          <p:nvPr/>
        </p:nvSpPr>
        <p:spPr>
          <a:xfrm>
            <a:off x="11301176" y="8510999"/>
            <a:ext cx="2422320" cy="53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68 entidades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incluídas 20 alcaldías locales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"/>
          <p:cNvSpPr/>
          <p:nvPr/>
        </p:nvSpPr>
        <p:spPr>
          <a:xfrm rot="10800000" flipH="1">
            <a:off x="14999083" y="5913900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477192" h="239203" extrusionOk="0">
                <a:moveTo>
                  <a:pt x="0" y="239203"/>
                </a:moveTo>
                <a:lnTo>
                  <a:pt x="477193" y="239203"/>
                </a:lnTo>
                <a:lnTo>
                  <a:pt x="477193" y="0"/>
                </a:lnTo>
                <a:lnTo>
                  <a:pt x="0" y="0"/>
                </a:lnTo>
                <a:lnTo>
                  <a:pt x="0" y="23920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8"/>
          <p:cNvSpPr/>
          <p:nvPr/>
        </p:nvSpPr>
        <p:spPr>
          <a:xfrm rot="10800000" flipH="1">
            <a:off x="14999083" y="4019503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477192" h="239203" extrusionOk="0">
                <a:moveTo>
                  <a:pt x="0" y="239204"/>
                </a:moveTo>
                <a:lnTo>
                  <a:pt x="477193" y="239204"/>
                </a:lnTo>
                <a:lnTo>
                  <a:pt x="477193" y="0"/>
                </a:lnTo>
                <a:lnTo>
                  <a:pt x="0" y="0"/>
                </a:lnTo>
                <a:lnTo>
                  <a:pt x="0" y="23920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8"/>
          <p:cNvSpPr/>
          <p:nvPr/>
        </p:nvSpPr>
        <p:spPr>
          <a:xfrm rot="10800000" flipH="1">
            <a:off x="14999083" y="6884177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477192" h="239203" extrusionOk="0">
                <a:moveTo>
                  <a:pt x="0" y="239204"/>
                </a:moveTo>
                <a:lnTo>
                  <a:pt x="477193" y="239204"/>
                </a:lnTo>
                <a:lnTo>
                  <a:pt x="477193" y="0"/>
                </a:lnTo>
                <a:lnTo>
                  <a:pt x="0" y="0"/>
                </a:lnTo>
                <a:lnTo>
                  <a:pt x="0" y="23920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8"/>
          <p:cNvSpPr txBox="1"/>
          <p:nvPr/>
        </p:nvSpPr>
        <p:spPr>
          <a:xfrm>
            <a:off x="13685472" y="8510999"/>
            <a:ext cx="1692000" cy="54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entidades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8"/>
          <p:cNvSpPr/>
          <p:nvPr/>
        </p:nvSpPr>
        <p:spPr>
          <a:xfrm rot="10800000" flipH="1">
            <a:off x="15107083" y="7788290"/>
            <a:ext cx="288000" cy="180000"/>
          </a:xfrm>
          <a:custGeom>
            <a:avLst/>
            <a:gdLst/>
            <a:ahLst/>
            <a:cxnLst/>
            <a:rect l="l" t="t" r="r" b="b"/>
            <a:pathLst>
              <a:path w="477192" h="239203" extrusionOk="0">
                <a:moveTo>
                  <a:pt x="0" y="239204"/>
                </a:moveTo>
                <a:lnTo>
                  <a:pt x="477193" y="239204"/>
                </a:lnTo>
                <a:lnTo>
                  <a:pt x="477193" y="0"/>
                </a:lnTo>
                <a:lnTo>
                  <a:pt x="0" y="0"/>
                </a:lnTo>
                <a:lnTo>
                  <a:pt x="0" y="23920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8" name="Google Shape;728;p8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729" name="Google Shape;729;p8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0" name="Google Shape;730;p8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731" name="Google Shape;731;p8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5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5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"/>
          <p:cNvSpPr/>
          <p:nvPr/>
        </p:nvSpPr>
        <p:spPr>
          <a:xfrm>
            <a:off x="475516" y="967819"/>
            <a:ext cx="38100" cy="86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"/>
          <p:cNvSpPr txBox="1"/>
          <p:nvPr/>
        </p:nvSpPr>
        <p:spPr>
          <a:xfrm>
            <a:off x="3244550" y="463978"/>
            <a:ext cx="117990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SECRETARÍA DISTRITAL DE MOVILIDAD SDM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ÍNDICE DE INNOVACIÓN - 2019,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1" name="Google Shape;741;p9"/>
          <p:cNvGraphicFramePr/>
          <p:nvPr/>
        </p:nvGraphicFramePr>
        <p:xfrm>
          <a:off x="1295400" y="2749866"/>
          <a:ext cx="900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42" name="Google Shape;742;p9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743" name="Google Shape;743;p9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4" name="Google Shape;744;p9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745" name="Google Shape;745;p9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4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9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4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9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9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9" name="Google Shape;749;p9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50" name="Google Shape;750;p9"/>
          <p:cNvGraphicFramePr/>
          <p:nvPr/>
        </p:nvGraphicFramePr>
        <p:xfrm>
          <a:off x="11866480" y="55819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6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"/>
          <p:cNvSpPr/>
          <p:nvPr/>
        </p:nvSpPr>
        <p:spPr>
          <a:xfrm>
            <a:off x="475516" y="967819"/>
            <a:ext cx="38100" cy="86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6" name="Google Shape;756;p10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757" name="Google Shape;757;p10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8" name="Google Shape;758;p10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759" name="Google Shape;759;p10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0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1" name="Google Shape;761;p10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0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3" name="Google Shape;763;p10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10"/>
          <p:cNvSpPr txBox="1"/>
          <p:nvPr/>
        </p:nvSpPr>
        <p:spPr>
          <a:xfrm>
            <a:off x="3244550" y="463978"/>
            <a:ext cx="11799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INSITUTO DE DESARROLLO URBANO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ÍNDICE DE INNOVACIÓN - 2019,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5" name="Google Shape;765;p10"/>
          <p:cNvGraphicFramePr/>
          <p:nvPr/>
        </p:nvGraphicFramePr>
        <p:xfrm>
          <a:off x="11866480" y="55819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6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6" name="Google Shape;766;p10"/>
          <p:cNvGraphicFramePr/>
          <p:nvPr/>
        </p:nvGraphicFramePr>
        <p:xfrm>
          <a:off x="1295400" y="2749866"/>
          <a:ext cx="900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"/>
          <p:cNvSpPr/>
          <p:nvPr/>
        </p:nvSpPr>
        <p:spPr>
          <a:xfrm>
            <a:off x="475516" y="967819"/>
            <a:ext cx="38100" cy="86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2" name="Google Shape;772;p11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773" name="Google Shape;773;p11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4" name="Google Shape;774;p11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775" name="Google Shape;775;p11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11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1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11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1"/>
          <p:cNvSpPr txBox="1"/>
          <p:nvPr/>
        </p:nvSpPr>
        <p:spPr>
          <a:xfrm>
            <a:off x="3244550" y="463978"/>
            <a:ext cx="117989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EMPRESA DE TRANSPORTE DEL TERCER MILENIO TRANSMILENIO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ÍNDICE DE INNOVACIÓN - 2019,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1" name="Google Shape;781;p11"/>
          <p:cNvGraphicFramePr/>
          <p:nvPr/>
        </p:nvGraphicFramePr>
        <p:xfrm>
          <a:off x="11866480" y="55819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6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2" name="Google Shape;782;p11"/>
          <p:cNvGraphicFramePr/>
          <p:nvPr/>
        </p:nvGraphicFramePr>
        <p:xfrm>
          <a:off x="1295400" y="2749866"/>
          <a:ext cx="900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"/>
          <p:cNvSpPr/>
          <p:nvPr/>
        </p:nvSpPr>
        <p:spPr>
          <a:xfrm>
            <a:off x="475516" y="967819"/>
            <a:ext cx="38100" cy="86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8" name="Google Shape;788;p12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789" name="Google Shape;789;p12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0" name="Google Shape;790;p12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791" name="Google Shape;791;p12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2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12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2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5" name="Google Shape;795;p12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2"/>
          <p:cNvSpPr txBox="1"/>
          <p:nvPr/>
        </p:nvSpPr>
        <p:spPr>
          <a:xfrm>
            <a:off x="3244550" y="463978"/>
            <a:ext cx="117989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EMPRESA METRO DE BOGOTÁ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ÍNDICE DE INNOVACIÓN - 2019,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7" name="Google Shape;797;p12"/>
          <p:cNvGraphicFramePr/>
          <p:nvPr/>
        </p:nvGraphicFramePr>
        <p:xfrm>
          <a:off x="1291200" y="2781300"/>
          <a:ext cx="9000000" cy="526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98" name="Google Shape;798;p12"/>
          <p:cNvGraphicFramePr/>
          <p:nvPr/>
        </p:nvGraphicFramePr>
        <p:xfrm>
          <a:off x="11866480" y="55819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6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2"/>
          <p:cNvSpPr/>
          <p:nvPr/>
        </p:nvSpPr>
        <p:spPr>
          <a:xfrm>
            <a:off x="475516" y="967819"/>
            <a:ext cx="38100" cy="86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4" name="Google Shape;804;p22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805" name="Google Shape;805;p22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22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807" name="Google Shape;807;p22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22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2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22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2"/>
          <p:cNvSpPr txBox="1"/>
          <p:nvPr/>
        </p:nvSpPr>
        <p:spPr>
          <a:xfrm>
            <a:off x="3244550" y="463978"/>
            <a:ext cx="117989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UNIDAD ADMINISTRATIVA ESPECIAL DE MANTENIMIENTO VIAL UAERMV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ÍNDICE DE INNOVACIÓN - 2019,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13" name="Google Shape;813;p22"/>
          <p:cNvGraphicFramePr/>
          <p:nvPr/>
        </p:nvGraphicFramePr>
        <p:xfrm>
          <a:off x="1291200" y="2781300"/>
          <a:ext cx="9000000" cy="526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4" name="Google Shape;814;p22"/>
          <p:cNvGraphicFramePr/>
          <p:nvPr/>
        </p:nvGraphicFramePr>
        <p:xfrm>
          <a:off x="11866480" y="55819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6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Inter"/>
                        <a:buNone/>
                      </a:pP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2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37150" marR="137150" marT="137150" marB="137150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137150" marR="137150" marT="137150" marB="137150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13"/>
          <p:cNvGrpSpPr/>
          <p:nvPr/>
        </p:nvGrpSpPr>
        <p:grpSpPr>
          <a:xfrm>
            <a:off x="0" y="9563100"/>
            <a:ext cx="18288000" cy="720000"/>
            <a:chOff x="0" y="9258299"/>
            <a:chExt cx="18288000" cy="1028701"/>
          </a:xfrm>
        </p:grpSpPr>
        <p:sp>
          <p:nvSpPr>
            <p:cNvPr id="820" name="Google Shape;820;p13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1" name="Google Shape;821;p13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822" name="Google Shape;822;p13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13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3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" name="Google Shape;826;p13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3"/>
          <p:cNvSpPr txBox="1"/>
          <p:nvPr/>
        </p:nvSpPr>
        <p:spPr>
          <a:xfrm>
            <a:off x="3244550" y="463978"/>
            <a:ext cx="117989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COMPARATIVO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POSICIONES-PUNTAJES</a:t>
            </a:r>
            <a:endParaRPr sz="20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MEDICIONES 2019, 2021 y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3"/>
          <p:cNvSpPr txBox="1"/>
          <p:nvPr/>
        </p:nvSpPr>
        <p:spPr>
          <a:xfrm>
            <a:off x="4495799" y="2949392"/>
            <a:ext cx="1730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Posiciones</a:t>
            </a:r>
            <a:endParaRPr sz="24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829" name="Google Shape;829;p13"/>
          <p:cNvSpPr txBox="1"/>
          <p:nvPr/>
        </p:nvSpPr>
        <p:spPr>
          <a:xfrm>
            <a:off x="12872700" y="2949392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Puntajes</a:t>
            </a:r>
            <a:endParaRPr sz="2400" b="0" i="0" u="none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graphicFrame>
        <p:nvGraphicFramePr>
          <p:cNvPr id="830" name="Google Shape;830;p13"/>
          <p:cNvGraphicFramePr/>
          <p:nvPr/>
        </p:nvGraphicFramePr>
        <p:xfrm>
          <a:off x="-1" y="88773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{602C21F3-6348-4C5F-A43B-100B4B6ADDE3}</a:tableStyleId>
              </a:tblPr>
              <a:tblGrid>
                <a:gridCol w="109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0075" marR="90075" marT="90075" marB="900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0075" marR="90075" marT="90075" marB="90075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rPr lang="es-CO" sz="10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90075" marR="90075" marT="90075" marB="90075">
                    <a:solidFill>
                      <a:srgbClr val="840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rPr lang="es-CO" sz="10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Medición</a:t>
                      </a:r>
                      <a:b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s-CO" sz="14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90075" marR="90075" marT="90075" marB="90075">
                    <a:solidFill>
                      <a:srgbClr val="840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Participantes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39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68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69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Puntaje Distrito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36.7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41.28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strike="noStrike" cap="none">
                          <a:latin typeface="Inter"/>
                          <a:ea typeface="Inter"/>
                          <a:cs typeface="Inter"/>
                          <a:sym typeface="Inter"/>
                        </a:rPr>
                        <a:t>45.02</a:t>
                      </a:r>
                      <a:endParaRPr sz="1400" u="none" strike="noStrike" cap="none"/>
                    </a:p>
                  </a:txBody>
                  <a:tcPr marL="90075" marR="90075" marT="90075" marB="90075" anchor="ctr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31" name="Google Shape;831;p13"/>
          <p:cNvGraphicFramePr/>
          <p:nvPr/>
        </p:nvGraphicFramePr>
        <p:xfrm>
          <a:off x="10972800" y="3810601"/>
          <a:ext cx="54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32" name="Google Shape;832;p13"/>
          <p:cNvGraphicFramePr/>
          <p:nvPr/>
        </p:nvGraphicFramePr>
        <p:xfrm>
          <a:off x="2470075" y="3590550"/>
          <a:ext cx="6000300" cy="440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23"/>
          <p:cNvGrpSpPr/>
          <p:nvPr/>
        </p:nvGrpSpPr>
        <p:grpSpPr>
          <a:xfrm>
            <a:off x="1028700" y="1121130"/>
            <a:ext cx="16230600" cy="8044741"/>
            <a:chOff x="0" y="0"/>
            <a:chExt cx="21640800" cy="10726321"/>
          </a:xfrm>
        </p:grpSpPr>
        <p:sp>
          <p:nvSpPr>
            <p:cNvPr id="838" name="Google Shape;838;p23"/>
            <p:cNvSpPr/>
            <p:nvPr/>
          </p:nvSpPr>
          <p:spPr>
            <a:xfrm>
              <a:off x="640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640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640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640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9707677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9707677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9707677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9707677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640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640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640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9707677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9707677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9707677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650055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650055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650055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650055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1620182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1620182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1620182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620182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938920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938920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1938920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938920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650055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650055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650055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620182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620182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1620182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938920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938920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938920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325427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325427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325427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325427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295554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295554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295554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1295554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25427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325427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5427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295554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1295554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1295554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54506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54506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54506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54506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24633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1024633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1024633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1024633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54506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54506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54506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1024633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1024633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1024633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703921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703921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703921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703921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1674048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1674048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1674048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1674048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1992786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1992786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1992786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1992786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703921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703921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703921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1674048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1674048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674048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1992786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1992786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1992786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379293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379293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379293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379293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1349420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1349420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1349420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1349420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379293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379293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379293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1349420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1349420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1349420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10849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10849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10849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10849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1078619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1078619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1078619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1078619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10849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10849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10849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1078619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1078619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1078619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757907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757907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757907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757907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1728034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1728034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1728034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728034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2046772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2046772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2046772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2046772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757907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757907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757907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728034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1728034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1728034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2046772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2046772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2046772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4332791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4332791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4332791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4332791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403406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403406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403406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1403406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4332791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4332791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4332791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403406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403406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1403406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163389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163389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163389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163389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133516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1133516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1133516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1133516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163389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163389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163389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133516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133516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133516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812804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812804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812804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812804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1782931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1782931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1782931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1782931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210166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210166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210166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210166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812804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812804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812804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1782931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1782931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1782931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210166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210166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210166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488175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488175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488175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488175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1458302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1458302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1458302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1458302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488175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488175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488175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1458302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1458302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1458302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217255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217255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217255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217255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1187382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1187382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1187382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1187382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217255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217255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3"/>
            <p:cNvSpPr/>
            <p:nvPr/>
          </p:nvSpPr>
          <p:spPr>
            <a:xfrm>
              <a:off x="217255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1187382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1187382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1187382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866670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866670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866670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866670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1836797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1836797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1836797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1836797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2155535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2155535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2155535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2155535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866670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866670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866670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1836797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1836797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1836797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2155535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2155535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2155535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542041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542041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542041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542041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15121689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15121689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15121689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15121689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542041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542041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542041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15121689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15121689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15121689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271241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271241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271241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271241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1241368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1241368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1241368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1241368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271241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271241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271241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1241368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1241368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1241368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20656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920656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920656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920656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1890783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1890783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1890783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1890783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20656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20656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920656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1890783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1890783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1890783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596027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596027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596027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596027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1566155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1566155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1566155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1566155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596027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596027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596027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1566155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1566155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1566155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3"/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3"/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3"/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3"/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3"/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3"/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3"/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3"/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3"/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3"/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3"/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3"/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3"/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3"/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3"/>
            <p:cNvSpPr/>
            <p:nvPr/>
          </p:nvSpPr>
          <p:spPr>
            <a:xfrm>
              <a:off x="1674056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3"/>
            <p:cNvSpPr/>
            <p:nvPr/>
          </p:nvSpPr>
          <p:spPr>
            <a:xfrm>
              <a:off x="1674056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3"/>
            <p:cNvSpPr/>
            <p:nvPr/>
          </p:nvSpPr>
          <p:spPr>
            <a:xfrm>
              <a:off x="1674056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1674056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3"/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3"/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3"/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3"/>
            <p:cNvSpPr/>
            <p:nvPr/>
          </p:nvSpPr>
          <p:spPr>
            <a:xfrm>
              <a:off x="1674056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1674056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1674056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1727922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1727922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1727922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1727922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1727922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1727922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1727922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162018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162018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162018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162018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162018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162018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162018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2155543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155543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2155543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155543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155543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155543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155543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1512176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1512176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1512176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1512176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1512176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512176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512176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1890671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1890671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890671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1890671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1890671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890671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1890671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1727930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1727930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1727930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1727930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1727930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1727930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1727930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178179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178179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78179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178179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3"/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3"/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178179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178179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178179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1835782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1835782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1835782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1835782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1835782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1835782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1835782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1674056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1674056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1674056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1674056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1674056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1674056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1674056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15660507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3"/>
            <p:cNvSpPr/>
            <p:nvPr/>
          </p:nvSpPr>
          <p:spPr>
            <a:xfrm>
              <a:off x="15660507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3"/>
            <p:cNvSpPr/>
            <p:nvPr/>
          </p:nvSpPr>
          <p:spPr>
            <a:xfrm>
              <a:off x="15660507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3"/>
            <p:cNvSpPr/>
            <p:nvPr/>
          </p:nvSpPr>
          <p:spPr>
            <a:xfrm>
              <a:off x="15660507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3"/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3"/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3"/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3"/>
            <p:cNvSpPr/>
            <p:nvPr/>
          </p:nvSpPr>
          <p:spPr>
            <a:xfrm>
              <a:off x="15660507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3"/>
            <p:cNvSpPr/>
            <p:nvPr/>
          </p:nvSpPr>
          <p:spPr>
            <a:xfrm>
              <a:off x="15660507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3"/>
            <p:cNvSpPr/>
            <p:nvPr/>
          </p:nvSpPr>
          <p:spPr>
            <a:xfrm>
              <a:off x="15660507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3"/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3"/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1619542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1619542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3"/>
            <p:cNvSpPr/>
            <p:nvPr/>
          </p:nvSpPr>
          <p:spPr>
            <a:xfrm>
              <a:off x="1619542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3"/>
            <p:cNvSpPr/>
            <p:nvPr/>
          </p:nvSpPr>
          <p:spPr>
            <a:xfrm>
              <a:off x="1619542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3"/>
            <p:cNvSpPr/>
            <p:nvPr/>
          </p:nvSpPr>
          <p:spPr>
            <a:xfrm>
              <a:off x="1938280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3"/>
            <p:cNvSpPr/>
            <p:nvPr/>
          </p:nvSpPr>
          <p:spPr>
            <a:xfrm>
              <a:off x="1938280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3"/>
            <p:cNvSpPr/>
            <p:nvPr/>
          </p:nvSpPr>
          <p:spPr>
            <a:xfrm>
              <a:off x="1938280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3"/>
            <p:cNvSpPr/>
            <p:nvPr/>
          </p:nvSpPr>
          <p:spPr>
            <a:xfrm>
              <a:off x="1938280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3"/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3"/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3"/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1619542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1619542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1619542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1938280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1938280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23"/>
            <p:cNvSpPr/>
            <p:nvPr/>
          </p:nvSpPr>
          <p:spPr>
            <a:xfrm>
              <a:off x="1938280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23"/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3"/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23"/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23"/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23"/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23"/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23"/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9" name="Google Shape;1699;p23"/>
          <p:cNvGrpSpPr/>
          <p:nvPr/>
        </p:nvGrpSpPr>
        <p:grpSpPr>
          <a:xfrm>
            <a:off x="3371850" y="2884289"/>
            <a:ext cx="11677650" cy="4049911"/>
            <a:chOff x="0" y="-38100"/>
            <a:chExt cx="3075595" cy="1066643"/>
          </a:xfrm>
        </p:grpSpPr>
        <p:sp>
          <p:nvSpPr>
            <p:cNvPr id="1700" name="Google Shape;1700;p23"/>
            <p:cNvSpPr/>
            <p:nvPr/>
          </p:nvSpPr>
          <p:spPr>
            <a:xfrm>
              <a:off x="0" y="0"/>
              <a:ext cx="3075595" cy="1028543"/>
            </a:xfrm>
            <a:custGeom>
              <a:avLst/>
              <a:gdLst/>
              <a:ahLst/>
              <a:cxnLst/>
              <a:rect l="l" t="t" r="r" b="b"/>
              <a:pathLst>
                <a:path w="3075595" h="1028543" extrusionOk="0">
                  <a:moveTo>
                    <a:pt x="0" y="0"/>
                  </a:moveTo>
                  <a:lnTo>
                    <a:pt x="3075595" y="0"/>
                  </a:lnTo>
                  <a:lnTo>
                    <a:pt x="3075595" y="1028543"/>
                  </a:lnTo>
                  <a:lnTo>
                    <a:pt x="0" y="1028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23"/>
            <p:cNvSpPr txBox="1"/>
            <p:nvPr/>
          </p:nvSpPr>
          <p:spPr>
            <a:xfrm>
              <a:off x="0" y="-38100"/>
              <a:ext cx="3075595" cy="106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2" name="Google Shape;1702;p23"/>
          <p:cNvSpPr txBox="1"/>
          <p:nvPr/>
        </p:nvSpPr>
        <p:spPr>
          <a:xfrm>
            <a:off x="3238500" y="3394229"/>
            <a:ext cx="11811000" cy="20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004A98"/>
                </a:solidFill>
                <a:latin typeface="Inter Black"/>
                <a:ea typeface="Inter Black"/>
                <a:cs typeface="Inter Black"/>
                <a:sym typeface="Inter Black"/>
              </a:rPr>
              <a:t>Anexo.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6009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0" i="0" u="none" strike="noStrike" cap="none">
                <a:solidFill>
                  <a:srgbClr val="C6009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Informe de 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CO" sz="5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Índice de Innovación Pública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23"/>
          <p:cNvSpPr txBox="1"/>
          <p:nvPr/>
        </p:nvSpPr>
        <p:spPr>
          <a:xfrm>
            <a:off x="3861079" y="6110158"/>
            <a:ext cx="10565842" cy="43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sng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al documento</a:t>
            </a:r>
            <a:endParaRPr sz="2800" b="0" i="0" u="sng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1028701" y="685800"/>
            <a:ext cx="10794554" cy="88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724" b="1" i="0" u="none" strike="noStrike" cap="none">
                <a:solidFill>
                  <a:srgbClr val="004A98"/>
                </a:solidFill>
                <a:latin typeface="Inter Black"/>
                <a:ea typeface="Inter Black"/>
                <a:cs typeface="Inter Black"/>
                <a:sym typeface="Inter Black"/>
              </a:rPr>
              <a:t>Sobre nosotros</a:t>
            </a:r>
            <a:endParaRPr sz="5724" b="1" i="0" u="none" strike="noStrike" cap="none">
              <a:solidFill>
                <a:srgbClr val="004A98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04" name="Google Shape;104;p16"/>
          <p:cNvSpPr/>
          <p:nvPr/>
        </p:nvSpPr>
        <p:spPr>
          <a:xfrm rot="-5400000" flipH="1">
            <a:off x="8983766" y="3932137"/>
            <a:ext cx="11178972" cy="7429502"/>
          </a:xfrm>
          <a:custGeom>
            <a:avLst/>
            <a:gdLst/>
            <a:ahLst/>
            <a:cxnLst/>
            <a:rect l="l" t="t" r="r" b="b"/>
            <a:pathLst>
              <a:path w="4529209" h="3010095" extrusionOk="0">
                <a:moveTo>
                  <a:pt x="4529208" y="0"/>
                </a:moveTo>
                <a:lnTo>
                  <a:pt x="0" y="0"/>
                </a:lnTo>
                <a:lnTo>
                  <a:pt x="0" y="3010095"/>
                </a:lnTo>
                <a:lnTo>
                  <a:pt x="4529208" y="3010095"/>
                </a:lnTo>
                <a:lnTo>
                  <a:pt x="4529208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549016" y="7242602"/>
            <a:ext cx="49034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i="0" u="none" strike="noStrike" cap="none">
                <a:solidFill>
                  <a:srgbClr val="2E3743"/>
                </a:solidFill>
                <a:latin typeface="Roboto Slab"/>
                <a:ea typeface="Roboto Slab"/>
                <a:cs typeface="Roboto Slab"/>
                <a:sym typeface="Roboto Slab"/>
              </a:rPr>
              <a:t>Miguel Andrés Ramírez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0" u="none" strike="noStrike" cap="none">
                <a:solidFill>
                  <a:srgbClr val="2E3743"/>
                </a:solidFill>
                <a:latin typeface="Roboto Slab"/>
                <a:ea typeface="Roboto Slab"/>
                <a:cs typeface="Roboto Slab"/>
                <a:sym typeface="Roboto Slab"/>
              </a:rPr>
              <a:t>Maramirez@veeduriadistrital.gov.co</a:t>
            </a:r>
            <a:endParaRPr sz="2100" b="0" i="0" u="none" strike="noStrike" cap="none">
              <a:solidFill>
                <a:srgbClr val="2E37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6" name="Google Shape;106;p16" descr="A person with glasses and a beard standing with his arms crosse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250" r="27083"/>
          <a:stretch/>
        </p:blipFill>
        <p:spPr>
          <a:xfrm>
            <a:off x="4206240" y="3101340"/>
            <a:ext cx="3657600" cy="365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9835517" y="7242602"/>
            <a:ext cx="4343402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i="0" u="none" strike="noStrike" cap="none">
                <a:solidFill>
                  <a:srgbClr val="2E3743"/>
                </a:solidFill>
                <a:latin typeface="Roboto Slab"/>
                <a:ea typeface="Roboto Slab"/>
                <a:cs typeface="Roboto Slab"/>
                <a:sym typeface="Roboto Slab"/>
              </a:rPr>
              <a:t>Juan José Martínez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0" i="0" u="none" strike="noStrike" cap="none">
                <a:solidFill>
                  <a:srgbClr val="2E3743"/>
                </a:solidFill>
                <a:latin typeface="Roboto Slab"/>
                <a:ea typeface="Roboto Slab"/>
                <a:cs typeface="Roboto Slab"/>
                <a:sym typeface="Roboto Slab"/>
              </a:rPr>
              <a:t>Jmartinez@veeduriadistrital.gov.co</a:t>
            </a:r>
            <a:endParaRPr sz="2100" b="0" i="0" u="none" strike="noStrike" cap="none">
              <a:solidFill>
                <a:srgbClr val="2E37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702" y="3101339"/>
            <a:ext cx="3657599" cy="36575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8" name="Google Shape;1708;p24"/>
          <p:cNvGrpSpPr/>
          <p:nvPr/>
        </p:nvGrpSpPr>
        <p:grpSpPr>
          <a:xfrm>
            <a:off x="1028700" y="1121130"/>
            <a:ext cx="16230600" cy="8044741"/>
            <a:chOff x="0" y="0"/>
            <a:chExt cx="21640800" cy="10726321"/>
          </a:xfrm>
        </p:grpSpPr>
        <p:sp>
          <p:nvSpPr>
            <p:cNvPr id="1709" name="Google Shape;1709;p24"/>
            <p:cNvSpPr/>
            <p:nvPr/>
          </p:nvSpPr>
          <p:spPr>
            <a:xfrm>
              <a:off x="640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640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640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640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9707677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9707677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9707677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9707677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640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640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640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9707677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9707677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9707677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650055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650055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650055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650055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1620182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1620182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620182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620182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1938920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938920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1938920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938920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650055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650055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650055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1620182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1620182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1620182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1938920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1938920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1938920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325427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325427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325427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325427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1295554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1295554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1295554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1295554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325427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325427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325427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1295554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1295554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1295554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54506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54506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54506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54506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1024633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1024633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1024633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1024633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4506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54506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4506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1024633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1024633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1024633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703921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703921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703921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703921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1674048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1674048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1674048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1674048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1992786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1992786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1992786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1992786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703921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703921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703921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1674048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1674048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1674048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1992786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1992786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1992786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379293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379293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379293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379293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1349420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1349420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1349420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1349420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379293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379293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379293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1349420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1349420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1349420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10849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10849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10849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10849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1078619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1078619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1078619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1078619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10849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10849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10849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1078619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1078619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1078619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757907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757907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757907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757907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1728034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1728034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1728034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1728034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2046772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2046772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2046772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2046772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757907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757907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757907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1728034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1728034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1728034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2046772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2046772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2046772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4332791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4332791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4332791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4332791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1403406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1403406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1403406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1403406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4332791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4332791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4332791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1403406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1403406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1403406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163389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163389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163389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163389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1133516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1133516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1133516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1133516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163389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163389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163389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1133516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1133516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1133516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812804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812804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812804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812804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1782931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1782931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1782931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1782931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210166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210166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210166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210166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812804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812804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812804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1782931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1782931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1782931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210166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210166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210166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488175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488175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488175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488175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1458302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1458302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1458302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1458302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488175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488175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488175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1458302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1458302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1458302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217255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217255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217255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217255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1187382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1187382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1187382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1187382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217255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217255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217255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1187382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1187382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1187382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866670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866670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866670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866670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1836797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1836797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1836797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1836797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2155535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2155535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2155535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2155535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866670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866670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866670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1836797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1836797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1836797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2155535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2155535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2155535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542041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542041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542041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542041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15121689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5121689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5121689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15121689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542041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542041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542041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15121689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15121689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5121689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271241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271241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271241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271241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1241368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1241368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1241368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1241368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271241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271241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271241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1241368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1241368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1241368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920656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920656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920656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920656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1890783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1890783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1890783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1890783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920656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920656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920656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1890783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1890783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1890783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596027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596027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596027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596027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1566155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1566155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1566155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1566155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596027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596027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596027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1566155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1566155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1566155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1674056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1674056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1674056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1674056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1674056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1674056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1674056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1727922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1727922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1727922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1727922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1727922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1727922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1727922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24"/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24"/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24"/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24"/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24"/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24"/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24"/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24"/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24"/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24"/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24"/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24"/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24"/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24"/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4"/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24"/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4"/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4"/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4"/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4"/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4"/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4"/>
            <p:cNvSpPr/>
            <p:nvPr/>
          </p:nvSpPr>
          <p:spPr>
            <a:xfrm>
              <a:off x="162018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4"/>
            <p:cNvSpPr/>
            <p:nvPr/>
          </p:nvSpPr>
          <p:spPr>
            <a:xfrm>
              <a:off x="162018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4"/>
            <p:cNvSpPr/>
            <p:nvPr/>
          </p:nvSpPr>
          <p:spPr>
            <a:xfrm>
              <a:off x="162018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4"/>
            <p:cNvSpPr/>
            <p:nvPr/>
          </p:nvSpPr>
          <p:spPr>
            <a:xfrm>
              <a:off x="162018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4"/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4"/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4"/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4"/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4"/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4"/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4"/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4"/>
            <p:cNvSpPr/>
            <p:nvPr/>
          </p:nvSpPr>
          <p:spPr>
            <a:xfrm>
              <a:off x="162018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4"/>
            <p:cNvSpPr/>
            <p:nvPr/>
          </p:nvSpPr>
          <p:spPr>
            <a:xfrm>
              <a:off x="162018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4"/>
            <p:cNvSpPr/>
            <p:nvPr/>
          </p:nvSpPr>
          <p:spPr>
            <a:xfrm>
              <a:off x="162018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4"/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4"/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4"/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4"/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4"/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4"/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4"/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4"/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4"/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4"/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4"/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4"/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4"/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4"/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4"/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4"/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4"/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4"/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4"/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4"/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4"/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4"/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4"/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4"/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4"/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4"/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4"/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4"/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4"/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4"/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4"/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4"/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4"/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4"/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4"/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4"/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4"/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4"/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4"/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4"/>
            <p:cNvSpPr/>
            <p:nvPr/>
          </p:nvSpPr>
          <p:spPr>
            <a:xfrm>
              <a:off x="2155543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4"/>
            <p:cNvSpPr/>
            <p:nvPr/>
          </p:nvSpPr>
          <p:spPr>
            <a:xfrm>
              <a:off x="2155543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4"/>
            <p:cNvSpPr/>
            <p:nvPr/>
          </p:nvSpPr>
          <p:spPr>
            <a:xfrm>
              <a:off x="2155543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4"/>
            <p:cNvSpPr/>
            <p:nvPr/>
          </p:nvSpPr>
          <p:spPr>
            <a:xfrm>
              <a:off x="2155543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4"/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4"/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4"/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4"/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4"/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4"/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4"/>
            <p:cNvSpPr/>
            <p:nvPr/>
          </p:nvSpPr>
          <p:spPr>
            <a:xfrm>
              <a:off x="2155543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4"/>
            <p:cNvSpPr/>
            <p:nvPr/>
          </p:nvSpPr>
          <p:spPr>
            <a:xfrm>
              <a:off x="2155543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4"/>
            <p:cNvSpPr/>
            <p:nvPr/>
          </p:nvSpPr>
          <p:spPr>
            <a:xfrm>
              <a:off x="2155543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4"/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4"/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4"/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24"/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24"/>
            <p:cNvSpPr/>
            <p:nvPr/>
          </p:nvSpPr>
          <p:spPr>
            <a:xfrm>
              <a:off x="1512176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24"/>
            <p:cNvSpPr/>
            <p:nvPr/>
          </p:nvSpPr>
          <p:spPr>
            <a:xfrm>
              <a:off x="1512176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24"/>
            <p:cNvSpPr/>
            <p:nvPr/>
          </p:nvSpPr>
          <p:spPr>
            <a:xfrm>
              <a:off x="1512176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24"/>
            <p:cNvSpPr/>
            <p:nvPr/>
          </p:nvSpPr>
          <p:spPr>
            <a:xfrm>
              <a:off x="1512176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24"/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24"/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24"/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24"/>
            <p:cNvSpPr/>
            <p:nvPr/>
          </p:nvSpPr>
          <p:spPr>
            <a:xfrm>
              <a:off x="1512176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24"/>
            <p:cNvSpPr/>
            <p:nvPr/>
          </p:nvSpPr>
          <p:spPr>
            <a:xfrm>
              <a:off x="1512176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24"/>
            <p:cNvSpPr/>
            <p:nvPr/>
          </p:nvSpPr>
          <p:spPr>
            <a:xfrm>
              <a:off x="1512176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24"/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24"/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24"/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24"/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24"/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24"/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24"/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24"/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24"/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24"/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24"/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24"/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24"/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24"/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24"/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24"/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4"/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24"/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24"/>
            <p:cNvSpPr/>
            <p:nvPr/>
          </p:nvSpPr>
          <p:spPr>
            <a:xfrm>
              <a:off x="1890671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24"/>
            <p:cNvSpPr/>
            <p:nvPr/>
          </p:nvSpPr>
          <p:spPr>
            <a:xfrm>
              <a:off x="1890671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24"/>
            <p:cNvSpPr/>
            <p:nvPr/>
          </p:nvSpPr>
          <p:spPr>
            <a:xfrm>
              <a:off x="1890671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24"/>
            <p:cNvSpPr/>
            <p:nvPr/>
          </p:nvSpPr>
          <p:spPr>
            <a:xfrm>
              <a:off x="1890671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24"/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24"/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4"/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4"/>
            <p:cNvSpPr/>
            <p:nvPr/>
          </p:nvSpPr>
          <p:spPr>
            <a:xfrm>
              <a:off x="1890671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24"/>
            <p:cNvSpPr/>
            <p:nvPr/>
          </p:nvSpPr>
          <p:spPr>
            <a:xfrm>
              <a:off x="1890671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24"/>
            <p:cNvSpPr/>
            <p:nvPr/>
          </p:nvSpPr>
          <p:spPr>
            <a:xfrm>
              <a:off x="1890671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24"/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24"/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24"/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24"/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24"/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24"/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24"/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24"/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24"/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24"/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24"/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24"/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24"/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24"/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24"/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24"/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24"/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24"/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24"/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24"/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24"/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24"/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24"/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24"/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1727930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1727930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1727930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1727930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1727930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1727930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1727930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4"/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4"/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4"/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4"/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4"/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4"/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24"/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4"/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24"/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24"/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24"/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4"/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4"/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4"/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4"/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4"/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4"/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24"/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178179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24"/>
            <p:cNvSpPr/>
            <p:nvPr/>
          </p:nvSpPr>
          <p:spPr>
            <a:xfrm>
              <a:off x="178179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24"/>
            <p:cNvSpPr/>
            <p:nvPr/>
          </p:nvSpPr>
          <p:spPr>
            <a:xfrm>
              <a:off x="178179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178179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24"/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24"/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24"/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24"/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178179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24"/>
            <p:cNvSpPr/>
            <p:nvPr/>
          </p:nvSpPr>
          <p:spPr>
            <a:xfrm>
              <a:off x="178179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24"/>
            <p:cNvSpPr/>
            <p:nvPr/>
          </p:nvSpPr>
          <p:spPr>
            <a:xfrm>
              <a:off x="178179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24"/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24"/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24"/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24"/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24"/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24"/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24"/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4"/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24"/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24"/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24"/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24"/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24"/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24"/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24"/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24"/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24"/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24"/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24"/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24"/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24"/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24"/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24"/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24"/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24"/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24"/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24"/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24"/>
            <p:cNvSpPr/>
            <p:nvPr/>
          </p:nvSpPr>
          <p:spPr>
            <a:xfrm>
              <a:off x="1835782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24"/>
            <p:cNvSpPr/>
            <p:nvPr/>
          </p:nvSpPr>
          <p:spPr>
            <a:xfrm>
              <a:off x="1835782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1835782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1835782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24"/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24"/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1835782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1835782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4"/>
            <p:cNvSpPr/>
            <p:nvPr/>
          </p:nvSpPr>
          <p:spPr>
            <a:xfrm>
              <a:off x="1835782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24"/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24"/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24"/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24"/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24"/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24"/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24"/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24"/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24"/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24"/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24"/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24"/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24"/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24"/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24"/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24"/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24"/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24"/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24"/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24"/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24"/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24"/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24"/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24"/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24"/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24"/>
            <p:cNvSpPr/>
            <p:nvPr/>
          </p:nvSpPr>
          <p:spPr>
            <a:xfrm>
              <a:off x="1674056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24"/>
            <p:cNvSpPr/>
            <p:nvPr/>
          </p:nvSpPr>
          <p:spPr>
            <a:xfrm>
              <a:off x="1674056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24"/>
            <p:cNvSpPr/>
            <p:nvPr/>
          </p:nvSpPr>
          <p:spPr>
            <a:xfrm>
              <a:off x="1674056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24"/>
            <p:cNvSpPr/>
            <p:nvPr/>
          </p:nvSpPr>
          <p:spPr>
            <a:xfrm>
              <a:off x="1674056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24"/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24"/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4"/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4"/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4"/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4"/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4"/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4"/>
            <p:cNvSpPr/>
            <p:nvPr/>
          </p:nvSpPr>
          <p:spPr>
            <a:xfrm>
              <a:off x="1674056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4"/>
            <p:cNvSpPr/>
            <p:nvPr/>
          </p:nvSpPr>
          <p:spPr>
            <a:xfrm>
              <a:off x="1674056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24"/>
            <p:cNvSpPr/>
            <p:nvPr/>
          </p:nvSpPr>
          <p:spPr>
            <a:xfrm>
              <a:off x="1674056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24"/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4"/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4"/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4"/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24"/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24"/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24"/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4"/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4"/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4"/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4"/>
            <p:cNvSpPr/>
            <p:nvPr/>
          </p:nvSpPr>
          <p:spPr>
            <a:xfrm>
              <a:off x="15660507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4"/>
            <p:cNvSpPr/>
            <p:nvPr/>
          </p:nvSpPr>
          <p:spPr>
            <a:xfrm>
              <a:off x="15660507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4"/>
            <p:cNvSpPr/>
            <p:nvPr/>
          </p:nvSpPr>
          <p:spPr>
            <a:xfrm>
              <a:off x="15660507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4"/>
            <p:cNvSpPr/>
            <p:nvPr/>
          </p:nvSpPr>
          <p:spPr>
            <a:xfrm>
              <a:off x="15660507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4"/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15660507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15660507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15660507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24"/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24"/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1619542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1619542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1619542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1619542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1938280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1938280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1938280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938280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1619542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1619542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1619542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1938280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1938280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1938280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1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0" name="Google Shape;2570;p24"/>
          <p:cNvGrpSpPr/>
          <p:nvPr/>
        </p:nvGrpSpPr>
        <p:grpSpPr>
          <a:xfrm>
            <a:off x="3371850" y="2884289"/>
            <a:ext cx="11677650" cy="4049911"/>
            <a:chOff x="0" y="-38100"/>
            <a:chExt cx="3075595" cy="1066643"/>
          </a:xfrm>
        </p:grpSpPr>
        <p:sp>
          <p:nvSpPr>
            <p:cNvPr id="2571" name="Google Shape;2571;p24"/>
            <p:cNvSpPr/>
            <p:nvPr/>
          </p:nvSpPr>
          <p:spPr>
            <a:xfrm>
              <a:off x="0" y="0"/>
              <a:ext cx="3075595" cy="1028543"/>
            </a:xfrm>
            <a:custGeom>
              <a:avLst/>
              <a:gdLst/>
              <a:ahLst/>
              <a:cxnLst/>
              <a:rect l="l" t="t" r="r" b="b"/>
              <a:pathLst>
                <a:path w="3075595" h="1028543" extrusionOk="0">
                  <a:moveTo>
                    <a:pt x="0" y="0"/>
                  </a:moveTo>
                  <a:lnTo>
                    <a:pt x="3075595" y="0"/>
                  </a:lnTo>
                  <a:lnTo>
                    <a:pt x="3075595" y="1028543"/>
                  </a:lnTo>
                  <a:lnTo>
                    <a:pt x="0" y="1028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4"/>
            <p:cNvSpPr txBox="1"/>
            <p:nvPr/>
          </p:nvSpPr>
          <p:spPr>
            <a:xfrm>
              <a:off x="0" y="-38100"/>
              <a:ext cx="3075595" cy="106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3" name="Google Shape;2573;p24"/>
          <p:cNvSpPr txBox="1"/>
          <p:nvPr/>
        </p:nvSpPr>
        <p:spPr>
          <a:xfrm>
            <a:off x="3238500" y="3394229"/>
            <a:ext cx="11811000" cy="149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004A98"/>
                </a:solidFill>
                <a:latin typeface="Inter Black"/>
                <a:ea typeface="Inter Black"/>
                <a:cs typeface="Inter Black"/>
                <a:sym typeface="Inter Black"/>
              </a:rPr>
              <a:t>Anexo.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6009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CO" sz="50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Tour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24"/>
          <p:cNvSpPr txBox="1"/>
          <p:nvPr/>
        </p:nvSpPr>
        <p:spPr>
          <a:xfrm>
            <a:off x="3861079" y="6110158"/>
            <a:ext cx="10565842" cy="43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sng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al Tour</a:t>
            </a:r>
            <a:endParaRPr sz="2800" b="0" i="0" u="sng" strike="noStrike" cap="none">
              <a:solidFill>
                <a:srgbClr val="C60097"/>
              </a:solidFill>
              <a:latin typeface="Inter Black"/>
              <a:ea typeface="Inter Black"/>
              <a:cs typeface="Inter Black"/>
              <a:sym typeface="Inter Black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25"/>
          <p:cNvSpPr/>
          <p:nvPr/>
        </p:nvSpPr>
        <p:spPr>
          <a:xfrm>
            <a:off x="2132840" y="2777478"/>
            <a:ext cx="6298147" cy="2099382"/>
          </a:xfrm>
          <a:custGeom>
            <a:avLst/>
            <a:gdLst/>
            <a:ahLst/>
            <a:cxnLst/>
            <a:rect l="l" t="t" r="r" b="b"/>
            <a:pathLst>
              <a:path w="6298147" h="2099382" extrusionOk="0">
                <a:moveTo>
                  <a:pt x="0" y="0"/>
                </a:moveTo>
                <a:lnTo>
                  <a:pt x="6298147" y="0"/>
                </a:lnTo>
                <a:lnTo>
                  <a:pt x="6298147" y="2099382"/>
                </a:lnTo>
                <a:lnTo>
                  <a:pt x="0" y="2099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0" name="Google Shape;2580;p25"/>
          <p:cNvSpPr/>
          <p:nvPr/>
        </p:nvSpPr>
        <p:spPr>
          <a:xfrm>
            <a:off x="9130013" y="2510839"/>
            <a:ext cx="7011160" cy="2632661"/>
          </a:xfrm>
          <a:custGeom>
            <a:avLst/>
            <a:gdLst/>
            <a:ahLst/>
            <a:cxnLst/>
            <a:rect l="l" t="t" r="r" b="b"/>
            <a:pathLst>
              <a:path w="7011160" h="2632661" extrusionOk="0">
                <a:moveTo>
                  <a:pt x="0" y="0"/>
                </a:moveTo>
                <a:lnTo>
                  <a:pt x="7011161" y="0"/>
                </a:lnTo>
                <a:lnTo>
                  <a:pt x="7011161" y="2632661"/>
                </a:lnTo>
                <a:lnTo>
                  <a:pt x="0" y="2632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1" name="Google Shape;2581;p25"/>
          <p:cNvSpPr/>
          <p:nvPr/>
        </p:nvSpPr>
        <p:spPr>
          <a:xfrm>
            <a:off x="4217495" y="8830628"/>
            <a:ext cx="10272111" cy="521631"/>
          </a:xfrm>
          <a:custGeom>
            <a:avLst/>
            <a:gdLst/>
            <a:ahLst/>
            <a:cxnLst/>
            <a:rect l="l" t="t" r="r" b="b"/>
            <a:pathLst>
              <a:path w="10272111" h="521631" extrusionOk="0">
                <a:moveTo>
                  <a:pt x="0" y="0"/>
                </a:moveTo>
                <a:lnTo>
                  <a:pt x="10272110" y="0"/>
                </a:lnTo>
                <a:lnTo>
                  <a:pt x="10272110" y="521631"/>
                </a:lnTo>
                <a:lnTo>
                  <a:pt x="0" y="521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2" name="Google Shape;2582;p25"/>
          <p:cNvSpPr txBox="1"/>
          <p:nvPr/>
        </p:nvSpPr>
        <p:spPr>
          <a:xfrm>
            <a:off x="6477001" y="7134225"/>
            <a:ext cx="5334000" cy="49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0" i="0" u="none" strike="noStrike" cap="none">
                <a:solidFill>
                  <a:srgbClr val="54545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veeduriadistrital.gov.co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25"/>
          <p:cNvSpPr txBox="1"/>
          <p:nvPr/>
        </p:nvSpPr>
        <p:spPr>
          <a:xfrm>
            <a:off x="5162252" y="7734300"/>
            <a:ext cx="7963495" cy="41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4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O" sz="2200" b="0" i="0" u="none" strike="noStrike" cap="none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Cra. 7 #26-20 – Edificio Tequendama, piso 34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25"/>
          <p:cNvSpPr/>
          <p:nvPr/>
        </p:nvSpPr>
        <p:spPr>
          <a:xfrm>
            <a:off x="0" y="-24543"/>
            <a:ext cx="1068268" cy="977043"/>
          </a:xfrm>
          <a:prstGeom prst="rect">
            <a:avLst/>
          </a:prstGeom>
          <a:solidFill>
            <a:srgbClr val="C60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"/>
          <p:cNvGrpSpPr/>
          <p:nvPr/>
        </p:nvGrpSpPr>
        <p:grpSpPr>
          <a:xfrm>
            <a:off x="1028700" y="5762716"/>
            <a:ext cx="4942307" cy="2826219"/>
            <a:chOff x="0" y="0"/>
            <a:chExt cx="6589744" cy="3768291"/>
          </a:xfrm>
        </p:grpSpPr>
        <p:sp>
          <p:nvSpPr>
            <p:cNvPr id="114" name="Google Shape;114;p2"/>
            <p:cNvSpPr/>
            <p:nvPr/>
          </p:nvSpPr>
          <p:spPr>
            <a:xfrm rot="-5400000">
              <a:off x="4299375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5400000">
              <a:off x="0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5400000">
              <a:off x="6478266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5400000">
              <a:off x="2178891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5400000">
              <a:off x="5022703" y="365681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5400000">
              <a:off x="723328" y="365681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5400000">
              <a:off x="2902220" y="365681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5400000">
              <a:off x="5747433" y="292984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5400000">
              <a:off x="1448058" y="292984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5400000">
              <a:off x="3626949" y="292984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5400000">
              <a:off x="4299375" y="219061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5400000">
              <a:off x="0" y="219061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5400000">
              <a:off x="6478266" y="219061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5400000">
              <a:off x="2178891" y="219061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5400000">
              <a:off x="5022703" y="1465256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5400000">
              <a:off x="723328" y="1465256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5400000">
              <a:off x="2902220" y="1465256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5400000">
              <a:off x="5747433" y="73828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5400000">
              <a:off x="1448058" y="73828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5400000">
              <a:off x="3626949" y="738284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5400000">
              <a:off x="4299375" y="3656709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5400000">
              <a:off x="0" y="3656709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5400000">
              <a:off x="6478266" y="3656709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5400000">
              <a:off x="2178891" y="3656709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5400000">
              <a:off x="5022703" y="293135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5400000">
              <a:off x="723328" y="293135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5400000">
              <a:off x="2902220" y="2931353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5400000">
              <a:off x="5747433" y="220438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5400000">
              <a:off x="1448058" y="220438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3626949" y="2204382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5400000">
              <a:off x="5747433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5400000">
              <a:off x="1448058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5400000">
              <a:off x="3626949" y="862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5400000">
              <a:off x="4299375" y="1465150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5400000">
              <a:off x="0" y="1465150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5400000">
              <a:off x="6478266" y="1465150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5400000">
              <a:off x="2178891" y="1465150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5400000">
              <a:off x="5022703" y="73979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5400000">
              <a:off x="723328" y="73979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5400000">
              <a:off x="2902220" y="739795"/>
              <a:ext cx="111477" cy="111477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5400000">
              <a:off x="4290750" y="2922623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5400000">
              <a:off x="-8625" y="2922623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5400000">
              <a:off x="6469641" y="2922623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5400000">
              <a:off x="2170267" y="2922623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5400000">
              <a:off x="5014078" y="2197267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5400000">
              <a:off x="714704" y="2197267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5400000">
              <a:off x="2893595" y="2197267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5400000">
              <a:off x="5738808" y="1470296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5400000">
              <a:off x="1439433" y="1470296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5400000">
              <a:off x="3618325" y="1470296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5400000">
              <a:off x="5738808" y="364808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5400000">
              <a:off x="1439433" y="364808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5400000">
              <a:off x="3618325" y="364808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5400000">
              <a:off x="4290750" y="73106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5400000">
              <a:off x="-8625" y="73106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5400000">
              <a:off x="6469641" y="73106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5400000">
              <a:off x="2170267" y="731064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5400000">
              <a:off x="5014078" y="8625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5400000">
              <a:off x="714704" y="8625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2893595" y="8625"/>
              <a:ext cx="128726" cy="11147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"/>
          <p:cNvSpPr/>
          <p:nvPr/>
        </p:nvSpPr>
        <p:spPr>
          <a:xfrm>
            <a:off x="7186851" y="987866"/>
            <a:ext cx="10072449" cy="3782163"/>
          </a:xfrm>
          <a:custGeom>
            <a:avLst/>
            <a:gdLst/>
            <a:ahLst/>
            <a:cxnLst/>
            <a:rect l="l" t="t" r="r" b="b"/>
            <a:pathLst>
              <a:path w="10072449" h="3782163" extrusionOk="0">
                <a:moveTo>
                  <a:pt x="0" y="0"/>
                </a:moveTo>
                <a:lnTo>
                  <a:pt x="10072449" y="0"/>
                </a:lnTo>
                <a:lnTo>
                  <a:pt x="10072449" y="3782162"/>
                </a:lnTo>
                <a:lnTo>
                  <a:pt x="0" y="3782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7868363" y="6088747"/>
            <a:ext cx="8737941" cy="59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es-CO" sz="3111" b="0" i="0" u="none" strike="noStrike" cap="none">
                <a:solidFill>
                  <a:srgbClr val="6D19D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¿Qué hace?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7868363" y="6610985"/>
            <a:ext cx="9666102" cy="273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Busca aportar 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ideas innovadoras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metodologías, instrumentos y buenas prácticas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para que servidores públicos y ciudadanos coLABoren en la generación de valor público.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Apunta a incidir positivamente en el ejercicio de la gestión pública desde la 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medición de capacidades de innovación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; </a:t>
            </a:r>
            <a:r>
              <a:rPr lang="es-CO" sz="1800" b="0" i="0" u="none" strike="noStrike" cap="none">
                <a:solidFill>
                  <a:srgbClr val="6D19D1"/>
                </a:solidFill>
                <a:latin typeface="Inter"/>
                <a:ea typeface="Inter"/>
                <a:cs typeface="Inter"/>
                <a:sym typeface="Inter"/>
              </a:rPr>
              <a:t>formación en innovación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 servidores, colaboradores y ciudadanía; 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cocreación e identificación de retos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con entidades del Distrito, y </a:t>
            </a:r>
            <a:r>
              <a:rPr lang="es-CO" sz="1800" b="0" i="0" u="none" strike="noStrike" cap="none">
                <a:solidFill>
                  <a:srgbClr val="6D19D1"/>
                </a:solidFill>
                <a:latin typeface="Inter"/>
                <a:ea typeface="Inter"/>
                <a:cs typeface="Inter"/>
                <a:sym typeface="Inter"/>
              </a:rPr>
              <a:t>evaluación de políticas públicas</a:t>
            </a: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en el marco de la innovación.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7868363" y="4613218"/>
            <a:ext cx="8737941" cy="59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es-CO" sz="3111" b="0" i="0" u="none" strike="noStrike" cap="none">
                <a:solidFill>
                  <a:srgbClr val="6D19D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¿Qué 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7868363" y="5186206"/>
            <a:ext cx="8868022" cy="31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 el laboratorio de innovación para la gestión pública de la Veeduría Distrital.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028700" y="1051807"/>
            <a:ext cx="4942307" cy="4091693"/>
          </a:xfrm>
          <a:prstGeom prst="roundRect">
            <a:avLst>
              <a:gd name="adj" fmla="val 2141"/>
            </a:avLst>
          </a:prstGeom>
          <a:blipFill rotWithShape="1">
            <a:blip r:embed="rId4">
              <a:alphaModFix amt="94000"/>
            </a:blip>
            <a:stretch>
              <a:fillRect t="-14822" r="-55272" b="-102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2"/>
          <p:cNvGrpSpPr/>
          <p:nvPr/>
        </p:nvGrpSpPr>
        <p:grpSpPr>
          <a:xfrm>
            <a:off x="0" y="9567000"/>
            <a:ext cx="18288000" cy="720000"/>
            <a:chOff x="0" y="9258299"/>
            <a:chExt cx="18288000" cy="1028701"/>
          </a:xfrm>
        </p:grpSpPr>
        <p:sp>
          <p:nvSpPr>
            <p:cNvPr id="181" name="Google Shape;181;p2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p2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5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5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/>
        </p:nvSpPr>
        <p:spPr>
          <a:xfrm>
            <a:off x="1028701" y="914401"/>
            <a:ext cx="10794554" cy="352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724" b="1" i="0" u="none" strike="noStrike" cap="none">
                <a:solidFill>
                  <a:srgbClr val="004A98"/>
                </a:solidFill>
                <a:latin typeface="Inter Black"/>
                <a:ea typeface="Inter Black"/>
                <a:cs typeface="Inter Black"/>
                <a:sym typeface="Inter Black"/>
              </a:rPr>
              <a:t>“A new idea turns into an innovation only if it is widely adopted and proves its usefulness in practice.”</a:t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 rot="-5400000" flipH="1">
            <a:off x="8983766" y="3932137"/>
            <a:ext cx="11178972" cy="7429502"/>
          </a:xfrm>
          <a:custGeom>
            <a:avLst/>
            <a:gdLst/>
            <a:ahLst/>
            <a:cxnLst/>
            <a:rect l="l" t="t" r="r" b="b"/>
            <a:pathLst>
              <a:path w="4529209" h="3010095" extrusionOk="0">
                <a:moveTo>
                  <a:pt x="4529208" y="0"/>
                </a:moveTo>
                <a:lnTo>
                  <a:pt x="0" y="0"/>
                </a:lnTo>
                <a:lnTo>
                  <a:pt x="0" y="3010095"/>
                </a:lnTo>
                <a:lnTo>
                  <a:pt x="4529208" y="3010095"/>
                </a:lnTo>
                <a:lnTo>
                  <a:pt x="4529208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1028700" y="8915400"/>
            <a:ext cx="9144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i="0" u="none" strike="noStrike" cap="none">
                <a:solidFill>
                  <a:srgbClr val="2E3743"/>
                </a:solidFill>
                <a:latin typeface="Roboto Slab"/>
                <a:ea typeface="Roboto Slab"/>
                <a:cs typeface="Roboto Slab"/>
                <a:sym typeface="Roboto Slab"/>
              </a:rPr>
              <a:t>R Damiano / What is Innovation?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0" y="5841"/>
            <a:ext cx="18288000" cy="10281159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1017492" y="2412206"/>
            <a:ext cx="6057900" cy="143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…¿Que es</a:t>
            </a:r>
            <a:endParaRPr sz="3600" b="1" i="0" u="none" strike="noStrike" cap="none">
              <a:solidFill>
                <a:srgbClr val="FFFFFF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724" b="1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INNOVACIÓN?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1029317" y="5274946"/>
            <a:ext cx="1079455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i="0" u="none" strike="noStrike" cap="none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Conjunto de prácticas y herramientas que al implementarse en una organización producen soluciones que generan valor.</a:t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861944" y="198060"/>
            <a:ext cx="5800626" cy="1790943"/>
          </a:xfrm>
          <a:custGeom>
            <a:avLst/>
            <a:gdLst/>
            <a:ahLst/>
            <a:cxnLst/>
            <a:rect l="l" t="t" r="r" b="b"/>
            <a:pathLst>
              <a:path w="5800626" h="1790943" extrusionOk="0">
                <a:moveTo>
                  <a:pt x="0" y="0"/>
                </a:moveTo>
                <a:lnTo>
                  <a:pt x="5800626" y="0"/>
                </a:lnTo>
                <a:lnTo>
                  <a:pt x="5800626" y="1790943"/>
                </a:lnTo>
                <a:lnTo>
                  <a:pt x="0" y="1790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8"/>
          <p:cNvGrpSpPr/>
          <p:nvPr/>
        </p:nvGrpSpPr>
        <p:grpSpPr>
          <a:xfrm rot="-3600000">
            <a:off x="8843492" y="-1346934"/>
            <a:ext cx="15051429" cy="14746764"/>
            <a:chOff x="0" y="0"/>
            <a:chExt cx="20068571" cy="19662351"/>
          </a:xfrm>
        </p:grpSpPr>
        <p:sp>
          <p:nvSpPr>
            <p:cNvPr id="203" name="Google Shape;203;p18"/>
            <p:cNvSpPr/>
            <p:nvPr/>
          </p:nvSpPr>
          <p:spPr>
            <a:xfrm>
              <a:off x="0" y="0"/>
              <a:ext cx="17410038" cy="18629418"/>
            </a:xfrm>
            <a:custGeom>
              <a:avLst/>
              <a:gdLst/>
              <a:ahLst/>
              <a:cxnLst/>
              <a:rect l="l" t="t" r="r" b="b"/>
              <a:pathLst>
                <a:path w="17410038" h="18629418" extrusionOk="0">
                  <a:moveTo>
                    <a:pt x="0" y="0"/>
                  </a:moveTo>
                  <a:lnTo>
                    <a:pt x="17410038" y="0"/>
                  </a:lnTo>
                  <a:lnTo>
                    <a:pt x="17410038" y="18629418"/>
                  </a:lnTo>
                  <a:lnTo>
                    <a:pt x="0" y="186294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4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2658533" y="1032933"/>
              <a:ext cx="17410038" cy="18629418"/>
            </a:xfrm>
            <a:custGeom>
              <a:avLst/>
              <a:gdLst/>
              <a:ahLst/>
              <a:cxnLst/>
              <a:rect l="l" t="t" r="r" b="b"/>
              <a:pathLst>
                <a:path w="17410038" h="18629418" extrusionOk="0">
                  <a:moveTo>
                    <a:pt x="0" y="0"/>
                  </a:moveTo>
                  <a:lnTo>
                    <a:pt x="17410038" y="0"/>
                  </a:lnTo>
                  <a:lnTo>
                    <a:pt x="17410038" y="18629418"/>
                  </a:lnTo>
                  <a:lnTo>
                    <a:pt x="0" y="186294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4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18"/>
          <p:cNvSpPr txBox="1"/>
          <p:nvPr/>
        </p:nvSpPr>
        <p:spPr>
          <a:xfrm>
            <a:off x="1028700" y="8957102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H. Gieske, A. Buuren, V. Bekkers / Conceptualizing public innovative capacity: A framework for assessment</a:t>
            </a:r>
            <a:endParaRPr sz="2100" b="1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380084" y="2144719"/>
            <a:ext cx="8421516" cy="7522160"/>
          </a:xfrm>
          <a:prstGeom prst="ellipse">
            <a:avLst/>
          </a:prstGeom>
          <a:noFill/>
          <a:ln w="25400" cap="flat" cmpd="sng">
            <a:solidFill>
              <a:schemeClr val="accent3">
                <a:alpha val="23921"/>
              </a:schemeClr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610754">
            <a:off x="7371888" y="4473474"/>
            <a:ext cx="2546895" cy="2546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 flipH="1">
            <a:off x="-2438400" y="8044434"/>
            <a:ext cx="4529210" cy="3010095"/>
          </a:xfrm>
          <a:custGeom>
            <a:avLst/>
            <a:gdLst/>
            <a:ahLst/>
            <a:cxnLst/>
            <a:rect l="l" t="t" r="r" b="b"/>
            <a:pathLst>
              <a:path w="4529209" h="3010095" extrusionOk="0">
                <a:moveTo>
                  <a:pt x="4529208" y="0"/>
                </a:moveTo>
                <a:lnTo>
                  <a:pt x="0" y="0"/>
                </a:lnTo>
                <a:lnTo>
                  <a:pt x="0" y="3010095"/>
                </a:lnTo>
                <a:lnTo>
                  <a:pt x="4529208" y="3010095"/>
                </a:lnTo>
                <a:lnTo>
                  <a:pt x="452920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/>
        </p:nvSpPr>
        <p:spPr>
          <a:xfrm rot="-5400000">
            <a:off x="16573154" y="-1688026"/>
            <a:ext cx="2867417" cy="4314524"/>
          </a:xfrm>
          <a:custGeom>
            <a:avLst/>
            <a:gdLst/>
            <a:ahLst/>
            <a:cxnLst/>
            <a:rect l="l" t="t" r="r" b="b"/>
            <a:pathLst>
              <a:path w="2867416" h="4314523" extrusionOk="0">
                <a:moveTo>
                  <a:pt x="0" y="0"/>
                </a:moveTo>
                <a:lnTo>
                  <a:pt x="2867416" y="0"/>
                </a:lnTo>
                <a:lnTo>
                  <a:pt x="2867416" y="4314524"/>
                </a:lnTo>
                <a:lnTo>
                  <a:pt x="0" y="4314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895910" y="469237"/>
            <a:ext cx="9119964" cy="9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i="0" u="none" strike="noStrike" cap="none">
                <a:solidFill>
                  <a:srgbClr val="840E7C"/>
                </a:solidFill>
                <a:latin typeface="Inter Black"/>
                <a:ea typeface="Inter Black"/>
                <a:cs typeface="Inter Black"/>
                <a:sym typeface="Inter Black"/>
              </a:rPr>
              <a:t>¿Qué factores me </a:t>
            </a:r>
            <a:r>
              <a:rPr lang="es-CO" sz="4000" b="1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habilitan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i="0" u="none" strike="noStrike" cap="none">
                <a:solidFill>
                  <a:srgbClr val="840E7C"/>
                </a:solidFill>
                <a:latin typeface="Inter Black"/>
                <a:ea typeface="Inter Black"/>
                <a:cs typeface="Inter Black"/>
                <a:sym typeface="Inter Black"/>
              </a:rPr>
              <a:t>para innovar?</a:t>
            </a:r>
            <a:endParaRPr sz="3400" b="0" i="0" u="none" strike="noStrike" cap="none">
              <a:solidFill>
                <a:srgbClr val="840E7C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2687089" y="2857169"/>
            <a:ext cx="1952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 normativo 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y/o de gestión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929964" y="5212568"/>
            <a:ext cx="2357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(humano, financiero,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tecnológico)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1575757" y="7915211"/>
            <a:ext cx="3105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Prácticas y procesos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(investigar, escuchar, identificar, empatizar, cocrear)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2358994" y="2857169"/>
            <a:ext cx="3979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Concretar ideas en resultados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(prototipar, testear, iterar)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13163516" y="5289382"/>
            <a:ext cx="15348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Medir</a:t>
            </a: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resultados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12373026" y="8280229"/>
            <a:ext cx="1534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del </a:t>
            </a:r>
            <a:r>
              <a:rPr lang="es-CO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endParaRPr/>
          </a:p>
        </p:txBody>
      </p:sp>
      <p:grpSp>
        <p:nvGrpSpPr>
          <p:cNvPr id="221" name="Google Shape;221;p20"/>
          <p:cNvGrpSpPr/>
          <p:nvPr/>
        </p:nvGrpSpPr>
        <p:grpSpPr>
          <a:xfrm>
            <a:off x="4761948" y="2123339"/>
            <a:ext cx="1935577" cy="2167953"/>
            <a:chOff x="2150192" y="3925215"/>
            <a:chExt cx="1935577" cy="2167953"/>
          </a:xfrm>
        </p:grpSpPr>
        <p:pic>
          <p:nvPicPr>
            <p:cNvPr id="222" name="Google Shape;222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2716045" y="4723444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0" descr="Forma&#10;&#10;Descripción generada automáticamente con confianza baja"/>
            <p:cNvPicPr preferRelativeResize="0"/>
            <p:nvPr/>
          </p:nvPicPr>
          <p:blipFill rotWithShape="1">
            <a:blip r:embed="rId7">
              <a:alphaModFix/>
            </a:blip>
            <a:srcRect b="14457"/>
            <a:stretch/>
          </p:blipFill>
          <p:spPr>
            <a:xfrm>
              <a:off x="2150192" y="3925215"/>
              <a:ext cx="1575584" cy="13478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0"/>
          <p:cNvGrpSpPr/>
          <p:nvPr/>
        </p:nvGrpSpPr>
        <p:grpSpPr>
          <a:xfrm>
            <a:off x="3139589" y="4610444"/>
            <a:ext cx="2197402" cy="2196435"/>
            <a:chOff x="1179449" y="4646513"/>
            <a:chExt cx="2197402" cy="2196435"/>
          </a:xfrm>
        </p:grpSpPr>
        <p:pic>
          <p:nvPicPr>
            <p:cNvPr id="225" name="Google Shape;225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2007127" y="5473224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0" descr="Forma&#10;&#10;Descripción generada automáticamente con confianza baja"/>
            <p:cNvPicPr preferRelativeResize="0"/>
            <p:nvPr/>
          </p:nvPicPr>
          <p:blipFill rotWithShape="1">
            <a:blip r:embed="rId8">
              <a:alphaModFix/>
            </a:blip>
            <a:srcRect b="14934"/>
            <a:stretch/>
          </p:blipFill>
          <p:spPr>
            <a:xfrm>
              <a:off x="1179449" y="4646513"/>
              <a:ext cx="1817467" cy="15460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0"/>
          <p:cNvGrpSpPr/>
          <p:nvPr/>
        </p:nvGrpSpPr>
        <p:grpSpPr>
          <a:xfrm>
            <a:off x="5052212" y="7473563"/>
            <a:ext cx="1682931" cy="2221684"/>
            <a:chOff x="5630215" y="3816508"/>
            <a:chExt cx="1682930" cy="2221684"/>
          </a:xfrm>
        </p:grpSpPr>
        <p:pic>
          <p:nvPicPr>
            <p:cNvPr id="228" name="Google Shape;228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5943421" y="4668468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9" name="Google Shape;229;p20"/>
            <p:cNvGrpSpPr/>
            <p:nvPr/>
          </p:nvGrpSpPr>
          <p:grpSpPr>
            <a:xfrm>
              <a:off x="5630215" y="3816508"/>
              <a:ext cx="1210272" cy="1446739"/>
              <a:chOff x="7006221" y="3552731"/>
              <a:chExt cx="619125" cy="740092"/>
            </a:xfrm>
          </p:grpSpPr>
          <p:sp>
            <p:nvSpPr>
              <p:cNvPr id="230" name="Google Shape;230;p20"/>
              <p:cNvSpPr/>
              <p:nvPr/>
            </p:nvSpPr>
            <p:spPr>
              <a:xfrm>
                <a:off x="7006221" y="3552731"/>
                <a:ext cx="619125" cy="740092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740092" extrusionOk="0">
                    <a:moveTo>
                      <a:pt x="443865" y="153353"/>
                    </a:moveTo>
                    <a:cubicBezTo>
                      <a:pt x="444818" y="147638"/>
                      <a:pt x="444818" y="140970"/>
                      <a:pt x="444818" y="135255"/>
                    </a:cubicBezTo>
                    <a:cubicBezTo>
                      <a:pt x="444818" y="60960"/>
                      <a:pt x="383858" y="0"/>
                      <a:pt x="309563" y="0"/>
                    </a:cubicBezTo>
                    <a:cubicBezTo>
                      <a:pt x="235267" y="0"/>
                      <a:pt x="174308" y="60960"/>
                      <a:pt x="174308" y="135255"/>
                    </a:cubicBezTo>
                    <a:cubicBezTo>
                      <a:pt x="174308" y="141923"/>
                      <a:pt x="175260" y="147638"/>
                      <a:pt x="175260" y="153353"/>
                    </a:cubicBezTo>
                    <a:cubicBezTo>
                      <a:pt x="71438" y="202883"/>
                      <a:pt x="0" y="309562"/>
                      <a:pt x="0" y="431483"/>
                    </a:cubicBezTo>
                    <a:cubicBezTo>
                      <a:pt x="0" y="471487"/>
                      <a:pt x="7620" y="509587"/>
                      <a:pt x="21908" y="544830"/>
                    </a:cubicBezTo>
                    <a:cubicBezTo>
                      <a:pt x="27622" y="560070"/>
                      <a:pt x="35243" y="574358"/>
                      <a:pt x="42863" y="588645"/>
                    </a:cubicBezTo>
                    <a:cubicBezTo>
                      <a:pt x="60008" y="617220"/>
                      <a:pt x="80963" y="642938"/>
                      <a:pt x="105728" y="663893"/>
                    </a:cubicBezTo>
                    <a:cubicBezTo>
                      <a:pt x="148590" y="701993"/>
                      <a:pt x="201930" y="727710"/>
                      <a:pt x="259080" y="736283"/>
                    </a:cubicBezTo>
                    <a:cubicBezTo>
                      <a:pt x="275273" y="739140"/>
                      <a:pt x="292418" y="740093"/>
                      <a:pt x="309563" y="740093"/>
                    </a:cubicBezTo>
                    <a:cubicBezTo>
                      <a:pt x="366713" y="740093"/>
                      <a:pt x="421005" y="723900"/>
                      <a:pt x="466725" y="697230"/>
                    </a:cubicBezTo>
                    <a:cubicBezTo>
                      <a:pt x="482918" y="687705"/>
                      <a:pt x="499110" y="676275"/>
                      <a:pt x="513398" y="663893"/>
                    </a:cubicBezTo>
                    <a:cubicBezTo>
                      <a:pt x="538163" y="641985"/>
                      <a:pt x="559118" y="617220"/>
                      <a:pt x="576263" y="588645"/>
                    </a:cubicBezTo>
                    <a:cubicBezTo>
                      <a:pt x="584835" y="574358"/>
                      <a:pt x="591503" y="560070"/>
                      <a:pt x="597218" y="544830"/>
                    </a:cubicBezTo>
                    <a:cubicBezTo>
                      <a:pt x="611505" y="509587"/>
                      <a:pt x="619125" y="471487"/>
                      <a:pt x="619125" y="431483"/>
                    </a:cubicBezTo>
                    <a:cubicBezTo>
                      <a:pt x="619125" y="309562"/>
                      <a:pt x="547688" y="203835"/>
                      <a:pt x="443865" y="153353"/>
                    </a:cubicBezTo>
                    <a:close/>
                    <a:moveTo>
                      <a:pt x="199073" y="135255"/>
                    </a:moveTo>
                    <a:cubicBezTo>
                      <a:pt x="199073" y="74295"/>
                      <a:pt x="248603" y="23813"/>
                      <a:pt x="310515" y="23813"/>
                    </a:cubicBezTo>
                    <a:cubicBezTo>
                      <a:pt x="371475" y="23813"/>
                      <a:pt x="421958" y="73342"/>
                      <a:pt x="421958" y="135255"/>
                    </a:cubicBezTo>
                    <a:cubicBezTo>
                      <a:pt x="421958" y="145733"/>
                      <a:pt x="420053" y="157163"/>
                      <a:pt x="417195" y="167640"/>
                    </a:cubicBezTo>
                    <a:cubicBezTo>
                      <a:pt x="402908" y="213360"/>
                      <a:pt x="360998" y="245745"/>
                      <a:pt x="311468" y="245745"/>
                    </a:cubicBezTo>
                    <a:cubicBezTo>
                      <a:pt x="264795" y="245745"/>
                      <a:pt x="221933" y="215265"/>
                      <a:pt x="206692" y="170498"/>
                    </a:cubicBezTo>
                    <a:cubicBezTo>
                      <a:pt x="201930" y="160020"/>
                      <a:pt x="199073" y="147638"/>
                      <a:pt x="199073" y="135255"/>
                    </a:cubicBezTo>
                    <a:close/>
                    <a:moveTo>
                      <a:pt x="48578" y="543877"/>
                    </a:moveTo>
                    <a:cubicBezTo>
                      <a:pt x="49530" y="541973"/>
                      <a:pt x="50483" y="539115"/>
                      <a:pt x="52388" y="537210"/>
                    </a:cubicBezTo>
                    <a:cubicBezTo>
                      <a:pt x="63818" y="520065"/>
                      <a:pt x="85725" y="509587"/>
                      <a:pt x="106680" y="500062"/>
                    </a:cubicBezTo>
                    <a:cubicBezTo>
                      <a:pt x="113348" y="497205"/>
                      <a:pt x="120015" y="493395"/>
                      <a:pt x="126683" y="490537"/>
                    </a:cubicBezTo>
                    <a:cubicBezTo>
                      <a:pt x="130493" y="488633"/>
                      <a:pt x="133350" y="485775"/>
                      <a:pt x="137160" y="482918"/>
                    </a:cubicBezTo>
                    <a:cubicBezTo>
                      <a:pt x="149542" y="493395"/>
                      <a:pt x="172403" y="508635"/>
                      <a:pt x="201930" y="509587"/>
                    </a:cubicBezTo>
                    <a:cubicBezTo>
                      <a:pt x="202883" y="509587"/>
                      <a:pt x="202883" y="509587"/>
                      <a:pt x="203835" y="509587"/>
                    </a:cubicBezTo>
                    <a:cubicBezTo>
                      <a:pt x="209550" y="509587"/>
                      <a:pt x="216217" y="508635"/>
                      <a:pt x="221933" y="507683"/>
                    </a:cubicBezTo>
                    <a:cubicBezTo>
                      <a:pt x="223838" y="520065"/>
                      <a:pt x="227648" y="531495"/>
                      <a:pt x="231458" y="541973"/>
                    </a:cubicBezTo>
                    <a:cubicBezTo>
                      <a:pt x="238125" y="561975"/>
                      <a:pt x="234315" y="569595"/>
                      <a:pt x="224790" y="574358"/>
                    </a:cubicBezTo>
                    <a:cubicBezTo>
                      <a:pt x="219075" y="577215"/>
                      <a:pt x="212408" y="580073"/>
                      <a:pt x="205740" y="583883"/>
                    </a:cubicBezTo>
                    <a:cubicBezTo>
                      <a:pt x="182880" y="594360"/>
                      <a:pt x="156210" y="606743"/>
                      <a:pt x="141923" y="629602"/>
                    </a:cubicBezTo>
                    <a:cubicBezTo>
                      <a:pt x="137160" y="637223"/>
                      <a:pt x="134303" y="645795"/>
                      <a:pt x="132398" y="653415"/>
                    </a:cubicBezTo>
                    <a:cubicBezTo>
                      <a:pt x="95250" y="624840"/>
                      <a:pt x="66675" y="586740"/>
                      <a:pt x="48578" y="543877"/>
                    </a:cubicBezTo>
                    <a:close/>
                    <a:moveTo>
                      <a:pt x="352425" y="370523"/>
                    </a:moveTo>
                    <a:cubicBezTo>
                      <a:pt x="354330" y="353378"/>
                      <a:pt x="363855" y="338137"/>
                      <a:pt x="376238" y="327660"/>
                    </a:cubicBezTo>
                    <a:cubicBezTo>
                      <a:pt x="395288" y="312420"/>
                      <a:pt x="423863" y="307658"/>
                      <a:pt x="445770" y="318135"/>
                    </a:cubicBezTo>
                    <a:cubicBezTo>
                      <a:pt x="466725" y="327660"/>
                      <a:pt x="483870" y="347662"/>
                      <a:pt x="485775" y="370523"/>
                    </a:cubicBezTo>
                    <a:cubicBezTo>
                      <a:pt x="487680" y="390525"/>
                      <a:pt x="483870" y="406718"/>
                      <a:pt x="476250" y="428625"/>
                    </a:cubicBezTo>
                    <a:cubicBezTo>
                      <a:pt x="471488" y="441008"/>
                      <a:pt x="470535" y="451485"/>
                      <a:pt x="472440" y="461010"/>
                    </a:cubicBezTo>
                    <a:cubicBezTo>
                      <a:pt x="455295" y="477203"/>
                      <a:pt x="437198" y="484823"/>
                      <a:pt x="418148" y="484823"/>
                    </a:cubicBezTo>
                    <a:cubicBezTo>
                      <a:pt x="412433" y="484823"/>
                      <a:pt x="406718" y="483870"/>
                      <a:pt x="401003" y="481965"/>
                    </a:cubicBezTo>
                    <a:cubicBezTo>
                      <a:pt x="401003" y="479108"/>
                      <a:pt x="401003" y="475298"/>
                      <a:pt x="400050" y="472440"/>
                    </a:cubicBezTo>
                    <a:cubicBezTo>
                      <a:pt x="397193" y="443865"/>
                      <a:pt x="378143" y="418148"/>
                      <a:pt x="353378" y="404812"/>
                    </a:cubicBezTo>
                    <a:cubicBezTo>
                      <a:pt x="351473" y="393383"/>
                      <a:pt x="350520" y="382905"/>
                      <a:pt x="352425" y="370523"/>
                    </a:cubicBezTo>
                    <a:close/>
                    <a:moveTo>
                      <a:pt x="365760" y="445770"/>
                    </a:moveTo>
                    <a:cubicBezTo>
                      <a:pt x="371475" y="453390"/>
                      <a:pt x="375285" y="461962"/>
                      <a:pt x="377190" y="470535"/>
                    </a:cubicBezTo>
                    <a:cubicBezTo>
                      <a:pt x="381000" y="488633"/>
                      <a:pt x="377190" y="506730"/>
                      <a:pt x="371475" y="524827"/>
                    </a:cubicBezTo>
                    <a:cubicBezTo>
                      <a:pt x="370523" y="527685"/>
                      <a:pt x="369570" y="530543"/>
                      <a:pt x="368618" y="534352"/>
                    </a:cubicBezTo>
                    <a:cubicBezTo>
                      <a:pt x="363855" y="546735"/>
                      <a:pt x="362903" y="557213"/>
                      <a:pt x="364808" y="566738"/>
                    </a:cubicBezTo>
                    <a:cubicBezTo>
                      <a:pt x="362903" y="568643"/>
                      <a:pt x="360998" y="570548"/>
                      <a:pt x="359093" y="571500"/>
                    </a:cubicBezTo>
                    <a:cubicBezTo>
                      <a:pt x="343853" y="583883"/>
                      <a:pt x="327660" y="590550"/>
                      <a:pt x="310515" y="590550"/>
                    </a:cubicBezTo>
                    <a:cubicBezTo>
                      <a:pt x="289560" y="590550"/>
                      <a:pt x="272415" y="579120"/>
                      <a:pt x="262890" y="571500"/>
                    </a:cubicBezTo>
                    <a:cubicBezTo>
                      <a:pt x="260985" y="569595"/>
                      <a:pt x="259080" y="567690"/>
                      <a:pt x="257175" y="566738"/>
                    </a:cubicBezTo>
                    <a:cubicBezTo>
                      <a:pt x="259080" y="557213"/>
                      <a:pt x="257175" y="546735"/>
                      <a:pt x="253365" y="534352"/>
                    </a:cubicBezTo>
                    <a:cubicBezTo>
                      <a:pt x="252413" y="531495"/>
                      <a:pt x="251460" y="527685"/>
                      <a:pt x="250508" y="524827"/>
                    </a:cubicBezTo>
                    <a:cubicBezTo>
                      <a:pt x="244792" y="507683"/>
                      <a:pt x="240983" y="488633"/>
                      <a:pt x="244792" y="471487"/>
                    </a:cubicBezTo>
                    <a:cubicBezTo>
                      <a:pt x="246698" y="461962"/>
                      <a:pt x="250508" y="453390"/>
                      <a:pt x="256223" y="445770"/>
                    </a:cubicBezTo>
                    <a:cubicBezTo>
                      <a:pt x="263843" y="435293"/>
                      <a:pt x="275273" y="426720"/>
                      <a:pt x="287655" y="421958"/>
                    </a:cubicBezTo>
                    <a:cubicBezTo>
                      <a:pt x="302895" y="416243"/>
                      <a:pt x="320040" y="416243"/>
                      <a:pt x="335280" y="421958"/>
                    </a:cubicBezTo>
                    <a:cubicBezTo>
                      <a:pt x="346710" y="426720"/>
                      <a:pt x="358140" y="435293"/>
                      <a:pt x="365760" y="445770"/>
                    </a:cubicBezTo>
                    <a:close/>
                    <a:moveTo>
                      <a:pt x="265748" y="404812"/>
                    </a:moveTo>
                    <a:cubicBezTo>
                      <a:pt x="265748" y="404812"/>
                      <a:pt x="265748" y="404812"/>
                      <a:pt x="265748" y="404812"/>
                    </a:cubicBezTo>
                    <a:cubicBezTo>
                      <a:pt x="264795" y="406718"/>
                      <a:pt x="262890" y="407670"/>
                      <a:pt x="260985" y="408623"/>
                    </a:cubicBezTo>
                    <a:cubicBezTo>
                      <a:pt x="236220" y="423862"/>
                      <a:pt x="219075" y="451485"/>
                      <a:pt x="218123" y="480060"/>
                    </a:cubicBezTo>
                    <a:cubicBezTo>
                      <a:pt x="218123" y="481012"/>
                      <a:pt x="218123" y="481965"/>
                      <a:pt x="217170" y="482918"/>
                    </a:cubicBezTo>
                    <a:cubicBezTo>
                      <a:pt x="216217" y="483870"/>
                      <a:pt x="215265" y="483870"/>
                      <a:pt x="214313" y="483870"/>
                    </a:cubicBezTo>
                    <a:cubicBezTo>
                      <a:pt x="191453" y="489585"/>
                      <a:pt x="167640" y="479108"/>
                      <a:pt x="149542" y="464820"/>
                    </a:cubicBezTo>
                    <a:cubicBezTo>
                      <a:pt x="148590" y="463868"/>
                      <a:pt x="145733" y="461962"/>
                      <a:pt x="145733" y="461962"/>
                    </a:cubicBezTo>
                    <a:cubicBezTo>
                      <a:pt x="145733" y="461962"/>
                      <a:pt x="146685" y="459105"/>
                      <a:pt x="146685" y="457200"/>
                    </a:cubicBezTo>
                    <a:cubicBezTo>
                      <a:pt x="147638" y="441960"/>
                      <a:pt x="140970" y="427673"/>
                      <a:pt x="137160" y="412433"/>
                    </a:cubicBezTo>
                    <a:cubicBezTo>
                      <a:pt x="130493" y="390525"/>
                      <a:pt x="129540" y="365760"/>
                      <a:pt x="141923" y="346710"/>
                    </a:cubicBezTo>
                    <a:cubicBezTo>
                      <a:pt x="152400" y="329565"/>
                      <a:pt x="170498" y="318135"/>
                      <a:pt x="189548" y="314325"/>
                    </a:cubicBezTo>
                    <a:cubicBezTo>
                      <a:pt x="212408" y="310515"/>
                      <a:pt x="237173" y="319087"/>
                      <a:pt x="252413" y="337185"/>
                    </a:cubicBezTo>
                    <a:cubicBezTo>
                      <a:pt x="267653" y="354330"/>
                      <a:pt x="273368" y="380048"/>
                      <a:pt x="266700" y="401955"/>
                    </a:cubicBezTo>
                    <a:cubicBezTo>
                      <a:pt x="266700" y="402908"/>
                      <a:pt x="266700" y="403860"/>
                      <a:pt x="265748" y="404812"/>
                    </a:cubicBezTo>
                    <a:close/>
                    <a:moveTo>
                      <a:pt x="310515" y="717233"/>
                    </a:moveTo>
                    <a:cubicBezTo>
                      <a:pt x="265748" y="717233"/>
                      <a:pt x="222885" y="706755"/>
                      <a:pt x="184785" y="687705"/>
                    </a:cubicBezTo>
                    <a:cubicBezTo>
                      <a:pt x="174308" y="681990"/>
                      <a:pt x="163830" y="676275"/>
                      <a:pt x="153353" y="669608"/>
                    </a:cubicBezTo>
                    <a:cubicBezTo>
                      <a:pt x="153353" y="667702"/>
                      <a:pt x="153353" y="665798"/>
                      <a:pt x="154305" y="663893"/>
                    </a:cubicBezTo>
                    <a:cubicBezTo>
                      <a:pt x="155258" y="655320"/>
                      <a:pt x="157163" y="648652"/>
                      <a:pt x="160973" y="641985"/>
                    </a:cubicBezTo>
                    <a:cubicBezTo>
                      <a:pt x="172403" y="624840"/>
                      <a:pt x="194310" y="614363"/>
                      <a:pt x="215265" y="604838"/>
                    </a:cubicBezTo>
                    <a:cubicBezTo>
                      <a:pt x="221933" y="601980"/>
                      <a:pt x="228600" y="598170"/>
                      <a:pt x="235267" y="595313"/>
                    </a:cubicBezTo>
                    <a:cubicBezTo>
                      <a:pt x="236220" y="594360"/>
                      <a:pt x="238125" y="593408"/>
                      <a:pt x="239078" y="593408"/>
                    </a:cubicBezTo>
                    <a:cubicBezTo>
                      <a:pt x="240983" y="591502"/>
                      <a:pt x="243840" y="590550"/>
                      <a:pt x="245745" y="588645"/>
                    </a:cubicBezTo>
                    <a:cubicBezTo>
                      <a:pt x="250508" y="592455"/>
                      <a:pt x="256223" y="596265"/>
                      <a:pt x="262890" y="601027"/>
                    </a:cubicBezTo>
                    <a:cubicBezTo>
                      <a:pt x="275273" y="608648"/>
                      <a:pt x="291465" y="614363"/>
                      <a:pt x="310515" y="615315"/>
                    </a:cubicBezTo>
                    <a:cubicBezTo>
                      <a:pt x="311468" y="615315"/>
                      <a:pt x="311468" y="615315"/>
                      <a:pt x="312420" y="615315"/>
                    </a:cubicBezTo>
                    <a:cubicBezTo>
                      <a:pt x="328613" y="615315"/>
                      <a:pt x="344805" y="610552"/>
                      <a:pt x="359093" y="601980"/>
                    </a:cubicBezTo>
                    <a:cubicBezTo>
                      <a:pt x="364808" y="598170"/>
                      <a:pt x="370523" y="594360"/>
                      <a:pt x="376238" y="589598"/>
                    </a:cubicBezTo>
                    <a:cubicBezTo>
                      <a:pt x="378143" y="591502"/>
                      <a:pt x="380048" y="593408"/>
                      <a:pt x="382905" y="594360"/>
                    </a:cubicBezTo>
                    <a:cubicBezTo>
                      <a:pt x="383858" y="595313"/>
                      <a:pt x="384810" y="596265"/>
                      <a:pt x="386715" y="596265"/>
                    </a:cubicBezTo>
                    <a:cubicBezTo>
                      <a:pt x="392430" y="599123"/>
                      <a:pt x="400050" y="602933"/>
                      <a:pt x="406718" y="605790"/>
                    </a:cubicBezTo>
                    <a:cubicBezTo>
                      <a:pt x="427673" y="615315"/>
                      <a:pt x="449580" y="625793"/>
                      <a:pt x="461010" y="642938"/>
                    </a:cubicBezTo>
                    <a:cubicBezTo>
                      <a:pt x="464820" y="649605"/>
                      <a:pt x="466725" y="656273"/>
                      <a:pt x="467678" y="664845"/>
                    </a:cubicBezTo>
                    <a:cubicBezTo>
                      <a:pt x="467678" y="666750"/>
                      <a:pt x="467678" y="668655"/>
                      <a:pt x="468630" y="670560"/>
                    </a:cubicBezTo>
                    <a:cubicBezTo>
                      <a:pt x="458153" y="677227"/>
                      <a:pt x="447675" y="682943"/>
                      <a:pt x="437198" y="688658"/>
                    </a:cubicBezTo>
                    <a:cubicBezTo>
                      <a:pt x="398145" y="706755"/>
                      <a:pt x="355283" y="717233"/>
                      <a:pt x="310515" y="717233"/>
                    </a:cubicBezTo>
                    <a:close/>
                    <a:moveTo>
                      <a:pt x="489585" y="653415"/>
                    </a:moveTo>
                    <a:cubicBezTo>
                      <a:pt x="487680" y="644843"/>
                      <a:pt x="484823" y="637223"/>
                      <a:pt x="480060" y="628650"/>
                    </a:cubicBezTo>
                    <a:cubicBezTo>
                      <a:pt x="464820" y="605790"/>
                      <a:pt x="439103" y="593408"/>
                      <a:pt x="416243" y="582930"/>
                    </a:cubicBezTo>
                    <a:cubicBezTo>
                      <a:pt x="409575" y="580073"/>
                      <a:pt x="402908" y="577215"/>
                      <a:pt x="397193" y="573405"/>
                    </a:cubicBezTo>
                    <a:cubicBezTo>
                      <a:pt x="387668" y="568643"/>
                      <a:pt x="383858" y="561023"/>
                      <a:pt x="390525" y="541020"/>
                    </a:cubicBezTo>
                    <a:cubicBezTo>
                      <a:pt x="394335" y="529590"/>
                      <a:pt x="398145" y="518160"/>
                      <a:pt x="400050" y="505777"/>
                    </a:cubicBezTo>
                    <a:cubicBezTo>
                      <a:pt x="405765" y="506730"/>
                      <a:pt x="411480" y="507683"/>
                      <a:pt x="418148" y="507683"/>
                    </a:cubicBezTo>
                    <a:cubicBezTo>
                      <a:pt x="419100" y="507683"/>
                      <a:pt x="419100" y="507683"/>
                      <a:pt x="420053" y="507683"/>
                    </a:cubicBezTo>
                    <a:cubicBezTo>
                      <a:pt x="442913" y="507683"/>
                      <a:pt x="463868" y="499110"/>
                      <a:pt x="484823" y="481012"/>
                    </a:cubicBezTo>
                    <a:cubicBezTo>
                      <a:pt x="487680" y="483870"/>
                      <a:pt x="490538" y="485775"/>
                      <a:pt x="494348" y="488633"/>
                    </a:cubicBezTo>
                    <a:cubicBezTo>
                      <a:pt x="500063" y="491490"/>
                      <a:pt x="507682" y="495300"/>
                      <a:pt x="514350" y="498158"/>
                    </a:cubicBezTo>
                    <a:cubicBezTo>
                      <a:pt x="535305" y="507683"/>
                      <a:pt x="557213" y="518160"/>
                      <a:pt x="568643" y="535305"/>
                    </a:cubicBezTo>
                    <a:cubicBezTo>
                      <a:pt x="569595" y="537210"/>
                      <a:pt x="571500" y="540068"/>
                      <a:pt x="572453" y="541973"/>
                    </a:cubicBezTo>
                    <a:cubicBezTo>
                      <a:pt x="554355" y="586740"/>
                      <a:pt x="525780" y="624840"/>
                      <a:pt x="489585" y="653415"/>
                    </a:cubicBezTo>
                    <a:close/>
                    <a:moveTo>
                      <a:pt x="524828" y="478155"/>
                    </a:moveTo>
                    <a:cubicBezTo>
                      <a:pt x="518160" y="475298"/>
                      <a:pt x="511493" y="472440"/>
                      <a:pt x="505778" y="468630"/>
                    </a:cubicBezTo>
                    <a:cubicBezTo>
                      <a:pt x="496253" y="463868"/>
                      <a:pt x="492443" y="456248"/>
                      <a:pt x="499110" y="436245"/>
                    </a:cubicBezTo>
                    <a:cubicBezTo>
                      <a:pt x="506730" y="415290"/>
                      <a:pt x="512445" y="394335"/>
                      <a:pt x="509588" y="367665"/>
                    </a:cubicBezTo>
                    <a:cubicBezTo>
                      <a:pt x="504825" y="323850"/>
                      <a:pt x="464820" y="288608"/>
                      <a:pt x="419100" y="288608"/>
                    </a:cubicBezTo>
                    <a:lnTo>
                      <a:pt x="417195" y="288608"/>
                    </a:lnTo>
                    <a:cubicBezTo>
                      <a:pt x="371475" y="288608"/>
                      <a:pt x="331470" y="323850"/>
                      <a:pt x="326708" y="367665"/>
                    </a:cubicBezTo>
                    <a:cubicBezTo>
                      <a:pt x="325755" y="377190"/>
                      <a:pt x="325755" y="386715"/>
                      <a:pt x="326708" y="395287"/>
                    </a:cubicBezTo>
                    <a:cubicBezTo>
                      <a:pt x="326708" y="391478"/>
                      <a:pt x="290513" y="393383"/>
                      <a:pt x="290513" y="395287"/>
                    </a:cubicBezTo>
                    <a:cubicBezTo>
                      <a:pt x="291465" y="386715"/>
                      <a:pt x="291465" y="378143"/>
                      <a:pt x="290513" y="367665"/>
                    </a:cubicBezTo>
                    <a:cubicBezTo>
                      <a:pt x="285750" y="323850"/>
                      <a:pt x="245745" y="288608"/>
                      <a:pt x="200025" y="288608"/>
                    </a:cubicBezTo>
                    <a:lnTo>
                      <a:pt x="198120" y="288608"/>
                    </a:lnTo>
                    <a:cubicBezTo>
                      <a:pt x="152400" y="288608"/>
                      <a:pt x="112395" y="323850"/>
                      <a:pt x="107633" y="367665"/>
                    </a:cubicBezTo>
                    <a:cubicBezTo>
                      <a:pt x="104775" y="395287"/>
                      <a:pt x="111443" y="416243"/>
                      <a:pt x="118110" y="436245"/>
                    </a:cubicBezTo>
                    <a:cubicBezTo>
                      <a:pt x="124778" y="456248"/>
                      <a:pt x="120968" y="463868"/>
                      <a:pt x="111443" y="468630"/>
                    </a:cubicBezTo>
                    <a:cubicBezTo>
                      <a:pt x="105728" y="471487"/>
                      <a:pt x="99060" y="474345"/>
                      <a:pt x="92393" y="478155"/>
                    </a:cubicBezTo>
                    <a:cubicBezTo>
                      <a:pt x="72390" y="487680"/>
                      <a:pt x="49530" y="498158"/>
                      <a:pt x="34290" y="515302"/>
                    </a:cubicBezTo>
                    <a:cubicBezTo>
                      <a:pt x="25718" y="488633"/>
                      <a:pt x="21908" y="460058"/>
                      <a:pt x="21908" y="431483"/>
                    </a:cubicBezTo>
                    <a:cubicBezTo>
                      <a:pt x="21908" y="320040"/>
                      <a:pt x="85725" y="223837"/>
                      <a:pt x="179070" y="177165"/>
                    </a:cubicBezTo>
                    <a:cubicBezTo>
                      <a:pt x="197167" y="230505"/>
                      <a:pt x="247650" y="269558"/>
                      <a:pt x="306705" y="269558"/>
                    </a:cubicBezTo>
                    <a:cubicBezTo>
                      <a:pt x="366713" y="269558"/>
                      <a:pt x="417195" y="230505"/>
                      <a:pt x="434340" y="177165"/>
                    </a:cubicBezTo>
                    <a:cubicBezTo>
                      <a:pt x="527685" y="223837"/>
                      <a:pt x="591503" y="320993"/>
                      <a:pt x="591503" y="431483"/>
                    </a:cubicBezTo>
                    <a:cubicBezTo>
                      <a:pt x="591503" y="461010"/>
                      <a:pt x="586740" y="488633"/>
                      <a:pt x="579120" y="515302"/>
                    </a:cubicBezTo>
                    <a:cubicBezTo>
                      <a:pt x="567690" y="498158"/>
                      <a:pt x="544830" y="487680"/>
                      <a:pt x="524828" y="478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7250300" y="3612738"/>
                <a:ext cx="137874" cy="143827"/>
              </a:xfrm>
              <a:custGeom>
                <a:avLst/>
                <a:gdLst/>
                <a:ahLst/>
                <a:cxnLst/>
                <a:rect l="l" t="t" r="r" b="b"/>
                <a:pathLst>
                  <a:path w="137874" h="143827" extrusionOk="0">
                    <a:moveTo>
                      <a:pt x="13097" y="143828"/>
                    </a:moveTo>
                    <a:cubicBezTo>
                      <a:pt x="15954" y="143828"/>
                      <a:pt x="18812" y="142875"/>
                      <a:pt x="21669" y="140017"/>
                    </a:cubicBezTo>
                    <a:lnTo>
                      <a:pt x="51197" y="110490"/>
                    </a:lnTo>
                    <a:cubicBezTo>
                      <a:pt x="59769" y="115253"/>
                      <a:pt x="69294" y="117158"/>
                      <a:pt x="78819" y="117158"/>
                    </a:cubicBezTo>
                    <a:cubicBezTo>
                      <a:pt x="97869" y="117158"/>
                      <a:pt x="115014" y="107633"/>
                      <a:pt x="126444" y="93345"/>
                    </a:cubicBezTo>
                    <a:cubicBezTo>
                      <a:pt x="129302" y="89535"/>
                      <a:pt x="131207" y="86678"/>
                      <a:pt x="133112" y="82868"/>
                    </a:cubicBezTo>
                    <a:cubicBezTo>
                      <a:pt x="135017" y="79058"/>
                      <a:pt x="135969" y="75248"/>
                      <a:pt x="136922" y="71438"/>
                    </a:cubicBezTo>
                    <a:cubicBezTo>
                      <a:pt x="137874" y="67628"/>
                      <a:pt x="137874" y="62865"/>
                      <a:pt x="137874" y="59055"/>
                    </a:cubicBezTo>
                    <a:cubicBezTo>
                      <a:pt x="137874" y="26670"/>
                      <a:pt x="111204" y="0"/>
                      <a:pt x="78819" y="0"/>
                    </a:cubicBezTo>
                    <a:cubicBezTo>
                      <a:pt x="46434" y="0"/>
                      <a:pt x="19764" y="26670"/>
                      <a:pt x="19764" y="59055"/>
                    </a:cubicBezTo>
                    <a:cubicBezTo>
                      <a:pt x="19764" y="61913"/>
                      <a:pt x="19764" y="63818"/>
                      <a:pt x="20717" y="66675"/>
                    </a:cubicBezTo>
                    <a:cubicBezTo>
                      <a:pt x="21669" y="72390"/>
                      <a:pt x="22622" y="77153"/>
                      <a:pt x="24527" y="81915"/>
                    </a:cubicBezTo>
                    <a:cubicBezTo>
                      <a:pt x="24527" y="82868"/>
                      <a:pt x="32147" y="95250"/>
                      <a:pt x="32147" y="95250"/>
                    </a:cubicBezTo>
                    <a:cubicBezTo>
                      <a:pt x="32147" y="95250"/>
                      <a:pt x="3572" y="123825"/>
                      <a:pt x="3572" y="123825"/>
                    </a:cubicBezTo>
                    <a:cubicBezTo>
                      <a:pt x="-1191" y="128588"/>
                      <a:pt x="-1191" y="136208"/>
                      <a:pt x="3572" y="140970"/>
                    </a:cubicBezTo>
                    <a:cubicBezTo>
                      <a:pt x="7382" y="142875"/>
                      <a:pt x="10239" y="143828"/>
                      <a:pt x="13097" y="143828"/>
                    </a:cubicBezTo>
                    <a:close/>
                    <a:moveTo>
                      <a:pt x="44529" y="63818"/>
                    </a:moveTo>
                    <a:cubicBezTo>
                      <a:pt x="44529" y="61913"/>
                      <a:pt x="44529" y="60008"/>
                      <a:pt x="44529" y="59055"/>
                    </a:cubicBezTo>
                    <a:cubicBezTo>
                      <a:pt x="44529" y="40005"/>
                      <a:pt x="59769" y="23813"/>
                      <a:pt x="79772" y="23813"/>
                    </a:cubicBezTo>
                    <a:cubicBezTo>
                      <a:pt x="98822" y="23813"/>
                      <a:pt x="115014" y="39053"/>
                      <a:pt x="115014" y="59055"/>
                    </a:cubicBezTo>
                    <a:cubicBezTo>
                      <a:pt x="115014" y="78105"/>
                      <a:pt x="98822" y="94298"/>
                      <a:pt x="79772" y="94298"/>
                    </a:cubicBezTo>
                    <a:cubicBezTo>
                      <a:pt x="62627" y="93345"/>
                      <a:pt x="47387" y="80963"/>
                      <a:pt x="44529" y="638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2" name="Google Shape;232;p20"/>
          <p:cNvGrpSpPr/>
          <p:nvPr/>
        </p:nvGrpSpPr>
        <p:grpSpPr>
          <a:xfrm>
            <a:off x="10831265" y="2147939"/>
            <a:ext cx="1743462" cy="2095983"/>
            <a:chOff x="7048823" y="3989221"/>
            <a:chExt cx="1743461" cy="2095982"/>
          </a:xfrm>
        </p:grpSpPr>
        <p:pic>
          <p:nvPicPr>
            <p:cNvPr id="233" name="Google Shape;233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7422560" y="4715479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0" descr="prototype icon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048823" y="3989221"/>
              <a:ext cx="1283809" cy="12838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20"/>
          <p:cNvGrpSpPr/>
          <p:nvPr/>
        </p:nvGrpSpPr>
        <p:grpSpPr>
          <a:xfrm>
            <a:off x="11456975" y="4604642"/>
            <a:ext cx="1966429" cy="2149917"/>
            <a:chOff x="8400979" y="3925491"/>
            <a:chExt cx="1966429" cy="2149917"/>
          </a:xfrm>
        </p:grpSpPr>
        <p:pic>
          <p:nvPicPr>
            <p:cNvPr id="236" name="Google Shape;236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8997684" y="4705684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0" descr="distance icon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00979" y="3925491"/>
              <a:ext cx="1702382" cy="17023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20"/>
          <p:cNvGrpSpPr/>
          <p:nvPr/>
        </p:nvGrpSpPr>
        <p:grpSpPr>
          <a:xfrm>
            <a:off x="10721402" y="7443965"/>
            <a:ext cx="1880325" cy="2340046"/>
            <a:chOff x="10062667" y="3753123"/>
            <a:chExt cx="1880325" cy="2340046"/>
          </a:xfrm>
        </p:grpSpPr>
        <p:pic>
          <p:nvPicPr>
            <p:cNvPr id="239" name="Google Shape;239;p20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91117">
              <a:off x="10573268" y="4723445"/>
              <a:ext cx="1163866" cy="1163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0" descr="innovation icon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062667" y="3753123"/>
              <a:ext cx="1575584" cy="15755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20" descr="people icon">
            <a:hlinkClick r:id="rId15"/>
          </p:cNvPr>
          <p:cNvPicPr preferRelativeResize="0"/>
          <p:nvPr/>
        </p:nvPicPr>
        <p:blipFill rotWithShape="1">
          <a:blip r:embed="rId16">
            <a:alphaModFix amt="50000"/>
          </a:blip>
          <a:srcRect/>
          <a:stretch/>
        </p:blipFill>
        <p:spPr>
          <a:xfrm>
            <a:off x="7668848" y="6077597"/>
            <a:ext cx="592361" cy="5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 descr="process icon">
            <a:hlinkClick r:id="rId17"/>
          </p:cNvPr>
          <p:cNvPicPr preferRelativeResize="0"/>
          <p:nvPr/>
        </p:nvPicPr>
        <p:blipFill rotWithShape="1">
          <a:blip r:embed="rId18">
            <a:alphaModFix amt="50000"/>
          </a:blip>
          <a:srcRect/>
          <a:stretch/>
        </p:blipFill>
        <p:spPr>
          <a:xfrm>
            <a:off x="9059810" y="6077597"/>
            <a:ext cx="592361" cy="5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 descr="rules icon">
            <a:hlinkClick r:id="rId19"/>
          </p:cNvPr>
          <p:cNvPicPr preferRelativeResize="0"/>
          <p:nvPr/>
        </p:nvPicPr>
        <p:blipFill rotWithShape="1">
          <a:blip r:embed="rId20">
            <a:alphaModFix amt="50000"/>
          </a:blip>
          <a:srcRect/>
          <a:stretch/>
        </p:blipFill>
        <p:spPr>
          <a:xfrm>
            <a:off x="8333242" y="4546142"/>
            <a:ext cx="592361" cy="5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 descr="institution icon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947995" y="4952677"/>
            <a:ext cx="1362857" cy="136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4"/>
          <p:cNvGrpSpPr/>
          <p:nvPr/>
        </p:nvGrpSpPr>
        <p:grpSpPr>
          <a:xfrm>
            <a:off x="7799690" y="1253055"/>
            <a:ext cx="336535" cy="452047"/>
            <a:chOff x="0" y="-38100"/>
            <a:chExt cx="406400" cy="545893"/>
          </a:xfrm>
        </p:grpSpPr>
        <p:sp>
          <p:nvSpPr>
            <p:cNvPr id="250" name="Google Shape;250;p4"/>
            <p:cNvSpPr/>
            <p:nvPr/>
          </p:nvSpPr>
          <p:spPr>
            <a:xfrm>
              <a:off x="0" y="0"/>
              <a:ext cx="406400" cy="507793"/>
            </a:xfrm>
            <a:custGeom>
              <a:avLst/>
              <a:gdLst/>
              <a:ahLst/>
              <a:cxnLst/>
              <a:rect l="l" t="t" r="r" b="b"/>
              <a:pathLst>
                <a:path w="406400" h="507793" extrusionOk="0">
                  <a:moveTo>
                    <a:pt x="0" y="0"/>
                  </a:moveTo>
                  <a:lnTo>
                    <a:pt x="203200" y="0"/>
                  </a:lnTo>
                  <a:lnTo>
                    <a:pt x="406400" y="253896"/>
                  </a:lnTo>
                  <a:lnTo>
                    <a:pt x="203200" y="507793"/>
                  </a:lnTo>
                  <a:lnTo>
                    <a:pt x="0" y="507793"/>
                  </a:lnTo>
                  <a:lnTo>
                    <a:pt x="203200" y="253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E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 txBox="1"/>
            <p:nvPr/>
          </p:nvSpPr>
          <p:spPr>
            <a:xfrm>
              <a:off x="177800" y="-38100"/>
              <a:ext cx="152400" cy="54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7799690" y="4367424"/>
            <a:ext cx="336535" cy="452047"/>
            <a:chOff x="0" y="-38100"/>
            <a:chExt cx="406400" cy="545893"/>
          </a:xfrm>
        </p:grpSpPr>
        <p:sp>
          <p:nvSpPr>
            <p:cNvPr id="253" name="Google Shape;253;p4"/>
            <p:cNvSpPr/>
            <p:nvPr/>
          </p:nvSpPr>
          <p:spPr>
            <a:xfrm>
              <a:off x="0" y="0"/>
              <a:ext cx="406400" cy="507793"/>
            </a:xfrm>
            <a:custGeom>
              <a:avLst/>
              <a:gdLst/>
              <a:ahLst/>
              <a:cxnLst/>
              <a:rect l="l" t="t" r="r" b="b"/>
              <a:pathLst>
                <a:path w="406400" h="507793" extrusionOk="0">
                  <a:moveTo>
                    <a:pt x="0" y="0"/>
                  </a:moveTo>
                  <a:lnTo>
                    <a:pt x="203200" y="0"/>
                  </a:lnTo>
                  <a:lnTo>
                    <a:pt x="406400" y="253896"/>
                  </a:lnTo>
                  <a:lnTo>
                    <a:pt x="203200" y="507793"/>
                  </a:lnTo>
                  <a:lnTo>
                    <a:pt x="0" y="507793"/>
                  </a:lnTo>
                  <a:lnTo>
                    <a:pt x="203200" y="253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E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177800" y="-38100"/>
              <a:ext cx="152400" cy="54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4"/>
          <p:cNvSpPr txBox="1"/>
          <p:nvPr/>
        </p:nvSpPr>
        <p:spPr>
          <a:xfrm>
            <a:off x="8409024" y="4332299"/>
            <a:ext cx="8659775" cy="31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Esta herramienta no solo genera una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medición comparativa</a:t>
            </a:r>
            <a:r>
              <a:rPr lang="es-CO" sz="1800" b="1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entre entidades públicas de Bogotá, ya que fue diseñada teniendo en cuenta un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modelo de acompañamiento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fortalecimiento de las capacidades</a:t>
            </a:r>
            <a:r>
              <a:rPr lang="es-CO" sz="1800" b="1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innovadoras de las entidades, buscando al final: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3388" marR="0" lvl="1" indent="-226694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Una sana competencia entre las mismas,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3388" marR="0" lvl="1" indent="-226694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El mejoramiento de los servicios prestados por las entidades públicas,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3388" marR="0" lvl="1" indent="-226694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Mayor aceptación por parte de ciudadanía.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 txBox="1"/>
          <p:nvPr/>
        </p:nvSpPr>
        <p:spPr>
          <a:xfrm>
            <a:off x="1396862" y="1341755"/>
            <a:ext cx="5384937" cy="179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0" i="0" u="none" strike="noStrike" cap="none">
                <a:solidFill>
                  <a:srgbClr val="6D19D1"/>
                </a:solidFill>
                <a:latin typeface="Inter"/>
                <a:ea typeface="Inter"/>
                <a:cs typeface="Inter"/>
                <a:sym typeface="Inter"/>
              </a:rPr>
              <a:t>¿QUÉ ES 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CO" sz="6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O" sz="4800" b="0" i="0" u="none" strike="noStrike" cap="none">
                <a:solidFill>
                  <a:srgbClr val="6D19D1"/>
                </a:solidFill>
                <a:latin typeface="Inter Black"/>
                <a:ea typeface="Inter Black"/>
                <a:cs typeface="Inter Black"/>
                <a:sym typeface="Inter Black"/>
              </a:rPr>
              <a:t>DE INNOVACIÓN?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8409025" y="1217930"/>
            <a:ext cx="8659774" cy="19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4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Es una herramienta aplicada por la </a:t>
            </a:r>
            <a:r>
              <a:rPr lang="es-CO" sz="1800" b="1" i="0" u="none" strike="noStrike" cap="none">
                <a:solidFill>
                  <a:srgbClr val="FF914D"/>
                </a:solidFill>
                <a:latin typeface="Inter"/>
                <a:ea typeface="Inter"/>
                <a:cs typeface="Inter"/>
                <a:sym typeface="Inter"/>
              </a:rPr>
              <a:t>Veeduría Distrital</a:t>
            </a:r>
            <a:r>
              <a:rPr lang="es-CO" sz="1800" b="1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por intermedio de su Laboratorio de Innovación para la Gestión Pública (LABcapital), orientada a </a:t>
            </a:r>
            <a:r>
              <a:rPr lang="es-CO" sz="1800" b="1" i="0" u="none" strike="noStrike" cap="none">
                <a:solidFill>
                  <a:srgbClr val="6D19D1"/>
                </a:solidFill>
                <a:latin typeface="Inter"/>
                <a:ea typeface="Inter"/>
                <a:cs typeface="Inter"/>
                <a:sym typeface="Inter"/>
              </a:rPr>
              <a:t>promover la Innovación Pública</a:t>
            </a:r>
            <a:r>
              <a:rPr lang="es-CO" sz="1800" b="1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en el Distrito a partir de generar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conocimiento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, identificar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capacidades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oportunidades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y fomentar un </a:t>
            </a:r>
            <a:r>
              <a:rPr lang="es-CO" sz="1800" b="1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ecosistema</a:t>
            </a:r>
            <a:r>
              <a:rPr lang="es-CO" sz="1800" b="0" i="0" u="none" strike="noStrike" cap="none">
                <a:solidFill>
                  <a:srgbClr val="C6009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CO"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de Innovación Pública para Bogotá.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4"/>
          <p:cNvGrpSpPr/>
          <p:nvPr/>
        </p:nvGrpSpPr>
        <p:grpSpPr>
          <a:xfrm>
            <a:off x="0" y="9567000"/>
            <a:ext cx="18288000" cy="720000"/>
            <a:chOff x="0" y="9258299"/>
            <a:chExt cx="18288000" cy="1028701"/>
          </a:xfrm>
        </p:grpSpPr>
        <p:sp>
          <p:nvSpPr>
            <p:cNvPr id="259" name="Google Shape;259;p4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4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" name="Google Shape;263;p4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" descr="Un grupo de personas alrededor de una bandera&#10;&#10;Descripción generada automáticamente con confianza media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46064" y="-19050"/>
            <a:ext cx="685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"/>
          <p:cNvSpPr/>
          <p:nvPr/>
        </p:nvSpPr>
        <p:spPr>
          <a:xfrm>
            <a:off x="10935700" y="596758"/>
            <a:ext cx="1302672" cy="1302672"/>
          </a:xfrm>
          <a:custGeom>
            <a:avLst/>
            <a:gdLst/>
            <a:ahLst/>
            <a:cxnLst/>
            <a:rect l="l" t="t" r="r" b="b"/>
            <a:pathLst>
              <a:path w="1302672" h="1302672" extrusionOk="0">
                <a:moveTo>
                  <a:pt x="0" y="0"/>
                </a:moveTo>
                <a:lnTo>
                  <a:pt x="1302672" y="0"/>
                </a:lnTo>
                <a:lnTo>
                  <a:pt x="1302672" y="1302672"/>
                </a:lnTo>
                <a:lnTo>
                  <a:pt x="0" y="130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12428126" y="596758"/>
            <a:ext cx="1302672" cy="1302672"/>
          </a:xfrm>
          <a:custGeom>
            <a:avLst/>
            <a:gdLst/>
            <a:ahLst/>
            <a:cxnLst/>
            <a:rect l="l" t="t" r="r" b="b"/>
            <a:pathLst>
              <a:path w="1302672" h="1302672" extrusionOk="0">
                <a:moveTo>
                  <a:pt x="0" y="0"/>
                </a:moveTo>
                <a:lnTo>
                  <a:pt x="1302673" y="0"/>
                </a:lnTo>
                <a:lnTo>
                  <a:pt x="1302673" y="1302672"/>
                </a:lnTo>
                <a:lnTo>
                  <a:pt x="0" y="130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8049384" y="596758"/>
            <a:ext cx="2521072" cy="1302672"/>
          </a:xfrm>
          <a:custGeom>
            <a:avLst/>
            <a:gdLst/>
            <a:ahLst/>
            <a:cxnLst/>
            <a:rect l="l" t="t" r="r" b="b"/>
            <a:pathLst>
              <a:path w="2521072" h="1302672" extrusionOk="0">
                <a:moveTo>
                  <a:pt x="0" y="0"/>
                </a:moveTo>
                <a:lnTo>
                  <a:pt x="2521072" y="0"/>
                </a:lnTo>
                <a:lnTo>
                  <a:pt x="2521072" y="1302672"/>
                </a:lnTo>
                <a:lnTo>
                  <a:pt x="0" y="130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8931" b="-122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7521277" y="2536658"/>
            <a:ext cx="389162" cy="206256"/>
          </a:xfrm>
          <a:custGeom>
            <a:avLst/>
            <a:gdLst/>
            <a:ahLst/>
            <a:cxnLst/>
            <a:rect l="l" t="t" r="r" b="b"/>
            <a:pathLst>
              <a:path w="389162" h="206256" extrusionOk="0">
                <a:moveTo>
                  <a:pt x="0" y="0"/>
                </a:moveTo>
                <a:lnTo>
                  <a:pt x="389162" y="0"/>
                </a:lnTo>
                <a:lnTo>
                  <a:pt x="389162" y="206256"/>
                </a:lnTo>
                <a:lnTo>
                  <a:pt x="0" y="206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1028700" y="1893115"/>
            <a:ext cx="536125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-CO" sz="3400" b="0" i="0" u="none" strike="noStrike" cap="none">
                <a:solidFill>
                  <a:srgbClr val="6D19D1"/>
                </a:solidFill>
                <a:latin typeface="Inter"/>
                <a:ea typeface="Inter"/>
                <a:cs typeface="Inter"/>
                <a:sym typeface="Inter"/>
              </a:rPr>
              <a:t>MARCO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O" sz="4800" b="0" i="0" u="none" strike="noStrike" cap="none">
                <a:solidFill>
                  <a:srgbClr val="6D19D1"/>
                </a:solidFill>
                <a:latin typeface="Inter Black"/>
                <a:ea typeface="Inter Black"/>
                <a:cs typeface="Inter Black"/>
                <a:sym typeface="Inter Black"/>
              </a:rPr>
              <a:t>NORMATIVO Y ESTRATÉGICO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O" sz="48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IIP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8049384" y="2496048"/>
            <a:ext cx="9822605" cy="192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F26206"/>
                </a:solidFill>
                <a:latin typeface="Inter"/>
                <a:ea typeface="Inter"/>
                <a:cs typeface="Inter"/>
                <a:sym typeface="Inter"/>
              </a:rPr>
              <a:t>Política Pública de Ciencia, Tecnología e Innovación para el Distrito Capital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F26206"/>
                </a:solidFill>
                <a:latin typeface="Inter"/>
                <a:ea typeface="Inter"/>
                <a:cs typeface="Inter"/>
                <a:sym typeface="Inter"/>
              </a:rPr>
              <a:t>2019 - 2038 (CONPES 04)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6206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77250" marR="0" lvl="2" indent="-259082" algn="l" rtl="0">
              <a:lnSpc>
                <a:spcPct val="129375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⚬"/>
            </a:pPr>
            <a:r>
              <a:rPr lang="es-CO" sz="16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Mejoramiento de la eficiencia y calidad de la gestión pública (Res.Esperado)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77250" marR="0" lvl="2" indent="-259082" algn="l" rtl="0">
              <a:lnSpc>
                <a:spcPct val="129375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⚬"/>
            </a:pPr>
            <a:r>
              <a:rPr lang="es-CO" sz="16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Medición bianual del Índice de Innovación Pública de Bogotá (Prod.Esperado)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8049384" y="4610100"/>
            <a:ext cx="9822605" cy="83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F26206"/>
                </a:solidFill>
                <a:latin typeface="Inter"/>
                <a:ea typeface="Inter"/>
                <a:cs typeface="Inter"/>
                <a:sym typeface="Inter"/>
              </a:rPr>
              <a:t>Política Pública Distrital de Gestión Integral de Talento Humano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F26206"/>
                </a:solidFill>
                <a:latin typeface="Inter"/>
                <a:ea typeface="Inter"/>
                <a:cs typeface="Inter"/>
                <a:sym typeface="Inter"/>
              </a:rPr>
              <a:t>2019-2030 (CONPES 07)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2620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7521277" y="4646848"/>
            <a:ext cx="389162" cy="206256"/>
          </a:xfrm>
          <a:custGeom>
            <a:avLst/>
            <a:gdLst/>
            <a:ahLst/>
            <a:cxnLst/>
            <a:rect l="l" t="t" r="r" b="b"/>
            <a:pathLst>
              <a:path w="389162" h="206256" extrusionOk="0">
                <a:moveTo>
                  <a:pt x="0" y="0"/>
                </a:moveTo>
                <a:lnTo>
                  <a:pt x="389162" y="0"/>
                </a:lnTo>
                <a:lnTo>
                  <a:pt x="389162" y="206255"/>
                </a:lnTo>
                <a:lnTo>
                  <a:pt x="0" y="206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3"/>
          <p:cNvGrpSpPr/>
          <p:nvPr/>
        </p:nvGrpSpPr>
        <p:grpSpPr>
          <a:xfrm>
            <a:off x="7521277" y="5825322"/>
            <a:ext cx="10365914" cy="2594778"/>
            <a:chOff x="7521277" y="5711190"/>
            <a:chExt cx="10365914" cy="2594778"/>
          </a:xfrm>
        </p:grpSpPr>
        <p:sp>
          <p:nvSpPr>
            <p:cNvPr id="279" name="Google Shape;279;p3"/>
            <p:cNvSpPr txBox="1"/>
            <p:nvPr/>
          </p:nvSpPr>
          <p:spPr>
            <a:xfrm>
              <a:off x="8049384" y="5711190"/>
              <a:ext cx="9822605" cy="229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>
                  <a:solidFill>
                    <a:srgbClr val="F26206"/>
                  </a:solidFill>
                  <a:latin typeface="Inter"/>
                  <a:ea typeface="Inter"/>
                  <a:cs typeface="Inter"/>
                  <a:sym typeface="Inter"/>
                </a:rPr>
                <a:t>Plan Distrital de Desarrollo (PDD) 2020-2024:</a:t>
              </a:r>
              <a:r>
                <a:rPr lang="es-CO" sz="1800" b="1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 “Un Nuevo Contrato Social y Ambiental para la Bogotá del Siglo XXI”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777250" marR="0" lvl="2" indent="-25908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60097"/>
                </a:buClr>
                <a:buSzPts val="1600"/>
                <a:buFont typeface="Arial"/>
                <a:buChar char="⚬"/>
              </a:pPr>
              <a:r>
                <a:rPr lang="es-CO" sz="1600" b="0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Propósito 5.</a:t>
              </a:r>
              <a:r>
                <a:rPr lang="es-CO" sz="16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 Construir Bogotá - Región con gobierno abierto, transparente y ciudadanía consciente.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165875" marR="0" lvl="3" indent="-29146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D19D1"/>
                </a:buClr>
                <a:buSzPts val="1600"/>
                <a:buFont typeface="Arial"/>
                <a:buChar char="￭"/>
              </a:pPr>
              <a:r>
                <a:rPr lang="es-CO" sz="1600" b="0" i="0" u="none" strike="noStrike" cap="none">
                  <a:solidFill>
                    <a:srgbClr val="6D19D1"/>
                  </a:solidFill>
                  <a:latin typeface="Inter"/>
                  <a:ea typeface="Inter"/>
                  <a:cs typeface="Inter"/>
                  <a:sym typeface="Inter"/>
                </a:rPr>
                <a:t>Programa estratégico</a:t>
              </a:r>
              <a:r>
                <a:rPr lang="es-CO" sz="16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: Gestión pública efectiva, abierta y transparente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554499" marR="0" lvl="4" indent="-31090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60097"/>
                </a:buClr>
                <a:buSzPts val="1600"/>
                <a:buFont typeface="Arial"/>
                <a:buChar char="•"/>
              </a:pPr>
              <a:r>
                <a:rPr lang="es-CO" sz="1600" b="0" i="0" u="none" strike="noStrike" cap="none">
                  <a:solidFill>
                    <a:srgbClr val="C60097"/>
                  </a:solidFill>
                  <a:latin typeface="Inter"/>
                  <a:ea typeface="Inter"/>
                  <a:cs typeface="Inter"/>
                  <a:sym typeface="Inter"/>
                </a:rPr>
                <a:t>Meta estratégica</a:t>
              </a:r>
              <a:r>
                <a:rPr lang="es-CO" sz="1600" b="0" i="0" u="none" strike="noStrike" cap="none">
                  <a:solidFill>
                    <a:srgbClr val="6D19D1"/>
                  </a:solidFill>
                  <a:latin typeface="Inter"/>
                  <a:ea typeface="Inter"/>
                  <a:cs typeface="Inter"/>
                  <a:sym typeface="Inter"/>
                </a:rPr>
                <a:t>:</a:t>
              </a:r>
              <a:r>
                <a:rPr lang="es-CO" sz="16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 Aumentar en 5 puntos el índice de innovación pública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0" name="Google Shape;280;p3"/>
            <p:cNvSpPr txBox="1"/>
            <p:nvPr/>
          </p:nvSpPr>
          <p:spPr>
            <a:xfrm>
              <a:off x="8915400" y="8039100"/>
              <a:ext cx="8971791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>
                  <a:solidFill>
                    <a:srgbClr val="6D19D1"/>
                  </a:solidFill>
                  <a:latin typeface="Inter"/>
                  <a:ea typeface="Inter"/>
                  <a:cs typeface="Inter"/>
                  <a:sym typeface="Inter"/>
                </a:rPr>
                <a:t>Proyecto de Inversión 7561 - LABcapital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521277" y="5760306"/>
              <a:ext cx="389162" cy="206256"/>
            </a:xfrm>
            <a:custGeom>
              <a:avLst/>
              <a:gdLst/>
              <a:ahLst/>
              <a:cxnLst/>
              <a:rect l="l" t="t" r="r" b="b"/>
              <a:pathLst>
                <a:path w="389162" h="206256" extrusionOk="0">
                  <a:moveTo>
                    <a:pt x="0" y="0"/>
                  </a:moveTo>
                  <a:lnTo>
                    <a:pt x="389162" y="0"/>
                  </a:lnTo>
                  <a:lnTo>
                    <a:pt x="389162" y="206255"/>
                  </a:lnTo>
                  <a:lnTo>
                    <a:pt x="0" y="20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8332765" y="8092874"/>
              <a:ext cx="389162" cy="206256"/>
            </a:xfrm>
            <a:custGeom>
              <a:avLst/>
              <a:gdLst/>
              <a:ahLst/>
              <a:cxnLst/>
              <a:rect l="l" t="t" r="r" b="b"/>
              <a:pathLst>
                <a:path w="389162" h="206256" extrusionOk="0">
                  <a:moveTo>
                    <a:pt x="0" y="0"/>
                  </a:moveTo>
                  <a:lnTo>
                    <a:pt x="389162" y="0"/>
                  </a:lnTo>
                  <a:lnTo>
                    <a:pt x="389162" y="206256"/>
                  </a:lnTo>
                  <a:lnTo>
                    <a:pt x="0" y="206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3"/>
          <p:cNvSpPr/>
          <p:nvPr/>
        </p:nvSpPr>
        <p:spPr>
          <a:xfrm>
            <a:off x="7469723" y="1144966"/>
            <a:ext cx="389162" cy="206256"/>
          </a:xfrm>
          <a:custGeom>
            <a:avLst/>
            <a:gdLst/>
            <a:ahLst/>
            <a:cxnLst/>
            <a:rect l="l" t="t" r="r" b="b"/>
            <a:pathLst>
              <a:path w="389162" h="206256" extrusionOk="0">
                <a:moveTo>
                  <a:pt x="0" y="0"/>
                </a:moveTo>
                <a:lnTo>
                  <a:pt x="389161" y="0"/>
                </a:lnTo>
                <a:lnTo>
                  <a:pt x="389161" y="206256"/>
                </a:lnTo>
                <a:lnTo>
                  <a:pt x="0" y="206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3"/>
          <p:cNvGrpSpPr/>
          <p:nvPr/>
        </p:nvGrpSpPr>
        <p:grpSpPr>
          <a:xfrm>
            <a:off x="7521277" y="9090304"/>
            <a:ext cx="10350712" cy="548996"/>
            <a:chOff x="7521277" y="8906854"/>
            <a:chExt cx="10350712" cy="548996"/>
          </a:xfrm>
        </p:grpSpPr>
        <p:sp>
          <p:nvSpPr>
            <p:cNvPr id="285" name="Google Shape;285;p3"/>
            <p:cNvSpPr txBox="1"/>
            <p:nvPr/>
          </p:nvSpPr>
          <p:spPr>
            <a:xfrm>
              <a:off x="8049384" y="8906854"/>
              <a:ext cx="9822605" cy="548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>
                  <a:solidFill>
                    <a:srgbClr val="F26206"/>
                  </a:solidFill>
                  <a:latin typeface="Inter"/>
                  <a:ea typeface="Inter"/>
                  <a:cs typeface="Inter"/>
                  <a:sym typeface="Inter"/>
                </a:rPr>
                <a:t>En construcción: Plan Distrital de Desarrollo (PDD) 2024-2028</a:t>
              </a:r>
              <a:r>
                <a:rPr lang="es-CO" sz="1800" b="1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: “Bogotá Camina Segura”</a:t>
              </a:r>
              <a:endParaRPr sz="18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521277" y="8955970"/>
              <a:ext cx="389162" cy="206256"/>
            </a:xfrm>
            <a:custGeom>
              <a:avLst/>
              <a:gdLst/>
              <a:ahLst/>
              <a:cxnLst/>
              <a:rect l="l" t="t" r="r" b="b"/>
              <a:pathLst>
                <a:path w="389162" h="206256" extrusionOk="0">
                  <a:moveTo>
                    <a:pt x="0" y="0"/>
                  </a:moveTo>
                  <a:lnTo>
                    <a:pt x="389162" y="0"/>
                  </a:lnTo>
                  <a:lnTo>
                    <a:pt x="389162" y="206255"/>
                  </a:lnTo>
                  <a:lnTo>
                    <a:pt x="0" y="20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5"/>
          <p:cNvGrpSpPr/>
          <p:nvPr/>
        </p:nvGrpSpPr>
        <p:grpSpPr>
          <a:xfrm>
            <a:off x="14051795" y="1121130"/>
            <a:ext cx="2911707" cy="8044741"/>
            <a:chOff x="0" y="0"/>
            <a:chExt cx="3882276" cy="10726321"/>
          </a:xfrm>
        </p:grpSpPr>
        <p:sp>
          <p:nvSpPr>
            <p:cNvPr id="292" name="Google Shape;292;p5"/>
            <p:cNvSpPr/>
            <p:nvPr/>
          </p:nvSpPr>
          <p:spPr>
            <a:xfrm>
              <a:off x="270920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70920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70920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70920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70920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270920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270920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24786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324786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324786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324786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24786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24786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324786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39861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539861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39861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39861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39861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39861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39861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378772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378772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378772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378772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378772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378772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772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08882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08882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08882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08882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08882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08882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08882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2748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62748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62748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62748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62748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62748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2748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16734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16734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16734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16734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16734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16734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16734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8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78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78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78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78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78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8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24794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324794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324794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324794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324794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324794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324794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38739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38739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38739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38739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538739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38739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38739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78660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78660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78660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78660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78660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78660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378660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07860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07860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7860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07860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07860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07860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07860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270920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270920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70920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270920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270920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270920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270920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62756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62756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62756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62756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62756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62756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62756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16622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16622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16622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216622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16622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216622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216622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88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88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388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388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388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388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5388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78668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78668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78668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78668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78668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78668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78668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077478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077478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077478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077478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077478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077478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077478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61733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61733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61733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61733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1733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61733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61733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78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78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78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78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78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78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78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324794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324794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24794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324794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324794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324794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24794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16630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16630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216630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16630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216630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216630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216630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270279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270279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270279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270279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270279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270279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70279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5"/>
          <p:cNvGrpSpPr/>
          <p:nvPr/>
        </p:nvGrpSpPr>
        <p:grpSpPr>
          <a:xfrm>
            <a:off x="8171929" y="3011004"/>
            <a:ext cx="5141108" cy="3120453"/>
            <a:chOff x="0" y="-19050"/>
            <a:chExt cx="6854811" cy="4160604"/>
          </a:xfrm>
        </p:grpSpPr>
        <p:sp>
          <p:nvSpPr>
            <p:cNvPr id="461" name="Google Shape;461;p5"/>
            <p:cNvSpPr txBox="1"/>
            <p:nvPr/>
          </p:nvSpPr>
          <p:spPr>
            <a:xfrm>
              <a:off x="0" y="-19050"/>
              <a:ext cx="6854811" cy="55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57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Procesos y Prácticas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 txBox="1"/>
            <p:nvPr/>
          </p:nvSpPr>
          <p:spPr>
            <a:xfrm>
              <a:off x="0" y="792774"/>
              <a:ext cx="6854811" cy="334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Mide los procesos y actividades que la entidad desarrolla para generar innovación, especialmente si dentro de este proceso se toma en cuenta a los servidores de su entidad, los ciudadanos y grupos de interés con los que trabaja.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Captura la identificación de retos de oportunidad, Generación de ideas, Diseño de innovaciones, Generación de capacidades y formación, y Cultura y liderazgo para la Innovación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5"/>
          <p:cNvGrpSpPr/>
          <p:nvPr/>
        </p:nvGrpSpPr>
        <p:grpSpPr>
          <a:xfrm>
            <a:off x="13734927" y="1998632"/>
            <a:ext cx="3903131" cy="1026658"/>
            <a:chOff x="0" y="-19050"/>
            <a:chExt cx="1027985" cy="270396"/>
          </a:xfrm>
        </p:grpSpPr>
        <p:sp>
          <p:nvSpPr>
            <p:cNvPr id="464" name="Google Shape;464;p5"/>
            <p:cNvSpPr/>
            <p:nvPr/>
          </p:nvSpPr>
          <p:spPr>
            <a:xfrm>
              <a:off x="0" y="0"/>
              <a:ext cx="1027985" cy="251346"/>
            </a:xfrm>
            <a:custGeom>
              <a:avLst/>
              <a:gdLst/>
              <a:ahLst/>
              <a:cxnLst/>
              <a:rect l="l" t="t" r="r" b="b"/>
              <a:pathLst>
                <a:path w="1027985" h="251346" extrusionOk="0">
                  <a:moveTo>
                    <a:pt x="0" y="0"/>
                  </a:moveTo>
                  <a:lnTo>
                    <a:pt x="1027985" y="0"/>
                  </a:lnTo>
                  <a:lnTo>
                    <a:pt x="1027985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"/>
            <p:cNvSpPr txBox="1"/>
            <p:nvPr/>
          </p:nvSpPr>
          <p:spPr>
            <a:xfrm>
              <a:off x="0" y="-19050"/>
              <a:ext cx="1027985" cy="270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7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5"/>
          <p:cNvSpPr txBox="1"/>
          <p:nvPr/>
        </p:nvSpPr>
        <p:spPr>
          <a:xfrm>
            <a:off x="1028700" y="670967"/>
            <a:ext cx="9119964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O" sz="5400" b="0" i="0" u="none" strike="noStrike" cap="none">
                <a:solidFill>
                  <a:srgbClr val="C60097"/>
                </a:solidFill>
                <a:latin typeface="Inter Black"/>
                <a:ea typeface="Inter Black"/>
                <a:cs typeface="Inter Black"/>
                <a:sym typeface="Inter Black"/>
              </a:rPr>
              <a:t>ESTRUCTURA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O" sz="4800" b="1" i="0" u="none" strike="noStrike" cap="none">
                <a:solidFill>
                  <a:srgbClr val="6D19D1"/>
                </a:solidFill>
                <a:latin typeface="Inter Black"/>
                <a:ea typeface="Inter Black"/>
                <a:cs typeface="Inter Black"/>
                <a:sym typeface="Inter Black"/>
              </a:rPr>
              <a:t>DEL 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5"/>
          <p:cNvGrpSpPr/>
          <p:nvPr/>
        </p:nvGrpSpPr>
        <p:grpSpPr>
          <a:xfrm>
            <a:off x="1641021" y="3018147"/>
            <a:ext cx="5305373" cy="2266924"/>
            <a:chOff x="0" y="-9525"/>
            <a:chExt cx="7073831" cy="3022565"/>
          </a:xfrm>
        </p:grpSpPr>
        <p:sp>
          <p:nvSpPr>
            <p:cNvPr id="468" name="Google Shape;468;p5"/>
            <p:cNvSpPr txBox="1"/>
            <p:nvPr/>
          </p:nvSpPr>
          <p:spPr>
            <a:xfrm>
              <a:off x="0" y="-9525"/>
              <a:ext cx="7073831" cy="570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57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Capacidad Institucional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"/>
            <p:cNvSpPr txBox="1"/>
            <p:nvPr/>
          </p:nvSpPr>
          <p:spPr>
            <a:xfrm>
              <a:off x="0" y="792775"/>
              <a:ext cx="7073831" cy="2220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Mide la capacidad, recursos e insumos que tiene la entidad para desarrollar acciones relacionadas con la innovación, es decir, si la entidad tiene las bases para poder innovar.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Toma en cuenta la Planeación, Recursos presupuestales, Humanos y Digitales.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5"/>
          <p:cNvGrpSpPr/>
          <p:nvPr/>
        </p:nvGrpSpPr>
        <p:grpSpPr>
          <a:xfrm>
            <a:off x="13040312" y="676174"/>
            <a:ext cx="1725509" cy="1515400"/>
            <a:chOff x="0" y="-19050"/>
            <a:chExt cx="454455" cy="399118"/>
          </a:xfrm>
        </p:grpSpPr>
        <p:sp>
          <p:nvSpPr>
            <p:cNvPr id="471" name="Google Shape;471;p5"/>
            <p:cNvSpPr/>
            <p:nvPr/>
          </p:nvSpPr>
          <p:spPr>
            <a:xfrm>
              <a:off x="0" y="0"/>
              <a:ext cx="454455" cy="380068"/>
            </a:xfrm>
            <a:custGeom>
              <a:avLst/>
              <a:gdLst/>
              <a:ahLst/>
              <a:cxnLst/>
              <a:rect l="l" t="t" r="r" b="b"/>
              <a:pathLst>
                <a:path w="454455" h="380068" extrusionOk="0">
                  <a:moveTo>
                    <a:pt x="0" y="0"/>
                  </a:moveTo>
                  <a:lnTo>
                    <a:pt x="454455" y="0"/>
                  </a:lnTo>
                  <a:lnTo>
                    <a:pt x="454455" y="380068"/>
                  </a:lnTo>
                  <a:lnTo>
                    <a:pt x="0" y="380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5"/>
            <p:cNvSpPr txBox="1"/>
            <p:nvPr/>
          </p:nvSpPr>
          <p:spPr>
            <a:xfrm>
              <a:off x="0" y="-19050"/>
              <a:ext cx="454455" cy="39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7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5"/>
          <p:cNvSpPr txBox="1"/>
          <p:nvPr/>
        </p:nvSpPr>
        <p:spPr>
          <a:xfrm>
            <a:off x="13549863" y="691354"/>
            <a:ext cx="1003846" cy="185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68"/>
              <a:buFont typeface="Arial"/>
              <a:buNone/>
            </a:pPr>
            <a:r>
              <a:rPr lang="es-CO" sz="11868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5"/>
          <p:cNvGrpSpPr/>
          <p:nvPr/>
        </p:nvGrpSpPr>
        <p:grpSpPr>
          <a:xfrm>
            <a:off x="1641021" y="6599714"/>
            <a:ext cx="5305373" cy="2274068"/>
            <a:chOff x="0" y="-19051"/>
            <a:chExt cx="7073831" cy="3032090"/>
          </a:xfrm>
        </p:grpSpPr>
        <p:sp>
          <p:nvSpPr>
            <p:cNvPr id="475" name="Google Shape;475;p5"/>
            <p:cNvSpPr txBox="1"/>
            <p:nvPr/>
          </p:nvSpPr>
          <p:spPr>
            <a:xfrm>
              <a:off x="0" y="-19051"/>
              <a:ext cx="7073831" cy="55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6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Resultados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0" y="792774"/>
              <a:ext cx="7073831" cy="2220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Está orientado a medir los resultados que la innovación ha generado en la entidad.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Captura innovaciones implementadas, beneficio a ciudadanos/usuarios, el ahorro de recursos y la generación de capacidades en innovación para funcionarios y/o contratistas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5"/>
          <p:cNvGrpSpPr/>
          <p:nvPr/>
        </p:nvGrpSpPr>
        <p:grpSpPr>
          <a:xfrm>
            <a:off x="8171929" y="6599714"/>
            <a:ext cx="5141108" cy="2274774"/>
            <a:chOff x="0" y="-19050"/>
            <a:chExt cx="6854811" cy="3033031"/>
          </a:xfrm>
        </p:grpSpPr>
        <p:sp>
          <p:nvSpPr>
            <p:cNvPr id="478" name="Google Shape;478;p5"/>
            <p:cNvSpPr txBox="1"/>
            <p:nvPr/>
          </p:nvSpPr>
          <p:spPr>
            <a:xfrm>
              <a:off x="0" y="-19050"/>
              <a:ext cx="6854811" cy="579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CO" sz="2600" b="0" i="0" u="none" strike="noStrike" cap="none">
                  <a:solidFill>
                    <a:srgbClr val="F2620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Gestión</a:t>
              </a:r>
              <a:r>
                <a:rPr lang="es-CO" sz="2800" b="0" i="0" u="none" strike="noStrike" cap="none">
                  <a:solidFill>
                    <a:srgbClr val="F26206"/>
                  </a:solidFill>
                  <a:latin typeface="Arial"/>
                  <a:ea typeface="Arial"/>
                  <a:cs typeface="Arial"/>
                  <a:sym typeface="Arial"/>
                </a:rPr>
                <a:t> del Conocimiento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 txBox="1"/>
            <p:nvPr/>
          </p:nvSpPr>
          <p:spPr>
            <a:xfrm>
              <a:off x="0" y="792775"/>
              <a:ext cx="6854811" cy="2221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Visibiliza el compromiso que tiene la entidad para compartir el conocimiento producido.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lnSpc>
                  <a:spcPct val="1599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0" i="0" u="none" strike="noStrike" cap="none">
                  <a:solidFill>
                    <a:srgbClr val="1B1B1B"/>
                  </a:solidFill>
                  <a:latin typeface="Inter"/>
                  <a:ea typeface="Inter"/>
                  <a:cs typeface="Inter"/>
                  <a:sym typeface="Inter"/>
                </a:rPr>
                <a:t>Captura la aplicación y documentación a partir de su capacidad institucional, procesos y actividades y sus resultados innovadores.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5"/>
          <p:cNvSpPr txBox="1"/>
          <p:nvPr/>
        </p:nvSpPr>
        <p:spPr>
          <a:xfrm>
            <a:off x="1092174" y="2884361"/>
            <a:ext cx="552287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"/>
          <p:cNvSpPr txBox="1"/>
          <p:nvPr/>
        </p:nvSpPr>
        <p:spPr>
          <a:xfrm>
            <a:off x="7531271" y="2884361"/>
            <a:ext cx="735908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"/>
          <p:cNvSpPr txBox="1"/>
          <p:nvPr/>
        </p:nvSpPr>
        <p:spPr>
          <a:xfrm>
            <a:off x="1092174" y="6442205"/>
            <a:ext cx="552287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"/>
          <p:cNvSpPr txBox="1"/>
          <p:nvPr/>
        </p:nvSpPr>
        <p:spPr>
          <a:xfrm>
            <a:off x="7531271" y="6487343"/>
            <a:ext cx="552287" cy="6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s-CO" sz="3999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 txBox="1"/>
          <p:nvPr/>
        </p:nvSpPr>
        <p:spPr>
          <a:xfrm>
            <a:off x="13734927" y="2241422"/>
            <a:ext cx="3545384" cy="60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s-CO" sz="3900" b="0" i="0" u="none" strike="noStrike" cap="none">
                <a:solidFill>
                  <a:srgbClr val="F26206"/>
                </a:solidFill>
                <a:latin typeface="Inter Black"/>
                <a:ea typeface="Inter Black"/>
                <a:cs typeface="Inter Black"/>
                <a:sym typeface="Inter Black"/>
              </a:rPr>
              <a:t>Componentes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5"/>
          <p:cNvGrpSpPr/>
          <p:nvPr/>
        </p:nvGrpSpPr>
        <p:grpSpPr>
          <a:xfrm>
            <a:off x="0" y="9567000"/>
            <a:ext cx="18288000" cy="720000"/>
            <a:chOff x="0" y="9258299"/>
            <a:chExt cx="18288000" cy="1028701"/>
          </a:xfrm>
        </p:grpSpPr>
        <p:sp>
          <p:nvSpPr>
            <p:cNvPr id="486" name="Google Shape;486;p5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5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488" name="Google Shape;488;p5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0" name="Google Shape;490;p5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5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5"/>
          <p:cNvGrpSpPr/>
          <p:nvPr/>
        </p:nvGrpSpPr>
        <p:grpSpPr>
          <a:xfrm>
            <a:off x="0" y="9557546"/>
            <a:ext cx="18288000" cy="720000"/>
            <a:chOff x="0" y="9258299"/>
            <a:chExt cx="18288000" cy="1028701"/>
          </a:xfrm>
        </p:grpSpPr>
        <p:sp>
          <p:nvSpPr>
            <p:cNvPr id="493" name="Google Shape;493;p5"/>
            <p:cNvSpPr/>
            <p:nvPr/>
          </p:nvSpPr>
          <p:spPr>
            <a:xfrm>
              <a:off x="0" y="9258300"/>
              <a:ext cx="18288000" cy="1028700"/>
            </a:xfrm>
            <a:prstGeom prst="rect">
              <a:avLst/>
            </a:prstGeom>
            <a:solidFill>
              <a:srgbClr val="004A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5"/>
            <p:cNvGrpSpPr/>
            <p:nvPr/>
          </p:nvGrpSpPr>
          <p:grpSpPr>
            <a:xfrm>
              <a:off x="16611600" y="9258299"/>
              <a:ext cx="1676400" cy="1028701"/>
              <a:chOff x="16611600" y="9258299"/>
              <a:chExt cx="1676400" cy="1028701"/>
            </a:xfrm>
          </p:grpSpPr>
          <p:sp>
            <p:nvSpPr>
              <p:cNvPr id="495" name="Google Shape;495;p5"/>
              <p:cNvSpPr/>
              <p:nvPr/>
            </p:nvSpPr>
            <p:spPr>
              <a:xfrm>
                <a:off x="16611600" y="9258299"/>
                <a:ext cx="1676400" cy="1028701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26178" r="-56064" b="-45945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17011129" y="9258300"/>
                <a:ext cx="1276871" cy="1028700"/>
              </a:xfrm>
              <a:prstGeom prst="rect">
                <a:avLst/>
              </a:prstGeom>
              <a:blipFill rotWithShape="1">
                <a:blip r:embed="rId3">
                  <a:alphaModFix amt="14000"/>
                </a:blip>
                <a:stretch>
                  <a:fillRect t="-111086" r="-104892" b="-6103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p5"/>
            <p:cNvSpPr/>
            <p:nvPr/>
          </p:nvSpPr>
          <p:spPr>
            <a:xfrm>
              <a:off x="17913385" y="9258300"/>
              <a:ext cx="374615" cy="102870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"/>
            <p:cNvSpPr txBox="1"/>
            <p:nvPr/>
          </p:nvSpPr>
          <p:spPr>
            <a:xfrm>
              <a:off x="12573000" y="9579339"/>
              <a:ext cx="4744408" cy="337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rgbClr val="004A98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Índice de Innovación Pública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Personalizado</PresentationFormat>
  <Paragraphs>331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Roboto Slab</vt:lpstr>
      <vt:lpstr>Inter</vt:lpstr>
      <vt:lpstr>Inter Light</vt:lpstr>
      <vt:lpstr>Inter Black</vt:lpstr>
      <vt:lpstr>Inter SemiBold</vt:lpstr>
      <vt:lpstr>Poppins</vt:lpstr>
      <vt:lpstr>Open Sans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Mijail Enrique Montiel Sandoval</cp:lastModifiedBy>
  <cp:revision>1</cp:revision>
  <dcterms:created xsi:type="dcterms:W3CDTF">2006-08-16T00:00:00Z</dcterms:created>
  <dcterms:modified xsi:type="dcterms:W3CDTF">2024-06-28T19:44:14Z</dcterms:modified>
</cp:coreProperties>
</file>