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80" r:id="rId2"/>
    <p:sldId id="1448" r:id="rId3"/>
    <p:sldId id="1442" r:id="rId4"/>
    <p:sldId id="1445" r:id="rId5"/>
    <p:sldId id="1452" r:id="rId6"/>
    <p:sldId id="1450" r:id="rId7"/>
    <p:sldId id="1451" r:id="rId8"/>
    <p:sldId id="1463" r:id="rId9"/>
    <p:sldId id="1464" r:id="rId10"/>
    <p:sldId id="1454" r:id="rId11"/>
    <p:sldId id="1455" r:id="rId12"/>
    <p:sldId id="1460" r:id="rId13"/>
    <p:sldId id="1461" r:id="rId14"/>
    <p:sldId id="1462" r:id="rId15"/>
    <p:sldId id="1456" r:id="rId16"/>
    <p:sldId id="1457" r:id="rId17"/>
    <p:sldId id="1459" r:id="rId18"/>
    <p:sldId id="1443"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275"/>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65" autoAdjust="0"/>
    <p:restoredTop sz="94660"/>
  </p:normalViewPr>
  <p:slideViewPr>
    <p:cSldViewPr snapToGrid="0">
      <p:cViewPr varScale="1">
        <p:scale>
          <a:sx n="72" d="100"/>
          <a:sy n="72" d="100"/>
        </p:scale>
        <p:origin x="1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712FB-0F28-4057-97A8-2315AC195D1D}" type="datetimeFigureOut">
              <a:rPr lang="es-CO" smtClean="0"/>
              <a:t>23/07/2021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EB7B6-B32C-4CC3-9EB6-1611FF753CBE}" type="slidenum">
              <a:rPr lang="es-CO" smtClean="0"/>
              <a:t>‹Nº›</a:t>
            </a:fld>
            <a:endParaRPr lang="es-CO"/>
          </a:p>
        </p:txBody>
      </p:sp>
    </p:spTree>
    <p:extLst>
      <p:ext uri="{BB962C8B-B14F-4D97-AF65-F5344CB8AC3E}">
        <p14:creationId xmlns:p14="http://schemas.microsoft.com/office/powerpoint/2010/main" val="266146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2FE4D-09E4-4E6C-BFF9-B6A713EF3D6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411E5D68-C141-4731-878A-F89DDCDA2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7E950A9-15A7-4899-8ECF-49485CD63A95}"/>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5" name="Marcador de pie de página 4">
            <a:extLst>
              <a:ext uri="{FF2B5EF4-FFF2-40B4-BE49-F238E27FC236}">
                <a16:creationId xmlns:a16="http://schemas.microsoft.com/office/drawing/2014/main" id="{16327CCF-AA69-429F-8C18-B9FC85F0BC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71E6C04-98EC-42CE-BCBB-B586F76A0417}"/>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57018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043FB-53AA-4369-B1EB-05F4C354C0E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2DCD366-5614-441C-B92F-BE4E4F96F98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D2909F1-1EE0-41A7-B409-FF24811024B7}"/>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5" name="Marcador de pie de página 4">
            <a:extLst>
              <a:ext uri="{FF2B5EF4-FFF2-40B4-BE49-F238E27FC236}">
                <a16:creationId xmlns:a16="http://schemas.microsoft.com/office/drawing/2014/main" id="{D158658A-0BDC-420C-AD2C-0032CC0C8B2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11007E2-F9E9-4E16-BC95-AA011D3031E0}"/>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165424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A800AF-ED7F-4CDA-B830-833C1EBB5A5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63AEF27-0467-44C2-BE98-05BF401272F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F66F115-B3A6-49C1-93E7-CBED2EC6547D}"/>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5" name="Marcador de pie de página 4">
            <a:extLst>
              <a:ext uri="{FF2B5EF4-FFF2-40B4-BE49-F238E27FC236}">
                <a16:creationId xmlns:a16="http://schemas.microsoft.com/office/drawing/2014/main" id="{163BDF5B-37E1-4C87-AA36-3552B5D3E9E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A13CC3E-8920-443F-9769-48742C8039F7}"/>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174128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FF840-86BC-4048-BE12-60BFC9AB0A3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E51C9E5-E236-4C8F-AA95-E5737B04C88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6126B0C-6F04-4A93-9C34-7199159D0A5F}"/>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5" name="Marcador de pie de página 4">
            <a:extLst>
              <a:ext uri="{FF2B5EF4-FFF2-40B4-BE49-F238E27FC236}">
                <a16:creationId xmlns:a16="http://schemas.microsoft.com/office/drawing/2014/main" id="{96C0D362-CD2F-43B8-AFB6-95D2F8AF50E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5AFEA0C-95D7-4E95-8271-F8D58B94896F}"/>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98891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DACCF7-FBA5-4155-BAF8-A673C5A91D4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6821B1C-26B8-40C4-BF0E-4C1E78FA7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C5103DE-6B20-48A5-B2E8-26308E47A6E9}"/>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5" name="Marcador de pie de página 4">
            <a:extLst>
              <a:ext uri="{FF2B5EF4-FFF2-40B4-BE49-F238E27FC236}">
                <a16:creationId xmlns:a16="http://schemas.microsoft.com/office/drawing/2014/main" id="{BC6A21E5-1427-4A4A-B686-ECC87B7C98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7911152-1E36-4E96-8A09-51A542905E76}"/>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411376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476BC-93BD-492C-B134-D590B4D724D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3381AC8-8749-4373-AC43-04A3255A63B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5FBEDFC-6EDC-48BA-9D48-64DC714302D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23C09D5-F6BC-4AC5-BED4-93AF3100854A}"/>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6" name="Marcador de pie de página 5">
            <a:extLst>
              <a:ext uri="{FF2B5EF4-FFF2-40B4-BE49-F238E27FC236}">
                <a16:creationId xmlns:a16="http://schemas.microsoft.com/office/drawing/2014/main" id="{8CA41461-B2BC-45E4-AB68-C5437EF73DC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1B2E006-79E8-4546-9C32-5A1DF3C6955C}"/>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9399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730E57-CB3A-4888-96F5-BB3F84980E1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336C71B-ECA6-45CE-80FC-C76278766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E709485-4643-462A-A13B-341453DEE46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D3066A8-E952-4672-98C2-06743914C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3E2126-83D5-44F5-BF31-1587BD83C1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7445F4C-A0EC-499B-A15D-B5F1760D1778}"/>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8" name="Marcador de pie de página 7">
            <a:extLst>
              <a:ext uri="{FF2B5EF4-FFF2-40B4-BE49-F238E27FC236}">
                <a16:creationId xmlns:a16="http://schemas.microsoft.com/office/drawing/2014/main" id="{3431088F-4BEA-405C-AFEA-78AEC2285DCF}"/>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E392D154-B866-41B6-BFD8-DDB4E1D9ED6D}"/>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78811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901AF-63F8-4A7E-A0A5-568C47823AE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AD5ADE7-7F63-4768-991D-D1234B273C9C}"/>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4" name="Marcador de pie de página 3">
            <a:extLst>
              <a:ext uri="{FF2B5EF4-FFF2-40B4-BE49-F238E27FC236}">
                <a16:creationId xmlns:a16="http://schemas.microsoft.com/office/drawing/2014/main" id="{26EF1EF8-9D5E-4508-9770-56C40255110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3BDC478-BA9A-4923-B113-04B84726E21E}"/>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411677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0DB88F2-18F8-4EA4-A5DB-0D61EE1436BC}"/>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3" name="Marcador de pie de página 2">
            <a:extLst>
              <a:ext uri="{FF2B5EF4-FFF2-40B4-BE49-F238E27FC236}">
                <a16:creationId xmlns:a16="http://schemas.microsoft.com/office/drawing/2014/main" id="{7728AB09-F277-40C3-B7FB-4DE5D7339A9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F67BC88-ED4F-4567-AA00-3DF1EC97C974}"/>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2363525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3A6EE-33F0-4EBA-8216-3B1BDFFFD8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95520AE-0570-45CE-A704-4ED272A06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D4A9FD0-3E35-46A9-A53D-159AC5E51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6E8771C-8BE2-4040-BA79-C04DF787660C}"/>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6" name="Marcador de pie de página 5">
            <a:extLst>
              <a:ext uri="{FF2B5EF4-FFF2-40B4-BE49-F238E27FC236}">
                <a16:creationId xmlns:a16="http://schemas.microsoft.com/office/drawing/2014/main" id="{5CEA5060-22C3-48D9-8A74-68613D49021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FFD1122-E4A8-4883-A390-6CC4DF084818}"/>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58352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100683-2E64-45EB-A346-2BAE2CBFF6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4A96BA6-5045-420A-8B7F-F5E03D53EE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5DC2694-BC2F-4FA0-88EA-5343640C9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C9CA10-CCF9-4D55-B678-A9D31BD9EB4E}"/>
              </a:ext>
            </a:extLst>
          </p:cNvPr>
          <p:cNvSpPr>
            <a:spLocks noGrp="1"/>
          </p:cNvSpPr>
          <p:nvPr>
            <p:ph type="dt" sz="half" idx="10"/>
          </p:nvPr>
        </p:nvSpPr>
        <p:spPr/>
        <p:txBody>
          <a:bodyPr/>
          <a:lstStyle/>
          <a:p>
            <a:fld id="{9D4B7690-E9A5-4AE7-83B8-65E490A5C835}" type="datetimeFigureOut">
              <a:rPr lang="es-CO" smtClean="0"/>
              <a:t>23/07/2021</a:t>
            </a:fld>
            <a:endParaRPr lang="es-CO"/>
          </a:p>
        </p:txBody>
      </p:sp>
      <p:sp>
        <p:nvSpPr>
          <p:cNvPr id="6" name="Marcador de pie de página 5">
            <a:extLst>
              <a:ext uri="{FF2B5EF4-FFF2-40B4-BE49-F238E27FC236}">
                <a16:creationId xmlns:a16="http://schemas.microsoft.com/office/drawing/2014/main" id="{0102ED17-DEB9-409E-9FEF-FC55060182A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9E6ACBF-B052-41CA-A2B1-D2E69A4A185D}"/>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283783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0599311-4741-4703-A630-B1D943C48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52AAE98-7EBA-4468-B7A7-6D5C63DC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77D7BF5-35E6-4381-953C-92710BD3D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B7690-E9A5-4AE7-83B8-65E490A5C835}" type="datetimeFigureOut">
              <a:rPr lang="es-CO" smtClean="0"/>
              <a:t>23/07/2021</a:t>
            </a:fld>
            <a:endParaRPr lang="es-CO"/>
          </a:p>
        </p:txBody>
      </p:sp>
      <p:sp>
        <p:nvSpPr>
          <p:cNvPr id="5" name="Marcador de pie de página 4">
            <a:extLst>
              <a:ext uri="{FF2B5EF4-FFF2-40B4-BE49-F238E27FC236}">
                <a16:creationId xmlns:a16="http://schemas.microsoft.com/office/drawing/2014/main" id="{8A5FE346-A1FB-4D14-AABB-39B4DF7AD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6174F4C-58C1-4FB7-B902-5DA1D5AC61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741A5-22F5-450A-8AE4-CF87017CBD3B}" type="slidenum">
              <a:rPr lang="es-CO" smtClean="0"/>
              <a:t>‹Nº›</a:t>
            </a:fld>
            <a:endParaRPr lang="es-CO"/>
          </a:p>
        </p:txBody>
      </p:sp>
    </p:spTree>
    <p:extLst>
      <p:ext uri="{BB962C8B-B14F-4D97-AF65-F5344CB8AC3E}">
        <p14:creationId xmlns:p14="http://schemas.microsoft.com/office/powerpoint/2010/main" val="611765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20.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mailto:sugey.cuenca@transmilenio.gov.co" TargetMode="External"/><Relationship Id="rId2" Type="http://schemas.openxmlformats.org/officeDocument/2006/relationships/hyperlink" Target="mailto:elizabeth.pacavita@transmilenio.gov.co"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o 62">
            <a:extLst>
              <a:ext uri="{FF2B5EF4-FFF2-40B4-BE49-F238E27FC236}">
                <a16:creationId xmlns:a16="http://schemas.microsoft.com/office/drawing/2014/main" id="{61D3911B-0F86-418E-870C-BB2B232BC206}"/>
              </a:ext>
            </a:extLst>
          </p:cNvPr>
          <p:cNvGrpSpPr/>
          <p:nvPr/>
        </p:nvGrpSpPr>
        <p:grpSpPr>
          <a:xfrm>
            <a:off x="0" y="-54592"/>
            <a:ext cx="12013378" cy="6912591"/>
            <a:chOff x="0" y="-54592"/>
            <a:chExt cx="12013378" cy="6912591"/>
          </a:xfrm>
        </p:grpSpPr>
        <p:sp>
          <p:nvSpPr>
            <p:cNvPr id="2" name="Rectángulo 1">
              <a:extLst>
                <a:ext uri="{FF2B5EF4-FFF2-40B4-BE49-F238E27FC236}">
                  <a16:creationId xmlns:a16="http://schemas.microsoft.com/office/drawing/2014/main" id="{78DABBCA-93BE-41A3-B2A7-F2A717DAEC5D}"/>
                </a:ext>
              </a:extLst>
            </p:cNvPr>
            <p:cNvSpPr/>
            <p:nvPr/>
          </p:nvSpPr>
          <p:spPr>
            <a:xfrm>
              <a:off x="0" y="-54592"/>
              <a:ext cx="6128083" cy="691259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n 2">
              <a:extLst>
                <a:ext uri="{FF2B5EF4-FFF2-40B4-BE49-F238E27FC236}">
                  <a16:creationId xmlns:a16="http://schemas.microsoft.com/office/drawing/2014/main" id="{FE6665F7-AFC8-4E9E-8383-69396B18DC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0240" y="3698118"/>
              <a:ext cx="1451029" cy="1451029"/>
            </a:xfrm>
            <a:prstGeom prst="rect">
              <a:avLst/>
            </a:prstGeom>
          </p:spPr>
        </p:pic>
        <p:pic>
          <p:nvPicPr>
            <p:cNvPr id="4" name="Imagen 3">
              <a:extLst>
                <a:ext uri="{FF2B5EF4-FFF2-40B4-BE49-F238E27FC236}">
                  <a16:creationId xmlns:a16="http://schemas.microsoft.com/office/drawing/2014/main" id="{D470B77D-E71C-48EF-860F-F7A1F04CE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222" y="1313342"/>
              <a:ext cx="1938061" cy="1938061"/>
            </a:xfrm>
            <a:prstGeom prst="rect">
              <a:avLst/>
            </a:prstGeom>
          </p:spPr>
        </p:pic>
        <p:grpSp>
          <p:nvGrpSpPr>
            <p:cNvPr id="6" name="Grupo 5">
              <a:extLst>
                <a:ext uri="{FF2B5EF4-FFF2-40B4-BE49-F238E27FC236}">
                  <a16:creationId xmlns:a16="http://schemas.microsoft.com/office/drawing/2014/main" id="{30759CC9-4824-4525-97E4-30440E7F975A}"/>
                </a:ext>
              </a:extLst>
            </p:cNvPr>
            <p:cNvGrpSpPr/>
            <p:nvPr/>
          </p:nvGrpSpPr>
          <p:grpSpPr>
            <a:xfrm>
              <a:off x="9183624" y="173361"/>
              <a:ext cx="1940245" cy="523946"/>
              <a:chOff x="6018212" y="7750788"/>
              <a:chExt cx="5133627" cy="1447246"/>
            </a:xfrm>
            <a:solidFill>
              <a:schemeClr val="tx2"/>
            </a:solidFill>
          </p:grpSpPr>
          <p:sp>
            <p:nvSpPr>
              <p:cNvPr id="7" name="Forma libre: forma 6">
                <a:extLst>
                  <a:ext uri="{FF2B5EF4-FFF2-40B4-BE49-F238E27FC236}">
                    <a16:creationId xmlns:a16="http://schemas.microsoft.com/office/drawing/2014/main" id="{8203C1A9-E9AD-408A-AF7B-744C7F9A126D}"/>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 name="Forma libre: forma 7">
                <a:extLst>
                  <a:ext uri="{FF2B5EF4-FFF2-40B4-BE49-F238E27FC236}">
                    <a16:creationId xmlns:a16="http://schemas.microsoft.com/office/drawing/2014/main" id="{D5288F33-57E1-44CC-AB0A-F157179D56D9}"/>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 name="Forma libre: forma 8">
                <a:extLst>
                  <a:ext uri="{FF2B5EF4-FFF2-40B4-BE49-F238E27FC236}">
                    <a16:creationId xmlns:a16="http://schemas.microsoft.com/office/drawing/2014/main" id="{51414347-FD91-4584-A645-AF1753C76D09}"/>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 name="Forma libre: forma 9">
                <a:extLst>
                  <a:ext uri="{FF2B5EF4-FFF2-40B4-BE49-F238E27FC236}">
                    <a16:creationId xmlns:a16="http://schemas.microsoft.com/office/drawing/2014/main" id="{E650509C-FC2F-4C66-8C4E-029F745E6A31}"/>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 name="Forma libre: forma 10">
                <a:extLst>
                  <a:ext uri="{FF2B5EF4-FFF2-40B4-BE49-F238E27FC236}">
                    <a16:creationId xmlns:a16="http://schemas.microsoft.com/office/drawing/2014/main" id="{37327A5F-C7B5-424B-A066-3BE11C32CDD6}"/>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 name="Forma libre: forma 11">
                <a:extLst>
                  <a:ext uri="{FF2B5EF4-FFF2-40B4-BE49-F238E27FC236}">
                    <a16:creationId xmlns:a16="http://schemas.microsoft.com/office/drawing/2014/main" id="{83FF2072-DA7F-4357-8A1F-5EBD1F6B542E}"/>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3" name="Forma libre: forma 12">
                <a:extLst>
                  <a:ext uri="{FF2B5EF4-FFF2-40B4-BE49-F238E27FC236}">
                    <a16:creationId xmlns:a16="http://schemas.microsoft.com/office/drawing/2014/main" id="{8AB4A09B-C63C-4082-83C2-D17A295D12A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4" name="Forma libre: forma 13">
                <a:extLst>
                  <a:ext uri="{FF2B5EF4-FFF2-40B4-BE49-F238E27FC236}">
                    <a16:creationId xmlns:a16="http://schemas.microsoft.com/office/drawing/2014/main" id="{87A20FE1-6FAF-4BF7-A09C-D09D4EA80CF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5" name="Forma libre: forma 14">
                <a:extLst>
                  <a:ext uri="{FF2B5EF4-FFF2-40B4-BE49-F238E27FC236}">
                    <a16:creationId xmlns:a16="http://schemas.microsoft.com/office/drawing/2014/main" id="{D4554041-5E13-42ED-B6F7-BF399A1A0275}"/>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6" name="Forma libre: forma 15">
                <a:extLst>
                  <a:ext uri="{FF2B5EF4-FFF2-40B4-BE49-F238E27FC236}">
                    <a16:creationId xmlns:a16="http://schemas.microsoft.com/office/drawing/2014/main" id="{4D614B39-8743-4F55-BC92-0253EBAF74DD}"/>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7" name="Forma libre: forma 16">
                <a:extLst>
                  <a:ext uri="{FF2B5EF4-FFF2-40B4-BE49-F238E27FC236}">
                    <a16:creationId xmlns:a16="http://schemas.microsoft.com/office/drawing/2014/main" id="{43FB7B1B-7FE5-4385-9ACB-A9C03E91E105}"/>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8" name="Forma libre: forma 17">
                <a:extLst>
                  <a:ext uri="{FF2B5EF4-FFF2-40B4-BE49-F238E27FC236}">
                    <a16:creationId xmlns:a16="http://schemas.microsoft.com/office/drawing/2014/main" id="{24075EED-24C5-42FC-82F1-40DA1C1C34E3}"/>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9" name="Forma libre: forma 18">
                <a:extLst>
                  <a:ext uri="{FF2B5EF4-FFF2-40B4-BE49-F238E27FC236}">
                    <a16:creationId xmlns:a16="http://schemas.microsoft.com/office/drawing/2014/main" id="{3F5092CA-3BBB-41C5-84E8-B6BE38615399}"/>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0" name="Forma libre: forma 19">
                <a:extLst>
                  <a:ext uri="{FF2B5EF4-FFF2-40B4-BE49-F238E27FC236}">
                    <a16:creationId xmlns:a16="http://schemas.microsoft.com/office/drawing/2014/main" id="{AF78A2F8-BF37-47E9-990E-5D3959C3CAD6}"/>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1" name="Forma libre: forma 20">
                <a:extLst>
                  <a:ext uri="{FF2B5EF4-FFF2-40B4-BE49-F238E27FC236}">
                    <a16:creationId xmlns:a16="http://schemas.microsoft.com/office/drawing/2014/main" id="{0BC8756A-B699-4021-9913-731F81AB4BC5}"/>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2" name="Forma libre: forma 21">
                <a:extLst>
                  <a:ext uri="{FF2B5EF4-FFF2-40B4-BE49-F238E27FC236}">
                    <a16:creationId xmlns:a16="http://schemas.microsoft.com/office/drawing/2014/main" id="{57B6FB06-B141-4438-BD2C-DC753E1343BA}"/>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3" name="Forma libre: forma 22">
                <a:extLst>
                  <a:ext uri="{FF2B5EF4-FFF2-40B4-BE49-F238E27FC236}">
                    <a16:creationId xmlns:a16="http://schemas.microsoft.com/office/drawing/2014/main" id="{860C4892-381D-41C5-8C58-B879456612FF}"/>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4" name="Forma libre: forma 23">
                <a:extLst>
                  <a:ext uri="{FF2B5EF4-FFF2-40B4-BE49-F238E27FC236}">
                    <a16:creationId xmlns:a16="http://schemas.microsoft.com/office/drawing/2014/main" id="{E7311D9C-AC8B-4789-A152-0D20421622E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5" name="Forma libre: forma 24">
                <a:extLst>
                  <a:ext uri="{FF2B5EF4-FFF2-40B4-BE49-F238E27FC236}">
                    <a16:creationId xmlns:a16="http://schemas.microsoft.com/office/drawing/2014/main" id="{6EFD1714-6F7E-46B5-BC94-BFF3B18331A2}"/>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6" name="Forma libre: forma 25">
                <a:extLst>
                  <a:ext uri="{FF2B5EF4-FFF2-40B4-BE49-F238E27FC236}">
                    <a16:creationId xmlns:a16="http://schemas.microsoft.com/office/drawing/2014/main" id="{28B15A19-9BCA-415A-9380-F7A13E5240B9}"/>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7" name="Forma libre: forma 26">
                <a:extLst>
                  <a:ext uri="{FF2B5EF4-FFF2-40B4-BE49-F238E27FC236}">
                    <a16:creationId xmlns:a16="http://schemas.microsoft.com/office/drawing/2014/main" id="{C3D9D767-9C05-40E9-900D-B3B3D3445AA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8" name="Forma libre: forma 27">
                <a:extLst>
                  <a:ext uri="{FF2B5EF4-FFF2-40B4-BE49-F238E27FC236}">
                    <a16:creationId xmlns:a16="http://schemas.microsoft.com/office/drawing/2014/main" id="{305E688E-7A47-4ECC-B914-2004543B17AA}"/>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9" name="Forma libre: forma 28">
                <a:extLst>
                  <a:ext uri="{FF2B5EF4-FFF2-40B4-BE49-F238E27FC236}">
                    <a16:creationId xmlns:a16="http://schemas.microsoft.com/office/drawing/2014/main" id="{22018F87-0F89-4806-9EA0-726ADABDA9E1}"/>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0" name="Forma libre: forma 29">
                <a:extLst>
                  <a:ext uri="{FF2B5EF4-FFF2-40B4-BE49-F238E27FC236}">
                    <a16:creationId xmlns:a16="http://schemas.microsoft.com/office/drawing/2014/main" id="{63EDE986-09E1-4584-B0E3-12EE23D2725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1" name="Forma libre: forma 30">
                <a:extLst>
                  <a:ext uri="{FF2B5EF4-FFF2-40B4-BE49-F238E27FC236}">
                    <a16:creationId xmlns:a16="http://schemas.microsoft.com/office/drawing/2014/main" id="{7E88E067-AA60-4860-AEA8-C289FF89DAA9}"/>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2" name="Forma libre: forma 31">
                <a:extLst>
                  <a:ext uri="{FF2B5EF4-FFF2-40B4-BE49-F238E27FC236}">
                    <a16:creationId xmlns:a16="http://schemas.microsoft.com/office/drawing/2014/main" id="{CA1D3991-3D0D-405C-831E-EF12B55E29E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3" name="Forma libre: forma 32">
                <a:extLst>
                  <a:ext uri="{FF2B5EF4-FFF2-40B4-BE49-F238E27FC236}">
                    <a16:creationId xmlns:a16="http://schemas.microsoft.com/office/drawing/2014/main" id="{8C5959EA-AA0D-421B-BDE4-4AFC0839BDB6}"/>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4" name="Forma libre: forma 33">
                <a:extLst>
                  <a:ext uri="{FF2B5EF4-FFF2-40B4-BE49-F238E27FC236}">
                    <a16:creationId xmlns:a16="http://schemas.microsoft.com/office/drawing/2014/main" id="{40897ABA-26A3-41C5-8E63-F835A5357299}"/>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5" name="Forma libre: forma 34">
                <a:extLst>
                  <a:ext uri="{FF2B5EF4-FFF2-40B4-BE49-F238E27FC236}">
                    <a16:creationId xmlns:a16="http://schemas.microsoft.com/office/drawing/2014/main" id="{1865DB50-CB62-46EC-A1C9-0C4EF51F28F1}"/>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6" name="Forma libre: forma 35">
                <a:extLst>
                  <a:ext uri="{FF2B5EF4-FFF2-40B4-BE49-F238E27FC236}">
                    <a16:creationId xmlns:a16="http://schemas.microsoft.com/office/drawing/2014/main" id="{C1294BC5-B501-4D82-BAA8-6D24356339B4}"/>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7" name="Forma libre: forma 36">
                <a:extLst>
                  <a:ext uri="{FF2B5EF4-FFF2-40B4-BE49-F238E27FC236}">
                    <a16:creationId xmlns:a16="http://schemas.microsoft.com/office/drawing/2014/main" id="{F561F4E0-A6C3-4CF3-AD4B-FB4367351DC5}"/>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8" name="Forma libre: forma 37">
                <a:extLst>
                  <a:ext uri="{FF2B5EF4-FFF2-40B4-BE49-F238E27FC236}">
                    <a16:creationId xmlns:a16="http://schemas.microsoft.com/office/drawing/2014/main" id="{B8020EDF-AC06-4A92-984D-091E42A2B4AB}"/>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9" name="Forma libre: forma 38">
                <a:extLst>
                  <a:ext uri="{FF2B5EF4-FFF2-40B4-BE49-F238E27FC236}">
                    <a16:creationId xmlns:a16="http://schemas.microsoft.com/office/drawing/2014/main" id="{88D73645-6D17-4882-81E4-406E04459E45}"/>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0" name="Forma libre: forma 39">
                <a:extLst>
                  <a:ext uri="{FF2B5EF4-FFF2-40B4-BE49-F238E27FC236}">
                    <a16:creationId xmlns:a16="http://schemas.microsoft.com/office/drawing/2014/main" id="{737A3E86-95C8-4B13-8346-A854EABF6957}"/>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1" name="Forma libre: forma 40">
                <a:extLst>
                  <a:ext uri="{FF2B5EF4-FFF2-40B4-BE49-F238E27FC236}">
                    <a16:creationId xmlns:a16="http://schemas.microsoft.com/office/drawing/2014/main" id="{77179D90-0D0C-489C-8623-126ACE0B27E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2" name="Forma libre: forma 41">
                <a:extLst>
                  <a:ext uri="{FF2B5EF4-FFF2-40B4-BE49-F238E27FC236}">
                    <a16:creationId xmlns:a16="http://schemas.microsoft.com/office/drawing/2014/main" id="{92C8005E-7351-4B92-8E39-BCD61812C83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3" name="Forma libre: forma 42">
                <a:extLst>
                  <a:ext uri="{FF2B5EF4-FFF2-40B4-BE49-F238E27FC236}">
                    <a16:creationId xmlns:a16="http://schemas.microsoft.com/office/drawing/2014/main" id="{35C9C02B-D983-4B00-B1E2-32A9538AF90D}"/>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4" name="Forma libre: forma 43">
                <a:extLst>
                  <a:ext uri="{FF2B5EF4-FFF2-40B4-BE49-F238E27FC236}">
                    <a16:creationId xmlns:a16="http://schemas.microsoft.com/office/drawing/2014/main" id="{19410848-B6D0-4542-A6C7-F1113425AF1F}"/>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5" name="Forma libre: forma 44">
                <a:extLst>
                  <a:ext uri="{FF2B5EF4-FFF2-40B4-BE49-F238E27FC236}">
                    <a16:creationId xmlns:a16="http://schemas.microsoft.com/office/drawing/2014/main" id="{54968340-3345-4673-9BED-A780BB8C74F6}"/>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6" name="Forma libre: forma 45">
                <a:extLst>
                  <a:ext uri="{FF2B5EF4-FFF2-40B4-BE49-F238E27FC236}">
                    <a16:creationId xmlns:a16="http://schemas.microsoft.com/office/drawing/2014/main" id="{138BC6E2-EEA0-4768-BC0E-86DEF8BFDE59}"/>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7" name="Forma libre: forma 46">
                <a:extLst>
                  <a:ext uri="{FF2B5EF4-FFF2-40B4-BE49-F238E27FC236}">
                    <a16:creationId xmlns:a16="http://schemas.microsoft.com/office/drawing/2014/main" id="{81344BCA-0303-4754-9884-4665966A5E06}"/>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8" name="Forma libre: forma 47">
                <a:extLst>
                  <a:ext uri="{FF2B5EF4-FFF2-40B4-BE49-F238E27FC236}">
                    <a16:creationId xmlns:a16="http://schemas.microsoft.com/office/drawing/2014/main" id="{D0942E5F-C2F7-49B0-960F-3EF4AD3C546F}"/>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9" name="Forma libre: forma 48">
                <a:extLst>
                  <a:ext uri="{FF2B5EF4-FFF2-40B4-BE49-F238E27FC236}">
                    <a16:creationId xmlns:a16="http://schemas.microsoft.com/office/drawing/2014/main" id="{DF66D08B-CA49-47A7-8E31-F0F493783540}"/>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0" name="Forma libre: forma 49">
                <a:extLst>
                  <a:ext uri="{FF2B5EF4-FFF2-40B4-BE49-F238E27FC236}">
                    <a16:creationId xmlns:a16="http://schemas.microsoft.com/office/drawing/2014/main" id="{A447B6A8-522A-4019-A0AD-791E58889468}"/>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1" name="Forma libre: forma 50">
                <a:extLst>
                  <a:ext uri="{FF2B5EF4-FFF2-40B4-BE49-F238E27FC236}">
                    <a16:creationId xmlns:a16="http://schemas.microsoft.com/office/drawing/2014/main" id="{D4049D19-E14F-4795-A812-4B646BB92FB1}"/>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2" name="Forma libre: forma 51">
                <a:extLst>
                  <a:ext uri="{FF2B5EF4-FFF2-40B4-BE49-F238E27FC236}">
                    <a16:creationId xmlns:a16="http://schemas.microsoft.com/office/drawing/2014/main" id="{C5E9994A-3BD3-400A-88BF-39B25BC4DA7F}"/>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3" name="Forma libre: forma 52">
                <a:extLst>
                  <a:ext uri="{FF2B5EF4-FFF2-40B4-BE49-F238E27FC236}">
                    <a16:creationId xmlns:a16="http://schemas.microsoft.com/office/drawing/2014/main" id="{9A8529F9-8741-4740-8AB3-802592ECBC1B}"/>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4" name="Forma libre: forma 53">
                <a:extLst>
                  <a:ext uri="{FF2B5EF4-FFF2-40B4-BE49-F238E27FC236}">
                    <a16:creationId xmlns:a16="http://schemas.microsoft.com/office/drawing/2014/main" id="{BC8A83A0-C3C9-4DAD-9A01-C0FE3FA6AB71}"/>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5" name="Forma libre: forma 54">
                <a:extLst>
                  <a:ext uri="{FF2B5EF4-FFF2-40B4-BE49-F238E27FC236}">
                    <a16:creationId xmlns:a16="http://schemas.microsoft.com/office/drawing/2014/main" id="{669D903C-97D7-48A6-B6F6-352E3084DE43}"/>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6" name="Forma libre: forma 55">
                <a:extLst>
                  <a:ext uri="{FF2B5EF4-FFF2-40B4-BE49-F238E27FC236}">
                    <a16:creationId xmlns:a16="http://schemas.microsoft.com/office/drawing/2014/main" id="{3005CEF9-7F3B-47AA-8CA2-A6BD1961156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7" name="Forma libre: forma 56">
                <a:extLst>
                  <a:ext uri="{FF2B5EF4-FFF2-40B4-BE49-F238E27FC236}">
                    <a16:creationId xmlns:a16="http://schemas.microsoft.com/office/drawing/2014/main" id="{BCBAEF91-FFA7-47BC-904A-C98F8F47A052}"/>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pic>
          <p:nvPicPr>
            <p:cNvPr id="58" name="Imagen 57">
              <a:extLst>
                <a:ext uri="{FF2B5EF4-FFF2-40B4-BE49-F238E27FC236}">
                  <a16:creationId xmlns:a16="http://schemas.microsoft.com/office/drawing/2014/main" id="{425FDE9B-4B2E-4A62-BF6A-3891C73D7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6691" y="132011"/>
              <a:ext cx="696687" cy="596134"/>
            </a:xfrm>
            <a:prstGeom prst="rect">
              <a:avLst/>
            </a:prstGeom>
          </p:spPr>
        </p:pic>
      </p:grpSp>
      <p:sp>
        <p:nvSpPr>
          <p:cNvPr id="59" name="CuadroTexto 58">
            <a:extLst>
              <a:ext uri="{FF2B5EF4-FFF2-40B4-BE49-F238E27FC236}">
                <a16:creationId xmlns:a16="http://schemas.microsoft.com/office/drawing/2014/main" id="{A8ECCF5C-F3FA-446F-AC22-05DB8D33222A}"/>
              </a:ext>
            </a:extLst>
          </p:cNvPr>
          <p:cNvSpPr txBox="1"/>
          <p:nvPr/>
        </p:nvSpPr>
        <p:spPr>
          <a:xfrm>
            <a:off x="8204405" y="6054622"/>
            <a:ext cx="2154436" cy="614271"/>
          </a:xfrm>
          <a:prstGeom prst="rect">
            <a:avLst/>
          </a:prstGeom>
          <a:noFill/>
        </p:spPr>
        <p:txBody>
          <a:bodyPr wrap="none" rtlCol="0">
            <a:spAutoFit/>
          </a:bodyPr>
          <a:lstStyle/>
          <a:p>
            <a:pPr algn="ctr" defTabSz="1085625"/>
            <a:r>
              <a:rPr lang="es-CO" sz="1696" dirty="0">
                <a:solidFill>
                  <a:srgbClr val="254275"/>
                </a:solidFill>
                <a:latin typeface="Tahoma" panose="020B0604030504040204" pitchFamily="34" charset="0"/>
                <a:ea typeface="Tahoma" panose="020B0604030504040204" pitchFamily="34" charset="0"/>
                <a:cs typeface="Tahoma" panose="020B0604030504040204" pitchFamily="34" charset="0"/>
              </a:rPr>
              <a:t>TRANSMILENIO S.A.</a:t>
            </a:r>
          </a:p>
          <a:p>
            <a:pPr algn="ctr" defTabSz="1085625"/>
            <a:r>
              <a:rPr lang="es-CO" sz="1696" dirty="0">
                <a:solidFill>
                  <a:srgbClr val="254275"/>
                </a:solidFill>
                <a:latin typeface="Tahoma" panose="020B0604030504040204" pitchFamily="34" charset="0"/>
                <a:ea typeface="Tahoma" panose="020B0604030504040204" pitchFamily="34" charset="0"/>
                <a:cs typeface="Tahoma" panose="020B0604030504040204" pitchFamily="34" charset="0"/>
              </a:rPr>
              <a:t>2021</a:t>
            </a:r>
          </a:p>
        </p:txBody>
      </p:sp>
      <p:sp>
        <p:nvSpPr>
          <p:cNvPr id="61" name="CuadroTexto 60">
            <a:extLst>
              <a:ext uri="{FF2B5EF4-FFF2-40B4-BE49-F238E27FC236}">
                <a16:creationId xmlns:a16="http://schemas.microsoft.com/office/drawing/2014/main" id="{CDBCBF57-1578-464F-9FE3-CAA086F75739}"/>
              </a:ext>
            </a:extLst>
          </p:cNvPr>
          <p:cNvSpPr txBox="1"/>
          <p:nvPr/>
        </p:nvSpPr>
        <p:spPr>
          <a:xfrm>
            <a:off x="6364364" y="2694264"/>
            <a:ext cx="5658921" cy="830997"/>
          </a:xfrm>
          <a:prstGeom prst="rect">
            <a:avLst/>
          </a:prstGeom>
          <a:noFill/>
        </p:spPr>
        <p:txBody>
          <a:bodyPr wrap="square">
            <a:spAutoFit/>
          </a:bodyPr>
          <a:lstStyle>
            <a:defPPr>
              <a:defRPr lang="es-CO"/>
            </a:defPPr>
            <a:lvl1pPr algn="ctr" defTabSz="1085625">
              <a:defRPr sz="24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CO" dirty="0">
                <a:solidFill>
                  <a:srgbClr val="254275"/>
                </a:solidFill>
              </a:rPr>
              <a:t>Subgerencia de Atención al Usuario</a:t>
            </a:r>
          </a:p>
          <a:p>
            <a:r>
              <a:rPr lang="es-CO" dirty="0">
                <a:solidFill>
                  <a:srgbClr val="254275"/>
                </a:solidFill>
              </a:rPr>
              <a:t>y Comunicaciones</a:t>
            </a:r>
          </a:p>
        </p:txBody>
      </p:sp>
      <p:sp>
        <p:nvSpPr>
          <p:cNvPr id="62" name="CuadroTexto 61">
            <a:extLst>
              <a:ext uri="{FF2B5EF4-FFF2-40B4-BE49-F238E27FC236}">
                <a16:creationId xmlns:a16="http://schemas.microsoft.com/office/drawing/2014/main" id="{E6B91DC1-FDC0-43C8-9F77-A6C55CE2FDC5}"/>
              </a:ext>
            </a:extLst>
          </p:cNvPr>
          <p:cNvSpPr txBox="1"/>
          <p:nvPr/>
        </p:nvSpPr>
        <p:spPr>
          <a:xfrm>
            <a:off x="7587166" y="3949936"/>
            <a:ext cx="3449982" cy="615553"/>
          </a:xfrm>
          <a:prstGeom prst="rect">
            <a:avLst/>
          </a:prstGeom>
          <a:noFill/>
        </p:spPr>
        <p:txBody>
          <a:bodyPr wrap="none" lIns="91440" tIns="45720" rIns="91440" bIns="45720" rtlCol="0" anchor="t">
            <a:spAutoFit/>
          </a:bodyPr>
          <a:lstStyle/>
          <a:p>
            <a:pPr algn="ctr" defTabSz="1085625"/>
            <a:r>
              <a:rPr lang="es-CO" sz="2000" b="1" dirty="0">
                <a:solidFill>
                  <a:srgbClr val="254275"/>
                </a:solidFill>
                <a:latin typeface="Tahoma"/>
                <a:ea typeface="Tahoma"/>
                <a:cs typeface="Tahoma"/>
              </a:rPr>
              <a:t>Localidad Ciudad Bolívar</a:t>
            </a:r>
            <a:endPar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endParaRPr>
          </a:p>
          <a:p>
            <a:pPr algn="ctr" defTabSz="1085625"/>
            <a:r>
              <a:rPr lang="es-CO" sz="1400" b="1" dirty="0">
                <a:solidFill>
                  <a:srgbClr val="254275"/>
                </a:solidFill>
                <a:latin typeface="Tahoma" panose="020B0604030504040204" pitchFamily="34" charset="0"/>
                <a:ea typeface="Tahoma" panose="020B0604030504040204" pitchFamily="34" charset="0"/>
                <a:cs typeface="Tahoma" panose="020B0604030504040204" pitchFamily="34" charset="0"/>
              </a:rPr>
              <a:t>Rendición de Cuentas vigencia 2020</a:t>
            </a:r>
          </a:p>
        </p:txBody>
      </p:sp>
    </p:spTree>
    <p:extLst>
      <p:ext uri="{BB962C8B-B14F-4D97-AF65-F5344CB8AC3E}">
        <p14:creationId xmlns:p14="http://schemas.microsoft.com/office/powerpoint/2010/main" val="251317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323557" y="726665"/>
            <a:ext cx="11601222"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SITP Provisional</a:t>
            </a:r>
          </a:p>
        </p:txBody>
      </p:sp>
      <p:sp>
        <p:nvSpPr>
          <p:cNvPr id="66" name="Rectángulo 65">
            <a:extLst>
              <a:ext uri="{FF2B5EF4-FFF2-40B4-BE49-F238E27FC236}">
                <a16:creationId xmlns:a16="http://schemas.microsoft.com/office/drawing/2014/main" id="{3753EB14-C01F-41CC-8BAD-99AEB2890987}"/>
              </a:ext>
            </a:extLst>
          </p:cNvPr>
          <p:cNvSpPr/>
          <p:nvPr/>
        </p:nvSpPr>
        <p:spPr>
          <a:xfrm>
            <a:off x="681824" y="1091311"/>
            <a:ext cx="2694422"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PROVISIONALES</a:t>
            </a:r>
          </a:p>
        </p:txBody>
      </p:sp>
      <p:sp>
        <p:nvSpPr>
          <p:cNvPr id="67" name="Rectángulo 66">
            <a:extLst>
              <a:ext uri="{FF2B5EF4-FFF2-40B4-BE49-F238E27FC236}">
                <a16:creationId xmlns:a16="http://schemas.microsoft.com/office/drawing/2014/main" id="{0B15966B-AB57-4BEF-A370-0F82D2736A3A}"/>
              </a:ext>
            </a:extLst>
          </p:cNvPr>
          <p:cNvSpPr/>
          <p:nvPr/>
        </p:nvSpPr>
        <p:spPr>
          <a:xfrm>
            <a:off x="8500271" y="998787"/>
            <a:ext cx="2264431"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8142311" y="6477455"/>
            <a:ext cx="267579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70" name="Elipse 69">
            <a:extLst>
              <a:ext uri="{FF2B5EF4-FFF2-40B4-BE49-F238E27FC236}">
                <a16:creationId xmlns:a16="http://schemas.microsoft.com/office/drawing/2014/main" id="{356AF258-75C0-4299-B624-E7FA5D0E4E31}"/>
              </a:ext>
            </a:extLst>
          </p:cNvPr>
          <p:cNvSpPr/>
          <p:nvPr/>
        </p:nvSpPr>
        <p:spPr>
          <a:xfrm>
            <a:off x="10792314" y="3093882"/>
            <a:ext cx="1236999" cy="1164637"/>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a:t>
            </a: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a:t>
            </a:r>
          </a:p>
        </p:txBody>
      </p:sp>
      <p:pic>
        <p:nvPicPr>
          <p:cNvPr id="5" name="Imagen 4">
            <a:extLst>
              <a:ext uri="{FF2B5EF4-FFF2-40B4-BE49-F238E27FC236}">
                <a16:creationId xmlns:a16="http://schemas.microsoft.com/office/drawing/2014/main" id="{972EF585-DD88-4357-ADCE-7D88D7423632}"/>
              </a:ext>
            </a:extLst>
          </p:cNvPr>
          <p:cNvPicPr>
            <a:picLocks noChangeAspect="1"/>
          </p:cNvPicPr>
          <p:nvPr/>
        </p:nvPicPr>
        <p:blipFill>
          <a:blip r:embed="rId2"/>
          <a:stretch>
            <a:fillRect/>
          </a:stretch>
        </p:blipFill>
        <p:spPr>
          <a:xfrm>
            <a:off x="7194060" y="1414734"/>
            <a:ext cx="3566917" cy="5060406"/>
          </a:xfrm>
          <a:prstGeom prst="rect">
            <a:avLst/>
          </a:prstGeom>
        </p:spPr>
      </p:pic>
      <p:pic>
        <p:nvPicPr>
          <p:cNvPr id="8" name="Imagen 7">
            <a:extLst>
              <a:ext uri="{FF2B5EF4-FFF2-40B4-BE49-F238E27FC236}">
                <a16:creationId xmlns:a16="http://schemas.microsoft.com/office/drawing/2014/main" id="{ED078FED-CDB4-414F-BF97-1BEB0FB6C9E5}"/>
              </a:ext>
            </a:extLst>
          </p:cNvPr>
          <p:cNvPicPr>
            <a:picLocks noChangeAspect="1"/>
          </p:cNvPicPr>
          <p:nvPr/>
        </p:nvPicPr>
        <p:blipFill rotWithShape="1">
          <a:blip r:embed="rId3"/>
          <a:srcRect l="1872" t="27739" r="61750" b="15896"/>
          <a:stretch/>
        </p:blipFill>
        <p:spPr>
          <a:xfrm>
            <a:off x="681824" y="1483986"/>
            <a:ext cx="6168959" cy="5374014"/>
          </a:xfrm>
          <a:prstGeom prst="rect">
            <a:avLst/>
          </a:prstGeom>
        </p:spPr>
      </p:pic>
    </p:spTree>
    <p:extLst>
      <p:ext uri="{BB962C8B-B14F-4D97-AF65-F5344CB8AC3E}">
        <p14:creationId xmlns:p14="http://schemas.microsoft.com/office/powerpoint/2010/main" val="769161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9 CuadroTexto">
            <a:extLst>
              <a:ext uri="{FF2B5EF4-FFF2-40B4-BE49-F238E27FC236}">
                <a16:creationId xmlns:a16="http://schemas.microsoft.com/office/drawing/2014/main" id="{1D7D726B-1108-4B22-A010-BA6D8AB4215B}"/>
              </a:ext>
            </a:extLst>
          </p:cNvPr>
          <p:cNvSpPr txBox="1"/>
          <p:nvPr/>
        </p:nvSpPr>
        <p:spPr>
          <a:xfrm>
            <a:off x="326860" y="1057581"/>
            <a:ext cx="7094527"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Red de Personalización y Recargas</a:t>
            </a:r>
          </a:p>
        </p:txBody>
      </p:sp>
      <p:grpSp>
        <p:nvGrpSpPr>
          <p:cNvPr id="6" name="Grupo 5">
            <a:extLst>
              <a:ext uri="{FF2B5EF4-FFF2-40B4-BE49-F238E27FC236}">
                <a16:creationId xmlns:a16="http://schemas.microsoft.com/office/drawing/2014/main" id="{5ED48D51-A2A3-439D-BE1B-18394EC12CEB}"/>
              </a:ext>
            </a:extLst>
          </p:cNvPr>
          <p:cNvGrpSpPr/>
          <p:nvPr/>
        </p:nvGrpSpPr>
        <p:grpSpPr>
          <a:xfrm>
            <a:off x="7072505" y="2990743"/>
            <a:ext cx="4942559" cy="3518455"/>
            <a:chOff x="556300" y="2321253"/>
            <a:chExt cx="5861140" cy="3423612"/>
          </a:xfrm>
        </p:grpSpPr>
        <p:sp>
          <p:nvSpPr>
            <p:cNvPr id="130" name="Rectángulo 129">
              <a:extLst>
                <a:ext uri="{FF2B5EF4-FFF2-40B4-BE49-F238E27FC236}">
                  <a16:creationId xmlns:a16="http://schemas.microsoft.com/office/drawing/2014/main" id="{A563F01B-16C5-4914-9400-CD864F0A1236}"/>
                </a:ext>
              </a:extLst>
            </p:cNvPr>
            <p:cNvSpPr/>
            <p:nvPr/>
          </p:nvSpPr>
          <p:spPr>
            <a:xfrm>
              <a:off x="556300" y="2321253"/>
              <a:ext cx="3695439" cy="750777"/>
            </a:xfrm>
            <a:prstGeom prst="rect">
              <a:avLst/>
            </a:prstGeom>
          </p:spPr>
          <p:txBody>
            <a:bodyPr wrap="none">
              <a:spAutoFit/>
            </a:bodyPr>
            <a:lstStyle/>
            <a:p>
              <a:pPr algn="ctr" defTabSz="1288572">
                <a:defRPr/>
              </a:pPr>
              <a:r>
                <a:rPr lang="es-CO" b="1" dirty="0">
                  <a:solidFill>
                    <a:srgbClr val="254275"/>
                  </a:solidFill>
                  <a:latin typeface="Tahoma" panose="020B0604030504040204" pitchFamily="34" charset="0"/>
                  <a:ea typeface="Tahoma" panose="020B0604030504040204" pitchFamily="34" charset="0"/>
                  <a:cs typeface="Tahoma" panose="020B0604030504040204" pitchFamily="34" charset="0"/>
                </a:rPr>
                <a:t>PUNTOS DE</a:t>
              </a:r>
            </a:p>
            <a:p>
              <a:pPr algn="ctr" defTabSz="1288572">
                <a:defRPr/>
              </a:pPr>
              <a:r>
                <a:rPr lang="es-CO" b="1" dirty="0">
                  <a:solidFill>
                    <a:srgbClr val="254275"/>
                  </a:solidFill>
                  <a:latin typeface="Tahoma" panose="020B0604030504040204" pitchFamily="34" charset="0"/>
                  <a:ea typeface="Tahoma" panose="020B0604030504040204" pitchFamily="34" charset="0"/>
                  <a:cs typeface="Tahoma" panose="020B0604030504040204" pitchFamily="34" charset="0"/>
                </a:rPr>
                <a:t>PERSONALIZACIÓN</a:t>
              </a: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3230167" y="2178133"/>
              <a:ext cx="861250" cy="5513296"/>
            </a:xfrm>
            <a:prstGeom prst="leftBrace">
              <a:avLst/>
            </a:prstGeom>
            <a:ln>
              <a:solidFill>
                <a:srgbClr val="254275"/>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1234322" y="5385489"/>
              <a:ext cx="5064821" cy="359376"/>
            </a:xfrm>
            <a:prstGeom prst="rect">
              <a:avLst/>
            </a:prstGeom>
            <a:noFill/>
          </p:spPr>
          <p:txBody>
            <a:bodyPr wrap="square">
              <a:spAutoFit/>
            </a:bodyPr>
            <a:lstStyle/>
            <a:p>
              <a:pPr algn="ctr"/>
              <a:r>
                <a:rPr lang="es-CO" b="1" dirty="0">
                  <a:solidFill>
                    <a:srgbClr val="254275"/>
                  </a:solidFill>
                  <a:latin typeface="Tahoma" panose="020B0604030504040204" pitchFamily="34" charset="0"/>
                  <a:ea typeface="Tahoma" panose="020B0604030504040204" pitchFamily="34" charset="0"/>
                  <a:cs typeface="Tahoma" panose="020B0604030504040204" pitchFamily="34" charset="0"/>
                </a:rPr>
                <a:t>TU LLAVE – RECAUDO BOGOTÁ</a:t>
              </a:r>
            </a:p>
          </p:txBody>
        </p:sp>
        <p:sp>
          <p:nvSpPr>
            <p:cNvPr id="138" name="Rectángulo 137">
              <a:extLst>
                <a:ext uri="{FF2B5EF4-FFF2-40B4-BE49-F238E27FC236}">
                  <a16:creationId xmlns:a16="http://schemas.microsoft.com/office/drawing/2014/main" id="{7E8725D2-8755-4E4E-BCCA-0EF01EB21956}"/>
                </a:ext>
              </a:extLst>
            </p:cNvPr>
            <p:cNvSpPr/>
            <p:nvPr/>
          </p:nvSpPr>
          <p:spPr>
            <a:xfrm>
              <a:off x="4075806" y="2321253"/>
              <a:ext cx="2289200" cy="750777"/>
            </a:xfrm>
            <a:prstGeom prst="rect">
              <a:avLst/>
            </a:prstGeom>
          </p:spPr>
          <p:txBody>
            <a:bodyPr wrap="none">
              <a:spAutoFit/>
            </a:bodyPr>
            <a:lstStyle/>
            <a:p>
              <a:pPr algn="ctr" defTabSz="1288572"/>
              <a:r>
                <a:rPr lang="es-CO" b="1" dirty="0">
                  <a:solidFill>
                    <a:srgbClr val="254275"/>
                  </a:solidFill>
                  <a:latin typeface="Tahoma" panose="020B0604030504040204" pitchFamily="34" charset="0"/>
                  <a:ea typeface="Tahoma" panose="020B0604030504040204" pitchFamily="34" charset="0"/>
                  <a:cs typeface="Tahoma" panose="020B0604030504040204" pitchFamily="34" charset="0"/>
                </a:rPr>
                <a:t>PUNTOS DE</a:t>
              </a:r>
            </a:p>
            <a:p>
              <a:pPr algn="ctr" defTabSz="1288572"/>
              <a:r>
                <a:rPr lang="es-CO" b="1" dirty="0">
                  <a:solidFill>
                    <a:srgbClr val="254275"/>
                  </a:solidFill>
                  <a:latin typeface="Tahoma" panose="020B0604030504040204" pitchFamily="34" charset="0"/>
                  <a:ea typeface="Tahoma" panose="020B0604030504040204" pitchFamily="34" charset="0"/>
                  <a:cs typeface="Tahoma" panose="020B0604030504040204" pitchFamily="34" charset="0"/>
                </a:rPr>
                <a:t> RECARGA</a:t>
              </a:r>
            </a:p>
          </p:txBody>
        </p:sp>
        <p:sp>
          <p:nvSpPr>
            <p:cNvPr id="140" name="Elipse 139">
              <a:extLst>
                <a:ext uri="{FF2B5EF4-FFF2-40B4-BE49-F238E27FC236}">
                  <a16:creationId xmlns:a16="http://schemas.microsoft.com/office/drawing/2014/main" id="{93D92C12-4BCF-4438-922E-20045C84883D}"/>
                </a:ext>
              </a:extLst>
            </p:cNvPr>
            <p:cNvSpPr/>
            <p:nvPr/>
          </p:nvSpPr>
          <p:spPr>
            <a:xfrm>
              <a:off x="1697135" y="3328385"/>
              <a:ext cx="1247181"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a:t>
              </a:r>
              <a:endParaRPr lang="es-CO"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4" name="Elipse 153">
              <a:extLst>
                <a:ext uri="{FF2B5EF4-FFF2-40B4-BE49-F238E27FC236}">
                  <a16:creationId xmlns:a16="http://schemas.microsoft.com/office/drawing/2014/main" id="{DDFD743A-AA3D-4C67-88B3-AB952248EBFB}"/>
                </a:ext>
              </a:extLst>
            </p:cNvPr>
            <p:cNvSpPr/>
            <p:nvPr/>
          </p:nvSpPr>
          <p:spPr>
            <a:xfrm>
              <a:off x="4347479" y="3183946"/>
              <a:ext cx="1857931" cy="1488984"/>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a:t>
              </a: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25</a:t>
              </a:r>
            </a:p>
          </p:txBody>
        </p:sp>
      </p:grpSp>
      <p:pic>
        <p:nvPicPr>
          <p:cNvPr id="129" name="Imagen 128">
            <a:extLst>
              <a:ext uri="{FF2B5EF4-FFF2-40B4-BE49-F238E27FC236}">
                <a16:creationId xmlns:a16="http://schemas.microsoft.com/office/drawing/2014/main" id="{904FCB3F-4999-431B-A9D0-DB8185827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5692" y="1012946"/>
            <a:ext cx="1600770" cy="2241599"/>
          </a:xfrm>
          <a:prstGeom prst="rect">
            <a:avLst/>
          </a:prstGeom>
        </p:spPr>
      </p:pic>
      <p:pic>
        <p:nvPicPr>
          <p:cNvPr id="7" name="Imagen 6">
            <a:extLst>
              <a:ext uri="{FF2B5EF4-FFF2-40B4-BE49-F238E27FC236}">
                <a16:creationId xmlns:a16="http://schemas.microsoft.com/office/drawing/2014/main" id="{EC977206-A223-4142-85F7-6D5E10F8777C}"/>
              </a:ext>
            </a:extLst>
          </p:cNvPr>
          <p:cNvPicPr>
            <a:picLocks noChangeAspect="1"/>
          </p:cNvPicPr>
          <p:nvPr/>
        </p:nvPicPr>
        <p:blipFill rotWithShape="1">
          <a:blip r:embed="rId3"/>
          <a:srcRect l="32192" t="20704" r="9618" b="16236"/>
          <a:stretch/>
        </p:blipFill>
        <p:spPr>
          <a:xfrm>
            <a:off x="326859" y="1914519"/>
            <a:ext cx="6531141" cy="3979341"/>
          </a:xfrm>
          <a:prstGeom prst="rect">
            <a:avLst/>
          </a:prstGeom>
        </p:spPr>
      </p:pic>
    </p:spTree>
    <p:extLst>
      <p:ext uri="{BB962C8B-B14F-4D97-AF65-F5344CB8AC3E}">
        <p14:creationId xmlns:p14="http://schemas.microsoft.com/office/powerpoint/2010/main" val="422906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8DABBCA-93BE-41A3-B2A7-F2A717DAEC5D}"/>
              </a:ext>
            </a:extLst>
          </p:cNvPr>
          <p:cNvSpPr/>
          <p:nvPr/>
        </p:nvSpPr>
        <p:spPr>
          <a:xfrm>
            <a:off x="0" y="9222"/>
            <a:ext cx="7327867" cy="68487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n 2">
            <a:extLst>
              <a:ext uri="{FF2B5EF4-FFF2-40B4-BE49-F238E27FC236}">
                <a16:creationId xmlns:a16="http://schemas.microsoft.com/office/drawing/2014/main" id="{FE6665F7-AFC8-4E9E-8383-69396B18DC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3498" y="387404"/>
            <a:ext cx="1451029" cy="1451029"/>
          </a:xfrm>
          <a:prstGeom prst="rect">
            <a:avLst/>
          </a:prstGeom>
        </p:spPr>
      </p:pic>
      <p:pic>
        <p:nvPicPr>
          <p:cNvPr id="4" name="Imagen 3">
            <a:extLst>
              <a:ext uri="{FF2B5EF4-FFF2-40B4-BE49-F238E27FC236}">
                <a16:creationId xmlns:a16="http://schemas.microsoft.com/office/drawing/2014/main" id="{D470B77D-E71C-48EF-860F-F7A1F04CE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7719" y="36043"/>
            <a:ext cx="1938061" cy="1938061"/>
          </a:xfrm>
          <a:prstGeom prst="rect">
            <a:avLst/>
          </a:prstGeom>
        </p:spPr>
      </p:pic>
      <p:grpSp>
        <p:nvGrpSpPr>
          <p:cNvPr id="6" name="Grupo 5">
            <a:extLst>
              <a:ext uri="{FF2B5EF4-FFF2-40B4-BE49-F238E27FC236}">
                <a16:creationId xmlns:a16="http://schemas.microsoft.com/office/drawing/2014/main" id="{30759CC9-4824-4525-97E4-30440E7F975A}"/>
              </a:ext>
            </a:extLst>
          </p:cNvPr>
          <p:cNvGrpSpPr/>
          <p:nvPr/>
        </p:nvGrpSpPr>
        <p:grpSpPr>
          <a:xfrm>
            <a:off x="9183624" y="173362"/>
            <a:ext cx="1940245" cy="523946"/>
            <a:chOff x="6018212" y="7750788"/>
            <a:chExt cx="5133627" cy="1447246"/>
          </a:xfrm>
          <a:solidFill>
            <a:schemeClr val="tx2"/>
          </a:solidFill>
        </p:grpSpPr>
        <p:sp>
          <p:nvSpPr>
            <p:cNvPr id="7" name="Forma libre: forma 6">
              <a:extLst>
                <a:ext uri="{FF2B5EF4-FFF2-40B4-BE49-F238E27FC236}">
                  <a16:creationId xmlns:a16="http://schemas.microsoft.com/office/drawing/2014/main" id="{8203C1A9-E9AD-408A-AF7B-744C7F9A126D}"/>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 name="Forma libre: forma 7">
              <a:extLst>
                <a:ext uri="{FF2B5EF4-FFF2-40B4-BE49-F238E27FC236}">
                  <a16:creationId xmlns:a16="http://schemas.microsoft.com/office/drawing/2014/main" id="{D5288F33-57E1-44CC-AB0A-F157179D56D9}"/>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 name="Forma libre: forma 8">
              <a:extLst>
                <a:ext uri="{FF2B5EF4-FFF2-40B4-BE49-F238E27FC236}">
                  <a16:creationId xmlns:a16="http://schemas.microsoft.com/office/drawing/2014/main" id="{51414347-FD91-4584-A645-AF1753C76D09}"/>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dirty="0">
                <a:solidFill>
                  <a:prstClr val="black"/>
                </a:solidFill>
                <a:latin typeface="Tahoma"/>
              </a:endParaRPr>
            </a:p>
          </p:txBody>
        </p:sp>
        <p:sp>
          <p:nvSpPr>
            <p:cNvPr id="10" name="Forma libre: forma 9">
              <a:extLst>
                <a:ext uri="{FF2B5EF4-FFF2-40B4-BE49-F238E27FC236}">
                  <a16:creationId xmlns:a16="http://schemas.microsoft.com/office/drawing/2014/main" id="{E650509C-FC2F-4C66-8C4E-029F745E6A31}"/>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 name="Forma libre: forma 10">
              <a:extLst>
                <a:ext uri="{FF2B5EF4-FFF2-40B4-BE49-F238E27FC236}">
                  <a16:creationId xmlns:a16="http://schemas.microsoft.com/office/drawing/2014/main" id="{37327A5F-C7B5-424B-A066-3BE11C32CDD6}"/>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 name="Forma libre: forma 11">
              <a:extLst>
                <a:ext uri="{FF2B5EF4-FFF2-40B4-BE49-F238E27FC236}">
                  <a16:creationId xmlns:a16="http://schemas.microsoft.com/office/drawing/2014/main" id="{83FF2072-DA7F-4357-8A1F-5EBD1F6B542E}"/>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3" name="Forma libre: forma 12">
              <a:extLst>
                <a:ext uri="{FF2B5EF4-FFF2-40B4-BE49-F238E27FC236}">
                  <a16:creationId xmlns:a16="http://schemas.microsoft.com/office/drawing/2014/main" id="{8AB4A09B-C63C-4082-83C2-D17A295D12A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4" name="Forma libre: forma 13">
              <a:extLst>
                <a:ext uri="{FF2B5EF4-FFF2-40B4-BE49-F238E27FC236}">
                  <a16:creationId xmlns:a16="http://schemas.microsoft.com/office/drawing/2014/main" id="{87A20FE1-6FAF-4BF7-A09C-D09D4EA80CF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5" name="Forma libre: forma 14">
              <a:extLst>
                <a:ext uri="{FF2B5EF4-FFF2-40B4-BE49-F238E27FC236}">
                  <a16:creationId xmlns:a16="http://schemas.microsoft.com/office/drawing/2014/main" id="{D4554041-5E13-42ED-B6F7-BF399A1A0275}"/>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6" name="Forma libre: forma 15">
              <a:extLst>
                <a:ext uri="{FF2B5EF4-FFF2-40B4-BE49-F238E27FC236}">
                  <a16:creationId xmlns:a16="http://schemas.microsoft.com/office/drawing/2014/main" id="{4D614B39-8743-4F55-BC92-0253EBAF74DD}"/>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7" name="Forma libre: forma 16">
              <a:extLst>
                <a:ext uri="{FF2B5EF4-FFF2-40B4-BE49-F238E27FC236}">
                  <a16:creationId xmlns:a16="http://schemas.microsoft.com/office/drawing/2014/main" id="{43FB7B1B-7FE5-4385-9ACB-A9C03E91E105}"/>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8" name="Forma libre: forma 17">
              <a:extLst>
                <a:ext uri="{FF2B5EF4-FFF2-40B4-BE49-F238E27FC236}">
                  <a16:creationId xmlns:a16="http://schemas.microsoft.com/office/drawing/2014/main" id="{24075EED-24C5-42FC-82F1-40DA1C1C34E3}"/>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9" name="Forma libre: forma 18">
              <a:extLst>
                <a:ext uri="{FF2B5EF4-FFF2-40B4-BE49-F238E27FC236}">
                  <a16:creationId xmlns:a16="http://schemas.microsoft.com/office/drawing/2014/main" id="{3F5092CA-3BBB-41C5-84E8-B6BE38615399}"/>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0" name="Forma libre: forma 19">
              <a:extLst>
                <a:ext uri="{FF2B5EF4-FFF2-40B4-BE49-F238E27FC236}">
                  <a16:creationId xmlns:a16="http://schemas.microsoft.com/office/drawing/2014/main" id="{AF78A2F8-BF37-47E9-990E-5D3959C3CAD6}"/>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1" name="Forma libre: forma 20">
              <a:extLst>
                <a:ext uri="{FF2B5EF4-FFF2-40B4-BE49-F238E27FC236}">
                  <a16:creationId xmlns:a16="http://schemas.microsoft.com/office/drawing/2014/main" id="{0BC8756A-B699-4021-9913-731F81AB4BC5}"/>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2" name="Forma libre: forma 21">
              <a:extLst>
                <a:ext uri="{FF2B5EF4-FFF2-40B4-BE49-F238E27FC236}">
                  <a16:creationId xmlns:a16="http://schemas.microsoft.com/office/drawing/2014/main" id="{57B6FB06-B141-4438-BD2C-DC753E1343BA}"/>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3" name="Forma libre: forma 22">
              <a:extLst>
                <a:ext uri="{FF2B5EF4-FFF2-40B4-BE49-F238E27FC236}">
                  <a16:creationId xmlns:a16="http://schemas.microsoft.com/office/drawing/2014/main" id="{860C4892-381D-41C5-8C58-B879456612FF}"/>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4" name="Forma libre: forma 23">
              <a:extLst>
                <a:ext uri="{FF2B5EF4-FFF2-40B4-BE49-F238E27FC236}">
                  <a16:creationId xmlns:a16="http://schemas.microsoft.com/office/drawing/2014/main" id="{E7311D9C-AC8B-4789-A152-0D20421622E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5" name="Forma libre: forma 24">
              <a:extLst>
                <a:ext uri="{FF2B5EF4-FFF2-40B4-BE49-F238E27FC236}">
                  <a16:creationId xmlns:a16="http://schemas.microsoft.com/office/drawing/2014/main" id="{6EFD1714-6F7E-46B5-BC94-BFF3B18331A2}"/>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6" name="Forma libre: forma 25">
              <a:extLst>
                <a:ext uri="{FF2B5EF4-FFF2-40B4-BE49-F238E27FC236}">
                  <a16:creationId xmlns:a16="http://schemas.microsoft.com/office/drawing/2014/main" id="{28B15A19-9BCA-415A-9380-F7A13E5240B9}"/>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7" name="Forma libre: forma 26">
              <a:extLst>
                <a:ext uri="{FF2B5EF4-FFF2-40B4-BE49-F238E27FC236}">
                  <a16:creationId xmlns:a16="http://schemas.microsoft.com/office/drawing/2014/main" id="{C3D9D767-9C05-40E9-900D-B3B3D3445AA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8" name="Forma libre: forma 27">
              <a:extLst>
                <a:ext uri="{FF2B5EF4-FFF2-40B4-BE49-F238E27FC236}">
                  <a16:creationId xmlns:a16="http://schemas.microsoft.com/office/drawing/2014/main" id="{305E688E-7A47-4ECC-B914-2004543B17AA}"/>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9" name="Forma libre: forma 28">
              <a:extLst>
                <a:ext uri="{FF2B5EF4-FFF2-40B4-BE49-F238E27FC236}">
                  <a16:creationId xmlns:a16="http://schemas.microsoft.com/office/drawing/2014/main" id="{22018F87-0F89-4806-9EA0-726ADABDA9E1}"/>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0" name="Forma libre: forma 29">
              <a:extLst>
                <a:ext uri="{FF2B5EF4-FFF2-40B4-BE49-F238E27FC236}">
                  <a16:creationId xmlns:a16="http://schemas.microsoft.com/office/drawing/2014/main" id="{63EDE986-09E1-4584-B0E3-12EE23D2725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1" name="Forma libre: forma 30">
              <a:extLst>
                <a:ext uri="{FF2B5EF4-FFF2-40B4-BE49-F238E27FC236}">
                  <a16:creationId xmlns:a16="http://schemas.microsoft.com/office/drawing/2014/main" id="{7E88E067-AA60-4860-AEA8-C289FF89DAA9}"/>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2" name="Forma libre: forma 31">
              <a:extLst>
                <a:ext uri="{FF2B5EF4-FFF2-40B4-BE49-F238E27FC236}">
                  <a16:creationId xmlns:a16="http://schemas.microsoft.com/office/drawing/2014/main" id="{CA1D3991-3D0D-405C-831E-EF12B55E29E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3" name="Forma libre: forma 32">
              <a:extLst>
                <a:ext uri="{FF2B5EF4-FFF2-40B4-BE49-F238E27FC236}">
                  <a16:creationId xmlns:a16="http://schemas.microsoft.com/office/drawing/2014/main" id="{8C5959EA-AA0D-421B-BDE4-4AFC0839BDB6}"/>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4" name="Forma libre: forma 33">
              <a:extLst>
                <a:ext uri="{FF2B5EF4-FFF2-40B4-BE49-F238E27FC236}">
                  <a16:creationId xmlns:a16="http://schemas.microsoft.com/office/drawing/2014/main" id="{40897ABA-26A3-41C5-8E63-F835A5357299}"/>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5" name="Forma libre: forma 34">
              <a:extLst>
                <a:ext uri="{FF2B5EF4-FFF2-40B4-BE49-F238E27FC236}">
                  <a16:creationId xmlns:a16="http://schemas.microsoft.com/office/drawing/2014/main" id="{1865DB50-CB62-46EC-A1C9-0C4EF51F28F1}"/>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6" name="Forma libre: forma 35">
              <a:extLst>
                <a:ext uri="{FF2B5EF4-FFF2-40B4-BE49-F238E27FC236}">
                  <a16:creationId xmlns:a16="http://schemas.microsoft.com/office/drawing/2014/main" id="{C1294BC5-B501-4D82-BAA8-6D24356339B4}"/>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7" name="Forma libre: forma 36">
              <a:extLst>
                <a:ext uri="{FF2B5EF4-FFF2-40B4-BE49-F238E27FC236}">
                  <a16:creationId xmlns:a16="http://schemas.microsoft.com/office/drawing/2014/main" id="{F561F4E0-A6C3-4CF3-AD4B-FB4367351DC5}"/>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8" name="Forma libre: forma 37">
              <a:extLst>
                <a:ext uri="{FF2B5EF4-FFF2-40B4-BE49-F238E27FC236}">
                  <a16:creationId xmlns:a16="http://schemas.microsoft.com/office/drawing/2014/main" id="{B8020EDF-AC06-4A92-984D-091E42A2B4AB}"/>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9" name="Forma libre: forma 38">
              <a:extLst>
                <a:ext uri="{FF2B5EF4-FFF2-40B4-BE49-F238E27FC236}">
                  <a16:creationId xmlns:a16="http://schemas.microsoft.com/office/drawing/2014/main" id="{88D73645-6D17-4882-81E4-406E04459E45}"/>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0" name="Forma libre: forma 39">
              <a:extLst>
                <a:ext uri="{FF2B5EF4-FFF2-40B4-BE49-F238E27FC236}">
                  <a16:creationId xmlns:a16="http://schemas.microsoft.com/office/drawing/2014/main" id="{737A3E86-95C8-4B13-8346-A854EABF6957}"/>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1" name="Forma libre: forma 40">
              <a:extLst>
                <a:ext uri="{FF2B5EF4-FFF2-40B4-BE49-F238E27FC236}">
                  <a16:creationId xmlns:a16="http://schemas.microsoft.com/office/drawing/2014/main" id="{77179D90-0D0C-489C-8623-126ACE0B27E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2" name="Forma libre: forma 41">
              <a:extLst>
                <a:ext uri="{FF2B5EF4-FFF2-40B4-BE49-F238E27FC236}">
                  <a16:creationId xmlns:a16="http://schemas.microsoft.com/office/drawing/2014/main" id="{92C8005E-7351-4B92-8E39-BCD61812C83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3" name="Forma libre: forma 42">
              <a:extLst>
                <a:ext uri="{FF2B5EF4-FFF2-40B4-BE49-F238E27FC236}">
                  <a16:creationId xmlns:a16="http://schemas.microsoft.com/office/drawing/2014/main" id="{35C9C02B-D983-4B00-B1E2-32A9538AF90D}"/>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4" name="Forma libre: forma 43">
              <a:extLst>
                <a:ext uri="{FF2B5EF4-FFF2-40B4-BE49-F238E27FC236}">
                  <a16:creationId xmlns:a16="http://schemas.microsoft.com/office/drawing/2014/main" id="{19410848-B6D0-4542-A6C7-F1113425AF1F}"/>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5" name="Forma libre: forma 44">
              <a:extLst>
                <a:ext uri="{FF2B5EF4-FFF2-40B4-BE49-F238E27FC236}">
                  <a16:creationId xmlns:a16="http://schemas.microsoft.com/office/drawing/2014/main" id="{54968340-3345-4673-9BED-A780BB8C74F6}"/>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6" name="Forma libre: forma 45">
              <a:extLst>
                <a:ext uri="{FF2B5EF4-FFF2-40B4-BE49-F238E27FC236}">
                  <a16:creationId xmlns:a16="http://schemas.microsoft.com/office/drawing/2014/main" id="{138BC6E2-EEA0-4768-BC0E-86DEF8BFDE59}"/>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7" name="Forma libre: forma 46">
              <a:extLst>
                <a:ext uri="{FF2B5EF4-FFF2-40B4-BE49-F238E27FC236}">
                  <a16:creationId xmlns:a16="http://schemas.microsoft.com/office/drawing/2014/main" id="{81344BCA-0303-4754-9884-4665966A5E06}"/>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8" name="Forma libre: forma 47">
              <a:extLst>
                <a:ext uri="{FF2B5EF4-FFF2-40B4-BE49-F238E27FC236}">
                  <a16:creationId xmlns:a16="http://schemas.microsoft.com/office/drawing/2014/main" id="{D0942E5F-C2F7-49B0-960F-3EF4AD3C546F}"/>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9" name="Forma libre: forma 48">
              <a:extLst>
                <a:ext uri="{FF2B5EF4-FFF2-40B4-BE49-F238E27FC236}">
                  <a16:creationId xmlns:a16="http://schemas.microsoft.com/office/drawing/2014/main" id="{DF66D08B-CA49-47A7-8E31-F0F493783540}"/>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0" name="Forma libre: forma 49">
              <a:extLst>
                <a:ext uri="{FF2B5EF4-FFF2-40B4-BE49-F238E27FC236}">
                  <a16:creationId xmlns:a16="http://schemas.microsoft.com/office/drawing/2014/main" id="{A447B6A8-522A-4019-A0AD-791E58889468}"/>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1" name="Forma libre: forma 50">
              <a:extLst>
                <a:ext uri="{FF2B5EF4-FFF2-40B4-BE49-F238E27FC236}">
                  <a16:creationId xmlns:a16="http://schemas.microsoft.com/office/drawing/2014/main" id="{D4049D19-E14F-4795-A812-4B646BB92FB1}"/>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2" name="Forma libre: forma 51">
              <a:extLst>
                <a:ext uri="{FF2B5EF4-FFF2-40B4-BE49-F238E27FC236}">
                  <a16:creationId xmlns:a16="http://schemas.microsoft.com/office/drawing/2014/main" id="{C5E9994A-3BD3-400A-88BF-39B25BC4DA7F}"/>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3" name="Forma libre: forma 52">
              <a:extLst>
                <a:ext uri="{FF2B5EF4-FFF2-40B4-BE49-F238E27FC236}">
                  <a16:creationId xmlns:a16="http://schemas.microsoft.com/office/drawing/2014/main" id="{9A8529F9-8741-4740-8AB3-802592ECBC1B}"/>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4" name="Forma libre: forma 53">
              <a:extLst>
                <a:ext uri="{FF2B5EF4-FFF2-40B4-BE49-F238E27FC236}">
                  <a16:creationId xmlns:a16="http://schemas.microsoft.com/office/drawing/2014/main" id="{BC8A83A0-C3C9-4DAD-9A01-C0FE3FA6AB71}"/>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5" name="Forma libre: forma 54">
              <a:extLst>
                <a:ext uri="{FF2B5EF4-FFF2-40B4-BE49-F238E27FC236}">
                  <a16:creationId xmlns:a16="http://schemas.microsoft.com/office/drawing/2014/main" id="{669D903C-97D7-48A6-B6F6-352E3084DE43}"/>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6" name="Forma libre: forma 55">
              <a:extLst>
                <a:ext uri="{FF2B5EF4-FFF2-40B4-BE49-F238E27FC236}">
                  <a16:creationId xmlns:a16="http://schemas.microsoft.com/office/drawing/2014/main" id="{3005CEF9-7F3B-47AA-8CA2-A6BD1961156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7" name="Forma libre: forma 56">
              <a:extLst>
                <a:ext uri="{FF2B5EF4-FFF2-40B4-BE49-F238E27FC236}">
                  <a16:creationId xmlns:a16="http://schemas.microsoft.com/office/drawing/2014/main" id="{BCBAEF91-FFA7-47BC-904A-C98F8F47A052}"/>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pic>
        <p:nvPicPr>
          <p:cNvPr id="58" name="Imagen 57">
            <a:extLst>
              <a:ext uri="{FF2B5EF4-FFF2-40B4-BE49-F238E27FC236}">
                <a16:creationId xmlns:a16="http://schemas.microsoft.com/office/drawing/2014/main" id="{425FDE9B-4B2E-4A62-BF6A-3891C73D7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6691" y="132012"/>
            <a:ext cx="696687" cy="596134"/>
          </a:xfrm>
          <a:prstGeom prst="rect">
            <a:avLst/>
          </a:prstGeom>
        </p:spPr>
      </p:pic>
      <p:cxnSp>
        <p:nvCxnSpPr>
          <p:cNvPr id="60" name="Conector recto 59">
            <a:extLst>
              <a:ext uri="{FF2B5EF4-FFF2-40B4-BE49-F238E27FC236}">
                <a16:creationId xmlns:a16="http://schemas.microsoft.com/office/drawing/2014/main" id="{2F7F1779-C77D-489A-9BEF-FE37186B0E3E}"/>
              </a:ext>
            </a:extLst>
          </p:cNvPr>
          <p:cNvCxnSpPr>
            <a:cxnSpLocks/>
          </p:cNvCxnSpPr>
          <p:nvPr/>
        </p:nvCxnSpPr>
        <p:spPr>
          <a:xfrm>
            <a:off x="0" y="1957173"/>
            <a:ext cx="73278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7EFA0F70-B74D-41BC-AD7B-B453798F6965}"/>
              </a:ext>
            </a:extLst>
          </p:cNvPr>
          <p:cNvCxnSpPr>
            <a:cxnSpLocks/>
          </p:cNvCxnSpPr>
          <p:nvPr/>
        </p:nvCxnSpPr>
        <p:spPr>
          <a:xfrm>
            <a:off x="-1" y="2000925"/>
            <a:ext cx="73278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CuadroTexto 64">
            <a:extLst>
              <a:ext uri="{FF2B5EF4-FFF2-40B4-BE49-F238E27FC236}">
                <a16:creationId xmlns:a16="http://schemas.microsoft.com/office/drawing/2014/main" id="{810094D8-2280-4F35-9E1F-19B100D13316}"/>
              </a:ext>
            </a:extLst>
          </p:cNvPr>
          <p:cNvSpPr txBox="1"/>
          <p:nvPr/>
        </p:nvSpPr>
        <p:spPr>
          <a:xfrm>
            <a:off x="8742018" y="6218417"/>
            <a:ext cx="3449982" cy="615553"/>
          </a:xfrm>
          <a:prstGeom prst="rect">
            <a:avLst/>
          </a:prstGeom>
          <a:noFill/>
        </p:spPr>
        <p:txBody>
          <a:bodyPr wrap="none" rtlCol="0">
            <a:spAutoFit/>
          </a:bodyPr>
          <a:lstStyle/>
          <a:p>
            <a:pPr algn="r" defTabSz="1085625"/>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Localidad Ciudad Bolívar</a:t>
            </a:r>
          </a:p>
          <a:p>
            <a:pPr algn="r" defTabSz="1085625"/>
            <a:r>
              <a:rPr lang="es-CO" sz="1400" b="1" dirty="0">
                <a:solidFill>
                  <a:srgbClr val="254275"/>
                </a:solidFill>
                <a:latin typeface="Tahoma" panose="020B0604030504040204" pitchFamily="34" charset="0"/>
                <a:ea typeface="Tahoma" panose="020B0604030504040204" pitchFamily="34" charset="0"/>
                <a:cs typeface="Tahoma" panose="020B0604030504040204" pitchFamily="34" charset="0"/>
              </a:rPr>
              <a:t>Rendición de Cuentas vigencia 2020</a:t>
            </a:r>
          </a:p>
        </p:txBody>
      </p:sp>
      <p:sp>
        <p:nvSpPr>
          <p:cNvPr id="66" name="CuadroTexto 65">
            <a:extLst>
              <a:ext uri="{FF2B5EF4-FFF2-40B4-BE49-F238E27FC236}">
                <a16:creationId xmlns:a16="http://schemas.microsoft.com/office/drawing/2014/main" id="{C46AB173-4D22-4F0C-AD12-4EDA4484CC82}"/>
              </a:ext>
            </a:extLst>
          </p:cNvPr>
          <p:cNvSpPr txBox="1"/>
          <p:nvPr/>
        </p:nvSpPr>
        <p:spPr>
          <a:xfrm>
            <a:off x="389463" y="3324070"/>
            <a:ext cx="6476031" cy="2554545"/>
          </a:xfrm>
          <a:prstGeom prst="rect">
            <a:avLst/>
          </a:prstGeom>
          <a:noFill/>
        </p:spPr>
        <p:txBody>
          <a:bodyPr wrap="square" rtlCol="0">
            <a:spAutoFit/>
          </a:bodyPr>
          <a:lstStyle/>
          <a:p>
            <a:pPr algn="just"/>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El equipo de Gestión Social de TRANSMILENIO S.A desarrolla actividades dirigidas a la ciudadanía, con el propósito de dar a conocer los componentes del SITP y fomentar las buenas prácticas de Cultura ciudadana.</a:t>
            </a:r>
          </a:p>
          <a:p>
            <a:pPr algn="just"/>
            <a:endParaRPr lang="es-CO"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Para la vigencia 2020, se realizaron </a:t>
            </a: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5401</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actividades de Gestión Social a nivel distrito; de las cuales se desarrollaron </a:t>
            </a: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3282</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en las localidades de manera presencial y/o virtual en el marco de la </a:t>
            </a: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Estrategia de Abordaje Territorial</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bajo tres líneas de intervención: Información, participación y pedagogía.</a:t>
            </a:r>
          </a:p>
        </p:txBody>
      </p:sp>
      <p:grpSp>
        <p:nvGrpSpPr>
          <p:cNvPr id="68" name="Grupo 67">
            <a:extLst>
              <a:ext uri="{FF2B5EF4-FFF2-40B4-BE49-F238E27FC236}">
                <a16:creationId xmlns:a16="http://schemas.microsoft.com/office/drawing/2014/main" id="{41388971-95B1-46A0-9E10-D46E3E1673B5}"/>
              </a:ext>
            </a:extLst>
          </p:cNvPr>
          <p:cNvGrpSpPr/>
          <p:nvPr/>
        </p:nvGrpSpPr>
        <p:grpSpPr>
          <a:xfrm>
            <a:off x="890414" y="2461411"/>
            <a:ext cx="5658921" cy="691945"/>
            <a:chOff x="205767" y="2484130"/>
            <a:chExt cx="5658921" cy="691945"/>
          </a:xfrm>
        </p:grpSpPr>
        <p:sp>
          <p:nvSpPr>
            <p:cNvPr id="61" name="CuadroTexto 60">
              <a:extLst>
                <a:ext uri="{FF2B5EF4-FFF2-40B4-BE49-F238E27FC236}">
                  <a16:creationId xmlns:a16="http://schemas.microsoft.com/office/drawing/2014/main" id="{CDBCBF57-1578-464F-9FE3-CAA086F75739}"/>
                </a:ext>
              </a:extLst>
            </p:cNvPr>
            <p:cNvSpPr txBox="1"/>
            <p:nvPr/>
          </p:nvSpPr>
          <p:spPr>
            <a:xfrm>
              <a:off x="205767" y="2484130"/>
              <a:ext cx="5658921" cy="461665"/>
            </a:xfrm>
            <a:prstGeom prst="rect">
              <a:avLst/>
            </a:prstGeom>
            <a:noFill/>
          </p:spPr>
          <p:txBody>
            <a:bodyPr wrap="square">
              <a:spAutoFit/>
            </a:bodyPr>
            <a:lstStyle>
              <a:defPPr>
                <a:defRPr lang="es-CO"/>
              </a:defPPr>
              <a:lvl1pPr algn="ctr" defTabSz="1085625">
                <a:defRPr sz="24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CO" dirty="0">
                  <a:solidFill>
                    <a:schemeClr val="bg1"/>
                  </a:solidFill>
                </a:rPr>
                <a:t>GESTIÓN SOCIAL</a:t>
              </a:r>
            </a:p>
          </p:txBody>
        </p:sp>
        <p:sp>
          <p:nvSpPr>
            <p:cNvPr id="67" name="CuadroTexto 66">
              <a:extLst>
                <a:ext uri="{FF2B5EF4-FFF2-40B4-BE49-F238E27FC236}">
                  <a16:creationId xmlns:a16="http://schemas.microsoft.com/office/drawing/2014/main" id="{1C7176AD-92FF-456C-8BED-CC89E88989C7}"/>
                </a:ext>
              </a:extLst>
            </p:cNvPr>
            <p:cNvSpPr txBox="1"/>
            <p:nvPr/>
          </p:nvSpPr>
          <p:spPr>
            <a:xfrm>
              <a:off x="2000906" y="2868298"/>
              <a:ext cx="2068642" cy="307777"/>
            </a:xfrm>
            <a:prstGeom prst="rect">
              <a:avLst/>
            </a:prstGeom>
            <a:noFill/>
          </p:spPr>
          <p:txBody>
            <a:bodyPr wrap="square" rtlCol="0">
              <a:spAutoFit/>
            </a:bodyPr>
            <a:lstStyle/>
            <a:p>
              <a:pPr algn="ctr"/>
              <a:r>
                <a:rPr lang="es-CO"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endParaRPr lang="es-CO" sz="1400" dirty="0">
                <a:latin typeface="Tahoma" panose="020B0604030504040204" pitchFamily="34" charset="0"/>
                <a:ea typeface="Tahoma" panose="020B0604030504040204" pitchFamily="34" charset="0"/>
                <a:cs typeface="Tahoma" panose="020B0604030504040204" pitchFamily="34" charset="0"/>
              </a:endParaRPr>
            </a:p>
          </p:txBody>
        </p:sp>
      </p:grpSp>
      <p:sp>
        <p:nvSpPr>
          <p:cNvPr id="69" name="CuadroTexto 68">
            <a:extLst>
              <a:ext uri="{FF2B5EF4-FFF2-40B4-BE49-F238E27FC236}">
                <a16:creationId xmlns:a16="http://schemas.microsoft.com/office/drawing/2014/main" id="{2F1341DA-32C3-4852-B77E-7A6E949ECA38}"/>
              </a:ext>
            </a:extLst>
          </p:cNvPr>
          <p:cNvSpPr txBox="1"/>
          <p:nvPr/>
        </p:nvSpPr>
        <p:spPr>
          <a:xfrm>
            <a:off x="7404879" y="3577862"/>
            <a:ext cx="4706742" cy="2492990"/>
          </a:xfrm>
          <a:prstGeom prst="rect">
            <a:avLst/>
          </a:prstGeom>
          <a:noFill/>
        </p:spPr>
        <p:txBody>
          <a:bodyPr wrap="square" rtlCol="0">
            <a:spAutoFit/>
          </a:bodyPr>
          <a:lstStyle/>
          <a:p>
            <a:pPr algn="r"/>
            <a:r>
              <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Estrategia de Abordaje Territorial Ciudad Bolívar</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4 Boletines informativos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4 Sesiones de Grupos Focales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Base de datos “Tenderos Ciudad Bolívar”</a:t>
            </a:r>
          </a:p>
          <a:p>
            <a:pPr marL="742950" lvl="1" indent="-285750" algn="r">
              <a:buFont typeface="Wingdings" panose="05000000000000000000" pitchFamily="2" charset="2"/>
              <a:buChar char="ü"/>
            </a:pPr>
            <a:endPar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r"/>
            <a:endPar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r"/>
            <a:r>
              <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Capacitaciones </a:t>
            </a:r>
            <a:r>
              <a:rPr lang="es-CO" sz="1200" b="1"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TrasMi</a:t>
            </a:r>
            <a:r>
              <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-Virtual</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Los retos de Transmilenio en época de Coronavirus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Sistema de Alertas Tempranas</a:t>
            </a:r>
          </a:p>
          <a:p>
            <a:pPr marL="742950" lvl="1" indent="-285750" algn="r">
              <a:buFont typeface="Wingdings" panose="05000000000000000000" pitchFamily="2" charset="2"/>
              <a:buChar char="§"/>
            </a:pPr>
            <a:r>
              <a:rPr lang="es-CO" sz="12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TransMi</a:t>
            </a: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un solo sistema – Nueva </a:t>
            </a:r>
            <a:r>
              <a:rPr lang="es-CO" sz="12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Señaletica</a:t>
            </a:r>
            <a:endPar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La historia del Transporte</a:t>
            </a:r>
          </a:p>
          <a:p>
            <a:pPr marL="742950" lvl="1" indent="-285750" algn="r">
              <a:buFont typeface="Wingdings" panose="05000000000000000000" pitchFamily="2" charset="2"/>
              <a:buChar char="§"/>
            </a:pPr>
            <a:r>
              <a:rPr lang="es-CO" sz="12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Transmicable</a:t>
            </a:r>
            <a:endPar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marL="742950" lvl="1" indent="-285750" algn="r">
              <a:buFont typeface="Wingdings" panose="05000000000000000000" pitchFamily="2" charset="2"/>
              <a:buChar char="§"/>
            </a:pPr>
            <a:r>
              <a:rPr lang="es-CO" sz="12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TransMi</a:t>
            </a: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un sistema Accesible</a:t>
            </a:r>
          </a:p>
        </p:txBody>
      </p:sp>
    </p:spTree>
    <p:extLst>
      <p:ext uri="{BB962C8B-B14F-4D97-AF65-F5344CB8AC3E}">
        <p14:creationId xmlns:p14="http://schemas.microsoft.com/office/powerpoint/2010/main" val="262034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157">
            <a:extLst>
              <a:ext uri="{FF2B5EF4-FFF2-40B4-BE49-F238E27FC236}">
                <a16:creationId xmlns:a16="http://schemas.microsoft.com/office/drawing/2014/main" id="{863EC1F6-BC15-457D-9E65-B4851C4E4E03}"/>
              </a:ext>
            </a:extLst>
          </p:cNvPr>
          <p:cNvSpPr/>
          <p:nvPr/>
        </p:nvSpPr>
        <p:spPr>
          <a:xfrm>
            <a:off x="0" y="774957"/>
            <a:ext cx="12192000" cy="6083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9 CuadroTexto">
            <a:extLst>
              <a:ext uri="{FF2B5EF4-FFF2-40B4-BE49-F238E27FC236}">
                <a16:creationId xmlns:a16="http://schemas.microsoft.com/office/drawing/2014/main" id="{1D7D726B-1108-4B22-A010-BA6D8AB4215B}"/>
              </a:ext>
            </a:extLst>
          </p:cNvPr>
          <p:cNvSpPr txBox="1"/>
          <p:nvPr/>
        </p:nvSpPr>
        <p:spPr>
          <a:xfrm>
            <a:off x="1405198" y="1237949"/>
            <a:ext cx="9646145" cy="495627"/>
          </a:xfrm>
          <a:prstGeom prst="rect">
            <a:avLst/>
          </a:prstGeom>
          <a:noFill/>
        </p:spPr>
        <p:txBody>
          <a:bodyPr wrap="square" lIns="64116" tIns="32057" rIns="64116" bIns="32057" rtlCol="0">
            <a:spAutoFit/>
          </a:bodyPr>
          <a:lstStyle/>
          <a:p>
            <a:pPr algn="ct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Acciones de Gestión Social en Ciudad Bolívar</a:t>
            </a:r>
          </a:p>
        </p:txBody>
      </p:sp>
      <p:grpSp>
        <p:nvGrpSpPr>
          <p:cNvPr id="6" name="Grupo 5">
            <a:extLst>
              <a:ext uri="{FF2B5EF4-FFF2-40B4-BE49-F238E27FC236}">
                <a16:creationId xmlns:a16="http://schemas.microsoft.com/office/drawing/2014/main" id="{A14FEB3D-4A5A-44B7-A86C-C106A5D29848}"/>
              </a:ext>
            </a:extLst>
          </p:cNvPr>
          <p:cNvGrpSpPr/>
          <p:nvPr/>
        </p:nvGrpSpPr>
        <p:grpSpPr>
          <a:xfrm>
            <a:off x="240566" y="2192963"/>
            <a:ext cx="4937796" cy="3094058"/>
            <a:chOff x="259373" y="2456164"/>
            <a:chExt cx="4937796" cy="3094058"/>
          </a:xfrm>
        </p:grpSpPr>
        <p:sp>
          <p:nvSpPr>
            <p:cNvPr id="130" name="Rectángulo 129">
              <a:extLst>
                <a:ext uri="{FF2B5EF4-FFF2-40B4-BE49-F238E27FC236}">
                  <a16:creationId xmlns:a16="http://schemas.microsoft.com/office/drawing/2014/main" id="{A563F01B-16C5-4914-9400-CD864F0A1236}"/>
                </a:ext>
              </a:extLst>
            </p:cNvPr>
            <p:cNvSpPr/>
            <p:nvPr/>
          </p:nvSpPr>
          <p:spPr>
            <a:xfrm>
              <a:off x="280907" y="2546703"/>
              <a:ext cx="1532792"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Reuniones</a:t>
              </a: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2297646" y="2117499"/>
              <a:ext cx="861250" cy="4937796"/>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513205" y="5110872"/>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PARTICIPACIÓN</a:t>
              </a:r>
            </a:p>
          </p:txBody>
        </p:sp>
        <p:sp>
          <p:nvSpPr>
            <p:cNvPr id="138" name="Rectángulo 137">
              <a:extLst>
                <a:ext uri="{FF2B5EF4-FFF2-40B4-BE49-F238E27FC236}">
                  <a16:creationId xmlns:a16="http://schemas.microsoft.com/office/drawing/2014/main" id="{7E8725D2-8755-4E4E-BCCA-0EF01EB21956}"/>
                </a:ext>
              </a:extLst>
            </p:cNvPr>
            <p:cNvSpPr/>
            <p:nvPr/>
          </p:nvSpPr>
          <p:spPr>
            <a:xfrm>
              <a:off x="1914837" y="2561347"/>
              <a:ext cx="1566455" cy="400110"/>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Recorridos</a:t>
              </a:r>
            </a:p>
          </p:txBody>
        </p:sp>
        <p:sp>
          <p:nvSpPr>
            <p:cNvPr id="140" name="Elipse 139">
              <a:extLst>
                <a:ext uri="{FF2B5EF4-FFF2-40B4-BE49-F238E27FC236}">
                  <a16:creationId xmlns:a16="http://schemas.microsoft.com/office/drawing/2014/main" id="{93D92C12-4BCF-4438-922E-20045C84883D}"/>
                </a:ext>
              </a:extLst>
            </p:cNvPr>
            <p:cNvSpPr/>
            <p:nvPr/>
          </p:nvSpPr>
          <p:spPr>
            <a:xfrm>
              <a:off x="467640" y="3263701"/>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173</a:t>
              </a:r>
              <a:endPar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4" name="Elipse 153">
              <a:extLst>
                <a:ext uri="{FF2B5EF4-FFF2-40B4-BE49-F238E27FC236}">
                  <a16:creationId xmlns:a16="http://schemas.microsoft.com/office/drawing/2014/main" id="{DDFD743A-AA3D-4C67-88B3-AB952248EBFB}"/>
                </a:ext>
              </a:extLst>
            </p:cNvPr>
            <p:cNvSpPr/>
            <p:nvPr/>
          </p:nvSpPr>
          <p:spPr>
            <a:xfrm>
              <a:off x="2083382" y="3250431"/>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a:t>
              </a: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a:t>
              </a:r>
            </a:p>
          </p:txBody>
        </p:sp>
        <p:sp>
          <p:nvSpPr>
            <p:cNvPr id="129" name="Rectángulo 128">
              <a:extLst>
                <a:ext uri="{FF2B5EF4-FFF2-40B4-BE49-F238E27FC236}">
                  <a16:creationId xmlns:a16="http://schemas.microsoft.com/office/drawing/2014/main" id="{BF99C828-473E-4564-AB11-ACE692EA84D4}"/>
                </a:ext>
              </a:extLst>
            </p:cNvPr>
            <p:cNvSpPr/>
            <p:nvPr/>
          </p:nvSpPr>
          <p:spPr>
            <a:xfrm>
              <a:off x="3651197" y="2456164"/>
              <a:ext cx="1241044"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Mesa de</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trabajo</a:t>
              </a:r>
            </a:p>
          </p:txBody>
        </p:sp>
        <p:sp>
          <p:nvSpPr>
            <p:cNvPr id="133" name="Elipse 132">
              <a:extLst>
                <a:ext uri="{FF2B5EF4-FFF2-40B4-BE49-F238E27FC236}">
                  <a16:creationId xmlns:a16="http://schemas.microsoft.com/office/drawing/2014/main" id="{550CD096-3D10-4141-BC42-E077F3E08719}"/>
                </a:ext>
              </a:extLst>
            </p:cNvPr>
            <p:cNvSpPr/>
            <p:nvPr/>
          </p:nvSpPr>
          <p:spPr>
            <a:xfrm>
              <a:off x="3640276" y="3250430"/>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7</a:t>
              </a:r>
              <a:endPar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upo 7">
            <a:extLst>
              <a:ext uri="{FF2B5EF4-FFF2-40B4-BE49-F238E27FC236}">
                <a16:creationId xmlns:a16="http://schemas.microsoft.com/office/drawing/2014/main" id="{0EE70CDC-DCEF-4708-AF70-9DEC5ACDB877}"/>
              </a:ext>
            </a:extLst>
          </p:cNvPr>
          <p:cNvGrpSpPr/>
          <p:nvPr/>
        </p:nvGrpSpPr>
        <p:grpSpPr>
          <a:xfrm>
            <a:off x="4213557" y="2403113"/>
            <a:ext cx="4536135" cy="2917421"/>
            <a:chOff x="4084534" y="2665889"/>
            <a:chExt cx="4536135" cy="2917421"/>
          </a:xfrm>
        </p:grpSpPr>
        <p:sp>
          <p:nvSpPr>
            <p:cNvPr id="134" name="Rectángulo 133">
              <a:extLst>
                <a:ext uri="{FF2B5EF4-FFF2-40B4-BE49-F238E27FC236}">
                  <a16:creationId xmlns:a16="http://schemas.microsoft.com/office/drawing/2014/main" id="{1F88D1CB-06FC-464A-92F6-629628AFF8DF}"/>
                </a:ext>
              </a:extLst>
            </p:cNvPr>
            <p:cNvSpPr/>
            <p:nvPr/>
          </p:nvSpPr>
          <p:spPr>
            <a:xfrm>
              <a:off x="5565372" y="2665889"/>
              <a:ext cx="1534394"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Pedagogía</a:t>
              </a:r>
            </a:p>
          </p:txBody>
        </p:sp>
        <p:sp>
          <p:nvSpPr>
            <p:cNvPr id="135" name="Abrir llave 134">
              <a:extLst>
                <a:ext uri="{FF2B5EF4-FFF2-40B4-BE49-F238E27FC236}">
                  <a16:creationId xmlns:a16="http://schemas.microsoft.com/office/drawing/2014/main" id="{2908A0A7-A67A-45ED-8003-B3752A62F32A}"/>
                </a:ext>
              </a:extLst>
            </p:cNvPr>
            <p:cNvSpPr/>
            <p:nvPr/>
          </p:nvSpPr>
          <p:spPr>
            <a:xfrm rot="16200000">
              <a:off x="5878192" y="3826028"/>
              <a:ext cx="861250" cy="154871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6" name="CuadroTexto 135">
              <a:extLst>
                <a:ext uri="{FF2B5EF4-FFF2-40B4-BE49-F238E27FC236}">
                  <a16:creationId xmlns:a16="http://schemas.microsoft.com/office/drawing/2014/main" id="{13BADFA0-1BAE-4D81-9909-A6F9DC46B261}"/>
                </a:ext>
              </a:extLst>
            </p:cNvPr>
            <p:cNvSpPr txBox="1"/>
            <p:nvPr/>
          </p:nvSpPr>
          <p:spPr>
            <a:xfrm>
              <a:off x="4084534" y="5143960"/>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PEDAGOGÍA</a:t>
              </a:r>
            </a:p>
          </p:txBody>
        </p:sp>
        <p:sp>
          <p:nvSpPr>
            <p:cNvPr id="137" name="Elipse 136">
              <a:extLst>
                <a:ext uri="{FF2B5EF4-FFF2-40B4-BE49-F238E27FC236}">
                  <a16:creationId xmlns:a16="http://schemas.microsoft.com/office/drawing/2014/main" id="{FFBE99AD-05F4-47A2-9DF2-45C2947C8807}"/>
                </a:ext>
              </a:extLst>
            </p:cNvPr>
            <p:cNvSpPr/>
            <p:nvPr/>
          </p:nvSpPr>
          <p:spPr>
            <a:xfrm>
              <a:off x="5717886" y="3300549"/>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211</a:t>
              </a:r>
            </a:p>
          </p:txBody>
        </p:sp>
      </p:grpSp>
      <p:grpSp>
        <p:nvGrpSpPr>
          <p:cNvPr id="7" name="Grupo 6">
            <a:extLst>
              <a:ext uri="{FF2B5EF4-FFF2-40B4-BE49-F238E27FC236}">
                <a16:creationId xmlns:a16="http://schemas.microsoft.com/office/drawing/2014/main" id="{9CE90D84-2D0A-403A-A221-02CAF2B83B1D}"/>
              </a:ext>
            </a:extLst>
          </p:cNvPr>
          <p:cNvGrpSpPr/>
          <p:nvPr/>
        </p:nvGrpSpPr>
        <p:grpSpPr>
          <a:xfrm>
            <a:off x="6620188" y="2447927"/>
            <a:ext cx="4536135" cy="2889285"/>
            <a:chOff x="6499062" y="2651994"/>
            <a:chExt cx="4536135" cy="2889285"/>
          </a:xfrm>
        </p:grpSpPr>
        <p:sp>
          <p:nvSpPr>
            <p:cNvPr id="139" name="Rectángulo 138">
              <a:extLst>
                <a:ext uri="{FF2B5EF4-FFF2-40B4-BE49-F238E27FC236}">
                  <a16:creationId xmlns:a16="http://schemas.microsoft.com/office/drawing/2014/main" id="{1BC0FBA3-D4D2-4CDE-8085-4758E18E5553}"/>
                </a:ext>
              </a:extLst>
            </p:cNvPr>
            <p:cNvSpPr/>
            <p:nvPr/>
          </p:nvSpPr>
          <p:spPr>
            <a:xfrm>
              <a:off x="7899751" y="2651994"/>
              <a:ext cx="1694695"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Divulgación</a:t>
              </a:r>
            </a:p>
          </p:txBody>
        </p:sp>
        <p:sp>
          <p:nvSpPr>
            <p:cNvPr id="141" name="Abrir llave 140">
              <a:extLst>
                <a:ext uri="{FF2B5EF4-FFF2-40B4-BE49-F238E27FC236}">
                  <a16:creationId xmlns:a16="http://schemas.microsoft.com/office/drawing/2014/main" id="{317116E5-EDC2-476F-B286-4AD58005E0F7}"/>
                </a:ext>
              </a:extLst>
            </p:cNvPr>
            <p:cNvSpPr/>
            <p:nvPr/>
          </p:nvSpPr>
          <p:spPr>
            <a:xfrm rot="16200000">
              <a:off x="8292720" y="3840269"/>
              <a:ext cx="861250" cy="154871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45" name="CuadroTexto 144">
              <a:extLst>
                <a:ext uri="{FF2B5EF4-FFF2-40B4-BE49-F238E27FC236}">
                  <a16:creationId xmlns:a16="http://schemas.microsoft.com/office/drawing/2014/main" id="{F59B313A-32B0-4C0E-AF27-F387EC05DD16}"/>
                </a:ext>
              </a:extLst>
            </p:cNvPr>
            <p:cNvSpPr txBox="1"/>
            <p:nvPr/>
          </p:nvSpPr>
          <p:spPr>
            <a:xfrm>
              <a:off x="6499062" y="5101929"/>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INFORMACIÓN</a:t>
              </a:r>
            </a:p>
          </p:txBody>
        </p:sp>
        <p:sp>
          <p:nvSpPr>
            <p:cNvPr id="146" name="Elipse 145">
              <a:extLst>
                <a:ext uri="{FF2B5EF4-FFF2-40B4-BE49-F238E27FC236}">
                  <a16:creationId xmlns:a16="http://schemas.microsoft.com/office/drawing/2014/main" id="{859AEF9F-E22A-4B48-BBD9-6BA095820150}"/>
                </a:ext>
              </a:extLst>
            </p:cNvPr>
            <p:cNvSpPr/>
            <p:nvPr/>
          </p:nvSpPr>
          <p:spPr>
            <a:xfrm>
              <a:off x="8132414" y="3314790"/>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135</a:t>
              </a:r>
            </a:p>
          </p:txBody>
        </p:sp>
      </p:grpSp>
      <p:grpSp>
        <p:nvGrpSpPr>
          <p:cNvPr id="147" name="Grupo 146">
            <a:extLst>
              <a:ext uri="{FF2B5EF4-FFF2-40B4-BE49-F238E27FC236}">
                <a16:creationId xmlns:a16="http://schemas.microsoft.com/office/drawing/2014/main" id="{5CB22C92-3FA2-4528-A6E6-D5C86E8D9CD2}"/>
              </a:ext>
            </a:extLst>
          </p:cNvPr>
          <p:cNvGrpSpPr/>
          <p:nvPr/>
        </p:nvGrpSpPr>
        <p:grpSpPr>
          <a:xfrm>
            <a:off x="8942451" y="2223185"/>
            <a:ext cx="4536135" cy="3128440"/>
            <a:chOff x="6499062" y="2412839"/>
            <a:chExt cx="4536135" cy="3128440"/>
          </a:xfrm>
        </p:grpSpPr>
        <p:sp>
          <p:nvSpPr>
            <p:cNvPr id="148" name="Rectángulo 147">
              <a:extLst>
                <a:ext uri="{FF2B5EF4-FFF2-40B4-BE49-F238E27FC236}">
                  <a16:creationId xmlns:a16="http://schemas.microsoft.com/office/drawing/2014/main" id="{917E4673-6EBC-470D-B62F-F4904EF5D099}"/>
                </a:ext>
              </a:extLst>
            </p:cNvPr>
            <p:cNvSpPr/>
            <p:nvPr/>
          </p:nvSpPr>
          <p:spPr>
            <a:xfrm>
              <a:off x="7829772" y="2412839"/>
              <a:ext cx="1665841"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Actividades</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en general</a:t>
              </a:r>
            </a:p>
          </p:txBody>
        </p:sp>
        <p:sp>
          <p:nvSpPr>
            <p:cNvPr id="149" name="Abrir llave 148">
              <a:extLst>
                <a:ext uri="{FF2B5EF4-FFF2-40B4-BE49-F238E27FC236}">
                  <a16:creationId xmlns:a16="http://schemas.microsoft.com/office/drawing/2014/main" id="{8EB38832-F181-419A-A39B-EBD93B570914}"/>
                </a:ext>
              </a:extLst>
            </p:cNvPr>
            <p:cNvSpPr/>
            <p:nvPr/>
          </p:nvSpPr>
          <p:spPr>
            <a:xfrm rot="16200000">
              <a:off x="8292720" y="3840269"/>
              <a:ext cx="861250" cy="154871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50" name="CuadroTexto 149">
              <a:extLst>
                <a:ext uri="{FF2B5EF4-FFF2-40B4-BE49-F238E27FC236}">
                  <a16:creationId xmlns:a16="http://schemas.microsoft.com/office/drawing/2014/main" id="{44549B6F-74AA-499F-B3C7-57E0CFFD16C8}"/>
                </a:ext>
              </a:extLst>
            </p:cNvPr>
            <p:cNvSpPr txBox="1"/>
            <p:nvPr/>
          </p:nvSpPr>
          <p:spPr>
            <a:xfrm>
              <a:off x="6499062" y="5101929"/>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OTROS</a:t>
              </a:r>
            </a:p>
          </p:txBody>
        </p:sp>
        <p:sp>
          <p:nvSpPr>
            <p:cNvPr id="151" name="Elipse 150">
              <a:extLst>
                <a:ext uri="{FF2B5EF4-FFF2-40B4-BE49-F238E27FC236}">
                  <a16:creationId xmlns:a16="http://schemas.microsoft.com/office/drawing/2014/main" id="{02E3FEAA-4552-4044-BBBA-D9F4F7C67B18}"/>
                </a:ext>
              </a:extLst>
            </p:cNvPr>
            <p:cNvSpPr/>
            <p:nvPr/>
          </p:nvSpPr>
          <p:spPr>
            <a:xfrm>
              <a:off x="8132414" y="3314790"/>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a:t>
              </a: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a:t>
              </a:r>
            </a:p>
          </p:txBody>
        </p:sp>
      </p:grpSp>
    </p:spTree>
    <p:extLst>
      <p:ext uri="{BB962C8B-B14F-4D97-AF65-F5344CB8AC3E}">
        <p14:creationId xmlns:p14="http://schemas.microsoft.com/office/powerpoint/2010/main" val="35160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984691"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sp>
        <p:nvSpPr>
          <p:cNvPr id="59" name="9 CuadroTexto">
            <a:extLst>
              <a:ext uri="{FF2B5EF4-FFF2-40B4-BE49-F238E27FC236}">
                <a16:creationId xmlns:a16="http://schemas.microsoft.com/office/drawing/2014/main" id="{6880697F-494A-4F32-8459-26E8C25CEF5D}"/>
              </a:ext>
            </a:extLst>
          </p:cNvPr>
          <p:cNvSpPr txBox="1"/>
          <p:nvPr/>
        </p:nvSpPr>
        <p:spPr>
          <a:xfrm>
            <a:off x="1405198" y="914385"/>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Ciudad Bolívar</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Participación</a:t>
            </a:r>
          </a:p>
        </p:txBody>
      </p:sp>
      <p:sp>
        <p:nvSpPr>
          <p:cNvPr id="66" name="Llaves 65">
            <a:extLst>
              <a:ext uri="{FF2B5EF4-FFF2-40B4-BE49-F238E27FC236}">
                <a16:creationId xmlns:a16="http://schemas.microsoft.com/office/drawing/2014/main" id="{5F36135E-B368-40D0-847D-8959E230991E}"/>
              </a:ext>
            </a:extLst>
          </p:cNvPr>
          <p:cNvSpPr/>
          <p:nvPr/>
        </p:nvSpPr>
        <p:spPr>
          <a:xfrm>
            <a:off x="583096" y="1736039"/>
            <a:ext cx="10912227" cy="2372134"/>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173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Reuniones virtuales y/o presenciales para atender temas como: Cobertura de la localidad, sesiones JAL, citaciones de Concejales de Bogotá, comunidad con discapacidad, articulación de acciones pedagógicas, implementación de nuevas rutas, reuniones interinstitucionales (CLD, UAT, CLIP, CLOPS, COLEV, METRAES, entre otros).</a:t>
            </a: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26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recorridos sociales y/o con técnicos de Transmilenio S.A. para recibir solicitudes comunitarias, verificación de trazados UFO 3, UFO 8 y DOA, reconocimiento de futura Zona de regulación PIR Paraíso; entre otras.</a:t>
            </a: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UPZ de la localidad atendidas en los diferentes espacios de participación.</a:t>
            </a:r>
          </a:p>
        </p:txBody>
      </p:sp>
      <p:pic>
        <p:nvPicPr>
          <p:cNvPr id="2" name="Imagen 1">
            <a:extLst>
              <a:ext uri="{FF2B5EF4-FFF2-40B4-BE49-F238E27FC236}">
                <a16:creationId xmlns:a16="http://schemas.microsoft.com/office/drawing/2014/main" id="{32DA06F4-9F68-4F8C-8A82-0C76007027A5}"/>
              </a:ext>
            </a:extLst>
          </p:cNvPr>
          <p:cNvPicPr>
            <a:picLocks noChangeAspect="1"/>
          </p:cNvPicPr>
          <p:nvPr/>
        </p:nvPicPr>
        <p:blipFill>
          <a:blip r:embed="rId3"/>
          <a:stretch>
            <a:fillRect/>
          </a:stretch>
        </p:blipFill>
        <p:spPr>
          <a:xfrm>
            <a:off x="679106" y="4533839"/>
            <a:ext cx="2493698" cy="1870275"/>
          </a:xfrm>
          <a:prstGeom prst="rect">
            <a:avLst/>
          </a:prstGeom>
        </p:spPr>
      </p:pic>
      <p:pic>
        <p:nvPicPr>
          <p:cNvPr id="5" name="Imagen 4">
            <a:extLst>
              <a:ext uri="{FF2B5EF4-FFF2-40B4-BE49-F238E27FC236}">
                <a16:creationId xmlns:a16="http://schemas.microsoft.com/office/drawing/2014/main" id="{7B9A9B3E-BEAB-4887-B24A-59C64F20F533}"/>
              </a:ext>
            </a:extLst>
          </p:cNvPr>
          <p:cNvPicPr>
            <a:picLocks noChangeAspect="1"/>
          </p:cNvPicPr>
          <p:nvPr/>
        </p:nvPicPr>
        <p:blipFill>
          <a:blip r:embed="rId4"/>
          <a:stretch>
            <a:fillRect/>
          </a:stretch>
        </p:blipFill>
        <p:spPr>
          <a:xfrm>
            <a:off x="3275535" y="4518992"/>
            <a:ext cx="2633562" cy="1870275"/>
          </a:xfrm>
          <a:prstGeom prst="rect">
            <a:avLst/>
          </a:prstGeom>
        </p:spPr>
      </p:pic>
      <p:pic>
        <p:nvPicPr>
          <p:cNvPr id="7" name="Imagen 6">
            <a:extLst>
              <a:ext uri="{FF2B5EF4-FFF2-40B4-BE49-F238E27FC236}">
                <a16:creationId xmlns:a16="http://schemas.microsoft.com/office/drawing/2014/main" id="{CB7B0ACA-68EB-4DE6-9B12-76157C3FC12B}"/>
              </a:ext>
            </a:extLst>
          </p:cNvPr>
          <p:cNvPicPr>
            <a:picLocks noChangeAspect="1"/>
          </p:cNvPicPr>
          <p:nvPr/>
        </p:nvPicPr>
        <p:blipFill>
          <a:blip r:embed="rId5"/>
          <a:stretch>
            <a:fillRect/>
          </a:stretch>
        </p:blipFill>
        <p:spPr>
          <a:xfrm>
            <a:off x="6039208" y="4518992"/>
            <a:ext cx="2723003" cy="1917670"/>
          </a:xfrm>
          <a:prstGeom prst="rect">
            <a:avLst/>
          </a:prstGeom>
        </p:spPr>
      </p:pic>
      <p:pic>
        <p:nvPicPr>
          <p:cNvPr id="8" name="Imagen 7">
            <a:extLst>
              <a:ext uri="{FF2B5EF4-FFF2-40B4-BE49-F238E27FC236}">
                <a16:creationId xmlns:a16="http://schemas.microsoft.com/office/drawing/2014/main" id="{59CAF355-AB85-44C9-A846-C42468BA7B55}"/>
              </a:ext>
            </a:extLst>
          </p:cNvPr>
          <p:cNvPicPr>
            <a:picLocks noChangeAspect="1"/>
          </p:cNvPicPr>
          <p:nvPr/>
        </p:nvPicPr>
        <p:blipFill>
          <a:blip r:embed="rId6"/>
          <a:stretch>
            <a:fillRect/>
          </a:stretch>
        </p:blipFill>
        <p:spPr>
          <a:xfrm>
            <a:off x="9026343" y="4477577"/>
            <a:ext cx="2584124" cy="1936946"/>
          </a:xfrm>
          <a:prstGeom prst="rect">
            <a:avLst/>
          </a:prstGeom>
        </p:spPr>
      </p:pic>
    </p:spTree>
    <p:extLst>
      <p:ext uri="{BB962C8B-B14F-4D97-AF65-F5344CB8AC3E}">
        <p14:creationId xmlns:p14="http://schemas.microsoft.com/office/powerpoint/2010/main" val="300289892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sp>
        <p:nvSpPr>
          <p:cNvPr id="59" name="9 CuadroTexto">
            <a:extLst>
              <a:ext uri="{FF2B5EF4-FFF2-40B4-BE49-F238E27FC236}">
                <a16:creationId xmlns:a16="http://schemas.microsoft.com/office/drawing/2014/main" id="{6880697F-494A-4F32-8459-26E8C25CEF5D}"/>
              </a:ext>
            </a:extLst>
          </p:cNvPr>
          <p:cNvSpPr txBox="1"/>
          <p:nvPr/>
        </p:nvSpPr>
        <p:spPr>
          <a:xfrm>
            <a:off x="1405198" y="1112084"/>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Ciudad Bolívar</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Pedagogía</a:t>
            </a:r>
          </a:p>
        </p:txBody>
      </p:sp>
      <p:sp>
        <p:nvSpPr>
          <p:cNvPr id="66" name="Llaves 65">
            <a:extLst>
              <a:ext uri="{FF2B5EF4-FFF2-40B4-BE49-F238E27FC236}">
                <a16:creationId xmlns:a16="http://schemas.microsoft.com/office/drawing/2014/main" id="{5F36135E-B368-40D0-847D-8959E230991E}"/>
              </a:ext>
            </a:extLst>
          </p:cNvPr>
          <p:cNvSpPr/>
          <p:nvPr/>
        </p:nvSpPr>
        <p:spPr>
          <a:xfrm>
            <a:off x="788046" y="1774947"/>
            <a:ext cx="10781638" cy="2196066"/>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211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Acciones de pedagogía en: Colegios de la localidad: Centro Forjar. Confederación Brisas del Diamante. Rogelio Salmona. IED San Francisco. IED Santa Barbara. IED Arabia. IED La Acacia. IED Arborizadora Alta. Colegio Paraíso Mirador. IED Unión Europea, entre otros.</a:t>
            </a:r>
          </a:p>
          <a:p>
            <a:pPr marL="342900" indent="-342900" algn="just">
              <a:buAutoNum type="alphaLcParenR"/>
            </a:pPr>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n 1">
            <a:extLst>
              <a:ext uri="{FF2B5EF4-FFF2-40B4-BE49-F238E27FC236}">
                <a16:creationId xmlns:a16="http://schemas.microsoft.com/office/drawing/2014/main" id="{AD49F83C-817E-4C76-B539-3D8A11723597}"/>
              </a:ext>
            </a:extLst>
          </p:cNvPr>
          <p:cNvPicPr>
            <a:picLocks noChangeAspect="1"/>
          </p:cNvPicPr>
          <p:nvPr/>
        </p:nvPicPr>
        <p:blipFill>
          <a:blip r:embed="rId3"/>
          <a:stretch>
            <a:fillRect/>
          </a:stretch>
        </p:blipFill>
        <p:spPr>
          <a:xfrm>
            <a:off x="4558748" y="3903045"/>
            <a:ext cx="2778296" cy="2726268"/>
          </a:xfrm>
          <a:prstGeom prst="rect">
            <a:avLst/>
          </a:prstGeom>
        </p:spPr>
      </p:pic>
      <p:pic>
        <p:nvPicPr>
          <p:cNvPr id="5" name="Imagen 4">
            <a:extLst>
              <a:ext uri="{FF2B5EF4-FFF2-40B4-BE49-F238E27FC236}">
                <a16:creationId xmlns:a16="http://schemas.microsoft.com/office/drawing/2014/main" id="{FC251F8C-336D-4019-8CB0-790817C740F0}"/>
              </a:ext>
            </a:extLst>
          </p:cNvPr>
          <p:cNvPicPr>
            <a:picLocks noChangeAspect="1"/>
          </p:cNvPicPr>
          <p:nvPr/>
        </p:nvPicPr>
        <p:blipFill>
          <a:blip r:embed="rId4"/>
          <a:stretch>
            <a:fillRect/>
          </a:stretch>
        </p:blipFill>
        <p:spPr>
          <a:xfrm>
            <a:off x="1126435" y="3988905"/>
            <a:ext cx="3238536" cy="2640409"/>
          </a:xfrm>
          <a:prstGeom prst="rect">
            <a:avLst/>
          </a:prstGeom>
        </p:spPr>
      </p:pic>
      <p:pic>
        <p:nvPicPr>
          <p:cNvPr id="6" name="Imagen 5">
            <a:extLst>
              <a:ext uri="{FF2B5EF4-FFF2-40B4-BE49-F238E27FC236}">
                <a16:creationId xmlns:a16="http://schemas.microsoft.com/office/drawing/2014/main" id="{F7308230-329D-4E6F-BDD6-DA4A9688FB5D}"/>
              </a:ext>
            </a:extLst>
          </p:cNvPr>
          <p:cNvPicPr>
            <a:picLocks noChangeAspect="1"/>
          </p:cNvPicPr>
          <p:nvPr/>
        </p:nvPicPr>
        <p:blipFill>
          <a:blip r:embed="rId5"/>
          <a:stretch>
            <a:fillRect/>
          </a:stretch>
        </p:blipFill>
        <p:spPr>
          <a:xfrm>
            <a:off x="7530821" y="3883539"/>
            <a:ext cx="3494864" cy="2698070"/>
          </a:xfrm>
          <a:prstGeom prst="rect">
            <a:avLst/>
          </a:prstGeom>
        </p:spPr>
      </p:pic>
    </p:spTree>
    <p:extLst>
      <p:ext uri="{BB962C8B-B14F-4D97-AF65-F5344CB8AC3E}">
        <p14:creationId xmlns:p14="http://schemas.microsoft.com/office/powerpoint/2010/main" val="312993750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sp>
        <p:nvSpPr>
          <p:cNvPr id="59" name="9 CuadroTexto">
            <a:extLst>
              <a:ext uri="{FF2B5EF4-FFF2-40B4-BE49-F238E27FC236}">
                <a16:creationId xmlns:a16="http://schemas.microsoft.com/office/drawing/2014/main" id="{B4C9CB77-322F-4654-9C59-3A18D926AE9B}"/>
              </a:ext>
            </a:extLst>
          </p:cNvPr>
          <p:cNvSpPr txBox="1"/>
          <p:nvPr/>
        </p:nvSpPr>
        <p:spPr>
          <a:xfrm>
            <a:off x="1405198" y="971406"/>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Ciudad Bolívar</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Información</a:t>
            </a:r>
          </a:p>
        </p:txBody>
      </p:sp>
      <p:sp>
        <p:nvSpPr>
          <p:cNvPr id="60" name="Llaves 59">
            <a:extLst>
              <a:ext uri="{FF2B5EF4-FFF2-40B4-BE49-F238E27FC236}">
                <a16:creationId xmlns:a16="http://schemas.microsoft.com/office/drawing/2014/main" id="{1927F02F-6A36-43AA-85AC-6952BC84B534}"/>
              </a:ext>
            </a:extLst>
          </p:cNvPr>
          <p:cNvSpPr/>
          <p:nvPr/>
        </p:nvSpPr>
        <p:spPr>
          <a:xfrm>
            <a:off x="322933" y="1325217"/>
            <a:ext cx="11692131" cy="2912005"/>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135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Acciones de divulgación en:</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 alimentadora 6-4 Paraíso- 6-8 Vista Hermosa-10-6 Perdomo.</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 zonal 624-C201-736-10-11-T11- SE8-850-261-HA606-ZP728A-T41-HB608- HC605-HD607-H604-AH600- AH602-639-AH610-ZP261- ZP 902- ZP83- TC19-HD609-T12-HA611-HD609- HC612, entre otras. </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Ajustes operacionales Sistema Troncal: </a:t>
            </a:r>
            <a:r>
              <a:rPr lang="pt-BR"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H 21-D21, B10-D10, B13-H13, C15-H15, D22-G22, D24-J2</a:t>
            </a:r>
          </a:p>
          <a:p>
            <a:pPr marL="342900" indent="-342900" algn="just">
              <a:buAutoNum type="alphaLcParenR"/>
            </a:pPr>
            <a:r>
              <a:rPr lang="es-419"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Cese de operaciones Sistema Cable por mantenimiento preventivo.</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Envío de información de interés a nivel local y distrital en ocasión de la pandemia COVID-19 y ajustes en la prestación del servicio, iniciativas de Cultura Ciudadana, comunicados de TRANSMILENIO S.A y Alcaldía mayor de Bogotá; entre otros.</a:t>
            </a:r>
          </a:p>
          <a:p>
            <a:pPr marL="342900" indent="-342900" algn="just">
              <a:buAutoNum type="alphaLcParenR"/>
            </a:pPr>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n 1">
            <a:extLst>
              <a:ext uri="{FF2B5EF4-FFF2-40B4-BE49-F238E27FC236}">
                <a16:creationId xmlns:a16="http://schemas.microsoft.com/office/drawing/2014/main" id="{7EF9E69F-2884-47C8-BF56-C2F7A3C91A0E}"/>
              </a:ext>
            </a:extLst>
          </p:cNvPr>
          <p:cNvPicPr>
            <a:picLocks noChangeAspect="1"/>
          </p:cNvPicPr>
          <p:nvPr/>
        </p:nvPicPr>
        <p:blipFill>
          <a:blip r:embed="rId2"/>
          <a:stretch>
            <a:fillRect/>
          </a:stretch>
        </p:blipFill>
        <p:spPr>
          <a:xfrm>
            <a:off x="10788790" y="4272436"/>
            <a:ext cx="1244048" cy="2491889"/>
          </a:xfrm>
          <a:prstGeom prst="rect">
            <a:avLst/>
          </a:prstGeom>
        </p:spPr>
      </p:pic>
      <p:pic>
        <p:nvPicPr>
          <p:cNvPr id="7" name="Imagen 6">
            <a:extLst>
              <a:ext uri="{FF2B5EF4-FFF2-40B4-BE49-F238E27FC236}">
                <a16:creationId xmlns:a16="http://schemas.microsoft.com/office/drawing/2014/main" id="{E21BBC3C-010D-4CBB-9DAD-5A703DE18B60}"/>
              </a:ext>
            </a:extLst>
          </p:cNvPr>
          <p:cNvPicPr>
            <a:picLocks noChangeAspect="1"/>
          </p:cNvPicPr>
          <p:nvPr/>
        </p:nvPicPr>
        <p:blipFill>
          <a:blip r:embed="rId3"/>
          <a:stretch>
            <a:fillRect/>
          </a:stretch>
        </p:blipFill>
        <p:spPr>
          <a:xfrm>
            <a:off x="322933" y="4477362"/>
            <a:ext cx="2643560" cy="1982671"/>
          </a:xfrm>
          <a:prstGeom prst="rect">
            <a:avLst/>
          </a:prstGeom>
        </p:spPr>
      </p:pic>
      <p:pic>
        <p:nvPicPr>
          <p:cNvPr id="9" name="Imagen 8">
            <a:extLst>
              <a:ext uri="{FF2B5EF4-FFF2-40B4-BE49-F238E27FC236}">
                <a16:creationId xmlns:a16="http://schemas.microsoft.com/office/drawing/2014/main" id="{B5AB5BF1-AA41-473B-9A63-7AB3D78AEAB1}"/>
              </a:ext>
            </a:extLst>
          </p:cNvPr>
          <p:cNvPicPr>
            <a:picLocks noChangeAspect="1"/>
          </p:cNvPicPr>
          <p:nvPr/>
        </p:nvPicPr>
        <p:blipFill>
          <a:blip r:embed="rId4"/>
          <a:stretch>
            <a:fillRect/>
          </a:stretch>
        </p:blipFill>
        <p:spPr>
          <a:xfrm>
            <a:off x="3047786" y="4491194"/>
            <a:ext cx="2645261" cy="1983946"/>
          </a:xfrm>
          <a:prstGeom prst="rect">
            <a:avLst/>
          </a:prstGeom>
        </p:spPr>
      </p:pic>
      <p:pic>
        <p:nvPicPr>
          <p:cNvPr id="11" name="Imagen 10">
            <a:extLst>
              <a:ext uri="{FF2B5EF4-FFF2-40B4-BE49-F238E27FC236}">
                <a16:creationId xmlns:a16="http://schemas.microsoft.com/office/drawing/2014/main" id="{864C459C-9BB0-48A4-943A-ED8AA4803285}"/>
              </a:ext>
            </a:extLst>
          </p:cNvPr>
          <p:cNvPicPr>
            <a:picLocks noChangeAspect="1"/>
          </p:cNvPicPr>
          <p:nvPr/>
        </p:nvPicPr>
        <p:blipFill>
          <a:blip r:embed="rId5"/>
          <a:stretch>
            <a:fillRect/>
          </a:stretch>
        </p:blipFill>
        <p:spPr>
          <a:xfrm>
            <a:off x="5774340" y="4484128"/>
            <a:ext cx="2219823" cy="1991012"/>
          </a:xfrm>
          <a:prstGeom prst="rect">
            <a:avLst/>
          </a:prstGeom>
        </p:spPr>
      </p:pic>
      <p:pic>
        <p:nvPicPr>
          <p:cNvPr id="13" name="Imagen 12">
            <a:extLst>
              <a:ext uri="{FF2B5EF4-FFF2-40B4-BE49-F238E27FC236}">
                <a16:creationId xmlns:a16="http://schemas.microsoft.com/office/drawing/2014/main" id="{6F904F66-77AF-42A4-98AC-CD1B94E244E0}"/>
              </a:ext>
            </a:extLst>
          </p:cNvPr>
          <p:cNvPicPr>
            <a:picLocks noChangeAspect="1"/>
          </p:cNvPicPr>
          <p:nvPr/>
        </p:nvPicPr>
        <p:blipFill>
          <a:blip r:embed="rId6"/>
          <a:stretch>
            <a:fillRect/>
          </a:stretch>
        </p:blipFill>
        <p:spPr>
          <a:xfrm>
            <a:off x="8064135" y="4484128"/>
            <a:ext cx="2654683" cy="1991012"/>
          </a:xfrm>
          <a:prstGeom prst="rect">
            <a:avLst/>
          </a:prstGeom>
        </p:spPr>
      </p:pic>
    </p:spTree>
    <p:extLst>
      <p:ext uri="{BB962C8B-B14F-4D97-AF65-F5344CB8AC3E}">
        <p14:creationId xmlns:p14="http://schemas.microsoft.com/office/powerpoint/2010/main" val="2423799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B3D30C1-17F0-4FB9-B19E-6F9CD74AE21B}"/>
              </a:ext>
            </a:extLst>
          </p:cNvPr>
          <p:cNvPicPr>
            <a:picLocks noChangeAspect="1"/>
          </p:cNvPicPr>
          <p:nvPr/>
        </p:nvPicPr>
        <p:blipFill>
          <a:blip r:embed="rId2"/>
          <a:stretch>
            <a:fillRect/>
          </a:stretch>
        </p:blipFill>
        <p:spPr>
          <a:xfrm>
            <a:off x="492948" y="568419"/>
            <a:ext cx="2196345" cy="1646582"/>
          </a:xfrm>
          <a:prstGeom prst="rect">
            <a:avLst/>
          </a:prstGeom>
        </p:spPr>
      </p:pic>
      <p:pic>
        <p:nvPicPr>
          <p:cNvPr id="3" name="Imagen 2">
            <a:extLst>
              <a:ext uri="{FF2B5EF4-FFF2-40B4-BE49-F238E27FC236}">
                <a16:creationId xmlns:a16="http://schemas.microsoft.com/office/drawing/2014/main" id="{3786C830-9399-4A4A-B833-D9C191214CCD}"/>
              </a:ext>
            </a:extLst>
          </p:cNvPr>
          <p:cNvPicPr>
            <a:picLocks noChangeAspect="1"/>
          </p:cNvPicPr>
          <p:nvPr/>
        </p:nvPicPr>
        <p:blipFill>
          <a:blip r:embed="rId3"/>
          <a:stretch>
            <a:fillRect/>
          </a:stretch>
        </p:blipFill>
        <p:spPr>
          <a:xfrm>
            <a:off x="3025320" y="568419"/>
            <a:ext cx="2196443" cy="1646582"/>
          </a:xfrm>
          <a:prstGeom prst="rect">
            <a:avLst/>
          </a:prstGeom>
        </p:spPr>
      </p:pic>
      <p:pic>
        <p:nvPicPr>
          <p:cNvPr id="4" name="Imagen 3">
            <a:extLst>
              <a:ext uri="{FF2B5EF4-FFF2-40B4-BE49-F238E27FC236}">
                <a16:creationId xmlns:a16="http://schemas.microsoft.com/office/drawing/2014/main" id="{5CDEAF8A-18FD-4FBB-A5C5-504ACD566B0F}"/>
              </a:ext>
            </a:extLst>
          </p:cNvPr>
          <p:cNvPicPr>
            <a:picLocks noChangeAspect="1"/>
          </p:cNvPicPr>
          <p:nvPr/>
        </p:nvPicPr>
        <p:blipFill>
          <a:blip r:embed="rId4"/>
          <a:stretch>
            <a:fillRect/>
          </a:stretch>
        </p:blipFill>
        <p:spPr>
          <a:xfrm>
            <a:off x="6263325" y="2614038"/>
            <a:ext cx="3229802" cy="1816393"/>
          </a:xfrm>
          <a:prstGeom prst="rect">
            <a:avLst/>
          </a:prstGeom>
        </p:spPr>
      </p:pic>
      <p:pic>
        <p:nvPicPr>
          <p:cNvPr id="6" name="Imagen 5">
            <a:extLst>
              <a:ext uri="{FF2B5EF4-FFF2-40B4-BE49-F238E27FC236}">
                <a16:creationId xmlns:a16="http://schemas.microsoft.com/office/drawing/2014/main" id="{6FD2DB83-D4AF-43C4-BEA5-95C296712469}"/>
              </a:ext>
            </a:extLst>
          </p:cNvPr>
          <p:cNvPicPr>
            <a:picLocks noChangeAspect="1"/>
          </p:cNvPicPr>
          <p:nvPr/>
        </p:nvPicPr>
        <p:blipFill>
          <a:blip r:embed="rId5"/>
          <a:stretch>
            <a:fillRect/>
          </a:stretch>
        </p:blipFill>
        <p:spPr>
          <a:xfrm>
            <a:off x="5451773" y="568419"/>
            <a:ext cx="2196443" cy="1648004"/>
          </a:xfrm>
          <a:prstGeom prst="rect">
            <a:avLst/>
          </a:prstGeom>
        </p:spPr>
      </p:pic>
      <p:pic>
        <p:nvPicPr>
          <p:cNvPr id="7" name="Imagen 6">
            <a:extLst>
              <a:ext uri="{FF2B5EF4-FFF2-40B4-BE49-F238E27FC236}">
                <a16:creationId xmlns:a16="http://schemas.microsoft.com/office/drawing/2014/main" id="{DDAD394D-A05B-43DD-8CB5-7CB31268B616}"/>
              </a:ext>
            </a:extLst>
          </p:cNvPr>
          <p:cNvPicPr>
            <a:picLocks noChangeAspect="1"/>
          </p:cNvPicPr>
          <p:nvPr/>
        </p:nvPicPr>
        <p:blipFill>
          <a:blip r:embed="rId6"/>
          <a:stretch>
            <a:fillRect/>
          </a:stretch>
        </p:blipFill>
        <p:spPr>
          <a:xfrm>
            <a:off x="7878226" y="568419"/>
            <a:ext cx="1942598" cy="1646583"/>
          </a:xfrm>
          <a:prstGeom prst="rect">
            <a:avLst/>
          </a:prstGeom>
        </p:spPr>
      </p:pic>
      <p:pic>
        <p:nvPicPr>
          <p:cNvPr id="8" name="Imagen 7">
            <a:extLst>
              <a:ext uri="{FF2B5EF4-FFF2-40B4-BE49-F238E27FC236}">
                <a16:creationId xmlns:a16="http://schemas.microsoft.com/office/drawing/2014/main" id="{E0381B71-3423-4239-BF73-603E33845E5B}"/>
              </a:ext>
            </a:extLst>
          </p:cNvPr>
          <p:cNvPicPr>
            <a:picLocks noChangeAspect="1"/>
          </p:cNvPicPr>
          <p:nvPr/>
        </p:nvPicPr>
        <p:blipFill>
          <a:blip r:embed="rId7"/>
          <a:stretch>
            <a:fillRect/>
          </a:stretch>
        </p:blipFill>
        <p:spPr>
          <a:xfrm>
            <a:off x="9982644" y="530735"/>
            <a:ext cx="1716408" cy="1684266"/>
          </a:xfrm>
          <a:prstGeom prst="rect">
            <a:avLst/>
          </a:prstGeom>
        </p:spPr>
      </p:pic>
      <p:pic>
        <p:nvPicPr>
          <p:cNvPr id="9" name="Imagen 8">
            <a:extLst>
              <a:ext uri="{FF2B5EF4-FFF2-40B4-BE49-F238E27FC236}">
                <a16:creationId xmlns:a16="http://schemas.microsoft.com/office/drawing/2014/main" id="{34478666-275D-405F-A6FD-F03125B86816}"/>
              </a:ext>
            </a:extLst>
          </p:cNvPr>
          <p:cNvPicPr>
            <a:picLocks noChangeAspect="1"/>
          </p:cNvPicPr>
          <p:nvPr/>
        </p:nvPicPr>
        <p:blipFill>
          <a:blip r:embed="rId8"/>
          <a:stretch>
            <a:fillRect/>
          </a:stretch>
        </p:blipFill>
        <p:spPr>
          <a:xfrm>
            <a:off x="477046" y="2638238"/>
            <a:ext cx="2196345" cy="1767995"/>
          </a:xfrm>
          <a:prstGeom prst="rect">
            <a:avLst/>
          </a:prstGeom>
        </p:spPr>
      </p:pic>
      <p:pic>
        <p:nvPicPr>
          <p:cNvPr id="10" name="Imagen 9">
            <a:extLst>
              <a:ext uri="{FF2B5EF4-FFF2-40B4-BE49-F238E27FC236}">
                <a16:creationId xmlns:a16="http://schemas.microsoft.com/office/drawing/2014/main" id="{F218CC88-C33A-4224-A941-3FAC58E0BC79}"/>
              </a:ext>
            </a:extLst>
          </p:cNvPr>
          <p:cNvPicPr>
            <a:picLocks noChangeAspect="1"/>
          </p:cNvPicPr>
          <p:nvPr/>
        </p:nvPicPr>
        <p:blipFill>
          <a:blip r:embed="rId9"/>
          <a:stretch>
            <a:fillRect/>
          </a:stretch>
        </p:blipFill>
        <p:spPr>
          <a:xfrm>
            <a:off x="2852833" y="2638238"/>
            <a:ext cx="3243167" cy="1816393"/>
          </a:xfrm>
          <a:prstGeom prst="rect">
            <a:avLst/>
          </a:prstGeom>
        </p:spPr>
      </p:pic>
      <p:pic>
        <p:nvPicPr>
          <p:cNvPr id="11" name="Imagen 10">
            <a:extLst>
              <a:ext uri="{FF2B5EF4-FFF2-40B4-BE49-F238E27FC236}">
                <a16:creationId xmlns:a16="http://schemas.microsoft.com/office/drawing/2014/main" id="{3A4EABB1-7CB5-489A-A8A9-8768C42A4781}"/>
              </a:ext>
            </a:extLst>
          </p:cNvPr>
          <p:cNvPicPr>
            <a:picLocks noChangeAspect="1"/>
          </p:cNvPicPr>
          <p:nvPr/>
        </p:nvPicPr>
        <p:blipFill>
          <a:blip r:embed="rId10"/>
          <a:stretch>
            <a:fillRect/>
          </a:stretch>
        </p:blipFill>
        <p:spPr>
          <a:xfrm>
            <a:off x="9660453" y="2614037"/>
            <a:ext cx="2054502" cy="1792195"/>
          </a:xfrm>
          <a:prstGeom prst="rect">
            <a:avLst/>
          </a:prstGeom>
        </p:spPr>
      </p:pic>
      <p:pic>
        <p:nvPicPr>
          <p:cNvPr id="12" name="Imagen 11">
            <a:extLst>
              <a:ext uri="{FF2B5EF4-FFF2-40B4-BE49-F238E27FC236}">
                <a16:creationId xmlns:a16="http://schemas.microsoft.com/office/drawing/2014/main" id="{DD6970EE-2C86-4B9D-BFC0-3069C7644150}"/>
              </a:ext>
            </a:extLst>
          </p:cNvPr>
          <p:cNvPicPr>
            <a:picLocks noChangeAspect="1"/>
          </p:cNvPicPr>
          <p:nvPr/>
        </p:nvPicPr>
        <p:blipFill>
          <a:blip r:embed="rId11"/>
          <a:stretch>
            <a:fillRect/>
          </a:stretch>
        </p:blipFill>
        <p:spPr>
          <a:xfrm>
            <a:off x="9168278" y="4642999"/>
            <a:ext cx="2546677" cy="1912166"/>
          </a:xfrm>
          <a:prstGeom prst="rect">
            <a:avLst/>
          </a:prstGeom>
        </p:spPr>
      </p:pic>
      <p:pic>
        <p:nvPicPr>
          <p:cNvPr id="13" name="Imagen 12">
            <a:extLst>
              <a:ext uri="{FF2B5EF4-FFF2-40B4-BE49-F238E27FC236}">
                <a16:creationId xmlns:a16="http://schemas.microsoft.com/office/drawing/2014/main" id="{85669110-6F54-4EE4-A887-B90302EC446A}"/>
              </a:ext>
            </a:extLst>
          </p:cNvPr>
          <p:cNvPicPr>
            <a:picLocks noChangeAspect="1"/>
          </p:cNvPicPr>
          <p:nvPr/>
        </p:nvPicPr>
        <p:blipFill>
          <a:blip r:embed="rId12"/>
          <a:stretch>
            <a:fillRect/>
          </a:stretch>
        </p:blipFill>
        <p:spPr>
          <a:xfrm>
            <a:off x="551258" y="4642999"/>
            <a:ext cx="2930332" cy="1912166"/>
          </a:xfrm>
          <a:prstGeom prst="rect">
            <a:avLst/>
          </a:prstGeom>
        </p:spPr>
      </p:pic>
      <p:pic>
        <p:nvPicPr>
          <p:cNvPr id="14" name="Imagen 13">
            <a:extLst>
              <a:ext uri="{FF2B5EF4-FFF2-40B4-BE49-F238E27FC236}">
                <a16:creationId xmlns:a16="http://schemas.microsoft.com/office/drawing/2014/main" id="{4395FA1A-B348-4DF8-9BA6-6E4FA3F4A8E7}"/>
              </a:ext>
            </a:extLst>
          </p:cNvPr>
          <p:cNvPicPr>
            <a:picLocks noChangeAspect="1"/>
          </p:cNvPicPr>
          <p:nvPr/>
        </p:nvPicPr>
        <p:blipFill>
          <a:blip r:embed="rId13"/>
          <a:stretch>
            <a:fillRect/>
          </a:stretch>
        </p:blipFill>
        <p:spPr>
          <a:xfrm>
            <a:off x="3740817" y="4738773"/>
            <a:ext cx="2421855" cy="1816392"/>
          </a:xfrm>
          <a:prstGeom prst="rect">
            <a:avLst/>
          </a:prstGeom>
        </p:spPr>
      </p:pic>
      <p:pic>
        <p:nvPicPr>
          <p:cNvPr id="15" name="Imagen 14">
            <a:extLst>
              <a:ext uri="{FF2B5EF4-FFF2-40B4-BE49-F238E27FC236}">
                <a16:creationId xmlns:a16="http://schemas.microsoft.com/office/drawing/2014/main" id="{2B7D69DA-FBA0-4588-8C98-9243187A4E09}"/>
              </a:ext>
            </a:extLst>
          </p:cNvPr>
          <p:cNvPicPr>
            <a:picLocks noChangeAspect="1"/>
          </p:cNvPicPr>
          <p:nvPr/>
        </p:nvPicPr>
        <p:blipFill>
          <a:blip r:embed="rId14"/>
          <a:stretch>
            <a:fillRect/>
          </a:stretch>
        </p:blipFill>
        <p:spPr>
          <a:xfrm>
            <a:off x="6421899" y="4689801"/>
            <a:ext cx="2487152" cy="1865364"/>
          </a:xfrm>
          <a:prstGeom prst="rect">
            <a:avLst/>
          </a:prstGeom>
        </p:spPr>
      </p:pic>
    </p:spTree>
    <p:extLst>
      <p:ext uri="{BB962C8B-B14F-4D97-AF65-F5344CB8AC3E}">
        <p14:creationId xmlns:p14="http://schemas.microsoft.com/office/powerpoint/2010/main" val="308246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B846EF1-8F31-4289-8584-4A7315179D2B}"/>
              </a:ext>
            </a:extLst>
          </p:cNvPr>
          <p:cNvSpPr txBox="1"/>
          <p:nvPr/>
        </p:nvSpPr>
        <p:spPr>
          <a:xfrm>
            <a:off x="6134506" y="3025536"/>
            <a:ext cx="6031127" cy="461665"/>
          </a:xfrm>
          <a:prstGeom prst="rect">
            <a:avLst/>
          </a:prstGeom>
          <a:noFill/>
        </p:spPr>
        <p:txBody>
          <a:bodyPr wrap="square">
            <a:spAutoFit/>
          </a:bodyPr>
          <a:lstStyle/>
          <a:p>
            <a:pPr algn="ctr" defTabSz="1085625"/>
            <a:r>
              <a:rPr lang="es-MX" sz="2400" b="1" dirty="0">
                <a:solidFill>
                  <a:schemeClr val="tx2"/>
                </a:solidFill>
                <a:latin typeface="Tahoma" panose="020B0604030504040204" pitchFamily="34" charset="0"/>
                <a:ea typeface="Tahoma" panose="020B0604030504040204" pitchFamily="34" charset="0"/>
                <a:cs typeface="Tahoma" panose="020B0604030504040204" pitchFamily="34" charset="0"/>
              </a:rPr>
              <a:t>G</a:t>
            </a:r>
            <a:r>
              <a:rPr lang="es-CO" sz="2400" b="1" dirty="0">
                <a:solidFill>
                  <a:schemeClr val="tx2"/>
                </a:solidFill>
                <a:latin typeface="Tahoma" panose="020B0604030504040204" pitchFamily="34" charset="0"/>
                <a:ea typeface="Tahoma" panose="020B0604030504040204" pitchFamily="34" charset="0"/>
                <a:cs typeface="Tahoma" panose="020B0604030504040204" pitchFamily="34" charset="0"/>
              </a:rPr>
              <a:t>RACIAS</a:t>
            </a:r>
          </a:p>
        </p:txBody>
      </p:sp>
      <p:sp>
        <p:nvSpPr>
          <p:cNvPr id="59" name="CuadroTexto 58">
            <a:extLst>
              <a:ext uri="{FF2B5EF4-FFF2-40B4-BE49-F238E27FC236}">
                <a16:creationId xmlns:a16="http://schemas.microsoft.com/office/drawing/2014/main" id="{A8ECCF5C-F3FA-446F-AC22-05DB8D33222A}"/>
              </a:ext>
            </a:extLst>
          </p:cNvPr>
          <p:cNvSpPr txBox="1"/>
          <p:nvPr/>
        </p:nvSpPr>
        <p:spPr>
          <a:xfrm>
            <a:off x="7254283" y="4245317"/>
            <a:ext cx="3935693" cy="1397177"/>
          </a:xfrm>
          <a:prstGeom prst="rect">
            <a:avLst/>
          </a:prstGeom>
          <a:noFill/>
        </p:spPr>
        <p:txBody>
          <a:bodyPr wrap="none" rtlCol="0">
            <a:spAutoFit/>
          </a:bodyPr>
          <a:lstStyle/>
          <a:p>
            <a:pPr algn="ctr" defTabSz="1085625"/>
            <a:r>
              <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elizabeth.pacavita@transmilenio.gov.co</a:t>
            </a:r>
            <a:endPar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defTabSz="1085625"/>
            <a:r>
              <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cindy.mejia@transmilenio.gov.co</a:t>
            </a:r>
            <a:endPar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defTabSz="1085625"/>
            <a:r>
              <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eliana.guerrero@transmilenio.gov.co</a:t>
            </a:r>
            <a:endPar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defTabSz="1085625"/>
            <a:r>
              <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sugey.cuenca@transmilenio.gov.co</a:t>
            </a:r>
            <a:endPar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defTabSz="1085625"/>
            <a:endPar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63" name="Grupo 62">
            <a:extLst>
              <a:ext uri="{FF2B5EF4-FFF2-40B4-BE49-F238E27FC236}">
                <a16:creationId xmlns:a16="http://schemas.microsoft.com/office/drawing/2014/main" id="{E57A8920-A88F-4114-9241-AF6D355A11A9}"/>
              </a:ext>
            </a:extLst>
          </p:cNvPr>
          <p:cNvGrpSpPr/>
          <p:nvPr/>
        </p:nvGrpSpPr>
        <p:grpSpPr>
          <a:xfrm>
            <a:off x="0" y="0"/>
            <a:ext cx="12013378" cy="6858000"/>
            <a:chOff x="0" y="0"/>
            <a:chExt cx="12013378" cy="6858000"/>
          </a:xfrm>
        </p:grpSpPr>
        <p:sp>
          <p:nvSpPr>
            <p:cNvPr id="2" name="Rectángulo 1">
              <a:extLst>
                <a:ext uri="{FF2B5EF4-FFF2-40B4-BE49-F238E27FC236}">
                  <a16:creationId xmlns:a16="http://schemas.microsoft.com/office/drawing/2014/main" id="{78DABBCA-93BE-41A3-B2A7-F2A717DAEC5D}"/>
                </a:ext>
              </a:extLst>
            </p:cNvPr>
            <p:cNvSpPr/>
            <p:nvPr/>
          </p:nvSpPr>
          <p:spPr>
            <a:xfrm>
              <a:off x="0" y="0"/>
              <a:ext cx="6128083"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upo 5">
              <a:extLst>
                <a:ext uri="{FF2B5EF4-FFF2-40B4-BE49-F238E27FC236}">
                  <a16:creationId xmlns:a16="http://schemas.microsoft.com/office/drawing/2014/main" id="{30759CC9-4824-4525-97E4-30440E7F975A}"/>
                </a:ext>
              </a:extLst>
            </p:cNvPr>
            <p:cNvGrpSpPr/>
            <p:nvPr/>
          </p:nvGrpSpPr>
          <p:grpSpPr>
            <a:xfrm>
              <a:off x="9183624" y="173361"/>
              <a:ext cx="1940245" cy="523946"/>
              <a:chOff x="6018212" y="7750788"/>
              <a:chExt cx="5133627" cy="1447246"/>
            </a:xfrm>
            <a:solidFill>
              <a:schemeClr val="tx2"/>
            </a:solidFill>
          </p:grpSpPr>
          <p:sp>
            <p:nvSpPr>
              <p:cNvPr id="7" name="Forma libre: forma 6">
                <a:extLst>
                  <a:ext uri="{FF2B5EF4-FFF2-40B4-BE49-F238E27FC236}">
                    <a16:creationId xmlns:a16="http://schemas.microsoft.com/office/drawing/2014/main" id="{8203C1A9-E9AD-408A-AF7B-744C7F9A126D}"/>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 name="Forma libre: forma 7">
                <a:extLst>
                  <a:ext uri="{FF2B5EF4-FFF2-40B4-BE49-F238E27FC236}">
                    <a16:creationId xmlns:a16="http://schemas.microsoft.com/office/drawing/2014/main" id="{D5288F33-57E1-44CC-AB0A-F157179D56D9}"/>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 name="Forma libre: forma 8">
                <a:extLst>
                  <a:ext uri="{FF2B5EF4-FFF2-40B4-BE49-F238E27FC236}">
                    <a16:creationId xmlns:a16="http://schemas.microsoft.com/office/drawing/2014/main" id="{51414347-FD91-4584-A645-AF1753C76D09}"/>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 name="Forma libre: forma 9">
                <a:extLst>
                  <a:ext uri="{FF2B5EF4-FFF2-40B4-BE49-F238E27FC236}">
                    <a16:creationId xmlns:a16="http://schemas.microsoft.com/office/drawing/2014/main" id="{E650509C-FC2F-4C66-8C4E-029F745E6A31}"/>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 name="Forma libre: forma 10">
                <a:extLst>
                  <a:ext uri="{FF2B5EF4-FFF2-40B4-BE49-F238E27FC236}">
                    <a16:creationId xmlns:a16="http://schemas.microsoft.com/office/drawing/2014/main" id="{37327A5F-C7B5-424B-A066-3BE11C32CDD6}"/>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 name="Forma libre: forma 11">
                <a:extLst>
                  <a:ext uri="{FF2B5EF4-FFF2-40B4-BE49-F238E27FC236}">
                    <a16:creationId xmlns:a16="http://schemas.microsoft.com/office/drawing/2014/main" id="{83FF2072-DA7F-4357-8A1F-5EBD1F6B542E}"/>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3" name="Forma libre: forma 12">
                <a:extLst>
                  <a:ext uri="{FF2B5EF4-FFF2-40B4-BE49-F238E27FC236}">
                    <a16:creationId xmlns:a16="http://schemas.microsoft.com/office/drawing/2014/main" id="{8AB4A09B-C63C-4082-83C2-D17A295D12A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4" name="Forma libre: forma 13">
                <a:extLst>
                  <a:ext uri="{FF2B5EF4-FFF2-40B4-BE49-F238E27FC236}">
                    <a16:creationId xmlns:a16="http://schemas.microsoft.com/office/drawing/2014/main" id="{87A20FE1-6FAF-4BF7-A09C-D09D4EA80CF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5" name="Forma libre: forma 14">
                <a:extLst>
                  <a:ext uri="{FF2B5EF4-FFF2-40B4-BE49-F238E27FC236}">
                    <a16:creationId xmlns:a16="http://schemas.microsoft.com/office/drawing/2014/main" id="{D4554041-5E13-42ED-B6F7-BF399A1A0275}"/>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6" name="Forma libre: forma 15">
                <a:extLst>
                  <a:ext uri="{FF2B5EF4-FFF2-40B4-BE49-F238E27FC236}">
                    <a16:creationId xmlns:a16="http://schemas.microsoft.com/office/drawing/2014/main" id="{4D614B39-8743-4F55-BC92-0253EBAF74DD}"/>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7" name="Forma libre: forma 16">
                <a:extLst>
                  <a:ext uri="{FF2B5EF4-FFF2-40B4-BE49-F238E27FC236}">
                    <a16:creationId xmlns:a16="http://schemas.microsoft.com/office/drawing/2014/main" id="{43FB7B1B-7FE5-4385-9ACB-A9C03E91E105}"/>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8" name="Forma libre: forma 17">
                <a:extLst>
                  <a:ext uri="{FF2B5EF4-FFF2-40B4-BE49-F238E27FC236}">
                    <a16:creationId xmlns:a16="http://schemas.microsoft.com/office/drawing/2014/main" id="{24075EED-24C5-42FC-82F1-40DA1C1C34E3}"/>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9" name="Forma libre: forma 18">
                <a:extLst>
                  <a:ext uri="{FF2B5EF4-FFF2-40B4-BE49-F238E27FC236}">
                    <a16:creationId xmlns:a16="http://schemas.microsoft.com/office/drawing/2014/main" id="{3F5092CA-3BBB-41C5-84E8-B6BE38615399}"/>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0" name="Forma libre: forma 19">
                <a:extLst>
                  <a:ext uri="{FF2B5EF4-FFF2-40B4-BE49-F238E27FC236}">
                    <a16:creationId xmlns:a16="http://schemas.microsoft.com/office/drawing/2014/main" id="{AF78A2F8-BF37-47E9-990E-5D3959C3CAD6}"/>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1" name="Forma libre: forma 20">
                <a:extLst>
                  <a:ext uri="{FF2B5EF4-FFF2-40B4-BE49-F238E27FC236}">
                    <a16:creationId xmlns:a16="http://schemas.microsoft.com/office/drawing/2014/main" id="{0BC8756A-B699-4021-9913-731F81AB4BC5}"/>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2" name="Forma libre: forma 21">
                <a:extLst>
                  <a:ext uri="{FF2B5EF4-FFF2-40B4-BE49-F238E27FC236}">
                    <a16:creationId xmlns:a16="http://schemas.microsoft.com/office/drawing/2014/main" id="{57B6FB06-B141-4438-BD2C-DC753E1343BA}"/>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3" name="Forma libre: forma 22">
                <a:extLst>
                  <a:ext uri="{FF2B5EF4-FFF2-40B4-BE49-F238E27FC236}">
                    <a16:creationId xmlns:a16="http://schemas.microsoft.com/office/drawing/2014/main" id="{860C4892-381D-41C5-8C58-B879456612FF}"/>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4" name="Forma libre: forma 23">
                <a:extLst>
                  <a:ext uri="{FF2B5EF4-FFF2-40B4-BE49-F238E27FC236}">
                    <a16:creationId xmlns:a16="http://schemas.microsoft.com/office/drawing/2014/main" id="{E7311D9C-AC8B-4789-A152-0D20421622E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5" name="Forma libre: forma 24">
                <a:extLst>
                  <a:ext uri="{FF2B5EF4-FFF2-40B4-BE49-F238E27FC236}">
                    <a16:creationId xmlns:a16="http://schemas.microsoft.com/office/drawing/2014/main" id="{6EFD1714-6F7E-46B5-BC94-BFF3B18331A2}"/>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6" name="Forma libre: forma 25">
                <a:extLst>
                  <a:ext uri="{FF2B5EF4-FFF2-40B4-BE49-F238E27FC236}">
                    <a16:creationId xmlns:a16="http://schemas.microsoft.com/office/drawing/2014/main" id="{28B15A19-9BCA-415A-9380-F7A13E5240B9}"/>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7" name="Forma libre: forma 26">
                <a:extLst>
                  <a:ext uri="{FF2B5EF4-FFF2-40B4-BE49-F238E27FC236}">
                    <a16:creationId xmlns:a16="http://schemas.microsoft.com/office/drawing/2014/main" id="{C3D9D767-9C05-40E9-900D-B3B3D3445AA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8" name="Forma libre: forma 27">
                <a:extLst>
                  <a:ext uri="{FF2B5EF4-FFF2-40B4-BE49-F238E27FC236}">
                    <a16:creationId xmlns:a16="http://schemas.microsoft.com/office/drawing/2014/main" id="{305E688E-7A47-4ECC-B914-2004543B17AA}"/>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9" name="Forma libre: forma 28">
                <a:extLst>
                  <a:ext uri="{FF2B5EF4-FFF2-40B4-BE49-F238E27FC236}">
                    <a16:creationId xmlns:a16="http://schemas.microsoft.com/office/drawing/2014/main" id="{22018F87-0F89-4806-9EA0-726ADABDA9E1}"/>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0" name="Forma libre: forma 29">
                <a:extLst>
                  <a:ext uri="{FF2B5EF4-FFF2-40B4-BE49-F238E27FC236}">
                    <a16:creationId xmlns:a16="http://schemas.microsoft.com/office/drawing/2014/main" id="{63EDE986-09E1-4584-B0E3-12EE23D2725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1" name="Forma libre: forma 30">
                <a:extLst>
                  <a:ext uri="{FF2B5EF4-FFF2-40B4-BE49-F238E27FC236}">
                    <a16:creationId xmlns:a16="http://schemas.microsoft.com/office/drawing/2014/main" id="{7E88E067-AA60-4860-AEA8-C289FF89DAA9}"/>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2" name="Forma libre: forma 31">
                <a:extLst>
                  <a:ext uri="{FF2B5EF4-FFF2-40B4-BE49-F238E27FC236}">
                    <a16:creationId xmlns:a16="http://schemas.microsoft.com/office/drawing/2014/main" id="{CA1D3991-3D0D-405C-831E-EF12B55E29E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3" name="Forma libre: forma 32">
                <a:extLst>
                  <a:ext uri="{FF2B5EF4-FFF2-40B4-BE49-F238E27FC236}">
                    <a16:creationId xmlns:a16="http://schemas.microsoft.com/office/drawing/2014/main" id="{8C5959EA-AA0D-421B-BDE4-4AFC0839BDB6}"/>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4" name="Forma libre: forma 33">
                <a:extLst>
                  <a:ext uri="{FF2B5EF4-FFF2-40B4-BE49-F238E27FC236}">
                    <a16:creationId xmlns:a16="http://schemas.microsoft.com/office/drawing/2014/main" id="{40897ABA-26A3-41C5-8E63-F835A5357299}"/>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5" name="Forma libre: forma 34">
                <a:extLst>
                  <a:ext uri="{FF2B5EF4-FFF2-40B4-BE49-F238E27FC236}">
                    <a16:creationId xmlns:a16="http://schemas.microsoft.com/office/drawing/2014/main" id="{1865DB50-CB62-46EC-A1C9-0C4EF51F28F1}"/>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6" name="Forma libre: forma 35">
                <a:extLst>
                  <a:ext uri="{FF2B5EF4-FFF2-40B4-BE49-F238E27FC236}">
                    <a16:creationId xmlns:a16="http://schemas.microsoft.com/office/drawing/2014/main" id="{C1294BC5-B501-4D82-BAA8-6D24356339B4}"/>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7" name="Forma libre: forma 36">
                <a:extLst>
                  <a:ext uri="{FF2B5EF4-FFF2-40B4-BE49-F238E27FC236}">
                    <a16:creationId xmlns:a16="http://schemas.microsoft.com/office/drawing/2014/main" id="{F561F4E0-A6C3-4CF3-AD4B-FB4367351DC5}"/>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8" name="Forma libre: forma 37">
                <a:extLst>
                  <a:ext uri="{FF2B5EF4-FFF2-40B4-BE49-F238E27FC236}">
                    <a16:creationId xmlns:a16="http://schemas.microsoft.com/office/drawing/2014/main" id="{B8020EDF-AC06-4A92-984D-091E42A2B4AB}"/>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9" name="Forma libre: forma 38">
                <a:extLst>
                  <a:ext uri="{FF2B5EF4-FFF2-40B4-BE49-F238E27FC236}">
                    <a16:creationId xmlns:a16="http://schemas.microsoft.com/office/drawing/2014/main" id="{88D73645-6D17-4882-81E4-406E04459E45}"/>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0" name="Forma libre: forma 39">
                <a:extLst>
                  <a:ext uri="{FF2B5EF4-FFF2-40B4-BE49-F238E27FC236}">
                    <a16:creationId xmlns:a16="http://schemas.microsoft.com/office/drawing/2014/main" id="{737A3E86-95C8-4B13-8346-A854EABF6957}"/>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1" name="Forma libre: forma 40">
                <a:extLst>
                  <a:ext uri="{FF2B5EF4-FFF2-40B4-BE49-F238E27FC236}">
                    <a16:creationId xmlns:a16="http://schemas.microsoft.com/office/drawing/2014/main" id="{77179D90-0D0C-489C-8623-126ACE0B27E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2" name="Forma libre: forma 41">
                <a:extLst>
                  <a:ext uri="{FF2B5EF4-FFF2-40B4-BE49-F238E27FC236}">
                    <a16:creationId xmlns:a16="http://schemas.microsoft.com/office/drawing/2014/main" id="{92C8005E-7351-4B92-8E39-BCD61812C83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3" name="Forma libre: forma 42">
                <a:extLst>
                  <a:ext uri="{FF2B5EF4-FFF2-40B4-BE49-F238E27FC236}">
                    <a16:creationId xmlns:a16="http://schemas.microsoft.com/office/drawing/2014/main" id="{35C9C02B-D983-4B00-B1E2-32A9538AF90D}"/>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4" name="Forma libre: forma 43">
                <a:extLst>
                  <a:ext uri="{FF2B5EF4-FFF2-40B4-BE49-F238E27FC236}">
                    <a16:creationId xmlns:a16="http://schemas.microsoft.com/office/drawing/2014/main" id="{19410848-B6D0-4542-A6C7-F1113425AF1F}"/>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5" name="Forma libre: forma 44">
                <a:extLst>
                  <a:ext uri="{FF2B5EF4-FFF2-40B4-BE49-F238E27FC236}">
                    <a16:creationId xmlns:a16="http://schemas.microsoft.com/office/drawing/2014/main" id="{54968340-3345-4673-9BED-A780BB8C74F6}"/>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6" name="Forma libre: forma 45">
                <a:extLst>
                  <a:ext uri="{FF2B5EF4-FFF2-40B4-BE49-F238E27FC236}">
                    <a16:creationId xmlns:a16="http://schemas.microsoft.com/office/drawing/2014/main" id="{138BC6E2-EEA0-4768-BC0E-86DEF8BFDE59}"/>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7" name="Forma libre: forma 46">
                <a:extLst>
                  <a:ext uri="{FF2B5EF4-FFF2-40B4-BE49-F238E27FC236}">
                    <a16:creationId xmlns:a16="http://schemas.microsoft.com/office/drawing/2014/main" id="{81344BCA-0303-4754-9884-4665966A5E06}"/>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8" name="Forma libre: forma 47">
                <a:extLst>
                  <a:ext uri="{FF2B5EF4-FFF2-40B4-BE49-F238E27FC236}">
                    <a16:creationId xmlns:a16="http://schemas.microsoft.com/office/drawing/2014/main" id="{D0942E5F-C2F7-49B0-960F-3EF4AD3C546F}"/>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9" name="Forma libre: forma 48">
                <a:extLst>
                  <a:ext uri="{FF2B5EF4-FFF2-40B4-BE49-F238E27FC236}">
                    <a16:creationId xmlns:a16="http://schemas.microsoft.com/office/drawing/2014/main" id="{DF66D08B-CA49-47A7-8E31-F0F493783540}"/>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0" name="Forma libre: forma 49">
                <a:extLst>
                  <a:ext uri="{FF2B5EF4-FFF2-40B4-BE49-F238E27FC236}">
                    <a16:creationId xmlns:a16="http://schemas.microsoft.com/office/drawing/2014/main" id="{A447B6A8-522A-4019-A0AD-791E58889468}"/>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1" name="Forma libre: forma 50">
                <a:extLst>
                  <a:ext uri="{FF2B5EF4-FFF2-40B4-BE49-F238E27FC236}">
                    <a16:creationId xmlns:a16="http://schemas.microsoft.com/office/drawing/2014/main" id="{D4049D19-E14F-4795-A812-4B646BB92FB1}"/>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2" name="Forma libre: forma 51">
                <a:extLst>
                  <a:ext uri="{FF2B5EF4-FFF2-40B4-BE49-F238E27FC236}">
                    <a16:creationId xmlns:a16="http://schemas.microsoft.com/office/drawing/2014/main" id="{C5E9994A-3BD3-400A-88BF-39B25BC4DA7F}"/>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3" name="Forma libre: forma 52">
                <a:extLst>
                  <a:ext uri="{FF2B5EF4-FFF2-40B4-BE49-F238E27FC236}">
                    <a16:creationId xmlns:a16="http://schemas.microsoft.com/office/drawing/2014/main" id="{9A8529F9-8741-4740-8AB3-802592ECBC1B}"/>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4" name="Forma libre: forma 53">
                <a:extLst>
                  <a:ext uri="{FF2B5EF4-FFF2-40B4-BE49-F238E27FC236}">
                    <a16:creationId xmlns:a16="http://schemas.microsoft.com/office/drawing/2014/main" id="{BC8A83A0-C3C9-4DAD-9A01-C0FE3FA6AB71}"/>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5" name="Forma libre: forma 54">
                <a:extLst>
                  <a:ext uri="{FF2B5EF4-FFF2-40B4-BE49-F238E27FC236}">
                    <a16:creationId xmlns:a16="http://schemas.microsoft.com/office/drawing/2014/main" id="{669D903C-97D7-48A6-B6F6-352E3084DE43}"/>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6" name="Forma libre: forma 55">
                <a:extLst>
                  <a:ext uri="{FF2B5EF4-FFF2-40B4-BE49-F238E27FC236}">
                    <a16:creationId xmlns:a16="http://schemas.microsoft.com/office/drawing/2014/main" id="{3005CEF9-7F3B-47AA-8CA2-A6BD1961156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7" name="Forma libre: forma 56">
                <a:extLst>
                  <a:ext uri="{FF2B5EF4-FFF2-40B4-BE49-F238E27FC236}">
                    <a16:creationId xmlns:a16="http://schemas.microsoft.com/office/drawing/2014/main" id="{BCBAEF91-FFA7-47BC-904A-C98F8F47A052}"/>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pic>
          <p:nvPicPr>
            <p:cNvPr id="58" name="Imagen 57">
              <a:extLst>
                <a:ext uri="{FF2B5EF4-FFF2-40B4-BE49-F238E27FC236}">
                  <a16:creationId xmlns:a16="http://schemas.microsoft.com/office/drawing/2014/main" id="{425FDE9B-4B2E-4A62-BF6A-3891C73D7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6691" y="132011"/>
              <a:ext cx="696687" cy="596134"/>
            </a:xfrm>
            <a:prstGeom prst="rect">
              <a:avLst/>
            </a:prstGeom>
          </p:spPr>
        </p:pic>
        <p:pic>
          <p:nvPicPr>
            <p:cNvPr id="61" name="Imagen 60">
              <a:extLst>
                <a:ext uri="{FF2B5EF4-FFF2-40B4-BE49-F238E27FC236}">
                  <a16:creationId xmlns:a16="http://schemas.microsoft.com/office/drawing/2014/main" id="{1063A10C-A615-418B-8F40-19CDFD0A9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0240" y="3698118"/>
              <a:ext cx="1451029" cy="1451029"/>
            </a:xfrm>
            <a:prstGeom prst="rect">
              <a:avLst/>
            </a:prstGeom>
          </p:spPr>
        </p:pic>
        <p:pic>
          <p:nvPicPr>
            <p:cNvPr id="62" name="Imagen 61">
              <a:extLst>
                <a:ext uri="{FF2B5EF4-FFF2-40B4-BE49-F238E27FC236}">
                  <a16:creationId xmlns:a16="http://schemas.microsoft.com/office/drawing/2014/main" id="{12E77B8D-E3CC-4C8E-853C-B4DBA1AECB7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0222" y="1313342"/>
              <a:ext cx="1938061" cy="1938061"/>
            </a:xfrm>
            <a:prstGeom prst="rect">
              <a:avLst/>
            </a:prstGeom>
          </p:spPr>
        </p:pic>
      </p:grpSp>
    </p:spTree>
    <p:extLst>
      <p:ext uri="{BB962C8B-B14F-4D97-AF65-F5344CB8AC3E}">
        <p14:creationId xmlns:p14="http://schemas.microsoft.com/office/powerpoint/2010/main" val="392693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nchor="t">
            <a:spAutoFit/>
          </a:bodyPr>
          <a:lstStyle/>
          <a:p>
            <a:pPr defTabSz="1077006"/>
            <a:r>
              <a:rPr lang="es-CO" sz="2800" b="1" dirty="0">
                <a:solidFill>
                  <a:schemeClr val="bg1"/>
                </a:solidFill>
                <a:latin typeface="Tahoma"/>
                <a:ea typeface="Tahoma"/>
                <a:cs typeface="Tahoma"/>
              </a:rPr>
              <a:t>Rendición de Cuentas vigencia 2020 – Ciudad Bolívar</a:t>
            </a:r>
            <a:endPar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Abrir llave 1">
            <a:extLst>
              <a:ext uri="{FF2B5EF4-FFF2-40B4-BE49-F238E27FC236}">
                <a16:creationId xmlns:a16="http://schemas.microsoft.com/office/drawing/2014/main" id="{99A61CDE-A2C6-4F4E-9568-41036A74EFF7}"/>
              </a:ext>
            </a:extLst>
          </p:cNvPr>
          <p:cNvSpPr/>
          <p:nvPr/>
        </p:nvSpPr>
        <p:spPr>
          <a:xfrm>
            <a:off x="4179060" y="2254530"/>
            <a:ext cx="516507" cy="2585323"/>
          </a:xfrm>
          <a:prstGeom prst="leftBrace">
            <a:avLst/>
          </a:prstGeom>
          <a:ln>
            <a:solidFill>
              <a:srgbClr val="25427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400"/>
          </a:p>
        </p:txBody>
      </p:sp>
      <p:sp>
        <p:nvSpPr>
          <p:cNvPr id="3" name="CuadroTexto 2">
            <a:extLst>
              <a:ext uri="{FF2B5EF4-FFF2-40B4-BE49-F238E27FC236}">
                <a16:creationId xmlns:a16="http://schemas.microsoft.com/office/drawing/2014/main" id="{EC671A81-0215-4983-8A1B-D71BA88DA15E}"/>
              </a:ext>
            </a:extLst>
          </p:cNvPr>
          <p:cNvSpPr txBox="1"/>
          <p:nvPr/>
        </p:nvSpPr>
        <p:spPr>
          <a:xfrm>
            <a:off x="617276" y="1125468"/>
            <a:ext cx="11149334" cy="830997"/>
          </a:xfrm>
          <a:prstGeom prst="rect">
            <a:avLst/>
          </a:prstGeom>
          <a:noFill/>
        </p:spPr>
        <p:txBody>
          <a:bodyPr wrap="square" lIns="91440" tIns="45720" rIns="91440" bIns="45720" rtlCol="0" anchor="t">
            <a:spAutoFit/>
          </a:bodyPr>
          <a:lstStyle/>
          <a:p>
            <a:pPr algn="just"/>
            <a:r>
              <a:rPr lang="es-CO" sz="2400" b="1" dirty="0">
                <a:solidFill>
                  <a:schemeClr val="bg1">
                    <a:lumMod val="50000"/>
                  </a:schemeClr>
                </a:solidFill>
                <a:latin typeface="Tahoma"/>
                <a:ea typeface="Tahoma"/>
                <a:cs typeface="Tahoma"/>
              </a:rPr>
              <a:t>La localidad de Ciudad Bolívar tiene </a:t>
            </a:r>
            <a:r>
              <a:rPr lang="es-CO" sz="2400" b="1" u="sng" dirty="0">
                <a:solidFill>
                  <a:schemeClr val="bg1">
                    <a:lumMod val="50000"/>
                  </a:schemeClr>
                </a:solidFill>
                <a:latin typeface="Tahoma"/>
                <a:ea typeface="Tahoma"/>
                <a:cs typeface="Tahoma"/>
              </a:rPr>
              <a:t>8 UPZ</a:t>
            </a:r>
            <a:r>
              <a:rPr lang="es-CO" sz="2400" b="1" dirty="0">
                <a:solidFill>
                  <a:schemeClr val="bg1">
                    <a:lumMod val="50000"/>
                  </a:schemeClr>
                </a:solidFill>
                <a:latin typeface="Tahoma"/>
                <a:ea typeface="Tahoma"/>
                <a:cs typeface="Tahoma"/>
              </a:rPr>
              <a:t> las cuales están asignadas a las siguientes zonas operacionales del SITP:</a:t>
            </a:r>
          </a:p>
        </p:txBody>
      </p:sp>
      <p:sp>
        <p:nvSpPr>
          <p:cNvPr id="5" name="CuadroTexto 4">
            <a:extLst>
              <a:ext uri="{FF2B5EF4-FFF2-40B4-BE49-F238E27FC236}">
                <a16:creationId xmlns:a16="http://schemas.microsoft.com/office/drawing/2014/main" id="{DCB62311-3164-4D11-9469-E4E85BD4A3A9}"/>
              </a:ext>
            </a:extLst>
          </p:cNvPr>
          <p:cNvSpPr txBox="1"/>
          <p:nvPr/>
        </p:nvSpPr>
        <p:spPr>
          <a:xfrm>
            <a:off x="1309816" y="2712269"/>
            <a:ext cx="2075935" cy="461665"/>
          </a:xfrm>
          <a:prstGeom prst="rect">
            <a:avLst/>
          </a:prstGeom>
          <a:noFill/>
        </p:spPr>
        <p:txBody>
          <a:bodyPr wrap="square" rtlCol="0">
            <a:spAutoFit/>
          </a:bodyPr>
          <a:lstStyle/>
          <a:p>
            <a:endParaRPr lang="es-CO" sz="2400" dirty="0"/>
          </a:p>
        </p:txBody>
      </p:sp>
      <p:sp>
        <p:nvSpPr>
          <p:cNvPr id="6" name="CuadroTexto 5">
            <a:extLst>
              <a:ext uri="{FF2B5EF4-FFF2-40B4-BE49-F238E27FC236}">
                <a16:creationId xmlns:a16="http://schemas.microsoft.com/office/drawing/2014/main" id="{2843876A-2593-4CD1-BC21-F7DCA3F7D193}"/>
              </a:ext>
            </a:extLst>
          </p:cNvPr>
          <p:cNvSpPr txBox="1"/>
          <p:nvPr/>
        </p:nvSpPr>
        <p:spPr>
          <a:xfrm>
            <a:off x="543136" y="2804383"/>
            <a:ext cx="3385751" cy="954107"/>
          </a:xfrm>
          <a:prstGeom prst="rect">
            <a:avLst/>
          </a:prstGeom>
          <a:noFill/>
        </p:spPr>
        <p:txBody>
          <a:bodyPr wrap="square" lIns="91440" tIns="45720" rIns="91440" bIns="45720" rtlCol="0" anchor="t">
            <a:spAutoFit/>
          </a:bodyPr>
          <a:lstStyle/>
          <a:p>
            <a:pPr algn="ctr"/>
            <a:r>
              <a:rPr lang="es-CO" sz="2800" b="1" dirty="0">
                <a:solidFill>
                  <a:srgbClr val="254275"/>
                </a:solidFill>
                <a:latin typeface="Tahoma"/>
                <a:ea typeface="Tahoma"/>
                <a:cs typeface="Tahoma"/>
              </a:rPr>
              <a:t>Zona Operacional Ciudad Bolívar</a:t>
            </a:r>
          </a:p>
        </p:txBody>
      </p:sp>
      <p:sp>
        <p:nvSpPr>
          <p:cNvPr id="64" name="CuadroTexto 63">
            <a:extLst>
              <a:ext uri="{FF2B5EF4-FFF2-40B4-BE49-F238E27FC236}">
                <a16:creationId xmlns:a16="http://schemas.microsoft.com/office/drawing/2014/main" id="{792FFBF4-A008-4BFE-A332-1A9C3DB487EB}"/>
              </a:ext>
            </a:extLst>
          </p:cNvPr>
          <p:cNvSpPr txBox="1"/>
          <p:nvPr/>
        </p:nvSpPr>
        <p:spPr>
          <a:xfrm>
            <a:off x="543136" y="5372705"/>
            <a:ext cx="3385751" cy="954107"/>
          </a:xfrm>
          <a:prstGeom prst="rect">
            <a:avLst/>
          </a:prstGeom>
          <a:noFill/>
        </p:spPr>
        <p:txBody>
          <a:bodyPr wrap="square" lIns="91440" tIns="45720" rIns="91440" bIns="45720" rtlCol="0" anchor="t">
            <a:spAutoFit/>
          </a:bodyPr>
          <a:lstStyle/>
          <a:p>
            <a:pPr algn="ctr"/>
            <a:r>
              <a:rPr lang="es-CO" sz="2800" b="1" dirty="0">
                <a:solidFill>
                  <a:srgbClr val="254275"/>
                </a:solidFill>
                <a:latin typeface="Tahoma"/>
                <a:ea typeface="Tahoma"/>
                <a:cs typeface="Tahoma"/>
              </a:rPr>
              <a:t>Zona Operacional Perdomo</a:t>
            </a:r>
          </a:p>
        </p:txBody>
      </p:sp>
      <p:sp>
        <p:nvSpPr>
          <p:cNvPr id="65" name="Abrir llave 64">
            <a:extLst>
              <a:ext uri="{FF2B5EF4-FFF2-40B4-BE49-F238E27FC236}">
                <a16:creationId xmlns:a16="http://schemas.microsoft.com/office/drawing/2014/main" id="{E480290E-39C4-467F-AAED-6F445472EDAD}"/>
              </a:ext>
            </a:extLst>
          </p:cNvPr>
          <p:cNvSpPr/>
          <p:nvPr/>
        </p:nvSpPr>
        <p:spPr>
          <a:xfrm>
            <a:off x="4245790" y="5432201"/>
            <a:ext cx="427225" cy="894611"/>
          </a:xfrm>
          <a:prstGeom prst="leftBrace">
            <a:avLst/>
          </a:prstGeom>
          <a:ln>
            <a:solidFill>
              <a:srgbClr val="25427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CuadroTexto 6">
            <a:extLst>
              <a:ext uri="{FF2B5EF4-FFF2-40B4-BE49-F238E27FC236}">
                <a16:creationId xmlns:a16="http://schemas.microsoft.com/office/drawing/2014/main" id="{0A811A94-4A7B-4CB1-937A-CCED3D2B1FD4}"/>
              </a:ext>
            </a:extLst>
          </p:cNvPr>
          <p:cNvSpPr txBox="1"/>
          <p:nvPr/>
        </p:nvSpPr>
        <p:spPr>
          <a:xfrm>
            <a:off x="4673015" y="2262583"/>
            <a:ext cx="6968768" cy="2891076"/>
          </a:xfrm>
          <a:prstGeom prst="rect">
            <a:avLst/>
          </a:prstGeom>
          <a:noFill/>
        </p:spPr>
        <p:txBody>
          <a:bodyPr wrap="square" lIns="91440" tIns="45720" rIns="91440" bIns="45720" rtlCol="0" anchor="t">
            <a:spAutoFit/>
          </a:bodyPr>
          <a:lstStyle/>
          <a:p>
            <a:pPr marL="342900" indent="-342900" algn="just">
              <a:buFont typeface="Arial" panose="020B0604020202020204" pitchFamily="34" charset="0"/>
              <a:buChar char="•"/>
              <a:defRPr/>
            </a:pPr>
            <a:r>
              <a:rPr lang="es-CO" sz="2600" dirty="0">
                <a:solidFill>
                  <a:schemeClr val="bg2">
                    <a:lumMod val="25000"/>
                  </a:schemeClr>
                </a:solidFill>
                <a:latin typeface="Tahoma"/>
                <a:ea typeface="Tahoma"/>
                <a:cs typeface="Tahoma"/>
              </a:rPr>
              <a:t>UPZ 63 MOCHUELO</a:t>
            </a:r>
            <a:endPar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defRPr/>
            </a:pPr>
            <a:r>
              <a:rPr lang="es-CO" sz="2600" dirty="0">
                <a:solidFill>
                  <a:schemeClr val="bg2">
                    <a:lumMod val="25000"/>
                  </a:schemeClr>
                </a:solidFill>
                <a:latin typeface="Tahoma"/>
                <a:ea typeface="Tahoma"/>
                <a:cs typeface="Tahoma"/>
              </a:rPr>
              <a:t>UPZ 64 MONTEBLANCO</a:t>
            </a:r>
            <a:endPar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defRPr/>
            </a:pPr>
            <a:r>
              <a:rPr lang="es-CO" sz="2600" dirty="0">
                <a:solidFill>
                  <a:schemeClr val="bg2">
                    <a:lumMod val="25000"/>
                  </a:schemeClr>
                </a:solidFill>
                <a:latin typeface="Tahoma"/>
                <a:ea typeface="Tahoma"/>
                <a:cs typeface="Tahoma"/>
              </a:rPr>
              <a:t>UPZ 66 SAN FRANCISCO</a:t>
            </a:r>
          </a:p>
          <a:p>
            <a:pPr marL="342900" indent="-342900" algn="just">
              <a:buFont typeface="Arial" panose="020B0604020202020204" pitchFamily="34" charset="0"/>
              <a:buChar char="•"/>
              <a:defRPr/>
            </a:pPr>
            <a:r>
              <a:rPr lang="es-CO" sz="2600" dirty="0">
                <a:solidFill>
                  <a:schemeClr val="bg2">
                    <a:lumMod val="25000"/>
                  </a:schemeClr>
                </a:solidFill>
                <a:latin typeface="Tahoma"/>
                <a:ea typeface="Tahoma"/>
                <a:cs typeface="Tahoma"/>
              </a:rPr>
              <a:t>UPZ 67 LUCERO</a:t>
            </a:r>
            <a:endParaRPr lang="es-CO" sz="2600" dirty="0">
              <a:solidFill>
                <a:schemeClr val="bg2">
                  <a:lumMod val="25000"/>
                </a:schemeClr>
              </a:solidFill>
              <a:latin typeface="Tahoma"/>
              <a:ea typeface="Tahoma" panose="020B0604030504040204" pitchFamily="34" charset="0"/>
              <a:cs typeface="Tahoma"/>
            </a:endParaRPr>
          </a:p>
          <a:p>
            <a:pPr marL="342900" indent="-342900" algn="just">
              <a:buFont typeface="Arial" panose="020B0604020202020204" pitchFamily="34" charset="0"/>
              <a:buChar char="•"/>
              <a:defRPr/>
            </a:pPr>
            <a:r>
              <a:rPr lang="es-CO" sz="2600" dirty="0">
                <a:solidFill>
                  <a:schemeClr val="bg2">
                    <a:lumMod val="25000"/>
                  </a:schemeClr>
                </a:solidFill>
                <a:latin typeface="Tahoma"/>
                <a:ea typeface="Tahoma"/>
                <a:cs typeface="Tahoma"/>
              </a:rPr>
              <a:t>UPZ 68 TESORO</a:t>
            </a:r>
            <a:endParaRPr lang="es-CO" sz="2600" dirty="0">
              <a:solidFill>
                <a:schemeClr val="bg2">
                  <a:lumMod val="25000"/>
                </a:schemeClr>
              </a:solidFill>
              <a:latin typeface="Tahoma"/>
              <a:ea typeface="Tahoma" panose="020B0604030504040204" pitchFamily="34" charset="0"/>
              <a:cs typeface="Tahoma"/>
            </a:endParaRPr>
          </a:p>
          <a:p>
            <a:pPr marL="342900" indent="-342900" algn="just">
              <a:buFont typeface="Arial" panose="020B0604020202020204" pitchFamily="34" charset="0"/>
              <a:buChar char="•"/>
              <a:defRPr/>
            </a:pPr>
            <a:r>
              <a:rPr lang="es-CO" sz="2600" dirty="0">
                <a:solidFill>
                  <a:schemeClr val="bg2">
                    <a:lumMod val="25000"/>
                  </a:schemeClr>
                </a:solidFill>
                <a:latin typeface="Tahoma"/>
                <a:ea typeface="Tahoma"/>
                <a:cs typeface="Tahoma"/>
              </a:rPr>
              <a:t>UPZ 70 JERUSALEN</a:t>
            </a:r>
            <a:endParaRPr lang="es-CO" sz="2600" dirty="0">
              <a:solidFill>
                <a:schemeClr val="bg2">
                  <a:lumMod val="25000"/>
                </a:schemeClr>
              </a:solidFill>
              <a:latin typeface="Tahoma"/>
              <a:ea typeface="Tahoma" panose="020B0604030504040204" pitchFamily="34" charset="0"/>
              <a:cs typeface="Tahoma"/>
            </a:endParaRPr>
          </a:p>
          <a:p>
            <a:pPr>
              <a:defRPr/>
            </a:pPr>
            <a:endParaRPr lang="es-CO" sz="2400" dirty="0">
              <a:solidFill>
                <a:srgbClr val="000000"/>
              </a:solidFill>
              <a:latin typeface="Calibri" panose="020F0502020204030204"/>
              <a:ea typeface="Tahoma" panose="020B0604030504040204" pitchFamily="34" charset="0"/>
              <a:cs typeface="Calibri" panose="020F0502020204030204"/>
            </a:endParaRPr>
          </a:p>
        </p:txBody>
      </p:sp>
      <p:sp>
        <p:nvSpPr>
          <p:cNvPr id="8" name="CuadroTexto 7">
            <a:extLst>
              <a:ext uri="{FF2B5EF4-FFF2-40B4-BE49-F238E27FC236}">
                <a16:creationId xmlns:a16="http://schemas.microsoft.com/office/drawing/2014/main" id="{38EF33FD-8D5E-46F8-9212-C66CA8CC0514}"/>
              </a:ext>
            </a:extLst>
          </p:cNvPr>
          <p:cNvSpPr txBox="1"/>
          <p:nvPr/>
        </p:nvSpPr>
        <p:spPr>
          <a:xfrm>
            <a:off x="4701771" y="5298549"/>
            <a:ext cx="4679648" cy="138499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s-CO" sz="2800" dirty="0">
                <a:solidFill>
                  <a:schemeClr val="bg2">
                    <a:lumMod val="25000"/>
                  </a:schemeClr>
                </a:solidFill>
                <a:latin typeface="Tahoma"/>
                <a:ea typeface="Tahoma"/>
                <a:cs typeface="Tahoma"/>
              </a:rPr>
              <a:t>UPZ 69 PERDOMO</a:t>
            </a:r>
          </a:p>
          <a:p>
            <a:pPr marL="342900" indent="-342900">
              <a:buFont typeface="Arial" panose="020B0604020202020204" pitchFamily="34" charset="0"/>
              <a:buChar char="•"/>
            </a:pPr>
            <a:r>
              <a:rPr lang="es-CO" sz="2800" dirty="0">
                <a:solidFill>
                  <a:schemeClr val="bg2">
                    <a:lumMod val="25000"/>
                  </a:schemeClr>
                </a:solidFill>
                <a:latin typeface="Tahoma"/>
                <a:ea typeface="Tahoma"/>
                <a:cs typeface="Tahoma"/>
              </a:rPr>
              <a:t>UPZ 65 ARBORIZADORA </a:t>
            </a:r>
          </a:p>
          <a:p>
            <a:pPr marL="342900" indent="-342900">
              <a:buFont typeface="Arial" panose="020B0604020202020204" pitchFamily="34" charset="0"/>
              <a:buChar char="•"/>
            </a:pPr>
            <a:endParaRPr lang="es-CO" sz="28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922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157">
            <a:extLst>
              <a:ext uri="{FF2B5EF4-FFF2-40B4-BE49-F238E27FC236}">
                <a16:creationId xmlns:a16="http://schemas.microsoft.com/office/drawing/2014/main" id="{863EC1F6-BC15-457D-9E65-B4851C4E4E03}"/>
              </a:ext>
            </a:extLst>
          </p:cNvPr>
          <p:cNvSpPr/>
          <p:nvPr/>
        </p:nvSpPr>
        <p:spPr>
          <a:xfrm>
            <a:off x="83623" y="794047"/>
            <a:ext cx="12192000" cy="6083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nchor="t">
            <a:spAutoFit/>
          </a:bodyPr>
          <a:lstStyle/>
          <a:p>
            <a:pPr defTabSz="1077006"/>
            <a:r>
              <a:rPr lang="es-CO" sz="2800" b="1" dirty="0">
                <a:solidFill>
                  <a:schemeClr val="bg1"/>
                </a:solidFill>
                <a:latin typeface="Tahoma"/>
                <a:ea typeface="Tahoma"/>
                <a:cs typeface="Tahoma"/>
              </a:rPr>
              <a:t>Rendición de Cuentas vigencia 2020 – Ciudad Bolívar</a:t>
            </a:r>
            <a:endPar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Abrir llave 130">
            <a:extLst>
              <a:ext uri="{FF2B5EF4-FFF2-40B4-BE49-F238E27FC236}">
                <a16:creationId xmlns:a16="http://schemas.microsoft.com/office/drawing/2014/main" id="{B5DF6C45-8CCC-4F57-8BFF-DBB0BF30B01D}"/>
              </a:ext>
            </a:extLst>
          </p:cNvPr>
          <p:cNvSpPr/>
          <p:nvPr/>
        </p:nvSpPr>
        <p:spPr>
          <a:xfrm rot="16200000">
            <a:off x="1894967" y="3141682"/>
            <a:ext cx="1308252" cy="3381183"/>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434986" y="5255852"/>
            <a:ext cx="4536135" cy="439350"/>
          </a:xfrm>
          <a:prstGeom prst="rect">
            <a:avLst/>
          </a:prstGeom>
          <a:noFill/>
        </p:spPr>
        <p:txBody>
          <a:bodyPr wrap="square">
            <a:spAutoFit/>
          </a:bodyPr>
          <a:lstStyle/>
          <a:p>
            <a:pPr algn="ctr"/>
            <a:r>
              <a:rPr lang="es-MX" sz="2255" b="1" dirty="0">
                <a:solidFill>
                  <a:schemeClr val="bg1"/>
                </a:solidFill>
                <a:latin typeface="Tahoma" panose="020B0604030504040204" pitchFamily="34" charset="0"/>
                <a:ea typeface="Tahoma" panose="020B0604030504040204" pitchFamily="34" charset="0"/>
                <a:cs typeface="Tahoma" panose="020B0604030504040204" pitchFamily="34" charset="0"/>
              </a:rPr>
              <a:t>SISTEMA CABLE</a:t>
            </a:r>
            <a:endPar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0" name="Elipse 139">
            <a:extLst>
              <a:ext uri="{FF2B5EF4-FFF2-40B4-BE49-F238E27FC236}">
                <a16:creationId xmlns:a16="http://schemas.microsoft.com/office/drawing/2014/main" id="{93D92C12-4BCF-4438-922E-20045C84883D}"/>
              </a:ext>
            </a:extLst>
          </p:cNvPr>
          <p:cNvSpPr/>
          <p:nvPr/>
        </p:nvSpPr>
        <p:spPr>
          <a:xfrm>
            <a:off x="999599" y="3167850"/>
            <a:ext cx="1475883" cy="1381277"/>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a:t>
            </a:r>
          </a:p>
        </p:txBody>
      </p:sp>
      <p:grpSp>
        <p:nvGrpSpPr>
          <p:cNvPr id="150" name="Grupo 149">
            <a:extLst>
              <a:ext uri="{FF2B5EF4-FFF2-40B4-BE49-F238E27FC236}">
                <a16:creationId xmlns:a16="http://schemas.microsoft.com/office/drawing/2014/main" id="{FD2B9ADD-4609-4081-9C8F-C2E17DC0BE8D}"/>
              </a:ext>
            </a:extLst>
          </p:cNvPr>
          <p:cNvGrpSpPr/>
          <p:nvPr/>
        </p:nvGrpSpPr>
        <p:grpSpPr>
          <a:xfrm>
            <a:off x="6096000" y="2315378"/>
            <a:ext cx="5513505" cy="3379824"/>
            <a:chOff x="4036753" y="2320643"/>
            <a:chExt cx="5513505" cy="3379824"/>
          </a:xfrm>
        </p:grpSpPr>
        <p:sp>
          <p:nvSpPr>
            <p:cNvPr id="142" name="Rectángulo 141">
              <a:extLst>
                <a:ext uri="{FF2B5EF4-FFF2-40B4-BE49-F238E27FC236}">
                  <a16:creationId xmlns:a16="http://schemas.microsoft.com/office/drawing/2014/main" id="{2ADB6DA6-C06F-476F-8356-26798B1C501B}"/>
                </a:ext>
              </a:extLst>
            </p:cNvPr>
            <p:cNvSpPr/>
            <p:nvPr/>
          </p:nvSpPr>
          <p:spPr>
            <a:xfrm>
              <a:off x="4036753" y="2320643"/>
              <a:ext cx="1863010"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PARADEROS </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SENCILLOS</a:t>
              </a:r>
            </a:p>
          </p:txBody>
        </p:sp>
        <p:sp>
          <p:nvSpPr>
            <p:cNvPr id="143" name="Abrir llave 142">
              <a:extLst>
                <a:ext uri="{FF2B5EF4-FFF2-40B4-BE49-F238E27FC236}">
                  <a16:creationId xmlns:a16="http://schemas.microsoft.com/office/drawing/2014/main" id="{C6CFE04F-2D46-452E-A186-D48F1D6D3E99}"/>
                </a:ext>
              </a:extLst>
            </p:cNvPr>
            <p:cNvSpPr/>
            <p:nvPr/>
          </p:nvSpPr>
          <p:spPr>
            <a:xfrm rot="16200000">
              <a:off x="6407782" y="1977713"/>
              <a:ext cx="861250" cy="527265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p>
          </p:txBody>
        </p:sp>
        <p:sp>
          <p:nvSpPr>
            <p:cNvPr id="144" name="CuadroTexto 143">
              <a:extLst>
                <a:ext uri="{FF2B5EF4-FFF2-40B4-BE49-F238E27FC236}">
                  <a16:creationId xmlns:a16="http://schemas.microsoft.com/office/drawing/2014/main" id="{9D8B2FD3-F139-48D8-990C-FBC3A05ACCFD}"/>
                </a:ext>
              </a:extLst>
            </p:cNvPr>
            <p:cNvSpPr txBox="1"/>
            <p:nvPr/>
          </p:nvSpPr>
          <p:spPr>
            <a:xfrm>
              <a:off x="4560309" y="5261117"/>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COMPONENTE ZONAL</a:t>
              </a:r>
            </a:p>
          </p:txBody>
        </p:sp>
        <p:sp>
          <p:nvSpPr>
            <p:cNvPr id="145" name="Rectángulo 144">
              <a:extLst>
                <a:ext uri="{FF2B5EF4-FFF2-40B4-BE49-F238E27FC236}">
                  <a16:creationId xmlns:a16="http://schemas.microsoft.com/office/drawing/2014/main" id="{3DB67A85-62D7-403A-8CAE-18C1B43050E1}"/>
                </a:ext>
              </a:extLst>
            </p:cNvPr>
            <p:cNvSpPr/>
            <p:nvPr/>
          </p:nvSpPr>
          <p:spPr>
            <a:xfrm>
              <a:off x="5824237" y="2356744"/>
              <a:ext cx="1863011"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PARADEROS </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MULTIPLES</a:t>
              </a:r>
            </a:p>
          </p:txBody>
        </p:sp>
        <p:sp>
          <p:nvSpPr>
            <p:cNvPr id="148" name="Rectángulo 147">
              <a:extLst>
                <a:ext uri="{FF2B5EF4-FFF2-40B4-BE49-F238E27FC236}">
                  <a16:creationId xmlns:a16="http://schemas.microsoft.com/office/drawing/2014/main" id="{E6C37FBA-CA15-4974-BCCF-02A67E65D988}"/>
                </a:ext>
              </a:extLst>
            </p:cNvPr>
            <p:cNvSpPr/>
            <p:nvPr/>
          </p:nvSpPr>
          <p:spPr>
            <a:xfrm>
              <a:off x="7687247" y="2386049"/>
              <a:ext cx="1863011"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PARADEROS </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BRAILLE</a:t>
              </a:r>
            </a:p>
          </p:txBody>
        </p:sp>
      </p:grpSp>
      <p:sp>
        <p:nvSpPr>
          <p:cNvPr id="152" name="9 CuadroTexto">
            <a:extLst>
              <a:ext uri="{FF2B5EF4-FFF2-40B4-BE49-F238E27FC236}">
                <a16:creationId xmlns:a16="http://schemas.microsoft.com/office/drawing/2014/main" id="{1D7D726B-1108-4B22-A010-BA6D8AB4215B}"/>
              </a:ext>
            </a:extLst>
          </p:cNvPr>
          <p:cNvSpPr txBox="1"/>
          <p:nvPr/>
        </p:nvSpPr>
        <p:spPr>
          <a:xfrm>
            <a:off x="1272927" y="1237418"/>
            <a:ext cx="9646145" cy="495627"/>
          </a:xfrm>
          <a:prstGeom prst="rect">
            <a:avLst/>
          </a:prstGeom>
          <a:noFill/>
        </p:spPr>
        <p:txBody>
          <a:bodyPr wrap="square" lIns="64116" tIns="32057" rIns="64116" bIns="32057" rtlCol="0">
            <a:spAutoFit/>
          </a:bodyPr>
          <a:lstStyle/>
          <a:p>
            <a:pPr algn="ct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Infraestructura Ciudad Bolívar</a:t>
            </a:r>
          </a:p>
        </p:txBody>
      </p:sp>
      <p:sp>
        <p:nvSpPr>
          <p:cNvPr id="155" name="Elipse 154">
            <a:extLst>
              <a:ext uri="{FF2B5EF4-FFF2-40B4-BE49-F238E27FC236}">
                <a16:creationId xmlns:a16="http://schemas.microsoft.com/office/drawing/2014/main" id="{DB6DDAA0-BC3E-4840-8EF4-6866323032BF}"/>
              </a:ext>
            </a:extLst>
          </p:cNvPr>
          <p:cNvSpPr/>
          <p:nvPr/>
        </p:nvSpPr>
        <p:spPr>
          <a:xfrm>
            <a:off x="6412822" y="3240874"/>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a:t>
            </a: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44</a:t>
            </a:r>
          </a:p>
        </p:txBody>
      </p:sp>
      <p:sp>
        <p:nvSpPr>
          <p:cNvPr id="156" name="Elipse 155">
            <a:extLst>
              <a:ext uri="{FF2B5EF4-FFF2-40B4-BE49-F238E27FC236}">
                <a16:creationId xmlns:a16="http://schemas.microsoft.com/office/drawing/2014/main" id="{DF2EF8CA-EBB0-48B0-B46C-3D17D0173E55}"/>
              </a:ext>
            </a:extLst>
          </p:cNvPr>
          <p:cNvSpPr/>
          <p:nvPr/>
        </p:nvSpPr>
        <p:spPr>
          <a:xfrm>
            <a:off x="8282971" y="3240874"/>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a:t>
            </a: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18</a:t>
            </a:r>
          </a:p>
        </p:txBody>
      </p:sp>
      <p:sp>
        <p:nvSpPr>
          <p:cNvPr id="157" name="Elipse 156">
            <a:extLst>
              <a:ext uri="{FF2B5EF4-FFF2-40B4-BE49-F238E27FC236}">
                <a16:creationId xmlns:a16="http://schemas.microsoft.com/office/drawing/2014/main" id="{1AD02E57-D422-49F6-867B-9ACA0DCD0426}"/>
              </a:ext>
            </a:extLst>
          </p:cNvPr>
          <p:cNvSpPr/>
          <p:nvPr/>
        </p:nvSpPr>
        <p:spPr>
          <a:xfrm>
            <a:off x="10104135" y="3220568"/>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84%</a:t>
            </a:r>
          </a:p>
        </p:txBody>
      </p:sp>
      <p:sp>
        <p:nvSpPr>
          <p:cNvPr id="126" name="Elipse 125">
            <a:extLst>
              <a:ext uri="{FF2B5EF4-FFF2-40B4-BE49-F238E27FC236}">
                <a16:creationId xmlns:a16="http://schemas.microsoft.com/office/drawing/2014/main" id="{6D9C7C23-FD8F-45D9-962E-2F63D02136A7}"/>
              </a:ext>
            </a:extLst>
          </p:cNvPr>
          <p:cNvSpPr/>
          <p:nvPr/>
        </p:nvSpPr>
        <p:spPr>
          <a:xfrm>
            <a:off x="2679663" y="3217120"/>
            <a:ext cx="1560020" cy="130825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a:t>
            </a:r>
            <a:r>
              <a:rPr lang="es-CO"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s-CO" sz="13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Estaciones </a:t>
            </a:r>
          </a:p>
        </p:txBody>
      </p:sp>
    </p:spTree>
    <p:extLst>
      <p:ext uri="{BB962C8B-B14F-4D97-AF65-F5344CB8AC3E}">
        <p14:creationId xmlns:p14="http://schemas.microsoft.com/office/powerpoint/2010/main" val="378326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sp>
        <p:nvSpPr>
          <p:cNvPr id="65" name="Llaves 64">
            <a:extLst>
              <a:ext uri="{FF2B5EF4-FFF2-40B4-BE49-F238E27FC236}">
                <a16:creationId xmlns:a16="http://schemas.microsoft.com/office/drawing/2014/main" id="{DF9758BD-6E37-4F49-8D80-D410009FA4D5}"/>
              </a:ext>
            </a:extLst>
          </p:cNvPr>
          <p:cNvSpPr/>
          <p:nvPr/>
        </p:nvSpPr>
        <p:spPr>
          <a:xfrm>
            <a:off x="1146412" y="5672161"/>
            <a:ext cx="10009911" cy="932461"/>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El </a:t>
            </a:r>
            <a:r>
              <a:rPr lang="es-CO"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84%</a:t>
            </a: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de paraderos de la localidad de Ciudad Bolívar cuenta con accesibilidad para las</a:t>
            </a:r>
          </a:p>
          <a:p>
            <a:pPr algn="ct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personas con discapacidad visual.</a:t>
            </a:r>
          </a:p>
          <a:p>
            <a:pPr algn="ctr"/>
            <a:r>
              <a:rPr lang="es-CO"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Sistema Braille</a:t>
            </a:r>
          </a:p>
        </p:txBody>
      </p:sp>
      <p:grpSp>
        <p:nvGrpSpPr>
          <p:cNvPr id="66" name="Grupo 65">
            <a:extLst>
              <a:ext uri="{FF2B5EF4-FFF2-40B4-BE49-F238E27FC236}">
                <a16:creationId xmlns:a16="http://schemas.microsoft.com/office/drawing/2014/main" id="{A45AFB6D-BDA6-4739-97AD-E19DC134A02F}"/>
              </a:ext>
            </a:extLst>
          </p:cNvPr>
          <p:cNvGrpSpPr/>
          <p:nvPr/>
        </p:nvGrpSpPr>
        <p:grpSpPr>
          <a:xfrm>
            <a:off x="4521432" y="2206778"/>
            <a:ext cx="1962149" cy="714222"/>
            <a:chOff x="13982700" y="9001264"/>
            <a:chExt cx="1962150" cy="546482"/>
          </a:xfrm>
        </p:grpSpPr>
        <p:sp>
          <p:nvSpPr>
            <p:cNvPr id="67" name="Flecha: a la derecha 66">
              <a:extLst>
                <a:ext uri="{FF2B5EF4-FFF2-40B4-BE49-F238E27FC236}">
                  <a16:creationId xmlns:a16="http://schemas.microsoft.com/office/drawing/2014/main" id="{534AF5FC-D7A5-4D27-B8A6-92DE11F3367E}"/>
                </a:ext>
              </a:extLst>
            </p:cNvPr>
            <p:cNvSpPr/>
            <p:nvPr/>
          </p:nvSpPr>
          <p:spPr>
            <a:xfrm>
              <a:off x="13982700" y="9001264"/>
              <a:ext cx="1962150" cy="276086"/>
            </a:xfrm>
            <a:prstGeom prst="rightArrow">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8" name="CuadroTexto 67">
              <a:extLst>
                <a:ext uri="{FF2B5EF4-FFF2-40B4-BE49-F238E27FC236}">
                  <a16:creationId xmlns:a16="http://schemas.microsoft.com/office/drawing/2014/main" id="{C2665163-35A0-4CF0-B94A-9A35A6E1F65A}"/>
                </a:ext>
              </a:extLst>
            </p:cNvPr>
            <p:cNvSpPr txBox="1"/>
            <p:nvPr/>
          </p:nvSpPr>
          <p:spPr>
            <a:xfrm>
              <a:off x="13982700" y="9239969"/>
              <a:ext cx="1962150" cy="307777"/>
            </a:xfrm>
            <a:prstGeom prst="rect">
              <a:avLst/>
            </a:prstGeom>
            <a:noFill/>
          </p:spPr>
          <p:txBody>
            <a:bodyPr wrap="square" rtlCol="0">
              <a:spAutoFit/>
            </a:bodyPr>
            <a:lstStyle/>
            <a:p>
              <a:pPr algn="ctr"/>
              <a:r>
                <a:rPr lang="es-CO" sz="1400" b="1" dirty="0">
                  <a:solidFill>
                    <a:schemeClr val="tx1">
                      <a:lumMod val="50000"/>
                      <a:lumOff val="50000"/>
                    </a:schemeClr>
                  </a:solidFill>
                </a:rPr>
                <a:t>PARADEROS MÚLTIPLES</a:t>
              </a:r>
            </a:p>
          </p:txBody>
        </p:sp>
      </p:grpSp>
      <p:grpSp>
        <p:nvGrpSpPr>
          <p:cNvPr id="70" name="Grupo 69">
            <a:extLst>
              <a:ext uri="{FF2B5EF4-FFF2-40B4-BE49-F238E27FC236}">
                <a16:creationId xmlns:a16="http://schemas.microsoft.com/office/drawing/2014/main" id="{12A89EA5-5D4C-4443-89E5-CBEABD5E3B6D}"/>
              </a:ext>
            </a:extLst>
          </p:cNvPr>
          <p:cNvGrpSpPr/>
          <p:nvPr/>
        </p:nvGrpSpPr>
        <p:grpSpPr>
          <a:xfrm>
            <a:off x="4521433" y="4217790"/>
            <a:ext cx="1962150" cy="546482"/>
            <a:chOff x="13982700" y="9001264"/>
            <a:chExt cx="1962150" cy="546482"/>
          </a:xfrm>
        </p:grpSpPr>
        <p:sp>
          <p:nvSpPr>
            <p:cNvPr id="71" name="Flecha: a la derecha 70">
              <a:extLst>
                <a:ext uri="{FF2B5EF4-FFF2-40B4-BE49-F238E27FC236}">
                  <a16:creationId xmlns:a16="http://schemas.microsoft.com/office/drawing/2014/main" id="{DFD8126A-3523-453C-9B4C-ADA365662976}"/>
                </a:ext>
              </a:extLst>
            </p:cNvPr>
            <p:cNvSpPr/>
            <p:nvPr/>
          </p:nvSpPr>
          <p:spPr>
            <a:xfrm>
              <a:off x="13982700" y="9001264"/>
              <a:ext cx="1962150" cy="276086"/>
            </a:xfrm>
            <a:prstGeom prst="rightArrow">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2" name="CuadroTexto 71">
              <a:extLst>
                <a:ext uri="{FF2B5EF4-FFF2-40B4-BE49-F238E27FC236}">
                  <a16:creationId xmlns:a16="http://schemas.microsoft.com/office/drawing/2014/main" id="{89A60291-A8DC-424D-9CDF-BEACC613B4C7}"/>
                </a:ext>
              </a:extLst>
            </p:cNvPr>
            <p:cNvSpPr txBox="1"/>
            <p:nvPr/>
          </p:nvSpPr>
          <p:spPr>
            <a:xfrm>
              <a:off x="13982700" y="9239969"/>
              <a:ext cx="1962150" cy="307777"/>
            </a:xfrm>
            <a:prstGeom prst="rect">
              <a:avLst/>
            </a:prstGeom>
            <a:noFill/>
          </p:spPr>
          <p:txBody>
            <a:bodyPr wrap="square" rtlCol="0">
              <a:spAutoFit/>
            </a:bodyPr>
            <a:lstStyle/>
            <a:p>
              <a:r>
                <a:rPr lang="es-CO" sz="1400" b="1" dirty="0">
                  <a:solidFill>
                    <a:schemeClr val="tx1">
                      <a:lumMod val="50000"/>
                      <a:lumOff val="50000"/>
                    </a:schemeClr>
                  </a:solidFill>
                </a:rPr>
                <a:t>PARADEROS SENCILLOS</a:t>
              </a:r>
            </a:p>
          </p:txBody>
        </p:sp>
      </p:grpSp>
      <p:sp>
        <p:nvSpPr>
          <p:cNvPr id="9" name="CuadroTexto 8">
            <a:extLst>
              <a:ext uri="{FF2B5EF4-FFF2-40B4-BE49-F238E27FC236}">
                <a16:creationId xmlns:a16="http://schemas.microsoft.com/office/drawing/2014/main" id="{42EE20F5-3822-4D90-861C-B9A984270C4D}"/>
              </a:ext>
            </a:extLst>
          </p:cNvPr>
          <p:cNvSpPr txBox="1"/>
          <p:nvPr/>
        </p:nvSpPr>
        <p:spPr>
          <a:xfrm>
            <a:off x="1522825" y="1840488"/>
            <a:ext cx="2188306" cy="923330"/>
          </a:xfrm>
          <a:prstGeom prst="rect">
            <a:avLst/>
          </a:prstGeom>
          <a:noFill/>
        </p:spPr>
        <p:txBody>
          <a:bodyPr wrap="square" rtlCol="0">
            <a:spAutoFit/>
          </a:bodyPr>
          <a:lstStyle/>
          <a:p>
            <a:pPr algn="ctr"/>
            <a:r>
              <a:rPr lang="es-MX" sz="5400" b="1" spc="50" dirty="0">
                <a:ln w="9525" cmpd="sng">
                  <a:noFill/>
                  <a:prstDash val="solid"/>
                </a:ln>
                <a:solidFill>
                  <a:srgbClr val="003366"/>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1</a:t>
            </a:r>
            <a:r>
              <a:rPr lang="es-CO" sz="5400" b="1" spc="50" dirty="0">
                <a:ln w="9525" cmpd="sng">
                  <a:noFill/>
                  <a:prstDash val="solid"/>
                </a:ln>
                <a:solidFill>
                  <a:srgbClr val="003366"/>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18</a:t>
            </a:r>
          </a:p>
        </p:txBody>
      </p:sp>
      <p:sp>
        <p:nvSpPr>
          <p:cNvPr id="128" name="CuadroTexto 127">
            <a:extLst>
              <a:ext uri="{FF2B5EF4-FFF2-40B4-BE49-F238E27FC236}">
                <a16:creationId xmlns:a16="http://schemas.microsoft.com/office/drawing/2014/main" id="{9FBB7865-D121-4753-99C4-1EB2F1ACEAD8}"/>
              </a:ext>
            </a:extLst>
          </p:cNvPr>
          <p:cNvSpPr txBox="1"/>
          <p:nvPr/>
        </p:nvSpPr>
        <p:spPr>
          <a:xfrm>
            <a:off x="1272927" y="3929223"/>
            <a:ext cx="2188306" cy="923330"/>
          </a:xfrm>
          <a:prstGeom prst="rect">
            <a:avLst/>
          </a:prstGeom>
          <a:noFill/>
        </p:spPr>
        <p:txBody>
          <a:bodyPr wrap="square" rtlCol="0">
            <a:spAutoFit/>
          </a:bodyPr>
          <a:lstStyle/>
          <a:p>
            <a:pPr algn="ctr"/>
            <a:r>
              <a:rPr lang="es-CO" sz="5400" b="1" spc="50" dirty="0">
                <a:ln w="9525" cmpd="sng">
                  <a:noFill/>
                  <a:prstDash val="solid"/>
                </a:ln>
                <a:solidFill>
                  <a:srgbClr val="003366"/>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444</a:t>
            </a:r>
          </a:p>
        </p:txBody>
      </p:sp>
      <p:sp>
        <p:nvSpPr>
          <p:cNvPr id="129" name="9 CuadroTexto">
            <a:extLst>
              <a:ext uri="{FF2B5EF4-FFF2-40B4-BE49-F238E27FC236}">
                <a16:creationId xmlns:a16="http://schemas.microsoft.com/office/drawing/2014/main" id="{A38C554A-B1BF-4DB4-BECB-FB5727A21187}"/>
              </a:ext>
            </a:extLst>
          </p:cNvPr>
          <p:cNvSpPr txBox="1"/>
          <p:nvPr/>
        </p:nvSpPr>
        <p:spPr>
          <a:xfrm>
            <a:off x="1272927" y="854646"/>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Infraestructura Zonal Ciudad Bolívar</a:t>
            </a:r>
          </a:p>
        </p:txBody>
      </p:sp>
      <p:pic>
        <p:nvPicPr>
          <p:cNvPr id="3" name="Imagen 2">
            <a:extLst>
              <a:ext uri="{FF2B5EF4-FFF2-40B4-BE49-F238E27FC236}">
                <a16:creationId xmlns:a16="http://schemas.microsoft.com/office/drawing/2014/main" id="{45739A68-4A15-405D-AEB8-BA6932D5BD24}"/>
              </a:ext>
            </a:extLst>
          </p:cNvPr>
          <p:cNvPicPr>
            <a:picLocks noChangeAspect="1"/>
          </p:cNvPicPr>
          <p:nvPr/>
        </p:nvPicPr>
        <p:blipFill>
          <a:blip r:embed="rId2"/>
          <a:stretch>
            <a:fillRect/>
          </a:stretch>
        </p:blipFill>
        <p:spPr>
          <a:xfrm>
            <a:off x="7861612" y="3708740"/>
            <a:ext cx="2677165" cy="2007874"/>
          </a:xfrm>
          <a:prstGeom prst="rect">
            <a:avLst/>
          </a:prstGeom>
        </p:spPr>
      </p:pic>
      <p:pic>
        <p:nvPicPr>
          <p:cNvPr id="6" name="Imagen 5">
            <a:extLst>
              <a:ext uri="{FF2B5EF4-FFF2-40B4-BE49-F238E27FC236}">
                <a16:creationId xmlns:a16="http://schemas.microsoft.com/office/drawing/2014/main" id="{0A86B567-D578-4072-9B95-ADBBE161A110}"/>
              </a:ext>
            </a:extLst>
          </p:cNvPr>
          <p:cNvPicPr>
            <a:picLocks noChangeAspect="1"/>
          </p:cNvPicPr>
          <p:nvPr/>
        </p:nvPicPr>
        <p:blipFill rotWithShape="1">
          <a:blip r:embed="rId3"/>
          <a:srcRect l="18041" t="37051" r="59641" b="31891"/>
          <a:stretch/>
        </p:blipFill>
        <p:spPr>
          <a:xfrm>
            <a:off x="7861612" y="1726427"/>
            <a:ext cx="2581982" cy="1768915"/>
          </a:xfrm>
          <a:prstGeom prst="rect">
            <a:avLst/>
          </a:prstGeom>
        </p:spPr>
      </p:pic>
    </p:spTree>
    <p:extLst>
      <p:ext uri="{BB962C8B-B14F-4D97-AF65-F5344CB8AC3E}">
        <p14:creationId xmlns:p14="http://schemas.microsoft.com/office/powerpoint/2010/main" val="1571203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157">
            <a:extLst>
              <a:ext uri="{FF2B5EF4-FFF2-40B4-BE49-F238E27FC236}">
                <a16:creationId xmlns:a16="http://schemas.microsoft.com/office/drawing/2014/main" id="{863EC1F6-BC15-457D-9E65-B4851C4E4E03}"/>
              </a:ext>
            </a:extLst>
          </p:cNvPr>
          <p:cNvSpPr/>
          <p:nvPr/>
        </p:nvSpPr>
        <p:spPr>
          <a:xfrm>
            <a:off x="0" y="774956"/>
            <a:ext cx="12192000" cy="6083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9 CuadroTexto">
            <a:extLst>
              <a:ext uri="{FF2B5EF4-FFF2-40B4-BE49-F238E27FC236}">
                <a16:creationId xmlns:a16="http://schemas.microsoft.com/office/drawing/2014/main" id="{1D7D726B-1108-4B22-A010-BA6D8AB4215B}"/>
              </a:ext>
            </a:extLst>
          </p:cNvPr>
          <p:cNvSpPr txBox="1"/>
          <p:nvPr/>
        </p:nvSpPr>
        <p:spPr>
          <a:xfrm>
            <a:off x="1405198" y="1237949"/>
            <a:ext cx="9646145" cy="495627"/>
          </a:xfrm>
          <a:prstGeom prst="rect">
            <a:avLst/>
          </a:prstGeom>
          <a:noFill/>
        </p:spPr>
        <p:txBody>
          <a:bodyPr wrap="square" lIns="64116" tIns="32057" rIns="64116" bIns="32057" rtlCol="0">
            <a:spAutoFit/>
          </a:bodyPr>
          <a:lstStyle/>
          <a:p>
            <a:pPr algn="ct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Oferta de transporte en Ciudad Bolívar</a:t>
            </a:r>
          </a:p>
        </p:txBody>
      </p:sp>
      <p:grpSp>
        <p:nvGrpSpPr>
          <p:cNvPr id="2" name="Grupo 1">
            <a:extLst>
              <a:ext uri="{FF2B5EF4-FFF2-40B4-BE49-F238E27FC236}">
                <a16:creationId xmlns:a16="http://schemas.microsoft.com/office/drawing/2014/main" id="{9B0B222E-9616-4DF8-9A7E-BBFC79C0EB82}"/>
              </a:ext>
            </a:extLst>
          </p:cNvPr>
          <p:cNvGrpSpPr/>
          <p:nvPr/>
        </p:nvGrpSpPr>
        <p:grpSpPr>
          <a:xfrm>
            <a:off x="1446470" y="2196569"/>
            <a:ext cx="2867779" cy="2703441"/>
            <a:chOff x="998980" y="2059345"/>
            <a:chExt cx="4937796" cy="3480663"/>
          </a:xfrm>
        </p:grpSpPr>
        <p:sp>
          <p:nvSpPr>
            <p:cNvPr id="130" name="Rectángulo 129">
              <a:extLst>
                <a:ext uri="{FF2B5EF4-FFF2-40B4-BE49-F238E27FC236}">
                  <a16:creationId xmlns:a16="http://schemas.microsoft.com/office/drawing/2014/main" id="{A563F01B-16C5-4914-9400-CD864F0A1236}"/>
                </a:ext>
              </a:extLst>
            </p:cNvPr>
            <p:cNvSpPr/>
            <p:nvPr/>
          </p:nvSpPr>
          <p:spPr>
            <a:xfrm>
              <a:off x="1231153" y="2411370"/>
              <a:ext cx="1701898" cy="400110"/>
            </a:xfrm>
            <a:prstGeom prst="rect">
              <a:avLst/>
            </a:prstGeom>
          </p:spPr>
          <p:txBody>
            <a:bodyPr wrap="square">
              <a:spAutoFit/>
            </a:bodyPr>
            <a:lstStyle/>
            <a:p>
              <a:pPr algn="ctr" defTabSz="1288572">
                <a:defRPr/>
              </a:pPr>
              <a:endPar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3037253" y="2107285"/>
              <a:ext cx="861250" cy="4937796"/>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1109781" y="5100658"/>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COBERTURA TRONCAL</a:t>
              </a:r>
            </a:p>
          </p:txBody>
        </p:sp>
        <p:sp>
          <p:nvSpPr>
            <p:cNvPr id="138" name="Rectángulo 137">
              <a:extLst>
                <a:ext uri="{FF2B5EF4-FFF2-40B4-BE49-F238E27FC236}">
                  <a16:creationId xmlns:a16="http://schemas.microsoft.com/office/drawing/2014/main" id="{7E8725D2-8755-4E4E-BCCA-0EF01EB21956}"/>
                </a:ext>
              </a:extLst>
            </p:cNvPr>
            <p:cNvSpPr/>
            <p:nvPr/>
          </p:nvSpPr>
          <p:spPr>
            <a:xfrm>
              <a:off x="2147597" y="2059345"/>
              <a:ext cx="2539476"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 ALIMENTADORAS</a:t>
              </a:r>
            </a:p>
          </p:txBody>
        </p:sp>
        <p:sp>
          <p:nvSpPr>
            <p:cNvPr id="154" name="Elipse 153">
              <a:extLst>
                <a:ext uri="{FF2B5EF4-FFF2-40B4-BE49-F238E27FC236}">
                  <a16:creationId xmlns:a16="http://schemas.microsoft.com/office/drawing/2014/main" id="{DDFD743A-AA3D-4C67-88B3-AB952248EBFB}"/>
                </a:ext>
              </a:extLst>
            </p:cNvPr>
            <p:cNvSpPr/>
            <p:nvPr/>
          </p:nvSpPr>
          <p:spPr>
            <a:xfrm>
              <a:off x="2409503" y="3065959"/>
              <a:ext cx="2277569" cy="1371058"/>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13</a:t>
              </a:r>
            </a:p>
          </p:txBody>
        </p:sp>
      </p:grpSp>
      <p:grpSp>
        <p:nvGrpSpPr>
          <p:cNvPr id="3" name="Grupo 2">
            <a:extLst>
              <a:ext uri="{FF2B5EF4-FFF2-40B4-BE49-F238E27FC236}">
                <a16:creationId xmlns:a16="http://schemas.microsoft.com/office/drawing/2014/main" id="{72845E23-3991-431C-ADE5-6DFDA8560BD3}"/>
              </a:ext>
            </a:extLst>
          </p:cNvPr>
          <p:cNvGrpSpPr/>
          <p:nvPr/>
        </p:nvGrpSpPr>
        <p:grpSpPr>
          <a:xfrm>
            <a:off x="4876400" y="2428243"/>
            <a:ext cx="4536135" cy="3191808"/>
            <a:chOff x="5562545" y="2371967"/>
            <a:chExt cx="4536135" cy="3191808"/>
          </a:xfrm>
        </p:grpSpPr>
        <p:sp>
          <p:nvSpPr>
            <p:cNvPr id="142" name="Rectángulo 141">
              <a:extLst>
                <a:ext uri="{FF2B5EF4-FFF2-40B4-BE49-F238E27FC236}">
                  <a16:creationId xmlns:a16="http://schemas.microsoft.com/office/drawing/2014/main" id="{2ADB6DA6-C06F-476F-8356-26798B1C501B}"/>
                </a:ext>
              </a:extLst>
            </p:cNvPr>
            <p:cNvSpPr/>
            <p:nvPr/>
          </p:nvSpPr>
          <p:spPr>
            <a:xfrm>
              <a:off x="7069956" y="2371967"/>
              <a:ext cx="1382110"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ZONALES</a:t>
              </a:r>
            </a:p>
          </p:txBody>
        </p:sp>
        <p:sp>
          <p:nvSpPr>
            <p:cNvPr id="143" name="Abrir llave 142">
              <a:extLst>
                <a:ext uri="{FF2B5EF4-FFF2-40B4-BE49-F238E27FC236}">
                  <a16:creationId xmlns:a16="http://schemas.microsoft.com/office/drawing/2014/main" id="{C6CFE04F-2D46-452E-A186-D48F1D6D3E99}"/>
                </a:ext>
              </a:extLst>
            </p:cNvPr>
            <p:cNvSpPr/>
            <p:nvPr/>
          </p:nvSpPr>
          <p:spPr>
            <a:xfrm rot="16200000">
              <a:off x="7375287" y="3720234"/>
              <a:ext cx="861250" cy="1622157"/>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p>
          </p:txBody>
        </p:sp>
        <p:sp>
          <p:nvSpPr>
            <p:cNvPr id="144" name="CuadroTexto 143">
              <a:extLst>
                <a:ext uri="{FF2B5EF4-FFF2-40B4-BE49-F238E27FC236}">
                  <a16:creationId xmlns:a16="http://schemas.microsoft.com/office/drawing/2014/main" id="{9D8B2FD3-F139-48D8-990C-FBC3A05ACCFD}"/>
                </a:ext>
              </a:extLst>
            </p:cNvPr>
            <p:cNvSpPr txBox="1"/>
            <p:nvPr/>
          </p:nvSpPr>
          <p:spPr>
            <a:xfrm>
              <a:off x="5562545" y="5124425"/>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COBERTURA ZONAL</a:t>
              </a:r>
            </a:p>
          </p:txBody>
        </p:sp>
        <p:sp>
          <p:nvSpPr>
            <p:cNvPr id="155" name="Elipse 154">
              <a:extLst>
                <a:ext uri="{FF2B5EF4-FFF2-40B4-BE49-F238E27FC236}">
                  <a16:creationId xmlns:a16="http://schemas.microsoft.com/office/drawing/2014/main" id="{DB6DDAA0-BC3E-4840-8EF4-6866323032BF}"/>
                </a:ext>
              </a:extLst>
            </p:cNvPr>
            <p:cNvSpPr/>
            <p:nvPr/>
          </p:nvSpPr>
          <p:spPr>
            <a:xfrm>
              <a:off x="7146328" y="3165726"/>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9</a:t>
              </a: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0</a:t>
              </a:r>
            </a:p>
          </p:txBody>
        </p:sp>
      </p:grpSp>
      <p:grpSp>
        <p:nvGrpSpPr>
          <p:cNvPr id="5" name="Grupo 4">
            <a:extLst>
              <a:ext uri="{FF2B5EF4-FFF2-40B4-BE49-F238E27FC236}">
                <a16:creationId xmlns:a16="http://schemas.microsoft.com/office/drawing/2014/main" id="{6B48BEB4-71F2-461A-851A-B03F5C44407F}"/>
              </a:ext>
            </a:extLst>
          </p:cNvPr>
          <p:cNvGrpSpPr/>
          <p:nvPr/>
        </p:nvGrpSpPr>
        <p:grpSpPr>
          <a:xfrm>
            <a:off x="8168615" y="2395958"/>
            <a:ext cx="4536135" cy="3224093"/>
            <a:chOff x="8168615" y="2395958"/>
            <a:chExt cx="4536135" cy="3224093"/>
          </a:xfrm>
        </p:grpSpPr>
        <p:sp>
          <p:nvSpPr>
            <p:cNvPr id="156" name="Elipse 155">
              <a:extLst>
                <a:ext uri="{FF2B5EF4-FFF2-40B4-BE49-F238E27FC236}">
                  <a16:creationId xmlns:a16="http://schemas.microsoft.com/office/drawing/2014/main" id="{DF2EF8CA-EBB0-48B0-B46C-3D17D0173E55}"/>
                </a:ext>
              </a:extLst>
            </p:cNvPr>
            <p:cNvSpPr/>
            <p:nvPr/>
          </p:nvSpPr>
          <p:spPr>
            <a:xfrm>
              <a:off x="9925285" y="3264865"/>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a:t>
              </a: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a:t>
              </a:r>
            </a:p>
          </p:txBody>
        </p:sp>
        <p:sp>
          <p:nvSpPr>
            <p:cNvPr id="126" name="Abrir llave 125">
              <a:extLst>
                <a:ext uri="{FF2B5EF4-FFF2-40B4-BE49-F238E27FC236}">
                  <a16:creationId xmlns:a16="http://schemas.microsoft.com/office/drawing/2014/main" id="{713CC81D-FD06-4527-A4C8-9553672DAE2D}"/>
                </a:ext>
              </a:extLst>
            </p:cNvPr>
            <p:cNvSpPr/>
            <p:nvPr/>
          </p:nvSpPr>
          <p:spPr>
            <a:xfrm rot="16200000">
              <a:off x="10128535" y="3857962"/>
              <a:ext cx="861250" cy="1622157"/>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p>
          </p:txBody>
        </p:sp>
        <p:sp>
          <p:nvSpPr>
            <p:cNvPr id="127" name="Rectángulo 126">
              <a:extLst>
                <a:ext uri="{FF2B5EF4-FFF2-40B4-BE49-F238E27FC236}">
                  <a16:creationId xmlns:a16="http://schemas.microsoft.com/office/drawing/2014/main" id="{1690ABBA-A131-46DD-B345-8AB87E86C8A4}"/>
                </a:ext>
              </a:extLst>
            </p:cNvPr>
            <p:cNvSpPr/>
            <p:nvPr/>
          </p:nvSpPr>
          <p:spPr>
            <a:xfrm>
              <a:off x="9372619" y="2395958"/>
              <a:ext cx="2355132"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PROVISIONALES</a:t>
              </a:r>
            </a:p>
          </p:txBody>
        </p:sp>
        <p:sp>
          <p:nvSpPr>
            <p:cNvPr id="128" name="CuadroTexto 127">
              <a:extLst>
                <a:ext uri="{FF2B5EF4-FFF2-40B4-BE49-F238E27FC236}">
                  <a16:creationId xmlns:a16="http://schemas.microsoft.com/office/drawing/2014/main" id="{AB0EC9BC-BEDA-4734-B6FE-E0818437A805}"/>
                </a:ext>
              </a:extLst>
            </p:cNvPr>
            <p:cNvSpPr txBox="1"/>
            <p:nvPr/>
          </p:nvSpPr>
          <p:spPr>
            <a:xfrm>
              <a:off x="8168615" y="5180701"/>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SITP PROVISIONAL</a:t>
              </a:r>
            </a:p>
          </p:txBody>
        </p:sp>
      </p:grpSp>
    </p:spTree>
    <p:extLst>
      <p:ext uri="{BB962C8B-B14F-4D97-AF65-F5344CB8AC3E}">
        <p14:creationId xmlns:p14="http://schemas.microsoft.com/office/powerpoint/2010/main" val="199172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sp>
        <p:nvSpPr>
          <p:cNvPr id="59" name="9 CuadroTexto">
            <a:extLst>
              <a:ext uri="{FF2B5EF4-FFF2-40B4-BE49-F238E27FC236}">
                <a16:creationId xmlns:a16="http://schemas.microsoft.com/office/drawing/2014/main" id="{1B28E3A5-1083-4684-8D8A-E90BB667448A}"/>
              </a:ext>
            </a:extLst>
          </p:cNvPr>
          <p:cNvSpPr txBox="1"/>
          <p:nvPr/>
        </p:nvSpPr>
        <p:spPr>
          <a:xfrm>
            <a:off x="996287" y="840294"/>
            <a:ext cx="10055056"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Rutas Alimentadoras</a:t>
            </a:r>
          </a:p>
        </p:txBody>
      </p:sp>
      <p:pic>
        <p:nvPicPr>
          <p:cNvPr id="2" name="Imagen 1">
            <a:extLst>
              <a:ext uri="{FF2B5EF4-FFF2-40B4-BE49-F238E27FC236}">
                <a16:creationId xmlns:a16="http://schemas.microsoft.com/office/drawing/2014/main" id="{92203EE1-4036-4A06-8BE4-7BEC421AAE59}"/>
              </a:ext>
            </a:extLst>
          </p:cNvPr>
          <p:cNvPicPr>
            <a:picLocks noChangeAspect="1"/>
          </p:cNvPicPr>
          <p:nvPr/>
        </p:nvPicPr>
        <p:blipFill>
          <a:blip r:embed="rId3"/>
          <a:stretch>
            <a:fillRect/>
          </a:stretch>
        </p:blipFill>
        <p:spPr>
          <a:xfrm>
            <a:off x="999971" y="1626004"/>
            <a:ext cx="10156352" cy="4754037"/>
          </a:xfrm>
          <a:prstGeom prst="rect">
            <a:avLst/>
          </a:prstGeom>
        </p:spPr>
      </p:pic>
    </p:spTree>
    <p:extLst>
      <p:ext uri="{BB962C8B-B14F-4D97-AF65-F5344CB8AC3E}">
        <p14:creationId xmlns:p14="http://schemas.microsoft.com/office/powerpoint/2010/main" val="159398494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grpSp>
        <p:nvGrpSpPr>
          <p:cNvPr id="61" name="Grupo 60">
            <a:extLst>
              <a:ext uri="{FF2B5EF4-FFF2-40B4-BE49-F238E27FC236}">
                <a16:creationId xmlns:a16="http://schemas.microsoft.com/office/drawing/2014/main" id="{68FAABD4-6889-45F5-AEAA-17077EE4A536}"/>
              </a:ext>
            </a:extLst>
          </p:cNvPr>
          <p:cNvGrpSpPr/>
          <p:nvPr/>
        </p:nvGrpSpPr>
        <p:grpSpPr>
          <a:xfrm>
            <a:off x="10938138" y="6409438"/>
            <a:ext cx="1549802" cy="431626"/>
            <a:chOff x="14600373" y="9223225"/>
            <a:chExt cx="1962150" cy="431626"/>
          </a:xfrm>
        </p:grpSpPr>
        <p:sp>
          <p:nvSpPr>
            <p:cNvPr id="62" name="Flecha: a la derecha 61">
              <a:extLst>
                <a:ext uri="{FF2B5EF4-FFF2-40B4-BE49-F238E27FC236}">
                  <a16:creationId xmlns:a16="http://schemas.microsoft.com/office/drawing/2014/main" id="{723E1AEB-1829-43CD-AE87-BD6D5DFB3BB6}"/>
                </a:ext>
              </a:extLst>
            </p:cNvPr>
            <p:cNvSpPr/>
            <p:nvPr/>
          </p:nvSpPr>
          <p:spPr>
            <a:xfrm>
              <a:off x="15178698" y="9223225"/>
              <a:ext cx="737401" cy="167015"/>
            </a:xfrm>
            <a:prstGeom prst="rightArrow">
              <a:avLst/>
            </a:prstGeom>
            <a:solidFill>
              <a:srgbClr val="25427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3" name="CuadroTexto 62">
              <a:extLst>
                <a:ext uri="{FF2B5EF4-FFF2-40B4-BE49-F238E27FC236}">
                  <a16:creationId xmlns:a16="http://schemas.microsoft.com/office/drawing/2014/main" id="{165E53F3-8AA3-4036-836E-A04DBEDE3D7A}"/>
                </a:ext>
              </a:extLst>
            </p:cNvPr>
            <p:cNvSpPr txBox="1"/>
            <p:nvPr/>
          </p:nvSpPr>
          <p:spPr>
            <a:xfrm>
              <a:off x="14600373" y="9347074"/>
              <a:ext cx="1962150" cy="307777"/>
            </a:xfrm>
            <a:prstGeom prst="rect">
              <a:avLst/>
            </a:prstGeom>
            <a:noFill/>
          </p:spPr>
          <p:txBody>
            <a:bodyPr wrap="square" rtlCol="0">
              <a:spAutoFit/>
            </a:bodyPr>
            <a:lstStyle/>
            <a:p>
              <a:pPr algn="ctr"/>
              <a:r>
                <a:rPr lang="es-CO" sz="1400" b="1" dirty="0"/>
                <a:t>Continúa</a:t>
              </a:r>
            </a:p>
          </p:txBody>
        </p:sp>
      </p:grpSp>
      <p:sp>
        <p:nvSpPr>
          <p:cNvPr id="64" name="9 CuadroTexto">
            <a:extLst>
              <a:ext uri="{FF2B5EF4-FFF2-40B4-BE49-F238E27FC236}">
                <a16:creationId xmlns:a16="http://schemas.microsoft.com/office/drawing/2014/main" id="{82BABBD6-23D2-49C6-8C78-DB9CFC523FFB}"/>
              </a:ext>
            </a:extLst>
          </p:cNvPr>
          <p:cNvSpPr txBox="1"/>
          <p:nvPr/>
        </p:nvSpPr>
        <p:spPr>
          <a:xfrm>
            <a:off x="903685" y="701411"/>
            <a:ext cx="10384630"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sp>
        <p:nvSpPr>
          <p:cNvPr id="66" name="Rectángulo 65">
            <a:extLst>
              <a:ext uri="{FF2B5EF4-FFF2-40B4-BE49-F238E27FC236}">
                <a16:creationId xmlns:a16="http://schemas.microsoft.com/office/drawing/2014/main" id="{3753EB14-C01F-41CC-8BAD-99AEB2890987}"/>
              </a:ext>
            </a:extLst>
          </p:cNvPr>
          <p:cNvSpPr/>
          <p:nvPr/>
        </p:nvSpPr>
        <p:spPr>
          <a:xfrm>
            <a:off x="391635" y="876302"/>
            <a:ext cx="2320983"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8079337" y="1132497"/>
            <a:ext cx="2344223"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8092460" y="6231587"/>
            <a:ext cx="2845678"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pic>
        <p:nvPicPr>
          <p:cNvPr id="3" name="Imagen 2">
            <a:extLst>
              <a:ext uri="{FF2B5EF4-FFF2-40B4-BE49-F238E27FC236}">
                <a16:creationId xmlns:a16="http://schemas.microsoft.com/office/drawing/2014/main" id="{524EDE3B-1749-4E70-B2A0-CB35B1FABF25}"/>
              </a:ext>
            </a:extLst>
          </p:cNvPr>
          <p:cNvPicPr>
            <a:picLocks noChangeAspect="1"/>
          </p:cNvPicPr>
          <p:nvPr/>
        </p:nvPicPr>
        <p:blipFill>
          <a:blip r:embed="rId2"/>
          <a:stretch>
            <a:fillRect/>
          </a:stretch>
        </p:blipFill>
        <p:spPr>
          <a:xfrm>
            <a:off x="7344645" y="1531500"/>
            <a:ext cx="3319339" cy="4749481"/>
          </a:xfrm>
          <a:prstGeom prst="rect">
            <a:avLst/>
          </a:prstGeom>
        </p:spPr>
      </p:pic>
      <p:pic>
        <p:nvPicPr>
          <p:cNvPr id="7" name="Imagen 6">
            <a:extLst>
              <a:ext uri="{FF2B5EF4-FFF2-40B4-BE49-F238E27FC236}">
                <a16:creationId xmlns:a16="http://schemas.microsoft.com/office/drawing/2014/main" id="{33EE5EA0-E8E9-4467-BBEF-1E2EFFF05EB8}"/>
              </a:ext>
            </a:extLst>
          </p:cNvPr>
          <p:cNvPicPr>
            <a:picLocks noChangeAspect="1"/>
          </p:cNvPicPr>
          <p:nvPr/>
        </p:nvPicPr>
        <p:blipFill rotWithShape="1">
          <a:blip r:embed="rId3"/>
          <a:srcRect l="1900" t="27889" r="65545" b="12596"/>
          <a:stretch/>
        </p:blipFill>
        <p:spPr>
          <a:xfrm>
            <a:off x="692324" y="1236029"/>
            <a:ext cx="6037300" cy="5340424"/>
          </a:xfrm>
          <a:prstGeom prst="rect">
            <a:avLst/>
          </a:prstGeom>
        </p:spPr>
      </p:pic>
      <p:pic>
        <p:nvPicPr>
          <p:cNvPr id="8" name="Imagen 7">
            <a:extLst>
              <a:ext uri="{FF2B5EF4-FFF2-40B4-BE49-F238E27FC236}">
                <a16:creationId xmlns:a16="http://schemas.microsoft.com/office/drawing/2014/main" id="{2816A723-BFAD-4306-9CD2-1470BF98BD43}"/>
              </a:ext>
            </a:extLst>
          </p:cNvPr>
          <p:cNvPicPr>
            <a:picLocks noChangeAspect="1"/>
          </p:cNvPicPr>
          <p:nvPr/>
        </p:nvPicPr>
        <p:blipFill>
          <a:blip r:embed="rId4"/>
          <a:stretch>
            <a:fillRect/>
          </a:stretch>
        </p:blipFill>
        <p:spPr>
          <a:xfrm>
            <a:off x="10751039" y="2997875"/>
            <a:ext cx="1347333" cy="1304657"/>
          </a:xfrm>
          <a:prstGeom prst="rect">
            <a:avLst/>
          </a:prstGeom>
        </p:spPr>
      </p:pic>
    </p:spTree>
    <p:extLst>
      <p:ext uri="{BB962C8B-B14F-4D97-AF65-F5344CB8AC3E}">
        <p14:creationId xmlns:p14="http://schemas.microsoft.com/office/powerpoint/2010/main" val="257328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grpSp>
        <p:nvGrpSpPr>
          <p:cNvPr id="61" name="Grupo 60">
            <a:extLst>
              <a:ext uri="{FF2B5EF4-FFF2-40B4-BE49-F238E27FC236}">
                <a16:creationId xmlns:a16="http://schemas.microsoft.com/office/drawing/2014/main" id="{68FAABD4-6889-45F5-AEAA-17077EE4A536}"/>
              </a:ext>
            </a:extLst>
          </p:cNvPr>
          <p:cNvGrpSpPr/>
          <p:nvPr/>
        </p:nvGrpSpPr>
        <p:grpSpPr>
          <a:xfrm>
            <a:off x="10938138" y="6409438"/>
            <a:ext cx="1549802" cy="431626"/>
            <a:chOff x="14600373" y="9223225"/>
            <a:chExt cx="1962150" cy="431626"/>
          </a:xfrm>
        </p:grpSpPr>
        <p:sp>
          <p:nvSpPr>
            <p:cNvPr id="62" name="Flecha: a la derecha 61">
              <a:extLst>
                <a:ext uri="{FF2B5EF4-FFF2-40B4-BE49-F238E27FC236}">
                  <a16:creationId xmlns:a16="http://schemas.microsoft.com/office/drawing/2014/main" id="{723E1AEB-1829-43CD-AE87-BD6D5DFB3BB6}"/>
                </a:ext>
              </a:extLst>
            </p:cNvPr>
            <p:cNvSpPr/>
            <p:nvPr/>
          </p:nvSpPr>
          <p:spPr>
            <a:xfrm>
              <a:off x="15178698" y="9223225"/>
              <a:ext cx="737401" cy="167015"/>
            </a:xfrm>
            <a:prstGeom prst="rightArrow">
              <a:avLst/>
            </a:prstGeom>
            <a:solidFill>
              <a:srgbClr val="25427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3" name="CuadroTexto 62">
              <a:extLst>
                <a:ext uri="{FF2B5EF4-FFF2-40B4-BE49-F238E27FC236}">
                  <a16:creationId xmlns:a16="http://schemas.microsoft.com/office/drawing/2014/main" id="{165E53F3-8AA3-4036-836E-A04DBEDE3D7A}"/>
                </a:ext>
              </a:extLst>
            </p:cNvPr>
            <p:cNvSpPr txBox="1"/>
            <p:nvPr/>
          </p:nvSpPr>
          <p:spPr>
            <a:xfrm>
              <a:off x="14600373" y="9347074"/>
              <a:ext cx="1962150" cy="307777"/>
            </a:xfrm>
            <a:prstGeom prst="rect">
              <a:avLst/>
            </a:prstGeom>
            <a:noFill/>
          </p:spPr>
          <p:txBody>
            <a:bodyPr wrap="square" rtlCol="0">
              <a:spAutoFit/>
            </a:bodyPr>
            <a:lstStyle/>
            <a:p>
              <a:pPr algn="ctr"/>
              <a:r>
                <a:rPr lang="es-CO" sz="1400" b="1" dirty="0"/>
                <a:t>Continúa</a:t>
              </a:r>
            </a:p>
          </p:txBody>
        </p:sp>
      </p:grpSp>
      <p:sp>
        <p:nvSpPr>
          <p:cNvPr id="64" name="9 CuadroTexto">
            <a:extLst>
              <a:ext uri="{FF2B5EF4-FFF2-40B4-BE49-F238E27FC236}">
                <a16:creationId xmlns:a16="http://schemas.microsoft.com/office/drawing/2014/main" id="{82BABBD6-23D2-49C6-8C78-DB9CFC523FFB}"/>
              </a:ext>
            </a:extLst>
          </p:cNvPr>
          <p:cNvSpPr txBox="1"/>
          <p:nvPr/>
        </p:nvSpPr>
        <p:spPr>
          <a:xfrm>
            <a:off x="689432" y="689728"/>
            <a:ext cx="11304636"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sp>
        <p:nvSpPr>
          <p:cNvPr id="66" name="Rectángulo 65">
            <a:extLst>
              <a:ext uri="{FF2B5EF4-FFF2-40B4-BE49-F238E27FC236}">
                <a16:creationId xmlns:a16="http://schemas.microsoft.com/office/drawing/2014/main" id="{3753EB14-C01F-41CC-8BAD-99AEB2890987}"/>
              </a:ext>
            </a:extLst>
          </p:cNvPr>
          <p:cNvSpPr/>
          <p:nvPr/>
        </p:nvSpPr>
        <p:spPr>
          <a:xfrm>
            <a:off x="1508176" y="971483"/>
            <a:ext cx="1965187"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8205665" y="1259387"/>
            <a:ext cx="250300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8205665" y="6473659"/>
            <a:ext cx="2845678"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pic>
        <p:nvPicPr>
          <p:cNvPr id="3" name="Imagen 2">
            <a:extLst>
              <a:ext uri="{FF2B5EF4-FFF2-40B4-BE49-F238E27FC236}">
                <a16:creationId xmlns:a16="http://schemas.microsoft.com/office/drawing/2014/main" id="{524EDE3B-1749-4E70-B2A0-CB35B1FABF25}"/>
              </a:ext>
            </a:extLst>
          </p:cNvPr>
          <p:cNvPicPr>
            <a:picLocks noChangeAspect="1"/>
          </p:cNvPicPr>
          <p:nvPr/>
        </p:nvPicPr>
        <p:blipFill>
          <a:blip r:embed="rId2"/>
          <a:stretch>
            <a:fillRect/>
          </a:stretch>
        </p:blipFill>
        <p:spPr>
          <a:xfrm>
            <a:off x="7427123" y="1591300"/>
            <a:ext cx="3319339" cy="4749481"/>
          </a:xfrm>
          <a:prstGeom prst="rect">
            <a:avLst/>
          </a:prstGeom>
        </p:spPr>
      </p:pic>
      <p:pic>
        <p:nvPicPr>
          <p:cNvPr id="2" name="Imagen 1">
            <a:extLst>
              <a:ext uri="{FF2B5EF4-FFF2-40B4-BE49-F238E27FC236}">
                <a16:creationId xmlns:a16="http://schemas.microsoft.com/office/drawing/2014/main" id="{ACE17429-6BCB-400C-810B-461BCC130683}"/>
              </a:ext>
            </a:extLst>
          </p:cNvPr>
          <p:cNvPicPr>
            <a:picLocks noChangeAspect="1"/>
          </p:cNvPicPr>
          <p:nvPr/>
        </p:nvPicPr>
        <p:blipFill>
          <a:blip r:embed="rId3"/>
          <a:stretch>
            <a:fillRect/>
          </a:stretch>
        </p:blipFill>
        <p:spPr>
          <a:xfrm>
            <a:off x="1508176" y="1297152"/>
            <a:ext cx="5236199" cy="5390023"/>
          </a:xfrm>
          <a:prstGeom prst="rect">
            <a:avLst/>
          </a:prstGeom>
        </p:spPr>
      </p:pic>
      <p:pic>
        <p:nvPicPr>
          <p:cNvPr id="71" name="Imagen 70">
            <a:extLst>
              <a:ext uri="{FF2B5EF4-FFF2-40B4-BE49-F238E27FC236}">
                <a16:creationId xmlns:a16="http://schemas.microsoft.com/office/drawing/2014/main" id="{5989151E-86ED-48AC-9E89-C39D8D6E6CB1}"/>
              </a:ext>
            </a:extLst>
          </p:cNvPr>
          <p:cNvPicPr>
            <a:picLocks noChangeAspect="1"/>
          </p:cNvPicPr>
          <p:nvPr/>
        </p:nvPicPr>
        <p:blipFill>
          <a:blip r:embed="rId4"/>
          <a:stretch>
            <a:fillRect/>
          </a:stretch>
        </p:blipFill>
        <p:spPr>
          <a:xfrm>
            <a:off x="10769936" y="3112113"/>
            <a:ext cx="1347333" cy="1304657"/>
          </a:xfrm>
          <a:prstGeom prst="rect">
            <a:avLst/>
          </a:prstGeom>
        </p:spPr>
      </p:pic>
    </p:spTree>
    <p:extLst>
      <p:ext uri="{BB962C8B-B14F-4D97-AF65-F5344CB8AC3E}">
        <p14:creationId xmlns:p14="http://schemas.microsoft.com/office/powerpoint/2010/main" val="32264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Ciudad Bolívar</a:t>
            </a:r>
          </a:p>
        </p:txBody>
      </p:sp>
      <p:grpSp>
        <p:nvGrpSpPr>
          <p:cNvPr id="61" name="Grupo 60">
            <a:extLst>
              <a:ext uri="{FF2B5EF4-FFF2-40B4-BE49-F238E27FC236}">
                <a16:creationId xmlns:a16="http://schemas.microsoft.com/office/drawing/2014/main" id="{68FAABD4-6889-45F5-AEAA-17077EE4A536}"/>
              </a:ext>
            </a:extLst>
          </p:cNvPr>
          <p:cNvGrpSpPr/>
          <p:nvPr/>
        </p:nvGrpSpPr>
        <p:grpSpPr>
          <a:xfrm>
            <a:off x="10938138" y="6409438"/>
            <a:ext cx="1549802" cy="431626"/>
            <a:chOff x="14600373" y="9223225"/>
            <a:chExt cx="1962150" cy="431626"/>
          </a:xfrm>
        </p:grpSpPr>
        <p:sp>
          <p:nvSpPr>
            <p:cNvPr id="62" name="Flecha: a la derecha 61">
              <a:extLst>
                <a:ext uri="{FF2B5EF4-FFF2-40B4-BE49-F238E27FC236}">
                  <a16:creationId xmlns:a16="http://schemas.microsoft.com/office/drawing/2014/main" id="{723E1AEB-1829-43CD-AE87-BD6D5DFB3BB6}"/>
                </a:ext>
              </a:extLst>
            </p:cNvPr>
            <p:cNvSpPr/>
            <p:nvPr/>
          </p:nvSpPr>
          <p:spPr>
            <a:xfrm>
              <a:off x="15178698" y="9223225"/>
              <a:ext cx="737401" cy="167015"/>
            </a:xfrm>
            <a:prstGeom prst="rightArrow">
              <a:avLst/>
            </a:prstGeom>
            <a:solidFill>
              <a:srgbClr val="25427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3" name="CuadroTexto 62">
              <a:extLst>
                <a:ext uri="{FF2B5EF4-FFF2-40B4-BE49-F238E27FC236}">
                  <a16:creationId xmlns:a16="http://schemas.microsoft.com/office/drawing/2014/main" id="{165E53F3-8AA3-4036-836E-A04DBEDE3D7A}"/>
                </a:ext>
              </a:extLst>
            </p:cNvPr>
            <p:cNvSpPr txBox="1"/>
            <p:nvPr/>
          </p:nvSpPr>
          <p:spPr>
            <a:xfrm>
              <a:off x="14600373" y="9347074"/>
              <a:ext cx="1962150" cy="307777"/>
            </a:xfrm>
            <a:prstGeom prst="rect">
              <a:avLst/>
            </a:prstGeom>
            <a:noFill/>
          </p:spPr>
          <p:txBody>
            <a:bodyPr wrap="square" rtlCol="0">
              <a:spAutoFit/>
            </a:bodyPr>
            <a:lstStyle/>
            <a:p>
              <a:pPr algn="ctr"/>
              <a:r>
                <a:rPr lang="es-CO" sz="1400" b="1" dirty="0"/>
                <a:t>Continúa</a:t>
              </a:r>
            </a:p>
          </p:txBody>
        </p:sp>
      </p:grpSp>
      <p:sp>
        <p:nvSpPr>
          <p:cNvPr id="64" name="9 CuadroTexto">
            <a:extLst>
              <a:ext uri="{FF2B5EF4-FFF2-40B4-BE49-F238E27FC236}">
                <a16:creationId xmlns:a16="http://schemas.microsoft.com/office/drawing/2014/main" id="{82BABBD6-23D2-49C6-8C78-DB9CFC523FFB}"/>
              </a:ext>
            </a:extLst>
          </p:cNvPr>
          <p:cNvSpPr txBox="1"/>
          <p:nvPr/>
        </p:nvSpPr>
        <p:spPr>
          <a:xfrm>
            <a:off x="672726" y="673721"/>
            <a:ext cx="11304636"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sp>
        <p:nvSpPr>
          <p:cNvPr id="66" name="Rectángulo 65">
            <a:extLst>
              <a:ext uri="{FF2B5EF4-FFF2-40B4-BE49-F238E27FC236}">
                <a16:creationId xmlns:a16="http://schemas.microsoft.com/office/drawing/2014/main" id="{3753EB14-C01F-41CC-8BAD-99AEB2890987}"/>
              </a:ext>
            </a:extLst>
          </p:cNvPr>
          <p:cNvSpPr/>
          <p:nvPr/>
        </p:nvSpPr>
        <p:spPr>
          <a:xfrm>
            <a:off x="425390" y="1128077"/>
            <a:ext cx="2320983"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8246138" y="1235504"/>
            <a:ext cx="2320983"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8205665" y="6473659"/>
            <a:ext cx="2845678"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pic>
        <p:nvPicPr>
          <p:cNvPr id="3" name="Imagen 2">
            <a:extLst>
              <a:ext uri="{FF2B5EF4-FFF2-40B4-BE49-F238E27FC236}">
                <a16:creationId xmlns:a16="http://schemas.microsoft.com/office/drawing/2014/main" id="{524EDE3B-1749-4E70-B2A0-CB35B1FABF25}"/>
              </a:ext>
            </a:extLst>
          </p:cNvPr>
          <p:cNvPicPr>
            <a:picLocks noChangeAspect="1"/>
          </p:cNvPicPr>
          <p:nvPr/>
        </p:nvPicPr>
        <p:blipFill>
          <a:blip r:embed="rId2"/>
          <a:stretch>
            <a:fillRect/>
          </a:stretch>
        </p:blipFill>
        <p:spPr>
          <a:xfrm>
            <a:off x="7350750" y="1618383"/>
            <a:ext cx="3319339" cy="4749481"/>
          </a:xfrm>
          <a:prstGeom prst="rect">
            <a:avLst/>
          </a:prstGeom>
        </p:spPr>
      </p:pic>
      <p:pic>
        <p:nvPicPr>
          <p:cNvPr id="6" name="Imagen 5">
            <a:extLst>
              <a:ext uri="{FF2B5EF4-FFF2-40B4-BE49-F238E27FC236}">
                <a16:creationId xmlns:a16="http://schemas.microsoft.com/office/drawing/2014/main" id="{575D7348-F94D-4B3A-A67A-4CCA35715037}"/>
              </a:ext>
            </a:extLst>
          </p:cNvPr>
          <p:cNvPicPr>
            <a:picLocks noChangeAspect="1"/>
          </p:cNvPicPr>
          <p:nvPr/>
        </p:nvPicPr>
        <p:blipFill rotWithShape="1">
          <a:blip r:embed="rId3"/>
          <a:srcRect l="1760" t="27429" r="64239" b="22499"/>
          <a:stretch/>
        </p:blipFill>
        <p:spPr>
          <a:xfrm>
            <a:off x="425390" y="1471068"/>
            <a:ext cx="6343678" cy="5252535"/>
          </a:xfrm>
          <a:prstGeom prst="rect">
            <a:avLst/>
          </a:prstGeom>
        </p:spPr>
      </p:pic>
      <p:pic>
        <p:nvPicPr>
          <p:cNvPr id="70" name="Imagen 69">
            <a:extLst>
              <a:ext uri="{FF2B5EF4-FFF2-40B4-BE49-F238E27FC236}">
                <a16:creationId xmlns:a16="http://schemas.microsoft.com/office/drawing/2014/main" id="{A069883E-7CC1-4EC1-A241-826764B42C5C}"/>
              </a:ext>
            </a:extLst>
          </p:cNvPr>
          <p:cNvPicPr>
            <a:picLocks noChangeAspect="1"/>
          </p:cNvPicPr>
          <p:nvPr/>
        </p:nvPicPr>
        <p:blipFill>
          <a:blip r:embed="rId4"/>
          <a:stretch>
            <a:fillRect/>
          </a:stretch>
        </p:blipFill>
        <p:spPr>
          <a:xfrm>
            <a:off x="10754089" y="3102541"/>
            <a:ext cx="1347333" cy="1304657"/>
          </a:xfrm>
          <a:prstGeom prst="rect">
            <a:avLst/>
          </a:prstGeom>
        </p:spPr>
      </p:pic>
    </p:spTree>
    <p:extLst>
      <p:ext uri="{BB962C8B-B14F-4D97-AF65-F5344CB8AC3E}">
        <p14:creationId xmlns:p14="http://schemas.microsoft.com/office/powerpoint/2010/main" val="16223342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2484</TotalTime>
  <Words>865</Words>
  <Application>Microsoft Office PowerPoint</Application>
  <PresentationFormat>Panorámica</PresentationFormat>
  <Paragraphs>162</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Arial</vt:lpstr>
      <vt:lpstr>Calibri</vt:lpstr>
      <vt:lpstr>Calibri Light</vt:lpstr>
      <vt:lpstr>Tahoma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Lina Maria Gomez Chavez</dc:creator>
  <cp:lastModifiedBy>Carolina Vargas</cp:lastModifiedBy>
  <cp:revision>231</cp:revision>
  <dcterms:created xsi:type="dcterms:W3CDTF">2021-05-10T14:25:57Z</dcterms:created>
  <dcterms:modified xsi:type="dcterms:W3CDTF">2021-07-23T14:04:21Z</dcterms:modified>
</cp:coreProperties>
</file>