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62" r:id="rId3"/>
    <p:sldId id="263" r:id="rId4"/>
    <p:sldId id="265" r:id="rId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ivAPeo9zIvDt1Nqu1bY7VttyFGS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5C15C67-CDE3-4781-A8EC-470362AC9F60}">
  <a:tblStyle styleId="{E5C15C67-CDE3-4781-A8EC-470362AC9F6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6686" autoAdjust="0"/>
    <p:restoredTop sz="94660"/>
  </p:normalViewPr>
  <p:slideViewPr>
    <p:cSldViewPr snapToGrid="0">
      <p:cViewPr varScale="1">
        <p:scale>
          <a:sx n="99" d="100"/>
          <a:sy n="99" d="100"/>
        </p:scale>
        <p:origin x="78" y="798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4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1e312b2e8f1_19_1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" name="Google Shape;276;g1e312b2e8f1_19_1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1e312b2e8f1_19_1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" name="Google Shape;276;g1e312b2e8f1_19_1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988775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1e312b2e8f1_19_1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" name="Google Shape;276;g1e312b2e8f1_19_1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33878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>
            <a:spLocks noGrp="1"/>
          </p:cNvSpPr>
          <p:nvPr>
            <p:ph type="ctrTitle"/>
          </p:nvPr>
        </p:nvSpPr>
        <p:spPr>
          <a:xfrm>
            <a:off x="3954481" y="841772"/>
            <a:ext cx="4530375" cy="179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500"/>
              <a:buFont typeface="Calibri"/>
              <a:buNone/>
              <a:defRPr sz="2600" b="1">
                <a:solidFill>
                  <a:srgbClr val="F2F2F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3"/>
          <p:cNvSpPr txBox="1">
            <a:spLocks noGrp="1"/>
          </p:cNvSpPr>
          <p:nvPr>
            <p:ph type="subTitle" idx="1"/>
          </p:nvPr>
        </p:nvSpPr>
        <p:spPr>
          <a:xfrm>
            <a:off x="3954481" y="2701528"/>
            <a:ext cx="4530375" cy="1241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rgbClr val="F2F2F2"/>
                </a:solidFill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1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3"/>
          <p:cNvSpPr txBox="1">
            <a:spLocks noGrp="1"/>
          </p:cNvSpPr>
          <p:nvPr>
            <p:ph type="title"/>
          </p:nvPr>
        </p:nvSpPr>
        <p:spPr>
          <a:xfrm rot="5400000">
            <a:off x="5350050" y="1467469"/>
            <a:ext cx="4358925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400"/>
              <a:buNone/>
              <a:defRPr>
                <a:solidFill>
                  <a:srgbClr val="1F3864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3"/>
          <p:cNvSpPr txBox="1">
            <a:spLocks noGrp="1"/>
          </p:cNvSpPr>
          <p:nvPr>
            <p:ph type="body" idx="1"/>
          </p:nvPr>
        </p:nvSpPr>
        <p:spPr>
          <a:xfrm rot="5400000">
            <a:off x="1349550" y="-447056"/>
            <a:ext cx="4358925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>
            <a:spLocks noGrp="1"/>
          </p:cNvSpPr>
          <p:nvPr>
            <p:ph type="title"/>
          </p:nvPr>
        </p:nvSpPr>
        <p:spPr>
          <a:xfrm>
            <a:off x="1986456" y="273844"/>
            <a:ext cx="6528893" cy="99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400"/>
              <a:buNone/>
              <a:defRPr sz="2600">
                <a:solidFill>
                  <a:srgbClr val="1F3864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4"/>
          <p:cNvSpPr txBox="1">
            <a:spLocks noGrp="1"/>
          </p:cNvSpPr>
          <p:nvPr>
            <p:ph type="body" idx="1"/>
          </p:nvPr>
        </p:nvSpPr>
        <p:spPr>
          <a:xfrm>
            <a:off x="1986455" y="1369219"/>
            <a:ext cx="6528894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>
                <a:solidFill>
                  <a:schemeClr val="dk1"/>
                </a:solidFill>
              </a:defRPr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400"/>
              <a:buNone/>
              <a:defRPr>
                <a:solidFill>
                  <a:srgbClr val="1F3864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6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6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7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400"/>
              <a:buNone/>
              <a:defRPr>
                <a:solidFill>
                  <a:srgbClr val="1F3864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7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425" cy="617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9" name="Google Shape;39;p17"/>
          <p:cNvSpPr txBox="1">
            <a:spLocks noGrp="1"/>
          </p:cNvSpPr>
          <p:nvPr>
            <p:ph type="body" idx="2"/>
          </p:nvPr>
        </p:nvSpPr>
        <p:spPr>
          <a:xfrm>
            <a:off x="629841" y="1878806"/>
            <a:ext cx="3868425" cy="2763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7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325" cy="617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1" name="Google Shape;41;p17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325" cy="2763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8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400"/>
              <a:buNone/>
              <a:defRPr>
                <a:solidFill>
                  <a:srgbClr val="1F3864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075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Calibri"/>
              <a:buNone/>
              <a:defRPr sz="2400">
                <a:solidFill>
                  <a:srgbClr val="1F3864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0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150" cy="365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20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075" cy="2858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58" name="Google Shape;58;p2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075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Calibri"/>
              <a:buNone/>
              <a:defRPr sz="2400">
                <a:solidFill>
                  <a:srgbClr val="1F3864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1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150" cy="36551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1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075" cy="2858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65" name="Google Shape;65;p2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2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400"/>
              <a:buNone/>
              <a:defRPr>
                <a:solidFill>
                  <a:srgbClr val="1F3864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2"/>
          <p:cNvSpPr txBox="1">
            <a:spLocks noGrp="1"/>
          </p:cNvSpPr>
          <p:nvPr>
            <p:ph type="body" idx="1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300"/>
              <a:buFont typeface="Calibri"/>
              <a:buNone/>
              <a:defRPr sz="3300" b="1" i="0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2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9529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6350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" sz="2600">
                <a:solidFill>
                  <a:schemeClr val="lt1"/>
                </a:solidFill>
              </a:rPr>
              <a:t> </a:t>
            </a:r>
            <a:endParaRPr sz="2600">
              <a:solidFill>
                <a:schemeClr val="lt1"/>
              </a:solidFill>
            </a:endParaRPr>
          </a:p>
        </p:txBody>
      </p:sp>
      <p:sp>
        <p:nvSpPr>
          <p:cNvPr id="86" name="Google Shape;86;p1"/>
          <p:cNvSpPr txBox="1">
            <a:spLocks noGrp="1"/>
          </p:cNvSpPr>
          <p:nvPr>
            <p:ph type="subTitle" idx="1"/>
          </p:nvPr>
        </p:nvSpPr>
        <p:spPr>
          <a:xfrm>
            <a:off x="3906288" y="1056875"/>
            <a:ext cx="4530300" cy="274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" sz="3300" b="1" dirty="0">
                <a:solidFill>
                  <a:schemeClr val="lt1"/>
                </a:solidFill>
              </a:rPr>
              <a:t>Comité Sectorial de Gestión y Desempeño del Sector Movilidad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" sz="2500" dirty="0">
                <a:solidFill>
                  <a:schemeClr val="lt1"/>
                </a:solidFill>
              </a:rPr>
              <a:t>Sesión ordinaria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s-CO" sz="2500" dirty="0">
                <a:solidFill>
                  <a:schemeClr val="lt1"/>
                </a:solidFill>
              </a:rPr>
              <a:t>Mayo</a:t>
            </a:r>
            <a:r>
              <a:rPr lang="en" sz="2500" dirty="0">
                <a:solidFill>
                  <a:schemeClr val="lt1"/>
                </a:solidFill>
              </a:rPr>
              <a:t> 2023</a:t>
            </a:r>
            <a:endParaRPr sz="2500" dirty="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8" name="Google Shape;278;g1e312b2e8f1_19_1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3277" y="4325023"/>
            <a:ext cx="2832067" cy="66560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92;g210cc4ac9e9_4_785">
            <a:extLst>
              <a:ext uri="{FF2B5EF4-FFF2-40B4-BE49-F238E27FC236}">
                <a16:creationId xmlns:a16="http://schemas.microsoft.com/office/drawing/2014/main" id="{E501F0B5-38F9-4048-7ED2-CA9BC71B79F2}"/>
              </a:ext>
            </a:extLst>
          </p:cNvPr>
          <p:cNvSpPr txBox="1">
            <a:spLocks/>
          </p:cNvSpPr>
          <p:nvPr/>
        </p:nvSpPr>
        <p:spPr>
          <a:xfrm>
            <a:off x="786652" y="154388"/>
            <a:ext cx="8357347" cy="99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400"/>
              <a:buFont typeface="Calibri"/>
              <a:buNone/>
              <a:defRPr sz="2600" b="1" i="0" u="none" strike="noStrike" cap="non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/>
            <a:r>
              <a:rPr lang="es-CO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Agenda</a:t>
            </a:r>
            <a:endParaRPr lang="es-CO" dirty="0"/>
          </a:p>
        </p:txBody>
      </p:sp>
      <p:sp>
        <p:nvSpPr>
          <p:cNvPr id="3" name="Google Shape;93;g210cc4ac9e9_4_785">
            <a:extLst>
              <a:ext uri="{FF2B5EF4-FFF2-40B4-BE49-F238E27FC236}">
                <a16:creationId xmlns:a16="http://schemas.microsoft.com/office/drawing/2014/main" id="{AF28368E-2B4A-B093-1BBF-FF9DF097A6FF}"/>
              </a:ext>
            </a:extLst>
          </p:cNvPr>
          <p:cNvSpPr txBox="1"/>
          <p:nvPr/>
        </p:nvSpPr>
        <p:spPr>
          <a:xfrm>
            <a:off x="705967" y="1217553"/>
            <a:ext cx="7126945" cy="24467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61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Calibri"/>
              <a:buAutoNum type="arabicPeriod"/>
            </a:pPr>
            <a:r>
              <a:rPr lang="en" sz="17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Verificación de quórum y declaración de la instalación de la sesión</a:t>
            </a:r>
            <a:endParaRPr sz="1700" dirty="0"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61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Calibri"/>
              <a:buAutoNum type="arabicPeriod"/>
            </a:pPr>
            <a:r>
              <a:rPr lang="en" sz="17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Aprobación del orden del día</a:t>
            </a:r>
            <a:endParaRPr sz="1700" dirty="0"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61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Calibri"/>
              <a:buAutoNum type="arabicPeriod"/>
            </a:pPr>
            <a:r>
              <a:rPr lang="en" sz="17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Seguimiento compromisos</a:t>
            </a:r>
            <a:endParaRPr sz="1700" dirty="0">
              <a:latin typeface="Calibri"/>
              <a:ea typeface="Calibri"/>
              <a:cs typeface="Calibri"/>
              <a:sym typeface="Calibri"/>
            </a:endParaRPr>
          </a:p>
          <a:p>
            <a:pPr marL="342900" indent="-361950">
              <a:buSzPts val="1700"/>
              <a:buFont typeface="Calibri"/>
              <a:buAutoNum type="arabicPeriod"/>
            </a:pPr>
            <a:r>
              <a:rPr lang="es-ES" sz="17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Siniestralidad (SDM)</a:t>
            </a:r>
          </a:p>
          <a:p>
            <a:pPr marL="342900" indent="-361950">
              <a:buSzPts val="1700"/>
              <a:buFont typeface="Calibri"/>
              <a:buAutoNum type="arabicPeriod"/>
            </a:pPr>
            <a:r>
              <a:rPr lang="es-ES" sz="17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Presentación semestral de la gestión de MIPG (SDM)</a:t>
            </a:r>
          </a:p>
          <a:p>
            <a:pPr marL="342900" indent="-361950">
              <a:buSzPts val="1700"/>
              <a:buFont typeface="Calibri"/>
              <a:buAutoNum type="arabicPeriod"/>
            </a:pPr>
            <a:r>
              <a:rPr lang="es-ES" sz="17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Presupuesto del Plan de Desarrollo Distrital. (SDM)</a:t>
            </a:r>
          </a:p>
          <a:p>
            <a:pPr marL="342900" marR="0" lvl="0" indent="-361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Calibri"/>
              <a:buAutoNum type="arabicPeriod"/>
            </a:pPr>
            <a:r>
              <a:rPr lang="es-ES" sz="17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Política pública del peatón (SDM)</a:t>
            </a:r>
          </a:p>
          <a:p>
            <a:pPr marL="342900" marR="0" lvl="0" indent="-361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Calibri"/>
              <a:buAutoNum type="arabicPeriod"/>
            </a:pPr>
            <a:r>
              <a:rPr lang="es-ES" sz="17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PMT marco para proyectos de CV7 y Calle 13 (IDU)</a:t>
            </a:r>
          </a:p>
          <a:p>
            <a:pPr marL="342900" marR="0" lvl="0" indent="-361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Calibri"/>
              <a:buAutoNum type="arabicPeriod"/>
            </a:pPr>
            <a:r>
              <a:rPr lang="es-ES" sz="1700" dirty="0">
                <a:latin typeface="Calibri"/>
                <a:ea typeface="Calibri"/>
                <a:cs typeface="Calibri"/>
                <a:sym typeface="Calibri"/>
              </a:rPr>
              <a:t>Proposiciones y varios</a:t>
            </a:r>
            <a:endParaRPr sz="1700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8" name="Google Shape;278;g1e312b2e8f1_19_1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3277" y="4325023"/>
            <a:ext cx="2832067" cy="66560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Google Shape;100;p8">
            <a:extLst>
              <a:ext uri="{FF2B5EF4-FFF2-40B4-BE49-F238E27FC236}">
                <a16:creationId xmlns:a16="http://schemas.microsoft.com/office/drawing/2014/main" id="{88289716-C6BD-8D87-CBB7-30C4B7676674}"/>
              </a:ext>
            </a:extLst>
          </p:cNvPr>
          <p:cNvSpPr txBox="1">
            <a:spLocks/>
          </p:cNvSpPr>
          <p:nvPr/>
        </p:nvSpPr>
        <p:spPr>
          <a:xfrm>
            <a:off x="786652" y="427858"/>
            <a:ext cx="7449644" cy="99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400"/>
              <a:buFont typeface="Calibri"/>
              <a:buNone/>
              <a:defRPr sz="2600" b="1" i="0" u="none" strike="noStrike" cap="non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CO" dirty="0"/>
              <a:t>Seguimiento compromisos </a:t>
            </a:r>
          </a:p>
        </p:txBody>
      </p:sp>
      <p:graphicFrame>
        <p:nvGraphicFramePr>
          <p:cNvPr id="5" name="Google Shape;101;p8">
            <a:extLst>
              <a:ext uri="{FF2B5EF4-FFF2-40B4-BE49-F238E27FC236}">
                <a16:creationId xmlns:a16="http://schemas.microsoft.com/office/drawing/2014/main" id="{13B731DC-9BC7-9819-A808-E42C78F186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3770159"/>
              </p:ext>
            </p:extLst>
          </p:nvPr>
        </p:nvGraphicFramePr>
        <p:xfrm>
          <a:off x="911175" y="1538601"/>
          <a:ext cx="7321650" cy="798707"/>
        </p:xfrm>
        <a:graphic>
          <a:graphicData uri="http://schemas.openxmlformats.org/drawingml/2006/table">
            <a:tbl>
              <a:tblPr>
                <a:noFill/>
                <a:tableStyleId>{E5C15C67-CDE3-4781-A8EC-470362AC9F60}</a:tableStyleId>
              </a:tblPr>
              <a:tblGrid>
                <a:gridCol w="346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61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9631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b="1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Compromisos</a:t>
                      </a:r>
                      <a:endParaRPr sz="120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34925" marB="349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54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b="1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Entidad </a:t>
                      </a:r>
                      <a:endParaRPr sz="120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34925" marB="349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54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b="1" i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Avance / Seguimiento</a:t>
                      </a:r>
                      <a:endParaRPr sz="120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34925" marB="349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54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5977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b="0" i="0" u="none" strike="noStrike" cap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sz="1200" u="none" strike="noStrike" cap="none"/>
                    </a:p>
                  </a:txBody>
                  <a:tcPr marL="73025" marR="73025" marT="34925" marB="349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Sin compromisos </a:t>
                      </a:r>
                      <a:endParaRPr sz="12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34925" marB="349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34925" marB="349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endParaRPr sz="12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34925" marB="349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8875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220;g246846b64c6_0_86">
            <a:extLst>
              <a:ext uri="{FF2B5EF4-FFF2-40B4-BE49-F238E27FC236}">
                <a16:creationId xmlns:a16="http://schemas.microsoft.com/office/drawing/2014/main" id="{72553451-771A-476A-B949-ED7DC8620644}"/>
              </a:ext>
            </a:extLst>
          </p:cNvPr>
          <p:cNvSpPr txBox="1"/>
          <p:nvPr/>
        </p:nvSpPr>
        <p:spPr>
          <a:xfrm>
            <a:off x="3181755" y="1980703"/>
            <a:ext cx="3010800" cy="8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100" tIns="34050" rIns="68100" bIns="3405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ED000"/>
              </a:buClr>
              <a:buSzPts val="5300"/>
              <a:buFont typeface="Arial Black"/>
              <a:buNone/>
            </a:pPr>
            <a:r>
              <a:rPr lang="es-CO" sz="5300" b="0" i="0" u="none">
                <a:solidFill>
                  <a:srgbClr val="BED000"/>
                </a:solidFill>
                <a:latin typeface="Arial Black"/>
                <a:ea typeface="Arial Black"/>
                <a:cs typeface="Arial Black"/>
                <a:sym typeface="Arial Black"/>
              </a:rPr>
              <a:t>Gracias</a:t>
            </a:r>
            <a:endParaRPr sz="1000"/>
          </a:p>
        </p:txBody>
      </p:sp>
      <p:sp>
        <p:nvSpPr>
          <p:cNvPr id="7" name="Google Shape;1221;g246846b64c6_0_86">
            <a:extLst>
              <a:ext uri="{FF2B5EF4-FFF2-40B4-BE49-F238E27FC236}">
                <a16:creationId xmlns:a16="http://schemas.microsoft.com/office/drawing/2014/main" id="{F8803CB0-ED40-C354-1465-05673D8F2A4D}"/>
              </a:ext>
            </a:extLst>
          </p:cNvPr>
          <p:cNvSpPr txBox="1"/>
          <p:nvPr/>
        </p:nvSpPr>
        <p:spPr>
          <a:xfrm>
            <a:off x="48315" y="88"/>
            <a:ext cx="1070100" cy="5145000"/>
          </a:xfrm>
          <a:prstGeom prst="rect">
            <a:avLst/>
          </a:prstGeom>
          <a:solidFill>
            <a:srgbClr val="4C531E"/>
          </a:solidFill>
          <a:ln>
            <a:noFill/>
          </a:ln>
        </p:spPr>
        <p:txBody>
          <a:bodyPr spcFirstLastPara="1" wrap="square" lIns="68100" tIns="34050" rIns="68100" bIns="340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lang="es-CO" sz="10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000"/>
          </a:p>
        </p:txBody>
      </p:sp>
      <p:pic>
        <p:nvPicPr>
          <p:cNvPr id="8" name="Google Shape;1222;g246846b64c6_0_86" descr="Logo-Verde.png">
            <a:extLst>
              <a:ext uri="{FF2B5EF4-FFF2-40B4-BE49-F238E27FC236}">
                <a16:creationId xmlns:a16="http://schemas.microsoft.com/office/drawing/2014/main" id="{2CCBEB0F-BFF9-31E6-48AF-C9415C67BB2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59697" y="3950600"/>
            <a:ext cx="2855329" cy="6563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8902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958</TotalTime>
  <Words>91</Words>
  <Application>Microsoft Office PowerPoint</Application>
  <PresentationFormat>Presentación en pantalla (16:9)</PresentationFormat>
  <Paragraphs>22</Paragraphs>
  <Slides>4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Arial Black</vt:lpstr>
      <vt:lpstr>Calibri</vt:lpstr>
      <vt:lpstr>Times New Roman</vt:lpstr>
      <vt:lpstr>Office Theme</vt:lpstr>
      <vt:lpstr> 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cp:lastModifiedBy>SONIA ALEYZANDRA GAONA USCATEGUI</cp:lastModifiedBy>
  <cp:revision>2</cp:revision>
  <dcterms:modified xsi:type="dcterms:W3CDTF">2023-05-26T14:08:54Z</dcterms:modified>
</cp:coreProperties>
</file>